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1" r:id="rId3"/>
    <p:sldMasterId id="2147483700" r:id="rId4"/>
    <p:sldMasterId id="2147483733" r:id="rId5"/>
  </p:sldMasterIdLst>
  <p:notesMasterIdLst>
    <p:notesMasterId r:id="rId10"/>
  </p:notesMasterIdLst>
  <p:handoutMasterIdLst>
    <p:handoutMasterId r:id="rId53"/>
  </p:handoutMasterIdLst>
  <p:sldIdLst>
    <p:sldId id="565" r:id="rId6"/>
    <p:sldId id="577" r:id="rId7"/>
    <p:sldId id="581" r:id="rId8"/>
    <p:sldId id="566" r:id="rId9"/>
    <p:sldId id="263" r:id="rId11"/>
    <p:sldId id="264" r:id="rId12"/>
    <p:sldId id="266" r:id="rId13"/>
    <p:sldId id="267" r:id="rId14"/>
    <p:sldId id="268" r:id="rId15"/>
    <p:sldId id="269" r:id="rId16"/>
    <p:sldId id="270" r:id="rId17"/>
    <p:sldId id="379" r:id="rId18"/>
    <p:sldId id="275" r:id="rId19"/>
    <p:sldId id="276" r:id="rId20"/>
    <p:sldId id="277" r:id="rId21"/>
    <p:sldId id="278" r:id="rId22"/>
    <p:sldId id="371" r:id="rId23"/>
    <p:sldId id="372" r:id="rId24"/>
    <p:sldId id="373" r:id="rId25"/>
    <p:sldId id="567" r:id="rId26"/>
    <p:sldId id="374" r:id="rId27"/>
    <p:sldId id="325" r:id="rId28"/>
    <p:sldId id="568" r:id="rId29"/>
    <p:sldId id="569" r:id="rId30"/>
    <p:sldId id="570" r:id="rId31"/>
    <p:sldId id="348" r:id="rId32"/>
    <p:sldId id="424" r:id="rId33"/>
    <p:sldId id="375" r:id="rId34"/>
    <p:sldId id="376" r:id="rId35"/>
    <p:sldId id="572" r:id="rId36"/>
    <p:sldId id="409" r:id="rId37"/>
    <p:sldId id="378" r:id="rId38"/>
    <p:sldId id="349" r:id="rId39"/>
    <p:sldId id="574" r:id="rId40"/>
    <p:sldId id="296" r:id="rId41"/>
    <p:sldId id="578" r:id="rId42"/>
    <p:sldId id="282" r:id="rId43"/>
    <p:sldId id="321" r:id="rId44"/>
    <p:sldId id="281" r:id="rId45"/>
    <p:sldId id="571" r:id="rId46"/>
    <p:sldId id="294" r:id="rId47"/>
    <p:sldId id="300" r:id="rId48"/>
    <p:sldId id="291" r:id="rId49"/>
    <p:sldId id="289" r:id="rId50"/>
    <p:sldId id="580" r:id="rId51"/>
    <p:sldId id="292" r:id="rId52"/>
  </p:sldIdLst>
  <p:sldSz cx="9144000" cy="6858000" type="screen4x3"/>
  <p:notesSz cx="6858000" cy="9144000"/>
  <p:custDataLst>
    <p:tags r:id="rId5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91C"/>
    <a:srgbClr val="FFFFFF"/>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59"/>
    <p:restoredTop sz="94660"/>
  </p:normalViewPr>
  <p:slideViewPr>
    <p:cSldViewPr showGuides="1">
      <p:cViewPr varScale="1">
        <p:scale>
          <a:sx n="63" d="100"/>
          <a:sy n="63" d="100"/>
        </p:scale>
        <p:origin x="1628" y="48"/>
      </p:cViewPr>
      <p:guideLst>
        <p:guide orient="horz" pos="2205"/>
        <p:guide pos="28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7" Type="http://schemas.openxmlformats.org/officeDocument/2006/relationships/tags" Target="tags/tag588.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A710D26-7488-4E23-90D7-95CCD28AC076}" type="doc">
      <dgm:prSet loTypeId="urn:microsoft.com/office/officeart/2005/8/layout/radial1#1" loCatId="cycle" qsTypeId="urn:microsoft.com/office/officeart/2005/8/quickstyle/simple5#1" qsCatId="simple" csTypeId="urn:microsoft.com/office/officeart/2005/8/colors/colorful2#2" csCatId="colorful" phldr="1"/>
      <dgm:spPr/>
      <dgm:t>
        <a:bodyPr/>
        <a:lstStyle/>
        <a:p>
          <a:endParaRPr lang="zh-CN" altLang="en-US"/>
        </a:p>
      </dgm:t>
    </dgm:pt>
    <dgm:pt modelId="{EF13294E-DDEC-4665-A141-1E4D2D2EC16C}">
      <dgm:prSet phldrT="[文本]" phldr="0" custT="1"/>
      <dgm:spPr/>
      <dgm:t>
        <a:bodyPr vert="horz" wrap="square"/>
        <a:lstStyle/>
        <a:p>
          <a:pPr>
            <a:lnSpc>
              <a:spcPct val="100000"/>
            </a:lnSpc>
            <a:spcBef>
              <a:spcPct val="0"/>
            </a:spcBef>
            <a:spcAft>
              <a:spcPct val="35000"/>
            </a:spcAft>
          </a:pPr>
          <a:r>
            <a:rPr lang="zh-CN" altLang="en-US" sz="1800" b="1" dirty="0">
              <a:solidFill>
                <a:srgbClr val="FF0000"/>
              </a:solidFill>
              <a:uFillTx/>
            </a:rPr>
            <a:t>申请人</a:t>
          </a:r>
        </a:p>
      </dgm:t>
    </dgm:pt>
    <dgm:pt modelId="{8C736514-8237-4CAB-BC98-4697CEA19A38}" cxnId="{67A62A3D-31E8-4574-827A-CBDA7498CC47}" type="parTrans">
      <dgm:prSet/>
      <dgm:spPr/>
      <dgm:t>
        <a:bodyPr/>
        <a:lstStyle/>
        <a:p>
          <a:endParaRPr lang="zh-CN" altLang="en-US"/>
        </a:p>
      </dgm:t>
    </dgm:pt>
    <dgm:pt modelId="{921BB218-14F0-469A-96F9-1A12C7E67A11}" cxnId="{67A62A3D-31E8-4574-827A-CBDA7498CC47}" type="sibTrans">
      <dgm:prSet/>
      <dgm:spPr/>
      <dgm:t>
        <a:bodyPr/>
        <a:lstStyle/>
        <a:p>
          <a:endParaRPr lang="zh-CN" altLang="en-US"/>
        </a:p>
      </dgm:t>
    </dgm:pt>
    <dgm:pt modelId="{8A656E32-A0B9-4934-8A74-4EA2AE7A8F72}">
      <dgm:prSet phldrT="[文本]" phldr="0" custT="0"/>
      <dgm:spPr/>
      <dgm:t>
        <a:bodyPr vert="horz" wrap="square"/>
        <a:lstStyle/>
        <a:p>
          <a:pPr>
            <a:lnSpc>
              <a:spcPct val="100000"/>
            </a:lnSpc>
            <a:spcBef>
              <a:spcPct val="0"/>
            </a:spcBef>
            <a:spcAft>
              <a:spcPct val="35000"/>
            </a:spcAft>
          </a:pPr>
          <a:r>
            <a:rPr lang="en-US" altLang="zh-CN" dirty="0"/>
            <a:t>1.</a:t>
          </a:r>
          <a:r>
            <a:rPr lang="zh-CN" altLang="en-US" b="1" dirty="0"/>
            <a:t>导师</a:t>
          </a:r>
        </a:p>
      </dgm:t>
    </dgm:pt>
    <dgm:pt modelId="{6C6BE64E-9938-40E5-A3C1-65ADC20F1815}" cxnId="{CA102A69-4B6B-49B5-B816-F50A03844365}" type="parTrans">
      <dgm:prSet/>
      <dgm:spPr/>
      <dgm:t>
        <a:bodyPr/>
        <a:lstStyle/>
        <a:p>
          <a:endParaRPr lang="zh-CN" altLang="en-US"/>
        </a:p>
      </dgm:t>
    </dgm:pt>
    <dgm:pt modelId="{590A907D-3994-4151-9D89-D9DC20938F9D}" cxnId="{CA102A69-4B6B-49B5-B816-F50A03844365}" type="sibTrans">
      <dgm:prSet/>
      <dgm:spPr/>
      <dgm:t>
        <a:bodyPr/>
        <a:lstStyle/>
        <a:p>
          <a:endParaRPr lang="zh-CN" altLang="en-US"/>
        </a:p>
      </dgm:t>
    </dgm:pt>
    <dgm:pt modelId="{8CCD8B7F-5BD2-4546-AAE7-529CECBF88C5}">
      <dgm:prSet phldrT="[文本]" phldr="0" custT="0"/>
      <dgm:spPr/>
      <dgm:t>
        <a:bodyPr vert="horz" wrap="square"/>
        <a:lstStyle/>
        <a:p>
          <a:pPr>
            <a:lnSpc>
              <a:spcPct val="100000"/>
            </a:lnSpc>
            <a:spcBef>
              <a:spcPct val="0"/>
            </a:spcBef>
            <a:spcAft>
              <a:spcPct val="35000"/>
            </a:spcAft>
          </a:pPr>
          <a:r>
            <a:rPr lang="en-US" altLang="zh-CN" dirty="0"/>
            <a:t>3.</a:t>
          </a:r>
          <a:r>
            <a:rPr lang="zh-CN" altLang="en-US" dirty="0"/>
            <a:t>答辩秘书</a:t>
          </a:r>
        </a:p>
      </dgm:t>
    </dgm:pt>
    <dgm:pt modelId="{F0B2DC78-DA0F-4A8C-B292-EB09AF4CF375}" cxnId="{1128F723-AA43-4BAB-A1B3-AB59FF0008FB}" type="parTrans">
      <dgm:prSet/>
      <dgm:spPr/>
      <dgm:t>
        <a:bodyPr/>
        <a:lstStyle/>
        <a:p>
          <a:endParaRPr lang="zh-CN" altLang="en-US"/>
        </a:p>
      </dgm:t>
    </dgm:pt>
    <dgm:pt modelId="{791B9B6C-7F44-4192-9353-9CD86B844435}" cxnId="{1128F723-AA43-4BAB-A1B3-AB59FF0008FB}" type="sibTrans">
      <dgm:prSet/>
      <dgm:spPr/>
      <dgm:t>
        <a:bodyPr/>
        <a:lstStyle/>
        <a:p>
          <a:endParaRPr lang="zh-CN" altLang="en-US"/>
        </a:p>
      </dgm:t>
    </dgm:pt>
    <dgm:pt modelId="{5BCFBCE3-0F96-4AF5-9C65-A0C7DDC50781}">
      <dgm:prSet phldrT="[文本]" phldr="0" custT="0"/>
      <dgm:spPr/>
      <dgm:t>
        <a:bodyPr vert="horz" wrap="square"/>
        <a:lstStyle/>
        <a:p>
          <a:pPr>
            <a:lnSpc>
              <a:spcPct val="100000"/>
            </a:lnSpc>
            <a:spcBef>
              <a:spcPct val="0"/>
            </a:spcBef>
            <a:spcAft>
              <a:spcPct val="35000"/>
            </a:spcAft>
          </a:pPr>
          <a:r>
            <a:rPr lang="en-US" altLang="zh-CN" dirty="0"/>
            <a:t>2.</a:t>
          </a:r>
          <a:r>
            <a:rPr lang="zh-CN" altLang="en-US" dirty="0"/>
            <a:t>考核秘书</a:t>
          </a:r>
        </a:p>
      </dgm:t>
    </dgm:pt>
    <dgm:pt modelId="{3176FAE2-AD6C-4A97-B49C-EAFC2F4C6744}" cxnId="{662866BC-E7D4-457C-9335-69B8D7A83166}" type="parTrans">
      <dgm:prSet/>
      <dgm:spPr/>
      <dgm:t>
        <a:bodyPr/>
        <a:lstStyle/>
        <a:p>
          <a:endParaRPr lang="zh-CN" altLang="en-US"/>
        </a:p>
      </dgm:t>
    </dgm:pt>
    <dgm:pt modelId="{6E74D796-F660-4E52-A5C2-D83E596C7733}" cxnId="{662866BC-E7D4-457C-9335-69B8D7A83166}" type="sibTrans">
      <dgm:prSet/>
      <dgm:spPr/>
      <dgm:t>
        <a:bodyPr/>
        <a:lstStyle/>
        <a:p>
          <a:endParaRPr lang="zh-CN" altLang="en-US"/>
        </a:p>
      </dgm:t>
    </dgm:pt>
    <dgm:pt modelId="{F6010B8A-1A64-45DD-A202-4DDC7315B502}" type="pres">
      <dgm:prSet presAssocID="{5A710D26-7488-4E23-90D7-95CCD28AC076}" presName="cycle" presStyleCnt="0">
        <dgm:presLayoutVars>
          <dgm:chMax val="1"/>
          <dgm:dir/>
          <dgm:animLvl val="ctr"/>
          <dgm:resizeHandles val="exact"/>
        </dgm:presLayoutVars>
      </dgm:prSet>
      <dgm:spPr/>
    </dgm:pt>
    <dgm:pt modelId="{EA7DB87E-4124-4C43-AE9C-615D1ED29157}" type="pres">
      <dgm:prSet presAssocID="{EF13294E-DDEC-4665-A141-1E4D2D2EC16C}" presName="centerShape" presStyleLbl="node0" presStyleIdx="0" presStyleCnt="1"/>
      <dgm:spPr/>
    </dgm:pt>
    <dgm:pt modelId="{9C6AD5B7-48FC-4398-AB9B-A07C744ED34B}" type="pres">
      <dgm:prSet presAssocID="{6C6BE64E-9938-40E5-A3C1-65ADC20F1815}" presName="Name9" presStyleLbl="parChTrans1D2" presStyleIdx="0" presStyleCnt="3"/>
      <dgm:spPr/>
    </dgm:pt>
    <dgm:pt modelId="{BA8F20B2-AF3C-4F06-B83F-B795E984DBCE}" type="pres">
      <dgm:prSet presAssocID="{6C6BE64E-9938-40E5-A3C1-65ADC20F1815}" presName="connTx" presStyleLbl="parChTrans1D2" presStyleIdx="0" presStyleCnt="3"/>
      <dgm:spPr/>
    </dgm:pt>
    <dgm:pt modelId="{91D3B7BB-183B-4413-99F5-9645FDDA888C}" type="pres">
      <dgm:prSet presAssocID="{8A656E32-A0B9-4934-8A74-4EA2AE7A8F72}" presName="node" presStyleLbl="node1" presStyleIdx="0" presStyleCnt="3">
        <dgm:presLayoutVars>
          <dgm:bulletEnabled val="1"/>
        </dgm:presLayoutVars>
      </dgm:prSet>
      <dgm:spPr/>
    </dgm:pt>
    <dgm:pt modelId="{B580F644-3E4B-4A14-B3E2-EEE1AF3F667D}" type="pres">
      <dgm:prSet presAssocID="{F0B2DC78-DA0F-4A8C-B292-EB09AF4CF375}" presName="Name9" presStyleLbl="parChTrans1D2" presStyleIdx="1" presStyleCnt="3"/>
      <dgm:spPr/>
    </dgm:pt>
    <dgm:pt modelId="{5DE3A611-F1F0-4FE9-A626-83778975F5E6}" type="pres">
      <dgm:prSet presAssocID="{F0B2DC78-DA0F-4A8C-B292-EB09AF4CF375}" presName="connTx" presStyleLbl="parChTrans1D2" presStyleIdx="1" presStyleCnt="3"/>
      <dgm:spPr/>
    </dgm:pt>
    <dgm:pt modelId="{843B12AF-1F60-49F2-9CBA-EA05A6F52FC4}" type="pres">
      <dgm:prSet presAssocID="{8CCD8B7F-5BD2-4546-AAE7-529CECBF88C5}" presName="node" presStyleLbl="node1" presStyleIdx="1" presStyleCnt="3">
        <dgm:presLayoutVars>
          <dgm:bulletEnabled val="1"/>
        </dgm:presLayoutVars>
      </dgm:prSet>
      <dgm:spPr/>
    </dgm:pt>
    <dgm:pt modelId="{2F810C5E-B93A-4DD7-8B17-627E1525E6DE}" type="pres">
      <dgm:prSet presAssocID="{3176FAE2-AD6C-4A97-B49C-EAFC2F4C6744}" presName="Name9" presStyleLbl="parChTrans1D2" presStyleIdx="2" presStyleCnt="3"/>
      <dgm:spPr/>
    </dgm:pt>
    <dgm:pt modelId="{298B8A07-F055-4FB0-A4D0-B245630D533A}" type="pres">
      <dgm:prSet presAssocID="{3176FAE2-AD6C-4A97-B49C-EAFC2F4C6744}" presName="connTx" presStyleLbl="parChTrans1D2" presStyleIdx="2" presStyleCnt="3"/>
      <dgm:spPr/>
    </dgm:pt>
    <dgm:pt modelId="{9D734D1C-D08D-4307-ABC9-4347ED7D31FC}" type="pres">
      <dgm:prSet presAssocID="{5BCFBCE3-0F96-4AF5-9C65-A0C7DDC50781}" presName="node" presStyleLbl="node1" presStyleIdx="2" presStyleCnt="3">
        <dgm:presLayoutVars>
          <dgm:bulletEnabled val="1"/>
        </dgm:presLayoutVars>
      </dgm:prSet>
      <dgm:spPr/>
    </dgm:pt>
  </dgm:ptLst>
  <dgm:cxnLst>
    <dgm:cxn modelId="{01CE1621-19FB-492F-8440-B9EA17268DC0}" type="presOf" srcId="{3176FAE2-AD6C-4A97-B49C-EAFC2F4C6744}" destId="{2F810C5E-B93A-4DD7-8B17-627E1525E6DE}" srcOrd="0" destOrd="0" presId="urn:microsoft.com/office/officeart/2005/8/layout/radial1#1"/>
    <dgm:cxn modelId="{1128F723-AA43-4BAB-A1B3-AB59FF0008FB}" srcId="{EF13294E-DDEC-4665-A141-1E4D2D2EC16C}" destId="{8CCD8B7F-5BD2-4546-AAE7-529CECBF88C5}" srcOrd="1" destOrd="0" parTransId="{F0B2DC78-DA0F-4A8C-B292-EB09AF4CF375}" sibTransId="{791B9B6C-7F44-4192-9353-9CD86B844435}"/>
    <dgm:cxn modelId="{E8BCB531-91BE-44FB-9999-022D0FE11893}" type="presOf" srcId="{F0B2DC78-DA0F-4A8C-B292-EB09AF4CF375}" destId="{5DE3A611-F1F0-4FE9-A626-83778975F5E6}" srcOrd="1" destOrd="0" presId="urn:microsoft.com/office/officeart/2005/8/layout/radial1#1"/>
    <dgm:cxn modelId="{B4C31D3C-3F97-4E90-B155-D185A8547E7D}" type="presOf" srcId="{6C6BE64E-9938-40E5-A3C1-65ADC20F1815}" destId="{BA8F20B2-AF3C-4F06-B83F-B795E984DBCE}" srcOrd="1" destOrd="0" presId="urn:microsoft.com/office/officeart/2005/8/layout/radial1#1"/>
    <dgm:cxn modelId="{67A62A3D-31E8-4574-827A-CBDA7498CC47}" srcId="{5A710D26-7488-4E23-90D7-95CCD28AC076}" destId="{EF13294E-DDEC-4665-A141-1E4D2D2EC16C}" srcOrd="0" destOrd="0" parTransId="{8C736514-8237-4CAB-BC98-4697CEA19A38}" sibTransId="{921BB218-14F0-469A-96F9-1A12C7E67A11}"/>
    <dgm:cxn modelId="{CA102A69-4B6B-49B5-B816-F50A03844365}" srcId="{EF13294E-DDEC-4665-A141-1E4D2D2EC16C}" destId="{8A656E32-A0B9-4934-8A74-4EA2AE7A8F72}" srcOrd="0" destOrd="0" parTransId="{6C6BE64E-9938-40E5-A3C1-65ADC20F1815}" sibTransId="{590A907D-3994-4151-9D89-D9DC20938F9D}"/>
    <dgm:cxn modelId="{7B24286F-648E-4F8A-ABD9-CBE511FF2E06}" type="presOf" srcId="{3176FAE2-AD6C-4A97-B49C-EAFC2F4C6744}" destId="{298B8A07-F055-4FB0-A4D0-B245630D533A}" srcOrd="1" destOrd="0" presId="urn:microsoft.com/office/officeart/2005/8/layout/radial1#1"/>
    <dgm:cxn modelId="{86A90482-0451-4E88-AA53-9024D1B95B24}" type="presOf" srcId="{F0B2DC78-DA0F-4A8C-B292-EB09AF4CF375}" destId="{B580F644-3E4B-4A14-B3E2-EEE1AF3F667D}" srcOrd="0" destOrd="0" presId="urn:microsoft.com/office/officeart/2005/8/layout/radial1#1"/>
    <dgm:cxn modelId="{63A26B86-5D4E-49CA-9893-6248371804C1}" type="presOf" srcId="{6C6BE64E-9938-40E5-A3C1-65ADC20F1815}" destId="{9C6AD5B7-48FC-4398-AB9B-A07C744ED34B}" srcOrd="0" destOrd="0" presId="urn:microsoft.com/office/officeart/2005/8/layout/radial1#1"/>
    <dgm:cxn modelId="{11089290-621E-4D4E-BE57-4148432B12CA}" type="presOf" srcId="{5BCFBCE3-0F96-4AF5-9C65-A0C7DDC50781}" destId="{9D734D1C-D08D-4307-ABC9-4347ED7D31FC}" srcOrd="0" destOrd="0" presId="urn:microsoft.com/office/officeart/2005/8/layout/radial1#1"/>
    <dgm:cxn modelId="{A8A4DE96-8233-4575-B147-39A2889B944E}" type="presOf" srcId="{EF13294E-DDEC-4665-A141-1E4D2D2EC16C}" destId="{EA7DB87E-4124-4C43-AE9C-615D1ED29157}" srcOrd="0" destOrd="0" presId="urn:microsoft.com/office/officeart/2005/8/layout/radial1#1"/>
    <dgm:cxn modelId="{2F560EA2-509A-45C6-8583-3C77EE8F209A}" type="presOf" srcId="{5A710D26-7488-4E23-90D7-95CCD28AC076}" destId="{F6010B8A-1A64-45DD-A202-4DDC7315B502}" srcOrd="0" destOrd="0" presId="urn:microsoft.com/office/officeart/2005/8/layout/radial1#1"/>
    <dgm:cxn modelId="{FFA526AA-4FD8-4592-B7BA-365620121A11}" type="presOf" srcId="{8CCD8B7F-5BD2-4546-AAE7-529CECBF88C5}" destId="{843B12AF-1F60-49F2-9CBA-EA05A6F52FC4}" srcOrd="0" destOrd="0" presId="urn:microsoft.com/office/officeart/2005/8/layout/radial1#1"/>
    <dgm:cxn modelId="{1FD057B0-500C-4785-8188-E2DD023B70AA}" type="presOf" srcId="{8A656E32-A0B9-4934-8A74-4EA2AE7A8F72}" destId="{91D3B7BB-183B-4413-99F5-9645FDDA888C}" srcOrd="0" destOrd="0" presId="urn:microsoft.com/office/officeart/2005/8/layout/radial1#1"/>
    <dgm:cxn modelId="{662866BC-E7D4-457C-9335-69B8D7A83166}" srcId="{EF13294E-DDEC-4665-A141-1E4D2D2EC16C}" destId="{5BCFBCE3-0F96-4AF5-9C65-A0C7DDC50781}" srcOrd="2" destOrd="0" parTransId="{3176FAE2-AD6C-4A97-B49C-EAFC2F4C6744}" sibTransId="{6E74D796-F660-4E52-A5C2-D83E596C7733}"/>
    <dgm:cxn modelId="{5801300D-9883-4D8E-8D98-84E8A2F219BD}" type="presParOf" srcId="{F6010B8A-1A64-45DD-A202-4DDC7315B502}" destId="{EA7DB87E-4124-4C43-AE9C-615D1ED29157}" srcOrd="0" destOrd="0" presId="urn:microsoft.com/office/officeart/2005/8/layout/radial1#1"/>
    <dgm:cxn modelId="{B2C8C7DD-34EC-4F69-9636-34E735442335}" type="presParOf" srcId="{F6010B8A-1A64-45DD-A202-4DDC7315B502}" destId="{9C6AD5B7-48FC-4398-AB9B-A07C744ED34B}" srcOrd="1" destOrd="0" presId="urn:microsoft.com/office/officeart/2005/8/layout/radial1#1"/>
    <dgm:cxn modelId="{FACABF9A-46FF-427B-9A54-60F06BB2DB74}" type="presParOf" srcId="{9C6AD5B7-48FC-4398-AB9B-A07C744ED34B}" destId="{BA8F20B2-AF3C-4F06-B83F-B795E984DBCE}" srcOrd="0" destOrd="0" presId="urn:microsoft.com/office/officeart/2005/8/layout/radial1#1"/>
    <dgm:cxn modelId="{4B8F39C2-1C5C-477D-8F4E-9861FF355789}" type="presParOf" srcId="{F6010B8A-1A64-45DD-A202-4DDC7315B502}" destId="{91D3B7BB-183B-4413-99F5-9645FDDA888C}" srcOrd="2" destOrd="0" presId="urn:microsoft.com/office/officeart/2005/8/layout/radial1#1"/>
    <dgm:cxn modelId="{CF22C36A-C23C-4DF2-AF31-7D974C099094}" type="presParOf" srcId="{F6010B8A-1A64-45DD-A202-4DDC7315B502}" destId="{B580F644-3E4B-4A14-B3E2-EEE1AF3F667D}" srcOrd="3" destOrd="0" presId="urn:microsoft.com/office/officeart/2005/8/layout/radial1#1"/>
    <dgm:cxn modelId="{4C3561C4-9F29-462A-9235-FA75ED58561C}" type="presParOf" srcId="{B580F644-3E4B-4A14-B3E2-EEE1AF3F667D}" destId="{5DE3A611-F1F0-4FE9-A626-83778975F5E6}" srcOrd="0" destOrd="0" presId="urn:microsoft.com/office/officeart/2005/8/layout/radial1#1"/>
    <dgm:cxn modelId="{C6AF7426-FFD9-49CB-9880-3BC1FD696EE1}" type="presParOf" srcId="{F6010B8A-1A64-45DD-A202-4DDC7315B502}" destId="{843B12AF-1F60-49F2-9CBA-EA05A6F52FC4}" srcOrd="4" destOrd="0" presId="urn:microsoft.com/office/officeart/2005/8/layout/radial1#1"/>
    <dgm:cxn modelId="{347AAD15-BDC3-4973-9A13-EE4D70395384}" type="presParOf" srcId="{F6010B8A-1A64-45DD-A202-4DDC7315B502}" destId="{2F810C5E-B93A-4DD7-8B17-627E1525E6DE}" srcOrd="5" destOrd="0" presId="urn:microsoft.com/office/officeart/2005/8/layout/radial1#1"/>
    <dgm:cxn modelId="{6C4A1732-1EDB-4DB9-8A58-A74276CB67EB}" type="presParOf" srcId="{2F810C5E-B93A-4DD7-8B17-627E1525E6DE}" destId="{298B8A07-F055-4FB0-A4D0-B245630D533A}" srcOrd="0" destOrd="0" presId="urn:microsoft.com/office/officeart/2005/8/layout/radial1#1"/>
    <dgm:cxn modelId="{23DCB4AD-A284-4C81-98D6-AAFD011894A0}" type="presParOf" srcId="{F6010B8A-1A64-45DD-A202-4DDC7315B502}" destId="{9D734D1C-D08D-4307-ABC9-4347ED7D31FC}" srcOrd="6" destOrd="0" presId="urn:microsoft.com/office/officeart/2005/8/layout/radial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BE9B4-F781-4E5A-B24D-B3789F4FA6E0}" type="doc">
      <dgm:prSet loTypeId="urn:microsoft.com/office/officeart/2005/8/layout/hProcess4#1" loCatId="process" qsTypeId="urn:microsoft.com/office/officeart/2005/8/quickstyle/simple1#2" qsCatId="simple" csTypeId="urn:microsoft.com/office/officeart/2005/8/colors/colorful5#1" csCatId="colorful" phldr="1"/>
      <dgm:spPr/>
      <dgm:t>
        <a:bodyPr/>
        <a:lstStyle/>
        <a:p>
          <a:endParaRPr lang="zh-CN" altLang="en-US"/>
        </a:p>
      </dgm:t>
    </dgm:pt>
    <dgm:pt modelId="{423E2B06-50E0-4D9A-A626-DF7B5E042661}">
      <dgm:prSet phldrT="[文本]"/>
      <dgm:spPr>
        <a:solidFill>
          <a:srgbClr val="0099CC"/>
        </a:solidFill>
      </dgm:spPr>
      <dgm:t>
        <a:bodyPr/>
        <a:lstStyle/>
        <a:p>
          <a:r>
            <a:rPr lang="zh-CN" altLang="en-US" b="1" dirty="0"/>
            <a:t>申请者</a:t>
          </a:r>
        </a:p>
      </dgm:t>
    </dgm:pt>
    <dgm:pt modelId="{24061D8C-AF66-4183-AF9F-26633C34540E}" cxnId="{C8A76FEC-425B-43E2-BEA1-90E5F283F418}" type="parTrans">
      <dgm:prSet/>
      <dgm:spPr/>
      <dgm:t>
        <a:bodyPr/>
        <a:lstStyle/>
        <a:p>
          <a:endParaRPr lang="zh-CN" altLang="en-US"/>
        </a:p>
      </dgm:t>
    </dgm:pt>
    <dgm:pt modelId="{4925B400-4F0E-494A-85E3-F133E86D8FE8}" cxnId="{C8A76FEC-425B-43E2-BEA1-90E5F283F418}" type="sibTrans">
      <dgm:prSet/>
      <dgm:spPr/>
      <dgm:t>
        <a:bodyPr/>
        <a:lstStyle/>
        <a:p>
          <a:endParaRPr lang="zh-CN" altLang="en-US"/>
        </a:p>
      </dgm:t>
    </dgm:pt>
    <dgm:pt modelId="{8240FBE3-2E88-4841-96DE-C42A56EBB7C7}">
      <dgm:prSet/>
      <dgm:spPr>
        <a:solidFill>
          <a:schemeClr val="accent2">
            <a:lumMod val="20000"/>
            <a:lumOff val="80000"/>
            <a:alpha val="90000"/>
          </a:schemeClr>
        </a:solidFill>
      </dgm:spPr>
      <dgm:t>
        <a:bodyPr/>
        <a:lstStyle/>
        <a:p>
          <a:r>
            <a:rPr lang="zh-CN" altLang="en-US" b="1" dirty="0"/>
            <a:t>填报系统</a:t>
          </a:r>
        </a:p>
      </dgm:t>
    </dgm:pt>
    <dgm:pt modelId="{671A83AD-E09C-43DC-A4A9-A1495E700CFC}" cxnId="{B3682E88-1BAE-4CAE-BFA9-3C77A955425F}" type="parTrans">
      <dgm:prSet/>
      <dgm:spPr/>
      <dgm:t>
        <a:bodyPr/>
        <a:lstStyle/>
        <a:p>
          <a:endParaRPr lang="zh-CN" altLang="en-US"/>
        </a:p>
      </dgm:t>
    </dgm:pt>
    <dgm:pt modelId="{C9D91EC7-4DE7-4D60-A4B2-A21068865263}" cxnId="{B3682E88-1BAE-4CAE-BFA9-3C77A955425F}" type="sibTrans">
      <dgm:prSet/>
      <dgm:spPr/>
      <dgm:t>
        <a:bodyPr/>
        <a:lstStyle/>
        <a:p>
          <a:endParaRPr lang="zh-CN" altLang="en-US"/>
        </a:p>
      </dgm:t>
    </dgm:pt>
    <dgm:pt modelId="{EAE2B917-4F4E-46BD-9EEF-62FD5435B4A2}">
      <dgm:prSet/>
      <dgm:spPr>
        <a:solidFill>
          <a:schemeClr val="accent2">
            <a:lumMod val="20000"/>
            <a:lumOff val="80000"/>
            <a:alpha val="90000"/>
          </a:schemeClr>
        </a:solidFill>
      </dgm:spPr>
      <dgm:t>
        <a:bodyPr/>
        <a:lstStyle/>
        <a:p>
          <a:r>
            <a:rPr lang="zh-CN" altLang="en-US" b="1" dirty="0"/>
            <a:t>提交申请</a:t>
          </a:r>
        </a:p>
      </dgm:t>
    </dgm:pt>
    <dgm:pt modelId="{8A454CD6-BAEF-4805-9AA0-2573DC593F94}" cxnId="{ED2689EE-6245-4C1F-B538-7D7D525842B0}" type="parTrans">
      <dgm:prSet/>
      <dgm:spPr/>
      <dgm:t>
        <a:bodyPr/>
        <a:lstStyle/>
        <a:p>
          <a:endParaRPr lang="zh-CN" altLang="en-US"/>
        </a:p>
      </dgm:t>
    </dgm:pt>
    <dgm:pt modelId="{C21C80AE-A06F-4065-82DB-2AA94D6B7FC4}" cxnId="{ED2689EE-6245-4C1F-B538-7D7D525842B0}" type="sibTrans">
      <dgm:prSet/>
      <dgm:spPr/>
      <dgm:t>
        <a:bodyPr/>
        <a:lstStyle/>
        <a:p>
          <a:endParaRPr lang="zh-CN" altLang="en-US"/>
        </a:p>
      </dgm:t>
    </dgm:pt>
    <dgm:pt modelId="{042D4EBA-2A33-4950-A337-BB77E08F869F}">
      <dgm:prSet phldrT="[文本]"/>
      <dgm:spPr>
        <a:solidFill>
          <a:srgbClr val="FFC000"/>
        </a:solidFill>
      </dgm:spPr>
      <dgm:t>
        <a:bodyPr/>
        <a:lstStyle/>
        <a:p>
          <a:r>
            <a:rPr lang="zh-CN" altLang="en-US" b="1" dirty="0"/>
            <a:t>导师</a:t>
          </a:r>
        </a:p>
      </dgm:t>
    </dgm:pt>
    <dgm:pt modelId="{BB2233A5-6A3C-4234-AC02-9AC6DA735E8C}" cxnId="{E2742525-380D-46B3-840F-E89E262E8B7B}" type="parTrans">
      <dgm:prSet/>
      <dgm:spPr/>
      <dgm:t>
        <a:bodyPr/>
        <a:lstStyle/>
        <a:p>
          <a:endParaRPr lang="zh-CN" altLang="en-US"/>
        </a:p>
      </dgm:t>
    </dgm:pt>
    <dgm:pt modelId="{70D9DDE4-DAA8-4FBB-9377-6C443C37F0BF}" cxnId="{E2742525-380D-46B3-840F-E89E262E8B7B}" type="sibTrans">
      <dgm:prSet/>
      <dgm:spPr/>
      <dgm:t>
        <a:bodyPr/>
        <a:lstStyle/>
        <a:p>
          <a:endParaRPr lang="zh-CN" altLang="en-US"/>
        </a:p>
      </dgm:t>
    </dgm:pt>
    <dgm:pt modelId="{130723C2-DE5B-4A1C-A255-186556C30EBF}">
      <dgm:prSet phldrT="[文本]"/>
      <dgm:spPr>
        <a:solidFill>
          <a:schemeClr val="accent5">
            <a:lumMod val="75000"/>
            <a:alpha val="90000"/>
          </a:schemeClr>
        </a:solidFill>
      </dgm:spPr>
      <dgm:t>
        <a:bodyPr/>
        <a:lstStyle/>
        <a:p>
          <a:r>
            <a:rPr lang="zh-CN" altLang="en-US" b="1" dirty="0"/>
            <a:t>审阅内容</a:t>
          </a:r>
        </a:p>
      </dgm:t>
    </dgm:pt>
    <dgm:pt modelId="{3F1FB906-E4D4-4A7D-BA0B-B0A0BA9A03A0}" cxnId="{278414A1-1E9D-4815-9964-CEC322D04966}" type="parTrans">
      <dgm:prSet/>
      <dgm:spPr/>
      <dgm:t>
        <a:bodyPr/>
        <a:lstStyle/>
        <a:p>
          <a:endParaRPr lang="zh-CN" altLang="en-US"/>
        </a:p>
      </dgm:t>
    </dgm:pt>
    <dgm:pt modelId="{615273F7-5D36-428D-91DB-48E2E437CEC9}" cxnId="{278414A1-1E9D-4815-9964-CEC322D04966}" type="sibTrans">
      <dgm:prSet/>
      <dgm:spPr/>
      <dgm:t>
        <a:bodyPr/>
        <a:lstStyle/>
        <a:p>
          <a:endParaRPr lang="zh-CN" altLang="en-US"/>
        </a:p>
      </dgm:t>
    </dgm:pt>
    <dgm:pt modelId="{506B3428-3CD7-456F-BF77-80022E692FDC}">
      <dgm:prSet phldrT="[文本]"/>
      <dgm:spPr>
        <a:solidFill>
          <a:schemeClr val="accent5">
            <a:lumMod val="75000"/>
            <a:alpha val="90000"/>
          </a:schemeClr>
        </a:solidFill>
      </dgm:spPr>
      <dgm:t>
        <a:bodyPr/>
        <a:lstStyle/>
        <a:p>
          <a:r>
            <a:rPr lang="zh-CN" altLang="en-US" b="1" dirty="0"/>
            <a:t>提交意见</a:t>
          </a:r>
        </a:p>
      </dgm:t>
    </dgm:pt>
    <dgm:pt modelId="{C5D458BE-522F-4BE3-BDC5-64A6708BA917}" cxnId="{01934976-11DF-447B-925C-9E319D3DE401}" type="parTrans">
      <dgm:prSet/>
      <dgm:spPr/>
      <dgm:t>
        <a:bodyPr/>
        <a:lstStyle/>
        <a:p>
          <a:endParaRPr lang="zh-CN" altLang="en-US"/>
        </a:p>
      </dgm:t>
    </dgm:pt>
    <dgm:pt modelId="{A32F718F-9815-4267-99CD-D4DF207317E6}" cxnId="{01934976-11DF-447B-925C-9E319D3DE401}" type="sibTrans">
      <dgm:prSet/>
      <dgm:spPr/>
      <dgm:t>
        <a:bodyPr/>
        <a:lstStyle/>
        <a:p>
          <a:endParaRPr lang="zh-CN" altLang="en-US"/>
        </a:p>
      </dgm:t>
    </dgm:pt>
    <dgm:pt modelId="{9FF3AAC3-0E06-4CE2-AC7C-0D69F5C26F42}">
      <dgm:prSet phldrT="[文本]" phldr="0" custT="0"/>
      <dgm:spPr>
        <a:solidFill>
          <a:srgbClr val="FF0000"/>
        </a:solidFill>
      </dgm:spPr>
      <dgm:t>
        <a:bodyPr vert="horz" wrap="square"/>
        <a:p>
          <a:pPr>
            <a:lnSpc>
              <a:spcPct val="100000"/>
            </a:lnSpc>
            <a:spcBef>
              <a:spcPct val="0"/>
            </a:spcBef>
            <a:spcAft>
              <a:spcPct val="35000"/>
            </a:spcAft>
          </a:pPr>
          <a:r>
            <a:rPr lang="zh-CN" altLang="en-US" dirty="0"/>
            <a:t>人事教育处</a:t>
          </a:r>
          <a:r>
            <a:rPr/>
            <a:t/>
          </a:r>
          <a:endParaRPr/>
        </a:p>
      </dgm:t>
    </dgm:pt>
    <dgm:pt modelId="{0B0747EB-84BE-4137-BA33-B5B64CEB9B56}" cxnId="{4AC1F4A0-B3B8-4DE8-9986-3749C5D81445}" type="parTrans">
      <dgm:prSet/>
      <dgm:spPr/>
      <dgm:t>
        <a:bodyPr/>
        <a:lstStyle/>
        <a:p>
          <a:endParaRPr lang="zh-CN" altLang="en-US"/>
        </a:p>
      </dgm:t>
    </dgm:pt>
    <dgm:pt modelId="{49BB34C5-0BCA-4D8B-8C27-D59EE1AB91C2}" cxnId="{4AC1F4A0-B3B8-4DE8-9986-3749C5D81445}" type="sibTrans">
      <dgm:prSet/>
      <dgm:spPr/>
      <dgm:t>
        <a:bodyPr/>
        <a:lstStyle/>
        <a:p>
          <a:endParaRPr lang="zh-CN" altLang="en-US"/>
        </a:p>
      </dgm:t>
    </dgm:pt>
    <dgm:pt modelId="{0475B17D-CEE3-4DDD-9AE2-D1E9EC3677AB}">
      <dgm:prSet phldrT="[文本]"/>
      <dgm:spPr>
        <a:solidFill>
          <a:schemeClr val="accent6">
            <a:lumMod val="20000"/>
            <a:lumOff val="80000"/>
            <a:alpha val="90000"/>
          </a:schemeClr>
        </a:solidFill>
      </dgm:spPr>
      <dgm:t>
        <a:bodyPr/>
        <a:lstStyle/>
        <a:p>
          <a:r>
            <a:rPr lang="zh-CN" altLang="en-US" b="1" dirty="0"/>
            <a:t>申请者提交秘书资料</a:t>
          </a:r>
        </a:p>
      </dgm:t>
    </dgm:pt>
    <dgm:pt modelId="{307A86FA-48EC-451B-938C-2AF00BCF7CD6}" cxnId="{EF892C34-48BB-4AD6-B4F4-790BD331F56F}" type="parTrans">
      <dgm:prSet/>
      <dgm:spPr/>
      <dgm:t>
        <a:bodyPr/>
        <a:lstStyle/>
        <a:p>
          <a:endParaRPr lang="zh-CN" altLang="en-US"/>
        </a:p>
      </dgm:t>
    </dgm:pt>
    <dgm:pt modelId="{07343148-4987-450E-BC69-56B3BCBC439A}" cxnId="{EF892C34-48BB-4AD6-B4F4-790BD331F56F}" type="sibTrans">
      <dgm:prSet/>
      <dgm:spPr/>
      <dgm:t>
        <a:bodyPr/>
        <a:lstStyle/>
        <a:p>
          <a:endParaRPr lang="zh-CN" altLang="en-US"/>
        </a:p>
      </dgm:t>
    </dgm:pt>
    <dgm:pt modelId="{1FB230EE-2CB8-4859-83DC-3D72C3638EF7}">
      <dgm:prSet phldrT="[文本]"/>
      <dgm:spPr>
        <a:solidFill>
          <a:schemeClr val="accent6">
            <a:lumMod val="20000"/>
            <a:lumOff val="80000"/>
            <a:alpha val="90000"/>
          </a:schemeClr>
        </a:solidFill>
      </dgm:spPr>
      <dgm:t>
        <a:bodyPr/>
        <a:lstStyle/>
        <a:p>
          <a:r>
            <a:rPr lang="zh-CN" altLang="en-US" b="1" dirty="0"/>
            <a:t>指定秘书</a:t>
          </a:r>
        </a:p>
      </dgm:t>
    </dgm:pt>
    <dgm:pt modelId="{1EA3B718-EAF1-4C03-817E-4D3DD43892E7}" cxnId="{3AC38711-C213-427A-8BE3-754F9B76E5ED}" type="parTrans">
      <dgm:prSet/>
      <dgm:spPr/>
      <dgm:t>
        <a:bodyPr/>
        <a:lstStyle/>
        <a:p>
          <a:endParaRPr lang="zh-CN" altLang="en-US"/>
        </a:p>
      </dgm:t>
    </dgm:pt>
    <dgm:pt modelId="{8DB7F7CC-2CA6-48D7-AF82-824C9F0440B3}" cxnId="{3AC38711-C213-427A-8BE3-754F9B76E5ED}" type="sibTrans">
      <dgm:prSet/>
      <dgm:spPr/>
      <dgm:t>
        <a:bodyPr/>
        <a:lstStyle/>
        <a:p>
          <a:endParaRPr lang="zh-CN" altLang="en-US"/>
        </a:p>
      </dgm:t>
    </dgm:pt>
    <dgm:pt modelId="{077DF8EC-167C-41E9-8EF0-9F486EFBD2B9}">
      <dgm:prSet phldrT="[文本]"/>
      <dgm:spPr/>
      <dgm:t>
        <a:bodyPr/>
        <a:lstStyle/>
        <a:p>
          <a:r>
            <a:rPr lang="zh-CN" altLang="en-US" b="1" dirty="0"/>
            <a:t>秘书</a:t>
          </a:r>
        </a:p>
      </dgm:t>
    </dgm:pt>
    <dgm:pt modelId="{3C2835BD-2528-4D30-8731-481336209C40}" cxnId="{32DAF4E4-61D0-4CD1-857E-669A526758E5}" type="parTrans">
      <dgm:prSet/>
      <dgm:spPr/>
      <dgm:t>
        <a:bodyPr/>
        <a:lstStyle/>
        <a:p>
          <a:endParaRPr lang="zh-CN" altLang="en-US"/>
        </a:p>
      </dgm:t>
    </dgm:pt>
    <dgm:pt modelId="{230B4CEB-A64A-4153-AEE6-BAE38B35EE74}" cxnId="{32DAF4E4-61D0-4CD1-857E-669A526758E5}" type="sibTrans">
      <dgm:prSet/>
      <dgm:spPr/>
      <dgm:t>
        <a:bodyPr/>
        <a:lstStyle/>
        <a:p>
          <a:endParaRPr lang="zh-CN" altLang="en-US"/>
        </a:p>
      </dgm:t>
    </dgm:pt>
    <dgm:pt modelId="{3E9B7905-74E6-45B4-ACC2-DB7F86D4EBDC}">
      <dgm:prSet phldrT="[文本]"/>
      <dgm:spPr>
        <a:solidFill>
          <a:srgbClr val="00B0F0">
            <a:alpha val="90000"/>
          </a:srgbClr>
        </a:solidFill>
      </dgm:spPr>
      <dgm:t>
        <a:bodyPr/>
        <a:lstStyle/>
        <a:p>
          <a:r>
            <a:rPr lang="zh-CN" altLang="en-US" b="1" dirty="0"/>
            <a:t>按照要求填报系统</a:t>
          </a:r>
        </a:p>
      </dgm:t>
    </dgm:pt>
    <dgm:pt modelId="{61D718B9-57AA-4B3B-AE1B-007A49FD5AB1}" cxnId="{4BD55FC6-B29A-42E9-B446-684F3877B806}" type="parTrans">
      <dgm:prSet/>
      <dgm:spPr/>
      <dgm:t>
        <a:bodyPr/>
        <a:lstStyle/>
        <a:p>
          <a:endParaRPr lang="zh-CN" altLang="en-US"/>
        </a:p>
      </dgm:t>
    </dgm:pt>
    <dgm:pt modelId="{18078450-1DA9-4EAA-BF49-6E1E88739447}" cxnId="{4BD55FC6-B29A-42E9-B446-684F3877B806}" type="sibTrans">
      <dgm:prSet/>
      <dgm:spPr/>
      <dgm:t>
        <a:bodyPr/>
        <a:lstStyle/>
        <a:p>
          <a:endParaRPr lang="zh-CN" altLang="en-US"/>
        </a:p>
      </dgm:t>
    </dgm:pt>
    <dgm:pt modelId="{78870F05-B0EA-49C3-BF11-BA8D1A3BFEEC}">
      <dgm:prSet phldrT="[文本]"/>
      <dgm:spPr>
        <a:solidFill>
          <a:srgbClr val="00B0F0">
            <a:alpha val="90000"/>
          </a:srgbClr>
        </a:solidFill>
      </dgm:spPr>
      <dgm:t>
        <a:bodyPr/>
        <a:lstStyle/>
        <a:p>
          <a:r>
            <a:rPr lang="zh-CN" altLang="en-US" b="1" dirty="0"/>
            <a:t>维护考核内容</a:t>
          </a:r>
        </a:p>
      </dgm:t>
    </dgm:pt>
    <dgm:pt modelId="{07B18039-5813-4C62-9F51-A781CE4FD8D1}" cxnId="{B54D55D1-D0A2-491D-9DAE-09EE0E865D5D}" type="parTrans">
      <dgm:prSet/>
      <dgm:spPr/>
      <dgm:t>
        <a:bodyPr/>
        <a:lstStyle/>
        <a:p>
          <a:endParaRPr lang="zh-CN" altLang="en-US"/>
        </a:p>
      </dgm:t>
    </dgm:pt>
    <dgm:pt modelId="{1DFF1BA7-8C02-4A2B-8CBC-80B757D916C1}" cxnId="{B54D55D1-D0A2-491D-9DAE-09EE0E865D5D}" type="sibTrans">
      <dgm:prSet/>
      <dgm:spPr/>
      <dgm:t>
        <a:bodyPr/>
        <a:lstStyle/>
        <a:p>
          <a:endParaRPr lang="zh-CN" altLang="en-US"/>
        </a:p>
      </dgm:t>
    </dgm:pt>
    <dgm:pt modelId="{0ADFB371-4D5A-4C1A-9E01-AB7D16E0ADD3}" type="pres">
      <dgm:prSet presAssocID="{35BBE9B4-F781-4E5A-B24D-B3789F4FA6E0}" presName="Name0" presStyleCnt="0">
        <dgm:presLayoutVars>
          <dgm:dir/>
          <dgm:animLvl val="lvl"/>
          <dgm:resizeHandles val="exact"/>
        </dgm:presLayoutVars>
      </dgm:prSet>
      <dgm:spPr/>
    </dgm:pt>
    <dgm:pt modelId="{458114D9-A536-4E1B-8B79-FE9C1929A1FF}" type="pres">
      <dgm:prSet presAssocID="{35BBE9B4-F781-4E5A-B24D-B3789F4FA6E0}" presName="tSp" presStyleCnt="0"/>
      <dgm:spPr/>
    </dgm:pt>
    <dgm:pt modelId="{7BB771A2-CA4C-43CD-B7D9-2A73AEF6C0B0}" type="pres">
      <dgm:prSet presAssocID="{35BBE9B4-F781-4E5A-B24D-B3789F4FA6E0}" presName="bSp" presStyleCnt="0"/>
      <dgm:spPr/>
    </dgm:pt>
    <dgm:pt modelId="{77801275-2766-4198-ABF7-9533F1EBF5CC}" type="pres">
      <dgm:prSet presAssocID="{35BBE9B4-F781-4E5A-B24D-B3789F4FA6E0}" presName="process" presStyleCnt="0"/>
      <dgm:spPr/>
    </dgm:pt>
    <dgm:pt modelId="{59377C20-33AF-4ED4-B6BF-9BB9CD291DC8}" type="pres">
      <dgm:prSet presAssocID="{423E2B06-50E0-4D9A-A626-DF7B5E042661}" presName="composite1" presStyleCnt="0"/>
      <dgm:spPr/>
    </dgm:pt>
    <dgm:pt modelId="{A4DBC65D-F353-43EA-98BE-A6D8E8F0B3B1}" type="pres">
      <dgm:prSet presAssocID="{423E2B06-50E0-4D9A-A626-DF7B5E042661}" presName="dummyNode1" presStyleCnt="0"/>
      <dgm:spPr/>
    </dgm:pt>
    <dgm:pt modelId="{36E258A2-2C40-4BEF-8324-AAEF6664902A}" type="pres">
      <dgm:prSet presAssocID="{423E2B06-50E0-4D9A-A626-DF7B5E042661}" presName="childNode1" presStyleLbl="bgAcc1" presStyleIdx="0" presStyleCnt="4">
        <dgm:presLayoutVars>
          <dgm:bulletEnabled val="1"/>
        </dgm:presLayoutVars>
      </dgm:prSet>
      <dgm:spPr/>
    </dgm:pt>
    <dgm:pt modelId="{ED2A3A52-5A1A-4650-8A6E-956E43A8A390}" type="pres">
      <dgm:prSet presAssocID="{423E2B06-50E0-4D9A-A626-DF7B5E042661}" presName="childNode1tx" presStyleCnt="0">
        <dgm:presLayoutVars>
          <dgm:bulletEnabled val="1"/>
        </dgm:presLayoutVars>
      </dgm:prSet>
      <dgm:spPr/>
    </dgm:pt>
    <dgm:pt modelId="{D42B762D-55E5-4355-9F7F-7B8DDECE2CCF}" type="pres">
      <dgm:prSet presAssocID="{423E2B06-50E0-4D9A-A626-DF7B5E042661}" presName="parentNode1" presStyleLbl="node1" presStyleIdx="0" presStyleCnt="4">
        <dgm:presLayoutVars>
          <dgm:chMax val="1"/>
          <dgm:bulletEnabled val="1"/>
        </dgm:presLayoutVars>
      </dgm:prSet>
      <dgm:spPr/>
    </dgm:pt>
    <dgm:pt modelId="{881D67F5-A455-49C2-9820-119B3864907F}" type="pres">
      <dgm:prSet presAssocID="{423E2B06-50E0-4D9A-A626-DF7B5E042661}" presName="connSite1" presStyleCnt="0"/>
      <dgm:spPr/>
    </dgm:pt>
    <dgm:pt modelId="{13005DD2-2669-42CD-BFF9-4C629A09334D}" type="pres">
      <dgm:prSet presAssocID="{4925B400-4F0E-494A-85E3-F133E86D8FE8}" presName="Name9" presStyleLbl="sibTrans2D1" presStyleIdx="0" presStyleCnt="3"/>
      <dgm:spPr/>
    </dgm:pt>
    <dgm:pt modelId="{A753D50C-52CD-4B92-BEC3-4616CE2BF6AA}" type="pres">
      <dgm:prSet presAssocID="{042D4EBA-2A33-4950-A337-BB77E08F869F}" presName="composite2" presStyleCnt="0"/>
      <dgm:spPr/>
    </dgm:pt>
    <dgm:pt modelId="{74BDEFB8-86E5-43A1-9442-9A535AE19242}" type="pres">
      <dgm:prSet presAssocID="{042D4EBA-2A33-4950-A337-BB77E08F869F}" presName="dummyNode2" presStyleCnt="0"/>
      <dgm:spPr/>
    </dgm:pt>
    <dgm:pt modelId="{90F97DB9-1992-414A-8B7A-9C3F89BAC56A}" type="pres">
      <dgm:prSet presAssocID="{042D4EBA-2A33-4950-A337-BB77E08F869F}" presName="childNode2" presStyleLbl="bgAcc1" presStyleIdx="1" presStyleCnt="4">
        <dgm:presLayoutVars>
          <dgm:bulletEnabled val="1"/>
        </dgm:presLayoutVars>
      </dgm:prSet>
      <dgm:spPr/>
    </dgm:pt>
    <dgm:pt modelId="{25EE48EC-ED0B-4289-B4EE-8F53D81478D9}" type="pres">
      <dgm:prSet presAssocID="{042D4EBA-2A33-4950-A337-BB77E08F869F}" presName="childNode2tx" presStyleCnt="0">
        <dgm:presLayoutVars>
          <dgm:bulletEnabled val="1"/>
        </dgm:presLayoutVars>
      </dgm:prSet>
      <dgm:spPr/>
    </dgm:pt>
    <dgm:pt modelId="{E93902A2-AEA7-4CA1-A906-BCD85A672AE7}" type="pres">
      <dgm:prSet presAssocID="{042D4EBA-2A33-4950-A337-BB77E08F869F}" presName="parentNode2" presStyleLbl="node1" presStyleIdx="1" presStyleCnt="4">
        <dgm:presLayoutVars>
          <dgm:chMax val="0"/>
          <dgm:bulletEnabled val="1"/>
        </dgm:presLayoutVars>
      </dgm:prSet>
      <dgm:spPr/>
    </dgm:pt>
    <dgm:pt modelId="{CF0434AD-F69D-467B-9787-A6C1C82BD244}" type="pres">
      <dgm:prSet presAssocID="{042D4EBA-2A33-4950-A337-BB77E08F869F}" presName="connSite2" presStyleCnt="0"/>
      <dgm:spPr/>
    </dgm:pt>
    <dgm:pt modelId="{F8EC7516-399C-4B5E-91C9-5559A6AC6017}" type="pres">
      <dgm:prSet presAssocID="{70D9DDE4-DAA8-4FBB-9377-6C443C37F0BF}" presName="Name18" presStyleLbl="sibTrans2D1" presStyleIdx="1" presStyleCnt="3"/>
      <dgm:spPr/>
    </dgm:pt>
    <dgm:pt modelId="{BDE78AAF-6540-4858-896A-06C8C2447D6E}" type="pres">
      <dgm:prSet presAssocID="{9FF3AAC3-0E06-4CE2-AC7C-0D69F5C26F42}" presName="composite1" presStyleCnt="0"/>
      <dgm:spPr/>
    </dgm:pt>
    <dgm:pt modelId="{890F1CE6-6561-43CD-88E5-630AE85B40F3}" type="pres">
      <dgm:prSet presAssocID="{9FF3AAC3-0E06-4CE2-AC7C-0D69F5C26F42}" presName="dummyNode1" presStyleCnt="0"/>
      <dgm:spPr/>
    </dgm:pt>
    <dgm:pt modelId="{F9377C30-5F87-483B-9610-4361C931FF1B}" type="pres">
      <dgm:prSet presAssocID="{9FF3AAC3-0E06-4CE2-AC7C-0D69F5C26F42}" presName="childNode1" presStyleLbl="bgAcc1" presStyleIdx="2" presStyleCnt="4" custScaleX="131668">
        <dgm:presLayoutVars>
          <dgm:bulletEnabled val="1"/>
        </dgm:presLayoutVars>
      </dgm:prSet>
      <dgm:spPr/>
    </dgm:pt>
    <dgm:pt modelId="{228EBDF1-B74A-4BA2-A92C-88DBBB0443F1}" type="pres">
      <dgm:prSet presAssocID="{9FF3AAC3-0E06-4CE2-AC7C-0D69F5C26F42}" presName="childNode1tx" presStyleCnt="0">
        <dgm:presLayoutVars>
          <dgm:bulletEnabled val="1"/>
        </dgm:presLayoutVars>
      </dgm:prSet>
      <dgm:spPr/>
    </dgm:pt>
    <dgm:pt modelId="{B824915A-1627-4058-A9BC-AC1E79B83D42}" type="pres">
      <dgm:prSet presAssocID="{9FF3AAC3-0E06-4CE2-AC7C-0D69F5C26F42}" presName="parentNode1" presStyleLbl="node1" presStyleIdx="2" presStyleCnt="4">
        <dgm:presLayoutVars>
          <dgm:chMax val="1"/>
          <dgm:bulletEnabled val="1"/>
        </dgm:presLayoutVars>
      </dgm:prSet>
      <dgm:spPr/>
    </dgm:pt>
    <dgm:pt modelId="{94B2750F-D24A-491A-A1EE-3E6FF08AD5AE}" type="pres">
      <dgm:prSet presAssocID="{9FF3AAC3-0E06-4CE2-AC7C-0D69F5C26F42}" presName="connSite1" presStyleCnt="0"/>
      <dgm:spPr/>
    </dgm:pt>
    <dgm:pt modelId="{6553DF35-C6E6-4FFC-AF0A-7AC70383F47F}" type="pres">
      <dgm:prSet presAssocID="{49BB34C5-0BCA-4D8B-8C27-D59EE1AB91C2}" presName="Name9" presStyleLbl="sibTrans2D1" presStyleIdx="2" presStyleCnt="3"/>
      <dgm:spPr/>
    </dgm:pt>
    <dgm:pt modelId="{3D75FE4F-9447-4B35-A62E-DE325873BDEE}" type="pres">
      <dgm:prSet presAssocID="{077DF8EC-167C-41E9-8EF0-9F486EFBD2B9}" presName="composite2" presStyleCnt="0"/>
      <dgm:spPr/>
    </dgm:pt>
    <dgm:pt modelId="{421C8FF1-0719-4E3F-9754-408128DF9C9A}" type="pres">
      <dgm:prSet presAssocID="{077DF8EC-167C-41E9-8EF0-9F486EFBD2B9}" presName="dummyNode2" presStyleCnt="0"/>
      <dgm:spPr/>
    </dgm:pt>
    <dgm:pt modelId="{9C56B863-38F0-4BA1-BB18-B87C49329FA6}" type="pres">
      <dgm:prSet presAssocID="{077DF8EC-167C-41E9-8EF0-9F486EFBD2B9}" presName="childNode2" presStyleLbl="bgAcc1" presStyleIdx="3" presStyleCnt="4">
        <dgm:presLayoutVars>
          <dgm:bulletEnabled val="1"/>
        </dgm:presLayoutVars>
      </dgm:prSet>
      <dgm:spPr/>
    </dgm:pt>
    <dgm:pt modelId="{D553803B-21CA-4960-B9B4-CAA58CC49DF1}" type="pres">
      <dgm:prSet presAssocID="{077DF8EC-167C-41E9-8EF0-9F486EFBD2B9}" presName="childNode2tx" presStyleCnt="0">
        <dgm:presLayoutVars>
          <dgm:bulletEnabled val="1"/>
        </dgm:presLayoutVars>
      </dgm:prSet>
      <dgm:spPr/>
    </dgm:pt>
    <dgm:pt modelId="{1F02140A-318A-4025-B2B3-810D069CBB74}" type="pres">
      <dgm:prSet presAssocID="{077DF8EC-167C-41E9-8EF0-9F486EFBD2B9}" presName="parentNode2" presStyleLbl="node1" presStyleIdx="3" presStyleCnt="4">
        <dgm:presLayoutVars>
          <dgm:chMax val="0"/>
          <dgm:bulletEnabled val="1"/>
        </dgm:presLayoutVars>
      </dgm:prSet>
      <dgm:spPr/>
    </dgm:pt>
    <dgm:pt modelId="{9E49A9E2-2C3B-4438-8493-3AF933A239F5}" type="pres">
      <dgm:prSet presAssocID="{077DF8EC-167C-41E9-8EF0-9F486EFBD2B9}" presName="connSite2" presStyleCnt="0"/>
      <dgm:spPr/>
    </dgm:pt>
  </dgm:ptLst>
  <dgm:cxnLst>
    <dgm:cxn modelId="{C8A76FEC-425B-43E2-BEA1-90E5F283F418}" srcId="{35BBE9B4-F781-4E5A-B24D-B3789F4FA6E0}" destId="{423E2B06-50E0-4D9A-A626-DF7B5E042661}" srcOrd="0" destOrd="0" parTransId="{24061D8C-AF66-4183-AF9F-26633C34540E}" sibTransId="{4925B400-4F0E-494A-85E3-F133E86D8FE8}"/>
    <dgm:cxn modelId="{B3682E88-1BAE-4CAE-BFA9-3C77A955425F}" srcId="{423E2B06-50E0-4D9A-A626-DF7B5E042661}" destId="{8240FBE3-2E88-4841-96DE-C42A56EBB7C7}" srcOrd="0" destOrd="0" parTransId="{671A83AD-E09C-43DC-A4A9-A1495E700CFC}" sibTransId="{C9D91EC7-4DE7-4D60-A4B2-A21068865263}"/>
    <dgm:cxn modelId="{ED2689EE-6245-4C1F-B538-7D7D525842B0}" srcId="{423E2B06-50E0-4D9A-A626-DF7B5E042661}" destId="{EAE2B917-4F4E-46BD-9EEF-62FD5435B4A2}" srcOrd="1" destOrd="0" parTransId="{8A454CD6-BAEF-4805-9AA0-2573DC593F94}" sibTransId="{C21C80AE-A06F-4065-82DB-2AA94D6B7FC4}"/>
    <dgm:cxn modelId="{E2742525-380D-46B3-840F-E89E262E8B7B}" srcId="{35BBE9B4-F781-4E5A-B24D-B3789F4FA6E0}" destId="{042D4EBA-2A33-4950-A337-BB77E08F869F}" srcOrd="1" destOrd="0" parTransId="{BB2233A5-6A3C-4234-AC02-9AC6DA735E8C}" sibTransId="{70D9DDE4-DAA8-4FBB-9377-6C443C37F0BF}"/>
    <dgm:cxn modelId="{278414A1-1E9D-4815-9964-CEC322D04966}" srcId="{042D4EBA-2A33-4950-A337-BB77E08F869F}" destId="{130723C2-DE5B-4A1C-A255-186556C30EBF}" srcOrd="0" destOrd="1" parTransId="{3F1FB906-E4D4-4A7D-BA0B-B0A0BA9A03A0}" sibTransId="{615273F7-5D36-428D-91DB-48E2E437CEC9}"/>
    <dgm:cxn modelId="{01934976-11DF-447B-925C-9E319D3DE401}" srcId="{042D4EBA-2A33-4950-A337-BB77E08F869F}" destId="{506B3428-3CD7-456F-BF77-80022E692FDC}" srcOrd="1" destOrd="1" parTransId="{C5D458BE-522F-4BE3-BDC5-64A6708BA917}" sibTransId="{A32F718F-9815-4267-99CD-D4DF207317E6}"/>
    <dgm:cxn modelId="{4AC1F4A0-B3B8-4DE8-9986-3749C5D81445}" srcId="{35BBE9B4-F781-4E5A-B24D-B3789F4FA6E0}" destId="{9FF3AAC3-0E06-4CE2-AC7C-0D69F5C26F42}" srcOrd="2" destOrd="0" parTransId="{0B0747EB-84BE-4137-BA33-B5B64CEB9B56}" sibTransId="{49BB34C5-0BCA-4D8B-8C27-D59EE1AB91C2}"/>
    <dgm:cxn modelId="{EF892C34-48BB-4AD6-B4F4-790BD331F56F}" srcId="{9FF3AAC3-0E06-4CE2-AC7C-0D69F5C26F42}" destId="{0475B17D-CEE3-4DDD-9AE2-D1E9EC3677AB}" srcOrd="0" destOrd="2" parTransId="{307A86FA-48EC-451B-938C-2AF00BCF7CD6}" sibTransId="{07343148-4987-450E-BC69-56B3BCBC439A}"/>
    <dgm:cxn modelId="{3AC38711-C213-427A-8BE3-754F9B76E5ED}" srcId="{9FF3AAC3-0E06-4CE2-AC7C-0D69F5C26F42}" destId="{1FB230EE-2CB8-4859-83DC-3D72C3638EF7}" srcOrd="1" destOrd="2" parTransId="{1EA3B718-EAF1-4C03-817E-4D3DD43892E7}" sibTransId="{8DB7F7CC-2CA6-48D7-AF82-824C9F0440B3}"/>
    <dgm:cxn modelId="{32DAF4E4-61D0-4CD1-857E-669A526758E5}" srcId="{35BBE9B4-F781-4E5A-B24D-B3789F4FA6E0}" destId="{077DF8EC-167C-41E9-8EF0-9F486EFBD2B9}" srcOrd="3" destOrd="0" parTransId="{3C2835BD-2528-4D30-8731-481336209C40}" sibTransId="{230B4CEB-A64A-4153-AEE6-BAE38B35EE74}"/>
    <dgm:cxn modelId="{4BD55FC6-B29A-42E9-B446-684F3877B806}" srcId="{077DF8EC-167C-41E9-8EF0-9F486EFBD2B9}" destId="{3E9B7905-74E6-45B4-ACC2-DB7F86D4EBDC}" srcOrd="0" destOrd="3" parTransId="{61D718B9-57AA-4B3B-AE1B-007A49FD5AB1}" sibTransId="{18078450-1DA9-4EAA-BF49-6E1E88739447}"/>
    <dgm:cxn modelId="{B54D55D1-D0A2-491D-9DAE-09EE0E865D5D}" srcId="{077DF8EC-167C-41E9-8EF0-9F486EFBD2B9}" destId="{78870F05-B0EA-49C3-BF11-BA8D1A3BFEEC}" srcOrd="1" destOrd="3" parTransId="{07B18039-5813-4C62-9F51-A781CE4FD8D1}" sibTransId="{1DFF1BA7-8C02-4A2B-8CBC-80B757D916C1}"/>
    <dgm:cxn modelId="{C0B40F1F-6CDF-477E-8C4E-20C852986C16}" type="presOf" srcId="{35BBE9B4-F781-4E5A-B24D-B3789F4FA6E0}" destId="{0ADFB371-4D5A-4C1A-9E01-AB7D16E0ADD3}" srcOrd="0" destOrd="0" presId="urn:microsoft.com/office/officeart/2005/8/layout/hProcess4#1"/>
    <dgm:cxn modelId="{5A3613A8-83AF-4969-A096-EDDF069D379F}" type="presParOf" srcId="{0ADFB371-4D5A-4C1A-9E01-AB7D16E0ADD3}" destId="{458114D9-A536-4E1B-8B79-FE9C1929A1FF}" srcOrd="0" destOrd="0" presId="urn:microsoft.com/office/officeart/2005/8/layout/hProcess4#1"/>
    <dgm:cxn modelId="{303CE118-F9CA-422C-B5EB-546BBB78C5DE}" type="presParOf" srcId="{0ADFB371-4D5A-4C1A-9E01-AB7D16E0ADD3}" destId="{7BB771A2-CA4C-43CD-B7D9-2A73AEF6C0B0}" srcOrd="1" destOrd="0" presId="urn:microsoft.com/office/officeart/2005/8/layout/hProcess4#1"/>
    <dgm:cxn modelId="{AF1AF84C-AFE9-4905-A24D-B1F8E8775EED}" type="presParOf" srcId="{0ADFB371-4D5A-4C1A-9E01-AB7D16E0ADD3}" destId="{77801275-2766-4198-ABF7-9533F1EBF5CC}" srcOrd="2" destOrd="0" presId="urn:microsoft.com/office/officeart/2005/8/layout/hProcess4#1"/>
    <dgm:cxn modelId="{E033515E-3A37-4532-9F83-155DFA175B8B}" type="presParOf" srcId="{77801275-2766-4198-ABF7-9533F1EBF5CC}" destId="{59377C20-33AF-4ED4-B6BF-9BB9CD291DC8}" srcOrd="0" destOrd="2" presId="urn:microsoft.com/office/officeart/2005/8/layout/hProcess4#1"/>
    <dgm:cxn modelId="{3153885E-D0C8-47F3-A23D-604F83DCFA35}" type="presParOf" srcId="{59377C20-33AF-4ED4-B6BF-9BB9CD291DC8}" destId="{A4DBC65D-F353-43EA-98BE-A6D8E8F0B3B1}" srcOrd="0" destOrd="0" presId="urn:microsoft.com/office/officeart/2005/8/layout/hProcess4#1"/>
    <dgm:cxn modelId="{1D6AE871-1A3E-4A6E-B840-7FDAEDC5BDC0}" type="presParOf" srcId="{59377C20-33AF-4ED4-B6BF-9BB9CD291DC8}" destId="{36E258A2-2C40-4BEF-8324-AAEF6664902A}" srcOrd="1" destOrd="0" presId="urn:microsoft.com/office/officeart/2005/8/layout/hProcess4#1"/>
    <dgm:cxn modelId="{101B0D57-F625-4848-B8E5-2819703F164C}" type="presOf" srcId="{8240FBE3-2E88-4841-96DE-C42A56EBB7C7}" destId="{36E258A2-2C40-4BEF-8324-AAEF6664902A}" srcOrd="0" destOrd="0" presId="urn:microsoft.com/office/officeart/2005/8/layout/hProcess4#1"/>
    <dgm:cxn modelId="{9F96F2BB-E1C8-4D3D-B0BC-8E98CE37090E}" type="presOf" srcId="{EAE2B917-4F4E-46BD-9EEF-62FD5435B4A2}" destId="{36E258A2-2C40-4BEF-8324-AAEF6664902A}" srcOrd="0" destOrd="1" presId="urn:microsoft.com/office/officeart/2005/8/layout/hProcess4#1"/>
    <dgm:cxn modelId="{8EC1FF88-4F85-42D8-9548-0548D1E7E5B1}" type="presParOf" srcId="{59377C20-33AF-4ED4-B6BF-9BB9CD291DC8}" destId="{ED2A3A52-5A1A-4650-8A6E-956E43A8A390}" srcOrd="2" destOrd="0" presId="urn:microsoft.com/office/officeart/2005/8/layout/hProcess4#1"/>
    <dgm:cxn modelId="{FBAB995C-9D29-4E83-8C16-A5F53B794A5A}" type="presOf" srcId="{8240FBE3-2E88-4841-96DE-C42A56EBB7C7}" destId="{ED2A3A52-5A1A-4650-8A6E-956E43A8A390}" srcOrd="1" destOrd="0" presId="urn:microsoft.com/office/officeart/2005/8/layout/hProcess4#1"/>
    <dgm:cxn modelId="{79808492-1635-4900-BB5A-246CB2594B62}" type="presOf" srcId="{EAE2B917-4F4E-46BD-9EEF-62FD5435B4A2}" destId="{ED2A3A52-5A1A-4650-8A6E-956E43A8A390}" srcOrd="1" destOrd="1" presId="urn:microsoft.com/office/officeart/2005/8/layout/hProcess4#1"/>
    <dgm:cxn modelId="{4C31C6C8-FC0B-4819-A97D-179E0182481D}" type="presParOf" srcId="{59377C20-33AF-4ED4-B6BF-9BB9CD291DC8}" destId="{D42B762D-55E5-4355-9F7F-7B8DDECE2CCF}" srcOrd="3" destOrd="0" presId="urn:microsoft.com/office/officeart/2005/8/layout/hProcess4#1"/>
    <dgm:cxn modelId="{49F75021-BF5F-43A3-92B4-DC2210C60E2F}" type="presOf" srcId="{423E2B06-50E0-4D9A-A626-DF7B5E042661}" destId="{D42B762D-55E5-4355-9F7F-7B8DDECE2CCF}" srcOrd="0" destOrd="0" presId="urn:microsoft.com/office/officeart/2005/8/layout/hProcess4#1"/>
    <dgm:cxn modelId="{B5CCD583-F06D-42A7-B4C0-06884BB0FF8D}" type="presParOf" srcId="{59377C20-33AF-4ED4-B6BF-9BB9CD291DC8}" destId="{881D67F5-A455-49C2-9820-119B3864907F}" srcOrd="4" destOrd="0" presId="urn:microsoft.com/office/officeart/2005/8/layout/hProcess4#1"/>
    <dgm:cxn modelId="{87BA8573-5CC2-4890-A276-3A52ED085298}" type="presParOf" srcId="{77801275-2766-4198-ABF7-9533F1EBF5CC}" destId="{13005DD2-2669-42CD-BFF9-4C629A09334D}" srcOrd="1" destOrd="2" presId="urn:microsoft.com/office/officeart/2005/8/layout/hProcess4#1"/>
    <dgm:cxn modelId="{EF42C351-E8E9-4187-9840-897BBC4A1095}" type="presOf" srcId="{4925B400-4F0E-494A-85E3-F133E86D8FE8}" destId="{13005DD2-2669-42CD-BFF9-4C629A09334D}" srcOrd="0" destOrd="0" presId="urn:microsoft.com/office/officeart/2005/8/layout/hProcess4#1"/>
    <dgm:cxn modelId="{BF57FB07-B5EE-4476-A711-2469E243FD47}" type="presParOf" srcId="{77801275-2766-4198-ABF7-9533F1EBF5CC}" destId="{A753D50C-52CD-4B92-BEC3-4616CE2BF6AA}" srcOrd="2" destOrd="2" presId="urn:microsoft.com/office/officeart/2005/8/layout/hProcess4#1"/>
    <dgm:cxn modelId="{978CDC5A-4E10-40C4-83DA-0E08DC83E7D0}" type="presParOf" srcId="{A753D50C-52CD-4B92-BEC3-4616CE2BF6AA}" destId="{74BDEFB8-86E5-43A1-9442-9A535AE19242}" srcOrd="0" destOrd="2" presId="urn:microsoft.com/office/officeart/2005/8/layout/hProcess4#1"/>
    <dgm:cxn modelId="{ED20F7C0-8BD3-4575-9826-02BED1BD2B01}" type="presParOf" srcId="{A753D50C-52CD-4B92-BEC3-4616CE2BF6AA}" destId="{90F97DB9-1992-414A-8B7A-9C3F89BAC56A}" srcOrd="1" destOrd="2" presId="urn:microsoft.com/office/officeart/2005/8/layout/hProcess4#1"/>
    <dgm:cxn modelId="{573A3856-84F8-4ED2-A6C4-C3557E749697}" type="presOf" srcId="{130723C2-DE5B-4A1C-A255-186556C30EBF}" destId="{90F97DB9-1992-414A-8B7A-9C3F89BAC56A}" srcOrd="0" destOrd="0" presId="urn:microsoft.com/office/officeart/2005/8/layout/hProcess4#1"/>
    <dgm:cxn modelId="{44D5D1BC-FFFF-413A-8FB6-4A961FF2AB28}" type="presOf" srcId="{506B3428-3CD7-456F-BF77-80022E692FDC}" destId="{90F97DB9-1992-414A-8B7A-9C3F89BAC56A}" srcOrd="0" destOrd="1" presId="urn:microsoft.com/office/officeart/2005/8/layout/hProcess4#1"/>
    <dgm:cxn modelId="{9DAE09F1-80F0-4184-8C43-75AE12CF0079}" type="presParOf" srcId="{A753D50C-52CD-4B92-BEC3-4616CE2BF6AA}" destId="{25EE48EC-ED0B-4289-B4EE-8F53D81478D9}" srcOrd="2" destOrd="2" presId="urn:microsoft.com/office/officeart/2005/8/layout/hProcess4#1"/>
    <dgm:cxn modelId="{455389F1-C081-4E05-A6BF-18BDD5346C16}" type="presOf" srcId="{130723C2-DE5B-4A1C-A255-186556C30EBF}" destId="{25EE48EC-ED0B-4289-B4EE-8F53D81478D9}" srcOrd="1" destOrd="0" presId="urn:microsoft.com/office/officeart/2005/8/layout/hProcess4#1"/>
    <dgm:cxn modelId="{F1DC9644-24FF-43E3-A013-D0F443776D12}" type="presOf" srcId="{506B3428-3CD7-456F-BF77-80022E692FDC}" destId="{25EE48EC-ED0B-4289-B4EE-8F53D81478D9}" srcOrd="1" destOrd="1" presId="urn:microsoft.com/office/officeart/2005/8/layout/hProcess4#1"/>
    <dgm:cxn modelId="{A9A66AF2-F04F-45CA-A3AB-B4C062294DAA}" type="presParOf" srcId="{A753D50C-52CD-4B92-BEC3-4616CE2BF6AA}" destId="{E93902A2-AEA7-4CA1-A906-BCD85A672AE7}" srcOrd="3" destOrd="2" presId="urn:microsoft.com/office/officeart/2005/8/layout/hProcess4#1"/>
    <dgm:cxn modelId="{32E857F1-46AB-4AEB-A645-DEC4B2D37F97}" type="presOf" srcId="{042D4EBA-2A33-4950-A337-BB77E08F869F}" destId="{E93902A2-AEA7-4CA1-A906-BCD85A672AE7}" srcOrd="0" destOrd="0" presId="urn:microsoft.com/office/officeart/2005/8/layout/hProcess4#1"/>
    <dgm:cxn modelId="{C46754DA-50CB-402D-A2A7-63986D4AA579}" type="presParOf" srcId="{A753D50C-52CD-4B92-BEC3-4616CE2BF6AA}" destId="{CF0434AD-F69D-467B-9787-A6C1C82BD244}" srcOrd="4" destOrd="2" presId="urn:microsoft.com/office/officeart/2005/8/layout/hProcess4#1"/>
    <dgm:cxn modelId="{7E493511-235F-4ED7-B185-E39EFD712A8E}" type="presParOf" srcId="{77801275-2766-4198-ABF7-9533F1EBF5CC}" destId="{F8EC7516-399C-4B5E-91C9-5559A6AC6017}" srcOrd="3" destOrd="2" presId="urn:microsoft.com/office/officeart/2005/8/layout/hProcess4#1"/>
    <dgm:cxn modelId="{E767778C-CA41-40B2-A93A-B31145290B9E}" type="presOf" srcId="{70D9DDE4-DAA8-4FBB-9377-6C443C37F0BF}" destId="{F8EC7516-399C-4B5E-91C9-5559A6AC6017}" srcOrd="0" destOrd="0" presId="urn:microsoft.com/office/officeart/2005/8/layout/hProcess4#1"/>
    <dgm:cxn modelId="{47907E59-3493-4527-89AB-344B95ABB09E}" type="presParOf" srcId="{77801275-2766-4198-ABF7-9533F1EBF5CC}" destId="{BDE78AAF-6540-4858-896A-06C8C2447D6E}" srcOrd="4" destOrd="2" presId="urn:microsoft.com/office/officeart/2005/8/layout/hProcess4#1"/>
    <dgm:cxn modelId="{1365D538-1E83-477C-8896-9AF3E9A0D552}" type="presParOf" srcId="{BDE78AAF-6540-4858-896A-06C8C2447D6E}" destId="{890F1CE6-6561-43CD-88E5-630AE85B40F3}" srcOrd="0" destOrd="4" presId="urn:microsoft.com/office/officeart/2005/8/layout/hProcess4#1"/>
    <dgm:cxn modelId="{9AE2781F-A3F1-4D54-80F1-F806848A5D4D}" type="presParOf" srcId="{BDE78AAF-6540-4858-896A-06C8C2447D6E}" destId="{F9377C30-5F87-483B-9610-4361C931FF1B}" srcOrd="1" destOrd="4" presId="urn:microsoft.com/office/officeart/2005/8/layout/hProcess4#1"/>
    <dgm:cxn modelId="{CE749EBC-C576-4AB6-BFB6-AB7DF4F60806}" type="presOf" srcId="{0475B17D-CEE3-4DDD-9AE2-D1E9EC3677AB}" destId="{F9377C30-5F87-483B-9610-4361C931FF1B}" srcOrd="0" destOrd="0" presId="urn:microsoft.com/office/officeart/2005/8/layout/hProcess4#1"/>
    <dgm:cxn modelId="{157C80C3-96C4-436A-88F6-A9694F1643E6}" type="presOf" srcId="{1FB230EE-2CB8-4859-83DC-3D72C3638EF7}" destId="{F9377C30-5F87-483B-9610-4361C931FF1B}" srcOrd="0" destOrd="1" presId="urn:microsoft.com/office/officeart/2005/8/layout/hProcess4#1"/>
    <dgm:cxn modelId="{FBD8002D-642E-4151-9BD8-3909F4B397CA}" type="presParOf" srcId="{BDE78AAF-6540-4858-896A-06C8C2447D6E}" destId="{228EBDF1-B74A-4BA2-A92C-88DBBB0443F1}" srcOrd="2" destOrd="4" presId="urn:microsoft.com/office/officeart/2005/8/layout/hProcess4#1"/>
    <dgm:cxn modelId="{7D10361B-98DE-4325-9157-9D3ABFD5B7B9}" type="presOf" srcId="{0475B17D-CEE3-4DDD-9AE2-D1E9EC3677AB}" destId="{228EBDF1-B74A-4BA2-A92C-88DBBB0443F1}" srcOrd="1" destOrd="0" presId="urn:microsoft.com/office/officeart/2005/8/layout/hProcess4#1"/>
    <dgm:cxn modelId="{0C7F763B-8AC7-47B2-99A1-26FE351D255B}" type="presOf" srcId="{1FB230EE-2CB8-4859-83DC-3D72C3638EF7}" destId="{228EBDF1-B74A-4BA2-A92C-88DBBB0443F1}" srcOrd="1" destOrd="1" presId="urn:microsoft.com/office/officeart/2005/8/layout/hProcess4#1"/>
    <dgm:cxn modelId="{70F39100-1B28-496E-8266-1CC64EB41B05}" type="presParOf" srcId="{BDE78AAF-6540-4858-896A-06C8C2447D6E}" destId="{B824915A-1627-4058-A9BC-AC1E79B83D42}" srcOrd="3" destOrd="4" presId="urn:microsoft.com/office/officeart/2005/8/layout/hProcess4#1"/>
    <dgm:cxn modelId="{06B3FA65-DD60-458F-B7D9-17E92F49541A}" type="presOf" srcId="{9FF3AAC3-0E06-4CE2-AC7C-0D69F5C26F42}" destId="{B824915A-1627-4058-A9BC-AC1E79B83D42}" srcOrd="0" destOrd="0" presId="urn:microsoft.com/office/officeart/2005/8/layout/hProcess4#1"/>
    <dgm:cxn modelId="{55A0EF2E-1072-4D82-B05A-B4E95B704765}" type="presParOf" srcId="{BDE78AAF-6540-4858-896A-06C8C2447D6E}" destId="{94B2750F-D24A-491A-A1EE-3E6FF08AD5AE}" srcOrd="4" destOrd="4" presId="urn:microsoft.com/office/officeart/2005/8/layout/hProcess4#1"/>
    <dgm:cxn modelId="{CD057ECF-2A5C-4BF5-BC5E-D526F95CC355}" type="presParOf" srcId="{77801275-2766-4198-ABF7-9533F1EBF5CC}" destId="{6553DF35-C6E6-4FFC-AF0A-7AC70383F47F}" srcOrd="5" destOrd="2" presId="urn:microsoft.com/office/officeart/2005/8/layout/hProcess4#1"/>
    <dgm:cxn modelId="{618E6C64-184B-4BA8-8F32-1FAF216983E5}" type="presOf" srcId="{49BB34C5-0BCA-4D8B-8C27-D59EE1AB91C2}" destId="{6553DF35-C6E6-4FFC-AF0A-7AC70383F47F}" srcOrd="0" destOrd="0" presId="urn:microsoft.com/office/officeart/2005/8/layout/hProcess4#1"/>
    <dgm:cxn modelId="{646662CD-6360-4348-97DC-42E1E416472E}" type="presParOf" srcId="{77801275-2766-4198-ABF7-9533F1EBF5CC}" destId="{3D75FE4F-9447-4B35-A62E-DE325873BDEE}" srcOrd="6" destOrd="2" presId="urn:microsoft.com/office/officeart/2005/8/layout/hProcess4#1"/>
    <dgm:cxn modelId="{498E63E6-BCD0-40A7-B261-D41C150A5CCB}" type="presParOf" srcId="{3D75FE4F-9447-4B35-A62E-DE325873BDEE}" destId="{421C8FF1-0719-4E3F-9754-408128DF9C9A}" srcOrd="0" destOrd="6" presId="urn:microsoft.com/office/officeart/2005/8/layout/hProcess4#1"/>
    <dgm:cxn modelId="{06DFD78E-C432-4FEB-BF04-C11151ED2A99}" type="presParOf" srcId="{3D75FE4F-9447-4B35-A62E-DE325873BDEE}" destId="{9C56B863-38F0-4BA1-BB18-B87C49329FA6}" srcOrd="1" destOrd="6" presId="urn:microsoft.com/office/officeart/2005/8/layout/hProcess4#1"/>
    <dgm:cxn modelId="{7D52D8A4-4377-4E18-BFF6-476A83BF32E2}" type="presOf" srcId="{3E9B7905-74E6-45B4-ACC2-DB7F86D4EBDC}" destId="{9C56B863-38F0-4BA1-BB18-B87C49329FA6}" srcOrd="0" destOrd="0" presId="urn:microsoft.com/office/officeart/2005/8/layout/hProcess4#1"/>
    <dgm:cxn modelId="{21C9FE02-D589-4718-BFB6-A783FD779F3A}" type="presOf" srcId="{78870F05-B0EA-49C3-BF11-BA8D1A3BFEEC}" destId="{9C56B863-38F0-4BA1-BB18-B87C49329FA6}" srcOrd="0" destOrd="1" presId="urn:microsoft.com/office/officeart/2005/8/layout/hProcess4#1"/>
    <dgm:cxn modelId="{936C8E16-4DCF-4CD5-9FE7-55BAD0137544}" type="presParOf" srcId="{3D75FE4F-9447-4B35-A62E-DE325873BDEE}" destId="{D553803B-21CA-4960-B9B4-CAA58CC49DF1}" srcOrd="2" destOrd="6" presId="urn:microsoft.com/office/officeart/2005/8/layout/hProcess4#1"/>
    <dgm:cxn modelId="{9C677DCB-BE1C-4E4A-99EA-BF5395421960}" type="presOf" srcId="{3E9B7905-74E6-45B4-ACC2-DB7F86D4EBDC}" destId="{D553803B-21CA-4960-B9B4-CAA58CC49DF1}" srcOrd="1" destOrd="0" presId="urn:microsoft.com/office/officeart/2005/8/layout/hProcess4#1"/>
    <dgm:cxn modelId="{04557565-2C56-4591-8A95-FD325BD171AE}" type="presOf" srcId="{78870F05-B0EA-49C3-BF11-BA8D1A3BFEEC}" destId="{D553803B-21CA-4960-B9B4-CAA58CC49DF1}" srcOrd="1" destOrd="1" presId="urn:microsoft.com/office/officeart/2005/8/layout/hProcess4#1"/>
    <dgm:cxn modelId="{1C1FF769-AA00-4147-BEF4-A95941B7873D}" type="presParOf" srcId="{3D75FE4F-9447-4B35-A62E-DE325873BDEE}" destId="{1F02140A-318A-4025-B2B3-810D069CBB74}" srcOrd="3" destOrd="6" presId="urn:microsoft.com/office/officeart/2005/8/layout/hProcess4#1"/>
    <dgm:cxn modelId="{E15E0865-346D-4BB2-8EFB-A69FF39A08CE}" type="presOf" srcId="{077DF8EC-167C-41E9-8EF0-9F486EFBD2B9}" destId="{1F02140A-318A-4025-B2B3-810D069CBB74}" srcOrd="0" destOrd="0" presId="urn:microsoft.com/office/officeart/2005/8/layout/hProcess4#1"/>
    <dgm:cxn modelId="{57E92994-071E-4043-AA50-2227FDA3F9C7}" type="presParOf" srcId="{3D75FE4F-9447-4B35-A62E-DE325873BDEE}" destId="{9E49A9E2-2C3B-4438-8493-3AF933A239F5}" srcOrd="4" destOrd="6" presId="urn:microsoft.com/office/officeart/2005/8/layout/hProcess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88510" cy="3622675"/>
        <a:chOff x="0" y="0"/>
        <a:chExt cx="4588510" cy="3622675"/>
      </a:xfrm>
    </dsp:grpSpPr>
    <dsp:sp modelId="{EA7DB87E-4124-4C43-AE9C-615D1ED29157}">
      <dsp:nvSpPr>
        <dsp:cNvPr id="3" name="椭圆 2"/>
        <dsp:cNvSpPr/>
      </dsp:nvSpPr>
      <dsp:spPr bwMode="white">
        <a:xfrm>
          <a:off x="1680242" y="1596433"/>
          <a:ext cx="1228025" cy="1228025"/>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solidFill>
                <a:srgbClr val="FF0000"/>
              </a:solidFill>
              <a:uFillTx/>
            </a:rPr>
            <a:t>申请人</a:t>
          </a:r>
        </a:p>
      </dsp:txBody>
      <dsp:txXfrm>
        <a:off x="1680242" y="1596433"/>
        <a:ext cx="1228025" cy="1228025"/>
      </dsp:txXfrm>
    </dsp:sp>
    <dsp:sp modelId="{9C6AD5B7-48FC-4398-AB9B-A07C744ED34B}">
      <dsp:nvSpPr>
        <dsp:cNvPr id="4" name="任意多边形 3"/>
        <dsp:cNvSpPr/>
      </dsp:nvSpPr>
      <dsp:spPr bwMode="white">
        <a:xfrm>
          <a:off x="2110051" y="1388142"/>
          <a:ext cx="368408" cy="48173"/>
        </a:xfrm>
        <a:custGeom>
          <a:avLst/>
          <a:gdLst/>
          <a:ahLst/>
          <a:cxnLst/>
          <a:pathLst>
            <a:path w="580" h="76">
              <a:moveTo>
                <a:pt x="290" y="328"/>
              </a:moveTo>
              <a:lnTo>
                <a:pt x="290" y="-252"/>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110051" y="1388142"/>
        <a:ext cx="368408" cy="48173"/>
      </dsp:txXfrm>
    </dsp:sp>
    <dsp:sp modelId="{91D3B7BB-183B-4413-99F5-9645FDDA888C}">
      <dsp:nvSpPr>
        <dsp:cNvPr id="5" name="椭圆 4"/>
        <dsp:cNvSpPr/>
      </dsp:nvSpPr>
      <dsp:spPr bwMode="white">
        <a:xfrm>
          <a:off x="1680242" y="0"/>
          <a:ext cx="1228025" cy="1228025"/>
        </a:xfrm>
        <a:prstGeom prst="ellipse">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1.</a:t>
          </a:r>
          <a:r>
            <a:rPr lang="zh-CN" altLang="en-US" b="1" dirty="0"/>
            <a:t>导师</a:t>
          </a:r>
        </a:p>
      </dsp:txBody>
      <dsp:txXfrm>
        <a:off x="1680242" y="0"/>
        <a:ext cx="1228025" cy="1228025"/>
      </dsp:txXfrm>
    </dsp:sp>
    <dsp:sp modelId="{B580F644-3E4B-4A14-B3E2-EEE1AF3F667D}">
      <dsp:nvSpPr>
        <dsp:cNvPr id="6" name="任意多边形 5"/>
        <dsp:cNvSpPr/>
      </dsp:nvSpPr>
      <dsp:spPr bwMode="white">
        <a:xfrm>
          <a:off x="2801327" y="2585467"/>
          <a:ext cx="368408" cy="48173"/>
        </a:xfrm>
        <a:custGeom>
          <a:avLst/>
          <a:gdLst/>
          <a:ahLst/>
          <a:cxnLst/>
          <a:pathLst>
            <a:path w="580" h="76">
              <a:moveTo>
                <a:pt x="39" y="-107"/>
              </a:moveTo>
              <a:lnTo>
                <a:pt x="541"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801327" y="2585467"/>
        <a:ext cx="368408" cy="48173"/>
      </dsp:txXfrm>
    </dsp:sp>
    <dsp:sp modelId="{843B12AF-1F60-49F2-9CBA-EA05A6F52FC4}">
      <dsp:nvSpPr>
        <dsp:cNvPr id="7" name="椭圆 6"/>
        <dsp:cNvSpPr/>
      </dsp:nvSpPr>
      <dsp:spPr bwMode="white">
        <a:xfrm>
          <a:off x="3062794" y="2394650"/>
          <a:ext cx="1228025" cy="1228025"/>
        </a:xfrm>
        <a:prstGeom prst="ellipse">
          <a:avLst/>
        </a:prstGeom>
      </dsp:spPr>
      <dsp:style>
        <a:lnRef idx="0">
          <a:schemeClr val="lt1"/>
        </a:lnRef>
        <a:fillRef idx="3">
          <a:schemeClr val="accent2">
            <a:hueOff val="870000"/>
            <a:satOff val="-4509"/>
            <a:lumOff val="392"/>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3.</a:t>
          </a:r>
          <a:r>
            <a:rPr lang="zh-CN" altLang="en-US" dirty="0"/>
            <a:t>答辩秘书</a:t>
          </a:r>
        </a:p>
      </dsp:txBody>
      <dsp:txXfrm>
        <a:off x="3062794" y="2394650"/>
        <a:ext cx="1228025" cy="1228025"/>
      </dsp:txXfrm>
    </dsp:sp>
    <dsp:sp modelId="{2F810C5E-B93A-4DD7-8B17-627E1525E6DE}">
      <dsp:nvSpPr>
        <dsp:cNvPr id="8" name="任意多边形 7"/>
        <dsp:cNvSpPr/>
      </dsp:nvSpPr>
      <dsp:spPr bwMode="white">
        <a:xfrm>
          <a:off x="1418775" y="2585467"/>
          <a:ext cx="368408" cy="48173"/>
        </a:xfrm>
        <a:custGeom>
          <a:avLst/>
          <a:gdLst/>
          <a:ahLst/>
          <a:cxnLst/>
          <a:pathLst>
            <a:path w="580" h="76">
              <a:moveTo>
                <a:pt x="541" y="-107"/>
              </a:moveTo>
              <a:lnTo>
                <a:pt x="39"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18775" y="2585467"/>
        <a:ext cx="368408" cy="48173"/>
      </dsp:txXfrm>
    </dsp:sp>
    <dsp:sp modelId="{9D734D1C-D08D-4307-ABC9-4347ED7D31FC}">
      <dsp:nvSpPr>
        <dsp:cNvPr id="9" name="椭圆 8"/>
        <dsp:cNvSpPr/>
      </dsp:nvSpPr>
      <dsp:spPr bwMode="white">
        <a:xfrm>
          <a:off x="297691" y="2394650"/>
          <a:ext cx="1228025" cy="1228025"/>
        </a:xfrm>
        <a:prstGeom prst="ellipse">
          <a:avLst/>
        </a:prstGeom>
      </dsp:spPr>
      <dsp:style>
        <a:lnRef idx="0">
          <a:schemeClr val="lt1"/>
        </a:lnRef>
        <a:fillRef idx="3">
          <a:schemeClr val="accent2">
            <a:hueOff val="1740000"/>
            <a:satOff val="-9019"/>
            <a:lumOff val="784"/>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2.</a:t>
          </a:r>
          <a:r>
            <a:rPr lang="zh-CN" altLang="en-US" dirty="0"/>
            <a:t>考核秘书</a:t>
          </a:r>
        </a:p>
      </dsp:txBody>
      <dsp:txXfrm>
        <a:off x="297691" y="2394650"/>
        <a:ext cx="1228025" cy="1228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66585" cy="2911475"/>
        <a:chOff x="0" y="0"/>
        <a:chExt cx="6966585" cy="2911475"/>
      </a:xfrm>
    </dsp:grpSpPr>
    <dsp:sp modelId="{36E258A2-2C40-4BEF-8324-AAEF6664902A}">
      <dsp:nvSpPr>
        <dsp:cNvPr id="4" name="圆角矩形 3"/>
        <dsp:cNvSpPr/>
      </dsp:nvSpPr>
      <dsp:spPr bwMode="white">
        <a:xfrm>
          <a:off x="0" y="897630"/>
          <a:ext cx="1353331" cy="1116215"/>
        </a:xfrm>
        <a:prstGeom prst="roundRect">
          <a:avLst>
            <a:gd name="adj" fmla="val 10000"/>
          </a:avLst>
        </a:prstGeom>
        <a:solidFill>
          <a:schemeClr val="accent2">
            <a:lumMod val="20000"/>
            <a:lumOff val="80000"/>
            <a:alpha val="90000"/>
          </a:schemeClr>
        </a:solidFill>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提交申请</a:t>
          </a:r>
          <a:endParaRPr>
            <a:solidFill>
              <a:schemeClr val="dk1"/>
            </a:solidFill>
          </a:endParaRPr>
        </a:p>
      </dsp:txBody>
      <dsp:txXfrm>
        <a:off x="0" y="897630"/>
        <a:ext cx="1353331" cy="1116215"/>
      </dsp:txXfrm>
    </dsp:sp>
    <dsp:sp modelId="{13005DD2-2669-42CD-BFF9-4C629A09334D}">
      <dsp:nvSpPr>
        <dsp:cNvPr id="6" name="形状 5"/>
        <dsp:cNvSpPr/>
      </dsp:nvSpPr>
      <dsp:spPr bwMode="white">
        <a:xfrm>
          <a:off x="740335"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Xfrm>
        <a:off x="740335" y="1109759"/>
        <a:ext cx="1615982" cy="1615982"/>
      </dsp:txXfrm>
    </dsp:sp>
    <dsp:sp modelId="{D42B762D-55E5-4355-9F7F-7B8DDECE2CCF}">
      <dsp:nvSpPr>
        <dsp:cNvPr id="5" name="圆角矩形 4"/>
        <dsp:cNvSpPr/>
      </dsp:nvSpPr>
      <dsp:spPr bwMode="white">
        <a:xfrm>
          <a:off x="300740" y="1774656"/>
          <a:ext cx="1202961" cy="478378"/>
        </a:xfrm>
        <a:prstGeom prst="roundRect">
          <a:avLst>
            <a:gd name="adj" fmla="val 10000"/>
          </a:avLst>
        </a:prstGeom>
        <a:solidFill>
          <a:srgbClr val="0099CC"/>
        </a:soli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申请者</a:t>
          </a:r>
        </a:p>
      </dsp:txBody>
      <dsp:txXfrm>
        <a:off x="300740" y="1774656"/>
        <a:ext cx="1202961" cy="478378"/>
      </dsp:txXfrm>
    </dsp:sp>
    <dsp:sp modelId="{90F97DB9-1992-414A-8B7A-9C3F89BAC56A}">
      <dsp:nvSpPr>
        <dsp:cNvPr id="8" name="圆角矩形 7"/>
        <dsp:cNvSpPr/>
      </dsp:nvSpPr>
      <dsp:spPr bwMode="white">
        <a:xfrm>
          <a:off x="1760813" y="864144"/>
          <a:ext cx="1434531" cy="1183188"/>
        </a:xfrm>
        <a:prstGeom prst="roundRect">
          <a:avLst>
            <a:gd name="adj" fmla="val 10000"/>
          </a:avLst>
        </a:prstGeom>
        <a:solidFill>
          <a:schemeClr val="accent5">
            <a:lumMod val="75000"/>
            <a:alpha val="90000"/>
          </a:schemeClr>
        </a:solidFill>
      </dsp:spPr>
      <dsp:style>
        <a:lnRef idx="2">
          <a:schemeClr val="accent5">
            <a:hueOff val="259999"/>
            <a:satOff val="4444"/>
            <a:lumOff val="-783"/>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审阅内容</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提交意见</a:t>
          </a:r>
          <a:endParaRPr>
            <a:solidFill>
              <a:schemeClr val="dk1"/>
            </a:solidFill>
          </a:endParaRPr>
        </a:p>
      </dsp:txBody>
      <dsp:txXfrm>
        <a:off x="1760813" y="864144"/>
        <a:ext cx="1434531" cy="1183188"/>
      </dsp:txXfrm>
    </dsp:sp>
    <dsp:sp modelId="{F8EC7516-399C-4B5E-91C9-5559A6AC6017}">
      <dsp:nvSpPr>
        <dsp:cNvPr id="10" name="环形箭头 9"/>
        <dsp:cNvSpPr/>
      </dsp:nvSpPr>
      <dsp:spPr bwMode="white">
        <a:xfrm>
          <a:off x="2505583" y="127889"/>
          <a:ext cx="1824497" cy="1824497"/>
        </a:xfrm>
        <a:prstGeom prst="circularArrow">
          <a:avLst>
            <a:gd name="adj1" fmla="val 5000"/>
            <a:gd name="adj2" fmla="val 360000"/>
            <a:gd name="adj3" fmla="val 19579570"/>
            <a:gd name="adj4" fmla="val 12690591"/>
            <a:gd name="adj5" fmla="val 5500"/>
          </a:avLst>
        </a:prstGeom>
      </dsp:spPr>
      <dsp:style>
        <a:lnRef idx="0">
          <a:schemeClr val="lt1"/>
        </a:lnRef>
        <a:fillRef idx="1">
          <a:schemeClr val="accent5">
            <a:hueOff val="390000"/>
            <a:satOff val="6667"/>
            <a:lumOff val="-1175"/>
            <a:alpha val="100000"/>
          </a:schemeClr>
        </a:fillRef>
        <a:effectRef idx="0">
          <a:scrgbClr r="0" g="0" b="0"/>
        </a:effectRef>
        <a:fontRef idx="minor">
          <a:schemeClr val="lt1"/>
        </a:fontRef>
      </dsp:style>
      <dsp:txXfrm>
        <a:off x="2505583" y="127889"/>
        <a:ext cx="1824497" cy="1824497"/>
      </dsp:txXfrm>
    </dsp:sp>
    <dsp:sp modelId="{E93902A2-AEA7-4CA1-A906-BCD85A672AE7}">
      <dsp:nvSpPr>
        <dsp:cNvPr id="9" name="圆角矩形 8"/>
        <dsp:cNvSpPr/>
      </dsp:nvSpPr>
      <dsp:spPr bwMode="white">
        <a:xfrm>
          <a:off x="2079598" y="610603"/>
          <a:ext cx="1275138" cy="507081"/>
        </a:xfrm>
        <a:prstGeom prst="roundRect">
          <a:avLst>
            <a:gd name="adj" fmla="val 10000"/>
          </a:avLst>
        </a:prstGeom>
        <a:solidFill>
          <a:srgbClr val="FFC000"/>
        </a:solidFill>
      </dsp:spPr>
      <dsp:style>
        <a:lnRef idx="2">
          <a:schemeClr val="lt1"/>
        </a:lnRef>
        <a:fillRef idx="1">
          <a:schemeClr val="accent5">
            <a:hueOff val="259999"/>
            <a:satOff val="4444"/>
            <a:lumOff val="-783"/>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导师</a:t>
          </a:r>
        </a:p>
      </dsp:txBody>
      <dsp:txXfrm>
        <a:off x="2079598" y="610603"/>
        <a:ext cx="1275138" cy="507081"/>
      </dsp:txXfrm>
    </dsp:sp>
    <dsp:sp modelId="{F9377C30-5F87-483B-9610-4361C931FF1B}">
      <dsp:nvSpPr>
        <dsp:cNvPr id="12" name="圆角矩形 11"/>
        <dsp:cNvSpPr/>
      </dsp:nvSpPr>
      <dsp:spPr bwMode="white">
        <a:xfrm>
          <a:off x="3611849" y="897630"/>
          <a:ext cx="1353331" cy="1116215"/>
        </a:xfrm>
        <a:prstGeom prst="roundRect">
          <a:avLst>
            <a:gd name="adj" fmla="val 10000"/>
          </a:avLst>
        </a:prstGeom>
        <a:solidFill>
          <a:schemeClr val="accent6">
            <a:lumMod val="20000"/>
            <a:lumOff val="80000"/>
            <a:alpha val="90000"/>
          </a:schemeClr>
        </a:solidFill>
      </dsp:spPr>
      <dsp:style>
        <a:lnRef idx="2">
          <a:schemeClr val="accent5">
            <a:hueOff val="519999"/>
            <a:satOff val="8889"/>
            <a:lumOff val="-1568"/>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申请者提交秘书资料</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指定秘书</a:t>
          </a:r>
          <a:endParaRPr>
            <a:solidFill>
              <a:schemeClr val="dk1"/>
            </a:solidFill>
          </a:endParaRPr>
        </a:p>
      </dsp:txBody>
      <dsp:txXfrm>
        <a:off x="3611849" y="897630"/>
        <a:ext cx="1353331" cy="1116215"/>
      </dsp:txXfrm>
    </dsp:sp>
    <dsp:sp modelId="{6553DF35-C6E6-4FFC-AF0A-7AC70383F47F}">
      <dsp:nvSpPr>
        <dsp:cNvPr id="14" name="形状 13"/>
        <dsp:cNvSpPr/>
      </dsp:nvSpPr>
      <dsp:spPr bwMode="white">
        <a:xfrm>
          <a:off x="4352183"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780000"/>
            <a:satOff val="13333"/>
            <a:lumOff val="-2352"/>
            <a:alpha val="100000"/>
          </a:schemeClr>
        </a:fillRef>
        <a:effectRef idx="0">
          <a:scrgbClr r="0" g="0" b="0"/>
        </a:effectRef>
        <a:fontRef idx="minor">
          <a:schemeClr val="lt1"/>
        </a:fontRef>
      </dsp:style>
      <dsp:txXfrm>
        <a:off x="4352183" y="1109759"/>
        <a:ext cx="1615982" cy="1615982"/>
      </dsp:txXfrm>
    </dsp:sp>
    <dsp:sp modelId="{B824915A-1627-4058-A9BC-AC1E79B83D42}">
      <dsp:nvSpPr>
        <dsp:cNvPr id="13" name="圆角矩形 12"/>
        <dsp:cNvSpPr/>
      </dsp:nvSpPr>
      <dsp:spPr bwMode="white">
        <a:xfrm>
          <a:off x="3912589" y="1774656"/>
          <a:ext cx="1202961" cy="478378"/>
        </a:xfrm>
        <a:prstGeom prst="roundRect">
          <a:avLst>
            <a:gd name="adj" fmla="val 10000"/>
          </a:avLst>
        </a:prstGeom>
        <a:solidFill>
          <a:srgbClr val="FF0000"/>
        </a:solidFill>
      </dsp:spPr>
      <dsp:style>
        <a:lnRef idx="2">
          <a:schemeClr val="lt1"/>
        </a:lnRef>
        <a:fillRef idx="1">
          <a:schemeClr val="accent5">
            <a:hueOff val="519999"/>
            <a:satOff val="8889"/>
            <a:lumOff val="-1568"/>
            <a:alpha val="100000"/>
          </a:schemeClr>
        </a:fillRef>
        <a:effectRef idx="0">
          <a:scrgbClr r="0" g="0" b="0"/>
        </a:effectRef>
        <a:fontRef idx="minor">
          <a:schemeClr val="lt1"/>
        </a:fontRef>
      </dsp:style>
      <dsp:txBody>
        <a:bodyPr vert="horz" wrap="square"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人事教育处</a:t>
          </a:r>
        </a:p>
      </dsp:txBody>
      <dsp:txXfrm>
        <a:off x="3912589" y="1774656"/>
        <a:ext cx="1202961" cy="478378"/>
      </dsp:txXfrm>
    </dsp:sp>
    <dsp:sp modelId="{9C56B863-38F0-4BA1-BB18-B87C49329FA6}">
      <dsp:nvSpPr>
        <dsp:cNvPr id="16" name="圆角矩形 15"/>
        <dsp:cNvSpPr/>
      </dsp:nvSpPr>
      <dsp:spPr bwMode="white">
        <a:xfrm>
          <a:off x="5372662" y="864144"/>
          <a:ext cx="1434531" cy="1183188"/>
        </a:xfrm>
        <a:prstGeom prst="roundRect">
          <a:avLst>
            <a:gd name="adj" fmla="val 10000"/>
          </a:avLst>
        </a:prstGeom>
        <a:solidFill>
          <a:srgbClr val="00B0F0">
            <a:alpha val="90000"/>
          </a:srgbClr>
        </a:solidFill>
      </dsp:spPr>
      <dsp:style>
        <a:lnRef idx="2">
          <a:schemeClr val="accent5">
            <a:hueOff val="780000"/>
            <a:satOff val="13333"/>
            <a:lumOff val="-2352"/>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按照要求填报系统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维护考核内容</a:t>
          </a:r>
          <a:endParaRPr>
            <a:solidFill>
              <a:schemeClr val="dk1"/>
            </a:solidFill>
          </a:endParaRPr>
        </a:p>
      </dsp:txBody>
      <dsp:txXfrm>
        <a:off x="5372662" y="864144"/>
        <a:ext cx="1434531" cy="1183188"/>
      </dsp:txXfrm>
    </dsp:sp>
    <dsp:sp modelId="{1F02140A-318A-4025-B2B3-810D069CBB74}">
      <dsp:nvSpPr>
        <dsp:cNvPr id="17" name="圆角矩形 16"/>
        <dsp:cNvSpPr/>
      </dsp:nvSpPr>
      <dsp:spPr bwMode="white">
        <a:xfrm>
          <a:off x="5691447" y="610603"/>
          <a:ext cx="1275138" cy="507081"/>
        </a:xfrm>
        <a:prstGeom prst="roundRect">
          <a:avLst>
            <a:gd name="adj" fmla="val 10000"/>
          </a:avLst>
        </a:prstGeom>
      </dsp:spPr>
      <dsp:style>
        <a:lnRef idx="2">
          <a:schemeClr val="lt1"/>
        </a:lnRef>
        <a:fillRef idx="1">
          <a:schemeClr val="accent5">
            <a:hueOff val="780000"/>
            <a:satOff val="13333"/>
            <a:lumOff val="-2352"/>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秘书</a:t>
          </a:r>
        </a:p>
      </dsp:txBody>
      <dsp:txXfrm>
        <a:off x="5691447" y="610603"/>
        <a:ext cx="1275138" cy="507081"/>
      </dsp:txXfrm>
    </dsp:sp>
    <dsp:sp modelId="{A4DBC65D-F353-43EA-98BE-A6D8E8F0B3B1}">
      <dsp:nvSpPr>
        <dsp:cNvPr id="3" name="矩形 2" hidden="1"/>
        <dsp:cNvSpPr/>
      </dsp:nvSpPr>
      <dsp:spPr>
        <a:xfrm>
          <a:off x="0" y="658441"/>
          <a:ext cx="1503701" cy="1594593"/>
        </a:xfrm>
        <a:prstGeom prst="rect">
          <a:avLst/>
        </a:prstGeom>
      </dsp:spPr>
      <dsp:txXfrm>
        <a:off x="0" y="658441"/>
        <a:ext cx="1503701" cy="1594593"/>
      </dsp:txXfrm>
    </dsp:sp>
    <dsp:sp modelId="{74BDEFB8-86E5-43A1-9442-9A535AE19242}">
      <dsp:nvSpPr>
        <dsp:cNvPr id="7" name="矩形 6" hidden="1"/>
        <dsp:cNvSpPr/>
      </dsp:nvSpPr>
      <dsp:spPr>
        <a:xfrm>
          <a:off x="1760813" y="610603"/>
          <a:ext cx="1593923" cy="1690268"/>
        </a:xfrm>
        <a:prstGeom prst="rect">
          <a:avLst/>
        </a:prstGeom>
      </dsp:spPr>
      <dsp:txXfrm>
        <a:off x="1760813" y="610603"/>
        <a:ext cx="1593923" cy="1690268"/>
      </dsp:txXfrm>
    </dsp:sp>
    <dsp:sp modelId="{890F1CE6-6561-43CD-88E5-630AE85B40F3}">
      <dsp:nvSpPr>
        <dsp:cNvPr id="11" name="矩形 10" hidden="1"/>
        <dsp:cNvSpPr/>
      </dsp:nvSpPr>
      <dsp:spPr>
        <a:xfrm>
          <a:off x="3611849" y="658441"/>
          <a:ext cx="1503701" cy="1594593"/>
        </a:xfrm>
        <a:prstGeom prst="rect">
          <a:avLst/>
        </a:prstGeom>
      </dsp:spPr>
      <dsp:txXfrm>
        <a:off x="3611849" y="658441"/>
        <a:ext cx="1503701" cy="1594593"/>
      </dsp:txXfrm>
    </dsp:sp>
    <dsp:sp modelId="{421C8FF1-0719-4E3F-9754-408128DF9C9A}">
      <dsp:nvSpPr>
        <dsp:cNvPr id="15" name="矩形 14" hidden="1"/>
        <dsp:cNvSpPr/>
      </dsp:nvSpPr>
      <dsp:spPr>
        <a:xfrm>
          <a:off x="5372662" y="610603"/>
          <a:ext cx="1593923" cy="1690268"/>
        </a:xfrm>
        <a:prstGeom prst="rect">
          <a:avLst/>
        </a:prstGeom>
      </dsp:spPr>
      <dsp:txXfrm>
        <a:off x="5372662" y="610603"/>
        <a:ext cx="1593923" cy="16902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F9B84EA-7D68-4D60-9CB1-D50884785D1C}"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solidFill>
                  <a:srgbClr val="7F7F7F"/>
                </a:solidFill>
                <a:latin typeface="Arial" panose="020B0604020202020204" pitchFamily="34" charset="0"/>
                <a:ea typeface="宋体" panose="02010600030101010101" pitchFamily="2" charset="-122"/>
                <a:cs typeface="+mn-cs"/>
              </a:rPr>
            </a:fld>
            <a:endParaRPr lang="zh-CN" altLang="en-US" sz="1200" strike="noStrike" noProof="1" dirty="0">
              <a:solidFill>
                <a:srgbClr val="7F7F7F"/>
              </a:solidFill>
              <a:latin typeface="黑体" panose="02010609060101010101" charset="-122"/>
              <a:ea typeface="黑体" panose="0201060906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A40ACE4-947C-4E0A-9A37-805B65FDBB0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solidFill>
              <a:srgbClr val="000000"/>
            </a:solidFill>
            <a:miter/>
          </a:ln>
        </p:spPr>
      </p:sp>
      <p:sp>
        <p:nvSpPr>
          <p:cNvPr id="9933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solidFill>
              <a:srgbClr val="000000"/>
            </a:solidFill>
            <a:miter/>
          </a:ln>
        </p:spPr>
      </p:sp>
      <p:sp>
        <p:nvSpPr>
          <p:cNvPr id="9933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1.jpeg"/><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2.png"/><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image" Target="../media/image3.pn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4.png"/><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image" Target="../media/image5.png"/><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image" Target="../media/image3.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3.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media/image3.png"/><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image" Target="../media/image6.png"/><Relationship Id="rId5" Type="http://schemas.openxmlformats.org/officeDocument/2006/relationships/tags" Target="../tags/tag164.xml"/><Relationship Id="rId4" Type="http://schemas.openxmlformats.org/officeDocument/2006/relationships/image" Target="../media/image5.pn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image" Target="../media/image1.jpeg"/><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image" Target="../media/image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7" Type="http://schemas.openxmlformats.org/officeDocument/2006/relationships/tags" Target="../tags/tag302.xml"/><Relationship Id="rId16" Type="http://schemas.openxmlformats.org/officeDocument/2006/relationships/tags" Target="../tags/tag301.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image" Target="../media/image1.jpeg"/><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20483" name="图片 11"/>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048922"/>
            <a:ext cx="6858000" cy="1450677"/>
          </a:xfrm>
          <a:prstGeom prst="rect">
            <a:avLst/>
          </a:prstGeom>
        </p:spPr>
        <p:txBody>
          <a:bodyPr anchor="b">
            <a:normAutofit/>
          </a:bodyPr>
          <a:lstStyle>
            <a:lvl1pPr algn="ctr">
              <a:defRPr sz="48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8" name="副标题 2"/>
          <p:cNvSpPr>
            <a:spLocks noGrp="1"/>
          </p:cNvSpPr>
          <p:nvPr>
            <p:ph type="subTitle" idx="1"/>
          </p:nvPr>
        </p:nvSpPr>
        <p:spPr>
          <a:xfrm>
            <a:off x="1143000" y="2568655"/>
            <a:ext cx="6858000" cy="964543"/>
          </a:xfrm>
          <a:prstGeom prst="rect">
            <a:avLst/>
          </a:prstGeo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4" name="Oval 4"/>
          <p:cNvSpPr>
            <a:spLocks noChangeArrowheads="1"/>
          </p:cNvSpPr>
          <p:nvPr>
            <p:custDataLst>
              <p:tags r:id="rId2"/>
            </p:custDataLst>
          </p:nvPr>
        </p:nvSpPr>
        <p:spPr bwMode="auto">
          <a:xfrm>
            <a:off x="2544763" y="2795588"/>
            <a:ext cx="1268413" cy="1265238"/>
          </a:xfrm>
          <a:prstGeom prst="ellipse">
            <a:avLst/>
          </a:prstGeom>
          <a:solidFill>
            <a:schemeClr val="bg1"/>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Oval 32"/>
          <p:cNvSpPr>
            <a:spLocks noChangeArrowheads="1"/>
          </p:cNvSpPr>
          <p:nvPr>
            <p:custDataLst>
              <p:tags r:id="rId3"/>
            </p:custDataLst>
          </p:nvPr>
        </p:nvSpPr>
        <p:spPr bwMode="auto">
          <a:xfrm>
            <a:off x="3360738" y="2727325"/>
            <a:ext cx="400050" cy="39687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1509" name="图片 9"/>
          <p:cNvPicPr>
            <a:picLocks noChangeAspect="1"/>
          </p:cNvPicPr>
          <p:nvPr>
            <p:custDataLst>
              <p:tags r:id="rId4"/>
            </p:custDataLst>
          </p:nvPr>
        </p:nvPicPr>
        <p:blipFill>
          <a:blip r:embed="rId5"/>
          <a:stretch>
            <a:fillRect/>
          </a:stretch>
        </p:blipFill>
        <p:spPr>
          <a:xfrm>
            <a:off x="3503613" y="2784475"/>
            <a:ext cx="112712" cy="282575"/>
          </a:xfrm>
          <a:prstGeom prst="rect">
            <a:avLst/>
          </a:prstGeom>
          <a:noFill/>
          <a:ln w="9525">
            <a:noFill/>
          </a:ln>
        </p:spPr>
      </p:pic>
      <p:sp>
        <p:nvSpPr>
          <p:cNvPr id="2" name="标题 1"/>
          <p:cNvSpPr>
            <a:spLocks noGrp="1"/>
          </p:cNvSpPr>
          <p:nvPr>
            <p:ph type="title"/>
          </p:nvPr>
        </p:nvSpPr>
        <p:spPr>
          <a:xfrm>
            <a:off x="3813573" y="2796184"/>
            <a:ext cx="4697015" cy="811279"/>
          </a:xfrm>
        </p:spPr>
        <p:txBody>
          <a:bodyPr>
            <a:normAutofit/>
          </a:bodyPr>
          <a:lstStyle>
            <a:lvl1pPr algn="l">
              <a:defRPr sz="4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3813573" y="3607463"/>
            <a:ext cx="4697015" cy="453164"/>
          </a:xfrm>
        </p:spPr>
        <p:txBody>
          <a:bodyPr>
            <a:normAutofit/>
          </a:bodyPr>
          <a:lstStyle>
            <a:lvl1pPr marL="0" indent="0" algn="l">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6" name="日期占位符 3"/>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页脚占位符 4"/>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5"/>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1131094"/>
            <a:ext cx="7886700" cy="994172"/>
          </a:xfrm>
        </p:spPr>
        <p:txBody>
          <a:bodyPr anchor="b"/>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2165971"/>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818957"/>
            <a:ext cx="3868340"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2165971"/>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818957"/>
            <a:ext cx="3887391"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lIns="101600" tIns="38100" rIns="76200" bIns="38100" rtlCol="0" anchor="t">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1392505"/>
            <a:ext cx="3511241" cy="1071121"/>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4231888" y="1392505"/>
            <a:ext cx="4283912" cy="40527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28650" y="2592655"/>
            <a:ext cx="3511241" cy="28586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3674" y="1131094"/>
            <a:ext cx="681676" cy="4358879"/>
          </a:xfrm>
        </p:spPr>
        <p:txBody>
          <a:bodyPr vert="eaVert">
            <a:normAutofit/>
          </a:bodyPr>
          <a:lstStyle>
            <a:lvl1pPr>
              <a:defRPr sz="44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49" y="1131094"/>
            <a:ext cx="7084832" cy="435887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1270907"/>
            <a:ext cx="7886700" cy="416922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22531" name="图片 5"/>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430778"/>
            <a:ext cx="6858000" cy="1890210"/>
          </a:xfrm>
          <a:prstGeom prst="rect">
            <a:avLst/>
          </a:prstGeom>
          <a:solidFill>
            <a:schemeClr val="tx2"/>
          </a:solidFill>
        </p:spPr>
        <p:txBody>
          <a:bodyPr>
            <a:normAutofit/>
          </a:bodyPr>
          <a:lstStyle>
            <a:lvl1pPr algn="ctr">
              <a:defRPr sz="5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23555" name="图片 5"/>
          <p:cNvPicPr>
            <a:picLocks noChangeAspect="1"/>
          </p:cNvPicPr>
          <p:nvPr userDrawn="1">
            <p:custDataLst>
              <p:tags r:id="rId2"/>
            </p:custDataLst>
          </p:nvPr>
        </p:nvPicPr>
        <p:blipFill>
          <a:blip r:embed="rId3"/>
          <a:srcRect b="69881"/>
          <a:stretch>
            <a:fillRect/>
          </a:stretch>
        </p:blipFill>
        <p:spPr>
          <a:xfrm>
            <a:off x="0" y="5270500"/>
            <a:ext cx="9144000" cy="730250"/>
          </a:xfrm>
          <a:prstGeom prst="rect">
            <a:avLst/>
          </a:prstGeom>
          <a:noFill/>
          <a:ln w="9525">
            <a:noFill/>
          </a:ln>
        </p:spPr>
      </p:pic>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4" name="日期占位符 2"/>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3"/>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4"/>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219075" y="108585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4580" name="图片 9"/>
          <p:cNvPicPr>
            <a:picLocks noChangeAspect="1"/>
          </p:cNvPicPr>
          <p:nvPr userDrawn="1">
            <p:custDataLst>
              <p:tags r:id="rId3"/>
            </p:custDataLst>
          </p:nvPr>
        </p:nvPicPr>
        <p:blipFill>
          <a:blip r:embed="rId4"/>
          <a:srcRect t="20306" r="69881" b="23444"/>
          <a:stretch>
            <a:fillRect/>
          </a:stretch>
        </p:blipFill>
        <p:spPr>
          <a:xfrm>
            <a:off x="8466138" y="777875"/>
            <a:ext cx="730250" cy="5143500"/>
          </a:xfrm>
          <a:prstGeom prst="rect">
            <a:avLst/>
          </a:prstGeom>
          <a:noFill/>
          <a:ln w="9525">
            <a:noFill/>
          </a:ln>
        </p:spPr>
      </p:pic>
      <p:sp>
        <p:nvSpPr>
          <p:cNvPr id="2" name="标题 1"/>
          <p:cNvSpPr>
            <a:spLocks noGrp="1"/>
          </p:cNvSpPr>
          <p:nvPr>
            <p:ph type="title"/>
          </p:nvPr>
        </p:nvSpPr>
        <p:spPr>
          <a:xfrm>
            <a:off x="961200" y="1794150"/>
            <a:ext cx="7219800" cy="542700"/>
          </a:xfrm>
        </p:spPr>
        <p:txBody>
          <a:bodyPr/>
          <a:lstStyle>
            <a:lvl1pP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2"/>
          <p:cNvSpPr>
            <a:spLocks noGrp="1"/>
          </p:cNvSpPr>
          <p:nvPr>
            <p:ph type="dt" sz="half" idx="2"/>
            <p:custDataLst>
              <p:tags r:id="rId5"/>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3"/>
          <p:cNvSpPr>
            <a:spLocks noGrp="1"/>
          </p:cNvSpPr>
          <p:nvPr>
            <p:ph type="ftr" sz="quarter" idx="3"/>
            <p:custDataLst>
              <p:tags r:id="rId6"/>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4"/>
          <p:cNvSpPr>
            <a:spLocks noGrp="1"/>
          </p:cNvSpPr>
          <p:nvPr>
            <p:ph type="sldNum" sz="quarter" idx="4"/>
            <p:custDataLst>
              <p:tags r:id="rId7"/>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3617913"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5604" name="组合 9"/>
          <p:cNvGrpSpPr/>
          <p:nvPr userDrawn="1"/>
        </p:nvGrpSpPr>
        <p:grpSpPr>
          <a:xfrm>
            <a:off x="2686050" y="5021263"/>
            <a:ext cx="882650" cy="876300"/>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5606"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7400" y="1435050"/>
            <a:ext cx="2970000" cy="661500"/>
          </a:xfrm>
        </p:spPr>
        <p:txBody>
          <a:bodyPr/>
          <a:lstStyle>
            <a:lvl1pP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6628" name="组合 10"/>
          <p:cNvGrpSpPr/>
          <p:nvPr userDrawn="1"/>
        </p:nvGrpSpPr>
        <p:grpSpPr>
          <a:xfrm>
            <a:off x="7110413" y="1457325"/>
            <a:ext cx="1106487" cy="110172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6630" name="图片 12"/>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9000" y="1443150"/>
            <a:ext cx="8232300" cy="469800"/>
          </a:xfrm>
        </p:spPr>
        <p:txBody>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7652" name="组合 9"/>
          <p:cNvGrpSpPr/>
          <p:nvPr userDrawn="1"/>
        </p:nvGrpSpPr>
        <p:grpSpPr>
          <a:xfrm>
            <a:off x="7874000" y="4949825"/>
            <a:ext cx="809625" cy="8032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7654"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3600" y="1359450"/>
            <a:ext cx="8232300" cy="423900"/>
          </a:xfrm>
        </p:spPr>
        <p:txBody>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8676" name="组合 5"/>
          <p:cNvGrpSpPr/>
          <p:nvPr userDrawn="1"/>
        </p:nvGrpSpPr>
        <p:grpSpPr>
          <a:xfrm>
            <a:off x="8189913" y="1001713"/>
            <a:ext cx="400050" cy="3968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8678" name="图片 13"/>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157638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pic>
        <p:nvPicPr>
          <p:cNvPr id="29700" name="图片 7"/>
          <p:cNvPicPr>
            <a:picLocks noChangeAspect="1"/>
          </p:cNvPicPr>
          <p:nvPr userDrawn="1">
            <p:custDataLst>
              <p:tags r:id="rId3"/>
            </p:custDataLst>
          </p:nvPr>
        </p:nvPicPr>
        <p:blipFill>
          <a:blip r:embed="rId4"/>
          <a:srcRect t="20306" r="69881" b="23444"/>
          <a:stretch>
            <a:fillRect/>
          </a:stretch>
        </p:blipFill>
        <p:spPr>
          <a:xfrm>
            <a:off x="8410575" y="854075"/>
            <a:ext cx="730250" cy="5143500"/>
          </a:xfrm>
          <a:prstGeom prst="rect">
            <a:avLst/>
          </a:prstGeom>
          <a:noFill/>
          <a:ln w="9525">
            <a:noFill/>
          </a:ln>
        </p:spPr>
      </p:pic>
      <p:pic>
        <p:nvPicPr>
          <p:cNvPr id="29701" name="图片 8"/>
          <p:cNvPicPr>
            <a:picLocks noChangeAspect="1"/>
          </p:cNvPicPr>
          <p:nvPr userDrawn="1">
            <p:custDataLst>
              <p:tags r:id="rId5"/>
            </p:custDataLst>
          </p:nvPr>
        </p:nvPicPr>
        <p:blipFill>
          <a:blip r:embed="rId6"/>
          <a:srcRect t="23444" r="69881" b="20306"/>
          <a:stretch>
            <a:fillRect/>
          </a:stretch>
        </p:blipFill>
        <p:spPr>
          <a:xfrm>
            <a:off x="0" y="854075"/>
            <a:ext cx="730250" cy="5143500"/>
          </a:xfrm>
          <a:prstGeom prst="rect">
            <a:avLst/>
          </a:prstGeom>
          <a:noFill/>
          <a:ln w="9525">
            <a:noFill/>
          </a:ln>
        </p:spPr>
      </p:pic>
      <p:sp>
        <p:nvSpPr>
          <p:cNvPr id="2" name="标题 1"/>
          <p:cNvSpPr>
            <a:spLocks noGrp="1"/>
          </p:cNvSpPr>
          <p:nvPr>
            <p:ph type="title"/>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3"/>
            <p:custDataLst>
              <p:tags r:id="rId8"/>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4"/>
          <p:cNvSpPr>
            <a:spLocks noGrp="1"/>
          </p:cNvSpPr>
          <p:nvPr>
            <p:ph type="sldNum" sz="quarter" idx="4"/>
            <p:custDataLst>
              <p:tags r:id="rId9"/>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30726"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600"/>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2773"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600"/>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8919"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600"/>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39939"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39942"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0964"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0967"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1988"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1991"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3012"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3015"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44035"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4038"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5060"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5063"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6084"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6087"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5" Type="http://schemas.openxmlformats.org/officeDocument/2006/relationships/theme" Target="../theme/theme2.xml"/><Relationship Id="rId24" Type="http://schemas.openxmlformats.org/officeDocument/2006/relationships/tags" Target="../tags/tag173.xml"/><Relationship Id="rId23" Type="http://schemas.openxmlformats.org/officeDocument/2006/relationships/tags" Target="../tags/tag172.xml"/><Relationship Id="rId22" Type="http://schemas.openxmlformats.org/officeDocument/2006/relationships/tags" Target="../tags/tag171.xml"/><Relationship Id="rId21" Type="http://schemas.openxmlformats.org/officeDocument/2006/relationships/tags" Target="../tags/tag170.xml"/><Relationship Id="rId20" Type="http://schemas.openxmlformats.org/officeDocument/2006/relationships/tags" Target="../tags/tag169.xml"/><Relationship Id="rId2" Type="http://schemas.openxmlformats.org/officeDocument/2006/relationships/slideLayout" Target="../slideLayouts/slideLayout34.xml"/><Relationship Id="rId19" Type="http://schemas.openxmlformats.org/officeDocument/2006/relationships/tags" Target="../tags/tag168.xml"/><Relationship Id="rId18" Type="http://schemas.openxmlformats.org/officeDocument/2006/relationships/slideLayout" Target="../slideLayouts/slideLayout50.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9" Type="http://schemas.openxmlformats.org/officeDocument/2006/relationships/theme" Target="../theme/theme3.xml"/><Relationship Id="rId38" Type="http://schemas.openxmlformats.org/officeDocument/2006/relationships/tags" Target="../tags/tag287.xml"/><Relationship Id="rId37" Type="http://schemas.openxmlformats.org/officeDocument/2006/relationships/tags" Target="../tags/tag286.xml"/><Relationship Id="rId36" Type="http://schemas.openxmlformats.org/officeDocument/2006/relationships/tags" Target="../tags/tag285.xml"/><Relationship Id="rId35" Type="http://schemas.openxmlformats.org/officeDocument/2006/relationships/tags" Target="../tags/tag284.xml"/><Relationship Id="rId34" Type="http://schemas.openxmlformats.org/officeDocument/2006/relationships/tags" Target="../tags/tag283.xml"/><Relationship Id="rId33" Type="http://schemas.openxmlformats.org/officeDocument/2006/relationships/tags" Target="../tags/tag282.xml"/><Relationship Id="rId32" Type="http://schemas.openxmlformats.org/officeDocument/2006/relationships/slideLayout" Target="../slideLayouts/slideLayout82.xml"/><Relationship Id="rId31" Type="http://schemas.openxmlformats.org/officeDocument/2006/relationships/slideLayout" Target="../slideLayouts/slideLayout81.xml"/><Relationship Id="rId30" Type="http://schemas.openxmlformats.org/officeDocument/2006/relationships/slideLayout" Target="../slideLayouts/slideLayout80.xml"/><Relationship Id="rId3" Type="http://schemas.openxmlformats.org/officeDocument/2006/relationships/slideLayout" Target="../slideLayouts/slideLayout53.xml"/><Relationship Id="rId29" Type="http://schemas.openxmlformats.org/officeDocument/2006/relationships/slideLayout" Target="../slideLayouts/slideLayout79.xml"/><Relationship Id="rId28" Type="http://schemas.openxmlformats.org/officeDocument/2006/relationships/slideLayout" Target="../slideLayouts/slideLayout78.xml"/><Relationship Id="rId27" Type="http://schemas.openxmlformats.org/officeDocument/2006/relationships/slideLayout" Target="../slideLayouts/slideLayout77.xml"/><Relationship Id="rId26" Type="http://schemas.openxmlformats.org/officeDocument/2006/relationships/slideLayout" Target="../slideLayouts/slideLayout76.xml"/><Relationship Id="rId25" Type="http://schemas.openxmlformats.org/officeDocument/2006/relationships/slideLayout" Target="../slideLayouts/slideLayout75.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0" Type="http://schemas.openxmlformats.org/officeDocument/2006/relationships/slideLayout" Target="../slideLayouts/slideLayout70.xml"/><Relationship Id="rId2" Type="http://schemas.openxmlformats.org/officeDocument/2006/relationships/slideLayout" Target="../slideLayouts/slideLayout52.xml"/><Relationship Id="rId19" Type="http://schemas.openxmlformats.org/officeDocument/2006/relationships/slideLayout" Target="../slideLayouts/slideLayout69.xml"/><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9" Type="http://schemas.openxmlformats.org/officeDocument/2006/relationships/theme" Target="../theme/theme4.xml"/><Relationship Id="rId38" Type="http://schemas.openxmlformats.org/officeDocument/2006/relationships/tags" Target="../tags/tag401.xml"/><Relationship Id="rId37" Type="http://schemas.openxmlformats.org/officeDocument/2006/relationships/tags" Target="../tags/tag400.xml"/><Relationship Id="rId36" Type="http://schemas.openxmlformats.org/officeDocument/2006/relationships/tags" Target="../tags/tag399.xml"/><Relationship Id="rId35" Type="http://schemas.openxmlformats.org/officeDocument/2006/relationships/tags" Target="../tags/tag398.xml"/><Relationship Id="rId34" Type="http://schemas.openxmlformats.org/officeDocument/2006/relationships/tags" Target="../tags/tag397.xml"/><Relationship Id="rId33" Type="http://schemas.openxmlformats.org/officeDocument/2006/relationships/tags" Target="../tags/tag396.xml"/><Relationship Id="rId32" Type="http://schemas.openxmlformats.org/officeDocument/2006/relationships/slideLayout" Target="../slideLayouts/slideLayout114.xml"/><Relationship Id="rId31" Type="http://schemas.openxmlformats.org/officeDocument/2006/relationships/slideLayout" Target="../slideLayouts/slideLayout113.xml"/><Relationship Id="rId30" Type="http://schemas.openxmlformats.org/officeDocument/2006/relationships/slideLayout" Target="../slideLayouts/slideLayout112.xml"/><Relationship Id="rId3" Type="http://schemas.openxmlformats.org/officeDocument/2006/relationships/slideLayout" Target="../slideLayouts/slideLayout85.xml"/><Relationship Id="rId29" Type="http://schemas.openxmlformats.org/officeDocument/2006/relationships/slideLayout" Target="../slideLayouts/slideLayout111.xml"/><Relationship Id="rId28" Type="http://schemas.openxmlformats.org/officeDocument/2006/relationships/slideLayout" Target="../slideLayouts/slideLayout110.xml"/><Relationship Id="rId27" Type="http://schemas.openxmlformats.org/officeDocument/2006/relationships/slideLayout" Target="../slideLayouts/slideLayout109.xml"/><Relationship Id="rId26" Type="http://schemas.openxmlformats.org/officeDocument/2006/relationships/slideLayout" Target="../slideLayouts/slideLayout108.xml"/><Relationship Id="rId25" Type="http://schemas.openxmlformats.org/officeDocument/2006/relationships/slideLayout" Target="../slideLayouts/slideLayout107.xml"/><Relationship Id="rId24" Type="http://schemas.openxmlformats.org/officeDocument/2006/relationships/slideLayout" Target="../slideLayouts/slideLayout106.xml"/><Relationship Id="rId23" Type="http://schemas.openxmlformats.org/officeDocument/2006/relationships/slideLayout" Target="../slideLayouts/slideLayout105.xml"/><Relationship Id="rId22" Type="http://schemas.openxmlformats.org/officeDocument/2006/relationships/slideLayout" Target="../slideLayouts/slideLayout104.xml"/><Relationship Id="rId21" Type="http://schemas.openxmlformats.org/officeDocument/2006/relationships/slideLayout" Target="../slideLayouts/slideLayout103.xml"/><Relationship Id="rId20" Type="http://schemas.openxmlformats.org/officeDocument/2006/relationships/slideLayout" Target="../slideLayouts/slideLayout102.xml"/><Relationship Id="rId2" Type="http://schemas.openxmlformats.org/officeDocument/2006/relationships/slideLayout" Target="../slideLayouts/slideLayout84.xml"/><Relationship Id="rId19" Type="http://schemas.openxmlformats.org/officeDocument/2006/relationships/slideLayout" Target="../slideLayouts/slideLayout101.xml"/><Relationship Id="rId18" Type="http://schemas.openxmlformats.org/officeDocument/2006/relationships/slideLayout" Target="../slideLayouts/slideLayout100.xml"/><Relationship Id="rId17" Type="http://schemas.openxmlformats.org/officeDocument/2006/relationships/slideLayout" Target="../slideLayouts/slideLayout99.xml"/><Relationship Id="rId16" Type="http://schemas.openxmlformats.org/officeDocument/2006/relationships/slideLayout" Target="../slideLayouts/slideLayout98.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628650" y="1131888"/>
            <a:ext cx="7886700" cy="99377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628650" y="2227263"/>
            <a:ext cx="7886700" cy="3262312"/>
          </a:xfrm>
          <a:prstGeom prst="rect">
            <a:avLst/>
          </a:prstGeom>
          <a:noFill/>
          <a:ln w="9525">
            <a:noFill/>
          </a:ln>
        </p:spPr>
        <p:txBody>
          <a:bodyPr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custDataLst>
              <p:tags r:id="rId21"/>
            </p:custDataLst>
          </p:nvPr>
        </p:nvSpPr>
        <p:spPr>
          <a:xfrm>
            <a:off x="628650" y="5624513"/>
            <a:ext cx="2057400" cy="274638"/>
          </a:xfrm>
          <a:prstGeom prst="rect">
            <a:avLst/>
          </a:prstGeom>
        </p:spPr>
        <p:txBody>
          <a:bodyPr vert="horz" lIns="91440" tIns="45720" rIns="91440" bIns="45720" rtlCol="0" anchor="ctr">
            <a:normAutofit/>
          </a:bodyPr>
          <a:lstStyle>
            <a:lvl1pPr algn="ctr">
              <a:defRPr sz="1200" noProof="1" smtClean="0">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0" name="页脚占位符 4"/>
          <p:cNvSpPr>
            <a:spLocks noGrp="1"/>
          </p:cNvSpPr>
          <p:nvPr>
            <p:ph type="ftr" sz="quarter" idx="3"/>
            <p:custDataLst>
              <p:tags r:id="rId22"/>
            </p:custDataLst>
          </p:nvPr>
        </p:nvSpPr>
        <p:spPr>
          <a:xfrm>
            <a:off x="3028950" y="5624513"/>
            <a:ext cx="3086100" cy="274638"/>
          </a:xfrm>
          <a:prstGeom prst="rect">
            <a:avLst/>
          </a:prstGeom>
        </p:spPr>
        <p:txBody>
          <a:bodyPr vert="horz" lIns="91440" tIns="45720" rIns="91440" bIns="45720" rtlCol="0" anchor="ctr">
            <a:normAutofit/>
          </a:bodyPr>
          <a:lstStyle>
            <a:lvl1pPr algn="ctr">
              <a:defRPr sz="1200" noProof="1">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1" name="灯片编号占位符 5"/>
          <p:cNvSpPr>
            <a:spLocks noGrp="1"/>
          </p:cNvSpPr>
          <p:nvPr>
            <p:ph type="sldNum" sz="quarter" idx="4"/>
            <p:custDataLst>
              <p:tags r:id="rId23"/>
            </p:custDataLst>
          </p:nvPr>
        </p:nvSpPr>
        <p:spPr>
          <a:xfrm>
            <a:off x="6457950" y="5624513"/>
            <a:ext cx="2057400" cy="274638"/>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charset="-122"/>
                <a:ea typeface="黑体" panose="02010609060101010101" charset="-122"/>
              </a:defRPr>
            </a:lvl1pPr>
          </a:lstStyle>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
        <p:nvSpPr>
          <p:cNvPr id="2"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sldNum="0" hdr="0" ftr="0" dt="0"/>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2pPr>
      <a:lvl3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3pPr>
      <a:lvl4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4pPr>
      <a:lvl5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5pPr>
      <a:lvl6pPr marL="4572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6pPr>
      <a:lvl7pPr marL="9144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7pPr>
      <a:lvl8pPr marL="13716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8pPr>
      <a:lvl9pPr marL="18288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accen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accen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accen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3075"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s>
</file>

<file path=ppt/slides/_rels/slide1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457.xml"/><Relationship Id="rId7" Type="http://schemas.openxmlformats.org/officeDocument/2006/relationships/image" Target="../media/image14.png"/><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2" Type="http://schemas.openxmlformats.org/officeDocument/2006/relationships/slideLayout" Target="../slideLayouts/slideLayout26.xml"/><Relationship Id="rId11" Type="http://schemas.openxmlformats.org/officeDocument/2006/relationships/tags" Target="../tags/tag459.xml"/><Relationship Id="rId10" Type="http://schemas.openxmlformats.org/officeDocument/2006/relationships/tags" Target="../tags/tag458.xml"/><Relationship Id="rId1" Type="http://schemas.openxmlformats.org/officeDocument/2006/relationships/tags" Target="../tags/tag454.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84.xml"/><Relationship Id="rId5" Type="http://schemas.openxmlformats.org/officeDocument/2006/relationships/tags" Target="../tags/tag463.xml"/><Relationship Id="rId4" Type="http://schemas.openxmlformats.org/officeDocument/2006/relationships/tags" Target="../tags/tag462.xml"/><Relationship Id="rId3" Type="http://schemas.openxmlformats.org/officeDocument/2006/relationships/image" Target="../media/image16.png"/><Relationship Id="rId2" Type="http://schemas.openxmlformats.org/officeDocument/2006/relationships/tags" Target="../tags/tag461.xml"/><Relationship Id="rId1" Type="http://schemas.openxmlformats.org/officeDocument/2006/relationships/tags" Target="../tags/tag46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image" Target="../media/image17.png"/><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tags" Target="../tags/tag471.xml"/><Relationship Id="rId2" Type="http://schemas.openxmlformats.org/officeDocument/2006/relationships/image" Target="../media/image18.png"/><Relationship Id="rId1" Type="http://schemas.openxmlformats.org/officeDocument/2006/relationships/tags" Target="../tags/tag470.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image" Target="../media/image19.png"/><Relationship Id="rId1" Type="http://schemas.openxmlformats.org/officeDocument/2006/relationships/tags" Target="../tags/tag474.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2.xml"/><Relationship Id="rId3" Type="http://schemas.openxmlformats.org/officeDocument/2006/relationships/image" Target="../media/image20.png"/><Relationship Id="rId2" Type="http://schemas.openxmlformats.org/officeDocument/2006/relationships/tags" Target="../tags/tag481.xml"/><Relationship Id="rId1" Type="http://schemas.openxmlformats.org/officeDocument/2006/relationships/tags" Target="../tags/tag48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slides/_rels/slide19.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image" Target="../media/image23.png"/><Relationship Id="rId6" Type="http://schemas.openxmlformats.org/officeDocument/2006/relationships/tags" Target="../tags/tag492.xml"/><Relationship Id="rId5" Type="http://schemas.openxmlformats.org/officeDocument/2006/relationships/image" Target="../media/image22.png"/><Relationship Id="rId4" Type="http://schemas.openxmlformats.org/officeDocument/2006/relationships/tags" Target="../tags/tag491.xml"/><Relationship Id="rId3" Type="http://schemas.openxmlformats.org/officeDocument/2006/relationships/image" Target="../media/image21.png"/><Relationship Id="rId2" Type="http://schemas.openxmlformats.org/officeDocument/2006/relationships/tags" Target="../tags/tag490.xml"/><Relationship Id="rId11" Type="http://schemas.openxmlformats.org/officeDocument/2006/relationships/slideLayout" Target="../slideLayouts/slideLayout84.xml"/><Relationship Id="rId10" Type="http://schemas.openxmlformats.org/officeDocument/2006/relationships/tags" Target="../tags/tag495.xml"/><Relationship Id="rId1" Type="http://schemas.openxmlformats.org/officeDocument/2006/relationships/tags" Target="../tags/tag489.xml"/></Relationships>
</file>

<file path=ppt/slides/_rels/slide2.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tags" Target="../tags/tag403.xml"/><Relationship Id="rId13" Type="http://schemas.openxmlformats.org/officeDocument/2006/relationships/slideLayout" Target="../slideLayouts/slideLayout7.xml"/><Relationship Id="rId12" Type="http://schemas.openxmlformats.org/officeDocument/2006/relationships/tags" Target="../tags/tag413.xml"/><Relationship Id="rId11" Type="http://schemas.openxmlformats.org/officeDocument/2006/relationships/tags" Target="../tags/tag412.xml"/><Relationship Id="rId10" Type="http://schemas.openxmlformats.org/officeDocument/2006/relationships/tags" Target="../tags/tag411.xml"/><Relationship Id="rId1" Type="http://schemas.openxmlformats.org/officeDocument/2006/relationships/tags" Target="../tags/tag40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tags" Target="../tags/tag497.xml"/><Relationship Id="rId1" Type="http://schemas.openxmlformats.org/officeDocument/2006/relationships/tags" Target="../tags/tag49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5.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6.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508.xml"/><Relationship Id="rId1" Type="http://schemas.openxmlformats.org/officeDocument/2006/relationships/tags" Target="../tags/tag50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0.xml"/><Relationship Id="rId1" Type="http://schemas.openxmlformats.org/officeDocument/2006/relationships/tags" Target="../tags/tag50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512.xml"/><Relationship Id="rId1" Type="http://schemas.openxmlformats.org/officeDocument/2006/relationships/tags" Target="../tags/tag51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514.xml"/><Relationship Id="rId1" Type="http://schemas.openxmlformats.org/officeDocument/2006/relationships/tags" Target="../tags/tag513.xml"/></Relationships>
</file>

<file path=ppt/slides/_rels/slide3.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3" Type="http://schemas.openxmlformats.org/officeDocument/2006/relationships/slideLayout" Target="../slideLayouts/slideLayout7.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6.xml"/><Relationship Id="rId1" Type="http://schemas.openxmlformats.org/officeDocument/2006/relationships/tags" Target="../tags/tag515.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89.xml"/><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tags" Target="../tags/tag520.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7.xml"/><Relationship Id="rId2" Type="http://schemas.openxmlformats.org/officeDocument/2006/relationships/image" Target="../media/image26.png"/><Relationship Id="rId1" Type="http://schemas.openxmlformats.org/officeDocument/2006/relationships/tags" Target="../tags/tag526.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s>
</file>

<file path=ppt/slides/_rels/slide36.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tags" Target="../tags/tag537.xml"/><Relationship Id="rId6" Type="http://schemas.openxmlformats.org/officeDocument/2006/relationships/tags" Target="../tags/tag536.xml"/><Relationship Id="rId5" Type="http://schemas.openxmlformats.org/officeDocument/2006/relationships/tags" Target="../tags/tag535.xml"/><Relationship Id="rId4" Type="http://schemas.openxmlformats.org/officeDocument/2006/relationships/tags" Target="../tags/tag534.xml"/><Relationship Id="rId3" Type="http://schemas.openxmlformats.org/officeDocument/2006/relationships/tags" Target="../tags/tag533.xml"/><Relationship Id="rId26" Type="http://schemas.openxmlformats.org/officeDocument/2006/relationships/slideLayout" Target="../slideLayouts/slideLayout2.xml"/><Relationship Id="rId25" Type="http://schemas.openxmlformats.org/officeDocument/2006/relationships/tags" Target="../tags/tag555.xml"/><Relationship Id="rId24" Type="http://schemas.openxmlformats.org/officeDocument/2006/relationships/tags" Target="../tags/tag554.xml"/><Relationship Id="rId23" Type="http://schemas.openxmlformats.org/officeDocument/2006/relationships/tags" Target="../tags/tag553.xml"/><Relationship Id="rId22" Type="http://schemas.openxmlformats.org/officeDocument/2006/relationships/tags" Target="../tags/tag552.xml"/><Relationship Id="rId21" Type="http://schemas.openxmlformats.org/officeDocument/2006/relationships/tags" Target="../tags/tag551.xml"/><Relationship Id="rId20" Type="http://schemas.openxmlformats.org/officeDocument/2006/relationships/tags" Target="../tags/tag550.xml"/><Relationship Id="rId2" Type="http://schemas.openxmlformats.org/officeDocument/2006/relationships/tags" Target="../tags/tag532.xml"/><Relationship Id="rId19" Type="http://schemas.openxmlformats.org/officeDocument/2006/relationships/tags" Target="../tags/tag549.xml"/><Relationship Id="rId18" Type="http://schemas.openxmlformats.org/officeDocument/2006/relationships/tags" Target="../tags/tag548.xml"/><Relationship Id="rId17" Type="http://schemas.openxmlformats.org/officeDocument/2006/relationships/tags" Target="../tags/tag547.xml"/><Relationship Id="rId16" Type="http://schemas.openxmlformats.org/officeDocument/2006/relationships/tags" Target="../tags/tag546.xml"/><Relationship Id="rId15" Type="http://schemas.openxmlformats.org/officeDocument/2006/relationships/tags" Target="../tags/tag545.xml"/><Relationship Id="rId14" Type="http://schemas.openxmlformats.org/officeDocument/2006/relationships/tags" Target="../tags/tag544.xml"/><Relationship Id="rId13" Type="http://schemas.openxmlformats.org/officeDocument/2006/relationships/tags" Target="../tags/tag543.xml"/><Relationship Id="rId12" Type="http://schemas.openxmlformats.org/officeDocument/2006/relationships/tags" Target="../tags/tag542.xml"/><Relationship Id="rId11" Type="http://schemas.openxmlformats.org/officeDocument/2006/relationships/tags" Target="../tags/tag541.xml"/><Relationship Id="rId10" Type="http://schemas.openxmlformats.org/officeDocument/2006/relationships/tags" Target="../tags/tag540.xml"/><Relationship Id="rId1" Type="http://schemas.openxmlformats.org/officeDocument/2006/relationships/tags" Target="../tags/tag53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tags" Target="../tags/tag559.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65.xml"/><Relationship Id="rId5" Type="http://schemas.openxmlformats.org/officeDocument/2006/relationships/tags" Target="../tags/tag564.xml"/><Relationship Id="rId4" Type="http://schemas.openxmlformats.org/officeDocument/2006/relationships/tags" Target="../tags/tag563.xml"/><Relationship Id="rId3" Type="http://schemas.openxmlformats.org/officeDocument/2006/relationships/hyperlink" Target="http://onestop.ucas.edu.cn/home/newslist/5f4c6956-506d-4214-831e-1ea09870cf00" TargetMode="External"/><Relationship Id="rId2" Type="http://schemas.openxmlformats.org/officeDocument/2006/relationships/hyperlink" Target="http://onestop.ucas.edu.cn/home/newslist/65a6880f-ccd6-4cb5-a8bd-f38db31bafc9" TargetMode="External"/><Relationship Id="rId1" Type="http://schemas.openxmlformats.org/officeDocument/2006/relationships/tags" Target="../tags/tag56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0.xml"/><Relationship Id="rId1" Type="http://schemas.openxmlformats.org/officeDocument/2006/relationships/tags" Target="../tags/tag569.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573.xml"/><Relationship Id="rId2" Type="http://schemas.openxmlformats.org/officeDocument/2006/relationships/tags" Target="../tags/tag572.xml"/><Relationship Id="rId1" Type="http://schemas.openxmlformats.org/officeDocument/2006/relationships/tags" Target="../tags/tag571.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76.xml"/><Relationship Id="rId2" Type="http://schemas.openxmlformats.org/officeDocument/2006/relationships/tags" Target="../tags/tag575.xml"/><Relationship Id="rId1" Type="http://schemas.openxmlformats.org/officeDocument/2006/relationships/tags" Target="../tags/tag574.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79.xml"/><Relationship Id="rId2" Type="http://schemas.openxmlformats.org/officeDocument/2006/relationships/tags" Target="../tags/tag578.xml"/><Relationship Id="rId1" Type="http://schemas.openxmlformats.org/officeDocument/2006/relationships/tags" Target="../tags/tag577.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582.xml"/><Relationship Id="rId2" Type="http://schemas.openxmlformats.org/officeDocument/2006/relationships/tags" Target="../tags/tag581.xml"/><Relationship Id="rId1" Type="http://schemas.openxmlformats.org/officeDocument/2006/relationships/tags" Target="../tags/tag580.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587.xml"/><Relationship Id="rId4" Type="http://schemas.openxmlformats.org/officeDocument/2006/relationships/tags" Target="../tags/tag586.xml"/><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tags" Target="../tags/tag58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36.xml"/><Relationship Id="rId7" Type="http://schemas.openxmlformats.org/officeDocument/2006/relationships/tags" Target="../tags/tag435.xml"/><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hyperlink" Target="http://onestop.ucas.ac.cn/home/index" TargetMode="Externa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2" Type="http://schemas.openxmlformats.org/officeDocument/2006/relationships/slideLayout" Target="../slideLayouts/slideLayout14.xml"/><Relationship Id="rId11" Type="http://schemas.openxmlformats.org/officeDocument/2006/relationships/tags" Target="../tags/tag446.xml"/><Relationship Id="rId10" Type="http://schemas.openxmlformats.org/officeDocument/2006/relationships/image" Target="../media/image10.png"/><Relationship Id="rId1" Type="http://schemas.openxmlformats.org/officeDocument/2006/relationships/tags" Target="../tags/tag442.xml"/></Relationships>
</file>

<file path=ppt/slides/_rels/slide9.xml.rels><?xml version="1.0" encoding="UTF-8" standalone="yes"?>
<Relationships xmlns="http://schemas.openxmlformats.org/package/2006/relationships"><Relationship Id="rId9" Type="http://schemas.openxmlformats.org/officeDocument/2006/relationships/tags" Target="../tags/tag450.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tags" Target="../tags/tag449.xml"/><Relationship Id="rId2" Type="http://schemas.openxmlformats.org/officeDocument/2006/relationships/tags" Target="../tags/tag448.xml"/><Relationship Id="rId10" Type="http://schemas.openxmlformats.org/officeDocument/2006/relationships/slideLayout" Target="../slideLayouts/slideLayout28.xml"/><Relationship Id="rId1" Type="http://schemas.openxmlformats.org/officeDocument/2006/relationships/tags" Target="../tags/tag44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文本框 3"/>
          <p:cNvSpPr txBox="1"/>
          <p:nvPr/>
        </p:nvSpPr>
        <p:spPr>
          <a:xfrm>
            <a:off x="179705" y="76200"/>
            <a:ext cx="3048000" cy="521970"/>
          </a:xfrm>
          <a:prstGeom prst="rect">
            <a:avLst/>
          </a:prstGeom>
          <a:noFill/>
        </p:spPr>
        <p:txBody>
          <a:bodyPr wrap="square" rtlCol="0">
            <a:spAutoFit/>
          </a:bodyPr>
          <a:p>
            <a:pPr algn="ctr"/>
            <a:r>
              <a:rPr lang="zh-CN" altLang="en-US" sz="2800">
                <a:solidFill>
                  <a:schemeClr val="tx1"/>
                </a:solidFill>
                <a:effectLst>
                  <a:outerShdw blurRad="38100" dist="19050" dir="2700000" algn="tl" rotWithShape="0">
                    <a:schemeClr val="dk1">
                      <a:alpha val="40000"/>
                    </a:schemeClr>
                  </a:outerShdw>
                </a:effectLst>
              </a:rPr>
              <a:t>毕业流程图解</a:t>
            </a:r>
            <a:endParaRPr lang="zh-CN" altLang="en-US" sz="28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1082675" y="626110"/>
            <a:ext cx="3091815" cy="922020"/>
          </a:xfrm>
          <a:prstGeom prst="rect">
            <a:avLst/>
          </a:prstGeom>
          <a:solidFill>
            <a:schemeClr val="accent1">
              <a:lumMod val="20000"/>
              <a:lumOff val="80000"/>
            </a:schemeClr>
          </a:solidFill>
          <a:ln w="63500" cmpd="sng">
            <a:solidFill>
              <a:srgbClr val="0070C0"/>
            </a:solidFill>
            <a:prstDash val="solid"/>
          </a:ln>
        </p:spPr>
        <p:txBody>
          <a:bodyPr wrap="square" rtlCol="0">
            <a:spAutoFit/>
          </a:bodyPr>
          <a:p>
            <a:pPr algn="l"/>
            <a:r>
              <a:rPr lang="en-US" altLang="zh-CN"/>
              <a:t>1</a:t>
            </a:r>
            <a:r>
              <a:rPr lang="zh-CN" altLang="en-US"/>
              <a:t>、</a:t>
            </a:r>
            <a:r>
              <a:rPr lang="zh-CN" altLang="en-US">
                <a:solidFill>
                  <a:srgbClr val="FF0000"/>
                </a:solidFill>
              </a:rPr>
              <a:t>学分（成绩）</a:t>
            </a:r>
            <a:r>
              <a:rPr lang="zh-CN" altLang="en-US"/>
              <a:t>合格；</a:t>
            </a:r>
            <a:endParaRPr lang="zh-CN" altLang="en-US"/>
          </a:p>
          <a:p>
            <a:pPr algn="l"/>
            <a:r>
              <a:rPr lang="en-US" altLang="zh-CN"/>
              <a:t>2</a:t>
            </a:r>
            <a:r>
              <a:rPr lang="zh-CN" altLang="en-US"/>
              <a:t>、完成</a:t>
            </a:r>
            <a:r>
              <a:rPr lang="zh-CN" altLang="en-US">
                <a:solidFill>
                  <a:srgbClr val="FF0000"/>
                </a:solidFill>
              </a:rPr>
              <a:t>科研任务（规划）</a:t>
            </a:r>
            <a:r>
              <a:rPr lang="zh-CN" altLang="en-US"/>
              <a:t>；</a:t>
            </a:r>
            <a:endParaRPr lang="zh-CN" altLang="en-US"/>
          </a:p>
          <a:p>
            <a:pPr algn="l"/>
            <a:r>
              <a:rPr lang="en-US" altLang="zh-CN"/>
              <a:t>3</a:t>
            </a:r>
            <a:r>
              <a:rPr lang="zh-CN" altLang="en-US"/>
              <a:t>、与导师商定可以申请</a:t>
            </a:r>
            <a:r>
              <a:rPr lang="zh-CN" altLang="en-US"/>
              <a:t>答辩。</a:t>
            </a:r>
            <a:endParaRPr lang="zh-CN" altLang="en-US"/>
          </a:p>
        </p:txBody>
      </p:sp>
      <p:sp>
        <p:nvSpPr>
          <p:cNvPr id="6" name="文本框 5"/>
          <p:cNvSpPr txBox="1"/>
          <p:nvPr/>
        </p:nvSpPr>
        <p:spPr>
          <a:xfrm>
            <a:off x="5501640" y="789940"/>
            <a:ext cx="897255" cy="368300"/>
          </a:xfrm>
          <a:prstGeom prst="rect">
            <a:avLst/>
          </a:prstGeom>
          <a:solidFill>
            <a:schemeClr val="accent1">
              <a:lumMod val="40000"/>
              <a:lumOff val="60000"/>
            </a:schemeClr>
          </a:solidFill>
          <a:ln w="63500" cmpd="sng">
            <a:solidFill>
              <a:srgbClr val="0070C0"/>
            </a:solidFill>
            <a:prstDash val="solid"/>
          </a:ln>
        </p:spPr>
        <p:txBody>
          <a:bodyPr wrap="square" rtlCol="0">
            <a:spAutoFit/>
          </a:bodyPr>
          <a:p>
            <a:pPr algn="ctr"/>
            <a:r>
              <a:rPr lang="zh-CN" altLang="en-US"/>
              <a:t>延毕</a:t>
            </a:r>
            <a:endParaRPr lang="zh-CN" altLang="en-US"/>
          </a:p>
        </p:txBody>
      </p:sp>
      <p:sp>
        <p:nvSpPr>
          <p:cNvPr id="7" name="文本框 6"/>
          <p:cNvSpPr txBox="1"/>
          <p:nvPr/>
        </p:nvSpPr>
        <p:spPr>
          <a:xfrm>
            <a:off x="1059815" y="2971800"/>
            <a:ext cx="533400" cy="2733040"/>
          </a:xfrm>
          <a:prstGeom prst="rect">
            <a:avLst/>
          </a:prstGeom>
          <a:noFill/>
        </p:spPr>
        <p:txBody>
          <a:bodyPr vert="eaVert" wrap="square" rtlCol="0" anchor="ctr" anchorCtr="0">
            <a:noAutofit/>
          </a:bodyPr>
          <a:p>
            <a:pPr algn="ctr"/>
            <a:r>
              <a:rPr lang="zh-CN" altLang="en-US" sz="2800">
                <a:solidFill>
                  <a:schemeClr val="accent5"/>
                </a:solidFill>
              </a:rPr>
              <a:t>答辩环节</a:t>
            </a:r>
            <a:endParaRPr lang="zh-CN" altLang="en-US" sz="2800">
              <a:solidFill>
                <a:schemeClr val="accent5"/>
              </a:solidFill>
            </a:endParaRPr>
          </a:p>
        </p:txBody>
      </p:sp>
      <p:sp>
        <p:nvSpPr>
          <p:cNvPr id="8" name="文本框 7"/>
          <p:cNvSpPr txBox="1"/>
          <p:nvPr/>
        </p:nvSpPr>
        <p:spPr>
          <a:xfrm>
            <a:off x="1934845" y="2426335"/>
            <a:ext cx="1346200" cy="676275"/>
          </a:xfrm>
          <a:prstGeom prst="rect">
            <a:avLst/>
          </a:prstGeom>
          <a:noFill/>
          <a:ln w="25400">
            <a:solidFill>
              <a:schemeClr val="accent5"/>
            </a:solidFill>
          </a:ln>
        </p:spPr>
        <p:txBody>
          <a:bodyPr wrap="square" rtlCol="0">
            <a:noAutofit/>
          </a:bodyPr>
          <a:p>
            <a:pPr algn="ctr"/>
            <a:r>
              <a:rPr lang="zh-CN" altLang="en-US"/>
              <a:t>申请答辩，</a:t>
            </a:r>
            <a:endParaRPr lang="zh-CN" altLang="en-US"/>
          </a:p>
          <a:p>
            <a:pPr algn="ctr"/>
            <a:r>
              <a:rPr lang="zh-CN" altLang="en-US"/>
              <a:t>人教处审核</a:t>
            </a:r>
            <a:endParaRPr lang="en-US" altLang="zh-CN"/>
          </a:p>
          <a:p>
            <a:pPr algn="ctr"/>
            <a:endParaRPr lang="zh-CN" altLang="en-US"/>
          </a:p>
        </p:txBody>
      </p:sp>
      <p:sp>
        <p:nvSpPr>
          <p:cNvPr id="9" name="文本框 8"/>
          <p:cNvSpPr txBox="1"/>
          <p:nvPr/>
        </p:nvSpPr>
        <p:spPr>
          <a:xfrm>
            <a:off x="2017713" y="3719830"/>
            <a:ext cx="1179830" cy="429260"/>
          </a:xfrm>
          <a:prstGeom prst="rect">
            <a:avLst/>
          </a:prstGeom>
          <a:noFill/>
          <a:ln w="25400">
            <a:solidFill>
              <a:schemeClr val="accent5"/>
            </a:solidFill>
          </a:ln>
        </p:spPr>
        <p:txBody>
          <a:bodyPr wrap="square" rtlCol="0">
            <a:noAutofit/>
          </a:bodyPr>
          <a:p>
            <a:pPr algn="ctr"/>
            <a:r>
              <a:rPr lang="zh-CN" altLang="en-US"/>
              <a:t>论文盲</a:t>
            </a:r>
            <a:r>
              <a:rPr lang="zh-CN" altLang="en-US"/>
              <a:t>审</a:t>
            </a:r>
            <a:endParaRPr lang="zh-CN" altLang="en-US"/>
          </a:p>
        </p:txBody>
      </p:sp>
      <p:sp>
        <p:nvSpPr>
          <p:cNvPr id="10" name="文本框 9"/>
          <p:cNvSpPr txBox="1"/>
          <p:nvPr/>
        </p:nvSpPr>
        <p:spPr>
          <a:xfrm>
            <a:off x="2127885" y="4813300"/>
            <a:ext cx="918210" cy="606425"/>
          </a:xfrm>
          <a:prstGeom prst="rect">
            <a:avLst/>
          </a:prstGeom>
          <a:noFill/>
          <a:ln w="25400">
            <a:solidFill>
              <a:schemeClr val="accent5"/>
            </a:solidFill>
          </a:ln>
        </p:spPr>
        <p:txBody>
          <a:bodyPr wrap="square" rtlCol="0">
            <a:noAutofit/>
          </a:bodyPr>
          <a:p>
            <a:pPr algn="ctr"/>
            <a:r>
              <a:rPr lang="zh-CN" altLang="en-US"/>
              <a:t>论文常规</a:t>
            </a:r>
            <a:r>
              <a:rPr lang="zh-CN" altLang="en-US"/>
              <a:t>评阅</a:t>
            </a:r>
            <a:endParaRPr lang="zh-CN" altLang="en-US"/>
          </a:p>
        </p:txBody>
      </p:sp>
      <p:sp>
        <p:nvSpPr>
          <p:cNvPr id="11" name="文本框 10"/>
          <p:cNvSpPr txBox="1"/>
          <p:nvPr/>
        </p:nvSpPr>
        <p:spPr>
          <a:xfrm>
            <a:off x="2219960" y="6313170"/>
            <a:ext cx="688975" cy="408305"/>
          </a:xfrm>
          <a:prstGeom prst="rect">
            <a:avLst/>
          </a:prstGeom>
          <a:noFill/>
          <a:ln w="25400">
            <a:solidFill>
              <a:schemeClr val="accent5"/>
            </a:solidFill>
          </a:ln>
        </p:spPr>
        <p:txBody>
          <a:bodyPr wrap="square" rtlCol="0">
            <a:noAutofit/>
          </a:bodyPr>
          <a:p>
            <a:pPr algn="ctr"/>
            <a:r>
              <a:rPr lang="zh-CN" altLang="en-US"/>
              <a:t>答辩</a:t>
            </a:r>
            <a:endParaRPr lang="zh-CN" altLang="en-US"/>
          </a:p>
        </p:txBody>
      </p:sp>
      <p:sp>
        <p:nvSpPr>
          <p:cNvPr id="12" name="文本框 11"/>
          <p:cNvSpPr txBox="1"/>
          <p:nvPr/>
        </p:nvSpPr>
        <p:spPr>
          <a:xfrm>
            <a:off x="5821680" y="3670300"/>
            <a:ext cx="1059815" cy="1738630"/>
          </a:xfrm>
          <a:prstGeom prst="rect">
            <a:avLst/>
          </a:prstGeom>
          <a:noFill/>
          <a:ln w="63500">
            <a:solidFill>
              <a:srgbClr val="FFC000"/>
            </a:solidFill>
          </a:ln>
        </p:spPr>
        <p:txBody>
          <a:bodyPr wrap="square" rtlCol="0">
            <a:noAutofit/>
          </a:bodyPr>
          <a:p>
            <a:pPr algn="ctr"/>
            <a:r>
              <a:rPr lang="zh-CN" altLang="en-US"/>
              <a:t>审核</a:t>
            </a:r>
            <a:r>
              <a:rPr lang="zh-CN" altLang="en-US">
                <a:solidFill>
                  <a:srgbClr val="FF0000"/>
                </a:solidFill>
              </a:rPr>
              <a:t>科研成果</a:t>
            </a:r>
            <a:r>
              <a:rPr lang="zh-CN" altLang="en-US"/>
              <a:t>是否符合申请学位的</a:t>
            </a:r>
            <a:r>
              <a:rPr lang="zh-CN" altLang="en-US"/>
              <a:t>标准</a:t>
            </a:r>
            <a:endParaRPr lang="zh-CN" altLang="en-US"/>
          </a:p>
        </p:txBody>
      </p:sp>
      <p:sp>
        <p:nvSpPr>
          <p:cNvPr id="13" name="文本框 12"/>
          <p:cNvSpPr txBox="1"/>
          <p:nvPr/>
        </p:nvSpPr>
        <p:spPr>
          <a:xfrm>
            <a:off x="7581900" y="3199130"/>
            <a:ext cx="1366520" cy="1014730"/>
          </a:xfrm>
          <a:prstGeom prst="rect">
            <a:avLst/>
          </a:prstGeom>
          <a:noFill/>
          <a:ln w="63500">
            <a:solidFill>
              <a:srgbClr val="FA991C"/>
            </a:solidFill>
          </a:ln>
        </p:spPr>
        <p:txBody>
          <a:bodyPr wrap="square" rtlCol="0">
            <a:spAutoFit/>
          </a:bodyPr>
          <a:p>
            <a:pPr algn="ctr"/>
            <a:r>
              <a:rPr lang="zh-CN" altLang="en-US" sz="2400" b="1">
                <a:solidFill>
                  <a:srgbClr val="FA991C"/>
                </a:solidFill>
              </a:rPr>
              <a:t>缓议</a:t>
            </a:r>
            <a:r>
              <a:rPr lang="zh-CN" altLang="en-US"/>
              <a:t>（领毕业证，</a:t>
            </a:r>
            <a:r>
              <a:rPr lang="zh-CN" altLang="en-US">
                <a:solidFill>
                  <a:srgbClr val="FF0000"/>
                </a:solidFill>
                <a:sym typeface="+mn-ea"/>
              </a:rPr>
              <a:t>缓议</a:t>
            </a:r>
            <a:r>
              <a:rPr lang="zh-CN" altLang="en-US">
                <a:solidFill>
                  <a:srgbClr val="FF0000"/>
                </a:solidFill>
              </a:rPr>
              <a:t>学位证</a:t>
            </a:r>
            <a:r>
              <a:rPr lang="zh-CN" altLang="en-US"/>
              <a:t>）</a:t>
            </a:r>
            <a:endParaRPr lang="zh-CN" altLang="en-US"/>
          </a:p>
        </p:txBody>
      </p:sp>
      <p:sp>
        <p:nvSpPr>
          <p:cNvPr id="14" name="文本框 13"/>
          <p:cNvSpPr txBox="1"/>
          <p:nvPr/>
        </p:nvSpPr>
        <p:spPr>
          <a:xfrm>
            <a:off x="7660640" y="5019040"/>
            <a:ext cx="1164590" cy="835660"/>
          </a:xfrm>
          <a:prstGeom prst="rect">
            <a:avLst/>
          </a:prstGeom>
          <a:noFill/>
          <a:ln w="63500">
            <a:solidFill>
              <a:srgbClr val="00B050"/>
            </a:solidFill>
          </a:ln>
        </p:spPr>
        <p:txBody>
          <a:bodyPr wrap="square" rtlCol="0">
            <a:noAutofit/>
          </a:bodyPr>
          <a:p>
            <a:pPr algn="ctr"/>
            <a:r>
              <a:rPr lang="zh-CN" altLang="en-US" sz="2800">
                <a:ln>
                  <a:solidFill>
                    <a:srgbClr val="00B050"/>
                  </a:solidFill>
                </a:ln>
                <a:solidFill>
                  <a:srgbClr val="00B050"/>
                </a:solidFill>
              </a:rPr>
              <a:t>毕业</a:t>
            </a:r>
            <a:endParaRPr lang="zh-CN" altLang="en-US"/>
          </a:p>
          <a:p>
            <a:pPr algn="ctr"/>
            <a:r>
              <a:rPr lang="zh-CN" altLang="en-US"/>
              <a:t>（</a:t>
            </a:r>
            <a:r>
              <a:rPr lang="zh-CN" altLang="en-US">
                <a:solidFill>
                  <a:srgbClr val="FF0000"/>
                </a:solidFill>
              </a:rPr>
              <a:t>领双证</a:t>
            </a:r>
            <a:r>
              <a:rPr lang="zh-CN" altLang="en-US"/>
              <a:t>）</a:t>
            </a:r>
            <a:endParaRPr lang="zh-CN" altLang="en-US"/>
          </a:p>
        </p:txBody>
      </p:sp>
      <p:grpSp>
        <p:nvGrpSpPr>
          <p:cNvPr id="26" name="组合 25"/>
          <p:cNvGrpSpPr/>
          <p:nvPr/>
        </p:nvGrpSpPr>
        <p:grpSpPr>
          <a:xfrm>
            <a:off x="4206240" y="605790"/>
            <a:ext cx="1234440" cy="368300"/>
            <a:chOff x="6624" y="954"/>
            <a:chExt cx="1944" cy="580"/>
          </a:xfrm>
        </p:grpSpPr>
        <p:cxnSp>
          <p:nvCxnSpPr>
            <p:cNvPr id="18" name="直接箭头连接符 17"/>
            <p:cNvCxnSpPr/>
            <p:nvPr/>
          </p:nvCxnSpPr>
          <p:spPr>
            <a:xfrm>
              <a:off x="6624" y="1528"/>
              <a:ext cx="1944" cy="6"/>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7358" y="954"/>
              <a:ext cx="837" cy="580"/>
            </a:xfrm>
            <a:prstGeom prst="rect">
              <a:avLst/>
            </a:prstGeom>
            <a:noFill/>
          </p:spPr>
          <p:txBody>
            <a:bodyPr wrap="square" rtlCol="0">
              <a:spAutoFit/>
            </a:bodyPr>
            <a:p>
              <a:pPr algn="ctr"/>
              <a:r>
                <a:rPr lang="zh-CN" altLang="en-US">
                  <a:solidFill>
                    <a:srgbClr val="FF0000"/>
                  </a:solidFill>
                </a:rPr>
                <a:t>否</a:t>
              </a:r>
              <a:endParaRPr lang="zh-CN" altLang="en-US">
                <a:solidFill>
                  <a:srgbClr val="FF0000"/>
                </a:solidFill>
              </a:endParaRPr>
            </a:p>
          </p:txBody>
        </p:sp>
      </p:grpSp>
      <p:grpSp>
        <p:nvGrpSpPr>
          <p:cNvPr id="21" name="组合 20"/>
          <p:cNvGrpSpPr/>
          <p:nvPr/>
        </p:nvGrpSpPr>
        <p:grpSpPr>
          <a:xfrm>
            <a:off x="2522220" y="1637665"/>
            <a:ext cx="590550" cy="574040"/>
            <a:chOff x="2563" y="2728"/>
            <a:chExt cx="930" cy="904"/>
          </a:xfrm>
        </p:grpSpPr>
        <p:sp>
          <p:nvSpPr>
            <p:cNvPr id="16" name="文本框 15"/>
            <p:cNvSpPr txBox="1"/>
            <p:nvPr/>
          </p:nvSpPr>
          <p:spPr>
            <a:xfrm>
              <a:off x="2685" y="2779"/>
              <a:ext cx="809" cy="580"/>
            </a:xfrm>
            <a:prstGeom prst="rect">
              <a:avLst/>
            </a:prstGeom>
            <a:noFill/>
          </p:spPr>
          <p:txBody>
            <a:bodyPr wrap="square" rtlCol="0">
              <a:spAutoFit/>
            </a:bodyPr>
            <a:p>
              <a:pPr algn="ct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20" name="直接箭头连接符 19"/>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2" name="矩形 21"/>
          <p:cNvSpPr/>
          <p:nvPr/>
        </p:nvSpPr>
        <p:spPr>
          <a:xfrm>
            <a:off x="846455" y="2245995"/>
            <a:ext cx="2934970" cy="4518025"/>
          </a:xfrm>
          <a:prstGeom prst="rect">
            <a:avLst/>
          </a:prstGeom>
          <a:noFill/>
          <a:ln w="63500">
            <a:solidFill>
              <a:schemeClr val="accent5">
                <a:lumMod val="60000"/>
                <a:lumOff val="40000"/>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3" name="组合 22"/>
          <p:cNvGrpSpPr/>
          <p:nvPr/>
        </p:nvGrpSpPr>
        <p:grpSpPr>
          <a:xfrm>
            <a:off x="2533015" y="3124200"/>
            <a:ext cx="737235" cy="574040"/>
            <a:chOff x="2563" y="2728"/>
            <a:chExt cx="1161" cy="904"/>
          </a:xfrm>
        </p:grpSpPr>
        <p:sp>
          <p:nvSpPr>
            <p:cNvPr id="24" name="文本框 23"/>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25" name="直接箭头连接符 2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30" name="组合 29"/>
          <p:cNvGrpSpPr/>
          <p:nvPr/>
        </p:nvGrpSpPr>
        <p:grpSpPr>
          <a:xfrm>
            <a:off x="2543810" y="4171315"/>
            <a:ext cx="737235" cy="574040"/>
            <a:chOff x="2563" y="2728"/>
            <a:chExt cx="1161" cy="904"/>
          </a:xfrm>
        </p:grpSpPr>
        <p:sp>
          <p:nvSpPr>
            <p:cNvPr id="31" name="文本框 30"/>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2" name="直接箭头连接符 31"/>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41" name="组合 40"/>
          <p:cNvGrpSpPr/>
          <p:nvPr/>
        </p:nvGrpSpPr>
        <p:grpSpPr>
          <a:xfrm>
            <a:off x="3371555" y="1247458"/>
            <a:ext cx="2599668" cy="1424305"/>
            <a:chOff x="5275" y="1965"/>
            <a:chExt cx="4095" cy="2243"/>
          </a:xfrm>
        </p:grpSpPr>
        <p:cxnSp>
          <p:nvCxnSpPr>
            <p:cNvPr id="28" name="直接箭头连接符 27"/>
            <p:cNvCxnSpPr/>
            <p:nvPr/>
          </p:nvCxnSpPr>
          <p:spPr>
            <a:xfrm flipH="1" flipV="1">
              <a:off x="9363" y="1965"/>
              <a:ext cx="7" cy="2243"/>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flipV="1">
              <a:off x="5275" y="4158"/>
              <a:ext cx="4045" cy="3"/>
            </a:xfrm>
            <a:prstGeom prst="line">
              <a:avLst/>
            </a:prstGeom>
            <a:ln w="63500">
              <a:solidFill>
                <a:srgbClr val="FF0000"/>
              </a:solidFill>
            </a:ln>
          </p:spPr>
          <p:style>
            <a:lnRef idx="2">
              <a:schemeClr val="accent1"/>
            </a:lnRef>
            <a:fillRef idx="0">
              <a:srgbClr val="FFFFFF"/>
            </a:fillRef>
            <a:effectRef idx="0">
              <a:srgbClr val="FFFFFF"/>
            </a:effectRef>
            <a:fontRef idx="minor">
              <a:schemeClr val="tx1"/>
            </a:fontRef>
          </p:style>
        </p:cxnSp>
      </p:grpSp>
      <p:sp>
        <p:nvSpPr>
          <p:cNvPr id="42" name="文本框 41"/>
          <p:cNvSpPr txBox="1"/>
          <p:nvPr/>
        </p:nvSpPr>
        <p:spPr>
          <a:xfrm>
            <a:off x="4102100" y="22205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grpSp>
        <p:nvGrpSpPr>
          <p:cNvPr id="47" name="组合 46"/>
          <p:cNvGrpSpPr/>
          <p:nvPr/>
        </p:nvGrpSpPr>
        <p:grpSpPr>
          <a:xfrm>
            <a:off x="3145522" y="2667000"/>
            <a:ext cx="2075018" cy="3815715"/>
            <a:chOff x="3442" y="4174"/>
            <a:chExt cx="3267" cy="6009"/>
          </a:xfrm>
        </p:grpSpPr>
        <p:cxnSp>
          <p:nvCxnSpPr>
            <p:cNvPr id="43" name="直接箭头连接符 42"/>
            <p:cNvCxnSpPr/>
            <p:nvPr/>
          </p:nvCxnSpPr>
          <p:spPr>
            <a:xfrm flipH="1" flipV="1">
              <a:off x="6645" y="4174"/>
              <a:ext cx="28" cy="600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4" name="直接箭头连接符 43"/>
            <p:cNvCxnSpPr/>
            <p:nvPr/>
          </p:nvCxnSpPr>
          <p:spPr>
            <a:xfrm flipH="1">
              <a:off x="3857" y="6148"/>
              <a:ext cx="2786" cy="4"/>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5" name="直接箭头连接符 44"/>
            <p:cNvCxnSpPr/>
            <p:nvPr/>
          </p:nvCxnSpPr>
          <p:spPr>
            <a:xfrm flipH="1" flipV="1">
              <a:off x="3585" y="8112"/>
              <a:ext cx="3098" cy="26"/>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6" name="直接箭头连接符 45"/>
            <p:cNvCxnSpPr/>
            <p:nvPr/>
          </p:nvCxnSpPr>
          <p:spPr>
            <a:xfrm flipH="1">
              <a:off x="3442" y="10163"/>
              <a:ext cx="3267" cy="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grpSp>
      <p:grpSp>
        <p:nvGrpSpPr>
          <p:cNvPr id="49" name="组合 48"/>
          <p:cNvGrpSpPr/>
          <p:nvPr/>
        </p:nvGrpSpPr>
        <p:grpSpPr>
          <a:xfrm>
            <a:off x="3131820" y="5462270"/>
            <a:ext cx="3161665" cy="1157253"/>
            <a:chOff x="3091" y="8185"/>
            <a:chExt cx="4979" cy="1822"/>
          </a:xfrm>
        </p:grpSpPr>
        <p:grpSp>
          <p:nvGrpSpPr>
            <p:cNvPr id="36" name="组合 35"/>
            <p:cNvGrpSpPr/>
            <p:nvPr/>
          </p:nvGrpSpPr>
          <p:grpSpPr>
            <a:xfrm rot="16200000">
              <a:off x="5102" y="7056"/>
              <a:ext cx="940" cy="4963"/>
              <a:chOff x="2706" y="527"/>
              <a:chExt cx="989" cy="4963"/>
            </a:xfrm>
          </p:grpSpPr>
          <p:sp>
            <p:nvSpPr>
              <p:cNvPr id="37" name="文本框 36"/>
              <p:cNvSpPr txBox="1"/>
              <p:nvPr/>
            </p:nvSpPr>
            <p:spPr>
              <a:xfrm rot="5400000">
                <a:off x="2784" y="4553"/>
                <a:ext cx="1211" cy="61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8" name="直接箭头连接符 37"/>
              <p:cNvCxnSpPr/>
              <p:nvPr/>
            </p:nvCxnSpPr>
            <p:spPr>
              <a:xfrm flipH="1">
                <a:off x="2706" y="527"/>
                <a:ext cx="36" cy="4963"/>
              </a:xfrm>
              <a:prstGeom prst="straightConnector1">
                <a:avLst/>
              </a:prstGeom>
              <a:ln w="63500">
                <a:solidFill>
                  <a:srgbClr val="00B050"/>
                </a:solidFill>
                <a:tailEnd type="none"/>
              </a:ln>
            </p:spPr>
            <p:style>
              <a:lnRef idx="2">
                <a:schemeClr val="accent1"/>
              </a:lnRef>
              <a:fillRef idx="0">
                <a:srgbClr val="FFFFFF"/>
              </a:fillRef>
              <a:effectRef idx="0">
                <a:srgbClr val="FFFFFF"/>
              </a:effectRef>
              <a:fontRef idx="minor">
                <a:schemeClr val="tx1"/>
              </a:fontRef>
            </p:style>
          </p:cxnSp>
        </p:grpSp>
        <p:cxnSp>
          <p:nvCxnSpPr>
            <p:cNvPr id="48" name="直接箭头连接符 47"/>
            <p:cNvCxnSpPr/>
            <p:nvPr/>
          </p:nvCxnSpPr>
          <p:spPr>
            <a:xfrm flipH="1" flipV="1">
              <a:off x="8058" y="8185"/>
              <a:ext cx="12" cy="181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0" name="组合 49"/>
          <p:cNvGrpSpPr/>
          <p:nvPr/>
        </p:nvGrpSpPr>
        <p:grpSpPr>
          <a:xfrm rot="16200000">
            <a:off x="6998653" y="3302953"/>
            <a:ext cx="478155" cy="585470"/>
            <a:chOff x="2563" y="2728"/>
            <a:chExt cx="753" cy="922"/>
          </a:xfrm>
        </p:grpSpPr>
        <p:sp>
          <p:nvSpPr>
            <p:cNvPr id="51" name="文本框 50"/>
            <p:cNvSpPr txBox="1"/>
            <p:nvPr/>
          </p:nvSpPr>
          <p:spPr>
            <a:xfrm rot="5400000">
              <a:off x="2621" y="2955"/>
              <a:ext cx="809" cy="580"/>
            </a:xfrm>
            <a:prstGeom prst="rect">
              <a:avLst/>
            </a:prstGeom>
            <a:noFill/>
            <a:ln>
              <a:noFill/>
            </a:ln>
          </p:spPr>
          <p:txBody>
            <a:bodyPr wrap="square" rtlCol="0">
              <a:spAutoFit/>
            </a:bodyPr>
            <a:p>
              <a:pPr algn="ctr"/>
              <a:r>
                <a:rPr lang="zh-CN" altLang="en-US">
                  <a:ln w="28575" cmpd="sng">
                    <a:noFill/>
                    <a:prstDash val="solid"/>
                  </a:ln>
                  <a:solidFill>
                    <a:srgbClr val="FF0000"/>
                  </a:solidFill>
                </a:rPr>
                <a:t>否</a:t>
              </a:r>
              <a:endParaRPr lang="zh-CN" altLang="en-US">
                <a:ln w="28575" cmpd="sng">
                  <a:noFill/>
                  <a:prstDash val="solid"/>
                </a:ln>
                <a:solidFill>
                  <a:srgbClr val="FF0000"/>
                </a:solidFill>
              </a:endParaRPr>
            </a:p>
          </p:txBody>
        </p:sp>
        <p:cxnSp>
          <p:nvCxnSpPr>
            <p:cNvPr id="52" name="直接箭头连接符 51"/>
            <p:cNvCxnSpPr/>
            <p:nvPr/>
          </p:nvCxnSpPr>
          <p:spPr>
            <a:xfrm>
              <a:off x="2563" y="2728"/>
              <a:ext cx="17" cy="904"/>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grpSp>
      <p:grpSp>
        <p:nvGrpSpPr>
          <p:cNvPr id="53" name="组合 52"/>
          <p:cNvGrpSpPr/>
          <p:nvPr/>
        </p:nvGrpSpPr>
        <p:grpSpPr>
          <a:xfrm rot="16200000">
            <a:off x="7031673" y="4788853"/>
            <a:ext cx="478155" cy="585470"/>
            <a:chOff x="2563" y="2728"/>
            <a:chExt cx="753" cy="922"/>
          </a:xfrm>
        </p:grpSpPr>
        <p:sp>
          <p:nvSpPr>
            <p:cNvPr id="54" name="文本框 53"/>
            <p:cNvSpPr txBox="1"/>
            <p:nvPr/>
          </p:nvSpPr>
          <p:spPr>
            <a:xfrm rot="5400000">
              <a:off x="2621" y="2955"/>
              <a:ext cx="809" cy="580"/>
            </a:xfrm>
            <a:prstGeom prst="rect">
              <a:avLst/>
            </a:prstGeom>
            <a:noFill/>
          </p:spPr>
          <p:txBody>
            <a:bodyPr wrap="square" rtlCol="0">
              <a:spAutoFit/>
            </a:bodyPr>
            <a:p>
              <a:pPr algn="ctr">
                <a:buClrTx/>
                <a:buSzTx/>
                <a:buFontTx/>
              </a:pP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55" name="直接箭头连接符 5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6" name="组合 55"/>
          <p:cNvGrpSpPr/>
          <p:nvPr/>
        </p:nvGrpSpPr>
        <p:grpSpPr>
          <a:xfrm>
            <a:off x="2555875" y="5558155"/>
            <a:ext cx="737235" cy="574040"/>
            <a:chOff x="2563" y="2728"/>
            <a:chExt cx="1161" cy="904"/>
          </a:xfrm>
        </p:grpSpPr>
        <p:sp>
          <p:nvSpPr>
            <p:cNvPr id="57" name="文本框 56"/>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58" name="直接箭头连接符 57"/>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3892550" y="34651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3" name="文本框 2"/>
          <p:cNvSpPr txBox="1"/>
          <p:nvPr/>
        </p:nvSpPr>
        <p:spPr>
          <a:xfrm>
            <a:off x="3892550" y="47097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15" name="文本框 14"/>
          <p:cNvSpPr txBox="1"/>
          <p:nvPr/>
        </p:nvSpPr>
        <p:spPr>
          <a:xfrm>
            <a:off x="3875405" y="602297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cxnSp>
        <p:nvCxnSpPr>
          <p:cNvPr id="29" name="直接箭头连接符 28"/>
          <p:cNvCxnSpPr/>
          <p:nvPr/>
        </p:nvCxnSpPr>
        <p:spPr>
          <a:xfrm flipH="1">
            <a:off x="4211638" y="1117918"/>
            <a:ext cx="1158875" cy="7620"/>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6"/>
          <p:cNvSpPr txBox="1">
            <a:spLocks noChangeArrowheads="1"/>
          </p:cNvSpPr>
          <p:nvPr>
            <p:custDataLst>
              <p:tags r:id="rId1"/>
            </p:custDataLst>
          </p:nvPr>
        </p:nvSpPr>
        <p:spPr bwMode="auto">
          <a:xfrm>
            <a:off x="467360" y="1196975"/>
            <a:ext cx="8063865" cy="4991100"/>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格式发送：</a:t>
            </a: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申请人姓名、学号、需维护内容（答辩申请）；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秘书的姓名、学号。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学位、答辩：</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答辩秘书的信息发送给</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卢娇</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老师</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a:t>
            </a:r>
            <a:r>
              <a:rPr kumimoji="0" lang="en-US" altLang="zh-CN"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xuewei@semi.ac.cn</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申请人总体填报流程为：</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培养系统中培养计划</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→开题→中期→学术报告及社会实践</a:t>
            </a:r>
            <a:r>
              <a:rPr lang="zh-CN" altLang="en-US" sz="2000" b="1" noProof="0" dirty="0">
                <a:effectLst>
                  <a:outerShdw blurRad="38100" dist="19050" dir="2700000" algn="tl" rotWithShape="0">
                    <a:schemeClr val="dk1">
                      <a:alpha val="40000"/>
                    </a:schemeClr>
                  </a:outerShdw>
                </a:effectLst>
                <a:uLnTx/>
                <a:uFillTx/>
                <a:latin typeface="微软雅黑" panose="020B0503020204020204" pitchFamily="34" charset="-122"/>
                <a:sym typeface="+mn-ea"/>
              </a:rPr>
              <a:t>→</a:t>
            </a:r>
            <a:r>
              <a:rPr lang="zh-CN" altLang="en-US" sz="2000" b="1" noProof="0" dirty="0">
                <a:effectLst>
                  <a:outerShdw blurRad="38100" dist="19050" dir="2700000" algn="tl" rotWithShape="0">
                    <a:schemeClr val="dk1">
                      <a:alpha val="40000"/>
                    </a:schemeClr>
                  </a:outerShdw>
                </a:effectLst>
                <a:highlight>
                  <a:srgbClr val="FFFF00"/>
                </a:highlight>
                <a:uLnTx/>
                <a:uFillTx/>
                <a:latin typeface="微软雅黑" panose="020B0503020204020204" pitchFamily="34" charset="-122"/>
                <a:sym typeface="+mn-ea"/>
              </a:rPr>
              <a:t>专业实践（只有专业学位研究生需要填写）</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答辩资格审核→答辩秘书聘请→ 论文评阅→论文答辩 →</a:t>
            </a: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学位系统信息确认</a:t>
            </a:r>
            <a:endPar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endParaRPr>
          </a:p>
        </p:txBody>
      </p:sp>
      <p:sp>
        <p:nvSpPr>
          <p:cNvPr id="12291" name="Rectangle 2"/>
          <p:cNvSpPr>
            <a:spLocks noGrp="1" noChangeArrowheads="1"/>
          </p:cNvSpPr>
          <p:nvPr>
            <p:ph type="title"/>
            <p:custDataLst>
              <p:tags r:id="rId2"/>
            </p:custDataLst>
          </p:nvPr>
        </p:nvSpPr>
        <p:spPr>
          <a:xfrm>
            <a:off x="611188" y="2603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p:custDataLst>
              <p:tags r:id="rId1"/>
            </p:custDataLst>
          </p:nvPr>
        </p:nvSpPr>
        <p:spPr>
          <a:xfrm>
            <a:off x="107633"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界面：</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827405" y="915670"/>
            <a:ext cx="1028700" cy="1057275"/>
          </a:xfrm>
          <a:prstGeom prst="rect">
            <a:avLst/>
          </a:prstGeom>
        </p:spPr>
      </p:pic>
      <p:pic>
        <p:nvPicPr>
          <p:cNvPr id="10" name="图片 9"/>
          <p:cNvPicPr>
            <a:picLocks noChangeAspect="1"/>
          </p:cNvPicPr>
          <p:nvPr/>
        </p:nvPicPr>
        <p:blipFill>
          <a:blip r:embed="rId3"/>
          <a:stretch>
            <a:fillRect/>
          </a:stretch>
        </p:blipFill>
        <p:spPr>
          <a:xfrm>
            <a:off x="4211955" y="909320"/>
            <a:ext cx="1065530" cy="1066800"/>
          </a:xfrm>
          <a:prstGeom prst="rect">
            <a:avLst/>
          </a:prstGeom>
        </p:spPr>
      </p:pic>
      <p:sp>
        <p:nvSpPr>
          <p:cNvPr id="12" name="矩形 11"/>
          <p:cNvSpPr/>
          <p:nvPr/>
        </p:nvSpPr>
        <p:spPr>
          <a:xfrm>
            <a:off x="3429635"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在此填写培养计划、开题、中期、答辩申请</a:t>
            </a:r>
            <a:endParaRPr kumimoji="0" lang="en-US" altLang="zh-CN"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导师</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在此审核指导学生</a:t>
            </a:r>
            <a:endParaRPr lang="zh-CN" altLang="en-US"/>
          </a:p>
        </p:txBody>
      </p:sp>
      <p:pic>
        <p:nvPicPr>
          <p:cNvPr id="13" name="图片 12"/>
          <p:cNvPicPr>
            <a:picLocks noChangeAspect="1"/>
          </p:cNvPicPr>
          <p:nvPr/>
        </p:nvPicPr>
        <p:blipFill>
          <a:blip r:embed="rId4"/>
          <a:stretch>
            <a:fillRect/>
          </a:stretch>
        </p:blipFill>
        <p:spPr>
          <a:xfrm>
            <a:off x="323215" y="2636520"/>
            <a:ext cx="2703830" cy="1355725"/>
          </a:xfrm>
          <a:prstGeom prst="rect">
            <a:avLst/>
          </a:prstGeom>
        </p:spPr>
      </p:pic>
      <p:sp>
        <p:nvSpPr>
          <p:cNvPr id="14" name="矩形 13"/>
          <p:cNvSpPr/>
          <p:nvPr>
            <p:custDataLst>
              <p:tags r:id="rId5"/>
            </p:custDataLst>
          </p:nvPr>
        </p:nvSpPr>
        <p:spPr>
          <a:xfrm>
            <a:off x="251460"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在此填写个人信息</a:t>
            </a:r>
            <a:endParaRPr lang="en-US"/>
          </a:p>
        </p:txBody>
      </p:sp>
      <p:pic>
        <p:nvPicPr>
          <p:cNvPr id="15" name="图片 14"/>
          <p:cNvPicPr>
            <a:picLocks noChangeAspect="1"/>
          </p:cNvPicPr>
          <p:nvPr>
            <p:custDataLst>
              <p:tags r:id="rId6"/>
            </p:custDataLst>
          </p:nvPr>
        </p:nvPicPr>
        <p:blipFill>
          <a:blip r:embed="rId7"/>
          <a:stretch>
            <a:fillRect/>
          </a:stretch>
        </p:blipFill>
        <p:spPr>
          <a:xfrm>
            <a:off x="3275965" y="2349500"/>
            <a:ext cx="2971165" cy="2003425"/>
          </a:xfrm>
          <a:prstGeom prst="rect">
            <a:avLst/>
          </a:prstGeom>
        </p:spPr>
      </p:pic>
      <p:pic>
        <p:nvPicPr>
          <p:cNvPr id="16" name="图片 15"/>
          <p:cNvPicPr>
            <a:picLocks noChangeAspect="1"/>
          </p:cNvPicPr>
          <p:nvPr>
            <p:custDataLst>
              <p:tags r:id="rId8"/>
            </p:custDataLst>
          </p:nvPr>
        </p:nvPicPr>
        <p:blipFill>
          <a:blip r:embed="rId9"/>
          <a:stretch>
            <a:fillRect/>
          </a:stretch>
        </p:blipFill>
        <p:spPr>
          <a:xfrm>
            <a:off x="7306945" y="894715"/>
            <a:ext cx="1085850" cy="1009650"/>
          </a:xfrm>
          <a:prstGeom prst="rect">
            <a:avLst/>
          </a:prstGeom>
        </p:spPr>
      </p:pic>
      <p:sp>
        <p:nvSpPr>
          <p:cNvPr id="18" name="矩形 17"/>
          <p:cNvSpPr/>
          <p:nvPr>
            <p:custDataLst>
              <p:tags r:id="rId10"/>
            </p:custDataLst>
          </p:nvPr>
        </p:nvSpPr>
        <p:spPr>
          <a:xfrm>
            <a:off x="6948805" y="2996565"/>
            <a:ext cx="1960880" cy="98615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秘书登录</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后点击此处进行考核过程填写</a:t>
            </a:r>
            <a:endParaRPr lang="en-US"/>
          </a:p>
        </p:txBody>
      </p:sp>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3"/>
          <p:cNvSpPr>
            <a:spLocks noGrp="1"/>
          </p:cNvSpPr>
          <p:nvPr>
            <p:custDataLst>
              <p:tags r:id="rId1"/>
            </p:custDataLst>
          </p:nvPr>
        </p:nvSpPr>
        <p:spPr>
          <a:xfrm>
            <a:off x="457200" y="188913"/>
            <a:ext cx="6130925" cy="1143000"/>
          </a:xfrm>
          <a:prstGeom prst="rect">
            <a:avLst/>
          </a:prstGeom>
          <a:noFill/>
          <a:ln w="9525">
            <a:noFill/>
          </a:ln>
        </p:spPr>
        <p:txBody>
          <a:bodyPr anchor="ctr" anchorCtr="0"/>
          <a:p>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学分：</a:t>
            </a:r>
            <a:r>
              <a:rPr lang="zh-CN" altLang="en-US" sz="3200" b="1" dirty="0">
                <a:solidFill>
                  <a:srgbClr val="FF0000"/>
                </a:solidFill>
                <a:latin typeface="微软雅黑" panose="020B0503020204020204" pitchFamily="34" charset="-122"/>
                <a:ea typeface="微软雅黑" panose="020B0503020204020204" pitchFamily="34" charset="-122"/>
              </a:rPr>
              <a:t>学术报告</a:t>
            </a:r>
            <a:r>
              <a:rPr lang="en-US" altLang="zh-CN" sz="3200" b="1" dirty="0">
                <a:solidFill>
                  <a:srgbClr val="FF0000"/>
                </a:solidFill>
                <a:latin typeface="微软雅黑" panose="020B0503020204020204" pitchFamily="34" charset="-122"/>
                <a:ea typeface="微软雅黑" panose="020B0503020204020204" pitchFamily="34" charset="-122"/>
              </a:rPr>
              <a:t>&amp;</a:t>
            </a:r>
            <a:r>
              <a:rPr lang="zh-CN" altLang="en-US" sz="3200" b="1" dirty="0">
                <a:solidFill>
                  <a:srgbClr val="FF0000"/>
                </a:solidFill>
                <a:latin typeface="微软雅黑" panose="020B0503020204020204" pitchFamily="34" charset="-122"/>
                <a:ea typeface="微软雅黑" panose="020B0503020204020204" pitchFamily="34" charset="-122"/>
              </a:rPr>
              <a:t>社会实践：</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80898" name="Picture 4"/>
          <p:cNvPicPr>
            <a:picLocks noChangeAspect="1"/>
          </p:cNvPicPr>
          <p:nvPr>
            <p:custDataLst>
              <p:tags r:id="rId2"/>
            </p:custDataLst>
          </p:nvPr>
        </p:nvPicPr>
        <p:blipFill>
          <a:blip r:embed="rId3"/>
          <a:stretch>
            <a:fillRect/>
          </a:stretch>
        </p:blipFill>
        <p:spPr>
          <a:xfrm>
            <a:off x="683895" y="1268730"/>
            <a:ext cx="7556500" cy="2578100"/>
          </a:xfrm>
          <a:prstGeom prst="rect">
            <a:avLst/>
          </a:prstGeom>
          <a:noFill/>
          <a:ln w="9525">
            <a:noFill/>
          </a:ln>
        </p:spPr>
      </p:pic>
      <p:sp>
        <p:nvSpPr>
          <p:cNvPr id="2" name="Text Box 5"/>
          <p:cNvSpPr txBox="1">
            <a:spLocks noChangeArrowheads="1"/>
          </p:cNvSpPr>
          <p:nvPr>
            <p:custDataLst>
              <p:tags r:id="rId4"/>
            </p:custDataLst>
          </p:nvPr>
        </p:nvSpPr>
        <p:spPr bwMode="auto">
          <a:xfrm>
            <a:off x="323215" y="4004945"/>
            <a:ext cx="8496935" cy="26765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每次0.</a:t>
            </a:r>
            <a:r>
              <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个学分，总学分</a:t>
            </a:r>
            <a:r>
              <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学分：</a:t>
            </a:r>
            <a:endPar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学术报告：至少</a:t>
            </a:r>
            <a:r>
              <a:rPr kumimoji="0" lang="en-US" altLang="zh-CN"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次（科技沙龙、研究所统一组织的报告等）</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社会实践：至少</a:t>
            </a:r>
            <a:r>
              <a:rPr kumimoji="0" lang="en-US" altLang="zh-CN"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次（实习、实践、培训、参观、党团活动、研会活动等）。</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最后记得</a:t>
            </a: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提交导师审核</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p:custDataLst>
              <p:tags r:id="rId1"/>
            </p:custDataLst>
          </p:nvPr>
        </p:nvSpPr>
        <p:spPr>
          <a:xfrm>
            <a:off x="250825" y="952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论文</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上传：</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59" name="Text Box 3"/>
          <p:cNvSpPr txBox="1">
            <a:spLocks noChangeArrowheads="1"/>
          </p:cNvSpPr>
          <p:nvPr>
            <p:custDataLst>
              <p:tags r:id="rId2"/>
            </p:custDataLst>
          </p:nvPr>
        </p:nvSpPr>
        <p:spPr bwMode="auto">
          <a:xfrm>
            <a:off x="323850" y="3573463"/>
            <a:ext cx="8653463" cy="2030095"/>
          </a:xfrm>
          <a:prstGeom prst="rect">
            <a:avLst/>
          </a:prstGeom>
          <a:noFill/>
          <a:ln w="9525">
            <a:solidFill>
              <a:srgbClr val="FFC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accent6"/>
                </a:solidFill>
                <a:effectLst>
                  <a:outerShdw blurRad="38100" dist="25400" dir="5400000" algn="ctr" rotWithShape="0">
                    <a:srgbClr val="6E747A">
                      <a:alpha val="43000"/>
                    </a:srgbClr>
                  </a:outerShdw>
                </a:effectLst>
                <a:uLnTx/>
                <a:uFillTx/>
                <a:latin typeface="Arial" panose="020B0604020202020204" pitchFamily="34" charset="0"/>
                <a:ea typeface="宋体" panose="02010600030101010101" pitchFamily="2" charset="-122"/>
                <a:cs typeface="Arial" panose="020B0604020202020204" pitchFamily="34" charset="0"/>
              </a:rPr>
              <a:t>论文选项卡</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下，</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左侧的导航栏包括了“必修环节”和“论文答辩”的工作。</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选择每一项，</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先按要求“撰写”再“请求指导”</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，相关信息就发送给了导师。</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只有导师通过审核，人事教育处才能看到每位申请人的信息，然后指定考核秘书。</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角色：</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答辩秘书，同学担任，论文评阅中，维护评阅人信息，评阅意见。</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论文答辩中，维护答辩委员信息，答辩决议。</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1443" name="Picture 4"/>
          <p:cNvPicPr>
            <a:picLocks noChangeAspect="1"/>
          </p:cNvPicPr>
          <p:nvPr>
            <p:custDataLst>
              <p:tags r:id="rId3"/>
            </p:custDataLst>
          </p:nvPr>
        </p:nvPicPr>
        <p:blipFill>
          <a:blip r:embed="rId4"/>
          <a:stretch>
            <a:fillRect/>
          </a:stretch>
        </p:blipFill>
        <p:spPr>
          <a:xfrm>
            <a:off x="428625" y="1238250"/>
            <a:ext cx="7791450" cy="2095500"/>
          </a:xfrm>
          <a:prstGeom prst="rect">
            <a:avLst/>
          </a:prstGeom>
          <a:noFill/>
          <a:ln w="9525">
            <a:noFill/>
          </a:ln>
        </p:spPr>
      </p:pic>
      <p:sp>
        <p:nvSpPr>
          <p:cNvPr id="61444" name="Rectangle 5"/>
          <p:cNvSpPr/>
          <p:nvPr>
            <p:custDataLst>
              <p:tags r:id="rId5"/>
            </p:custDataLst>
          </p:nvPr>
        </p:nvSpPr>
        <p:spPr>
          <a:xfrm>
            <a:off x="428625" y="2081213"/>
            <a:ext cx="1225550" cy="1008062"/>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61445" name="Rectangle 6"/>
          <p:cNvSpPr/>
          <p:nvPr>
            <p:custDataLst>
              <p:tags r:id="rId6"/>
            </p:custDataLst>
          </p:nvPr>
        </p:nvSpPr>
        <p:spPr>
          <a:xfrm>
            <a:off x="4391025" y="2163763"/>
            <a:ext cx="865188" cy="217487"/>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2" name="矩形 1"/>
          <p:cNvSpPr/>
          <p:nvPr/>
        </p:nvSpPr>
        <p:spPr>
          <a:xfrm>
            <a:off x="1979930" y="2132965"/>
            <a:ext cx="1223645" cy="288290"/>
          </a:xfrm>
          <a:prstGeom prst="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 name="直接箭头连接符 2"/>
          <p:cNvCxnSpPr>
            <a:endCxn id="2" idx="0"/>
          </p:cNvCxnSpPr>
          <p:nvPr/>
        </p:nvCxnSpPr>
        <p:spPr>
          <a:xfrm flipH="1">
            <a:off x="2592070" y="1341120"/>
            <a:ext cx="323850" cy="79184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2734945" y="941705"/>
            <a:ext cx="3180080" cy="368300"/>
          </a:xfrm>
          <a:prstGeom prst="rect">
            <a:avLst/>
          </a:prstGeom>
          <a:noFill/>
          <a:ln>
            <a:solidFill>
              <a:srgbClr val="FF0000"/>
            </a:solidFill>
          </a:ln>
        </p:spPr>
        <p:txBody>
          <a:bodyPr wrap="square" rtlCol="0">
            <a:spAutoFit/>
          </a:bodyPr>
          <a:p>
            <a:r>
              <a:rPr lang="zh-CN" altLang="en-US"/>
              <a:t>课程学习计划参考成绩单</a:t>
            </a:r>
            <a:endParaRPr lang="zh-CN" altLang="en-US"/>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5" name="Picture 3"/>
          <p:cNvPicPr>
            <a:picLocks noGrp="1" noChangeAspect="1"/>
          </p:cNvPicPr>
          <p:nvPr>
            <p:ph idx="1"/>
            <p:custDataLst>
              <p:tags r:id="rId1"/>
            </p:custDataLst>
          </p:nvPr>
        </p:nvPicPr>
        <p:blipFill>
          <a:blip r:embed="rId2"/>
          <a:stretch>
            <a:fillRect/>
          </a:stretch>
        </p:blipFill>
        <p:spPr>
          <a:xfrm>
            <a:off x="457200" y="1508125"/>
            <a:ext cx="8510588" cy="2022475"/>
          </a:xfrm>
        </p:spPr>
      </p:pic>
      <p:sp>
        <p:nvSpPr>
          <p:cNvPr id="62466" name="Rectangle 4"/>
          <p:cNvSpPr>
            <a:spLocks noGrp="1"/>
          </p:cNvSpPr>
          <p:nvPr>
            <p:custDataLst>
              <p:tags r:id="rId3"/>
            </p:custDataLst>
          </p:nvPr>
        </p:nvSpPr>
        <p:spPr>
          <a:xfrm>
            <a:off x="457200" y="188913"/>
            <a:ext cx="4914900" cy="1143000"/>
          </a:xfrm>
          <a:prstGeom prst="rect">
            <a:avLst/>
          </a:prstGeom>
          <a:noFill/>
          <a:ln w="9525">
            <a:noFill/>
          </a:ln>
        </p:spPr>
        <p:txBody>
          <a:bodyPr anchor="ctr" anchorCtr="0"/>
          <a:p>
            <a:r>
              <a:rPr lang="zh-CN" altLang="en-US" sz="3600" b="1" dirty="0">
                <a:solidFill>
                  <a:srgbClr val="FF0000"/>
                </a:solidFill>
                <a:latin typeface="微软雅黑" panose="020B0503020204020204" pitchFamily="34" charset="-122"/>
                <a:ea typeface="微软雅黑" panose="020B0503020204020204" pitchFamily="34" charset="-122"/>
              </a:rPr>
              <a:t>5</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成果</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 name="Text Box 5"/>
          <p:cNvSpPr txBox="1"/>
          <p:nvPr>
            <p:custDataLst>
              <p:tags r:id="rId4"/>
            </p:custDataLst>
          </p:nvPr>
        </p:nvSpPr>
        <p:spPr>
          <a:xfrm>
            <a:off x="457200" y="3884930"/>
            <a:ext cx="8348345" cy="26765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s-ES"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文章专利要求</a:t>
            </a:r>
            <a:r>
              <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1</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）参见</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中国科学院半导体研究所研究生申请授予学位的相关规定</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《中国科学院半导体研究所关于对研究生申请授予学位科研成果进</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行说明的通知》</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zh-CN" altLang="en-US" sz="2000" b="1">
                <a:solidFill>
                  <a:schemeClr val="tx1"/>
                </a:solidFill>
                <a:effectLst>
                  <a:outerShdw blurRad="38100" dist="19050" dir="2700000" algn="tl" rotWithShape="0">
                    <a:schemeClr val="dk1">
                      <a:alpha val="40000"/>
                    </a:schemeClr>
                  </a:outerShdw>
                </a:effectLst>
                <a:highlight>
                  <a:srgbClr val="FFFF00"/>
                </a:highlight>
                <a:uLnTx/>
                <a:uFillTx/>
                <a:ea typeface="宋体" panose="02010600030101010101" pitchFamily="2" charset="-122"/>
                <a:sym typeface="+mn-ea"/>
              </a:rPr>
              <a:t>附件</a:t>
            </a:r>
            <a:r>
              <a:rPr lang="en-US" altLang="zh-CN" sz="2000" b="1">
                <a:solidFill>
                  <a:schemeClr val="tx1"/>
                </a:solidFill>
                <a:effectLst>
                  <a:outerShdw blurRad="38100" dist="19050" dir="2700000" algn="tl" rotWithShape="0">
                    <a:schemeClr val="dk1">
                      <a:alpha val="40000"/>
                    </a:schemeClr>
                  </a:outerShdw>
                </a:effectLst>
                <a:highlight>
                  <a:srgbClr val="FFFF00"/>
                </a:highlight>
                <a:uLnTx/>
                <a:uFillTx/>
                <a:ea typeface="宋体" panose="02010600030101010101" pitchFamily="2" charset="-122"/>
                <a:sym typeface="+mn-ea"/>
              </a:rPr>
              <a:t>11</a:t>
            </a:r>
            <a:r>
              <a:rPr lang="zh-CN" altLang="en-US" sz="2000" b="1">
                <a:solidFill>
                  <a:schemeClr val="tx1"/>
                </a:solidFill>
                <a:effectLst>
                  <a:outerShdw blurRad="38100" dist="19050" dir="2700000" algn="tl" rotWithShape="0">
                    <a:schemeClr val="dk1">
                      <a:alpha val="40000"/>
                    </a:schemeClr>
                  </a:outerShdw>
                </a:effectLst>
                <a:highlight>
                  <a:srgbClr val="FFFF00"/>
                </a:highlight>
                <a:uLnTx/>
                <a:uFillTx/>
                <a:ea typeface="宋体" panose="02010600030101010101" pitchFamily="2" charset="-122"/>
                <a:sym typeface="+mn-ea"/>
              </a:rPr>
              <a:t>和</a:t>
            </a:r>
            <a:r>
              <a:rPr lang="en-US" altLang="zh-CN" sz="2000" b="1">
                <a:solidFill>
                  <a:schemeClr val="tx1"/>
                </a:solidFill>
                <a:effectLst>
                  <a:outerShdw blurRad="38100" dist="19050" dir="2700000" algn="tl" rotWithShape="0">
                    <a:schemeClr val="dk1">
                      <a:alpha val="40000"/>
                    </a:schemeClr>
                  </a:outerShdw>
                </a:effectLst>
                <a:highlight>
                  <a:srgbClr val="FFFF00"/>
                </a:highlight>
                <a:uLnTx/>
                <a:uFillTx/>
                <a:ea typeface="宋体" panose="02010600030101010101" pitchFamily="2" charset="-122"/>
                <a:sym typeface="+mn-ea"/>
              </a:rPr>
              <a:t>12</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2</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）仅填写上传有效申请学位信息（一作、</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SEP</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导师一作申请人二作）</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3</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填写够申请学位的成果数量即可，不是评奖，</a:t>
            </a:r>
            <a:r>
              <a:rPr lang="zh-CN" altLang="en-US" sz="2000" b="1">
                <a:solidFill>
                  <a:srgbClr val="FF0000"/>
                </a:solidFill>
                <a:effectLst>
                  <a:outerShdw blurRad="38100" dist="19050" dir="2700000" algn="tl" rotWithShape="0">
                    <a:schemeClr val="dk1">
                      <a:alpha val="40000"/>
                    </a:schemeClr>
                  </a:outerShdw>
                </a:effectLst>
                <a:highlight>
                  <a:srgbClr val="FFFF00"/>
                </a:highlight>
                <a:uLnTx/>
                <a:uFillTx/>
                <a:ea typeface="宋体" panose="02010600030101010101" pitchFamily="2" charset="-122"/>
                <a:sym typeface="+mn-ea"/>
              </a:rPr>
              <a:t>不要多填写（填的多了，后续审查更容易出问题）</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a:t>
            </a:r>
            <a:endParaRPr kumimoji="0" lang="zh-CN" altLang="en-US" sz="20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sym typeface="+mn-ea"/>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图片 1"/>
          <p:cNvPicPr>
            <a:picLocks noChangeAspect="1"/>
          </p:cNvPicPr>
          <p:nvPr>
            <p:custDataLst>
              <p:tags r:id="rId1"/>
            </p:custDataLst>
          </p:nvPr>
        </p:nvPicPr>
        <p:blipFill>
          <a:blip r:embed="rId2"/>
          <a:stretch>
            <a:fillRect/>
          </a:stretch>
        </p:blipFill>
        <p:spPr>
          <a:xfrm>
            <a:off x="144780" y="188595"/>
            <a:ext cx="7158355" cy="4240530"/>
          </a:xfrm>
          <a:prstGeom prst="rect">
            <a:avLst/>
          </a:prstGeom>
          <a:noFill/>
          <a:ln w="9525">
            <a:noFill/>
          </a:ln>
        </p:spPr>
      </p:pic>
      <p:sp>
        <p:nvSpPr>
          <p:cNvPr id="63491" name="Rectangle 6"/>
          <p:cNvSpPr/>
          <p:nvPr>
            <p:custDataLst>
              <p:tags r:id="rId3"/>
            </p:custDataLst>
          </p:nvPr>
        </p:nvSpPr>
        <p:spPr>
          <a:xfrm>
            <a:off x="5507673" y="1412558"/>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2" name="文本框 3"/>
          <p:cNvSpPr txBox="1"/>
          <p:nvPr>
            <p:custDataLst>
              <p:tags r:id="rId4"/>
            </p:custDataLst>
          </p:nvPr>
        </p:nvSpPr>
        <p:spPr>
          <a:xfrm>
            <a:off x="1043305" y="4504055"/>
            <a:ext cx="7029450" cy="2835275"/>
          </a:xfrm>
          <a:prstGeom prst="rect">
            <a:avLst/>
          </a:prstGeom>
          <a:noFill/>
          <a:ln w="9525">
            <a:noFill/>
          </a:ln>
        </p:spPr>
        <p:txBody>
          <a:bodyPr>
            <a:noAutofit/>
          </a:bodyPr>
          <a:lstStyle/>
          <a:p>
            <a:pPr marR="0" defTabSz="914400">
              <a:buClrTx/>
              <a:buSzTx/>
              <a:buFontTx/>
              <a:buNone/>
              <a:defRPr/>
            </a:pPr>
            <a:r>
              <a:rPr kumimoji="0" lang="zh-CN" altLang="en-US" sz="28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所有字段均需填写，无论是否必填项</a:t>
            </a:r>
            <a:r>
              <a:rPr kumimoji="0" lang="en-US" altLang="zh-CN" sz="28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a:t>
            </a:r>
            <a:endParaRPr kumimoji="0" lang="zh-CN" altLang="en-US" sz="28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3" name="五角星 1"/>
          <p:cNvSpPr/>
          <p:nvPr>
            <p:custDataLst>
              <p:tags r:id="rId5"/>
            </p:custDataLst>
          </p:nvPr>
        </p:nvSpPr>
        <p:spPr>
          <a:xfrm>
            <a:off x="683260" y="4437063"/>
            <a:ext cx="431800" cy="504825"/>
          </a:xfrm>
          <a:prstGeom prst="star5">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4"/>
          <p:cNvSpPr txBox="1"/>
          <p:nvPr/>
        </p:nvSpPr>
        <p:spPr>
          <a:xfrm>
            <a:off x="827405" y="5008880"/>
            <a:ext cx="7990840" cy="1814830"/>
          </a:xfrm>
          <a:prstGeom prst="rect">
            <a:avLst/>
          </a:prstGeom>
          <a:noFill/>
        </p:spPr>
        <p:txBody>
          <a:bodyPr wrap="square" rtlCol="0" anchor="t">
            <a:spAutoFit/>
          </a:bodyPr>
          <a:p>
            <a:pPr marR="0" defTabSz="914400">
              <a:buClrTx/>
              <a:buSzTx/>
              <a:buFontTx/>
              <a:buNone/>
              <a:defRPr/>
            </a:pPr>
            <a:r>
              <a:rPr lang="zh-CN" altLang="en-US" sz="2800" b="1">
                <a:effectLst>
                  <a:outerShdw blurRad="38100" dist="19050" dir="2700000" algn="tl" rotWithShape="0">
                    <a:schemeClr val="dk1">
                      <a:alpha val="40000"/>
                    </a:schemeClr>
                  </a:outerShdw>
                </a:effectLst>
                <a:sym typeface="+mn-ea"/>
              </a:rPr>
              <a:t>作者列表处：</a:t>
            </a:r>
            <a:r>
              <a:rPr lang="zh-CN" altLang="en-US" sz="2800" b="1">
                <a:solidFill>
                  <a:srgbClr val="FF0000"/>
                </a:solidFill>
                <a:effectLst>
                  <a:outerShdw blurRad="38100" dist="19050" dir="2700000" algn="tl" rotWithShape="0">
                    <a:schemeClr val="dk1">
                      <a:alpha val="40000"/>
                    </a:schemeClr>
                  </a:outerShdw>
                </a:effectLst>
                <a:sym typeface="+mn-ea"/>
              </a:rPr>
              <a:t>作者姓名不可以缩写</a:t>
            </a:r>
            <a:r>
              <a:rPr lang="zh-CN" altLang="en-US" sz="2800" b="1">
                <a:effectLst>
                  <a:outerShdw blurRad="38100" dist="19050" dir="2700000" algn="tl" rotWithShape="0">
                    <a:schemeClr val="dk1">
                      <a:alpha val="40000"/>
                    </a:schemeClr>
                  </a:outerShdw>
                </a:effectLst>
                <a:sym typeface="+mn-ea"/>
              </a:rPr>
              <a:t>。</a:t>
            </a:r>
            <a:endParaRPr lang="zh-CN" altLang="en-US" sz="2800" b="1">
              <a:effectLst>
                <a:outerShdw blurRad="38100" dist="19050" dir="2700000" algn="tl" rotWithShape="0">
                  <a:schemeClr val="dk1">
                    <a:alpha val="40000"/>
                  </a:schemeClr>
                </a:outerShdw>
              </a:effectLst>
              <a:sym typeface="+mn-ea"/>
            </a:endParaRPr>
          </a:p>
          <a:p>
            <a:pPr marR="0" defTabSz="914400">
              <a:buClrTx/>
              <a:buSzTx/>
              <a:buFontTx/>
              <a:buNone/>
              <a:defRPr/>
            </a:pPr>
            <a:r>
              <a:rPr lang="zh-CN" altLang="en-US" sz="2800" b="1">
                <a:effectLst>
                  <a:outerShdw blurRad="38100" dist="19050" dir="2700000" algn="tl" rotWithShape="0">
                    <a:schemeClr val="dk1">
                      <a:alpha val="40000"/>
                    </a:schemeClr>
                  </a:outerShdw>
                </a:effectLst>
                <a:highlight>
                  <a:srgbClr val="FFFF00"/>
                </a:highlight>
                <a:sym typeface="+mn-ea"/>
              </a:rPr>
              <a:t>备注处：填写文章</a:t>
            </a:r>
            <a:r>
              <a:rPr lang="zh-CN" altLang="en-US" sz="2800" b="1">
                <a:solidFill>
                  <a:srgbClr val="FF0000"/>
                </a:solidFill>
                <a:effectLst>
                  <a:outerShdw blurRad="38100" dist="19050" dir="2700000" algn="tl" rotWithShape="0">
                    <a:schemeClr val="dk1">
                      <a:alpha val="40000"/>
                    </a:schemeClr>
                  </a:outerShdw>
                </a:effectLst>
                <a:highlight>
                  <a:srgbClr val="FFFF00"/>
                </a:highlight>
                <a:sym typeface="+mn-ea"/>
              </a:rPr>
              <a:t>DOI</a:t>
            </a:r>
            <a:r>
              <a:rPr lang="zh-CN" altLang="en-US" sz="2800" b="1">
                <a:effectLst>
                  <a:outerShdw blurRad="38100" dist="19050" dir="2700000" algn="tl" rotWithShape="0">
                    <a:schemeClr val="dk1">
                      <a:alpha val="40000"/>
                    </a:schemeClr>
                  </a:outerShdw>
                </a:effectLst>
                <a:highlight>
                  <a:srgbClr val="FFFF00"/>
                </a:highlight>
                <a:sym typeface="+mn-ea"/>
              </a:rPr>
              <a:t>号。如为已接收文章，须上传导师签字并有日期的接收函。专利须上传导师签字并有日期的受理通知书。</a:t>
            </a:r>
            <a:endParaRPr lang="zh-CN" altLang="en-US" sz="2800" b="1">
              <a:effectLst>
                <a:outerShdw blurRad="38100" dist="19050" dir="2700000" algn="tl" rotWithShape="0">
                  <a:schemeClr val="dk1">
                    <a:alpha val="40000"/>
                  </a:schemeClr>
                </a:outerShdw>
              </a:effectLst>
              <a:highlight>
                <a:srgbClr val="FFFF00"/>
              </a:highlight>
              <a:sym typeface="+mn-ea"/>
            </a:endParaRPr>
          </a:p>
        </p:txBody>
      </p:sp>
      <p:sp>
        <p:nvSpPr>
          <p:cNvPr id="4" name="Rectangle 6"/>
          <p:cNvSpPr/>
          <p:nvPr>
            <p:custDataLst>
              <p:tags r:id="rId6"/>
            </p:custDataLst>
          </p:nvPr>
        </p:nvSpPr>
        <p:spPr>
          <a:xfrm>
            <a:off x="1290638" y="3212783"/>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r>
              <a:rPr lang="en-US" altLang="zh-CN" dirty="0">
                <a:solidFill>
                  <a:srgbClr val="00B050"/>
                </a:solidFill>
                <a:latin typeface="Arial" panose="020B0604020202020204" pitchFamily="34" charset="0"/>
                <a:ea typeface="Arial" panose="020B0604020202020204" pitchFamily="34" charset="0"/>
              </a:rPr>
              <a:t>DOI</a:t>
            </a:r>
            <a:r>
              <a:rPr lang="zh-CN" altLang="en-US" dirty="0">
                <a:solidFill>
                  <a:srgbClr val="00B050"/>
                </a:solidFill>
                <a:latin typeface="Arial" panose="020B0604020202020204" pitchFamily="34" charset="0"/>
                <a:ea typeface="Arial" panose="020B0604020202020204" pitchFamily="34" charset="0"/>
              </a:rPr>
              <a:t>号码</a:t>
            </a:r>
            <a:endParaRPr lang="zh-CN" altLang="en-US" dirty="0">
              <a:solidFill>
                <a:srgbClr val="00B050"/>
              </a:solidFill>
              <a:latin typeface="Arial" panose="020B0604020202020204" pitchFamily="34" charset="0"/>
              <a:ea typeface="Arial" panose="020B0604020202020204" pitchFamily="34" charset="0"/>
            </a:endParaRPr>
          </a:p>
        </p:txBody>
      </p:sp>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33178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28674" name="图片 2"/>
          <p:cNvPicPr>
            <a:picLocks noChangeAspect="1"/>
          </p:cNvPicPr>
          <p:nvPr>
            <p:custDataLst>
              <p:tags r:id="rId2"/>
            </p:custDataLst>
          </p:nvPr>
        </p:nvPicPr>
        <p:blipFill>
          <a:blip r:embed="rId3"/>
          <a:srcRect l="22786" t="18056" r="44812" b="8740"/>
          <a:stretch>
            <a:fillRect/>
          </a:stretch>
        </p:blipFill>
        <p:spPr>
          <a:xfrm>
            <a:off x="2700020" y="1125220"/>
            <a:ext cx="3997325" cy="5080000"/>
          </a:xfrm>
          <a:prstGeom prst="rect">
            <a:avLst/>
          </a:prstGeom>
          <a:noFill/>
          <a:ln w="9525" cap="flat" cmpd="sng">
            <a:solidFill>
              <a:srgbClr val="000000"/>
            </a:solidFill>
            <a:prstDash val="solid"/>
            <a:round/>
            <a:headEnd type="none" w="med" len="med"/>
            <a:tailEnd type="none" w="med" len="med"/>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116523"/>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hasCustomPrompt="1"/>
            <p:custDataLst>
              <p:tags r:id="rId2"/>
            </p:custDataLst>
          </p:nvPr>
        </p:nvSpPr>
        <p:spPr>
          <a:xfrm>
            <a:off x="371475" y="1082675"/>
            <a:ext cx="8527415" cy="5389880"/>
          </a:xfrm>
          <a:ln w="12700">
            <a:solidFill>
              <a:schemeClr val="accent1">
                <a:shade val="50000"/>
              </a:schemeClr>
            </a:solidFill>
          </a:ln>
        </p:spPr>
        <p:txBody>
          <a:bodyPr vert="horz" wrap="square" lIns="91440" tIns="45720" rIns="91440" bIns="45720" numCol="1" rtlCol="0" anchor="t" anchorCtr="0" compatLnSpc="1">
            <a:noAutofit/>
          </a:bodyPr>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华文仿宋" panose="02010600040101010101" pitchFamily="2" charset="-122"/>
                <a:sym typeface="+mn-ea"/>
              </a:rPr>
              <a:t>硕士研究生</a:t>
            </a:r>
            <a:r>
              <a:rPr kumimoji="0" lang="zh-CN"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申请授予学位的学术成果要求</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a:t>
            </a:r>
            <a:endParaRPr kumimoji="0" lang="zh-CN"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en-US"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en-US" altLang="zh-CN" sz="18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研究所硕士生需要有以其本人（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除导师外</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第一作者</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身份在国内或国外其研究领域所属的正式学术期刊上发表学术论文的经历，所发表的学术论文必须与其学位论文内容相符，鼓励发表与学位论文相关的</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其他学术成果</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（一般指专利、软件著作权等成果）。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1.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在学硕士研究生须在相关学科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高水平期刊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上</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发表</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至少一</a:t>
            </a:r>
            <a:r>
              <a:rPr kumimoji="0" lang="zh-CN" altLang="zh-CN"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学术论文；</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或者发表</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至少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两篇核心期刊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学术论文。授理一项及以上专利或软件著作权</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相当于</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核心期刊学术</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2.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硕士研究生所发表</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的论文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中，应至少含有一篇</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研究型论文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3.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无论以何种形式体现的研究成果，</a:t>
            </a:r>
            <a:r>
              <a:rPr kumimoji="0" lang="zh-CN" altLang="zh-CN" sz="1800" b="1" i="0" u="none" strike="noStrike" kern="1200" cap="none" spc="0" normalizeH="0" baseline="0" noProof="0" dirty="0">
                <a:ln>
                  <a:noFill/>
                </a:ln>
                <a:solidFill>
                  <a:schemeClr val="tx1"/>
                </a:solidFill>
                <a:effectLst/>
                <a:highlight>
                  <a:srgbClr val="FF00FF"/>
                </a:highlight>
                <a:uLnTx/>
                <a:uFillTx/>
                <a:latin typeface="黑体" panose="02010609060101010101" charset="-122"/>
                <a:ea typeface="黑体" panose="02010609060101010101" charset="-122"/>
                <a:cs typeface="黑体" panose="02010609060101010101" charset="-122"/>
                <a:sym typeface="+mn-ea"/>
              </a:rPr>
              <a:t>必须是申请者在学期间与学位论文内容相符的研究成果。</a:t>
            </a:r>
            <a:endParaRPr kumimoji="0" lang="en-US" altLang="zh-CN" sz="1800" b="1" i="0" u="none" strike="noStrike" kern="1200" cap="none" spc="0" normalizeH="0" baseline="0" noProof="0" dirty="0">
              <a:ln>
                <a:noFill/>
              </a:ln>
              <a:solidFill>
                <a:schemeClr val="tx1"/>
              </a:solidFill>
              <a:effectLst/>
              <a:highlight>
                <a:srgbClr val="800080"/>
              </a:highligh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 4.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idx="1" hasCustomPrompt="1"/>
            <p:custDataLst>
              <p:tags r:id="rId2"/>
            </p:custDataLst>
          </p:nvPr>
        </p:nvSpPr>
        <p:spPr>
          <a:xfrm>
            <a:off x="313690" y="956310"/>
            <a:ext cx="8462010" cy="5523865"/>
          </a:xfrm>
          <a:ln w="12700">
            <a:solidFill>
              <a:schemeClr val="accent1">
                <a:shade val="50000"/>
              </a:schemeClr>
            </a:solidFill>
          </a:ln>
        </p:spPr>
        <p:txBody>
          <a:bodyPr vert="horz" wrap="square" lIns="91440" tIns="45720" rIns="91440" bIns="45720" numCol="1" rtlCol="0" anchor="t" anchorCtr="0" compatLnSpc="1">
            <a:noAutofit/>
          </a:bodyPr>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rgbClr val="0070C0"/>
                </a:solidFill>
                <a:effectLst/>
                <a:uLnTx/>
                <a:latin typeface="黑体" panose="02010609060101010101" charset="-122"/>
                <a:ea typeface="黑体" panose="02010609060101010101" charset="-122"/>
                <a:cs typeface="黑体" panose="02010609060101010101" charset="-122"/>
                <a:sym typeface="+mn-ea"/>
              </a:rPr>
              <a:t>博士研究生</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申请授予学位的学术成果要求</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博士研究生需要有以其本人（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除导师外</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第一作者</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身份在国内或国外其研究领域所属的正式学术期刊上发表高水平、有创新成果的学术论文的经历，鼓励发表与学位论文内容相符的</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其他学术成果</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（一般指专利、软件著作权等成果）。</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chemeClr val="accent3"/>
                </a:solidFill>
                <a:effectLst/>
                <a:uLn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chemeClr val="accent3"/>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1.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理学</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2</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工学</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学术论文</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一篇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。授理一项及以上专利或软件著作权</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高水平期刊学术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3.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博士研究生所发表的论文中，应至少含有一篇</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研究型论文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4.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无论以何种形式体现的研究成果，</a:t>
            </a:r>
            <a:r>
              <a:rPr altLang="zh-CN" sz="1800" b="1" spc="0" noProof="0">
                <a:ln>
                  <a:noFill/>
                </a:ln>
                <a:solidFill>
                  <a:schemeClr val="tx1"/>
                </a:solidFill>
                <a:effectLst/>
                <a:highlight>
                  <a:srgbClr val="FF00FF"/>
                </a:highlight>
                <a:uLnTx/>
                <a:latin typeface="黑体" panose="02010609060101010101" charset="-122"/>
                <a:ea typeface="黑体" panose="02010609060101010101" charset="-122"/>
                <a:cs typeface="黑体" panose="02010609060101010101" charset="-122"/>
                <a:sym typeface="+mn-ea"/>
              </a:rPr>
              <a:t>必须是申请者在学期间与学位论文内容相关的研究成果。</a:t>
            </a:r>
            <a:endParaRPr kumimoji="0" lang="en-US" altLang="zh-CN" sz="1800" b="1" i="0" u="none" strike="noStrike" kern="1200" cap="none" spc="0" normalizeH="0" baseline="0" noProof="0" dirty="0">
              <a:ln>
                <a:noFill/>
              </a:ln>
              <a:solidFill>
                <a:schemeClr val="tx1"/>
              </a:solidFill>
              <a:effectLst/>
              <a:highlight>
                <a:srgbClr val="FF00FF"/>
              </a:highlight>
              <a:uLnTx/>
              <a:uFill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5</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黑体" panose="02010609060101010101" charset="-122"/>
                <a:sym typeface="+mn-ea"/>
              </a:rPr>
              <a:t>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custDataLst>
              <p:tags r:id="rId2"/>
            </p:custDataLst>
          </p:nvPr>
        </p:nvPicPr>
        <p:blipFill>
          <a:blip r:embed="rId3"/>
          <a:stretch>
            <a:fillRect/>
          </a:stretch>
        </p:blipFill>
        <p:spPr>
          <a:xfrm>
            <a:off x="131445" y="1412875"/>
            <a:ext cx="4389755" cy="476377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4544060" y="3940810"/>
            <a:ext cx="4442460" cy="231457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4646295" y="621030"/>
            <a:ext cx="4398010" cy="3194050"/>
          </a:xfrm>
          <a:prstGeom prst="rect">
            <a:avLst/>
          </a:prstGeom>
        </p:spPr>
      </p:pic>
      <p:sp>
        <p:nvSpPr>
          <p:cNvPr id="6" name="矩形 5"/>
          <p:cNvSpPr/>
          <p:nvPr>
            <p:custDataLst>
              <p:tags r:id="rId8"/>
            </p:custDataLst>
          </p:nvPr>
        </p:nvSpPr>
        <p:spPr>
          <a:xfrm>
            <a:off x="4607560" y="3933825"/>
            <a:ext cx="4404360" cy="2355215"/>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9"/>
            </p:custDataLst>
          </p:nvPr>
        </p:nvSpPr>
        <p:spPr>
          <a:xfrm>
            <a:off x="4607560" y="552450"/>
            <a:ext cx="4397375" cy="3265170"/>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0" y="1880944"/>
            <a:ext cx="9144000" cy="3163253"/>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a:solidFill>
                <a:schemeClr val="bg1"/>
              </a:solidFill>
              <a:latin typeface="+mn-ea"/>
            </a:endParaRPr>
          </a:p>
        </p:txBody>
      </p:sp>
      <p:sp>
        <p:nvSpPr>
          <p:cNvPr id="4" name="任意多边形: 形状 2"/>
          <p:cNvSpPr/>
          <p:nvPr>
            <p:custDataLst>
              <p:tags r:id="rId2"/>
            </p:custDataLst>
          </p:nvPr>
        </p:nvSpPr>
        <p:spPr>
          <a:xfrm>
            <a:off x="-1" y="5385001"/>
            <a:ext cx="9144001" cy="372449"/>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5" name="任意多边形: 形状 3"/>
          <p:cNvSpPr/>
          <p:nvPr>
            <p:custDataLst>
              <p:tags r:id="rId3"/>
            </p:custDataLst>
          </p:nvPr>
        </p:nvSpPr>
        <p:spPr>
          <a:xfrm rot="10800000" flipH="1">
            <a:off x="-1" y="5442497"/>
            <a:ext cx="9144002" cy="269716"/>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 name="connsiteX0-89" fmla="*/ 0 w 8762487"/>
              <a:gd name="connsiteY0-90" fmla="*/ 1373570 h 1373569"/>
              <a:gd name="connsiteX1-91" fmla="*/ 770641 w 8762487"/>
              <a:gd name="connsiteY1-92" fmla="*/ 1108053 h 1373569"/>
              <a:gd name="connsiteX2-93" fmla="*/ 2692245 w 8762487"/>
              <a:gd name="connsiteY2-94" fmla="*/ 250126 h 1373569"/>
              <a:gd name="connsiteX3-95" fmla="*/ 5740245 w 8762487"/>
              <a:gd name="connsiteY3-96" fmla="*/ 1164526 h 1373569"/>
              <a:gd name="connsiteX4-97" fmla="*/ 8762487 w 8762487"/>
              <a:gd name="connsiteY4-98" fmla="*/ 0 h 1373569"/>
              <a:gd name="connsiteX0-99" fmla="*/ 0 w 7991846"/>
              <a:gd name="connsiteY0-100" fmla="*/ 1108053 h 1165862"/>
              <a:gd name="connsiteX1-101" fmla="*/ 1921604 w 7991846"/>
              <a:gd name="connsiteY1-102" fmla="*/ 250126 h 1165862"/>
              <a:gd name="connsiteX2-103" fmla="*/ 4969604 w 7991846"/>
              <a:gd name="connsiteY2-104" fmla="*/ 1164526 h 1165862"/>
              <a:gd name="connsiteX3-105" fmla="*/ 7991846 w 7991846"/>
              <a:gd name="connsiteY3-106" fmla="*/ 0 h 1165862"/>
            </a:gdLst>
            <a:ahLst/>
            <a:cxnLst>
              <a:cxn ang="0">
                <a:pos x="connsiteX0-1" y="connsiteY0-2"/>
              </a:cxn>
              <a:cxn ang="0">
                <a:pos x="connsiteX1-3" y="connsiteY1-4"/>
              </a:cxn>
              <a:cxn ang="0">
                <a:pos x="connsiteX2-5" y="connsiteY2-6"/>
              </a:cxn>
              <a:cxn ang="0">
                <a:pos x="connsiteX3-7" y="connsiteY3-8"/>
              </a:cxn>
            </a:cxnLst>
            <a:rect l="l" t="t" r="r" b="b"/>
            <a:pathLst>
              <a:path w="7991846" h="1165862">
                <a:moveTo>
                  <a:pt x="0" y="1108053"/>
                </a:moveTo>
                <a:cubicBezTo>
                  <a:pt x="448708" y="920812"/>
                  <a:pt x="1093337" y="240714"/>
                  <a:pt x="1921604" y="250126"/>
                </a:cubicBezTo>
                <a:cubicBezTo>
                  <a:pt x="2749871" y="259538"/>
                  <a:pt x="3957897" y="1206214"/>
                  <a:pt x="4969604" y="1164526"/>
                </a:cubicBezTo>
                <a:cubicBezTo>
                  <a:pt x="5981311" y="1122838"/>
                  <a:pt x="6872815" y="696890"/>
                  <a:pt x="7991846"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6" name="任意多边形: 形状 4"/>
          <p:cNvSpPr/>
          <p:nvPr>
            <p:custDataLst>
              <p:tags r:id="rId4"/>
            </p:custDataLst>
          </p:nvPr>
        </p:nvSpPr>
        <p:spPr>
          <a:xfrm flipH="1">
            <a:off x="0" y="961445"/>
            <a:ext cx="9144001" cy="404494"/>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7" name="任意多边形: 形状 5"/>
          <p:cNvSpPr/>
          <p:nvPr>
            <p:custDataLst>
              <p:tags r:id="rId5"/>
            </p:custDataLst>
          </p:nvPr>
        </p:nvSpPr>
        <p:spPr>
          <a:xfrm rot="10800000" flipH="1">
            <a:off x="-1" y="951224"/>
            <a:ext cx="9144001" cy="345108"/>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8" name="椭圆 7"/>
          <p:cNvSpPr/>
          <p:nvPr>
            <p:custDataLst>
              <p:tags r:id="rId6"/>
            </p:custDataLst>
          </p:nvPr>
        </p:nvSpPr>
        <p:spPr>
          <a:xfrm>
            <a:off x="799515" y="5484446"/>
            <a:ext cx="147266" cy="147266"/>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a:solidFill>
                <a:schemeClr val="bg1"/>
              </a:solidFill>
              <a:latin typeface="+mn-ea"/>
            </a:endParaRPr>
          </a:p>
        </p:txBody>
      </p:sp>
      <p:sp>
        <p:nvSpPr>
          <p:cNvPr id="9" name="椭圆 8"/>
          <p:cNvSpPr/>
          <p:nvPr>
            <p:custDataLst>
              <p:tags r:id="rId7"/>
            </p:custDataLst>
          </p:nvPr>
        </p:nvSpPr>
        <p:spPr>
          <a:xfrm>
            <a:off x="2769247" y="5284177"/>
            <a:ext cx="278754" cy="278754"/>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0" name="椭圆 9"/>
          <p:cNvSpPr/>
          <p:nvPr>
            <p:custDataLst>
              <p:tags r:id="rId8"/>
            </p:custDataLst>
          </p:nvPr>
        </p:nvSpPr>
        <p:spPr>
          <a:xfrm>
            <a:off x="6367001" y="5639082"/>
            <a:ext cx="278754" cy="278754"/>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1" name="椭圆 10"/>
          <p:cNvSpPr/>
          <p:nvPr>
            <p:custDataLst>
              <p:tags r:id="rId9"/>
            </p:custDataLst>
          </p:nvPr>
        </p:nvSpPr>
        <p:spPr>
          <a:xfrm>
            <a:off x="8531485" y="5368625"/>
            <a:ext cx="155315" cy="155315"/>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2" name="椭圆 11"/>
          <p:cNvSpPr/>
          <p:nvPr>
            <p:custDataLst>
              <p:tags r:id="rId10"/>
            </p:custDataLst>
          </p:nvPr>
        </p:nvSpPr>
        <p:spPr>
          <a:xfrm>
            <a:off x="3378136" y="5075147"/>
            <a:ext cx="490620" cy="490620"/>
          </a:xfrm>
          <a:prstGeom prst="ellipse">
            <a:avLst/>
          </a:pr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3" name="文本框 12"/>
          <p:cNvSpPr txBox="1"/>
          <p:nvPr>
            <p:custDataLst>
              <p:tags r:id="rId11"/>
            </p:custDataLst>
          </p:nvPr>
        </p:nvSpPr>
        <p:spPr>
          <a:xfrm>
            <a:off x="1285875" y="2074063"/>
            <a:ext cx="6457950" cy="2104549"/>
          </a:xfrm>
          <a:prstGeom prst="rect">
            <a:avLst/>
          </a:prstGeom>
          <a:noFill/>
        </p:spPr>
        <p:txBody>
          <a:bodyPr wrap="square" lIns="67500" tIns="35100" rIns="67500" bIns="3510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buFontTx/>
              <a:buNone/>
            </a:pPr>
            <a:r>
              <a:rPr lang="zh-CN" altLang="en-US" sz="3900" b="1" spc="230">
                <a:solidFill>
                  <a:schemeClr val="accent1">
                    <a:lumMod val="75000"/>
                  </a:schemeClr>
                </a:solidFill>
                <a:uFillTx/>
                <a:latin typeface="Arial" panose="020B0604020202020204" pitchFamily="34" charset="0"/>
                <a:ea typeface="微软雅黑" panose="020B0503020204020204" pitchFamily="34" charset="-122"/>
              </a:rPr>
              <a:t>学位论文内容必须与攻读专业相符，否则国科大各学科群学位会无法审议学位！！！</a:t>
            </a:r>
            <a:endParaRPr lang="zh-CN" altLang="en-US" sz="3900" b="1" spc="230">
              <a:solidFill>
                <a:schemeClr val="accent1">
                  <a:lumMod val="75000"/>
                </a:schemeClr>
              </a:solidFill>
              <a:uFillTx/>
              <a:latin typeface="Arial" panose="020B0604020202020204" pitchFamily="34" charset="0"/>
              <a:ea typeface="微软雅黑" panose="020B0503020204020204" pitchFamily="34" charset="-122"/>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395605" y="980440"/>
            <a:ext cx="8383270" cy="5789930"/>
          </a:xfrm>
          <a:prstGeom prst="rect">
            <a:avLst/>
          </a:prstGeom>
          <a:noFill/>
        </p:spPr>
        <p:txBody>
          <a:bodyPr wrap="square" rtlCol="0" anchor="t">
            <a:spAutoFit/>
          </a:bodyPr>
          <a:p>
            <a:pPr marL="0" marR="0" lvl="0" indent="0" algn="l" defTabSz="914400" rtl="0">
              <a:lnSpc>
                <a:spcPct val="120000"/>
              </a:lnSpc>
              <a:spcBef>
                <a:spcPts val="1000"/>
              </a:spcBef>
              <a:spcAft>
                <a:spcPts val="0"/>
              </a:spcAft>
              <a:buClrTx/>
              <a:buSzTx/>
              <a:buFont typeface="Arial" panose="020B0604020202020204" pitchFamily="34" charset="0"/>
              <a:buNone/>
              <a:defRPr/>
            </a:pPr>
            <a:r>
              <a:rPr lang="zh-CN" sz="3200" b="1"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补充要求</a:t>
            </a:r>
            <a:r>
              <a:rPr sz="3200" b="1" noProof="0">
                <a:ln>
                  <a:noFill/>
                </a:ln>
                <a:effectLst/>
                <a:uLnTx/>
                <a:latin typeface="黑体" panose="02010609060101010101" charset="-122"/>
                <a:ea typeface="黑体" panose="02010609060101010101" charset="-122"/>
                <a:cs typeface="黑体" panose="02010609060101010101" charset="-122"/>
                <a:sym typeface="+mn-ea"/>
              </a:rPr>
              <a:t>：</a:t>
            </a:r>
            <a:endParaRPr kumimoji="0" lang="zh-CN" altLang="zh-CN" sz="32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1.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使用</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EI</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收录的</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会议论文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申请学位，须经过</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学位会重点审议</a:t>
            </a:r>
            <a:r>
              <a:rPr sz="2800" b="1" noProof="0">
                <a:ln>
                  <a:noFill/>
                </a:ln>
                <a:effectLst/>
                <a:uLnTx/>
                <a:latin typeface="黑体" panose="02010609060101010101" charset="-122"/>
                <a:ea typeface="黑体" panose="02010609060101010101" charset="-122"/>
                <a:cs typeface="黑体" panose="02010609060101010101" charset="-122"/>
                <a:sym typeface="+mn-ea"/>
              </a:rPr>
              <a:t>。</a:t>
            </a:r>
            <a:endParaRPr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2.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使用</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EI</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收录的</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会议论文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申请学位，提交</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SEP</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系统时，成果必须能在数据库</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检索到（正式发表）</a:t>
            </a:r>
            <a:r>
              <a:rPr sz="2800" b="1" noProof="0">
                <a:ln>
                  <a:noFill/>
                </a:ln>
                <a:effectLst/>
                <a:uLnTx/>
                <a:latin typeface="黑体" panose="02010609060101010101" charset="-122"/>
                <a:ea typeface="黑体" panose="02010609060101010101" charset="-122"/>
                <a:cs typeface="黑体" panose="02010609060101010101" charset="-122"/>
                <a:sym typeface="+mn-ea"/>
              </a:rPr>
              <a:t>。</a:t>
            </a:r>
            <a:endParaRPr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3.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用于申请学位的多篇非排名第一的共同一作文章</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只能认定为一篇文章</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，且申请学位的成果</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至少包含一篇研究型高水平期刊论文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a:t>
            </a:r>
            <a:endParaRPr lang="zh-CN" altLang="en-US"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4.</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学生署名单位：张三</a:t>
            </a:r>
            <a:r>
              <a:rPr lang="en-US" altLang="zh-CN" sz="2800" b="1" baseline="60000" noProof="0">
                <a:ln>
                  <a:noFill/>
                </a:ln>
                <a:solidFill>
                  <a:schemeClr val="tx1"/>
                </a:solidFill>
                <a:effectLst/>
                <a:highlight>
                  <a:srgbClr val="FFFF00"/>
                </a:highlight>
                <a:uLnTx/>
                <a:uFillTx/>
                <a:latin typeface="黑体" panose="02010609060101010101" charset="-122"/>
                <a:ea typeface="黑体" panose="02010609060101010101" charset="-122"/>
                <a:cs typeface="黑体" panose="02010609060101010101" charset="-122"/>
                <a:sym typeface="+mn-ea"/>
              </a:rPr>
              <a:t>1,2,3……</a:t>
            </a:r>
            <a:r>
              <a:rPr lang="zh-CN" altLang="en-US" sz="2800" b="1" baseline="60000" noProof="0">
                <a:ln>
                  <a:noFill/>
                </a:ln>
                <a:solidFill>
                  <a:schemeClr val="tx1"/>
                </a:solidFill>
                <a:effectLst/>
                <a:highlight>
                  <a:srgbClr val="FFFF00"/>
                </a:highlight>
                <a:uLnTx/>
                <a:uFillTx/>
                <a:latin typeface="黑体" panose="02010609060101010101" charset="-122"/>
                <a:ea typeface="黑体" panose="02010609060101010101" charset="-122"/>
                <a:cs typeface="黑体" panose="02010609060101010101" charset="-122"/>
                <a:sym typeface="+mn-ea"/>
              </a:rPr>
              <a:t>，</a:t>
            </a:r>
            <a:r>
              <a:rPr lang="en-US" altLang="zh-CN" sz="2800" b="1" baseline="60000" noProof="0">
                <a:ln>
                  <a:noFill/>
                </a:ln>
                <a:solidFill>
                  <a:schemeClr val="tx1"/>
                </a:solidFill>
                <a:effectLst/>
                <a:highlight>
                  <a:srgbClr val="FFFF00"/>
                </a:highlight>
                <a:uLnTx/>
                <a:uFillTx/>
                <a:latin typeface="黑体" panose="02010609060101010101" charset="-122"/>
                <a:ea typeface="黑体" panose="02010609060101010101" charset="-122"/>
                <a:cs typeface="黑体" panose="02010609060101010101" charset="-122"/>
                <a:sym typeface="+mn-ea"/>
              </a:rPr>
              <a:t>1</a:t>
            </a:r>
            <a:r>
              <a:rPr lang="zh-CN" altLang="en-US" sz="2800" b="1" baseline="60000" noProof="0">
                <a:ln>
                  <a:noFill/>
                </a:ln>
                <a:solidFill>
                  <a:schemeClr val="tx1"/>
                </a:solidFill>
                <a:effectLst/>
                <a:highlight>
                  <a:srgbClr val="FFFF00"/>
                </a:highlight>
                <a:uLnTx/>
                <a:uFillTx/>
                <a:latin typeface="黑体" panose="02010609060101010101" charset="-122"/>
                <a:ea typeface="黑体" panose="02010609060101010101" charset="-122"/>
                <a:cs typeface="黑体" panose="02010609060101010101" charset="-122"/>
                <a:sym typeface="+mn-ea"/>
              </a:rPr>
              <a:t>必须为半导体研究所</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endParaRPr lang="zh-CN" altLang="en-US" sz="1800" b="1" noProof="0" smtClean="0">
              <a:ln>
                <a:noFill/>
              </a:ln>
              <a:effectLst/>
              <a:uLnTx/>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custDataLst>
              <p:tags r:id="rId2"/>
            </p:custDataLst>
          </p:nvPr>
        </p:nvSpPr>
        <p:spPr>
          <a:xfrm>
            <a:off x="684213" y="1338263"/>
            <a:ext cx="7775575" cy="5026025"/>
          </a:xfrm>
          <a:prstGeom prst="rect">
            <a:avLst/>
          </a:prstGeom>
        </p:spPr>
        <p:txBody>
          <a:bodyPr>
            <a:spAutoFit/>
          </a:bodyPr>
          <a:p>
            <a:pPr marL="0" marR="0" lvl="0" indent="0" algn="ctr" defTabSz="914400" rtl="0" eaLnBrk="0" fontAlgn="base" latinLnBrk="0" hangingPunct="0">
              <a:lnSpc>
                <a:spcPts val="26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rPr>
              <a:t>中国科学院大学关于发布学生科研成果署名有关规定的通知</a:t>
            </a:r>
            <a:endParaRPr kumimoji="0" lang="en-US"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endParaRPr>
          </a:p>
          <a:p>
            <a:pPr marL="0" marR="0" lvl="0" indent="0" algn="ctr" defTabSz="914400" rtl="0" eaLnBrk="0" fontAlgn="base" latinLnBrk="0" hangingPunct="0">
              <a:lnSpc>
                <a:spcPts val="26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ts val="26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各研究所，各学院、系：</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根据</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日中国科学院大学学位评定委员会第四届第</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次会议决议，自</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月起，凡申请中国科学院大学学位的学生，其</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申请学位的有效科研成果必须署名“中国科学院大学”（英文名称：</a:t>
            </a:r>
            <a:r>
              <a:rPr kumimoji="0" lang="en-US"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University of Chinese Academy of Sciences</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，否则不受理其学位申请。署名标注顺序由其导师决定。本规定发布之前已获得的科研成果在学生申请学位时由各培养单位进行认定。</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此项规定作为《中国科学院大学学位授予工作细则》的补充规定，请各培养单位全面推进并落实。</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3352800" algn="l"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中国科学院大学</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                                                                     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23</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日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83260" y="1700848"/>
            <a:ext cx="7831138" cy="2984500"/>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101600" tIns="0" rIns="82550" bIns="0" numCol="1" rtlCol="0" anchor="t" anchorCtr="0" compatLnSpc="1">
            <a:normAutofit fontScale="30000" lnSpcReduction="20000"/>
          </a:bodyPr>
          <a:lstStyle/>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本细则自</a:t>
            </a:r>
            <a:r>
              <a:rPr kumimoji="0" lang="zh-CN" altLang="en-US" sz="60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2022年10月1日</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起施行。原《中国科学院大学学位授予工作细则》（校发学位字〔2013〕22号）、《中国科学院大学关于发布学生科研成果署名有关规定的通知》（校发学位字〔2017〕23号）及《中国科学院大学学士学位授予工作管理办法（暂行）》（校发学位字〔2018〕21号）同时废止。</a:t>
            </a: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47106" name="Rectangle 4"/>
          <p:cNvSpPr>
            <a:spLocks noGrp="1"/>
          </p:cNvSpPr>
          <p:nvPr>
            <p:custDataLst>
              <p:tags r:id="rId2"/>
            </p:custDataLst>
          </p:nvPr>
        </p:nvSpPr>
        <p:spPr>
          <a:xfrm>
            <a:off x="312738" y="260033"/>
            <a:ext cx="2243138" cy="1008063"/>
          </a:xfrm>
          <a:prstGeom prst="rect">
            <a:avLst/>
          </a:prstGeom>
          <a:noFill/>
          <a:ln w="9525">
            <a:noFill/>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560" y="116205"/>
            <a:ext cx="4572000"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3305" y="1557020"/>
            <a:ext cx="6946900" cy="4123690"/>
          </a:xfrm>
          <a:prstGeom prst="rect">
            <a:avLst/>
          </a:prstGeom>
          <a:noFill/>
        </p:spPr>
        <p:txBody>
          <a:bodyPr wrap="square" rtlCol="0" anchor="t">
            <a:noAutofit/>
          </a:bodyPr>
          <a:p>
            <a:r>
              <a:rPr lang="zh-CN" altLang="en-US" sz="2800">
                <a:latin typeface="黑体" panose="02010609060101010101" charset="-122"/>
                <a:ea typeface="黑体" panose="02010609060101010101" charset="-122"/>
              </a:rPr>
              <a:t>【学位论文的研究方向】与【所学专业】必须有</a:t>
            </a:r>
            <a:r>
              <a:rPr lang="zh-CN" altLang="en-US" sz="2800">
                <a:solidFill>
                  <a:srgbClr val="FF0000"/>
                </a:solidFill>
                <a:latin typeface="黑体" panose="02010609060101010101" charset="-122"/>
                <a:ea typeface="黑体" panose="02010609060101010101" charset="-122"/>
              </a:rPr>
              <a:t>相关性</a:t>
            </a:r>
            <a:r>
              <a:rPr lang="zh-CN" altLang="en-US" sz="2800">
                <a:latin typeface="黑体" panose="02010609060101010101" charset="-122"/>
                <a:ea typeface="黑体" panose="02010609060101010101" charset="-122"/>
              </a:rPr>
              <a:t>，如果出现【学位论文的研究方向】和【所学专业】相关性较低，则会影响论文送审、答辩和学位申请。学位论文会经过国科大和教育部的</a:t>
            </a:r>
            <a:r>
              <a:rPr lang="zh-CN" altLang="en-US" sz="2800">
                <a:solidFill>
                  <a:srgbClr val="FF0000"/>
                </a:solidFill>
                <a:latin typeface="黑体" panose="02010609060101010101" charset="-122"/>
                <a:ea typeface="黑体" panose="02010609060101010101" charset="-122"/>
              </a:rPr>
              <a:t>抽检</a:t>
            </a:r>
            <a:r>
              <a:rPr lang="zh-CN" altLang="en-US" sz="2800">
                <a:latin typeface="黑体" panose="02010609060101010101" charset="-122"/>
                <a:ea typeface="黑体" panose="02010609060101010101" charset="-122"/>
              </a:rPr>
              <a:t>，如抽检为不合格，对学生本人影响很大。请同学们检查自己【学位论文的研究方向】与【所学专业】的相关性。</a:t>
            </a:r>
            <a:endParaRPr lang="zh-CN" altLang="en-US" sz="2800">
              <a:latin typeface="黑体" panose="02010609060101010101" charset="-122"/>
              <a:ea typeface="黑体" panose="02010609060101010101"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7495" y="134620"/>
            <a:ext cx="6159500" cy="6589395"/>
          </a:xfrm>
          <a:prstGeom prst="rect">
            <a:avLst/>
          </a:prstGeom>
        </p:spPr>
      </p:pic>
      <p:sp>
        <p:nvSpPr>
          <p:cNvPr id="3" name="矩形 2"/>
          <p:cNvSpPr/>
          <p:nvPr/>
        </p:nvSpPr>
        <p:spPr>
          <a:xfrm>
            <a:off x="1979930" y="1772920"/>
            <a:ext cx="1223645" cy="35941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7360" y="485140"/>
            <a:ext cx="8271510" cy="5888355"/>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07765" y="765175"/>
            <a:ext cx="5657215" cy="645160"/>
          </a:xfrm>
          <a:prstGeom prst="rect">
            <a:avLst/>
          </a:prstGeom>
          <a:noFill/>
        </p:spPr>
        <p:txBody>
          <a:bodyPr wrap="square" rtlCol="0" anchor="t">
            <a:spAutoFit/>
          </a:bodyPr>
          <a:p>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至少</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有一份盲审</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评阅意见</a:t>
            </a:r>
            <a:endPar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graphicFrame>
        <p:nvGraphicFramePr>
          <p:cNvPr id="4" name="表格 3"/>
          <p:cNvGraphicFramePr>
            <a:graphicFrameLocks noGrp="1"/>
          </p:cNvGraphicFramePr>
          <p:nvPr>
            <p:custDataLst>
              <p:tags r:id="rId1"/>
            </p:custDataLst>
          </p:nvPr>
        </p:nvGraphicFramePr>
        <p:xfrm>
          <a:off x="314960" y="1539875"/>
          <a:ext cx="8227060" cy="5074920"/>
        </p:xfrm>
        <a:graphic>
          <a:graphicData uri="http://schemas.openxmlformats.org/drawingml/2006/table">
            <a:tbl>
              <a:tblPr firstRow="1" firstCol="1" bandRow="1">
                <a:tableStyleId>{5C22544A-7EE6-4342-B048-85BDC9FD1C3A}</a:tableStyleId>
              </a:tblPr>
              <a:tblGrid>
                <a:gridCol w="1356995"/>
                <a:gridCol w="1373505"/>
                <a:gridCol w="1373505"/>
                <a:gridCol w="1373505"/>
                <a:gridCol w="1374775"/>
                <a:gridCol w="1374775"/>
              </a:tblGrid>
              <a:tr h="548640">
                <a:tc>
                  <a:txBody>
                    <a:bodyPr/>
                    <a:p>
                      <a:pPr algn="ctr">
                        <a:spcAft>
                          <a:spcPts val="0"/>
                        </a:spcAft>
                      </a:pPr>
                      <a:r>
                        <a:rPr lang="zh-CN" sz="1800" kern="100" dirty="0">
                          <a:effectLst/>
                        </a:rPr>
                        <a:t>评阅方式</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dirty="0">
                          <a:effectLst/>
                        </a:rPr>
                        <a:t>学生</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导师</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答辩秘书</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altLang="en-US" sz="1800" kern="100" dirty="0" smtClean="0">
                          <a:effectLst/>
                        </a:rPr>
                        <a:t>论文评阅</a:t>
                      </a:r>
                      <a:r>
                        <a:rPr lang="zh-CN" sz="1800" kern="100" dirty="0" smtClean="0">
                          <a:effectLst/>
                        </a:rPr>
                        <a:t>专家</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marL="0" algn="ctr" defTabSz="914400" rtl="0" eaLnBrk="1" latinLnBrk="0" hangingPunct="1">
                        <a:spcAft>
                          <a:spcPts val="0"/>
                        </a:spcAft>
                      </a:pPr>
                      <a:r>
                        <a:rPr lang="zh-CN" sz="1800" b="1" kern="100" dirty="0">
                          <a:solidFill>
                            <a:schemeClr val="lt1"/>
                          </a:solidFill>
                          <a:effectLst/>
                          <a:latin typeface="+mn-lt"/>
                          <a:ea typeface="+mn-ea"/>
                          <a:cs typeface="+mn-cs"/>
                        </a:rPr>
                        <a:t>教育干部</a:t>
                      </a:r>
                      <a:endParaRPr lang="zh-CN" sz="1800" b="1" kern="100" dirty="0">
                        <a:solidFill>
                          <a:schemeClr val="lt1"/>
                        </a:solidFill>
                        <a:effectLst/>
                        <a:latin typeface="+mn-lt"/>
                        <a:ea typeface="+mn-ea"/>
                        <a:cs typeface="+mn-cs"/>
                      </a:endParaRPr>
                    </a:p>
                  </a:txBody>
                  <a:tcPr marL="68580" marR="68580" marT="0" marB="0" anchor="ctr"/>
                </a:tc>
              </a:tr>
              <a:tr h="1151890">
                <a:tc>
                  <a:txBody>
                    <a:bodyPr/>
                    <a:p>
                      <a:pPr algn="ctr">
                        <a:spcAft>
                          <a:spcPts val="0"/>
                        </a:spcAft>
                      </a:pPr>
                      <a:r>
                        <a:rPr lang="zh-CN" sz="1800" kern="100">
                          <a:solidFill>
                            <a:srgbClr val="FF0000"/>
                          </a:solidFill>
                          <a:effectLst/>
                        </a:rPr>
                        <a:t>常规</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gridSpan="2">
                  <a:txBody>
                    <a:bodyPr/>
                    <a:p>
                      <a:pPr algn="ctr">
                        <a:spcAft>
                          <a:spcPts val="0"/>
                        </a:spcAft>
                      </a:pPr>
                      <a:r>
                        <a:rPr lang="zh-CN" sz="1800" kern="100" dirty="0">
                          <a:effectLst/>
                        </a:rPr>
                        <a:t>能看到专家信息及评审</a:t>
                      </a:r>
                      <a:r>
                        <a:rPr lang="zh-CN" sz="1800" kern="100" dirty="0" smtClean="0">
                          <a:effectLst/>
                        </a:rPr>
                        <a:t>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hMerge="1">
                  <a:tcPr marL="68580" marR="68580" marT="0" marB="0" anchor="ctr"/>
                </a:tc>
                <a:tc>
                  <a:txBody>
                    <a:bodyPr/>
                    <a:p>
                      <a:pPr algn="just">
                        <a:spcAft>
                          <a:spcPts val="0"/>
                        </a:spcAft>
                      </a:pPr>
                      <a:r>
                        <a:rPr lang="zh-CN" sz="1800" kern="100" dirty="0">
                          <a:effectLst/>
                        </a:rPr>
                        <a:t>能聘请专家、维护相应专家信息及评审意见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a:txBody>
                    <a:bodyPr/>
                    <a:p>
                      <a:pPr algn="just">
                        <a:spcAft>
                          <a:spcPts val="0"/>
                        </a:spcAft>
                      </a:pPr>
                      <a:r>
                        <a:rPr lang="zh-CN" sz="1800" kern="100" dirty="0">
                          <a:solidFill>
                            <a:srgbClr val="FF0000"/>
                          </a:solidFill>
                          <a:effectLst/>
                        </a:rPr>
                        <a:t>能看到学生及导师信息，能维护评阅意见</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3">
                  <a:txBody>
                    <a:bodyPr/>
                    <a:p>
                      <a:pPr algn="just">
                        <a:spcAft>
                          <a:spcPts val="0"/>
                        </a:spcAft>
                      </a:pPr>
                      <a:r>
                        <a:rPr lang="zh-CN" sz="1800" kern="100" dirty="0">
                          <a:solidFill>
                            <a:schemeClr val="dk1"/>
                          </a:solidFill>
                          <a:effectLst/>
                          <a:latin typeface="+mn-lt"/>
                          <a:ea typeface="+mn-ea"/>
                          <a:cs typeface="+mn-cs"/>
                        </a:rPr>
                        <a:t>能聘请专家、维护专家信息及评阅意见</a:t>
                      </a:r>
                      <a:endParaRPr lang="zh-CN" sz="1800" kern="100" dirty="0">
                        <a:solidFill>
                          <a:schemeClr val="dk1"/>
                        </a:solidFill>
                        <a:effectLst/>
                        <a:latin typeface="+mn-lt"/>
                        <a:ea typeface="+mn-ea"/>
                        <a:cs typeface="+mn-cs"/>
                      </a:endParaRPr>
                    </a:p>
                  </a:txBody>
                  <a:tcPr marL="68580" marR="68580" marT="0" marB="0" anchor="ctr"/>
                </a:tc>
              </a:tr>
              <a:tr h="537210">
                <a:tc>
                  <a:txBody>
                    <a:bodyPr/>
                    <a:p>
                      <a:pPr algn="ctr">
                        <a:spcAft>
                          <a:spcPts val="0"/>
                        </a:spcAft>
                      </a:pPr>
                      <a:r>
                        <a:rPr lang="zh-CN" sz="1800" kern="100">
                          <a:solidFill>
                            <a:srgbClr val="FF0000"/>
                          </a:solidFill>
                          <a:effectLst/>
                        </a:rPr>
                        <a:t>单盲</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2" gridSpan="2">
                  <a:txBody>
                    <a:bodyPr/>
                    <a:p>
                      <a:pPr algn="ctr">
                        <a:spcAft>
                          <a:spcPts val="0"/>
                        </a:spcAft>
                      </a:pPr>
                      <a:r>
                        <a:rPr lang="zh-CN" sz="1800" kern="100" dirty="0">
                          <a:effectLst/>
                        </a:rPr>
                        <a:t>能看到评审意见，看不到专家</a:t>
                      </a:r>
                      <a:r>
                        <a:rPr lang="zh-CN" sz="1800" kern="100" dirty="0" smtClean="0">
                          <a:effectLst/>
                        </a:rPr>
                        <a:t>信息</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hMerge="1">
                  <a:tcPr marL="68580" marR="68580" marT="0" marB="0" anchor="ctr"/>
                </a:tc>
                <a:tc rowSpan="2">
                  <a:txBody>
                    <a:bodyPr/>
                    <a:p>
                      <a:pPr algn="just">
                        <a:spcAft>
                          <a:spcPts val="0"/>
                        </a:spcAft>
                      </a:pPr>
                      <a:r>
                        <a:rPr lang="zh-CN" sz="1800" kern="100" dirty="0">
                          <a:solidFill>
                            <a:srgbClr val="FF0000"/>
                          </a:solidFill>
                          <a:effectLst/>
                        </a:rPr>
                        <a:t>不能聘请专家，能维护评阅意见，但看不到对应的盲审专家信息</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cPr/>
                </a:tc>
                <a:tc vMerge="1">
                  <a:tcPr/>
                </a:tc>
              </a:tr>
              <a:tr h="1108710">
                <a:tc>
                  <a:txBody>
                    <a:bodyPr/>
                    <a:p>
                      <a:pPr algn="ctr">
                        <a:spcAft>
                          <a:spcPts val="0"/>
                        </a:spcAft>
                      </a:pP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2">
                  <a:tcPr/>
                </a:tc>
                <a:tc vMerge="1" hMerge="1">
                  <a:tcPr/>
                </a:tc>
                <a:tc vMerge="1">
                  <a:tcPr/>
                </a:tc>
                <a:tc>
                  <a:txBody>
                    <a:bodyPr/>
                    <a:p>
                      <a:pPr algn="just">
                        <a:spcAft>
                          <a:spcPts val="0"/>
                        </a:spcAft>
                      </a:pPr>
                      <a:r>
                        <a:rPr lang="zh-CN" sz="1800" kern="100" dirty="0">
                          <a:effectLst/>
                        </a:rPr>
                        <a:t>看不到学生及导师信息，能维护评阅意见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a:tcPr/>
                </a:tc>
              </a:tr>
              <a:tr h="575945">
                <a:tc>
                  <a:txBody>
                    <a:bodyPr/>
                    <a:p>
                      <a:pPr algn="ctr">
                        <a:spcAft>
                          <a:spcPts val="0"/>
                        </a:spcAft>
                      </a:pPr>
                      <a:r>
                        <a:rPr lang="zh-CN" sz="1800" kern="100">
                          <a:effectLst/>
                        </a:rPr>
                        <a:t>常规</a:t>
                      </a:r>
                      <a:r>
                        <a:rPr lang="en-US" sz="1800" kern="100">
                          <a:effectLst/>
                        </a:rPr>
                        <a:t>+</a:t>
                      </a:r>
                      <a:r>
                        <a:rPr lang="zh-CN" sz="1800" kern="100">
                          <a:effectLst/>
                        </a:rPr>
                        <a:t>单盲</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rowSpan="3" gridSpan="5">
                  <a:txBody>
                    <a:bodyPr/>
                    <a:p>
                      <a:pPr algn="ctr">
                        <a:spcAft>
                          <a:spcPts val="0"/>
                        </a:spcAft>
                      </a:pPr>
                      <a:r>
                        <a:rPr lang="zh-CN" sz="1800" kern="100" dirty="0">
                          <a:effectLst/>
                        </a:rPr>
                        <a:t>采取常规评阅方式的各角色权限参照此表中常规评阅方式</a:t>
                      </a:r>
                      <a:r>
                        <a:rPr lang="zh-CN" sz="1800" kern="100" dirty="0" smtClean="0">
                          <a:effectLst/>
                        </a:rPr>
                        <a:t>内容</a:t>
                      </a:r>
                      <a:endParaRPr lang="en-US" altLang="zh-CN" sz="1800" kern="100" dirty="0" smtClean="0">
                        <a:effectLst/>
                      </a:endParaRPr>
                    </a:p>
                    <a:p>
                      <a:pPr algn="ctr">
                        <a:spcAft>
                          <a:spcPts val="0"/>
                        </a:spcAft>
                      </a:pPr>
                      <a:endParaRPr lang="zh-CN" sz="1800" kern="100" dirty="0">
                        <a:effectLst/>
                      </a:endParaRPr>
                    </a:p>
                    <a:p>
                      <a:pPr algn="ctr">
                        <a:spcAft>
                          <a:spcPts val="0"/>
                        </a:spcAft>
                      </a:pPr>
                      <a:r>
                        <a:rPr lang="zh-CN" sz="1800" kern="100" dirty="0">
                          <a:effectLst/>
                        </a:rPr>
                        <a:t>采取单盲评阅方式的各角色权限参照此表中单盲评阅方式内容</a:t>
                      </a:r>
                      <a:endParaRPr lang="zh-CN" sz="1800" kern="100" dirty="0">
                        <a:effectLst/>
                        <a:latin typeface="Times New Roman" panose="02020603050405020304" pitchFamily="18" charset="0"/>
                        <a:ea typeface="宋体" panose="02010600030101010101" pitchFamily="2" charset="-122"/>
                      </a:endParaRPr>
                    </a:p>
                    <a:p>
                      <a:pPr algn="ctr">
                        <a:spcAft>
                          <a:spcPts val="0"/>
                        </a:spcAft>
                      </a:pPr>
                      <a:endParaRPr lang="zh-CN" sz="1800" kern="100" dirty="0">
                        <a:effectLst/>
                      </a:endParaRPr>
                    </a:p>
                    <a:p>
                      <a:pPr algn="ctr">
                        <a:spcAft>
                          <a:spcPts val="0"/>
                        </a:spcAft>
                      </a:pPr>
                      <a:r>
                        <a:rPr lang="zh-CN" sz="1800" kern="100" dirty="0">
                          <a:effectLst/>
                        </a:rPr>
                        <a:t>采取双盲评阅方式的各角色权限参照此表中双盲评阅方式</a:t>
                      </a:r>
                      <a:r>
                        <a:rPr lang="zh-CN" sz="1800" kern="100" dirty="0" smtClean="0">
                          <a:effectLst/>
                        </a:rPr>
                        <a:t>内容</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3" hMerge="1">
                  <a:tcPr/>
                </a:tc>
                <a:tc rowSpan="3" hMerge="1">
                  <a:tcPr/>
                </a:tc>
                <a:tc rowSpan="3" hMerge="1">
                  <a:tcPr/>
                </a:tc>
                <a:tc rowSpan="3" hMerge="1">
                  <a:tcPr/>
                </a:tc>
              </a:tr>
              <a:tr h="575945">
                <a:tc>
                  <a:txBody>
                    <a:bodyPr/>
                    <a:p>
                      <a:pPr algn="ctr">
                        <a:spcAft>
                          <a:spcPts val="0"/>
                        </a:spcAft>
                      </a:pPr>
                      <a:r>
                        <a:rPr lang="zh-CN" sz="1800" kern="100" dirty="0">
                          <a:effectLst/>
                        </a:rPr>
                        <a:t>常规</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r h="576580">
                <a:tc>
                  <a:txBody>
                    <a:bodyPr/>
                    <a:p>
                      <a:pPr algn="ctr">
                        <a:spcAft>
                          <a:spcPts val="0"/>
                        </a:spcAft>
                      </a:pPr>
                      <a:r>
                        <a:rPr lang="zh-CN" sz="1800" kern="100" dirty="0">
                          <a:effectLst/>
                        </a:rPr>
                        <a:t>单盲</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bl>
          </a:graphicData>
        </a:graphic>
      </p:graphicFrame>
    </p:spTree>
    <p:custDataLst>
      <p:tags r:id="rId2"/>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07765" y="765175"/>
            <a:ext cx="5657215" cy="645160"/>
          </a:xfrm>
          <a:prstGeom prst="rect">
            <a:avLst/>
          </a:prstGeom>
          <a:noFill/>
        </p:spPr>
        <p:txBody>
          <a:bodyPr wrap="square" rtlCol="0" anchor="t">
            <a:spAutoFit/>
          </a:bodyPr>
          <a:p>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至少</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有一份盲审</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评阅意见</a:t>
            </a:r>
            <a:endPar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1"/>
            </p:custDataLst>
          </p:nvPr>
        </p:nvSpPr>
        <p:spPr>
          <a:xfrm>
            <a:off x="513080" y="1702435"/>
            <a:ext cx="8170545" cy="5015865"/>
          </a:xfrm>
          <a:prstGeom prst="rect">
            <a:avLst/>
          </a:prstGeom>
          <a:noFill/>
        </p:spPr>
        <p:txBody>
          <a:bodyPr wrap="square" rtlCol="0" anchor="t">
            <a:spAutoFit/>
          </a:bodyPr>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系统提交答辩申请，导师审核通过后，提交《答辩导师意见书及第一作者成果统计表》</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附件</a:t>
            </a:r>
            <a:r>
              <a:rPr 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交给卢老师或和老师审核。</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、卢老师使用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论文评阅系统送审，至少有</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一位</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盲审专家</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同意答辩或修改后答辩</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，才能开始送常规评阅。</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、本次要求</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日开始送盲审，</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5</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日前完成答辩。</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1124585"/>
            <a:ext cx="8791575" cy="55746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硕士学位论文评阅：</a:t>
            </a:r>
            <a:endPar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硕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（二）硕士学位论文应聘请至少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两位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生指导教师资格的专家。其中，同等学力硕士学位论文应聘请至少三位同行专家评阅，且应包含非本单位和申请人所在单位的专家；硕士</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专业学位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论文评阅人中应包含来</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自行业、企业</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837565"/>
            <a:ext cx="8791575" cy="5906770"/>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博士学位论文评阅</a:t>
            </a:r>
            <a:endPar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博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（二）学术类博士学位论文应聘请至少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正高级（或相当）专业技术职务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成员中应包含外单位专家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。其中，同等学力博士学位论文应聘请至少五位同行专家作为论文评阅人，且应包含至少三位非本单位和申请人所在单位的专家；</a:t>
            </a:r>
            <a:r>
              <a:rPr kumimoji="0" lang="zh-CN" altLang="en-US" sz="1800" b="1" i="0" u="none" strike="noStrike" kern="1200" cap="none" spc="150"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博士专业学位论文评阅人中应至少由</a:t>
            </a:r>
            <a:r>
              <a:rPr kumimoji="0" lang="en-US" altLang="zh-CN" sz="1800" b="1" i="0" u="none" strike="noStrike" kern="1200" cap="none" spc="150"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 5 </a:t>
            </a:r>
            <a:r>
              <a:rPr kumimoji="0" lang="zh-CN" altLang="en-US" sz="1800" b="1" i="0" u="none" strike="noStrike" kern="1200" cap="none" spc="150"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位相关专业领域具有正高级（或相当）专业技术职务的专家评审，其中至少有</a:t>
            </a:r>
            <a:r>
              <a:rPr kumimoji="0" lang="en-US" altLang="zh-CN" sz="1800" b="1" i="0" u="none" strike="noStrike" kern="1200" cap="none" spc="150"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 2 </a:t>
            </a:r>
            <a:r>
              <a:rPr kumimoji="0" lang="zh-CN" altLang="en-US" sz="1800" b="1" i="0" u="none" strike="noStrike" kern="1200" cap="none" spc="150"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位相关专业领域的来自行业、</a:t>
            </a:r>
            <a:r>
              <a:rPr lang="zh-CN" altLang="en-US" sz="1800" b="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企业的</a:t>
            </a:r>
            <a:r>
              <a:rPr kumimoji="0" lang="zh-CN" altLang="en-US" sz="1800" b="1" i="0" u="none" strike="noStrike" kern="1200" cap="none" spc="150"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0" y="1880944"/>
            <a:ext cx="9144000" cy="3163253"/>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a:solidFill>
                <a:schemeClr val="bg1"/>
              </a:solidFill>
              <a:latin typeface="+mn-ea"/>
            </a:endParaRPr>
          </a:p>
        </p:txBody>
      </p:sp>
      <p:sp>
        <p:nvSpPr>
          <p:cNvPr id="4" name="任意多边形: 形状 2"/>
          <p:cNvSpPr/>
          <p:nvPr>
            <p:custDataLst>
              <p:tags r:id="rId2"/>
            </p:custDataLst>
          </p:nvPr>
        </p:nvSpPr>
        <p:spPr>
          <a:xfrm>
            <a:off x="-1" y="5385001"/>
            <a:ext cx="9144001" cy="372449"/>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5" name="任意多边形: 形状 3"/>
          <p:cNvSpPr/>
          <p:nvPr>
            <p:custDataLst>
              <p:tags r:id="rId3"/>
            </p:custDataLst>
          </p:nvPr>
        </p:nvSpPr>
        <p:spPr>
          <a:xfrm rot="10800000" flipH="1">
            <a:off x="-1" y="5442497"/>
            <a:ext cx="9144002" cy="269716"/>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 name="connsiteX0-89" fmla="*/ 0 w 8762487"/>
              <a:gd name="connsiteY0-90" fmla="*/ 1373570 h 1373569"/>
              <a:gd name="connsiteX1-91" fmla="*/ 770641 w 8762487"/>
              <a:gd name="connsiteY1-92" fmla="*/ 1108053 h 1373569"/>
              <a:gd name="connsiteX2-93" fmla="*/ 2692245 w 8762487"/>
              <a:gd name="connsiteY2-94" fmla="*/ 250126 h 1373569"/>
              <a:gd name="connsiteX3-95" fmla="*/ 5740245 w 8762487"/>
              <a:gd name="connsiteY3-96" fmla="*/ 1164526 h 1373569"/>
              <a:gd name="connsiteX4-97" fmla="*/ 8762487 w 8762487"/>
              <a:gd name="connsiteY4-98" fmla="*/ 0 h 1373569"/>
              <a:gd name="connsiteX0-99" fmla="*/ 0 w 7991846"/>
              <a:gd name="connsiteY0-100" fmla="*/ 1108053 h 1165862"/>
              <a:gd name="connsiteX1-101" fmla="*/ 1921604 w 7991846"/>
              <a:gd name="connsiteY1-102" fmla="*/ 250126 h 1165862"/>
              <a:gd name="connsiteX2-103" fmla="*/ 4969604 w 7991846"/>
              <a:gd name="connsiteY2-104" fmla="*/ 1164526 h 1165862"/>
              <a:gd name="connsiteX3-105" fmla="*/ 7991846 w 7991846"/>
              <a:gd name="connsiteY3-106" fmla="*/ 0 h 1165862"/>
            </a:gdLst>
            <a:ahLst/>
            <a:cxnLst>
              <a:cxn ang="0">
                <a:pos x="connsiteX0-1" y="connsiteY0-2"/>
              </a:cxn>
              <a:cxn ang="0">
                <a:pos x="connsiteX1-3" y="connsiteY1-4"/>
              </a:cxn>
              <a:cxn ang="0">
                <a:pos x="connsiteX2-5" y="connsiteY2-6"/>
              </a:cxn>
              <a:cxn ang="0">
                <a:pos x="connsiteX3-7" y="connsiteY3-8"/>
              </a:cxn>
            </a:cxnLst>
            <a:rect l="l" t="t" r="r" b="b"/>
            <a:pathLst>
              <a:path w="7991846" h="1165862">
                <a:moveTo>
                  <a:pt x="0" y="1108053"/>
                </a:moveTo>
                <a:cubicBezTo>
                  <a:pt x="448708" y="920812"/>
                  <a:pt x="1093337" y="240714"/>
                  <a:pt x="1921604" y="250126"/>
                </a:cubicBezTo>
                <a:cubicBezTo>
                  <a:pt x="2749871" y="259538"/>
                  <a:pt x="3957897" y="1206214"/>
                  <a:pt x="4969604" y="1164526"/>
                </a:cubicBezTo>
                <a:cubicBezTo>
                  <a:pt x="5981311" y="1122838"/>
                  <a:pt x="6872815" y="696890"/>
                  <a:pt x="7991846"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6" name="任意多边形: 形状 4"/>
          <p:cNvSpPr/>
          <p:nvPr>
            <p:custDataLst>
              <p:tags r:id="rId4"/>
            </p:custDataLst>
          </p:nvPr>
        </p:nvSpPr>
        <p:spPr>
          <a:xfrm flipH="1">
            <a:off x="0" y="961445"/>
            <a:ext cx="9144001" cy="404494"/>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7" name="任意多边形: 形状 5"/>
          <p:cNvSpPr/>
          <p:nvPr>
            <p:custDataLst>
              <p:tags r:id="rId5"/>
            </p:custDataLst>
          </p:nvPr>
        </p:nvSpPr>
        <p:spPr>
          <a:xfrm rot="10800000" flipH="1">
            <a:off x="-1" y="951224"/>
            <a:ext cx="9144001" cy="345108"/>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a:solidFill>
                <a:schemeClr val="tx1">
                  <a:lumMod val="65000"/>
                  <a:lumOff val="35000"/>
                </a:schemeClr>
              </a:solidFill>
            </a:endParaRPr>
          </a:p>
        </p:txBody>
      </p:sp>
      <p:sp>
        <p:nvSpPr>
          <p:cNvPr id="8" name="椭圆 7"/>
          <p:cNvSpPr/>
          <p:nvPr>
            <p:custDataLst>
              <p:tags r:id="rId6"/>
            </p:custDataLst>
          </p:nvPr>
        </p:nvSpPr>
        <p:spPr>
          <a:xfrm>
            <a:off x="799515" y="5484446"/>
            <a:ext cx="147266" cy="147266"/>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a:solidFill>
                <a:schemeClr val="bg1"/>
              </a:solidFill>
              <a:latin typeface="+mn-ea"/>
            </a:endParaRPr>
          </a:p>
        </p:txBody>
      </p:sp>
      <p:sp>
        <p:nvSpPr>
          <p:cNvPr id="9" name="椭圆 8"/>
          <p:cNvSpPr/>
          <p:nvPr>
            <p:custDataLst>
              <p:tags r:id="rId7"/>
            </p:custDataLst>
          </p:nvPr>
        </p:nvSpPr>
        <p:spPr>
          <a:xfrm>
            <a:off x="2769247" y="5284177"/>
            <a:ext cx="278754" cy="278754"/>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0" name="椭圆 9"/>
          <p:cNvSpPr/>
          <p:nvPr>
            <p:custDataLst>
              <p:tags r:id="rId8"/>
            </p:custDataLst>
          </p:nvPr>
        </p:nvSpPr>
        <p:spPr>
          <a:xfrm>
            <a:off x="6367001" y="5639082"/>
            <a:ext cx="278754" cy="278754"/>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1" name="椭圆 10"/>
          <p:cNvSpPr/>
          <p:nvPr>
            <p:custDataLst>
              <p:tags r:id="rId9"/>
            </p:custDataLst>
          </p:nvPr>
        </p:nvSpPr>
        <p:spPr>
          <a:xfrm>
            <a:off x="8531485" y="5368625"/>
            <a:ext cx="155315" cy="155315"/>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2" name="椭圆 11"/>
          <p:cNvSpPr/>
          <p:nvPr>
            <p:custDataLst>
              <p:tags r:id="rId10"/>
            </p:custDataLst>
          </p:nvPr>
        </p:nvSpPr>
        <p:spPr>
          <a:xfrm>
            <a:off x="3378136" y="5075147"/>
            <a:ext cx="490620" cy="490620"/>
          </a:xfrm>
          <a:prstGeom prst="ellipse">
            <a:avLst/>
          </a:pr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kumimoji="1" lang="zh-CN" altLang="en-US" sz="1200" b="1" dirty="0">
              <a:solidFill>
                <a:schemeClr val="bg1"/>
              </a:solidFill>
              <a:latin typeface="+mn-ea"/>
            </a:endParaRPr>
          </a:p>
        </p:txBody>
      </p:sp>
      <p:sp>
        <p:nvSpPr>
          <p:cNvPr id="13" name="文本框 12"/>
          <p:cNvSpPr txBox="1"/>
          <p:nvPr>
            <p:custDataLst>
              <p:tags r:id="rId11"/>
            </p:custDataLst>
          </p:nvPr>
        </p:nvSpPr>
        <p:spPr>
          <a:xfrm>
            <a:off x="1285875" y="2074063"/>
            <a:ext cx="6457950" cy="2104549"/>
          </a:xfrm>
          <a:prstGeom prst="rect">
            <a:avLst/>
          </a:prstGeom>
          <a:noFill/>
        </p:spPr>
        <p:txBody>
          <a:bodyPr wrap="square" lIns="67500" tIns="35100" rIns="67500" bIns="3510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buFontTx/>
              <a:buNone/>
            </a:pPr>
            <a:r>
              <a:rPr lang="zh-CN" altLang="en-US" sz="3900" b="1" spc="230">
                <a:solidFill>
                  <a:schemeClr val="accent1">
                    <a:lumMod val="75000"/>
                  </a:schemeClr>
                </a:solidFill>
                <a:uFillTx/>
                <a:latin typeface="Arial" panose="020B0604020202020204" pitchFamily="34" charset="0"/>
                <a:ea typeface="微软雅黑" panose="020B0503020204020204" pitchFamily="34" charset="-122"/>
              </a:rPr>
              <a:t>按照国科大学位办要求，学位论文封面指导教师处，学籍导师必须排在第一位！！！</a:t>
            </a:r>
            <a:endParaRPr lang="zh-CN" altLang="en-US" sz="3900" b="1" spc="230">
              <a:solidFill>
                <a:schemeClr val="accent1">
                  <a:lumMod val="75000"/>
                </a:schemeClr>
              </a:solidFill>
              <a:uFillTx/>
              <a:latin typeface="Arial" panose="020B0604020202020204" pitchFamily="34" charset="0"/>
              <a:ea typeface="微软雅黑" panose="020B0503020204020204" pitchFamily="34" charset="-122"/>
            </a:endParaRPr>
          </a:p>
        </p:txBody>
      </p:sp>
    </p:spTree>
    <p:custDataLst>
      <p:tags r:id="rId1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837565"/>
            <a:ext cx="8791575" cy="5906770"/>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博士学位论文评阅</a:t>
            </a:r>
            <a:endPar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从</a:t>
            </a:r>
            <a:r>
              <a:rPr kumimoji="0" lang="en-US" altLang="zh-CN"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2025</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年夏季批次起，博士学位答辩委员会组成人员中，学位授予单位（国科大校部及各培养单位）以外的专家应当不少于二人。</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博士【论文</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评阅</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】时，国科大校部及中国科学院各研究所的专家</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可视为</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外单位专家，但【学位论文</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答辩时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】，国科大校部及中国科学院各研究所的专家</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【不可】视为外单位专家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。例如：中国科学院理化所的专家，在【博士学位论文评阅】时可以认定为外单位专家，而【博士学位论文答辩】时如果也聘请该老师，则不可视其为外单位专家。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硕士学位论文评阅和答辩时，国科大校部及中国科学院各研究所的专家均可视为外单位专家。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常规评阅送审前提交附件</a:t>
            </a: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17.2</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至</a:t>
            </a: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739</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卢老师审核，之后由答辩秘书负责送审（参照附件</a:t>
            </a: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17.1</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280988" y="1196658"/>
            <a:ext cx="8497888" cy="5283200"/>
          </a:xfrm>
          <a:prstGeom prst="rect">
            <a:avLst/>
          </a:prstGeom>
          <a:ln>
            <a:solidFill>
              <a:srgbClr val="FFC000"/>
            </a:solidFill>
          </a:ln>
        </p:spPr>
        <p:txBody>
          <a:bodyPr>
            <a:spAutoFit/>
          </a:bodyPr>
          <a:lstStyle/>
          <a:p>
            <a:pPr marL="0" marR="0" lvl="0" indent="287020" algn="just" defTabSz="914400" rtl="0" eaLnBrk="0" fontAlgn="base" latinLnBrk="0" hangingPunct="0">
              <a:lnSpc>
                <a:spcPct val="172000"/>
              </a:lnSpc>
              <a:spcBef>
                <a:spcPts val="600"/>
              </a:spcBef>
              <a:spcAft>
                <a:spcPts val="600"/>
              </a:spcAft>
              <a:buClrTx/>
              <a:buSzTx/>
              <a:buFontTx/>
              <a:buNone/>
              <a:defRPr/>
            </a:pPr>
            <a:r>
              <a:rPr kumimoji="0" lang="zh-CN" altLang="zh-CN" sz="2000" b="1" i="0" u="none" strike="noStrike" kern="100" cap="none" spc="-5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pitchFamily="2" charset="-122"/>
                <a:ea typeface="华文中宋" panose="02010600040101010101" pitchFamily="2" charset="-122"/>
                <a:cs typeface="+mn-cs"/>
              </a:rPr>
              <a:t>评阅结果</a:t>
            </a:r>
            <a:r>
              <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rPr>
              <a:t>：</a:t>
            </a:r>
            <a:endPar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（一）评阅结果</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全部为“同意答辩”时，可以进行答辩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a:t>
            </a: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（二）评阅结果中有</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“修改后答辩”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时，申请人需参考专家评阅意见认真修改学位论文。修改完成后，经导师审核通过并在</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修改说明上签字</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后，方可参加答辩。</a:t>
            </a:r>
            <a:endPar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（三）</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评阅结果中有</a:t>
            </a:r>
            <a:r>
              <a:rPr lang="zh-CN"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“修改后评阅”</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时，申请人需严格按照专家评阅意见认真修改学位论文，并将修改后的论文再次送至专家处评阅。</a:t>
            </a:r>
            <a:endPar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endParaRPr>
          </a:p>
          <a:p>
            <a:pPr marL="0" marR="0" lvl="0" indent="355600" algn="just" defTabSz="914400" rtl="0" eaLnBrk="0" fontAlgn="base" latinLnBrk="0" hangingPunct="0">
              <a:lnSpc>
                <a:spcPts val="2400"/>
              </a:lnSpc>
              <a:spcBef>
                <a:spcPts val="240"/>
              </a:spcBef>
              <a:spcAft>
                <a:spcPts val="240"/>
              </a:spcAft>
              <a:buClrTx/>
              <a:buSzTx/>
              <a:buFontTx/>
              <a:buNone/>
              <a:defRPr/>
            </a:pP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（四）评阅结果中有</a:t>
            </a:r>
            <a:r>
              <a:rPr lang="en-US"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1</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个</a:t>
            </a:r>
            <a:r>
              <a:rPr lang="zh-CN"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“不同意答辩”</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时，申请人需对其学位论文做对应修改，导师和学生若提出再次送审，须提交修改说明（导师签字），上传修改后的学位论文，送回给原评阅专家复审。如复审仍为</a:t>
            </a:r>
            <a:r>
              <a:rPr lang="en-US"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不同意答辩</a:t>
            </a:r>
            <a:r>
              <a:rPr lang="en-US"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经研究所学位会评议后，增聘</a:t>
            </a:r>
            <a:r>
              <a:rPr lang="en-US"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2</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位评阅人评阅。若</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导师和学生若提出不再次送审，则延期处理。</a:t>
            </a: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（五）评阅结果中有</a:t>
            </a:r>
            <a:r>
              <a:rPr kumimoji="0" lang="en-US"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个</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“不同意答辩”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时，申请人需对其学位论文做重大修改，时间应不少于半年。经导师同意后可提出论文重新评阅的申请，论文仅采用匿名评阅方式。</a:t>
            </a: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06375" y="1125220"/>
            <a:ext cx="8731250" cy="54603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a:t>
            </a:r>
            <a:endPar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硕士学位论文答辩委员会应由</a:t>
            </a:r>
            <a:r>
              <a:rPr kumimoji="0" lang="zh-CN" altLang="en-US" sz="2000" b="1" i="0" u="none" strike="noStrike" kern="1200" cap="none" spc="113"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至少三位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指导教师资格的专家，</a:t>
            </a:r>
            <a:r>
              <a:rPr kumimoji="0" lang="zh-CN" altLang="en-US" sz="2000" b="1" i="0" u="none" strike="noStrike" kern="1200" cap="none" spc="113"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成员一般应包含本单位专家及外单位专家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。其中，同等学力硕士学位论文答辩委员会应由至少五位同行专家组成，且应包含非本单位和申请人所在单位的专家；</a:t>
            </a:r>
            <a:r>
              <a:rPr kumimoji="0" lang="zh-CN" altLang="en-US" sz="2000" b="1" i="0" u="none" strike="noStrike" kern="1200" cap="none" spc="113" normalizeH="0" baseline="0" noProof="1">
                <a:ln>
                  <a:noFill/>
                </a:ln>
                <a:solidFill>
                  <a:schemeClr val="tx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硕士</a:t>
            </a:r>
            <a:r>
              <a:rPr kumimoji="0" lang="zh-CN" altLang="en-US" sz="2000" b="1" i="0" u="none" strike="noStrike" kern="1200" cap="none" spc="113"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专业</a:t>
            </a:r>
            <a:r>
              <a:rPr kumimoji="0" lang="zh-CN" altLang="en-US" sz="2000" b="1" i="0" u="none" strike="noStrike" kern="1200" cap="none" spc="113" normalizeH="0" baseline="0" noProof="1">
                <a:ln>
                  <a:noFill/>
                </a:ln>
                <a:solidFill>
                  <a:schemeClr val="tx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学位应包含来自</a:t>
            </a:r>
            <a:r>
              <a:rPr kumimoji="0" lang="zh-CN" altLang="en-US" sz="2000" b="1" i="0" u="none" strike="noStrike" kern="1200" cap="none" spc="113"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的专家。</a:t>
            </a:r>
            <a:endParaRPr kumimoji="0" lang="zh-CN" altLang="en-US" sz="2000" b="1" i="0" u="none" strike="noStrike" kern="1200" cap="none" spc="113" normalizeH="0" baseline="0" noProof="1">
              <a:ln>
                <a:noFill/>
              </a:ln>
              <a:solidFill>
                <a:schemeClr val="tx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未通过，经答辩委员会成员过半数同意，可做出半年后至一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52095" y="767080"/>
            <a:ext cx="8731250" cy="579183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a:t>
            </a:r>
            <a:endPar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博士学位论文答辩委员会应由</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至少五位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正高级（或相当）专业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指导教师资格的同行专家，</a:t>
            </a:r>
            <a:r>
              <a:rPr kumimoji="0" lang="zh-CN" altLang="en-US" sz="2000" b="1" i="0" u="none" strike="noStrike" kern="1200" cap="none" spc="113"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答辩委员会主席应具有博士生指导教师资格，成员中博士生指导教师一般不少于三分之二，并应包含本单位专家及至少两位外单位的专家。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其中，同等学力博士学位论文答辩委员会应由至少七位同行专家组成，且应包含至少两位非本单位和申请人所在单位的专家；</a:t>
            </a:r>
            <a:r>
              <a:rPr kumimoji="0" lang="zh-CN" altLang="en-US" sz="2000" b="1" i="0" u="none" strike="noStrike" kern="1200" cap="none" spc="113" normalizeH="0" baseline="0" noProof="1">
                <a:ln>
                  <a:noFill/>
                </a:ln>
                <a:solidFill>
                  <a:schemeClr val="tx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博士专业学位应包含</a:t>
            </a:r>
            <a:r>
              <a:rPr kumimoji="0" lang="zh-CN" altLang="en-US" sz="2000" b="1" i="0" u="none" strike="noStrike" kern="1200" cap="none" spc="113"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至少两位</a:t>
            </a:r>
            <a:r>
              <a:rPr kumimoji="0" lang="zh-CN" altLang="en-US" sz="2000" b="1" i="0" u="none" strike="noStrike" kern="1200" cap="none" spc="113" normalizeH="0" baseline="0" noProof="1">
                <a:ln>
                  <a:noFill/>
                </a:ln>
                <a:solidFill>
                  <a:schemeClr val="tx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来自</a:t>
            </a:r>
            <a:r>
              <a:rPr kumimoji="0" lang="zh-CN" altLang="en-US" sz="2000" b="1" i="0" u="none" strike="noStrike" kern="1200" cap="none" spc="113" normalizeH="0" baseline="0" noProof="1">
                <a:ln>
                  <a:noFill/>
                </a:ln>
                <a:solidFill>
                  <a:srgbClr val="FF0000"/>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rPr>
              <a:t>的专家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未通过，经答辩委员会成员过半数同意，可做出半年后至两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工程硕博士和集成电路专项：</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1633220" y="854710"/>
            <a:ext cx="7037705" cy="5800725"/>
          </a:xfrm>
          <a:prstGeom prst="rect">
            <a:avLst/>
          </a:prstGeom>
        </p:spPr>
      </p:pic>
    </p:spTree>
    <p:custDataLst>
      <p:tags r:id="rId3"/>
    </p:custData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249238" y="1092200"/>
            <a:ext cx="8386763" cy="544512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vert="horz" wrap="square" lIns="101600" tIns="0" rIns="82550" bIns="0" numCol="1" rtlCol="0" anchor="t" anchorCtr="0" compatLnSpc="1">
            <a:normAutofit fontScale="25000" lnSpcReduction="20000"/>
          </a:bodyPr>
          <a:lstStyle/>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defRPr/>
            </a:pPr>
            <a:r>
              <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缓议学位申请</a:t>
            </a:r>
            <a:endPar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（一）缓议学位是指各级学位评定委员会，在充分讨论的基础上形成一致意见，对学位申请人做出暂缓学位申请的决议，并在缓议决议书中将缓议理由详细说明。</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（二）</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博士学位最长缓议期限两年，硕士学位最长缓议期限一年</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。缓议人员在最长缓议期限内可再次提出学位申请，再次申请学位</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仅限1次</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，逾期按自动放弃处理。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（三）根据缓议决议要求须重新进行学位论文答辩者，应按学位申请及审核的程序和要求重新办理。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（四）研究所学位评定委员会、学科群学位评定分委员会对经过缓议再次申请学位者，须按缓议决议的要求进行逐项重点审核，经不记名投票表决，做出是否授予学位的建议，报校学位评定委员会审定。</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撤销学位</a:t>
            </a:r>
            <a:endPar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对于已经授予学位，如发现论文确有舞弊作伪、抄袭剽窃等违反《中华人民共和国学位条例》规定，或在学位申请时确有不符合《中国科学院大学学位授予工作细则》规定者，经研究所学位评定委员会、学科群学位评定分委员会以及校学位评定委员会审议，不记名投票表决后，可做出建议撤销学位决议。</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校学位评定委员会为最终裁决机构，并对撤销学位者予以公布。</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64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框 3"/>
          <p:cNvSpPr txBox="1"/>
          <p:nvPr>
            <p:custDataLst>
              <p:tags r:id="rId2"/>
            </p:custDataLst>
          </p:nvPr>
        </p:nvSpPr>
        <p:spPr>
          <a:xfrm>
            <a:off x="250825" y="18923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8.</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学位缓</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议：</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矩形 45"/>
          <p:cNvSpPr/>
          <p:nvPr>
            <p:custDataLst>
              <p:tags r:id="rId1"/>
            </p:custDataLst>
          </p:nvPr>
        </p:nvSpPr>
        <p:spPr>
          <a:xfrm>
            <a:off x="3676650" y="1449705"/>
            <a:ext cx="5030788" cy="645160"/>
          </a:xfrm>
          <a:prstGeom prst="rect">
            <a:avLst/>
          </a:prstGeom>
          <a:noFill/>
          <a:ln w="9525">
            <a:noFill/>
          </a:ln>
        </p:spPr>
        <p:txBody>
          <a:bodyPr anchor="t" anchorCtr="0">
            <a:spAutoFit/>
          </a:bodyPr>
          <a:p>
            <a:pPr algn="just" eaLnBrk="0" hangingPunct="0"/>
            <a:r>
              <a:rPr lang="zh-CN" altLang="zh-CN" b="1" dirty="0">
                <a:solidFill>
                  <a:srgbClr val="0070C0"/>
                </a:solidFill>
                <a:latin typeface="华文楷体" panose="02010600040101010101" pitchFamily="2" charset="-122"/>
                <a:ea typeface="华文楷体" panose="02010600040101010101" pitchFamily="2" charset="-122"/>
              </a:rPr>
              <a:t>导师同意答辩后，在</a:t>
            </a:r>
            <a:r>
              <a:rPr lang="en-US" altLang="zh-CN" b="1" dirty="0">
                <a:solidFill>
                  <a:srgbClr val="0070C0"/>
                </a:solidFill>
                <a:latin typeface="华文楷体" panose="02010600040101010101" pitchFamily="2" charset="-122"/>
                <a:ea typeface="华文楷体" panose="02010600040101010101" pitchFamily="2" charset="-122"/>
              </a:rPr>
              <a:t>3</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2</a:t>
            </a:r>
            <a:r>
              <a:rPr lang="zh-CN" altLang="zh-CN" b="1" dirty="0">
                <a:solidFill>
                  <a:srgbClr val="0070C0"/>
                </a:solidFill>
                <a:latin typeface="华文楷体" panose="02010600040101010101" pitchFamily="2" charset="-122"/>
                <a:ea typeface="华文楷体" panose="02010600040101010101" pitchFamily="2" charset="-122"/>
              </a:rPr>
              <a:t>日前提交《附件</a:t>
            </a:r>
            <a:r>
              <a:rPr lang="en-US" altLang="zh-CN" b="1" dirty="0">
                <a:solidFill>
                  <a:srgbClr val="0070C0"/>
                </a:solidFill>
                <a:latin typeface="华文楷体" panose="02010600040101010101" pitchFamily="2" charset="-122"/>
                <a:ea typeface="华文楷体" panose="02010600040101010101" pitchFamily="2" charset="-122"/>
              </a:rPr>
              <a:t>1</a:t>
            </a:r>
            <a:r>
              <a:rPr lang="zh-CN" altLang="en-US" b="1" dirty="0">
                <a:solidFill>
                  <a:srgbClr val="0070C0"/>
                </a:solidFill>
                <a:latin typeface="华文楷体" panose="02010600040101010101" pitchFamily="2" charset="-122"/>
                <a:ea typeface="华文楷体" panose="02010600040101010101" pitchFamily="2" charset="-122"/>
              </a:rPr>
              <a:t>及附件</a:t>
            </a:r>
            <a:r>
              <a:rPr lang="en-US" altLang="zh-CN" b="1" dirty="0">
                <a:solidFill>
                  <a:srgbClr val="0070C0"/>
                </a:solidFill>
                <a:latin typeface="华文楷体" panose="02010600040101010101" pitchFamily="2" charset="-122"/>
                <a:ea typeface="华文楷体" panose="02010600040101010101" pitchFamily="2" charset="-122"/>
              </a:rPr>
              <a:t>18</a:t>
            </a:r>
            <a:r>
              <a:rPr lang="zh-CN" altLang="en-US" b="1" dirty="0">
                <a:solidFill>
                  <a:srgbClr val="0070C0"/>
                </a:solidFill>
                <a:latin typeface="华文楷体" panose="02010600040101010101" pitchFamily="2" charset="-122"/>
                <a:ea typeface="华文楷体" panose="02010600040101010101" pitchFamily="2" charset="-122"/>
              </a:rPr>
              <a:t>》</a:t>
            </a:r>
            <a:r>
              <a:rPr lang="zh-CN" altLang="zh-CN" b="1" dirty="0">
                <a:solidFill>
                  <a:srgbClr val="0070C0"/>
                </a:solidFill>
                <a:latin typeface="华文楷体" panose="02010600040101010101" pitchFamily="2" charset="-122"/>
                <a:ea typeface="华文楷体" panose="02010600040101010101" pitchFamily="2" charset="-122"/>
              </a:rPr>
              <a:t>，否则应在此期限前提交《延期申请》</a:t>
            </a:r>
            <a:r>
              <a:rPr lang="zh-CN" altLang="en-US" b="1" dirty="0">
                <a:solidFill>
                  <a:srgbClr val="0070C0"/>
                </a:solidFill>
                <a:latin typeface="华文楷体" panose="02010600040101010101" pitchFamily="2" charset="-122"/>
                <a:ea typeface="华文楷体" panose="02010600040101010101" pitchFamily="2" charset="-122"/>
              </a:rPr>
              <a:t>。</a:t>
            </a:r>
            <a:endParaRPr lang="zh-CN" altLang="en-US" b="1" dirty="0">
              <a:solidFill>
                <a:srgbClr val="0070C0"/>
              </a:solidFill>
              <a:latin typeface="华文楷体" panose="02010600040101010101" pitchFamily="2" charset="-122"/>
              <a:ea typeface="华文楷体" panose="02010600040101010101" pitchFamily="2" charset="-122"/>
            </a:endParaRPr>
          </a:p>
        </p:txBody>
      </p:sp>
      <p:sp>
        <p:nvSpPr>
          <p:cNvPr id="82946" name="文本框 48"/>
          <p:cNvSpPr txBox="1"/>
          <p:nvPr>
            <p:custDataLst>
              <p:tags r:id="rId2"/>
            </p:custDataLst>
          </p:nvPr>
        </p:nvSpPr>
        <p:spPr>
          <a:xfrm>
            <a:off x="3604895" y="802005"/>
            <a:ext cx="4965065" cy="645160"/>
          </a:xfrm>
          <a:prstGeom prst="rect">
            <a:avLst/>
          </a:prstGeom>
          <a:noFill/>
          <a:ln w="9525">
            <a:noFill/>
          </a:ln>
        </p:spPr>
        <p:txBody>
          <a:bodyPr wrap="square" anchor="t" anchorCtr="0">
            <a:spAutoFit/>
          </a:bodyPr>
          <a:p>
            <a:pPr algn="ctr" eaLnBrk="0" hangingPunct="0"/>
            <a:r>
              <a:rPr lang="en-US" altLang="zh-CN" b="1" dirty="0">
                <a:solidFill>
                  <a:srgbClr val="FF0000"/>
                </a:solidFill>
                <a:latin typeface="微软雅黑" panose="020B0503020204020204" pitchFamily="34" charset="-122"/>
                <a:ea typeface="微软雅黑" panose="020B0503020204020204" pitchFamily="34" charset="-122"/>
              </a:rPr>
              <a:t>3</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latin typeface="微软雅黑" panose="020B0503020204020204" pitchFamily="34" charset="-122"/>
                <a:ea typeface="微软雅黑" panose="020B0503020204020204" pitchFamily="34" charset="-122"/>
              </a:rPr>
              <a:t>提交《附件1 答辩导师意见书及第一作者成果统计表》、《附件</a:t>
            </a:r>
            <a:r>
              <a:rPr lang="en-US" altLang="zh-CN" b="1" dirty="0">
                <a:latin typeface="微软雅黑" panose="020B0503020204020204" pitchFamily="34" charset="-122"/>
                <a:ea typeface="微软雅黑" panose="020B0503020204020204" pitchFamily="34" charset="-122"/>
              </a:rPr>
              <a:t>18 </a:t>
            </a:r>
            <a:r>
              <a:rPr lang="zh-CN" altLang="zh-CN" b="1" dirty="0">
                <a:latin typeface="微软雅黑" panose="020B0503020204020204" pitchFamily="34" charset="-122"/>
                <a:ea typeface="微软雅黑" panose="020B0503020204020204" pitchFamily="34" charset="-122"/>
              </a:rPr>
              <a:t>共</a:t>
            </a:r>
            <a:r>
              <a:rPr lang="zh-CN" altLang="zh-CN" b="1" dirty="0">
                <a:latin typeface="微软雅黑" panose="020B0503020204020204" pitchFamily="34" charset="-122"/>
                <a:ea typeface="微软雅黑" panose="020B0503020204020204" pitchFamily="34" charset="-122"/>
                <a:sym typeface="+mn-ea"/>
              </a:rPr>
              <a:t>一声明</a:t>
            </a:r>
            <a:r>
              <a:rPr lang="zh-CN" altLang="zh-CN" b="1" dirty="0">
                <a:latin typeface="微软雅黑" panose="020B0503020204020204" pitchFamily="34" charset="-122"/>
                <a:ea typeface="微软雅黑" panose="020B0503020204020204" pitchFamily="34" charset="-122"/>
              </a:rPr>
              <a:t>》</a:t>
            </a:r>
            <a:endParaRPr lang="zh-CN" altLang="zh-CN" b="1" dirty="0">
              <a:latin typeface="微软雅黑" panose="020B0503020204020204" pitchFamily="34" charset="-122"/>
              <a:ea typeface="微软雅黑" panose="020B0503020204020204" pitchFamily="34" charset="-122"/>
            </a:endParaRPr>
          </a:p>
        </p:txBody>
      </p:sp>
      <p:cxnSp>
        <p:nvCxnSpPr>
          <p:cNvPr id="66" name="直接连接符 65"/>
          <p:cNvCxnSpPr/>
          <p:nvPr>
            <p:custDataLst>
              <p:tags r:id="rId3"/>
            </p:custDataLst>
          </p:nvPr>
        </p:nvCxnSpPr>
        <p:spPr>
          <a:xfrm>
            <a:off x="125412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4"/>
            </p:custDataLst>
          </p:nvPr>
        </p:nvCxnSpPr>
        <p:spPr>
          <a:xfrm>
            <a:off x="260667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5"/>
            </p:custDataLst>
          </p:nvPr>
        </p:nvCxnSpPr>
        <p:spPr>
          <a:xfrm>
            <a:off x="3979863"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6"/>
            </p:custDataLst>
          </p:nvPr>
        </p:nvCxnSpPr>
        <p:spPr>
          <a:xfrm>
            <a:off x="530860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7"/>
            </p:custDataLst>
          </p:nvPr>
        </p:nvCxnSpPr>
        <p:spPr>
          <a:xfrm>
            <a:off x="669925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custDataLst>
              <p:tags r:id="rId8"/>
            </p:custDataLst>
          </p:nvPr>
        </p:nvSpPr>
        <p:spPr>
          <a:xfrm>
            <a:off x="82550" y="71755"/>
            <a:ext cx="8459788" cy="582613"/>
          </a:xfrm>
          <a:prstGeom prst="rect">
            <a:avLst/>
          </a:prstGeom>
          <a:noFill/>
        </p:spPr>
        <p:txBody>
          <a:bodyPr>
            <a:spAutoFit/>
          </a:bodyPr>
          <a:p>
            <a:pPr marR="0" defTabSz="914400" eaLnBrk="0" fontAlgn="auto" hangingPunct="0">
              <a:spcBef>
                <a:spcPts val="0"/>
              </a:spcBef>
              <a:spcAft>
                <a:spcPts val="0"/>
              </a:spcAft>
              <a:buClrTx/>
              <a:buSzTx/>
              <a:buFontTx/>
              <a:buNone/>
              <a:defRPr/>
            </a:pPr>
            <a:r>
              <a:rPr kumimoji="0" lang="zh-CN" altLang="en-US" sz="3200" b="1" kern="1200" cap="none" spc="30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申请答辩及论文评审流程</a:t>
            </a:r>
            <a:r>
              <a:rPr kumimoji="0" lang="zh-CN" altLang="en-US" sz="3200" b="1" kern="1200" cap="none" spc="300" normalizeH="0" baseline="0" noProof="0" dirty="0">
                <a:solidFill>
                  <a:srgbClr val="FF0000"/>
                </a:solidFill>
                <a:latin typeface="微软雅黑" panose="020B0503020204020204" pitchFamily="34" charset="-122"/>
                <a:ea typeface="微软雅黑" panose="020B0503020204020204" pitchFamily="34" charset="-122"/>
                <a:cs typeface="+mn-cs"/>
              </a:rPr>
              <a:t>（时间结点）</a:t>
            </a:r>
            <a:r>
              <a:rPr kumimoji="0" lang="zh-CN" altLang="en-US" sz="3200" kern="1200" cap="none" spc="300" normalizeH="0" baseline="0" noProof="0" dirty="0">
                <a:latin typeface="微软雅黑" panose="020B0503020204020204" pitchFamily="34" charset="-122"/>
                <a:ea typeface="微软雅黑" panose="020B0503020204020204" pitchFamily="34" charset="-122"/>
                <a:cs typeface="+mn-cs"/>
              </a:rPr>
              <a:t>：</a:t>
            </a:r>
            <a:endParaRPr kumimoji="0" lang="zh-HK" altLang="en-US" sz="3200" kern="1200" cap="none" spc="300" normalizeH="0" baseline="0" noProof="0" dirty="0">
              <a:latin typeface="微软雅黑" panose="020B0503020204020204" pitchFamily="34" charset="-122"/>
              <a:ea typeface="微软雅黑" panose="020B0503020204020204" pitchFamily="34" charset="-122"/>
              <a:cs typeface="+mn-cs"/>
            </a:endParaRPr>
          </a:p>
        </p:txBody>
      </p:sp>
      <p:grpSp>
        <p:nvGrpSpPr>
          <p:cNvPr id="38" name="组合 61"/>
          <p:cNvGrpSpPr/>
          <p:nvPr>
            <p:custDataLst>
              <p:tags r:id="rId9"/>
            </p:custDataLst>
          </p:nvPr>
        </p:nvGrpSpPr>
        <p:grpSpPr>
          <a:xfrm>
            <a:off x="3312104" y="738209"/>
            <a:ext cx="221360" cy="3708400"/>
            <a:chOff x="3615799" y="1892300"/>
            <a:chExt cx="221360" cy="3708400"/>
          </a:xfrm>
          <a:solidFill>
            <a:srgbClr val="7C233E"/>
          </a:solidFill>
        </p:grpSpPr>
        <p:sp>
          <p:nvSpPr>
            <p:cNvPr id="39" name="直接连接符 38"/>
            <p:cNvSpPr/>
            <p:nvPr>
              <p:custDataLst>
                <p:tags r:id="rId10"/>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40" name="椭圆 39"/>
            <p:cNvSpPr/>
            <p:nvPr>
              <p:custDataLst>
                <p:tags r:id="rId11"/>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custDataLst>
                <p:tags r:id="rId12"/>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955" name="文本框 47"/>
          <p:cNvSpPr txBox="1"/>
          <p:nvPr>
            <p:custDataLst>
              <p:tags r:id="rId13"/>
            </p:custDataLst>
          </p:nvPr>
        </p:nvSpPr>
        <p:spPr>
          <a:xfrm>
            <a:off x="3676650" y="2487930"/>
            <a:ext cx="5178425" cy="922020"/>
          </a:xfrm>
          <a:prstGeom prst="rect">
            <a:avLst/>
          </a:prstGeom>
          <a:noFill/>
          <a:ln w="9525">
            <a:noFill/>
          </a:ln>
        </p:spPr>
        <p:txBody>
          <a:bodyPr anchor="t" anchorCtr="0">
            <a:spAutoFit/>
          </a:bodyPr>
          <a:p>
            <a:pPr eaLnBrk="0" hangingPunct="0"/>
            <a:r>
              <a:rPr lang="en-US" altLang="zh-CN" b="1" dirty="0">
                <a:solidFill>
                  <a:srgbClr val="0070C0"/>
                </a:solidFill>
                <a:latin typeface="华文楷体" panose="02010600040101010101" pitchFamily="2" charset="-122"/>
                <a:ea typeface="华文楷体" panose="02010600040101010101" pitchFamily="2" charset="-122"/>
              </a:rPr>
              <a:t>3</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2</a:t>
            </a:r>
            <a:r>
              <a:rPr lang="zh-CN" altLang="zh-CN" b="1" dirty="0">
                <a:solidFill>
                  <a:srgbClr val="0070C0"/>
                </a:solidFill>
                <a:latin typeface="华文楷体" panose="02010600040101010101" pitchFamily="2" charset="-122"/>
                <a:ea typeface="华文楷体" panose="02010600040101010101" pitchFamily="2" charset="-122"/>
              </a:rPr>
              <a:t>日之前，在</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系统上提交学位论文，</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上学位论文</a:t>
            </a:r>
            <a:r>
              <a:rPr lang="zh-CN" altLang="en-US" b="1" dirty="0">
                <a:solidFill>
                  <a:srgbClr val="FF0000"/>
                </a:solidFill>
                <a:highlight>
                  <a:srgbClr val="FFFF00"/>
                </a:highlight>
                <a:latin typeface="华文楷体" panose="02010600040101010101" pitchFamily="2" charset="-122"/>
                <a:ea typeface="华文楷体" panose="02010600040101010101" pitchFamily="2" charset="-122"/>
              </a:rPr>
              <a:t>声明页需要导师签字，同时填写日期</a:t>
            </a:r>
            <a:r>
              <a:rPr lang="zh-CN" altLang="zh-CN" b="1" dirty="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latin typeface="华文楷体" panose="02010600040101010101" pitchFamily="2" charset="-122"/>
                <a:ea typeface="华文楷体" panose="02010600040101010101" pitchFamily="2" charset="-122"/>
                <a:sym typeface="+mn-ea"/>
              </a:rPr>
              <a:t>导师审核通过，</a:t>
            </a:r>
            <a:r>
              <a:rPr lang="zh-CN" altLang="zh-CN" b="1" dirty="0">
                <a:solidFill>
                  <a:srgbClr val="0070C0"/>
                </a:solidFill>
                <a:latin typeface="华文楷体" panose="02010600040101010101" pitchFamily="2" charset="-122"/>
                <a:ea typeface="华文楷体" panose="02010600040101010101" pitchFamily="2" charset="-122"/>
              </a:rPr>
              <a:t>由</a:t>
            </a:r>
            <a:r>
              <a:rPr lang="zh-CN" altLang="zh-CN" b="1" dirty="0">
                <a:solidFill>
                  <a:srgbClr val="0070C0"/>
                </a:solidFill>
                <a:latin typeface="华文楷体" panose="02010600040101010101" pitchFamily="2" charset="-122"/>
                <a:ea typeface="华文楷体" panose="02010600040101010101" pitchFamily="2" charset="-122"/>
                <a:sym typeface="+mn-ea"/>
              </a:rPr>
              <a:t>人事教育处送盲审</a:t>
            </a:r>
            <a:r>
              <a:rPr lang="zh-CN" altLang="zh-CN" b="1" dirty="0">
                <a:solidFill>
                  <a:srgbClr val="0070C0"/>
                </a:solidFill>
                <a:latin typeface="华文楷体" panose="02010600040101010101" pitchFamily="2" charset="-122"/>
                <a:ea typeface="华文楷体" panose="02010600040101010101" pitchFamily="2" charset="-122"/>
              </a:rPr>
              <a:t>。</a:t>
            </a:r>
            <a:endParaRPr lang="zh-CN" altLang="zh-CN" b="1" dirty="0">
              <a:solidFill>
                <a:srgbClr val="0070C0"/>
              </a:solidFill>
              <a:latin typeface="华文楷体" panose="02010600040101010101" pitchFamily="2" charset="-122"/>
              <a:ea typeface="华文楷体" panose="02010600040101010101" pitchFamily="2" charset="-122"/>
            </a:endParaRPr>
          </a:p>
        </p:txBody>
      </p:sp>
      <p:sp>
        <p:nvSpPr>
          <p:cNvPr id="82956" name="矩形 3"/>
          <p:cNvSpPr/>
          <p:nvPr>
            <p:custDataLst>
              <p:tags r:id="rId14"/>
            </p:custDataLst>
          </p:nvPr>
        </p:nvSpPr>
        <p:spPr>
          <a:xfrm>
            <a:off x="3676650" y="2130108"/>
            <a:ext cx="3855720" cy="368300"/>
          </a:xfrm>
          <a:prstGeom prst="rect">
            <a:avLst/>
          </a:prstGeom>
          <a:noFill/>
          <a:ln w="9525">
            <a:noFill/>
          </a:ln>
        </p:spPr>
        <p:txBody>
          <a:bodyPr wrap="none"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3</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solidFill>
                  <a:schemeClr val="tx1"/>
                </a:solidFill>
                <a:latin typeface="微软雅黑" panose="020B0503020204020204" pitchFamily="34" charset="-122"/>
                <a:ea typeface="微软雅黑" panose="020B0503020204020204" pitchFamily="34" charset="-122"/>
              </a:rPr>
              <a:t>同时</a:t>
            </a:r>
            <a:r>
              <a:rPr lang="en-US" altLang="zh-CN" b="1" dirty="0">
                <a:solidFill>
                  <a:schemeClr val="tx1"/>
                </a:solidFill>
                <a:latin typeface="微软雅黑" panose="020B0503020204020204" pitchFamily="34" charset="-122"/>
                <a:ea typeface="微软雅黑" panose="020B0503020204020204" pitchFamily="34" charset="-122"/>
              </a:rPr>
              <a:t>SEP</a:t>
            </a:r>
            <a:r>
              <a:rPr lang="zh-CN" altLang="en-US" b="1" dirty="0">
                <a:solidFill>
                  <a:schemeClr val="tx1"/>
                </a:solidFill>
                <a:latin typeface="微软雅黑" panose="020B0503020204020204" pitchFamily="34" charset="-122"/>
                <a:ea typeface="微软雅黑" panose="020B0503020204020204" pitchFamily="34" charset="-122"/>
              </a:rPr>
              <a:t>系统</a:t>
            </a:r>
            <a:r>
              <a:rPr lang="zh-CN" altLang="zh-CN" b="1" dirty="0">
                <a:latin typeface="微软雅黑" panose="020B0503020204020204" pitchFamily="34" charset="-122"/>
                <a:ea typeface="微软雅黑" panose="020B0503020204020204" pitchFamily="34" charset="-122"/>
              </a:rPr>
              <a:t>提交</a:t>
            </a:r>
            <a:r>
              <a:rPr lang="zh-CN" altLang="en-US" b="1" dirty="0">
                <a:latin typeface="微软雅黑" panose="020B0503020204020204" pitchFamily="34" charset="-122"/>
                <a:ea typeface="微软雅黑" panose="020B0503020204020204" pitchFamily="34" charset="-122"/>
              </a:rPr>
              <a:t>学位论文</a:t>
            </a:r>
            <a:endParaRPr lang="zh-HK" altLang="en-US" b="1" dirty="0">
              <a:solidFill>
                <a:srgbClr val="7C233E"/>
              </a:solidFill>
              <a:latin typeface="华文楷体" panose="02010600040101010101" pitchFamily="2" charset="-122"/>
              <a:ea typeface="华文楷体" panose="02010600040101010101" pitchFamily="2" charset="-122"/>
            </a:endParaRPr>
          </a:p>
        </p:txBody>
      </p:sp>
      <p:sp>
        <p:nvSpPr>
          <p:cNvPr id="82957" name="矩形 4"/>
          <p:cNvSpPr/>
          <p:nvPr>
            <p:custDataLst>
              <p:tags r:id="rId15"/>
            </p:custDataLst>
          </p:nvPr>
        </p:nvSpPr>
        <p:spPr>
          <a:xfrm>
            <a:off x="3676650" y="3580765"/>
            <a:ext cx="5180013" cy="645160"/>
          </a:xfrm>
          <a:prstGeom prst="rect">
            <a:avLst/>
          </a:prstGeom>
          <a:noFill/>
          <a:ln w="9525">
            <a:noFill/>
          </a:ln>
        </p:spPr>
        <p:txBody>
          <a:bodyPr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4</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6</a:t>
            </a:r>
            <a:r>
              <a:rPr lang="zh-CN" altLang="zh-CN" b="1" dirty="0">
                <a:solidFill>
                  <a:srgbClr val="FF0000"/>
                </a:solidFill>
                <a:latin typeface="微软雅黑" panose="020B0503020204020204" pitchFamily="34" charset="-122"/>
                <a:ea typeface="微软雅黑" panose="020B0503020204020204" pitchFamily="34" charset="-122"/>
              </a:rPr>
              <a:t>日左右</a:t>
            </a:r>
            <a:r>
              <a:rPr lang="zh-CN" altLang="zh-CN" b="1" dirty="0">
                <a:latin typeface="微软雅黑" panose="020B0503020204020204" pitchFamily="34" charset="-122"/>
                <a:ea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sym typeface="+mn-ea"/>
              </a:rPr>
              <a:t>人事教育处</a:t>
            </a:r>
            <a:r>
              <a:rPr lang="zh-CN" altLang="zh-CN" b="1" dirty="0">
                <a:latin typeface="微软雅黑" panose="020B0503020204020204" pitchFamily="34" charset="-122"/>
                <a:ea typeface="微软雅黑" panose="020B0503020204020204" pitchFamily="34" charset="-122"/>
              </a:rPr>
              <a:t>回收整理返回的匿名评审意见</a:t>
            </a:r>
            <a:endParaRPr lang="zh-CN" altLang="en-US" b="1" dirty="0">
              <a:latin typeface="微软雅黑" panose="020B0503020204020204" pitchFamily="34" charset="-122"/>
              <a:ea typeface="微软雅黑" panose="020B0503020204020204" pitchFamily="34" charset="-122"/>
            </a:endParaRPr>
          </a:p>
        </p:txBody>
      </p:sp>
      <p:sp>
        <p:nvSpPr>
          <p:cNvPr id="82958" name="矩形 5"/>
          <p:cNvSpPr/>
          <p:nvPr>
            <p:custDataLst>
              <p:tags r:id="rId16"/>
            </p:custDataLst>
          </p:nvPr>
        </p:nvSpPr>
        <p:spPr>
          <a:xfrm>
            <a:off x="3676650" y="4249420"/>
            <a:ext cx="5391150" cy="1198880"/>
          </a:xfrm>
          <a:prstGeom prst="rect">
            <a:avLst/>
          </a:prstGeom>
          <a:noFill/>
          <a:ln w="9525">
            <a:noFill/>
          </a:ln>
        </p:spPr>
        <p:txBody>
          <a:bodyPr anchor="t" anchorCtr="0">
            <a:spAutoFit/>
          </a:bodyPr>
          <a:p>
            <a:pPr eaLnBrk="0" hangingPunct="0"/>
            <a:r>
              <a:rPr lang="zh-CN" altLang="zh-CN" b="1" dirty="0">
                <a:solidFill>
                  <a:srgbClr val="0070C0"/>
                </a:solidFill>
                <a:latin typeface="华文楷体" panose="02010600040101010101" pitchFamily="2" charset="-122"/>
                <a:ea typeface="华文楷体" panose="02010600040101010101" pitchFamily="2" charset="-122"/>
              </a:rPr>
              <a:t>人事教育处及答辩秘书登录</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系统查看</a:t>
            </a:r>
            <a:r>
              <a:rPr lang="zh-CN" altLang="zh-CN" b="1" dirty="0">
                <a:solidFill>
                  <a:srgbClr val="0070C0"/>
                </a:solidFill>
                <a:latin typeface="华文楷体" panose="02010600040101010101" pitchFamily="2" charset="-122"/>
                <a:ea typeface="华文楷体" panose="02010600040101010101" pitchFamily="2" charset="-122"/>
              </a:rPr>
              <a:t>匿名评审意见，评阅结果</a:t>
            </a:r>
            <a:r>
              <a:rPr lang="zh-CN" altLang="zh-CN" b="1" dirty="0">
                <a:solidFill>
                  <a:srgbClr val="FF0000"/>
                </a:solidFill>
                <a:latin typeface="华文楷体" panose="02010600040101010101" pitchFamily="2" charset="-122"/>
                <a:ea typeface="华文楷体" panose="02010600040101010101" pitchFamily="2" charset="-122"/>
              </a:rPr>
              <a:t>全部为“同意答辩”或</a:t>
            </a:r>
            <a:r>
              <a:rPr lang="en-US" altLang="zh-CN" b="1" dirty="0">
                <a:solidFill>
                  <a:srgbClr val="FF0000"/>
                </a:solidFill>
                <a:latin typeface="华文楷体" panose="02010600040101010101" pitchFamily="2" charset="-122"/>
                <a:ea typeface="华文楷体" panose="02010600040101010101" pitchFamily="2" charset="-122"/>
              </a:rPr>
              <a:t>“</a:t>
            </a:r>
            <a:r>
              <a:rPr lang="zh-CN" altLang="en-US" b="1" dirty="0">
                <a:solidFill>
                  <a:srgbClr val="FF0000"/>
                </a:solidFill>
                <a:latin typeface="华文楷体" panose="02010600040101010101" pitchFamily="2" charset="-122"/>
                <a:ea typeface="华文楷体" panose="02010600040101010101" pitchFamily="2" charset="-122"/>
              </a:rPr>
              <a:t>修改后答辩</a:t>
            </a:r>
            <a:r>
              <a:rPr lang="en-US" altLang="zh-CN" b="1" dirty="0">
                <a:solidFill>
                  <a:srgbClr val="FF0000"/>
                </a:solidFill>
                <a:latin typeface="华文楷体" panose="02010600040101010101" pitchFamily="2" charset="-122"/>
                <a:ea typeface="华文楷体" panose="02010600040101010101" pitchFamily="2" charset="-122"/>
              </a:rPr>
              <a:t>”</a:t>
            </a:r>
            <a:r>
              <a:rPr lang="zh-CN" altLang="zh-CN" b="1" dirty="0">
                <a:solidFill>
                  <a:srgbClr val="FF0000"/>
                </a:solidFill>
                <a:latin typeface="华文楷体" panose="02010600040101010101" pitchFamily="2" charset="-122"/>
                <a:ea typeface="华文楷体" panose="02010600040101010101" pitchFamily="2" charset="-122"/>
              </a:rPr>
              <a:t>时，可以进行常规送审及答辩（</a:t>
            </a:r>
            <a:r>
              <a:rPr lang="zh-CN" altLang="zh-CN" b="1" dirty="0">
                <a:solidFill>
                  <a:srgbClr val="FF0000"/>
                </a:solidFill>
                <a:highlight>
                  <a:srgbClr val="FFFF00"/>
                </a:highlight>
                <a:latin typeface="华文楷体" panose="02010600040101010101" pitchFamily="2" charset="-122"/>
                <a:ea typeface="华文楷体" panose="02010600040101010101" pitchFamily="2" charset="-122"/>
              </a:rPr>
              <a:t>常规送审前需提交附件</a:t>
            </a:r>
            <a:r>
              <a:rPr lang="en-US" altLang="zh-CN" b="1" dirty="0">
                <a:solidFill>
                  <a:srgbClr val="FF0000"/>
                </a:solidFill>
                <a:highlight>
                  <a:srgbClr val="FFFF00"/>
                </a:highlight>
                <a:latin typeface="华文楷体" panose="02010600040101010101" pitchFamily="2" charset="-122"/>
                <a:ea typeface="华文楷体" panose="02010600040101010101" pitchFamily="2" charset="-122"/>
              </a:rPr>
              <a:t>17.2</a:t>
            </a:r>
            <a:r>
              <a:rPr lang="zh-CN" altLang="en-US" b="1" dirty="0">
                <a:solidFill>
                  <a:srgbClr val="FF0000"/>
                </a:solidFill>
                <a:highlight>
                  <a:srgbClr val="FFFF00"/>
                </a:highlight>
                <a:latin typeface="华文楷体" panose="02010600040101010101" pitchFamily="2" charset="-122"/>
                <a:ea typeface="华文楷体" panose="02010600040101010101" pitchFamily="2" charset="-122"/>
              </a:rPr>
              <a:t>至</a:t>
            </a:r>
            <a:r>
              <a:rPr lang="zh-CN" altLang="zh-CN" b="1" dirty="0">
                <a:solidFill>
                  <a:srgbClr val="FF0000"/>
                </a:solidFill>
                <a:highlight>
                  <a:srgbClr val="FFFF00"/>
                </a:highlight>
                <a:latin typeface="华文楷体" panose="02010600040101010101" pitchFamily="2" charset="-122"/>
                <a:ea typeface="华文楷体" panose="02010600040101010101" pitchFamily="2" charset="-122"/>
              </a:rPr>
              <a:t>人教处审核</a:t>
            </a:r>
            <a:r>
              <a:rPr lang="zh-CN" altLang="zh-CN" b="1" dirty="0">
                <a:solidFill>
                  <a:srgbClr val="FF0000"/>
                </a:solidFill>
                <a:latin typeface="华文楷体" panose="02010600040101010101" pitchFamily="2" charset="-122"/>
                <a:ea typeface="华文楷体" panose="02010600040101010101" pitchFamily="2" charset="-122"/>
              </a:rPr>
              <a:t>）</a:t>
            </a:r>
            <a:r>
              <a:rPr lang="zh-CN" altLang="en-US" b="1" dirty="0">
                <a:solidFill>
                  <a:srgbClr val="FF0000"/>
                </a:solidFill>
                <a:latin typeface="华文楷体" panose="02010600040101010101" pitchFamily="2" charset="-122"/>
                <a:ea typeface="华文楷体" panose="02010600040101010101" pitchFamily="2" charset="-122"/>
              </a:rPr>
              <a:t>。</a:t>
            </a:r>
            <a:endParaRPr lang="zh-CN" altLang="en-US" b="1" dirty="0">
              <a:solidFill>
                <a:srgbClr val="FF0000"/>
              </a:solidFill>
              <a:latin typeface="华文楷体" panose="02010600040101010101" pitchFamily="2" charset="-122"/>
              <a:ea typeface="华文楷体" panose="02010600040101010101" pitchFamily="2" charset="-122"/>
            </a:endParaRPr>
          </a:p>
        </p:txBody>
      </p:sp>
      <p:sp>
        <p:nvSpPr>
          <p:cNvPr id="82959" name="矩形 6"/>
          <p:cNvSpPr/>
          <p:nvPr>
            <p:custDataLst>
              <p:tags r:id="rId17"/>
            </p:custDataLst>
          </p:nvPr>
        </p:nvSpPr>
        <p:spPr>
          <a:xfrm>
            <a:off x="3676650" y="5353050"/>
            <a:ext cx="5283200" cy="368300"/>
          </a:xfrm>
          <a:prstGeom prst="rect">
            <a:avLst/>
          </a:prstGeom>
          <a:noFill/>
          <a:ln w="9525">
            <a:noFill/>
          </a:ln>
        </p:spPr>
        <p:txBody>
          <a:bodyPr wrap="square" anchor="t" anchorCtr="0">
            <a:spAutoFit/>
          </a:bodyPr>
          <a:p>
            <a:pPr eaLnBrk="0" hangingPunct="0"/>
            <a:r>
              <a:rPr lang="zh-CN" altLang="zh-CN" b="1" dirty="0">
                <a:latin typeface="微软雅黑" panose="020B0503020204020204" pitchFamily="34" charset="-122"/>
                <a:ea typeface="微软雅黑" panose="020B0503020204020204" pitchFamily="34" charset="-122"/>
              </a:rPr>
              <a:t>夏季毕业学生应在</a:t>
            </a:r>
            <a:r>
              <a:rPr lang="en-US" altLang="zh-CN" b="1" dirty="0">
                <a:solidFill>
                  <a:srgbClr val="FF0000"/>
                </a:solidFill>
                <a:latin typeface="微软雅黑" panose="020B0503020204020204" pitchFamily="34" charset="-122"/>
                <a:ea typeface="微软雅黑" panose="020B0503020204020204" pitchFamily="34" charset="-122"/>
              </a:rPr>
              <a:t>5</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10</a:t>
            </a:r>
            <a:r>
              <a:rPr lang="zh-CN" altLang="zh-CN" b="1" dirty="0">
                <a:latin typeface="微软雅黑" panose="020B0503020204020204" pitchFamily="34" charset="-122"/>
                <a:ea typeface="微软雅黑" panose="020B0503020204020204" pitchFamily="34" charset="-122"/>
              </a:rPr>
              <a:t>日（含当天）前完成答辩</a:t>
            </a:r>
            <a:endParaRPr lang="zh-CN" altLang="en-US" b="1" dirty="0">
              <a:latin typeface="微软雅黑" panose="020B0503020204020204" pitchFamily="34" charset="-122"/>
              <a:ea typeface="微软雅黑" panose="020B0503020204020204" pitchFamily="34" charset="-122"/>
            </a:endParaRPr>
          </a:p>
        </p:txBody>
      </p:sp>
      <p:sp>
        <p:nvSpPr>
          <p:cNvPr id="82960" name="矩形 7"/>
          <p:cNvSpPr/>
          <p:nvPr>
            <p:custDataLst>
              <p:tags r:id="rId18"/>
            </p:custDataLst>
          </p:nvPr>
        </p:nvSpPr>
        <p:spPr>
          <a:xfrm>
            <a:off x="3676650" y="5786755"/>
            <a:ext cx="5065713" cy="922020"/>
          </a:xfrm>
          <a:prstGeom prst="rect">
            <a:avLst/>
          </a:prstGeom>
          <a:noFill/>
          <a:ln w="9525">
            <a:noFill/>
          </a:ln>
        </p:spPr>
        <p:txBody>
          <a:bodyPr anchor="t" anchorCtr="0">
            <a:spAutoFit/>
          </a:bodyPr>
          <a:p>
            <a:pPr eaLnBrk="0" hangingPunct="0"/>
            <a:r>
              <a:rPr lang="zh-CN" altLang="en-US" b="1" dirty="0">
                <a:solidFill>
                  <a:srgbClr val="0070C0"/>
                </a:solidFill>
                <a:latin typeface="华文楷体" panose="02010600040101010101" pitchFamily="2" charset="-122"/>
                <a:ea typeface="华文楷体" panose="02010600040101010101" pitchFamily="2" charset="-122"/>
              </a:rPr>
              <a:t>按照要求填写</a:t>
            </a:r>
            <a:r>
              <a:rPr lang="zh-CN" altLang="zh-CN" b="1" dirty="0">
                <a:solidFill>
                  <a:srgbClr val="0070C0"/>
                </a:solidFill>
                <a:latin typeface="华文楷体" panose="02010600040101010101" pitchFamily="2" charset="-122"/>
                <a:ea typeface="华文楷体" panose="02010600040101010101" pitchFamily="2" charset="-122"/>
              </a:rPr>
              <a:t>评审</a:t>
            </a:r>
            <a:r>
              <a:rPr lang="zh-CN" altLang="en-US" b="1" dirty="0">
                <a:solidFill>
                  <a:srgbClr val="0070C0"/>
                </a:solidFill>
                <a:latin typeface="华文楷体" panose="02010600040101010101" pitchFamily="2" charset="-122"/>
                <a:ea typeface="华文楷体" panose="02010600040101010101" pitchFamily="2" charset="-122"/>
              </a:rPr>
              <a:t>和答辩</a:t>
            </a:r>
            <a:r>
              <a:rPr lang="zh-CN" altLang="zh-CN" b="1" dirty="0">
                <a:solidFill>
                  <a:srgbClr val="0070C0"/>
                </a:solidFill>
                <a:latin typeface="华文楷体" panose="02010600040101010101" pitchFamily="2" charset="-122"/>
                <a:ea typeface="华文楷体" panose="02010600040101010101" pitchFamily="2" charset="-122"/>
              </a:rPr>
              <a:t>意见，并将</a:t>
            </a:r>
            <a:r>
              <a:rPr lang="zh-CN" altLang="en-US" b="1" dirty="0">
                <a:solidFill>
                  <a:srgbClr val="0070C0"/>
                </a:solidFill>
                <a:latin typeface="华文楷体" panose="02010600040101010101" pitchFamily="2" charset="-122"/>
                <a:ea typeface="华文楷体" panose="02010600040101010101" pitchFamily="2" charset="-122"/>
              </a:rPr>
              <a:t>答辩材料填写到学位系统</a:t>
            </a:r>
            <a:r>
              <a:rPr lang="zh-CN" altLang="zh-CN" b="1" dirty="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latin typeface="华文楷体" panose="02010600040101010101" pitchFamily="2" charset="-122"/>
                <a:ea typeface="华文楷体" panose="02010600040101010101" pitchFamily="2" charset="-122"/>
              </a:rPr>
              <a:t>提交材料和论文最终版，完成</a:t>
            </a:r>
            <a:r>
              <a:rPr lang="zh-CN" altLang="zh-CN" b="1" dirty="0">
                <a:solidFill>
                  <a:srgbClr val="0070C0"/>
                </a:solidFill>
                <a:latin typeface="华文楷体" panose="02010600040101010101" pitchFamily="2" charset="-122"/>
                <a:ea typeface="华文楷体" panose="02010600040101010101" pitchFamily="2" charset="-122"/>
              </a:rPr>
              <a:t>答辩</a:t>
            </a:r>
            <a:r>
              <a:rPr lang="zh-CN" altLang="en-US" b="1" dirty="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highlight>
                  <a:srgbClr val="FFFF00"/>
                </a:highlight>
                <a:latin typeface="华文楷体" panose="02010600040101010101" pitchFamily="2" charset="-122"/>
                <a:ea typeface="华文楷体" panose="02010600040101010101" pitchFamily="2" charset="-122"/>
              </a:rPr>
              <a:t>答辩申请书要放入</a:t>
            </a:r>
            <a:r>
              <a:rPr lang="zh-CN" altLang="en-US" b="1" dirty="0">
                <a:solidFill>
                  <a:srgbClr val="0070C0"/>
                </a:solidFill>
                <a:highlight>
                  <a:srgbClr val="FFFF00"/>
                </a:highlight>
                <a:latin typeface="华文楷体" panose="02010600040101010101" pitchFamily="2" charset="-122"/>
                <a:ea typeface="华文楷体" panose="02010600040101010101" pitchFamily="2" charset="-122"/>
              </a:rPr>
              <a:t>档案，丢失不补！</a:t>
            </a:r>
            <a:endParaRPr lang="zh-CN" altLang="en-US" b="1" dirty="0">
              <a:solidFill>
                <a:srgbClr val="0070C0"/>
              </a:solidFill>
              <a:highlight>
                <a:srgbClr val="FFFF00"/>
              </a:highlight>
              <a:latin typeface="华文楷体" panose="02010600040101010101" pitchFamily="2" charset="-122"/>
              <a:ea typeface="华文楷体" panose="02010600040101010101" pitchFamily="2" charset="-122"/>
            </a:endParaRPr>
          </a:p>
        </p:txBody>
      </p:sp>
      <p:sp>
        <p:nvSpPr>
          <p:cNvPr id="82961" name="文本框 9"/>
          <p:cNvSpPr txBox="1"/>
          <p:nvPr>
            <p:custDataLst>
              <p:tags r:id="rId19"/>
            </p:custDataLst>
          </p:nvPr>
        </p:nvSpPr>
        <p:spPr>
          <a:xfrm>
            <a:off x="444500" y="865505"/>
            <a:ext cx="2279650" cy="584200"/>
          </a:xfrm>
          <a:prstGeom prst="rect">
            <a:avLst/>
          </a:prstGeom>
          <a:noFill/>
          <a:ln w="9525">
            <a:noFill/>
          </a:ln>
        </p:spPr>
        <p:txBody>
          <a:bodyPr anchor="t" anchorCtr="0">
            <a:spAutoFit/>
          </a:bodyPr>
          <a:p>
            <a:pPr eaLnBrk="0" hangingPunct="0"/>
            <a:r>
              <a:rPr lang="zh-CN" altLang="en-US" sz="3200" b="1" dirty="0">
                <a:latin typeface="微软雅黑" panose="020B0503020204020204" pitchFamily="34" charset="-122"/>
                <a:ea typeface="微软雅黑" panose="020B0503020204020204" pitchFamily="34" charset="-122"/>
              </a:rPr>
              <a:t>论文盲审：</a:t>
            </a:r>
            <a:endParaRPr lang="zh-CN" altLang="en-US" sz="3200" b="1" dirty="0">
              <a:latin typeface="微软雅黑" panose="020B0503020204020204" pitchFamily="34" charset="-122"/>
              <a:ea typeface="微软雅黑" panose="020B0503020204020204" pitchFamily="34" charset="-122"/>
            </a:endParaRPr>
          </a:p>
        </p:txBody>
      </p:sp>
      <p:sp>
        <p:nvSpPr>
          <p:cNvPr id="82962" name="文本框 3"/>
          <p:cNvSpPr txBox="1"/>
          <p:nvPr>
            <p:custDataLst>
              <p:tags r:id="rId20"/>
            </p:custDataLst>
          </p:nvPr>
        </p:nvSpPr>
        <p:spPr>
          <a:xfrm>
            <a:off x="444500" y="1670368"/>
            <a:ext cx="2840038" cy="3692525"/>
          </a:xfrm>
          <a:prstGeom prst="rect">
            <a:avLst/>
          </a:prstGeom>
          <a:noFill/>
          <a:ln w="9525">
            <a:noFill/>
          </a:ln>
        </p:spPr>
        <p:txBody>
          <a:bodyPr anchor="t" anchorCtr="0">
            <a:spAutoFit/>
          </a:bodyPr>
          <a:p>
            <a:pPr algn="just"/>
            <a:r>
              <a:rPr lang="en-US" altLang="zh-CN" b="1" dirty="0">
                <a:latin typeface="Arial" panose="020B0604020202020204" pitchFamily="34" charset="0"/>
                <a:ea typeface="宋体" panose="02010600030101010101" pitchFamily="2" charset="-122"/>
              </a:rPr>
              <a:t>    </a:t>
            </a:r>
            <a:r>
              <a:rPr lang="en-US" altLang="zh-CN" b="1" dirty="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pPr algn="just"/>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根据自2022年10月1日起施行的《中国科学院大学学位授予工作细则》（校发学位字〔2022〕121号），</a:t>
            </a:r>
            <a:r>
              <a:rPr lang="zh-CN" altLang="en-US" b="1" dirty="0">
                <a:solidFill>
                  <a:srgbClr val="FF0000"/>
                </a:solidFill>
                <a:latin typeface="微软雅黑" panose="020B0503020204020204" pitchFamily="34" charset="-122"/>
                <a:ea typeface="微软雅黑" panose="020B0503020204020204" pitchFamily="34" charset="-122"/>
              </a:rPr>
              <a:t>申请硕士学位和博士学位的学位论文原则上实行盲审，可盲审与常规评阅等其他评阅方式相结合，即每个学生至少有一个盲审意见，具体方式由培养单位确定并统一组织实施</a:t>
            </a:r>
            <a:r>
              <a:rPr lang="zh-CN" altLang="en-US" b="1" dirty="0">
                <a:solidFill>
                  <a:srgbClr val="002060"/>
                </a:solidFill>
                <a:latin typeface="微软雅黑" panose="020B0503020204020204" pitchFamily="34" charset="-122"/>
                <a:ea typeface="微软雅黑" panose="020B0503020204020204" pitchFamily="34" charset="-122"/>
              </a:rPr>
              <a:t>。</a:t>
            </a:r>
            <a:endParaRPr lang="zh-CN" altLang="en-US" b="1" dirty="0">
              <a:latin typeface="Arial" panose="020B0604020202020204" pitchFamily="34" charset="0"/>
              <a:ea typeface="华文新魏" panose="02010800040101010101" pitchFamily="2" charset="-122"/>
            </a:endParaRPr>
          </a:p>
        </p:txBody>
      </p:sp>
      <p:grpSp>
        <p:nvGrpSpPr>
          <p:cNvPr id="5" name="组合 61"/>
          <p:cNvGrpSpPr/>
          <p:nvPr>
            <p:custDataLst>
              <p:tags r:id="rId21"/>
            </p:custDataLst>
          </p:nvPr>
        </p:nvGrpSpPr>
        <p:grpSpPr>
          <a:xfrm>
            <a:off x="3313374" y="2751159"/>
            <a:ext cx="221360" cy="3708400"/>
            <a:chOff x="3615799" y="1892300"/>
            <a:chExt cx="221360" cy="3708400"/>
          </a:xfrm>
          <a:solidFill>
            <a:srgbClr val="7C233E"/>
          </a:solidFill>
        </p:grpSpPr>
        <p:sp>
          <p:nvSpPr>
            <p:cNvPr id="6" name="直接连接符 5"/>
            <p:cNvSpPr/>
            <p:nvPr>
              <p:custDataLst>
                <p:tags r:id="rId22"/>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7" name="椭圆 6"/>
            <p:cNvSpPr/>
            <p:nvPr>
              <p:custDataLst>
                <p:tags r:id="rId23"/>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custDataLst>
                <p:tags r:id="rId24"/>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ustDataLst>
      <p:tags r:id="rId25"/>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4"/>
          <p:cNvSpPr>
            <a:spLocks noGrp="1"/>
          </p:cNvSpPr>
          <p:nvPr>
            <p:custDataLst>
              <p:tags r:id="rId1"/>
            </p:custDataLst>
          </p:nvPr>
        </p:nvSpPr>
        <p:spPr>
          <a:xfrm>
            <a:off x="519113" y="117474"/>
            <a:ext cx="8229600" cy="1143000"/>
          </a:xfrm>
          <a:prstGeom prst="rect">
            <a:avLst/>
          </a:prstGeom>
          <a:noFill/>
          <a:ln w="9525">
            <a:noFill/>
          </a:ln>
        </p:spPr>
        <p:txBody>
          <a:bodyPr anchor="ctr">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9.</a:t>
            </a:r>
            <a:r>
              <a:rPr kumimoji="0" lang="zh-CN" altLang="en-US"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答辩注意事项及材料上报</a:t>
            </a: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endPar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87043" name="矩形 2"/>
          <p:cNvSpPr/>
          <p:nvPr>
            <p:custDataLst>
              <p:tags r:id="rId2"/>
            </p:custDataLst>
          </p:nvPr>
        </p:nvSpPr>
        <p:spPr>
          <a:xfrm>
            <a:off x="1475740" y="2132965"/>
            <a:ext cx="6414135" cy="3279140"/>
          </a:xfrm>
          <a:prstGeom prst="rect">
            <a:avLst/>
          </a:prstGeom>
          <a:noFill/>
          <a:ln w="9525">
            <a:noFill/>
          </a:ln>
        </p:spPr>
        <p:txBody>
          <a:bodyPr wrap="none" anchor="t" anchorCtr="0">
            <a:noAutofit/>
          </a:bodyPr>
          <a:p>
            <a:r>
              <a:rPr lang="zh-CN" altLang="es-ES" sz="2400" b="1" dirty="0">
                <a:solidFill>
                  <a:srgbClr val="FF0000"/>
                </a:solidFill>
                <a:latin typeface="微软雅黑" panose="020B0503020204020204" pitchFamily="34" charset="-122"/>
                <a:ea typeface="微软雅黑" panose="020B0503020204020204" pitchFamily="34" charset="-122"/>
              </a:rPr>
              <a:t>一个要求：以人为本</a:t>
            </a:r>
            <a:endParaRPr lang="zh-CN" altLang="es-ES" sz="2400" b="1" dirty="0">
              <a:solidFill>
                <a:srgbClr val="FF0000"/>
              </a:solidFill>
              <a:latin typeface="微软雅黑" panose="020B0503020204020204" pitchFamily="34" charset="-122"/>
              <a:ea typeface="微软雅黑" panose="020B0503020204020204" pitchFamily="34" charset="-122"/>
            </a:endParaRPr>
          </a:p>
          <a:p>
            <a:endParaRPr lang="en-US" altLang="zh-CN" b="1" dirty="0">
              <a:solidFill>
                <a:srgbClr val="FFFF00"/>
              </a:solidFill>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首先认真阅读</a:t>
            </a:r>
            <a:r>
              <a:rPr lang="en-US" altLang="zh-CN" b="1" dirty="0">
                <a:latin typeface="微软雅黑" panose="020B0503020204020204" pitchFamily="34" charset="-122"/>
                <a:ea typeface="微软雅黑" panose="020B0503020204020204" pitchFamily="34" charset="-122"/>
              </a:rPr>
              <a:t>《</a:t>
            </a:r>
            <a:r>
              <a:rPr lang="en-US" altLang="en-US" b="1" dirty="0">
                <a:latin typeface="微软雅黑" panose="020B0503020204020204" pitchFamily="34" charset="-122"/>
                <a:ea typeface="微软雅黑" panose="020B0503020204020204" pitchFamily="34" charset="-122"/>
              </a:rPr>
              <a:t>中国科学院大学学位授予工作细则</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及通知附件</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en-US" sz="3600" b="1" dirty="0">
                <a:solidFill>
                  <a:srgbClr val="FF0000"/>
                </a:solidFill>
                <a:latin typeface="微软雅黑" panose="020B0503020204020204" pitchFamily="34" charset="-122"/>
                <a:ea typeface="微软雅黑" panose="020B0503020204020204" pitchFamily="34" charset="-122"/>
              </a:rPr>
              <a:t>学位申请人是主体</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en-US" b="1" dirty="0">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不要把问题推送给导师和秘书，自己先把规则搞清楚。</a:t>
            </a:r>
            <a:endParaRPr lang="en-US" altLang="en-US" b="1"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3"/>
          <p:cNvSpPr/>
          <p:nvPr>
            <p:custDataLst>
              <p:tags r:id="rId1"/>
            </p:custDataLst>
          </p:nvPr>
        </p:nvSpPr>
        <p:spPr>
          <a:xfrm>
            <a:off x="611188" y="1078865"/>
            <a:ext cx="8137525" cy="4646295"/>
          </a:xfrm>
          <a:prstGeom prst="rect">
            <a:avLst/>
          </a:prstGeom>
          <a:noFill/>
          <a:ln w="9525" cap="flat" cmpd="sng">
            <a:solidFill>
              <a:srgbClr val="FFC000"/>
            </a:solidFill>
            <a:prstDash val="solid"/>
            <a:miter/>
            <a:headEnd type="none" w="med" len="med"/>
            <a:tailEnd type="none" w="med" len="med"/>
          </a:ln>
        </p:spPr>
        <p:txBody>
          <a:bodyPr>
            <a:spAutoFit/>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答辩议程，共七步</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（会前请打印好，会上给答辩委员会主席）：</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（一）答辩委员会主席宣布开会；</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（二）学位申请人报告学位论文；</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（三）答辩委员会成员和参会人员提问，学位申请人回答问题；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（四）学位申请人答辩结束后，学位申请人的导师可就学位论文及答辩中提出的问题作补充说明；</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（五）答辩会休会，学位申请人及参会人员退场；</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（六）答辩委员会举行全体会议，教育管理人员可列席。其议程如下：</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1. 学位申请人导师向答辩委员会介绍学位申请人的基本情况、学习成绩、科研成果及其它需说明的问题；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2. 答辩委员会结合论文评阅人对学位论文的评阅意见、达到的水平以及答辩情况等进行综合评价，评议学位申请人的学位论文是否达到所申请学位要求的学术水平；</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3. 答辩委员会以不记名投票方式表决，获答辩委员会全体成员三分之二及以上同意，方可做出建议授予学位申请人相应学位的决议；</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4. 答辩委员会成员填写论文答辩情况和学位授予决议书，答辩委员会成员应在学位授予决议书上签署姓名。</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（七）答辩会复会，答辩委员会主席宣布答辩委员会决议，学位申请人发言，答辩会结束。</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84994" name="Rectangle 4"/>
          <p:cNvSpPr>
            <a:spLocks noGrp="1"/>
          </p:cNvSpPr>
          <p:nvPr>
            <p:custDataLst>
              <p:tags r:id="rId2"/>
            </p:custDataLst>
          </p:nvPr>
        </p:nvSpPr>
        <p:spPr>
          <a:xfrm>
            <a:off x="519113" y="117475"/>
            <a:ext cx="8229600" cy="1143000"/>
          </a:xfrm>
          <a:prstGeom prst="rect">
            <a:avLst/>
          </a:prstGeom>
          <a:noFill/>
          <a:ln w="9525">
            <a:noFill/>
          </a:ln>
        </p:spPr>
        <p:txBody>
          <a:bodyPr anchor="ctr" anchorCtr="0"/>
          <a:p>
            <a:r>
              <a:rPr lang="en-US" altLang="zh-CN" sz="2800" b="1" dirty="0">
                <a:solidFill>
                  <a:srgbClr val="FF0000"/>
                </a:solidFill>
                <a:latin typeface="Arial" panose="020B0604020202020204" pitchFamily="34" charset="0"/>
                <a:ea typeface="宋体" panose="02010600030101010101" pitchFamily="2" charset="-122"/>
              </a:rPr>
              <a:t>9.</a:t>
            </a:r>
            <a:r>
              <a:rPr lang="zh-CN" altLang="en-US" sz="2800" b="1" dirty="0">
                <a:solidFill>
                  <a:srgbClr val="FF0000"/>
                </a:solidFill>
                <a:latin typeface="Arial" panose="020B0604020202020204" pitchFamily="34" charset="0"/>
                <a:ea typeface="宋体" panose="02010600030101010101" pitchFamily="2" charset="-122"/>
              </a:rPr>
              <a:t> </a:t>
            </a:r>
            <a:r>
              <a:rPr lang="zh-CN" altLang="en-US" sz="2800" b="1" dirty="0">
                <a:solidFill>
                  <a:srgbClr val="FF0000"/>
                </a:solidFill>
                <a:latin typeface="微软雅黑" panose="020B0503020204020204" pitchFamily="34" charset="-122"/>
                <a:ea typeface="微软雅黑" panose="020B0503020204020204" pitchFamily="34" charset="-122"/>
              </a:rPr>
              <a:t>答辩注意事项及材料上报：</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a:spLocks noChangeArrowheads="1"/>
          </p:cNvSpPr>
          <p:nvPr>
            <p:custDataLst>
              <p:tags r:id="rId1"/>
            </p:custDataLst>
          </p:nvPr>
        </p:nvSpPr>
        <p:spPr bwMode="auto">
          <a:xfrm>
            <a:off x="1116012" y="766126"/>
            <a:ext cx="7632700" cy="2030095"/>
          </a:xfrm>
          <a:prstGeom prst="rect">
            <a:avLst/>
          </a:prstGeom>
          <a:noFill/>
          <a:ln>
            <a:noFill/>
          </a:ln>
        </p:spPr>
        <p:txBody>
          <a:bodyPr>
            <a:spAutoFit/>
            <a:scene3d>
              <a:camera prst="orthographicFront"/>
              <a:lightRig rig="threePt" dir="t"/>
            </a:scene3d>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规章制度（中国科学院大学学位授予工作细则）</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2"/>
              </a:rPr>
              <a:t>http://onestop.ucas.edu.cn/home/newslist/65a6880f-ccd6-4cb5-a8bd-f38db31bafc9</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表格下载</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3"/>
              </a:rPr>
              <a:t>http://onestop.ucas.edu.cn/home/newslist/5f4c6956-506d-4214-831e-1ea09870cf00</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（答辩申请书、评阅书、决议书、表决票）</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答辩结果如不是全优，那么在决议中应慎重使用</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优秀学位论文</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此类描述。</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86018" name="Rectangle 4"/>
          <p:cNvSpPr>
            <a:spLocks noGrp="1"/>
          </p:cNvSpPr>
          <p:nvPr>
            <p:custDataLst>
              <p:tags r:id="rId4"/>
            </p:custDataLst>
          </p:nvPr>
        </p:nvSpPr>
        <p:spPr>
          <a:xfrm>
            <a:off x="457200" y="116840"/>
            <a:ext cx="8229600" cy="1143000"/>
          </a:xfrm>
          <a:prstGeom prst="rect">
            <a:avLst/>
          </a:prstGeom>
          <a:noFill/>
          <a:ln w="9525">
            <a:noFill/>
          </a:ln>
        </p:spPr>
        <p:txBody>
          <a:bodyPr anchor="ctr" anchorCtr="0"/>
          <a:p>
            <a:r>
              <a:rPr lang="en-US" altLang="zh-CN" sz="3200" b="1" dirty="0">
                <a:solidFill>
                  <a:srgbClr val="FF0000"/>
                </a:solidFill>
                <a:latin typeface="微软雅黑" panose="020B0503020204020204" pitchFamily="34" charset="-122"/>
                <a:ea typeface="微软雅黑" panose="020B0503020204020204" pitchFamily="34" charset="-122"/>
              </a:rPr>
              <a:t>9.</a:t>
            </a:r>
            <a:r>
              <a:rPr lang="zh-CN" altLang="en-US" sz="3200" b="1" dirty="0">
                <a:solidFill>
                  <a:srgbClr val="FF0000"/>
                </a:solidFill>
                <a:latin typeface="微软雅黑" panose="020B0503020204020204" pitchFamily="34" charset="-122"/>
                <a:ea typeface="微软雅黑" panose="020B0503020204020204" pitchFamily="34" charset="-122"/>
              </a:rPr>
              <a:t> 答辩注意事项及材料上报</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5"/>
            </p:custDataLst>
          </p:nvPr>
        </p:nvGraphicFramePr>
        <p:xfrm>
          <a:off x="539750" y="2781300"/>
          <a:ext cx="8237220" cy="3858260"/>
        </p:xfrm>
        <a:graphic>
          <a:graphicData uri="http://schemas.openxmlformats.org/drawingml/2006/table">
            <a:tbl>
              <a:tblPr/>
              <a:tblGrid>
                <a:gridCol w="2533650"/>
                <a:gridCol w="3433445"/>
                <a:gridCol w="2270125"/>
              </a:tblGrid>
              <a:tr h="36703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表格文件</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签字盖章</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备注</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69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学位论文《</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答辩导师意见书及第一作者成果统计表》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导师签字</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评阅前提交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44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论文评阅书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评阅人聘书需</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盖章</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1800" b="1" dirty="0">
                          <a:ln>
                            <a:noFill/>
                          </a:ln>
                          <a:solidFill>
                            <a:srgbClr val="FF0000"/>
                          </a:solidFill>
                          <a:effectLst/>
                          <a:ea typeface="宋体" panose="02010600030101010101" pitchFamily="2" charset="-122"/>
                          <a:sym typeface="+mn-ea"/>
                        </a:rPr>
                        <a:t>评阅人不要可以不盖章</a:t>
                      </a:r>
                      <a:endParaRPr lang="zh-CN" altLang="en-US" sz="1800" b="1" dirty="0">
                        <a:ln>
                          <a:noFill/>
                        </a:ln>
                        <a:solidFill>
                          <a:srgbClr val="FF0000"/>
                        </a:solidFill>
                        <a:effectLst/>
                        <a:ea typeface="宋体" panose="02010600030101010101" pitchFamily="2" charset="-122"/>
                        <a:sym typeface="+mn-ea"/>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评阅时使用，网络送审，评阅人不要可以不送给</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评阅人</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2745">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申请书》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导师签字，人事教育处盖章，</a:t>
                      </a:r>
                      <a:endParaRPr kumimoji="0" lang="en-US" altLang="zh-CN"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成绩单（正式原件，国科大自助打印机</a:t>
                      </a: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打印）</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距离答辩至少</a:t>
                      </a:r>
                      <a:r>
                        <a:rPr kumimoji="0" lang="en-US" altLang="zh-CN" sz="1800" b="1" i="0" u="none" strike="noStrike" cap="none" normalizeH="0" baseline="0" dirty="0">
                          <a:ln>
                            <a:noFill/>
                          </a:ln>
                          <a:solidFill>
                            <a:srgbClr val="FF0000"/>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3-5</a:t>
                      </a:r>
                      <a:r>
                        <a:rPr kumimoji="0" lang="zh-CN" altLang="en-US" sz="1800" b="1" i="0" u="none" strike="noStrike" cap="none" normalizeH="0" baseline="0" dirty="0">
                          <a:ln>
                            <a:noFill/>
                          </a:ln>
                          <a:solidFill>
                            <a:srgbClr val="FF0000"/>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个</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工作日提交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9556CA"/>
                          </a:solidFill>
                          <a:effectLst/>
                          <a:latin typeface="Arial" panose="020B0604020202020204" pitchFamily="34" charset="0"/>
                          <a:ea typeface="宋体" panose="02010600030101010101" pitchFamily="2" charset="-122"/>
                          <a:cs typeface="Arial" panose="020B0604020202020204" pitchFamily="34" charset="0"/>
                        </a:rPr>
                        <a:t> </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表决票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答辩前到</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完成盖章</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决议书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答辩委员会主席、成员秘书签字</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答辩当天使用</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9705" y="76200"/>
            <a:ext cx="3048000" cy="521970"/>
          </a:xfrm>
          <a:prstGeom prst="rect">
            <a:avLst/>
          </a:prstGeom>
          <a:noFill/>
        </p:spPr>
        <p:txBody>
          <a:bodyPr wrap="square" rtlCol="0">
            <a:spAutoFit/>
          </a:bodyPr>
          <a:p>
            <a:pPr algn="ctr"/>
            <a:r>
              <a:rPr lang="zh-CN" altLang="en-US" sz="2800">
                <a:solidFill>
                  <a:schemeClr val="tx1"/>
                </a:solidFill>
                <a:effectLst>
                  <a:outerShdw blurRad="38100" dist="19050" dir="2700000" algn="tl" rotWithShape="0">
                    <a:schemeClr val="dk1">
                      <a:alpha val="40000"/>
                    </a:schemeClr>
                  </a:outerShdw>
                </a:effectLst>
              </a:rPr>
              <a:t>关于延迟</a:t>
            </a:r>
            <a:r>
              <a:rPr lang="zh-CN" altLang="en-US" sz="2800">
                <a:solidFill>
                  <a:schemeClr val="tx1"/>
                </a:solidFill>
                <a:effectLst>
                  <a:outerShdw blurRad="38100" dist="19050" dir="2700000" algn="tl" rotWithShape="0">
                    <a:schemeClr val="dk1">
                      <a:alpha val="40000"/>
                    </a:schemeClr>
                  </a:outerShdw>
                </a:effectLst>
              </a:rPr>
              <a:t>公开</a:t>
            </a:r>
            <a:endParaRPr lang="zh-CN" altLang="en-US" sz="2800">
              <a:solidFill>
                <a:schemeClr val="tx1"/>
              </a:solidFill>
              <a:effectLst>
                <a:outerShdw blurRad="38100" dist="19050" dir="2700000" algn="tl" rotWithShape="0">
                  <a:schemeClr val="dk1">
                    <a:alpha val="40000"/>
                  </a:schemeClr>
                </a:outerShdw>
              </a:effectLst>
            </a:endParaRPr>
          </a:p>
        </p:txBody>
      </p:sp>
      <p:sp>
        <p:nvSpPr>
          <p:cNvPr id="17" name="文本框 16"/>
          <p:cNvSpPr txBox="1"/>
          <p:nvPr/>
        </p:nvSpPr>
        <p:spPr>
          <a:xfrm>
            <a:off x="755650" y="692700"/>
            <a:ext cx="3048000" cy="368300"/>
          </a:xfrm>
          <a:prstGeom prst="rect">
            <a:avLst/>
          </a:prstGeom>
        </p:spPr>
        <p:txBody>
          <a:bodyPr>
            <a:spAutoFit/>
            <a:extLst>
              <a:ext uri="{4A0BC546-FE56-4ADE-93B0-CB8AF2F6F144}">
                <wpsdc:textFrameExt xmlns:wpsdc="http://www.wps.cn/officeDocument/2022/drawingmlCustomData" type="text"/>
              </a:ext>
            </a:extLst>
          </a:bodyPr>
          <a:p>
            <a:pPr algn="l"/>
            <a:r>
              <a:rPr lang="en-US" altLang="zh-CN" sz="1800">
                <a:latin typeface="Arial" panose="020B0604020202020204" pitchFamily="34" charset="0"/>
                <a:ea typeface="微软雅黑" panose="020B0503020204020204" pitchFamily="34" charset="-122"/>
              </a:rPr>
              <a:t>1</a:t>
            </a:r>
            <a:r>
              <a:rPr lang="zh-CN" altLang="en-US" sz="1800">
                <a:latin typeface="Arial" panose="020B0604020202020204" pitchFamily="34" charset="0"/>
                <a:ea typeface="微软雅黑" panose="020B0503020204020204" pitchFamily="34" charset="-122"/>
              </a:rPr>
              <a:t>、国科大层面的延迟</a:t>
            </a:r>
            <a:r>
              <a:rPr lang="zh-CN" altLang="en-US" sz="1800">
                <a:latin typeface="Arial" panose="020B0604020202020204" pitchFamily="34" charset="0"/>
                <a:ea typeface="微软雅黑" panose="020B0503020204020204" pitchFamily="34" charset="-122"/>
              </a:rPr>
              <a:t>公开</a:t>
            </a:r>
            <a:endParaRPr lang="zh-CN" altLang="en-US" sz="1800">
              <a:latin typeface="Arial" panose="020B0604020202020204" pitchFamily="34" charset="0"/>
              <a:ea typeface="微软雅黑" panose="020B0503020204020204" pitchFamily="34" charset="-122"/>
            </a:endParaRPr>
          </a:p>
        </p:txBody>
      </p:sp>
      <p:sp>
        <p:nvSpPr>
          <p:cNvPr id="27" name="文本框 26"/>
          <p:cNvSpPr txBox="1"/>
          <p:nvPr/>
        </p:nvSpPr>
        <p:spPr>
          <a:xfrm>
            <a:off x="5220335" y="598085"/>
            <a:ext cx="3048000" cy="368300"/>
          </a:xfrm>
          <a:prstGeom prst="rect">
            <a:avLst/>
          </a:prstGeom>
        </p:spPr>
        <p:txBody>
          <a:bodyPr>
            <a:spAutoFit/>
            <a:extLst>
              <a:ext uri="{4A0BC546-FE56-4ADE-93B0-CB8AF2F6F144}">
                <wpsdc:textFrameExt xmlns:wpsdc="http://www.wps.cn/officeDocument/2022/drawingmlCustomData" type="text"/>
              </a:ext>
            </a:extLst>
          </a:bodyPr>
          <a:p>
            <a:pPr algn="l"/>
            <a:r>
              <a:rPr lang="en-US" altLang="zh-CN" sz="1800">
                <a:latin typeface="Arial" panose="020B0604020202020204" pitchFamily="34" charset="0"/>
                <a:ea typeface="微软雅黑" panose="020B0503020204020204" pitchFamily="34" charset="-122"/>
              </a:rPr>
              <a:t>2</a:t>
            </a:r>
            <a:r>
              <a:rPr lang="zh-CN" altLang="en-US" sz="1800">
                <a:latin typeface="Arial" panose="020B0604020202020204" pitchFamily="34" charset="0"/>
                <a:ea typeface="微软雅黑" panose="020B0503020204020204" pitchFamily="34" charset="-122"/>
              </a:rPr>
              <a:t>、研究</a:t>
            </a:r>
            <a:r>
              <a:rPr lang="zh-CN" altLang="en-US" sz="1800">
                <a:latin typeface="Arial" panose="020B0604020202020204" pitchFamily="34" charset="0"/>
                <a:ea typeface="微软雅黑" panose="020B0503020204020204" pitchFamily="34" charset="-122"/>
              </a:rPr>
              <a:t>所层面的延迟</a:t>
            </a:r>
            <a:r>
              <a:rPr lang="zh-CN" altLang="en-US" sz="1800">
                <a:latin typeface="Arial" panose="020B0604020202020204" pitchFamily="34" charset="0"/>
                <a:ea typeface="微软雅黑" panose="020B0503020204020204" pitchFamily="34" charset="-122"/>
              </a:rPr>
              <a:t>公开</a:t>
            </a:r>
            <a:endParaRPr lang="zh-CN" altLang="en-US" sz="1800">
              <a:latin typeface="Arial" panose="020B0604020202020204" pitchFamily="34" charset="0"/>
              <a:ea typeface="微软雅黑" panose="020B0503020204020204" pitchFamily="34" charset="-122"/>
            </a:endParaRPr>
          </a:p>
        </p:txBody>
      </p:sp>
      <p:cxnSp>
        <p:nvCxnSpPr>
          <p:cNvPr id="59" name="直接连接符 58"/>
          <p:cNvCxnSpPr/>
          <p:nvPr/>
        </p:nvCxnSpPr>
        <p:spPr>
          <a:xfrm flipH="1">
            <a:off x="4643755" y="628015"/>
            <a:ext cx="33020" cy="5969635"/>
          </a:xfrm>
          <a:prstGeom prst="line">
            <a:avLst/>
          </a:prstGeom>
        </p:spPr>
        <p:style>
          <a:lnRef idx="2">
            <a:schemeClr val="accent1"/>
          </a:lnRef>
          <a:fillRef idx="0">
            <a:srgbClr val="FFFFFF"/>
          </a:fillRef>
          <a:effectRef idx="0">
            <a:srgbClr val="FFFFFF"/>
          </a:effectRef>
          <a:fontRef idx="minor">
            <a:schemeClr val="tx1"/>
          </a:fontRef>
        </p:style>
      </p:cxnSp>
      <p:pic>
        <p:nvPicPr>
          <p:cNvPr id="61" name="图片 60"/>
          <p:cNvPicPr>
            <a:picLocks noChangeAspect="1"/>
          </p:cNvPicPr>
          <p:nvPr/>
        </p:nvPicPr>
        <p:blipFill>
          <a:blip r:embed="rId1"/>
          <a:stretch>
            <a:fillRect/>
          </a:stretch>
        </p:blipFill>
        <p:spPr>
          <a:xfrm>
            <a:off x="4716145" y="1124585"/>
            <a:ext cx="4289425" cy="3860165"/>
          </a:xfrm>
          <a:prstGeom prst="rect">
            <a:avLst/>
          </a:prstGeom>
        </p:spPr>
      </p:pic>
      <p:sp>
        <p:nvSpPr>
          <p:cNvPr id="62" name="文本框 61"/>
          <p:cNvSpPr txBox="1"/>
          <p:nvPr/>
        </p:nvSpPr>
        <p:spPr>
          <a:xfrm>
            <a:off x="827405" y="1988820"/>
            <a:ext cx="3260090" cy="64516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我所学生全部</a:t>
            </a:r>
            <a:r>
              <a:rPr lang="zh-CN" altLang="en-US" sz="1800">
                <a:highlight>
                  <a:srgbClr val="FFFF00"/>
                </a:highlight>
                <a:latin typeface="Arial" panose="020B0604020202020204" pitchFamily="34" charset="0"/>
                <a:ea typeface="微软雅黑" panose="020B0503020204020204" pitchFamily="34" charset="-122"/>
              </a:rPr>
              <a:t>不涉密</a:t>
            </a:r>
            <a:r>
              <a:rPr lang="zh-CN" altLang="en-US" sz="1800">
                <a:latin typeface="Arial" panose="020B0604020202020204" pitchFamily="34" charset="0"/>
                <a:ea typeface="微软雅黑" panose="020B0503020204020204" pitchFamily="34" charset="-122"/>
              </a:rPr>
              <a:t>，最长只能申请</a:t>
            </a:r>
            <a:r>
              <a:rPr lang="zh-CN" altLang="en-US" sz="1800">
                <a:highlight>
                  <a:srgbClr val="FFFF00"/>
                </a:highlight>
                <a:latin typeface="Arial" panose="020B0604020202020204" pitchFamily="34" charset="0"/>
                <a:ea typeface="微软雅黑" panose="020B0503020204020204" pitchFamily="34" charset="-122"/>
              </a:rPr>
              <a:t>延迟公开</a:t>
            </a:r>
            <a:r>
              <a:rPr lang="en-US" altLang="zh-CN" sz="1800">
                <a:highlight>
                  <a:srgbClr val="FFFF00"/>
                </a:highlight>
                <a:latin typeface="Arial" panose="020B0604020202020204" pitchFamily="34" charset="0"/>
                <a:ea typeface="微软雅黑" panose="020B0503020204020204" pitchFamily="34" charset="-122"/>
              </a:rPr>
              <a:t>2</a:t>
            </a:r>
            <a:r>
              <a:rPr lang="zh-CN" altLang="en-US" sz="1800">
                <a:highlight>
                  <a:srgbClr val="FFFF00"/>
                </a:highlight>
                <a:latin typeface="Arial" panose="020B0604020202020204" pitchFamily="34" charset="0"/>
                <a:ea typeface="微软雅黑" panose="020B0503020204020204" pitchFamily="34" charset="-122"/>
              </a:rPr>
              <a:t>年</a:t>
            </a:r>
            <a:r>
              <a:rPr lang="zh-CN" altLang="en-US" sz="1800">
                <a:latin typeface="Arial" panose="020B0604020202020204" pitchFamily="34" charset="0"/>
                <a:ea typeface="微软雅黑" panose="020B0503020204020204" pitchFamily="34" charset="-122"/>
              </a:rPr>
              <a:t>。</a:t>
            </a:r>
            <a:endParaRPr lang="zh-CN" altLang="en-US" sz="1800">
              <a:latin typeface="Arial" panose="020B0604020202020204" pitchFamily="34" charset="0"/>
              <a:ea typeface="微软雅黑" panose="020B0503020204020204" pitchFamily="34" charset="-122"/>
            </a:endParaRPr>
          </a:p>
        </p:txBody>
      </p:sp>
      <p:sp>
        <p:nvSpPr>
          <p:cNvPr id="63" name="文本框 62"/>
          <p:cNvSpPr txBox="1"/>
          <p:nvPr/>
        </p:nvSpPr>
        <p:spPr>
          <a:xfrm>
            <a:off x="828040" y="5805085"/>
            <a:ext cx="3048000" cy="645160"/>
          </a:xfrm>
          <a:prstGeom prst="rect">
            <a:avLst/>
          </a:prstGeom>
        </p:spPr>
        <p:txBody>
          <a:bodyPr>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申报时间：</a:t>
            </a:r>
            <a:r>
              <a:rPr lang="en-US" altLang="zh-CN" sz="1800">
                <a:latin typeface="Arial" panose="020B0604020202020204" pitchFamily="34" charset="0"/>
                <a:ea typeface="微软雅黑" panose="020B0503020204020204" pitchFamily="34" charset="-122"/>
              </a:rPr>
              <a:t>2026</a:t>
            </a:r>
            <a:r>
              <a:rPr lang="zh-CN" altLang="en-US" sz="1800">
                <a:latin typeface="Arial" panose="020B0604020202020204" pitchFamily="34" charset="0"/>
                <a:ea typeface="微软雅黑" panose="020B0503020204020204" pitchFamily="34" charset="-122"/>
              </a:rPr>
              <a:t>年</a:t>
            </a:r>
            <a:r>
              <a:rPr lang="en-US" altLang="zh-CN" sz="1800">
                <a:latin typeface="Arial" panose="020B0604020202020204" pitchFamily="34" charset="0"/>
                <a:ea typeface="微软雅黑" panose="020B0503020204020204" pitchFamily="34" charset="-122"/>
              </a:rPr>
              <a:t>3</a:t>
            </a:r>
            <a:r>
              <a:rPr lang="zh-CN" altLang="en-US" sz="1800">
                <a:latin typeface="Arial" panose="020B0604020202020204" pitchFamily="34" charset="0"/>
                <a:ea typeface="微软雅黑" panose="020B0503020204020204" pitchFamily="34" charset="-122"/>
              </a:rPr>
              <a:t>月</a:t>
            </a:r>
            <a:r>
              <a:rPr lang="en-US" altLang="zh-CN" sz="1800">
                <a:latin typeface="Arial" panose="020B0604020202020204" pitchFamily="34" charset="0"/>
                <a:ea typeface="微软雅黑" panose="020B0503020204020204" pitchFamily="34" charset="-122"/>
              </a:rPr>
              <a:t>23</a:t>
            </a:r>
            <a:r>
              <a:rPr lang="zh-CN" altLang="en-US" sz="1800">
                <a:latin typeface="Arial" panose="020B0604020202020204" pitchFamily="34" charset="0"/>
                <a:ea typeface="微软雅黑" panose="020B0503020204020204" pitchFamily="34" charset="-122"/>
              </a:rPr>
              <a:t>日前，错过不能再申请。</a:t>
            </a:r>
            <a:endParaRPr lang="zh-CN" altLang="en-US" sz="1800">
              <a:latin typeface="Arial" panose="020B0604020202020204" pitchFamily="34" charset="0"/>
              <a:ea typeface="微软雅黑" panose="020B0503020204020204" pitchFamily="34" charset="-122"/>
            </a:endParaRPr>
          </a:p>
        </p:txBody>
      </p:sp>
      <p:sp>
        <p:nvSpPr>
          <p:cNvPr id="64" name="文本框 63"/>
          <p:cNvSpPr txBox="1"/>
          <p:nvPr/>
        </p:nvSpPr>
        <p:spPr>
          <a:xfrm>
            <a:off x="5076190" y="5733330"/>
            <a:ext cx="3048000" cy="645160"/>
          </a:xfrm>
          <a:prstGeom prst="rect">
            <a:avLst/>
          </a:prstGeom>
        </p:spPr>
        <p:txBody>
          <a:bodyPr>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申报时间：答辩后将论文提交到所图书馆时</a:t>
            </a:r>
            <a:r>
              <a:rPr lang="zh-CN" altLang="en-US" sz="1800">
                <a:latin typeface="Arial" panose="020B0604020202020204" pitchFamily="34" charset="0"/>
                <a:ea typeface="微软雅黑" panose="020B0503020204020204" pitchFamily="34" charset="-122"/>
              </a:rPr>
              <a:t>申请。</a:t>
            </a:r>
            <a:endParaRPr lang="zh-CN" altLang="en-US" sz="1800">
              <a:latin typeface="Arial" panose="020B0604020202020204" pitchFamily="34" charset="0"/>
              <a:ea typeface="微软雅黑" panose="020B0503020204020204" pitchFamily="34" charset="-122"/>
            </a:endParaRPr>
          </a:p>
        </p:txBody>
      </p:sp>
      <p:sp>
        <p:nvSpPr>
          <p:cNvPr id="65" name="文本框 64"/>
          <p:cNvSpPr txBox="1"/>
          <p:nvPr/>
        </p:nvSpPr>
        <p:spPr>
          <a:xfrm>
            <a:off x="827405" y="2637790"/>
            <a:ext cx="3314065" cy="64516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无明确延迟理由不建议</a:t>
            </a:r>
            <a:r>
              <a:rPr lang="zh-CN" altLang="en-US" sz="1800">
                <a:latin typeface="Arial" panose="020B0604020202020204" pitchFamily="34" charset="0"/>
                <a:ea typeface="微软雅黑" panose="020B0503020204020204" pitchFamily="34" charset="-122"/>
              </a:rPr>
              <a:t>申请，国科大会严格审核。</a:t>
            </a:r>
            <a:endParaRPr lang="zh-CN" altLang="en-US" sz="1800">
              <a:latin typeface="Arial" panose="020B0604020202020204" pitchFamily="34" charset="0"/>
              <a:ea typeface="微软雅黑" panose="020B0503020204020204" pitchFamily="34" charset="-122"/>
            </a:endParaRPr>
          </a:p>
        </p:txBody>
      </p:sp>
      <p:sp>
        <p:nvSpPr>
          <p:cNvPr id="66" name="文本框 65"/>
          <p:cNvSpPr txBox="1"/>
          <p:nvPr/>
        </p:nvSpPr>
        <p:spPr>
          <a:xfrm>
            <a:off x="827405" y="3286760"/>
            <a:ext cx="3272155" cy="92202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一旦申请，</a:t>
            </a:r>
            <a:r>
              <a:rPr lang="zh-CN" altLang="en-US" sz="1800">
                <a:highlight>
                  <a:srgbClr val="FFFF00"/>
                </a:highlight>
                <a:latin typeface="Arial" panose="020B0604020202020204" pitchFamily="34" charset="0"/>
                <a:ea typeface="微软雅黑" panose="020B0503020204020204" pitchFamily="34" charset="-122"/>
              </a:rPr>
              <a:t>论文不能上网</a:t>
            </a:r>
            <a:r>
              <a:rPr lang="zh-CN" altLang="en-US" sz="1800">
                <a:latin typeface="Arial" panose="020B0604020202020204" pitchFamily="34" charset="0"/>
                <a:ea typeface="微软雅黑" panose="020B0503020204020204" pitchFamily="34" charset="-122"/>
              </a:rPr>
              <a:t>，盲审和常规评阅环节全部纸质送审，程序</a:t>
            </a:r>
            <a:r>
              <a:rPr lang="zh-CN" altLang="en-US" sz="1800">
                <a:latin typeface="Arial" panose="020B0604020202020204" pitchFamily="34" charset="0"/>
                <a:ea typeface="微软雅黑" panose="020B0503020204020204" pitchFamily="34" charset="-122"/>
              </a:rPr>
              <a:t>复杂。</a:t>
            </a:r>
            <a:endParaRPr lang="zh-CN" altLang="en-US" sz="1800">
              <a:latin typeface="Arial" panose="020B0604020202020204" pitchFamily="34" charset="0"/>
              <a:ea typeface="微软雅黑" panose="020B0503020204020204" pitchFamily="34" charset="-122"/>
            </a:endParaRPr>
          </a:p>
        </p:txBody>
      </p:sp>
      <p:sp>
        <p:nvSpPr>
          <p:cNvPr id="67" name="文本框 66"/>
          <p:cNvSpPr txBox="1"/>
          <p:nvPr/>
        </p:nvSpPr>
        <p:spPr>
          <a:xfrm>
            <a:off x="828040" y="4322445"/>
            <a:ext cx="3340100" cy="1476375"/>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学位评定委员会对申请的</a:t>
            </a:r>
            <a:r>
              <a:rPr lang="zh-CN" altLang="en-US" sz="1800">
                <a:latin typeface="Arial" panose="020B0604020202020204" pitchFamily="34" charset="0"/>
                <a:ea typeface="微软雅黑" panose="020B0503020204020204" pitchFamily="34" charset="-122"/>
              </a:rPr>
              <a:t>论文进行认真审核，重点审核其学位论文是否达到博士、硕士学位水平，做出是否授予学位的建议。</a:t>
            </a:r>
            <a:endParaRPr lang="zh-CN" altLang="en-US" sz="1800">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70230" y="1061085"/>
            <a:ext cx="4029075" cy="78867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3"/>
          <p:cNvSpPr txBox="1">
            <a:spLocks noChangeArrowheads="1"/>
          </p:cNvSpPr>
          <p:nvPr>
            <p:custDataLst>
              <p:tags r:id="rId1"/>
            </p:custDataLst>
          </p:nvPr>
        </p:nvSpPr>
        <p:spPr bwMode="auto">
          <a:xfrm>
            <a:off x="179705" y="421640"/>
            <a:ext cx="8756650" cy="6566535"/>
          </a:xfrm>
          <a:prstGeom prst="rect">
            <a:avLst/>
          </a:prstGeom>
          <a:noFill/>
          <a:ln w="9525">
            <a:solidFill>
              <a:srgbClr val="FFC000"/>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根据人事教育处时间要求：</a:t>
            </a:r>
            <a:endParaRPr kumimoji="0" lang="en-US" altLang="zh-CN"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请导师填写《答辩导师意见书及第一作者成果统计表（附件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）》，论文送盲审，填写附件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17.2</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交至人教处审核，答辩秘书送常规评阅（使用</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SEP</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系统送审，如果评阅人不要《评阅书聘书》（附件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可以不提供纸质版聘书给评阅人，也不用盖章。</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根据反馈回的评语撰写“决议草案”并交导师修改。</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填写好培养系统系统，完成必修环节和答辩申请、评阅环节填写。</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距离答辩至少</a:t>
            </a:r>
            <a:r>
              <a:rPr kumimoji="0" lang="en-US" altLang="zh-CN"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3-5</a:t>
            </a: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个</a:t>
            </a: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工作日</a:t>
            </a:r>
            <a:r>
              <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a:t>
            </a:r>
            <a:r>
              <a:rPr lang="zh-CN" altLang="en-US" sz="1600" b="1" noProof="0" dirty="0">
                <a:effectLst>
                  <a:outerShdw blurRad="38100" dist="19050" dir="2700000" algn="tl" rotWithShape="0">
                    <a:schemeClr val="dk1">
                      <a:alpha val="40000"/>
                    </a:schemeClr>
                  </a:outerShdw>
                </a:effectLst>
                <a:uLnTx/>
                <a:uFillTx/>
                <a:sym typeface="+mn-ea"/>
              </a:rPr>
              <a:t>答辩专家确认后，维护</a:t>
            </a:r>
            <a:r>
              <a:rPr lang="en-US" altLang="zh-CN" sz="1600" b="1" noProof="0" dirty="0">
                <a:effectLst>
                  <a:outerShdw blurRad="38100" dist="19050" dir="2700000" algn="tl" rotWithShape="0">
                    <a:schemeClr val="dk1">
                      <a:alpha val="40000"/>
                    </a:schemeClr>
                  </a:outerShdw>
                </a:effectLst>
                <a:uLnTx/>
                <a:uFillTx/>
                <a:sym typeface="+mn-ea"/>
              </a:rPr>
              <a:t>SEP</a:t>
            </a:r>
            <a:r>
              <a:rPr lang="zh-CN" altLang="en-US" sz="1600" b="1" noProof="0" dirty="0">
                <a:effectLst>
                  <a:outerShdw blurRad="38100" dist="19050" dir="2700000" algn="tl" rotWithShape="0">
                    <a:schemeClr val="dk1">
                      <a:alpha val="40000"/>
                    </a:schemeClr>
                  </a:outerShdw>
                </a:effectLst>
                <a:uLnTx/>
                <a:uFillTx/>
                <a:sym typeface="+mn-ea"/>
              </a:rPr>
              <a:t>系统，打印</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生成《答辩申请书</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2</a:t>
            </a:r>
            <a:r>
              <a:rPr lang="zh-CN" altLang="en-US" sz="1600" b="1" noProof="0" dirty="0">
                <a:effectLst>
                  <a:outerShdw blurRad="38100" dist="19050" dir="2700000" algn="tl" rotWithShape="0">
                    <a:schemeClr val="dk1">
                      <a:alpha val="40000"/>
                    </a:schemeClr>
                  </a:outerShdw>
                </a:effectLst>
                <a:uLnTx/>
                <a:uFillTx/>
                <a:sym typeface="+mn-ea"/>
              </a:rPr>
              <a:t>）》</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签好字后到人事教育处盖章</a:t>
            </a:r>
            <a:r>
              <a:rPr lang="zh-CN" altLang="en-US" sz="1600" b="1" noProof="0" dirty="0">
                <a:effectLst>
                  <a:outerShdw blurRad="38100" dist="19050" dir="2700000" algn="tl" rotWithShape="0">
                    <a:schemeClr val="dk1">
                      <a:alpha val="40000"/>
                    </a:schemeClr>
                  </a:outerShdw>
                </a:effectLst>
                <a:uLnTx/>
                <a:uFillTx/>
                <a:sym typeface="+mn-ea"/>
              </a:rPr>
              <a:t>。</a:t>
            </a:r>
            <a:r>
              <a:rPr lang="zh-CN" altLang="en-US" sz="1600" b="1" noProof="0" dirty="0">
                <a:effectLst>
                  <a:outerShdw blurRad="38100" dist="19050" dir="2700000" algn="tl" rotWithShape="0">
                    <a:schemeClr val="dk1">
                      <a:alpha val="40000"/>
                    </a:schemeClr>
                  </a:outerShdw>
                </a:effectLst>
                <a:uLnTx/>
                <a:uFillTx/>
                <a:sym typeface="+mn-ea"/>
              </a:rPr>
              <a:t>人教处开通学位系统。</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600" b="1" noProof="0" dirty="0">
                <a:effectLst>
                  <a:outerShdw blurRad="38100" dist="19050" dir="2700000" algn="tl" rotWithShape="0">
                    <a:schemeClr val="dk1">
                      <a:alpha val="40000"/>
                    </a:schemeClr>
                  </a:outerShdw>
                </a:effectLst>
                <a:uLnTx/>
                <a:uFillTx/>
                <a:sym typeface="+mn-ea"/>
              </a:rPr>
              <a:t>2 </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5</a:t>
            </a:r>
            <a:r>
              <a:rPr lang="zh-CN" altLang="en-US" sz="1600" b="1" noProof="0" dirty="0">
                <a:effectLst>
                  <a:outerShdw blurRad="38100" dist="19050" dir="2700000" algn="tl" rotWithShape="0">
                    <a:schemeClr val="dk1">
                      <a:alpha val="40000"/>
                    </a:schemeClr>
                  </a:outerShdw>
                </a:effectLst>
                <a:uLnTx/>
                <a:uFillTx/>
                <a:sym typeface="+mn-ea"/>
              </a:rPr>
              <a:t>，</a:t>
            </a:r>
            <a:r>
              <a:rPr lang="zh-CN" altLang="en-US" sz="1600" b="1" noProof="0" dirty="0">
                <a:effectLst>
                  <a:outerShdw blurRad="38100" dist="19050" dir="2700000" algn="tl" rotWithShape="0">
                    <a:schemeClr val="dk1">
                      <a:alpha val="40000"/>
                    </a:schemeClr>
                  </a:outerShdw>
                </a:effectLst>
                <a:highlight>
                  <a:srgbClr val="FFFF00"/>
                </a:highlight>
                <a:uLnTx/>
                <a:uFillTx/>
                <a:sym typeface="+mn-ea"/>
              </a:rPr>
              <a:t>有几个评委盖几张票，绝不允许多盖！</a:t>
            </a:r>
            <a:r>
              <a:rPr lang="zh-CN" altLang="en-US" sz="1600" b="1" noProof="0" dirty="0">
                <a:effectLst>
                  <a:outerShdw blurRad="38100" dist="19050" dir="2700000" algn="tl" rotWithShape="0">
                    <a:schemeClr val="dk1">
                      <a:alpha val="40000"/>
                    </a:schemeClr>
                  </a:outerShdw>
                </a:effectLst>
                <a:uLnTx/>
                <a:uFillTx/>
                <a:sym typeface="+mn-ea"/>
              </a:rPr>
              <a:t>）交到人教处</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盖章</a:t>
            </a:r>
            <a:r>
              <a:rPr lang="zh-CN" altLang="en-US" sz="1600" b="1" noProof="0" dirty="0">
                <a:effectLst>
                  <a:outerShdw blurRad="38100" dist="19050" dir="2700000" algn="tl" rotWithShape="0">
                    <a:schemeClr val="dk1">
                      <a:alpha val="40000"/>
                    </a:schemeClr>
                  </a:outerShdw>
                </a:effectLst>
                <a:uLnTx/>
                <a:uFillTx/>
                <a:sym typeface="+mn-ea"/>
              </a:rPr>
              <a:t>，提交《附件</a:t>
            </a:r>
            <a:r>
              <a:rPr lang="en-US" altLang="zh-CN" sz="1600" b="1" noProof="0" dirty="0">
                <a:effectLst>
                  <a:outerShdw blurRad="38100" dist="19050" dir="2700000" algn="tl" rotWithShape="0">
                    <a:schemeClr val="dk1">
                      <a:alpha val="40000"/>
                    </a:schemeClr>
                  </a:outerShdw>
                </a:effectLst>
                <a:uLnTx/>
                <a:uFillTx/>
                <a:sym typeface="+mn-ea"/>
              </a:rPr>
              <a:t>25</a:t>
            </a:r>
            <a:r>
              <a:rPr lang="zh-CN" altLang="en-US" sz="1600" b="1" noProof="0" dirty="0">
                <a:effectLst>
                  <a:outerShdw blurRad="38100" dist="19050" dir="2700000" algn="tl" rotWithShape="0">
                    <a:schemeClr val="dk1">
                      <a:alpha val="40000"/>
                    </a:schemeClr>
                  </a:outerShdw>
                </a:effectLst>
                <a:uLnTx/>
                <a:uFillTx/>
                <a:sym typeface="+mn-ea"/>
              </a:rPr>
              <a:t>》。</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600" b="1" noProof="0" dirty="0">
                <a:effectLst>
                  <a:outerShdw blurRad="38100" dist="19050" dir="2700000" algn="tl" rotWithShape="0">
                    <a:schemeClr val="dk1">
                      <a:alpha val="40000"/>
                    </a:schemeClr>
                  </a:outerShdw>
                </a:effectLst>
                <a:uLnTx/>
                <a:uFillTx/>
                <a:sym typeface="+mn-ea"/>
              </a:rPr>
              <a:t>3 </a:t>
            </a:r>
            <a:r>
              <a:rPr lang="zh-CN" altLang="en-US" sz="1600" b="1" noProof="0" dirty="0">
                <a:effectLst>
                  <a:outerShdw blurRad="38100" dist="19050" dir="2700000" algn="tl" rotWithShape="0">
                    <a:schemeClr val="dk1">
                      <a:alpha val="40000"/>
                    </a:schemeClr>
                  </a:outerShdw>
                </a:effectLst>
                <a:uLnTx/>
                <a:uFillTx/>
                <a:sym typeface="+mn-ea"/>
              </a:rPr>
              <a:t>提交并贴出</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答辩公告（附件</a:t>
            </a:r>
            <a:r>
              <a:rPr lang="en-US" altLang="zh-CN" sz="1600" b="1" noProof="0" dirty="0">
                <a:solidFill>
                  <a:srgbClr val="FF0000"/>
                </a:solidFill>
                <a:effectLst>
                  <a:outerShdw blurRad="38100" dist="19050" dir="2700000" algn="tl" rotWithShape="0">
                    <a:schemeClr val="dk1">
                      <a:alpha val="40000"/>
                    </a:schemeClr>
                  </a:outerShdw>
                </a:effectLst>
                <a:uLnTx/>
                <a:uFillTx/>
                <a:sym typeface="+mn-ea"/>
              </a:rPr>
              <a:t>10</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a:t>
            </a:r>
            <a:r>
              <a:rPr lang="zh-CN" altLang="en-US" sz="1600" b="1" noProof="0" dirty="0">
                <a:effectLst>
                  <a:outerShdw blurRad="38100" dist="19050" dir="2700000" algn="tl" rotWithShape="0">
                    <a:schemeClr val="dk1">
                      <a:alpha val="40000"/>
                    </a:schemeClr>
                  </a:outerShdw>
                </a:effectLst>
                <a:uLnTx/>
                <a:uFillTx/>
                <a:sym typeface="+mn-ea"/>
              </a:rPr>
              <a:t>，确定答辩流程</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答辩当天：</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将</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“答辩程序”、成绩单、答辩申请书</a:t>
            </a:r>
            <a:r>
              <a:rPr lang="zh-CN" altLang="en-US" sz="1600" b="1" u="sng" noProof="0" dirty="0">
                <a:solidFill>
                  <a:srgbClr val="FF0000"/>
                </a:solidFill>
                <a:effectLst>
                  <a:outerShdw blurRad="38100" dist="19050" dir="2700000" algn="tl" rotWithShape="0">
                    <a:schemeClr val="dk1">
                      <a:alpha val="40000"/>
                    </a:schemeClr>
                  </a:outerShdw>
                </a:effectLst>
                <a:uLnTx/>
                <a:uFillTx/>
                <a:sym typeface="+mn-ea"/>
              </a:rPr>
              <a:t>（</a:t>
            </a:r>
            <a:r>
              <a:rPr lang="zh-CN" altLang="en-US" sz="1600" b="1" u="sng" noProof="0" dirty="0">
                <a:solidFill>
                  <a:srgbClr val="FF0000"/>
                </a:solidFill>
                <a:effectLst>
                  <a:outerShdw blurRad="38100" dist="19050" dir="2700000" algn="tl" rotWithShape="0">
                    <a:schemeClr val="dk1">
                      <a:alpha val="40000"/>
                    </a:schemeClr>
                  </a:outerShdw>
                </a:effectLst>
                <a:highlight>
                  <a:srgbClr val="FFFF00"/>
                </a:highlight>
                <a:uLnTx/>
                <a:uFillTx/>
                <a:sym typeface="+mn-ea"/>
              </a:rPr>
              <a:t>原件丢失不补</a:t>
            </a:r>
            <a:r>
              <a:rPr lang="zh-CN" altLang="en-US" sz="1600" b="1" u="sng" noProof="0" dirty="0">
                <a:solidFill>
                  <a:srgbClr val="FF0000"/>
                </a:solidFill>
                <a:effectLst>
                  <a:outerShdw blurRad="38100" dist="19050" dir="2700000" algn="tl" rotWithShape="0">
                    <a:schemeClr val="dk1">
                      <a:alpha val="40000"/>
                    </a:schemeClr>
                  </a:outerShdw>
                </a:effectLst>
                <a:uLnTx/>
                <a:uFillTx/>
                <a:sym typeface="+mn-ea"/>
              </a:rPr>
              <a:t>）</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、发表文章清单及附件、论文评阅书（评</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阅人可以</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不签字）、论文、</a:t>
            </a:r>
            <a:r>
              <a:rPr lang="zh-CN" altLang="en-US" sz="1600" b="1" u="sng"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提前打印好！提交给答辩委员会主席。</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由答辩秘书或</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导师致开场白。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秘书记录答辩过程中的问、答并形成电子版材料。</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4 答辩委员会对决议草案进行评议。</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5 答辩委员会进行投票表决，答辩委员会主席宣布表决结果。</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algn="l" defTabSz="914400" rtl="0" eaLnBrk="1" fontAlgn="base" latinLnBrk="0" hangingPunct="1">
              <a:lnSpc>
                <a:spcPct val="100000"/>
              </a:lnSpc>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答辩后：</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由答辩秘书收齐“评议书”并填写到系统。</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答辩人在答辩后</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3</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天内务必完成学位系统维护（学位会重点审核，很重要！！！）</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打印</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填写附件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第</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页，提交论文到图书馆（电子、印刷各一份）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按照</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 </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纸质材料清单</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，提交纸质材料到人事教育处。</a:t>
            </a:r>
            <a:endPar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8066" name="Rectangle 4"/>
          <p:cNvSpPr>
            <a:spLocks noGrp="1"/>
          </p:cNvSpPr>
          <p:nvPr>
            <p:custDataLst>
              <p:tags r:id="rId2"/>
            </p:custDataLst>
          </p:nvPr>
        </p:nvSpPr>
        <p:spPr>
          <a:xfrm>
            <a:off x="160338" y="-242887"/>
            <a:ext cx="8229600" cy="1143000"/>
          </a:xfrm>
          <a:prstGeom prst="rect">
            <a:avLst/>
          </a:prstGeom>
          <a:noFill/>
          <a:ln w="9525">
            <a:noFill/>
          </a:ln>
        </p:spPr>
        <p:txBody>
          <a:bodyPr anchor="ctr" anchorCtr="0"/>
          <a:p>
            <a:r>
              <a:rPr lang="zh-CN" altLang="en-US" sz="2800" b="1" dirty="0">
                <a:solidFill>
                  <a:srgbClr val="FF0000"/>
                </a:solidFill>
                <a:latin typeface="微软雅黑" panose="020B0503020204020204" pitchFamily="34" charset="-122"/>
                <a:ea typeface="微软雅黑" panose="020B0503020204020204" pitchFamily="34" charset="-122"/>
              </a:rPr>
              <a:t> </a:t>
            </a:r>
            <a:r>
              <a:rPr lang="en-US" altLang="zh-CN" sz="28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10.</a:t>
            </a:r>
            <a:r>
              <a:rPr lang="zh-CN" altLang="en-US" sz="2800" b="1" dirty="0">
                <a:solidFill>
                  <a:srgbClr val="FF0000"/>
                </a:solidFill>
                <a:latin typeface="微软雅黑" panose="020B0503020204020204" pitchFamily="34" charset="-122"/>
                <a:ea typeface="微软雅黑" panose="020B0503020204020204" pitchFamily="34" charset="-122"/>
              </a:rPr>
              <a:t>学位申请时间表</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95288" y="333375"/>
            <a:ext cx="8207375" cy="6264275"/>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fontScale="90000"/>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11.</a:t>
            </a:r>
            <a:r>
              <a:rPr kumimoji="0" lang="zh-CN" altLang="zh-CN" sz="32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学位信息报送</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mj-lt"/>
                <a:ea typeface="+mj-ea"/>
                <a:cs typeface="+mj-cs"/>
                <a:sym typeface="+mn-ea"/>
              </a:rPr>
            </a:br>
            <a:br>
              <a:rPr kumimoji="0" lang="zh-CN" altLang="zh-CN" sz="1800" b="0"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“学位管理”系统为生成系统，</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其中，学生学籍注册信息、导师信息、课程学习信息及培养环节信息，分别由“学籍管理”、 “教师管理”、“教务管理”和“培养管理”系统引入。如相关信息有误，需在对应引入系统进行更正。</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工作流程说明如下：</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学生角色</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学生在“学位管理”系统需填报的信息如下：</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1</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）学籍注册信息外的个人基本信息；</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2</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）学位论文电子版（</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最终版</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），“学位管理”系统自动从“培养管理”系统引入学生在论文初审前上传的最后版本，如学生在学位初审后对论文进行了修改，需在“学位管理”系统重新上传；学位系统</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论文信息</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论文题目必须与终版学位论文一致。</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3</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学位论文在评阅、答辩及初审后若做了修改，应将详细的修改情况填报到系统中，并在评阅修改部分</a:t>
            </a:r>
            <a:r>
              <a:rPr kumimoji="0" lang="en-US"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上传</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highlight>
                  <a:srgbClr val="FFFF00"/>
                </a:highlight>
                <a:uLnTx/>
                <a:uFillTx/>
                <a:latin typeface="黑体" panose="02010609060101010101" charset="-122"/>
                <a:ea typeface="黑体" panose="02010609060101010101" charset="-122"/>
                <a:cs typeface="黑体" panose="02010609060101010101" charset="-122"/>
                <a:sym typeface="+mn-ea"/>
              </a:rPr>
              <a:t>导师签字的</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修改说明。（注：对于每一位评阅专家的每一条意见都需进行详细的修改说明，不能为</a:t>
            </a:r>
            <a:r>
              <a:rPr kumimoji="0" lang="en-US"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已修改</a:t>
            </a:r>
            <a:r>
              <a:rPr kumimoji="0" lang="en-US"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4</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培养系统及学位系统中均添加了科研成果</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highlight>
                  <a:srgbClr val="FFFF00"/>
                </a:highlight>
                <a:uLnTx/>
                <a:uFillTx/>
                <a:latin typeface="黑体" panose="02010609060101010101" charset="-122"/>
                <a:ea typeface="黑体" panose="02010609060101010101" charset="-122"/>
                <a:cs typeface="黑体" panose="02010609060101010101" charset="-122"/>
                <a:sym typeface="+mn-ea"/>
              </a:rPr>
              <a:t>署名单位</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的字段，请详细填报。</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学生须对本人的各项信息进行认真审核</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，确认无误后点击“信息确认”按钮，</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黑体" panose="02010609060101010101" charset="-122"/>
                <a:ea typeface="黑体" panose="02010609060101010101" charset="-122"/>
                <a:cs typeface="黑体" panose="02010609060101010101" charset="-122"/>
                <a:sym typeface="+mn-ea"/>
              </a:rPr>
              <a:t>提交</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至研究所教育管理部门。</a:t>
            </a:r>
            <a:endPar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5" name="文本框 4"/>
          <p:cNvSpPr txBox="1"/>
          <p:nvPr>
            <p:custDataLst>
              <p:tags r:id="rId1"/>
            </p:custDataLst>
          </p:nvPr>
        </p:nvSpPr>
        <p:spPr>
          <a:xfrm>
            <a:off x="395288" y="188913"/>
            <a:ext cx="5040312" cy="583565"/>
          </a:xfrm>
          <a:prstGeom prst="rect">
            <a:avLst/>
          </a:prstGeom>
          <a:noFill/>
          <a:ln w="9525">
            <a:noFill/>
          </a:ln>
        </p:spPr>
        <p:txBody>
          <a:bodyPr>
            <a:spAutoFit/>
            <a:scene3d>
              <a:camera prst="orthographicFront"/>
              <a:lightRig rig="threePt" dir="t"/>
            </a:scene3d>
          </a:bodyPr>
          <a:lstStyle/>
          <a:p>
            <a:pPr marR="0" defTabSz="914400" eaLnBrk="0" hangingPunct="0">
              <a:buClrTx/>
              <a:buSzTx/>
              <a:buFontTx/>
              <a:buNone/>
              <a:defRPr/>
            </a:pPr>
            <a:r>
              <a:rPr kumimoji="0" lang="en-US"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档案注意事项：</a:t>
            </a:r>
            <a:endPar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6" name="文本框 5"/>
          <p:cNvSpPr txBox="1"/>
          <p:nvPr>
            <p:custDataLst>
              <p:tags r:id="rId2"/>
            </p:custDataLst>
          </p:nvPr>
        </p:nvSpPr>
        <p:spPr>
          <a:xfrm>
            <a:off x="827088" y="1866900"/>
            <a:ext cx="7920038" cy="4092575"/>
          </a:xfrm>
          <a:prstGeom prst="rect">
            <a:avLst/>
          </a:prstGeom>
          <a:noFill/>
        </p:spPr>
        <p:txBody>
          <a:bodyPr>
            <a:spAutoFit/>
          </a:bodyPr>
          <a:lstStyle/>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档案外调或</a:t>
            </a: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查阅：</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提前预约，</a:t>
            </a:r>
            <a:r>
              <a:rPr kumimoji="0" lang="zh-CN" altLang="en-US" sz="2400" b="1" kern="1200" cap="none" spc="0" normalizeH="0" baseline="0" noProof="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至少</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提前一周</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答辩档案整理：按照</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博</a:t>
            </a:r>
            <a:r>
              <a:rPr kumimoji="0" lang="en-US" altLang="zh-CN" sz="2400" b="1" u="sng" kern="1200" cap="none" spc="0" normalizeH="0" baseline="0" noProof="0" dirty="0">
                <a:latin typeface="Arial" panose="020B0604020202020204" pitchFamily="34" charset="0"/>
                <a:ea typeface="宋体" panose="02010600030101010101" pitchFamily="2" charset="-122"/>
                <a:cs typeface="+mn-cs"/>
              </a:rPr>
              <a:t>/</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硕士</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毕业答辩上交</a:t>
            </a:r>
            <a:r>
              <a:rPr kumimoji="0" lang="zh-CN"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书面材料清单</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附件</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8)</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（装入纸袋）</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答辩档案提交：</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答辩后一周内</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人事档案寄送：</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按照派遣批次寄送，通过EMS寄送（段春光老师）</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zh-CN" altLang="en-US" sz="20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custDataLst>
              <p:tags r:id="rId1"/>
            </p:custDataLst>
          </p:nvPr>
        </p:nvSpPr>
        <p:spPr>
          <a:xfrm>
            <a:off x="539750" y="111125"/>
            <a:ext cx="4679950" cy="1014413"/>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13.</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注意事项：</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endParaRPr>
          </a:p>
        </p:txBody>
      </p:sp>
      <p:sp>
        <p:nvSpPr>
          <p:cNvPr id="39939" name="内容占位符 2"/>
          <p:cNvSpPr>
            <a:spLocks noGrp="1"/>
          </p:cNvSpPr>
          <p:nvPr>
            <p:ph idx="1"/>
            <p:custDataLst>
              <p:tags r:id="rId2"/>
            </p:custDataLst>
          </p:nvPr>
        </p:nvSpPr>
        <p:spPr>
          <a:xfrm>
            <a:off x="215900" y="1019175"/>
            <a:ext cx="8748713" cy="5730875"/>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noAutofit/>
          </a:bodyPr>
          <a:lstStyle/>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None/>
              <a:defRPr/>
            </a:pPr>
            <a:r>
              <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rPr>
              <a:t>数据备案工作中遇到的问题主要集中在以下几个方面：</a:t>
            </a:r>
            <a:endPar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、留学生信息：国别不要填错，国别为非中国的民族和政治面貌不能填写，还有其他信息不全的情况；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前置学位信息</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：前置最高学位、前置学位授予单位、获前置学位时间必须填写正确，前置学位为学士的前置学位一级学科不能填写，其他必填。硕博连读研究生前置最高学位应为学士，非硕博连读生前置学位应填写硕士阶段；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、军人证件首字符必须是汉字，如“炮字第</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000001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号”。招生和学籍系统中如没有汉字，请发邮件告诉我；</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、学位论文关键词个数应该在</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个之间，用逗号隔开，</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其他符号系统无法自动识别</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攻读本学位前户口所在省市不能选“其他”，毕业去向为就业的工作单位所在省市不能选“其他”，</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否则系统校验无法通过；</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、入学时间和毕业时间应填写正确。</a:t>
            </a:r>
            <a:r>
              <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填</a:t>
            </a:r>
            <a:endPar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7</a:t>
            </a:r>
            <a:r>
              <a:rPr kumimoji="0"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、学习年限按照实际在学时间填写，硕博连读生从硕士入学的时间开始算。</a:t>
            </a:r>
            <a:endParaRPr kumimoji="0"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8</a:t>
            </a:r>
            <a:r>
              <a:rPr kumimoji="0"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、研究方向可写多个，</a:t>
            </a:r>
            <a:r>
              <a:rPr kumimoji="0"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不能与学位论文题目一样，</a:t>
            </a:r>
            <a:r>
              <a:rPr kumimoji="0"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每个研究方向建议不超过</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12</a:t>
            </a:r>
            <a:r>
              <a:rPr kumimoji="0"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个字，此为后期论文抽检时的系统</a:t>
            </a:r>
            <a:r>
              <a:rPr kumimoji="0"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要求。</a:t>
            </a:r>
            <a:endParaRPr kumimoji="0"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custDataLst>
              <p:tags r:id="rId1"/>
            </p:custDataLst>
          </p:nvPr>
        </p:nvSpPr>
        <p:spPr>
          <a:xfrm>
            <a:off x="457200"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Q&amp;A</a:t>
            </a:r>
            <a:r>
              <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a:t>
            </a:r>
            <a:endPar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endParaRPr>
          </a:p>
        </p:txBody>
      </p:sp>
      <p:sp>
        <p:nvSpPr>
          <p:cNvPr id="35843" name="内容占位符 2"/>
          <p:cNvSpPr>
            <a:spLocks noGrp="1"/>
          </p:cNvSpPr>
          <p:nvPr>
            <p:ph idx="1"/>
            <p:custDataLst>
              <p:tags r:id="rId2"/>
            </p:custDataLst>
          </p:nvPr>
        </p:nvSpPr>
        <p:spPr>
          <a:xfrm>
            <a:off x="374650" y="836613"/>
            <a:ext cx="8394700" cy="5761038"/>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fontScale="90000" lnSpcReduction="20000"/>
          </a:bodyPr>
          <a:lstStyle/>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学位系统填报时容易出现问题的地方：</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填报学术成果时，必须填写完整，填写文章、专利收录、发表的时间或者其他卷期号等信息，已发表文章，备注栏写明</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doi</a:t>
            </a:r>
            <a:r>
              <a:rPr kumimoji="0"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号（注意不是网址）</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；已接收文章，须上传导师签字的接收函（标注</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日期）。</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维护评阅专家、答辩委员时，前后的专家人数不一致；</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填报系统时不要包含特殊符号，系统兼容不好，提交不上去；</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仅填写上传有效申请学位信息（一作、导师一作申请人二作）；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申请学位常见问题答疑：</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论文板式要求，目前国科大和我所仅对封面和书脊有要求，板式、字号无细化要求；记得在</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原创声明</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上签字！</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答辩公告没有模板范式，自行设计，体现时间、地点、事件、人物即可；</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答辩时长要求：一般硕士陈述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20-30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分钟，博士陈述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30-40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论文查重工作：人事教育处对论文进行抽检，抽检结果将报送学位会，供评审审议，目前无具体比例细化规定；</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成果是“小导师”一作，本人二作的，不是有效申请成果；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 </a:t>
            </a:r>
            <a:r>
              <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关于共同第一作者的问题</a:t>
            </a:r>
            <a:endPar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为鼓励所内研究生间以及所内外的科研合作，特对以共同第一作者论文申请半导体所学位做以下说明：</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 </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半导体所学生和外单位学生以</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highlight>
                  <a:srgbClr val="FFFF00"/>
                </a:highlight>
                <a:uLnTx/>
                <a:uFillTx/>
                <a:latin typeface="黑体" panose="02010609060101010101" charset="-122"/>
                <a:ea typeface="黑体" panose="02010609060101010101" charset="-122"/>
                <a:cs typeface="+mn-cs"/>
                <a:sym typeface="+mn-ea"/>
              </a:rPr>
              <a:t>共同第一作者</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发表论文时，等同半导体所第一作者论文，并</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提交《附件</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18 </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共一声明》。</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半导体所内两学生以共同第一作者发表论文时，只能以其中某一人作为论文第一作者申请学位，</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并</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提交《附件</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18 </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共一声明》</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3</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）用于申请学位的多篇非排名第一的共同一作文章只能认定为一篇文章，且申请学位的成果至少包含一篇研究型高水平期刊论文。</a:t>
            </a:r>
            <a:endPar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custDataLst>
              <p:tags r:id="rId1"/>
            </p:custDataLst>
          </p:nvPr>
        </p:nvSpPr>
        <p:spPr>
          <a:xfrm>
            <a:off x="457200"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Q&amp;A</a:t>
            </a:r>
            <a:r>
              <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a:t>
            </a:r>
            <a:endPar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endParaRPr>
          </a:p>
        </p:txBody>
      </p:sp>
      <p:sp>
        <p:nvSpPr>
          <p:cNvPr id="35843" name="内容占位符 2"/>
          <p:cNvSpPr>
            <a:spLocks noGrp="1"/>
          </p:cNvSpPr>
          <p:nvPr>
            <p:ph idx="1"/>
            <p:custDataLst>
              <p:tags r:id="rId2"/>
            </p:custDataLst>
          </p:nvPr>
        </p:nvSpPr>
        <p:spPr>
          <a:xfrm>
            <a:off x="374650" y="836613"/>
            <a:ext cx="8394700" cy="5761038"/>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a:bodyPr>
          <a:lstStyle/>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接上页共同第一作者问题（更新）：</a:t>
            </a:r>
            <a:endParaRPr kumimoji="0"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若论文署名为：张三</a:t>
            </a:r>
            <a:r>
              <a:rPr kumimoji="0" lang="en-US" altLang="zh-CN" sz="1400" b="1" i="0" spc="0" baseline="3000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a:t>
            </a:r>
            <a:r>
              <a:rPr kumimoji="0" sz="1400" b="1" i="0" spc="0" baseline="3000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spc="0" baseline="3000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，李四</a:t>
            </a:r>
            <a:r>
              <a:rPr kumimoji="0" lang="en-US" altLang="zh-CN" sz="1400" b="1" i="0" spc="0" baseline="3000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a:t>
            </a:r>
            <a:r>
              <a:rPr kumimoji="0"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，王五</a:t>
            </a:r>
            <a:r>
              <a:rPr kumimoji="0" lang="en-US" altLang="zh-CN" sz="1400" b="1" i="0" spc="0" baseline="3000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1,2</a:t>
            </a:r>
            <a:r>
              <a:rPr kumimoji="0" lang="en-US" altLang="zh-CN"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 ……</a:t>
            </a:r>
            <a:r>
              <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a:t>
            </a:r>
            <a:r>
              <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为半导体所，</a:t>
            </a:r>
            <a:r>
              <a:rPr kumimoji="0" lang="en-US" altLang="zh-CN"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为国科大，</a:t>
            </a:r>
            <a:r>
              <a:rPr kumimoji="0" lang="en-US" altLang="zh-CN"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a:t>
            </a:r>
            <a:r>
              <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为北大，</a:t>
            </a:r>
            <a:r>
              <a:rPr kumimoji="0" lang="en-US" altLang="zh-CN"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表示共同一作），</a:t>
            </a:r>
            <a:endPar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该篇文章可作为张三的共同一作排名第</a:t>
            </a:r>
            <a:r>
              <a:rPr kumimoji="0" lang="en-US" altLang="zh-CN"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a:t>
            </a:r>
            <a:r>
              <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的文章，用于其申请学位。王五不能用来申请学位。</a:t>
            </a:r>
            <a:endPar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若论文署名为：张三</a:t>
            </a:r>
            <a:r>
              <a:rPr lang="en-US" altLang="zh-CN" sz="1400" b="1" spc="0" baseline="3000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，李四</a:t>
            </a:r>
            <a:r>
              <a:rPr lang="en-US" altLang="zh-CN" sz="1400" b="1" spc="0" baseline="3000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#2</a:t>
            </a:r>
            <a:r>
              <a:rPr sz="1400" b="1" spc="0" baseline="3000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lang="en-US" altLang="zh-CN" sz="1400" b="1" spc="0" baseline="3000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3</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，王五</a:t>
            </a:r>
            <a:r>
              <a:rPr lang="en-US" altLang="zh-CN" sz="1400" b="1" spc="0" baseline="3000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2,3</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 ……</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为北大，</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2</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为半导体所，</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3</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为国科大，</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表示共同一作），</a:t>
            </a:r>
            <a:endPar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该篇文章可作为李四的共同一作非排名第</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的文章，用于其申请学位（如有多篇类似情况，认定为</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篇）。王五不能用来申请学位。</a:t>
            </a:r>
            <a:endPar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endParaRPr kumimoji="0"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endParaRPr kumimoji="0" lang="en-US" altLang="zh-CN" sz="1400" b="1" i="0" spc="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endParaRPr kumimoji="0"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endParaRPr kumimoji="0"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quarter" idx="13"/>
            <p:custDataLst>
              <p:tags r:id="rId1"/>
            </p:custDataLst>
          </p:nvPr>
        </p:nvSpPr>
        <p:spPr>
          <a:xfrm>
            <a:off x="4940300" y="4857750"/>
            <a:ext cx="1438275"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文本占位符 4"/>
          <p:cNvSpPr>
            <a:spLocks noGrp="1"/>
          </p:cNvSpPr>
          <p:nvPr>
            <p:ph type="body" sz="quarter" idx="14"/>
            <p:custDataLst>
              <p:tags r:id="rId2"/>
            </p:custDataLst>
          </p:nvPr>
        </p:nvSpPr>
        <p:spPr>
          <a:xfrm>
            <a:off x="7124700" y="4857750"/>
            <a:ext cx="1436688"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00355" name="Rectangle 2"/>
          <p:cNvSpPr/>
          <p:nvPr>
            <p:custDataLst>
              <p:tags r:id="rId3"/>
            </p:custDataLst>
          </p:nvPr>
        </p:nvSpPr>
        <p:spPr>
          <a:xfrm>
            <a:off x="0" y="4078288"/>
            <a:ext cx="9144000" cy="2781300"/>
          </a:xfrm>
          <a:prstGeom prst="rect">
            <a:avLst/>
          </a:prstGeom>
          <a:gradFill rotWithShape="0">
            <a:gsLst>
              <a:gs pos="0">
                <a:srgbClr val="172F46"/>
              </a:gs>
              <a:gs pos="100000">
                <a:srgbClr val="336699"/>
              </a:gs>
            </a:gsLst>
            <a:lin ang="5400000" scaled="1"/>
            <a:tileRect/>
          </a:gradFill>
          <a:ln w="9525">
            <a:noFill/>
          </a:ln>
        </p:spPr>
        <p:txBody>
          <a:bodyPr wrap="none" anchor="ctr" anchorCtr="0"/>
          <a:p>
            <a:pPr algn="ctr"/>
            <a:endParaRPr lang="zh-CN" altLang="zh-CN" dirty="0">
              <a:solidFill>
                <a:schemeClr val="bg2"/>
              </a:solidFill>
              <a:latin typeface="Arial" panose="020B0604020202020204" pitchFamily="34" charset="0"/>
              <a:ea typeface="宋体" panose="02010600030101010101" pitchFamily="2" charset="-122"/>
            </a:endParaRPr>
          </a:p>
        </p:txBody>
      </p:sp>
      <p:sp>
        <p:nvSpPr>
          <p:cNvPr id="100356" name="Text Box 3"/>
          <p:cNvSpPr txBox="1"/>
          <p:nvPr>
            <p:custDataLst>
              <p:tags r:id="rId4"/>
            </p:custDataLst>
          </p:nvPr>
        </p:nvSpPr>
        <p:spPr>
          <a:xfrm>
            <a:off x="250825" y="1774825"/>
            <a:ext cx="8712200" cy="1014413"/>
          </a:xfrm>
          <a:prstGeom prst="rect">
            <a:avLst/>
          </a:prstGeom>
          <a:noFill/>
          <a:ln w="9525">
            <a:noFill/>
          </a:ln>
        </p:spPr>
        <p:txBody>
          <a:bodyPr anchor="t" anchorCtr="0">
            <a:spAutoFit/>
          </a:bodyPr>
          <a:p>
            <a:r>
              <a:rPr lang="zh-CN" altLang="en-US" sz="6000" b="1" i="1" dirty="0">
                <a:solidFill>
                  <a:srgbClr val="0066CC"/>
                </a:solidFill>
                <a:latin typeface="Arial" panose="020B0604020202020204" pitchFamily="34" charset="0"/>
                <a:ea typeface="微软雅黑" panose="020B0503020204020204" pitchFamily="34" charset="-122"/>
              </a:rPr>
              <a:t>谢谢大家，提问交流。</a:t>
            </a:r>
            <a:endParaRPr lang="zh-CN" altLang="en-US" sz="6000" b="1" i="1" dirty="0">
              <a:solidFill>
                <a:srgbClr val="0066CC"/>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custDataLst>
              <p:tags r:id="rId1"/>
            </p:custDataLst>
          </p:nvPr>
        </p:nvSpPr>
        <p:spPr>
          <a:xfrm>
            <a:off x="1143000" y="1393825"/>
            <a:ext cx="6858000" cy="1450975"/>
          </a:xfrm>
        </p:spPr>
        <p:txBody>
          <a:bodyPr vert="horz" wrap="square" lIns="91440" tIns="45720" rIns="91440" bIns="45720" numCol="1" anchor="b" anchorCtr="0" compatLnSpc="1">
            <a:norm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教育业务平台使用指南</a:t>
            </a:r>
            <a:b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b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及答辩注意事项</a:t>
            </a:r>
            <a:endPar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7" name="副标题 6"/>
          <p:cNvSpPr>
            <a:spLocks noGrp="1"/>
          </p:cNvSpPr>
          <p:nvPr>
            <p:ph type="subTitle" idx="1"/>
            <p:custDataLst>
              <p:tags r:id="rId2"/>
            </p:custDataLst>
          </p:nvPr>
        </p:nvSpPr>
        <p:spPr bwMode="auto">
          <a:xfrm>
            <a:off x="1345564" y="5419170"/>
            <a:ext cx="6858000" cy="964543"/>
          </a:xfrm>
          <a:effectLst/>
          <a:scene3d>
            <a:camera prst="orthographicFront"/>
            <a:lightRig rig="balanced" dir="t"/>
          </a:scene3d>
          <a:sp3d prstMaterial="plastic"/>
        </p:spPr>
        <p:txBody>
          <a:bodyPr vert="horz" wrap="square" lIns="91440" tIns="45720" rIns="91440" bIns="45720" numCol="1" anchor="t" anchorCtr="0" compatLnSpc="1">
            <a:noAutofit/>
          </a:bodyPr>
          <a:lstStyle/>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人事教育处</a:t>
            </a:r>
            <a:endPar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2026年1月</a:t>
            </a:r>
            <a:endPar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任意多边形: 形状 19"/>
          <p:cNvSpPr/>
          <p:nvPr>
            <p:custDataLst>
              <p:tags r:id="rId1"/>
            </p:custDataLst>
          </p:nvPr>
        </p:nvSpPr>
        <p:spPr>
          <a:xfrm>
            <a:off x="3556000" y="2208213"/>
            <a:ext cx="5588000" cy="3792538"/>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rgbClr val="9DC3E6">
                <a:lumMod val="20000"/>
                <a:lumOff val="80000"/>
              </a:srgbClr>
            </a:fgClr>
            <a:bgClr>
              <a:sysClr val="window" lastClr="FFFFFF">
                <a:lumMod val="95000"/>
              </a:sysClr>
            </a:bgClr>
          </a:patt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3" name="任意多边形: 形状 12"/>
          <p:cNvSpPr/>
          <p:nvPr>
            <p:custDataLst>
              <p:tags r:id="rId2"/>
            </p:custDataLst>
          </p:nvPr>
        </p:nvSpPr>
        <p:spPr>
          <a:xfrm>
            <a:off x="0" y="3135313"/>
            <a:ext cx="3922713" cy="287655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rgbClr val="9DC3E6">
              <a:lumMod val="60000"/>
              <a:lumOff val="40000"/>
              <a:alpha val="3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7" name="矩形 6"/>
          <p:cNvSpPr/>
          <p:nvPr>
            <p:custDataLst>
              <p:tags r:id="rId3"/>
            </p:custDataLst>
          </p:nvPr>
        </p:nvSpPr>
        <p:spPr>
          <a:xfrm>
            <a:off x="452438" y="2289175"/>
            <a:ext cx="8239125" cy="3349625"/>
          </a:xfrm>
          <a:prstGeom prst="rect">
            <a:avLst/>
          </a:prstGeom>
          <a:solidFill>
            <a:srgbClr val="FFFFFF"/>
          </a:solidFill>
          <a:ln>
            <a:noFill/>
          </a:ln>
          <a:effectLst>
            <a:outerShdw blurRad="76200" sx="101000" sy="101000" algn="ctr" rotWithShape="0">
              <a:sysClr val="windowText" lastClr="000000">
                <a:lumMod val="95000"/>
                <a:lumOff val="5000"/>
                <a:alpha val="10000"/>
              </a:sysClr>
            </a:outerShdw>
          </a:effectLst>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6" name="矩形 5"/>
          <p:cNvSpPr/>
          <p:nvPr>
            <p:custDataLst>
              <p:tags r:id="rId4"/>
            </p:custDataLst>
          </p:nvPr>
        </p:nvSpPr>
        <p:spPr>
          <a:xfrm>
            <a:off x="631825" y="2289175"/>
            <a:ext cx="7937500" cy="3870325"/>
          </a:xfrm>
          <a:prstGeom prst="rect">
            <a:avLst/>
          </a:prstGeom>
        </p:spPr>
        <p:txBody>
          <a:bodyPr lIns="68580" tIns="34290" rIns="68580" bIns="34290" anchor="ct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学位平台简介</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及操作注意事项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申请学位</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、学位</a:t>
            </a:r>
            <a:r>
              <a:rPr kumimoji="0" lang="zh-CN" altLang="en-US" sz="2400" b="1" i="0" u="none" strike="noStrike" kern="1200" cap="none" spc="150" normalizeH="0" baseline="0" noProof="1">
                <a:ln>
                  <a:noFill/>
                </a:ln>
                <a:solidFill>
                  <a:srgbClr val="FF0000"/>
                </a:solidFill>
                <a:effectLst/>
                <a:uLnTx/>
                <a:uFillTx/>
                <a:latin typeface="+mn-lt"/>
                <a:ea typeface="+mn-ea"/>
                <a:cs typeface="+mn-cs"/>
              </a:rPr>
              <a:t>论文匿名评审</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a:t>
            </a:r>
            <a:r>
              <a:rPr kumimoji="0" lang="en-US" altLang="zh-CN"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学位论文评阅系统、</a:t>
            </a:r>
            <a:r>
              <a:rPr kumimoji="0" lang="en-US" altLang="zh-CN" sz="2400" b="1" i="0" u="none" strike="noStrike" kern="1200" cap="none" spc="150" normalizeH="0" baseline="0" noProof="1">
                <a:ln>
                  <a:noFill/>
                </a:ln>
                <a:solidFill>
                  <a:srgbClr val="FF0000"/>
                </a:solidFill>
                <a:effectLst/>
                <a:uLnTx/>
                <a:uFillTx/>
                <a:latin typeface="+mn-lt"/>
                <a:ea typeface="+mn-ea"/>
                <a:cs typeface="+mn-cs"/>
              </a:rPr>
              <a:t>答辩注</a:t>
            </a:r>
            <a:r>
              <a:rPr kumimoji="0" lang="zh-CN" altLang="en-US" sz="2400" b="1" i="0" u="none" strike="noStrike" kern="1200" cap="none" spc="150" normalizeH="0" baseline="0" noProof="1">
                <a:ln>
                  <a:noFill/>
                </a:ln>
                <a:solidFill>
                  <a:srgbClr val="FF0000"/>
                </a:solidFill>
                <a:effectLst/>
                <a:uLnTx/>
                <a:uFillTx/>
                <a:latin typeface="+mn-lt"/>
                <a:ea typeface="+mn-ea"/>
                <a:cs typeface="+mn-cs"/>
              </a:rPr>
              <a:t>意事项</a:t>
            </a:r>
            <a:endParaRPr kumimoji="0" lang="zh-CN" altLang="en-US" sz="2400" b="1" i="0" u="none" strike="noStrike" kern="1200" cap="none" spc="150" normalizeH="0" baseline="0" noProof="1">
              <a:ln>
                <a:noFill/>
              </a:ln>
              <a:solidFill>
                <a:srgbClr val="FF0000"/>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档案注意事项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常见问题Q&amp;A</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p:txBody>
      </p:sp>
      <p:sp>
        <p:nvSpPr>
          <p:cNvPr id="21" name="椭圆 20"/>
          <p:cNvSpPr/>
          <p:nvPr>
            <p:custDataLst>
              <p:tags r:id="rId5"/>
            </p:custDataLst>
          </p:nvPr>
        </p:nvSpPr>
        <p:spPr>
          <a:xfrm>
            <a:off x="207963" y="1036638"/>
            <a:ext cx="290513" cy="290513"/>
          </a:xfrm>
          <a:prstGeom prst="ellipse">
            <a:avLst/>
          </a:prstGeom>
          <a:solidFill>
            <a:srgbClr val="9DC3E6">
              <a:lumMod val="20000"/>
              <a:lumOff val="80000"/>
              <a:alpha val="7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22" name="椭圆 21"/>
          <p:cNvSpPr/>
          <p:nvPr>
            <p:custDataLst>
              <p:tags r:id="rId6"/>
            </p:custDataLst>
          </p:nvPr>
        </p:nvSpPr>
        <p:spPr>
          <a:xfrm>
            <a:off x="498475" y="1350963"/>
            <a:ext cx="133350" cy="133350"/>
          </a:xfrm>
          <a:prstGeom prst="ellipse">
            <a:avLst/>
          </a:prstGeom>
          <a:solidFill>
            <a:srgbClr val="9DC3E6">
              <a:lumMod val="40000"/>
              <a:lumOff val="60000"/>
              <a:alpha val="64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3" name="矩形 2"/>
          <p:cNvSpPr/>
          <p:nvPr>
            <p:custDataLst>
              <p:tags r:id="rId7"/>
            </p:custDataLst>
          </p:nvPr>
        </p:nvSpPr>
        <p:spPr>
          <a:xfrm>
            <a:off x="800100" y="1281113"/>
            <a:ext cx="7543800" cy="487363"/>
          </a:xfrm>
          <a:prstGeom prst="rect">
            <a:avLst/>
          </a:prstGeom>
          <a:noFill/>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rPr>
              <a:t>主要内容：</a:t>
            </a:r>
            <a:endPar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endParaRPr>
          </a:p>
        </p:txBody>
      </p:sp>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475740" y="1988820"/>
            <a:ext cx="6271895" cy="3716020"/>
          </a:xfrm>
          <a:prstGeom prst="rect">
            <a:avLst/>
          </a:prstGeom>
        </p:spPr>
      </p:pic>
      <p:sp>
        <p:nvSpPr>
          <p:cNvPr id="9219" name="Rectangle 2"/>
          <p:cNvSpPr>
            <a:spLocks noGrp="1" noChangeArrowheads="1"/>
          </p:cNvSpPr>
          <p:nvPr>
            <p:ph type="title"/>
            <p:custDataLst>
              <p:tags r:id="rId2"/>
            </p:custDataLst>
          </p:nvPr>
        </p:nvSpPr>
        <p:spPr>
          <a:xfrm>
            <a:off x="457200" y="188913"/>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7" name="Rectangle 3"/>
          <p:cNvSpPr>
            <a:spLocks noGrp="1"/>
          </p:cNvSpPr>
          <p:nvPr>
            <p:ph type="body" sz="half" idx="9"/>
            <p:custDataLst>
              <p:tags r:id="rId3"/>
            </p:custDataLst>
          </p:nvPr>
        </p:nvSpPr>
        <p:spPr>
          <a:xfrm>
            <a:off x="898525" y="665163"/>
            <a:ext cx="7788275" cy="1470025"/>
          </a:xfrm>
        </p:spPr>
        <p:txBody>
          <a:bodyPr wrap="square" lIns="91440" tIns="45720" rIns="91440" bIns="45720" numCol="1" anchor="ctr" anchorCtr="0" compatLnSpc="1"/>
          <a:lstStyle/>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hlinkClick r:id="rId4"/>
              </a:rPr>
              <a:t>http://onestop.ucas.ac.cn/home/index</a:t>
            </a:r>
            <a:endPar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用户名：</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邮箱</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 密码：</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身份证号</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（默认）</a:t>
            </a:r>
            <a:endPar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52228" name="Rectangle 5"/>
          <p:cNvSpPr/>
          <p:nvPr>
            <p:custDataLst>
              <p:tags r:id="rId5"/>
            </p:custDataLst>
          </p:nvPr>
        </p:nvSpPr>
        <p:spPr>
          <a:xfrm>
            <a:off x="2628265" y="3501390"/>
            <a:ext cx="2376170" cy="876935"/>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9" name="线形标注 2(带强调线) 8"/>
          <p:cNvSpPr/>
          <p:nvPr>
            <p:custDataLst>
              <p:tags r:id="rId6"/>
            </p:custDataLst>
          </p:nvPr>
        </p:nvSpPr>
        <p:spPr>
          <a:xfrm>
            <a:off x="4211638" y="5301615"/>
            <a:ext cx="2332038" cy="863600"/>
          </a:xfrm>
          <a:prstGeom prst="accentCallout2">
            <a:avLst>
              <a:gd name="adj1" fmla="val 18750"/>
              <a:gd name="adj2" fmla="val -8333"/>
              <a:gd name="adj3" fmla="val 18750"/>
              <a:gd name="adj4" fmla="val -16667"/>
              <a:gd name="adj5" fmla="val -45516"/>
              <a:gd name="adj6" fmla="val 9916"/>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rPr>
              <a:t>如果忘记用户名密码，单击此处，按照提示操作</a:t>
            </a:r>
            <a:endPar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6"/>
          <p:cNvSpPr txBox="1">
            <a:spLocks noChangeArrowheads="1"/>
          </p:cNvSpPr>
          <p:nvPr>
            <p:custDataLst>
              <p:tags r:id="rId1"/>
            </p:custDataLst>
          </p:nvPr>
        </p:nvSpPr>
        <p:spPr bwMode="auto">
          <a:xfrm>
            <a:off x="268288" y="1052513"/>
            <a:ext cx="3041650" cy="563118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申请人：</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要进行培养计划填报、开题、中期、答辩申请、学位确认的同学</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导    师：</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申请人的导师（学籍系统导师）</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秘    书：</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为申请人填写、维护开题、中期及答辩的相关过程</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开题报告、中期考核对应的角色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考核秘书</a:t>
            </a:r>
            <a:endPar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论文答辩、申请学位对应的角色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答辩秘书</a:t>
            </a:r>
            <a:endParaRPr kumimoji="0" lang="en-US" altLang="zh-CN" sz="18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由同导师、同课题的高年级同学担任，或中级职称的工作人员。</a:t>
            </a:r>
            <a:b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b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一起进行开题、中期、毕业的同届学生，一般由同一位秘书负责维护。</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5842" name="内容占位符 3"/>
          <p:cNvSpPr>
            <a:spLocks noGrp="1" noChangeArrowheads="1"/>
          </p:cNvSpPr>
          <p:nvPr>
            <p:ph sz="quarter" idx="14"/>
            <p:custDataLst>
              <p:tags r:id="rId2"/>
            </p:custDataLst>
          </p:nvPr>
        </p:nvSpPr>
        <p:spPr>
          <a:xfrm>
            <a:off x="4112895" y="124460"/>
            <a:ext cx="4457065" cy="4798060"/>
          </a:xfrm>
        </p:spPr>
        <p:txBody>
          <a:bodyPr vert="horz" wrap="square" lIns="101600" tIns="0" rIns="82550" bIns="0" numCol="1" anchor="t" anchorCtr="0" compatLnSpc="1"/>
          <a:lstStyle/>
          <a:p>
            <a:pPr marL="0" marR="0" lvl="0" indent="0" algn="l" defTabSz="685800" rtl="0" eaLnBrk="1" fontAlgn="base" latinLnBrk="0" hangingPunct="1">
              <a:lnSpc>
                <a:spcPct val="130000"/>
              </a:lnSpc>
              <a:spcBef>
                <a:spcPct val="0"/>
              </a:spcBef>
              <a:spcAft>
                <a:spcPts val="1000"/>
              </a:spcAft>
              <a:buClrTx/>
              <a:buSzTx/>
              <a:buFont typeface="Arial" panose="020B0604020202020204" pitchFamily="34" charset="0"/>
              <a:buNone/>
              <a:defRPr/>
            </a:pPr>
            <a:r>
              <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rPr>
              <a:t>角色分类：</a:t>
            </a:r>
            <a:endPar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endParaRPr>
          </a:p>
        </p:txBody>
      </p:sp>
      <p:sp>
        <p:nvSpPr>
          <p:cNvPr id="10243" name="Rectangle 2"/>
          <p:cNvSpPr>
            <a:spLocks noGrp="1" noChangeArrowheads="1"/>
          </p:cNvSpPr>
          <p:nvPr>
            <p:ph type="title"/>
            <p:custDataLst>
              <p:tags r:id="rId3"/>
            </p:custDataLst>
          </p:nvPr>
        </p:nvSpPr>
        <p:spPr>
          <a:xfrm>
            <a:off x="459105" y="581025"/>
            <a:ext cx="3653790" cy="655955"/>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custDataLst>
              <p:tags r:id="rId4"/>
            </p:custDataLst>
          </p:nvPr>
        </p:nvGraphicFramePr>
        <p:xfrm>
          <a:off x="4076065" y="817245"/>
          <a:ext cx="4588510" cy="3622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图片 2"/>
          <p:cNvPicPr>
            <a:picLocks noChangeAspect="1"/>
          </p:cNvPicPr>
          <p:nvPr/>
        </p:nvPicPr>
        <p:blipFill>
          <a:blip r:embed="rId10"/>
          <a:stretch>
            <a:fillRect/>
          </a:stretch>
        </p:blipFill>
        <p:spPr>
          <a:xfrm>
            <a:off x="3924300" y="4942205"/>
            <a:ext cx="4886325" cy="1724025"/>
          </a:xfrm>
          <a:prstGeom prst="rect">
            <a:avLst/>
          </a:prstGeom>
        </p:spPr>
      </p:pic>
      <p:sp>
        <p:nvSpPr>
          <p:cNvPr id="4" name="矩形 3"/>
          <p:cNvSpPr/>
          <p:nvPr/>
        </p:nvSpPr>
        <p:spPr>
          <a:xfrm>
            <a:off x="5796280" y="5518150"/>
            <a:ext cx="1656080" cy="7918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251460" y="4941570"/>
            <a:ext cx="3023870" cy="191643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6"/>
          <p:cNvSpPr txBox="1"/>
          <p:nvPr>
            <p:custDataLst>
              <p:tags r:id="rId1"/>
            </p:custDataLst>
          </p:nvPr>
        </p:nvSpPr>
        <p:spPr>
          <a:xfrm>
            <a:off x="682625" y="911225"/>
            <a:ext cx="7777163" cy="52006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系统处理进程为</a:t>
            </a:r>
            <a:r>
              <a:rPr kumimoji="0" lang="zh-CN" altLang="en-US" sz="2000" b="1" i="0" u="sng"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线性</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，因此每一步都要经过如下步骤：</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申请人（撰写相关申请）→</a:t>
            </a:r>
            <a:r>
              <a:rPr kumimoji="0" lang="zh-CN" altLang="en-US" sz="2000" b="1" i="0" u="none" strike="noStrike" kern="1200" cap="none" spc="0" normalizeH="0" baseline="0" noProof="1">
                <a:ln>
                  <a:noFill/>
                </a:ln>
                <a:solidFill>
                  <a:srgbClr val="FFFF00"/>
                </a:solidFill>
                <a:effectLst/>
                <a:uLnTx/>
                <a:uFillTx/>
                <a:latin typeface="+mn-lt"/>
                <a:ea typeface="宋体" panose="02010600030101010101" pitchFamily="2" charset="-122"/>
                <a:cs typeface="+mn-cs"/>
              </a:rPr>
              <a:t> </a:t>
            </a:r>
            <a:r>
              <a:rPr kumimoji="0" lang="zh-CN" altLang="en-US" sz="2000" b="1" i="0" u="none" strike="noStrike" kern="1200" cap="none" spc="0" normalizeH="0" baseline="0" noProof="1">
                <a:ln>
                  <a:noFill/>
                </a:ln>
                <a:solidFill>
                  <a:srgbClr val="FF0000"/>
                </a:solidFill>
                <a:effectLst/>
                <a:uLnTx/>
                <a:uFillTx/>
                <a:latin typeface="+mn-lt"/>
                <a:ea typeface="宋体" panose="02010600030101010101" pitchFamily="2" charset="-122"/>
                <a:cs typeface="+mn-cs"/>
              </a:rPr>
              <a:t>导师（审核）</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人事教育处（审核并指派秘书） →秘书（填写考核过程）</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注意事项：</a:t>
            </a:r>
            <a:endParaRPr kumimoji="0" lang="en-US" altLang="zh-CN"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请关注每项申请的状态，只有</a:t>
            </a:r>
            <a:r>
              <a:rPr kumimoji="0" lang="zh-CN" altLang="en-US" sz="1800" b="1" i="0" u="sng"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导师操作通过审核之后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状态显示为</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“提交至培养单位”</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才可以分配秘书，</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因此跟人事教育处发送秘书信息时，请先确认申请状态。</a:t>
            </a:r>
            <a:endPar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endParaRPr>
          </a:p>
        </p:txBody>
      </p:sp>
      <p:sp>
        <p:nvSpPr>
          <p:cNvPr id="11267" name="Rectangle 2"/>
          <p:cNvSpPr>
            <a:spLocks noGrp="1" noChangeArrowheads="1"/>
          </p:cNvSpPr>
          <p:nvPr>
            <p:ph type="title"/>
            <p:custDataLst>
              <p:tags r:id="rId2"/>
            </p:custDataLst>
          </p:nvPr>
        </p:nvSpPr>
        <p:spPr>
          <a:xfrm>
            <a:off x="611188" y="260350"/>
            <a:ext cx="5797550" cy="531813"/>
          </a:xfrm>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custDataLst>
              <p:tags r:id="rId3"/>
            </p:custDataLst>
          </p:nvPr>
        </p:nvGraphicFramePr>
        <p:xfrm>
          <a:off x="883285" y="1936749"/>
          <a:ext cx="6966585" cy="2911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xml><?xml version="1.0" encoding="utf-8"?>
<p:tagLst xmlns:p="http://schemas.openxmlformats.org/presentationml/2006/main">
  <p:tag name="KSO_WM_COMBINE_RELATE_SLIDE_ID" val="custom560331_1"/>
  <p:tag name="KSO_WM_TEMPLATE_SUBCATEGORY" val="combine"/>
  <p:tag name="KSO_WM_TEMPLATE_THUMBS_INDEX" val="1、5、6、12、13、21、25、30、34、39、40、44"/>
  <p:tag name="KSO_WM_TAG_VERSION" val="1.0"/>
  <p:tag name="KSO_WM_BEAUTIFY_FLAG" val="#wm#"/>
  <p:tag name="KSO_WM_TEMPLATE_CATEGORY" val="custom"/>
  <p:tag name="KSO_WM_TEMPLATE_INDEX" val="20181345"/>
  <p:tag name="KSO_WM_TEMPLATE_MASTER_TYPE" val="1"/>
</p:tagLst>
</file>

<file path=ppt/tags/tag1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8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183.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8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3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4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5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7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2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9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97.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4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5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36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1.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50_1*i*1"/>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50_1*i*2"/>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750_1*i*3"/>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750_1*i*4"/>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3750_1*i*5"/>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3750_1*i*6"/>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3750_1*i*7"/>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3750_1*i*8"/>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3750_1*i*9"/>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3750_1*i*10"/>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12.xml><?xml version="1.0" encoding="utf-8"?>
<p:tagLst xmlns:p="http://schemas.openxmlformats.org/presentationml/2006/main">
  <p:tag name="KSO_WM_UNIT_ISCONTENTSTITLE" val="0"/>
  <p:tag name="KSO_WM_UNIT_ISNUMDGMTITLE" val="0"/>
  <p:tag name="KSO_WM_UNIT_PRESET_TEXT" val="单击此处添加&#13;文本具体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3750_1*a*1"/>
  <p:tag name="KSO_WM_TEMPLATE_CATEGORY" val="diagram"/>
  <p:tag name="KSO_WM_TEMPLATE_INDEX" val="20203750"/>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413.xml><?xml version="1.0" encoding="utf-8"?>
<p:tagLst xmlns:p="http://schemas.openxmlformats.org/presentationml/2006/main">
  <p:tag name="KSO_WM_SLIDE_ID" val="diagram2020375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399"/>
  <p:tag name="KSO_WM_SLIDE_POSITION" val="0*70"/>
  <p:tag name="KSO_WM_TAG_VERSION" val="1.0"/>
  <p:tag name="KSO_WM_BEAUTIFY_FLAG" val="#wm#"/>
  <p:tag name="KSO_WM_TEMPLATE_CATEGORY" val="diagram"/>
  <p:tag name="KSO_WM_TEMPLATE_INDEX" val="20203750"/>
  <p:tag name="KSO_WM_SLIDE_LAYOUT" val="a"/>
  <p:tag name="KSO_WM_SLIDE_LAYOUT_CNT"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50_1*i*1"/>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50_1*i*2"/>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750_1*i*3"/>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750_1*i*4"/>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3750_1*i*5"/>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3750_1*i*6"/>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3750_1*i*7"/>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3750_1*i*8"/>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3750_1*i*9"/>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3750_1*i*10"/>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424.xml><?xml version="1.0" encoding="utf-8"?>
<p:tagLst xmlns:p="http://schemas.openxmlformats.org/presentationml/2006/main">
  <p:tag name="KSO_WM_UNIT_ISCONTENTSTITLE" val="0"/>
  <p:tag name="KSO_WM_UNIT_ISNUMDGMTITLE" val="0"/>
  <p:tag name="KSO_WM_UNIT_PRESET_TEXT" val="单击此处添加&#13;文本具体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3750_1*a*1"/>
  <p:tag name="KSO_WM_TEMPLATE_CATEGORY" val="diagram"/>
  <p:tag name="KSO_WM_TEMPLATE_INDEX" val="20203750"/>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425.xml><?xml version="1.0" encoding="utf-8"?>
<p:tagLst xmlns:p="http://schemas.openxmlformats.org/presentationml/2006/main">
  <p:tag name="KSO_WM_SLIDE_ID" val="diagram2020375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399"/>
  <p:tag name="KSO_WM_SLIDE_POSITION" val="0*70"/>
  <p:tag name="KSO_WM_TAG_VERSION" val="1.0"/>
  <p:tag name="KSO_WM_BEAUTIFY_FLAG" val="#wm#"/>
  <p:tag name="KSO_WM_TEMPLATE_CATEGORY" val="diagram"/>
  <p:tag name="KSO_WM_TEMPLATE_INDEX" val="20203750"/>
  <p:tag name="KSO_WM_SLIDE_LAYOUT" val="a"/>
  <p:tag name="KSO_WM_SLIDE_LAYOUT_CNT" val="1"/>
</p:tagLst>
</file>

<file path=ppt/tags/tag426.xml><?xml version="1.0" encoding="utf-8"?>
<p:tagLst xmlns:p="http://schemas.openxmlformats.org/presentationml/2006/main">
  <p:tag name="KSO_WM_UNIT_ISCONTENTSTITLE" val="0"/>
  <p:tag name="KSO_WM_UNIT_ISNUMDGMTITLE" val="0"/>
  <p:tag name="KSO_WM_UNIT_PRESET_TEXT" val="毕业论文答辩"/>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custom20181345_1*a*1"/>
  <p:tag name="KSO_WM_TEMPLATE_CATEGORY" val="custom"/>
  <p:tag name="KSO_WM_TEMPLATE_INDEX" val="20181345"/>
  <p:tag name="KSO_WM_UNIT_LAYERLEVEL" val="1"/>
  <p:tag name="KSO_WM_TAG_VERSION" val="1.0"/>
  <p:tag name="KSO_WM_BEAUTIFY_FLAG" val="#wm#"/>
  <p:tag name="KSO_WM_FULL_TEXT_BEAUTIFY_COPY_ID" val="6"/>
</p:tagLst>
</file>

<file path=ppt/tags/tag427.xml><?xml version="1.0" encoding="utf-8"?>
<p:tagLst xmlns:p="http://schemas.openxmlformats.org/presentationml/2006/main">
  <p:tag name="KSO_WM_UNIT_ISCONTENTSTITLE" val="0"/>
  <p:tag name="KSO_WM_UNIT_ISNUMDGMTITLE" val="0"/>
  <p:tag name="KSO_WM_UNIT_PRESET_TEXT_INDEX" val="4"/>
  <p:tag name="KSO_WM_UNIT_PRESET_TEXT_LEN" val="26"/>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1345_1*b*1"/>
  <p:tag name="KSO_WM_TEMPLATE_CATEGORY" val="custom"/>
  <p:tag name="KSO_WM_TEMPLATE_INDEX" val="20181345"/>
  <p:tag name="KSO_WM_UNIT_LAYERLEVEL" val="1"/>
  <p:tag name="KSO_WM_TAG_VERSION" val="1.0"/>
  <p:tag name="KSO_WM_BEAUTIFY_FLAG" val="#wm#"/>
  <p:tag name="KSO_WM_FULL_TEXT_BEAUTIFY_COPY_ID" val="7"/>
</p:tagLst>
</file>

<file path=ppt/tags/tag428.xml><?xml version="1.0" encoding="utf-8"?>
<p:tagLst xmlns:p="http://schemas.openxmlformats.org/presentationml/2006/main">
  <p:tag name="KSO_WM_TEMPLATE_CATEGORY" val="custom"/>
  <p:tag name="KSO_WM_TEMPLATE_INDEX" val="20181345"/>
  <p:tag name="KSO_WM_COMBINE_RELATE_SLIDE_ID" val="custom560331_1"/>
  <p:tag name="KSO_WM_TEMPLATE_THUMBS_INDEX" val="1、5、6、12、13、21、25、30、34、39、40、44"/>
  <p:tag name="KSO_WM_SLIDE_ID" val="custom20181345_1"/>
  <p:tag name="KSO_WM_TEMPLATE_SUBCATEGORY" val="0"/>
  <p:tag name="KSO_WM_TEMPLATE_MASTER_TYPE" val="1"/>
  <p:tag name="KSO_WM_TEMPLATE_COLOR_TYPE" val="0"/>
  <p:tag name="KSO_WM_SLIDE_TYPE" val="title"/>
  <p:tag name="KSO_WM_SLIDE_ITEM_CNT" val="0"/>
  <p:tag name="KSO_WM_SLIDE_INDEX" val="1"/>
  <p:tag name="KSO_WM_TAG_VERSION" val="1.0"/>
  <p:tag name="KSO_WM_BEAUTIFY_FLAG" val="#wm#"/>
  <p:tag name="KSO_WM_SLIDE_LAYOUT" val="a_b"/>
  <p:tag name="KSO_WM_SLIDE_LAYOUT_CNT" val="1_1"/>
  <p:tag name="KSO_WM_FULL_TEXT_BEAUTIFY_COPY_ID" val="150995207"/>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FULL_TEXT_BEAUTIFY_COPY_ID" val="2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FULL_TEXT_BEAUTIFY_COPY_ID" val="13"/>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FULL_TEXT_BEAUTIFY_COPY_ID" val="7"/>
</p:tagLst>
</file>

<file path=ppt/tags/tag432.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FULL_TEXT_BEAUTIFY_COPY_ID" val="6"/>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FULL_TEXT_BEAUTIFY_COPY_ID" val="2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FULL_TEXT_BEAUTIFY_COPY_ID" val="22"/>
</p:tagLst>
</file>

<file path=ppt/tags/tag43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FULL_TEXT_BEAUTIFY_COPY_ID" val="3"/>
</p:tagLst>
</file>

<file path=ppt/tags/tag436.xml><?xml version="1.0" encoding="utf-8"?>
<p:tagLst xmlns:p="http://schemas.openxmlformats.org/presentationml/2006/main">
  <p:tag name="KSO_WM_TEMPLATE_CATEGORY" val="diagram"/>
  <p:tag name="KSO_WM_TEMPLATE_INDEX" val="20205195"/>
  <p:tag name="KSO_WM_BEAUTIFY_FLAG" val="#wm#"/>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SLIDE_LAYOUT" val="a_b_f"/>
  <p:tag name="KSO_WM_SLIDE_LAYOUT_CNT" val="1_1_1"/>
  <p:tag name="KSO_WM_FULL_TEXT_BEAUTIFY_COPY_ID" val="150995208"/>
</p:tagLst>
</file>

<file path=ppt/tags/tag437.xml><?xml version="1.0" encoding="utf-8"?>
<p:tagLst xmlns:p="http://schemas.openxmlformats.org/presentationml/2006/main">
  <p:tag name="KSO_WM_FULL_TEXT_BEAUTIFY_COPY_ID" val="9219"/>
</p:tagLst>
</file>

<file path=ppt/tags/tag438.xml><?xml version="1.0" encoding="utf-8"?>
<p:tagLst xmlns:p="http://schemas.openxmlformats.org/presentationml/2006/main">
  <p:tag name="KSO_WM_FULL_TEXT_BEAUTIFY_COPY_ID" val="16387"/>
</p:tagLst>
</file>

<file path=ppt/tags/tag439.xml><?xml version="1.0" encoding="utf-8"?>
<p:tagLst xmlns:p="http://schemas.openxmlformats.org/presentationml/2006/main">
  <p:tag name="KSO_WM_FULL_TEXT_BEAUTIFY_COPY_ID" val="3482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0.xml><?xml version="1.0" encoding="utf-8"?>
<p:tagLst xmlns:p="http://schemas.openxmlformats.org/presentationml/2006/main">
  <p:tag name="KSO_WM_FULL_TEXT_BEAUTIFY_COPY_ID" val="9"/>
</p:tagLst>
</file>

<file path=ppt/tags/tag441.xml><?xml version="1.0" encoding="utf-8"?>
<p:tagLst xmlns:p="http://schemas.openxmlformats.org/presentationml/2006/main">
  <p:tag name="KSO_WM_TEMPLATE_CATEGORY" val="custom"/>
  <p:tag name="KSO_WM_TEMPLATE_INDEX" val="20205297"/>
  <p:tag name="KSO_WM_FULL_TEXT_BEAUTIFY_COPY_ID" val="150995210"/>
</p:tagLst>
</file>

<file path=ppt/tags/tag442.xml><?xml version="1.0" encoding="utf-8"?>
<p:tagLst xmlns:p="http://schemas.openxmlformats.org/presentationml/2006/main">
  <p:tag name="KSO_WM_FULL_TEXT_BEAUTIFY_COPY_ID" val="10242"/>
</p:tagLst>
</file>

<file path=ppt/tags/tag443.xml><?xml version="1.0" encoding="utf-8"?>
<p:tagLst xmlns:p="http://schemas.openxmlformats.org/presentationml/2006/main">
  <p:tag name="KSO_WM_FULL_TEXT_BEAUTIFY_COPY_ID" val="35842"/>
</p:tagLst>
</file>

<file path=ppt/tags/tag444.xml><?xml version="1.0" encoding="utf-8"?>
<p:tagLst xmlns:p="http://schemas.openxmlformats.org/presentationml/2006/main">
  <p:tag name="KSO_WM_FULL_TEXT_BEAUTIFY_COPY_ID" val="10243"/>
</p:tagLst>
</file>

<file path=ppt/tags/tag445.xml><?xml version="1.0" encoding="utf-8"?>
<p:tagLst xmlns:p="http://schemas.openxmlformats.org/presentationml/2006/main">
  <p:tag name="KSO_WM_FULL_TEXT_BEAUTIFY_COPY_ID" val="2"/>
</p:tagLst>
</file>

<file path=ppt/tags/tag446.xml><?xml version="1.0" encoding="utf-8"?>
<p:tagLst xmlns:p="http://schemas.openxmlformats.org/presentationml/2006/main">
  <p:tag name="KSO_WM_TEMPLATE_CATEGORY" val="custom"/>
  <p:tag name="KSO_WM_TEMPLATE_INDEX" val="20205297"/>
  <p:tag name="KSO_WM_FULL_TEXT_BEAUTIFY_COPY_ID" val="150995211"/>
</p:tagLst>
</file>

<file path=ppt/tags/tag447.xml><?xml version="1.0" encoding="utf-8"?>
<p:tagLst xmlns:p="http://schemas.openxmlformats.org/presentationml/2006/main">
  <p:tag name="KSO_WM_FULL_TEXT_BEAUTIFY_COPY_ID" val="36865"/>
</p:tagLst>
</file>

<file path=ppt/tags/tag448.xml><?xml version="1.0" encoding="utf-8"?>
<p:tagLst xmlns:p="http://schemas.openxmlformats.org/presentationml/2006/main">
  <p:tag name="KSO_WM_FULL_TEXT_BEAUTIFY_COPY_ID" val="11267"/>
</p:tagLst>
</file>

<file path=ppt/tags/tag449.xml><?xml version="1.0" encoding="utf-8"?>
<p:tagLst xmlns:p="http://schemas.openxmlformats.org/presentationml/2006/main">
  <p:tag name="KSO_WM_FULL_TEXT_BEAUTIFY_COPY_ID" val="4"/>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0.xml><?xml version="1.0" encoding="utf-8"?>
<p:tagLst xmlns:p="http://schemas.openxmlformats.org/presentationml/2006/main">
  <p:tag name="KSO_WM_TEMPLATE_CATEGORY" val="custom"/>
  <p:tag name="KSO_WM_TEMPLATE_INDEX" val="20205297"/>
  <p:tag name="KSO_WM_FULL_TEXT_BEAUTIFY_COPY_ID" val="150995212"/>
</p:tagLst>
</file>

<file path=ppt/tags/tag451.xml><?xml version="1.0" encoding="utf-8"?>
<p:tagLst xmlns:p="http://schemas.openxmlformats.org/presentationml/2006/main">
  <p:tag name="KSO_WM_FULL_TEXT_BEAUTIFY_COPY_ID" val="12290"/>
</p:tagLst>
</file>

<file path=ppt/tags/tag452.xml><?xml version="1.0" encoding="utf-8"?>
<p:tagLst xmlns:p="http://schemas.openxmlformats.org/presentationml/2006/main">
  <p:tag name="KSO_WM_FULL_TEXT_BEAUTIFY_COPY_ID" val="12291"/>
</p:tagLst>
</file>

<file path=ppt/tags/tag453.xml><?xml version="1.0" encoding="utf-8"?>
<p:tagLst xmlns:p="http://schemas.openxmlformats.org/presentationml/2006/main">
  <p:tag name="KSO_WM_TEMPLATE_CATEGORY" val="custom"/>
  <p:tag name="KSO_WM_TEMPLATE_INDEX" val="20205297"/>
  <p:tag name="KSO_WM_FULL_TEXT_BEAUTIFY_COPY_ID" val="150995213"/>
</p:tagLst>
</file>

<file path=ppt/tags/tag454.xml><?xml version="1.0" encoding="utf-8"?>
<p:tagLst xmlns:p="http://schemas.openxmlformats.org/presentationml/2006/main">
  <p:tag name="KSO_WM_FULL_TEXT_BEAUTIFY_COPY_ID" val="13314"/>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TEMPLATE_CATEGORY" val="custom"/>
  <p:tag name="KSO_WM_TEMPLATE_INDEX" val="20205297"/>
  <p:tag name="KSO_WM_FULL_TEXT_BEAUTIFY_COPY_ID" val="150995214"/>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0.xml><?xml version="1.0" encoding="utf-8"?>
<p:tagLst xmlns:p="http://schemas.openxmlformats.org/presentationml/2006/main">
  <p:tag name="KSO_WM_FULL_TEXT_BEAUTIFY_COPY_ID" val="61442"/>
</p:tagLst>
</file>

<file path=ppt/tags/tag461.xml><?xml version="1.0" encoding="utf-8"?>
<p:tagLst xmlns:p="http://schemas.openxmlformats.org/presentationml/2006/main">
  <p:tag name="KSO_WM_FULL_TEXT_BEAUTIFY_COPY_ID" val="61443"/>
</p:tagLst>
</file>

<file path=ppt/tags/tag462.xml><?xml version="1.0" encoding="utf-8"?>
<p:tagLst xmlns:p="http://schemas.openxmlformats.org/presentationml/2006/main">
  <p:tag name="KSO_WM_FULL_TEXT_BEAUTIFY_COPY_ID" val="24581"/>
</p:tagLst>
</file>

<file path=ppt/tags/tag463.xml><?xml version="1.0" encoding="utf-8"?>
<p:tagLst xmlns:p="http://schemas.openxmlformats.org/presentationml/2006/main">
  <p:tag name="KSO_WM_TEMPLATE_CATEGORY" val="custom"/>
  <p:tag name="KSO_WM_TEMPLATE_INDEX" val="20205297"/>
  <p:tag name="KSO_WM_FULL_TEXT_BEAUTIFY_COPY_ID" val="150995224"/>
</p:tagLst>
</file>

<file path=ppt/tags/tag464.xml><?xml version="1.0" encoding="utf-8"?>
<p:tagLst xmlns:p="http://schemas.openxmlformats.org/presentationml/2006/main">
  <p:tag name="KSO_WM_FULL_TEXT_BEAUTIFY_COPY_ID" val="18434"/>
</p:tagLst>
</file>

<file path=ppt/tags/tag465.xml><?xml version="1.0" encoding="utf-8"?>
<p:tagLst xmlns:p="http://schemas.openxmlformats.org/presentationml/2006/main">
  <p:tag name="KSO_WM_FULL_TEXT_BEAUTIFY_COPY_ID" val="19459"/>
</p:tagLst>
</file>

<file path=ppt/tags/tag466.xml><?xml version="1.0" encoding="utf-8"?>
<p:tagLst xmlns:p="http://schemas.openxmlformats.org/presentationml/2006/main">
  <p:tag name="KSO_WM_FULL_TEXT_BEAUTIFY_COPY_ID" val="44036"/>
</p:tagLst>
</file>

<file path=ppt/tags/tag467.xml><?xml version="1.0" encoding="utf-8"?>
<p:tagLst xmlns:p="http://schemas.openxmlformats.org/presentationml/2006/main">
  <p:tag name="KSO_WM_FULL_TEXT_BEAUTIFY_COPY_ID" val="44037"/>
</p:tagLst>
</file>

<file path=ppt/tags/tag468.xml><?xml version="1.0" encoding="utf-8"?>
<p:tagLst xmlns:p="http://schemas.openxmlformats.org/presentationml/2006/main">
  <p:tag name="KSO_WM_FULL_TEXT_BEAUTIFY_COPY_ID" val="44038"/>
</p:tagLst>
</file>

<file path=ppt/tags/tag469.xml><?xml version="1.0" encoding="utf-8"?>
<p:tagLst xmlns:p="http://schemas.openxmlformats.org/presentationml/2006/main">
  <p:tag name="KSO_WM_TEMPLATE_CATEGORY" val="custom"/>
  <p:tag name="KSO_WM_TEMPLATE_INDEX" val="20205297"/>
  <p:tag name="KSO_WM_FULL_TEXT_BEAUTIFY_COPY_ID" val="150995219"/>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0.xml><?xml version="1.0" encoding="utf-8"?>
<p:tagLst xmlns:p="http://schemas.openxmlformats.org/presentationml/2006/main">
  <p:tag name="KSO_WM_FULL_TEXT_BEAUTIFY_COPY_ID" val="45058"/>
</p:tagLst>
</file>

<file path=ppt/tags/tag471.xml><?xml version="1.0" encoding="utf-8"?>
<p:tagLst xmlns:p="http://schemas.openxmlformats.org/presentationml/2006/main">
  <p:tag name="KSO_WM_FULL_TEXT_BEAUTIFY_COPY_ID" val="45059"/>
</p:tagLst>
</file>

<file path=ppt/tags/tag472.xml><?xml version="1.0" encoding="utf-8"?>
<p:tagLst xmlns:p="http://schemas.openxmlformats.org/presentationml/2006/main">
  <p:tag name="KSO_WM_FULL_TEXT_BEAUTIFY_COPY_ID" val="2"/>
</p:tagLst>
</file>

<file path=ppt/tags/tag473.xml><?xml version="1.0" encoding="utf-8"?>
<p:tagLst xmlns:p="http://schemas.openxmlformats.org/presentationml/2006/main">
  <p:tag name="KSO_WM_TEMPLATE_CATEGORY" val="custom"/>
  <p:tag name="KSO_WM_TEMPLATE_INDEX" val="20205297"/>
  <p:tag name="KSO_WM_FULL_TEXT_BEAUTIFY_COPY_ID" val="150995220"/>
</p:tagLst>
</file>

<file path=ppt/tags/tag474.xml><?xml version="1.0" encoding="utf-8"?>
<p:tagLst xmlns:p="http://schemas.openxmlformats.org/presentationml/2006/main">
  <p:tag name="KSO_WM_FULL_TEXT_BEAUTIFY_COPY_ID" val="46082"/>
</p:tagLst>
</file>

<file path=ppt/tags/tag475.xml><?xml version="1.0" encoding="utf-8"?>
<p:tagLst xmlns:p="http://schemas.openxmlformats.org/presentationml/2006/main">
  <p:tag name="KSO_WM_FULL_TEXT_BEAUTIFY_COPY_ID" val="46084"/>
</p:tagLst>
</file>

<file path=ppt/tags/tag476.xml><?xml version="1.0" encoding="utf-8"?>
<p:tagLst xmlns:p="http://schemas.openxmlformats.org/presentationml/2006/main">
  <p:tag name="KSO_WM_FULL_TEXT_BEAUTIFY_COPY_ID" val="2"/>
</p:tagLst>
</file>

<file path=ppt/tags/tag477.xml><?xml version="1.0" encoding="utf-8"?>
<p:tagLst xmlns:p="http://schemas.openxmlformats.org/presentationml/2006/main">
  <p:tag name="KSO_WM_FULL_TEXT_BEAUTIFY_COPY_ID" val="3"/>
</p:tagLst>
</file>

<file path=ppt/tags/tag478.xml><?xml version="1.0" encoding="utf-8"?>
<p:tagLst xmlns:p="http://schemas.openxmlformats.org/presentationml/2006/main">
  <p:tag name="KSO_WM_FULL_TEXT_BEAUTIFY_COPY_ID" val="46084"/>
</p:tagLst>
</file>

<file path=ppt/tags/tag479.xml><?xml version="1.0" encoding="utf-8"?>
<p:tagLst xmlns:p="http://schemas.openxmlformats.org/presentationml/2006/main">
  <p:tag name="KSO_WM_TEMPLATE_CATEGORY" val="custom"/>
  <p:tag name="KSO_WM_TEMPLATE_INDEX" val="20205297"/>
  <p:tag name="KSO_WM_FULL_TEXT_BEAUTIFY_COPY_ID" val="15099522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0.xml><?xml version="1.0" encoding="utf-8"?>
<p:tagLst xmlns:p="http://schemas.openxmlformats.org/presentationml/2006/main">
  <p:tag name="KSO_WM_FULL_TEXT_BEAUTIFY_COPY_ID" val="47106"/>
</p:tagLst>
</file>

<file path=ppt/tags/tag481.xml><?xml version="1.0" encoding="utf-8"?>
<p:tagLst xmlns:p="http://schemas.openxmlformats.org/presentationml/2006/main">
  <p:tag name="KSO_WM_FULL_TEXT_BEAUTIFY_COPY_ID" val="11266"/>
  <p:tag name="KSO_WM_BEAUTIFY_FLAG" val=""/>
</p:tagLst>
</file>

<file path=ppt/tags/tag482.xml><?xml version="1.0" encoding="utf-8"?>
<p:tagLst xmlns:p="http://schemas.openxmlformats.org/presentationml/2006/main">
  <p:tag name="KSO_WM_TEMPLATE_CATEGORY" val="custom"/>
  <p:tag name="KSO_WM_TEMPLATE_INDEX" val="20205297"/>
  <p:tag name="KSO_WM_FULL_TEXT_BEAUTIFY_COPY_ID" val="150995222"/>
</p:tagLst>
</file>

<file path=ppt/tags/tag483.xml><?xml version="1.0" encoding="utf-8"?>
<p:tagLst xmlns:p="http://schemas.openxmlformats.org/presentationml/2006/main">
  <p:tag name="KSO_WM_FULL_TEXT_BEAUTIFY_COPY_ID" val="47106"/>
</p:tagLst>
</file>

<file path=ppt/tags/tag484.xml><?xml version="1.0" encoding="utf-8"?>
<p:tagLst xmlns:p="http://schemas.openxmlformats.org/presentationml/2006/main">
  <p:tag name="KSO_WM_FULL_TEXT_BEAUTIFY_COPY_ID" val="3"/>
  <p:tag name="KSO_WM_BEAUTIFY_FLAG" val=""/>
</p:tagLst>
</file>

<file path=ppt/tags/tag485.xml><?xml version="1.0" encoding="utf-8"?>
<p:tagLst xmlns:p="http://schemas.openxmlformats.org/presentationml/2006/main">
  <p:tag name="KSO_WM_TEMPLATE_CATEGORY" val="custom"/>
  <p:tag name="KSO_WM_TEMPLATE_INDEX" val="20205297"/>
  <p:tag name="KSO_WM_FULL_TEXT_BEAUTIFY_COPY_ID" val="150995222"/>
</p:tagLst>
</file>

<file path=ppt/tags/tag486.xml><?xml version="1.0" encoding="utf-8"?>
<p:tagLst xmlns:p="http://schemas.openxmlformats.org/presentationml/2006/main">
  <p:tag name="KSO_WM_FULL_TEXT_BEAUTIFY_COPY_ID" val="47106"/>
</p:tagLst>
</file>

<file path=ppt/tags/tag487.xml><?xml version="1.0" encoding="utf-8"?>
<p:tagLst xmlns:p="http://schemas.openxmlformats.org/presentationml/2006/main">
  <p:tag name="KSO_WM_FULL_TEXT_BEAUTIFY_COPY_ID" val="3"/>
  <p:tag name="KSO_WM_BEAUTIFY_FLAG" val=""/>
</p:tagLst>
</file>

<file path=ppt/tags/tag488.xml><?xml version="1.0" encoding="utf-8"?>
<p:tagLst xmlns:p="http://schemas.openxmlformats.org/presentationml/2006/main">
  <p:tag name="KSO_WM_TEMPLATE_CATEGORY" val="custom"/>
  <p:tag name="KSO_WM_TEMPLATE_INDEX" val="20205297"/>
  <p:tag name="KSO_WM_FULL_TEXT_BEAUTIFY_COPY_ID" val="150995222"/>
</p:tagLst>
</file>

<file path=ppt/tags/tag489.xml><?xml version="1.0" encoding="utf-8"?>
<p:tagLst xmlns:p="http://schemas.openxmlformats.org/presentationml/2006/main">
  <p:tag name="KSO_WM_FULL_TEXT_BEAUTIFY_COPY_ID" val="47106"/>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TEMPLATE_CATEGORY" val="custom"/>
  <p:tag name="KSO_WM_TEMPLATE_INDEX" val="20205297"/>
  <p:tag name="KSO_WM_FULL_TEXT_BEAUTIFY_COPY_ID" val="150995222"/>
</p:tagLst>
</file>

<file path=ppt/tags/tag496.xml><?xml version="1.0" encoding="utf-8"?>
<p:tagLst xmlns:p="http://schemas.openxmlformats.org/presentationml/2006/main">
  <p:tag name="KSO_WM_FULL_TEXT_BEAUTIFY_COPY_ID" val="47106"/>
</p:tagLst>
</file>

<file path=ppt/tags/tag497.xml><?xml version="1.0" encoding="utf-8"?>
<p:tagLst xmlns:p="http://schemas.openxmlformats.org/presentationml/2006/main">
  <p:tag name="KSO_WM_TEMPLATE_CATEGORY" val="custom"/>
  <p:tag name="KSO_WM_TEMPLATE_INDEX" val="20205297"/>
  <p:tag name="KSO_WM_FULL_TEXT_BEAUTIFY_COPY_ID" val="150995222"/>
</p:tagLst>
</file>

<file path=ppt/tags/tag498.xml><?xml version="1.0" encoding="utf-8"?>
<p:tagLst xmlns:p="http://schemas.openxmlformats.org/presentationml/2006/main">
  <p:tag name="KSO_WM_FULL_TEXT_BEAUTIFY_COPY_ID" val="47106"/>
</p:tagLst>
</file>

<file path=ppt/tags/tag499.xml><?xml version="1.0" encoding="utf-8"?>
<p:tagLst xmlns:p="http://schemas.openxmlformats.org/presentationml/2006/main">
  <p:tag name="KSO_WM_FULL_TEXT_BEAUTIFY_COPY_ID" val="5"/>
  <p:tag name="KSO_WM_BEAUTIFY_FLAG" val=""/>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0.xml><?xml version="1.0" encoding="utf-8"?>
<p:tagLst xmlns:p="http://schemas.openxmlformats.org/presentationml/2006/main">
  <p:tag name="KSO_WM_TEMPLATE_CATEGORY" val="custom"/>
  <p:tag name="KSO_WM_TEMPLATE_INDEX" val="20205297"/>
  <p:tag name="KSO_WM_FULL_TEXT_BEAUTIFY_COPY_ID" val="150995222"/>
</p:tagLst>
</file>

<file path=ppt/tags/tag501.xml><?xml version="1.0" encoding="utf-8"?>
<p:tagLst xmlns:p="http://schemas.openxmlformats.org/presentationml/2006/main">
  <p:tag name="KSO_WM_FULL_TEXT_BEAUTIFY_COPY_ID" val="3"/>
</p:tagLst>
</file>

<file path=ppt/tags/tag502.xml><?xml version="1.0" encoding="utf-8"?>
<p:tagLst xmlns:p="http://schemas.openxmlformats.org/presentationml/2006/main">
  <p:tag name="KSO_WM_FULL_TEXT_BEAUTIFY_COPY_ID" val="47106"/>
  <p:tag name="KSO_WM_BEAUTIFY_FLAG" val=""/>
</p:tagLst>
</file>

<file path=ppt/tags/tag503.xml><?xml version="1.0" encoding="utf-8"?>
<p:tagLst xmlns:p="http://schemas.openxmlformats.org/presentationml/2006/main">
  <p:tag name="KSO_WM_TEMPLATE_CATEGORY" val="custom"/>
  <p:tag name="KSO_WM_TEMPLATE_INDEX" val="20160927"/>
  <p:tag name="KSO_WM_FULL_TEXT_BEAUTIFY_COPY_ID" val="150995269"/>
</p:tagLst>
</file>

<file path=ppt/tags/tag504.xml><?xml version="1.0" encoding="utf-8"?>
<p:tagLst xmlns:p="http://schemas.openxmlformats.org/presentationml/2006/main">
  <p:tag name="KSO_WM_BEAUTIFY_FLAG" val="#wm#"/>
  <p:tag name="KSO_WM_TEMPLATE_CATEGORY" val="custom"/>
  <p:tag name="KSO_WM_TEMPLATE_INDEX" val="20160927"/>
</p:tagLst>
</file>

<file path=ppt/tags/tag505.xml><?xml version="1.0" encoding="utf-8"?>
<p:tagLst xmlns:p="http://schemas.openxmlformats.org/presentationml/2006/main">
  <p:tag name="KSO_WM_BEAUTIFY_FLAG" val="#wm#"/>
  <p:tag name="KSO_WM_TEMPLATE_CATEGORY" val="custom"/>
  <p:tag name="KSO_WM_TEMPLATE_INDEX" val="20160927"/>
</p:tagLst>
</file>

<file path=ppt/tags/tag506.xml><?xml version="1.0" encoding="utf-8"?>
<p:tagLst xmlns:p="http://schemas.openxmlformats.org/presentationml/2006/main">
  <p:tag name="KSO_WM_BEAUTIFY_FLAG" val="#wm#"/>
  <p:tag name="KSO_WM_TEMPLATE_CATEGORY" val="custom"/>
  <p:tag name="KSO_WM_TEMPLATE_INDEX" val="20160927"/>
</p:tagLst>
</file>

<file path=ppt/tags/tag507.xml><?xml version="1.0" encoding="utf-8"?>
<p:tagLst xmlns:p="http://schemas.openxmlformats.org/presentationml/2006/main">
  <p:tag name="KSO_WM_BEAUTIFY_FLAG" val=""/>
  <p:tag name="TABLE_ENDDRAG_ORIGIN_RECT" val="647*382"/>
  <p:tag name="TABLE_ENDDRAG_RECT" val="47*93*647*382"/>
</p:tagLst>
</file>

<file path=ppt/tags/tag508.xml><?xml version="1.0" encoding="utf-8"?>
<p:tagLst xmlns:p="http://schemas.openxmlformats.org/presentationml/2006/main">
  <p:tag name="KSO_WM_TEMPLATE_CATEGORY" val="custom"/>
  <p:tag name="KSO_WM_TEMPLATE_INDEX" val="20160927"/>
  <p:tag name="KSO_WM_FULL_TEXT_BEAUTIFY_COPY_ID" val="150995292"/>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0.xml><?xml version="1.0" encoding="utf-8"?>
<p:tagLst xmlns:p="http://schemas.openxmlformats.org/presentationml/2006/main">
  <p:tag name="KSO_WM_TEMPLATE_CATEGORY" val="custom"/>
  <p:tag name="KSO_WM_TEMPLATE_INDEX" val="20160927"/>
  <p:tag name="KSO_WM_FULL_TEXT_BEAUTIFY_COPY_ID" val="150995292"/>
</p:tagLst>
</file>

<file path=ppt/tags/tag511.xml><?xml version="1.0" encoding="utf-8"?>
<p:tagLst xmlns:p="http://schemas.openxmlformats.org/presentationml/2006/main">
  <p:tag name="KSO_WM_FULL_TEXT_BEAUTIFY_COPY_ID" val="5123"/>
</p:tagLst>
</file>

<file path=ppt/tags/tag512.xml><?xml version="1.0" encoding="utf-8"?>
<p:tagLst xmlns:p="http://schemas.openxmlformats.org/presentationml/2006/main">
  <p:tag name="KSO_WM_TEMPLATE_CATEGORY" val="custom"/>
  <p:tag name="KSO_WM_TEMPLATE_INDEX" val="20160927"/>
  <p:tag name="KSO_WM_FULL_TEXT_BEAUTIFY_COPY_ID" val="150995292"/>
</p:tagLst>
</file>

<file path=ppt/tags/tag513.xml><?xml version="1.0" encoding="utf-8"?>
<p:tagLst xmlns:p="http://schemas.openxmlformats.org/presentationml/2006/main">
  <p:tag name="KSO_WM_FULL_TEXT_BEAUTIFY_COPY_ID" val="5123"/>
</p:tagLst>
</file>

<file path=ppt/tags/tag514.xml><?xml version="1.0" encoding="utf-8"?>
<p:tagLst xmlns:p="http://schemas.openxmlformats.org/presentationml/2006/main">
  <p:tag name="KSO_WM_TEMPLATE_CATEGORY" val="custom"/>
  <p:tag name="KSO_WM_TEMPLATE_INDEX" val="20160927"/>
  <p:tag name="KSO_WM_FULL_TEXT_BEAUTIFY_COPY_ID" val="150995292"/>
</p:tagLst>
</file>

<file path=ppt/tags/tag515.xml><?xml version="1.0" encoding="utf-8"?>
<p:tagLst xmlns:p="http://schemas.openxmlformats.org/presentationml/2006/main">
  <p:tag name="KSO_WM_FULL_TEXT_BEAUTIFY_COPY_ID" val="5123"/>
</p:tagLst>
</file>

<file path=ppt/tags/tag516.xml><?xml version="1.0" encoding="utf-8"?>
<p:tagLst xmlns:p="http://schemas.openxmlformats.org/presentationml/2006/main">
  <p:tag name="KSO_WM_TEMPLATE_CATEGORY" val="custom"/>
  <p:tag name="KSO_WM_TEMPLATE_INDEX" val="20160927"/>
  <p:tag name="KSO_WM_FULL_TEXT_BEAUTIFY_COPY_ID" val="150995292"/>
</p:tagLst>
</file>

<file path=ppt/tags/tag517.xml><?xml version="1.0" encoding="utf-8"?>
<p:tagLst xmlns:p="http://schemas.openxmlformats.org/presentationml/2006/main">
  <p:tag name="KSO_WM_FULL_TEXT_BEAUTIFY_COPY_ID" val="3"/>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TEMPLATE_CATEGORY" val="custom"/>
  <p:tag name="KSO_WM_TEMPLATE_INDEX" val="20205297"/>
  <p:tag name="KSO_WM_FULL_TEXT_BEAUTIFY_COPY_ID" val="150995266"/>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FULL_TEXT_BEAUTIFY_COPY_ID" val="5123"/>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TEMPLATE_CATEGORY" val="custom"/>
  <p:tag name="KSO_WM_TEMPLATE_INDEX" val="20160927"/>
  <p:tag name="KSO_WM_FULL_TEXT_BEAUTIFY_COPY_ID" val="150995204"/>
</p:tagLst>
</file>

<file path=ppt/tags/tag523.xml><?xml version="1.0" encoding="utf-8"?>
<p:tagLst xmlns:p="http://schemas.openxmlformats.org/presentationml/2006/main">
  <p:tag name="KSO_WM_FULL_TEXT_BEAUTIFY_COPY_ID" val="5123"/>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TEMPLATE_CATEGORY" val="custom"/>
  <p:tag name="KSO_WM_TEMPLATE_INDEX" val="20160927"/>
  <p:tag name="KSO_WM_FULL_TEXT_BEAUTIFY_COPY_ID" val="150995204"/>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TEMPLATE_CATEGORY" val="custom"/>
  <p:tag name="KSO_WM_TEMPLATE_INDEX" val="20160927"/>
  <p:tag name="KSO_WM_FULL_TEXT_BEAUTIFY_COPY_ID" val="150995204"/>
</p:tagLst>
</file>

<file path=ppt/tags/tag528.xml><?xml version="1.0" encoding="utf-8"?>
<p:tagLst xmlns:p="http://schemas.openxmlformats.org/presentationml/2006/main">
  <p:tag name="KSO_WM_FULL_TEXT_BEAUTIFY_COPY_ID" val="3"/>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FULL_TEXT_BEAUTIFY_COPY_ID" val="150995240"/>
</p:tagLst>
</file>

<file path=ppt/tags/tag531.xml><?xml version="1.0" encoding="utf-8"?>
<p:tagLst xmlns:p="http://schemas.openxmlformats.org/presentationml/2006/main">
  <p:tag name="KSO_WM_FULL_TEXT_BEAUTIFY_COPY_ID" val="63491"/>
  <p:tag name="KSO_WM_BEAUTIFY_FLAG" val=""/>
  <p:tag name="KSO_WM_DIAGRAM_VIRTUALLY_FRAME" val="{&quot;height&quot;:470.148346456693,&quot;left&quot;:260.79559055118114,&quot;top&quot;:58.12669291338583,&quot;width&quot;:453.20440944881886}"/>
</p:tagLst>
</file>

<file path=ppt/tags/tag532.xml><?xml version="1.0" encoding="utf-8"?>
<p:tagLst xmlns:p="http://schemas.openxmlformats.org/presentationml/2006/main">
  <p:tag name="KSO_WM_FULL_TEXT_BEAUTIFY_COPY_ID" val="63492"/>
  <p:tag name="KSO_WM_BEAUTIFY_FLAG" val=""/>
  <p:tag name="KSO_WM_DIAGRAM_VIRTUALLY_FRAME" val="{&quot;height&quot;:470.148346456693,&quot;left&quot;:260.79559055118114,&quot;top&quot;:58.12669291338583,&quot;width&quot;:453.20440944881886}"/>
</p:tagLst>
</file>

<file path=ppt/tags/tag533.xml><?xml version="1.0" encoding="utf-8"?>
<p:tagLst xmlns:p="http://schemas.openxmlformats.org/presentationml/2006/main">
  <p:tag name="KSO_WM_FULL_TEXT_BEAUTIFY_COPY_ID" val="66"/>
  <p:tag name="KSO_WM_BEAUTIFY_FLAG" val=""/>
</p:tagLst>
</file>

<file path=ppt/tags/tag534.xml><?xml version="1.0" encoding="utf-8"?>
<p:tagLst xmlns:p="http://schemas.openxmlformats.org/presentationml/2006/main">
  <p:tag name="KSO_WM_FULL_TEXT_BEAUTIFY_COPY_ID" val="70"/>
  <p:tag name="KSO_WM_BEAUTIFY_FLAG" val=""/>
</p:tagLst>
</file>

<file path=ppt/tags/tag535.xml><?xml version="1.0" encoding="utf-8"?>
<p:tagLst xmlns:p="http://schemas.openxmlformats.org/presentationml/2006/main">
  <p:tag name="KSO_WM_FULL_TEXT_BEAUTIFY_COPY_ID" val="71"/>
  <p:tag name="KSO_WM_BEAUTIFY_FLAG" val=""/>
</p:tagLst>
</file>

<file path=ppt/tags/tag536.xml><?xml version="1.0" encoding="utf-8"?>
<p:tagLst xmlns:p="http://schemas.openxmlformats.org/presentationml/2006/main">
  <p:tag name="KSO_WM_FULL_TEXT_BEAUTIFY_COPY_ID" val="72"/>
  <p:tag name="KSO_WM_BEAUTIFY_FLAG" val=""/>
</p:tagLst>
</file>

<file path=ppt/tags/tag537.xml><?xml version="1.0" encoding="utf-8"?>
<p:tagLst xmlns:p="http://schemas.openxmlformats.org/presentationml/2006/main">
  <p:tag name="KSO_WM_FULL_TEXT_BEAUTIFY_COPY_ID" val="73"/>
  <p:tag name="KSO_WM_BEAUTIFY_FLAG" val=""/>
</p:tagLst>
</file>

<file path=ppt/tags/tag538.xml><?xml version="1.0" encoding="utf-8"?>
<p:tagLst xmlns:p="http://schemas.openxmlformats.org/presentationml/2006/main">
  <p:tag name="KSO_WM_FULL_TEXT_BEAUTIFY_COPY_ID" val="74"/>
  <p:tag name="KSO_WM_BEAUTIFY_FLAG" val=""/>
</p:tagLst>
</file>

<file path=ppt/tags/tag539.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40.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41.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42.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43.xml><?xml version="1.0" encoding="utf-8"?>
<p:tagLst xmlns:p="http://schemas.openxmlformats.org/presentationml/2006/main">
  <p:tag name="KSO_WM_FULL_TEXT_BEAUTIFY_COPY_ID" val="63501"/>
  <p:tag name="KSO_WM_BEAUTIFY_FLAG" val=""/>
  <p:tag name="KSO_WM_DIAGRAM_VIRTUALLY_FRAME" val="{&quot;height&quot;:470.148346456693,&quot;left&quot;:260.79559055118114,&quot;top&quot;:58.12669291338583,&quot;width&quot;:453.20440944881886}"/>
</p:tagLst>
</file>

<file path=ppt/tags/tag544.xml><?xml version="1.0" encoding="utf-8"?>
<p:tagLst xmlns:p="http://schemas.openxmlformats.org/presentationml/2006/main">
  <p:tag name="KSO_WM_FULL_TEXT_BEAUTIFY_COPY_ID" val="63502"/>
  <p:tag name="KSO_WM_BEAUTIFY_FLAG" val=""/>
  <p:tag name="KSO_WM_DIAGRAM_VIRTUALLY_FRAME" val="{&quot;height&quot;:470.148346456693,&quot;left&quot;:260.79559055118114,&quot;top&quot;:58.12669291338583,&quot;width&quot;:453.20440944881886}"/>
</p:tagLst>
</file>

<file path=ppt/tags/tag545.xml><?xml version="1.0" encoding="utf-8"?>
<p:tagLst xmlns:p="http://schemas.openxmlformats.org/presentationml/2006/main">
  <p:tag name="KSO_WM_FULL_TEXT_BEAUTIFY_COPY_ID" val="63504"/>
  <p:tag name="KSO_WM_BEAUTIFY_FLAG" val=""/>
  <p:tag name="KSO_WM_DIAGRAM_VIRTUALLY_FRAME" val="{&quot;height&quot;:470.148346456693,&quot;left&quot;:260.79559055118114,&quot;top&quot;:58.12669291338583,&quot;width&quot;:453.20440944881886}"/>
</p:tagLst>
</file>

<file path=ppt/tags/tag546.xml><?xml version="1.0" encoding="utf-8"?>
<p:tagLst xmlns:p="http://schemas.openxmlformats.org/presentationml/2006/main">
  <p:tag name="KSO_WM_FULL_TEXT_BEAUTIFY_COPY_ID" val="63505"/>
  <p:tag name="KSO_WM_BEAUTIFY_FLAG" val=""/>
  <p:tag name="KSO_WM_DIAGRAM_VIRTUALLY_FRAME" val="{&quot;height&quot;:470.148346456693,&quot;left&quot;:260.79559055118114,&quot;top&quot;:58.12669291338583,&quot;width&quot;:453.20440944881886}"/>
</p:tagLst>
</file>

<file path=ppt/tags/tag547.xml><?xml version="1.0" encoding="utf-8"?>
<p:tagLst xmlns:p="http://schemas.openxmlformats.org/presentationml/2006/main">
  <p:tag name="KSO_WM_FULL_TEXT_BEAUTIFY_COPY_ID" val="63506"/>
  <p:tag name="KSO_WM_BEAUTIFY_FLAG" val=""/>
  <p:tag name="KSO_WM_DIAGRAM_VIRTUALLY_FRAME" val="{&quot;height&quot;:470.148346456693,&quot;left&quot;:260.79559055118114,&quot;top&quot;:58.12669291338583,&quot;width&quot;:453.20440944881886}"/>
</p:tagLst>
</file>

<file path=ppt/tags/tag548.xml><?xml version="1.0" encoding="utf-8"?>
<p:tagLst xmlns:p="http://schemas.openxmlformats.org/presentationml/2006/main">
  <p:tag name="KSO_WM_FULL_TEXT_BEAUTIFY_COPY_ID" val="63507"/>
  <p:tag name="KSO_WM_BEAUTIFY_FLAG" val=""/>
  <p:tag name="KSO_WM_DIAGRAM_VIRTUALLY_FRAME" val="{&quot;height&quot;:470.148346456693,&quot;left&quot;:260.79559055118114,&quot;top&quot;:58.12669291338583,&quot;width&quot;:453.20440944881886}"/>
</p:tagLst>
</file>

<file path=ppt/tags/tag549.xml><?xml version="1.0" encoding="utf-8"?>
<p:tagLst xmlns:p="http://schemas.openxmlformats.org/presentationml/2006/main">
  <p:tag name="KSO_WM_FULL_TEXT_BEAUTIFY_COPY_ID" val="63508"/>
  <p:tag name="KSO_WM_BEAUTIFY_FLAG" val=""/>
</p:tagLst>
</file>

<file path=ppt/tags/tag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50.xml><?xml version="1.0" encoding="utf-8"?>
<p:tagLst xmlns:p="http://schemas.openxmlformats.org/presentationml/2006/main">
  <p:tag name="KSO_WM_FULL_TEXT_BEAUTIFY_COPY_ID" val="63509"/>
  <p:tag name="KSO_WM_BEAUTIFY_FLAG" val=""/>
</p:tagLst>
</file>

<file path=ppt/tags/tag551.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52.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53.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54.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55.xml><?xml version="1.0" encoding="utf-8"?>
<p:tagLst xmlns:p="http://schemas.openxmlformats.org/presentationml/2006/main">
  <p:tag name="KSO_WM_FULL_TEXT_BEAUTIFY_COPY_ID" val="150995240"/>
</p:tagLst>
</file>

<file path=ppt/tags/tag556.xml><?xml version="1.0" encoding="utf-8"?>
<p:tagLst xmlns:p="http://schemas.openxmlformats.org/presentationml/2006/main">
  <p:tag name="KSO_WM_FULL_TEXT_BEAUTIFY_COPY_ID" val="57346"/>
</p:tagLst>
</file>

<file path=ppt/tags/tag557.xml><?xml version="1.0" encoding="utf-8"?>
<p:tagLst xmlns:p="http://schemas.openxmlformats.org/presentationml/2006/main">
  <p:tag name="KSO_WM_FULL_TEXT_BEAUTIFY_COPY_ID" val="67588"/>
</p:tagLst>
</file>

<file path=ppt/tags/tag558.xml><?xml version="1.0" encoding="utf-8"?>
<p:tagLst xmlns:p="http://schemas.openxmlformats.org/presentationml/2006/main">
  <p:tag name="KSO_WM_TEMPLATE_CATEGORY" val="custom"/>
  <p:tag name="KSO_WM_TEMPLATE_INDEX" val="20205297"/>
  <p:tag name="KSO_WM_FULL_TEXT_BEAUTIFY_COPY_ID" val="150995226"/>
</p:tagLst>
</file>

<file path=ppt/tags/tag559.xml><?xml version="1.0" encoding="utf-8"?>
<p:tagLst xmlns:p="http://schemas.openxmlformats.org/presentationml/2006/main">
  <p:tag name="KSO_WM_FULL_TEXT_BEAUTIFY_COPY_ID" val="55297"/>
</p:tagLst>
</file>

<file path=ppt/tags/tag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60.xml><?xml version="1.0" encoding="utf-8"?>
<p:tagLst xmlns:p="http://schemas.openxmlformats.org/presentationml/2006/main">
  <p:tag name="KSO_WM_FULL_TEXT_BEAUTIFY_COPY_ID" val="65539"/>
</p:tagLst>
</file>

<file path=ppt/tags/tag561.xml><?xml version="1.0" encoding="utf-8"?>
<p:tagLst xmlns:p="http://schemas.openxmlformats.org/presentationml/2006/main">
  <p:tag name="KSO_WM_TEMPLATE_CATEGORY" val="custom"/>
  <p:tag name="KSO_WM_TEMPLATE_INDEX" val="20205297"/>
  <p:tag name="KSO_WM_FULL_TEXT_BEAUTIFY_COPY_ID" val="150995265"/>
</p:tagLst>
</file>

<file path=ppt/tags/tag562.xml><?xml version="1.0" encoding="utf-8"?>
<p:tagLst xmlns:p="http://schemas.openxmlformats.org/presentationml/2006/main">
  <p:tag name="KSO_WM_FULL_TEXT_BEAUTIFY_COPY_ID" val="25602"/>
</p:tagLst>
</file>

<file path=ppt/tags/tag563.xml><?xml version="1.0" encoding="utf-8"?>
<p:tagLst xmlns:p="http://schemas.openxmlformats.org/presentationml/2006/main">
  <p:tag name="KSO_WM_FULL_TEXT_BEAUTIFY_COPY_ID" val="66563"/>
</p:tagLst>
</file>

<file path=ppt/tags/tag564.xml><?xml version="1.0" encoding="utf-8"?>
<p:tagLst xmlns:p="http://schemas.openxmlformats.org/presentationml/2006/main">
  <p:tag name="TABLE_ENDDRAG_ORIGIN_RECT" val="595*189"/>
  <p:tag name="TABLE_ENDDRAG_RECT" val="76*290*595*189"/>
</p:tagLst>
</file>

<file path=ppt/tags/tag565.xml><?xml version="1.0" encoding="utf-8"?>
<p:tagLst xmlns:p="http://schemas.openxmlformats.org/presentationml/2006/main">
  <p:tag name="KSO_WM_TEMPLATE_CATEGORY" val="custom"/>
  <p:tag name="KSO_WM_TEMPLATE_INDEX" val="20205297"/>
  <p:tag name="KSO_WM_FULL_TEXT_BEAUTIFY_COPY_ID" val="150995225"/>
</p:tagLst>
</file>

<file path=ppt/tags/tag566.xml><?xml version="1.0" encoding="utf-8"?>
<p:tagLst xmlns:p="http://schemas.openxmlformats.org/presentationml/2006/main">
  <p:tag name="KSO_WM_FULL_TEXT_BEAUTIFY_COPY_ID" val="30722"/>
</p:tagLst>
</file>

<file path=ppt/tags/tag567.xml><?xml version="1.0" encoding="utf-8"?>
<p:tagLst xmlns:p="http://schemas.openxmlformats.org/presentationml/2006/main">
  <p:tag name="KSO_WM_FULL_TEXT_BEAUTIFY_COPY_ID" val="68611"/>
</p:tagLst>
</file>

<file path=ppt/tags/tag568.xml><?xml version="1.0" encoding="utf-8"?>
<p:tagLst xmlns:p="http://schemas.openxmlformats.org/presentationml/2006/main">
  <p:tag name="KSO_WM_TEMPLATE_CATEGORY" val="custom"/>
  <p:tag name="KSO_WM_TEMPLATE_INDEX" val="20205297"/>
  <p:tag name="KSO_WM_FULL_TEXT_BEAUTIFY_COPY_ID" val="150995230"/>
</p:tagLst>
</file>

<file path=ppt/tags/tag569.xml><?xml version="1.0" encoding="utf-8"?>
<p:tagLst xmlns:p="http://schemas.openxmlformats.org/presentationml/2006/main">
  <p:tag name="KSO_WM_FULL_TEXT_BEAUTIFY_COPY_ID" val="2"/>
</p:tagLst>
</file>

<file path=ppt/tags/tag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70.xml><?xml version="1.0" encoding="utf-8"?>
<p:tagLst xmlns:p="http://schemas.openxmlformats.org/presentationml/2006/main">
  <p:tag name="KSO_WM_TEMPLATE_CATEGORY" val="custom"/>
  <p:tag name="KSO_WM_TEMPLATE_INDEX" val="20205297"/>
  <p:tag name="KSO_WM_FULL_TEXT_BEAUTIFY_COPY_ID" val="150995238"/>
</p:tagLst>
</file>

<file path=ppt/tags/tag571.xml><?xml version="1.0" encoding="utf-8"?>
<p:tagLst xmlns:p="http://schemas.openxmlformats.org/presentationml/2006/main">
  <p:tag name="KSO_WM_FULL_TEXT_BEAUTIFY_COPY_ID" val="66565"/>
</p:tagLst>
</file>

<file path=ppt/tags/tag572.xml><?xml version="1.0" encoding="utf-8"?>
<p:tagLst xmlns:p="http://schemas.openxmlformats.org/presentationml/2006/main">
  <p:tag name="KSO_WM_FULL_TEXT_BEAUTIFY_COPY_ID" val="6"/>
</p:tagLst>
</file>

<file path=ppt/tags/tag573.xml><?xml version="1.0" encoding="utf-8"?>
<p:tagLst xmlns:p="http://schemas.openxmlformats.org/presentationml/2006/main">
  <p:tag name="KSO_WM_TEMPLATE_CATEGORY" val="custom"/>
  <p:tag name="KSO_WM_TEMPLATE_INDEX" val="20205297"/>
  <p:tag name="KSO_WM_FULL_TEXT_BEAUTIFY_COPY_ID" val="150995244"/>
</p:tagLst>
</file>

<file path=ppt/tags/tag574.xml><?xml version="1.0" encoding="utf-8"?>
<p:tagLst xmlns:p="http://schemas.openxmlformats.org/presentationml/2006/main">
  <p:tag name="KSO_WM_FULL_TEXT_BEAUTIFY_COPY_ID" val="39938"/>
</p:tagLst>
</file>

<file path=ppt/tags/tag575.xml><?xml version="1.0" encoding="utf-8"?>
<p:tagLst xmlns:p="http://schemas.openxmlformats.org/presentationml/2006/main">
  <p:tag name="KSO_WM_FULL_TEXT_BEAUTIFY_COPY_ID" val="39939"/>
</p:tagLst>
</file>

<file path=ppt/tags/tag576.xml><?xml version="1.0" encoding="utf-8"?>
<p:tagLst xmlns:p="http://schemas.openxmlformats.org/presentationml/2006/main">
  <p:tag name="KSO_WM_TEMPLATE_CATEGORY" val="custom"/>
  <p:tag name="KSO_WM_TEMPLATE_INDEX" val="20205297"/>
  <p:tag name="KSO_WM_FULL_TEXT_BEAUTIFY_COPY_ID" val="150995235"/>
</p:tagLst>
</file>

<file path=ppt/tags/tag577.xml><?xml version="1.0" encoding="utf-8"?>
<p:tagLst xmlns:p="http://schemas.openxmlformats.org/presentationml/2006/main">
  <p:tag name="KSO_WM_FULL_TEXT_BEAUTIFY_COPY_ID" val="35842"/>
</p:tagLst>
</file>

<file path=ppt/tags/tag578.xml><?xml version="1.0" encoding="utf-8"?>
<p:tagLst xmlns:p="http://schemas.openxmlformats.org/presentationml/2006/main">
  <p:tag name="KSO_WM_FULL_TEXT_BEAUTIFY_COPY_ID" val="35843"/>
</p:tagLst>
</file>

<file path=ppt/tags/tag579.xml><?xml version="1.0" encoding="utf-8"?>
<p:tagLst xmlns:p="http://schemas.openxmlformats.org/presentationml/2006/main">
  <p:tag name="KSO_WM_TEMPLATE_CATEGORY" val="custom"/>
  <p:tag name="KSO_WM_TEMPLATE_INDEX" val="20205297"/>
  <p:tag name="KSO_WM_FULL_TEXT_BEAUTIFY_COPY_ID" val="150995233"/>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80.xml><?xml version="1.0" encoding="utf-8"?>
<p:tagLst xmlns:p="http://schemas.openxmlformats.org/presentationml/2006/main">
  <p:tag name="KSO_WM_FULL_TEXT_BEAUTIFY_COPY_ID" val="35842"/>
</p:tagLst>
</file>

<file path=ppt/tags/tag581.xml><?xml version="1.0" encoding="utf-8"?>
<p:tagLst xmlns:p="http://schemas.openxmlformats.org/presentationml/2006/main">
  <p:tag name="KSO_WM_FULL_TEXT_BEAUTIFY_COPY_ID" val="35843"/>
</p:tagLst>
</file>

<file path=ppt/tags/tag582.xml><?xml version="1.0" encoding="utf-8"?>
<p:tagLst xmlns:p="http://schemas.openxmlformats.org/presentationml/2006/main">
  <p:tag name="KSO_WM_TEMPLATE_CATEGORY" val="custom"/>
  <p:tag name="KSO_WM_TEMPLATE_INDEX" val="20205297"/>
  <p:tag name="KSO_WM_FULL_TEXT_BEAUTIFY_COPY_ID" val="150995233"/>
</p:tagLst>
</file>

<file path=ppt/tags/tag583.xml><?xml version="1.0" encoding="utf-8"?>
<p:tagLst xmlns:p="http://schemas.openxmlformats.org/presentationml/2006/main">
  <p:tag name="KSO_WM_FULL_TEXT_BEAUTIFY_COPY_ID" val="4"/>
</p:tagLst>
</file>

<file path=ppt/tags/tag584.xml><?xml version="1.0" encoding="utf-8"?>
<p:tagLst xmlns:p="http://schemas.openxmlformats.org/presentationml/2006/main">
  <p:tag name="KSO_WM_FULL_TEXT_BEAUTIFY_COPY_ID" val="5"/>
</p:tagLst>
</file>

<file path=ppt/tags/tag585.xml><?xml version="1.0" encoding="utf-8"?>
<p:tagLst xmlns:p="http://schemas.openxmlformats.org/presentationml/2006/main">
  <p:tag name="KSO_WM_FULL_TEXT_BEAUTIFY_COPY_ID" val="80900"/>
</p:tagLst>
</file>

<file path=ppt/tags/tag586.xml><?xml version="1.0" encoding="utf-8"?>
<p:tagLst xmlns:p="http://schemas.openxmlformats.org/presentationml/2006/main">
  <p:tag name="KSO_WM_FULL_TEXT_BEAUTIFY_COPY_ID" val="80901"/>
</p:tagLst>
</file>

<file path=ppt/tags/tag587.xml><?xml version="1.0" encoding="utf-8"?>
<p:tagLst xmlns:p="http://schemas.openxmlformats.org/presentationml/2006/main">
  <p:tag name="KSO_WM_TEMPLATE_CATEGORY" val="custom"/>
  <p:tag name="KSO_WM_TEMPLATE_INDEX" val="20205297"/>
  <p:tag name="KSO_WM_FULL_TEXT_BEAUTIFY_COPY_ID" val="150995236"/>
</p:tagLst>
</file>

<file path=ppt/tags/tag588.xml><?xml version="1.0" encoding="utf-8"?>
<p:tagLst xmlns:p="http://schemas.openxmlformats.org/presentationml/2006/main">
  <p:tag name="commondata" val="eyJoZGlkIjoiODhjZjQ5ODNlODQ5MjliNWU5MGY0YjMxZjhmYTdlNDgifQ=="/>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6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9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1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81345">
      <a:dk1>
        <a:srgbClr val="000000"/>
      </a:dk1>
      <a:lt1>
        <a:srgbClr val="FFFFFF"/>
      </a:lt1>
      <a:dk2>
        <a:srgbClr val="F5F5F5"/>
      </a:dk2>
      <a:lt2>
        <a:srgbClr val="FFFFFF"/>
      </a:lt2>
      <a:accent1>
        <a:srgbClr val="95C1AD"/>
      </a:accent1>
      <a:accent2>
        <a:srgbClr val="A9C38F"/>
      </a:accent2>
      <a:accent3>
        <a:srgbClr val="CBA377"/>
      </a:accent3>
      <a:accent4>
        <a:srgbClr val="D27F5B"/>
      </a:accent4>
      <a:accent5>
        <a:srgbClr val="DC6441"/>
      </a:accent5>
      <a:accent6>
        <a:srgbClr val="E3432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11884</Words>
  <Application>WPS 演示</Application>
  <PresentationFormat/>
  <Paragraphs>638</Paragraphs>
  <Slides>46</Slides>
  <Notes>7</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46</vt:i4>
      </vt:variant>
    </vt:vector>
  </HeadingPairs>
  <TitlesOfParts>
    <vt:vector size="66" baseType="lpstr">
      <vt:lpstr>Arial</vt:lpstr>
      <vt:lpstr>宋体</vt:lpstr>
      <vt:lpstr>Wingdings</vt:lpstr>
      <vt:lpstr>微软雅黑</vt:lpstr>
      <vt:lpstr>Calibri</vt:lpstr>
      <vt:lpstr>汉仪旗黑-85S</vt:lpstr>
      <vt:lpstr>黑体</vt:lpstr>
      <vt:lpstr>Wingdings</vt:lpstr>
      <vt:lpstr>Wingdings 3</vt:lpstr>
      <vt:lpstr>Arial Unicode MS</vt:lpstr>
      <vt:lpstr>华文仿宋</vt:lpstr>
      <vt:lpstr>Times New Roman</vt:lpstr>
      <vt:lpstr>方正小标宋简体</vt:lpstr>
      <vt:lpstr>华文中宋</vt:lpstr>
      <vt:lpstr>华文楷体</vt:lpstr>
      <vt:lpstr>华文新魏</vt:lpstr>
      <vt:lpstr>1_Office 主题​​</vt:lpstr>
      <vt:lpstr>2_Office 主题​​</vt:lpstr>
      <vt:lpstr>3_Office 主题​​</vt:lpstr>
      <vt:lpstr>4_Office 主题​​</vt:lpstr>
      <vt:lpstr>PowerPoint 演示文稿</vt:lpstr>
      <vt:lpstr>PowerPoint 演示文稿</vt:lpstr>
      <vt:lpstr>PowerPoint 演示文稿</vt:lpstr>
      <vt:lpstr>PowerPoint 演示文稿</vt:lpstr>
      <vt:lpstr>教育业务平台使用指南 及答辩注意事项</vt:lpstr>
      <vt:lpstr>PowerPoint 演示文稿</vt:lpstr>
      <vt:lpstr>1. 登录</vt:lpstr>
      <vt:lpstr>1. 登录</vt:lpstr>
      <vt:lpstr>1. 登录：</vt:lpstr>
      <vt:lpstr>1. 登录</vt:lpstr>
      <vt:lpstr>2. 界面：</vt:lpstr>
      <vt:lpstr>PowerPoint 演示文稿</vt:lpstr>
      <vt:lpstr>4.论文上传：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11.学位信息报送  “学位管理”系统为生成系统， 其中，学生学籍注册信息、导师信息、课程学习信息及培养环节信息，分别由“学籍管理”、 “教师管理”、“教务管理”和“培养管理”系统引入。如相关信息有误，需在对应引入系统进行更正。  工作流程说明如下： 学生角色 学生在“学位管理”系统需填报的信息如下：  （1）学籍注册信息外的个人基本信息； （2）学位论文电子版（最终版），“学位管理”系统自动从“培养管理”系统引入学生在论文初审前上传的最后版本，如学生在学位初审后对论文进行了修改，需在“学位管理”系统重新上传；学位系统-论文信息-论文题目必须与终版学位论文一致。 （3）学位论文在评阅、答辩及初审后若做了修改，应将详细的修改情况填报到系统中，并在评阅修改部分——上传导师签字的修改说明。（注：对于每一位评阅专家的每一条意见都需进行详细的修改说明，不能为“已修改”） （4）培养系统及学位系统中均添加了科研成果署名单位的字段，请详细填报。 学生须对本人的各项信息进行认真审核，确认无误后点击“信息确认”按钮，提交至研究所教育管理部门。</vt:lpstr>
      <vt:lpstr>PowerPoint 演示文稿</vt:lpstr>
      <vt:lpstr>13.注意事项：</vt:lpstr>
      <vt:lpstr>Q&amp;A：</vt:lpstr>
      <vt:lpstr>Q&amp;A：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Leo</cp:lastModifiedBy>
  <cp:revision>261</cp:revision>
  <dcterms:created xsi:type="dcterms:W3CDTF">2013-10-30T09:04:00Z</dcterms:created>
  <dcterms:modified xsi:type="dcterms:W3CDTF">2026-01-19T07:26:46Z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C1DC034303D34DE686D18096A96065DF_13</vt:lpwstr>
  </property>
</Properties>
</file>