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9" r:id="rId3"/>
    <p:sldId id="287" r:id="rId4"/>
    <p:sldId id="282" r:id="rId5"/>
    <p:sldId id="286" r:id="rId6"/>
    <p:sldId id="288" r:id="rId7"/>
    <p:sldId id="290" r:id="rId8"/>
    <p:sldId id="281" r:id="rId9"/>
    <p:sldId id="289" r:id="rId10"/>
    <p:sldId id="291" r:id="rId11"/>
    <p:sldId id="301" r:id="rId12"/>
    <p:sldId id="292" r:id="rId13"/>
    <p:sldId id="297" r:id="rId14"/>
    <p:sldId id="300" r:id="rId15"/>
    <p:sldId id="298" r:id="rId16"/>
    <p:sldId id="299" r:id="rId17"/>
    <p:sldId id="293" r:id="rId18"/>
    <p:sldId id="294" r:id="rId19"/>
    <p:sldId id="295" r:id="rId20"/>
    <p:sldId id="296" r:id="rId21"/>
    <p:sldId id="277" r:id="rId22"/>
  </p:sldIdLst>
  <p:sldSz cx="11198225" cy="6858000"/>
  <p:notesSz cx="6858000" cy="99472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5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9" autoAdjust="0"/>
  </p:normalViewPr>
  <p:slideViewPr>
    <p:cSldViewPr>
      <p:cViewPr varScale="1">
        <p:scale>
          <a:sx n="108" d="100"/>
          <a:sy n="108" d="100"/>
        </p:scale>
        <p:origin x="1014" y="114"/>
      </p:cViewPr>
      <p:guideLst>
        <p:guide orient="horz" pos="2160"/>
        <p:guide pos="352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71800" cy="497364"/>
          </a:xfrm>
          <a:prstGeom prst="rect">
            <a:avLst/>
          </a:prstGeom>
        </p:spPr>
        <p:txBody>
          <a:bodyPr vert="horz" lIns="92556" tIns="46278" rIns="92556" bIns="46278"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97364"/>
          </a:xfrm>
          <a:prstGeom prst="rect">
            <a:avLst/>
          </a:prstGeom>
        </p:spPr>
        <p:txBody>
          <a:bodyPr vert="horz" lIns="92556" tIns="46278" rIns="92556" bIns="46278" rtlCol="0"/>
          <a:lstStyle>
            <a:lvl1pPr algn="r">
              <a:defRPr sz="1200"/>
            </a:lvl1pPr>
          </a:lstStyle>
          <a:p>
            <a:fld id="{BF1A2618-165F-4EF0-B521-BF0E53082F81}" type="datetimeFigureOut">
              <a:rPr lang="zh-CN" altLang="en-US" smtClean="0"/>
              <a:t>2024-04-25</a:t>
            </a:fld>
            <a:endParaRPr lang="zh-CN" altLang="en-US"/>
          </a:p>
        </p:txBody>
      </p:sp>
      <p:sp>
        <p:nvSpPr>
          <p:cNvPr id="4" name="页脚占位符 3"/>
          <p:cNvSpPr>
            <a:spLocks noGrp="1"/>
          </p:cNvSpPr>
          <p:nvPr>
            <p:ph type="ftr" sz="quarter" idx="2"/>
          </p:nvPr>
        </p:nvSpPr>
        <p:spPr>
          <a:xfrm>
            <a:off x="1" y="9448185"/>
            <a:ext cx="2971800" cy="497364"/>
          </a:xfrm>
          <a:prstGeom prst="rect">
            <a:avLst/>
          </a:prstGeom>
        </p:spPr>
        <p:txBody>
          <a:bodyPr vert="horz" lIns="92556" tIns="46278" rIns="92556" bIns="46278"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9448185"/>
            <a:ext cx="2971800" cy="497364"/>
          </a:xfrm>
          <a:prstGeom prst="rect">
            <a:avLst/>
          </a:prstGeom>
        </p:spPr>
        <p:txBody>
          <a:bodyPr vert="horz" lIns="92556" tIns="46278" rIns="92556" bIns="46278" rtlCol="0" anchor="b"/>
          <a:lstStyle>
            <a:lvl1pPr algn="r">
              <a:defRPr sz="1200"/>
            </a:lvl1pPr>
          </a:lstStyle>
          <a:p>
            <a:fld id="{D4E2030E-6CE9-4326-833B-C8D103D8C55B}" type="slidenum">
              <a:rPr lang="zh-CN" altLang="en-US" smtClean="0"/>
              <a:t>‹#›</a:t>
            </a:fld>
            <a:endParaRPr lang="zh-CN" altLang="en-US"/>
          </a:p>
        </p:txBody>
      </p:sp>
    </p:spTree>
    <p:extLst>
      <p:ext uri="{BB962C8B-B14F-4D97-AF65-F5344CB8AC3E}">
        <p14:creationId xmlns:p14="http://schemas.microsoft.com/office/powerpoint/2010/main" val="468822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71800" cy="497364"/>
          </a:xfrm>
          <a:prstGeom prst="rect">
            <a:avLst/>
          </a:prstGeom>
        </p:spPr>
        <p:txBody>
          <a:bodyPr vert="horz" lIns="92556" tIns="46278" rIns="92556" bIns="46278"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97364"/>
          </a:xfrm>
          <a:prstGeom prst="rect">
            <a:avLst/>
          </a:prstGeom>
        </p:spPr>
        <p:txBody>
          <a:bodyPr vert="horz" lIns="92556" tIns="46278" rIns="92556" bIns="46278" rtlCol="0"/>
          <a:lstStyle>
            <a:lvl1pPr algn="r">
              <a:defRPr sz="1200"/>
            </a:lvl1pPr>
          </a:lstStyle>
          <a:p>
            <a:fld id="{E72F2811-BD32-4004-8AB7-EF06250953BD}" type="datetimeFigureOut">
              <a:rPr lang="zh-CN" altLang="en-US" smtClean="0"/>
              <a:t>2024-04-25</a:t>
            </a:fld>
            <a:endParaRPr lang="zh-CN" altLang="en-US"/>
          </a:p>
        </p:txBody>
      </p:sp>
      <p:sp>
        <p:nvSpPr>
          <p:cNvPr id="4" name="幻灯片图像占位符 3"/>
          <p:cNvSpPr>
            <a:spLocks noGrp="1" noRot="1" noChangeAspect="1"/>
          </p:cNvSpPr>
          <p:nvPr>
            <p:ph type="sldImg" idx="2"/>
          </p:nvPr>
        </p:nvSpPr>
        <p:spPr>
          <a:xfrm>
            <a:off x="382588" y="746125"/>
            <a:ext cx="6092825" cy="3730625"/>
          </a:xfrm>
          <a:prstGeom prst="rect">
            <a:avLst/>
          </a:prstGeom>
          <a:noFill/>
          <a:ln w="12700">
            <a:solidFill>
              <a:prstClr val="black"/>
            </a:solidFill>
          </a:ln>
        </p:spPr>
        <p:txBody>
          <a:bodyPr vert="horz" lIns="92556" tIns="46278" rIns="92556" bIns="46278" rtlCol="0" anchor="ctr"/>
          <a:lstStyle/>
          <a:p>
            <a:endParaRPr lang="zh-CN" altLang="en-US"/>
          </a:p>
        </p:txBody>
      </p:sp>
      <p:sp>
        <p:nvSpPr>
          <p:cNvPr id="5" name="备注占位符 4"/>
          <p:cNvSpPr>
            <a:spLocks noGrp="1"/>
          </p:cNvSpPr>
          <p:nvPr>
            <p:ph type="body" sz="quarter" idx="3"/>
          </p:nvPr>
        </p:nvSpPr>
        <p:spPr>
          <a:xfrm>
            <a:off x="685801" y="4724956"/>
            <a:ext cx="5486400" cy="4476274"/>
          </a:xfrm>
          <a:prstGeom prst="rect">
            <a:avLst/>
          </a:prstGeom>
        </p:spPr>
        <p:txBody>
          <a:bodyPr vert="horz" lIns="92556" tIns="46278" rIns="92556" bIns="46278"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1" y="9448185"/>
            <a:ext cx="2971800" cy="497364"/>
          </a:xfrm>
          <a:prstGeom prst="rect">
            <a:avLst/>
          </a:prstGeom>
        </p:spPr>
        <p:txBody>
          <a:bodyPr vert="horz" lIns="92556" tIns="46278" rIns="92556" bIns="46278"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9448185"/>
            <a:ext cx="2971800" cy="497364"/>
          </a:xfrm>
          <a:prstGeom prst="rect">
            <a:avLst/>
          </a:prstGeom>
        </p:spPr>
        <p:txBody>
          <a:bodyPr vert="horz" lIns="92556" tIns="46278" rIns="92556" bIns="46278" rtlCol="0" anchor="b"/>
          <a:lstStyle>
            <a:lvl1pPr algn="r">
              <a:defRPr sz="1200"/>
            </a:lvl1pPr>
          </a:lstStyle>
          <a:p>
            <a:fld id="{D0BD40B0-1140-4642-9BFB-5B3BA47E0ADD}" type="slidenum">
              <a:rPr lang="zh-CN" altLang="en-US" smtClean="0"/>
              <a:t>‹#›</a:t>
            </a:fld>
            <a:endParaRPr lang="zh-CN" altLang="en-US"/>
          </a:p>
        </p:txBody>
      </p:sp>
    </p:spTree>
    <p:extLst>
      <p:ext uri="{BB962C8B-B14F-4D97-AF65-F5344CB8AC3E}">
        <p14:creationId xmlns:p14="http://schemas.microsoft.com/office/powerpoint/2010/main" val="4224190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BD40B0-1140-4642-9BFB-5B3BA47E0ADD}" type="slidenum">
              <a:rPr lang="zh-CN" altLang="en-US" smtClean="0"/>
              <a:t>2</a:t>
            </a:fld>
            <a:endParaRPr lang="zh-CN" altLang="en-US"/>
          </a:p>
        </p:txBody>
      </p:sp>
    </p:spTree>
    <p:extLst>
      <p:ext uri="{BB962C8B-B14F-4D97-AF65-F5344CB8AC3E}">
        <p14:creationId xmlns:p14="http://schemas.microsoft.com/office/powerpoint/2010/main" val="4271090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BD40B0-1140-4642-9BFB-5B3BA47E0ADD}" type="slidenum">
              <a:rPr lang="zh-CN" altLang="en-US" smtClean="0"/>
              <a:t>11</a:t>
            </a:fld>
            <a:endParaRPr lang="zh-CN" altLang="en-US"/>
          </a:p>
        </p:txBody>
      </p:sp>
    </p:spTree>
    <p:extLst>
      <p:ext uri="{BB962C8B-B14F-4D97-AF65-F5344CB8AC3E}">
        <p14:creationId xmlns:p14="http://schemas.microsoft.com/office/powerpoint/2010/main" val="2729531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BD40B0-1140-4642-9BFB-5B3BA47E0ADD}" type="slidenum">
              <a:rPr lang="zh-CN" altLang="en-US" smtClean="0"/>
              <a:t>12</a:t>
            </a:fld>
            <a:endParaRPr lang="zh-CN" altLang="en-US"/>
          </a:p>
        </p:txBody>
      </p:sp>
    </p:spTree>
    <p:extLst>
      <p:ext uri="{BB962C8B-B14F-4D97-AF65-F5344CB8AC3E}">
        <p14:creationId xmlns:p14="http://schemas.microsoft.com/office/powerpoint/2010/main" val="736113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BD40B0-1140-4642-9BFB-5B3BA47E0ADD}" type="slidenum">
              <a:rPr lang="zh-CN" altLang="en-US" smtClean="0"/>
              <a:t>17</a:t>
            </a:fld>
            <a:endParaRPr lang="zh-CN" altLang="en-US"/>
          </a:p>
        </p:txBody>
      </p:sp>
    </p:spTree>
    <p:extLst>
      <p:ext uri="{BB962C8B-B14F-4D97-AF65-F5344CB8AC3E}">
        <p14:creationId xmlns:p14="http://schemas.microsoft.com/office/powerpoint/2010/main" val="841090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BD40B0-1140-4642-9BFB-5B3BA47E0ADD}" type="slidenum">
              <a:rPr lang="zh-CN" altLang="en-US" smtClean="0"/>
              <a:t>18</a:t>
            </a:fld>
            <a:endParaRPr lang="zh-CN" altLang="en-US"/>
          </a:p>
        </p:txBody>
      </p:sp>
    </p:spTree>
    <p:extLst>
      <p:ext uri="{BB962C8B-B14F-4D97-AF65-F5344CB8AC3E}">
        <p14:creationId xmlns:p14="http://schemas.microsoft.com/office/powerpoint/2010/main" val="3557535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BD40B0-1140-4642-9BFB-5B3BA47E0ADD}" type="slidenum">
              <a:rPr lang="zh-CN" altLang="en-US" smtClean="0"/>
              <a:t>19</a:t>
            </a:fld>
            <a:endParaRPr lang="zh-CN" altLang="en-US"/>
          </a:p>
        </p:txBody>
      </p:sp>
    </p:spTree>
    <p:extLst>
      <p:ext uri="{BB962C8B-B14F-4D97-AF65-F5344CB8AC3E}">
        <p14:creationId xmlns:p14="http://schemas.microsoft.com/office/powerpoint/2010/main" val="170818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BD40B0-1140-4642-9BFB-5B3BA47E0ADD}" type="slidenum">
              <a:rPr lang="zh-CN" altLang="en-US" smtClean="0"/>
              <a:t>20</a:t>
            </a:fld>
            <a:endParaRPr lang="zh-CN" altLang="en-US"/>
          </a:p>
        </p:txBody>
      </p:sp>
    </p:spTree>
    <p:extLst>
      <p:ext uri="{BB962C8B-B14F-4D97-AF65-F5344CB8AC3E}">
        <p14:creationId xmlns:p14="http://schemas.microsoft.com/office/powerpoint/2010/main" val="3252555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BD40B0-1140-4642-9BFB-5B3BA47E0ADD}" type="slidenum">
              <a:rPr lang="zh-CN" altLang="en-US" smtClean="0"/>
              <a:t>3</a:t>
            </a:fld>
            <a:endParaRPr lang="zh-CN" altLang="en-US"/>
          </a:p>
        </p:txBody>
      </p:sp>
    </p:spTree>
    <p:extLst>
      <p:ext uri="{BB962C8B-B14F-4D97-AF65-F5344CB8AC3E}">
        <p14:creationId xmlns:p14="http://schemas.microsoft.com/office/powerpoint/2010/main" val="2279007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BD40B0-1140-4642-9BFB-5B3BA47E0ADD}" type="slidenum">
              <a:rPr lang="zh-CN" altLang="en-US" smtClean="0"/>
              <a:t>4</a:t>
            </a:fld>
            <a:endParaRPr lang="zh-CN" altLang="en-US"/>
          </a:p>
        </p:txBody>
      </p:sp>
    </p:spTree>
    <p:extLst>
      <p:ext uri="{BB962C8B-B14F-4D97-AF65-F5344CB8AC3E}">
        <p14:creationId xmlns:p14="http://schemas.microsoft.com/office/powerpoint/2010/main" val="2235972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BD40B0-1140-4642-9BFB-5B3BA47E0ADD}" type="slidenum">
              <a:rPr lang="zh-CN" altLang="en-US" smtClean="0"/>
              <a:t>5</a:t>
            </a:fld>
            <a:endParaRPr lang="zh-CN" altLang="en-US"/>
          </a:p>
        </p:txBody>
      </p:sp>
    </p:spTree>
    <p:extLst>
      <p:ext uri="{BB962C8B-B14F-4D97-AF65-F5344CB8AC3E}">
        <p14:creationId xmlns:p14="http://schemas.microsoft.com/office/powerpoint/2010/main" val="2128681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BD40B0-1140-4642-9BFB-5B3BA47E0ADD}" type="slidenum">
              <a:rPr lang="zh-CN" altLang="en-US" smtClean="0"/>
              <a:t>6</a:t>
            </a:fld>
            <a:endParaRPr lang="zh-CN" altLang="en-US"/>
          </a:p>
        </p:txBody>
      </p:sp>
    </p:spTree>
    <p:extLst>
      <p:ext uri="{BB962C8B-B14F-4D97-AF65-F5344CB8AC3E}">
        <p14:creationId xmlns:p14="http://schemas.microsoft.com/office/powerpoint/2010/main" val="4114204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BD40B0-1140-4642-9BFB-5B3BA47E0ADD}" type="slidenum">
              <a:rPr lang="zh-CN" altLang="en-US" smtClean="0"/>
              <a:t>7</a:t>
            </a:fld>
            <a:endParaRPr lang="zh-CN" altLang="en-US"/>
          </a:p>
        </p:txBody>
      </p:sp>
    </p:spTree>
    <p:extLst>
      <p:ext uri="{BB962C8B-B14F-4D97-AF65-F5344CB8AC3E}">
        <p14:creationId xmlns:p14="http://schemas.microsoft.com/office/powerpoint/2010/main" val="1505517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BD40B0-1140-4642-9BFB-5B3BA47E0ADD}" type="slidenum">
              <a:rPr lang="zh-CN" altLang="en-US" smtClean="0"/>
              <a:t>8</a:t>
            </a:fld>
            <a:endParaRPr lang="zh-CN" altLang="en-US"/>
          </a:p>
        </p:txBody>
      </p:sp>
    </p:spTree>
    <p:extLst>
      <p:ext uri="{BB962C8B-B14F-4D97-AF65-F5344CB8AC3E}">
        <p14:creationId xmlns:p14="http://schemas.microsoft.com/office/powerpoint/2010/main" val="3098825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BD40B0-1140-4642-9BFB-5B3BA47E0ADD}" type="slidenum">
              <a:rPr lang="zh-CN" altLang="en-US" smtClean="0"/>
              <a:t>9</a:t>
            </a:fld>
            <a:endParaRPr lang="zh-CN" altLang="en-US"/>
          </a:p>
        </p:txBody>
      </p:sp>
    </p:spTree>
    <p:extLst>
      <p:ext uri="{BB962C8B-B14F-4D97-AF65-F5344CB8AC3E}">
        <p14:creationId xmlns:p14="http://schemas.microsoft.com/office/powerpoint/2010/main" val="3841121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BD40B0-1140-4642-9BFB-5B3BA47E0ADD}" type="slidenum">
              <a:rPr lang="zh-CN" altLang="en-US" smtClean="0"/>
              <a:t>10</a:t>
            </a:fld>
            <a:endParaRPr lang="zh-CN" altLang="en-US"/>
          </a:p>
        </p:txBody>
      </p:sp>
    </p:spTree>
    <p:extLst>
      <p:ext uri="{BB962C8B-B14F-4D97-AF65-F5344CB8AC3E}">
        <p14:creationId xmlns:p14="http://schemas.microsoft.com/office/powerpoint/2010/main" val="123466243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9867" y="2130426"/>
            <a:ext cx="9518491"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679734" y="3886200"/>
            <a:ext cx="783875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32C10A4-D38E-4796-A96C-DA17BD5D94AC}" type="datetimeFigureOut">
              <a:rPr lang="zh-CN" altLang="en-US" smtClean="0"/>
              <a:t>2024-04-25</a:t>
            </a:fld>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endParaRPr lang="zh-CN" altLang="en-US" dirty="0"/>
          </a:p>
        </p:txBody>
      </p:sp>
      <p:pic>
        <p:nvPicPr>
          <p:cNvPr id="7" name="Picture 2"/>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Blur radius="0"/>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1757" y="23832"/>
            <a:ext cx="5207315" cy="1346801"/>
          </a:xfrm>
          <a:prstGeom prst="rect">
            <a:avLst/>
          </a:prstGeom>
          <a:noFill/>
          <a:ln>
            <a:noFill/>
          </a:ln>
          <a:effectLst>
            <a:glow rad="139700">
              <a:schemeClr val="tx2">
                <a:lumMod val="60000"/>
                <a:lumOff val="40000"/>
                <a:alpha val="41000"/>
              </a:schemeClr>
            </a:glow>
            <a:outerShdw blurRad="736600" dist="35921" dir="2700000" algn="ctr" rotWithShape="0">
              <a:schemeClr val="bg2">
                <a:alpha val="30000"/>
              </a:schemeClr>
            </a:outerShdw>
            <a:reflection blurRad="6350" stA="59000" endPos="43000" dir="5400000" sy="-100000" algn="bl" rotWithShape="0"/>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userDrawn="1"/>
        </p:nvPicPr>
        <p:blipFill>
          <a:blip r:embed="rId4">
            <a:extLst>
              <a:ext uri="{BEBA8EAE-BF5A-486C-A8C5-ECC9F3942E4B}">
                <a14:imgProps xmlns:a14="http://schemas.microsoft.com/office/drawing/2010/main">
                  <a14:imgLayer r:embed="rId5">
                    <a14:imgEffect>
                      <a14:artisticCrisscrossEtching trans="89000" pressure="27"/>
                    </a14:imgEffect>
                    <a14:imgEffect>
                      <a14:sharpenSoften amount="21000"/>
                    </a14:imgEffect>
                    <a14:imgEffect>
                      <a14:colorTemperature colorTemp="10400"/>
                    </a14:imgEffect>
                  </a14:imgLayer>
                </a14:imgProps>
              </a:ext>
              <a:ext uri="{28A0092B-C50C-407E-A947-70E740481C1C}">
                <a14:useLocalDpi xmlns:a14="http://schemas.microsoft.com/office/drawing/2010/main" val="0"/>
              </a:ext>
            </a:extLst>
          </a:blip>
          <a:srcRect/>
          <a:stretch>
            <a:fillRect/>
          </a:stretch>
        </p:blipFill>
        <p:spPr bwMode="auto">
          <a:xfrm>
            <a:off x="6570735" y="5013176"/>
            <a:ext cx="4606492" cy="1844824"/>
          </a:xfrm>
          <a:prstGeom prst="rect">
            <a:avLst/>
          </a:prstGeom>
          <a:noFill/>
          <a:ln>
            <a:noFill/>
          </a:ln>
          <a:effectLst>
            <a:outerShdw dist="35921" dir="2700000" algn="ctr" rotWithShape="0">
              <a:schemeClr val="bg2"/>
            </a:outerShdw>
            <a:softEdge rad="3048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07121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32C10A4-D38E-4796-A96C-DA17BD5D94AC}" type="datetimeFigureOut">
              <a:rPr lang="zh-CN" altLang="en-US" smtClean="0"/>
              <a:t>2024-04-25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A253E6-5723-45FB-9066-6DF0BFDBDF5F}" type="slidenum">
              <a:rPr lang="zh-CN" altLang="en-US" smtClean="0"/>
              <a:t>‹#›</a:t>
            </a:fld>
            <a:endParaRPr lang="zh-CN" altLang="en-US"/>
          </a:p>
        </p:txBody>
      </p:sp>
    </p:spTree>
    <p:extLst>
      <p:ext uri="{BB962C8B-B14F-4D97-AF65-F5344CB8AC3E}">
        <p14:creationId xmlns:p14="http://schemas.microsoft.com/office/powerpoint/2010/main" val="85735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118713" y="274639"/>
            <a:ext cx="2519601"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59911" y="274639"/>
            <a:ext cx="7372165"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32C10A4-D38E-4796-A96C-DA17BD5D94AC}" type="datetimeFigureOut">
              <a:rPr lang="zh-CN" altLang="en-US" smtClean="0"/>
              <a:t>2024-04-25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A253E6-5723-45FB-9066-6DF0BFDBDF5F}" type="slidenum">
              <a:rPr lang="zh-CN" altLang="en-US" smtClean="0"/>
              <a:t>‹#›</a:t>
            </a:fld>
            <a:endParaRPr lang="zh-CN" altLang="en-US"/>
          </a:p>
        </p:txBody>
      </p:sp>
    </p:spTree>
    <p:extLst>
      <p:ext uri="{BB962C8B-B14F-4D97-AF65-F5344CB8AC3E}">
        <p14:creationId xmlns:p14="http://schemas.microsoft.com/office/powerpoint/2010/main" val="1090249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284465"/>
      </p:ext>
    </p:extLst>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32C10A4-D38E-4796-A96C-DA17BD5D94AC}" type="datetimeFigureOut">
              <a:rPr lang="zh-CN" altLang="en-US" smtClean="0"/>
              <a:t>2024-04-25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A253E6-5723-45FB-9066-6DF0BFDBDF5F}" type="slidenum">
              <a:rPr lang="zh-CN" altLang="en-US" smtClean="0"/>
              <a:t>‹#›</a:t>
            </a:fld>
            <a:endParaRPr lang="zh-CN" altLang="en-US"/>
          </a:p>
        </p:txBody>
      </p:sp>
      <p:pic>
        <p:nvPicPr>
          <p:cNvPr id="307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504" y="77389"/>
            <a:ext cx="982662"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79300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84583" y="4406901"/>
            <a:ext cx="9518491"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583" y="2906713"/>
            <a:ext cx="951849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32C10A4-D38E-4796-A96C-DA17BD5D94AC}" type="datetimeFigureOut">
              <a:rPr lang="zh-CN" altLang="en-US" smtClean="0"/>
              <a:t>2024-04-25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A253E6-5723-45FB-9066-6DF0BFDBDF5F}" type="slidenum">
              <a:rPr lang="zh-CN" altLang="en-US" smtClean="0"/>
              <a:t>‹#›</a:t>
            </a:fld>
            <a:endParaRPr lang="zh-CN" altLang="en-US"/>
          </a:p>
        </p:txBody>
      </p:sp>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504" y="77389"/>
            <a:ext cx="982662"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678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59911" y="1600201"/>
            <a:ext cx="49458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692431" y="1600201"/>
            <a:ext cx="49458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32C10A4-D38E-4796-A96C-DA17BD5D94AC}" type="datetimeFigureOut">
              <a:rPr lang="zh-CN" altLang="en-US" smtClean="0"/>
              <a:t>2024-04-25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A253E6-5723-45FB-9066-6DF0BFDBDF5F}" type="slidenum">
              <a:rPr lang="zh-CN" altLang="en-US" smtClean="0"/>
              <a:t>‹#›</a:t>
            </a:fld>
            <a:endParaRPr lang="zh-CN" altLang="en-US"/>
          </a:p>
        </p:txBody>
      </p:sp>
    </p:spTree>
    <p:extLst>
      <p:ext uri="{BB962C8B-B14F-4D97-AF65-F5344CB8AC3E}">
        <p14:creationId xmlns:p14="http://schemas.microsoft.com/office/powerpoint/2010/main" val="3192735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59911" y="1535113"/>
            <a:ext cx="49478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559911" y="2174875"/>
            <a:ext cx="49478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688543" y="1535113"/>
            <a:ext cx="494977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688543" y="2174875"/>
            <a:ext cx="49497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32C10A4-D38E-4796-A96C-DA17BD5D94AC}" type="datetimeFigureOut">
              <a:rPr lang="zh-CN" altLang="en-US" smtClean="0"/>
              <a:t>2024-04-25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DA253E6-5723-45FB-9066-6DF0BFDBDF5F}" type="slidenum">
              <a:rPr lang="zh-CN" altLang="en-US" smtClean="0"/>
              <a:t>‹#›</a:t>
            </a:fld>
            <a:endParaRPr lang="zh-CN" altLang="en-US"/>
          </a:p>
        </p:txBody>
      </p:sp>
    </p:spTree>
    <p:extLst>
      <p:ext uri="{BB962C8B-B14F-4D97-AF65-F5344CB8AC3E}">
        <p14:creationId xmlns:p14="http://schemas.microsoft.com/office/powerpoint/2010/main" val="447248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32C10A4-D38E-4796-A96C-DA17BD5D94AC}" type="datetimeFigureOut">
              <a:rPr lang="zh-CN" altLang="en-US" smtClean="0"/>
              <a:t>2024-04-25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DA253E6-5723-45FB-9066-6DF0BFDBDF5F}" type="slidenum">
              <a:rPr lang="zh-CN" altLang="en-US" smtClean="0"/>
              <a:t>‹#›</a:t>
            </a:fld>
            <a:endParaRPr lang="zh-CN" altLang="en-US"/>
          </a:p>
        </p:txBody>
      </p:sp>
    </p:spTree>
    <p:extLst>
      <p:ext uri="{BB962C8B-B14F-4D97-AF65-F5344CB8AC3E}">
        <p14:creationId xmlns:p14="http://schemas.microsoft.com/office/powerpoint/2010/main" val="4252044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2C10A4-D38E-4796-A96C-DA17BD5D94AC}" type="datetimeFigureOut">
              <a:rPr lang="zh-CN" altLang="en-US" smtClean="0"/>
              <a:t>2024-04-25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DA253E6-5723-45FB-9066-6DF0BFDBDF5F}" type="slidenum">
              <a:rPr lang="zh-CN" altLang="en-US" smtClean="0"/>
              <a:t>‹#›</a:t>
            </a:fld>
            <a:endParaRPr lang="zh-CN" altLang="en-US"/>
          </a:p>
        </p:txBody>
      </p:sp>
    </p:spTree>
    <p:extLst>
      <p:ext uri="{BB962C8B-B14F-4D97-AF65-F5344CB8AC3E}">
        <p14:creationId xmlns:p14="http://schemas.microsoft.com/office/powerpoint/2010/main" val="912414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59912" y="273050"/>
            <a:ext cx="3684139"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378195" y="273051"/>
            <a:ext cx="62601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59912" y="1435101"/>
            <a:ext cx="36841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32C10A4-D38E-4796-A96C-DA17BD5D94AC}" type="datetimeFigureOut">
              <a:rPr lang="zh-CN" altLang="en-US" smtClean="0"/>
              <a:t>2024-04-25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A253E6-5723-45FB-9066-6DF0BFDBDF5F}" type="slidenum">
              <a:rPr lang="zh-CN" altLang="en-US" smtClean="0"/>
              <a:t>‹#›</a:t>
            </a:fld>
            <a:endParaRPr lang="zh-CN" altLang="en-US"/>
          </a:p>
        </p:txBody>
      </p:sp>
    </p:spTree>
    <p:extLst>
      <p:ext uri="{BB962C8B-B14F-4D97-AF65-F5344CB8AC3E}">
        <p14:creationId xmlns:p14="http://schemas.microsoft.com/office/powerpoint/2010/main" val="2406351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94930" y="4800600"/>
            <a:ext cx="671893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194930" y="612775"/>
            <a:ext cx="671893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194930" y="5367338"/>
            <a:ext cx="671893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32C10A4-D38E-4796-A96C-DA17BD5D94AC}" type="datetimeFigureOut">
              <a:rPr lang="zh-CN" altLang="en-US" smtClean="0"/>
              <a:t>2024-04-25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A253E6-5723-45FB-9066-6DF0BFDBDF5F}" type="slidenum">
              <a:rPr lang="zh-CN" altLang="en-US" smtClean="0"/>
              <a:t>‹#›</a:t>
            </a:fld>
            <a:endParaRPr lang="zh-CN" altLang="en-US"/>
          </a:p>
        </p:txBody>
      </p:sp>
    </p:spTree>
    <p:extLst>
      <p:ext uri="{BB962C8B-B14F-4D97-AF65-F5344CB8AC3E}">
        <p14:creationId xmlns:p14="http://schemas.microsoft.com/office/powerpoint/2010/main" val="213163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59911" y="274638"/>
            <a:ext cx="10078403"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59911" y="1600201"/>
            <a:ext cx="10078403"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559911" y="6356351"/>
            <a:ext cx="26129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C10A4-D38E-4796-A96C-DA17BD5D94AC}" type="datetimeFigureOut">
              <a:rPr lang="zh-CN" altLang="en-US" smtClean="0"/>
              <a:t>2024-04-25</a:t>
            </a:fld>
            <a:endParaRPr lang="zh-CN" altLang="en-US"/>
          </a:p>
        </p:txBody>
      </p:sp>
      <p:sp>
        <p:nvSpPr>
          <p:cNvPr id="5" name="页脚占位符 4"/>
          <p:cNvSpPr>
            <a:spLocks noGrp="1"/>
          </p:cNvSpPr>
          <p:nvPr>
            <p:ph type="ftr" sz="quarter" idx="3"/>
          </p:nvPr>
        </p:nvSpPr>
        <p:spPr>
          <a:xfrm>
            <a:off x="3826060" y="6356351"/>
            <a:ext cx="35461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025395" y="6356351"/>
            <a:ext cx="261291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253E6-5723-45FB-9066-6DF0BFDBDF5F}" type="slidenum">
              <a:rPr lang="zh-CN" altLang="en-US" smtClean="0"/>
              <a:t>‹#›</a:t>
            </a:fld>
            <a:endParaRPr lang="zh-CN" altLang="en-US"/>
          </a:p>
        </p:txBody>
      </p:sp>
    </p:spTree>
    <p:extLst>
      <p:ext uri="{BB962C8B-B14F-4D97-AF65-F5344CB8AC3E}">
        <p14:creationId xmlns:p14="http://schemas.microsoft.com/office/powerpoint/2010/main" val="3018911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a:xfrm>
            <a:off x="846584" y="2251264"/>
            <a:ext cx="9518491" cy="1470025"/>
          </a:xfrm>
        </p:spPr>
        <p:txBody>
          <a:bodyPr/>
          <a:lstStyle/>
          <a:p>
            <a:r>
              <a:rPr lang="zh-CN" altLang="en-US" b="1" dirty="0">
                <a:solidFill>
                  <a:schemeClr val="tx2">
                    <a:lumMod val="75000"/>
                  </a:schemeClr>
                </a:solidFill>
                <a:latin typeface="方正小标宋简体" pitchFamily="2" charset="-122"/>
                <a:ea typeface="方正小标宋简体" pitchFamily="2" charset="-122"/>
              </a:rPr>
              <a:t>财务借款报销制度修订解读</a:t>
            </a:r>
            <a:endParaRPr lang="en-US" altLang="zh-CN" b="1" dirty="0">
              <a:solidFill>
                <a:schemeClr val="tx2">
                  <a:lumMod val="75000"/>
                </a:schemeClr>
              </a:solidFill>
              <a:latin typeface="方正小标宋简体" pitchFamily="2" charset="-122"/>
              <a:ea typeface="方正小标宋简体" pitchFamily="2" charset="-122"/>
            </a:endParaRPr>
          </a:p>
        </p:txBody>
      </p:sp>
      <p:sp>
        <p:nvSpPr>
          <p:cNvPr id="7" name="副标题 6"/>
          <p:cNvSpPr>
            <a:spLocks noGrp="1"/>
          </p:cNvSpPr>
          <p:nvPr>
            <p:ph type="subTitle" idx="1"/>
          </p:nvPr>
        </p:nvSpPr>
        <p:spPr>
          <a:xfrm>
            <a:off x="1494656" y="4196308"/>
            <a:ext cx="7838758" cy="625624"/>
          </a:xfrm>
        </p:spPr>
        <p:txBody>
          <a:bodyPr/>
          <a:lstStyle/>
          <a:p>
            <a:r>
              <a:rPr lang="zh-CN" altLang="en-US" b="1" dirty="0" smtClean="0">
                <a:solidFill>
                  <a:schemeClr val="tx2">
                    <a:lumMod val="75000"/>
                  </a:schemeClr>
                </a:solidFill>
                <a:latin typeface="方正小标宋简体" pitchFamily="2" charset="-122"/>
                <a:ea typeface="方正小标宋简体" pitchFamily="2" charset="-122"/>
              </a:rPr>
              <a:t>财务资产处        </a:t>
            </a:r>
            <a:endParaRPr lang="zh-CN" altLang="en-US" b="1" dirty="0">
              <a:solidFill>
                <a:schemeClr val="tx2">
                  <a:lumMod val="75000"/>
                </a:schemeClr>
              </a:solidFill>
              <a:latin typeface="方正小标宋简体" pitchFamily="2" charset="-122"/>
              <a:ea typeface="方正小标宋简体" pitchFamily="2"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7" y="116632"/>
            <a:ext cx="5207315" cy="134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618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4014383156"/>
              </p:ext>
            </p:extLst>
          </p:nvPr>
        </p:nvGraphicFramePr>
        <p:xfrm>
          <a:off x="558552" y="1412776"/>
          <a:ext cx="10079286" cy="4960962"/>
        </p:xfrm>
        <a:graphic>
          <a:graphicData uri="http://schemas.openxmlformats.org/drawingml/2006/table">
            <a:tbl>
              <a:tblPr>
                <a:tableStyleId>{5C22544A-7EE6-4342-B048-85BDC9FD1C3A}</a:tableStyleId>
              </a:tblPr>
              <a:tblGrid>
                <a:gridCol w="996432">
                  <a:extLst>
                    <a:ext uri="{9D8B030D-6E8A-4147-A177-3AD203B41FA5}">
                      <a16:colId xmlns:a16="http://schemas.microsoft.com/office/drawing/2014/main" val="292436207"/>
                    </a:ext>
                  </a:extLst>
                </a:gridCol>
                <a:gridCol w="1523848">
                  <a:extLst>
                    <a:ext uri="{9D8B030D-6E8A-4147-A177-3AD203B41FA5}">
                      <a16:colId xmlns:a16="http://schemas.microsoft.com/office/drawing/2014/main" val="926488885"/>
                    </a:ext>
                  </a:extLst>
                </a:gridCol>
                <a:gridCol w="4536504">
                  <a:extLst>
                    <a:ext uri="{9D8B030D-6E8A-4147-A177-3AD203B41FA5}">
                      <a16:colId xmlns:a16="http://schemas.microsoft.com/office/drawing/2014/main" val="2739272017"/>
                    </a:ext>
                  </a:extLst>
                </a:gridCol>
                <a:gridCol w="3022502">
                  <a:extLst>
                    <a:ext uri="{9D8B030D-6E8A-4147-A177-3AD203B41FA5}">
                      <a16:colId xmlns:a16="http://schemas.microsoft.com/office/drawing/2014/main" val="2077929341"/>
                    </a:ext>
                  </a:extLst>
                </a:gridCol>
              </a:tblGrid>
              <a:tr h="328799">
                <a:tc>
                  <a:txBody>
                    <a:bodyPr/>
                    <a:lstStyle/>
                    <a:p>
                      <a:pPr algn="ctr" fontAlgn="ctr"/>
                      <a:r>
                        <a:rPr lang="zh-CN" altLang="en-US" sz="1400" b="1" u="none" strike="noStrike" dirty="0">
                          <a:effectLst/>
                          <a:latin typeface="+mn-ea"/>
                          <a:ea typeface="+mn-ea"/>
                        </a:rPr>
                        <a:t>报销类别</a:t>
                      </a:r>
                      <a:endParaRPr lang="zh-CN" altLang="en-US" sz="1400" b="1" i="0" u="none" strike="noStrike" dirty="0">
                        <a:solidFill>
                          <a:srgbClr val="000000"/>
                        </a:solidFill>
                        <a:effectLst/>
                        <a:latin typeface="+mn-ea"/>
                        <a:ea typeface="+mn-ea"/>
                      </a:endParaRPr>
                    </a:p>
                  </a:txBody>
                  <a:tcPr marL="7184" marR="7184" marT="7184" marB="0" anchor="ctr">
                    <a:solidFill>
                      <a:schemeClr val="accent1"/>
                    </a:solidFill>
                  </a:tcPr>
                </a:tc>
                <a:tc>
                  <a:txBody>
                    <a:bodyPr/>
                    <a:lstStyle/>
                    <a:p>
                      <a:pPr algn="ctr" fontAlgn="ctr"/>
                      <a:r>
                        <a:rPr lang="zh-CN" altLang="en-US" sz="1400" b="1" u="none" strike="noStrike" dirty="0">
                          <a:effectLst/>
                          <a:latin typeface="+mn-ea"/>
                          <a:ea typeface="+mn-ea"/>
                        </a:rPr>
                        <a:t>定义</a:t>
                      </a:r>
                      <a:r>
                        <a:rPr lang="en-US" altLang="zh-CN" sz="1400" b="1" u="none" strike="noStrike" dirty="0">
                          <a:effectLst/>
                          <a:latin typeface="+mn-ea"/>
                          <a:ea typeface="+mn-ea"/>
                        </a:rPr>
                        <a:t>/</a:t>
                      </a:r>
                      <a:r>
                        <a:rPr lang="zh-CN" altLang="en-US" sz="1400" b="1" u="none" strike="noStrike" dirty="0">
                          <a:effectLst/>
                          <a:latin typeface="+mn-ea"/>
                          <a:ea typeface="+mn-ea"/>
                        </a:rPr>
                        <a:t>参考制度</a:t>
                      </a:r>
                      <a:endParaRPr lang="zh-CN" altLang="en-US" sz="1400" b="1" i="0" u="none" strike="noStrike" dirty="0">
                        <a:solidFill>
                          <a:srgbClr val="000000"/>
                        </a:solidFill>
                        <a:effectLst/>
                        <a:latin typeface="+mn-ea"/>
                        <a:ea typeface="+mn-ea"/>
                      </a:endParaRPr>
                    </a:p>
                  </a:txBody>
                  <a:tcPr marL="7184" marR="7184" marT="7184" marB="0" anchor="ctr">
                    <a:solidFill>
                      <a:schemeClr val="accent1"/>
                    </a:solidFill>
                  </a:tcPr>
                </a:tc>
                <a:tc>
                  <a:txBody>
                    <a:bodyPr/>
                    <a:lstStyle/>
                    <a:p>
                      <a:pPr algn="ctr" fontAlgn="ctr"/>
                      <a:r>
                        <a:rPr lang="zh-CN" altLang="en-US" sz="1400" b="1" u="none" strike="noStrike">
                          <a:effectLst/>
                          <a:latin typeface="+mn-ea"/>
                          <a:ea typeface="+mn-ea"/>
                        </a:rPr>
                        <a:t>报销注意事项</a:t>
                      </a:r>
                      <a:endParaRPr lang="zh-CN" altLang="en-US" sz="1400" b="1" i="0" u="none" strike="noStrike">
                        <a:solidFill>
                          <a:srgbClr val="000000"/>
                        </a:solidFill>
                        <a:effectLst/>
                        <a:latin typeface="+mn-ea"/>
                        <a:ea typeface="+mn-ea"/>
                      </a:endParaRPr>
                    </a:p>
                  </a:txBody>
                  <a:tcPr marL="7184" marR="7184" marT="7184" marB="0" anchor="ctr">
                    <a:solidFill>
                      <a:schemeClr val="accent1"/>
                    </a:solidFill>
                  </a:tcPr>
                </a:tc>
                <a:tc>
                  <a:txBody>
                    <a:bodyPr/>
                    <a:lstStyle/>
                    <a:p>
                      <a:pPr algn="ctr" fontAlgn="ctr"/>
                      <a:r>
                        <a:rPr lang="zh-CN" altLang="en-US" sz="1400" b="1" u="none" strike="noStrike" dirty="0">
                          <a:effectLst/>
                          <a:latin typeface="+mn-ea"/>
                          <a:ea typeface="+mn-ea"/>
                        </a:rPr>
                        <a:t>报销附件</a:t>
                      </a:r>
                      <a:r>
                        <a:rPr lang="en-US" altLang="zh-CN" sz="1400" b="1" u="none" strike="noStrike" dirty="0">
                          <a:effectLst/>
                          <a:latin typeface="+mn-ea"/>
                          <a:ea typeface="+mn-ea"/>
                        </a:rPr>
                        <a:t>(</a:t>
                      </a:r>
                      <a:r>
                        <a:rPr lang="zh-CN" altLang="en-US" sz="1400" b="1" u="none" strike="noStrike" dirty="0">
                          <a:effectLst/>
                          <a:latin typeface="+mn-ea"/>
                          <a:ea typeface="+mn-ea"/>
                        </a:rPr>
                        <a:t>仅用于一般报销事项参考用</a:t>
                      </a:r>
                      <a:r>
                        <a:rPr lang="en-US" altLang="zh-CN" sz="1400" b="1" u="none" strike="noStrike" dirty="0">
                          <a:effectLst/>
                          <a:latin typeface="+mn-ea"/>
                          <a:ea typeface="+mn-ea"/>
                        </a:rPr>
                        <a:t>)</a:t>
                      </a:r>
                      <a:endParaRPr lang="en-US" altLang="zh-CN" sz="1400" b="1" i="0" u="none" strike="noStrike" dirty="0">
                        <a:solidFill>
                          <a:srgbClr val="000000"/>
                        </a:solidFill>
                        <a:effectLst/>
                        <a:latin typeface="+mn-ea"/>
                        <a:ea typeface="+mn-ea"/>
                      </a:endParaRPr>
                    </a:p>
                  </a:txBody>
                  <a:tcPr marL="7184" marR="7184" marT="7184" marB="0" anchor="ctr">
                    <a:solidFill>
                      <a:schemeClr val="accent1"/>
                    </a:solidFill>
                  </a:tcPr>
                </a:tc>
                <a:extLst>
                  <a:ext uri="{0D108BD9-81ED-4DB2-BD59-A6C34878D82A}">
                    <a16:rowId xmlns:a16="http://schemas.microsoft.com/office/drawing/2014/main" val="1279855274"/>
                  </a:ext>
                </a:extLst>
              </a:tr>
              <a:tr h="1543409">
                <a:tc>
                  <a:txBody>
                    <a:bodyPr/>
                    <a:lstStyle/>
                    <a:p>
                      <a:pPr algn="ctr" fontAlgn="ctr"/>
                      <a:r>
                        <a:rPr lang="zh-CN" altLang="en-US" sz="1400" b="1" i="0" u="none" strike="noStrike">
                          <a:solidFill>
                            <a:srgbClr val="000000"/>
                          </a:solidFill>
                          <a:effectLst/>
                          <a:latin typeface="仿宋" panose="02010609060101010101" pitchFamily="49" charset="-122"/>
                          <a:ea typeface="仿宋" panose="02010609060101010101" pitchFamily="49" charset="-122"/>
                        </a:rPr>
                        <a:t>因公出国（境）费用</a:t>
                      </a:r>
                    </a:p>
                  </a:txBody>
                  <a:tcPr marL="9525" marR="9525" marT="9525" marB="0" anchor="ctr">
                    <a:solidFill>
                      <a:schemeClr val="accent1"/>
                    </a:solidFill>
                  </a:tcPr>
                </a:tc>
                <a:tc>
                  <a:txBody>
                    <a:bodyPr/>
                    <a:lstStyle/>
                    <a:p>
                      <a:pPr algn="l" fontAlgn="ctr"/>
                      <a:r>
                        <a:rPr lang="zh-CN" altLang="en-US" sz="1400" b="0" i="0" u="none" strike="noStrike">
                          <a:solidFill>
                            <a:srgbClr val="000000"/>
                          </a:solidFill>
                          <a:effectLst/>
                          <a:latin typeface="仿宋" panose="02010609060101010101" pitchFamily="49" charset="-122"/>
                          <a:ea typeface="仿宋" panose="02010609060101010101" pitchFamily="49" charset="-122"/>
                        </a:rPr>
                        <a:t>参照</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中国科学院半导体研究所因公临时出国（境）管理细则</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文件相关规定执行。</a:t>
                      </a:r>
                    </a:p>
                  </a:txBody>
                  <a:tcPr marL="9525" marR="9525" marT="9525" marB="0" anchor="ctr"/>
                </a:tc>
                <a:tc>
                  <a:txBody>
                    <a:bodyPr/>
                    <a:lstStyle/>
                    <a:p>
                      <a:pPr algn="l" fontAlgn="ctr"/>
                      <a:r>
                        <a:rPr lang="zh-CN" altLang="en-US" sz="1400" b="0" i="0" u="none" strike="noStrike">
                          <a:solidFill>
                            <a:srgbClr val="000000"/>
                          </a:solidFill>
                          <a:effectLst/>
                          <a:latin typeface="仿宋" panose="02010609060101010101" pitchFamily="49" charset="-122"/>
                          <a:ea typeface="仿宋" panose="02010609060101010101" pitchFamily="49" charset="-122"/>
                        </a:rPr>
                        <a:t>    原则上不允许因私护照出国，若在学研究生根据所在课题组实际科研工作的需要安排出国（境）的，报销时需附单位的审批证明、因私证照的首页、签证</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签注、出入境记录的复印件以及机票行程单、登机牌和单据的原件及费用开支明细说明（说明上需有导师和研究生本人的签字）等材料办理。</a:t>
                      </a:r>
                    </a:p>
                  </a:txBody>
                  <a:tcPr marL="9525" marR="9525" marT="9525" marB="0" anchor="ctr"/>
                </a:tc>
                <a:tc>
                  <a:txBody>
                    <a:bodyPr/>
                    <a:lstStyle/>
                    <a:p>
                      <a:pPr algn="l" fontAlgn="ctr"/>
                      <a:r>
                        <a:rPr lang="zh-CN" altLang="en-US" sz="1400" b="0" i="0" u="none" strike="noStrike">
                          <a:solidFill>
                            <a:srgbClr val="000000"/>
                          </a:solidFill>
                          <a:effectLst/>
                          <a:latin typeface="仿宋" panose="02010609060101010101" pitchFamily="49" charset="-122"/>
                          <a:ea typeface="仿宋" panose="02010609060101010101" pitchFamily="49" charset="-122"/>
                        </a:rPr>
                        <a:t>填写“半导体所临时出国（境）费用核销表”，经科技处审核后报销。同时须提供“中国科学院出国（境）任务批件”和因公护照</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通行证等（包括机票行程单、登机牌、签证</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签注和出入境记录）复印件及费用开支明细单据。</a:t>
                      </a:r>
                    </a:p>
                  </a:txBody>
                  <a:tcPr marL="9525" marR="9525" marT="9525" marB="0" anchor="ctr"/>
                </a:tc>
                <a:extLst>
                  <a:ext uri="{0D108BD9-81ED-4DB2-BD59-A6C34878D82A}">
                    <a16:rowId xmlns:a16="http://schemas.microsoft.com/office/drawing/2014/main" val="3106836742"/>
                  </a:ext>
                </a:extLst>
              </a:tr>
              <a:tr h="936104">
                <a:tc>
                  <a:txBody>
                    <a:bodyPr/>
                    <a:lstStyle/>
                    <a:p>
                      <a:pPr algn="ctr" fontAlgn="ctr"/>
                      <a:r>
                        <a:rPr lang="zh-CN" altLang="en-US" sz="1400" b="1" i="0" u="none" strike="noStrike">
                          <a:solidFill>
                            <a:srgbClr val="000000"/>
                          </a:solidFill>
                          <a:effectLst/>
                          <a:latin typeface="仿宋" panose="02010609060101010101" pitchFamily="49" charset="-122"/>
                          <a:ea typeface="仿宋" panose="02010609060101010101" pitchFamily="49" charset="-122"/>
                        </a:rPr>
                        <a:t>图书</a:t>
                      </a:r>
                    </a:p>
                  </a:txBody>
                  <a:tcPr marL="9525" marR="9525" marT="9525" marB="0" anchor="ctr">
                    <a:solidFill>
                      <a:schemeClr val="accent1"/>
                    </a:solidFill>
                  </a:tcPr>
                </a:tc>
                <a:tc>
                  <a:txBody>
                    <a:bodyPr/>
                    <a:lstStyle/>
                    <a:p>
                      <a:pPr algn="l" fontAlgn="ctr"/>
                      <a:r>
                        <a:rPr lang="zh-CN" altLang="en-US" sz="1400" b="0" i="0" u="none" strike="noStrike">
                          <a:solidFill>
                            <a:srgbClr val="000000"/>
                          </a:solidFill>
                          <a:effectLst/>
                          <a:latin typeface="仿宋" panose="02010609060101010101" pitchFamily="49" charset="-122"/>
                          <a:ea typeface="仿宋" panose="02010609060101010101" pitchFamily="49" charset="-122"/>
                        </a:rPr>
                        <a:t>用于职工自行购买的与本职工作相关的零星书籍费用支出。</a:t>
                      </a:r>
                    </a:p>
                  </a:txBody>
                  <a:tcPr marL="9525" marR="9525" marT="9525" marB="0" anchor="ctr"/>
                </a:tc>
                <a:tc>
                  <a:txBody>
                    <a:bodyPr/>
                    <a:lstStyle/>
                    <a:p>
                      <a:pPr algn="l" fontAlgn="ctr"/>
                      <a:r>
                        <a:rPr lang="en-US" altLang="zh-CN" sz="1400" b="0" i="0" u="none" strike="noStrike" dirty="0">
                          <a:solidFill>
                            <a:srgbClr val="000000"/>
                          </a:solidFill>
                          <a:effectLst/>
                          <a:latin typeface="仿宋" panose="02010609060101010101" pitchFamily="49" charset="-122"/>
                          <a:ea typeface="仿宋" panose="02010609060101010101" pitchFamily="49" charset="-122"/>
                        </a:rPr>
                        <a:t>1</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、单张发票</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100</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元以上应附书目明细；</a:t>
                      </a:r>
                      <a:br>
                        <a:rPr lang="zh-CN" altLang="en-US" sz="1400" b="0" i="0" u="none" strike="noStrike" dirty="0">
                          <a:solidFill>
                            <a:srgbClr val="000000"/>
                          </a:solidFill>
                          <a:effectLst/>
                          <a:latin typeface="仿宋" panose="02010609060101010101" pitchFamily="49" charset="-122"/>
                          <a:ea typeface="仿宋" panose="02010609060101010101" pitchFamily="49" charset="-122"/>
                        </a:rPr>
                      </a:br>
                      <a:r>
                        <a:rPr lang="en-US" altLang="zh-CN" sz="1400" b="0" i="0" u="none" strike="noStrike" dirty="0">
                          <a:solidFill>
                            <a:srgbClr val="000000"/>
                          </a:solidFill>
                          <a:effectLst/>
                          <a:latin typeface="仿宋" panose="02010609060101010101" pitchFamily="49" charset="-122"/>
                          <a:ea typeface="仿宋" panose="02010609060101010101" pitchFamily="49" charset="-122"/>
                        </a:rPr>
                        <a:t>2</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、与工作无关书籍支出不得报销。</a:t>
                      </a:r>
                    </a:p>
                  </a:txBody>
                  <a:tcPr marL="9525" marR="9525" marT="9525" marB="0" anchor="ctr"/>
                </a:tc>
                <a:tc>
                  <a:txBody>
                    <a:bodyPr/>
                    <a:lstStyle/>
                    <a:p>
                      <a:pPr algn="l" fontAlgn="ctr"/>
                      <a:r>
                        <a:rPr lang="zh-CN" altLang="en-US" sz="1400" b="0" i="0" u="none" strike="noStrike">
                          <a:solidFill>
                            <a:srgbClr val="000000"/>
                          </a:solidFill>
                          <a:effectLst/>
                          <a:latin typeface="仿宋" panose="02010609060101010101" pitchFamily="49" charset="-122"/>
                          <a:ea typeface="仿宋" panose="02010609060101010101" pitchFamily="49" charset="-122"/>
                        </a:rPr>
                        <a:t>发票、明细单（单张发票</a:t>
                      </a:r>
                      <a:r>
                        <a:rPr lang="en-US" altLang="zh-CN" sz="1400" b="0" i="0" u="none" strike="noStrike">
                          <a:solidFill>
                            <a:srgbClr val="000000"/>
                          </a:solidFill>
                          <a:effectLst/>
                          <a:latin typeface="仿宋" panose="02010609060101010101" pitchFamily="49" charset="-122"/>
                          <a:ea typeface="仿宋" panose="02010609060101010101" pitchFamily="49" charset="-122"/>
                        </a:rPr>
                        <a:t>100</a:t>
                      </a:r>
                      <a:r>
                        <a:rPr lang="zh-CN" altLang="en-US" sz="1400" b="0" i="0" u="none" strike="noStrike">
                          <a:solidFill>
                            <a:srgbClr val="000000"/>
                          </a:solidFill>
                          <a:effectLst/>
                          <a:latin typeface="仿宋" panose="02010609060101010101" pitchFamily="49" charset="-122"/>
                          <a:ea typeface="仿宋" panose="02010609060101010101" pitchFamily="49" charset="-122"/>
                        </a:rPr>
                        <a:t>元以上时）</a:t>
                      </a:r>
                    </a:p>
                  </a:txBody>
                  <a:tcPr marL="9525" marR="9525" marT="9525" marB="0" anchor="ctr"/>
                </a:tc>
                <a:extLst>
                  <a:ext uri="{0D108BD9-81ED-4DB2-BD59-A6C34878D82A}">
                    <a16:rowId xmlns:a16="http://schemas.microsoft.com/office/drawing/2014/main" val="1099644719"/>
                  </a:ext>
                </a:extLst>
              </a:tr>
              <a:tr h="648072">
                <a:tc>
                  <a:txBody>
                    <a:bodyPr/>
                    <a:lstStyle/>
                    <a:p>
                      <a:pPr algn="ctr" fontAlgn="ctr"/>
                      <a:r>
                        <a:rPr lang="zh-CN" altLang="en-US" sz="1400" b="1" i="0" u="none" strike="noStrike">
                          <a:solidFill>
                            <a:srgbClr val="000000"/>
                          </a:solidFill>
                          <a:effectLst/>
                          <a:latin typeface="仿宋" panose="02010609060101010101" pitchFamily="49" charset="-122"/>
                          <a:ea typeface="仿宋" panose="02010609060101010101" pitchFamily="49" charset="-122"/>
                        </a:rPr>
                        <a:t>专利费</a:t>
                      </a:r>
                    </a:p>
                  </a:txBody>
                  <a:tcPr marL="9525" marR="9525" marT="9525" marB="0" anchor="ctr">
                    <a:solidFill>
                      <a:schemeClr val="accent1"/>
                    </a:solidFill>
                  </a:tcPr>
                </a:tc>
                <a:tc>
                  <a:txBody>
                    <a:bodyPr/>
                    <a:lstStyle/>
                    <a:p>
                      <a:pPr algn="l" fontAlgn="ctr"/>
                      <a:r>
                        <a:rPr lang="zh-CN" altLang="en-US" sz="1400" b="0" i="0" u="none" strike="noStrike">
                          <a:solidFill>
                            <a:srgbClr val="000000"/>
                          </a:solidFill>
                          <a:effectLst/>
                          <a:latin typeface="仿宋" panose="02010609060101010101" pitchFamily="49" charset="-122"/>
                          <a:ea typeface="仿宋" panose="02010609060101010101" pitchFamily="49" charset="-122"/>
                        </a:rPr>
                        <a:t>　</a:t>
                      </a:r>
                    </a:p>
                  </a:txBody>
                  <a:tcPr marL="9525" marR="9525" marT="9525" marB="0" anchor="ctr"/>
                </a:tc>
                <a:tc>
                  <a:txBody>
                    <a:bodyPr/>
                    <a:lstStyle/>
                    <a:p>
                      <a:pPr algn="l" fontAlgn="ctr"/>
                      <a:r>
                        <a:rPr lang="en-US" altLang="zh-CN" sz="1400" b="0" i="0" u="none" strike="noStrike">
                          <a:solidFill>
                            <a:srgbClr val="000000"/>
                          </a:solidFill>
                          <a:effectLst/>
                          <a:latin typeface="仿宋" panose="02010609060101010101" pitchFamily="49" charset="-122"/>
                          <a:ea typeface="仿宋" panose="02010609060101010101" pitchFamily="49" charset="-122"/>
                        </a:rPr>
                        <a:t>1</a:t>
                      </a:r>
                      <a:r>
                        <a:rPr lang="zh-CN" altLang="en-US" sz="1400" b="0" i="0" u="none" strike="noStrike">
                          <a:solidFill>
                            <a:srgbClr val="000000"/>
                          </a:solidFill>
                          <a:effectLst/>
                          <a:latin typeface="仿宋" panose="02010609060101010101" pitchFamily="49" charset="-122"/>
                          <a:ea typeface="仿宋" panose="02010609060101010101" pitchFamily="49" charset="-122"/>
                        </a:rPr>
                        <a:t>、专利维护费（专利年费）一般不允许在纵向课题里支出；</a:t>
                      </a:r>
                      <a:br>
                        <a:rPr lang="zh-CN" altLang="en-US" sz="1400" b="0" i="0" u="none" strike="noStrike">
                          <a:solidFill>
                            <a:srgbClr val="000000"/>
                          </a:solidFill>
                          <a:effectLst/>
                          <a:latin typeface="仿宋" panose="02010609060101010101" pitchFamily="49" charset="-122"/>
                          <a:ea typeface="仿宋" panose="02010609060101010101" pitchFamily="49" charset="-122"/>
                        </a:rPr>
                      </a:br>
                      <a:r>
                        <a:rPr lang="en-US" altLang="zh-CN" sz="1400" b="0" i="0" u="none" strike="noStrike">
                          <a:solidFill>
                            <a:srgbClr val="000000"/>
                          </a:solidFill>
                          <a:effectLst/>
                          <a:latin typeface="仿宋" panose="02010609060101010101" pitchFamily="49" charset="-122"/>
                          <a:ea typeface="仿宋" panose="02010609060101010101" pitchFamily="49" charset="-122"/>
                        </a:rPr>
                        <a:t>2</a:t>
                      </a:r>
                      <a:r>
                        <a:rPr lang="zh-CN" altLang="en-US" sz="1400" b="0" i="0" u="none" strike="noStrike">
                          <a:solidFill>
                            <a:srgbClr val="000000"/>
                          </a:solidFill>
                          <a:effectLst/>
                          <a:latin typeface="仿宋" panose="02010609060101010101" pitchFamily="49" charset="-122"/>
                          <a:ea typeface="仿宋" panose="02010609060101010101" pitchFamily="49" charset="-122"/>
                        </a:rPr>
                        <a:t>、专利申请费可以在纵向课题里支出。</a:t>
                      </a:r>
                    </a:p>
                  </a:txBody>
                  <a:tcPr marL="9525" marR="9525" marT="9525" marB="0" anchor="ctr"/>
                </a:tc>
                <a:tc>
                  <a:txBody>
                    <a:bodyPr/>
                    <a:lstStyle/>
                    <a:p>
                      <a:pPr algn="l" fontAlgn="ctr"/>
                      <a:r>
                        <a:rPr lang="zh-CN" altLang="en-US" sz="1400" b="0" i="0" u="none" strike="noStrike">
                          <a:solidFill>
                            <a:srgbClr val="000000"/>
                          </a:solidFill>
                          <a:effectLst/>
                          <a:latin typeface="仿宋" panose="02010609060101010101" pitchFamily="49" charset="-122"/>
                          <a:ea typeface="仿宋" panose="02010609060101010101" pitchFamily="49" charset="-122"/>
                        </a:rPr>
                        <a:t>发票、明细</a:t>
                      </a:r>
                    </a:p>
                  </a:txBody>
                  <a:tcPr marL="9525" marR="9525" marT="9525" marB="0" anchor="ctr"/>
                </a:tc>
                <a:extLst>
                  <a:ext uri="{0D108BD9-81ED-4DB2-BD59-A6C34878D82A}">
                    <a16:rowId xmlns:a16="http://schemas.microsoft.com/office/drawing/2014/main" val="2201303408"/>
                  </a:ext>
                </a:extLst>
              </a:tr>
              <a:tr h="1366360">
                <a:tc>
                  <a:txBody>
                    <a:bodyPr/>
                    <a:lstStyle/>
                    <a:p>
                      <a:pPr algn="ctr" fontAlgn="ctr"/>
                      <a:r>
                        <a:rPr lang="zh-CN" altLang="en-US" sz="1400" b="1" i="0" u="none" strike="noStrike">
                          <a:solidFill>
                            <a:srgbClr val="000000"/>
                          </a:solidFill>
                          <a:effectLst/>
                          <a:latin typeface="仿宋" panose="02010609060101010101" pitchFamily="49" charset="-122"/>
                          <a:ea typeface="仿宋" panose="02010609060101010101" pitchFamily="49" charset="-122"/>
                        </a:rPr>
                        <a:t>版面费</a:t>
                      </a:r>
                    </a:p>
                  </a:txBody>
                  <a:tcPr marL="9525" marR="9525" marT="9525" marB="0" anchor="ctr">
                    <a:solidFill>
                      <a:schemeClr val="accent1"/>
                    </a:solidFill>
                  </a:tcPr>
                </a:tc>
                <a:tc>
                  <a:txBody>
                    <a:bodyPr/>
                    <a:lstStyle/>
                    <a:p>
                      <a:pPr algn="l" fontAlgn="ctr"/>
                      <a:r>
                        <a:rPr lang="zh-CN" altLang="en-US" sz="1400" b="0" i="0" u="none" strike="noStrike">
                          <a:solidFill>
                            <a:srgbClr val="000000"/>
                          </a:solidFill>
                          <a:effectLst/>
                          <a:latin typeface="仿宋" panose="02010609060101010101" pitchFamily="49" charset="-122"/>
                          <a:ea typeface="仿宋" panose="02010609060101010101" pitchFamily="49" charset="-122"/>
                        </a:rPr>
                        <a:t>　</a:t>
                      </a:r>
                    </a:p>
                  </a:txBody>
                  <a:tcPr marL="9525" marR="9525" marT="9525" marB="0" anchor="ctr"/>
                </a:tc>
                <a:tc>
                  <a:txBody>
                    <a:bodyPr/>
                    <a:lstStyle/>
                    <a:p>
                      <a:pPr algn="l" fontAlgn="ctr"/>
                      <a:r>
                        <a:rPr lang="en-US" altLang="zh-CN" sz="1400" b="0" i="0" u="none" strike="noStrike">
                          <a:solidFill>
                            <a:srgbClr val="000000"/>
                          </a:solidFill>
                          <a:effectLst/>
                          <a:latin typeface="仿宋" panose="02010609060101010101" pitchFamily="49" charset="-122"/>
                          <a:ea typeface="仿宋" panose="02010609060101010101" pitchFamily="49" charset="-122"/>
                        </a:rPr>
                        <a:t>1</a:t>
                      </a:r>
                      <a:r>
                        <a:rPr lang="zh-CN" altLang="en-US"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1" i="0" u="none" strike="noStrike">
                          <a:solidFill>
                            <a:srgbClr val="000000"/>
                          </a:solidFill>
                          <a:effectLst/>
                          <a:latin typeface="仿宋" panose="02010609060101010101" pitchFamily="49" charset="-122"/>
                          <a:ea typeface="仿宋" panose="02010609060101010101" pitchFamily="49" charset="-122"/>
                        </a:rPr>
                        <a:t>对于纵向课题支出的单篇论文发表版面费超过</a:t>
                      </a:r>
                      <a:r>
                        <a:rPr lang="en-US" altLang="zh-CN" sz="1400" b="1" i="0" u="none" strike="noStrike">
                          <a:solidFill>
                            <a:srgbClr val="000000"/>
                          </a:solidFill>
                          <a:effectLst/>
                          <a:latin typeface="仿宋" panose="02010609060101010101" pitchFamily="49" charset="-122"/>
                          <a:ea typeface="仿宋" panose="02010609060101010101" pitchFamily="49" charset="-122"/>
                        </a:rPr>
                        <a:t>2</a:t>
                      </a:r>
                      <a:r>
                        <a:rPr lang="zh-CN" altLang="en-US" sz="1400" b="1" i="0" u="none" strike="noStrike">
                          <a:solidFill>
                            <a:srgbClr val="000000"/>
                          </a:solidFill>
                          <a:effectLst/>
                          <a:latin typeface="仿宋" panose="02010609060101010101" pitchFamily="49" charset="-122"/>
                          <a:ea typeface="仿宋" panose="02010609060101010101" pitchFamily="49" charset="-122"/>
                        </a:rPr>
                        <a:t>万元人民币的，需经研究所学术委员会对论文发表的必要性审核通过后，方可在纵向项目专项资金中列支。</a:t>
                      </a:r>
                      <a:r>
                        <a:rPr lang="zh-CN" altLang="en-US" sz="1400" b="0" i="0" u="none" strike="noStrike">
                          <a:solidFill>
                            <a:srgbClr val="000000"/>
                          </a:solidFill>
                          <a:effectLst/>
                          <a:latin typeface="仿宋" panose="02010609060101010101" pitchFamily="49" charset="-122"/>
                          <a:ea typeface="仿宋" panose="02010609060101010101" pitchFamily="49" charset="-122"/>
                        </a:rPr>
                        <a:t/>
                      </a:r>
                      <a:br>
                        <a:rPr lang="zh-CN" altLang="en-US" sz="1400" b="0" i="0" u="none" strike="noStrike">
                          <a:solidFill>
                            <a:srgbClr val="000000"/>
                          </a:solidFill>
                          <a:effectLst/>
                          <a:latin typeface="仿宋" panose="02010609060101010101" pitchFamily="49" charset="-122"/>
                          <a:ea typeface="仿宋" panose="02010609060101010101" pitchFamily="49" charset="-122"/>
                        </a:rPr>
                      </a:br>
                      <a:r>
                        <a:rPr lang="en-US" altLang="zh-CN" sz="1400" b="0" i="0" u="none" strike="noStrike">
                          <a:solidFill>
                            <a:srgbClr val="000000"/>
                          </a:solidFill>
                          <a:effectLst/>
                          <a:latin typeface="仿宋" panose="02010609060101010101" pitchFamily="49" charset="-122"/>
                          <a:ea typeface="仿宋" panose="02010609060101010101" pitchFamily="49" charset="-122"/>
                        </a:rPr>
                        <a:t>2</a:t>
                      </a:r>
                      <a:r>
                        <a:rPr lang="zh-CN" altLang="en-US" sz="1400" b="0" i="0" u="none" strike="noStrike">
                          <a:solidFill>
                            <a:srgbClr val="000000"/>
                          </a:solidFill>
                          <a:effectLst/>
                          <a:latin typeface="仿宋" panose="02010609060101010101" pitchFamily="49" charset="-122"/>
                          <a:ea typeface="仿宋" panose="02010609060101010101" pitchFamily="49" charset="-122"/>
                        </a:rPr>
                        <a:t>、中文版面费，凭据实报实销；外文版面费，提供境外发票</a:t>
                      </a:r>
                      <a:r>
                        <a:rPr lang="en-US" altLang="zh-CN" sz="1400" b="0" i="0" u="none" strike="noStrike">
                          <a:solidFill>
                            <a:srgbClr val="000000"/>
                          </a:solidFill>
                          <a:effectLst/>
                          <a:latin typeface="仿宋" panose="02010609060101010101" pitchFamily="49" charset="-122"/>
                          <a:ea typeface="仿宋" panose="02010609060101010101" pitchFamily="49" charset="-122"/>
                        </a:rPr>
                        <a:t>(Invoice/Receipt)</a:t>
                      </a:r>
                      <a:r>
                        <a:rPr lang="zh-CN" altLang="en-US" sz="1400" b="0" i="0" u="none" strike="noStrike">
                          <a:solidFill>
                            <a:srgbClr val="000000"/>
                          </a:solidFill>
                          <a:effectLst/>
                          <a:latin typeface="仿宋" panose="02010609060101010101" pitchFamily="49" charset="-122"/>
                          <a:ea typeface="仿宋" panose="02010609060101010101" pitchFamily="49" charset="-122"/>
                        </a:rPr>
                        <a:t>、翻译中文、报销当日外汇牌价。</a:t>
                      </a:r>
                      <a:br>
                        <a:rPr lang="zh-CN" altLang="en-US" sz="1400" b="0" i="0" u="none" strike="noStrike">
                          <a:solidFill>
                            <a:srgbClr val="000000"/>
                          </a:solidFill>
                          <a:effectLst/>
                          <a:latin typeface="仿宋" panose="02010609060101010101" pitchFamily="49" charset="-122"/>
                          <a:ea typeface="仿宋" panose="02010609060101010101" pitchFamily="49" charset="-122"/>
                        </a:rPr>
                      </a:br>
                      <a:r>
                        <a:rPr lang="en-US" altLang="zh-CN" sz="1400" b="0" i="0" u="none" strike="noStrike">
                          <a:solidFill>
                            <a:srgbClr val="000000"/>
                          </a:solidFill>
                          <a:effectLst/>
                          <a:latin typeface="仿宋" panose="02010609060101010101" pitchFamily="49" charset="-122"/>
                          <a:ea typeface="仿宋" panose="02010609060101010101" pitchFamily="49" charset="-122"/>
                        </a:rPr>
                        <a:t>3</a:t>
                      </a:r>
                      <a:r>
                        <a:rPr lang="zh-CN" altLang="en-US"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1" i="0" u="none" strike="noStrike">
                          <a:solidFill>
                            <a:srgbClr val="000000"/>
                          </a:solidFill>
                          <a:effectLst/>
                          <a:latin typeface="仿宋" panose="02010609060101010101" pitchFamily="49" charset="-122"/>
                          <a:ea typeface="仿宋" panose="02010609060101010101" pitchFamily="49" charset="-122"/>
                        </a:rPr>
                        <a:t>办理版面费汇款产生的银行手续费，须要求银行开具发票，手续费凭发票报销。</a:t>
                      </a:r>
                      <a:endParaRPr lang="zh-CN" altLang="en-US" sz="1400" b="0" i="0" u="none" strike="noStrike">
                        <a:solidFill>
                          <a:srgbClr val="000000"/>
                        </a:solidFill>
                        <a:effectLst/>
                        <a:latin typeface="仿宋" panose="02010609060101010101" pitchFamily="49" charset="-122"/>
                        <a:ea typeface="仿宋" panose="02010609060101010101" pitchFamily="49" charset="-122"/>
                      </a:endParaRPr>
                    </a:p>
                  </a:txBody>
                  <a:tcPr marL="9525" marR="9525" marT="9525" marB="0" anchor="ctr"/>
                </a:tc>
                <a:tc>
                  <a:txBody>
                    <a:bodyPr/>
                    <a:lstStyle/>
                    <a:p>
                      <a:pPr algn="l" fontAlgn="ctr"/>
                      <a:r>
                        <a:rPr lang="zh-CN" altLang="en-US" sz="1400" b="0" i="0" u="none" strike="noStrike" dirty="0">
                          <a:solidFill>
                            <a:srgbClr val="000000"/>
                          </a:solidFill>
                          <a:effectLst/>
                          <a:latin typeface="仿宋" panose="02010609060101010101" pitchFamily="49" charset="-122"/>
                          <a:ea typeface="仿宋" panose="02010609060101010101" pitchFamily="49" charset="-122"/>
                        </a:rPr>
                        <a:t>发票（中文版面费）、境外发票</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翻译中文</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报销当日或汇款日外汇牌价证明资料（外文版面费）、学术委员会审核通过的证明材料（纵向课题支出的单篇论文发表版面费超过</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2</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万元）、手续费发票（产生汇款手续费时）</a:t>
                      </a:r>
                    </a:p>
                  </a:txBody>
                  <a:tcPr marL="9525" marR="9525" marT="9525" marB="0" anchor="ctr"/>
                </a:tc>
                <a:extLst>
                  <a:ext uri="{0D108BD9-81ED-4DB2-BD59-A6C34878D82A}">
                    <a16:rowId xmlns:a16="http://schemas.microsoft.com/office/drawing/2014/main" val="2692713104"/>
                  </a:ext>
                </a:extLst>
              </a:tr>
            </a:tbl>
          </a:graphicData>
        </a:graphic>
      </p:graphicFrame>
      <p:sp>
        <p:nvSpPr>
          <p:cNvPr id="6" name="矩形 5">
            <a:extLst/>
          </p:cNvPr>
          <p:cNvSpPr/>
          <p:nvPr/>
        </p:nvSpPr>
        <p:spPr>
          <a:xfrm>
            <a:off x="1204790" y="404664"/>
            <a:ext cx="9433048" cy="628344"/>
          </a:xfrm>
          <a:prstGeom prst="rect">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CN" altLang="en-US" sz="4000" b="1" dirty="0">
                <a:solidFill>
                  <a:schemeClr val="tx2">
                    <a:lumMod val="75000"/>
                  </a:schemeClr>
                </a:solidFill>
                <a:latin typeface="方正小标宋简体" pitchFamily="2" charset="-122"/>
                <a:ea typeface="方正小标宋简体" pitchFamily="2" charset="-122"/>
              </a:rPr>
              <a:t>第三章 借款报销管理规定</a:t>
            </a:r>
            <a:endParaRPr lang="zh-CN" altLang="en-US" sz="4000" b="1" dirty="0">
              <a:solidFill>
                <a:schemeClr val="bg1"/>
              </a:solidFill>
              <a:latin typeface="仿宋" pitchFamily="49" charset="-122"/>
              <a:ea typeface="仿宋" pitchFamily="49" charset="-122"/>
              <a:cs typeface="Calibri" pitchFamily="34" charset="0"/>
            </a:endParaRPr>
          </a:p>
        </p:txBody>
      </p:sp>
    </p:spTree>
    <p:extLst>
      <p:ext uri="{BB962C8B-B14F-4D97-AF65-F5344CB8AC3E}">
        <p14:creationId xmlns:p14="http://schemas.microsoft.com/office/powerpoint/2010/main" val="2200603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p:cNvPr>
          <p:cNvSpPr/>
          <p:nvPr/>
        </p:nvSpPr>
        <p:spPr>
          <a:xfrm>
            <a:off x="1204790" y="404664"/>
            <a:ext cx="9433048" cy="628344"/>
          </a:xfrm>
          <a:prstGeom prst="rect">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CN" altLang="en-US" sz="4000" b="1" dirty="0">
                <a:solidFill>
                  <a:schemeClr val="tx2">
                    <a:lumMod val="75000"/>
                  </a:schemeClr>
                </a:solidFill>
                <a:latin typeface="方正小标宋简体" pitchFamily="2" charset="-122"/>
                <a:ea typeface="方正小标宋简体" pitchFamily="2" charset="-122"/>
              </a:rPr>
              <a:t>第三章 借款报销管理规定</a:t>
            </a:r>
            <a:endParaRPr lang="zh-CN" altLang="en-US" sz="4000" b="1" dirty="0">
              <a:solidFill>
                <a:schemeClr val="bg1"/>
              </a:solidFill>
              <a:latin typeface="仿宋" pitchFamily="49" charset="-122"/>
              <a:ea typeface="仿宋" pitchFamily="49" charset="-122"/>
              <a:cs typeface="Calibri" pitchFamily="34" charset="0"/>
            </a:endParaRPr>
          </a:p>
        </p:txBody>
      </p:sp>
      <p:sp>
        <p:nvSpPr>
          <p:cNvPr id="7" name="文本框 6"/>
          <p:cNvSpPr txBox="1"/>
          <p:nvPr/>
        </p:nvSpPr>
        <p:spPr>
          <a:xfrm>
            <a:off x="630560" y="1412776"/>
            <a:ext cx="10007278" cy="42897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2"/>
            </a:solidFill>
          </a:ln>
        </p:spPr>
        <p:txBody>
          <a:bodyPr wrap="square" rtlCol="0">
            <a:spAutoFit/>
          </a:bodyPr>
          <a:lstStyle/>
          <a:p>
            <a:pPr lvl="0">
              <a:lnSpc>
                <a:spcPct val="150000"/>
              </a:lnSpc>
            </a:pPr>
            <a:r>
              <a:rPr lang="zh-CN" altLang="en-US" sz="1653" b="1" dirty="0">
                <a:solidFill>
                  <a:prstClr val="black"/>
                </a:solidFill>
              </a:rPr>
              <a:t>版面费</a:t>
            </a:r>
            <a:endParaRPr lang="en-US" altLang="zh-CN" sz="1653" b="1" dirty="0">
              <a:solidFill>
                <a:prstClr val="black"/>
              </a:solidFill>
            </a:endParaRPr>
          </a:p>
          <a:p>
            <a:pPr lvl="0">
              <a:lnSpc>
                <a:spcPct val="150000"/>
              </a:lnSpc>
            </a:pPr>
            <a:r>
              <a:rPr lang="zh-CN" altLang="en-US" sz="1653" dirty="0" smtClean="0">
                <a:solidFill>
                  <a:prstClr val="black"/>
                </a:solidFill>
              </a:rPr>
              <a:t>         按照</a:t>
            </a:r>
            <a:r>
              <a:rPr lang="zh-CN" altLang="en-US" sz="1653" dirty="0">
                <a:solidFill>
                  <a:prstClr val="black"/>
                </a:solidFill>
              </a:rPr>
              <a:t>国家项目主管部门要求：对于单篇论文发表支出超过</a:t>
            </a:r>
            <a:r>
              <a:rPr lang="en-US" altLang="zh-CN" sz="1653" dirty="0">
                <a:solidFill>
                  <a:prstClr val="black"/>
                </a:solidFill>
              </a:rPr>
              <a:t>2</a:t>
            </a:r>
            <a:r>
              <a:rPr lang="zh-CN" altLang="en-US" sz="1653" dirty="0">
                <a:solidFill>
                  <a:prstClr val="black"/>
                </a:solidFill>
              </a:rPr>
              <a:t>万元人民币的，需经该论文通讯作者或第一作者所在单位学术委员会对论文发表的必要性审核通过后，方可在纵向项目专项资金中列支。</a:t>
            </a:r>
            <a:r>
              <a:rPr lang="zh-CN" altLang="en-US" sz="1653" b="1" dirty="0">
                <a:solidFill>
                  <a:prstClr val="black"/>
                </a:solidFill>
              </a:rPr>
              <a:t>纵向课题报销版面费</a:t>
            </a:r>
            <a:r>
              <a:rPr lang="en-US" altLang="zh-CN" sz="1653" b="1" dirty="0">
                <a:solidFill>
                  <a:prstClr val="black"/>
                </a:solidFill>
              </a:rPr>
              <a:t>2</a:t>
            </a:r>
            <a:r>
              <a:rPr lang="zh-CN" altLang="en-US" sz="1653" b="1" dirty="0">
                <a:solidFill>
                  <a:prstClr val="black"/>
                </a:solidFill>
              </a:rPr>
              <a:t>万元以上的，报销流程如下：</a:t>
            </a:r>
            <a:endParaRPr lang="en-US" altLang="zh-CN" sz="1653" dirty="0">
              <a:solidFill>
                <a:prstClr val="black"/>
              </a:solidFill>
            </a:endParaRPr>
          </a:p>
          <a:p>
            <a:pPr lvl="0">
              <a:lnSpc>
                <a:spcPct val="150000"/>
              </a:lnSpc>
            </a:pPr>
            <a:r>
              <a:rPr lang="zh-CN" altLang="en-US" sz="1653" dirty="0">
                <a:solidFill>
                  <a:prstClr val="black"/>
                </a:solidFill>
              </a:rPr>
              <a:t>      </a:t>
            </a:r>
            <a:r>
              <a:rPr lang="zh-CN" altLang="en-US" sz="1653" dirty="0" smtClean="0">
                <a:solidFill>
                  <a:prstClr val="black"/>
                </a:solidFill>
              </a:rPr>
              <a:t>   </a:t>
            </a:r>
            <a:r>
              <a:rPr lang="en-US" altLang="zh-CN" sz="1653" dirty="0" smtClean="0">
                <a:solidFill>
                  <a:prstClr val="black"/>
                </a:solidFill>
              </a:rPr>
              <a:t>1</a:t>
            </a:r>
            <a:r>
              <a:rPr lang="en-US" altLang="zh-CN" sz="1653" dirty="0">
                <a:solidFill>
                  <a:prstClr val="black"/>
                </a:solidFill>
              </a:rPr>
              <a:t>. </a:t>
            </a:r>
            <a:r>
              <a:rPr lang="zh-CN" altLang="en-US" sz="1653" dirty="0">
                <a:solidFill>
                  <a:prstClr val="black"/>
                </a:solidFill>
              </a:rPr>
              <a:t>请在论文被接收后或支付版面费之前，与科技处（曹永胜、卢鹏志）报备，并邮件提供论文发表必要性说明和学术委员会评议论文信息</a:t>
            </a:r>
            <a:r>
              <a:rPr lang="zh-CN" altLang="en-US" sz="1653" dirty="0" smtClean="0">
                <a:solidFill>
                  <a:prstClr val="black"/>
                </a:solidFill>
              </a:rPr>
              <a:t>登记表。</a:t>
            </a:r>
            <a:r>
              <a:rPr lang="zh-CN" altLang="en-US" sz="1653" dirty="0">
                <a:solidFill>
                  <a:prstClr val="black"/>
                </a:solidFill>
              </a:rPr>
              <a:t/>
            </a:r>
            <a:br>
              <a:rPr lang="zh-CN" altLang="en-US" sz="1653" dirty="0">
                <a:solidFill>
                  <a:prstClr val="black"/>
                </a:solidFill>
              </a:rPr>
            </a:br>
            <a:r>
              <a:rPr lang="zh-CN" altLang="en-US" sz="1653" dirty="0">
                <a:solidFill>
                  <a:prstClr val="black"/>
                </a:solidFill>
              </a:rPr>
              <a:t>         </a:t>
            </a:r>
            <a:r>
              <a:rPr lang="en-US" altLang="zh-CN" sz="1653" dirty="0">
                <a:solidFill>
                  <a:prstClr val="black"/>
                </a:solidFill>
              </a:rPr>
              <a:t>2. </a:t>
            </a:r>
            <a:r>
              <a:rPr lang="zh-CN" altLang="en-US" sz="1653" dirty="0">
                <a:solidFill>
                  <a:prstClr val="black"/>
                </a:solidFill>
              </a:rPr>
              <a:t>科技处将在每个季度末，申请学术委员会对相关论文发表必要性进行评议，通过后给予课题组审核通过证明。</a:t>
            </a:r>
            <a:br>
              <a:rPr lang="zh-CN" altLang="en-US" sz="1653" dirty="0">
                <a:solidFill>
                  <a:prstClr val="black"/>
                </a:solidFill>
              </a:rPr>
            </a:br>
            <a:r>
              <a:rPr lang="zh-CN" altLang="en-US" sz="1653" dirty="0">
                <a:solidFill>
                  <a:prstClr val="black"/>
                </a:solidFill>
              </a:rPr>
              <a:t>         </a:t>
            </a:r>
            <a:r>
              <a:rPr lang="en-US" altLang="zh-CN" sz="1653" dirty="0">
                <a:solidFill>
                  <a:prstClr val="black"/>
                </a:solidFill>
              </a:rPr>
              <a:t>3. </a:t>
            </a:r>
            <a:r>
              <a:rPr lang="zh-CN" altLang="en-US" sz="1653" b="1" dirty="0">
                <a:solidFill>
                  <a:prstClr val="black"/>
                </a:solidFill>
              </a:rPr>
              <a:t>因论文版面费有支付时效，课题组可先在相应的纵向项目中借款支付版面费，待学术委员会审核通过后，将审核通过的证明材料附在报销材料中进行核销。如果学术委员会对论文审核结论是“不通过”，课题组将不能从纵向项目中核销版面费，只能改用横向经费核销</a:t>
            </a:r>
            <a:r>
              <a:rPr lang="zh-CN" altLang="en-US" sz="1653" b="1" dirty="0" smtClean="0">
                <a:solidFill>
                  <a:prstClr val="black"/>
                </a:solidFill>
              </a:rPr>
              <a:t>。</a:t>
            </a:r>
            <a:endParaRPr lang="zh-CN" altLang="en-US" sz="1653" dirty="0">
              <a:solidFill>
                <a:prstClr val="black"/>
              </a:solidFill>
            </a:endParaRPr>
          </a:p>
        </p:txBody>
      </p:sp>
    </p:spTree>
    <p:extLst>
      <p:ext uri="{BB962C8B-B14F-4D97-AF65-F5344CB8AC3E}">
        <p14:creationId xmlns:p14="http://schemas.microsoft.com/office/powerpoint/2010/main" val="3853409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p:cNvPr>
          <p:cNvSpPr/>
          <p:nvPr/>
        </p:nvSpPr>
        <p:spPr>
          <a:xfrm>
            <a:off x="1204790" y="476672"/>
            <a:ext cx="9433048" cy="628344"/>
          </a:xfrm>
          <a:prstGeom prst="rect">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CN" altLang="en-US" sz="4000" b="1" dirty="0">
                <a:solidFill>
                  <a:schemeClr val="tx2">
                    <a:lumMod val="75000"/>
                  </a:schemeClr>
                </a:solidFill>
                <a:latin typeface="方正小标宋简体" pitchFamily="2" charset="-122"/>
                <a:ea typeface="方正小标宋简体" pitchFamily="2" charset="-122"/>
              </a:rPr>
              <a:t>第三章 借款报销管理规定</a:t>
            </a:r>
            <a:endParaRPr lang="zh-CN" altLang="en-US" sz="4000" b="1" dirty="0">
              <a:solidFill>
                <a:schemeClr val="bg1"/>
              </a:solidFill>
              <a:latin typeface="仿宋" pitchFamily="49" charset="-122"/>
              <a:ea typeface="仿宋" pitchFamily="49" charset="-122"/>
              <a:cs typeface="Calibri"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269718672"/>
              </p:ext>
            </p:extLst>
          </p:nvPr>
        </p:nvGraphicFramePr>
        <p:xfrm>
          <a:off x="558552" y="1412776"/>
          <a:ext cx="10079286" cy="4968552"/>
        </p:xfrm>
        <a:graphic>
          <a:graphicData uri="http://schemas.openxmlformats.org/drawingml/2006/table">
            <a:tbl>
              <a:tblPr>
                <a:tableStyleId>{5C22544A-7EE6-4342-B048-85BDC9FD1C3A}</a:tableStyleId>
              </a:tblPr>
              <a:tblGrid>
                <a:gridCol w="996432">
                  <a:extLst>
                    <a:ext uri="{9D8B030D-6E8A-4147-A177-3AD203B41FA5}">
                      <a16:colId xmlns:a16="http://schemas.microsoft.com/office/drawing/2014/main" val="292436207"/>
                    </a:ext>
                  </a:extLst>
                </a:gridCol>
                <a:gridCol w="1667864">
                  <a:extLst>
                    <a:ext uri="{9D8B030D-6E8A-4147-A177-3AD203B41FA5}">
                      <a16:colId xmlns:a16="http://schemas.microsoft.com/office/drawing/2014/main" val="926488885"/>
                    </a:ext>
                  </a:extLst>
                </a:gridCol>
                <a:gridCol w="5544616">
                  <a:extLst>
                    <a:ext uri="{9D8B030D-6E8A-4147-A177-3AD203B41FA5}">
                      <a16:colId xmlns:a16="http://schemas.microsoft.com/office/drawing/2014/main" val="2739272017"/>
                    </a:ext>
                  </a:extLst>
                </a:gridCol>
                <a:gridCol w="1870374">
                  <a:extLst>
                    <a:ext uri="{9D8B030D-6E8A-4147-A177-3AD203B41FA5}">
                      <a16:colId xmlns:a16="http://schemas.microsoft.com/office/drawing/2014/main" val="2077929341"/>
                    </a:ext>
                  </a:extLst>
                </a:gridCol>
              </a:tblGrid>
              <a:tr h="503249">
                <a:tc>
                  <a:txBody>
                    <a:bodyPr/>
                    <a:lstStyle/>
                    <a:p>
                      <a:pPr algn="ctr" fontAlgn="ctr"/>
                      <a:r>
                        <a:rPr lang="zh-CN" altLang="en-US" sz="1400" b="1" u="none" strike="noStrike" dirty="0">
                          <a:effectLst/>
                          <a:latin typeface="+mn-ea"/>
                          <a:ea typeface="+mn-ea"/>
                        </a:rPr>
                        <a:t>报销类别</a:t>
                      </a:r>
                      <a:endParaRPr lang="zh-CN" altLang="en-US" sz="1400" b="1" i="0" u="none" strike="noStrike" dirty="0">
                        <a:solidFill>
                          <a:srgbClr val="000000"/>
                        </a:solidFill>
                        <a:effectLst/>
                        <a:latin typeface="+mn-ea"/>
                        <a:ea typeface="+mn-ea"/>
                      </a:endParaRPr>
                    </a:p>
                  </a:txBody>
                  <a:tcPr marL="7184" marR="7184" marT="7184" marB="0" anchor="ctr">
                    <a:solidFill>
                      <a:schemeClr val="accent1"/>
                    </a:solidFill>
                  </a:tcPr>
                </a:tc>
                <a:tc>
                  <a:txBody>
                    <a:bodyPr/>
                    <a:lstStyle/>
                    <a:p>
                      <a:pPr algn="ctr" fontAlgn="ctr"/>
                      <a:r>
                        <a:rPr lang="zh-CN" altLang="en-US" sz="1400" b="1" u="none" strike="noStrike" dirty="0">
                          <a:effectLst/>
                          <a:latin typeface="+mn-ea"/>
                          <a:ea typeface="+mn-ea"/>
                        </a:rPr>
                        <a:t>定义</a:t>
                      </a:r>
                      <a:r>
                        <a:rPr lang="en-US" altLang="zh-CN" sz="1400" b="1" u="none" strike="noStrike" dirty="0">
                          <a:effectLst/>
                          <a:latin typeface="+mn-ea"/>
                          <a:ea typeface="+mn-ea"/>
                        </a:rPr>
                        <a:t>/</a:t>
                      </a:r>
                      <a:r>
                        <a:rPr lang="zh-CN" altLang="en-US" sz="1400" b="1" u="none" strike="noStrike" dirty="0">
                          <a:effectLst/>
                          <a:latin typeface="+mn-ea"/>
                          <a:ea typeface="+mn-ea"/>
                        </a:rPr>
                        <a:t>参考制度</a:t>
                      </a:r>
                      <a:endParaRPr lang="zh-CN" altLang="en-US" sz="1400" b="1" i="0" u="none" strike="noStrike" dirty="0">
                        <a:solidFill>
                          <a:srgbClr val="000000"/>
                        </a:solidFill>
                        <a:effectLst/>
                        <a:latin typeface="+mn-ea"/>
                        <a:ea typeface="+mn-ea"/>
                      </a:endParaRPr>
                    </a:p>
                  </a:txBody>
                  <a:tcPr marL="7184" marR="7184" marT="7184" marB="0" anchor="ctr">
                    <a:solidFill>
                      <a:schemeClr val="accent1"/>
                    </a:solidFill>
                  </a:tcPr>
                </a:tc>
                <a:tc>
                  <a:txBody>
                    <a:bodyPr/>
                    <a:lstStyle/>
                    <a:p>
                      <a:pPr algn="ctr" fontAlgn="ctr"/>
                      <a:r>
                        <a:rPr lang="zh-CN" altLang="en-US" sz="1400" b="1" u="none" strike="noStrike">
                          <a:effectLst/>
                          <a:latin typeface="+mn-ea"/>
                          <a:ea typeface="+mn-ea"/>
                        </a:rPr>
                        <a:t>报销注意事项</a:t>
                      </a:r>
                      <a:endParaRPr lang="zh-CN" altLang="en-US" sz="1400" b="1" i="0" u="none" strike="noStrike">
                        <a:solidFill>
                          <a:srgbClr val="000000"/>
                        </a:solidFill>
                        <a:effectLst/>
                        <a:latin typeface="+mn-ea"/>
                        <a:ea typeface="+mn-ea"/>
                      </a:endParaRPr>
                    </a:p>
                  </a:txBody>
                  <a:tcPr marL="7184" marR="7184" marT="7184" marB="0" anchor="ctr">
                    <a:solidFill>
                      <a:schemeClr val="accent1"/>
                    </a:solidFill>
                  </a:tcPr>
                </a:tc>
                <a:tc>
                  <a:txBody>
                    <a:bodyPr/>
                    <a:lstStyle/>
                    <a:p>
                      <a:pPr algn="ctr" fontAlgn="ctr"/>
                      <a:r>
                        <a:rPr lang="zh-CN" altLang="en-US" sz="1400" b="1" u="none" strike="noStrike" dirty="0">
                          <a:effectLst/>
                          <a:latin typeface="+mn-ea"/>
                          <a:ea typeface="+mn-ea"/>
                        </a:rPr>
                        <a:t>报销附件</a:t>
                      </a:r>
                      <a:r>
                        <a:rPr lang="en-US" altLang="zh-CN" sz="1400" b="1" u="none" strike="noStrike" dirty="0">
                          <a:effectLst/>
                          <a:latin typeface="+mn-ea"/>
                          <a:ea typeface="+mn-ea"/>
                        </a:rPr>
                        <a:t>(</a:t>
                      </a:r>
                      <a:r>
                        <a:rPr lang="zh-CN" altLang="en-US" sz="1400" b="1" u="none" strike="noStrike" dirty="0">
                          <a:effectLst/>
                          <a:latin typeface="+mn-ea"/>
                          <a:ea typeface="+mn-ea"/>
                        </a:rPr>
                        <a:t>仅用于一般报销事项参考用</a:t>
                      </a:r>
                      <a:r>
                        <a:rPr lang="en-US" altLang="zh-CN" sz="1400" b="1" u="none" strike="noStrike" dirty="0">
                          <a:effectLst/>
                          <a:latin typeface="+mn-ea"/>
                          <a:ea typeface="+mn-ea"/>
                        </a:rPr>
                        <a:t>)</a:t>
                      </a:r>
                      <a:endParaRPr lang="en-US" altLang="zh-CN" sz="1400" b="1" i="0" u="none" strike="noStrike" dirty="0">
                        <a:solidFill>
                          <a:srgbClr val="000000"/>
                        </a:solidFill>
                        <a:effectLst/>
                        <a:latin typeface="+mn-ea"/>
                        <a:ea typeface="+mn-ea"/>
                      </a:endParaRPr>
                    </a:p>
                  </a:txBody>
                  <a:tcPr marL="7184" marR="7184" marT="7184" marB="0" anchor="ctr">
                    <a:solidFill>
                      <a:schemeClr val="accent1"/>
                    </a:solidFill>
                  </a:tcPr>
                </a:tc>
                <a:extLst>
                  <a:ext uri="{0D108BD9-81ED-4DB2-BD59-A6C34878D82A}">
                    <a16:rowId xmlns:a16="http://schemas.microsoft.com/office/drawing/2014/main" val="1279855274"/>
                  </a:ext>
                </a:extLst>
              </a:tr>
              <a:tr h="4465303">
                <a:tc>
                  <a:txBody>
                    <a:bodyPr/>
                    <a:lstStyle/>
                    <a:p>
                      <a:pPr algn="ctr" fontAlgn="ctr"/>
                      <a:r>
                        <a:rPr lang="zh-CN" altLang="en-US" sz="1400" b="1" i="0" u="none" strike="noStrike">
                          <a:solidFill>
                            <a:srgbClr val="000000"/>
                          </a:solidFill>
                          <a:effectLst/>
                          <a:latin typeface="仿宋" panose="02010609060101010101" pitchFamily="49" charset="-122"/>
                          <a:ea typeface="仿宋" panose="02010609060101010101" pitchFamily="49" charset="-122"/>
                        </a:rPr>
                        <a:t>劳务费</a:t>
                      </a:r>
                    </a:p>
                  </a:txBody>
                  <a:tcPr marL="9525" marR="9525" marT="9525" marB="0" anchor="ctr">
                    <a:solidFill>
                      <a:schemeClr val="accent1"/>
                    </a:solidFill>
                  </a:tcPr>
                </a:tc>
                <a:tc>
                  <a:txBody>
                    <a:bodyPr/>
                    <a:lstStyle/>
                    <a:p>
                      <a:pPr algn="l" fontAlgn="ctr"/>
                      <a:r>
                        <a:rPr lang="zh-CN" altLang="en-US" sz="1400" b="0" i="0" u="none" strike="noStrike" dirty="0">
                          <a:solidFill>
                            <a:srgbClr val="000000"/>
                          </a:solidFill>
                          <a:effectLst/>
                          <a:latin typeface="仿宋" panose="02010609060101010101" pitchFamily="49" charset="-122"/>
                          <a:ea typeface="仿宋" panose="02010609060101010101" pitchFamily="49" charset="-122"/>
                        </a:rPr>
                        <a:t>发放给在研究所没有工资性收入的临时人员的劳务性费用，如评审费、咨询费、客座或临时聘用人员劳务费等。发放标准及流程参考</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中国科学院半导体研究所专家咨询费、劳务费管理办法</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文件规定执行。</a:t>
                      </a:r>
                    </a:p>
                  </a:txBody>
                  <a:tcPr marL="9525" marR="9525" marT="9525" marB="0" anchor="ctr"/>
                </a:tc>
                <a:tc>
                  <a:txBody>
                    <a:bodyPr/>
                    <a:lstStyle/>
                    <a:p>
                      <a:pPr algn="l" fontAlgn="ctr"/>
                      <a:r>
                        <a:rPr lang="en-US" altLang="zh-CN" sz="1400" b="0" i="0" u="none" strike="noStrike" dirty="0">
                          <a:solidFill>
                            <a:srgbClr val="000000"/>
                          </a:solidFill>
                          <a:effectLst/>
                          <a:latin typeface="仿宋" panose="02010609060101010101" pitchFamily="49" charset="-122"/>
                          <a:ea typeface="仿宋" panose="02010609060101010101" pitchFamily="49" charset="-122"/>
                        </a:rPr>
                        <a:t>1</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、学生答辩的评审费、答辩费需由横向经费或结余经费承担，发放标准为评审费及答辩费均为</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500-800</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元</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篇；</a:t>
                      </a:r>
                      <a:br>
                        <a:rPr lang="zh-CN" altLang="en-US" sz="1400" b="0" i="0" u="none" strike="noStrike" dirty="0">
                          <a:solidFill>
                            <a:srgbClr val="000000"/>
                          </a:solidFill>
                          <a:effectLst/>
                          <a:latin typeface="仿宋" panose="02010609060101010101" pitchFamily="49" charset="-122"/>
                          <a:ea typeface="仿宋" panose="02010609060101010101" pitchFamily="49" charset="-122"/>
                        </a:rPr>
                      </a:br>
                      <a:r>
                        <a:rPr lang="en-US" altLang="zh-CN" sz="1400" b="0" i="0" u="none" strike="noStrike" dirty="0">
                          <a:solidFill>
                            <a:srgbClr val="000000"/>
                          </a:solidFill>
                          <a:effectLst/>
                          <a:latin typeface="仿宋" panose="02010609060101010101" pitchFamily="49" charset="-122"/>
                          <a:ea typeface="仿宋" panose="02010609060101010101" pitchFamily="49" charset="-122"/>
                        </a:rPr>
                        <a:t>2</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所内专家咨询费，填写普通报销单，结算方式选“现金”（年底合并工资或绩效发放）；机关职能部门人员参加所内组织的咨询性活动，不得领取专家咨询费等报酬；民口项目不得支付给参与该项目（课题）研究的相关人员，高技术项目不得支付给本单位人员；</a:t>
                      </a:r>
                      <a:br>
                        <a:rPr lang="zh-CN" altLang="en-US" sz="1400" b="0" i="0" u="none" strike="noStrike" dirty="0">
                          <a:solidFill>
                            <a:srgbClr val="000000"/>
                          </a:solidFill>
                          <a:effectLst/>
                          <a:latin typeface="仿宋" panose="02010609060101010101" pitchFamily="49" charset="-122"/>
                          <a:ea typeface="仿宋" panose="02010609060101010101" pitchFamily="49" charset="-122"/>
                        </a:rPr>
                      </a:br>
                      <a:r>
                        <a:rPr lang="en-US" altLang="zh-CN" sz="1400" b="0" i="0" u="none" strike="noStrike" dirty="0">
                          <a:solidFill>
                            <a:srgbClr val="000000"/>
                          </a:solidFill>
                          <a:effectLst/>
                          <a:latin typeface="仿宋" panose="02010609060101010101" pitchFamily="49" charset="-122"/>
                          <a:ea typeface="仿宋" panose="02010609060101010101" pitchFamily="49" charset="-122"/>
                        </a:rPr>
                        <a:t>3</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、临时聘用劳务人员、学生助研的劳务费，课题组可根据工作性质、工作量等因素核定劳务费发放额，发放标准应参照当地科学研究和技术服务业从业人员平均工资水平核定。原则上发放额超过</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1</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万元</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人月（税后）标准或一年平均聘用时间超过（含）</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3</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个月的，应另附课题负责人签字的详细说明或劳务协议；</a:t>
                      </a:r>
                      <a:br>
                        <a:rPr lang="zh-CN" altLang="en-US" sz="1400" b="0" i="0" u="none" strike="noStrike" dirty="0">
                          <a:solidFill>
                            <a:srgbClr val="000000"/>
                          </a:solidFill>
                          <a:effectLst/>
                          <a:latin typeface="仿宋" panose="02010609060101010101" pitchFamily="49" charset="-122"/>
                          <a:ea typeface="仿宋" panose="02010609060101010101" pitchFamily="49" charset="-122"/>
                        </a:rPr>
                      </a:br>
                      <a:r>
                        <a:rPr lang="en-US" altLang="zh-CN" sz="1400" b="0" i="0" u="none" strike="noStrike" dirty="0">
                          <a:solidFill>
                            <a:srgbClr val="000000"/>
                          </a:solidFill>
                          <a:effectLst/>
                          <a:latin typeface="仿宋" panose="02010609060101010101" pitchFamily="49" charset="-122"/>
                          <a:ea typeface="仿宋" panose="02010609060101010101" pitchFamily="49" charset="-122"/>
                        </a:rPr>
                        <a:t>4</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、专家咨询费发放标准（税后）：院士及知名专家</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2250-3600</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元</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人天，高级职称</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1500-2400</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元／人天，其他专业技术人员</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900-1500</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元／人天；会期或现场指导时间为半天的，按发放标准的</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60%</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执行；通讯方式产生的专家咨询费，按次计算，每次按照上述标准的</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20%—50%</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执行。</a:t>
                      </a:r>
                      <a:br>
                        <a:rPr lang="zh-CN" altLang="en-US" sz="1400" b="0" i="0" u="none" strike="noStrike" dirty="0">
                          <a:solidFill>
                            <a:srgbClr val="000000"/>
                          </a:solidFill>
                          <a:effectLst/>
                          <a:latin typeface="仿宋" panose="02010609060101010101" pitchFamily="49" charset="-122"/>
                          <a:ea typeface="仿宋" panose="02010609060101010101" pitchFamily="49" charset="-122"/>
                        </a:rPr>
                      </a:br>
                      <a:r>
                        <a:rPr lang="en-US" altLang="zh-CN" sz="1400" b="0" i="0" u="none" strike="noStrike" dirty="0">
                          <a:solidFill>
                            <a:srgbClr val="000000"/>
                          </a:solidFill>
                          <a:effectLst/>
                          <a:latin typeface="仿宋" panose="02010609060101010101" pitchFamily="49" charset="-122"/>
                          <a:ea typeface="仿宋" panose="02010609060101010101" pitchFamily="49" charset="-122"/>
                        </a:rPr>
                        <a:t>5</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、按照专家咨询费</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劳务费的双审批要求，如费用支出课题负责人与课题组长为同一人，则填写有课题负责人与室主任</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副主任双签的发放明细表。</a:t>
                      </a:r>
                    </a:p>
                  </a:txBody>
                  <a:tcPr marL="9525" marR="9525" marT="9525" marB="0" anchor="ctr"/>
                </a:tc>
                <a:tc>
                  <a:txBody>
                    <a:bodyPr/>
                    <a:lstStyle/>
                    <a:p>
                      <a:pPr algn="l" fontAlgn="ctr"/>
                      <a:r>
                        <a:rPr lang="zh-CN" altLang="en-US" sz="1400" b="0" i="0" u="none" strike="noStrike" dirty="0">
                          <a:solidFill>
                            <a:srgbClr val="000000"/>
                          </a:solidFill>
                          <a:effectLst/>
                          <a:latin typeface="仿宋" panose="02010609060101010101" pitchFamily="49" charset="-122"/>
                          <a:ea typeface="仿宋" panose="02010609060101010101" pitchFamily="49" charset="-122"/>
                        </a:rPr>
                        <a:t>劳务费</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咨询费发放表、会议通知（会议形式）、专家现场照片（现场交流指导形式）、通讯证明资料或专家意见复印件（通讯形式）、劳务协议或书面说明（月发放额税后大于</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1</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万元或一年内聘用</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3</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个月及以上）、机关职能部门发放劳务费审批表（机关发放时）、学位论文评阅人审核表（论文评审费）、答辩公告及学位论文答辩委员会成员审核表（学生答辩评审费）</a:t>
                      </a:r>
                    </a:p>
                  </a:txBody>
                  <a:tcPr marL="9525" marR="9525" marT="9525" marB="0" anchor="ctr"/>
                </a:tc>
                <a:extLst>
                  <a:ext uri="{0D108BD9-81ED-4DB2-BD59-A6C34878D82A}">
                    <a16:rowId xmlns:a16="http://schemas.microsoft.com/office/drawing/2014/main" val="3106836742"/>
                  </a:ext>
                </a:extLst>
              </a:tr>
            </a:tbl>
          </a:graphicData>
        </a:graphic>
      </p:graphicFrame>
    </p:spTree>
    <p:extLst>
      <p:ext uri="{BB962C8B-B14F-4D97-AF65-F5344CB8AC3E}">
        <p14:creationId xmlns:p14="http://schemas.microsoft.com/office/powerpoint/2010/main" val="2567764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782688" y="1196752"/>
            <a:ext cx="8712968" cy="5184576"/>
          </a:xfrm>
          <a:prstGeom prst="rect">
            <a:avLst/>
          </a:prstGeom>
        </p:spPr>
      </p:pic>
      <p:sp>
        <p:nvSpPr>
          <p:cNvPr id="2" name="文本框 1"/>
          <p:cNvSpPr txBox="1"/>
          <p:nvPr/>
        </p:nvSpPr>
        <p:spPr>
          <a:xfrm>
            <a:off x="594416" y="1700808"/>
            <a:ext cx="615553" cy="4608512"/>
          </a:xfrm>
          <a:prstGeom prst="rect">
            <a:avLst/>
          </a:prstGeom>
          <a:noFill/>
        </p:spPr>
        <p:txBody>
          <a:bodyPr vert="eaVert" wrap="square" rtlCol="0">
            <a:spAutoFit/>
          </a:bodyPr>
          <a:lstStyle/>
          <a:p>
            <a:r>
              <a:rPr lang="zh-CN" altLang="en-US" sz="2800" b="1" dirty="0" smtClean="0">
                <a:solidFill>
                  <a:srgbClr val="FF0000"/>
                </a:solidFill>
              </a:rPr>
              <a:t>发放表内容请务必填写完整</a:t>
            </a:r>
            <a:endParaRPr lang="zh-CN" altLang="en-US" sz="2800" b="1" dirty="0">
              <a:solidFill>
                <a:srgbClr val="FF0000"/>
              </a:solidFill>
            </a:endParaRPr>
          </a:p>
        </p:txBody>
      </p:sp>
      <p:sp>
        <p:nvSpPr>
          <p:cNvPr id="5" name="矩形 4">
            <a:extLst/>
          </p:cNvPr>
          <p:cNvSpPr/>
          <p:nvPr/>
        </p:nvSpPr>
        <p:spPr>
          <a:xfrm>
            <a:off x="1204790" y="476672"/>
            <a:ext cx="9433048" cy="628344"/>
          </a:xfrm>
          <a:prstGeom prst="rect">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CN" altLang="en-US" sz="4000" b="1" dirty="0">
                <a:solidFill>
                  <a:schemeClr val="tx2">
                    <a:lumMod val="75000"/>
                  </a:schemeClr>
                </a:solidFill>
                <a:latin typeface="方正小标宋简体" pitchFamily="2" charset="-122"/>
                <a:ea typeface="方正小标宋简体" pitchFamily="2" charset="-122"/>
              </a:rPr>
              <a:t>第三章 借款报销管理规定</a:t>
            </a:r>
            <a:endParaRPr lang="zh-CN" altLang="en-US" sz="4000" b="1" dirty="0">
              <a:solidFill>
                <a:schemeClr val="bg1"/>
              </a:solidFill>
              <a:latin typeface="仿宋" pitchFamily="49" charset="-122"/>
              <a:ea typeface="仿宋" pitchFamily="49" charset="-122"/>
              <a:cs typeface="Calibri" pitchFamily="34" charset="0"/>
            </a:endParaRPr>
          </a:p>
        </p:txBody>
      </p:sp>
    </p:spTree>
    <p:extLst>
      <p:ext uri="{BB962C8B-B14F-4D97-AF65-F5344CB8AC3E}">
        <p14:creationId xmlns:p14="http://schemas.microsoft.com/office/powerpoint/2010/main" val="3959568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p:cNvPr>
          <p:cNvSpPr/>
          <p:nvPr/>
        </p:nvSpPr>
        <p:spPr>
          <a:xfrm>
            <a:off x="1204790" y="476672"/>
            <a:ext cx="9433048" cy="628344"/>
          </a:xfrm>
          <a:prstGeom prst="rect">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CN" altLang="en-US" sz="4000" b="1" dirty="0">
                <a:solidFill>
                  <a:schemeClr val="tx2">
                    <a:lumMod val="75000"/>
                  </a:schemeClr>
                </a:solidFill>
                <a:latin typeface="方正小标宋简体" pitchFamily="2" charset="-122"/>
                <a:ea typeface="方正小标宋简体" pitchFamily="2" charset="-122"/>
              </a:rPr>
              <a:t>第三章 借款报销管理规定</a:t>
            </a:r>
            <a:endParaRPr lang="zh-CN" altLang="en-US" sz="4000" b="1" dirty="0">
              <a:solidFill>
                <a:schemeClr val="bg1"/>
              </a:solidFill>
              <a:latin typeface="仿宋" pitchFamily="49" charset="-122"/>
              <a:ea typeface="仿宋" pitchFamily="49" charset="-122"/>
              <a:cs typeface="Calibri"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794870323"/>
              </p:ext>
            </p:extLst>
          </p:nvPr>
        </p:nvGraphicFramePr>
        <p:xfrm>
          <a:off x="774577" y="1268760"/>
          <a:ext cx="9863260" cy="1141730"/>
        </p:xfrm>
        <a:graphic>
          <a:graphicData uri="http://schemas.openxmlformats.org/drawingml/2006/table">
            <a:tbl>
              <a:tblPr>
                <a:tableStyleId>{5C22544A-7EE6-4342-B048-85BDC9FD1C3A}</a:tableStyleId>
              </a:tblPr>
              <a:tblGrid>
                <a:gridCol w="1409306">
                  <a:extLst>
                    <a:ext uri="{9D8B030D-6E8A-4147-A177-3AD203B41FA5}">
                      <a16:colId xmlns:a16="http://schemas.microsoft.com/office/drawing/2014/main" val="2561625928"/>
                    </a:ext>
                  </a:extLst>
                </a:gridCol>
                <a:gridCol w="2002699">
                  <a:extLst>
                    <a:ext uri="{9D8B030D-6E8A-4147-A177-3AD203B41FA5}">
                      <a16:colId xmlns:a16="http://schemas.microsoft.com/office/drawing/2014/main" val="2503708518"/>
                    </a:ext>
                  </a:extLst>
                </a:gridCol>
                <a:gridCol w="2299396">
                  <a:extLst>
                    <a:ext uri="{9D8B030D-6E8A-4147-A177-3AD203B41FA5}">
                      <a16:colId xmlns:a16="http://schemas.microsoft.com/office/drawing/2014/main" val="3828069570"/>
                    </a:ext>
                  </a:extLst>
                </a:gridCol>
                <a:gridCol w="2447744">
                  <a:extLst>
                    <a:ext uri="{9D8B030D-6E8A-4147-A177-3AD203B41FA5}">
                      <a16:colId xmlns:a16="http://schemas.microsoft.com/office/drawing/2014/main" val="3046553045"/>
                    </a:ext>
                  </a:extLst>
                </a:gridCol>
                <a:gridCol w="1704115">
                  <a:extLst>
                    <a:ext uri="{9D8B030D-6E8A-4147-A177-3AD203B41FA5}">
                      <a16:colId xmlns:a16="http://schemas.microsoft.com/office/drawing/2014/main" val="154490261"/>
                    </a:ext>
                  </a:extLst>
                </a:gridCol>
              </a:tblGrid>
              <a:tr h="234950">
                <a:tc rowSpan="2">
                  <a:txBody>
                    <a:bodyPr/>
                    <a:lstStyle/>
                    <a:p>
                      <a:pPr algn="ctr">
                        <a:lnSpc>
                          <a:spcPts val="1575"/>
                        </a:lnSpc>
                        <a:spcAft>
                          <a:spcPts val="0"/>
                        </a:spcAft>
                      </a:pPr>
                      <a:r>
                        <a:rPr lang="zh-CN" sz="1400" b="1" kern="0" spc="0" dirty="0">
                          <a:effectLst/>
                        </a:rPr>
                        <a:t>类别</a:t>
                      </a:r>
                      <a:endParaRPr lang="zh-CN" sz="1400" b="1"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3">
                  <a:txBody>
                    <a:bodyPr/>
                    <a:lstStyle/>
                    <a:p>
                      <a:pPr algn="ctr">
                        <a:lnSpc>
                          <a:spcPts val="1575"/>
                        </a:lnSpc>
                        <a:spcAft>
                          <a:spcPts val="0"/>
                        </a:spcAft>
                      </a:pPr>
                      <a:r>
                        <a:rPr lang="zh-CN" sz="1400" b="1" kern="0" spc="0" dirty="0">
                          <a:effectLst/>
                        </a:rPr>
                        <a:t>标准（税后）</a:t>
                      </a:r>
                      <a:endParaRPr lang="zh-CN" sz="1400" b="1"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a:txBody>
                    <a:bodyPr/>
                    <a:lstStyle/>
                    <a:p>
                      <a:pPr algn="ctr">
                        <a:lnSpc>
                          <a:spcPts val="1575"/>
                        </a:lnSpc>
                        <a:spcAft>
                          <a:spcPts val="0"/>
                        </a:spcAft>
                      </a:pPr>
                      <a:r>
                        <a:rPr lang="zh-CN" sz="1400" b="1" kern="0" spc="0" dirty="0">
                          <a:effectLst/>
                        </a:rPr>
                        <a:t>审核流程</a:t>
                      </a:r>
                      <a:endParaRPr lang="zh-CN" sz="1400" b="1"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956635888"/>
                  </a:ext>
                </a:extLst>
              </a:tr>
              <a:tr h="247650">
                <a:tc vMerge="1">
                  <a:txBody>
                    <a:bodyPr/>
                    <a:lstStyle/>
                    <a:p>
                      <a:endParaRPr lang="zh-CN" altLang="en-US"/>
                    </a:p>
                  </a:txBody>
                  <a:tcPr/>
                </a:tc>
                <a:tc>
                  <a:txBody>
                    <a:bodyPr/>
                    <a:lstStyle/>
                    <a:p>
                      <a:pPr algn="ctr">
                        <a:lnSpc>
                          <a:spcPts val="1575"/>
                        </a:lnSpc>
                        <a:spcAft>
                          <a:spcPts val="0"/>
                        </a:spcAft>
                      </a:pPr>
                      <a:r>
                        <a:rPr lang="zh-CN" sz="1400" kern="0" spc="0" dirty="0">
                          <a:effectLst/>
                        </a:rPr>
                        <a:t>高级职称职务</a:t>
                      </a:r>
                      <a:endParaRPr lang="zh-CN" sz="1400"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1575"/>
                        </a:lnSpc>
                        <a:spcAft>
                          <a:spcPts val="0"/>
                        </a:spcAft>
                      </a:pPr>
                      <a:r>
                        <a:rPr lang="zh-CN" sz="1400" kern="0" spc="0" dirty="0">
                          <a:effectLst/>
                        </a:rPr>
                        <a:t>其他专业技术人员</a:t>
                      </a:r>
                      <a:endParaRPr lang="zh-CN" sz="1400"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1575"/>
                        </a:lnSpc>
                        <a:spcAft>
                          <a:spcPts val="0"/>
                        </a:spcAft>
                      </a:pPr>
                      <a:r>
                        <a:rPr lang="zh-CN" sz="1400" kern="0" spc="0" dirty="0">
                          <a:effectLst/>
                        </a:rPr>
                        <a:t>院士、全国知名专家</a:t>
                      </a:r>
                      <a:endParaRPr lang="zh-CN" sz="1400"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pPr algn="ctr">
                        <a:lnSpc>
                          <a:spcPts val="2400"/>
                        </a:lnSpc>
                        <a:spcAft>
                          <a:spcPts val="0"/>
                        </a:spcAft>
                      </a:pPr>
                      <a:r>
                        <a:rPr lang="zh-CN" sz="1400" kern="0" spc="-50" dirty="0">
                          <a:effectLst/>
                        </a:rPr>
                        <a:t>课题负责人与课题组长双签</a:t>
                      </a:r>
                      <a:endParaRPr lang="zh-CN" sz="1400"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537517"/>
                  </a:ext>
                </a:extLst>
              </a:tr>
              <a:tr h="659130">
                <a:tc>
                  <a:txBody>
                    <a:bodyPr/>
                    <a:lstStyle/>
                    <a:p>
                      <a:pPr algn="ctr">
                        <a:lnSpc>
                          <a:spcPts val="2400"/>
                        </a:lnSpc>
                        <a:spcAft>
                          <a:spcPts val="0"/>
                        </a:spcAft>
                      </a:pPr>
                      <a:r>
                        <a:rPr lang="zh-CN" sz="1400" kern="0" spc="-50" dirty="0">
                          <a:effectLst/>
                        </a:rPr>
                        <a:t>专家咨询费</a:t>
                      </a:r>
                      <a:endParaRPr lang="zh-CN" sz="1400"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75"/>
                        </a:lnSpc>
                        <a:spcAft>
                          <a:spcPts val="0"/>
                        </a:spcAft>
                      </a:pPr>
                      <a:r>
                        <a:rPr lang="en-US" sz="1400" kern="100" spc="-50" dirty="0">
                          <a:effectLst/>
                        </a:rPr>
                        <a:t>1500-2400</a:t>
                      </a:r>
                      <a:r>
                        <a:rPr lang="zh-CN" sz="1400" kern="100" spc="-50" dirty="0">
                          <a:effectLst/>
                        </a:rPr>
                        <a:t>元／人天</a:t>
                      </a:r>
                      <a:endParaRPr lang="zh-CN" sz="1400"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75"/>
                        </a:lnSpc>
                        <a:spcAft>
                          <a:spcPts val="0"/>
                        </a:spcAft>
                      </a:pPr>
                      <a:r>
                        <a:rPr lang="en-US" sz="1400" kern="100" spc="-50" dirty="0">
                          <a:effectLst/>
                        </a:rPr>
                        <a:t>900-1500</a:t>
                      </a:r>
                      <a:r>
                        <a:rPr lang="zh-CN" sz="1400" kern="100" spc="-50" dirty="0">
                          <a:effectLst/>
                        </a:rPr>
                        <a:t>元／人天</a:t>
                      </a:r>
                      <a:endParaRPr lang="zh-CN" sz="1400"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75"/>
                        </a:lnSpc>
                        <a:spcAft>
                          <a:spcPts val="0"/>
                        </a:spcAft>
                      </a:pPr>
                      <a:r>
                        <a:rPr lang="en-US" sz="1400" kern="100" spc="-50" dirty="0">
                          <a:effectLst/>
                        </a:rPr>
                        <a:t>2250-3600</a:t>
                      </a:r>
                      <a:r>
                        <a:rPr lang="zh-CN" sz="1400" kern="100" spc="-50" dirty="0">
                          <a:effectLst/>
                        </a:rPr>
                        <a:t>元</a:t>
                      </a:r>
                      <a:r>
                        <a:rPr lang="en-US" sz="1400" kern="100" spc="-50" dirty="0">
                          <a:effectLst/>
                        </a:rPr>
                        <a:t>/</a:t>
                      </a:r>
                      <a:r>
                        <a:rPr lang="zh-CN" sz="1400" kern="100" spc="-50" dirty="0">
                          <a:effectLst/>
                        </a:rPr>
                        <a:t>人天</a:t>
                      </a:r>
                      <a:endParaRPr lang="zh-CN" sz="1400"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a:p>
                  </a:txBody>
                  <a:tcPr/>
                </a:tc>
                <a:extLst>
                  <a:ext uri="{0D108BD9-81ED-4DB2-BD59-A6C34878D82A}">
                    <a16:rowId xmlns:a16="http://schemas.microsoft.com/office/drawing/2014/main" val="3699719720"/>
                  </a:ext>
                </a:extLst>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18402342"/>
              </p:ext>
            </p:extLst>
          </p:nvPr>
        </p:nvGraphicFramePr>
        <p:xfrm>
          <a:off x="774576" y="2560669"/>
          <a:ext cx="9863261" cy="4046066"/>
        </p:xfrm>
        <a:graphic>
          <a:graphicData uri="http://schemas.openxmlformats.org/drawingml/2006/table">
            <a:tbl>
              <a:tblPr>
                <a:tableStyleId>{5C22544A-7EE6-4342-B048-85BDC9FD1C3A}</a:tableStyleId>
              </a:tblPr>
              <a:tblGrid>
                <a:gridCol w="1025112">
                  <a:extLst>
                    <a:ext uri="{9D8B030D-6E8A-4147-A177-3AD203B41FA5}">
                      <a16:colId xmlns:a16="http://schemas.microsoft.com/office/drawing/2014/main" val="646630947"/>
                    </a:ext>
                  </a:extLst>
                </a:gridCol>
                <a:gridCol w="1783200">
                  <a:extLst>
                    <a:ext uri="{9D8B030D-6E8A-4147-A177-3AD203B41FA5}">
                      <a16:colId xmlns:a16="http://schemas.microsoft.com/office/drawing/2014/main" val="2396524292"/>
                    </a:ext>
                  </a:extLst>
                </a:gridCol>
                <a:gridCol w="2808312">
                  <a:extLst>
                    <a:ext uri="{9D8B030D-6E8A-4147-A177-3AD203B41FA5}">
                      <a16:colId xmlns:a16="http://schemas.microsoft.com/office/drawing/2014/main" val="3317879945"/>
                    </a:ext>
                  </a:extLst>
                </a:gridCol>
                <a:gridCol w="1296144">
                  <a:extLst>
                    <a:ext uri="{9D8B030D-6E8A-4147-A177-3AD203B41FA5}">
                      <a16:colId xmlns:a16="http://schemas.microsoft.com/office/drawing/2014/main" val="1255879463"/>
                    </a:ext>
                  </a:extLst>
                </a:gridCol>
                <a:gridCol w="1296144">
                  <a:extLst>
                    <a:ext uri="{9D8B030D-6E8A-4147-A177-3AD203B41FA5}">
                      <a16:colId xmlns:a16="http://schemas.microsoft.com/office/drawing/2014/main" val="1516026999"/>
                    </a:ext>
                  </a:extLst>
                </a:gridCol>
                <a:gridCol w="1654349">
                  <a:extLst>
                    <a:ext uri="{9D8B030D-6E8A-4147-A177-3AD203B41FA5}">
                      <a16:colId xmlns:a16="http://schemas.microsoft.com/office/drawing/2014/main" val="231295146"/>
                    </a:ext>
                  </a:extLst>
                </a:gridCol>
              </a:tblGrid>
              <a:tr h="639527">
                <a:tc>
                  <a:txBody>
                    <a:bodyPr/>
                    <a:lstStyle/>
                    <a:p>
                      <a:pPr algn="ctr">
                        <a:lnSpc>
                          <a:spcPts val="1575"/>
                        </a:lnSpc>
                        <a:spcAft>
                          <a:spcPts val="0"/>
                        </a:spcAft>
                      </a:pPr>
                      <a:r>
                        <a:rPr lang="zh-CN" sz="1400" b="1" kern="0" spc="0" dirty="0">
                          <a:effectLst/>
                        </a:rPr>
                        <a:t>组织形式</a:t>
                      </a:r>
                      <a:endParaRPr lang="zh-CN" sz="1400" b="1"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1575"/>
                        </a:lnSpc>
                        <a:spcAft>
                          <a:spcPts val="0"/>
                        </a:spcAft>
                      </a:pPr>
                      <a:r>
                        <a:rPr lang="zh-CN" sz="1400" b="1" kern="0" spc="0" dirty="0">
                          <a:effectLst/>
                        </a:rPr>
                        <a:t>具体内容</a:t>
                      </a:r>
                      <a:endParaRPr lang="zh-CN" sz="1400" b="1"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1575"/>
                        </a:lnSpc>
                        <a:spcAft>
                          <a:spcPts val="0"/>
                        </a:spcAft>
                      </a:pPr>
                      <a:r>
                        <a:rPr lang="zh-CN" altLang="en-US" sz="1400" b="1" kern="100" spc="-50" dirty="0" smtClean="0">
                          <a:effectLst/>
                          <a:latin typeface="Calibri" panose="020F0502020204030204" pitchFamily="34" charset="0"/>
                          <a:ea typeface="宋体" panose="02010600030101010101" pitchFamily="2" charset="-122"/>
                          <a:cs typeface="Times New Roman" panose="02020603050405020304" pitchFamily="18" charset="0"/>
                        </a:rPr>
                        <a:t>报销附件</a:t>
                      </a:r>
                      <a:endParaRPr lang="zh-CN" sz="1400" b="1"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1575"/>
                        </a:lnSpc>
                        <a:spcAft>
                          <a:spcPts val="0"/>
                        </a:spcAft>
                      </a:pPr>
                      <a:r>
                        <a:rPr lang="zh-CN" sz="1400" b="1" kern="0" spc="0" dirty="0">
                          <a:effectLst/>
                        </a:rPr>
                        <a:t>会期半天</a:t>
                      </a:r>
                      <a:endParaRPr lang="zh-CN" sz="1400" b="1"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lnSpc>
                          <a:spcPts val="2400"/>
                        </a:lnSpc>
                        <a:spcAft>
                          <a:spcPts val="0"/>
                        </a:spcAft>
                      </a:pPr>
                      <a:r>
                        <a:rPr lang="zh-CN" sz="1400" b="1" kern="0" spc="-50" dirty="0">
                          <a:effectLst/>
                        </a:rPr>
                        <a:t>会期不超过两天（含两天）</a:t>
                      </a:r>
                      <a:endParaRPr lang="zh-CN" sz="1400" b="1"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1575"/>
                        </a:lnSpc>
                        <a:spcAft>
                          <a:spcPts val="0"/>
                        </a:spcAft>
                      </a:pPr>
                      <a:r>
                        <a:rPr lang="zh-CN" sz="1400" b="1" kern="0" spc="0" dirty="0">
                          <a:effectLst/>
                        </a:rPr>
                        <a:t>会期超过两天</a:t>
                      </a:r>
                      <a:endParaRPr lang="zh-CN" sz="1400" b="1"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178550607"/>
                  </a:ext>
                </a:extLst>
              </a:tr>
              <a:tr h="1551580">
                <a:tc>
                  <a:txBody>
                    <a:bodyPr/>
                    <a:lstStyle/>
                    <a:p>
                      <a:pPr algn="ctr">
                        <a:lnSpc>
                          <a:spcPts val="2400"/>
                        </a:lnSpc>
                        <a:spcAft>
                          <a:spcPts val="0"/>
                        </a:spcAft>
                      </a:pPr>
                      <a:r>
                        <a:rPr lang="zh-CN" sz="1400" kern="0" spc="-50" dirty="0">
                          <a:effectLst/>
                        </a:rPr>
                        <a:t>会议</a:t>
                      </a:r>
                      <a:endParaRPr lang="zh-CN" sz="1400"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zh-CN" sz="1400" kern="0" spc="-50" dirty="0">
                          <a:effectLst/>
                        </a:rPr>
                        <a:t>通过召开专家参加的会议，征询专家的意见和建议</a:t>
                      </a:r>
                      <a:endParaRPr lang="zh-CN" sz="1400"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zh-CN" altLang="zh-CN" sz="1400" kern="0" spc="-50" dirty="0" smtClean="0">
                          <a:solidFill>
                            <a:schemeClr val="dk1"/>
                          </a:solidFill>
                          <a:effectLst/>
                          <a:latin typeface="+mn-lt"/>
                          <a:ea typeface="+mn-ea"/>
                          <a:cs typeface="+mn-cs"/>
                        </a:rPr>
                        <a:t>会议通知、专家咨询费发放表</a:t>
                      </a:r>
                      <a:r>
                        <a:rPr lang="zh-CN" altLang="en-US" sz="1400" kern="0" spc="-50" dirty="0" smtClean="0">
                          <a:solidFill>
                            <a:schemeClr val="dk1"/>
                          </a:solidFill>
                          <a:effectLst/>
                          <a:latin typeface="+mn-lt"/>
                          <a:ea typeface="+mn-ea"/>
                          <a:cs typeface="+mn-cs"/>
                        </a:rPr>
                        <a:t>；</a:t>
                      </a:r>
                      <a:r>
                        <a:rPr lang="zh-CN" altLang="zh-CN" sz="1400" kern="0" spc="-50" dirty="0" smtClean="0">
                          <a:solidFill>
                            <a:schemeClr val="dk1"/>
                          </a:solidFill>
                          <a:effectLst/>
                          <a:latin typeface="+mn-lt"/>
                          <a:ea typeface="+mn-ea"/>
                          <a:cs typeface="+mn-cs"/>
                        </a:rPr>
                        <a:t>线上会议需在会议通知中注明，并附专家在线的视频截图，专家费发放表可以使用电子签名或手签后的扫描件。</a:t>
                      </a:r>
                      <a:endParaRPr lang="zh-CN" sz="1400" kern="0" spc="-50" dirty="0">
                        <a:solidFill>
                          <a:schemeClr val="dk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zh-CN" sz="1400" kern="0" spc="-50" dirty="0">
                          <a:effectLst/>
                        </a:rPr>
                        <a:t>按照上述标准的</a:t>
                      </a:r>
                      <a:r>
                        <a:rPr lang="en-US" sz="1400" kern="0" spc="-50" dirty="0">
                          <a:effectLst/>
                        </a:rPr>
                        <a:t>60%</a:t>
                      </a:r>
                      <a:r>
                        <a:rPr lang="zh-CN" sz="1400" kern="0" spc="-50" dirty="0">
                          <a:effectLst/>
                        </a:rPr>
                        <a:t>执行</a:t>
                      </a:r>
                      <a:endParaRPr lang="zh-CN" sz="1400"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75"/>
                        </a:lnSpc>
                        <a:spcAft>
                          <a:spcPts val="0"/>
                        </a:spcAft>
                      </a:pPr>
                      <a:r>
                        <a:rPr lang="zh-CN" sz="1400" kern="0" spc="-50" dirty="0">
                          <a:effectLst/>
                        </a:rPr>
                        <a:t>按照上述标准执行</a:t>
                      </a:r>
                      <a:endParaRPr lang="zh-CN" sz="1400"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zh-CN" sz="1200" kern="0" spc="-50">
                          <a:effectLst/>
                        </a:rPr>
                        <a:t>前两天：按照上述标准执行；第三天及以后：按上述标准的</a:t>
                      </a:r>
                      <a:r>
                        <a:rPr lang="en-US" sz="1200" kern="0" spc="-50">
                          <a:effectLst/>
                        </a:rPr>
                        <a:t>50%</a:t>
                      </a:r>
                      <a:r>
                        <a:rPr lang="zh-CN" sz="1200" kern="0" spc="-50">
                          <a:effectLst/>
                        </a:rPr>
                        <a:t>执行</a:t>
                      </a:r>
                      <a:endParaRPr lang="zh-CN" sz="1050" kern="100" spc="-50">
                        <a:effectLst/>
                        <a:latin typeface="Calibri" panose="020F0502020204030204" pitchFamily="34" charset="0"/>
                        <a:ea typeface="宋体" panose="02010600030101010101" pitchFamily="2"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1877621"/>
                  </a:ext>
                </a:extLst>
              </a:tr>
              <a:tr h="1245359">
                <a:tc>
                  <a:txBody>
                    <a:bodyPr/>
                    <a:lstStyle/>
                    <a:p>
                      <a:pPr algn="ctr">
                        <a:lnSpc>
                          <a:spcPts val="2400"/>
                        </a:lnSpc>
                        <a:spcAft>
                          <a:spcPts val="0"/>
                        </a:spcAft>
                      </a:pPr>
                      <a:r>
                        <a:rPr lang="zh-CN" sz="1400" kern="0" spc="-50">
                          <a:effectLst/>
                        </a:rPr>
                        <a:t>现场访谈或勘察</a:t>
                      </a:r>
                      <a:endParaRPr lang="zh-CN" sz="1400" kern="100" spc="-50">
                        <a:effectLst/>
                        <a:latin typeface="Calibri" panose="020F0502020204030204" pitchFamily="34" charset="0"/>
                        <a:ea typeface="宋体" panose="02010600030101010101" pitchFamily="2"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zh-CN" sz="1400" kern="0" spc="-50" dirty="0">
                          <a:effectLst/>
                        </a:rPr>
                        <a:t>通过组织现场谈话或者查看实地、实物、原始业务资料等方式征询专家的意见和建议</a:t>
                      </a:r>
                      <a:endParaRPr lang="zh-CN" sz="1400"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zh-CN" altLang="zh-CN" sz="1400" kern="0" spc="-50" dirty="0" smtClean="0">
                          <a:solidFill>
                            <a:schemeClr val="dk1"/>
                          </a:solidFill>
                          <a:effectLst/>
                          <a:latin typeface="+mn-lt"/>
                          <a:ea typeface="+mn-ea"/>
                          <a:cs typeface="+mn-cs"/>
                        </a:rPr>
                        <a:t>专家现场</a:t>
                      </a:r>
                      <a:r>
                        <a:rPr lang="zh-CN" altLang="en-US" sz="1400" kern="0" spc="-50" dirty="0" smtClean="0">
                          <a:solidFill>
                            <a:schemeClr val="dk1"/>
                          </a:solidFill>
                          <a:effectLst/>
                          <a:latin typeface="+mn-lt"/>
                          <a:ea typeface="+mn-ea"/>
                          <a:cs typeface="+mn-cs"/>
                        </a:rPr>
                        <a:t>访谈、指导</a:t>
                      </a:r>
                      <a:r>
                        <a:rPr lang="zh-CN" altLang="zh-CN" sz="1400" kern="0" spc="-50" dirty="0" smtClean="0">
                          <a:solidFill>
                            <a:schemeClr val="dk1"/>
                          </a:solidFill>
                          <a:effectLst/>
                          <a:latin typeface="+mn-lt"/>
                          <a:ea typeface="+mn-ea"/>
                          <a:cs typeface="+mn-cs"/>
                        </a:rPr>
                        <a:t>照片</a:t>
                      </a:r>
                      <a:endParaRPr lang="zh-CN" sz="1400" kern="0" spc="-50" dirty="0">
                        <a:solidFill>
                          <a:schemeClr val="dk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lnSpc>
                          <a:spcPts val="1575"/>
                        </a:lnSpc>
                        <a:spcAft>
                          <a:spcPts val="0"/>
                        </a:spcAft>
                      </a:pPr>
                      <a:r>
                        <a:rPr lang="zh-CN" sz="1400" kern="0" spc="0" dirty="0">
                          <a:effectLst/>
                        </a:rPr>
                        <a:t>按照上述以会议形式组织的专家咨询费相关标准执行</a:t>
                      </a:r>
                      <a:endParaRPr lang="zh-CN" sz="1400"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103265008"/>
                  </a:ext>
                </a:extLst>
              </a:tr>
              <a:tr h="600217">
                <a:tc>
                  <a:txBody>
                    <a:bodyPr/>
                    <a:lstStyle/>
                    <a:p>
                      <a:pPr algn="ctr">
                        <a:lnSpc>
                          <a:spcPts val="2400"/>
                        </a:lnSpc>
                        <a:spcAft>
                          <a:spcPts val="0"/>
                        </a:spcAft>
                      </a:pPr>
                      <a:r>
                        <a:rPr lang="zh-CN" sz="1400" kern="0" spc="-50" dirty="0">
                          <a:effectLst/>
                        </a:rPr>
                        <a:t>通讯</a:t>
                      </a:r>
                      <a:endParaRPr lang="zh-CN" sz="1400"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zh-CN" sz="1400" kern="0" spc="-50" dirty="0">
                          <a:effectLst/>
                        </a:rPr>
                        <a:t>通过信函、邮件等方式征询专家的意见和建议</a:t>
                      </a:r>
                      <a:endParaRPr lang="zh-CN" sz="1400"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zh-CN" altLang="zh-CN" sz="1400" kern="100" spc="-50" dirty="0" smtClean="0">
                          <a:effectLst/>
                          <a:ea typeface="仿宋_GB2312"/>
                          <a:cs typeface="Times New Roman" panose="02020603050405020304" pitchFamily="18" charset="0"/>
                        </a:rPr>
                        <a:t>注明咨询方式及次数，并附专家意见复印件等证明材料</a:t>
                      </a:r>
                      <a:endParaRPr lang="zh-CN" sz="1400"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lnSpc>
                          <a:spcPts val="1575"/>
                        </a:lnSpc>
                        <a:spcAft>
                          <a:spcPts val="0"/>
                        </a:spcAft>
                      </a:pPr>
                      <a:r>
                        <a:rPr lang="zh-CN" sz="1400" kern="0" spc="0" dirty="0">
                          <a:effectLst/>
                        </a:rPr>
                        <a:t>按次计算，每次按照上述标准的</a:t>
                      </a:r>
                      <a:r>
                        <a:rPr lang="en-US" sz="1400" kern="0" spc="0" dirty="0">
                          <a:effectLst/>
                        </a:rPr>
                        <a:t>20%</a:t>
                      </a:r>
                      <a:r>
                        <a:rPr lang="zh-CN" sz="1400" kern="0" spc="0" dirty="0">
                          <a:effectLst/>
                        </a:rPr>
                        <a:t>—</a:t>
                      </a:r>
                      <a:r>
                        <a:rPr lang="en-US" sz="1400" kern="0" spc="0" dirty="0">
                          <a:effectLst/>
                        </a:rPr>
                        <a:t>50%</a:t>
                      </a:r>
                      <a:r>
                        <a:rPr lang="zh-CN" sz="1400" kern="0" spc="0" dirty="0">
                          <a:effectLst/>
                        </a:rPr>
                        <a:t>执行</a:t>
                      </a:r>
                      <a:endParaRPr lang="zh-CN" sz="1400"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27701890"/>
                  </a:ext>
                </a:extLst>
              </a:tr>
            </a:tbl>
          </a:graphicData>
        </a:graphic>
      </p:graphicFrame>
    </p:spTree>
    <p:extLst>
      <p:ext uri="{BB962C8B-B14F-4D97-AF65-F5344CB8AC3E}">
        <p14:creationId xmlns:p14="http://schemas.microsoft.com/office/powerpoint/2010/main" val="1528559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p:cNvPr>
          <p:cNvSpPr/>
          <p:nvPr/>
        </p:nvSpPr>
        <p:spPr>
          <a:xfrm>
            <a:off x="1204790" y="476672"/>
            <a:ext cx="9433048" cy="628344"/>
          </a:xfrm>
          <a:prstGeom prst="rect">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CN" altLang="en-US" sz="4000" b="1" dirty="0">
                <a:solidFill>
                  <a:schemeClr val="tx2">
                    <a:lumMod val="75000"/>
                  </a:schemeClr>
                </a:solidFill>
                <a:latin typeface="方正小标宋简体" pitchFamily="2" charset="-122"/>
                <a:ea typeface="方正小标宋简体" pitchFamily="2" charset="-122"/>
              </a:rPr>
              <a:t>第三章 借款报销管理规定</a:t>
            </a:r>
            <a:endParaRPr lang="zh-CN" altLang="en-US" sz="4000" b="1" dirty="0">
              <a:solidFill>
                <a:schemeClr val="bg1"/>
              </a:solidFill>
              <a:latin typeface="仿宋" pitchFamily="49" charset="-122"/>
              <a:ea typeface="仿宋" pitchFamily="49" charset="-122"/>
              <a:cs typeface="Calibri"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2536046541"/>
              </p:ext>
            </p:extLst>
          </p:nvPr>
        </p:nvGraphicFramePr>
        <p:xfrm>
          <a:off x="702569" y="1340768"/>
          <a:ext cx="9935268" cy="1069051"/>
        </p:xfrm>
        <a:graphic>
          <a:graphicData uri="http://schemas.openxmlformats.org/drawingml/2006/table">
            <a:tbl>
              <a:tblPr>
                <a:tableStyleId>{5C22544A-7EE6-4342-B048-85BDC9FD1C3A}</a:tableStyleId>
              </a:tblPr>
              <a:tblGrid>
                <a:gridCol w="1035343">
                  <a:extLst>
                    <a:ext uri="{9D8B030D-6E8A-4147-A177-3AD203B41FA5}">
                      <a16:colId xmlns:a16="http://schemas.microsoft.com/office/drawing/2014/main" val="4145839189"/>
                    </a:ext>
                  </a:extLst>
                </a:gridCol>
                <a:gridCol w="1550819">
                  <a:extLst>
                    <a:ext uri="{9D8B030D-6E8A-4147-A177-3AD203B41FA5}">
                      <a16:colId xmlns:a16="http://schemas.microsoft.com/office/drawing/2014/main" val="2616901748"/>
                    </a:ext>
                  </a:extLst>
                </a:gridCol>
                <a:gridCol w="1608256">
                  <a:extLst>
                    <a:ext uri="{9D8B030D-6E8A-4147-A177-3AD203B41FA5}">
                      <a16:colId xmlns:a16="http://schemas.microsoft.com/office/drawing/2014/main" val="907743243"/>
                    </a:ext>
                  </a:extLst>
                </a:gridCol>
                <a:gridCol w="2870425">
                  <a:extLst>
                    <a:ext uri="{9D8B030D-6E8A-4147-A177-3AD203B41FA5}">
                      <a16:colId xmlns:a16="http://schemas.microsoft.com/office/drawing/2014/main" val="1406752287"/>
                    </a:ext>
                  </a:extLst>
                </a:gridCol>
                <a:gridCol w="2870425">
                  <a:extLst>
                    <a:ext uri="{9D8B030D-6E8A-4147-A177-3AD203B41FA5}">
                      <a16:colId xmlns:a16="http://schemas.microsoft.com/office/drawing/2014/main" val="3768540901"/>
                    </a:ext>
                  </a:extLst>
                </a:gridCol>
              </a:tblGrid>
              <a:tr h="350981">
                <a:tc>
                  <a:txBody>
                    <a:bodyPr/>
                    <a:lstStyle/>
                    <a:p>
                      <a:pPr algn="ctr">
                        <a:lnSpc>
                          <a:spcPts val="2400"/>
                        </a:lnSpc>
                        <a:spcAft>
                          <a:spcPts val="0"/>
                        </a:spcAft>
                      </a:pPr>
                      <a:r>
                        <a:rPr lang="zh-CN" sz="1200" b="1" kern="0" spc="-50" dirty="0">
                          <a:effectLst/>
                        </a:rPr>
                        <a:t>归口管理部门</a:t>
                      </a:r>
                      <a:endParaRPr lang="zh-CN" sz="1200" b="1"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48296" marR="48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2400"/>
                        </a:lnSpc>
                        <a:spcAft>
                          <a:spcPts val="0"/>
                        </a:spcAft>
                      </a:pPr>
                      <a:r>
                        <a:rPr lang="zh-CN" sz="1200" b="1" kern="0" spc="-50" dirty="0">
                          <a:effectLst/>
                        </a:rPr>
                        <a:t>发放内容</a:t>
                      </a:r>
                      <a:endParaRPr lang="zh-CN" sz="1200" b="1"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48296" marR="48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2400"/>
                        </a:lnSpc>
                        <a:spcAft>
                          <a:spcPts val="0"/>
                        </a:spcAft>
                      </a:pPr>
                      <a:r>
                        <a:rPr lang="zh-CN" sz="1200" b="1" kern="0" spc="-50" dirty="0">
                          <a:effectLst/>
                        </a:rPr>
                        <a:t>发放标准</a:t>
                      </a:r>
                      <a:endParaRPr lang="zh-CN" sz="1200" b="1"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48296" marR="48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2400"/>
                        </a:lnSpc>
                        <a:spcAft>
                          <a:spcPts val="0"/>
                        </a:spcAft>
                      </a:pPr>
                      <a:r>
                        <a:rPr lang="zh-CN" sz="1200" b="1" kern="0" spc="-50" dirty="0">
                          <a:effectLst/>
                        </a:rPr>
                        <a:t>审核流程</a:t>
                      </a:r>
                      <a:endParaRPr lang="zh-CN" sz="1200" b="1"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48296" marR="48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2400"/>
                        </a:lnSpc>
                        <a:spcAft>
                          <a:spcPts val="0"/>
                        </a:spcAft>
                      </a:pPr>
                      <a:r>
                        <a:rPr lang="zh-CN" altLang="en-US" sz="1200" b="1" kern="100" spc="-50" dirty="0" smtClean="0">
                          <a:effectLst/>
                          <a:latin typeface="Calibri" panose="020F0502020204030204" pitchFamily="34" charset="0"/>
                          <a:ea typeface="宋体" panose="02010600030101010101" pitchFamily="2" charset="-122"/>
                          <a:cs typeface="Times New Roman" panose="02020603050405020304" pitchFamily="18" charset="0"/>
                        </a:rPr>
                        <a:t>报销附件</a:t>
                      </a:r>
                      <a:endParaRPr lang="zh-CN" sz="1200" b="1"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48296" marR="48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115311973"/>
                  </a:ext>
                </a:extLst>
              </a:tr>
              <a:tr h="326813">
                <a:tc rowSpan="2">
                  <a:txBody>
                    <a:bodyPr/>
                    <a:lstStyle/>
                    <a:p>
                      <a:pPr algn="ctr">
                        <a:lnSpc>
                          <a:spcPts val="2400"/>
                        </a:lnSpc>
                        <a:spcAft>
                          <a:spcPts val="0"/>
                        </a:spcAft>
                      </a:pPr>
                      <a:r>
                        <a:rPr lang="zh-CN" sz="1400" kern="0" spc="-50" dirty="0">
                          <a:effectLst/>
                        </a:rPr>
                        <a:t>研究生部</a:t>
                      </a:r>
                      <a:endParaRPr lang="zh-CN" sz="1400"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48296" marR="48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zh-CN" sz="1400" kern="0" spc="-50" dirty="0">
                          <a:effectLst/>
                        </a:rPr>
                        <a:t>评审费</a:t>
                      </a:r>
                      <a:endParaRPr lang="zh-CN" sz="1400"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48296" marR="48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sz="1400" kern="0" spc="-50" dirty="0">
                          <a:effectLst/>
                        </a:rPr>
                        <a:t>500-800</a:t>
                      </a:r>
                      <a:r>
                        <a:rPr lang="zh-CN" sz="1400" kern="0" spc="-50" dirty="0">
                          <a:effectLst/>
                        </a:rPr>
                        <a:t>元</a:t>
                      </a:r>
                      <a:r>
                        <a:rPr lang="en-US" sz="1400" kern="0" spc="-50" dirty="0">
                          <a:effectLst/>
                        </a:rPr>
                        <a:t>/</a:t>
                      </a:r>
                      <a:r>
                        <a:rPr lang="zh-CN" sz="1400" kern="0" spc="-50" dirty="0">
                          <a:effectLst/>
                        </a:rPr>
                        <a:t>篇</a:t>
                      </a:r>
                      <a:endParaRPr lang="zh-CN" sz="1400"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48296" marR="48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ts val="2400"/>
                        </a:lnSpc>
                        <a:spcAft>
                          <a:spcPts val="0"/>
                        </a:spcAft>
                      </a:pPr>
                      <a:r>
                        <a:rPr lang="zh-CN" sz="1400" kern="0" spc="-50" dirty="0">
                          <a:effectLst/>
                        </a:rPr>
                        <a:t>课题负责人与课题组长双签；研究生部审核</a:t>
                      </a:r>
                      <a:endParaRPr lang="zh-CN" sz="1400"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48296" marR="48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ts val="2400"/>
                        </a:lnSpc>
                        <a:spcAft>
                          <a:spcPts val="0"/>
                        </a:spcAft>
                      </a:pPr>
                      <a:r>
                        <a:rPr lang="zh-CN" altLang="en-US" sz="1400" kern="100" spc="-50" dirty="0" smtClean="0">
                          <a:effectLst/>
                          <a:latin typeface="Calibri" panose="020F0502020204030204" pitchFamily="34" charset="0"/>
                          <a:ea typeface="宋体" panose="02010600030101010101" pitchFamily="2" charset="-122"/>
                          <a:cs typeface="Times New Roman" panose="02020603050405020304" pitchFamily="18" charset="0"/>
                        </a:rPr>
                        <a:t>答辩通知</a:t>
                      </a:r>
                      <a:r>
                        <a:rPr lang="en-US" altLang="zh-CN" sz="1400" kern="100" spc="-50" dirty="0" smtClean="0">
                          <a:effectLst/>
                          <a:latin typeface="Calibri" panose="020F0502020204030204" pitchFamily="34" charset="0"/>
                          <a:ea typeface="宋体" panose="02010600030101010101" pitchFamily="2" charset="-122"/>
                          <a:cs typeface="Times New Roman" panose="02020603050405020304" pitchFamily="18" charset="0"/>
                        </a:rPr>
                        <a:t>/</a:t>
                      </a:r>
                      <a:r>
                        <a:rPr lang="zh-CN" altLang="en-US" sz="1400" kern="100" spc="-50" dirty="0" smtClean="0">
                          <a:effectLst/>
                          <a:latin typeface="Calibri" panose="020F0502020204030204" pitchFamily="34" charset="0"/>
                          <a:ea typeface="宋体" panose="02010600030101010101" pitchFamily="2" charset="-122"/>
                          <a:cs typeface="Times New Roman" panose="02020603050405020304" pitchFamily="18" charset="0"/>
                        </a:rPr>
                        <a:t>议程、评阅人审核表、答辩审核表</a:t>
                      </a:r>
                      <a:endParaRPr lang="zh-CN" sz="1400"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48296" marR="48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0533699"/>
                  </a:ext>
                </a:extLst>
              </a:tr>
              <a:tr h="391257">
                <a:tc vMerge="1">
                  <a:txBody>
                    <a:bodyPr/>
                    <a:lstStyle/>
                    <a:p>
                      <a:endParaRPr lang="zh-CN" altLang="en-US"/>
                    </a:p>
                  </a:txBody>
                  <a:tcPr/>
                </a:tc>
                <a:tc>
                  <a:txBody>
                    <a:bodyPr/>
                    <a:lstStyle/>
                    <a:p>
                      <a:pPr algn="ctr">
                        <a:lnSpc>
                          <a:spcPts val="2400"/>
                        </a:lnSpc>
                        <a:spcAft>
                          <a:spcPts val="0"/>
                        </a:spcAft>
                      </a:pPr>
                      <a:r>
                        <a:rPr lang="zh-CN" sz="1400" kern="0" spc="-50" dirty="0">
                          <a:effectLst/>
                        </a:rPr>
                        <a:t>答辩费</a:t>
                      </a:r>
                      <a:endParaRPr lang="zh-CN" sz="1400"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48296" marR="48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sz="1400" kern="0" spc="-50" dirty="0">
                          <a:effectLst/>
                        </a:rPr>
                        <a:t>500-800</a:t>
                      </a:r>
                      <a:r>
                        <a:rPr lang="zh-CN" sz="1400" kern="0" spc="-50" dirty="0">
                          <a:effectLst/>
                        </a:rPr>
                        <a:t>元</a:t>
                      </a:r>
                      <a:r>
                        <a:rPr lang="en-US" sz="1400" kern="0" spc="-50" dirty="0">
                          <a:effectLst/>
                        </a:rPr>
                        <a:t>/</a:t>
                      </a:r>
                      <a:r>
                        <a:rPr lang="zh-CN" sz="1400" kern="0" spc="-50" dirty="0">
                          <a:effectLst/>
                        </a:rPr>
                        <a:t>篇</a:t>
                      </a:r>
                      <a:endParaRPr lang="zh-CN" sz="1400" kern="100" spc="-50" dirty="0">
                        <a:effectLst/>
                        <a:latin typeface="Calibri" panose="020F0502020204030204" pitchFamily="34" charset="0"/>
                        <a:ea typeface="宋体" panose="02010600030101010101" pitchFamily="2" charset="-122"/>
                        <a:cs typeface="Times New Roman" panose="02020603050405020304" pitchFamily="18" charset="0"/>
                      </a:endParaRPr>
                    </a:p>
                  </a:txBody>
                  <a:tcPr marL="48296" marR="48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64318318"/>
                  </a:ext>
                </a:extLst>
              </a:tr>
            </a:tbl>
          </a:graphicData>
        </a:graphic>
      </p:graphicFrame>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536" y="2471172"/>
            <a:ext cx="2636943" cy="4005064"/>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2888" y="2471172"/>
            <a:ext cx="3528392" cy="4130971"/>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5469" y="2471172"/>
            <a:ext cx="3312368" cy="4071891"/>
          </a:xfrm>
          <a:prstGeom prst="rect">
            <a:avLst/>
          </a:prstGeom>
        </p:spPr>
      </p:pic>
    </p:spTree>
    <p:extLst>
      <p:ext uri="{BB962C8B-B14F-4D97-AF65-F5344CB8AC3E}">
        <p14:creationId xmlns:p14="http://schemas.microsoft.com/office/powerpoint/2010/main" val="806787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p:cNvPr>
          <p:cNvSpPr/>
          <p:nvPr/>
        </p:nvSpPr>
        <p:spPr>
          <a:xfrm>
            <a:off x="1204790" y="476672"/>
            <a:ext cx="9433048" cy="628344"/>
          </a:xfrm>
          <a:prstGeom prst="rect">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CN" altLang="en-US" sz="4000" b="1" dirty="0">
                <a:solidFill>
                  <a:schemeClr val="tx2">
                    <a:lumMod val="75000"/>
                  </a:schemeClr>
                </a:solidFill>
                <a:latin typeface="方正小标宋简体" pitchFamily="2" charset="-122"/>
                <a:ea typeface="方正小标宋简体" pitchFamily="2" charset="-122"/>
              </a:rPr>
              <a:t>第三章 借款报销管理规定</a:t>
            </a:r>
            <a:endParaRPr lang="zh-CN" altLang="en-US" sz="4000" b="1" dirty="0">
              <a:solidFill>
                <a:schemeClr val="bg1"/>
              </a:solidFill>
              <a:latin typeface="仿宋" pitchFamily="49" charset="-122"/>
              <a:ea typeface="仿宋" pitchFamily="49" charset="-122"/>
              <a:cs typeface="Calibri" pitchFamily="34" charset="0"/>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520" y="1105016"/>
            <a:ext cx="4526027" cy="5184576"/>
          </a:xfrm>
          <a:prstGeom prst="rect">
            <a:avLst/>
          </a:prstGeom>
        </p:spPr>
      </p:pic>
      <p:pic>
        <p:nvPicPr>
          <p:cNvPr id="2" name="图片 1"/>
          <p:cNvPicPr>
            <a:picLocks noChangeAspect="1"/>
          </p:cNvPicPr>
          <p:nvPr/>
        </p:nvPicPr>
        <p:blipFill>
          <a:blip r:embed="rId3"/>
          <a:stretch>
            <a:fillRect/>
          </a:stretch>
        </p:blipFill>
        <p:spPr>
          <a:xfrm>
            <a:off x="5051155" y="2299016"/>
            <a:ext cx="5784770" cy="3728839"/>
          </a:xfrm>
          <a:prstGeom prst="rect">
            <a:avLst/>
          </a:prstGeom>
        </p:spPr>
      </p:pic>
      <p:sp>
        <p:nvSpPr>
          <p:cNvPr id="9" name="文本框 8"/>
          <p:cNvSpPr txBox="1"/>
          <p:nvPr/>
        </p:nvSpPr>
        <p:spPr>
          <a:xfrm>
            <a:off x="5051155" y="1268760"/>
            <a:ext cx="5586683" cy="8583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2"/>
            </a:solidFill>
          </a:ln>
        </p:spPr>
        <p:txBody>
          <a:bodyPr wrap="square" rtlCol="0">
            <a:spAutoFit/>
          </a:bodyPr>
          <a:lstStyle/>
          <a:p>
            <a:pPr>
              <a:lnSpc>
                <a:spcPct val="150000"/>
              </a:lnSpc>
            </a:pPr>
            <a:r>
              <a:rPr lang="zh-CN" altLang="en-US" dirty="0">
                <a:solidFill>
                  <a:srgbClr val="000000"/>
                </a:solidFill>
                <a:latin typeface="仿宋" panose="02010609060101010101" pitchFamily="49" charset="-122"/>
                <a:ea typeface="仿宋" panose="02010609060101010101" pitchFamily="49" charset="-122"/>
              </a:rPr>
              <a:t>费用支出课题负责人与课题组长为同一人，则填写有课题负责人与室主任</a:t>
            </a:r>
            <a:r>
              <a:rPr lang="en-US" altLang="zh-CN" dirty="0">
                <a:solidFill>
                  <a:srgbClr val="000000"/>
                </a:solidFill>
                <a:latin typeface="仿宋" panose="02010609060101010101" pitchFamily="49" charset="-122"/>
                <a:ea typeface="仿宋" panose="02010609060101010101" pitchFamily="49" charset="-122"/>
              </a:rPr>
              <a:t>/</a:t>
            </a:r>
            <a:r>
              <a:rPr lang="zh-CN" altLang="en-US" dirty="0">
                <a:solidFill>
                  <a:srgbClr val="000000"/>
                </a:solidFill>
                <a:latin typeface="仿宋" panose="02010609060101010101" pitchFamily="49" charset="-122"/>
                <a:ea typeface="仿宋" panose="02010609060101010101" pitchFamily="49" charset="-122"/>
              </a:rPr>
              <a:t>副主任双签的发放明细表</a:t>
            </a:r>
            <a:r>
              <a:rPr lang="zh-CN" altLang="en-US" dirty="0" smtClean="0">
                <a:solidFill>
                  <a:srgbClr val="000000"/>
                </a:solidFill>
                <a:latin typeface="仿宋" panose="02010609060101010101" pitchFamily="49" charset="-122"/>
                <a:ea typeface="仿宋" panose="02010609060101010101" pitchFamily="49" charset="-122"/>
              </a:rPr>
              <a:t>。</a:t>
            </a:r>
            <a:endParaRPr lang="zh-CN" altLang="en-US" dirty="0">
              <a:solidFill>
                <a:srgbClr val="000000"/>
              </a:solidFill>
              <a:latin typeface="仿宋" panose="02010609060101010101" pitchFamily="49" charset="-122"/>
              <a:ea typeface="仿宋" panose="02010609060101010101" pitchFamily="49" charset="-122"/>
            </a:endParaRPr>
          </a:p>
        </p:txBody>
      </p:sp>
      <p:sp>
        <p:nvSpPr>
          <p:cNvPr id="4" name="右箭头 3"/>
          <p:cNvSpPr/>
          <p:nvPr/>
        </p:nvSpPr>
        <p:spPr>
          <a:xfrm>
            <a:off x="4591000" y="5445224"/>
            <a:ext cx="576064"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15553" tIns="57776" rIns="115553" bIns="57776" rtlCol="0" anchor="ctr"/>
          <a:lstStyle/>
          <a:p>
            <a:pPr algn="ctr"/>
            <a:endParaRPr lang="zh-CN" altLang="en-US"/>
          </a:p>
        </p:txBody>
      </p:sp>
    </p:spTree>
    <p:extLst>
      <p:ext uri="{BB962C8B-B14F-4D97-AF65-F5344CB8AC3E}">
        <p14:creationId xmlns:p14="http://schemas.microsoft.com/office/powerpoint/2010/main" val="2737703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888128680"/>
              </p:ext>
            </p:extLst>
          </p:nvPr>
        </p:nvGraphicFramePr>
        <p:xfrm>
          <a:off x="558552" y="1412776"/>
          <a:ext cx="10079286" cy="4968552"/>
        </p:xfrm>
        <a:graphic>
          <a:graphicData uri="http://schemas.openxmlformats.org/drawingml/2006/table">
            <a:tbl>
              <a:tblPr>
                <a:tableStyleId>{5C22544A-7EE6-4342-B048-85BDC9FD1C3A}</a:tableStyleId>
              </a:tblPr>
              <a:tblGrid>
                <a:gridCol w="996432">
                  <a:extLst>
                    <a:ext uri="{9D8B030D-6E8A-4147-A177-3AD203B41FA5}">
                      <a16:colId xmlns:a16="http://schemas.microsoft.com/office/drawing/2014/main" val="292436207"/>
                    </a:ext>
                  </a:extLst>
                </a:gridCol>
                <a:gridCol w="2203646">
                  <a:extLst>
                    <a:ext uri="{9D8B030D-6E8A-4147-A177-3AD203B41FA5}">
                      <a16:colId xmlns:a16="http://schemas.microsoft.com/office/drawing/2014/main" val="926488885"/>
                    </a:ext>
                  </a:extLst>
                </a:gridCol>
                <a:gridCol w="3918658">
                  <a:extLst>
                    <a:ext uri="{9D8B030D-6E8A-4147-A177-3AD203B41FA5}">
                      <a16:colId xmlns:a16="http://schemas.microsoft.com/office/drawing/2014/main" val="2739272017"/>
                    </a:ext>
                  </a:extLst>
                </a:gridCol>
                <a:gridCol w="2960550">
                  <a:extLst>
                    <a:ext uri="{9D8B030D-6E8A-4147-A177-3AD203B41FA5}">
                      <a16:colId xmlns:a16="http://schemas.microsoft.com/office/drawing/2014/main" val="2077929341"/>
                    </a:ext>
                  </a:extLst>
                </a:gridCol>
              </a:tblGrid>
              <a:tr h="328799">
                <a:tc>
                  <a:txBody>
                    <a:bodyPr/>
                    <a:lstStyle/>
                    <a:p>
                      <a:pPr algn="ctr" fontAlgn="ctr"/>
                      <a:r>
                        <a:rPr lang="zh-CN" altLang="en-US" sz="1400" b="1" u="none" strike="noStrike" dirty="0">
                          <a:effectLst/>
                          <a:latin typeface="+mn-ea"/>
                          <a:ea typeface="+mn-ea"/>
                        </a:rPr>
                        <a:t>报销类别</a:t>
                      </a:r>
                      <a:endParaRPr lang="zh-CN" altLang="en-US" sz="1400" b="1" i="0" u="none" strike="noStrike" dirty="0">
                        <a:solidFill>
                          <a:srgbClr val="000000"/>
                        </a:solidFill>
                        <a:effectLst/>
                        <a:latin typeface="+mn-ea"/>
                        <a:ea typeface="+mn-ea"/>
                      </a:endParaRPr>
                    </a:p>
                  </a:txBody>
                  <a:tcPr marL="7184" marR="7184" marT="7184" marB="0" anchor="ctr">
                    <a:solidFill>
                      <a:schemeClr val="accent1"/>
                    </a:solidFill>
                  </a:tcPr>
                </a:tc>
                <a:tc>
                  <a:txBody>
                    <a:bodyPr/>
                    <a:lstStyle/>
                    <a:p>
                      <a:pPr algn="ctr" fontAlgn="ctr"/>
                      <a:r>
                        <a:rPr lang="zh-CN" altLang="en-US" sz="1400" b="1" u="none" strike="noStrike" dirty="0">
                          <a:effectLst/>
                          <a:latin typeface="+mn-ea"/>
                          <a:ea typeface="+mn-ea"/>
                        </a:rPr>
                        <a:t>定义</a:t>
                      </a:r>
                      <a:r>
                        <a:rPr lang="en-US" altLang="zh-CN" sz="1400" b="1" u="none" strike="noStrike" dirty="0">
                          <a:effectLst/>
                          <a:latin typeface="+mn-ea"/>
                          <a:ea typeface="+mn-ea"/>
                        </a:rPr>
                        <a:t>/</a:t>
                      </a:r>
                      <a:r>
                        <a:rPr lang="zh-CN" altLang="en-US" sz="1400" b="1" u="none" strike="noStrike" dirty="0">
                          <a:effectLst/>
                          <a:latin typeface="+mn-ea"/>
                          <a:ea typeface="+mn-ea"/>
                        </a:rPr>
                        <a:t>参考制度</a:t>
                      </a:r>
                      <a:endParaRPr lang="zh-CN" altLang="en-US" sz="1400" b="1" i="0" u="none" strike="noStrike" dirty="0">
                        <a:solidFill>
                          <a:srgbClr val="000000"/>
                        </a:solidFill>
                        <a:effectLst/>
                        <a:latin typeface="+mn-ea"/>
                        <a:ea typeface="+mn-ea"/>
                      </a:endParaRPr>
                    </a:p>
                  </a:txBody>
                  <a:tcPr marL="7184" marR="7184" marT="7184" marB="0" anchor="ctr">
                    <a:solidFill>
                      <a:schemeClr val="accent1"/>
                    </a:solidFill>
                  </a:tcPr>
                </a:tc>
                <a:tc>
                  <a:txBody>
                    <a:bodyPr/>
                    <a:lstStyle/>
                    <a:p>
                      <a:pPr algn="ctr" fontAlgn="ctr"/>
                      <a:r>
                        <a:rPr lang="zh-CN" altLang="en-US" sz="1400" b="1" u="none" strike="noStrike">
                          <a:effectLst/>
                          <a:latin typeface="+mn-ea"/>
                          <a:ea typeface="+mn-ea"/>
                        </a:rPr>
                        <a:t>报销注意事项</a:t>
                      </a:r>
                      <a:endParaRPr lang="zh-CN" altLang="en-US" sz="1400" b="1" i="0" u="none" strike="noStrike">
                        <a:solidFill>
                          <a:srgbClr val="000000"/>
                        </a:solidFill>
                        <a:effectLst/>
                        <a:latin typeface="+mn-ea"/>
                        <a:ea typeface="+mn-ea"/>
                      </a:endParaRPr>
                    </a:p>
                  </a:txBody>
                  <a:tcPr marL="7184" marR="7184" marT="7184" marB="0" anchor="ctr">
                    <a:solidFill>
                      <a:schemeClr val="accent1"/>
                    </a:solidFill>
                  </a:tcPr>
                </a:tc>
                <a:tc>
                  <a:txBody>
                    <a:bodyPr/>
                    <a:lstStyle/>
                    <a:p>
                      <a:pPr algn="ctr" fontAlgn="ctr"/>
                      <a:r>
                        <a:rPr lang="zh-CN" altLang="en-US" sz="1400" b="1" u="none" strike="noStrike" dirty="0">
                          <a:effectLst/>
                          <a:latin typeface="+mn-ea"/>
                          <a:ea typeface="+mn-ea"/>
                        </a:rPr>
                        <a:t>报销附件</a:t>
                      </a:r>
                      <a:r>
                        <a:rPr lang="en-US" altLang="zh-CN" sz="1400" b="1" u="none" strike="noStrike" dirty="0">
                          <a:effectLst/>
                          <a:latin typeface="+mn-ea"/>
                          <a:ea typeface="+mn-ea"/>
                        </a:rPr>
                        <a:t>(</a:t>
                      </a:r>
                      <a:r>
                        <a:rPr lang="zh-CN" altLang="en-US" sz="1400" b="1" u="none" strike="noStrike" dirty="0">
                          <a:effectLst/>
                          <a:latin typeface="+mn-ea"/>
                          <a:ea typeface="+mn-ea"/>
                        </a:rPr>
                        <a:t>仅用于一般报销事项参考用</a:t>
                      </a:r>
                      <a:r>
                        <a:rPr lang="en-US" altLang="zh-CN" sz="1400" b="1" u="none" strike="noStrike" dirty="0">
                          <a:effectLst/>
                          <a:latin typeface="+mn-ea"/>
                          <a:ea typeface="+mn-ea"/>
                        </a:rPr>
                        <a:t>)</a:t>
                      </a:r>
                      <a:endParaRPr lang="en-US" altLang="zh-CN" sz="1400" b="1" i="0" u="none" strike="noStrike" dirty="0">
                        <a:solidFill>
                          <a:srgbClr val="000000"/>
                        </a:solidFill>
                        <a:effectLst/>
                        <a:latin typeface="+mn-ea"/>
                        <a:ea typeface="+mn-ea"/>
                      </a:endParaRPr>
                    </a:p>
                  </a:txBody>
                  <a:tcPr marL="7184" marR="7184" marT="7184" marB="0" anchor="ctr">
                    <a:solidFill>
                      <a:schemeClr val="accent1"/>
                    </a:solidFill>
                  </a:tcPr>
                </a:tc>
                <a:extLst>
                  <a:ext uri="{0D108BD9-81ED-4DB2-BD59-A6C34878D82A}">
                    <a16:rowId xmlns:a16="http://schemas.microsoft.com/office/drawing/2014/main" val="1279855274"/>
                  </a:ext>
                </a:extLst>
              </a:tr>
              <a:tr h="1907033">
                <a:tc>
                  <a:txBody>
                    <a:bodyPr/>
                    <a:lstStyle/>
                    <a:p>
                      <a:pPr algn="ctr" fontAlgn="ctr"/>
                      <a:r>
                        <a:rPr lang="zh-CN" altLang="en-US" sz="1400" b="1" i="0" u="none" strike="noStrike" dirty="0">
                          <a:solidFill>
                            <a:srgbClr val="000000"/>
                          </a:solidFill>
                          <a:effectLst/>
                          <a:latin typeface="仿宋" panose="02010609060101010101" pitchFamily="49" charset="-122"/>
                          <a:ea typeface="仿宋" panose="02010609060101010101" pitchFamily="49" charset="-122"/>
                        </a:rPr>
                        <a:t>维修（护）费</a:t>
                      </a:r>
                    </a:p>
                  </a:txBody>
                  <a:tcPr marL="9525" marR="9525" marT="9525" marB="0" anchor="ctr">
                    <a:solidFill>
                      <a:schemeClr val="accent1"/>
                    </a:solidFill>
                  </a:tcPr>
                </a:tc>
                <a:tc>
                  <a:txBody>
                    <a:bodyPr/>
                    <a:lstStyle/>
                    <a:p>
                      <a:pPr algn="l" fontAlgn="ctr"/>
                      <a:r>
                        <a:rPr lang="zh-CN" altLang="en-US" sz="1400" b="0" i="0" u="none" strike="noStrike">
                          <a:solidFill>
                            <a:srgbClr val="000000"/>
                          </a:solidFill>
                          <a:effectLst/>
                          <a:latin typeface="仿宋" panose="02010609060101010101" pitchFamily="49" charset="-122"/>
                          <a:ea typeface="仿宋" panose="02010609060101010101" pitchFamily="49" charset="-122"/>
                        </a:rPr>
                        <a:t>维修各类仪器设备、房屋等发生的费用。涉及实验室改造的，参考</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半导体研究所科研用房装修改造管理规定</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文件执行。</a:t>
                      </a:r>
                    </a:p>
                  </a:txBody>
                  <a:tcPr marL="9525" marR="9525" marT="9525" marB="0" anchor="ctr"/>
                </a:tc>
                <a:tc>
                  <a:txBody>
                    <a:bodyPr/>
                    <a:lstStyle/>
                    <a:p>
                      <a:pPr algn="l" fontAlgn="ctr"/>
                      <a:r>
                        <a:rPr lang="zh-CN" altLang="en-US" sz="1400" b="0" i="0" u="none" strike="noStrike">
                          <a:solidFill>
                            <a:srgbClr val="000000"/>
                          </a:solidFill>
                          <a:effectLst/>
                          <a:latin typeface="仿宋" panose="02010609060101010101" pitchFamily="49" charset="-122"/>
                          <a:ea typeface="仿宋" panose="02010609060101010101" pitchFamily="49" charset="-122"/>
                        </a:rPr>
                        <a:t>维修各类仪器设备、科研用房修缮及装修改造类报销</a:t>
                      </a:r>
                    </a:p>
                  </a:txBody>
                  <a:tcPr marL="9525" marR="9525" marT="9525" marB="0" anchor="ctr"/>
                </a:tc>
                <a:tc>
                  <a:txBody>
                    <a:bodyPr/>
                    <a:lstStyle/>
                    <a:p>
                      <a:pPr algn="l" fontAlgn="ctr"/>
                      <a:r>
                        <a:rPr lang="zh-CN" altLang="en-US" sz="1400" b="0" i="0" u="none" strike="noStrike">
                          <a:solidFill>
                            <a:srgbClr val="000000"/>
                          </a:solidFill>
                          <a:effectLst/>
                          <a:latin typeface="仿宋" panose="02010609060101010101" pitchFamily="49" charset="-122"/>
                          <a:ea typeface="仿宋" panose="02010609060101010101" pitchFamily="49" charset="-122"/>
                        </a:rPr>
                        <a:t>装修改造申请单、竣工验收单、发票，合同</a:t>
                      </a:r>
                    </a:p>
                  </a:txBody>
                  <a:tcPr marL="9525" marR="9525" marT="9525" marB="0" anchor="ctr"/>
                </a:tc>
                <a:extLst>
                  <a:ext uri="{0D108BD9-81ED-4DB2-BD59-A6C34878D82A}">
                    <a16:rowId xmlns:a16="http://schemas.microsoft.com/office/drawing/2014/main" val="3106836742"/>
                  </a:ext>
                </a:extLst>
              </a:tr>
              <a:tr h="1366360">
                <a:tc>
                  <a:txBody>
                    <a:bodyPr/>
                    <a:lstStyle/>
                    <a:p>
                      <a:pPr algn="ctr" fontAlgn="ctr"/>
                      <a:r>
                        <a:rPr lang="zh-CN" altLang="en-US" sz="1400" b="1" i="0" u="none" strike="noStrike">
                          <a:solidFill>
                            <a:srgbClr val="000000"/>
                          </a:solidFill>
                          <a:effectLst/>
                          <a:latin typeface="仿宋" panose="02010609060101010101" pitchFamily="49" charset="-122"/>
                          <a:ea typeface="仿宋" panose="02010609060101010101" pitchFamily="49" charset="-122"/>
                        </a:rPr>
                        <a:t>办公用品</a:t>
                      </a:r>
                    </a:p>
                  </a:txBody>
                  <a:tcPr marL="9525" marR="9525" marT="9525" marB="0" anchor="ctr">
                    <a:solidFill>
                      <a:schemeClr val="accent1"/>
                    </a:solidFill>
                  </a:tcPr>
                </a:tc>
                <a:tc>
                  <a:txBody>
                    <a:bodyPr/>
                    <a:lstStyle/>
                    <a:p>
                      <a:pPr algn="l" fontAlgn="ctr"/>
                      <a:r>
                        <a:rPr lang="zh-CN" altLang="en-US" sz="1400" b="0" i="0" u="none" strike="noStrike">
                          <a:solidFill>
                            <a:srgbClr val="000000"/>
                          </a:solidFill>
                          <a:effectLst/>
                          <a:latin typeface="仿宋" panose="02010609060101010101" pitchFamily="49" charset="-122"/>
                          <a:ea typeface="仿宋" panose="02010609060101010101" pitchFamily="49" charset="-122"/>
                        </a:rPr>
                        <a:t>　</a:t>
                      </a:r>
                    </a:p>
                  </a:txBody>
                  <a:tcPr marL="9525" marR="9525" marT="9525" marB="0" anchor="ctr"/>
                </a:tc>
                <a:tc>
                  <a:txBody>
                    <a:bodyPr/>
                    <a:lstStyle/>
                    <a:p>
                      <a:pPr algn="l" fontAlgn="ctr"/>
                      <a:r>
                        <a:rPr lang="en-US" altLang="zh-CN" sz="1400" b="0" i="0" u="none" strike="noStrike">
                          <a:solidFill>
                            <a:srgbClr val="000000"/>
                          </a:solidFill>
                          <a:effectLst/>
                          <a:latin typeface="仿宋" panose="02010609060101010101" pitchFamily="49" charset="-122"/>
                          <a:ea typeface="仿宋" panose="02010609060101010101" pitchFamily="49" charset="-122"/>
                        </a:rPr>
                        <a:t>1</a:t>
                      </a:r>
                      <a:r>
                        <a:rPr lang="zh-CN" altLang="en-US" sz="1400" b="0" i="0" u="none" strike="noStrike">
                          <a:solidFill>
                            <a:srgbClr val="000000"/>
                          </a:solidFill>
                          <a:effectLst/>
                          <a:latin typeface="仿宋" panose="02010609060101010101" pitchFamily="49" charset="-122"/>
                          <a:ea typeface="仿宋" panose="02010609060101010101" pitchFamily="49" charset="-122"/>
                        </a:rPr>
                        <a:t>、单张发票</a:t>
                      </a:r>
                      <a:r>
                        <a:rPr lang="en-US" altLang="zh-CN" sz="1400" b="0" i="0" u="none" strike="noStrike">
                          <a:solidFill>
                            <a:srgbClr val="000000"/>
                          </a:solidFill>
                          <a:effectLst/>
                          <a:latin typeface="仿宋" panose="02010609060101010101" pitchFamily="49" charset="-122"/>
                          <a:ea typeface="仿宋" panose="02010609060101010101" pitchFamily="49" charset="-122"/>
                        </a:rPr>
                        <a:t>500</a:t>
                      </a:r>
                      <a:r>
                        <a:rPr lang="zh-CN" altLang="en-US" sz="1400" b="0" i="0" u="none" strike="noStrike">
                          <a:solidFill>
                            <a:srgbClr val="000000"/>
                          </a:solidFill>
                          <a:effectLst/>
                          <a:latin typeface="仿宋" panose="02010609060101010101" pitchFamily="49" charset="-122"/>
                          <a:ea typeface="仿宋" panose="02010609060101010101" pitchFamily="49" charset="-122"/>
                        </a:rPr>
                        <a:t>元以上应附上清单、小票等明细；</a:t>
                      </a:r>
                      <a:br>
                        <a:rPr lang="zh-CN" altLang="en-US" sz="1400" b="0" i="0" u="none" strike="noStrike">
                          <a:solidFill>
                            <a:srgbClr val="000000"/>
                          </a:solidFill>
                          <a:effectLst/>
                          <a:latin typeface="仿宋" panose="02010609060101010101" pitchFamily="49" charset="-122"/>
                          <a:ea typeface="仿宋" panose="02010609060101010101" pitchFamily="49" charset="-122"/>
                        </a:rPr>
                      </a:br>
                      <a:r>
                        <a:rPr lang="en-US" altLang="zh-CN" sz="1400" b="0" i="0" u="none" strike="noStrike">
                          <a:solidFill>
                            <a:srgbClr val="000000"/>
                          </a:solidFill>
                          <a:effectLst/>
                          <a:latin typeface="仿宋" panose="02010609060101010101" pitchFamily="49" charset="-122"/>
                          <a:ea typeface="仿宋" panose="02010609060101010101" pitchFamily="49" charset="-122"/>
                        </a:rPr>
                        <a:t>2</a:t>
                      </a:r>
                      <a:r>
                        <a:rPr lang="zh-CN" altLang="en-US" sz="1400" b="0" i="0" u="none" strike="noStrike">
                          <a:solidFill>
                            <a:srgbClr val="000000"/>
                          </a:solidFill>
                          <a:effectLst/>
                          <a:latin typeface="仿宋" panose="02010609060101010101" pitchFamily="49" charset="-122"/>
                          <a:ea typeface="仿宋" panose="02010609060101010101" pitchFamily="49" charset="-122"/>
                        </a:rPr>
                        <a:t>、日用品、家居用品等发票名目无法报销；</a:t>
                      </a:r>
                      <a:br>
                        <a:rPr lang="zh-CN" altLang="en-US" sz="1400" b="0" i="0" u="none" strike="noStrike">
                          <a:solidFill>
                            <a:srgbClr val="000000"/>
                          </a:solidFill>
                          <a:effectLst/>
                          <a:latin typeface="仿宋" panose="02010609060101010101" pitchFamily="49" charset="-122"/>
                          <a:ea typeface="仿宋" panose="02010609060101010101" pitchFamily="49" charset="-122"/>
                        </a:rPr>
                      </a:br>
                      <a:r>
                        <a:rPr lang="en-US" altLang="zh-CN" sz="1400" b="0" i="0" u="none" strike="noStrike">
                          <a:solidFill>
                            <a:srgbClr val="000000"/>
                          </a:solidFill>
                          <a:effectLst/>
                          <a:latin typeface="仿宋" panose="02010609060101010101" pitchFamily="49" charset="-122"/>
                          <a:ea typeface="仿宋" panose="02010609060101010101" pitchFamily="49" charset="-122"/>
                        </a:rPr>
                        <a:t>3</a:t>
                      </a:r>
                      <a:r>
                        <a:rPr lang="zh-CN" altLang="en-US" sz="1400" b="0" i="0" u="none" strike="noStrike">
                          <a:solidFill>
                            <a:srgbClr val="000000"/>
                          </a:solidFill>
                          <a:effectLst/>
                          <a:latin typeface="仿宋" panose="02010609060101010101" pitchFamily="49" charset="-122"/>
                          <a:ea typeface="仿宋" panose="02010609060101010101" pitchFamily="49" charset="-122"/>
                        </a:rPr>
                        <a:t>、复印纸须执行批量集中采购（彩色复印纸除外）；</a:t>
                      </a:r>
                      <a:br>
                        <a:rPr lang="zh-CN" altLang="en-US" sz="1400" b="0" i="0" u="none" strike="noStrike">
                          <a:solidFill>
                            <a:srgbClr val="000000"/>
                          </a:solidFill>
                          <a:effectLst/>
                          <a:latin typeface="仿宋" panose="02010609060101010101" pitchFamily="49" charset="-122"/>
                          <a:ea typeface="仿宋" panose="02010609060101010101" pitchFamily="49" charset="-122"/>
                        </a:rPr>
                      </a:br>
                      <a:r>
                        <a:rPr lang="en-US" altLang="zh-CN" sz="1400" b="0" i="0" u="none" strike="noStrike">
                          <a:solidFill>
                            <a:srgbClr val="000000"/>
                          </a:solidFill>
                          <a:effectLst/>
                          <a:latin typeface="仿宋" panose="02010609060101010101" pitchFamily="49" charset="-122"/>
                          <a:ea typeface="仿宋" panose="02010609060101010101" pitchFamily="49" charset="-122"/>
                        </a:rPr>
                        <a:t>4</a:t>
                      </a:r>
                      <a:r>
                        <a:rPr lang="zh-CN" altLang="en-US" sz="1400" b="0" i="0" u="none" strike="noStrike">
                          <a:solidFill>
                            <a:srgbClr val="000000"/>
                          </a:solidFill>
                          <a:effectLst/>
                          <a:latin typeface="仿宋" panose="02010609060101010101" pitchFamily="49" charset="-122"/>
                          <a:ea typeface="仿宋" panose="02010609060101010101" pitchFamily="49" charset="-122"/>
                        </a:rPr>
                        <a:t>、硒鼓等通用打印耗材（非原装）须执行政府采购。</a:t>
                      </a:r>
                    </a:p>
                  </a:txBody>
                  <a:tcPr marL="9525" marR="9525" marT="9525" marB="0" anchor="ctr"/>
                </a:tc>
                <a:tc>
                  <a:txBody>
                    <a:bodyPr/>
                    <a:lstStyle/>
                    <a:p>
                      <a:pPr algn="l" fontAlgn="ctr"/>
                      <a:r>
                        <a:rPr lang="zh-CN" altLang="en-US" sz="1400" b="0" i="0" u="none" strike="noStrike">
                          <a:solidFill>
                            <a:srgbClr val="000000"/>
                          </a:solidFill>
                          <a:effectLst/>
                          <a:latin typeface="仿宋" panose="02010609060101010101" pitchFamily="49" charset="-122"/>
                          <a:ea typeface="仿宋" panose="02010609060101010101" pitchFamily="49" charset="-122"/>
                        </a:rPr>
                        <a:t>发票、明细单（单张发票</a:t>
                      </a:r>
                      <a:r>
                        <a:rPr lang="en-US" altLang="zh-CN" sz="1400" b="0" i="0" u="none" strike="noStrike">
                          <a:solidFill>
                            <a:srgbClr val="000000"/>
                          </a:solidFill>
                          <a:effectLst/>
                          <a:latin typeface="仿宋" panose="02010609060101010101" pitchFamily="49" charset="-122"/>
                          <a:ea typeface="仿宋" panose="02010609060101010101" pitchFamily="49" charset="-122"/>
                        </a:rPr>
                        <a:t>500</a:t>
                      </a:r>
                      <a:r>
                        <a:rPr lang="zh-CN" altLang="en-US" sz="1400" b="0" i="0" u="none" strike="noStrike">
                          <a:solidFill>
                            <a:srgbClr val="000000"/>
                          </a:solidFill>
                          <a:effectLst/>
                          <a:latin typeface="仿宋" panose="02010609060101010101" pitchFamily="49" charset="-122"/>
                          <a:ea typeface="仿宋" panose="02010609060101010101" pitchFamily="49" charset="-122"/>
                        </a:rPr>
                        <a:t>元以上时）、政府采购合同及验收单（政采范围的）</a:t>
                      </a:r>
                    </a:p>
                  </a:txBody>
                  <a:tcPr marL="9525" marR="9525" marT="9525" marB="0" anchor="ctr"/>
                </a:tc>
                <a:extLst>
                  <a:ext uri="{0D108BD9-81ED-4DB2-BD59-A6C34878D82A}">
                    <a16:rowId xmlns:a16="http://schemas.microsoft.com/office/drawing/2014/main" val="1099644719"/>
                  </a:ext>
                </a:extLst>
              </a:tr>
              <a:tr h="1366360">
                <a:tc>
                  <a:txBody>
                    <a:bodyPr/>
                    <a:lstStyle/>
                    <a:p>
                      <a:pPr algn="ctr" fontAlgn="ctr"/>
                      <a:r>
                        <a:rPr lang="zh-CN" altLang="en-US" sz="1400" b="1" i="0" u="none" strike="noStrike">
                          <a:solidFill>
                            <a:srgbClr val="000000"/>
                          </a:solidFill>
                          <a:effectLst/>
                          <a:latin typeface="仿宋" panose="02010609060101010101" pitchFamily="49" charset="-122"/>
                          <a:ea typeface="仿宋" panose="02010609060101010101" pitchFamily="49" charset="-122"/>
                        </a:rPr>
                        <a:t>邮电费</a:t>
                      </a:r>
                    </a:p>
                  </a:txBody>
                  <a:tcPr marL="9525" marR="9525" marT="9525" marB="0" anchor="ctr">
                    <a:solidFill>
                      <a:schemeClr val="accent1"/>
                    </a:solidFill>
                  </a:tcPr>
                </a:tc>
                <a:tc>
                  <a:txBody>
                    <a:bodyPr/>
                    <a:lstStyle/>
                    <a:p>
                      <a:pPr algn="l" fontAlgn="ctr"/>
                      <a:r>
                        <a:rPr lang="zh-CN" altLang="en-US" sz="1400" b="0" i="0" u="none" strike="noStrike">
                          <a:solidFill>
                            <a:srgbClr val="000000"/>
                          </a:solidFill>
                          <a:effectLst/>
                          <a:latin typeface="仿宋" panose="02010609060101010101" pitchFamily="49" charset="-122"/>
                          <a:ea typeface="仿宋" panose="02010609060101010101" pitchFamily="49" charset="-122"/>
                        </a:rPr>
                        <a:t>包含网络费、邮寄费等</a:t>
                      </a:r>
                    </a:p>
                  </a:txBody>
                  <a:tcPr marL="9525" marR="9525" marT="9525" marB="0" anchor="ctr"/>
                </a:tc>
                <a:tc>
                  <a:txBody>
                    <a:bodyPr/>
                    <a:lstStyle/>
                    <a:p>
                      <a:pPr algn="l" fontAlgn="ctr"/>
                      <a:r>
                        <a:rPr lang="en-US" altLang="zh-CN" sz="1400" b="0" i="0" u="none" strike="noStrike">
                          <a:solidFill>
                            <a:srgbClr val="000000"/>
                          </a:solidFill>
                          <a:effectLst/>
                          <a:latin typeface="仿宋" panose="02010609060101010101" pitchFamily="49" charset="-122"/>
                          <a:ea typeface="仿宋" panose="02010609060101010101" pitchFamily="49" charset="-122"/>
                        </a:rPr>
                        <a:t>1</a:t>
                      </a:r>
                      <a:r>
                        <a:rPr lang="zh-CN" altLang="en-US" sz="1400" b="0" i="0" u="none" strike="noStrike">
                          <a:solidFill>
                            <a:srgbClr val="000000"/>
                          </a:solidFill>
                          <a:effectLst/>
                          <a:latin typeface="仿宋" panose="02010609060101010101" pitchFamily="49" charset="-122"/>
                          <a:ea typeface="仿宋" panose="02010609060101010101" pitchFamily="49" charset="-122"/>
                        </a:rPr>
                        <a:t>、日常电话通讯费等不予报销；</a:t>
                      </a:r>
                      <a:br>
                        <a:rPr lang="zh-CN" altLang="en-US" sz="1400" b="0" i="0" u="none" strike="noStrike">
                          <a:solidFill>
                            <a:srgbClr val="000000"/>
                          </a:solidFill>
                          <a:effectLst/>
                          <a:latin typeface="仿宋" panose="02010609060101010101" pitchFamily="49" charset="-122"/>
                          <a:ea typeface="仿宋" panose="02010609060101010101" pitchFamily="49" charset="-122"/>
                        </a:rPr>
                      </a:br>
                      <a:r>
                        <a:rPr lang="en-US" altLang="zh-CN" sz="1400" b="0" i="0" u="none" strike="noStrike">
                          <a:solidFill>
                            <a:srgbClr val="000000"/>
                          </a:solidFill>
                          <a:effectLst/>
                          <a:latin typeface="仿宋" panose="02010609060101010101" pitchFamily="49" charset="-122"/>
                          <a:ea typeface="仿宋" panose="02010609060101010101" pitchFamily="49" charset="-122"/>
                        </a:rPr>
                        <a:t>2</a:t>
                      </a:r>
                      <a:r>
                        <a:rPr lang="zh-CN" altLang="en-US" sz="1400" b="0" i="0" u="none" strike="noStrike">
                          <a:solidFill>
                            <a:srgbClr val="000000"/>
                          </a:solidFill>
                          <a:effectLst/>
                          <a:latin typeface="仿宋" panose="02010609060101010101" pitchFamily="49" charset="-122"/>
                          <a:ea typeface="仿宋" panose="02010609060101010101" pitchFamily="49" charset="-122"/>
                        </a:rPr>
                        <a:t>、购买材料、设备相关的运输费，应并入材料费、设备费报销。</a:t>
                      </a:r>
                    </a:p>
                  </a:txBody>
                  <a:tcPr marL="9525" marR="9525" marT="9525" marB="0" anchor="ctr"/>
                </a:tc>
                <a:tc>
                  <a:txBody>
                    <a:bodyPr/>
                    <a:lstStyle/>
                    <a:p>
                      <a:pPr algn="l" fontAlgn="ctr"/>
                      <a:r>
                        <a:rPr lang="zh-CN" altLang="en-US" sz="1400" b="0" i="0" u="none" strike="noStrike" dirty="0">
                          <a:solidFill>
                            <a:srgbClr val="000000"/>
                          </a:solidFill>
                          <a:effectLst/>
                          <a:latin typeface="仿宋" panose="02010609060101010101" pitchFamily="49" charset="-122"/>
                          <a:ea typeface="仿宋" panose="02010609060101010101" pitchFamily="49" charset="-122"/>
                        </a:rPr>
                        <a:t>发票、邮寄明细单（多笔邮寄费汇总开发票时）</a:t>
                      </a:r>
                    </a:p>
                  </a:txBody>
                  <a:tcPr marL="9525" marR="9525" marT="9525" marB="0" anchor="ctr"/>
                </a:tc>
                <a:extLst>
                  <a:ext uri="{0D108BD9-81ED-4DB2-BD59-A6C34878D82A}">
                    <a16:rowId xmlns:a16="http://schemas.microsoft.com/office/drawing/2014/main" val="2692713104"/>
                  </a:ext>
                </a:extLst>
              </a:tr>
            </a:tbl>
          </a:graphicData>
        </a:graphic>
      </p:graphicFrame>
      <p:sp>
        <p:nvSpPr>
          <p:cNvPr id="6" name="矩形 5">
            <a:extLst/>
          </p:cNvPr>
          <p:cNvSpPr/>
          <p:nvPr/>
        </p:nvSpPr>
        <p:spPr>
          <a:xfrm>
            <a:off x="1204790" y="404664"/>
            <a:ext cx="9433048" cy="628344"/>
          </a:xfrm>
          <a:prstGeom prst="rect">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CN" altLang="en-US" sz="4000" b="1" dirty="0">
                <a:solidFill>
                  <a:schemeClr val="tx2">
                    <a:lumMod val="75000"/>
                  </a:schemeClr>
                </a:solidFill>
                <a:latin typeface="方正小标宋简体" pitchFamily="2" charset="-122"/>
                <a:ea typeface="方正小标宋简体" pitchFamily="2" charset="-122"/>
              </a:rPr>
              <a:t>第三章 借款报销管理规定</a:t>
            </a:r>
            <a:endParaRPr lang="zh-CN" altLang="en-US" sz="4000" b="1" dirty="0">
              <a:solidFill>
                <a:schemeClr val="bg1"/>
              </a:solidFill>
              <a:latin typeface="仿宋" pitchFamily="49" charset="-122"/>
              <a:ea typeface="仿宋" pitchFamily="49" charset="-122"/>
              <a:cs typeface="Calibri" pitchFamily="34" charset="0"/>
            </a:endParaRPr>
          </a:p>
        </p:txBody>
      </p:sp>
    </p:spTree>
    <p:extLst>
      <p:ext uri="{BB962C8B-B14F-4D97-AF65-F5344CB8AC3E}">
        <p14:creationId xmlns:p14="http://schemas.microsoft.com/office/powerpoint/2010/main" val="451148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p:cNvPr>
          <p:cNvSpPr/>
          <p:nvPr/>
        </p:nvSpPr>
        <p:spPr>
          <a:xfrm>
            <a:off x="1204790" y="476672"/>
            <a:ext cx="9433048" cy="628344"/>
          </a:xfrm>
          <a:prstGeom prst="rect">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CN" altLang="en-US" sz="4000" b="1" dirty="0">
                <a:solidFill>
                  <a:schemeClr val="tx2">
                    <a:lumMod val="75000"/>
                  </a:schemeClr>
                </a:solidFill>
                <a:latin typeface="方正小标宋简体" pitchFamily="2" charset="-122"/>
                <a:ea typeface="方正小标宋简体" pitchFamily="2" charset="-122"/>
              </a:rPr>
              <a:t>第三章 借款报销管理规定</a:t>
            </a:r>
            <a:endParaRPr lang="zh-CN" altLang="en-US" sz="4000" b="1" dirty="0">
              <a:solidFill>
                <a:schemeClr val="bg1"/>
              </a:solidFill>
              <a:latin typeface="仿宋" pitchFamily="49" charset="-122"/>
              <a:ea typeface="仿宋" pitchFamily="49" charset="-122"/>
              <a:cs typeface="Calibri"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939128285"/>
              </p:ext>
            </p:extLst>
          </p:nvPr>
        </p:nvGraphicFramePr>
        <p:xfrm>
          <a:off x="563741" y="1340768"/>
          <a:ext cx="10079286" cy="4887421"/>
        </p:xfrm>
        <a:graphic>
          <a:graphicData uri="http://schemas.openxmlformats.org/drawingml/2006/table">
            <a:tbl>
              <a:tblPr>
                <a:tableStyleId>{5C22544A-7EE6-4342-B048-85BDC9FD1C3A}</a:tableStyleId>
              </a:tblPr>
              <a:tblGrid>
                <a:gridCol w="996432">
                  <a:extLst>
                    <a:ext uri="{9D8B030D-6E8A-4147-A177-3AD203B41FA5}">
                      <a16:colId xmlns:a16="http://schemas.microsoft.com/office/drawing/2014/main" val="292436207"/>
                    </a:ext>
                  </a:extLst>
                </a:gridCol>
                <a:gridCol w="2203646">
                  <a:extLst>
                    <a:ext uri="{9D8B030D-6E8A-4147-A177-3AD203B41FA5}">
                      <a16:colId xmlns:a16="http://schemas.microsoft.com/office/drawing/2014/main" val="926488885"/>
                    </a:ext>
                  </a:extLst>
                </a:gridCol>
                <a:gridCol w="4936826">
                  <a:extLst>
                    <a:ext uri="{9D8B030D-6E8A-4147-A177-3AD203B41FA5}">
                      <a16:colId xmlns:a16="http://schemas.microsoft.com/office/drawing/2014/main" val="2739272017"/>
                    </a:ext>
                  </a:extLst>
                </a:gridCol>
                <a:gridCol w="1942382">
                  <a:extLst>
                    <a:ext uri="{9D8B030D-6E8A-4147-A177-3AD203B41FA5}">
                      <a16:colId xmlns:a16="http://schemas.microsoft.com/office/drawing/2014/main" val="2077929341"/>
                    </a:ext>
                  </a:extLst>
                </a:gridCol>
              </a:tblGrid>
              <a:tr h="360040">
                <a:tc>
                  <a:txBody>
                    <a:bodyPr/>
                    <a:lstStyle/>
                    <a:p>
                      <a:pPr algn="ctr" fontAlgn="ctr"/>
                      <a:r>
                        <a:rPr lang="zh-CN" altLang="en-US" sz="1400" b="1" u="none" strike="noStrike" dirty="0">
                          <a:effectLst/>
                          <a:latin typeface="+mn-ea"/>
                          <a:ea typeface="+mn-ea"/>
                        </a:rPr>
                        <a:t>报销类别</a:t>
                      </a:r>
                      <a:endParaRPr lang="zh-CN" altLang="en-US" sz="1400" b="1" i="0" u="none" strike="noStrike" dirty="0">
                        <a:solidFill>
                          <a:srgbClr val="000000"/>
                        </a:solidFill>
                        <a:effectLst/>
                        <a:latin typeface="+mn-ea"/>
                        <a:ea typeface="+mn-ea"/>
                      </a:endParaRPr>
                    </a:p>
                  </a:txBody>
                  <a:tcPr marL="7184" marR="7184" marT="7184" marB="0" anchor="ctr">
                    <a:solidFill>
                      <a:schemeClr val="accent1"/>
                    </a:solidFill>
                  </a:tcPr>
                </a:tc>
                <a:tc>
                  <a:txBody>
                    <a:bodyPr/>
                    <a:lstStyle/>
                    <a:p>
                      <a:pPr algn="ctr" fontAlgn="ctr"/>
                      <a:r>
                        <a:rPr lang="zh-CN" altLang="en-US" sz="1400" b="1" u="none" strike="noStrike" dirty="0">
                          <a:effectLst/>
                          <a:latin typeface="+mn-ea"/>
                          <a:ea typeface="+mn-ea"/>
                        </a:rPr>
                        <a:t>定义</a:t>
                      </a:r>
                      <a:r>
                        <a:rPr lang="en-US" altLang="zh-CN" sz="1400" b="1" u="none" strike="noStrike" dirty="0">
                          <a:effectLst/>
                          <a:latin typeface="+mn-ea"/>
                          <a:ea typeface="+mn-ea"/>
                        </a:rPr>
                        <a:t>/</a:t>
                      </a:r>
                      <a:r>
                        <a:rPr lang="zh-CN" altLang="en-US" sz="1400" b="1" u="none" strike="noStrike" dirty="0">
                          <a:effectLst/>
                          <a:latin typeface="+mn-ea"/>
                          <a:ea typeface="+mn-ea"/>
                        </a:rPr>
                        <a:t>参考制度</a:t>
                      </a:r>
                      <a:endParaRPr lang="zh-CN" altLang="en-US" sz="1400" b="1" i="0" u="none" strike="noStrike" dirty="0">
                        <a:solidFill>
                          <a:srgbClr val="000000"/>
                        </a:solidFill>
                        <a:effectLst/>
                        <a:latin typeface="+mn-ea"/>
                        <a:ea typeface="+mn-ea"/>
                      </a:endParaRPr>
                    </a:p>
                  </a:txBody>
                  <a:tcPr marL="7184" marR="7184" marT="7184" marB="0" anchor="ctr">
                    <a:solidFill>
                      <a:schemeClr val="accent1"/>
                    </a:solidFill>
                  </a:tcPr>
                </a:tc>
                <a:tc>
                  <a:txBody>
                    <a:bodyPr/>
                    <a:lstStyle/>
                    <a:p>
                      <a:pPr algn="ctr" fontAlgn="ctr"/>
                      <a:r>
                        <a:rPr lang="zh-CN" altLang="en-US" sz="1400" b="1" u="none" strike="noStrike">
                          <a:effectLst/>
                          <a:latin typeface="+mn-ea"/>
                          <a:ea typeface="+mn-ea"/>
                        </a:rPr>
                        <a:t>报销注意事项</a:t>
                      </a:r>
                      <a:endParaRPr lang="zh-CN" altLang="en-US" sz="1400" b="1" i="0" u="none" strike="noStrike">
                        <a:solidFill>
                          <a:srgbClr val="000000"/>
                        </a:solidFill>
                        <a:effectLst/>
                        <a:latin typeface="+mn-ea"/>
                        <a:ea typeface="+mn-ea"/>
                      </a:endParaRPr>
                    </a:p>
                  </a:txBody>
                  <a:tcPr marL="7184" marR="7184" marT="7184" marB="0" anchor="ctr">
                    <a:solidFill>
                      <a:schemeClr val="accent1"/>
                    </a:solidFill>
                  </a:tcPr>
                </a:tc>
                <a:tc>
                  <a:txBody>
                    <a:bodyPr/>
                    <a:lstStyle/>
                    <a:p>
                      <a:pPr algn="ctr" fontAlgn="ctr"/>
                      <a:r>
                        <a:rPr lang="zh-CN" altLang="en-US" sz="1400" b="1" u="none" strike="noStrike" dirty="0">
                          <a:effectLst/>
                          <a:latin typeface="+mn-ea"/>
                          <a:ea typeface="+mn-ea"/>
                        </a:rPr>
                        <a:t>报销附件</a:t>
                      </a:r>
                      <a:r>
                        <a:rPr lang="en-US" altLang="zh-CN" sz="1400" b="1" u="none" strike="noStrike" dirty="0">
                          <a:effectLst/>
                          <a:latin typeface="+mn-ea"/>
                          <a:ea typeface="+mn-ea"/>
                        </a:rPr>
                        <a:t>(</a:t>
                      </a:r>
                      <a:r>
                        <a:rPr lang="zh-CN" altLang="en-US" sz="1400" b="1" u="none" strike="noStrike" dirty="0">
                          <a:effectLst/>
                          <a:latin typeface="+mn-ea"/>
                          <a:ea typeface="+mn-ea"/>
                        </a:rPr>
                        <a:t>仅用于一般报销事项参考用</a:t>
                      </a:r>
                      <a:r>
                        <a:rPr lang="en-US" altLang="zh-CN" sz="1400" b="1" u="none" strike="noStrike" dirty="0">
                          <a:effectLst/>
                          <a:latin typeface="+mn-ea"/>
                          <a:ea typeface="+mn-ea"/>
                        </a:rPr>
                        <a:t>)</a:t>
                      </a:r>
                      <a:endParaRPr lang="en-US" altLang="zh-CN" sz="1400" b="1" i="0" u="none" strike="noStrike" dirty="0">
                        <a:solidFill>
                          <a:srgbClr val="000000"/>
                        </a:solidFill>
                        <a:effectLst/>
                        <a:latin typeface="+mn-ea"/>
                        <a:ea typeface="+mn-ea"/>
                      </a:endParaRPr>
                    </a:p>
                  </a:txBody>
                  <a:tcPr marL="7184" marR="7184" marT="7184" marB="0" anchor="ctr">
                    <a:solidFill>
                      <a:schemeClr val="accent1"/>
                    </a:solidFill>
                  </a:tcPr>
                </a:tc>
                <a:extLst>
                  <a:ext uri="{0D108BD9-81ED-4DB2-BD59-A6C34878D82A}">
                    <a16:rowId xmlns:a16="http://schemas.microsoft.com/office/drawing/2014/main" val="1279855274"/>
                  </a:ext>
                </a:extLst>
              </a:tr>
              <a:tr h="2950472">
                <a:tc>
                  <a:txBody>
                    <a:bodyPr/>
                    <a:lstStyle/>
                    <a:p>
                      <a:pPr algn="ctr" fontAlgn="ctr"/>
                      <a:r>
                        <a:rPr lang="zh-CN" altLang="en-US" sz="1400" b="1" i="0" u="none" strike="noStrike" dirty="0">
                          <a:solidFill>
                            <a:srgbClr val="000000"/>
                          </a:solidFill>
                          <a:effectLst/>
                          <a:latin typeface="仿宋" panose="02010609060101010101" pitchFamily="49" charset="-122"/>
                          <a:ea typeface="仿宋" panose="02010609060101010101" pitchFamily="49" charset="-122"/>
                        </a:rPr>
                        <a:t>公务接待费（接待外宾来访）</a:t>
                      </a:r>
                    </a:p>
                  </a:txBody>
                  <a:tcPr marL="9525" marR="9525" marT="9525" marB="0" anchor="ctr">
                    <a:solidFill>
                      <a:schemeClr val="accent1"/>
                    </a:solidFill>
                  </a:tcPr>
                </a:tc>
                <a:tc>
                  <a:txBody>
                    <a:bodyPr/>
                    <a:lstStyle/>
                    <a:p>
                      <a:pPr algn="l" fontAlgn="ctr"/>
                      <a:r>
                        <a:rPr lang="zh-CN" altLang="en-US" sz="1400" b="0" i="0" u="none" strike="noStrike">
                          <a:solidFill>
                            <a:srgbClr val="000000"/>
                          </a:solidFill>
                          <a:effectLst/>
                          <a:latin typeface="仿宋" panose="02010609060101010101" pitchFamily="49" charset="-122"/>
                          <a:ea typeface="仿宋" panose="02010609060101010101" pitchFamily="49" charset="-122"/>
                        </a:rPr>
                        <a:t>接待外宾来访费用报销参照</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中国科学院半导体研究所外宾来访管理办法（试行）</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和</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中央和国家机关外宾接待经费管理办法</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文件执行。</a:t>
                      </a:r>
                    </a:p>
                  </a:txBody>
                  <a:tcPr marL="9525" marR="9525" marT="9525" marB="0" anchor="ctr"/>
                </a:tc>
                <a:tc>
                  <a:txBody>
                    <a:bodyPr/>
                    <a:lstStyle/>
                    <a:p>
                      <a:pPr algn="l" fontAlgn="ctr"/>
                      <a:r>
                        <a:rPr lang="zh-CN" altLang="en-US" sz="1400" b="1" i="0" u="none" strike="noStrike" dirty="0" smtClean="0">
                          <a:solidFill>
                            <a:srgbClr val="000000"/>
                          </a:solidFill>
                          <a:effectLst/>
                          <a:latin typeface="仿宋" panose="02010609060101010101" pitchFamily="49" charset="-122"/>
                          <a:ea typeface="仿宋" panose="02010609060101010101" pitchFamily="49" charset="-122"/>
                        </a:rPr>
                        <a:t>除</a:t>
                      </a:r>
                      <a:r>
                        <a:rPr lang="zh-CN" altLang="en-US" sz="1400" b="1" i="0" u="none" strike="noStrike" dirty="0">
                          <a:solidFill>
                            <a:srgbClr val="000000"/>
                          </a:solidFill>
                          <a:effectLst/>
                          <a:latin typeface="仿宋" panose="02010609060101010101" pitchFamily="49" charset="-122"/>
                          <a:ea typeface="仿宋" panose="02010609060101010101" pitchFamily="49" charset="-122"/>
                        </a:rPr>
                        <a:t>接待外宾来访外，国内公务接待费不再允许报销。</a:t>
                      </a:r>
                      <a:br>
                        <a:rPr lang="zh-CN" altLang="en-US" sz="1400" b="1" i="0" u="none" strike="noStrike" dirty="0">
                          <a:solidFill>
                            <a:srgbClr val="000000"/>
                          </a:solidFill>
                          <a:effectLst/>
                          <a:latin typeface="仿宋" panose="02010609060101010101" pitchFamily="49" charset="-122"/>
                          <a:ea typeface="仿宋" panose="02010609060101010101" pitchFamily="49" charset="-122"/>
                        </a:rPr>
                      </a:br>
                      <a:r>
                        <a:rPr lang="zh-CN" altLang="en-US" sz="1400" b="1" i="0" u="none" strike="noStrike" dirty="0">
                          <a:solidFill>
                            <a:srgbClr val="000000"/>
                          </a:solidFill>
                          <a:effectLst/>
                          <a:latin typeface="仿宋" panose="02010609060101010101" pitchFamily="49" charset="-122"/>
                          <a:ea typeface="仿宋" panose="02010609060101010101" pitchFamily="49" charset="-122"/>
                        </a:rPr>
                        <a:t/>
                      </a:r>
                      <a:br>
                        <a:rPr lang="zh-CN" altLang="en-US" sz="1400" b="1" i="0" u="none" strike="noStrike" dirty="0">
                          <a:solidFill>
                            <a:srgbClr val="000000"/>
                          </a:solidFill>
                          <a:effectLst/>
                          <a:latin typeface="仿宋" panose="02010609060101010101" pitchFamily="49" charset="-122"/>
                          <a:ea typeface="仿宋" panose="02010609060101010101" pitchFamily="49" charset="-122"/>
                        </a:rPr>
                      </a:br>
                      <a:endParaRPr lang="zh-CN" altLang="en-US" sz="1400" b="1" i="0" u="none" strike="noStrike" dirty="0">
                        <a:solidFill>
                          <a:srgbClr val="000000"/>
                        </a:solidFill>
                        <a:effectLst/>
                        <a:latin typeface="仿宋" panose="02010609060101010101" pitchFamily="49" charset="-122"/>
                        <a:ea typeface="仿宋" panose="02010609060101010101" pitchFamily="49" charset="-122"/>
                      </a:endParaRPr>
                    </a:p>
                  </a:txBody>
                  <a:tcPr marL="9525" marR="9525" marT="9525" marB="0" anchor="ctr"/>
                </a:tc>
                <a:tc>
                  <a:txBody>
                    <a:bodyPr/>
                    <a:lstStyle/>
                    <a:p>
                      <a:pPr algn="l" fontAlgn="ctr"/>
                      <a:r>
                        <a:rPr lang="zh-CN" altLang="en-US" sz="1400" b="0" i="0" u="none" strike="noStrike" dirty="0">
                          <a:solidFill>
                            <a:srgbClr val="000000"/>
                          </a:solidFill>
                          <a:effectLst/>
                          <a:latin typeface="仿宋" panose="02010609060101010101" pitchFamily="49" charset="-122"/>
                          <a:ea typeface="仿宋" panose="02010609060101010101" pitchFamily="49" charset="-122"/>
                        </a:rPr>
                        <a:t>经科技处审核后的国际合作与交流来访项目申请表、费用票据等。</a:t>
                      </a:r>
                    </a:p>
                  </a:txBody>
                  <a:tcPr marL="9525" marR="9525" marT="9525" marB="0" anchor="ctr"/>
                </a:tc>
                <a:extLst>
                  <a:ext uri="{0D108BD9-81ED-4DB2-BD59-A6C34878D82A}">
                    <a16:rowId xmlns:a16="http://schemas.microsoft.com/office/drawing/2014/main" val="3106836742"/>
                  </a:ext>
                </a:extLst>
              </a:tr>
              <a:tr h="1496186">
                <a:tc>
                  <a:txBody>
                    <a:bodyPr/>
                    <a:lstStyle/>
                    <a:p>
                      <a:pPr algn="ctr" fontAlgn="ctr"/>
                      <a:r>
                        <a:rPr lang="zh-CN" altLang="en-US" sz="1400" b="1" i="0" u="none" strike="noStrike">
                          <a:solidFill>
                            <a:srgbClr val="000000"/>
                          </a:solidFill>
                          <a:effectLst/>
                          <a:latin typeface="仿宋" panose="02010609060101010101" pitchFamily="49" charset="-122"/>
                          <a:ea typeface="仿宋" panose="02010609060101010101" pitchFamily="49" charset="-122"/>
                        </a:rPr>
                        <a:t>加班餐费</a:t>
                      </a:r>
                    </a:p>
                  </a:txBody>
                  <a:tcPr marL="9525" marR="9525" marT="9525" marB="0" anchor="ctr">
                    <a:solidFill>
                      <a:schemeClr val="accent1"/>
                    </a:solidFill>
                  </a:tcPr>
                </a:tc>
                <a:tc>
                  <a:txBody>
                    <a:bodyPr/>
                    <a:lstStyle/>
                    <a:p>
                      <a:pPr algn="l" fontAlgn="ctr"/>
                      <a:r>
                        <a:rPr lang="zh-CN" altLang="en-US" sz="1400" b="0" i="0" u="none" strike="noStrike">
                          <a:solidFill>
                            <a:srgbClr val="000000"/>
                          </a:solidFill>
                          <a:effectLst/>
                          <a:latin typeface="仿宋" panose="02010609060101010101" pitchFamily="49" charset="-122"/>
                          <a:ea typeface="仿宋" panose="02010609060101010101" pitchFamily="49" charset="-122"/>
                        </a:rPr>
                        <a:t>参照</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中国科学院半导体研究所关于规范加班工作餐管理的规定</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文件规定执行。</a:t>
                      </a:r>
                    </a:p>
                  </a:txBody>
                  <a:tcPr marL="9525" marR="9525" marT="9525" marB="0" anchor="ctr"/>
                </a:tc>
                <a:tc>
                  <a:txBody>
                    <a:bodyPr/>
                    <a:lstStyle/>
                    <a:p>
                      <a:pPr algn="l" fontAlgn="ctr"/>
                      <a:r>
                        <a:rPr lang="en-US" altLang="zh-CN" sz="1400" b="0" i="0" u="none" strike="noStrike">
                          <a:solidFill>
                            <a:srgbClr val="000000"/>
                          </a:solidFill>
                          <a:effectLst/>
                          <a:latin typeface="仿宋" panose="02010609060101010101" pitchFamily="49" charset="-122"/>
                          <a:ea typeface="仿宋" panose="02010609060101010101" pitchFamily="49" charset="-122"/>
                        </a:rPr>
                        <a:t>1</a:t>
                      </a:r>
                      <a:r>
                        <a:rPr lang="zh-CN" altLang="en-US" sz="1400" b="0" i="0" u="none" strike="noStrike">
                          <a:solidFill>
                            <a:srgbClr val="000000"/>
                          </a:solidFill>
                          <a:effectLst/>
                          <a:latin typeface="仿宋" panose="02010609060101010101" pitchFamily="49" charset="-122"/>
                          <a:ea typeface="仿宋" panose="02010609060101010101" pitchFamily="49" charset="-122"/>
                        </a:rPr>
                        <a:t>、加班餐费标准为食堂盒饭不高于</a:t>
                      </a:r>
                      <a:r>
                        <a:rPr lang="en-US" altLang="zh-CN" sz="1400" b="0" i="0" u="none" strike="noStrike">
                          <a:solidFill>
                            <a:srgbClr val="000000"/>
                          </a:solidFill>
                          <a:effectLst/>
                          <a:latin typeface="仿宋" panose="02010609060101010101" pitchFamily="49" charset="-122"/>
                          <a:ea typeface="仿宋" panose="02010609060101010101" pitchFamily="49" charset="-122"/>
                        </a:rPr>
                        <a:t>60</a:t>
                      </a:r>
                      <a:r>
                        <a:rPr lang="zh-CN" altLang="en-US" sz="1400" b="0" i="0" u="none" strike="noStrike">
                          <a:solidFill>
                            <a:srgbClr val="000000"/>
                          </a:solidFill>
                          <a:effectLst/>
                          <a:latin typeface="仿宋" panose="02010609060101010101" pitchFamily="49" charset="-122"/>
                          <a:ea typeface="仿宋" panose="02010609060101010101" pitchFamily="49" charset="-122"/>
                        </a:rPr>
                        <a:t>元</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人</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餐，外订简餐不高于</a:t>
                      </a:r>
                      <a:r>
                        <a:rPr lang="en-US" altLang="zh-CN" sz="1400" b="0" i="0" u="none" strike="noStrike">
                          <a:solidFill>
                            <a:srgbClr val="000000"/>
                          </a:solidFill>
                          <a:effectLst/>
                          <a:latin typeface="仿宋" panose="02010609060101010101" pitchFamily="49" charset="-122"/>
                          <a:ea typeface="仿宋" panose="02010609060101010101" pitchFamily="49" charset="-122"/>
                        </a:rPr>
                        <a:t>100</a:t>
                      </a:r>
                      <a:r>
                        <a:rPr lang="zh-CN" altLang="en-US" sz="1400" b="0" i="0" u="none" strike="noStrike">
                          <a:solidFill>
                            <a:srgbClr val="000000"/>
                          </a:solidFill>
                          <a:effectLst/>
                          <a:latin typeface="仿宋" panose="02010609060101010101" pitchFamily="49" charset="-122"/>
                          <a:ea typeface="仿宋" panose="02010609060101010101" pitchFamily="49" charset="-122"/>
                        </a:rPr>
                        <a:t>元</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人</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餐，加班桌餐消费一律不予报销；</a:t>
                      </a:r>
                      <a:br>
                        <a:rPr lang="zh-CN" altLang="en-US" sz="1400" b="0" i="0" u="none" strike="noStrike">
                          <a:solidFill>
                            <a:srgbClr val="000000"/>
                          </a:solidFill>
                          <a:effectLst/>
                          <a:latin typeface="仿宋" panose="02010609060101010101" pitchFamily="49" charset="-122"/>
                          <a:ea typeface="仿宋" panose="02010609060101010101" pitchFamily="49" charset="-122"/>
                        </a:rPr>
                      </a:br>
                      <a:r>
                        <a:rPr lang="en-US" altLang="zh-CN" sz="1400" b="0" i="0" u="none" strike="noStrike">
                          <a:solidFill>
                            <a:srgbClr val="000000"/>
                          </a:solidFill>
                          <a:effectLst/>
                          <a:latin typeface="仿宋" panose="02010609060101010101" pitchFamily="49" charset="-122"/>
                          <a:ea typeface="仿宋" panose="02010609060101010101" pitchFamily="49" charset="-122"/>
                        </a:rPr>
                        <a:t>2</a:t>
                      </a:r>
                      <a:r>
                        <a:rPr lang="zh-CN" altLang="en-US" sz="1400" b="0" i="0" u="none" strike="noStrike">
                          <a:solidFill>
                            <a:srgbClr val="000000"/>
                          </a:solidFill>
                          <a:effectLst/>
                          <a:latin typeface="仿宋" panose="02010609060101010101" pitchFamily="49" charset="-122"/>
                          <a:ea typeface="仿宋" panose="02010609060101010101" pitchFamily="49" charset="-122"/>
                        </a:rPr>
                        <a:t>、加班工作餐应一事一议，且仅针对本所职工（含博士后）或研究生禁止报销所外人员用餐费用；</a:t>
                      </a:r>
                      <a:br>
                        <a:rPr lang="zh-CN" altLang="en-US" sz="1400" b="0" i="0" u="none" strike="noStrike">
                          <a:solidFill>
                            <a:srgbClr val="000000"/>
                          </a:solidFill>
                          <a:effectLst/>
                          <a:latin typeface="仿宋" panose="02010609060101010101" pitchFamily="49" charset="-122"/>
                          <a:ea typeface="仿宋" panose="02010609060101010101" pitchFamily="49" charset="-122"/>
                        </a:rPr>
                      </a:br>
                      <a:r>
                        <a:rPr lang="en-US" altLang="zh-CN" sz="1400" b="0" i="0" u="none" strike="noStrike">
                          <a:solidFill>
                            <a:srgbClr val="000000"/>
                          </a:solidFill>
                          <a:effectLst/>
                          <a:latin typeface="仿宋" panose="02010609060101010101" pitchFamily="49" charset="-122"/>
                          <a:ea typeface="仿宋" panose="02010609060101010101" pitchFamily="49" charset="-122"/>
                        </a:rPr>
                        <a:t>3</a:t>
                      </a:r>
                      <a:r>
                        <a:rPr lang="zh-CN" altLang="en-US" sz="1400" b="0" i="0" u="none" strike="noStrike">
                          <a:solidFill>
                            <a:srgbClr val="000000"/>
                          </a:solidFill>
                          <a:effectLst/>
                          <a:latin typeface="仿宋" panose="02010609060101010101" pitchFamily="49" charset="-122"/>
                          <a:ea typeface="仿宋" panose="02010609060101010101" pitchFamily="49" charset="-122"/>
                        </a:rPr>
                        <a:t>、不允许纵向课题支出；</a:t>
                      </a:r>
                      <a:br>
                        <a:rPr lang="zh-CN" altLang="en-US" sz="1400" b="0" i="0" u="none" strike="noStrike">
                          <a:solidFill>
                            <a:srgbClr val="000000"/>
                          </a:solidFill>
                          <a:effectLst/>
                          <a:latin typeface="仿宋" panose="02010609060101010101" pitchFamily="49" charset="-122"/>
                          <a:ea typeface="仿宋" panose="02010609060101010101" pitchFamily="49" charset="-122"/>
                        </a:rPr>
                      </a:br>
                      <a:r>
                        <a:rPr lang="en-US" altLang="zh-CN" sz="1400" b="0" i="0" u="none" strike="noStrike">
                          <a:solidFill>
                            <a:srgbClr val="000000"/>
                          </a:solidFill>
                          <a:effectLst/>
                          <a:latin typeface="仿宋" panose="02010609060101010101" pitchFamily="49" charset="-122"/>
                          <a:ea typeface="仿宋" panose="02010609060101010101" pitchFamily="49" charset="-122"/>
                        </a:rPr>
                        <a:t>4</a:t>
                      </a:r>
                      <a:r>
                        <a:rPr lang="zh-CN" altLang="en-US" sz="1400" b="0" i="0" u="none" strike="noStrike">
                          <a:solidFill>
                            <a:srgbClr val="000000"/>
                          </a:solidFill>
                          <a:effectLst/>
                          <a:latin typeface="仿宋" panose="02010609060101010101" pitchFamily="49" charset="-122"/>
                          <a:ea typeface="仿宋" panose="02010609060101010101" pitchFamily="49" charset="-122"/>
                        </a:rPr>
                        <a:t>、报销法定节假日加班工作餐，需附加班工作事项的佐证材料。</a:t>
                      </a:r>
                      <a:br>
                        <a:rPr lang="zh-CN" altLang="en-US" sz="1400" b="0" i="0" u="none" strike="noStrike">
                          <a:solidFill>
                            <a:srgbClr val="000000"/>
                          </a:solidFill>
                          <a:effectLst/>
                          <a:latin typeface="仿宋" panose="02010609060101010101" pitchFamily="49" charset="-122"/>
                          <a:ea typeface="仿宋" panose="02010609060101010101" pitchFamily="49" charset="-122"/>
                        </a:rPr>
                      </a:br>
                      <a:endParaRPr lang="zh-CN" altLang="en-US" sz="1400" b="0" i="0" u="none" strike="noStrike">
                        <a:solidFill>
                          <a:srgbClr val="000000"/>
                        </a:solidFill>
                        <a:effectLst/>
                        <a:latin typeface="仿宋" panose="02010609060101010101" pitchFamily="49" charset="-122"/>
                        <a:ea typeface="仿宋" panose="02010609060101010101" pitchFamily="49" charset="-122"/>
                      </a:endParaRPr>
                    </a:p>
                  </a:txBody>
                  <a:tcPr marL="9525" marR="9525" marT="9525" marB="0" anchor="ctr"/>
                </a:tc>
                <a:tc>
                  <a:txBody>
                    <a:bodyPr/>
                    <a:lstStyle/>
                    <a:p>
                      <a:pPr algn="l" fontAlgn="ctr"/>
                      <a:r>
                        <a:rPr lang="zh-CN" altLang="en-US" sz="1400" b="0" i="0" u="none" strike="noStrike" dirty="0">
                          <a:solidFill>
                            <a:srgbClr val="000000"/>
                          </a:solidFill>
                          <a:effectLst/>
                          <a:latin typeface="仿宋" panose="02010609060101010101" pitchFamily="49" charset="-122"/>
                          <a:ea typeface="仿宋" panose="02010609060101010101" pitchFamily="49" charset="-122"/>
                        </a:rPr>
                        <a:t>加班工作餐报销审批表、发票、外卖订餐小票或订单明细截图（外订简餐）</a:t>
                      </a:r>
                    </a:p>
                  </a:txBody>
                  <a:tcPr marL="9525" marR="9525" marT="9525" marB="0" anchor="ctr"/>
                </a:tc>
                <a:extLst>
                  <a:ext uri="{0D108BD9-81ED-4DB2-BD59-A6C34878D82A}">
                    <a16:rowId xmlns:a16="http://schemas.microsoft.com/office/drawing/2014/main" val="1099644719"/>
                  </a:ext>
                </a:extLst>
              </a:tr>
            </a:tbl>
          </a:graphicData>
        </a:graphic>
      </p:graphicFrame>
    </p:spTree>
    <p:extLst>
      <p:ext uri="{BB962C8B-B14F-4D97-AF65-F5344CB8AC3E}">
        <p14:creationId xmlns:p14="http://schemas.microsoft.com/office/powerpoint/2010/main" val="1135258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p:cNvPr>
          <p:cNvSpPr/>
          <p:nvPr/>
        </p:nvSpPr>
        <p:spPr>
          <a:xfrm>
            <a:off x="1204790" y="476672"/>
            <a:ext cx="9433048" cy="628344"/>
          </a:xfrm>
          <a:prstGeom prst="rect">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CN" altLang="en-US" sz="4000" b="1" dirty="0" smtClean="0">
                <a:solidFill>
                  <a:schemeClr val="tx2">
                    <a:lumMod val="75000"/>
                  </a:schemeClr>
                </a:solidFill>
                <a:latin typeface="方正小标宋简体" pitchFamily="2" charset="-122"/>
                <a:ea typeface="方正小标宋简体" pitchFamily="2" charset="-122"/>
              </a:rPr>
              <a:t>第四章 </a:t>
            </a:r>
            <a:r>
              <a:rPr lang="zh-CN" altLang="en-US" sz="4000" b="1" dirty="0">
                <a:solidFill>
                  <a:schemeClr val="tx2">
                    <a:lumMod val="75000"/>
                  </a:schemeClr>
                </a:solidFill>
                <a:latin typeface="方正小标宋简体" pitchFamily="2" charset="-122"/>
                <a:ea typeface="方正小标宋简体" pitchFamily="2" charset="-122"/>
              </a:rPr>
              <a:t>借款</a:t>
            </a:r>
            <a:r>
              <a:rPr lang="zh-CN" altLang="en-US" sz="4000" b="1" dirty="0" smtClean="0">
                <a:solidFill>
                  <a:schemeClr val="tx2">
                    <a:lumMod val="75000"/>
                  </a:schemeClr>
                </a:solidFill>
                <a:latin typeface="方正小标宋简体" pitchFamily="2" charset="-122"/>
                <a:ea typeface="方正小标宋简体" pitchFamily="2" charset="-122"/>
              </a:rPr>
              <a:t>报销其他相关规定</a:t>
            </a:r>
            <a:endParaRPr lang="zh-CN" altLang="en-US" sz="4000" b="1" dirty="0">
              <a:solidFill>
                <a:schemeClr val="bg1"/>
              </a:solidFill>
              <a:latin typeface="仿宋" pitchFamily="49" charset="-122"/>
              <a:ea typeface="仿宋" pitchFamily="49" charset="-122"/>
              <a:cs typeface="Calibri" pitchFamily="34" charset="0"/>
            </a:endParaRPr>
          </a:p>
        </p:txBody>
      </p:sp>
      <p:sp>
        <p:nvSpPr>
          <p:cNvPr id="6" name="文本框 5"/>
          <p:cNvSpPr txBox="1"/>
          <p:nvPr/>
        </p:nvSpPr>
        <p:spPr>
          <a:xfrm>
            <a:off x="702567" y="1535786"/>
            <a:ext cx="9934541" cy="133882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2"/>
            </a:solidFill>
          </a:ln>
        </p:spPr>
        <p:txBody>
          <a:bodyPr wrap="square" rtlCol="0">
            <a:spAutoFit/>
          </a:bodyPr>
          <a:lstStyle/>
          <a:p>
            <a:pPr>
              <a:lnSpc>
                <a:spcPct val="150000"/>
              </a:lnSpc>
            </a:pPr>
            <a:r>
              <a:rPr lang="en-US" altLang="zh-CN" dirty="0" smtClean="0"/>
              <a:t>        </a:t>
            </a:r>
            <a:r>
              <a:rPr lang="zh-CN" altLang="zh-CN" dirty="0" smtClean="0"/>
              <a:t>上</a:t>
            </a:r>
            <a:r>
              <a:rPr lang="zh-CN" altLang="zh-CN" dirty="0"/>
              <a:t>传</a:t>
            </a:r>
            <a:r>
              <a:rPr lang="en-US" altLang="zh-CN" dirty="0"/>
              <a:t>ARP</a:t>
            </a:r>
            <a:r>
              <a:rPr lang="zh-CN" altLang="zh-CN" dirty="0"/>
              <a:t>的各附件应统一使用</a:t>
            </a:r>
            <a:r>
              <a:rPr lang="en-US" altLang="zh-CN" dirty="0"/>
              <a:t>PDF</a:t>
            </a:r>
            <a:r>
              <a:rPr lang="zh-CN" altLang="zh-CN" dirty="0"/>
              <a:t>格式，各附件需按“文件内容”分“类别”简化命名（例如：审批单、合同、发票、验收单、出入库单等），或把“类别”放在内容的前边（例如：审批单</a:t>
            </a:r>
            <a:r>
              <a:rPr lang="en-US" altLang="zh-CN" dirty="0"/>
              <a:t>-***</a:t>
            </a:r>
            <a:r>
              <a:rPr lang="zh-CN" altLang="zh-CN" dirty="0"/>
              <a:t>）；附件文字方向为正向，文字无颠倒；上传附件应与报销单所附纸质附件保持一致。</a:t>
            </a:r>
            <a:endParaRPr lang="en-US" altLang="zh-CN" sz="2400" dirty="0" smtClean="0"/>
          </a:p>
        </p:txBody>
      </p:sp>
      <p:sp>
        <p:nvSpPr>
          <p:cNvPr id="7" name="文本框 6"/>
          <p:cNvSpPr txBox="1"/>
          <p:nvPr/>
        </p:nvSpPr>
        <p:spPr>
          <a:xfrm>
            <a:off x="702567" y="3083327"/>
            <a:ext cx="9934542" cy="170687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2"/>
            </a:solidFill>
          </a:ln>
        </p:spPr>
        <p:txBody>
          <a:bodyPr wrap="square" rtlCol="0">
            <a:spAutoFit/>
          </a:bodyPr>
          <a:lstStyle/>
          <a:p>
            <a:pPr>
              <a:lnSpc>
                <a:spcPct val="150000"/>
              </a:lnSpc>
            </a:pPr>
            <a:r>
              <a:rPr lang="en-US" altLang="zh-CN" dirty="0" smtClean="0"/>
              <a:t>         </a:t>
            </a:r>
            <a:r>
              <a:rPr lang="zh-CN" altLang="zh-CN" dirty="0" smtClean="0"/>
              <a:t>各</a:t>
            </a:r>
            <a:r>
              <a:rPr lang="zh-CN" altLang="zh-CN" dirty="0"/>
              <a:t>类财务借款报销凭证的借款人、报销人必须是半导体所在职职工，原则上不允许学生填写借款单或报销单</a:t>
            </a:r>
            <a:r>
              <a:rPr lang="zh-CN" altLang="zh-CN" dirty="0" smtClean="0"/>
              <a:t>。涉及</a:t>
            </a:r>
            <a:r>
              <a:rPr lang="zh-CN" altLang="zh-CN" dirty="0"/>
              <a:t>手签的经手人、负责人签字一般需使用黑色签字笔亲笔签名；材料及办公用品等实物类采购报销，报销单必须有验收人签字；</a:t>
            </a:r>
            <a:r>
              <a:rPr lang="zh-CN" altLang="zh-CN" b="1" dirty="0"/>
              <a:t>各类报销所附的情况说明均需由说明人及课题负责人签字</a:t>
            </a:r>
            <a:r>
              <a:rPr lang="zh-CN" altLang="zh-CN" b="1" dirty="0" smtClean="0"/>
              <a:t>。</a:t>
            </a:r>
            <a:endParaRPr lang="en-US" altLang="zh-CN" sz="2400" b="1" dirty="0" smtClean="0"/>
          </a:p>
        </p:txBody>
      </p:sp>
      <p:sp>
        <p:nvSpPr>
          <p:cNvPr id="8" name="文本框 7"/>
          <p:cNvSpPr txBox="1"/>
          <p:nvPr/>
        </p:nvSpPr>
        <p:spPr>
          <a:xfrm>
            <a:off x="702566" y="4995224"/>
            <a:ext cx="9934542" cy="87588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2"/>
            </a:solidFill>
          </a:ln>
        </p:spPr>
        <p:txBody>
          <a:bodyPr wrap="square" rtlCol="0">
            <a:spAutoFit/>
          </a:bodyPr>
          <a:lstStyle/>
          <a:p>
            <a:pPr>
              <a:lnSpc>
                <a:spcPct val="150000"/>
              </a:lnSpc>
            </a:pPr>
            <a:r>
              <a:rPr lang="en-US" altLang="zh-CN" dirty="0" smtClean="0"/>
              <a:t>        </a:t>
            </a:r>
            <a:r>
              <a:rPr lang="zh-CN" altLang="zh-CN" b="1" dirty="0" smtClean="0"/>
              <a:t>报销</a:t>
            </a:r>
            <a:r>
              <a:rPr lang="zh-CN" altLang="zh-CN" b="1" dirty="0"/>
              <a:t>人通过</a:t>
            </a:r>
            <a:r>
              <a:rPr lang="en-US" altLang="zh-CN" b="1" dirty="0"/>
              <a:t>ARP</a:t>
            </a:r>
            <a:r>
              <a:rPr lang="zh-CN" altLang="zh-CN" b="1" dirty="0"/>
              <a:t>系统上传发票时可自动查验发票或通过税务局网站自行检验发票的真实性。对无法证明真伪的发票，财务处不予报销。</a:t>
            </a:r>
            <a:endParaRPr lang="en-US" altLang="zh-CN" sz="2400" b="1" dirty="0" smtClean="0"/>
          </a:p>
        </p:txBody>
      </p:sp>
    </p:spTree>
    <p:extLst>
      <p:ext uri="{BB962C8B-B14F-4D97-AF65-F5344CB8AC3E}">
        <p14:creationId xmlns:p14="http://schemas.microsoft.com/office/powerpoint/2010/main" val="2580744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p:cNvPr>
          <p:cNvSpPr/>
          <p:nvPr/>
        </p:nvSpPr>
        <p:spPr>
          <a:xfrm>
            <a:off x="1134616" y="476671"/>
            <a:ext cx="9361040" cy="628345"/>
          </a:xfrm>
          <a:prstGeom prst="rect">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anchor="ctr"/>
          <a:lstStyle/>
          <a:p>
            <a:pPr>
              <a:defRPr/>
            </a:pPr>
            <a:r>
              <a:rPr lang="zh-CN" altLang="en-US" sz="3200" b="1" dirty="0" smtClean="0">
                <a:solidFill>
                  <a:schemeClr val="tx2">
                    <a:lumMod val="75000"/>
                  </a:schemeClr>
                </a:solidFill>
                <a:latin typeface="仿宋" pitchFamily="49" charset="-122"/>
                <a:ea typeface="方正小标宋简体" pitchFamily="2" charset="-122"/>
              </a:rPr>
              <a:t>第一章 总则</a:t>
            </a:r>
            <a:endParaRPr lang="zh-CN" altLang="en-US" sz="3200" b="1" dirty="0">
              <a:solidFill>
                <a:schemeClr val="bg1"/>
              </a:solidFill>
              <a:latin typeface="仿宋" pitchFamily="49" charset="-122"/>
              <a:ea typeface="仿宋" pitchFamily="49" charset="-122"/>
              <a:cs typeface="Calibri" pitchFamily="34" charset="0"/>
            </a:endParaRPr>
          </a:p>
        </p:txBody>
      </p:sp>
      <p:sp>
        <p:nvSpPr>
          <p:cNvPr id="3" name="文本框 2"/>
          <p:cNvSpPr txBox="1"/>
          <p:nvPr/>
        </p:nvSpPr>
        <p:spPr>
          <a:xfrm>
            <a:off x="630560" y="1772816"/>
            <a:ext cx="9865096" cy="452431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2"/>
            </a:solidFill>
          </a:ln>
        </p:spPr>
        <p:txBody>
          <a:bodyPr wrap="square" rtlCol="0">
            <a:spAutoFit/>
          </a:bodyPr>
          <a:lstStyle/>
          <a:p>
            <a:pPr>
              <a:lnSpc>
                <a:spcPct val="150000"/>
              </a:lnSpc>
            </a:pPr>
            <a:r>
              <a:rPr lang="en-US" altLang="zh-CN" sz="2400" dirty="0" smtClean="0"/>
              <a:t>        </a:t>
            </a:r>
            <a:r>
              <a:rPr lang="en-US" altLang="zh-CN" sz="2400" dirty="0" smtClean="0"/>
              <a:t> </a:t>
            </a:r>
            <a:r>
              <a:rPr lang="zh-CN" altLang="zh-CN" sz="2400" dirty="0" smtClean="0"/>
              <a:t>办法</a:t>
            </a:r>
            <a:r>
              <a:rPr lang="zh-CN" altLang="zh-CN" sz="2400" dirty="0"/>
              <a:t>将财务报销分为固定</a:t>
            </a:r>
            <a:r>
              <a:rPr lang="en-US" altLang="zh-CN" sz="2400" dirty="0"/>
              <a:t>/</a:t>
            </a:r>
            <a:r>
              <a:rPr lang="zh-CN" altLang="zh-CN" sz="2400" dirty="0"/>
              <a:t>无形资产、材料费、测试化验加工费、燃料动力费、差旅</a:t>
            </a:r>
            <a:r>
              <a:rPr lang="en-US" altLang="zh-CN" sz="2400" dirty="0"/>
              <a:t>/</a:t>
            </a:r>
            <a:r>
              <a:rPr lang="zh-CN" altLang="zh-CN" sz="2400" dirty="0"/>
              <a:t>会议</a:t>
            </a:r>
            <a:r>
              <a:rPr lang="en-US" altLang="zh-CN" sz="2400" dirty="0"/>
              <a:t>/</a:t>
            </a:r>
            <a:r>
              <a:rPr lang="zh-CN" altLang="zh-CN" sz="2400" dirty="0"/>
              <a:t>国际交流费、出版</a:t>
            </a:r>
            <a:r>
              <a:rPr lang="en-US" altLang="zh-CN" sz="2400" dirty="0"/>
              <a:t>/</a:t>
            </a:r>
            <a:r>
              <a:rPr lang="zh-CN" altLang="zh-CN" sz="2400" dirty="0"/>
              <a:t>文献</a:t>
            </a:r>
            <a:r>
              <a:rPr lang="en-US" altLang="zh-CN" sz="2400" dirty="0"/>
              <a:t>/</a:t>
            </a:r>
            <a:r>
              <a:rPr lang="zh-CN" altLang="zh-CN" sz="2400" dirty="0"/>
              <a:t>信息传播</a:t>
            </a:r>
            <a:r>
              <a:rPr lang="en-US" altLang="zh-CN" sz="2400" dirty="0"/>
              <a:t>/</a:t>
            </a:r>
            <a:r>
              <a:rPr lang="zh-CN" altLang="zh-CN" sz="2400" dirty="0"/>
              <a:t>知识产权事务费、劳务费、其他费用</a:t>
            </a:r>
            <a:r>
              <a:rPr lang="zh-CN" altLang="zh-CN" sz="2400" dirty="0" smtClean="0"/>
              <a:t>等</a:t>
            </a:r>
            <a:r>
              <a:rPr lang="zh-CN" altLang="en-US" sz="2400" dirty="0" smtClean="0"/>
              <a:t>。办法对各项费用的</a:t>
            </a:r>
            <a:r>
              <a:rPr lang="zh-CN" altLang="zh-CN" sz="2400" dirty="0"/>
              <a:t>具体参考</a:t>
            </a:r>
            <a:r>
              <a:rPr lang="zh-CN" altLang="zh-CN" sz="2400" dirty="0" smtClean="0"/>
              <a:t>制度</a:t>
            </a:r>
            <a:r>
              <a:rPr lang="zh-CN" altLang="en-US" sz="2400" dirty="0"/>
              <a:t>、</a:t>
            </a:r>
            <a:r>
              <a:rPr lang="zh-CN" altLang="zh-CN" sz="2400" dirty="0" smtClean="0"/>
              <a:t>报销程序</a:t>
            </a:r>
            <a:r>
              <a:rPr lang="zh-CN" altLang="en-US" sz="2400" dirty="0" smtClean="0"/>
              <a:t>及注意事项进行说明</a:t>
            </a:r>
            <a:r>
              <a:rPr lang="zh-CN" altLang="en-US" sz="2400" dirty="0" smtClean="0"/>
              <a:t>。</a:t>
            </a:r>
            <a:endParaRPr lang="en-US" altLang="zh-CN" sz="2400" dirty="0" smtClean="0"/>
          </a:p>
          <a:p>
            <a:pPr>
              <a:lnSpc>
                <a:spcPct val="150000"/>
              </a:lnSpc>
            </a:pPr>
            <a:endParaRPr lang="en-US" altLang="zh-CN" sz="2400" dirty="0"/>
          </a:p>
          <a:p>
            <a:pPr>
              <a:lnSpc>
                <a:spcPct val="150000"/>
              </a:lnSpc>
            </a:pPr>
            <a:endParaRPr lang="en-US" altLang="zh-CN" sz="2400" dirty="0" smtClean="0"/>
          </a:p>
          <a:p>
            <a:pPr>
              <a:lnSpc>
                <a:spcPct val="150000"/>
              </a:lnSpc>
            </a:pPr>
            <a:endParaRPr lang="en-US" altLang="zh-CN" sz="2400" dirty="0"/>
          </a:p>
          <a:p>
            <a:pPr>
              <a:lnSpc>
                <a:spcPct val="150000"/>
              </a:lnSpc>
            </a:pPr>
            <a:endParaRPr lang="en-US" altLang="zh-CN" sz="2400" dirty="0" smtClean="0"/>
          </a:p>
        </p:txBody>
      </p:sp>
    </p:spTree>
    <p:extLst>
      <p:ext uri="{BB962C8B-B14F-4D97-AF65-F5344CB8AC3E}">
        <p14:creationId xmlns:p14="http://schemas.microsoft.com/office/powerpoint/2010/main" val="1443291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p:cNvPr>
          <p:cNvSpPr/>
          <p:nvPr/>
        </p:nvSpPr>
        <p:spPr>
          <a:xfrm>
            <a:off x="1204790" y="476672"/>
            <a:ext cx="9433048" cy="628344"/>
          </a:xfrm>
          <a:prstGeom prst="rect">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CN" altLang="en-US" sz="4000" b="1" dirty="0" smtClean="0">
                <a:solidFill>
                  <a:schemeClr val="tx2">
                    <a:lumMod val="75000"/>
                  </a:schemeClr>
                </a:solidFill>
                <a:latin typeface="方正小标宋简体" pitchFamily="2" charset="-122"/>
                <a:ea typeface="方正小标宋简体" pitchFamily="2" charset="-122"/>
              </a:rPr>
              <a:t>第五章 资金支付方式</a:t>
            </a:r>
            <a:endParaRPr lang="zh-CN" altLang="en-US" sz="4000" b="1" dirty="0">
              <a:solidFill>
                <a:schemeClr val="bg1"/>
              </a:solidFill>
              <a:latin typeface="仿宋" pitchFamily="49" charset="-122"/>
              <a:ea typeface="仿宋" pitchFamily="49" charset="-122"/>
              <a:cs typeface="Calibri" pitchFamily="34" charset="0"/>
            </a:endParaRPr>
          </a:p>
        </p:txBody>
      </p:sp>
      <p:sp>
        <p:nvSpPr>
          <p:cNvPr id="6" name="文本框 5"/>
          <p:cNvSpPr txBox="1"/>
          <p:nvPr/>
        </p:nvSpPr>
        <p:spPr>
          <a:xfrm>
            <a:off x="702566" y="1700808"/>
            <a:ext cx="9934541" cy="9233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2"/>
            </a:solidFill>
          </a:ln>
        </p:spPr>
        <p:txBody>
          <a:bodyPr wrap="square" rtlCol="0">
            <a:spAutoFit/>
          </a:bodyPr>
          <a:lstStyle/>
          <a:p>
            <a:pPr>
              <a:lnSpc>
                <a:spcPct val="150000"/>
              </a:lnSpc>
            </a:pPr>
            <a:r>
              <a:rPr lang="en-US" altLang="zh-CN" dirty="0" smtClean="0"/>
              <a:t>        </a:t>
            </a:r>
            <a:r>
              <a:rPr lang="zh-CN" altLang="zh-CN" dirty="0" smtClean="0"/>
              <a:t>除</a:t>
            </a:r>
            <a:r>
              <a:rPr lang="zh-CN" altLang="zh-CN" dirty="0"/>
              <a:t>差旅费、版面费等需要预支的款项可以借款到个人银行卡外，原则上其他预支款项须用对公支付的方式。</a:t>
            </a:r>
            <a:endParaRPr lang="en-US" altLang="zh-CN" sz="2400" dirty="0" smtClean="0"/>
          </a:p>
        </p:txBody>
      </p:sp>
      <p:sp>
        <p:nvSpPr>
          <p:cNvPr id="7" name="文本框 6"/>
          <p:cNvSpPr txBox="1"/>
          <p:nvPr/>
        </p:nvSpPr>
        <p:spPr>
          <a:xfrm>
            <a:off x="702566" y="3501008"/>
            <a:ext cx="9934542" cy="87588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2"/>
            </a:solidFill>
          </a:ln>
        </p:spPr>
        <p:txBody>
          <a:bodyPr wrap="square" rtlCol="0">
            <a:spAutoFit/>
          </a:bodyPr>
          <a:lstStyle/>
          <a:p>
            <a:pPr>
              <a:lnSpc>
                <a:spcPct val="150000"/>
              </a:lnSpc>
            </a:pPr>
            <a:r>
              <a:rPr lang="en-US" altLang="zh-CN" dirty="0" smtClean="0"/>
              <a:t>       </a:t>
            </a:r>
            <a:r>
              <a:rPr lang="zh-CN" altLang="zh-CN" dirty="0" smtClean="0"/>
              <a:t>正常</a:t>
            </a:r>
            <a:r>
              <a:rPr lang="zh-CN" altLang="zh-CN" dirty="0"/>
              <a:t>情况下，完成银行转账汇款业务需要</a:t>
            </a:r>
            <a:r>
              <a:rPr lang="en-US" altLang="zh-CN" dirty="0"/>
              <a:t>3</a:t>
            </a:r>
            <a:r>
              <a:rPr lang="zh-CN" altLang="zh-CN" dirty="0"/>
              <a:t>到</a:t>
            </a:r>
            <a:r>
              <a:rPr lang="en-US" altLang="zh-CN" dirty="0"/>
              <a:t>5</a:t>
            </a:r>
            <a:r>
              <a:rPr lang="zh-CN" altLang="zh-CN" dirty="0"/>
              <a:t>个工作日。如需银行回单，请</a:t>
            </a:r>
            <a:r>
              <a:rPr lang="zh-CN" altLang="zh-CN" dirty="0" smtClean="0"/>
              <a:t>通过</a:t>
            </a:r>
            <a:r>
              <a:rPr lang="en-US" altLang="zh-CN" dirty="0" smtClean="0"/>
              <a:t>ARP</a:t>
            </a:r>
            <a:r>
              <a:rPr lang="zh-CN" altLang="zh-CN" dirty="0"/>
              <a:t>自行查询或向出纳查询</a:t>
            </a:r>
            <a:r>
              <a:rPr lang="zh-CN" altLang="zh-CN" dirty="0" smtClean="0"/>
              <a:t>。</a:t>
            </a:r>
            <a:r>
              <a:rPr lang="en-US" altLang="zh-CN" dirty="0"/>
              <a:t> ARP“</a:t>
            </a:r>
            <a:r>
              <a:rPr lang="zh-CN" altLang="en-US" dirty="0"/>
              <a:t>综合财务</a:t>
            </a:r>
            <a:r>
              <a:rPr lang="en-US" altLang="zh-CN" dirty="0"/>
              <a:t>-</a:t>
            </a:r>
            <a:r>
              <a:rPr lang="zh-CN" altLang="en-US" dirty="0"/>
              <a:t>银行处理结果查询”模块</a:t>
            </a:r>
            <a:r>
              <a:rPr lang="zh-CN" altLang="en-US" dirty="0" smtClean="0"/>
              <a:t>推送回单的时间规则</a:t>
            </a:r>
            <a:r>
              <a:rPr lang="zh-CN" altLang="en-US" dirty="0"/>
              <a:t>为</a:t>
            </a:r>
            <a:r>
              <a:rPr lang="en-US" altLang="zh-CN" dirty="0" smtClean="0"/>
              <a:t>t-2</a:t>
            </a:r>
            <a:r>
              <a:rPr lang="zh-CN" altLang="en-US" dirty="0" smtClean="0"/>
              <a:t>。</a:t>
            </a:r>
            <a:endParaRPr lang="zh-CN" altLang="zh-CN" dirty="0"/>
          </a:p>
        </p:txBody>
      </p:sp>
    </p:spTree>
    <p:extLst>
      <p:ext uri="{BB962C8B-B14F-4D97-AF65-F5344CB8AC3E}">
        <p14:creationId xmlns:p14="http://schemas.microsoft.com/office/powerpoint/2010/main" val="4197627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 y="3332989"/>
            <a:ext cx="11198225" cy="26882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553" tIns="57776" rIns="115553" bIns="57776" rtlCol="0" anchor="ctr"/>
          <a:lstStyle/>
          <a:p>
            <a:pPr algn="ctr"/>
            <a:endParaRPr lang="zh-CN" altLang="en-US"/>
          </a:p>
        </p:txBody>
      </p:sp>
      <p:sp>
        <p:nvSpPr>
          <p:cNvPr id="60" name="TextBox 59"/>
          <p:cNvSpPr txBox="1"/>
          <p:nvPr/>
        </p:nvSpPr>
        <p:spPr>
          <a:xfrm>
            <a:off x="2600342" y="4389108"/>
            <a:ext cx="6437490" cy="978455"/>
          </a:xfrm>
          <a:prstGeom prst="rect">
            <a:avLst/>
          </a:prstGeom>
          <a:noFill/>
        </p:spPr>
        <p:txBody>
          <a:bodyPr wrap="square" lIns="115553" tIns="57776" rIns="115553" bIns="57776" rtlCol="0">
            <a:spAutoFit/>
          </a:bodyPr>
          <a:lstStyle/>
          <a:p>
            <a:pPr algn="ctr"/>
            <a:r>
              <a:rPr lang="zh-CN" altLang="en-US" sz="56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谢谢！</a:t>
            </a:r>
            <a:endParaRPr lang="zh-CN" altLang="en-US" sz="56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6003" y="2204864"/>
            <a:ext cx="1426216" cy="1528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3523856"/>
      </p:ext>
    </p:extLst>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p:cNvPr>
          <p:cNvSpPr/>
          <p:nvPr/>
        </p:nvSpPr>
        <p:spPr>
          <a:xfrm>
            <a:off x="1134616" y="476671"/>
            <a:ext cx="9361040" cy="628345"/>
          </a:xfrm>
          <a:prstGeom prst="rect">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CN" altLang="en-US" sz="3200" b="1" dirty="0" smtClean="0">
                <a:solidFill>
                  <a:schemeClr val="tx2">
                    <a:lumMod val="75000"/>
                  </a:schemeClr>
                </a:solidFill>
                <a:latin typeface="仿宋" pitchFamily="49" charset="-122"/>
                <a:ea typeface="方正小标宋简体" pitchFamily="2" charset="-122"/>
              </a:rPr>
              <a:t>第二章 借款报销流程</a:t>
            </a:r>
            <a:endParaRPr lang="zh-CN" altLang="en-US" sz="3200" b="1" dirty="0">
              <a:solidFill>
                <a:schemeClr val="bg1"/>
              </a:solidFill>
              <a:latin typeface="仿宋" pitchFamily="49" charset="-122"/>
              <a:ea typeface="仿宋" pitchFamily="49" charset="-122"/>
              <a:cs typeface="Calibri" pitchFamily="34" charset="0"/>
            </a:endParaRPr>
          </a:p>
        </p:txBody>
      </p:sp>
      <p:sp>
        <p:nvSpPr>
          <p:cNvPr id="5" name="文本框 4"/>
          <p:cNvSpPr txBox="1"/>
          <p:nvPr/>
        </p:nvSpPr>
        <p:spPr>
          <a:xfrm>
            <a:off x="630560" y="1772816"/>
            <a:ext cx="9871276" cy="452431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2"/>
            </a:solidFill>
          </a:ln>
        </p:spPr>
        <p:txBody>
          <a:bodyPr wrap="square" rtlCol="0">
            <a:spAutoFit/>
          </a:bodyPr>
          <a:lstStyle/>
          <a:p>
            <a:pPr>
              <a:lnSpc>
                <a:spcPct val="150000"/>
              </a:lnSpc>
            </a:pPr>
            <a:r>
              <a:rPr lang="zh-CN" altLang="en-US" sz="2400" b="1" dirty="0" smtClean="0"/>
              <a:t>扩大复核范围：</a:t>
            </a:r>
            <a:r>
              <a:rPr lang="zh-CN" altLang="zh-CN" sz="2400" dirty="0"/>
              <a:t>在一级审核工作的基础上，对报销单据进行补充性审核，主要对三公经费、会议费、单笔</a:t>
            </a:r>
            <a:r>
              <a:rPr lang="en-US" altLang="zh-CN" sz="2400" dirty="0"/>
              <a:t>1</a:t>
            </a:r>
            <a:r>
              <a:rPr lang="zh-CN" altLang="zh-CN" sz="2400" dirty="0"/>
              <a:t>万元以上劳务费及报销金额大于</a:t>
            </a:r>
            <a:r>
              <a:rPr lang="en-US" altLang="zh-CN" sz="2400" dirty="0"/>
              <a:t>5</a:t>
            </a:r>
            <a:r>
              <a:rPr lang="zh-CN" altLang="zh-CN" sz="2400" dirty="0"/>
              <a:t>万元报销单据的</a:t>
            </a:r>
            <a:r>
              <a:rPr lang="zh-CN" altLang="zh-CN" sz="2400" dirty="0" smtClean="0"/>
              <a:t>复核</a:t>
            </a:r>
            <a:r>
              <a:rPr lang="zh-CN" altLang="en-US" sz="2400" dirty="0" smtClean="0"/>
              <a:t>。</a:t>
            </a:r>
            <a:endParaRPr lang="en-US" altLang="zh-CN" sz="2400" dirty="0" smtClean="0"/>
          </a:p>
          <a:p>
            <a:pPr>
              <a:lnSpc>
                <a:spcPct val="150000"/>
              </a:lnSpc>
            </a:pPr>
            <a:endParaRPr lang="en-US" altLang="zh-CN" sz="2400" dirty="0"/>
          </a:p>
          <a:p>
            <a:pPr>
              <a:lnSpc>
                <a:spcPct val="150000"/>
              </a:lnSpc>
            </a:pPr>
            <a:endParaRPr lang="en-US" altLang="zh-CN" sz="2400" dirty="0" smtClean="0"/>
          </a:p>
          <a:p>
            <a:pPr>
              <a:lnSpc>
                <a:spcPct val="150000"/>
              </a:lnSpc>
            </a:pPr>
            <a:endParaRPr lang="en-US" altLang="zh-CN" sz="2400" dirty="0"/>
          </a:p>
          <a:p>
            <a:pPr>
              <a:lnSpc>
                <a:spcPct val="150000"/>
              </a:lnSpc>
            </a:pPr>
            <a:endParaRPr lang="en-US" altLang="zh-CN" sz="2400" dirty="0" smtClean="0"/>
          </a:p>
          <a:p>
            <a:pPr>
              <a:lnSpc>
                <a:spcPct val="150000"/>
              </a:lnSpc>
            </a:pPr>
            <a:endParaRPr lang="zh-CN" altLang="en-US" sz="2400" dirty="0"/>
          </a:p>
        </p:txBody>
      </p:sp>
    </p:spTree>
    <p:extLst>
      <p:ext uri="{BB962C8B-B14F-4D97-AF65-F5344CB8AC3E}">
        <p14:creationId xmlns:p14="http://schemas.microsoft.com/office/powerpoint/2010/main" val="185690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p:cNvPr>
          <p:cNvSpPr/>
          <p:nvPr/>
        </p:nvSpPr>
        <p:spPr>
          <a:xfrm>
            <a:off x="1204790" y="476672"/>
            <a:ext cx="9433048" cy="628344"/>
          </a:xfrm>
          <a:prstGeom prst="rect">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CN" altLang="en-US" sz="4000" b="1" dirty="0" smtClean="0">
                <a:solidFill>
                  <a:schemeClr val="tx2">
                    <a:lumMod val="75000"/>
                  </a:schemeClr>
                </a:solidFill>
                <a:latin typeface="方正小标宋简体" pitchFamily="2" charset="-122"/>
                <a:ea typeface="方正小标宋简体" pitchFamily="2" charset="-122"/>
              </a:rPr>
              <a:t>第三章 借款报销管理规定</a:t>
            </a:r>
            <a:endParaRPr lang="zh-CN" altLang="en-US" sz="4000" b="1" dirty="0">
              <a:solidFill>
                <a:schemeClr val="bg1"/>
              </a:solidFill>
              <a:latin typeface="仿宋" pitchFamily="49" charset="-122"/>
              <a:ea typeface="仿宋" pitchFamily="49" charset="-122"/>
              <a:cs typeface="Calibri"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904703385"/>
              </p:ext>
            </p:extLst>
          </p:nvPr>
        </p:nvGraphicFramePr>
        <p:xfrm>
          <a:off x="558552" y="1412776"/>
          <a:ext cx="10079286" cy="5040560"/>
        </p:xfrm>
        <a:graphic>
          <a:graphicData uri="http://schemas.openxmlformats.org/drawingml/2006/table">
            <a:tbl>
              <a:tblPr>
                <a:tableStyleId>{5C22544A-7EE6-4342-B048-85BDC9FD1C3A}</a:tableStyleId>
              </a:tblPr>
              <a:tblGrid>
                <a:gridCol w="996432">
                  <a:extLst>
                    <a:ext uri="{9D8B030D-6E8A-4147-A177-3AD203B41FA5}">
                      <a16:colId xmlns:a16="http://schemas.microsoft.com/office/drawing/2014/main" val="292436207"/>
                    </a:ext>
                  </a:extLst>
                </a:gridCol>
                <a:gridCol w="2203646">
                  <a:extLst>
                    <a:ext uri="{9D8B030D-6E8A-4147-A177-3AD203B41FA5}">
                      <a16:colId xmlns:a16="http://schemas.microsoft.com/office/drawing/2014/main" val="926488885"/>
                    </a:ext>
                  </a:extLst>
                </a:gridCol>
                <a:gridCol w="3918658">
                  <a:extLst>
                    <a:ext uri="{9D8B030D-6E8A-4147-A177-3AD203B41FA5}">
                      <a16:colId xmlns:a16="http://schemas.microsoft.com/office/drawing/2014/main" val="2739272017"/>
                    </a:ext>
                  </a:extLst>
                </a:gridCol>
                <a:gridCol w="2960550">
                  <a:extLst>
                    <a:ext uri="{9D8B030D-6E8A-4147-A177-3AD203B41FA5}">
                      <a16:colId xmlns:a16="http://schemas.microsoft.com/office/drawing/2014/main" val="2077929341"/>
                    </a:ext>
                  </a:extLst>
                </a:gridCol>
              </a:tblGrid>
              <a:tr h="360040">
                <a:tc>
                  <a:txBody>
                    <a:bodyPr/>
                    <a:lstStyle/>
                    <a:p>
                      <a:pPr algn="ctr" fontAlgn="ctr"/>
                      <a:r>
                        <a:rPr lang="zh-CN" altLang="en-US" sz="1400" b="1" u="none" strike="noStrike" dirty="0">
                          <a:effectLst/>
                          <a:latin typeface="+mn-ea"/>
                          <a:ea typeface="+mn-ea"/>
                        </a:rPr>
                        <a:t>报销类别</a:t>
                      </a:r>
                      <a:endParaRPr lang="zh-CN" altLang="en-US" sz="1400" b="1" i="0" u="none" strike="noStrike" dirty="0">
                        <a:solidFill>
                          <a:srgbClr val="000000"/>
                        </a:solidFill>
                        <a:effectLst/>
                        <a:latin typeface="+mn-ea"/>
                        <a:ea typeface="+mn-ea"/>
                      </a:endParaRPr>
                    </a:p>
                  </a:txBody>
                  <a:tcPr marL="7184" marR="7184" marT="7184" marB="0" anchor="ctr">
                    <a:solidFill>
                      <a:schemeClr val="accent1"/>
                    </a:solidFill>
                  </a:tcPr>
                </a:tc>
                <a:tc>
                  <a:txBody>
                    <a:bodyPr/>
                    <a:lstStyle/>
                    <a:p>
                      <a:pPr algn="ctr" fontAlgn="ctr"/>
                      <a:r>
                        <a:rPr lang="zh-CN" altLang="en-US" sz="1400" b="1" u="none" strike="noStrike" dirty="0">
                          <a:effectLst/>
                          <a:latin typeface="+mn-ea"/>
                          <a:ea typeface="+mn-ea"/>
                        </a:rPr>
                        <a:t>定义</a:t>
                      </a:r>
                      <a:r>
                        <a:rPr lang="en-US" altLang="zh-CN" sz="1400" b="1" u="none" strike="noStrike" dirty="0">
                          <a:effectLst/>
                          <a:latin typeface="+mn-ea"/>
                          <a:ea typeface="+mn-ea"/>
                        </a:rPr>
                        <a:t>/</a:t>
                      </a:r>
                      <a:r>
                        <a:rPr lang="zh-CN" altLang="en-US" sz="1400" b="1" u="none" strike="noStrike" dirty="0">
                          <a:effectLst/>
                          <a:latin typeface="+mn-ea"/>
                          <a:ea typeface="+mn-ea"/>
                        </a:rPr>
                        <a:t>参考制度</a:t>
                      </a:r>
                      <a:endParaRPr lang="zh-CN" altLang="en-US" sz="1400" b="1" i="0" u="none" strike="noStrike" dirty="0">
                        <a:solidFill>
                          <a:srgbClr val="000000"/>
                        </a:solidFill>
                        <a:effectLst/>
                        <a:latin typeface="+mn-ea"/>
                        <a:ea typeface="+mn-ea"/>
                      </a:endParaRPr>
                    </a:p>
                  </a:txBody>
                  <a:tcPr marL="7184" marR="7184" marT="7184" marB="0" anchor="ctr">
                    <a:solidFill>
                      <a:schemeClr val="accent1"/>
                    </a:solidFill>
                  </a:tcPr>
                </a:tc>
                <a:tc>
                  <a:txBody>
                    <a:bodyPr/>
                    <a:lstStyle/>
                    <a:p>
                      <a:pPr algn="ctr" fontAlgn="ctr"/>
                      <a:r>
                        <a:rPr lang="zh-CN" altLang="en-US" sz="1400" b="1" u="none" strike="noStrike">
                          <a:effectLst/>
                          <a:latin typeface="+mn-ea"/>
                          <a:ea typeface="+mn-ea"/>
                        </a:rPr>
                        <a:t>报销注意事项</a:t>
                      </a:r>
                      <a:endParaRPr lang="zh-CN" altLang="en-US" sz="1400" b="1" i="0" u="none" strike="noStrike">
                        <a:solidFill>
                          <a:srgbClr val="000000"/>
                        </a:solidFill>
                        <a:effectLst/>
                        <a:latin typeface="+mn-ea"/>
                        <a:ea typeface="+mn-ea"/>
                      </a:endParaRPr>
                    </a:p>
                  </a:txBody>
                  <a:tcPr marL="7184" marR="7184" marT="7184" marB="0" anchor="ctr">
                    <a:solidFill>
                      <a:schemeClr val="accent1"/>
                    </a:solidFill>
                  </a:tcPr>
                </a:tc>
                <a:tc>
                  <a:txBody>
                    <a:bodyPr/>
                    <a:lstStyle/>
                    <a:p>
                      <a:pPr algn="ctr" fontAlgn="ctr"/>
                      <a:r>
                        <a:rPr lang="zh-CN" altLang="en-US" sz="1400" b="1" u="none" strike="noStrike" dirty="0">
                          <a:effectLst/>
                          <a:latin typeface="+mn-ea"/>
                          <a:ea typeface="+mn-ea"/>
                        </a:rPr>
                        <a:t>报销附件</a:t>
                      </a:r>
                      <a:r>
                        <a:rPr lang="en-US" altLang="zh-CN" sz="1400" b="1" u="none" strike="noStrike" dirty="0">
                          <a:effectLst/>
                          <a:latin typeface="+mn-ea"/>
                          <a:ea typeface="+mn-ea"/>
                        </a:rPr>
                        <a:t>(</a:t>
                      </a:r>
                      <a:r>
                        <a:rPr lang="zh-CN" altLang="en-US" sz="1400" b="1" u="none" strike="noStrike" dirty="0">
                          <a:effectLst/>
                          <a:latin typeface="+mn-ea"/>
                          <a:ea typeface="+mn-ea"/>
                        </a:rPr>
                        <a:t>仅用于一般报销事项参考用</a:t>
                      </a:r>
                      <a:r>
                        <a:rPr lang="en-US" altLang="zh-CN" sz="1400" b="1" u="none" strike="noStrike" dirty="0">
                          <a:effectLst/>
                          <a:latin typeface="+mn-ea"/>
                          <a:ea typeface="+mn-ea"/>
                        </a:rPr>
                        <a:t>)</a:t>
                      </a:r>
                      <a:endParaRPr lang="en-US" altLang="zh-CN" sz="1400" b="1" i="0" u="none" strike="noStrike" dirty="0">
                        <a:solidFill>
                          <a:srgbClr val="000000"/>
                        </a:solidFill>
                        <a:effectLst/>
                        <a:latin typeface="+mn-ea"/>
                        <a:ea typeface="+mn-ea"/>
                      </a:endParaRPr>
                    </a:p>
                  </a:txBody>
                  <a:tcPr marL="7184" marR="7184" marT="7184" marB="0" anchor="ctr">
                    <a:solidFill>
                      <a:schemeClr val="accent1"/>
                    </a:solidFill>
                  </a:tcPr>
                </a:tc>
                <a:extLst>
                  <a:ext uri="{0D108BD9-81ED-4DB2-BD59-A6C34878D82A}">
                    <a16:rowId xmlns:a16="http://schemas.microsoft.com/office/drawing/2014/main" val="1279855274"/>
                  </a:ext>
                </a:extLst>
              </a:tr>
              <a:tr h="3184334">
                <a:tc>
                  <a:txBody>
                    <a:bodyPr/>
                    <a:lstStyle/>
                    <a:p>
                      <a:pPr algn="ctr" fontAlgn="ctr"/>
                      <a:r>
                        <a:rPr lang="zh-CN" altLang="en-US" sz="1400" b="1" u="none" strike="noStrike" dirty="0">
                          <a:effectLst/>
                          <a:latin typeface="+mn-ea"/>
                          <a:ea typeface="+mn-ea"/>
                        </a:rPr>
                        <a:t>固定资产</a:t>
                      </a:r>
                      <a:endParaRPr lang="zh-CN" altLang="en-US" sz="1400" b="1" i="0" u="none" strike="noStrike" dirty="0">
                        <a:solidFill>
                          <a:srgbClr val="000000"/>
                        </a:solidFill>
                        <a:effectLst/>
                        <a:latin typeface="+mn-ea"/>
                        <a:ea typeface="+mn-ea"/>
                      </a:endParaRPr>
                    </a:p>
                  </a:txBody>
                  <a:tcPr marL="7184" marR="7184" marT="7184" marB="0" anchor="ctr">
                    <a:solidFill>
                      <a:schemeClr val="accent1"/>
                    </a:solidFill>
                  </a:tcPr>
                </a:tc>
                <a:tc>
                  <a:txBody>
                    <a:bodyPr/>
                    <a:lstStyle/>
                    <a:p>
                      <a:pPr algn="l" fontAlgn="ctr"/>
                      <a:r>
                        <a:rPr lang="en-US" altLang="zh-CN" sz="1400" u="none" strike="noStrike" dirty="0">
                          <a:effectLst/>
                          <a:latin typeface="+mn-ea"/>
                          <a:ea typeface="+mn-ea"/>
                        </a:rPr>
                        <a:t>1</a:t>
                      </a:r>
                      <a:r>
                        <a:rPr lang="zh-CN" altLang="en-US" sz="1400" u="none" strike="noStrike" dirty="0">
                          <a:effectLst/>
                          <a:latin typeface="+mn-ea"/>
                          <a:ea typeface="+mn-ea"/>
                        </a:rPr>
                        <a:t>、</a:t>
                      </a:r>
                      <a:r>
                        <a:rPr lang="zh-CN" altLang="en-US" sz="1400" b="1" u="none" strike="noStrike" dirty="0">
                          <a:effectLst/>
                          <a:latin typeface="+mn-ea"/>
                          <a:ea typeface="+mn-ea"/>
                        </a:rPr>
                        <a:t>使用期限超过</a:t>
                      </a:r>
                      <a:r>
                        <a:rPr lang="en-US" altLang="zh-CN" sz="1400" b="1" u="none" strike="noStrike" dirty="0">
                          <a:effectLst/>
                          <a:latin typeface="+mn-ea"/>
                          <a:ea typeface="+mn-ea"/>
                        </a:rPr>
                        <a:t>1</a:t>
                      </a:r>
                      <a:r>
                        <a:rPr lang="zh-CN" altLang="en-US" sz="1400" b="1" u="none" strike="noStrike" dirty="0">
                          <a:effectLst/>
                          <a:latin typeface="+mn-ea"/>
                          <a:ea typeface="+mn-ea"/>
                        </a:rPr>
                        <a:t>年，且单价</a:t>
                      </a:r>
                      <a:r>
                        <a:rPr lang="en-US" altLang="zh-CN" sz="1400" b="1" u="none" strike="noStrike" dirty="0">
                          <a:effectLst/>
                          <a:latin typeface="+mn-ea"/>
                          <a:ea typeface="+mn-ea"/>
                        </a:rPr>
                        <a:t>1000</a:t>
                      </a:r>
                      <a:r>
                        <a:rPr lang="zh-CN" altLang="en-US" sz="1400" b="1" u="none" strike="noStrike" dirty="0">
                          <a:effectLst/>
                          <a:latin typeface="+mn-ea"/>
                          <a:ea typeface="+mn-ea"/>
                        </a:rPr>
                        <a:t>元以上，在使用过程中基本保持原有物质形态的资产，家具类单价或批量在 </a:t>
                      </a:r>
                      <a:r>
                        <a:rPr lang="en-US" altLang="zh-CN" sz="1400" b="1" u="none" strike="noStrike" dirty="0">
                          <a:effectLst/>
                          <a:latin typeface="+mn-ea"/>
                          <a:ea typeface="+mn-ea"/>
                        </a:rPr>
                        <a:t>500</a:t>
                      </a:r>
                      <a:r>
                        <a:rPr lang="zh-CN" altLang="en-US" sz="1400" b="1" u="none" strike="noStrike" dirty="0">
                          <a:effectLst/>
                          <a:latin typeface="+mn-ea"/>
                          <a:ea typeface="+mn-ea"/>
                        </a:rPr>
                        <a:t>元以上的作为固定资产管理。</a:t>
                      </a:r>
                      <a:br>
                        <a:rPr lang="zh-CN" altLang="en-US" sz="1400" b="1" u="none" strike="noStrike" dirty="0">
                          <a:effectLst/>
                          <a:latin typeface="+mn-ea"/>
                          <a:ea typeface="+mn-ea"/>
                        </a:rPr>
                      </a:br>
                      <a:r>
                        <a:rPr lang="en-US" altLang="zh-CN" sz="1400" u="none" strike="noStrike" dirty="0">
                          <a:effectLst/>
                          <a:latin typeface="+mn-ea"/>
                          <a:ea typeface="+mn-ea"/>
                        </a:rPr>
                        <a:t>2</a:t>
                      </a:r>
                      <a:r>
                        <a:rPr lang="zh-CN" altLang="en-US" sz="1400" u="none" strike="noStrike" dirty="0">
                          <a:effectLst/>
                          <a:latin typeface="+mn-ea"/>
                          <a:ea typeface="+mn-ea"/>
                        </a:rPr>
                        <a:t>、固定资产报销依据</a:t>
                      </a:r>
                      <a:r>
                        <a:rPr lang="en-US" altLang="zh-CN" sz="1400" u="none" strike="noStrike" dirty="0">
                          <a:effectLst/>
                          <a:latin typeface="+mn-ea"/>
                          <a:ea typeface="+mn-ea"/>
                        </a:rPr>
                        <a:t>《</a:t>
                      </a:r>
                      <a:r>
                        <a:rPr lang="zh-CN" altLang="en-US" sz="1400" u="none" strike="noStrike" dirty="0">
                          <a:effectLst/>
                          <a:latin typeface="+mn-ea"/>
                          <a:ea typeface="+mn-ea"/>
                        </a:rPr>
                        <a:t>中国科学院半导体研究所固定资产管理办法</a:t>
                      </a:r>
                      <a:r>
                        <a:rPr lang="en-US" altLang="zh-CN" sz="1400" u="none" strike="noStrike" dirty="0">
                          <a:effectLst/>
                          <a:latin typeface="+mn-ea"/>
                          <a:ea typeface="+mn-ea"/>
                        </a:rPr>
                        <a:t>》《</a:t>
                      </a:r>
                      <a:r>
                        <a:rPr lang="zh-CN" altLang="en-US" sz="1400" u="none" strike="noStrike" dirty="0">
                          <a:effectLst/>
                          <a:latin typeface="+mn-ea"/>
                          <a:ea typeface="+mn-ea"/>
                        </a:rPr>
                        <a:t>中国科学院半导体研究所科研仪器设备采购及领用管理办法</a:t>
                      </a:r>
                      <a:r>
                        <a:rPr lang="en-US" altLang="zh-CN" sz="1400" u="none" strike="noStrike" dirty="0">
                          <a:effectLst/>
                          <a:latin typeface="+mn-ea"/>
                          <a:ea typeface="+mn-ea"/>
                        </a:rPr>
                        <a:t>》</a:t>
                      </a:r>
                      <a:r>
                        <a:rPr lang="zh-CN" altLang="en-US" sz="1400" u="none" strike="noStrike" dirty="0">
                          <a:effectLst/>
                          <a:latin typeface="+mn-ea"/>
                          <a:ea typeface="+mn-ea"/>
                        </a:rPr>
                        <a:t>文件规定执行。</a:t>
                      </a:r>
                      <a:endParaRPr lang="zh-CN" altLang="en-US" sz="1400" b="0" i="0" u="none" strike="noStrike" dirty="0">
                        <a:solidFill>
                          <a:srgbClr val="000000"/>
                        </a:solidFill>
                        <a:effectLst/>
                        <a:latin typeface="+mn-ea"/>
                        <a:ea typeface="+mn-ea"/>
                      </a:endParaRPr>
                    </a:p>
                  </a:txBody>
                  <a:tcPr marL="7184" marR="7184" marT="7184" marB="0" anchor="ctr"/>
                </a:tc>
                <a:tc>
                  <a:txBody>
                    <a:bodyPr/>
                    <a:lstStyle/>
                    <a:p>
                      <a:pPr algn="l" fontAlgn="ctr"/>
                      <a:r>
                        <a:rPr lang="zh-CN" altLang="en-US" sz="1400" u="none" strike="noStrike" dirty="0">
                          <a:effectLst/>
                          <a:latin typeface="+mn-ea"/>
                          <a:ea typeface="+mn-ea"/>
                        </a:rPr>
                        <a:t/>
                      </a:r>
                      <a:br>
                        <a:rPr lang="zh-CN" altLang="en-US" sz="1400" u="none" strike="noStrike" dirty="0">
                          <a:effectLst/>
                          <a:latin typeface="+mn-ea"/>
                          <a:ea typeface="+mn-ea"/>
                        </a:rPr>
                      </a:br>
                      <a:r>
                        <a:rPr lang="en-US" altLang="zh-CN" sz="1400" u="none" strike="noStrike" dirty="0">
                          <a:effectLst/>
                          <a:latin typeface="+mn-ea"/>
                          <a:ea typeface="+mn-ea"/>
                        </a:rPr>
                        <a:t>1</a:t>
                      </a:r>
                      <a:r>
                        <a:rPr lang="zh-CN" altLang="en-US" sz="1400" u="none" strike="noStrike" dirty="0">
                          <a:effectLst/>
                          <a:latin typeface="+mn-ea"/>
                          <a:ea typeface="+mn-ea"/>
                        </a:rPr>
                        <a:t>、凡列入政府采购范围内的商品和服务（例如办公用设备、复印纸等），应依照</a:t>
                      </a:r>
                      <a:r>
                        <a:rPr lang="en-US" altLang="zh-CN" sz="1400" u="none" strike="noStrike" dirty="0">
                          <a:effectLst/>
                          <a:latin typeface="+mn-ea"/>
                          <a:ea typeface="+mn-ea"/>
                        </a:rPr>
                        <a:t>《</a:t>
                      </a:r>
                      <a:r>
                        <a:rPr lang="zh-CN" altLang="en-US" sz="1400" u="none" strike="noStrike" dirty="0">
                          <a:effectLst/>
                          <a:latin typeface="+mn-ea"/>
                          <a:ea typeface="+mn-ea"/>
                        </a:rPr>
                        <a:t>中央预算单位政府集中采购目录及标准</a:t>
                      </a:r>
                      <a:r>
                        <a:rPr lang="en-US" altLang="zh-CN" sz="1400" u="none" strike="noStrike" dirty="0">
                          <a:effectLst/>
                          <a:latin typeface="+mn-ea"/>
                          <a:ea typeface="+mn-ea"/>
                        </a:rPr>
                        <a:t>》</a:t>
                      </a:r>
                      <a:r>
                        <a:rPr lang="zh-CN" altLang="en-US" sz="1400" u="none" strike="noStrike" dirty="0">
                          <a:effectLst/>
                          <a:latin typeface="+mn-ea"/>
                          <a:ea typeface="+mn-ea"/>
                        </a:rPr>
                        <a:t>进行采购，可登录政府采购网</a:t>
                      </a:r>
                      <a:r>
                        <a:rPr lang="en-US" altLang="zh-CN" sz="1400" u="none" strike="noStrike" dirty="0">
                          <a:effectLst/>
                          <a:latin typeface="+mn-ea"/>
                          <a:ea typeface="+mn-ea"/>
                        </a:rPr>
                        <a:t>http://www.zycg.gov.cn/</a:t>
                      </a:r>
                      <a:r>
                        <a:rPr lang="zh-CN" altLang="en-US" sz="1400" u="none" strike="noStrike" dirty="0">
                          <a:effectLst/>
                          <a:latin typeface="+mn-ea"/>
                          <a:ea typeface="+mn-ea"/>
                        </a:rPr>
                        <a:t>查询需要政府采购的产品，</a:t>
                      </a:r>
                      <a:r>
                        <a:rPr lang="zh-CN" altLang="en-US" sz="1400" b="1" u="none" strike="noStrike" dirty="0">
                          <a:effectLst/>
                          <a:latin typeface="+mn-ea"/>
                          <a:ea typeface="+mn-ea"/>
                        </a:rPr>
                        <a:t>未按政府采购规定进行采购或未取得政府采购验收单的，一律不予报销。</a:t>
                      </a:r>
                      <a:r>
                        <a:rPr lang="zh-CN" altLang="en-US" sz="1400" b="1" u="none" strike="noStrike" dirty="0">
                          <a:solidFill>
                            <a:schemeClr val="tx1"/>
                          </a:solidFill>
                          <a:effectLst/>
                          <a:latin typeface="+mn-ea"/>
                          <a:ea typeface="+mn-ea"/>
                        </a:rPr>
                        <a:t>采购目录中的科研用设备可选择自行采购，但入库前须经科技处设备管理岗审核并签字确认（</a:t>
                      </a:r>
                      <a:r>
                        <a:rPr lang="en-US" altLang="zh-CN" sz="1400" b="1" u="none" strike="noStrike" dirty="0">
                          <a:solidFill>
                            <a:schemeClr val="tx1"/>
                          </a:solidFill>
                          <a:effectLst/>
                          <a:latin typeface="+mn-ea"/>
                          <a:ea typeface="+mn-ea"/>
                        </a:rPr>
                        <a:t>BM</a:t>
                      </a:r>
                      <a:r>
                        <a:rPr lang="zh-CN" altLang="en-US" sz="1400" b="1" u="none" strike="noStrike" dirty="0">
                          <a:solidFill>
                            <a:schemeClr val="tx1"/>
                          </a:solidFill>
                          <a:effectLst/>
                          <a:latin typeface="+mn-ea"/>
                          <a:ea typeface="+mn-ea"/>
                        </a:rPr>
                        <a:t>设备入库前须经信息化中心审核签字确认）； </a:t>
                      </a:r>
                      <a:r>
                        <a:rPr lang="zh-CN" altLang="en-US" sz="1400" b="1" u="none" strike="noStrike" dirty="0">
                          <a:solidFill>
                            <a:srgbClr val="FF0000"/>
                          </a:solidFill>
                          <a:effectLst/>
                          <a:latin typeface="+mn-ea"/>
                          <a:ea typeface="+mn-ea"/>
                        </a:rPr>
                        <a:t/>
                      </a:r>
                      <a:br>
                        <a:rPr lang="zh-CN" altLang="en-US" sz="1400" b="1" u="none" strike="noStrike" dirty="0">
                          <a:solidFill>
                            <a:srgbClr val="FF0000"/>
                          </a:solidFill>
                          <a:effectLst/>
                          <a:latin typeface="+mn-ea"/>
                          <a:ea typeface="+mn-ea"/>
                        </a:rPr>
                      </a:br>
                      <a:r>
                        <a:rPr lang="en-US" altLang="zh-CN" sz="1400" u="none" strike="noStrike" dirty="0">
                          <a:effectLst/>
                          <a:latin typeface="+mn-ea"/>
                          <a:ea typeface="+mn-ea"/>
                        </a:rPr>
                        <a:t>2</a:t>
                      </a:r>
                      <a:r>
                        <a:rPr lang="zh-CN" altLang="en-US" sz="1400" u="none" strike="noStrike" dirty="0">
                          <a:effectLst/>
                          <a:latin typeface="+mn-ea"/>
                          <a:ea typeface="+mn-ea"/>
                        </a:rPr>
                        <a:t>、采购以设备费报销的配件先按照材料费报销入账，达到入固条件后集中转固；</a:t>
                      </a:r>
                      <a:br>
                        <a:rPr lang="zh-CN" altLang="en-US" sz="1400" u="none" strike="noStrike" dirty="0">
                          <a:effectLst/>
                          <a:latin typeface="+mn-ea"/>
                          <a:ea typeface="+mn-ea"/>
                        </a:rPr>
                      </a:br>
                      <a:r>
                        <a:rPr lang="en-US" altLang="zh-CN" sz="1400" u="none" strike="noStrike" dirty="0">
                          <a:effectLst/>
                          <a:latin typeface="+mn-ea"/>
                          <a:ea typeface="+mn-ea"/>
                        </a:rPr>
                        <a:t>3</a:t>
                      </a:r>
                      <a:r>
                        <a:rPr lang="zh-CN" altLang="en-US" sz="1400" u="none" strike="noStrike" dirty="0" smtClean="0">
                          <a:effectLst/>
                          <a:latin typeface="+mn-ea"/>
                          <a:ea typeface="+mn-ea"/>
                        </a:rPr>
                        <a:t>、</a:t>
                      </a:r>
                      <a:r>
                        <a:rPr lang="zh-CN" altLang="en-US" sz="1400" b="1" u="none" strike="noStrike" dirty="0" smtClean="0">
                          <a:effectLst/>
                          <a:latin typeface="+mn-ea"/>
                          <a:ea typeface="+mn-ea"/>
                        </a:rPr>
                        <a:t>当月</a:t>
                      </a:r>
                      <a:r>
                        <a:rPr lang="zh-CN" altLang="en-US" sz="1400" b="1" u="none" strike="noStrike" dirty="0">
                          <a:effectLst/>
                          <a:latin typeface="+mn-ea"/>
                          <a:ea typeface="+mn-ea"/>
                        </a:rPr>
                        <a:t>网上验收入库审核通过的必须在当月完成报销</a:t>
                      </a:r>
                      <a:r>
                        <a:rPr lang="zh-CN" altLang="en-US" sz="1400" u="none" strike="noStrike" dirty="0">
                          <a:effectLst/>
                          <a:latin typeface="+mn-ea"/>
                          <a:ea typeface="+mn-ea"/>
                        </a:rPr>
                        <a:t>。</a:t>
                      </a:r>
                      <a:endParaRPr lang="zh-CN" altLang="en-US" sz="1400" b="0" i="0" u="none" strike="noStrike" dirty="0">
                        <a:solidFill>
                          <a:srgbClr val="000000"/>
                        </a:solidFill>
                        <a:effectLst/>
                        <a:latin typeface="+mn-ea"/>
                        <a:ea typeface="+mn-ea"/>
                      </a:endParaRPr>
                    </a:p>
                  </a:txBody>
                  <a:tcPr marL="7184" marR="7184" marT="7184" marB="0" anchor="ctr"/>
                </a:tc>
                <a:tc>
                  <a:txBody>
                    <a:bodyPr/>
                    <a:lstStyle/>
                    <a:p>
                      <a:pPr algn="l" fontAlgn="ctr"/>
                      <a:r>
                        <a:rPr lang="zh-CN" altLang="en-US" sz="1400" u="none" strike="noStrike" dirty="0">
                          <a:effectLst/>
                          <a:latin typeface="+mn-ea"/>
                          <a:ea typeface="+mn-ea"/>
                        </a:rPr>
                        <a:t>发票、入库领用单、固定资产金额</a:t>
                      </a:r>
                      <a:r>
                        <a:rPr lang="en-US" altLang="zh-CN" sz="1400" u="none" strike="noStrike" dirty="0">
                          <a:effectLst/>
                          <a:latin typeface="+mn-ea"/>
                          <a:ea typeface="+mn-ea"/>
                        </a:rPr>
                        <a:t>2</a:t>
                      </a:r>
                      <a:r>
                        <a:rPr lang="zh-CN" altLang="en-US" sz="1400" u="none" strike="noStrike" dirty="0">
                          <a:effectLst/>
                          <a:latin typeface="+mn-ea"/>
                          <a:ea typeface="+mn-ea"/>
                        </a:rPr>
                        <a:t>万元以上时需附购置合同、合同登记审批表（</a:t>
                      </a:r>
                      <a:r>
                        <a:rPr lang="en-US" altLang="zh-CN" sz="1400" u="none" strike="noStrike" dirty="0">
                          <a:effectLst/>
                          <a:latin typeface="+mn-ea"/>
                          <a:ea typeface="+mn-ea"/>
                        </a:rPr>
                        <a:t>30</a:t>
                      </a:r>
                      <a:r>
                        <a:rPr lang="zh-CN" altLang="en-US" sz="1400" u="none" strike="noStrike" dirty="0">
                          <a:effectLst/>
                          <a:latin typeface="+mn-ea"/>
                          <a:ea typeface="+mn-ea"/>
                        </a:rPr>
                        <a:t>万元以下）、购置申请表（</a:t>
                      </a:r>
                      <a:r>
                        <a:rPr lang="en-US" altLang="zh-CN" sz="1400" u="none" strike="noStrike" dirty="0">
                          <a:effectLst/>
                          <a:latin typeface="+mn-ea"/>
                          <a:ea typeface="+mn-ea"/>
                        </a:rPr>
                        <a:t>30</a:t>
                      </a:r>
                      <a:r>
                        <a:rPr lang="zh-CN" altLang="en-US" sz="1400" u="none" strike="noStrike" dirty="0">
                          <a:effectLst/>
                          <a:latin typeface="+mn-ea"/>
                          <a:ea typeface="+mn-ea"/>
                        </a:rPr>
                        <a:t>万元及以上）、验收表。个人垫支金额超过</a:t>
                      </a:r>
                      <a:r>
                        <a:rPr lang="en-US" altLang="zh-CN" sz="1400" u="none" strike="noStrike" dirty="0">
                          <a:effectLst/>
                          <a:latin typeface="+mn-ea"/>
                          <a:ea typeface="+mn-ea"/>
                        </a:rPr>
                        <a:t>1000</a:t>
                      </a:r>
                      <a:r>
                        <a:rPr lang="zh-CN" altLang="en-US" sz="1400" u="none" strike="noStrike" dirty="0">
                          <a:effectLst/>
                          <a:latin typeface="+mn-ea"/>
                          <a:ea typeface="+mn-ea"/>
                        </a:rPr>
                        <a:t>元，报销时应提供转账记录等个人垫支凭证。</a:t>
                      </a:r>
                      <a:endParaRPr lang="zh-CN" altLang="en-US" sz="1400" b="0" i="0" u="none" strike="noStrike" dirty="0">
                        <a:solidFill>
                          <a:srgbClr val="000000"/>
                        </a:solidFill>
                        <a:effectLst/>
                        <a:latin typeface="+mn-ea"/>
                        <a:ea typeface="+mn-ea"/>
                      </a:endParaRPr>
                    </a:p>
                  </a:txBody>
                  <a:tcPr marL="7184" marR="7184" marT="7184" marB="0" anchor="ctr"/>
                </a:tc>
                <a:extLst>
                  <a:ext uri="{0D108BD9-81ED-4DB2-BD59-A6C34878D82A}">
                    <a16:rowId xmlns:a16="http://schemas.microsoft.com/office/drawing/2014/main" val="3106836742"/>
                  </a:ext>
                </a:extLst>
              </a:tr>
              <a:tr h="1496186">
                <a:tc>
                  <a:txBody>
                    <a:bodyPr/>
                    <a:lstStyle/>
                    <a:p>
                      <a:pPr algn="ctr" fontAlgn="ctr"/>
                      <a:r>
                        <a:rPr lang="zh-CN" altLang="en-US" sz="1400" b="1" u="none" strike="noStrike" dirty="0">
                          <a:effectLst/>
                          <a:latin typeface="+mn-ea"/>
                          <a:ea typeface="+mn-ea"/>
                        </a:rPr>
                        <a:t>无形资产</a:t>
                      </a:r>
                      <a:endParaRPr lang="zh-CN" altLang="en-US" sz="1400" b="1" i="0" u="none" strike="noStrike" dirty="0">
                        <a:solidFill>
                          <a:srgbClr val="000000"/>
                        </a:solidFill>
                        <a:effectLst/>
                        <a:latin typeface="+mn-ea"/>
                        <a:ea typeface="+mn-ea"/>
                      </a:endParaRPr>
                    </a:p>
                  </a:txBody>
                  <a:tcPr marL="7184" marR="7184" marT="7184" marB="0" anchor="ctr">
                    <a:solidFill>
                      <a:schemeClr val="accent1"/>
                    </a:solidFill>
                  </a:tcPr>
                </a:tc>
                <a:tc>
                  <a:txBody>
                    <a:bodyPr/>
                    <a:lstStyle/>
                    <a:p>
                      <a:pPr algn="l" fontAlgn="ctr"/>
                      <a:r>
                        <a:rPr lang="zh-CN" altLang="en-US" sz="1400" u="none" strike="noStrike">
                          <a:effectLst/>
                          <a:latin typeface="+mn-ea"/>
                          <a:ea typeface="+mn-ea"/>
                        </a:rPr>
                        <a:t>指不具有实物形态而能为使用者提供某种权利的资产，包括专利权、商标权、著作权、土地使用权、非专利技术以及其他财产权利。</a:t>
                      </a:r>
                      <a:endParaRPr lang="zh-CN" altLang="en-US" sz="1400" b="0" i="0" u="none" strike="noStrike">
                        <a:solidFill>
                          <a:srgbClr val="000000"/>
                        </a:solidFill>
                        <a:effectLst/>
                        <a:latin typeface="+mn-ea"/>
                        <a:ea typeface="+mn-ea"/>
                      </a:endParaRPr>
                    </a:p>
                  </a:txBody>
                  <a:tcPr marL="7184" marR="7184" marT="7184" marB="0" anchor="ctr"/>
                </a:tc>
                <a:tc>
                  <a:txBody>
                    <a:bodyPr/>
                    <a:lstStyle/>
                    <a:p>
                      <a:pPr algn="l" fontAlgn="ctr"/>
                      <a:r>
                        <a:rPr lang="zh-CN" altLang="en-US" sz="1400" u="none" strike="noStrike">
                          <a:effectLst/>
                          <a:latin typeface="+mn-ea"/>
                          <a:ea typeface="+mn-ea"/>
                        </a:rPr>
                        <a:t>通过</a:t>
                      </a:r>
                      <a:r>
                        <a:rPr lang="en-US" altLang="zh-CN" sz="1400" u="none" strike="noStrike">
                          <a:effectLst/>
                          <a:latin typeface="+mn-ea"/>
                          <a:ea typeface="+mn-ea"/>
                        </a:rPr>
                        <a:t>ARP</a:t>
                      </a:r>
                      <a:r>
                        <a:rPr lang="zh-CN" altLang="en-US" sz="1400" u="none" strike="noStrike">
                          <a:effectLst/>
                          <a:latin typeface="+mn-ea"/>
                          <a:ea typeface="+mn-ea"/>
                        </a:rPr>
                        <a:t>系统填写“无形资产报销单”，经科技处无形资产管理岗审核后，到财务处办理无形资产入账，当月已通过</a:t>
                      </a:r>
                      <a:r>
                        <a:rPr lang="en-US" altLang="zh-CN" sz="1400" u="none" strike="noStrike">
                          <a:effectLst/>
                          <a:latin typeface="+mn-ea"/>
                          <a:ea typeface="+mn-ea"/>
                        </a:rPr>
                        <a:t>ARP</a:t>
                      </a:r>
                      <a:r>
                        <a:rPr lang="zh-CN" altLang="en-US" sz="1400" u="none" strike="noStrike">
                          <a:effectLst/>
                          <a:latin typeface="+mn-ea"/>
                          <a:ea typeface="+mn-ea"/>
                        </a:rPr>
                        <a:t>办理无形资产验收入库审核通过的，必须在当月完成无形资产报销。</a:t>
                      </a:r>
                      <a:endParaRPr lang="zh-CN" altLang="en-US" sz="1400" b="0" i="0" u="none" strike="noStrike">
                        <a:solidFill>
                          <a:srgbClr val="000000"/>
                        </a:solidFill>
                        <a:effectLst/>
                        <a:latin typeface="+mn-ea"/>
                        <a:ea typeface="+mn-ea"/>
                      </a:endParaRPr>
                    </a:p>
                  </a:txBody>
                  <a:tcPr marL="7184" marR="7184" marT="7184" marB="0" anchor="ctr"/>
                </a:tc>
                <a:tc>
                  <a:txBody>
                    <a:bodyPr/>
                    <a:lstStyle/>
                    <a:p>
                      <a:pPr algn="l" fontAlgn="ctr"/>
                      <a:r>
                        <a:rPr lang="zh-CN" altLang="en-US" sz="1400" u="none" strike="noStrike" dirty="0">
                          <a:effectLst/>
                          <a:latin typeface="+mn-ea"/>
                          <a:ea typeface="+mn-ea"/>
                        </a:rPr>
                        <a:t>发票、入库领用单、无形资产金额</a:t>
                      </a:r>
                      <a:r>
                        <a:rPr lang="en-US" altLang="zh-CN" sz="1400" u="none" strike="noStrike" dirty="0">
                          <a:effectLst/>
                          <a:latin typeface="+mn-ea"/>
                          <a:ea typeface="+mn-ea"/>
                        </a:rPr>
                        <a:t>2</a:t>
                      </a:r>
                      <a:r>
                        <a:rPr lang="zh-CN" altLang="en-US" sz="1400" u="none" strike="noStrike" dirty="0">
                          <a:effectLst/>
                          <a:latin typeface="+mn-ea"/>
                          <a:ea typeface="+mn-ea"/>
                        </a:rPr>
                        <a:t>万元以上时需附购置合同、合同登记审批表（</a:t>
                      </a:r>
                      <a:r>
                        <a:rPr lang="en-US" altLang="zh-CN" sz="1400" u="none" strike="noStrike" dirty="0">
                          <a:effectLst/>
                          <a:latin typeface="+mn-ea"/>
                          <a:ea typeface="+mn-ea"/>
                        </a:rPr>
                        <a:t>30</a:t>
                      </a:r>
                      <a:r>
                        <a:rPr lang="zh-CN" altLang="en-US" sz="1400" u="none" strike="noStrike" dirty="0">
                          <a:effectLst/>
                          <a:latin typeface="+mn-ea"/>
                          <a:ea typeface="+mn-ea"/>
                        </a:rPr>
                        <a:t>万元以下）、购置申请表（</a:t>
                      </a:r>
                      <a:r>
                        <a:rPr lang="en-US" altLang="zh-CN" sz="1400" u="none" strike="noStrike" dirty="0">
                          <a:effectLst/>
                          <a:latin typeface="+mn-ea"/>
                          <a:ea typeface="+mn-ea"/>
                        </a:rPr>
                        <a:t>30</a:t>
                      </a:r>
                      <a:r>
                        <a:rPr lang="zh-CN" altLang="en-US" sz="1400" u="none" strike="noStrike" dirty="0">
                          <a:effectLst/>
                          <a:latin typeface="+mn-ea"/>
                          <a:ea typeface="+mn-ea"/>
                        </a:rPr>
                        <a:t>万元及以上）、验收表。个人垫支金额超过</a:t>
                      </a:r>
                      <a:r>
                        <a:rPr lang="en-US" altLang="zh-CN" sz="1400" u="none" strike="noStrike" dirty="0">
                          <a:effectLst/>
                          <a:latin typeface="+mn-ea"/>
                          <a:ea typeface="+mn-ea"/>
                        </a:rPr>
                        <a:t>1000</a:t>
                      </a:r>
                      <a:r>
                        <a:rPr lang="zh-CN" altLang="en-US" sz="1400" u="none" strike="noStrike" dirty="0">
                          <a:effectLst/>
                          <a:latin typeface="+mn-ea"/>
                          <a:ea typeface="+mn-ea"/>
                        </a:rPr>
                        <a:t>元，报销时应提供转账记录等个人垫支凭证。</a:t>
                      </a:r>
                      <a:endParaRPr lang="zh-CN" altLang="en-US" sz="1400" b="0" i="0" u="none" strike="noStrike" dirty="0">
                        <a:solidFill>
                          <a:srgbClr val="000000"/>
                        </a:solidFill>
                        <a:effectLst/>
                        <a:latin typeface="+mn-ea"/>
                        <a:ea typeface="+mn-ea"/>
                      </a:endParaRPr>
                    </a:p>
                  </a:txBody>
                  <a:tcPr marL="7184" marR="7184" marT="7184" marB="0" anchor="ctr"/>
                </a:tc>
                <a:extLst>
                  <a:ext uri="{0D108BD9-81ED-4DB2-BD59-A6C34878D82A}">
                    <a16:rowId xmlns:a16="http://schemas.microsoft.com/office/drawing/2014/main" val="1099644719"/>
                  </a:ext>
                </a:extLst>
              </a:tr>
            </a:tbl>
          </a:graphicData>
        </a:graphic>
      </p:graphicFrame>
    </p:spTree>
    <p:extLst>
      <p:ext uri="{BB962C8B-B14F-4D97-AF65-F5344CB8AC3E}">
        <p14:creationId xmlns:p14="http://schemas.microsoft.com/office/powerpoint/2010/main" val="4187929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540712690"/>
              </p:ext>
            </p:extLst>
          </p:nvPr>
        </p:nvGraphicFramePr>
        <p:xfrm>
          <a:off x="558552" y="1412776"/>
          <a:ext cx="10079286" cy="4968552"/>
        </p:xfrm>
        <a:graphic>
          <a:graphicData uri="http://schemas.openxmlformats.org/drawingml/2006/table">
            <a:tbl>
              <a:tblPr>
                <a:tableStyleId>{5C22544A-7EE6-4342-B048-85BDC9FD1C3A}</a:tableStyleId>
              </a:tblPr>
              <a:tblGrid>
                <a:gridCol w="996432">
                  <a:extLst>
                    <a:ext uri="{9D8B030D-6E8A-4147-A177-3AD203B41FA5}">
                      <a16:colId xmlns:a16="http://schemas.microsoft.com/office/drawing/2014/main" val="292436207"/>
                    </a:ext>
                  </a:extLst>
                </a:gridCol>
                <a:gridCol w="2203646">
                  <a:extLst>
                    <a:ext uri="{9D8B030D-6E8A-4147-A177-3AD203B41FA5}">
                      <a16:colId xmlns:a16="http://schemas.microsoft.com/office/drawing/2014/main" val="926488885"/>
                    </a:ext>
                  </a:extLst>
                </a:gridCol>
                <a:gridCol w="3918658">
                  <a:extLst>
                    <a:ext uri="{9D8B030D-6E8A-4147-A177-3AD203B41FA5}">
                      <a16:colId xmlns:a16="http://schemas.microsoft.com/office/drawing/2014/main" val="2739272017"/>
                    </a:ext>
                  </a:extLst>
                </a:gridCol>
                <a:gridCol w="2960550">
                  <a:extLst>
                    <a:ext uri="{9D8B030D-6E8A-4147-A177-3AD203B41FA5}">
                      <a16:colId xmlns:a16="http://schemas.microsoft.com/office/drawing/2014/main" val="2077929341"/>
                    </a:ext>
                  </a:extLst>
                </a:gridCol>
              </a:tblGrid>
              <a:tr h="328799">
                <a:tc>
                  <a:txBody>
                    <a:bodyPr/>
                    <a:lstStyle/>
                    <a:p>
                      <a:pPr algn="ctr" fontAlgn="ctr"/>
                      <a:r>
                        <a:rPr lang="zh-CN" altLang="en-US" sz="1400" b="1" u="none" strike="noStrike" dirty="0">
                          <a:effectLst/>
                          <a:latin typeface="+mn-ea"/>
                          <a:ea typeface="+mn-ea"/>
                        </a:rPr>
                        <a:t>报销类别</a:t>
                      </a:r>
                      <a:endParaRPr lang="zh-CN" altLang="en-US" sz="1400" b="1" i="0" u="none" strike="noStrike" dirty="0">
                        <a:solidFill>
                          <a:srgbClr val="000000"/>
                        </a:solidFill>
                        <a:effectLst/>
                        <a:latin typeface="+mn-ea"/>
                        <a:ea typeface="+mn-ea"/>
                      </a:endParaRPr>
                    </a:p>
                  </a:txBody>
                  <a:tcPr marL="7184" marR="7184" marT="7184" marB="0" anchor="ctr">
                    <a:solidFill>
                      <a:schemeClr val="accent1"/>
                    </a:solidFill>
                  </a:tcPr>
                </a:tc>
                <a:tc>
                  <a:txBody>
                    <a:bodyPr/>
                    <a:lstStyle/>
                    <a:p>
                      <a:pPr algn="ctr" fontAlgn="ctr"/>
                      <a:r>
                        <a:rPr lang="zh-CN" altLang="en-US" sz="1400" b="1" u="none" strike="noStrike" dirty="0">
                          <a:effectLst/>
                          <a:latin typeface="+mn-ea"/>
                          <a:ea typeface="+mn-ea"/>
                        </a:rPr>
                        <a:t>定义</a:t>
                      </a:r>
                      <a:r>
                        <a:rPr lang="en-US" altLang="zh-CN" sz="1400" b="1" u="none" strike="noStrike" dirty="0">
                          <a:effectLst/>
                          <a:latin typeface="+mn-ea"/>
                          <a:ea typeface="+mn-ea"/>
                        </a:rPr>
                        <a:t>/</a:t>
                      </a:r>
                      <a:r>
                        <a:rPr lang="zh-CN" altLang="en-US" sz="1400" b="1" u="none" strike="noStrike" dirty="0">
                          <a:effectLst/>
                          <a:latin typeface="+mn-ea"/>
                          <a:ea typeface="+mn-ea"/>
                        </a:rPr>
                        <a:t>参考制度</a:t>
                      </a:r>
                      <a:endParaRPr lang="zh-CN" altLang="en-US" sz="1400" b="1" i="0" u="none" strike="noStrike" dirty="0">
                        <a:solidFill>
                          <a:srgbClr val="000000"/>
                        </a:solidFill>
                        <a:effectLst/>
                        <a:latin typeface="+mn-ea"/>
                        <a:ea typeface="+mn-ea"/>
                      </a:endParaRPr>
                    </a:p>
                  </a:txBody>
                  <a:tcPr marL="7184" marR="7184" marT="7184" marB="0" anchor="ctr">
                    <a:solidFill>
                      <a:schemeClr val="accent1"/>
                    </a:solidFill>
                  </a:tcPr>
                </a:tc>
                <a:tc>
                  <a:txBody>
                    <a:bodyPr/>
                    <a:lstStyle/>
                    <a:p>
                      <a:pPr algn="ctr" fontAlgn="ctr"/>
                      <a:r>
                        <a:rPr lang="zh-CN" altLang="en-US" sz="1400" b="1" u="none" strike="noStrike">
                          <a:effectLst/>
                          <a:latin typeface="+mn-ea"/>
                          <a:ea typeface="+mn-ea"/>
                        </a:rPr>
                        <a:t>报销注意事项</a:t>
                      </a:r>
                      <a:endParaRPr lang="zh-CN" altLang="en-US" sz="1400" b="1" i="0" u="none" strike="noStrike">
                        <a:solidFill>
                          <a:srgbClr val="000000"/>
                        </a:solidFill>
                        <a:effectLst/>
                        <a:latin typeface="+mn-ea"/>
                        <a:ea typeface="+mn-ea"/>
                      </a:endParaRPr>
                    </a:p>
                  </a:txBody>
                  <a:tcPr marL="7184" marR="7184" marT="7184" marB="0" anchor="ctr">
                    <a:solidFill>
                      <a:schemeClr val="accent1"/>
                    </a:solidFill>
                  </a:tcPr>
                </a:tc>
                <a:tc>
                  <a:txBody>
                    <a:bodyPr/>
                    <a:lstStyle/>
                    <a:p>
                      <a:pPr algn="ctr" fontAlgn="ctr"/>
                      <a:r>
                        <a:rPr lang="zh-CN" altLang="en-US" sz="1400" b="1" u="none" strike="noStrike" dirty="0">
                          <a:effectLst/>
                          <a:latin typeface="+mn-ea"/>
                          <a:ea typeface="+mn-ea"/>
                        </a:rPr>
                        <a:t>报销附件</a:t>
                      </a:r>
                      <a:r>
                        <a:rPr lang="en-US" altLang="zh-CN" sz="1400" b="1" u="none" strike="noStrike" dirty="0">
                          <a:effectLst/>
                          <a:latin typeface="+mn-ea"/>
                          <a:ea typeface="+mn-ea"/>
                        </a:rPr>
                        <a:t>(</a:t>
                      </a:r>
                      <a:r>
                        <a:rPr lang="zh-CN" altLang="en-US" sz="1400" b="1" u="none" strike="noStrike" dirty="0">
                          <a:effectLst/>
                          <a:latin typeface="+mn-ea"/>
                          <a:ea typeface="+mn-ea"/>
                        </a:rPr>
                        <a:t>仅用于一般报销事项参考用</a:t>
                      </a:r>
                      <a:r>
                        <a:rPr lang="en-US" altLang="zh-CN" sz="1400" b="1" u="none" strike="noStrike" dirty="0">
                          <a:effectLst/>
                          <a:latin typeface="+mn-ea"/>
                          <a:ea typeface="+mn-ea"/>
                        </a:rPr>
                        <a:t>)</a:t>
                      </a:r>
                      <a:endParaRPr lang="en-US" altLang="zh-CN" sz="1400" b="1" i="0" u="none" strike="noStrike" dirty="0">
                        <a:solidFill>
                          <a:srgbClr val="000000"/>
                        </a:solidFill>
                        <a:effectLst/>
                        <a:latin typeface="+mn-ea"/>
                        <a:ea typeface="+mn-ea"/>
                      </a:endParaRPr>
                    </a:p>
                  </a:txBody>
                  <a:tcPr marL="7184" marR="7184" marT="7184" marB="0" anchor="ctr">
                    <a:solidFill>
                      <a:schemeClr val="accent1"/>
                    </a:solidFill>
                  </a:tcPr>
                </a:tc>
                <a:extLst>
                  <a:ext uri="{0D108BD9-81ED-4DB2-BD59-A6C34878D82A}">
                    <a16:rowId xmlns:a16="http://schemas.microsoft.com/office/drawing/2014/main" val="1279855274"/>
                  </a:ext>
                </a:extLst>
              </a:tr>
              <a:tr h="1907033">
                <a:tc>
                  <a:txBody>
                    <a:bodyPr/>
                    <a:lstStyle/>
                    <a:p>
                      <a:pPr algn="ctr" fontAlgn="ctr"/>
                      <a:r>
                        <a:rPr lang="zh-CN" altLang="en-US" sz="1400" b="1" i="0" u="none" strike="noStrike" dirty="0">
                          <a:solidFill>
                            <a:srgbClr val="000000"/>
                          </a:solidFill>
                          <a:effectLst/>
                          <a:latin typeface="仿宋" panose="02010609060101010101" pitchFamily="49" charset="-122"/>
                          <a:ea typeface="仿宋" panose="02010609060101010101" pitchFamily="49" charset="-122"/>
                        </a:rPr>
                        <a:t>材料费</a:t>
                      </a:r>
                    </a:p>
                  </a:txBody>
                  <a:tcPr marL="9525" marR="9525" marT="9525" marB="0" anchor="ctr">
                    <a:solidFill>
                      <a:schemeClr val="accent1"/>
                    </a:solidFill>
                  </a:tcPr>
                </a:tc>
                <a:tc>
                  <a:txBody>
                    <a:bodyPr/>
                    <a:lstStyle/>
                    <a:p>
                      <a:pPr algn="l" fontAlgn="ctr"/>
                      <a:r>
                        <a:rPr lang="zh-CN" altLang="en-US" sz="1400" b="0" i="0" u="none" strike="noStrike" dirty="0">
                          <a:solidFill>
                            <a:srgbClr val="000000"/>
                          </a:solidFill>
                          <a:effectLst/>
                          <a:latin typeface="仿宋" panose="02010609060101010101" pitchFamily="49" charset="-122"/>
                          <a:ea typeface="仿宋" panose="02010609060101010101" pitchFamily="49" charset="-122"/>
                        </a:rPr>
                        <a:t>购买各种科研用材料、零星耗材等发生的费用。材料费报销参照</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中国科学院半导体研究所科研用材料采购及领用管理办法</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文件相关规定执行。</a:t>
                      </a:r>
                    </a:p>
                  </a:txBody>
                  <a:tcPr marL="9525" marR="9525" marT="9525" marB="0" anchor="ctr"/>
                </a:tc>
                <a:tc>
                  <a:txBody>
                    <a:bodyPr/>
                    <a:lstStyle/>
                    <a:p>
                      <a:pPr algn="l" fontAlgn="ctr"/>
                      <a:r>
                        <a:rPr lang="en-US" altLang="zh-CN" sz="1400" b="0" i="0" u="none" strike="noStrike" dirty="0">
                          <a:solidFill>
                            <a:srgbClr val="000000"/>
                          </a:solidFill>
                          <a:effectLst/>
                          <a:latin typeface="仿宋" panose="02010609060101010101" pitchFamily="49" charset="-122"/>
                          <a:ea typeface="仿宋" panose="02010609060101010101" pitchFamily="49" charset="-122"/>
                        </a:rPr>
                        <a:t>1</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、禁止材料费连号发票拆分报销；</a:t>
                      </a:r>
                      <a:br>
                        <a:rPr lang="zh-CN" altLang="en-US" sz="1400" b="0" i="0" u="none" strike="noStrike" dirty="0">
                          <a:solidFill>
                            <a:srgbClr val="000000"/>
                          </a:solidFill>
                          <a:effectLst/>
                          <a:latin typeface="仿宋" panose="02010609060101010101" pitchFamily="49" charset="-122"/>
                          <a:ea typeface="仿宋" panose="02010609060101010101" pitchFamily="49" charset="-122"/>
                        </a:rPr>
                      </a:br>
                      <a:r>
                        <a:rPr lang="en-US" altLang="zh-CN" sz="1400" b="0" i="0" u="none" strike="noStrike" dirty="0">
                          <a:solidFill>
                            <a:srgbClr val="000000"/>
                          </a:solidFill>
                          <a:effectLst/>
                          <a:latin typeface="仿宋" panose="02010609060101010101" pitchFamily="49" charset="-122"/>
                          <a:ea typeface="仿宋" panose="02010609060101010101" pitchFamily="49" charset="-122"/>
                        </a:rPr>
                        <a:t>2</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a:t>
                      </a:r>
                      <a:r>
                        <a:rPr lang="zh-CN" altLang="en-US" sz="1400" b="1" i="0" u="none" strike="noStrike" dirty="0">
                          <a:solidFill>
                            <a:srgbClr val="000000"/>
                          </a:solidFill>
                          <a:effectLst/>
                          <a:latin typeface="仿宋" panose="02010609060101010101" pitchFamily="49" charset="-122"/>
                          <a:ea typeface="仿宋" panose="02010609060101010101" pitchFamily="49" charset="-122"/>
                        </a:rPr>
                        <a:t>注意申请表、合同、验收表、出入库单的时间顺序。</a:t>
                      </a:r>
                      <a:endParaRPr lang="zh-CN" altLang="en-US" sz="1400" b="0" i="0" u="none" strike="noStrike" dirty="0">
                        <a:solidFill>
                          <a:srgbClr val="000000"/>
                        </a:solidFill>
                        <a:effectLst/>
                        <a:latin typeface="仿宋" panose="02010609060101010101" pitchFamily="49" charset="-122"/>
                        <a:ea typeface="仿宋" panose="02010609060101010101" pitchFamily="49" charset="-122"/>
                      </a:endParaRPr>
                    </a:p>
                  </a:txBody>
                  <a:tcPr marL="9525" marR="9525" marT="9525" marB="0" anchor="ctr"/>
                </a:tc>
                <a:tc>
                  <a:txBody>
                    <a:bodyPr/>
                    <a:lstStyle/>
                    <a:p>
                      <a:pPr algn="l" fontAlgn="ctr"/>
                      <a:r>
                        <a:rPr lang="zh-CN" altLang="en-US" sz="1400" b="0" i="0" u="none" strike="noStrike">
                          <a:solidFill>
                            <a:srgbClr val="000000"/>
                          </a:solidFill>
                          <a:effectLst/>
                          <a:latin typeface="仿宋" panose="02010609060101010101" pitchFamily="49" charset="-122"/>
                          <a:ea typeface="仿宋" panose="02010609060101010101" pitchFamily="49" charset="-122"/>
                        </a:rPr>
                        <a:t>发票、出库单及入库单（累计</a:t>
                      </a:r>
                      <a:r>
                        <a:rPr lang="en-US" altLang="zh-CN" sz="1400" b="0" i="0" u="none" strike="noStrike">
                          <a:solidFill>
                            <a:srgbClr val="000000"/>
                          </a:solidFill>
                          <a:effectLst/>
                          <a:latin typeface="仿宋" panose="02010609060101010101" pitchFamily="49" charset="-122"/>
                          <a:ea typeface="仿宋" panose="02010609060101010101" pitchFamily="49" charset="-122"/>
                        </a:rPr>
                        <a:t>1</a:t>
                      </a:r>
                      <a:r>
                        <a:rPr lang="zh-CN" altLang="en-US" sz="1400" b="0" i="0" u="none" strike="noStrike">
                          <a:solidFill>
                            <a:srgbClr val="000000"/>
                          </a:solidFill>
                          <a:effectLst/>
                          <a:latin typeface="仿宋" panose="02010609060101010101" pitchFamily="49" charset="-122"/>
                          <a:ea typeface="仿宋" panose="02010609060101010101" pitchFamily="49" charset="-122"/>
                        </a:rPr>
                        <a:t>千元以上时）、采购金额</a:t>
                      </a:r>
                      <a:r>
                        <a:rPr lang="en-US" altLang="zh-CN" sz="1400" b="0" i="0" u="none" strike="noStrike">
                          <a:solidFill>
                            <a:srgbClr val="000000"/>
                          </a:solidFill>
                          <a:effectLst/>
                          <a:latin typeface="仿宋" panose="02010609060101010101" pitchFamily="49" charset="-122"/>
                          <a:ea typeface="仿宋" panose="02010609060101010101" pitchFamily="49" charset="-122"/>
                        </a:rPr>
                        <a:t>2</a:t>
                      </a:r>
                      <a:r>
                        <a:rPr lang="zh-CN" altLang="en-US" sz="1400" b="0" i="0" u="none" strike="noStrike">
                          <a:solidFill>
                            <a:srgbClr val="000000"/>
                          </a:solidFill>
                          <a:effectLst/>
                          <a:latin typeface="仿宋" panose="02010609060101010101" pitchFamily="49" charset="-122"/>
                          <a:ea typeface="仿宋" panose="02010609060101010101" pitchFamily="49" charset="-122"/>
                        </a:rPr>
                        <a:t>万元以上时须附采购合同、合同登记审批表（</a:t>
                      </a:r>
                      <a:r>
                        <a:rPr lang="en-US" altLang="zh-CN" sz="1400" b="0" i="0" u="none" strike="noStrike">
                          <a:solidFill>
                            <a:srgbClr val="000000"/>
                          </a:solidFill>
                          <a:effectLst/>
                          <a:latin typeface="仿宋" panose="02010609060101010101" pitchFamily="49" charset="-122"/>
                          <a:ea typeface="仿宋" panose="02010609060101010101" pitchFamily="49" charset="-122"/>
                        </a:rPr>
                        <a:t>30</a:t>
                      </a:r>
                      <a:r>
                        <a:rPr lang="zh-CN" altLang="en-US" sz="1400" b="0" i="0" u="none" strike="noStrike">
                          <a:solidFill>
                            <a:srgbClr val="000000"/>
                          </a:solidFill>
                          <a:effectLst/>
                          <a:latin typeface="仿宋" panose="02010609060101010101" pitchFamily="49" charset="-122"/>
                          <a:ea typeface="仿宋" panose="02010609060101010101" pitchFamily="49" charset="-122"/>
                        </a:rPr>
                        <a:t>万元以下）、材料采购申请表（</a:t>
                      </a:r>
                      <a:r>
                        <a:rPr lang="en-US" altLang="zh-CN" sz="1400" b="0" i="0" u="none" strike="noStrike">
                          <a:solidFill>
                            <a:srgbClr val="000000"/>
                          </a:solidFill>
                          <a:effectLst/>
                          <a:latin typeface="仿宋" panose="02010609060101010101" pitchFamily="49" charset="-122"/>
                          <a:ea typeface="仿宋" panose="02010609060101010101" pitchFamily="49" charset="-122"/>
                        </a:rPr>
                        <a:t>30</a:t>
                      </a:r>
                      <a:r>
                        <a:rPr lang="zh-CN" altLang="en-US" sz="1400" b="0" i="0" u="none" strike="noStrike">
                          <a:solidFill>
                            <a:srgbClr val="000000"/>
                          </a:solidFill>
                          <a:effectLst/>
                          <a:latin typeface="仿宋" panose="02010609060101010101" pitchFamily="49" charset="-122"/>
                          <a:ea typeface="仿宋" panose="02010609060101010101" pitchFamily="49" charset="-122"/>
                        </a:rPr>
                        <a:t>万元及以上）、材料采购验收表、科研用配件采购申请表及科研用配件采购验收表（配件报销）、支付截图等支付凭据（个人垫支</a:t>
                      </a:r>
                      <a:r>
                        <a:rPr lang="en-US" altLang="zh-CN" sz="1400" b="0" i="0" u="none" strike="noStrike">
                          <a:solidFill>
                            <a:srgbClr val="000000"/>
                          </a:solidFill>
                          <a:effectLst/>
                          <a:latin typeface="仿宋" panose="02010609060101010101" pitchFamily="49" charset="-122"/>
                          <a:ea typeface="仿宋" panose="02010609060101010101" pitchFamily="49" charset="-122"/>
                        </a:rPr>
                        <a:t>1000</a:t>
                      </a:r>
                      <a:r>
                        <a:rPr lang="zh-CN" altLang="en-US" sz="1400" b="0" i="0" u="none" strike="noStrike">
                          <a:solidFill>
                            <a:srgbClr val="000000"/>
                          </a:solidFill>
                          <a:effectLst/>
                          <a:latin typeface="仿宋" panose="02010609060101010101" pitchFamily="49" charset="-122"/>
                          <a:ea typeface="仿宋" panose="02010609060101010101" pitchFamily="49" charset="-122"/>
                        </a:rPr>
                        <a:t>元及以上）</a:t>
                      </a:r>
                    </a:p>
                  </a:txBody>
                  <a:tcPr marL="9525" marR="9525" marT="9525" marB="0" anchor="ctr"/>
                </a:tc>
                <a:extLst>
                  <a:ext uri="{0D108BD9-81ED-4DB2-BD59-A6C34878D82A}">
                    <a16:rowId xmlns:a16="http://schemas.microsoft.com/office/drawing/2014/main" val="3106836742"/>
                  </a:ext>
                </a:extLst>
              </a:tr>
              <a:tr h="1366360">
                <a:tc>
                  <a:txBody>
                    <a:bodyPr/>
                    <a:lstStyle/>
                    <a:p>
                      <a:pPr algn="ctr" fontAlgn="ctr"/>
                      <a:r>
                        <a:rPr lang="zh-CN" altLang="en-US" sz="1400" b="1" i="0" u="none" strike="noStrike">
                          <a:solidFill>
                            <a:srgbClr val="000000"/>
                          </a:solidFill>
                          <a:effectLst/>
                          <a:latin typeface="仿宋" panose="02010609060101010101" pitchFamily="49" charset="-122"/>
                          <a:ea typeface="仿宋" panose="02010609060101010101" pitchFamily="49" charset="-122"/>
                        </a:rPr>
                        <a:t>测试化验加工（所外）</a:t>
                      </a:r>
                    </a:p>
                  </a:txBody>
                  <a:tcPr marL="9525" marR="9525" marT="9525" marB="0" anchor="ctr">
                    <a:solidFill>
                      <a:schemeClr val="accent1"/>
                    </a:solidFill>
                  </a:tcPr>
                </a:tc>
                <a:tc>
                  <a:txBody>
                    <a:bodyPr/>
                    <a:lstStyle/>
                    <a:p>
                      <a:pPr algn="l" fontAlgn="ctr"/>
                      <a:r>
                        <a:rPr lang="zh-CN" altLang="en-US" sz="1400" b="0" i="0" u="none" strike="noStrike">
                          <a:solidFill>
                            <a:srgbClr val="000000"/>
                          </a:solidFill>
                          <a:effectLst/>
                          <a:latin typeface="仿宋" panose="02010609060101010101" pitchFamily="49" charset="-122"/>
                          <a:ea typeface="仿宋" panose="02010609060101010101" pitchFamily="49" charset="-122"/>
                        </a:rPr>
                        <a:t>委托进行咨询、试验、加工、测试及其他服务活动所发生的费用。所外测试化验加工费报销依据</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中国科学院半导体研究所科研外协合同管理办法</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文件规定执行。</a:t>
                      </a:r>
                    </a:p>
                  </a:txBody>
                  <a:tcPr marL="9525" marR="9525" marT="9525" marB="0" anchor="ctr"/>
                </a:tc>
                <a:tc>
                  <a:txBody>
                    <a:bodyPr/>
                    <a:lstStyle/>
                    <a:p>
                      <a:pPr algn="l" fontAlgn="ctr"/>
                      <a:r>
                        <a:rPr lang="zh-CN" altLang="en-US" sz="1400" b="1" i="0" u="none" strike="noStrike" dirty="0">
                          <a:solidFill>
                            <a:srgbClr val="000000"/>
                          </a:solidFill>
                          <a:effectLst/>
                          <a:latin typeface="仿宋" panose="02010609060101010101" pitchFamily="49" charset="-122"/>
                          <a:ea typeface="仿宋" panose="02010609060101010101" pitchFamily="49" charset="-122"/>
                        </a:rPr>
                        <a:t>测试化验加工费报销收款人一般应为对公单位，如因科研开展需求存在个人先行垫支测试加工费的特殊情况，垫支金额超过</a:t>
                      </a:r>
                      <a:r>
                        <a:rPr lang="en-US" altLang="zh-CN" sz="1400" b="1" i="0" u="none" strike="noStrike" dirty="0">
                          <a:solidFill>
                            <a:srgbClr val="000000"/>
                          </a:solidFill>
                          <a:effectLst/>
                          <a:latin typeface="仿宋" panose="02010609060101010101" pitchFamily="49" charset="-122"/>
                          <a:ea typeface="仿宋" panose="02010609060101010101" pitchFamily="49" charset="-122"/>
                        </a:rPr>
                        <a:t>1</a:t>
                      </a:r>
                      <a:r>
                        <a:rPr lang="zh-CN" altLang="en-US" sz="1400" b="1" i="0" u="none" strike="noStrike" dirty="0">
                          <a:solidFill>
                            <a:srgbClr val="000000"/>
                          </a:solidFill>
                          <a:effectLst/>
                          <a:latin typeface="仿宋" panose="02010609060101010101" pitchFamily="49" charset="-122"/>
                          <a:ea typeface="仿宋" panose="02010609060101010101" pitchFamily="49" charset="-122"/>
                        </a:rPr>
                        <a:t>万元时须附上由垫支人及课题负责人签字的情况说明、转账记录等垫支证明资料作为报销附件。</a:t>
                      </a:r>
                    </a:p>
                  </a:txBody>
                  <a:tcPr marL="9525" marR="9525" marT="9525" marB="0" anchor="ctr"/>
                </a:tc>
                <a:tc>
                  <a:txBody>
                    <a:bodyPr/>
                    <a:lstStyle/>
                    <a:p>
                      <a:pPr algn="l" fontAlgn="ctr"/>
                      <a:r>
                        <a:rPr lang="zh-CN" altLang="en-US" sz="1400" b="0" i="0" u="none" strike="noStrike" dirty="0">
                          <a:solidFill>
                            <a:srgbClr val="000000"/>
                          </a:solidFill>
                          <a:effectLst/>
                          <a:latin typeface="仿宋" panose="02010609060101010101" pitchFamily="49" charset="-122"/>
                          <a:ea typeface="仿宋" panose="02010609060101010101" pitchFamily="49" charset="-122"/>
                        </a:rPr>
                        <a:t>发票、报销金额</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2</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万元以上时须附外协合同、合同登记审批表（</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30</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万元以下）、科研外协申请表（</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30</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万元及以上）、科研外协验收表。垫支情况说明及垫支证明材料（个人垫支超</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1</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万元）</a:t>
                      </a:r>
                    </a:p>
                  </a:txBody>
                  <a:tcPr marL="9525" marR="9525" marT="9525" marB="0" anchor="ctr"/>
                </a:tc>
                <a:extLst>
                  <a:ext uri="{0D108BD9-81ED-4DB2-BD59-A6C34878D82A}">
                    <a16:rowId xmlns:a16="http://schemas.microsoft.com/office/drawing/2014/main" val="1099644719"/>
                  </a:ext>
                </a:extLst>
              </a:tr>
              <a:tr h="1366360">
                <a:tc>
                  <a:txBody>
                    <a:bodyPr/>
                    <a:lstStyle/>
                    <a:p>
                      <a:pPr algn="ctr" fontAlgn="ctr"/>
                      <a:r>
                        <a:rPr lang="zh-CN" altLang="en-US" sz="1400" b="1" i="0" u="none" strike="noStrike" dirty="0">
                          <a:solidFill>
                            <a:srgbClr val="000000"/>
                          </a:solidFill>
                          <a:effectLst/>
                          <a:latin typeface="仿宋" panose="02010609060101010101" pitchFamily="49" charset="-122"/>
                          <a:ea typeface="仿宋" panose="02010609060101010101" pitchFamily="49" charset="-122"/>
                        </a:rPr>
                        <a:t>测试化验加工（所内）</a:t>
                      </a:r>
                    </a:p>
                  </a:txBody>
                  <a:tcPr marL="9525" marR="9525" marT="9525" marB="0" anchor="ctr">
                    <a:solidFill>
                      <a:schemeClr val="accent1"/>
                    </a:solidFill>
                  </a:tcPr>
                </a:tc>
                <a:tc>
                  <a:txBody>
                    <a:bodyPr/>
                    <a:lstStyle/>
                    <a:p>
                      <a:pPr algn="l" fontAlgn="ctr"/>
                      <a:r>
                        <a:rPr lang="zh-CN" altLang="en-US" sz="1400" b="0" i="0" u="none" strike="noStrike">
                          <a:solidFill>
                            <a:srgbClr val="000000"/>
                          </a:solidFill>
                          <a:effectLst/>
                          <a:latin typeface="仿宋" panose="02010609060101010101" pitchFamily="49" charset="-122"/>
                          <a:ea typeface="仿宋" panose="02010609060101010101" pitchFamily="49" charset="-122"/>
                        </a:rPr>
                        <a:t>所内测试加工协作报销依据</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中国科学院半导体研究所内部科研协作管理办法（试行）</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文件规定执行。</a:t>
                      </a:r>
                    </a:p>
                  </a:txBody>
                  <a:tcPr marL="9525" marR="9525" marT="9525" marB="0" anchor="ctr"/>
                </a:tc>
                <a:tc>
                  <a:txBody>
                    <a:bodyPr/>
                    <a:lstStyle/>
                    <a:p>
                      <a:pPr algn="l" fontAlgn="ctr"/>
                      <a:r>
                        <a:rPr lang="en-US" altLang="zh-CN" sz="1400" b="0" i="0" u="none" strike="noStrike">
                          <a:solidFill>
                            <a:srgbClr val="000000"/>
                          </a:solidFill>
                          <a:effectLst/>
                          <a:latin typeface="仿宋" panose="02010609060101010101" pitchFamily="49" charset="-122"/>
                          <a:ea typeface="仿宋" panose="02010609060101010101" pitchFamily="49" charset="-122"/>
                        </a:rPr>
                        <a:t>1</a:t>
                      </a:r>
                      <a:r>
                        <a:rPr lang="zh-CN" altLang="en-US" sz="1400" b="0" i="0" u="none" strike="noStrike">
                          <a:solidFill>
                            <a:srgbClr val="000000"/>
                          </a:solidFill>
                          <a:effectLst/>
                          <a:latin typeface="仿宋" panose="02010609060101010101" pitchFamily="49" charset="-122"/>
                          <a:ea typeface="仿宋" panose="02010609060101010101" pitchFamily="49" charset="-122"/>
                        </a:rPr>
                        <a:t>、凡是</a:t>
                      </a:r>
                      <a:r>
                        <a:rPr lang="en-US" altLang="zh-CN" sz="1400" b="0" i="0" u="none" strike="noStrike">
                          <a:solidFill>
                            <a:srgbClr val="000000"/>
                          </a:solidFill>
                          <a:effectLst/>
                          <a:latin typeface="仿宋" panose="02010609060101010101" pitchFamily="49" charset="-122"/>
                          <a:ea typeface="仿宋" panose="02010609060101010101" pitchFamily="49" charset="-122"/>
                        </a:rPr>
                        <a:t>J</a:t>
                      </a:r>
                      <a:r>
                        <a:rPr lang="zh-CN" altLang="en-US" sz="1400" b="0" i="0" u="none" strike="noStrike">
                          <a:solidFill>
                            <a:srgbClr val="000000"/>
                          </a:solidFill>
                          <a:effectLst/>
                          <a:latin typeface="仿宋" panose="02010609060101010101" pitchFamily="49" charset="-122"/>
                          <a:ea typeface="仿宋" panose="02010609060101010101" pitchFamily="49" charset="-122"/>
                        </a:rPr>
                        <a:t>的课题一律不得支出所内测试化验加工费；</a:t>
                      </a:r>
                      <a:br>
                        <a:rPr lang="zh-CN" altLang="en-US" sz="1400" b="0" i="0" u="none" strike="noStrike">
                          <a:solidFill>
                            <a:srgbClr val="000000"/>
                          </a:solidFill>
                          <a:effectLst/>
                          <a:latin typeface="仿宋" panose="02010609060101010101" pitchFamily="49" charset="-122"/>
                          <a:ea typeface="仿宋" panose="02010609060101010101" pitchFamily="49" charset="-122"/>
                        </a:rPr>
                      </a:br>
                      <a:r>
                        <a:rPr lang="en-US" altLang="zh-CN" sz="1400" b="0" i="0" u="none" strike="noStrike">
                          <a:solidFill>
                            <a:srgbClr val="000000"/>
                          </a:solidFill>
                          <a:effectLst/>
                          <a:latin typeface="仿宋" panose="02010609060101010101" pitchFamily="49" charset="-122"/>
                          <a:ea typeface="仿宋" panose="02010609060101010101" pitchFamily="49" charset="-122"/>
                        </a:rPr>
                        <a:t>2</a:t>
                      </a:r>
                      <a:r>
                        <a:rPr lang="zh-CN" altLang="en-US" sz="1400" b="0" i="0" u="none" strike="noStrike">
                          <a:solidFill>
                            <a:srgbClr val="000000"/>
                          </a:solidFill>
                          <a:effectLst/>
                          <a:latin typeface="仿宋" panose="02010609060101010101" pitchFamily="49" charset="-122"/>
                          <a:ea typeface="仿宋" panose="02010609060101010101" pitchFamily="49" charset="-122"/>
                        </a:rPr>
                        <a:t>、同组课题间不能支出所内测试化验加工费。</a:t>
                      </a:r>
                    </a:p>
                  </a:txBody>
                  <a:tcPr marL="9525" marR="9525" marT="9525" marB="0" anchor="ctr"/>
                </a:tc>
                <a:tc>
                  <a:txBody>
                    <a:bodyPr/>
                    <a:lstStyle/>
                    <a:p>
                      <a:pPr algn="l" fontAlgn="ctr"/>
                      <a:r>
                        <a:rPr lang="zh-CN" altLang="en-US" sz="1400" b="0" i="0" u="none" strike="noStrike" dirty="0">
                          <a:solidFill>
                            <a:srgbClr val="000000"/>
                          </a:solidFill>
                          <a:effectLst/>
                          <a:latin typeface="仿宋" panose="02010609060101010101" pitchFamily="49" charset="-122"/>
                          <a:ea typeface="仿宋" panose="02010609060101010101" pitchFamily="49" charset="-122"/>
                        </a:rPr>
                        <a:t>所内科研协作协议结算审核表、服务合同、内部收据、测试</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加工报告</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记录等</a:t>
                      </a:r>
                    </a:p>
                  </a:txBody>
                  <a:tcPr marL="9525" marR="9525" marT="9525" marB="0" anchor="ctr"/>
                </a:tc>
                <a:extLst>
                  <a:ext uri="{0D108BD9-81ED-4DB2-BD59-A6C34878D82A}">
                    <a16:rowId xmlns:a16="http://schemas.microsoft.com/office/drawing/2014/main" val="2692713104"/>
                  </a:ext>
                </a:extLst>
              </a:tr>
            </a:tbl>
          </a:graphicData>
        </a:graphic>
      </p:graphicFrame>
      <p:sp>
        <p:nvSpPr>
          <p:cNvPr id="6" name="矩形 5">
            <a:extLst/>
          </p:cNvPr>
          <p:cNvSpPr/>
          <p:nvPr/>
        </p:nvSpPr>
        <p:spPr>
          <a:xfrm>
            <a:off x="1204790" y="404664"/>
            <a:ext cx="9433048" cy="628344"/>
          </a:xfrm>
          <a:prstGeom prst="rect">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CN" altLang="en-US" sz="4000" b="1" dirty="0">
                <a:solidFill>
                  <a:schemeClr val="tx2">
                    <a:lumMod val="75000"/>
                  </a:schemeClr>
                </a:solidFill>
                <a:latin typeface="方正小标宋简体" pitchFamily="2" charset="-122"/>
                <a:ea typeface="方正小标宋简体" pitchFamily="2" charset="-122"/>
              </a:rPr>
              <a:t>第三章 借款报销管理规定</a:t>
            </a:r>
            <a:endParaRPr lang="zh-CN" altLang="en-US" sz="4000" b="1" dirty="0">
              <a:solidFill>
                <a:schemeClr val="bg1"/>
              </a:solidFill>
              <a:latin typeface="仿宋" pitchFamily="49" charset="-122"/>
              <a:ea typeface="仿宋" pitchFamily="49" charset="-122"/>
              <a:cs typeface="Calibri" pitchFamily="34" charset="0"/>
            </a:endParaRPr>
          </a:p>
        </p:txBody>
      </p:sp>
    </p:spTree>
    <p:extLst>
      <p:ext uri="{BB962C8B-B14F-4D97-AF65-F5344CB8AC3E}">
        <p14:creationId xmlns:p14="http://schemas.microsoft.com/office/powerpoint/2010/main" val="551401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p:cNvPr>
          <p:cNvSpPr/>
          <p:nvPr/>
        </p:nvSpPr>
        <p:spPr>
          <a:xfrm>
            <a:off x="1204790" y="476672"/>
            <a:ext cx="9433048" cy="628344"/>
          </a:xfrm>
          <a:prstGeom prst="rect">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CN" altLang="en-US" sz="4000" b="1" dirty="0">
                <a:solidFill>
                  <a:schemeClr val="tx2">
                    <a:lumMod val="75000"/>
                  </a:schemeClr>
                </a:solidFill>
                <a:latin typeface="方正小标宋简体" pitchFamily="2" charset="-122"/>
                <a:ea typeface="方正小标宋简体" pitchFamily="2" charset="-122"/>
              </a:rPr>
              <a:t>第三章 借款报销管理规定</a:t>
            </a:r>
            <a:endParaRPr lang="zh-CN" altLang="en-US" sz="4000" b="1" dirty="0">
              <a:solidFill>
                <a:schemeClr val="bg1"/>
              </a:solidFill>
              <a:latin typeface="仿宋" pitchFamily="49" charset="-122"/>
              <a:ea typeface="仿宋" pitchFamily="49" charset="-122"/>
              <a:cs typeface="Calibri"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279981517"/>
              </p:ext>
            </p:extLst>
          </p:nvPr>
        </p:nvGraphicFramePr>
        <p:xfrm>
          <a:off x="558552" y="1340768"/>
          <a:ext cx="10079286" cy="5360234"/>
        </p:xfrm>
        <a:graphic>
          <a:graphicData uri="http://schemas.openxmlformats.org/drawingml/2006/table">
            <a:tbl>
              <a:tblPr>
                <a:tableStyleId>{5C22544A-7EE6-4342-B048-85BDC9FD1C3A}</a:tableStyleId>
              </a:tblPr>
              <a:tblGrid>
                <a:gridCol w="864096">
                  <a:extLst>
                    <a:ext uri="{9D8B030D-6E8A-4147-A177-3AD203B41FA5}">
                      <a16:colId xmlns:a16="http://schemas.microsoft.com/office/drawing/2014/main" val="292436207"/>
                    </a:ext>
                  </a:extLst>
                </a:gridCol>
                <a:gridCol w="2232248">
                  <a:extLst>
                    <a:ext uri="{9D8B030D-6E8A-4147-A177-3AD203B41FA5}">
                      <a16:colId xmlns:a16="http://schemas.microsoft.com/office/drawing/2014/main" val="926488885"/>
                    </a:ext>
                  </a:extLst>
                </a:gridCol>
                <a:gridCol w="5328592">
                  <a:extLst>
                    <a:ext uri="{9D8B030D-6E8A-4147-A177-3AD203B41FA5}">
                      <a16:colId xmlns:a16="http://schemas.microsoft.com/office/drawing/2014/main" val="2739272017"/>
                    </a:ext>
                  </a:extLst>
                </a:gridCol>
                <a:gridCol w="1654350">
                  <a:extLst>
                    <a:ext uri="{9D8B030D-6E8A-4147-A177-3AD203B41FA5}">
                      <a16:colId xmlns:a16="http://schemas.microsoft.com/office/drawing/2014/main" val="2077929341"/>
                    </a:ext>
                  </a:extLst>
                </a:gridCol>
              </a:tblGrid>
              <a:tr h="360040">
                <a:tc>
                  <a:txBody>
                    <a:bodyPr/>
                    <a:lstStyle/>
                    <a:p>
                      <a:pPr algn="ctr" fontAlgn="ctr"/>
                      <a:r>
                        <a:rPr lang="zh-CN" altLang="en-US" sz="1400" b="1" u="none" strike="noStrike" dirty="0">
                          <a:effectLst/>
                          <a:latin typeface="+mn-ea"/>
                          <a:ea typeface="+mn-ea"/>
                        </a:rPr>
                        <a:t>报销类别</a:t>
                      </a:r>
                      <a:endParaRPr lang="zh-CN" altLang="en-US" sz="1400" b="1" i="0" u="none" strike="noStrike" dirty="0">
                        <a:solidFill>
                          <a:srgbClr val="000000"/>
                        </a:solidFill>
                        <a:effectLst/>
                        <a:latin typeface="+mn-ea"/>
                        <a:ea typeface="+mn-ea"/>
                      </a:endParaRPr>
                    </a:p>
                  </a:txBody>
                  <a:tcPr marL="7184" marR="7184" marT="7184" marB="0" anchor="ctr">
                    <a:solidFill>
                      <a:schemeClr val="accent1"/>
                    </a:solidFill>
                  </a:tcPr>
                </a:tc>
                <a:tc>
                  <a:txBody>
                    <a:bodyPr/>
                    <a:lstStyle/>
                    <a:p>
                      <a:pPr algn="ctr" fontAlgn="ctr"/>
                      <a:r>
                        <a:rPr lang="zh-CN" altLang="en-US" sz="1400" b="1" u="none" strike="noStrike" dirty="0">
                          <a:effectLst/>
                          <a:latin typeface="+mn-ea"/>
                          <a:ea typeface="+mn-ea"/>
                        </a:rPr>
                        <a:t>定义</a:t>
                      </a:r>
                      <a:r>
                        <a:rPr lang="en-US" altLang="zh-CN" sz="1400" b="1" u="none" strike="noStrike" dirty="0">
                          <a:effectLst/>
                          <a:latin typeface="+mn-ea"/>
                          <a:ea typeface="+mn-ea"/>
                        </a:rPr>
                        <a:t>/</a:t>
                      </a:r>
                      <a:r>
                        <a:rPr lang="zh-CN" altLang="en-US" sz="1400" b="1" u="none" strike="noStrike" dirty="0">
                          <a:effectLst/>
                          <a:latin typeface="+mn-ea"/>
                          <a:ea typeface="+mn-ea"/>
                        </a:rPr>
                        <a:t>参考制度</a:t>
                      </a:r>
                      <a:endParaRPr lang="zh-CN" altLang="en-US" sz="1400" b="1" i="0" u="none" strike="noStrike" dirty="0">
                        <a:solidFill>
                          <a:srgbClr val="000000"/>
                        </a:solidFill>
                        <a:effectLst/>
                        <a:latin typeface="+mn-ea"/>
                        <a:ea typeface="+mn-ea"/>
                      </a:endParaRPr>
                    </a:p>
                  </a:txBody>
                  <a:tcPr marL="7184" marR="7184" marT="7184" marB="0" anchor="ctr">
                    <a:solidFill>
                      <a:schemeClr val="accent1"/>
                    </a:solidFill>
                  </a:tcPr>
                </a:tc>
                <a:tc>
                  <a:txBody>
                    <a:bodyPr/>
                    <a:lstStyle/>
                    <a:p>
                      <a:pPr algn="ctr" fontAlgn="ctr"/>
                      <a:r>
                        <a:rPr lang="zh-CN" altLang="en-US" sz="1400" b="1" u="none" strike="noStrike">
                          <a:effectLst/>
                          <a:latin typeface="+mn-ea"/>
                          <a:ea typeface="+mn-ea"/>
                        </a:rPr>
                        <a:t>报销注意事项</a:t>
                      </a:r>
                      <a:endParaRPr lang="zh-CN" altLang="en-US" sz="1400" b="1" i="0" u="none" strike="noStrike">
                        <a:solidFill>
                          <a:srgbClr val="000000"/>
                        </a:solidFill>
                        <a:effectLst/>
                        <a:latin typeface="+mn-ea"/>
                        <a:ea typeface="+mn-ea"/>
                      </a:endParaRPr>
                    </a:p>
                  </a:txBody>
                  <a:tcPr marL="7184" marR="7184" marT="7184" marB="0" anchor="ctr">
                    <a:solidFill>
                      <a:schemeClr val="accent1"/>
                    </a:solidFill>
                  </a:tcPr>
                </a:tc>
                <a:tc>
                  <a:txBody>
                    <a:bodyPr/>
                    <a:lstStyle/>
                    <a:p>
                      <a:pPr algn="ctr" fontAlgn="ctr"/>
                      <a:r>
                        <a:rPr lang="zh-CN" altLang="en-US" sz="1400" b="1" u="none" strike="noStrike" dirty="0">
                          <a:effectLst/>
                          <a:latin typeface="+mn-ea"/>
                          <a:ea typeface="+mn-ea"/>
                        </a:rPr>
                        <a:t>报销附件</a:t>
                      </a:r>
                      <a:r>
                        <a:rPr lang="en-US" altLang="zh-CN" sz="1400" b="1" u="none" strike="noStrike" dirty="0">
                          <a:effectLst/>
                          <a:latin typeface="+mn-ea"/>
                          <a:ea typeface="+mn-ea"/>
                        </a:rPr>
                        <a:t>(</a:t>
                      </a:r>
                      <a:r>
                        <a:rPr lang="zh-CN" altLang="en-US" sz="1400" b="1" u="none" strike="noStrike" dirty="0">
                          <a:effectLst/>
                          <a:latin typeface="+mn-ea"/>
                          <a:ea typeface="+mn-ea"/>
                        </a:rPr>
                        <a:t>仅用于一般报销事项参考用</a:t>
                      </a:r>
                      <a:r>
                        <a:rPr lang="en-US" altLang="zh-CN" sz="1400" b="1" u="none" strike="noStrike" dirty="0">
                          <a:effectLst/>
                          <a:latin typeface="+mn-ea"/>
                          <a:ea typeface="+mn-ea"/>
                        </a:rPr>
                        <a:t>)</a:t>
                      </a:r>
                      <a:endParaRPr lang="en-US" altLang="zh-CN" sz="1400" b="1" i="0" u="none" strike="noStrike" dirty="0">
                        <a:solidFill>
                          <a:srgbClr val="000000"/>
                        </a:solidFill>
                        <a:effectLst/>
                        <a:latin typeface="+mn-ea"/>
                        <a:ea typeface="+mn-ea"/>
                      </a:endParaRPr>
                    </a:p>
                  </a:txBody>
                  <a:tcPr marL="7184" marR="7184" marT="7184" marB="0" anchor="ctr">
                    <a:solidFill>
                      <a:schemeClr val="accent1"/>
                    </a:solidFill>
                  </a:tcPr>
                </a:tc>
                <a:extLst>
                  <a:ext uri="{0D108BD9-81ED-4DB2-BD59-A6C34878D82A}">
                    <a16:rowId xmlns:a16="http://schemas.microsoft.com/office/drawing/2014/main" val="1279855274"/>
                  </a:ext>
                </a:extLst>
              </a:tr>
              <a:tr h="2950472">
                <a:tc>
                  <a:txBody>
                    <a:bodyPr/>
                    <a:lstStyle/>
                    <a:p>
                      <a:pPr algn="ctr" fontAlgn="ctr"/>
                      <a:r>
                        <a:rPr lang="zh-CN" altLang="en-US" sz="1400" b="1" i="0" u="none" strike="noStrike">
                          <a:solidFill>
                            <a:srgbClr val="000000"/>
                          </a:solidFill>
                          <a:effectLst/>
                          <a:latin typeface="仿宋" panose="02010609060101010101" pitchFamily="49" charset="-122"/>
                          <a:ea typeface="仿宋" panose="02010609060101010101" pitchFamily="49" charset="-122"/>
                        </a:rPr>
                        <a:t>差旅费</a:t>
                      </a:r>
                    </a:p>
                  </a:txBody>
                  <a:tcPr marL="9525" marR="9525" marT="9525" marB="0" anchor="ctr">
                    <a:solidFill>
                      <a:schemeClr val="accent1"/>
                    </a:solidFill>
                  </a:tcPr>
                </a:tc>
                <a:tc>
                  <a:txBody>
                    <a:bodyPr/>
                    <a:lstStyle/>
                    <a:p>
                      <a:pPr algn="l" fontAlgn="ctr"/>
                      <a:r>
                        <a:rPr lang="zh-CN" altLang="en-US" sz="1400" b="0" i="0" u="none" strike="noStrike">
                          <a:solidFill>
                            <a:srgbClr val="000000"/>
                          </a:solidFill>
                          <a:effectLst/>
                          <a:latin typeface="仿宋" panose="02010609060101010101" pitchFamily="49" charset="-122"/>
                          <a:ea typeface="仿宋" panose="02010609060101010101" pitchFamily="49" charset="-122"/>
                        </a:rPr>
                        <a:t>按</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中国科学院半导体研究所差旅费管理办法（试行）</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中央和国家机关工作人员赴地方差旅住宿费标准明细表</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中国科学院半导体研究所关于加强公务机票购买管理有关事项规定的通知</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等文件的有关规定执行。</a:t>
                      </a:r>
                    </a:p>
                  </a:txBody>
                  <a:tcPr marL="9525" marR="9525" marT="9525" marB="0" anchor="ctr"/>
                </a:tc>
                <a:tc>
                  <a:txBody>
                    <a:bodyPr/>
                    <a:lstStyle/>
                    <a:p>
                      <a:pPr algn="l" fontAlgn="ctr"/>
                      <a:r>
                        <a:rPr lang="en-US" altLang="zh-CN" sz="1400" b="0" i="0" u="none" strike="noStrike" dirty="0">
                          <a:solidFill>
                            <a:srgbClr val="000000"/>
                          </a:solidFill>
                          <a:effectLst/>
                          <a:latin typeface="仿宋" panose="02010609060101010101" pitchFamily="49" charset="-122"/>
                          <a:ea typeface="仿宋" panose="02010609060101010101" pitchFamily="49" charset="-122"/>
                        </a:rPr>
                        <a:t>1</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、超标乘坐交通工具的，超支部分由个人自理；</a:t>
                      </a:r>
                      <a:br>
                        <a:rPr lang="zh-CN" altLang="en-US" sz="1400" b="0" i="0" u="none" strike="noStrike" dirty="0">
                          <a:solidFill>
                            <a:srgbClr val="000000"/>
                          </a:solidFill>
                          <a:effectLst/>
                          <a:latin typeface="仿宋" panose="02010609060101010101" pitchFamily="49" charset="-122"/>
                          <a:ea typeface="仿宋" panose="02010609060101010101" pitchFamily="49" charset="-122"/>
                        </a:rPr>
                      </a:br>
                      <a:r>
                        <a:rPr lang="en-US" altLang="zh-CN" sz="1400" b="0" i="0" u="none" strike="noStrike" dirty="0">
                          <a:solidFill>
                            <a:srgbClr val="000000"/>
                          </a:solidFill>
                          <a:effectLst/>
                          <a:latin typeface="仿宋" panose="02010609060101010101" pitchFamily="49" charset="-122"/>
                          <a:ea typeface="仿宋" panose="02010609060101010101" pitchFamily="49" charset="-122"/>
                        </a:rPr>
                        <a:t>2</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、住宿费实行出差天数</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5</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天</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含</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以内的包干报销；出差</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5</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天以上全程住宿费实报实销；</a:t>
                      </a:r>
                      <a:br>
                        <a:rPr lang="zh-CN" altLang="en-US" sz="1400" b="0" i="0" u="none" strike="noStrike" dirty="0">
                          <a:solidFill>
                            <a:srgbClr val="000000"/>
                          </a:solidFill>
                          <a:effectLst/>
                          <a:latin typeface="仿宋" panose="02010609060101010101" pitchFamily="49" charset="-122"/>
                          <a:ea typeface="仿宋" panose="02010609060101010101" pitchFamily="49" charset="-122"/>
                        </a:rPr>
                      </a:br>
                      <a:r>
                        <a:rPr lang="en-US" altLang="zh-CN" sz="1400" b="0" i="0" u="none" strike="noStrike" dirty="0">
                          <a:solidFill>
                            <a:srgbClr val="000000"/>
                          </a:solidFill>
                          <a:effectLst/>
                          <a:latin typeface="仿宋" panose="02010609060101010101" pitchFamily="49" charset="-122"/>
                          <a:ea typeface="仿宋" panose="02010609060101010101" pitchFamily="49" charset="-122"/>
                        </a:rPr>
                        <a:t>3</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、交通补助可选择按标准包干或者凭据报销，每出差日只可选取一种方式，不可重复领取；</a:t>
                      </a:r>
                      <a:r>
                        <a:rPr lang="zh-CN" altLang="en-US" sz="1400" b="1" i="0" u="none" strike="noStrike" dirty="0">
                          <a:solidFill>
                            <a:srgbClr val="000000"/>
                          </a:solidFill>
                          <a:effectLst/>
                          <a:latin typeface="仿宋" panose="02010609060101010101" pitchFamily="49" charset="-122"/>
                          <a:ea typeface="仿宋" panose="02010609060101010101" pitchFamily="49" charset="-122"/>
                        </a:rPr>
                        <a:t>因出差使用了研究所公车或社会化用车的，当天不能再重复领取交通补助。</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
                      </a:r>
                      <a:br>
                        <a:rPr lang="zh-CN" altLang="en-US" sz="1400" b="0" i="0" u="none" strike="noStrike" dirty="0">
                          <a:solidFill>
                            <a:srgbClr val="000000"/>
                          </a:solidFill>
                          <a:effectLst/>
                          <a:latin typeface="仿宋" panose="02010609060101010101" pitchFamily="49" charset="-122"/>
                          <a:ea typeface="仿宋" panose="02010609060101010101" pitchFamily="49" charset="-122"/>
                        </a:rPr>
                      </a:br>
                      <a:r>
                        <a:rPr lang="en-US" altLang="zh-CN" sz="1400" b="0" i="0" u="none" strike="noStrike" dirty="0">
                          <a:solidFill>
                            <a:srgbClr val="000000"/>
                          </a:solidFill>
                          <a:effectLst/>
                          <a:latin typeface="仿宋" panose="02010609060101010101" pitchFamily="49" charset="-122"/>
                          <a:ea typeface="仿宋" panose="02010609060101010101" pitchFamily="49" charset="-122"/>
                        </a:rPr>
                        <a:t>4</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、购买政采机票（非政采机票价格若低于当日政采价格，附当日政采价截图可全额报销，否则按</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95</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折报销）；</a:t>
                      </a:r>
                      <a:br>
                        <a:rPr lang="zh-CN" altLang="en-US" sz="1400" b="0" i="0" u="none" strike="noStrike" dirty="0">
                          <a:solidFill>
                            <a:srgbClr val="000000"/>
                          </a:solidFill>
                          <a:effectLst/>
                          <a:latin typeface="仿宋" panose="02010609060101010101" pitchFamily="49" charset="-122"/>
                          <a:ea typeface="仿宋" panose="02010609060101010101" pitchFamily="49" charset="-122"/>
                        </a:rPr>
                      </a:br>
                      <a:r>
                        <a:rPr lang="en-US" altLang="zh-CN" sz="1400" b="0" i="0" u="none" strike="noStrike" dirty="0">
                          <a:solidFill>
                            <a:srgbClr val="000000"/>
                          </a:solidFill>
                          <a:effectLst/>
                          <a:latin typeface="仿宋" panose="02010609060101010101" pitchFamily="49" charset="-122"/>
                          <a:ea typeface="仿宋" panose="02010609060101010101" pitchFamily="49" charset="-122"/>
                        </a:rPr>
                        <a:t>5</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、出差行程不闭合，需另附由经办人及课题负责人签字的书面说明；</a:t>
                      </a:r>
                      <a:br>
                        <a:rPr lang="zh-CN" altLang="en-US" sz="1400" b="0" i="0" u="none" strike="noStrike" dirty="0">
                          <a:solidFill>
                            <a:srgbClr val="000000"/>
                          </a:solidFill>
                          <a:effectLst/>
                          <a:latin typeface="仿宋" panose="02010609060101010101" pitchFamily="49" charset="-122"/>
                          <a:ea typeface="仿宋" panose="02010609060101010101" pitchFamily="49" charset="-122"/>
                        </a:rPr>
                      </a:br>
                      <a:r>
                        <a:rPr lang="en-US" altLang="zh-CN" sz="1400" b="1" i="0" u="none" strike="noStrike" dirty="0">
                          <a:solidFill>
                            <a:srgbClr val="000000"/>
                          </a:solidFill>
                          <a:effectLst/>
                          <a:latin typeface="仿宋" panose="02010609060101010101" pitchFamily="49" charset="-122"/>
                          <a:ea typeface="仿宋" panose="02010609060101010101" pitchFamily="49" charset="-122"/>
                        </a:rPr>
                        <a:t>6</a:t>
                      </a:r>
                      <a:r>
                        <a:rPr lang="zh-CN" altLang="en-US" sz="1400" b="1" i="0" u="none" strike="noStrike" dirty="0">
                          <a:solidFill>
                            <a:srgbClr val="000000"/>
                          </a:solidFill>
                          <a:effectLst/>
                          <a:latin typeface="仿宋" panose="02010609060101010101" pitchFamily="49" charset="-122"/>
                          <a:ea typeface="仿宋" panose="02010609060101010101" pitchFamily="49" charset="-122"/>
                        </a:rPr>
                        <a:t>、参加会议的差旅费，会议通知中须写明“食宿自理”或书面承诺会议期间个人承担伙食费，方可领取参会期间伙食补助</a:t>
                      </a:r>
                      <a:r>
                        <a:rPr lang="zh-CN" altLang="en-US" sz="1400" b="1" i="0" u="none" strike="noStrike" dirty="0" smtClean="0">
                          <a:solidFill>
                            <a:srgbClr val="000000"/>
                          </a:solidFill>
                          <a:effectLst/>
                          <a:latin typeface="仿宋" panose="02010609060101010101" pitchFamily="49" charset="-122"/>
                          <a:ea typeface="仿宋" panose="02010609060101010101" pitchFamily="49" charset="-122"/>
                        </a:rPr>
                        <a:t>。</a:t>
                      </a:r>
                      <a:endParaRPr lang="en-US" altLang="zh-CN" sz="1400" b="1" i="0" u="none" strike="noStrike" dirty="0" smtClean="0">
                        <a:solidFill>
                          <a:srgbClr val="000000"/>
                        </a:solidFill>
                        <a:effectLst/>
                        <a:latin typeface="仿宋" panose="02010609060101010101" pitchFamily="49" charset="-122"/>
                        <a:ea typeface="仿宋" panose="02010609060101010101" pitchFamily="49" charset="-122"/>
                      </a:endParaRPr>
                    </a:p>
                    <a:p>
                      <a:pPr algn="l" fontAlgn="ctr"/>
                      <a:r>
                        <a:rPr lang="en-US" altLang="zh-CN" sz="1400" b="1" i="0" u="none" strike="noStrike" dirty="0" smtClean="0">
                          <a:solidFill>
                            <a:srgbClr val="000000"/>
                          </a:solidFill>
                          <a:effectLst/>
                          <a:latin typeface="仿宋" panose="02010609060101010101" pitchFamily="49" charset="-122"/>
                          <a:ea typeface="仿宋" panose="02010609060101010101" pitchFamily="49" charset="-122"/>
                        </a:rPr>
                        <a:t>7</a:t>
                      </a:r>
                      <a:r>
                        <a:rPr lang="zh-CN" altLang="en-US" sz="1400" b="1" i="0" u="none" strike="noStrike" dirty="0" smtClean="0">
                          <a:solidFill>
                            <a:srgbClr val="000000"/>
                          </a:solidFill>
                          <a:effectLst/>
                          <a:latin typeface="仿宋" panose="02010609060101010101" pitchFamily="49" charset="-122"/>
                          <a:ea typeface="仿宋" panose="02010609060101010101" pitchFamily="49" charset="-122"/>
                        </a:rPr>
                        <a:t>、</a:t>
                      </a:r>
                      <a:r>
                        <a:rPr lang="zh-CN" altLang="zh-CN" sz="1400" b="1" kern="100" spc="-50" dirty="0" smtClean="0">
                          <a:effectLst/>
                          <a:latin typeface="Calibri" panose="020F0502020204030204" pitchFamily="34" charset="0"/>
                          <a:ea typeface="仿宋_GB2312"/>
                          <a:cs typeface="Times New Roman" panose="02020603050405020304" pitchFamily="18" charset="0"/>
                        </a:rPr>
                        <a:t>因研究所已统一购买商业补充保险，乘坐飞机的意外保险费一般不再予以报销（因公出国境外交通意外险除外）。</a:t>
                      </a:r>
                      <a:endParaRPr lang="zh-CN" altLang="zh-CN" sz="1000" b="1" kern="100" spc="-50" dirty="0" smtClean="0">
                        <a:effectLst/>
                        <a:latin typeface="Calibri" panose="020F0502020204030204" pitchFamily="34" charset="0"/>
                        <a:ea typeface="+mn-ea"/>
                        <a:cs typeface="Times New Roman" panose="02020603050405020304" pitchFamily="18" charset="0"/>
                      </a:endParaRPr>
                    </a:p>
                    <a:p>
                      <a:pPr algn="l" fontAlgn="ctr"/>
                      <a:endParaRPr lang="zh-CN" altLang="en-US" sz="1400" b="0" i="0" u="none" strike="noStrike" dirty="0">
                        <a:solidFill>
                          <a:srgbClr val="000000"/>
                        </a:solidFill>
                        <a:effectLst/>
                        <a:latin typeface="仿宋" panose="02010609060101010101" pitchFamily="49" charset="-122"/>
                        <a:ea typeface="仿宋" panose="02010609060101010101" pitchFamily="49" charset="-122"/>
                      </a:endParaRPr>
                    </a:p>
                  </a:txBody>
                  <a:tcPr marL="9525" marR="9525" marT="9525" marB="0" anchor="ctr"/>
                </a:tc>
                <a:tc>
                  <a:txBody>
                    <a:bodyPr/>
                    <a:lstStyle/>
                    <a:p>
                      <a:pPr algn="l" fontAlgn="ctr"/>
                      <a:r>
                        <a:rPr lang="zh-CN" altLang="en-US" sz="1400" b="0" i="0" u="none" strike="noStrike">
                          <a:solidFill>
                            <a:srgbClr val="000000"/>
                          </a:solidFill>
                          <a:effectLst/>
                          <a:latin typeface="仿宋" panose="02010609060101010101" pitchFamily="49" charset="-122"/>
                          <a:ea typeface="仿宋" panose="02010609060101010101" pitchFamily="49" charset="-122"/>
                        </a:rPr>
                        <a:t>出差申请审批单、城市间交通票据、住宿费发票（出差超</a:t>
                      </a:r>
                      <a:r>
                        <a:rPr lang="en-US" altLang="zh-CN" sz="1400" b="0" i="0" u="none" strike="noStrike">
                          <a:solidFill>
                            <a:srgbClr val="000000"/>
                          </a:solidFill>
                          <a:effectLst/>
                          <a:latin typeface="仿宋" panose="02010609060101010101" pitchFamily="49" charset="-122"/>
                          <a:ea typeface="仿宋" panose="02010609060101010101" pitchFamily="49" charset="-122"/>
                        </a:rPr>
                        <a:t>5</a:t>
                      </a:r>
                      <a:r>
                        <a:rPr lang="zh-CN" altLang="en-US" sz="1400" b="0" i="0" u="none" strike="noStrike">
                          <a:solidFill>
                            <a:srgbClr val="000000"/>
                          </a:solidFill>
                          <a:effectLst/>
                          <a:latin typeface="仿宋" panose="02010609060101010101" pitchFamily="49" charset="-122"/>
                          <a:ea typeface="仿宋" panose="02010609060101010101" pitchFamily="49" charset="-122"/>
                        </a:rPr>
                        <a:t>天）、会议通知（出差参会）。</a:t>
                      </a:r>
                    </a:p>
                  </a:txBody>
                  <a:tcPr marL="9525" marR="9525" marT="9525" marB="0" anchor="ctr"/>
                </a:tc>
                <a:extLst>
                  <a:ext uri="{0D108BD9-81ED-4DB2-BD59-A6C34878D82A}">
                    <a16:rowId xmlns:a16="http://schemas.microsoft.com/office/drawing/2014/main" val="3106836742"/>
                  </a:ext>
                </a:extLst>
              </a:tr>
              <a:tr h="1496186">
                <a:tc>
                  <a:txBody>
                    <a:bodyPr/>
                    <a:lstStyle/>
                    <a:p>
                      <a:pPr algn="ctr" fontAlgn="ctr"/>
                      <a:r>
                        <a:rPr lang="zh-CN" altLang="en-US" sz="1400" b="1" i="0" u="none" strike="noStrike">
                          <a:solidFill>
                            <a:srgbClr val="000000"/>
                          </a:solidFill>
                          <a:effectLst/>
                          <a:latin typeface="仿宋" panose="02010609060101010101" pitchFamily="49" charset="-122"/>
                          <a:ea typeface="仿宋" panose="02010609060101010101" pitchFamily="49" charset="-122"/>
                        </a:rPr>
                        <a:t>交通费</a:t>
                      </a:r>
                    </a:p>
                  </a:txBody>
                  <a:tcPr marL="9525" marR="9525" marT="9525" marB="0" anchor="ctr">
                    <a:solidFill>
                      <a:schemeClr val="accent1"/>
                    </a:solidFill>
                  </a:tcPr>
                </a:tc>
                <a:tc>
                  <a:txBody>
                    <a:bodyPr/>
                    <a:lstStyle/>
                    <a:p>
                      <a:pPr algn="l" fontAlgn="ctr"/>
                      <a:r>
                        <a:rPr lang="zh-CN" altLang="en-US" sz="1400" b="0" i="0" u="none" strike="noStrike">
                          <a:solidFill>
                            <a:srgbClr val="000000"/>
                          </a:solidFill>
                          <a:effectLst/>
                          <a:latin typeface="仿宋" panose="02010609060101010101" pitchFamily="49" charset="-122"/>
                          <a:ea typeface="仿宋" panose="02010609060101010101" pitchFamily="49" charset="-122"/>
                        </a:rPr>
                        <a:t>指因公乘坐交通工具而发生的费用，如出租车费、停车费、出车费等。交通费报销依据</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中国科学院半导体研究所关于进一步规范出租车票报销的通知</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中国科学院半导体研究所公务车辆（轿车）管理细则（暂行）</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的有关规定执行。</a:t>
                      </a:r>
                    </a:p>
                  </a:txBody>
                  <a:tcPr marL="9525" marR="9525" marT="9525" marB="0" anchor="ctr"/>
                </a:tc>
                <a:tc>
                  <a:txBody>
                    <a:bodyPr/>
                    <a:lstStyle/>
                    <a:p>
                      <a:pPr algn="l" fontAlgn="ctr"/>
                      <a:r>
                        <a:rPr lang="en-US" altLang="zh-CN" sz="1400" b="0" i="0" u="none" strike="noStrike">
                          <a:solidFill>
                            <a:srgbClr val="000000"/>
                          </a:solidFill>
                          <a:effectLst/>
                          <a:latin typeface="仿宋" panose="02010609060101010101" pitchFamily="49" charset="-122"/>
                          <a:ea typeface="仿宋" panose="02010609060101010101" pitchFamily="49" charset="-122"/>
                        </a:rPr>
                        <a:t>1</a:t>
                      </a:r>
                      <a:r>
                        <a:rPr lang="zh-CN" altLang="en-US" sz="1400" b="0" i="0" u="none" strike="noStrike">
                          <a:solidFill>
                            <a:srgbClr val="000000"/>
                          </a:solidFill>
                          <a:effectLst/>
                          <a:latin typeface="仿宋" panose="02010609060101010101" pitchFamily="49" charset="-122"/>
                          <a:ea typeface="仿宋" panose="02010609060101010101" pitchFamily="49" charset="-122"/>
                        </a:rPr>
                        <a:t>、出租车车票背面填写乘车事由、乘车区间、乘车人；</a:t>
                      </a:r>
                      <a:br>
                        <a:rPr lang="zh-CN" altLang="en-US" sz="1400" b="0" i="0" u="none" strike="noStrike">
                          <a:solidFill>
                            <a:srgbClr val="000000"/>
                          </a:solidFill>
                          <a:effectLst/>
                          <a:latin typeface="仿宋" panose="02010609060101010101" pitchFamily="49" charset="-122"/>
                          <a:ea typeface="仿宋" panose="02010609060101010101" pitchFamily="49" charset="-122"/>
                        </a:rPr>
                      </a:br>
                      <a:r>
                        <a:rPr lang="en-US" altLang="zh-CN" sz="1400" b="0" i="0" u="none" strike="noStrike">
                          <a:solidFill>
                            <a:srgbClr val="000000"/>
                          </a:solidFill>
                          <a:effectLst/>
                          <a:latin typeface="仿宋" panose="02010609060101010101" pitchFamily="49" charset="-122"/>
                          <a:ea typeface="仿宋" panose="02010609060101010101" pitchFamily="49" charset="-122"/>
                        </a:rPr>
                        <a:t>2</a:t>
                      </a:r>
                      <a:r>
                        <a:rPr lang="zh-CN" altLang="en-US" sz="1400" b="0" i="0" u="none" strike="noStrike">
                          <a:solidFill>
                            <a:srgbClr val="000000"/>
                          </a:solidFill>
                          <a:effectLst/>
                          <a:latin typeface="仿宋" panose="02010609060101010101" pitchFamily="49" charset="-122"/>
                          <a:ea typeface="仿宋" panose="02010609060101010101" pitchFamily="49" charset="-122"/>
                        </a:rPr>
                        <a:t>、神州专车等社会化公务用车报销附</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社会化公务用车使用一览表</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a:t>
                      </a:r>
                      <a:br>
                        <a:rPr lang="zh-CN" altLang="en-US" sz="1400" b="0" i="0" u="none" strike="noStrike">
                          <a:solidFill>
                            <a:srgbClr val="000000"/>
                          </a:solidFill>
                          <a:effectLst/>
                          <a:latin typeface="仿宋" panose="02010609060101010101" pitchFamily="49" charset="-122"/>
                          <a:ea typeface="仿宋" panose="02010609060101010101" pitchFamily="49" charset="-122"/>
                        </a:rPr>
                      </a:br>
                      <a:r>
                        <a:rPr lang="en-US" altLang="zh-CN" sz="1400" b="0" i="0" u="none" strike="noStrike">
                          <a:solidFill>
                            <a:srgbClr val="000000"/>
                          </a:solidFill>
                          <a:effectLst/>
                          <a:latin typeface="仿宋" panose="02010609060101010101" pitchFamily="49" charset="-122"/>
                          <a:ea typeface="仿宋" panose="02010609060101010101" pitchFamily="49" charset="-122"/>
                        </a:rPr>
                        <a:t>3</a:t>
                      </a:r>
                      <a:r>
                        <a:rPr lang="zh-CN" altLang="en-US" sz="1400" b="0" i="0" u="none" strike="noStrike">
                          <a:solidFill>
                            <a:srgbClr val="000000"/>
                          </a:solidFill>
                          <a:effectLst/>
                          <a:latin typeface="仿宋" panose="02010609060101010101" pitchFamily="49" charset="-122"/>
                          <a:ea typeface="仿宋" panose="02010609060101010101" pitchFamily="49" charset="-122"/>
                        </a:rPr>
                        <a:t>、公交一卡通充值费等发票，除特殊情况外不得报销；</a:t>
                      </a:r>
                      <a:br>
                        <a:rPr lang="zh-CN" altLang="en-US" sz="1400" b="0" i="0" u="none" strike="noStrike">
                          <a:solidFill>
                            <a:srgbClr val="000000"/>
                          </a:solidFill>
                          <a:effectLst/>
                          <a:latin typeface="仿宋" panose="02010609060101010101" pitchFamily="49" charset="-122"/>
                          <a:ea typeface="仿宋" panose="02010609060101010101" pitchFamily="49" charset="-122"/>
                        </a:rPr>
                      </a:br>
                      <a:r>
                        <a:rPr lang="en-US" altLang="zh-CN" sz="1400" b="0" i="0" u="none" strike="noStrike">
                          <a:solidFill>
                            <a:srgbClr val="000000"/>
                          </a:solidFill>
                          <a:effectLst/>
                          <a:latin typeface="仿宋" panose="02010609060101010101" pitchFamily="49" charset="-122"/>
                          <a:ea typeface="仿宋" panose="02010609060101010101" pitchFamily="49" charset="-122"/>
                        </a:rPr>
                        <a:t>4</a:t>
                      </a:r>
                      <a:r>
                        <a:rPr lang="zh-CN" altLang="en-US" sz="1400" b="0" i="0" u="none" strike="noStrike">
                          <a:solidFill>
                            <a:srgbClr val="000000"/>
                          </a:solidFill>
                          <a:effectLst/>
                          <a:latin typeface="仿宋" panose="02010609060101010101" pitchFamily="49" charset="-122"/>
                          <a:ea typeface="仿宋" panose="02010609060101010101" pitchFamily="49" charset="-122"/>
                        </a:rPr>
                        <a:t>、除所里的公车以外，汽车燃油费一般不得报销；</a:t>
                      </a:r>
                      <a:br>
                        <a:rPr lang="zh-CN" altLang="en-US" sz="1400" b="0" i="0" u="none" strike="noStrike">
                          <a:solidFill>
                            <a:srgbClr val="000000"/>
                          </a:solidFill>
                          <a:effectLst/>
                          <a:latin typeface="仿宋" panose="02010609060101010101" pitchFamily="49" charset="-122"/>
                          <a:ea typeface="仿宋" panose="02010609060101010101" pitchFamily="49" charset="-122"/>
                        </a:rPr>
                      </a:br>
                      <a:r>
                        <a:rPr lang="en-US" altLang="zh-CN" sz="1400" b="0" i="0" u="none" strike="noStrike">
                          <a:solidFill>
                            <a:srgbClr val="000000"/>
                          </a:solidFill>
                          <a:effectLst/>
                          <a:latin typeface="仿宋" panose="02010609060101010101" pitchFamily="49" charset="-122"/>
                          <a:ea typeface="仿宋" panose="02010609060101010101" pitchFamily="49" charset="-122"/>
                        </a:rPr>
                        <a:t>4</a:t>
                      </a:r>
                      <a:r>
                        <a:rPr lang="zh-CN" altLang="en-US" sz="1400" b="0" i="0" u="none" strike="noStrike">
                          <a:solidFill>
                            <a:srgbClr val="000000"/>
                          </a:solidFill>
                          <a:effectLst/>
                          <a:latin typeface="仿宋" panose="02010609060101010101" pitchFamily="49" charset="-122"/>
                          <a:ea typeface="仿宋" panose="02010609060101010101" pitchFamily="49" charset="-122"/>
                        </a:rPr>
                        <a:t>、出差相关的出租车票如选择凭据实报实销，应并入差旅费报销。</a:t>
                      </a:r>
                      <a:br>
                        <a:rPr lang="zh-CN" altLang="en-US" sz="1400" b="0" i="0" u="none" strike="noStrike">
                          <a:solidFill>
                            <a:srgbClr val="000000"/>
                          </a:solidFill>
                          <a:effectLst/>
                          <a:latin typeface="仿宋" panose="02010609060101010101" pitchFamily="49" charset="-122"/>
                          <a:ea typeface="仿宋" panose="02010609060101010101" pitchFamily="49" charset="-122"/>
                        </a:rPr>
                      </a:br>
                      <a:r>
                        <a:rPr lang="en-US" altLang="zh-CN" sz="1400" b="0" i="0" u="none" strike="noStrike">
                          <a:solidFill>
                            <a:srgbClr val="000000"/>
                          </a:solidFill>
                          <a:effectLst/>
                          <a:latin typeface="仿宋" panose="02010609060101010101" pitchFamily="49" charset="-122"/>
                          <a:ea typeface="仿宋" panose="02010609060101010101" pitchFamily="49" charset="-122"/>
                        </a:rPr>
                        <a:t>5</a:t>
                      </a:r>
                      <a:r>
                        <a:rPr lang="zh-CN" altLang="en-US" sz="1400" b="0" i="0" u="none" strike="noStrike">
                          <a:solidFill>
                            <a:srgbClr val="000000"/>
                          </a:solidFill>
                          <a:effectLst/>
                          <a:latin typeface="仿宋" panose="02010609060101010101" pitchFamily="49" charset="-122"/>
                          <a:ea typeface="仿宋" panose="02010609060101010101" pitchFamily="49" charset="-122"/>
                        </a:rPr>
                        <a:t>、法定节假日车票原则上不予报销，确需报销的，需提供合理事由。</a:t>
                      </a:r>
                    </a:p>
                  </a:txBody>
                  <a:tcPr marL="9525" marR="9525" marT="9525" marB="0" anchor="ctr"/>
                </a:tc>
                <a:tc>
                  <a:txBody>
                    <a:bodyPr/>
                    <a:lstStyle/>
                    <a:p>
                      <a:pPr algn="l" fontAlgn="ctr"/>
                      <a:r>
                        <a:rPr lang="zh-CN" altLang="en-US" sz="1400" b="0" i="0" u="none" strike="noStrike" dirty="0">
                          <a:solidFill>
                            <a:srgbClr val="000000"/>
                          </a:solidFill>
                          <a:effectLst/>
                          <a:latin typeface="仿宋" panose="02010609060101010101" pitchFamily="49" charset="-122"/>
                          <a:ea typeface="仿宋" panose="02010609060101010101" pitchFamily="49" charset="-122"/>
                        </a:rPr>
                        <a:t>出租车票、社会用车发票及“社会化公务用车使用一览表”。</a:t>
                      </a:r>
                    </a:p>
                  </a:txBody>
                  <a:tcPr marL="9525" marR="9525" marT="9525" marB="0" anchor="ctr"/>
                </a:tc>
                <a:extLst>
                  <a:ext uri="{0D108BD9-81ED-4DB2-BD59-A6C34878D82A}">
                    <a16:rowId xmlns:a16="http://schemas.microsoft.com/office/drawing/2014/main" val="1099644719"/>
                  </a:ext>
                </a:extLst>
              </a:tr>
            </a:tbl>
          </a:graphicData>
        </a:graphic>
      </p:graphicFrame>
    </p:spTree>
    <p:extLst>
      <p:ext uri="{BB962C8B-B14F-4D97-AF65-F5344CB8AC3E}">
        <p14:creationId xmlns:p14="http://schemas.microsoft.com/office/powerpoint/2010/main" val="3548286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p:cNvPr>
          <p:cNvSpPr/>
          <p:nvPr/>
        </p:nvSpPr>
        <p:spPr>
          <a:xfrm>
            <a:off x="1204790" y="476672"/>
            <a:ext cx="9433048" cy="628344"/>
          </a:xfrm>
          <a:prstGeom prst="rect">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CN" altLang="en-US" sz="4000" b="1" dirty="0">
                <a:solidFill>
                  <a:schemeClr val="tx2">
                    <a:lumMod val="75000"/>
                  </a:schemeClr>
                </a:solidFill>
                <a:latin typeface="方正小标宋简体" pitchFamily="2" charset="-122"/>
                <a:ea typeface="方正小标宋简体" pitchFamily="2" charset="-122"/>
              </a:rPr>
              <a:t>第三章 借款报销管理规定</a:t>
            </a:r>
            <a:endParaRPr lang="zh-CN" altLang="en-US" sz="4000" b="1" dirty="0">
              <a:solidFill>
                <a:schemeClr val="bg1"/>
              </a:solidFill>
              <a:latin typeface="仿宋" pitchFamily="49" charset="-122"/>
              <a:ea typeface="仿宋" pitchFamily="49" charset="-122"/>
              <a:cs typeface="Calibri" pitchFamily="34" charset="0"/>
            </a:endParaRPr>
          </a:p>
        </p:txBody>
      </p:sp>
      <p:pic>
        <p:nvPicPr>
          <p:cNvPr id="2" name="图片 1"/>
          <p:cNvPicPr>
            <a:picLocks noChangeAspect="1"/>
          </p:cNvPicPr>
          <p:nvPr/>
        </p:nvPicPr>
        <p:blipFill>
          <a:blip r:embed="rId3"/>
          <a:stretch>
            <a:fillRect/>
          </a:stretch>
        </p:blipFill>
        <p:spPr>
          <a:xfrm>
            <a:off x="1204790" y="1105016"/>
            <a:ext cx="4245841" cy="5547435"/>
          </a:xfrm>
          <a:prstGeom prst="rect">
            <a:avLst/>
          </a:prstGeom>
        </p:spPr>
      </p:pic>
      <p:sp>
        <p:nvSpPr>
          <p:cNvPr id="3" name="文本框 2"/>
          <p:cNvSpPr txBox="1"/>
          <p:nvPr/>
        </p:nvSpPr>
        <p:spPr>
          <a:xfrm>
            <a:off x="5845298" y="1460683"/>
            <a:ext cx="4506342" cy="1477328"/>
          </a:xfrm>
          <a:prstGeom prst="rect">
            <a:avLst/>
          </a:prstGeom>
          <a:noFill/>
          <a:ln>
            <a:solidFill>
              <a:schemeClr val="accent1"/>
            </a:solidFill>
          </a:ln>
        </p:spPr>
        <p:txBody>
          <a:bodyPr wrap="square" rtlCol="0">
            <a:spAutoFit/>
          </a:bodyPr>
          <a:lstStyle/>
          <a:p>
            <a:pPr>
              <a:lnSpc>
                <a:spcPct val="150000"/>
              </a:lnSpc>
            </a:pPr>
            <a:r>
              <a:rPr lang="en-US" altLang="zh-CN" sz="2000" dirty="0" smtClean="0"/>
              <a:t>        </a:t>
            </a:r>
            <a:r>
              <a:rPr lang="zh-CN" altLang="zh-CN" sz="2000" dirty="0" smtClean="0"/>
              <a:t>因</a:t>
            </a:r>
            <a:r>
              <a:rPr lang="zh-CN" altLang="zh-CN" sz="2000" dirty="0"/>
              <a:t>研究所已统一购买商业补充保险，乘坐飞机的意外保险费一般不再予以报销（因公出国境外交通意外险除外）。</a:t>
            </a:r>
          </a:p>
        </p:txBody>
      </p:sp>
      <p:sp>
        <p:nvSpPr>
          <p:cNvPr id="6" name="矩形 5"/>
          <p:cNvSpPr/>
          <p:nvPr/>
        </p:nvSpPr>
        <p:spPr>
          <a:xfrm>
            <a:off x="5845298" y="3832197"/>
            <a:ext cx="4506342" cy="1938992"/>
          </a:xfrm>
          <a:prstGeom prst="rect">
            <a:avLst/>
          </a:prstGeom>
          <a:ln>
            <a:solidFill>
              <a:schemeClr val="accent1"/>
            </a:solidFill>
          </a:ln>
        </p:spPr>
        <p:txBody>
          <a:bodyPr wrap="square">
            <a:spAutoFit/>
          </a:bodyPr>
          <a:lstStyle/>
          <a:p>
            <a:pPr indent="381000" algn="just">
              <a:lnSpc>
                <a:spcPct val="150000"/>
              </a:lnSpc>
              <a:spcAft>
                <a:spcPts val="0"/>
              </a:spcAft>
            </a:pPr>
            <a:r>
              <a:rPr lang="zh-CN" altLang="zh-CN" sz="2000" kern="100" spc="-50" dirty="0">
                <a:latin typeface="Calibri" panose="020F0502020204030204" pitchFamily="34" charset="0"/>
                <a:ea typeface="仿宋_GB2312"/>
                <a:cs typeface="Times New Roman" panose="02020603050405020304" pitchFamily="18" charset="0"/>
              </a:rPr>
              <a:t>参加会议的差旅费</a:t>
            </a:r>
            <a:r>
              <a:rPr lang="zh-CN" altLang="zh-CN" sz="2000" kern="100" spc="-50" dirty="0" smtClean="0">
                <a:latin typeface="Calibri" panose="020F0502020204030204" pitchFamily="34" charset="0"/>
                <a:ea typeface="仿宋_GB2312"/>
                <a:cs typeface="Times New Roman" panose="02020603050405020304" pitchFamily="18" charset="0"/>
              </a:rPr>
              <a:t>，</a:t>
            </a:r>
            <a:r>
              <a:rPr lang="zh-CN" altLang="en-US" sz="2000" kern="100" spc="-50" dirty="0" smtClean="0">
                <a:latin typeface="Calibri" panose="020F0502020204030204" pitchFamily="34" charset="0"/>
                <a:ea typeface="仿宋_GB2312"/>
                <a:cs typeface="Times New Roman" panose="02020603050405020304" pitchFamily="18" charset="0"/>
              </a:rPr>
              <a:t>须附会议通知，</a:t>
            </a:r>
            <a:r>
              <a:rPr lang="zh-CN" altLang="zh-CN" sz="2000" kern="100" spc="-50" dirty="0" smtClean="0">
                <a:latin typeface="Calibri" panose="020F0502020204030204" pitchFamily="34" charset="0"/>
                <a:ea typeface="仿宋_GB2312"/>
                <a:cs typeface="Times New Roman" panose="02020603050405020304" pitchFamily="18" charset="0"/>
              </a:rPr>
              <a:t>会议</a:t>
            </a:r>
            <a:r>
              <a:rPr lang="zh-CN" altLang="zh-CN" sz="2000" kern="100" spc="-50" dirty="0">
                <a:latin typeface="Calibri" panose="020F0502020204030204" pitchFamily="34" charset="0"/>
                <a:ea typeface="仿宋_GB2312"/>
                <a:cs typeface="Times New Roman" panose="02020603050405020304" pitchFamily="18" charset="0"/>
              </a:rPr>
              <a:t>通知中须写明“食宿自理”或书面承诺会议期间个人承担伙食费，可领取参会期间伙食补助。</a:t>
            </a:r>
            <a:endParaRPr lang="zh-CN" altLang="zh-CN" sz="2000" kern="100" spc="-50" dirty="0">
              <a:latin typeface="Calibri" panose="020F0502020204030204" pitchFamily="34" charset="0"/>
              <a:cs typeface="Times New Roman" panose="02020603050405020304" pitchFamily="18" charset="0"/>
            </a:endParaRPr>
          </a:p>
        </p:txBody>
      </p:sp>
      <p:cxnSp>
        <p:nvCxnSpPr>
          <p:cNvPr id="8" name="直接箭头连接符 7"/>
          <p:cNvCxnSpPr/>
          <p:nvPr/>
        </p:nvCxnSpPr>
        <p:spPr>
          <a:xfrm flipV="1">
            <a:off x="2502768" y="2060848"/>
            <a:ext cx="3312368" cy="57606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3870920" y="3573016"/>
            <a:ext cx="1944216" cy="504056"/>
          </a:xfrm>
          <a:prstGeom prst="straightConnector1">
            <a:avLst/>
          </a:prstGeom>
          <a:ln>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53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p:cNvPr>
          <p:cNvSpPr/>
          <p:nvPr/>
        </p:nvSpPr>
        <p:spPr>
          <a:xfrm>
            <a:off x="1163480" y="211183"/>
            <a:ext cx="9865096" cy="811815"/>
          </a:xfrm>
          <a:prstGeom prst="rect">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CN" altLang="en-US" sz="4000" b="1" dirty="0">
                <a:solidFill>
                  <a:schemeClr val="tx2">
                    <a:lumMod val="75000"/>
                  </a:schemeClr>
                </a:solidFill>
                <a:latin typeface="方正小标宋简体" pitchFamily="2" charset="-122"/>
                <a:ea typeface="方正小标宋简体" pitchFamily="2" charset="-122"/>
              </a:rPr>
              <a:t>第三章 借款报销管理规定</a:t>
            </a:r>
            <a:endParaRPr lang="zh-CN" altLang="en-US" sz="4000" b="1" dirty="0">
              <a:solidFill>
                <a:schemeClr val="bg1"/>
              </a:solidFill>
              <a:latin typeface="仿宋" pitchFamily="49" charset="-122"/>
              <a:ea typeface="仿宋" pitchFamily="49" charset="-122"/>
              <a:cs typeface="Calibri" pitchFamily="34" charset="0"/>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480" y="1160992"/>
            <a:ext cx="4032448" cy="5700460"/>
          </a:xfrm>
          <a:prstGeom prst="rect">
            <a:avLst/>
          </a:prstGeom>
        </p:spPr>
      </p:pic>
      <p:pic>
        <p:nvPicPr>
          <p:cNvPr id="10" name="图片 9"/>
          <p:cNvPicPr>
            <a:picLocks noChangeAspect="1"/>
          </p:cNvPicPr>
          <p:nvPr/>
        </p:nvPicPr>
        <p:blipFill>
          <a:blip r:embed="rId4"/>
          <a:stretch>
            <a:fillRect/>
          </a:stretch>
        </p:blipFill>
        <p:spPr>
          <a:xfrm>
            <a:off x="5959152" y="1139044"/>
            <a:ext cx="4774884" cy="5555568"/>
          </a:xfrm>
          <a:prstGeom prst="rect">
            <a:avLst/>
          </a:prstGeom>
        </p:spPr>
      </p:pic>
      <p:pic>
        <p:nvPicPr>
          <p:cNvPr id="14" name="图片 13"/>
          <p:cNvPicPr>
            <a:picLocks noChangeAspect="1"/>
          </p:cNvPicPr>
          <p:nvPr/>
        </p:nvPicPr>
        <p:blipFill>
          <a:blip r:embed="rId5"/>
          <a:stretch>
            <a:fillRect/>
          </a:stretch>
        </p:blipFill>
        <p:spPr>
          <a:xfrm>
            <a:off x="3798912" y="4961928"/>
            <a:ext cx="1397016" cy="1751676"/>
          </a:xfrm>
          <a:prstGeom prst="rect">
            <a:avLst/>
          </a:prstGeom>
        </p:spPr>
      </p:pic>
    </p:spTree>
    <p:extLst>
      <p:ext uri="{BB962C8B-B14F-4D97-AF65-F5344CB8AC3E}">
        <p14:creationId xmlns:p14="http://schemas.microsoft.com/office/powerpoint/2010/main" val="2358579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p:cNvPr>
          <p:cNvSpPr/>
          <p:nvPr/>
        </p:nvSpPr>
        <p:spPr>
          <a:xfrm>
            <a:off x="1204790" y="476672"/>
            <a:ext cx="9433048" cy="628344"/>
          </a:xfrm>
          <a:prstGeom prst="rect">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CN" altLang="en-US" sz="4000" b="1" dirty="0">
                <a:solidFill>
                  <a:schemeClr val="tx2">
                    <a:lumMod val="75000"/>
                  </a:schemeClr>
                </a:solidFill>
                <a:latin typeface="方正小标宋简体" pitchFamily="2" charset="-122"/>
                <a:ea typeface="方正小标宋简体" pitchFamily="2" charset="-122"/>
              </a:rPr>
              <a:t>第三章 借款报销管理规定</a:t>
            </a:r>
            <a:endParaRPr lang="zh-CN" altLang="en-US" sz="4000" b="1" dirty="0">
              <a:solidFill>
                <a:schemeClr val="bg1"/>
              </a:solidFill>
              <a:latin typeface="仿宋" pitchFamily="49" charset="-122"/>
              <a:ea typeface="仿宋" pitchFamily="49" charset="-122"/>
              <a:cs typeface="Calibri"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74832257"/>
              </p:ext>
            </p:extLst>
          </p:nvPr>
        </p:nvGraphicFramePr>
        <p:xfrm>
          <a:off x="558552" y="1412776"/>
          <a:ext cx="10079286" cy="4968552"/>
        </p:xfrm>
        <a:graphic>
          <a:graphicData uri="http://schemas.openxmlformats.org/drawingml/2006/table">
            <a:tbl>
              <a:tblPr>
                <a:tableStyleId>{5C22544A-7EE6-4342-B048-85BDC9FD1C3A}</a:tableStyleId>
              </a:tblPr>
              <a:tblGrid>
                <a:gridCol w="996432">
                  <a:extLst>
                    <a:ext uri="{9D8B030D-6E8A-4147-A177-3AD203B41FA5}">
                      <a16:colId xmlns:a16="http://schemas.microsoft.com/office/drawing/2014/main" val="292436207"/>
                    </a:ext>
                  </a:extLst>
                </a:gridCol>
                <a:gridCol w="1667864">
                  <a:extLst>
                    <a:ext uri="{9D8B030D-6E8A-4147-A177-3AD203B41FA5}">
                      <a16:colId xmlns:a16="http://schemas.microsoft.com/office/drawing/2014/main" val="926488885"/>
                    </a:ext>
                  </a:extLst>
                </a:gridCol>
                <a:gridCol w="5544616">
                  <a:extLst>
                    <a:ext uri="{9D8B030D-6E8A-4147-A177-3AD203B41FA5}">
                      <a16:colId xmlns:a16="http://schemas.microsoft.com/office/drawing/2014/main" val="2739272017"/>
                    </a:ext>
                  </a:extLst>
                </a:gridCol>
                <a:gridCol w="1870374">
                  <a:extLst>
                    <a:ext uri="{9D8B030D-6E8A-4147-A177-3AD203B41FA5}">
                      <a16:colId xmlns:a16="http://schemas.microsoft.com/office/drawing/2014/main" val="2077929341"/>
                    </a:ext>
                  </a:extLst>
                </a:gridCol>
              </a:tblGrid>
              <a:tr h="503249">
                <a:tc>
                  <a:txBody>
                    <a:bodyPr/>
                    <a:lstStyle/>
                    <a:p>
                      <a:pPr algn="ctr" fontAlgn="ctr"/>
                      <a:r>
                        <a:rPr lang="zh-CN" altLang="en-US" sz="1400" b="1" u="none" strike="noStrike" dirty="0">
                          <a:effectLst/>
                          <a:latin typeface="+mn-ea"/>
                          <a:ea typeface="+mn-ea"/>
                        </a:rPr>
                        <a:t>报销类别</a:t>
                      </a:r>
                      <a:endParaRPr lang="zh-CN" altLang="en-US" sz="1400" b="1" i="0" u="none" strike="noStrike" dirty="0">
                        <a:solidFill>
                          <a:srgbClr val="000000"/>
                        </a:solidFill>
                        <a:effectLst/>
                        <a:latin typeface="+mn-ea"/>
                        <a:ea typeface="+mn-ea"/>
                      </a:endParaRPr>
                    </a:p>
                  </a:txBody>
                  <a:tcPr marL="7184" marR="7184" marT="7184" marB="0" anchor="ctr">
                    <a:solidFill>
                      <a:schemeClr val="accent1"/>
                    </a:solidFill>
                  </a:tcPr>
                </a:tc>
                <a:tc>
                  <a:txBody>
                    <a:bodyPr/>
                    <a:lstStyle/>
                    <a:p>
                      <a:pPr algn="ctr" fontAlgn="ctr"/>
                      <a:r>
                        <a:rPr lang="zh-CN" altLang="en-US" sz="1400" b="1" u="none" strike="noStrike" dirty="0">
                          <a:effectLst/>
                          <a:latin typeface="+mn-ea"/>
                          <a:ea typeface="+mn-ea"/>
                        </a:rPr>
                        <a:t>定义</a:t>
                      </a:r>
                      <a:r>
                        <a:rPr lang="en-US" altLang="zh-CN" sz="1400" b="1" u="none" strike="noStrike" dirty="0">
                          <a:effectLst/>
                          <a:latin typeface="+mn-ea"/>
                          <a:ea typeface="+mn-ea"/>
                        </a:rPr>
                        <a:t>/</a:t>
                      </a:r>
                      <a:r>
                        <a:rPr lang="zh-CN" altLang="en-US" sz="1400" b="1" u="none" strike="noStrike" dirty="0">
                          <a:effectLst/>
                          <a:latin typeface="+mn-ea"/>
                          <a:ea typeface="+mn-ea"/>
                        </a:rPr>
                        <a:t>参考制度</a:t>
                      </a:r>
                      <a:endParaRPr lang="zh-CN" altLang="en-US" sz="1400" b="1" i="0" u="none" strike="noStrike" dirty="0">
                        <a:solidFill>
                          <a:srgbClr val="000000"/>
                        </a:solidFill>
                        <a:effectLst/>
                        <a:latin typeface="+mn-ea"/>
                        <a:ea typeface="+mn-ea"/>
                      </a:endParaRPr>
                    </a:p>
                  </a:txBody>
                  <a:tcPr marL="7184" marR="7184" marT="7184" marB="0" anchor="ctr">
                    <a:solidFill>
                      <a:schemeClr val="accent1"/>
                    </a:solidFill>
                  </a:tcPr>
                </a:tc>
                <a:tc>
                  <a:txBody>
                    <a:bodyPr/>
                    <a:lstStyle/>
                    <a:p>
                      <a:pPr algn="ctr" fontAlgn="ctr"/>
                      <a:r>
                        <a:rPr lang="zh-CN" altLang="en-US" sz="1400" b="1" u="none" strike="noStrike">
                          <a:effectLst/>
                          <a:latin typeface="+mn-ea"/>
                          <a:ea typeface="+mn-ea"/>
                        </a:rPr>
                        <a:t>报销注意事项</a:t>
                      </a:r>
                      <a:endParaRPr lang="zh-CN" altLang="en-US" sz="1400" b="1" i="0" u="none" strike="noStrike">
                        <a:solidFill>
                          <a:srgbClr val="000000"/>
                        </a:solidFill>
                        <a:effectLst/>
                        <a:latin typeface="+mn-ea"/>
                        <a:ea typeface="+mn-ea"/>
                      </a:endParaRPr>
                    </a:p>
                  </a:txBody>
                  <a:tcPr marL="7184" marR="7184" marT="7184" marB="0" anchor="ctr">
                    <a:solidFill>
                      <a:schemeClr val="accent1"/>
                    </a:solidFill>
                  </a:tcPr>
                </a:tc>
                <a:tc>
                  <a:txBody>
                    <a:bodyPr/>
                    <a:lstStyle/>
                    <a:p>
                      <a:pPr algn="ctr" fontAlgn="ctr"/>
                      <a:r>
                        <a:rPr lang="zh-CN" altLang="en-US" sz="1400" b="1" u="none" strike="noStrike" dirty="0">
                          <a:effectLst/>
                          <a:latin typeface="+mn-ea"/>
                          <a:ea typeface="+mn-ea"/>
                        </a:rPr>
                        <a:t>报销附件</a:t>
                      </a:r>
                      <a:r>
                        <a:rPr lang="en-US" altLang="zh-CN" sz="1400" b="1" u="none" strike="noStrike" dirty="0">
                          <a:effectLst/>
                          <a:latin typeface="+mn-ea"/>
                          <a:ea typeface="+mn-ea"/>
                        </a:rPr>
                        <a:t>(</a:t>
                      </a:r>
                      <a:r>
                        <a:rPr lang="zh-CN" altLang="en-US" sz="1400" b="1" u="none" strike="noStrike" dirty="0">
                          <a:effectLst/>
                          <a:latin typeface="+mn-ea"/>
                          <a:ea typeface="+mn-ea"/>
                        </a:rPr>
                        <a:t>仅用于一般报销事项参考用</a:t>
                      </a:r>
                      <a:r>
                        <a:rPr lang="en-US" altLang="zh-CN" sz="1400" b="1" u="none" strike="noStrike" dirty="0">
                          <a:effectLst/>
                          <a:latin typeface="+mn-ea"/>
                          <a:ea typeface="+mn-ea"/>
                        </a:rPr>
                        <a:t>)</a:t>
                      </a:r>
                      <a:endParaRPr lang="en-US" altLang="zh-CN" sz="1400" b="1" i="0" u="none" strike="noStrike" dirty="0">
                        <a:solidFill>
                          <a:srgbClr val="000000"/>
                        </a:solidFill>
                        <a:effectLst/>
                        <a:latin typeface="+mn-ea"/>
                        <a:ea typeface="+mn-ea"/>
                      </a:endParaRPr>
                    </a:p>
                  </a:txBody>
                  <a:tcPr marL="7184" marR="7184" marT="7184" marB="0" anchor="ctr">
                    <a:solidFill>
                      <a:schemeClr val="accent1"/>
                    </a:solidFill>
                  </a:tcPr>
                </a:tc>
                <a:extLst>
                  <a:ext uri="{0D108BD9-81ED-4DB2-BD59-A6C34878D82A}">
                    <a16:rowId xmlns:a16="http://schemas.microsoft.com/office/drawing/2014/main" val="1279855274"/>
                  </a:ext>
                </a:extLst>
              </a:tr>
              <a:tr h="4465303">
                <a:tc>
                  <a:txBody>
                    <a:bodyPr/>
                    <a:lstStyle/>
                    <a:p>
                      <a:pPr algn="ctr" fontAlgn="ctr"/>
                      <a:r>
                        <a:rPr lang="zh-CN" altLang="en-US" sz="1400" b="1" i="0" u="none" strike="noStrike">
                          <a:solidFill>
                            <a:srgbClr val="000000"/>
                          </a:solidFill>
                          <a:effectLst/>
                          <a:latin typeface="仿宋" panose="02010609060101010101" pitchFamily="49" charset="-122"/>
                          <a:ea typeface="仿宋" panose="02010609060101010101" pitchFamily="49" charset="-122"/>
                        </a:rPr>
                        <a:t>会议费</a:t>
                      </a:r>
                    </a:p>
                  </a:txBody>
                  <a:tcPr marL="9525" marR="9525" marT="9525" marB="0" anchor="ctr">
                    <a:solidFill>
                      <a:schemeClr val="accent1"/>
                    </a:solidFill>
                  </a:tcPr>
                </a:tc>
                <a:tc>
                  <a:txBody>
                    <a:bodyPr/>
                    <a:lstStyle/>
                    <a:p>
                      <a:pPr algn="l" fontAlgn="ctr"/>
                      <a:r>
                        <a:rPr lang="zh-CN" altLang="en-US" sz="1400" b="0" i="0" u="none" strike="noStrike">
                          <a:solidFill>
                            <a:srgbClr val="000000"/>
                          </a:solidFill>
                          <a:effectLst/>
                          <a:latin typeface="仿宋" panose="02010609060101010101" pitchFamily="49" charset="-122"/>
                          <a:ea typeface="仿宋" panose="02010609060101010101" pitchFamily="49" charset="-122"/>
                        </a:rPr>
                        <a:t>指以半导体所名义主办的各种会议所发生的各项会议支出，包括住宿费、伙食费、会议室租金、交通费、文件印刷费等。具体要求参照</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中国科学院半导体研究所会议费管理办法</a:t>
                      </a:r>
                      <a:r>
                        <a:rPr lang="en-US" altLang="zh-CN" sz="1400" b="0" i="0" u="none" strike="noStrike">
                          <a:solidFill>
                            <a:srgbClr val="000000"/>
                          </a:solidFill>
                          <a:effectLst/>
                          <a:latin typeface="仿宋" panose="02010609060101010101" pitchFamily="49" charset="-122"/>
                          <a:ea typeface="仿宋" panose="02010609060101010101" pitchFamily="49" charset="-122"/>
                        </a:rPr>
                        <a:t>》</a:t>
                      </a:r>
                      <a:r>
                        <a:rPr lang="zh-CN" altLang="en-US" sz="1400" b="0" i="0" u="none" strike="noStrike">
                          <a:solidFill>
                            <a:srgbClr val="000000"/>
                          </a:solidFill>
                          <a:effectLst/>
                          <a:latin typeface="仿宋" panose="02010609060101010101" pitchFamily="49" charset="-122"/>
                          <a:ea typeface="仿宋" panose="02010609060101010101" pitchFamily="49" charset="-122"/>
                        </a:rPr>
                        <a:t>执行。</a:t>
                      </a:r>
                    </a:p>
                  </a:txBody>
                  <a:tcPr marL="9525" marR="9525" marT="9525" marB="0" anchor="ctr"/>
                </a:tc>
                <a:tc>
                  <a:txBody>
                    <a:bodyPr/>
                    <a:lstStyle/>
                    <a:p>
                      <a:pPr algn="l" fontAlgn="ctr"/>
                      <a:r>
                        <a:rPr lang="en-US" altLang="zh-CN" sz="1400" b="0" i="0" u="none" strike="noStrike" dirty="0">
                          <a:solidFill>
                            <a:srgbClr val="000000"/>
                          </a:solidFill>
                          <a:effectLst/>
                          <a:latin typeface="仿宋" panose="02010609060101010101" pitchFamily="49" charset="-122"/>
                          <a:ea typeface="仿宋" panose="02010609060101010101" pitchFamily="49" charset="-122"/>
                        </a:rPr>
                        <a:t>1</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、研究所举办的会议一般为四类会议，会议费实行综合定额控制，四类会议定额标准为：住宿费</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340</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元</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人天，伙食费</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130</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元</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人天，其他费用</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80</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元</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人天，</a:t>
                      </a:r>
                      <a:r>
                        <a:rPr lang="zh-CN" altLang="en-US" sz="1400" b="1" i="0" u="none" strike="noStrike" dirty="0">
                          <a:solidFill>
                            <a:srgbClr val="000000"/>
                          </a:solidFill>
                          <a:effectLst/>
                          <a:latin typeface="仿宋" panose="02010609060101010101" pitchFamily="49" charset="-122"/>
                          <a:ea typeface="仿宋" panose="02010609060101010101" pitchFamily="49" charset="-122"/>
                        </a:rPr>
                        <a:t>各项费用间可调剂使用，未实际发生的费用项目不得参与调剂；对发生了伙食费的会议，原则上伙食费标准不得超过</a:t>
                      </a:r>
                      <a:r>
                        <a:rPr lang="en-US" altLang="zh-CN" sz="1400" b="1" i="0" u="none" strike="noStrike" dirty="0">
                          <a:solidFill>
                            <a:srgbClr val="000000"/>
                          </a:solidFill>
                          <a:effectLst/>
                          <a:latin typeface="仿宋" panose="02010609060101010101" pitchFamily="49" charset="-122"/>
                          <a:ea typeface="仿宋" panose="02010609060101010101" pitchFamily="49" charset="-122"/>
                        </a:rPr>
                        <a:t>130</a:t>
                      </a:r>
                      <a:r>
                        <a:rPr lang="zh-CN" altLang="en-US" sz="1400" b="1" i="0" u="none" strike="noStrike" dirty="0">
                          <a:solidFill>
                            <a:srgbClr val="000000"/>
                          </a:solidFill>
                          <a:effectLst/>
                          <a:latin typeface="仿宋" panose="02010609060101010101" pitchFamily="49" charset="-122"/>
                          <a:ea typeface="仿宋" panose="02010609060101010101" pitchFamily="49" charset="-122"/>
                        </a:rPr>
                        <a:t>元</a:t>
                      </a:r>
                      <a:r>
                        <a:rPr lang="en-US" altLang="zh-CN" sz="1400" b="1" i="0" u="none" strike="noStrike" dirty="0">
                          <a:solidFill>
                            <a:srgbClr val="000000"/>
                          </a:solidFill>
                          <a:effectLst/>
                          <a:latin typeface="仿宋" panose="02010609060101010101" pitchFamily="49" charset="-122"/>
                          <a:ea typeface="仿宋" panose="02010609060101010101" pitchFamily="49" charset="-122"/>
                        </a:rPr>
                        <a:t>/</a:t>
                      </a:r>
                      <a:r>
                        <a:rPr lang="zh-CN" altLang="en-US" sz="1400" b="1" i="0" u="none" strike="noStrike" dirty="0">
                          <a:solidFill>
                            <a:srgbClr val="000000"/>
                          </a:solidFill>
                          <a:effectLst/>
                          <a:latin typeface="仿宋" panose="02010609060101010101" pitchFamily="49" charset="-122"/>
                          <a:ea typeface="仿宋" panose="02010609060101010101" pitchFamily="49" charset="-122"/>
                        </a:rPr>
                        <a:t>人</a:t>
                      </a:r>
                      <a:r>
                        <a:rPr lang="en-US" altLang="zh-CN" sz="1400" b="1" i="0" u="none" strike="noStrike" dirty="0">
                          <a:solidFill>
                            <a:srgbClr val="000000"/>
                          </a:solidFill>
                          <a:effectLst/>
                          <a:latin typeface="仿宋" panose="02010609060101010101" pitchFamily="49" charset="-122"/>
                          <a:ea typeface="仿宋" panose="02010609060101010101" pitchFamily="49" charset="-122"/>
                        </a:rPr>
                        <a:t>/</a:t>
                      </a:r>
                      <a:r>
                        <a:rPr lang="zh-CN" altLang="en-US" sz="1400" b="1" i="0" u="none" strike="noStrike" dirty="0">
                          <a:solidFill>
                            <a:srgbClr val="000000"/>
                          </a:solidFill>
                          <a:effectLst/>
                          <a:latin typeface="仿宋" panose="02010609060101010101" pitchFamily="49" charset="-122"/>
                          <a:ea typeface="仿宋" panose="02010609060101010101" pitchFamily="49" charset="-122"/>
                        </a:rPr>
                        <a:t>天，会议用餐需附菜单明细小票。</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
                      </a:r>
                      <a:br>
                        <a:rPr lang="zh-CN" altLang="en-US" sz="1400" b="0" i="0" u="none" strike="noStrike" dirty="0">
                          <a:solidFill>
                            <a:srgbClr val="000000"/>
                          </a:solidFill>
                          <a:effectLst/>
                          <a:latin typeface="仿宋" panose="02010609060101010101" pitchFamily="49" charset="-122"/>
                          <a:ea typeface="仿宋" panose="02010609060101010101" pitchFamily="49" charset="-122"/>
                        </a:rPr>
                      </a:br>
                      <a:r>
                        <a:rPr lang="en-US" altLang="zh-CN" sz="1400" b="0" i="0" u="none" strike="noStrike" dirty="0">
                          <a:solidFill>
                            <a:srgbClr val="000000"/>
                          </a:solidFill>
                          <a:effectLst/>
                          <a:latin typeface="仿宋" panose="02010609060101010101" pitchFamily="49" charset="-122"/>
                          <a:ea typeface="仿宋" panose="02010609060101010101" pitchFamily="49" charset="-122"/>
                        </a:rPr>
                        <a:t>2</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、提倡采用线上会议，线上会议的主会场和分会场参会人数合计不得超过相应会议类别参会人数上限，不请外地同志到主会场参会；</a:t>
                      </a:r>
                      <a:r>
                        <a:rPr lang="zh-CN" altLang="en-US" sz="1400" b="1" i="0" u="none" strike="noStrike" dirty="0">
                          <a:solidFill>
                            <a:srgbClr val="000000"/>
                          </a:solidFill>
                          <a:effectLst/>
                          <a:latin typeface="仿宋" panose="02010609060101010101" pitchFamily="49" charset="-122"/>
                          <a:ea typeface="仿宋" panose="02010609060101010101" pitchFamily="49" charset="-122"/>
                        </a:rPr>
                        <a:t>对于不能采用线上方式、不能在所内或院内内部会议场地举办的，应当在会议定点场所召开。</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
                      </a:r>
                      <a:br>
                        <a:rPr lang="zh-CN" altLang="en-US" sz="1400" b="0" i="0" u="none" strike="noStrike" dirty="0">
                          <a:solidFill>
                            <a:srgbClr val="000000"/>
                          </a:solidFill>
                          <a:effectLst/>
                          <a:latin typeface="仿宋" panose="02010609060101010101" pitchFamily="49" charset="-122"/>
                          <a:ea typeface="仿宋" panose="02010609060101010101" pitchFamily="49" charset="-122"/>
                        </a:rPr>
                      </a:br>
                      <a:r>
                        <a:rPr lang="en-US" altLang="zh-CN" sz="1400" b="0" i="0" u="none" strike="noStrike" dirty="0">
                          <a:solidFill>
                            <a:srgbClr val="000000"/>
                          </a:solidFill>
                          <a:effectLst/>
                          <a:latin typeface="仿宋" panose="02010609060101010101" pitchFamily="49" charset="-122"/>
                          <a:ea typeface="仿宋" panose="02010609060101010101" pitchFamily="49" charset="-122"/>
                        </a:rPr>
                        <a:t>3</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、按照精简会议的要求，</a:t>
                      </a:r>
                      <a:r>
                        <a:rPr lang="zh-CN" altLang="en-US" sz="1400" b="1" i="0" u="none" strike="noStrike" dirty="0">
                          <a:solidFill>
                            <a:srgbClr val="000000"/>
                          </a:solidFill>
                          <a:effectLst/>
                          <a:latin typeface="仿宋" panose="02010609060101010101" pitchFamily="49" charset="-122"/>
                          <a:ea typeface="仿宋" panose="02010609060101010101" pitchFamily="49" charset="-122"/>
                        </a:rPr>
                        <a:t>四类会议会期原则上不得超过一天半，其中传达布置类会议不得超过</a:t>
                      </a:r>
                      <a:r>
                        <a:rPr lang="en-US" altLang="zh-CN" sz="1400" b="1" i="0" u="none" strike="noStrike" dirty="0">
                          <a:solidFill>
                            <a:srgbClr val="000000"/>
                          </a:solidFill>
                          <a:effectLst/>
                          <a:latin typeface="仿宋" panose="02010609060101010101" pitchFamily="49" charset="-122"/>
                          <a:ea typeface="仿宋" panose="02010609060101010101" pitchFamily="49" charset="-122"/>
                        </a:rPr>
                        <a:t>1</a:t>
                      </a:r>
                      <a:r>
                        <a:rPr lang="zh-CN" altLang="en-US" sz="1400" b="1" i="0" u="none" strike="noStrike" dirty="0">
                          <a:solidFill>
                            <a:srgbClr val="000000"/>
                          </a:solidFill>
                          <a:effectLst/>
                          <a:latin typeface="仿宋" panose="02010609060101010101" pitchFamily="49" charset="-122"/>
                          <a:ea typeface="仿宋" panose="02010609060101010101" pitchFamily="49" charset="-122"/>
                        </a:rPr>
                        <a:t>天，如因科研项目需要，确实需要增加会期的，可在会议申请审批表中予以“特殊情况说明”，并报主管所领导审批。</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
                      </a:r>
                      <a:br>
                        <a:rPr lang="zh-CN" altLang="en-US" sz="1400" b="0" i="0" u="none" strike="noStrike" dirty="0">
                          <a:solidFill>
                            <a:srgbClr val="000000"/>
                          </a:solidFill>
                          <a:effectLst/>
                          <a:latin typeface="仿宋" panose="02010609060101010101" pitchFamily="49" charset="-122"/>
                          <a:ea typeface="仿宋" panose="02010609060101010101" pitchFamily="49" charset="-122"/>
                        </a:rPr>
                      </a:br>
                      <a:r>
                        <a:rPr lang="en-US" altLang="zh-CN" sz="1400" b="0" i="0" u="none" strike="noStrike" dirty="0">
                          <a:solidFill>
                            <a:srgbClr val="000000"/>
                          </a:solidFill>
                          <a:effectLst/>
                          <a:latin typeface="仿宋" panose="02010609060101010101" pitchFamily="49" charset="-122"/>
                          <a:ea typeface="仿宋" panose="02010609060101010101" pitchFamily="49" charset="-122"/>
                        </a:rPr>
                        <a:t>4</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、在单位内部召开的</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30</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人以下的小型会议，可持会议审批表、签到表及发票据实简化报销。</a:t>
                      </a:r>
                      <a:r>
                        <a:rPr lang="zh-CN" altLang="en-US" sz="1400" b="1" i="0" u="none" strike="noStrike" dirty="0">
                          <a:solidFill>
                            <a:srgbClr val="000000"/>
                          </a:solidFill>
                          <a:effectLst/>
                          <a:latin typeface="仿宋" panose="02010609060101010101" pitchFamily="49" charset="-122"/>
                          <a:ea typeface="仿宋" panose="02010609060101010101" pitchFamily="49" charset="-122"/>
                        </a:rPr>
                        <a:t>只有所内人员参加的会议，一般应在研究所内召开，无合理理由在所外举办而发生的会议费不予报销。会议费中其他费用中不再包含使用研究所内部会议室发生的场地占用费。</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
                      </a:r>
                      <a:br>
                        <a:rPr lang="zh-CN" altLang="en-US" sz="1400" b="0" i="0" u="none" strike="noStrike" dirty="0">
                          <a:solidFill>
                            <a:srgbClr val="000000"/>
                          </a:solidFill>
                          <a:effectLst/>
                          <a:latin typeface="仿宋" panose="02010609060101010101" pitchFamily="49" charset="-122"/>
                          <a:ea typeface="仿宋" panose="02010609060101010101" pitchFamily="49" charset="-122"/>
                        </a:rPr>
                      </a:br>
                      <a:r>
                        <a:rPr lang="en-US" altLang="zh-CN" sz="1400" b="0" i="0" u="none" strike="noStrike" dirty="0">
                          <a:solidFill>
                            <a:srgbClr val="000000"/>
                          </a:solidFill>
                          <a:effectLst/>
                          <a:latin typeface="仿宋" panose="02010609060101010101" pitchFamily="49" charset="-122"/>
                          <a:ea typeface="仿宋" panose="02010609060101010101" pitchFamily="49" charset="-122"/>
                        </a:rPr>
                        <a:t>5</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、会议申请审批表需要归口管理部门审批。行政类会议需列入年度会议计划中召开，否则不得报销。</a:t>
                      </a:r>
                    </a:p>
                  </a:txBody>
                  <a:tcPr marL="9525" marR="9525" marT="9525" marB="0" anchor="ctr"/>
                </a:tc>
                <a:tc>
                  <a:txBody>
                    <a:bodyPr/>
                    <a:lstStyle/>
                    <a:p>
                      <a:pPr algn="l" fontAlgn="ctr"/>
                      <a:r>
                        <a:rPr lang="zh-CN" altLang="en-US" sz="1400" b="0" i="0" u="none" strike="noStrike" dirty="0">
                          <a:solidFill>
                            <a:srgbClr val="000000"/>
                          </a:solidFill>
                          <a:effectLst/>
                          <a:latin typeface="仿宋" panose="02010609060101010101" pitchFamily="49" charset="-122"/>
                          <a:ea typeface="仿宋" panose="02010609060101010101" pitchFamily="49" charset="-122"/>
                        </a:rPr>
                        <a:t>会议审批表、会议通知</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日程（除</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30</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人以内的小型会议外）、签到表</a:t>
                      </a:r>
                      <a:r>
                        <a:rPr lang="en-US" altLang="zh-CN" sz="1400" b="0" i="0" u="none" strike="noStrike" dirty="0">
                          <a:solidFill>
                            <a:srgbClr val="000000"/>
                          </a:solidFill>
                          <a:effectLst/>
                          <a:latin typeface="仿宋" panose="02010609060101010101" pitchFamily="49" charset="-122"/>
                          <a:ea typeface="仿宋" panose="02010609060101010101" pitchFamily="49" charset="-122"/>
                        </a:rPr>
                        <a:t>/</a:t>
                      </a:r>
                      <a:r>
                        <a:rPr lang="zh-CN" altLang="en-US" sz="1400" b="0" i="0" u="none" strike="noStrike" dirty="0">
                          <a:solidFill>
                            <a:srgbClr val="000000"/>
                          </a:solidFill>
                          <a:effectLst/>
                          <a:latin typeface="仿宋" panose="02010609060101010101" pitchFamily="49" charset="-122"/>
                          <a:ea typeface="仿宋" panose="02010609060101010101" pitchFamily="49" charset="-122"/>
                        </a:rPr>
                        <a:t>线上会议人员信息截图、发票、定点会议场所电子结算单（所外召开时）、定点会议场所协议（所外中型大型会议委托会议服务公司时）、联合承办会议相关协议（与外单位联合承办时）、会议用餐菜单明细小票等</a:t>
                      </a:r>
                    </a:p>
                  </a:txBody>
                  <a:tcPr marL="9525" marR="9525" marT="9525" marB="0" anchor="ctr"/>
                </a:tc>
                <a:extLst>
                  <a:ext uri="{0D108BD9-81ED-4DB2-BD59-A6C34878D82A}">
                    <a16:rowId xmlns:a16="http://schemas.microsoft.com/office/drawing/2014/main" val="3106836742"/>
                  </a:ext>
                </a:extLst>
              </a:tr>
            </a:tbl>
          </a:graphicData>
        </a:graphic>
      </p:graphicFrame>
    </p:spTree>
    <p:extLst>
      <p:ext uri="{BB962C8B-B14F-4D97-AF65-F5344CB8AC3E}">
        <p14:creationId xmlns:p14="http://schemas.microsoft.com/office/powerpoint/2010/main" val="2460979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0C0"/>
        </a:solidFill>
        <a:ln>
          <a:noFill/>
        </a:ln>
      </a:spPr>
      <a:bodyPr lIns="115553" tIns="57776" rIns="115553" bIns="57776"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1377</TotalTime>
  <Words>4318</Words>
  <Application>Microsoft Office PowerPoint</Application>
  <PresentationFormat>自定义</PresentationFormat>
  <Paragraphs>204</Paragraphs>
  <Slides>21</Slides>
  <Notes>15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方正小标宋简体</vt:lpstr>
      <vt:lpstr>仿宋</vt:lpstr>
      <vt:lpstr>仿宋_GB2312</vt:lpstr>
      <vt:lpstr>宋体</vt:lpstr>
      <vt:lpstr>微软雅黑</vt:lpstr>
      <vt:lpstr>Arial</vt:lpstr>
      <vt:lpstr>Calibri</vt:lpstr>
      <vt:lpstr>Times New Roman</vt:lpstr>
      <vt:lpstr>Office 主题​​</vt:lpstr>
      <vt:lpstr>财务借款报销制度修订解读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张建军</dc:creator>
  <cp:lastModifiedBy>ning</cp:lastModifiedBy>
  <cp:revision>178</cp:revision>
  <cp:lastPrinted>2020-07-28T01:15:32Z</cp:lastPrinted>
  <dcterms:created xsi:type="dcterms:W3CDTF">2020-07-07T06:30:48Z</dcterms:created>
  <dcterms:modified xsi:type="dcterms:W3CDTF">2024-04-25T01:50:35Z</dcterms:modified>
</cp:coreProperties>
</file>