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328" r:id="rId4"/>
    <p:sldId id="330" r:id="rId5"/>
    <p:sldId id="331" r:id="rId6"/>
    <p:sldId id="346" r:id="rId7"/>
    <p:sldId id="332" r:id="rId8"/>
    <p:sldId id="339" r:id="rId9"/>
    <p:sldId id="333" r:id="rId10"/>
    <p:sldId id="334" r:id="rId11"/>
    <p:sldId id="335" r:id="rId12"/>
    <p:sldId id="336" r:id="rId13"/>
    <p:sldId id="338" r:id="rId14"/>
    <p:sldId id="325" r:id="rId15"/>
  </p:sldIdLst>
  <p:sldSz cx="9144000" cy="5143500" type="screen16x9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微软雅黑" pitchFamily="34" charset="-122"/>
      <p:regular r:id="rId21"/>
      <p:bold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66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60" autoAdjust="0"/>
    <p:restoredTop sz="94660" autoAdjust="0"/>
  </p:normalViewPr>
  <p:slideViewPr>
    <p:cSldViewPr showGuides="1">
      <p:cViewPr>
        <p:scale>
          <a:sx n="80" d="100"/>
          <a:sy n="80" d="100"/>
        </p:scale>
        <p:origin x="-1373" y="-667"/>
      </p:cViewPr>
      <p:guideLst>
        <p:guide orient="horz" pos="1620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77FAF-0790-4C13-924A-75E27AEFA372}" type="datetimeFigureOut">
              <a:rPr lang="zh-CN" altLang="en-US" smtClean="0"/>
              <a:t>2024-4-26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D6162-40C6-4FC8-BD7F-A00EC73A4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11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D6162-40C6-4FC8-BD7F-A00EC73A43C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D6162-40C6-4FC8-BD7F-A00EC73A43C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2E2C-EB88-4F91-BC72-99AECB03CB2D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2E2C-EB88-4F91-BC72-99AECB03CB2D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2E2C-EB88-4F91-BC72-99AECB03CB2D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D6162-40C6-4FC8-BD7F-A00EC73A43C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128" y="124090"/>
            <a:ext cx="8229600" cy="457556"/>
          </a:xfrm>
        </p:spPr>
        <p:txBody>
          <a:bodyPr>
            <a:noAutofit/>
          </a:bodyPr>
          <a:lstStyle>
            <a:lvl1pPr marL="457200" indent="-457200" algn="l">
              <a:buClr>
                <a:schemeClr val="accent1"/>
              </a:buClr>
              <a:buFont typeface="Wingdings" panose="05000000000000000000" pitchFamily="2" charset="2"/>
              <a:buChar char="n"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4895-FE6D-4611-AE40-BFEEC693523C}" type="datetimeFigureOut">
              <a:rPr lang="zh-CN" altLang="en-US" smtClean="0"/>
              <a:t>2024-4-26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3F1E-175D-40F0-9CE4-6EB21EEA0E2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2753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4895-FE6D-4611-AE40-BFEEC693523C}" type="datetimeFigureOut">
              <a:rPr lang="zh-CN" altLang="en-US" smtClean="0"/>
              <a:t>2024-4-26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3F1E-175D-40F0-9CE4-6EB21EEA0E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1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4895-FE6D-4611-AE40-BFEEC693523C}" type="datetimeFigureOut">
              <a:rPr lang="zh-CN" altLang="en-US" smtClean="0"/>
              <a:t>2024-4-26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3F1E-175D-40F0-9CE4-6EB21EEA0E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副标题 238"/>
          <p:cNvSpPr>
            <a:spLocks noGrp="1"/>
          </p:cNvSpPr>
          <p:nvPr>
            <p:ph type="subTitle" idx="4294967295"/>
          </p:nvPr>
        </p:nvSpPr>
        <p:spPr>
          <a:xfrm>
            <a:off x="1385689" y="1131590"/>
            <a:ext cx="6400800" cy="5572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3200" b="1" dirty="0" smtClean="0">
                <a:solidFill>
                  <a:srgbClr val="000066"/>
                </a:solidFill>
                <a:latin typeface="+mn-ea"/>
                <a:ea typeface="+mn-ea"/>
                <a:cs typeface="+mn-ea"/>
                <a:sym typeface="+mn-lt"/>
              </a:rPr>
              <a:t>会议费文件修订</a:t>
            </a:r>
            <a:endParaRPr lang="en-US" altLang="zh-CN" sz="3200" b="1" dirty="0" smtClean="0">
              <a:solidFill>
                <a:srgbClr val="000066"/>
              </a:solidFill>
              <a:latin typeface="+mn-ea"/>
              <a:ea typeface="+mn-ea"/>
              <a:cs typeface="+mn-ea"/>
              <a:sym typeface="+mn-lt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3200" b="1" dirty="0" smtClean="0">
                <a:solidFill>
                  <a:srgbClr val="000066"/>
                </a:solidFill>
                <a:latin typeface="+mn-lt"/>
                <a:ea typeface="+mn-ea"/>
                <a:cs typeface="+mn-ea"/>
                <a:sym typeface="+mn-lt"/>
              </a:rPr>
              <a:t>以及项目经费使用常见问题</a:t>
            </a:r>
            <a:endParaRPr lang="zh-CN" altLang="en-US" sz="3200" b="1" dirty="0">
              <a:solidFill>
                <a:srgbClr val="0000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2584651" y="4146634"/>
            <a:ext cx="400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40668"/>
                </a:solidFill>
                <a:latin typeface="+mn-ea"/>
              </a:rPr>
              <a:t>2024</a:t>
            </a:r>
            <a:r>
              <a:rPr lang="zh-CN" altLang="en-US" b="1" dirty="0" smtClean="0">
                <a:solidFill>
                  <a:srgbClr val="040668"/>
                </a:solidFill>
                <a:latin typeface="+mn-ea"/>
              </a:rPr>
              <a:t>年</a:t>
            </a:r>
            <a:r>
              <a:rPr lang="en-US" altLang="zh-CN" b="1" dirty="0" smtClean="0">
                <a:solidFill>
                  <a:srgbClr val="040668"/>
                </a:solidFill>
                <a:latin typeface="+mn-ea"/>
              </a:rPr>
              <a:t>4</a:t>
            </a:r>
            <a:r>
              <a:rPr lang="zh-CN" altLang="en-US" b="1" dirty="0" smtClean="0">
                <a:solidFill>
                  <a:srgbClr val="040668"/>
                </a:solidFill>
                <a:latin typeface="+mn-ea"/>
              </a:rPr>
              <a:t>月</a:t>
            </a:r>
            <a:r>
              <a:rPr lang="en-US" altLang="zh-CN" b="1" dirty="0" smtClean="0">
                <a:solidFill>
                  <a:srgbClr val="040668"/>
                </a:solidFill>
                <a:latin typeface="+mn-ea"/>
              </a:rPr>
              <a:t>26</a:t>
            </a:r>
            <a:r>
              <a:rPr lang="zh-CN" altLang="en-US" b="1" dirty="0" smtClean="0">
                <a:solidFill>
                  <a:srgbClr val="040668"/>
                </a:solidFill>
                <a:latin typeface="+mn-ea"/>
              </a:rPr>
              <a:t>日</a:t>
            </a:r>
            <a:endParaRPr lang="en-US" altLang="zh-CN" b="1" dirty="0" smtClean="0">
              <a:solidFill>
                <a:srgbClr val="040668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4000" cy="62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矩形 251"/>
          <p:cNvSpPr/>
          <p:nvPr/>
        </p:nvSpPr>
        <p:spPr>
          <a:xfrm>
            <a:off x="0" y="4515966"/>
            <a:ext cx="9144000" cy="62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TextBox 248"/>
          <p:cNvSpPr txBox="1"/>
          <p:nvPr/>
        </p:nvSpPr>
        <p:spPr>
          <a:xfrm>
            <a:off x="2618533" y="3542700"/>
            <a:ext cx="3935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40668"/>
                </a:solidFill>
                <a:latin typeface="+mn-ea"/>
              </a:rPr>
              <a:t>中国科学院半导体所财务资产处</a:t>
            </a:r>
            <a:endParaRPr lang="en-US" altLang="zh-CN" sz="2000" b="1" dirty="0" smtClean="0">
              <a:solidFill>
                <a:srgbClr val="040668"/>
              </a:solidFill>
              <a:latin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15695" cy="1055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2504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/>
              <a:t>项目经费使用常见问题</a:t>
            </a:r>
            <a:endParaRPr lang="zh-CN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46924"/>
            <a:ext cx="5544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高技术类课题      </a:t>
            </a:r>
            <a:r>
              <a:rPr lang="en-US" altLang="zh-CN" b="1" dirty="0" smtClean="0"/>
              <a:t>[</a:t>
            </a:r>
            <a:r>
              <a:rPr lang="en-US" altLang="zh-CN" b="1" dirty="0"/>
              <a:t>2019]12</a:t>
            </a:r>
            <a:r>
              <a:rPr lang="zh-CN" altLang="zh-CN" b="1" dirty="0"/>
              <a:t>号、</a:t>
            </a:r>
            <a:r>
              <a:rPr lang="en-US" altLang="zh-CN" b="1" dirty="0"/>
              <a:t>18</a:t>
            </a:r>
            <a:r>
              <a:rPr lang="zh-CN" altLang="zh-CN" b="1" dirty="0"/>
              <a:t>号</a:t>
            </a:r>
            <a:r>
              <a:rPr lang="zh-CN" altLang="zh-CN" b="1" dirty="0" smtClean="0"/>
              <a:t>文</a:t>
            </a:r>
            <a:r>
              <a:rPr lang="zh-CN" altLang="en-US" b="1" dirty="0" smtClean="0"/>
              <a:t>及补充通知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395536" y="1491630"/>
            <a:ext cx="8424936" cy="33669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b="1" dirty="0" smtClean="0"/>
              <a:t>1</a:t>
            </a:r>
            <a:r>
              <a:rPr lang="en-US" altLang="zh-CN" b="1" dirty="0" smtClean="0">
                <a:solidFill>
                  <a:srgbClr val="FF0000"/>
                </a:solidFill>
              </a:rPr>
              <a:t>.</a:t>
            </a:r>
            <a:r>
              <a:rPr lang="zh-CN" altLang="zh-CN" b="1" dirty="0" smtClean="0">
                <a:solidFill>
                  <a:srgbClr val="FF0000"/>
                </a:solidFill>
              </a:rPr>
              <a:t>材料</a:t>
            </a:r>
            <a:r>
              <a:rPr lang="zh-CN" altLang="zh-CN" b="1" dirty="0">
                <a:solidFill>
                  <a:srgbClr val="FF0000"/>
                </a:solidFill>
              </a:rPr>
              <a:t>费</a:t>
            </a:r>
            <a:r>
              <a:rPr lang="zh-CN" altLang="zh-CN" dirty="0"/>
              <a:t>中尽量不列配套（外购）成品和陪试</a:t>
            </a:r>
            <a:r>
              <a:rPr lang="zh-CN" altLang="zh-CN" dirty="0" smtClean="0"/>
              <a:t>品。</a:t>
            </a:r>
            <a:endParaRPr lang="zh-CN" altLang="zh-CN" dirty="0"/>
          </a:p>
          <a:p>
            <a:pPr lvl="0">
              <a:lnSpc>
                <a:spcPct val="150000"/>
              </a:lnSpc>
            </a:pPr>
            <a:r>
              <a:rPr lang="en-US" altLang="zh-CN" b="1" dirty="0" smtClean="0"/>
              <a:t>2.</a:t>
            </a:r>
            <a:r>
              <a:rPr lang="zh-CN" altLang="zh-CN" b="1" dirty="0" smtClean="0">
                <a:solidFill>
                  <a:srgbClr val="FF0000"/>
                </a:solidFill>
              </a:rPr>
              <a:t>外协</a:t>
            </a:r>
            <a:r>
              <a:rPr lang="zh-CN" altLang="zh-CN" b="1" dirty="0">
                <a:solidFill>
                  <a:srgbClr val="FF0000"/>
                </a:solidFill>
              </a:rPr>
              <a:t>费</a:t>
            </a:r>
            <a:r>
              <a:rPr lang="zh-CN" altLang="zh-CN" dirty="0"/>
              <a:t>不能列</a:t>
            </a:r>
            <a:r>
              <a:rPr lang="zh-CN" altLang="zh-CN" dirty="0">
                <a:solidFill>
                  <a:srgbClr val="FF0000"/>
                </a:solidFill>
              </a:rPr>
              <a:t>所内</a:t>
            </a:r>
            <a:r>
              <a:rPr lang="zh-CN" altLang="zh-CN" dirty="0"/>
              <a:t>测试</a:t>
            </a:r>
            <a:r>
              <a:rPr lang="zh-CN" altLang="zh-CN" dirty="0" smtClean="0"/>
              <a:t>加工费。</a:t>
            </a:r>
            <a:endParaRPr lang="zh-CN" altLang="zh-CN" dirty="0"/>
          </a:p>
          <a:p>
            <a:pPr lvl="0">
              <a:lnSpc>
                <a:spcPct val="150000"/>
              </a:lnSpc>
            </a:pPr>
            <a:r>
              <a:rPr lang="en-US" altLang="zh-CN" b="1" dirty="0" smtClean="0"/>
              <a:t>3.</a:t>
            </a:r>
            <a:r>
              <a:rPr lang="zh-CN" altLang="zh-CN" b="1" dirty="0" smtClean="0">
                <a:solidFill>
                  <a:srgbClr val="FF0000"/>
                </a:solidFill>
              </a:rPr>
              <a:t>燃</a:t>
            </a:r>
            <a:r>
              <a:rPr lang="zh-CN" altLang="zh-CN" b="1" dirty="0">
                <a:solidFill>
                  <a:srgbClr val="FF0000"/>
                </a:solidFill>
              </a:rPr>
              <a:t>动费</a:t>
            </a:r>
            <a:r>
              <a:rPr lang="zh-CN" altLang="zh-CN" dirty="0"/>
              <a:t>：根据使用设备功率等，计算消耗量</a:t>
            </a:r>
            <a:r>
              <a:rPr lang="en-US" altLang="zh-CN" dirty="0"/>
              <a:t>=</a:t>
            </a:r>
            <a:r>
              <a:rPr lang="zh-CN" altLang="zh-CN" dirty="0"/>
              <a:t>Σ设备运行时间×消耗标准（直接使用的相关仪器设备等运行发生的水、电、气、燃料消耗等费用），注意设备开机小时数别填太满。</a:t>
            </a:r>
            <a:r>
              <a:rPr lang="zh-CN" altLang="zh-CN" b="1" dirty="0">
                <a:solidFill>
                  <a:srgbClr val="FF0000"/>
                </a:solidFill>
              </a:rPr>
              <a:t>建议燃动费比例不超过经费的</a:t>
            </a:r>
            <a:r>
              <a:rPr lang="en-US" altLang="zh-CN" b="1" dirty="0">
                <a:solidFill>
                  <a:srgbClr val="FF0000"/>
                </a:solidFill>
              </a:rPr>
              <a:t>5%</a:t>
            </a:r>
            <a:r>
              <a:rPr lang="zh-CN" altLang="zh-CN" b="1" dirty="0">
                <a:solidFill>
                  <a:srgbClr val="FF0000"/>
                </a:solidFill>
              </a:rPr>
              <a:t>。</a:t>
            </a:r>
            <a:r>
              <a:rPr lang="zh-CN" altLang="zh-CN" dirty="0"/>
              <a:t>（电：</a:t>
            </a:r>
            <a:r>
              <a:rPr lang="en-US" altLang="zh-CN" dirty="0"/>
              <a:t>1.03</a:t>
            </a:r>
            <a:r>
              <a:rPr lang="zh-CN" altLang="zh-CN" dirty="0"/>
              <a:t>元</a:t>
            </a:r>
            <a:r>
              <a:rPr lang="en-US" altLang="zh-CN" dirty="0"/>
              <a:t>/</a:t>
            </a:r>
            <a:r>
              <a:rPr lang="zh-CN" altLang="zh-CN" dirty="0"/>
              <a:t>度，水：</a:t>
            </a:r>
            <a:r>
              <a:rPr lang="en-US" altLang="zh-CN" dirty="0"/>
              <a:t>9.5</a:t>
            </a:r>
            <a:r>
              <a:rPr lang="zh-CN" altLang="zh-CN" dirty="0"/>
              <a:t>元</a:t>
            </a:r>
            <a:r>
              <a:rPr lang="en-US" altLang="zh-CN" dirty="0"/>
              <a:t>/</a:t>
            </a:r>
            <a:r>
              <a:rPr lang="zh-CN" altLang="zh-CN" dirty="0"/>
              <a:t>吨）</a:t>
            </a:r>
          </a:p>
          <a:p>
            <a:pPr lvl="0">
              <a:lnSpc>
                <a:spcPct val="150000"/>
              </a:lnSpc>
            </a:pPr>
            <a:r>
              <a:rPr lang="en-US" altLang="zh-CN" b="1" dirty="0" smtClean="0"/>
              <a:t>4.</a:t>
            </a:r>
            <a:r>
              <a:rPr lang="zh-CN" altLang="zh-CN" b="1" dirty="0" smtClean="0"/>
              <a:t>事务</a:t>
            </a:r>
            <a:r>
              <a:rPr lang="zh-CN" altLang="zh-CN" b="1" dirty="0"/>
              <a:t>费、管理费、职工薪酬及劳务费、预计收益</a:t>
            </a:r>
            <a:r>
              <a:rPr lang="zh-CN" altLang="zh-CN" dirty="0"/>
              <a:t>都需要进行测算</a:t>
            </a:r>
            <a:r>
              <a:rPr lang="zh-CN" altLang="zh-CN" dirty="0" smtClean="0"/>
              <a:t>，建议</a:t>
            </a:r>
            <a:r>
              <a:rPr lang="zh-CN" altLang="zh-CN" dirty="0"/>
              <a:t>实际列支数尽量别按上限填写，要留有余地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8258" y="1347614"/>
            <a:ext cx="8184182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b="1" dirty="0" smtClean="0"/>
              <a:t>5.</a:t>
            </a:r>
            <a:r>
              <a:rPr lang="zh-CN" altLang="en-US" b="1" dirty="0" smtClean="0">
                <a:solidFill>
                  <a:srgbClr val="FF0000"/>
                </a:solidFill>
              </a:rPr>
              <a:t>管理费</a:t>
            </a:r>
            <a:r>
              <a:rPr lang="zh-CN" altLang="en-US" b="1" dirty="0" smtClean="0"/>
              <a:t>：</a:t>
            </a:r>
            <a:r>
              <a:rPr lang="zh-CN" altLang="zh-CN" b="1" dirty="0" smtClean="0"/>
              <a:t>从</a:t>
            </a:r>
            <a:r>
              <a:rPr lang="en-US" altLang="zh-CN" b="1" dirty="0"/>
              <a:t>2023</a:t>
            </a:r>
            <a:r>
              <a:rPr lang="zh-CN" altLang="zh-CN" b="1" dirty="0"/>
              <a:t>年</a:t>
            </a:r>
            <a:r>
              <a:rPr lang="en-US" altLang="zh-CN" b="1" dirty="0"/>
              <a:t>8</a:t>
            </a:r>
            <a:r>
              <a:rPr lang="zh-CN" altLang="zh-CN" b="1" dirty="0"/>
              <a:t>月份开始，研制类、技术类、研究类项目的管理费测算比例，分别由</a:t>
            </a:r>
            <a:r>
              <a:rPr lang="en-US" altLang="zh-CN" b="1" dirty="0"/>
              <a:t>12%</a:t>
            </a:r>
            <a:r>
              <a:rPr lang="zh-CN" altLang="zh-CN" b="1" dirty="0"/>
              <a:t>、</a:t>
            </a:r>
            <a:r>
              <a:rPr lang="en-US" altLang="zh-CN" b="1" dirty="0"/>
              <a:t>15%</a:t>
            </a:r>
            <a:r>
              <a:rPr lang="zh-CN" altLang="zh-CN" b="1" dirty="0"/>
              <a:t>、</a:t>
            </a:r>
            <a:r>
              <a:rPr lang="en-US" altLang="zh-CN" b="1" dirty="0"/>
              <a:t>20%</a:t>
            </a:r>
            <a:r>
              <a:rPr lang="zh-CN" altLang="zh-CN" b="1" dirty="0"/>
              <a:t>调减至</a:t>
            </a:r>
            <a:r>
              <a:rPr lang="en-US" altLang="zh-CN" b="1" dirty="0">
                <a:solidFill>
                  <a:srgbClr val="FF0000"/>
                </a:solidFill>
              </a:rPr>
              <a:t>8%</a:t>
            </a:r>
            <a:r>
              <a:rPr lang="zh-CN" altLang="zh-CN" b="1" dirty="0">
                <a:solidFill>
                  <a:srgbClr val="FF0000"/>
                </a:solidFill>
              </a:rPr>
              <a:t>、</a:t>
            </a:r>
            <a:r>
              <a:rPr lang="en-US" altLang="zh-CN" b="1" dirty="0">
                <a:solidFill>
                  <a:srgbClr val="FF0000"/>
                </a:solidFill>
              </a:rPr>
              <a:t>10%</a:t>
            </a:r>
            <a:r>
              <a:rPr lang="zh-CN" altLang="zh-CN" b="1" dirty="0">
                <a:solidFill>
                  <a:srgbClr val="FF0000"/>
                </a:solidFill>
              </a:rPr>
              <a:t>、</a:t>
            </a:r>
            <a:r>
              <a:rPr lang="en-US" altLang="zh-CN" b="1" dirty="0">
                <a:solidFill>
                  <a:srgbClr val="FF0000"/>
                </a:solidFill>
              </a:rPr>
              <a:t>13%</a:t>
            </a:r>
            <a:r>
              <a:rPr lang="zh-CN" altLang="zh-CN" b="1" dirty="0"/>
              <a:t>。临聘人员“五险一金”等费用调至“职工薪酬及劳务费</a:t>
            </a:r>
            <a:r>
              <a:rPr lang="zh-CN" altLang="zh-CN" b="1" dirty="0" smtClean="0"/>
              <a:t>”</a:t>
            </a:r>
            <a:endParaRPr lang="zh-CN" altLang="zh-CN" dirty="0"/>
          </a:p>
          <a:p>
            <a:pPr lvl="0">
              <a:lnSpc>
                <a:spcPct val="150000"/>
              </a:lnSpc>
            </a:pPr>
            <a:r>
              <a:rPr lang="en-US" altLang="zh-CN" b="1" dirty="0" smtClean="0"/>
              <a:t>6.</a:t>
            </a:r>
            <a:r>
              <a:rPr lang="zh-CN" altLang="zh-CN" b="1" dirty="0" smtClean="0">
                <a:solidFill>
                  <a:srgbClr val="FF0000"/>
                </a:solidFill>
              </a:rPr>
              <a:t>职</a:t>
            </a:r>
            <a:r>
              <a:rPr lang="zh-CN" altLang="zh-CN" b="1" dirty="0">
                <a:solidFill>
                  <a:srgbClr val="FF0000"/>
                </a:solidFill>
              </a:rPr>
              <a:t>工薪酬及</a:t>
            </a:r>
            <a:r>
              <a:rPr lang="zh-CN" altLang="zh-CN" b="1" dirty="0" smtClean="0">
                <a:solidFill>
                  <a:srgbClr val="FF0000"/>
                </a:solidFill>
              </a:rPr>
              <a:t>劳务费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r>
              <a:rPr lang="zh-CN" altLang="zh-CN" dirty="0" smtClean="0"/>
              <a:t>建议</a:t>
            </a:r>
            <a:r>
              <a:rPr lang="zh-CN" altLang="zh-CN" dirty="0"/>
              <a:t>实际预算数控制在总经费的</a:t>
            </a:r>
            <a:r>
              <a:rPr lang="en-US" altLang="zh-CN" b="1" dirty="0"/>
              <a:t>17-19%</a:t>
            </a:r>
            <a:r>
              <a:rPr lang="zh-CN" altLang="zh-CN" dirty="0" smtClean="0"/>
              <a:t>左右。</a:t>
            </a:r>
            <a:endParaRPr lang="en-US" altLang="zh-CN" dirty="0" smtClean="0"/>
          </a:p>
          <a:p>
            <a:pPr lvl="0">
              <a:lnSpc>
                <a:spcPct val="150000"/>
              </a:lnSpc>
            </a:pPr>
            <a:r>
              <a:rPr lang="zh-CN" altLang="zh-CN" dirty="0" smtClean="0"/>
              <a:t>注意</a:t>
            </a:r>
            <a:r>
              <a:rPr lang="zh-CN" altLang="zh-CN" dirty="0"/>
              <a:t>：</a:t>
            </a:r>
            <a:r>
              <a:rPr lang="zh-CN" altLang="zh-CN" b="1" dirty="0"/>
              <a:t>职工薪酬及劳务费</a:t>
            </a:r>
            <a:r>
              <a:rPr lang="zh-CN" altLang="zh-CN" dirty="0"/>
              <a:t>中</a:t>
            </a:r>
            <a:r>
              <a:rPr lang="zh-CN" altLang="zh-CN" b="1" dirty="0"/>
              <a:t>可以列支</a:t>
            </a:r>
            <a:r>
              <a:rPr lang="zh-CN" altLang="zh-CN" b="1" dirty="0">
                <a:solidFill>
                  <a:srgbClr val="FF0000"/>
                </a:solidFill>
              </a:rPr>
              <a:t>在编人员绩效，聘用人员、博士后工资及社保，研究生工资等</a:t>
            </a:r>
            <a:r>
              <a:rPr lang="zh-CN" altLang="zh-CN" dirty="0" smtClean="0">
                <a:solidFill>
                  <a:srgbClr val="FF0000"/>
                </a:solidFill>
              </a:rPr>
              <a:t>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b="1" dirty="0" smtClean="0"/>
              <a:t>7.</a:t>
            </a:r>
            <a:r>
              <a:rPr lang="zh-CN" altLang="zh-CN" b="1" dirty="0"/>
              <a:t>通过验收的项目，结余资金可留作单位继续使用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0">
              <a:lnSpc>
                <a:spcPct val="150000"/>
              </a:lnSpc>
            </a:pPr>
            <a:endParaRPr lang="zh-CN" altLang="zh-CN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2504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/>
              <a:t>项目经费使用常见问题</a:t>
            </a:r>
            <a:endParaRPr lang="zh-CN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922298"/>
            <a:ext cx="5544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高技术类课题      </a:t>
            </a:r>
            <a:r>
              <a:rPr lang="en-US" altLang="zh-CN" b="1" dirty="0" smtClean="0"/>
              <a:t>[</a:t>
            </a:r>
            <a:r>
              <a:rPr lang="en-US" altLang="zh-CN" b="1" dirty="0"/>
              <a:t>2019]12</a:t>
            </a:r>
            <a:r>
              <a:rPr lang="zh-CN" altLang="zh-CN" b="1" dirty="0"/>
              <a:t>号、</a:t>
            </a:r>
            <a:r>
              <a:rPr lang="en-US" altLang="zh-CN" b="1" dirty="0"/>
              <a:t>18</a:t>
            </a:r>
            <a:r>
              <a:rPr lang="zh-CN" altLang="zh-CN" b="1" dirty="0"/>
              <a:t>号</a:t>
            </a:r>
            <a:r>
              <a:rPr lang="zh-CN" altLang="zh-CN" b="1" dirty="0" smtClean="0"/>
              <a:t>文</a:t>
            </a:r>
            <a:r>
              <a:rPr lang="zh-CN" altLang="en-US" b="1" dirty="0" smtClean="0"/>
              <a:t>及补充通知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8258" y="1419622"/>
            <a:ext cx="8184182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1.</a:t>
            </a:r>
            <a:r>
              <a:rPr lang="zh-CN" altLang="zh-CN" b="1" dirty="0" smtClean="0"/>
              <a:t>外部</a:t>
            </a:r>
            <a:r>
              <a:rPr lang="zh-CN" altLang="zh-CN" b="1" dirty="0"/>
              <a:t>协作费：只能用于委托</a:t>
            </a:r>
            <a:r>
              <a:rPr lang="zh-CN" altLang="zh-CN" b="1" dirty="0">
                <a:solidFill>
                  <a:srgbClr val="FF0000"/>
                </a:solidFill>
              </a:rPr>
              <a:t>外单位</a:t>
            </a:r>
            <a:r>
              <a:rPr lang="zh-CN" altLang="zh-CN" b="1" dirty="0"/>
              <a:t>的测试加工等费用</a:t>
            </a:r>
            <a:r>
              <a:rPr lang="zh-CN" altLang="zh-CN" b="1" dirty="0" smtClean="0"/>
              <a:t>。</a:t>
            </a:r>
            <a:endParaRPr lang="zh-CN" altLang="zh-CN" b="1" dirty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2. </a:t>
            </a:r>
            <a:r>
              <a:rPr lang="zh-CN" altLang="zh-CN" b="1" dirty="0"/>
              <a:t>劳务费：列支聘用人员工资及社保，研究生工资，</a:t>
            </a:r>
            <a:r>
              <a:rPr lang="zh-CN" altLang="zh-CN" b="1" dirty="0">
                <a:solidFill>
                  <a:srgbClr val="FF0000"/>
                </a:solidFill>
              </a:rPr>
              <a:t>不建议列支博士后工资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3. </a:t>
            </a:r>
            <a:r>
              <a:rPr lang="zh-CN" altLang="zh-CN" b="1" dirty="0" smtClean="0"/>
              <a:t>预算</a:t>
            </a:r>
            <a:r>
              <a:rPr lang="zh-CN" altLang="zh-CN" b="1" dirty="0"/>
              <a:t>调整：</a:t>
            </a:r>
          </a:p>
          <a:p>
            <a:pPr>
              <a:lnSpc>
                <a:spcPct val="150000"/>
              </a:lnSpc>
            </a:pPr>
            <a:r>
              <a:rPr lang="zh-CN" altLang="zh-CN" b="1" dirty="0"/>
              <a:t>（</a:t>
            </a:r>
            <a:r>
              <a:rPr lang="en-US" altLang="zh-CN" b="1" dirty="0"/>
              <a:t>1</a:t>
            </a:r>
            <a:r>
              <a:rPr lang="zh-CN" altLang="zh-CN" b="1" dirty="0"/>
              <a:t>）</a:t>
            </a:r>
            <a:r>
              <a:rPr lang="en-US" altLang="zh-CN" b="1" dirty="0"/>
              <a:t>2023</a:t>
            </a:r>
            <a:r>
              <a:rPr lang="zh-CN" altLang="zh-CN" b="1" dirty="0"/>
              <a:t>年</a:t>
            </a:r>
            <a:r>
              <a:rPr lang="en-US" altLang="zh-CN" b="1" dirty="0"/>
              <a:t>12</a:t>
            </a:r>
            <a:r>
              <a:rPr lang="zh-CN" altLang="zh-CN" b="1" dirty="0"/>
              <a:t>月前立项的项目，注意项目执行中设备费、劳务费、专家咨询费和间接费用不能调增。但因设备型号调整确需调增设备费的，由项目组提出调整预算方案，按研究所程序审核后执行。</a:t>
            </a:r>
          </a:p>
          <a:p>
            <a:pPr>
              <a:lnSpc>
                <a:spcPct val="150000"/>
              </a:lnSpc>
            </a:pPr>
            <a:r>
              <a:rPr lang="zh-CN" altLang="zh-CN" b="1" dirty="0"/>
              <a:t>（</a:t>
            </a:r>
            <a:r>
              <a:rPr lang="en-US" altLang="zh-CN" b="1" dirty="0"/>
              <a:t>2</a:t>
            </a:r>
            <a:r>
              <a:rPr lang="zh-CN" altLang="zh-CN" b="1" dirty="0"/>
              <a:t>）</a:t>
            </a:r>
            <a:r>
              <a:rPr lang="en-US" altLang="zh-CN" b="1" dirty="0">
                <a:solidFill>
                  <a:srgbClr val="FF0000"/>
                </a:solidFill>
              </a:rPr>
              <a:t>2023</a:t>
            </a:r>
            <a:r>
              <a:rPr lang="zh-CN" altLang="zh-CN" b="1" dirty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12</a:t>
            </a:r>
            <a:r>
              <a:rPr lang="zh-CN" altLang="zh-CN" b="1" dirty="0">
                <a:solidFill>
                  <a:srgbClr val="FF0000"/>
                </a:solidFill>
              </a:rPr>
              <a:t>月后立项的项目，项目经费总预算和间接费用比例不变的前提下，可自主调整明细预算，并履行预算调整手续</a:t>
            </a:r>
            <a:r>
              <a:rPr lang="zh-CN" altLang="zh-CN" b="1" dirty="0" smtClean="0">
                <a:solidFill>
                  <a:srgbClr val="FF0000"/>
                </a:solidFill>
              </a:rPr>
              <a:t>。</a:t>
            </a:r>
            <a:endParaRPr lang="zh-CN" altLang="zh-CN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2504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/>
              <a:t>项目经费使用常见问题</a:t>
            </a:r>
            <a:endParaRPr lang="zh-CN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46924"/>
            <a:ext cx="53285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高技术类      </a:t>
            </a:r>
            <a:r>
              <a:rPr lang="en-US" altLang="zh-CN" b="1" dirty="0" smtClean="0"/>
              <a:t>[</a:t>
            </a:r>
            <a:r>
              <a:rPr lang="en-US" altLang="zh-CN" b="1" dirty="0"/>
              <a:t>2017]8</a:t>
            </a:r>
            <a:r>
              <a:rPr lang="zh-CN" altLang="zh-CN" b="1" dirty="0"/>
              <a:t>号</a:t>
            </a:r>
            <a:r>
              <a:rPr lang="zh-CN" altLang="zh-CN" b="1" dirty="0" smtClean="0"/>
              <a:t>文</a:t>
            </a:r>
            <a:r>
              <a:rPr lang="zh-CN" altLang="en-US" b="1" dirty="0" smtClean="0"/>
              <a:t>及补充通知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8258" y="1419622"/>
            <a:ext cx="8184182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+mn-ea"/>
              </a:rPr>
              <a:t>4.</a:t>
            </a:r>
            <a:r>
              <a:rPr lang="zh-CN" altLang="zh-CN" b="1" dirty="0">
                <a:latin typeface="+mn-ea"/>
              </a:rPr>
              <a:t>经费额度</a:t>
            </a:r>
            <a:r>
              <a:rPr lang="en-US" altLang="zh-CN" b="1" dirty="0">
                <a:latin typeface="+mn-ea"/>
              </a:rPr>
              <a:t>1000</a:t>
            </a:r>
            <a:r>
              <a:rPr lang="zh-CN" altLang="zh-CN" b="1" dirty="0">
                <a:latin typeface="+mn-ea"/>
              </a:rPr>
              <a:t>万元以上项目需委托有资质的第三方审计，审计费列入直接费用中的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“其他支出”</a:t>
            </a:r>
            <a:r>
              <a:rPr lang="zh-CN" altLang="zh-CN" b="1" dirty="0">
                <a:latin typeface="+mn-ea"/>
              </a:rPr>
              <a:t>科目。执行</a:t>
            </a:r>
            <a:r>
              <a:rPr lang="en-US" altLang="zh-CN" b="1" dirty="0">
                <a:latin typeface="+mn-ea"/>
              </a:rPr>
              <a:t>18</a:t>
            </a:r>
            <a:r>
              <a:rPr lang="zh-CN" altLang="zh-CN" b="1" dirty="0">
                <a:latin typeface="+mn-ea"/>
              </a:rPr>
              <a:t>号文的项目，审计费列入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“管理费”</a:t>
            </a:r>
            <a:r>
              <a:rPr lang="zh-CN" altLang="zh-CN" b="1" dirty="0">
                <a:latin typeface="+mn-ea"/>
              </a:rPr>
              <a:t>科目。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+mn-ea"/>
              </a:rPr>
              <a:t>5</a:t>
            </a:r>
            <a:r>
              <a:rPr lang="zh-CN" altLang="zh-CN" b="1" dirty="0" smtClean="0">
                <a:latin typeface="+mn-ea"/>
              </a:rPr>
              <a:t>．</a:t>
            </a:r>
            <a:r>
              <a:rPr lang="en-US" altLang="zh-CN" b="1" dirty="0">
                <a:latin typeface="+mn-ea"/>
              </a:rPr>
              <a:t>KJW</a:t>
            </a:r>
            <a:r>
              <a:rPr lang="zh-CN" altLang="zh-CN" b="1" dirty="0">
                <a:latin typeface="+mn-ea"/>
              </a:rPr>
              <a:t>项目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按总预算</a:t>
            </a:r>
            <a:r>
              <a:rPr lang="zh-CN" altLang="zh-CN" b="1" dirty="0">
                <a:latin typeface="+mn-ea"/>
              </a:rPr>
              <a:t>验收，要求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不能有结余</a:t>
            </a:r>
            <a:r>
              <a:rPr lang="zh-CN" altLang="zh-CN" b="1" dirty="0">
                <a:latin typeface="+mn-ea"/>
              </a:rPr>
              <a:t>，项目结题后有结余资金的，有被收回风险（包括未拨付的尾款）。分别如下：</a:t>
            </a:r>
          </a:p>
          <a:p>
            <a:pPr>
              <a:lnSpc>
                <a:spcPct val="150000"/>
              </a:lnSpc>
            </a:pPr>
            <a:r>
              <a:rPr lang="zh-CN" altLang="zh-CN" b="1" dirty="0">
                <a:latin typeface="+mn-ea"/>
              </a:rPr>
              <a:t>（</a:t>
            </a:r>
            <a:r>
              <a:rPr lang="en-US" altLang="zh-CN" b="1" dirty="0">
                <a:latin typeface="+mn-ea"/>
              </a:rPr>
              <a:t>1</a:t>
            </a:r>
            <a:r>
              <a:rPr lang="zh-CN" altLang="zh-CN" b="1" dirty="0">
                <a:latin typeface="+mn-ea"/>
              </a:rPr>
              <a:t>）实行包干制的项目，结余不收回。</a:t>
            </a:r>
          </a:p>
          <a:p>
            <a:pPr>
              <a:lnSpc>
                <a:spcPct val="150000"/>
              </a:lnSpc>
            </a:pPr>
            <a:r>
              <a:rPr lang="zh-CN" altLang="zh-CN" b="1" dirty="0">
                <a:latin typeface="+mn-ea"/>
              </a:rPr>
              <a:t>（</a:t>
            </a:r>
            <a:r>
              <a:rPr lang="en-US" altLang="zh-CN" b="1" dirty="0">
                <a:latin typeface="+mn-ea"/>
              </a:rPr>
              <a:t>2</a:t>
            </a:r>
            <a:r>
              <a:rPr lang="zh-CN" altLang="zh-CN" b="1" dirty="0">
                <a:latin typeface="+mn-ea"/>
              </a:rPr>
              <a:t>）一次通过验收的，结余资金收回</a:t>
            </a:r>
            <a:r>
              <a:rPr lang="en-US" altLang="zh-CN" b="1" dirty="0">
                <a:latin typeface="+mn-ea"/>
              </a:rPr>
              <a:t>50%</a:t>
            </a:r>
            <a:r>
              <a:rPr lang="zh-CN" altLang="zh-CN" b="1" dirty="0">
                <a:latin typeface="+mn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b="1" dirty="0">
                <a:latin typeface="+mn-ea"/>
              </a:rPr>
              <a:t>（</a:t>
            </a:r>
            <a:r>
              <a:rPr lang="en-US" altLang="zh-CN" b="1" dirty="0">
                <a:latin typeface="+mn-ea"/>
              </a:rPr>
              <a:t>3</a:t>
            </a:r>
            <a:r>
              <a:rPr lang="zh-CN" altLang="zh-CN" b="1" dirty="0">
                <a:latin typeface="+mn-ea"/>
              </a:rPr>
              <a:t>）允予通过的，结余资金全部收回。</a:t>
            </a:r>
          </a:p>
          <a:p>
            <a:pPr>
              <a:lnSpc>
                <a:spcPct val="150000"/>
              </a:lnSpc>
            </a:pPr>
            <a:r>
              <a:rPr lang="zh-CN" altLang="zh-CN" b="1" dirty="0">
                <a:latin typeface="+mn-ea"/>
              </a:rPr>
              <a:t>（</a:t>
            </a:r>
            <a:r>
              <a:rPr lang="en-US" altLang="zh-CN" b="1" dirty="0">
                <a:latin typeface="+mn-ea"/>
              </a:rPr>
              <a:t>4</a:t>
            </a:r>
            <a:r>
              <a:rPr lang="zh-CN" altLang="zh-CN" b="1" dirty="0">
                <a:latin typeface="+mn-ea"/>
              </a:rPr>
              <a:t>）验收不通过的，间接费用中的绩效支出全部核减，结余资金全部收回。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2504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/>
              <a:t>项目经费使用常见问题</a:t>
            </a:r>
            <a:endParaRPr lang="zh-CN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46924"/>
            <a:ext cx="53285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高技术类      </a:t>
            </a:r>
            <a:r>
              <a:rPr lang="en-US" altLang="zh-CN" b="1" dirty="0" smtClean="0"/>
              <a:t>[</a:t>
            </a:r>
            <a:r>
              <a:rPr lang="en-US" altLang="zh-CN" b="1" dirty="0"/>
              <a:t>2017]8</a:t>
            </a:r>
            <a:r>
              <a:rPr lang="zh-CN" altLang="zh-CN" b="1" dirty="0"/>
              <a:t>号</a:t>
            </a:r>
            <a:r>
              <a:rPr lang="zh-CN" altLang="zh-CN" b="1" dirty="0" smtClean="0"/>
              <a:t>文</a:t>
            </a:r>
            <a:r>
              <a:rPr lang="zh-CN" altLang="en-US" b="1" dirty="0" smtClean="0"/>
              <a:t>及补充通知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515966"/>
            <a:ext cx="9144000" cy="62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62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915816" y="163564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chemeClr val="accent2">
                    <a:lumMod val="50000"/>
                  </a:schemeClr>
                </a:solidFill>
              </a:rPr>
              <a:t>谢谢！</a:t>
            </a:r>
            <a:endParaRPr lang="zh-CN" altLang="en-US" sz="9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23"/>
          <p:cNvSpPr/>
          <p:nvPr/>
        </p:nvSpPr>
        <p:spPr>
          <a:xfrm>
            <a:off x="-6892" y="577947"/>
            <a:ext cx="4290859" cy="3987641"/>
          </a:xfrm>
          <a:custGeom>
            <a:avLst/>
            <a:gdLst/>
            <a:ahLst/>
            <a:cxnLst/>
            <a:rect l="l" t="t" r="r" b="b"/>
            <a:pathLst>
              <a:path w="2662394" h="4430712">
                <a:moveTo>
                  <a:pt x="0" y="0"/>
                </a:moveTo>
                <a:lnTo>
                  <a:pt x="945429" y="0"/>
                </a:lnTo>
                <a:lnTo>
                  <a:pt x="2662394" y="4430712"/>
                </a:lnTo>
                <a:lnTo>
                  <a:pt x="0" y="443071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CCE8C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WordArt 293"/>
          <p:cNvSpPr>
            <a:spLocks noChangeArrowheads="1" noChangeShapeType="1" noTextEdit="1"/>
          </p:cNvSpPr>
          <p:nvPr/>
        </p:nvSpPr>
        <p:spPr bwMode="auto">
          <a:xfrm>
            <a:off x="788132" y="2177312"/>
            <a:ext cx="1143000" cy="5332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5" name="WordArt 294"/>
          <p:cNvSpPr>
            <a:spLocks noChangeArrowheads="1" noChangeShapeType="1" noTextEdit="1"/>
          </p:cNvSpPr>
          <p:nvPr/>
        </p:nvSpPr>
        <p:spPr bwMode="auto">
          <a:xfrm>
            <a:off x="611560" y="2859782"/>
            <a:ext cx="1496144" cy="18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400" b="1" kern="10" dirty="0" smtClean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400" b="1" kern="1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3573413" y="2296145"/>
            <a:ext cx="5175051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  <a:effectLst/>
        </p:spPr>
        <p:txBody>
          <a:bodyPr wrap="none" lIns="121914" tIns="60957" rIns="121914" bIns="60957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819983" y="1705234"/>
            <a:ext cx="5144505" cy="68325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121914" tIns="60957" rIns="121914" bIns="60957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kern="0" spc="400" dirty="0" smtClean="0">
                <a:solidFill>
                  <a:srgbClr val="040668"/>
                </a:solidFill>
                <a:latin typeface="+mn-ea"/>
                <a:cs typeface="+mn-ea"/>
                <a:sym typeface="+mn-lt"/>
              </a:rPr>
              <a:t>会议费文件修订注意事项</a:t>
            </a:r>
            <a:endParaRPr lang="en-US" altLang="zh-CN" sz="2800" b="1" kern="0" spc="400" dirty="0">
              <a:solidFill>
                <a:srgbClr val="040668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427984" y="2818186"/>
            <a:ext cx="4536504" cy="68325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800" b="1" kern="0" spc="400" dirty="0" smtClean="0">
                <a:solidFill>
                  <a:srgbClr val="040668"/>
                </a:solidFill>
                <a:latin typeface="+mn-ea"/>
                <a:cs typeface="+mn-ea"/>
                <a:sym typeface="+mn-lt"/>
              </a:rPr>
              <a:t>项目经费使用常见问题</a:t>
            </a:r>
            <a:endParaRPr lang="en-US" altLang="zh-CN" sz="2800" b="1" kern="0" spc="400" dirty="0">
              <a:solidFill>
                <a:srgbClr val="040668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3" name="Line 99"/>
          <p:cNvSpPr>
            <a:spLocks noChangeShapeType="1"/>
          </p:cNvSpPr>
          <p:nvPr/>
        </p:nvSpPr>
        <p:spPr bwMode="auto">
          <a:xfrm>
            <a:off x="4283966" y="3476096"/>
            <a:ext cx="4464498" cy="25348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  <a:effectLst/>
        </p:spPr>
        <p:txBody>
          <a:bodyPr wrap="none" lIns="121914" tIns="60957" rIns="121914" bIns="60957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003585" y="1849536"/>
            <a:ext cx="436315" cy="4363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zh-CN" sz="27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679284" y="3039782"/>
            <a:ext cx="436315" cy="4363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zh-CN" sz="27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771550"/>
            <a:ext cx="7488832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</a:rPr>
              <a:t>综合</a:t>
            </a:r>
            <a:r>
              <a:rPr lang="zh-CN" altLang="zh-CN" b="1" dirty="0">
                <a:solidFill>
                  <a:srgbClr val="FF0000"/>
                </a:solidFill>
              </a:rPr>
              <a:t>办公室</a:t>
            </a:r>
            <a:r>
              <a:rPr lang="zh-CN" altLang="zh-CN" b="1" dirty="0"/>
              <a:t>负责</a:t>
            </a:r>
            <a:r>
              <a:rPr lang="zh-CN" altLang="zh-CN" b="1" dirty="0">
                <a:solidFill>
                  <a:srgbClr val="FF0000"/>
                </a:solidFill>
              </a:rPr>
              <a:t>行政类会议</a:t>
            </a:r>
            <a:r>
              <a:rPr lang="zh-CN" altLang="zh-CN" b="1" dirty="0"/>
              <a:t>申请的审批、会议计划管理及大型会议费公示，</a:t>
            </a:r>
            <a:r>
              <a:rPr lang="zh-CN" altLang="zh-CN" b="1" dirty="0">
                <a:solidFill>
                  <a:srgbClr val="FF0000"/>
                </a:solidFill>
              </a:rPr>
              <a:t>科技管理与成果处</a:t>
            </a:r>
            <a:r>
              <a:rPr lang="zh-CN" altLang="zh-CN" b="1" dirty="0"/>
              <a:t>负责科研类会议中</a:t>
            </a:r>
            <a:r>
              <a:rPr lang="zh-CN" altLang="zh-CN" b="1" dirty="0">
                <a:solidFill>
                  <a:srgbClr val="FF0000"/>
                </a:solidFill>
              </a:rPr>
              <a:t>民口类课题</a:t>
            </a:r>
            <a:r>
              <a:rPr lang="zh-CN" altLang="zh-CN" b="1" dirty="0"/>
              <a:t>（含纵向和横向课题）申请的审批，</a:t>
            </a:r>
            <a:r>
              <a:rPr lang="zh-CN" altLang="zh-CN" b="1" dirty="0">
                <a:solidFill>
                  <a:srgbClr val="FF0000"/>
                </a:solidFill>
              </a:rPr>
              <a:t>高技术发展与质量控制处</a:t>
            </a:r>
            <a:r>
              <a:rPr lang="zh-CN" altLang="zh-CN" b="1" dirty="0"/>
              <a:t>负责科研类会议中</a:t>
            </a:r>
            <a:r>
              <a:rPr lang="zh-CN" altLang="zh-CN" b="1" dirty="0">
                <a:solidFill>
                  <a:srgbClr val="FF0000"/>
                </a:solidFill>
              </a:rPr>
              <a:t>高技术类课题</a:t>
            </a:r>
            <a:r>
              <a:rPr lang="zh-CN" altLang="zh-CN" b="1" dirty="0"/>
              <a:t>（含纵向和横向课题）申请的</a:t>
            </a:r>
            <a:r>
              <a:rPr lang="zh-CN" altLang="zh-CN" b="1" dirty="0" smtClean="0"/>
              <a:t>审批</a:t>
            </a:r>
            <a:r>
              <a:rPr lang="zh-CN" altLang="en-US" b="1" dirty="0" smtClean="0"/>
              <a:t>。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1547664" y="2631182"/>
            <a:ext cx="7488832" cy="21698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+mn-ea"/>
              </a:rPr>
              <a:t>1</a:t>
            </a:r>
            <a:r>
              <a:rPr lang="zh-CN" altLang="en-US" b="1" dirty="0" smtClean="0">
                <a:latin typeface="+mn-ea"/>
              </a:rPr>
              <a:t>、</a:t>
            </a:r>
            <a:r>
              <a:rPr lang="zh-CN" altLang="zh-CN" b="1" dirty="0" smtClean="0">
                <a:solidFill>
                  <a:srgbClr val="FF0000"/>
                </a:solidFill>
                <a:latin typeface="+mn-ea"/>
              </a:rPr>
              <a:t>举办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的无外地代表参加的会议，原则上不安排住宿</a:t>
            </a:r>
            <a:r>
              <a:rPr lang="zh-CN" altLang="zh-CN" b="1" dirty="0">
                <a:latin typeface="+mn-ea"/>
              </a:rPr>
              <a:t>，因特殊需要的，应在会议申请审批表中填写“特殊情况说明”，报分管所领导审批。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+mn-ea"/>
              </a:rPr>
              <a:t>2</a:t>
            </a:r>
            <a:r>
              <a:rPr lang="zh-CN" altLang="en-US" b="1" dirty="0" smtClean="0">
                <a:latin typeface="+mn-ea"/>
              </a:rPr>
              <a:t>、</a:t>
            </a:r>
            <a:r>
              <a:rPr lang="zh-CN" altLang="zh-CN" b="1" dirty="0" smtClean="0">
                <a:latin typeface="+mn-ea"/>
              </a:rPr>
              <a:t>各</a:t>
            </a:r>
            <a:r>
              <a:rPr lang="zh-CN" altLang="zh-CN" b="1" dirty="0">
                <a:latin typeface="+mn-ea"/>
              </a:rPr>
              <a:t>部门举办的会议，需严格控制会期时间。如因科研项目需要，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会议时间超过规定会期的</a:t>
            </a:r>
            <a:r>
              <a:rPr lang="zh-CN" altLang="zh-CN" b="1" dirty="0">
                <a:latin typeface="+mn-ea"/>
              </a:rPr>
              <a:t>，应在会议申请审批表中填写“特殊情况说明”，注明具体会议日程，报分管所领导审批。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80" y="987574"/>
            <a:ext cx="93536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明确归口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80" y="3147814"/>
            <a:ext cx="93536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特殊情况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570" y="14252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/>
              <a:t>新修订制度注意事项</a:t>
            </a:r>
            <a:endParaRPr lang="zh-CN" altLang="en-US" sz="28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2005" y="2362691"/>
            <a:ext cx="8496944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+mn-ea"/>
              </a:rPr>
              <a:t>1</a:t>
            </a:r>
            <a:r>
              <a:rPr lang="zh-CN" altLang="en-US" b="1" dirty="0" smtClean="0">
                <a:latin typeface="+mn-ea"/>
              </a:rPr>
              <a:t>、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未</a:t>
            </a:r>
            <a:r>
              <a:rPr lang="zh-CN" altLang="zh-CN" b="1" dirty="0">
                <a:latin typeface="+mn-ea"/>
              </a:rPr>
              <a:t>实际发生的费用项目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不得</a:t>
            </a:r>
            <a:r>
              <a:rPr lang="zh-CN" altLang="zh-CN" b="1" dirty="0">
                <a:latin typeface="+mn-ea"/>
              </a:rPr>
              <a:t>参与调剂</a:t>
            </a:r>
            <a:r>
              <a:rPr lang="zh-CN" altLang="zh-CN" b="1" dirty="0" smtClean="0">
                <a:latin typeface="+mn-ea"/>
              </a:rPr>
              <a:t>。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+mn-ea"/>
              </a:rPr>
              <a:t>2</a:t>
            </a:r>
            <a:r>
              <a:rPr lang="zh-CN" altLang="en-US" b="1" dirty="0" smtClean="0">
                <a:latin typeface="+mn-ea"/>
              </a:rPr>
              <a:t>、</a:t>
            </a:r>
            <a:r>
              <a:rPr lang="zh-CN" altLang="zh-CN" b="1" dirty="0">
                <a:latin typeface="+mn-ea"/>
              </a:rPr>
              <a:t>为杜绝会议中出现奢靡之风，对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发生了伙食费</a:t>
            </a:r>
            <a:r>
              <a:rPr lang="zh-CN" altLang="zh-CN" b="1" dirty="0">
                <a:latin typeface="+mn-ea"/>
              </a:rPr>
              <a:t>的会议，原则上伙食费标准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不得超过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130</a:t>
            </a:r>
            <a:r>
              <a:rPr lang="zh-CN" altLang="zh-CN" b="1" dirty="0">
                <a:latin typeface="+mn-ea"/>
              </a:rPr>
              <a:t>元</a:t>
            </a:r>
            <a:r>
              <a:rPr lang="en-US" altLang="zh-CN" b="1" dirty="0">
                <a:latin typeface="+mn-ea"/>
              </a:rPr>
              <a:t>/</a:t>
            </a:r>
            <a:r>
              <a:rPr lang="zh-CN" altLang="zh-CN" b="1" dirty="0">
                <a:latin typeface="+mn-ea"/>
              </a:rPr>
              <a:t>人</a:t>
            </a:r>
            <a:r>
              <a:rPr lang="en-US" altLang="zh-CN" b="1" dirty="0">
                <a:latin typeface="+mn-ea"/>
              </a:rPr>
              <a:t>/</a:t>
            </a:r>
            <a:r>
              <a:rPr lang="zh-CN" altLang="zh-CN" b="1" dirty="0">
                <a:latin typeface="+mn-ea"/>
              </a:rPr>
              <a:t>天，会议用餐需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附菜单明细小票</a:t>
            </a:r>
            <a:r>
              <a:rPr lang="zh-CN" altLang="zh-CN" b="1" dirty="0" smtClean="0">
                <a:latin typeface="+mn-ea"/>
              </a:rPr>
              <a:t>。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+mn-ea"/>
              </a:rPr>
              <a:t>3</a:t>
            </a:r>
            <a:r>
              <a:rPr lang="zh-CN" altLang="en-US" b="1" dirty="0" smtClean="0">
                <a:latin typeface="+mn-ea"/>
              </a:rPr>
              <a:t>、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只有所内人员</a:t>
            </a:r>
            <a:r>
              <a:rPr lang="zh-CN" altLang="zh-CN" b="1" dirty="0">
                <a:latin typeface="+mn-ea"/>
              </a:rPr>
              <a:t>参加的会议，一般应在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研究所内召开</a:t>
            </a:r>
            <a:r>
              <a:rPr lang="zh-CN" altLang="zh-CN" b="1" dirty="0">
                <a:latin typeface="+mn-ea"/>
              </a:rPr>
              <a:t>，无合理理由在所外举办而发生的会议费不予报销。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+mn-ea"/>
              </a:rPr>
              <a:t>4</a:t>
            </a:r>
            <a:r>
              <a:rPr lang="zh-CN" altLang="en-US" b="1" dirty="0" smtClean="0">
                <a:latin typeface="+mn-ea"/>
              </a:rPr>
              <a:t>、</a:t>
            </a:r>
            <a:r>
              <a:rPr lang="zh-CN" altLang="zh-CN" b="1" dirty="0">
                <a:latin typeface="+mn-ea"/>
              </a:rPr>
              <a:t>其他费用中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不再包含</a:t>
            </a:r>
            <a:r>
              <a:rPr lang="zh-CN" altLang="zh-CN" b="1" dirty="0">
                <a:latin typeface="+mn-ea"/>
              </a:rPr>
              <a:t>使用研究所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内部会议室发生的场地占用费</a:t>
            </a:r>
            <a:r>
              <a:rPr lang="zh-CN" altLang="zh-CN" b="1" dirty="0" smtClean="0">
                <a:solidFill>
                  <a:srgbClr val="FF0000"/>
                </a:solidFill>
                <a:latin typeface="+mn-ea"/>
              </a:rPr>
              <a:t>。</a:t>
            </a:r>
            <a:endParaRPr lang="zh-CN" altLang="zh-CN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506" y="1015008"/>
            <a:ext cx="93536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定额标准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411760" y="1277312"/>
          <a:ext cx="472440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300"/>
                <a:gridCol w="1257300"/>
                <a:gridCol w="1257300"/>
                <a:gridCol w="9525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effectLst/>
                        </a:rPr>
                        <a:t>住宿费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>
                          <a:effectLst/>
                        </a:rPr>
                        <a:t>伙食费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>
                          <a:effectLst/>
                        </a:rPr>
                        <a:t>其他费用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>
                          <a:effectLst/>
                        </a:rPr>
                        <a:t>合 计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+mn-ea"/>
                          <a:ea typeface="+mn-ea"/>
                        </a:rPr>
                        <a:t>340</a:t>
                      </a:r>
                      <a:endParaRPr lang="zh-CN" sz="1050" b="1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+mn-ea"/>
                          <a:ea typeface="+mn-ea"/>
                        </a:rPr>
                        <a:t>130</a:t>
                      </a:r>
                      <a:endParaRPr lang="zh-CN" sz="1050" b="1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+mn-ea"/>
                          <a:ea typeface="+mn-ea"/>
                        </a:rPr>
                        <a:t>80</a:t>
                      </a:r>
                      <a:endParaRPr lang="zh-CN" sz="1050" b="1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+mn-ea"/>
                          <a:ea typeface="+mn-ea"/>
                        </a:rPr>
                        <a:t>550</a:t>
                      </a:r>
                      <a:endParaRPr lang="zh-CN" sz="1050" b="1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60866" y="830342"/>
            <a:ext cx="67331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714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线下会议费综合定额标准为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550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元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/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人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/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天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570" y="14252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/>
              <a:t>新修订制度注意事项</a:t>
            </a:r>
            <a:endParaRPr lang="zh-CN" altLang="en-US" sz="28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771550"/>
            <a:ext cx="7488832" cy="16158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b="1" dirty="0"/>
              <a:t>研究所举办的会议一般为四类会议，会议</a:t>
            </a:r>
            <a:r>
              <a:rPr lang="zh-CN" altLang="zh-CN" b="1" dirty="0">
                <a:solidFill>
                  <a:srgbClr val="FF0000"/>
                </a:solidFill>
              </a:rPr>
              <a:t>报到和离开</a:t>
            </a:r>
            <a:r>
              <a:rPr lang="zh-CN" altLang="zh-CN" b="1" dirty="0"/>
              <a:t>时间合计不得超过</a:t>
            </a:r>
            <a:r>
              <a:rPr lang="en-US" altLang="zh-CN" b="1" dirty="0"/>
              <a:t>1</a:t>
            </a:r>
            <a:r>
              <a:rPr lang="zh-CN" altLang="zh-CN" b="1" dirty="0"/>
              <a:t>天，会期原则上</a:t>
            </a:r>
            <a:r>
              <a:rPr lang="zh-CN" altLang="zh-CN" b="1" dirty="0">
                <a:solidFill>
                  <a:srgbClr val="FF0000"/>
                </a:solidFill>
              </a:rPr>
              <a:t>不得超过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zh-CN" b="1" dirty="0">
                <a:solidFill>
                  <a:srgbClr val="FF0000"/>
                </a:solidFill>
              </a:rPr>
              <a:t>天半</a:t>
            </a:r>
            <a:r>
              <a:rPr lang="zh-CN" altLang="zh-CN" b="1" dirty="0"/>
              <a:t>，其中传达布置类会议</a:t>
            </a:r>
            <a:r>
              <a:rPr lang="zh-CN" altLang="zh-CN" b="1" dirty="0">
                <a:solidFill>
                  <a:srgbClr val="FF0000"/>
                </a:solidFill>
              </a:rPr>
              <a:t>不得超过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zh-CN" b="1" dirty="0">
                <a:solidFill>
                  <a:srgbClr val="FF0000"/>
                </a:solidFill>
              </a:rPr>
              <a:t>天</a:t>
            </a:r>
            <a:r>
              <a:rPr lang="zh-CN" altLang="zh-CN" b="1" dirty="0" smtClean="0"/>
              <a:t>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endParaRPr lang="zh-CN" altLang="zh-CN" b="1" dirty="0"/>
          </a:p>
        </p:txBody>
      </p:sp>
      <p:sp>
        <p:nvSpPr>
          <p:cNvPr id="3" name="矩形 2"/>
          <p:cNvSpPr/>
          <p:nvPr/>
        </p:nvSpPr>
        <p:spPr>
          <a:xfrm>
            <a:off x="1547664" y="2631182"/>
            <a:ext cx="7488832" cy="24468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n-ea"/>
              </a:rPr>
              <a:t>1</a:t>
            </a:r>
            <a:r>
              <a:rPr lang="zh-CN" altLang="en-US" b="1" dirty="0" smtClean="0">
                <a:latin typeface="+mn-ea"/>
              </a:rPr>
              <a:t>、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不得</a:t>
            </a:r>
            <a:r>
              <a:rPr lang="zh-CN" altLang="zh-CN" b="1" dirty="0">
                <a:latin typeface="+mn-ea"/>
              </a:rPr>
              <a:t>到国家和科学院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明令禁止的风景名胜区</a:t>
            </a:r>
            <a:r>
              <a:rPr lang="zh-CN" altLang="zh-CN" b="1" dirty="0">
                <a:latin typeface="+mn-ea"/>
              </a:rPr>
              <a:t>召开会议。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+mn-ea"/>
              </a:rPr>
              <a:t>2</a:t>
            </a:r>
            <a:r>
              <a:rPr lang="zh-CN" altLang="en-US" b="1" dirty="0" smtClean="0">
                <a:latin typeface="+mn-ea"/>
              </a:rPr>
              <a:t>、</a:t>
            </a:r>
            <a:r>
              <a:rPr lang="zh-CN" altLang="zh-CN" b="1" dirty="0">
                <a:latin typeface="+mn-ea"/>
              </a:rPr>
              <a:t>严格控制会议用餐菜品种类、数量和分量，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不安排宴请，不上烟酒（包括自带酒）</a:t>
            </a:r>
            <a:r>
              <a:rPr lang="zh-CN" altLang="zh-CN" b="1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zh-CN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+mn-ea"/>
              </a:rPr>
              <a:t>3</a:t>
            </a:r>
            <a:r>
              <a:rPr lang="zh-CN" altLang="en-US" b="1" dirty="0" smtClean="0">
                <a:latin typeface="+mn-ea"/>
              </a:rPr>
              <a:t>、</a:t>
            </a:r>
            <a:r>
              <a:rPr lang="zh-CN" altLang="zh-CN" b="1" dirty="0">
                <a:latin typeface="+mn-ea"/>
              </a:rPr>
              <a:t>会议费中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不允许报销水果、礼品费</a:t>
            </a:r>
            <a:r>
              <a:rPr lang="zh-CN" altLang="zh-CN" b="1" dirty="0" smtClean="0">
                <a:latin typeface="+mn-ea"/>
              </a:rPr>
              <a:t>。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+mn-ea"/>
              </a:rPr>
              <a:t>4</a:t>
            </a:r>
            <a:r>
              <a:rPr lang="zh-CN" altLang="en-US" b="1" dirty="0" smtClean="0">
                <a:latin typeface="+mn-ea"/>
              </a:rPr>
              <a:t>、</a:t>
            </a:r>
            <a:r>
              <a:rPr lang="zh-CN" altLang="zh-CN" b="1" dirty="0">
                <a:latin typeface="+mn-ea"/>
              </a:rPr>
              <a:t>会议期间发生的所有票据须按会议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集中一次报销</a:t>
            </a:r>
            <a:r>
              <a:rPr lang="zh-CN" altLang="zh-CN" b="1" dirty="0">
                <a:latin typeface="+mn-ea"/>
              </a:rPr>
              <a:t>，</a:t>
            </a:r>
            <a:r>
              <a:rPr lang="zh-CN" altLang="zh-CN" b="1" dirty="0">
                <a:solidFill>
                  <a:srgbClr val="FF0000"/>
                </a:solidFill>
                <a:latin typeface="+mn-ea"/>
              </a:rPr>
              <a:t>不得零星或分次</a:t>
            </a:r>
            <a:r>
              <a:rPr lang="zh-CN" altLang="zh-CN" b="1" dirty="0" smtClean="0">
                <a:solidFill>
                  <a:srgbClr val="FF0000"/>
                </a:solidFill>
                <a:latin typeface="+mn-ea"/>
              </a:rPr>
              <a:t>报销</a:t>
            </a:r>
            <a:r>
              <a:rPr lang="zh-CN" altLang="en-US" b="1" dirty="0" smtClean="0">
                <a:latin typeface="+mn-ea"/>
              </a:rPr>
              <a:t>。</a:t>
            </a:r>
            <a:endParaRPr lang="zh-CN" altLang="zh-CN" b="1" dirty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80" y="987574"/>
            <a:ext cx="93536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会议时间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80" y="3147814"/>
            <a:ext cx="93536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明令禁止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570" y="14252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/>
              <a:t>新修订制度注意事项</a:t>
            </a:r>
            <a:endParaRPr lang="zh-CN" altLang="en-US" sz="28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40425154745"/>
          <p:cNvPicPr>
            <a:picLocks noChangeAspect="1"/>
          </p:cNvPicPr>
          <p:nvPr/>
        </p:nvPicPr>
        <p:blipFill>
          <a:blip r:embed="rId2"/>
          <a:srcRect t="5198" r="110" b="29000"/>
          <a:stretch>
            <a:fillRect/>
          </a:stretch>
        </p:blipFill>
        <p:spPr>
          <a:xfrm>
            <a:off x="35560" y="0"/>
            <a:ext cx="2852442" cy="5123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35560" y="2858770"/>
            <a:ext cx="1045845" cy="27559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场地使用费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37895" y="2858770"/>
            <a:ext cx="1012190" cy="27559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会议申请表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560" y="4010575"/>
            <a:ext cx="3048000" cy="27559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所内临时性缴费</a:t>
            </a:r>
          </a:p>
        </p:txBody>
      </p:sp>
      <p:pic>
        <p:nvPicPr>
          <p:cNvPr id="10" name="图片 9" descr="微信图片_202404251632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290" y="0"/>
            <a:ext cx="2705735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 descr="微信图片_202404251643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5" y="0"/>
            <a:ext cx="2776855" cy="5123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6300470" y="3220085"/>
            <a:ext cx="2519680" cy="7918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300470" y="1491630"/>
            <a:ext cx="25196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2504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/>
              <a:t>项目经费使用常见问题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946924"/>
            <a:ext cx="22682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民</a:t>
            </a:r>
            <a:r>
              <a:rPr lang="zh-CN" altLang="en-US" b="1" dirty="0" smtClean="0"/>
              <a:t>口及院项目类课题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635646"/>
            <a:ext cx="8136904" cy="2169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版面费</a:t>
            </a:r>
            <a:r>
              <a:rPr lang="zh-CN" altLang="en-US" b="1" dirty="0"/>
              <a:t>：大于</a:t>
            </a:r>
            <a:r>
              <a:rPr lang="en-US" altLang="zh-CN" b="1" dirty="0"/>
              <a:t>2</a:t>
            </a:r>
            <a:r>
              <a:rPr lang="zh-CN" altLang="en-US" b="1" dirty="0"/>
              <a:t>万元以上，需经学术委员会审批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             先导项目等重点项目：</a:t>
            </a:r>
            <a:r>
              <a:rPr lang="zh-CN" altLang="en-US" b="1" dirty="0" smtClean="0">
                <a:solidFill>
                  <a:srgbClr val="FF0000"/>
                </a:solidFill>
              </a:rPr>
              <a:t>第一</a:t>
            </a:r>
            <a:r>
              <a:rPr lang="zh-CN" altLang="en-US" b="1" dirty="0">
                <a:solidFill>
                  <a:srgbClr val="FF0000"/>
                </a:solidFill>
              </a:rPr>
              <a:t>标注、附论文首页以及标注页。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间接经费：</a:t>
            </a:r>
            <a:r>
              <a:rPr lang="zh-CN" altLang="en-US" b="1" dirty="0" smtClean="0"/>
              <a:t>论文润色费、零星维修费、日用杂品、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房租、取暖费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、网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费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、办公电脑、绩效等。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奖励经费：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超预算支出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216" y="4203341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课题审计请关注： 项目及任务相关性、预算相关性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1668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/>
              <a:t>项目经费使用常见问题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1031171"/>
            <a:ext cx="22682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燃料动力费证明模板</a:t>
            </a:r>
            <a:endParaRPr lang="en-US" altLang="zh-CN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84265"/>
            <a:ext cx="3672408" cy="4222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096594" y="1958252"/>
            <a:ext cx="388843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</a:rPr>
              <a:t>文件依据</a:t>
            </a:r>
            <a:r>
              <a:rPr lang="zh-CN" altLang="en-US" sz="1600" b="1" dirty="0" smtClean="0"/>
              <a:t>：</a:t>
            </a:r>
            <a:r>
              <a:rPr lang="en-US" altLang="zh-CN" sz="1600" b="1" dirty="0" smtClean="0"/>
              <a:t>《</a:t>
            </a:r>
            <a:r>
              <a:rPr lang="zh-CN" altLang="en-US" sz="1600" b="1" dirty="0"/>
              <a:t>中国科学院半导体研究所水、电管理办法</a:t>
            </a:r>
            <a:r>
              <a:rPr lang="en-US" altLang="zh-CN" sz="1600" b="1" dirty="0"/>
              <a:t>》</a:t>
            </a:r>
            <a:r>
              <a:rPr lang="zh-CN" altLang="en-US" sz="1600" b="1" dirty="0"/>
              <a:t>半发建字</a:t>
            </a:r>
            <a:r>
              <a:rPr lang="en-US" altLang="zh-CN" sz="1600" b="1" dirty="0"/>
              <a:t>〔2022〕2</a:t>
            </a:r>
            <a:r>
              <a:rPr lang="zh-CN" altLang="en-US" sz="1600" b="1" dirty="0"/>
              <a:t>号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2504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 smtClean="0"/>
              <a:t>项目经费使用常见问题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946924"/>
            <a:ext cx="22682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高技术类课题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1" y="1565176"/>
            <a:ext cx="4325442" cy="313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04456"/>
            <a:ext cx="3430031" cy="4098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工作总结"/>
  <p:tag name="ISPRING_FIRST_PUBLISH" val="1"/>
  <p:tag name="KSO_WPP_MARK_KEY" val="38020163-99c1-4dc1-b18f-dabdea85d93f"/>
  <p:tag name="COMMONDATA" val="eyJoZGlkIjoiN2YzNjBkOTgyNWQ1YTMxYzM3MzMwNWFiODNmOWIzYWMifQ=="/>
  <p:tag name="commondata" val="eyJoZGlkIjoiZjIzZWVjNDZiOTRkNDA3NDI3ZTBmMzI4ODRiNjhkMT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ysClr val="windowText" lastClr="000000"/>
      </a:dk1>
      <a:lt1>
        <a:sysClr val="window" lastClr="CCE8CF"/>
      </a:lt1>
      <a:dk2>
        <a:srgbClr val="000000"/>
      </a:dk2>
      <a:lt2>
        <a:srgbClr val="FFFFFF"/>
      </a:lt2>
      <a:accent1>
        <a:srgbClr val="0F6FC6"/>
      </a:accent1>
      <a:accent2>
        <a:srgbClr val="7F7F7F"/>
      </a:accent2>
      <a:accent3>
        <a:srgbClr val="009D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1207</Words>
  <Application>Microsoft Office PowerPoint</Application>
  <PresentationFormat>全屏显示(16:9)</PresentationFormat>
  <Paragraphs>88</Paragraphs>
  <Slides>14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Calibri</vt:lpstr>
      <vt:lpstr>微软雅黑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/>
  <cp:lastModifiedBy/>
  <cp:revision>5</cp:revision>
  <dcterms:created xsi:type="dcterms:W3CDTF">2017-04-24T04:16:00Z</dcterms:created>
  <dcterms:modified xsi:type="dcterms:W3CDTF">2024-04-26T03:15:02Z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FE2F61E555524AB1A4386A9593C2B72A_12</vt:lpwstr>
  </property>
  <property fmtid="{D5CDD505-2E9C-101B-9397-08002B2CF9AE}" pid="3" name="KSOProductBuildVer">
    <vt:lpwstr>2052-12.1.0.16729</vt:lpwstr>
  </property>
</Properties>
</file>