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9" r:id="rId4"/>
    <p:sldId id="260" r:id="rId5"/>
    <p:sldId id="261" r:id="rId6"/>
    <p:sldId id="265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20BAC-FEF9-490B-9D67-79A3EF93D8D8}" type="datetimeFigureOut">
              <a:rPr lang="zh-CN" altLang="en-US" smtClean="0"/>
              <a:t>2021/4/30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CB0F6-20ED-4240-A03F-76E0AF7DF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35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87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0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CB0F6-20ED-4240-A03F-76E0AF7DF8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345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09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04099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20102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23671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13250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825273" y="6422315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746203317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00522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38086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92728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79244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96300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55329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49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2021/4/30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3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pquery.cnipa.gov.c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fee.cnipa.gov.cn/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jonline.cnipa.gov.cn/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113F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专利年费缴费指南</a:t>
            </a:r>
            <a:r>
              <a:rPr lang="zh-CN" altLang="en-US" b="1" dirty="0">
                <a:solidFill>
                  <a:srgbClr val="113F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b="1" dirty="0">
                <a:solidFill>
                  <a:srgbClr val="113F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583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8">
            <a:extLst>
              <a:ext uri="{FF2B5EF4-FFF2-40B4-BE49-F238E27FC236}">
                <a16:creationId xmlns="" xmlns:a16="http://schemas.microsoft.com/office/drawing/2014/main" id="{C53C28E3-DC0F-4C61-A42D-5AC7B5E4C36E}"/>
              </a:ext>
            </a:extLst>
          </p:cNvPr>
          <p:cNvSpPr txBox="1"/>
          <p:nvPr/>
        </p:nvSpPr>
        <p:spPr>
          <a:xfrm>
            <a:off x="1028412" y="369530"/>
            <a:ext cx="6958301" cy="52322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rPr>
              <a:t>一、专利</a:t>
            </a:r>
            <a:r>
              <a:rPr lang="zh-CN" altLang="en-US" sz="2800" b="1" spc="6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rPr>
              <a:t>年</a:t>
            </a:r>
            <a:r>
              <a:rPr lang="zh-CN" altLang="en-US" sz="2800" b="1" spc="6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rPr>
              <a:t>费查询</a:t>
            </a:r>
            <a:endParaRPr lang="zh-CN" altLang="en-US" sz="800" b="1" cap="all" spc="6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5B1A6633-93D8-43C0-A483-144D70EF418E}"/>
              </a:ext>
            </a:extLst>
          </p:cNvPr>
          <p:cNvSpPr txBox="1"/>
          <p:nvPr/>
        </p:nvSpPr>
        <p:spPr>
          <a:xfrm>
            <a:off x="1" y="1084484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）查询本年度专利年费缴费金额及缴费时限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查询缴纳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金额途径：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、（推荐途径）登录国家知识产权局官网查询 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http://cpquery.cnipa.gov.cn/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、（热线难接通，适合进行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个（含）以下专利缴费信息的查询）拨打国家知识产权局费用咨询电话，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报每个专利的申请号和专利名称，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咨询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应缴金额。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国家知识产权局费用咨询电话：</a:t>
            </a: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010-62356655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 </a:t>
            </a: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</a:t>
            </a:r>
            <a:endParaRPr lang="en-US" altLang="zh-CN" sz="20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i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建议专利年费每年年初整理查询缴纳一次。</a:t>
            </a:r>
            <a:endParaRPr lang="zh-CN" altLang="en-US" sz="2000" b="1" i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876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F211380-DB23-4379-A611-1BD0A0288C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0193" t="17777" r="13203" b="9898"/>
          <a:stretch/>
        </p:blipFill>
        <p:spPr>
          <a:xfrm>
            <a:off x="5440089" y="3645184"/>
            <a:ext cx="3551446" cy="31074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DA6C09B-9FE0-4E3C-AA06-A8C72D930B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9844" t="19772" r="11093" b="19770"/>
          <a:stretch/>
        </p:blipFill>
        <p:spPr>
          <a:xfrm>
            <a:off x="21883" y="3697258"/>
            <a:ext cx="5418206" cy="310742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E4F05D90-4077-4C75-82CC-00501F89FB6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2" y="431783"/>
            <a:ext cx="5161936" cy="2703051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="" xmlns:a16="http://schemas.microsoft.com/office/drawing/2014/main" id="{93DE6708-6AF0-4136-A4A8-BC6483E4179A}"/>
              </a:ext>
            </a:extLst>
          </p:cNvPr>
          <p:cNvSpPr/>
          <p:nvPr/>
        </p:nvSpPr>
        <p:spPr>
          <a:xfrm>
            <a:off x="4338265" y="2705843"/>
            <a:ext cx="567325" cy="40295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8D3307E6-37EB-4B94-BFC4-209AC29C038C}"/>
              </a:ext>
            </a:extLst>
          </p:cNvPr>
          <p:cNvSpPr txBox="1"/>
          <p:nvPr/>
        </p:nvSpPr>
        <p:spPr>
          <a:xfrm>
            <a:off x="6171509" y="182877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点击公众用户注册注册新账号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523AD2E4-68AE-45BC-8DAB-6E31F681A065}"/>
              </a:ext>
            </a:extLst>
          </p:cNvPr>
          <p:cNvSpPr txBox="1"/>
          <p:nvPr/>
        </p:nvSpPr>
        <p:spPr>
          <a:xfrm>
            <a:off x="478633" y="952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第一步：注册账号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8750CDDC-BDD2-4437-A31A-5E430A987C03}"/>
              </a:ext>
            </a:extLst>
          </p:cNvPr>
          <p:cNvSpPr txBox="1"/>
          <p:nvPr/>
        </p:nvSpPr>
        <p:spPr>
          <a:xfrm>
            <a:off x="557214" y="329088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第二步：登录查询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="" xmlns:a16="http://schemas.microsoft.com/office/drawing/2014/main" id="{84723CCC-7EFE-43B1-B871-FFBA045DB505}"/>
              </a:ext>
            </a:extLst>
          </p:cNvPr>
          <p:cNvSpPr/>
          <p:nvPr/>
        </p:nvSpPr>
        <p:spPr>
          <a:xfrm>
            <a:off x="603466" y="4399043"/>
            <a:ext cx="1011741" cy="35338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CFB07CD3-C0D5-48C0-96DC-308E7EAAAFD0}"/>
              </a:ext>
            </a:extLst>
          </p:cNvPr>
          <p:cNvSpPr txBox="1"/>
          <p:nvPr/>
        </p:nvSpPr>
        <p:spPr>
          <a:xfrm>
            <a:off x="2732502" y="3426933"/>
            <a:ext cx="3470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输入申请号，注意</a:t>
            </a: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位不带点，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输入验证码，点击查询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="" xmlns:a16="http://schemas.microsoft.com/office/drawing/2014/main" id="{0A5EE02A-96FB-4261-82E3-29BCDDEC2086}"/>
              </a:ext>
            </a:extLst>
          </p:cNvPr>
          <p:cNvSpPr/>
          <p:nvPr/>
        </p:nvSpPr>
        <p:spPr>
          <a:xfrm>
            <a:off x="1273877" y="6426220"/>
            <a:ext cx="1011741" cy="35338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FFD0CF3E-46D7-46D4-A34E-9AF9913C81B1}"/>
              </a:ext>
            </a:extLst>
          </p:cNvPr>
          <p:cNvSpPr txBox="1"/>
          <p:nvPr/>
        </p:nvSpPr>
        <p:spPr>
          <a:xfrm>
            <a:off x="2306176" y="6103054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点击费用信息：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应缴费用，已缴费用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D2B41833-5A6F-40A7-9C6F-44814D76005C}"/>
              </a:ext>
            </a:extLst>
          </p:cNvPr>
          <p:cNvSpPr/>
          <p:nvPr/>
        </p:nvSpPr>
        <p:spPr>
          <a:xfrm>
            <a:off x="7036594" y="3697258"/>
            <a:ext cx="1262736" cy="19694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265AA5AF-6E42-4952-8DB9-FB463D774609}"/>
              </a:ext>
            </a:extLst>
          </p:cNvPr>
          <p:cNvSpPr txBox="1"/>
          <p:nvPr/>
        </p:nvSpPr>
        <p:spPr>
          <a:xfrm>
            <a:off x="6412028" y="3061853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每年的年费缴费金额和截止日期！</a:t>
            </a:r>
          </a:p>
        </p:txBody>
      </p:sp>
      <p:sp>
        <p:nvSpPr>
          <p:cNvPr id="9" name="箭头: 直角上 8">
            <a:extLst>
              <a:ext uri="{FF2B5EF4-FFF2-40B4-BE49-F238E27FC236}">
                <a16:creationId xmlns="" xmlns:a16="http://schemas.microsoft.com/office/drawing/2014/main" id="{C88111DA-B894-46CE-814D-E05E55EE43DB}"/>
              </a:ext>
            </a:extLst>
          </p:cNvPr>
          <p:cNvSpPr/>
          <p:nvPr/>
        </p:nvSpPr>
        <p:spPr>
          <a:xfrm>
            <a:off x="5030971" y="2201485"/>
            <a:ext cx="2335094" cy="780836"/>
          </a:xfrm>
          <a:prstGeom prst="bent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箭头: 直角上 18">
            <a:extLst>
              <a:ext uri="{FF2B5EF4-FFF2-40B4-BE49-F238E27FC236}">
                <a16:creationId xmlns="" xmlns:a16="http://schemas.microsoft.com/office/drawing/2014/main" id="{2518219A-1EDA-4751-9718-4261A8B04AF2}"/>
              </a:ext>
            </a:extLst>
          </p:cNvPr>
          <p:cNvSpPr/>
          <p:nvPr/>
        </p:nvSpPr>
        <p:spPr>
          <a:xfrm>
            <a:off x="1667701" y="3995872"/>
            <a:ext cx="2335094" cy="780836"/>
          </a:xfrm>
          <a:prstGeom prst="bent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箭头: 直角上 19">
            <a:extLst>
              <a:ext uri="{FF2B5EF4-FFF2-40B4-BE49-F238E27FC236}">
                <a16:creationId xmlns="" xmlns:a16="http://schemas.microsoft.com/office/drawing/2014/main" id="{246418AA-7EF4-4C44-B1A9-50BD869E8D19}"/>
              </a:ext>
            </a:extLst>
          </p:cNvPr>
          <p:cNvSpPr/>
          <p:nvPr/>
        </p:nvSpPr>
        <p:spPr>
          <a:xfrm>
            <a:off x="3951995" y="5910304"/>
            <a:ext cx="4007909" cy="780836"/>
          </a:xfrm>
          <a:prstGeom prst="bent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9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41501E81-1AB7-4A69-BA8B-D4667D4D517A}"/>
              </a:ext>
            </a:extLst>
          </p:cNvPr>
          <p:cNvGrpSpPr/>
          <p:nvPr/>
        </p:nvGrpSpPr>
        <p:grpSpPr>
          <a:xfrm>
            <a:off x="632302" y="398276"/>
            <a:ext cx="5972191" cy="580672"/>
            <a:chOff x="956666" y="3489550"/>
            <a:chExt cx="7962919" cy="580672"/>
          </a:xfrm>
        </p:grpSpPr>
        <p:sp>
          <p:nvSpPr>
            <p:cNvPr id="8" name="TextBox 38">
              <a:extLst>
                <a:ext uri="{FF2B5EF4-FFF2-40B4-BE49-F238E27FC236}">
                  <a16:creationId xmlns="" xmlns:a16="http://schemas.microsoft.com/office/drawing/2014/main" id="{C53C28E3-DC0F-4C61-A42D-5AC7B5E4C36E}"/>
                </a:ext>
              </a:extLst>
            </p:cNvPr>
            <p:cNvSpPr txBox="1"/>
            <p:nvPr/>
          </p:nvSpPr>
          <p:spPr>
            <a:xfrm>
              <a:off x="1697095" y="3489550"/>
              <a:ext cx="7222490" cy="523220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algn="ctr"/>
              <a:r>
                <a:rPr lang="zh-CN" altLang="en-US" sz="2800" b="1" spc="6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二、年</a:t>
              </a:r>
              <a:r>
                <a:rPr lang="zh-CN" altLang="en-US" sz="2800" b="1" spc="6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费缴纳方式一</a:t>
              </a:r>
              <a:r>
                <a:rPr lang="zh-CN" altLang="en-US" sz="2800" b="1" spc="6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：面交</a:t>
              </a:r>
              <a:endParaRPr lang="zh-CN" altLang="en-US" sz="800" b="1" cap="all" spc="6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E32947FC-0CAF-491E-BB70-4BE979241394}"/>
                </a:ext>
              </a:extLst>
            </p:cNvPr>
            <p:cNvSpPr/>
            <p:nvPr/>
          </p:nvSpPr>
          <p:spPr>
            <a:xfrm>
              <a:off x="956666" y="3498086"/>
              <a:ext cx="448664" cy="448662"/>
            </a:xfrm>
            <a:prstGeom prst="rect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3D41CC49-6D1D-4B11-8791-6EBDB155A635}"/>
                </a:ext>
              </a:extLst>
            </p:cNvPr>
            <p:cNvSpPr/>
            <p:nvPr/>
          </p:nvSpPr>
          <p:spPr>
            <a:xfrm>
              <a:off x="1176679" y="3689818"/>
              <a:ext cx="380404" cy="380404"/>
            </a:xfrm>
            <a:prstGeom prst="rect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5B1A6633-93D8-43C0-A483-144D70EF418E}"/>
              </a:ext>
            </a:extLst>
          </p:cNvPr>
          <p:cNvSpPr txBox="1"/>
          <p:nvPr/>
        </p:nvSpPr>
        <p:spPr>
          <a:xfrm>
            <a:off x="250033" y="1015218"/>
            <a:ext cx="86796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（一）国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知局或北京代办处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面交（推荐专利件数多的课题组）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</a:t>
            </a: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</a:t>
            </a:r>
            <a:r>
              <a:rPr lang="zh-CN" altLang="en-US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局：（推荐）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地址：北京市海淀区蓟门桥西土城路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支付方式：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支票或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信用卡（公务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卡最好）（建议刷卡）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收据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：窗口刷公务卡缴费的，依据缴费人在缴费清单上填写的收据抬头开具；窗口面交支票缴费的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依据支票上财务专用章所列单位名称开具；公务卡缴费收据等立取、支票缴费三个工作日后同一窗口领取收据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。（详见下一页）</a:t>
            </a:r>
            <a:endParaRPr lang="en-US" altLang="zh-CN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携带缴费专利清单，写明专利号，</a:t>
            </a:r>
            <a:r>
              <a:rPr lang="zh-CN" altLang="zh-CN" dirty="0">
                <a:ea typeface="微软雅黑"/>
                <a:cs typeface="Times New Roman"/>
              </a:rPr>
              <a:t>费用名称及</a:t>
            </a:r>
            <a:r>
              <a:rPr lang="zh-CN" altLang="en-US" dirty="0">
                <a:ea typeface="微软雅黑"/>
                <a:cs typeface="Times New Roman"/>
              </a:rPr>
              <a:t>分项</a:t>
            </a:r>
            <a:r>
              <a:rPr lang="zh-CN" altLang="zh-CN" dirty="0">
                <a:ea typeface="微软雅黑"/>
                <a:cs typeface="Times New Roman"/>
              </a:rPr>
              <a:t>金额。</a:t>
            </a:r>
            <a:endParaRPr lang="en-US" altLang="zh-CN" dirty="0">
              <a:ea typeface="微软雅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北京代办处</a:t>
            </a:r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：（不推荐）</a:t>
            </a:r>
            <a:endParaRPr lang="en-US" altLang="zh-CN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地址：北京市海淀区北四环西路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号中国技术交易大厦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座二层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注意事项：需提前在网上填写缴费单，打印出来到代办处窗口缴费</a:t>
            </a:r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                     </a:t>
            </a:r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网址</a:t>
            </a:r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http://fee.cnipa.gov.cn</a:t>
            </a:r>
            <a:endParaRPr lang="en-US" altLang="zh-CN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08B15E8-C1EC-47DF-AC37-23ECF4EA9D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6" b="14197"/>
          <a:stretch/>
        </p:blipFill>
        <p:spPr>
          <a:xfrm>
            <a:off x="7164288" y="4509120"/>
            <a:ext cx="1366634" cy="2044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64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943" y="394692"/>
            <a:ext cx="86409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 smtClean="0"/>
              <a:t>办理</a:t>
            </a:r>
            <a:r>
              <a:rPr lang="zh-CN" altLang="en-US" b="1" dirty="0" smtClean="0"/>
              <a:t>国知局面缴</a:t>
            </a:r>
            <a:r>
              <a:rPr lang="zh-CN" altLang="zh-CN" b="1" dirty="0" smtClean="0"/>
              <a:t>专利</a:t>
            </a:r>
            <a:r>
              <a:rPr lang="zh-CN" altLang="zh-CN" b="1" dirty="0"/>
              <a:t>维护费支票结算流程及注意事项</a:t>
            </a:r>
            <a:endParaRPr lang="zh-CN" altLang="zh-CN" dirty="0"/>
          </a:p>
          <a:p>
            <a:r>
              <a:rPr lang="en-US" altLang="zh-CN" dirty="0"/>
              <a:t> </a:t>
            </a:r>
            <a:endParaRPr lang="zh-CN" altLang="zh-CN" dirty="0"/>
          </a:p>
          <a:p>
            <a:r>
              <a:rPr lang="zh-CN" altLang="zh-CN" b="1" dirty="0"/>
              <a:t>一、提前准备：</a:t>
            </a:r>
            <a:endParaRPr lang="zh-CN" altLang="zh-CN" dirty="0"/>
          </a:p>
          <a:p>
            <a:r>
              <a:rPr lang="en-US" altLang="zh-CN" dirty="0"/>
              <a:t>1.</a:t>
            </a:r>
            <a:r>
              <a:rPr lang="zh-CN" altLang="zh-CN" dirty="0"/>
              <a:t>身份证</a:t>
            </a:r>
          </a:p>
          <a:p>
            <a:r>
              <a:rPr lang="en-US" altLang="zh-CN" dirty="0"/>
              <a:t>2.</a:t>
            </a:r>
            <a:r>
              <a:rPr lang="zh-CN" altLang="zh-CN" dirty="0"/>
              <a:t>缴费专利的清单：（含专利号、专利名称、金额），在缴费清单最上面写明：单位名称</a:t>
            </a:r>
            <a:r>
              <a:rPr lang="en-US" altLang="zh-CN" dirty="0"/>
              <a:t>+</a:t>
            </a:r>
            <a:r>
              <a:rPr lang="zh-CN" altLang="zh-CN" dirty="0"/>
              <a:t>姓名</a:t>
            </a:r>
            <a:r>
              <a:rPr lang="en-US" altLang="zh-CN" dirty="0"/>
              <a:t>+</a:t>
            </a:r>
            <a:r>
              <a:rPr lang="zh-CN" altLang="zh-CN" dirty="0"/>
              <a:t>手机号</a:t>
            </a:r>
            <a:r>
              <a:rPr lang="en-US" altLang="zh-CN" dirty="0"/>
              <a:t>+</a:t>
            </a:r>
            <a:r>
              <a:rPr lang="zh-CN" altLang="zh-CN" dirty="0"/>
              <a:t>邮箱地址（便于发送电子发票报销）</a:t>
            </a:r>
          </a:p>
          <a:p>
            <a:r>
              <a:rPr lang="en-US" altLang="zh-CN" dirty="0"/>
              <a:t>3.</a:t>
            </a:r>
            <a:r>
              <a:rPr lang="zh-CN" altLang="zh-CN" dirty="0"/>
              <a:t>开具好的支票：抬头是“</a:t>
            </a:r>
            <a:r>
              <a:rPr lang="zh-CN" altLang="zh-CN" b="1" dirty="0"/>
              <a:t>国家知识产权局专利局（一个字不能错或少）</a:t>
            </a:r>
            <a:r>
              <a:rPr lang="zh-CN" altLang="zh-CN" dirty="0"/>
              <a:t>”，勿折，票面清晰，对方需在</a:t>
            </a:r>
            <a:r>
              <a:rPr lang="en-US" altLang="zh-CN" dirty="0"/>
              <a:t>10</a:t>
            </a:r>
            <a:r>
              <a:rPr lang="zh-CN" altLang="zh-CN" dirty="0"/>
              <a:t>个自然日入账，以免过期，节假日最后一天不予受理支票业务，需要提前去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b="1" dirty="0"/>
              <a:t>二、办理流程：</a:t>
            </a:r>
            <a:endParaRPr lang="zh-CN" altLang="zh-CN" dirty="0"/>
          </a:p>
          <a:p>
            <a:r>
              <a:rPr lang="en-US" altLang="zh-CN" dirty="0"/>
              <a:t>1. </a:t>
            </a:r>
            <a:r>
              <a:rPr lang="zh-CN" altLang="zh-CN" dirty="0"/>
              <a:t>国家知识产权局专利局东门进，进门使用</a:t>
            </a:r>
            <a:r>
              <a:rPr lang="zh-CN" altLang="zh-CN" b="1" dirty="0"/>
              <a:t>身份证</a:t>
            </a:r>
            <a:r>
              <a:rPr lang="zh-CN" altLang="zh-CN" dirty="0"/>
              <a:t>登记，凭工作人员开具的“来访单”进入办理大厅；</a:t>
            </a:r>
          </a:p>
          <a:p>
            <a:r>
              <a:rPr lang="en-US" altLang="zh-CN" dirty="0"/>
              <a:t>2.</a:t>
            </a:r>
            <a:r>
              <a:rPr lang="zh-CN" altLang="zh-CN" dirty="0"/>
              <a:t>携带支票（确定好金额）</a:t>
            </a:r>
            <a:r>
              <a:rPr lang="en-US" altLang="zh-CN" dirty="0"/>
              <a:t>+</a:t>
            </a:r>
            <a:r>
              <a:rPr lang="zh-CN" altLang="zh-CN" dirty="0"/>
              <a:t>清单前往“交费”窗口办理；</a:t>
            </a:r>
          </a:p>
          <a:p>
            <a:r>
              <a:rPr lang="en-US" altLang="zh-CN" dirty="0"/>
              <a:t>3.</a:t>
            </a:r>
            <a:r>
              <a:rPr lang="zh-CN" altLang="zh-CN" dirty="0"/>
              <a:t>费用报销：电子发票在办受理后的</a:t>
            </a:r>
            <a:r>
              <a:rPr lang="en-US" altLang="zh-CN" dirty="0"/>
              <a:t>3-5</a:t>
            </a:r>
            <a:r>
              <a:rPr lang="zh-CN" altLang="zh-CN" dirty="0"/>
              <a:t>个工作日后发到个人邮箱中。</a:t>
            </a:r>
          </a:p>
          <a:p>
            <a:r>
              <a:rPr lang="zh-CN" altLang="zh-CN" b="1" dirty="0"/>
              <a:t>三、注意：</a:t>
            </a:r>
            <a:endParaRPr lang="zh-CN" altLang="zh-CN" dirty="0"/>
          </a:p>
          <a:p>
            <a:r>
              <a:rPr lang="en-US" altLang="zh-CN" dirty="0"/>
              <a:t>1.</a:t>
            </a:r>
            <a:r>
              <a:rPr lang="zh-CN" altLang="zh-CN" dirty="0"/>
              <a:t>其他受理方式：公务卡、支票、微信等；</a:t>
            </a:r>
          </a:p>
          <a:p>
            <a:r>
              <a:rPr lang="en-US" altLang="zh-CN" dirty="0"/>
              <a:t>2.</a:t>
            </a:r>
            <a:r>
              <a:rPr lang="zh-CN" altLang="zh-CN" dirty="0"/>
              <a:t>支票中的金额确定好，机打在票面中，核对好金额等信息，错字的支票银行不受理，还需重开，故此需要反复核对支票信息。</a:t>
            </a:r>
          </a:p>
          <a:p>
            <a:r>
              <a:rPr lang="en-US" altLang="zh-CN" dirty="0"/>
              <a:t> </a:t>
            </a:r>
            <a:endParaRPr lang="zh-CN" altLang="zh-CN" dirty="0"/>
          </a:p>
          <a:p>
            <a:r>
              <a:rPr lang="zh-CN" altLang="zh-CN" dirty="0"/>
              <a:t>地址：国家知识产权局专利局东门，自半导体所驾车前往（不堵车）在</a:t>
            </a:r>
            <a:r>
              <a:rPr lang="en-US" altLang="zh-CN" dirty="0"/>
              <a:t>15-20</a:t>
            </a:r>
            <a:r>
              <a:rPr lang="zh-CN" altLang="zh-CN" dirty="0"/>
              <a:t>分钟左右</a:t>
            </a:r>
            <a:r>
              <a:rPr lang="zh-CN" altLang="zh-CN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6822286"/>
      </p:ext>
    </p:extLst>
  </p:cSld>
  <p:clrMapOvr>
    <a:masterClrMapping/>
  </p:clrMapOvr>
  <p:transition spd="slow" advClick="0" advTm="1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41501E81-1AB7-4A69-BA8B-D4667D4D517A}"/>
              </a:ext>
            </a:extLst>
          </p:cNvPr>
          <p:cNvGrpSpPr/>
          <p:nvPr/>
        </p:nvGrpSpPr>
        <p:grpSpPr>
          <a:xfrm>
            <a:off x="632302" y="398276"/>
            <a:ext cx="5972190" cy="580672"/>
            <a:chOff x="956666" y="3489550"/>
            <a:chExt cx="7962920" cy="580672"/>
          </a:xfrm>
        </p:grpSpPr>
        <p:sp>
          <p:nvSpPr>
            <p:cNvPr id="3" name="TextBox 38">
              <a:extLst>
                <a:ext uri="{FF2B5EF4-FFF2-40B4-BE49-F238E27FC236}">
                  <a16:creationId xmlns="" xmlns:a16="http://schemas.microsoft.com/office/drawing/2014/main" id="{C53C28E3-DC0F-4C61-A42D-5AC7B5E4C36E}"/>
                </a:ext>
              </a:extLst>
            </p:cNvPr>
            <p:cNvSpPr txBox="1"/>
            <p:nvPr/>
          </p:nvSpPr>
          <p:spPr>
            <a:xfrm>
              <a:off x="1697095" y="3489550"/>
              <a:ext cx="7222491" cy="523220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年费缴纳</a:t>
              </a:r>
              <a:r>
                <a:rPr lang="zh-CN" altLang="en-US" sz="2800" b="1" spc="6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方式二：银行汇款</a:t>
              </a:r>
              <a:endParaRPr lang="zh-CN" altLang="en-US" sz="800" b="1" cap="all" spc="6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E32947FC-0CAF-491E-BB70-4BE979241394}"/>
                </a:ext>
              </a:extLst>
            </p:cNvPr>
            <p:cNvSpPr/>
            <p:nvPr/>
          </p:nvSpPr>
          <p:spPr>
            <a:xfrm>
              <a:off x="956666" y="3498086"/>
              <a:ext cx="448664" cy="448662"/>
            </a:xfrm>
            <a:prstGeom prst="rect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3D41CC49-6D1D-4B11-8791-6EBDB155A635}"/>
                </a:ext>
              </a:extLst>
            </p:cNvPr>
            <p:cNvSpPr/>
            <p:nvPr/>
          </p:nvSpPr>
          <p:spPr>
            <a:xfrm>
              <a:off x="1176679" y="3689818"/>
              <a:ext cx="380404" cy="380404"/>
            </a:xfrm>
            <a:prstGeom prst="rect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1">
            <a:extLst>
              <a:ext uri="{FF2B5EF4-FFF2-40B4-BE49-F238E27FC236}">
                <a16:creationId xmlns="" xmlns:a16="http://schemas.microsoft.com/office/drawing/2014/main" id="{5B1A6633-93D8-43C0-A483-144D70EF418E}"/>
              </a:ext>
            </a:extLst>
          </p:cNvPr>
          <p:cNvSpPr txBox="1"/>
          <p:nvPr/>
        </p:nvSpPr>
        <p:spPr>
          <a:xfrm>
            <a:off x="250033" y="1015218"/>
            <a:ext cx="867965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（二）银行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汇款（推荐专利件数少的课题组）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ea typeface="微软雅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zh-CN" b="1" dirty="0" smtClean="0">
                <a:ea typeface="微软雅黑"/>
                <a:cs typeface="Times New Roman"/>
              </a:rPr>
              <a:t>银行汇款</a:t>
            </a:r>
            <a:r>
              <a:rPr lang="zh-CN" altLang="en-US" b="1" dirty="0" smtClean="0">
                <a:ea typeface="微软雅黑"/>
                <a:cs typeface="Times New Roman"/>
              </a:rPr>
              <a:t>信息</a:t>
            </a:r>
            <a:r>
              <a:rPr lang="zh-CN" altLang="zh-CN" b="1" dirty="0" smtClean="0">
                <a:ea typeface="微软雅黑"/>
                <a:cs typeface="Times New Roman"/>
              </a:rPr>
              <a:t>：</a:t>
            </a:r>
            <a:endParaRPr lang="en-US" altLang="zh-CN" b="1" dirty="0" smtClean="0">
              <a:ea typeface="微软雅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ea typeface="微软雅黑"/>
                <a:cs typeface="Times New Roman"/>
              </a:rPr>
              <a:t>开户银行：中信银行北京知春路支行</a:t>
            </a:r>
            <a:endParaRPr lang="en-US" altLang="zh-CN" dirty="0" smtClean="0">
              <a:ea typeface="微软雅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ea typeface="微软雅黑"/>
                <a:cs typeface="Times New Roman"/>
              </a:rPr>
              <a:t>户名：国家知识产权局专利局</a:t>
            </a:r>
            <a:endParaRPr lang="en-US" altLang="zh-CN" dirty="0" smtClean="0">
              <a:ea typeface="微软雅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ea typeface="微软雅黑"/>
                <a:cs typeface="Times New Roman"/>
              </a:rPr>
              <a:t>账号：</a:t>
            </a:r>
            <a:r>
              <a:rPr lang="en-US" altLang="zh-CN" dirty="0" smtClean="0">
                <a:ea typeface="微软雅黑"/>
                <a:cs typeface="Times New Roman"/>
              </a:rPr>
              <a:t>7111710182600166032</a:t>
            </a:r>
            <a:endParaRPr lang="en-US" altLang="zh-CN" dirty="0">
              <a:ea typeface="微软雅黑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ea typeface="微软雅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ea typeface="微软雅黑"/>
                <a:cs typeface="Times New Roman"/>
              </a:rPr>
              <a:t>提醒：</a:t>
            </a:r>
            <a:r>
              <a:rPr lang="en-US" altLang="zh-CN" b="1" dirty="0">
                <a:solidFill>
                  <a:srgbClr val="FF0000"/>
                </a:solidFill>
                <a:ea typeface="微软雅黑"/>
                <a:cs typeface="Times New Roman"/>
              </a:rPr>
              <a:t>1</a:t>
            </a:r>
            <a:r>
              <a:rPr lang="zh-CN" altLang="en-US" dirty="0">
                <a:ea typeface="微软雅黑"/>
                <a:cs typeface="Times New Roman"/>
              </a:rPr>
              <a:t>、汇款</a:t>
            </a:r>
            <a:r>
              <a:rPr lang="zh-CN" altLang="zh-CN" dirty="0" smtClean="0">
                <a:ea typeface="微软雅黑"/>
                <a:cs typeface="Times New Roman"/>
              </a:rPr>
              <a:t>时</a:t>
            </a:r>
            <a:r>
              <a:rPr lang="zh-CN" altLang="en-US" b="1" dirty="0" smtClean="0">
                <a:solidFill>
                  <a:srgbClr val="FF0000"/>
                </a:solidFill>
                <a:ea typeface="微软雅黑"/>
                <a:cs typeface="Times New Roman"/>
              </a:rPr>
              <a:t>必须</a:t>
            </a:r>
            <a:r>
              <a:rPr lang="zh-CN" altLang="en-US" dirty="0" smtClean="0">
                <a:ea typeface="微软雅黑"/>
                <a:cs typeface="Times New Roman"/>
              </a:rPr>
              <a:t>准确</a:t>
            </a:r>
            <a:r>
              <a:rPr lang="zh-CN" altLang="en-US" dirty="0">
                <a:ea typeface="微软雅黑"/>
                <a:cs typeface="Times New Roman"/>
              </a:rPr>
              <a:t>写明</a:t>
            </a:r>
            <a:r>
              <a:rPr lang="zh-CN" altLang="zh-CN" dirty="0">
                <a:ea typeface="微软雅黑"/>
                <a:cs typeface="Times New Roman"/>
              </a:rPr>
              <a:t>申请号（或专利号）、费用名称及</a:t>
            </a:r>
            <a:r>
              <a:rPr lang="zh-CN" altLang="en-US" dirty="0">
                <a:ea typeface="微软雅黑"/>
                <a:cs typeface="Times New Roman"/>
              </a:rPr>
              <a:t>分项</a:t>
            </a:r>
            <a:r>
              <a:rPr lang="zh-CN" altLang="zh-CN" dirty="0">
                <a:ea typeface="微软雅黑"/>
                <a:cs typeface="Times New Roman"/>
              </a:rPr>
              <a:t>金额。</a:t>
            </a:r>
            <a:endParaRPr lang="en-US" altLang="zh-CN" dirty="0">
              <a:ea typeface="微软雅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ea typeface="微软雅黑"/>
                <a:cs typeface="Times New Roman"/>
              </a:rPr>
              <a:t>           2</a:t>
            </a:r>
            <a:r>
              <a:rPr lang="zh-CN" altLang="en-US" dirty="0">
                <a:ea typeface="微软雅黑"/>
                <a:cs typeface="Times New Roman"/>
              </a:rPr>
              <a:t>、</a:t>
            </a:r>
            <a:r>
              <a:rPr lang="zh-CN" altLang="zh-CN" dirty="0">
                <a:ea typeface="微软雅黑"/>
                <a:cs typeface="Times New Roman"/>
              </a:rPr>
              <a:t>在汇款当日最迟不超过</a:t>
            </a:r>
            <a:r>
              <a:rPr lang="zh-CN" altLang="en-US" dirty="0" smtClean="0">
                <a:ea typeface="微软雅黑"/>
                <a:cs typeface="Times New Roman"/>
              </a:rPr>
              <a:t>第二日</a:t>
            </a:r>
            <a:r>
              <a:rPr lang="zh-CN" altLang="en-US" b="1" dirty="0" smtClean="0">
                <a:solidFill>
                  <a:srgbClr val="FF0000"/>
                </a:solidFill>
                <a:ea typeface="微软雅黑"/>
                <a:cs typeface="Times New Roman"/>
              </a:rPr>
              <a:t>必须</a:t>
            </a:r>
            <a:r>
              <a:rPr lang="zh-CN" altLang="zh-CN" dirty="0" smtClean="0">
                <a:ea typeface="微软雅黑"/>
                <a:cs typeface="Times New Roman"/>
              </a:rPr>
              <a:t>通过</a:t>
            </a:r>
            <a:r>
              <a:rPr lang="zh-CN" altLang="zh-CN" dirty="0">
                <a:ea typeface="微软雅黑"/>
                <a:cs typeface="Times New Roman"/>
              </a:rPr>
              <a:t>专利费用网上补充缴费信息系统补充。该系统的网址为：</a:t>
            </a:r>
            <a:r>
              <a:rPr lang="en-US" altLang="zh-CN" dirty="0">
                <a:ea typeface="微软雅黑"/>
                <a:cs typeface="Times New Roman"/>
                <a:hlinkClick r:id="rId2"/>
              </a:rPr>
              <a:t>http://</a:t>
            </a:r>
            <a:r>
              <a:rPr lang="en-US" altLang="zh-CN" dirty="0" smtClean="0">
                <a:ea typeface="微软雅黑"/>
                <a:cs typeface="Times New Roman"/>
                <a:hlinkClick r:id="rId2"/>
              </a:rPr>
              <a:t>fee.cnipa.gov.cn</a:t>
            </a:r>
            <a:r>
              <a:rPr lang="zh-CN" altLang="en-US" dirty="0" smtClean="0">
                <a:ea typeface="微软雅黑"/>
                <a:cs typeface="Times New Roman"/>
              </a:rPr>
              <a:t>。一次只能填写一件专利。</a:t>
            </a:r>
            <a:endParaRPr lang="en-US" altLang="zh-CN" dirty="0" smtClean="0">
              <a:ea typeface="微软雅黑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altLang="zh-CN" dirty="0">
              <a:ea typeface="微软雅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ea typeface="微软雅黑"/>
                <a:cs typeface="Times New Roman"/>
              </a:rPr>
              <a:t>此种方式需要与及时财务确认汇款时间，建议个人先行垫付，可通过个人的网银汇款，务必备注专利信息，并保存汇款截图。</a:t>
            </a:r>
            <a:endParaRPr lang="en-US" altLang="zh-CN" dirty="0" smtClean="0">
              <a:ea typeface="微软雅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7966517"/>
      </p:ext>
    </p:extLst>
  </p:cSld>
  <p:clrMapOvr>
    <a:masterClrMapping/>
  </p:clrMapOvr>
  <p:transition spd="slow" advClick="0" advTm="1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5B1A6633-93D8-43C0-A483-144D70EF418E}"/>
              </a:ext>
            </a:extLst>
          </p:cNvPr>
          <p:cNvSpPr txBox="1"/>
          <p:nvPr/>
        </p:nvSpPr>
        <p:spPr>
          <a:xfrm>
            <a:off x="250033" y="1015218"/>
            <a:ext cx="86796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专利收费票据交付服务系统：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://pjonline.cnipa.gov.cn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/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及支付宝、微信的电子票夹小程序查询，通过填写取票码，下载相应电子票据。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、面交时直接给 取票码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、银行汇款：在</a:t>
            </a:r>
            <a:r>
              <a:rPr lang="zh-CN" altLang="zh-CN" dirty="0" smtClean="0">
                <a:ea typeface="微软雅黑"/>
                <a:cs typeface="Times New Roman"/>
              </a:rPr>
              <a:t>专利</a:t>
            </a:r>
            <a:r>
              <a:rPr lang="zh-CN" altLang="zh-CN" dirty="0">
                <a:ea typeface="微软雅黑"/>
                <a:cs typeface="Times New Roman"/>
              </a:rPr>
              <a:t>费用网上补充缴费</a:t>
            </a:r>
            <a:r>
              <a:rPr lang="zh-CN" altLang="zh-CN" dirty="0" smtClean="0">
                <a:ea typeface="微软雅黑"/>
                <a:cs typeface="Times New Roman"/>
              </a:rPr>
              <a:t>信息系统</a:t>
            </a:r>
            <a:r>
              <a:rPr lang="zh-CN" altLang="en-US" dirty="0" smtClean="0">
                <a:ea typeface="微软雅黑"/>
                <a:cs typeface="Times New Roman"/>
              </a:rPr>
              <a:t>填写信息后，取票码会发送到手机或邮箱。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ea typeface="微软雅黑"/>
              <a:cs typeface="Times New Roman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41501E81-1AB7-4A69-BA8B-D4667D4D517A}"/>
              </a:ext>
            </a:extLst>
          </p:cNvPr>
          <p:cNvGrpSpPr/>
          <p:nvPr/>
        </p:nvGrpSpPr>
        <p:grpSpPr>
          <a:xfrm>
            <a:off x="632302" y="398276"/>
            <a:ext cx="5217175" cy="580672"/>
            <a:chOff x="956666" y="3489550"/>
            <a:chExt cx="6956233" cy="580672"/>
          </a:xfrm>
        </p:grpSpPr>
        <p:sp>
          <p:nvSpPr>
            <p:cNvPr id="4" name="TextBox 38">
              <a:extLst>
                <a:ext uri="{FF2B5EF4-FFF2-40B4-BE49-F238E27FC236}">
                  <a16:creationId xmlns="" xmlns:a16="http://schemas.microsoft.com/office/drawing/2014/main" id="{C53C28E3-DC0F-4C61-A42D-5AC7B5E4C36E}"/>
                </a:ext>
              </a:extLst>
            </p:cNvPr>
            <p:cNvSpPr txBox="1"/>
            <p:nvPr/>
          </p:nvSpPr>
          <p:spPr>
            <a:xfrm>
              <a:off x="2703780" y="3489550"/>
              <a:ext cx="5209119" cy="523220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年费</a:t>
              </a:r>
              <a:r>
                <a:rPr lang="zh-CN" altLang="en-US" sz="2800" b="1" spc="6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缴纳</a:t>
              </a:r>
              <a:r>
                <a:rPr lang="en-US" altLang="zh-CN" sz="2800" b="1" spc="6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-</a:t>
              </a:r>
              <a:r>
                <a:rPr lang="zh-CN" altLang="en-US" sz="2800" b="1" spc="6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发票获得</a:t>
              </a:r>
              <a:endParaRPr lang="zh-CN" altLang="en-US" sz="800" b="1" cap="all" spc="6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E32947FC-0CAF-491E-BB70-4BE979241394}"/>
                </a:ext>
              </a:extLst>
            </p:cNvPr>
            <p:cNvSpPr/>
            <p:nvPr/>
          </p:nvSpPr>
          <p:spPr>
            <a:xfrm>
              <a:off x="956666" y="3498086"/>
              <a:ext cx="448664" cy="448662"/>
            </a:xfrm>
            <a:prstGeom prst="rect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3D41CC49-6D1D-4B11-8791-6EBDB155A635}"/>
                </a:ext>
              </a:extLst>
            </p:cNvPr>
            <p:cNvSpPr/>
            <p:nvPr/>
          </p:nvSpPr>
          <p:spPr>
            <a:xfrm>
              <a:off x="1176679" y="3689818"/>
              <a:ext cx="380404" cy="380404"/>
            </a:xfrm>
            <a:prstGeom prst="rect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11814"/>
            <a:ext cx="6317034" cy="400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828670"/>
      </p:ext>
    </p:extLst>
  </p:cSld>
  <p:clrMapOvr>
    <a:masterClrMapping/>
  </p:clrMapOvr>
  <p:transition spd="slow" advClick="0" advTm="1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4E69740-094E-4BD9-8E7B-FA87FE1FC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D8D55282-118C-433D-95F1-C83357E2766C}"/>
              </a:ext>
            </a:extLst>
          </p:cNvPr>
          <p:cNvSpPr txBox="1"/>
          <p:nvPr/>
        </p:nvSpPr>
        <p:spPr>
          <a:xfrm>
            <a:off x="4809425" y="3453355"/>
            <a:ext cx="28301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solidFill>
                  <a:srgbClr val="113F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en-US" altLang="zh-CN" sz="8800" b="1" dirty="0">
                <a:solidFill>
                  <a:srgbClr val="113F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8800" b="1" dirty="0">
              <a:solidFill>
                <a:srgbClr val="113F4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9304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598</Words>
  <Application>Microsoft Office PowerPoint</Application>
  <PresentationFormat>全屏显示(4:3)</PresentationFormat>
  <Paragraphs>65</Paragraphs>
  <Slides>8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Office 主题</vt:lpstr>
      <vt:lpstr>第一PPT，www.1ppt.com</vt:lpstr>
      <vt:lpstr>专利年费缴费指南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专利缴费指南 </dc:title>
  <dc:creator>admin</dc:creator>
  <cp:lastModifiedBy>曹永胜</cp:lastModifiedBy>
  <cp:revision>17</cp:revision>
  <dcterms:created xsi:type="dcterms:W3CDTF">2021-03-01T02:25:39Z</dcterms:created>
  <dcterms:modified xsi:type="dcterms:W3CDTF">2021-04-30T07:34:38Z</dcterms:modified>
</cp:coreProperties>
</file>