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62" r:id="rId2"/>
    <p:sldId id="379" r:id="rId3"/>
    <p:sldId id="369" r:id="rId4"/>
    <p:sldId id="370" r:id="rId5"/>
    <p:sldId id="371" r:id="rId6"/>
    <p:sldId id="380" r:id="rId7"/>
    <p:sldId id="372" r:id="rId8"/>
    <p:sldId id="374" r:id="rId9"/>
    <p:sldId id="375" r:id="rId10"/>
    <p:sldId id="376" r:id="rId11"/>
    <p:sldId id="377" r:id="rId12"/>
    <p:sldId id="378" r:id="rId13"/>
    <p:sldId id="381" r:id="rId14"/>
  </p:sldIdLst>
  <p:sldSz cx="9144000" cy="5143500" type="screen16x9"/>
  <p:notesSz cx="6858000" cy="9947275"/>
  <p:embeddedFontLs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华文仿宋" panose="02010600040101010101" pitchFamily="2" charset="-122"/>
      <p:regular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47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5D9D-C69C-4401-9F91-BB6A25929701}" type="datetimeFigureOut">
              <a:rPr lang="zh-CN" altLang="en-US" smtClean="0"/>
              <a:t>2023-05-10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4E991-43C1-4F23-B13D-1A87AE7A51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E991-43C1-4F23-B13D-1A87AE7A51B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16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8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97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4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9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0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7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5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4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3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3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8FD0F2E2-BEC3-4731-9280-C0DEF30688CE}" type="datetimeFigureOut">
              <a:rPr lang="zh-CN" altLang="en-US" smtClean="0"/>
              <a:t>2023-05-10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B395465-9EF3-43A3-83EA-E9DA93E839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F2E2-BEC3-4731-9280-C0DEF30688CE}" type="datetimeFigureOut">
              <a:rPr lang="zh-CN" altLang="en-US" smtClean="0"/>
              <a:t>2023-05-10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7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B395465-9EF3-43A3-83EA-E9DA93E839F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F2E2-BEC3-4731-9280-C0DEF30688CE}" type="datetimeFigureOut">
              <a:rPr lang="zh-CN" altLang="en-US" smtClean="0"/>
              <a:t>2023-05-10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5465-9EF3-43A3-83EA-E9DA93E839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hu.com/search?q=%E9%A2%84%E6%89%A3%E9%A2%84%E7%BC%B4%E5%BA%94%E7%BA%B3%E7%A8%8E%E6%89%80%E5%BE%97%E9%A2%9D&amp;search_source=Entity&amp;hybrid_search_source=Entity&amp;hybrid_search_extra=%7B%22sourceType%22%3A%22answer%22%2C%22sourceId%22%3A2195715338%7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" y="0"/>
            <a:ext cx="1547663" cy="5143500"/>
          </a:xfrm>
          <a:prstGeom prst="rect">
            <a:avLst/>
          </a:prstGeom>
          <a:blipFill dpi="0" rotWithShape="1">
            <a:blip r:embed="rId5"/>
            <a:srcRect/>
            <a:stretch>
              <a:fillRect l="-52611" r="-52611"/>
            </a:stretch>
          </a:blipFill>
          <a:ln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635646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个人所得税计税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rgbClr val="00B050"/>
                </a:solidFill>
                <a:cs typeface="+mn-ea"/>
                <a:sym typeface="+mn-lt"/>
              </a:rPr>
              <a:t>汇算</a:t>
            </a:r>
            <a:r>
              <a:rPr lang="zh-CN" altLang="en-US" sz="2000" dirty="0">
                <a:solidFill>
                  <a:srgbClr val="00B050"/>
                </a:solidFill>
                <a:cs typeface="+mn-ea"/>
                <a:sym typeface="+mn-lt"/>
              </a:rPr>
              <a:t>清缴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居民个人综合所得年度汇算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43558"/>
            <a:ext cx="819745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00B050"/>
                </a:solidFill>
                <a:cs typeface="+mn-ea"/>
                <a:sym typeface="+mn-lt"/>
              </a:rPr>
              <a:t>汇算清缴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居民个人综合所得年度汇算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43558"/>
            <a:ext cx="808543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00B050"/>
                </a:solidFill>
                <a:cs typeface="+mn-ea"/>
                <a:sym typeface="+mn-lt"/>
              </a:rPr>
              <a:t>汇算清缴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居民个人综合所得年度汇算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5646"/>
            <a:ext cx="7560840" cy="3395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544" y="77155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        年度</a:t>
            </a:r>
            <a:r>
              <a:rPr lang="zh-CN" altLang="en-US" sz="1600" dirty="0">
                <a:latin typeface="+mn-ea"/>
              </a:rPr>
              <a:t>汇算在个人所得税</a:t>
            </a:r>
            <a:r>
              <a:rPr lang="en-US" altLang="zh-CN" sz="1600" dirty="0">
                <a:latin typeface="+mn-ea"/>
              </a:rPr>
              <a:t>APP</a:t>
            </a:r>
            <a:r>
              <a:rPr lang="zh-CN" altLang="en-US" sz="1600" dirty="0">
                <a:latin typeface="+mn-ea"/>
              </a:rPr>
              <a:t>操作时，可先在首页点击</a:t>
            </a:r>
            <a:r>
              <a:rPr lang="en-US" altLang="zh-CN" sz="1600" dirty="0">
                <a:latin typeface="+mn-ea"/>
              </a:rPr>
              <a:t>【</a:t>
            </a:r>
            <a:r>
              <a:rPr lang="zh-CN" altLang="en-US" sz="1600" dirty="0">
                <a:latin typeface="+mn-ea"/>
              </a:rPr>
              <a:t>专项附加扣除填报</a:t>
            </a:r>
            <a:r>
              <a:rPr lang="en-US" altLang="zh-CN" sz="1600" dirty="0">
                <a:latin typeface="+mn-ea"/>
              </a:rPr>
              <a:t>】</a:t>
            </a:r>
            <a:r>
              <a:rPr lang="zh-CN" altLang="en-US" sz="1600" dirty="0">
                <a:latin typeface="+mn-ea"/>
              </a:rPr>
              <a:t>，选择对应年度后检查专项附加扣除信息是否完整准确，无误后点击</a:t>
            </a:r>
            <a:r>
              <a:rPr lang="en-US" altLang="zh-CN" sz="1600" dirty="0">
                <a:latin typeface="+mn-ea"/>
              </a:rPr>
              <a:t>【</a:t>
            </a:r>
            <a:r>
              <a:rPr lang="zh-CN" altLang="en-US" sz="1600" dirty="0">
                <a:latin typeface="+mn-ea"/>
              </a:rPr>
              <a:t>综合所得年度汇算</a:t>
            </a:r>
            <a:r>
              <a:rPr lang="en-US" altLang="zh-CN" sz="1600" dirty="0">
                <a:latin typeface="+mn-ea"/>
              </a:rPr>
              <a:t>】</a:t>
            </a:r>
            <a:r>
              <a:rPr lang="zh-CN" altLang="en-US" sz="1600" dirty="0">
                <a:latin typeface="+mn-ea"/>
              </a:rPr>
              <a:t>，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</a:rPr>
              <a:t>注意奖金计税方式的选择。</a:t>
            </a:r>
          </a:p>
        </p:txBody>
      </p:sp>
    </p:spTree>
    <p:extLst>
      <p:ext uri="{BB962C8B-B14F-4D97-AF65-F5344CB8AC3E}">
        <p14:creationId xmlns:p14="http://schemas.microsoft.com/office/powerpoint/2010/main" val="6912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00B050"/>
                </a:solidFill>
                <a:cs typeface="+mn-ea"/>
                <a:sym typeface="+mn-lt"/>
              </a:rPr>
              <a:t>汇算清缴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居民个人综合所得年度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汇算（举例）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771550"/>
            <a:ext cx="835292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 smtClean="0">
                <a:latin typeface="+mn-ea"/>
              </a:rPr>
              <a:t>举例：小王</a:t>
            </a:r>
            <a:r>
              <a:rPr lang="en-US" altLang="zh-CN" sz="1400" dirty="0" smtClean="0">
                <a:latin typeface="+mn-ea"/>
              </a:rPr>
              <a:t>2021</a:t>
            </a:r>
            <a:r>
              <a:rPr lang="zh-CN" altLang="en-US" sz="1400" dirty="0" smtClean="0">
                <a:latin typeface="+mn-ea"/>
              </a:rPr>
              <a:t>年个税汇算清缴时，全年综合所得包含：</a:t>
            </a:r>
            <a:r>
              <a:rPr lang="en-US" altLang="zh-CN" sz="1400" dirty="0" smtClean="0">
                <a:latin typeface="+mn-ea"/>
              </a:rPr>
              <a:t>1</a:t>
            </a:r>
            <a:r>
              <a:rPr lang="zh-CN" altLang="en-US" sz="1400" dirty="0">
                <a:latin typeface="+mn-ea"/>
              </a:rPr>
              <a:t>月</a:t>
            </a:r>
            <a:r>
              <a:rPr lang="en-US" altLang="zh-CN" sz="1400" dirty="0">
                <a:latin typeface="+mn-ea"/>
              </a:rPr>
              <a:t>-12</a:t>
            </a:r>
            <a:r>
              <a:rPr lang="zh-CN" altLang="en-US" sz="1400" dirty="0">
                <a:latin typeface="+mn-ea"/>
              </a:rPr>
              <a:t>月每月在甲企业取得工资薪金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 smtClean="0">
                <a:latin typeface="+mn-ea"/>
              </a:rPr>
              <a:t>20000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，每月减除费用</a:t>
            </a:r>
            <a:r>
              <a:rPr lang="en-US" altLang="zh-CN" sz="1400" dirty="0" smtClean="0">
                <a:latin typeface="+mn-ea"/>
              </a:rPr>
              <a:t>5000</a:t>
            </a:r>
            <a:r>
              <a:rPr lang="zh-CN" altLang="en-US" sz="1400" dirty="0" smtClean="0">
                <a:latin typeface="+mn-ea"/>
              </a:rPr>
              <a:t>元；每月三</a:t>
            </a:r>
            <a:r>
              <a:rPr lang="zh-CN" altLang="en-US" sz="1400" dirty="0">
                <a:latin typeface="+mn-ea"/>
              </a:rPr>
              <a:t>险一金</a:t>
            </a:r>
            <a:r>
              <a:rPr lang="en-US" altLang="zh-CN" sz="1400" dirty="0">
                <a:latin typeface="+mn-ea"/>
              </a:rPr>
              <a:t>2500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，每月子女</a:t>
            </a:r>
            <a:r>
              <a:rPr lang="zh-CN" altLang="en-US" sz="1400" dirty="0">
                <a:latin typeface="+mn-ea"/>
              </a:rPr>
              <a:t>教育和赡养老人专项附加扣除</a:t>
            </a:r>
            <a:r>
              <a:rPr lang="zh-CN" altLang="en-US" sz="1400" dirty="0" smtClean="0">
                <a:latin typeface="+mn-ea"/>
              </a:rPr>
              <a:t>共计</a:t>
            </a:r>
            <a:r>
              <a:rPr lang="en-US" altLang="zh-CN" sz="1400" dirty="0" smtClean="0">
                <a:latin typeface="+mn-ea"/>
              </a:rPr>
              <a:t>3000</a:t>
            </a:r>
            <a:r>
              <a:rPr lang="zh-CN" altLang="en-US" sz="1400" dirty="0">
                <a:latin typeface="+mn-ea"/>
              </a:rPr>
              <a:t>元，无其他扣除</a:t>
            </a:r>
            <a:r>
              <a:rPr lang="zh-CN" altLang="en-US" sz="1400" dirty="0" smtClean="0">
                <a:latin typeface="+mn-ea"/>
              </a:rPr>
              <a:t>。</a:t>
            </a:r>
            <a:r>
              <a:rPr lang="en-US" altLang="zh-CN" sz="1400" dirty="0" smtClean="0">
                <a:latin typeface="+mn-ea"/>
              </a:rPr>
              <a:t>2021</a:t>
            </a:r>
            <a:r>
              <a:rPr lang="zh-CN" altLang="en-US" sz="1400" dirty="0" smtClean="0">
                <a:latin typeface="+mn-ea"/>
              </a:rPr>
              <a:t>年</a:t>
            </a:r>
            <a:r>
              <a:rPr lang="en-US" altLang="zh-CN" sz="1400" dirty="0">
                <a:latin typeface="+mn-ea"/>
              </a:rPr>
              <a:t>2</a:t>
            </a:r>
            <a:r>
              <a:rPr lang="zh-CN" altLang="en-US" sz="1400" dirty="0" smtClean="0">
                <a:latin typeface="+mn-ea"/>
              </a:rPr>
              <a:t>月</a:t>
            </a:r>
            <a:r>
              <a:rPr lang="zh-CN" altLang="en-US" sz="1400" dirty="0">
                <a:latin typeface="+mn-ea"/>
              </a:rPr>
              <a:t>取得劳务报酬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>
                <a:latin typeface="+mn-ea"/>
              </a:rPr>
              <a:t>2</a:t>
            </a:r>
            <a:r>
              <a:rPr lang="en-US" altLang="zh-CN" sz="1400" dirty="0" smtClean="0">
                <a:latin typeface="+mn-ea"/>
              </a:rPr>
              <a:t>000</a:t>
            </a:r>
            <a:r>
              <a:rPr lang="zh-CN" altLang="en-US" sz="1400" dirty="0">
                <a:latin typeface="+mn-ea"/>
              </a:rPr>
              <a:t>元，稿酬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>
                <a:latin typeface="+mn-ea"/>
              </a:rPr>
              <a:t>1</a:t>
            </a:r>
            <a:r>
              <a:rPr lang="en-US" altLang="zh-CN" sz="1400" dirty="0" smtClean="0">
                <a:latin typeface="+mn-ea"/>
              </a:rPr>
              <a:t>000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，</a:t>
            </a:r>
            <a:r>
              <a:rPr lang="en-US" altLang="zh-CN" sz="1400" dirty="0">
                <a:latin typeface="+mn-ea"/>
              </a:rPr>
              <a:t>7</a:t>
            </a:r>
            <a:r>
              <a:rPr lang="zh-CN" altLang="en-US" sz="1400" dirty="0" smtClean="0">
                <a:latin typeface="+mn-ea"/>
              </a:rPr>
              <a:t>月</a:t>
            </a:r>
            <a:r>
              <a:rPr lang="zh-CN" altLang="en-US" sz="1400" dirty="0">
                <a:latin typeface="+mn-ea"/>
              </a:rPr>
              <a:t>取得劳务报酬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 smtClean="0">
                <a:latin typeface="+mn-ea"/>
              </a:rPr>
              <a:t>26000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，</a:t>
            </a:r>
            <a:r>
              <a:rPr lang="en-US" altLang="zh-CN" sz="1400" dirty="0" smtClean="0">
                <a:latin typeface="+mn-ea"/>
              </a:rPr>
              <a:t>10</a:t>
            </a:r>
            <a:r>
              <a:rPr lang="zh-CN" altLang="en-US" sz="1400" dirty="0" smtClean="0">
                <a:latin typeface="+mn-ea"/>
              </a:rPr>
              <a:t>月取得特许权</a:t>
            </a:r>
            <a:r>
              <a:rPr lang="zh-CN" altLang="en-US" sz="1400" dirty="0">
                <a:latin typeface="+mn-ea"/>
              </a:rPr>
              <a:t>使用费收入</a:t>
            </a:r>
            <a:r>
              <a:rPr lang="en-US" altLang="zh-CN" sz="1400" dirty="0">
                <a:latin typeface="+mn-ea"/>
              </a:rPr>
              <a:t>2000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。小王</a:t>
            </a:r>
            <a:r>
              <a:rPr lang="en-US" altLang="zh-CN" sz="1400" dirty="0" smtClean="0">
                <a:latin typeface="+mn-ea"/>
              </a:rPr>
              <a:t>2021</a:t>
            </a:r>
            <a:r>
              <a:rPr lang="zh-CN" altLang="en-US" sz="1400" dirty="0" smtClean="0">
                <a:latin typeface="+mn-ea"/>
              </a:rPr>
              <a:t>年个税汇算清缴计算如下：</a:t>
            </a:r>
            <a:endParaRPr lang="zh-CN" altLang="en-US" sz="1400" dirty="0">
              <a:latin typeface="+mn-ea"/>
            </a:endParaRPr>
          </a:p>
        </p:txBody>
      </p:sp>
      <p:sp>
        <p:nvSpPr>
          <p:cNvPr id="6" name="矩形: 圆角 12">
            <a:extLst>
              <a:ext uri="{FF2B5EF4-FFF2-40B4-BE49-F238E27FC236}">
                <a16:creationId xmlns:a16="http://schemas.microsoft.com/office/drawing/2014/main" id="{A4F48BB5-AD71-A891-09A2-BD634476D38D}"/>
              </a:ext>
            </a:extLst>
          </p:cNvPr>
          <p:cNvSpPr/>
          <p:nvPr/>
        </p:nvSpPr>
        <p:spPr>
          <a:xfrm>
            <a:off x="467543" y="2136672"/>
            <a:ext cx="8064896" cy="30087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83568" y="2136672"/>
            <a:ext cx="78000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①年收入额＝工资、薪金所得收入＋劳务报酬所得收入＋稿酬所得收入＋特许权使用费所得收入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20000×12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+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000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＋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26000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20%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）＋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000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20%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×70%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＋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2000×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20%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264560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②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综合所得应纳税所得额＝年收入额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－年减除费用－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专项扣除－专项附加扣除－依法确定的其他扣除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264560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60000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2500×12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）－（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3000×12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138560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③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应纳税额＝应纳税所得额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税率－速算扣除数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138560×10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%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2520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11336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④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预扣预缴税额＝工资、薪金所得预扣预缴税额＋劳务报酬所得预扣预缴税额＋稿酬所得预扣预缴税额＋特许权使用费所得预扣预缴税额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8880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＋（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240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＋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4240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）＋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28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＋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240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13628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⑤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年度汇算应补退税额＝应纳税额－预扣预缴税额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11336-13628=—2292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元，</a:t>
            </a:r>
            <a:endParaRPr lang="en-US" altLang="zh-CN" sz="1200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小王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年个税汇算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清缴应退税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额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2292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元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66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个税计税政策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: 圆角 12">
            <a:extLst>
              <a:ext uri="{FF2B5EF4-FFF2-40B4-BE49-F238E27FC236}">
                <a16:creationId xmlns:a16="http://schemas.microsoft.com/office/drawing/2014/main" id="{A4F48BB5-AD71-A891-09A2-BD634476D38D}"/>
              </a:ext>
            </a:extLst>
          </p:cNvPr>
          <p:cNvSpPr/>
          <p:nvPr/>
        </p:nvSpPr>
        <p:spPr>
          <a:xfrm>
            <a:off x="488586" y="843558"/>
            <a:ext cx="8352928" cy="3928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5576" y="1056099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zh-CN" altLang="zh-CN" sz="2000" dirty="0" smtClean="0"/>
              <a:t>单位</a:t>
            </a:r>
            <a:r>
              <a:rPr lang="zh-CN" altLang="zh-CN" sz="2000" dirty="0"/>
              <a:t>作为扣缴义务人，</a:t>
            </a:r>
            <a:r>
              <a:rPr lang="zh-CN" altLang="zh-CN" sz="2000" b="1" dirty="0">
                <a:solidFill>
                  <a:schemeClr val="accent3"/>
                </a:solidFill>
              </a:rPr>
              <a:t>日常</a:t>
            </a:r>
            <a:r>
              <a:rPr lang="zh-CN" altLang="zh-CN" sz="2000" dirty="0"/>
              <a:t>向居民个人支付工资薪金、奖金、劳务费时，按月或按次为居民个人</a:t>
            </a:r>
            <a:r>
              <a:rPr lang="zh-CN" altLang="zh-CN" sz="2000" b="1" dirty="0">
                <a:solidFill>
                  <a:schemeClr val="accent3"/>
                </a:solidFill>
              </a:rPr>
              <a:t>预扣预缴</a:t>
            </a:r>
            <a:r>
              <a:rPr lang="zh-CN" altLang="zh-CN" sz="2000" dirty="0"/>
              <a:t>税</a:t>
            </a:r>
            <a:r>
              <a:rPr lang="zh-CN" altLang="zh-CN" sz="2000" dirty="0" smtClean="0"/>
              <a:t>金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</a:t>
            </a:r>
            <a:r>
              <a:rPr lang="en-US" altLang="zh-CN" sz="2000" b="1" dirty="0" smtClean="0"/>
              <a:t>     </a:t>
            </a:r>
            <a:r>
              <a:rPr lang="zh-CN" altLang="zh-CN" sz="2000" b="1" dirty="0" smtClean="0">
                <a:solidFill>
                  <a:srgbClr val="00B050"/>
                </a:solidFill>
              </a:rPr>
              <a:t>次年</a:t>
            </a:r>
            <a:r>
              <a:rPr lang="en-US" altLang="zh-CN" sz="2000" b="1" dirty="0">
                <a:solidFill>
                  <a:srgbClr val="00B050"/>
                </a:solidFill>
              </a:rPr>
              <a:t>3</a:t>
            </a:r>
            <a:r>
              <a:rPr lang="zh-CN" altLang="zh-CN" sz="2000" b="1" dirty="0">
                <a:solidFill>
                  <a:srgbClr val="00B050"/>
                </a:solidFill>
              </a:rPr>
              <a:t>月</a:t>
            </a:r>
            <a:r>
              <a:rPr lang="en-US" altLang="zh-CN" sz="2000" b="1" dirty="0">
                <a:solidFill>
                  <a:srgbClr val="00B050"/>
                </a:solidFill>
              </a:rPr>
              <a:t>1</a:t>
            </a:r>
            <a:r>
              <a:rPr lang="zh-CN" altLang="zh-CN" sz="2000" b="1" dirty="0">
                <a:solidFill>
                  <a:srgbClr val="00B050"/>
                </a:solidFill>
              </a:rPr>
              <a:t>日至</a:t>
            </a:r>
            <a:r>
              <a:rPr lang="en-US" altLang="zh-CN" sz="2000" b="1" dirty="0">
                <a:solidFill>
                  <a:srgbClr val="00B050"/>
                </a:solidFill>
              </a:rPr>
              <a:t>6</a:t>
            </a:r>
            <a:r>
              <a:rPr lang="zh-CN" altLang="zh-CN" sz="2000" b="1" dirty="0">
                <a:solidFill>
                  <a:srgbClr val="00B050"/>
                </a:solidFill>
              </a:rPr>
              <a:t>月</a:t>
            </a:r>
            <a:r>
              <a:rPr lang="en-US" altLang="zh-CN" sz="2000" b="1" dirty="0">
                <a:solidFill>
                  <a:srgbClr val="00B050"/>
                </a:solidFill>
              </a:rPr>
              <a:t>30</a:t>
            </a:r>
            <a:r>
              <a:rPr lang="zh-CN" altLang="zh-CN" sz="2000" b="1" dirty="0">
                <a:solidFill>
                  <a:srgbClr val="00B050"/>
                </a:solidFill>
              </a:rPr>
              <a:t>日</a:t>
            </a:r>
            <a:r>
              <a:rPr lang="zh-CN" altLang="zh-CN" sz="2000" dirty="0"/>
              <a:t>，由居民个人</a:t>
            </a:r>
            <a:r>
              <a:rPr lang="zh-CN" altLang="zh-CN" sz="2000" b="1" dirty="0">
                <a:solidFill>
                  <a:srgbClr val="00B050"/>
                </a:solidFill>
              </a:rPr>
              <a:t>通过个税</a:t>
            </a:r>
            <a:r>
              <a:rPr lang="en-US" altLang="zh-CN" sz="2000" b="1" dirty="0">
                <a:solidFill>
                  <a:srgbClr val="00B050"/>
                </a:solidFill>
              </a:rPr>
              <a:t>APP</a:t>
            </a:r>
            <a:r>
              <a:rPr lang="zh-CN" altLang="zh-CN" sz="2000" b="1" dirty="0">
                <a:solidFill>
                  <a:srgbClr val="00B050"/>
                </a:solidFill>
              </a:rPr>
              <a:t>办理年度</a:t>
            </a:r>
            <a:r>
              <a:rPr lang="zh-CN" altLang="zh-CN" sz="2000" b="1" dirty="0" smtClean="0">
                <a:solidFill>
                  <a:srgbClr val="00B050"/>
                </a:solidFill>
              </a:rPr>
              <a:t>汇算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清缴</a:t>
            </a:r>
            <a:r>
              <a:rPr lang="zh-CN" altLang="zh-CN" sz="2000" dirty="0" smtClean="0"/>
              <a:t>，</a:t>
            </a:r>
            <a:r>
              <a:rPr lang="zh-CN" altLang="zh-CN" sz="2000" dirty="0"/>
              <a:t>工资薪金、劳务费、稿酬均纳入综合所得进行汇算，奖金可根据个人情况选择单独计税或纳入综合所得进行汇算，汇算后税款多退少补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0369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chemeClr val="accent3"/>
                </a:solidFill>
                <a:cs typeface="+mn-ea"/>
                <a:sym typeface="+mn-lt"/>
              </a:rPr>
              <a:t>预扣预缴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居民个人工资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薪金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: 圆角 12">
            <a:extLst>
              <a:ext uri="{FF2B5EF4-FFF2-40B4-BE49-F238E27FC236}">
                <a16:creationId xmlns:a16="http://schemas.microsoft.com/office/drawing/2014/main" id="{A4F48BB5-AD71-A891-09A2-BD634476D38D}"/>
              </a:ext>
            </a:extLst>
          </p:cNvPr>
          <p:cNvSpPr/>
          <p:nvPr/>
        </p:nvSpPr>
        <p:spPr>
          <a:xfrm>
            <a:off x="488586" y="843558"/>
            <a:ext cx="8352928" cy="3928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5576" y="1056099"/>
            <a:ext cx="280831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/>
              <a:t>居民个人工资薪金收入扣减免税收入、减除费用、专项扣除、专项附加扣除、依法确定的其他扣除后，其应纳税所得额按照</a:t>
            </a:r>
            <a:r>
              <a:rPr lang="en-US" altLang="zh-CN" dirty="0"/>
              <a:t>7</a:t>
            </a:r>
            <a:r>
              <a:rPr lang="zh-CN" altLang="en-US" dirty="0"/>
              <a:t>级超额累进税率计税。应纳税所得额超过部分按所对应的税率级次分别计税。</a:t>
            </a:r>
          </a:p>
        </p:txBody>
      </p:sp>
      <p:pic>
        <p:nvPicPr>
          <p:cNvPr id="10" name="图片 9" descr="IMG_915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3983" y="1056099"/>
            <a:ext cx="445391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accent3"/>
                </a:solidFill>
                <a:cs typeface="+mn-ea"/>
                <a:sym typeface="+mn-lt"/>
              </a:rPr>
              <a:t>预扣预缴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居民个人工资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薪金（举例）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: 圆角 12">
            <a:extLst>
              <a:ext uri="{FF2B5EF4-FFF2-40B4-BE49-F238E27FC236}">
                <a16:creationId xmlns:a16="http://schemas.microsoft.com/office/drawing/2014/main" id="{A4F48BB5-AD71-A891-09A2-BD634476D38D}"/>
              </a:ext>
            </a:extLst>
          </p:cNvPr>
          <p:cNvSpPr/>
          <p:nvPr/>
        </p:nvSpPr>
        <p:spPr>
          <a:xfrm>
            <a:off x="395536" y="843558"/>
            <a:ext cx="8424936" cy="4176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75556" y="897589"/>
            <a:ext cx="8064896" cy="91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zh-CN" sz="1400" b="1" dirty="0" smtClean="0">
                <a:solidFill>
                  <a:srgbClr val="222222"/>
                </a:solidFill>
                <a:latin typeface="+mn-ea"/>
                <a:cs typeface="宋体" panose="02010600030101010101" pitchFamily="2" charset="-122"/>
              </a:rPr>
              <a:t>举例：</a:t>
            </a:r>
            <a:r>
              <a:rPr lang="zh-CN" altLang="en-US" sz="1400" dirty="0" smtClean="0">
                <a:latin typeface="+mn-ea"/>
              </a:rPr>
              <a:t>小王在</a:t>
            </a:r>
            <a:r>
              <a:rPr lang="zh-CN" altLang="en-US" sz="1400" dirty="0">
                <a:latin typeface="+mn-ea"/>
              </a:rPr>
              <a:t>甲</a:t>
            </a:r>
            <a:r>
              <a:rPr lang="zh-CN" altLang="en-US" sz="1400" dirty="0" smtClean="0">
                <a:latin typeface="+mn-ea"/>
              </a:rPr>
              <a:t>企业</a:t>
            </a:r>
            <a:r>
              <a:rPr lang="zh-CN" altLang="en-US" sz="1400" dirty="0">
                <a:latin typeface="+mn-ea"/>
              </a:rPr>
              <a:t>任职，</a:t>
            </a:r>
            <a:r>
              <a:rPr lang="en-US" altLang="zh-CN" sz="1400" dirty="0">
                <a:latin typeface="+mn-ea"/>
              </a:rPr>
              <a:t>2021</a:t>
            </a:r>
            <a:r>
              <a:rPr lang="zh-CN" altLang="en-US" sz="1400" dirty="0">
                <a:latin typeface="+mn-ea"/>
              </a:rPr>
              <a:t>年</a:t>
            </a:r>
            <a:r>
              <a:rPr lang="en-US" altLang="zh-CN" sz="1400" dirty="0">
                <a:latin typeface="+mn-ea"/>
              </a:rPr>
              <a:t>1</a:t>
            </a:r>
            <a:r>
              <a:rPr lang="zh-CN" altLang="en-US" sz="1400" dirty="0">
                <a:latin typeface="+mn-ea"/>
              </a:rPr>
              <a:t>月</a:t>
            </a:r>
            <a:r>
              <a:rPr lang="en-US" altLang="zh-CN" sz="1400" dirty="0">
                <a:latin typeface="+mn-ea"/>
              </a:rPr>
              <a:t>-12</a:t>
            </a:r>
            <a:r>
              <a:rPr lang="zh-CN" altLang="en-US" sz="1400" dirty="0">
                <a:latin typeface="+mn-ea"/>
              </a:rPr>
              <a:t>月每月在甲企业取得工资薪金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 smtClean="0">
                <a:latin typeface="+mn-ea"/>
              </a:rPr>
              <a:t>20000</a:t>
            </a:r>
            <a:r>
              <a:rPr lang="zh-CN" altLang="en-US" sz="1400" dirty="0">
                <a:latin typeface="+mn-ea"/>
              </a:rPr>
              <a:t>元，无免税收入</a:t>
            </a:r>
            <a:r>
              <a:rPr lang="zh-CN" altLang="en-US" sz="1400" dirty="0" smtClean="0">
                <a:latin typeface="+mn-ea"/>
              </a:rPr>
              <a:t>；每月减除费用</a:t>
            </a:r>
            <a:r>
              <a:rPr lang="en-US" altLang="zh-CN" sz="1400" dirty="0" smtClean="0">
                <a:latin typeface="+mn-ea"/>
              </a:rPr>
              <a:t>5000</a:t>
            </a:r>
            <a:r>
              <a:rPr lang="zh-CN" altLang="en-US" sz="1400" dirty="0" smtClean="0">
                <a:latin typeface="+mn-ea"/>
              </a:rPr>
              <a:t>元，每月</a:t>
            </a:r>
            <a:r>
              <a:rPr lang="zh-CN" altLang="en-US" sz="1400" dirty="0">
                <a:latin typeface="+mn-ea"/>
              </a:rPr>
              <a:t>缴纳三险一金</a:t>
            </a:r>
            <a:r>
              <a:rPr lang="en-US" altLang="zh-CN" sz="1400" dirty="0">
                <a:latin typeface="+mn-ea"/>
              </a:rPr>
              <a:t>2500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，每月享受</a:t>
            </a:r>
            <a:r>
              <a:rPr lang="zh-CN" altLang="en-US" sz="1400" dirty="0">
                <a:latin typeface="+mn-ea"/>
              </a:rPr>
              <a:t>子女教育和赡养老人专项附加</a:t>
            </a:r>
            <a:r>
              <a:rPr lang="zh-CN" altLang="en-US" sz="1400" dirty="0" smtClean="0">
                <a:latin typeface="+mn-ea"/>
              </a:rPr>
              <a:t>扣除</a:t>
            </a:r>
            <a:r>
              <a:rPr lang="en-US" altLang="zh-CN" sz="1400" dirty="0" smtClean="0">
                <a:latin typeface="+mn-ea"/>
              </a:rPr>
              <a:t>3000</a:t>
            </a:r>
            <a:r>
              <a:rPr lang="zh-CN" altLang="en-US" sz="1400" dirty="0">
                <a:latin typeface="+mn-ea"/>
              </a:rPr>
              <a:t>元，无其他扣除</a:t>
            </a:r>
            <a:r>
              <a:rPr lang="zh-CN" altLang="en-US" sz="1400" dirty="0" smtClean="0">
                <a:latin typeface="+mn-ea"/>
              </a:rPr>
              <a:t>。</a:t>
            </a:r>
            <a:r>
              <a:rPr lang="en-US" altLang="zh-CN" sz="1400" dirty="0" smtClean="0">
                <a:latin typeface="+mn-ea"/>
              </a:rPr>
              <a:t>2021</a:t>
            </a:r>
            <a:r>
              <a:rPr lang="zh-CN" altLang="en-US" sz="1400" dirty="0" smtClean="0">
                <a:latin typeface="+mn-ea"/>
              </a:rPr>
              <a:t>年每月工资薪金预</a:t>
            </a:r>
            <a:r>
              <a:rPr lang="zh-CN" altLang="en-US" sz="1400" dirty="0">
                <a:latin typeface="+mn-ea"/>
              </a:rPr>
              <a:t>扣预缴个</a:t>
            </a:r>
            <a:r>
              <a:rPr lang="zh-CN" altLang="en-US" sz="1400" dirty="0" smtClean="0">
                <a:latin typeface="+mn-ea"/>
              </a:rPr>
              <a:t>税的计算</a:t>
            </a:r>
            <a:r>
              <a:rPr lang="zh-CN" altLang="en-US" sz="1400" dirty="0">
                <a:latin typeface="+mn-ea"/>
              </a:rPr>
              <a:t>方式如下</a:t>
            </a:r>
            <a:r>
              <a:rPr lang="zh-CN" altLang="en-US" sz="1400" dirty="0"/>
              <a:t>：</a:t>
            </a:r>
            <a:endParaRPr lang="zh-CN" altLang="zh-CN" sz="1400" dirty="0"/>
          </a:p>
        </p:txBody>
      </p:sp>
      <p:sp>
        <p:nvSpPr>
          <p:cNvPr id="5" name="矩形 4"/>
          <p:cNvSpPr/>
          <p:nvPr/>
        </p:nvSpPr>
        <p:spPr>
          <a:xfrm>
            <a:off x="575556" y="1840992"/>
            <a:ext cx="8100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月</a:t>
            </a:r>
          </a:p>
          <a:p>
            <a:pPr>
              <a:spcAft>
                <a:spcPts val="0"/>
              </a:spcAft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累计预扣预缴</a:t>
            </a:r>
            <a:r>
              <a:rPr lang="zh-CN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应</a:t>
            </a:r>
            <a:r>
              <a:rPr lang="zh-CN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纳税所得额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累计收入－累计免税收入－累计减除费用－累计专项扣除－累计专项附加扣除－累计依法确定的其他扣除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5000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2500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3000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9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500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zh-CN" altLang="zh-CN" sz="1200" dirty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月预</a:t>
            </a:r>
            <a:r>
              <a:rPr lang="zh-CN" altLang="en-US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扣预缴税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额</a:t>
            </a:r>
            <a:r>
              <a:rPr lang="en-US" altLang="zh-CN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zh-CN" altLang="en-US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累计预扣预缴应纳税所得额</a:t>
            </a:r>
            <a:r>
              <a:rPr lang="en-US" altLang="zh-CN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预扣率－速算扣除数）－累计减免税额－累计已预扣预缴税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额</a:t>
            </a:r>
            <a:r>
              <a:rPr lang="en-US" altLang="zh-CN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=9500×3%=285</a:t>
            </a:r>
            <a:r>
              <a:rPr lang="zh-CN" altLang="en-US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</a:p>
          <a:p>
            <a:pPr>
              <a:spcAft>
                <a:spcPts val="0"/>
              </a:spcAft>
            </a:pPr>
            <a:endParaRPr lang="zh-CN" altLang="en-US" sz="1200" b="1" u="sng" dirty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月</a:t>
            </a:r>
          </a:p>
          <a:p>
            <a:pPr>
              <a:spcAft>
                <a:spcPts val="0"/>
              </a:spcAft>
            </a:pP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累计预扣预缴应纳税所得额＝累计收入－累计免税收入－累计减除费用－累计专项扣除－累计专项附加扣除－累计依法确定的其他扣除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20000×2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5000×2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2500×2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3000×2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19000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</a:t>
            </a:r>
            <a:r>
              <a:rPr lang="zh-CN" altLang="en-US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月应预扣预缴税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额</a:t>
            </a:r>
            <a:r>
              <a:rPr lang="en-US" altLang="zh-CN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</a:t>
            </a:r>
            <a:r>
              <a:rPr lang="zh-CN" altLang="en-US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（累计预扣预缴应纳税所得额</a:t>
            </a:r>
            <a:r>
              <a:rPr lang="en-US" altLang="zh-CN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预扣率－速算扣除数）－累计减免税额－累计已预扣预缴税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额</a:t>
            </a:r>
            <a:r>
              <a:rPr lang="en-US" altLang="zh-CN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=19000×3</a:t>
            </a:r>
            <a:r>
              <a:rPr lang="en-US" altLang="zh-CN" sz="1200" b="1" u="sng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%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285=285</a:t>
            </a:r>
            <a:r>
              <a:rPr lang="zh-CN" altLang="en-US" sz="1200" b="1" u="sng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b="1" u="sng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endParaRPr lang="en-US" altLang="zh-CN" sz="1200" b="1" u="sng" dirty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1200" dirty="0">
                <a:latin typeface="+mn-ea"/>
                <a:cs typeface="宋体" panose="02010600030101010101" pitchFamily="2" charset="-122"/>
              </a:rPr>
              <a:t>按照上述方法以此类推，可以</a:t>
            </a:r>
            <a:r>
              <a:rPr lang="zh-CN" altLang="en-US" sz="1200" dirty="0" smtClean="0">
                <a:latin typeface="+mn-ea"/>
                <a:cs typeface="宋体" panose="02010600030101010101" pitchFamily="2" charset="-122"/>
              </a:rPr>
              <a:t>计算出小王</a:t>
            </a:r>
            <a:r>
              <a:rPr lang="en-US" altLang="zh-CN" sz="1200" dirty="0" smtClean="0"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en-US" sz="1200" dirty="0" smtClean="0">
                <a:latin typeface="+mn-ea"/>
                <a:cs typeface="宋体" panose="02010600030101010101" pitchFamily="2" charset="-122"/>
              </a:rPr>
              <a:t>年每月个人所得</a:t>
            </a:r>
            <a:r>
              <a:rPr lang="zh-CN" altLang="en-US" sz="1200" dirty="0">
                <a:latin typeface="+mn-ea"/>
                <a:cs typeface="宋体" panose="02010600030101010101" pitchFamily="2" charset="-122"/>
              </a:rPr>
              <a:t>税预扣预</a:t>
            </a:r>
            <a:r>
              <a:rPr lang="zh-CN" altLang="en-US" sz="1200" dirty="0" smtClean="0">
                <a:latin typeface="+mn-ea"/>
                <a:cs typeface="宋体" panose="02010600030101010101" pitchFamily="2" charset="-122"/>
              </a:rPr>
              <a:t>缴额，最终可计算得出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小王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年全年工资薪金预扣预缴个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税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8880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元。</a:t>
            </a:r>
            <a:endParaRPr lang="zh-CN" altLang="zh-CN" sz="1200" b="1" dirty="0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7" name="AutoShape 2" descr="https://picx.zhimg.com/50/v2-11598d218c06baa8e63c0b8b3d9bbf41_720w.jpg?source=1940ef5c"/>
          <p:cNvSpPr>
            <a:spLocks noChangeAspect="1" noChangeArrowheads="1"/>
          </p:cNvSpPr>
          <p:nvPr/>
        </p:nvSpPr>
        <p:spPr bwMode="auto">
          <a:xfrm>
            <a:off x="155575" y="-595313"/>
            <a:ext cx="7429500" cy="742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3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accent3"/>
                </a:solidFill>
                <a:cs typeface="+mn-ea"/>
                <a:sym typeface="+mn-lt"/>
              </a:rPr>
              <a:t>预扣预缴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居民个人劳务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报酬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: 圆角 12">
            <a:extLst>
              <a:ext uri="{FF2B5EF4-FFF2-40B4-BE49-F238E27FC236}">
                <a16:creationId xmlns:a16="http://schemas.microsoft.com/office/drawing/2014/main" id="{A4F48BB5-AD71-A891-09A2-BD634476D38D}"/>
              </a:ext>
            </a:extLst>
          </p:cNvPr>
          <p:cNvSpPr/>
          <p:nvPr/>
        </p:nvSpPr>
        <p:spPr>
          <a:xfrm>
            <a:off x="467544" y="771550"/>
            <a:ext cx="8352928" cy="4176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55219"/>
              </p:ext>
            </p:extLst>
          </p:nvPr>
        </p:nvGraphicFramePr>
        <p:xfrm>
          <a:off x="1115616" y="2571750"/>
          <a:ext cx="6193677" cy="1416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559">
                  <a:extLst>
                    <a:ext uri="{9D8B030D-6E8A-4147-A177-3AD203B41FA5}">
                      <a16:colId xmlns:a16="http://schemas.microsoft.com/office/drawing/2014/main" val="2742877923"/>
                    </a:ext>
                  </a:extLst>
                </a:gridCol>
                <a:gridCol w="1957310">
                  <a:extLst>
                    <a:ext uri="{9D8B030D-6E8A-4147-A177-3AD203B41FA5}">
                      <a16:colId xmlns:a16="http://schemas.microsoft.com/office/drawing/2014/main" val="19251639"/>
                    </a:ext>
                  </a:extLst>
                </a:gridCol>
                <a:gridCol w="2171808">
                  <a:extLst>
                    <a:ext uri="{9D8B030D-6E8A-4147-A177-3AD203B41FA5}">
                      <a16:colId xmlns:a16="http://schemas.microsoft.com/office/drawing/2014/main" val="2558323803"/>
                    </a:ext>
                  </a:extLst>
                </a:gridCol>
              </a:tblGrid>
              <a:tr h="267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劳务报酬计税收入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accent3"/>
                          </a:solidFill>
                          <a:effectLst/>
                        </a:rPr>
                        <a:t>预扣预缴</a:t>
                      </a:r>
                      <a:r>
                        <a:rPr lang="zh-CN" sz="1200" kern="0" dirty="0">
                          <a:effectLst/>
                        </a:rPr>
                        <a:t>应纳税所得额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适用税率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075416"/>
                  </a:ext>
                </a:extLst>
              </a:tr>
              <a:tr h="23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A=800</a:t>
                      </a:r>
                      <a:r>
                        <a:rPr lang="zh-CN" sz="1200" kern="0" dirty="0">
                          <a:effectLst/>
                        </a:rPr>
                        <a:t>及以下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29042"/>
                  </a:ext>
                </a:extLst>
              </a:tr>
              <a:tr h="2168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A=800-4000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A-800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20%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418967"/>
                  </a:ext>
                </a:extLst>
              </a:tr>
              <a:tr h="228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A=4000-20000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A(1-20%)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20%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919119"/>
                  </a:ext>
                </a:extLst>
              </a:tr>
              <a:tr h="205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A=20000-50000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A(1-20%)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30%</a:t>
                      </a:r>
                      <a:r>
                        <a:rPr lang="zh-CN" sz="1200" kern="0">
                          <a:effectLst/>
                        </a:rPr>
                        <a:t>且速算扣除数为</a:t>
                      </a:r>
                      <a:r>
                        <a:rPr lang="en-US" sz="1200" kern="0">
                          <a:effectLst/>
                        </a:rPr>
                        <a:t>2000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344547"/>
                  </a:ext>
                </a:extLst>
              </a:tr>
              <a:tr h="263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50000</a:t>
                      </a:r>
                      <a:r>
                        <a:rPr lang="zh-CN" sz="1200" kern="0" dirty="0">
                          <a:effectLst/>
                        </a:rPr>
                        <a:t>以上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A(1-20%)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40%</a:t>
                      </a:r>
                      <a:r>
                        <a:rPr lang="zh-CN" sz="1200" kern="0" dirty="0">
                          <a:effectLst/>
                        </a:rPr>
                        <a:t>且速算扣除数为</a:t>
                      </a:r>
                      <a:r>
                        <a:rPr lang="en-US" sz="1200" kern="0" dirty="0">
                          <a:effectLst/>
                        </a:rPr>
                        <a:t>7000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28700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3568" y="915938"/>
            <a:ext cx="820891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dirty="0" smtClean="0"/>
              <a:t>      </a:t>
            </a:r>
            <a:r>
              <a:rPr lang="zh-CN" altLang="en-US" sz="1600" dirty="0" smtClean="0">
                <a:latin typeface="+mn-ea"/>
              </a:rPr>
              <a:t>单位</a:t>
            </a:r>
            <a:r>
              <a:rPr lang="zh-CN" altLang="en-US" sz="1600" dirty="0">
                <a:latin typeface="+mn-ea"/>
              </a:rPr>
              <a:t>作为扣缴义务人向居民个人支付劳务报酬、稿酬所得时，按次或按月预扣预缴税款：</a:t>
            </a:r>
            <a:r>
              <a:rPr lang="zh-CN" altLang="en-US" sz="1600" dirty="0" smtClean="0">
                <a:latin typeface="+mn-ea"/>
              </a:rPr>
              <a:t>。劳务</a:t>
            </a:r>
            <a:r>
              <a:rPr lang="zh-CN" altLang="en-US" sz="1600" dirty="0">
                <a:latin typeface="+mn-ea"/>
              </a:rPr>
              <a:t>报酬所得适用</a:t>
            </a:r>
            <a:r>
              <a:rPr lang="en-US" altLang="zh-CN" sz="1600" dirty="0">
                <a:latin typeface="+mn-ea"/>
              </a:rPr>
              <a:t>20%~40%</a:t>
            </a:r>
            <a:r>
              <a:rPr lang="zh-CN" altLang="en-US" sz="1600" dirty="0">
                <a:latin typeface="+mn-ea"/>
              </a:rPr>
              <a:t>的三级超额累进预扣率。在预扣预缴时，劳务报酬单次收入不超过</a:t>
            </a:r>
            <a:r>
              <a:rPr lang="en-US" altLang="zh-CN" sz="1600" dirty="0">
                <a:latin typeface="+mn-ea"/>
              </a:rPr>
              <a:t>4000</a:t>
            </a:r>
            <a:r>
              <a:rPr lang="zh-CN" altLang="en-US" sz="1600" dirty="0">
                <a:latin typeface="+mn-ea"/>
              </a:rPr>
              <a:t>元的，减除费用按</a:t>
            </a:r>
            <a:r>
              <a:rPr lang="en-US" altLang="zh-CN" sz="1600" dirty="0">
                <a:latin typeface="+mn-ea"/>
              </a:rPr>
              <a:t>800</a:t>
            </a:r>
            <a:r>
              <a:rPr lang="zh-CN" altLang="en-US" sz="1600" dirty="0">
                <a:latin typeface="+mn-ea"/>
              </a:rPr>
              <a:t>元计算，税率为</a:t>
            </a:r>
            <a:r>
              <a:rPr lang="en-US" altLang="zh-CN" sz="1600" dirty="0">
                <a:latin typeface="+mn-ea"/>
              </a:rPr>
              <a:t>20%</a:t>
            </a:r>
            <a:r>
              <a:rPr lang="zh-CN" altLang="en-US" sz="1600" dirty="0">
                <a:latin typeface="+mn-ea"/>
              </a:rPr>
              <a:t>；单次收入</a:t>
            </a:r>
            <a:r>
              <a:rPr lang="en-US" altLang="zh-CN" sz="1600" dirty="0">
                <a:latin typeface="+mn-ea"/>
              </a:rPr>
              <a:t>4000</a:t>
            </a:r>
            <a:r>
              <a:rPr lang="zh-CN" altLang="en-US" sz="1600" dirty="0">
                <a:latin typeface="+mn-ea"/>
              </a:rPr>
              <a:t>元以上的，减除费用按</a:t>
            </a:r>
            <a:r>
              <a:rPr lang="en-US" altLang="zh-CN" sz="1600" dirty="0">
                <a:latin typeface="+mn-ea"/>
              </a:rPr>
              <a:t>20%</a:t>
            </a:r>
            <a:r>
              <a:rPr lang="zh-CN" altLang="en-US" sz="1600" dirty="0">
                <a:latin typeface="+mn-ea"/>
              </a:rPr>
              <a:t>计算，税率是</a:t>
            </a:r>
            <a:r>
              <a:rPr lang="en-US" altLang="zh-CN" sz="1600" dirty="0">
                <a:latin typeface="+mn-ea"/>
              </a:rPr>
              <a:t>20%~40%</a:t>
            </a:r>
            <a:r>
              <a:rPr lang="zh-CN" altLang="en-US" sz="1600" dirty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22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chemeClr val="accent3"/>
                </a:solidFill>
                <a:cs typeface="+mn-ea"/>
                <a:sym typeface="+mn-lt"/>
              </a:rPr>
              <a:t>预扣预缴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居民个人劳务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报酬（举例）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: 圆角 12">
            <a:extLst>
              <a:ext uri="{FF2B5EF4-FFF2-40B4-BE49-F238E27FC236}">
                <a16:creationId xmlns:a16="http://schemas.microsoft.com/office/drawing/2014/main" id="{A4F48BB5-AD71-A891-09A2-BD634476D38D}"/>
              </a:ext>
            </a:extLst>
          </p:cNvPr>
          <p:cNvSpPr/>
          <p:nvPr/>
        </p:nvSpPr>
        <p:spPr>
          <a:xfrm>
            <a:off x="323528" y="789608"/>
            <a:ext cx="8496944" cy="43024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5536" y="789608"/>
            <a:ext cx="8352928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600" dirty="0" smtClean="0"/>
              <a:t>     </a:t>
            </a:r>
            <a:r>
              <a:rPr lang="zh-CN" altLang="en-US" sz="1400" dirty="0" smtClean="0"/>
              <a:t>举例：</a:t>
            </a:r>
            <a:r>
              <a:rPr lang="zh-CN" altLang="en-US" sz="1400" dirty="0">
                <a:latin typeface="+mn-ea"/>
              </a:rPr>
              <a:t>仍</a:t>
            </a:r>
            <a:r>
              <a:rPr lang="zh-CN" altLang="en-US" sz="1400" dirty="0" smtClean="0">
                <a:latin typeface="+mn-ea"/>
              </a:rPr>
              <a:t>以在甲</a:t>
            </a:r>
            <a:r>
              <a:rPr lang="zh-CN" altLang="en-US" sz="1400" dirty="0">
                <a:latin typeface="+mn-ea"/>
              </a:rPr>
              <a:t>企业任职的</a:t>
            </a:r>
            <a:r>
              <a:rPr lang="zh-CN" altLang="en-US" sz="1400" dirty="0" smtClean="0">
                <a:latin typeface="+mn-ea"/>
              </a:rPr>
              <a:t>小王为</a:t>
            </a:r>
            <a:r>
              <a:rPr lang="zh-CN" altLang="en-US" sz="1400" dirty="0">
                <a:latin typeface="+mn-ea"/>
              </a:rPr>
              <a:t>例，</a:t>
            </a:r>
            <a:r>
              <a:rPr lang="en-US" altLang="zh-CN" sz="1400" dirty="0">
                <a:latin typeface="+mn-ea"/>
              </a:rPr>
              <a:t>2021</a:t>
            </a:r>
            <a:r>
              <a:rPr lang="zh-CN" altLang="en-US" sz="1400" dirty="0">
                <a:latin typeface="+mn-ea"/>
              </a:rPr>
              <a:t>年除了在甲企业</a:t>
            </a:r>
            <a:r>
              <a:rPr lang="zh-CN" altLang="en-US" sz="1400" dirty="0" smtClean="0">
                <a:latin typeface="+mn-ea"/>
              </a:rPr>
              <a:t>每月</a:t>
            </a:r>
            <a:r>
              <a:rPr lang="zh-CN" altLang="en-US" sz="1400" dirty="0">
                <a:latin typeface="+mn-ea"/>
              </a:rPr>
              <a:t>取得</a:t>
            </a:r>
            <a:r>
              <a:rPr lang="zh-CN" altLang="en-US" sz="1400" dirty="0" smtClean="0">
                <a:latin typeface="+mn-ea"/>
              </a:rPr>
              <a:t>工资</a:t>
            </a:r>
            <a:r>
              <a:rPr lang="zh-CN" altLang="en-US" sz="1400" dirty="0">
                <a:latin typeface="+mn-ea"/>
              </a:rPr>
              <a:t>薪金外</a:t>
            </a:r>
            <a:r>
              <a:rPr lang="zh-CN" altLang="en-US" sz="1400" dirty="0" smtClean="0">
                <a:latin typeface="+mn-ea"/>
              </a:rPr>
              <a:t>，小王</a:t>
            </a:r>
            <a:r>
              <a:rPr lang="en-US" altLang="zh-CN" sz="1400" dirty="0" smtClean="0">
                <a:latin typeface="+mn-ea"/>
              </a:rPr>
              <a:t>2021</a:t>
            </a:r>
            <a:r>
              <a:rPr lang="zh-CN" altLang="en-US" sz="1400" dirty="0" smtClean="0">
                <a:latin typeface="+mn-ea"/>
              </a:rPr>
              <a:t>年</a:t>
            </a:r>
            <a:r>
              <a:rPr lang="en-US" altLang="zh-CN" sz="1400" dirty="0">
                <a:latin typeface="+mn-ea"/>
              </a:rPr>
              <a:t>2</a:t>
            </a:r>
            <a:r>
              <a:rPr lang="zh-CN" altLang="en-US" sz="1400" dirty="0" smtClean="0">
                <a:latin typeface="+mn-ea"/>
              </a:rPr>
              <a:t>月取得</a:t>
            </a:r>
            <a:r>
              <a:rPr lang="zh-CN" altLang="en-US" sz="1400" dirty="0">
                <a:latin typeface="+mn-ea"/>
              </a:rPr>
              <a:t>劳务报酬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>
                <a:latin typeface="+mn-ea"/>
              </a:rPr>
              <a:t>2</a:t>
            </a:r>
            <a:r>
              <a:rPr lang="en-US" altLang="zh-CN" sz="1400" dirty="0" smtClean="0">
                <a:latin typeface="+mn-ea"/>
              </a:rPr>
              <a:t>000</a:t>
            </a:r>
            <a:r>
              <a:rPr lang="zh-CN" altLang="en-US" sz="1400" dirty="0">
                <a:latin typeface="+mn-ea"/>
              </a:rPr>
              <a:t>元，稿酬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>
                <a:latin typeface="+mn-ea"/>
              </a:rPr>
              <a:t>1</a:t>
            </a:r>
            <a:r>
              <a:rPr lang="en-US" altLang="zh-CN" sz="1400" dirty="0" smtClean="0">
                <a:latin typeface="+mn-ea"/>
              </a:rPr>
              <a:t>000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，</a:t>
            </a:r>
            <a:r>
              <a:rPr lang="en-US" altLang="zh-CN" sz="1400" dirty="0">
                <a:latin typeface="+mn-ea"/>
              </a:rPr>
              <a:t>7</a:t>
            </a:r>
            <a:r>
              <a:rPr lang="zh-CN" altLang="en-US" sz="1400" dirty="0" smtClean="0">
                <a:latin typeface="+mn-ea"/>
              </a:rPr>
              <a:t>月</a:t>
            </a:r>
            <a:r>
              <a:rPr lang="zh-CN" altLang="en-US" sz="1400" dirty="0">
                <a:latin typeface="+mn-ea"/>
              </a:rPr>
              <a:t>取得劳务报酬</a:t>
            </a:r>
            <a:r>
              <a:rPr lang="zh-CN" altLang="en-US" sz="1400" dirty="0" smtClean="0">
                <a:latin typeface="+mn-ea"/>
              </a:rPr>
              <a:t>收入</a:t>
            </a:r>
            <a:r>
              <a:rPr lang="en-US" altLang="zh-CN" sz="1400" dirty="0" smtClean="0">
                <a:latin typeface="+mn-ea"/>
              </a:rPr>
              <a:t>26000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，</a:t>
            </a:r>
            <a:r>
              <a:rPr lang="en-US" altLang="zh-CN" sz="1400" dirty="0" smtClean="0">
                <a:latin typeface="+mn-ea"/>
              </a:rPr>
              <a:t>10</a:t>
            </a:r>
            <a:r>
              <a:rPr lang="zh-CN" altLang="en-US" sz="1400" dirty="0" smtClean="0">
                <a:latin typeface="+mn-ea"/>
              </a:rPr>
              <a:t>月取得特许权</a:t>
            </a:r>
            <a:r>
              <a:rPr lang="zh-CN" altLang="en-US" sz="1400" dirty="0">
                <a:latin typeface="+mn-ea"/>
              </a:rPr>
              <a:t>使用费收入</a:t>
            </a:r>
            <a:r>
              <a:rPr lang="en-US" altLang="zh-CN" sz="1400" dirty="0">
                <a:latin typeface="+mn-ea"/>
              </a:rPr>
              <a:t>2000</a:t>
            </a:r>
            <a:r>
              <a:rPr lang="zh-CN" altLang="en-US" sz="1400" dirty="0">
                <a:latin typeface="+mn-ea"/>
              </a:rPr>
              <a:t>元</a:t>
            </a:r>
            <a:r>
              <a:rPr lang="zh-CN" altLang="en-US" sz="1400" dirty="0" smtClean="0">
                <a:latin typeface="+mn-ea"/>
              </a:rPr>
              <a:t>。取得劳务报酬、稿酬及特许权使用费</a:t>
            </a:r>
            <a:r>
              <a:rPr lang="zh-CN" altLang="en-US" sz="1400" dirty="0">
                <a:latin typeface="+mn-ea"/>
              </a:rPr>
              <a:t>时预扣预</a:t>
            </a:r>
            <a:r>
              <a:rPr lang="zh-CN" altLang="en-US" sz="1400" dirty="0" smtClean="0">
                <a:latin typeface="+mn-ea"/>
              </a:rPr>
              <a:t>缴个税计算如下：</a:t>
            </a:r>
            <a:endParaRPr lang="en-US" altLang="zh-CN" sz="14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7332" y="1631328"/>
            <a:ext cx="817290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月</a:t>
            </a:r>
            <a:endParaRPr lang="zh-CN" altLang="zh-CN" sz="1200" b="1" dirty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劳务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报酬所得预扣预缴应纳税所得额＝每次收入－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</a:p>
          <a:p>
            <a:pPr>
              <a:lnSpc>
                <a:spcPts val="1800"/>
              </a:lnSpc>
            </a:pP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劳务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报酬所得预扣预缴税额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预扣预缴应纳税所得额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预扣率－速算扣除数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200×20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%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0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40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b="1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稿酬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所得预扣预缴应纳税所得额＝（每次收入－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元）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×70%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000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元）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×70%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40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</a:p>
          <a:p>
            <a:pPr>
              <a:lnSpc>
                <a:spcPts val="1800"/>
              </a:lnSpc>
            </a:pP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稿酬所得预扣预缴税额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  <a:hlinkClick r:id="rId3"/>
              </a:rPr>
              <a:t>预扣预缴应纳税所得额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预扣率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40×20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%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b="1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7</a:t>
            </a:r>
            <a:r>
              <a:rPr lang="zh-CN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月</a:t>
            </a:r>
            <a:endParaRPr lang="zh-CN" altLang="en-US" sz="1200" b="1" dirty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劳务报酬所得预扣预缴应纳税所得额＝每次收入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20%</a:t>
            </a: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26000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20%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）＝</a:t>
            </a:r>
            <a:r>
              <a:rPr lang="en-US" altLang="zh-CN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20800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</a:p>
          <a:p>
            <a:pPr>
              <a:lnSpc>
                <a:spcPts val="1800"/>
              </a:lnSpc>
            </a:pP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劳务报酬所得预扣预缴税额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预扣预缴应纳税所得额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预扣率－速算扣除数＝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20800×30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%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2000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4240</a:t>
            </a:r>
            <a:r>
              <a:rPr lang="zh-CN" altLang="en-US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  <a:endParaRPr lang="en-US" altLang="zh-CN" sz="1200" b="1" dirty="0" smtClean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2021</a:t>
            </a:r>
            <a:r>
              <a:rPr lang="zh-CN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年</a:t>
            </a:r>
            <a:r>
              <a:rPr lang="en-US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10</a:t>
            </a:r>
            <a:r>
              <a:rPr lang="zh-CN" altLang="zh-CN" sz="1200" b="1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月</a:t>
            </a:r>
            <a:endParaRPr lang="zh-CN" altLang="en-US" sz="1200" b="1" dirty="0">
              <a:solidFill>
                <a:srgbClr val="0070C0"/>
              </a:solidFill>
              <a:latin typeface="+mn-ea"/>
              <a:cs typeface="宋体" panose="02010600030101010101" pitchFamily="2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特许权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使用费所得预扣预缴应纳税所得额＝（每次收入－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元）＝（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2000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－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800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元）＝</a:t>
            </a:r>
            <a:r>
              <a:rPr lang="en-US" altLang="zh-CN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1200</a:t>
            </a:r>
            <a:r>
              <a:rPr lang="zh-CN" altLang="en-US" sz="1200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</a:p>
          <a:p>
            <a:pPr>
              <a:lnSpc>
                <a:spcPts val="1800"/>
              </a:lnSpc>
            </a:pP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特许权使用费所得预扣预缴税额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=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预扣预缴应纳税所得额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×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预扣率＝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1200×20%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＝</a:t>
            </a:r>
            <a:r>
              <a:rPr lang="en-US" altLang="zh-CN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240</a:t>
            </a:r>
            <a:r>
              <a:rPr lang="zh-CN" altLang="en-US" sz="1200" b="1" dirty="0">
                <a:solidFill>
                  <a:srgbClr val="0070C0"/>
                </a:solidFill>
                <a:latin typeface="+mn-ea"/>
                <a:cs typeface="宋体" panose="02010600030101010101" pitchFamily="2" charset="-122"/>
              </a:rPr>
              <a:t>元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+mn-ea"/>
                <a:cs typeface="宋体" panose="02010600030101010101" pitchFamily="2" charset="-122"/>
              </a:rPr>
              <a:t>        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小王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3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月劳务报酬所得预扣预缴个人所得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税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240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元，稿酬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所得预扣预缴税额个人所得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税</a:t>
            </a:r>
            <a:r>
              <a:rPr lang="en-US" altLang="zh-CN" sz="1200" b="1" dirty="0">
                <a:latin typeface="+mn-ea"/>
                <a:cs typeface="宋体" panose="02010600030101010101" pitchFamily="2" charset="-122"/>
              </a:rPr>
              <a:t>2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8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元；</a:t>
            </a:r>
            <a:r>
              <a:rPr lang="en-US" altLang="zh-CN" sz="1200" b="1" dirty="0">
                <a:latin typeface="+mn-ea"/>
                <a:cs typeface="宋体" panose="02010600030101010101" pitchFamily="2" charset="-122"/>
              </a:rPr>
              <a:t>7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月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劳务报酬所得预扣预缴个人所得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税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4240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元，</a:t>
            </a:r>
            <a:r>
              <a:rPr lang="en-US" altLang="zh-CN" sz="1200" b="1" dirty="0" smtClean="0">
                <a:latin typeface="+mn-ea"/>
                <a:cs typeface="宋体" panose="02010600030101010101" pitchFamily="2" charset="-122"/>
              </a:rPr>
              <a:t>10</a:t>
            </a:r>
            <a:r>
              <a:rPr lang="zh-CN" altLang="en-US" sz="1200" b="1" dirty="0" smtClean="0">
                <a:latin typeface="+mn-ea"/>
                <a:cs typeface="宋体" panose="02010600030101010101" pitchFamily="2" charset="-122"/>
              </a:rPr>
              <a:t>月特许权使用费所得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预扣预缴税额个人所得税</a:t>
            </a:r>
            <a:r>
              <a:rPr lang="en-US" altLang="zh-CN" sz="1200" b="1" dirty="0">
                <a:latin typeface="+mn-ea"/>
                <a:cs typeface="宋体" panose="02010600030101010101" pitchFamily="2" charset="-122"/>
              </a:rPr>
              <a:t>240</a:t>
            </a:r>
            <a:r>
              <a:rPr lang="zh-CN" altLang="en-US" sz="1200" b="1" dirty="0">
                <a:latin typeface="+mn-ea"/>
                <a:cs typeface="宋体" panose="02010600030101010101" pitchFamily="2" charset="-122"/>
              </a:rPr>
              <a:t>元。</a:t>
            </a:r>
          </a:p>
          <a:p>
            <a:endParaRPr lang="en-US" altLang="zh-CN" sz="1200" dirty="0">
              <a:latin typeface="+mn-ea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97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rgbClr val="00B050"/>
                </a:solidFill>
                <a:cs typeface="+mn-ea"/>
                <a:sym typeface="+mn-lt"/>
              </a:rPr>
              <a:t>汇算清缴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居民个人综合所得年度汇算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18059"/>
            <a:ext cx="8208912" cy="39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00B050"/>
                </a:solidFill>
                <a:cs typeface="+mn-ea"/>
                <a:sym typeface="+mn-lt"/>
              </a:rPr>
              <a:t>汇算清缴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居民个人综合所得年度汇算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15566"/>
            <a:ext cx="81033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00B050"/>
                </a:solidFill>
                <a:cs typeface="+mn-ea"/>
                <a:sym typeface="+mn-lt"/>
              </a:rPr>
              <a:t>汇算清缴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居民个人综合所得年度汇算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3558"/>
            <a:ext cx="80059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清爽年中工作总结半年总结汇报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" val="2016062910045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9100455"/>
  <p:tag name="MH_LIBRARY" val="GRAPHIC"/>
  <p:tag name="MH_ORDER" val="矩形 9"/>
</p:tagLst>
</file>

<file path=ppt/theme/theme1.xml><?xml version="1.0" encoding="utf-8"?>
<a:theme xmlns:a="http://schemas.openxmlformats.org/drawingml/2006/main" name="1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00B0F0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1491</Words>
  <Application>Microsoft Office PowerPoint</Application>
  <PresentationFormat>全屏显示(16:9)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Tw Cen MT</vt:lpstr>
      <vt:lpstr>Impact</vt:lpstr>
      <vt:lpstr>Arial</vt:lpstr>
      <vt:lpstr>宋体</vt:lpstr>
      <vt:lpstr>微软雅黑</vt:lpstr>
      <vt:lpstr>Times New Roman</vt:lpstr>
      <vt:lpstr>华文仿宋</vt:lpstr>
      <vt:lpstr>等线</vt:lpstr>
      <vt:lpstr>Calibri</vt:lpstr>
      <vt:lpstr>1_Office 主题​​</vt:lpstr>
      <vt:lpstr>PowerPoint 演示文稿</vt:lpstr>
      <vt:lpstr>个税计税政策</vt:lpstr>
      <vt:lpstr>预扣预缴-居民个人工资薪金</vt:lpstr>
      <vt:lpstr>预扣预缴-居民个人工资薪金（举例）</vt:lpstr>
      <vt:lpstr>预扣预缴-居民个人劳务报酬</vt:lpstr>
      <vt:lpstr>预扣预缴-居民个人劳务报酬（举例）</vt:lpstr>
      <vt:lpstr>汇算清缴-居民个人综合所得年度汇算</vt:lpstr>
      <vt:lpstr>汇算清缴-居民个人综合所得年度汇算</vt:lpstr>
      <vt:lpstr>汇算清缴-居民个人综合所得年度汇算</vt:lpstr>
      <vt:lpstr>汇算清缴-居民个人综合所得年度汇算</vt:lpstr>
      <vt:lpstr>汇算清缴-居民个人综合所得年度汇算</vt:lpstr>
      <vt:lpstr>汇算清缴-居民个人综合所得年度汇算</vt:lpstr>
      <vt:lpstr>汇算清缴-居民个人综合所得年度汇算（举例）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熊猫办公</dc:subject>
  <dc:creator>Administrator</dc:creator>
  <cp:keywords>熊猫办公</cp:keywords>
  <cp:lastModifiedBy>ning</cp:lastModifiedBy>
  <cp:revision>360</cp:revision>
  <cp:lastPrinted>2023-05-10T02:40:12Z</cp:lastPrinted>
  <dcterms:created xsi:type="dcterms:W3CDTF">2016-05-27T01:37:00Z</dcterms:created>
  <dcterms:modified xsi:type="dcterms:W3CDTF">2023-05-10T03:23:17Z</dcterms:modified>
  <cp:category>办公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