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3" r:id="rId3"/>
    <p:sldId id="298" r:id="rId4"/>
    <p:sldId id="258" r:id="rId5"/>
    <p:sldId id="273" r:id="rId6"/>
    <p:sldId id="274" r:id="rId7"/>
    <p:sldId id="275" r:id="rId8"/>
    <p:sldId id="277" r:id="rId9"/>
    <p:sldId id="278" r:id="rId10"/>
    <p:sldId id="279" r:id="rId11"/>
    <p:sldId id="280" r:id="rId12"/>
    <p:sldId id="267" r:id="rId13"/>
    <p:sldId id="284" r:id="rId14"/>
    <p:sldId id="281" r:id="rId15"/>
    <p:sldId id="282" r:id="rId16"/>
    <p:sldId id="283" r:id="rId17"/>
    <p:sldId id="295" r:id="rId18"/>
    <p:sldId id="285" r:id="rId19"/>
    <p:sldId id="286" r:id="rId20"/>
    <p:sldId id="287" r:id="rId21"/>
    <p:sldId id="289" r:id="rId22"/>
    <p:sldId id="290" r:id="rId23"/>
    <p:sldId id="291" r:id="rId24"/>
    <p:sldId id="292" r:id="rId25"/>
    <p:sldId id="271" r:id="rId26"/>
    <p:sldId id="293" r:id="rId27"/>
    <p:sldId id="288"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0C3E8F-FCA1-4D27-81EB-3248D4729D61}" type="datetimeFigureOut">
              <a:rPr lang="zh-CN" altLang="en-US" smtClean="0"/>
              <a:t>2023-03-27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1FD42-5707-4127-85E9-B1B958C31ED4}" type="slidenum">
              <a:rPr lang="zh-CN" altLang="en-US" smtClean="0"/>
              <a:t>‹#›</a:t>
            </a:fld>
            <a:endParaRPr lang="zh-CN" altLang="en-US"/>
          </a:p>
        </p:txBody>
      </p:sp>
    </p:spTree>
    <p:extLst>
      <p:ext uri="{BB962C8B-B14F-4D97-AF65-F5344CB8AC3E}">
        <p14:creationId xmlns:p14="http://schemas.microsoft.com/office/powerpoint/2010/main" val="926715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a:t>
            </a:fld>
            <a:endParaRPr lang="zh-CN" altLang="en-US"/>
          </a:p>
        </p:txBody>
      </p:sp>
    </p:spTree>
    <p:extLst>
      <p:ext uri="{BB962C8B-B14F-4D97-AF65-F5344CB8AC3E}">
        <p14:creationId xmlns:p14="http://schemas.microsoft.com/office/powerpoint/2010/main" val="3701625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14</a:t>
            </a:fld>
            <a:endParaRPr lang="zh-CN" altLang="en-US"/>
          </a:p>
        </p:txBody>
      </p:sp>
    </p:spTree>
    <p:extLst>
      <p:ext uri="{BB962C8B-B14F-4D97-AF65-F5344CB8AC3E}">
        <p14:creationId xmlns:p14="http://schemas.microsoft.com/office/powerpoint/2010/main" val="3112856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15</a:t>
            </a:fld>
            <a:endParaRPr lang="zh-CN" altLang="en-US"/>
          </a:p>
        </p:txBody>
      </p:sp>
    </p:spTree>
    <p:extLst>
      <p:ext uri="{BB962C8B-B14F-4D97-AF65-F5344CB8AC3E}">
        <p14:creationId xmlns:p14="http://schemas.microsoft.com/office/powerpoint/2010/main" val="268443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16</a:t>
            </a:fld>
            <a:endParaRPr lang="zh-CN" altLang="en-US"/>
          </a:p>
        </p:txBody>
      </p:sp>
    </p:spTree>
    <p:extLst>
      <p:ext uri="{BB962C8B-B14F-4D97-AF65-F5344CB8AC3E}">
        <p14:creationId xmlns:p14="http://schemas.microsoft.com/office/powerpoint/2010/main" val="891577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17</a:t>
            </a:fld>
            <a:endParaRPr lang="zh-CN" altLang="en-US"/>
          </a:p>
        </p:txBody>
      </p:sp>
    </p:spTree>
    <p:extLst>
      <p:ext uri="{BB962C8B-B14F-4D97-AF65-F5344CB8AC3E}">
        <p14:creationId xmlns:p14="http://schemas.microsoft.com/office/powerpoint/2010/main" val="469810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18</a:t>
            </a:fld>
            <a:endParaRPr lang="zh-CN" altLang="en-US"/>
          </a:p>
        </p:txBody>
      </p:sp>
    </p:spTree>
    <p:extLst>
      <p:ext uri="{BB962C8B-B14F-4D97-AF65-F5344CB8AC3E}">
        <p14:creationId xmlns:p14="http://schemas.microsoft.com/office/powerpoint/2010/main" val="242584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19</a:t>
            </a:fld>
            <a:endParaRPr lang="zh-CN" altLang="en-US"/>
          </a:p>
        </p:txBody>
      </p:sp>
    </p:spTree>
    <p:extLst>
      <p:ext uri="{BB962C8B-B14F-4D97-AF65-F5344CB8AC3E}">
        <p14:creationId xmlns:p14="http://schemas.microsoft.com/office/powerpoint/2010/main" val="745354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20</a:t>
            </a:fld>
            <a:endParaRPr lang="zh-CN" altLang="en-US"/>
          </a:p>
        </p:txBody>
      </p:sp>
    </p:spTree>
    <p:extLst>
      <p:ext uri="{BB962C8B-B14F-4D97-AF65-F5344CB8AC3E}">
        <p14:creationId xmlns:p14="http://schemas.microsoft.com/office/powerpoint/2010/main" val="3277700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21</a:t>
            </a:fld>
            <a:endParaRPr lang="zh-CN" altLang="en-US"/>
          </a:p>
        </p:txBody>
      </p:sp>
    </p:spTree>
    <p:extLst>
      <p:ext uri="{BB962C8B-B14F-4D97-AF65-F5344CB8AC3E}">
        <p14:creationId xmlns:p14="http://schemas.microsoft.com/office/powerpoint/2010/main" val="247794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22</a:t>
            </a:fld>
            <a:endParaRPr lang="zh-CN" altLang="en-US"/>
          </a:p>
        </p:txBody>
      </p:sp>
    </p:spTree>
    <p:extLst>
      <p:ext uri="{BB962C8B-B14F-4D97-AF65-F5344CB8AC3E}">
        <p14:creationId xmlns:p14="http://schemas.microsoft.com/office/powerpoint/2010/main" val="3946229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23</a:t>
            </a:fld>
            <a:endParaRPr lang="zh-CN" altLang="en-US"/>
          </a:p>
        </p:txBody>
      </p:sp>
    </p:spTree>
    <p:extLst>
      <p:ext uri="{BB962C8B-B14F-4D97-AF65-F5344CB8AC3E}">
        <p14:creationId xmlns:p14="http://schemas.microsoft.com/office/powerpoint/2010/main" val="271154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125199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24</a:t>
            </a:fld>
            <a:endParaRPr lang="zh-CN" altLang="en-US"/>
          </a:p>
        </p:txBody>
      </p:sp>
    </p:spTree>
    <p:extLst>
      <p:ext uri="{BB962C8B-B14F-4D97-AF65-F5344CB8AC3E}">
        <p14:creationId xmlns:p14="http://schemas.microsoft.com/office/powerpoint/2010/main" val="4137065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26</a:t>
            </a:fld>
            <a:endParaRPr lang="zh-CN" altLang="en-US"/>
          </a:p>
        </p:txBody>
      </p:sp>
    </p:spTree>
    <p:extLst>
      <p:ext uri="{BB962C8B-B14F-4D97-AF65-F5344CB8AC3E}">
        <p14:creationId xmlns:p14="http://schemas.microsoft.com/office/powerpoint/2010/main" val="18595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6</a:t>
            </a:fld>
            <a:endParaRPr lang="zh-CN" altLang="en-US"/>
          </a:p>
        </p:txBody>
      </p:sp>
    </p:spTree>
    <p:extLst>
      <p:ext uri="{BB962C8B-B14F-4D97-AF65-F5344CB8AC3E}">
        <p14:creationId xmlns:p14="http://schemas.microsoft.com/office/powerpoint/2010/main" val="154265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7</a:t>
            </a:fld>
            <a:endParaRPr lang="zh-CN" altLang="en-US"/>
          </a:p>
        </p:txBody>
      </p:sp>
    </p:spTree>
    <p:extLst>
      <p:ext uri="{BB962C8B-B14F-4D97-AF65-F5344CB8AC3E}">
        <p14:creationId xmlns:p14="http://schemas.microsoft.com/office/powerpoint/2010/main" val="347823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8</a:t>
            </a:fld>
            <a:endParaRPr lang="zh-CN" altLang="en-US"/>
          </a:p>
        </p:txBody>
      </p:sp>
    </p:spTree>
    <p:extLst>
      <p:ext uri="{BB962C8B-B14F-4D97-AF65-F5344CB8AC3E}">
        <p14:creationId xmlns:p14="http://schemas.microsoft.com/office/powerpoint/2010/main" val="2084768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9</a:t>
            </a:fld>
            <a:endParaRPr lang="zh-CN" altLang="en-US"/>
          </a:p>
        </p:txBody>
      </p:sp>
    </p:spTree>
    <p:extLst>
      <p:ext uri="{BB962C8B-B14F-4D97-AF65-F5344CB8AC3E}">
        <p14:creationId xmlns:p14="http://schemas.microsoft.com/office/powerpoint/2010/main" val="1704141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10</a:t>
            </a:fld>
            <a:endParaRPr lang="zh-CN" altLang="en-US"/>
          </a:p>
        </p:txBody>
      </p:sp>
    </p:spTree>
    <p:extLst>
      <p:ext uri="{BB962C8B-B14F-4D97-AF65-F5344CB8AC3E}">
        <p14:creationId xmlns:p14="http://schemas.microsoft.com/office/powerpoint/2010/main" val="426168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11</a:t>
            </a:fld>
            <a:endParaRPr lang="zh-CN" altLang="en-US"/>
          </a:p>
        </p:txBody>
      </p:sp>
    </p:spTree>
    <p:extLst>
      <p:ext uri="{BB962C8B-B14F-4D97-AF65-F5344CB8AC3E}">
        <p14:creationId xmlns:p14="http://schemas.microsoft.com/office/powerpoint/2010/main" val="159455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AD20D-9969-4862-AE3B-C1D6DA780519}" type="slidenum">
              <a:rPr lang="zh-CN" altLang="en-US" smtClean="0"/>
              <a:t>13</a:t>
            </a:fld>
            <a:endParaRPr lang="zh-CN" altLang="en-US"/>
          </a:p>
        </p:txBody>
      </p:sp>
    </p:spTree>
    <p:extLst>
      <p:ext uri="{BB962C8B-B14F-4D97-AF65-F5344CB8AC3E}">
        <p14:creationId xmlns:p14="http://schemas.microsoft.com/office/powerpoint/2010/main" val="282725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D8C132C-0354-4A90-815D-2CE6A998A060}" type="datetimeFigureOut">
              <a:rPr lang="zh-CN" altLang="en-US" smtClean="0"/>
              <a:t>2023-03-27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2D47F4-91D9-4D2E-8665-DAAFE6B5039C}" type="slidenum">
              <a:rPr lang="zh-CN" altLang="en-US" smtClean="0"/>
              <a:t>‹#›</a:t>
            </a:fld>
            <a:endParaRPr lang="zh-CN" altLang="en-US"/>
          </a:p>
        </p:txBody>
      </p:sp>
    </p:spTree>
    <p:extLst>
      <p:ext uri="{BB962C8B-B14F-4D97-AF65-F5344CB8AC3E}">
        <p14:creationId xmlns:p14="http://schemas.microsoft.com/office/powerpoint/2010/main" val="153686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D8C132C-0354-4A90-815D-2CE6A998A060}" type="datetimeFigureOut">
              <a:rPr lang="zh-CN" altLang="en-US" smtClean="0"/>
              <a:t>2023-03-27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2D47F4-91D9-4D2E-8665-DAAFE6B5039C}" type="slidenum">
              <a:rPr lang="zh-CN" altLang="en-US" smtClean="0"/>
              <a:t>‹#›</a:t>
            </a:fld>
            <a:endParaRPr lang="zh-CN" altLang="en-US"/>
          </a:p>
        </p:txBody>
      </p:sp>
    </p:spTree>
    <p:extLst>
      <p:ext uri="{BB962C8B-B14F-4D97-AF65-F5344CB8AC3E}">
        <p14:creationId xmlns:p14="http://schemas.microsoft.com/office/powerpoint/2010/main" val="32036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D8C132C-0354-4A90-815D-2CE6A998A060}" type="datetimeFigureOut">
              <a:rPr lang="zh-CN" altLang="en-US" smtClean="0"/>
              <a:t>2023-03-27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2D47F4-91D9-4D2E-8665-DAAFE6B5039C}" type="slidenum">
              <a:rPr lang="zh-CN" altLang="en-US" smtClean="0"/>
              <a:t>‹#›</a:t>
            </a:fld>
            <a:endParaRPr lang="zh-CN" altLang="en-US"/>
          </a:p>
        </p:txBody>
      </p:sp>
    </p:spTree>
    <p:extLst>
      <p:ext uri="{BB962C8B-B14F-4D97-AF65-F5344CB8AC3E}">
        <p14:creationId xmlns:p14="http://schemas.microsoft.com/office/powerpoint/2010/main" val="368128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D8C132C-0354-4A90-815D-2CE6A998A060}" type="datetimeFigureOut">
              <a:rPr lang="zh-CN" altLang="en-US" smtClean="0"/>
              <a:t>2023-03-27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2D47F4-91D9-4D2E-8665-DAAFE6B5039C}" type="slidenum">
              <a:rPr lang="zh-CN" altLang="en-US" smtClean="0"/>
              <a:t>‹#›</a:t>
            </a:fld>
            <a:endParaRPr lang="zh-CN" altLang="en-US"/>
          </a:p>
        </p:txBody>
      </p:sp>
    </p:spTree>
    <p:extLst>
      <p:ext uri="{BB962C8B-B14F-4D97-AF65-F5344CB8AC3E}">
        <p14:creationId xmlns:p14="http://schemas.microsoft.com/office/powerpoint/2010/main" val="358924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4D8C132C-0354-4A90-815D-2CE6A998A060}" type="datetimeFigureOut">
              <a:rPr lang="zh-CN" altLang="en-US" smtClean="0"/>
              <a:t>2023-03-27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2D47F4-91D9-4D2E-8665-DAAFE6B5039C}" type="slidenum">
              <a:rPr lang="zh-CN" altLang="en-US" smtClean="0"/>
              <a:t>‹#›</a:t>
            </a:fld>
            <a:endParaRPr lang="zh-CN" altLang="en-US"/>
          </a:p>
        </p:txBody>
      </p:sp>
    </p:spTree>
    <p:extLst>
      <p:ext uri="{BB962C8B-B14F-4D97-AF65-F5344CB8AC3E}">
        <p14:creationId xmlns:p14="http://schemas.microsoft.com/office/powerpoint/2010/main" val="8825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D8C132C-0354-4A90-815D-2CE6A998A060}" type="datetimeFigureOut">
              <a:rPr lang="zh-CN" altLang="en-US" smtClean="0"/>
              <a:t>2023-03-27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2D47F4-91D9-4D2E-8665-DAAFE6B5039C}" type="slidenum">
              <a:rPr lang="zh-CN" altLang="en-US" smtClean="0"/>
              <a:t>‹#›</a:t>
            </a:fld>
            <a:endParaRPr lang="zh-CN" altLang="en-US"/>
          </a:p>
        </p:txBody>
      </p:sp>
    </p:spTree>
    <p:extLst>
      <p:ext uri="{BB962C8B-B14F-4D97-AF65-F5344CB8AC3E}">
        <p14:creationId xmlns:p14="http://schemas.microsoft.com/office/powerpoint/2010/main" val="259239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D8C132C-0354-4A90-815D-2CE6A998A060}" type="datetimeFigureOut">
              <a:rPr lang="zh-CN" altLang="en-US" smtClean="0"/>
              <a:t>2023-03-27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2D47F4-91D9-4D2E-8665-DAAFE6B5039C}" type="slidenum">
              <a:rPr lang="zh-CN" altLang="en-US" smtClean="0"/>
              <a:t>‹#›</a:t>
            </a:fld>
            <a:endParaRPr lang="zh-CN" altLang="en-US"/>
          </a:p>
        </p:txBody>
      </p:sp>
    </p:spTree>
    <p:extLst>
      <p:ext uri="{BB962C8B-B14F-4D97-AF65-F5344CB8AC3E}">
        <p14:creationId xmlns:p14="http://schemas.microsoft.com/office/powerpoint/2010/main" val="261563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D8C132C-0354-4A90-815D-2CE6A998A060}" type="datetimeFigureOut">
              <a:rPr lang="zh-CN" altLang="en-US" smtClean="0"/>
              <a:t>2023-03-27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2D47F4-91D9-4D2E-8665-DAAFE6B5039C}" type="slidenum">
              <a:rPr lang="zh-CN" altLang="en-US" smtClean="0"/>
              <a:t>‹#›</a:t>
            </a:fld>
            <a:endParaRPr lang="zh-CN" altLang="en-US"/>
          </a:p>
        </p:txBody>
      </p:sp>
    </p:spTree>
    <p:extLst>
      <p:ext uri="{BB962C8B-B14F-4D97-AF65-F5344CB8AC3E}">
        <p14:creationId xmlns:p14="http://schemas.microsoft.com/office/powerpoint/2010/main" val="39348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8C132C-0354-4A90-815D-2CE6A998A060}" type="datetimeFigureOut">
              <a:rPr lang="zh-CN" altLang="en-US" smtClean="0"/>
              <a:t>2023-03-27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2D47F4-91D9-4D2E-8665-DAAFE6B5039C}" type="slidenum">
              <a:rPr lang="zh-CN" altLang="en-US" smtClean="0"/>
              <a:t>‹#›</a:t>
            </a:fld>
            <a:endParaRPr lang="zh-CN" altLang="en-US"/>
          </a:p>
        </p:txBody>
      </p:sp>
    </p:spTree>
    <p:extLst>
      <p:ext uri="{BB962C8B-B14F-4D97-AF65-F5344CB8AC3E}">
        <p14:creationId xmlns:p14="http://schemas.microsoft.com/office/powerpoint/2010/main" val="39598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D8C132C-0354-4A90-815D-2CE6A998A060}" type="datetimeFigureOut">
              <a:rPr lang="zh-CN" altLang="en-US" smtClean="0"/>
              <a:t>2023-03-27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2D47F4-91D9-4D2E-8665-DAAFE6B5039C}" type="slidenum">
              <a:rPr lang="zh-CN" altLang="en-US" smtClean="0"/>
              <a:t>‹#›</a:t>
            </a:fld>
            <a:endParaRPr lang="zh-CN" altLang="en-US"/>
          </a:p>
        </p:txBody>
      </p:sp>
    </p:spTree>
    <p:extLst>
      <p:ext uri="{BB962C8B-B14F-4D97-AF65-F5344CB8AC3E}">
        <p14:creationId xmlns:p14="http://schemas.microsoft.com/office/powerpoint/2010/main" val="246709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D8C132C-0354-4A90-815D-2CE6A998A060}" type="datetimeFigureOut">
              <a:rPr lang="zh-CN" altLang="en-US" smtClean="0"/>
              <a:t>2023-03-27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2D47F4-91D9-4D2E-8665-DAAFE6B5039C}" type="slidenum">
              <a:rPr lang="zh-CN" altLang="en-US" smtClean="0"/>
              <a:t>‹#›</a:t>
            </a:fld>
            <a:endParaRPr lang="zh-CN" altLang="en-US"/>
          </a:p>
        </p:txBody>
      </p:sp>
    </p:spTree>
    <p:extLst>
      <p:ext uri="{BB962C8B-B14F-4D97-AF65-F5344CB8AC3E}">
        <p14:creationId xmlns:p14="http://schemas.microsoft.com/office/powerpoint/2010/main" val="389004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C132C-0354-4A90-815D-2CE6A998A060}" type="datetimeFigureOut">
              <a:rPr lang="zh-CN" altLang="en-US" smtClean="0"/>
              <a:t>2023-03-27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D47F4-91D9-4D2E-8665-DAAFE6B5039C}" type="slidenum">
              <a:rPr lang="zh-CN" altLang="en-US" smtClean="0"/>
              <a:t>‹#›</a:t>
            </a:fld>
            <a:endParaRPr lang="zh-CN" altLang="en-US"/>
          </a:p>
        </p:txBody>
      </p:sp>
    </p:spTree>
    <p:extLst>
      <p:ext uri="{BB962C8B-B14F-4D97-AF65-F5344CB8AC3E}">
        <p14:creationId xmlns:p14="http://schemas.microsoft.com/office/powerpoint/2010/main" val="2379601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0610850" y="0"/>
            <a:ext cx="1581150" cy="1114425"/>
          </a:xfrm>
          <a:prstGeom prst="rect">
            <a:avLst/>
          </a:prstGeom>
        </p:spPr>
      </p:pic>
      <p:pic>
        <p:nvPicPr>
          <p:cNvPr id="3" name="图片 2"/>
          <p:cNvPicPr>
            <a:picLocks noChangeAspect="1"/>
          </p:cNvPicPr>
          <p:nvPr/>
        </p:nvPicPr>
        <p:blipFill>
          <a:blip r:embed="rId3"/>
          <a:stretch>
            <a:fillRect/>
          </a:stretch>
        </p:blipFill>
        <p:spPr>
          <a:xfrm>
            <a:off x="0" y="1716874"/>
            <a:ext cx="12192000" cy="3664751"/>
          </a:xfrm>
          <a:prstGeom prst="rect">
            <a:avLst/>
          </a:prstGeom>
        </p:spPr>
      </p:pic>
    </p:spTree>
    <p:extLst>
      <p:ext uri="{BB962C8B-B14F-4D97-AF65-F5344CB8AC3E}">
        <p14:creationId xmlns:p14="http://schemas.microsoft.com/office/powerpoint/2010/main" val="1001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3195" y="140970"/>
            <a:ext cx="9772650" cy="638052"/>
          </a:xfrm>
        </p:spPr>
        <p:txBody>
          <a:bodyPr>
            <a:normAutofit/>
          </a:bodyPr>
          <a:lstStyle/>
          <a:p>
            <a:r>
              <a:rPr lang="en-US" altLang="zh-CN" sz="2400" b="1" dirty="0" smtClean="0">
                <a:solidFill>
                  <a:schemeClr val="accent1">
                    <a:lumMod val="75000"/>
                  </a:schemeClr>
                </a:solidFill>
                <a:sym typeface="+mn-ea"/>
              </a:rPr>
              <a:t>1.1.7</a:t>
            </a:r>
            <a:r>
              <a:rPr lang="zh-CN" altLang="en-US" sz="2400" b="1" dirty="0" smtClean="0">
                <a:solidFill>
                  <a:schemeClr val="accent1">
                    <a:lumMod val="75000"/>
                  </a:schemeClr>
                </a:solidFill>
              </a:rPr>
              <a:t>、</a:t>
            </a:r>
            <a:r>
              <a:rPr lang="zh-CN" altLang="en-US" sz="2400" b="1" dirty="0">
                <a:solidFill>
                  <a:schemeClr val="accent1">
                    <a:lumMod val="75000"/>
                  </a:schemeClr>
                </a:solidFill>
              </a:rPr>
              <a:t>合同登记</a:t>
            </a:r>
            <a:r>
              <a:rPr lang="en-US" altLang="zh-CN" sz="2400" b="1" dirty="0">
                <a:solidFill>
                  <a:schemeClr val="accent1">
                    <a:lumMod val="75000"/>
                  </a:schemeClr>
                </a:solidFill>
              </a:rPr>
              <a:t>-</a:t>
            </a:r>
            <a:r>
              <a:rPr lang="zh-CN" altLang="en-US" sz="2400" b="1" dirty="0">
                <a:solidFill>
                  <a:schemeClr val="accent1">
                    <a:lumMod val="75000"/>
                  </a:schemeClr>
                </a:solidFill>
              </a:rPr>
              <a:t>提交</a:t>
            </a:r>
          </a:p>
        </p:txBody>
      </p:sp>
      <p:sp>
        <p:nvSpPr>
          <p:cNvPr id="3" name="文本框 2"/>
          <p:cNvSpPr txBox="1"/>
          <p:nvPr/>
        </p:nvSpPr>
        <p:spPr>
          <a:xfrm>
            <a:off x="184151" y="779085"/>
            <a:ext cx="11063858" cy="923330"/>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：合同管理菜单下，</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合同登记管理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合同登记</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操作</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点击提交自动生成审批流程</a:t>
            </a:r>
            <a:r>
              <a:rPr 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不同类型的合同</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审批流程</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不同</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，下图仅为示例</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184151" y="2065020"/>
            <a:ext cx="11231880" cy="3848100"/>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1824990" y="3851910"/>
            <a:ext cx="349250" cy="2298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矩形 5"/>
          <p:cNvSpPr/>
          <p:nvPr/>
        </p:nvSpPr>
        <p:spPr>
          <a:xfrm>
            <a:off x="3319145" y="3759200"/>
            <a:ext cx="349250" cy="2298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4874895" y="3851910"/>
            <a:ext cx="349250" cy="2298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矩形 7"/>
          <p:cNvSpPr/>
          <p:nvPr/>
        </p:nvSpPr>
        <p:spPr>
          <a:xfrm>
            <a:off x="6381750" y="3759200"/>
            <a:ext cx="349250" cy="2298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矩形 8"/>
          <p:cNvSpPr/>
          <p:nvPr/>
        </p:nvSpPr>
        <p:spPr>
          <a:xfrm>
            <a:off x="7960995" y="3759200"/>
            <a:ext cx="349250" cy="2298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矩形 9"/>
          <p:cNvSpPr/>
          <p:nvPr/>
        </p:nvSpPr>
        <p:spPr>
          <a:xfrm>
            <a:off x="9465310" y="3759200"/>
            <a:ext cx="349250" cy="2298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a:stretch>
            <a:fillRect/>
          </a:stretch>
        </p:blipFill>
        <p:spPr>
          <a:xfrm>
            <a:off x="10610850" y="0"/>
            <a:ext cx="1581150" cy="1114425"/>
          </a:xfrm>
          <a:prstGeom prst="rect">
            <a:avLst/>
          </a:prstGeom>
        </p:spPr>
      </p:pic>
    </p:spTree>
    <p:extLst>
      <p:ext uri="{BB962C8B-B14F-4D97-AF65-F5344CB8AC3E}">
        <p14:creationId xmlns:p14="http://schemas.microsoft.com/office/powerpoint/2010/main" val="4091023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1856" y="80963"/>
            <a:ext cx="9282344" cy="708660"/>
          </a:xfrm>
        </p:spPr>
        <p:txBody>
          <a:bodyPr>
            <a:normAutofit/>
          </a:bodyPr>
          <a:lstStyle/>
          <a:p>
            <a:r>
              <a:rPr lang="en-US" altLang="zh-CN" sz="2400" b="1" dirty="0">
                <a:solidFill>
                  <a:schemeClr val="accent1">
                    <a:lumMod val="75000"/>
                  </a:schemeClr>
                </a:solidFill>
                <a:sym typeface="+mn-ea"/>
              </a:rPr>
              <a:t>1.2</a:t>
            </a:r>
            <a:r>
              <a:rPr lang="zh-CN" altLang="en-US" sz="2400" b="1" dirty="0">
                <a:solidFill>
                  <a:schemeClr val="accent1">
                    <a:lumMod val="75000"/>
                  </a:schemeClr>
                </a:solidFill>
              </a:rPr>
              <a:t>、合同登记审批</a:t>
            </a:r>
          </a:p>
        </p:txBody>
      </p:sp>
      <p:sp>
        <p:nvSpPr>
          <p:cNvPr id="3" name="文本框 2"/>
          <p:cNvSpPr txBox="1"/>
          <p:nvPr/>
        </p:nvSpPr>
        <p:spPr>
          <a:xfrm>
            <a:off x="191856" y="798195"/>
            <a:ext cx="11467465" cy="922020"/>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首页待办</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合同登记管理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合同审批</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操作</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：支持</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PC</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和移动端审批，点击</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首页待办可以审批</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191856" y="1802447"/>
            <a:ext cx="7730052" cy="2494345"/>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4989" t="3246" r="2130" b="4713"/>
          <a:stretch>
            <a:fillRect/>
          </a:stretch>
        </p:blipFill>
        <p:spPr>
          <a:xfrm>
            <a:off x="7376376" y="1795050"/>
            <a:ext cx="4906494" cy="5003483"/>
          </a:xfrm>
          <a:prstGeom prst="rect">
            <a:avLst/>
          </a:prstGeom>
          <a:ln>
            <a:noFill/>
          </a:ln>
        </p:spPr>
      </p:pic>
      <p:pic>
        <p:nvPicPr>
          <p:cNvPr id="4" name="图片 3"/>
          <p:cNvPicPr>
            <a:picLocks noChangeAspect="1"/>
          </p:cNvPicPr>
          <p:nvPr/>
        </p:nvPicPr>
        <p:blipFill>
          <a:blip r:embed="rId5"/>
          <a:stretch>
            <a:fillRect/>
          </a:stretch>
        </p:blipFill>
        <p:spPr>
          <a:xfrm>
            <a:off x="8890140" y="2716593"/>
            <a:ext cx="1878965" cy="3160395"/>
          </a:xfrm>
          <a:prstGeom prst="rect">
            <a:avLst/>
          </a:prstGeom>
        </p:spPr>
      </p:pic>
      <p:pic>
        <p:nvPicPr>
          <p:cNvPr id="6" name="图片 5"/>
          <p:cNvPicPr>
            <a:picLocks noChangeAspect="1"/>
          </p:cNvPicPr>
          <p:nvPr/>
        </p:nvPicPr>
        <p:blipFill>
          <a:blip r:embed="rId6"/>
          <a:stretch>
            <a:fillRect/>
          </a:stretch>
        </p:blipFill>
        <p:spPr>
          <a:xfrm>
            <a:off x="191856" y="4503654"/>
            <a:ext cx="7649855" cy="1799492"/>
          </a:xfrm>
          <a:prstGeom prst="rect">
            <a:avLst/>
          </a:prstGeom>
        </p:spPr>
      </p:pic>
      <p:pic>
        <p:nvPicPr>
          <p:cNvPr id="8" name="图片 7"/>
          <p:cNvPicPr>
            <a:picLocks noChangeAspect="1"/>
          </p:cNvPicPr>
          <p:nvPr/>
        </p:nvPicPr>
        <p:blipFill>
          <a:blip r:embed="rId7"/>
          <a:stretch>
            <a:fillRect/>
          </a:stretch>
        </p:blipFill>
        <p:spPr>
          <a:xfrm>
            <a:off x="10610850" y="0"/>
            <a:ext cx="1581150" cy="1114425"/>
          </a:xfrm>
          <a:prstGeom prst="rect">
            <a:avLst/>
          </a:prstGeom>
        </p:spPr>
      </p:pic>
    </p:spTree>
    <p:extLst>
      <p:ext uri="{BB962C8B-B14F-4D97-AF65-F5344CB8AC3E}">
        <p14:creationId xmlns:p14="http://schemas.microsoft.com/office/powerpoint/2010/main" val="3902854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3632" y="261242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charset="-122"/>
                <a:cs typeface="Times New Roman" panose="02020603050405020304" pitchFamily="18" charset="0"/>
              </a:rPr>
              <a:t>Contents</a:t>
            </a:r>
          </a:p>
        </p:txBody>
      </p:sp>
      <p:pic>
        <p:nvPicPr>
          <p:cNvPr id="2" name="图片 1"/>
          <p:cNvPicPr>
            <a:picLocks noChangeAspect="1"/>
          </p:cNvPicPr>
          <p:nvPr/>
        </p:nvPicPr>
        <p:blipFill>
          <a:blip r:embed="rId2"/>
          <a:stretch>
            <a:fillRect/>
          </a:stretch>
        </p:blipFill>
        <p:spPr>
          <a:xfrm>
            <a:off x="10610850" y="0"/>
            <a:ext cx="1581150" cy="1114425"/>
          </a:xfrm>
          <a:prstGeom prst="rect">
            <a:avLst/>
          </a:prstGeom>
        </p:spPr>
      </p:pic>
      <p:sp>
        <p:nvSpPr>
          <p:cNvPr id="7" name="标题 1"/>
          <p:cNvSpPr>
            <a:spLocks noGrp="1"/>
          </p:cNvSpPr>
          <p:nvPr>
            <p:ph type="title"/>
          </p:nvPr>
        </p:nvSpPr>
        <p:spPr>
          <a:xfrm>
            <a:off x="216886" y="146250"/>
            <a:ext cx="10437335" cy="609600"/>
          </a:xfrm>
        </p:spPr>
        <p:txBody>
          <a:bodyPr>
            <a:normAutofit/>
          </a:bodyPr>
          <a:lstStyle/>
          <a:p>
            <a:r>
              <a:rPr lang="en-US" altLang="zh-CN" sz="2400" b="1" dirty="0" smtClean="0">
                <a:solidFill>
                  <a:schemeClr val="accent1">
                    <a:lumMod val="75000"/>
                  </a:schemeClr>
                </a:solidFill>
              </a:rPr>
              <a:t>1.3</a:t>
            </a:r>
            <a:r>
              <a:rPr lang="zh-CN" altLang="en-US" sz="2400" b="1" dirty="0" smtClean="0">
                <a:solidFill>
                  <a:schemeClr val="accent1">
                    <a:lumMod val="75000"/>
                  </a:schemeClr>
                </a:solidFill>
              </a:rPr>
              <a:t>、</a:t>
            </a:r>
            <a:r>
              <a:rPr lang="zh-CN" altLang="en-US" sz="2400" b="1" dirty="0">
                <a:solidFill>
                  <a:schemeClr val="accent1">
                    <a:lumMod val="75000"/>
                  </a:schemeClr>
                </a:solidFill>
              </a:rPr>
              <a:t>合同登记</a:t>
            </a:r>
            <a:r>
              <a:rPr lang="en-US" altLang="zh-CN" sz="2400" b="1" dirty="0">
                <a:solidFill>
                  <a:schemeClr val="accent1">
                    <a:lumMod val="75000"/>
                  </a:schemeClr>
                </a:solidFill>
              </a:rPr>
              <a:t>-</a:t>
            </a:r>
            <a:r>
              <a:rPr lang="zh-CN" altLang="en-US" sz="2400" b="1" dirty="0">
                <a:solidFill>
                  <a:schemeClr val="accent1">
                    <a:lumMod val="75000"/>
                  </a:schemeClr>
                </a:solidFill>
              </a:rPr>
              <a:t>打印</a:t>
            </a:r>
          </a:p>
        </p:txBody>
      </p:sp>
      <p:sp>
        <p:nvSpPr>
          <p:cNvPr id="9" name="文本框 8"/>
          <p:cNvSpPr txBox="1"/>
          <p:nvPr/>
        </p:nvSpPr>
        <p:spPr>
          <a:xfrm>
            <a:off x="260257" y="911117"/>
            <a:ext cx="10969995" cy="922020"/>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合同登记管理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合同登记</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查询</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操作</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操作</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审批完成的合同登记，支持</a:t>
            </a:r>
            <a:r>
              <a:rPr 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打印</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出</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合同登记审批单</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p:cNvPicPr>
            <a:picLocks noChangeAspect="1"/>
          </p:cNvPicPr>
          <p:nvPr/>
        </p:nvPicPr>
        <p:blipFill>
          <a:blip r:embed="rId3"/>
          <a:stretch>
            <a:fillRect/>
          </a:stretch>
        </p:blipFill>
        <p:spPr>
          <a:xfrm>
            <a:off x="260257" y="2143671"/>
            <a:ext cx="10969995" cy="1379569"/>
          </a:xfrm>
          <a:prstGeom prst="rect">
            <a:avLst/>
          </a:prstGeom>
        </p:spPr>
      </p:pic>
      <p:pic>
        <p:nvPicPr>
          <p:cNvPr id="12" name="图片 11"/>
          <p:cNvPicPr>
            <a:picLocks noChangeAspect="1"/>
          </p:cNvPicPr>
          <p:nvPr/>
        </p:nvPicPr>
        <p:blipFill>
          <a:blip r:embed="rId4"/>
          <a:stretch>
            <a:fillRect/>
          </a:stretch>
        </p:blipFill>
        <p:spPr>
          <a:xfrm>
            <a:off x="260257" y="3833773"/>
            <a:ext cx="10965846" cy="1847935"/>
          </a:xfrm>
          <a:prstGeom prst="rect">
            <a:avLst/>
          </a:prstGeom>
        </p:spPr>
      </p:pic>
      <p:pic>
        <p:nvPicPr>
          <p:cNvPr id="4" name="图片 3"/>
          <p:cNvPicPr>
            <a:picLocks noChangeAspect="1"/>
          </p:cNvPicPr>
          <p:nvPr/>
        </p:nvPicPr>
        <p:blipFill>
          <a:blip r:embed="rId5"/>
          <a:stretch>
            <a:fillRect/>
          </a:stretch>
        </p:blipFill>
        <p:spPr>
          <a:xfrm>
            <a:off x="5292493" y="4038807"/>
            <a:ext cx="3957573" cy="2491966"/>
          </a:xfrm>
          <a:prstGeom prst="rect">
            <a:avLst/>
          </a:prstGeom>
        </p:spPr>
      </p:pic>
    </p:spTree>
    <p:extLst>
      <p:ext uri="{BB962C8B-B14F-4D97-AF65-F5344CB8AC3E}">
        <p14:creationId xmlns:p14="http://schemas.microsoft.com/office/powerpoint/2010/main" val="741459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0185" y="81041"/>
            <a:ext cx="9750561" cy="744582"/>
          </a:xfrm>
        </p:spPr>
        <p:txBody>
          <a:bodyPr>
            <a:normAutofit/>
          </a:bodyPr>
          <a:lstStyle/>
          <a:p>
            <a:r>
              <a:rPr lang="en-US" altLang="zh-CN" sz="2400" b="1" dirty="0" smtClean="0">
                <a:solidFill>
                  <a:schemeClr val="accent1">
                    <a:lumMod val="75000"/>
                  </a:schemeClr>
                </a:solidFill>
                <a:sym typeface="+mn-ea"/>
              </a:rPr>
              <a:t>1.4</a:t>
            </a:r>
            <a:r>
              <a:rPr lang="zh-CN" altLang="en-US" sz="2400" b="1" dirty="0" smtClean="0">
                <a:solidFill>
                  <a:schemeClr val="accent1">
                    <a:lumMod val="75000"/>
                  </a:schemeClr>
                </a:solidFill>
              </a:rPr>
              <a:t>、终版盖章合同上传</a:t>
            </a:r>
            <a:endParaRPr lang="zh-CN" altLang="en-US" sz="2400" b="1" dirty="0">
              <a:solidFill>
                <a:schemeClr val="accent1">
                  <a:lumMod val="75000"/>
                </a:schemeClr>
              </a:solidFill>
            </a:endParaRPr>
          </a:p>
        </p:txBody>
      </p:sp>
      <p:sp>
        <p:nvSpPr>
          <p:cNvPr id="3" name="文本框 2"/>
          <p:cNvSpPr txBox="1"/>
          <p:nvPr/>
        </p:nvSpPr>
        <p:spPr>
          <a:xfrm>
            <a:off x="133350" y="750570"/>
            <a:ext cx="11467465" cy="1338828"/>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：合同管理菜单下，</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合同台账管理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合同台</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账</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操作</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en-US" altLang="zh-CN" dirty="0" err="1" smtClean="0">
                <a:latin typeface="微软雅黑" panose="020B0503020204020204" pitchFamily="34" charset="-122"/>
                <a:ea typeface="微软雅黑" panose="020B0503020204020204" pitchFamily="34" charset="-122"/>
                <a:cs typeface="微软雅黑" panose="020B0503020204020204" pitchFamily="34" charset="-122"/>
                <a:sym typeface="+mn-ea"/>
              </a:rPr>
              <a:t>上传终版盖章文件</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点击按钮弹出两个按钮</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，点击</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盖章合同，</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打开弹窗可</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上</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传终</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版盖章合同</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及合同登记审批表。</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7" name="图片 6"/>
          <p:cNvPicPr>
            <a:picLocks noChangeAspect="1"/>
          </p:cNvPicPr>
          <p:nvPr/>
        </p:nvPicPr>
        <p:blipFill>
          <a:blip r:embed="rId3"/>
          <a:stretch>
            <a:fillRect/>
          </a:stretch>
        </p:blipFill>
        <p:spPr>
          <a:xfrm>
            <a:off x="10610850" y="0"/>
            <a:ext cx="1581150" cy="1114425"/>
          </a:xfrm>
          <a:prstGeom prst="rect">
            <a:avLst/>
          </a:prstGeom>
        </p:spPr>
      </p:pic>
      <p:pic>
        <p:nvPicPr>
          <p:cNvPr id="5" name="图片 4"/>
          <p:cNvPicPr>
            <a:picLocks noChangeAspect="1"/>
          </p:cNvPicPr>
          <p:nvPr/>
        </p:nvPicPr>
        <p:blipFill>
          <a:blip r:embed="rId4"/>
          <a:stretch>
            <a:fillRect/>
          </a:stretch>
        </p:blipFill>
        <p:spPr>
          <a:xfrm>
            <a:off x="133349" y="2157275"/>
            <a:ext cx="11467465" cy="1913363"/>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7" y="3485679"/>
            <a:ext cx="9050013" cy="3372321"/>
          </a:xfrm>
          <a:prstGeom prst="rect">
            <a:avLst/>
          </a:prstGeom>
        </p:spPr>
      </p:pic>
    </p:spTree>
    <p:extLst>
      <p:ext uri="{BB962C8B-B14F-4D97-AF65-F5344CB8AC3E}">
        <p14:creationId xmlns:p14="http://schemas.microsoft.com/office/powerpoint/2010/main" val="2538030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82245" y="3113386"/>
            <a:ext cx="11145520" cy="2547620"/>
          </a:xfrm>
          <a:prstGeom prst="rect">
            <a:avLst/>
          </a:prstGeom>
          <a:ln>
            <a:noFill/>
          </a:ln>
          <a:effectLst>
            <a:outerShdw blurRad="292100" dist="139700" dir="2700000" algn="tl" rotWithShape="0">
              <a:srgbClr val="333333">
                <a:alpha val="65000"/>
              </a:srgbClr>
            </a:outerShdw>
          </a:effectLst>
        </p:spPr>
      </p:pic>
      <p:sp>
        <p:nvSpPr>
          <p:cNvPr id="2" name="标题 1"/>
          <p:cNvSpPr>
            <a:spLocks noGrp="1"/>
          </p:cNvSpPr>
          <p:nvPr>
            <p:ph type="title"/>
          </p:nvPr>
        </p:nvSpPr>
        <p:spPr>
          <a:xfrm>
            <a:off x="127987" y="107674"/>
            <a:ext cx="9646328" cy="708660"/>
          </a:xfrm>
        </p:spPr>
        <p:txBody>
          <a:bodyPr>
            <a:normAutofit/>
          </a:bodyPr>
          <a:lstStyle/>
          <a:p>
            <a:r>
              <a:rPr lang="en-US" altLang="zh-CN" sz="2400" dirty="0" smtClean="0">
                <a:solidFill>
                  <a:schemeClr val="accent1">
                    <a:lumMod val="75000"/>
                  </a:schemeClr>
                </a:solidFill>
              </a:rPr>
              <a:t>1.5</a:t>
            </a:r>
            <a:r>
              <a:rPr lang="zh-CN" altLang="en-US" sz="2400" dirty="0" smtClean="0">
                <a:solidFill>
                  <a:schemeClr val="accent1">
                    <a:lumMod val="75000"/>
                  </a:schemeClr>
                </a:solidFill>
              </a:rPr>
              <a:t>、</a:t>
            </a:r>
            <a:r>
              <a:rPr lang="zh-CN" altLang="en-US" sz="2400" dirty="0">
                <a:solidFill>
                  <a:schemeClr val="accent1">
                    <a:lumMod val="75000"/>
                  </a:schemeClr>
                </a:solidFill>
              </a:rPr>
              <a:t>合同</a:t>
            </a:r>
            <a:r>
              <a:rPr lang="zh-CN" sz="2400" dirty="0">
                <a:solidFill>
                  <a:schemeClr val="accent1">
                    <a:lumMod val="75000"/>
                  </a:schemeClr>
                </a:solidFill>
              </a:rPr>
              <a:t>变更</a:t>
            </a:r>
          </a:p>
        </p:txBody>
      </p:sp>
      <p:sp>
        <p:nvSpPr>
          <p:cNvPr id="3" name="文本框 2"/>
          <p:cNvSpPr txBox="1"/>
          <p:nvPr/>
        </p:nvSpPr>
        <p:spPr>
          <a:xfrm>
            <a:off x="182245" y="745311"/>
            <a:ext cx="11467465" cy="2168525"/>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：合同登记管理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合同信息变更</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操作</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针对审批通过的合同可以进行变更处理，变更类型分为</a:t>
            </a:r>
            <a:r>
              <a:rPr lang="zh-CN" b="1" dirty="0">
                <a:latin typeface="微软雅黑" panose="020B0503020204020204" pitchFamily="34" charset="-122"/>
                <a:ea typeface="微软雅黑" panose="020B0503020204020204" pitchFamily="34" charset="-122"/>
                <a:cs typeface="微软雅黑" panose="020B0503020204020204" pitchFamily="34" charset="-122"/>
                <a:sym typeface="+mn-ea"/>
              </a:rPr>
              <a:t>变更、作废和解除</a:t>
            </a:r>
          </a:p>
          <a:p>
            <a:pPr marL="381635" lvl="1" fontAlgn="auto">
              <a:lnSpc>
                <a:spcPct val="150000"/>
              </a:lnSpc>
              <a:spcBef>
                <a:spcPts val="0"/>
              </a:spcBef>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）所有的变更操作都会留痕；</a:t>
            </a:r>
          </a:p>
          <a:p>
            <a:pPr marL="381635" lvl="1" fontAlgn="auto">
              <a:lnSpc>
                <a:spcPct val="150000"/>
              </a:lnSpc>
              <a:spcBef>
                <a:spcPts val="0"/>
              </a:spcBef>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）合同原附件不能删除，但是可以上传新的附件；</a:t>
            </a:r>
          </a:p>
          <a:p>
            <a:pPr marL="381635" lvl="1" fontAlgn="auto">
              <a:lnSpc>
                <a:spcPct val="150000"/>
              </a:lnSpc>
              <a:spcBef>
                <a:spcPts val="0"/>
              </a:spcBef>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）合同变更需要走审批</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流程。</a:t>
            </a:r>
            <a:endParaRPr lang="zh-CN"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4"/>
          <a:srcRect t="15120"/>
          <a:stretch>
            <a:fillRect/>
          </a:stretch>
        </p:blipFill>
        <p:spPr>
          <a:xfrm>
            <a:off x="2590325" y="3198008"/>
            <a:ext cx="9486265" cy="3271520"/>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5"/>
          <a:stretch>
            <a:fillRect/>
          </a:stretch>
        </p:blipFill>
        <p:spPr>
          <a:xfrm>
            <a:off x="10610850" y="0"/>
            <a:ext cx="1581150" cy="1114425"/>
          </a:xfrm>
          <a:prstGeom prst="rect">
            <a:avLst/>
          </a:prstGeom>
        </p:spPr>
      </p:pic>
    </p:spTree>
    <p:extLst>
      <p:ext uri="{BB962C8B-B14F-4D97-AF65-F5344CB8AC3E}">
        <p14:creationId xmlns:p14="http://schemas.microsoft.com/office/powerpoint/2010/main" val="3337536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16"/>
          <p:cNvSpPr txBox="1"/>
          <p:nvPr/>
        </p:nvSpPr>
        <p:spPr>
          <a:xfrm>
            <a:off x="7665908" y="5018796"/>
            <a:ext cx="4608512" cy="1064843"/>
          </a:xfrm>
          <a:prstGeom prst="rect">
            <a:avLst/>
          </a:prstGeom>
          <a:noFill/>
        </p:spPr>
        <p:txBody>
          <a:bodyPr wrap="square" rtlCol="0">
            <a:spAutoFit/>
          </a:bodyPr>
          <a:lstStyle/>
          <a:p>
            <a:pPr algn="ctr" defTabSz="914400">
              <a:lnSpc>
                <a:spcPct val="130000"/>
              </a:lnSpc>
              <a:defRPr/>
            </a:pPr>
            <a:r>
              <a:rPr lang="en-US" altLang="zh-CN" sz="5400" b="1" kern="0" dirty="0">
                <a:solidFill>
                  <a:srgbClr val="4BACC6">
                    <a:lumMod val="40000"/>
                    <a:lumOff val="60000"/>
                  </a:srgbClr>
                </a:solidFill>
                <a:latin typeface="Times New Roman" panose="02020603050405020304" pitchFamily="18" charset="0"/>
                <a:ea typeface="微软雅黑" panose="020B0503020204020204" pitchFamily="34" charset="-122"/>
                <a:cs typeface="Times New Roman" panose="02020603050405020304" pitchFamily="18" charset="0"/>
              </a:rPr>
              <a:t>CONTENTS</a:t>
            </a:r>
            <a:endParaRPr lang="en-US" altLang="zh-CN" sz="13800" b="1" kern="0" dirty="0">
              <a:solidFill>
                <a:srgbClr val="4BACC6">
                  <a:lumMod val="40000"/>
                  <a:lumOff val="6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 name="组合 1"/>
          <p:cNvGrpSpPr/>
          <p:nvPr/>
        </p:nvGrpSpPr>
        <p:grpSpPr>
          <a:xfrm>
            <a:off x="4678414" y="1042378"/>
            <a:ext cx="4740349" cy="1064843"/>
            <a:chOff x="4186683" y="476673"/>
            <a:chExt cx="5723672" cy="1534927"/>
          </a:xfrm>
        </p:grpSpPr>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684" y="548681"/>
              <a:ext cx="5723671" cy="1462919"/>
            </a:xfrm>
            <a:prstGeom prst="rect">
              <a:avLst/>
            </a:prstGeom>
          </p:spPr>
        </p:pic>
        <p:sp>
          <p:nvSpPr>
            <p:cNvPr id="38" name="TextBox 22"/>
            <p:cNvSpPr txBox="1"/>
            <p:nvPr/>
          </p:nvSpPr>
          <p:spPr>
            <a:xfrm>
              <a:off x="4186683" y="476673"/>
              <a:ext cx="792088" cy="931659"/>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defTabSz="914400">
                <a:lnSpc>
                  <a:spcPct val="100000"/>
                </a:lnSpc>
                <a:defRPr/>
              </a:pPr>
              <a:r>
                <a:rPr lang="en-US" altLang="zh-CN" sz="3600" kern="0" dirty="0">
                  <a:solidFill>
                    <a:schemeClr val="bg1">
                      <a:lumMod val="65000"/>
                    </a:schemeClr>
                  </a:solidFill>
                  <a:latin typeface="Times New Roman" panose="02020603050405020304" pitchFamily="18" charset="0"/>
                  <a:cs typeface="Times New Roman" panose="02020603050405020304" pitchFamily="18" charset="0"/>
                </a:rPr>
                <a:t>1.</a:t>
              </a:r>
              <a:endParaRPr lang="zh-CN" altLang="en-US" sz="3600" kern="0"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39" name="TextBox 23"/>
            <p:cNvSpPr txBox="1"/>
            <p:nvPr/>
          </p:nvSpPr>
          <p:spPr>
            <a:xfrm>
              <a:off x="5085679" y="1224431"/>
              <a:ext cx="4573613" cy="752398"/>
            </a:xfrm>
            <a:prstGeom prst="rect">
              <a:avLst/>
            </a:prstGeom>
            <a:noFill/>
          </p:spPr>
          <p:txBody>
            <a:bodyPr wrap="square" rtlCol="0">
              <a:spAutoFit/>
            </a:bodyPr>
            <a:lstStyle/>
            <a:p>
              <a:pPr algn="ctr" defTabSz="914400">
                <a:defRPr/>
              </a:pPr>
              <a:r>
                <a:rPr lang="zh-CN" altLang="en-US" sz="28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合同登记及审批</a:t>
              </a:r>
            </a:p>
          </p:txBody>
        </p:sp>
      </p:grpSp>
      <p:grpSp>
        <p:nvGrpSpPr>
          <p:cNvPr id="6" name="组合 5"/>
          <p:cNvGrpSpPr/>
          <p:nvPr/>
        </p:nvGrpSpPr>
        <p:grpSpPr>
          <a:xfrm>
            <a:off x="7565504" y="5153142"/>
            <a:ext cx="4708346" cy="1462919"/>
            <a:chOff x="6068174" y="5134434"/>
            <a:chExt cx="4708346" cy="1462919"/>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l="19734" r="1"/>
            <a:stretch>
              <a:fillRect/>
            </a:stretch>
          </p:blipFill>
          <p:spPr>
            <a:xfrm flipH="1">
              <a:off x="6068174" y="5134434"/>
              <a:ext cx="4594134" cy="1462919"/>
            </a:xfrm>
            <a:prstGeom prst="rect">
              <a:avLst/>
            </a:prstGeom>
          </p:spPr>
        </p:pic>
        <p:sp>
          <p:nvSpPr>
            <p:cNvPr id="46" name="TextBox 30"/>
            <p:cNvSpPr txBox="1"/>
            <p:nvPr/>
          </p:nvSpPr>
          <p:spPr>
            <a:xfrm>
              <a:off x="6168008" y="5532510"/>
              <a:ext cx="4608512" cy="1064843"/>
            </a:xfrm>
            <a:prstGeom prst="rect">
              <a:avLst/>
            </a:prstGeom>
            <a:noFill/>
          </p:spPr>
          <p:txBody>
            <a:bodyPr wrap="square" rtlCol="0">
              <a:spAutoFit/>
            </a:bodyPr>
            <a:lstStyle/>
            <a:p>
              <a:pPr algn="ctr" defTabSz="914400">
                <a:lnSpc>
                  <a:spcPct val="130000"/>
                </a:lnSpc>
                <a:defRPr/>
              </a:pPr>
              <a:r>
                <a:rPr lang="en-US" altLang="zh-CN" sz="5400" b="1"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rPr>
                <a:t>CONTENTS</a:t>
              </a:r>
              <a:endParaRPr lang="en-US" altLang="zh-CN" sz="13800" b="1"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53" name="组合 52"/>
          <p:cNvGrpSpPr/>
          <p:nvPr/>
        </p:nvGrpSpPr>
        <p:grpSpPr>
          <a:xfrm>
            <a:off x="3462830" y="2259238"/>
            <a:ext cx="4740349" cy="1064843"/>
            <a:chOff x="4186683" y="476673"/>
            <a:chExt cx="5723672" cy="1534927"/>
          </a:xfrm>
        </p:grpSpPr>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684" y="548681"/>
              <a:ext cx="5723671" cy="1462919"/>
            </a:xfrm>
            <a:prstGeom prst="rect">
              <a:avLst/>
            </a:prstGeom>
          </p:spPr>
        </p:pic>
        <p:sp>
          <p:nvSpPr>
            <p:cNvPr id="55" name="TextBox 22"/>
            <p:cNvSpPr txBox="1"/>
            <p:nvPr/>
          </p:nvSpPr>
          <p:spPr>
            <a:xfrm>
              <a:off x="4186683" y="476673"/>
              <a:ext cx="792088" cy="931659"/>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defTabSz="914400">
                <a:lnSpc>
                  <a:spcPct val="100000"/>
                </a:lnSpc>
                <a:defRPr/>
              </a:pPr>
              <a:r>
                <a:rPr lang="en-US" altLang="zh-CN" sz="3600" kern="0">
                  <a:solidFill>
                    <a:schemeClr val="bg1">
                      <a:lumMod val="65000"/>
                    </a:schemeClr>
                  </a:solidFill>
                  <a:latin typeface="Times New Roman" panose="02020603050405020304" pitchFamily="18" charset="0"/>
                  <a:cs typeface="Times New Roman" panose="02020603050405020304" pitchFamily="18" charset="0"/>
                </a:rPr>
                <a:t>2.</a:t>
              </a:r>
              <a:endParaRPr lang="zh-CN" altLang="en-US" sz="3600" kern="0"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56" name="TextBox 23"/>
            <p:cNvSpPr txBox="1"/>
            <p:nvPr/>
          </p:nvSpPr>
          <p:spPr>
            <a:xfrm>
              <a:off x="5085679" y="1224431"/>
              <a:ext cx="4573613" cy="752398"/>
            </a:xfrm>
            <a:prstGeom prst="rect">
              <a:avLst/>
            </a:prstGeom>
            <a:noFill/>
          </p:spPr>
          <p:txBody>
            <a:bodyPr wrap="square" rtlCol="0">
              <a:spAutoFit/>
            </a:bodyPr>
            <a:lstStyle/>
            <a:p>
              <a:pPr algn="ctr" defTabSz="914400">
                <a:defRPr/>
              </a:pPr>
              <a:r>
                <a:rPr lang="zh-CN" altLang="en-US" sz="2800"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合同执行管理</a:t>
              </a:r>
              <a:endParaRPr lang="en-US" altLang="zh-CN" sz="280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a:xfrm>
            <a:off x="2342693" y="3944565"/>
            <a:ext cx="4740349" cy="1064843"/>
            <a:chOff x="4186683" y="476673"/>
            <a:chExt cx="5723672" cy="1534927"/>
          </a:xfrm>
        </p:grpSpPr>
        <p:pic>
          <p:nvPicPr>
            <p:cNvPr id="70" name="图片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684" y="548681"/>
              <a:ext cx="5723671" cy="1462919"/>
            </a:xfrm>
            <a:prstGeom prst="rect">
              <a:avLst/>
            </a:prstGeom>
          </p:spPr>
        </p:pic>
        <p:sp>
          <p:nvSpPr>
            <p:cNvPr id="71" name="TextBox 22"/>
            <p:cNvSpPr txBox="1"/>
            <p:nvPr/>
          </p:nvSpPr>
          <p:spPr>
            <a:xfrm>
              <a:off x="4186683" y="476673"/>
              <a:ext cx="792088" cy="931659"/>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defTabSz="914400">
                <a:lnSpc>
                  <a:spcPct val="100000"/>
                </a:lnSpc>
                <a:defRPr/>
              </a:pPr>
              <a:r>
                <a:rPr lang="en-US" altLang="zh-CN" sz="3600" kern="0" dirty="0">
                  <a:solidFill>
                    <a:schemeClr val="bg1">
                      <a:lumMod val="65000"/>
                    </a:schemeClr>
                  </a:solidFill>
                  <a:latin typeface="Times New Roman" panose="02020603050405020304" pitchFamily="18" charset="0"/>
                  <a:cs typeface="Times New Roman" panose="02020603050405020304" pitchFamily="18" charset="0"/>
                </a:rPr>
                <a:t>3</a:t>
              </a:r>
              <a:r>
                <a:rPr lang="en-US" altLang="zh-CN" sz="3600" kern="0" dirty="0" smtClean="0">
                  <a:solidFill>
                    <a:schemeClr val="bg1">
                      <a:lumMod val="65000"/>
                    </a:schemeClr>
                  </a:solidFill>
                  <a:latin typeface="Times New Roman" panose="02020603050405020304" pitchFamily="18" charset="0"/>
                  <a:cs typeface="Times New Roman" panose="02020603050405020304" pitchFamily="18" charset="0"/>
                </a:rPr>
                <a:t>.</a:t>
              </a:r>
              <a:endParaRPr lang="zh-CN" altLang="en-US" sz="3600" kern="0"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72" name="TextBox 23"/>
            <p:cNvSpPr txBox="1"/>
            <p:nvPr/>
          </p:nvSpPr>
          <p:spPr>
            <a:xfrm>
              <a:off x="5085679" y="1224431"/>
              <a:ext cx="4573613" cy="752398"/>
            </a:xfrm>
            <a:prstGeom prst="rect">
              <a:avLst/>
            </a:prstGeom>
            <a:noFill/>
          </p:spPr>
          <p:txBody>
            <a:bodyPr wrap="square" rtlCol="0">
              <a:spAutoFit/>
            </a:bodyPr>
            <a:lstStyle/>
            <a:p>
              <a:pPr algn="ctr" defTabSz="914400">
                <a:defRPr/>
              </a:pPr>
              <a:r>
                <a:rPr lang="zh-CN" altLang="en-US" sz="28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合同台账管理</a:t>
              </a:r>
            </a:p>
          </p:txBody>
        </p:sp>
      </p:grpSp>
      <p:pic>
        <p:nvPicPr>
          <p:cNvPr id="18" name="图片 17"/>
          <p:cNvPicPr>
            <a:picLocks noChangeAspect="1"/>
          </p:cNvPicPr>
          <p:nvPr/>
        </p:nvPicPr>
        <p:blipFill>
          <a:blip r:embed="rId4"/>
          <a:stretch>
            <a:fillRect/>
          </a:stretch>
        </p:blipFill>
        <p:spPr>
          <a:xfrm>
            <a:off x="10610850" y="0"/>
            <a:ext cx="1581150" cy="1114425"/>
          </a:xfrm>
          <a:prstGeom prst="rect">
            <a:avLst/>
          </a:prstGeom>
        </p:spPr>
      </p:pic>
    </p:spTree>
    <p:extLst>
      <p:ext uri="{BB962C8B-B14F-4D97-AF65-F5344CB8AC3E}">
        <p14:creationId xmlns:p14="http://schemas.microsoft.com/office/powerpoint/2010/main" val="3107860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4077" y="125428"/>
            <a:ext cx="9379998" cy="530818"/>
          </a:xfrm>
        </p:spPr>
        <p:txBody>
          <a:bodyPr>
            <a:normAutofit/>
          </a:bodyPr>
          <a:lstStyle/>
          <a:p>
            <a:r>
              <a:rPr lang="en-US" altLang="zh-CN" sz="2400" dirty="0" smtClean="0">
                <a:solidFill>
                  <a:schemeClr val="accent1">
                    <a:lumMod val="75000"/>
                  </a:schemeClr>
                </a:solidFill>
              </a:rPr>
              <a:t>2.1</a:t>
            </a:r>
            <a:r>
              <a:rPr lang="zh-CN" altLang="en-US" sz="2400" dirty="0" smtClean="0">
                <a:solidFill>
                  <a:schemeClr val="accent1">
                    <a:lumMod val="75000"/>
                  </a:schemeClr>
                </a:solidFill>
              </a:rPr>
              <a:t>、</a:t>
            </a:r>
            <a:r>
              <a:rPr lang="zh-CN" altLang="en-US" sz="2400" dirty="0">
                <a:solidFill>
                  <a:schemeClr val="accent1">
                    <a:lumMod val="75000"/>
                  </a:schemeClr>
                </a:solidFill>
              </a:rPr>
              <a:t>支出合同管理</a:t>
            </a:r>
            <a:r>
              <a:rPr lang="zh-CN" altLang="en-US" sz="2400" dirty="0" smtClean="0">
                <a:solidFill>
                  <a:schemeClr val="accent1">
                    <a:lumMod val="75000"/>
                  </a:schemeClr>
                </a:solidFill>
              </a:rPr>
              <a:t>和综合财务模块的关联</a:t>
            </a:r>
            <a:r>
              <a:rPr lang="zh-CN" altLang="en-US" sz="2400" dirty="0">
                <a:solidFill>
                  <a:schemeClr val="accent1">
                    <a:lumMod val="75000"/>
                  </a:schemeClr>
                </a:solidFill>
              </a:rPr>
              <a:t>关系</a:t>
            </a:r>
          </a:p>
        </p:txBody>
      </p:sp>
      <p:sp>
        <p:nvSpPr>
          <p:cNvPr id="144" name="文本框 143"/>
          <p:cNvSpPr txBox="1"/>
          <p:nvPr/>
        </p:nvSpPr>
        <p:spPr>
          <a:xfrm>
            <a:off x="4935855" y="5583555"/>
            <a:ext cx="2665730" cy="369570"/>
          </a:xfrm>
          <a:prstGeom prst="rect">
            <a:avLst/>
          </a:prstGeom>
          <a:noFill/>
        </p:spPr>
        <p:txBody>
          <a:bodyPr wrap="square" rtlCol="0">
            <a:spAutoFit/>
          </a:bodyPr>
          <a:lstStyle/>
          <a:p>
            <a:pPr algn="ctr"/>
            <a:r>
              <a:rPr lang="zh-CN" altLang="en-US" b="1" dirty="0">
                <a:solidFill>
                  <a:schemeClr val="bg1"/>
                </a:solidFill>
                <a:latin typeface="微软雅黑 Light" panose="020B0502040204020203" charset="-122"/>
                <a:ea typeface="微软雅黑 Light" panose="020B0502040204020203" charset="-122"/>
              </a:rPr>
              <a:t>科研条件系统</a:t>
            </a:r>
          </a:p>
        </p:txBody>
      </p:sp>
      <p:sp>
        <p:nvSpPr>
          <p:cNvPr id="4" name="矩形 3"/>
          <p:cNvSpPr/>
          <p:nvPr/>
        </p:nvSpPr>
        <p:spPr>
          <a:xfrm>
            <a:off x="7169816" y="1885098"/>
            <a:ext cx="3014025" cy="12242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文本框 4"/>
          <p:cNvSpPr txBox="1"/>
          <p:nvPr/>
        </p:nvSpPr>
        <p:spPr>
          <a:xfrm>
            <a:off x="6958345" y="2209817"/>
            <a:ext cx="2665730" cy="368300"/>
          </a:xfrm>
          <a:prstGeom prst="rect">
            <a:avLst/>
          </a:prstGeom>
          <a:noFill/>
        </p:spPr>
        <p:txBody>
          <a:bodyPr wrap="square" rtlCol="0">
            <a:spAutoFit/>
          </a:bodyPr>
          <a:lstStyle/>
          <a:p>
            <a:pPr algn="ctr"/>
            <a:r>
              <a:rPr lang="zh-CN" altLang="en-US" b="1" dirty="0">
                <a:solidFill>
                  <a:schemeClr val="bg1"/>
                </a:solidFill>
                <a:latin typeface="微软雅黑 Light" panose="020B0502040204020203" charset="-122"/>
                <a:ea typeface="微软雅黑 Light" panose="020B0502040204020203" charset="-122"/>
              </a:rPr>
              <a:t>支出合同管理</a:t>
            </a:r>
          </a:p>
        </p:txBody>
      </p:sp>
      <p:sp>
        <p:nvSpPr>
          <p:cNvPr id="15" name="矩形 14"/>
          <p:cNvSpPr/>
          <p:nvPr/>
        </p:nvSpPr>
        <p:spPr>
          <a:xfrm>
            <a:off x="542488" y="1908025"/>
            <a:ext cx="3185301" cy="1224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372498" y="2209817"/>
            <a:ext cx="2665730" cy="368300"/>
          </a:xfrm>
          <a:prstGeom prst="rect">
            <a:avLst/>
          </a:prstGeom>
          <a:noFill/>
        </p:spPr>
        <p:txBody>
          <a:bodyPr wrap="square" rtlCol="0">
            <a:spAutoFit/>
          </a:bodyPr>
          <a:lstStyle/>
          <a:p>
            <a:pPr algn="ctr"/>
            <a:r>
              <a:rPr lang="zh-CN" altLang="en-US" b="1" dirty="0">
                <a:solidFill>
                  <a:schemeClr val="bg1"/>
                </a:solidFill>
                <a:latin typeface="微软雅黑 Light" panose="020B0502040204020203" charset="-122"/>
                <a:ea typeface="微软雅黑 Light" panose="020B0502040204020203" charset="-122"/>
              </a:rPr>
              <a:t>综合财务系统</a:t>
            </a:r>
          </a:p>
        </p:txBody>
      </p:sp>
      <p:sp>
        <p:nvSpPr>
          <p:cNvPr id="17" name="箭头: 左 191"/>
          <p:cNvSpPr/>
          <p:nvPr/>
        </p:nvSpPr>
        <p:spPr>
          <a:xfrm>
            <a:off x="4023616" y="1885098"/>
            <a:ext cx="2850373" cy="56007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200" dirty="0">
              <a:latin typeface="微软雅黑 Light" panose="020B0502040204020203" charset="-122"/>
              <a:ea typeface="微软雅黑 Light" panose="020B0502040204020203" charset="-122"/>
            </a:endParaRPr>
          </a:p>
        </p:txBody>
      </p:sp>
      <p:sp>
        <p:nvSpPr>
          <p:cNvPr id="18" name="箭头: 左 191"/>
          <p:cNvSpPr/>
          <p:nvPr/>
        </p:nvSpPr>
        <p:spPr>
          <a:xfrm rot="10800000">
            <a:off x="4023616" y="2485296"/>
            <a:ext cx="2850373" cy="659765"/>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200" dirty="0">
              <a:latin typeface="微软雅黑 Light" panose="020B0502040204020203" charset="-122"/>
              <a:ea typeface="微软雅黑 Light" panose="020B0502040204020203" charset="-122"/>
            </a:endParaRPr>
          </a:p>
        </p:txBody>
      </p:sp>
      <p:sp>
        <p:nvSpPr>
          <p:cNvPr id="20" name="文本框 19"/>
          <p:cNvSpPr txBox="1"/>
          <p:nvPr/>
        </p:nvSpPr>
        <p:spPr>
          <a:xfrm>
            <a:off x="328576" y="773372"/>
            <a:ext cx="10240451" cy="369332"/>
          </a:xfrm>
          <a:prstGeom prst="rect">
            <a:avLst/>
          </a:prstGeom>
          <a:noFill/>
        </p:spPr>
        <p:txBody>
          <a:bodyPr wrap="squar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合同系统</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将审批完成的合同</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基本信息推送至财务系统，可以在报销、借款、费用分摊报销单中</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关联。</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a:stretch>
            <a:fillRect/>
          </a:stretch>
        </p:blipFill>
        <p:spPr>
          <a:xfrm>
            <a:off x="10610850" y="0"/>
            <a:ext cx="1581150" cy="1114425"/>
          </a:xfrm>
          <a:prstGeom prst="rect">
            <a:avLst/>
          </a:prstGeom>
        </p:spPr>
      </p:pic>
      <p:sp>
        <p:nvSpPr>
          <p:cNvPr id="22" name="文本框 21"/>
          <p:cNvSpPr txBox="1"/>
          <p:nvPr/>
        </p:nvSpPr>
        <p:spPr>
          <a:xfrm>
            <a:off x="372498" y="3641367"/>
            <a:ext cx="9571898" cy="923330"/>
          </a:xfrm>
          <a:prstGeom prst="rect">
            <a:avLst/>
          </a:prstGeom>
          <a:noFill/>
        </p:spPr>
        <p:txBody>
          <a:bodyPr wrap="squar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财务系统将经费执行情况返回到合同系统，在合同管理经费执行情况中可以查询明细信息。</a:t>
            </a:r>
          </a:p>
          <a:p>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55832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4077" y="125428"/>
            <a:ext cx="9379998" cy="530818"/>
          </a:xfrm>
        </p:spPr>
        <p:txBody>
          <a:bodyPr>
            <a:normAutofit/>
          </a:bodyPr>
          <a:lstStyle/>
          <a:p>
            <a:r>
              <a:rPr lang="en-US" altLang="zh-CN" sz="2400" dirty="0">
                <a:solidFill>
                  <a:schemeClr val="accent1">
                    <a:lumMod val="75000"/>
                  </a:schemeClr>
                </a:solidFill>
              </a:rPr>
              <a:t>2.1.1</a:t>
            </a:r>
            <a:r>
              <a:rPr lang="zh-CN" altLang="en-US" sz="2400" dirty="0">
                <a:solidFill>
                  <a:schemeClr val="accent1">
                    <a:lumMod val="75000"/>
                  </a:schemeClr>
                </a:solidFill>
              </a:rPr>
              <a:t>、支出合同管理和综合财务</a:t>
            </a:r>
            <a:r>
              <a:rPr lang="zh-CN" altLang="en-US" sz="2400" dirty="0" smtClean="0">
                <a:solidFill>
                  <a:schemeClr val="accent1">
                    <a:lumMod val="75000"/>
                  </a:schemeClr>
                </a:solidFill>
              </a:rPr>
              <a:t>模块的关联</a:t>
            </a:r>
            <a:r>
              <a:rPr lang="zh-CN" altLang="en-US" sz="2400" dirty="0">
                <a:solidFill>
                  <a:schemeClr val="accent1">
                    <a:lumMod val="75000"/>
                  </a:schemeClr>
                </a:solidFill>
              </a:rPr>
              <a:t>关系</a:t>
            </a:r>
          </a:p>
        </p:txBody>
      </p:sp>
      <p:sp>
        <p:nvSpPr>
          <p:cNvPr id="144" name="文本框 143"/>
          <p:cNvSpPr txBox="1"/>
          <p:nvPr/>
        </p:nvSpPr>
        <p:spPr>
          <a:xfrm>
            <a:off x="4935855" y="5583555"/>
            <a:ext cx="2665730" cy="369570"/>
          </a:xfrm>
          <a:prstGeom prst="rect">
            <a:avLst/>
          </a:prstGeom>
          <a:noFill/>
        </p:spPr>
        <p:txBody>
          <a:bodyPr wrap="square" rtlCol="0">
            <a:spAutoFit/>
          </a:bodyPr>
          <a:lstStyle/>
          <a:p>
            <a:pPr algn="ctr"/>
            <a:r>
              <a:rPr lang="zh-CN" altLang="en-US" b="1" dirty="0">
                <a:solidFill>
                  <a:schemeClr val="bg1"/>
                </a:solidFill>
                <a:latin typeface="微软雅黑 Light" panose="020B0502040204020203" charset="-122"/>
                <a:ea typeface="微软雅黑 Light" panose="020B0502040204020203" charset="-122"/>
              </a:rPr>
              <a:t>科研条件系统</a:t>
            </a:r>
          </a:p>
        </p:txBody>
      </p:sp>
      <p:sp>
        <p:nvSpPr>
          <p:cNvPr id="5" name="文本框 4"/>
          <p:cNvSpPr txBox="1"/>
          <p:nvPr/>
        </p:nvSpPr>
        <p:spPr>
          <a:xfrm>
            <a:off x="6860305" y="1758151"/>
            <a:ext cx="2665730" cy="368300"/>
          </a:xfrm>
          <a:prstGeom prst="rect">
            <a:avLst/>
          </a:prstGeom>
          <a:noFill/>
        </p:spPr>
        <p:txBody>
          <a:bodyPr wrap="square" rtlCol="0">
            <a:spAutoFit/>
          </a:bodyPr>
          <a:lstStyle/>
          <a:p>
            <a:pPr algn="ctr"/>
            <a:r>
              <a:rPr lang="zh-CN" altLang="en-US" b="1" dirty="0">
                <a:solidFill>
                  <a:schemeClr val="bg1"/>
                </a:solidFill>
                <a:latin typeface="微软雅黑 Light" panose="020B0502040204020203" charset="-122"/>
                <a:ea typeface="微软雅黑 Light" panose="020B0502040204020203" charset="-122"/>
              </a:rPr>
              <a:t>支出合同管理</a:t>
            </a:r>
          </a:p>
        </p:txBody>
      </p:sp>
      <p:sp>
        <p:nvSpPr>
          <p:cNvPr id="16" name="文本框 15"/>
          <p:cNvSpPr txBox="1"/>
          <p:nvPr/>
        </p:nvSpPr>
        <p:spPr>
          <a:xfrm>
            <a:off x="441428" y="1739605"/>
            <a:ext cx="2665730" cy="368300"/>
          </a:xfrm>
          <a:prstGeom prst="rect">
            <a:avLst/>
          </a:prstGeom>
          <a:noFill/>
        </p:spPr>
        <p:txBody>
          <a:bodyPr wrap="square" rtlCol="0">
            <a:spAutoFit/>
          </a:bodyPr>
          <a:lstStyle/>
          <a:p>
            <a:pPr algn="ctr"/>
            <a:r>
              <a:rPr lang="zh-CN" altLang="en-US" b="1" dirty="0">
                <a:solidFill>
                  <a:schemeClr val="bg1"/>
                </a:solidFill>
                <a:latin typeface="微软雅黑 Light" panose="020B0502040204020203" charset="-122"/>
                <a:ea typeface="微软雅黑 Light" panose="020B0502040204020203" charset="-122"/>
              </a:rPr>
              <a:t>综合财务系统</a:t>
            </a:r>
          </a:p>
        </p:txBody>
      </p:sp>
      <p:sp>
        <p:nvSpPr>
          <p:cNvPr id="20" name="文本框 19"/>
          <p:cNvSpPr txBox="1"/>
          <p:nvPr/>
        </p:nvSpPr>
        <p:spPr>
          <a:xfrm>
            <a:off x="244076" y="772441"/>
            <a:ext cx="10240451" cy="369332"/>
          </a:xfrm>
          <a:prstGeom prst="rect">
            <a:avLst/>
          </a:prstGeom>
          <a:noFill/>
        </p:spPr>
        <p:txBody>
          <a:bodyPr wrap="squar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合同系统</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将审批完成的合同</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基本信息推送至财务系统，可以在报销、借款、费用分摊报销单中</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关联。</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a:stretch>
            <a:fillRect/>
          </a:stretch>
        </p:blipFill>
        <p:spPr>
          <a:xfrm>
            <a:off x="10610850" y="0"/>
            <a:ext cx="1581150" cy="1114425"/>
          </a:xfrm>
          <a:prstGeom prst="rect">
            <a:avLst/>
          </a:prstGeom>
        </p:spPr>
      </p:pic>
      <p:sp>
        <p:nvSpPr>
          <p:cNvPr id="21" name="文本框 20"/>
          <p:cNvSpPr txBox="1"/>
          <p:nvPr/>
        </p:nvSpPr>
        <p:spPr>
          <a:xfrm>
            <a:off x="7350677" y="1192957"/>
            <a:ext cx="3354985" cy="1753235"/>
          </a:xfrm>
          <a:prstGeom prst="rect">
            <a:avLst/>
          </a:prstGeom>
          <a:noFill/>
        </p:spPr>
        <p:txBody>
          <a:bodyPr wrap="square" rtlCol="0" anchor="t">
            <a:spAutoFit/>
          </a:bodyPr>
          <a:lstStyle/>
          <a:p>
            <a:pPr marL="381635" lvl="1" fontAlgn="auto">
              <a:lnSpc>
                <a:spcPct val="150000"/>
              </a:lnSpc>
              <a:spcBef>
                <a:spcPts val="0"/>
              </a:spcBef>
            </a:pP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财务系统提交单据有校验</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：如果本笔报销单报销金额大于可支付金额，那么不允许提交。</a:t>
            </a:r>
            <a:endParaRPr lang="zh-CN" altLang="en-US" dirty="0"/>
          </a:p>
        </p:txBody>
      </p:sp>
      <p:sp>
        <p:nvSpPr>
          <p:cNvPr id="3" name="文本框 2"/>
          <p:cNvSpPr txBox="1"/>
          <p:nvPr/>
        </p:nvSpPr>
        <p:spPr>
          <a:xfrm>
            <a:off x="7457753" y="3024724"/>
            <a:ext cx="3247909" cy="18876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2800"/>
              </a:lnSpc>
            </a:pP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借款或报销时合同信息处选出合同后，“其他附件” 中会自动带出</a:t>
            </a:r>
            <a:r>
              <a:rPr lang="en-US" altLang="zh-CN"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终版盖章文件</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，无需重复上传</a:t>
            </a:r>
            <a:r>
              <a:rPr lang="zh-CN" altLang="en-US"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。先借款后核销的，借款和核销时都可带出合同文件。</a:t>
            </a:r>
            <a:endPar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a:picLocks noChangeAspect="1"/>
          </p:cNvPicPr>
          <p:nvPr/>
        </p:nvPicPr>
        <p:blipFill>
          <a:blip r:embed="rId4"/>
          <a:stretch>
            <a:fillRect/>
          </a:stretch>
        </p:blipFill>
        <p:spPr>
          <a:xfrm>
            <a:off x="332563" y="5091010"/>
            <a:ext cx="10064955" cy="1537241"/>
          </a:xfrm>
          <a:prstGeom prst="rect">
            <a:avLst/>
          </a:prstGeom>
        </p:spPr>
      </p:pic>
      <p:pic>
        <p:nvPicPr>
          <p:cNvPr id="8" name="图片 7"/>
          <p:cNvPicPr>
            <a:picLocks noChangeAspect="1"/>
          </p:cNvPicPr>
          <p:nvPr/>
        </p:nvPicPr>
        <p:blipFill>
          <a:blip r:embed="rId5"/>
          <a:stretch>
            <a:fillRect/>
          </a:stretch>
        </p:blipFill>
        <p:spPr>
          <a:xfrm>
            <a:off x="332563" y="1148791"/>
            <a:ext cx="7018114" cy="3404309"/>
          </a:xfrm>
          <a:prstGeom prst="rect">
            <a:avLst/>
          </a:prstGeom>
        </p:spPr>
      </p:pic>
      <p:sp>
        <p:nvSpPr>
          <p:cNvPr id="9" name="上箭头 8"/>
          <p:cNvSpPr/>
          <p:nvPr/>
        </p:nvSpPr>
        <p:spPr>
          <a:xfrm>
            <a:off x="8016536" y="4962617"/>
            <a:ext cx="176634" cy="506028"/>
          </a:xfrm>
          <a:prstGeom prst="upArrow">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679528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130" y="160940"/>
            <a:ext cx="9548674" cy="719818"/>
          </a:xfrm>
        </p:spPr>
        <p:txBody>
          <a:bodyPr>
            <a:normAutofit/>
          </a:bodyPr>
          <a:lstStyle/>
          <a:p>
            <a:r>
              <a:rPr lang="en-US" altLang="zh-CN" sz="2400" dirty="0">
                <a:solidFill>
                  <a:schemeClr val="accent1">
                    <a:lumMod val="75000"/>
                  </a:schemeClr>
                </a:solidFill>
                <a:sym typeface="+mn-ea"/>
              </a:rPr>
              <a:t>2.1.2</a:t>
            </a:r>
            <a:r>
              <a:rPr lang="zh-CN" altLang="en-US" sz="2400" dirty="0">
                <a:solidFill>
                  <a:schemeClr val="accent1">
                    <a:lumMod val="75000"/>
                  </a:schemeClr>
                </a:solidFill>
              </a:rPr>
              <a:t>、合同执行管理</a:t>
            </a:r>
            <a:r>
              <a:rPr lang="en-US" altLang="zh-CN" sz="2400" dirty="0">
                <a:solidFill>
                  <a:schemeClr val="accent1">
                    <a:lumMod val="75000"/>
                  </a:schemeClr>
                </a:solidFill>
                <a:sym typeface="+mn-ea"/>
              </a:rPr>
              <a:t>-</a:t>
            </a:r>
            <a:r>
              <a:rPr lang="zh-CN" altLang="en-US" sz="2400" dirty="0">
                <a:solidFill>
                  <a:schemeClr val="accent1">
                    <a:lumMod val="75000"/>
                  </a:schemeClr>
                </a:solidFill>
                <a:sym typeface="+mn-ea"/>
              </a:rPr>
              <a:t>付款信息</a:t>
            </a:r>
            <a:endParaRPr lang="zh-CN" sz="2400" dirty="0">
              <a:solidFill>
                <a:schemeClr val="accent1">
                  <a:lumMod val="75000"/>
                </a:schemeClr>
              </a:solidFill>
            </a:endParaRPr>
          </a:p>
        </p:txBody>
      </p:sp>
      <p:sp>
        <p:nvSpPr>
          <p:cNvPr id="3" name="文本框 2"/>
          <p:cNvSpPr txBox="1"/>
          <p:nvPr/>
        </p:nvSpPr>
        <p:spPr>
          <a:xfrm>
            <a:off x="190130" y="928561"/>
            <a:ext cx="11468100" cy="784830"/>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合同管理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》合同执行管理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付款信息</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操作说明</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财务系统将经费执行情况返回到合同系统，在合同管理经费执行情况中可以查询明细信息。</a:t>
            </a:r>
          </a:p>
        </p:txBody>
      </p:sp>
      <p:pic>
        <p:nvPicPr>
          <p:cNvPr id="4" name="图片 3"/>
          <p:cNvPicPr>
            <a:picLocks noChangeAspect="1"/>
          </p:cNvPicPr>
          <p:nvPr/>
        </p:nvPicPr>
        <p:blipFill>
          <a:blip r:embed="rId3"/>
          <a:stretch>
            <a:fillRect/>
          </a:stretch>
        </p:blipFill>
        <p:spPr>
          <a:xfrm>
            <a:off x="159221" y="1895870"/>
            <a:ext cx="11339830" cy="2197100"/>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4"/>
          <a:stretch>
            <a:fillRect/>
          </a:stretch>
        </p:blipFill>
        <p:spPr>
          <a:xfrm>
            <a:off x="159221" y="4210660"/>
            <a:ext cx="10567035" cy="2348230"/>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5"/>
          <a:stretch>
            <a:fillRect/>
          </a:stretch>
        </p:blipFill>
        <p:spPr>
          <a:xfrm>
            <a:off x="10610850" y="0"/>
            <a:ext cx="1581150" cy="1114425"/>
          </a:xfrm>
          <a:prstGeom prst="rect">
            <a:avLst/>
          </a:prstGeom>
        </p:spPr>
      </p:pic>
    </p:spTree>
    <p:extLst>
      <p:ext uri="{BB962C8B-B14F-4D97-AF65-F5344CB8AC3E}">
        <p14:creationId xmlns:p14="http://schemas.microsoft.com/office/powerpoint/2010/main" val="1924845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0231" y="81039"/>
            <a:ext cx="10223377" cy="593663"/>
          </a:xfrm>
        </p:spPr>
        <p:txBody>
          <a:bodyPr>
            <a:normAutofit/>
          </a:bodyPr>
          <a:lstStyle/>
          <a:p>
            <a:r>
              <a:rPr lang="en-US" altLang="zh-CN" sz="2400" dirty="0" smtClean="0">
                <a:solidFill>
                  <a:schemeClr val="accent1">
                    <a:lumMod val="75000"/>
                  </a:schemeClr>
                </a:solidFill>
                <a:sym typeface="+mn-ea"/>
              </a:rPr>
              <a:t>2.1.3</a:t>
            </a:r>
            <a:r>
              <a:rPr lang="zh-CN" altLang="en-US" sz="2400" dirty="0" smtClean="0">
                <a:solidFill>
                  <a:schemeClr val="accent1">
                    <a:lumMod val="75000"/>
                  </a:schemeClr>
                </a:solidFill>
              </a:rPr>
              <a:t>、</a:t>
            </a:r>
            <a:r>
              <a:rPr lang="zh-CN" altLang="en-US" sz="2400" dirty="0">
                <a:solidFill>
                  <a:schemeClr val="accent1">
                    <a:lumMod val="75000"/>
                  </a:schemeClr>
                </a:solidFill>
              </a:rPr>
              <a:t>合同付款</a:t>
            </a:r>
            <a:r>
              <a:rPr lang="en-US" altLang="zh-CN" sz="2400" dirty="0">
                <a:solidFill>
                  <a:schemeClr val="accent1">
                    <a:lumMod val="75000"/>
                  </a:schemeClr>
                </a:solidFill>
                <a:sym typeface="+mn-ea"/>
              </a:rPr>
              <a:t>-</a:t>
            </a:r>
            <a:r>
              <a:rPr lang="zh-CN" altLang="en-US" sz="2400" dirty="0">
                <a:solidFill>
                  <a:schemeClr val="accent1">
                    <a:lumMod val="75000"/>
                  </a:schemeClr>
                </a:solidFill>
                <a:sym typeface="+mn-ea"/>
              </a:rPr>
              <a:t>付款补录</a:t>
            </a:r>
            <a:endParaRPr lang="zh-CN" sz="2400" dirty="0">
              <a:solidFill>
                <a:schemeClr val="accent1">
                  <a:lumMod val="75000"/>
                </a:schemeClr>
              </a:solidFill>
            </a:endParaRPr>
          </a:p>
        </p:txBody>
      </p:sp>
      <p:sp>
        <p:nvSpPr>
          <p:cNvPr id="3" name="文本框 2"/>
          <p:cNvSpPr txBox="1"/>
          <p:nvPr/>
        </p:nvSpPr>
        <p:spPr>
          <a:xfrm>
            <a:off x="183101" y="708922"/>
            <a:ext cx="11135928" cy="923330"/>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合同管理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》合同执行管理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》合同收付款补录</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操作说明</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：针对已经完成付款生成财务凭证的支出业务，可以直接关联财务凭证进行补录。</a:t>
            </a:r>
            <a:endParaRPr lang="zh-CN"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10610850" y="0"/>
            <a:ext cx="1581150" cy="1114425"/>
          </a:xfrm>
          <a:prstGeom prst="rect">
            <a:avLst/>
          </a:prstGeom>
        </p:spPr>
      </p:pic>
      <p:pic>
        <p:nvPicPr>
          <p:cNvPr id="4" name="图片 3"/>
          <p:cNvPicPr>
            <a:picLocks noChangeAspect="1"/>
          </p:cNvPicPr>
          <p:nvPr/>
        </p:nvPicPr>
        <p:blipFill>
          <a:blip r:embed="rId4"/>
          <a:stretch>
            <a:fillRect/>
          </a:stretch>
        </p:blipFill>
        <p:spPr>
          <a:xfrm>
            <a:off x="570621" y="1780018"/>
            <a:ext cx="9372370" cy="4632321"/>
          </a:xfrm>
          <a:prstGeom prst="rect">
            <a:avLst/>
          </a:prstGeom>
        </p:spPr>
      </p:pic>
    </p:spTree>
    <p:extLst>
      <p:ext uri="{BB962C8B-B14F-4D97-AF65-F5344CB8AC3E}">
        <p14:creationId xmlns:p14="http://schemas.microsoft.com/office/powerpoint/2010/main" val="1352915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16"/>
          <p:cNvSpPr txBox="1"/>
          <p:nvPr/>
        </p:nvSpPr>
        <p:spPr>
          <a:xfrm>
            <a:off x="7665908" y="5018796"/>
            <a:ext cx="4608512" cy="1064843"/>
          </a:xfrm>
          <a:prstGeom prst="rect">
            <a:avLst/>
          </a:prstGeom>
          <a:noFill/>
        </p:spPr>
        <p:txBody>
          <a:bodyPr wrap="square" rtlCol="0">
            <a:spAutoFit/>
          </a:bodyPr>
          <a:lstStyle/>
          <a:p>
            <a:pPr algn="ctr" defTabSz="914400">
              <a:lnSpc>
                <a:spcPct val="130000"/>
              </a:lnSpc>
              <a:defRPr/>
            </a:pPr>
            <a:r>
              <a:rPr lang="en-US" altLang="zh-CN" sz="5400" b="1" kern="0" dirty="0">
                <a:solidFill>
                  <a:srgbClr val="4BACC6">
                    <a:lumMod val="40000"/>
                    <a:lumOff val="60000"/>
                  </a:srgbClr>
                </a:solidFill>
                <a:latin typeface="Times New Roman" panose="02020603050405020304" pitchFamily="18" charset="0"/>
                <a:ea typeface="微软雅黑" panose="020B0503020204020204" pitchFamily="34" charset="-122"/>
                <a:cs typeface="Times New Roman" panose="02020603050405020304" pitchFamily="18" charset="0"/>
              </a:rPr>
              <a:t>CONTENTS</a:t>
            </a:r>
            <a:endParaRPr lang="en-US" altLang="zh-CN" sz="13800" b="1" kern="0" dirty="0">
              <a:solidFill>
                <a:srgbClr val="4BACC6">
                  <a:lumMod val="40000"/>
                  <a:lumOff val="6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 name="组合 1"/>
          <p:cNvGrpSpPr/>
          <p:nvPr/>
        </p:nvGrpSpPr>
        <p:grpSpPr>
          <a:xfrm>
            <a:off x="4678414" y="1042378"/>
            <a:ext cx="4740349" cy="1064843"/>
            <a:chOff x="4186683" y="476673"/>
            <a:chExt cx="5723672" cy="1534927"/>
          </a:xfrm>
        </p:grpSpPr>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684" y="548681"/>
              <a:ext cx="5723671" cy="1462919"/>
            </a:xfrm>
            <a:prstGeom prst="rect">
              <a:avLst/>
            </a:prstGeom>
          </p:spPr>
        </p:pic>
        <p:sp>
          <p:nvSpPr>
            <p:cNvPr id="38" name="TextBox 22"/>
            <p:cNvSpPr txBox="1"/>
            <p:nvPr/>
          </p:nvSpPr>
          <p:spPr>
            <a:xfrm>
              <a:off x="4186683" y="476673"/>
              <a:ext cx="792088" cy="931659"/>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defTabSz="914400">
                <a:lnSpc>
                  <a:spcPct val="100000"/>
                </a:lnSpc>
                <a:defRPr/>
              </a:pPr>
              <a:r>
                <a:rPr lang="en-US" altLang="zh-CN" sz="3600" kern="0" dirty="0">
                  <a:solidFill>
                    <a:schemeClr val="bg1">
                      <a:lumMod val="65000"/>
                    </a:schemeClr>
                  </a:solidFill>
                  <a:latin typeface="Times New Roman" panose="02020603050405020304" pitchFamily="18" charset="0"/>
                  <a:cs typeface="Times New Roman" panose="02020603050405020304" pitchFamily="18" charset="0"/>
                </a:rPr>
                <a:t>1.</a:t>
              </a:r>
              <a:endParaRPr lang="zh-CN" altLang="en-US" sz="3600" kern="0"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39" name="TextBox 23"/>
            <p:cNvSpPr txBox="1"/>
            <p:nvPr/>
          </p:nvSpPr>
          <p:spPr>
            <a:xfrm>
              <a:off x="5085679" y="1224431"/>
              <a:ext cx="4573613" cy="752398"/>
            </a:xfrm>
            <a:prstGeom prst="rect">
              <a:avLst/>
            </a:prstGeom>
            <a:noFill/>
          </p:spPr>
          <p:txBody>
            <a:bodyPr wrap="square" rtlCol="0">
              <a:spAutoFit/>
            </a:bodyPr>
            <a:lstStyle/>
            <a:p>
              <a:pPr algn="ctr" defTabSz="914400">
                <a:defRPr/>
              </a:pPr>
              <a:r>
                <a:rPr lang="zh-CN" altLang="en-US" sz="2800" kern="0" dirty="0">
                  <a:solidFill>
                    <a:schemeClr val="bg1"/>
                  </a:solidFill>
                  <a:latin typeface="Arial" panose="020B0604020202020204" pitchFamily="34" charset="0"/>
                  <a:ea typeface="微软雅黑" panose="020B0503020204020204" pitchFamily="34" charset="-122"/>
                  <a:cs typeface="Arial" panose="020B0604020202020204" pitchFamily="34" charset="0"/>
                </a:rPr>
                <a:t>合同</a:t>
              </a:r>
              <a:r>
                <a:rPr lang="zh-CN" altLang="en-US" sz="2800" kern="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登记流程</a:t>
              </a:r>
              <a:endParaRPr lang="en-US" altLang="zh-CN" sz="280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7565504" y="5153142"/>
            <a:ext cx="4708346" cy="1462919"/>
            <a:chOff x="6068174" y="5134434"/>
            <a:chExt cx="4708346" cy="1462919"/>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l="19734" r="1"/>
            <a:stretch>
              <a:fillRect/>
            </a:stretch>
          </p:blipFill>
          <p:spPr>
            <a:xfrm flipH="1">
              <a:off x="6068174" y="5134434"/>
              <a:ext cx="4594134" cy="1462919"/>
            </a:xfrm>
            <a:prstGeom prst="rect">
              <a:avLst/>
            </a:prstGeom>
          </p:spPr>
        </p:pic>
        <p:sp>
          <p:nvSpPr>
            <p:cNvPr id="46" name="TextBox 30"/>
            <p:cNvSpPr txBox="1"/>
            <p:nvPr/>
          </p:nvSpPr>
          <p:spPr>
            <a:xfrm>
              <a:off x="6168008" y="5532510"/>
              <a:ext cx="4608512" cy="1064843"/>
            </a:xfrm>
            <a:prstGeom prst="rect">
              <a:avLst/>
            </a:prstGeom>
            <a:noFill/>
          </p:spPr>
          <p:txBody>
            <a:bodyPr wrap="square" rtlCol="0">
              <a:spAutoFit/>
            </a:bodyPr>
            <a:lstStyle/>
            <a:p>
              <a:pPr algn="ctr" defTabSz="914400">
                <a:lnSpc>
                  <a:spcPct val="130000"/>
                </a:lnSpc>
                <a:defRPr/>
              </a:pPr>
              <a:r>
                <a:rPr lang="en-US" altLang="zh-CN" sz="5400" b="1"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rPr>
                <a:t>CONTENTS</a:t>
              </a:r>
              <a:endParaRPr lang="en-US" altLang="zh-CN" sz="13800" b="1"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53" name="组合 52"/>
          <p:cNvGrpSpPr/>
          <p:nvPr/>
        </p:nvGrpSpPr>
        <p:grpSpPr>
          <a:xfrm>
            <a:off x="3462830" y="2359477"/>
            <a:ext cx="4740349" cy="1064843"/>
            <a:chOff x="4186683" y="476673"/>
            <a:chExt cx="5723672" cy="1534927"/>
          </a:xfrm>
        </p:grpSpPr>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684" y="548681"/>
              <a:ext cx="5723671" cy="1462919"/>
            </a:xfrm>
            <a:prstGeom prst="rect">
              <a:avLst/>
            </a:prstGeom>
          </p:spPr>
        </p:pic>
        <p:sp>
          <p:nvSpPr>
            <p:cNvPr id="55" name="TextBox 22"/>
            <p:cNvSpPr txBox="1"/>
            <p:nvPr/>
          </p:nvSpPr>
          <p:spPr>
            <a:xfrm>
              <a:off x="4186683" y="476673"/>
              <a:ext cx="792088" cy="931659"/>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defTabSz="914400">
                <a:lnSpc>
                  <a:spcPct val="100000"/>
                </a:lnSpc>
                <a:defRPr/>
              </a:pPr>
              <a:r>
                <a:rPr lang="en-US" altLang="zh-CN" sz="3600" kern="0">
                  <a:solidFill>
                    <a:schemeClr val="bg1">
                      <a:lumMod val="65000"/>
                    </a:schemeClr>
                  </a:solidFill>
                  <a:latin typeface="Times New Roman" panose="02020603050405020304" pitchFamily="18" charset="0"/>
                  <a:cs typeface="Times New Roman" panose="02020603050405020304" pitchFamily="18" charset="0"/>
                </a:rPr>
                <a:t>2.</a:t>
              </a:r>
              <a:endParaRPr lang="zh-CN" altLang="en-US" sz="3600" kern="0"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56" name="TextBox 23"/>
            <p:cNvSpPr txBox="1"/>
            <p:nvPr/>
          </p:nvSpPr>
          <p:spPr>
            <a:xfrm>
              <a:off x="5078778" y="1224431"/>
              <a:ext cx="4573613" cy="752398"/>
            </a:xfrm>
            <a:prstGeom prst="rect">
              <a:avLst/>
            </a:prstGeom>
            <a:noFill/>
          </p:spPr>
          <p:txBody>
            <a:bodyPr wrap="square" rtlCol="0">
              <a:spAutoFit/>
            </a:bodyPr>
            <a:lstStyle/>
            <a:p>
              <a:pPr algn="ctr" defTabSz="914400">
                <a:defRPr/>
              </a:pPr>
              <a:r>
                <a:rPr lang="zh-CN" altLang="en-US" sz="2800"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合同执行管理</a:t>
              </a:r>
              <a:endParaRPr lang="en-US" altLang="zh-CN" sz="280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a:xfrm>
            <a:off x="2881139" y="3792877"/>
            <a:ext cx="4740349" cy="1064843"/>
            <a:chOff x="4186683" y="476673"/>
            <a:chExt cx="5723672" cy="1534927"/>
          </a:xfrm>
        </p:grpSpPr>
        <p:pic>
          <p:nvPicPr>
            <p:cNvPr id="70" name="图片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684" y="548681"/>
              <a:ext cx="5723671" cy="1462919"/>
            </a:xfrm>
            <a:prstGeom prst="rect">
              <a:avLst/>
            </a:prstGeom>
          </p:spPr>
        </p:pic>
        <p:sp>
          <p:nvSpPr>
            <p:cNvPr id="71" name="TextBox 22"/>
            <p:cNvSpPr txBox="1"/>
            <p:nvPr/>
          </p:nvSpPr>
          <p:spPr>
            <a:xfrm>
              <a:off x="4186683" y="476673"/>
              <a:ext cx="792088" cy="931659"/>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defTabSz="914400">
                <a:lnSpc>
                  <a:spcPct val="100000"/>
                </a:lnSpc>
                <a:defRPr/>
              </a:pPr>
              <a:r>
                <a:rPr lang="en-US" altLang="zh-CN" sz="3600" kern="0" dirty="0">
                  <a:solidFill>
                    <a:schemeClr val="bg1">
                      <a:lumMod val="65000"/>
                    </a:schemeClr>
                  </a:solidFill>
                  <a:latin typeface="Times New Roman" panose="02020603050405020304" pitchFamily="18" charset="0"/>
                  <a:cs typeface="Times New Roman" panose="02020603050405020304" pitchFamily="18" charset="0"/>
                </a:rPr>
                <a:t>3</a:t>
              </a:r>
              <a:r>
                <a:rPr lang="en-US" altLang="zh-CN" sz="3600" kern="0" dirty="0" smtClean="0">
                  <a:solidFill>
                    <a:schemeClr val="bg1">
                      <a:lumMod val="65000"/>
                    </a:schemeClr>
                  </a:solidFill>
                  <a:latin typeface="Times New Roman" panose="02020603050405020304" pitchFamily="18" charset="0"/>
                  <a:cs typeface="Times New Roman" panose="02020603050405020304" pitchFamily="18" charset="0"/>
                </a:rPr>
                <a:t>.</a:t>
              </a:r>
              <a:endParaRPr lang="zh-CN" altLang="en-US" sz="3600" kern="0"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72" name="TextBox 23"/>
            <p:cNvSpPr txBox="1"/>
            <p:nvPr/>
          </p:nvSpPr>
          <p:spPr>
            <a:xfrm>
              <a:off x="5085679" y="1224431"/>
              <a:ext cx="4573613" cy="752398"/>
            </a:xfrm>
            <a:prstGeom prst="rect">
              <a:avLst/>
            </a:prstGeom>
            <a:noFill/>
          </p:spPr>
          <p:txBody>
            <a:bodyPr wrap="square" rtlCol="0">
              <a:spAutoFit/>
            </a:bodyPr>
            <a:lstStyle/>
            <a:p>
              <a:pPr algn="ctr" defTabSz="914400">
                <a:defRPr/>
              </a:pPr>
              <a:r>
                <a:rPr lang="zh-CN" altLang="en-US" sz="2800" kern="0" dirty="0">
                  <a:solidFill>
                    <a:schemeClr val="bg1"/>
                  </a:solidFill>
                  <a:latin typeface="Arial" panose="020B0604020202020204" pitchFamily="34" charset="0"/>
                  <a:ea typeface="微软雅黑" panose="020B0503020204020204" pitchFamily="34" charset="-122"/>
                  <a:cs typeface="Arial" panose="020B0604020202020204" pitchFamily="34" charset="0"/>
                  <a:sym typeface="+mn-ea"/>
                </a:rPr>
                <a:t>合同台账管理</a:t>
              </a:r>
              <a:endParaRPr lang="en-US" altLang="zh-CN" sz="2800"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9" name="标题 1"/>
          <p:cNvSpPr>
            <a:spLocks noGrp="1"/>
          </p:cNvSpPr>
          <p:nvPr/>
        </p:nvSpPr>
        <p:spPr>
          <a:xfrm>
            <a:off x="-1" y="464"/>
            <a:ext cx="12192001" cy="623402"/>
          </a:xfrm>
          <a:prstGeom prst="rect">
            <a:avLst/>
          </a:prstGeom>
          <a:solidFill>
            <a:schemeClr val="bg2"/>
          </a:solidFill>
        </p:spPr>
        <p:txBody>
          <a:bodyPr vert="horz" lIns="91440" tIns="45720" rIns="91440" bIns="45720" rtlCol="0" anchor="ctr">
            <a:normAutofit/>
          </a:bodyPr>
          <a:lstStyle>
            <a:lvl1pPr algn="l" defTabSz="457200" rtl="0" eaLnBrk="1" latinLnBrk="0" hangingPunct="1">
              <a:spcBef>
                <a:spcPct val="0"/>
              </a:spcBef>
              <a:buNone/>
              <a:defRPr sz="2800" b="1"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en-US" altLang="zh-CN" dirty="0" smtClean="0"/>
              <a:t>ARP</a:t>
            </a:r>
            <a:r>
              <a:rPr lang="zh-CN" altLang="en-US" dirty="0"/>
              <a:t>合同登记流程及常见问题说明</a:t>
            </a:r>
          </a:p>
        </p:txBody>
      </p:sp>
    </p:spTree>
    <p:extLst>
      <p:ext uri="{BB962C8B-B14F-4D97-AF65-F5344CB8AC3E}">
        <p14:creationId xmlns:p14="http://schemas.microsoft.com/office/powerpoint/2010/main" val="1004999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250" y="43497"/>
            <a:ext cx="10105193" cy="779463"/>
          </a:xfrm>
        </p:spPr>
        <p:txBody>
          <a:bodyPr>
            <a:normAutofit/>
          </a:bodyPr>
          <a:lstStyle/>
          <a:p>
            <a:r>
              <a:rPr lang="en-US" altLang="zh-CN" sz="2400" dirty="0" smtClean="0">
                <a:solidFill>
                  <a:schemeClr val="accent1">
                    <a:lumMod val="75000"/>
                  </a:schemeClr>
                </a:solidFill>
                <a:sym typeface="+mn-ea"/>
              </a:rPr>
              <a:t>2.2</a:t>
            </a:r>
            <a:r>
              <a:rPr lang="zh-CN" altLang="en-US" sz="2400" dirty="0" smtClean="0">
                <a:solidFill>
                  <a:schemeClr val="accent1">
                    <a:lumMod val="75000"/>
                  </a:schemeClr>
                </a:solidFill>
                <a:sym typeface="+mn-ea"/>
              </a:rPr>
              <a:t>、</a:t>
            </a:r>
            <a:r>
              <a:rPr lang="zh-CN" altLang="en-US" sz="2400" dirty="0">
                <a:solidFill>
                  <a:schemeClr val="accent1">
                    <a:lumMod val="75000"/>
                  </a:schemeClr>
                </a:solidFill>
                <a:sym typeface="+mn-ea"/>
              </a:rPr>
              <a:t>收入合同管理</a:t>
            </a:r>
            <a:r>
              <a:rPr lang="zh-CN" altLang="en-US" sz="2400" dirty="0" smtClean="0">
                <a:solidFill>
                  <a:schemeClr val="accent1">
                    <a:lumMod val="75000"/>
                  </a:schemeClr>
                </a:solidFill>
                <a:sym typeface="+mn-ea"/>
              </a:rPr>
              <a:t>和</a:t>
            </a:r>
            <a:r>
              <a:rPr lang="zh-CN" altLang="en-US" sz="2400" dirty="0">
                <a:solidFill>
                  <a:schemeClr val="accent1">
                    <a:lumMod val="75000"/>
                  </a:schemeClr>
                </a:solidFill>
              </a:rPr>
              <a:t>综合财务</a:t>
            </a:r>
            <a:r>
              <a:rPr lang="zh-CN" altLang="en-US" sz="2400" dirty="0" smtClean="0">
                <a:solidFill>
                  <a:schemeClr val="accent1">
                    <a:lumMod val="75000"/>
                  </a:schemeClr>
                </a:solidFill>
              </a:rPr>
              <a:t>模块的</a:t>
            </a:r>
            <a:r>
              <a:rPr lang="zh-CN" altLang="en-US" sz="2400" dirty="0" smtClean="0">
                <a:solidFill>
                  <a:schemeClr val="accent1">
                    <a:lumMod val="75000"/>
                  </a:schemeClr>
                </a:solidFill>
                <a:sym typeface="+mn-ea"/>
              </a:rPr>
              <a:t>关联</a:t>
            </a:r>
            <a:r>
              <a:rPr lang="zh-CN" altLang="en-US" sz="2400" dirty="0">
                <a:solidFill>
                  <a:schemeClr val="accent1">
                    <a:lumMod val="75000"/>
                  </a:schemeClr>
                </a:solidFill>
                <a:sym typeface="+mn-ea"/>
              </a:rPr>
              <a:t>关系</a:t>
            </a:r>
            <a:endParaRPr lang="zh-CN" altLang="en-US" sz="2400" dirty="0">
              <a:solidFill>
                <a:schemeClr val="accent1">
                  <a:lumMod val="75000"/>
                </a:schemeClr>
              </a:solidFill>
            </a:endParaRPr>
          </a:p>
        </p:txBody>
      </p:sp>
      <p:sp>
        <p:nvSpPr>
          <p:cNvPr id="4" name="矩形 3"/>
          <p:cNvSpPr/>
          <p:nvPr/>
        </p:nvSpPr>
        <p:spPr>
          <a:xfrm>
            <a:off x="6634818" y="2162493"/>
            <a:ext cx="2775511" cy="12242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文本框 4"/>
          <p:cNvSpPr txBox="1"/>
          <p:nvPr/>
        </p:nvSpPr>
        <p:spPr>
          <a:xfrm>
            <a:off x="4509135" y="3417570"/>
            <a:ext cx="2665730" cy="368300"/>
          </a:xfrm>
          <a:prstGeom prst="rect">
            <a:avLst/>
          </a:prstGeom>
          <a:noFill/>
        </p:spPr>
        <p:txBody>
          <a:bodyPr wrap="square" rtlCol="0">
            <a:spAutoFit/>
          </a:bodyPr>
          <a:lstStyle/>
          <a:p>
            <a:pPr algn="ctr"/>
            <a:r>
              <a:rPr lang="zh-CN" altLang="en-US" b="1" dirty="0">
                <a:solidFill>
                  <a:schemeClr val="bg1"/>
                </a:solidFill>
                <a:latin typeface="微软雅黑 Light" panose="020B0502040204020203" charset="-122"/>
                <a:ea typeface="微软雅黑 Light" panose="020B0502040204020203" charset="-122"/>
              </a:rPr>
              <a:t>收入合同管理</a:t>
            </a:r>
          </a:p>
        </p:txBody>
      </p:sp>
      <p:sp>
        <p:nvSpPr>
          <p:cNvPr id="12" name="文本框 11"/>
          <p:cNvSpPr txBox="1"/>
          <p:nvPr/>
        </p:nvSpPr>
        <p:spPr>
          <a:xfrm>
            <a:off x="6721163" y="2590483"/>
            <a:ext cx="2665730" cy="368300"/>
          </a:xfrm>
          <a:prstGeom prst="rect">
            <a:avLst/>
          </a:prstGeom>
          <a:noFill/>
        </p:spPr>
        <p:txBody>
          <a:bodyPr wrap="square" rtlCol="0">
            <a:spAutoFit/>
          </a:bodyPr>
          <a:lstStyle/>
          <a:p>
            <a:pPr algn="ctr"/>
            <a:r>
              <a:rPr lang="zh-CN" altLang="en-US" b="1" dirty="0" smtClean="0">
                <a:solidFill>
                  <a:schemeClr val="bg1"/>
                </a:solidFill>
                <a:latin typeface="微软雅黑 Light" panose="020B0502040204020203" charset="-122"/>
                <a:ea typeface="微软雅黑 Light" panose="020B0502040204020203" charset="-122"/>
              </a:rPr>
              <a:t>收入合同管理</a:t>
            </a:r>
            <a:endParaRPr lang="zh-CN" altLang="en-US" b="1" dirty="0">
              <a:solidFill>
                <a:schemeClr val="bg1"/>
              </a:solidFill>
              <a:latin typeface="微软雅黑 Light" panose="020B0502040204020203" charset="-122"/>
              <a:ea typeface="微软雅黑 Light" panose="020B0502040204020203" charset="-122"/>
            </a:endParaRPr>
          </a:p>
        </p:txBody>
      </p:sp>
      <p:sp>
        <p:nvSpPr>
          <p:cNvPr id="15" name="矩形 14"/>
          <p:cNvSpPr/>
          <p:nvPr/>
        </p:nvSpPr>
        <p:spPr>
          <a:xfrm>
            <a:off x="674212" y="2162493"/>
            <a:ext cx="2503994" cy="1224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箭头: 左 191"/>
          <p:cNvSpPr/>
          <p:nvPr/>
        </p:nvSpPr>
        <p:spPr>
          <a:xfrm>
            <a:off x="3431099" y="2251620"/>
            <a:ext cx="2752074" cy="56007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200" dirty="0">
              <a:latin typeface="微软雅黑 Light" panose="020B0502040204020203" charset="-122"/>
              <a:ea typeface="微软雅黑 Light" panose="020B0502040204020203" charset="-122"/>
            </a:endParaRPr>
          </a:p>
        </p:txBody>
      </p:sp>
      <p:sp>
        <p:nvSpPr>
          <p:cNvPr id="18" name="箭头: 左 191"/>
          <p:cNvSpPr/>
          <p:nvPr/>
        </p:nvSpPr>
        <p:spPr>
          <a:xfrm rot="10800000">
            <a:off x="3431097" y="2802785"/>
            <a:ext cx="2752075" cy="659765"/>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200" dirty="0">
              <a:latin typeface="微软雅黑 Light" panose="020B0502040204020203" charset="-122"/>
              <a:ea typeface="微软雅黑 Light" panose="020B0502040204020203" charset="-122"/>
            </a:endParaRPr>
          </a:p>
        </p:txBody>
      </p:sp>
      <p:sp>
        <p:nvSpPr>
          <p:cNvPr id="19" name="文本框 18"/>
          <p:cNvSpPr txBox="1"/>
          <p:nvPr/>
        </p:nvSpPr>
        <p:spPr>
          <a:xfrm>
            <a:off x="674211" y="3923802"/>
            <a:ext cx="9188879" cy="923330"/>
          </a:xfrm>
          <a:prstGeom prst="rect">
            <a:avLst/>
          </a:prstGeom>
          <a:noFill/>
        </p:spPr>
        <p:txBody>
          <a:bodyPr wrap="squar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财务系统将经费执行情况返回到合同系统，在合同管理经费执行情况中可以查询明细信息。</a:t>
            </a:r>
          </a:p>
          <a:p>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03682" y="995569"/>
            <a:ext cx="9488528" cy="646331"/>
          </a:xfrm>
          <a:prstGeom prst="rect">
            <a:avLst/>
          </a:prstGeom>
          <a:noFill/>
        </p:spPr>
        <p:txBody>
          <a:bodyPr wrap="squar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合同系统将合同基本信息推送至财务系统，可以在经费认领、经费分配</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、预</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开发票、其他应收应付业务中</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关联。</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12476" y="2590483"/>
            <a:ext cx="2665730" cy="368300"/>
          </a:xfrm>
          <a:prstGeom prst="rect">
            <a:avLst/>
          </a:prstGeom>
          <a:noFill/>
        </p:spPr>
        <p:txBody>
          <a:bodyPr wrap="square" rtlCol="0">
            <a:spAutoFit/>
          </a:bodyPr>
          <a:lstStyle/>
          <a:p>
            <a:pPr algn="ctr"/>
            <a:r>
              <a:rPr lang="zh-CN" altLang="en-US" b="1" dirty="0">
                <a:solidFill>
                  <a:schemeClr val="bg1"/>
                </a:solidFill>
                <a:latin typeface="微软雅黑 Light" panose="020B0502040204020203" charset="-122"/>
                <a:ea typeface="微软雅黑 Light" panose="020B0502040204020203" charset="-122"/>
              </a:rPr>
              <a:t>综合财务系统</a:t>
            </a:r>
          </a:p>
        </p:txBody>
      </p:sp>
      <p:pic>
        <p:nvPicPr>
          <p:cNvPr id="21" name="图片 20"/>
          <p:cNvPicPr>
            <a:picLocks noChangeAspect="1"/>
          </p:cNvPicPr>
          <p:nvPr/>
        </p:nvPicPr>
        <p:blipFill>
          <a:blip r:embed="rId3"/>
          <a:stretch>
            <a:fillRect/>
          </a:stretch>
        </p:blipFill>
        <p:spPr>
          <a:xfrm>
            <a:off x="10610850" y="0"/>
            <a:ext cx="1581150" cy="1114425"/>
          </a:xfrm>
          <a:prstGeom prst="rect">
            <a:avLst/>
          </a:prstGeom>
        </p:spPr>
      </p:pic>
    </p:spTree>
    <p:extLst>
      <p:ext uri="{BB962C8B-B14F-4D97-AF65-F5344CB8AC3E}">
        <p14:creationId xmlns:p14="http://schemas.microsoft.com/office/powerpoint/2010/main" val="1707488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7986" y="120102"/>
            <a:ext cx="8989380" cy="705522"/>
          </a:xfrm>
        </p:spPr>
        <p:txBody>
          <a:bodyPr>
            <a:normAutofit/>
          </a:bodyPr>
          <a:lstStyle/>
          <a:p>
            <a:r>
              <a:rPr lang="en-US" altLang="zh-CN" sz="2400" dirty="0" smtClean="0">
                <a:solidFill>
                  <a:schemeClr val="accent1">
                    <a:lumMod val="75000"/>
                  </a:schemeClr>
                </a:solidFill>
                <a:sym typeface="+mn-ea"/>
              </a:rPr>
              <a:t>2.2.1</a:t>
            </a:r>
            <a:r>
              <a:rPr lang="zh-CN" altLang="en-US" sz="2400" dirty="0" smtClean="0">
                <a:solidFill>
                  <a:schemeClr val="accent1">
                    <a:lumMod val="75000"/>
                  </a:schemeClr>
                </a:solidFill>
              </a:rPr>
              <a:t>、</a:t>
            </a:r>
            <a:r>
              <a:rPr lang="zh-CN" altLang="en-US" sz="2400" dirty="0">
                <a:solidFill>
                  <a:schemeClr val="accent1">
                    <a:lumMod val="75000"/>
                  </a:schemeClr>
                </a:solidFill>
              </a:rPr>
              <a:t>合同收入管理</a:t>
            </a:r>
            <a:r>
              <a:rPr lang="en-US" altLang="zh-CN" sz="2400" dirty="0">
                <a:solidFill>
                  <a:schemeClr val="accent1">
                    <a:lumMod val="75000"/>
                  </a:schemeClr>
                </a:solidFill>
                <a:sym typeface="+mn-ea"/>
              </a:rPr>
              <a:t>-</a:t>
            </a:r>
            <a:r>
              <a:rPr lang="zh-CN" altLang="en-US" sz="2400" dirty="0">
                <a:solidFill>
                  <a:schemeClr val="accent1">
                    <a:lumMod val="75000"/>
                  </a:schemeClr>
                </a:solidFill>
                <a:sym typeface="+mn-ea"/>
              </a:rPr>
              <a:t>填</a:t>
            </a:r>
            <a:r>
              <a:rPr lang="zh-CN" sz="2400" dirty="0">
                <a:solidFill>
                  <a:schemeClr val="accent1">
                    <a:lumMod val="75000"/>
                  </a:schemeClr>
                </a:solidFill>
                <a:sym typeface="+mn-ea"/>
              </a:rPr>
              <a:t>写财务收入类单据</a:t>
            </a:r>
            <a:endParaRPr lang="zh-CN" sz="2400" dirty="0">
              <a:solidFill>
                <a:schemeClr val="accent1">
                  <a:lumMod val="75000"/>
                </a:schemeClr>
              </a:solidFill>
            </a:endParaRPr>
          </a:p>
        </p:txBody>
      </p:sp>
      <p:sp>
        <p:nvSpPr>
          <p:cNvPr id="3" name="文本框 2"/>
          <p:cNvSpPr txBox="1"/>
          <p:nvPr/>
        </p:nvSpPr>
        <p:spPr>
          <a:xfrm>
            <a:off x="127986" y="881141"/>
            <a:ext cx="10534299" cy="923330"/>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可收款的业务类型</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经费</a:t>
            </a:r>
            <a:r>
              <a:rPr 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认领、经费</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分配</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操作说明</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：可选择一个审批完成的合同进行关联。</a:t>
            </a:r>
            <a:endParaRPr lang="zh-CN"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127986" y="1860015"/>
            <a:ext cx="10454197" cy="4802017"/>
          </a:xfrm>
          <a:prstGeom prst="rect">
            <a:avLst/>
          </a:prstGeom>
        </p:spPr>
      </p:pic>
      <p:pic>
        <p:nvPicPr>
          <p:cNvPr id="6" name="图片 5"/>
          <p:cNvPicPr>
            <a:picLocks noChangeAspect="1"/>
          </p:cNvPicPr>
          <p:nvPr/>
        </p:nvPicPr>
        <p:blipFill>
          <a:blip r:embed="rId4"/>
          <a:stretch>
            <a:fillRect/>
          </a:stretch>
        </p:blipFill>
        <p:spPr>
          <a:xfrm>
            <a:off x="10610850" y="0"/>
            <a:ext cx="1581150" cy="1114425"/>
          </a:xfrm>
          <a:prstGeom prst="rect">
            <a:avLst/>
          </a:prstGeom>
        </p:spPr>
      </p:pic>
    </p:spTree>
    <p:extLst>
      <p:ext uri="{BB962C8B-B14F-4D97-AF65-F5344CB8AC3E}">
        <p14:creationId xmlns:p14="http://schemas.microsoft.com/office/powerpoint/2010/main" val="4236364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3396" y="83185"/>
            <a:ext cx="9850515" cy="626745"/>
          </a:xfrm>
        </p:spPr>
        <p:txBody>
          <a:bodyPr>
            <a:normAutofit/>
          </a:bodyPr>
          <a:lstStyle/>
          <a:p>
            <a:r>
              <a:rPr lang="en-US" altLang="zh-CN" sz="2400" dirty="0">
                <a:solidFill>
                  <a:schemeClr val="accent1">
                    <a:lumMod val="75000"/>
                  </a:schemeClr>
                </a:solidFill>
                <a:sym typeface="+mn-ea"/>
              </a:rPr>
              <a:t>2.2.2</a:t>
            </a:r>
            <a:r>
              <a:rPr lang="zh-CN" altLang="en-US" sz="2400" dirty="0">
                <a:solidFill>
                  <a:schemeClr val="accent1">
                    <a:lumMod val="75000"/>
                  </a:schemeClr>
                </a:solidFill>
              </a:rPr>
              <a:t>、合同执行管理</a:t>
            </a:r>
            <a:r>
              <a:rPr lang="en-US" altLang="zh-CN" sz="2400" dirty="0">
                <a:solidFill>
                  <a:schemeClr val="accent1">
                    <a:lumMod val="75000"/>
                  </a:schemeClr>
                </a:solidFill>
                <a:sym typeface="+mn-ea"/>
              </a:rPr>
              <a:t>-</a:t>
            </a:r>
            <a:r>
              <a:rPr lang="zh-CN" altLang="en-US" sz="2400" dirty="0">
                <a:solidFill>
                  <a:schemeClr val="accent1">
                    <a:lumMod val="75000"/>
                  </a:schemeClr>
                </a:solidFill>
                <a:sym typeface="+mn-ea"/>
              </a:rPr>
              <a:t>收款信息</a:t>
            </a:r>
            <a:endParaRPr lang="zh-CN" sz="2400" dirty="0">
              <a:solidFill>
                <a:schemeClr val="accent1">
                  <a:lumMod val="75000"/>
                </a:schemeClr>
              </a:solidFill>
            </a:endParaRPr>
          </a:p>
        </p:txBody>
      </p:sp>
      <p:sp>
        <p:nvSpPr>
          <p:cNvPr id="3" name="文本框 2"/>
          <p:cNvSpPr txBox="1"/>
          <p:nvPr/>
        </p:nvSpPr>
        <p:spPr>
          <a:xfrm>
            <a:off x="243395" y="795655"/>
            <a:ext cx="10767735" cy="922020"/>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合同管理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》合同执行管理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收款信息</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操作说明</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可以查看合同相关</a:t>
            </a:r>
            <a:r>
              <a:rPr 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收入、</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预开发票的情况，系统支持钻探查看明细数据</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243395" y="4415412"/>
            <a:ext cx="10898081" cy="1595016"/>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4"/>
          <a:stretch>
            <a:fillRect/>
          </a:stretch>
        </p:blipFill>
        <p:spPr>
          <a:xfrm>
            <a:off x="10610850" y="0"/>
            <a:ext cx="1581150" cy="1114425"/>
          </a:xfrm>
          <a:prstGeom prst="rect">
            <a:avLst/>
          </a:prstGeom>
        </p:spPr>
      </p:pic>
      <p:pic>
        <p:nvPicPr>
          <p:cNvPr id="4" name="图片 3"/>
          <p:cNvPicPr>
            <a:picLocks noChangeAspect="1"/>
          </p:cNvPicPr>
          <p:nvPr/>
        </p:nvPicPr>
        <p:blipFill>
          <a:blip r:embed="rId5"/>
          <a:stretch>
            <a:fillRect/>
          </a:stretch>
        </p:blipFill>
        <p:spPr>
          <a:xfrm>
            <a:off x="243396" y="1910080"/>
            <a:ext cx="10767735" cy="1960045"/>
          </a:xfrm>
          <a:prstGeom prst="rect">
            <a:avLst/>
          </a:prstGeom>
        </p:spPr>
      </p:pic>
    </p:spTree>
    <p:extLst>
      <p:ext uri="{BB962C8B-B14F-4D97-AF65-F5344CB8AC3E}">
        <p14:creationId xmlns:p14="http://schemas.microsoft.com/office/powerpoint/2010/main" val="845781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0029" y="152061"/>
            <a:ext cx="10178988" cy="620395"/>
          </a:xfrm>
        </p:spPr>
        <p:txBody>
          <a:bodyPr>
            <a:normAutofit/>
          </a:bodyPr>
          <a:lstStyle/>
          <a:p>
            <a:r>
              <a:rPr lang="en-US" altLang="zh-CN" sz="2400" dirty="0" smtClean="0">
                <a:solidFill>
                  <a:schemeClr val="accent1">
                    <a:lumMod val="75000"/>
                  </a:schemeClr>
                </a:solidFill>
                <a:sym typeface="+mn-ea"/>
              </a:rPr>
              <a:t>2.2.3</a:t>
            </a:r>
            <a:r>
              <a:rPr lang="zh-CN" altLang="en-US" sz="2400" dirty="0" smtClean="0">
                <a:solidFill>
                  <a:schemeClr val="accent1">
                    <a:lumMod val="75000"/>
                  </a:schemeClr>
                </a:solidFill>
              </a:rPr>
              <a:t>、</a:t>
            </a:r>
            <a:r>
              <a:rPr lang="zh-CN" altLang="en-US" sz="2400" dirty="0">
                <a:solidFill>
                  <a:schemeClr val="accent1">
                    <a:lumMod val="75000"/>
                  </a:schemeClr>
                </a:solidFill>
              </a:rPr>
              <a:t>合同收款</a:t>
            </a:r>
            <a:r>
              <a:rPr lang="en-US" altLang="zh-CN" sz="2400" dirty="0">
                <a:solidFill>
                  <a:schemeClr val="accent1">
                    <a:lumMod val="75000"/>
                  </a:schemeClr>
                </a:solidFill>
                <a:sym typeface="+mn-ea"/>
              </a:rPr>
              <a:t>-</a:t>
            </a:r>
            <a:r>
              <a:rPr lang="zh-CN" altLang="en-US" sz="2400" dirty="0">
                <a:solidFill>
                  <a:schemeClr val="accent1">
                    <a:lumMod val="75000"/>
                  </a:schemeClr>
                </a:solidFill>
                <a:sym typeface="+mn-ea"/>
              </a:rPr>
              <a:t>收款补录</a:t>
            </a:r>
            <a:endParaRPr lang="zh-CN" sz="2400" dirty="0">
              <a:solidFill>
                <a:schemeClr val="accent1">
                  <a:lumMod val="75000"/>
                </a:schemeClr>
              </a:solidFill>
            </a:endParaRPr>
          </a:p>
        </p:txBody>
      </p:sp>
      <p:sp>
        <p:nvSpPr>
          <p:cNvPr id="3" name="文本框 2"/>
          <p:cNvSpPr txBox="1"/>
          <p:nvPr/>
        </p:nvSpPr>
        <p:spPr>
          <a:xfrm>
            <a:off x="270029" y="772456"/>
            <a:ext cx="10631750" cy="922020"/>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合同管理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》合同执行管理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》合同收付款补录</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操作说明</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：针对已经完成收款生成财务凭证的收入业务，可以直接关联财务凭证进行补录。</a:t>
            </a:r>
            <a:endParaRPr lang="zh-CN"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10610850" y="0"/>
            <a:ext cx="1581150" cy="1114425"/>
          </a:xfrm>
          <a:prstGeom prst="rect">
            <a:avLst/>
          </a:prstGeom>
        </p:spPr>
      </p:pic>
      <p:pic>
        <p:nvPicPr>
          <p:cNvPr id="6" name="图片 5"/>
          <p:cNvPicPr>
            <a:picLocks noChangeAspect="1"/>
          </p:cNvPicPr>
          <p:nvPr/>
        </p:nvPicPr>
        <p:blipFill>
          <a:blip r:embed="rId4"/>
          <a:stretch>
            <a:fillRect/>
          </a:stretch>
        </p:blipFill>
        <p:spPr>
          <a:xfrm>
            <a:off x="1040167" y="1776366"/>
            <a:ext cx="8229600" cy="4743450"/>
          </a:xfrm>
          <a:prstGeom prst="rect">
            <a:avLst/>
          </a:prstGeom>
        </p:spPr>
      </p:pic>
    </p:spTree>
    <p:extLst>
      <p:ext uri="{BB962C8B-B14F-4D97-AF65-F5344CB8AC3E}">
        <p14:creationId xmlns:p14="http://schemas.microsoft.com/office/powerpoint/2010/main" val="2346831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16"/>
          <p:cNvSpPr txBox="1"/>
          <p:nvPr/>
        </p:nvSpPr>
        <p:spPr>
          <a:xfrm>
            <a:off x="7665908" y="5018796"/>
            <a:ext cx="4608512" cy="1064843"/>
          </a:xfrm>
          <a:prstGeom prst="rect">
            <a:avLst/>
          </a:prstGeom>
          <a:noFill/>
        </p:spPr>
        <p:txBody>
          <a:bodyPr wrap="square" rtlCol="0">
            <a:spAutoFit/>
          </a:bodyPr>
          <a:lstStyle/>
          <a:p>
            <a:pPr algn="ctr" defTabSz="914400">
              <a:lnSpc>
                <a:spcPct val="130000"/>
              </a:lnSpc>
              <a:defRPr/>
            </a:pPr>
            <a:r>
              <a:rPr lang="en-US" altLang="zh-CN" sz="5400" b="1" kern="0" dirty="0">
                <a:solidFill>
                  <a:srgbClr val="4BACC6">
                    <a:lumMod val="40000"/>
                    <a:lumOff val="60000"/>
                  </a:srgbClr>
                </a:solidFill>
                <a:latin typeface="Times New Roman" panose="02020603050405020304" pitchFamily="18" charset="0"/>
                <a:ea typeface="微软雅黑" panose="020B0503020204020204" pitchFamily="34" charset="-122"/>
                <a:cs typeface="Times New Roman" panose="02020603050405020304" pitchFamily="18" charset="0"/>
              </a:rPr>
              <a:t>CONTENTS</a:t>
            </a:r>
            <a:endParaRPr lang="en-US" altLang="zh-CN" sz="13800" b="1" kern="0" dirty="0">
              <a:solidFill>
                <a:srgbClr val="4BACC6">
                  <a:lumMod val="40000"/>
                  <a:lumOff val="6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 name="组合 1"/>
          <p:cNvGrpSpPr/>
          <p:nvPr/>
        </p:nvGrpSpPr>
        <p:grpSpPr>
          <a:xfrm>
            <a:off x="4678414" y="1042378"/>
            <a:ext cx="4740349" cy="1064843"/>
            <a:chOff x="4186683" y="476673"/>
            <a:chExt cx="5723672" cy="1534927"/>
          </a:xfrm>
        </p:grpSpPr>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684" y="548681"/>
              <a:ext cx="5723671" cy="1462919"/>
            </a:xfrm>
            <a:prstGeom prst="rect">
              <a:avLst/>
            </a:prstGeom>
          </p:spPr>
        </p:pic>
        <p:sp>
          <p:nvSpPr>
            <p:cNvPr id="38" name="TextBox 22"/>
            <p:cNvSpPr txBox="1"/>
            <p:nvPr/>
          </p:nvSpPr>
          <p:spPr>
            <a:xfrm>
              <a:off x="4186683" y="476673"/>
              <a:ext cx="792088" cy="931659"/>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defTabSz="914400">
                <a:lnSpc>
                  <a:spcPct val="100000"/>
                </a:lnSpc>
                <a:defRPr/>
              </a:pPr>
              <a:r>
                <a:rPr lang="en-US" altLang="zh-CN" sz="3600" kern="0" dirty="0">
                  <a:solidFill>
                    <a:schemeClr val="bg1">
                      <a:lumMod val="65000"/>
                    </a:schemeClr>
                  </a:solidFill>
                  <a:latin typeface="Times New Roman" panose="02020603050405020304" pitchFamily="18" charset="0"/>
                  <a:cs typeface="Times New Roman" panose="02020603050405020304" pitchFamily="18" charset="0"/>
                </a:rPr>
                <a:t>1.</a:t>
              </a:r>
              <a:endParaRPr lang="zh-CN" altLang="en-US" sz="3600" kern="0"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39" name="TextBox 23"/>
            <p:cNvSpPr txBox="1"/>
            <p:nvPr/>
          </p:nvSpPr>
          <p:spPr>
            <a:xfrm>
              <a:off x="5085679" y="1224431"/>
              <a:ext cx="4573613" cy="752398"/>
            </a:xfrm>
            <a:prstGeom prst="rect">
              <a:avLst/>
            </a:prstGeom>
            <a:noFill/>
          </p:spPr>
          <p:txBody>
            <a:bodyPr wrap="square" rtlCol="0">
              <a:spAutoFit/>
            </a:bodyPr>
            <a:lstStyle/>
            <a:p>
              <a:pPr algn="ctr" defTabSz="914400">
                <a:defRPr/>
              </a:pPr>
              <a:r>
                <a:rPr lang="zh-CN" altLang="en-US" sz="2800" kern="0" dirty="0">
                  <a:solidFill>
                    <a:schemeClr val="bg1">
                      <a:lumMod val="75000"/>
                    </a:schemeClr>
                  </a:solidFill>
                  <a:latin typeface="Arial" panose="020B0604020202020204" pitchFamily="34" charset="0"/>
                  <a:ea typeface="微软雅黑" panose="020B0503020204020204" pitchFamily="34" charset="-122"/>
                  <a:cs typeface="Arial" panose="020B0604020202020204" pitchFamily="34" charset="0"/>
                </a:rPr>
                <a:t>合同登记及审批</a:t>
              </a:r>
            </a:p>
          </p:txBody>
        </p:sp>
      </p:grpSp>
      <p:grpSp>
        <p:nvGrpSpPr>
          <p:cNvPr id="6" name="组合 5"/>
          <p:cNvGrpSpPr/>
          <p:nvPr/>
        </p:nvGrpSpPr>
        <p:grpSpPr>
          <a:xfrm>
            <a:off x="7565504" y="5153142"/>
            <a:ext cx="4708346" cy="1462919"/>
            <a:chOff x="6068174" y="5134434"/>
            <a:chExt cx="4708346" cy="1462919"/>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l="19734" r="1"/>
            <a:stretch>
              <a:fillRect/>
            </a:stretch>
          </p:blipFill>
          <p:spPr>
            <a:xfrm flipH="1">
              <a:off x="6068174" y="5134434"/>
              <a:ext cx="4594134" cy="1462919"/>
            </a:xfrm>
            <a:prstGeom prst="rect">
              <a:avLst/>
            </a:prstGeom>
          </p:spPr>
        </p:pic>
        <p:sp>
          <p:nvSpPr>
            <p:cNvPr id="46" name="TextBox 30"/>
            <p:cNvSpPr txBox="1"/>
            <p:nvPr/>
          </p:nvSpPr>
          <p:spPr>
            <a:xfrm>
              <a:off x="6168008" y="5532510"/>
              <a:ext cx="4608512" cy="1064843"/>
            </a:xfrm>
            <a:prstGeom prst="rect">
              <a:avLst/>
            </a:prstGeom>
            <a:noFill/>
          </p:spPr>
          <p:txBody>
            <a:bodyPr wrap="square" rtlCol="0">
              <a:spAutoFit/>
            </a:bodyPr>
            <a:lstStyle/>
            <a:p>
              <a:pPr algn="ctr" defTabSz="914400">
                <a:lnSpc>
                  <a:spcPct val="130000"/>
                </a:lnSpc>
                <a:defRPr/>
              </a:pPr>
              <a:r>
                <a:rPr lang="en-US" altLang="zh-CN" sz="5400" b="1"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rPr>
                <a:t>CONTENTS</a:t>
              </a:r>
              <a:endParaRPr lang="en-US" altLang="zh-CN" sz="13800" b="1"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53" name="组合 52"/>
          <p:cNvGrpSpPr/>
          <p:nvPr/>
        </p:nvGrpSpPr>
        <p:grpSpPr>
          <a:xfrm>
            <a:off x="3462830" y="2259238"/>
            <a:ext cx="4740349" cy="1064843"/>
            <a:chOff x="4186683" y="476673"/>
            <a:chExt cx="5723672" cy="1534927"/>
          </a:xfrm>
        </p:grpSpPr>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684" y="548681"/>
              <a:ext cx="5723671" cy="1462919"/>
            </a:xfrm>
            <a:prstGeom prst="rect">
              <a:avLst/>
            </a:prstGeom>
          </p:spPr>
        </p:pic>
        <p:sp>
          <p:nvSpPr>
            <p:cNvPr id="55" name="TextBox 22"/>
            <p:cNvSpPr txBox="1"/>
            <p:nvPr/>
          </p:nvSpPr>
          <p:spPr>
            <a:xfrm>
              <a:off x="4186683" y="476673"/>
              <a:ext cx="792088" cy="931659"/>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defTabSz="914400">
                <a:lnSpc>
                  <a:spcPct val="100000"/>
                </a:lnSpc>
                <a:defRPr/>
              </a:pPr>
              <a:r>
                <a:rPr lang="en-US" altLang="zh-CN" sz="3600" kern="0">
                  <a:solidFill>
                    <a:schemeClr val="bg1">
                      <a:lumMod val="65000"/>
                    </a:schemeClr>
                  </a:solidFill>
                  <a:latin typeface="Times New Roman" panose="02020603050405020304" pitchFamily="18" charset="0"/>
                  <a:cs typeface="Times New Roman" panose="02020603050405020304" pitchFamily="18" charset="0"/>
                </a:rPr>
                <a:t>2.</a:t>
              </a:r>
              <a:endParaRPr lang="zh-CN" altLang="en-US" sz="3600" kern="0"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56" name="TextBox 23"/>
            <p:cNvSpPr txBox="1"/>
            <p:nvPr/>
          </p:nvSpPr>
          <p:spPr>
            <a:xfrm>
              <a:off x="5085679" y="1224431"/>
              <a:ext cx="4573613" cy="752398"/>
            </a:xfrm>
            <a:prstGeom prst="rect">
              <a:avLst/>
            </a:prstGeom>
            <a:noFill/>
          </p:spPr>
          <p:txBody>
            <a:bodyPr wrap="square" rtlCol="0">
              <a:spAutoFit/>
            </a:bodyPr>
            <a:lstStyle/>
            <a:p>
              <a:pPr algn="ctr" defTabSz="914400">
                <a:defRPr/>
              </a:pPr>
              <a:r>
                <a:rPr lang="zh-CN" altLang="en-US" sz="2800" kern="0" dirty="0">
                  <a:solidFill>
                    <a:schemeClr val="bg1">
                      <a:lumMod val="75000"/>
                    </a:schemeClr>
                  </a:solidFill>
                  <a:latin typeface="Arial" panose="020B0604020202020204" pitchFamily="34" charset="0"/>
                  <a:ea typeface="微软雅黑" panose="020B0503020204020204" pitchFamily="34" charset="-122"/>
                  <a:cs typeface="Arial" panose="020B0604020202020204" pitchFamily="34" charset="0"/>
                </a:rPr>
                <a:t>合同执行管理</a:t>
              </a:r>
            </a:p>
          </p:txBody>
        </p:sp>
      </p:grpSp>
      <p:grpSp>
        <p:nvGrpSpPr>
          <p:cNvPr id="69" name="组合 68"/>
          <p:cNvGrpSpPr/>
          <p:nvPr/>
        </p:nvGrpSpPr>
        <p:grpSpPr>
          <a:xfrm>
            <a:off x="2308241" y="3821161"/>
            <a:ext cx="4740349" cy="1064843"/>
            <a:chOff x="4186683" y="476673"/>
            <a:chExt cx="5723672" cy="1534927"/>
          </a:xfrm>
        </p:grpSpPr>
        <p:pic>
          <p:nvPicPr>
            <p:cNvPr id="70" name="图片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684" y="548681"/>
              <a:ext cx="5723671" cy="1462919"/>
            </a:xfrm>
            <a:prstGeom prst="rect">
              <a:avLst/>
            </a:prstGeom>
          </p:spPr>
        </p:pic>
        <p:sp>
          <p:nvSpPr>
            <p:cNvPr id="71" name="TextBox 22"/>
            <p:cNvSpPr txBox="1"/>
            <p:nvPr/>
          </p:nvSpPr>
          <p:spPr>
            <a:xfrm>
              <a:off x="4186683" y="476673"/>
              <a:ext cx="792088" cy="931659"/>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defTabSz="914400">
                <a:lnSpc>
                  <a:spcPct val="100000"/>
                </a:lnSpc>
                <a:defRPr/>
              </a:pPr>
              <a:r>
                <a:rPr lang="en-US" altLang="zh-CN" sz="3600" kern="0" dirty="0">
                  <a:solidFill>
                    <a:schemeClr val="bg1">
                      <a:lumMod val="65000"/>
                    </a:schemeClr>
                  </a:solidFill>
                  <a:latin typeface="Times New Roman" panose="02020603050405020304" pitchFamily="18" charset="0"/>
                  <a:cs typeface="Times New Roman" panose="02020603050405020304" pitchFamily="18" charset="0"/>
                </a:rPr>
                <a:t>3</a:t>
              </a:r>
              <a:r>
                <a:rPr lang="en-US" altLang="zh-CN" sz="3600" kern="0" dirty="0" smtClean="0">
                  <a:solidFill>
                    <a:schemeClr val="bg1">
                      <a:lumMod val="65000"/>
                    </a:schemeClr>
                  </a:solidFill>
                  <a:latin typeface="Times New Roman" panose="02020603050405020304" pitchFamily="18" charset="0"/>
                  <a:cs typeface="Times New Roman" panose="02020603050405020304" pitchFamily="18" charset="0"/>
                </a:rPr>
                <a:t>.</a:t>
              </a:r>
              <a:endParaRPr lang="zh-CN" altLang="en-US" sz="3600" kern="0"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72" name="TextBox 23"/>
            <p:cNvSpPr txBox="1"/>
            <p:nvPr/>
          </p:nvSpPr>
          <p:spPr>
            <a:xfrm>
              <a:off x="5085679" y="1224431"/>
              <a:ext cx="4573613" cy="752398"/>
            </a:xfrm>
            <a:prstGeom prst="rect">
              <a:avLst/>
            </a:prstGeom>
            <a:noFill/>
          </p:spPr>
          <p:txBody>
            <a:bodyPr wrap="square" rtlCol="0">
              <a:spAutoFit/>
            </a:bodyPr>
            <a:lstStyle/>
            <a:p>
              <a:pPr algn="ctr" defTabSz="914400">
                <a:defRPr/>
              </a:pPr>
              <a:r>
                <a:rPr lang="zh-CN" altLang="en-US" sz="2800" kern="0" dirty="0">
                  <a:solidFill>
                    <a:schemeClr val="bg1"/>
                  </a:solidFill>
                  <a:latin typeface="Arial" panose="020B0604020202020204" pitchFamily="34" charset="0"/>
                  <a:ea typeface="微软雅黑" panose="020B0503020204020204" pitchFamily="34" charset="-122"/>
                  <a:cs typeface="Arial" panose="020B0604020202020204" pitchFamily="34" charset="0"/>
                </a:rPr>
                <a:t>合同台账管理</a:t>
              </a:r>
            </a:p>
          </p:txBody>
        </p:sp>
      </p:grpSp>
      <p:pic>
        <p:nvPicPr>
          <p:cNvPr id="18" name="图片 17"/>
          <p:cNvPicPr>
            <a:picLocks noChangeAspect="1"/>
          </p:cNvPicPr>
          <p:nvPr/>
        </p:nvPicPr>
        <p:blipFill>
          <a:blip r:embed="rId4"/>
          <a:stretch>
            <a:fillRect/>
          </a:stretch>
        </p:blipFill>
        <p:spPr>
          <a:xfrm>
            <a:off x="10610850" y="0"/>
            <a:ext cx="1581150" cy="1114425"/>
          </a:xfrm>
          <a:prstGeom prst="rect">
            <a:avLst/>
          </a:prstGeom>
        </p:spPr>
      </p:pic>
    </p:spTree>
    <p:extLst>
      <p:ext uri="{BB962C8B-B14F-4D97-AF65-F5344CB8AC3E}">
        <p14:creationId xmlns:p14="http://schemas.microsoft.com/office/powerpoint/2010/main" val="2987678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3632" y="261242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charset="-122"/>
                <a:cs typeface="Times New Roman" panose="02020603050405020304" pitchFamily="18" charset="0"/>
              </a:rPr>
              <a:t>Contents</a:t>
            </a:r>
          </a:p>
        </p:txBody>
      </p:sp>
      <p:sp>
        <p:nvSpPr>
          <p:cNvPr id="8" name="Rectangle 8"/>
          <p:cNvSpPr>
            <a:spLocks noChangeArrowheads="1"/>
          </p:cNvSpPr>
          <p:nvPr/>
        </p:nvSpPr>
        <p:spPr bwMode="auto">
          <a:xfrm>
            <a:off x="3551038" y="2553038"/>
            <a:ext cx="6096000"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fontAlgn="base">
              <a:spcBef>
                <a:spcPct val="0"/>
              </a:spcBef>
              <a:spcAft>
                <a:spcPct val="0"/>
              </a:spcAft>
            </a:pPr>
            <a:r>
              <a:rPr lang="zh-CN" altLang="en-US" sz="8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系统功能介绍</a:t>
            </a:r>
            <a:endParaRPr lang="zh-CN" altLang="zh-CN" sz="8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10610850" y="0"/>
            <a:ext cx="1581150" cy="1114425"/>
          </a:xfrm>
          <a:prstGeom prst="rect">
            <a:avLst/>
          </a:prstGeom>
        </p:spPr>
      </p:pic>
      <p:sp>
        <p:nvSpPr>
          <p:cNvPr id="6" name="标题 1"/>
          <p:cNvSpPr>
            <a:spLocks noGrp="1"/>
          </p:cNvSpPr>
          <p:nvPr>
            <p:ph type="title"/>
          </p:nvPr>
        </p:nvSpPr>
        <p:spPr>
          <a:xfrm>
            <a:off x="171481" y="99213"/>
            <a:ext cx="10844463" cy="609600"/>
          </a:xfrm>
        </p:spPr>
        <p:txBody>
          <a:bodyPr>
            <a:normAutofit/>
          </a:bodyPr>
          <a:lstStyle/>
          <a:p>
            <a:r>
              <a:rPr lang="en-US" altLang="zh-CN" sz="2400" dirty="0">
                <a:solidFill>
                  <a:schemeClr val="accent1">
                    <a:lumMod val="75000"/>
                  </a:schemeClr>
                </a:solidFill>
                <a:sym typeface="+mn-ea"/>
              </a:rPr>
              <a:t>3</a:t>
            </a:r>
            <a:r>
              <a:rPr lang="en-US" altLang="zh-CN" sz="2400" dirty="0" smtClean="0">
                <a:solidFill>
                  <a:schemeClr val="accent1">
                    <a:lumMod val="75000"/>
                  </a:schemeClr>
                </a:solidFill>
                <a:sym typeface="+mn-ea"/>
              </a:rPr>
              <a:t>.1</a:t>
            </a:r>
            <a:r>
              <a:rPr lang="zh-CN" altLang="en-US" sz="2400" dirty="0">
                <a:solidFill>
                  <a:schemeClr val="accent1">
                    <a:lumMod val="75000"/>
                  </a:schemeClr>
                </a:solidFill>
              </a:rPr>
              <a:t>、合同台账管理</a:t>
            </a:r>
            <a:r>
              <a:rPr lang="en-US" altLang="zh-CN" sz="2400" dirty="0">
                <a:solidFill>
                  <a:schemeClr val="accent1">
                    <a:lumMod val="75000"/>
                  </a:schemeClr>
                </a:solidFill>
              </a:rPr>
              <a:t>-</a:t>
            </a:r>
            <a:r>
              <a:rPr lang="zh-CN" altLang="en-US" sz="2400" dirty="0">
                <a:solidFill>
                  <a:schemeClr val="accent1">
                    <a:lumMod val="75000"/>
                  </a:schemeClr>
                </a:solidFill>
              </a:rPr>
              <a:t>合同台账</a:t>
            </a:r>
          </a:p>
        </p:txBody>
      </p:sp>
      <p:sp>
        <p:nvSpPr>
          <p:cNvPr id="7" name="文本框 6"/>
          <p:cNvSpPr txBox="1"/>
          <p:nvPr/>
        </p:nvSpPr>
        <p:spPr>
          <a:xfrm>
            <a:off x="171482" y="914400"/>
            <a:ext cx="11085404" cy="1338828"/>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：合同管理菜单下，</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合同台账管理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合同台账</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功能描述</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838835" lvl="2" fontAlgn="auto">
              <a:lnSpc>
                <a:spcPct val="150000"/>
              </a:lnSpc>
              <a:spcBef>
                <a:spcPts val="0"/>
              </a:spcBef>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按照合同大类，分页签展示所有已审批通过的收入、支出、其他合同</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171481" y="2612421"/>
            <a:ext cx="10804124" cy="1395804"/>
          </a:xfrm>
          <a:prstGeom prst="rect">
            <a:avLst/>
          </a:prstGeom>
        </p:spPr>
      </p:pic>
    </p:spTree>
    <p:extLst>
      <p:ext uri="{BB962C8B-B14F-4D97-AF65-F5344CB8AC3E}">
        <p14:creationId xmlns:p14="http://schemas.microsoft.com/office/powerpoint/2010/main" val="1227384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2657" y="163698"/>
            <a:ext cx="9672961" cy="815605"/>
          </a:xfrm>
        </p:spPr>
        <p:txBody>
          <a:bodyPr>
            <a:normAutofit/>
          </a:bodyPr>
          <a:lstStyle/>
          <a:p>
            <a:r>
              <a:rPr lang="en-US" altLang="zh-CN" sz="2400" dirty="0" smtClean="0">
                <a:solidFill>
                  <a:schemeClr val="accent1">
                    <a:lumMod val="75000"/>
                  </a:schemeClr>
                </a:solidFill>
                <a:sym typeface="+mn-ea"/>
              </a:rPr>
              <a:t>3.2</a:t>
            </a:r>
            <a:r>
              <a:rPr lang="zh-CN" altLang="en-US" sz="2400" dirty="0" smtClean="0">
                <a:solidFill>
                  <a:schemeClr val="accent1">
                    <a:lumMod val="75000"/>
                  </a:schemeClr>
                </a:solidFill>
              </a:rPr>
              <a:t>、</a:t>
            </a:r>
            <a:r>
              <a:rPr lang="zh-CN" altLang="en-US" sz="2400" dirty="0">
                <a:solidFill>
                  <a:schemeClr val="accent1">
                    <a:lumMod val="75000"/>
                  </a:schemeClr>
                </a:solidFill>
              </a:rPr>
              <a:t>合同台账管理</a:t>
            </a:r>
            <a:r>
              <a:rPr lang="en-US" altLang="zh-CN" sz="2400" dirty="0">
                <a:solidFill>
                  <a:schemeClr val="accent1">
                    <a:lumMod val="75000"/>
                  </a:schemeClr>
                </a:solidFill>
              </a:rPr>
              <a:t>-</a:t>
            </a:r>
            <a:r>
              <a:rPr lang="zh-CN" altLang="en-US" sz="2400" dirty="0" smtClean="0">
                <a:solidFill>
                  <a:schemeClr val="accent1">
                    <a:lumMod val="75000"/>
                  </a:schemeClr>
                </a:solidFill>
              </a:rPr>
              <a:t>合同数据权限维护</a:t>
            </a:r>
            <a:endParaRPr lang="zh-CN" altLang="en-US" sz="2400" dirty="0">
              <a:solidFill>
                <a:schemeClr val="accent1">
                  <a:lumMod val="75000"/>
                </a:schemeClr>
              </a:solidFill>
            </a:endParaRPr>
          </a:p>
        </p:txBody>
      </p:sp>
      <p:sp>
        <p:nvSpPr>
          <p:cNvPr id="3" name="文本框 2"/>
          <p:cNvSpPr txBox="1"/>
          <p:nvPr/>
        </p:nvSpPr>
        <p:spPr>
          <a:xfrm>
            <a:off x="232658" y="966310"/>
            <a:ext cx="11192904" cy="1338828"/>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：合同管理菜单下，</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合同台账管理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合同台</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账</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合同数据权限维护</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打开</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弹窗，添加人员，已添加人员即可在合同台账页面查看该合同台账数据。同时被授权用户在综合财务模块填写报销</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借款单、经费认领</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、经费</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分配（财务处</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费用分摊报销单时可以选择到被授权的合同。</a:t>
            </a:r>
          </a:p>
        </p:txBody>
      </p:sp>
      <p:pic>
        <p:nvPicPr>
          <p:cNvPr id="4" name="图片 3"/>
          <p:cNvPicPr>
            <a:picLocks noChangeAspect="1"/>
          </p:cNvPicPr>
          <p:nvPr/>
        </p:nvPicPr>
        <p:blipFill>
          <a:blip r:embed="rId3"/>
          <a:stretch>
            <a:fillRect/>
          </a:stretch>
        </p:blipFill>
        <p:spPr>
          <a:xfrm>
            <a:off x="232657" y="2575887"/>
            <a:ext cx="11192905" cy="886880"/>
          </a:xfrm>
          <a:prstGeom prst="rect">
            <a:avLst/>
          </a:prstGeom>
          <a:effectLst>
            <a:outerShdw blurRad="50800" dist="38100" dir="2700000" algn="tl" rotWithShape="0">
              <a:prstClr val="black">
                <a:alpha val="40000"/>
              </a:prstClr>
            </a:outerShdw>
          </a:effectLst>
        </p:spPr>
      </p:pic>
      <p:pic>
        <p:nvPicPr>
          <p:cNvPr id="17" name="图片 16"/>
          <p:cNvPicPr>
            <a:picLocks noChangeAspect="1"/>
          </p:cNvPicPr>
          <p:nvPr/>
        </p:nvPicPr>
        <p:blipFill>
          <a:blip r:embed="rId4"/>
          <a:stretch>
            <a:fillRect/>
          </a:stretch>
        </p:blipFill>
        <p:spPr>
          <a:xfrm>
            <a:off x="1152698" y="3733516"/>
            <a:ext cx="4227170" cy="2868031"/>
          </a:xfrm>
          <a:prstGeom prst="rect">
            <a:avLst/>
          </a:prstGeom>
          <a:effectLst>
            <a:outerShdw blurRad="50800" dist="38100" dir="2700000" algn="tl" rotWithShape="0">
              <a:prstClr val="black">
                <a:alpha val="40000"/>
              </a:prstClr>
            </a:outerShdw>
          </a:effectLst>
        </p:spPr>
      </p:pic>
      <p:pic>
        <p:nvPicPr>
          <p:cNvPr id="6" name="图片 5"/>
          <p:cNvPicPr>
            <a:picLocks noChangeAspect="1"/>
          </p:cNvPicPr>
          <p:nvPr/>
        </p:nvPicPr>
        <p:blipFill>
          <a:blip r:embed="rId5"/>
          <a:stretch>
            <a:fillRect/>
          </a:stretch>
        </p:blipFill>
        <p:spPr>
          <a:xfrm>
            <a:off x="10610850" y="0"/>
            <a:ext cx="1581150" cy="1114425"/>
          </a:xfrm>
          <a:prstGeom prst="rect">
            <a:avLst/>
          </a:prstGeom>
        </p:spPr>
      </p:pic>
      <p:sp>
        <p:nvSpPr>
          <p:cNvPr id="5" name="文本框 4"/>
          <p:cNvSpPr txBox="1"/>
          <p:nvPr/>
        </p:nvSpPr>
        <p:spPr>
          <a:xfrm>
            <a:off x="5983550" y="4258518"/>
            <a:ext cx="503363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dirty="0" smtClean="0">
                <a:solidFill>
                  <a:srgbClr val="FF0000"/>
                </a:solidFill>
              </a:rPr>
              <a:t>系统中已设置各课题组组长及财务助理有查看及引用本课题组审批完成后合同的权限。</a:t>
            </a:r>
            <a:endParaRPr lang="zh-CN" altLang="en-US" dirty="0">
              <a:solidFill>
                <a:srgbClr val="FF0000"/>
              </a:solidFill>
            </a:endParaRPr>
          </a:p>
        </p:txBody>
      </p:sp>
    </p:spTree>
    <p:extLst>
      <p:ext uri="{BB962C8B-B14F-4D97-AF65-F5344CB8AC3E}">
        <p14:creationId xmlns:p14="http://schemas.microsoft.com/office/powerpoint/2010/main" val="1836165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3632" y="261242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charset="-122"/>
                <a:cs typeface="Times New Roman" panose="02020603050405020304" pitchFamily="18" charset="0"/>
              </a:rPr>
              <a:t>Contents</a:t>
            </a:r>
          </a:p>
        </p:txBody>
      </p:sp>
      <p:pic>
        <p:nvPicPr>
          <p:cNvPr id="2" name="图片 1"/>
          <p:cNvPicPr>
            <a:picLocks noChangeAspect="1"/>
          </p:cNvPicPr>
          <p:nvPr/>
        </p:nvPicPr>
        <p:blipFill>
          <a:blip r:embed="rId2"/>
          <a:stretch>
            <a:fillRect/>
          </a:stretch>
        </p:blipFill>
        <p:spPr>
          <a:xfrm>
            <a:off x="10610850" y="0"/>
            <a:ext cx="1581150" cy="1114425"/>
          </a:xfrm>
          <a:prstGeom prst="rect">
            <a:avLst/>
          </a:prstGeom>
        </p:spPr>
      </p:pic>
      <p:grpSp>
        <p:nvGrpSpPr>
          <p:cNvPr id="6" name="Group 1"/>
          <p:cNvGrpSpPr/>
          <p:nvPr/>
        </p:nvGrpSpPr>
        <p:grpSpPr>
          <a:xfrm>
            <a:off x="0" y="787195"/>
            <a:ext cx="7670606" cy="5863213"/>
            <a:chOff x="0" y="2042023"/>
            <a:chExt cx="6722753" cy="3101478"/>
          </a:xfrm>
          <a:solidFill>
            <a:srgbClr val="007EC2"/>
          </a:solidFill>
        </p:grpSpPr>
        <p:sp>
          <p:nvSpPr>
            <p:cNvPr id="7" name="Freeform 31"/>
            <p:cNvSpPr/>
            <p:nvPr/>
          </p:nvSpPr>
          <p:spPr>
            <a:xfrm>
              <a:off x="0" y="2042023"/>
              <a:ext cx="6722753" cy="3101477"/>
            </a:xfrm>
            <a:custGeom>
              <a:avLst/>
              <a:gdLst>
                <a:gd name="connsiteX0" fmla="*/ 0 w 6705600"/>
                <a:gd name="connsiteY0" fmla="*/ 0 h 3105150"/>
                <a:gd name="connsiteX1" fmla="*/ 6705600 w 6705600"/>
                <a:gd name="connsiteY1" fmla="*/ 3105150 h 3105150"/>
                <a:gd name="connsiteX2" fmla="*/ 5493219 w 6705600"/>
                <a:gd name="connsiteY2" fmla="*/ 3105150 h 3105150"/>
                <a:gd name="connsiteX3" fmla="*/ 0 w 6705600"/>
                <a:gd name="connsiteY3" fmla="*/ 589301 h 3105150"/>
                <a:gd name="connsiteX4" fmla="*/ 0 w 6705600"/>
                <a:gd name="connsiteY4" fmla="*/ 0 h 310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600" h="3105150">
                  <a:moveTo>
                    <a:pt x="0" y="0"/>
                  </a:moveTo>
                  <a:lnTo>
                    <a:pt x="6705600" y="3105150"/>
                  </a:lnTo>
                  <a:lnTo>
                    <a:pt x="5493219" y="3105150"/>
                  </a:lnTo>
                  <a:lnTo>
                    <a:pt x="0" y="589301"/>
                  </a:lnTo>
                  <a:lnTo>
                    <a:pt x="0" y="0"/>
                  </a:lnTo>
                  <a:close/>
                </a:path>
              </a:pathLst>
            </a:custGeom>
            <a:solidFill>
              <a:srgbClr val="007EC2">
                <a:lumMod val="20000"/>
                <a:lumOff val="8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AvantGarde Bk BT" panose="020F0502020204030204"/>
                <a:cs typeface="+mn-ea"/>
                <a:sym typeface="+mn-lt"/>
              </a:endParaRPr>
            </a:p>
          </p:txBody>
        </p:sp>
        <p:sp>
          <p:nvSpPr>
            <p:cNvPr id="9" name="Right Triangle 32"/>
            <p:cNvSpPr/>
            <p:nvPr/>
          </p:nvSpPr>
          <p:spPr>
            <a:xfrm>
              <a:off x="1" y="2380698"/>
              <a:ext cx="6055025" cy="2762803"/>
            </a:xfrm>
            <a:prstGeom prst="r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AvantGarde Bk BT" panose="020F0502020204030204"/>
                <a:cs typeface="+mn-ea"/>
                <a:sym typeface="+mn-lt"/>
              </a:endParaRPr>
            </a:p>
          </p:txBody>
        </p:sp>
      </p:grpSp>
      <p:sp>
        <p:nvSpPr>
          <p:cNvPr id="10" name="文本框 8"/>
          <p:cNvSpPr txBox="1"/>
          <p:nvPr/>
        </p:nvSpPr>
        <p:spPr>
          <a:xfrm>
            <a:off x="259736" y="4445700"/>
            <a:ext cx="5256809"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800" b="1" dirty="0">
                <a:solidFill>
                  <a:srgbClr val="FFFFFF"/>
                </a:solidFill>
                <a:latin typeface="AvantGarde Bk BT" panose="020F0502020204030204"/>
                <a:cs typeface="+mn-ea"/>
                <a:sym typeface="+mn-lt"/>
              </a:rPr>
              <a:t>谢谢</a:t>
            </a:r>
          </a:p>
        </p:txBody>
      </p:sp>
      <p:grpSp>
        <p:nvGrpSpPr>
          <p:cNvPr id="11" name="组合 10"/>
          <p:cNvGrpSpPr/>
          <p:nvPr/>
        </p:nvGrpSpPr>
        <p:grpSpPr>
          <a:xfrm>
            <a:off x="6270637" y="1457578"/>
            <a:ext cx="4986556" cy="4551091"/>
            <a:chOff x="272347" y="969839"/>
            <a:chExt cx="4088503" cy="3731463"/>
          </a:xfrm>
        </p:grpSpPr>
        <p:pic>
          <p:nvPicPr>
            <p:cNvPr id="12" name="Picture 5" descr="D:\2.소스\1.png\건물과지구\지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6" y="1686693"/>
              <a:ext cx="1996937" cy="199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D:\2.소스\1.png\건물과지구\빌딩.PNG"/>
            <p:cNvPicPr>
              <a:picLocks noChangeAspect="1" noChangeArrowheads="1"/>
            </p:cNvPicPr>
            <p:nvPr/>
          </p:nvPicPr>
          <p:blipFill>
            <a:blip r:embed="rId4" cstate="print"/>
            <a:srcRect b="27874"/>
            <a:stretch>
              <a:fillRect/>
            </a:stretch>
          </p:blipFill>
          <p:spPr bwMode="auto">
            <a:xfrm>
              <a:off x="860196" y="1887343"/>
              <a:ext cx="3500654" cy="2376562"/>
            </a:xfrm>
            <a:prstGeom prst="rect">
              <a:avLst/>
            </a:prstGeom>
            <a:noFill/>
            <a:effectLst>
              <a:reflection blurRad="6350" stA="52000" endA="300" endPos="35000" dir="5400000" sy="-100000" algn="bl" rotWithShape="0"/>
            </a:effectLst>
          </p:spPr>
        </p:pic>
        <p:pic>
          <p:nvPicPr>
            <p:cNvPr id="14" name="Picture 3" descr="D:\2.소스\1.png\건물과지구\파란원.PNG"/>
            <p:cNvPicPr>
              <a:picLocks noChangeAspect="1" noChangeArrowheads="1"/>
            </p:cNvPicPr>
            <p:nvPr/>
          </p:nvPicPr>
          <p:blipFill>
            <a:blip r:embed="rId5" cstate="print"/>
            <a:srcRect b="19886"/>
            <a:stretch>
              <a:fillRect/>
            </a:stretch>
          </p:blipFill>
          <p:spPr bwMode="auto">
            <a:xfrm>
              <a:off x="272347" y="969839"/>
              <a:ext cx="3936397" cy="3294066"/>
            </a:xfrm>
            <a:prstGeom prst="rect">
              <a:avLst/>
            </a:prstGeom>
            <a:noFill/>
            <a:effectLst>
              <a:reflection blurRad="6350" stA="52000" endA="300" endPos="35000" dir="5400000" sy="-100000" algn="bl" rotWithShape="0"/>
            </a:effectLst>
          </p:spPr>
        </p:pic>
        <p:pic>
          <p:nvPicPr>
            <p:cNvPr id="15" name="Picture 9" descr="D:\2.소스\1.png\건물과지구\나무.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413" y="3766944"/>
              <a:ext cx="641586" cy="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54769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5834" y="3154608"/>
            <a:ext cx="2216306" cy="1064520"/>
            <a:chOff x="755576" y="2354316"/>
            <a:chExt cx="1565543" cy="798390"/>
          </a:xfrm>
          <a:solidFill>
            <a:schemeClr val="accent6"/>
          </a:solidFill>
        </p:grpSpPr>
        <p:sp>
          <p:nvSpPr>
            <p:cNvPr id="16" name="AutoShape 15"/>
            <p:cNvSpPr>
              <a:spLocks noChangeArrowheads="1"/>
            </p:cNvSpPr>
            <p:nvPr/>
          </p:nvSpPr>
          <p:spPr bwMode="auto">
            <a:xfrm>
              <a:off x="755576" y="2354316"/>
              <a:ext cx="1565543" cy="798390"/>
            </a:xfrm>
            <a:prstGeom prst="homePlate">
              <a:avLst>
                <a:gd name="adj" fmla="val 33678"/>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rgbClr val="FFFFFF"/>
                </a:solidFill>
                <a:cs typeface="+mn-ea"/>
                <a:sym typeface="+mn-lt"/>
              </a:endParaRPr>
            </a:p>
          </p:txBody>
        </p:sp>
        <p:sp>
          <p:nvSpPr>
            <p:cNvPr id="11" name="WordArt 20"/>
            <p:cNvSpPr>
              <a:spLocks noChangeArrowheads="1" noChangeShapeType="1"/>
            </p:cNvSpPr>
            <p:nvPr/>
          </p:nvSpPr>
          <p:spPr bwMode="auto">
            <a:xfrm>
              <a:off x="991418" y="2562602"/>
              <a:ext cx="864000" cy="324000"/>
            </a:xfrm>
            <a:prstGeom prst="rect">
              <a:avLst/>
            </a:prstGeom>
            <a:grpFill/>
            <a:extLst>
              <a:ext uri="{AF507438-7753-43E0-B8FC-AC1667EBCBE1}">
                <a14:hiddenEffects xmlns:a14="http://schemas.microsoft.com/office/drawing/2010/main">
                  <a:effectLst/>
                </a14:hiddenEffects>
              </a:ext>
            </a:extLst>
          </p:spPr>
          <p:txBody>
            <a:bodyPr wrap="none" fromWordArt="1"/>
            <a:lstStyle/>
            <a:p>
              <a:pPr algn="ctr">
                <a:defRPr/>
              </a:pPr>
              <a:r>
                <a:rPr lang="zh-CN" altLang="en-US" sz="1865" b="1" kern="0" dirty="0">
                  <a:ln w="9525" cmpd="sng">
                    <a:noFill/>
                    <a:round/>
                  </a:ln>
                  <a:solidFill>
                    <a:schemeClr val="bg1"/>
                  </a:solidFill>
                  <a:cs typeface="+mn-ea"/>
                  <a:sym typeface="+mn-lt"/>
                </a:rPr>
                <a:t>线</a:t>
              </a:r>
              <a:r>
                <a:rPr lang="zh-CN" altLang="en-US" sz="1865" b="1" kern="0" dirty="0" smtClean="0">
                  <a:ln w="9525" cmpd="sng">
                    <a:noFill/>
                    <a:round/>
                  </a:ln>
                  <a:solidFill>
                    <a:schemeClr val="bg1"/>
                  </a:solidFill>
                  <a:cs typeface="+mn-ea"/>
                  <a:sym typeface="+mn-lt"/>
                </a:rPr>
                <a:t>下申请</a:t>
              </a:r>
              <a:endParaRPr lang="zh-CN" altLang="en-US" sz="1865" b="1" kern="0" dirty="0">
                <a:ln w="9525" cmpd="sng">
                  <a:noFill/>
                  <a:round/>
                </a:ln>
                <a:solidFill>
                  <a:schemeClr val="bg1"/>
                </a:solidFill>
                <a:cs typeface="+mn-ea"/>
                <a:sym typeface="+mn-lt"/>
              </a:endParaRPr>
            </a:p>
          </p:txBody>
        </p:sp>
      </p:grpSp>
      <p:grpSp>
        <p:nvGrpSpPr>
          <p:cNvPr id="4" name="组合 3"/>
          <p:cNvGrpSpPr/>
          <p:nvPr/>
        </p:nvGrpSpPr>
        <p:grpSpPr>
          <a:xfrm>
            <a:off x="2438010" y="3154608"/>
            <a:ext cx="2411407" cy="1064520"/>
            <a:chOff x="1883344" y="2378209"/>
            <a:chExt cx="1565543" cy="798390"/>
          </a:xfrm>
        </p:grpSpPr>
        <p:sp>
          <p:nvSpPr>
            <p:cNvPr id="17" name="AutoShape 16"/>
            <p:cNvSpPr>
              <a:spLocks noChangeArrowheads="1"/>
            </p:cNvSpPr>
            <p:nvPr/>
          </p:nvSpPr>
          <p:spPr bwMode="auto">
            <a:xfrm>
              <a:off x="1883344" y="2378209"/>
              <a:ext cx="1565543" cy="798390"/>
            </a:xfrm>
            <a:prstGeom prst="chevron">
              <a:avLst>
                <a:gd name="adj" fmla="val 33678"/>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rgbClr val="FFFFFF"/>
                </a:solidFill>
                <a:cs typeface="+mn-ea"/>
                <a:sym typeface="+mn-lt"/>
              </a:endParaRPr>
            </a:p>
          </p:txBody>
        </p:sp>
        <p:sp>
          <p:nvSpPr>
            <p:cNvPr id="12" name="WordArt 21"/>
            <p:cNvSpPr>
              <a:spLocks noChangeArrowheads="1" noChangeShapeType="1"/>
            </p:cNvSpPr>
            <p:nvPr/>
          </p:nvSpPr>
          <p:spPr bwMode="auto">
            <a:xfrm>
              <a:off x="2203889" y="2608349"/>
              <a:ext cx="949685" cy="3240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lstStyle/>
            <a:p>
              <a:pPr algn="ctr" defTabSz="685800"/>
              <a:r>
                <a:rPr lang="en-US" altLang="zh-CN" sz="1865" b="1" dirty="0" smtClean="0">
                  <a:solidFill>
                    <a:schemeClr val="bg1"/>
                  </a:solidFill>
                  <a:cs typeface="+mn-ea"/>
                  <a:sym typeface="+mn-lt"/>
                </a:rPr>
                <a:t>ARP</a:t>
              </a:r>
              <a:r>
                <a:rPr lang="zh-CN" altLang="en-US" sz="1865" b="1" dirty="0" smtClean="0">
                  <a:solidFill>
                    <a:schemeClr val="bg1"/>
                  </a:solidFill>
                  <a:cs typeface="+mn-ea"/>
                  <a:sym typeface="+mn-lt"/>
                </a:rPr>
                <a:t>合同登记</a:t>
              </a:r>
              <a:endParaRPr lang="zh-CN" altLang="en-US" sz="1865" b="1" dirty="0">
                <a:solidFill>
                  <a:schemeClr val="bg1"/>
                </a:solidFill>
                <a:cs typeface="+mn-ea"/>
                <a:sym typeface="+mn-lt"/>
              </a:endParaRPr>
            </a:p>
          </p:txBody>
        </p:sp>
      </p:grpSp>
      <p:grpSp>
        <p:nvGrpSpPr>
          <p:cNvPr id="21" name="组合 20"/>
          <p:cNvGrpSpPr/>
          <p:nvPr/>
        </p:nvGrpSpPr>
        <p:grpSpPr>
          <a:xfrm>
            <a:off x="4644556" y="3165500"/>
            <a:ext cx="2346886" cy="1064520"/>
            <a:chOff x="3696134" y="2354316"/>
            <a:chExt cx="1565543" cy="798390"/>
          </a:xfrm>
          <a:solidFill>
            <a:schemeClr val="tx2">
              <a:lumMod val="40000"/>
              <a:lumOff val="60000"/>
            </a:schemeClr>
          </a:solidFill>
        </p:grpSpPr>
        <p:sp>
          <p:nvSpPr>
            <p:cNvPr id="18" name="AutoShape 17"/>
            <p:cNvSpPr>
              <a:spLocks noChangeArrowheads="1"/>
            </p:cNvSpPr>
            <p:nvPr/>
          </p:nvSpPr>
          <p:spPr bwMode="auto">
            <a:xfrm>
              <a:off x="3696134" y="2354316"/>
              <a:ext cx="1565543" cy="798390"/>
            </a:xfrm>
            <a:prstGeom prst="chevron">
              <a:avLst>
                <a:gd name="adj" fmla="val 33678"/>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rgbClr val="FFFFFF"/>
                </a:solidFill>
                <a:cs typeface="+mn-ea"/>
                <a:sym typeface="+mn-lt"/>
              </a:endParaRPr>
            </a:p>
          </p:txBody>
        </p:sp>
        <p:sp>
          <p:nvSpPr>
            <p:cNvPr id="13" name="WordArt 22"/>
            <p:cNvSpPr>
              <a:spLocks noChangeArrowheads="1" noChangeShapeType="1"/>
            </p:cNvSpPr>
            <p:nvPr/>
          </p:nvSpPr>
          <p:spPr bwMode="auto">
            <a:xfrm>
              <a:off x="4016296" y="2591511"/>
              <a:ext cx="864000" cy="324000"/>
            </a:xfrm>
            <a:prstGeom prst="rect">
              <a:avLst/>
            </a:prstGeom>
            <a:noFill/>
            <a:extLst>
              <a:ext uri="{AF507438-7753-43E0-B8FC-AC1667EBCBE1}">
                <a14:hiddenEffects xmlns:a14="http://schemas.microsoft.com/office/drawing/2010/main">
                  <a:effectLst/>
                </a14:hiddenEffects>
              </a:ext>
            </a:extLst>
          </p:spPr>
          <p:txBody>
            <a:bodyPr wrap="none" fromWordArt="1"/>
            <a:lstStyle/>
            <a:p>
              <a:pPr algn="ctr">
                <a:defRPr/>
              </a:pPr>
              <a:r>
                <a:rPr lang="zh-CN" altLang="en-US" sz="1865" b="1" kern="0" dirty="0" smtClean="0">
                  <a:ln w="9525" cmpd="sng">
                    <a:noFill/>
                    <a:round/>
                  </a:ln>
                  <a:solidFill>
                    <a:schemeClr val="bg1"/>
                  </a:solidFill>
                  <a:cs typeface="+mn-ea"/>
                  <a:sym typeface="+mn-lt"/>
                </a:rPr>
                <a:t>提交审批盖章</a:t>
              </a:r>
              <a:endParaRPr lang="zh-CN" altLang="en-US" sz="1865" b="1" kern="0" dirty="0">
                <a:ln w="9525" cmpd="sng">
                  <a:noFill/>
                  <a:round/>
                </a:ln>
                <a:solidFill>
                  <a:schemeClr val="bg1"/>
                </a:solidFill>
                <a:cs typeface="+mn-ea"/>
                <a:sym typeface="+mn-lt"/>
              </a:endParaRPr>
            </a:p>
          </p:txBody>
        </p:sp>
      </p:grpSp>
      <p:grpSp>
        <p:nvGrpSpPr>
          <p:cNvPr id="23" name="组合 22"/>
          <p:cNvGrpSpPr/>
          <p:nvPr/>
        </p:nvGrpSpPr>
        <p:grpSpPr>
          <a:xfrm>
            <a:off x="6820305" y="3187342"/>
            <a:ext cx="2361325" cy="1064520"/>
            <a:chOff x="6143665" y="2316072"/>
            <a:chExt cx="1668281" cy="798390"/>
          </a:xfrm>
          <a:solidFill>
            <a:schemeClr val="tx2">
              <a:lumMod val="40000"/>
              <a:lumOff val="60000"/>
            </a:schemeClr>
          </a:solidFill>
        </p:grpSpPr>
        <p:sp>
          <p:nvSpPr>
            <p:cNvPr id="20" name="AutoShape 19"/>
            <p:cNvSpPr>
              <a:spLocks noChangeArrowheads="1"/>
            </p:cNvSpPr>
            <p:nvPr/>
          </p:nvSpPr>
          <p:spPr bwMode="auto">
            <a:xfrm>
              <a:off x="6143665" y="2316072"/>
              <a:ext cx="1668281" cy="798390"/>
            </a:xfrm>
            <a:prstGeom prst="chevron">
              <a:avLst>
                <a:gd name="adj" fmla="val 33678"/>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rgbClr val="FFFFFF"/>
                </a:solidFill>
                <a:cs typeface="+mn-ea"/>
                <a:sym typeface="+mn-lt"/>
              </a:endParaRPr>
            </a:p>
          </p:txBody>
        </p:sp>
        <p:sp>
          <p:nvSpPr>
            <p:cNvPr id="15" name="WordArt 23"/>
            <p:cNvSpPr>
              <a:spLocks noChangeArrowheads="1" noChangeShapeType="1"/>
            </p:cNvSpPr>
            <p:nvPr/>
          </p:nvSpPr>
          <p:spPr bwMode="auto">
            <a:xfrm>
              <a:off x="6572786" y="2521661"/>
              <a:ext cx="967962" cy="324000"/>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lstStyle/>
            <a:p>
              <a:pPr algn="ctr" defTabSz="685800"/>
              <a:r>
                <a:rPr lang="zh-CN" altLang="en-US" sz="1865" b="1" dirty="0">
                  <a:solidFill>
                    <a:schemeClr val="bg1"/>
                  </a:solidFill>
                  <a:cs typeface="+mn-ea"/>
                  <a:sym typeface="+mn-lt"/>
                </a:rPr>
                <a:t>终</a:t>
              </a:r>
              <a:r>
                <a:rPr lang="zh-CN" altLang="en-US" sz="1865" b="1" dirty="0" smtClean="0">
                  <a:solidFill>
                    <a:schemeClr val="bg1"/>
                  </a:solidFill>
                  <a:cs typeface="+mn-ea"/>
                  <a:sym typeface="+mn-lt"/>
                </a:rPr>
                <a:t>版盖章件上传</a:t>
              </a:r>
              <a:endParaRPr lang="zh-CN" altLang="en-US" sz="1865" b="1" dirty="0">
                <a:solidFill>
                  <a:schemeClr val="bg1"/>
                </a:solidFill>
                <a:cs typeface="+mn-ea"/>
                <a:sym typeface="+mn-lt"/>
              </a:endParaRPr>
            </a:p>
          </p:txBody>
        </p:sp>
      </p:grpSp>
      <p:sp>
        <p:nvSpPr>
          <p:cNvPr id="5" name="Line 6"/>
          <p:cNvSpPr>
            <a:spLocks noChangeShapeType="1"/>
          </p:cNvSpPr>
          <p:nvPr/>
        </p:nvSpPr>
        <p:spPr bwMode="auto">
          <a:xfrm flipV="1">
            <a:off x="405834" y="1510901"/>
            <a:ext cx="0" cy="1577028"/>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cs typeface="+mn-ea"/>
              <a:sym typeface="+mn-lt"/>
            </a:endParaRPr>
          </a:p>
        </p:txBody>
      </p:sp>
      <p:sp>
        <p:nvSpPr>
          <p:cNvPr id="6" name="Line 7"/>
          <p:cNvSpPr>
            <a:spLocks noChangeShapeType="1"/>
          </p:cNvSpPr>
          <p:nvPr/>
        </p:nvSpPr>
        <p:spPr bwMode="auto">
          <a:xfrm flipH="1" flipV="1">
            <a:off x="2415454" y="1510901"/>
            <a:ext cx="14575" cy="1577028"/>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cs typeface="+mn-ea"/>
              <a:sym typeface="+mn-lt"/>
            </a:endParaRPr>
          </a:p>
        </p:txBody>
      </p:sp>
      <p:sp>
        <p:nvSpPr>
          <p:cNvPr id="7" name="Line 8"/>
          <p:cNvSpPr>
            <a:spLocks noChangeShapeType="1"/>
          </p:cNvSpPr>
          <p:nvPr/>
        </p:nvSpPr>
        <p:spPr bwMode="auto">
          <a:xfrm flipV="1">
            <a:off x="2468824" y="4285807"/>
            <a:ext cx="11634" cy="1813152"/>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cs typeface="+mn-ea"/>
              <a:sym typeface="+mn-lt"/>
            </a:endParaRPr>
          </a:p>
        </p:txBody>
      </p:sp>
      <p:sp>
        <p:nvSpPr>
          <p:cNvPr id="8" name="Line 9"/>
          <p:cNvSpPr>
            <a:spLocks noChangeShapeType="1"/>
          </p:cNvSpPr>
          <p:nvPr/>
        </p:nvSpPr>
        <p:spPr bwMode="auto">
          <a:xfrm flipH="1" flipV="1">
            <a:off x="4621649" y="4316325"/>
            <a:ext cx="22907" cy="1782634"/>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cs typeface="+mn-ea"/>
              <a:sym typeface="+mn-lt"/>
            </a:endParaRPr>
          </a:p>
        </p:txBody>
      </p:sp>
      <p:sp>
        <p:nvSpPr>
          <p:cNvPr id="36" name="TextBox 11"/>
          <p:cNvSpPr txBox="1">
            <a:spLocks noChangeArrowheads="1"/>
          </p:cNvSpPr>
          <p:nvPr/>
        </p:nvSpPr>
        <p:spPr bwMode="auto">
          <a:xfrm flipH="1">
            <a:off x="330147" y="1507858"/>
            <a:ext cx="2265621" cy="156966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en-US" altLang="zh-CN" sz="1600" dirty="0" smtClean="0">
                <a:solidFill>
                  <a:srgbClr val="FF0000"/>
                </a:solidFill>
                <a:latin typeface="+mn-lt"/>
                <a:ea typeface="+mn-ea"/>
                <a:cs typeface="+mn-ea"/>
              </a:rPr>
              <a:t>30</a:t>
            </a:r>
            <a:r>
              <a:rPr lang="zh-CN" altLang="en-US" sz="1600" dirty="0" smtClean="0">
                <a:solidFill>
                  <a:srgbClr val="FF0000"/>
                </a:solidFill>
                <a:latin typeface="+mn-lt"/>
                <a:ea typeface="+mn-ea"/>
                <a:cs typeface="+mn-ea"/>
              </a:rPr>
              <a:t>万以上的</a:t>
            </a:r>
            <a:r>
              <a:rPr lang="zh-CN" altLang="zh-CN" sz="1600" dirty="0" smtClean="0">
                <a:solidFill>
                  <a:srgbClr val="FF0000"/>
                </a:solidFill>
                <a:latin typeface="+mn-lt"/>
                <a:ea typeface="+mn-ea"/>
                <a:cs typeface="+mn-ea"/>
              </a:rPr>
              <a:t>材料</a:t>
            </a:r>
            <a:r>
              <a:rPr lang="zh-CN" altLang="zh-CN" sz="1600" dirty="0">
                <a:solidFill>
                  <a:srgbClr val="FF0000"/>
                </a:solidFill>
                <a:latin typeface="+mn-lt"/>
                <a:ea typeface="+mn-ea"/>
                <a:cs typeface="+mn-ea"/>
              </a:rPr>
              <a:t>采购合同、</a:t>
            </a:r>
            <a:r>
              <a:rPr lang="zh-CN" altLang="zh-CN" sz="1600" dirty="0" smtClean="0">
                <a:solidFill>
                  <a:srgbClr val="FF0000"/>
                </a:solidFill>
                <a:latin typeface="+mn-lt"/>
                <a:ea typeface="+mn-ea"/>
                <a:cs typeface="+mn-ea"/>
              </a:rPr>
              <a:t>固定</a:t>
            </a:r>
            <a:r>
              <a:rPr lang="en-US" altLang="zh-CN" sz="1600" dirty="0" smtClean="0">
                <a:solidFill>
                  <a:srgbClr val="FF0000"/>
                </a:solidFill>
                <a:latin typeface="+mn-lt"/>
                <a:ea typeface="+mn-ea"/>
                <a:cs typeface="+mn-ea"/>
              </a:rPr>
              <a:t>/</a:t>
            </a:r>
            <a:r>
              <a:rPr lang="zh-CN" altLang="en-US" sz="1600" dirty="0" smtClean="0">
                <a:solidFill>
                  <a:srgbClr val="FF0000"/>
                </a:solidFill>
                <a:latin typeface="+mn-lt"/>
                <a:ea typeface="+mn-ea"/>
                <a:cs typeface="+mn-ea"/>
              </a:rPr>
              <a:t>无形</a:t>
            </a:r>
            <a:r>
              <a:rPr lang="zh-CN" altLang="zh-CN" sz="1600" dirty="0" smtClean="0">
                <a:solidFill>
                  <a:srgbClr val="FF0000"/>
                </a:solidFill>
                <a:latin typeface="+mn-lt"/>
                <a:ea typeface="+mn-ea"/>
                <a:cs typeface="+mn-ea"/>
              </a:rPr>
              <a:t>资产</a:t>
            </a:r>
            <a:r>
              <a:rPr lang="zh-CN" altLang="zh-CN" sz="1600" dirty="0">
                <a:solidFill>
                  <a:srgbClr val="FF0000"/>
                </a:solidFill>
                <a:latin typeface="+mn-lt"/>
                <a:ea typeface="+mn-ea"/>
                <a:cs typeface="+mn-ea"/>
              </a:rPr>
              <a:t>采购合同及科研外协合同</a:t>
            </a:r>
            <a:r>
              <a:rPr lang="zh-CN" altLang="zh-CN" sz="1600" dirty="0">
                <a:solidFill>
                  <a:schemeClr val="tx1">
                    <a:lumMod val="75000"/>
                    <a:lumOff val="25000"/>
                  </a:schemeClr>
                </a:solidFill>
                <a:latin typeface="+mn-lt"/>
                <a:ea typeface="+mn-ea"/>
                <a:cs typeface="+mn-ea"/>
              </a:rPr>
              <a:t>须在</a:t>
            </a:r>
            <a:r>
              <a:rPr lang="zh-CN" altLang="zh-CN" sz="1600" b="1" dirty="0">
                <a:latin typeface="+mn-lt"/>
                <a:ea typeface="+mn-ea"/>
                <a:cs typeface="+mn-ea"/>
              </a:rPr>
              <a:t>合同登记前完成线下采购</a:t>
            </a:r>
            <a:r>
              <a:rPr lang="zh-CN" altLang="zh-CN" sz="1600" b="1" dirty="0" smtClean="0">
                <a:latin typeface="+mn-lt"/>
                <a:ea typeface="+mn-ea"/>
                <a:cs typeface="+mn-ea"/>
              </a:rPr>
              <a:t>申请</a:t>
            </a:r>
            <a:r>
              <a:rPr lang="zh-CN" altLang="en-US" sz="1600" b="1" dirty="0" smtClean="0">
                <a:latin typeface="+mn-lt"/>
                <a:ea typeface="+mn-ea"/>
                <a:cs typeface="+mn-ea"/>
              </a:rPr>
              <a:t>签批</a:t>
            </a:r>
            <a:r>
              <a:rPr lang="zh-CN" altLang="en-US" sz="1600" dirty="0" smtClean="0">
                <a:solidFill>
                  <a:schemeClr val="tx1">
                    <a:lumMod val="75000"/>
                    <a:lumOff val="25000"/>
                  </a:schemeClr>
                </a:solidFill>
                <a:latin typeface="+mn-lt"/>
                <a:ea typeface="+mn-ea"/>
                <a:cs typeface="+mn-ea"/>
              </a:rPr>
              <a:t>。</a:t>
            </a:r>
            <a:endParaRPr lang="en-US" altLang="zh-CN" sz="1600" dirty="0">
              <a:solidFill>
                <a:schemeClr val="tx1">
                  <a:lumMod val="75000"/>
                  <a:lumOff val="25000"/>
                </a:schemeClr>
              </a:solidFill>
              <a:latin typeface="+mn-lt"/>
              <a:ea typeface="+mn-ea"/>
              <a:cs typeface="+mn-ea"/>
              <a:sym typeface="+mn-lt"/>
            </a:endParaRPr>
          </a:p>
        </p:txBody>
      </p:sp>
      <p:sp>
        <p:nvSpPr>
          <p:cNvPr id="38" name="TextBox 11"/>
          <p:cNvSpPr txBox="1">
            <a:spLocks noChangeArrowheads="1"/>
          </p:cNvSpPr>
          <p:nvPr/>
        </p:nvSpPr>
        <p:spPr bwMode="auto">
          <a:xfrm flipH="1">
            <a:off x="4621649" y="1468714"/>
            <a:ext cx="2274343" cy="156966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1600" dirty="0" smtClean="0">
                <a:solidFill>
                  <a:schemeClr val="tx1">
                    <a:lumMod val="75000"/>
                    <a:lumOff val="25000"/>
                  </a:schemeClr>
                </a:solidFill>
                <a:latin typeface="+mn-lt"/>
                <a:ea typeface="+mn-ea"/>
                <a:cs typeface="+mn-ea"/>
              </a:rPr>
              <a:t>审批完成后，</a:t>
            </a:r>
            <a:r>
              <a:rPr lang="zh-CN" altLang="zh-CN" sz="1600" b="1" dirty="0" smtClean="0">
                <a:latin typeface="+mn-lt"/>
                <a:ea typeface="+mn-ea"/>
                <a:cs typeface="+mn-ea"/>
              </a:rPr>
              <a:t>携带</a:t>
            </a:r>
            <a:r>
              <a:rPr lang="zh-CN" altLang="zh-CN" sz="1600" b="1" dirty="0">
                <a:latin typeface="+mn-lt"/>
                <a:ea typeface="+mn-ea"/>
                <a:cs typeface="+mn-ea"/>
              </a:rPr>
              <a:t>需盖章的纸质合同</a:t>
            </a:r>
            <a:r>
              <a:rPr lang="zh-CN" altLang="zh-CN" sz="1600" dirty="0">
                <a:latin typeface="+mn-lt"/>
                <a:ea typeface="+mn-ea"/>
                <a:cs typeface="+mn-ea"/>
              </a:rPr>
              <a:t>（</a:t>
            </a:r>
            <a:r>
              <a:rPr lang="zh-CN" altLang="zh-CN" sz="1600" dirty="0">
                <a:solidFill>
                  <a:schemeClr val="tx1">
                    <a:lumMod val="75000"/>
                    <a:lumOff val="25000"/>
                  </a:schemeClr>
                </a:solidFill>
                <a:latin typeface="+mn-lt"/>
                <a:ea typeface="+mn-ea"/>
                <a:cs typeface="+mn-ea"/>
              </a:rPr>
              <a:t>纸质合同右上角请自行标注系统生成的合同编号</a:t>
            </a:r>
            <a:r>
              <a:rPr lang="zh-CN" altLang="zh-CN" sz="1600" b="1" dirty="0" smtClean="0">
                <a:latin typeface="+mn-lt"/>
                <a:ea typeface="+mn-ea"/>
                <a:cs typeface="+mn-ea"/>
              </a:rPr>
              <a:t>）</a:t>
            </a:r>
            <a:r>
              <a:rPr lang="zh-CN" altLang="en-US" sz="1600" b="1" dirty="0" smtClean="0">
                <a:latin typeface="+mn-lt"/>
                <a:ea typeface="+mn-ea"/>
                <a:cs typeface="+mn-ea"/>
              </a:rPr>
              <a:t>到</a:t>
            </a:r>
            <a:r>
              <a:rPr lang="zh-CN" altLang="zh-CN" sz="1600" b="1" dirty="0">
                <a:latin typeface="+mn-lt"/>
                <a:ea typeface="+mn-ea"/>
                <a:cs typeface="+mn-ea"/>
              </a:rPr>
              <a:t>综合办进行合同盖章</a:t>
            </a:r>
            <a:r>
              <a:rPr lang="zh-CN" altLang="zh-CN" sz="1600" dirty="0">
                <a:solidFill>
                  <a:schemeClr val="tx1">
                    <a:lumMod val="75000"/>
                    <a:lumOff val="25000"/>
                  </a:schemeClr>
                </a:solidFill>
                <a:latin typeface="+mn-lt"/>
                <a:ea typeface="+mn-ea"/>
                <a:cs typeface="+mn-ea"/>
              </a:rPr>
              <a:t>。</a:t>
            </a:r>
            <a:endParaRPr lang="en-US" altLang="zh-CN" sz="1600" dirty="0">
              <a:solidFill>
                <a:schemeClr val="tx1">
                  <a:lumMod val="75000"/>
                  <a:lumOff val="25000"/>
                </a:schemeClr>
              </a:solidFill>
              <a:latin typeface="+mn-lt"/>
              <a:ea typeface="+mn-ea"/>
              <a:cs typeface="+mn-ea"/>
              <a:sym typeface="+mn-lt"/>
            </a:endParaRPr>
          </a:p>
        </p:txBody>
      </p:sp>
      <p:sp>
        <p:nvSpPr>
          <p:cNvPr id="44" name="TextBox 11"/>
          <p:cNvSpPr txBox="1">
            <a:spLocks noChangeArrowheads="1"/>
          </p:cNvSpPr>
          <p:nvPr/>
        </p:nvSpPr>
        <p:spPr bwMode="auto">
          <a:xfrm flipH="1">
            <a:off x="2480458" y="4259820"/>
            <a:ext cx="2242124" cy="1865126"/>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zh-CN" sz="1600" b="1" dirty="0">
                <a:latin typeface="+mn-lt"/>
                <a:ea typeface="+mn-ea"/>
                <a:cs typeface="+mn-ea"/>
              </a:rPr>
              <a:t>合同登记时，</a:t>
            </a:r>
            <a:r>
              <a:rPr lang="zh-CN" altLang="zh-CN" sz="1600" b="1" dirty="0" smtClean="0">
                <a:latin typeface="+mn-lt"/>
                <a:ea typeface="+mn-ea"/>
                <a:cs typeface="+mn-ea"/>
              </a:rPr>
              <a:t>将</a:t>
            </a:r>
            <a:r>
              <a:rPr lang="zh-CN" altLang="en-US" sz="1600" b="1" dirty="0" smtClean="0">
                <a:latin typeface="+mn-lt"/>
                <a:ea typeface="+mn-ea"/>
                <a:cs typeface="+mn-ea"/>
              </a:rPr>
              <a:t>线下的采购</a:t>
            </a:r>
            <a:r>
              <a:rPr lang="en-US" altLang="zh-CN" sz="1600" b="1" dirty="0" smtClean="0">
                <a:latin typeface="+mn-lt"/>
                <a:ea typeface="+mn-ea"/>
                <a:cs typeface="+mn-ea"/>
              </a:rPr>
              <a:t>/</a:t>
            </a:r>
            <a:r>
              <a:rPr lang="zh-CN" altLang="en-US" sz="1600" b="1" dirty="0" smtClean="0">
                <a:latin typeface="+mn-lt"/>
                <a:ea typeface="+mn-ea"/>
                <a:cs typeface="+mn-ea"/>
              </a:rPr>
              <a:t>外协申请</a:t>
            </a:r>
            <a:r>
              <a:rPr lang="zh-CN" altLang="en-US" sz="1600" b="1" dirty="0">
                <a:latin typeface="+mn-lt"/>
                <a:ea typeface="+mn-ea"/>
                <a:cs typeface="+mn-ea"/>
              </a:rPr>
              <a:t>表</a:t>
            </a:r>
            <a:r>
              <a:rPr lang="zh-CN" altLang="en-US" sz="1600" b="1" dirty="0" smtClean="0">
                <a:latin typeface="+mn-lt"/>
                <a:ea typeface="+mn-ea"/>
                <a:cs typeface="+mn-ea"/>
              </a:rPr>
              <a:t>和</a:t>
            </a:r>
            <a:r>
              <a:rPr lang="zh-CN" altLang="en-US" sz="1600" b="1" dirty="0">
                <a:latin typeface="+mn-lt"/>
                <a:ea typeface="+mn-ea"/>
                <a:cs typeface="+mn-ea"/>
              </a:rPr>
              <a:t>合同</a:t>
            </a:r>
            <a:r>
              <a:rPr lang="zh-CN" altLang="zh-CN" sz="1600" b="1" dirty="0">
                <a:latin typeface="+mn-lt"/>
                <a:ea typeface="+mn-ea"/>
                <a:cs typeface="+mn-ea"/>
              </a:rPr>
              <a:t>作为合同登记的附件上传</a:t>
            </a:r>
            <a:r>
              <a:rPr lang="zh-CN" altLang="zh-CN" sz="1600" dirty="0" smtClean="0">
                <a:solidFill>
                  <a:srgbClr val="FF0000"/>
                </a:solidFill>
                <a:latin typeface="+mn-lt"/>
                <a:ea typeface="+mn-ea"/>
                <a:cs typeface="+mn-ea"/>
              </a:rPr>
              <a:t>。</a:t>
            </a:r>
            <a:r>
              <a:rPr lang="zh-CN" altLang="en-US" sz="1600" dirty="0" smtClean="0">
                <a:solidFill>
                  <a:srgbClr val="FF0000"/>
                </a:solidFill>
                <a:latin typeface="+mn-lt"/>
                <a:ea typeface="+mn-ea"/>
                <a:cs typeface="+mn-ea"/>
              </a:rPr>
              <a:t>（注意</a:t>
            </a:r>
            <a:r>
              <a:rPr lang="zh-CN" altLang="en-US" sz="1600" dirty="0" smtClean="0">
                <a:solidFill>
                  <a:srgbClr val="FF0000"/>
                </a:solidFill>
                <a:latin typeface="+mn-lt"/>
                <a:ea typeface="+mn-ea"/>
                <a:cs typeface="+mn-ea"/>
              </a:rPr>
              <a:t>合同要</a:t>
            </a:r>
            <a:r>
              <a:rPr lang="zh-CN" altLang="en-US" sz="1600" dirty="0" smtClean="0">
                <a:solidFill>
                  <a:srgbClr val="FF0000"/>
                </a:solidFill>
                <a:latin typeface="+mn-lt"/>
                <a:ea typeface="+mn-ea"/>
                <a:cs typeface="+mn-ea"/>
              </a:rPr>
              <a:t>转换成</a:t>
            </a:r>
            <a:r>
              <a:rPr lang="en-US" altLang="zh-CN" sz="1600" dirty="0" smtClean="0">
                <a:solidFill>
                  <a:srgbClr val="FF0000"/>
                </a:solidFill>
                <a:latin typeface="+mn-lt"/>
                <a:ea typeface="+mn-ea"/>
                <a:cs typeface="+mn-ea"/>
              </a:rPr>
              <a:t>PDF</a:t>
            </a:r>
            <a:r>
              <a:rPr lang="zh-CN" altLang="en-US" sz="1600" dirty="0" smtClean="0">
                <a:solidFill>
                  <a:srgbClr val="FF0000"/>
                </a:solidFill>
                <a:latin typeface="+mn-lt"/>
                <a:ea typeface="+mn-ea"/>
                <a:cs typeface="+mn-ea"/>
              </a:rPr>
              <a:t>格式，并正确命名）</a:t>
            </a:r>
            <a:endParaRPr lang="en-US" altLang="zh-CN" sz="1600" dirty="0">
              <a:solidFill>
                <a:srgbClr val="FF0000"/>
              </a:solidFill>
              <a:latin typeface="+mn-lt"/>
              <a:ea typeface="+mn-ea"/>
              <a:cs typeface="+mn-ea"/>
              <a:sym typeface="+mn-lt"/>
            </a:endParaRPr>
          </a:p>
        </p:txBody>
      </p:sp>
      <p:sp>
        <p:nvSpPr>
          <p:cNvPr id="46" name="Line 7"/>
          <p:cNvSpPr>
            <a:spLocks noChangeShapeType="1"/>
          </p:cNvSpPr>
          <p:nvPr/>
        </p:nvSpPr>
        <p:spPr bwMode="auto">
          <a:xfrm flipV="1">
            <a:off x="6816823" y="1510901"/>
            <a:ext cx="3482" cy="1596665"/>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cs typeface="+mn-ea"/>
              <a:sym typeface="+mn-lt"/>
            </a:endParaRPr>
          </a:p>
        </p:txBody>
      </p:sp>
      <p:sp>
        <p:nvSpPr>
          <p:cNvPr id="47" name="TextBox 11"/>
          <p:cNvSpPr txBox="1">
            <a:spLocks noChangeArrowheads="1"/>
          </p:cNvSpPr>
          <p:nvPr/>
        </p:nvSpPr>
        <p:spPr bwMode="auto">
          <a:xfrm flipH="1">
            <a:off x="6816822" y="4386939"/>
            <a:ext cx="2016814" cy="97872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1600" dirty="0">
                <a:solidFill>
                  <a:schemeClr val="tx1">
                    <a:lumMod val="75000"/>
                    <a:lumOff val="25000"/>
                  </a:schemeClr>
                </a:solidFill>
                <a:latin typeface="+mn-lt"/>
                <a:ea typeface="+mn-ea"/>
                <a:cs typeface="+mn-ea"/>
                <a:sym typeface="+mn-lt"/>
              </a:rPr>
              <a:t>将</a:t>
            </a:r>
            <a:r>
              <a:rPr lang="zh-CN" altLang="en-US" sz="1600" b="1" dirty="0">
                <a:solidFill>
                  <a:schemeClr val="tx1">
                    <a:lumMod val="75000"/>
                    <a:lumOff val="25000"/>
                  </a:schemeClr>
                </a:solidFill>
                <a:latin typeface="+mn-lt"/>
                <a:ea typeface="+mn-ea"/>
                <a:cs typeface="+mn-ea"/>
                <a:sym typeface="+mn-lt"/>
              </a:rPr>
              <a:t>合同终版文件及</a:t>
            </a:r>
            <a:r>
              <a:rPr lang="en-US" altLang="zh-CN" sz="1600" b="1" dirty="0">
                <a:solidFill>
                  <a:schemeClr val="tx1">
                    <a:lumMod val="75000"/>
                    <a:lumOff val="25000"/>
                  </a:schemeClr>
                </a:solidFill>
                <a:latin typeface="+mn-lt"/>
                <a:ea typeface="+mn-ea"/>
                <a:cs typeface="+mn-ea"/>
                <a:sym typeface="+mn-lt"/>
              </a:rPr>
              <a:t>《</a:t>
            </a:r>
            <a:r>
              <a:rPr lang="zh-CN" altLang="en-US" sz="1600" b="1" dirty="0">
                <a:solidFill>
                  <a:schemeClr val="tx1">
                    <a:lumMod val="75000"/>
                    <a:lumOff val="25000"/>
                  </a:schemeClr>
                </a:solidFill>
                <a:latin typeface="+mn-lt"/>
                <a:ea typeface="+mn-ea"/>
                <a:cs typeface="+mn-ea"/>
                <a:sym typeface="+mn-lt"/>
              </a:rPr>
              <a:t>合同登记审批表</a:t>
            </a:r>
            <a:r>
              <a:rPr lang="en-US" altLang="zh-CN" sz="1600" b="1" dirty="0">
                <a:solidFill>
                  <a:schemeClr val="tx1">
                    <a:lumMod val="75000"/>
                    <a:lumOff val="25000"/>
                  </a:schemeClr>
                </a:solidFill>
                <a:latin typeface="+mn-lt"/>
                <a:ea typeface="+mn-ea"/>
                <a:cs typeface="+mn-ea"/>
                <a:sym typeface="+mn-lt"/>
              </a:rPr>
              <a:t>》</a:t>
            </a:r>
            <a:r>
              <a:rPr lang="zh-CN" altLang="en-US" sz="1600" b="1" dirty="0">
                <a:solidFill>
                  <a:schemeClr val="tx1">
                    <a:lumMod val="75000"/>
                    <a:lumOff val="25000"/>
                  </a:schemeClr>
                </a:solidFill>
                <a:latin typeface="+mn-lt"/>
                <a:ea typeface="+mn-ea"/>
                <a:cs typeface="+mn-ea"/>
                <a:sym typeface="+mn-lt"/>
              </a:rPr>
              <a:t>上传到合同台</a:t>
            </a:r>
            <a:r>
              <a:rPr lang="zh-CN" altLang="en-US" sz="1600" b="1" dirty="0" smtClean="0">
                <a:solidFill>
                  <a:schemeClr val="tx1">
                    <a:lumMod val="75000"/>
                    <a:lumOff val="25000"/>
                  </a:schemeClr>
                </a:solidFill>
                <a:latin typeface="+mn-lt"/>
                <a:ea typeface="+mn-ea"/>
                <a:cs typeface="+mn-ea"/>
                <a:sym typeface="+mn-lt"/>
              </a:rPr>
              <a:t>账</a:t>
            </a:r>
            <a:r>
              <a:rPr lang="zh-CN" altLang="en-US" sz="1600" dirty="0" smtClean="0">
                <a:solidFill>
                  <a:schemeClr val="tx1">
                    <a:lumMod val="75000"/>
                    <a:lumOff val="25000"/>
                  </a:schemeClr>
                </a:solidFill>
                <a:latin typeface="+mn-lt"/>
                <a:ea typeface="+mn-ea"/>
                <a:cs typeface="+mn-ea"/>
                <a:sym typeface="+mn-lt"/>
              </a:rPr>
              <a:t>。</a:t>
            </a:r>
            <a:endParaRPr lang="en-US" altLang="zh-CN" sz="1600" dirty="0">
              <a:solidFill>
                <a:schemeClr val="tx1">
                  <a:lumMod val="75000"/>
                  <a:lumOff val="25000"/>
                </a:schemeClr>
              </a:solidFill>
              <a:latin typeface="+mn-lt"/>
              <a:ea typeface="+mn-ea"/>
              <a:cs typeface="+mn-ea"/>
              <a:sym typeface="+mn-lt"/>
            </a:endParaRPr>
          </a:p>
        </p:txBody>
      </p:sp>
      <p:sp>
        <p:nvSpPr>
          <p:cNvPr id="25" name="标题 1"/>
          <p:cNvSpPr>
            <a:spLocks noGrp="1"/>
          </p:cNvSpPr>
          <p:nvPr/>
        </p:nvSpPr>
        <p:spPr>
          <a:xfrm>
            <a:off x="0" y="0"/>
            <a:ext cx="12192000" cy="609600"/>
          </a:xfrm>
          <a:prstGeom prst="rect">
            <a:avLst/>
          </a:prstGeom>
          <a:solidFill>
            <a:schemeClr val="bg2"/>
          </a:solidFill>
        </p:spPr>
        <p:txBody>
          <a:bodyPr vert="horz" lIns="91440" tIns="45720" rIns="91440" bIns="45720" rtlCol="0" anchor="ctr">
            <a:normAutofit/>
          </a:bodyPr>
          <a:lstStyle>
            <a:lvl1pPr algn="l" defTabSz="457200" rtl="0" eaLnBrk="1" latinLnBrk="0" hangingPunct="1">
              <a:spcBef>
                <a:spcPct val="0"/>
              </a:spcBef>
              <a:buNone/>
              <a:defRPr sz="2800" b="1" kern="1200">
                <a:solidFill>
                  <a:schemeClr val="tx1">
                    <a:lumMod val="75000"/>
                    <a:lumOff val="25000"/>
                  </a:schemeClr>
                </a:solidFill>
                <a:latin typeface="微软雅黑" panose="020B0503020204020204" pitchFamily="34" charset="-122"/>
                <a:ea typeface="微软雅黑" panose="020B0503020204020204" pitchFamily="34" charset="-122"/>
                <a:cs typeface="+mj-cs"/>
              </a:defRPr>
            </a:lvl1pPr>
          </a:lstStyle>
          <a:p>
            <a:r>
              <a:rPr lang="zh-CN" altLang="en-US" dirty="0" smtClean="0"/>
              <a:t>合同登记流程</a:t>
            </a:r>
            <a:endParaRPr lang="zh-CN" altLang="en-US" dirty="0"/>
          </a:p>
        </p:txBody>
      </p:sp>
      <p:sp>
        <p:nvSpPr>
          <p:cNvPr id="28" name="Line 9"/>
          <p:cNvSpPr>
            <a:spLocks noChangeShapeType="1"/>
          </p:cNvSpPr>
          <p:nvPr/>
        </p:nvSpPr>
        <p:spPr bwMode="auto">
          <a:xfrm flipH="1" flipV="1">
            <a:off x="4621649" y="1510901"/>
            <a:ext cx="11070" cy="1577028"/>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cs typeface="+mn-ea"/>
              <a:sym typeface="+mn-lt"/>
            </a:endParaRPr>
          </a:p>
        </p:txBody>
      </p:sp>
      <p:sp>
        <p:nvSpPr>
          <p:cNvPr id="29" name="Line 9"/>
          <p:cNvSpPr>
            <a:spLocks noChangeShapeType="1"/>
          </p:cNvSpPr>
          <p:nvPr/>
        </p:nvSpPr>
        <p:spPr bwMode="auto">
          <a:xfrm flipH="1" flipV="1">
            <a:off x="6810109" y="4377661"/>
            <a:ext cx="6713" cy="1721297"/>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cs typeface="+mn-ea"/>
              <a:sym typeface="+mn-lt"/>
            </a:endParaRPr>
          </a:p>
        </p:txBody>
      </p:sp>
      <p:sp>
        <p:nvSpPr>
          <p:cNvPr id="30" name="Line 9"/>
          <p:cNvSpPr>
            <a:spLocks noChangeShapeType="1"/>
          </p:cNvSpPr>
          <p:nvPr/>
        </p:nvSpPr>
        <p:spPr bwMode="auto">
          <a:xfrm flipH="1" flipV="1">
            <a:off x="8922150" y="4377661"/>
            <a:ext cx="23199" cy="1700273"/>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cs typeface="+mn-ea"/>
              <a:sym typeface="+mn-lt"/>
            </a:endParaRPr>
          </a:p>
        </p:txBody>
      </p:sp>
      <p:grpSp>
        <p:nvGrpSpPr>
          <p:cNvPr id="32" name="组合 31"/>
          <p:cNvGrpSpPr/>
          <p:nvPr/>
        </p:nvGrpSpPr>
        <p:grpSpPr>
          <a:xfrm>
            <a:off x="9013858" y="3165500"/>
            <a:ext cx="2413193" cy="1064520"/>
            <a:chOff x="3696134" y="2354316"/>
            <a:chExt cx="1565543" cy="798390"/>
          </a:xfrm>
          <a:solidFill>
            <a:schemeClr val="tx2">
              <a:lumMod val="40000"/>
              <a:lumOff val="60000"/>
            </a:schemeClr>
          </a:solidFill>
        </p:grpSpPr>
        <p:sp>
          <p:nvSpPr>
            <p:cNvPr id="33" name="AutoShape 17"/>
            <p:cNvSpPr>
              <a:spLocks noChangeArrowheads="1"/>
            </p:cNvSpPr>
            <p:nvPr/>
          </p:nvSpPr>
          <p:spPr bwMode="auto">
            <a:xfrm>
              <a:off x="3696134" y="2354316"/>
              <a:ext cx="1565543" cy="798390"/>
            </a:xfrm>
            <a:prstGeom prst="chevron">
              <a:avLst>
                <a:gd name="adj" fmla="val 33678"/>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rgbClr val="FFFFFF"/>
                </a:solidFill>
                <a:cs typeface="+mn-ea"/>
                <a:sym typeface="+mn-lt"/>
              </a:endParaRPr>
            </a:p>
          </p:txBody>
        </p:sp>
        <p:sp>
          <p:nvSpPr>
            <p:cNvPr id="34" name="WordArt 22"/>
            <p:cNvSpPr>
              <a:spLocks noChangeArrowheads="1" noChangeShapeType="1"/>
            </p:cNvSpPr>
            <p:nvPr/>
          </p:nvSpPr>
          <p:spPr bwMode="auto">
            <a:xfrm>
              <a:off x="4016296" y="2591511"/>
              <a:ext cx="864000" cy="324000"/>
            </a:xfrm>
            <a:prstGeom prst="rect">
              <a:avLst/>
            </a:prstGeom>
            <a:noFill/>
            <a:extLst>
              <a:ext uri="{AF507438-7753-43E0-B8FC-AC1667EBCBE1}">
                <a14:hiddenEffects xmlns:a14="http://schemas.microsoft.com/office/drawing/2010/main">
                  <a:effectLst/>
                </a14:hiddenEffects>
              </a:ext>
            </a:extLst>
          </p:spPr>
          <p:txBody>
            <a:bodyPr wrap="none" fromWordArt="1"/>
            <a:lstStyle/>
            <a:p>
              <a:pPr algn="ctr">
                <a:defRPr/>
              </a:pPr>
              <a:r>
                <a:rPr lang="zh-CN" altLang="en-US" sz="1865" b="1" kern="0" dirty="0" smtClean="0">
                  <a:ln w="9525" cmpd="sng">
                    <a:noFill/>
                    <a:round/>
                  </a:ln>
                  <a:solidFill>
                    <a:schemeClr val="bg1"/>
                  </a:solidFill>
                  <a:cs typeface="+mn-ea"/>
                  <a:sym typeface="+mn-lt"/>
                </a:rPr>
                <a:t>合同执行</a:t>
              </a:r>
              <a:endParaRPr lang="zh-CN" altLang="en-US" sz="1865" b="1" kern="0" dirty="0">
                <a:ln w="9525" cmpd="sng">
                  <a:noFill/>
                  <a:round/>
                </a:ln>
                <a:solidFill>
                  <a:schemeClr val="bg1"/>
                </a:solidFill>
                <a:cs typeface="+mn-ea"/>
                <a:sym typeface="+mn-lt"/>
              </a:endParaRPr>
            </a:p>
          </p:txBody>
        </p:sp>
      </p:grpSp>
      <p:sp>
        <p:nvSpPr>
          <p:cNvPr id="35" name="Line 7"/>
          <p:cNvSpPr>
            <a:spLocks noChangeShapeType="1"/>
          </p:cNvSpPr>
          <p:nvPr/>
        </p:nvSpPr>
        <p:spPr bwMode="auto">
          <a:xfrm flipV="1">
            <a:off x="11271225" y="1510900"/>
            <a:ext cx="3482" cy="1596665"/>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cs typeface="+mn-ea"/>
              <a:sym typeface="+mn-lt"/>
            </a:endParaRPr>
          </a:p>
        </p:txBody>
      </p:sp>
      <p:sp>
        <p:nvSpPr>
          <p:cNvPr id="40" name="Line 7"/>
          <p:cNvSpPr>
            <a:spLocks noChangeShapeType="1"/>
          </p:cNvSpPr>
          <p:nvPr/>
        </p:nvSpPr>
        <p:spPr bwMode="auto">
          <a:xfrm flipV="1">
            <a:off x="8869093" y="1510900"/>
            <a:ext cx="3482" cy="1596665"/>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cs typeface="+mn-ea"/>
              <a:sym typeface="+mn-lt"/>
            </a:endParaRPr>
          </a:p>
        </p:txBody>
      </p:sp>
      <p:sp>
        <p:nvSpPr>
          <p:cNvPr id="41" name="TextBox 11"/>
          <p:cNvSpPr txBox="1">
            <a:spLocks noChangeArrowheads="1"/>
          </p:cNvSpPr>
          <p:nvPr/>
        </p:nvSpPr>
        <p:spPr bwMode="auto">
          <a:xfrm flipH="1">
            <a:off x="8877456" y="1517073"/>
            <a:ext cx="2440256" cy="1865126"/>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1600" dirty="0" smtClean="0">
                <a:solidFill>
                  <a:schemeClr val="tx1">
                    <a:lumMod val="75000"/>
                    <a:lumOff val="25000"/>
                  </a:schemeClr>
                </a:solidFill>
                <a:latin typeface="+mn-lt"/>
                <a:ea typeface="+mn-ea"/>
                <a:cs typeface="+mn-ea"/>
              </a:rPr>
              <a:t>财务报销、</a:t>
            </a:r>
            <a:r>
              <a:rPr lang="zh-CN" altLang="en-US" sz="1600" dirty="0">
                <a:solidFill>
                  <a:schemeClr val="tx1">
                    <a:lumMod val="75000"/>
                    <a:lumOff val="25000"/>
                  </a:schemeClr>
                </a:solidFill>
                <a:latin typeface="+mn-lt"/>
                <a:ea typeface="+mn-ea"/>
                <a:cs typeface="+mn-ea"/>
              </a:rPr>
              <a:t>借款、费用分摊时</a:t>
            </a:r>
            <a:r>
              <a:rPr lang="zh-CN" altLang="en-US" sz="1600" dirty="0" smtClean="0">
                <a:solidFill>
                  <a:schemeClr val="tx1">
                    <a:lumMod val="75000"/>
                    <a:lumOff val="25000"/>
                  </a:schemeClr>
                </a:solidFill>
                <a:latin typeface="+mn-lt"/>
                <a:ea typeface="+mn-ea"/>
                <a:cs typeface="+mn-ea"/>
              </a:rPr>
              <a:t>选中</a:t>
            </a:r>
            <a:r>
              <a:rPr lang="zh-CN" altLang="en-US" sz="1600" b="1" dirty="0" smtClean="0">
                <a:solidFill>
                  <a:schemeClr val="tx1">
                    <a:lumMod val="75000"/>
                    <a:lumOff val="25000"/>
                  </a:schemeClr>
                </a:solidFill>
                <a:latin typeface="+mn-lt"/>
                <a:ea typeface="+mn-ea"/>
                <a:cs typeface="+mn-ea"/>
              </a:rPr>
              <a:t>支出合同</a:t>
            </a:r>
            <a:r>
              <a:rPr lang="zh-CN" altLang="en-US" sz="1600" dirty="0">
                <a:solidFill>
                  <a:schemeClr val="tx1">
                    <a:lumMod val="75000"/>
                    <a:lumOff val="25000"/>
                  </a:schemeClr>
                </a:solidFill>
                <a:latin typeface="+mn-lt"/>
                <a:ea typeface="+mn-ea"/>
                <a:cs typeface="+mn-ea"/>
              </a:rPr>
              <a:t>后，</a:t>
            </a:r>
            <a:r>
              <a:rPr lang="zh-CN" altLang="en-US" sz="1600" b="1" dirty="0">
                <a:solidFill>
                  <a:schemeClr val="tx1">
                    <a:lumMod val="75000"/>
                    <a:lumOff val="25000"/>
                  </a:schemeClr>
                </a:solidFill>
                <a:latin typeface="+mn-lt"/>
                <a:ea typeface="+mn-ea"/>
                <a:cs typeface="+mn-ea"/>
              </a:rPr>
              <a:t>系统</a:t>
            </a:r>
            <a:r>
              <a:rPr lang="zh-CN" altLang="en-US" sz="1600" b="1" dirty="0">
                <a:solidFill>
                  <a:schemeClr val="tx1">
                    <a:lumMod val="75000"/>
                    <a:lumOff val="25000"/>
                  </a:schemeClr>
                </a:solidFill>
                <a:latin typeface="+mn-lt"/>
                <a:ea typeface="+mn-ea"/>
                <a:cs typeface="+mn-ea"/>
                <a:sym typeface="+mn-ea"/>
              </a:rPr>
              <a:t>自动带出</a:t>
            </a:r>
            <a:r>
              <a:rPr lang="en-US" altLang="zh-CN" sz="1600" b="1" dirty="0" err="1" smtClean="0">
                <a:solidFill>
                  <a:schemeClr val="tx1">
                    <a:lumMod val="75000"/>
                    <a:lumOff val="25000"/>
                  </a:schemeClr>
                </a:solidFill>
                <a:latin typeface="+mn-lt"/>
                <a:ea typeface="+mn-ea"/>
                <a:cs typeface="+mn-ea"/>
                <a:sym typeface="+mn-ea"/>
              </a:rPr>
              <a:t>终版盖章</a:t>
            </a:r>
            <a:r>
              <a:rPr lang="zh-CN" altLang="en-US" sz="1600" b="1" dirty="0" smtClean="0">
                <a:solidFill>
                  <a:schemeClr val="tx1">
                    <a:lumMod val="75000"/>
                    <a:lumOff val="25000"/>
                  </a:schemeClr>
                </a:solidFill>
                <a:latin typeface="+mn-lt"/>
                <a:ea typeface="+mn-ea"/>
                <a:cs typeface="+mn-ea"/>
                <a:sym typeface="+mn-ea"/>
              </a:rPr>
              <a:t>合同</a:t>
            </a:r>
            <a:r>
              <a:rPr lang="en-US" altLang="zh-CN" sz="1600" b="1" dirty="0" smtClean="0">
                <a:solidFill>
                  <a:schemeClr val="tx1">
                    <a:lumMod val="75000"/>
                    <a:lumOff val="25000"/>
                  </a:schemeClr>
                </a:solidFill>
                <a:latin typeface="+mn-lt"/>
                <a:ea typeface="+mn-ea"/>
                <a:cs typeface="+mn-ea"/>
                <a:sym typeface="+mn-ea"/>
              </a:rPr>
              <a:t> </a:t>
            </a:r>
            <a:r>
              <a:rPr lang="zh-CN" altLang="en-US" sz="1600" dirty="0">
                <a:solidFill>
                  <a:schemeClr val="tx1">
                    <a:lumMod val="75000"/>
                    <a:lumOff val="25000"/>
                  </a:schemeClr>
                </a:solidFill>
                <a:latin typeface="+mn-lt"/>
                <a:ea typeface="+mn-ea"/>
                <a:cs typeface="+mn-ea"/>
              </a:rPr>
              <a:t>。财务系统将经费执行情况返回到合同</a:t>
            </a:r>
            <a:r>
              <a:rPr lang="zh-CN" altLang="en-US" sz="1600" dirty="0" smtClean="0">
                <a:solidFill>
                  <a:schemeClr val="tx1">
                    <a:lumMod val="75000"/>
                    <a:lumOff val="25000"/>
                  </a:schemeClr>
                </a:solidFill>
                <a:latin typeface="+mn-lt"/>
                <a:ea typeface="+mn-ea"/>
                <a:cs typeface="+mn-ea"/>
              </a:rPr>
              <a:t>系统。</a:t>
            </a:r>
            <a:endParaRPr lang="zh-CN" altLang="en-US" sz="1600" dirty="0">
              <a:solidFill>
                <a:schemeClr val="tx1">
                  <a:lumMod val="75000"/>
                  <a:lumOff val="25000"/>
                </a:schemeClr>
              </a:solidFill>
              <a:latin typeface="+mn-lt"/>
              <a:ea typeface="+mn-ea"/>
              <a:cs typeface="+mn-ea"/>
            </a:endParaRPr>
          </a:p>
          <a:p>
            <a:pPr lvl="0" eaLnBrk="1" hangingPunct="1">
              <a:lnSpc>
                <a:spcPct val="120000"/>
              </a:lnSpc>
              <a:defRPr/>
            </a:pPr>
            <a:r>
              <a:rPr lang="zh-CN" altLang="en-US" sz="1600" dirty="0" smtClean="0">
                <a:solidFill>
                  <a:schemeClr val="tx1">
                    <a:lumMod val="75000"/>
                    <a:lumOff val="25000"/>
                  </a:schemeClr>
                </a:solidFill>
                <a:latin typeface="+mn-lt"/>
                <a:ea typeface="+mn-ea"/>
                <a:cs typeface="+mn-ea"/>
                <a:sym typeface="+mn-lt"/>
              </a:rPr>
              <a:t>。</a:t>
            </a:r>
            <a:endParaRPr lang="en-US" altLang="zh-CN" sz="1600" dirty="0">
              <a:solidFill>
                <a:schemeClr val="tx1">
                  <a:lumMod val="75000"/>
                  <a:lumOff val="25000"/>
                </a:schemeClr>
              </a:solidFill>
              <a:latin typeface="+mn-lt"/>
              <a:ea typeface="+mn-ea"/>
              <a:cs typeface="+mn-ea"/>
              <a:sym typeface="+mn-lt"/>
            </a:endParaRPr>
          </a:p>
        </p:txBody>
      </p:sp>
      <p:sp>
        <p:nvSpPr>
          <p:cNvPr id="42" name="Line 9"/>
          <p:cNvSpPr>
            <a:spLocks noChangeShapeType="1"/>
          </p:cNvSpPr>
          <p:nvPr/>
        </p:nvSpPr>
        <p:spPr bwMode="auto">
          <a:xfrm flipH="1" flipV="1">
            <a:off x="11247980" y="4285807"/>
            <a:ext cx="46489" cy="1721297"/>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cs typeface="+mn-ea"/>
              <a:sym typeface="+mn-lt"/>
            </a:endParaRPr>
          </a:p>
        </p:txBody>
      </p:sp>
      <p:sp>
        <p:nvSpPr>
          <p:cNvPr id="43" name="TextBox 11"/>
          <p:cNvSpPr txBox="1">
            <a:spLocks noChangeArrowheads="1"/>
          </p:cNvSpPr>
          <p:nvPr/>
        </p:nvSpPr>
        <p:spPr bwMode="auto">
          <a:xfrm flipH="1">
            <a:off x="8988166" y="4370748"/>
            <a:ext cx="2259814" cy="216059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1600" dirty="0" smtClean="0">
                <a:solidFill>
                  <a:schemeClr val="tx1">
                    <a:lumMod val="75000"/>
                    <a:lumOff val="25000"/>
                  </a:schemeClr>
                </a:solidFill>
                <a:latin typeface="+mn-lt"/>
                <a:ea typeface="+mn-ea"/>
                <a:cs typeface="+mn-ea"/>
              </a:rPr>
              <a:t>经费</a:t>
            </a:r>
            <a:r>
              <a:rPr lang="zh-CN" altLang="en-US" sz="1600" dirty="0">
                <a:solidFill>
                  <a:schemeClr val="tx1">
                    <a:lumMod val="75000"/>
                    <a:lumOff val="25000"/>
                  </a:schemeClr>
                </a:solidFill>
                <a:latin typeface="+mn-lt"/>
                <a:ea typeface="+mn-ea"/>
                <a:cs typeface="+mn-ea"/>
              </a:rPr>
              <a:t>认领、经费分配</a:t>
            </a:r>
            <a:r>
              <a:rPr lang="zh-CN" altLang="en-US" sz="1600" dirty="0" smtClean="0">
                <a:solidFill>
                  <a:schemeClr val="tx1">
                    <a:lumMod val="75000"/>
                    <a:lumOff val="25000"/>
                  </a:schemeClr>
                </a:solidFill>
                <a:latin typeface="+mn-lt"/>
                <a:ea typeface="+mn-ea"/>
                <a:cs typeface="+mn-ea"/>
              </a:rPr>
              <a:t>、预</a:t>
            </a:r>
            <a:r>
              <a:rPr lang="zh-CN" altLang="en-US" sz="1600" dirty="0">
                <a:solidFill>
                  <a:schemeClr val="tx1">
                    <a:lumMod val="75000"/>
                    <a:lumOff val="25000"/>
                  </a:schemeClr>
                </a:solidFill>
                <a:latin typeface="+mn-lt"/>
                <a:ea typeface="+mn-ea"/>
                <a:cs typeface="+mn-ea"/>
              </a:rPr>
              <a:t>开</a:t>
            </a:r>
            <a:r>
              <a:rPr lang="zh-CN" altLang="en-US" sz="1600" dirty="0" smtClean="0">
                <a:solidFill>
                  <a:schemeClr val="tx1">
                    <a:lumMod val="75000"/>
                    <a:lumOff val="25000"/>
                  </a:schemeClr>
                </a:solidFill>
                <a:latin typeface="+mn-lt"/>
                <a:ea typeface="+mn-ea"/>
                <a:cs typeface="+mn-ea"/>
              </a:rPr>
              <a:t>发票业务中选中</a:t>
            </a:r>
            <a:r>
              <a:rPr lang="zh-CN" altLang="en-US" sz="1600" b="1" dirty="0" smtClean="0">
                <a:solidFill>
                  <a:schemeClr val="tx1">
                    <a:lumMod val="75000"/>
                    <a:lumOff val="25000"/>
                  </a:schemeClr>
                </a:solidFill>
                <a:latin typeface="+mn-lt"/>
                <a:ea typeface="+mn-ea"/>
                <a:cs typeface="+mn-ea"/>
              </a:rPr>
              <a:t>收入合同</a:t>
            </a:r>
            <a:r>
              <a:rPr lang="zh-CN" altLang="en-US" sz="1600" b="1" dirty="0">
                <a:solidFill>
                  <a:schemeClr val="tx1">
                    <a:lumMod val="75000"/>
                    <a:lumOff val="25000"/>
                  </a:schemeClr>
                </a:solidFill>
                <a:cs typeface="+mn-ea"/>
              </a:rPr>
              <a:t>系统</a:t>
            </a:r>
            <a:r>
              <a:rPr lang="zh-CN" altLang="en-US" sz="1600" b="1" dirty="0">
                <a:solidFill>
                  <a:schemeClr val="tx1">
                    <a:lumMod val="75000"/>
                    <a:lumOff val="25000"/>
                  </a:schemeClr>
                </a:solidFill>
                <a:cs typeface="+mn-ea"/>
                <a:sym typeface="+mn-ea"/>
              </a:rPr>
              <a:t>自动带出</a:t>
            </a:r>
            <a:r>
              <a:rPr lang="en-US" altLang="zh-CN" sz="1600" b="1" dirty="0" err="1" smtClean="0">
                <a:solidFill>
                  <a:schemeClr val="tx1">
                    <a:lumMod val="75000"/>
                    <a:lumOff val="25000"/>
                  </a:schemeClr>
                </a:solidFill>
                <a:cs typeface="+mn-ea"/>
                <a:sym typeface="+mn-ea"/>
              </a:rPr>
              <a:t>终版盖章文件</a:t>
            </a:r>
            <a:r>
              <a:rPr lang="zh-CN" altLang="en-US" sz="1600" dirty="0" smtClean="0">
                <a:solidFill>
                  <a:schemeClr val="tx1">
                    <a:lumMod val="75000"/>
                    <a:lumOff val="25000"/>
                  </a:schemeClr>
                </a:solidFill>
                <a:latin typeface="+mn-lt"/>
                <a:ea typeface="+mn-ea"/>
                <a:cs typeface="+mn-ea"/>
              </a:rPr>
              <a:t>。</a:t>
            </a:r>
            <a:r>
              <a:rPr lang="zh-CN" altLang="en-US" sz="1600" dirty="0">
                <a:solidFill>
                  <a:schemeClr val="tx1">
                    <a:lumMod val="75000"/>
                    <a:lumOff val="25000"/>
                  </a:schemeClr>
                </a:solidFill>
                <a:latin typeface="+mn-lt"/>
                <a:ea typeface="+mn-ea"/>
                <a:cs typeface="+mn-ea"/>
              </a:rPr>
              <a:t>财务系统将经费执行情况返回到合同系统</a:t>
            </a:r>
          </a:p>
          <a:p>
            <a:pPr lvl="0" eaLnBrk="1" hangingPunct="1">
              <a:lnSpc>
                <a:spcPct val="120000"/>
              </a:lnSpc>
              <a:defRPr/>
            </a:pPr>
            <a:endParaRPr lang="en-US" altLang="zh-CN" sz="1600" dirty="0">
              <a:solidFill>
                <a:schemeClr val="tx1">
                  <a:lumMod val="75000"/>
                  <a:lumOff val="25000"/>
                </a:schemeClr>
              </a:solidFill>
              <a:latin typeface="+mn-lt"/>
              <a:ea typeface="+mn-ea"/>
              <a:cs typeface="+mn-ea"/>
              <a:sym typeface="+mn-lt"/>
            </a:endParaRPr>
          </a:p>
        </p:txBody>
      </p:sp>
    </p:spTree>
    <p:extLst>
      <p:ext uri="{BB962C8B-B14F-4D97-AF65-F5344CB8AC3E}">
        <p14:creationId xmlns:p14="http://schemas.microsoft.com/office/powerpoint/2010/main" val="1522858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14:bounceEnd="50000">
                                          <p:cBhvr additive="base">
                                            <p:cTn id="11"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0000">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14:bounceEnd="50000">
                                          <p:cBhvr additive="base">
                                            <p:cTn id="15"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50000">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14:bounceEnd="50000">
                                          <p:cBhvr additive="base">
                                            <p:cTn id="19" dur="1000" fill="hold"/>
                                            <p:tgtEl>
                                              <p:spTgt spid="23"/>
                                            </p:tgtEl>
                                            <p:attrNameLst>
                                              <p:attrName>ppt_x</p:attrName>
                                            </p:attrNameLst>
                                          </p:cBhvr>
                                          <p:tavLst>
                                            <p:tav tm="0">
                                              <p:val>
                                                <p:strVal val="0-#ppt_w/2"/>
                                              </p:val>
                                            </p:tav>
                                            <p:tav tm="100000">
                                              <p:val>
                                                <p:strVal val="#ppt_x"/>
                                              </p:val>
                                            </p:tav>
                                          </p:tavLst>
                                        </p:anim>
                                        <p:anim calcmode="lin" valueType="num" p14:bounceEnd="50000">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anim calcmode="lin" valueType="num">
                                          <p:cBhvr>
                                            <p:cTn id="45" dur="500" fill="hold"/>
                                            <p:tgtEl>
                                              <p:spTgt spid="46"/>
                                            </p:tgtEl>
                                            <p:attrNameLst>
                                              <p:attrName>ppt_x</p:attrName>
                                            </p:attrNameLst>
                                          </p:cBhvr>
                                          <p:tavLst>
                                            <p:tav tm="0">
                                              <p:val>
                                                <p:strVal val="#ppt_x"/>
                                              </p:val>
                                            </p:tav>
                                            <p:tav tm="100000">
                                              <p:val>
                                                <p:strVal val="#ppt_x"/>
                                              </p:val>
                                            </p:tav>
                                          </p:tavLst>
                                        </p:anim>
                                        <p:anim calcmode="lin" valueType="num">
                                          <p:cBhvr>
                                            <p:cTn id="46" dur="500" fill="hold"/>
                                            <p:tgtEl>
                                              <p:spTgt spid="46"/>
                                            </p:tgtEl>
                                            <p:attrNameLst>
                                              <p:attrName>ppt_y</p:attrName>
                                            </p:attrNameLst>
                                          </p:cBhvr>
                                          <p:tavLst>
                                            <p:tav tm="0">
                                              <p:val>
                                                <p:strVal val="#ppt_y+.1"/>
                                              </p:val>
                                            </p:tav>
                                            <p:tav tm="100000">
                                              <p:val>
                                                <p:strVal val="#ppt_y"/>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1000"/>
                                            <p:tgtEl>
                                              <p:spTgt spid="3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1000"/>
                                            <p:tgtEl>
                                              <p:spTgt spid="4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1000"/>
                                            <p:tgtEl>
                                              <p:spTgt spid="3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1000"/>
                                            <p:tgtEl>
                                              <p:spTgt spid="47"/>
                                            </p:tgtEl>
                                          </p:cBhvr>
                                        </p:animEffect>
                                      </p:childTnLst>
                                    </p:cTn>
                                  </p:par>
                                  <p:par>
                                    <p:cTn id="59" presetID="47"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anim calcmode="lin" valueType="num">
                                          <p:cBhvr>
                                            <p:cTn id="62" dur="500" fill="hold"/>
                                            <p:tgtEl>
                                              <p:spTgt spid="28"/>
                                            </p:tgtEl>
                                            <p:attrNameLst>
                                              <p:attrName>ppt_x</p:attrName>
                                            </p:attrNameLst>
                                          </p:cBhvr>
                                          <p:tavLst>
                                            <p:tav tm="0">
                                              <p:val>
                                                <p:strVal val="#ppt_x"/>
                                              </p:val>
                                            </p:tav>
                                            <p:tav tm="100000">
                                              <p:val>
                                                <p:strVal val="#ppt_x"/>
                                              </p:val>
                                            </p:tav>
                                          </p:tavLst>
                                        </p:anim>
                                        <p:anim calcmode="lin" valueType="num">
                                          <p:cBhvr>
                                            <p:cTn id="63" dur="500" fill="hold"/>
                                            <p:tgtEl>
                                              <p:spTgt spid="28"/>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anim calcmode="lin" valueType="num">
                                          <p:cBhvr>
                                            <p:cTn id="67" dur="500" fill="hold"/>
                                            <p:tgtEl>
                                              <p:spTgt spid="29"/>
                                            </p:tgtEl>
                                            <p:attrNameLst>
                                              <p:attrName>ppt_x</p:attrName>
                                            </p:attrNameLst>
                                          </p:cBhvr>
                                          <p:tavLst>
                                            <p:tav tm="0">
                                              <p:val>
                                                <p:strVal val="#ppt_x"/>
                                              </p:val>
                                            </p:tav>
                                            <p:tav tm="100000">
                                              <p:val>
                                                <p:strVal val="#ppt_x"/>
                                              </p:val>
                                            </p:tav>
                                          </p:tavLst>
                                        </p:anim>
                                        <p:anim calcmode="lin" valueType="num">
                                          <p:cBhvr>
                                            <p:cTn id="68" dur="500" fill="hold"/>
                                            <p:tgtEl>
                                              <p:spTgt spid="2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anim calcmode="lin" valueType="num">
                                          <p:cBhvr>
                                            <p:cTn id="72" dur="500" fill="hold"/>
                                            <p:tgtEl>
                                              <p:spTgt spid="30"/>
                                            </p:tgtEl>
                                            <p:attrNameLst>
                                              <p:attrName>ppt_x</p:attrName>
                                            </p:attrNameLst>
                                          </p:cBhvr>
                                          <p:tavLst>
                                            <p:tav tm="0">
                                              <p:val>
                                                <p:strVal val="#ppt_x"/>
                                              </p:val>
                                            </p:tav>
                                            <p:tav tm="100000">
                                              <p:val>
                                                <p:strVal val="#ppt_x"/>
                                              </p:val>
                                            </p:tav>
                                          </p:tavLst>
                                        </p:anim>
                                        <p:anim calcmode="lin" valueType="num">
                                          <p:cBhvr>
                                            <p:cTn id="73" dur="500" fill="hold"/>
                                            <p:tgtEl>
                                              <p:spTgt spid="30"/>
                                            </p:tgtEl>
                                            <p:attrNameLst>
                                              <p:attrName>ppt_y</p:attrName>
                                            </p:attrNameLst>
                                          </p:cBhvr>
                                          <p:tavLst>
                                            <p:tav tm="0">
                                              <p:val>
                                                <p:strVal val="#ppt_y-.1"/>
                                              </p:val>
                                            </p:tav>
                                            <p:tav tm="100000">
                                              <p:val>
                                                <p:strVal val="#ppt_y"/>
                                              </p:val>
                                            </p:tav>
                                          </p:tavLst>
                                        </p:anim>
                                      </p:childTnLst>
                                    </p:cTn>
                                  </p:par>
                                  <p:par>
                                    <p:cTn id="74" presetID="2" presetClass="entr" presetSubtype="8" fill="hold" nodeType="withEffect" p14:presetBounceEnd="50000">
                                      <p:stCondLst>
                                        <p:cond delay="500"/>
                                      </p:stCondLst>
                                      <p:childTnLst>
                                        <p:set>
                                          <p:cBhvr>
                                            <p:cTn id="75" dur="1" fill="hold">
                                              <p:stCondLst>
                                                <p:cond delay="0"/>
                                              </p:stCondLst>
                                            </p:cTn>
                                            <p:tgtEl>
                                              <p:spTgt spid="32"/>
                                            </p:tgtEl>
                                            <p:attrNameLst>
                                              <p:attrName>style.visibility</p:attrName>
                                            </p:attrNameLst>
                                          </p:cBhvr>
                                          <p:to>
                                            <p:strVal val="visible"/>
                                          </p:to>
                                        </p:set>
                                        <p:anim calcmode="lin" valueType="num" p14:bounceEnd="50000">
                                          <p:cBhvr additive="base">
                                            <p:cTn id="76" dur="1000" fill="hold"/>
                                            <p:tgtEl>
                                              <p:spTgt spid="32"/>
                                            </p:tgtEl>
                                            <p:attrNameLst>
                                              <p:attrName>ppt_x</p:attrName>
                                            </p:attrNameLst>
                                          </p:cBhvr>
                                          <p:tavLst>
                                            <p:tav tm="0">
                                              <p:val>
                                                <p:strVal val="0-#ppt_w/2"/>
                                              </p:val>
                                            </p:tav>
                                            <p:tav tm="100000">
                                              <p:val>
                                                <p:strVal val="#ppt_x"/>
                                              </p:val>
                                            </p:tav>
                                          </p:tavLst>
                                        </p:anim>
                                        <p:anim calcmode="lin" valueType="num" p14:bounceEnd="50000">
                                          <p:cBhvr additive="base">
                                            <p:cTn id="77" dur="1000" fill="hold"/>
                                            <p:tgtEl>
                                              <p:spTgt spid="32"/>
                                            </p:tgtEl>
                                            <p:attrNameLst>
                                              <p:attrName>ppt_y</p:attrName>
                                            </p:attrNameLst>
                                          </p:cBhvr>
                                          <p:tavLst>
                                            <p:tav tm="0">
                                              <p:val>
                                                <p:strVal val="#ppt_y"/>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strVal val="#ppt_x"/>
                                              </p:val>
                                            </p:tav>
                                            <p:tav tm="100000">
                                              <p:val>
                                                <p:strVal val="#ppt_x"/>
                                              </p:val>
                                            </p:tav>
                                          </p:tavLst>
                                        </p:anim>
                                        <p:anim calcmode="lin" valueType="num">
                                          <p:cBhvr>
                                            <p:cTn id="82" dur="500" fill="hold"/>
                                            <p:tgtEl>
                                              <p:spTgt spid="3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par>
                                    <p:cTn id="88" presetID="22" presetClass="entr" presetSubtype="8"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left)">
                                          <p:cBhvr>
                                            <p:cTn id="90" dur="1000"/>
                                            <p:tgtEl>
                                              <p:spTgt spid="41"/>
                                            </p:tgtEl>
                                          </p:cBhvr>
                                        </p:animEffect>
                                      </p:childTnLst>
                                    </p:cTn>
                                  </p:par>
                                  <p:par>
                                    <p:cTn id="91" presetID="47"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anim calcmode="lin" valueType="num">
                                          <p:cBhvr>
                                            <p:cTn id="94" dur="500" fill="hold"/>
                                            <p:tgtEl>
                                              <p:spTgt spid="42"/>
                                            </p:tgtEl>
                                            <p:attrNameLst>
                                              <p:attrName>ppt_x</p:attrName>
                                            </p:attrNameLst>
                                          </p:cBhvr>
                                          <p:tavLst>
                                            <p:tav tm="0">
                                              <p:val>
                                                <p:strVal val="#ppt_x"/>
                                              </p:val>
                                            </p:tav>
                                            <p:tav tm="100000">
                                              <p:val>
                                                <p:strVal val="#ppt_x"/>
                                              </p:val>
                                            </p:tav>
                                          </p:tavLst>
                                        </p:anim>
                                        <p:anim calcmode="lin" valueType="num">
                                          <p:cBhvr>
                                            <p:cTn id="95" dur="500" fill="hold"/>
                                            <p:tgtEl>
                                              <p:spTgt spid="42"/>
                                            </p:tgtEl>
                                            <p:attrNameLst>
                                              <p:attrName>ppt_y</p:attrName>
                                            </p:attrNameLst>
                                          </p:cBhvr>
                                          <p:tavLst>
                                            <p:tav tm="0">
                                              <p:val>
                                                <p:strVal val="#ppt_y-.1"/>
                                              </p:val>
                                            </p:tav>
                                            <p:tav tm="100000">
                                              <p:val>
                                                <p:strVal val="#ppt_y"/>
                                              </p:val>
                                            </p:tav>
                                          </p:tavLst>
                                        </p:anim>
                                      </p:childTnLst>
                                    </p:cTn>
                                  </p:par>
                                  <p:par>
                                    <p:cTn id="96" presetID="22" presetClass="entr" presetSubtype="8"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wipe(left)">
                                          <p:cBhvr>
                                            <p:cTn id="9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36" grpId="0" bldLvl="0"/>
          <p:bldP spid="38" grpId="0" bldLvl="0"/>
          <p:bldP spid="44" grpId="0" bldLvl="0"/>
          <p:bldP spid="46" grpId="0" bldLvl="0" animBg="1"/>
          <p:bldP spid="47" grpId="0" bldLvl="0" animBg="1"/>
          <p:bldP spid="28" grpId="0" bldLvl="0" animBg="1"/>
          <p:bldP spid="29" grpId="0" bldLvl="0" animBg="1"/>
          <p:bldP spid="30" grpId="0" bldLvl="0" animBg="1"/>
          <p:bldP spid="35" grpId="0" bldLvl="0" animBg="1"/>
          <p:bldP spid="40" grpId="0" bldLvl="0" animBg="1"/>
          <p:bldP spid="41" grpId="0" bldLvl="0" animBg="1"/>
          <p:bldP spid="42" grpId="0" bldLvl="0" animBg="1"/>
          <p:bldP spid="4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0-#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anim calcmode="lin" valueType="num">
                                          <p:cBhvr>
                                            <p:cTn id="45" dur="500" fill="hold"/>
                                            <p:tgtEl>
                                              <p:spTgt spid="46"/>
                                            </p:tgtEl>
                                            <p:attrNameLst>
                                              <p:attrName>ppt_x</p:attrName>
                                            </p:attrNameLst>
                                          </p:cBhvr>
                                          <p:tavLst>
                                            <p:tav tm="0">
                                              <p:val>
                                                <p:strVal val="#ppt_x"/>
                                              </p:val>
                                            </p:tav>
                                            <p:tav tm="100000">
                                              <p:val>
                                                <p:strVal val="#ppt_x"/>
                                              </p:val>
                                            </p:tav>
                                          </p:tavLst>
                                        </p:anim>
                                        <p:anim calcmode="lin" valueType="num">
                                          <p:cBhvr>
                                            <p:cTn id="46" dur="500" fill="hold"/>
                                            <p:tgtEl>
                                              <p:spTgt spid="46"/>
                                            </p:tgtEl>
                                            <p:attrNameLst>
                                              <p:attrName>ppt_y</p:attrName>
                                            </p:attrNameLst>
                                          </p:cBhvr>
                                          <p:tavLst>
                                            <p:tav tm="0">
                                              <p:val>
                                                <p:strVal val="#ppt_y+.1"/>
                                              </p:val>
                                            </p:tav>
                                            <p:tav tm="100000">
                                              <p:val>
                                                <p:strVal val="#ppt_y"/>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1000"/>
                                            <p:tgtEl>
                                              <p:spTgt spid="3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1000"/>
                                            <p:tgtEl>
                                              <p:spTgt spid="4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1000"/>
                                            <p:tgtEl>
                                              <p:spTgt spid="3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1000"/>
                                            <p:tgtEl>
                                              <p:spTgt spid="47"/>
                                            </p:tgtEl>
                                          </p:cBhvr>
                                        </p:animEffect>
                                      </p:childTnLst>
                                    </p:cTn>
                                  </p:par>
                                  <p:par>
                                    <p:cTn id="59" presetID="47"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anim calcmode="lin" valueType="num">
                                          <p:cBhvr>
                                            <p:cTn id="62" dur="500" fill="hold"/>
                                            <p:tgtEl>
                                              <p:spTgt spid="28"/>
                                            </p:tgtEl>
                                            <p:attrNameLst>
                                              <p:attrName>ppt_x</p:attrName>
                                            </p:attrNameLst>
                                          </p:cBhvr>
                                          <p:tavLst>
                                            <p:tav tm="0">
                                              <p:val>
                                                <p:strVal val="#ppt_x"/>
                                              </p:val>
                                            </p:tav>
                                            <p:tav tm="100000">
                                              <p:val>
                                                <p:strVal val="#ppt_x"/>
                                              </p:val>
                                            </p:tav>
                                          </p:tavLst>
                                        </p:anim>
                                        <p:anim calcmode="lin" valueType="num">
                                          <p:cBhvr>
                                            <p:cTn id="63" dur="500" fill="hold"/>
                                            <p:tgtEl>
                                              <p:spTgt spid="28"/>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anim calcmode="lin" valueType="num">
                                          <p:cBhvr>
                                            <p:cTn id="67" dur="500" fill="hold"/>
                                            <p:tgtEl>
                                              <p:spTgt spid="29"/>
                                            </p:tgtEl>
                                            <p:attrNameLst>
                                              <p:attrName>ppt_x</p:attrName>
                                            </p:attrNameLst>
                                          </p:cBhvr>
                                          <p:tavLst>
                                            <p:tav tm="0">
                                              <p:val>
                                                <p:strVal val="#ppt_x"/>
                                              </p:val>
                                            </p:tav>
                                            <p:tav tm="100000">
                                              <p:val>
                                                <p:strVal val="#ppt_x"/>
                                              </p:val>
                                            </p:tav>
                                          </p:tavLst>
                                        </p:anim>
                                        <p:anim calcmode="lin" valueType="num">
                                          <p:cBhvr>
                                            <p:cTn id="68" dur="500" fill="hold"/>
                                            <p:tgtEl>
                                              <p:spTgt spid="2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anim calcmode="lin" valueType="num">
                                          <p:cBhvr>
                                            <p:cTn id="72" dur="500" fill="hold"/>
                                            <p:tgtEl>
                                              <p:spTgt spid="30"/>
                                            </p:tgtEl>
                                            <p:attrNameLst>
                                              <p:attrName>ppt_x</p:attrName>
                                            </p:attrNameLst>
                                          </p:cBhvr>
                                          <p:tavLst>
                                            <p:tav tm="0">
                                              <p:val>
                                                <p:strVal val="#ppt_x"/>
                                              </p:val>
                                            </p:tav>
                                            <p:tav tm="100000">
                                              <p:val>
                                                <p:strVal val="#ppt_x"/>
                                              </p:val>
                                            </p:tav>
                                          </p:tavLst>
                                        </p:anim>
                                        <p:anim calcmode="lin" valueType="num">
                                          <p:cBhvr>
                                            <p:cTn id="73" dur="500" fill="hold"/>
                                            <p:tgtEl>
                                              <p:spTgt spid="30"/>
                                            </p:tgtEl>
                                            <p:attrNameLst>
                                              <p:attrName>ppt_y</p:attrName>
                                            </p:attrNameLst>
                                          </p:cBhvr>
                                          <p:tavLst>
                                            <p:tav tm="0">
                                              <p:val>
                                                <p:strVal val="#ppt_y-.1"/>
                                              </p:val>
                                            </p:tav>
                                            <p:tav tm="100000">
                                              <p:val>
                                                <p:strVal val="#ppt_y"/>
                                              </p:val>
                                            </p:tav>
                                          </p:tavLst>
                                        </p:anim>
                                      </p:childTnLst>
                                    </p:cTn>
                                  </p:par>
                                  <p:par>
                                    <p:cTn id="74" presetID="2" presetClass="entr" presetSubtype="8" fill="hold" nodeType="withEffect">
                                      <p:stCondLst>
                                        <p:cond delay="50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1000" fill="hold"/>
                                            <p:tgtEl>
                                              <p:spTgt spid="32"/>
                                            </p:tgtEl>
                                            <p:attrNameLst>
                                              <p:attrName>ppt_x</p:attrName>
                                            </p:attrNameLst>
                                          </p:cBhvr>
                                          <p:tavLst>
                                            <p:tav tm="0">
                                              <p:val>
                                                <p:strVal val="0-#ppt_w/2"/>
                                              </p:val>
                                            </p:tav>
                                            <p:tav tm="100000">
                                              <p:val>
                                                <p:strVal val="#ppt_x"/>
                                              </p:val>
                                            </p:tav>
                                          </p:tavLst>
                                        </p:anim>
                                        <p:anim calcmode="lin" valueType="num">
                                          <p:cBhvr additive="base">
                                            <p:cTn id="77" dur="1000" fill="hold"/>
                                            <p:tgtEl>
                                              <p:spTgt spid="32"/>
                                            </p:tgtEl>
                                            <p:attrNameLst>
                                              <p:attrName>ppt_y</p:attrName>
                                            </p:attrNameLst>
                                          </p:cBhvr>
                                          <p:tavLst>
                                            <p:tav tm="0">
                                              <p:val>
                                                <p:strVal val="#ppt_y"/>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strVal val="#ppt_x"/>
                                              </p:val>
                                            </p:tav>
                                            <p:tav tm="100000">
                                              <p:val>
                                                <p:strVal val="#ppt_x"/>
                                              </p:val>
                                            </p:tav>
                                          </p:tavLst>
                                        </p:anim>
                                        <p:anim calcmode="lin" valueType="num">
                                          <p:cBhvr>
                                            <p:cTn id="82" dur="500" fill="hold"/>
                                            <p:tgtEl>
                                              <p:spTgt spid="3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par>
                                    <p:cTn id="88" presetID="22" presetClass="entr" presetSubtype="8"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left)">
                                          <p:cBhvr>
                                            <p:cTn id="90" dur="1000"/>
                                            <p:tgtEl>
                                              <p:spTgt spid="41"/>
                                            </p:tgtEl>
                                          </p:cBhvr>
                                        </p:animEffect>
                                      </p:childTnLst>
                                    </p:cTn>
                                  </p:par>
                                  <p:par>
                                    <p:cTn id="91" presetID="47"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anim calcmode="lin" valueType="num">
                                          <p:cBhvr>
                                            <p:cTn id="94" dur="500" fill="hold"/>
                                            <p:tgtEl>
                                              <p:spTgt spid="42"/>
                                            </p:tgtEl>
                                            <p:attrNameLst>
                                              <p:attrName>ppt_x</p:attrName>
                                            </p:attrNameLst>
                                          </p:cBhvr>
                                          <p:tavLst>
                                            <p:tav tm="0">
                                              <p:val>
                                                <p:strVal val="#ppt_x"/>
                                              </p:val>
                                            </p:tav>
                                            <p:tav tm="100000">
                                              <p:val>
                                                <p:strVal val="#ppt_x"/>
                                              </p:val>
                                            </p:tav>
                                          </p:tavLst>
                                        </p:anim>
                                        <p:anim calcmode="lin" valueType="num">
                                          <p:cBhvr>
                                            <p:cTn id="95" dur="500" fill="hold"/>
                                            <p:tgtEl>
                                              <p:spTgt spid="42"/>
                                            </p:tgtEl>
                                            <p:attrNameLst>
                                              <p:attrName>ppt_y</p:attrName>
                                            </p:attrNameLst>
                                          </p:cBhvr>
                                          <p:tavLst>
                                            <p:tav tm="0">
                                              <p:val>
                                                <p:strVal val="#ppt_y-.1"/>
                                              </p:val>
                                            </p:tav>
                                            <p:tav tm="100000">
                                              <p:val>
                                                <p:strVal val="#ppt_y"/>
                                              </p:val>
                                            </p:tav>
                                          </p:tavLst>
                                        </p:anim>
                                      </p:childTnLst>
                                    </p:cTn>
                                  </p:par>
                                  <p:par>
                                    <p:cTn id="96" presetID="22" presetClass="entr" presetSubtype="8"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wipe(left)">
                                          <p:cBhvr>
                                            <p:cTn id="9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36" grpId="0" bldLvl="0"/>
          <p:bldP spid="38" grpId="0" bldLvl="0"/>
          <p:bldP spid="44" grpId="0" bldLvl="0"/>
          <p:bldP spid="46" grpId="0" bldLvl="0" animBg="1"/>
          <p:bldP spid="47" grpId="0" bldLvl="0" animBg="1"/>
          <p:bldP spid="28" grpId="0" bldLvl="0" animBg="1"/>
          <p:bldP spid="29" grpId="0" bldLvl="0" animBg="1"/>
          <p:bldP spid="30" grpId="0" bldLvl="0" animBg="1"/>
          <p:bldP spid="35" grpId="0" bldLvl="0" animBg="1"/>
          <p:bldP spid="40" grpId="0" bldLvl="0" animBg="1"/>
          <p:bldP spid="41" grpId="0" bldLvl="0" animBg="1"/>
          <p:bldP spid="42" grpId="0" bldLvl="0" animBg="1"/>
          <p:bldP spid="43"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3632" y="261242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charset="-122"/>
                <a:cs typeface="Times New Roman" panose="02020603050405020304" pitchFamily="18" charset="0"/>
              </a:rPr>
              <a:t>Contents</a:t>
            </a:r>
          </a:p>
        </p:txBody>
      </p:sp>
      <p:sp>
        <p:nvSpPr>
          <p:cNvPr id="8" name="Rectangle 8"/>
          <p:cNvSpPr>
            <a:spLocks noChangeArrowheads="1"/>
          </p:cNvSpPr>
          <p:nvPr/>
        </p:nvSpPr>
        <p:spPr bwMode="auto">
          <a:xfrm>
            <a:off x="3551038" y="2553038"/>
            <a:ext cx="6096000"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fontAlgn="base">
              <a:spcBef>
                <a:spcPct val="0"/>
              </a:spcBef>
              <a:spcAft>
                <a:spcPct val="0"/>
              </a:spcAft>
            </a:pPr>
            <a:r>
              <a:rPr lang="zh-CN" altLang="en-US" sz="8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系统功能介绍</a:t>
            </a:r>
            <a:endParaRPr lang="zh-CN" altLang="zh-CN" sz="8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10610850" y="0"/>
            <a:ext cx="1581150" cy="1114425"/>
          </a:xfrm>
          <a:prstGeom prst="rect">
            <a:avLst/>
          </a:prstGeom>
        </p:spPr>
      </p:pic>
      <p:sp>
        <p:nvSpPr>
          <p:cNvPr id="16" name="文本框 15"/>
          <p:cNvSpPr txBox="1"/>
          <p:nvPr/>
        </p:nvSpPr>
        <p:spPr>
          <a:xfrm>
            <a:off x="96271" y="876037"/>
            <a:ext cx="10819409" cy="922020"/>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：合同管理菜单下，</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合同登记管理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合同登记</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操作</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：点击</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新增</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填写合同</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标题 1"/>
          <p:cNvSpPr>
            <a:spLocks noGrp="1"/>
          </p:cNvSpPr>
          <p:nvPr>
            <p:ph type="title"/>
          </p:nvPr>
        </p:nvSpPr>
        <p:spPr>
          <a:xfrm>
            <a:off x="70431" y="153227"/>
            <a:ext cx="10844463" cy="609600"/>
          </a:xfrm>
        </p:spPr>
        <p:txBody>
          <a:bodyPr>
            <a:normAutofit/>
          </a:bodyPr>
          <a:lstStyle/>
          <a:p>
            <a:r>
              <a:rPr lang="en-US" altLang="zh-CN" sz="2400" b="1" dirty="0">
                <a:solidFill>
                  <a:schemeClr val="accent1">
                    <a:lumMod val="75000"/>
                  </a:schemeClr>
                </a:solidFill>
              </a:rPr>
              <a:t>1.1.1</a:t>
            </a:r>
            <a:r>
              <a:rPr lang="zh-CN" altLang="en-US" sz="2400" b="1" dirty="0">
                <a:solidFill>
                  <a:schemeClr val="accent1">
                    <a:lumMod val="75000"/>
                  </a:schemeClr>
                </a:solidFill>
              </a:rPr>
              <a:t>、合同登记</a:t>
            </a:r>
            <a:r>
              <a:rPr lang="en-US" altLang="zh-CN" sz="2400" b="1" dirty="0">
                <a:solidFill>
                  <a:schemeClr val="accent1">
                    <a:lumMod val="75000"/>
                  </a:schemeClr>
                </a:solidFill>
              </a:rPr>
              <a:t>-</a:t>
            </a:r>
            <a:r>
              <a:rPr lang="zh-CN" altLang="en-US" sz="2400" b="1" dirty="0">
                <a:solidFill>
                  <a:schemeClr val="accent1">
                    <a:lumMod val="75000"/>
                  </a:schemeClr>
                </a:solidFill>
              </a:rPr>
              <a:t>填报</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94" y="2024478"/>
            <a:ext cx="4695790" cy="4584681"/>
          </a:xfrm>
          <a:prstGeom prst="rect">
            <a:avLst/>
          </a:prstGeom>
        </p:spPr>
      </p:pic>
      <p:pic>
        <p:nvPicPr>
          <p:cNvPr id="18" name="图片 17"/>
          <p:cNvPicPr>
            <a:picLocks noChangeAspect="1"/>
          </p:cNvPicPr>
          <p:nvPr/>
        </p:nvPicPr>
        <p:blipFill>
          <a:blip r:embed="rId4"/>
          <a:stretch>
            <a:fillRect/>
          </a:stretch>
        </p:blipFill>
        <p:spPr>
          <a:xfrm>
            <a:off x="5492663" y="2024478"/>
            <a:ext cx="4368599" cy="4533452"/>
          </a:xfrm>
          <a:prstGeom prst="rect">
            <a:avLst/>
          </a:prstGeom>
        </p:spPr>
      </p:pic>
      <p:pic>
        <p:nvPicPr>
          <p:cNvPr id="7" name="图片 6"/>
          <p:cNvPicPr>
            <a:picLocks noChangeAspect="1"/>
          </p:cNvPicPr>
          <p:nvPr/>
        </p:nvPicPr>
        <p:blipFill>
          <a:blip r:embed="rId5"/>
          <a:stretch>
            <a:fillRect/>
          </a:stretch>
        </p:blipFill>
        <p:spPr>
          <a:xfrm>
            <a:off x="7255553" y="2737428"/>
            <a:ext cx="3990190" cy="4046923"/>
          </a:xfrm>
          <a:prstGeom prst="rect">
            <a:avLst/>
          </a:prstGeom>
        </p:spPr>
      </p:pic>
    </p:spTree>
    <p:extLst>
      <p:ext uri="{BB962C8B-B14F-4D97-AF65-F5344CB8AC3E}">
        <p14:creationId xmlns:p14="http://schemas.microsoft.com/office/powerpoint/2010/main" val="268867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21446" y="5050715"/>
            <a:ext cx="10902603" cy="16876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zh-CN" altLang="en-US" dirty="0"/>
          </a:p>
        </p:txBody>
      </p:sp>
      <p:sp>
        <p:nvSpPr>
          <p:cNvPr id="5" name="矩形 4"/>
          <p:cNvSpPr/>
          <p:nvPr/>
        </p:nvSpPr>
        <p:spPr>
          <a:xfrm>
            <a:off x="633632" y="2612421"/>
            <a:ext cx="1645002" cy="584775"/>
          </a:xfrm>
          <a:prstGeom prst="rect">
            <a:avLst/>
          </a:prstGeom>
        </p:spPr>
        <p:txBody>
          <a:bodyPr wrap="none">
            <a:spAutoFit/>
          </a:bodyPr>
          <a:lstStyle/>
          <a:p>
            <a:pPr algn="ctr"/>
            <a:r>
              <a:rPr lang="en-US" altLang="zh-CN" sz="3200" dirty="0">
                <a:solidFill>
                  <a:schemeClr val="bg1"/>
                </a:solidFill>
                <a:latin typeface="Times New Roman" panose="02020603050405020304" pitchFamily="18" charset="0"/>
                <a:ea typeface="黑体" panose="02010609060101010101" charset="-122"/>
                <a:cs typeface="Times New Roman" panose="02020603050405020304" pitchFamily="18" charset="0"/>
              </a:rPr>
              <a:t>Contents</a:t>
            </a:r>
          </a:p>
        </p:txBody>
      </p:sp>
      <p:sp>
        <p:nvSpPr>
          <p:cNvPr id="8" name="Rectangle 8"/>
          <p:cNvSpPr>
            <a:spLocks noChangeArrowheads="1"/>
          </p:cNvSpPr>
          <p:nvPr/>
        </p:nvSpPr>
        <p:spPr bwMode="auto">
          <a:xfrm>
            <a:off x="3551038" y="2553038"/>
            <a:ext cx="6096000"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fontAlgn="base">
              <a:spcBef>
                <a:spcPct val="0"/>
              </a:spcBef>
              <a:spcAft>
                <a:spcPct val="0"/>
              </a:spcAft>
            </a:pPr>
            <a:r>
              <a:rPr lang="zh-CN" altLang="en-US" sz="8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系统功能介绍</a:t>
            </a:r>
            <a:endParaRPr lang="zh-CN" altLang="zh-CN" sz="8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10610850" y="0"/>
            <a:ext cx="1581150" cy="1114425"/>
          </a:xfrm>
          <a:prstGeom prst="rect">
            <a:avLst/>
          </a:prstGeom>
        </p:spPr>
      </p:pic>
      <p:sp>
        <p:nvSpPr>
          <p:cNvPr id="10" name="标题 1"/>
          <p:cNvSpPr>
            <a:spLocks noGrp="1"/>
          </p:cNvSpPr>
          <p:nvPr>
            <p:ph type="title"/>
          </p:nvPr>
        </p:nvSpPr>
        <p:spPr>
          <a:xfrm>
            <a:off x="130263" y="32631"/>
            <a:ext cx="9894903" cy="815605"/>
          </a:xfrm>
        </p:spPr>
        <p:txBody>
          <a:bodyPr>
            <a:normAutofit/>
          </a:bodyPr>
          <a:lstStyle/>
          <a:p>
            <a:r>
              <a:rPr lang="en-US" altLang="zh-CN" sz="2400" b="1" dirty="0">
                <a:solidFill>
                  <a:schemeClr val="accent1">
                    <a:lumMod val="75000"/>
                  </a:schemeClr>
                </a:solidFill>
              </a:rPr>
              <a:t>1.1.2</a:t>
            </a:r>
            <a:r>
              <a:rPr lang="zh-CN" altLang="en-US" sz="2400" b="1" dirty="0">
                <a:solidFill>
                  <a:schemeClr val="accent1">
                    <a:lumMod val="75000"/>
                  </a:schemeClr>
                </a:solidFill>
              </a:rPr>
              <a:t>、合同登记</a:t>
            </a:r>
            <a:r>
              <a:rPr lang="en-US" altLang="zh-CN" sz="2400" b="1" dirty="0">
                <a:solidFill>
                  <a:schemeClr val="accent1">
                    <a:lumMod val="75000"/>
                  </a:schemeClr>
                </a:solidFill>
              </a:rPr>
              <a:t>-</a:t>
            </a:r>
            <a:r>
              <a:rPr lang="zh-CN" altLang="en-US" sz="2400" b="1" dirty="0">
                <a:solidFill>
                  <a:schemeClr val="accent1">
                    <a:lumMod val="75000"/>
                  </a:schemeClr>
                </a:solidFill>
              </a:rPr>
              <a:t>填报（基本信息）</a:t>
            </a:r>
          </a:p>
        </p:txBody>
      </p:sp>
      <p:sp>
        <p:nvSpPr>
          <p:cNvPr id="11" name="文本框 10"/>
          <p:cNvSpPr txBox="1"/>
          <p:nvPr/>
        </p:nvSpPr>
        <p:spPr>
          <a:xfrm>
            <a:off x="321446" y="776109"/>
            <a:ext cx="10902603" cy="922020"/>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：合同管理菜单下，</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合同登记管理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合同登记</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操作</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填写基本信息，合同大类固定分为收入合同、支出合同和</a:t>
            </a:r>
            <a:r>
              <a:rPr 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其他</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404641" y="5179265"/>
            <a:ext cx="4673074" cy="400110"/>
          </a:xfrm>
          <a:prstGeom prst="rect">
            <a:avLst/>
          </a:prstGeom>
        </p:spPr>
        <p:txBody>
          <a:bodyPr wrap="none">
            <a:spAutoFit/>
          </a:bodyPr>
          <a:lstStyle/>
          <a:p>
            <a:pPr marL="228600" lvl="1" indent="-228600" defTabSz="1111250">
              <a:spcBef>
                <a:spcPct val="0"/>
              </a:spcBef>
              <a:spcAft>
                <a:spcPct val="15000"/>
              </a:spcAft>
              <a:buChar char="••"/>
            </a:pPr>
            <a:r>
              <a:rPr lang="zh-CN" altLang="en-US" sz="2000" dirty="0">
                <a:latin typeface="微软雅黑" panose="020B0503020204020204" pitchFamily="34" charset="-122"/>
                <a:ea typeface="微软雅黑" panose="020B0503020204020204" pitchFamily="34" charset="-122"/>
              </a:rPr>
              <a:t>收入合同</a:t>
            </a:r>
            <a:r>
              <a:rPr lang="zh-CN" altLang="en-US" dirty="0">
                <a:latin typeface="微软雅黑" panose="020B0503020204020204" pitchFamily="34" charset="-122"/>
                <a:ea typeface="微软雅黑" panose="020B0503020204020204" pitchFamily="34" charset="-122"/>
              </a:rPr>
              <a:t>（横向收入合同、纵向任务书）</a:t>
            </a:r>
          </a:p>
        </p:txBody>
      </p:sp>
      <p:sp>
        <p:nvSpPr>
          <p:cNvPr id="7" name="矩形 6"/>
          <p:cNvSpPr/>
          <p:nvPr/>
        </p:nvSpPr>
        <p:spPr>
          <a:xfrm>
            <a:off x="404641" y="5593181"/>
            <a:ext cx="10819408" cy="677108"/>
          </a:xfrm>
          <a:prstGeom prst="rect">
            <a:avLst/>
          </a:prstGeom>
        </p:spPr>
        <p:txBody>
          <a:bodyPr wrap="square">
            <a:spAutoFit/>
          </a:bodyPr>
          <a:lstStyle/>
          <a:p>
            <a:pPr marL="228600" lvl="1" indent="-228600" defTabSz="1111250">
              <a:spcBef>
                <a:spcPct val="0"/>
              </a:spcBef>
              <a:spcAft>
                <a:spcPct val="15000"/>
              </a:spcAft>
              <a:buFontTx/>
              <a:buChar char="••"/>
            </a:pPr>
            <a:r>
              <a:rPr lang="zh-CN" altLang="en-US" sz="2000" dirty="0">
                <a:latin typeface="微软雅黑" panose="020B0503020204020204" pitchFamily="34" charset="-122"/>
                <a:ea typeface="微软雅黑" panose="020B0503020204020204" pitchFamily="34" charset="-122"/>
              </a:rPr>
              <a:t>支出合同</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材料采购合同、科研外协合同、</a:t>
            </a:r>
            <a:r>
              <a:rPr lang="zh-CN" altLang="en-US" dirty="0">
                <a:latin typeface="微软雅黑" panose="020B0503020204020204" pitchFamily="34" charset="-122"/>
                <a:ea typeface="微软雅黑" panose="020B0503020204020204" pitchFamily="34" charset="-122"/>
              </a:rPr>
              <a:t>资产采购、</a:t>
            </a:r>
            <a:r>
              <a:rPr lang="zh-CN" altLang="zh-CN" dirty="0">
                <a:latin typeface="微软雅黑" panose="020B0503020204020204" pitchFamily="34" charset="-122"/>
                <a:ea typeface="微软雅黑" panose="020B0503020204020204" pitchFamily="34" charset="-122"/>
              </a:rPr>
              <a:t>维修（护）合同、其他科研采购合同</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实验室改造合同</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后勤合同</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基建工程采购合同</a:t>
            </a:r>
            <a:r>
              <a:rPr lang="zh-CN" altLang="en-US" dirty="0">
                <a:latin typeface="微软雅黑" panose="020B0503020204020204" pitchFamily="34" charset="-122"/>
                <a:ea typeface="微软雅黑" panose="020B0503020204020204" pitchFamily="34" charset="-122"/>
              </a:rPr>
              <a:t>）</a:t>
            </a:r>
          </a:p>
        </p:txBody>
      </p:sp>
      <p:sp>
        <p:nvSpPr>
          <p:cNvPr id="15" name="矩形 14"/>
          <p:cNvSpPr/>
          <p:nvPr/>
        </p:nvSpPr>
        <p:spPr>
          <a:xfrm>
            <a:off x="404641" y="6264533"/>
            <a:ext cx="3980577" cy="400110"/>
          </a:xfrm>
          <a:prstGeom prst="rect">
            <a:avLst/>
          </a:prstGeom>
        </p:spPr>
        <p:txBody>
          <a:bodyPr wrap="none">
            <a:spAutoFit/>
          </a:bodyPr>
          <a:lstStyle/>
          <a:p>
            <a:pPr marL="228600" lvl="1" indent="-228600" defTabSz="1111250">
              <a:spcBef>
                <a:spcPct val="0"/>
              </a:spcBef>
              <a:spcAft>
                <a:spcPct val="15000"/>
              </a:spcAft>
              <a:buChar char="••"/>
            </a:pPr>
            <a:r>
              <a:rPr lang="zh-CN" altLang="en-US" sz="2000" dirty="0">
                <a:latin typeface="微软雅黑" panose="020B0503020204020204" pitchFamily="34" charset="-122"/>
                <a:ea typeface="微软雅黑" panose="020B0503020204020204" pitchFamily="34" charset="-122"/>
              </a:rPr>
              <a:t>其他合同</a:t>
            </a:r>
            <a:r>
              <a:rPr lang="zh-CN" altLang="en-US" dirty="0">
                <a:latin typeface="微软雅黑" panose="020B0503020204020204" pitchFamily="34" charset="-122"/>
                <a:ea typeface="微软雅黑" panose="020B0503020204020204" pitchFamily="34" charset="-122"/>
              </a:rPr>
              <a:t>（主要针对机关各部门）</a:t>
            </a:r>
          </a:p>
        </p:txBody>
      </p:sp>
      <p:pic>
        <p:nvPicPr>
          <p:cNvPr id="18" name="图片 17"/>
          <p:cNvPicPr>
            <a:picLocks noChangeAspect="1"/>
          </p:cNvPicPr>
          <p:nvPr/>
        </p:nvPicPr>
        <p:blipFill>
          <a:blip r:embed="rId3"/>
          <a:stretch>
            <a:fillRect/>
          </a:stretch>
        </p:blipFill>
        <p:spPr>
          <a:xfrm>
            <a:off x="314325" y="1766887"/>
            <a:ext cx="10909724" cy="3136321"/>
          </a:xfrm>
          <a:prstGeom prst="rect">
            <a:avLst/>
          </a:prstGeom>
        </p:spPr>
      </p:pic>
      <p:grpSp>
        <p:nvGrpSpPr>
          <p:cNvPr id="19" name="组合 18"/>
          <p:cNvGrpSpPr/>
          <p:nvPr/>
        </p:nvGrpSpPr>
        <p:grpSpPr>
          <a:xfrm>
            <a:off x="303652" y="4479278"/>
            <a:ext cx="3433848" cy="738000"/>
            <a:chOff x="141070" y="1453"/>
            <a:chExt cx="1974982" cy="738000"/>
          </a:xfrm>
        </p:grpSpPr>
        <p:sp>
          <p:nvSpPr>
            <p:cNvPr id="20" name="圆角矩形 19"/>
            <p:cNvSpPr/>
            <p:nvPr/>
          </p:nvSpPr>
          <p:spPr>
            <a:xfrm>
              <a:off x="141070" y="1453"/>
              <a:ext cx="1974982" cy="738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圆角矩形 4"/>
            <p:cNvSpPr txBox="1"/>
            <p:nvPr/>
          </p:nvSpPr>
          <p:spPr>
            <a:xfrm>
              <a:off x="177096" y="37479"/>
              <a:ext cx="1902930" cy="665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50" tIns="0" rIns="74650" bIns="0" numCol="1" spcCol="1270" anchor="ctr" anchorCtr="0">
              <a:noAutofit/>
            </a:bodyPr>
            <a:lstStyle/>
            <a:p>
              <a:pPr lvl="0" algn="l" defTabSz="1111250">
                <a:lnSpc>
                  <a:spcPct val="100000"/>
                </a:lnSpc>
                <a:spcBef>
                  <a:spcPct val="0"/>
                </a:spcBef>
                <a:spcAft>
                  <a:spcPct val="35000"/>
                </a:spcAft>
              </a:pPr>
              <a:r>
                <a:rPr lang="zh-CN" altLang="en-US" sz="2500" b="1" kern="1200" dirty="0">
                  <a:latin typeface="微软雅黑" panose="020B0503020204020204" pitchFamily="34" charset="-122"/>
                  <a:ea typeface="微软雅黑" panose="020B0503020204020204" pitchFamily="34" charset="-122"/>
                </a:rPr>
                <a:t>合同大</a:t>
              </a:r>
              <a:r>
                <a:rPr lang="zh-CN" altLang="en-US" sz="2500" b="1" kern="1200" dirty="0" smtClean="0">
                  <a:latin typeface="微软雅黑" panose="020B0503020204020204" pitchFamily="34" charset="-122"/>
                  <a:ea typeface="微软雅黑" panose="020B0503020204020204" pitchFamily="34" charset="-122"/>
                </a:rPr>
                <a:t>类</a:t>
              </a:r>
              <a:r>
                <a:rPr lang="zh-CN" altLang="en-US" sz="2000" b="1" kern="1200" dirty="0" smtClean="0">
                  <a:latin typeface="微软雅黑" panose="020B0503020204020204" pitchFamily="34" charset="-122"/>
                  <a:ea typeface="微软雅黑" panose="020B0503020204020204" pitchFamily="34" charset="-122"/>
                </a:rPr>
                <a:t>（合同类型）</a:t>
              </a:r>
              <a:endParaRPr sz="2000" kern="1200" dirty="0"/>
            </a:p>
          </p:txBody>
        </p:sp>
      </p:grpSp>
    </p:spTree>
    <p:extLst>
      <p:ext uri="{BB962C8B-B14F-4D97-AF65-F5344CB8AC3E}">
        <p14:creationId xmlns:p14="http://schemas.microsoft.com/office/powerpoint/2010/main" val="1303572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41538" y="2947387"/>
            <a:ext cx="9774314" cy="14470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2" name="标题 1"/>
          <p:cNvSpPr>
            <a:spLocks noGrp="1"/>
          </p:cNvSpPr>
          <p:nvPr>
            <p:ph type="title"/>
          </p:nvPr>
        </p:nvSpPr>
        <p:spPr>
          <a:xfrm>
            <a:off x="65843" y="51372"/>
            <a:ext cx="9007136" cy="708556"/>
          </a:xfrm>
        </p:spPr>
        <p:txBody>
          <a:bodyPr>
            <a:normAutofit/>
          </a:bodyPr>
          <a:lstStyle/>
          <a:p>
            <a:r>
              <a:rPr lang="en-US" altLang="zh-CN" sz="2400" b="1" dirty="0">
                <a:solidFill>
                  <a:schemeClr val="accent1">
                    <a:lumMod val="75000"/>
                  </a:schemeClr>
                </a:solidFill>
                <a:sym typeface="+mn-ea"/>
              </a:rPr>
              <a:t>1.1.3</a:t>
            </a:r>
            <a:r>
              <a:rPr lang="zh-CN" altLang="en-US" sz="2400" b="1" dirty="0">
                <a:solidFill>
                  <a:schemeClr val="accent1">
                    <a:lumMod val="75000"/>
                  </a:schemeClr>
                </a:solidFill>
              </a:rPr>
              <a:t>、合同登记</a:t>
            </a:r>
            <a:r>
              <a:rPr lang="en-US" altLang="zh-CN" sz="2400" b="1" dirty="0">
                <a:solidFill>
                  <a:schemeClr val="accent1">
                    <a:lumMod val="75000"/>
                  </a:schemeClr>
                </a:solidFill>
              </a:rPr>
              <a:t>-</a:t>
            </a:r>
            <a:r>
              <a:rPr lang="zh-CN" altLang="en-US" sz="2400" b="1" dirty="0">
                <a:solidFill>
                  <a:schemeClr val="accent1">
                    <a:lumMod val="75000"/>
                  </a:schemeClr>
                </a:solidFill>
              </a:rPr>
              <a:t>填报（扩展信息）</a:t>
            </a:r>
          </a:p>
        </p:txBody>
      </p:sp>
      <p:sp>
        <p:nvSpPr>
          <p:cNvPr id="3" name="文本框 2"/>
          <p:cNvSpPr txBox="1"/>
          <p:nvPr/>
        </p:nvSpPr>
        <p:spPr>
          <a:xfrm>
            <a:off x="282430" y="964448"/>
            <a:ext cx="10672616" cy="1338828"/>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：合同管理菜单下，</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合同登记管理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合同登记</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操作</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“扩展信息”的“合同中是否列明增值税额”，选“是”仅指合同中有明确文字列明“增值税额为**元”的情况，不包含在合同中仅列明了增值税税率的情况。</a:t>
            </a:r>
            <a:endParaRPr lang="zh-CN" sz="16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3"/>
          <a:stretch>
            <a:fillRect/>
          </a:stretch>
        </p:blipFill>
        <p:spPr>
          <a:xfrm>
            <a:off x="10610850" y="0"/>
            <a:ext cx="1581150" cy="1114425"/>
          </a:xfrm>
          <a:prstGeom prst="rect">
            <a:avLst/>
          </a:prstGeom>
        </p:spPr>
      </p:pic>
      <p:pic>
        <p:nvPicPr>
          <p:cNvPr id="10" name="图片 9"/>
          <p:cNvPicPr>
            <a:picLocks noChangeAspect="1"/>
          </p:cNvPicPr>
          <p:nvPr/>
        </p:nvPicPr>
        <p:blipFill>
          <a:blip r:embed="rId4"/>
          <a:stretch>
            <a:fillRect/>
          </a:stretch>
        </p:blipFill>
        <p:spPr>
          <a:xfrm>
            <a:off x="580215" y="2983430"/>
            <a:ext cx="9735637" cy="1374974"/>
          </a:xfrm>
          <a:prstGeom prst="rect">
            <a:avLst/>
          </a:prstGeom>
        </p:spPr>
      </p:pic>
    </p:spTree>
    <p:extLst>
      <p:ext uri="{BB962C8B-B14F-4D97-AF65-F5344CB8AC3E}">
        <p14:creationId xmlns:p14="http://schemas.microsoft.com/office/powerpoint/2010/main" val="1135315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5676" y="123188"/>
            <a:ext cx="9772650" cy="498904"/>
          </a:xfrm>
        </p:spPr>
        <p:txBody>
          <a:bodyPr>
            <a:normAutofit/>
          </a:bodyPr>
          <a:lstStyle/>
          <a:p>
            <a:r>
              <a:rPr lang="en-US" altLang="zh-CN" sz="2400" b="1" dirty="0">
                <a:solidFill>
                  <a:schemeClr val="accent1">
                    <a:lumMod val="75000"/>
                  </a:schemeClr>
                </a:solidFill>
                <a:sym typeface="+mn-ea"/>
              </a:rPr>
              <a:t>1.1.4</a:t>
            </a:r>
            <a:r>
              <a:rPr lang="zh-CN" altLang="en-US" sz="2400" b="1" dirty="0">
                <a:solidFill>
                  <a:schemeClr val="accent1">
                    <a:lumMod val="75000"/>
                  </a:schemeClr>
                </a:solidFill>
              </a:rPr>
              <a:t>、合同登记</a:t>
            </a:r>
            <a:r>
              <a:rPr lang="en-US" altLang="zh-CN" sz="2400" b="1" dirty="0">
                <a:solidFill>
                  <a:schemeClr val="accent1">
                    <a:lumMod val="75000"/>
                  </a:schemeClr>
                </a:solidFill>
              </a:rPr>
              <a:t>-</a:t>
            </a:r>
            <a:r>
              <a:rPr lang="zh-CN" altLang="en-US" sz="2400" b="1" dirty="0">
                <a:solidFill>
                  <a:schemeClr val="accent1">
                    <a:lumMod val="75000"/>
                  </a:schemeClr>
                </a:solidFill>
              </a:rPr>
              <a:t>填报（预算信息）</a:t>
            </a:r>
          </a:p>
        </p:txBody>
      </p:sp>
      <p:sp>
        <p:nvSpPr>
          <p:cNvPr id="3" name="文本框 2"/>
          <p:cNvSpPr txBox="1"/>
          <p:nvPr/>
        </p:nvSpPr>
        <p:spPr>
          <a:xfrm>
            <a:off x="314417" y="745279"/>
            <a:ext cx="10819409" cy="1337945"/>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：合同管理菜单下，</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合同登记管理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合同登记</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操作</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支出合同必须要选择预算信息，收入合同不需要选择，其他合同可以选也可以不选；</a:t>
            </a:r>
            <a:r>
              <a:rPr 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合同管理核算账号使用权限和报销中核算账号使用权限一致。</a:t>
            </a:r>
            <a:endParaRPr 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418465" y="2364274"/>
            <a:ext cx="10445230" cy="3752441"/>
          </a:xfrm>
          <a:prstGeom prst="rect">
            <a:avLst/>
          </a:prstGeom>
          <a:ln>
            <a:noFill/>
          </a:ln>
          <a:effectLst>
            <a:outerShdw blurRad="292100" dist="139700" dir="2700000" algn="tl" rotWithShape="0">
              <a:srgbClr val="333333">
                <a:alpha val="65000"/>
              </a:srgbClr>
            </a:outerShdw>
          </a:effectLst>
        </p:spPr>
      </p:pic>
      <p:sp>
        <p:nvSpPr>
          <p:cNvPr id="8" name="矩形 7"/>
          <p:cNvSpPr/>
          <p:nvPr/>
        </p:nvSpPr>
        <p:spPr>
          <a:xfrm>
            <a:off x="532660" y="3213718"/>
            <a:ext cx="8196685" cy="1207362"/>
          </a:xfrm>
          <a:prstGeom prst="rect">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9" name="矩形 8"/>
          <p:cNvSpPr/>
          <p:nvPr/>
        </p:nvSpPr>
        <p:spPr>
          <a:xfrm>
            <a:off x="8729345" y="4141470"/>
            <a:ext cx="269240" cy="16002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a:stretch>
            <a:fillRect/>
          </a:stretch>
        </p:blipFill>
        <p:spPr>
          <a:xfrm>
            <a:off x="10610850" y="0"/>
            <a:ext cx="1581150" cy="1114425"/>
          </a:xfrm>
          <a:prstGeom prst="rect">
            <a:avLst/>
          </a:prstGeom>
        </p:spPr>
      </p:pic>
    </p:spTree>
    <p:extLst>
      <p:ext uri="{BB962C8B-B14F-4D97-AF65-F5344CB8AC3E}">
        <p14:creationId xmlns:p14="http://schemas.microsoft.com/office/powerpoint/2010/main" val="3508067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1835" y="169817"/>
            <a:ext cx="9877148" cy="543242"/>
          </a:xfrm>
        </p:spPr>
        <p:txBody>
          <a:bodyPr>
            <a:normAutofit/>
          </a:bodyPr>
          <a:lstStyle/>
          <a:p>
            <a:r>
              <a:rPr lang="en-US" altLang="zh-CN" sz="2400" b="1" dirty="0" smtClean="0">
                <a:solidFill>
                  <a:schemeClr val="accent1">
                    <a:lumMod val="75000"/>
                  </a:schemeClr>
                </a:solidFill>
                <a:sym typeface="+mn-ea"/>
              </a:rPr>
              <a:t>1.1.5</a:t>
            </a:r>
            <a:r>
              <a:rPr lang="zh-CN" altLang="en-US" sz="2400" b="1" dirty="0" smtClean="0">
                <a:solidFill>
                  <a:schemeClr val="accent1">
                    <a:lumMod val="75000"/>
                  </a:schemeClr>
                </a:solidFill>
              </a:rPr>
              <a:t>、</a:t>
            </a:r>
            <a:r>
              <a:rPr lang="zh-CN" altLang="en-US" sz="2400" b="1" dirty="0">
                <a:solidFill>
                  <a:schemeClr val="accent1">
                    <a:lumMod val="75000"/>
                  </a:schemeClr>
                </a:solidFill>
              </a:rPr>
              <a:t>合同登记</a:t>
            </a:r>
            <a:r>
              <a:rPr lang="en-US" altLang="zh-CN" sz="2400" b="1" dirty="0">
                <a:solidFill>
                  <a:schemeClr val="accent1">
                    <a:lumMod val="75000"/>
                  </a:schemeClr>
                </a:solidFill>
              </a:rPr>
              <a:t>-</a:t>
            </a:r>
            <a:r>
              <a:rPr lang="zh-CN" altLang="en-US" sz="2400" b="1" dirty="0">
                <a:solidFill>
                  <a:schemeClr val="accent1">
                    <a:lumMod val="75000"/>
                  </a:schemeClr>
                </a:solidFill>
              </a:rPr>
              <a:t>填报（附件信息）</a:t>
            </a:r>
          </a:p>
        </p:txBody>
      </p:sp>
      <p:sp>
        <p:nvSpPr>
          <p:cNvPr id="3" name="文本框 2"/>
          <p:cNvSpPr txBox="1"/>
          <p:nvPr/>
        </p:nvSpPr>
        <p:spPr>
          <a:xfrm>
            <a:off x="291836" y="931330"/>
            <a:ext cx="10823008" cy="923330"/>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：合同管理菜单下，</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合同登记管理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合同登记</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操作</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：上传合同文件及其他</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附件</a:t>
            </a:r>
            <a:endParaRPr lang="zh-CN"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10610850" y="0"/>
            <a:ext cx="1581150" cy="1114425"/>
          </a:xfrm>
          <a:prstGeom prst="rect">
            <a:avLst/>
          </a:prstGeom>
        </p:spPr>
      </p:pic>
      <p:pic>
        <p:nvPicPr>
          <p:cNvPr id="4" name="图片 3"/>
          <p:cNvPicPr>
            <a:picLocks noChangeAspect="1"/>
          </p:cNvPicPr>
          <p:nvPr/>
        </p:nvPicPr>
        <p:blipFill>
          <a:blip r:embed="rId4"/>
          <a:stretch>
            <a:fillRect/>
          </a:stretch>
        </p:blipFill>
        <p:spPr>
          <a:xfrm>
            <a:off x="407246" y="1854661"/>
            <a:ext cx="10266768" cy="4821348"/>
          </a:xfrm>
          <a:prstGeom prst="rect">
            <a:avLst/>
          </a:prstGeom>
        </p:spPr>
      </p:pic>
    </p:spTree>
    <p:extLst>
      <p:ext uri="{BB962C8B-B14F-4D97-AF65-F5344CB8AC3E}">
        <p14:creationId xmlns:p14="http://schemas.microsoft.com/office/powerpoint/2010/main" val="3835963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143" y="79426"/>
            <a:ext cx="10347664" cy="708660"/>
          </a:xfrm>
        </p:spPr>
        <p:txBody>
          <a:bodyPr>
            <a:normAutofit/>
          </a:bodyPr>
          <a:lstStyle/>
          <a:p>
            <a:r>
              <a:rPr lang="en-US" altLang="zh-CN" sz="2400" b="1" dirty="0" smtClean="0">
                <a:solidFill>
                  <a:schemeClr val="accent1">
                    <a:lumMod val="75000"/>
                  </a:schemeClr>
                </a:solidFill>
                <a:sym typeface="+mn-ea"/>
              </a:rPr>
              <a:t>1.1.6</a:t>
            </a:r>
            <a:r>
              <a:rPr lang="zh-CN" altLang="en-US" sz="2400" b="1" dirty="0" smtClean="0">
                <a:solidFill>
                  <a:schemeClr val="accent1">
                    <a:lumMod val="75000"/>
                  </a:schemeClr>
                </a:solidFill>
              </a:rPr>
              <a:t>、</a:t>
            </a:r>
            <a:r>
              <a:rPr lang="zh-CN" altLang="en-US" sz="2400" b="1" dirty="0">
                <a:solidFill>
                  <a:schemeClr val="accent1">
                    <a:lumMod val="75000"/>
                  </a:schemeClr>
                </a:solidFill>
              </a:rPr>
              <a:t>合同登记</a:t>
            </a:r>
            <a:r>
              <a:rPr lang="en-US" altLang="zh-CN" sz="2400" b="1" dirty="0">
                <a:solidFill>
                  <a:schemeClr val="accent1">
                    <a:lumMod val="75000"/>
                  </a:schemeClr>
                </a:solidFill>
              </a:rPr>
              <a:t>-</a:t>
            </a:r>
            <a:r>
              <a:rPr lang="zh-CN" altLang="en-US" sz="2400" b="1" dirty="0">
                <a:solidFill>
                  <a:schemeClr val="accent1">
                    <a:lumMod val="75000"/>
                  </a:schemeClr>
                </a:solidFill>
              </a:rPr>
              <a:t>填报（重要节点）</a:t>
            </a:r>
          </a:p>
        </p:txBody>
      </p:sp>
      <p:sp>
        <p:nvSpPr>
          <p:cNvPr id="3" name="文本框 2"/>
          <p:cNvSpPr txBox="1"/>
          <p:nvPr/>
        </p:nvSpPr>
        <p:spPr>
          <a:xfrm>
            <a:off x="263186" y="951768"/>
            <a:ext cx="10956882" cy="923330"/>
          </a:xfrm>
          <a:prstGeom prst="rect">
            <a:avLst/>
          </a:prstGeom>
          <a:noFill/>
          <a:ln w="25400">
            <a:solidFill>
              <a:schemeClr val="accent1"/>
            </a:solidFill>
            <a:prstDash val="lgDash"/>
          </a:ln>
        </p:spPr>
        <p:txBody>
          <a:bodyPr wrap="square" rtlCol="0">
            <a:spAutoFit/>
          </a:bodyPr>
          <a:lstStyle/>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路径</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：合同管理菜单下，</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合同登记管理</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合同登记</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381635" lvl="1" fontAlgn="auto">
              <a:lnSpc>
                <a:spcPct val="150000"/>
              </a:lnSpc>
              <a:spcBef>
                <a:spcPts val="0"/>
              </a:spcBef>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操作</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添加合同执行过程中重要节点和预警方式</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sym typeface="+mn-ea"/>
              </a:rPr>
              <a:t>。填报重要节点利于查询和到期提醒，不影响财务报销。</a:t>
            </a:r>
            <a:endParaRPr lang="zh-CN"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p:nvPicPr>
        <p:blipFill>
          <a:blip r:embed="rId3"/>
          <a:stretch>
            <a:fillRect/>
          </a:stretch>
        </p:blipFill>
        <p:spPr>
          <a:xfrm>
            <a:off x="10610850" y="0"/>
            <a:ext cx="1581150" cy="1114425"/>
          </a:xfrm>
          <a:prstGeom prst="rect">
            <a:avLst/>
          </a:prstGeom>
        </p:spPr>
      </p:pic>
      <p:pic>
        <p:nvPicPr>
          <p:cNvPr id="4" name="图片 3"/>
          <p:cNvPicPr>
            <a:picLocks noChangeAspect="1"/>
          </p:cNvPicPr>
          <p:nvPr/>
        </p:nvPicPr>
        <p:blipFill>
          <a:blip r:embed="rId4"/>
          <a:stretch>
            <a:fillRect/>
          </a:stretch>
        </p:blipFill>
        <p:spPr>
          <a:xfrm>
            <a:off x="183287" y="2393110"/>
            <a:ext cx="10968962" cy="3688093"/>
          </a:xfrm>
          <a:prstGeom prst="rect">
            <a:avLst/>
          </a:prstGeom>
        </p:spPr>
      </p:pic>
      <p:pic>
        <p:nvPicPr>
          <p:cNvPr id="5" name="图片 4"/>
          <p:cNvPicPr>
            <a:picLocks noChangeAspect="1"/>
          </p:cNvPicPr>
          <p:nvPr/>
        </p:nvPicPr>
        <p:blipFill>
          <a:blip r:embed="rId5"/>
          <a:stretch>
            <a:fillRect/>
          </a:stretch>
        </p:blipFill>
        <p:spPr>
          <a:xfrm>
            <a:off x="6414718" y="2165480"/>
            <a:ext cx="4559820" cy="2726115"/>
          </a:xfrm>
          <a:prstGeom prst="rect">
            <a:avLst/>
          </a:prstGeom>
        </p:spPr>
      </p:pic>
      <p:sp>
        <p:nvSpPr>
          <p:cNvPr id="10" name="矩形 9"/>
          <p:cNvSpPr/>
          <p:nvPr/>
        </p:nvSpPr>
        <p:spPr>
          <a:xfrm>
            <a:off x="6414716" y="2101418"/>
            <a:ext cx="4559821" cy="2790177"/>
          </a:xfrm>
          <a:prstGeom prst="rect">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478719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589</TotalTime>
  <Words>1495</Words>
  <Application>Microsoft Office PowerPoint</Application>
  <PresentationFormat>宽屏</PresentationFormat>
  <Paragraphs>150</Paragraphs>
  <Slides>27</Slides>
  <Notes>21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AvantGarde Bk BT</vt:lpstr>
      <vt:lpstr>等线</vt:lpstr>
      <vt:lpstr>等线 Light</vt:lpstr>
      <vt:lpstr>黑体</vt:lpstr>
      <vt:lpstr>宋体</vt:lpstr>
      <vt:lpstr>微软雅黑</vt:lpstr>
      <vt:lpstr>微软雅黑 Light</vt:lpstr>
      <vt:lpstr>Arial</vt:lpstr>
      <vt:lpstr>Times New Roman</vt:lpstr>
      <vt:lpstr>Office 主题​​</vt:lpstr>
      <vt:lpstr>PowerPoint 演示文稿</vt:lpstr>
      <vt:lpstr>PowerPoint 演示文稿</vt:lpstr>
      <vt:lpstr>PowerPoint 演示文稿</vt:lpstr>
      <vt:lpstr>1.1.1、合同登记-填报</vt:lpstr>
      <vt:lpstr>1.1.2、合同登记-填报（基本信息）</vt:lpstr>
      <vt:lpstr>1.1.3、合同登记-填报（扩展信息）</vt:lpstr>
      <vt:lpstr>1.1.4、合同登记-填报（预算信息）</vt:lpstr>
      <vt:lpstr>1.1.5、合同登记-填报（附件信息）</vt:lpstr>
      <vt:lpstr>1.1.6、合同登记-填报（重要节点）</vt:lpstr>
      <vt:lpstr>1.1.7、合同登记-提交</vt:lpstr>
      <vt:lpstr>1.2、合同登记审批</vt:lpstr>
      <vt:lpstr>1.3、合同登记-打印</vt:lpstr>
      <vt:lpstr>1.4、终版盖章合同上传</vt:lpstr>
      <vt:lpstr>1.5、合同变更</vt:lpstr>
      <vt:lpstr>PowerPoint 演示文稿</vt:lpstr>
      <vt:lpstr>2.1、支出合同管理和综合财务模块的关联关系</vt:lpstr>
      <vt:lpstr>2.1.1、支出合同管理和综合财务模块的关联关系</vt:lpstr>
      <vt:lpstr>2.1.2、合同执行管理-付款信息</vt:lpstr>
      <vt:lpstr>2.1.3、合同付款-付款补录</vt:lpstr>
      <vt:lpstr>2.2、收入合同管理和综合财务模块的关联关系</vt:lpstr>
      <vt:lpstr>2.2.1、合同收入管理-填写财务收入类单据</vt:lpstr>
      <vt:lpstr>2.2.2、合同执行管理-收款信息</vt:lpstr>
      <vt:lpstr>2.2.3、合同收款-收款补录</vt:lpstr>
      <vt:lpstr>PowerPoint 演示文稿</vt:lpstr>
      <vt:lpstr>3.1、合同台账管理-合同台账</vt:lpstr>
      <vt:lpstr>3.2、合同台账管理-合同数据权限维护</vt:lpstr>
      <vt:lpstr>PowerPoint 演示文稿</vt:lpstr>
    </vt:vector>
  </TitlesOfParts>
  <Company>神州网信技术有限公司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ning</dc:creator>
  <cp:lastModifiedBy>ning</cp:lastModifiedBy>
  <cp:revision>173</cp:revision>
  <dcterms:created xsi:type="dcterms:W3CDTF">2023-02-14T01:57:50Z</dcterms:created>
  <dcterms:modified xsi:type="dcterms:W3CDTF">2023-03-27T02:46:30Z</dcterms:modified>
</cp:coreProperties>
</file>