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6" r:id="rId13"/>
    <p:sldId id="267" r:id="rId14"/>
    <p:sldId id="269" r:id="rId15"/>
    <p:sldId id="270" r:id="rId16"/>
    <p:sldId id="271" r:id="rId17"/>
    <p:sldId id="273" r:id="rId18"/>
    <p:sldId id="274" r:id="rId19"/>
    <p:sldId id="275" r:id="rId20"/>
    <p:sldId id="279" r:id="rId21"/>
    <p:sldId id="276" r:id="rId22"/>
    <p:sldId id="278" r:id="rId23"/>
    <p:sldId id="277" r:id="rId24"/>
    <p:sldId id="280" r:id="rId25"/>
    <p:sldId id="28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4660BF-1B62-47BF-B691-4D5D3CBA326F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D7290-9D98-4638-A4C4-B1353BBE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109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初始模板由培养办统一设置，各学院可以进行修改。可修改标题和邮件正文。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61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专家智能推荐引擎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2415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专家智能推荐引擎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747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当专家把学生论文评为“修改后评阅”时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848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按照学位类型，设置评阅方式。</a:t>
            </a:r>
            <a:endParaRPr lang="en-US" altLang="zh-CN" dirty="0"/>
          </a:p>
          <a:p>
            <a:r>
              <a:rPr lang="zh-CN" altLang="en-US" dirty="0"/>
              <a:t>对后面</a:t>
            </a:r>
            <a:r>
              <a:rPr lang="en-US" altLang="zh-CN" dirty="0"/>
              <a:t>2</a:t>
            </a:r>
            <a:r>
              <a:rPr lang="zh-CN" altLang="en-US" dirty="0"/>
              <a:t>个地方产生影响。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160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答辩资格审核后，学生的论文评阅方式会按照初始化好的进行设置。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797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 u="none" strike="noStrike" dirty="0">
                <a:solidFill>
                  <a:srgbClr val="495057"/>
                </a:solidFill>
                <a:effectLst/>
                <a:latin typeface="Source Sans Pro" panose="020B0604020202020204" pitchFamily="34" charset="0"/>
              </a:rPr>
              <a:t>审核评阅结果时</a:t>
            </a:r>
            <a:r>
              <a:rPr lang="zh-CN" altLang="en-US" dirty="0"/>
              <a:t>，如果专家评阅方式与</a:t>
            </a:r>
            <a:r>
              <a:rPr lang="zh-CN" altLang="en-US" dirty="0">
                <a:solidFill>
                  <a:srgbClr val="FF0000"/>
                </a:solidFill>
              </a:rPr>
              <a:t>初始化的评阅方式</a:t>
            </a:r>
            <a:r>
              <a:rPr lang="zh-CN" altLang="en-US" dirty="0"/>
              <a:t>不符，则会提示，</a:t>
            </a:r>
            <a:r>
              <a:rPr lang="zh-CN" altLang="en-US" dirty="0">
                <a:solidFill>
                  <a:srgbClr val="FF0000"/>
                </a:solidFill>
              </a:rPr>
              <a:t>但仍然可以操作</a:t>
            </a:r>
            <a:r>
              <a:rPr lang="zh-CN" altLang="en-US" dirty="0"/>
              <a:t>。</a:t>
            </a:r>
            <a:endParaRPr lang="zh-CN" altLang="en-US" b="0" i="0" u="none" strike="noStrike" dirty="0">
              <a:solidFill>
                <a:srgbClr val="495057"/>
              </a:solidFill>
              <a:effectLst/>
              <a:latin typeface="Source Sans Pro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767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查询出答辩资格审核通过且未开始评审的学生。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342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答辩资格审核后，学生的论文评阅方式会按照初始化好的进行设置。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41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答辩资格审核后，学生的论文评阅方式会按照初始化好的进行设置。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548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712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这是管理干部的首页，这个系统的数据和培养系统是联通的。管理干部角色主要功能有。。。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论文待评审：答辩资格审核通过后的状态。</a:t>
            </a:r>
            <a:endParaRPr lang="en-US" altLang="zh-CN" dirty="0"/>
          </a:p>
          <a:p>
            <a:r>
              <a:rPr lang="zh-CN" altLang="en-US" dirty="0"/>
              <a:t>论文评审中：增加专家后，状态改为“论文评审中”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D7290-9D98-4638-A4C4-B1353BBE8F7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06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A0626-8E08-4397-A3C9-A0C9EFE8E6DF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F1AAB-625F-42E8-9275-CD91EAA860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424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506148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A0626-8E08-4397-A3C9-A0C9EFE8E6DF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F1AAB-625F-42E8-9275-CD91EAA860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009" y="0"/>
            <a:ext cx="10538791" cy="1021543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40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815009" y="1021543"/>
            <a:ext cx="10538791" cy="0"/>
            <a:chOff x="815009" y="1021543"/>
            <a:chExt cx="10538791" cy="0"/>
          </a:xfrm>
        </p:grpSpPr>
        <p:cxnSp>
          <p:nvCxnSpPr>
            <p:cNvPr id="8" name="直接连接符 7"/>
            <p:cNvCxnSpPr/>
            <p:nvPr userDrawn="1"/>
          </p:nvCxnSpPr>
          <p:spPr>
            <a:xfrm>
              <a:off x="815009" y="1021543"/>
              <a:ext cx="713715" cy="0"/>
            </a:xfrm>
            <a:prstGeom prst="line">
              <a:avLst/>
            </a:prstGeom>
            <a:ln w="44450">
              <a:solidFill>
                <a:srgbClr val="AE13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1683945" y="1021543"/>
              <a:ext cx="9669855" cy="0"/>
            </a:xfrm>
            <a:prstGeom prst="line">
              <a:avLst/>
            </a:prstGeom>
            <a:ln w="444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 descr="横版组合——透明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10600" y="6073474"/>
            <a:ext cx="308657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22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A0626-8E08-4397-A3C9-A0C9EFE8E6DF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F1AAB-625F-42E8-9275-CD91EAA860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009" y="0"/>
            <a:ext cx="10515600" cy="1021543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100000"/>
              </a:lnSpc>
              <a:defRPr lang="en-US" sz="4000" b="1" dirty="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815009" y="1021543"/>
            <a:ext cx="10538791" cy="0"/>
            <a:chOff x="815009" y="1021543"/>
            <a:chExt cx="10538791" cy="0"/>
          </a:xfrm>
        </p:grpSpPr>
        <p:cxnSp>
          <p:nvCxnSpPr>
            <p:cNvPr id="7" name="直接连接符 6"/>
            <p:cNvCxnSpPr/>
            <p:nvPr userDrawn="1"/>
          </p:nvCxnSpPr>
          <p:spPr>
            <a:xfrm>
              <a:off x="815009" y="1021543"/>
              <a:ext cx="713715" cy="0"/>
            </a:xfrm>
            <a:prstGeom prst="line">
              <a:avLst/>
            </a:prstGeom>
            <a:ln w="44450">
              <a:solidFill>
                <a:srgbClr val="AE13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1683945" y="1021543"/>
              <a:ext cx="9669855" cy="0"/>
            </a:xfrm>
            <a:prstGeom prst="line">
              <a:avLst/>
            </a:prstGeom>
            <a:ln w="444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横版组合——透明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10600" y="6073474"/>
            <a:ext cx="308657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47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A0626-8E08-4397-A3C9-A0C9EFE8E6DF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F1AAB-625F-42E8-9275-CD91EAA860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029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A0626-8E08-4397-A3C9-A0C9EFE8E6DF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F1AAB-625F-42E8-9275-CD91EAA860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810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A0626-8E08-4397-A3C9-A0C9EFE8E6DF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F1AAB-625F-42E8-9275-CD91EAA860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814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A0626-8E08-4397-A3C9-A0C9EFE8E6DF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F1AAB-625F-42E8-9275-CD91EAA860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748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4" r:id="rId5"/>
    <p:sldLayoutId id="214748379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BD9841-9DB7-44E6-8DF1-28EF3DF7DB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346" y="2086314"/>
            <a:ext cx="9491782" cy="1086237"/>
          </a:xfrm>
        </p:spPr>
        <p:txBody>
          <a:bodyPr>
            <a:normAutofit/>
          </a:bodyPr>
          <a:lstStyle/>
          <a:p>
            <a:r>
              <a:rPr lang="zh-CN" altLang="en-US" dirty="0"/>
              <a:t>学位论文评阅系统演示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0C8F70E-0EC5-408B-8E72-5FE1513FEB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80815" y="4916399"/>
            <a:ext cx="6829854" cy="1086237"/>
          </a:xfrm>
        </p:spPr>
        <p:txBody>
          <a:bodyPr/>
          <a:lstStyle/>
          <a:p>
            <a:r>
              <a:rPr lang="zh-CN" altLang="en-US" dirty="0"/>
              <a:t>网络信息中心</a:t>
            </a:r>
          </a:p>
        </p:txBody>
      </p:sp>
    </p:spTree>
    <p:extLst>
      <p:ext uri="{BB962C8B-B14F-4D97-AF65-F5344CB8AC3E}">
        <p14:creationId xmlns:p14="http://schemas.microsoft.com/office/powerpoint/2010/main" val="154860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35FDC4-309C-4F03-B6E2-4FCB228F3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976" y="2042732"/>
            <a:ext cx="11666666" cy="3450613"/>
          </a:xfrm>
        </p:spPr>
        <p:txBody>
          <a:bodyPr/>
          <a:lstStyle/>
          <a:p>
            <a:r>
              <a:rPr lang="zh-CN" altLang="en-US" dirty="0"/>
              <a:t>以一名学历博士为例进行演示</a:t>
            </a:r>
            <a:endParaRPr lang="zh-CN" altLang="en-US" b="0" i="0" u="none" strike="noStrike" dirty="0">
              <a:solidFill>
                <a:srgbClr val="495057"/>
              </a:solidFill>
              <a:effectLst/>
              <a:latin typeface="Source Sans Pro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17F9823-7785-4BB4-8AC9-55587CBD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举例</a:t>
            </a:r>
          </a:p>
        </p:txBody>
      </p:sp>
    </p:spTree>
    <p:extLst>
      <p:ext uri="{BB962C8B-B14F-4D97-AF65-F5344CB8AC3E}">
        <p14:creationId xmlns:p14="http://schemas.microsoft.com/office/powerpoint/2010/main" val="396836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7F9823-7785-4BB4-8AC9-55587CBD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学生申请答辩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BEF0CC0-3F0B-4FEA-A291-46B4A6592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914" y="1076249"/>
            <a:ext cx="7771840" cy="57311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89A12E1-11B0-4816-B384-E3ABD0055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312" y="1278835"/>
            <a:ext cx="9659898" cy="510542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F7483A7-6FF2-4EBF-8335-0DDE24C88B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312" y="1278835"/>
            <a:ext cx="6222929" cy="403453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9C3763E-276A-4CCD-8532-32685E9D85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540" y="1184239"/>
            <a:ext cx="10956148" cy="549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7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D58560-D4F1-46D4-90DC-107E9B9D0E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11072FD-FD5F-46E5-8BE2-78AF458F9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导师审核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8C411D8-D3BF-4119-A86D-370BFC0D6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16" y="1853754"/>
            <a:ext cx="12192000" cy="28115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CA3ABDD-BD31-4830-AE03-45AEB814C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4655" y="549280"/>
            <a:ext cx="8317345" cy="54205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8622E15-A256-4210-A307-8930DE8E0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0566" y="549280"/>
            <a:ext cx="8386618" cy="558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6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495F7B-258A-4351-A14F-D3B7B3BE1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833B49F-3F2B-48C6-BB7C-6CC11BDB0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管理干部：答辩资格审核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B1308F5-B890-44C5-AFE0-6F5BA2FFB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206" y="1340768"/>
            <a:ext cx="11165655" cy="398964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866510D-9ACA-4B6E-8495-ACA3E12A8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05" y="1340768"/>
            <a:ext cx="7606529" cy="521128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5645C86-B128-4B57-9173-BE7D123ED2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204" y="1140246"/>
            <a:ext cx="10305452" cy="571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23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728F58D8-D305-448A-B5E7-77D0A3A88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065" y="1600637"/>
            <a:ext cx="10933333" cy="420952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923C76D5-108D-42B5-A68B-9F6C20AC4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管理干部：设置答辩秘书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E6A9600-8397-4659-80E0-7D8B57F6E2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212" y="1362454"/>
            <a:ext cx="7478159" cy="47013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58336F5-F59A-495B-BE03-F18EA9324A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105" y="1205073"/>
            <a:ext cx="11142293" cy="563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20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F754D1-A004-442D-A4B8-5D5349AEF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进入“学位论文评阅系统”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52AF2C24-0BEB-4AC5-83AF-7D9FB612F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2B27C84-2F84-4A0E-8132-F830B65A5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21" y="1211140"/>
            <a:ext cx="10914286" cy="4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9912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26EBAC32-B64B-4C6E-BDA2-1B6C7B0A7E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011" y="1118962"/>
            <a:ext cx="12008678" cy="459368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69EF11F8-D6F5-41A4-A618-276EFBF35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学位论文评阅系统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419330B-AA24-491E-A12B-C5A710E289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7415" y="2405878"/>
            <a:ext cx="1752381" cy="1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49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7484FA-CB59-4F03-AEB3-64E0810DC5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F817383-1CED-44A1-965C-EF65B25D8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维护评阅人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1E388F-C8D7-4446-9071-8B1CAB665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75" y="1153551"/>
            <a:ext cx="12199876" cy="479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046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45BB47-7263-443A-AC25-C34C29E8C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365" y="294996"/>
            <a:ext cx="9601200" cy="698615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增加论文评阅人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932D62F-ABC1-4329-98F6-62F3449667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343" y="1172451"/>
            <a:ext cx="10767292" cy="558394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1385BBD-80F2-4214-82ED-C9953AE64B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3" y="1026025"/>
            <a:ext cx="11182924" cy="581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72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6C8275C-5805-4D13-827F-F510EBC6E8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7" t="1512" r="1151"/>
          <a:stretch/>
        </p:blipFill>
        <p:spPr>
          <a:xfrm>
            <a:off x="735262" y="1517330"/>
            <a:ext cx="11425382" cy="52554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045BB47-7263-443A-AC25-C34C29E8C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262" y="209583"/>
            <a:ext cx="9601200" cy="763206"/>
          </a:xfrm>
        </p:spPr>
        <p:txBody>
          <a:bodyPr/>
          <a:lstStyle/>
          <a:p>
            <a:r>
              <a:rPr lang="zh-CN" altLang="en-US" dirty="0"/>
              <a:t>学生论文评阅人列表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9140CC2-8997-4BA6-A1E3-8FBF55C5BC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594" y="1266796"/>
            <a:ext cx="6076190" cy="55142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A49322C-1086-4644-A065-B76C364C88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333" y="1271769"/>
            <a:ext cx="7034646" cy="537664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E594E48-5970-4E5C-AF89-386401CBBE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262" y="1301173"/>
            <a:ext cx="7312325" cy="53854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8765078-3F8B-4531-A6E6-FF4E6C9FAC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566" y="1206802"/>
            <a:ext cx="7187715" cy="563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21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5EB0F5-069A-41EE-A157-FF7D0520C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009" y="1462512"/>
            <a:ext cx="10515600" cy="358221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学位论文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抽取盲评（批量设置评阅方式）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评阅前设置</a:t>
            </a:r>
            <a:endParaRPr lang="en-US" altLang="zh-CN" sz="2800" dirty="0"/>
          </a:p>
          <a:p>
            <a:pPr lvl="1">
              <a:lnSpc>
                <a:spcPct val="150000"/>
              </a:lnSpc>
            </a:pPr>
            <a:r>
              <a:rPr lang="zh-CN" altLang="en-US" sz="2800" dirty="0"/>
              <a:t>邮件设置</a:t>
            </a:r>
            <a:endParaRPr lang="en-US" altLang="zh-CN" sz="2800" dirty="0"/>
          </a:p>
          <a:p>
            <a:pPr lvl="1">
              <a:lnSpc>
                <a:spcPct val="150000"/>
              </a:lnSpc>
            </a:pPr>
            <a:r>
              <a:rPr lang="zh-CN" altLang="en-US" sz="2800" dirty="0"/>
              <a:t>评阅方式初始化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查询统计</a:t>
            </a:r>
            <a:endParaRPr lang="en-US" altLang="zh-CN" sz="2800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ABA7150-D2F1-440F-89D3-3CB232866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系统功能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C0F0754-A430-4A9C-8725-A5FEFA679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933" y="1187092"/>
            <a:ext cx="2762857" cy="413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30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CB332C-6374-47C9-890F-74C4F71FE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639ADE6-8755-4528-BAAC-AFA366583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37" y="238448"/>
            <a:ext cx="9601200" cy="723793"/>
          </a:xfrm>
        </p:spPr>
        <p:txBody>
          <a:bodyPr/>
          <a:lstStyle/>
          <a:p>
            <a:r>
              <a:rPr lang="zh-CN" altLang="en-US" dirty="0"/>
              <a:t>退回专家修改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4CD9594-AC5B-44B3-A6A4-4B1543000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341" y="1148240"/>
            <a:ext cx="10972800" cy="544413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F1016EC-6EDC-4CE8-BC6F-E9B005925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2352" y="2171700"/>
            <a:ext cx="6285714" cy="39619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86DF538-6FC3-4709-94CF-C90AE044D6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837" y="1270014"/>
            <a:ext cx="11663170" cy="516268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0EC5E95-2DAB-4454-9795-3FFA5C14C7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721" y="1136191"/>
            <a:ext cx="11228040" cy="572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83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638152-956F-4160-A356-80342E57E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110" y="221673"/>
            <a:ext cx="9601200" cy="719282"/>
          </a:xfrm>
        </p:spPr>
        <p:txBody>
          <a:bodyPr/>
          <a:lstStyle/>
          <a:p>
            <a:r>
              <a:rPr lang="zh-CN" altLang="en-US" dirty="0"/>
              <a:t>专家评阅状态</a:t>
            </a:r>
          </a:p>
        </p:txBody>
      </p:sp>
      <p:graphicFrame>
        <p:nvGraphicFramePr>
          <p:cNvPr id="10" name="表格 10">
            <a:extLst>
              <a:ext uri="{FF2B5EF4-FFF2-40B4-BE49-F238E27FC236}">
                <a16:creationId xmlns:a16="http://schemas.microsoft.com/office/drawing/2014/main" id="{445C2BBE-8897-4069-9832-25EF193BE7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713887"/>
              </p:ext>
            </p:extLst>
          </p:nvPr>
        </p:nvGraphicFramePr>
        <p:xfrm>
          <a:off x="544943" y="1108656"/>
          <a:ext cx="10741891" cy="558085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05104">
                  <a:extLst>
                    <a:ext uri="{9D8B030D-6E8A-4147-A177-3AD203B41FA5}">
                      <a16:colId xmlns:a16="http://schemas.microsoft.com/office/drawing/2014/main" val="2992593040"/>
                    </a:ext>
                  </a:extLst>
                </a:gridCol>
                <a:gridCol w="4669226">
                  <a:extLst>
                    <a:ext uri="{9D8B030D-6E8A-4147-A177-3AD203B41FA5}">
                      <a16:colId xmlns:a16="http://schemas.microsoft.com/office/drawing/2014/main" val="2385005329"/>
                    </a:ext>
                  </a:extLst>
                </a:gridCol>
                <a:gridCol w="4867561">
                  <a:extLst>
                    <a:ext uri="{9D8B030D-6E8A-4147-A177-3AD203B41FA5}">
                      <a16:colId xmlns:a16="http://schemas.microsoft.com/office/drawing/2014/main" val="3003702187"/>
                    </a:ext>
                  </a:extLst>
                </a:gridCol>
              </a:tblGrid>
              <a:tr h="3918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状态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条件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可进行的操作（秘书指常规评阅）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952865"/>
                  </a:ext>
                </a:extLst>
              </a:tr>
              <a:tr h="5167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已评阅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已维护评阅意见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未审核评阅意见时，管理干部和秘书（常规）可退回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2605027"/>
                  </a:ext>
                </a:extLst>
              </a:tr>
              <a:tr h="7053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待送审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增加评阅人时没有选择发送邮件且没有补发过邮件。此时即使专家登录也无法评阅。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管理干部和秘书补发邮件后变为“已送审”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9031379"/>
                  </a:ext>
                </a:extLst>
              </a:tr>
              <a:tr h="7053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已送审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增加评阅人时发送邮件或补发过邮件，当前时间在反馈截止时间内，专家还未反馈。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专家可查看论文摘要，可设置“同意</a:t>
                      </a:r>
                      <a:r>
                        <a:rPr lang="en-US" altLang="zh-CN" sz="1600" dirty="0"/>
                        <a:t>/</a:t>
                      </a:r>
                      <a:r>
                        <a:rPr lang="zh-CN" altLang="en-US" sz="1600" dirty="0"/>
                        <a:t>不同意”，管理干部</a:t>
                      </a:r>
                      <a:r>
                        <a:rPr lang="en-US" altLang="zh-CN" sz="1600" dirty="0"/>
                        <a:t>/</a:t>
                      </a:r>
                      <a:r>
                        <a:rPr lang="zh-CN" altLang="en-US" sz="1600" dirty="0"/>
                        <a:t>秘书也可帮助设置。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915244"/>
                  </a:ext>
                </a:extLst>
              </a:tr>
              <a:tr h="5664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rgbClr val="FF0000"/>
                          </a:solidFill>
                        </a:rPr>
                        <a:t>已同意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专家已同意评阅，且当前时间在评阅截止时间内。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专家可评阅论文。</a:t>
                      </a:r>
                      <a:endParaRPr lang="en-US" altLang="zh-CN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管理干部</a:t>
                      </a:r>
                      <a:r>
                        <a:rPr lang="en-US" altLang="zh-CN" sz="1600" dirty="0"/>
                        <a:t>/</a:t>
                      </a:r>
                      <a:r>
                        <a:rPr lang="zh-CN" altLang="en-US" sz="1600" dirty="0"/>
                        <a:t>秘书可改为“已拒绝</a:t>
                      </a:r>
                      <a:r>
                        <a:rPr lang="en-US" altLang="zh-CN" sz="1600" dirty="0"/>
                        <a:t>/</a:t>
                      </a:r>
                      <a:r>
                        <a:rPr lang="zh-CN" altLang="en-US" sz="1600" dirty="0"/>
                        <a:t>已送审”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7009340"/>
                  </a:ext>
                </a:extLst>
              </a:tr>
              <a:tr h="5664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/>
                        <a:t>已拒绝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专家不同意评阅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管理干部</a:t>
                      </a:r>
                      <a:r>
                        <a:rPr lang="en-US" altLang="zh-CN" sz="1600" dirty="0"/>
                        <a:t>/</a:t>
                      </a:r>
                      <a:r>
                        <a:rPr lang="zh-CN" altLang="en-US" sz="1600" dirty="0"/>
                        <a:t>秘书可改为“已同意</a:t>
                      </a:r>
                      <a:r>
                        <a:rPr lang="en-US" altLang="zh-CN" sz="1600" dirty="0"/>
                        <a:t>/</a:t>
                      </a:r>
                      <a:r>
                        <a:rPr lang="zh-CN" altLang="en-US" sz="1600" dirty="0"/>
                        <a:t>已送审”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0801010"/>
                  </a:ext>
                </a:extLst>
              </a:tr>
              <a:tr h="5664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已失效（未评阅）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当前时间已超过评阅截止时间，专家已同意评阅但未评阅。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管理干部</a:t>
                      </a:r>
                      <a:r>
                        <a:rPr lang="en-US" altLang="zh-CN" sz="1600" dirty="0"/>
                        <a:t>/</a:t>
                      </a:r>
                      <a:r>
                        <a:rPr lang="zh-CN" altLang="en-US" sz="1600" dirty="0"/>
                        <a:t>秘书可更改评阅截止时间，补发邀请邮件。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935368"/>
                  </a:ext>
                </a:extLst>
              </a:tr>
              <a:tr h="7053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已失效（未确认）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当前时间已超过反馈截止时间，专家未反馈是否同意评阅。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管理干部</a:t>
                      </a:r>
                      <a:r>
                        <a:rPr lang="en-US" altLang="zh-CN" sz="1600" dirty="0"/>
                        <a:t>/</a:t>
                      </a:r>
                      <a:r>
                        <a:rPr lang="zh-CN" altLang="en-US" sz="1600" dirty="0"/>
                        <a:t>秘书可更改反馈截止时间，补发邀请邮件。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3949594"/>
                  </a:ext>
                </a:extLst>
              </a:tr>
              <a:tr h="7053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rgbClr val="FF0000"/>
                          </a:solidFill>
                        </a:rPr>
                        <a:t>已退回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管理干部</a:t>
                      </a:r>
                      <a:r>
                        <a:rPr lang="en-US" altLang="zh-CN" sz="1600" dirty="0"/>
                        <a:t>/</a:t>
                      </a:r>
                      <a:r>
                        <a:rPr lang="zh-CN" altLang="en-US" sz="1600" dirty="0"/>
                        <a:t>秘书将评阅意见退回给专家修改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专家可继续评阅论文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5752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7497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38C7629-3ACC-4A4E-81D2-28F88AB9A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DA60C11-D12E-4203-A666-D6AEF3501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专家角色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48E07FB-4DB8-4F5D-A6EB-52A40F51C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21" y="1314894"/>
            <a:ext cx="12084878" cy="354183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8F31356-CF3A-4333-8F5F-F34D39B9F3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49" y="1600605"/>
            <a:ext cx="11934049" cy="358601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A79CC8C-7878-4EB9-B2AC-94C70329A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949" y="1910655"/>
            <a:ext cx="11852334" cy="406141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AA8C329-3CB7-4ABA-9FD6-24E120A02B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847" y="2184075"/>
            <a:ext cx="11934049" cy="40197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99204A4-EFE5-4EE9-B373-0B303B3E83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748" y="2548360"/>
            <a:ext cx="11972148" cy="36173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8C70A90-1BB1-4213-B7BA-D29EC330F9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1238" y="239602"/>
            <a:ext cx="8600757" cy="623255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F091C08-66E5-4289-9277-12C23B1AED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649" y="1757013"/>
            <a:ext cx="12007017" cy="422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24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A1B8592-E2AD-4262-9391-62102AFA3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61" y="1381467"/>
            <a:ext cx="11639511" cy="510121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0255EF6-32BF-4063-993B-DAB780D15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781" y="245215"/>
            <a:ext cx="9363364" cy="776889"/>
          </a:xfrm>
        </p:spPr>
        <p:txBody>
          <a:bodyPr/>
          <a:lstStyle/>
          <a:p>
            <a:r>
              <a:rPr lang="zh-CN" altLang="en-US" dirty="0"/>
              <a:t>关于“修改后评阅”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F5EE7D0-8DD6-44CC-86DB-ED86BDFFF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047" y="1268496"/>
            <a:ext cx="10150548" cy="533041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241C540-6290-4CBC-ACD8-240225BB10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30" y="1349993"/>
            <a:ext cx="11670782" cy="49085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DB31F4B-B156-4972-8CD6-1838A363BB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504" y="1186998"/>
            <a:ext cx="10994246" cy="553126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2DDC171-304D-4DE2-AB4A-83CF7D38A8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63" y="1230635"/>
            <a:ext cx="12112877" cy="517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8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D16455-A286-4F89-BB96-518D82C65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840" y="286326"/>
            <a:ext cx="9601200" cy="663331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秘书角色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50CB84C-D195-47DF-B45C-15A13A253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266037"/>
            <a:ext cx="8843975" cy="55919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980B5EF-B143-44FF-B08C-FCFB0863DE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296" y="1055017"/>
            <a:ext cx="9830104" cy="582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86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1DE745E-352C-4954-B13F-F0752F9D6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009" y="2362311"/>
            <a:ext cx="6735618" cy="1818068"/>
          </a:xfrm>
        </p:spPr>
        <p:txBody>
          <a:bodyPr/>
          <a:lstStyle/>
          <a:p>
            <a:r>
              <a:rPr lang="zh-CN" altLang="en-US" dirty="0"/>
              <a:t>电话：</a:t>
            </a:r>
            <a:r>
              <a:rPr lang="en-US" altLang="zh-CN" dirty="0"/>
              <a:t>88256622</a:t>
            </a:r>
          </a:p>
          <a:p>
            <a:endParaRPr lang="en-US" altLang="zh-CN" dirty="0"/>
          </a:p>
          <a:p>
            <a:r>
              <a:rPr lang="zh-CN" altLang="en-US" dirty="0"/>
              <a:t>邮箱：</a:t>
            </a:r>
            <a:r>
              <a:rPr lang="en-US" altLang="zh-CN" dirty="0"/>
              <a:t>service@ucas.ac.cn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0DE309E-8CCB-4F2B-ADF1-EC0874073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网络中心技术支持</a:t>
            </a:r>
          </a:p>
        </p:txBody>
      </p:sp>
    </p:spTree>
    <p:extLst>
      <p:ext uri="{BB962C8B-B14F-4D97-AF65-F5344CB8AC3E}">
        <p14:creationId xmlns:p14="http://schemas.microsoft.com/office/powerpoint/2010/main" val="588996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F5D163-38EC-445B-9F07-6003A90F94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44153"/>
            <a:ext cx="10515600" cy="2457509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邮件设置</a:t>
            </a:r>
            <a:endParaRPr lang="en-US" altLang="zh-CN" sz="2800" dirty="0"/>
          </a:p>
          <a:p>
            <a:endParaRPr lang="en-US" altLang="zh-CN" sz="2800" dirty="0"/>
          </a:p>
          <a:p>
            <a:r>
              <a:rPr lang="zh-CN" altLang="en-US" sz="2800" dirty="0"/>
              <a:t>评阅方式初始化</a:t>
            </a:r>
            <a:endParaRPr lang="en-US" altLang="zh-CN" sz="2800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5EE8927-51B5-42FD-B9AD-30582CC07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评阅前设置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AFE6507-0346-47C7-8827-23C7128BE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309" y="1453797"/>
            <a:ext cx="2733235" cy="407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35FDC4-309C-4F03-B6E2-4FCB228F3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009" y="1290204"/>
            <a:ext cx="9601200" cy="3581400"/>
          </a:xfrm>
        </p:spPr>
        <p:txBody>
          <a:bodyPr/>
          <a:lstStyle/>
          <a:p>
            <a:r>
              <a:rPr lang="zh-CN" altLang="en-US" dirty="0"/>
              <a:t>是否自动给评阅人发邮件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17F9823-7785-4BB4-8AC9-55587CBD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评阅前设置</a:t>
            </a:r>
            <a:r>
              <a:rPr lang="en-US" altLang="zh-CN" dirty="0"/>
              <a:t>——</a:t>
            </a:r>
            <a:r>
              <a:rPr lang="zh-CN" altLang="en-US" dirty="0"/>
              <a:t>①邮件设置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3D2F399-A0A1-4CF9-BA73-9BB8D52CB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93" y="1848097"/>
            <a:ext cx="1752381" cy="69523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E8F7B0F-EA17-4748-ACFD-A04E861E6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1782" y="1848097"/>
            <a:ext cx="1771429" cy="69523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6751B97-747E-42ED-9A42-2E44ED9978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2747" y="2543333"/>
            <a:ext cx="5315144" cy="420570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DABCA40-5607-473F-B159-230C22E996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017" y="2543335"/>
            <a:ext cx="5627738" cy="400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0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35FDC4-309C-4F03-B6E2-4FCB228F3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173" y="1453572"/>
            <a:ext cx="9827591" cy="4503884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/>
              <a:t>设置</a:t>
            </a:r>
            <a:r>
              <a:rPr lang="en-US" altLang="zh-CN" dirty="0"/>
              <a:t>7</a:t>
            </a:r>
            <a:r>
              <a:rPr lang="zh-CN" altLang="en-US" dirty="0"/>
              <a:t>种邮件类型的模板</a:t>
            </a:r>
            <a:endParaRPr lang="en-US" altLang="zh-CN" dirty="0"/>
          </a:p>
          <a:p>
            <a:pPr lvl="1">
              <a:lnSpc>
                <a:spcPct val="160000"/>
              </a:lnSpc>
            </a:pPr>
            <a:r>
              <a:rPr lang="zh-CN" altLang="en-US" b="0" i="0" u="none" strike="noStrike" dirty="0">
                <a:solidFill>
                  <a:srgbClr val="495057"/>
                </a:solidFill>
                <a:effectLst/>
                <a:latin typeface="Source Sans Pro" panose="020B0604020202020204" pitchFamily="34" charset="0"/>
              </a:rPr>
              <a:t>一般评阅方式的邀请邮件</a:t>
            </a:r>
          </a:p>
          <a:p>
            <a:pPr lvl="1">
              <a:lnSpc>
                <a:spcPct val="160000"/>
              </a:lnSpc>
            </a:pPr>
            <a:r>
              <a:rPr lang="zh-CN" altLang="en-US" b="0" i="0" u="none" strike="noStrike" dirty="0">
                <a:solidFill>
                  <a:srgbClr val="495057"/>
                </a:solidFill>
                <a:effectLst/>
                <a:latin typeface="Source Sans Pro" panose="020B0604020202020204" pitchFamily="34" charset="0"/>
              </a:rPr>
              <a:t>单盲评阅方式的邀请邮件</a:t>
            </a:r>
          </a:p>
          <a:p>
            <a:pPr lvl="1">
              <a:lnSpc>
                <a:spcPct val="160000"/>
              </a:lnSpc>
            </a:pPr>
            <a:r>
              <a:rPr lang="zh-CN" altLang="en-US" b="0" i="0" u="none" strike="noStrike" dirty="0">
                <a:solidFill>
                  <a:srgbClr val="495057"/>
                </a:solidFill>
                <a:effectLst/>
                <a:latin typeface="Source Sans Pro" panose="020B0604020202020204" pitchFamily="34" charset="0"/>
              </a:rPr>
              <a:t>双盲评阅方式的邀请邮件</a:t>
            </a:r>
          </a:p>
          <a:p>
            <a:pPr lvl="1">
              <a:lnSpc>
                <a:spcPct val="160000"/>
              </a:lnSpc>
            </a:pPr>
            <a:r>
              <a:rPr lang="zh-CN" altLang="en-US" b="0" i="0" u="none" strike="noStrike" dirty="0">
                <a:solidFill>
                  <a:srgbClr val="FF0000"/>
                </a:solidFill>
                <a:effectLst/>
                <a:latin typeface="Source Sans Pro" panose="020B0604020202020204" pitchFamily="34" charset="0"/>
              </a:rPr>
              <a:t>催审邮件</a:t>
            </a:r>
          </a:p>
          <a:p>
            <a:pPr lvl="1">
              <a:lnSpc>
                <a:spcPct val="160000"/>
              </a:lnSpc>
            </a:pPr>
            <a:r>
              <a:rPr lang="zh-CN" altLang="en-US" b="0" i="0" u="none" strike="noStrike" dirty="0">
                <a:solidFill>
                  <a:srgbClr val="FF0000"/>
                </a:solidFill>
                <a:effectLst/>
                <a:latin typeface="Source Sans Pro" panose="020B0604020202020204" pitchFamily="34" charset="0"/>
              </a:rPr>
              <a:t>复审邮件（原专家）</a:t>
            </a:r>
          </a:p>
          <a:p>
            <a:pPr lvl="1">
              <a:lnSpc>
                <a:spcPct val="160000"/>
              </a:lnSpc>
            </a:pPr>
            <a:r>
              <a:rPr lang="zh-CN" altLang="en-US" b="0" i="0" u="none" strike="noStrike" dirty="0">
                <a:solidFill>
                  <a:srgbClr val="FF0000"/>
                </a:solidFill>
                <a:effectLst/>
                <a:latin typeface="Source Sans Pro" panose="020B0604020202020204" pitchFamily="34" charset="0"/>
              </a:rPr>
              <a:t>复审邮件（其他专家）</a:t>
            </a:r>
          </a:p>
          <a:p>
            <a:pPr lvl="1">
              <a:lnSpc>
                <a:spcPct val="160000"/>
              </a:lnSpc>
            </a:pPr>
            <a:r>
              <a:rPr lang="zh-CN" altLang="en-US" b="0" i="0" u="none" strike="noStrike" dirty="0">
                <a:solidFill>
                  <a:srgbClr val="FF0000"/>
                </a:solidFill>
                <a:effectLst/>
                <a:latin typeface="Source Sans Pro" panose="020B0604020202020204" pitchFamily="34" charset="0"/>
              </a:rPr>
              <a:t>退回修改邮件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17F9823-7785-4BB4-8AC9-55587CBD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评阅前设置</a:t>
            </a:r>
            <a:r>
              <a:rPr lang="en-US" altLang="zh-CN" dirty="0"/>
              <a:t>——</a:t>
            </a:r>
            <a:r>
              <a:rPr lang="zh-CN" altLang="en-US" dirty="0"/>
              <a:t>①邮件设置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91DFCE6-FABC-4873-8536-9F24134E16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397" y="1327837"/>
            <a:ext cx="7577294" cy="486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7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7F9823-7785-4BB4-8AC9-55587CBD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评阅前设置</a:t>
            </a:r>
            <a:r>
              <a:rPr lang="en-US" altLang="zh-CN" dirty="0"/>
              <a:t>——</a:t>
            </a:r>
            <a:r>
              <a:rPr lang="zh-CN" altLang="en-US" dirty="0"/>
              <a:t>②初始化评阅方式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E621BE0-588C-49F5-B451-2671150340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009" y="1771573"/>
            <a:ext cx="9418882" cy="47661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009" y="1196503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/>
              <a:t>按照学位类型，设置评阅方式</a:t>
            </a:r>
          </a:p>
        </p:txBody>
      </p:sp>
    </p:spTree>
    <p:extLst>
      <p:ext uri="{BB962C8B-B14F-4D97-AF65-F5344CB8AC3E}">
        <p14:creationId xmlns:p14="http://schemas.microsoft.com/office/powerpoint/2010/main" val="326421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35FDC4-309C-4F03-B6E2-4FCB228F3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19" y="1325793"/>
            <a:ext cx="10864480" cy="3450613"/>
          </a:xfrm>
        </p:spPr>
        <p:txBody>
          <a:bodyPr/>
          <a:lstStyle/>
          <a:p>
            <a:r>
              <a:rPr lang="zh-CN" altLang="en-US" b="0" i="0" u="none" strike="noStrike" dirty="0">
                <a:solidFill>
                  <a:srgbClr val="495057"/>
                </a:solidFill>
                <a:effectLst/>
                <a:latin typeface="Source Sans Pro" panose="020B0604020202020204" pitchFamily="34" charset="0"/>
              </a:rPr>
              <a:t>答辩资格审核后</a:t>
            </a:r>
            <a:r>
              <a:rPr lang="zh-CN" altLang="en-US" dirty="0"/>
              <a:t>，学生的论文评阅方式会按照</a:t>
            </a:r>
            <a:r>
              <a:rPr lang="zh-CN" altLang="en-US" dirty="0">
                <a:solidFill>
                  <a:srgbClr val="FF0000"/>
                </a:solidFill>
              </a:rPr>
              <a:t>已初始化的评阅方式</a:t>
            </a:r>
            <a:r>
              <a:rPr lang="zh-CN" altLang="en-US" dirty="0"/>
              <a:t>进行设置。</a:t>
            </a:r>
            <a:endParaRPr lang="zh-CN" altLang="en-US" b="0" i="0" u="none" strike="noStrike" dirty="0">
              <a:solidFill>
                <a:srgbClr val="495057"/>
              </a:solidFill>
              <a:effectLst/>
              <a:latin typeface="Source Sans Pro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17F9823-7785-4BB4-8AC9-55587CBD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评阅前设置</a:t>
            </a:r>
            <a:r>
              <a:rPr lang="en-US" altLang="zh-CN" dirty="0"/>
              <a:t>——</a:t>
            </a:r>
            <a:r>
              <a:rPr lang="zh-CN" altLang="en-US" dirty="0"/>
              <a:t>②初始化评阅方式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5F51488-36B4-419A-84A4-EBD82ACCB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29" y="2250157"/>
            <a:ext cx="10281797" cy="4071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B8C17C0-B38B-437A-8E04-6AE3ECC13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540" y="2221484"/>
            <a:ext cx="6333655" cy="320498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39FC560-DAF8-47FD-98D1-4A99C65B4F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8728" y="2889992"/>
            <a:ext cx="6037760" cy="2782105"/>
          </a:xfrm>
          <a:prstGeom prst="rect">
            <a:avLst/>
          </a:prstGeom>
        </p:spPr>
      </p:pic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D9DA53B5-512C-4FF2-BA0D-3ED90AD14EAC}"/>
              </a:ext>
            </a:extLst>
          </p:cNvPr>
          <p:cNvCxnSpPr>
            <a:cxnSpLocks/>
          </p:cNvCxnSpPr>
          <p:nvPr/>
        </p:nvCxnSpPr>
        <p:spPr>
          <a:xfrm>
            <a:off x="5745180" y="3225239"/>
            <a:ext cx="4839693" cy="8664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277D4CE9-0CF9-41FD-90A4-1732EF3EFA38}"/>
              </a:ext>
            </a:extLst>
          </p:cNvPr>
          <p:cNvCxnSpPr>
            <a:cxnSpLocks/>
          </p:cNvCxnSpPr>
          <p:nvPr/>
        </p:nvCxnSpPr>
        <p:spPr>
          <a:xfrm>
            <a:off x="4045527" y="4201797"/>
            <a:ext cx="6539346" cy="95209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019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35FDC4-309C-4F03-B6E2-4FCB228F3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516" y="1516259"/>
            <a:ext cx="11666666" cy="3450613"/>
          </a:xfrm>
        </p:spPr>
        <p:txBody>
          <a:bodyPr/>
          <a:lstStyle/>
          <a:p>
            <a:r>
              <a:rPr lang="zh-CN" altLang="en-US" b="0" i="0" u="none" strike="noStrike" dirty="0">
                <a:solidFill>
                  <a:srgbClr val="495057"/>
                </a:solidFill>
                <a:effectLst/>
                <a:latin typeface="Source Sans Pro" panose="020B0604020202020204" pitchFamily="34" charset="0"/>
              </a:rPr>
              <a:t>审核评阅结果时</a:t>
            </a:r>
            <a:r>
              <a:rPr lang="zh-CN" altLang="en-US" dirty="0"/>
              <a:t>，如果专家评阅方式与</a:t>
            </a:r>
            <a:r>
              <a:rPr lang="zh-CN" altLang="en-US" dirty="0">
                <a:solidFill>
                  <a:srgbClr val="FF0000"/>
                </a:solidFill>
              </a:rPr>
              <a:t>初始化的评阅方式</a:t>
            </a:r>
            <a:r>
              <a:rPr lang="zh-CN" altLang="en-US" dirty="0"/>
              <a:t>不符，则会提示，</a:t>
            </a:r>
            <a:r>
              <a:rPr lang="zh-CN" altLang="en-US" dirty="0">
                <a:solidFill>
                  <a:srgbClr val="FF0000"/>
                </a:solidFill>
              </a:rPr>
              <a:t>但不影响操作</a:t>
            </a:r>
            <a:r>
              <a:rPr lang="zh-CN" altLang="en-US" dirty="0"/>
              <a:t>。</a:t>
            </a:r>
            <a:endParaRPr lang="zh-CN" altLang="en-US" b="0" i="0" u="none" strike="noStrike" dirty="0">
              <a:solidFill>
                <a:srgbClr val="495057"/>
              </a:solidFill>
              <a:effectLst/>
              <a:latin typeface="Source Sans Pro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17F9823-7785-4BB4-8AC9-55587CBD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评阅前设置</a:t>
            </a:r>
            <a:r>
              <a:rPr lang="en-US" altLang="zh-CN" dirty="0"/>
              <a:t>——</a:t>
            </a:r>
            <a:r>
              <a:rPr lang="zh-CN" altLang="en-US" dirty="0"/>
              <a:t>②初始化评阅方式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82D6D19-D48D-4738-8667-2B78012F0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41" y="2296568"/>
            <a:ext cx="12038318" cy="32822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2D94086-7AC1-42CE-8B5D-CF18E85A2A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389" y="2437346"/>
            <a:ext cx="6333655" cy="320498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1636008-8CF4-4B24-BD7D-1570F3A0BD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849" y="2437346"/>
            <a:ext cx="8855720" cy="364836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21E723B-15F0-4442-887F-1AA4E74732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041" y="2437346"/>
            <a:ext cx="11978867" cy="350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2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7DA8160-4EC3-430C-BF86-94B579A1D8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103" y="2042732"/>
            <a:ext cx="2371429" cy="3466667"/>
          </a:xfrm>
          <a:prstGeom prst="rect">
            <a:avLst/>
          </a:prstGeom>
        </p:spPr>
      </p:pic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41D698E-9C26-4C90-B07A-E906CBD1357A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15009" y="1531481"/>
            <a:ext cx="9684327" cy="544012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17F9823-7785-4BB4-8AC9-55587CBD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评审辅助功能</a:t>
            </a:r>
            <a:r>
              <a:rPr lang="en-US" altLang="zh-CN" dirty="0"/>
              <a:t>——</a:t>
            </a:r>
            <a:r>
              <a:rPr lang="zh-CN" altLang="en-US" dirty="0"/>
              <a:t>抽取盲评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092F02F-1FAB-46FB-8E2C-911EB9835EB9}"/>
              </a:ext>
            </a:extLst>
          </p:cNvPr>
          <p:cNvSpPr txBox="1">
            <a:spLocks/>
          </p:cNvSpPr>
          <p:nvPr/>
        </p:nvSpPr>
        <p:spPr>
          <a:xfrm>
            <a:off x="262667" y="1091190"/>
            <a:ext cx="11666666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在答辩资格审核通过且未开始评审的学生中进行抽取。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DC1E09-E02A-4B56-BA17-0B870ACEC640}"/>
              </a:ext>
            </a:extLst>
          </p:cNvPr>
          <p:cNvSpPr txBox="1"/>
          <p:nvPr/>
        </p:nvSpPr>
        <p:spPr>
          <a:xfrm>
            <a:off x="0" y="4982094"/>
            <a:ext cx="23714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/>
              <a:t>（批量设置评阅方式）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420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C4994"/>
      </a:accent1>
      <a:accent2>
        <a:srgbClr val="0AA3D4"/>
      </a:accent2>
      <a:accent3>
        <a:srgbClr val="DB1F1F"/>
      </a:accent3>
      <a:accent4>
        <a:srgbClr val="247B95"/>
      </a:accent4>
      <a:accent5>
        <a:srgbClr val="AE1324"/>
      </a:accent5>
      <a:accent6>
        <a:srgbClr val="045A88"/>
      </a:accent6>
      <a:hlink>
        <a:srgbClr val="004986"/>
      </a:hlink>
      <a:folHlink>
        <a:srgbClr val="BFBFBF"/>
      </a:folHlink>
    </a:clrScheme>
    <a:fontScheme name="雅黑">
      <a:majorFont>
        <a:latin typeface="Impact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新学位论文评阅系统工作流程20201012v1-袁莉萍</Template>
  <TotalTime>23832</TotalTime>
  <Words>738</Words>
  <Application>Microsoft Office PowerPoint</Application>
  <PresentationFormat>宽屏</PresentationFormat>
  <Paragraphs>108</Paragraphs>
  <Slides>25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Source Sans Pro</vt:lpstr>
      <vt:lpstr>等线</vt:lpstr>
      <vt:lpstr>微软雅黑</vt:lpstr>
      <vt:lpstr>Arial</vt:lpstr>
      <vt:lpstr>Impact</vt:lpstr>
      <vt:lpstr>A000120140530A99PPBG</vt:lpstr>
      <vt:lpstr>学位论文评阅系统演示</vt:lpstr>
      <vt:lpstr>系统功能</vt:lpstr>
      <vt:lpstr>评阅前设置</vt:lpstr>
      <vt:lpstr>评阅前设置——①邮件设置</vt:lpstr>
      <vt:lpstr>评阅前设置——①邮件设置</vt:lpstr>
      <vt:lpstr>评阅前设置——②初始化评阅方式</vt:lpstr>
      <vt:lpstr>评阅前设置——②初始化评阅方式</vt:lpstr>
      <vt:lpstr>评阅前设置——②初始化评阅方式</vt:lpstr>
      <vt:lpstr>评审辅助功能——抽取盲评</vt:lpstr>
      <vt:lpstr>举例</vt:lpstr>
      <vt:lpstr>学生申请答辩</vt:lpstr>
      <vt:lpstr>导师审核</vt:lpstr>
      <vt:lpstr>管理干部：答辩资格审核</vt:lpstr>
      <vt:lpstr>管理干部：设置答辩秘书</vt:lpstr>
      <vt:lpstr>进入“学位论文评阅系统”</vt:lpstr>
      <vt:lpstr>学位论文评阅系统</vt:lpstr>
      <vt:lpstr>维护评阅人</vt:lpstr>
      <vt:lpstr>增加论文评阅人</vt:lpstr>
      <vt:lpstr>学生论文评阅人列表</vt:lpstr>
      <vt:lpstr>退回专家修改</vt:lpstr>
      <vt:lpstr>专家评阅状态</vt:lpstr>
      <vt:lpstr>专家角色</vt:lpstr>
      <vt:lpstr>关于“修改后评阅”</vt:lpstr>
      <vt:lpstr>秘书角色</vt:lpstr>
      <vt:lpstr>网络中心技术支持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盲审系统演示</dc:title>
  <dc:creator>pan</dc:creator>
  <cp:lastModifiedBy>liping yuan</cp:lastModifiedBy>
  <cp:revision>288</cp:revision>
  <dcterms:created xsi:type="dcterms:W3CDTF">2020-09-17T01:25:08Z</dcterms:created>
  <dcterms:modified xsi:type="dcterms:W3CDTF">2020-10-12T01:20:23Z</dcterms:modified>
</cp:coreProperties>
</file>