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7" r:id="rId2"/>
    <p:sldId id="263" r:id="rId3"/>
    <p:sldId id="265" r:id="rId4"/>
    <p:sldId id="267" r:id="rId5"/>
    <p:sldId id="330" r:id="rId6"/>
    <p:sldId id="335" r:id="rId7"/>
    <p:sldId id="329" r:id="rId8"/>
    <p:sldId id="333" r:id="rId9"/>
    <p:sldId id="273" r:id="rId10"/>
    <p:sldId id="317" r:id="rId11"/>
    <p:sldId id="331" r:id="rId12"/>
    <p:sldId id="338" r:id="rId13"/>
    <p:sldId id="336" r:id="rId14"/>
    <p:sldId id="332" r:id="rId15"/>
    <p:sldId id="340" r:id="rId16"/>
    <p:sldId id="339" r:id="rId17"/>
    <p:sldId id="279" r:id="rId18"/>
    <p:sldId id="296" r:id="rId19"/>
    <p:sldId id="341" r:id="rId20"/>
    <p:sldId id="342" r:id="rId21"/>
    <p:sldId id="343" r:id="rId22"/>
    <p:sldId id="344" r:id="rId23"/>
    <p:sldId id="280" r:id="rId24"/>
    <p:sldId id="297" r:id="rId25"/>
    <p:sldId id="286" r:id="rId26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4994"/>
    <a:srgbClr val="D1E4FB"/>
    <a:srgbClr val="7160F2"/>
    <a:srgbClr val="99CCFF"/>
    <a:srgbClr val="AE1324"/>
    <a:srgbClr val="FFCC00"/>
    <a:srgbClr val="FFCC66"/>
    <a:srgbClr val="DF6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8" autoAdjust="0"/>
    <p:restoredTop sz="79924" autoAdjust="0"/>
  </p:normalViewPr>
  <p:slideViewPr>
    <p:cSldViewPr snapToGrid="0" showGuides="1">
      <p:cViewPr varScale="1">
        <p:scale>
          <a:sx n="88" d="100"/>
          <a:sy n="88" d="100"/>
        </p:scale>
        <p:origin x="59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14EAA-5157-4941-8BD0-4B86F9AF15A8}" type="datetimeFigureOut">
              <a:rPr lang="zh-CN" altLang="en-US" smtClean="0"/>
              <a:pPr/>
              <a:t>2020/10/15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C28A9-04CF-4D37-BBD5-91588E19B9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5472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BCEC9-DDE4-4B30-87D6-0017517D5E27}" type="datetimeFigureOut">
              <a:rPr lang="zh-CN" altLang="en-US" smtClean="0"/>
              <a:pPr/>
              <a:t>2020/10/15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4487E-253C-4F2A-AD3B-D7DF4058A6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275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照片为学生拍摄的礼堂</a:t>
            </a: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chemeClr val="tx1"/>
                </a:solidFill>
                <a:latin typeface="Arial" charset="0"/>
                <a:ea typeface="华文中宋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charset="0"/>
                <a:ea typeface="华文中宋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charset="0"/>
                <a:ea typeface="华文中宋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charset="0"/>
                <a:ea typeface="华文中宋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charset="0"/>
                <a:ea typeface="华文中宋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华文中宋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华文中宋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华文中宋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华文中宋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000F6D-74D8-0C46-B428-4DE0EB03488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339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图片可以替换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4487E-253C-4F2A-AD3B-D7DF4058A67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298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4487E-253C-4F2A-AD3B-D7DF4058A67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157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4487E-253C-4F2A-AD3B-D7DF4058A67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80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4487E-253C-4F2A-AD3B-D7DF4058A67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157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4487E-253C-4F2A-AD3B-D7DF4058A67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157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4487E-253C-4F2A-AD3B-D7DF4058A67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157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2C326A-3541-E547-8C03-5779D23648EF}" type="datetimeFigureOut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2020/10/15</a:t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597BDB-C194-6F4E-8639-1B954A600FDB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6794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5061482"/>
          </a:xfrm>
        </p:spPr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r>
              <a:rPr lang="en-US" altLang="zh-CN" dirty="0" smtClean="0"/>
              <a:t>·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7777B4F-0286-DE44-939A-59B26D3141B7}" type="datetimeFigureOut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2020/10/15</a:t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DB0674-9F2F-9048-8F8C-240B2AE1FAC2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009" y="0"/>
            <a:ext cx="10538791" cy="1021543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4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815009" y="1021543"/>
            <a:ext cx="10538791" cy="0"/>
            <a:chOff x="815009" y="1021543"/>
            <a:chExt cx="10538791" cy="0"/>
          </a:xfrm>
        </p:grpSpPr>
        <p:cxnSp>
          <p:nvCxnSpPr>
            <p:cNvPr id="8" name="直接连接符 7"/>
            <p:cNvCxnSpPr/>
            <p:nvPr userDrawn="1"/>
          </p:nvCxnSpPr>
          <p:spPr>
            <a:xfrm>
              <a:off x="815009" y="1021543"/>
              <a:ext cx="713715" cy="0"/>
            </a:xfrm>
            <a:prstGeom prst="line">
              <a:avLst/>
            </a:prstGeom>
            <a:ln w="44450">
              <a:solidFill>
                <a:srgbClr val="AE13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1683945" y="1021543"/>
              <a:ext cx="9669855" cy="0"/>
            </a:xfrm>
            <a:prstGeom prst="line">
              <a:avLst/>
            </a:prstGeom>
            <a:ln w="444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 descr="横版组合——透明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0600" y="6073474"/>
            <a:ext cx="308657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154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F89CA9-0F6A-E745-B1B5-0B3A7BE5D970}" type="datetimeFigureOut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2020/10/15</a:t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721F5A-A6F2-4C4E-BFC8-8F7E8C0B0E84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009" y="0"/>
            <a:ext cx="10515600" cy="1021543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100000"/>
              </a:lnSpc>
              <a:defRPr lang="en-US" sz="4000" b="1" dirty="0"/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15009" y="1021543"/>
            <a:ext cx="10538791" cy="0"/>
            <a:chOff x="815009" y="1021543"/>
            <a:chExt cx="10538791" cy="0"/>
          </a:xfrm>
        </p:grpSpPr>
        <p:cxnSp>
          <p:nvCxnSpPr>
            <p:cNvPr id="7" name="直接连接符 6"/>
            <p:cNvCxnSpPr/>
            <p:nvPr userDrawn="1"/>
          </p:nvCxnSpPr>
          <p:spPr>
            <a:xfrm>
              <a:off x="815009" y="1021543"/>
              <a:ext cx="713715" cy="0"/>
            </a:xfrm>
            <a:prstGeom prst="line">
              <a:avLst/>
            </a:prstGeom>
            <a:ln w="44450">
              <a:solidFill>
                <a:srgbClr val="AE13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1683945" y="1021543"/>
              <a:ext cx="9669855" cy="0"/>
            </a:xfrm>
            <a:prstGeom prst="line">
              <a:avLst/>
            </a:prstGeom>
            <a:ln w="444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横版组合——透明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0600" y="6073474"/>
            <a:ext cx="308657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060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72066-6174-6145-AA6B-3DE5C9EA0DC8}" type="datetimeFigureOut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2020/10/15</a:t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0C70D4-B8A7-1C47-A003-56128FA9BF31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972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1EA215-7A23-544C-A92E-4577682AAD9A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2020/10/15</a:t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0E2911-4B38-3847-BB6A-657490750D80}" type="slidenum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236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C40F-0D87-4C47-A7B0-B93EF7B2BEDD}" type="datetimeFigureOut">
              <a:rPr lang="zh-CN" altLang="en-US" smtClean="0"/>
              <a:pPr/>
              <a:t>2020/10/15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942B8-D311-4E7D-8579-3E51C69EB1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74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C40F-0D87-4C47-A7B0-B93EF7B2BEDD}" type="datetimeFigureOut">
              <a:rPr lang="zh-CN" altLang="en-US" smtClean="0"/>
              <a:pPr/>
              <a:t>2020/10/15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942B8-D311-4E7D-8579-3E51C69EB1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575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C5E0C2-28B8-CE44-9D60-588CFEE87B31}" type="datetimeFigureOut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2020/10/15</a:t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093995-55F8-9440-9010-524D68AC1856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华文中宋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华文中宋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512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5" r:id="rId6"/>
    <p:sldLayoutId id="2147483677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mailto:yuanlp@ucas.ac.c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1778565"/>
            <a:ext cx="12192000" cy="255927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8497" y="2066897"/>
            <a:ext cx="10154194" cy="1400204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新</a:t>
            </a:r>
            <a:r>
              <a:rPr lang="zh-CN" altLang="en-US" b="1" dirty="0" smtClean="0">
                <a:solidFill>
                  <a:srgbClr val="FF0000"/>
                </a:solidFill>
              </a:rPr>
              <a:t>学位论文评阅系统工作流程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3189" y="3755433"/>
            <a:ext cx="9344809" cy="18582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zh-CN" altLang="en-US" sz="3200" b="1" dirty="0" smtClean="0">
                <a:solidFill>
                  <a:srgbClr val="0C4994"/>
                </a:solidFill>
                <a:latin typeface="+mn-ea"/>
              </a:rPr>
              <a:t>培养与学位部  </a:t>
            </a:r>
            <a:endParaRPr lang="en-US" altLang="zh-CN" sz="3200" b="1" dirty="0" smtClean="0">
              <a:solidFill>
                <a:srgbClr val="0C4994"/>
              </a:solidFill>
              <a:latin typeface="+mn-ea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3200" b="1" dirty="0" smtClean="0">
                <a:solidFill>
                  <a:srgbClr val="0C4994"/>
                </a:solidFill>
                <a:latin typeface="+mn-ea"/>
              </a:rPr>
              <a:t>2020.10.15</a:t>
            </a:r>
            <a:endParaRPr lang="en-US" altLang="zh-CN" sz="3200" b="1" dirty="0" smtClean="0">
              <a:solidFill>
                <a:srgbClr val="0C4994"/>
              </a:solidFill>
              <a:latin typeface="+mn-ea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US" altLang="zh-CN" b="1" dirty="0" smtClean="0">
              <a:solidFill>
                <a:srgbClr val="0C4994"/>
              </a:solidFill>
              <a:latin typeface="+mn-ea"/>
            </a:endParaRPr>
          </a:p>
        </p:txBody>
      </p:sp>
      <p:pic>
        <p:nvPicPr>
          <p:cNvPr id="6" name="图片 5" descr="横版组合——透明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3853" y="698565"/>
            <a:ext cx="5144295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4866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15009" y="1155940"/>
            <a:ext cx="10538790" cy="524631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支持多种评阅方式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常规评阅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：学生和评阅人都能看到对方信息</a:t>
            </a:r>
            <a:endParaRPr lang="en-US" altLang="zh-CN" dirty="0" smtClean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单</a:t>
            </a:r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盲评阅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：学生看不到评阅人信息，但评阅人可以看到学生信息</a:t>
            </a:r>
            <a:endParaRPr lang="en-US" altLang="zh-CN" dirty="0" smtClean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双盲评阅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：学生和评阅人都看不到对方信息</a:t>
            </a:r>
            <a:endParaRPr lang="en-US" altLang="zh-CN" dirty="0" smtClean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组合方式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：常规</a:t>
            </a:r>
            <a:r>
              <a:rPr lang="en-US" altLang="zh-CN" dirty="0" smtClean="0">
                <a:solidFill>
                  <a:schemeClr val="accent1"/>
                </a:solidFill>
                <a:latin typeface="+mn-ea"/>
              </a:rPr>
              <a:t>+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单盲，常规</a:t>
            </a:r>
            <a:r>
              <a:rPr lang="en-US" altLang="zh-CN" dirty="0" smtClean="0">
                <a:solidFill>
                  <a:schemeClr val="accent1"/>
                </a:solidFill>
                <a:latin typeface="+mn-ea"/>
              </a:rPr>
              <a:t>+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双盲，单盲</a:t>
            </a:r>
            <a:r>
              <a:rPr lang="en-US" altLang="zh-CN" dirty="0" smtClean="0">
                <a:solidFill>
                  <a:schemeClr val="accent1"/>
                </a:solidFill>
                <a:latin typeface="+mn-ea"/>
              </a:rPr>
              <a:t>+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双盲</a:t>
            </a:r>
            <a:endParaRPr lang="en-US" altLang="zh-CN" dirty="0" smtClean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2.1    </a:t>
            </a:r>
            <a:r>
              <a:rPr lang="zh-CN" altLang="en-US" dirty="0" smtClean="0">
                <a:solidFill>
                  <a:srgbClr val="0C4994"/>
                </a:solidFill>
              </a:rPr>
              <a:t>学位论文评阅方式</a:t>
            </a:r>
            <a:endParaRPr lang="zh-CN" altLang="en-US" dirty="0">
              <a:solidFill>
                <a:srgbClr val="0C499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2.2  </a:t>
            </a:r>
            <a:r>
              <a:rPr lang="zh-CN" altLang="en-US" dirty="0" smtClean="0">
                <a:solidFill>
                  <a:srgbClr val="0C4994"/>
                </a:solidFill>
              </a:rPr>
              <a:t>学位论文评阅前的工作</a:t>
            </a:r>
            <a:endParaRPr lang="zh-CN" altLang="en-US" dirty="0">
              <a:solidFill>
                <a:srgbClr val="0C4994"/>
              </a:solidFill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64234" y="106834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8200" y="1231563"/>
            <a:ext cx="10195560" cy="39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</a:rPr>
              <a:t>在学位论文评阅之前，须在培养系统中完成答辩资格审核工作</a:t>
            </a:r>
            <a:endParaRPr lang="en-US" altLang="zh-CN" sz="2800" dirty="0" smtClean="0"/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solidFill>
                  <a:srgbClr val="0C4994"/>
                </a:solidFill>
              </a:rPr>
              <a:t>学生</a:t>
            </a:r>
            <a:r>
              <a:rPr lang="zh-CN" altLang="en-US" sz="2800" dirty="0" smtClean="0"/>
              <a:t>填写答辩申请书，上传学位论文（常规评阅，双盲评阅）</a:t>
            </a:r>
            <a:endParaRPr lang="en-US" altLang="zh-CN" sz="2800" dirty="0" smtClean="0"/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C4994"/>
                </a:solidFill>
              </a:rPr>
              <a:t>导师</a:t>
            </a:r>
            <a:r>
              <a:rPr lang="zh-CN" altLang="en-US" sz="2800" dirty="0" smtClean="0"/>
              <a:t>审核并填写意见</a:t>
            </a:r>
            <a:endParaRPr lang="en-US" altLang="zh-CN" sz="2800" dirty="0" smtClean="0"/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C4994"/>
                </a:solidFill>
              </a:rPr>
              <a:t>培养单位教育干部</a:t>
            </a:r>
            <a:r>
              <a:rPr lang="zh-CN" altLang="en-US" sz="2800" dirty="0" smtClean="0"/>
              <a:t>审核并填写意见</a:t>
            </a:r>
            <a:endParaRPr lang="en-US" altLang="zh-CN" sz="2800" dirty="0" smtClean="0"/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C4994"/>
                </a:solidFill>
              </a:rPr>
              <a:t>培养单位教育干部</a:t>
            </a:r>
            <a:r>
              <a:rPr lang="zh-CN" altLang="en-US" sz="2800" dirty="0"/>
              <a:t>聘请</a:t>
            </a:r>
            <a:r>
              <a:rPr lang="zh-CN" altLang="en-US" sz="2800" dirty="0" smtClean="0"/>
              <a:t>答辩秘书（</a:t>
            </a:r>
            <a:r>
              <a:rPr lang="zh-CN" altLang="en-US" sz="2800" dirty="0" smtClean="0">
                <a:solidFill>
                  <a:srgbClr val="7160F2"/>
                </a:solidFill>
              </a:rPr>
              <a:t>可选</a:t>
            </a:r>
            <a:r>
              <a:rPr lang="zh-CN" altLang="en-US" sz="2800" dirty="0" smtClean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5331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2.3  </a:t>
            </a:r>
            <a:r>
              <a:rPr lang="zh-CN" altLang="en-US" dirty="0" smtClean="0">
                <a:solidFill>
                  <a:srgbClr val="0C4994"/>
                </a:solidFill>
              </a:rPr>
              <a:t>学位论文评阅工作流程</a:t>
            </a:r>
            <a:endParaRPr lang="zh-CN" altLang="en-US" dirty="0">
              <a:solidFill>
                <a:srgbClr val="0C4994"/>
              </a:solidFill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64234" y="106834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85747"/>
              </p:ext>
            </p:extLst>
          </p:nvPr>
        </p:nvGraphicFramePr>
        <p:xfrm>
          <a:off x="6569211" y="1068349"/>
          <a:ext cx="5265738" cy="5979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0" name="Visio" r:id="rId3" imgW="7315200" imgH="8359200" progId="Visio.Drawing.11">
                  <p:embed/>
                </p:oleObj>
              </mc:Choice>
              <mc:Fallback>
                <p:oleObj name="Visio" r:id="rId3" imgW="7315200" imgH="8359200" progId="Visio.Drawing.11">
                  <p:embed/>
                  <p:pic>
                    <p:nvPicPr>
                      <p:cNvPr id="1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9211" y="1068349"/>
                        <a:ext cx="5265738" cy="59794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94894" y="1305572"/>
            <a:ext cx="6017623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000" b="1" dirty="0" smtClean="0">
                <a:solidFill>
                  <a:srgbClr val="0C4994"/>
                </a:solidFill>
              </a:rPr>
              <a:t>1. </a:t>
            </a:r>
            <a:r>
              <a:rPr lang="zh-CN" altLang="en-US" sz="2000" b="1" dirty="0" smtClean="0">
                <a:solidFill>
                  <a:srgbClr val="0C4994"/>
                </a:solidFill>
              </a:rPr>
              <a:t>培养单位教育干部做好评阅前设置工作</a:t>
            </a:r>
            <a:endParaRPr lang="en-US" altLang="zh-CN" sz="2000" b="1" dirty="0" smtClean="0">
              <a:solidFill>
                <a:srgbClr val="0C4994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000" dirty="0" smtClean="0">
                <a:solidFill>
                  <a:srgbClr val="FF0000"/>
                </a:solidFill>
              </a:rPr>
              <a:t>   设置评阅方式、维护评阅邮件模板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000" b="1" dirty="0" smtClean="0">
                <a:solidFill>
                  <a:srgbClr val="0C4994"/>
                </a:solidFill>
              </a:rPr>
              <a:t>2</a:t>
            </a:r>
            <a:r>
              <a:rPr lang="en-US" altLang="zh-CN" sz="2000" b="1" dirty="0">
                <a:solidFill>
                  <a:srgbClr val="0C4994"/>
                </a:solidFill>
              </a:rPr>
              <a:t>.</a:t>
            </a:r>
            <a:r>
              <a:rPr lang="zh-CN" altLang="en-US" sz="2000" b="1" dirty="0">
                <a:solidFill>
                  <a:srgbClr val="0C4994"/>
                </a:solidFill>
              </a:rPr>
              <a:t> </a:t>
            </a:r>
            <a:r>
              <a:rPr lang="zh-CN" altLang="en-US" sz="2000" b="1" dirty="0" smtClean="0">
                <a:solidFill>
                  <a:srgbClr val="0C4994"/>
                </a:solidFill>
              </a:rPr>
              <a:t>培养单位聘请</a:t>
            </a:r>
            <a:r>
              <a:rPr lang="zh-CN" altLang="en-US" sz="2000" b="1" dirty="0">
                <a:solidFill>
                  <a:srgbClr val="0C4994"/>
                </a:solidFill>
              </a:rPr>
              <a:t>论文评阅</a:t>
            </a:r>
            <a:r>
              <a:rPr lang="zh-CN" altLang="en-US" sz="2000" b="1" dirty="0" smtClean="0">
                <a:solidFill>
                  <a:srgbClr val="0C4994"/>
                </a:solidFill>
              </a:rPr>
              <a:t>人</a:t>
            </a:r>
            <a:endParaRPr lang="en-US" altLang="zh-CN" sz="2000" b="1" dirty="0" smtClean="0">
              <a:solidFill>
                <a:srgbClr val="0C4994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000" b="1" dirty="0" smtClean="0">
                <a:solidFill>
                  <a:srgbClr val="0C4994"/>
                </a:solidFill>
              </a:rPr>
              <a:t>3</a:t>
            </a:r>
            <a:r>
              <a:rPr lang="en-US" altLang="zh-CN" sz="2000" b="1" dirty="0">
                <a:solidFill>
                  <a:srgbClr val="0C4994"/>
                </a:solidFill>
              </a:rPr>
              <a:t>. </a:t>
            </a:r>
            <a:r>
              <a:rPr lang="zh-CN" altLang="en-US" sz="2000" b="1" dirty="0">
                <a:solidFill>
                  <a:srgbClr val="0C4994"/>
                </a:solidFill>
              </a:rPr>
              <a:t>评阅人确认</a:t>
            </a:r>
            <a:r>
              <a:rPr lang="zh-CN" altLang="en-US" sz="2000" b="1" dirty="0" smtClean="0">
                <a:solidFill>
                  <a:srgbClr val="0C4994"/>
                </a:solidFill>
              </a:rPr>
              <a:t>是否参评</a:t>
            </a:r>
            <a:r>
              <a:rPr lang="zh-CN" altLang="en-US" sz="2000" b="1" dirty="0">
                <a:solidFill>
                  <a:srgbClr val="0C4994"/>
                </a:solidFill>
              </a:rPr>
              <a:t>，</a:t>
            </a:r>
            <a:r>
              <a:rPr lang="zh-CN" altLang="en-US" sz="2000" b="1" dirty="0" smtClean="0">
                <a:solidFill>
                  <a:srgbClr val="0C4994"/>
                </a:solidFill>
              </a:rPr>
              <a:t>填写评阅意见</a:t>
            </a:r>
            <a:endParaRPr lang="en-US" altLang="zh-CN" sz="2000" dirty="0" smtClean="0">
              <a:solidFill>
                <a:srgbClr val="0C4994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000" b="1" dirty="0">
                <a:solidFill>
                  <a:srgbClr val="0C4994"/>
                </a:solidFill>
              </a:rPr>
              <a:t>4. </a:t>
            </a:r>
            <a:r>
              <a:rPr lang="zh-CN" altLang="en-US" sz="2000" b="1" dirty="0">
                <a:solidFill>
                  <a:srgbClr val="0C4994"/>
                </a:solidFill>
              </a:rPr>
              <a:t>培养</a:t>
            </a:r>
            <a:r>
              <a:rPr lang="zh-CN" altLang="en-US" sz="2000" b="1" dirty="0" smtClean="0">
                <a:solidFill>
                  <a:srgbClr val="0C4994"/>
                </a:solidFill>
              </a:rPr>
              <a:t>单位审核</a:t>
            </a:r>
            <a:r>
              <a:rPr lang="zh-CN" altLang="en-US" sz="2000" b="1" dirty="0">
                <a:solidFill>
                  <a:srgbClr val="0C4994"/>
                </a:solidFill>
              </a:rPr>
              <a:t>评阅意见，人工判断处理</a:t>
            </a:r>
            <a:r>
              <a:rPr lang="zh-CN" altLang="en-US" sz="2000" b="1" dirty="0" smtClean="0">
                <a:solidFill>
                  <a:srgbClr val="0C4994"/>
                </a:solidFill>
              </a:rPr>
              <a:t>方式</a:t>
            </a:r>
            <a:endParaRPr lang="en-US" altLang="zh-CN" sz="2000" b="1" dirty="0">
              <a:solidFill>
                <a:srgbClr val="0C4994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FF0000"/>
                </a:solidFill>
              </a:rPr>
              <a:t>专家对论文提出修改意见：</a:t>
            </a:r>
            <a:r>
              <a:rPr lang="zh-CN" altLang="en-US" sz="2000" dirty="0" smtClean="0">
                <a:solidFill>
                  <a:srgbClr val="0C4994"/>
                </a:solidFill>
              </a:rPr>
              <a:t>学生</a:t>
            </a:r>
            <a:r>
              <a:rPr lang="zh-CN" altLang="en-US" sz="2000" dirty="0">
                <a:solidFill>
                  <a:srgbClr val="0C4994"/>
                </a:solidFill>
              </a:rPr>
              <a:t>上传修改后的学位</a:t>
            </a:r>
            <a:r>
              <a:rPr lang="zh-CN" altLang="en-US" sz="2000" dirty="0" smtClean="0">
                <a:solidFill>
                  <a:srgbClr val="0C4994"/>
                </a:solidFill>
              </a:rPr>
              <a:t>论文，填写评阅后修改情况并上传导师签字版文件</a:t>
            </a:r>
            <a:endParaRPr lang="en-US" altLang="zh-CN" sz="2000" dirty="0" smtClean="0">
              <a:solidFill>
                <a:srgbClr val="0C4994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FF0000"/>
                </a:solidFill>
              </a:rPr>
              <a:t>存在“修改后评阅”意见：</a:t>
            </a:r>
            <a:r>
              <a:rPr lang="zh-CN" altLang="en-US" sz="2000" dirty="0" smtClean="0">
                <a:solidFill>
                  <a:srgbClr val="0C4994"/>
                </a:solidFill>
              </a:rPr>
              <a:t>教育干部判断是否需要二次评阅，如是，聘请原专家或其他专家复审</a:t>
            </a:r>
            <a:endParaRPr lang="en-US" altLang="zh-CN" sz="2000" dirty="0" smtClean="0">
              <a:solidFill>
                <a:srgbClr val="0C4994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FF0000"/>
                </a:solidFill>
              </a:rPr>
              <a:t>仅</a:t>
            </a:r>
            <a:r>
              <a:rPr lang="en-US" altLang="zh-CN" sz="2000" dirty="0" smtClean="0">
                <a:solidFill>
                  <a:srgbClr val="FF0000"/>
                </a:solidFill>
              </a:rPr>
              <a:t>1</a:t>
            </a:r>
            <a:r>
              <a:rPr lang="zh-CN" altLang="en-US" sz="2000" dirty="0" smtClean="0">
                <a:solidFill>
                  <a:srgbClr val="FF0000"/>
                </a:solidFill>
              </a:rPr>
              <a:t>位专家不同意答辩：增聘</a:t>
            </a:r>
            <a:r>
              <a:rPr lang="en-US" altLang="zh-CN" sz="2000" dirty="0" smtClean="0">
                <a:solidFill>
                  <a:srgbClr val="FF0000"/>
                </a:solidFill>
              </a:rPr>
              <a:t>2</a:t>
            </a:r>
            <a:r>
              <a:rPr lang="zh-CN" altLang="en-US" sz="2000" dirty="0" smtClean="0">
                <a:solidFill>
                  <a:srgbClr val="FF0000"/>
                </a:solidFill>
              </a:rPr>
              <a:t>位</a:t>
            </a:r>
            <a:r>
              <a:rPr lang="zh-CN" altLang="en-US" sz="2000" dirty="0" smtClean="0">
                <a:solidFill>
                  <a:srgbClr val="0C4994"/>
                </a:solidFill>
              </a:rPr>
              <a:t>专家再次送审</a:t>
            </a:r>
            <a:endParaRPr lang="en-US" altLang="zh-CN" sz="2000" dirty="0" smtClean="0">
              <a:solidFill>
                <a:srgbClr val="0C4994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FF0000"/>
                </a:solidFill>
              </a:rPr>
              <a:t>2</a:t>
            </a:r>
            <a:r>
              <a:rPr lang="zh-CN" altLang="en-US" sz="2000" dirty="0" smtClean="0">
                <a:solidFill>
                  <a:srgbClr val="FF0000"/>
                </a:solidFill>
              </a:rPr>
              <a:t>位以上专家不同意答辩：此次学位申请无效</a:t>
            </a:r>
            <a:endParaRPr lang="en-US" altLang="zh-CN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18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1780915"/>
              </p:ext>
            </p:extLst>
          </p:nvPr>
        </p:nvGraphicFramePr>
        <p:xfrm>
          <a:off x="601980" y="1181101"/>
          <a:ext cx="10622279" cy="49001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2042">
                  <a:extLst>
                    <a:ext uri="{9D8B030D-6E8A-4147-A177-3AD203B41FA5}">
                      <a16:colId xmlns:a16="http://schemas.microsoft.com/office/drawing/2014/main" val="951963975"/>
                    </a:ext>
                  </a:extLst>
                </a:gridCol>
                <a:gridCol w="1773569">
                  <a:extLst>
                    <a:ext uri="{9D8B030D-6E8A-4147-A177-3AD203B41FA5}">
                      <a16:colId xmlns:a16="http://schemas.microsoft.com/office/drawing/2014/main" val="3732520422"/>
                    </a:ext>
                  </a:extLst>
                </a:gridCol>
                <a:gridCol w="1773569">
                  <a:extLst>
                    <a:ext uri="{9D8B030D-6E8A-4147-A177-3AD203B41FA5}">
                      <a16:colId xmlns:a16="http://schemas.microsoft.com/office/drawing/2014/main" val="4185470537"/>
                    </a:ext>
                  </a:extLst>
                </a:gridCol>
                <a:gridCol w="1773569">
                  <a:extLst>
                    <a:ext uri="{9D8B030D-6E8A-4147-A177-3AD203B41FA5}">
                      <a16:colId xmlns:a16="http://schemas.microsoft.com/office/drawing/2014/main" val="259674253"/>
                    </a:ext>
                  </a:extLst>
                </a:gridCol>
                <a:gridCol w="1774765">
                  <a:extLst>
                    <a:ext uri="{9D8B030D-6E8A-4147-A177-3AD203B41FA5}">
                      <a16:colId xmlns:a16="http://schemas.microsoft.com/office/drawing/2014/main" val="3443813246"/>
                    </a:ext>
                  </a:extLst>
                </a:gridCol>
                <a:gridCol w="1774765">
                  <a:extLst>
                    <a:ext uri="{9D8B030D-6E8A-4147-A177-3AD203B41FA5}">
                      <a16:colId xmlns:a16="http://schemas.microsoft.com/office/drawing/2014/main" val="2377525733"/>
                    </a:ext>
                  </a:extLst>
                </a:gridCol>
              </a:tblGrid>
              <a:tr h="5257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评阅方式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学生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导师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答辩秘书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>
                          <a:effectLst/>
                        </a:rPr>
                        <a:t>论文评阅</a:t>
                      </a:r>
                      <a:r>
                        <a:rPr lang="zh-CN" sz="1800" kern="100" dirty="0" smtClean="0">
                          <a:effectLst/>
                        </a:rPr>
                        <a:t>专家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教育干部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8701252"/>
                  </a:ext>
                </a:extLst>
              </a:tr>
              <a:tr h="11636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常规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能看到专家信息及评审</a:t>
                      </a:r>
                      <a:r>
                        <a:rPr lang="zh-CN" sz="1800" kern="100" dirty="0" smtClean="0">
                          <a:effectLst/>
                        </a:rPr>
                        <a:t>意见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能聘请专家、维护相应专家信息及评审意见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能看到学生及导师信息，能维护评阅意见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能聘请专家、维护专家信息及评阅意见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0451499"/>
                  </a:ext>
                </a:extLst>
              </a:tr>
              <a:tr h="542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单盲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能看到评审意见，看不到专家</a:t>
                      </a:r>
                      <a:r>
                        <a:rPr lang="zh-CN" sz="1800" kern="100" dirty="0" smtClean="0">
                          <a:effectLst/>
                        </a:rPr>
                        <a:t>信息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不能聘请专家，能维护评阅意见，但看不到对应的盲审专家信息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31668"/>
                  </a:ext>
                </a:extLst>
              </a:tr>
              <a:tr h="9228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双盲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看不到学生及导师信息，能维护评阅意见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2907987"/>
                  </a:ext>
                </a:extLst>
              </a:tr>
              <a:tr h="581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常规</a:t>
                      </a:r>
                      <a:r>
                        <a:rPr lang="en-US" sz="1800" kern="100">
                          <a:effectLst/>
                        </a:rPr>
                        <a:t>+</a:t>
                      </a:r>
                      <a:r>
                        <a:rPr lang="zh-CN" sz="1800" kern="100">
                          <a:effectLst/>
                        </a:rPr>
                        <a:t>单盲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采取常规评阅方式的各角色权限参照此表中常规评阅方式</a:t>
                      </a:r>
                      <a:r>
                        <a:rPr lang="zh-CN" sz="1800" kern="100" dirty="0" smtClean="0">
                          <a:effectLst/>
                        </a:rPr>
                        <a:t>内容</a:t>
                      </a:r>
                      <a:endParaRPr lang="en-US" altLang="zh-CN" sz="18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采取单盲评阅方式的各角色权限参照此表中单盲评阅方式内容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采取双盲评阅方式的各角色权限参照此表中双盲评阅方式</a:t>
                      </a:r>
                      <a:r>
                        <a:rPr lang="zh-CN" sz="1800" kern="100" dirty="0" smtClean="0">
                          <a:effectLst/>
                        </a:rPr>
                        <a:t>内容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303707"/>
                  </a:ext>
                </a:extLst>
              </a:tr>
              <a:tr h="581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常规</a:t>
                      </a:r>
                      <a:r>
                        <a:rPr lang="en-US" sz="1800" kern="100" dirty="0">
                          <a:effectLst/>
                        </a:rPr>
                        <a:t>+</a:t>
                      </a:r>
                      <a:r>
                        <a:rPr lang="zh-CN" sz="1800" kern="100" dirty="0">
                          <a:effectLst/>
                        </a:rPr>
                        <a:t>双盲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043970"/>
                  </a:ext>
                </a:extLst>
              </a:tr>
              <a:tr h="581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单盲</a:t>
                      </a:r>
                      <a:r>
                        <a:rPr lang="en-US" sz="1800" kern="100" dirty="0">
                          <a:effectLst/>
                        </a:rPr>
                        <a:t>+</a:t>
                      </a:r>
                      <a:r>
                        <a:rPr lang="zh-CN" sz="1800" kern="100" dirty="0">
                          <a:effectLst/>
                        </a:rPr>
                        <a:t>双盲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880708"/>
                  </a:ext>
                </a:extLst>
              </a:tr>
            </a:tbl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2.4  </a:t>
            </a:r>
            <a:r>
              <a:rPr lang="zh-CN" altLang="en-US" dirty="0" smtClean="0">
                <a:solidFill>
                  <a:srgbClr val="0C4994"/>
                </a:solidFill>
              </a:rPr>
              <a:t>不同评阅方式下各角色的权限</a:t>
            </a:r>
            <a:endParaRPr lang="zh-CN" altLang="en-US" dirty="0">
              <a:solidFill>
                <a:srgbClr val="0C49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75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2.5  </a:t>
            </a:r>
            <a:r>
              <a:rPr lang="zh-CN" altLang="en-US" dirty="0" smtClean="0">
                <a:solidFill>
                  <a:srgbClr val="0C4994"/>
                </a:solidFill>
              </a:rPr>
              <a:t>各类角色的主要功能</a:t>
            </a:r>
            <a:endParaRPr lang="zh-CN" altLang="en-US" dirty="0">
              <a:solidFill>
                <a:srgbClr val="0C4994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158240"/>
            <a:ext cx="10515600" cy="524401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培养单位教育干部角色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学位论文</a:t>
            </a:r>
            <a:r>
              <a:rPr lang="zh-CN" altLang="en-US" sz="2400" dirty="0" smtClean="0">
                <a:solidFill>
                  <a:srgbClr val="0070C0"/>
                </a:solidFill>
              </a:rPr>
              <a:t>：</a:t>
            </a:r>
            <a:r>
              <a:rPr lang="zh-CN" altLang="en-US" sz="2000" dirty="0" smtClean="0">
                <a:solidFill>
                  <a:srgbClr val="0070C0"/>
                </a:solidFill>
              </a:rPr>
              <a:t>查看论文</a:t>
            </a:r>
            <a:r>
              <a:rPr lang="zh-CN" altLang="en-US" sz="2000" dirty="0">
                <a:solidFill>
                  <a:srgbClr val="0070C0"/>
                </a:solidFill>
              </a:rPr>
              <a:t>评阅进展</a:t>
            </a:r>
            <a:r>
              <a:rPr lang="zh-CN" altLang="en-US" sz="2000" dirty="0" smtClean="0">
                <a:solidFill>
                  <a:srgbClr val="0070C0"/>
                </a:solidFill>
              </a:rPr>
              <a:t>，聘请评阅专家，发送评阅邮件及短信，审核</a:t>
            </a:r>
            <a:r>
              <a:rPr lang="zh-CN" altLang="en-US" sz="2000" dirty="0">
                <a:solidFill>
                  <a:srgbClr val="0070C0"/>
                </a:solidFill>
              </a:rPr>
              <a:t>评阅</a:t>
            </a:r>
            <a:r>
              <a:rPr lang="zh-CN" altLang="en-US" sz="2000" dirty="0" smtClean="0">
                <a:solidFill>
                  <a:srgbClr val="0070C0"/>
                </a:solidFill>
              </a:rPr>
              <a:t>结果等</a:t>
            </a:r>
            <a:endParaRPr lang="en-US" altLang="zh-CN" sz="2000" dirty="0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评审辅助功能</a:t>
            </a:r>
            <a:r>
              <a:rPr lang="zh-CN" altLang="en-US" sz="2400" dirty="0" smtClean="0">
                <a:solidFill>
                  <a:srgbClr val="0070C0"/>
                </a:solidFill>
              </a:rPr>
              <a:t>：</a:t>
            </a:r>
            <a:endParaRPr lang="en-US" altLang="zh-CN" sz="2400" dirty="0" smtClean="0">
              <a:solidFill>
                <a:srgbClr val="0070C0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zh-CN" altLang="en-US" sz="2000" dirty="0" smtClean="0">
                <a:solidFill>
                  <a:srgbClr val="0070C0"/>
                </a:solidFill>
              </a:rPr>
              <a:t>抽取盲评：按照培养层次，抽取一定比例或数量的学生，设置评阅方式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评阅</a:t>
            </a:r>
            <a:r>
              <a:rPr lang="zh-CN" altLang="en-US" sz="2400" b="1" dirty="0">
                <a:solidFill>
                  <a:srgbClr val="0070C0"/>
                </a:solidFill>
              </a:rPr>
              <a:t>前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设置</a:t>
            </a:r>
            <a:r>
              <a:rPr lang="zh-CN" altLang="en-US" sz="2400" dirty="0" smtClean="0">
                <a:solidFill>
                  <a:srgbClr val="0070C0"/>
                </a:solidFill>
              </a:rPr>
              <a:t>：</a:t>
            </a:r>
            <a:endParaRPr lang="en-US" altLang="zh-CN" sz="2400" dirty="0" smtClean="0">
              <a:solidFill>
                <a:srgbClr val="0070C0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zh-CN" altLang="en-US" sz="2000" dirty="0" smtClean="0">
                <a:solidFill>
                  <a:srgbClr val="0070C0"/>
                </a:solidFill>
              </a:rPr>
              <a:t>邮件设置（</a:t>
            </a:r>
            <a:r>
              <a:rPr lang="en-US" altLang="zh-CN" sz="2000" dirty="0" smtClean="0">
                <a:solidFill>
                  <a:srgbClr val="0070C0"/>
                </a:solidFill>
              </a:rPr>
              <a:t>7</a:t>
            </a:r>
            <a:r>
              <a:rPr lang="zh-CN" altLang="en-US" sz="2000" dirty="0" smtClean="0">
                <a:solidFill>
                  <a:srgbClr val="0070C0"/>
                </a:solidFill>
              </a:rPr>
              <a:t>类模板）：邀请（一般、单盲、双盲）、催审、复审（原专家）、复审（其他专家）、退回修改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zh-CN" altLang="en-US" sz="2000" dirty="0" smtClean="0">
                <a:solidFill>
                  <a:srgbClr val="0070C0"/>
                </a:solidFill>
              </a:rPr>
              <a:t>评阅方式初始化：为不同类型的学生，设置默认评阅方式和专家人数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查询统计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zh-CN" altLang="en-US" sz="2000" dirty="0" smtClean="0">
                <a:solidFill>
                  <a:srgbClr val="0070C0"/>
                </a:solidFill>
              </a:rPr>
              <a:t>导出评阅专家信息、评阅人列表、评阅意见汇总表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zh-CN" altLang="en-US" sz="2000" dirty="0" smtClean="0">
                <a:solidFill>
                  <a:srgbClr val="0070C0"/>
                </a:solidFill>
              </a:rPr>
              <a:t>导出打印盲审论文评阅人审核表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altLang="zh-CN" sz="5000" dirty="0" smtClean="0"/>
          </a:p>
          <a:p>
            <a:pPr marL="0" indent="0">
              <a:buNone/>
            </a:pPr>
            <a:endParaRPr lang="en-US" altLang="zh-CN" sz="50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206324" y="3864634"/>
            <a:ext cx="4321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077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培养单位答辩</a:t>
            </a:r>
            <a:r>
              <a:rPr lang="zh-CN" altLang="en-US" sz="3200" b="1" dirty="0">
                <a:solidFill>
                  <a:srgbClr val="FF0000"/>
                </a:solidFill>
              </a:rPr>
              <a:t>秘书角色（协助教育干部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）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0C4994"/>
                </a:solidFill>
              </a:rPr>
              <a:t>能聘请“常规评阅” 方式的评阅专家，并维护评阅意见；</a:t>
            </a:r>
            <a:endParaRPr lang="en-US" altLang="zh-CN" dirty="0" smtClean="0">
              <a:solidFill>
                <a:srgbClr val="0C4994"/>
              </a:solidFill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0C4994"/>
                </a:solidFill>
              </a:rPr>
              <a:t>不能聘请“单盲评阅”和“双盲评阅”方式的评阅专家，但可以维护评阅意见。</a:t>
            </a:r>
            <a:endParaRPr lang="zh-CN" altLang="en-US" dirty="0">
              <a:solidFill>
                <a:srgbClr val="0C4994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2.5  </a:t>
            </a:r>
            <a:r>
              <a:rPr lang="zh-CN" altLang="en-US" dirty="0" smtClean="0">
                <a:solidFill>
                  <a:srgbClr val="0C4994"/>
                </a:solidFill>
              </a:rPr>
              <a:t>各类角色的主要功能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873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38200" y="1105989"/>
            <a:ext cx="10515600" cy="529626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学位论文评阅专家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角色</a:t>
            </a:r>
            <a:endParaRPr lang="en-US" altLang="zh-CN" sz="3200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chemeClr val="accent1"/>
                </a:solidFill>
              </a:rPr>
              <a:t>个人信息维护</a:t>
            </a:r>
            <a:r>
              <a:rPr lang="zh-CN" altLang="en-US" sz="2400" dirty="0" smtClean="0">
                <a:solidFill>
                  <a:schemeClr val="accent1"/>
                </a:solidFill>
              </a:rPr>
              <a:t>（必填信息填写完整，才能进行学位论文评阅）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chemeClr val="accent1"/>
                </a:solidFill>
              </a:rPr>
              <a:t>学位论文评阅</a:t>
            </a:r>
            <a:endParaRPr lang="en-US" altLang="zh-CN" b="1" dirty="0" smtClean="0">
              <a:solidFill>
                <a:schemeClr val="accent1"/>
              </a:solidFill>
            </a:endParaRPr>
          </a:p>
          <a:p>
            <a:pPr lvl="1">
              <a:lnSpc>
                <a:spcPct val="120000"/>
              </a:lnSpc>
              <a:spcBef>
                <a:spcPts val="1000"/>
              </a:spcBef>
            </a:pPr>
            <a:r>
              <a:rPr lang="zh-CN" altLang="en-US" b="1" dirty="0" smtClean="0">
                <a:solidFill>
                  <a:schemeClr val="accent1"/>
                </a:solidFill>
              </a:rPr>
              <a:t>未评阅论文：</a:t>
            </a:r>
            <a:r>
              <a:rPr lang="zh-CN" altLang="en-US" dirty="0" smtClean="0">
                <a:solidFill>
                  <a:schemeClr val="accent1"/>
                </a:solidFill>
              </a:rPr>
              <a:t>专家在论文评阅系统或在收到的邀请邮件</a:t>
            </a:r>
            <a:r>
              <a:rPr lang="zh-CN" altLang="en-US" dirty="0">
                <a:solidFill>
                  <a:schemeClr val="accent1"/>
                </a:solidFill>
              </a:rPr>
              <a:t>中点击“同意评阅”后</a:t>
            </a:r>
            <a:r>
              <a:rPr lang="zh-CN" altLang="en-US" dirty="0" smtClean="0">
                <a:solidFill>
                  <a:schemeClr val="accent1"/>
                </a:solidFill>
              </a:rPr>
              <a:t>，才能在未评阅论文列表中看到相应的论文并进行评阅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pPr lvl="1">
              <a:lnSpc>
                <a:spcPct val="120000"/>
              </a:lnSpc>
              <a:spcBef>
                <a:spcPts val="1000"/>
              </a:spcBef>
            </a:pPr>
            <a:r>
              <a:rPr lang="zh-CN" altLang="en-US" b="1" dirty="0" smtClean="0">
                <a:solidFill>
                  <a:schemeClr val="accent1"/>
                </a:solidFill>
              </a:rPr>
              <a:t>已评阅论文：</a:t>
            </a:r>
            <a:r>
              <a:rPr lang="zh-CN" altLang="en-US" dirty="0" smtClean="0">
                <a:solidFill>
                  <a:schemeClr val="accent1"/>
                </a:solidFill>
              </a:rPr>
              <a:t>专家可查看</a:t>
            </a:r>
            <a:r>
              <a:rPr lang="zh-CN" altLang="en-US" dirty="0">
                <a:solidFill>
                  <a:schemeClr val="accent1"/>
                </a:solidFill>
              </a:rPr>
              <a:t>已</a:t>
            </a:r>
            <a:r>
              <a:rPr lang="zh-CN" altLang="en-US" dirty="0" smtClean="0">
                <a:solidFill>
                  <a:schemeClr val="accent1"/>
                </a:solidFill>
              </a:rPr>
              <a:t>评阅的学位论文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pPr lvl="2">
              <a:lnSpc>
                <a:spcPct val="120000"/>
              </a:lnSpc>
              <a:spcBef>
                <a:spcPts val="1000"/>
              </a:spcBef>
            </a:pPr>
            <a:r>
              <a:rPr lang="zh-CN" altLang="en-US" dirty="0" smtClean="0">
                <a:solidFill>
                  <a:schemeClr val="accent1"/>
                </a:solidFill>
              </a:rPr>
              <a:t>专家填写的评阅意见有误，教育干部可退回专家修改，专家在已评阅论文列表中对评阅意见进行修改和重新提交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pPr lvl="2">
              <a:lnSpc>
                <a:spcPct val="120000"/>
              </a:lnSpc>
              <a:spcBef>
                <a:spcPts val="1000"/>
              </a:spcBef>
            </a:pPr>
            <a:r>
              <a:rPr lang="zh-CN" altLang="en-US" dirty="0" smtClean="0">
                <a:solidFill>
                  <a:schemeClr val="accent1"/>
                </a:solidFill>
              </a:rPr>
              <a:t>对存在“修改后评阅”意见的论文，复审专家在已评阅论文列表中点击“修改后二次评阅” 进行复审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2.5  </a:t>
            </a:r>
            <a:r>
              <a:rPr lang="zh-CN" altLang="en-US" dirty="0" smtClean="0">
                <a:solidFill>
                  <a:srgbClr val="0C4994"/>
                </a:solidFill>
              </a:rPr>
              <a:t>各类角色的</a:t>
            </a:r>
            <a:r>
              <a:rPr lang="zh-CN" altLang="en-US" dirty="0">
                <a:solidFill>
                  <a:srgbClr val="0C4994"/>
                </a:solidFill>
              </a:rPr>
              <a:t>主要功能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253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5"/>
          <p:cNvSpPr>
            <a:spLocks/>
          </p:cNvSpPr>
          <p:nvPr/>
        </p:nvSpPr>
        <p:spPr bwMode="auto">
          <a:xfrm>
            <a:off x="771225" y="1754842"/>
            <a:ext cx="2935728" cy="487172"/>
          </a:xfrm>
          <a:custGeom>
            <a:avLst/>
            <a:gdLst>
              <a:gd name="T0" fmla="*/ 275 w 3851"/>
              <a:gd name="T1" fmla="*/ 0 h 633"/>
              <a:gd name="T2" fmla="*/ 3575 w 3851"/>
              <a:gd name="T3" fmla="*/ 0 h 633"/>
              <a:gd name="T4" fmla="*/ 3851 w 3851"/>
              <a:gd name="T5" fmla="*/ 633 h 633"/>
              <a:gd name="T6" fmla="*/ 0 w 3851"/>
              <a:gd name="T7" fmla="*/ 633 h 633"/>
              <a:gd name="T8" fmla="*/ 275 w 3851"/>
              <a:gd name="T9" fmla="*/ 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1" h="633">
                <a:moveTo>
                  <a:pt x="275" y="0"/>
                </a:moveTo>
                <a:lnTo>
                  <a:pt x="3575" y="0"/>
                </a:lnTo>
                <a:lnTo>
                  <a:pt x="3851" y="633"/>
                </a:lnTo>
                <a:lnTo>
                  <a:pt x="0" y="633"/>
                </a:lnTo>
                <a:lnTo>
                  <a:pt x="2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1" y="2245189"/>
            <a:ext cx="12192000" cy="2196242"/>
          </a:xfrm>
          <a:prstGeom prst="rect">
            <a:avLst/>
          </a:prstGeom>
          <a:gradFill flip="none" rotWithShape="1">
            <a:gsLst>
              <a:gs pos="0">
                <a:srgbClr val="0C4994">
                  <a:shade val="30000"/>
                  <a:satMod val="115000"/>
                </a:srgbClr>
              </a:gs>
              <a:gs pos="50000">
                <a:srgbClr val="0C4994">
                  <a:shade val="67500"/>
                  <a:satMod val="115000"/>
                </a:srgbClr>
              </a:gs>
              <a:gs pos="100000">
                <a:srgbClr val="0C49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4" name="Rectangle 7"/>
          <p:cNvSpPr>
            <a:spLocks noChangeArrowheads="1"/>
          </p:cNvSpPr>
          <p:nvPr/>
        </p:nvSpPr>
        <p:spPr bwMode="auto">
          <a:xfrm>
            <a:off x="980692" y="1754842"/>
            <a:ext cx="2513618" cy="268658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6" name="TextBox 25"/>
          <p:cNvSpPr txBox="1">
            <a:spLocks noChangeArrowheads="1"/>
          </p:cNvSpPr>
          <p:nvPr/>
        </p:nvSpPr>
        <p:spPr bwMode="auto">
          <a:xfrm>
            <a:off x="3541694" y="2737197"/>
            <a:ext cx="75691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CB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新学位论文评阅系统的优势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DCB3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47" name="TextBox 26"/>
          <p:cNvSpPr txBox="1">
            <a:spLocks noChangeArrowheads="1"/>
          </p:cNvSpPr>
          <p:nvPr/>
        </p:nvSpPr>
        <p:spPr bwMode="auto">
          <a:xfrm>
            <a:off x="1198095" y="2245187"/>
            <a:ext cx="2081987" cy="1937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99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199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 descr="横版组合——透明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8075" y="127196"/>
            <a:ext cx="3429530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42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 autoUpdateAnimBg="0"/>
      <p:bldP spid="10244" grpId="0" animBg="1" autoUpdateAnimBg="0"/>
      <p:bldP spid="10246" grpId="0" autoUpdateAnimBg="0"/>
      <p:bldP spid="1024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15009" y="1155940"/>
            <a:ext cx="10468342" cy="5351085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优化了专家信息维护方式与内容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rgbClr val="0C4994"/>
                </a:solidFill>
              </a:rPr>
              <a:t>各培养单位教育干部、答辩秘书可以添加、维护专家信息</a:t>
            </a:r>
            <a:endParaRPr lang="en-US" altLang="zh-CN" sz="2400" dirty="0" smtClean="0">
              <a:solidFill>
                <a:srgbClr val="0C4994"/>
              </a:solidFill>
            </a:endParaRP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rgbClr val="0C4994"/>
                </a:solidFill>
              </a:rPr>
              <a:t>专家在评阅论文之前须维护完整本人信息，并可随时更新</a:t>
            </a:r>
            <a:endParaRPr lang="en-US" altLang="zh-CN" sz="2400" dirty="0" smtClean="0">
              <a:solidFill>
                <a:srgbClr val="0C4994"/>
              </a:solidFill>
            </a:endParaRPr>
          </a:p>
          <a:p>
            <a:pPr lvl="1"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dirty="0" smtClean="0">
                <a:solidFill>
                  <a:srgbClr val="0C4994"/>
                </a:solidFill>
              </a:rPr>
              <a:t>专家姓名、证件号码、工作单位、专业技术职务、导师类别、邮箱、联系电话等信息为必填项</a:t>
            </a:r>
            <a:endParaRPr lang="en-US" altLang="zh-CN" sz="2000" dirty="0" smtClean="0">
              <a:solidFill>
                <a:srgbClr val="0C4994"/>
              </a:solidFill>
            </a:endParaRP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rgbClr val="0C4994"/>
                </a:solidFill>
              </a:rPr>
              <a:t>各培养单位聘请的专家信息共享</a:t>
            </a:r>
            <a:endParaRPr lang="en-US" altLang="zh-CN" sz="2400" dirty="0" smtClean="0">
              <a:solidFill>
                <a:srgbClr val="0C4994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</a:t>
            </a:r>
            <a:r>
              <a:rPr lang="zh-CN" altLang="en-US" dirty="0" smtClean="0">
                <a:solidFill>
                  <a:srgbClr val="FF0000"/>
                </a:solidFill>
              </a:rPr>
              <a:t>有效保证了专家信息的准确性和完整性，实现了专家信息共享，有利于保障论文评审工作的顺利开展。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endParaRPr lang="en-US" altLang="zh-CN" sz="2400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en-US" altLang="zh-CN" sz="2000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en-US" altLang="zh-CN" sz="2000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en-US" altLang="zh-CN" sz="20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3.1  </a:t>
            </a:r>
            <a:r>
              <a:rPr lang="zh-CN" altLang="en-US" dirty="0" smtClean="0">
                <a:solidFill>
                  <a:srgbClr val="0C4994"/>
                </a:solidFill>
              </a:rPr>
              <a:t>专家信息共享且准确性高</a:t>
            </a:r>
            <a:endParaRPr lang="zh-CN" altLang="en-US" dirty="0">
              <a:solidFill>
                <a:srgbClr val="0C4994"/>
              </a:solidFill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38200" y="1158240"/>
            <a:ext cx="10515600" cy="524401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000" b="1" dirty="0" smtClean="0">
                <a:solidFill>
                  <a:srgbClr val="FF0000"/>
                </a:solidFill>
              </a:rPr>
              <a:t>优化了评阅专家选取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000" b="1" dirty="0" smtClean="0">
                <a:solidFill>
                  <a:srgbClr val="FF0000"/>
                </a:solidFill>
              </a:rPr>
              <a:t>推荐的方式</a:t>
            </a:r>
            <a:endParaRPr lang="en-US" altLang="zh-CN" sz="30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600" b="1" dirty="0" smtClean="0">
                <a:solidFill>
                  <a:srgbClr val="0C4994"/>
                </a:solidFill>
              </a:rPr>
              <a:t>人工</a:t>
            </a:r>
            <a:r>
              <a:rPr lang="zh-CN" altLang="en-US" sz="2600" b="1" dirty="0">
                <a:solidFill>
                  <a:srgbClr val="0C4994"/>
                </a:solidFill>
              </a:rPr>
              <a:t>查找</a:t>
            </a:r>
            <a:r>
              <a:rPr lang="zh-CN" altLang="en-US" sz="2600" b="1" dirty="0" smtClean="0">
                <a:solidFill>
                  <a:srgbClr val="0C4994"/>
                </a:solidFill>
              </a:rPr>
              <a:t>专家</a:t>
            </a:r>
            <a:r>
              <a:rPr lang="zh-CN" altLang="en-US" sz="2600" dirty="0" smtClean="0">
                <a:solidFill>
                  <a:srgbClr val="0C4994"/>
                </a:solidFill>
              </a:rPr>
              <a:t>：</a:t>
            </a:r>
            <a:r>
              <a:rPr lang="zh-CN" altLang="en-US" sz="2400" dirty="0" smtClean="0">
                <a:solidFill>
                  <a:srgbClr val="0C4994"/>
                </a:solidFill>
              </a:rPr>
              <a:t>通过专家姓名、单位、导师类别、专业技术职务、学科专业、研究方向等查询专家信息</a:t>
            </a:r>
            <a:endParaRPr lang="en-US" altLang="zh-CN" sz="2400" dirty="0" smtClean="0">
              <a:solidFill>
                <a:srgbClr val="0C4994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600" b="1" dirty="0" smtClean="0">
                <a:solidFill>
                  <a:srgbClr val="FF0000"/>
                </a:solidFill>
              </a:rPr>
              <a:t>智能推荐专家</a:t>
            </a:r>
            <a:r>
              <a:rPr lang="zh-CN" altLang="en-US" sz="2600" dirty="0" smtClean="0">
                <a:solidFill>
                  <a:srgbClr val="0C4994"/>
                </a:solidFill>
              </a:rPr>
              <a:t>：</a:t>
            </a:r>
            <a:r>
              <a:rPr lang="zh-CN" altLang="en-US" sz="2400" dirty="0" smtClean="0">
                <a:solidFill>
                  <a:srgbClr val="0C4994"/>
                </a:solidFill>
              </a:rPr>
              <a:t>利用</a:t>
            </a:r>
            <a:r>
              <a:rPr lang="zh-CN" altLang="en-US" sz="2400" dirty="0">
                <a:solidFill>
                  <a:srgbClr val="0C4994"/>
                </a:solidFill>
              </a:rPr>
              <a:t>专家精准画像技术，实现评审专家用户动态画像，为每篇学位论文自动推荐</a:t>
            </a:r>
            <a:r>
              <a:rPr lang="zh-CN" altLang="en-US" sz="2400" dirty="0" smtClean="0">
                <a:solidFill>
                  <a:srgbClr val="0C4994"/>
                </a:solidFill>
              </a:rPr>
              <a:t>专家</a:t>
            </a:r>
            <a:endParaRPr lang="en-US" altLang="zh-CN" sz="2400" dirty="0" smtClean="0">
              <a:solidFill>
                <a:srgbClr val="0C4994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600" dirty="0" smtClean="0">
                <a:solidFill>
                  <a:srgbClr val="0C4994"/>
                </a:solidFill>
              </a:rPr>
              <a:t>       </a:t>
            </a:r>
            <a:r>
              <a:rPr lang="zh-CN" altLang="en-US" sz="2400" dirty="0" smtClean="0">
                <a:solidFill>
                  <a:srgbClr val="0C4994"/>
                </a:solidFill>
              </a:rPr>
              <a:t>对于每一篇学位论文，在点击“增加论文评阅人”之后，</a:t>
            </a:r>
            <a:r>
              <a:rPr lang="zh-CN" altLang="en-US" sz="2400" dirty="0" smtClean="0">
                <a:solidFill>
                  <a:srgbClr val="FF0000"/>
                </a:solidFill>
              </a:rPr>
              <a:t>系统自动推荐</a:t>
            </a:r>
            <a:r>
              <a:rPr lang="en-US" altLang="zh-CN" sz="2400" dirty="0" smtClean="0">
                <a:solidFill>
                  <a:srgbClr val="FF0000"/>
                </a:solidFill>
              </a:rPr>
              <a:t>50</a:t>
            </a:r>
            <a:r>
              <a:rPr lang="zh-CN" altLang="en-US" sz="2400" dirty="0" smtClean="0">
                <a:solidFill>
                  <a:srgbClr val="FF0000"/>
                </a:solidFill>
              </a:rPr>
              <a:t>位专家</a:t>
            </a:r>
            <a:r>
              <a:rPr lang="zh-CN" altLang="en-US" sz="2400" dirty="0" smtClean="0">
                <a:solidFill>
                  <a:srgbClr val="0C4994"/>
                </a:solidFill>
              </a:rPr>
              <a:t>，然后由教育干部或答辩秘书勾选确定合适的专家作为论文评阅人</a:t>
            </a:r>
            <a:endParaRPr lang="en-US" altLang="zh-CN" sz="2400" dirty="0" smtClean="0">
              <a:solidFill>
                <a:srgbClr val="0C4994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3.2  </a:t>
            </a:r>
            <a:r>
              <a:rPr lang="zh-CN" altLang="en-US" dirty="0" smtClean="0">
                <a:solidFill>
                  <a:srgbClr val="0C4994"/>
                </a:solidFill>
              </a:rPr>
              <a:t>实现专家</a:t>
            </a:r>
            <a:r>
              <a:rPr lang="zh-CN" altLang="en-US" dirty="0">
                <a:solidFill>
                  <a:srgbClr val="0C4994"/>
                </a:solidFill>
              </a:rPr>
              <a:t>智能推荐</a:t>
            </a:r>
          </a:p>
        </p:txBody>
      </p:sp>
    </p:spTree>
    <p:extLst>
      <p:ext uri="{BB962C8B-B14F-4D97-AF65-F5344CB8AC3E}">
        <p14:creationId xmlns:p14="http://schemas.microsoft.com/office/powerpoint/2010/main" val="98823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11"/>
          <p:cNvSpPr>
            <a:spLocks/>
          </p:cNvSpPr>
          <p:nvPr/>
        </p:nvSpPr>
        <p:spPr bwMode="auto">
          <a:xfrm>
            <a:off x="4792379" y="866189"/>
            <a:ext cx="891827" cy="112668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rgbClr val="006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Freeform 10"/>
          <p:cNvSpPr>
            <a:spLocks/>
          </p:cNvSpPr>
          <p:nvPr/>
        </p:nvSpPr>
        <p:spPr bwMode="auto">
          <a:xfrm>
            <a:off x="4628930" y="955055"/>
            <a:ext cx="6690287" cy="701401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 cmpd="sng">
            <a:solidFill>
              <a:srgbClr val="A8A9AD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ectangle 12"/>
          <p:cNvSpPr>
            <a:spLocks noChangeArrowheads="1"/>
          </p:cNvSpPr>
          <p:nvPr/>
        </p:nvSpPr>
        <p:spPr bwMode="auto">
          <a:xfrm>
            <a:off x="4878070" y="866189"/>
            <a:ext cx="720444" cy="73789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Freeform 11"/>
          <p:cNvSpPr>
            <a:spLocks/>
          </p:cNvSpPr>
          <p:nvPr/>
        </p:nvSpPr>
        <p:spPr bwMode="auto">
          <a:xfrm>
            <a:off x="4792379" y="1886553"/>
            <a:ext cx="891827" cy="112669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rgbClr val="006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Freeform 10"/>
          <p:cNvSpPr>
            <a:spLocks/>
          </p:cNvSpPr>
          <p:nvPr/>
        </p:nvSpPr>
        <p:spPr bwMode="auto">
          <a:xfrm>
            <a:off x="4639687" y="1964660"/>
            <a:ext cx="6690287" cy="701401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 cmpd="sng">
            <a:solidFill>
              <a:srgbClr val="A8A9AD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3" name="Rectangle 12"/>
          <p:cNvSpPr>
            <a:spLocks noChangeArrowheads="1"/>
          </p:cNvSpPr>
          <p:nvPr/>
        </p:nvSpPr>
        <p:spPr bwMode="auto">
          <a:xfrm>
            <a:off x="4878070" y="1886552"/>
            <a:ext cx="720444" cy="7379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4" name="Freeform 11"/>
          <p:cNvSpPr>
            <a:spLocks/>
          </p:cNvSpPr>
          <p:nvPr/>
        </p:nvSpPr>
        <p:spPr bwMode="auto">
          <a:xfrm>
            <a:off x="4792379" y="2884701"/>
            <a:ext cx="891827" cy="112668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rgbClr val="006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5" name="Freeform 10"/>
          <p:cNvSpPr>
            <a:spLocks/>
          </p:cNvSpPr>
          <p:nvPr/>
        </p:nvSpPr>
        <p:spPr bwMode="auto">
          <a:xfrm>
            <a:off x="4628930" y="2971979"/>
            <a:ext cx="6690287" cy="701401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 cmpd="sng">
            <a:solidFill>
              <a:srgbClr val="A8A9AD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6" name="Rectangle 12"/>
          <p:cNvSpPr>
            <a:spLocks noChangeArrowheads="1"/>
          </p:cNvSpPr>
          <p:nvPr/>
        </p:nvSpPr>
        <p:spPr bwMode="auto">
          <a:xfrm>
            <a:off x="4878070" y="2884701"/>
            <a:ext cx="720444" cy="73789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>
            <a:off x="4792379" y="3893956"/>
            <a:ext cx="891827" cy="112668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rgbClr val="006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8" name="Freeform 10"/>
          <p:cNvSpPr>
            <a:spLocks/>
          </p:cNvSpPr>
          <p:nvPr/>
        </p:nvSpPr>
        <p:spPr bwMode="auto">
          <a:xfrm>
            <a:off x="4628930" y="3981235"/>
            <a:ext cx="6690287" cy="701401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 cmpd="sng">
            <a:solidFill>
              <a:srgbClr val="A8A9AD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9" name="Rectangle 12"/>
          <p:cNvSpPr>
            <a:spLocks noChangeArrowheads="1"/>
          </p:cNvSpPr>
          <p:nvPr/>
        </p:nvSpPr>
        <p:spPr bwMode="auto">
          <a:xfrm>
            <a:off x="4878070" y="3893957"/>
            <a:ext cx="720444" cy="73789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53" name="TextBox 105"/>
          <p:cNvSpPr txBox="1">
            <a:spLocks noChangeArrowheads="1"/>
          </p:cNvSpPr>
          <p:nvPr/>
        </p:nvSpPr>
        <p:spPr bwMode="auto">
          <a:xfrm>
            <a:off x="5807981" y="1016942"/>
            <a:ext cx="4416594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999" b="1" dirty="0" smtClean="0">
                <a:solidFill>
                  <a:srgbClr val="0C49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新学位论文评阅系统简介</a:t>
            </a:r>
            <a:endParaRPr kumimoji="0" lang="zh-CN" altLang="en-US" sz="2999" b="1" i="0" u="none" strike="noStrike" kern="1200" cap="none" spc="0" normalizeH="0" baseline="0" noProof="0" dirty="0">
              <a:ln>
                <a:noFill/>
              </a:ln>
              <a:solidFill>
                <a:srgbClr val="0C499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354" name="TextBox 106"/>
          <p:cNvSpPr txBox="1">
            <a:spLocks noChangeArrowheads="1"/>
          </p:cNvSpPr>
          <p:nvPr/>
        </p:nvSpPr>
        <p:spPr bwMode="auto">
          <a:xfrm>
            <a:off x="4985978" y="909035"/>
            <a:ext cx="499868" cy="7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998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3998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355" name="TextBox 108"/>
          <p:cNvSpPr txBox="1">
            <a:spLocks noChangeArrowheads="1"/>
          </p:cNvSpPr>
          <p:nvPr/>
        </p:nvSpPr>
        <p:spPr bwMode="auto">
          <a:xfrm>
            <a:off x="5807981" y="2067457"/>
            <a:ext cx="5186035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999" b="1" i="0" u="none" strike="noStrike" kern="1200" cap="none" spc="0" normalizeH="0" baseline="0" noProof="0" dirty="0" smtClean="0">
                <a:ln>
                  <a:noFill/>
                </a:ln>
                <a:solidFill>
                  <a:srgbClr val="0C499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新学位论文评阅系统业务流程</a:t>
            </a:r>
            <a:endParaRPr kumimoji="0" lang="zh-CN" altLang="en-US" sz="2999" b="1" i="0" u="none" strike="noStrike" kern="1200" cap="none" spc="0" normalizeH="0" baseline="0" noProof="0" dirty="0">
              <a:ln>
                <a:noFill/>
              </a:ln>
              <a:solidFill>
                <a:srgbClr val="0C499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356" name="TextBox 109"/>
          <p:cNvSpPr txBox="1">
            <a:spLocks noChangeArrowheads="1"/>
          </p:cNvSpPr>
          <p:nvPr/>
        </p:nvSpPr>
        <p:spPr bwMode="auto">
          <a:xfrm>
            <a:off x="4985978" y="1907183"/>
            <a:ext cx="499868" cy="70774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998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3998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357" name="TextBox 115"/>
          <p:cNvSpPr txBox="1">
            <a:spLocks noChangeArrowheads="1"/>
          </p:cNvSpPr>
          <p:nvPr/>
        </p:nvSpPr>
        <p:spPr bwMode="auto">
          <a:xfrm>
            <a:off x="5807981" y="3045744"/>
            <a:ext cx="4801314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034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999" b="1" dirty="0" smtClean="0">
                <a:solidFill>
                  <a:srgbClr val="0C49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新学位论文评阅系统的优势</a:t>
            </a:r>
            <a:endParaRPr lang="zh-CN" altLang="en-US" sz="2999" b="1" dirty="0">
              <a:solidFill>
                <a:srgbClr val="0C49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8" name="TextBox 116"/>
          <p:cNvSpPr txBox="1">
            <a:spLocks noChangeArrowheads="1"/>
          </p:cNvSpPr>
          <p:nvPr/>
        </p:nvSpPr>
        <p:spPr bwMode="auto">
          <a:xfrm>
            <a:off x="4985978" y="2903743"/>
            <a:ext cx="499868" cy="7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998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3998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359" name="TextBox 117"/>
          <p:cNvSpPr txBox="1">
            <a:spLocks noChangeArrowheads="1"/>
          </p:cNvSpPr>
          <p:nvPr/>
        </p:nvSpPr>
        <p:spPr bwMode="auto">
          <a:xfrm>
            <a:off x="5807981" y="4039547"/>
            <a:ext cx="2877711" cy="5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034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999" b="1" dirty="0" smtClean="0">
                <a:solidFill>
                  <a:srgbClr val="0C49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下一步工作计划</a:t>
            </a:r>
            <a:endParaRPr lang="zh-CN" altLang="en-US" sz="2999" b="1" dirty="0">
              <a:solidFill>
                <a:srgbClr val="0C49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0" name="TextBox 118"/>
          <p:cNvSpPr txBox="1">
            <a:spLocks noChangeArrowheads="1"/>
          </p:cNvSpPr>
          <p:nvPr/>
        </p:nvSpPr>
        <p:spPr bwMode="auto">
          <a:xfrm>
            <a:off x="4985978" y="3924107"/>
            <a:ext cx="499868" cy="7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998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3998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363" name="Freeform 5"/>
          <p:cNvSpPr>
            <a:spLocks/>
          </p:cNvSpPr>
          <p:nvPr/>
        </p:nvSpPr>
        <p:spPr bwMode="auto">
          <a:xfrm>
            <a:off x="0" y="1339"/>
            <a:ext cx="4260774" cy="6869605"/>
          </a:xfrm>
          <a:custGeom>
            <a:avLst/>
            <a:gdLst>
              <a:gd name="T0" fmla="*/ 0 w 5566"/>
              <a:gd name="T1" fmla="*/ 0 h 9000"/>
              <a:gd name="T2" fmla="*/ 4324 w 5566"/>
              <a:gd name="T3" fmla="*/ 0 h 9000"/>
              <a:gd name="T4" fmla="*/ 5566 w 5566"/>
              <a:gd name="T5" fmla="*/ 9000 h 9000"/>
              <a:gd name="T6" fmla="*/ 0 w 5566"/>
              <a:gd name="T7" fmla="*/ 9000 h 9000"/>
              <a:gd name="T8" fmla="*/ 0 w 5566"/>
              <a:gd name="T9" fmla="*/ 0 h 9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6" h="9000">
                <a:moveTo>
                  <a:pt x="0" y="0"/>
                </a:moveTo>
                <a:lnTo>
                  <a:pt x="4324" y="0"/>
                </a:lnTo>
                <a:lnTo>
                  <a:pt x="5566" y="9000"/>
                </a:lnTo>
                <a:lnTo>
                  <a:pt x="0" y="9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00"/>
                      </a14:imgEffect>
                      <a14:imgEffect>
                        <a14:saturation sat="1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4000" r="-35000"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00679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40569" y="1339"/>
            <a:ext cx="1867759" cy="6869605"/>
            <a:chOff x="2640569" y="1339"/>
            <a:chExt cx="1867759" cy="6869605"/>
          </a:xfrm>
        </p:grpSpPr>
        <p:sp>
          <p:nvSpPr>
            <p:cNvPr id="14364" name="Freeform 6"/>
            <p:cNvSpPr>
              <a:spLocks/>
            </p:cNvSpPr>
            <p:nvPr/>
          </p:nvSpPr>
          <p:spPr bwMode="auto">
            <a:xfrm>
              <a:off x="3392751" y="1339"/>
              <a:ext cx="1115577" cy="6869605"/>
            </a:xfrm>
            <a:custGeom>
              <a:avLst/>
              <a:gdLst>
                <a:gd name="T0" fmla="*/ 0 w 1457"/>
                <a:gd name="T1" fmla="*/ 0 h 9000"/>
                <a:gd name="T2" fmla="*/ 224 w 1457"/>
                <a:gd name="T3" fmla="*/ 0 h 9000"/>
                <a:gd name="T4" fmla="*/ 1457 w 1457"/>
                <a:gd name="T5" fmla="*/ 9000 h 9000"/>
                <a:gd name="T6" fmla="*/ 1233 w 1457"/>
                <a:gd name="T7" fmla="*/ 9000 h 9000"/>
                <a:gd name="T8" fmla="*/ 0 w 1457"/>
                <a:gd name="T9" fmla="*/ 0 h 9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7" h="9000">
                  <a:moveTo>
                    <a:pt x="0" y="0"/>
                  </a:moveTo>
                  <a:lnTo>
                    <a:pt x="224" y="0"/>
                  </a:lnTo>
                  <a:lnTo>
                    <a:pt x="1457" y="9000"/>
                  </a:lnTo>
                  <a:lnTo>
                    <a:pt x="1233" y="9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03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srgbClr val="00679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5" name="矩形 12"/>
            <p:cNvSpPr>
              <a:spLocks noChangeArrowheads="1"/>
            </p:cNvSpPr>
            <p:nvPr/>
          </p:nvSpPr>
          <p:spPr bwMode="auto">
            <a:xfrm>
              <a:off x="2640569" y="5937859"/>
              <a:ext cx="1732873" cy="7823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03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srgbClr val="00679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366" name="TextBox 98"/>
          <p:cNvSpPr txBox="1">
            <a:spLocks noChangeArrowheads="1"/>
          </p:cNvSpPr>
          <p:nvPr/>
        </p:nvSpPr>
        <p:spPr bwMode="auto">
          <a:xfrm>
            <a:off x="2800845" y="5977530"/>
            <a:ext cx="902934" cy="52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14367" name="TextBox 104"/>
          <p:cNvSpPr txBox="1">
            <a:spLocks noChangeArrowheads="1"/>
          </p:cNvSpPr>
          <p:nvPr/>
        </p:nvSpPr>
        <p:spPr bwMode="auto">
          <a:xfrm>
            <a:off x="2854798" y="6359968"/>
            <a:ext cx="1180639" cy="36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79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Contents</a:t>
            </a: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4" name="图片 33" descr="横版组合——透明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8075" y="127196"/>
            <a:ext cx="3429530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578919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3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 autoUpdateAnimBg="0"/>
      <p:bldP spid="14343" grpId="0" animBg="1" autoUpdateAnimBg="0"/>
      <p:bldP spid="14346" grpId="0" animBg="1" autoUpdateAnimBg="0"/>
      <p:bldP spid="14349" grpId="0" animBg="1" autoUpdateAnimBg="0"/>
      <p:bldP spid="14353" grpId="0" autoUpdateAnimBg="0"/>
      <p:bldP spid="14354" grpId="0"/>
      <p:bldP spid="14355" grpId="0" autoUpdateAnimBg="0"/>
      <p:bldP spid="14356" grpId="0" animBg="1"/>
      <p:bldP spid="14357" grpId="0" autoUpdateAnimBg="0"/>
      <p:bldP spid="14358" grpId="0" autoUpdateAnimBg="0"/>
      <p:bldP spid="14359" grpId="0" autoUpdateAnimBg="0"/>
      <p:bldP spid="14360" grpId="0"/>
      <p:bldP spid="14366" grpId="0" autoUpdateAnimBg="0"/>
      <p:bldP spid="1436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0C4994"/>
                </a:solidFill>
              </a:rPr>
              <a:t>邀请邮件模板</a:t>
            </a:r>
            <a:r>
              <a:rPr lang="zh-CN" altLang="en-US" dirty="0" smtClean="0">
                <a:solidFill>
                  <a:srgbClr val="0C4994"/>
                </a:solidFill>
              </a:rPr>
              <a:t>：</a:t>
            </a:r>
            <a:r>
              <a:rPr lang="zh-CN" altLang="zh-CN" dirty="0" smtClean="0">
                <a:solidFill>
                  <a:srgbClr val="0C4994"/>
                </a:solidFill>
              </a:rPr>
              <a:t>一般</a:t>
            </a:r>
            <a:r>
              <a:rPr lang="zh-CN" altLang="en-US" dirty="0" smtClean="0">
                <a:solidFill>
                  <a:srgbClr val="0C4994"/>
                </a:solidFill>
              </a:rPr>
              <a:t>评阅</a:t>
            </a:r>
            <a:r>
              <a:rPr lang="zh-CN" altLang="zh-CN" dirty="0" smtClean="0">
                <a:solidFill>
                  <a:srgbClr val="0C4994"/>
                </a:solidFill>
              </a:rPr>
              <a:t>、</a:t>
            </a:r>
            <a:r>
              <a:rPr lang="zh-CN" altLang="zh-CN" dirty="0">
                <a:solidFill>
                  <a:srgbClr val="0C4994"/>
                </a:solidFill>
              </a:rPr>
              <a:t>单</a:t>
            </a:r>
            <a:r>
              <a:rPr lang="zh-CN" altLang="zh-CN" dirty="0" smtClean="0">
                <a:solidFill>
                  <a:srgbClr val="0C4994"/>
                </a:solidFill>
              </a:rPr>
              <a:t>盲</a:t>
            </a:r>
            <a:r>
              <a:rPr lang="zh-CN" altLang="en-US" dirty="0" smtClean="0">
                <a:solidFill>
                  <a:srgbClr val="0C4994"/>
                </a:solidFill>
              </a:rPr>
              <a:t>评阅</a:t>
            </a:r>
            <a:r>
              <a:rPr lang="zh-CN" altLang="zh-CN" dirty="0" smtClean="0">
                <a:solidFill>
                  <a:srgbClr val="0C4994"/>
                </a:solidFill>
              </a:rPr>
              <a:t>、双盲</a:t>
            </a:r>
            <a:r>
              <a:rPr lang="zh-CN" altLang="en-US" dirty="0" smtClean="0">
                <a:solidFill>
                  <a:srgbClr val="0C4994"/>
                </a:solidFill>
              </a:rPr>
              <a:t>评阅三类邀请邮件</a:t>
            </a:r>
            <a:endParaRPr lang="en-US" altLang="zh-CN" dirty="0" smtClean="0">
              <a:solidFill>
                <a:srgbClr val="0C4994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b="1" dirty="0" smtClean="0">
                <a:solidFill>
                  <a:srgbClr val="0C4994"/>
                </a:solidFill>
              </a:rPr>
              <a:t>催审</a:t>
            </a:r>
            <a:r>
              <a:rPr lang="zh-CN" altLang="en-US" b="1" dirty="0" smtClean="0">
                <a:solidFill>
                  <a:srgbClr val="0C4994"/>
                </a:solidFill>
              </a:rPr>
              <a:t>邮件模板</a:t>
            </a:r>
            <a:r>
              <a:rPr lang="zh-CN" altLang="en-US" dirty="0" smtClean="0">
                <a:solidFill>
                  <a:srgbClr val="0C4994"/>
                </a:solidFill>
              </a:rPr>
              <a:t>：</a:t>
            </a:r>
            <a:r>
              <a:rPr lang="zh-CN" altLang="en-US" dirty="0" smtClean="0">
                <a:solidFill>
                  <a:srgbClr val="FF0000"/>
                </a:solidFill>
              </a:rPr>
              <a:t>提醒专家尽快提交评阅意见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b="1" dirty="0">
                <a:solidFill>
                  <a:srgbClr val="0C4994"/>
                </a:solidFill>
              </a:rPr>
              <a:t>复审</a:t>
            </a:r>
            <a:r>
              <a:rPr lang="zh-CN" altLang="en-US" b="1" dirty="0">
                <a:solidFill>
                  <a:srgbClr val="0C4994"/>
                </a:solidFill>
              </a:rPr>
              <a:t>邮件模板</a:t>
            </a:r>
            <a:r>
              <a:rPr lang="zh-CN" altLang="zh-CN" b="1" dirty="0">
                <a:solidFill>
                  <a:srgbClr val="0C4994"/>
                </a:solidFill>
              </a:rPr>
              <a:t>（原专家）</a:t>
            </a:r>
            <a:endParaRPr lang="en-US" altLang="zh-CN" b="1" dirty="0">
              <a:solidFill>
                <a:srgbClr val="0C4994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b="1" dirty="0">
                <a:solidFill>
                  <a:srgbClr val="0C4994"/>
                </a:solidFill>
              </a:rPr>
              <a:t>复审</a:t>
            </a:r>
            <a:r>
              <a:rPr lang="zh-CN" altLang="en-US" b="1" dirty="0">
                <a:solidFill>
                  <a:srgbClr val="0C4994"/>
                </a:solidFill>
              </a:rPr>
              <a:t>邮件模板</a:t>
            </a:r>
            <a:r>
              <a:rPr lang="zh-CN" altLang="zh-CN" b="1" dirty="0">
                <a:solidFill>
                  <a:srgbClr val="0C4994"/>
                </a:solidFill>
              </a:rPr>
              <a:t>（其他专家）</a:t>
            </a:r>
            <a:endParaRPr lang="en-US" altLang="zh-CN" b="1" dirty="0">
              <a:solidFill>
                <a:srgbClr val="0C4994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b="1" dirty="0">
                <a:solidFill>
                  <a:srgbClr val="0C4994"/>
                </a:solidFill>
              </a:rPr>
              <a:t>退回修改邮件模板</a:t>
            </a:r>
            <a:endParaRPr lang="en-US" altLang="zh-CN" b="1" dirty="0">
              <a:solidFill>
                <a:srgbClr val="0C4994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/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各培养单位可根据实际工作需求编辑模板中的邮件标题和内容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3.3  </a:t>
            </a:r>
            <a:r>
              <a:rPr lang="zh-CN" altLang="en-US" dirty="0" smtClean="0">
                <a:solidFill>
                  <a:srgbClr val="0C4994"/>
                </a:solidFill>
              </a:rPr>
              <a:t>提供</a:t>
            </a:r>
            <a:r>
              <a:rPr lang="zh-CN" altLang="en-US" dirty="0">
                <a:solidFill>
                  <a:srgbClr val="0C4994"/>
                </a:solidFill>
              </a:rPr>
              <a:t>更丰富的邮件模板</a:t>
            </a:r>
          </a:p>
        </p:txBody>
      </p:sp>
      <p:sp>
        <p:nvSpPr>
          <p:cNvPr id="4" name="矩形 3"/>
          <p:cNvSpPr/>
          <p:nvPr/>
        </p:nvSpPr>
        <p:spPr>
          <a:xfrm>
            <a:off x="7175862" y="3264264"/>
            <a:ext cx="3964889" cy="7068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评阅结果为</a:t>
            </a:r>
            <a:r>
              <a:rPr lang="en-US" altLang="zh-CN" sz="2400" b="1" dirty="0" smtClean="0"/>
              <a:t>“</a:t>
            </a:r>
            <a:r>
              <a:rPr lang="zh-CN" altLang="en-US" sz="2400" b="1" dirty="0" smtClean="0"/>
              <a:t>修改后评阅</a:t>
            </a:r>
            <a:r>
              <a:rPr lang="en-US" altLang="zh-CN" sz="2400" b="1" dirty="0" smtClean="0"/>
              <a:t>”</a:t>
            </a:r>
            <a:endParaRPr lang="zh-CN" altLang="en-US" sz="2400" b="1" dirty="0"/>
          </a:p>
        </p:txBody>
      </p:sp>
      <p:cxnSp>
        <p:nvCxnSpPr>
          <p:cNvPr id="6" name="直接箭头连接符 5"/>
          <p:cNvCxnSpPr>
            <a:stCxn id="4" idx="1"/>
          </p:cNvCxnSpPr>
          <p:nvPr/>
        </p:nvCxnSpPr>
        <p:spPr>
          <a:xfrm flipH="1" flipV="1">
            <a:off x="5120640" y="3264264"/>
            <a:ext cx="2055222" cy="3534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5495109" y="3749677"/>
            <a:ext cx="1680754" cy="31704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175862" y="4443371"/>
            <a:ext cx="3964890" cy="7576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专家评阅意见填写有误</a:t>
            </a:r>
            <a:endParaRPr lang="zh-CN" altLang="en-US" sz="2400" b="1" dirty="0"/>
          </a:p>
        </p:txBody>
      </p:sp>
      <p:cxnSp>
        <p:nvCxnSpPr>
          <p:cNvPr id="16" name="直接箭头连接符 15"/>
          <p:cNvCxnSpPr>
            <a:stCxn id="13" idx="1"/>
          </p:cNvCxnSpPr>
          <p:nvPr/>
        </p:nvCxnSpPr>
        <p:spPr>
          <a:xfrm flipH="1">
            <a:off x="4188823" y="4822194"/>
            <a:ext cx="2987039" cy="2355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648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92183" y="1132114"/>
            <a:ext cx="10833463" cy="5270136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600" b="1" dirty="0" smtClean="0">
                <a:solidFill>
                  <a:srgbClr val="FF0000"/>
                </a:solidFill>
              </a:rPr>
              <a:t>评阅方式初始化</a:t>
            </a:r>
            <a:r>
              <a:rPr lang="zh-CN" altLang="en-US" sz="2600" dirty="0" smtClean="0">
                <a:solidFill>
                  <a:srgbClr val="0C4994"/>
                </a:solidFill>
              </a:rPr>
              <a:t>：</a:t>
            </a:r>
            <a:r>
              <a:rPr lang="zh-CN" altLang="en-US" sz="2400" dirty="0" smtClean="0">
                <a:solidFill>
                  <a:srgbClr val="0C4994"/>
                </a:solidFill>
              </a:rPr>
              <a:t>按不同学位类型</a:t>
            </a:r>
            <a:r>
              <a:rPr lang="zh-CN" altLang="zh-CN" sz="2400" dirty="0" smtClean="0">
                <a:solidFill>
                  <a:srgbClr val="0C4994"/>
                </a:solidFill>
              </a:rPr>
              <a:t>设置默认评阅</a:t>
            </a:r>
            <a:r>
              <a:rPr lang="zh-CN" altLang="zh-CN" sz="2400" dirty="0">
                <a:solidFill>
                  <a:srgbClr val="0C4994"/>
                </a:solidFill>
              </a:rPr>
              <a:t>方式和专家人数，设置后</a:t>
            </a:r>
            <a:r>
              <a:rPr lang="zh-CN" altLang="zh-CN" sz="2400" dirty="0" smtClean="0">
                <a:solidFill>
                  <a:srgbClr val="0C4994"/>
                </a:solidFill>
              </a:rPr>
              <a:t>，学生</a:t>
            </a:r>
            <a:r>
              <a:rPr lang="zh-CN" altLang="zh-CN" sz="2400" dirty="0">
                <a:solidFill>
                  <a:srgbClr val="0C4994"/>
                </a:solidFill>
              </a:rPr>
              <a:t>答辩资格审核</a:t>
            </a:r>
            <a:r>
              <a:rPr lang="zh-CN" altLang="zh-CN" sz="2400" dirty="0" smtClean="0">
                <a:solidFill>
                  <a:srgbClr val="0C4994"/>
                </a:solidFill>
              </a:rPr>
              <a:t>通过会</a:t>
            </a:r>
            <a:r>
              <a:rPr lang="zh-CN" altLang="zh-CN" sz="2400" dirty="0">
                <a:solidFill>
                  <a:srgbClr val="0C4994"/>
                </a:solidFill>
              </a:rPr>
              <a:t>自动</a:t>
            </a:r>
            <a:r>
              <a:rPr lang="zh-CN" altLang="zh-CN" sz="2400" dirty="0" smtClean="0">
                <a:solidFill>
                  <a:srgbClr val="0C4994"/>
                </a:solidFill>
              </a:rPr>
              <a:t>显示设置</a:t>
            </a:r>
            <a:r>
              <a:rPr lang="zh-CN" altLang="zh-CN" sz="2400" dirty="0">
                <a:solidFill>
                  <a:srgbClr val="0C4994"/>
                </a:solidFill>
              </a:rPr>
              <a:t>的默认方式</a:t>
            </a:r>
            <a:endParaRPr lang="en-US" altLang="zh-CN" sz="2400" dirty="0" smtClean="0">
              <a:solidFill>
                <a:srgbClr val="0C4994"/>
              </a:solidFill>
            </a:endParaRP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600" b="1" dirty="0" smtClean="0">
                <a:solidFill>
                  <a:srgbClr val="FF0000"/>
                </a:solidFill>
              </a:rPr>
              <a:t>抽取</a:t>
            </a:r>
            <a:r>
              <a:rPr lang="zh-CN" altLang="en-US" sz="2600" b="1" dirty="0">
                <a:solidFill>
                  <a:srgbClr val="FF0000"/>
                </a:solidFill>
              </a:rPr>
              <a:t>盲</a:t>
            </a:r>
            <a:r>
              <a:rPr lang="zh-CN" altLang="en-US" sz="2600" b="1" dirty="0" smtClean="0">
                <a:solidFill>
                  <a:srgbClr val="FF0000"/>
                </a:solidFill>
              </a:rPr>
              <a:t>审</a:t>
            </a:r>
            <a:r>
              <a:rPr lang="zh-CN" altLang="en-US" sz="2600" dirty="0" smtClean="0">
                <a:solidFill>
                  <a:srgbClr val="0C4994"/>
                </a:solidFill>
              </a:rPr>
              <a:t>：</a:t>
            </a:r>
            <a:r>
              <a:rPr lang="zh-CN" altLang="zh-CN" sz="2400" dirty="0" smtClean="0">
                <a:solidFill>
                  <a:srgbClr val="0C4994"/>
                </a:solidFill>
              </a:rPr>
              <a:t>按</a:t>
            </a:r>
            <a:r>
              <a:rPr lang="zh-CN" altLang="en-US" sz="2400" dirty="0" smtClean="0">
                <a:solidFill>
                  <a:srgbClr val="0C4994"/>
                </a:solidFill>
              </a:rPr>
              <a:t>培养</a:t>
            </a:r>
            <a:r>
              <a:rPr lang="zh-CN" altLang="zh-CN" sz="2400" dirty="0" smtClean="0">
                <a:solidFill>
                  <a:srgbClr val="0C4994"/>
                </a:solidFill>
              </a:rPr>
              <a:t>层次</a:t>
            </a:r>
            <a:r>
              <a:rPr lang="zh-CN" altLang="en-US" sz="2400" dirty="0" smtClean="0">
                <a:solidFill>
                  <a:srgbClr val="0C4994"/>
                </a:solidFill>
              </a:rPr>
              <a:t>和</a:t>
            </a:r>
            <a:r>
              <a:rPr lang="zh-CN" altLang="zh-CN" sz="2400" dirty="0" smtClean="0">
                <a:solidFill>
                  <a:srgbClr val="0C4994"/>
                </a:solidFill>
              </a:rPr>
              <a:t>专业，</a:t>
            </a:r>
            <a:r>
              <a:rPr lang="zh-CN" altLang="en-US" sz="2400" dirty="0" smtClean="0">
                <a:solidFill>
                  <a:srgbClr val="0C4994"/>
                </a:solidFill>
              </a:rPr>
              <a:t>设置评阅方式和</a:t>
            </a:r>
            <a:r>
              <a:rPr lang="zh-CN" altLang="zh-CN" sz="2400" dirty="0" smtClean="0">
                <a:solidFill>
                  <a:srgbClr val="0C4994"/>
                </a:solidFill>
              </a:rPr>
              <a:t>抽取</a:t>
            </a:r>
            <a:r>
              <a:rPr lang="zh-CN" altLang="en-US" sz="2400" dirty="0" smtClean="0">
                <a:solidFill>
                  <a:srgbClr val="0C4994"/>
                </a:solidFill>
              </a:rPr>
              <a:t>比例，系统将自动随机抽取</a:t>
            </a:r>
            <a:endParaRPr lang="en-US" altLang="zh-CN" sz="2400" dirty="0" smtClean="0">
              <a:solidFill>
                <a:srgbClr val="0C4994"/>
              </a:solidFill>
            </a:endParaRP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600" b="1" dirty="0" smtClean="0">
                <a:solidFill>
                  <a:srgbClr val="FF0000"/>
                </a:solidFill>
              </a:rPr>
              <a:t>专家确认</a:t>
            </a:r>
            <a:r>
              <a:rPr lang="zh-CN" altLang="en-US" sz="2600" b="1" dirty="0">
                <a:solidFill>
                  <a:srgbClr val="FF0000"/>
                </a:solidFill>
              </a:rPr>
              <a:t>参评截止时间</a:t>
            </a:r>
            <a:r>
              <a:rPr lang="zh-CN" altLang="en-US" sz="2600" dirty="0" smtClean="0">
                <a:solidFill>
                  <a:srgbClr val="0C4994"/>
                </a:solidFill>
              </a:rPr>
              <a:t>：</a:t>
            </a:r>
            <a:r>
              <a:rPr lang="zh-CN" altLang="en-US" sz="2400" dirty="0">
                <a:solidFill>
                  <a:srgbClr val="0C4994"/>
                </a:solidFill>
              </a:rPr>
              <a:t>由培养单位设定，</a:t>
            </a:r>
            <a:r>
              <a:rPr lang="zh-CN" altLang="en-US" sz="2400" dirty="0" smtClean="0">
                <a:solidFill>
                  <a:srgbClr val="0C4994"/>
                </a:solidFill>
              </a:rPr>
              <a:t>如</a:t>
            </a:r>
            <a:r>
              <a:rPr lang="zh-CN" altLang="en-US" sz="2400" dirty="0">
                <a:solidFill>
                  <a:srgbClr val="0C4994"/>
                </a:solidFill>
              </a:rPr>
              <a:t>超</a:t>
            </a:r>
            <a:r>
              <a:rPr lang="zh-CN" altLang="en-US" sz="2400" dirty="0" smtClean="0">
                <a:solidFill>
                  <a:srgbClr val="0C4994"/>
                </a:solidFill>
              </a:rPr>
              <a:t>出</a:t>
            </a:r>
            <a:r>
              <a:rPr lang="zh-CN" altLang="en-US" sz="2400" dirty="0">
                <a:solidFill>
                  <a:srgbClr val="0C4994"/>
                </a:solidFill>
              </a:rPr>
              <a:t>确认时间，可及时更换其他</a:t>
            </a:r>
            <a:r>
              <a:rPr lang="zh-CN" altLang="en-US" sz="2400" dirty="0" smtClean="0">
                <a:solidFill>
                  <a:srgbClr val="0C4994"/>
                </a:solidFill>
              </a:rPr>
              <a:t>专家进行论文评阅。邮件模板中有此标签，专家收到邮件后可看到。</a:t>
            </a:r>
            <a:endParaRPr lang="en-US" altLang="zh-CN" sz="2400" dirty="0" smtClean="0">
              <a:solidFill>
                <a:srgbClr val="0C4994"/>
              </a:solidFill>
            </a:endParaRP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600" b="1" dirty="0" smtClean="0">
                <a:solidFill>
                  <a:srgbClr val="FF0000"/>
                </a:solidFill>
              </a:rPr>
              <a:t>不同</a:t>
            </a:r>
            <a:r>
              <a:rPr lang="zh-CN" altLang="en-US" sz="2600" b="1" dirty="0">
                <a:solidFill>
                  <a:srgbClr val="FF0000"/>
                </a:solidFill>
              </a:rPr>
              <a:t>的论文进展状态、评阅</a:t>
            </a:r>
            <a:r>
              <a:rPr lang="zh-CN" altLang="en-US" sz="2600" b="1" dirty="0" smtClean="0">
                <a:solidFill>
                  <a:srgbClr val="FF0000"/>
                </a:solidFill>
              </a:rPr>
              <a:t>结果</a:t>
            </a:r>
            <a:r>
              <a:rPr lang="zh-CN" altLang="en-US" sz="2400" dirty="0">
                <a:solidFill>
                  <a:srgbClr val="0C4994"/>
                </a:solidFill>
              </a:rPr>
              <a:t>：用不同色块显示，更加一目了然</a:t>
            </a:r>
            <a:endParaRPr lang="en-US" altLang="zh-CN" sz="2400" dirty="0">
              <a:solidFill>
                <a:srgbClr val="0C4994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3.4  </a:t>
            </a:r>
            <a:r>
              <a:rPr lang="zh-CN" altLang="en-US" dirty="0" smtClean="0">
                <a:solidFill>
                  <a:srgbClr val="0C4994"/>
                </a:solidFill>
              </a:rPr>
              <a:t>界面</a:t>
            </a:r>
            <a:r>
              <a:rPr lang="zh-CN" altLang="en-US" dirty="0">
                <a:solidFill>
                  <a:srgbClr val="0C4994"/>
                </a:solidFill>
              </a:rPr>
              <a:t>更加友好，操作</a:t>
            </a:r>
            <a:r>
              <a:rPr lang="zh-CN" altLang="en-US" dirty="0" smtClean="0">
                <a:solidFill>
                  <a:srgbClr val="0C4994"/>
                </a:solidFill>
              </a:rPr>
              <a:t>更</a:t>
            </a:r>
            <a:r>
              <a:rPr lang="zh-CN" altLang="en-US" dirty="0">
                <a:solidFill>
                  <a:srgbClr val="0C4994"/>
                </a:solidFill>
              </a:rPr>
              <a:t>方便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83" y="4990011"/>
            <a:ext cx="11157633" cy="80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27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38200" y="1149531"/>
            <a:ext cx="10515600" cy="525271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在</a:t>
            </a:r>
            <a:r>
              <a:rPr lang="zh-CN" altLang="en-US" dirty="0">
                <a:solidFill>
                  <a:srgbClr val="FF0000"/>
                </a:solidFill>
              </a:rPr>
              <a:t>邮件提醒之外，增加</a:t>
            </a:r>
            <a:r>
              <a:rPr lang="zh-CN" altLang="en-US" dirty="0" smtClean="0">
                <a:solidFill>
                  <a:srgbClr val="FF0000"/>
                </a:solidFill>
              </a:rPr>
              <a:t>了多样化的短</a:t>
            </a:r>
            <a:r>
              <a:rPr lang="zh-CN" altLang="en-US" dirty="0">
                <a:solidFill>
                  <a:srgbClr val="FF0000"/>
                </a:solidFill>
              </a:rPr>
              <a:t>信提醒</a:t>
            </a:r>
            <a:r>
              <a:rPr lang="zh-CN" altLang="en-US" dirty="0" smtClean="0">
                <a:solidFill>
                  <a:srgbClr val="FF0000"/>
                </a:solidFill>
              </a:rPr>
              <a:t>功能</a:t>
            </a:r>
            <a:r>
              <a:rPr lang="zh-CN" altLang="en-US" dirty="0">
                <a:solidFill>
                  <a:srgbClr val="FF0000"/>
                </a:solidFill>
              </a:rPr>
              <a:t>：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0C4994"/>
                </a:solidFill>
              </a:rPr>
              <a:t>邀请短信</a:t>
            </a:r>
            <a:endParaRPr lang="en-US" altLang="zh-CN" b="1" dirty="0" smtClean="0">
              <a:solidFill>
                <a:srgbClr val="0C4994"/>
              </a:solidFill>
            </a:endParaRP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C4994"/>
                </a:solidFill>
              </a:rPr>
              <a:t>催</a:t>
            </a:r>
            <a:r>
              <a:rPr lang="zh-CN" altLang="en-US" b="1" dirty="0" smtClean="0">
                <a:solidFill>
                  <a:srgbClr val="0C4994"/>
                </a:solidFill>
              </a:rPr>
              <a:t>审短信</a:t>
            </a:r>
            <a:endParaRPr lang="en-US" altLang="zh-CN" b="1" dirty="0" smtClean="0">
              <a:solidFill>
                <a:srgbClr val="0C4994"/>
              </a:solidFill>
            </a:endParaRP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0C4994"/>
                </a:solidFill>
              </a:rPr>
              <a:t>复审短信（原专家）</a:t>
            </a:r>
            <a:endParaRPr lang="en-US" altLang="zh-CN" b="1" dirty="0" smtClean="0">
              <a:solidFill>
                <a:srgbClr val="0C4994"/>
              </a:solidFill>
            </a:endParaRP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0C4994"/>
                </a:solidFill>
              </a:rPr>
              <a:t>复审短信（其他专家）</a:t>
            </a:r>
            <a:endParaRPr lang="zh-CN" altLang="zh-CN" b="1" dirty="0">
              <a:solidFill>
                <a:srgbClr val="0C4994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能够及时提醒专家参加学位论文评阅工作，有效提高评审工作效率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3.5  </a:t>
            </a:r>
            <a:r>
              <a:rPr lang="zh-CN" altLang="en-US" dirty="0" smtClean="0">
                <a:solidFill>
                  <a:srgbClr val="0C4994"/>
                </a:solidFill>
              </a:rPr>
              <a:t>增加短</a:t>
            </a:r>
            <a:r>
              <a:rPr lang="zh-CN" altLang="en-US" dirty="0">
                <a:solidFill>
                  <a:srgbClr val="0C4994"/>
                </a:solidFill>
              </a:rPr>
              <a:t>信提醒功能</a:t>
            </a:r>
          </a:p>
        </p:txBody>
      </p:sp>
    </p:spTree>
    <p:extLst>
      <p:ext uri="{BB962C8B-B14F-4D97-AF65-F5344CB8AC3E}">
        <p14:creationId xmlns:p14="http://schemas.microsoft.com/office/powerpoint/2010/main" val="7411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5"/>
          <p:cNvSpPr>
            <a:spLocks/>
          </p:cNvSpPr>
          <p:nvPr/>
        </p:nvSpPr>
        <p:spPr bwMode="auto">
          <a:xfrm>
            <a:off x="771225" y="1754842"/>
            <a:ext cx="2935728" cy="487172"/>
          </a:xfrm>
          <a:custGeom>
            <a:avLst/>
            <a:gdLst>
              <a:gd name="T0" fmla="*/ 275 w 3851"/>
              <a:gd name="T1" fmla="*/ 0 h 633"/>
              <a:gd name="T2" fmla="*/ 3575 w 3851"/>
              <a:gd name="T3" fmla="*/ 0 h 633"/>
              <a:gd name="T4" fmla="*/ 3851 w 3851"/>
              <a:gd name="T5" fmla="*/ 633 h 633"/>
              <a:gd name="T6" fmla="*/ 0 w 3851"/>
              <a:gd name="T7" fmla="*/ 633 h 633"/>
              <a:gd name="T8" fmla="*/ 275 w 3851"/>
              <a:gd name="T9" fmla="*/ 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1" h="633">
                <a:moveTo>
                  <a:pt x="275" y="0"/>
                </a:moveTo>
                <a:lnTo>
                  <a:pt x="3575" y="0"/>
                </a:lnTo>
                <a:lnTo>
                  <a:pt x="3851" y="633"/>
                </a:lnTo>
                <a:lnTo>
                  <a:pt x="0" y="633"/>
                </a:lnTo>
                <a:lnTo>
                  <a:pt x="2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1" y="2245189"/>
            <a:ext cx="12192000" cy="2196242"/>
          </a:xfrm>
          <a:prstGeom prst="rect">
            <a:avLst/>
          </a:prstGeom>
          <a:gradFill flip="none" rotWithShape="1">
            <a:gsLst>
              <a:gs pos="0">
                <a:srgbClr val="0C4994">
                  <a:shade val="30000"/>
                  <a:satMod val="115000"/>
                </a:srgbClr>
              </a:gs>
              <a:gs pos="50000">
                <a:srgbClr val="0C4994">
                  <a:shade val="67500"/>
                  <a:satMod val="115000"/>
                </a:srgbClr>
              </a:gs>
              <a:gs pos="100000">
                <a:srgbClr val="0C49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4" name="Rectangle 7"/>
          <p:cNvSpPr>
            <a:spLocks noChangeArrowheads="1"/>
          </p:cNvSpPr>
          <p:nvPr/>
        </p:nvSpPr>
        <p:spPr bwMode="auto">
          <a:xfrm>
            <a:off x="980692" y="1754842"/>
            <a:ext cx="2513618" cy="268658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6" name="TextBox 25"/>
          <p:cNvSpPr txBox="1">
            <a:spLocks noChangeArrowheads="1"/>
          </p:cNvSpPr>
          <p:nvPr/>
        </p:nvSpPr>
        <p:spPr bwMode="auto">
          <a:xfrm>
            <a:off x="3681544" y="2726440"/>
            <a:ext cx="72222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CB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下一步工作计划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DCB3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47" name="TextBox 26"/>
          <p:cNvSpPr txBox="1">
            <a:spLocks noChangeArrowheads="1"/>
          </p:cNvSpPr>
          <p:nvPr/>
        </p:nvSpPr>
        <p:spPr bwMode="auto">
          <a:xfrm>
            <a:off x="1198095" y="2245187"/>
            <a:ext cx="2081987" cy="1937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99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199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 descr="横版组合——透明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8075" y="127196"/>
            <a:ext cx="3429530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42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 autoUpdateAnimBg="0"/>
      <p:bldP spid="10244" grpId="0" animBg="1" autoUpdateAnimBg="0"/>
      <p:bldP spid="10246" grpId="0" autoUpdateAnimBg="0"/>
      <p:bldP spid="1024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70325" y="1340768"/>
            <a:ext cx="8083474" cy="5061482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rgbClr val="000066"/>
                </a:solidFill>
                <a:latin typeface="黑体" pitchFamily="2" charset="-122"/>
                <a:ea typeface="黑体" pitchFamily="2" charset="-122"/>
              </a:rPr>
              <a:t>     </a:t>
            </a:r>
            <a:endParaRPr lang="en-US" altLang="zh-CN" sz="2200" dirty="0" smtClean="0">
              <a:solidFill>
                <a:srgbClr val="000066"/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C4994"/>
                </a:solidFill>
              </a:rPr>
              <a:t>下一步工作计划</a:t>
            </a:r>
            <a:endParaRPr lang="zh-CN" altLang="en-US" dirty="0">
              <a:solidFill>
                <a:srgbClr val="0C499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762" y="806824"/>
            <a:ext cx="10714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dirty="0" smtClean="0">
                <a:solidFill>
                  <a:srgbClr val="FF0000"/>
                </a:solidFill>
              </a:rPr>
              <a:t> </a:t>
            </a:r>
            <a:endParaRPr lang="zh-CN" altLang="zh-CN" dirty="0" smtClean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0762" y="1363484"/>
            <a:ext cx="10633037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dirty="0" smtClean="0">
                <a:solidFill>
                  <a:srgbClr val="0C4994"/>
                </a:solidFill>
              </a:rPr>
              <a:t>       在各培养单位、网络中心各位老师的支持与帮助下，学校已基本建设完成新学位论文评阅系统，</a:t>
            </a:r>
            <a:r>
              <a:rPr lang="zh-CN" altLang="en-US" sz="2800" dirty="0" smtClean="0">
                <a:solidFill>
                  <a:srgbClr val="FF0000"/>
                </a:solidFill>
              </a:rPr>
              <a:t>从</a:t>
            </a:r>
            <a:r>
              <a:rPr lang="en-US" altLang="zh-CN" sz="2800" dirty="0" smtClean="0">
                <a:solidFill>
                  <a:srgbClr val="FF0000"/>
                </a:solidFill>
              </a:rPr>
              <a:t>2020</a:t>
            </a:r>
            <a:r>
              <a:rPr lang="zh-CN" altLang="en-US" sz="2800" dirty="0" smtClean="0">
                <a:solidFill>
                  <a:srgbClr val="FF0000"/>
                </a:solidFill>
              </a:rPr>
              <a:t>年</a:t>
            </a:r>
            <a:r>
              <a:rPr lang="en-US" altLang="zh-CN" sz="2800" dirty="0" smtClean="0">
                <a:solidFill>
                  <a:srgbClr val="FF0000"/>
                </a:solidFill>
              </a:rPr>
              <a:t>10</a:t>
            </a:r>
            <a:r>
              <a:rPr lang="zh-CN" altLang="en-US" sz="2800" smtClean="0">
                <a:solidFill>
                  <a:srgbClr val="FF0000"/>
                </a:solidFill>
              </a:rPr>
              <a:t>月开始</a:t>
            </a:r>
            <a:r>
              <a:rPr lang="zh-CN" altLang="en-US" sz="2800" dirty="0" smtClean="0">
                <a:solidFill>
                  <a:srgbClr val="FF0000"/>
                </a:solidFill>
              </a:rPr>
              <a:t>，新系统在校</a:t>
            </a:r>
            <a:r>
              <a:rPr lang="zh-CN" altLang="en-US" sz="2800" dirty="0" smtClean="0">
                <a:solidFill>
                  <a:srgbClr val="FF0000"/>
                </a:solidFill>
              </a:rPr>
              <a:t>部</a:t>
            </a:r>
            <a:r>
              <a:rPr lang="zh-CN" altLang="en-US" sz="2800" dirty="0" smtClean="0">
                <a:solidFill>
                  <a:srgbClr val="FF0000"/>
                </a:solidFill>
              </a:rPr>
              <a:t>相关院系和部分研究所</a:t>
            </a:r>
            <a:r>
              <a:rPr lang="zh-CN" altLang="en-US" sz="2800" dirty="0" smtClean="0">
                <a:solidFill>
                  <a:srgbClr val="FF0000"/>
                </a:solidFill>
              </a:rPr>
              <a:t>投入</a:t>
            </a:r>
            <a:r>
              <a:rPr lang="zh-CN" altLang="en-US" sz="2800" dirty="0" smtClean="0">
                <a:solidFill>
                  <a:srgbClr val="FF0000"/>
                </a:solidFill>
              </a:rPr>
              <a:t>试运行。       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dirty="0" smtClean="0">
                <a:solidFill>
                  <a:srgbClr val="0C4994"/>
                </a:solidFill>
              </a:rPr>
              <a:t>       </a:t>
            </a:r>
            <a:r>
              <a:rPr lang="zh-CN" altLang="en-US" sz="2800" dirty="0" smtClean="0">
                <a:solidFill>
                  <a:srgbClr val="0C4994"/>
                </a:solidFill>
              </a:rPr>
              <a:t>下一步，一是在试运行过程中对新系统进行优化与完善；二是研发</a:t>
            </a:r>
            <a:r>
              <a:rPr lang="zh-CN" altLang="en-US" sz="2800" dirty="0" smtClean="0">
                <a:solidFill>
                  <a:srgbClr val="FF0000"/>
                </a:solidFill>
              </a:rPr>
              <a:t>学位论文</a:t>
            </a:r>
            <a:r>
              <a:rPr lang="zh-CN" altLang="en-US" sz="2800" dirty="0">
                <a:solidFill>
                  <a:srgbClr val="FF0000"/>
                </a:solidFill>
              </a:rPr>
              <a:t>格式智能</a:t>
            </a:r>
            <a:r>
              <a:rPr lang="zh-CN" altLang="en-US" sz="2800" dirty="0" smtClean="0">
                <a:solidFill>
                  <a:srgbClr val="FF0000"/>
                </a:solidFill>
              </a:rPr>
              <a:t>核查引擎</a:t>
            </a:r>
            <a:r>
              <a:rPr lang="zh-CN" altLang="en-US" sz="2800" dirty="0" smtClean="0">
                <a:solidFill>
                  <a:srgbClr val="0C4994"/>
                </a:solidFill>
              </a:rPr>
              <a:t>，依据学校不同学科的学位论文撰写规范及要求，对学生提交的学位论文进行格式审查，进一步规范学位论文撰写，提高学位论文质量。</a:t>
            </a:r>
            <a:endParaRPr lang="zh-CN" altLang="en-US" sz="2800" dirty="0">
              <a:solidFill>
                <a:srgbClr val="0C499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15009" y="1032299"/>
            <a:ext cx="10160790" cy="532640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衷心</a:t>
            </a:r>
            <a:r>
              <a:rPr lang="zh-CN" altLang="en-US" b="1" dirty="0" smtClean="0">
                <a:solidFill>
                  <a:srgbClr val="FF0000"/>
                </a:solidFill>
              </a:rPr>
              <a:t>感谢各位老师对我们工作的大力支持与帮助！</a:t>
            </a:r>
            <a:r>
              <a:rPr lang="zh-CN" altLang="en-US" b="1" dirty="0">
                <a:solidFill>
                  <a:srgbClr val="FF0000"/>
                </a:solidFill>
              </a:rPr>
              <a:t>新系统试运行期间，难免会遇到一些问题，希望各位</a:t>
            </a:r>
            <a:r>
              <a:rPr lang="zh-CN" altLang="en-US" b="1" dirty="0" smtClean="0">
                <a:solidFill>
                  <a:srgbClr val="FF0000"/>
                </a:solidFill>
              </a:rPr>
              <a:t>老师及时与我们联系</a:t>
            </a:r>
            <a:r>
              <a:rPr lang="zh-CN" altLang="en-US" b="1" dirty="0">
                <a:solidFill>
                  <a:srgbClr val="FF0000"/>
                </a:solidFill>
              </a:rPr>
              <a:t>，提出</a:t>
            </a:r>
            <a:r>
              <a:rPr lang="zh-CN" altLang="en-US" b="1" dirty="0" smtClean="0">
                <a:solidFill>
                  <a:srgbClr val="FF0000"/>
                </a:solidFill>
              </a:rPr>
              <a:t>您宝贵</a:t>
            </a:r>
            <a:r>
              <a:rPr lang="zh-CN" altLang="en-US" b="1" dirty="0">
                <a:solidFill>
                  <a:srgbClr val="FF0000"/>
                </a:solidFill>
              </a:rPr>
              <a:t>的意见和</a:t>
            </a:r>
            <a:r>
              <a:rPr lang="zh-CN" altLang="en-US" b="1" dirty="0" smtClean="0">
                <a:solidFill>
                  <a:srgbClr val="FF0000"/>
                </a:solidFill>
              </a:rPr>
              <a:t>建议。</a:t>
            </a:r>
            <a:endParaRPr lang="en-US" altLang="zh-CN" b="1" dirty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dirty="0" smtClean="0">
                <a:solidFill>
                  <a:schemeClr val="accent1"/>
                </a:solidFill>
              </a:rPr>
              <a:t>          联系人：袁莉萍，</a:t>
            </a:r>
            <a:r>
              <a:rPr lang="en-US" altLang="zh-CN" dirty="0" smtClean="0">
                <a:solidFill>
                  <a:schemeClr val="accent1"/>
                </a:solidFill>
              </a:rPr>
              <a:t>88256127</a:t>
            </a:r>
            <a:r>
              <a:rPr lang="zh-CN" altLang="en-US" dirty="0" smtClean="0">
                <a:solidFill>
                  <a:schemeClr val="accent1"/>
                </a:solidFill>
              </a:rPr>
              <a:t>，</a:t>
            </a:r>
            <a:r>
              <a:rPr lang="en-US" altLang="zh-CN" dirty="0" smtClean="0">
                <a:solidFill>
                  <a:schemeClr val="accent1"/>
                </a:solidFill>
                <a:hlinkClick r:id="rId2"/>
              </a:rPr>
              <a:t>yuanlp@ucas.ac.cn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dirty="0" smtClean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spcBef>
                <a:spcPts val="600"/>
              </a:spcBef>
              <a:buFontTx/>
              <a:buNone/>
            </a:pPr>
            <a:r>
              <a:rPr lang="zh-CN" altLang="en-US" sz="2400" dirty="0" smtClean="0">
                <a:solidFill>
                  <a:schemeClr val="accent1"/>
                </a:solidFill>
              </a:rPr>
              <a:t>          </a:t>
            </a:r>
            <a:endParaRPr lang="en-US" altLang="zh-CN" sz="2400" dirty="0" smtClean="0">
              <a:solidFill>
                <a:schemeClr val="accent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dirty="0">
              <a:solidFill>
                <a:srgbClr val="FF0000"/>
              </a:solidFill>
              <a:latin typeface="+mj-ea"/>
            </a:endParaRPr>
          </a:p>
        </p:txBody>
      </p:sp>
      <p:pic>
        <p:nvPicPr>
          <p:cNvPr id="4" name="Picture 2" descr="http://news.ucas.ac.cn/images/article/_thumbs/2015/201511/101610_830359.IMGP9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6839" y="4787152"/>
            <a:ext cx="3076686" cy="207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http://news.ucas.ac.cn/images/article/_thumbs/2015/201512/163644_726400.jpg"/>
          <p:cNvPicPr>
            <a:picLocks noChangeAspect="1" noChangeArrowheads="1"/>
          </p:cNvPicPr>
          <p:nvPr/>
        </p:nvPicPr>
        <p:blipFill>
          <a:blip r:embed="rId4" cstate="print"/>
          <a:srcRect t="7005"/>
          <a:stretch>
            <a:fillRect/>
          </a:stretch>
        </p:blipFill>
        <p:spPr bwMode="auto">
          <a:xfrm>
            <a:off x="9111728" y="4765638"/>
            <a:ext cx="3080274" cy="20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76395"/>
            <a:ext cx="2958353" cy="20816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8979" y="4776394"/>
            <a:ext cx="3162747" cy="20816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screen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5"/>
          <p:cNvSpPr>
            <a:spLocks/>
          </p:cNvSpPr>
          <p:nvPr/>
        </p:nvSpPr>
        <p:spPr bwMode="auto">
          <a:xfrm>
            <a:off x="771225" y="1754842"/>
            <a:ext cx="2935728" cy="487172"/>
          </a:xfrm>
          <a:custGeom>
            <a:avLst/>
            <a:gdLst>
              <a:gd name="T0" fmla="*/ 275 w 3851"/>
              <a:gd name="T1" fmla="*/ 0 h 633"/>
              <a:gd name="T2" fmla="*/ 3575 w 3851"/>
              <a:gd name="T3" fmla="*/ 0 h 633"/>
              <a:gd name="T4" fmla="*/ 3851 w 3851"/>
              <a:gd name="T5" fmla="*/ 633 h 633"/>
              <a:gd name="T6" fmla="*/ 0 w 3851"/>
              <a:gd name="T7" fmla="*/ 633 h 633"/>
              <a:gd name="T8" fmla="*/ 275 w 3851"/>
              <a:gd name="T9" fmla="*/ 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1" h="633">
                <a:moveTo>
                  <a:pt x="275" y="0"/>
                </a:moveTo>
                <a:lnTo>
                  <a:pt x="3575" y="0"/>
                </a:lnTo>
                <a:lnTo>
                  <a:pt x="3851" y="633"/>
                </a:lnTo>
                <a:lnTo>
                  <a:pt x="0" y="633"/>
                </a:lnTo>
                <a:lnTo>
                  <a:pt x="2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1" y="2245189"/>
            <a:ext cx="12192000" cy="2196242"/>
          </a:xfrm>
          <a:prstGeom prst="rect">
            <a:avLst/>
          </a:prstGeom>
          <a:gradFill flip="none" rotWithShape="1">
            <a:gsLst>
              <a:gs pos="0">
                <a:srgbClr val="0C4994">
                  <a:shade val="30000"/>
                  <a:satMod val="115000"/>
                </a:srgbClr>
              </a:gs>
              <a:gs pos="50000">
                <a:srgbClr val="0C4994">
                  <a:shade val="67500"/>
                  <a:satMod val="115000"/>
                </a:srgbClr>
              </a:gs>
              <a:gs pos="100000">
                <a:srgbClr val="0C49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4" name="Rectangle 7"/>
          <p:cNvSpPr>
            <a:spLocks noChangeArrowheads="1"/>
          </p:cNvSpPr>
          <p:nvPr/>
        </p:nvSpPr>
        <p:spPr bwMode="auto">
          <a:xfrm>
            <a:off x="980692" y="1754842"/>
            <a:ext cx="2513618" cy="268658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6" name="TextBox 25"/>
          <p:cNvSpPr txBox="1">
            <a:spLocks noChangeArrowheads="1"/>
          </p:cNvSpPr>
          <p:nvPr/>
        </p:nvSpPr>
        <p:spPr bwMode="auto">
          <a:xfrm>
            <a:off x="3606240" y="2780228"/>
            <a:ext cx="71401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CB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新学位论文评阅系统简介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DCB3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47" name="TextBox 26"/>
          <p:cNvSpPr txBox="1">
            <a:spLocks noChangeArrowheads="1"/>
          </p:cNvSpPr>
          <p:nvPr/>
        </p:nvSpPr>
        <p:spPr bwMode="auto">
          <a:xfrm>
            <a:off x="1198095" y="2245187"/>
            <a:ext cx="2081987" cy="1937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995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199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 descr="横版组合——透明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8075" y="127196"/>
            <a:ext cx="3429530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42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 autoUpdateAnimBg="0"/>
      <p:bldP spid="10244" grpId="0" animBg="1" autoUpdateAnimBg="0"/>
      <p:bldP spid="10246" grpId="0" autoUpdateAnimBg="0"/>
      <p:bldP spid="1024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5838" y="-41805"/>
            <a:ext cx="10515600" cy="102154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1.1  </a:t>
            </a:r>
            <a:r>
              <a:rPr lang="zh-CN" altLang="en-US" dirty="0" smtClean="0">
                <a:solidFill>
                  <a:srgbClr val="0C4994"/>
                </a:solidFill>
              </a:rPr>
              <a:t>新学位论文评阅系统</a:t>
            </a:r>
            <a:r>
              <a:rPr lang="zh-CN" altLang="en-US" dirty="0" smtClean="0">
                <a:solidFill>
                  <a:srgbClr val="FF0000"/>
                </a:solidFill>
              </a:rPr>
              <a:t>简介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04856"/>
            <a:ext cx="7356566" cy="523077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</a:pPr>
            <a:endParaRPr lang="en-US" altLang="zh-CN" sz="2900" b="1" dirty="0" smtClean="0">
              <a:latin typeface="微软雅黑 Light" pitchFamily="34" charset="-122"/>
              <a:ea typeface="微软雅黑 Light" pitchFamily="34" charset="-122"/>
            </a:endParaRPr>
          </a:p>
          <a:p>
            <a:pPr>
              <a:spcBef>
                <a:spcPts val="600"/>
              </a:spcBef>
              <a:buFontTx/>
              <a:buNone/>
            </a:pPr>
            <a:endParaRPr lang="zh-CN" altLang="zh-CN" b="1" dirty="0" smtClean="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33246" y="1204856"/>
            <a:ext cx="4714081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38199" y="1237339"/>
            <a:ext cx="10665824" cy="305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+mn-ea"/>
              </a:rPr>
              <a:t>为规范</a:t>
            </a:r>
            <a:r>
              <a:rPr lang="zh-CN" altLang="en-US" sz="2400" dirty="0">
                <a:latin typeface="+mn-ea"/>
              </a:rPr>
              <a:t>学位论文</a:t>
            </a:r>
            <a:r>
              <a:rPr lang="zh-CN" altLang="en-US" sz="2400" dirty="0" smtClean="0">
                <a:latin typeface="+mn-ea"/>
              </a:rPr>
              <a:t>评审，</a:t>
            </a:r>
            <a:r>
              <a:rPr lang="zh-CN" altLang="en-US" sz="2400" dirty="0">
                <a:latin typeface="+mn-ea"/>
              </a:rPr>
              <a:t>提高学位论文质量</a:t>
            </a:r>
            <a:r>
              <a:rPr lang="zh-CN" altLang="en-US" sz="2400" dirty="0" smtClean="0">
                <a:latin typeface="+mn-ea"/>
              </a:rPr>
              <a:t>，广泛调研，</a:t>
            </a:r>
            <a:r>
              <a:rPr lang="en-US" altLang="zh-CN" sz="2400" dirty="0" smtClean="0">
                <a:latin typeface="+mn-ea"/>
              </a:rPr>
              <a:t>2019</a:t>
            </a:r>
            <a:r>
              <a:rPr lang="zh-CN" altLang="en-US" sz="2400" dirty="0" smtClean="0">
                <a:latin typeface="+mn-ea"/>
              </a:rPr>
              <a:t>年开始建设</a:t>
            </a:r>
            <a:endParaRPr lang="en-US" altLang="zh-CN" sz="2400" dirty="0" smtClean="0">
              <a:latin typeface="+mn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+mn-ea"/>
              </a:rPr>
              <a:t>由学校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</a:rPr>
              <a:t>网络中心</a:t>
            </a:r>
            <a:r>
              <a:rPr lang="zh-CN" altLang="en-US" sz="2400" dirty="0" smtClean="0">
                <a:latin typeface="+mn-ea"/>
              </a:rPr>
              <a:t>负责研发与运维，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</a:rPr>
              <a:t>文献情报中心</a:t>
            </a:r>
            <a:r>
              <a:rPr lang="zh-CN" altLang="en-US" sz="2400" dirty="0">
                <a:latin typeface="+mn-ea"/>
              </a:rPr>
              <a:t>提供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专家智能推荐技术服务</a:t>
            </a:r>
            <a:endParaRPr lang="en-US" altLang="zh-CN" sz="2400" dirty="0" smtClean="0">
              <a:latin typeface="+mn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+mn-ea"/>
              </a:rPr>
              <a:t>依托各培养单位，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en-US" sz="2400" dirty="0" smtClean="0">
                <a:latin typeface="+mn-ea"/>
              </a:rPr>
              <a:t>年</a:t>
            </a:r>
            <a:r>
              <a:rPr lang="en-US" altLang="zh-CN" sz="2400" dirty="0" smtClean="0">
                <a:latin typeface="+mn-ea"/>
              </a:rPr>
              <a:t>3</a:t>
            </a:r>
            <a:r>
              <a:rPr lang="zh-CN" altLang="en-US" sz="2400" dirty="0" smtClean="0">
                <a:latin typeface="+mn-ea"/>
              </a:rPr>
              <a:t>月完成专家库信息维护，</a:t>
            </a:r>
            <a:r>
              <a:rPr lang="en-US" altLang="zh-CN" sz="2400" dirty="0" smtClean="0">
                <a:latin typeface="+mn-ea"/>
              </a:rPr>
              <a:t>9</a:t>
            </a:r>
            <a:r>
              <a:rPr lang="zh-CN" altLang="en-US" sz="2400" dirty="0" smtClean="0">
                <a:latin typeface="+mn-ea"/>
              </a:rPr>
              <a:t>月完成新系统开发与测试，</a:t>
            </a:r>
            <a:r>
              <a:rPr lang="en-US" altLang="zh-CN" sz="2400" dirty="0" smtClean="0">
                <a:solidFill>
                  <a:srgbClr val="FF0000"/>
                </a:solidFill>
                <a:latin typeface="+mn-ea"/>
              </a:rPr>
              <a:t>10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月</a:t>
            </a:r>
            <a:r>
              <a:rPr lang="en-US" altLang="zh-CN" sz="2400" dirty="0" smtClean="0">
                <a:solidFill>
                  <a:srgbClr val="FF0000"/>
                </a:solidFill>
                <a:latin typeface="+mn-ea"/>
              </a:rPr>
              <a:t>12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日开始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在相关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培养单位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投入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试运行</a:t>
            </a:r>
            <a:endParaRPr lang="en-US" altLang="zh-CN" sz="2400" dirty="0" smtClean="0">
              <a:solidFill>
                <a:srgbClr val="FF0000"/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+mn-ea"/>
              </a:rPr>
              <a:t>为保障系统数据一致性，避免用户重复操作，在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培养系统的学位论文评阅模块基础上进行建设，形成新学位论文评阅系统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44" y="4249782"/>
            <a:ext cx="3393246" cy="1816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517" y="4262335"/>
            <a:ext cx="3303170" cy="18624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390" y="4249782"/>
            <a:ext cx="3349459" cy="18624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136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8" y="1113419"/>
            <a:ext cx="10744158" cy="5609598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C4994"/>
                </a:solidFill>
              </a:rPr>
              <a:t>培养系统业务流程图</a:t>
            </a:r>
            <a:r>
              <a:rPr lang="en-US" altLang="zh-CN" sz="2800" dirty="0">
                <a:solidFill>
                  <a:srgbClr val="0C4994"/>
                </a:solidFill>
              </a:rPr>
              <a:t> </a:t>
            </a:r>
            <a:r>
              <a:rPr lang="en-US" altLang="zh-CN" sz="2800" dirty="0" smtClean="0">
                <a:solidFill>
                  <a:srgbClr val="0C4994"/>
                </a:solidFill>
              </a:rPr>
              <a:t>               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实现研究生培养全过程管理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60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1.2   </a:t>
            </a:r>
            <a:r>
              <a:rPr lang="zh-CN" altLang="en-US" dirty="0" smtClean="0">
                <a:solidFill>
                  <a:srgbClr val="0C4994"/>
                </a:solidFill>
              </a:rPr>
              <a:t>新学位论文评阅系统与原培养系统的</a:t>
            </a:r>
            <a:r>
              <a:rPr lang="zh-CN" altLang="en-US" dirty="0" smtClean="0">
                <a:solidFill>
                  <a:srgbClr val="FF0000"/>
                </a:solidFill>
              </a:rPr>
              <a:t>关系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40768"/>
            <a:ext cx="5791200" cy="454342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834173" y="4203584"/>
            <a:ext cx="2158809" cy="144584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5000"/>
              </a:lnSpc>
            </a:pPr>
            <a:r>
              <a:rPr lang="zh-CN" altLang="zh-CN" sz="1600" b="1" dirty="0" smtClean="0"/>
              <a:t>答辩</a:t>
            </a:r>
            <a:r>
              <a:rPr lang="zh-CN" altLang="zh-CN" sz="1600" b="1" dirty="0"/>
              <a:t>资格</a:t>
            </a:r>
            <a:r>
              <a:rPr lang="zh-CN" altLang="zh-CN" sz="1600" b="1" dirty="0" smtClean="0"/>
              <a:t>审核</a:t>
            </a:r>
            <a:endParaRPr lang="en-US" altLang="zh-CN" sz="1600" b="1" dirty="0" smtClean="0"/>
          </a:p>
          <a:p>
            <a:pPr>
              <a:lnSpc>
                <a:spcPct val="125000"/>
              </a:lnSpc>
            </a:pPr>
            <a:r>
              <a:rPr lang="zh-CN" altLang="zh-CN" sz="1600" b="1" dirty="0" smtClean="0"/>
              <a:t>答辩</a:t>
            </a:r>
            <a:r>
              <a:rPr lang="zh-CN" altLang="zh-CN" sz="1600" b="1" dirty="0"/>
              <a:t>秘书</a:t>
            </a:r>
            <a:r>
              <a:rPr lang="zh-CN" altLang="zh-CN" sz="1600" b="1" dirty="0" smtClean="0"/>
              <a:t>聘请</a:t>
            </a:r>
            <a:endParaRPr lang="en-US" altLang="zh-CN" sz="1600" b="1" dirty="0" smtClean="0"/>
          </a:p>
          <a:p>
            <a:pPr>
              <a:lnSpc>
                <a:spcPct val="125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</a:rPr>
              <a:t>学位</a:t>
            </a:r>
            <a:r>
              <a:rPr lang="zh-CN" altLang="zh-CN" sz="2000" b="1" dirty="0">
                <a:solidFill>
                  <a:srgbClr val="FF0000"/>
                </a:solidFill>
              </a:rPr>
              <a:t>论文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评阅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zh-CN" sz="1600" b="1" dirty="0" smtClean="0"/>
              <a:t>学位</a:t>
            </a:r>
            <a:r>
              <a:rPr lang="zh-CN" altLang="zh-CN" sz="1600" b="1" dirty="0"/>
              <a:t>论文</a:t>
            </a:r>
            <a:r>
              <a:rPr lang="zh-CN" altLang="zh-CN" sz="1600" b="1" dirty="0" smtClean="0"/>
              <a:t>答辩</a:t>
            </a:r>
            <a:endParaRPr lang="zh-CN" altLang="zh-CN" sz="1600" b="1" dirty="0"/>
          </a:p>
        </p:txBody>
      </p:sp>
      <p:sp>
        <p:nvSpPr>
          <p:cNvPr id="6" name="右箭头 5"/>
          <p:cNvSpPr/>
          <p:nvPr/>
        </p:nvSpPr>
        <p:spPr>
          <a:xfrm>
            <a:off x="3680333" y="4577039"/>
            <a:ext cx="1143253" cy="26237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86451" y="1340768"/>
            <a:ext cx="417793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在培养系统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论文答辩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学位论文评阅模块的基础上建设，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实现了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论文评阅专家智能推荐及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网上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送审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在学位论文评阅之前，各培养单位需做好答辩资格审核、答辩秘书聘请工作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55641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59715" y="1233191"/>
            <a:ext cx="10515600" cy="506148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1.3   </a:t>
            </a:r>
            <a:r>
              <a:rPr lang="zh-CN" altLang="en-US" dirty="0" smtClean="0">
                <a:solidFill>
                  <a:srgbClr val="0C4994"/>
                </a:solidFill>
              </a:rPr>
              <a:t>新学位论文评阅系统涉及的</a:t>
            </a:r>
            <a:r>
              <a:rPr lang="zh-CN" altLang="en-US" dirty="0" smtClean="0">
                <a:solidFill>
                  <a:srgbClr val="FF0000"/>
                </a:solidFill>
              </a:rPr>
              <a:t>主要角色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4" name="组合 3"/>
          <p:cNvGrpSpPr>
            <a:grpSpLocks/>
          </p:cNvGrpSpPr>
          <p:nvPr/>
        </p:nvGrpSpPr>
        <p:grpSpPr bwMode="auto">
          <a:xfrm>
            <a:off x="1538548" y="1488950"/>
            <a:ext cx="2578100" cy="1347788"/>
            <a:chOff x="0" y="71431"/>
            <a:chExt cx="2577526" cy="1348043"/>
          </a:xfrm>
        </p:grpSpPr>
        <p:sp>
          <p:nvSpPr>
            <p:cNvPr id="35" name="矩形 34"/>
            <p:cNvSpPr/>
            <p:nvPr/>
          </p:nvSpPr>
          <p:spPr>
            <a:xfrm>
              <a:off x="0" y="71431"/>
              <a:ext cx="2577526" cy="134804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矩形 35"/>
            <p:cNvSpPr/>
            <p:nvPr/>
          </p:nvSpPr>
          <p:spPr>
            <a:xfrm>
              <a:off x="0" y="71431"/>
              <a:ext cx="2577526" cy="134804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学生</a:t>
              </a:r>
            </a:p>
          </p:txBody>
        </p:sp>
      </p:grpSp>
      <p:grpSp>
        <p:nvGrpSpPr>
          <p:cNvPr id="37" name="组合 4"/>
          <p:cNvGrpSpPr>
            <a:grpSpLocks/>
          </p:cNvGrpSpPr>
          <p:nvPr/>
        </p:nvGrpSpPr>
        <p:grpSpPr bwMode="auto">
          <a:xfrm>
            <a:off x="4491768" y="1488950"/>
            <a:ext cx="2433638" cy="1347788"/>
            <a:chOff x="2791841" y="71431"/>
            <a:chExt cx="2434588" cy="1348043"/>
          </a:xfrm>
        </p:grpSpPr>
        <p:sp>
          <p:nvSpPr>
            <p:cNvPr id="38" name="矩形 37"/>
            <p:cNvSpPr/>
            <p:nvPr/>
          </p:nvSpPr>
          <p:spPr>
            <a:xfrm>
              <a:off x="2791841" y="71431"/>
              <a:ext cx="2434588" cy="134804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矩形 38"/>
            <p:cNvSpPr/>
            <p:nvPr/>
          </p:nvSpPr>
          <p:spPr>
            <a:xfrm>
              <a:off x="2791841" y="71431"/>
              <a:ext cx="2434588" cy="134804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导师</a:t>
              </a:r>
            </a:p>
          </p:txBody>
        </p:sp>
      </p:grpSp>
      <p:grpSp>
        <p:nvGrpSpPr>
          <p:cNvPr id="40" name="组合 5"/>
          <p:cNvGrpSpPr>
            <a:grpSpLocks/>
          </p:cNvGrpSpPr>
          <p:nvPr/>
        </p:nvGrpSpPr>
        <p:grpSpPr bwMode="auto">
          <a:xfrm>
            <a:off x="1550043" y="3424609"/>
            <a:ext cx="2525712" cy="1347788"/>
            <a:chOff x="0" y="1588587"/>
            <a:chExt cx="2525739" cy="1348043"/>
          </a:xfrm>
        </p:grpSpPr>
        <p:sp>
          <p:nvSpPr>
            <p:cNvPr id="41" name="矩形 40"/>
            <p:cNvSpPr/>
            <p:nvPr/>
          </p:nvSpPr>
          <p:spPr>
            <a:xfrm>
              <a:off x="0" y="1588587"/>
              <a:ext cx="2525739" cy="134804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2" name="矩形 41"/>
            <p:cNvSpPr/>
            <p:nvPr/>
          </p:nvSpPr>
          <p:spPr>
            <a:xfrm>
              <a:off x="0" y="1588587"/>
              <a:ext cx="2525739" cy="134804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培养单位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教育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干部</a:t>
              </a:r>
            </a:p>
          </p:txBody>
        </p:sp>
      </p:grpSp>
      <p:sp>
        <p:nvSpPr>
          <p:cNvPr id="51" name="矩形 50"/>
          <p:cNvSpPr/>
          <p:nvPr/>
        </p:nvSpPr>
        <p:spPr bwMode="auto">
          <a:xfrm>
            <a:off x="4491768" y="3424610"/>
            <a:ext cx="2427287" cy="13477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spcCol="1270" anchor="ctr"/>
          <a:lstStyle/>
          <a:p>
            <a:pPr algn="ctr" defTabSz="10668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答辩秘书</a:t>
            </a:r>
          </a:p>
        </p:txBody>
      </p:sp>
      <p:grpSp>
        <p:nvGrpSpPr>
          <p:cNvPr id="52" name="组合 11"/>
          <p:cNvGrpSpPr>
            <a:grpSpLocks/>
          </p:cNvGrpSpPr>
          <p:nvPr/>
        </p:nvGrpSpPr>
        <p:grpSpPr bwMode="auto">
          <a:xfrm>
            <a:off x="7300526" y="1488950"/>
            <a:ext cx="2482850" cy="1347788"/>
            <a:chOff x="5429288" y="71436"/>
            <a:chExt cx="2483163" cy="1348043"/>
          </a:xfrm>
        </p:grpSpPr>
        <p:sp>
          <p:nvSpPr>
            <p:cNvPr id="53" name="矩形 52"/>
            <p:cNvSpPr/>
            <p:nvPr/>
          </p:nvSpPr>
          <p:spPr>
            <a:xfrm>
              <a:off x="5429288" y="71436"/>
              <a:ext cx="2483163" cy="134804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4" name="矩形 53"/>
            <p:cNvSpPr/>
            <p:nvPr/>
          </p:nvSpPr>
          <p:spPr>
            <a:xfrm>
              <a:off x="5429288" y="71436"/>
              <a:ext cx="2483163" cy="134804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导师助手</a:t>
              </a: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7291795" y="3424611"/>
            <a:ext cx="2500312" cy="13477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spcCol="1270" anchor="ctr"/>
          <a:lstStyle/>
          <a:p>
            <a:pPr algn="ctr" defTabSz="10668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论文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评阅专家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90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38200" y="1164566"/>
            <a:ext cx="10515600" cy="5205754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zh-CN" sz="2400" dirty="0">
                <a:solidFill>
                  <a:srgbClr val="FF0000"/>
                </a:solidFill>
              </a:rPr>
              <a:t>学生</a:t>
            </a:r>
            <a:r>
              <a:rPr lang="zh-CN" altLang="zh-CN" sz="2400" dirty="0" smtClean="0"/>
              <a:t>：</a:t>
            </a:r>
            <a:r>
              <a:rPr lang="zh-CN" altLang="en-US" sz="2400" dirty="0" smtClean="0"/>
              <a:t>填写论文答辩申请信息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上传学位论文，</a:t>
            </a:r>
            <a:r>
              <a:rPr lang="zh-CN" altLang="zh-CN" sz="2400" dirty="0" smtClean="0"/>
              <a:t>查看导师</a:t>
            </a:r>
            <a:r>
              <a:rPr lang="zh-CN" altLang="en-US" sz="2400" dirty="0" smtClean="0"/>
              <a:t>意见和</a:t>
            </a:r>
            <a:r>
              <a:rPr lang="zh-CN" altLang="zh-CN" sz="2400" dirty="0" smtClean="0"/>
              <a:t>审核</a:t>
            </a:r>
            <a:r>
              <a:rPr lang="zh-CN" altLang="zh-CN" sz="2400" dirty="0"/>
              <a:t>结果</a:t>
            </a:r>
            <a:r>
              <a:rPr lang="zh-CN" altLang="zh-CN" sz="2400" dirty="0" smtClean="0"/>
              <a:t>等</a:t>
            </a:r>
            <a:endParaRPr lang="zh-CN" altLang="zh-CN" sz="2400" dirty="0"/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zh-CN" sz="2400" dirty="0">
                <a:solidFill>
                  <a:srgbClr val="FF0000"/>
                </a:solidFill>
              </a:rPr>
              <a:t>导师</a:t>
            </a:r>
            <a:r>
              <a:rPr lang="zh-CN" altLang="zh-CN" sz="2400" dirty="0" smtClean="0"/>
              <a:t>：</a:t>
            </a:r>
            <a:r>
              <a:rPr lang="zh-CN" altLang="en-US" sz="2400" dirty="0" smtClean="0"/>
              <a:t>审核学生填写的信息，填写意见</a:t>
            </a:r>
            <a:endParaRPr lang="zh-CN" altLang="zh-CN" sz="2400" dirty="0"/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zh-CN" sz="2400" dirty="0">
                <a:solidFill>
                  <a:srgbClr val="FF0000"/>
                </a:solidFill>
              </a:rPr>
              <a:t>导师助手</a:t>
            </a:r>
            <a:r>
              <a:rPr lang="zh-CN" altLang="zh-CN" sz="2400" dirty="0"/>
              <a:t>：导师所在培养单位的工作人员或学生本人，能够代导师</a:t>
            </a:r>
            <a:r>
              <a:rPr lang="zh-CN" altLang="zh-CN" sz="2400" dirty="0" smtClean="0"/>
              <a:t>审核论文</a:t>
            </a:r>
            <a:r>
              <a:rPr lang="zh-CN" altLang="zh-CN" sz="2400" dirty="0"/>
              <a:t>答辩相关信息并填写意见。由导师通过</a:t>
            </a:r>
            <a:r>
              <a:rPr lang="zh-CN" altLang="zh-CN" sz="2400" dirty="0" smtClean="0"/>
              <a:t>培养系统</a:t>
            </a:r>
            <a:r>
              <a:rPr lang="zh-CN" altLang="zh-CN" sz="2400" dirty="0"/>
              <a:t>赋予助手代为审核的权限，也可以随时收回此</a:t>
            </a:r>
            <a:r>
              <a:rPr lang="zh-CN" altLang="zh-CN" sz="2400" dirty="0" smtClean="0"/>
              <a:t>权限</a:t>
            </a:r>
            <a:endParaRPr lang="zh-CN" altLang="zh-CN" sz="2400" dirty="0"/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rgbClr val="FF0000"/>
                </a:solidFill>
              </a:rPr>
              <a:t>培养单位</a:t>
            </a:r>
            <a:r>
              <a:rPr lang="zh-CN" altLang="zh-CN" sz="2400" dirty="0" smtClean="0">
                <a:solidFill>
                  <a:srgbClr val="FF0000"/>
                </a:solidFill>
              </a:rPr>
              <a:t>教育管理</a:t>
            </a:r>
            <a:r>
              <a:rPr lang="zh-CN" altLang="en-US" sz="2400" dirty="0" smtClean="0">
                <a:solidFill>
                  <a:srgbClr val="FF0000"/>
                </a:solidFill>
              </a:rPr>
              <a:t>干部</a:t>
            </a:r>
            <a:r>
              <a:rPr lang="zh-CN" altLang="zh-CN" sz="2400" dirty="0" smtClean="0"/>
              <a:t>：</a:t>
            </a:r>
            <a:r>
              <a:rPr lang="zh-CN" altLang="zh-CN" sz="2400" dirty="0"/>
              <a:t>实时</a:t>
            </a:r>
            <a:r>
              <a:rPr lang="zh-CN" altLang="zh-CN" sz="2400" dirty="0" smtClean="0"/>
              <a:t>查看</a:t>
            </a:r>
            <a:r>
              <a:rPr lang="zh-CN" altLang="en-US" sz="2400" dirty="0" smtClean="0"/>
              <a:t>学生论文</a:t>
            </a:r>
            <a:r>
              <a:rPr lang="zh-CN" altLang="zh-CN" sz="2400" dirty="0" smtClean="0"/>
              <a:t>工作</a:t>
            </a:r>
            <a:r>
              <a:rPr lang="zh-CN" altLang="zh-CN" sz="2400" dirty="0"/>
              <a:t>进展，了解导师</a:t>
            </a:r>
            <a:r>
              <a:rPr lang="zh-CN" altLang="zh-CN" sz="2400" dirty="0" smtClean="0"/>
              <a:t>与</a:t>
            </a:r>
            <a:r>
              <a:rPr lang="zh-CN" altLang="en-US" sz="2400" dirty="0" smtClean="0"/>
              <a:t>学生</a:t>
            </a:r>
            <a:r>
              <a:rPr lang="zh-CN" altLang="zh-CN" sz="2400" dirty="0" smtClean="0"/>
              <a:t>互动</a:t>
            </a:r>
            <a:r>
              <a:rPr lang="zh-CN" altLang="zh-CN" sz="2400" dirty="0"/>
              <a:t>情况，</a:t>
            </a:r>
            <a:r>
              <a:rPr lang="zh-CN" altLang="zh-CN" sz="2400" dirty="0" smtClean="0"/>
              <a:t>审核</a:t>
            </a:r>
            <a:r>
              <a:rPr lang="zh-CN" altLang="en-US" sz="2400" dirty="0" smtClean="0"/>
              <a:t>相关信息</a:t>
            </a:r>
            <a:endParaRPr lang="en-US" altLang="zh-CN" sz="2400" dirty="0" smtClean="0"/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zh-CN" sz="2400" dirty="0" smtClean="0">
                <a:solidFill>
                  <a:srgbClr val="FF0000"/>
                </a:solidFill>
              </a:rPr>
              <a:t>答辩</a:t>
            </a:r>
            <a:r>
              <a:rPr lang="zh-CN" altLang="zh-CN" sz="2400" dirty="0">
                <a:solidFill>
                  <a:srgbClr val="FF0000"/>
                </a:solidFill>
              </a:rPr>
              <a:t>秘书</a:t>
            </a:r>
            <a:r>
              <a:rPr lang="zh-CN" altLang="zh-CN" sz="2400" dirty="0" smtClean="0"/>
              <a:t>：</a:t>
            </a:r>
            <a:r>
              <a:rPr lang="zh-CN" altLang="en-US" sz="2400" dirty="0" smtClean="0"/>
              <a:t>协助</a:t>
            </a:r>
            <a:r>
              <a:rPr lang="zh-CN" altLang="zh-CN" sz="2400" dirty="0" smtClean="0"/>
              <a:t>完成</a:t>
            </a:r>
            <a:r>
              <a:rPr lang="zh-CN" altLang="en-US" sz="2400" dirty="0" smtClean="0"/>
              <a:t>论文评阅与论文</a:t>
            </a:r>
            <a:r>
              <a:rPr lang="zh-CN" altLang="zh-CN" sz="2400" dirty="0" smtClean="0"/>
              <a:t>答辩工作</a:t>
            </a:r>
            <a:endParaRPr lang="zh-CN" altLang="zh-CN" sz="2400" dirty="0"/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zh-CN" sz="2400" dirty="0">
                <a:solidFill>
                  <a:srgbClr val="FF0000"/>
                </a:solidFill>
              </a:rPr>
              <a:t>论文评阅专家</a:t>
            </a:r>
            <a:r>
              <a:rPr lang="zh-CN" altLang="zh-CN" sz="2400" dirty="0" smtClean="0"/>
              <a:t>：</a:t>
            </a:r>
            <a:r>
              <a:rPr lang="zh-CN" altLang="en-US" sz="2400" dirty="0" smtClean="0"/>
              <a:t>确认是否参评，</a:t>
            </a:r>
            <a:r>
              <a:rPr lang="zh-CN" altLang="zh-CN" sz="2400" dirty="0" smtClean="0"/>
              <a:t>浏览</a:t>
            </a:r>
            <a:r>
              <a:rPr lang="zh-CN" altLang="zh-CN" sz="2400" dirty="0"/>
              <a:t>论文，提交</a:t>
            </a:r>
            <a:r>
              <a:rPr lang="zh-CN" altLang="zh-CN" sz="2400" dirty="0" smtClean="0"/>
              <a:t>论文</a:t>
            </a:r>
            <a:r>
              <a:rPr lang="zh-CN" altLang="en-US" sz="2400" dirty="0" smtClean="0"/>
              <a:t>评阅</a:t>
            </a:r>
            <a:r>
              <a:rPr lang="zh-CN" altLang="zh-CN" sz="2400" dirty="0" smtClean="0"/>
              <a:t>意见</a:t>
            </a:r>
            <a:endParaRPr lang="zh-CN" altLang="zh-CN" sz="2400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C4994"/>
                </a:solidFill>
              </a:rPr>
              <a:t>1.4    </a:t>
            </a:r>
            <a:r>
              <a:rPr lang="zh-CN" altLang="en-US" dirty="0" smtClean="0">
                <a:solidFill>
                  <a:srgbClr val="0C4994"/>
                </a:solidFill>
              </a:rPr>
              <a:t>主要角色与功能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818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5"/>
          <p:cNvSpPr>
            <a:spLocks/>
          </p:cNvSpPr>
          <p:nvPr/>
        </p:nvSpPr>
        <p:spPr bwMode="auto">
          <a:xfrm>
            <a:off x="771225" y="1754842"/>
            <a:ext cx="2935728" cy="487172"/>
          </a:xfrm>
          <a:custGeom>
            <a:avLst/>
            <a:gdLst>
              <a:gd name="T0" fmla="*/ 275 w 3851"/>
              <a:gd name="T1" fmla="*/ 0 h 633"/>
              <a:gd name="T2" fmla="*/ 3575 w 3851"/>
              <a:gd name="T3" fmla="*/ 0 h 633"/>
              <a:gd name="T4" fmla="*/ 3851 w 3851"/>
              <a:gd name="T5" fmla="*/ 633 h 633"/>
              <a:gd name="T6" fmla="*/ 0 w 3851"/>
              <a:gd name="T7" fmla="*/ 633 h 633"/>
              <a:gd name="T8" fmla="*/ 275 w 3851"/>
              <a:gd name="T9" fmla="*/ 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1" h="633">
                <a:moveTo>
                  <a:pt x="275" y="0"/>
                </a:moveTo>
                <a:lnTo>
                  <a:pt x="3575" y="0"/>
                </a:lnTo>
                <a:lnTo>
                  <a:pt x="3851" y="633"/>
                </a:lnTo>
                <a:lnTo>
                  <a:pt x="0" y="633"/>
                </a:lnTo>
                <a:lnTo>
                  <a:pt x="2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1" y="2245189"/>
            <a:ext cx="12192000" cy="2196242"/>
          </a:xfrm>
          <a:prstGeom prst="rect">
            <a:avLst/>
          </a:prstGeom>
          <a:gradFill flip="none" rotWithShape="1">
            <a:gsLst>
              <a:gs pos="0">
                <a:srgbClr val="0C4994">
                  <a:shade val="30000"/>
                  <a:satMod val="115000"/>
                </a:srgbClr>
              </a:gs>
              <a:gs pos="50000">
                <a:srgbClr val="0C4994">
                  <a:shade val="67500"/>
                  <a:satMod val="115000"/>
                </a:srgbClr>
              </a:gs>
              <a:gs pos="100000">
                <a:srgbClr val="0C49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4" name="Rectangle 7"/>
          <p:cNvSpPr>
            <a:spLocks noChangeArrowheads="1"/>
          </p:cNvSpPr>
          <p:nvPr/>
        </p:nvSpPr>
        <p:spPr bwMode="auto">
          <a:xfrm>
            <a:off x="980692" y="1754842"/>
            <a:ext cx="2513618" cy="268658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srgbClr val="FD700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6" name="TextBox 25"/>
          <p:cNvSpPr txBox="1">
            <a:spLocks noChangeArrowheads="1"/>
          </p:cNvSpPr>
          <p:nvPr/>
        </p:nvSpPr>
        <p:spPr bwMode="auto">
          <a:xfrm>
            <a:off x="3649271" y="2747954"/>
            <a:ext cx="83598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CB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新学位论文评阅系统</a:t>
            </a:r>
            <a:r>
              <a:rPr lang="zh-CN" altLang="en-US" sz="4800" b="1" dirty="0" smtClean="0">
                <a:solidFill>
                  <a:srgbClr val="FDCB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CB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流程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DCB3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47" name="TextBox 26"/>
          <p:cNvSpPr txBox="1">
            <a:spLocks noChangeArrowheads="1"/>
          </p:cNvSpPr>
          <p:nvPr/>
        </p:nvSpPr>
        <p:spPr bwMode="auto">
          <a:xfrm>
            <a:off x="1198095" y="2245187"/>
            <a:ext cx="2081987" cy="1937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99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199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 descr="横版组合——透明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8075" y="127196"/>
            <a:ext cx="3429530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42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 autoUpdateAnimBg="0"/>
      <p:bldP spid="10244" grpId="0" animBg="1" autoUpdateAnimBg="0"/>
      <p:bldP spid="10246" grpId="0" autoUpdateAnimBg="0"/>
      <p:bldP spid="10247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heme/theme1.xml><?xml version="1.0" encoding="utf-8"?>
<a:theme xmlns:a="http://schemas.openxmlformats.org/drawingml/2006/main" name="A000120140530A99PPBG">
  <a:themeElements>
    <a:clrScheme name="自定义 1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C4994"/>
      </a:accent1>
      <a:accent2>
        <a:srgbClr val="0AA3D4"/>
      </a:accent2>
      <a:accent3>
        <a:srgbClr val="DB1F1F"/>
      </a:accent3>
      <a:accent4>
        <a:srgbClr val="247B95"/>
      </a:accent4>
      <a:accent5>
        <a:srgbClr val="AE1324"/>
      </a:accent5>
      <a:accent6>
        <a:srgbClr val="045A88"/>
      </a:accent6>
      <a:hlink>
        <a:srgbClr val="004986"/>
      </a:hlink>
      <a:folHlink>
        <a:srgbClr val="BFBFBF"/>
      </a:folHlink>
    </a:clrScheme>
    <a:fontScheme name="雅黑">
      <a:majorFont>
        <a:latin typeface="Impact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5128</TotalTime>
  <Words>1785</Words>
  <Application>Microsoft Office PowerPoint</Application>
  <PresentationFormat>宽屏</PresentationFormat>
  <Paragraphs>175</Paragraphs>
  <Slides>25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等线</vt:lpstr>
      <vt:lpstr>黑体</vt:lpstr>
      <vt:lpstr>华文中宋</vt:lpstr>
      <vt:lpstr>宋体</vt:lpstr>
      <vt:lpstr>微软雅黑</vt:lpstr>
      <vt:lpstr>微软雅黑 Light</vt:lpstr>
      <vt:lpstr>Arial</vt:lpstr>
      <vt:lpstr>Calibri</vt:lpstr>
      <vt:lpstr>Impact</vt:lpstr>
      <vt:lpstr>Times New Roman</vt:lpstr>
      <vt:lpstr>Wingdings</vt:lpstr>
      <vt:lpstr>A000120140530A99PPBG</vt:lpstr>
      <vt:lpstr>Visio</vt:lpstr>
      <vt:lpstr>新学位论文评阅系统工作流程</vt:lpstr>
      <vt:lpstr>PowerPoint 演示文稿</vt:lpstr>
      <vt:lpstr>PowerPoint 演示文稿</vt:lpstr>
      <vt:lpstr>1.1  新学位论文评阅系统简介</vt:lpstr>
      <vt:lpstr>培养系统业务流程图                      实现研究生培养全过程管理</vt:lpstr>
      <vt:lpstr>1.2   新学位论文评阅系统与原培养系统的关系</vt:lpstr>
      <vt:lpstr>1.3   新学位论文评阅系统涉及的主要角色</vt:lpstr>
      <vt:lpstr>1.4    主要角色与功能</vt:lpstr>
      <vt:lpstr>PowerPoint 演示文稿</vt:lpstr>
      <vt:lpstr>2.1    学位论文评阅方式</vt:lpstr>
      <vt:lpstr>2.2  学位论文评阅前的工作</vt:lpstr>
      <vt:lpstr>2.3  学位论文评阅工作流程</vt:lpstr>
      <vt:lpstr>2.4  不同评阅方式下各角色的权限</vt:lpstr>
      <vt:lpstr>2.5  各类角色的主要功能</vt:lpstr>
      <vt:lpstr>2.5  各类角色的主要功能</vt:lpstr>
      <vt:lpstr>2.5  各类角色的主要功能</vt:lpstr>
      <vt:lpstr>PowerPoint 演示文稿</vt:lpstr>
      <vt:lpstr>3.1  专家信息共享且准确性高</vt:lpstr>
      <vt:lpstr>3.2  实现专家智能推荐</vt:lpstr>
      <vt:lpstr>3.3  提供更丰富的邮件模板</vt:lpstr>
      <vt:lpstr>3.4  界面更加友好，操作更方便</vt:lpstr>
      <vt:lpstr>3.5  增加短信提醒功能</vt:lpstr>
      <vt:lpstr>PowerPoint 演示文稿</vt:lpstr>
      <vt:lpstr>下一步工作计划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WJT</dc:creator>
  <cp:lastModifiedBy>NTKO</cp:lastModifiedBy>
  <cp:revision>1410</cp:revision>
  <dcterms:created xsi:type="dcterms:W3CDTF">2018-08-10T09:41:38Z</dcterms:created>
  <dcterms:modified xsi:type="dcterms:W3CDTF">2020-10-15T03:11:49Z</dcterms:modified>
</cp:coreProperties>
</file>