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24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25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26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27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61" r:id="rId2"/>
    <p:sldId id="3097" r:id="rId3"/>
    <p:sldId id="3101" r:id="rId4"/>
    <p:sldId id="2887" r:id="rId5"/>
    <p:sldId id="3306" r:id="rId6"/>
    <p:sldId id="3098" r:id="rId7"/>
    <p:sldId id="2924" r:id="rId8"/>
    <p:sldId id="3100" r:id="rId9"/>
    <p:sldId id="3104" r:id="rId10"/>
    <p:sldId id="3105" r:id="rId11"/>
    <p:sldId id="3106" r:id="rId12"/>
    <p:sldId id="3107" r:id="rId13"/>
    <p:sldId id="3108" r:id="rId14"/>
    <p:sldId id="3109" r:id="rId15"/>
    <p:sldId id="3111" r:id="rId16"/>
    <p:sldId id="3116" r:id="rId17"/>
    <p:sldId id="3112" r:id="rId18"/>
    <p:sldId id="3118" r:id="rId19"/>
    <p:sldId id="3236" r:id="rId20"/>
    <p:sldId id="3414" r:id="rId21"/>
    <p:sldId id="3415" r:id="rId22"/>
    <p:sldId id="3275" r:id="rId23"/>
    <p:sldId id="3413" r:id="rId24"/>
    <p:sldId id="3134" r:id="rId25"/>
    <p:sldId id="3353" r:id="rId26"/>
    <p:sldId id="3354" r:id="rId27"/>
    <p:sldId id="3355" r:id="rId28"/>
    <p:sldId id="3356" r:id="rId29"/>
    <p:sldId id="3357" r:id="rId30"/>
    <p:sldId id="3358" r:id="rId31"/>
    <p:sldId id="3359" r:id="rId32"/>
    <p:sldId id="3456" r:id="rId33"/>
    <p:sldId id="3360" r:id="rId34"/>
    <p:sldId id="3361" r:id="rId35"/>
    <p:sldId id="3362" r:id="rId36"/>
    <p:sldId id="3363" r:id="rId37"/>
    <p:sldId id="3457" r:id="rId38"/>
    <p:sldId id="3364" r:id="rId39"/>
    <p:sldId id="3365" r:id="rId40"/>
    <p:sldId id="3458" r:id="rId41"/>
    <p:sldId id="3366" r:id="rId42"/>
    <p:sldId id="3459" r:id="rId43"/>
    <p:sldId id="3367" r:id="rId44"/>
    <p:sldId id="3138" r:id="rId45"/>
    <p:sldId id="3368" r:id="rId46"/>
    <p:sldId id="3397" r:id="rId47"/>
    <p:sldId id="3398" r:id="rId48"/>
    <p:sldId id="3399" r:id="rId49"/>
    <p:sldId id="3402" r:id="rId50"/>
    <p:sldId id="3401" r:id="rId51"/>
    <p:sldId id="3403" r:id="rId52"/>
    <p:sldId id="3370" r:id="rId53"/>
    <p:sldId id="3371" r:id="rId54"/>
    <p:sldId id="3350" r:id="rId55"/>
    <p:sldId id="3492" r:id="rId56"/>
    <p:sldId id="3460" r:id="rId57"/>
    <p:sldId id="3502" r:id="rId58"/>
    <p:sldId id="3503" r:id="rId59"/>
    <p:sldId id="3412" r:id="rId60"/>
    <p:sldId id="3404" r:id="rId61"/>
    <p:sldId id="3405" r:id="rId62"/>
    <p:sldId id="271" r:id="rId63"/>
  </p:sldIdLst>
  <p:sldSz cx="12192000" cy="6858000"/>
  <p:notesSz cx="6858000" cy="9144000"/>
  <p:custDataLst>
    <p:tags r:id="rId66"/>
  </p:custDataLst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2" clrIdx="0"/>
  <p:cmAuthor id="1" name=" " initials="" lastIdx="2" clrIdx="0"/>
  <p:cmAuthor id="2" name="pan phenalish" initials="pp" lastIdx="1" clrIdx="1"/>
  <p:cmAuthor id="3" name="方 鲁华" initials="方" lastIdx="1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F80BD"/>
    <a:srgbClr val="8EB4E3"/>
    <a:srgbClr val="FFFFFF"/>
    <a:srgbClr val="385F9D"/>
    <a:srgbClr val="F9EEED"/>
    <a:srgbClr val="FFFF99"/>
    <a:srgbClr val="DD0730"/>
    <a:srgbClr val="207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270" autoAdjust="0"/>
  </p:normalViewPr>
  <p:slideViewPr>
    <p:cSldViewPr snapToGrid="0" snapToObjects="1">
      <p:cViewPr varScale="1">
        <p:scale>
          <a:sx n="108" d="100"/>
          <a:sy n="108" d="100"/>
        </p:scale>
        <p:origin x="630" y="102"/>
      </p:cViewPr>
      <p:guideLst>
        <p:guide orient="horz" pos="2184"/>
        <p:guide pos="387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326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52739B-8C98-44E8-9AC4-2E8BD378DF4C}" type="doc">
      <dgm:prSet loTypeId="urn:microsoft.com/office/officeart/2005/8/layout/list1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A95E1E50-D5D6-4412-8953-ABB3A9EC2AC6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rPr>
            <a:t>合同大类</a:t>
          </a:r>
          <a:endParaRPr/>
        </a:p>
      </dgm:t>
    </dgm:pt>
    <dgm:pt modelId="{49720634-1639-4567-B59F-088C23D49A42}" type="parTrans" cxnId="{D24881A7-17C5-4944-9838-78417C22F248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F6EC697-AD24-40CC-B3D9-C5435B1EB473}" type="sibTrans" cxnId="{D24881A7-17C5-4944-9838-78417C22F248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4282FF6-38F3-4A3E-848E-928B252934CA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收入合同</a:t>
          </a:r>
        </a:p>
      </dgm:t>
    </dgm:pt>
    <dgm:pt modelId="{DDBC9FC2-82DB-469C-8A0B-7946E6B36813}" type="parTrans" cxnId="{4AF20B27-299B-4BBA-9077-035CF616BDB2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62D8BB5-081D-4C28-B599-4CBE8ABB274E}" type="sibTrans" cxnId="{4AF20B27-299B-4BBA-9077-035CF616BDB2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CF64169-014D-410C-B216-F12715507BFE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支出合同</a:t>
          </a:r>
        </a:p>
      </dgm:t>
    </dgm:pt>
    <dgm:pt modelId="{3309FD54-4C7C-4F65-97D8-A20607DB18DF}" type="parTrans" cxnId="{26CB7B73-1773-42F9-83B8-B339502DB5AC}">
      <dgm:prSet/>
      <dgm:spPr/>
    </dgm:pt>
    <dgm:pt modelId="{83D3BCC4-9D9D-42FE-B09E-0BCC118524C9}" type="sibTrans" cxnId="{26CB7B73-1773-42F9-83B8-B339502DB5AC}">
      <dgm:prSet/>
      <dgm:spPr/>
    </dgm:pt>
    <dgm:pt modelId="{79D6AA12-BFF6-40BC-B84D-5B684E4FEA80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其他</a:t>
          </a:r>
          <a:endParaRPr/>
        </a:p>
      </dgm:t>
    </dgm:pt>
    <dgm:pt modelId="{AAEBE54A-FC1C-4DDC-81B9-E3B9AC7DFAB3}" type="parTrans" cxnId="{72F35FD4-87C0-4069-865C-2B7DD343F4E7}">
      <dgm:prSet/>
      <dgm:spPr/>
    </dgm:pt>
    <dgm:pt modelId="{D5BB320D-3F4F-4C82-A20C-593FD10EF117}" type="sibTrans" cxnId="{72F35FD4-87C0-4069-865C-2B7DD343F4E7}">
      <dgm:prSet/>
      <dgm:spPr/>
    </dgm:pt>
    <dgm:pt modelId="{8CDCC2F8-2E59-4740-9DB4-37D57648C514}" type="pres">
      <dgm:prSet presAssocID="{AB52739B-8C98-44E8-9AC4-2E8BD378DF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BE57A1A-4F29-4860-87BF-507F3318CDE0}" type="pres">
      <dgm:prSet presAssocID="{A95E1E50-D5D6-4412-8953-ABB3A9EC2AC6}" presName="parentLin" presStyleCnt="0"/>
      <dgm:spPr/>
    </dgm:pt>
    <dgm:pt modelId="{17E515C7-A8B6-4AA6-9501-97FCF4DE6281}" type="pres">
      <dgm:prSet presAssocID="{A95E1E50-D5D6-4412-8953-ABB3A9EC2AC6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76374DE0-9491-41BD-90B4-E3131D043BE1}" type="pres">
      <dgm:prSet presAssocID="{A95E1E50-D5D6-4412-8953-ABB3A9EC2AC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4236A00-FE28-4A7B-AD9A-AFA84490C517}" type="pres">
      <dgm:prSet presAssocID="{A95E1E50-D5D6-4412-8953-ABB3A9EC2AC6}" presName="negativeSpace" presStyleCnt="0"/>
      <dgm:spPr/>
    </dgm:pt>
    <dgm:pt modelId="{C8180BC7-A533-493B-9087-0B22CF0189E4}" type="pres">
      <dgm:prSet presAssocID="{A95E1E50-D5D6-4412-8953-ABB3A9EC2AC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01E2021-AA5D-4C65-8E2C-F78309E3E4EE}" type="presOf" srcId="{A4282FF6-38F3-4A3E-848E-928B252934CA}" destId="{C8180BC7-A533-493B-9087-0B22CF0189E4}" srcOrd="0" destOrd="0" presId="urn:microsoft.com/office/officeart/2005/8/layout/list1#1"/>
    <dgm:cxn modelId="{4AF20B27-299B-4BBA-9077-035CF616BDB2}" srcId="{A95E1E50-D5D6-4412-8953-ABB3A9EC2AC6}" destId="{A4282FF6-38F3-4A3E-848E-928B252934CA}" srcOrd="0" destOrd="0" parTransId="{DDBC9FC2-82DB-469C-8A0B-7946E6B36813}" sibTransId="{E62D8BB5-081D-4C28-B599-4CBE8ABB274E}"/>
    <dgm:cxn modelId="{838087AA-7E56-4F9B-A124-5F3CCFC41904}" type="presOf" srcId="{79D6AA12-BFF6-40BC-B84D-5B684E4FEA80}" destId="{C8180BC7-A533-493B-9087-0B22CF0189E4}" srcOrd="0" destOrd="2" presId="urn:microsoft.com/office/officeart/2005/8/layout/list1#1"/>
    <dgm:cxn modelId="{0A2C1831-7BD2-435E-8C35-DAD2E4ECCE42}" type="presOf" srcId="{AB52739B-8C98-44E8-9AC4-2E8BD378DF4C}" destId="{8CDCC2F8-2E59-4740-9DB4-37D57648C514}" srcOrd="0" destOrd="0" presId="urn:microsoft.com/office/officeart/2005/8/layout/list1#1"/>
    <dgm:cxn modelId="{31248ECF-FECE-4E0F-9CE7-3572A0252888}" type="presOf" srcId="{A95E1E50-D5D6-4412-8953-ABB3A9EC2AC6}" destId="{17E515C7-A8B6-4AA6-9501-97FCF4DE6281}" srcOrd="0" destOrd="0" presId="urn:microsoft.com/office/officeart/2005/8/layout/list1#1"/>
    <dgm:cxn modelId="{159074BC-AD4B-41D2-A1E6-71A9CAF56CEF}" type="presOf" srcId="{DCF64169-014D-410C-B216-F12715507BFE}" destId="{C8180BC7-A533-493B-9087-0B22CF0189E4}" srcOrd="0" destOrd="1" presId="urn:microsoft.com/office/officeart/2005/8/layout/list1#1"/>
    <dgm:cxn modelId="{D24881A7-17C5-4944-9838-78417C22F248}" srcId="{AB52739B-8C98-44E8-9AC4-2E8BD378DF4C}" destId="{A95E1E50-D5D6-4412-8953-ABB3A9EC2AC6}" srcOrd="0" destOrd="0" parTransId="{49720634-1639-4567-B59F-088C23D49A42}" sibTransId="{AF6EC697-AD24-40CC-B3D9-C5435B1EB473}"/>
    <dgm:cxn modelId="{26CB7B73-1773-42F9-83B8-B339502DB5AC}" srcId="{A95E1E50-D5D6-4412-8953-ABB3A9EC2AC6}" destId="{DCF64169-014D-410C-B216-F12715507BFE}" srcOrd="1" destOrd="0" parTransId="{3309FD54-4C7C-4F65-97D8-A20607DB18DF}" sibTransId="{83D3BCC4-9D9D-42FE-B09E-0BCC118524C9}"/>
    <dgm:cxn modelId="{8A8A6666-1E13-4C31-AAFC-2BC5E0BC68D1}" type="presOf" srcId="{A95E1E50-D5D6-4412-8953-ABB3A9EC2AC6}" destId="{76374DE0-9491-41BD-90B4-E3131D043BE1}" srcOrd="1" destOrd="0" presId="urn:microsoft.com/office/officeart/2005/8/layout/list1#1"/>
    <dgm:cxn modelId="{72F35FD4-87C0-4069-865C-2B7DD343F4E7}" srcId="{A95E1E50-D5D6-4412-8953-ABB3A9EC2AC6}" destId="{79D6AA12-BFF6-40BC-B84D-5B684E4FEA80}" srcOrd="2" destOrd="0" parTransId="{AAEBE54A-FC1C-4DDC-81B9-E3B9AC7DFAB3}" sibTransId="{D5BB320D-3F4F-4C82-A20C-593FD10EF117}"/>
    <dgm:cxn modelId="{83462108-D49A-411D-BFB6-B1081B2A25FA}" type="presParOf" srcId="{8CDCC2F8-2E59-4740-9DB4-37D57648C514}" destId="{3BE57A1A-4F29-4860-87BF-507F3318CDE0}" srcOrd="0" destOrd="0" presId="urn:microsoft.com/office/officeart/2005/8/layout/list1#1"/>
    <dgm:cxn modelId="{C65C4351-D07F-4340-AA66-8847385CF593}" type="presParOf" srcId="{3BE57A1A-4F29-4860-87BF-507F3318CDE0}" destId="{17E515C7-A8B6-4AA6-9501-97FCF4DE6281}" srcOrd="0" destOrd="0" presId="urn:microsoft.com/office/officeart/2005/8/layout/list1#1"/>
    <dgm:cxn modelId="{6C88D429-D5E9-42DB-939F-B0390C9CF82B}" type="presParOf" srcId="{3BE57A1A-4F29-4860-87BF-507F3318CDE0}" destId="{76374DE0-9491-41BD-90B4-E3131D043BE1}" srcOrd="1" destOrd="0" presId="urn:microsoft.com/office/officeart/2005/8/layout/list1#1"/>
    <dgm:cxn modelId="{AB5E8A11-5CA8-474E-BC44-954C5695A706}" type="presParOf" srcId="{8CDCC2F8-2E59-4740-9DB4-37D57648C514}" destId="{34236A00-FE28-4A7B-AD9A-AFA84490C517}" srcOrd="1" destOrd="0" presId="urn:microsoft.com/office/officeart/2005/8/layout/list1#1"/>
    <dgm:cxn modelId="{1CBEA60C-1F30-47D7-A7E1-B8A1961A0E97}" type="presParOf" srcId="{8CDCC2F8-2E59-4740-9DB4-37D57648C514}" destId="{C8180BC7-A533-493B-9087-0B22CF0189E4}" srcOrd="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52739B-8C98-44E8-9AC4-2E8BD378DF4C}" type="doc">
      <dgm:prSet loTypeId="urn:microsoft.com/office/officeart/2005/8/layout/list1#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A95E1E50-D5D6-4412-8953-ABB3A9EC2AC6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1" dirty="0">
              <a:latin typeface="微软雅黑" panose="020B0503020204020204" pitchFamily="34" charset="-122"/>
              <a:ea typeface="微软雅黑" panose="020B0503020204020204" pitchFamily="34" charset="-122"/>
            </a:rPr>
            <a:t>扩展信息</a:t>
          </a:r>
          <a:endParaRPr lang="zh-CN"/>
        </a:p>
      </dgm:t>
    </dgm:pt>
    <dgm:pt modelId="{49720634-1639-4567-B59F-088C23D49A42}" type="parTrans" cxnId="{96797732-BDA7-426F-AE09-6A63742F362E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F6EC697-AD24-40CC-B3D9-C5435B1EB473}" type="sibTrans" cxnId="{96797732-BDA7-426F-AE09-6A63742F362E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4282FF6-38F3-4A3E-848E-928B252934CA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单行文本</a:t>
          </a:r>
        </a:p>
      </dgm:t>
    </dgm:pt>
    <dgm:pt modelId="{DDBC9FC2-82DB-469C-8A0B-7946E6B36813}" type="parTrans" cxnId="{C9F9DE64-5FAC-478F-9261-1AE47A164E70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62D8BB5-081D-4C28-B599-4CBE8ABB274E}" type="sibTrans" cxnId="{C9F9DE64-5FAC-478F-9261-1AE47A164E70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D7324B2-188E-4F2F-AE83-689139B7DA03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多行文本</a:t>
          </a:r>
        </a:p>
      </dgm:t>
    </dgm:pt>
    <dgm:pt modelId="{3E6D2395-AC3F-4235-9DBD-7B68D32FD3DC}" type="parTrans" cxnId="{8ECC2A74-9C9D-4BBD-9363-679D15593A59}">
      <dgm:prSet/>
      <dgm:spPr/>
    </dgm:pt>
    <dgm:pt modelId="{76BACC96-CCA4-4C23-AA42-B009D90D6D78}" type="sibTrans" cxnId="{8ECC2A74-9C9D-4BBD-9363-679D15593A59}">
      <dgm:prSet/>
      <dgm:spPr/>
    </dgm:pt>
    <dgm:pt modelId="{316E7382-2E1C-4C36-B5EF-79077BE51B1B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时间、日期</a:t>
          </a:r>
        </a:p>
      </dgm:t>
    </dgm:pt>
    <dgm:pt modelId="{946EC8E7-1E60-44BA-8340-465F2203A0FD}" type="parTrans" cxnId="{0F8328A6-74FE-46EF-B916-8F63752E319A}">
      <dgm:prSet/>
      <dgm:spPr/>
    </dgm:pt>
    <dgm:pt modelId="{0254CEA1-F4B5-4B79-AE45-81D8F8F9E091}" type="sibTrans" cxnId="{0F8328A6-74FE-46EF-B916-8F63752E319A}">
      <dgm:prSet/>
      <dgm:spPr/>
    </dgm:pt>
    <dgm:pt modelId="{C9310985-4403-4DA8-B1F6-B51E6FEDAD88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单选框、复选框</a:t>
          </a:r>
        </a:p>
      </dgm:t>
    </dgm:pt>
    <dgm:pt modelId="{E1C7663B-6E48-46BE-A2F4-7D5ED792D68F}" type="parTrans" cxnId="{07AA641E-1FD9-4F84-A2F4-FB1CEA4C7B8C}">
      <dgm:prSet/>
      <dgm:spPr/>
    </dgm:pt>
    <dgm:pt modelId="{FEC25762-A6E7-4223-912E-183168D8FD16}" type="sibTrans" cxnId="{07AA641E-1FD9-4F84-A2F4-FB1CEA4C7B8C}">
      <dgm:prSet/>
      <dgm:spPr/>
    </dgm:pt>
    <dgm:pt modelId="{F0C346C9-8470-4B71-BABF-D48605AC0741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下拉框</a:t>
          </a:r>
          <a:endParaRPr lang="zh-CN"/>
        </a:p>
      </dgm:t>
    </dgm:pt>
    <dgm:pt modelId="{EC82D012-10D2-4BEF-8BE7-9EF94A479775}" type="parTrans" cxnId="{F958B66D-64F4-46B4-BAE2-5C96B4F69D3B}">
      <dgm:prSet/>
      <dgm:spPr/>
    </dgm:pt>
    <dgm:pt modelId="{BF8E4973-D70F-468C-BD31-213D0909F88B}" type="sibTrans" cxnId="{F958B66D-64F4-46B4-BAE2-5C96B4F69D3B}">
      <dgm:prSet/>
      <dgm:spPr/>
    </dgm:pt>
    <dgm:pt modelId="{8CDCC2F8-2E59-4740-9DB4-37D57648C514}" type="pres">
      <dgm:prSet presAssocID="{AB52739B-8C98-44E8-9AC4-2E8BD378DF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BE57A1A-4F29-4860-87BF-507F3318CDE0}" type="pres">
      <dgm:prSet presAssocID="{A95E1E50-D5D6-4412-8953-ABB3A9EC2AC6}" presName="parentLin" presStyleCnt="0"/>
      <dgm:spPr/>
    </dgm:pt>
    <dgm:pt modelId="{17E515C7-A8B6-4AA6-9501-97FCF4DE6281}" type="pres">
      <dgm:prSet presAssocID="{A95E1E50-D5D6-4412-8953-ABB3A9EC2AC6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76374DE0-9491-41BD-90B4-E3131D043BE1}" type="pres">
      <dgm:prSet presAssocID="{A95E1E50-D5D6-4412-8953-ABB3A9EC2AC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4236A00-FE28-4A7B-AD9A-AFA84490C517}" type="pres">
      <dgm:prSet presAssocID="{A95E1E50-D5D6-4412-8953-ABB3A9EC2AC6}" presName="negativeSpace" presStyleCnt="0"/>
      <dgm:spPr/>
    </dgm:pt>
    <dgm:pt modelId="{C8180BC7-A533-493B-9087-0B22CF0189E4}" type="pres">
      <dgm:prSet presAssocID="{A95E1E50-D5D6-4412-8953-ABB3A9EC2AC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1FB91BD-8B3D-49D3-BA86-302C859F9560}" type="presOf" srcId="{316E7382-2E1C-4C36-B5EF-79077BE51B1B}" destId="{C8180BC7-A533-493B-9087-0B22CF0189E4}" srcOrd="0" destOrd="2" presId="urn:microsoft.com/office/officeart/2005/8/layout/list1#2"/>
    <dgm:cxn modelId="{C182CE6D-2FCC-4066-80D5-E9599B1304EB}" type="presOf" srcId="{2D7324B2-188E-4F2F-AE83-689139B7DA03}" destId="{C8180BC7-A533-493B-9087-0B22CF0189E4}" srcOrd="0" destOrd="1" presId="urn:microsoft.com/office/officeart/2005/8/layout/list1#2"/>
    <dgm:cxn modelId="{DF80CFE7-DC40-404C-B933-8DB18C401AE5}" type="presOf" srcId="{C9310985-4403-4DA8-B1F6-B51E6FEDAD88}" destId="{C8180BC7-A533-493B-9087-0B22CF0189E4}" srcOrd="0" destOrd="3" presId="urn:microsoft.com/office/officeart/2005/8/layout/list1#2"/>
    <dgm:cxn modelId="{634CFA36-F159-4CC1-953C-C554713B890F}" type="presOf" srcId="{AB52739B-8C98-44E8-9AC4-2E8BD378DF4C}" destId="{8CDCC2F8-2E59-4740-9DB4-37D57648C514}" srcOrd="0" destOrd="0" presId="urn:microsoft.com/office/officeart/2005/8/layout/list1#2"/>
    <dgm:cxn modelId="{8ECC2A74-9C9D-4BBD-9363-679D15593A59}" srcId="{A95E1E50-D5D6-4412-8953-ABB3A9EC2AC6}" destId="{2D7324B2-188E-4F2F-AE83-689139B7DA03}" srcOrd="1" destOrd="0" parTransId="{3E6D2395-AC3F-4235-9DBD-7B68D32FD3DC}" sibTransId="{76BACC96-CCA4-4C23-AA42-B009D90D6D78}"/>
    <dgm:cxn modelId="{F45E5E0F-679C-4FBC-8425-5B30F6CF3CB9}" type="presOf" srcId="{A95E1E50-D5D6-4412-8953-ABB3A9EC2AC6}" destId="{17E515C7-A8B6-4AA6-9501-97FCF4DE6281}" srcOrd="0" destOrd="0" presId="urn:microsoft.com/office/officeart/2005/8/layout/list1#2"/>
    <dgm:cxn modelId="{0F8328A6-74FE-46EF-B916-8F63752E319A}" srcId="{A95E1E50-D5D6-4412-8953-ABB3A9EC2AC6}" destId="{316E7382-2E1C-4C36-B5EF-79077BE51B1B}" srcOrd="2" destOrd="0" parTransId="{946EC8E7-1E60-44BA-8340-465F2203A0FD}" sibTransId="{0254CEA1-F4B5-4B79-AE45-81D8F8F9E091}"/>
    <dgm:cxn modelId="{07AA641E-1FD9-4F84-A2F4-FB1CEA4C7B8C}" srcId="{A95E1E50-D5D6-4412-8953-ABB3A9EC2AC6}" destId="{C9310985-4403-4DA8-B1F6-B51E6FEDAD88}" srcOrd="3" destOrd="0" parTransId="{E1C7663B-6E48-46BE-A2F4-7D5ED792D68F}" sibTransId="{FEC25762-A6E7-4223-912E-183168D8FD16}"/>
    <dgm:cxn modelId="{4E59B43A-6031-4018-B135-CD648B13A03A}" type="presOf" srcId="{F0C346C9-8470-4B71-BABF-D48605AC0741}" destId="{C8180BC7-A533-493B-9087-0B22CF0189E4}" srcOrd="0" destOrd="4" presId="urn:microsoft.com/office/officeart/2005/8/layout/list1#2"/>
    <dgm:cxn modelId="{C9F9DE64-5FAC-478F-9261-1AE47A164E70}" srcId="{A95E1E50-D5D6-4412-8953-ABB3A9EC2AC6}" destId="{A4282FF6-38F3-4A3E-848E-928B252934CA}" srcOrd="0" destOrd="0" parTransId="{DDBC9FC2-82DB-469C-8A0B-7946E6B36813}" sibTransId="{E62D8BB5-081D-4C28-B599-4CBE8ABB274E}"/>
    <dgm:cxn modelId="{9467A91F-AF34-47BF-9C72-2D4CD0F745D4}" type="presOf" srcId="{A95E1E50-D5D6-4412-8953-ABB3A9EC2AC6}" destId="{76374DE0-9491-41BD-90B4-E3131D043BE1}" srcOrd="1" destOrd="0" presId="urn:microsoft.com/office/officeart/2005/8/layout/list1#2"/>
    <dgm:cxn modelId="{35BD672B-E61E-4685-A713-808D0630A182}" type="presOf" srcId="{A4282FF6-38F3-4A3E-848E-928B252934CA}" destId="{C8180BC7-A533-493B-9087-0B22CF0189E4}" srcOrd="0" destOrd="0" presId="urn:microsoft.com/office/officeart/2005/8/layout/list1#2"/>
    <dgm:cxn modelId="{F958B66D-64F4-46B4-BAE2-5C96B4F69D3B}" srcId="{A95E1E50-D5D6-4412-8953-ABB3A9EC2AC6}" destId="{F0C346C9-8470-4B71-BABF-D48605AC0741}" srcOrd="4" destOrd="0" parTransId="{EC82D012-10D2-4BEF-8BE7-9EF94A479775}" sibTransId="{BF8E4973-D70F-468C-BD31-213D0909F88B}"/>
    <dgm:cxn modelId="{96797732-BDA7-426F-AE09-6A63742F362E}" srcId="{AB52739B-8C98-44E8-9AC4-2E8BD378DF4C}" destId="{A95E1E50-D5D6-4412-8953-ABB3A9EC2AC6}" srcOrd="0" destOrd="0" parTransId="{49720634-1639-4567-B59F-088C23D49A42}" sibTransId="{AF6EC697-AD24-40CC-B3D9-C5435B1EB473}"/>
    <dgm:cxn modelId="{963A95C0-6D34-405F-914A-FBD45D852A7F}" type="presParOf" srcId="{8CDCC2F8-2E59-4740-9DB4-37D57648C514}" destId="{3BE57A1A-4F29-4860-87BF-507F3318CDE0}" srcOrd="0" destOrd="0" presId="urn:microsoft.com/office/officeart/2005/8/layout/list1#2"/>
    <dgm:cxn modelId="{DAF7CF92-0FBF-4A46-8B7E-1C0A56DFBB89}" type="presParOf" srcId="{3BE57A1A-4F29-4860-87BF-507F3318CDE0}" destId="{17E515C7-A8B6-4AA6-9501-97FCF4DE6281}" srcOrd="0" destOrd="0" presId="urn:microsoft.com/office/officeart/2005/8/layout/list1#2"/>
    <dgm:cxn modelId="{2D6E47A0-60AE-4CCE-8269-5517105ED7E5}" type="presParOf" srcId="{3BE57A1A-4F29-4860-87BF-507F3318CDE0}" destId="{76374DE0-9491-41BD-90B4-E3131D043BE1}" srcOrd="1" destOrd="0" presId="urn:microsoft.com/office/officeart/2005/8/layout/list1#2"/>
    <dgm:cxn modelId="{C30EECF4-E35A-4B33-8160-2F15BFF53682}" type="presParOf" srcId="{8CDCC2F8-2E59-4740-9DB4-37D57648C514}" destId="{34236A00-FE28-4A7B-AD9A-AFA84490C517}" srcOrd="1" destOrd="0" presId="urn:microsoft.com/office/officeart/2005/8/layout/list1#2"/>
    <dgm:cxn modelId="{6354611C-0CAF-4F51-B375-703C1D3CAF27}" type="presParOf" srcId="{8CDCC2F8-2E59-4740-9DB4-37D57648C514}" destId="{C8180BC7-A533-493B-9087-0B22CF0189E4}" srcOrd="2" destOrd="0" presId="urn:microsoft.com/office/officeart/2005/8/layout/list1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80BC7-A533-493B-9087-0B22CF0189E4}">
      <dsp:nvSpPr>
        <dsp:cNvPr id="0" name=""/>
        <dsp:cNvSpPr/>
      </dsp:nvSpPr>
      <dsp:spPr>
        <a:xfrm>
          <a:off x="0" y="370453"/>
          <a:ext cx="2821403" cy="252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972" tIns="520700" rIns="218972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5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收入合同</a:t>
          </a:r>
        </a:p>
        <a:p>
          <a:pPr marL="228600" lvl="1" indent="-228600" algn="l" defTabSz="11112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5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支出合同</a:t>
          </a:r>
        </a:p>
        <a:p>
          <a:pPr marL="228600" lvl="1" indent="-228600" algn="l" defTabSz="11112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5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其他</a:t>
          </a:r>
          <a:endParaRPr sz="2500" kern="1200"/>
        </a:p>
      </dsp:txBody>
      <dsp:txXfrm>
        <a:off x="0" y="370453"/>
        <a:ext cx="2821403" cy="2520000"/>
      </dsp:txXfrm>
    </dsp:sp>
    <dsp:sp modelId="{76374DE0-9491-41BD-90B4-E3131D043BE1}">
      <dsp:nvSpPr>
        <dsp:cNvPr id="0" name=""/>
        <dsp:cNvSpPr/>
      </dsp:nvSpPr>
      <dsp:spPr>
        <a:xfrm>
          <a:off x="141070" y="1453"/>
          <a:ext cx="1974982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50" tIns="0" rIns="74650" bIns="0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合同大类</a:t>
          </a:r>
          <a:endParaRPr sz="2500" kern="1200"/>
        </a:p>
      </dsp:txBody>
      <dsp:txXfrm>
        <a:off x="177096" y="37479"/>
        <a:ext cx="1902930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80BC7-A533-493B-9087-0B22CF0189E4}">
      <dsp:nvSpPr>
        <dsp:cNvPr id="0" name=""/>
        <dsp:cNvSpPr/>
      </dsp:nvSpPr>
      <dsp:spPr>
        <a:xfrm>
          <a:off x="0" y="286213"/>
          <a:ext cx="2821403" cy="257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972" tIns="354076" rIns="218972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单行文本</a:t>
          </a: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多行文本</a:t>
          </a: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时间、日期</a:t>
          </a: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单选框、复选框</a:t>
          </a: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下拉框</a:t>
          </a:r>
          <a:endParaRPr lang="zh-CN" sz="1700" kern="1200"/>
        </a:p>
      </dsp:txBody>
      <dsp:txXfrm>
        <a:off x="0" y="286213"/>
        <a:ext cx="2821403" cy="2570400"/>
      </dsp:txXfrm>
    </dsp:sp>
    <dsp:sp modelId="{76374DE0-9491-41BD-90B4-E3131D043BE1}">
      <dsp:nvSpPr>
        <dsp:cNvPr id="0" name=""/>
        <dsp:cNvSpPr/>
      </dsp:nvSpPr>
      <dsp:spPr>
        <a:xfrm>
          <a:off x="141070" y="35293"/>
          <a:ext cx="1974982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50" tIns="0" rIns="74650" bIns="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7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扩展信息</a:t>
          </a:r>
          <a:endParaRPr lang="zh-CN" sz="1700" kern="1200"/>
        </a:p>
      </dsp:txBody>
      <dsp:txXfrm>
        <a:off x="165568" y="59791"/>
        <a:ext cx="1925986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#2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58D25-4433-4138-8C3C-C8BCDD50EF5B}" type="datetimeFigureOut">
              <a:rPr lang="zh-CN" altLang="en-US" smtClean="0"/>
              <a:t>2022-10-24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EC6EA-BB71-448E-8C55-00F228EC34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CA1A8-AD9C-439B-B781-B998B00D0673}" type="datetimeFigureOut">
              <a:rPr lang="zh-CN" altLang="en-US" smtClean="0"/>
              <a:t>2022-10-24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AD20D-9969-4862-AE3B-C1D6DA7805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CA1E-3630-477C-A6DF-AB6E7A32510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44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45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46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47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48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49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50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51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52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53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56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57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58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60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61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17069" y="2496821"/>
            <a:ext cx="6367941" cy="1470025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17069" y="4196729"/>
            <a:ext cx="6367941" cy="541421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1896" y="108091"/>
            <a:ext cx="10844463" cy="6096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3561" y="978568"/>
            <a:ext cx="10972799" cy="54864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5" name="椭圆 4"/>
          <p:cNvSpPr/>
          <p:nvPr userDrawn="1"/>
        </p:nvSpPr>
        <p:spPr>
          <a:xfrm>
            <a:off x="583841" y="362617"/>
            <a:ext cx="135912" cy="101934"/>
          </a:xfrm>
          <a:prstGeom prst="ellipse">
            <a:avLst/>
          </a:prstGeom>
          <a:solidFill>
            <a:srgbClr val="2073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EA87E-FEA6-4C7D-8F0D-E57B79CDFB5A}" type="datetimeFigureOut">
              <a:rPr lang="zh-CN" altLang="en-US"/>
              <a:t>2022-10-24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75D70-F6BF-4F6A-854C-F4AEC3E1F4B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9303" y="356659"/>
            <a:ext cx="7863029" cy="440676"/>
          </a:xfrm>
        </p:spPr>
        <p:txBody>
          <a:bodyPr vert="horz" lIns="68580" tIns="34290" rIns="68580" bIns="34290" rtlCol="0" anchor="ctr">
            <a:noAutofit/>
          </a:bodyPr>
          <a:lstStyle>
            <a:lvl1pPr algn="l">
              <a:defRPr lang="zh-CN" altLang="en-US" sz="2935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F2E2-BEC3-4731-9280-C0DEF30688CE}" type="datetimeFigureOut">
              <a:rPr lang="zh-CN" altLang="en-US" smtClean="0"/>
              <a:t>2022-10-24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88020"/>
            <a:ext cx="3860800" cy="365125"/>
          </a:xfrm>
        </p:spPr>
        <p:txBody>
          <a:bodyPr/>
          <a:lstStyle>
            <a:lvl1pPr>
              <a:defRPr sz="14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936427" y="6383329"/>
            <a:ext cx="1632181" cy="406233"/>
          </a:xfrm>
        </p:spPr>
        <p:txBody>
          <a:bodyPr/>
          <a:lstStyle>
            <a:lvl1pPr algn="ctr">
              <a:defRPr sz="1865">
                <a:latin typeface="Impact" panose="020B0806030902050204" pitchFamily="34" charset="0"/>
              </a:defRPr>
            </a:lvl1pPr>
          </a:lstStyle>
          <a:p>
            <a:fld id="{0B395465-9EF3-43A3-83EA-E9DA93E839F1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1270837" y="872083"/>
            <a:ext cx="10479237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527435" y="331259"/>
            <a:ext cx="528000" cy="528000"/>
            <a:chOff x="406574" y="236732"/>
            <a:chExt cx="612048" cy="593261"/>
          </a:xfrm>
        </p:grpSpPr>
        <p:sp>
          <p:nvSpPr>
            <p:cNvPr id="15" name="矩形 14"/>
            <p:cNvSpPr/>
            <p:nvPr userDrawn="1"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vortex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59181-4168-6643-BD0C-4250C62B016B}" type="datetimeFigureOut">
              <a:rPr kumimoji="1" lang="zh-CN" altLang="en-US" smtClean="0"/>
              <a:t>2022-10-24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0A30D-A330-B44A-AD77-88D263285F5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1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7.xml"/><Relationship Id="rId9" Type="http://schemas.openxmlformats.org/officeDocument/2006/relationships/tags" Target="../tags/tag2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9.png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2760" y="2169161"/>
            <a:ext cx="6707773" cy="1967323"/>
          </a:xfrm>
        </p:spPr>
        <p:txBody>
          <a:bodyPr>
            <a:noAutofit/>
          </a:bodyPr>
          <a:lstStyle/>
          <a:p>
            <a:pPr algn="ctr"/>
            <a:r>
              <a:rPr kumimoji="1" lang="zh-CN" altLang="en-US" sz="2800" b="0" dirty="0"/>
              <a:t>新一代</a:t>
            </a:r>
            <a:r>
              <a:rPr kumimoji="1" lang="en-US" altLang="zh-CN" sz="2800" b="0" dirty="0"/>
              <a:t>ARP</a:t>
            </a:r>
            <a:r>
              <a:rPr kumimoji="1" lang="zh-CN" altLang="en-US" sz="2800" b="0" dirty="0"/>
              <a:t>合同管理</a:t>
            </a:r>
            <a:r>
              <a:rPr kumimoji="1" lang="en-US" altLang="zh-CN" sz="2800" b="0" dirty="0"/>
              <a:t/>
            </a:r>
            <a:br>
              <a:rPr kumimoji="1" lang="en-US" altLang="zh-CN" sz="2800" b="0" dirty="0"/>
            </a:br>
            <a:r>
              <a:rPr kumimoji="1" lang="zh-CN" altLang="en-US" sz="2800" b="0" dirty="0"/>
              <a:t>用户操作培训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18955" y="4442577"/>
            <a:ext cx="4775956" cy="680072"/>
          </a:xfrm>
        </p:spPr>
        <p:txBody>
          <a:bodyPr>
            <a:noAutofit/>
          </a:bodyPr>
          <a:lstStyle/>
          <a:p>
            <a:pPr algn="ctr"/>
            <a:r>
              <a:rPr kumimoji="1" lang="zh-CN" altLang="en-US" sz="1800" dirty="0"/>
              <a:t>  </a:t>
            </a:r>
            <a:r>
              <a:rPr kumimoji="1" lang="en-US" altLang="zh-CN" sz="1800" dirty="0"/>
              <a:t>2022</a:t>
            </a:r>
            <a:r>
              <a:rPr kumimoji="1" lang="zh-CN" altLang="en-US" sz="1800" dirty="0" smtClean="0"/>
              <a:t>年</a:t>
            </a:r>
            <a:r>
              <a:rPr kumimoji="1" lang="en-US" altLang="zh-CN" sz="1800" dirty="0" smtClean="0"/>
              <a:t>10</a:t>
            </a:r>
            <a:r>
              <a:rPr kumimoji="1" lang="zh-CN" altLang="en-US" sz="1800" dirty="0" smtClean="0"/>
              <a:t>月</a:t>
            </a:r>
            <a:endParaRPr kumimoji="1" lang="en-US" altLang="zh-CN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46"/>
    </mc:Choice>
    <mc:Fallback xmlns="">
      <p:transition spd="slow" advTm="1384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ym typeface="+mn-ea"/>
              </a:rPr>
              <a:t>1.1.4</a:t>
            </a:r>
            <a:r>
              <a:rPr lang="zh-CN" altLang="en-US" sz="2400" dirty="0"/>
              <a:t>、合同登记</a:t>
            </a:r>
            <a:r>
              <a:rPr lang="en-US" altLang="zh-CN" sz="2400" dirty="0"/>
              <a:t>-</a:t>
            </a:r>
            <a:r>
              <a:rPr lang="zh-CN" altLang="en-US" sz="2400" dirty="0"/>
              <a:t>填报（预算信息）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4371" y="1073682"/>
            <a:ext cx="10819409" cy="1337945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：合同管理菜单下，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合同登记管理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合同登记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操作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支出合同必须要选择预算信息，收入合同不需要选择，其他合同可以选也可以不选；合同管理</a:t>
            </a:r>
            <a:r>
              <a:rPr 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核算账号使用权限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和报销中核算账号使用权限一致。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90" y="2621280"/>
            <a:ext cx="10487025" cy="3767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669925" y="3215640"/>
            <a:ext cx="10487025" cy="210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729345" y="4141470"/>
            <a:ext cx="269240" cy="16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30" y="2686050"/>
            <a:ext cx="10905490" cy="3720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ym typeface="+mn-ea"/>
              </a:rPr>
              <a:t>1.1.5</a:t>
            </a:r>
            <a:r>
              <a:rPr lang="zh-CN" altLang="en-US" sz="2400" dirty="0"/>
              <a:t>、合同登记</a:t>
            </a:r>
            <a:r>
              <a:rPr lang="en-US" altLang="zh-CN" sz="2400" dirty="0"/>
              <a:t>-</a:t>
            </a:r>
            <a:r>
              <a:rPr lang="zh-CN" altLang="en-US" sz="2400" dirty="0"/>
              <a:t>填报（合同参与方）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4371" y="1073682"/>
            <a:ext cx="10819409" cy="922020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：合同管理菜单下，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合同登记管理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合同登记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操作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：添加合同的甲乙双方信息（也可以是甲乙丙丁多方）。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4190" y="4321810"/>
            <a:ext cx="10818495" cy="140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ym typeface="+mn-ea"/>
              </a:rPr>
              <a:t>1.1.6</a:t>
            </a:r>
            <a:r>
              <a:rPr lang="zh-CN" altLang="en-US" sz="2400" dirty="0"/>
              <a:t>、合同登记</a:t>
            </a:r>
            <a:r>
              <a:rPr lang="en-US" altLang="zh-CN" sz="2400" dirty="0"/>
              <a:t>-</a:t>
            </a:r>
            <a:r>
              <a:rPr lang="zh-CN" altLang="en-US" sz="2400" dirty="0"/>
              <a:t>填报（合同参与方）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4371" y="1073682"/>
            <a:ext cx="10819409" cy="922020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：合同管理菜单下，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合同登记管理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合同登记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操作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：添加合同的甲乙双方。如果收入合同，自动带出乙方，如果是支出合同，自动带出甲方。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90" y="2228215"/>
            <a:ext cx="7320280" cy="3919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675" y="4650740"/>
            <a:ext cx="5715000" cy="1217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8148955" y="3155950"/>
            <a:ext cx="362521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参与方可以选择，如果没有需要在参与方资料库添加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ym typeface="+mn-ea"/>
              </a:rPr>
              <a:t>1.1.7</a:t>
            </a:r>
            <a:r>
              <a:rPr lang="zh-CN" altLang="en-US" sz="2400" dirty="0"/>
              <a:t>、合同登记</a:t>
            </a:r>
            <a:r>
              <a:rPr lang="en-US" altLang="zh-CN" sz="2400" dirty="0"/>
              <a:t>-</a:t>
            </a:r>
            <a:r>
              <a:rPr lang="zh-CN" altLang="en-US" sz="2400" dirty="0"/>
              <a:t>填报（附件信息）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4190" y="1073785"/>
            <a:ext cx="11467465" cy="1337945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：合同管理菜单下，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合同登记管理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合同登记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操作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：上传合同文件及其他附件，下方的说明文字各单位可以自定义</a:t>
            </a: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操作路径：合同管理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》业务配置管理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》业务信息预置。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870" y="2419985"/>
            <a:ext cx="9192895" cy="43573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ym typeface="+mn-ea"/>
              </a:rPr>
              <a:t>1.1.8</a:t>
            </a:r>
            <a:r>
              <a:rPr lang="zh-CN" altLang="en-US" sz="2400" dirty="0"/>
              <a:t>、合同登记</a:t>
            </a:r>
            <a:r>
              <a:rPr lang="en-US" altLang="zh-CN" sz="2400" dirty="0"/>
              <a:t>-</a:t>
            </a:r>
            <a:r>
              <a:rPr lang="zh-CN" altLang="en-US" sz="2400" dirty="0"/>
              <a:t>填报（重要节点）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4190" y="1073785"/>
            <a:ext cx="11467465" cy="922020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：合同管理菜单下，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合同登记管理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合同登记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操作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添加合同执行过程中重要节点和预警方式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96" y="2445300"/>
            <a:ext cx="9872980" cy="390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823595" y="4748340"/>
            <a:ext cx="10150475" cy="168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560" y="1995805"/>
            <a:ext cx="4461510" cy="2862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ym typeface="+mn-ea"/>
              </a:rPr>
              <a:t>1.1.9</a:t>
            </a:r>
            <a:r>
              <a:rPr lang="zh-CN" altLang="en-US" sz="2400" dirty="0"/>
              <a:t>、合同登记</a:t>
            </a:r>
            <a:r>
              <a:rPr lang="en-US" altLang="zh-CN" sz="2400" dirty="0"/>
              <a:t>-</a:t>
            </a:r>
            <a:r>
              <a:rPr lang="zh-CN" altLang="en-US" sz="2400" dirty="0"/>
              <a:t>提交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4190" y="1073785"/>
            <a:ext cx="11467465" cy="922020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：合同管理菜单下，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合同登记管理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合同登记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操作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点击提交自动生成审批流程，</a:t>
            </a:r>
            <a:r>
              <a:rPr 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审批流程各单位可以根据本单位实际情况自定义，下图仅为示例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35" y="2332990"/>
            <a:ext cx="11231880" cy="384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824990" y="3851910"/>
            <a:ext cx="349250" cy="229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319145" y="3759200"/>
            <a:ext cx="349250" cy="229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874895" y="3851910"/>
            <a:ext cx="349250" cy="229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381750" y="3759200"/>
            <a:ext cx="349250" cy="229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960995" y="3759200"/>
            <a:ext cx="349250" cy="229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465310" y="3759200"/>
            <a:ext cx="349250" cy="229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1.1.10</a:t>
            </a:r>
            <a:r>
              <a:rPr lang="zh-CN" altLang="en-US" sz="2400" dirty="0"/>
              <a:t>、合同登记</a:t>
            </a:r>
            <a:r>
              <a:rPr lang="en-US" altLang="zh-CN" sz="2400" dirty="0"/>
              <a:t>-</a:t>
            </a:r>
            <a:r>
              <a:rPr lang="zh-CN" altLang="en-US" sz="2400" dirty="0"/>
              <a:t>打印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4190" y="1073785"/>
            <a:ext cx="11467465" cy="922020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合同登记管理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合同登记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查询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操作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审批完成的合同登记，支持打印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90" y="2170430"/>
            <a:ext cx="5387975" cy="4328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785" y="2662237"/>
            <a:ext cx="6004560" cy="3345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ym typeface="+mn-ea"/>
              </a:rPr>
              <a:t>1.2</a:t>
            </a:r>
            <a:r>
              <a:rPr lang="zh-CN" altLang="en-US" sz="2400" dirty="0"/>
              <a:t>、合同登记审批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4190" y="1073785"/>
            <a:ext cx="11467465" cy="922020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首页待办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合同登记管理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合同审批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操作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：支持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和移动端审批，点击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首页待办可以审批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90" y="2122170"/>
            <a:ext cx="7511415" cy="2423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" t="3246" r="2130" b="4713"/>
          <a:stretch>
            <a:fillRect/>
          </a:stretch>
        </p:blipFill>
        <p:spPr>
          <a:xfrm>
            <a:off x="7988935" y="1720215"/>
            <a:ext cx="4914900" cy="5012055"/>
          </a:xfrm>
          <a:prstGeom prst="rect">
            <a:avLst/>
          </a:prstGeom>
          <a:ln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4200" y="2564130"/>
            <a:ext cx="1878965" cy="31603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190" y="4672330"/>
            <a:ext cx="7234555" cy="1701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90" y="3304540"/>
            <a:ext cx="11145520" cy="2547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1.3</a:t>
            </a:r>
            <a:r>
              <a:rPr lang="zh-CN" altLang="en-US" sz="2400" dirty="0"/>
              <a:t>、合同</a:t>
            </a:r>
            <a:r>
              <a:rPr lang="zh-CN" sz="2400" dirty="0"/>
              <a:t>变更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4190" y="1073785"/>
            <a:ext cx="11467465" cy="2168525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：合同登记管理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合同信息变更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操作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针对审批通过的合同可以进行变更处理，变更类型分为</a:t>
            </a:r>
            <a:r>
              <a:rPr 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变更、作废和解除</a:t>
            </a: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）所有的变更操作都会留痕；</a:t>
            </a: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）合同原附件不能删除，但是可以上传新的附件；</a:t>
            </a: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）合同变更需要走审批流程，审批流程各单位可以自定义。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15120"/>
          <a:stretch>
            <a:fillRect/>
          </a:stretch>
        </p:blipFill>
        <p:spPr>
          <a:xfrm>
            <a:off x="1178560" y="3304540"/>
            <a:ext cx="9486265" cy="3271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1.3</a:t>
            </a:r>
            <a:r>
              <a:rPr lang="zh-CN" altLang="en-US" sz="2400" dirty="0"/>
              <a:t>、合同</a:t>
            </a:r>
            <a:r>
              <a:rPr lang="zh-CN" sz="2400" dirty="0"/>
              <a:t>变更</a:t>
            </a:r>
            <a:r>
              <a:rPr lang="en-US" altLang="zh-CN" sz="2400" dirty="0"/>
              <a:t>-</a:t>
            </a:r>
            <a:r>
              <a:rPr lang="zh-CN" altLang="en-US" sz="2400" dirty="0"/>
              <a:t>变更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4190" y="1073785"/>
            <a:ext cx="11467465" cy="1337945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：合同登记管理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合同信息变更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变更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合同变更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：合同负责人、所属部门、合同类型、联系方式、合同金额、签订日期、合同开始日期、合同结束日期、担保方式、合同摘要、备注、核算账号信息以及合同参与方，附件信息可追加。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90" y="2466975"/>
            <a:ext cx="8897620" cy="41802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建设思路</a:t>
            </a:r>
          </a:p>
        </p:txBody>
      </p:sp>
      <p:sp>
        <p:nvSpPr>
          <p:cNvPr id="4" name="任意多边形 3"/>
          <p:cNvSpPr/>
          <p:nvPr>
            <p:custDataLst>
              <p:tags r:id="rId1"/>
            </p:custDataLst>
          </p:nvPr>
        </p:nvSpPr>
        <p:spPr bwMode="auto">
          <a:xfrm>
            <a:off x="530860" y="1133687"/>
            <a:ext cx="10305627" cy="1562100"/>
          </a:xfrm>
          <a:custGeom>
            <a:avLst/>
            <a:gdLst>
              <a:gd name="T0" fmla="*/ 3139 w 3139"/>
              <a:gd name="T1" fmla="*/ 301 h 744"/>
              <a:gd name="T2" fmla="*/ 3135 w 3139"/>
              <a:gd name="T3" fmla="*/ 297 h 744"/>
              <a:gd name="T4" fmla="*/ 2925 w 3139"/>
              <a:gd name="T5" fmla="*/ 368 h 744"/>
              <a:gd name="T6" fmla="*/ 2663 w 3139"/>
              <a:gd name="T7" fmla="*/ 0 h 744"/>
              <a:gd name="T8" fmla="*/ 0 w 3139"/>
              <a:gd name="T9" fmla="*/ 0 h 744"/>
              <a:gd name="T10" fmla="*/ 0 w 3139"/>
              <a:gd name="T11" fmla="*/ 744 h 744"/>
              <a:gd name="T12" fmla="*/ 2663 w 3139"/>
              <a:gd name="T13" fmla="*/ 744 h 744"/>
              <a:gd name="T14" fmla="*/ 2925 w 3139"/>
              <a:gd name="T15" fmla="*/ 376 h 744"/>
              <a:gd name="T16" fmla="*/ 3135 w 3139"/>
              <a:gd name="T17" fmla="*/ 447 h 744"/>
              <a:gd name="T18" fmla="*/ 3139 w 3139"/>
              <a:gd name="T19" fmla="*/ 443 h 744"/>
              <a:gd name="T20" fmla="*/ 2929 w 3139"/>
              <a:gd name="T21" fmla="*/ 372 h 744"/>
              <a:gd name="T22" fmla="*/ 3139 w 3139"/>
              <a:gd name="T23" fmla="*/ 301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39" h="744">
                <a:moveTo>
                  <a:pt x="3139" y="301"/>
                </a:moveTo>
                <a:lnTo>
                  <a:pt x="3135" y="297"/>
                </a:lnTo>
                <a:lnTo>
                  <a:pt x="2925" y="368"/>
                </a:lnTo>
                <a:lnTo>
                  <a:pt x="2663" y="0"/>
                </a:lnTo>
                <a:lnTo>
                  <a:pt x="0" y="0"/>
                </a:lnTo>
                <a:lnTo>
                  <a:pt x="0" y="744"/>
                </a:lnTo>
                <a:lnTo>
                  <a:pt x="2663" y="744"/>
                </a:lnTo>
                <a:lnTo>
                  <a:pt x="2925" y="376"/>
                </a:lnTo>
                <a:lnTo>
                  <a:pt x="3135" y="447"/>
                </a:lnTo>
                <a:lnTo>
                  <a:pt x="3139" y="443"/>
                </a:lnTo>
                <a:lnTo>
                  <a:pt x="2929" y="372"/>
                </a:lnTo>
                <a:lnTo>
                  <a:pt x="3139" y="301"/>
                </a:lnTo>
                <a:close/>
              </a:path>
            </a:pathLst>
          </a:custGeom>
          <a:solidFill>
            <a:srgbClr val="1F74AD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>
            <p:custDataLst>
              <p:tags r:id="rId2"/>
            </p:custDataLst>
          </p:nvPr>
        </p:nvSpPr>
        <p:spPr bwMode="auto">
          <a:xfrm>
            <a:off x="9047641" y="1633063"/>
            <a:ext cx="1231" cy="1232"/>
          </a:xfrm>
          <a:prstGeom prst="rect">
            <a:avLst/>
          </a:prstGeom>
          <a:solidFill>
            <a:srgbClr val="69A3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任意多边形 39"/>
          <p:cNvSpPr/>
          <p:nvPr>
            <p:custDataLst>
              <p:tags r:id="rId3"/>
            </p:custDataLst>
          </p:nvPr>
        </p:nvSpPr>
        <p:spPr bwMode="auto">
          <a:xfrm>
            <a:off x="10836188" y="1090308"/>
            <a:ext cx="1044388" cy="1328887"/>
          </a:xfrm>
          <a:custGeom>
            <a:avLst/>
            <a:gdLst>
              <a:gd name="T0" fmla="*/ 598 w 598"/>
              <a:gd name="T1" fmla="*/ 377 h 760"/>
              <a:gd name="T2" fmla="*/ 594 w 598"/>
              <a:gd name="T3" fmla="*/ 374 h 760"/>
              <a:gd name="T4" fmla="*/ 593 w 598"/>
              <a:gd name="T5" fmla="*/ 374 h 760"/>
              <a:gd name="T6" fmla="*/ 588 w 598"/>
              <a:gd name="T7" fmla="*/ 371 h 760"/>
              <a:gd name="T8" fmla="*/ 585 w 598"/>
              <a:gd name="T9" fmla="*/ 372 h 760"/>
              <a:gd name="T10" fmla="*/ 582 w 598"/>
              <a:gd name="T11" fmla="*/ 369 h 760"/>
              <a:gd name="T12" fmla="*/ 592 w 598"/>
              <a:gd name="T13" fmla="*/ 320 h 760"/>
              <a:gd name="T14" fmla="*/ 569 w 598"/>
              <a:gd name="T15" fmla="*/ 308 h 760"/>
              <a:gd name="T16" fmla="*/ 566 w 598"/>
              <a:gd name="T17" fmla="*/ 360 h 760"/>
              <a:gd name="T18" fmla="*/ 561 w 598"/>
              <a:gd name="T19" fmla="*/ 361 h 760"/>
              <a:gd name="T20" fmla="*/ 547 w 598"/>
              <a:gd name="T21" fmla="*/ 331 h 760"/>
              <a:gd name="T22" fmla="*/ 446 w 598"/>
              <a:gd name="T23" fmla="*/ 332 h 760"/>
              <a:gd name="T24" fmla="*/ 445 w 598"/>
              <a:gd name="T25" fmla="*/ 325 h 760"/>
              <a:gd name="T26" fmla="*/ 455 w 598"/>
              <a:gd name="T27" fmla="*/ 316 h 760"/>
              <a:gd name="T28" fmla="*/ 470 w 598"/>
              <a:gd name="T29" fmla="*/ 316 h 760"/>
              <a:gd name="T30" fmla="*/ 492 w 598"/>
              <a:gd name="T31" fmla="*/ 304 h 760"/>
              <a:gd name="T32" fmla="*/ 467 w 598"/>
              <a:gd name="T33" fmla="*/ 296 h 760"/>
              <a:gd name="T34" fmla="*/ 444 w 598"/>
              <a:gd name="T35" fmla="*/ 298 h 760"/>
              <a:gd name="T36" fmla="*/ 428 w 598"/>
              <a:gd name="T37" fmla="*/ 8 h 760"/>
              <a:gd name="T38" fmla="*/ 347 w 598"/>
              <a:gd name="T39" fmla="*/ 4 h 760"/>
              <a:gd name="T40" fmla="*/ 332 w 598"/>
              <a:gd name="T41" fmla="*/ 47 h 760"/>
              <a:gd name="T42" fmla="*/ 342 w 598"/>
              <a:gd name="T43" fmla="*/ 47 h 760"/>
              <a:gd name="T44" fmla="*/ 337 w 598"/>
              <a:gd name="T45" fmla="*/ 96 h 760"/>
              <a:gd name="T46" fmla="*/ 324 w 598"/>
              <a:gd name="T47" fmla="*/ 105 h 760"/>
              <a:gd name="T48" fmla="*/ 287 w 598"/>
              <a:gd name="T49" fmla="*/ 341 h 760"/>
              <a:gd name="T50" fmla="*/ 213 w 598"/>
              <a:gd name="T51" fmla="*/ 351 h 760"/>
              <a:gd name="T52" fmla="*/ 85 w 598"/>
              <a:gd name="T53" fmla="*/ 368 h 760"/>
              <a:gd name="T54" fmla="*/ 64 w 598"/>
              <a:gd name="T55" fmla="*/ 241 h 760"/>
              <a:gd name="T56" fmla="*/ 9 w 598"/>
              <a:gd name="T57" fmla="*/ 241 h 760"/>
              <a:gd name="T58" fmla="*/ 0 w 598"/>
              <a:gd name="T59" fmla="*/ 376 h 760"/>
              <a:gd name="T60" fmla="*/ 4 w 598"/>
              <a:gd name="T61" fmla="*/ 377 h 760"/>
              <a:gd name="T62" fmla="*/ 4 w 598"/>
              <a:gd name="T63" fmla="*/ 382 h 760"/>
              <a:gd name="T64" fmla="*/ 0 w 598"/>
              <a:gd name="T65" fmla="*/ 384 h 760"/>
              <a:gd name="T66" fmla="*/ 9 w 598"/>
              <a:gd name="T67" fmla="*/ 518 h 760"/>
              <a:gd name="T68" fmla="*/ 64 w 598"/>
              <a:gd name="T69" fmla="*/ 518 h 760"/>
              <a:gd name="T70" fmla="*/ 85 w 598"/>
              <a:gd name="T71" fmla="*/ 391 h 760"/>
              <a:gd name="T72" fmla="*/ 213 w 598"/>
              <a:gd name="T73" fmla="*/ 408 h 760"/>
              <a:gd name="T74" fmla="*/ 287 w 598"/>
              <a:gd name="T75" fmla="*/ 418 h 760"/>
              <a:gd name="T76" fmla="*/ 324 w 598"/>
              <a:gd name="T77" fmla="*/ 654 h 760"/>
              <a:gd name="T78" fmla="*/ 337 w 598"/>
              <a:gd name="T79" fmla="*/ 663 h 760"/>
              <a:gd name="T80" fmla="*/ 342 w 598"/>
              <a:gd name="T81" fmla="*/ 712 h 760"/>
              <a:gd name="T82" fmla="*/ 332 w 598"/>
              <a:gd name="T83" fmla="*/ 712 h 760"/>
              <a:gd name="T84" fmla="*/ 347 w 598"/>
              <a:gd name="T85" fmla="*/ 755 h 760"/>
              <a:gd name="T86" fmla="*/ 428 w 598"/>
              <a:gd name="T87" fmla="*/ 752 h 760"/>
              <a:gd name="T88" fmla="*/ 444 w 598"/>
              <a:gd name="T89" fmla="*/ 461 h 760"/>
              <a:gd name="T90" fmla="*/ 467 w 598"/>
              <a:gd name="T91" fmla="*/ 463 h 760"/>
              <a:gd name="T92" fmla="*/ 492 w 598"/>
              <a:gd name="T93" fmla="*/ 455 h 760"/>
              <a:gd name="T94" fmla="*/ 470 w 598"/>
              <a:gd name="T95" fmla="*/ 443 h 760"/>
              <a:gd name="T96" fmla="*/ 455 w 598"/>
              <a:gd name="T97" fmla="*/ 443 h 760"/>
              <a:gd name="T98" fmla="*/ 445 w 598"/>
              <a:gd name="T99" fmla="*/ 434 h 760"/>
              <a:gd name="T100" fmla="*/ 446 w 598"/>
              <a:gd name="T101" fmla="*/ 427 h 760"/>
              <a:gd name="T102" fmla="*/ 547 w 598"/>
              <a:gd name="T103" fmla="*/ 429 h 760"/>
              <a:gd name="T104" fmla="*/ 561 w 598"/>
              <a:gd name="T105" fmla="*/ 398 h 760"/>
              <a:gd name="T106" fmla="*/ 566 w 598"/>
              <a:gd name="T107" fmla="*/ 400 h 760"/>
              <a:gd name="T108" fmla="*/ 569 w 598"/>
              <a:gd name="T109" fmla="*/ 452 h 760"/>
              <a:gd name="T110" fmla="*/ 592 w 598"/>
              <a:gd name="T111" fmla="*/ 439 h 760"/>
              <a:gd name="T112" fmla="*/ 582 w 598"/>
              <a:gd name="T113" fmla="*/ 390 h 760"/>
              <a:gd name="T114" fmla="*/ 585 w 598"/>
              <a:gd name="T115" fmla="*/ 387 h 760"/>
              <a:gd name="T116" fmla="*/ 588 w 598"/>
              <a:gd name="T117" fmla="*/ 388 h 760"/>
              <a:gd name="T118" fmla="*/ 593 w 598"/>
              <a:gd name="T119" fmla="*/ 385 h 760"/>
              <a:gd name="T120" fmla="*/ 594 w 598"/>
              <a:gd name="T121" fmla="*/ 385 h 760"/>
              <a:gd name="T122" fmla="*/ 598 w 598"/>
              <a:gd name="T123" fmla="*/ 382 h 760"/>
              <a:gd name="T124" fmla="*/ 598 w 598"/>
              <a:gd name="T125" fmla="*/ 377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8" h="760">
                <a:moveTo>
                  <a:pt x="598" y="377"/>
                </a:moveTo>
                <a:cubicBezTo>
                  <a:pt x="598" y="375"/>
                  <a:pt x="596" y="374"/>
                  <a:pt x="594" y="374"/>
                </a:cubicBezTo>
                <a:cubicBezTo>
                  <a:pt x="594" y="374"/>
                  <a:pt x="593" y="374"/>
                  <a:pt x="593" y="374"/>
                </a:cubicBezTo>
                <a:cubicBezTo>
                  <a:pt x="592" y="372"/>
                  <a:pt x="590" y="371"/>
                  <a:pt x="588" y="371"/>
                </a:cubicBezTo>
                <a:cubicBezTo>
                  <a:pt x="587" y="371"/>
                  <a:pt x="586" y="372"/>
                  <a:pt x="585" y="372"/>
                </a:cubicBezTo>
                <a:cubicBezTo>
                  <a:pt x="584" y="371"/>
                  <a:pt x="583" y="370"/>
                  <a:pt x="582" y="369"/>
                </a:cubicBezTo>
                <a:cubicBezTo>
                  <a:pt x="588" y="356"/>
                  <a:pt x="598" y="329"/>
                  <a:pt x="592" y="320"/>
                </a:cubicBezTo>
                <a:cubicBezTo>
                  <a:pt x="584" y="307"/>
                  <a:pt x="579" y="301"/>
                  <a:pt x="569" y="308"/>
                </a:cubicBezTo>
                <a:cubicBezTo>
                  <a:pt x="563" y="312"/>
                  <a:pt x="564" y="341"/>
                  <a:pt x="566" y="360"/>
                </a:cubicBezTo>
                <a:cubicBezTo>
                  <a:pt x="564" y="360"/>
                  <a:pt x="563" y="360"/>
                  <a:pt x="561" y="361"/>
                </a:cubicBezTo>
                <a:cubicBezTo>
                  <a:pt x="562" y="347"/>
                  <a:pt x="559" y="330"/>
                  <a:pt x="547" y="331"/>
                </a:cubicBezTo>
                <a:cubicBezTo>
                  <a:pt x="526" y="331"/>
                  <a:pt x="446" y="332"/>
                  <a:pt x="446" y="332"/>
                </a:cubicBezTo>
                <a:cubicBezTo>
                  <a:pt x="446" y="332"/>
                  <a:pt x="446" y="330"/>
                  <a:pt x="445" y="325"/>
                </a:cubicBezTo>
                <a:cubicBezTo>
                  <a:pt x="455" y="316"/>
                  <a:pt x="455" y="316"/>
                  <a:pt x="455" y="316"/>
                </a:cubicBezTo>
                <a:cubicBezTo>
                  <a:pt x="470" y="316"/>
                  <a:pt x="470" y="316"/>
                  <a:pt x="470" y="316"/>
                </a:cubicBezTo>
                <a:cubicBezTo>
                  <a:pt x="479" y="316"/>
                  <a:pt x="492" y="311"/>
                  <a:pt x="492" y="304"/>
                </a:cubicBezTo>
                <a:cubicBezTo>
                  <a:pt x="492" y="297"/>
                  <a:pt x="481" y="296"/>
                  <a:pt x="467" y="296"/>
                </a:cubicBezTo>
                <a:cubicBezTo>
                  <a:pt x="460" y="296"/>
                  <a:pt x="451" y="297"/>
                  <a:pt x="444" y="298"/>
                </a:cubicBezTo>
                <a:cubicBezTo>
                  <a:pt x="441" y="216"/>
                  <a:pt x="431" y="13"/>
                  <a:pt x="428" y="8"/>
                </a:cubicBezTo>
                <a:cubicBezTo>
                  <a:pt x="423" y="0"/>
                  <a:pt x="355" y="0"/>
                  <a:pt x="347" y="4"/>
                </a:cubicBezTo>
                <a:cubicBezTo>
                  <a:pt x="339" y="8"/>
                  <a:pt x="332" y="47"/>
                  <a:pt x="332" y="47"/>
                </a:cubicBezTo>
                <a:cubicBezTo>
                  <a:pt x="342" y="47"/>
                  <a:pt x="342" y="47"/>
                  <a:pt x="342" y="47"/>
                </a:cubicBezTo>
                <a:cubicBezTo>
                  <a:pt x="337" y="96"/>
                  <a:pt x="337" y="96"/>
                  <a:pt x="337" y="96"/>
                </a:cubicBezTo>
                <a:cubicBezTo>
                  <a:pt x="324" y="105"/>
                  <a:pt x="324" y="105"/>
                  <a:pt x="324" y="105"/>
                </a:cubicBezTo>
                <a:cubicBezTo>
                  <a:pt x="287" y="341"/>
                  <a:pt x="287" y="341"/>
                  <a:pt x="287" y="341"/>
                </a:cubicBezTo>
                <a:cubicBezTo>
                  <a:pt x="287" y="341"/>
                  <a:pt x="258" y="344"/>
                  <a:pt x="213" y="351"/>
                </a:cubicBezTo>
                <a:cubicBezTo>
                  <a:pt x="191" y="355"/>
                  <a:pt x="136" y="362"/>
                  <a:pt x="85" y="368"/>
                </a:cubicBezTo>
                <a:cubicBezTo>
                  <a:pt x="64" y="241"/>
                  <a:pt x="64" y="241"/>
                  <a:pt x="64" y="241"/>
                </a:cubicBezTo>
                <a:cubicBezTo>
                  <a:pt x="9" y="241"/>
                  <a:pt x="9" y="241"/>
                  <a:pt x="9" y="241"/>
                </a:cubicBezTo>
                <a:cubicBezTo>
                  <a:pt x="0" y="376"/>
                  <a:pt x="0" y="376"/>
                  <a:pt x="0" y="376"/>
                </a:cubicBezTo>
                <a:cubicBezTo>
                  <a:pt x="4" y="377"/>
                  <a:pt x="4" y="377"/>
                  <a:pt x="4" y="377"/>
                </a:cubicBezTo>
                <a:cubicBezTo>
                  <a:pt x="4" y="382"/>
                  <a:pt x="4" y="382"/>
                  <a:pt x="4" y="382"/>
                </a:cubicBezTo>
                <a:cubicBezTo>
                  <a:pt x="0" y="384"/>
                  <a:pt x="0" y="384"/>
                  <a:pt x="0" y="384"/>
                </a:cubicBezTo>
                <a:cubicBezTo>
                  <a:pt x="9" y="518"/>
                  <a:pt x="9" y="518"/>
                  <a:pt x="9" y="518"/>
                </a:cubicBezTo>
                <a:cubicBezTo>
                  <a:pt x="64" y="518"/>
                  <a:pt x="64" y="518"/>
                  <a:pt x="64" y="518"/>
                </a:cubicBezTo>
                <a:cubicBezTo>
                  <a:pt x="85" y="391"/>
                  <a:pt x="85" y="391"/>
                  <a:pt x="85" y="391"/>
                </a:cubicBezTo>
                <a:cubicBezTo>
                  <a:pt x="136" y="397"/>
                  <a:pt x="191" y="404"/>
                  <a:pt x="213" y="408"/>
                </a:cubicBezTo>
                <a:cubicBezTo>
                  <a:pt x="258" y="416"/>
                  <a:pt x="287" y="418"/>
                  <a:pt x="287" y="418"/>
                </a:cubicBezTo>
                <a:cubicBezTo>
                  <a:pt x="324" y="654"/>
                  <a:pt x="324" y="654"/>
                  <a:pt x="324" y="654"/>
                </a:cubicBezTo>
                <a:cubicBezTo>
                  <a:pt x="337" y="663"/>
                  <a:pt x="337" y="663"/>
                  <a:pt x="337" y="663"/>
                </a:cubicBezTo>
                <a:cubicBezTo>
                  <a:pt x="342" y="712"/>
                  <a:pt x="342" y="712"/>
                  <a:pt x="342" y="712"/>
                </a:cubicBezTo>
                <a:cubicBezTo>
                  <a:pt x="332" y="712"/>
                  <a:pt x="332" y="712"/>
                  <a:pt x="332" y="712"/>
                </a:cubicBezTo>
                <a:cubicBezTo>
                  <a:pt x="332" y="712"/>
                  <a:pt x="339" y="751"/>
                  <a:pt x="347" y="755"/>
                </a:cubicBezTo>
                <a:cubicBezTo>
                  <a:pt x="355" y="760"/>
                  <a:pt x="423" y="759"/>
                  <a:pt x="428" y="752"/>
                </a:cubicBezTo>
                <a:cubicBezTo>
                  <a:pt x="431" y="746"/>
                  <a:pt x="441" y="543"/>
                  <a:pt x="444" y="461"/>
                </a:cubicBezTo>
                <a:cubicBezTo>
                  <a:pt x="451" y="462"/>
                  <a:pt x="460" y="463"/>
                  <a:pt x="467" y="463"/>
                </a:cubicBezTo>
                <a:cubicBezTo>
                  <a:pt x="481" y="463"/>
                  <a:pt x="492" y="463"/>
                  <a:pt x="492" y="455"/>
                </a:cubicBezTo>
                <a:cubicBezTo>
                  <a:pt x="492" y="448"/>
                  <a:pt x="479" y="443"/>
                  <a:pt x="470" y="443"/>
                </a:cubicBezTo>
                <a:cubicBezTo>
                  <a:pt x="462" y="443"/>
                  <a:pt x="455" y="443"/>
                  <a:pt x="455" y="443"/>
                </a:cubicBezTo>
                <a:cubicBezTo>
                  <a:pt x="445" y="434"/>
                  <a:pt x="445" y="434"/>
                  <a:pt x="445" y="434"/>
                </a:cubicBezTo>
                <a:cubicBezTo>
                  <a:pt x="446" y="430"/>
                  <a:pt x="446" y="427"/>
                  <a:pt x="446" y="427"/>
                </a:cubicBezTo>
                <a:cubicBezTo>
                  <a:pt x="446" y="427"/>
                  <a:pt x="526" y="428"/>
                  <a:pt x="547" y="429"/>
                </a:cubicBezTo>
                <a:cubicBezTo>
                  <a:pt x="559" y="429"/>
                  <a:pt x="562" y="412"/>
                  <a:pt x="561" y="398"/>
                </a:cubicBezTo>
                <a:cubicBezTo>
                  <a:pt x="563" y="399"/>
                  <a:pt x="564" y="399"/>
                  <a:pt x="566" y="400"/>
                </a:cubicBezTo>
                <a:cubicBezTo>
                  <a:pt x="564" y="418"/>
                  <a:pt x="563" y="447"/>
                  <a:pt x="569" y="452"/>
                </a:cubicBezTo>
                <a:cubicBezTo>
                  <a:pt x="579" y="458"/>
                  <a:pt x="584" y="452"/>
                  <a:pt x="592" y="439"/>
                </a:cubicBezTo>
                <a:cubicBezTo>
                  <a:pt x="598" y="430"/>
                  <a:pt x="588" y="404"/>
                  <a:pt x="582" y="390"/>
                </a:cubicBezTo>
                <a:cubicBezTo>
                  <a:pt x="583" y="390"/>
                  <a:pt x="584" y="388"/>
                  <a:pt x="585" y="387"/>
                </a:cubicBezTo>
                <a:cubicBezTo>
                  <a:pt x="586" y="388"/>
                  <a:pt x="587" y="388"/>
                  <a:pt x="588" y="388"/>
                </a:cubicBezTo>
                <a:cubicBezTo>
                  <a:pt x="590" y="388"/>
                  <a:pt x="592" y="387"/>
                  <a:pt x="593" y="385"/>
                </a:cubicBezTo>
                <a:cubicBezTo>
                  <a:pt x="593" y="385"/>
                  <a:pt x="594" y="385"/>
                  <a:pt x="594" y="385"/>
                </a:cubicBezTo>
                <a:cubicBezTo>
                  <a:pt x="596" y="385"/>
                  <a:pt x="598" y="384"/>
                  <a:pt x="598" y="382"/>
                </a:cubicBezTo>
                <a:lnTo>
                  <a:pt x="598" y="377"/>
                </a:lnTo>
                <a:close/>
              </a:path>
            </a:pathLst>
          </a:custGeom>
          <a:solidFill>
            <a:srgbClr val="1F74AD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椭圆 40"/>
          <p:cNvSpPr/>
          <p:nvPr>
            <p:custDataLst>
              <p:tags r:id="rId4"/>
            </p:custDataLst>
          </p:nvPr>
        </p:nvSpPr>
        <p:spPr bwMode="auto">
          <a:xfrm>
            <a:off x="11358383" y="1640829"/>
            <a:ext cx="225381" cy="225381"/>
          </a:xfrm>
          <a:prstGeom prst="ellipse">
            <a:avLst/>
          </a:prstGeom>
          <a:solidFill>
            <a:srgbClr val="1F74AD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任意多边形 26"/>
          <p:cNvSpPr/>
          <p:nvPr>
            <p:custDataLst>
              <p:tags r:id="rId5"/>
            </p:custDataLst>
          </p:nvPr>
        </p:nvSpPr>
        <p:spPr bwMode="auto">
          <a:xfrm>
            <a:off x="851871" y="1610029"/>
            <a:ext cx="230593" cy="217520"/>
          </a:xfrm>
          <a:custGeom>
            <a:avLst/>
            <a:gdLst>
              <a:gd name="T0" fmla="*/ 194 w 194"/>
              <a:gd name="T1" fmla="*/ 0 h 183"/>
              <a:gd name="T2" fmla="*/ 0 w 194"/>
              <a:gd name="T3" fmla="*/ 0 h 183"/>
              <a:gd name="T4" fmla="*/ 0 w 194"/>
              <a:gd name="T5" fmla="*/ 31 h 183"/>
              <a:gd name="T6" fmla="*/ 19 w 194"/>
              <a:gd name="T7" fmla="*/ 31 h 183"/>
              <a:gd name="T8" fmla="*/ 19 w 194"/>
              <a:gd name="T9" fmla="*/ 183 h 183"/>
              <a:gd name="T10" fmla="*/ 161 w 194"/>
              <a:gd name="T11" fmla="*/ 183 h 183"/>
              <a:gd name="T12" fmla="*/ 161 w 194"/>
              <a:gd name="T13" fmla="*/ 31 h 183"/>
              <a:gd name="T14" fmla="*/ 194 w 194"/>
              <a:gd name="T15" fmla="*/ 31 h 183"/>
              <a:gd name="T16" fmla="*/ 194 w 194"/>
              <a:gd name="T17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4" h="183">
                <a:moveTo>
                  <a:pt x="194" y="0"/>
                </a:moveTo>
                <a:lnTo>
                  <a:pt x="0" y="0"/>
                </a:lnTo>
                <a:lnTo>
                  <a:pt x="0" y="31"/>
                </a:lnTo>
                <a:lnTo>
                  <a:pt x="19" y="31"/>
                </a:lnTo>
                <a:lnTo>
                  <a:pt x="19" y="183"/>
                </a:lnTo>
                <a:lnTo>
                  <a:pt x="161" y="183"/>
                </a:lnTo>
                <a:lnTo>
                  <a:pt x="161" y="31"/>
                </a:lnTo>
                <a:lnTo>
                  <a:pt x="194" y="31"/>
                </a:lnTo>
                <a:lnTo>
                  <a:pt x="194" y="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椭圆 27"/>
          <p:cNvSpPr/>
          <p:nvPr>
            <p:custDataLst>
              <p:tags r:id="rId6"/>
            </p:custDataLst>
          </p:nvPr>
        </p:nvSpPr>
        <p:spPr bwMode="auto">
          <a:xfrm>
            <a:off x="786235" y="1378247"/>
            <a:ext cx="83203" cy="80827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任意多边形 28"/>
          <p:cNvSpPr/>
          <p:nvPr>
            <p:custDataLst>
              <p:tags r:id="rId7"/>
            </p:custDataLst>
          </p:nvPr>
        </p:nvSpPr>
        <p:spPr bwMode="auto">
          <a:xfrm>
            <a:off x="1153781" y="1567239"/>
            <a:ext cx="153333" cy="263876"/>
          </a:xfrm>
          <a:custGeom>
            <a:avLst/>
            <a:gdLst>
              <a:gd name="T0" fmla="*/ 50 w 54"/>
              <a:gd name="T1" fmla="*/ 0 h 92"/>
              <a:gd name="T2" fmla="*/ 49 w 54"/>
              <a:gd name="T3" fmla="*/ 1 h 92"/>
              <a:gd name="T4" fmla="*/ 29 w 54"/>
              <a:gd name="T5" fmla="*/ 47 h 92"/>
              <a:gd name="T6" fmla="*/ 25 w 54"/>
              <a:gd name="T7" fmla="*/ 47 h 92"/>
              <a:gd name="T8" fmla="*/ 1 w 54"/>
              <a:gd name="T9" fmla="*/ 56 h 92"/>
              <a:gd name="T10" fmla="*/ 0 w 54"/>
              <a:gd name="T11" fmla="*/ 57 h 92"/>
              <a:gd name="T12" fmla="*/ 3 w 54"/>
              <a:gd name="T13" fmla="*/ 61 h 92"/>
              <a:gd name="T14" fmla="*/ 4 w 54"/>
              <a:gd name="T15" fmla="*/ 61 h 92"/>
              <a:gd name="T16" fmla="*/ 17 w 54"/>
              <a:gd name="T17" fmla="*/ 54 h 92"/>
              <a:gd name="T18" fmla="*/ 17 w 54"/>
              <a:gd name="T19" fmla="*/ 81 h 92"/>
              <a:gd name="T20" fmla="*/ 9 w 54"/>
              <a:gd name="T21" fmla="*/ 85 h 92"/>
              <a:gd name="T22" fmla="*/ 11 w 54"/>
              <a:gd name="T23" fmla="*/ 90 h 92"/>
              <a:gd name="T24" fmla="*/ 19 w 54"/>
              <a:gd name="T25" fmla="*/ 86 h 92"/>
              <a:gd name="T26" fmla="*/ 27 w 54"/>
              <a:gd name="T27" fmla="*/ 92 h 92"/>
              <a:gd name="T28" fmla="*/ 30 w 54"/>
              <a:gd name="T29" fmla="*/ 87 h 92"/>
              <a:gd name="T30" fmla="*/ 22 w 54"/>
              <a:gd name="T31" fmla="*/ 81 h 92"/>
              <a:gd name="T32" fmla="*/ 22 w 54"/>
              <a:gd name="T33" fmla="*/ 53 h 92"/>
              <a:gd name="T34" fmla="*/ 25 w 54"/>
              <a:gd name="T35" fmla="*/ 52 h 92"/>
              <a:gd name="T36" fmla="*/ 30 w 54"/>
              <a:gd name="T37" fmla="*/ 53 h 92"/>
              <a:gd name="T38" fmla="*/ 32 w 54"/>
              <a:gd name="T39" fmla="*/ 54 h 92"/>
              <a:gd name="T40" fmla="*/ 33 w 54"/>
              <a:gd name="T41" fmla="*/ 51 h 92"/>
              <a:gd name="T42" fmla="*/ 53 w 54"/>
              <a:gd name="T43" fmla="*/ 5 h 92"/>
              <a:gd name="T44" fmla="*/ 54 w 54"/>
              <a:gd name="T45" fmla="*/ 5 h 92"/>
              <a:gd name="T46" fmla="*/ 50 w 54"/>
              <a:gd name="T4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4" h="92">
                <a:moveTo>
                  <a:pt x="50" y="0"/>
                </a:moveTo>
                <a:cubicBezTo>
                  <a:pt x="49" y="1"/>
                  <a:pt x="49" y="1"/>
                  <a:pt x="49" y="1"/>
                </a:cubicBezTo>
                <a:cubicBezTo>
                  <a:pt x="41" y="8"/>
                  <a:pt x="32" y="37"/>
                  <a:pt x="29" y="47"/>
                </a:cubicBezTo>
                <a:cubicBezTo>
                  <a:pt x="27" y="47"/>
                  <a:pt x="26" y="47"/>
                  <a:pt x="25" y="47"/>
                </a:cubicBezTo>
                <a:cubicBezTo>
                  <a:pt x="13" y="47"/>
                  <a:pt x="1" y="56"/>
                  <a:pt x="1" y="56"/>
                </a:cubicBezTo>
                <a:cubicBezTo>
                  <a:pt x="0" y="57"/>
                  <a:pt x="0" y="57"/>
                  <a:pt x="0" y="57"/>
                </a:cubicBezTo>
                <a:cubicBezTo>
                  <a:pt x="3" y="61"/>
                  <a:pt x="3" y="61"/>
                  <a:pt x="3" y="61"/>
                </a:cubicBez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10" y="56"/>
                  <a:pt x="17" y="54"/>
                </a:cubicBezTo>
                <a:cubicBezTo>
                  <a:pt x="17" y="81"/>
                  <a:pt x="17" y="81"/>
                  <a:pt x="17" y="81"/>
                </a:cubicBezTo>
                <a:cubicBezTo>
                  <a:pt x="9" y="85"/>
                  <a:pt x="9" y="85"/>
                  <a:pt x="9" y="85"/>
                </a:cubicBezTo>
                <a:cubicBezTo>
                  <a:pt x="11" y="90"/>
                  <a:pt x="11" y="90"/>
                  <a:pt x="11" y="90"/>
                </a:cubicBezTo>
                <a:cubicBezTo>
                  <a:pt x="19" y="86"/>
                  <a:pt x="19" y="86"/>
                  <a:pt x="19" y="86"/>
                </a:cubicBezTo>
                <a:cubicBezTo>
                  <a:pt x="27" y="92"/>
                  <a:pt x="27" y="92"/>
                  <a:pt x="27" y="92"/>
                </a:cubicBezTo>
                <a:cubicBezTo>
                  <a:pt x="30" y="87"/>
                  <a:pt x="30" y="87"/>
                  <a:pt x="30" y="87"/>
                </a:cubicBezTo>
                <a:cubicBezTo>
                  <a:pt x="22" y="81"/>
                  <a:pt x="22" y="81"/>
                  <a:pt x="22" y="81"/>
                </a:cubicBezTo>
                <a:cubicBezTo>
                  <a:pt x="22" y="53"/>
                  <a:pt x="22" y="53"/>
                  <a:pt x="22" y="53"/>
                </a:cubicBezTo>
                <a:cubicBezTo>
                  <a:pt x="23" y="53"/>
                  <a:pt x="24" y="52"/>
                  <a:pt x="25" y="52"/>
                </a:cubicBezTo>
                <a:cubicBezTo>
                  <a:pt x="27" y="52"/>
                  <a:pt x="28" y="53"/>
                  <a:pt x="30" y="53"/>
                </a:cubicBezTo>
                <a:cubicBezTo>
                  <a:pt x="32" y="54"/>
                  <a:pt x="32" y="54"/>
                  <a:pt x="32" y="54"/>
                </a:cubicBezTo>
                <a:cubicBezTo>
                  <a:pt x="33" y="51"/>
                  <a:pt x="33" y="51"/>
                  <a:pt x="33" y="51"/>
                </a:cubicBezTo>
                <a:cubicBezTo>
                  <a:pt x="37" y="36"/>
                  <a:pt x="47" y="11"/>
                  <a:pt x="53" y="5"/>
                </a:cubicBezTo>
                <a:cubicBezTo>
                  <a:pt x="54" y="5"/>
                  <a:pt x="54" y="5"/>
                  <a:pt x="54" y="5"/>
                </a:cubicBezTo>
                <a:lnTo>
                  <a:pt x="50" y="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任意多边形 29"/>
          <p:cNvSpPr/>
          <p:nvPr>
            <p:custDataLst>
              <p:tags r:id="rId8"/>
            </p:custDataLst>
          </p:nvPr>
        </p:nvSpPr>
        <p:spPr bwMode="auto">
          <a:xfrm>
            <a:off x="757707" y="1463828"/>
            <a:ext cx="183048" cy="363720"/>
          </a:xfrm>
          <a:custGeom>
            <a:avLst/>
            <a:gdLst>
              <a:gd name="T0" fmla="*/ 48 w 64"/>
              <a:gd name="T1" fmla="*/ 27 h 127"/>
              <a:gd name="T2" fmla="*/ 28 w 64"/>
              <a:gd name="T3" fmla="*/ 28 h 127"/>
              <a:gd name="T4" fmla="*/ 30 w 64"/>
              <a:gd name="T5" fmla="*/ 18 h 127"/>
              <a:gd name="T6" fmla="*/ 19 w 64"/>
              <a:gd name="T7" fmla="*/ 1 h 127"/>
              <a:gd name="T8" fmla="*/ 7 w 64"/>
              <a:gd name="T9" fmla="*/ 4 h 127"/>
              <a:gd name="T10" fmla="*/ 5 w 64"/>
              <a:gd name="T11" fmla="*/ 5 h 127"/>
              <a:gd name="T12" fmla="*/ 0 w 64"/>
              <a:gd name="T13" fmla="*/ 35 h 127"/>
              <a:gd name="T14" fmla="*/ 6 w 64"/>
              <a:gd name="T15" fmla="*/ 74 h 127"/>
              <a:gd name="T16" fmla="*/ 6 w 64"/>
              <a:gd name="T17" fmla="*/ 118 h 127"/>
              <a:gd name="T18" fmla="*/ 20 w 64"/>
              <a:gd name="T19" fmla="*/ 118 h 127"/>
              <a:gd name="T20" fmla="*/ 20 w 64"/>
              <a:gd name="T21" fmla="*/ 72 h 127"/>
              <a:gd name="T22" fmla="*/ 23 w 64"/>
              <a:gd name="T23" fmla="*/ 72 h 127"/>
              <a:gd name="T24" fmla="*/ 24 w 64"/>
              <a:gd name="T25" fmla="*/ 66 h 127"/>
              <a:gd name="T26" fmla="*/ 25 w 64"/>
              <a:gd name="T27" fmla="*/ 44 h 127"/>
              <a:gd name="T28" fmla="*/ 56 w 64"/>
              <a:gd name="T29" fmla="*/ 40 h 127"/>
              <a:gd name="T30" fmla="*/ 48 w 64"/>
              <a:gd name="T31" fmla="*/ 2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4" h="127">
                <a:moveTo>
                  <a:pt x="48" y="27"/>
                </a:moveTo>
                <a:cubicBezTo>
                  <a:pt x="40" y="31"/>
                  <a:pt x="34" y="31"/>
                  <a:pt x="28" y="28"/>
                </a:cubicBezTo>
                <a:cubicBezTo>
                  <a:pt x="29" y="25"/>
                  <a:pt x="29" y="21"/>
                  <a:pt x="30" y="18"/>
                </a:cubicBezTo>
                <a:cubicBezTo>
                  <a:pt x="33" y="10"/>
                  <a:pt x="26" y="2"/>
                  <a:pt x="19" y="1"/>
                </a:cubicBezTo>
                <a:cubicBezTo>
                  <a:pt x="14" y="0"/>
                  <a:pt x="10" y="1"/>
                  <a:pt x="7" y="4"/>
                </a:cubicBezTo>
                <a:cubicBezTo>
                  <a:pt x="6" y="4"/>
                  <a:pt x="5" y="5"/>
                  <a:pt x="5" y="5"/>
                </a:cubicBezTo>
                <a:cubicBezTo>
                  <a:pt x="2" y="16"/>
                  <a:pt x="0" y="35"/>
                  <a:pt x="0" y="35"/>
                </a:cubicBezTo>
                <a:cubicBezTo>
                  <a:pt x="0" y="65"/>
                  <a:pt x="3" y="73"/>
                  <a:pt x="6" y="74"/>
                </a:cubicBezTo>
                <a:cubicBezTo>
                  <a:pt x="6" y="118"/>
                  <a:pt x="6" y="118"/>
                  <a:pt x="6" y="118"/>
                </a:cubicBezTo>
                <a:cubicBezTo>
                  <a:pt x="6" y="127"/>
                  <a:pt x="20" y="127"/>
                  <a:pt x="20" y="118"/>
                </a:cubicBezTo>
                <a:cubicBezTo>
                  <a:pt x="20" y="72"/>
                  <a:pt x="20" y="72"/>
                  <a:pt x="20" y="72"/>
                </a:cubicBezTo>
                <a:cubicBezTo>
                  <a:pt x="23" y="72"/>
                  <a:pt x="23" y="72"/>
                  <a:pt x="23" y="72"/>
                </a:cubicBezTo>
                <a:cubicBezTo>
                  <a:pt x="23" y="70"/>
                  <a:pt x="24" y="68"/>
                  <a:pt x="24" y="66"/>
                </a:cubicBezTo>
                <a:cubicBezTo>
                  <a:pt x="24" y="58"/>
                  <a:pt x="25" y="51"/>
                  <a:pt x="25" y="44"/>
                </a:cubicBezTo>
                <a:cubicBezTo>
                  <a:pt x="35" y="47"/>
                  <a:pt x="45" y="46"/>
                  <a:pt x="56" y="40"/>
                </a:cubicBezTo>
                <a:cubicBezTo>
                  <a:pt x="64" y="36"/>
                  <a:pt x="57" y="23"/>
                  <a:pt x="48" y="27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任意多边形 30"/>
          <p:cNvSpPr/>
          <p:nvPr>
            <p:custDataLst>
              <p:tags r:id="rId9"/>
            </p:custDataLst>
          </p:nvPr>
        </p:nvSpPr>
        <p:spPr bwMode="auto">
          <a:xfrm>
            <a:off x="1000448" y="1438868"/>
            <a:ext cx="304288" cy="394624"/>
          </a:xfrm>
          <a:custGeom>
            <a:avLst/>
            <a:gdLst>
              <a:gd name="T0" fmla="*/ 84 w 107"/>
              <a:gd name="T1" fmla="*/ 76 h 138"/>
              <a:gd name="T2" fmla="*/ 95 w 107"/>
              <a:gd name="T3" fmla="*/ 48 h 138"/>
              <a:gd name="T4" fmla="*/ 74 w 107"/>
              <a:gd name="T5" fmla="*/ 28 h 138"/>
              <a:gd name="T6" fmla="*/ 70 w 107"/>
              <a:gd name="T7" fmla="*/ 33 h 138"/>
              <a:gd name="T8" fmla="*/ 38 w 107"/>
              <a:gd name="T9" fmla="*/ 27 h 138"/>
              <a:gd name="T10" fmla="*/ 32 w 107"/>
              <a:gd name="T11" fmla="*/ 28 h 138"/>
              <a:gd name="T12" fmla="*/ 2 w 107"/>
              <a:gd name="T13" fmla="*/ 0 h 138"/>
              <a:gd name="T14" fmla="*/ 0 w 107"/>
              <a:gd name="T15" fmla="*/ 3 h 138"/>
              <a:gd name="T16" fmla="*/ 29 w 107"/>
              <a:gd name="T17" fmla="*/ 31 h 138"/>
              <a:gd name="T18" fmla="*/ 34 w 107"/>
              <a:gd name="T19" fmla="*/ 42 h 138"/>
              <a:gd name="T20" fmla="*/ 62 w 107"/>
              <a:gd name="T21" fmla="*/ 48 h 138"/>
              <a:gd name="T22" fmla="*/ 55 w 107"/>
              <a:gd name="T23" fmla="*/ 75 h 138"/>
              <a:gd name="T24" fmla="*/ 20 w 107"/>
              <a:gd name="T25" fmla="*/ 126 h 138"/>
              <a:gd name="T26" fmla="*/ 38 w 107"/>
              <a:gd name="T27" fmla="*/ 126 h 138"/>
              <a:gd name="T28" fmla="*/ 70 w 107"/>
              <a:gd name="T29" fmla="*/ 90 h 138"/>
              <a:gd name="T30" fmla="*/ 84 w 107"/>
              <a:gd name="T31" fmla="*/ 76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7" h="138">
                <a:moveTo>
                  <a:pt x="84" y="76"/>
                </a:moveTo>
                <a:cubicBezTo>
                  <a:pt x="84" y="66"/>
                  <a:pt x="87" y="56"/>
                  <a:pt x="95" y="48"/>
                </a:cubicBezTo>
                <a:cubicBezTo>
                  <a:pt x="107" y="35"/>
                  <a:pt x="87" y="15"/>
                  <a:pt x="74" y="28"/>
                </a:cubicBezTo>
                <a:cubicBezTo>
                  <a:pt x="73" y="30"/>
                  <a:pt x="71" y="32"/>
                  <a:pt x="70" y="33"/>
                </a:cubicBezTo>
                <a:cubicBezTo>
                  <a:pt x="59" y="32"/>
                  <a:pt x="48" y="31"/>
                  <a:pt x="38" y="27"/>
                </a:cubicBezTo>
                <a:cubicBezTo>
                  <a:pt x="35" y="26"/>
                  <a:pt x="33" y="27"/>
                  <a:pt x="32" y="28"/>
                </a:cubicBezTo>
                <a:cubicBezTo>
                  <a:pt x="2" y="0"/>
                  <a:pt x="2" y="0"/>
                  <a:pt x="2" y="0"/>
                </a:cubicBezTo>
                <a:cubicBezTo>
                  <a:pt x="0" y="3"/>
                  <a:pt x="0" y="3"/>
                  <a:pt x="0" y="3"/>
                </a:cubicBezTo>
                <a:cubicBezTo>
                  <a:pt x="29" y="31"/>
                  <a:pt x="29" y="31"/>
                  <a:pt x="29" y="31"/>
                </a:cubicBezTo>
                <a:cubicBezTo>
                  <a:pt x="27" y="35"/>
                  <a:pt x="28" y="40"/>
                  <a:pt x="34" y="42"/>
                </a:cubicBezTo>
                <a:cubicBezTo>
                  <a:pt x="43" y="45"/>
                  <a:pt x="52" y="47"/>
                  <a:pt x="62" y="48"/>
                </a:cubicBezTo>
                <a:cubicBezTo>
                  <a:pt x="58" y="56"/>
                  <a:pt x="56" y="65"/>
                  <a:pt x="55" y="75"/>
                </a:cubicBezTo>
                <a:cubicBezTo>
                  <a:pt x="34" y="83"/>
                  <a:pt x="23" y="102"/>
                  <a:pt x="20" y="126"/>
                </a:cubicBezTo>
                <a:cubicBezTo>
                  <a:pt x="18" y="138"/>
                  <a:pt x="37" y="138"/>
                  <a:pt x="38" y="126"/>
                </a:cubicBezTo>
                <a:cubicBezTo>
                  <a:pt x="41" y="107"/>
                  <a:pt x="52" y="94"/>
                  <a:pt x="70" y="90"/>
                </a:cubicBezTo>
                <a:cubicBezTo>
                  <a:pt x="78" y="90"/>
                  <a:pt x="83" y="84"/>
                  <a:pt x="84" y="76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椭圆 31"/>
          <p:cNvSpPr/>
          <p:nvPr>
            <p:custDataLst>
              <p:tags r:id="rId10"/>
            </p:custDataLst>
          </p:nvPr>
        </p:nvSpPr>
        <p:spPr bwMode="auto">
          <a:xfrm>
            <a:off x="1198949" y="1418660"/>
            <a:ext cx="83203" cy="83204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11"/>
            </p:custDataLst>
          </p:nvPr>
        </p:nvSpPr>
        <p:spPr bwMode="auto">
          <a:xfrm>
            <a:off x="1524209" y="1177507"/>
            <a:ext cx="4111203" cy="447873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spc="3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建设目标</a:t>
            </a:r>
          </a:p>
        </p:txBody>
      </p:sp>
      <p:sp>
        <p:nvSpPr>
          <p:cNvPr id="6" name="文本框 5"/>
          <p:cNvSpPr txBox="1"/>
          <p:nvPr>
            <p:custDataLst>
              <p:tags r:id="rId12"/>
            </p:custDataLst>
          </p:nvPr>
        </p:nvSpPr>
        <p:spPr>
          <a:xfrm>
            <a:off x="1306830" y="1640840"/>
            <a:ext cx="8411633" cy="911013"/>
          </a:xfrm>
          <a:prstGeom prst="rect">
            <a:avLst/>
          </a:prstGeom>
          <a:noFill/>
        </p:spPr>
        <p:txBody>
          <a:bodyPr wrap="square" lIns="90000" tIns="0" rIns="90000" bIns="46800" rtlCol="0">
            <a:no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600" spc="15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根据院主管部门对合同执行状况管理要求，结合研究所对各类合同及协议的管理现状，构建合同管理应用服务平台并进行试点，探索基于信息化手段的风险防控模式，为深层次的风险防控分析夯实基础。</a:t>
            </a:r>
          </a:p>
        </p:txBody>
      </p:sp>
      <p:grpSp>
        <p:nvGrpSpPr>
          <p:cNvPr id="16" name="Group 2"/>
          <p:cNvGrpSpPr/>
          <p:nvPr/>
        </p:nvGrpSpPr>
        <p:grpSpPr bwMode="auto">
          <a:xfrm>
            <a:off x="-156633" y="3189409"/>
            <a:ext cx="3793067" cy="2840567"/>
            <a:chOff x="272" y="1907"/>
            <a:chExt cx="1792" cy="1342"/>
          </a:xfrm>
        </p:grpSpPr>
        <p:grpSp>
          <p:nvGrpSpPr>
            <p:cNvPr id="17" name="Group 3"/>
            <p:cNvGrpSpPr/>
            <p:nvPr/>
          </p:nvGrpSpPr>
          <p:grpSpPr bwMode="auto">
            <a:xfrm rot="-2537149">
              <a:off x="589" y="2000"/>
              <a:ext cx="1260" cy="927"/>
              <a:chOff x="2177" y="1321"/>
              <a:chExt cx="1273" cy="1125"/>
            </a:xfrm>
          </p:grpSpPr>
          <p:grpSp>
            <p:nvGrpSpPr>
              <p:cNvPr id="20" name="Group 4"/>
              <p:cNvGrpSpPr/>
              <p:nvPr/>
            </p:nvGrpSpPr>
            <p:grpSpPr bwMode="auto">
              <a:xfrm rot="10800000">
                <a:off x="2854" y="1323"/>
                <a:ext cx="142" cy="264"/>
                <a:chOff x="3129" y="2727"/>
                <a:chExt cx="142" cy="264"/>
              </a:xfrm>
            </p:grpSpPr>
            <p:sp>
              <p:nvSpPr>
                <p:cNvPr id="33" name="Freeform 5"/>
                <p:cNvSpPr/>
                <p:nvPr/>
              </p:nvSpPr>
              <p:spPr bwMode="auto">
                <a:xfrm>
                  <a:off x="3129" y="2727"/>
                  <a:ext cx="142" cy="264"/>
                </a:xfrm>
                <a:custGeom>
                  <a:avLst/>
                  <a:gdLst>
                    <a:gd name="T0" fmla="*/ 0 w 142"/>
                    <a:gd name="T1" fmla="*/ 120 h 264"/>
                    <a:gd name="T2" fmla="*/ 38 w 142"/>
                    <a:gd name="T3" fmla="*/ 264 h 264"/>
                    <a:gd name="T4" fmla="*/ 142 w 142"/>
                    <a:gd name="T5" fmla="*/ 148 h 264"/>
                    <a:gd name="T6" fmla="*/ 102 w 142"/>
                    <a:gd name="T7" fmla="*/ 0 h 264"/>
                    <a:gd name="T8" fmla="*/ 0 w 142"/>
                    <a:gd name="T9" fmla="*/ 120 h 2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2" h="264">
                      <a:moveTo>
                        <a:pt x="0" y="120"/>
                      </a:moveTo>
                      <a:lnTo>
                        <a:pt x="38" y="264"/>
                      </a:lnTo>
                      <a:lnTo>
                        <a:pt x="142" y="148"/>
                      </a:lnTo>
                      <a:lnTo>
                        <a:pt x="102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2929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34" name="Freeform 6"/>
                <p:cNvSpPr/>
                <p:nvPr/>
              </p:nvSpPr>
              <p:spPr bwMode="auto">
                <a:xfrm>
                  <a:off x="3129" y="2727"/>
                  <a:ext cx="142" cy="264"/>
                </a:xfrm>
                <a:custGeom>
                  <a:avLst/>
                  <a:gdLst>
                    <a:gd name="T0" fmla="*/ 0 w 142"/>
                    <a:gd name="T1" fmla="*/ 120 h 264"/>
                    <a:gd name="T2" fmla="*/ 38 w 142"/>
                    <a:gd name="T3" fmla="*/ 264 h 264"/>
                    <a:gd name="T4" fmla="*/ 142 w 142"/>
                    <a:gd name="T5" fmla="*/ 148 h 264"/>
                    <a:gd name="T6" fmla="*/ 102 w 142"/>
                    <a:gd name="T7" fmla="*/ 0 h 264"/>
                    <a:gd name="T8" fmla="*/ 0 w 142"/>
                    <a:gd name="T9" fmla="*/ 120 h 2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2" h="264">
                      <a:moveTo>
                        <a:pt x="0" y="120"/>
                      </a:moveTo>
                      <a:lnTo>
                        <a:pt x="38" y="264"/>
                      </a:lnTo>
                      <a:lnTo>
                        <a:pt x="142" y="148"/>
                      </a:lnTo>
                      <a:lnTo>
                        <a:pt x="102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alpha val="64998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</p:grpSp>
          <p:grpSp>
            <p:nvGrpSpPr>
              <p:cNvPr id="21" name="Group 7"/>
              <p:cNvGrpSpPr/>
              <p:nvPr/>
            </p:nvGrpSpPr>
            <p:grpSpPr bwMode="auto">
              <a:xfrm>
                <a:off x="3090" y="2182"/>
                <a:ext cx="142" cy="264"/>
                <a:chOff x="3129" y="2727"/>
                <a:chExt cx="142" cy="264"/>
              </a:xfrm>
            </p:grpSpPr>
            <p:sp>
              <p:nvSpPr>
                <p:cNvPr id="5" name="Freeform 8"/>
                <p:cNvSpPr/>
                <p:nvPr/>
              </p:nvSpPr>
              <p:spPr bwMode="auto">
                <a:xfrm>
                  <a:off x="3129" y="2727"/>
                  <a:ext cx="142" cy="264"/>
                </a:xfrm>
                <a:custGeom>
                  <a:avLst/>
                  <a:gdLst>
                    <a:gd name="T0" fmla="*/ 0 w 142"/>
                    <a:gd name="T1" fmla="*/ 120 h 264"/>
                    <a:gd name="T2" fmla="*/ 38 w 142"/>
                    <a:gd name="T3" fmla="*/ 264 h 264"/>
                    <a:gd name="T4" fmla="*/ 142 w 142"/>
                    <a:gd name="T5" fmla="*/ 148 h 264"/>
                    <a:gd name="T6" fmla="*/ 102 w 142"/>
                    <a:gd name="T7" fmla="*/ 0 h 264"/>
                    <a:gd name="T8" fmla="*/ 0 w 142"/>
                    <a:gd name="T9" fmla="*/ 120 h 2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2" h="264">
                      <a:moveTo>
                        <a:pt x="0" y="120"/>
                      </a:moveTo>
                      <a:lnTo>
                        <a:pt x="38" y="264"/>
                      </a:lnTo>
                      <a:lnTo>
                        <a:pt x="142" y="148"/>
                      </a:lnTo>
                      <a:lnTo>
                        <a:pt x="102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2929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7" name="Freeform 9"/>
                <p:cNvSpPr/>
                <p:nvPr/>
              </p:nvSpPr>
              <p:spPr bwMode="auto">
                <a:xfrm>
                  <a:off x="3129" y="2727"/>
                  <a:ext cx="142" cy="264"/>
                </a:xfrm>
                <a:custGeom>
                  <a:avLst/>
                  <a:gdLst>
                    <a:gd name="T0" fmla="*/ 0 w 142"/>
                    <a:gd name="T1" fmla="*/ 120 h 264"/>
                    <a:gd name="T2" fmla="*/ 38 w 142"/>
                    <a:gd name="T3" fmla="*/ 264 h 264"/>
                    <a:gd name="T4" fmla="*/ 142 w 142"/>
                    <a:gd name="T5" fmla="*/ 148 h 264"/>
                    <a:gd name="T6" fmla="*/ 102 w 142"/>
                    <a:gd name="T7" fmla="*/ 0 h 264"/>
                    <a:gd name="T8" fmla="*/ 0 w 142"/>
                    <a:gd name="T9" fmla="*/ 120 h 2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2" h="264">
                      <a:moveTo>
                        <a:pt x="0" y="120"/>
                      </a:moveTo>
                      <a:lnTo>
                        <a:pt x="38" y="264"/>
                      </a:lnTo>
                      <a:lnTo>
                        <a:pt x="142" y="148"/>
                      </a:lnTo>
                      <a:lnTo>
                        <a:pt x="102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alpha val="64998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</p:grpSp>
          <p:grpSp>
            <p:nvGrpSpPr>
              <p:cNvPr id="22" name="Group 10"/>
              <p:cNvGrpSpPr/>
              <p:nvPr/>
            </p:nvGrpSpPr>
            <p:grpSpPr bwMode="auto">
              <a:xfrm>
                <a:off x="2177" y="1570"/>
                <a:ext cx="262" cy="866"/>
                <a:chOff x="2177" y="1570"/>
                <a:chExt cx="262" cy="866"/>
              </a:xfrm>
            </p:grpSpPr>
            <p:sp>
              <p:nvSpPr>
                <p:cNvPr id="8" name="Freeform 11"/>
                <p:cNvSpPr/>
                <p:nvPr/>
              </p:nvSpPr>
              <p:spPr bwMode="auto">
                <a:xfrm>
                  <a:off x="2177" y="1570"/>
                  <a:ext cx="262" cy="866"/>
                </a:xfrm>
                <a:custGeom>
                  <a:avLst/>
                  <a:gdLst>
                    <a:gd name="T0" fmla="*/ 74 w 262"/>
                    <a:gd name="T1" fmla="*/ 0 h 866"/>
                    <a:gd name="T2" fmla="*/ 0 w 262"/>
                    <a:gd name="T3" fmla="*/ 142 h 866"/>
                    <a:gd name="T4" fmla="*/ 182 w 262"/>
                    <a:gd name="T5" fmla="*/ 866 h 866"/>
                    <a:gd name="T6" fmla="*/ 262 w 262"/>
                    <a:gd name="T7" fmla="*/ 746 h 866"/>
                    <a:gd name="T8" fmla="*/ 74 w 262"/>
                    <a:gd name="T9" fmla="*/ 0 h 8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2" h="866">
                      <a:moveTo>
                        <a:pt x="74" y="0"/>
                      </a:moveTo>
                      <a:lnTo>
                        <a:pt x="0" y="142"/>
                      </a:lnTo>
                      <a:lnTo>
                        <a:pt x="182" y="866"/>
                      </a:lnTo>
                      <a:lnTo>
                        <a:pt x="262" y="746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82828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9" name="Freeform 12"/>
                <p:cNvSpPr/>
                <p:nvPr/>
              </p:nvSpPr>
              <p:spPr bwMode="auto">
                <a:xfrm>
                  <a:off x="2177" y="1570"/>
                  <a:ext cx="262" cy="866"/>
                </a:xfrm>
                <a:custGeom>
                  <a:avLst/>
                  <a:gdLst>
                    <a:gd name="T0" fmla="*/ 74 w 262"/>
                    <a:gd name="T1" fmla="*/ 0 h 866"/>
                    <a:gd name="T2" fmla="*/ 0 w 262"/>
                    <a:gd name="T3" fmla="*/ 142 h 866"/>
                    <a:gd name="T4" fmla="*/ 182 w 262"/>
                    <a:gd name="T5" fmla="*/ 866 h 866"/>
                    <a:gd name="T6" fmla="*/ 262 w 262"/>
                    <a:gd name="T7" fmla="*/ 746 h 866"/>
                    <a:gd name="T8" fmla="*/ 74 w 262"/>
                    <a:gd name="T9" fmla="*/ 0 h 8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2" h="866">
                      <a:moveTo>
                        <a:pt x="74" y="0"/>
                      </a:moveTo>
                      <a:lnTo>
                        <a:pt x="0" y="142"/>
                      </a:lnTo>
                      <a:lnTo>
                        <a:pt x="182" y="866"/>
                      </a:lnTo>
                      <a:lnTo>
                        <a:pt x="262" y="746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alpha val="64998"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</p:grpSp>
          <p:grpSp>
            <p:nvGrpSpPr>
              <p:cNvPr id="10" name="Group 13"/>
              <p:cNvGrpSpPr/>
              <p:nvPr/>
            </p:nvGrpSpPr>
            <p:grpSpPr bwMode="auto">
              <a:xfrm>
                <a:off x="2358" y="2183"/>
                <a:ext cx="836" cy="256"/>
                <a:chOff x="2358" y="2183"/>
                <a:chExt cx="836" cy="256"/>
              </a:xfrm>
            </p:grpSpPr>
            <p:sp>
              <p:nvSpPr>
                <p:cNvPr id="11" name="Freeform 14"/>
                <p:cNvSpPr/>
                <p:nvPr/>
              </p:nvSpPr>
              <p:spPr bwMode="auto">
                <a:xfrm>
                  <a:off x="2358" y="2183"/>
                  <a:ext cx="836" cy="256"/>
                </a:xfrm>
                <a:custGeom>
                  <a:avLst/>
                  <a:gdLst>
                    <a:gd name="T0" fmla="*/ 80 w 836"/>
                    <a:gd name="T1" fmla="*/ 136 h 256"/>
                    <a:gd name="T2" fmla="*/ 836 w 836"/>
                    <a:gd name="T3" fmla="*/ 0 h 256"/>
                    <a:gd name="T4" fmla="*/ 734 w 836"/>
                    <a:gd name="T5" fmla="*/ 120 h 256"/>
                    <a:gd name="T6" fmla="*/ 0 w 836"/>
                    <a:gd name="T7" fmla="*/ 256 h 256"/>
                    <a:gd name="T8" fmla="*/ 80 w 836"/>
                    <a:gd name="T9" fmla="*/ 136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36" h="256">
                      <a:moveTo>
                        <a:pt x="80" y="136"/>
                      </a:moveTo>
                      <a:lnTo>
                        <a:pt x="836" y="0"/>
                      </a:lnTo>
                      <a:lnTo>
                        <a:pt x="734" y="120"/>
                      </a:lnTo>
                      <a:lnTo>
                        <a:pt x="0" y="256"/>
                      </a:lnTo>
                      <a:lnTo>
                        <a:pt x="80" y="136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12" name="Freeform 15"/>
                <p:cNvSpPr/>
                <p:nvPr/>
              </p:nvSpPr>
              <p:spPr bwMode="auto">
                <a:xfrm>
                  <a:off x="2358" y="2183"/>
                  <a:ext cx="836" cy="256"/>
                </a:xfrm>
                <a:custGeom>
                  <a:avLst/>
                  <a:gdLst>
                    <a:gd name="T0" fmla="*/ 80 w 836"/>
                    <a:gd name="T1" fmla="*/ 136 h 256"/>
                    <a:gd name="T2" fmla="*/ 836 w 836"/>
                    <a:gd name="T3" fmla="*/ 0 h 256"/>
                    <a:gd name="T4" fmla="*/ 734 w 836"/>
                    <a:gd name="T5" fmla="*/ 120 h 256"/>
                    <a:gd name="T6" fmla="*/ 0 w 836"/>
                    <a:gd name="T7" fmla="*/ 256 h 256"/>
                    <a:gd name="T8" fmla="*/ 80 w 836"/>
                    <a:gd name="T9" fmla="*/ 136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36" h="256">
                      <a:moveTo>
                        <a:pt x="80" y="136"/>
                      </a:moveTo>
                      <a:lnTo>
                        <a:pt x="836" y="0"/>
                      </a:lnTo>
                      <a:lnTo>
                        <a:pt x="734" y="120"/>
                      </a:lnTo>
                      <a:lnTo>
                        <a:pt x="0" y="256"/>
                      </a:lnTo>
                      <a:lnTo>
                        <a:pt x="80" y="13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alpha val="39998"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</p:grpSp>
          <p:grpSp>
            <p:nvGrpSpPr>
              <p:cNvPr id="24" name="Group 16"/>
              <p:cNvGrpSpPr/>
              <p:nvPr/>
            </p:nvGrpSpPr>
            <p:grpSpPr bwMode="auto">
              <a:xfrm>
                <a:off x="2248" y="1321"/>
                <a:ext cx="1202" cy="1010"/>
                <a:chOff x="2653" y="2614"/>
                <a:chExt cx="1202" cy="1010"/>
              </a:xfrm>
            </p:grpSpPr>
            <p:sp>
              <p:nvSpPr>
                <p:cNvPr id="25" name="Freeform 17"/>
                <p:cNvSpPr/>
                <p:nvPr/>
              </p:nvSpPr>
              <p:spPr bwMode="auto">
                <a:xfrm>
                  <a:off x="2653" y="2614"/>
                  <a:ext cx="1202" cy="1010"/>
                </a:xfrm>
                <a:custGeom>
                  <a:avLst/>
                  <a:gdLst>
                    <a:gd name="T0" fmla="*/ 708 w 1202"/>
                    <a:gd name="T1" fmla="*/ 0 h 1010"/>
                    <a:gd name="T2" fmla="*/ 746 w 1202"/>
                    <a:gd name="T3" fmla="*/ 142 h 1010"/>
                    <a:gd name="T4" fmla="*/ 0 w 1202"/>
                    <a:gd name="T5" fmla="*/ 252 h 1010"/>
                    <a:gd name="T6" fmla="*/ 188 w 1202"/>
                    <a:gd name="T7" fmla="*/ 998 h 1010"/>
                    <a:gd name="T8" fmla="*/ 944 w 1202"/>
                    <a:gd name="T9" fmla="*/ 862 h 1010"/>
                    <a:gd name="T10" fmla="*/ 984 w 1202"/>
                    <a:gd name="T11" fmla="*/ 1010 h 1010"/>
                    <a:gd name="T12" fmla="*/ 1202 w 1202"/>
                    <a:gd name="T13" fmla="*/ 438 h 1010"/>
                    <a:gd name="T14" fmla="*/ 708 w 1202"/>
                    <a:gd name="T15" fmla="*/ 0 h 10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02" h="1010">
                      <a:moveTo>
                        <a:pt x="708" y="0"/>
                      </a:moveTo>
                      <a:lnTo>
                        <a:pt x="746" y="142"/>
                      </a:lnTo>
                      <a:lnTo>
                        <a:pt x="0" y="252"/>
                      </a:lnTo>
                      <a:lnTo>
                        <a:pt x="188" y="998"/>
                      </a:lnTo>
                      <a:lnTo>
                        <a:pt x="944" y="862"/>
                      </a:lnTo>
                      <a:lnTo>
                        <a:pt x="984" y="1010"/>
                      </a:lnTo>
                      <a:lnTo>
                        <a:pt x="1202" y="438"/>
                      </a:lnTo>
                      <a:lnTo>
                        <a:pt x="70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26" name="Freeform 18"/>
                <p:cNvSpPr/>
                <p:nvPr/>
              </p:nvSpPr>
              <p:spPr bwMode="auto">
                <a:xfrm>
                  <a:off x="2653" y="2614"/>
                  <a:ext cx="1202" cy="1010"/>
                </a:xfrm>
                <a:custGeom>
                  <a:avLst/>
                  <a:gdLst>
                    <a:gd name="T0" fmla="*/ 708 w 1202"/>
                    <a:gd name="T1" fmla="*/ 0 h 1010"/>
                    <a:gd name="T2" fmla="*/ 746 w 1202"/>
                    <a:gd name="T3" fmla="*/ 142 h 1010"/>
                    <a:gd name="T4" fmla="*/ 0 w 1202"/>
                    <a:gd name="T5" fmla="*/ 252 h 1010"/>
                    <a:gd name="T6" fmla="*/ 188 w 1202"/>
                    <a:gd name="T7" fmla="*/ 998 h 1010"/>
                    <a:gd name="T8" fmla="*/ 944 w 1202"/>
                    <a:gd name="T9" fmla="*/ 862 h 1010"/>
                    <a:gd name="T10" fmla="*/ 984 w 1202"/>
                    <a:gd name="T11" fmla="*/ 1010 h 1010"/>
                    <a:gd name="T12" fmla="*/ 1202 w 1202"/>
                    <a:gd name="T13" fmla="*/ 438 h 1010"/>
                    <a:gd name="T14" fmla="*/ 708 w 1202"/>
                    <a:gd name="T15" fmla="*/ 0 h 10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02" h="1010">
                      <a:moveTo>
                        <a:pt x="708" y="0"/>
                      </a:moveTo>
                      <a:lnTo>
                        <a:pt x="746" y="142"/>
                      </a:lnTo>
                      <a:lnTo>
                        <a:pt x="0" y="252"/>
                      </a:lnTo>
                      <a:lnTo>
                        <a:pt x="188" y="998"/>
                      </a:lnTo>
                      <a:lnTo>
                        <a:pt x="944" y="862"/>
                      </a:lnTo>
                      <a:lnTo>
                        <a:pt x="984" y="1010"/>
                      </a:lnTo>
                      <a:lnTo>
                        <a:pt x="1202" y="438"/>
                      </a:lnTo>
                      <a:lnTo>
                        <a:pt x="70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alpha val="64998"/>
                      </a:scheme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</p:grpSp>
        </p:grpSp>
        <p:pic>
          <p:nvPicPr>
            <p:cNvPr id="18" name="Picture 19" descr="未标题-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" y="2967"/>
              <a:ext cx="1792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 rot="18532384">
              <a:off x="662" y="2312"/>
              <a:ext cx="1048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anose="02010609060101010101" charset="-122"/>
                </a:rPr>
                <a:t>满足管理需求</a:t>
              </a:r>
            </a:p>
          </p:txBody>
        </p:sp>
      </p:grpSp>
      <p:grpSp>
        <p:nvGrpSpPr>
          <p:cNvPr id="35" name="Group 21"/>
          <p:cNvGrpSpPr/>
          <p:nvPr/>
        </p:nvGrpSpPr>
        <p:grpSpPr bwMode="auto">
          <a:xfrm>
            <a:off x="2755900" y="3166124"/>
            <a:ext cx="3793067" cy="2863851"/>
            <a:chOff x="2041" y="1896"/>
            <a:chExt cx="1792" cy="1353"/>
          </a:xfrm>
        </p:grpSpPr>
        <p:pic>
          <p:nvPicPr>
            <p:cNvPr id="36" name="Picture 22" descr="未标题-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1" y="2967"/>
              <a:ext cx="1792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" name="Group 23"/>
            <p:cNvGrpSpPr/>
            <p:nvPr/>
          </p:nvGrpSpPr>
          <p:grpSpPr bwMode="auto">
            <a:xfrm rot="-2656873">
              <a:off x="2305" y="1988"/>
              <a:ext cx="1282" cy="936"/>
              <a:chOff x="2177" y="1321"/>
              <a:chExt cx="1273" cy="1125"/>
            </a:xfrm>
          </p:grpSpPr>
          <p:grpSp>
            <p:nvGrpSpPr>
              <p:cNvPr id="13" name="Group 24"/>
              <p:cNvGrpSpPr/>
              <p:nvPr/>
            </p:nvGrpSpPr>
            <p:grpSpPr bwMode="auto">
              <a:xfrm rot="10800000">
                <a:off x="2854" y="1323"/>
                <a:ext cx="142" cy="264"/>
                <a:chOff x="3129" y="2727"/>
                <a:chExt cx="142" cy="264"/>
              </a:xfrm>
            </p:grpSpPr>
            <p:sp>
              <p:nvSpPr>
                <p:cNvPr id="52" name="Freeform 25"/>
                <p:cNvSpPr/>
                <p:nvPr/>
              </p:nvSpPr>
              <p:spPr bwMode="auto">
                <a:xfrm>
                  <a:off x="3129" y="2727"/>
                  <a:ext cx="142" cy="264"/>
                </a:xfrm>
                <a:custGeom>
                  <a:avLst/>
                  <a:gdLst>
                    <a:gd name="T0" fmla="*/ 0 w 142"/>
                    <a:gd name="T1" fmla="*/ 120 h 264"/>
                    <a:gd name="T2" fmla="*/ 38 w 142"/>
                    <a:gd name="T3" fmla="*/ 264 h 264"/>
                    <a:gd name="T4" fmla="*/ 142 w 142"/>
                    <a:gd name="T5" fmla="*/ 148 h 264"/>
                    <a:gd name="T6" fmla="*/ 102 w 142"/>
                    <a:gd name="T7" fmla="*/ 0 h 264"/>
                    <a:gd name="T8" fmla="*/ 0 w 142"/>
                    <a:gd name="T9" fmla="*/ 120 h 2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2" h="264">
                      <a:moveTo>
                        <a:pt x="0" y="120"/>
                      </a:moveTo>
                      <a:lnTo>
                        <a:pt x="38" y="264"/>
                      </a:lnTo>
                      <a:lnTo>
                        <a:pt x="142" y="148"/>
                      </a:lnTo>
                      <a:lnTo>
                        <a:pt x="102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2929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53" name="Freeform 26"/>
                <p:cNvSpPr/>
                <p:nvPr/>
              </p:nvSpPr>
              <p:spPr bwMode="auto">
                <a:xfrm>
                  <a:off x="3129" y="2727"/>
                  <a:ext cx="142" cy="264"/>
                </a:xfrm>
                <a:custGeom>
                  <a:avLst/>
                  <a:gdLst>
                    <a:gd name="T0" fmla="*/ 0 w 142"/>
                    <a:gd name="T1" fmla="*/ 120 h 264"/>
                    <a:gd name="T2" fmla="*/ 38 w 142"/>
                    <a:gd name="T3" fmla="*/ 264 h 264"/>
                    <a:gd name="T4" fmla="*/ 142 w 142"/>
                    <a:gd name="T5" fmla="*/ 148 h 264"/>
                    <a:gd name="T6" fmla="*/ 102 w 142"/>
                    <a:gd name="T7" fmla="*/ 0 h 264"/>
                    <a:gd name="T8" fmla="*/ 0 w 142"/>
                    <a:gd name="T9" fmla="*/ 120 h 2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2" h="264">
                      <a:moveTo>
                        <a:pt x="0" y="120"/>
                      </a:moveTo>
                      <a:lnTo>
                        <a:pt x="38" y="264"/>
                      </a:lnTo>
                      <a:lnTo>
                        <a:pt x="142" y="148"/>
                      </a:lnTo>
                      <a:lnTo>
                        <a:pt x="102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>
                        <a:alpha val="64998"/>
                      </a:srgbClr>
                    </a:gs>
                    <a:gs pos="100000">
                      <a:srgbClr val="96969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</p:grpSp>
          <p:grpSp>
            <p:nvGrpSpPr>
              <p:cNvPr id="14" name="Group 27"/>
              <p:cNvGrpSpPr/>
              <p:nvPr/>
            </p:nvGrpSpPr>
            <p:grpSpPr bwMode="auto">
              <a:xfrm>
                <a:off x="3090" y="2182"/>
                <a:ext cx="142" cy="264"/>
                <a:chOff x="3129" y="2727"/>
                <a:chExt cx="142" cy="264"/>
              </a:xfrm>
            </p:grpSpPr>
            <p:sp>
              <p:nvSpPr>
                <p:cNvPr id="50" name="Freeform 28"/>
                <p:cNvSpPr/>
                <p:nvPr/>
              </p:nvSpPr>
              <p:spPr bwMode="auto">
                <a:xfrm>
                  <a:off x="3129" y="2727"/>
                  <a:ext cx="142" cy="264"/>
                </a:xfrm>
                <a:custGeom>
                  <a:avLst/>
                  <a:gdLst>
                    <a:gd name="T0" fmla="*/ 0 w 142"/>
                    <a:gd name="T1" fmla="*/ 120 h 264"/>
                    <a:gd name="T2" fmla="*/ 38 w 142"/>
                    <a:gd name="T3" fmla="*/ 264 h 264"/>
                    <a:gd name="T4" fmla="*/ 142 w 142"/>
                    <a:gd name="T5" fmla="*/ 148 h 264"/>
                    <a:gd name="T6" fmla="*/ 102 w 142"/>
                    <a:gd name="T7" fmla="*/ 0 h 264"/>
                    <a:gd name="T8" fmla="*/ 0 w 142"/>
                    <a:gd name="T9" fmla="*/ 120 h 2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2" h="264">
                      <a:moveTo>
                        <a:pt x="0" y="120"/>
                      </a:moveTo>
                      <a:lnTo>
                        <a:pt x="38" y="264"/>
                      </a:lnTo>
                      <a:lnTo>
                        <a:pt x="142" y="148"/>
                      </a:lnTo>
                      <a:lnTo>
                        <a:pt x="102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2929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51" name="Freeform 29"/>
                <p:cNvSpPr/>
                <p:nvPr/>
              </p:nvSpPr>
              <p:spPr bwMode="auto">
                <a:xfrm>
                  <a:off x="3129" y="2727"/>
                  <a:ext cx="142" cy="264"/>
                </a:xfrm>
                <a:custGeom>
                  <a:avLst/>
                  <a:gdLst>
                    <a:gd name="T0" fmla="*/ 0 w 142"/>
                    <a:gd name="T1" fmla="*/ 120 h 264"/>
                    <a:gd name="T2" fmla="*/ 38 w 142"/>
                    <a:gd name="T3" fmla="*/ 264 h 264"/>
                    <a:gd name="T4" fmla="*/ 142 w 142"/>
                    <a:gd name="T5" fmla="*/ 148 h 264"/>
                    <a:gd name="T6" fmla="*/ 102 w 142"/>
                    <a:gd name="T7" fmla="*/ 0 h 264"/>
                    <a:gd name="T8" fmla="*/ 0 w 142"/>
                    <a:gd name="T9" fmla="*/ 120 h 2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2" h="264">
                      <a:moveTo>
                        <a:pt x="0" y="120"/>
                      </a:moveTo>
                      <a:lnTo>
                        <a:pt x="38" y="264"/>
                      </a:lnTo>
                      <a:lnTo>
                        <a:pt x="142" y="148"/>
                      </a:lnTo>
                      <a:lnTo>
                        <a:pt x="102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>
                        <a:alpha val="64998"/>
                      </a:srgbClr>
                    </a:gs>
                    <a:gs pos="100000">
                      <a:srgbClr val="96969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</p:grpSp>
          <p:grpSp>
            <p:nvGrpSpPr>
              <p:cNvPr id="15" name="Group 30"/>
              <p:cNvGrpSpPr/>
              <p:nvPr/>
            </p:nvGrpSpPr>
            <p:grpSpPr bwMode="auto">
              <a:xfrm>
                <a:off x="2177" y="1570"/>
                <a:ext cx="262" cy="866"/>
                <a:chOff x="2177" y="1570"/>
                <a:chExt cx="262" cy="866"/>
              </a:xfrm>
            </p:grpSpPr>
            <p:sp>
              <p:nvSpPr>
                <p:cNvPr id="48" name="Freeform 31"/>
                <p:cNvSpPr/>
                <p:nvPr/>
              </p:nvSpPr>
              <p:spPr bwMode="auto">
                <a:xfrm>
                  <a:off x="2177" y="1570"/>
                  <a:ext cx="262" cy="866"/>
                </a:xfrm>
                <a:custGeom>
                  <a:avLst/>
                  <a:gdLst>
                    <a:gd name="T0" fmla="*/ 74 w 262"/>
                    <a:gd name="T1" fmla="*/ 0 h 866"/>
                    <a:gd name="T2" fmla="*/ 0 w 262"/>
                    <a:gd name="T3" fmla="*/ 142 h 866"/>
                    <a:gd name="T4" fmla="*/ 182 w 262"/>
                    <a:gd name="T5" fmla="*/ 866 h 866"/>
                    <a:gd name="T6" fmla="*/ 262 w 262"/>
                    <a:gd name="T7" fmla="*/ 746 h 866"/>
                    <a:gd name="T8" fmla="*/ 74 w 262"/>
                    <a:gd name="T9" fmla="*/ 0 h 8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2" h="866">
                      <a:moveTo>
                        <a:pt x="74" y="0"/>
                      </a:moveTo>
                      <a:lnTo>
                        <a:pt x="0" y="142"/>
                      </a:lnTo>
                      <a:lnTo>
                        <a:pt x="182" y="866"/>
                      </a:lnTo>
                      <a:lnTo>
                        <a:pt x="262" y="746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82828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49" name="Freeform 32"/>
                <p:cNvSpPr/>
                <p:nvPr/>
              </p:nvSpPr>
              <p:spPr bwMode="auto">
                <a:xfrm>
                  <a:off x="2177" y="1570"/>
                  <a:ext cx="262" cy="866"/>
                </a:xfrm>
                <a:custGeom>
                  <a:avLst/>
                  <a:gdLst>
                    <a:gd name="T0" fmla="*/ 74 w 262"/>
                    <a:gd name="T1" fmla="*/ 0 h 866"/>
                    <a:gd name="T2" fmla="*/ 0 w 262"/>
                    <a:gd name="T3" fmla="*/ 142 h 866"/>
                    <a:gd name="T4" fmla="*/ 182 w 262"/>
                    <a:gd name="T5" fmla="*/ 866 h 866"/>
                    <a:gd name="T6" fmla="*/ 262 w 262"/>
                    <a:gd name="T7" fmla="*/ 746 h 866"/>
                    <a:gd name="T8" fmla="*/ 74 w 262"/>
                    <a:gd name="T9" fmla="*/ 0 h 8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2" h="866">
                      <a:moveTo>
                        <a:pt x="74" y="0"/>
                      </a:moveTo>
                      <a:lnTo>
                        <a:pt x="0" y="142"/>
                      </a:lnTo>
                      <a:lnTo>
                        <a:pt x="182" y="866"/>
                      </a:lnTo>
                      <a:lnTo>
                        <a:pt x="262" y="746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/>
                    </a:gs>
                    <a:gs pos="100000">
                      <a:srgbClr val="969696">
                        <a:alpha val="64998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</p:grpSp>
          <p:grpSp>
            <p:nvGrpSpPr>
              <p:cNvPr id="42" name="Group 33"/>
              <p:cNvGrpSpPr/>
              <p:nvPr/>
            </p:nvGrpSpPr>
            <p:grpSpPr bwMode="auto">
              <a:xfrm>
                <a:off x="2358" y="2183"/>
                <a:ext cx="836" cy="256"/>
                <a:chOff x="2358" y="2183"/>
                <a:chExt cx="836" cy="256"/>
              </a:xfrm>
            </p:grpSpPr>
            <p:sp>
              <p:nvSpPr>
                <p:cNvPr id="46" name="Freeform 34"/>
                <p:cNvSpPr/>
                <p:nvPr/>
              </p:nvSpPr>
              <p:spPr bwMode="auto">
                <a:xfrm>
                  <a:off x="2358" y="2183"/>
                  <a:ext cx="836" cy="256"/>
                </a:xfrm>
                <a:custGeom>
                  <a:avLst/>
                  <a:gdLst>
                    <a:gd name="T0" fmla="*/ 80 w 836"/>
                    <a:gd name="T1" fmla="*/ 136 h 256"/>
                    <a:gd name="T2" fmla="*/ 836 w 836"/>
                    <a:gd name="T3" fmla="*/ 0 h 256"/>
                    <a:gd name="T4" fmla="*/ 734 w 836"/>
                    <a:gd name="T5" fmla="*/ 120 h 256"/>
                    <a:gd name="T6" fmla="*/ 0 w 836"/>
                    <a:gd name="T7" fmla="*/ 256 h 256"/>
                    <a:gd name="T8" fmla="*/ 80 w 836"/>
                    <a:gd name="T9" fmla="*/ 136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36" h="256">
                      <a:moveTo>
                        <a:pt x="80" y="136"/>
                      </a:moveTo>
                      <a:lnTo>
                        <a:pt x="836" y="0"/>
                      </a:lnTo>
                      <a:lnTo>
                        <a:pt x="734" y="120"/>
                      </a:lnTo>
                      <a:lnTo>
                        <a:pt x="0" y="256"/>
                      </a:lnTo>
                      <a:lnTo>
                        <a:pt x="80" y="136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47" name="Freeform 35"/>
                <p:cNvSpPr/>
                <p:nvPr/>
              </p:nvSpPr>
              <p:spPr bwMode="auto">
                <a:xfrm>
                  <a:off x="2358" y="2183"/>
                  <a:ext cx="836" cy="256"/>
                </a:xfrm>
                <a:custGeom>
                  <a:avLst/>
                  <a:gdLst>
                    <a:gd name="T0" fmla="*/ 80 w 836"/>
                    <a:gd name="T1" fmla="*/ 136 h 256"/>
                    <a:gd name="T2" fmla="*/ 836 w 836"/>
                    <a:gd name="T3" fmla="*/ 0 h 256"/>
                    <a:gd name="T4" fmla="*/ 734 w 836"/>
                    <a:gd name="T5" fmla="*/ 120 h 256"/>
                    <a:gd name="T6" fmla="*/ 0 w 836"/>
                    <a:gd name="T7" fmla="*/ 256 h 256"/>
                    <a:gd name="T8" fmla="*/ 80 w 836"/>
                    <a:gd name="T9" fmla="*/ 136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36" h="256">
                      <a:moveTo>
                        <a:pt x="80" y="136"/>
                      </a:moveTo>
                      <a:lnTo>
                        <a:pt x="836" y="0"/>
                      </a:lnTo>
                      <a:lnTo>
                        <a:pt x="734" y="120"/>
                      </a:lnTo>
                      <a:lnTo>
                        <a:pt x="0" y="256"/>
                      </a:lnTo>
                      <a:lnTo>
                        <a:pt x="80" y="13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/>
                    </a:gs>
                    <a:gs pos="100000">
                      <a:srgbClr val="969696">
                        <a:alpha val="39998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</p:grpSp>
          <p:grpSp>
            <p:nvGrpSpPr>
              <p:cNvPr id="43" name="Group 36"/>
              <p:cNvGrpSpPr/>
              <p:nvPr/>
            </p:nvGrpSpPr>
            <p:grpSpPr bwMode="auto">
              <a:xfrm>
                <a:off x="2248" y="1321"/>
                <a:ext cx="1202" cy="1010"/>
                <a:chOff x="2653" y="2614"/>
                <a:chExt cx="1202" cy="1010"/>
              </a:xfrm>
            </p:grpSpPr>
            <p:sp>
              <p:nvSpPr>
                <p:cNvPr id="44" name="Freeform 37"/>
                <p:cNvSpPr/>
                <p:nvPr/>
              </p:nvSpPr>
              <p:spPr bwMode="auto">
                <a:xfrm>
                  <a:off x="2653" y="2614"/>
                  <a:ext cx="1202" cy="1010"/>
                </a:xfrm>
                <a:custGeom>
                  <a:avLst/>
                  <a:gdLst>
                    <a:gd name="T0" fmla="*/ 708 w 1202"/>
                    <a:gd name="T1" fmla="*/ 0 h 1010"/>
                    <a:gd name="T2" fmla="*/ 746 w 1202"/>
                    <a:gd name="T3" fmla="*/ 142 h 1010"/>
                    <a:gd name="T4" fmla="*/ 0 w 1202"/>
                    <a:gd name="T5" fmla="*/ 252 h 1010"/>
                    <a:gd name="T6" fmla="*/ 188 w 1202"/>
                    <a:gd name="T7" fmla="*/ 998 h 1010"/>
                    <a:gd name="T8" fmla="*/ 944 w 1202"/>
                    <a:gd name="T9" fmla="*/ 862 h 1010"/>
                    <a:gd name="T10" fmla="*/ 984 w 1202"/>
                    <a:gd name="T11" fmla="*/ 1010 h 1010"/>
                    <a:gd name="T12" fmla="*/ 1202 w 1202"/>
                    <a:gd name="T13" fmla="*/ 438 h 1010"/>
                    <a:gd name="T14" fmla="*/ 708 w 1202"/>
                    <a:gd name="T15" fmla="*/ 0 h 10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02" h="1010">
                      <a:moveTo>
                        <a:pt x="708" y="0"/>
                      </a:moveTo>
                      <a:lnTo>
                        <a:pt x="746" y="142"/>
                      </a:lnTo>
                      <a:lnTo>
                        <a:pt x="0" y="252"/>
                      </a:lnTo>
                      <a:lnTo>
                        <a:pt x="188" y="998"/>
                      </a:lnTo>
                      <a:lnTo>
                        <a:pt x="944" y="862"/>
                      </a:lnTo>
                      <a:lnTo>
                        <a:pt x="984" y="1010"/>
                      </a:lnTo>
                      <a:lnTo>
                        <a:pt x="1202" y="438"/>
                      </a:lnTo>
                      <a:lnTo>
                        <a:pt x="70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45" name="Freeform 38"/>
                <p:cNvSpPr/>
                <p:nvPr/>
              </p:nvSpPr>
              <p:spPr bwMode="auto">
                <a:xfrm>
                  <a:off x="2653" y="2614"/>
                  <a:ext cx="1202" cy="1010"/>
                </a:xfrm>
                <a:custGeom>
                  <a:avLst/>
                  <a:gdLst>
                    <a:gd name="T0" fmla="*/ 708 w 1202"/>
                    <a:gd name="T1" fmla="*/ 0 h 1010"/>
                    <a:gd name="T2" fmla="*/ 746 w 1202"/>
                    <a:gd name="T3" fmla="*/ 142 h 1010"/>
                    <a:gd name="T4" fmla="*/ 0 w 1202"/>
                    <a:gd name="T5" fmla="*/ 252 h 1010"/>
                    <a:gd name="T6" fmla="*/ 188 w 1202"/>
                    <a:gd name="T7" fmla="*/ 998 h 1010"/>
                    <a:gd name="T8" fmla="*/ 944 w 1202"/>
                    <a:gd name="T9" fmla="*/ 862 h 1010"/>
                    <a:gd name="T10" fmla="*/ 984 w 1202"/>
                    <a:gd name="T11" fmla="*/ 1010 h 1010"/>
                    <a:gd name="T12" fmla="*/ 1202 w 1202"/>
                    <a:gd name="T13" fmla="*/ 438 h 1010"/>
                    <a:gd name="T14" fmla="*/ 708 w 1202"/>
                    <a:gd name="T15" fmla="*/ 0 h 10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02" h="1010">
                      <a:moveTo>
                        <a:pt x="708" y="0"/>
                      </a:moveTo>
                      <a:lnTo>
                        <a:pt x="746" y="142"/>
                      </a:lnTo>
                      <a:lnTo>
                        <a:pt x="0" y="252"/>
                      </a:lnTo>
                      <a:lnTo>
                        <a:pt x="188" y="998"/>
                      </a:lnTo>
                      <a:lnTo>
                        <a:pt x="944" y="862"/>
                      </a:lnTo>
                      <a:lnTo>
                        <a:pt x="984" y="1010"/>
                      </a:lnTo>
                      <a:lnTo>
                        <a:pt x="1202" y="438"/>
                      </a:lnTo>
                      <a:lnTo>
                        <a:pt x="70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/>
                    </a:gs>
                    <a:gs pos="100000">
                      <a:srgbClr val="969696">
                        <a:alpha val="64998"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</p:grpSp>
        </p:grp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 rot="18532384">
              <a:off x="2370" y="2301"/>
              <a:ext cx="1048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anose="02010609060101010101" charset="-122"/>
                </a:rPr>
                <a:t>解决现有问题</a:t>
              </a:r>
            </a:p>
          </p:txBody>
        </p:sp>
      </p:grpSp>
      <p:grpSp>
        <p:nvGrpSpPr>
          <p:cNvPr id="54" name="Group 40"/>
          <p:cNvGrpSpPr/>
          <p:nvPr/>
        </p:nvGrpSpPr>
        <p:grpSpPr bwMode="auto">
          <a:xfrm>
            <a:off x="5666317" y="3166125"/>
            <a:ext cx="3793067" cy="2863850"/>
            <a:chOff x="3742" y="1896"/>
            <a:chExt cx="1792" cy="1353"/>
          </a:xfrm>
        </p:grpSpPr>
        <p:grpSp>
          <p:nvGrpSpPr>
            <p:cNvPr id="55" name="Group 41"/>
            <p:cNvGrpSpPr/>
            <p:nvPr/>
          </p:nvGrpSpPr>
          <p:grpSpPr bwMode="auto">
            <a:xfrm rot="-2537149">
              <a:off x="4059" y="2000"/>
              <a:ext cx="1260" cy="927"/>
              <a:chOff x="2177" y="1321"/>
              <a:chExt cx="1273" cy="1125"/>
            </a:xfrm>
          </p:grpSpPr>
          <p:grpSp>
            <p:nvGrpSpPr>
              <p:cNvPr id="58" name="Group 42"/>
              <p:cNvGrpSpPr/>
              <p:nvPr/>
            </p:nvGrpSpPr>
            <p:grpSpPr bwMode="auto">
              <a:xfrm rot="10800000">
                <a:off x="2854" y="1323"/>
                <a:ext cx="142" cy="264"/>
                <a:chOff x="3129" y="2727"/>
                <a:chExt cx="142" cy="264"/>
              </a:xfrm>
            </p:grpSpPr>
            <p:sp>
              <p:nvSpPr>
                <p:cNvPr id="71" name="Freeform 43"/>
                <p:cNvSpPr/>
                <p:nvPr/>
              </p:nvSpPr>
              <p:spPr bwMode="auto">
                <a:xfrm>
                  <a:off x="3129" y="2727"/>
                  <a:ext cx="142" cy="264"/>
                </a:xfrm>
                <a:custGeom>
                  <a:avLst/>
                  <a:gdLst>
                    <a:gd name="T0" fmla="*/ 0 w 142"/>
                    <a:gd name="T1" fmla="*/ 120 h 264"/>
                    <a:gd name="T2" fmla="*/ 38 w 142"/>
                    <a:gd name="T3" fmla="*/ 264 h 264"/>
                    <a:gd name="T4" fmla="*/ 142 w 142"/>
                    <a:gd name="T5" fmla="*/ 148 h 264"/>
                    <a:gd name="T6" fmla="*/ 102 w 142"/>
                    <a:gd name="T7" fmla="*/ 0 h 264"/>
                    <a:gd name="T8" fmla="*/ 0 w 142"/>
                    <a:gd name="T9" fmla="*/ 120 h 2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2" h="264">
                      <a:moveTo>
                        <a:pt x="0" y="120"/>
                      </a:moveTo>
                      <a:lnTo>
                        <a:pt x="38" y="264"/>
                      </a:lnTo>
                      <a:lnTo>
                        <a:pt x="142" y="148"/>
                      </a:lnTo>
                      <a:lnTo>
                        <a:pt x="102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2929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72" name="Freeform 44"/>
                <p:cNvSpPr/>
                <p:nvPr/>
              </p:nvSpPr>
              <p:spPr bwMode="auto">
                <a:xfrm>
                  <a:off x="3129" y="2727"/>
                  <a:ext cx="142" cy="264"/>
                </a:xfrm>
                <a:custGeom>
                  <a:avLst/>
                  <a:gdLst>
                    <a:gd name="T0" fmla="*/ 0 w 142"/>
                    <a:gd name="T1" fmla="*/ 120 h 264"/>
                    <a:gd name="T2" fmla="*/ 38 w 142"/>
                    <a:gd name="T3" fmla="*/ 264 h 264"/>
                    <a:gd name="T4" fmla="*/ 142 w 142"/>
                    <a:gd name="T5" fmla="*/ 148 h 264"/>
                    <a:gd name="T6" fmla="*/ 102 w 142"/>
                    <a:gd name="T7" fmla="*/ 0 h 264"/>
                    <a:gd name="T8" fmla="*/ 0 w 142"/>
                    <a:gd name="T9" fmla="*/ 120 h 2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2" h="264">
                      <a:moveTo>
                        <a:pt x="0" y="120"/>
                      </a:moveTo>
                      <a:lnTo>
                        <a:pt x="38" y="264"/>
                      </a:lnTo>
                      <a:lnTo>
                        <a:pt x="142" y="148"/>
                      </a:lnTo>
                      <a:lnTo>
                        <a:pt x="102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alpha val="64998"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</p:grpSp>
          <p:grpSp>
            <p:nvGrpSpPr>
              <p:cNvPr id="59" name="Group 45"/>
              <p:cNvGrpSpPr/>
              <p:nvPr/>
            </p:nvGrpSpPr>
            <p:grpSpPr bwMode="auto">
              <a:xfrm>
                <a:off x="3090" y="2182"/>
                <a:ext cx="142" cy="264"/>
                <a:chOff x="3129" y="2727"/>
                <a:chExt cx="142" cy="264"/>
              </a:xfrm>
            </p:grpSpPr>
            <p:sp>
              <p:nvSpPr>
                <p:cNvPr id="69" name="Freeform 46"/>
                <p:cNvSpPr/>
                <p:nvPr/>
              </p:nvSpPr>
              <p:spPr bwMode="auto">
                <a:xfrm>
                  <a:off x="3129" y="2727"/>
                  <a:ext cx="142" cy="264"/>
                </a:xfrm>
                <a:custGeom>
                  <a:avLst/>
                  <a:gdLst>
                    <a:gd name="T0" fmla="*/ 0 w 142"/>
                    <a:gd name="T1" fmla="*/ 120 h 264"/>
                    <a:gd name="T2" fmla="*/ 38 w 142"/>
                    <a:gd name="T3" fmla="*/ 264 h 264"/>
                    <a:gd name="T4" fmla="*/ 142 w 142"/>
                    <a:gd name="T5" fmla="*/ 148 h 264"/>
                    <a:gd name="T6" fmla="*/ 102 w 142"/>
                    <a:gd name="T7" fmla="*/ 0 h 264"/>
                    <a:gd name="T8" fmla="*/ 0 w 142"/>
                    <a:gd name="T9" fmla="*/ 120 h 2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2" h="264">
                      <a:moveTo>
                        <a:pt x="0" y="120"/>
                      </a:moveTo>
                      <a:lnTo>
                        <a:pt x="38" y="264"/>
                      </a:lnTo>
                      <a:lnTo>
                        <a:pt x="142" y="148"/>
                      </a:lnTo>
                      <a:lnTo>
                        <a:pt x="102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2929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70" name="Freeform 47"/>
                <p:cNvSpPr/>
                <p:nvPr/>
              </p:nvSpPr>
              <p:spPr bwMode="auto">
                <a:xfrm>
                  <a:off x="3129" y="2727"/>
                  <a:ext cx="142" cy="264"/>
                </a:xfrm>
                <a:custGeom>
                  <a:avLst/>
                  <a:gdLst>
                    <a:gd name="T0" fmla="*/ 0 w 142"/>
                    <a:gd name="T1" fmla="*/ 120 h 264"/>
                    <a:gd name="T2" fmla="*/ 38 w 142"/>
                    <a:gd name="T3" fmla="*/ 264 h 264"/>
                    <a:gd name="T4" fmla="*/ 142 w 142"/>
                    <a:gd name="T5" fmla="*/ 148 h 264"/>
                    <a:gd name="T6" fmla="*/ 102 w 142"/>
                    <a:gd name="T7" fmla="*/ 0 h 264"/>
                    <a:gd name="T8" fmla="*/ 0 w 142"/>
                    <a:gd name="T9" fmla="*/ 120 h 2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2" h="264">
                      <a:moveTo>
                        <a:pt x="0" y="120"/>
                      </a:moveTo>
                      <a:lnTo>
                        <a:pt x="38" y="264"/>
                      </a:lnTo>
                      <a:lnTo>
                        <a:pt x="142" y="148"/>
                      </a:lnTo>
                      <a:lnTo>
                        <a:pt x="102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alpha val="64998"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</p:grpSp>
          <p:grpSp>
            <p:nvGrpSpPr>
              <p:cNvPr id="60" name="Group 48"/>
              <p:cNvGrpSpPr/>
              <p:nvPr/>
            </p:nvGrpSpPr>
            <p:grpSpPr bwMode="auto">
              <a:xfrm>
                <a:off x="2177" y="1570"/>
                <a:ext cx="262" cy="866"/>
                <a:chOff x="2177" y="1570"/>
                <a:chExt cx="262" cy="866"/>
              </a:xfrm>
            </p:grpSpPr>
            <p:sp>
              <p:nvSpPr>
                <p:cNvPr id="67" name="Freeform 49"/>
                <p:cNvSpPr/>
                <p:nvPr/>
              </p:nvSpPr>
              <p:spPr bwMode="auto">
                <a:xfrm>
                  <a:off x="2177" y="1570"/>
                  <a:ext cx="262" cy="866"/>
                </a:xfrm>
                <a:custGeom>
                  <a:avLst/>
                  <a:gdLst>
                    <a:gd name="T0" fmla="*/ 74 w 262"/>
                    <a:gd name="T1" fmla="*/ 0 h 866"/>
                    <a:gd name="T2" fmla="*/ 0 w 262"/>
                    <a:gd name="T3" fmla="*/ 142 h 866"/>
                    <a:gd name="T4" fmla="*/ 182 w 262"/>
                    <a:gd name="T5" fmla="*/ 866 h 866"/>
                    <a:gd name="T6" fmla="*/ 262 w 262"/>
                    <a:gd name="T7" fmla="*/ 746 h 866"/>
                    <a:gd name="T8" fmla="*/ 74 w 262"/>
                    <a:gd name="T9" fmla="*/ 0 h 8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2" h="866">
                      <a:moveTo>
                        <a:pt x="74" y="0"/>
                      </a:moveTo>
                      <a:lnTo>
                        <a:pt x="0" y="142"/>
                      </a:lnTo>
                      <a:lnTo>
                        <a:pt x="182" y="866"/>
                      </a:lnTo>
                      <a:lnTo>
                        <a:pt x="262" y="746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82828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68" name="Freeform 50"/>
                <p:cNvSpPr/>
                <p:nvPr/>
              </p:nvSpPr>
              <p:spPr bwMode="auto">
                <a:xfrm>
                  <a:off x="2177" y="1570"/>
                  <a:ext cx="262" cy="866"/>
                </a:xfrm>
                <a:custGeom>
                  <a:avLst/>
                  <a:gdLst>
                    <a:gd name="T0" fmla="*/ 74 w 262"/>
                    <a:gd name="T1" fmla="*/ 0 h 866"/>
                    <a:gd name="T2" fmla="*/ 0 w 262"/>
                    <a:gd name="T3" fmla="*/ 142 h 866"/>
                    <a:gd name="T4" fmla="*/ 182 w 262"/>
                    <a:gd name="T5" fmla="*/ 866 h 866"/>
                    <a:gd name="T6" fmla="*/ 262 w 262"/>
                    <a:gd name="T7" fmla="*/ 746 h 866"/>
                    <a:gd name="T8" fmla="*/ 74 w 262"/>
                    <a:gd name="T9" fmla="*/ 0 h 8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2" h="866">
                      <a:moveTo>
                        <a:pt x="74" y="0"/>
                      </a:moveTo>
                      <a:lnTo>
                        <a:pt x="0" y="142"/>
                      </a:lnTo>
                      <a:lnTo>
                        <a:pt x="182" y="866"/>
                      </a:lnTo>
                      <a:lnTo>
                        <a:pt x="262" y="746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alpha val="64998"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</p:grpSp>
          <p:grpSp>
            <p:nvGrpSpPr>
              <p:cNvPr id="61" name="Group 51"/>
              <p:cNvGrpSpPr/>
              <p:nvPr/>
            </p:nvGrpSpPr>
            <p:grpSpPr bwMode="auto">
              <a:xfrm>
                <a:off x="2358" y="2183"/>
                <a:ext cx="836" cy="256"/>
                <a:chOff x="2358" y="2183"/>
                <a:chExt cx="836" cy="256"/>
              </a:xfrm>
            </p:grpSpPr>
            <p:sp>
              <p:nvSpPr>
                <p:cNvPr id="65" name="Freeform 52"/>
                <p:cNvSpPr/>
                <p:nvPr/>
              </p:nvSpPr>
              <p:spPr bwMode="auto">
                <a:xfrm>
                  <a:off x="2358" y="2183"/>
                  <a:ext cx="836" cy="256"/>
                </a:xfrm>
                <a:custGeom>
                  <a:avLst/>
                  <a:gdLst>
                    <a:gd name="T0" fmla="*/ 80 w 836"/>
                    <a:gd name="T1" fmla="*/ 136 h 256"/>
                    <a:gd name="T2" fmla="*/ 836 w 836"/>
                    <a:gd name="T3" fmla="*/ 0 h 256"/>
                    <a:gd name="T4" fmla="*/ 734 w 836"/>
                    <a:gd name="T5" fmla="*/ 120 h 256"/>
                    <a:gd name="T6" fmla="*/ 0 w 836"/>
                    <a:gd name="T7" fmla="*/ 256 h 256"/>
                    <a:gd name="T8" fmla="*/ 80 w 836"/>
                    <a:gd name="T9" fmla="*/ 136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36" h="256">
                      <a:moveTo>
                        <a:pt x="80" y="136"/>
                      </a:moveTo>
                      <a:lnTo>
                        <a:pt x="836" y="0"/>
                      </a:lnTo>
                      <a:lnTo>
                        <a:pt x="734" y="120"/>
                      </a:lnTo>
                      <a:lnTo>
                        <a:pt x="0" y="256"/>
                      </a:lnTo>
                      <a:lnTo>
                        <a:pt x="80" y="136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66" name="Freeform 53"/>
                <p:cNvSpPr/>
                <p:nvPr/>
              </p:nvSpPr>
              <p:spPr bwMode="auto">
                <a:xfrm>
                  <a:off x="2358" y="2183"/>
                  <a:ext cx="836" cy="256"/>
                </a:xfrm>
                <a:custGeom>
                  <a:avLst/>
                  <a:gdLst>
                    <a:gd name="T0" fmla="*/ 80 w 836"/>
                    <a:gd name="T1" fmla="*/ 136 h 256"/>
                    <a:gd name="T2" fmla="*/ 836 w 836"/>
                    <a:gd name="T3" fmla="*/ 0 h 256"/>
                    <a:gd name="T4" fmla="*/ 734 w 836"/>
                    <a:gd name="T5" fmla="*/ 120 h 256"/>
                    <a:gd name="T6" fmla="*/ 0 w 836"/>
                    <a:gd name="T7" fmla="*/ 256 h 256"/>
                    <a:gd name="T8" fmla="*/ 80 w 836"/>
                    <a:gd name="T9" fmla="*/ 136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36" h="256">
                      <a:moveTo>
                        <a:pt x="80" y="136"/>
                      </a:moveTo>
                      <a:lnTo>
                        <a:pt x="836" y="0"/>
                      </a:lnTo>
                      <a:lnTo>
                        <a:pt x="734" y="120"/>
                      </a:lnTo>
                      <a:lnTo>
                        <a:pt x="0" y="256"/>
                      </a:lnTo>
                      <a:lnTo>
                        <a:pt x="80" y="13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alpha val="39998"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</p:grpSp>
          <p:grpSp>
            <p:nvGrpSpPr>
              <p:cNvPr id="62" name="Group 54"/>
              <p:cNvGrpSpPr/>
              <p:nvPr/>
            </p:nvGrpSpPr>
            <p:grpSpPr bwMode="auto">
              <a:xfrm>
                <a:off x="2248" y="1321"/>
                <a:ext cx="1202" cy="1010"/>
                <a:chOff x="2653" y="2614"/>
                <a:chExt cx="1202" cy="1010"/>
              </a:xfrm>
            </p:grpSpPr>
            <p:sp>
              <p:nvSpPr>
                <p:cNvPr id="63" name="Freeform 55"/>
                <p:cNvSpPr/>
                <p:nvPr/>
              </p:nvSpPr>
              <p:spPr bwMode="auto">
                <a:xfrm>
                  <a:off x="2653" y="2614"/>
                  <a:ext cx="1202" cy="1010"/>
                </a:xfrm>
                <a:custGeom>
                  <a:avLst/>
                  <a:gdLst>
                    <a:gd name="T0" fmla="*/ 708 w 1202"/>
                    <a:gd name="T1" fmla="*/ 0 h 1010"/>
                    <a:gd name="T2" fmla="*/ 746 w 1202"/>
                    <a:gd name="T3" fmla="*/ 142 h 1010"/>
                    <a:gd name="T4" fmla="*/ 0 w 1202"/>
                    <a:gd name="T5" fmla="*/ 252 h 1010"/>
                    <a:gd name="T6" fmla="*/ 188 w 1202"/>
                    <a:gd name="T7" fmla="*/ 998 h 1010"/>
                    <a:gd name="T8" fmla="*/ 944 w 1202"/>
                    <a:gd name="T9" fmla="*/ 862 h 1010"/>
                    <a:gd name="T10" fmla="*/ 984 w 1202"/>
                    <a:gd name="T11" fmla="*/ 1010 h 1010"/>
                    <a:gd name="T12" fmla="*/ 1202 w 1202"/>
                    <a:gd name="T13" fmla="*/ 438 h 1010"/>
                    <a:gd name="T14" fmla="*/ 708 w 1202"/>
                    <a:gd name="T15" fmla="*/ 0 h 10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02" h="1010">
                      <a:moveTo>
                        <a:pt x="708" y="0"/>
                      </a:moveTo>
                      <a:lnTo>
                        <a:pt x="746" y="142"/>
                      </a:lnTo>
                      <a:lnTo>
                        <a:pt x="0" y="252"/>
                      </a:lnTo>
                      <a:lnTo>
                        <a:pt x="188" y="998"/>
                      </a:lnTo>
                      <a:lnTo>
                        <a:pt x="944" y="862"/>
                      </a:lnTo>
                      <a:lnTo>
                        <a:pt x="984" y="1010"/>
                      </a:lnTo>
                      <a:lnTo>
                        <a:pt x="1202" y="438"/>
                      </a:lnTo>
                      <a:lnTo>
                        <a:pt x="70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64" name="Freeform 56"/>
                <p:cNvSpPr/>
                <p:nvPr/>
              </p:nvSpPr>
              <p:spPr bwMode="auto">
                <a:xfrm>
                  <a:off x="2653" y="2614"/>
                  <a:ext cx="1202" cy="1010"/>
                </a:xfrm>
                <a:custGeom>
                  <a:avLst/>
                  <a:gdLst>
                    <a:gd name="T0" fmla="*/ 708 w 1202"/>
                    <a:gd name="T1" fmla="*/ 0 h 1010"/>
                    <a:gd name="T2" fmla="*/ 746 w 1202"/>
                    <a:gd name="T3" fmla="*/ 142 h 1010"/>
                    <a:gd name="T4" fmla="*/ 0 w 1202"/>
                    <a:gd name="T5" fmla="*/ 252 h 1010"/>
                    <a:gd name="T6" fmla="*/ 188 w 1202"/>
                    <a:gd name="T7" fmla="*/ 998 h 1010"/>
                    <a:gd name="T8" fmla="*/ 944 w 1202"/>
                    <a:gd name="T9" fmla="*/ 862 h 1010"/>
                    <a:gd name="T10" fmla="*/ 984 w 1202"/>
                    <a:gd name="T11" fmla="*/ 1010 h 1010"/>
                    <a:gd name="T12" fmla="*/ 1202 w 1202"/>
                    <a:gd name="T13" fmla="*/ 438 h 1010"/>
                    <a:gd name="T14" fmla="*/ 708 w 1202"/>
                    <a:gd name="T15" fmla="*/ 0 h 10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02" h="1010">
                      <a:moveTo>
                        <a:pt x="708" y="0"/>
                      </a:moveTo>
                      <a:lnTo>
                        <a:pt x="746" y="142"/>
                      </a:lnTo>
                      <a:lnTo>
                        <a:pt x="0" y="252"/>
                      </a:lnTo>
                      <a:lnTo>
                        <a:pt x="188" y="998"/>
                      </a:lnTo>
                      <a:lnTo>
                        <a:pt x="944" y="862"/>
                      </a:lnTo>
                      <a:lnTo>
                        <a:pt x="984" y="1010"/>
                      </a:lnTo>
                      <a:lnTo>
                        <a:pt x="1202" y="438"/>
                      </a:lnTo>
                      <a:lnTo>
                        <a:pt x="70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alpha val="64998"/>
                      </a:scheme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</p:grpSp>
        </p:grpSp>
        <p:pic>
          <p:nvPicPr>
            <p:cNvPr id="56" name="Picture 57" descr="未标题-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2967"/>
              <a:ext cx="1792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ctangle 58"/>
            <p:cNvSpPr>
              <a:spLocks noChangeArrowheads="1"/>
            </p:cNvSpPr>
            <p:nvPr/>
          </p:nvSpPr>
          <p:spPr bwMode="auto">
            <a:xfrm rot="18532384">
              <a:off x="4133" y="2301"/>
              <a:ext cx="1048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anose="02010609060101010101" charset="-122"/>
                </a:rPr>
                <a:t>灵活可配置性</a:t>
              </a:r>
            </a:p>
          </p:txBody>
        </p:sp>
      </p:grpSp>
      <p:grpSp>
        <p:nvGrpSpPr>
          <p:cNvPr id="73" name="Group 59"/>
          <p:cNvGrpSpPr/>
          <p:nvPr/>
        </p:nvGrpSpPr>
        <p:grpSpPr bwMode="auto">
          <a:xfrm>
            <a:off x="8606367" y="3216925"/>
            <a:ext cx="3793067" cy="2863850"/>
            <a:chOff x="3742" y="1896"/>
            <a:chExt cx="1792" cy="1353"/>
          </a:xfrm>
        </p:grpSpPr>
        <p:grpSp>
          <p:nvGrpSpPr>
            <p:cNvPr id="74" name="Group 60"/>
            <p:cNvGrpSpPr/>
            <p:nvPr/>
          </p:nvGrpSpPr>
          <p:grpSpPr bwMode="auto">
            <a:xfrm rot="-2537149">
              <a:off x="4059" y="2000"/>
              <a:ext cx="1260" cy="927"/>
              <a:chOff x="2177" y="1321"/>
              <a:chExt cx="1273" cy="1125"/>
            </a:xfrm>
          </p:grpSpPr>
          <p:grpSp>
            <p:nvGrpSpPr>
              <p:cNvPr id="77" name="Group 61"/>
              <p:cNvGrpSpPr/>
              <p:nvPr/>
            </p:nvGrpSpPr>
            <p:grpSpPr bwMode="auto">
              <a:xfrm rot="10800000">
                <a:off x="2854" y="1323"/>
                <a:ext cx="142" cy="264"/>
                <a:chOff x="3129" y="2727"/>
                <a:chExt cx="142" cy="264"/>
              </a:xfrm>
            </p:grpSpPr>
            <p:sp>
              <p:nvSpPr>
                <p:cNvPr id="90" name="Freeform 62"/>
                <p:cNvSpPr/>
                <p:nvPr/>
              </p:nvSpPr>
              <p:spPr bwMode="auto">
                <a:xfrm>
                  <a:off x="3129" y="2727"/>
                  <a:ext cx="142" cy="264"/>
                </a:xfrm>
                <a:custGeom>
                  <a:avLst/>
                  <a:gdLst>
                    <a:gd name="T0" fmla="*/ 0 w 142"/>
                    <a:gd name="T1" fmla="*/ 120 h 264"/>
                    <a:gd name="T2" fmla="*/ 38 w 142"/>
                    <a:gd name="T3" fmla="*/ 264 h 264"/>
                    <a:gd name="T4" fmla="*/ 142 w 142"/>
                    <a:gd name="T5" fmla="*/ 148 h 264"/>
                    <a:gd name="T6" fmla="*/ 102 w 142"/>
                    <a:gd name="T7" fmla="*/ 0 h 264"/>
                    <a:gd name="T8" fmla="*/ 0 w 142"/>
                    <a:gd name="T9" fmla="*/ 120 h 2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2" h="264">
                      <a:moveTo>
                        <a:pt x="0" y="120"/>
                      </a:moveTo>
                      <a:lnTo>
                        <a:pt x="38" y="264"/>
                      </a:lnTo>
                      <a:lnTo>
                        <a:pt x="142" y="148"/>
                      </a:lnTo>
                      <a:lnTo>
                        <a:pt x="102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2929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91" name="Freeform 63"/>
                <p:cNvSpPr/>
                <p:nvPr/>
              </p:nvSpPr>
              <p:spPr bwMode="auto">
                <a:xfrm>
                  <a:off x="3129" y="2727"/>
                  <a:ext cx="142" cy="264"/>
                </a:xfrm>
                <a:custGeom>
                  <a:avLst/>
                  <a:gdLst>
                    <a:gd name="T0" fmla="*/ 0 w 142"/>
                    <a:gd name="T1" fmla="*/ 120 h 264"/>
                    <a:gd name="T2" fmla="*/ 38 w 142"/>
                    <a:gd name="T3" fmla="*/ 264 h 264"/>
                    <a:gd name="T4" fmla="*/ 142 w 142"/>
                    <a:gd name="T5" fmla="*/ 148 h 264"/>
                    <a:gd name="T6" fmla="*/ 102 w 142"/>
                    <a:gd name="T7" fmla="*/ 0 h 264"/>
                    <a:gd name="T8" fmla="*/ 0 w 142"/>
                    <a:gd name="T9" fmla="*/ 120 h 2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2" h="264">
                      <a:moveTo>
                        <a:pt x="0" y="120"/>
                      </a:moveTo>
                      <a:lnTo>
                        <a:pt x="38" y="264"/>
                      </a:lnTo>
                      <a:lnTo>
                        <a:pt x="142" y="148"/>
                      </a:lnTo>
                      <a:lnTo>
                        <a:pt x="102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F5F5F">
                        <a:alpha val="64998"/>
                      </a:srgbClr>
                    </a:gs>
                    <a:gs pos="100000">
                      <a:srgbClr val="5F5F5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</p:grpSp>
          <p:grpSp>
            <p:nvGrpSpPr>
              <p:cNvPr id="78" name="Group 64"/>
              <p:cNvGrpSpPr/>
              <p:nvPr/>
            </p:nvGrpSpPr>
            <p:grpSpPr bwMode="auto">
              <a:xfrm>
                <a:off x="3090" y="2182"/>
                <a:ext cx="142" cy="264"/>
                <a:chOff x="3129" y="2727"/>
                <a:chExt cx="142" cy="264"/>
              </a:xfrm>
            </p:grpSpPr>
            <p:sp>
              <p:nvSpPr>
                <p:cNvPr id="88" name="Freeform 65"/>
                <p:cNvSpPr/>
                <p:nvPr/>
              </p:nvSpPr>
              <p:spPr bwMode="auto">
                <a:xfrm>
                  <a:off x="3129" y="2727"/>
                  <a:ext cx="142" cy="264"/>
                </a:xfrm>
                <a:custGeom>
                  <a:avLst/>
                  <a:gdLst>
                    <a:gd name="T0" fmla="*/ 0 w 142"/>
                    <a:gd name="T1" fmla="*/ 120 h 264"/>
                    <a:gd name="T2" fmla="*/ 38 w 142"/>
                    <a:gd name="T3" fmla="*/ 264 h 264"/>
                    <a:gd name="T4" fmla="*/ 142 w 142"/>
                    <a:gd name="T5" fmla="*/ 148 h 264"/>
                    <a:gd name="T6" fmla="*/ 102 w 142"/>
                    <a:gd name="T7" fmla="*/ 0 h 264"/>
                    <a:gd name="T8" fmla="*/ 0 w 142"/>
                    <a:gd name="T9" fmla="*/ 120 h 2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2" h="264">
                      <a:moveTo>
                        <a:pt x="0" y="120"/>
                      </a:moveTo>
                      <a:lnTo>
                        <a:pt x="38" y="264"/>
                      </a:lnTo>
                      <a:lnTo>
                        <a:pt x="142" y="148"/>
                      </a:lnTo>
                      <a:lnTo>
                        <a:pt x="102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2929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89" name="Freeform 66"/>
                <p:cNvSpPr/>
                <p:nvPr/>
              </p:nvSpPr>
              <p:spPr bwMode="auto">
                <a:xfrm>
                  <a:off x="3129" y="2727"/>
                  <a:ext cx="142" cy="264"/>
                </a:xfrm>
                <a:custGeom>
                  <a:avLst/>
                  <a:gdLst>
                    <a:gd name="T0" fmla="*/ 0 w 142"/>
                    <a:gd name="T1" fmla="*/ 120 h 264"/>
                    <a:gd name="T2" fmla="*/ 38 w 142"/>
                    <a:gd name="T3" fmla="*/ 264 h 264"/>
                    <a:gd name="T4" fmla="*/ 142 w 142"/>
                    <a:gd name="T5" fmla="*/ 148 h 264"/>
                    <a:gd name="T6" fmla="*/ 102 w 142"/>
                    <a:gd name="T7" fmla="*/ 0 h 264"/>
                    <a:gd name="T8" fmla="*/ 0 w 142"/>
                    <a:gd name="T9" fmla="*/ 120 h 2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2" h="264">
                      <a:moveTo>
                        <a:pt x="0" y="120"/>
                      </a:moveTo>
                      <a:lnTo>
                        <a:pt x="38" y="264"/>
                      </a:lnTo>
                      <a:lnTo>
                        <a:pt x="142" y="148"/>
                      </a:lnTo>
                      <a:lnTo>
                        <a:pt x="102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F5F5F">
                        <a:alpha val="64998"/>
                      </a:srgbClr>
                    </a:gs>
                    <a:gs pos="100000">
                      <a:srgbClr val="5F5F5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</p:grpSp>
          <p:grpSp>
            <p:nvGrpSpPr>
              <p:cNvPr id="79" name="Group 67"/>
              <p:cNvGrpSpPr/>
              <p:nvPr/>
            </p:nvGrpSpPr>
            <p:grpSpPr bwMode="auto">
              <a:xfrm>
                <a:off x="2177" y="1570"/>
                <a:ext cx="262" cy="866"/>
                <a:chOff x="2177" y="1570"/>
                <a:chExt cx="262" cy="866"/>
              </a:xfrm>
            </p:grpSpPr>
            <p:sp>
              <p:nvSpPr>
                <p:cNvPr id="86" name="Freeform 68"/>
                <p:cNvSpPr/>
                <p:nvPr/>
              </p:nvSpPr>
              <p:spPr bwMode="auto">
                <a:xfrm>
                  <a:off x="2177" y="1570"/>
                  <a:ext cx="262" cy="866"/>
                </a:xfrm>
                <a:custGeom>
                  <a:avLst/>
                  <a:gdLst>
                    <a:gd name="T0" fmla="*/ 74 w 262"/>
                    <a:gd name="T1" fmla="*/ 0 h 866"/>
                    <a:gd name="T2" fmla="*/ 0 w 262"/>
                    <a:gd name="T3" fmla="*/ 142 h 866"/>
                    <a:gd name="T4" fmla="*/ 182 w 262"/>
                    <a:gd name="T5" fmla="*/ 866 h 866"/>
                    <a:gd name="T6" fmla="*/ 262 w 262"/>
                    <a:gd name="T7" fmla="*/ 746 h 866"/>
                    <a:gd name="T8" fmla="*/ 74 w 262"/>
                    <a:gd name="T9" fmla="*/ 0 h 8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2" h="866">
                      <a:moveTo>
                        <a:pt x="74" y="0"/>
                      </a:moveTo>
                      <a:lnTo>
                        <a:pt x="0" y="142"/>
                      </a:lnTo>
                      <a:lnTo>
                        <a:pt x="182" y="866"/>
                      </a:lnTo>
                      <a:lnTo>
                        <a:pt x="262" y="746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82828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87" name="Freeform 69"/>
                <p:cNvSpPr/>
                <p:nvPr/>
              </p:nvSpPr>
              <p:spPr bwMode="auto">
                <a:xfrm>
                  <a:off x="2177" y="1570"/>
                  <a:ext cx="262" cy="866"/>
                </a:xfrm>
                <a:custGeom>
                  <a:avLst/>
                  <a:gdLst>
                    <a:gd name="T0" fmla="*/ 74 w 262"/>
                    <a:gd name="T1" fmla="*/ 0 h 866"/>
                    <a:gd name="T2" fmla="*/ 0 w 262"/>
                    <a:gd name="T3" fmla="*/ 142 h 866"/>
                    <a:gd name="T4" fmla="*/ 182 w 262"/>
                    <a:gd name="T5" fmla="*/ 866 h 866"/>
                    <a:gd name="T6" fmla="*/ 262 w 262"/>
                    <a:gd name="T7" fmla="*/ 746 h 866"/>
                    <a:gd name="T8" fmla="*/ 74 w 262"/>
                    <a:gd name="T9" fmla="*/ 0 h 8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2" h="866">
                      <a:moveTo>
                        <a:pt x="74" y="0"/>
                      </a:moveTo>
                      <a:lnTo>
                        <a:pt x="0" y="142"/>
                      </a:lnTo>
                      <a:lnTo>
                        <a:pt x="182" y="866"/>
                      </a:lnTo>
                      <a:lnTo>
                        <a:pt x="262" y="746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F5F5F"/>
                    </a:gs>
                    <a:gs pos="100000">
                      <a:srgbClr val="5F5F5F">
                        <a:alpha val="64998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</p:grpSp>
          <p:grpSp>
            <p:nvGrpSpPr>
              <p:cNvPr id="80" name="Group 70"/>
              <p:cNvGrpSpPr/>
              <p:nvPr/>
            </p:nvGrpSpPr>
            <p:grpSpPr bwMode="auto">
              <a:xfrm>
                <a:off x="2358" y="2183"/>
                <a:ext cx="836" cy="256"/>
                <a:chOff x="2358" y="2183"/>
                <a:chExt cx="836" cy="256"/>
              </a:xfrm>
            </p:grpSpPr>
            <p:sp>
              <p:nvSpPr>
                <p:cNvPr id="84" name="Freeform 71"/>
                <p:cNvSpPr/>
                <p:nvPr/>
              </p:nvSpPr>
              <p:spPr bwMode="auto">
                <a:xfrm>
                  <a:off x="2358" y="2183"/>
                  <a:ext cx="836" cy="256"/>
                </a:xfrm>
                <a:custGeom>
                  <a:avLst/>
                  <a:gdLst>
                    <a:gd name="T0" fmla="*/ 80 w 836"/>
                    <a:gd name="T1" fmla="*/ 136 h 256"/>
                    <a:gd name="T2" fmla="*/ 836 w 836"/>
                    <a:gd name="T3" fmla="*/ 0 h 256"/>
                    <a:gd name="T4" fmla="*/ 734 w 836"/>
                    <a:gd name="T5" fmla="*/ 120 h 256"/>
                    <a:gd name="T6" fmla="*/ 0 w 836"/>
                    <a:gd name="T7" fmla="*/ 256 h 256"/>
                    <a:gd name="T8" fmla="*/ 80 w 836"/>
                    <a:gd name="T9" fmla="*/ 136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36" h="256">
                      <a:moveTo>
                        <a:pt x="80" y="136"/>
                      </a:moveTo>
                      <a:lnTo>
                        <a:pt x="836" y="0"/>
                      </a:lnTo>
                      <a:lnTo>
                        <a:pt x="734" y="120"/>
                      </a:lnTo>
                      <a:lnTo>
                        <a:pt x="0" y="256"/>
                      </a:lnTo>
                      <a:lnTo>
                        <a:pt x="80" y="136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85" name="Freeform 72"/>
                <p:cNvSpPr/>
                <p:nvPr/>
              </p:nvSpPr>
              <p:spPr bwMode="auto">
                <a:xfrm>
                  <a:off x="2358" y="2183"/>
                  <a:ext cx="836" cy="256"/>
                </a:xfrm>
                <a:custGeom>
                  <a:avLst/>
                  <a:gdLst>
                    <a:gd name="T0" fmla="*/ 80 w 836"/>
                    <a:gd name="T1" fmla="*/ 136 h 256"/>
                    <a:gd name="T2" fmla="*/ 836 w 836"/>
                    <a:gd name="T3" fmla="*/ 0 h 256"/>
                    <a:gd name="T4" fmla="*/ 734 w 836"/>
                    <a:gd name="T5" fmla="*/ 120 h 256"/>
                    <a:gd name="T6" fmla="*/ 0 w 836"/>
                    <a:gd name="T7" fmla="*/ 256 h 256"/>
                    <a:gd name="T8" fmla="*/ 80 w 836"/>
                    <a:gd name="T9" fmla="*/ 136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36" h="256">
                      <a:moveTo>
                        <a:pt x="80" y="136"/>
                      </a:moveTo>
                      <a:lnTo>
                        <a:pt x="836" y="0"/>
                      </a:lnTo>
                      <a:lnTo>
                        <a:pt x="734" y="120"/>
                      </a:lnTo>
                      <a:lnTo>
                        <a:pt x="0" y="256"/>
                      </a:lnTo>
                      <a:lnTo>
                        <a:pt x="80" y="13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F5F5F"/>
                    </a:gs>
                    <a:gs pos="100000">
                      <a:srgbClr val="5F5F5F">
                        <a:alpha val="39998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</p:grpSp>
          <p:grpSp>
            <p:nvGrpSpPr>
              <p:cNvPr id="81" name="Group 73"/>
              <p:cNvGrpSpPr/>
              <p:nvPr/>
            </p:nvGrpSpPr>
            <p:grpSpPr bwMode="auto">
              <a:xfrm>
                <a:off x="2248" y="1321"/>
                <a:ext cx="1202" cy="1010"/>
                <a:chOff x="2653" y="2614"/>
                <a:chExt cx="1202" cy="1010"/>
              </a:xfrm>
            </p:grpSpPr>
            <p:sp>
              <p:nvSpPr>
                <p:cNvPr id="82" name="Freeform 74"/>
                <p:cNvSpPr/>
                <p:nvPr/>
              </p:nvSpPr>
              <p:spPr bwMode="auto">
                <a:xfrm>
                  <a:off x="2653" y="2614"/>
                  <a:ext cx="1202" cy="1010"/>
                </a:xfrm>
                <a:custGeom>
                  <a:avLst/>
                  <a:gdLst>
                    <a:gd name="T0" fmla="*/ 708 w 1202"/>
                    <a:gd name="T1" fmla="*/ 0 h 1010"/>
                    <a:gd name="T2" fmla="*/ 746 w 1202"/>
                    <a:gd name="T3" fmla="*/ 142 h 1010"/>
                    <a:gd name="T4" fmla="*/ 0 w 1202"/>
                    <a:gd name="T5" fmla="*/ 252 h 1010"/>
                    <a:gd name="T6" fmla="*/ 188 w 1202"/>
                    <a:gd name="T7" fmla="*/ 998 h 1010"/>
                    <a:gd name="T8" fmla="*/ 944 w 1202"/>
                    <a:gd name="T9" fmla="*/ 862 h 1010"/>
                    <a:gd name="T10" fmla="*/ 984 w 1202"/>
                    <a:gd name="T11" fmla="*/ 1010 h 1010"/>
                    <a:gd name="T12" fmla="*/ 1202 w 1202"/>
                    <a:gd name="T13" fmla="*/ 438 h 1010"/>
                    <a:gd name="T14" fmla="*/ 708 w 1202"/>
                    <a:gd name="T15" fmla="*/ 0 h 10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02" h="1010">
                      <a:moveTo>
                        <a:pt x="708" y="0"/>
                      </a:moveTo>
                      <a:lnTo>
                        <a:pt x="746" y="142"/>
                      </a:lnTo>
                      <a:lnTo>
                        <a:pt x="0" y="252"/>
                      </a:lnTo>
                      <a:lnTo>
                        <a:pt x="188" y="998"/>
                      </a:lnTo>
                      <a:lnTo>
                        <a:pt x="944" y="862"/>
                      </a:lnTo>
                      <a:lnTo>
                        <a:pt x="984" y="1010"/>
                      </a:lnTo>
                      <a:lnTo>
                        <a:pt x="1202" y="438"/>
                      </a:lnTo>
                      <a:lnTo>
                        <a:pt x="70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83" name="Freeform 75"/>
                <p:cNvSpPr/>
                <p:nvPr/>
              </p:nvSpPr>
              <p:spPr bwMode="auto">
                <a:xfrm>
                  <a:off x="2653" y="2614"/>
                  <a:ext cx="1202" cy="1010"/>
                </a:xfrm>
                <a:custGeom>
                  <a:avLst/>
                  <a:gdLst>
                    <a:gd name="T0" fmla="*/ 708 w 1202"/>
                    <a:gd name="T1" fmla="*/ 0 h 1010"/>
                    <a:gd name="T2" fmla="*/ 746 w 1202"/>
                    <a:gd name="T3" fmla="*/ 142 h 1010"/>
                    <a:gd name="T4" fmla="*/ 0 w 1202"/>
                    <a:gd name="T5" fmla="*/ 252 h 1010"/>
                    <a:gd name="T6" fmla="*/ 188 w 1202"/>
                    <a:gd name="T7" fmla="*/ 998 h 1010"/>
                    <a:gd name="T8" fmla="*/ 944 w 1202"/>
                    <a:gd name="T9" fmla="*/ 862 h 1010"/>
                    <a:gd name="T10" fmla="*/ 984 w 1202"/>
                    <a:gd name="T11" fmla="*/ 1010 h 1010"/>
                    <a:gd name="T12" fmla="*/ 1202 w 1202"/>
                    <a:gd name="T13" fmla="*/ 438 h 1010"/>
                    <a:gd name="T14" fmla="*/ 708 w 1202"/>
                    <a:gd name="T15" fmla="*/ 0 h 10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02" h="1010">
                      <a:moveTo>
                        <a:pt x="708" y="0"/>
                      </a:moveTo>
                      <a:lnTo>
                        <a:pt x="746" y="142"/>
                      </a:lnTo>
                      <a:lnTo>
                        <a:pt x="0" y="252"/>
                      </a:lnTo>
                      <a:lnTo>
                        <a:pt x="188" y="998"/>
                      </a:lnTo>
                      <a:lnTo>
                        <a:pt x="944" y="862"/>
                      </a:lnTo>
                      <a:lnTo>
                        <a:pt x="984" y="1010"/>
                      </a:lnTo>
                      <a:lnTo>
                        <a:pt x="1202" y="438"/>
                      </a:lnTo>
                      <a:lnTo>
                        <a:pt x="70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F5F5F"/>
                    </a:gs>
                    <a:gs pos="100000">
                      <a:srgbClr val="5F5F5F">
                        <a:alpha val="64998"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</p:grpSp>
        </p:grpSp>
        <p:pic>
          <p:nvPicPr>
            <p:cNvPr id="75" name="Picture 76" descr="未标题-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2967"/>
              <a:ext cx="1792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Rectangle 77"/>
            <p:cNvSpPr>
              <a:spLocks noChangeArrowheads="1"/>
            </p:cNvSpPr>
            <p:nvPr/>
          </p:nvSpPr>
          <p:spPr bwMode="auto">
            <a:xfrm rot="18532384">
              <a:off x="4139" y="2301"/>
              <a:ext cx="1048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anose="02010609060101010101" charset="-122"/>
                </a:rPr>
                <a:t>风险防控探索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530013" y="2977727"/>
            <a:ext cx="11351260" cy="3651673"/>
          </a:xfrm>
          <a:prstGeom prst="rect">
            <a:avLst/>
          </a:prstGeom>
          <a:noFill/>
          <a:ln>
            <a:prstDash val="dash"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2400"/>
          </a:p>
        </p:txBody>
      </p:sp>
      <p:sp>
        <p:nvSpPr>
          <p:cNvPr id="94" name="矩形 93"/>
          <p:cNvSpPr/>
          <p:nvPr/>
        </p:nvSpPr>
        <p:spPr>
          <a:xfrm>
            <a:off x="4861560" y="5894493"/>
            <a:ext cx="2468880" cy="5016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665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建</a:t>
            </a:r>
            <a:r>
              <a:rPr lang="en-US" altLang="zh-CN" sz="2665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</a:t>
            </a:r>
            <a:r>
              <a:rPr lang="zh-CN" altLang="en-US" sz="2665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设</a:t>
            </a:r>
            <a:r>
              <a:rPr lang="en-US" altLang="zh-CN" sz="2665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</a:t>
            </a:r>
            <a:r>
              <a:rPr lang="zh-CN" altLang="en-US" sz="2665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思</a:t>
            </a:r>
            <a:r>
              <a:rPr lang="en-US" altLang="zh-CN" sz="2665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</a:t>
            </a:r>
            <a:r>
              <a:rPr lang="zh-CN" altLang="en-US" sz="2665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路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1.3</a:t>
            </a:r>
            <a:r>
              <a:rPr lang="zh-CN" altLang="en-US" sz="2400" dirty="0"/>
              <a:t>、合同</a:t>
            </a:r>
            <a:r>
              <a:rPr lang="zh-CN" sz="2400" dirty="0"/>
              <a:t>变更</a:t>
            </a:r>
            <a:r>
              <a:rPr lang="en-US" altLang="zh-CN" sz="2400" dirty="0"/>
              <a:t>-</a:t>
            </a:r>
            <a:r>
              <a:rPr lang="zh-CN" altLang="en-US" sz="2400" dirty="0"/>
              <a:t>解除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4190" y="1073785"/>
            <a:ext cx="11467465" cy="1753235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：合同登记管理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合同信息变更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解除</a:t>
            </a: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合同解除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合同如果有关联其他单据，则不允许提交解除单据；审批完成后合同台账状态改为“解除”，解除状态和办结状态同等对待；在财务系统中查询时，不查解除状态合同；在验收单中查询时；不查解除状态合同；在合同变更、合同验收、收付款补录中查询时，不查解除状态合同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985" y="2937510"/>
            <a:ext cx="6888480" cy="35013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35" y="3509010"/>
            <a:ext cx="11376660" cy="1259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1.3</a:t>
            </a:r>
            <a:r>
              <a:rPr lang="zh-CN" altLang="en-US" sz="2400" dirty="0"/>
              <a:t>、合同</a:t>
            </a:r>
            <a:r>
              <a:rPr lang="zh-CN" sz="2400" dirty="0"/>
              <a:t>变更</a:t>
            </a:r>
            <a:r>
              <a:rPr lang="en-US" altLang="zh-CN" sz="2400" dirty="0"/>
              <a:t>-</a:t>
            </a:r>
            <a:r>
              <a:rPr lang="zh-CN" altLang="en-US" sz="2400" dirty="0"/>
              <a:t>作废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4190" y="1073785"/>
            <a:ext cx="11467465" cy="1753235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：合同登记管理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合同信息变更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作废</a:t>
            </a:r>
          </a:p>
          <a:p>
            <a:pPr marL="0" lvl="1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合同作废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合同如果有关联其他单据，则不允许提交解除单据；审批完成后合同台账状态改为“作废”；在财务系统中查询时，不查作废状态合同。在验收单中查询时，不查作废状态合同。在合同变更、合同验收、收付款补录中查询时，不查作废状态合同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530" y="2899410"/>
            <a:ext cx="7605395" cy="37877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35" y="3551555"/>
            <a:ext cx="11576685" cy="1331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ym typeface="+mn-ea"/>
              </a:rPr>
              <a:t>1.4.1</a:t>
            </a:r>
            <a:r>
              <a:rPr lang="zh-CN" altLang="en-US" sz="2400" dirty="0"/>
              <a:t>、</a:t>
            </a:r>
            <a:r>
              <a:rPr lang="zh-CN" altLang="en-US" sz="2400" dirty="0">
                <a:sym typeface="+mn-ea"/>
              </a:rPr>
              <a:t>合同</a:t>
            </a:r>
            <a:r>
              <a:rPr lang="zh-CN" sz="2400" dirty="0">
                <a:sym typeface="+mn-ea"/>
              </a:rPr>
              <a:t>变更审批</a:t>
            </a:r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504190" y="1073785"/>
            <a:ext cx="11467465" cy="922020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首页待办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合同登记管理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合同变更审批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操作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：支持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和移动端审批，点击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首页待办可以审批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70" y="2122170"/>
            <a:ext cx="8100060" cy="2613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" t="3246" r="2130" b="4713"/>
          <a:stretch>
            <a:fillRect/>
          </a:stretch>
        </p:blipFill>
        <p:spPr>
          <a:xfrm>
            <a:off x="7988935" y="1720215"/>
            <a:ext cx="4914900" cy="5012055"/>
          </a:xfrm>
          <a:prstGeom prst="rect">
            <a:avLst/>
          </a:prstGeom>
          <a:ln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4200" y="2564130"/>
            <a:ext cx="1878965" cy="31603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145" y="4796790"/>
            <a:ext cx="7832090" cy="172529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1.4.2</a:t>
            </a:r>
            <a:r>
              <a:rPr lang="zh-CN" altLang="en-US" sz="2400" dirty="0"/>
              <a:t>、合同</a:t>
            </a:r>
            <a:r>
              <a:rPr lang="zh-CN" sz="2400" dirty="0"/>
              <a:t>变更</a:t>
            </a:r>
            <a:r>
              <a:rPr lang="zh-CN" altLang="en-US" sz="2400" dirty="0"/>
              <a:t>打印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4190" y="1073785"/>
            <a:ext cx="11467465" cy="922020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合同登记管理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合同变更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已变更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操作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审批完成的合同变更，支持打印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65" y="2107565"/>
            <a:ext cx="5478780" cy="39547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200" y="2846705"/>
            <a:ext cx="5265420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6"/>
          <p:cNvSpPr txBox="1"/>
          <p:nvPr/>
        </p:nvSpPr>
        <p:spPr>
          <a:xfrm>
            <a:off x="7665908" y="5018796"/>
            <a:ext cx="4608512" cy="1064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  <a:defRPr/>
            </a:pPr>
            <a:r>
              <a:rPr lang="en-US" altLang="zh-CN" sz="5400" b="1" kern="0" dirty="0">
                <a:solidFill>
                  <a:srgbClr val="4BACC6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  <a:endParaRPr lang="en-US" altLang="zh-CN" sz="13800" b="1" kern="0" dirty="0">
              <a:solidFill>
                <a:srgbClr val="4BACC6">
                  <a:lumMod val="40000"/>
                  <a:lumOff val="60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678414" y="1042378"/>
            <a:ext cx="4740349" cy="1064843"/>
            <a:chOff x="4186683" y="476673"/>
            <a:chExt cx="5723672" cy="1534927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6684" y="548681"/>
              <a:ext cx="5723671" cy="1462919"/>
            </a:xfrm>
            <a:prstGeom prst="rect">
              <a:avLst/>
            </a:prstGeom>
          </p:spPr>
        </p:pic>
        <p:sp>
          <p:nvSpPr>
            <p:cNvPr id="38" name="TextBox 22"/>
            <p:cNvSpPr txBox="1"/>
            <p:nvPr/>
          </p:nvSpPr>
          <p:spPr>
            <a:xfrm>
              <a:off x="4186683" y="476673"/>
              <a:ext cx="792088" cy="931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5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Calibri" panose="020F0502020204030204" pitchFamily="34" charset="0"/>
                </a:defRPr>
              </a:lvl1pPr>
            </a:lstStyle>
            <a:p>
              <a:pPr algn="ctr" defTabSz="914400">
                <a:lnSpc>
                  <a:spcPct val="100000"/>
                </a:lnSpc>
                <a:defRPr/>
              </a:pPr>
              <a:r>
                <a:rPr lang="en-US" altLang="zh-CN" sz="3600" kern="0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endParaRPr lang="zh-CN" altLang="en-US" sz="3600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23"/>
            <p:cNvSpPr txBox="1"/>
            <p:nvPr/>
          </p:nvSpPr>
          <p:spPr>
            <a:xfrm>
              <a:off x="5085679" y="1224431"/>
              <a:ext cx="4573613" cy="752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zh-CN" altLang="en-US" sz="2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合同登记及审批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565504" y="5153142"/>
            <a:ext cx="4708346" cy="1462919"/>
            <a:chOff x="6068174" y="5134434"/>
            <a:chExt cx="4708346" cy="1462919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34" r="1"/>
            <a:stretch>
              <a:fillRect/>
            </a:stretch>
          </p:blipFill>
          <p:spPr>
            <a:xfrm flipH="1">
              <a:off x="6068174" y="5134434"/>
              <a:ext cx="4594134" cy="1462919"/>
            </a:xfrm>
            <a:prstGeom prst="rect">
              <a:avLst/>
            </a:prstGeom>
          </p:spPr>
        </p:pic>
        <p:sp>
          <p:nvSpPr>
            <p:cNvPr id="46" name="TextBox 30"/>
            <p:cNvSpPr txBox="1"/>
            <p:nvPr/>
          </p:nvSpPr>
          <p:spPr>
            <a:xfrm>
              <a:off x="6168008" y="5532510"/>
              <a:ext cx="4608512" cy="1064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30000"/>
                </a:lnSpc>
                <a:defRPr/>
              </a:pPr>
              <a:r>
                <a:rPr lang="en-US" altLang="zh-CN" sz="54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CONTENTS</a:t>
              </a:r>
              <a:endParaRPr lang="en-US" altLang="zh-CN" sz="13800" b="1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462830" y="2259238"/>
            <a:ext cx="4740349" cy="1064843"/>
            <a:chOff x="4186683" y="476673"/>
            <a:chExt cx="5723672" cy="1534927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6684" y="548681"/>
              <a:ext cx="5723671" cy="1462919"/>
            </a:xfrm>
            <a:prstGeom prst="rect">
              <a:avLst/>
            </a:prstGeom>
          </p:spPr>
        </p:pic>
        <p:sp>
          <p:nvSpPr>
            <p:cNvPr id="55" name="TextBox 22"/>
            <p:cNvSpPr txBox="1"/>
            <p:nvPr/>
          </p:nvSpPr>
          <p:spPr>
            <a:xfrm>
              <a:off x="4186683" y="476673"/>
              <a:ext cx="792088" cy="931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5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Calibri" panose="020F0502020204030204" pitchFamily="34" charset="0"/>
                </a:defRPr>
              </a:lvl1pPr>
            </a:lstStyle>
            <a:p>
              <a:pPr algn="ctr" defTabSz="914400">
                <a:lnSpc>
                  <a:spcPct val="100000"/>
                </a:lnSpc>
                <a:defRPr/>
              </a:pPr>
              <a:r>
                <a:rPr lang="en-US" altLang="zh-CN" sz="3600" kern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</a:t>
              </a:r>
              <a:endParaRPr lang="zh-CN" altLang="en-US" sz="3600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23"/>
            <p:cNvSpPr txBox="1"/>
            <p:nvPr/>
          </p:nvSpPr>
          <p:spPr>
            <a:xfrm>
              <a:off x="5085679" y="1224431"/>
              <a:ext cx="4573613" cy="752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zh-CN" altLang="en-US" sz="2800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合同执行管理</a:t>
              </a:r>
              <a:endParaRPr lang="en-US" altLang="zh-CN" sz="28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342693" y="3944565"/>
            <a:ext cx="4740349" cy="1064843"/>
            <a:chOff x="4186683" y="476673"/>
            <a:chExt cx="5723672" cy="1534927"/>
          </a:xfrm>
        </p:grpSpPr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6684" y="548681"/>
              <a:ext cx="5723671" cy="1462919"/>
            </a:xfrm>
            <a:prstGeom prst="rect">
              <a:avLst/>
            </a:prstGeom>
          </p:spPr>
        </p:pic>
        <p:sp>
          <p:nvSpPr>
            <p:cNvPr id="71" name="TextBox 22"/>
            <p:cNvSpPr txBox="1"/>
            <p:nvPr/>
          </p:nvSpPr>
          <p:spPr>
            <a:xfrm>
              <a:off x="4186683" y="476673"/>
              <a:ext cx="792088" cy="931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5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Calibri" panose="020F0502020204030204" pitchFamily="34" charset="0"/>
                </a:defRPr>
              </a:lvl1pPr>
            </a:lstStyle>
            <a:p>
              <a:pPr algn="ctr" defTabSz="914400">
                <a:lnSpc>
                  <a:spcPct val="100000"/>
                </a:lnSpc>
                <a:defRPr/>
              </a:pPr>
              <a:r>
                <a:rPr lang="en-US" altLang="zh-CN" sz="3600" kern="0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sz="3600" kern="0" dirty="0" smtClean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zh-CN" altLang="en-US" sz="3600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TextBox 23"/>
            <p:cNvSpPr txBox="1"/>
            <p:nvPr/>
          </p:nvSpPr>
          <p:spPr>
            <a:xfrm>
              <a:off x="5085679" y="1224431"/>
              <a:ext cx="4573613" cy="752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zh-CN" altLang="en-US" sz="2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合同台账管理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2.1.1</a:t>
            </a:r>
            <a:r>
              <a:rPr lang="zh-CN" altLang="en-US" sz="2400" dirty="0"/>
              <a:t>、支出合同管理和其他系统关联关系</a:t>
            </a:r>
          </a:p>
        </p:txBody>
      </p:sp>
      <p:sp>
        <p:nvSpPr>
          <p:cNvPr id="130" name="矩形 129"/>
          <p:cNvSpPr/>
          <p:nvPr/>
        </p:nvSpPr>
        <p:spPr>
          <a:xfrm>
            <a:off x="5412740" y="5156200"/>
            <a:ext cx="1711960" cy="1224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文本框 143"/>
          <p:cNvSpPr txBox="1"/>
          <p:nvPr/>
        </p:nvSpPr>
        <p:spPr>
          <a:xfrm>
            <a:off x="4935855" y="5583555"/>
            <a:ext cx="2665730" cy="369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科研条件系统</a:t>
            </a:r>
          </a:p>
        </p:txBody>
      </p:sp>
      <p:sp>
        <p:nvSpPr>
          <p:cNvPr id="192" name="箭头: 左 191"/>
          <p:cNvSpPr/>
          <p:nvPr/>
        </p:nvSpPr>
        <p:spPr>
          <a:xfrm rot="5400000">
            <a:off x="5088890" y="4039870"/>
            <a:ext cx="1132205" cy="72009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95265" y="2252345"/>
            <a:ext cx="1711960" cy="12242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18380" y="2679700"/>
            <a:ext cx="2665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支出合同管理</a:t>
            </a:r>
          </a:p>
        </p:txBody>
      </p:sp>
      <p:sp>
        <p:nvSpPr>
          <p:cNvPr id="8" name="箭头: 左 191"/>
          <p:cNvSpPr/>
          <p:nvPr/>
        </p:nvSpPr>
        <p:spPr>
          <a:xfrm rot="16200000">
            <a:off x="6074410" y="4080510"/>
            <a:ext cx="1133475" cy="64071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415780" y="2252345"/>
            <a:ext cx="1711960" cy="1224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938895" y="2679700"/>
            <a:ext cx="2665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科研项目系统</a:t>
            </a:r>
          </a:p>
        </p:txBody>
      </p:sp>
      <p:sp>
        <p:nvSpPr>
          <p:cNvPr id="13" name="箭头: 左 191"/>
          <p:cNvSpPr/>
          <p:nvPr/>
        </p:nvSpPr>
        <p:spPr>
          <a:xfrm rot="10800000">
            <a:off x="7734935" y="2252345"/>
            <a:ext cx="1133475" cy="56007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84275" y="2252345"/>
            <a:ext cx="1711960" cy="1224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07390" y="2679700"/>
            <a:ext cx="2665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综合财务系统</a:t>
            </a:r>
          </a:p>
        </p:txBody>
      </p:sp>
      <p:sp>
        <p:nvSpPr>
          <p:cNvPr id="17" name="箭头: 左 191"/>
          <p:cNvSpPr/>
          <p:nvPr/>
        </p:nvSpPr>
        <p:spPr>
          <a:xfrm>
            <a:off x="3048635" y="2119630"/>
            <a:ext cx="1133475" cy="56007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18" name="箭头: 左 191"/>
          <p:cNvSpPr/>
          <p:nvPr/>
        </p:nvSpPr>
        <p:spPr>
          <a:xfrm rot="10800000">
            <a:off x="3165475" y="2988310"/>
            <a:ext cx="1132205" cy="659765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10285" y="3648075"/>
            <a:ext cx="32258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财务系统将经费执行情况返回到合同系统，在合同管理经费执行情况中可以查询明细信息。</a:t>
            </a:r>
          </a:p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84275" y="1130300"/>
            <a:ext cx="33782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合同系统将合同基本信息推送至财务系统，可以在报销、借款、费用分摊报销单中关联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316470" y="5307330"/>
            <a:ext cx="2962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合同信息可以推送到科条系统进行入账关联（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根据需要启用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332355" y="5401310"/>
            <a:ext cx="296291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科条系统可以将采购申请关联推送到合同系统，在进行合同登记时候可以关联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根据需要启用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484110" y="1268730"/>
            <a:ext cx="2962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合同信息可以推送到项目系统，项目看板可以查看</a:t>
            </a:r>
          </a:p>
        </p:txBody>
      </p:sp>
      <p:sp>
        <p:nvSpPr>
          <p:cNvPr id="24" name="箭头: 左 191"/>
          <p:cNvSpPr/>
          <p:nvPr/>
        </p:nvSpPr>
        <p:spPr>
          <a:xfrm>
            <a:off x="7734935" y="2812415"/>
            <a:ext cx="1132205" cy="72009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875905" y="3834130"/>
            <a:ext cx="2962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项目信息、核算账号可以推送到合同系统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ym typeface="+mn-ea"/>
              </a:rPr>
              <a:t>2.1.2</a:t>
            </a:r>
            <a:r>
              <a:rPr lang="zh-CN" altLang="en-US" sz="2400" dirty="0"/>
              <a:t>、合同执行管理</a:t>
            </a:r>
            <a:r>
              <a:rPr lang="en-US" altLang="zh-CN" sz="2400" dirty="0">
                <a:sym typeface="+mn-ea"/>
              </a:rPr>
              <a:t>-</a:t>
            </a:r>
            <a:r>
              <a:rPr lang="zh-CN" altLang="en-US" sz="2400" dirty="0">
                <a:sym typeface="+mn-ea"/>
              </a:rPr>
              <a:t>付款信息</a:t>
            </a:r>
            <a:endParaRPr lang="zh-CN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504190" y="1073785"/>
            <a:ext cx="11468100" cy="922020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》合同执行管理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付款信息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操作说明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可以查看合同执行情况，支持数据钻探查看明细信息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25" y="1995805"/>
            <a:ext cx="11339830" cy="219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50" y="4192905"/>
            <a:ext cx="10567035" cy="2348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l="25317" t="-493" r="16009" b="25123"/>
          <a:stretch>
            <a:fillRect/>
          </a:stretch>
        </p:blipFill>
        <p:spPr>
          <a:xfrm>
            <a:off x="8369935" y="2704465"/>
            <a:ext cx="3740785" cy="6972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568055" y="2355215"/>
            <a:ext cx="3403600" cy="3969385"/>
          </a:xfrm>
          <a:prstGeom prst="rect">
            <a:avLst/>
          </a:prstGeom>
          <a:noFill/>
          <a:ln w="22225" cmpd="dbl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ym typeface="+mn-ea"/>
              </a:rPr>
              <a:t>2.1.3</a:t>
            </a:r>
            <a:r>
              <a:rPr lang="zh-CN" altLang="en-US" sz="2400" dirty="0"/>
              <a:t>、合同付款</a:t>
            </a:r>
            <a:r>
              <a:rPr lang="en-US" altLang="zh-CN" sz="2400" dirty="0">
                <a:sym typeface="+mn-ea"/>
              </a:rPr>
              <a:t>-</a:t>
            </a:r>
            <a:r>
              <a:rPr lang="zh-CN" altLang="en-US" sz="2400" dirty="0">
                <a:sym typeface="+mn-ea"/>
              </a:rPr>
              <a:t>填</a:t>
            </a:r>
            <a:r>
              <a:rPr lang="zh-CN" sz="2400" dirty="0">
                <a:sym typeface="+mn-ea"/>
              </a:rPr>
              <a:t>写财务支出类单据</a:t>
            </a:r>
            <a:endParaRPr lang="zh-CN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504190" y="1073785"/>
            <a:ext cx="11468100" cy="922020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可付款的业务类型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报销单、借款单、费用分摊报销单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操作说明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：增加合同管理的区域，可选择一个审批完成的合同进行关联；点击合同号可以查看合同详情信息。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30" y="2271395"/>
            <a:ext cx="7951470" cy="4192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8568055" y="3834765"/>
            <a:ext cx="324612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财务系统提交单据有校验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：如果本笔报销单报销金额大于可支付金额，那么不允许提交。</a:t>
            </a:r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ym typeface="+mn-ea"/>
              </a:rPr>
              <a:t>2.1.3</a:t>
            </a:r>
            <a:r>
              <a:rPr lang="zh-CN" altLang="en-US" sz="2400" dirty="0"/>
              <a:t>、</a:t>
            </a:r>
            <a:r>
              <a:rPr lang="zh-CN" altLang="en-US" sz="2400" dirty="0">
                <a:sym typeface="+mn-ea"/>
              </a:rPr>
              <a:t>合同付款</a:t>
            </a:r>
            <a:r>
              <a:rPr lang="en-US" altLang="zh-CN" sz="2400" dirty="0">
                <a:sym typeface="+mn-ea"/>
              </a:rPr>
              <a:t>-</a:t>
            </a:r>
            <a:r>
              <a:rPr lang="zh-CN" altLang="en-US" sz="2400" dirty="0">
                <a:sym typeface="+mn-ea"/>
              </a:rPr>
              <a:t>填写</a:t>
            </a:r>
            <a:r>
              <a:rPr lang="zh-CN" sz="2400" dirty="0">
                <a:sym typeface="+mn-ea"/>
              </a:rPr>
              <a:t>财务支出类单据</a:t>
            </a:r>
            <a:endParaRPr lang="zh-CN" altLang="en-US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293370" y="1419225"/>
            <a:ext cx="1039431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合同盖章文件会自动带到其他附件中，无需重复上传（需要在合同台账管理中上传了才能带出）。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2387600"/>
            <a:ext cx="10845800" cy="2531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ym typeface="+mn-ea"/>
              </a:rPr>
              <a:t>2.1.3</a:t>
            </a:r>
            <a:r>
              <a:rPr lang="zh-CN" altLang="en-US" sz="2400" dirty="0"/>
              <a:t>、</a:t>
            </a:r>
            <a:r>
              <a:rPr lang="zh-CN" altLang="en-US" sz="2400" dirty="0">
                <a:sym typeface="+mn-ea"/>
              </a:rPr>
              <a:t>合同付款</a:t>
            </a:r>
            <a:r>
              <a:rPr lang="en-US" altLang="zh-CN" sz="2400" dirty="0">
                <a:sym typeface="+mn-ea"/>
              </a:rPr>
              <a:t>-</a:t>
            </a:r>
            <a:r>
              <a:rPr lang="zh-CN" altLang="en-US" sz="2400" dirty="0">
                <a:sym typeface="+mn-ea"/>
              </a:rPr>
              <a:t>打印</a:t>
            </a:r>
            <a:r>
              <a:rPr lang="zh-CN" sz="2400" dirty="0">
                <a:sym typeface="+mn-ea"/>
              </a:rPr>
              <a:t>财务支出类单据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495" y="887095"/>
            <a:ext cx="6478270" cy="5586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419735" y="2437130"/>
            <a:ext cx="376491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报销单打印区域增加合同信息。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33632" y="2612421"/>
            <a:ext cx="16450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Contents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544033" y="1734857"/>
            <a:ext cx="9022176" cy="2722664"/>
            <a:chOff x="3168238" y="1715807"/>
            <a:chExt cx="9022176" cy="2722664"/>
          </a:xfrm>
        </p:grpSpPr>
        <p:sp>
          <p:nvSpPr>
            <p:cNvPr id="7" name="Freeform 6"/>
            <p:cNvSpPr/>
            <p:nvPr/>
          </p:nvSpPr>
          <p:spPr bwMode="auto">
            <a:xfrm>
              <a:off x="3168238" y="1715807"/>
              <a:ext cx="9022176" cy="2722664"/>
            </a:xfrm>
            <a:custGeom>
              <a:avLst/>
              <a:gdLst>
                <a:gd name="T0" fmla="*/ 4263 w 4263"/>
                <a:gd name="T1" fmla="*/ 0 h 1286"/>
                <a:gd name="T2" fmla="*/ 0 w 4263"/>
                <a:gd name="T3" fmla="*/ 0 h 1286"/>
                <a:gd name="T4" fmla="*/ 371 w 4263"/>
                <a:gd name="T5" fmla="*/ 642 h 1286"/>
                <a:gd name="T6" fmla="*/ 0 w 4263"/>
                <a:gd name="T7" fmla="*/ 1286 h 1286"/>
                <a:gd name="T8" fmla="*/ 4263 w 4263"/>
                <a:gd name="T9" fmla="*/ 1286 h 1286"/>
                <a:gd name="T10" fmla="*/ 4263 w 4263"/>
                <a:gd name="T11" fmla="*/ 0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3" h="1286">
                  <a:moveTo>
                    <a:pt x="4263" y="0"/>
                  </a:moveTo>
                  <a:lnTo>
                    <a:pt x="0" y="0"/>
                  </a:lnTo>
                  <a:lnTo>
                    <a:pt x="371" y="642"/>
                  </a:lnTo>
                  <a:lnTo>
                    <a:pt x="0" y="1286"/>
                  </a:lnTo>
                  <a:lnTo>
                    <a:pt x="4263" y="1286"/>
                  </a:lnTo>
                  <a:lnTo>
                    <a:pt x="426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121917" tIns="60958" rIns="121917" bIns="60958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175243" y="2533988"/>
              <a:ext cx="6096000" cy="1230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8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系统功能介绍</a:t>
              </a:r>
              <a:endParaRPr lang="zh-CN" altLang="zh-CN" sz="8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1230892" y="1734857"/>
            <a:ext cx="335316" cy="2722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501208" y="1839736"/>
            <a:ext cx="2325318" cy="2542706"/>
            <a:chOff x="1125413" y="1820686"/>
            <a:chExt cx="2325318" cy="2542706"/>
          </a:xfrm>
        </p:grpSpPr>
        <p:sp>
          <p:nvSpPr>
            <p:cNvPr id="11" name="Freeform 7"/>
            <p:cNvSpPr/>
            <p:nvPr/>
          </p:nvSpPr>
          <p:spPr bwMode="auto">
            <a:xfrm>
              <a:off x="1125413" y="1820686"/>
              <a:ext cx="2325318" cy="2542706"/>
            </a:xfrm>
            <a:custGeom>
              <a:avLst/>
              <a:gdLst>
                <a:gd name="T0" fmla="*/ 346 w 1387"/>
                <a:gd name="T1" fmla="*/ 1201 h 1201"/>
                <a:gd name="T2" fmla="*/ 0 w 1387"/>
                <a:gd name="T3" fmla="*/ 600 h 1201"/>
                <a:gd name="T4" fmla="*/ 346 w 1387"/>
                <a:gd name="T5" fmla="*/ 0 h 1201"/>
                <a:gd name="T6" fmla="*/ 1041 w 1387"/>
                <a:gd name="T7" fmla="*/ 0 h 1201"/>
                <a:gd name="T8" fmla="*/ 1387 w 1387"/>
                <a:gd name="T9" fmla="*/ 600 h 1201"/>
                <a:gd name="T10" fmla="*/ 1041 w 1387"/>
                <a:gd name="T11" fmla="*/ 1201 h 1201"/>
                <a:gd name="T12" fmla="*/ 346 w 1387"/>
                <a:gd name="T13" fmla="*/ 1201 h 1201"/>
                <a:gd name="connsiteX0" fmla="*/ 66 w 7571"/>
                <a:gd name="connsiteY0" fmla="*/ 10000 h 10000"/>
                <a:gd name="connsiteX1" fmla="*/ 0 w 7571"/>
                <a:gd name="connsiteY1" fmla="*/ 5146 h 10000"/>
                <a:gd name="connsiteX2" fmla="*/ 66 w 7571"/>
                <a:gd name="connsiteY2" fmla="*/ 0 h 10000"/>
                <a:gd name="connsiteX3" fmla="*/ 5076 w 7571"/>
                <a:gd name="connsiteY3" fmla="*/ 0 h 10000"/>
                <a:gd name="connsiteX4" fmla="*/ 7571 w 7571"/>
                <a:gd name="connsiteY4" fmla="*/ 4996 h 10000"/>
                <a:gd name="connsiteX5" fmla="*/ 5076 w 7571"/>
                <a:gd name="connsiteY5" fmla="*/ 10000 h 10000"/>
                <a:gd name="connsiteX6" fmla="*/ 66 w 7571"/>
                <a:gd name="connsiteY6" fmla="*/ 10000 h 10000"/>
                <a:gd name="connsiteX0-1" fmla="*/ 0 w 9913"/>
                <a:gd name="connsiteY0-2" fmla="*/ 10000 h 10000"/>
                <a:gd name="connsiteX1-3" fmla="*/ 0 w 9913"/>
                <a:gd name="connsiteY1-4" fmla="*/ 0 h 10000"/>
                <a:gd name="connsiteX2-5" fmla="*/ 6618 w 9913"/>
                <a:gd name="connsiteY2-6" fmla="*/ 0 h 10000"/>
                <a:gd name="connsiteX3-7" fmla="*/ 9913 w 9913"/>
                <a:gd name="connsiteY3-8" fmla="*/ 4996 h 10000"/>
                <a:gd name="connsiteX4-9" fmla="*/ 6618 w 9913"/>
                <a:gd name="connsiteY4-10" fmla="*/ 10000 h 10000"/>
                <a:gd name="connsiteX5-11" fmla="*/ 0 w 9913"/>
                <a:gd name="connsiteY5-12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9913" h="10000">
                  <a:moveTo>
                    <a:pt x="0" y="10000"/>
                  </a:moveTo>
                  <a:lnTo>
                    <a:pt x="0" y="0"/>
                  </a:lnTo>
                  <a:lnTo>
                    <a:pt x="6618" y="0"/>
                  </a:lnTo>
                  <a:lnTo>
                    <a:pt x="9913" y="4996"/>
                  </a:lnTo>
                  <a:lnTo>
                    <a:pt x="6618" y="10000"/>
                  </a:ln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82550">
              <a:noFill/>
              <a:prstDash val="solid"/>
              <a:round/>
            </a:ln>
          </p:spPr>
          <p:txBody>
            <a:bodyPr vert="horz" wrap="square" lIns="121917" tIns="60958" rIns="121917" bIns="60958" numCol="1" anchor="t" anchorCtr="0" compatLnSpc="1"/>
            <a:lstStyle/>
            <a:p>
              <a:endParaRPr lang="zh-CN" altLang="en-US">
                <a:latin typeface="方正中等线简体" panose="03000509000000000000" pitchFamily="2" charset="-122"/>
                <a:ea typeface="方正中等线简体" panose="03000509000000000000" pitchFamily="2" charset="-122"/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1547141" y="2428327"/>
              <a:ext cx="868363" cy="1169988"/>
            </a:xfrm>
            <a:custGeom>
              <a:avLst/>
              <a:gdLst>
                <a:gd name="T0" fmla="*/ 547 w 547"/>
                <a:gd name="T1" fmla="*/ 0 h 737"/>
                <a:gd name="T2" fmla="*/ 29 w 547"/>
                <a:gd name="T3" fmla="*/ 29 h 737"/>
                <a:gd name="T4" fmla="*/ 235 w 547"/>
                <a:gd name="T5" fmla="*/ 190 h 737"/>
                <a:gd name="T6" fmla="*/ 251 w 547"/>
                <a:gd name="T7" fmla="*/ 226 h 737"/>
                <a:gd name="T8" fmla="*/ 281 w 547"/>
                <a:gd name="T9" fmla="*/ 243 h 737"/>
                <a:gd name="T10" fmla="*/ 305 w 547"/>
                <a:gd name="T11" fmla="*/ 232 h 737"/>
                <a:gd name="T12" fmla="*/ 328 w 547"/>
                <a:gd name="T13" fmla="*/ 199 h 737"/>
                <a:gd name="T14" fmla="*/ 335 w 547"/>
                <a:gd name="T15" fmla="*/ 181 h 737"/>
                <a:gd name="T16" fmla="*/ 335 w 547"/>
                <a:gd name="T17" fmla="*/ 165 h 737"/>
                <a:gd name="T18" fmla="*/ 336 w 547"/>
                <a:gd name="T19" fmla="*/ 144 h 737"/>
                <a:gd name="T20" fmla="*/ 328 w 547"/>
                <a:gd name="T21" fmla="*/ 114 h 737"/>
                <a:gd name="T22" fmla="*/ 304 w 547"/>
                <a:gd name="T23" fmla="*/ 101 h 737"/>
                <a:gd name="T24" fmla="*/ 304 w 547"/>
                <a:gd name="T25" fmla="*/ 100 h 737"/>
                <a:gd name="T26" fmla="*/ 297 w 547"/>
                <a:gd name="T27" fmla="*/ 96 h 737"/>
                <a:gd name="T28" fmla="*/ 299 w 547"/>
                <a:gd name="T29" fmla="*/ 100 h 737"/>
                <a:gd name="T30" fmla="*/ 297 w 547"/>
                <a:gd name="T31" fmla="*/ 98 h 737"/>
                <a:gd name="T32" fmla="*/ 287 w 547"/>
                <a:gd name="T33" fmla="*/ 85 h 737"/>
                <a:gd name="T34" fmla="*/ 281 w 547"/>
                <a:gd name="T35" fmla="*/ 90 h 737"/>
                <a:gd name="T36" fmla="*/ 281 w 547"/>
                <a:gd name="T37" fmla="*/ 87 h 737"/>
                <a:gd name="T38" fmla="*/ 273 w 547"/>
                <a:gd name="T39" fmla="*/ 95 h 737"/>
                <a:gd name="T40" fmla="*/ 274 w 547"/>
                <a:gd name="T41" fmla="*/ 90 h 737"/>
                <a:gd name="T42" fmla="*/ 273 w 547"/>
                <a:gd name="T43" fmla="*/ 88 h 737"/>
                <a:gd name="T44" fmla="*/ 269 w 547"/>
                <a:gd name="T45" fmla="*/ 90 h 737"/>
                <a:gd name="T46" fmla="*/ 251 w 547"/>
                <a:gd name="T47" fmla="*/ 101 h 737"/>
                <a:gd name="T48" fmla="*/ 232 w 547"/>
                <a:gd name="T49" fmla="*/ 126 h 737"/>
                <a:gd name="T50" fmla="*/ 233 w 547"/>
                <a:gd name="T51" fmla="*/ 165 h 737"/>
                <a:gd name="T52" fmla="*/ 229 w 547"/>
                <a:gd name="T53" fmla="*/ 172 h 737"/>
                <a:gd name="T54" fmla="*/ 235 w 547"/>
                <a:gd name="T55" fmla="*/ 190 h 737"/>
                <a:gd name="T56" fmla="*/ 186 w 547"/>
                <a:gd name="T57" fmla="*/ 377 h 737"/>
                <a:gd name="T58" fmla="*/ 276 w 547"/>
                <a:gd name="T59" fmla="*/ 394 h 737"/>
                <a:gd name="T60" fmla="*/ 343 w 547"/>
                <a:gd name="T61" fmla="*/ 387 h 737"/>
                <a:gd name="T62" fmla="*/ 394 w 547"/>
                <a:gd name="T63" fmla="*/ 374 h 737"/>
                <a:gd name="T64" fmla="*/ 402 w 547"/>
                <a:gd name="T65" fmla="*/ 366 h 737"/>
                <a:gd name="T66" fmla="*/ 395 w 547"/>
                <a:gd name="T67" fmla="*/ 304 h 737"/>
                <a:gd name="T68" fmla="*/ 380 w 547"/>
                <a:gd name="T69" fmla="*/ 268 h 737"/>
                <a:gd name="T70" fmla="*/ 340 w 547"/>
                <a:gd name="T71" fmla="*/ 247 h 737"/>
                <a:gd name="T72" fmla="*/ 318 w 547"/>
                <a:gd name="T73" fmla="*/ 234 h 737"/>
                <a:gd name="T74" fmla="*/ 304 w 547"/>
                <a:gd name="T75" fmla="*/ 257 h 737"/>
                <a:gd name="T76" fmla="*/ 278 w 547"/>
                <a:gd name="T77" fmla="*/ 268 h 737"/>
                <a:gd name="T78" fmla="*/ 251 w 547"/>
                <a:gd name="T79" fmla="*/ 243 h 737"/>
                <a:gd name="T80" fmla="*/ 237 w 547"/>
                <a:gd name="T81" fmla="*/ 242 h 737"/>
                <a:gd name="T82" fmla="*/ 193 w 547"/>
                <a:gd name="T83" fmla="*/ 260 h 737"/>
                <a:gd name="T84" fmla="*/ 176 w 547"/>
                <a:gd name="T85" fmla="*/ 279 h 737"/>
                <a:gd name="T86" fmla="*/ 163 w 547"/>
                <a:gd name="T87" fmla="*/ 346 h 737"/>
                <a:gd name="T88" fmla="*/ 166 w 547"/>
                <a:gd name="T89" fmla="*/ 369 h 737"/>
                <a:gd name="T90" fmla="*/ 407 w 547"/>
                <a:gd name="T91" fmla="*/ 562 h 737"/>
                <a:gd name="T92" fmla="*/ 407 w 547"/>
                <a:gd name="T93" fmla="*/ 562 h 737"/>
                <a:gd name="T94" fmla="*/ 103 w 547"/>
                <a:gd name="T95" fmla="*/ 618 h 737"/>
                <a:gd name="T96" fmla="*/ 101 w 547"/>
                <a:gd name="T97" fmla="*/ 525 h 737"/>
                <a:gd name="T98" fmla="*/ 101 w 547"/>
                <a:gd name="T99" fmla="*/ 448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7" h="737">
                  <a:moveTo>
                    <a:pt x="0" y="0"/>
                  </a:moveTo>
                  <a:lnTo>
                    <a:pt x="0" y="737"/>
                  </a:lnTo>
                  <a:lnTo>
                    <a:pt x="547" y="737"/>
                  </a:lnTo>
                  <a:lnTo>
                    <a:pt x="547" y="0"/>
                  </a:lnTo>
                  <a:lnTo>
                    <a:pt x="0" y="0"/>
                  </a:lnTo>
                  <a:close/>
                  <a:moveTo>
                    <a:pt x="519" y="708"/>
                  </a:moveTo>
                  <a:lnTo>
                    <a:pt x="29" y="708"/>
                  </a:lnTo>
                  <a:lnTo>
                    <a:pt x="29" y="29"/>
                  </a:lnTo>
                  <a:lnTo>
                    <a:pt x="519" y="29"/>
                  </a:lnTo>
                  <a:lnTo>
                    <a:pt x="519" y="708"/>
                  </a:lnTo>
                  <a:close/>
                  <a:moveTo>
                    <a:pt x="235" y="190"/>
                  </a:moveTo>
                  <a:lnTo>
                    <a:pt x="235" y="190"/>
                  </a:lnTo>
                  <a:lnTo>
                    <a:pt x="237" y="199"/>
                  </a:lnTo>
                  <a:lnTo>
                    <a:pt x="242" y="209"/>
                  </a:lnTo>
                  <a:lnTo>
                    <a:pt x="246" y="217"/>
                  </a:lnTo>
                  <a:lnTo>
                    <a:pt x="251" y="226"/>
                  </a:lnTo>
                  <a:lnTo>
                    <a:pt x="258" y="234"/>
                  </a:lnTo>
                  <a:lnTo>
                    <a:pt x="266" y="239"/>
                  </a:lnTo>
                  <a:lnTo>
                    <a:pt x="274" y="242"/>
                  </a:lnTo>
                  <a:lnTo>
                    <a:pt x="281" y="243"/>
                  </a:lnTo>
                  <a:lnTo>
                    <a:pt x="281" y="243"/>
                  </a:lnTo>
                  <a:lnTo>
                    <a:pt x="291" y="242"/>
                  </a:lnTo>
                  <a:lnTo>
                    <a:pt x="299" y="239"/>
                  </a:lnTo>
                  <a:lnTo>
                    <a:pt x="305" y="232"/>
                  </a:lnTo>
                  <a:lnTo>
                    <a:pt x="313" y="226"/>
                  </a:lnTo>
                  <a:lnTo>
                    <a:pt x="320" y="217"/>
                  </a:lnTo>
                  <a:lnTo>
                    <a:pt x="325" y="209"/>
                  </a:lnTo>
                  <a:lnTo>
                    <a:pt x="328" y="199"/>
                  </a:lnTo>
                  <a:lnTo>
                    <a:pt x="330" y="190"/>
                  </a:lnTo>
                  <a:lnTo>
                    <a:pt x="330" y="190"/>
                  </a:lnTo>
                  <a:lnTo>
                    <a:pt x="333" y="188"/>
                  </a:lnTo>
                  <a:lnTo>
                    <a:pt x="335" y="181"/>
                  </a:lnTo>
                  <a:lnTo>
                    <a:pt x="335" y="181"/>
                  </a:lnTo>
                  <a:lnTo>
                    <a:pt x="336" y="173"/>
                  </a:lnTo>
                  <a:lnTo>
                    <a:pt x="336" y="167"/>
                  </a:lnTo>
                  <a:lnTo>
                    <a:pt x="335" y="165"/>
                  </a:lnTo>
                  <a:lnTo>
                    <a:pt x="333" y="165"/>
                  </a:lnTo>
                  <a:lnTo>
                    <a:pt x="333" y="165"/>
                  </a:lnTo>
                  <a:lnTo>
                    <a:pt x="335" y="157"/>
                  </a:lnTo>
                  <a:lnTo>
                    <a:pt x="336" y="144"/>
                  </a:lnTo>
                  <a:lnTo>
                    <a:pt x="336" y="137"/>
                  </a:lnTo>
                  <a:lnTo>
                    <a:pt x="335" y="129"/>
                  </a:lnTo>
                  <a:lnTo>
                    <a:pt x="333" y="121"/>
                  </a:lnTo>
                  <a:lnTo>
                    <a:pt x="328" y="114"/>
                  </a:lnTo>
                  <a:lnTo>
                    <a:pt x="328" y="114"/>
                  </a:lnTo>
                  <a:lnTo>
                    <a:pt x="323" y="110"/>
                  </a:lnTo>
                  <a:lnTo>
                    <a:pt x="315" y="105"/>
                  </a:lnTo>
                  <a:lnTo>
                    <a:pt x="304" y="101"/>
                  </a:lnTo>
                  <a:lnTo>
                    <a:pt x="304" y="101"/>
                  </a:lnTo>
                  <a:lnTo>
                    <a:pt x="302" y="100"/>
                  </a:lnTo>
                  <a:lnTo>
                    <a:pt x="302" y="100"/>
                  </a:lnTo>
                  <a:lnTo>
                    <a:pt x="304" y="100"/>
                  </a:lnTo>
                  <a:lnTo>
                    <a:pt x="304" y="100"/>
                  </a:lnTo>
                  <a:lnTo>
                    <a:pt x="300" y="100"/>
                  </a:lnTo>
                  <a:lnTo>
                    <a:pt x="300" y="100"/>
                  </a:lnTo>
                  <a:lnTo>
                    <a:pt x="297" y="96"/>
                  </a:lnTo>
                  <a:lnTo>
                    <a:pt x="297" y="96"/>
                  </a:lnTo>
                  <a:lnTo>
                    <a:pt x="299" y="100"/>
                  </a:lnTo>
                  <a:lnTo>
                    <a:pt x="299" y="100"/>
                  </a:lnTo>
                  <a:lnTo>
                    <a:pt x="299" y="100"/>
                  </a:lnTo>
                  <a:lnTo>
                    <a:pt x="299" y="100"/>
                  </a:lnTo>
                  <a:lnTo>
                    <a:pt x="295" y="95"/>
                  </a:lnTo>
                  <a:lnTo>
                    <a:pt x="295" y="95"/>
                  </a:lnTo>
                  <a:lnTo>
                    <a:pt x="297" y="98"/>
                  </a:lnTo>
                  <a:lnTo>
                    <a:pt x="297" y="98"/>
                  </a:lnTo>
                  <a:lnTo>
                    <a:pt x="291" y="93"/>
                  </a:lnTo>
                  <a:lnTo>
                    <a:pt x="287" y="88"/>
                  </a:lnTo>
                  <a:lnTo>
                    <a:pt x="287" y="85"/>
                  </a:lnTo>
                  <a:lnTo>
                    <a:pt x="287" y="85"/>
                  </a:lnTo>
                  <a:lnTo>
                    <a:pt x="284" y="85"/>
                  </a:lnTo>
                  <a:lnTo>
                    <a:pt x="281" y="90"/>
                  </a:lnTo>
                  <a:lnTo>
                    <a:pt x="281" y="90"/>
                  </a:lnTo>
                  <a:lnTo>
                    <a:pt x="282" y="85"/>
                  </a:lnTo>
                  <a:lnTo>
                    <a:pt x="286" y="82"/>
                  </a:lnTo>
                  <a:lnTo>
                    <a:pt x="286" y="82"/>
                  </a:lnTo>
                  <a:lnTo>
                    <a:pt x="281" y="87"/>
                  </a:lnTo>
                  <a:lnTo>
                    <a:pt x="281" y="87"/>
                  </a:lnTo>
                  <a:lnTo>
                    <a:pt x="278" y="90"/>
                  </a:lnTo>
                  <a:lnTo>
                    <a:pt x="274" y="92"/>
                  </a:lnTo>
                  <a:lnTo>
                    <a:pt x="273" y="95"/>
                  </a:lnTo>
                  <a:lnTo>
                    <a:pt x="273" y="95"/>
                  </a:lnTo>
                  <a:lnTo>
                    <a:pt x="273" y="95"/>
                  </a:lnTo>
                  <a:lnTo>
                    <a:pt x="274" y="90"/>
                  </a:lnTo>
                  <a:lnTo>
                    <a:pt x="274" y="90"/>
                  </a:lnTo>
                  <a:lnTo>
                    <a:pt x="271" y="95"/>
                  </a:lnTo>
                  <a:lnTo>
                    <a:pt x="269" y="93"/>
                  </a:lnTo>
                  <a:lnTo>
                    <a:pt x="269" y="93"/>
                  </a:lnTo>
                  <a:lnTo>
                    <a:pt x="273" y="88"/>
                  </a:lnTo>
                  <a:lnTo>
                    <a:pt x="273" y="88"/>
                  </a:lnTo>
                  <a:lnTo>
                    <a:pt x="269" y="92"/>
                  </a:lnTo>
                  <a:lnTo>
                    <a:pt x="269" y="92"/>
                  </a:lnTo>
                  <a:lnTo>
                    <a:pt x="269" y="90"/>
                  </a:lnTo>
                  <a:lnTo>
                    <a:pt x="264" y="93"/>
                  </a:lnTo>
                  <a:lnTo>
                    <a:pt x="264" y="93"/>
                  </a:lnTo>
                  <a:lnTo>
                    <a:pt x="260" y="96"/>
                  </a:lnTo>
                  <a:lnTo>
                    <a:pt x="251" y="101"/>
                  </a:lnTo>
                  <a:lnTo>
                    <a:pt x="245" y="106"/>
                  </a:lnTo>
                  <a:lnTo>
                    <a:pt x="240" y="113"/>
                  </a:lnTo>
                  <a:lnTo>
                    <a:pt x="235" y="119"/>
                  </a:lnTo>
                  <a:lnTo>
                    <a:pt x="232" y="126"/>
                  </a:lnTo>
                  <a:lnTo>
                    <a:pt x="232" y="126"/>
                  </a:lnTo>
                  <a:lnTo>
                    <a:pt x="230" y="136"/>
                  </a:lnTo>
                  <a:lnTo>
                    <a:pt x="230" y="147"/>
                  </a:lnTo>
                  <a:lnTo>
                    <a:pt x="233" y="165"/>
                  </a:lnTo>
                  <a:lnTo>
                    <a:pt x="233" y="165"/>
                  </a:lnTo>
                  <a:lnTo>
                    <a:pt x="232" y="165"/>
                  </a:lnTo>
                  <a:lnTo>
                    <a:pt x="230" y="167"/>
                  </a:lnTo>
                  <a:lnTo>
                    <a:pt x="229" y="172"/>
                  </a:lnTo>
                  <a:lnTo>
                    <a:pt x="232" y="181"/>
                  </a:lnTo>
                  <a:lnTo>
                    <a:pt x="232" y="181"/>
                  </a:lnTo>
                  <a:lnTo>
                    <a:pt x="233" y="188"/>
                  </a:lnTo>
                  <a:lnTo>
                    <a:pt x="235" y="190"/>
                  </a:lnTo>
                  <a:lnTo>
                    <a:pt x="235" y="190"/>
                  </a:lnTo>
                  <a:close/>
                  <a:moveTo>
                    <a:pt x="168" y="371"/>
                  </a:moveTo>
                  <a:lnTo>
                    <a:pt x="168" y="371"/>
                  </a:lnTo>
                  <a:lnTo>
                    <a:pt x="186" y="377"/>
                  </a:lnTo>
                  <a:lnTo>
                    <a:pt x="204" y="382"/>
                  </a:lnTo>
                  <a:lnTo>
                    <a:pt x="238" y="389"/>
                  </a:lnTo>
                  <a:lnTo>
                    <a:pt x="266" y="392"/>
                  </a:lnTo>
                  <a:lnTo>
                    <a:pt x="276" y="394"/>
                  </a:lnTo>
                  <a:lnTo>
                    <a:pt x="276" y="394"/>
                  </a:lnTo>
                  <a:lnTo>
                    <a:pt x="300" y="392"/>
                  </a:lnTo>
                  <a:lnTo>
                    <a:pt x="323" y="391"/>
                  </a:lnTo>
                  <a:lnTo>
                    <a:pt x="343" y="387"/>
                  </a:lnTo>
                  <a:lnTo>
                    <a:pt x="361" y="384"/>
                  </a:lnTo>
                  <a:lnTo>
                    <a:pt x="385" y="377"/>
                  </a:lnTo>
                  <a:lnTo>
                    <a:pt x="394" y="374"/>
                  </a:lnTo>
                  <a:lnTo>
                    <a:pt x="394" y="374"/>
                  </a:lnTo>
                  <a:lnTo>
                    <a:pt x="398" y="371"/>
                  </a:lnTo>
                  <a:lnTo>
                    <a:pt x="400" y="368"/>
                  </a:lnTo>
                  <a:lnTo>
                    <a:pt x="402" y="366"/>
                  </a:lnTo>
                  <a:lnTo>
                    <a:pt x="402" y="366"/>
                  </a:lnTo>
                  <a:lnTo>
                    <a:pt x="402" y="350"/>
                  </a:lnTo>
                  <a:lnTo>
                    <a:pt x="400" y="333"/>
                  </a:lnTo>
                  <a:lnTo>
                    <a:pt x="398" y="317"/>
                  </a:lnTo>
                  <a:lnTo>
                    <a:pt x="395" y="304"/>
                  </a:lnTo>
                  <a:lnTo>
                    <a:pt x="389" y="283"/>
                  </a:lnTo>
                  <a:lnTo>
                    <a:pt x="385" y="275"/>
                  </a:lnTo>
                  <a:lnTo>
                    <a:pt x="385" y="275"/>
                  </a:lnTo>
                  <a:lnTo>
                    <a:pt x="380" y="268"/>
                  </a:lnTo>
                  <a:lnTo>
                    <a:pt x="376" y="263"/>
                  </a:lnTo>
                  <a:lnTo>
                    <a:pt x="359" y="255"/>
                  </a:lnTo>
                  <a:lnTo>
                    <a:pt x="345" y="250"/>
                  </a:lnTo>
                  <a:lnTo>
                    <a:pt x="340" y="247"/>
                  </a:lnTo>
                  <a:lnTo>
                    <a:pt x="340" y="247"/>
                  </a:lnTo>
                  <a:lnTo>
                    <a:pt x="327" y="242"/>
                  </a:lnTo>
                  <a:lnTo>
                    <a:pt x="320" y="237"/>
                  </a:lnTo>
                  <a:lnTo>
                    <a:pt x="318" y="234"/>
                  </a:lnTo>
                  <a:lnTo>
                    <a:pt x="318" y="232"/>
                  </a:lnTo>
                  <a:lnTo>
                    <a:pt x="318" y="232"/>
                  </a:lnTo>
                  <a:lnTo>
                    <a:pt x="310" y="247"/>
                  </a:lnTo>
                  <a:lnTo>
                    <a:pt x="304" y="257"/>
                  </a:lnTo>
                  <a:lnTo>
                    <a:pt x="295" y="263"/>
                  </a:lnTo>
                  <a:lnTo>
                    <a:pt x="289" y="266"/>
                  </a:lnTo>
                  <a:lnTo>
                    <a:pt x="282" y="268"/>
                  </a:lnTo>
                  <a:lnTo>
                    <a:pt x="278" y="268"/>
                  </a:lnTo>
                  <a:lnTo>
                    <a:pt x="271" y="266"/>
                  </a:lnTo>
                  <a:lnTo>
                    <a:pt x="266" y="263"/>
                  </a:lnTo>
                  <a:lnTo>
                    <a:pt x="258" y="255"/>
                  </a:lnTo>
                  <a:lnTo>
                    <a:pt x="251" y="243"/>
                  </a:lnTo>
                  <a:lnTo>
                    <a:pt x="245" y="232"/>
                  </a:lnTo>
                  <a:lnTo>
                    <a:pt x="245" y="232"/>
                  </a:lnTo>
                  <a:lnTo>
                    <a:pt x="243" y="237"/>
                  </a:lnTo>
                  <a:lnTo>
                    <a:pt x="237" y="242"/>
                  </a:lnTo>
                  <a:lnTo>
                    <a:pt x="222" y="248"/>
                  </a:lnTo>
                  <a:lnTo>
                    <a:pt x="201" y="257"/>
                  </a:lnTo>
                  <a:lnTo>
                    <a:pt x="201" y="257"/>
                  </a:lnTo>
                  <a:lnTo>
                    <a:pt x="193" y="260"/>
                  </a:lnTo>
                  <a:lnTo>
                    <a:pt x="188" y="265"/>
                  </a:lnTo>
                  <a:lnTo>
                    <a:pt x="183" y="268"/>
                  </a:lnTo>
                  <a:lnTo>
                    <a:pt x="183" y="268"/>
                  </a:lnTo>
                  <a:lnTo>
                    <a:pt x="176" y="279"/>
                  </a:lnTo>
                  <a:lnTo>
                    <a:pt x="171" y="294"/>
                  </a:lnTo>
                  <a:lnTo>
                    <a:pt x="168" y="309"/>
                  </a:lnTo>
                  <a:lnTo>
                    <a:pt x="166" y="322"/>
                  </a:lnTo>
                  <a:lnTo>
                    <a:pt x="163" y="346"/>
                  </a:lnTo>
                  <a:lnTo>
                    <a:pt x="163" y="356"/>
                  </a:lnTo>
                  <a:lnTo>
                    <a:pt x="163" y="356"/>
                  </a:lnTo>
                  <a:lnTo>
                    <a:pt x="163" y="364"/>
                  </a:lnTo>
                  <a:lnTo>
                    <a:pt x="166" y="369"/>
                  </a:lnTo>
                  <a:lnTo>
                    <a:pt x="168" y="371"/>
                  </a:lnTo>
                  <a:lnTo>
                    <a:pt x="168" y="371"/>
                  </a:lnTo>
                  <a:lnTo>
                    <a:pt x="168" y="371"/>
                  </a:lnTo>
                  <a:close/>
                  <a:moveTo>
                    <a:pt x="407" y="562"/>
                  </a:moveTo>
                  <a:lnTo>
                    <a:pt x="101" y="562"/>
                  </a:lnTo>
                  <a:lnTo>
                    <a:pt x="101" y="580"/>
                  </a:lnTo>
                  <a:lnTo>
                    <a:pt x="407" y="580"/>
                  </a:lnTo>
                  <a:lnTo>
                    <a:pt x="407" y="562"/>
                  </a:lnTo>
                  <a:close/>
                  <a:moveTo>
                    <a:pt x="103" y="636"/>
                  </a:moveTo>
                  <a:lnTo>
                    <a:pt x="380" y="636"/>
                  </a:lnTo>
                  <a:lnTo>
                    <a:pt x="380" y="618"/>
                  </a:lnTo>
                  <a:lnTo>
                    <a:pt x="103" y="618"/>
                  </a:lnTo>
                  <a:lnTo>
                    <a:pt x="103" y="636"/>
                  </a:lnTo>
                  <a:close/>
                  <a:moveTo>
                    <a:pt x="436" y="507"/>
                  </a:moveTo>
                  <a:lnTo>
                    <a:pt x="101" y="507"/>
                  </a:lnTo>
                  <a:lnTo>
                    <a:pt x="101" y="525"/>
                  </a:lnTo>
                  <a:lnTo>
                    <a:pt x="436" y="525"/>
                  </a:lnTo>
                  <a:lnTo>
                    <a:pt x="436" y="507"/>
                  </a:lnTo>
                  <a:close/>
                  <a:moveTo>
                    <a:pt x="464" y="448"/>
                  </a:moveTo>
                  <a:lnTo>
                    <a:pt x="101" y="448"/>
                  </a:lnTo>
                  <a:lnTo>
                    <a:pt x="101" y="466"/>
                  </a:lnTo>
                  <a:lnTo>
                    <a:pt x="464" y="466"/>
                  </a:lnTo>
                  <a:lnTo>
                    <a:pt x="464" y="4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中等线简体" panose="03000509000000000000" pitchFamily="2" charset="-122"/>
                <a:ea typeface="方正中等线简体" panose="03000509000000000000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535077" y="1347589"/>
            <a:ext cx="807436" cy="804317"/>
            <a:chOff x="2159282" y="1328539"/>
            <a:chExt cx="807436" cy="804317"/>
          </a:xfrm>
          <a:effectLst/>
        </p:grpSpPr>
        <p:sp>
          <p:nvSpPr>
            <p:cNvPr id="14" name="Freeform 29"/>
            <p:cNvSpPr/>
            <p:nvPr/>
          </p:nvSpPr>
          <p:spPr bwMode="auto">
            <a:xfrm>
              <a:off x="2159282" y="1328539"/>
              <a:ext cx="807436" cy="774535"/>
            </a:xfrm>
            <a:custGeom>
              <a:avLst/>
              <a:gdLst>
                <a:gd name="T0" fmla="*/ 42 w 219"/>
                <a:gd name="T1" fmla="*/ 210 h 210"/>
                <a:gd name="T2" fmla="*/ 0 w 219"/>
                <a:gd name="T3" fmla="*/ 80 h 210"/>
                <a:gd name="T4" fmla="*/ 109 w 219"/>
                <a:gd name="T5" fmla="*/ 0 h 210"/>
                <a:gd name="T6" fmla="*/ 219 w 219"/>
                <a:gd name="T7" fmla="*/ 80 h 210"/>
                <a:gd name="T8" fmla="*/ 177 w 219"/>
                <a:gd name="T9" fmla="*/ 210 h 210"/>
                <a:gd name="T10" fmla="*/ 42 w 219"/>
                <a:gd name="T11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210">
                  <a:moveTo>
                    <a:pt x="42" y="210"/>
                  </a:moveTo>
                  <a:lnTo>
                    <a:pt x="0" y="80"/>
                  </a:lnTo>
                  <a:lnTo>
                    <a:pt x="109" y="0"/>
                  </a:lnTo>
                  <a:lnTo>
                    <a:pt x="219" y="80"/>
                  </a:lnTo>
                  <a:lnTo>
                    <a:pt x="177" y="210"/>
                  </a:lnTo>
                  <a:lnTo>
                    <a:pt x="42" y="21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96933" y="1363415"/>
              <a:ext cx="53251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ym typeface="+mn-ea"/>
              </a:rPr>
              <a:t>2.1.4</a:t>
            </a:r>
            <a:r>
              <a:rPr lang="zh-CN" altLang="en-US" sz="2400" dirty="0"/>
              <a:t>、合同付款</a:t>
            </a:r>
            <a:r>
              <a:rPr lang="en-US" altLang="zh-CN" sz="2400" dirty="0">
                <a:sym typeface="+mn-ea"/>
              </a:rPr>
              <a:t>-</a:t>
            </a:r>
            <a:r>
              <a:rPr lang="zh-CN" altLang="en-US" sz="2400" dirty="0">
                <a:sym typeface="+mn-ea"/>
              </a:rPr>
              <a:t>付款补录</a:t>
            </a:r>
            <a:endParaRPr lang="zh-CN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504190" y="1073785"/>
            <a:ext cx="11468100" cy="922020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》合同执行管理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》合同收付款补录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操作说明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：针对已经完成付款生成财务凭证的支出业务，可以直接关联财务凭证进行补录。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510" y="2313305"/>
            <a:ext cx="8387715" cy="4157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ym typeface="+mn-ea"/>
              </a:rPr>
              <a:t>2.1.5</a:t>
            </a:r>
            <a:r>
              <a:rPr lang="zh-CN" altLang="en-US" sz="2400" dirty="0"/>
              <a:t>、合同付款</a:t>
            </a:r>
            <a:r>
              <a:rPr lang="en-US" altLang="zh-CN" sz="2400" dirty="0">
                <a:sym typeface="+mn-ea"/>
              </a:rPr>
              <a:t>-</a:t>
            </a:r>
            <a:r>
              <a:rPr lang="zh-CN" altLang="en-US" sz="2400" dirty="0">
                <a:sym typeface="+mn-ea"/>
              </a:rPr>
              <a:t>质保金收取及返回</a:t>
            </a:r>
            <a:endParaRPr lang="zh-CN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504190" y="1073785"/>
            <a:ext cx="11468100" cy="922020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综合财务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》收入管理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》其他应收应付入账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出账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操作说明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：收取质保金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退还质保金可以关联已经审批完成的支出合同。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135" y="2129155"/>
            <a:ext cx="9288780" cy="4396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ym typeface="+mn-ea"/>
              </a:rPr>
              <a:t>2.1.5</a:t>
            </a:r>
            <a:r>
              <a:rPr lang="zh-CN" altLang="en-US" sz="2400" dirty="0"/>
              <a:t>、</a:t>
            </a:r>
            <a:r>
              <a:rPr lang="zh-CN" altLang="en-US" sz="2400" dirty="0">
                <a:sym typeface="+mn-ea"/>
              </a:rPr>
              <a:t>合同付款</a:t>
            </a:r>
            <a:r>
              <a:rPr lang="en-US" altLang="zh-CN" sz="2400" dirty="0">
                <a:sym typeface="+mn-ea"/>
              </a:rPr>
              <a:t>-</a:t>
            </a:r>
            <a:r>
              <a:rPr lang="zh-CN" altLang="en-US" sz="2400" dirty="0">
                <a:sym typeface="+mn-ea"/>
              </a:rPr>
              <a:t>质保金收取及返回</a:t>
            </a:r>
            <a:endParaRPr lang="zh-CN" altLang="en-US" sz="2400" dirty="0"/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293370" y="1419225"/>
            <a:ext cx="993711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合同盖章文件会自动带到附件中，无需重复上传（需要在合同台账管理中上传了才能带出）。</a:t>
            </a:r>
            <a:endParaRPr lang="zh-CN" altLang="en-US"/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10" y="2191385"/>
            <a:ext cx="10293985" cy="2181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ym typeface="+mn-ea"/>
              </a:rPr>
              <a:t>2.1.6</a:t>
            </a:r>
            <a:r>
              <a:rPr lang="zh-CN" altLang="en-US" sz="2400" dirty="0"/>
              <a:t>、</a:t>
            </a:r>
            <a:r>
              <a:rPr lang="zh-CN" sz="2400" dirty="0"/>
              <a:t>支出合同在科研项目系统体现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4190" y="1073785"/>
            <a:ext cx="11468100" cy="922020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科研项目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》项目管理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项目信息管理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操作说明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在看板中可以看到所有的登记审批完成的支出合同信息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" y="2289810"/>
            <a:ext cx="7724775" cy="4140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r="21324"/>
          <a:stretch>
            <a:fillRect/>
          </a:stretch>
        </p:blipFill>
        <p:spPr>
          <a:xfrm>
            <a:off x="5415915" y="4663440"/>
            <a:ext cx="6021070" cy="1510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ym typeface="+mn-ea"/>
              </a:rPr>
              <a:t>2.2.1</a:t>
            </a:r>
            <a:r>
              <a:rPr lang="zh-CN" altLang="en-US" sz="2400" dirty="0">
                <a:sym typeface="+mn-ea"/>
              </a:rPr>
              <a:t>、收入合同管理和其他系统关联关系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4986020" y="2990215"/>
            <a:ext cx="1711960" cy="12242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09135" y="3417570"/>
            <a:ext cx="2665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收入合同管理</a:t>
            </a:r>
          </a:p>
        </p:txBody>
      </p:sp>
      <p:sp>
        <p:nvSpPr>
          <p:cNvPr id="11" name="矩形 10"/>
          <p:cNvSpPr/>
          <p:nvPr/>
        </p:nvSpPr>
        <p:spPr>
          <a:xfrm>
            <a:off x="9106535" y="2990215"/>
            <a:ext cx="1711960" cy="1224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629650" y="3417570"/>
            <a:ext cx="2665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科研项目系统</a:t>
            </a:r>
          </a:p>
        </p:txBody>
      </p:sp>
      <p:sp>
        <p:nvSpPr>
          <p:cNvPr id="13" name="箭头: 左 191"/>
          <p:cNvSpPr/>
          <p:nvPr/>
        </p:nvSpPr>
        <p:spPr>
          <a:xfrm rot="10800000">
            <a:off x="7563485" y="3226435"/>
            <a:ext cx="1133475" cy="56007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75030" y="2990215"/>
            <a:ext cx="1711960" cy="1224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99465" y="2090420"/>
            <a:ext cx="2665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综合财务系统</a:t>
            </a:r>
          </a:p>
        </p:txBody>
      </p:sp>
      <p:sp>
        <p:nvSpPr>
          <p:cNvPr id="17" name="箭头: 左 191"/>
          <p:cNvSpPr/>
          <p:nvPr/>
        </p:nvSpPr>
        <p:spPr>
          <a:xfrm>
            <a:off x="2739390" y="2857500"/>
            <a:ext cx="1133475" cy="56007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18" name="箭头: 左 191"/>
          <p:cNvSpPr/>
          <p:nvPr/>
        </p:nvSpPr>
        <p:spPr>
          <a:xfrm rot="10800000">
            <a:off x="2856230" y="3726180"/>
            <a:ext cx="1132205" cy="659765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75030" y="4519295"/>
            <a:ext cx="296291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财务系统将经费执行情况返回到合同系统，在合同管理经费执行情况中可以查询明细信息。</a:t>
            </a:r>
          </a:p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07390" y="1813560"/>
            <a:ext cx="44361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合同系统将合同基本信息推送至财务系统，可以在经费认领、经费分配、直接收款、预开发票、其他应收应付业务中关联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563485" y="1951990"/>
            <a:ext cx="2962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合同信息可以推送到项目系统，创建项目时可以关联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5755" y="3418205"/>
            <a:ext cx="2665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综合财务系统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ym typeface="+mn-ea"/>
              </a:rPr>
              <a:t>2.2.2</a:t>
            </a:r>
            <a:r>
              <a:rPr lang="zh-CN" altLang="en-US" sz="2400" dirty="0"/>
              <a:t>、合同执行管理</a:t>
            </a:r>
            <a:r>
              <a:rPr lang="en-US" altLang="zh-CN" sz="2400" dirty="0">
                <a:sym typeface="+mn-ea"/>
              </a:rPr>
              <a:t>-</a:t>
            </a:r>
            <a:r>
              <a:rPr lang="zh-CN" altLang="en-US" sz="2400" dirty="0">
                <a:sym typeface="+mn-ea"/>
              </a:rPr>
              <a:t>收款信息</a:t>
            </a:r>
            <a:endParaRPr lang="zh-CN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504190" y="1073785"/>
            <a:ext cx="11468100" cy="922020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》合同执行管理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收款信息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操作说明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可以查看合同相关收入及质保金、预开发票的情况，系统支持钻探查看明细数据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3632" b="2027"/>
          <a:stretch>
            <a:fillRect/>
          </a:stretch>
        </p:blipFill>
        <p:spPr>
          <a:xfrm>
            <a:off x="424180" y="2077720"/>
            <a:ext cx="11538585" cy="2127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190" y="3719830"/>
            <a:ext cx="11378565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510" y="5196205"/>
            <a:ext cx="11485245" cy="1402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ym typeface="+mn-ea"/>
              </a:rPr>
              <a:t>2.2.3</a:t>
            </a:r>
            <a:r>
              <a:rPr lang="zh-CN" altLang="en-US" sz="2400" dirty="0"/>
              <a:t>、合同收入管理</a:t>
            </a:r>
            <a:r>
              <a:rPr lang="en-US" altLang="zh-CN" sz="2400" dirty="0">
                <a:sym typeface="+mn-ea"/>
              </a:rPr>
              <a:t>-</a:t>
            </a:r>
            <a:r>
              <a:rPr lang="zh-CN" altLang="en-US" sz="2400" dirty="0">
                <a:sym typeface="+mn-ea"/>
              </a:rPr>
              <a:t>填</a:t>
            </a:r>
            <a:r>
              <a:rPr lang="zh-CN" sz="2400" dirty="0">
                <a:sym typeface="+mn-ea"/>
              </a:rPr>
              <a:t>写财务收入类单据</a:t>
            </a:r>
            <a:endParaRPr lang="zh-CN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504190" y="1073785"/>
            <a:ext cx="11468100" cy="922020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可收款的业务类型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经费认领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分配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、直接收款、经费分配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操作说明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：可选择一个审批完成的合同进行关联。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635" y="2338070"/>
            <a:ext cx="9264650" cy="4275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ym typeface="+mn-ea"/>
              </a:rPr>
              <a:t>2.2.3</a:t>
            </a:r>
            <a:r>
              <a:rPr lang="zh-CN" altLang="en-US" sz="2400" dirty="0">
                <a:sym typeface="+mn-ea"/>
              </a:rPr>
              <a:t>、合同收入管理</a:t>
            </a:r>
            <a:r>
              <a:rPr lang="en-US" altLang="zh-CN" sz="2400" dirty="0">
                <a:sym typeface="+mn-ea"/>
              </a:rPr>
              <a:t>-</a:t>
            </a:r>
            <a:r>
              <a:rPr lang="zh-CN" altLang="en-US" sz="2400" dirty="0">
                <a:sym typeface="+mn-ea"/>
              </a:rPr>
              <a:t>填</a:t>
            </a:r>
            <a:r>
              <a:rPr lang="zh-CN" sz="2400" dirty="0">
                <a:sym typeface="+mn-ea"/>
              </a:rPr>
              <a:t>写财务收入类单据</a:t>
            </a:r>
            <a:endParaRPr lang="zh-CN" altLang="en-US" sz="2400" dirty="0"/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293370" y="1419225"/>
            <a:ext cx="993711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合同盖章文件会自动带到附件中，无需重复上传（需要在合同台账管理中上传了才能带出）。</a:t>
            </a:r>
            <a:endParaRPr lang="zh-CN" altLang="en-US"/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10" y="2191385"/>
            <a:ext cx="10293985" cy="2181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ym typeface="+mn-ea"/>
              </a:rPr>
              <a:t>2.2.4</a:t>
            </a:r>
            <a:r>
              <a:rPr lang="zh-CN" altLang="en-US" sz="2400" dirty="0"/>
              <a:t>、合同收款</a:t>
            </a:r>
            <a:r>
              <a:rPr lang="en-US" altLang="zh-CN" sz="2400" dirty="0">
                <a:sym typeface="+mn-ea"/>
              </a:rPr>
              <a:t>-</a:t>
            </a:r>
            <a:r>
              <a:rPr lang="zh-CN" altLang="en-US" sz="2400" dirty="0">
                <a:sym typeface="+mn-ea"/>
              </a:rPr>
              <a:t>收款补录</a:t>
            </a:r>
            <a:endParaRPr lang="zh-CN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504190" y="1073785"/>
            <a:ext cx="11468100" cy="922020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》合同执行管理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》合同收付款补录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操作说明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：针对已经完成收款生成财务凭证的收入业务，可以直接关联财务凭证进行补录。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50" y="2084070"/>
            <a:ext cx="7753350" cy="443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ym typeface="+mn-ea"/>
              </a:rPr>
              <a:t>2.2.5</a:t>
            </a:r>
            <a:r>
              <a:rPr lang="zh-CN" altLang="en-US" sz="2400" dirty="0"/>
              <a:t>、合同收款</a:t>
            </a:r>
            <a:r>
              <a:rPr lang="en-US" altLang="zh-CN" sz="2400" dirty="0">
                <a:sym typeface="+mn-ea"/>
              </a:rPr>
              <a:t>-</a:t>
            </a:r>
            <a:r>
              <a:rPr lang="zh-CN" altLang="en-US" sz="2400" dirty="0">
                <a:sym typeface="+mn-ea"/>
              </a:rPr>
              <a:t>质保金收取及返回</a:t>
            </a:r>
            <a:endParaRPr lang="zh-CN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504190" y="1073785"/>
            <a:ext cx="11468100" cy="922020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综合财务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》收入管理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》其他应收应付入账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出账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操作说明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：缴纳质保金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收回质保金可以关联已经审批完成的收入合同。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135" y="2129155"/>
            <a:ext cx="9288780" cy="4396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6"/>
          <p:cNvSpPr txBox="1"/>
          <p:nvPr/>
        </p:nvSpPr>
        <p:spPr>
          <a:xfrm>
            <a:off x="7665908" y="5018796"/>
            <a:ext cx="4608512" cy="1064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  <a:defRPr/>
            </a:pPr>
            <a:r>
              <a:rPr lang="en-US" altLang="zh-CN" sz="5400" b="1" kern="0" dirty="0">
                <a:solidFill>
                  <a:srgbClr val="4BACC6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  <a:endParaRPr lang="en-US" altLang="zh-CN" sz="13800" b="1" kern="0" dirty="0">
              <a:solidFill>
                <a:srgbClr val="4BACC6">
                  <a:lumMod val="40000"/>
                  <a:lumOff val="60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678414" y="1042378"/>
            <a:ext cx="4740349" cy="1064843"/>
            <a:chOff x="4186683" y="476673"/>
            <a:chExt cx="5723672" cy="1534927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6684" y="548681"/>
              <a:ext cx="5723671" cy="1462919"/>
            </a:xfrm>
            <a:prstGeom prst="rect">
              <a:avLst/>
            </a:prstGeom>
          </p:spPr>
        </p:pic>
        <p:sp>
          <p:nvSpPr>
            <p:cNvPr id="38" name="TextBox 22"/>
            <p:cNvSpPr txBox="1"/>
            <p:nvPr/>
          </p:nvSpPr>
          <p:spPr>
            <a:xfrm>
              <a:off x="4186683" y="476673"/>
              <a:ext cx="792088" cy="931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5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Calibri" panose="020F0502020204030204" pitchFamily="34" charset="0"/>
                </a:defRPr>
              </a:lvl1pPr>
            </a:lstStyle>
            <a:p>
              <a:pPr algn="ctr" defTabSz="914400">
                <a:lnSpc>
                  <a:spcPct val="100000"/>
                </a:lnSpc>
                <a:defRPr/>
              </a:pPr>
              <a:r>
                <a:rPr lang="en-US" altLang="zh-CN" sz="3600" kern="0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endParaRPr lang="zh-CN" altLang="en-US" sz="3600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23"/>
            <p:cNvSpPr txBox="1"/>
            <p:nvPr/>
          </p:nvSpPr>
          <p:spPr>
            <a:xfrm>
              <a:off x="5085679" y="1224431"/>
              <a:ext cx="4573613" cy="752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zh-CN" altLang="en-US" sz="2800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合同登记管理</a:t>
              </a:r>
              <a:endParaRPr lang="en-US" altLang="zh-CN" sz="28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565504" y="5153142"/>
            <a:ext cx="4708346" cy="1462919"/>
            <a:chOff x="6068174" y="5134434"/>
            <a:chExt cx="4708346" cy="1462919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34" r="1"/>
            <a:stretch>
              <a:fillRect/>
            </a:stretch>
          </p:blipFill>
          <p:spPr>
            <a:xfrm flipH="1">
              <a:off x="6068174" y="5134434"/>
              <a:ext cx="4594134" cy="1462919"/>
            </a:xfrm>
            <a:prstGeom prst="rect">
              <a:avLst/>
            </a:prstGeom>
          </p:spPr>
        </p:pic>
        <p:sp>
          <p:nvSpPr>
            <p:cNvPr id="46" name="TextBox 30"/>
            <p:cNvSpPr txBox="1"/>
            <p:nvPr/>
          </p:nvSpPr>
          <p:spPr>
            <a:xfrm>
              <a:off x="6168008" y="5532510"/>
              <a:ext cx="4608512" cy="1064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30000"/>
                </a:lnSpc>
                <a:defRPr/>
              </a:pPr>
              <a:r>
                <a:rPr lang="en-US" altLang="zh-CN" sz="54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CONTENTS</a:t>
              </a:r>
              <a:endParaRPr lang="en-US" altLang="zh-CN" sz="13800" b="1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462830" y="2259238"/>
            <a:ext cx="4740349" cy="1064843"/>
            <a:chOff x="4186683" y="476673"/>
            <a:chExt cx="5723672" cy="1534927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6684" y="548681"/>
              <a:ext cx="5723671" cy="1462919"/>
            </a:xfrm>
            <a:prstGeom prst="rect">
              <a:avLst/>
            </a:prstGeom>
          </p:spPr>
        </p:pic>
        <p:sp>
          <p:nvSpPr>
            <p:cNvPr id="55" name="TextBox 22"/>
            <p:cNvSpPr txBox="1"/>
            <p:nvPr/>
          </p:nvSpPr>
          <p:spPr>
            <a:xfrm>
              <a:off x="4186683" y="476673"/>
              <a:ext cx="792088" cy="931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5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Calibri" panose="020F0502020204030204" pitchFamily="34" charset="0"/>
                </a:defRPr>
              </a:lvl1pPr>
            </a:lstStyle>
            <a:p>
              <a:pPr algn="ctr" defTabSz="914400">
                <a:lnSpc>
                  <a:spcPct val="100000"/>
                </a:lnSpc>
                <a:defRPr/>
              </a:pPr>
              <a:r>
                <a:rPr lang="en-US" altLang="zh-CN" sz="3600" kern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</a:t>
              </a:r>
              <a:endParaRPr lang="zh-CN" altLang="en-US" sz="3600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23"/>
            <p:cNvSpPr txBox="1"/>
            <p:nvPr/>
          </p:nvSpPr>
          <p:spPr>
            <a:xfrm>
              <a:off x="5078778" y="1224431"/>
              <a:ext cx="4573613" cy="752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zh-CN" altLang="en-US" sz="2800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合同执行管理</a:t>
              </a:r>
              <a:endParaRPr lang="en-US" altLang="zh-CN" sz="28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636243" y="3953953"/>
            <a:ext cx="4740349" cy="1064843"/>
            <a:chOff x="4186683" y="476673"/>
            <a:chExt cx="5723672" cy="1534927"/>
          </a:xfrm>
        </p:grpSpPr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6684" y="548681"/>
              <a:ext cx="5723671" cy="1462919"/>
            </a:xfrm>
            <a:prstGeom prst="rect">
              <a:avLst/>
            </a:prstGeom>
          </p:spPr>
        </p:pic>
        <p:sp>
          <p:nvSpPr>
            <p:cNvPr id="71" name="TextBox 22"/>
            <p:cNvSpPr txBox="1"/>
            <p:nvPr/>
          </p:nvSpPr>
          <p:spPr>
            <a:xfrm>
              <a:off x="4186683" y="476673"/>
              <a:ext cx="792088" cy="931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5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Calibri" panose="020F0502020204030204" pitchFamily="34" charset="0"/>
                </a:defRPr>
              </a:lvl1pPr>
            </a:lstStyle>
            <a:p>
              <a:pPr algn="ctr" defTabSz="914400">
                <a:lnSpc>
                  <a:spcPct val="100000"/>
                </a:lnSpc>
                <a:defRPr/>
              </a:pPr>
              <a:r>
                <a:rPr lang="en-US" altLang="zh-CN" sz="3600" kern="0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sz="3600" kern="0" dirty="0" smtClean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zh-CN" altLang="en-US" sz="3600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TextBox 23"/>
            <p:cNvSpPr txBox="1"/>
            <p:nvPr/>
          </p:nvSpPr>
          <p:spPr>
            <a:xfrm>
              <a:off x="5085679" y="1224431"/>
              <a:ext cx="4573613" cy="752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zh-CN" altLang="en-US" sz="2800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合同台账管理</a:t>
              </a:r>
              <a:endParaRPr lang="en-US" altLang="zh-CN" sz="28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ym typeface="+mn-ea"/>
              </a:rPr>
              <a:t>2.2.5</a:t>
            </a:r>
            <a:r>
              <a:rPr lang="zh-CN" altLang="en-US" sz="2400" dirty="0">
                <a:sym typeface="+mn-ea"/>
              </a:rPr>
              <a:t>、合同收款</a:t>
            </a:r>
            <a:r>
              <a:rPr lang="en-US" altLang="zh-CN" sz="2400" dirty="0">
                <a:sym typeface="+mn-ea"/>
              </a:rPr>
              <a:t>-</a:t>
            </a:r>
            <a:r>
              <a:rPr lang="zh-CN" altLang="en-US" sz="2400" dirty="0">
                <a:sym typeface="+mn-ea"/>
              </a:rPr>
              <a:t>质保金收取及返回</a:t>
            </a:r>
            <a:endParaRPr lang="zh-CN" altLang="en-US" sz="2400" dirty="0"/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293370" y="1419225"/>
            <a:ext cx="993711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合同盖章文件会自动带到附件中，无需重复上传（需要在合同台账管理中上传了才能带出）。</a:t>
            </a:r>
            <a:endParaRPr lang="zh-CN" altLang="en-US"/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10" y="2191385"/>
            <a:ext cx="10293985" cy="2181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ym typeface="+mn-ea"/>
              </a:rPr>
              <a:t>2.2.6</a:t>
            </a:r>
            <a:r>
              <a:rPr lang="zh-CN" altLang="en-US" sz="2400" dirty="0"/>
              <a:t>、合同收款</a:t>
            </a:r>
            <a:r>
              <a:rPr lang="en-US" altLang="zh-CN" sz="2400" dirty="0">
                <a:sym typeface="+mn-ea"/>
              </a:rPr>
              <a:t>-</a:t>
            </a:r>
            <a:r>
              <a:rPr lang="zh-CN" altLang="en-US" sz="2400" dirty="0">
                <a:sym typeface="+mn-ea"/>
              </a:rPr>
              <a:t>预开发票</a:t>
            </a:r>
            <a:endParaRPr lang="zh-CN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504190" y="1073785"/>
            <a:ext cx="11468100" cy="922020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综合财务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》收入管理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预开发票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操作说明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：可以关联已经审批完成的收入合同。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60" y="2557780"/>
            <a:ext cx="10922000" cy="1980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ym typeface="+mn-ea"/>
              </a:rPr>
              <a:t>2.2.6</a:t>
            </a:r>
            <a:r>
              <a:rPr lang="zh-CN" altLang="en-US" sz="2400" dirty="0">
                <a:sym typeface="+mn-ea"/>
              </a:rPr>
              <a:t>、合同收款</a:t>
            </a:r>
            <a:r>
              <a:rPr lang="en-US" altLang="zh-CN" sz="2400" dirty="0">
                <a:sym typeface="+mn-ea"/>
              </a:rPr>
              <a:t>-</a:t>
            </a:r>
            <a:r>
              <a:rPr lang="zh-CN" altLang="en-US" sz="2400" dirty="0">
                <a:sym typeface="+mn-ea"/>
              </a:rPr>
              <a:t>预开发票</a:t>
            </a:r>
            <a:endParaRPr lang="zh-CN" altLang="en-US" sz="2400" dirty="0"/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293370" y="1419225"/>
            <a:ext cx="993711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合同盖章文件会自动带到附件中，无需重复上传（需要在合同台账管理中上传了才能带出）。</a:t>
            </a:r>
            <a:endParaRPr lang="zh-CN" altLang="en-US"/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10" y="2191385"/>
            <a:ext cx="10293985" cy="2181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ym typeface="+mn-ea"/>
              </a:rPr>
              <a:t>2.2.7</a:t>
            </a:r>
            <a:r>
              <a:rPr lang="zh-CN" altLang="en-US" sz="2400" dirty="0"/>
              <a:t>、</a:t>
            </a:r>
            <a:r>
              <a:rPr lang="zh-CN" sz="2400" dirty="0">
                <a:sym typeface="+mn-ea"/>
              </a:rPr>
              <a:t>收入合同在科研项目系统体现</a:t>
            </a:r>
            <a:endParaRPr lang="zh-CN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504190" y="1073785"/>
            <a:ext cx="11468100" cy="922020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科研项目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》项目管理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项目信息管理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操作说明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：新建项目时候可以关联收入合同，已经建好的项目可以在看板里面再次补充关联收入合同。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90" y="2179955"/>
            <a:ext cx="6337300" cy="4408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780" y="2179955"/>
            <a:ext cx="4602480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rcRect r="21324"/>
          <a:stretch>
            <a:fillRect/>
          </a:stretch>
        </p:blipFill>
        <p:spPr>
          <a:xfrm>
            <a:off x="7386320" y="5194935"/>
            <a:ext cx="4180205" cy="1049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箭头: 左 191"/>
          <p:cNvSpPr/>
          <p:nvPr/>
        </p:nvSpPr>
        <p:spPr>
          <a:xfrm rot="16200000">
            <a:off x="9177020" y="4307840"/>
            <a:ext cx="1133475" cy="64071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6"/>
          <p:cNvSpPr txBox="1"/>
          <p:nvPr/>
        </p:nvSpPr>
        <p:spPr>
          <a:xfrm>
            <a:off x="7665908" y="5018796"/>
            <a:ext cx="4608512" cy="1064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  <a:defRPr/>
            </a:pPr>
            <a:r>
              <a:rPr lang="en-US" altLang="zh-CN" sz="5400" b="1" kern="0" dirty="0">
                <a:solidFill>
                  <a:srgbClr val="4BACC6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  <a:endParaRPr lang="en-US" altLang="zh-CN" sz="13800" b="1" kern="0" dirty="0">
              <a:solidFill>
                <a:srgbClr val="4BACC6">
                  <a:lumMod val="40000"/>
                  <a:lumOff val="60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678414" y="1042378"/>
            <a:ext cx="4740349" cy="1064843"/>
            <a:chOff x="4186683" y="476673"/>
            <a:chExt cx="5723672" cy="1534927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6684" y="548681"/>
              <a:ext cx="5723671" cy="1462919"/>
            </a:xfrm>
            <a:prstGeom prst="rect">
              <a:avLst/>
            </a:prstGeom>
          </p:spPr>
        </p:pic>
        <p:sp>
          <p:nvSpPr>
            <p:cNvPr id="38" name="TextBox 22"/>
            <p:cNvSpPr txBox="1"/>
            <p:nvPr/>
          </p:nvSpPr>
          <p:spPr>
            <a:xfrm>
              <a:off x="4186683" y="476673"/>
              <a:ext cx="792088" cy="931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5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Calibri" panose="020F0502020204030204" pitchFamily="34" charset="0"/>
                </a:defRPr>
              </a:lvl1pPr>
            </a:lstStyle>
            <a:p>
              <a:pPr algn="ctr" defTabSz="914400">
                <a:lnSpc>
                  <a:spcPct val="100000"/>
                </a:lnSpc>
                <a:defRPr/>
              </a:pPr>
              <a:r>
                <a:rPr lang="en-US" altLang="zh-CN" sz="3600" kern="0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endParaRPr lang="zh-CN" altLang="en-US" sz="3600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23"/>
            <p:cNvSpPr txBox="1"/>
            <p:nvPr/>
          </p:nvSpPr>
          <p:spPr>
            <a:xfrm>
              <a:off x="5085679" y="1224431"/>
              <a:ext cx="4573613" cy="752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zh-CN" altLang="en-US" sz="2800" kern="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合同登记及审批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565504" y="5153142"/>
            <a:ext cx="4708346" cy="1462919"/>
            <a:chOff x="6068174" y="5134434"/>
            <a:chExt cx="4708346" cy="1462919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34" r="1"/>
            <a:stretch>
              <a:fillRect/>
            </a:stretch>
          </p:blipFill>
          <p:spPr>
            <a:xfrm flipH="1">
              <a:off x="6068174" y="5134434"/>
              <a:ext cx="4594134" cy="1462919"/>
            </a:xfrm>
            <a:prstGeom prst="rect">
              <a:avLst/>
            </a:prstGeom>
          </p:spPr>
        </p:pic>
        <p:sp>
          <p:nvSpPr>
            <p:cNvPr id="46" name="TextBox 30"/>
            <p:cNvSpPr txBox="1"/>
            <p:nvPr/>
          </p:nvSpPr>
          <p:spPr>
            <a:xfrm>
              <a:off x="6168008" y="5532510"/>
              <a:ext cx="4608512" cy="1064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30000"/>
                </a:lnSpc>
                <a:defRPr/>
              </a:pPr>
              <a:r>
                <a:rPr lang="en-US" altLang="zh-CN" sz="54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CONTENTS</a:t>
              </a:r>
              <a:endParaRPr lang="en-US" altLang="zh-CN" sz="13800" b="1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462830" y="2259238"/>
            <a:ext cx="4740349" cy="1064843"/>
            <a:chOff x="4186683" y="476673"/>
            <a:chExt cx="5723672" cy="1534927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6684" y="548681"/>
              <a:ext cx="5723671" cy="1462919"/>
            </a:xfrm>
            <a:prstGeom prst="rect">
              <a:avLst/>
            </a:prstGeom>
          </p:spPr>
        </p:pic>
        <p:sp>
          <p:nvSpPr>
            <p:cNvPr id="55" name="TextBox 22"/>
            <p:cNvSpPr txBox="1"/>
            <p:nvPr/>
          </p:nvSpPr>
          <p:spPr>
            <a:xfrm>
              <a:off x="4186683" y="476673"/>
              <a:ext cx="792088" cy="931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5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Calibri" panose="020F0502020204030204" pitchFamily="34" charset="0"/>
                </a:defRPr>
              </a:lvl1pPr>
            </a:lstStyle>
            <a:p>
              <a:pPr algn="ctr" defTabSz="914400">
                <a:lnSpc>
                  <a:spcPct val="100000"/>
                </a:lnSpc>
                <a:defRPr/>
              </a:pPr>
              <a:r>
                <a:rPr lang="en-US" altLang="zh-CN" sz="3600" kern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</a:t>
              </a:r>
              <a:endParaRPr lang="zh-CN" altLang="en-US" sz="3600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23"/>
            <p:cNvSpPr txBox="1"/>
            <p:nvPr/>
          </p:nvSpPr>
          <p:spPr>
            <a:xfrm>
              <a:off x="5085679" y="1224431"/>
              <a:ext cx="4573613" cy="752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zh-CN" altLang="en-US" sz="2800" kern="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合同执行管理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308241" y="3821161"/>
            <a:ext cx="4740349" cy="1064843"/>
            <a:chOff x="4186683" y="476673"/>
            <a:chExt cx="5723672" cy="1534927"/>
          </a:xfrm>
        </p:grpSpPr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6684" y="548681"/>
              <a:ext cx="5723671" cy="1462919"/>
            </a:xfrm>
            <a:prstGeom prst="rect">
              <a:avLst/>
            </a:prstGeom>
          </p:spPr>
        </p:pic>
        <p:sp>
          <p:nvSpPr>
            <p:cNvPr id="71" name="TextBox 22"/>
            <p:cNvSpPr txBox="1"/>
            <p:nvPr/>
          </p:nvSpPr>
          <p:spPr>
            <a:xfrm>
              <a:off x="4186683" y="476673"/>
              <a:ext cx="792088" cy="931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5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Calibri" panose="020F0502020204030204" pitchFamily="34" charset="0"/>
                </a:defRPr>
              </a:lvl1pPr>
            </a:lstStyle>
            <a:p>
              <a:pPr algn="ctr" defTabSz="914400">
                <a:lnSpc>
                  <a:spcPct val="100000"/>
                </a:lnSpc>
                <a:defRPr/>
              </a:pPr>
              <a:r>
                <a:rPr lang="en-US" altLang="zh-CN" sz="3600" kern="0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sz="3600" kern="0" dirty="0" smtClean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zh-CN" altLang="en-US" sz="3600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TextBox 23"/>
            <p:cNvSpPr txBox="1"/>
            <p:nvPr/>
          </p:nvSpPr>
          <p:spPr>
            <a:xfrm>
              <a:off x="5085679" y="1224431"/>
              <a:ext cx="4573613" cy="752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zh-CN" altLang="en-US" sz="2800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合同台账管理</a:t>
              </a: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ym typeface="+mn-ea"/>
              </a:rPr>
              <a:t>3</a:t>
            </a:r>
            <a:r>
              <a:rPr lang="en-US" altLang="zh-CN" sz="2400" dirty="0" smtClean="0">
                <a:sym typeface="+mn-ea"/>
              </a:rPr>
              <a:t>.1</a:t>
            </a:r>
            <a:r>
              <a:rPr lang="zh-CN" altLang="en-US" sz="2400" dirty="0"/>
              <a:t>、合同台账管理</a:t>
            </a:r>
            <a:r>
              <a:rPr lang="en-US" altLang="zh-CN" sz="2400" dirty="0"/>
              <a:t>-</a:t>
            </a:r>
            <a:r>
              <a:rPr lang="zh-CN" altLang="en-US" sz="2400" dirty="0"/>
              <a:t>合同台账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4190" y="904240"/>
            <a:ext cx="11467465" cy="3830955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：合同管理菜单下，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合同台账管理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合同台账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功能描述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838835" lvl="2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按照合同大类，分页签展示所有已审批通过的收入、支出、其他合同。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页面按钮功能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838835" lvl="2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合同台账导出——将当前台账列表导出为excel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838835" lvl="2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附件批量下载——多选合同台账，将所有附件批量下载。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838835" lvl="2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状态批量更新——多选合同台账，批量变更状态。可在台账详情中查看状态更新记录。</a:t>
            </a:r>
          </a:p>
          <a:p>
            <a:pPr marL="0" lvl="2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导入历史合同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——可导入历史合同数据。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2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创建项目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————进入科研项目新建界面，相关数据可自动带入。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" y="5050790"/>
            <a:ext cx="11471275" cy="141160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ym typeface="+mn-ea"/>
              </a:rPr>
              <a:t>3</a:t>
            </a:r>
            <a:r>
              <a:rPr lang="en-US" altLang="zh-CN" sz="2400" dirty="0" smtClean="0">
                <a:sym typeface="+mn-ea"/>
              </a:rPr>
              <a:t>.1</a:t>
            </a:r>
            <a:r>
              <a:rPr lang="zh-CN" altLang="en-US" sz="2400" dirty="0"/>
              <a:t>、合同台账管理</a:t>
            </a:r>
            <a:r>
              <a:rPr lang="en-US" altLang="zh-CN" sz="2400" dirty="0"/>
              <a:t>-</a:t>
            </a:r>
            <a:r>
              <a:rPr lang="zh-CN" altLang="en-US" sz="2400" dirty="0"/>
              <a:t>合同台账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4190" y="904240"/>
            <a:ext cx="11467465" cy="1337945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：合同管理菜单下，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合同台账管理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合同台账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合同按钮功能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下载合同附件——可将当前合同的所有附件进行压缩后下载。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90" y="2348865"/>
            <a:ext cx="10198100" cy="44792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4190" y="6415405"/>
            <a:ext cx="3519805" cy="41275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85" y="3072765"/>
            <a:ext cx="11868150" cy="1438275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ym typeface="+mn-ea"/>
              </a:rPr>
              <a:t>3</a:t>
            </a:r>
            <a:r>
              <a:rPr lang="en-US" altLang="zh-CN" sz="2400" dirty="0" smtClean="0">
                <a:sym typeface="+mn-ea"/>
              </a:rPr>
              <a:t>.1</a:t>
            </a:r>
            <a:r>
              <a:rPr lang="zh-CN" altLang="en-US" sz="2400" dirty="0"/>
              <a:t>、合同台账管理</a:t>
            </a:r>
            <a:r>
              <a:rPr lang="en-US" altLang="zh-CN" sz="2400" dirty="0"/>
              <a:t>-</a:t>
            </a:r>
            <a:r>
              <a:rPr lang="zh-CN" altLang="en-US" sz="2400" dirty="0"/>
              <a:t>合同台账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4190" y="904240"/>
            <a:ext cx="11467465" cy="2168525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：合同管理菜单下，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合同台账管理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合同台账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合同按钮功能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上传终版盖章文件及确定时间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——点击按钮弹出两个按钮，“盖章合同”和“盖章验收文件”</a:t>
            </a: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点击盖章合同，打开现有弹窗，可上传合同的终版盖章合同及确定合同时间；</a:t>
            </a: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点击盖章验收文件，打开弹窗，可上传终版验收盖章文件；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" y="3814445"/>
            <a:ext cx="5690235" cy="3018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5190" y="4462145"/>
            <a:ext cx="5319395" cy="1724025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ym typeface="+mn-ea"/>
              </a:rPr>
              <a:t>3</a:t>
            </a:r>
            <a:r>
              <a:rPr lang="en-US" altLang="zh-CN" sz="2400" dirty="0" smtClean="0">
                <a:sym typeface="+mn-ea"/>
              </a:rPr>
              <a:t>.1</a:t>
            </a:r>
            <a:r>
              <a:rPr lang="zh-CN" altLang="en-US" sz="2400" dirty="0"/>
              <a:t>、合同台账管理</a:t>
            </a:r>
            <a:r>
              <a:rPr lang="en-US" altLang="zh-CN" sz="2400" dirty="0"/>
              <a:t>-</a:t>
            </a:r>
            <a:r>
              <a:rPr lang="zh-CN" altLang="en-US" sz="2400" dirty="0"/>
              <a:t>合同台账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4190" y="904240"/>
            <a:ext cx="11467465" cy="3415030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：合同管理菜单下，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合同台账管理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合同台账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合同按钮功能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上传终版盖章文件及确定时间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——点击按钮弹出两个按钮，“盖章合同”和“盖章验收文件”</a:t>
            </a: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上传完成后在合同台账详情中，附件区域，现有的盖章文件下方，增加验收文件区域，显示已上传的验收文件附件。</a:t>
            </a: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报销/借款单、其他应收应付出账/入账、预开发票、经费认领、直接收入，经费分配，向外单位转拨单选择合同后，将合同终版盖章文件和盖章验收文件都带入。</a:t>
            </a: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凡是从台账上传的附件带到财务单据，有专门的标志，鼠标靠近显示本附件来源合同系统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615" y="4344035"/>
            <a:ext cx="9779635" cy="25139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10" y="4344035"/>
            <a:ext cx="9877425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ym typeface="+mn-ea"/>
              </a:rPr>
              <a:t>3</a:t>
            </a:r>
            <a:r>
              <a:rPr lang="en-US" altLang="zh-CN" sz="2400" dirty="0" smtClean="0">
                <a:sym typeface="+mn-ea"/>
              </a:rPr>
              <a:t>.1</a:t>
            </a:r>
            <a:r>
              <a:rPr lang="zh-CN" altLang="en-US" sz="2400" dirty="0"/>
              <a:t>、合同台账管理</a:t>
            </a:r>
            <a:r>
              <a:rPr lang="en-US" altLang="zh-CN" sz="2400" dirty="0"/>
              <a:t>-</a:t>
            </a:r>
            <a:r>
              <a:rPr lang="zh-CN" altLang="en-US" sz="2400" dirty="0"/>
              <a:t>合同台账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4190" y="904240"/>
            <a:ext cx="11062335" cy="1337945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：合同管理菜单下，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合同台账管理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合同台账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合同按钮功能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过程备忘录——新增备忘录，输入标题和内容，即可记录到合同台账中，便于用户随时查看。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" y="2756535"/>
            <a:ext cx="12077700" cy="942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50" y="2756535"/>
            <a:ext cx="6438900" cy="2638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81830"/>
            <a:ext cx="11772900" cy="1362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07435" y="3139088"/>
            <a:ext cx="2087391" cy="1064520"/>
            <a:chOff x="755576" y="2354316"/>
            <a:chExt cx="1565543" cy="79839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>
              <a:off x="755576" y="2354316"/>
              <a:ext cx="1565543" cy="798390"/>
            </a:xfrm>
            <a:prstGeom prst="homePlate">
              <a:avLst>
                <a:gd name="adj" fmla="val 33678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sz="24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" name="WordArt 20"/>
            <p:cNvSpPr>
              <a:spLocks noChangeArrowheads="1" noChangeShapeType="1"/>
            </p:cNvSpPr>
            <p:nvPr/>
          </p:nvSpPr>
          <p:spPr bwMode="auto">
            <a:xfrm>
              <a:off x="1043608" y="2591511"/>
              <a:ext cx="864000" cy="324000"/>
            </a:xfrm>
            <a:prstGeom prst="rect">
              <a:avLst/>
            </a:prstGeom>
            <a:grpFill/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/>
            <a:lstStyle/>
            <a:p>
              <a:pPr algn="ctr">
                <a:defRPr/>
              </a:pPr>
              <a:r>
                <a:rPr lang="zh-CN" altLang="en-US" sz="1865" b="1" kern="0" dirty="0">
                  <a:ln w="9525" cmpd="sng">
                    <a:noFill/>
                    <a:round/>
                  </a:ln>
                  <a:solidFill>
                    <a:schemeClr val="bg1"/>
                  </a:solidFill>
                  <a:cs typeface="+mn-ea"/>
                  <a:sym typeface="+mn-lt"/>
                </a:rPr>
                <a:t>基础配置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813989" y="3139088"/>
            <a:ext cx="2087391" cy="1064520"/>
            <a:chOff x="2147342" y="2354316"/>
            <a:chExt cx="1565543" cy="798390"/>
          </a:xfrm>
        </p:grpSpPr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2147342" y="2354316"/>
              <a:ext cx="1565543" cy="798390"/>
            </a:xfrm>
            <a:prstGeom prst="chevron">
              <a:avLst>
                <a:gd name="adj" fmla="val 33678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sz="24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" name="WordArt 21"/>
            <p:cNvSpPr>
              <a:spLocks noChangeArrowheads="1" noChangeShapeType="1"/>
            </p:cNvSpPr>
            <p:nvPr/>
          </p:nvSpPr>
          <p:spPr bwMode="auto">
            <a:xfrm>
              <a:off x="2648610" y="2591511"/>
              <a:ext cx="864000" cy="324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/>
            <a:lstStyle/>
            <a:p>
              <a:pPr algn="ctr" defTabSz="685800"/>
              <a:r>
                <a:rPr lang="zh-CN" altLang="en-US" sz="1865" b="1" dirty="0">
                  <a:solidFill>
                    <a:schemeClr val="bg1"/>
                  </a:solidFill>
                  <a:cs typeface="+mn-ea"/>
                  <a:sym typeface="+mn-lt"/>
                </a:rPr>
                <a:t>合同登记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620544" y="3139088"/>
            <a:ext cx="2087391" cy="1064520"/>
            <a:chOff x="3501870" y="2354316"/>
            <a:chExt cx="1565543" cy="79839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3501870" y="2354316"/>
              <a:ext cx="1565543" cy="798390"/>
            </a:xfrm>
            <a:prstGeom prst="chevron">
              <a:avLst>
                <a:gd name="adj" fmla="val 33678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sz="24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3" name="WordArt 22"/>
            <p:cNvSpPr>
              <a:spLocks noChangeArrowheads="1" noChangeShapeType="1"/>
            </p:cNvSpPr>
            <p:nvPr/>
          </p:nvSpPr>
          <p:spPr bwMode="auto">
            <a:xfrm>
              <a:off x="4016296" y="2591511"/>
              <a:ext cx="864000" cy="324000"/>
            </a:xfrm>
            <a:prstGeom prst="rect">
              <a:avLst/>
            </a:prstGeom>
            <a:grpFill/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/>
            <a:lstStyle/>
            <a:p>
              <a:pPr algn="ctr">
                <a:defRPr/>
              </a:pPr>
              <a:r>
                <a:rPr lang="zh-CN" altLang="en-US" sz="1865" b="1" kern="0" dirty="0">
                  <a:ln w="9525" cmpd="sng">
                    <a:noFill/>
                    <a:round/>
                  </a:ln>
                  <a:solidFill>
                    <a:schemeClr val="bg1"/>
                  </a:solidFill>
                  <a:cs typeface="+mn-ea"/>
                  <a:sym typeface="+mn-lt"/>
                </a:rPr>
                <a:t>合同执行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427099" y="3139088"/>
            <a:ext cx="2087391" cy="1064520"/>
            <a:chOff x="4837779" y="2354316"/>
            <a:chExt cx="1565543" cy="798390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4837779" y="2354316"/>
              <a:ext cx="1565543" cy="798390"/>
            </a:xfrm>
            <a:prstGeom prst="chevron">
              <a:avLst>
                <a:gd name="adj" fmla="val 33678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sz="24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WordArt 23"/>
            <p:cNvSpPr>
              <a:spLocks noChangeArrowheads="1" noChangeShapeType="1"/>
            </p:cNvSpPr>
            <p:nvPr/>
          </p:nvSpPr>
          <p:spPr bwMode="auto">
            <a:xfrm>
              <a:off x="5333227" y="2591511"/>
              <a:ext cx="864000" cy="324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/>
            <a:lstStyle/>
            <a:p>
              <a:pPr algn="ctr" defTabSz="685800"/>
              <a:r>
                <a:rPr lang="zh-CN" altLang="en-US" sz="1865" b="1" dirty="0">
                  <a:solidFill>
                    <a:schemeClr val="bg1"/>
                  </a:solidFill>
                  <a:cs typeface="+mn-ea"/>
                  <a:sym typeface="+mn-lt"/>
                </a:rPr>
                <a:t>合同验收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233652" y="3139088"/>
            <a:ext cx="2087391" cy="1064520"/>
            <a:chOff x="6175239" y="2354316"/>
            <a:chExt cx="1565543" cy="79839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6175239" y="2354316"/>
              <a:ext cx="1565543" cy="798390"/>
            </a:xfrm>
            <a:prstGeom prst="chevron">
              <a:avLst>
                <a:gd name="adj" fmla="val 33678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sz="24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" name="WordArt 23"/>
            <p:cNvSpPr>
              <a:spLocks noChangeArrowheads="1" noChangeShapeType="1"/>
            </p:cNvSpPr>
            <p:nvPr/>
          </p:nvSpPr>
          <p:spPr bwMode="auto">
            <a:xfrm>
              <a:off x="6579343" y="2591511"/>
              <a:ext cx="864000" cy="324000"/>
            </a:xfrm>
            <a:prstGeom prst="rect">
              <a:avLst/>
            </a:pr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/>
            <a:lstStyle/>
            <a:p>
              <a:pPr algn="ctr" defTabSz="685800"/>
              <a:r>
                <a:rPr lang="zh-CN" altLang="en-US" sz="1865" b="1" dirty="0">
                  <a:solidFill>
                    <a:schemeClr val="bg1"/>
                  </a:solidFill>
                  <a:cs typeface="+mn-ea"/>
                  <a:sym typeface="+mn-lt"/>
                </a:rPr>
                <a:t>合同台账</a:t>
              </a:r>
            </a:p>
          </p:txBody>
        </p:sp>
      </p:grp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1318376" y="1455151"/>
            <a:ext cx="0" cy="1577028"/>
          </a:xfrm>
          <a:prstGeom prst="line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 sz="2400" kern="0">
              <a:solidFill>
                <a:srgbClr val="080808"/>
              </a:solidFill>
              <a:cs typeface="+mn-ea"/>
              <a:sym typeface="+mn-lt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H="1" flipV="1">
            <a:off x="4944448" y="1455151"/>
            <a:ext cx="14575" cy="1577028"/>
          </a:xfrm>
          <a:prstGeom prst="line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 sz="2400" kern="0">
              <a:solidFill>
                <a:srgbClr val="080808"/>
              </a:solidFill>
              <a:cs typeface="+mn-ea"/>
              <a:sym typeface="+mn-lt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3120243" y="4324400"/>
            <a:ext cx="0" cy="1492088"/>
          </a:xfrm>
          <a:prstGeom prst="line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 sz="2400" kern="0">
              <a:solidFill>
                <a:srgbClr val="080808"/>
              </a:solidFill>
              <a:cs typeface="+mn-ea"/>
              <a:sym typeface="+mn-lt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6672637" y="4324404"/>
            <a:ext cx="0" cy="1492089"/>
          </a:xfrm>
          <a:prstGeom prst="line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 sz="2400" kern="0">
              <a:solidFill>
                <a:srgbClr val="080808"/>
              </a:solidFill>
              <a:cs typeface="+mn-ea"/>
              <a:sym typeface="+mn-lt"/>
            </a:endParaRPr>
          </a:p>
        </p:txBody>
      </p:sp>
      <p:sp>
        <p:nvSpPr>
          <p:cNvPr id="36" name="TextBox 11"/>
          <p:cNvSpPr txBox="1">
            <a:spLocks noChangeArrowheads="1"/>
          </p:cNvSpPr>
          <p:nvPr/>
        </p:nvSpPr>
        <p:spPr bwMode="auto">
          <a:xfrm flipH="1">
            <a:off x="1503623" y="1946859"/>
            <a:ext cx="2592000" cy="6076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进行合同管理系统上线前的必要配置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 flipH="1">
            <a:off x="1503639" y="1553860"/>
            <a:ext cx="2171700" cy="42037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35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业务配置管理    </a:t>
            </a:r>
            <a:endParaRPr lang="en-US" altLang="zh-CN" sz="2135" b="1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 flipH="1">
            <a:off x="5136467" y="1946859"/>
            <a:ext cx="2592000" cy="6076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进行合同节点的查询与管理，合同收付款信息的查询与管理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TextBox 11"/>
          <p:cNvSpPr txBox="1">
            <a:spLocks noChangeArrowheads="1"/>
          </p:cNvSpPr>
          <p:nvPr/>
        </p:nvSpPr>
        <p:spPr bwMode="auto">
          <a:xfrm flipH="1">
            <a:off x="5136491" y="1553860"/>
            <a:ext cx="2171700" cy="42037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35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合同执行情况    </a:t>
            </a:r>
            <a:endParaRPr lang="en-US" altLang="zh-CN" sz="2135" b="1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TextBox 11"/>
          <p:cNvSpPr txBox="1">
            <a:spLocks noChangeArrowheads="1"/>
          </p:cNvSpPr>
          <p:nvPr/>
        </p:nvSpPr>
        <p:spPr bwMode="auto">
          <a:xfrm flipH="1">
            <a:off x="6960096" y="4882557"/>
            <a:ext cx="2592000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进行合同的验收申请及审核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TextBox 11"/>
          <p:cNvSpPr txBox="1">
            <a:spLocks noChangeArrowheads="1"/>
          </p:cNvSpPr>
          <p:nvPr/>
        </p:nvSpPr>
        <p:spPr bwMode="auto">
          <a:xfrm flipH="1">
            <a:off x="6960120" y="4489560"/>
            <a:ext cx="2171700" cy="42037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35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合同验收申请</a:t>
            </a:r>
            <a:endParaRPr lang="en-US" altLang="zh-CN" sz="2135" b="1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TextBox 11"/>
          <p:cNvSpPr txBox="1">
            <a:spLocks noChangeArrowheads="1"/>
          </p:cNvSpPr>
          <p:nvPr/>
        </p:nvSpPr>
        <p:spPr bwMode="auto">
          <a:xfrm flipH="1">
            <a:off x="3365391" y="4882557"/>
            <a:ext cx="2592000" cy="6076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进行合同的登记与变更，并进行相关业务的审核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TextBox 11"/>
          <p:cNvSpPr txBox="1">
            <a:spLocks noChangeArrowheads="1"/>
          </p:cNvSpPr>
          <p:nvPr/>
        </p:nvSpPr>
        <p:spPr bwMode="auto">
          <a:xfrm flipH="1">
            <a:off x="3365415" y="4489560"/>
            <a:ext cx="2171700" cy="42037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35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合同登记与变更  </a:t>
            </a:r>
            <a:endParaRPr lang="en-US" altLang="zh-CN" sz="2135" b="1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 flipH="1" flipV="1">
            <a:off x="8523196" y="1455151"/>
            <a:ext cx="14575" cy="1577028"/>
          </a:xfrm>
          <a:prstGeom prst="line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 sz="2400" kern="0">
              <a:solidFill>
                <a:srgbClr val="080808"/>
              </a:solidFill>
              <a:cs typeface="+mn-ea"/>
              <a:sym typeface="+mn-lt"/>
            </a:endParaRPr>
          </a:p>
        </p:txBody>
      </p:sp>
      <p:sp>
        <p:nvSpPr>
          <p:cNvPr id="47" name="TextBox 11"/>
          <p:cNvSpPr txBox="1">
            <a:spLocks noChangeArrowheads="1"/>
          </p:cNvSpPr>
          <p:nvPr/>
        </p:nvSpPr>
        <p:spPr bwMode="auto">
          <a:xfrm flipH="1">
            <a:off x="8798605" y="1946859"/>
            <a:ext cx="2592000" cy="8661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合同的台账管理，可进行合同状态的更新、合同附件的下载、合同终版文件上传等操作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TextBox 11"/>
          <p:cNvSpPr txBox="1">
            <a:spLocks noChangeArrowheads="1"/>
          </p:cNvSpPr>
          <p:nvPr/>
        </p:nvSpPr>
        <p:spPr bwMode="auto">
          <a:xfrm flipH="1">
            <a:off x="8798629" y="1553860"/>
            <a:ext cx="2171700" cy="42037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35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合同台账管理    </a:t>
            </a:r>
            <a:endParaRPr lang="en-US" altLang="zh-CN" sz="2135" b="1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标题 1"/>
          <p:cNvSpPr>
            <a:spLocks noGrp="1"/>
          </p:cNvSpPr>
          <p:nvPr/>
        </p:nvSpPr>
        <p:spPr>
          <a:xfrm>
            <a:off x="673636" y="94121"/>
            <a:ext cx="1084446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/>
              <a:t>合同管理基本功能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2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2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2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2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0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2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0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bldLvl="0" animBg="1"/>
          <p:bldP spid="6" grpId="0" bldLvl="0" animBg="1"/>
          <p:bldP spid="7" grpId="0" bldLvl="0" animBg="1"/>
          <p:bldP spid="8" grpId="0" bldLvl="0" animBg="1"/>
          <p:bldP spid="36" grpId="0" bldLvl="0" animBg="1"/>
          <p:bldP spid="37" grpId="0" bldLvl="0" animBg="1"/>
          <p:bldP spid="38" grpId="0" bldLvl="0" animBg="1"/>
          <p:bldP spid="39" grpId="0" bldLvl="0" animBg="1"/>
          <p:bldP spid="40" grpId="0" bldLvl="0" animBg="1"/>
          <p:bldP spid="41" grpId="0" bldLvl="0" animBg="1"/>
          <p:bldP spid="44" grpId="0" bldLvl="0" animBg="1"/>
          <p:bldP spid="45" grpId="0" bldLvl="0" animBg="1"/>
          <p:bldP spid="46" grpId="0" bldLvl="0" animBg="1"/>
          <p:bldP spid="47" grpId="0" bldLvl="0" animBg="1"/>
          <p:bldP spid="48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2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2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2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2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0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2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0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bldLvl="0" animBg="1"/>
          <p:bldP spid="6" grpId="0" bldLvl="0" animBg="1"/>
          <p:bldP spid="7" grpId="0" bldLvl="0" animBg="1"/>
          <p:bldP spid="8" grpId="0" bldLvl="0" animBg="1"/>
          <p:bldP spid="36" grpId="0" bldLvl="0" animBg="1"/>
          <p:bldP spid="37" grpId="0" bldLvl="0" animBg="1"/>
          <p:bldP spid="38" grpId="0" bldLvl="0" animBg="1"/>
          <p:bldP spid="39" grpId="0" bldLvl="0" animBg="1"/>
          <p:bldP spid="40" grpId="0" bldLvl="0" animBg="1"/>
          <p:bldP spid="41" grpId="0" bldLvl="0" animBg="1"/>
          <p:bldP spid="44" grpId="0" bldLvl="0" animBg="1"/>
          <p:bldP spid="45" grpId="0" bldLvl="0" animBg="1"/>
          <p:bldP spid="46" grpId="0" bldLvl="0" animBg="1"/>
          <p:bldP spid="47" grpId="0" bldLvl="0" animBg="1"/>
          <p:bldP spid="48" grpId="0" bldLvl="0" animBg="1"/>
        </p:bldLst>
      </p:timing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ym typeface="+mn-ea"/>
              </a:rPr>
              <a:t>3</a:t>
            </a:r>
            <a:r>
              <a:rPr lang="en-US" altLang="zh-CN" sz="2400" dirty="0" smtClean="0">
                <a:sym typeface="+mn-ea"/>
              </a:rPr>
              <a:t>.1</a:t>
            </a:r>
            <a:r>
              <a:rPr lang="zh-CN" altLang="en-US" sz="2400" dirty="0"/>
              <a:t>、合同台账管理</a:t>
            </a:r>
            <a:r>
              <a:rPr lang="en-US" altLang="zh-CN" sz="2400" dirty="0"/>
              <a:t>-</a:t>
            </a:r>
            <a:r>
              <a:rPr lang="zh-CN" altLang="en-US" sz="2400" dirty="0"/>
              <a:t>合同台账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4190" y="904240"/>
            <a:ext cx="11453495" cy="1753235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：合同管理菜单下，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合同台账管理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合同台账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合同按钮功能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合同状态更新——可对当前合同台账更新状态，可上传附件作为凭据或备忘，同时记录到合同台账中，便于用户随时查看。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05" y="3004820"/>
            <a:ext cx="11496675" cy="8547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05" y="3468370"/>
            <a:ext cx="7239000" cy="23164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770" y="4958080"/>
            <a:ext cx="11553825" cy="1485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ym typeface="+mn-ea"/>
              </a:rPr>
              <a:t>3</a:t>
            </a:r>
            <a:r>
              <a:rPr lang="en-US" altLang="zh-CN" sz="2400" dirty="0" smtClean="0">
                <a:sym typeface="+mn-ea"/>
              </a:rPr>
              <a:t>.1</a:t>
            </a:r>
            <a:r>
              <a:rPr lang="zh-CN" altLang="en-US" sz="2400" dirty="0"/>
              <a:t>、合同台账管理</a:t>
            </a:r>
            <a:r>
              <a:rPr lang="en-US" altLang="zh-CN" sz="2400" dirty="0"/>
              <a:t>-</a:t>
            </a:r>
            <a:r>
              <a:rPr lang="zh-CN" altLang="en-US" sz="2400" dirty="0"/>
              <a:t>合同台账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4190" y="904240"/>
            <a:ext cx="11467465" cy="2584450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：合同管理菜单下，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合同台账管理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合同台账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合同按钮功能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合同数据权限维护——可合同台账进行授权，打开弹窗，添加人员，已添加人员即可在合同台账页面查看该合同台账数据。同时被授权用户在综合财务模块填写报销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借款单、经费认领、直接收款，经费分配（科技处），经费分配（财务处），其他应收应付入账、其他应收应付出账、费用分摊报销单时可以选择到被授权的合同。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10" y="3851275"/>
            <a:ext cx="11468100" cy="9086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10" y="3619500"/>
            <a:ext cx="4248150" cy="28822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ym typeface="+mn-ea"/>
              </a:rPr>
              <a:t>3</a:t>
            </a:r>
            <a:r>
              <a:rPr lang="en-US" altLang="zh-CN" sz="2400" dirty="0" smtClean="0">
                <a:sym typeface="+mn-ea"/>
              </a:rPr>
              <a:t>.2</a:t>
            </a:r>
            <a:r>
              <a:rPr lang="zh-CN" altLang="en-US" sz="2400" dirty="0"/>
              <a:t>、合同台账管理</a:t>
            </a:r>
            <a:r>
              <a:rPr lang="en-US" altLang="zh-CN" sz="2400" dirty="0"/>
              <a:t>-</a:t>
            </a:r>
            <a:r>
              <a:rPr lang="zh-CN" altLang="en-US" sz="2400" dirty="0"/>
              <a:t>参与方资料库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4190" y="1073785"/>
            <a:ext cx="11467465" cy="1337945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》合同台账管理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参与方资料库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操作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：维护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常用合同参与方，支持标识是否合格供应商、是否关联交易方，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参与方名称和开户行可以和财务系统数据共享，无需重复录入，需要选择财务的收付款单位信息后参与方名称和开户可自动带出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340" y="2477135"/>
            <a:ext cx="8737600" cy="4105275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ym typeface="+mn-ea"/>
              </a:rPr>
              <a:t>3</a:t>
            </a:r>
            <a:r>
              <a:rPr lang="en-US" altLang="zh-CN" sz="2400" dirty="0" smtClean="0">
                <a:sym typeface="+mn-ea"/>
              </a:rPr>
              <a:t>.3</a:t>
            </a:r>
            <a:r>
              <a:rPr lang="zh-CN" altLang="en-US" sz="2400" dirty="0"/>
              <a:t>、合同台账管理</a:t>
            </a:r>
            <a:r>
              <a:rPr lang="en-US" altLang="zh-CN" sz="2400" dirty="0"/>
              <a:t>-</a:t>
            </a:r>
            <a:r>
              <a:rPr lang="zh-CN" altLang="en-US" sz="2400" dirty="0"/>
              <a:t>合同模板查询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4190" y="1073785"/>
            <a:ext cx="11467465" cy="1337945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》合同台账管理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合同模板查询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操作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经办人根据业务需要下载本单位合同模板文件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  <a:p>
            <a:pPr marL="0" lvl="1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上传模板的操作路径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：合同管理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》业务配置管理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》合同模板管理。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0" y="2676525"/>
            <a:ext cx="11397615" cy="1791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33632" y="2612421"/>
            <a:ext cx="16450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Contents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544033" y="1734857"/>
            <a:ext cx="9022176" cy="2722664"/>
            <a:chOff x="3168238" y="1715807"/>
            <a:chExt cx="9022176" cy="2722664"/>
          </a:xfrm>
        </p:grpSpPr>
        <p:sp>
          <p:nvSpPr>
            <p:cNvPr id="7" name="Freeform 6"/>
            <p:cNvSpPr/>
            <p:nvPr/>
          </p:nvSpPr>
          <p:spPr bwMode="auto">
            <a:xfrm>
              <a:off x="3168238" y="1715807"/>
              <a:ext cx="9022176" cy="2722664"/>
            </a:xfrm>
            <a:custGeom>
              <a:avLst/>
              <a:gdLst>
                <a:gd name="T0" fmla="*/ 4263 w 4263"/>
                <a:gd name="T1" fmla="*/ 0 h 1286"/>
                <a:gd name="T2" fmla="*/ 0 w 4263"/>
                <a:gd name="T3" fmla="*/ 0 h 1286"/>
                <a:gd name="T4" fmla="*/ 371 w 4263"/>
                <a:gd name="T5" fmla="*/ 642 h 1286"/>
                <a:gd name="T6" fmla="*/ 0 w 4263"/>
                <a:gd name="T7" fmla="*/ 1286 h 1286"/>
                <a:gd name="T8" fmla="*/ 4263 w 4263"/>
                <a:gd name="T9" fmla="*/ 1286 h 1286"/>
                <a:gd name="T10" fmla="*/ 4263 w 4263"/>
                <a:gd name="T11" fmla="*/ 0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3" h="1286">
                  <a:moveTo>
                    <a:pt x="4263" y="0"/>
                  </a:moveTo>
                  <a:lnTo>
                    <a:pt x="0" y="0"/>
                  </a:lnTo>
                  <a:lnTo>
                    <a:pt x="371" y="642"/>
                  </a:lnTo>
                  <a:lnTo>
                    <a:pt x="0" y="1286"/>
                  </a:lnTo>
                  <a:lnTo>
                    <a:pt x="4263" y="1286"/>
                  </a:lnTo>
                  <a:lnTo>
                    <a:pt x="426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121917" tIns="60958" rIns="121917" bIns="60958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175243" y="2533988"/>
              <a:ext cx="6096000" cy="1230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8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案例分享介绍</a:t>
              </a:r>
              <a:endParaRPr lang="zh-CN" altLang="zh-CN" sz="8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1230892" y="1734857"/>
            <a:ext cx="335316" cy="2722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501208" y="1839736"/>
            <a:ext cx="2325318" cy="2542706"/>
            <a:chOff x="1125413" y="1820686"/>
            <a:chExt cx="2325318" cy="2542706"/>
          </a:xfrm>
        </p:grpSpPr>
        <p:sp>
          <p:nvSpPr>
            <p:cNvPr id="11" name="Freeform 7"/>
            <p:cNvSpPr/>
            <p:nvPr/>
          </p:nvSpPr>
          <p:spPr bwMode="auto">
            <a:xfrm>
              <a:off x="1125413" y="1820686"/>
              <a:ext cx="2325318" cy="2542706"/>
            </a:xfrm>
            <a:custGeom>
              <a:avLst/>
              <a:gdLst>
                <a:gd name="T0" fmla="*/ 346 w 1387"/>
                <a:gd name="T1" fmla="*/ 1201 h 1201"/>
                <a:gd name="T2" fmla="*/ 0 w 1387"/>
                <a:gd name="T3" fmla="*/ 600 h 1201"/>
                <a:gd name="T4" fmla="*/ 346 w 1387"/>
                <a:gd name="T5" fmla="*/ 0 h 1201"/>
                <a:gd name="T6" fmla="*/ 1041 w 1387"/>
                <a:gd name="T7" fmla="*/ 0 h 1201"/>
                <a:gd name="T8" fmla="*/ 1387 w 1387"/>
                <a:gd name="T9" fmla="*/ 600 h 1201"/>
                <a:gd name="T10" fmla="*/ 1041 w 1387"/>
                <a:gd name="T11" fmla="*/ 1201 h 1201"/>
                <a:gd name="T12" fmla="*/ 346 w 1387"/>
                <a:gd name="T13" fmla="*/ 1201 h 1201"/>
                <a:gd name="connsiteX0" fmla="*/ 66 w 7571"/>
                <a:gd name="connsiteY0" fmla="*/ 10000 h 10000"/>
                <a:gd name="connsiteX1" fmla="*/ 0 w 7571"/>
                <a:gd name="connsiteY1" fmla="*/ 5146 h 10000"/>
                <a:gd name="connsiteX2" fmla="*/ 66 w 7571"/>
                <a:gd name="connsiteY2" fmla="*/ 0 h 10000"/>
                <a:gd name="connsiteX3" fmla="*/ 5076 w 7571"/>
                <a:gd name="connsiteY3" fmla="*/ 0 h 10000"/>
                <a:gd name="connsiteX4" fmla="*/ 7571 w 7571"/>
                <a:gd name="connsiteY4" fmla="*/ 4996 h 10000"/>
                <a:gd name="connsiteX5" fmla="*/ 5076 w 7571"/>
                <a:gd name="connsiteY5" fmla="*/ 10000 h 10000"/>
                <a:gd name="connsiteX6" fmla="*/ 66 w 7571"/>
                <a:gd name="connsiteY6" fmla="*/ 10000 h 10000"/>
                <a:gd name="connsiteX0-1" fmla="*/ 0 w 9913"/>
                <a:gd name="connsiteY0-2" fmla="*/ 10000 h 10000"/>
                <a:gd name="connsiteX1-3" fmla="*/ 0 w 9913"/>
                <a:gd name="connsiteY1-4" fmla="*/ 0 h 10000"/>
                <a:gd name="connsiteX2-5" fmla="*/ 6618 w 9913"/>
                <a:gd name="connsiteY2-6" fmla="*/ 0 h 10000"/>
                <a:gd name="connsiteX3-7" fmla="*/ 9913 w 9913"/>
                <a:gd name="connsiteY3-8" fmla="*/ 4996 h 10000"/>
                <a:gd name="connsiteX4-9" fmla="*/ 6618 w 9913"/>
                <a:gd name="connsiteY4-10" fmla="*/ 10000 h 10000"/>
                <a:gd name="connsiteX5-11" fmla="*/ 0 w 9913"/>
                <a:gd name="connsiteY5-12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9913" h="10000">
                  <a:moveTo>
                    <a:pt x="0" y="10000"/>
                  </a:moveTo>
                  <a:lnTo>
                    <a:pt x="0" y="0"/>
                  </a:lnTo>
                  <a:lnTo>
                    <a:pt x="6618" y="0"/>
                  </a:lnTo>
                  <a:lnTo>
                    <a:pt x="9913" y="4996"/>
                  </a:lnTo>
                  <a:lnTo>
                    <a:pt x="6618" y="10000"/>
                  </a:ln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82550">
              <a:noFill/>
              <a:prstDash val="solid"/>
              <a:round/>
            </a:ln>
          </p:spPr>
          <p:txBody>
            <a:bodyPr vert="horz" wrap="square" lIns="121917" tIns="60958" rIns="121917" bIns="60958" numCol="1" anchor="t" anchorCtr="0" compatLnSpc="1"/>
            <a:lstStyle/>
            <a:p>
              <a:endParaRPr lang="zh-CN" altLang="en-US">
                <a:latin typeface="方正中等线简体" panose="03000509000000000000" pitchFamily="2" charset="-122"/>
                <a:ea typeface="方正中等线简体" panose="03000509000000000000" pitchFamily="2" charset="-122"/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1547141" y="2428327"/>
              <a:ext cx="868363" cy="1169988"/>
            </a:xfrm>
            <a:custGeom>
              <a:avLst/>
              <a:gdLst>
                <a:gd name="T0" fmla="*/ 547 w 547"/>
                <a:gd name="T1" fmla="*/ 0 h 737"/>
                <a:gd name="T2" fmla="*/ 29 w 547"/>
                <a:gd name="T3" fmla="*/ 29 h 737"/>
                <a:gd name="T4" fmla="*/ 235 w 547"/>
                <a:gd name="T5" fmla="*/ 190 h 737"/>
                <a:gd name="T6" fmla="*/ 251 w 547"/>
                <a:gd name="T7" fmla="*/ 226 h 737"/>
                <a:gd name="T8" fmla="*/ 281 w 547"/>
                <a:gd name="T9" fmla="*/ 243 h 737"/>
                <a:gd name="T10" fmla="*/ 305 w 547"/>
                <a:gd name="T11" fmla="*/ 232 h 737"/>
                <a:gd name="T12" fmla="*/ 328 w 547"/>
                <a:gd name="T13" fmla="*/ 199 h 737"/>
                <a:gd name="T14" fmla="*/ 335 w 547"/>
                <a:gd name="T15" fmla="*/ 181 h 737"/>
                <a:gd name="T16" fmla="*/ 335 w 547"/>
                <a:gd name="T17" fmla="*/ 165 h 737"/>
                <a:gd name="T18" fmla="*/ 336 w 547"/>
                <a:gd name="T19" fmla="*/ 144 h 737"/>
                <a:gd name="T20" fmla="*/ 328 w 547"/>
                <a:gd name="T21" fmla="*/ 114 h 737"/>
                <a:gd name="T22" fmla="*/ 304 w 547"/>
                <a:gd name="T23" fmla="*/ 101 h 737"/>
                <a:gd name="T24" fmla="*/ 304 w 547"/>
                <a:gd name="T25" fmla="*/ 100 h 737"/>
                <a:gd name="T26" fmla="*/ 297 w 547"/>
                <a:gd name="T27" fmla="*/ 96 h 737"/>
                <a:gd name="T28" fmla="*/ 299 w 547"/>
                <a:gd name="T29" fmla="*/ 100 h 737"/>
                <a:gd name="T30" fmla="*/ 297 w 547"/>
                <a:gd name="T31" fmla="*/ 98 h 737"/>
                <a:gd name="T32" fmla="*/ 287 w 547"/>
                <a:gd name="T33" fmla="*/ 85 h 737"/>
                <a:gd name="T34" fmla="*/ 281 w 547"/>
                <a:gd name="T35" fmla="*/ 90 h 737"/>
                <a:gd name="T36" fmla="*/ 281 w 547"/>
                <a:gd name="T37" fmla="*/ 87 h 737"/>
                <a:gd name="T38" fmla="*/ 273 w 547"/>
                <a:gd name="T39" fmla="*/ 95 h 737"/>
                <a:gd name="T40" fmla="*/ 274 w 547"/>
                <a:gd name="T41" fmla="*/ 90 h 737"/>
                <a:gd name="T42" fmla="*/ 273 w 547"/>
                <a:gd name="T43" fmla="*/ 88 h 737"/>
                <a:gd name="T44" fmla="*/ 269 w 547"/>
                <a:gd name="T45" fmla="*/ 90 h 737"/>
                <a:gd name="T46" fmla="*/ 251 w 547"/>
                <a:gd name="T47" fmla="*/ 101 h 737"/>
                <a:gd name="T48" fmla="*/ 232 w 547"/>
                <a:gd name="T49" fmla="*/ 126 h 737"/>
                <a:gd name="T50" fmla="*/ 233 w 547"/>
                <a:gd name="T51" fmla="*/ 165 h 737"/>
                <a:gd name="T52" fmla="*/ 229 w 547"/>
                <a:gd name="T53" fmla="*/ 172 h 737"/>
                <a:gd name="T54" fmla="*/ 235 w 547"/>
                <a:gd name="T55" fmla="*/ 190 h 737"/>
                <a:gd name="T56" fmla="*/ 186 w 547"/>
                <a:gd name="T57" fmla="*/ 377 h 737"/>
                <a:gd name="T58" fmla="*/ 276 w 547"/>
                <a:gd name="T59" fmla="*/ 394 h 737"/>
                <a:gd name="T60" fmla="*/ 343 w 547"/>
                <a:gd name="T61" fmla="*/ 387 h 737"/>
                <a:gd name="T62" fmla="*/ 394 w 547"/>
                <a:gd name="T63" fmla="*/ 374 h 737"/>
                <a:gd name="T64" fmla="*/ 402 w 547"/>
                <a:gd name="T65" fmla="*/ 366 h 737"/>
                <a:gd name="T66" fmla="*/ 395 w 547"/>
                <a:gd name="T67" fmla="*/ 304 h 737"/>
                <a:gd name="T68" fmla="*/ 380 w 547"/>
                <a:gd name="T69" fmla="*/ 268 h 737"/>
                <a:gd name="T70" fmla="*/ 340 w 547"/>
                <a:gd name="T71" fmla="*/ 247 h 737"/>
                <a:gd name="T72" fmla="*/ 318 w 547"/>
                <a:gd name="T73" fmla="*/ 234 h 737"/>
                <a:gd name="T74" fmla="*/ 304 w 547"/>
                <a:gd name="T75" fmla="*/ 257 h 737"/>
                <a:gd name="T76" fmla="*/ 278 w 547"/>
                <a:gd name="T77" fmla="*/ 268 h 737"/>
                <a:gd name="T78" fmla="*/ 251 w 547"/>
                <a:gd name="T79" fmla="*/ 243 h 737"/>
                <a:gd name="T80" fmla="*/ 237 w 547"/>
                <a:gd name="T81" fmla="*/ 242 h 737"/>
                <a:gd name="T82" fmla="*/ 193 w 547"/>
                <a:gd name="T83" fmla="*/ 260 h 737"/>
                <a:gd name="T84" fmla="*/ 176 w 547"/>
                <a:gd name="T85" fmla="*/ 279 h 737"/>
                <a:gd name="T86" fmla="*/ 163 w 547"/>
                <a:gd name="T87" fmla="*/ 346 h 737"/>
                <a:gd name="T88" fmla="*/ 166 w 547"/>
                <a:gd name="T89" fmla="*/ 369 h 737"/>
                <a:gd name="T90" fmla="*/ 407 w 547"/>
                <a:gd name="T91" fmla="*/ 562 h 737"/>
                <a:gd name="T92" fmla="*/ 407 w 547"/>
                <a:gd name="T93" fmla="*/ 562 h 737"/>
                <a:gd name="T94" fmla="*/ 103 w 547"/>
                <a:gd name="T95" fmla="*/ 618 h 737"/>
                <a:gd name="T96" fmla="*/ 101 w 547"/>
                <a:gd name="T97" fmla="*/ 525 h 737"/>
                <a:gd name="T98" fmla="*/ 101 w 547"/>
                <a:gd name="T99" fmla="*/ 448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7" h="737">
                  <a:moveTo>
                    <a:pt x="0" y="0"/>
                  </a:moveTo>
                  <a:lnTo>
                    <a:pt x="0" y="737"/>
                  </a:lnTo>
                  <a:lnTo>
                    <a:pt x="547" y="737"/>
                  </a:lnTo>
                  <a:lnTo>
                    <a:pt x="547" y="0"/>
                  </a:lnTo>
                  <a:lnTo>
                    <a:pt x="0" y="0"/>
                  </a:lnTo>
                  <a:close/>
                  <a:moveTo>
                    <a:pt x="519" y="708"/>
                  </a:moveTo>
                  <a:lnTo>
                    <a:pt x="29" y="708"/>
                  </a:lnTo>
                  <a:lnTo>
                    <a:pt x="29" y="29"/>
                  </a:lnTo>
                  <a:lnTo>
                    <a:pt x="519" y="29"/>
                  </a:lnTo>
                  <a:lnTo>
                    <a:pt x="519" y="708"/>
                  </a:lnTo>
                  <a:close/>
                  <a:moveTo>
                    <a:pt x="235" y="190"/>
                  </a:moveTo>
                  <a:lnTo>
                    <a:pt x="235" y="190"/>
                  </a:lnTo>
                  <a:lnTo>
                    <a:pt x="237" y="199"/>
                  </a:lnTo>
                  <a:lnTo>
                    <a:pt x="242" y="209"/>
                  </a:lnTo>
                  <a:lnTo>
                    <a:pt x="246" y="217"/>
                  </a:lnTo>
                  <a:lnTo>
                    <a:pt x="251" y="226"/>
                  </a:lnTo>
                  <a:lnTo>
                    <a:pt x="258" y="234"/>
                  </a:lnTo>
                  <a:lnTo>
                    <a:pt x="266" y="239"/>
                  </a:lnTo>
                  <a:lnTo>
                    <a:pt x="274" y="242"/>
                  </a:lnTo>
                  <a:lnTo>
                    <a:pt x="281" y="243"/>
                  </a:lnTo>
                  <a:lnTo>
                    <a:pt x="281" y="243"/>
                  </a:lnTo>
                  <a:lnTo>
                    <a:pt x="291" y="242"/>
                  </a:lnTo>
                  <a:lnTo>
                    <a:pt x="299" y="239"/>
                  </a:lnTo>
                  <a:lnTo>
                    <a:pt x="305" y="232"/>
                  </a:lnTo>
                  <a:lnTo>
                    <a:pt x="313" y="226"/>
                  </a:lnTo>
                  <a:lnTo>
                    <a:pt x="320" y="217"/>
                  </a:lnTo>
                  <a:lnTo>
                    <a:pt x="325" y="209"/>
                  </a:lnTo>
                  <a:lnTo>
                    <a:pt x="328" y="199"/>
                  </a:lnTo>
                  <a:lnTo>
                    <a:pt x="330" y="190"/>
                  </a:lnTo>
                  <a:lnTo>
                    <a:pt x="330" y="190"/>
                  </a:lnTo>
                  <a:lnTo>
                    <a:pt x="333" y="188"/>
                  </a:lnTo>
                  <a:lnTo>
                    <a:pt x="335" y="181"/>
                  </a:lnTo>
                  <a:lnTo>
                    <a:pt x="335" y="181"/>
                  </a:lnTo>
                  <a:lnTo>
                    <a:pt x="336" y="173"/>
                  </a:lnTo>
                  <a:lnTo>
                    <a:pt x="336" y="167"/>
                  </a:lnTo>
                  <a:lnTo>
                    <a:pt x="335" y="165"/>
                  </a:lnTo>
                  <a:lnTo>
                    <a:pt x="333" y="165"/>
                  </a:lnTo>
                  <a:lnTo>
                    <a:pt x="333" y="165"/>
                  </a:lnTo>
                  <a:lnTo>
                    <a:pt x="335" y="157"/>
                  </a:lnTo>
                  <a:lnTo>
                    <a:pt x="336" y="144"/>
                  </a:lnTo>
                  <a:lnTo>
                    <a:pt x="336" y="137"/>
                  </a:lnTo>
                  <a:lnTo>
                    <a:pt x="335" y="129"/>
                  </a:lnTo>
                  <a:lnTo>
                    <a:pt x="333" y="121"/>
                  </a:lnTo>
                  <a:lnTo>
                    <a:pt x="328" y="114"/>
                  </a:lnTo>
                  <a:lnTo>
                    <a:pt x="328" y="114"/>
                  </a:lnTo>
                  <a:lnTo>
                    <a:pt x="323" y="110"/>
                  </a:lnTo>
                  <a:lnTo>
                    <a:pt x="315" y="105"/>
                  </a:lnTo>
                  <a:lnTo>
                    <a:pt x="304" y="101"/>
                  </a:lnTo>
                  <a:lnTo>
                    <a:pt x="304" y="101"/>
                  </a:lnTo>
                  <a:lnTo>
                    <a:pt x="302" y="100"/>
                  </a:lnTo>
                  <a:lnTo>
                    <a:pt x="302" y="100"/>
                  </a:lnTo>
                  <a:lnTo>
                    <a:pt x="304" y="100"/>
                  </a:lnTo>
                  <a:lnTo>
                    <a:pt x="304" y="100"/>
                  </a:lnTo>
                  <a:lnTo>
                    <a:pt x="300" y="100"/>
                  </a:lnTo>
                  <a:lnTo>
                    <a:pt x="300" y="100"/>
                  </a:lnTo>
                  <a:lnTo>
                    <a:pt x="297" y="96"/>
                  </a:lnTo>
                  <a:lnTo>
                    <a:pt x="297" y="96"/>
                  </a:lnTo>
                  <a:lnTo>
                    <a:pt x="299" y="100"/>
                  </a:lnTo>
                  <a:lnTo>
                    <a:pt x="299" y="100"/>
                  </a:lnTo>
                  <a:lnTo>
                    <a:pt x="299" y="100"/>
                  </a:lnTo>
                  <a:lnTo>
                    <a:pt x="299" y="100"/>
                  </a:lnTo>
                  <a:lnTo>
                    <a:pt x="295" y="95"/>
                  </a:lnTo>
                  <a:lnTo>
                    <a:pt x="295" y="95"/>
                  </a:lnTo>
                  <a:lnTo>
                    <a:pt x="297" y="98"/>
                  </a:lnTo>
                  <a:lnTo>
                    <a:pt x="297" y="98"/>
                  </a:lnTo>
                  <a:lnTo>
                    <a:pt x="291" y="93"/>
                  </a:lnTo>
                  <a:lnTo>
                    <a:pt x="287" y="88"/>
                  </a:lnTo>
                  <a:lnTo>
                    <a:pt x="287" y="85"/>
                  </a:lnTo>
                  <a:lnTo>
                    <a:pt x="287" y="85"/>
                  </a:lnTo>
                  <a:lnTo>
                    <a:pt x="284" y="85"/>
                  </a:lnTo>
                  <a:lnTo>
                    <a:pt x="281" y="90"/>
                  </a:lnTo>
                  <a:lnTo>
                    <a:pt x="281" y="90"/>
                  </a:lnTo>
                  <a:lnTo>
                    <a:pt x="282" y="85"/>
                  </a:lnTo>
                  <a:lnTo>
                    <a:pt x="286" y="82"/>
                  </a:lnTo>
                  <a:lnTo>
                    <a:pt x="286" y="82"/>
                  </a:lnTo>
                  <a:lnTo>
                    <a:pt x="281" y="87"/>
                  </a:lnTo>
                  <a:lnTo>
                    <a:pt x="281" y="87"/>
                  </a:lnTo>
                  <a:lnTo>
                    <a:pt x="278" y="90"/>
                  </a:lnTo>
                  <a:lnTo>
                    <a:pt x="274" y="92"/>
                  </a:lnTo>
                  <a:lnTo>
                    <a:pt x="273" y="95"/>
                  </a:lnTo>
                  <a:lnTo>
                    <a:pt x="273" y="95"/>
                  </a:lnTo>
                  <a:lnTo>
                    <a:pt x="273" y="95"/>
                  </a:lnTo>
                  <a:lnTo>
                    <a:pt x="274" y="90"/>
                  </a:lnTo>
                  <a:lnTo>
                    <a:pt x="274" y="90"/>
                  </a:lnTo>
                  <a:lnTo>
                    <a:pt x="271" y="95"/>
                  </a:lnTo>
                  <a:lnTo>
                    <a:pt x="269" y="93"/>
                  </a:lnTo>
                  <a:lnTo>
                    <a:pt x="269" y="93"/>
                  </a:lnTo>
                  <a:lnTo>
                    <a:pt x="273" y="88"/>
                  </a:lnTo>
                  <a:lnTo>
                    <a:pt x="273" y="88"/>
                  </a:lnTo>
                  <a:lnTo>
                    <a:pt x="269" y="92"/>
                  </a:lnTo>
                  <a:lnTo>
                    <a:pt x="269" y="92"/>
                  </a:lnTo>
                  <a:lnTo>
                    <a:pt x="269" y="90"/>
                  </a:lnTo>
                  <a:lnTo>
                    <a:pt x="264" y="93"/>
                  </a:lnTo>
                  <a:lnTo>
                    <a:pt x="264" y="93"/>
                  </a:lnTo>
                  <a:lnTo>
                    <a:pt x="260" y="96"/>
                  </a:lnTo>
                  <a:lnTo>
                    <a:pt x="251" y="101"/>
                  </a:lnTo>
                  <a:lnTo>
                    <a:pt x="245" y="106"/>
                  </a:lnTo>
                  <a:lnTo>
                    <a:pt x="240" y="113"/>
                  </a:lnTo>
                  <a:lnTo>
                    <a:pt x="235" y="119"/>
                  </a:lnTo>
                  <a:lnTo>
                    <a:pt x="232" y="126"/>
                  </a:lnTo>
                  <a:lnTo>
                    <a:pt x="232" y="126"/>
                  </a:lnTo>
                  <a:lnTo>
                    <a:pt x="230" y="136"/>
                  </a:lnTo>
                  <a:lnTo>
                    <a:pt x="230" y="147"/>
                  </a:lnTo>
                  <a:lnTo>
                    <a:pt x="233" y="165"/>
                  </a:lnTo>
                  <a:lnTo>
                    <a:pt x="233" y="165"/>
                  </a:lnTo>
                  <a:lnTo>
                    <a:pt x="232" y="165"/>
                  </a:lnTo>
                  <a:lnTo>
                    <a:pt x="230" y="167"/>
                  </a:lnTo>
                  <a:lnTo>
                    <a:pt x="229" y="172"/>
                  </a:lnTo>
                  <a:lnTo>
                    <a:pt x="232" y="181"/>
                  </a:lnTo>
                  <a:lnTo>
                    <a:pt x="232" y="181"/>
                  </a:lnTo>
                  <a:lnTo>
                    <a:pt x="233" y="188"/>
                  </a:lnTo>
                  <a:lnTo>
                    <a:pt x="235" y="190"/>
                  </a:lnTo>
                  <a:lnTo>
                    <a:pt x="235" y="190"/>
                  </a:lnTo>
                  <a:close/>
                  <a:moveTo>
                    <a:pt x="168" y="371"/>
                  </a:moveTo>
                  <a:lnTo>
                    <a:pt x="168" y="371"/>
                  </a:lnTo>
                  <a:lnTo>
                    <a:pt x="186" y="377"/>
                  </a:lnTo>
                  <a:lnTo>
                    <a:pt x="204" y="382"/>
                  </a:lnTo>
                  <a:lnTo>
                    <a:pt x="238" y="389"/>
                  </a:lnTo>
                  <a:lnTo>
                    <a:pt x="266" y="392"/>
                  </a:lnTo>
                  <a:lnTo>
                    <a:pt x="276" y="394"/>
                  </a:lnTo>
                  <a:lnTo>
                    <a:pt x="276" y="394"/>
                  </a:lnTo>
                  <a:lnTo>
                    <a:pt x="300" y="392"/>
                  </a:lnTo>
                  <a:lnTo>
                    <a:pt x="323" y="391"/>
                  </a:lnTo>
                  <a:lnTo>
                    <a:pt x="343" y="387"/>
                  </a:lnTo>
                  <a:lnTo>
                    <a:pt x="361" y="384"/>
                  </a:lnTo>
                  <a:lnTo>
                    <a:pt x="385" y="377"/>
                  </a:lnTo>
                  <a:lnTo>
                    <a:pt x="394" y="374"/>
                  </a:lnTo>
                  <a:lnTo>
                    <a:pt x="394" y="374"/>
                  </a:lnTo>
                  <a:lnTo>
                    <a:pt x="398" y="371"/>
                  </a:lnTo>
                  <a:lnTo>
                    <a:pt x="400" y="368"/>
                  </a:lnTo>
                  <a:lnTo>
                    <a:pt x="402" y="366"/>
                  </a:lnTo>
                  <a:lnTo>
                    <a:pt x="402" y="366"/>
                  </a:lnTo>
                  <a:lnTo>
                    <a:pt x="402" y="350"/>
                  </a:lnTo>
                  <a:lnTo>
                    <a:pt x="400" y="333"/>
                  </a:lnTo>
                  <a:lnTo>
                    <a:pt x="398" y="317"/>
                  </a:lnTo>
                  <a:lnTo>
                    <a:pt x="395" y="304"/>
                  </a:lnTo>
                  <a:lnTo>
                    <a:pt x="389" y="283"/>
                  </a:lnTo>
                  <a:lnTo>
                    <a:pt x="385" y="275"/>
                  </a:lnTo>
                  <a:lnTo>
                    <a:pt x="385" y="275"/>
                  </a:lnTo>
                  <a:lnTo>
                    <a:pt x="380" y="268"/>
                  </a:lnTo>
                  <a:lnTo>
                    <a:pt x="376" y="263"/>
                  </a:lnTo>
                  <a:lnTo>
                    <a:pt x="359" y="255"/>
                  </a:lnTo>
                  <a:lnTo>
                    <a:pt x="345" y="250"/>
                  </a:lnTo>
                  <a:lnTo>
                    <a:pt x="340" y="247"/>
                  </a:lnTo>
                  <a:lnTo>
                    <a:pt x="340" y="247"/>
                  </a:lnTo>
                  <a:lnTo>
                    <a:pt x="327" y="242"/>
                  </a:lnTo>
                  <a:lnTo>
                    <a:pt x="320" y="237"/>
                  </a:lnTo>
                  <a:lnTo>
                    <a:pt x="318" y="234"/>
                  </a:lnTo>
                  <a:lnTo>
                    <a:pt x="318" y="232"/>
                  </a:lnTo>
                  <a:lnTo>
                    <a:pt x="318" y="232"/>
                  </a:lnTo>
                  <a:lnTo>
                    <a:pt x="310" y="247"/>
                  </a:lnTo>
                  <a:lnTo>
                    <a:pt x="304" y="257"/>
                  </a:lnTo>
                  <a:lnTo>
                    <a:pt x="295" y="263"/>
                  </a:lnTo>
                  <a:lnTo>
                    <a:pt x="289" y="266"/>
                  </a:lnTo>
                  <a:lnTo>
                    <a:pt x="282" y="268"/>
                  </a:lnTo>
                  <a:lnTo>
                    <a:pt x="278" y="268"/>
                  </a:lnTo>
                  <a:lnTo>
                    <a:pt x="271" y="266"/>
                  </a:lnTo>
                  <a:lnTo>
                    <a:pt x="266" y="263"/>
                  </a:lnTo>
                  <a:lnTo>
                    <a:pt x="258" y="255"/>
                  </a:lnTo>
                  <a:lnTo>
                    <a:pt x="251" y="243"/>
                  </a:lnTo>
                  <a:lnTo>
                    <a:pt x="245" y="232"/>
                  </a:lnTo>
                  <a:lnTo>
                    <a:pt x="245" y="232"/>
                  </a:lnTo>
                  <a:lnTo>
                    <a:pt x="243" y="237"/>
                  </a:lnTo>
                  <a:lnTo>
                    <a:pt x="237" y="242"/>
                  </a:lnTo>
                  <a:lnTo>
                    <a:pt x="222" y="248"/>
                  </a:lnTo>
                  <a:lnTo>
                    <a:pt x="201" y="257"/>
                  </a:lnTo>
                  <a:lnTo>
                    <a:pt x="201" y="257"/>
                  </a:lnTo>
                  <a:lnTo>
                    <a:pt x="193" y="260"/>
                  </a:lnTo>
                  <a:lnTo>
                    <a:pt x="188" y="265"/>
                  </a:lnTo>
                  <a:lnTo>
                    <a:pt x="183" y="268"/>
                  </a:lnTo>
                  <a:lnTo>
                    <a:pt x="183" y="268"/>
                  </a:lnTo>
                  <a:lnTo>
                    <a:pt x="176" y="279"/>
                  </a:lnTo>
                  <a:lnTo>
                    <a:pt x="171" y="294"/>
                  </a:lnTo>
                  <a:lnTo>
                    <a:pt x="168" y="309"/>
                  </a:lnTo>
                  <a:lnTo>
                    <a:pt x="166" y="322"/>
                  </a:lnTo>
                  <a:lnTo>
                    <a:pt x="163" y="346"/>
                  </a:lnTo>
                  <a:lnTo>
                    <a:pt x="163" y="356"/>
                  </a:lnTo>
                  <a:lnTo>
                    <a:pt x="163" y="356"/>
                  </a:lnTo>
                  <a:lnTo>
                    <a:pt x="163" y="364"/>
                  </a:lnTo>
                  <a:lnTo>
                    <a:pt x="166" y="369"/>
                  </a:lnTo>
                  <a:lnTo>
                    <a:pt x="168" y="371"/>
                  </a:lnTo>
                  <a:lnTo>
                    <a:pt x="168" y="371"/>
                  </a:lnTo>
                  <a:lnTo>
                    <a:pt x="168" y="371"/>
                  </a:lnTo>
                  <a:close/>
                  <a:moveTo>
                    <a:pt x="407" y="562"/>
                  </a:moveTo>
                  <a:lnTo>
                    <a:pt x="101" y="562"/>
                  </a:lnTo>
                  <a:lnTo>
                    <a:pt x="101" y="580"/>
                  </a:lnTo>
                  <a:lnTo>
                    <a:pt x="407" y="580"/>
                  </a:lnTo>
                  <a:lnTo>
                    <a:pt x="407" y="562"/>
                  </a:lnTo>
                  <a:close/>
                  <a:moveTo>
                    <a:pt x="103" y="636"/>
                  </a:moveTo>
                  <a:lnTo>
                    <a:pt x="380" y="636"/>
                  </a:lnTo>
                  <a:lnTo>
                    <a:pt x="380" y="618"/>
                  </a:lnTo>
                  <a:lnTo>
                    <a:pt x="103" y="618"/>
                  </a:lnTo>
                  <a:lnTo>
                    <a:pt x="103" y="636"/>
                  </a:lnTo>
                  <a:close/>
                  <a:moveTo>
                    <a:pt x="436" y="507"/>
                  </a:moveTo>
                  <a:lnTo>
                    <a:pt x="101" y="507"/>
                  </a:lnTo>
                  <a:lnTo>
                    <a:pt x="101" y="525"/>
                  </a:lnTo>
                  <a:lnTo>
                    <a:pt x="436" y="525"/>
                  </a:lnTo>
                  <a:lnTo>
                    <a:pt x="436" y="507"/>
                  </a:lnTo>
                  <a:close/>
                  <a:moveTo>
                    <a:pt x="464" y="448"/>
                  </a:moveTo>
                  <a:lnTo>
                    <a:pt x="101" y="448"/>
                  </a:lnTo>
                  <a:lnTo>
                    <a:pt x="101" y="466"/>
                  </a:lnTo>
                  <a:lnTo>
                    <a:pt x="464" y="466"/>
                  </a:lnTo>
                  <a:lnTo>
                    <a:pt x="464" y="4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中等线简体" panose="03000509000000000000" pitchFamily="2" charset="-122"/>
                <a:ea typeface="方正中等线简体" panose="03000509000000000000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535077" y="1347589"/>
            <a:ext cx="807436" cy="803226"/>
            <a:chOff x="2159282" y="1328539"/>
            <a:chExt cx="807436" cy="803226"/>
          </a:xfrm>
          <a:effectLst/>
        </p:grpSpPr>
        <p:sp>
          <p:nvSpPr>
            <p:cNvPr id="14" name="Freeform 29"/>
            <p:cNvSpPr/>
            <p:nvPr/>
          </p:nvSpPr>
          <p:spPr bwMode="auto">
            <a:xfrm>
              <a:off x="2159282" y="1328539"/>
              <a:ext cx="807436" cy="774535"/>
            </a:xfrm>
            <a:custGeom>
              <a:avLst/>
              <a:gdLst>
                <a:gd name="T0" fmla="*/ 42 w 219"/>
                <a:gd name="T1" fmla="*/ 210 h 210"/>
                <a:gd name="T2" fmla="*/ 0 w 219"/>
                <a:gd name="T3" fmla="*/ 80 h 210"/>
                <a:gd name="T4" fmla="*/ 109 w 219"/>
                <a:gd name="T5" fmla="*/ 0 h 210"/>
                <a:gd name="T6" fmla="*/ 219 w 219"/>
                <a:gd name="T7" fmla="*/ 80 h 210"/>
                <a:gd name="T8" fmla="*/ 177 w 219"/>
                <a:gd name="T9" fmla="*/ 210 h 210"/>
                <a:gd name="T10" fmla="*/ 42 w 219"/>
                <a:gd name="T11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210">
                  <a:moveTo>
                    <a:pt x="42" y="210"/>
                  </a:moveTo>
                  <a:lnTo>
                    <a:pt x="0" y="80"/>
                  </a:lnTo>
                  <a:lnTo>
                    <a:pt x="109" y="0"/>
                  </a:lnTo>
                  <a:lnTo>
                    <a:pt x="219" y="80"/>
                  </a:lnTo>
                  <a:lnTo>
                    <a:pt x="177" y="210"/>
                  </a:lnTo>
                  <a:lnTo>
                    <a:pt x="42" y="21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96933" y="1363415"/>
              <a:ext cx="527685" cy="76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36300" y="199605"/>
            <a:ext cx="2857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案例分享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6223680" y="1935325"/>
            <a:ext cx="517564" cy="2329037"/>
          </a:xfrm>
          <a:custGeom>
            <a:avLst/>
            <a:gdLst/>
            <a:ahLst/>
            <a:cxnLst>
              <a:cxn ang="0">
                <a:pos x="0" y="152"/>
              </a:cxn>
              <a:cxn ang="0">
                <a:pos x="270" y="0"/>
              </a:cxn>
              <a:cxn ang="0">
                <a:pos x="270" y="1061"/>
              </a:cxn>
              <a:cxn ang="0">
                <a:pos x="0" y="1215"/>
              </a:cxn>
              <a:cxn ang="0">
                <a:pos x="0" y="1215"/>
              </a:cxn>
              <a:cxn ang="0">
                <a:pos x="0" y="152"/>
              </a:cxn>
            </a:cxnLst>
            <a:rect l="0" t="0" r="r" b="b"/>
            <a:pathLst>
              <a:path w="270" h="1215">
                <a:moveTo>
                  <a:pt x="0" y="152"/>
                </a:moveTo>
                <a:lnTo>
                  <a:pt x="270" y="0"/>
                </a:lnTo>
                <a:lnTo>
                  <a:pt x="270" y="1061"/>
                </a:lnTo>
                <a:lnTo>
                  <a:pt x="0" y="1215"/>
                </a:lnTo>
                <a:lnTo>
                  <a:pt x="0" y="1215"/>
                </a:lnTo>
                <a:lnTo>
                  <a:pt x="0" y="152"/>
                </a:lnTo>
                <a:close/>
              </a:path>
            </a:pathLst>
          </a:custGeom>
          <a:solidFill>
            <a:srgbClr val="4F80B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Roboto Condensed Light" charset="0"/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5759790" y="1620858"/>
            <a:ext cx="981454" cy="621076"/>
          </a:xfrm>
          <a:custGeom>
            <a:avLst/>
            <a:gdLst/>
            <a:ahLst/>
            <a:cxnLst>
              <a:cxn ang="0">
                <a:pos x="242" y="324"/>
              </a:cxn>
              <a:cxn ang="0">
                <a:pos x="0" y="151"/>
              </a:cxn>
              <a:cxn ang="0">
                <a:pos x="271" y="0"/>
              </a:cxn>
              <a:cxn ang="0">
                <a:pos x="512" y="172"/>
              </a:cxn>
              <a:cxn ang="0">
                <a:pos x="242" y="324"/>
              </a:cxn>
            </a:cxnLst>
            <a:rect l="0" t="0" r="r" b="b"/>
            <a:pathLst>
              <a:path w="512" h="324">
                <a:moveTo>
                  <a:pt x="242" y="324"/>
                </a:moveTo>
                <a:lnTo>
                  <a:pt x="0" y="151"/>
                </a:lnTo>
                <a:lnTo>
                  <a:pt x="271" y="0"/>
                </a:lnTo>
                <a:lnTo>
                  <a:pt x="512" y="172"/>
                </a:lnTo>
                <a:lnTo>
                  <a:pt x="242" y="324"/>
                </a:lnTo>
                <a:close/>
              </a:path>
            </a:pathLst>
          </a:custGeom>
          <a:solidFill>
            <a:srgbClr val="8EB4E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Roboto Condensed Light" charset="0"/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5759790" y="1895071"/>
            <a:ext cx="463890" cy="2369291"/>
          </a:xfrm>
          <a:custGeom>
            <a:avLst/>
            <a:gdLst/>
            <a:ahLst/>
            <a:cxnLst>
              <a:cxn ang="0">
                <a:pos x="0" y="1062"/>
              </a:cxn>
              <a:cxn ang="0">
                <a:pos x="0" y="0"/>
              </a:cxn>
              <a:cxn ang="0">
                <a:pos x="242" y="173"/>
              </a:cxn>
              <a:cxn ang="0">
                <a:pos x="242" y="1236"/>
              </a:cxn>
              <a:cxn ang="0">
                <a:pos x="0" y="1062"/>
              </a:cxn>
            </a:cxnLst>
            <a:rect l="0" t="0" r="r" b="b"/>
            <a:pathLst>
              <a:path w="242" h="1236">
                <a:moveTo>
                  <a:pt x="0" y="1062"/>
                </a:moveTo>
                <a:lnTo>
                  <a:pt x="0" y="0"/>
                </a:lnTo>
                <a:lnTo>
                  <a:pt x="242" y="173"/>
                </a:lnTo>
                <a:lnTo>
                  <a:pt x="242" y="1236"/>
                </a:lnTo>
                <a:lnTo>
                  <a:pt x="0" y="1062"/>
                </a:lnTo>
                <a:close/>
              </a:path>
            </a:pathLst>
          </a:custGeom>
          <a:solidFill>
            <a:srgbClr val="8EB4E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Roboto Condensed Light" charset="0"/>
            </a:endParaRPr>
          </a:p>
        </p:txBody>
      </p:sp>
      <p:sp>
        <p:nvSpPr>
          <p:cNvPr id="13" name="Freeform 11"/>
          <p:cNvSpPr/>
          <p:nvPr/>
        </p:nvSpPr>
        <p:spPr bwMode="auto">
          <a:xfrm>
            <a:off x="6857294" y="3515739"/>
            <a:ext cx="461974" cy="157952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1" y="175"/>
              </a:cxn>
              <a:cxn ang="0">
                <a:pos x="241" y="824"/>
              </a:cxn>
              <a:cxn ang="0">
                <a:pos x="0" y="650"/>
              </a:cxn>
              <a:cxn ang="0">
                <a:pos x="0" y="0"/>
              </a:cxn>
            </a:cxnLst>
            <a:rect l="0" t="0" r="r" b="b"/>
            <a:pathLst>
              <a:path w="241" h="824">
                <a:moveTo>
                  <a:pt x="0" y="0"/>
                </a:moveTo>
                <a:lnTo>
                  <a:pt x="241" y="175"/>
                </a:lnTo>
                <a:lnTo>
                  <a:pt x="241" y="824"/>
                </a:lnTo>
                <a:lnTo>
                  <a:pt x="0" y="650"/>
                </a:lnTo>
                <a:lnTo>
                  <a:pt x="0" y="0"/>
                </a:lnTo>
                <a:close/>
              </a:path>
            </a:pathLst>
          </a:custGeom>
          <a:solidFill>
            <a:srgbClr val="8EB4E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Roboto Condensed Light" charset="0"/>
            </a:endParaRPr>
          </a:p>
        </p:txBody>
      </p:sp>
      <p:sp>
        <p:nvSpPr>
          <p:cNvPr id="14" name="Freeform 12"/>
          <p:cNvSpPr/>
          <p:nvPr/>
        </p:nvSpPr>
        <p:spPr bwMode="auto">
          <a:xfrm>
            <a:off x="6857294" y="3226286"/>
            <a:ext cx="979538" cy="624910"/>
          </a:xfrm>
          <a:custGeom>
            <a:avLst/>
            <a:gdLst/>
            <a:ahLst/>
            <a:cxnLst>
              <a:cxn ang="0">
                <a:pos x="241" y="326"/>
              </a:cxn>
              <a:cxn ang="0">
                <a:pos x="0" y="151"/>
              </a:cxn>
              <a:cxn ang="0">
                <a:pos x="270" y="0"/>
              </a:cxn>
              <a:cxn ang="0">
                <a:pos x="511" y="172"/>
              </a:cxn>
              <a:cxn ang="0">
                <a:pos x="241" y="326"/>
              </a:cxn>
            </a:cxnLst>
            <a:rect l="0" t="0" r="r" b="b"/>
            <a:pathLst>
              <a:path w="511" h="326">
                <a:moveTo>
                  <a:pt x="241" y="326"/>
                </a:moveTo>
                <a:lnTo>
                  <a:pt x="0" y="151"/>
                </a:lnTo>
                <a:lnTo>
                  <a:pt x="270" y="0"/>
                </a:lnTo>
                <a:lnTo>
                  <a:pt x="511" y="172"/>
                </a:lnTo>
                <a:lnTo>
                  <a:pt x="241" y="326"/>
                </a:lnTo>
                <a:close/>
              </a:path>
            </a:pathLst>
          </a:custGeom>
          <a:solidFill>
            <a:srgbClr val="8EB4E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Roboto Condensed Light" charset="0"/>
            </a:endParaRPr>
          </a:p>
        </p:txBody>
      </p:sp>
      <p:sp>
        <p:nvSpPr>
          <p:cNvPr id="15" name="Freeform 13"/>
          <p:cNvSpPr/>
          <p:nvPr/>
        </p:nvSpPr>
        <p:spPr bwMode="auto">
          <a:xfrm>
            <a:off x="7319268" y="3555993"/>
            <a:ext cx="517564" cy="1539273"/>
          </a:xfrm>
          <a:custGeom>
            <a:avLst/>
            <a:gdLst/>
            <a:ahLst/>
            <a:cxnLst>
              <a:cxn ang="0">
                <a:pos x="0" y="154"/>
              </a:cxn>
              <a:cxn ang="0">
                <a:pos x="270" y="0"/>
              </a:cxn>
              <a:cxn ang="0">
                <a:pos x="270" y="650"/>
              </a:cxn>
              <a:cxn ang="0">
                <a:pos x="0" y="803"/>
              </a:cxn>
              <a:cxn ang="0">
                <a:pos x="0" y="803"/>
              </a:cxn>
              <a:cxn ang="0">
                <a:pos x="0" y="154"/>
              </a:cxn>
            </a:cxnLst>
            <a:rect l="0" t="0" r="r" b="b"/>
            <a:pathLst>
              <a:path w="270" h="803">
                <a:moveTo>
                  <a:pt x="0" y="154"/>
                </a:moveTo>
                <a:lnTo>
                  <a:pt x="270" y="0"/>
                </a:lnTo>
                <a:lnTo>
                  <a:pt x="270" y="650"/>
                </a:lnTo>
                <a:lnTo>
                  <a:pt x="0" y="803"/>
                </a:lnTo>
                <a:lnTo>
                  <a:pt x="0" y="803"/>
                </a:lnTo>
                <a:lnTo>
                  <a:pt x="0" y="154"/>
                </a:lnTo>
                <a:close/>
              </a:path>
            </a:pathLst>
          </a:custGeom>
          <a:solidFill>
            <a:srgbClr val="4F80B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Roboto Condensed Light" charset="0"/>
            </a:endParaRPr>
          </a:p>
        </p:txBody>
      </p:sp>
      <p:sp>
        <p:nvSpPr>
          <p:cNvPr id="19" name="Freeform 17"/>
          <p:cNvSpPr/>
          <p:nvPr/>
        </p:nvSpPr>
        <p:spPr bwMode="auto">
          <a:xfrm>
            <a:off x="7973888" y="4759691"/>
            <a:ext cx="981454" cy="624910"/>
          </a:xfrm>
          <a:custGeom>
            <a:avLst/>
            <a:gdLst/>
            <a:ahLst/>
            <a:cxnLst>
              <a:cxn ang="0">
                <a:pos x="512" y="172"/>
              </a:cxn>
              <a:cxn ang="0">
                <a:pos x="242" y="326"/>
              </a:cxn>
              <a:cxn ang="0">
                <a:pos x="0" y="151"/>
              </a:cxn>
              <a:cxn ang="0">
                <a:pos x="270" y="0"/>
              </a:cxn>
              <a:cxn ang="0">
                <a:pos x="512" y="172"/>
              </a:cxn>
            </a:cxnLst>
            <a:rect l="0" t="0" r="r" b="b"/>
            <a:pathLst>
              <a:path w="512" h="326">
                <a:moveTo>
                  <a:pt x="512" y="172"/>
                </a:moveTo>
                <a:lnTo>
                  <a:pt x="242" y="326"/>
                </a:lnTo>
                <a:lnTo>
                  <a:pt x="0" y="151"/>
                </a:lnTo>
                <a:lnTo>
                  <a:pt x="270" y="0"/>
                </a:lnTo>
                <a:lnTo>
                  <a:pt x="512" y="172"/>
                </a:lnTo>
                <a:close/>
              </a:path>
            </a:pathLst>
          </a:custGeom>
          <a:solidFill>
            <a:srgbClr val="8EB4E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Roboto Condensed Light" charset="0"/>
            </a:endParaRPr>
          </a:p>
        </p:txBody>
      </p:sp>
      <p:sp>
        <p:nvSpPr>
          <p:cNvPr id="20" name="Freeform 18"/>
          <p:cNvSpPr/>
          <p:nvPr/>
        </p:nvSpPr>
        <p:spPr bwMode="auto">
          <a:xfrm>
            <a:off x="7973888" y="5049144"/>
            <a:ext cx="463890" cy="893276"/>
          </a:xfrm>
          <a:custGeom>
            <a:avLst/>
            <a:gdLst/>
            <a:ahLst/>
            <a:cxnLst>
              <a:cxn ang="0">
                <a:pos x="242" y="466"/>
              </a:cxn>
              <a:cxn ang="0">
                <a:pos x="0" y="292"/>
              </a:cxn>
              <a:cxn ang="0">
                <a:pos x="0" y="0"/>
              </a:cxn>
              <a:cxn ang="0">
                <a:pos x="242" y="175"/>
              </a:cxn>
              <a:cxn ang="0">
                <a:pos x="242" y="466"/>
              </a:cxn>
            </a:cxnLst>
            <a:rect l="0" t="0" r="r" b="b"/>
            <a:pathLst>
              <a:path w="242" h="466">
                <a:moveTo>
                  <a:pt x="242" y="466"/>
                </a:moveTo>
                <a:lnTo>
                  <a:pt x="0" y="292"/>
                </a:lnTo>
                <a:lnTo>
                  <a:pt x="0" y="0"/>
                </a:lnTo>
                <a:lnTo>
                  <a:pt x="242" y="175"/>
                </a:lnTo>
                <a:lnTo>
                  <a:pt x="242" y="466"/>
                </a:lnTo>
                <a:close/>
              </a:path>
            </a:pathLst>
          </a:custGeom>
          <a:solidFill>
            <a:srgbClr val="8EB4E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Roboto Condensed Light" charset="0"/>
            </a:endParaRPr>
          </a:p>
        </p:txBody>
      </p:sp>
      <p:sp>
        <p:nvSpPr>
          <p:cNvPr id="21" name="Freeform 19"/>
          <p:cNvSpPr/>
          <p:nvPr/>
        </p:nvSpPr>
        <p:spPr bwMode="auto">
          <a:xfrm>
            <a:off x="8437778" y="5089398"/>
            <a:ext cx="517564" cy="853022"/>
          </a:xfrm>
          <a:custGeom>
            <a:avLst/>
            <a:gdLst/>
            <a:ahLst/>
            <a:cxnLst>
              <a:cxn ang="0">
                <a:pos x="0" y="445"/>
              </a:cxn>
              <a:cxn ang="0">
                <a:pos x="0" y="154"/>
              </a:cxn>
              <a:cxn ang="0">
                <a:pos x="270" y="0"/>
              </a:cxn>
              <a:cxn ang="0">
                <a:pos x="270" y="292"/>
              </a:cxn>
              <a:cxn ang="0">
                <a:pos x="0" y="445"/>
              </a:cxn>
              <a:cxn ang="0">
                <a:pos x="0" y="445"/>
              </a:cxn>
            </a:cxnLst>
            <a:rect l="0" t="0" r="r" b="b"/>
            <a:pathLst>
              <a:path w="270" h="445">
                <a:moveTo>
                  <a:pt x="0" y="445"/>
                </a:moveTo>
                <a:lnTo>
                  <a:pt x="0" y="154"/>
                </a:lnTo>
                <a:lnTo>
                  <a:pt x="270" y="0"/>
                </a:lnTo>
                <a:lnTo>
                  <a:pt x="270" y="292"/>
                </a:lnTo>
                <a:lnTo>
                  <a:pt x="0" y="445"/>
                </a:lnTo>
                <a:lnTo>
                  <a:pt x="0" y="445"/>
                </a:lnTo>
                <a:close/>
              </a:path>
            </a:pathLst>
          </a:custGeom>
          <a:solidFill>
            <a:srgbClr val="4F80B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Roboto Condensed Light" charset="0"/>
            </a:endParaRPr>
          </a:p>
        </p:txBody>
      </p:sp>
      <p:cxnSp>
        <p:nvCxnSpPr>
          <p:cNvPr id="22" name="Straight Connector 29"/>
          <p:cNvCxnSpPr/>
          <p:nvPr/>
        </p:nvCxnSpPr>
        <p:spPr>
          <a:xfrm>
            <a:off x="6755041" y="2072736"/>
            <a:ext cx="1126255" cy="0"/>
          </a:xfrm>
          <a:prstGeom prst="line">
            <a:avLst/>
          </a:prstGeom>
          <a:ln w="12700" cmpd="sng">
            <a:solidFill>
              <a:srgbClr val="385F9D"/>
            </a:solidFill>
            <a:prstDash val="sysDash"/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33"/>
          <p:cNvCxnSpPr/>
          <p:nvPr/>
        </p:nvCxnSpPr>
        <p:spPr>
          <a:xfrm>
            <a:off x="7832161" y="3637791"/>
            <a:ext cx="1408766" cy="0"/>
          </a:xfrm>
          <a:prstGeom prst="line">
            <a:avLst/>
          </a:prstGeom>
          <a:ln w="12700" cmpd="sng">
            <a:solidFill>
              <a:srgbClr val="385F9D"/>
            </a:solidFill>
            <a:prstDash val="sysDash"/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35"/>
          <p:cNvCxnSpPr/>
          <p:nvPr/>
        </p:nvCxnSpPr>
        <p:spPr>
          <a:xfrm>
            <a:off x="8955342" y="5240971"/>
            <a:ext cx="1481954" cy="0"/>
          </a:xfrm>
          <a:prstGeom prst="line">
            <a:avLst/>
          </a:prstGeom>
          <a:ln w="12700" cmpd="sng">
            <a:solidFill>
              <a:srgbClr val="385F9D"/>
            </a:solidFill>
            <a:prstDash val="sysDash"/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40"/>
          <p:cNvSpPr/>
          <p:nvPr/>
        </p:nvSpPr>
        <p:spPr>
          <a:xfrm>
            <a:off x="5929118" y="1326019"/>
            <a:ext cx="624548" cy="624548"/>
          </a:xfrm>
          <a:prstGeom prst="ellipse">
            <a:avLst/>
          </a:prstGeom>
          <a:solidFill>
            <a:srgbClr val="4F80BD"/>
          </a:solidFill>
          <a:ln>
            <a:noFill/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EFFFF"/>
                </a:solidFill>
                <a:latin typeface="linea-music-10" charset="0"/>
                <a:ea typeface="linea-music-10" charset="0"/>
                <a:cs typeface="linea-music-10" charset="0"/>
              </a:rPr>
              <a:t>E</a:t>
            </a:r>
            <a:endParaRPr lang="en-US" sz="2800" dirty="0">
              <a:solidFill>
                <a:srgbClr val="FEFFFF"/>
              </a:solidFill>
              <a:latin typeface="Roboto Condensed Light" charset="0"/>
            </a:endParaRPr>
          </a:p>
        </p:txBody>
      </p:sp>
      <p:sp>
        <p:nvSpPr>
          <p:cNvPr id="30" name="Oval 44"/>
          <p:cNvSpPr/>
          <p:nvPr/>
        </p:nvSpPr>
        <p:spPr>
          <a:xfrm>
            <a:off x="8152005" y="4518744"/>
            <a:ext cx="624548" cy="624548"/>
          </a:xfrm>
          <a:prstGeom prst="ellipse">
            <a:avLst/>
          </a:prstGeom>
          <a:solidFill>
            <a:srgbClr val="4F80BD"/>
          </a:solidFill>
          <a:ln>
            <a:noFill/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EFFFF"/>
                </a:solidFill>
                <a:latin typeface="linea-music-10" charset="0"/>
                <a:ea typeface="linea-music-10" charset="0"/>
                <a:cs typeface="linea-music-10" charset="0"/>
              </a:rPr>
              <a:t>S</a:t>
            </a:r>
            <a:endParaRPr lang="en-US" sz="2800" dirty="0">
              <a:solidFill>
                <a:srgbClr val="FEFFFF"/>
              </a:solidFill>
              <a:latin typeface="Roboto Condensed Light" charset="0"/>
            </a:endParaRPr>
          </a:p>
        </p:txBody>
      </p:sp>
      <p:sp>
        <p:nvSpPr>
          <p:cNvPr id="31" name="Oval 42"/>
          <p:cNvSpPr/>
          <p:nvPr/>
        </p:nvSpPr>
        <p:spPr>
          <a:xfrm>
            <a:off x="7003339" y="2994446"/>
            <a:ext cx="624548" cy="624548"/>
          </a:xfrm>
          <a:prstGeom prst="ellipse">
            <a:avLst/>
          </a:prstGeom>
          <a:solidFill>
            <a:srgbClr val="4F80BD"/>
          </a:solidFill>
          <a:ln>
            <a:noFill/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EFFFF"/>
                </a:solidFill>
                <a:latin typeface="linea-music-10" charset="0"/>
                <a:ea typeface="linea-music-10" charset="0"/>
                <a:cs typeface="linea-music-10" charset="0"/>
              </a:rPr>
              <a:t>D</a:t>
            </a:r>
            <a:endParaRPr lang="en-US" sz="2800" dirty="0">
              <a:solidFill>
                <a:srgbClr val="FEFFFF"/>
              </a:solidFill>
              <a:latin typeface="Roboto Condensed Light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36030" y="1719061"/>
            <a:ext cx="3266126" cy="13347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 defTabSz="121666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合同登记：</a:t>
            </a:r>
            <a:r>
              <a:rPr 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进行合同的登记，并进行相关业务的审核，审核完成后进行线下合同盖章，在合同台账中上传盖章合同。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 defTabSz="121666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36030" y="3118743"/>
            <a:ext cx="3266126" cy="5162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 defTabSz="121666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合同执行：进行质保金入账、借款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报销操作，关联审核完的合同。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36030" y="4518424"/>
            <a:ext cx="3266126" cy="12915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 defTabSz="121666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合同验收：合同执行完进行合同验收操作，</a:t>
            </a:r>
            <a:r>
              <a:rPr 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并进行相关业务的审核，审核完成后进行线下合同盖章，在合同台账中上传盖章验收文件，进行质保金出账，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关联审核完的合同。</a:t>
            </a:r>
            <a:endParaRPr 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973695" y="1903730"/>
            <a:ext cx="17113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r>
              <a:rPr lang="id-ID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合同验收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448165" y="3468370"/>
            <a:ext cx="13144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r>
              <a:rPr lang="id-ID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合同执行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0514330" y="5071745"/>
            <a:ext cx="13239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01</a:t>
            </a:r>
            <a:r>
              <a:rPr lang="id-ID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合同登记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2400" dirty="0">
                <a:sym typeface="+mn-ea"/>
              </a:rPr>
              <a:t>案例</a:t>
            </a:r>
            <a:r>
              <a:rPr lang="en-US" altLang="zh-CN" sz="2400" dirty="0">
                <a:sym typeface="+mn-ea"/>
              </a:rPr>
              <a:t>1</a:t>
            </a:r>
            <a:r>
              <a:rPr lang="zh-CN" altLang="en-US" sz="2400" dirty="0">
                <a:sym typeface="+mn-ea"/>
              </a:rPr>
              <a:t>：合同登记</a:t>
            </a:r>
            <a:endParaRPr lang="zh-CN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504190" y="1073785"/>
            <a:ext cx="11467465" cy="2168525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lvl="1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合同登记管理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》合同登记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lv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操作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经办人根据业务新建支出类合同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》合同台账管理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》合同台账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操作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：合同盖章完成后上传合同盖章文件</a:t>
            </a:r>
          </a:p>
          <a:p>
            <a:pPr marL="0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注：如果合同申请人和后续报销人不一致，请在合同台账中进行授权，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r="359" b="14683"/>
          <a:stretch>
            <a:fillRect/>
          </a:stretch>
        </p:blipFill>
        <p:spPr>
          <a:xfrm>
            <a:off x="487045" y="3242310"/>
            <a:ext cx="11461115" cy="16567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t="16019" r="454" b="15799"/>
          <a:stretch>
            <a:fillRect/>
          </a:stretch>
        </p:blipFill>
        <p:spPr>
          <a:xfrm>
            <a:off x="504190" y="4999355"/>
            <a:ext cx="10016490" cy="1381125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2400" dirty="0">
                <a:sym typeface="+mn-ea"/>
              </a:rPr>
              <a:t>案例</a:t>
            </a:r>
            <a:r>
              <a:rPr lang="en-US" altLang="zh-CN" sz="2400" dirty="0">
                <a:sym typeface="+mn-ea"/>
              </a:rPr>
              <a:t>1</a:t>
            </a:r>
            <a:r>
              <a:rPr lang="zh-CN" altLang="en-US" sz="2400" dirty="0">
                <a:sym typeface="+mn-ea"/>
              </a:rPr>
              <a:t>：合同执行</a:t>
            </a:r>
            <a:endParaRPr lang="zh-CN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504190" y="1073785"/>
            <a:ext cx="11467465" cy="1753235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lvl="1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综合财务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收入管理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》其他应收应付入账</a:t>
            </a:r>
          </a:p>
          <a:p>
            <a:pPr marL="0" lvl="1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操作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合同审核批完成后收取合同质保金</a:t>
            </a:r>
          </a:p>
          <a:p>
            <a:pPr marL="0" lvl="1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综合财务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报销管理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》借款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报销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操作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：合同盖章完成后支付合同款项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585" y="2827020"/>
            <a:ext cx="6402070" cy="28809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r="35121"/>
          <a:stretch>
            <a:fillRect/>
          </a:stretch>
        </p:blipFill>
        <p:spPr>
          <a:xfrm>
            <a:off x="344805" y="2840990"/>
            <a:ext cx="5217160" cy="28936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190" y="5413375"/>
            <a:ext cx="9815830" cy="1179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2400" dirty="0">
                <a:sym typeface="+mn-ea"/>
              </a:rPr>
              <a:t>案例</a:t>
            </a:r>
            <a:r>
              <a:rPr lang="en-US" altLang="zh-CN" sz="2400" dirty="0">
                <a:sym typeface="+mn-ea"/>
              </a:rPr>
              <a:t>1</a:t>
            </a:r>
            <a:r>
              <a:rPr lang="zh-CN" altLang="en-US" sz="2400" dirty="0">
                <a:sym typeface="+mn-ea"/>
              </a:rPr>
              <a:t>：合同验收</a:t>
            </a:r>
            <a:endParaRPr lang="zh-CN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504190" y="1073785"/>
            <a:ext cx="11467465" cy="2999740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lvl="1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合同验收文件管理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》合同验收文件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lv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操作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经办人进行合同验收的申请</a:t>
            </a:r>
          </a:p>
          <a:p>
            <a:pPr marL="0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》合同台账管理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》合同台账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操作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：合同验收结束后上传盖章验收文件</a:t>
            </a:r>
          </a:p>
          <a:p>
            <a:pPr marL="0" lvl="1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综合财务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收入管理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》其他应收应付入账</a:t>
            </a:r>
          </a:p>
          <a:p>
            <a:pPr marL="0" lvl="1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操作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合同审核批完成后返还收取对方的合同质保金，填写其他应收应付出账可以关联已经验收的合同，自动带出合同验收盖章文件，同时关联之前申请的其他应收应付入账单。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05" y="4358640"/>
            <a:ext cx="10997565" cy="1882775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33632" y="2612421"/>
            <a:ext cx="16450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Contents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544033" y="1734857"/>
            <a:ext cx="9022176" cy="2722664"/>
            <a:chOff x="3168238" y="1715807"/>
            <a:chExt cx="9022176" cy="2722664"/>
          </a:xfrm>
        </p:grpSpPr>
        <p:sp>
          <p:nvSpPr>
            <p:cNvPr id="7" name="Freeform 6"/>
            <p:cNvSpPr/>
            <p:nvPr/>
          </p:nvSpPr>
          <p:spPr bwMode="auto">
            <a:xfrm>
              <a:off x="3168238" y="1715807"/>
              <a:ext cx="9022176" cy="2722664"/>
            </a:xfrm>
            <a:custGeom>
              <a:avLst/>
              <a:gdLst>
                <a:gd name="T0" fmla="*/ 4263 w 4263"/>
                <a:gd name="T1" fmla="*/ 0 h 1286"/>
                <a:gd name="T2" fmla="*/ 0 w 4263"/>
                <a:gd name="T3" fmla="*/ 0 h 1286"/>
                <a:gd name="T4" fmla="*/ 371 w 4263"/>
                <a:gd name="T5" fmla="*/ 642 h 1286"/>
                <a:gd name="T6" fmla="*/ 0 w 4263"/>
                <a:gd name="T7" fmla="*/ 1286 h 1286"/>
                <a:gd name="T8" fmla="*/ 4263 w 4263"/>
                <a:gd name="T9" fmla="*/ 1286 h 1286"/>
                <a:gd name="T10" fmla="*/ 4263 w 4263"/>
                <a:gd name="T11" fmla="*/ 0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3" h="1286">
                  <a:moveTo>
                    <a:pt x="4263" y="0"/>
                  </a:moveTo>
                  <a:lnTo>
                    <a:pt x="0" y="0"/>
                  </a:lnTo>
                  <a:lnTo>
                    <a:pt x="371" y="642"/>
                  </a:lnTo>
                  <a:lnTo>
                    <a:pt x="0" y="1286"/>
                  </a:lnTo>
                  <a:lnTo>
                    <a:pt x="4263" y="1286"/>
                  </a:lnTo>
                  <a:lnTo>
                    <a:pt x="426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121917" tIns="60958" rIns="121917" bIns="60958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175243" y="2533988"/>
              <a:ext cx="6096000" cy="1230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8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常见问题介绍</a:t>
              </a:r>
              <a:endParaRPr lang="zh-CN" altLang="zh-CN" sz="8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1230892" y="1734857"/>
            <a:ext cx="335316" cy="2722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501208" y="1839736"/>
            <a:ext cx="2325318" cy="2542706"/>
            <a:chOff x="1125413" y="1820686"/>
            <a:chExt cx="2325318" cy="2542706"/>
          </a:xfrm>
        </p:grpSpPr>
        <p:sp>
          <p:nvSpPr>
            <p:cNvPr id="11" name="Freeform 7"/>
            <p:cNvSpPr/>
            <p:nvPr/>
          </p:nvSpPr>
          <p:spPr bwMode="auto">
            <a:xfrm>
              <a:off x="1125413" y="1820686"/>
              <a:ext cx="2325318" cy="2542706"/>
            </a:xfrm>
            <a:custGeom>
              <a:avLst/>
              <a:gdLst>
                <a:gd name="T0" fmla="*/ 346 w 1387"/>
                <a:gd name="T1" fmla="*/ 1201 h 1201"/>
                <a:gd name="T2" fmla="*/ 0 w 1387"/>
                <a:gd name="T3" fmla="*/ 600 h 1201"/>
                <a:gd name="T4" fmla="*/ 346 w 1387"/>
                <a:gd name="T5" fmla="*/ 0 h 1201"/>
                <a:gd name="T6" fmla="*/ 1041 w 1387"/>
                <a:gd name="T7" fmla="*/ 0 h 1201"/>
                <a:gd name="T8" fmla="*/ 1387 w 1387"/>
                <a:gd name="T9" fmla="*/ 600 h 1201"/>
                <a:gd name="T10" fmla="*/ 1041 w 1387"/>
                <a:gd name="T11" fmla="*/ 1201 h 1201"/>
                <a:gd name="T12" fmla="*/ 346 w 1387"/>
                <a:gd name="T13" fmla="*/ 1201 h 1201"/>
                <a:gd name="connsiteX0" fmla="*/ 66 w 7571"/>
                <a:gd name="connsiteY0" fmla="*/ 10000 h 10000"/>
                <a:gd name="connsiteX1" fmla="*/ 0 w 7571"/>
                <a:gd name="connsiteY1" fmla="*/ 5146 h 10000"/>
                <a:gd name="connsiteX2" fmla="*/ 66 w 7571"/>
                <a:gd name="connsiteY2" fmla="*/ 0 h 10000"/>
                <a:gd name="connsiteX3" fmla="*/ 5076 w 7571"/>
                <a:gd name="connsiteY3" fmla="*/ 0 h 10000"/>
                <a:gd name="connsiteX4" fmla="*/ 7571 w 7571"/>
                <a:gd name="connsiteY4" fmla="*/ 4996 h 10000"/>
                <a:gd name="connsiteX5" fmla="*/ 5076 w 7571"/>
                <a:gd name="connsiteY5" fmla="*/ 10000 h 10000"/>
                <a:gd name="connsiteX6" fmla="*/ 66 w 7571"/>
                <a:gd name="connsiteY6" fmla="*/ 10000 h 10000"/>
                <a:gd name="connsiteX0-1" fmla="*/ 0 w 9913"/>
                <a:gd name="connsiteY0-2" fmla="*/ 10000 h 10000"/>
                <a:gd name="connsiteX1-3" fmla="*/ 0 w 9913"/>
                <a:gd name="connsiteY1-4" fmla="*/ 0 h 10000"/>
                <a:gd name="connsiteX2-5" fmla="*/ 6618 w 9913"/>
                <a:gd name="connsiteY2-6" fmla="*/ 0 h 10000"/>
                <a:gd name="connsiteX3-7" fmla="*/ 9913 w 9913"/>
                <a:gd name="connsiteY3-8" fmla="*/ 4996 h 10000"/>
                <a:gd name="connsiteX4-9" fmla="*/ 6618 w 9913"/>
                <a:gd name="connsiteY4-10" fmla="*/ 10000 h 10000"/>
                <a:gd name="connsiteX5-11" fmla="*/ 0 w 9913"/>
                <a:gd name="connsiteY5-12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9913" h="10000">
                  <a:moveTo>
                    <a:pt x="0" y="10000"/>
                  </a:moveTo>
                  <a:lnTo>
                    <a:pt x="0" y="0"/>
                  </a:lnTo>
                  <a:lnTo>
                    <a:pt x="6618" y="0"/>
                  </a:lnTo>
                  <a:lnTo>
                    <a:pt x="9913" y="4996"/>
                  </a:lnTo>
                  <a:lnTo>
                    <a:pt x="6618" y="10000"/>
                  </a:ln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82550">
              <a:noFill/>
              <a:prstDash val="solid"/>
              <a:round/>
            </a:ln>
          </p:spPr>
          <p:txBody>
            <a:bodyPr vert="horz" wrap="square" lIns="121917" tIns="60958" rIns="121917" bIns="60958" numCol="1" anchor="t" anchorCtr="0" compatLnSpc="1"/>
            <a:lstStyle/>
            <a:p>
              <a:endParaRPr lang="zh-CN" altLang="en-US">
                <a:latin typeface="方正中等线简体" panose="03000509000000000000" pitchFamily="2" charset="-122"/>
                <a:ea typeface="方正中等线简体" panose="03000509000000000000" pitchFamily="2" charset="-122"/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1547141" y="2428327"/>
              <a:ext cx="868363" cy="1169988"/>
            </a:xfrm>
            <a:custGeom>
              <a:avLst/>
              <a:gdLst>
                <a:gd name="T0" fmla="*/ 547 w 547"/>
                <a:gd name="T1" fmla="*/ 0 h 737"/>
                <a:gd name="T2" fmla="*/ 29 w 547"/>
                <a:gd name="T3" fmla="*/ 29 h 737"/>
                <a:gd name="T4" fmla="*/ 235 w 547"/>
                <a:gd name="T5" fmla="*/ 190 h 737"/>
                <a:gd name="T6" fmla="*/ 251 w 547"/>
                <a:gd name="T7" fmla="*/ 226 h 737"/>
                <a:gd name="T8" fmla="*/ 281 w 547"/>
                <a:gd name="T9" fmla="*/ 243 h 737"/>
                <a:gd name="T10" fmla="*/ 305 w 547"/>
                <a:gd name="T11" fmla="*/ 232 h 737"/>
                <a:gd name="T12" fmla="*/ 328 w 547"/>
                <a:gd name="T13" fmla="*/ 199 h 737"/>
                <a:gd name="T14" fmla="*/ 335 w 547"/>
                <a:gd name="T15" fmla="*/ 181 h 737"/>
                <a:gd name="T16" fmla="*/ 335 w 547"/>
                <a:gd name="T17" fmla="*/ 165 h 737"/>
                <a:gd name="T18" fmla="*/ 336 w 547"/>
                <a:gd name="T19" fmla="*/ 144 h 737"/>
                <a:gd name="T20" fmla="*/ 328 w 547"/>
                <a:gd name="T21" fmla="*/ 114 h 737"/>
                <a:gd name="T22" fmla="*/ 304 w 547"/>
                <a:gd name="T23" fmla="*/ 101 h 737"/>
                <a:gd name="T24" fmla="*/ 304 w 547"/>
                <a:gd name="T25" fmla="*/ 100 h 737"/>
                <a:gd name="T26" fmla="*/ 297 w 547"/>
                <a:gd name="T27" fmla="*/ 96 h 737"/>
                <a:gd name="T28" fmla="*/ 299 w 547"/>
                <a:gd name="T29" fmla="*/ 100 h 737"/>
                <a:gd name="T30" fmla="*/ 297 w 547"/>
                <a:gd name="T31" fmla="*/ 98 h 737"/>
                <a:gd name="T32" fmla="*/ 287 w 547"/>
                <a:gd name="T33" fmla="*/ 85 h 737"/>
                <a:gd name="T34" fmla="*/ 281 w 547"/>
                <a:gd name="T35" fmla="*/ 90 h 737"/>
                <a:gd name="T36" fmla="*/ 281 w 547"/>
                <a:gd name="T37" fmla="*/ 87 h 737"/>
                <a:gd name="T38" fmla="*/ 273 w 547"/>
                <a:gd name="T39" fmla="*/ 95 h 737"/>
                <a:gd name="T40" fmla="*/ 274 w 547"/>
                <a:gd name="T41" fmla="*/ 90 h 737"/>
                <a:gd name="T42" fmla="*/ 273 w 547"/>
                <a:gd name="T43" fmla="*/ 88 h 737"/>
                <a:gd name="T44" fmla="*/ 269 w 547"/>
                <a:gd name="T45" fmla="*/ 90 h 737"/>
                <a:gd name="T46" fmla="*/ 251 w 547"/>
                <a:gd name="T47" fmla="*/ 101 h 737"/>
                <a:gd name="T48" fmla="*/ 232 w 547"/>
                <a:gd name="T49" fmla="*/ 126 h 737"/>
                <a:gd name="T50" fmla="*/ 233 w 547"/>
                <a:gd name="T51" fmla="*/ 165 h 737"/>
                <a:gd name="T52" fmla="*/ 229 w 547"/>
                <a:gd name="T53" fmla="*/ 172 h 737"/>
                <a:gd name="T54" fmla="*/ 235 w 547"/>
                <a:gd name="T55" fmla="*/ 190 h 737"/>
                <a:gd name="T56" fmla="*/ 186 w 547"/>
                <a:gd name="T57" fmla="*/ 377 h 737"/>
                <a:gd name="T58" fmla="*/ 276 w 547"/>
                <a:gd name="T59" fmla="*/ 394 h 737"/>
                <a:gd name="T60" fmla="*/ 343 w 547"/>
                <a:gd name="T61" fmla="*/ 387 h 737"/>
                <a:gd name="T62" fmla="*/ 394 w 547"/>
                <a:gd name="T63" fmla="*/ 374 h 737"/>
                <a:gd name="T64" fmla="*/ 402 w 547"/>
                <a:gd name="T65" fmla="*/ 366 h 737"/>
                <a:gd name="T66" fmla="*/ 395 w 547"/>
                <a:gd name="T67" fmla="*/ 304 h 737"/>
                <a:gd name="T68" fmla="*/ 380 w 547"/>
                <a:gd name="T69" fmla="*/ 268 h 737"/>
                <a:gd name="T70" fmla="*/ 340 w 547"/>
                <a:gd name="T71" fmla="*/ 247 h 737"/>
                <a:gd name="T72" fmla="*/ 318 w 547"/>
                <a:gd name="T73" fmla="*/ 234 h 737"/>
                <a:gd name="T74" fmla="*/ 304 w 547"/>
                <a:gd name="T75" fmla="*/ 257 h 737"/>
                <a:gd name="T76" fmla="*/ 278 w 547"/>
                <a:gd name="T77" fmla="*/ 268 h 737"/>
                <a:gd name="T78" fmla="*/ 251 w 547"/>
                <a:gd name="T79" fmla="*/ 243 h 737"/>
                <a:gd name="T80" fmla="*/ 237 w 547"/>
                <a:gd name="T81" fmla="*/ 242 h 737"/>
                <a:gd name="T82" fmla="*/ 193 w 547"/>
                <a:gd name="T83" fmla="*/ 260 h 737"/>
                <a:gd name="T84" fmla="*/ 176 w 547"/>
                <a:gd name="T85" fmla="*/ 279 h 737"/>
                <a:gd name="T86" fmla="*/ 163 w 547"/>
                <a:gd name="T87" fmla="*/ 346 h 737"/>
                <a:gd name="T88" fmla="*/ 166 w 547"/>
                <a:gd name="T89" fmla="*/ 369 h 737"/>
                <a:gd name="T90" fmla="*/ 407 w 547"/>
                <a:gd name="T91" fmla="*/ 562 h 737"/>
                <a:gd name="T92" fmla="*/ 407 w 547"/>
                <a:gd name="T93" fmla="*/ 562 h 737"/>
                <a:gd name="T94" fmla="*/ 103 w 547"/>
                <a:gd name="T95" fmla="*/ 618 h 737"/>
                <a:gd name="T96" fmla="*/ 101 w 547"/>
                <a:gd name="T97" fmla="*/ 525 h 737"/>
                <a:gd name="T98" fmla="*/ 101 w 547"/>
                <a:gd name="T99" fmla="*/ 448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7" h="737">
                  <a:moveTo>
                    <a:pt x="0" y="0"/>
                  </a:moveTo>
                  <a:lnTo>
                    <a:pt x="0" y="737"/>
                  </a:lnTo>
                  <a:lnTo>
                    <a:pt x="547" y="737"/>
                  </a:lnTo>
                  <a:lnTo>
                    <a:pt x="547" y="0"/>
                  </a:lnTo>
                  <a:lnTo>
                    <a:pt x="0" y="0"/>
                  </a:lnTo>
                  <a:close/>
                  <a:moveTo>
                    <a:pt x="519" y="708"/>
                  </a:moveTo>
                  <a:lnTo>
                    <a:pt x="29" y="708"/>
                  </a:lnTo>
                  <a:lnTo>
                    <a:pt x="29" y="29"/>
                  </a:lnTo>
                  <a:lnTo>
                    <a:pt x="519" y="29"/>
                  </a:lnTo>
                  <a:lnTo>
                    <a:pt x="519" y="708"/>
                  </a:lnTo>
                  <a:close/>
                  <a:moveTo>
                    <a:pt x="235" y="190"/>
                  </a:moveTo>
                  <a:lnTo>
                    <a:pt x="235" y="190"/>
                  </a:lnTo>
                  <a:lnTo>
                    <a:pt x="237" y="199"/>
                  </a:lnTo>
                  <a:lnTo>
                    <a:pt x="242" y="209"/>
                  </a:lnTo>
                  <a:lnTo>
                    <a:pt x="246" y="217"/>
                  </a:lnTo>
                  <a:lnTo>
                    <a:pt x="251" y="226"/>
                  </a:lnTo>
                  <a:lnTo>
                    <a:pt x="258" y="234"/>
                  </a:lnTo>
                  <a:lnTo>
                    <a:pt x="266" y="239"/>
                  </a:lnTo>
                  <a:lnTo>
                    <a:pt x="274" y="242"/>
                  </a:lnTo>
                  <a:lnTo>
                    <a:pt x="281" y="243"/>
                  </a:lnTo>
                  <a:lnTo>
                    <a:pt x="281" y="243"/>
                  </a:lnTo>
                  <a:lnTo>
                    <a:pt x="291" y="242"/>
                  </a:lnTo>
                  <a:lnTo>
                    <a:pt x="299" y="239"/>
                  </a:lnTo>
                  <a:lnTo>
                    <a:pt x="305" y="232"/>
                  </a:lnTo>
                  <a:lnTo>
                    <a:pt x="313" y="226"/>
                  </a:lnTo>
                  <a:lnTo>
                    <a:pt x="320" y="217"/>
                  </a:lnTo>
                  <a:lnTo>
                    <a:pt x="325" y="209"/>
                  </a:lnTo>
                  <a:lnTo>
                    <a:pt x="328" y="199"/>
                  </a:lnTo>
                  <a:lnTo>
                    <a:pt x="330" y="190"/>
                  </a:lnTo>
                  <a:lnTo>
                    <a:pt x="330" y="190"/>
                  </a:lnTo>
                  <a:lnTo>
                    <a:pt x="333" y="188"/>
                  </a:lnTo>
                  <a:lnTo>
                    <a:pt x="335" y="181"/>
                  </a:lnTo>
                  <a:lnTo>
                    <a:pt x="335" y="181"/>
                  </a:lnTo>
                  <a:lnTo>
                    <a:pt x="336" y="173"/>
                  </a:lnTo>
                  <a:lnTo>
                    <a:pt x="336" y="167"/>
                  </a:lnTo>
                  <a:lnTo>
                    <a:pt x="335" y="165"/>
                  </a:lnTo>
                  <a:lnTo>
                    <a:pt x="333" y="165"/>
                  </a:lnTo>
                  <a:lnTo>
                    <a:pt x="333" y="165"/>
                  </a:lnTo>
                  <a:lnTo>
                    <a:pt x="335" y="157"/>
                  </a:lnTo>
                  <a:lnTo>
                    <a:pt x="336" y="144"/>
                  </a:lnTo>
                  <a:lnTo>
                    <a:pt x="336" y="137"/>
                  </a:lnTo>
                  <a:lnTo>
                    <a:pt x="335" y="129"/>
                  </a:lnTo>
                  <a:lnTo>
                    <a:pt x="333" y="121"/>
                  </a:lnTo>
                  <a:lnTo>
                    <a:pt x="328" y="114"/>
                  </a:lnTo>
                  <a:lnTo>
                    <a:pt x="328" y="114"/>
                  </a:lnTo>
                  <a:lnTo>
                    <a:pt x="323" y="110"/>
                  </a:lnTo>
                  <a:lnTo>
                    <a:pt x="315" y="105"/>
                  </a:lnTo>
                  <a:lnTo>
                    <a:pt x="304" y="101"/>
                  </a:lnTo>
                  <a:lnTo>
                    <a:pt x="304" y="101"/>
                  </a:lnTo>
                  <a:lnTo>
                    <a:pt x="302" y="100"/>
                  </a:lnTo>
                  <a:lnTo>
                    <a:pt x="302" y="100"/>
                  </a:lnTo>
                  <a:lnTo>
                    <a:pt x="304" y="100"/>
                  </a:lnTo>
                  <a:lnTo>
                    <a:pt x="304" y="100"/>
                  </a:lnTo>
                  <a:lnTo>
                    <a:pt x="300" y="100"/>
                  </a:lnTo>
                  <a:lnTo>
                    <a:pt x="300" y="100"/>
                  </a:lnTo>
                  <a:lnTo>
                    <a:pt x="297" y="96"/>
                  </a:lnTo>
                  <a:lnTo>
                    <a:pt x="297" y="96"/>
                  </a:lnTo>
                  <a:lnTo>
                    <a:pt x="299" y="100"/>
                  </a:lnTo>
                  <a:lnTo>
                    <a:pt x="299" y="100"/>
                  </a:lnTo>
                  <a:lnTo>
                    <a:pt x="299" y="100"/>
                  </a:lnTo>
                  <a:lnTo>
                    <a:pt x="299" y="100"/>
                  </a:lnTo>
                  <a:lnTo>
                    <a:pt x="295" y="95"/>
                  </a:lnTo>
                  <a:lnTo>
                    <a:pt x="295" y="95"/>
                  </a:lnTo>
                  <a:lnTo>
                    <a:pt x="297" y="98"/>
                  </a:lnTo>
                  <a:lnTo>
                    <a:pt x="297" y="98"/>
                  </a:lnTo>
                  <a:lnTo>
                    <a:pt x="291" y="93"/>
                  </a:lnTo>
                  <a:lnTo>
                    <a:pt x="287" y="88"/>
                  </a:lnTo>
                  <a:lnTo>
                    <a:pt x="287" y="85"/>
                  </a:lnTo>
                  <a:lnTo>
                    <a:pt x="287" y="85"/>
                  </a:lnTo>
                  <a:lnTo>
                    <a:pt x="284" y="85"/>
                  </a:lnTo>
                  <a:lnTo>
                    <a:pt x="281" y="90"/>
                  </a:lnTo>
                  <a:lnTo>
                    <a:pt x="281" y="90"/>
                  </a:lnTo>
                  <a:lnTo>
                    <a:pt x="282" y="85"/>
                  </a:lnTo>
                  <a:lnTo>
                    <a:pt x="286" y="82"/>
                  </a:lnTo>
                  <a:lnTo>
                    <a:pt x="286" y="82"/>
                  </a:lnTo>
                  <a:lnTo>
                    <a:pt x="281" y="87"/>
                  </a:lnTo>
                  <a:lnTo>
                    <a:pt x="281" y="87"/>
                  </a:lnTo>
                  <a:lnTo>
                    <a:pt x="278" y="90"/>
                  </a:lnTo>
                  <a:lnTo>
                    <a:pt x="274" y="92"/>
                  </a:lnTo>
                  <a:lnTo>
                    <a:pt x="273" y="95"/>
                  </a:lnTo>
                  <a:lnTo>
                    <a:pt x="273" y="95"/>
                  </a:lnTo>
                  <a:lnTo>
                    <a:pt x="273" y="95"/>
                  </a:lnTo>
                  <a:lnTo>
                    <a:pt x="274" y="90"/>
                  </a:lnTo>
                  <a:lnTo>
                    <a:pt x="274" y="90"/>
                  </a:lnTo>
                  <a:lnTo>
                    <a:pt x="271" y="95"/>
                  </a:lnTo>
                  <a:lnTo>
                    <a:pt x="269" y="93"/>
                  </a:lnTo>
                  <a:lnTo>
                    <a:pt x="269" y="93"/>
                  </a:lnTo>
                  <a:lnTo>
                    <a:pt x="273" y="88"/>
                  </a:lnTo>
                  <a:lnTo>
                    <a:pt x="273" y="88"/>
                  </a:lnTo>
                  <a:lnTo>
                    <a:pt x="269" y="92"/>
                  </a:lnTo>
                  <a:lnTo>
                    <a:pt x="269" y="92"/>
                  </a:lnTo>
                  <a:lnTo>
                    <a:pt x="269" y="90"/>
                  </a:lnTo>
                  <a:lnTo>
                    <a:pt x="264" y="93"/>
                  </a:lnTo>
                  <a:lnTo>
                    <a:pt x="264" y="93"/>
                  </a:lnTo>
                  <a:lnTo>
                    <a:pt x="260" y="96"/>
                  </a:lnTo>
                  <a:lnTo>
                    <a:pt x="251" y="101"/>
                  </a:lnTo>
                  <a:lnTo>
                    <a:pt x="245" y="106"/>
                  </a:lnTo>
                  <a:lnTo>
                    <a:pt x="240" y="113"/>
                  </a:lnTo>
                  <a:lnTo>
                    <a:pt x="235" y="119"/>
                  </a:lnTo>
                  <a:lnTo>
                    <a:pt x="232" y="126"/>
                  </a:lnTo>
                  <a:lnTo>
                    <a:pt x="232" y="126"/>
                  </a:lnTo>
                  <a:lnTo>
                    <a:pt x="230" y="136"/>
                  </a:lnTo>
                  <a:lnTo>
                    <a:pt x="230" y="147"/>
                  </a:lnTo>
                  <a:lnTo>
                    <a:pt x="233" y="165"/>
                  </a:lnTo>
                  <a:lnTo>
                    <a:pt x="233" y="165"/>
                  </a:lnTo>
                  <a:lnTo>
                    <a:pt x="232" y="165"/>
                  </a:lnTo>
                  <a:lnTo>
                    <a:pt x="230" y="167"/>
                  </a:lnTo>
                  <a:lnTo>
                    <a:pt x="229" y="172"/>
                  </a:lnTo>
                  <a:lnTo>
                    <a:pt x="232" y="181"/>
                  </a:lnTo>
                  <a:lnTo>
                    <a:pt x="232" y="181"/>
                  </a:lnTo>
                  <a:lnTo>
                    <a:pt x="233" y="188"/>
                  </a:lnTo>
                  <a:lnTo>
                    <a:pt x="235" y="190"/>
                  </a:lnTo>
                  <a:lnTo>
                    <a:pt x="235" y="190"/>
                  </a:lnTo>
                  <a:close/>
                  <a:moveTo>
                    <a:pt x="168" y="371"/>
                  </a:moveTo>
                  <a:lnTo>
                    <a:pt x="168" y="371"/>
                  </a:lnTo>
                  <a:lnTo>
                    <a:pt x="186" y="377"/>
                  </a:lnTo>
                  <a:lnTo>
                    <a:pt x="204" y="382"/>
                  </a:lnTo>
                  <a:lnTo>
                    <a:pt x="238" y="389"/>
                  </a:lnTo>
                  <a:lnTo>
                    <a:pt x="266" y="392"/>
                  </a:lnTo>
                  <a:lnTo>
                    <a:pt x="276" y="394"/>
                  </a:lnTo>
                  <a:lnTo>
                    <a:pt x="276" y="394"/>
                  </a:lnTo>
                  <a:lnTo>
                    <a:pt x="300" y="392"/>
                  </a:lnTo>
                  <a:lnTo>
                    <a:pt x="323" y="391"/>
                  </a:lnTo>
                  <a:lnTo>
                    <a:pt x="343" y="387"/>
                  </a:lnTo>
                  <a:lnTo>
                    <a:pt x="361" y="384"/>
                  </a:lnTo>
                  <a:lnTo>
                    <a:pt x="385" y="377"/>
                  </a:lnTo>
                  <a:lnTo>
                    <a:pt x="394" y="374"/>
                  </a:lnTo>
                  <a:lnTo>
                    <a:pt x="394" y="374"/>
                  </a:lnTo>
                  <a:lnTo>
                    <a:pt x="398" y="371"/>
                  </a:lnTo>
                  <a:lnTo>
                    <a:pt x="400" y="368"/>
                  </a:lnTo>
                  <a:lnTo>
                    <a:pt x="402" y="366"/>
                  </a:lnTo>
                  <a:lnTo>
                    <a:pt x="402" y="366"/>
                  </a:lnTo>
                  <a:lnTo>
                    <a:pt x="402" y="350"/>
                  </a:lnTo>
                  <a:lnTo>
                    <a:pt x="400" y="333"/>
                  </a:lnTo>
                  <a:lnTo>
                    <a:pt x="398" y="317"/>
                  </a:lnTo>
                  <a:lnTo>
                    <a:pt x="395" y="304"/>
                  </a:lnTo>
                  <a:lnTo>
                    <a:pt x="389" y="283"/>
                  </a:lnTo>
                  <a:lnTo>
                    <a:pt x="385" y="275"/>
                  </a:lnTo>
                  <a:lnTo>
                    <a:pt x="385" y="275"/>
                  </a:lnTo>
                  <a:lnTo>
                    <a:pt x="380" y="268"/>
                  </a:lnTo>
                  <a:lnTo>
                    <a:pt x="376" y="263"/>
                  </a:lnTo>
                  <a:lnTo>
                    <a:pt x="359" y="255"/>
                  </a:lnTo>
                  <a:lnTo>
                    <a:pt x="345" y="250"/>
                  </a:lnTo>
                  <a:lnTo>
                    <a:pt x="340" y="247"/>
                  </a:lnTo>
                  <a:lnTo>
                    <a:pt x="340" y="247"/>
                  </a:lnTo>
                  <a:lnTo>
                    <a:pt x="327" y="242"/>
                  </a:lnTo>
                  <a:lnTo>
                    <a:pt x="320" y="237"/>
                  </a:lnTo>
                  <a:lnTo>
                    <a:pt x="318" y="234"/>
                  </a:lnTo>
                  <a:lnTo>
                    <a:pt x="318" y="232"/>
                  </a:lnTo>
                  <a:lnTo>
                    <a:pt x="318" y="232"/>
                  </a:lnTo>
                  <a:lnTo>
                    <a:pt x="310" y="247"/>
                  </a:lnTo>
                  <a:lnTo>
                    <a:pt x="304" y="257"/>
                  </a:lnTo>
                  <a:lnTo>
                    <a:pt x="295" y="263"/>
                  </a:lnTo>
                  <a:lnTo>
                    <a:pt x="289" y="266"/>
                  </a:lnTo>
                  <a:lnTo>
                    <a:pt x="282" y="268"/>
                  </a:lnTo>
                  <a:lnTo>
                    <a:pt x="278" y="268"/>
                  </a:lnTo>
                  <a:lnTo>
                    <a:pt x="271" y="266"/>
                  </a:lnTo>
                  <a:lnTo>
                    <a:pt x="266" y="263"/>
                  </a:lnTo>
                  <a:lnTo>
                    <a:pt x="258" y="255"/>
                  </a:lnTo>
                  <a:lnTo>
                    <a:pt x="251" y="243"/>
                  </a:lnTo>
                  <a:lnTo>
                    <a:pt x="245" y="232"/>
                  </a:lnTo>
                  <a:lnTo>
                    <a:pt x="245" y="232"/>
                  </a:lnTo>
                  <a:lnTo>
                    <a:pt x="243" y="237"/>
                  </a:lnTo>
                  <a:lnTo>
                    <a:pt x="237" y="242"/>
                  </a:lnTo>
                  <a:lnTo>
                    <a:pt x="222" y="248"/>
                  </a:lnTo>
                  <a:lnTo>
                    <a:pt x="201" y="257"/>
                  </a:lnTo>
                  <a:lnTo>
                    <a:pt x="201" y="257"/>
                  </a:lnTo>
                  <a:lnTo>
                    <a:pt x="193" y="260"/>
                  </a:lnTo>
                  <a:lnTo>
                    <a:pt x="188" y="265"/>
                  </a:lnTo>
                  <a:lnTo>
                    <a:pt x="183" y="268"/>
                  </a:lnTo>
                  <a:lnTo>
                    <a:pt x="183" y="268"/>
                  </a:lnTo>
                  <a:lnTo>
                    <a:pt x="176" y="279"/>
                  </a:lnTo>
                  <a:lnTo>
                    <a:pt x="171" y="294"/>
                  </a:lnTo>
                  <a:lnTo>
                    <a:pt x="168" y="309"/>
                  </a:lnTo>
                  <a:lnTo>
                    <a:pt x="166" y="322"/>
                  </a:lnTo>
                  <a:lnTo>
                    <a:pt x="163" y="346"/>
                  </a:lnTo>
                  <a:lnTo>
                    <a:pt x="163" y="356"/>
                  </a:lnTo>
                  <a:lnTo>
                    <a:pt x="163" y="356"/>
                  </a:lnTo>
                  <a:lnTo>
                    <a:pt x="163" y="364"/>
                  </a:lnTo>
                  <a:lnTo>
                    <a:pt x="166" y="369"/>
                  </a:lnTo>
                  <a:lnTo>
                    <a:pt x="168" y="371"/>
                  </a:lnTo>
                  <a:lnTo>
                    <a:pt x="168" y="371"/>
                  </a:lnTo>
                  <a:lnTo>
                    <a:pt x="168" y="371"/>
                  </a:lnTo>
                  <a:close/>
                  <a:moveTo>
                    <a:pt x="407" y="562"/>
                  </a:moveTo>
                  <a:lnTo>
                    <a:pt x="101" y="562"/>
                  </a:lnTo>
                  <a:lnTo>
                    <a:pt x="101" y="580"/>
                  </a:lnTo>
                  <a:lnTo>
                    <a:pt x="407" y="580"/>
                  </a:lnTo>
                  <a:lnTo>
                    <a:pt x="407" y="562"/>
                  </a:lnTo>
                  <a:close/>
                  <a:moveTo>
                    <a:pt x="103" y="636"/>
                  </a:moveTo>
                  <a:lnTo>
                    <a:pt x="380" y="636"/>
                  </a:lnTo>
                  <a:lnTo>
                    <a:pt x="380" y="618"/>
                  </a:lnTo>
                  <a:lnTo>
                    <a:pt x="103" y="618"/>
                  </a:lnTo>
                  <a:lnTo>
                    <a:pt x="103" y="636"/>
                  </a:lnTo>
                  <a:close/>
                  <a:moveTo>
                    <a:pt x="436" y="507"/>
                  </a:moveTo>
                  <a:lnTo>
                    <a:pt x="101" y="507"/>
                  </a:lnTo>
                  <a:lnTo>
                    <a:pt x="101" y="525"/>
                  </a:lnTo>
                  <a:lnTo>
                    <a:pt x="436" y="525"/>
                  </a:lnTo>
                  <a:lnTo>
                    <a:pt x="436" y="507"/>
                  </a:lnTo>
                  <a:close/>
                  <a:moveTo>
                    <a:pt x="464" y="448"/>
                  </a:moveTo>
                  <a:lnTo>
                    <a:pt x="101" y="448"/>
                  </a:lnTo>
                  <a:lnTo>
                    <a:pt x="101" y="466"/>
                  </a:lnTo>
                  <a:lnTo>
                    <a:pt x="464" y="466"/>
                  </a:lnTo>
                  <a:lnTo>
                    <a:pt x="464" y="4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中等线简体" panose="03000509000000000000" pitchFamily="2" charset="-122"/>
                <a:ea typeface="方正中等线简体" panose="03000509000000000000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535077" y="1347589"/>
            <a:ext cx="807436" cy="803226"/>
            <a:chOff x="2159282" y="1328539"/>
            <a:chExt cx="807436" cy="803226"/>
          </a:xfrm>
          <a:effectLst/>
        </p:grpSpPr>
        <p:sp>
          <p:nvSpPr>
            <p:cNvPr id="14" name="Freeform 29"/>
            <p:cNvSpPr/>
            <p:nvPr/>
          </p:nvSpPr>
          <p:spPr bwMode="auto">
            <a:xfrm>
              <a:off x="2159282" y="1328539"/>
              <a:ext cx="807436" cy="774535"/>
            </a:xfrm>
            <a:custGeom>
              <a:avLst/>
              <a:gdLst>
                <a:gd name="T0" fmla="*/ 42 w 219"/>
                <a:gd name="T1" fmla="*/ 210 h 210"/>
                <a:gd name="T2" fmla="*/ 0 w 219"/>
                <a:gd name="T3" fmla="*/ 80 h 210"/>
                <a:gd name="T4" fmla="*/ 109 w 219"/>
                <a:gd name="T5" fmla="*/ 0 h 210"/>
                <a:gd name="T6" fmla="*/ 219 w 219"/>
                <a:gd name="T7" fmla="*/ 80 h 210"/>
                <a:gd name="T8" fmla="*/ 177 w 219"/>
                <a:gd name="T9" fmla="*/ 210 h 210"/>
                <a:gd name="T10" fmla="*/ 42 w 219"/>
                <a:gd name="T11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210">
                  <a:moveTo>
                    <a:pt x="42" y="210"/>
                  </a:moveTo>
                  <a:lnTo>
                    <a:pt x="0" y="80"/>
                  </a:lnTo>
                  <a:lnTo>
                    <a:pt x="109" y="0"/>
                  </a:lnTo>
                  <a:lnTo>
                    <a:pt x="219" y="80"/>
                  </a:lnTo>
                  <a:lnTo>
                    <a:pt x="177" y="210"/>
                  </a:lnTo>
                  <a:lnTo>
                    <a:pt x="42" y="21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96933" y="1363415"/>
              <a:ext cx="527685" cy="76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合同管理基本功能</a:t>
            </a:r>
          </a:p>
        </p:txBody>
      </p:sp>
      <p:sp>
        <p:nvSpPr>
          <p:cNvPr id="7" name="TextBox 2"/>
          <p:cNvSpPr/>
          <p:nvPr>
            <p:custDataLst>
              <p:tags r:id="rId1"/>
            </p:custDataLst>
          </p:nvPr>
        </p:nvSpPr>
        <p:spPr>
          <a:xfrm>
            <a:off x="275590" y="1731645"/>
            <a:ext cx="5234940" cy="1993900"/>
          </a:xfrm>
          <a:prstGeom prst="rect">
            <a:avLst/>
          </a:prstGeom>
          <a:solidFill>
            <a:srgbClr val="1F74AD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TextBox 3"/>
          <p:cNvSpPr/>
          <p:nvPr>
            <p:custDataLst>
              <p:tags r:id="rId2"/>
            </p:custDataLst>
          </p:nvPr>
        </p:nvSpPr>
        <p:spPr>
          <a:xfrm>
            <a:off x="5718810" y="1712595"/>
            <a:ext cx="5825490" cy="2012950"/>
          </a:xfrm>
          <a:prstGeom prst="rect">
            <a:avLst/>
          </a:prstGeom>
          <a:solidFill>
            <a:srgbClr val="3498DB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TextBox 4"/>
          <p:cNvSpPr/>
          <p:nvPr>
            <p:custDataLst>
              <p:tags r:id="rId3"/>
            </p:custDataLst>
          </p:nvPr>
        </p:nvSpPr>
        <p:spPr>
          <a:xfrm>
            <a:off x="276225" y="4003040"/>
            <a:ext cx="5234305" cy="2052955"/>
          </a:xfrm>
          <a:prstGeom prst="rect">
            <a:avLst/>
          </a:prstGeom>
          <a:solidFill>
            <a:srgbClr val="1AA3AA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" name="TextBox 5"/>
          <p:cNvSpPr/>
          <p:nvPr>
            <p:custDataLst>
              <p:tags r:id="rId4"/>
            </p:custDataLst>
          </p:nvPr>
        </p:nvSpPr>
        <p:spPr>
          <a:xfrm>
            <a:off x="5744210" y="4003040"/>
            <a:ext cx="5822315" cy="2052320"/>
          </a:xfrm>
          <a:prstGeom prst="rect">
            <a:avLst/>
          </a:prstGeom>
          <a:solidFill>
            <a:srgbClr val="69A35B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8" name="TextBox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9944" y="1704527"/>
            <a:ext cx="5325549" cy="59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normAutofit/>
          </a:bodyPr>
          <a:lstStyle>
            <a:lvl1pPr defTabSz="1216025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000" b="1" spc="3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合同登记管理</a:t>
            </a:r>
          </a:p>
        </p:txBody>
      </p:sp>
      <p:sp>
        <p:nvSpPr>
          <p:cNvPr id="30" name="TextBox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65819" y="1704653"/>
            <a:ext cx="5331601" cy="59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normAutofit/>
          </a:bodyPr>
          <a:lstStyle>
            <a:lvl1pPr defTabSz="1216025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000" b="1" spc="3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合同执行管理</a:t>
            </a:r>
          </a:p>
        </p:txBody>
      </p:sp>
      <p:sp>
        <p:nvSpPr>
          <p:cNvPr id="41" name="Text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9219" y="4015502"/>
            <a:ext cx="5331601" cy="59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normAutofit/>
          </a:bodyPr>
          <a:lstStyle>
            <a:lvl1pPr defTabSz="1216025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000" b="1" spc="3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合同验收管理</a:t>
            </a:r>
          </a:p>
        </p:txBody>
      </p:sp>
      <p:sp>
        <p:nvSpPr>
          <p:cNvPr id="43" name="Text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92487" y="4002903"/>
            <a:ext cx="5325549" cy="59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normAutofit/>
          </a:bodyPr>
          <a:lstStyle>
            <a:lvl1pPr defTabSz="1216025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000" b="1" spc="3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合同台账管理</a:t>
            </a:r>
          </a:p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endParaRPr lang="zh-CN" altLang="en-US" sz="2000" b="1" spc="3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9"/>
            </p:custDataLst>
          </p:nvPr>
        </p:nvSpPr>
        <p:spPr>
          <a:xfrm>
            <a:off x="1480662" y="862815"/>
            <a:ext cx="8415337" cy="85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1F74AD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1F74AD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1F74AD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1F74AD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400" b="1" spc="300">
                <a:latin typeface="Arial" panose="020B0604020202020204" pitchFamily="34" charset="0"/>
                <a:ea typeface="微软雅黑" panose="020B0503020204020204" pitchFamily="34" charset="-122"/>
              </a:rPr>
              <a:t>合同管理</a:t>
            </a:r>
          </a:p>
        </p:txBody>
      </p:sp>
      <p:sp>
        <p:nvSpPr>
          <p:cNvPr id="4" name="矩形 3"/>
          <p:cNvSpPr/>
          <p:nvPr/>
        </p:nvSpPr>
        <p:spPr>
          <a:xfrm>
            <a:off x="596688" y="2308013"/>
            <a:ext cx="2077720" cy="43603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600" b="1" spc="3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合同登记填报</a:t>
            </a:r>
          </a:p>
        </p:txBody>
      </p:sp>
      <p:sp>
        <p:nvSpPr>
          <p:cNvPr id="5" name="矩形 4"/>
          <p:cNvSpPr/>
          <p:nvPr/>
        </p:nvSpPr>
        <p:spPr>
          <a:xfrm>
            <a:off x="596900" y="2979208"/>
            <a:ext cx="2077720" cy="43603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600" b="1" spc="3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合同信息变更</a:t>
            </a:r>
          </a:p>
        </p:txBody>
      </p:sp>
      <p:sp>
        <p:nvSpPr>
          <p:cNvPr id="6" name="矩形 5"/>
          <p:cNvSpPr/>
          <p:nvPr/>
        </p:nvSpPr>
        <p:spPr>
          <a:xfrm>
            <a:off x="3170343" y="2308225"/>
            <a:ext cx="2077720" cy="43603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600" b="1" spc="3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合同业务审批</a:t>
            </a:r>
          </a:p>
        </p:txBody>
      </p:sp>
      <p:sp>
        <p:nvSpPr>
          <p:cNvPr id="11" name="矩形 10"/>
          <p:cNvSpPr/>
          <p:nvPr/>
        </p:nvSpPr>
        <p:spPr>
          <a:xfrm>
            <a:off x="6232948" y="2289598"/>
            <a:ext cx="2077720" cy="43603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600" b="1" spc="3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合同节点管理</a:t>
            </a:r>
          </a:p>
        </p:txBody>
      </p:sp>
      <p:sp>
        <p:nvSpPr>
          <p:cNvPr id="12" name="矩形 11"/>
          <p:cNvSpPr/>
          <p:nvPr/>
        </p:nvSpPr>
        <p:spPr>
          <a:xfrm>
            <a:off x="8950960" y="2289810"/>
            <a:ext cx="2372360" cy="43624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600" b="1" spc="3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合同收</a:t>
            </a:r>
            <a:r>
              <a:rPr lang="en-US" altLang="zh-CN" sz="1600" b="1" spc="3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600" b="1" spc="3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付款信息</a:t>
            </a:r>
          </a:p>
        </p:txBody>
      </p:sp>
      <p:sp>
        <p:nvSpPr>
          <p:cNvPr id="14" name="矩形 13"/>
          <p:cNvSpPr/>
          <p:nvPr/>
        </p:nvSpPr>
        <p:spPr>
          <a:xfrm>
            <a:off x="6233160" y="2979420"/>
            <a:ext cx="2790825" cy="43624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600" b="1" spc="3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收付款信息补录</a:t>
            </a:r>
            <a:r>
              <a:rPr lang="en-US" altLang="zh-CN" sz="1600" b="1" spc="3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600" b="1" spc="3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审批</a:t>
            </a:r>
          </a:p>
        </p:txBody>
      </p:sp>
      <p:sp>
        <p:nvSpPr>
          <p:cNvPr id="15" name="矩形 14"/>
          <p:cNvSpPr/>
          <p:nvPr/>
        </p:nvSpPr>
        <p:spPr>
          <a:xfrm>
            <a:off x="596900" y="4676352"/>
            <a:ext cx="2077720" cy="43603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600" b="1" spc="3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合同验收文件</a:t>
            </a:r>
          </a:p>
        </p:txBody>
      </p:sp>
      <p:sp>
        <p:nvSpPr>
          <p:cNvPr id="16" name="矩形 15"/>
          <p:cNvSpPr/>
          <p:nvPr/>
        </p:nvSpPr>
        <p:spPr>
          <a:xfrm>
            <a:off x="6191885" y="4676987"/>
            <a:ext cx="2077720" cy="43603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600" b="1" spc="3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合同台账</a:t>
            </a:r>
          </a:p>
        </p:txBody>
      </p:sp>
      <p:sp>
        <p:nvSpPr>
          <p:cNvPr id="17" name="矩形 16"/>
          <p:cNvSpPr/>
          <p:nvPr/>
        </p:nvSpPr>
        <p:spPr>
          <a:xfrm>
            <a:off x="596900" y="5292090"/>
            <a:ext cx="2289175" cy="43624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600" b="1" spc="3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合同验收文件管理</a:t>
            </a:r>
          </a:p>
        </p:txBody>
      </p:sp>
      <p:sp>
        <p:nvSpPr>
          <p:cNvPr id="3" name="矩形 2"/>
          <p:cNvSpPr/>
          <p:nvPr/>
        </p:nvSpPr>
        <p:spPr>
          <a:xfrm>
            <a:off x="3170343" y="2979420"/>
            <a:ext cx="2077720" cy="43603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600" b="1" spc="3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合同变更审批</a:t>
            </a:r>
          </a:p>
        </p:txBody>
      </p:sp>
      <p:sp>
        <p:nvSpPr>
          <p:cNvPr id="21" name="矩形 20"/>
          <p:cNvSpPr/>
          <p:nvPr/>
        </p:nvSpPr>
        <p:spPr>
          <a:xfrm>
            <a:off x="6233160" y="5291878"/>
            <a:ext cx="2077720" cy="43603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600" b="1" spc="3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合同模板查询</a:t>
            </a:r>
          </a:p>
        </p:txBody>
      </p:sp>
      <p:sp>
        <p:nvSpPr>
          <p:cNvPr id="26" name="矩形 25"/>
          <p:cNvSpPr/>
          <p:nvPr/>
        </p:nvSpPr>
        <p:spPr>
          <a:xfrm>
            <a:off x="8950748" y="4639733"/>
            <a:ext cx="2077720" cy="43603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600" b="1" spc="3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参与方资料库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2400" dirty="0"/>
              <a:t>合同常见问题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4190" y="1073785"/>
            <a:ext cx="11467465" cy="1337945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问题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为什么我报销时关联了合同，却没有带出合同附件？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原因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只有在合同台账中上传的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“盖章合同”和“盖章验收文件”才能自动带出到报销单附件中，在填写合同中的普通附件无法带出。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" y="2891155"/>
            <a:ext cx="11684000" cy="141605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35" y="4786630"/>
            <a:ext cx="8561705" cy="16452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60245" y="5671820"/>
            <a:ext cx="22517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无法带入到其他模块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421245" y="3696335"/>
            <a:ext cx="22517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可以带入到其他模块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2400" dirty="0"/>
              <a:t>合同常见问题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4190" y="1073785"/>
            <a:ext cx="11467465" cy="1753235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问题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课题组其他同事如何在报销时选择到我的合同？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1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解决办法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可在合同台账中进行授权，打开弹窗，添加人员，已添加人员即可在合同台账页面查看该合同台账数据。同时被授权用户在综合财务模块填写经费认领、直接收款，经费分配（科技处），经费分配（财务处），其他应收应付入账、其他应收应付出账、费用分摊报销单时可以选择到被授权的合同。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10" y="3387090"/>
            <a:ext cx="11468100" cy="9086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10" y="3598545"/>
            <a:ext cx="4248150" cy="28822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"/>
          <p:cNvGrpSpPr/>
          <p:nvPr/>
        </p:nvGrpSpPr>
        <p:grpSpPr>
          <a:xfrm>
            <a:off x="0" y="787195"/>
            <a:ext cx="7670606" cy="5863213"/>
            <a:chOff x="0" y="2042023"/>
            <a:chExt cx="6722753" cy="3101478"/>
          </a:xfrm>
          <a:solidFill>
            <a:srgbClr val="007EC2"/>
          </a:solidFill>
        </p:grpSpPr>
        <p:sp>
          <p:nvSpPr>
            <p:cNvPr id="19" name="Freeform 31"/>
            <p:cNvSpPr/>
            <p:nvPr/>
          </p:nvSpPr>
          <p:spPr>
            <a:xfrm>
              <a:off x="0" y="2042023"/>
              <a:ext cx="6722753" cy="3101477"/>
            </a:xfrm>
            <a:custGeom>
              <a:avLst/>
              <a:gdLst>
                <a:gd name="connsiteX0" fmla="*/ 0 w 6705600"/>
                <a:gd name="connsiteY0" fmla="*/ 0 h 3105150"/>
                <a:gd name="connsiteX1" fmla="*/ 6705600 w 6705600"/>
                <a:gd name="connsiteY1" fmla="*/ 3105150 h 3105150"/>
                <a:gd name="connsiteX2" fmla="*/ 5493219 w 6705600"/>
                <a:gd name="connsiteY2" fmla="*/ 3105150 h 3105150"/>
                <a:gd name="connsiteX3" fmla="*/ 0 w 6705600"/>
                <a:gd name="connsiteY3" fmla="*/ 589301 h 3105150"/>
                <a:gd name="connsiteX4" fmla="*/ 0 w 6705600"/>
                <a:gd name="connsiteY4" fmla="*/ 0 h 310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5600" h="3105150">
                  <a:moveTo>
                    <a:pt x="0" y="0"/>
                  </a:moveTo>
                  <a:lnTo>
                    <a:pt x="6705600" y="3105150"/>
                  </a:lnTo>
                  <a:lnTo>
                    <a:pt x="5493219" y="3105150"/>
                  </a:lnTo>
                  <a:lnTo>
                    <a:pt x="0" y="589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C2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 Bk BT" panose="020F0502020204030204"/>
                <a:cs typeface="+mn-ea"/>
                <a:sym typeface="+mn-lt"/>
              </a:endParaRPr>
            </a:p>
          </p:txBody>
        </p:sp>
        <p:sp>
          <p:nvSpPr>
            <p:cNvPr id="20" name="Right Triangle 32"/>
            <p:cNvSpPr/>
            <p:nvPr/>
          </p:nvSpPr>
          <p:spPr>
            <a:xfrm>
              <a:off x="1" y="2380698"/>
              <a:ext cx="6055025" cy="2762803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 Bk BT" panose="020F0502020204030204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043172" y="820221"/>
            <a:ext cx="3161706" cy="2250831"/>
            <a:chOff x="960766" y="1181317"/>
            <a:chExt cx="4924211" cy="3228805"/>
          </a:xfrm>
        </p:grpSpPr>
        <p:sp>
          <p:nvSpPr>
            <p:cNvPr id="22" name="Freeform 21"/>
            <p:cNvSpPr/>
            <p:nvPr/>
          </p:nvSpPr>
          <p:spPr>
            <a:xfrm rot="10800000">
              <a:off x="960766" y="1181319"/>
              <a:ext cx="4924211" cy="3228803"/>
            </a:xfrm>
            <a:custGeom>
              <a:avLst/>
              <a:gdLst>
                <a:gd name="connsiteX0" fmla="*/ 0 w 6705600"/>
                <a:gd name="connsiteY0" fmla="*/ 0 h 3105150"/>
                <a:gd name="connsiteX1" fmla="*/ 6705600 w 6705600"/>
                <a:gd name="connsiteY1" fmla="*/ 3105150 h 3105150"/>
                <a:gd name="connsiteX2" fmla="*/ 5493219 w 6705600"/>
                <a:gd name="connsiteY2" fmla="*/ 3105150 h 3105150"/>
                <a:gd name="connsiteX3" fmla="*/ 0 w 6705600"/>
                <a:gd name="connsiteY3" fmla="*/ 589301 h 3105150"/>
                <a:gd name="connsiteX4" fmla="*/ 0 w 6705600"/>
                <a:gd name="connsiteY4" fmla="*/ 0 h 310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5600" h="3105150">
                  <a:moveTo>
                    <a:pt x="0" y="0"/>
                  </a:moveTo>
                  <a:lnTo>
                    <a:pt x="6705600" y="3105150"/>
                  </a:lnTo>
                  <a:lnTo>
                    <a:pt x="5493219" y="3105150"/>
                  </a:lnTo>
                  <a:lnTo>
                    <a:pt x="0" y="589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C2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 Bk BT" panose="020F0502020204030204"/>
                <a:cs typeface="+mn-ea"/>
                <a:sym typeface="+mn-lt"/>
              </a:endParaRPr>
            </a:p>
          </p:txBody>
        </p:sp>
        <p:sp>
          <p:nvSpPr>
            <p:cNvPr id="23" name="Right Triangle 20"/>
            <p:cNvSpPr/>
            <p:nvPr/>
          </p:nvSpPr>
          <p:spPr>
            <a:xfrm rot="10800000">
              <a:off x="1467059" y="1181317"/>
              <a:ext cx="4417918" cy="2865069"/>
            </a:xfrm>
            <a:prstGeom prst="rtTriangle">
              <a:avLst/>
            </a:prstGeom>
            <a:solidFill>
              <a:srgbClr val="007E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 Bk BT" panose="020F0502020204030204"/>
                <a:cs typeface="+mn-ea"/>
                <a:sym typeface="+mn-lt"/>
              </a:endParaRPr>
            </a:p>
          </p:txBody>
        </p:sp>
      </p:grpSp>
      <p:sp>
        <p:nvSpPr>
          <p:cNvPr id="24" name="文本框 8"/>
          <p:cNvSpPr txBox="1"/>
          <p:nvPr/>
        </p:nvSpPr>
        <p:spPr>
          <a:xfrm>
            <a:off x="259736" y="4445700"/>
            <a:ext cx="52568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800" b="1" dirty="0">
                <a:solidFill>
                  <a:srgbClr val="FFFFFF"/>
                </a:solidFill>
                <a:latin typeface="AvantGarde Bk BT" panose="020F0502020204030204"/>
                <a:cs typeface="+mn-ea"/>
                <a:sym typeface="+mn-lt"/>
              </a:rPr>
              <a:t>THANKS.</a:t>
            </a:r>
            <a:endParaRPr lang="zh-CN" altLang="en-US" sz="8800" b="1" dirty="0">
              <a:solidFill>
                <a:srgbClr val="FFFFFF"/>
              </a:solidFill>
              <a:latin typeface="AvantGarde Bk BT" panose="020F0502020204030204"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270637" y="1457578"/>
            <a:ext cx="4986556" cy="4551091"/>
            <a:chOff x="272347" y="969839"/>
            <a:chExt cx="4088503" cy="3731463"/>
          </a:xfrm>
        </p:grpSpPr>
        <p:pic>
          <p:nvPicPr>
            <p:cNvPr id="26" name="Picture 5" descr="D:\2.소스\1.png\건물과지구\지구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176" y="1686693"/>
              <a:ext cx="1996937" cy="1997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7" descr="D:\2.소스\1.png\건물과지구\빌딩.PNG"/>
            <p:cNvPicPr>
              <a:picLocks noChangeAspect="1" noChangeArrowheads="1"/>
            </p:cNvPicPr>
            <p:nvPr/>
          </p:nvPicPr>
          <p:blipFill>
            <a:blip r:embed="rId3" cstate="print"/>
            <a:srcRect b="27874"/>
            <a:stretch>
              <a:fillRect/>
            </a:stretch>
          </p:blipFill>
          <p:spPr bwMode="auto">
            <a:xfrm>
              <a:off x="860196" y="1887343"/>
              <a:ext cx="3500654" cy="2376562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28" name="Picture 3" descr="D:\2.소스\1.png\건물과지구\파란원.PNG"/>
            <p:cNvPicPr>
              <a:picLocks noChangeAspect="1" noChangeArrowheads="1"/>
            </p:cNvPicPr>
            <p:nvPr/>
          </p:nvPicPr>
          <p:blipFill>
            <a:blip r:embed="rId4" cstate="print"/>
            <a:srcRect b="19886"/>
            <a:stretch>
              <a:fillRect/>
            </a:stretch>
          </p:blipFill>
          <p:spPr bwMode="auto">
            <a:xfrm>
              <a:off x="272347" y="969839"/>
              <a:ext cx="3936397" cy="3294066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29" name="Picture 9" descr="D:\2.소스\1.png\건물과지구\나무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413" y="3766944"/>
              <a:ext cx="641586" cy="934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1.1.1</a:t>
            </a:r>
            <a:r>
              <a:rPr lang="zh-CN" altLang="en-US" sz="2400" dirty="0"/>
              <a:t>、合同登记</a:t>
            </a:r>
            <a:r>
              <a:rPr lang="en-US" altLang="zh-CN" sz="2400" dirty="0"/>
              <a:t>-</a:t>
            </a:r>
            <a:r>
              <a:rPr lang="zh-CN" altLang="en-US" sz="2400" dirty="0"/>
              <a:t>填报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4371" y="1073682"/>
            <a:ext cx="10819409" cy="922020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：合同管理菜单下，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合同登记管理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合同登记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操作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：点击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新增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填写合同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438" t="-5524" r="-438" b="5524"/>
          <a:stretch>
            <a:fillRect/>
          </a:stretch>
        </p:blipFill>
        <p:spPr>
          <a:xfrm>
            <a:off x="524510" y="2119630"/>
            <a:ext cx="4641215" cy="3966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10" y="5522595"/>
            <a:ext cx="397510" cy="5422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106" y="2351693"/>
            <a:ext cx="5967129" cy="3685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422275" y="5522595"/>
            <a:ext cx="602615" cy="67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1.1.2</a:t>
            </a:r>
            <a:r>
              <a:rPr lang="zh-CN" altLang="en-US" sz="2400" dirty="0"/>
              <a:t>、合同登记</a:t>
            </a:r>
            <a:r>
              <a:rPr lang="en-US" altLang="zh-CN" sz="2400" dirty="0"/>
              <a:t>-</a:t>
            </a:r>
            <a:r>
              <a:rPr lang="zh-CN" altLang="en-US" sz="2400" dirty="0"/>
              <a:t>填报（基本信息）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4371" y="1073682"/>
            <a:ext cx="10819409" cy="922020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：合同管理菜单下，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合同登记管理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合同登记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操作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填写基本信息，合同大类固定分为收入合同、支出合同和其他，合同类型各单位可自定义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90" y="2393315"/>
            <a:ext cx="8068945" cy="2928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图示 6"/>
          <p:cNvGraphicFramePr/>
          <p:nvPr/>
        </p:nvGraphicFramePr>
        <p:xfrm>
          <a:off x="9040306" y="2393140"/>
          <a:ext cx="2821403" cy="2891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矩形 8"/>
          <p:cNvSpPr/>
          <p:nvPr/>
        </p:nvSpPr>
        <p:spPr>
          <a:xfrm>
            <a:off x="3175635" y="2539365"/>
            <a:ext cx="2607945" cy="44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19100" y="2865755"/>
            <a:ext cx="2607945" cy="36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ym typeface="+mn-ea"/>
              </a:rPr>
              <a:t>1.1.3</a:t>
            </a:r>
            <a:r>
              <a:rPr lang="zh-CN" altLang="en-US" sz="2400" dirty="0"/>
              <a:t>、合同登记</a:t>
            </a:r>
            <a:r>
              <a:rPr lang="en-US" altLang="zh-CN" sz="2400" dirty="0"/>
              <a:t>-</a:t>
            </a:r>
            <a:r>
              <a:rPr lang="zh-CN" altLang="en-US" sz="2400" dirty="0"/>
              <a:t>填报（扩展信息）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4371" y="1073682"/>
            <a:ext cx="10819409" cy="922020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：合同管理菜单下，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合同登记管理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合同登记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81635" lvl="1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操作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为满足各单位合同管理的个性化需求，预留了扩展信息。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7" name="图示 6"/>
          <p:cNvGraphicFramePr/>
          <p:nvPr/>
        </p:nvGraphicFramePr>
        <p:xfrm>
          <a:off x="8072566" y="2704925"/>
          <a:ext cx="2821403" cy="2891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04190" y="2168525"/>
            <a:ext cx="6421120" cy="396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608330" y="3434715"/>
            <a:ext cx="6398895" cy="32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3973830"/>
            <a:ext cx="8044815" cy="1707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8b30b0a4-6866-490d-ba83-db1e8111e191"/>
  <p:tag name="COMMONDATA" val="eyJoZGlkIjoiOTdhYzIxYzc3ZTBkMjY1YWIzZjhmYTEzMjQzYjRmND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1_1"/>
  <p:tag name="KSO_WM_UNIT_ID" val="diagram20187846_2*l_h_i*1_1_1"/>
  <p:tag name="KSO_WM_TEMPLATE_CATEGORY" val="diagram"/>
  <p:tag name="KSO_WM_TEMPLATE_INDEX" val="20187846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1_9"/>
  <p:tag name="KSO_WM_UNIT_ID" val="diagram20187846_2*l_h_i*1_1_9"/>
  <p:tag name="KSO_WM_TEMPLATE_CATEGORY" val="diagram"/>
  <p:tag name="KSO_WM_TEMPLATE_INDEX" val="20187846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VALUE" val="18"/>
  <p:tag name="KSO_WM_UNIT_HIGHLIGHT" val="0"/>
  <p:tag name="KSO_WM_UNIT_COMPATIBLE" val="0"/>
  <p:tag name="KSO_WM_DIAGRAM_GROUP_CODE" val="l1-1"/>
  <p:tag name="KSO_WM_UNIT_TYPE" val="l_h_a"/>
  <p:tag name="KSO_WM_UNIT_INDEX" val="1_1_1"/>
  <p:tag name="KSO_WM_UNIT_ID" val="diagram20187846_2*l_h_a*1_1_1"/>
  <p:tag name="KSO_WM_TEMPLATE_CATEGORY" val="diagram"/>
  <p:tag name="KSO_WM_TEMPLATE_INDEX" val="20187846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NOCLEAR" val="0"/>
  <p:tag name="KSO_WM_UNIT_PRESET_TEXT" val="单击此处添加标题"/>
  <p:tag name="KSO_WM_UNIT_TEXT_FILL_FORE_SCHEMECOLOR_INDEX" val="14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28"/>
  <p:tag name="KSO_WM_UNIT_HIGHLIGHT" val="0"/>
  <p:tag name="KSO_WM_UNIT_COMPATIBLE" val="0"/>
  <p:tag name="KSO_WM_DIAGRAM_GROUP_CODE" val="l1-1"/>
  <p:tag name="KSO_WM_UNIT_TYPE" val="l_h_f"/>
  <p:tag name="KSO_WM_UNIT_INDEX" val="1_1_1"/>
  <p:tag name="KSO_WM_UNIT_ID" val="diagram20187846_2*l_h_f*1_1_1"/>
  <p:tag name="KSO_WM_TEMPLATE_CATEGORY" val="diagram"/>
  <p:tag name="KSO_WM_TEMPLATE_INDEX" val="20187846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NOCLEAR" val="0"/>
  <p:tag name="KSO_WM_UNIT_PRESET_TEXT" val="单击此处添加文本具体内容"/>
  <p:tag name="KSO_WM_UNIT_TEXT_FILL_FORE_SCHEMECOLOR_INDEX" val="14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68795_4*l_h_i*1_1_1"/>
  <p:tag name="KSO_WM_TEMPLATE_CATEGORY" val="diagram"/>
  <p:tag name="KSO_WM_TEMPLATE_INDEX" val="2016879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68795_4*l_h_i*1_2_1"/>
  <p:tag name="KSO_WM_TEMPLATE_CATEGORY" val="diagram"/>
  <p:tag name="KSO_WM_TEMPLATE_INDEX" val="20168795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68795_4*l_h_i*1_3_1"/>
  <p:tag name="KSO_WM_TEMPLATE_CATEGORY" val="diagram"/>
  <p:tag name="KSO_WM_TEMPLATE_INDEX" val="20168795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68795_4*l_h_i*1_4_1"/>
  <p:tag name="KSO_WM_TEMPLATE_CATEGORY" val="diagram"/>
  <p:tag name="KSO_WM_TEMPLATE_INDEX" val="20168795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68795_4*l_h_a*1_1_1"/>
  <p:tag name="KSO_WM_TEMPLATE_CATEGORY" val="diagram"/>
  <p:tag name="KSO_WM_TEMPLATE_INDEX" val="20168795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68795_4*l_h_a*1_2_1"/>
  <p:tag name="KSO_WM_TEMPLATE_CATEGORY" val="diagram"/>
  <p:tag name="KSO_WM_TEMPLATE_INDEX" val="20168795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1_10"/>
  <p:tag name="KSO_WM_UNIT_ID" val="diagram20187846_2*l_h_i*1_1_10"/>
  <p:tag name="KSO_WM_TEMPLATE_CATEGORY" val="diagram"/>
  <p:tag name="KSO_WM_TEMPLATE_INDEX" val="20187846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68795_4*l_h_a*1_3_1"/>
  <p:tag name="KSO_WM_TEMPLATE_CATEGORY" val="diagram"/>
  <p:tag name="KSO_WM_TEMPLATE_INDEX" val="20168795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168795_4*l_h_a*1_4_1"/>
  <p:tag name="KSO_WM_TEMPLATE_CATEGORY" val="diagram"/>
  <p:tag name="KSO_WM_TEMPLATE_INDEX" val="20168795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168795_4*a*1"/>
  <p:tag name="KSO_WM_TEMPLATE_CATEGORY" val="diagram"/>
  <p:tag name="KSO_WM_TEMPLATE_INDEX" val="20168795"/>
  <p:tag name="KSO_WM_UNIT_LAYERLEVEL" val="1"/>
  <p:tag name="KSO_WM_TAG_VERSION" val="1.0"/>
  <p:tag name="KSO_WM_BEAUTIFY_FLAG" val="#wm#"/>
  <p:tag name="KSO_WM_UNIT_PRESET_TEXT" val="单击此处添加标题"/>
  <p:tag name="KSO_WM_UNIT_TEXT_FILL_FORE_SCHEMECOLOR_INDEX" val="13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245,&quot;width&quot;:10112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98,&quot;width&quot;:15649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98,&quot;width&quot;:15649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98,&quot;width&quot;:15649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98,&quot;width&quot;:1564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1_8"/>
  <p:tag name="KSO_WM_UNIT_ID" val="diagram20187846_2*l_h_i*1_1_8"/>
  <p:tag name="KSO_WM_TEMPLATE_CATEGORY" val="diagram"/>
  <p:tag name="KSO_WM_TEMPLATE_INDEX" val="20187846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1_7"/>
  <p:tag name="KSO_WM_UNIT_ID" val="diagram20187846_2*l_h_i*1_1_7"/>
  <p:tag name="KSO_WM_TEMPLATE_CATEGORY" val="diagram"/>
  <p:tag name="KSO_WM_TEMPLATE_INDEX" val="20187846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1_6"/>
  <p:tag name="KSO_WM_UNIT_ID" val="diagram20187846_2*l_h_i*1_1_6"/>
  <p:tag name="KSO_WM_TEMPLATE_CATEGORY" val="diagram"/>
  <p:tag name="KSO_WM_TEMPLATE_INDEX" val="20187846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1_5"/>
  <p:tag name="KSO_WM_UNIT_ID" val="diagram20187846_2*l_h_i*1_1_5"/>
  <p:tag name="KSO_WM_TEMPLATE_CATEGORY" val="diagram"/>
  <p:tag name="KSO_WM_TEMPLATE_INDEX" val="20187846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1_4"/>
  <p:tag name="KSO_WM_UNIT_ID" val="diagram20187846_2*l_h_i*1_1_4"/>
  <p:tag name="KSO_WM_TEMPLATE_CATEGORY" val="diagram"/>
  <p:tag name="KSO_WM_TEMPLATE_INDEX" val="20187846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1_3"/>
  <p:tag name="KSO_WM_UNIT_ID" val="diagram20187846_2*l_h_i*1_1_3"/>
  <p:tag name="KSO_WM_TEMPLATE_CATEGORY" val="diagram"/>
  <p:tag name="KSO_WM_TEMPLATE_INDEX" val="20187846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1_2"/>
  <p:tag name="KSO_WM_UNIT_ID" val="diagram20187846_2*l_h_i*1_1_2"/>
  <p:tag name="KSO_WM_TEMPLATE_CATEGORY" val="diagram"/>
  <p:tag name="KSO_WM_TEMPLATE_INDEX" val="20187846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3504</Words>
  <Application>Microsoft Office PowerPoint</Application>
  <PresentationFormat>宽屏</PresentationFormat>
  <Paragraphs>358</Paragraphs>
  <Slides>62</Slides>
  <Notes>56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62</vt:i4>
      </vt:variant>
    </vt:vector>
  </HeadingPairs>
  <TitlesOfParts>
    <vt:vector size="76" baseType="lpstr">
      <vt:lpstr>AvantGarde Bk BT</vt:lpstr>
      <vt:lpstr>linea-music-10</vt:lpstr>
      <vt:lpstr>Roboto Condensed Light</vt:lpstr>
      <vt:lpstr>等线</vt:lpstr>
      <vt:lpstr>方正中等线简体</vt:lpstr>
      <vt:lpstr>黑体</vt:lpstr>
      <vt:lpstr>宋体</vt:lpstr>
      <vt:lpstr>微软雅黑</vt:lpstr>
      <vt:lpstr>微软雅黑 Light</vt:lpstr>
      <vt:lpstr>Arial</vt:lpstr>
      <vt:lpstr>Calibri</vt:lpstr>
      <vt:lpstr>Impact</vt:lpstr>
      <vt:lpstr>Times New Roman</vt:lpstr>
      <vt:lpstr>Office 主题</vt:lpstr>
      <vt:lpstr>新一代ARP合同管理 用户操作培训</vt:lpstr>
      <vt:lpstr>建设思路</vt:lpstr>
      <vt:lpstr>PowerPoint 演示文稿</vt:lpstr>
      <vt:lpstr>PowerPoint 演示文稿</vt:lpstr>
      <vt:lpstr>PowerPoint 演示文稿</vt:lpstr>
      <vt:lpstr>合同管理基本功能</vt:lpstr>
      <vt:lpstr>1.1.1、合同登记-填报</vt:lpstr>
      <vt:lpstr>1.1.2、合同登记-填报（基本信息）</vt:lpstr>
      <vt:lpstr>1.1.3、合同登记-填报（扩展信息）</vt:lpstr>
      <vt:lpstr>1.1.4、合同登记-填报（预算信息）</vt:lpstr>
      <vt:lpstr>1.1.5、合同登记-填报（合同参与方）</vt:lpstr>
      <vt:lpstr>1.1.6、合同登记-填报（合同参与方）</vt:lpstr>
      <vt:lpstr>1.1.7、合同登记-填报（附件信息）</vt:lpstr>
      <vt:lpstr>1.1.8、合同登记-填报（重要节点）</vt:lpstr>
      <vt:lpstr>1.1.9、合同登记-提交</vt:lpstr>
      <vt:lpstr>1.1.10、合同登记-打印</vt:lpstr>
      <vt:lpstr>1.2、合同登记审批</vt:lpstr>
      <vt:lpstr>1.3、合同变更</vt:lpstr>
      <vt:lpstr>1.3、合同变更-变更</vt:lpstr>
      <vt:lpstr>1.3、合同变更-解除</vt:lpstr>
      <vt:lpstr>1.3、合同变更-作废</vt:lpstr>
      <vt:lpstr>1.4.1、合同变更审批</vt:lpstr>
      <vt:lpstr>1.4.2、合同变更打印</vt:lpstr>
      <vt:lpstr>PowerPoint 演示文稿</vt:lpstr>
      <vt:lpstr>2.1.1、支出合同管理和其他系统关联关系</vt:lpstr>
      <vt:lpstr>2.1.2、合同执行管理-付款信息</vt:lpstr>
      <vt:lpstr>2.1.3、合同付款-填写财务支出类单据</vt:lpstr>
      <vt:lpstr>2.1.3、合同付款-填写财务支出类单据</vt:lpstr>
      <vt:lpstr>2.1.3、合同付款-打印财务支出类单据</vt:lpstr>
      <vt:lpstr>2.1.4、合同付款-付款补录</vt:lpstr>
      <vt:lpstr>2.1.5、合同付款-质保金收取及返回</vt:lpstr>
      <vt:lpstr>2.1.5、合同付款-质保金收取及返回</vt:lpstr>
      <vt:lpstr>2.1.6、支出合同在科研项目系统体现</vt:lpstr>
      <vt:lpstr>2.2.1、收入合同管理和其他系统关联关系</vt:lpstr>
      <vt:lpstr>2.2.2、合同执行管理-收款信息</vt:lpstr>
      <vt:lpstr>2.2.3、合同收入管理-填写财务收入类单据</vt:lpstr>
      <vt:lpstr>2.2.3、合同收入管理-填写财务收入类单据</vt:lpstr>
      <vt:lpstr>2.2.4、合同收款-收款补录</vt:lpstr>
      <vt:lpstr>2.2.5、合同收款-质保金收取及返回</vt:lpstr>
      <vt:lpstr>2.2.5、合同收款-质保金收取及返回</vt:lpstr>
      <vt:lpstr>2.2.6、合同收款-预开发票</vt:lpstr>
      <vt:lpstr>2.2.6、合同收款-预开发票</vt:lpstr>
      <vt:lpstr>2.2.7、收入合同在科研项目系统体现</vt:lpstr>
      <vt:lpstr>PowerPoint 演示文稿</vt:lpstr>
      <vt:lpstr>3.1、合同台账管理-合同台账</vt:lpstr>
      <vt:lpstr>3.1、合同台账管理-合同台账</vt:lpstr>
      <vt:lpstr>3.1、合同台账管理-合同台账</vt:lpstr>
      <vt:lpstr>3.1、合同台账管理-合同台账</vt:lpstr>
      <vt:lpstr>3.1、合同台账管理-合同台账</vt:lpstr>
      <vt:lpstr>3.1、合同台账管理-合同台账</vt:lpstr>
      <vt:lpstr>3.1、合同台账管理-合同台账</vt:lpstr>
      <vt:lpstr>3.2、合同台账管理-参与方资料库</vt:lpstr>
      <vt:lpstr>3.3、合同台账管理-合同模板查询</vt:lpstr>
      <vt:lpstr>PowerPoint 演示文稿</vt:lpstr>
      <vt:lpstr>PowerPoint 演示文稿</vt:lpstr>
      <vt:lpstr>案例1：合同登记</vt:lpstr>
      <vt:lpstr>案例1：合同执行</vt:lpstr>
      <vt:lpstr>案例1：合同验收</vt:lpstr>
      <vt:lpstr>PowerPoint 演示文稿</vt:lpstr>
      <vt:lpstr>合同常见问题</vt:lpstr>
      <vt:lpstr>合同常见问题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yin</dc:creator>
  <cp:lastModifiedBy>ning</cp:lastModifiedBy>
  <cp:revision>1337</cp:revision>
  <dcterms:created xsi:type="dcterms:W3CDTF">2015-12-28T01:18:00Z</dcterms:created>
  <dcterms:modified xsi:type="dcterms:W3CDTF">2022-10-24T03:07:10Z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577585877F314BE4B11726D935CD0B0F</vt:lpwstr>
  </property>
</Properties>
</file>