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41"/>
  </p:notesMasterIdLst>
  <p:handoutMasterIdLst>
    <p:handoutMasterId r:id="rId42"/>
  </p:handoutMasterIdLst>
  <p:sldIdLst>
    <p:sldId id="283" r:id="rId2"/>
    <p:sldId id="289" r:id="rId3"/>
    <p:sldId id="428" r:id="rId4"/>
    <p:sldId id="423" r:id="rId5"/>
    <p:sldId id="430" r:id="rId6"/>
    <p:sldId id="424" r:id="rId7"/>
    <p:sldId id="425" r:id="rId8"/>
    <p:sldId id="436" r:id="rId9"/>
    <p:sldId id="422" r:id="rId10"/>
    <p:sldId id="378" r:id="rId11"/>
    <p:sldId id="379" r:id="rId12"/>
    <p:sldId id="432" r:id="rId13"/>
    <p:sldId id="433" r:id="rId14"/>
    <p:sldId id="439" r:id="rId15"/>
    <p:sldId id="434" r:id="rId16"/>
    <p:sldId id="380" r:id="rId17"/>
    <p:sldId id="381" r:id="rId18"/>
    <p:sldId id="429" r:id="rId19"/>
    <p:sldId id="431" r:id="rId20"/>
    <p:sldId id="435" r:id="rId21"/>
    <p:sldId id="438" r:id="rId22"/>
    <p:sldId id="440" r:id="rId23"/>
    <p:sldId id="441" r:id="rId24"/>
    <p:sldId id="442" r:id="rId25"/>
    <p:sldId id="443" r:id="rId26"/>
    <p:sldId id="444" r:id="rId27"/>
    <p:sldId id="445" r:id="rId28"/>
    <p:sldId id="446" r:id="rId29"/>
    <p:sldId id="447" r:id="rId30"/>
    <p:sldId id="448" r:id="rId31"/>
    <p:sldId id="437" r:id="rId32"/>
    <p:sldId id="449" r:id="rId33"/>
    <p:sldId id="450" r:id="rId34"/>
    <p:sldId id="451" r:id="rId35"/>
    <p:sldId id="453" r:id="rId36"/>
    <p:sldId id="454" r:id="rId37"/>
    <p:sldId id="452" r:id="rId38"/>
    <p:sldId id="323" r:id="rId39"/>
    <p:sldId id="346" r:id="rId40"/>
  </p:sldIdLst>
  <p:sldSz cx="12190413" cy="6858000"/>
  <p:notesSz cx="7099300"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C3FF"/>
    <a:srgbClr val="FFFFFA"/>
    <a:srgbClr val="FFFFF5"/>
    <a:srgbClr val="781E0C"/>
    <a:srgbClr val="0070C0"/>
    <a:srgbClr val="00A1DA"/>
    <a:srgbClr val="FFFFEB"/>
    <a:srgbClr val="FFFFFF"/>
    <a:srgbClr val="FFFFCC"/>
    <a:srgbClr val="00C0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032" autoAdjust="0"/>
    <p:restoredTop sz="85146" autoAdjust="0"/>
  </p:normalViewPr>
  <p:slideViewPr>
    <p:cSldViewPr>
      <p:cViewPr>
        <p:scale>
          <a:sx n="90" d="100"/>
          <a:sy n="90" d="100"/>
        </p:scale>
        <p:origin x="-1062" y="-16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536"/>
    </p:cViewPr>
  </p:sorterViewPr>
  <p:notesViewPr>
    <p:cSldViewPr>
      <p:cViewPr varScale="1">
        <p:scale>
          <a:sx n="77" d="100"/>
          <a:sy n="77" d="100"/>
        </p:scale>
        <p:origin x="-3990"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F:\2021&#24180;&#32508;&#21512;&#31649;&#29702;&#37096;&#24037;&#20316;\2021&#24180;&#20844;&#21496;PPT\&#26032;&#24314;%20Microsoft%20Excel%20&#24037;&#2031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Pt>
            <c:idx val="3"/>
            <c:bubble3D val="0"/>
            <c:explosion val="29"/>
          </c:dPt>
          <c:dLbls>
            <c:dLbl>
              <c:idx val="0"/>
              <c:layout>
                <c:manualLayout>
                  <c:x val="-0.28479295059600118"/>
                  <c:y val="-2.0672703032996335E-2"/>
                </c:manualLayout>
              </c:layout>
              <c:tx>
                <c:rich>
                  <a:bodyPr/>
                  <a:lstStyle/>
                  <a:p>
                    <a:r>
                      <a:rPr lang="zh-CN" altLang="en-US" sz="2400" b="1"/>
                      <a:t>诉讼</a:t>
                    </a:r>
                    <a:r>
                      <a:rPr lang="en-US" altLang="zh-CN" sz="2400" b="1"/>
                      <a:t> 150</a:t>
                    </a:r>
                    <a:endParaRPr lang="zh-CN" altLang="en-US"/>
                  </a:p>
                </c:rich>
              </c:tx>
              <c:showLegendKey val="0"/>
              <c:showVal val="1"/>
              <c:showCatName val="1"/>
              <c:showSerName val="0"/>
              <c:showPercent val="0"/>
              <c:showBubbleSize val="0"/>
            </c:dLbl>
            <c:dLbl>
              <c:idx val="1"/>
              <c:layout/>
              <c:tx>
                <c:rich>
                  <a:bodyPr/>
                  <a:lstStyle/>
                  <a:p>
                    <a:r>
                      <a:rPr lang="zh-CN" altLang="en-US" sz="2400" b="1"/>
                      <a:t>无效</a:t>
                    </a:r>
                    <a:r>
                      <a:rPr lang="en-US" altLang="zh-CN" sz="2400" b="1"/>
                      <a:t> 273</a:t>
                    </a:r>
                    <a:endParaRPr lang="en-US" altLang="zh-CN"/>
                  </a:p>
                </c:rich>
              </c:tx>
              <c:showLegendKey val="0"/>
              <c:showVal val="1"/>
              <c:showCatName val="1"/>
              <c:showSerName val="0"/>
              <c:showPercent val="0"/>
              <c:showBubbleSize val="0"/>
            </c:dLbl>
            <c:dLbl>
              <c:idx val="2"/>
              <c:layout>
                <c:manualLayout>
                  <c:x val="3.3688516506904978E-2"/>
                  <c:y val="0.17156063856152734"/>
                </c:manualLayout>
              </c:layout>
              <c:tx>
                <c:rich>
                  <a:bodyPr/>
                  <a:lstStyle/>
                  <a:p>
                    <a:r>
                      <a:rPr lang="zh-CN" altLang="en-US" sz="2400" b="1"/>
                      <a:t>检索、鉴定、法律意见</a:t>
                    </a:r>
                    <a:r>
                      <a:rPr lang="en-US" altLang="zh-CN" sz="2400" b="1"/>
                      <a:t> 850</a:t>
                    </a:r>
                    <a:endParaRPr lang="en-US" altLang="zh-CN"/>
                  </a:p>
                </c:rich>
              </c:tx>
              <c:showLegendKey val="0"/>
              <c:showVal val="1"/>
              <c:showCatName val="1"/>
              <c:showSerName val="0"/>
              <c:showPercent val="0"/>
              <c:showBubbleSize val="0"/>
            </c:dLbl>
            <c:dLbl>
              <c:idx val="3"/>
              <c:layout>
                <c:manualLayout>
                  <c:x val="5.1869860901847357E-2"/>
                  <c:y val="0.14528983959047284"/>
                </c:manualLayout>
              </c:layout>
              <c:tx>
                <c:rich>
                  <a:bodyPr/>
                  <a:lstStyle/>
                  <a:p>
                    <a:r>
                      <a:rPr lang="zh-CN" altLang="en-US" sz="2400" b="1"/>
                      <a:t>复审</a:t>
                    </a:r>
                    <a:r>
                      <a:rPr lang="en-US" altLang="zh-CN" sz="2400" b="1"/>
                      <a:t> 2734</a:t>
                    </a:r>
                    <a:endParaRPr lang="zh-CN" altLang="en-US"/>
                  </a:p>
                </c:rich>
              </c:tx>
              <c:showLegendKey val="0"/>
              <c:showVal val="1"/>
              <c:showCatName val="1"/>
              <c:showSerName val="0"/>
              <c:showPercent val="0"/>
              <c:showBubbleSize val="0"/>
            </c:dLbl>
            <c:txPr>
              <a:bodyPr/>
              <a:lstStyle/>
              <a:p>
                <a:pPr>
                  <a:defRPr sz="2400" b="1"/>
                </a:pPr>
                <a:endParaRPr lang="zh-CN"/>
              </a:p>
            </c:txPr>
            <c:showLegendKey val="0"/>
            <c:showVal val="1"/>
            <c:showCatName val="1"/>
            <c:showSerName val="0"/>
            <c:showPercent val="0"/>
            <c:showBubbleSize val="0"/>
            <c:showLeaderLines val="1"/>
          </c:dLbls>
          <c:cat>
            <c:strRef>
              <c:f>Sheet2!$A$1:$D$1</c:f>
              <c:strCache>
                <c:ptCount val="4"/>
                <c:pt idx="0">
                  <c:v>诉讼</c:v>
                </c:pt>
                <c:pt idx="1">
                  <c:v>无效</c:v>
                </c:pt>
                <c:pt idx="2">
                  <c:v>检索、鉴定、法律意见</c:v>
                </c:pt>
                <c:pt idx="3">
                  <c:v>复审</c:v>
                </c:pt>
              </c:strCache>
            </c:strRef>
          </c:cat>
          <c:val>
            <c:numRef>
              <c:f>Sheet2!$A$2:$D$2</c:f>
              <c:numCache>
                <c:formatCode>General</c:formatCode>
                <c:ptCount val="4"/>
                <c:pt idx="0">
                  <c:v>150</c:v>
                </c:pt>
                <c:pt idx="1">
                  <c:v>273</c:v>
                </c:pt>
                <c:pt idx="2">
                  <c:v>850</c:v>
                </c:pt>
                <c:pt idx="3">
                  <c:v>2734</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2000">
          <a:latin typeface="华文楷体" pitchFamily="2" charset="-122"/>
          <a:ea typeface="华文楷体" pitchFamily="2" charset="-122"/>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3"/>
            <a:ext cx="3076576" cy="511174"/>
          </a:xfrm>
          <a:prstGeom prst="rect">
            <a:avLst/>
          </a:prstGeom>
        </p:spPr>
        <p:txBody>
          <a:bodyPr vert="horz" lIns="90586" tIns="45292" rIns="90586" bIns="45292" rtlCol="0"/>
          <a:lstStyle>
            <a:lvl1pPr algn="l">
              <a:defRPr sz="1100"/>
            </a:lvl1pPr>
          </a:lstStyle>
          <a:p>
            <a:endParaRPr lang="zh-CN" altLang="en-US"/>
          </a:p>
        </p:txBody>
      </p:sp>
      <p:sp>
        <p:nvSpPr>
          <p:cNvPr id="3" name="日期占位符 2"/>
          <p:cNvSpPr>
            <a:spLocks noGrp="1"/>
          </p:cNvSpPr>
          <p:nvPr>
            <p:ph type="dt" sz="quarter" idx="1"/>
          </p:nvPr>
        </p:nvSpPr>
        <p:spPr>
          <a:xfrm>
            <a:off x="4021143" y="3"/>
            <a:ext cx="3076576" cy="511174"/>
          </a:xfrm>
          <a:prstGeom prst="rect">
            <a:avLst/>
          </a:prstGeom>
        </p:spPr>
        <p:txBody>
          <a:bodyPr vert="horz" lIns="90586" tIns="45292" rIns="90586" bIns="45292" rtlCol="0"/>
          <a:lstStyle>
            <a:lvl1pPr algn="r">
              <a:defRPr sz="1100"/>
            </a:lvl1pPr>
          </a:lstStyle>
          <a:p>
            <a:fld id="{37D2043F-9735-40FC-B7EA-8FE1EE2FC026}" type="datetimeFigureOut">
              <a:rPr lang="zh-CN" altLang="en-US" smtClean="0"/>
              <a:t>2021-12-30</a:t>
            </a:fld>
            <a:endParaRPr lang="zh-CN" altLang="en-US"/>
          </a:p>
        </p:txBody>
      </p:sp>
      <p:sp>
        <p:nvSpPr>
          <p:cNvPr id="4" name="页脚占位符 3"/>
          <p:cNvSpPr>
            <a:spLocks noGrp="1"/>
          </p:cNvSpPr>
          <p:nvPr>
            <p:ph type="ftr" sz="quarter" idx="2"/>
          </p:nvPr>
        </p:nvSpPr>
        <p:spPr>
          <a:xfrm>
            <a:off x="2" y="9721853"/>
            <a:ext cx="3076576" cy="511174"/>
          </a:xfrm>
          <a:prstGeom prst="rect">
            <a:avLst/>
          </a:prstGeom>
        </p:spPr>
        <p:txBody>
          <a:bodyPr vert="horz" lIns="90586" tIns="45292" rIns="90586" bIns="45292" rtlCol="0" anchor="b"/>
          <a:lstStyle>
            <a:lvl1pPr algn="l">
              <a:defRPr sz="1100"/>
            </a:lvl1pPr>
          </a:lstStyle>
          <a:p>
            <a:endParaRPr lang="zh-CN" altLang="en-US"/>
          </a:p>
        </p:txBody>
      </p:sp>
      <p:sp>
        <p:nvSpPr>
          <p:cNvPr id="5" name="灯片编号占位符 4"/>
          <p:cNvSpPr>
            <a:spLocks noGrp="1"/>
          </p:cNvSpPr>
          <p:nvPr>
            <p:ph type="sldNum" sz="quarter" idx="3"/>
          </p:nvPr>
        </p:nvSpPr>
        <p:spPr>
          <a:xfrm>
            <a:off x="4021143" y="9721853"/>
            <a:ext cx="3076576" cy="511174"/>
          </a:xfrm>
          <a:prstGeom prst="rect">
            <a:avLst/>
          </a:prstGeom>
        </p:spPr>
        <p:txBody>
          <a:bodyPr vert="horz" lIns="90586" tIns="45292" rIns="90586" bIns="45292" rtlCol="0" anchor="b"/>
          <a:lstStyle>
            <a:lvl1pPr algn="r">
              <a:defRPr sz="1100"/>
            </a:lvl1pPr>
          </a:lstStyle>
          <a:p>
            <a:fld id="{1DE27B3C-90EA-41FC-AB82-3CE8AB1BF3BC}" type="slidenum">
              <a:rPr lang="zh-CN" altLang="en-US" smtClean="0"/>
              <a:t>‹#›</a:t>
            </a:fld>
            <a:endParaRPr lang="zh-CN" altLang="en-US"/>
          </a:p>
        </p:txBody>
      </p:sp>
    </p:spTree>
    <p:extLst>
      <p:ext uri="{BB962C8B-B14F-4D97-AF65-F5344CB8AC3E}">
        <p14:creationId xmlns:p14="http://schemas.microsoft.com/office/powerpoint/2010/main" val="13145597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3"/>
            <a:ext cx="3076363" cy="511731"/>
          </a:xfrm>
          <a:prstGeom prst="rect">
            <a:avLst/>
          </a:prstGeom>
        </p:spPr>
        <p:txBody>
          <a:bodyPr vert="horz" lIns="98122" tIns="49062" rIns="98122" bIns="49062" rtlCol="0"/>
          <a:lstStyle>
            <a:lvl1pPr algn="l">
              <a:defRPr sz="1100"/>
            </a:lvl1pPr>
          </a:lstStyle>
          <a:p>
            <a:endParaRPr lang="zh-CN" altLang="en-US"/>
          </a:p>
        </p:txBody>
      </p:sp>
      <p:sp>
        <p:nvSpPr>
          <p:cNvPr id="3" name="日期占位符 2"/>
          <p:cNvSpPr>
            <a:spLocks noGrp="1"/>
          </p:cNvSpPr>
          <p:nvPr>
            <p:ph type="dt" idx="1"/>
          </p:nvPr>
        </p:nvSpPr>
        <p:spPr>
          <a:xfrm>
            <a:off x="4021298" y="3"/>
            <a:ext cx="3076363" cy="511731"/>
          </a:xfrm>
          <a:prstGeom prst="rect">
            <a:avLst/>
          </a:prstGeom>
        </p:spPr>
        <p:txBody>
          <a:bodyPr vert="horz" lIns="98122" tIns="49062" rIns="98122" bIns="49062" rtlCol="0"/>
          <a:lstStyle>
            <a:lvl1pPr algn="r">
              <a:defRPr sz="1100"/>
            </a:lvl1pPr>
          </a:lstStyle>
          <a:p>
            <a:fld id="{9F1FAED0-7D10-4239-9B56-C55805060B86}" type="datetimeFigureOut">
              <a:rPr lang="zh-CN" altLang="en-US" smtClean="0"/>
              <a:t>2021-12-30</a:t>
            </a:fld>
            <a:endParaRPr lang="zh-CN" altLang="en-US"/>
          </a:p>
        </p:txBody>
      </p:sp>
      <p:sp>
        <p:nvSpPr>
          <p:cNvPr id="4" name="幻灯片图像占位符 3"/>
          <p:cNvSpPr>
            <a:spLocks noGrp="1" noRot="1" noChangeAspect="1"/>
          </p:cNvSpPr>
          <p:nvPr>
            <p:ph type="sldImg" idx="2"/>
          </p:nvPr>
        </p:nvSpPr>
        <p:spPr>
          <a:xfrm>
            <a:off x="138113" y="766763"/>
            <a:ext cx="6823075" cy="3838575"/>
          </a:xfrm>
          <a:prstGeom prst="rect">
            <a:avLst/>
          </a:prstGeom>
          <a:noFill/>
          <a:ln w="12700">
            <a:solidFill>
              <a:prstClr val="black"/>
            </a:solidFill>
          </a:ln>
        </p:spPr>
        <p:txBody>
          <a:bodyPr vert="horz" lIns="98122" tIns="49062" rIns="98122" bIns="49062" rtlCol="0" anchor="ctr"/>
          <a:lstStyle/>
          <a:p>
            <a:endParaRPr lang="zh-CN" altLang="en-US"/>
          </a:p>
        </p:txBody>
      </p:sp>
      <p:sp>
        <p:nvSpPr>
          <p:cNvPr id="5" name="备注占位符 4"/>
          <p:cNvSpPr>
            <a:spLocks noGrp="1"/>
          </p:cNvSpPr>
          <p:nvPr>
            <p:ph type="body" sz="quarter" idx="3"/>
          </p:nvPr>
        </p:nvSpPr>
        <p:spPr>
          <a:xfrm>
            <a:off x="709930" y="4861443"/>
            <a:ext cx="5679440" cy="4605576"/>
          </a:xfrm>
          <a:prstGeom prst="rect">
            <a:avLst/>
          </a:prstGeom>
        </p:spPr>
        <p:txBody>
          <a:bodyPr vert="horz" lIns="98122" tIns="49062" rIns="98122" bIns="49062"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2" y="9721108"/>
            <a:ext cx="3076363" cy="511731"/>
          </a:xfrm>
          <a:prstGeom prst="rect">
            <a:avLst/>
          </a:prstGeom>
        </p:spPr>
        <p:txBody>
          <a:bodyPr vert="horz" lIns="98122" tIns="49062" rIns="98122" bIns="49062" rtlCol="0" anchor="b"/>
          <a:lstStyle>
            <a:lvl1pPr algn="l">
              <a:defRPr sz="1100"/>
            </a:lvl1pPr>
          </a:lstStyle>
          <a:p>
            <a:endParaRPr lang="zh-CN" altLang="en-US"/>
          </a:p>
        </p:txBody>
      </p:sp>
      <p:sp>
        <p:nvSpPr>
          <p:cNvPr id="7" name="灯片编号占位符 6"/>
          <p:cNvSpPr>
            <a:spLocks noGrp="1"/>
          </p:cNvSpPr>
          <p:nvPr>
            <p:ph type="sldNum" sz="quarter" idx="5"/>
          </p:nvPr>
        </p:nvSpPr>
        <p:spPr>
          <a:xfrm>
            <a:off x="4021298" y="9721108"/>
            <a:ext cx="3076363" cy="511731"/>
          </a:xfrm>
          <a:prstGeom prst="rect">
            <a:avLst/>
          </a:prstGeom>
        </p:spPr>
        <p:txBody>
          <a:bodyPr vert="horz" lIns="98122" tIns="49062" rIns="98122" bIns="49062" rtlCol="0" anchor="b"/>
          <a:lstStyle>
            <a:lvl1pPr algn="r">
              <a:defRPr sz="1100"/>
            </a:lvl1pPr>
          </a:lstStyle>
          <a:p>
            <a:fld id="{1C147A23-5BA8-44CE-9215-79B767159C41}" type="slidenum">
              <a:rPr lang="zh-CN" altLang="en-US" smtClean="0"/>
              <a:t>‹#›</a:t>
            </a:fld>
            <a:endParaRPr lang="zh-CN" altLang="en-US"/>
          </a:p>
        </p:txBody>
      </p:sp>
    </p:spTree>
    <p:extLst>
      <p:ext uri="{BB962C8B-B14F-4D97-AF65-F5344CB8AC3E}">
        <p14:creationId xmlns:p14="http://schemas.microsoft.com/office/powerpoint/2010/main" val="30035378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1</a:t>
            </a:fld>
            <a:endParaRPr lang="zh-CN" altLang="en-US"/>
          </a:p>
        </p:txBody>
      </p:sp>
    </p:spTree>
    <p:extLst>
      <p:ext uri="{BB962C8B-B14F-4D97-AF65-F5344CB8AC3E}">
        <p14:creationId xmlns:p14="http://schemas.microsoft.com/office/powerpoint/2010/main" val="4054545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17</a:t>
            </a:fld>
            <a:endParaRPr lang="zh-CN" altLang="en-US"/>
          </a:p>
        </p:txBody>
      </p:sp>
    </p:spTree>
    <p:extLst>
      <p:ext uri="{BB962C8B-B14F-4D97-AF65-F5344CB8AC3E}">
        <p14:creationId xmlns:p14="http://schemas.microsoft.com/office/powerpoint/2010/main" val="1589081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18</a:t>
            </a:fld>
            <a:endParaRPr lang="zh-CN" altLang="en-US"/>
          </a:p>
        </p:txBody>
      </p:sp>
    </p:spTree>
    <p:extLst>
      <p:ext uri="{BB962C8B-B14F-4D97-AF65-F5344CB8AC3E}">
        <p14:creationId xmlns:p14="http://schemas.microsoft.com/office/powerpoint/2010/main" val="3474039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19</a:t>
            </a:fld>
            <a:endParaRPr lang="zh-CN" altLang="en-US"/>
          </a:p>
        </p:txBody>
      </p:sp>
    </p:spTree>
    <p:extLst>
      <p:ext uri="{BB962C8B-B14F-4D97-AF65-F5344CB8AC3E}">
        <p14:creationId xmlns:p14="http://schemas.microsoft.com/office/powerpoint/2010/main" val="3474039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20</a:t>
            </a:fld>
            <a:endParaRPr lang="zh-CN" altLang="en-US"/>
          </a:p>
        </p:txBody>
      </p:sp>
    </p:spTree>
    <p:extLst>
      <p:ext uri="{BB962C8B-B14F-4D97-AF65-F5344CB8AC3E}">
        <p14:creationId xmlns:p14="http://schemas.microsoft.com/office/powerpoint/2010/main" val="3474039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1E65DAC0-E59E-4782-BB20-4E4C91027588}" type="slidenum">
              <a:rPr lang="zh-CN" altLang="en-US" smtClean="0"/>
              <a:pPr/>
              <a:t>21</a:t>
            </a:fld>
            <a:endParaRPr lang="en-GB" altLang="en-US" smtClean="0"/>
          </a:p>
        </p:txBody>
      </p:sp>
      <p:sp>
        <p:nvSpPr>
          <p:cNvPr id="37890" name="Rectangle 2"/>
          <p:cNvSpPr>
            <a:spLocks noGrp="1" noRot="1" noChangeAspect="1" noChangeArrowheads="1" noTextEdit="1"/>
          </p:cNvSpPr>
          <p:nvPr>
            <p:ph type="sldImg"/>
          </p:nvPr>
        </p:nvSpPr>
        <p:spPr/>
      </p:sp>
      <p:sp>
        <p:nvSpPr>
          <p:cNvPr id="37891" name="Rectangle 3"/>
          <p:cNvSpPr>
            <a:spLocks noGrp="1" noRot="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1E65DAC0-E59E-4782-BB20-4E4C91027588}" type="slidenum">
              <a:rPr lang="zh-CN" altLang="en-US" smtClean="0"/>
              <a:pPr/>
              <a:t>22</a:t>
            </a:fld>
            <a:endParaRPr lang="en-GB" altLang="en-US" smtClean="0"/>
          </a:p>
        </p:txBody>
      </p:sp>
      <p:sp>
        <p:nvSpPr>
          <p:cNvPr id="37890" name="Rectangle 2"/>
          <p:cNvSpPr>
            <a:spLocks noGrp="1" noRot="1" noChangeAspect="1" noChangeArrowheads="1" noTextEdit="1"/>
          </p:cNvSpPr>
          <p:nvPr>
            <p:ph type="sldImg"/>
          </p:nvPr>
        </p:nvSpPr>
        <p:spPr/>
      </p:sp>
      <p:sp>
        <p:nvSpPr>
          <p:cNvPr id="37891" name="Rectangle 3"/>
          <p:cNvSpPr>
            <a:spLocks noGrp="1" noRot="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1E65DAC0-E59E-4782-BB20-4E4C91027588}" type="slidenum">
              <a:rPr lang="zh-CN" altLang="en-US" smtClean="0"/>
              <a:pPr/>
              <a:t>23</a:t>
            </a:fld>
            <a:endParaRPr lang="en-GB" altLang="en-US" smtClean="0"/>
          </a:p>
        </p:txBody>
      </p:sp>
      <p:sp>
        <p:nvSpPr>
          <p:cNvPr id="37890" name="Rectangle 2"/>
          <p:cNvSpPr>
            <a:spLocks noGrp="1" noRot="1" noChangeAspect="1" noChangeArrowheads="1" noTextEdit="1"/>
          </p:cNvSpPr>
          <p:nvPr>
            <p:ph type="sldImg"/>
          </p:nvPr>
        </p:nvSpPr>
        <p:spPr/>
      </p:sp>
      <p:sp>
        <p:nvSpPr>
          <p:cNvPr id="37891" name="Rectangle 3"/>
          <p:cNvSpPr>
            <a:spLocks noGrp="1" noRot="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1E65DAC0-E59E-4782-BB20-4E4C91027588}" type="slidenum">
              <a:rPr lang="zh-CN" altLang="en-US" smtClean="0"/>
              <a:pPr/>
              <a:t>24</a:t>
            </a:fld>
            <a:endParaRPr lang="en-GB" altLang="en-US" smtClean="0"/>
          </a:p>
        </p:txBody>
      </p:sp>
      <p:sp>
        <p:nvSpPr>
          <p:cNvPr id="37890" name="Rectangle 2"/>
          <p:cNvSpPr>
            <a:spLocks noGrp="1" noRot="1" noChangeAspect="1" noChangeArrowheads="1" noTextEdit="1"/>
          </p:cNvSpPr>
          <p:nvPr>
            <p:ph type="sldImg"/>
          </p:nvPr>
        </p:nvSpPr>
        <p:spPr/>
      </p:sp>
      <p:sp>
        <p:nvSpPr>
          <p:cNvPr id="37891" name="Rectangle 3"/>
          <p:cNvSpPr>
            <a:spLocks noGrp="1" noRot="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1E65DAC0-E59E-4782-BB20-4E4C91027588}" type="slidenum">
              <a:rPr lang="zh-CN" altLang="en-US" smtClean="0"/>
              <a:pPr/>
              <a:t>25</a:t>
            </a:fld>
            <a:endParaRPr lang="en-GB" altLang="en-US" smtClean="0"/>
          </a:p>
        </p:txBody>
      </p:sp>
      <p:sp>
        <p:nvSpPr>
          <p:cNvPr id="37890" name="Rectangle 2"/>
          <p:cNvSpPr>
            <a:spLocks noGrp="1" noRot="1" noChangeAspect="1" noChangeArrowheads="1" noTextEdit="1"/>
          </p:cNvSpPr>
          <p:nvPr>
            <p:ph type="sldImg"/>
          </p:nvPr>
        </p:nvSpPr>
        <p:spPr/>
      </p:sp>
      <p:sp>
        <p:nvSpPr>
          <p:cNvPr id="37891" name="Rectangle 3"/>
          <p:cNvSpPr>
            <a:spLocks noGrp="1" noRot="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1E65DAC0-E59E-4782-BB20-4E4C91027588}" type="slidenum">
              <a:rPr lang="zh-CN" altLang="en-US" smtClean="0"/>
              <a:pPr/>
              <a:t>26</a:t>
            </a:fld>
            <a:endParaRPr lang="en-GB" altLang="en-US" smtClean="0"/>
          </a:p>
        </p:txBody>
      </p:sp>
      <p:sp>
        <p:nvSpPr>
          <p:cNvPr id="37890" name="Rectangle 2"/>
          <p:cNvSpPr>
            <a:spLocks noGrp="1" noRot="1" noChangeAspect="1" noChangeArrowheads="1" noTextEdit="1"/>
          </p:cNvSpPr>
          <p:nvPr>
            <p:ph type="sldImg"/>
          </p:nvPr>
        </p:nvSpPr>
        <p:spPr/>
      </p:sp>
      <p:sp>
        <p:nvSpPr>
          <p:cNvPr id="37891" name="Rectangle 3"/>
          <p:cNvSpPr>
            <a:spLocks noGrp="1" noRot="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2</a:t>
            </a:fld>
            <a:endParaRPr lang="zh-CN" altLang="en-US"/>
          </a:p>
        </p:txBody>
      </p:sp>
    </p:spTree>
    <p:extLst>
      <p:ext uri="{BB962C8B-B14F-4D97-AF65-F5344CB8AC3E}">
        <p14:creationId xmlns:p14="http://schemas.microsoft.com/office/powerpoint/2010/main" val="929522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1E65DAC0-E59E-4782-BB20-4E4C91027588}" type="slidenum">
              <a:rPr lang="zh-CN" altLang="en-US" smtClean="0"/>
              <a:pPr/>
              <a:t>27</a:t>
            </a:fld>
            <a:endParaRPr lang="en-GB" altLang="en-US" smtClean="0"/>
          </a:p>
        </p:txBody>
      </p:sp>
      <p:sp>
        <p:nvSpPr>
          <p:cNvPr id="37890" name="Rectangle 2"/>
          <p:cNvSpPr>
            <a:spLocks noGrp="1" noRot="1" noChangeAspect="1" noChangeArrowheads="1" noTextEdit="1"/>
          </p:cNvSpPr>
          <p:nvPr>
            <p:ph type="sldImg"/>
          </p:nvPr>
        </p:nvSpPr>
        <p:spPr/>
      </p:sp>
      <p:sp>
        <p:nvSpPr>
          <p:cNvPr id="37891" name="Rectangle 3"/>
          <p:cNvSpPr>
            <a:spLocks noGrp="1" noRot="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1E65DAC0-E59E-4782-BB20-4E4C91027588}" type="slidenum">
              <a:rPr lang="zh-CN" altLang="en-US" smtClean="0"/>
              <a:pPr/>
              <a:t>28</a:t>
            </a:fld>
            <a:endParaRPr lang="en-GB" altLang="en-US" smtClean="0"/>
          </a:p>
        </p:txBody>
      </p:sp>
      <p:sp>
        <p:nvSpPr>
          <p:cNvPr id="37890" name="Rectangle 2"/>
          <p:cNvSpPr>
            <a:spLocks noGrp="1" noRot="1" noChangeAspect="1" noChangeArrowheads="1" noTextEdit="1"/>
          </p:cNvSpPr>
          <p:nvPr>
            <p:ph type="sldImg"/>
          </p:nvPr>
        </p:nvSpPr>
        <p:spPr/>
      </p:sp>
      <p:sp>
        <p:nvSpPr>
          <p:cNvPr id="37891" name="Rectangle 3"/>
          <p:cNvSpPr>
            <a:spLocks noGrp="1" noRot="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1E65DAC0-E59E-4782-BB20-4E4C91027588}" type="slidenum">
              <a:rPr lang="zh-CN" altLang="en-US" smtClean="0"/>
              <a:pPr/>
              <a:t>29</a:t>
            </a:fld>
            <a:endParaRPr lang="en-GB" altLang="en-US" smtClean="0"/>
          </a:p>
        </p:txBody>
      </p:sp>
      <p:sp>
        <p:nvSpPr>
          <p:cNvPr id="37890" name="Rectangle 2"/>
          <p:cNvSpPr>
            <a:spLocks noGrp="1" noRot="1" noChangeAspect="1" noChangeArrowheads="1" noTextEdit="1"/>
          </p:cNvSpPr>
          <p:nvPr>
            <p:ph type="sldImg"/>
          </p:nvPr>
        </p:nvSpPr>
        <p:spPr/>
      </p:sp>
      <p:sp>
        <p:nvSpPr>
          <p:cNvPr id="37891" name="Rectangle 3"/>
          <p:cNvSpPr>
            <a:spLocks noGrp="1" noRot="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1E65DAC0-E59E-4782-BB20-4E4C91027588}" type="slidenum">
              <a:rPr lang="zh-CN" altLang="en-US" smtClean="0"/>
              <a:pPr/>
              <a:t>30</a:t>
            </a:fld>
            <a:endParaRPr lang="en-GB" altLang="en-US" smtClean="0"/>
          </a:p>
        </p:txBody>
      </p:sp>
      <p:sp>
        <p:nvSpPr>
          <p:cNvPr id="37890" name="Rectangle 2"/>
          <p:cNvSpPr>
            <a:spLocks noGrp="1" noRot="1" noChangeAspect="1" noChangeArrowheads="1" noTextEdit="1"/>
          </p:cNvSpPr>
          <p:nvPr>
            <p:ph type="sldImg"/>
          </p:nvPr>
        </p:nvSpPr>
        <p:spPr/>
      </p:sp>
      <p:sp>
        <p:nvSpPr>
          <p:cNvPr id="37891" name="Rectangle 3"/>
          <p:cNvSpPr>
            <a:spLocks noGrp="1" noRot="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31</a:t>
            </a:fld>
            <a:endParaRPr lang="zh-CN" altLang="en-US"/>
          </a:p>
        </p:txBody>
      </p:sp>
    </p:spTree>
    <p:extLst>
      <p:ext uri="{BB962C8B-B14F-4D97-AF65-F5344CB8AC3E}">
        <p14:creationId xmlns:p14="http://schemas.microsoft.com/office/powerpoint/2010/main" val="3474039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1E65DAC0-E59E-4782-BB20-4E4C91027588}" type="slidenum">
              <a:rPr lang="zh-CN" altLang="en-US" smtClean="0"/>
              <a:pPr/>
              <a:t>32</a:t>
            </a:fld>
            <a:endParaRPr lang="en-GB" altLang="en-US" smtClean="0"/>
          </a:p>
        </p:txBody>
      </p:sp>
      <p:sp>
        <p:nvSpPr>
          <p:cNvPr id="37890" name="Rectangle 2"/>
          <p:cNvSpPr>
            <a:spLocks noGrp="1" noRot="1" noChangeAspect="1" noChangeArrowheads="1" noTextEdit="1"/>
          </p:cNvSpPr>
          <p:nvPr>
            <p:ph type="sldImg"/>
          </p:nvPr>
        </p:nvSpPr>
        <p:spPr/>
      </p:sp>
      <p:sp>
        <p:nvSpPr>
          <p:cNvPr id="37891" name="Rectangle 3"/>
          <p:cNvSpPr>
            <a:spLocks noGrp="1" noRot="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1E65DAC0-E59E-4782-BB20-4E4C91027588}" type="slidenum">
              <a:rPr lang="zh-CN" altLang="en-US" smtClean="0"/>
              <a:pPr/>
              <a:t>33</a:t>
            </a:fld>
            <a:endParaRPr lang="en-GB" altLang="en-US" smtClean="0"/>
          </a:p>
        </p:txBody>
      </p:sp>
      <p:sp>
        <p:nvSpPr>
          <p:cNvPr id="37890" name="Rectangle 2"/>
          <p:cNvSpPr>
            <a:spLocks noGrp="1" noRot="1" noChangeAspect="1" noChangeArrowheads="1" noTextEdit="1"/>
          </p:cNvSpPr>
          <p:nvPr>
            <p:ph type="sldImg"/>
          </p:nvPr>
        </p:nvSpPr>
        <p:spPr/>
      </p:sp>
      <p:sp>
        <p:nvSpPr>
          <p:cNvPr id="37891" name="Rectangle 3"/>
          <p:cNvSpPr>
            <a:spLocks noGrp="1" noRot="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1E65DAC0-E59E-4782-BB20-4E4C91027588}" type="slidenum">
              <a:rPr lang="zh-CN" altLang="en-US" smtClean="0"/>
              <a:pPr/>
              <a:t>34</a:t>
            </a:fld>
            <a:endParaRPr lang="en-GB" altLang="en-US" smtClean="0"/>
          </a:p>
        </p:txBody>
      </p:sp>
      <p:sp>
        <p:nvSpPr>
          <p:cNvPr id="37890" name="Rectangle 2"/>
          <p:cNvSpPr>
            <a:spLocks noGrp="1" noRot="1" noChangeAspect="1" noChangeArrowheads="1" noTextEdit="1"/>
          </p:cNvSpPr>
          <p:nvPr>
            <p:ph type="sldImg"/>
          </p:nvPr>
        </p:nvSpPr>
        <p:spPr/>
      </p:sp>
      <p:sp>
        <p:nvSpPr>
          <p:cNvPr id="37891" name="Rectangle 3"/>
          <p:cNvSpPr>
            <a:spLocks noGrp="1" noRot="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1E65DAC0-E59E-4782-BB20-4E4C91027588}" type="slidenum">
              <a:rPr lang="zh-CN" altLang="en-US" smtClean="0"/>
              <a:pPr/>
              <a:t>35</a:t>
            </a:fld>
            <a:endParaRPr lang="en-GB" altLang="en-US" smtClean="0"/>
          </a:p>
        </p:txBody>
      </p:sp>
      <p:sp>
        <p:nvSpPr>
          <p:cNvPr id="37890" name="Rectangle 2"/>
          <p:cNvSpPr>
            <a:spLocks noGrp="1" noRot="1" noChangeAspect="1" noChangeArrowheads="1" noTextEdit="1"/>
          </p:cNvSpPr>
          <p:nvPr>
            <p:ph type="sldImg"/>
          </p:nvPr>
        </p:nvSpPr>
        <p:spPr/>
      </p:sp>
      <p:sp>
        <p:nvSpPr>
          <p:cNvPr id="37891" name="Rectangle 3"/>
          <p:cNvSpPr>
            <a:spLocks noGrp="1" noRot="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1E65DAC0-E59E-4782-BB20-4E4C91027588}" type="slidenum">
              <a:rPr lang="zh-CN" altLang="en-US" smtClean="0"/>
              <a:pPr/>
              <a:t>36</a:t>
            </a:fld>
            <a:endParaRPr lang="en-GB" altLang="en-US" smtClean="0"/>
          </a:p>
        </p:txBody>
      </p:sp>
      <p:sp>
        <p:nvSpPr>
          <p:cNvPr id="37890" name="Rectangle 2"/>
          <p:cNvSpPr>
            <a:spLocks noGrp="1" noRot="1" noChangeAspect="1" noChangeArrowheads="1" noTextEdit="1"/>
          </p:cNvSpPr>
          <p:nvPr>
            <p:ph type="sldImg"/>
          </p:nvPr>
        </p:nvSpPr>
        <p:spPr/>
      </p:sp>
      <p:sp>
        <p:nvSpPr>
          <p:cNvPr id="37891" name="Rectangle 3"/>
          <p:cNvSpPr>
            <a:spLocks noGrp="1" noRot="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3</a:t>
            </a:fld>
            <a:endParaRPr lang="zh-CN" altLang="en-US"/>
          </a:p>
        </p:txBody>
      </p:sp>
    </p:spTree>
    <p:extLst>
      <p:ext uri="{BB962C8B-B14F-4D97-AF65-F5344CB8AC3E}">
        <p14:creationId xmlns:p14="http://schemas.microsoft.com/office/powerpoint/2010/main" val="4113079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1E65DAC0-E59E-4782-BB20-4E4C91027588}" type="slidenum">
              <a:rPr lang="zh-CN" altLang="en-US" smtClean="0"/>
              <a:pPr/>
              <a:t>37</a:t>
            </a:fld>
            <a:endParaRPr lang="en-GB" altLang="en-US" smtClean="0"/>
          </a:p>
        </p:txBody>
      </p:sp>
      <p:sp>
        <p:nvSpPr>
          <p:cNvPr id="37890" name="Rectangle 2"/>
          <p:cNvSpPr>
            <a:spLocks noGrp="1" noRot="1" noChangeAspect="1" noChangeArrowheads="1" noTextEdit="1"/>
          </p:cNvSpPr>
          <p:nvPr>
            <p:ph type="sldImg"/>
          </p:nvPr>
        </p:nvSpPr>
        <p:spPr/>
      </p:sp>
      <p:sp>
        <p:nvSpPr>
          <p:cNvPr id="37891" name="Rectangle 3"/>
          <p:cNvSpPr>
            <a:spLocks noGrp="1" noRot="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38</a:t>
            </a:fld>
            <a:endParaRPr lang="zh-CN" altLang="en-US"/>
          </a:p>
        </p:txBody>
      </p:sp>
    </p:spTree>
    <p:extLst>
      <p:ext uri="{BB962C8B-B14F-4D97-AF65-F5344CB8AC3E}">
        <p14:creationId xmlns:p14="http://schemas.microsoft.com/office/powerpoint/2010/main" val="4054545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39</a:t>
            </a:fld>
            <a:endParaRPr lang="zh-CN" altLang="en-US"/>
          </a:p>
        </p:txBody>
      </p:sp>
    </p:spTree>
    <p:extLst>
      <p:ext uri="{BB962C8B-B14F-4D97-AF65-F5344CB8AC3E}">
        <p14:creationId xmlns:p14="http://schemas.microsoft.com/office/powerpoint/2010/main" val="1702373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4</a:t>
            </a:fld>
            <a:endParaRPr lang="zh-CN" altLang="en-US"/>
          </a:p>
        </p:txBody>
      </p:sp>
    </p:spTree>
    <p:extLst>
      <p:ext uri="{BB962C8B-B14F-4D97-AF65-F5344CB8AC3E}">
        <p14:creationId xmlns:p14="http://schemas.microsoft.com/office/powerpoint/2010/main" val="929522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5</a:t>
            </a:fld>
            <a:endParaRPr lang="zh-CN" altLang="en-US"/>
          </a:p>
        </p:txBody>
      </p:sp>
    </p:spTree>
    <p:extLst>
      <p:ext uri="{BB962C8B-B14F-4D97-AF65-F5344CB8AC3E}">
        <p14:creationId xmlns:p14="http://schemas.microsoft.com/office/powerpoint/2010/main" val="3511005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9</a:t>
            </a:fld>
            <a:endParaRPr lang="zh-CN" altLang="en-US"/>
          </a:p>
        </p:txBody>
      </p:sp>
    </p:spTree>
    <p:extLst>
      <p:ext uri="{BB962C8B-B14F-4D97-AF65-F5344CB8AC3E}">
        <p14:creationId xmlns:p14="http://schemas.microsoft.com/office/powerpoint/2010/main" val="3474039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10</a:t>
            </a:fld>
            <a:endParaRPr lang="zh-CN" altLang="en-US"/>
          </a:p>
        </p:txBody>
      </p:sp>
    </p:spTree>
    <p:extLst>
      <p:ext uri="{BB962C8B-B14F-4D97-AF65-F5344CB8AC3E}">
        <p14:creationId xmlns:p14="http://schemas.microsoft.com/office/powerpoint/2010/main" val="1702373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11</a:t>
            </a:fld>
            <a:endParaRPr lang="zh-CN" altLang="en-US"/>
          </a:p>
        </p:txBody>
      </p:sp>
    </p:spTree>
    <p:extLst>
      <p:ext uri="{BB962C8B-B14F-4D97-AF65-F5344CB8AC3E}">
        <p14:creationId xmlns:p14="http://schemas.microsoft.com/office/powerpoint/2010/main" val="1702373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16</a:t>
            </a:fld>
            <a:endParaRPr lang="zh-CN" altLang="en-US"/>
          </a:p>
        </p:txBody>
      </p:sp>
    </p:spTree>
    <p:extLst>
      <p:ext uri="{BB962C8B-B14F-4D97-AF65-F5344CB8AC3E}">
        <p14:creationId xmlns:p14="http://schemas.microsoft.com/office/powerpoint/2010/main" val="1589081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49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4013"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4013"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5DB95A-ECDA-4AD0-BD36-7A003DDC48E1}" type="datetime1">
              <a:rPr lang="zh-CN" altLang="en-US" smtClean="0"/>
              <a:t>2021-12-30</a:t>
            </a:fld>
            <a:endParaRPr lang="zh-CN" altLang="en-US"/>
          </a:p>
        </p:txBody>
      </p:sp>
      <p:sp>
        <p:nvSpPr>
          <p:cNvPr id="5" name="页脚占位符 4"/>
          <p:cNvSpPr>
            <a:spLocks noGrp="1"/>
          </p:cNvSpPr>
          <p:nvPr>
            <p:ph type="ftr" sz="quarter" idx="11"/>
          </p:nvPr>
        </p:nvSpPr>
        <p:spPr>
          <a:xfrm>
            <a:off x="4038600" y="6356350"/>
            <a:ext cx="4113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09013" y="6356350"/>
            <a:ext cx="2743200" cy="365125"/>
          </a:xfrm>
          <a:prstGeom prst="rect">
            <a:avLst/>
          </a:prstGeom>
        </p:spPr>
        <p:txBody>
          <a:bodyPr/>
          <a:lstStyle/>
          <a:p>
            <a:fld id="{81E5219E-E9C5-45BE-B83C-07A23AE2CB2D}" type="slidenum">
              <a:rPr lang="zh-CN" altLang="en-US" smtClean="0"/>
              <a:t>‹#›</a:t>
            </a:fld>
            <a:endParaRPr lang="zh-CN" altLang="en-US"/>
          </a:p>
        </p:txBody>
      </p:sp>
    </p:spTree>
    <p:extLst>
      <p:ext uri="{BB962C8B-B14F-4D97-AF65-F5344CB8AC3E}">
        <p14:creationId xmlns:p14="http://schemas.microsoft.com/office/powerpoint/2010/main" val="74647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4013"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4013"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01AE333-8240-4435-97B1-8ADBD06D92A0}" type="datetime1">
              <a:rPr lang="zh-CN" altLang="en-US" smtClean="0"/>
              <a:t>2021-12-30</a:t>
            </a:fld>
            <a:endParaRPr lang="zh-CN" altLang="en-US"/>
          </a:p>
        </p:txBody>
      </p:sp>
      <p:sp>
        <p:nvSpPr>
          <p:cNvPr id="5" name="页脚占位符 4"/>
          <p:cNvSpPr>
            <a:spLocks noGrp="1"/>
          </p:cNvSpPr>
          <p:nvPr>
            <p:ph type="ftr" sz="quarter" idx="11"/>
          </p:nvPr>
        </p:nvSpPr>
        <p:spPr>
          <a:xfrm>
            <a:off x="4038600" y="6356350"/>
            <a:ext cx="4113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09013" y="6356350"/>
            <a:ext cx="2743200" cy="365125"/>
          </a:xfrm>
          <a:prstGeom prst="rect">
            <a:avLst/>
          </a:prstGeom>
        </p:spPr>
        <p:txBody>
          <a:bodyPr/>
          <a:lstStyle/>
          <a:p>
            <a:fld id="{81E5219E-E9C5-45BE-B83C-07A23AE2CB2D}" type="slidenum">
              <a:rPr lang="zh-CN" altLang="en-US" smtClean="0"/>
              <a:t>‹#›</a:t>
            </a:fld>
            <a:endParaRPr lang="zh-CN" altLang="en-US"/>
          </a:p>
        </p:txBody>
      </p:sp>
    </p:spTree>
    <p:extLst>
      <p:ext uri="{BB962C8B-B14F-4D97-AF65-F5344CB8AC3E}">
        <p14:creationId xmlns:p14="http://schemas.microsoft.com/office/powerpoint/2010/main" val="369224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a:prstGeom prst="rect">
            <a:avLst/>
          </a:prstGeom>
        </p:spPr>
        <p:txBody>
          <a:bodyPr/>
          <a:lstStyle/>
          <a:p>
            <a:fld id="{D914465E-D694-4372-B443-512494A8919C}" type="datetime1">
              <a:rPr lang="zh-CN" altLang="en-US" smtClean="0"/>
              <a:t>2021-12-30</a:t>
            </a:fld>
            <a:endParaRPr lang="zh-CN" altLang="en-US"/>
          </a:p>
        </p:txBody>
      </p:sp>
      <p:sp>
        <p:nvSpPr>
          <p:cNvPr id="3" name="页脚占位符 2"/>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t>‹#›</a:t>
            </a:fld>
            <a:endParaRPr lang="zh-CN" altLang="en-US"/>
          </a:p>
        </p:txBody>
      </p:sp>
    </p:spTree>
    <p:extLst>
      <p:ext uri="{BB962C8B-B14F-4D97-AF65-F5344CB8AC3E}">
        <p14:creationId xmlns:p14="http://schemas.microsoft.com/office/powerpoint/2010/main" val="5275573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52092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3" r:id="rId3"/>
    <p:sldLayoutId id="214748370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3.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hyperlink" Target="mailto:csptal@csptal.com"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pppas.net/index"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pppas.net/index"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A_图片 2"/>
          <p:cNvPicPr>
            <a:picLocks noChangeAspect="1" noChangeArrowheads="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bwMode="auto">
          <a:xfrm>
            <a:off x="-7317" y="-10667"/>
            <a:ext cx="12190410" cy="4372711"/>
          </a:xfrm>
          <a:prstGeom prst="rect">
            <a:avLst/>
          </a:prstGeom>
          <a:gradFill flip="none" rotWithShape="1">
            <a:gsLst>
              <a:gs pos="100000">
                <a:schemeClr val="bg1">
                  <a:lumMod val="75000"/>
                </a:schemeClr>
              </a:gs>
              <a:gs pos="48000">
                <a:schemeClr val="bg1">
                  <a:lumMod val="95000"/>
                </a:schemeClr>
              </a:gs>
              <a:gs pos="0">
                <a:schemeClr val="bg1"/>
              </a:gs>
            </a:gsLst>
            <a:path path="circle">
              <a:fillToRect l="50000" t="50000" r="50000" b="50000"/>
            </a:path>
            <a:tileRect/>
          </a:gradFill>
          <a:ln>
            <a:noFill/>
          </a:ln>
          <a:extLst/>
        </p:spPr>
      </p:pic>
      <p:sp>
        <p:nvSpPr>
          <p:cNvPr id="6" name="PA_文本框 3"/>
          <p:cNvSpPr txBox="1"/>
          <p:nvPr>
            <p:custDataLst>
              <p:tags r:id="rId2"/>
            </p:custDataLst>
          </p:nvPr>
        </p:nvSpPr>
        <p:spPr>
          <a:xfrm>
            <a:off x="694606" y="5283841"/>
            <a:ext cx="6336704" cy="584775"/>
          </a:xfrm>
          <a:prstGeom prst="rect">
            <a:avLst/>
          </a:prstGeom>
          <a:noFill/>
          <a:effectLst/>
        </p:spPr>
        <p:txBody>
          <a:bodyPr wrap="square" rtlCol="0">
            <a:spAutoFit/>
          </a:bodyPr>
          <a:lstStyle/>
          <a:p>
            <a:pPr algn="ctr"/>
            <a:r>
              <a:rPr lang="zh-CN" altLang="en-US" sz="3200" b="1" dirty="0" smtClean="0">
                <a:solidFill>
                  <a:srgbClr val="0070C0"/>
                </a:solidFill>
                <a:latin typeface="微软雅黑" pitchFamily="34" charset="-122"/>
                <a:ea typeface="微软雅黑" pitchFamily="34" charset="-122"/>
              </a:rPr>
              <a:t>中科专利商标代理有限责任公司</a:t>
            </a:r>
            <a:endParaRPr lang="zh-CN" altLang="en-US" sz="3200" b="1" dirty="0">
              <a:solidFill>
                <a:srgbClr val="0070C0"/>
              </a:solidFill>
              <a:latin typeface="微软雅黑" pitchFamily="34" charset="-122"/>
              <a:ea typeface="微软雅黑" pitchFamily="34" charset="-122"/>
            </a:endParaRPr>
          </a:p>
        </p:txBody>
      </p:sp>
      <p:sp>
        <p:nvSpPr>
          <p:cNvPr id="9" name="PA_Flowchart: Decision 8"/>
          <p:cNvSpPr/>
          <p:nvPr>
            <p:custDataLst>
              <p:tags r:id="rId3"/>
            </p:custDataLst>
          </p:nvPr>
        </p:nvSpPr>
        <p:spPr>
          <a:xfrm>
            <a:off x="8903518" y="3112113"/>
            <a:ext cx="2549085" cy="2464116"/>
          </a:xfrm>
          <a:prstGeom prst="flowChartDecision">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PA_Flowchart: Decision 10"/>
          <p:cNvSpPr/>
          <p:nvPr>
            <p:custDataLst>
              <p:tags r:id="rId4"/>
            </p:custDataLst>
          </p:nvPr>
        </p:nvSpPr>
        <p:spPr>
          <a:xfrm>
            <a:off x="7685671" y="4148920"/>
            <a:ext cx="412034" cy="398300"/>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Flowchart: Decision 13"/>
          <p:cNvSpPr/>
          <p:nvPr>
            <p:custDataLst>
              <p:tags r:id="rId5"/>
            </p:custDataLst>
          </p:nvPr>
        </p:nvSpPr>
        <p:spPr>
          <a:xfrm>
            <a:off x="8083240" y="3958766"/>
            <a:ext cx="824069" cy="796600"/>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_Flowchart: Decision 14"/>
          <p:cNvSpPr/>
          <p:nvPr>
            <p:custDataLst>
              <p:tags r:id="rId6"/>
            </p:custDataLst>
          </p:nvPr>
        </p:nvSpPr>
        <p:spPr>
          <a:xfrm>
            <a:off x="10525794" y="2924536"/>
            <a:ext cx="667662" cy="645407"/>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PA_Flowchart: Decision 16"/>
          <p:cNvSpPr/>
          <p:nvPr>
            <p:custDataLst>
              <p:tags r:id="rId7"/>
            </p:custDataLst>
          </p:nvPr>
        </p:nvSpPr>
        <p:spPr>
          <a:xfrm>
            <a:off x="11393508" y="2800215"/>
            <a:ext cx="257216" cy="248642"/>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PA_文本框 3"/>
          <p:cNvSpPr txBox="1"/>
          <p:nvPr>
            <p:custDataLst>
              <p:tags r:id="rId8"/>
            </p:custDataLst>
          </p:nvPr>
        </p:nvSpPr>
        <p:spPr>
          <a:xfrm>
            <a:off x="910630" y="4901098"/>
            <a:ext cx="4464496" cy="400110"/>
          </a:xfrm>
          <a:prstGeom prst="rect">
            <a:avLst/>
          </a:prstGeom>
          <a:noFill/>
          <a:effectLst/>
        </p:spPr>
        <p:txBody>
          <a:bodyPr wrap="square" rtlCol="0">
            <a:spAutoFit/>
          </a:bodyPr>
          <a:lstStyle/>
          <a:p>
            <a:r>
              <a:rPr lang="en-US" altLang="zh-CN" sz="2000" dirty="0" smtClean="0">
                <a:solidFill>
                  <a:srgbClr val="0070C0"/>
                </a:solidFill>
                <a:latin typeface="微软雅黑" pitchFamily="34" charset="-122"/>
                <a:ea typeface="微软雅黑" pitchFamily="34" charset="-122"/>
              </a:rPr>
              <a:t>| </a:t>
            </a:r>
            <a:r>
              <a:rPr lang="zh-CN" altLang="en-US" sz="2000" dirty="0" smtClean="0">
                <a:solidFill>
                  <a:srgbClr val="0070C0"/>
                </a:solidFill>
                <a:latin typeface="微软雅黑" pitchFamily="34" charset="-122"/>
                <a:ea typeface="微软雅黑" pitchFamily="34" charset="-122"/>
              </a:rPr>
              <a:t>诚信 </a:t>
            </a:r>
            <a:r>
              <a:rPr lang="en-US" altLang="zh-CN" sz="2000" dirty="0" smtClean="0">
                <a:solidFill>
                  <a:srgbClr val="0070C0"/>
                </a:solidFill>
                <a:latin typeface="微软雅黑" pitchFamily="34" charset="-122"/>
                <a:ea typeface="微软雅黑" pitchFamily="34" charset="-122"/>
              </a:rPr>
              <a:t>| </a:t>
            </a:r>
            <a:r>
              <a:rPr lang="zh-CN" altLang="en-US" sz="2000" dirty="0" smtClean="0">
                <a:solidFill>
                  <a:srgbClr val="0070C0"/>
                </a:solidFill>
                <a:latin typeface="微软雅黑" pitchFamily="34" charset="-122"/>
                <a:ea typeface="微软雅黑" pitchFamily="34" charset="-122"/>
              </a:rPr>
              <a:t>人和 </a:t>
            </a:r>
            <a:r>
              <a:rPr lang="en-US" altLang="zh-CN" sz="2000" dirty="0" smtClean="0">
                <a:solidFill>
                  <a:srgbClr val="0070C0"/>
                </a:solidFill>
                <a:latin typeface="微软雅黑" pitchFamily="34" charset="-122"/>
                <a:ea typeface="微软雅黑" pitchFamily="34" charset="-122"/>
              </a:rPr>
              <a:t>| </a:t>
            </a:r>
            <a:r>
              <a:rPr lang="zh-CN" altLang="en-US" sz="2000" dirty="0" smtClean="0">
                <a:solidFill>
                  <a:srgbClr val="0070C0"/>
                </a:solidFill>
                <a:latin typeface="微软雅黑" pitchFamily="34" charset="-122"/>
                <a:ea typeface="微软雅黑" pitchFamily="34" charset="-122"/>
              </a:rPr>
              <a:t>勤勉 </a:t>
            </a:r>
            <a:r>
              <a:rPr lang="en-US" altLang="zh-CN" sz="2000" dirty="0" smtClean="0">
                <a:solidFill>
                  <a:srgbClr val="0070C0"/>
                </a:solidFill>
                <a:latin typeface="微软雅黑" pitchFamily="34" charset="-122"/>
                <a:ea typeface="微软雅黑" pitchFamily="34" charset="-122"/>
              </a:rPr>
              <a:t>| </a:t>
            </a:r>
            <a:r>
              <a:rPr lang="zh-CN" altLang="en-US" sz="2000" dirty="0" smtClean="0">
                <a:solidFill>
                  <a:srgbClr val="0070C0"/>
                </a:solidFill>
                <a:latin typeface="微软雅黑" pitchFamily="34" charset="-122"/>
                <a:ea typeface="微软雅黑" pitchFamily="34" charset="-122"/>
              </a:rPr>
              <a:t>精业 </a:t>
            </a:r>
            <a:r>
              <a:rPr lang="en-US" altLang="zh-CN" sz="2000" dirty="0" smtClean="0">
                <a:solidFill>
                  <a:srgbClr val="0070C0"/>
                </a:solidFill>
                <a:latin typeface="微软雅黑" pitchFamily="34" charset="-122"/>
                <a:ea typeface="微软雅黑" pitchFamily="34" charset="-122"/>
              </a:rPr>
              <a:t>|</a:t>
            </a:r>
            <a:endParaRPr lang="zh-CN" altLang="en-US" sz="2000" dirty="0">
              <a:solidFill>
                <a:srgbClr val="0070C0"/>
              </a:solidFill>
              <a:latin typeface="微软雅黑" pitchFamily="34" charset="-122"/>
              <a:ea typeface="微软雅黑" pitchFamily="34" charset="-122"/>
            </a:endParaRPr>
          </a:p>
        </p:txBody>
      </p:sp>
      <p:sp>
        <p:nvSpPr>
          <p:cNvPr id="21" name="PA_Flowchart: Decision 20"/>
          <p:cNvSpPr/>
          <p:nvPr>
            <p:custDataLst>
              <p:tags r:id="rId9"/>
            </p:custDataLst>
          </p:nvPr>
        </p:nvSpPr>
        <p:spPr>
          <a:xfrm>
            <a:off x="10943632" y="3122133"/>
            <a:ext cx="1156968" cy="1118403"/>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PA_文本框 45"/>
          <p:cNvSpPr txBox="1"/>
          <p:nvPr>
            <p:custDataLst>
              <p:tags r:id="rId10"/>
            </p:custDataLst>
          </p:nvPr>
        </p:nvSpPr>
        <p:spPr>
          <a:xfrm>
            <a:off x="910630" y="5946885"/>
            <a:ext cx="4869682" cy="261610"/>
          </a:xfrm>
          <a:prstGeom prst="rect">
            <a:avLst/>
          </a:prstGeom>
          <a:noFill/>
        </p:spPr>
        <p:txBody>
          <a:bodyPr wrap="square" rtlCol="0">
            <a:spAutoFit/>
          </a:bodyPr>
          <a:lstStyle/>
          <a:p>
            <a:r>
              <a:rPr lang="en-US" altLang="zh-CN" sz="1100" dirty="0" smtClean="0">
                <a:solidFill>
                  <a:schemeClr val="bg1">
                    <a:lumMod val="50000"/>
                  </a:schemeClr>
                </a:solidFill>
                <a:latin typeface="Arial Black" pitchFamily="34" charset="0"/>
                <a:ea typeface="方正细圆简体" pitchFamily="2" charset="-122"/>
              </a:rPr>
              <a:t>CHINA SCIENCE PATENT &amp; TRADEMARK AGENT LTD.</a:t>
            </a:r>
            <a:endParaRPr lang="en-US" altLang="zh-CN" sz="1100" b="1" dirty="0">
              <a:solidFill>
                <a:schemeClr val="bg1">
                  <a:lumMod val="50000"/>
                </a:schemeClr>
              </a:solidFill>
              <a:latin typeface="Arial Black" pitchFamily="34" charset="0"/>
              <a:ea typeface="方正细圆简体" pitchFamily="2" charset="-122"/>
              <a:cs typeface="+mn-ea"/>
              <a:sym typeface="Arial" panose="020B0604020202020204" pitchFamily="34" charset="0"/>
            </a:endParaRPr>
          </a:p>
        </p:txBody>
      </p:sp>
      <p:sp>
        <p:nvSpPr>
          <p:cNvPr id="23" name="PA_Flowchart: Decision 22"/>
          <p:cNvSpPr/>
          <p:nvPr>
            <p:custDataLst>
              <p:tags r:id="rId11"/>
            </p:custDataLst>
          </p:nvPr>
        </p:nvSpPr>
        <p:spPr>
          <a:xfrm>
            <a:off x="11193456" y="4536909"/>
            <a:ext cx="667662" cy="645407"/>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lijingwen\AppData\Local\Microsoft\Windows\Temporary Internet Files\Content.Outlook\4HKPGFCR\logo缩写.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24524" y="3887716"/>
            <a:ext cx="2227266" cy="867650"/>
          </a:xfrm>
          <a:prstGeom prst="rect">
            <a:avLst/>
          </a:prstGeom>
          <a:noFill/>
          <a:extLst>
            <a:ext uri="{909E8E84-426E-40DD-AFC4-6F175D3DCCD1}">
              <a14:hiddenFill xmlns:a14="http://schemas.microsoft.com/office/drawing/2010/main">
                <a:solidFill>
                  <a:srgbClr val="FFFFFF"/>
                </a:solidFill>
              </a14:hiddenFill>
            </a:ext>
          </a:extLst>
        </p:spPr>
      </p:pic>
      <p:sp>
        <p:nvSpPr>
          <p:cNvPr id="4" name="灯片编号占位符 3"/>
          <p:cNvSpPr>
            <a:spLocks noGrp="1"/>
          </p:cNvSpPr>
          <p:nvPr>
            <p:ph type="sldNum" sz="quarter" idx="12"/>
          </p:nvPr>
        </p:nvSpPr>
        <p:spPr>
          <a:xfrm>
            <a:off x="11880000" y="6480000"/>
            <a:ext cx="360000" cy="360000"/>
          </a:xfrm>
        </p:spPr>
        <p:txBody>
          <a:bodyPr/>
          <a:lstStyle/>
          <a:p>
            <a:fld id="{81E5219E-E9C5-45BE-B83C-07A23AE2CB2D}" type="slidenum">
              <a:rPr lang="zh-CN" altLang="en-US" smtClean="0">
                <a:latin typeface="黑体" pitchFamily="49" charset="-122"/>
                <a:ea typeface="黑体" pitchFamily="49" charset="-122"/>
              </a:rPr>
              <a:t>1</a:t>
            </a:fld>
            <a:endParaRPr lang="zh-CN" altLang="en-US" dirty="0">
              <a:latin typeface="黑体" pitchFamily="49" charset="-122"/>
              <a:ea typeface="黑体" pitchFamily="49" charset="-122"/>
            </a:endParaRPr>
          </a:p>
        </p:txBody>
      </p:sp>
    </p:spTree>
    <p:extLst>
      <p:ext uri="{BB962C8B-B14F-4D97-AF65-F5344CB8AC3E}">
        <p14:creationId xmlns:p14="http://schemas.microsoft.com/office/powerpoint/2010/main" val="41057679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3750" fill="hold"/>
                                        <p:tgtEl>
                                          <p:spTgt spid="1026"/>
                                        </p:tgtEl>
                                        <p:attrNameLst>
                                          <p:attrName>ppt_w</p:attrName>
                                        </p:attrNameLst>
                                      </p:cBhvr>
                                      <p:tavLst>
                                        <p:tav tm="0">
                                          <p:val>
                                            <p:strVal val="4/3*#ppt_w"/>
                                          </p:val>
                                        </p:tav>
                                        <p:tav tm="100000">
                                          <p:val>
                                            <p:strVal val="#ppt_w"/>
                                          </p:val>
                                        </p:tav>
                                      </p:tavLst>
                                    </p:anim>
                                    <p:anim calcmode="lin" valueType="num">
                                      <p:cBhvr>
                                        <p:cTn id="8" dur="3750" fill="hold"/>
                                        <p:tgtEl>
                                          <p:spTgt spid="1026"/>
                                        </p:tgtEl>
                                        <p:attrNameLst>
                                          <p:attrName>ppt_h</p:attrName>
                                        </p:attrNameLst>
                                      </p:cBhvr>
                                      <p:tavLst>
                                        <p:tav tm="0">
                                          <p:val>
                                            <p:strVal val="4/3*#ppt_h"/>
                                          </p:val>
                                        </p:tav>
                                        <p:tav tm="100000">
                                          <p:val>
                                            <p:strVal val="#ppt_h"/>
                                          </p:val>
                                        </p:tav>
                                      </p:tavLst>
                                    </p:anim>
                                  </p:childTnLst>
                                </p:cTn>
                              </p:par>
                              <p:par>
                                <p:cTn id="9" presetID="23" presetClass="entr" presetSubtype="16" fill="hold" grpId="0" nodeType="withEffect">
                                  <p:stCondLst>
                                    <p:cond delay="750"/>
                                  </p:stCondLst>
                                  <p:childTnLst>
                                    <p:set>
                                      <p:cBhvr>
                                        <p:cTn id="10" dur="1" fill="hold">
                                          <p:stCondLst>
                                            <p:cond delay="0"/>
                                          </p:stCondLst>
                                        </p:cTn>
                                        <p:tgtEl>
                                          <p:spTgt spid="9"/>
                                        </p:tgtEl>
                                        <p:attrNameLst>
                                          <p:attrName>style.visibility</p:attrName>
                                        </p:attrNameLst>
                                      </p:cBhvr>
                                      <p:to>
                                        <p:strVal val="visible"/>
                                      </p:to>
                                    </p:set>
                                    <p:anim calcmode="lin" valueType="num">
                                      <p:cBhvr>
                                        <p:cTn id="11" dur="1250" fill="hold"/>
                                        <p:tgtEl>
                                          <p:spTgt spid="9"/>
                                        </p:tgtEl>
                                        <p:attrNameLst>
                                          <p:attrName>ppt_w</p:attrName>
                                        </p:attrNameLst>
                                      </p:cBhvr>
                                      <p:tavLst>
                                        <p:tav tm="0">
                                          <p:val>
                                            <p:fltVal val="0"/>
                                          </p:val>
                                        </p:tav>
                                        <p:tav tm="100000">
                                          <p:val>
                                            <p:strVal val="#ppt_w"/>
                                          </p:val>
                                        </p:tav>
                                      </p:tavLst>
                                    </p:anim>
                                    <p:anim calcmode="lin" valueType="num">
                                      <p:cBhvr>
                                        <p:cTn id="12" dur="125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50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250" fill="hold"/>
                                        <p:tgtEl>
                                          <p:spTgt spid="21"/>
                                        </p:tgtEl>
                                        <p:attrNameLst>
                                          <p:attrName>ppt_w</p:attrName>
                                        </p:attrNameLst>
                                      </p:cBhvr>
                                      <p:tavLst>
                                        <p:tav tm="0">
                                          <p:val>
                                            <p:fltVal val="0"/>
                                          </p:val>
                                        </p:tav>
                                        <p:tav tm="100000">
                                          <p:val>
                                            <p:strVal val="#ppt_w"/>
                                          </p:val>
                                        </p:tav>
                                      </p:tavLst>
                                    </p:anim>
                                    <p:anim calcmode="lin" valueType="num">
                                      <p:cBhvr>
                                        <p:cTn id="16" dur="1250" fill="hold"/>
                                        <p:tgtEl>
                                          <p:spTgt spid="21"/>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75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250" fill="hold"/>
                                        <p:tgtEl>
                                          <p:spTgt spid="15"/>
                                        </p:tgtEl>
                                        <p:attrNameLst>
                                          <p:attrName>ppt_w</p:attrName>
                                        </p:attrNameLst>
                                      </p:cBhvr>
                                      <p:tavLst>
                                        <p:tav tm="0">
                                          <p:val>
                                            <p:fltVal val="0"/>
                                          </p:val>
                                        </p:tav>
                                        <p:tav tm="100000">
                                          <p:val>
                                            <p:strVal val="#ppt_w"/>
                                          </p:val>
                                        </p:tav>
                                      </p:tavLst>
                                    </p:anim>
                                    <p:anim calcmode="lin" valueType="num">
                                      <p:cBhvr>
                                        <p:cTn id="20" dur="1250" fill="hold"/>
                                        <p:tgtEl>
                                          <p:spTgt spid="1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250" fill="hold"/>
                                        <p:tgtEl>
                                          <p:spTgt spid="14"/>
                                        </p:tgtEl>
                                        <p:attrNameLst>
                                          <p:attrName>ppt_w</p:attrName>
                                        </p:attrNameLst>
                                      </p:cBhvr>
                                      <p:tavLst>
                                        <p:tav tm="0">
                                          <p:val>
                                            <p:fltVal val="0"/>
                                          </p:val>
                                        </p:tav>
                                        <p:tav tm="100000">
                                          <p:val>
                                            <p:strVal val="#ppt_w"/>
                                          </p:val>
                                        </p:tav>
                                      </p:tavLst>
                                    </p:anim>
                                    <p:anim calcmode="lin" valueType="num">
                                      <p:cBhvr>
                                        <p:cTn id="24" dur="1250" fill="hold"/>
                                        <p:tgtEl>
                                          <p:spTgt spid="1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200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250" fill="hold"/>
                                        <p:tgtEl>
                                          <p:spTgt spid="23"/>
                                        </p:tgtEl>
                                        <p:attrNameLst>
                                          <p:attrName>ppt_w</p:attrName>
                                        </p:attrNameLst>
                                      </p:cBhvr>
                                      <p:tavLst>
                                        <p:tav tm="0">
                                          <p:val>
                                            <p:fltVal val="0"/>
                                          </p:val>
                                        </p:tav>
                                        <p:tav tm="100000">
                                          <p:val>
                                            <p:strVal val="#ppt_w"/>
                                          </p:val>
                                        </p:tav>
                                      </p:tavLst>
                                    </p:anim>
                                    <p:anim calcmode="lin" valueType="num">
                                      <p:cBhvr>
                                        <p:cTn id="28" dur="1250" fill="hold"/>
                                        <p:tgtEl>
                                          <p:spTgt spid="2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250" fill="hold"/>
                                        <p:tgtEl>
                                          <p:spTgt spid="11"/>
                                        </p:tgtEl>
                                        <p:attrNameLst>
                                          <p:attrName>ppt_w</p:attrName>
                                        </p:attrNameLst>
                                      </p:cBhvr>
                                      <p:tavLst>
                                        <p:tav tm="0">
                                          <p:val>
                                            <p:fltVal val="0"/>
                                          </p:val>
                                        </p:tav>
                                        <p:tav tm="100000">
                                          <p:val>
                                            <p:strVal val="#ppt_w"/>
                                          </p:val>
                                        </p:tav>
                                      </p:tavLst>
                                    </p:anim>
                                    <p:anim calcmode="lin" valueType="num">
                                      <p:cBhvr>
                                        <p:cTn id="32" dur="1250" fill="hold"/>
                                        <p:tgtEl>
                                          <p:spTgt spid="11"/>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200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750" fill="hold"/>
                                        <p:tgtEl>
                                          <p:spTgt spid="17"/>
                                        </p:tgtEl>
                                        <p:attrNameLst>
                                          <p:attrName>ppt_w</p:attrName>
                                        </p:attrNameLst>
                                      </p:cBhvr>
                                      <p:tavLst>
                                        <p:tav tm="0">
                                          <p:val>
                                            <p:fltVal val="0"/>
                                          </p:val>
                                        </p:tav>
                                        <p:tav tm="100000">
                                          <p:val>
                                            <p:strVal val="#ppt_w"/>
                                          </p:val>
                                        </p:tav>
                                      </p:tavLst>
                                    </p:anim>
                                    <p:anim calcmode="lin" valueType="num">
                                      <p:cBhvr>
                                        <p:cTn id="36" dur="1750" fill="hold"/>
                                        <p:tgtEl>
                                          <p:spTgt spid="17"/>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12" presetClass="entr" presetSubtype="2" fill="hold" grpId="0" nodeType="afterEffect">
                                  <p:stCondLst>
                                    <p:cond delay="0"/>
                                  </p:stCondLst>
                                  <p:iterate type="lt">
                                    <p:tmPct val="10000"/>
                                  </p:iterate>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p:tgtEl>
                                          <p:spTgt spid="18"/>
                                        </p:tgtEl>
                                        <p:attrNameLst>
                                          <p:attrName>ppt_x</p:attrName>
                                        </p:attrNameLst>
                                      </p:cBhvr>
                                      <p:tavLst>
                                        <p:tav tm="0">
                                          <p:val>
                                            <p:strVal val="#ppt_x+#ppt_w*1.125000"/>
                                          </p:val>
                                        </p:tav>
                                        <p:tav tm="100000">
                                          <p:val>
                                            <p:strVal val="#ppt_x"/>
                                          </p:val>
                                        </p:tav>
                                      </p:tavLst>
                                    </p:anim>
                                    <p:animEffect transition="in" filter="wipe(left)">
                                      <p:cBhvr>
                                        <p:cTn id="41" dur="500"/>
                                        <p:tgtEl>
                                          <p:spTgt spid="18"/>
                                        </p:tgtEl>
                                      </p:cBhvr>
                                    </p:animEffect>
                                  </p:childTnLst>
                                </p:cTn>
                              </p:par>
                            </p:childTnLst>
                          </p:cTn>
                        </p:par>
                        <p:par>
                          <p:cTn id="42" fill="hold">
                            <p:stCondLst>
                              <p:cond delay="4850"/>
                            </p:stCondLst>
                            <p:childTnLst>
                              <p:par>
                                <p:cTn id="43" presetID="2" presetClass="entr" presetSubtype="4" fill="hold" grpId="0" nodeType="afterEffect">
                                  <p:stCondLst>
                                    <p:cond delay="0"/>
                                  </p:stCondLst>
                                  <p:iterate type="lt">
                                    <p:tmPct val="10000"/>
                                  </p:iterate>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par>
                          <p:cTn id="47" fill="hold">
                            <p:stCondLst>
                              <p:cond delay="6000"/>
                            </p:stCondLst>
                            <p:childTnLst>
                              <p:par>
                                <p:cTn id="48" presetID="47" presetClass="entr" presetSubtype="0" fill="hold" grpId="0" nodeType="afterEffect">
                                  <p:stCondLst>
                                    <p:cond delay="0"/>
                                  </p:stCondLst>
                                  <p:iterate type="lt">
                                    <p:tmPct val="10000"/>
                                  </p:iterate>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anim calcmode="lin" valueType="num">
                                      <p:cBhvr>
                                        <p:cTn id="51" dur="500" fill="hold"/>
                                        <p:tgtEl>
                                          <p:spTgt spid="20"/>
                                        </p:tgtEl>
                                        <p:attrNameLst>
                                          <p:attrName>ppt_x</p:attrName>
                                        </p:attrNameLst>
                                      </p:cBhvr>
                                      <p:tavLst>
                                        <p:tav tm="0">
                                          <p:val>
                                            <p:strVal val="#ppt_x"/>
                                          </p:val>
                                        </p:tav>
                                        <p:tav tm="100000">
                                          <p:val>
                                            <p:strVal val="#ppt_x"/>
                                          </p:val>
                                        </p:tav>
                                      </p:tavLst>
                                    </p:anim>
                                    <p:anim calcmode="lin" valueType="num">
                                      <p:cBhvr>
                                        <p:cTn id="52" dur="5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8300"/>
                            </p:stCondLst>
                            <p:childTnLst>
                              <p:par>
                                <p:cTn id="54" presetID="27" presetClass="emph" presetSubtype="0" repeatCount="3000" fill="remove" grpId="1" nodeType="afterEffect">
                                  <p:stCondLst>
                                    <p:cond delay="0"/>
                                  </p:stCondLst>
                                  <p:childTnLst>
                                    <p:animClr clrSpc="rgb" dir="cw">
                                      <p:cBhvr override="childStyle">
                                        <p:cTn id="55" dur="250" autoRev="1" fill="remove"/>
                                        <p:tgtEl>
                                          <p:spTgt spid="9"/>
                                        </p:tgtEl>
                                        <p:attrNameLst>
                                          <p:attrName>style.color</p:attrName>
                                        </p:attrNameLst>
                                      </p:cBhvr>
                                      <p:to>
                                        <a:schemeClr val="bg1"/>
                                      </p:to>
                                    </p:animClr>
                                    <p:animClr clrSpc="rgb" dir="cw">
                                      <p:cBhvr>
                                        <p:cTn id="56" dur="250" autoRev="1" fill="remove"/>
                                        <p:tgtEl>
                                          <p:spTgt spid="9"/>
                                        </p:tgtEl>
                                        <p:attrNameLst>
                                          <p:attrName>fillcolor</p:attrName>
                                        </p:attrNameLst>
                                      </p:cBhvr>
                                      <p:to>
                                        <a:schemeClr val="bg1"/>
                                      </p:to>
                                    </p:animClr>
                                    <p:set>
                                      <p:cBhvr>
                                        <p:cTn id="57" dur="250" autoRev="1" fill="remove"/>
                                        <p:tgtEl>
                                          <p:spTgt spid="9"/>
                                        </p:tgtEl>
                                        <p:attrNameLst>
                                          <p:attrName>fill.type</p:attrName>
                                        </p:attrNameLst>
                                      </p:cBhvr>
                                      <p:to>
                                        <p:strVal val="solid"/>
                                      </p:to>
                                    </p:set>
                                    <p:set>
                                      <p:cBhvr>
                                        <p:cTn id="58" dur="250" autoRev="1" fill="remove"/>
                                        <p:tgtEl>
                                          <p:spTgt spid="9"/>
                                        </p:tgtEl>
                                        <p:attrNameLst>
                                          <p:attrName>fill.on</p:attrName>
                                        </p:attrNameLst>
                                      </p:cBhvr>
                                      <p:to>
                                        <p:strVal val="true"/>
                                      </p:to>
                                    </p:set>
                                  </p:childTnLst>
                                </p:cTn>
                              </p:par>
                              <p:par>
                                <p:cTn id="59" presetID="27" presetClass="emph" presetSubtype="0" repeatCount="3000" fill="remove" grpId="1" nodeType="withEffect">
                                  <p:stCondLst>
                                    <p:cond delay="250"/>
                                  </p:stCondLst>
                                  <p:childTnLst>
                                    <p:animClr clrSpc="rgb" dir="cw">
                                      <p:cBhvr override="childStyle">
                                        <p:cTn id="60" dur="375" autoRev="1" fill="remove"/>
                                        <p:tgtEl>
                                          <p:spTgt spid="14"/>
                                        </p:tgtEl>
                                        <p:attrNameLst>
                                          <p:attrName>style.color</p:attrName>
                                        </p:attrNameLst>
                                      </p:cBhvr>
                                      <p:to>
                                        <a:schemeClr val="bg1"/>
                                      </p:to>
                                    </p:animClr>
                                    <p:animClr clrSpc="rgb" dir="cw">
                                      <p:cBhvr>
                                        <p:cTn id="61" dur="375" autoRev="1" fill="remove"/>
                                        <p:tgtEl>
                                          <p:spTgt spid="14"/>
                                        </p:tgtEl>
                                        <p:attrNameLst>
                                          <p:attrName>fillcolor</p:attrName>
                                        </p:attrNameLst>
                                      </p:cBhvr>
                                      <p:to>
                                        <a:schemeClr val="bg1"/>
                                      </p:to>
                                    </p:animClr>
                                    <p:set>
                                      <p:cBhvr>
                                        <p:cTn id="62" dur="375" autoRev="1" fill="remove"/>
                                        <p:tgtEl>
                                          <p:spTgt spid="14"/>
                                        </p:tgtEl>
                                        <p:attrNameLst>
                                          <p:attrName>fill.type</p:attrName>
                                        </p:attrNameLst>
                                      </p:cBhvr>
                                      <p:to>
                                        <p:strVal val="solid"/>
                                      </p:to>
                                    </p:set>
                                    <p:set>
                                      <p:cBhvr>
                                        <p:cTn id="63" dur="375" autoRev="1" fill="remove"/>
                                        <p:tgtEl>
                                          <p:spTgt spid="14"/>
                                        </p:tgtEl>
                                        <p:attrNameLst>
                                          <p:attrName>fill.on</p:attrName>
                                        </p:attrNameLst>
                                      </p:cBhvr>
                                      <p:to>
                                        <p:strVal val="true"/>
                                      </p:to>
                                    </p:set>
                                  </p:childTnLst>
                                </p:cTn>
                              </p:par>
                              <p:par>
                                <p:cTn id="64" presetID="26" presetClass="emph" presetSubtype="0" repeatCount="3000" fill="hold" grpId="1" nodeType="withEffect">
                                  <p:stCondLst>
                                    <p:cond delay="0"/>
                                  </p:stCondLst>
                                  <p:childTnLst>
                                    <p:animEffect transition="out" filter="fade">
                                      <p:cBhvr>
                                        <p:cTn id="65" dur="500" tmFilter="0, 0; .2, .5; .8, .5; 1, 0"/>
                                        <p:tgtEl>
                                          <p:spTgt spid="15"/>
                                        </p:tgtEl>
                                      </p:cBhvr>
                                    </p:animEffect>
                                    <p:animScale>
                                      <p:cBhvr>
                                        <p:cTn id="66" dur="250" autoRev="1" fill="hold"/>
                                        <p:tgtEl>
                                          <p:spTgt spid="15"/>
                                        </p:tgtEl>
                                      </p:cBhvr>
                                      <p:by x="105000" y="105000"/>
                                    </p:animScale>
                                  </p:childTnLst>
                                </p:cTn>
                              </p:par>
                              <p:par>
                                <p:cTn id="67" presetID="27" presetClass="emph" presetSubtype="0" repeatCount="3000" fill="remove" grpId="1" nodeType="withEffect">
                                  <p:stCondLst>
                                    <p:cond delay="250"/>
                                  </p:stCondLst>
                                  <p:childTnLst>
                                    <p:animClr clrSpc="rgb" dir="cw">
                                      <p:cBhvr override="childStyle">
                                        <p:cTn id="68" dur="250" autoRev="1" fill="remove"/>
                                        <p:tgtEl>
                                          <p:spTgt spid="23"/>
                                        </p:tgtEl>
                                        <p:attrNameLst>
                                          <p:attrName>style.color</p:attrName>
                                        </p:attrNameLst>
                                      </p:cBhvr>
                                      <p:to>
                                        <a:schemeClr val="bg1"/>
                                      </p:to>
                                    </p:animClr>
                                    <p:animClr clrSpc="rgb" dir="cw">
                                      <p:cBhvr>
                                        <p:cTn id="69" dur="250" autoRev="1" fill="remove"/>
                                        <p:tgtEl>
                                          <p:spTgt spid="23"/>
                                        </p:tgtEl>
                                        <p:attrNameLst>
                                          <p:attrName>fillcolor</p:attrName>
                                        </p:attrNameLst>
                                      </p:cBhvr>
                                      <p:to>
                                        <a:schemeClr val="bg1"/>
                                      </p:to>
                                    </p:animClr>
                                    <p:set>
                                      <p:cBhvr>
                                        <p:cTn id="70" dur="250" autoRev="1" fill="remove"/>
                                        <p:tgtEl>
                                          <p:spTgt spid="23"/>
                                        </p:tgtEl>
                                        <p:attrNameLst>
                                          <p:attrName>fill.type</p:attrName>
                                        </p:attrNameLst>
                                      </p:cBhvr>
                                      <p:to>
                                        <p:strVal val="solid"/>
                                      </p:to>
                                    </p:set>
                                    <p:set>
                                      <p:cBhvr>
                                        <p:cTn id="71" dur="250" autoRev="1" fill="remove"/>
                                        <p:tgtEl>
                                          <p:spTgt spid="23"/>
                                        </p:tgtEl>
                                        <p:attrNameLst>
                                          <p:attrName>fill.on</p:attrName>
                                        </p:attrNameLst>
                                      </p:cBhvr>
                                      <p:to>
                                        <p:strVal val="true"/>
                                      </p:to>
                                    </p:set>
                                  </p:childTnLst>
                                </p:cTn>
                              </p:par>
                              <p:par>
                                <p:cTn id="72" presetID="27" presetClass="emph" presetSubtype="0" repeatCount="3000" fill="remove" grpId="1" nodeType="withEffect">
                                  <p:stCondLst>
                                    <p:cond delay="250"/>
                                  </p:stCondLst>
                                  <p:childTnLst>
                                    <p:animClr clrSpc="rgb" dir="cw">
                                      <p:cBhvr override="childStyle">
                                        <p:cTn id="73" dur="250" autoRev="1" fill="remove"/>
                                        <p:tgtEl>
                                          <p:spTgt spid="17"/>
                                        </p:tgtEl>
                                        <p:attrNameLst>
                                          <p:attrName>style.color</p:attrName>
                                        </p:attrNameLst>
                                      </p:cBhvr>
                                      <p:to>
                                        <a:schemeClr val="bg1"/>
                                      </p:to>
                                    </p:animClr>
                                    <p:animClr clrSpc="rgb" dir="cw">
                                      <p:cBhvr>
                                        <p:cTn id="74" dur="250" autoRev="1" fill="remove"/>
                                        <p:tgtEl>
                                          <p:spTgt spid="17"/>
                                        </p:tgtEl>
                                        <p:attrNameLst>
                                          <p:attrName>fillcolor</p:attrName>
                                        </p:attrNameLst>
                                      </p:cBhvr>
                                      <p:to>
                                        <a:schemeClr val="bg1"/>
                                      </p:to>
                                    </p:animClr>
                                    <p:set>
                                      <p:cBhvr>
                                        <p:cTn id="75" dur="250" autoRev="1" fill="remove"/>
                                        <p:tgtEl>
                                          <p:spTgt spid="17"/>
                                        </p:tgtEl>
                                        <p:attrNameLst>
                                          <p:attrName>fill.type</p:attrName>
                                        </p:attrNameLst>
                                      </p:cBhvr>
                                      <p:to>
                                        <p:strVal val="solid"/>
                                      </p:to>
                                    </p:set>
                                    <p:set>
                                      <p:cBhvr>
                                        <p:cTn id="76" dur="250" autoRev="1" fill="remove"/>
                                        <p:tgtEl>
                                          <p:spTgt spid="17"/>
                                        </p:tgtEl>
                                        <p:attrNameLst>
                                          <p:attrName>fill.on</p:attrName>
                                        </p:attrNameLst>
                                      </p:cBhvr>
                                      <p:to>
                                        <p:strVal val="true"/>
                                      </p:to>
                                    </p:set>
                                  </p:childTnLst>
                                </p:cTn>
                              </p:par>
                              <p:par>
                                <p:cTn id="77" presetID="26" presetClass="emph" presetSubtype="0" repeatCount="3000" fill="hold" grpId="1" nodeType="withEffect">
                                  <p:stCondLst>
                                    <p:cond delay="500"/>
                                  </p:stCondLst>
                                  <p:childTnLst>
                                    <p:animEffect transition="out" filter="fade">
                                      <p:cBhvr>
                                        <p:cTn id="78" dur="500" tmFilter="0, 0; .2, .5; .8, .5; 1, 0"/>
                                        <p:tgtEl>
                                          <p:spTgt spid="11"/>
                                        </p:tgtEl>
                                      </p:cBhvr>
                                    </p:animEffect>
                                    <p:animScale>
                                      <p:cBhvr>
                                        <p:cTn id="79"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9" grpId="1" animBg="1"/>
      <p:bldP spid="11" grpId="0" animBg="1"/>
      <p:bldP spid="11" grpId="1" animBg="1"/>
      <p:bldP spid="14" grpId="0" animBg="1"/>
      <p:bldP spid="14" grpId="1" animBg="1"/>
      <p:bldP spid="15" grpId="0" animBg="1"/>
      <p:bldP spid="15" grpId="1" animBg="1"/>
      <p:bldP spid="17" grpId="0" animBg="1"/>
      <p:bldP spid="17" grpId="1" animBg="1"/>
      <p:bldP spid="18" grpId="0"/>
      <p:bldP spid="21" grpId="0" animBg="1"/>
      <p:bldP spid="20" grpId="0"/>
      <p:bldP spid="23" grpId="0" animBg="1"/>
      <p:bldP spid="2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1656183" y="908720"/>
            <a:ext cx="10127655" cy="5630131"/>
          </a:xfrm>
          <a:prstGeom prst="rect">
            <a:avLst/>
          </a:prstGeom>
        </p:spPr>
        <p:txBody>
          <a:bodyPr wrap="square">
            <a:spAutoFit/>
          </a:bodyPr>
          <a:lstStyle/>
          <a:p>
            <a:pPr marL="342900" indent="-342900">
              <a:lnSpc>
                <a:spcPct val="150000"/>
              </a:lnSpc>
              <a:buFont typeface="Wingdings" pitchFamily="2" charset="2"/>
              <a:buChar char="Ø"/>
            </a:pPr>
            <a:r>
              <a:rPr lang="zh-CN" altLang="en-US" sz="2200" b="1" dirty="0" smtClean="0">
                <a:latin typeface="华文楷体" pitchFamily="2" charset="-122"/>
                <a:ea typeface="华文楷体" pitchFamily="2" charset="-122"/>
              </a:rPr>
              <a:t>北京专利代理师协会</a:t>
            </a:r>
            <a:r>
              <a:rPr lang="zh-CN" altLang="en-US" sz="2200" b="1" dirty="0">
                <a:latin typeface="华文楷体" pitchFamily="2" charset="-122"/>
                <a:ea typeface="华文楷体" pitchFamily="2" charset="-122"/>
              </a:rPr>
              <a:t>常务理事单位</a:t>
            </a:r>
            <a:endParaRPr lang="en-US" altLang="zh-CN" sz="2200" b="1" dirty="0" smtClean="0">
              <a:latin typeface="华文楷体" pitchFamily="2" charset="-122"/>
              <a:ea typeface="华文楷体" pitchFamily="2" charset="-122"/>
            </a:endParaRPr>
          </a:p>
          <a:p>
            <a:pPr marL="342900" indent="-342900">
              <a:lnSpc>
                <a:spcPct val="150000"/>
              </a:lnSpc>
              <a:buFont typeface="Wingdings" pitchFamily="2" charset="2"/>
              <a:buChar char="Ø"/>
            </a:pPr>
            <a:r>
              <a:rPr lang="zh-CN" altLang="zh-CN" sz="2200" b="1" dirty="0" smtClean="0">
                <a:latin typeface="华文楷体" pitchFamily="2" charset="-122"/>
                <a:ea typeface="华文楷体" pitchFamily="2" charset="-122"/>
              </a:rPr>
              <a:t>中关村</a:t>
            </a:r>
            <a:r>
              <a:rPr lang="zh-CN" altLang="zh-CN" sz="2200" b="1" dirty="0">
                <a:latin typeface="华文楷体" pitchFamily="2" charset="-122"/>
                <a:ea typeface="华文楷体" pitchFamily="2" charset="-122"/>
              </a:rPr>
              <a:t>企业信用促进协会</a:t>
            </a:r>
            <a:r>
              <a:rPr lang="zh-CN" altLang="zh-CN" sz="2200" b="1" dirty="0" smtClean="0">
                <a:latin typeface="华文楷体" pitchFamily="2" charset="-122"/>
                <a:ea typeface="华文楷体" pitchFamily="2" charset="-122"/>
              </a:rPr>
              <a:t>会员</a:t>
            </a:r>
            <a:endParaRPr lang="en-US" altLang="zh-CN" sz="2200" b="1" dirty="0" smtClean="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200" b="1" dirty="0">
                <a:latin typeface="华文楷体" pitchFamily="2" charset="-122"/>
                <a:ea typeface="华文楷体" pitchFamily="2" charset="-122"/>
              </a:rPr>
              <a:t>中国知识产权研究会</a:t>
            </a:r>
            <a:r>
              <a:rPr lang="zh-CN" altLang="en-US" sz="2200" b="1" dirty="0" smtClean="0">
                <a:latin typeface="华文楷体" pitchFamily="2" charset="-122"/>
                <a:ea typeface="华文楷体" pitchFamily="2" charset="-122"/>
              </a:rPr>
              <a:t>会员</a:t>
            </a:r>
            <a:endParaRPr lang="en-US" altLang="zh-CN" sz="2200" b="1" dirty="0" smtClean="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200" b="1" dirty="0">
                <a:latin typeface="华文楷体" pitchFamily="2" charset="-122"/>
                <a:ea typeface="华文楷体" pitchFamily="2" charset="-122"/>
              </a:rPr>
              <a:t>国际保护知识产权协会</a:t>
            </a:r>
            <a:r>
              <a:rPr lang="en-US" altLang="zh-CN" sz="2200" b="1" dirty="0">
                <a:latin typeface="华文楷体" pitchFamily="2" charset="-122"/>
                <a:ea typeface="华文楷体" pitchFamily="2" charset="-122"/>
              </a:rPr>
              <a:t>(AIPPI)</a:t>
            </a:r>
            <a:r>
              <a:rPr lang="zh-CN" altLang="en-US" sz="2200" b="1" dirty="0">
                <a:latin typeface="华文楷体" pitchFamily="2" charset="-122"/>
                <a:ea typeface="华文楷体" pitchFamily="2" charset="-122"/>
              </a:rPr>
              <a:t>中国分会</a:t>
            </a:r>
            <a:r>
              <a:rPr lang="zh-CN" altLang="en-US" sz="2200" b="1" dirty="0" smtClean="0">
                <a:latin typeface="华文楷体" pitchFamily="2" charset="-122"/>
                <a:ea typeface="华文楷体" pitchFamily="2" charset="-122"/>
              </a:rPr>
              <a:t>理事单位</a:t>
            </a:r>
            <a:endParaRPr lang="en-US" altLang="zh-CN" sz="2200" b="1" dirty="0" smtClean="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200" b="1" dirty="0">
                <a:latin typeface="华文楷体" pitchFamily="2" charset="-122"/>
                <a:ea typeface="华文楷体" pitchFamily="2" charset="-122"/>
              </a:rPr>
              <a:t>中国许可贸易工作者协会</a:t>
            </a:r>
            <a:r>
              <a:rPr lang="en-US" altLang="zh-CN" sz="2200" b="1" dirty="0">
                <a:latin typeface="华文楷体" pitchFamily="2" charset="-122"/>
                <a:ea typeface="华文楷体" pitchFamily="2" charset="-122"/>
              </a:rPr>
              <a:t>(LES)</a:t>
            </a:r>
            <a:r>
              <a:rPr lang="zh-CN" altLang="en-US" sz="2200" b="1" dirty="0" smtClean="0">
                <a:latin typeface="华文楷体" pitchFamily="2" charset="-122"/>
                <a:ea typeface="华文楷体" pitchFamily="2" charset="-122"/>
              </a:rPr>
              <a:t>会员</a:t>
            </a:r>
            <a:endParaRPr lang="en-US" altLang="zh-CN" sz="2200" b="1" dirty="0" smtClean="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200" b="1" dirty="0">
                <a:latin typeface="华文楷体" pitchFamily="2" charset="-122"/>
                <a:ea typeface="华文楷体" pitchFamily="2" charset="-122"/>
              </a:rPr>
              <a:t>国际商标协会</a:t>
            </a:r>
            <a:r>
              <a:rPr lang="en-US" altLang="zh-CN" sz="2200" b="1" dirty="0">
                <a:latin typeface="华文楷体" pitchFamily="2" charset="-122"/>
                <a:ea typeface="华文楷体" pitchFamily="2" charset="-122"/>
              </a:rPr>
              <a:t>(INTA)</a:t>
            </a:r>
            <a:r>
              <a:rPr lang="zh-CN" altLang="en-US" sz="2200" b="1" dirty="0">
                <a:latin typeface="华文楷体" pitchFamily="2" charset="-122"/>
                <a:ea typeface="华文楷体" pitchFamily="2" charset="-122"/>
              </a:rPr>
              <a:t>行业</a:t>
            </a:r>
            <a:r>
              <a:rPr lang="zh-CN" altLang="en-US" sz="2200" b="1" dirty="0" smtClean="0">
                <a:latin typeface="华文楷体" pitchFamily="2" charset="-122"/>
                <a:ea typeface="华文楷体" pitchFamily="2" charset="-122"/>
              </a:rPr>
              <a:t>会员</a:t>
            </a:r>
            <a:endParaRPr lang="zh-CN" altLang="zh-CN" sz="2200" b="1" dirty="0">
              <a:latin typeface="华文楷体" pitchFamily="2" charset="-122"/>
              <a:ea typeface="华文楷体" pitchFamily="2" charset="-122"/>
            </a:endParaRPr>
          </a:p>
          <a:p>
            <a:pPr marL="342900" indent="-342900">
              <a:lnSpc>
                <a:spcPct val="150000"/>
              </a:lnSpc>
              <a:buFont typeface="Wingdings" pitchFamily="2" charset="2"/>
              <a:buChar char="Ø"/>
            </a:pPr>
            <a:r>
              <a:rPr lang="zh-CN" altLang="zh-CN" sz="2200" b="1" dirty="0">
                <a:latin typeface="华文楷体" pitchFamily="2" charset="-122"/>
                <a:ea typeface="华文楷体" pitchFamily="2" charset="-122"/>
              </a:rPr>
              <a:t>全国知识产权服务品牌</a:t>
            </a:r>
            <a:r>
              <a:rPr lang="zh-CN" altLang="zh-CN" sz="2200" b="1" dirty="0" smtClean="0">
                <a:latin typeface="华文楷体" pitchFamily="2" charset="-122"/>
                <a:ea typeface="华文楷体" pitchFamily="2" charset="-122"/>
              </a:rPr>
              <a:t>机构</a:t>
            </a:r>
            <a:endParaRPr lang="en-US" altLang="zh-CN" sz="2200" b="1" dirty="0" smtClean="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200" b="1" dirty="0" smtClean="0">
                <a:latin typeface="华文楷体" pitchFamily="2" charset="-122"/>
                <a:ea typeface="华文楷体" pitchFamily="2" charset="-122"/>
              </a:rPr>
              <a:t>北京市</a:t>
            </a:r>
            <a:r>
              <a:rPr lang="zh-CN" altLang="zh-CN" sz="2200" b="1" dirty="0" smtClean="0">
                <a:latin typeface="华文楷体" pitchFamily="2" charset="-122"/>
                <a:ea typeface="华文楷体" pitchFamily="2" charset="-122"/>
              </a:rPr>
              <a:t>知识产权</a:t>
            </a:r>
            <a:r>
              <a:rPr lang="zh-CN" altLang="zh-CN" sz="2200" b="1" dirty="0">
                <a:latin typeface="华文楷体" pitchFamily="2" charset="-122"/>
                <a:ea typeface="华文楷体" pitchFamily="2" charset="-122"/>
              </a:rPr>
              <a:t>服务品牌</a:t>
            </a:r>
            <a:r>
              <a:rPr lang="zh-CN" altLang="zh-CN" sz="2200" b="1" dirty="0" smtClean="0">
                <a:latin typeface="华文楷体" pitchFamily="2" charset="-122"/>
                <a:ea typeface="华文楷体" pitchFamily="2" charset="-122"/>
              </a:rPr>
              <a:t>机构</a:t>
            </a:r>
            <a:endParaRPr lang="en-US" altLang="zh-CN" sz="2200" b="1" dirty="0" smtClean="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200" b="1" dirty="0" smtClean="0">
                <a:latin typeface="华文楷体" pitchFamily="2" charset="-122"/>
                <a:ea typeface="华文楷体" pitchFamily="2" charset="-122"/>
              </a:rPr>
              <a:t>北京市</a:t>
            </a:r>
            <a:r>
              <a:rPr lang="en-US" altLang="zh-CN" sz="2200" b="1" dirty="0" smtClean="0">
                <a:latin typeface="华文楷体" pitchFamily="2" charset="-122"/>
                <a:ea typeface="华文楷体" pitchFamily="2" charset="-122"/>
              </a:rPr>
              <a:t>《</a:t>
            </a:r>
            <a:r>
              <a:rPr lang="zh-CN" altLang="en-US" sz="2200" b="1" dirty="0">
                <a:latin typeface="华文楷体" pitchFamily="2" charset="-122"/>
                <a:ea typeface="华文楷体" pitchFamily="2" charset="-122"/>
              </a:rPr>
              <a:t>专利代理机构等级评定</a:t>
            </a:r>
            <a:r>
              <a:rPr lang="en-US" altLang="zh-CN" sz="2200" b="1" dirty="0">
                <a:latin typeface="华文楷体" pitchFamily="2" charset="-122"/>
                <a:ea typeface="华文楷体" pitchFamily="2" charset="-122"/>
              </a:rPr>
              <a:t>》</a:t>
            </a:r>
            <a:r>
              <a:rPr lang="zh-CN" altLang="en-US" sz="2200" b="1" dirty="0" smtClean="0">
                <a:latin typeface="华文楷体" pitchFamily="2" charset="-122"/>
                <a:ea typeface="华文楷体" pitchFamily="2" charset="-122"/>
              </a:rPr>
              <a:t>中获</a:t>
            </a:r>
            <a:r>
              <a:rPr lang="zh-CN" altLang="en-US" sz="2200" b="1" dirty="0">
                <a:latin typeface="华文楷体" pitchFamily="2" charset="-122"/>
                <a:ea typeface="华文楷体" pitchFamily="2" charset="-122"/>
              </a:rPr>
              <a:t>评“</a:t>
            </a:r>
            <a:r>
              <a:rPr lang="en-US" altLang="zh-CN" sz="2200" b="1" dirty="0">
                <a:latin typeface="华文楷体" pitchFamily="2" charset="-122"/>
                <a:ea typeface="华文楷体" pitchFamily="2" charset="-122"/>
              </a:rPr>
              <a:t>AAAAA</a:t>
            </a:r>
            <a:r>
              <a:rPr lang="zh-CN" altLang="en-US" sz="2200" b="1" dirty="0">
                <a:latin typeface="华文楷体" pitchFamily="2" charset="-122"/>
                <a:ea typeface="华文楷体" pitchFamily="2" charset="-122"/>
              </a:rPr>
              <a:t>级专利代理机构</a:t>
            </a:r>
            <a:r>
              <a:rPr lang="zh-CN" altLang="en-US" sz="2200" b="1" dirty="0" smtClean="0">
                <a:latin typeface="华文楷体" pitchFamily="2" charset="-122"/>
                <a:ea typeface="华文楷体" pitchFamily="2" charset="-122"/>
              </a:rPr>
              <a:t>”</a:t>
            </a:r>
            <a:endParaRPr lang="en-US" altLang="zh-CN" sz="2200" b="1" dirty="0" smtClean="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200" b="1" dirty="0" smtClean="0">
                <a:latin typeface="华文楷体" pitchFamily="2" charset="-122"/>
                <a:ea typeface="华文楷体" pitchFamily="2" charset="-122"/>
              </a:rPr>
              <a:t> </a:t>
            </a:r>
            <a:r>
              <a:rPr lang="zh-CN" altLang="zh-CN" sz="2200" b="1" dirty="0" smtClean="0">
                <a:latin typeface="华文楷体" pitchFamily="2" charset="-122"/>
                <a:ea typeface="华文楷体" pitchFamily="2" charset="-122"/>
              </a:rPr>
              <a:t>全国</a:t>
            </a:r>
            <a:r>
              <a:rPr lang="zh-CN" altLang="zh-CN" sz="2200" b="1" dirty="0">
                <a:latin typeface="华文楷体" pitchFamily="2" charset="-122"/>
                <a:ea typeface="华文楷体" pitchFamily="2" charset="-122"/>
              </a:rPr>
              <a:t>知识产权贯标咨询服务联盟 常务理事</a:t>
            </a:r>
            <a:r>
              <a:rPr lang="zh-CN" altLang="zh-CN" sz="2200" b="1" dirty="0" smtClean="0">
                <a:latin typeface="华文楷体" pitchFamily="2" charset="-122"/>
                <a:ea typeface="华文楷体" pitchFamily="2" charset="-122"/>
              </a:rPr>
              <a:t>单位</a:t>
            </a:r>
            <a:endParaRPr lang="en-US" altLang="zh-CN" sz="2200" b="1" dirty="0" smtClean="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200" b="1" dirty="0">
                <a:latin typeface="华文楷体" pitchFamily="2" charset="-122"/>
                <a:ea typeface="华文楷体" pitchFamily="2" charset="-122"/>
              </a:rPr>
              <a:t>“一带一路”首都知识产权发展</a:t>
            </a:r>
            <a:r>
              <a:rPr lang="zh-CN" altLang="en-US" sz="2200" b="1" dirty="0" smtClean="0">
                <a:latin typeface="华文楷体" pitchFamily="2" charset="-122"/>
                <a:ea typeface="华文楷体" pitchFamily="2" charset="-122"/>
              </a:rPr>
              <a:t>联盟成员</a:t>
            </a:r>
            <a:endParaRPr lang="zh-CN" altLang="zh-CN" sz="2200" b="1" dirty="0">
              <a:latin typeface="华文楷体" pitchFamily="2" charset="-122"/>
              <a:ea typeface="华文楷体" pitchFamily="2" charset="-122"/>
            </a:endParaRPr>
          </a:p>
        </p:txBody>
      </p:sp>
      <p:pic>
        <p:nvPicPr>
          <p:cNvPr id="3076" name="Picture 4" descr="http://img07.tooopen.com/images/20170518/tooopen_sy_2107854664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36000"/>
            <a:ext cx="1333664" cy="13291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278"/>
          <p:cNvSpPr txBox="1"/>
          <p:nvPr/>
        </p:nvSpPr>
        <p:spPr>
          <a:xfrm>
            <a:off x="360000" y="180000"/>
            <a:ext cx="4201000" cy="461665"/>
          </a:xfrm>
          <a:prstGeom prst="rect">
            <a:avLst/>
          </a:prstGeom>
          <a:noFill/>
        </p:spPr>
        <p:txBody>
          <a:bodyPr wrap="square" rtlCol="0">
            <a:spAutoFit/>
          </a:bodyPr>
          <a:lstStyle/>
          <a:p>
            <a:r>
              <a:rPr lang="zh-CN" altLang="en-US" sz="2400" b="1" dirty="0">
                <a:solidFill>
                  <a:schemeClr val="accent5">
                    <a:lumMod val="50000"/>
                  </a:schemeClr>
                </a:solidFill>
                <a:latin typeface="微软雅黑" pitchFamily="34" charset="-122"/>
                <a:ea typeface="微软雅黑" pitchFamily="34" charset="-122"/>
              </a:rPr>
              <a:t>资质</a:t>
            </a:r>
            <a:r>
              <a:rPr lang="zh-CN" altLang="en-US" sz="2400" b="1" dirty="0" smtClean="0">
                <a:solidFill>
                  <a:schemeClr val="accent5">
                    <a:lumMod val="50000"/>
                  </a:schemeClr>
                </a:solidFill>
                <a:latin typeface="微软雅黑" pitchFamily="34" charset="-122"/>
                <a:ea typeface="微软雅黑" pitchFamily="34" charset="-122"/>
              </a:rPr>
              <a:t>荣誉</a:t>
            </a:r>
            <a:endParaRPr lang="zh-CN" altLang="en-US" sz="2400" b="1" dirty="0">
              <a:solidFill>
                <a:schemeClr val="accent5">
                  <a:lumMod val="50000"/>
                </a:schemeClr>
              </a:solidFill>
              <a:latin typeface="微软雅黑" pitchFamily="34" charset="-122"/>
              <a:ea typeface="微软雅黑" pitchFamily="34" charset="-122"/>
            </a:endParaRPr>
          </a:p>
        </p:txBody>
      </p:sp>
      <p:sp>
        <p:nvSpPr>
          <p:cNvPr id="9" name="灯片编号占位符 3"/>
          <p:cNvSpPr txBox="1">
            <a:spLocks/>
          </p:cNvSpPr>
          <p:nvPr/>
        </p:nvSpPr>
        <p:spPr>
          <a:xfrm>
            <a:off x="11880000" y="6480000"/>
            <a:ext cx="360000"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latin typeface="黑体" pitchFamily="49" charset="-122"/>
                <a:ea typeface="黑体" pitchFamily="49" charset="-122"/>
              </a:rPr>
              <a:t>6</a:t>
            </a:r>
            <a:endParaRPr lang="zh-CN" altLang="en-US" dirty="0">
              <a:latin typeface="黑体" pitchFamily="49" charset="-122"/>
              <a:ea typeface="黑体" pitchFamily="49" charset="-122"/>
            </a:endParaRPr>
          </a:p>
        </p:txBody>
      </p:sp>
    </p:spTree>
    <p:extLst>
      <p:ext uri="{BB962C8B-B14F-4D97-AF65-F5344CB8AC3E}">
        <p14:creationId xmlns:p14="http://schemas.microsoft.com/office/powerpoint/2010/main" val="6178723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1656183" y="1142449"/>
            <a:ext cx="10127655" cy="5078313"/>
          </a:xfrm>
          <a:prstGeom prst="rect">
            <a:avLst/>
          </a:prstGeom>
        </p:spPr>
        <p:txBody>
          <a:bodyPr wrap="square">
            <a:spAutoFit/>
          </a:bodyPr>
          <a:lstStyle/>
          <a:p>
            <a:pPr marL="342900" indent="-342900">
              <a:lnSpc>
                <a:spcPct val="150000"/>
              </a:lnSpc>
              <a:buFont typeface="Wingdings" pitchFamily="2" charset="2"/>
              <a:buChar char="Ø"/>
            </a:pPr>
            <a:r>
              <a:rPr lang="en-US" altLang="zh-CN" sz="2400" b="1" dirty="0">
                <a:latin typeface="华文楷体" pitchFamily="2" charset="-122"/>
                <a:ea typeface="华文楷体" pitchFamily="2" charset="-122"/>
              </a:rPr>
              <a:t>2019-2020</a:t>
            </a:r>
            <a:r>
              <a:rPr lang="zh-CN" altLang="en-US" sz="2400" b="1" dirty="0">
                <a:latin typeface="华文楷体" pitchFamily="2" charset="-122"/>
                <a:ea typeface="华文楷体" pitchFamily="2" charset="-122"/>
              </a:rPr>
              <a:t>年度北京市优秀专利代理机构</a:t>
            </a:r>
            <a:r>
              <a:rPr lang="en-US" altLang="zh-CN" sz="2400" b="1" dirty="0">
                <a:latin typeface="华文楷体" pitchFamily="2" charset="-122"/>
                <a:ea typeface="华文楷体" pitchFamily="2" charset="-122"/>
              </a:rPr>
              <a:t>-</a:t>
            </a:r>
            <a:r>
              <a:rPr lang="zh-CN" altLang="en-US" sz="2400" b="1" dirty="0">
                <a:latin typeface="华文楷体" pitchFamily="2" charset="-122"/>
                <a:ea typeface="华文楷体" pitchFamily="2" charset="-122"/>
              </a:rPr>
              <a:t>领军</a:t>
            </a:r>
            <a:r>
              <a:rPr lang="zh-CN" altLang="en-US" sz="2400" b="1" dirty="0" smtClean="0">
                <a:latin typeface="华文楷体" pitchFamily="2" charset="-122"/>
                <a:ea typeface="华文楷体" pitchFamily="2" charset="-122"/>
              </a:rPr>
              <a:t>机构</a:t>
            </a:r>
            <a:endParaRPr lang="en-US" altLang="zh-CN" sz="2400" b="1" dirty="0" smtClean="0">
              <a:latin typeface="华文楷体" pitchFamily="2" charset="-122"/>
              <a:ea typeface="华文楷体" pitchFamily="2" charset="-122"/>
            </a:endParaRPr>
          </a:p>
          <a:p>
            <a:pPr marL="342900" indent="-342900">
              <a:lnSpc>
                <a:spcPct val="150000"/>
              </a:lnSpc>
              <a:buFont typeface="Wingdings" pitchFamily="2" charset="2"/>
              <a:buChar char="Ø"/>
            </a:pPr>
            <a:r>
              <a:rPr lang="en-US" altLang="zh-CN" sz="2400" b="1" dirty="0">
                <a:latin typeface="华文楷体" pitchFamily="2" charset="-122"/>
                <a:ea typeface="华文楷体" pitchFamily="2" charset="-122"/>
              </a:rPr>
              <a:t>2019-2020</a:t>
            </a:r>
            <a:r>
              <a:rPr lang="zh-CN" altLang="en-US" sz="2400" b="1" dirty="0">
                <a:latin typeface="华文楷体" pitchFamily="2" charset="-122"/>
                <a:ea typeface="华文楷体" pitchFamily="2" charset="-122"/>
              </a:rPr>
              <a:t>年度北京市优秀</a:t>
            </a:r>
            <a:r>
              <a:rPr lang="zh-CN" altLang="en-US" sz="2400" b="1" dirty="0" smtClean="0">
                <a:latin typeface="华文楷体" pitchFamily="2" charset="-122"/>
                <a:ea typeface="华文楷体" pitchFamily="2" charset="-122"/>
              </a:rPr>
              <a:t>专利</a:t>
            </a:r>
            <a:r>
              <a:rPr lang="zh-CN" altLang="en-US" sz="2400" b="1" dirty="0">
                <a:latin typeface="华文楷体" pitchFamily="2" charset="-122"/>
                <a:ea typeface="华文楷体" pitchFamily="2" charset="-122"/>
              </a:rPr>
              <a:t>代理师</a:t>
            </a:r>
            <a:r>
              <a:rPr lang="en-US" altLang="zh-CN" sz="2400" b="1" dirty="0" smtClean="0">
                <a:latin typeface="华文楷体" pitchFamily="2" charset="-122"/>
                <a:ea typeface="华文楷体" pitchFamily="2" charset="-122"/>
              </a:rPr>
              <a:t>-</a:t>
            </a:r>
            <a:r>
              <a:rPr lang="zh-CN" altLang="en-US" sz="2400" b="1" dirty="0" smtClean="0">
                <a:latin typeface="华文楷体" pitchFamily="2" charset="-122"/>
                <a:ea typeface="华文楷体" pitchFamily="2" charset="-122"/>
              </a:rPr>
              <a:t>新秀代理师</a:t>
            </a:r>
            <a:endParaRPr lang="en-US" altLang="zh-CN" sz="2400" b="1" dirty="0" smtClean="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400" b="1" dirty="0" smtClean="0">
                <a:latin typeface="华文楷体" pitchFamily="2" charset="-122"/>
                <a:ea typeface="华文楷体" pitchFamily="2" charset="-122"/>
              </a:rPr>
              <a:t>入选</a:t>
            </a:r>
            <a:r>
              <a:rPr lang="zh-CN" altLang="en-US" sz="2400" b="1" dirty="0">
                <a:latin typeface="华文楷体" pitchFamily="2" charset="-122"/>
                <a:ea typeface="华文楷体" pitchFamily="2" charset="-122"/>
              </a:rPr>
              <a:t>国际知名媒体</a:t>
            </a:r>
            <a:r>
              <a:rPr lang="en-US" altLang="zh-CN" sz="2400" b="1" dirty="0">
                <a:latin typeface="华文楷体" pitchFamily="2" charset="-122"/>
                <a:ea typeface="华文楷体" pitchFamily="2" charset="-122"/>
              </a:rPr>
              <a:t>IAM</a:t>
            </a:r>
            <a:r>
              <a:rPr lang="zh-CN" altLang="en-US" sz="2400" b="1" dirty="0">
                <a:latin typeface="华文楷体" pitchFamily="2" charset="-122"/>
                <a:ea typeface="华文楷体" pitchFamily="2" charset="-122"/>
              </a:rPr>
              <a:t>发布的 “</a:t>
            </a:r>
            <a:r>
              <a:rPr lang="en-US" altLang="zh-CN" sz="2400" b="1" dirty="0" smtClean="0">
                <a:latin typeface="华文楷体" pitchFamily="2" charset="-122"/>
                <a:ea typeface="华文楷体" pitchFamily="2" charset="-122"/>
              </a:rPr>
              <a:t>2021</a:t>
            </a:r>
            <a:r>
              <a:rPr lang="zh-CN" altLang="en-US" sz="2400" b="1" dirty="0" smtClean="0">
                <a:latin typeface="华文楷体" pitchFamily="2" charset="-122"/>
                <a:ea typeface="华文楷体" pitchFamily="2" charset="-122"/>
              </a:rPr>
              <a:t>年度</a:t>
            </a:r>
            <a:r>
              <a:rPr lang="zh-CN" altLang="en-US" sz="2400" b="1" dirty="0">
                <a:latin typeface="华文楷体" pitchFamily="2" charset="-122"/>
                <a:ea typeface="华文楷体" pitchFamily="2" charset="-122"/>
              </a:rPr>
              <a:t>全球领先专利事务所榜</a:t>
            </a:r>
            <a:r>
              <a:rPr lang="zh-CN" altLang="en-US" sz="2400" b="1" dirty="0" smtClean="0">
                <a:latin typeface="华文楷体" pitchFamily="2" charset="-122"/>
                <a:ea typeface="华文楷体" pitchFamily="2" charset="-122"/>
              </a:rPr>
              <a:t>单</a:t>
            </a:r>
            <a:r>
              <a:rPr lang="en-US" altLang="zh-CN" sz="2400" b="1" dirty="0" smtClean="0">
                <a:latin typeface="华文楷体" pitchFamily="2" charset="-122"/>
                <a:ea typeface="华文楷体" pitchFamily="2" charset="-122"/>
              </a:rPr>
              <a:t>IAM </a:t>
            </a:r>
            <a:r>
              <a:rPr lang="en-US" altLang="zh-CN" sz="2400" b="1" dirty="0">
                <a:latin typeface="华文楷体" pitchFamily="2" charset="-122"/>
                <a:ea typeface="华文楷体" pitchFamily="2" charset="-122"/>
              </a:rPr>
              <a:t>Patent </a:t>
            </a:r>
            <a:r>
              <a:rPr lang="en-US" altLang="zh-CN" sz="2400" b="1" dirty="0" smtClean="0">
                <a:latin typeface="华文楷体" pitchFamily="2" charset="-122"/>
                <a:ea typeface="华文楷体" pitchFamily="2" charset="-122"/>
              </a:rPr>
              <a:t>1000</a:t>
            </a:r>
            <a:r>
              <a:rPr lang="zh-CN" altLang="en-US" sz="2400" b="1" dirty="0" smtClean="0">
                <a:latin typeface="华文楷体" pitchFamily="2" charset="-122"/>
                <a:ea typeface="华文楷体" pitchFamily="2" charset="-122"/>
              </a:rPr>
              <a:t>”公司榜单及个人榜单</a:t>
            </a:r>
            <a:endParaRPr lang="en-US" altLang="zh-CN" sz="2400" b="1" dirty="0" smtClean="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400" b="1" dirty="0">
                <a:latin typeface="华文楷体" pitchFamily="2" charset="-122"/>
                <a:ea typeface="华文楷体" pitchFamily="2" charset="-122"/>
              </a:rPr>
              <a:t>董事长张立岩女士、总经理程金山先生入选“北京市知识产权服务领军人才”</a:t>
            </a:r>
            <a:endParaRPr lang="en-US" altLang="zh-CN" sz="2400" b="1" dirty="0" smtClean="0">
              <a:latin typeface="华文楷体" pitchFamily="2" charset="-122"/>
              <a:ea typeface="华文楷体" pitchFamily="2" charset="-122"/>
            </a:endParaRPr>
          </a:p>
          <a:p>
            <a:pPr marL="342900" indent="-342900">
              <a:lnSpc>
                <a:spcPct val="150000"/>
              </a:lnSpc>
              <a:buFont typeface="Wingdings" pitchFamily="2" charset="2"/>
              <a:buChar char="Ø"/>
            </a:pPr>
            <a:r>
              <a:rPr lang="en-US" altLang="zh-CN" sz="2400" b="1" dirty="0">
                <a:latin typeface="华文楷体" pitchFamily="2" charset="-122"/>
                <a:ea typeface="华文楷体" pitchFamily="2" charset="-122"/>
              </a:rPr>
              <a:t>2017-2018</a:t>
            </a:r>
            <a:r>
              <a:rPr lang="zh-CN" altLang="en-US" sz="2400" b="1" dirty="0">
                <a:latin typeface="华文楷体" pitchFamily="2" charset="-122"/>
                <a:ea typeface="华文楷体" pitchFamily="2" charset="-122"/>
              </a:rPr>
              <a:t>年度北京市优秀专利代理机构</a:t>
            </a:r>
            <a:r>
              <a:rPr lang="en-US" altLang="zh-CN" sz="2400" b="1" dirty="0">
                <a:latin typeface="华文楷体" pitchFamily="2" charset="-122"/>
                <a:ea typeface="华文楷体" pitchFamily="2" charset="-122"/>
              </a:rPr>
              <a:t>-</a:t>
            </a:r>
            <a:r>
              <a:rPr lang="zh-CN" altLang="en-US" sz="2400" b="1" dirty="0">
                <a:latin typeface="华文楷体" pitchFamily="2" charset="-122"/>
                <a:ea typeface="华文楷体" pitchFamily="2" charset="-122"/>
              </a:rPr>
              <a:t>领军</a:t>
            </a:r>
            <a:r>
              <a:rPr lang="zh-CN" altLang="en-US" sz="2400" b="1" dirty="0" smtClean="0">
                <a:latin typeface="华文楷体" pitchFamily="2" charset="-122"/>
                <a:ea typeface="华文楷体" pitchFamily="2" charset="-122"/>
              </a:rPr>
              <a:t>机构</a:t>
            </a:r>
            <a:endParaRPr lang="en-US" altLang="zh-CN" sz="2400" b="1" dirty="0" smtClean="0">
              <a:latin typeface="华文楷体" pitchFamily="2" charset="-122"/>
              <a:ea typeface="华文楷体" pitchFamily="2" charset="-122"/>
            </a:endParaRPr>
          </a:p>
          <a:p>
            <a:pPr marL="342900" indent="-342900">
              <a:lnSpc>
                <a:spcPct val="150000"/>
              </a:lnSpc>
              <a:buFont typeface="Wingdings" pitchFamily="2" charset="2"/>
              <a:buChar char="Ø"/>
            </a:pPr>
            <a:r>
              <a:rPr lang="en-US" altLang="zh-CN" sz="2400" b="1" dirty="0">
                <a:latin typeface="华文楷体" pitchFamily="2" charset="-122"/>
                <a:ea typeface="华文楷体" pitchFamily="2" charset="-122"/>
              </a:rPr>
              <a:t>2017-2018</a:t>
            </a:r>
            <a:r>
              <a:rPr lang="zh-CN" altLang="en-US" sz="2400" b="1" dirty="0" smtClean="0">
                <a:latin typeface="华文楷体" pitchFamily="2" charset="-122"/>
                <a:ea typeface="华文楷体" pitchFamily="2" charset="-122"/>
              </a:rPr>
              <a:t>年度</a:t>
            </a:r>
            <a:r>
              <a:rPr lang="zh-CN" altLang="en-US" sz="2400" b="1" dirty="0">
                <a:latin typeface="华文楷体" pitchFamily="2" charset="-122"/>
                <a:ea typeface="华文楷体" pitchFamily="2" charset="-122"/>
              </a:rPr>
              <a:t>北京市优秀专利</a:t>
            </a:r>
            <a:r>
              <a:rPr lang="zh-CN" altLang="en-US" sz="2400" b="1" dirty="0" smtClean="0">
                <a:latin typeface="华文楷体" pitchFamily="2" charset="-122"/>
                <a:ea typeface="华文楷体" pitchFamily="2" charset="-122"/>
              </a:rPr>
              <a:t>代理人</a:t>
            </a:r>
            <a:r>
              <a:rPr lang="en-US" altLang="zh-CN" sz="2400" b="1" dirty="0" smtClean="0">
                <a:latin typeface="华文楷体" pitchFamily="2" charset="-122"/>
                <a:ea typeface="华文楷体" pitchFamily="2" charset="-122"/>
              </a:rPr>
              <a:t>-</a:t>
            </a:r>
            <a:r>
              <a:rPr lang="zh-CN" altLang="en-US" sz="2400" b="1" dirty="0" smtClean="0">
                <a:latin typeface="华文楷体" pitchFamily="2" charset="-122"/>
                <a:ea typeface="华文楷体" pitchFamily="2" charset="-122"/>
              </a:rPr>
              <a:t>杰出代理人</a:t>
            </a:r>
            <a:endParaRPr lang="en-US" altLang="zh-CN" sz="2400" b="1" dirty="0" smtClean="0">
              <a:latin typeface="华文楷体" pitchFamily="2" charset="-122"/>
              <a:ea typeface="华文楷体" pitchFamily="2" charset="-122"/>
            </a:endParaRPr>
          </a:p>
          <a:p>
            <a:pPr marL="342900" indent="-342900">
              <a:lnSpc>
                <a:spcPct val="150000"/>
              </a:lnSpc>
              <a:buFont typeface="Wingdings" pitchFamily="2" charset="2"/>
              <a:buChar char="Ø"/>
            </a:pPr>
            <a:r>
              <a:rPr lang="en-US" altLang="zh-CN" sz="2400" b="1" dirty="0" smtClean="0">
                <a:latin typeface="华文楷体" pitchFamily="2" charset="-122"/>
                <a:ea typeface="华文楷体" pitchFamily="2" charset="-122"/>
              </a:rPr>
              <a:t>2018</a:t>
            </a:r>
            <a:r>
              <a:rPr lang="zh-CN" altLang="en-US" sz="2400" b="1" dirty="0">
                <a:latin typeface="华文楷体" pitchFamily="2" charset="-122"/>
                <a:ea typeface="华文楷体" pitchFamily="2" charset="-122"/>
              </a:rPr>
              <a:t>商标代理十大领军</a:t>
            </a:r>
            <a:r>
              <a:rPr lang="zh-CN" altLang="en-US" sz="2400" b="1" dirty="0" smtClean="0">
                <a:latin typeface="华文楷体" pitchFamily="2" charset="-122"/>
                <a:ea typeface="华文楷体" pitchFamily="2" charset="-122"/>
              </a:rPr>
              <a:t>品牌</a:t>
            </a:r>
            <a:endParaRPr lang="en-US" altLang="zh-CN" sz="2400" b="1" dirty="0" smtClean="0">
              <a:latin typeface="华文楷体" pitchFamily="2" charset="-122"/>
              <a:ea typeface="华文楷体" pitchFamily="2" charset="-122"/>
            </a:endParaRPr>
          </a:p>
        </p:txBody>
      </p:sp>
      <p:pic>
        <p:nvPicPr>
          <p:cNvPr id="3076" name="Picture 4" descr="http://img07.tooopen.com/images/20170518/tooopen_sy_2107854664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36000"/>
            <a:ext cx="1333664" cy="13291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278"/>
          <p:cNvSpPr txBox="1"/>
          <p:nvPr/>
        </p:nvSpPr>
        <p:spPr>
          <a:xfrm>
            <a:off x="360000" y="180000"/>
            <a:ext cx="4201000" cy="461665"/>
          </a:xfrm>
          <a:prstGeom prst="rect">
            <a:avLst/>
          </a:prstGeom>
          <a:noFill/>
        </p:spPr>
        <p:txBody>
          <a:bodyPr wrap="square" rtlCol="0">
            <a:spAutoFit/>
          </a:bodyPr>
          <a:lstStyle/>
          <a:p>
            <a:r>
              <a:rPr lang="zh-CN" altLang="en-US" sz="2400" b="1" dirty="0">
                <a:solidFill>
                  <a:schemeClr val="accent5">
                    <a:lumMod val="50000"/>
                  </a:schemeClr>
                </a:solidFill>
                <a:latin typeface="微软雅黑" pitchFamily="34" charset="-122"/>
                <a:ea typeface="微软雅黑" pitchFamily="34" charset="-122"/>
              </a:rPr>
              <a:t>资质</a:t>
            </a:r>
            <a:r>
              <a:rPr lang="zh-CN" altLang="en-US" sz="2400" b="1" dirty="0" smtClean="0">
                <a:solidFill>
                  <a:schemeClr val="accent5">
                    <a:lumMod val="50000"/>
                  </a:schemeClr>
                </a:solidFill>
                <a:latin typeface="微软雅黑" pitchFamily="34" charset="-122"/>
                <a:ea typeface="微软雅黑" pitchFamily="34" charset="-122"/>
              </a:rPr>
              <a:t>荣誉</a:t>
            </a:r>
            <a:endParaRPr lang="zh-CN" altLang="en-US" sz="2400" b="1" dirty="0">
              <a:solidFill>
                <a:schemeClr val="accent5">
                  <a:lumMod val="50000"/>
                </a:schemeClr>
              </a:solidFill>
              <a:latin typeface="微软雅黑" pitchFamily="34" charset="-122"/>
              <a:ea typeface="微软雅黑" pitchFamily="34" charset="-122"/>
            </a:endParaRPr>
          </a:p>
        </p:txBody>
      </p:sp>
      <p:sp>
        <p:nvSpPr>
          <p:cNvPr id="9" name="灯片编号占位符 3"/>
          <p:cNvSpPr>
            <a:spLocks noGrp="1"/>
          </p:cNvSpPr>
          <p:nvPr>
            <p:ph type="sldNum" sz="quarter" idx="12"/>
          </p:nvPr>
        </p:nvSpPr>
        <p:spPr>
          <a:xfrm>
            <a:off x="11880000" y="6480000"/>
            <a:ext cx="360000" cy="360000"/>
          </a:xfrm>
        </p:spPr>
        <p:txBody>
          <a:bodyPr/>
          <a:lstStyle/>
          <a:p>
            <a:fld id="{FAB2F72D-0145-4728-BBF6-AFA599DFD9DE}" type="slidenum">
              <a:rPr lang="zh-CN" altLang="en-US">
                <a:latin typeface="黑体" pitchFamily="49" charset="-122"/>
                <a:ea typeface="黑体" pitchFamily="49" charset="-122"/>
              </a:rPr>
              <a:pPr/>
              <a:t>11</a:t>
            </a:fld>
            <a:endParaRPr lang="zh-CN" altLang="en-US" dirty="0">
              <a:latin typeface="黑体" pitchFamily="49" charset="-122"/>
              <a:ea typeface="黑体" pitchFamily="49" charset="-122"/>
            </a:endParaRPr>
          </a:p>
        </p:txBody>
      </p:sp>
    </p:spTree>
    <p:extLst>
      <p:ext uri="{BB962C8B-B14F-4D97-AF65-F5344CB8AC3E}">
        <p14:creationId xmlns:p14="http://schemas.microsoft.com/office/powerpoint/2010/main" val="6786816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1600" y="1116026"/>
            <a:ext cx="9948142" cy="5078313"/>
          </a:xfrm>
          <a:prstGeom prst="rect">
            <a:avLst/>
          </a:prstGeom>
        </p:spPr>
        <p:txBody>
          <a:bodyPr wrap="square">
            <a:spAutoFit/>
          </a:bodyPr>
          <a:lstStyle/>
          <a:p>
            <a:pPr>
              <a:lnSpc>
                <a:spcPct val="150000"/>
              </a:lnSpc>
            </a:pPr>
            <a:r>
              <a:rPr lang="en-US" altLang="zh-CN" sz="2400" b="1" dirty="0" smtClean="0">
                <a:latin typeface="华文楷体" pitchFamily="2" charset="-122"/>
                <a:ea typeface="华文楷体" pitchFamily="2" charset="-122"/>
              </a:rPr>
              <a:t>2017</a:t>
            </a:r>
            <a:r>
              <a:rPr lang="zh-CN" altLang="en-US" sz="2400" b="1" dirty="0" smtClean="0">
                <a:latin typeface="华文楷体" pitchFamily="2" charset="-122"/>
                <a:ea typeface="华文楷体" pitchFamily="2" charset="-122"/>
              </a:rPr>
              <a:t>年 第三</a:t>
            </a:r>
            <a:r>
              <a:rPr lang="zh-CN" altLang="en-US" sz="2400" b="1" dirty="0">
                <a:latin typeface="华文楷体" pitchFamily="2" charset="-122"/>
                <a:ea typeface="华文楷体" pitchFamily="2" charset="-122"/>
              </a:rPr>
              <a:t>方</a:t>
            </a:r>
            <a:r>
              <a:rPr lang="zh-CN" altLang="en-US" sz="2400" b="1" dirty="0" smtClean="0">
                <a:latin typeface="华文楷体" pitchFamily="2" charset="-122"/>
                <a:ea typeface="华文楷体" pitchFamily="2" charset="-122"/>
              </a:rPr>
              <a:t>媒体</a:t>
            </a:r>
            <a:r>
              <a:rPr lang="en-US" altLang="zh-CN" sz="2400" b="1" dirty="0" err="1">
                <a:latin typeface="华文楷体" pitchFamily="2" charset="-122"/>
                <a:ea typeface="华文楷体" pitchFamily="2" charset="-122"/>
              </a:rPr>
              <a:t>IPRdaily</a:t>
            </a:r>
            <a:r>
              <a:rPr lang="zh-CN" altLang="en-US" sz="2400" b="1" dirty="0" smtClean="0">
                <a:latin typeface="华文楷体" pitchFamily="2" charset="-122"/>
                <a:ea typeface="华文楷体" pitchFamily="2" charset="-122"/>
              </a:rPr>
              <a:t>评选的十</a:t>
            </a:r>
            <a:r>
              <a:rPr lang="zh-CN" altLang="en-US" sz="2400" b="1" dirty="0">
                <a:latin typeface="华文楷体" pitchFamily="2" charset="-122"/>
                <a:ea typeface="华文楷体" pitchFamily="2" charset="-122"/>
              </a:rPr>
              <a:t>个</a:t>
            </a:r>
            <a:r>
              <a:rPr lang="zh-CN" altLang="en-US" sz="2400" b="1" dirty="0" smtClean="0">
                <a:latin typeface="华文楷体" pitchFamily="2" charset="-122"/>
                <a:ea typeface="华文楷体" pitchFamily="2" charset="-122"/>
              </a:rPr>
              <a:t>创新技术领域的创新贡献力</a:t>
            </a:r>
            <a:r>
              <a:rPr lang="en-US" altLang="zh-CN" sz="2400" b="1" dirty="0" smtClean="0">
                <a:latin typeface="华文楷体" pitchFamily="2" charset="-122"/>
                <a:ea typeface="华文楷体" pitchFamily="2" charset="-122"/>
              </a:rPr>
              <a:t>Top10</a:t>
            </a:r>
            <a:r>
              <a:rPr lang="zh-CN" altLang="en-US" sz="2400" b="1" dirty="0" smtClean="0">
                <a:latin typeface="华文楷体" pitchFamily="2" charset="-122"/>
                <a:ea typeface="华文楷体" pitchFamily="2" charset="-122"/>
              </a:rPr>
              <a:t>专利代理机构，中科在</a:t>
            </a:r>
            <a:r>
              <a:rPr lang="zh-CN" altLang="en-US" sz="2400" b="1" dirty="0">
                <a:latin typeface="华文楷体" pitchFamily="2" charset="-122"/>
                <a:ea typeface="华文楷体" pitchFamily="2" charset="-122"/>
              </a:rPr>
              <a:t>以下五个领域</a:t>
            </a:r>
            <a:r>
              <a:rPr lang="zh-CN" altLang="en-US" sz="2400" b="1" dirty="0" smtClean="0">
                <a:latin typeface="华文楷体" pitchFamily="2" charset="-122"/>
                <a:ea typeface="华文楷体" pitchFamily="2" charset="-122"/>
              </a:rPr>
              <a:t>榜上有名：</a:t>
            </a:r>
            <a:endParaRPr lang="zh-CN" altLang="en-US" sz="2400" b="1" dirty="0">
              <a:latin typeface="华文楷体" pitchFamily="2" charset="-122"/>
              <a:ea typeface="华文楷体" pitchFamily="2" charset="-122"/>
            </a:endParaRPr>
          </a:p>
          <a:p>
            <a:pPr marL="457200" indent="-457200">
              <a:lnSpc>
                <a:spcPct val="150000"/>
              </a:lnSpc>
              <a:buFont typeface="Wingdings" pitchFamily="2" charset="2"/>
              <a:buChar char="Ø"/>
            </a:pPr>
            <a:r>
              <a:rPr lang="zh-CN" altLang="en-US" sz="2400" b="1" dirty="0" smtClean="0">
                <a:latin typeface="华文楷体" pitchFamily="2" charset="-122"/>
                <a:ea typeface="华文楷体" pitchFamily="2" charset="-122"/>
              </a:rPr>
              <a:t>人工智能</a:t>
            </a:r>
            <a:endParaRPr lang="zh-CN" altLang="en-US" sz="2400" b="1" dirty="0">
              <a:latin typeface="华文楷体" pitchFamily="2" charset="-122"/>
              <a:ea typeface="华文楷体" pitchFamily="2" charset="-122"/>
            </a:endParaRPr>
          </a:p>
          <a:p>
            <a:pPr marL="457200" indent="-457200">
              <a:lnSpc>
                <a:spcPct val="150000"/>
              </a:lnSpc>
              <a:buFont typeface="Wingdings" pitchFamily="2" charset="2"/>
              <a:buChar char="Ø"/>
            </a:pPr>
            <a:r>
              <a:rPr lang="zh-CN" altLang="en-US" sz="2400" b="1" dirty="0" smtClean="0">
                <a:latin typeface="华文楷体" pitchFamily="2" charset="-122"/>
                <a:ea typeface="华文楷体" pitchFamily="2" charset="-122"/>
              </a:rPr>
              <a:t>高端</a:t>
            </a:r>
            <a:r>
              <a:rPr lang="zh-CN" altLang="en-US" sz="2400" b="1" dirty="0">
                <a:latin typeface="华文楷体" pitchFamily="2" charset="-122"/>
                <a:ea typeface="华文楷体" pitchFamily="2" charset="-122"/>
              </a:rPr>
              <a:t>医疗设备</a:t>
            </a:r>
          </a:p>
          <a:p>
            <a:pPr marL="457200" indent="-457200">
              <a:lnSpc>
                <a:spcPct val="150000"/>
              </a:lnSpc>
              <a:buFont typeface="Wingdings" pitchFamily="2" charset="2"/>
              <a:buChar char="Ø"/>
            </a:pPr>
            <a:r>
              <a:rPr lang="zh-CN" altLang="en-US" sz="2400" b="1" dirty="0" smtClean="0">
                <a:latin typeface="华文楷体" pitchFamily="2" charset="-122"/>
                <a:ea typeface="华文楷体" pitchFamily="2" charset="-122"/>
              </a:rPr>
              <a:t>抗癌</a:t>
            </a:r>
            <a:r>
              <a:rPr lang="zh-CN" altLang="en-US" sz="2400" b="1" dirty="0">
                <a:latin typeface="华文楷体" pitchFamily="2" charset="-122"/>
                <a:ea typeface="华文楷体" pitchFamily="2" charset="-122"/>
              </a:rPr>
              <a:t>新药</a:t>
            </a:r>
          </a:p>
          <a:p>
            <a:pPr marL="457200" indent="-457200">
              <a:lnSpc>
                <a:spcPct val="150000"/>
              </a:lnSpc>
              <a:buFont typeface="Wingdings" pitchFamily="2" charset="2"/>
              <a:buChar char="Ø"/>
            </a:pPr>
            <a:r>
              <a:rPr lang="zh-CN" altLang="en-US" sz="2400" b="1" dirty="0" smtClean="0">
                <a:latin typeface="华文楷体" pitchFamily="2" charset="-122"/>
                <a:ea typeface="华文楷体" pitchFamily="2" charset="-122"/>
              </a:rPr>
              <a:t>工业机器人</a:t>
            </a:r>
            <a:endParaRPr lang="zh-CN" altLang="en-US" sz="2400" b="1" dirty="0">
              <a:latin typeface="华文楷体" pitchFamily="2" charset="-122"/>
              <a:ea typeface="华文楷体" pitchFamily="2" charset="-122"/>
            </a:endParaRPr>
          </a:p>
          <a:p>
            <a:pPr marL="457200" indent="-457200">
              <a:lnSpc>
                <a:spcPct val="150000"/>
              </a:lnSpc>
              <a:buFont typeface="Wingdings" pitchFamily="2" charset="2"/>
              <a:buChar char="Ø"/>
            </a:pPr>
            <a:r>
              <a:rPr lang="en-US" altLang="zh-CN" sz="2400" b="1" dirty="0" smtClean="0">
                <a:latin typeface="华文楷体" pitchFamily="2" charset="-122"/>
                <a:ea typeface="华文楷体" pitchFamily="2" charset="-122"/>
              </a:rPr>
              <a:t>5G</a:t>
            </a:r>
            <a:r>
              <a:rPr lang="zh-CN" altLang="en-US" sz="2400" b="1" dirty="0" smtClean="0">
                <a:latin typeface="华文楷体" pitchFamily="2" charset="-122"/>
                <a:ea typeface="华文楷体" pitchFamily="2" charset="-122"/>
              </a:rPr>
              <a:t>技术</a:t>
            </a:r>
            <a:endParaRPr lang="en-US" altLang="zh-CN" sz="2400" b="1" dirty="0" smtClean="0">
              <a:latin typeface="华文楷体" pitchFamily="2" charset="-122"/>
              <a:ea typeface="华文楷体" pitchFamily="2" charset="-122"/>
            </a:endParaRPr>
          </a:p>
          <a:p>
            <a:pPr marL="457200" indent="-457200">
              <a:lnSpc>
                <a:spcPct val="150000"/>
              </a:lnSpc>
              <a:buFont typeface="Wingdings" pitchFamily="2" charset="2"/>
              <a:buChar char="Ø"/>
            </a:pPr>
            <a:endParaRPr lang="en-US" altLang="zh-CN" sz="2400" b="1" dirty="0" smtClean="0">
              <a:solidFill>
                <a:schemeClr val="tx1">
                  <a:lumMod val="65000"/>
                  <a:lumOff val="35000"/>
                </a:schemeClr>
              </a:solidFill>
              <a:latin typeface="华文楷体" pitchFamily="2" charset="-122"/>
              <a:ea typeface="华文楷体" pitchFamily="2" charset="-122"/>
            </a:endParaRPr>
          </a:p>
          <a:p>
            <a:pPr>
              <a:lnSpc>
                <a:spcPct val="150000"/>
              </a:lnSpc>
            </a:pPr>
            <a:r>
              <a:rPr lang="zh-CN" altLang="en-US" sz="2400" b="1" u="sng" dirty="0" smtClean="0">
                <a:solidFill>
                  <a:srgbClr val="C00000"/>
                </a:solidFill>
                <a:latin typeface="华文楷体" pitchFamily="2" charset="-122"/>
                <a:ea typeface="华文楷体" pitchFamily="2" charset="-122"/>
              </a:rPr>
              <a:t>其中，在人工智能领域名列榜首</a:t>
            </a:r>
            <a:endParaRPr lang="zh-CN" altLang="en-US" sz="2400" b="1" u="sng" dirty="0">
              <a:solidFill>
                <a:srgbClr val="C00000"/>
              </a:solidFill>
              <a:latin typeface="华文楷体" pitchFamily="2" charset="-122"/>
              <a:ea typeface="华文楷体" pitchFamily="2" charset="-122"/>
            </a:endParaRPr>
          </a:p>
        </p:txBody>
      </p:sp>
      <p:sp>
        <p:nvSpPr>
          <p:cNvPr id="4" name="TextBox 278"/>
          <p:cNvSpPr txBox="1"/>
          <p:nvPr/>
        </p:nvSpPr>
        <p:spPr>
          <a:xfrm>
            <a:off x="360000" y="180000"/>
            <a:ext cx="4201000" cy="461665"/>
          </a:xfrm>
          <a:prstGeom prst="rect">
            <a:avLst/>
          </a:prstGeom>
          <a:noFill/>
        </p:spPr>
        <p:txBody>
          <a:bodyPr wrap="square" rtlCol="0">
            <a:spAutoFit/>
          </a:bodyPr>
          <a:lstStyle/>
          <a:p>
            <a:r>
              <a:rPr lang="zh-CN" altLang="en-US" sz="2400" b="1" dirty="0" smtClean="0">
                <a:solidFill>
                  <a:schemeClr val="accent5">
                    <a:lumMod val="50000"/>
                  </a:schemeClr>
                </a:solidFill>
                <a:latin typeface="微软雅黑" pitchFamily="34" charset="-122"/>
                <a:ea typeface="微软雅黑" pitchFamily="34" charset="-122"/>
              </a:rPr>
              <a:t>媒体榜</a:t>
            </a:r>
            <a:r>
              <a:rPr lang="zh-CN" altLang="en-US" sz="2400" b="1" dirty="0">
                <a:solidFill>
                  <a:schemeClr val="accent5">
                    <a:lumMod val="50000"/>
                  </a:schemeClr>
                </a:solidFill>
                <a:latin typeface="微软雅黑" pitchFamily="34" charset="-122"/>
                <a:ea typeface="微软雅黑" pitchFamily="34" charset="-122"/>
              </a:rPr>
              <a:t>单</a:t>
            </a:r>
          </a:p>
        </p:txBody>
      </p:sp>
      <p:sp>
        <p:nvSpPr>
          <p:cNvPr id="5" name="灯片编号占位符 3"/>
          <p:cNvSpPr txBox="1">
            <a:spLocks/>
          </p:cNvSpPr>
          <p:nvPr/>
        </p:nvSpPr>
        <p:spPr>
          <a:xfrm>
            <a:off x="11783838" y="6480000"/>
            <a:ext cx="456162"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F72D-0145-4728-BBF6-AFA599DFD9DE}" type="slidenum">
              <a:rPr lang="zh-CN" altLang="en-US" smtClean="0">
                <a:latin typeface="黑体" pitchFamily="49" charset="-122"/>
                <a:ea typeface="黑体" pitchFamily="49" charset="-122"/>
              </a:rPr>
              <a:pPr/>
              <a:t>12</a:t>
            </a:fld>
            <a:endParaRPr lang="zh-CN" altLang="en-US" dirty="0">
              <a:latin typeface="黑体" pitchFamily="49" charset="-122"/>
              <a:ea typeface="黑体" pitchFamily="49" charset="-122"/>
            </a:endParaRPr>
          </a:p>
        </p:txBody>
      </p:sp>
    </p:spTree>
    <p:extLst>
      <p:ext uri="{BB962C8B-B14F-4D97-AF65-F5344CB8AC3E}">
        <p14:creationId xmlns:p14="http://schemas.microsoft.com/office/powerpoint/2010/main" val="598048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78"/>
          <p:cNvSpPr txBox="1"/>
          <p:nvPr/>
        </p:nvSpPr>
        <p:spPr>
          <a:xfrm>
            <a:off x="360000" y="180000"/>
            <a:ext cx="4201000" cy="461665"/>
          </a:xfrm>
          <a:prstGeom prst="rect">
            <a:avLst/>
          </a:prstGeom>
          <a:noFill/>
        </p:spPr>
        <p:txBody>
          <a:bodyPr wrap="square" rtlCol="0">
            <a:spAutoFit/>
          </a:bodyPr>
          <a:lstStyle/>
          <a:p>
            <a:r>
              <a:rPr lang="zh-CN" altLang="en-US" sz="2400" b="1" dirty="0" smtClean="0">
                <a:solidFill>
                  <a:schemeClr val="accent5">
                    <a:lumMod val="50000"/>
                  </a:schemeClr>
                </a:solidFill>
                <a:latin typeface="微软雅黑" pitchFamily="34" charset="-122"/>
                <a:ea typeface="微软雅黑" pitchFamily="34" charset="-122"/>
              </a:rPr>
              <a:t>媒体榜单</a:t>
            </a:r>
            <a:endParaRPr lang="zh-CN" altLang="en-US" sz="2400" b="1" dirty="0">
              <a:solidFill>
                <a:schemeClr val="accent5">
                  <a:lumMod val="50000"/>
                </a:schemeClr>
              </a:solidFill>
              <a:latin typeface="微软雅黑" pitchFamily="34" charset="-122"/>
              <a:ea typeface="微软雅黑" pitchFamily="34" charset="-122"/>
            </a:endParaRPr>
          </a:p>
        </p:txBody>
      </p:sp>
      <p:sp>
        <p:nvSpPr>
          <p:cNvPr id="3" name="矩形 2"/>
          <p:cNvSpPr/>
          <p:nvPr/>
        </p:nvSpPr>
        <p:spPr>
          <a:xfrm>
            <a:off x="838622" y="1484784"/>
            <a:ext cx="10513168" cy="3970318"/>
          </a:xfrm>
          <a:prstGeom prst="rect">
            <a:avLst/>
          </a:prstGeom>
        </p:spPr>
        <p:txBody>
          <a:bodyPr wrap="square">
            <a:spAutoFit/>
          </a:bodyPr>
          <a:lstStyle/>
          <a:p>
            <a:pPr>
              <a:lnSpc>
                <a:spcPct val="150000"/>
              </a:lnSpc>
            </a:pPr>
            <a:r>
              <a:rPr lang="zh-CN" altLang="en-US" sz="2400" b="1" dirty="0" smtClean="0">
                <a:latin typeface="华文楷体" pitchFamily="2" charset="-122"/>
                <a:ea typeface="华文楷体" pitchFamily="2" charset="-122"/>
              </a:rPr>
              <a:t>在</a:t>
            </a:r>
            <a:r>
              <a:rPr lang="zh-CN" altLang="en-US" sz="2400" b="1" dirty="0">
                <a:latin typeface="华文楷体" pitchFamily="2" charset="-122"/>
                <a:ea typeface="华文楷体" pitchFamily="2" charset="-122"/>
              </a:rPr>
              <a:t>第三方媒体</a:t>
            </a:r>
            <a:r>
              <a:rPr lang="en-US" altLang="zh-CN" sz="2400" b="1" dirty="0" err="1" smtClean="0">
                <a:latin typeface="华文楷体" pitchFamily="2" charset="-122"/>
                <a:ea typeface="华文楷体" pitchFamily="2" charset="-122"/>
              </a:rPr>
              <a:t>IPRdaily</a:t>
            </a:r>
            <a:r>
              <a:rPr lang="zh-CN" altLang="en-US" sz="2400" b="1" dirty="0">
                <a:latin typeface="华文楷体" pitchFamily="2" charset="-122"/>
                <a:ea typeface="华文楷体" pitchFamily="2" charset="-122"/>
              </a:rPr>
              <a:t>与</a:t>
            </a:r>
            <a:r>
              <a:rPr lang="en-US" altLang="zh-CN" sz="2400" b="1" dirty="0" err="1">
                <a:latin typeface="华文楷体" pitchFamily="2" charset="-122"/>
                <a:ea typeface="华文楷体" pitchFamily="2" charset="-122"/>
              </a:rPr>
              <a:t>incoPat</a:t>
            </a:r>
            <a:r>
              <a:rPr lang="zh-CN" altLang="en-US" sz="2400" b="1" dirty="0">
                <a:latin typeface="华文楷体" pitchFamily="2" charset="-122"/>
                <a:ea typeface="华文楷体" pitchFamily="2" charset="-122"/>
              </a:rPr>
              <a:t>创新指数研究中心于</a:t>
            </a:r>
            <a:r>
              <a:rPr lang="en-US" altLang="zh-CN" sz="2400" b="1" dirty="0">
                <a:latin typeface="华文楷体" pitchFamily="2" charset="-122"/>
                <a:ea typeface="华文楷体" pitchFamily="2" charset="-122"/>
              </a:rPr>
              <a:t>2019</a:t>
            </a:r>
            <a:r>
              <a:rPr lang="zh-CN" altLang="en-US" sz="2400" b="1" dirty="0">
                <a:latin typeface="华文楷体" pitchFamily="2" charset="-122"/>
                <a:ea typeface="华文楷体" pitchFamily="2" charset="-122"/>
              </a:rPr>
              <a:t>年</a:t>
            </a:r>
            <a:r>
              <a:rPr lang="en-US" altLang="zh-CN" sz="2400" b="1" dirty="0">
                <a:latin typeface="华文楷体" pitchFamily="2" charset="-122"/>
                <a:ea typeface="华文楷体" pitchFamily="2" charset="-122"/>
              </a:rPr>
              <a:t>5</a:t>
            </a:r>
            <a:r>
              <a:rPr lang="zh-CN" altLang="en-US" sz="2400" b="1" dirty="0">
                <a:latin typeface="华文楷体" pitchFamily="2" charset="-122"/>
                <a:ea typeface="华文楷体" pitchFamily="2" charset="-122"/>
              </a:rPr>
              <a:t>月联合发布“全国执业百人以上的专利代理机构发明授权排行</a:t>
            </a:r>
            <a:r>
              <a:rPr lang="zh-CN" altLang="en-US" sz="2400" b="1" dirty="0" smtClean="0">
                <a:latin typeface="华文楷体" pitchFamily="2" charset="-122"/>
                <a:ea typeface="华文楷体" pitchFamily="2" charset="-122"/>
              </a:rPr>
              <a:t>榜”（</a:t>
            </a:r>
            <a:r>
              <a:rPr lang="zh-CN" altLang="en-US" sz="2400" b="1" dirty="0">
                <a:latin typeface="华文楷体" pitchFamily="2" charset="-122"/>
                <a:ea typeface="华文楷体" pitchFamily="2" charset="-122"/>
              </a:rPr>
              <a:t>数据提取时间：截至</a:t>
            </a:r>
            <a:r>
              <a:rPr lang="en-US" altLang="zh-CN" sz="2400" b="1" dirty="0">
                <a:latin typeface="华文楷体" pitchFamily="2" charset="-122"/>
                <a:ea typeface="华文楷体" pitchFamily="2" charset="-122"/>
              </a:rPr>
              <a:t>2019</a:t>
            </a:r>
            <a:r>
              <a:rPr lang="zh-CN" altLang="en-US" sz="2400" b="1" dirty="0">
                <a:latin typeface="华文楷体" pitchFamily="2" charset="-122"/>
                <a:ea typeface="华文楷体" pitchFamily="2" charset="-122"/>
              </a:rPr>
              <a:t>年</a:t>
            </a:r>
            <a:r>
              <a:rPr lang="en-US" altLang="zh-CN" sz="2400" b="1" dirty="0">
                <a:latin typeface="华文楷体" pitchFamily="2" charset="-122"/>
                <a:ea typeface="华文楷体" pitchFamily="2" charset="-122"/>
              </a:rPr>
              <a:t>5</a:t>
            </a:r>
            <a:r>
              <a:rPr lang="zh-CN" altLang="en-US" sz="2400" b="1" dirty="0">
                <a:latin typeface="华文楷体" pitchFamily="2" charset="-122"/>
                <a:ea typeface="华文楷体" pitchFamily="2" charset="-122"/>
              </a:rPr>
              <a:t>月</a:t>
            </a:r>
            <a:r>
              <a:rPr lang="en-US" altLang="zh-CN" sz="2400" b="1" dirty="0">
                <a:latin typeface="华文楷体" pitchFamily="2" charset="-122"/>
                <a:ea typeface="华文楷体" pitchFamily="2" charset="-122"/>
              </a:rPr>
              <a:t>7</a:t>
            </a:r>
            <a:r>
              <a:rPr lang="zh-CN" altLang="en-US" sz="2400" b="1" dirty="0">
                <a:latin typeface="华文楷体" pitchFamily="2" charset="-122"/>
                <a:ea typeface="华文楷体" pitchFamily="2" charset="-122"/>
              </a:rPr>
              <a:t>日）中，</a:t>
            </a:r>
            <a:r>
              <a:rPr lang="zh-CN" altLang="en-US" sz="2400" b="1" dirty="0">
                <a:solidFill>
                  <a:srgbClr val="C00000"/>
                </a:solidFill>
                <a:latin typeface="华文楷体" pitchFamily="2" charset="-122"/>
                <a:ea typeface="华文楷体" pitchFamily="2" charset="-122"/>
              </a:rPr>
              <a:t>中</a:t>
            </a:r>
            <a:r>
              <a:rPr lang="zh-CN" altLang="en-US" sz="2400" b="1" dirty="0" smtClean="0">
                <a:solidFill>
                  <a:srgbClr val="C00000"/>
                </a:solidFill>
                <a:latin typeface="华文楷体" pitchFamily="2" charset="-122"/>
                <a:ea typeface="华文楷体" pitchFamily="2" charset="-122"/>
              </a:rPr>
              <a:t>科以</a:t>
            </a:r>
            <a:r>
              <a:rPr lang="en-US" altLang="zh-CN" sz="2400" b="1" dirty="0">
                <a:solidFill>
                  <a:srgbClr val="C00000"/>
                </a:solidFill>
                <a:latin typeface="华文楷体" pitchFamily="2" charset="-122"/>
                <a:ea typeface="华文楷体" pitchFamily="2" charset="-122"/>
              </a:rPr>
              <a:t>75747</a:t>
            </a:r>
            <a:r>
              <a:rPr lang="zh-CN" altLang="en-US" sz="2400" b="1" dirty="0">
                <a:solidFill>
                  <a:srgbClr val="C00000"/>
                </a:solidFill>
                <a:latin typeface="华文楷体" pitchFamily="2" charset="-122"/>
                <a:ea typeface="华文楷体" pitchFamily="2" charset="-122"/>
              </a:rPr>
              <a:t>件</a:t>
            </a:r>
            <a:r>
              <a:rPr lang="zh-CN" altLang="en-US" sz="2400" b="1" dirty="0" smtClean="0">
                <a:solidFill>
                  <a:srgbClr val="C00000"/>
                </a:solidFill>
                <a:latin typeface="华文楷体" pitchFamily="2" charset="-122"/>
                <a:ea typeface="华文楷体" pitchFamily="2" charset="-122"/>
              </a:rPr>
              <a:t>发明</a:t>
            </a:r>
            <a:r>
              <a:rPr lang="zh-CN" altLang="en-US" sz="2400" b="1" dirty="0">
                <a:solidFill>
                  <a:srgbClr val="C00000"/>
                </a:solidFill>
                <a:latin typeface="华文楷体" pitchFamily="2" charset="-122"/>
                <a:ea typeface="华文楷体" pitchFamily="2" charset="-122"/>
              </a:rPr>
              <a:t>授权专利的佳绩排名第五，执业代理师人均代理的授权案量（</a:t>
            </a:r>
            <a:r>
              <a:rPr lang="en-US" altLang="zh-CN" sz="2400" b="1" dirty="0">
                <a:solidFill>
                  <a:srgbClr val="C00000"/>
                </a:solidFill>
                <a:latin typeface="华文楷体" pitchFamily="2" charset="-122"/>
                <a:ea typeface="华文楷体" pitchFamily="2" charset="-122"/>
              </a:rPr>
              <a:t>596.4</a:t>
            </a:r>
            <a:r>
              <a:rPr lang="zh-CN" altLang="en-US" sz="2400" b="1" dirty="0">
                <a:solidFill>
                  <a:srgbClr val="C00000"/>
                </a:solidFill>
                <a:latin typeface="华文楷体" pitchFamily="2" charset="-122"/>
                <a:ea typeface="华文楷体" pitchFamily="2" charset="-122"/>
              </a:rPr>
              <a:t>件）排名</a:t>
            </a:r>
            <a:r>
              <a:rPr lang="zh-CN" altLang="en-US" sz="2400" b="1" dirty="0" smtClean="0">
                <a:solidFill>
                  <a:srgbClr val="C00000"/>
                </a:solidFill>
                <a:latin typeface="华文楷体" pitchFamily="2" charset="-122"/>
                <a:ea typeface="华文楷体" pitchFamily="2" charset="-122"/>
              </a:rPr>
              <a:t>第三</a:t>
            </a:r>
            <a:endParaRPr lang="en-US" altLang="zh-CN" sz="2400" b="1" dirty="0" smtClean="0">
              <a:solidFill>
                <a:srgbClr val="C00000"/>
              </a:solidFill>
              <a:latin typeface="华文楷体" pitchFamily="2" charset="-122"/>
              <a:ea typeface="华文楷体" pitchFamily="2" charset="-122"/>
            </a:endParaRPr>
          </a:p>
          <a:p>
            <a:pPr>
              <a:lnSpc>
                <a:spcPct val="150000"/>
              </a:lnSpc>
            </a:pPr>
            <a:endParaRPr lang="en-US" altLang="zh-CN" sz="2400" b="1" dirty="0">
              <a:latin typeface="华文楷体" pitchFamily="2" charset="-122"/>
              <a:ea typeface="华文楷体" pitchFamily="2" charset="-122"/>
            </a:endParaRPr>
          </a:p>
          <a:p>
            <a:pPr>
              <a:lnSpc>
                <a:spcPct val="150000"/>
              </a:lnSpc>
            </a:pPr>
            <a:r>
              <a:rPr lang="en-US" altLang="zh-CN" sz="2400" b="1" dirty="0">
                <a:latin typeface="华文楷体" pitchFamily="2" charset="-122"/>
                <a:ea typeface="华文楷体" pitchFamily="2" charset="-122"/>
              </a:rPr>
              <a:t>2019</a:t>
            </a:r>
            <a:r>
              <a:rPr lang="zh-CN" altLang="en-US" sz="2400" b="1" dirty="0">
                <a:latin typeface="华文楷体" pitchFamily="2" charset="-122"/>
                <a:ea typeface="华文楷体" pitchFamily="2" charset="-122"/>
              </a:rPr>
              <a:t>年</a:t>
            </a:r>
            <a:r>
              <a:rPr lang="zh-CN" altLang="en-US" sz="2400" b="1" dirty="0" smtClean="0">
                <a:latin typeface="华文楷体" pitchFamily="2" charset="-122"/>
                <a:ea typeface="华文楷体" pitchFamily="2" charset="-122"/>
              </a:rPr>
              <a:t>，中科荣</a:t>
            </a:r>
            <a:r>
              <a:rPr lang="zh-CN" altLang="en-US" sz="2400" b="1" dirty="0">
                <a:latin typeface="华文楷体" pitchFamily="2" charset="-122"/>
                <a:ea typeface="华文楷体" pitchFamily="2" charset="-122"/>
              </a:rPr>
              <a:t>登由知产宝</a:t>
            </a:r>
            <a:r>
              <a:rPr lang="en-US" altLang="zh-CN" sz="2400" b="1" dirty="0">
                <a:latin typeface="华文楷体" pitchFamily="2" charset="-122"/>
                <a:ea typeface="华文楷体" pitchFamily="2" charset="-122"/>
              </a:rPr>
              <a:t>(IPHOUSE)</a:t>
            </a:r>
            <a:r>
              <a:rPr lang="zh-CN" altLang="en-US" sz="2400" b="1" dirty="0" smtClean="0">
                <a:latin typeface="华文楷体" pitchFamily="2" charset="-122"/>
                <a:ea typeface="华文楷体" pitchFamily="2" charset="-122"/>
              </a:rPr>
              <a:t>、</a:t>
            </a:r>
            <a:r>
              <a:rPr lang="en-US" altLang="zh-CN" sz="2400" b="1" dirty="0" err="1" smtClean="0">
                <a:latin typeface="华文楷体" pitchFamily="2" charset="-122"/>
                <a:ea typeface="华文楷体" pitchFamily="2" charset="-122"/>
              </a:rPr>
              <a:t>IPRdaily</a:t>
            </a:r>
            <a:r>
              <a:rPr lang="en-US" altLang="zh-CN" sz="2400" b="1" dirty="0" smtClean="0">
                <a:latin typeface="华文楷体" pitchFamily="2" charset="-122"/>
                <a:ea typeface="华文楷体" pitchFamily="2" charset="-122"/>
              </a:rPr>
              <a:t> </a:t>
            </a:r>
            <a:r>
              <a:rPr lang="zh-CN" altLang="en-US" sz="2400" b="1" dirty="0">
                <a:latin typeface="华文楷体" pitchFamily="2" charset="-122"/>
                <a:ea typeface="华文楷体" pitchFamily="2" charset="-122"/>
              </a:rPr>
              <a:t>联合发布的</a:t>
            </a:r>
            <a:r>
              <a:rPr lang="en-US" altLang="zh-CN" sz="2400" b="1" dirty="0">
                <a:solidFill>
                  <a:srgbClr val="C00000"/>
                </a:solidFill>
                <a:latin typeface="华文楷体" pitchFamily="2" charset="-122"/>
                <a:ea typeface="华文楷体" pitchFamily="2" charset="-122"/>
              </a:rPr>
              <a:t>2018-2019</a:t>
            </a:r>
            <a:r>
              <a:rPr lang="zh-CN" altLang="en-US" sz="2400" b="1" dirty="0">
                <a:solidFill>
                  <a:srgbClr val="C00000"/>
                </a:solidFill>
                <a:latin typeface="华文楷体" pitchFamily="2" charset="-122"/>
                <a:ea typeface="华文楷体" pitchFamily="2" charset="-122"/>
              </a:rPr>
              <a:t>年度中国知识产权诉讼代理机构专利行政榜</a:t>
            </a:r>
            <a:r>
              <a:rPr lang="en-US" altLang="zh-CN" sz="2400" b="1" dirty="0">
                <a:solidFill>
                  <a:srgbClr val="C00000"/>
                </a:solidFill>
                <a:latin typeface="华文楷体" pitchFamily="2" charset="-122"/>
                <a:ea typeface="华文楷体" pitchFamily="2" charset="-122"/>
              </a:rPr>
              <a:t>TOP10</a:t>
            </a:r>
            <a:r>
              <a:rPr lang="zh-CN" altLang="en-US" sz="2400" b="1" dirty="0">
                <a:solidFill>
                  <a:srgbClr val="C00000"/>
                </a:solidFill>
                <a:latin typeface="华文楷体" pitchFamily="2" charset="-122"/>
                <a:ea typeface="华文楷体" pitchFamily="2" charset="-122"/>
              </a:rPr>
              <a:t>榜单</a:t>
            </a:r>
          </a:p>
        </p:txBody>
      </p:sp>
      <p:sp>
        <p:nvSpPr>
          <p:cNvPr id="5" name="灯片编号占位符 3"/>
          <p:cNvSpPr txBox="1">
            <a:spLocks/>
          </p:cNvSpPr>
          <p:nvPr/>
        </p:nvSpPr>
        <p:spPr>
          <a:xfrm>
            <a:off x="11783838" y="6480000"/>
            <a:ext cx="456162"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F72D-0145-4728-BBF6-AFA599DFD9DE}" type="slidenum">
              <a:rPr lang="zh-CN" altLang="en-US" smtClean="0">
                <a:latin typeface="黑体" pitchFamily="49" charset="-122"/>
                <a:ea typeface="黑体" pitchFamily="49" charset="-122"/>
              </a:rPr>
              <a:pPr/>
              <a:t>13</a:t>
            </a:fld>
            <a:endParaRPr lang="zh-CN" altLang="en-US" dirty="0">
              <a:latin typeface="黑体" pitchFamily="49" charset="-122"/>
              <a:ea typeface="黑体" pitchFamily="49" charset="-122"/>
            </a:endParaRPr>
          </a:p>
        </p:txBody>
      </p:sp>
    </p:spTree>
    <p:extLst>
      <p:ext uri="{BB962C8B-B14F-4D97-AF65-F5344CB8AC3E}">
        <p14:creationId xmlns:p14="http://schemas.microsoft.com/office/powerpoint/2010/main" val="2538433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78"/>
          <p:cNvSpPr txBox="1"/>
          <p:nvPr/>
        </p:nvSpPr>
        <p:spPr>
          <a:xfrm>
            <a:off x="360000" y="180000"/>
            <a:ext cx="4201000" cy="461665"/>
          </a:xfrm>
          <a:prstGeom prst="rect">
            <a:avLst/>
          </a:prstGeom>
          <a:noFill/>
        </p:spPr>
        <p:txBody>
          <a:bodyPr wrap="square" rtlCol="0">
            <a:spAutoFit/>
          </a:bodyPr>
          <a:lstStyle/>
          <a:p>
            <a:r>
              <a:rPr lang="zh-CN" altLang="en-US" sz="2400" b="1" dirty="0" smtClean="0">
                <a:solidFill>
                  <a:schemeClr val="accent5">
                    <a:lumMod val="50000"/>
                  </a:schemeClr>
                </a:solidFill>
                <a:latin typeface="微软雅黑" pitchFamily="34" charset="-122"/>
                <a:ea typeface="微软雅黑" pitchFamily="34" charset="-122"/>
              </a:rPr>
              <a:t>媒体榜单</a:t>
            </a:r>
            <a:endParaRPr lang="zh-CN" altLang="en-US" sz="2400" b="1" dirty="0">
              <a:solidFill>
                <a:schemeClr val="accent5">
                  <a:lumMod val="50000"/>
                </a:schemeClr>
              </a:solidFill>
              <a:latin typeface="微软雅黑" pitchFamily="34" charset="-122"/>
              <a:ea typeface="微软雅黑" pitchFamily="34" charset="-122"/>
            </a:endParaRPr>
          </a:p>
        </p:txBody>
      </p:sp>
      <p:sp>
        <p:nvSpPr>
          <p:cNvPr id="5" name="灯片编号占位符 3"/>
          <p:cNvSpPr txBox="1">
            <a:spLocks/>
          </p:cNvSpPr>
          <p:nvPr/>
        </p:nvSpPr>
        <p:spPr>
          <a:xfrm>
            <a:off x="11783838" y="6480000"/>
            <a:ext cx="456162"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F72D-0145-4728-BBF6-AFA599DFD9DE}" type="slidenum">
              <a:rPr lang="zh-CN" altLang="en-US" smtClean="0">
                <a:latin typeface="黑体" pitchFamily="49" charset="-122"/>
                <a:ea typeface="黑体" pitchFamily="49" charset="-122"/>
              </a:rPr>
              <a:pPr/>
              <a:t>14</a:t>
            </a:fld>
            <a:endParaRPr lang="zh-CN" altLang="en-US" dirty="0">
              <a:latin typeface="黑体" pitchFamily="49" charset="-122"/>
              <a:ea typeface="黑体" pitchFamily="49" charset="-122"/>
            </a:endParaRPr>
          </a:p>
        </p:txBody>
      </p:sp>
      <p:pic>
        <p:nvPicPr>
          <p:cNvPr id="7" name="图片 6" descr="2020年全国专利代理机构「发明授权专利代理量」排行榜(TOP10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9149" y="908719"/>
            <a:ext cx="4842281" cy="1739887"/>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2764" y="2648607"/>
            <a:ext cx="5074547" cy="4011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32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78"/>
          <p:cNvSpPr txBox="1"/>
          <p:nvPr/>
        </p:nvSpPr>
        <p:spPr>
          <a:xfrm>
            <a:off x="360000" y="180000"/>
            <a:ext cx="4201000" cy="461665"/>
          </a:xfrm>
          <a:prstGeom prst="rect">
            <a:avLst/>
          </a:prstGeom>
          <a:noFill/>
        </p:spPr>
        <p:txBody>
          <a:bodyPr wrap="square" rtlCol="0">
            <a:spAutoFit/>
          </a:bodyPr>
          <a:lstStyle/>
          <a:p>
            <a:r>
              <a:rPr lang="zh-CN" altLang="en-US" sz="2400" b="1" dirty="0" smtClean="0">
                <a:solidFill>
                  <a:schemeClr val="accent5">
                    <a:lumMod val="50000"/>
                  </a:schemeClr>
                </a:solidFill>
                <a:latin typeface="微软雅黑" pitchFamily="34" charset="-122"/>
                <a:ea typeface="微软雅黑" pitchFamily="34" charset="-122"/>
              </a:rPr>
              <a:t>媒体榜单</a:t>
            </a:r>
            <a:endParaRPr lang="zh-CN" altLang="en-US" sz="2400" b="1" dirty="0">
              <a:solidFill>
                <a:schemeClr val="accent5">
                  <a:lumMod val="50000"/>
                </a:schemeClr>
              </a:solidFill>
              <a:latin typeface="微软雅黑" pitchFamily="34" charset="-122"/>
              <a:ea typeface="微软雅黑" pitchFamily="34" charset="-122"/>
            </a:endParaRPr>
          </a:p>
        </p:txBody>
      </p:sp>
      <p:sp>
        <p:nvSpPr>
          <p:cNvPr id="5" name="灯片编号占位符 3"/>
          <p:cNvSpPr txBox="1">
            <a:spLocks/>
          </p:cNvSpPr>
          <p:nvPr/>
        </p:nvSpPr>
        <p:spPr>
          <a:xfrm>
            <a:off x="11783838" y="6480000"/>
            <a:ext cx="456162"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F72D-0145-4728-BBF6-AFA599DFD9DE}" type="slidenum">
              <a:rPr lang="zh-CN" altLang="en-US" smtClean="0">
                <a:latin typeface="黑体" pitchFamily="49" charset="-122"/>
                <a:ea typeface="黑体" pitchFamily="49" charset="-122"/>
              </a:rPr>
              <a:pPr/>
              <a:t>15</a:t>
            </a:fld>
            <a:endParaRPr lang="zh-CN" altLang="en-US" dirty="0">
              <a:latin typeface="黑体" pitchFamily="49" charset="-122"/>
              <a:ea typeface="黑体" pitchFamily="49" charset="-122"/>
            </a:endParaRPr>
          </a:p>
        </p:txBody>
      </p:sp>
      <p:sp>
        <p:nvSpPr>
          <p:cNvPr id="2" name="矩形 1"/>
          <p:cNvSpPr/>
          <p:nvPr/>
        </p:nvSpPr>
        <p:spPr>
          <a:xfrm>
            <a:off x="1198662" y="1556792"/>
            <a:ext cx="10009112" cy="2862322"/>
          </a:xfrm>
          <a:prstGeom prst="rect">
            <a:avLst/>
          </a:prstGeom>
        </p:spPr>
        <p:txBody>
          <a:bodyPr wrap="square">
            <a:spAutoFit/>
          </a:bodyPr>
          <a:lstStyle/>
          <a:p>
            <a:pPr>
              <a:lnSpc>
                <a:spcPct val="150000"/>
              </a:lnSpc>
            </a:pPr>
            <a:r>
              <a:rPr lang="zh-CN" altLang="en-US" sz="2400" b="1" dirty="0">
                <a:latin typeface="华文楷体" pitchFamily="2" charset="-122"/>
                <a:ea typeface="华文楷体" pitchFamily="2" charset="-122"/>
              </a:rPr>
              <a:t>微信公众号</a:t>
            </a:r>
            <a:r>
              <a:rPr lang="zh-CN" altLang="en-US" sz="2400" b="1" dirty="0" smtClean="0">
                <a:latin typeface="华文楷体" pitchFamily="2" charset="-122"/>
                <a:ea typeface="华文楷体" pitchFamily="2" charset="-122"/>
              </a:rPr>
              <a:t>“</a:t>
            </a:r>
            <a:r>
              <a:rPr lang="zh-CN" altLang="en-US" sz="2400" b="1" dirty="0" smtClean="0">
                <a:solidFill>
                  <a:srgbClr val="0070C0"/>
                </a:solidFill>
                <a:latin typeface="华文楷体" pitchFamily="2" charset="-122"/>
                <a:ea typeface="华文楷体" pitchFamily="2" charset="-122"/>
              </a:rPr>
              <a:t>专利质量</a:t>
            </a:r>
            <a:r>
              <a:rPr lang="zh-CN" altLang="en-US" sz="2400" b="1" dirty="0" smtClean="0">
                <a:latin typeface="华文楷体" pitchFamily="2" charset="-122"/>
                <a:ea typeface="华文楷体" pitchFamily="2" charset="-122"/>
              </a:rPr>
              <a:t>” 发布的“</a:t>
            </a:r>
            <a:r>
              <a:rPr lang="en-US" altLang="zh-CN" sz="2400" b="1" dirty="0">
                <a:solidFill>
                  <a:srgbClr val="0070C0"/>
                </a:solidFill>
                <a:latin typeface="华文楷体" pitchFamily="2" charset="-122"/>
                <a:ea typeface="华文楷体" pitchFamily="2" charset="-122"/>
              </a:rPr>
              <a:t>2020</a:t>
            </a:r>
            <a:r>
              <a:rPr lang="zh-CN" altLang="en-US" sz="2400" b="1" dirty="0">
                <a:solidFill>
                  <a:srgbClr val="0070C0"/>
                </a:solidFill>
                <a:latin typeface="华文楷体" pitchFamily="2" charset="-122"/>
                <a:ea typeface="华文楷体" pitchFamily="2" charset="-122"/>
              </a:rPr>
              <a:t>年代理所发明驳回数量排行榜单</a:t>
            </a:r>
            <a:r>
              <a:rPr lang="zh-CN" altLang="en-US" sz="2400" b="1" dirty="0" smtClean="0">
                <a:latin typeface="华文楷体" pitchFamily="2" charset="-122"/>
                <a:ea typeface="华文楷体" pitchFamily="2" charset="-122"/>
              </a:rPr>
              <a:t>”中，</a:t>
            </a:r>
            <a:r>
              <a:rPr lang="en-US" altLang="zh-CN" sz="2400" b="1" dirty="0">
                <a:latin typeface="华文楷体" pitchFamily="2" charset="-122"/>
                <a:ea typeface="华文楷体" pitchFamily="2" charset="-122"/>
              </a:rPr>
              <a:t> 100</a:t>
            </a:r>
            <a:r>
              <a:rPr lang="zh-CN" altLang="en-US" sz="2400" b="1" dirty="0">
                <a:latin typeface="华文楷体" pitchFamily="2" charset="-122"/>
                <a:ea typeface="华文楷体" pitchFamily="2" charset="-122"/>
              </a:rPr>
              <a:t>家代理机构的驳回占比平均值在</a:t>
            </a:r>
            <a:r>
              <a:rPr lang="en-US" altLang="zh-CN" sz="2400" b="1" dirty="0">
                <a:latin typeface="华文楷体" pitchFamily="2" charset="-122"/>
                <a:ea typeface="华文楷体" pitchFamily="2" charset="-122"/>
              </a:rPr>
              <a:t>51%</a:t>
            </a:r>
            <a:r>
              <a:rPr lang="zh-CN" altLang="en-US" sz="2400" b="1" dirty="0" smtClean="0">
                <a:latin typeface="华文楷体" pitchFamily="2" charset="-122"/>
                <a:ea typeface="华文楷体" pitchFamily="2" charset="-122"/>
              </a:rPr>
              <a:t>左右，中</a:t>
            </a:r>
            <a:r>
              <a:rPr lang="zh-CN" altLang="en-US" sz="2400" b="1" dirty="0">
                <a:latin typeface="华文楷体" pitchFamily="2" charset="-122"/>
                <a:ea typeface="华文楷体" pitchFamily="2" charset="-122"/>
              </a:rPr>
              <a:t>科</a:t>
            </a:r>
            <a:r>
              <a:rPr lang="en-US" altLang="zh-CN" sz="2400" b="1" dirty="0">
                <a:latin typeface="华文楷体" pitchFamily="2" charset="-122"/>
                <a:ea typeface="华文楷体" pitchFamily="2" charset="-122"/>
              </a:rPr>
              <a:t>2020</a:t>
            </a:r>
            <a:r>
              <a:rPr lang="zh-CN" altLang="en-US" sz="2400" b="1" dirty="0">
                <a:latin typeface="华文楷体" pitchFamily="2" charset="-122"/>
                <a:ea typeface="华文楷体" pitchFamily="2" charset="-122"/>
              </a:rPr>
              <a:t>年发明专利申请的</a:t>
            </a:r>
            <a:r>
              <a:rPr lang="zh-CN" altLang="en-US" sz="2400" b="1" dirty="0">
                <a:solidFill>
                  <a:srgbClr val="C00000"/>
                </a:solidFill>
                <a:latin typeface="华文楷体" pitchFamily="2" charset="-122"/>
                <a:ea typeface="华文楷体" pitchFamily="2" charset="-122"/>
              </a:rPr>
              <a:t>驳回占</a:t>
            </a:r>
            <a:r>
              <a:rPr lang="zh-CN" altLang="en-US" sz="2400" b="1" dirty="0" smtClean="0">
                <a:solidFill>
                  <a:srgbClr val="C00000"/>
                </a:solidFill>
                <a:latin typeface="华文楷体" pitchFamily="2" charset="-122"/>
                <a:ea typeface="华文楷体" pitchFamily="2" charset="-122"/>
              </a:rPr>
              <a:t>比仅为</a:t>
            </a:r>
            <a:r>
              <a:rPr lang="en-US" altLang="zh-CN" sz="2400" b="1" dirty="0">
                <a:solidFill>
                  <a:srgbClr val="C00000"/>
                </a:solidFill>
                <a:latin typeface="华文楷体" pitchFamily="2" charset="-122"/>
                <a:ea typeface="华文楷体" pitchFamily="2" charset="-122"/>
              </a:rPr>
              <a:t>12%</a:t>
            </a:r>
            <a:r>
              <a:rPr lang="zh-CN" altLang="en-US" sz="2400" b="1" dirty="0">
                <a:latin typeface="华文楷体" pitchFamily="2" charset="-122"/>
                <a:ea typeface="华文楷体" pitchFamily="2" charset="-122"/>
              </a:rPr>
              <a:t>，以驳回占比从低到高排序名列排行榜</a:t>
            </a:r>
            <a:r>
              <a:rPr lang="zh-CN" altLang="en-US" sz="2400" b="1" dirty="0">
                <a:solidFill>
                  <a:srgbClr val="C00000"/>
                </a:solidFill>
                <a:latin typeface="华文楷体" pitchFamily="2" charset="-122"/>
                <a:ea typeface="华文楷体" pitchFamily="2" charset="-122"/>
              </a:rPr>
              <a:t>第二</a:t>
            </a:r>
            <a:r>
              <a:rPr lang="zh-CN" altLang="en-US" sz="2400" b="1" dirty="0" smtClean="0">
                <a:solidFill>
                  <a:srgbClr val="C00000"/>
                </a:solidFill>
                <a:latin typeface="华文楷体" pitchFamily="2" charset="-122"/>
                <a:ea typeface="华文楷体" pitchFamily="2" charset="-122"/>
              </a:rPr>
              <a:t>名</a:t>
            </a:r>
            <a:r>
              <a:rPr lang="zh-CN" altLang="en-US" sz="2400" b="1" dirty="0" smtClean="0">
                <a:latin typeface="华文楷体" pitchFamily="2" charset="-122"/>
                <a:ea typeface="华文楷体" pitchFamily="2" charset="-122"/>
              </a:rPr>
              <a:t>；这显示</a:t>
            </a:r>
            <a:r>
              <a:rPr lang="zh-CN" altLang="en-US" sz="2400" b="1" dirty="0">
                <a:latin typeface="华文楷体" pitchFamily="2" charset="-122"/>
                <a:ea typeface="华文楷体" pitchFamily="2" charset="-122"/>
              </a:rPr>
              <a:t>出中科</a:t>
            </a:r>
            <a:r>
              <a:rPr lang="en-US" altLang="zh-CN" sz="2400" b="1" dirty="0">
                <a:latin typeface="华文楷体" pitchFamily="2" charset="-122"/>
                <a:ea typeface="华文楷体" pitchFamily="2" charset="-122"/>
              </a:rPr>
              <a:t>2020</a:t>
            </a:r>
            <a:r>
              <a:rPr lang="zh-CN" altLang="en-US" sz="2400" b="1" dirty="0">
                <a:latin typeface="华文楷体" pitchFamily="2" charset="-122"/>
                <a:ea typeface="华文楷体" pitchFamily="2" charset="-122"/>
              </a:rPr>
              <a:t>年发明专利申请的</a:t>
            </a:r>
            <a:r>
              <a:rPr lang="zh-CN" altLang="en-US" sz="2400" b="1" dirty="0">
                <a:solidFill>
                  <a:srgbClr val="C00000"/>
                </a:solidFill>
                <a:latin typeface="华文楷体" pitchFamily="2" charset="-122"/>
                <a:ea typeface="华文楷体" pitchFamily="2" charset="-122"/>
              </a:rPr>
              <a:t>授权占比达到了</a:t>
            </a:r>
            <a:r>
              <a:rPr lang="en-US" altLang="zh-CN" sz="2400" b="1" dirty="0">
                <a:solidFill>
                  <a:srgbClr val="C00000"/>
                </a:solidFill>
                <a:latin typeface="华文楷体" pitchFamily="2" charset="-122"/>
                <a:ea typeface="华文楷体" pitchFamily="2" charset="-122"/>
              </a:rPr>
              <a:t>88</a:t>
            </a:r>
            <a:r>
              <a:rPr lang="en-US" altLang="zh-CN" sz="2400" b="1" dirty="0" smtClean="0">
                <a:solidFill>
                  <a:srgbClr val="C00000"/>
                </a:solidFill>
                <a:latin typeface="华文楷体" pitchFamily="2" charset="-122"/>
                <a:ea typeface="华文楷体" pitchFamily="2" charset="-122"/>
              </a:rPr>
              <a:t>%</a:t>
            </a:r>
            <a:r>
              <a:rPr lang="zh-CN" altLang="en-US" sz="2400" b="1" dirty="0" smtClean="0">
                <a:latin typeface="华文楷体" pitchFamily="2" charset="-122"/>
                <a:ea typeface="华文楷体" pitchFamily="2" charset="-122"/>
              </a:rPr>
              <a:t>。</a:t>
            </a:r>
            <a:endParaRPr lang="en-US" altLang="zh-CN" sz="2400" b="1" dirty="0" smtClean="0">
              <a:latin typeface="华文楷体" pitchFamily="2" charset="-122"/>
              <a:ea typeface="华文楷体" pitchFamily="2" charset="-122"/>
            </a:endParaRPr>
          </a:p>
          <a:p>
            <a:pPr>
              <a:lnSpc>
                <a:spcPct val="150000"/>
              </a:lnSpc>
            </a:pPr>
            <a:endParaRPr lang="zh-CN" altLang="en-US" sz="2400" b="1" dirty="0">
              <a:latin typeface="华文楷体" pitchFamily="2" charset="-122"/>
              <a:ea typeface="华文楷体" pitchFamily="2" charset="-122"/>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870" y="5030316"/>
            <a:ext cx="58197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0870" y="4193872"/>
            <a:ext cx="57816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850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450488" y="1218617"/>
            <a:ext cx="1397246" cy="1605507"/>
            <a:chOff x="7254616" y="1503834"/>
            <a:chExt cx="1397246" cy="1605507"/>
          </a:xfrm>
          <a:solidFill>
            <a:schemeClr val="accent5">
              <a:lumMod val="75000"/>
            </a:schemeClr>
          </a:solidFill>
        </p:grpSpPr>
        <p:sp>
          <p:nvSpPr>
            <p:cNvPr id="8" name="任意多边形 7"/>
            <p:cNvSpPr/>
            <p:nvPr/>
          </p:nvSpPr>
          <p:spPr bwMode="auto">
            <a:xfrm>
              <a:off x="7254616" y="1503834"/>
              <a:ext cx="1397246" cy="1605507"/>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grpFill/>
            <a:ln>
              <a:noFill/>
            </a:ln>
            <a:effectLst>
              <a:outerShdw blurRad="457200" dist="482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楷体" pitchFamily="2" charset="-122"/>
                <a:ea typeface="华文楷体" pitchFamily="2" charset="-122"/>
              </a:endParaRPr>
            </a:p>
          </p:txBody>
        </p:sp>
        <p:sp>
          <p:nvSpPr>
            <p:cNvPr id="9" name="文本框 34"/>
            <p:cNvSpPr txBox="1"/>
            <p:nvPr/>
          </p:nvSpPr>
          <p:spPr>
            <a:xfrm>
              <a:off x="7254616" y="2149037"/>
              <a:ext cx="1390659" cy="276999"/>
            </a:xfrm>
            <a:prstGeom prst="rect">
              <a:avLst/>
            </a:prstGeom>
            <a:grpFill/>
            <a:ln>
              <a:noFill/>
            </a:ln>
            <a:effectLst>
              <a:outerShdw blurRad="457200" dist="482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smtClean="0">
                  <a:latin typeface="华文楷体" pitchFamily="2" charset="-122"/>
                  <a:ea typeface="华文楷体" pitchFamily="2" charset="-122"/>
                </a:rPr>
                <a:t>物理机械</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57</a:t>
              </a:r>
              <a:r>
                <a:rPr lang="zh-CN" altLang="en-US" sz="2000" dirty="0" smtClean="0">
                  <a:latin typeface="华文楷体" pitchFamily="2" charset="-122"/>
                  <a:ea typeface="华文楷体" pitchFamily="2" charset="-122"/>
                </a:rPr>
                <a:t>人</a:t>
              </a:r>
              <a:endParaRPr lang="en-US" altLang="zh-CN" sz="2000" dirty="0" smtClean="0">
                <a:latin typeface="华文楷体" pitchFamily="2" charset="-122"/>
                <a:ea typeface="华文楷体" pitchFamily="2" charset="-122"/>
              </a:endParaRPr>
            </a:p>
          </p:txBody>
        </p:sp>
      </p:grpSp>
      <p:grpSp>
        <p:nvGrpSpPr>
          <p:cNvPr id="10" name="组合 9"/>
          <p:cNvGrpSpPr/>
          <p:nvPr/>
        </p:nvGrpSpPr>
        <p:grpSpPr>
          <a:xfrm>
            <a:off x="6311230" y="1196752"/>
            <a:ext cx="1397246" cy="1605507"/>
            <a:chOff x="9030791" y="1484784"/>
            <a:chExt cx="1397246" cy="1605507"/>
          </a:xfrm>
          <a:solidFill>
            <a:schemeClr val="accent4">
              <a:lumMod val="75000"/>
            </a:schemeClr>
          </a:solidFill>
        </p:grpSpPr>
        <p:sp>
          <p:nvSpPr>
            <p:cNvPr id="11" name="任意多边形 10"/>
            <p:cNvSpPr/>
            <p:nvPr/>
          </p:nvSpPr>
          <p:spPr bwMode="auto">
            <a:xfrm>
              <a:off x="9030791" y="1484784"/>
              <a:ext cx="1397246" cy="1605507"/>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grpFill/>
            <a:ln>
              <a:noFill/>
            </a:ln>
            <a:effectLst>
              <a:outerShdw blurRad="457200" dist="482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楷体" pitchFamily="2" charset="-122"/>
                <a:ea typeface="华文楷体" pitchFamily="2" charset="-122"/>
              </a:endParaRPr>
            </a:p>
          </p:txBody>
        </p:sp>
        <p:sp>
          <p:nvSpPr>
            <p:cNvPr id="12" name="文本框 35"/>
            <p:cNvSpPr txBox="1"/>
            <p:nvPr/>
          </p:nvSpPr>
          <p:spPr>
            <a:xfrm>
              <a:off x="9076691" y="2284974"/>
              <a:ext cx="1258489" cy="160112"/>
            </a:xfrm>
            <a:prstGeom prst="rect">
              <a:avLst/>
            </a:prstGeom>
            <a:grpFill/>
            <a:ln>
              <a:noFill/>
            </a:ln>
            <a:effectLst>
              <a:outerShdw blurRad="457200" dist="482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smtClean="0">
                  <a:latin typeface="华文楷体" pitchFamily="2" charset="-122"/>
                  <a:ea typeface="华文楷体" pitchFamily="2" charset="-122"/>
                </a:rPr>
                <a:t>电子电学</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69</a:t>
              </a:r>
              <a:r>
                <a:rPr lang="zh-CN" altLang="en-US" sz="2000" dirty="0" smtClean="0">
                  <a:latin typeface="华文楷体" pitchFamily="2" charset="-122"/>
                  <a:ea typeface="华文楷体" pitchFamily="2" charset="-122"/>
                </a:rPr>
                <a:t>人</a:t>
              </a:r>
              <a:endParaRPr lang="en-US" altLang="zh-CN" sz="2000" dirty="0" smtClean="0">
                <a:latin typeface="华文楷体" pitchFamily="2" charset="-122"/>
                <a:ea typeface="华文楷体" pitchFamily="2" charset="-122"/>
              </a:endParaRPr>
            </a:p>
          </p:txBody>
        </p:sp>
      </p:grpSp>
      <p:grpSp>
        <p:nvGrpSpPr>
          <p:cNvPr id="13" name="组合 12"/>
          <p:cNvGrpSpPr/>
          <p:nvPr/>
        </p:nvGrpSpPr>
        <p:grpSpPr>
          <a:xfrm>
            <a:off x="3087016" y="1196752"/>
            <a:ext cx="1396535" cy="1605507"/>
            <a:chOff x="9805968" y="2919911"/>
            <a:chExt cx="1396535" cy="1605507"/>
          </a:xfrm>
          <a:solidFill>
            <a:srgbClr val="7030A0"/>
          </a:solidFill>
        </p:grpSpPr>
        <p:sp>
          <p:nvSpPr>
            <p:cNvPr id="14" name="任意多边形 13"/>
            <p:cNvSpPr/>
            <p:nvPr/>
          </p:nvSpPr>
          <p:spPr bwMode="auto">
            <a:xfrm>
              <a:off x="9805968" y="2919911"/>
              <a:ext cx="1396535" cy="1605507"/>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grpFill/>
            <a:ln>
              <a:noFill/>
            </a:ln>
            <a:effectLst>
              <a:outerShdw blurRad="457200" dist="482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楷体" pitchFamily="2" charset="-122"/>
                <a:ea typeface="华文楷体" pitchFamily="2" charset="-122"/>
              </a:endParaRPr>
            </a:p>
          </p:txBody>
        </p:sp>
        <p:sp>
          <p:nvSpPr>
            <p:cNvPr id="15" name="文本框 36"/>
            <p:cNvSpPr txBox="1"/>
            <p:nvPr/>
          </p:nvSpPr>
          <p:spPr>
            <a:xfrm>
              <a:off x="9847408" y="3603214"/>
              <a:ext cx="1242872" cy="233774"/>
            </a:xfrm>
            <a:prstGeom prst="rect">
              <a:avLst/>
            </a:prstGeom>
            <a:grpFill/>
            <a:ln>
              <a:noFill/>
            </a:ln>
            <a:effectLst>
              <a:outerShdw blurRad="457200" dist="482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smtClean="0">
                  <a:latin typeface="华文楷体" pitchFamily="2" charset="-122"/>
                  <a:ea typeface="华文楷体" pitchFamily="2" charset="-122"/>
                </a:rPr>
                <a:t>生物医药化学</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38</a:t>
              </a:r>
              <a:r>
                <a:rPr lang="zh-CN" altLang="en-US" sz="2000" dirty="0" smtClean="0">
                  <a:latin typeface="华文楷体" pitchFamily="2" charset="-122"/>
                  <a:ea typeface="华文楷体" pitchFamily="2" charset="-122"/>
                </a:rPr>
                <a:t>人</a:t>
              </a:r>
              <a:endParaRPr lang="en-US" altLang="zh-CN" sz="2000" dirty="0" smtClean="0">
                <a:latin typeface="华文楷体" pitchFamily="2" charset="-122"/>
                <a:ea typeface="华文楷体" pitchFamily="2" charset="-122"/>
              </a:endParaRPr>
            </a:p>
          </p:txBody>
        </p:sp>
      </p:grpSp>
      <p:grpSp>
        <p:nvGrpSpPr>
          <p:cNvPr id="16" name="组合 15"/>
          <p:cNvGrpSpPr/>
          <p:nvPr/>
        </p:nvGrpSpPr>
        <p:grpSpPr>
          <a:xfrm>
            <a:off x="6455246" y="4421299"/>
            <a:ext cx="1511344" cy="1744005"/>
            <a:chOff x="8058756" y="2919911"/>
            <a:chExt cx="1558367" cy="1554419"/>
          </a:xfrm>
          <a:solidFill>
            <a:srgbClr val="781E0C"/>
          </a:solidFill>
        </p:grpSpPr>
        <p:sp>
          <p:nvSpPr>
            <p:cNvPr id="17" name="任意多边形 16"/>
            <p:cNvSpPr/>
            <p:nvPr/>
          </p:nvSpPr>
          <p:spPr bwMode="auto">
            <a:xfrm>
              <a:off x="8058756" y="2919911"/>
              <a:ext cx="1558367" cy="1554419"/>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grpFill/>
            <a:ln>
              <a:noFill/>
            </a:ln>
            <a:effectLst>
              <a:outerShdw blurRad="495300" dist="571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楷体" pitchFamily="2" charset="-122"/>
                <a:ea typeface="华文楷体" pitchFamily="2" charset="-122"/>
              </a:endParaRPr>
            </a:p>
          </p:txBody>
        </p:sp>
        <p:sp>
          <p:nvSpPr>
            <p:cNvPr id="18" name="文本框 37"/>
            <p:cNvSpPr txBox="1"/>
            <p:nvPr/>
          </p:nvSpPr>
          <p:spPr>
            <a:xfrm>
              <a:off x="8190926" y="3584164"/>
              <a:ext cx="1402505" cy="276999"/>
            </a:xfrm>
            <a:prstGeom prst="rect">
              <a:avLst/>
            </a:prstGeom>
            <a:grpFill/>
            <a:ln>
              <a:noFill/>
            </a:ln>
            <a:effectLst>
              <a:outerShdw blurRad="495300" dist="571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smtClean="0">
                  <a:latin typeface="华文楷体" pitchFamily="2" charset="-122"/>
                  <a:ea typeface="华文楷体" pitchFamily="2" charset="-122"/>
                </a:rPr>
                <a:t>商标版权</a:t>
              </a:r>
              <a:endParaRPr lang="en-US" altLang="zh-CN" sz="2000"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8</a:t>
              </a:r>
              <a:r>
                <a:rPr lang="zh-CN" altLang="en-US" sz="2000" dirty="0" smtClean="0">
                  <a:latin typeface="华文楷体" pitchFamily="2" charset="-122"/>
                  <a:ea typeface="华文楷体" pitchFamily="2" charset="-122"/>
                </a:rPr>
                <a:t>人</a:t>
              </a:r>
              <a:endParaRPr lang="zh-CN" altLang="en-US" sz="2000" dirty="0">
                <a:latin typeface="华文楷体" pitchFamily="2" charset="-122"/>
                <a:ea typeface="华文楷体" pitchFamily="2" charset="-122"/>
              </a:endParaRPr>
            </a:p>
          </p:txBody>
        </p:sp>
      </p:grpSp>
      <p:grpSp>
        <p:nvGrpSpPr>
          <p:cNvPr id="19" name="组合 18"/>
          <p:cNvGrpSpPr/>
          <p:nvPr/>
        </p:nvGrpSpPr>
        <p:grpSpPr>
          <a:xfrm>
            <a:off x="4655046" y="2727456"/>
            <a:ext cx="1579690" cy="1781664"/>
            <a:chOff x="9237940" y="4311813"/>
            <a:chExt cx="1397246" cy="1605507"/>
          </a:xfrm>
          <a:solidFill>
            <a:srgbClr val="00C0A9"/>
          </a:solidFill>
        </p:grpSpPr>
        <p:sp>
          <p:nvSpPr>
            <p:cNvPr id="20" name="任意多边形 19"/>
            <p:cNvSpPr/>
            <p:nvPr/>
          </p:nvSpPr>
          <p:spPr bwMode="auto">
            <a:xfrm>
              <a:off x="9237940" y="4311813"/>
              <a:ext cx="1397246" cy="1605507"/>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grpFill/>
            <a:ln>
              <a:noFill/>
            </a:ln>
            <a:effectLst>
              <a:outerShdw blurRad="457200" dist="482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楷体" pitchFamily="2" charset="-122"/>
                <a:ea typeface="华文楷体" pitchFamily="2" charset="-122"/>
              </a:endParaRPr>
            </a:p>
          </p:txBody>
        </p:sp>
        <p:sp>
          <p:nvSpPr>
            <p:cNvPr id="21" name="文本框 39"/>
            <p:cNvSpPr txBox="1"/>
            <p:nvPr/>
          </p:nvSpPr>
          <p:spPr>
            <a:xfrm>
              <a:off x="9267034" y="4976066"/>
              <a:ext cx="1272858" cy="276999"/>
            </a:xfrm>
            <a:prstGeom prst="rect">
              <a:avLst/>
            </a:prstGeom>
            <a:grpFill/>
            <a:ln>
              <a:noFill/>
            </a:ln>
            <a:effectLst>
              <a:outerShdw blurRad="457200" dist="482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smtClean="0">
                  <a:latin typeface="华文楷体" pitchFamily="2" charset="-122"/>
                  <a:ea typeface="华文楷体" pitchFamily="2" charset="-122"/>
                </a:rPr>
                <a:t>法律职业资格</a:t>
              </a:r>
              <a:endParaRPr lang="en-US" altLang="zh-CN" sz="2000" dirty="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25</a:t>
              </a:r>
              <a:r>
                <a:rPr lang="zh-CN" altLang="en-US" sz="2000" dirty="0" smtClean="0">
                  <a:latin typeface="华文楷体" pitchFamily="2" charset="-122"/>
                  <a:ea typeface="华文楷体" pitchFamily="2" charset="-122"/>
                </a:rPr>
                <a:t>人</a:t>
              </a:r>
              <a:endParaRPr lang="zh-CN" altLang="en-US" sz="2000" dirty="0">
                <a:latin typeface="华文楷体" pitchFamily="2" charset="-122"/>
                <a:ea typeface="华文楷体" pitchFamily="2" charset="-122"/>
              </a:endParaRPr>
            </a:p>
          </p:txBody>
        </p:sp>
      </p:grpSp>
      <p:grpSp>
        <p:nvGrpSpPr>
          <p:cNvPr id="22" name="组合 21"/>
          <p:cNvGrpSpPr/>
          <p:nvPr/>
        </p:nvGrpSpPr>
        <p:grpSpPr>
          <a:xfrm>
            <a:off x="8255446" y="2759597"/>
            <a:ext cx="1397246" cy="1605507"/>
            <a:chOff x="7465171" y="4368963"/>
            <a:chExt cx="1397246" cy="1605507"/>
          </a:xfrm>
          <a:solidFill>
            <a:srgbClr val="0070C0"/>
          </a:solidFill>
        </p:grpSpPr>
        <p:sp>
          <p:nvSpPr>
            <p:cNvPr id="23" name="任意多边形 22"/>
            <p:cNvSpPr/>
            <p:nvPr/>
          </p:nvSpPr>
          <p:spPr bwMode="auto">
            <a:xfrm>
              <a:off x="7465171" y="4368963"/>
              <a:ext cx="1397246" cy="1605507"/>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grpFill/>
            <a:ln>
              <a:noFill/>
            </a:ln>
            <a:effectLst>
              <a:outerShdw blurRad="495300" dist="571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楷体" pitchFamily="2" charset="-122"/>
                <a:ea typeface="华文楷体" pitchFamily="2" charset="-122"/>
              </a:endParaRPr>
            </a:p>
          </p:txBody>
        </p:sp>
        <p:sp>
          <p:nvSpPr>
            <p:cNvPr id="24" name="文本框 38"/>
            <p:cNvSpPr txBox="1"/>
            <p:nvPr/>
          </p:nvSpPr>
          <p:spPr>
            <a:xfrm>
              <a:off x="7499234" y="5033216"/>
              <a:ext cx="1258489" cy="276999"/>
            </a:xfrm>
            <a:prstGeom prst="rect">
              <a:avLst/>
            </a:prstGeom>
            <a:grpFill/>
            <a:ln>
              <a:noFill/>
            </a:ln>
            <a:effectLst>
              <a:outerShdw blurRad="495300" dist="571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smtClean="0">
                  <a:latin typeface="华文楷体" pitchFamily="2" charset="-122"/>
                  <a:ea typeface="华文楷体" pitchFamily="2" charset="-122"/>
                </a:rPr>
                <a:t>诉讼无效</a:t>
              </a:r>
              <a:r>
                <a:rPr lang="en-US" altLang="zh-CN" sz="2000" dirty="0" smtClean="0">
                  <a:latin typeface="华文楷体" pitchFamily="2" charset="-122"/>
                  <a:ea typeface="华文楷体" pitchFamily="2" charset="-122"/>
                </a:rPr>
                <a:t>61</a:t>
              </a:r>
              <a:r>
                <a:rPr lang="zh-CN" altLang="en-US" sz="2000" dirty="0" smtClean="0">
                  <a:latin typeface="华文楷体" pitchFamily="2" charset="-122"/>
                  <a:ea typeface="华文楷体" pitchFamily="2" charset="-122"/>
                </a:rPr>
                <a:t>人</a:t>
              </a:r>
              <a:endParaRPr lang="zh-CN" altLang="en-US" sz="2000" dirty="0">
                <a:latin typeface="华文楷体" pitchFamily="2" charset="-122"/>
                <a:ea typeface="华文楷体" pitchFamily="2" charset="-122"/>
              </a:endParaRPr>
            </a:p>
          </p:txBody>
        </p:sp>
      </p:grpSp>
      <p:sp>
        <p:nvSpPr>
          <p:cNvPr id="28" name="TextBox 278"/>
          <p:cNvSpPr txBox="1"/>
          <p:nvPr/>
        </p:nvSpPr>
        <p:spPr>
          <a:xfrm>
            <a:off x="360000" y="180000"/>
            <a:ext cx="4201000" cy="461665"/>
          </a:xfrm>
          <a:prstGeom prst="rect">
            <a:avLst/>
          </a:prstGeom>
          <a:noFill/>
        </p:spPr>
        <p:txBody>
          <a:bodyPr wrap="square" rtlCol="0">
            <a:spAutoFit/>
          </a:bodyPr>
          <a:lstStyle/>
          <a:p>
            <a:r>
              <a:rPr lang="zh-CN" altLang="en-US" sz="2400" b="1" dirty="0">
                <a:solidFill>
                  <a:schemeClr val="accent5">
                    <a:lumMod val="50000"/>
                  </a:schemeClr>
                </a:solidFill>
                <a:latin typeface="微软雅黑" pitchFamily="34" charset="-122"/>
                <a:ea typeface="微软雅黑" pitchFamily="34" charset="-122"/>
              </a:rPr>
              <a:t>人员</a:t>
            </a:r>
            <a:r>
              <a:rPr lang="zh-CN" altLang="en-US" sz="2400" b="1" dirty="0" smtClean="0">
                <a:solidFill>
                  <a:schemeClr val="accent5">
                    <a:lumMod val="50000"/>
                  </a:schemeClr>
                </a:solidFill>
                <a:latin typeface="微软雅黑" pitchFamily="34" charset="-122"/>
                <a:ea typeface="微软雅黑" pitchFamily="34" charset="-122"/>
              </a:rPr>
              <a:t>介绍</a:t>
            </a:r>
            <a:endParaRPr lang="zh-CN" altLang="en-US" sz="2400" b="1" dirty="0">
              <a:solidFill>
                <a:schemeClr val="accent5">
                  <a:lumMod val="50000"/>
                </a:schemeClr>
              </a:solidFill>
              <a:latin typeface="微软雅黑" pitchFamily="34" charset="-122"/>
              <a:ea typeface="微软雅黑" pitchFamily="34" charset="-122"/>
            </a:endParaRPr>
          </a:p>
        </p:txBody>
      </p:sp>
      <p:sp>
        <p:nvSpPr>
          <p:cNvPr id="32" name="矩形 31"/>
          <p:cNvSpPr/>
          <p:nvPr/>
        </p:nvSpPr>
        <p:spPr>
          <a:xfrm>
            <a:off x="1270670" y="3717032"/>
            <a:ext cx="3600400" cy="2492990"/>
          </a:xfrm>
          <a:prstGeom prst="rect">
            <a:avLst/>
          </a:prstGeom>
        </p:spPr>
        <p:txBody>
          <a:bodyPr wrap="square">
            <a:spAutoFit/>
          </a:bodyPr>
          <a:lstStyle/>
          <a:p>
            <a:pPr>
              <a:lnSpc>
                <a:spcPct val="130000"/>
              </a:lnSpc>
              <a:defRPr/>
            </a:pPr>
            <a:r>
              <a:rPr lang="zh-CN" altLang="en-US" sz="2400" b="1" dirty="0" smtClean="0">
                <a:latin typeface="华文楷体" pitchFamily="2" charset="-122"/>
                <a:ea typeface="华文楷体" pitchFamily="2" charset="-122"/>
              </a:rPr>
              <a:t>专利代理师 </a:t>
            </a:r>
            <a:r>
              <a:rPr lang="en-US" altLang="zh-CN" sz="2400" b="1" dirty="0" smtClean="0">
                <a:latin typeface="华文楷体" pitchFamily="2" charset="-122"/>
                <a:ea typeface="华文楷体" pitchFamily="2" charset="-122"/>
              </a:rPr>
              <a:t>164</a:t>
            </a:r>
            <a:r>
              <a:rPr lang="zh-CN" altLang="en-US" sz="2400" b="1" dirty="0" smtClean="0">
                <a:latin typeface="华文楷体" pitchFamily="2" charset="-122"/>
                <a:ea typeface="华文楷体" pitchFamily="2" charset="-122"/>
              </a:rPr>
              <a:t>人</a:t>
            </a:r>
            <a:endParaRPr lang="en-US" altLang="zh-CN" sz="2400" b="1" dirty="0" smtClean="0">
              <a:latin typeface="华文楷体" pitchFamily="2" charset="-122"/>
              <a:ea typeface="华文楷体" pitchFamily="2" charset="-122"/>
            </a:endParaRPr>
          </a:p>
          <a:p>
            <a:pPr>
              <a:lnSpc>
                <a:spcPct val="130000"/>
              </a:lnSpc>
              <a:defRPr/>
            </a:pPr>
            <a:endParaRPr lang="en-US" altLang="zh-CN" sz="2400" b="1" dirty="0">
              <a:latin typeface="华文楷体" pitchFamily="2" charset="-122"/>
              <a:ea typeface="华文楷体" pitchFamily="2" charset="-122"/>
            </a:endParaRPr>
          </a:p>
          <a:p>
            <a:pPr>
              <a:lnSpc>
                <a:spcPct val="130000"/>
              </a:lnSpc>
              <a:defRPr/>
            </a:pPr>
            <a:r>
              <a:rPr lang="zh-CN" altLang="en-US" sz="2400" b="1" dirty="0" smtClean="0">
                <a:latin typeface="华文楷体" pitchFamily="2" charset="-122"/>
                <a:ea typeface="华文楷体" pitchFamily="2" charset="-122"/>
              </a:rPr>
              <a:t>执业代理师 </a:t>
            </a:r>
            <a:r>
              <a:rPr lang="en-US" altLang="zh-CN" sz="2400" b="1" dirty="0" smtClean="0">
                <a:latin typeface="华文楷体" pitchFamily="2" charset="-122"/>
                <a:ea typeface="华文楷体" pitchFamily="2" charset="-122"/>
              </a:rPr>
              <a:t>130</a:t>
            </a:r>
            <a:r>
              <a:rPr lang="zh-CN" altLang="en-US" sz="2400" b="1" dirty="0" smtClean="0">
                <a:latin typeface="华文楷体" pitchFamily="2" charset="-122"/>
                <a:ea typeface="华文楷体" pitchFamily="2" charset="-122"/>
              </a:rPr>
              <a:t>人</a:t>
            </a:r>
            <a:endParaRPr lang="en-US" altLang="zh-CN" sz="2400" b="1" dirty="0" smtClean="0">
              <a:latin typeface="华文楷体" pitchFamily="2" charset="-122"/>
              <a:ea typeface="华文楷体" pitchFamily="2" charset="-122"/>
            </a:endParaRPr>
          </a:p>
          <a:p>
            <a:pPr>
              <a:lnSpc>
                <a:spcPct val="130000"/>
              </a:lnSpc>
              <a:defRPr/>
            </a:pPr>
            <a:endParaRPr lang="en-US" altLang="zh-CN" sz="2400" b="1" dirty="0">
              <a:latin typeface="华文楷体" pitchFamily="2" charset="-122"/>
              <a:ea typeface="华文楷体" pitchFamily="2" charset="-122"/>
            </a:endParaRPr>
          </a:p>
          <a:p>
            <a:pPr>
              <a:lnSpc>
                <a:spcPct val="130000"/>
              </a:lnSpc>
              <a:defRPr/>
            </a:pPr>
            <a:r>
              <a:rPr lang="zh-CN" altLang="en-US" sz="2400" b="1" dirty="0" smtClean="0">
                <a:latin typeface="华文楷体" pitchFamily="2" charset="-122"/>
                <a:ea typeface="华文楷体" pitchFamily="2" charset="-122"/>
              </a:rPr>
              <a:t>流程人员 </a:t>
            </a:r>
            <a:r>
              <a:rPr lang="en-US" altLang="zh-CN" sz="2400" b="1" dirty="0" smtClean="0">
                <a:latin typeface="华文楷体" pitchFamily="2" charset="-122"/>
                <a:ea typeface="华文楷体" pitchFamily="2" charset="-122"/>
              </a:rPr>
              <a:t>105</a:t>
            </a:r>
            <a:r>
              <a:rPr lang="zh-CN" altLang="en-US" sz="2400" b="1" dirty="0" smtClean="0">
                <a:latin typeface="华文楷体" pitchFamily="2" charset="-122"/>
                <a:ea typeface="华文楷体" pitchFamily="2" charset="-122"/>
              </a:rPr>
              <a:t>人</a:t>
            </a:r>
            <a:endParaRPr lang="zh-CN" altLang="en-US" sz="2400" b="1" dirty="0">
              <a:latin typeface="华文楷体" pitchFamily="2" charset="-122"/>
              <a:ea typeface="华文楷体" pitchFamily="2" charset="-122"/>
            </a:endParaRPr>
          </a:p>
        </p:txBody>
      </p:sp>
      <p:sp>
        <p:nvSpPr>
          <p:cNvPr id="25" name="灯片编号占位符 3"/>
          <p:cNvSpPr txBox="1">
            <a:spLocks/>
          </p:cNvSpPr>
          <p:nvPr/>
        </p:nvSpPr>
        <p:spPr>
          <a:xfrm>
            <a:off x="11783838" y="6480000"/>
            <a:ext cx="456162"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F72D-0145-4728-BBF6-AFA599DFD9DE}" type="slidenum">
              <a:rPr lang="zh-CN" altLang="en-US" smtClean="0">
                <a:latin typeface="黑体" pitchFamily="49" charset="-122"/>
                <a:ea typeface="黑体" pitchFamily="49" charset="-122"/>
              </a:rPr>
              <a:pPr/>
              <a:t>16</a:t>
            </a:fld>
            <a:endParaRPr lang="zh-CN" altLang="en-US" dirty="0">
              <a:latin typeface="黑体" pitchFamily="49" charset="-122"/>
              <a:ea typeface="黑体" pitchFamily="49" charset="-122"/>
            </a:endParaRPr>
          </a:p>
        </p:txBody>
      </p:sp>
    </p:spTree>
    <p:extLst>
      <p:ext uri="{BB962C8B-B14F-4D97-AF65-F5344CB8AC3E}">
        <p14:creationId xmlns:p14="http://schemas.microsoft.com/office/powerpoint/2010/main" val="1137213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6614" y="1124744"/>
            <a:ext cx="10427650" cy="1892826"/>
          </a:xfrm>
          <a:prstGeom prst="rect">
            <a:avLst/>
          </a:prstGeom>
        </p:spPr>
        <p:txBody>
          <a:bodyPr wrap="square">
            <a:spAutoFit/>
          </a:bodyPr>
          <a:lstStyle/>
          <a:p>
            <a:pPr>
              <a:lnSpc>
                <a:spcPct val="130000"/>
              </a:lnSpc>
              <a:defRPr/>
            </a:pPr>
            <a:r>
              <a:rPr lang="zh-CN" altLang="en-US" b="1" dirty="0">
                <a:latin typeface="华文楷体" pitchFamily="2" charset="-122"/>
                <a:ea typeface="华文楷体" pitchFamily="2" charset="-122"/>
              </a:rPr>
              <a:t>全国专利代理公共服务平台</a:t>
            </a:r>
            <a:r>
              <a:rPr lang="en-US" altLang="zh-CN" b="1" dirty="0">
                <a:latin typeface="华文楷体" pitchFamily="2" charset="-122"/>
                <a:ea typeface="华文楷体" pitchFamily="2" charset="-122"/>
              </a:rPr>
              <a:t>(http://www.pppas.net/index)</a:t>
            </a:r>
            <a:r>
              <a:rPr lang="zh-CN" altLang="en-US" b="1" dirty="0">
                <a:latin typeface="华文楷体" pitchFamily="2" charset="-122"/>
                <a:ea typeface="华文楷体" pitchFamily="2" charset="-122"/>
              </a:rPr>
              <a:t> </a:t>
            </a:r>
            <a:r>
              <a:rPr lang="zh-CN" altLang="en-US" b="1" dirty="0" smtClean="0">
                <a:latin typeface="华文楷体" pitchFamily="2" charset="-122"/>
                <a:ea typeface="华文楷体" pitchFamily="2" charset="-122"/>
              </a:rPr>
              <a:t>查询显示中科执业代理师情况：</a:t>
            </a:r>
            <a:r>
              <a:rPr lang="zh-CN" altLang="en-US" b="1" dirty="0">
                <a:latin typeface="华文楷体" pitchFamily="2" charset="-122"/>
                <a:ea typeface="华文楷体" pitchFamily="2" charset="-122"/>
              </a:rPr>
              <a:t>执业年限</a:t>
            </a:r>
            <a:r>
              <a:rPr lang="en-US" altLang="zh-CN" b="1" dirty="0">
                <a:latin typeface="华文楷体" pitchFamily="2" charset="-122"/>
                <a:ea typeface="华文楷体" pitchFamily="2" charset="-122"/>
              </a:rPr>
              <a:t>20</a:t>
            </a:r>
            <a:r>
              <a:rPr lang="zh-CN" altLang="en-US" b="1" dirty="0">
                <a:latin typeface="华文楷体" pitchFamily="2" charset="-122"/>
                <a:ea typeface="华文楷体" pitchFamily="2" charset="-122"/>
              </a:rPr>
              <a:t>年</a:t>
            </a:r>
            <a:r>
              <a:rPr lang="zh-CN" altLang="en-US" b="1" dirty="0" smtClean="0">
                <a:latin typeface="华文楷体" pitchFamily="2" charset="-122"/>
                <a:ea typeface="华文楷体" pitchFamily="2" charset="-122"/>
              </a:rPr>
              <a:t>以上</a:t>
            </a:r>
            <a:r>
              <a:rPr lang="en-US" altLang="zh-CN" b="1" dirty="0" smtClean="0">
                <a:latin typeface="华文楷体" pitchFamily="2" charset="-122"/>
                <a:ea typeface="华文楷体" pitchFamily="2" charset="-122"/>
              </a:rPr>
              <a:t>6</a:t>
            </a:r>
            <a:r>
              <a:rPr lang="zh-CN" altLang="en-US" b="1" dirty="0" smtClean="0">
                <a:latin typeface="华文楷体" pitchFamily="2" charset="-122"/>
                <a:ea typeface="华文楷体" pitchFamily="2" charset="-122"/>
              </a:rPr>
              <a:t>人</a:t>
            </a:r>
            <a:r>
              <a:rPr lang="zh-CN" altLang="en-US" b="1" dirty="0">
                <a:latin typeface="华文楷体" pitchFamily="2" charset="-122"/>
                <a:ea typeface="华文楷体" pitchFamily="2" charset="-122"/>
              </a:rPr>
              <a:t>，执业年限</a:t>
            </a:r>
            <a:r>
              <a:rPr lang="en-US" altLang="zh-CN" b="1" dirty="0">
                <a:latin typeface="华文楷体" pitchFamily="2" charset="-122"/>
                <a:ea typeface="华文楷体" pitchFamily="2" charset="-122"/>
              </a:rPr>
              <a:t>10-20</a:t>
            </a:r>
            <a:r>
              <a:rPr lang="zh-CN" altLang="en-US" b="1" dirty="0" smtClean="0">
                <a:latin typeface="华文楷体" pitchFamily="2" charset="-122"/>
                <a:ea typeface="华文楷体" pitchFamily="2" charset="-122"/>
              </a:rPr>
              <a:t>年</a:t>
            </a:r>
            <a:r>
              <a:rPr lang="en-US" altLang="zh-CN" b="1" dirty="0" smtClean="0">
                <a:latin typeface="华文楷体" pitchFamily="2" charset="-122"/>
                <a:ea typeface="华文楷体" pitchFamily="2" charset="-122"/>
              </a:rPr>
              <a:t>37</a:t>
            </a:r>
            <a:r>
              <a:rPr lang="zh-CN" altLang="en-US" b="1" dirty="0" smtClean="0">
                <a:latin typeface="华文楷体" pitchFamily="2" charset="-122"/>
                <a:ea typeface="华文楷体" pitchFamily="2" charset="-122"/>
              </a:rPr>
              <a:t>人</a:t>
            </a:r>
            <a:r>
              <a:rPr lang="zh-CN" altLang="en-US" b="1" dirty="0">
                <a:latin typeface="华文楷体" pitchFamily="2" charset="-122"/>
                <a:ea typeface="华文楷体" pitchFamily="2" charset="-122"/>
              </a:rPr>
              <a:t>，执业年限</a:t>
            </a:r>
            <a:r>
              <a:rPr lang="en-US" altLang="zh-CN" b="1" dirty="0">
                <a:latin typeface="华文楷体" pitchFamily="2" charset="-122"/>
                <a:ea typeface="华文楷体" pitchFamily="2" charset="-122"/>
              </a:rPr>
              <a:t>5-10</a:t>
            </a:r>
            <a:r>
              <a:rPr lang="zh-CN" altLang="en-US" b="1" dirty="0" smtClean="0">
                <a:latin typeface="华文楷体" pitchFamily="2" charset="-122"/>
                <a:ea typeface="华文楷体" pitchFamily="2" charset="-122"/>
              </a:rPr>
              <a:t>年</a:t>
            </a:r>
            <a:r>
              <a:rPr lang="en-US" altLang="zh-CN" b="1" dirty="0" smtClean="0">
                <a:latin typeface="华文楷体" pitchFamily="2" charset="-122"/>
                <a:ea typeface="华文楷体" pitchFamily="2" charset="-122"/>
              </a:rPr>
              <a:t>46</a:t>
            </a:r>
            <a:r>
              <a:rPr lang="zh-CN" altLang="en-US" b="1" dirty="0" smtClean="0">
                <a:latin typeface="华文楷体" pitchFamily="2" charset="-122"/>
                <a:ea typeface="华文楷体" pitchFamily="2" charset="-122"/>
              </a:rPr>
              <a:t>人</a:t>
            </a:r>
            <a:r>
              <a:rPr lang="zh-CN" altLang="en-US" b="1" dirty="0">
                <a:latin typeface="华文楷体" pitchFamily="2" charset="-122"/>
                <a:ea typeface="华文楷体" pitchFamily="2" charset="-122"/>
              </a:rPr>
              <a:t>，执业年限</a:t>
            </a:r>
            <a:r>
              <a:rPr lang="en-US" altLang="zh-CN" b="1" dirty="0">
                <a:latin typeface="华文楷体" pitchFamily="2" charset="-122"/>
                <a:ea typeface="华文楷体" pitchFamily="2" charset="-122"/>
              </a:rPr>
              <a:t>3-5</a:t>
            </a:r>
            <a:r>
              <a:rPr lang="zh-CN" altLang="en-US" b="1" dirty="0">
                <a:latin typeface="华文楷体" pitchFamily="2" charset="-122"/>
                <a:ea typeface="华文楷体" pitchFamily="2" charset="-122"/>
              </a:rPr>
              <a:t>年</a:t>
            </a:r>
            <a:r>
              <a:rPr lang="en-US" altLang="zh-CN" b="1" dirty="0" smtClean="0">
                <a:latin typeface="华文楷体" pitchFamily="2" charset="-122"/>
                <a:ea typeface="华文楷体" pitchFamily="2" charset="-122"/>
              </a:rPr>
              <a:t>21</a:t>
            </a:r>
            <a:r>
              <a:rPr lang="zh-CN" altLang="en-US" b="1" dirty="0" smtClean="0">
                <a:latin typeface="华文楷体" pitchFamily="2" charset="-122"/>
                <a:ea typeface="华文楷体" pitchFamily="2" charset="-122"/>
              </a:rPr>
              <a:t>人</a:t>
            </a:r>
            <a:r>
              <a:rPr lang="zh-CN" altLang="en-US" b="1" dirty="0">
                <a:latin typeface="华文楷体" pitchFamily="2" charset="-122"/>
                <a:ea typeface="华文楷体" pitchFamily="2" charset="-122"/>
              </a:rPr>
              <a:t>，执业年限</a:t>
            </a:r>
            <a:r>
              <a:rPr lang="en-US" altLang="zh-CN" b="1" dirty="0">
                <a:latin typeface="华文楷体" pitchFamily="2" charset="-122"/>
                <a:ea typeface="华文楷体" pitchFamily="2" charset="-122"/>
              </a:rPr>
              <a:t>3</a:t>
            </a:r>
            <a:r>
              <a:rPr lang="zh-CN" altLang="en-US" b="1" dirty="0">
                <a:latin typeface="华文楷体" pitchFamily="2" charset="-122"/>
                <a:ea typeface="华文楷体" pitchFamily="2" charset="-122"/>
              </a:rPr>
              <a:t>年</a:t>
            </a:r>
            <a:r>
              <a:rPr lang="zh-CN" altLang="en-US" b="1" dirty="0" smtClean="0">
                <a:latin typeface="华文楷体" pitchFamily="2" charset="-122"/>
                <a:ea typeface="华文楷体" pitchFamily="2" charset="-122"/>
              </a:rPr>
              <a:t>以下</a:t>
            </a:r>
            <a:r>
              <a:rPr lang="en-US" altLang="zh-CN" b="1" dirty="0" smtClean="0">
                <a:latin typeface="华文楷体" pitchFamily="2" charset="-122"/>
                <a:ea typeface="华文楷体" pitchFamily="2" charset="-122"/>
              </a:rPr>
              <a:t>20</a:t>
            </a:r>
            <a:r>
              <a:rPr lang="zh-CN" altLang="en-US" b="1" dirty="0" smtClean="0">
                <a:latin typeface="华文楷体" pitchFamily="2" charset="-122"/>
                <a:ea typeface="华文楷体" pitchFamily="2" charset="-122"/>
              </a:rPr>
              <a:t>人</a:t>
            </a:r>
            <a:r>
              <a:rPr lang="zh-CN" altLang="en-US" b="1" dirty="0">
                <a:latin typeface="华文楷体" pitchFamily="2" charset="-122"/>
                <a:ea typeface="华文楷体" pitchFamily="2" charset="-122"/>
              </a:rPr>
              <a:t>。</a:t>
            </a:r>
          </a:p>
          <a:p>
            <a:pPr>
              <a:lnSpc>
                <a:spcPct val="130000"/>
              </a:lnSpc>
              <a:defRPr/>
            </a:pPr>
            <a:r>
              <a:rPr lang="zh-CN" altLang="en-US" b="1" dirty="0" smtClean="0">
                <a:solidFill>
                  <a:srgbClr val="FF0000"/>
                </a:solidFill>
                <a:latin typeface="华文楷体" pitchFamily="2" charset="-122"/>
                <a:ea typeface="华文楷体" pitchFamily="2" charset="-122"/>
              </a:rPr>
              <a:t>中</a:t>
            </a:r>
            <a:r>
              <a:rPr lang="zh-CN" altLang="en-US" b="1" dirty="0">
                <a:solidFill>
                  <a:srgbClr val="FF0000"/>
                </a:solidFill>
                <a:latin typeface="华文楷体" pitchFamily="2" charset="-122"/>
                <a:ea typeface="华文楷体" pitchFamily="2" charset="-122"/>
              </a:rPr>
              <a:t>科专业人员团队非常稳定，执业年限</a:t>
            </a:r>
            <a:r>
              <a:rPr lang="zh-CN" altLang="en-US" b="1" dirty="0" smtClean="0">
                <a:solidFill>
                  <a:srgbClr val="FF0000"/>
                </a:solidFill>
                <a:latin typeface="华文楷体" pitchFamily="2" charset="-122"/>
                <a:ea typeface="华文楷体" pitchFamily="2" charset="-122"/>
              </a:rPr>
              <a:t>在</a:t>
            </a:r>
            <a:r>
              <a:rPr lang="en-US" altLang="zh-CN" b="1" dirty="0" smtClean="0">
                <a:solidFill>
                  <a:srgbClr val="FF0000"/>
                </a:solidFill>
                <a:latin typeface="华文楷体" pitchFamily="2" charset="-122"/>
                <a:ea typeface="华文楷体" pitchFamily="2" charset="-122"/>
              </a:rPr>
              <a:t>5</a:t>
            </a:r>
            <a:r>
              <a:rPr lang="zh-CN" altLang="en-US" b="1" dirty="0" smtClean="0">
                <a:solidFill>
                  <a:srgbClr val="FF0000"/>
                </a:solidFill>
                <a:latin typeface="华文楷体" pitchFamily="2" charset="-122"/>
                <a:ea typeface="华文楷体" pitchFamily="2" charset="-122"/>
              </a:rPr>
              <a:t>年</a:t>
            </a:r>
            <a:r>
              <a:rPr lang="zh-CN" altLang="en-US" b="1" dirty="0">
                <a:solidFill>
                  <a:srgbClr val="FF0000"/>
                </a:solidFill>
                <a:latin typeface="华文楷体" pitchFamily="2" charset="-122"/>
                <a:ea typeface="华文楷体" pitchFamily="2" charset="-122"/>
              </a:rPr>
              <a:t>以上的占</a:t>
            </a:r>
            <a:r>
              <a:rPr lang="zh-CN" altLang="en-US" b="1" dirty="0" smtClean="0">
                <a:solidFill>
                  <a:srgbClr val="FF0000"/>
                </a:solidFill>
                <a:latin typeface="华文楷体" pitchFamily="2" charset="-122"/>
                <a:ea typeface="华文楷体" pitchFamily="2" charset="-122"/>
              </a:rPr>
              <a:t>比近</a:t>
            </a:r>
            <a:r>
              <a:rPr lang="en-US" altLang="zh-CN" b="1" dirty="0" smtClean="0">
                <a:solidFill>
                  <a:srgbClr val="FF0000"/>
                </a:solidFill>
                <a:latin typeface="华文楷体" pitchFamily="2" charset="-122"/>
                <a:ea typeface="华文楷体" pitchFamily="2" charset="-122"/>
              </a:rPr>
              <a:t>70% </a:t>
            </a:r>
            <a:r>
              <a:rPr lang="zh-CN" altLang="en-US" b="1" dirty="0" smtClean="0">
                <a:solidFill>
                  <a:srgbClr val="FF0000"/>
                </a:solidFill>
                <a:latin typeface="华文楷体" pitchFamily="2" charset="-122"/>
                <a:ea typeface="华文楷体" pitchFamily="2" charset="-122"/>
              </a:rPr>
              <a:t>，</a:t>
            </a:r>
            <a:r>
              <a:rPr lang="zh-CN" altLang="en-US" b="1" dirty="0">
                <a:solidFill>
                  <a:srgbClr val="FF0000"/>
                </a:solidFill>
                <a:latin typeface="华文楷体" pitchFamily="2" charset="-122"/>
                <a:ea typeface="华文楷体" pitchFamily="2" charset="-122"/>
              </a:rPr>
              <a:t>执业年限在</a:t>
            </a:r>
            <a:r>
              <a:rPr lang="en-US" altLang="zh-CN" b="1" dirty="0">
                <a:solidFill>
                  <a:srgbClr val="FF0000"/>
                </a:solidFill>
                <a:latin typeface="华文楷体" pitchFamily="2" charset="-122"/>
                <a:ea typeface="华文楷体" pitchFamily="2" charset="-122"/>
              </a:rPr>
              <a:t>10</a:t>
            </a:r>
            <a:r>
              <a:rPr lang="zh-CN" altLang="en-US" b="1" dirty="0">
                <a:solidFill>
                  <a:srgbClr val="FF0000"/>
                </a:solidFill>
                <a:latin typeface="华文楷体" pitchFamily="2" charset="-122"/>
                <a:ea typeface="华文楷体" pitchFamily="2" charset="-122"/>
              </a:rPr>
              <a:t>年以上的占比</a:t>
            </a:r>
            <a:r>
              <a:rPr lang="zh-CN" altLang="en-US" b="1" dirty="0" smtClean="0">
                <a:solidFill>
                  <a:srgbClr val="FF0000"/>
                </a:solidFill>
                <a:latin typeface="华文楷体" pitchFamily="2" charset="-122"/>
                <a:ea typeface="华文楷体" pitchFamily="2" charset="-122"/>
              </a:rPr>
              <a:t>为</a:t>
            </a:r>
            <a:r>
              <a:rPr lang="en-US" altLang="zh-CN" b="1" dirty="0" smtClean="0">
                <a:solidFill>
                  <a:srgbClr val="FF0000"/>
                </a:solidFill>
                <a:latin typeface="华文楷体" pitchFamily="2" charset="-122"/>
                <a:ea typeface="华文楷体" pitchFamily="2" charset="-122"/>
              </a:rPr>
              <a:t>33%</a:t>
            </a:r>
            <a:r>
              <a:rPr lang="zh-CN" altLang="en-US" b="1" dirty="0">
                <a:solidFill>
                  <a:srgbClr val="FF0000"/>
                </a:solidFill>
                <a:latin typeface="华文楷体" pitchFamily="2" charset="-122"/>
                <a:ea typeface="华文楷体" pitchFamily="2" charset="-122"/>
              </a:rPr>
              <a:t>，具有丰富的代理经验。</a:t>
            </a:r>
          </a:p>
          <a:p>
            <a:pPr>
              <a:lnSpc>
                <a:spcPct val="130000"/>
              </a:lnSpc>
              <a:defRPr/>
            </a:pPr>
            <a:endParaRPr lang="zh-CN" altLang="en-US" b="1" dirty="0">
              <a:latin typeface="微软雅黑" panose="020B0503020204020204" pitchFamily="34" charset="-122"/>
              <a:ea typeface="微软雅黑" panose="020B0503020204020204" pitchFamily="34" charset="-122"/>
            </a:endParaRPr>
          </a:p>
        </p:txBody>
      </p:sp>
      <p:sp>
        <p:nvSpPr>
          <p:cNvPr id="5" name="TextBox 278"/>
          <p:cNvSpPr txBox="1"/>
          <p:nvPr/>
        </p:nvSpPr>
        <p:spPr>
          <a:xfrm>
            <a:off x="360000" y="180000"/>
            <a:ext cx="4201000" cy="461665"/>
          </a:xfrm>
          <a:prstGeom prst="rect">
            <a:avLst/>
          </a:prstGeom>
          <a:noFill/>
        </p:spPr>
        <p:txBody>
          <a:bodyPr wrap="square" rtlCol="0">
            <a:spAutoFit/>
          </a:bodyPr>
          <a:lstStyle/>
          <a:p>
            <a:r>
              <a:rPr lang="zh-CN" altLang="en-US" sz="2400" b="1" dirty="0" smtClean="0">
                <a:solidFill>
                  <a:schemeClr val="accent5">
                    <a:lumMod val="50000"/>
                  </a:schemeClr>
                </a:solidFill>
                <a:latin typeface="微软雅黑" pitchFamily="34" charset="-122"/>
                <a:ea typeface="微软雅黑" pitchFamily="34" charset="-122"/>
              </a:rPr>
              <a:t>专利代理师团队</a:t>
            </a:r>
            <a:endParaRPr lang="zh-CN" altLang="en-US" sz="2400" b="1" dirty="0">
              <a:solidFill>
                <a:schemeClr val="accent5">
                  <a:lumMod val="50000"/>
                </a:schemeClr>
              </a:solidFill>
              <a:latin typeface="微软雅黑" pitchFamily="34" charset="-122"/>
              <a:ea typeface="微软雅黑" pitchFamily="34" charset="-122"/>
            </a:endParaRPr>
          </a:p>
        </p:txBody>
      </p:sp>
      <p:sp>
        <p:nvSpPr>
          <p:cNvPr id="2" name="AutoShape 2" descr="data:image/png;base64,iVBORw0KGgoAAAANSUhEUgAAAfQAAAH0CAYAAADL1t+KAAAgAElEQVR4XuxdB5wUVfLu7tlZlrwgqCAKi0QFFhAknAqeGPDu76mggnqKSDCdYDrTKQuegTOBep5ZvDsVhQWMiICAgXCkTZIEARFFQCQtLLs70/+q2e6ht+mZ6Zntnume/obf/GaZfqHeV2/666pXr54o4AUEgAAQAAJAAAi4HgHR9SPAAIAAEAACQAAIAAEBhI5JAASAABAAAkAgDRAAoaeBEjEEIAAEgAAQAAIgdMwBIAAEgEAKEejWrdtwSZJeJxEmrly58j5VFPq+H32/kP6/jN5/pGu7zYp5xhlnPEFl76X3O/QeqdR7lT6v1vcToc2M7t27PymK4nl0/evDhw9PWLNmzQ6z/dtVjsZ1qizLjwaDwXd37979+Y8//ljWpUuX0zMyMu4lWZ8ljFaZ7Zva+gOVfY3aW15eXn5rSUnJNjN1NXoJYUt9HtLW02BfTZ9m2q5pGUNCX9C1a3ZGhjAmKAqXioLYtaadqPVlQd4iycKUs1cUjLeqTW07CtADtT8Ko34I8Dr0/cP0forerIynSKnPr1q1ai2X1143+hHR9SZUbDK9x8TzI7NjzGgTCAABdyPgREInMu9NqH5KJNmI7o1v7N+//5aNGzceMYO0cn/8mMr20pVnAuSHE753RnsZEiHfl0mWf5JMw+jzN2rgYvr8gf7/Ab170P9n0XsY3ZP3xZKzTZs2tRo0aPAi1RtObbxaVlZ2Gz2wlMeqx9d1hH4/ffW+wVgNm6IHkf4HDhxYSn3fRQU2EedwXVnTZkwRqI0bV69e/YZRQUNCX9Sjax4NdFzMlhMsQACO77eiIM+oOk2kjvT9bOq/JV9nAEj4Rfy3dqJQG1vpq4E6ElafQCNKxu3RU+9yKhAidCZkpc/LqK3HlH7ChA9CT1DJqAYEgIApBJxG6HSfbUiCT6H3paYGcLRQyJOg/NdqQhfpPj2MeOFlat9P9/HHiRf4Hl5J8l5Bn28r30+g7x/h71WxNPjGOZyjxbUkqpIvcVB+IBAYR94B9q7oH14M+6qoqDjP7/efRRfH80MJvW8hed+jNs9RvDExZYyb0L/s0W0LhcuFCNWOF1nqBf2WF3TTt60Q9t30/QR2YzDRkgKn0KBZkUzgr9Jg5vPTiQLqRJ5ATLr8f/r7VPXJRbGyq1nean9GFjj19QBdn8kPCLDQ7dA62gQCQECLgMY1qwdmDN3z7lSNGgPUqrngyeVcl0jlWirXkSzpe9mSNulyZ7f636heKfX1pmK8ZNC99CEiFybLeF/VCJ3GcCI1MJDavoA+J9H/H6T3DqPlBe4o0oMNXRLp2p+pHpN5FrWxiNocSvL+zPW0ljv9t4LeY+naK/QZInWrCJ3IewHhzF6AYur/GgWcgsrKyj8WFhZu1/CLutwRydPQjMbwLrXRT/E0DKXPMiZ0vaGqaZO9wqGHpPgJvWc3OV5Nxlv+nOWrY67fa0mZ2ycA2EV+PU885RoT/CsExLf0fTUXeAKEzp6BkJUOQo9XmygPBIBAvAhYReiKcTOXyGAXEyjdw4rMEHpubu5JRFBMEryseusvv/zy5vHHHz+e7rP3KGP5nNbOh5Ireg//X+s91XpO9eNWPalM6PQeTPfnO6jM/9H7fKp3epyEzg8dN5JMk6g+kzlbtZepXlsN4YVJkr5jUn+AeILrhC11tSy1dxG19yH9v4xI+qKCgoLFZnRHePFa/Wwqy0sH97Is1M5/6W/my9tNtBFec6eHsPZkqf+b6pxJ79dIjpk+n++TdCf08Fq1MhGqrY/zpKXvNzCQ/ORHgPBTEwd9GL5UsBRrP+xyjzAhw56CSBOWvjdaIzomSMKEolEECAABjyJg1uWu3AMXEkzVLPTTTjutcVZW1jS6r/2e7nF/U4ySx5l0FPIxDIpTgsKY0PkeejG9mRQ/VNbNq1nBrJpECJ2q/YXeE6nNH4m0rqTPyxVCj6btkGVL69y01NxgAtW5hQr7mUAJgxuIgJmMjzE6FcKdQdfaKZzwAnksHiSPxX61M+1yArX3Ba2dX1GrVq1LFZmiBh/ygxPJ8ha9n6H22ICsUVCcIu8l9CA1qWnTpmd6wUIPEbbiYudI0HbagDeV0Pm63qqO10LXzi79mnoEQkdQnEdvwBg2ELASgSiEzm7mfxPxvEdu3RvJYOkRKeqd7ndjSCZ2a4dIqnbt2n+NRuj79u0bpwkKU4PeypV1ao60P4XeWfGMU7XatRY61X+VCPDv9Mlu8Mkm3d9M6A9QO8Op3osqmavrzUZkrspJ7Z9HGLHVzO5+ttTvobaep88gl9Gut9N/b6VrL2pkikXow2ksN5McT1Mf7yqEbibITwujoRtesy5fLTZM8yDibpe74jISVAI3imC3i9BZwQxkpEhCRLnH8zNHWSAABKIhYEDoIt1jMoggmdA54CpkCdL/e0YidCLiLlSGg4mbEuFcQp/9oxE6leE2w+XJqv/MiDzi0ZwBoZ9M9X8iWXrQtVCwGo31ujhc7omu539O/f6PCZ34gwOdQ273Tp06nUzW+Af0J8dvhbwSdH2TWUJXOKkDjeUNGgO3YzZq3zShm8HbdWvoejLnQSqEPoonNgfMqWvo9OT6Fq1rXE/fR3S160B6p7S09Pa6devyOpG6bS0cbKdxK02NtP0NhG5m2qEMEAACZhBQCYVIdiOV521Yn9LfvOb8Pf19A/0d2lZFZNQnEqGT270eud3ZHXw5l6fPw1Sf13WP2YdO1/9B3+9ny1m16NV1cpZXtbDpz2oBWIm43Kn920lmJtV2/KBB7+ZxEHoIvni2dCl4G7nCeS3+KRozezLievGDym+//bascePGj1P9AP1/No1hnoqtfh+62cYJ586Ex7W0B/4ZWk/vYF+Ue4qC4jSBbqFIdi0w2iA4DojQE7wexBgu97D7guvpnyzp//cSuANVd79B29iHbnbWohwQAAKREBC7du3akEiCLfHnlEJl9Mn7vXnrmPoKuWk1xGboGtZYmmx9ctT1uSrpKA2p23pnEZG0YMuZvg+5nXX3WkP3biKETu1ylDvL8U/lQWM1/V2tPwNwIu5Dp7LqGKqRtsoPdJ0NOz2hV9vyFu901AcA6vahc3wCx2NxvEKsV7VxkcwcG/BPen9LffyBeG2rpu1NZKxeTMYqe4vDsRCxHh4MI82/TBGhGz2JaaP+dHvUo653RCN07XY4dR+7+mPQkDvvRQ9F0RtEVILQY01dXAcCQCAqAgZR7gV0v/n7kSNHviFr+0EiwtuUBj6g7/nm3zZa5jh9Dg+lrlGmOFWusNvZZkJvQO3PpfcaJeju0RhTw5DQOfiPYgM4IO539NaTY+h+bUTovK5OWHLQYCNNv2HSN3K567wU4VwoXN8KQqcHuWyKieCkMucTJuHEPcr2PI5+V7cAcnC2Owndyt9/NELXTV51ImzTu9gV4v8L/ZgO0Q+JM/uYeSU93Z8ZoVAGCAABZyGgEAkv/dWid46WpOj+xTtomATrK1KzFTeV7kOcNMXQmOF7HpHDo0RcnIjr9/TmCHMjQn+e2lpCbbWhex5Hw1fb2mWly53aHkgyNaW+OJpeS+icQ+R9uvYRybuZ5LmSkq4EMjMzH6Lvd5GhxaRfTS6KCm9HFuun9P2p9A4F2aka1Vnoz9O1O9X6hPMQJYjtG/qOs8hxRL/lhB5pbdso6JEIvS8ROsct8Fa8S9QYBs6HQng8qgZCkiue8aghoducWIYELKR96JallHXWzxTSAAEgAATMI2AUFKfc2HmNeyPd4JnYmMSm0ZtdysuIPDji+lJaf32dcpD/ou9NY/2bzuVuMgI96sCY1Ig82YpmAm9O8q8hOS/kSvQ3byn7iv7/LH2y4XO/YpG+TNf20PeNmeDoXaElObVDDTFXUD/naz2nWotXaVubE785tT2MtrC90LBhQ04gVo0gU2ChZ5B++IHmThrnEnr/icaySxcH8aCy/bBaTv6EXO6pTP1q/meAkkAACAAB9yOgJ3St65xu9g8Saf+HLLXriZQW05szlW2i75mwOHPa50Z5yJ1A6CQjbx1jNzh7N6cr3oMLaAyv0N9PcUAzjYsz3LHF3JneZfT9c/T9f4qKitbQ/0NbzfhF49FmV1uhkOBPmuvauKiIXlI9LkyQRoSu5LLnHPHHm11DN2uhU3/8gBHKP0/jCOUN4Ocd6vNCXhrgMakJbwz0eD3VaUd9TaP9+BzJX82LEfFwFilDGMtPgFQh17KfjCxspbSvUyLlcbesHzQEBIAAEHAJAlpCp8xsf6d1Yg6Uuo7e1da4NUQvKeT4JJWZTKTEbtlqr0QIPRZciQbFqXFK1D5bppyUhZcCwi8ayx3ENZ3oixvp7y/o88mdO3cuopPUOFJfUBLM8KEsTP5snY8gi5bXmcMv7TIBPwSp53LEwsWA0PmwlbfozVvu+HVMnEFN19BVTwPJyQ8kocx+lDkuhx5u/kP/5/iA8HKAgR7VADzDh5aY6VdjKRnXgQAQAAJAIGEEOE/5o+Smvp9u8M/S+wD9reZRv58Ih12zoaxouqCwUIdEbldQeY5WNxNlHU3ImLE/NSV0GmdTJTiNz93gaP63abyvEaGtoLFl0YMMr5vzVjtOCHMZjf1TcqVzMp2nqd7ZivCv00PPWNpmd1A7GCK+7sp6fHPC5DoifCbHY14mLPRhVOk1JlZqbyVv7SM5eM95ODNdJELXWOjMq/xmDwNH2LNxzA8yE0n2h2mc/CAW3lJIHokcig3gXV2cBnYD/f9yyg3P6czZMxFOGERtjCKZJtHnHyONEYQebYrjGhAAAkDAJgToZs3ncfNas/riEy6P45s9W6p0Yx9KruedmuuccIaJmwPZeE06lFWMbvCch8PxhM4yExkOoo+ORNIvKYfBaNGV6PqFdK2fksnuZBobr7uzO54t86d27dr1CFvuujz04Ta0Vq9ZtRm53KPVjUXo9HCSSbsUXiDZ1ZS7oeY0ngOJ9DiEvjp08ODB+fXq1eNMduxK5yNhh9IDDifGCT1AaPLO+1WZoo0RhG5W6ygHBIAAELAQAXazkmX2CW+nopv0DCLw8Xv27DlwwgknjKW/P1StNG2XSuAU5zcfQd8/RKTI7vljDiCxUMxwU2YtdCv75kNMCKPHCZ9XyeqeQ22H1tXbt29fn4iQrfA/aforpnL3aAnRjCxWE7pCxCM5VkAhcj7E5SOK4r9H94AWEo+XFChY7+/0wDKdxviVSuZ8TdH3OKrPWxg5YHAblfsblWO3/DF6B6Gb0TjKAAEgAASAABBwOAIgdIcrCOIBASAABIAAEDCDAAjdDEooAwSAABAAAkDA4QiA0B2uIIgHBIAAEAACQMAMAiB0MyihDBAAAkAACAABhyMAQne4giAeEAACQAAIAAEzCIDQzaCEMkAACAABIAAEHI6AIaF37X9pdjAjY4woCpz61cJDVOQtsixOKZo3fbzDceEMPTgi1elKgnxAAAgAASAQRsCQ0LsMGJxHZM5Zi2x5ybIwnkg9L1LjaiYefVJ8Xb7eUJYkTZ7gY5rTHanH1/Vn6Kon2XAKxRtpsz6n3wu9TJ48FDNdoi0AolEgAASAABAAAjoEDAk9d8CgLYIotrQRrYLCudO76dvXEHA2XyOS/Yd6RJ56jb6bz8SrkD7nOf6jQQrBUNN8BCF9zGTSN6g/nFIMnkfXOT0fn4n+MbV9L/enPDjwwfIT1OPqmOC5TS3p24gPmgYCQAAIAIE0QqDbg58NkoLB01c+fvEEu4ZlTOjnDw4norerYyL0iOv3GvJ9RSV0TjtI6e+eInmuZwI3KhNLVpWUicinUtlXicDD7SsWeTtq+z5O4E/XZmvP2wWhx0IX14FA+iNwxv2fPhyUpG9XP3pRvpnRcnkuZ3QTP+P+Ob3IbJlDx3g0jNqWLOwTBOnClY9fuExfLlL7bfI+bdDwiPApGWZ8elfMF6VMfW/V4xdzfvFqr2gklPvg/JMygkcWUx+nRJdf/qFSqtW38NHztrNcDY4IrwSkWneV+o8ciCRjUBQHG2HM8oh0II2RrEYyxCofcwzyUdnV9vVtKhjdsa+WcPHGvIv3a+UIXZPl6dHwiTTWmEozKOAaQlcs8oFMuOo4FOLdYNZqVomaCJ1PsplM7zGqda+0P4pyKD/l8/kG0gTfQeVej6oInZs+EQWgDhAAAqlFQH/TjURuLGWIQEXxmBigSHViEbosBG4kchqlEjA9LDyrJbIQAZYLU0XZNz4oyS1ikYOKpBmS4AcKWQyM258pDGEiMkM+YU3J8jijh5Tu93/6iij4Xjd6+OC6ekJXyZ3JPnxfj/LQFCJg+chnguwbEakP7WyKhj+XUwj9PXrguEorQ7RrPEZ6CGshCuLAiDNXlr9hgq9fIZ0f7QGE2poqS9I0Vef8fzJcr4pHj1oZ3ETo7CIPWdCJELpK2FR3JP34WmqtfW5Pe109I5e+3qRa6bDQU3vTRe9AwC4EtEQWiwijWeimrWLlZt/wiK+jSuj6G3lorGSZB0TpCkkI3MGEHo+FbgYrPaHr64TIWRT2U8xTAzoFdN+qxwfeoy0Tx3hDFroveISPQQ2TlSzIs2mM+9laj0TokR6gjhlf5AeMqURyayK5ueO10GNhppfLzEOSfs7FMx/1/bmJ0PsRoRta6PT9hzQwPoaQXFihtff+Onc51w2vtxtFsIPQzdwCUAYIpB8C6g3UyMo2c0OOadETZJFc7kTod9BNuEXINa4QPVvLqmVJVt4k1ULfVyuw1pQbXd+OzqOgyhuJnNSHCyYa1jav+/IyA3sHIo01kodBP1u0FrEZl3u8SxxGDxy0fvyjWRd9tNkdfoARhM9ZLxF1oXHTx3L56y10tX+tDswu73BdtxH6KJJ5JFvQZtfQjYLnFEJ/iybn3WqUvLqGTg8DG2K52lXQ1fOIo0Xap9/tDyMCAumFgEraRtZ5rBtyiBQVt7kRKmZd7lxXu6auEqfW5Z6Iha7vXyuvntANvQQRVM3yhQhEY3FHnRVhr4QwNrRkQaQn+/wXCYGKcbEsdG3MAj8QsKW/v5YwSl0miOTSDuEpBqdxX0Yu9SrMjZdQqo1Fsf7DZSN4A4zGb+aBMNK84weoWB4jfZ+uIXQ9gestakMwKTJdjWRXo9XVcrogON5zXo3g9e3B5Z5eN3GMBgiE7wWh6GOZ4mWODTwzS+hEMHebsp6VTpkQaa352UgW+lEikEvY9S4IvrtCZU0S6FErvHpQXjRCZ9H0hKmdJdr1b62LPGS5lks3rHzsIo5LqvbSWthK/ad4/ZmWEvJ8cjCPCwfEWiOju9wlGn9wBK+bs5dC9VjwA04kCzdM1hppjL0k0YMctUGB3e+f/STh/6MgBxvabaGrD3dBSbzRtRa6wb7xkDpUFzpHutN/ZxOovKWOIz4jblnT7lnXzjB1v7m+L72bHoSOGz4Q8AYCVTftyIQeKxCthi73akFx4ah0xW3LbmktgWk1UmUxSvtkOdhHtVgVi/wCNeI6HgtdJfSokesGUd+xrFzVyqwqJzSgNfkWZqPcVcJmtz/Lx6Qc8iTQujhZ3a+TrJED2pTguUop48dI5fQuff3/9VH+8W49S9RCTwtCd/LtAxa6k7UD2YBA4ghEI/R4W9VbjHpC1RJCNHc9W8pM5ty/EaGrpMYEV400dO5gI7KNtoYer4VeRTyBpyOtU2sJ8owHPhtTKfqns8tcJfRYUe5q1DzjoEbkq5HjHB0eaV+3Fh/VWicZT9OvpesJXK+/aIQecYnC4KEn3nlkLaHbnlhGLiycm29hStl44UJ5IAAEgEAVAmFCNFgbVQmZXN5z9ITC5KC/4SdC6ERu41WrWG/t69fQw+vsFOhF7thxqjs20kNJzDV8zba1eC10dQ1ekKVpoiiHs2zq55V2HTiebWtBwb9UtayNPBWRtsjpvRQsjzagTet61xK6NuJdlTkGoR+zRU8b9Mf9Vskv3ekLBu/khxj+P0UedFKXdyIFJqoPYpasoac69StuNEAACACBZCGgIfTQ3mE1OYj2Zqu1lPUuXC2xmAosCwdZHRtQp7W2mdzZla5a6Op6O8tI6/VjOViMA8JoP/RFTBDaKPhoywAqrrEC+mLhz2vKASlzkiRU9I4cmFZ9jTqexDLcf7SAN6NgRMUy76MmstGOQSV1I2+CnkDDetRZ29XX1KvvGQ/3pdRhTwR7EfjBRBvIdxT/qvgG7cMizz3tdkBLCF05nGUsPXXR4SxibizFmr4uy1tlIXQ4S57pOigIBIAAELARgUgua70FqLV2tZZ4PMSod7knmiku0W1Nx+wd13glTD2MKHrQPjDEWidOxEKvFMXvfYJ8Ne+/J5f+hUbJfLRTIhx1T1sAjTK2acsqpN+CiH0RxWNxenDy5xsnylGtdiq7RO+RMfIQGCWqibhfP4JrXrtMYgmh2/jbQdNAAAgAAUchEE+mOCsFN/MgEGvbmpXyoK3UI6CPeQChp14nkAAIAAEgAASAQNIRiHhAStIlQYdAAAgAASAABIBAwgiA0BOGDhWBABAAAkAACDgHARC6c3QBSYAAEAACQAAIJIwACD1h6FARCAABIAAEgIBzEAChO0cXkAQIAAEgAASAQMIIgNAThg4VgQAQAAJAAAg4BwEQunN0AUmAABAAAkAACCSMAAg9YehQEQgAASAABICAcxAwJPRhb87MFqTyMZQO71IqYNkhKpQ+bwul8Jsy5fqrKJ1f6l/KEat8hu8YOi99d+olggRAAAgAASAABBJDIAKhv5tHOW7HJdZk7FqUd3f8lBuG5hmVJJJ9gr6/V3PtHfp7JBHuoUgta84+X0jl7tOW07annoWuXucjUSVJej2GxBP1bcYeIUoAASAABIAAEEguAoaEfsOb77Il3dIuUchSL5gybEi3SIROxLth9erVEY/j09ZjUqaHj4fp/Sl9v19Lvgphn8cPBPSuQ++Pqe17qe1FykPA3fTdBPVhAWee26VxtAsEgAAQAAJ2I2BM6FOmEufa+3pz2BDDvtmijofQddZ2O5XQqR0m8FeprVeYwLmcQvChMko/s9Vr6nX+NPswYS9CaB0IAAEgAASAgHkEHEnoJL7qcl9Gf//RzPq2lqx5+Ebr41SmH7nYR1VWVj7l8/kGkut/RyyXu95Nbx5alAQCQAAIAAEgkDwEHEfo2qFrXebR1tD11jf/v3v37h3JDf8U/Xm9+kCgEjp9F1qTV1zsm7QWPCz05E0+9AQEgAAQAALWIeBoQles7LfIkr6byHkXDftjevfi4ZPl3F/vLidrW+tyb0LFqkWwg9CtmzhoCQgAASAABJyFgGsIfdWqVWujQRfB5R56GFDrqmV4jT6Wq13ti+pvpb8HxurfWWqFNEAACAABIOA1BBxF6GyRE9kOJcv7eVZETVzumvpqEBxb7NUIXq9sRLl7bfpjvEAACACB9EHAUYSukDAHri1UII65Bz3CXvLQ3nE10p3auprb07vpQejpM5ExEiAABICA1xFwHKGnUiGw0FOJPvoGAkAACACBmiCQksQygiwUvnnDEMtSytYEANQFAkAACAABIJAOCDgu9Ws6gIoxAAEgAASAABBINgKRD2cRysaKgnipIAq5lglFEeOUgm5KpDzulvWDhoAAEAACQAAIeAwBHJ/qMYVjuEAACAABIJCeCIDQ01OvGBUQAAJAAAh4DAEQuscUjuECASAABIBAeiIAQk9PvWJUQAAIAAEg4DEEQOgeUziGCwSAABAAAumJAAg9PfWKUQEBIAAEgIDHEAChe0zhGC4QAAJAAAikJwIg9PTUK0YFBIAAEAACHkMAhO4xhWO4QAAIAAEgkJ4IgNDTU68YFRAAAkAACHgMAUNC35w3LPuQL2OMHAylfrXuEBVZ2CJK8pTTH3ptfLJw5jPWqa/J9B5DR6ruTla/6AcIAAEgAASAQDIRMCT04vEj8kRRHGeXILIsj+887rU8o/YVAv6YrvWi9zJ6/zEaEdORp9rz0wVqeyvVGbhq1aq13H6E89L1XYfOT7drvGgXCAABIAAEgIDdCBgSesmEEVsEQWxpW+eyUNBp3Kvd9O0Tmdeh7x6m91NM4vT/J7hMNLJVCH0UFRtJ5Q5p21QeDu6m7yao13DmuW1aRcNAAAgAASCQQgQiEPpIOhTN3lenh1+NuX4fjaxV6WIQ+hPBYHD26tWrF2nKD+e/6bs37B0hWgcCQAAIAAEgkDwEHE3obKETIW+IRr56lzuV788E3r17944E42Xkgt8hSdLr0SClOjeC4JM36dATEAACQAAIWI+A4whdIeLZtIbfMl6i5bpUbwqR+DDtGjrBtkm10uFyt34SoUUgAASAABBIPQKOI3QtJEpA23n03Uh68/q6GiwnqJa4HkK9Va8QOAg99XMNEgABIAAEgICNCDia0JWgtrfI4r5btbhjYaESOpeL5WpX29JHxsfqA9eBABAAAkAACDgNAUcRurruTeT9GAOltdD1EewqkFTmL0Tc73JUvJHLXQ84XO5Om4KQBwgAASAABKxAwFGEriFxNYgt5j507b51M5Y2CN2KaYM2gAAQAAJAwGkIOI7Q7QYIhG43wmgfCAABIAAEUoFAahLLCEIh7UO3LqVsKpBDn0AACAABIAAEHISA41K/OggbiAIEgAAQAAJAwDUIRDyc5aCYMZb2dF9KI8m1bjTyVlkWpkTK425dP2gJCAABIAAEgIC3EIiZftVbcGC0QAAIAAEgAATciQAI3Z16g9RAAAgAASAABKohAELHhAACQAAIAAEgkAYIgNDTQIkYAhAAAkAACAABEDrmABAAAkCgBgh82T33Qsozfek5K1bfHK2Zwi5d6u7L9D2VWVaRV1uSDu7LlF4VA+LEs1evLuR62uu9S0p+0be1tFOnE45kZbxRq6xyuNH1GgwBVdMEARB6migSwwACQCBxBL7q1i036BPmiaLQJNRKIHjROasK5/CfVUTqX0jXOtAund1SQBigJeG9mdL7tCPo4qi9U/OGyMwAACAASURBVHsNK+WvVUJnQuY+ZZ989TkrCu4FoSeuO9Q8igAIHbMBCAABTyPAhF2e5c9rWB64O7eoqFQh2vfIer6qQSCwkQlbksU5Z69c/Rxb47IkTapVVtGfSZn/L4pSe752lJSrW94quEYW+Jc9uk6kft7hBwRY6J6ehpYMHoRuCYxoBAgAgXRBoIpYq0iZx0RW9IuZZZWXM4HztZBFHpSfyywPFOhd4Nq6qhUfjdC1VjoIPV1mUOrGAUJPHfboGQgAAQcioF2rLs/0ddWvj3/Zo9u/RFlYGyJ7UdguC/LwaC531U3P1r7W5a4fut5TYHRddf1rr9GhVJ9mlwevZO+CA+GESElEAISeRLDRFRAAAs5HQCVsdqN/dUa324m0O2oD3rTX9VZ1vBa6Fg39mroxoSMozvkzKHUSGhL6s6tnZktlwhh68ruUAkEsO0RFFoQtoiBOGdPnsvGJDplOS+tH558PpPPP74vWBh2rWoeuP0zvp+h9iD9pPM/TWeuhJ2vtdT5Lnf7/BH0dCk4x8ZoYq38TbaAIEAACCSDwVc8uFwmydHtQEPokUF0QRLGs3/LVzYzqMlnz9yqBG0Ww20bo9PDAfavr8SD0hLTr6UqGhD55SX4ezfpx9iEjjx/TZxD1cexLe745Xa12HrpCwq/S91dHky0YDPYn0l9OZUKEzoTdvXv3jvT3ZUToj3FdPaHr21PkmEzfj+H69mGBloEAEDCDwJc9u46UZfFOKrvZJwefrAiIq83U05ep7/PJPVau3Kf/Xk/mfL0qCE68XXVpq2vovkDw5YBPGh0zul3phN3i9fceHHYwu/4EdduaNtguHGUvCNMjbX/DtrVEtO2tOsaEvjh/Cz3FtrQLClpTKhjb9/JuBiQatqo1VrOgWsNsnVOdU1evXv2GhpSrWd5qm0aETaT+AF2fyVY6CN0u7aJdIGAdAgu6ds32+cU7iRCZyN/2CcFnzlpRtN66Hqr2f2vJVdu2NgiOt7HpCV4vRzSXu3b7W6iesjUu/H0wOJbX63l93shKB6FbqfX0bCuChT6DvOP2vsb0uTzm+r3iXh9FkoykN5N9NYtZIeV4CD1spYPQ7dUvWgcCNUFg0RmdO4uSj0n8T3JQfqaukPEMWdW8dGb5K+RW90mfaRvW7jfX7lGn79epW9aMBIlG6NrtcGoEfGiNXqL7mkLu+gcIbR8gdMtVn3YNOprQeV2b3Ocb2CInch9OT+k7fD7fNaSFiC53KrOVrg8kVxh/hl3ues0pLvW76fsJ5AE45kahXH+LrjchGV5WvQJpNwMwICDgIAQW9eh6Mf127xRkoSn9lp/pt7KAf4OueUUjdO0gwsQtiD/oXewK8d9LGJQKkjjC1OBl4aVYmepMtYNCrkbAcYSurHXPph91SyLSG7VEahDIxla7aQtdqyn9mnoEwn+LZBhH6/F3KNdHGpG/q2cAhAcCDkBgUY9cXo9mIv9ODgaf6beq6AsHiAURgICrEHAcoWvRY6ucyPQ8+i5EpFYSOrfNfUWyvPVBcVyebjhs8Q9UI+VdpWkICwQchsDi005rXFkn8y6K17mDiPwtuZIs8oKC7xwmJsQBAq5BwNGErrq9Kysr/5aRkcHu8ajR7RrU3yktLb29bt2697AFT292qb9K1vZ8JnCNF2BqpO1nRlHuXI9I/S/U1t2w1F0zxyGowxCocikLd9H+7otFQX46sGvvs+du2VLmMDEhDhBwHQKOInS9G1xvoevRjREUx4csfEzvXlyPt7IRmS9St8XR/+/l/ezqGr1B21wf29ZcN6UhsFMR+Kp77h9pCxgTeTYT+TnLC//rVFkhFxBwIwKOInQGUCHx1xUwq+1Dj4fQFWt6CgXWDFNd5GrbGnLnNXi23F9hste2j33obpzOkNmJCHx5RrebicTvFERhLd1wiMir/9acKDNkAgJuRMBxhB4PiNEsdB05h4ib3tv0LvZIbnQQejyaQFkgUB2BBWec0SRDCt4VlOU7iMhfzwhWPvO7lSWbgBMQAAL2IZCSxDI0nELah25ZSln74EHLQAAIxIMARat3oziTuyjI7QLyjj193OGKZzutWVMeTxsoCwSAQGIIOC71a2LDQC0gAARSicCiHt0uoXMfmMjrMZHT/vF3UikP+gYCXkQgyuEslIZQEC8lUHItA4aTvogCHc5inMfdsn7QEBAAAklBgBLB3Eq/6bsoXWkRxaI83X9V0VdJ6RidAAEgcAwCMdOvAjMgAATSA4Eve3R9JrTnWxD2C7J8hALVjoiyeEQQ6W9ZoE/xCN0QSunaz2RpbxMl4UfaH7ItKIs/BuWMbecqhxStoJMMD4mBcTIlgiEif8lfKT/dp6BgS3qghFEAAfciAEJ3r+4gORCICwEi9GeJtMnzltiLDngoIwLfThY5nVwq/Ez5x1/NEIMr+q4sXpdYi6gFBICAlQiA0K1EE20BAQcjsKhn10miII6xWkRaMy+lG8lqWZRX0TnlKzOEwKq+K4p4i1rA6r7QHhAAApERAKFjdgABjyBgF6EbwUckf5C+/5Ks+QViMPjF2SuLCkHwHploGGbKEAChpwz65Hc8aemM+2h99I9j+ww6K1rvz3/9QfOAr/J9SZb/Igb9vwSkwCeyIP7jjr6Xvcv1tNdv7zt49aQl+V+T5fc7MyOSBfmbWP2baQdl4kcgmYSul47W6PfRd4soQ9wCIVj5xdmrSorp5mP7Mc3xo4QaQMC9CIDQ3au7YyR/bvH0brIozaULx9H7V1EOns+Eq5Jw0BdYQH+3izZkCpS631fp+7dK6Fz/2cUzh0qCPGxM38svNCJ0fXuKHFOp/yFq/2kEs2uHUtM1dGsHLu8MVAjtzy0o2Gttu2gNCHgXARB6mujeyGrmoanWMFvnYlA+bUzfQdeFSVlneatQ6Nvi7ycvnjEnKIhT2Eo3uq6FEYTuzEmVSgvdAJFCSgGL5FLOnCqQyqUIgNBdqrhYYocIXBZukAK+c2Wp4gSy3KtZzCFSjoPQtVY6CD0W+s687iRCJxf8xH4rVt/nTKQgFRBwJwIgdHfqLabUoXVtWfieLfLJi/P/TUmCeLvR5VQxosud1rcPy7J0Y0ZQWqR1uRu51IOi+LwvkHHlX876009G12mP8oe0QFqHZPhE9QrEFBoFbEXASYQuBQJ9zlpVtNTWAaNxIOAxBEDoaaRwtqJFMfg6BajVpuC3/2iJVG9Vx2uha2HSr6lHInRRkB6jh4TQvmf2FBiRfxrB7/ihOIbQZeGnc1asPsnxgEFAIOAyBEDoLlOYWXFDVrko9lKJ1EpCr7L4BSGS5a1fQ+fyFGw3mK1/NVKe6z/33ae1grvLEkt0IvmCe+semZzX6UrPHPzx4lcfN6r0VzaTg3IzQQo2pxjxZoIsNifPSzPyhhxPP+Y69FmbIsmzaFdCFkFcW5TlLJoH9egwJNExhC7Ib52zvGCY2bmMckAACJhDAIRuDifXlaoiVfHDYFB6TJJCVnLU6HbNADeI5b4hwczK59Vta6HoeFlexgSuegGo/KpI28+MguJC9QT5r76g7w+qpf7mggVZ+7J+y0sEXPJClJFM94k+6fzbe12aFvnD80rez2xSmtGqIiieSti3JqJuTaR9Kj0MtaYdXq1pzHUTwSr08OUkQpeFoWShT010LKgHBICAMQIg9DSZGXo3uN5C1w8zmstdt/2NjEDh/rG9L39C/Z7+/xTvZ1fX6PVtJzPKfdLi/EUUH/Dx2L6XP+kmVTJ5Z+/z5UqS1IOSsPQgTHuSNX0aWdM+O8bhGEKX5fJM38GmvZdt3G/HONEmEPAyAiD0NNK+QuJ/VoZUbR96PISuWOEvkIv8NtVFrratkjs/ELDlTv9/k8le234yCZ37nbwkfyJ9tKVT/Djoz3Gv9+X3fT8tk06XgkTeRNxM4GR9dyGLOzNZwjqG0AVhDm1XuyhZ40Y/QMBLCIDQvaRtzVijWehaSMLELci79C52Izc61002oXOfJMullPzmn6Ik97q99yA6JSz1L8aBdgMMJEkuJm9Gb7usbzMjdQyhB4Wbz1m5+iUzMqMMEAAC8SEAQo8PL5R2MALPrshvJlaIyyRRvpNIfXqyRX1u6acN5ODh8yh2YSDFCxCRiy2SLUOk/pxC6P4KOeempm3aBWXhTFES3y76fNpmp2AEOYCA2xEAobtdg5D/GAQmLZ7xPp3x/QN5FO62G568BQsyGmftGygLwWspruASssI5utxxL0cQuiyvP2dFQYcu5w+aQssN1zNItPywlG5Cbx+uLJ+6YeFHux0HHAQCAi5CAITuImVBVPMITF4y407aA3+5XQfBPLd45pmyyCQuDCESb2pestSUdAKhq9nhcgcM5iRHzashIcuV5NmYKweFt8vLyj9c/82HB1KDFHoFAu5FAITuXt1B8hgITF48qy9ZzovonO5ed/QZtKqmgE38+oP6Wb7ANfSgcDNZmF1q2l4y6zuB0Dk73C2N29Dzj7Qk2tiJ+MuI8D+m/fZvB36WPl2zZppncg0kc06gr/RDAISefjrFiDQIcIT5z0szlhGpvzG296AXEwHn+cWzOgfEwM20f+9aURTqJ9JGquukmtD5+FTK3Z6dex7tiJCke83iQfV+Icf883JZ2YvFX3/ym9l6KAcEvIgACN2LWvfgmOm0uBeIGBqYzSv/8ooV/rLyrVfQNrNbzJ717mRYU03otDTxHiWTGdJlwOB19FDUPl6sKANeKenv9YqA/MzaL2Zsjbc+ygMBLyAAQveCljHGEAKTls68ls5of9hfWavXLWf/0dDaU7LXjaIo9XucFKVeUxU6gNCH3l6v5VLZn1HTqPYAkfs0SsLzj8J5+atrigvqA4F0QgCEnk7axFhiIvDM4g/aSGLlMlEWrxnT9/LP1Aovr3i/YVmFbzTlQL+TfhQnxGzIZQVSSuhKdrjRDXKvpoekf1kFHRH7Fwqxz7GqTbQDBNyMAAjdzdqD7AkjMGnJjE9pa9v8YDDwpiRm3EXu3FvJtd4w4QYdXjGlhK5kh+syYNBnoiheaDVUtM5eTKcMPpmxZ+vUlStXVljdPtoDAm5BAITuFk1BTksReG5pfgsKcvtPUJB71uTQE0uFsrGxlBK6LN8xvGmzN+pU1t1FNxz70t3Kwnay2icd8pe+snH2bOSKt3E+oWlnIgBCd6ZeIJVNCORRgvrsJTNGkut3AgVnHW9TN45rNpWEnhGs7Dg6u10HSRJnJgUYWVgjyMHbCufPWJCU/tAJEHAIAiB0hygCYtiPwOTFM88j1/ok2uPcyf7enNVDyghdyQ6Xe/5gzt8+OqmoyPL7Aany7pLPP9iW1H7RGRBIEQIg9BQBj26Th8DkpdPbknud9qCLA5LXq7N6ShWhR80OlxSI5EMU6PjooYzSp8kNfyQpXaITIJAiBEDoKQIe3dqPwHPffVoruLvsYWULmt/+Hp3bQ6oInaLQz701u3VZrOxwdiNHOeM3UbzEmJJ5Mz6xuy+0DwRShQAIPVXIo19bEZi0dMZZRCZvkFXe1taOXNJ4Kgids8PVlaWmN2a3fCSe7HC2QioLHwfl4Jji+TO+t7UfNA4EUoAACD0FoKNL+xAI7Scv9/2DEoZT4ButluMVQiAVhK5mh8s9f1ABqSLXKaqgXPxHKA/Bkxm/HXl85cqPDjlFLsgBBGqKAG54NUUQ9R2DwOSlM/5Ep3X9i6LXmzlGKIcIkiJCHzr6uJxF/oC4nfafO+5ew254IShfWfTFjBof3OMQNUMMjyPguB+Zx/WB4SeAAKdr3Z/127NU9aYEqnuiStIJ3abscJYrSxYqaG393uJ5+Tx/8AICrkYAhO5q9UH455bOOo2yvb1PBuDpQCMyAikg9EXnrCjob1d2OMt1LcuzxMrADQULZ+21vG00CASShAAIPUlAoxvrEZi8ZMZNtB76DGV6q2196+nVYrIJnTK23X9nUHq6onHOQVuzw1moJppL2yRBHlowd8Y3FjaLpoBA0hAAoScNanRkFQLPrp6ZLR4OvklW+aVWtZnu7SSb0Dk73E3ZbVqJkm+2y7ANCEFhfOH86X8nuem5BC8g4B4EQOju0RUkJQSeXZL/O7LI36WJezIAMY9AUgk9ldnhzEMSq+Tnshj4c9HnM3fGKojrQMApCIDQnaIJyBETgUmL80fThP0nbUnzxSyMAtUQSCahk+t6cr/lBWNzBwzeThsHm7tVFbSP/pegHPhzyfyZc906BsjtLQRA6N7StytHyweqNFo6858kPKLYE9RgMgldFAIDb23YZm+qs8MlCFW1arS1jTLHCncUzc2fbEV7aAMI2IkACN1OdNF2jRGY+PUH9bN8lTO8nIe9xiBSA8kidDU73PBGOQ/SzvNxVsjuhDZoXJOK5k2/wwmyQAYgEAkBEDrmhmMReOGb/JYBUfiMXOwdHCukSwRLFqGr2eG6nD9oKcU69HIJPObEpFTChfPyOQNh0FwFlAICyUUAhJ5cvNGbSQQmfzOjkywK8710ZrlJaBIqlkRCd3R2uITA01SisPfZew6Kg35cMu1wTdtCfSBgNQIgdKsRRXs1RmDSN/k9ySr/nMg8u8aNoYEQAkkhdFpvzvQdzB7dIPdqWiL5V7pCT8NcUVZZPnDDwo92p+sYMS53IgBCd6fe0lbqZ5fM7C8KwY/JXVs3bQeZgoElidCXUXa43l0GDJ5FD2N/SsEwk9Yl54Gn9wU4tS1pkKMjEwiA0E2AhCLJQeC5Zfl/kANiPkUV10pOj97pJRmErmaHq2yUs4t02NAD6O4KiuLA4s+nrfTAWDFEFyAAQneBkrwg4qQl+VcJsvhfsuwyvDDeZI8xGYTu4uxwNVCHfCgYkAcWfzHjyxo0gqpAwBIEQOiWwIhGaoLA5CUzr5SFIGV/E6WatIO6kRGwndBlYes5K1a3yj1/8EskxWgv6YK2tJWJcvDiwvkzFnhp3Bir8xAAoTtPJ56SKETmsvw2LHN71W43oROpvdxvxeqb3J4dLlEt0Bw+EJDl876dP2N5om2gHhCoKQIg9JoiiPoJI0ABcANFWf4QZJ4whKYr2k3onB1udHb7HX5BXm1aqDQrSKT+K73PRKBcminWRcMBobtIWekk6nPLZp0tBwKf0/a0rHQal1PHYiehq9nhbmzU6i7S5+NOxSAZcnH0e4VPPnvtnBk/J6M/9AEEtAiA0DEfko4AnZjWXZKFRXTzr5f0zj3aoZ2EntbZ4RKYL3Q4TUmlJPVbM2fangSqowoQSBgBEHrC0KFiIggwmdOkm0sBcI0TqY86iSFgK6EL8g2jG7ee4w+I2+mMetxTqlT0v9KM0nM2zp59JDGNoRYQiB8B/Pjixww1EkTgmcUfneQTy5dSFrEWCTaBagkiYBuh82lk8pGTbm3c8UJJkN5MULy0rEbIfFjUSLxcmDYtkJYDxKAchwAI3XEqSU+B3lywIGtf1p5lZJl3Sc8ROntUNhJ6KDtc7oBBU2kJ5Spno5AK6eT/Fs7Nv456prw7eAEBexEAoduLL1pXEKDEMdOJzAcBkNQgYBehezA7XNwKJBfGZDpPfWzcFVEBCMSJAAg9TsBQPH4EJi2dcZ8oC56Ofo4fNWtr2EXoPkHudnODnBNFyTfbWonTrDVZvp+OXn0izUaF4TgMARC6wxSSbuI8t2TG5UFBnoYscKnVrC2ELgs/UXa4k7yYHS5ebZInozwQDJ6FxDPxIofy8SAAQo8HLZSNC4HnF8/qHBADvG5eO66KKGw5AnYQ+tHscIO20Pp5S8uFTrsG5S0HZKnr9/Om7Uu7oWFAjkAAhO4INaSfEM8sfr+2JGasoQnWKv1G574R2UHonB3ulkZtt0iyuNZ9iKRM4pmFc6dfnrLe0XFaIwBCT2v1pm5wk5fMmEK9X586CdCzFgGrCR3Z4RKfX4TdHUXzpk9KvAXUBALGCIDQMTMsR2Dy0hlDaJPOu5Y3jAYTRsBqQhdk+QParnZpl/MHLaUllV4JC+bBilhP96DSkzRkEHqSgPZKNy98k9+yUhQLKF9YtlfG7IZxWk7oQeHm4cef+E6dijp7kR0ukRmA9fREUEOd6AiA0DFDLEOAkoaJzy2dSZnghDMtaxQNWYKApYSuZIe7Lfv0fnSCPTwxiWsI6+mJY4eaBgiA0DEtLENg8pL8PErrOs6yBtGQZQhYTOjIDmeRZrCebhGQaCaEAAgdE8ESBEryRnbdeeIJr5Z06XaSLIrNLGkUjViGgJWETgb6+Dtl36OVjXJ20R2koWVCerAhrKd7UOk2DhmEbiO4Xml6xcuj/Fk75P/Rzb1ruS9j34pefb49XLdeX6+M3w3jtJLQpUCgzy2NTs1GdjhrNE+pYddVbpdy16yZVm5Ni2jFqwiA0L2qeQvHXTx+RB4FRlVztW9r2Wrxd207tCVrvamFXaGpBBGwjNCV7HAU3T6JotvHJCgOqukQINf7eNrKlgdggEBNEACh1wQ91BWKHxl1qhgMrqFMYZl6OI74a+1a3qvP5iO1ayNILsVzxSpCV7PDdRkweB3tZGif4mGlTfd8Bq1QIbcpWjjjx7QZFAaSdARA6EmHPH06lPPypG/F7YvI1X5WtFF936bd19+3yukmilLd9Bm9u0ZiFaEjO5x9eqeHpQ/ISr/Uvh7QcrojAEJPdw3bOL6SCSPoSEjxWTNdlNau88OKXn33Vfr9nc2URxlrEbCE0GW5vI7sq3djo1Z3kUcGp+dZq6JQa8GgfFnx/PxZNjSNJj2AAAjdA0q2Y4jr8oY3rxR968k6r2e2fVkSAms65n6zo3mzPvQg4DdbD+VqjoAlhC4Ic85ZvvqiLucPXkg3jn41lwot6BEg1/s2CpBrgwA5zI1EEAChJ4Ia6ggUCDeVAuGuSgSKfQ0brlvVo7c/KEmnJlIfdeJHwBJCV7PDVdbdRTeOY2Im4pcKNYwQQIAc5kWiCIDQE0XOw/W+nTCqF1kSnBEu4ZcsSmWFXbt//etxTc4l960v4YZQ0RQCNSZ0ZIczhbMVhUIBcpVSbtGCaeutaA9teAcBELp3dG3ZSMk6X0LWeW8rGtzd+Ljiom49GsqSdIoV7aENYwRqTOiCUEju9q65AwZNpQewhDwz0I15BMhKn08BcgPM10BJIIBMcZgDcSJQMmHkEKpiaf7ugC+jdEXPnqsP1s+OGi0fp6gorkGgpoROBDPxTll6CNnhkjet5KAwtGj+9KnJ6xE9uR0BWOhu12AS5S/JuyJTkBpuoOfAlnZ0+1Ozk/637vTOOUhGYz26NSV0zg53U+N2WT5RWGC9dGjRCIFQgFyFdNqahdMOAqFjESBv0YWUOvfSonn5NwOfKgRA6JgJphGgbWr30ZSxdbsSktGYVkdcBWtE6Ep2uNzzLn9CkKR74+oYhWuEgFMPb+ly3qDbadntocpAYMC3C2YWqoM8/dzLcjN8vnnELE04pW0wWNG/ZP6Hv0QCQVs+VEaWLyqclz+H/+x03iUnSJKfdlSIHQRZ2K3tq8sFF9QV5Prv07WLowKsaa9GinBJZRC6SxSVajHXTRxev7LM9yP9UBskQ5YtrVov3Ni2XTf6weLwDwsArxGhC/Jb5ywvGIbscBYoIt4m6GFqX+XuU7csXFgWb1U7yqskS21/T+SRXVkZvEUl9DABy8JYJmUmfUESLhTEA1cWff55qV6eUHnRnydIB+7m60zuPp/vvUAgcJXPX7qRCVsICnOK5uc/F7LGRWGS+oAQ+r8stOdr3K5C8K8GKoMTtQ8YdmDg5DZB6E7WjoNkM8rXbrd4ZbWyfl7e+3c/l2dmdre7r3Rvv0aELgtDb23cukCSxbXpjpMzxyffXDg3/yUnycZk7JP8M7SErpDu7SqBG5WJNgYtKXO5jAzpxUCw4nK28MMWuSw8F5ArCshyf4PIfbhq/YPQq5AFoTvpV+JQWTbnDcs6KGb8TC627BSIKG/o0PHrbS1a9qTo6qwU9J8WXSZM6JQdLtN3sOmo+l2HU+52U1kB0wIwJw1CljcUNpJOE6ZNCzhFLCOyDlnk9NJZze+LRMKqGz2a/IqFHyJqn+jvql8f7zJg0L/I9V71UCkK2+k9PKrLXeemdwp2dsoBQrcT3TRpO54Ur3YN+UD9+ptW9OxTEfT5OtjVRzq3mzChq9nhBgz6jB7oLkxnjJw8tqAQvKF47owpTpHRkNAVwk2U0FXC5vqhhwNR6KgNeKt2ndfQg/WfCsoVeRoLHi53p0wQyOFMBNg6L5X835N0zVItIWWWqyju3HXx7qbHn4VkNPFpI2FCR3a4+IC2qzRb6fPyEzrdrlv/QT0qMuQTEhGN1ql3fjt/xnJ93Xgt9MpAcIcaLKcPcOO2Q2TN1r0SsW4UwQ5Cj61BWOixMfJ0ieIJI2+iSRL6sTnlhWQ08WsiUUL3V8g5o49r01uUrM09EP8IUCPeg1s6//7yc0RJfIB+v/vIR53QSYdBUV5ZPDd/nGlC11jVZtfQ9WTOfenX49U1dAqDf5nGMjpmdLsiMEXafxopKC8dZxQIPR21atGY5Pev8H27LpvXrNpa1KRlzXAymtXdeyzdl93o99Qo5nEMZBMidFlef86Kgg7IDmfZtK1RQ5R9dwVZsD1jNdJpwOV/kATpQfpVlNMP47HCudM/j1Un3utGZK3/zshtru0nTNJKJLvRNXX9XU/wenkRFFeFCG6E8c5kD5W3Iyuc1fDtPP6EVSVdujWjZDQpXxKwemxWtpcIoXN2uH4rVt+XO2DwXrpTYPuglQpJsC05GBhYNH/mZ0bVu5w/aCh9/4Aoi1tkIfho0bwZNTpvwaiPanvD1QKa4DMmXloOC8kXyzrWlg33pWkrnj3tIHQQeoI/Ke9UI0LnG0Ivp4+43Jexb0WvPt8erluvr9NlTZV8iRA6Z4e7pXEbuj9LS1IlN/qtjgBFfi8qmju9v/bb3PMHj6aHrweIQr8WA2SRL8j/1mu4gdBB6F6b83GNtyRvZFdKCrE6n+ylMQAAIABJREFUrkopLrytZavF69t1OB3JaI5VRLyETgSxj6zzbGSHS/GkNug+IAvnlsybvpDWnu8hF+sDRPJTg1LlYyWff7DNedJComQiAJd7MtF2UV/F40e+RPuOR7tI5JCoSEZjrLF4CZ38pe+ds2L1EGSHc94vgB62PqTf5h9IsqcPyOJj38+bRkFveAEBrKFjDhggsO2ZK2rvPZC9m24adVwKkPxd2/YLtrZs1YvcxQlF97p03BHFToDQh95er+VS2Z+xOd2wcPt4iNAPHjpQetLGZbP3u30skN9aBGChW4tnWrTmxK1qiQBbWrvODyt69d1X6fd3TqR+OtWJi9CV7HCjG+ReTc/8jtqymE46qclYnJZopiZjQV3rEAChW4dl2rREwXAFNJjcdBiQLAmBNR1zv9nRvFkfIid/OowpkTHERejIDpcIxEmtQ1vY5tAWtouS2ik6czwCIHTHqyi5Aq7JG9E7KIlpF9W8r2HDdat69PZTtrlTk4uoM3qLi9Bl+Y7hTZu9Uaey7i66QWQ6YwSQohoCslAhS4EWRZ/P3AlkgICKAAgdc6EaAt+OHzmJjikck46wyKJUtqp7z//tbdz4bBqfp+Z+PISeEazseFN2+67IDuf0X4HzTmFzOmLpLp+nbmrprkwrxlc8YcQO2vaVUN5nK/pPRhteTEZjmtCV7HCUpGQKzYPrk6EP9JEYAkZ70hNrCbXSBQEQerpo0oJxpKu73QiaioyMfSt79lpdWq9Bfwugc3wTZgldkx2Oj6ds7viBeVhAWkeXg8FA25IvZm3yMAwYugYBEDqmQxiBdHa3R1LzT81O+t+60zvnUOrYpuk8FcwSuijL596a3boM2eFcMhtk+X46he0Jl0gLMW1GAIRuM8Buat4L7nYjfRzx19q1vFefzUdq1z7TTfqKR1YzhM7Z4erKUtMbs1s+IkjSvfG0j7KpQkAuLJyb3zVVvaNfZyEAQneWPlImjZfc7ZFA/r5Nu6+/b5XTLR2T0ZghdDU7XO75g2jbopgW2xZT9oNKYscVgthtzdxpvNUUL48jAEL3+ARQh+9Fd7uR6tM1GY1JQh86+ricRf6AuF2kF34aLkEgGJxYOH/GfS6RFmLaiAB+tDaC66amvepuN9IRJ6NZ367Tgu0tWpxFR41luUmPkWSNSejIDudaNSPa3bWqs1xwELrlkLqvQTeerJYMlA/Ur79pRc8+FUGfr0My+rOzDxOEvuicFQX96QSvz8g4v9BOWdC2tQhQ7EPZIX9p9sbZs49Y2zJacxsCIHS3acwGeUsmjBhLa6bP2tC065ukzHIVxZ27Lt7d9Hi21n1uHVAsQicr7/47g9LTFY1zDiI7nPu0LAcDA4vmz/zMfZJDYisRAKFbiaZL2yoZP2IWkdWfXCp+UsTe3fi44qJuPRrKknRKUjq0uJNYhF6VHa5NK1Hyzba4azSXBARkQZ5cNDefHszx8jICIHQva18Ze/H4Eb+RmzUbUERHIODLKF3Rs+fqg/Wzz3IbVlEJXckOl3v+4JdoXKPdNjbIywhg+xrmgcfyWUPhxyKA9fP4Z4Ubk9FEI3S27votLxibO2AwssPFPx0cUYOWTILy4cNNir/+5DdHCAQhUoIALPSUwO6cTmn9nLa7iI87RyJ3SMLJaFb2PPO7w3Xr9XWDxNEIXRQCA29t2GYvssO5QZORZQwG5cuK5+fPcvcoIH1NEACh1wS9NKhbPGHkQpoE/dJgKCkZwraWrRavb9fhdDrIpGFKBDDZaSRCV7PDDW+U8yDtPB9nsjkUcyACWEd3oFKSLBIIPcmAO6k7upmLJY+MLKVJUNtJcrlNlrJaWT8v7/27n8szM7s7VfaIFrosvHfOitVD6HS1pfRQ0sup8kMuMwhgHd0MSulcBoSeztqNMbaivFEdJEle62EIrBy6vKFDx6+3tWjZ04nJaKIQOrLDWTkLUtgW1tFTCL5DugahO0QRqRCjZMLIIdTvu6noO137dGoyGkNCp+M3M30Hs0c3yL2a4ij+la468dK4sI7uJW0fO1YQuof1XzJ+5BN05jVO1bJ4DnAymjWnd1n0y4knUmyC6Le4+YSai0Doyyg7XO8uAwbPovVz5CFICFmHVUJed4cpJLnigNCTi7ejeqOEMp+RexhpPm3Syr6GDdet6tHbTwR/qk1dmG7WiNDV7HCVjXJ20YOdo4P6TA/U4wUpLuaDonnTL/U4DJ4dPgjds6oXBBzIYr/yZVEqW9W95//2Nm58NvWWst+bEaEjO5z9+k92D0To64nQXX/2QLJxS5f+UnaDSRcA3TqOtXk3tQpIgc1uld9tcu88/oRVJV26NZNFsVkqZD+G0GVhK0W3t0J2uFRow9Y+A4Vzp2dSD0Fbe0HjjkQAhO5ItdgvFALi7MdY30O5L2Pfil59vk1FMho9oZMl93K/FatvQna45M8Du3sUKypzChbO2mJ3P2jfeQiA0G3Qybd5NzaWJfFDcrdO6PzQK5/b0EWNm6T87XmUvx2JRGqMZPwNcDKa79p2aEvWetP4aydWQ0/onB1udHb7HX5BXp1Yi6jlVARw8ppTNWO/XCB0BePqAWLBkZ0efv21SPAXPzLqAkEOzqBEHHWPljlap2TCjSMEQXo1hvoKxWDw96fnvb7HfjUf2wONdwoFxF2fir7RpyBw6tjlvfpsPlK79pnJwENL6Gp2uBsbtbqL5gDS/iZDAUnsg/R7B62jT0pil+jKIQiA0EkR344fOUkWgyVM4kzGlEDt74Io/Y6s601GemJCF2X5RbKwLtSXCVnnovgOHbN5q3otRPCyOLjTuNcucojeKSAOKV+doIvv27T7+vtWOd0oj7rm4dB6yapZ6MgOZz3AzmrxZVpHv8lZIkGaZCAAQtehTGR9KpH1HCLlWyK5y6MSOj0ccJOnj3s1fDaxEwmdDmXZQkHXLZMxydBHdARKa9f5YUWvvvsq/f7OdmFV3eUu3zC6ces5/oC4nZZdcA+wC/QUtUvbERcVzZ3eP0Xdo9sUIoAfsw58xV1+WzR3uN7lLsrCZCbw0MNAMPhPAnUuPRA8FVWv9NCQKotdzsuTSqQfy2nJwJfCuYeuNQjIkhBY0zH3mx3Nm/WxIxlNmNBl4XZBPnLSrY07XigJ0ptQQvohQC73X8jlfmL6jQwjioUACJ0Qqgpik76gP3PpHdfaNpM4rad/Iwry39R1d34oEGWpk2qlm7HQ+aAUYdoVUiyFGV6/Yho9P5jfpoItawmhnJRKdiWj0RB6b84Olztg0FRaP78qKYNCJ0lHgCLdG1Gk+96kd4wOU4oACF0Hf8j6Dsr/ESTxz+xyrxYsF8GqDq3BC3IH1eJOhNBpG9kt1MZzic0G8UtaJuhIdX+g91Zi961kfW8V5MBWWRa31hMqf8jJmxL+cRc/MqK/KIsLEusLtexGgJPRFHbt/vWvxzU5l0jXEi+KSuhk/e+4Myg9jexwdmsxte3LcrBP0bwZS1MrBXpPNgIgdAPEmcSJENdp18GjKUYldEGUp5uIbtc0FT2aPp7JUPzoiBPEgHgKydBSDAotKatES1oe5TXylrSmdgp5EDLIC7CV/AA/iEF5iyBJt8TTPsomH4HdjY8rLurWoyF5j06pae8qoWcIwpSbG+ScKEq+2TVtE/Wdi0BQCN5QPHfGFOdKCMnsQMDzhK6PStdb6EagkzU9nqzgb9iCN3K56+uYcbnboVxtmyV5t9QTpYqWgiycIsjyJbRPHlGwdoNuQfsBX0bpip49Vx+sn31WTZpjQv+yR9e/nr2i4Mmu5w/mk9VG16Q91HU6AvLNhXPzX3K6lJDPWgQ8T+gM57H7yqNbzro1d2ohenknEHo1cscpa9b+ipLQ2k/NTvrfutM75ySajIYJffEZnTv0XVm8jtbPt5ArHzsckqC3lHUhy/cXzst/ImX9o+OUIABCTwLsTiP04vEjX6IgOlhoSdC9lV3UJBkNEzrL0vmCQR0kWVxrpVxoy4EI4BhVByrFfpFA6PZj7LgeKO3rVFpfR4Sz4zRjTqAtrVov3Ni2XTeK8zB95KlK6GSd34fscOZwdnkpJJdxuQITER+EnghqLq+Dc9BdrkASv6xW1s/Le//u5/LMzO5mRqMSepfzBy2lB4FeZuqgjHsRoB0zbxXNzR/m3hFA8kQQAKEngprL61BQH29nwU3d5Xok8eUNHTp+va1Fy55kdWepw5FpO4P+NbbvIKn1gAEN6gkNf0N2OPcrPuYIZPk9WkMfErMcCqQVAiD0tFKnucEUTxixjqy09uZKo5TTEThQv/6mFT16VwR8vg5hWXWkPvZ3g31dfj/oKtEnvuP08UC+miNAD3VziublO+bsiJqPCC2YQQCEbgalNCtDhL6DCP2ENBuW54aj5eygJFUUdcpdvLtJ07OqktGQ01VT4M6zr8zM/f1lb1P+gSvCQCGNe9rOGdL+MnK5907bAWJghgiA0D04Meiktb2keNMBVR6EyNFD1hI53bhDsvJ3/NeuRo1KinPPaBAUOd8Af191/bHLb8k+uVt/SiykBNLRBKCHuqpxgtgdre9EhCO1r6d87kc9Nok0gjquQwCE7jqV1VxgEHrNMUxFCxGJnC4wbQfpk9+VolS6unPX5fsbZvejK6Hf+JSH3rrCX6fetBCJ8zdE4urfIPZUaNPePnFAi734OrV1ELpTNWOjXCB0G8G1oWk9kavWOJvlVSReZYkH+O9gUPmUhZ+zGxV/d3rn4ykZzQlvP/7+6xn+WjeGiJwtcu2nQvIgdhuUl6Im6UHuCLncw4GSKRID3SYZARB6kgF3QncgdCdoIboM0dzqTN78ZiIPykTg9EfIMmcyp78D4U9ZOCJKB1Z3OG3je1O+zPb5fDkqkYsiHewnMblLRwk+ROxhWocr3vnTJKKEIHQXK68GooPQawCeW6uC0J2rObNu9SATd8giryLwCnpXBuitkDn/XSEIlRtPaPPtj23PqHe4rKKiaOZHdQ7t/vUUttBDRC4xmVcn9pD1riV2rK87d7JEkQwud1eqrcZCg9BrDKH7GgChO09n8brVKzWWOJN4RSBAb/4MCqVixsG1Od2+P5DTuYXk9zdWR0tWvfzrli1Faz6a3aL80KHjmNAlhdSPEnx1d3w4dA7E7rxJE00iWd5K+9BbuUtoSFtTBEDoNUXQhfVB6M5Qmj7/C4e2Ga2PG7nVVWs8ZImH3gFhl7/+9vXte+2uPCmngyT5akUaZTAQKN9eWLhuw7yF7eRgMCtE6pJPsdq1bnjVHY+IeGfMGPNSIMrdPFbpVBKEnk7aNDkWELpJoGwqFmt9XI1WDwW6hSzxKrc6W+Khd0AOW+TldHFzoxbrtrXvleFr3LRtPCJXlJfv2fTFwu3bCgpPZ0oPkXqI3Ktc8apr/mgAHYg9HnxTWRb70FOJfur6BqGnDvuU9YzEMqmB3sitzpKEgtzoUyVydX1cDW5TrXHVEufPsqBUtvbkTht/a9u1qS+rdo2SBJUdPLj9248+Pbhny5b2ZNkfJXSV2EOfasAcAudSM3vi65Xm06KiudP7x1cLpd2OAAjd7RpMQH6kfk0AtBpUSXR9vMoar3KpV62TB4W9vlq71uScub2sZdu2Pr+/bg3EOqbqwZ27viuc9WHW4V/3nFxlqVeRO5nu1SLiEThnJer2tIXUr/bg6vRWQehO15AN8uFwFhtA1TUZy62u7huv5lanLWhH18artqGpwW4/1G26cXP7PuVi0xM7EMkSw9rz4sC53d9/v2btJxQ4V3q4oejzhQg97IbnrpU97KrVjsA5e3RRo1ZxOEuN4HNrZRC6WzVXA7lxfGoNwItRNd5tZ2G3umbbmepaPxKUKzec2GHDL7TtLKNe/VPsk/rYlsOBc18saidXBhA4l0zwLegLx6daAKILmwChu1BpNRW5ePyIqWRdXVXTdlD/KAKJutU54I2tcNWlzmS+X8zYt65Vt82lOZ1aSpmZjVKJc2V5xf5NX3297YflKzoicC6Vmoi775cL506/Ke5aqOBqBEDorlZfYsIXjx/5EnlNRydWG7VUBKzYdhZaH1e2nf1Su9HW9W177ZebncJudb+TkEbgnJO0YUKWYHBi4fwZ95koiSJphAAIPY2UaXYoJeNHPkHJwO41Wx7lqiMQa31cH62uzeYWyuoWJvGgwNvONjVpteGndmf6pezGrZ2ONQfOFc36sN6hX/c0Q+Ccc7VFc3Q8nbaW51wJIZkdCIDQ7UDV4W2WTBhBT+7i4w4X03HiRXOrh7edKXnVQ2vjyj5yo21nhwTp8LoWndfvbZPbrKbbzpINFALnko14Av3J8v2UKe6JBGqiiosRAKG7WHmJik5R7sOo7puJ1vdSPbNudTVqXRvkFkoGE87kVhWx/qu/7o71bc7cUX7yqe0lX0ZtN2OJwDnnao82TAwtmj99qnMlhGR2IABCtwNVh7dZ/MiI/qIsLnC4mCkVL5Zb3XDbmUE2NzXYbWuDZt9vbderUmh6YlvlRPKUjs/KzhE4ZyWa1rRVIYjd1sydVmBNa2jFLQiA0N2iKQvlXJt3U6uAFNhsYZNp01RNt50dTQIToPVxsXxts/brdrXtnp3sbWepUAgC51KBunGfYkVlo4KFs/Y6RyJIkgwEQOjJQNlhfcjvX+ErWZtdRpHuGQ4TLWXiJLrtTM3mpt12ts/n37Mup+fWQy3bnyr5MxukbFAp6hiBcykCXukWR6emFv9U9g5CTyX6KeybAuO2UGBcyxSKkPKuo62Ph/Kr83njFO0W7bQzbX71nbWyt244rW9p8IST29E+f08/LB0TOEdpZKtOdVMOfkHGOdvmP/K42wat4xsGoTteRfYISCeuLSTl97OndWe3Gq9bXbvtTBuxzn/TtrPAxuNy1v3UvmeWL7vxqc4eefKlQ+Bc8jFHlrjkY+6UHkHoTtFEkuWg9K9TKCf39UnuNqXdmd12xtvNgsq2MyZtzuamzavOVvlBwXdw3Sm5G/e37tzCl5XVJKUDc0HnRwPnVlLGOU4Pj6NabVMbtqzZBq3TGwahO11DNslH6V/zyC08zqbmHdOs2W1n0dzqR7ee0bazzPo71rXrtavipJx2dNRoLccM1CWClB869Evxhx+V7tm8tTWOarVHaeRRuqx4fv4se1pHq05GAITuZO3YKNu3j9x4kSxLs23sIqVNx9p2pmZzq3bamcG2M3WNfHOjU77b1v5MUWrctE1KB5YmnR/YuXNT8Qcf1T60e09zZJyzVqnYsmYtnm5qDYTuJm1ZKGtJ3rATBcn/s4VNOqIpI7c6CxYKcqNPfVrWcCIYzZnjqnv9cFAqW9e84/pf23ZrmlGnbnNHDDCNhEDgnD3KxJY1e3B1Q6sgdDdoySYZiyeM2CEK4gk2NZ/UZq3cdrbXV2vXmpwzt5e1bNvW5/fXTepAPNiZceAcR8PzOjvNUD6PnfZY0n+Uz/AJ7KGz2fE6igC2rHl7NuDX4GH9u/1c9FhudX02N7bO1X3jVceWUmrW0GEpgdDf2+s02fx9xz5lcpNm7ckNTLFbeCUTASVw7mc6qrVdiLoROBc3/NiyFjdkaVUBhJ5W6oxvMG49dS2RbWchIldyqx9NAhMQjgTlyu+atln3S7se9XwNslvFhyBK24HAkUOlv6z9bE7ZrvUbW4YC59gy1+1hr7LYyXqnf1WfysvjFjstLE0umps/1g69oE3nIwBCd76ObJOQDmkZQo2/a1sHFjecqFvdcNuZz793zSldt5TmdGopZWY2slhUNGcBAqV7dv9QmP9BBgLnzIOJCHfzWKVjSRB6OmrV5JiK8kZ1kCR5rcniKSlm9bazXf7629ef1ve3wIkt2a3uT8mg0KlpBBA4ZxoqDvoMyocPNyn++pPfzNdCyXRCAISeTtqMcyxEluK3E0Z+T/7KVnFWtb14rPVx7bazSj6DnN6h40qVd2h9XDm6lLK5yZsbtVi3rX2vDF/jpm1tFx4dWI4AAufMQCoXFs7N72qmJMqkJwIg9PTUq+lROS1jnNlsbkzonNHNaNuZGuR2SJAOr2vRef3eNrnNfFm10yKa37Ri07QgAuciKxbr52k66eMYFgg9DrDSsSitow+jcb2ZyrGZdaurUethEuf0rEqgW1UCmCoLfQ9tO1vbpveO8lPatJF8GbVTOTb0bQ8CCJw7Flesn9sz19zUKgjdTdqyQdZUno0ey62u33bGwW0BucqVXhWxXj3H+g91m27c3L5Pudj0xA7YdmbDZHFgk2YD546JiE+zaHisnztwcqZAJBB6CkB3WpfJPko13m1nWotcXRdX94+XB8Tytc3ar9vVtnt2Rr36pzgNW8hjPwIInGOMsX5u/0xzfg8gdOfryHYJk7WOnui2s2P3jweF/WLGvnWte24tbdWhleTPbGA7SOjA8Qhw4Ny2goKNG7/4qq0cqPTrz19P54xzWD93/PRMioAg9KTA7OxO7FxHN7s+Hu20MzVivZwyuu2slb11ffve++Vmp7BbHdvOnD21UiKdFwPnsH6ekqnmuE5B6I5TSfIFsmMdPdb6uP6QFHXbWYUmm5tm21lg03E567a375nly258avIRQo9uRMArgXNYP3fj7LRHZhC6Pbi6rlU6qGUdJdBsX1PB49p2xlHqnF+dgtyOZnM7mludt52tPaXrxn2tO9O2s6wmNZUN9b2JAAfOFX/wif/gjp3Noh3V6t7AOayfe3NmHztqEDpmQgiB4vEj8ig/9rhE4DDrVo+07UybBIb3kP/qr7tjfZszd5SffGp7bDtLRCOoo0eArFj5182bN635aPaJ5aWl9fjgF/0ae4jQlXfVKW5KjniHR8TT72980bzpedA6EAChYw6EEEgkDaxZt3qIyEOZ3Kpnc+NtZ0zg6mEpWxo0W7+1XW9ZbHpCez5yA6oBAlYjkG6BcxzhL1UGWhcsnLXFaqzQnvsQwE3TfTqzTWKzbnfLt52d1HEDbTtrnFGnbnPbBoeGgYAGgXQJnKPo9mV0ulpvKBcIMAIgdMyDMAKxjlO1ctvZPp9/z7qcnlsPtWx/KradYRKmCgG3B87Rb/IOcrdPShV+6NdZCIDQnaWPlEqzJm9E76AkLtEKEW19nF3p/CZPOr2rAts4el3dN24U6La9TpPNm9r3KhVOaNGB1iszUjpgdA4EFARcGThHK1aHK48037Dwo91QJBCAhY45cAwCqts9Xre60bazqvzqAXrLgQ3Ht9mwo12P2r4G2a0AOxBwIgJxB86xg5OD6EJ30uTbRvQb/YCs80udiCVkSg0CyZ+FqRknejWJAEe7090pFO1O9jdZ4PzJ/+H/sSWuHFUa+jTadsYEXnVQykHBd3DdKbkb97fu3ALbzkwqAMVSjoBbAufIKTa0aP70qSkHDAI4BgEQumNUkVJBwvOg8G8jWol+eZMsi6JK5FVJYI51q4dc6uGDUqpInC3yXf7629e377W78qScDpLkq5XSkaFzIJAgAk4OnKOfY6l/z5HjV6786FCCw0O1NEQAhJ6GSo1jSFr9q3+Lq/Ju/ILY/Bw1m1usbWcqkW9udMp329qfKUqNm7aJQwYUBQKORsCJgXPkL3uLotuHORo4CJd0BEDoSYfcER3qiVz9v0TSiV/d/+ersjIy/h1aFw/tIVcyuSnWuHruOFvjh4NS2brmHdf/2rZbU2w7c4RuIYRNCJT++uu24g8+rn3wl51NUp1xjlI4nFsyb/pCm4aKZl2KAAjdpYpLUGwjIq9KiSUITOahd58WDWo9ee2f1hOfN2EyNzrtbK+v1q41OWduL2vZtq3P76+boDyoBgRchYAaOLf208+aHdl/sG7MjHP2BM7tKpw7/XhXAQdhk4IACD0pMDuik7BLXSFwPZH76Hv1nTHztkGP1c3MvFFrjfPfvO3s+459yuQmzdqTlcIPAHgBAc8hIAeDlT8Vl2xa9/kXrZN9VCuOSvXcdDM9YBC6aahcXVBP5mFrXEvi9DfvC+cjSf23D+jV5dwOJ89it/qRoFz5XdM2635p16Metp25eh5AeIsRSEXgXIUgdlszd1qBxUNBc2mAAAg9DZQYYwiRyJytcSbwMInT35kKofNn5vOjBr+65dTuYmlOp5ZSZmaj9IcKIwQCiSEQCpybPadi14aNLWhnB21Ll4SqdXZ6q3/zXvXQvnXN/nXuLo497Ej1mph+vFILhJ7+mtYGvKmWuUrkIeLWvHmLWWaX/7u0bec//Om6BsefcB7dkNhixwsIAAETCNgdOEeBqpcVz8+fZUIUFPEgAiD09Fe6fq1ctciZyJnAs0Jvvz9rwK1j+7foesaQOtnZZ6Q/LBghELAHAdsC52R5deG8/O72SI1W0wEBEHo6aDHyGLTudrbOtWQeIvITOnZp+rthwwc3aZUzJKNWrZPSGw6MDggkDwGrA+dgnSdPd27tCYTuVs2Zk1vvbmdCZ8s868yh17XucN4FN9dp3GgQrfnVMdccSgEBIBAvApYEzlVZ5+w5CyVwxAsIGCEAQk/veaEldA6C4/VwJvTa173x34frNW4yOr2Hj9EBAecgUJPAuUAgOKhkwcyZmtGA2J2jWsdIAkJ3jCpsEcSI0HndvPZpF/0xp9+oW+eKksiud7yAABBIEgLxBs6JglxQOH9mD411rpI5SD1JOnNLNyB0t2gqMTkjETq72Ote+9KUcQ1OPHFoYk2jFhAAAokiED6q9ZPPmpUfiJ5xLlBZftWaLz/9gPoKKm8mci2Zg9gTVUSa1QOhp5lCdcPREzqvoYcsdHrXa3P2uTnn33HPB7Q1DSeipfc8wOgcioAaOLdh/oLWgfIKP+9b5wSM4b3rslBU8uXH55D4lfQOGJA6iN2huk2FWCD0VKCe3D7VbWtqIpnQGjpb6PSuf82/Xh/fsNlJlyRXJPQGBICAFoHKisrSzYu/2bl1yfKc0A+Wk9MQsVccKr1t46ovp9NXFRpSj0bssNY9PLVA6OmvfO0+dHXbGq8FRnBjAAAfSElEQVSbs9u9Xqf/u/T0s4ePfkcURSZ8vIAAEEghAmWlB3eu/ezzit0bNp4kyOIP3xV8dbFQXs5nnpcrpB6L2Fl6kHoKdZjKrkHoqUQ/OX1HDIwLW+kvvflowxObXZgccdALEAACsRDgwLlvP/30wxX5b0+hskc0bz2xsyveaG0dpB4L5DS8DkJPQ6UaDEnrdmdLXHW7h6z00/9wyennjLzlHc4w7Q04MEog4HwEOHDu4M5fFi5//51/rps3ZzNJXKYjd7bWVYtdJXX+5BcI3fkqtlxC3MAth9SRDaqEzp/qfnQOhAtFu9O7/vWvvz2p7nHH/c6R0kMoIOBhBDhw7rcft+V/9do/X91eVLSLoDisI3c9qeuj4D2MnreGDkL3hr61KWC1wXHhtfRe1wzr2f2KIa/BSvfGhMAo3YdAIFB5YPem796Y/Y9//OfQ7p/3aYhddcNrg+VgpbtPxTWWGIReYwhd00AkKz20hY3ff37t30/Wb3L8ua4ZEQQFAh5EoLK8/Ked3214ZtaDd8+g4XPAHK+xM6lrt7aB0D04N0Do3lG6kZXOqWDDVnq7s/u3GXDXfdr0kt5BByMFAi5DoLy0dN5r1wy6XrHU9VY6CN1l+rRCXBC6FSi6p41oVjqvpdcb/NTztx/fpi3fJPACAkDAwQjs2vjd/dPu/st/NVY6r6WrbncQuoN1Z5doIHS7kHVmu3orXY14VwPk6mU1atr4updfm56RWet4Zw4BUgEBIHCk9ODK168ZfA0hUQpCx3xQEQChe28u6K10NR0su95DVvpFDzx8aesz+47zHjQYMRBwPgKyHCxf9p9/D1k1Y2qJQugc9c7r6FhDd776bJUQhG4rvI5sXGulSyShmj2u2ja2YVOmvlgnO5vPX8YLCAABByGwe/OmN96/49bJJNJBhdB5f7o2KA7b1hykr2SKAkJPJtrO6UubPY5JXT0nPRwg1/WSwZ373HDjW0gJ6xylQRIgUF52eNvbN48eevi3nXsUMtdGuavr5yB0j04VELpHFU/D1uZ41yabUQ9uqXf1i6+Ny27e4v+8CxFGDgSchUDxZ5/85auXnv9Ksc6ZzNndji1rzlJTyqQBoacM+pR3rLfS2fXOKWHDAXItuvds8YcHHn7Xl+HPTrm0EAAIeByBfTt+nvP2TTf8TeNqVzPGaaPb1ZSvSP3qwfkCQveg0jVDNtrGVi3P+yWPTLy2Refcu7wNE0YPBFKLQLCicv8Hf3/wyp8LC7drXO3atXM1lzsLCjJPrbpS1jsIPWXQO6Lj2AFyfn/94W++82ZWvfqnOUJiCAEEPIjAD6uWP/7xhIemaaxz9aAWbWQ71s49ODe0Qwahe3wC0PC1rndtnvew6/20Cwa2P3v0rW/4fBn1ARcQAALJReDwgf0Fb/75ylERXO3q8alwtSdXLY7sDYTuSLUkXSijALlqrnfam/4n7E1Pul7QoccR4D3n37z26vVFn8z8NoKrnSPbVcscrnaPzxcQuscngDJ8fYCcNoNcOOqdDm+ZiMNbMGGAQPIQ+GnNt8/PeuCuNxXrXBvVrg+EA5knTy2O7QmE7ljVJF0wowxybKXz3vTQiWzNO3Rq9n+PPP6Oz+8/LunSoUMg4DEESn/7belbNwy9XedqV09Ww1GpHpsPZoYLQjeDkjfK6APk1L3pKqnXYVLvd+vY358+4MInBVHkhDR4AQEgYAMCFWVlP3z48F+H/7Jhwy/UvDZfu1FGOFjnNujAjU2C0N2oNftkNnK9cxY5DpALu96vnPSvO5u0yhlqnxhoGQh4F4FgMFi2+M1Xhhd9NGuNhswjRbUzUCB0706XaiMHoWMi6BHQu97V9XTV9V63dqNG2de8+Pq/M2vXaQ34gAAQsBaBzcuWTJj9+PgPqFXO1c7r5iqZq+vmaiAcyNxa6F3fGgjd9Sq0fABGrnc1i5ya671u90FDu5x59Z9flXwSf4cXEAACFiDw27Yf8t/9y6iJCpmzq53JnN9M5totathzbgHe6dYECD3dNGrNeIwSzuiPWa37f3mPXnVy1zPutaZLtAIEvI3AkdLS7965adiwwwcO7FMsc+3BKyqZc0Y47Dn39lSJOHoQOiZGJASMcr1r19M5SK4uraffhfV0TCIgUDMEKisq9i584dnhGxZ9sYlaUoPg9MeigsxrBnPa1wahp72KEx6g1krnv9Usckzq6np6HYFSw/75xdcn1m96fL+Ee0JFIOBlBCh7TNEnH97+9Wv/+saAzLFu7uW5EefYQehxAuax4tHW09XUsHXqNWvWeMgzL7yeWbtuG4/hg+ECgRojsGvTxinT7rrtBWrIKAgO6+Y1Rtg7DYDQvaPrREcaa396aDtbu7P7t+73lztf8WdmNk20I9QDAl5DIJQ8ZtR1Y4SKigM0djUTHCePUYPgtKldGR5sUfPaJIljvCD0OMDycNFI+9O1SWfqdh9ydddeV177kihJbL3jBQSAQBQEDv22Z9l/b7nxjsrDh/dTMaOIdjUbHILgMJNMIQBCNwWT5wvp19M5SxxHvfN6uvYQl7oX/vVvfzi171kTPI8YAAACURAo27+/aNpdt952YNeu3zSWubo9TZ+nHZY5ZpMpBEDopmBCIUIgWpAcW+ThPepXPP3CbU1PbTMMqAEBIHAsArQ9bUP+A3fetHfr1t06MtemdeWIdn6DzDGJTCMAQjcNFQrqSJ2tdNVSZyu9GqkPeeGVexu3OGUwUAMCQOAoAhWHD//wyaMPjfyppGSHAZlHOkEN6+aYRKYQAKGbggmFNAhEinxXt7OFLXUi9b+C1DF3gEAVApVHjuyY++zjozYvXfoD/ZfXzA/TW7vXXB/RDusckycuBEDoccGFwgoCsbazceQ7J56pc82/3hjfsFnzgUAOCHgZgUBFxa8LX3r+pvXzP/8uimWOiHYvTxILxg5CtwBEjzZhFPmuBsqxlV5lqfv99a557uVxIHWPzhIMWwhWBvZ/85/Xby7+YAafnsZb09QDV3jNXJ84BhHtmDMJIwBCTxg6z1c0inxXs8mpa+psqdcGqXt+rngWADkQOLxqxnu3LXv736t0lrm611zdmoa0rp6dJdYNHIRuHZZebAmk7kWtY8ymEKBzzctLZn98x9evvriEKujXzLWnp4HMTSGKQrEQAKHHQgjXYyEAUo+FEK57DoFAZaB049cLHp4/6akFIHPPqT9lAwahpwz6tOo4HlKve+3zr4xrcGKzi9MKAQwGCCgIVJaX7/rfu/++o2Dm9G91bnZ1zRxHoWK22IIACN0WWD3ZqBlSDwXK+WvXrjf4yefubdTi5Ms8iRQGnbYI0D7zLQtefG7sxq8WbKFB8rY07dY0bQAc3OxpOwtSNzAQeuqwT8eezZJ6aFvbJX+feM1Jp3f5iyiKHEyHFxBwNQKH9+8r/OSRv92987vvdmkscw5+g2Xuas26R3gQunt05RZJo5E6J59RM8qFSP3cW+/s1+7c8yb4Mnx13TJAyAkE9Agc2LVz0bS/3vVQ2W+79mqscqOkMbDMMX1sQwCEbhu0nm44Fqmrp7SFtrV1vWTwaT2vufZJf62sZp5GDYN3JQJ7fvxh+tTbRj2pscqZyFXLnNfLsWbuSs26T2gQuvt05haJI5E6u9fVU9rUBDS1W3Tp3uyCe+77R1b9Bp3dMkDI6W0EKAOM/POa4n/OeuCef0chc+wz9/Y0SeroQehJhdtznRmRunqgC2eVq3aoS+1GjeoPeuLZhxuccOIFnkMKA3YVArIcLP9+yeK/z/nH3z9VXOxq8JuaMIatciZzpHN1lWbdLSwI3d36c4P0elLn/7OVrlrq+nX12ldOevH2Jq1aX+uGwUFG7yHAe8zXfv7pvV++8s/FGjJnIteTubpejnSu3psmKRkxCD0lsHuuU+0847/Vo1e1pK6uq4e2tl1wz/3n55zZ968+v7+R59DCgB2LwOG9e1d99dq/8jZ+vYhPTNNa5Uzm6nq56mZnIgeZO1ab6ScYCD39dOrkEelPaWNiV/O/q+vq4Sj4lj16Nf/9bWPH185u1MPJg4Js6Y+ALMuVv2xY98aMv/31DaGigg9X0bvYjVK5gszTf2o4aoQgdEepwxPCRIuA16+rZ9HBLnUu+/vEYSe26ziC9qvzdbyAQFIRqDhS9nPBjOkPLn/vv4XUMUewq2/eX85vo/VykHlStYTOGAEQOuZBKhCIFSynrquHrfVe11yX2+WPlz1EWeZapUJg9OlNBPb+tP3jzyc+9szurZv2aIhcnyzGKJKdAVNJ3ZvgYdRJRwCEnnTI0aGCgFGwnBoBr93appJ6Vr1mzRpe8tAjd2c3b/F/QBEI2IlAMFB5cMOiRY9+8dyT86kf1b2uJopRrXLt/nJtwhiQuZ3KQdsREQChY3KkEoFIwXL6rW1qwByTe+0L7r7v/Jw+Z93v82XUT6Xw6Ds9EQgFvr364viN33y5LYpVrk8WAxd7ek4HV40KhO4qdaWtsGZc8NrtbVmt+/Y9qc91I2+jU9supMqYx2k7NZI3sFDg23frX5/x4D1vKoFvasY3dTuaGvimj2IHmSdPTegpCgK4EWJ6OAWBSC54NQpeDZjTJqPJ+t2wkT06XjjwvszadVo6ZSCQw30I8MEqK6dPfaLow5nrFatc3VeuHqyiPSmNCRwudvepOe0lBqGnvYpdNUAjF7w2EQ2Turq9LUzstevXr3vBvQ9f1axjxxGSL6OOq0YMYVOKAEewb/nfshfmPv34XAP3unatXB/4Bqs8pZpD50YIgNAxL5yIQKTscvq19WrR8Dm9e5901ohb7qjf5PhznTgoyOQcBCjo7dAv/9/e3QdHVZ1xHL+7eSUJCRCCRikgCJVOR8b6AgwqVjsFxNZqLQbUAiNWq32bzvS/dvpHO22dcaZ2xtLRauPL8OYIVlRAipbpqFitCAaVMhoVkAR5CZB3kuz23IWTHq53N09CAk/2fjPD7C45u3vO59zNb8+595774a4nNz3w+2WNBw40OaNyeyqanV4PHvjmN4Iw19OV1MQRINDZHLQKSEbrwWn41BHxM+/58fSJM7/+c6bhtXbt2auX2U+ePFa3b92rjz38l0/ffrPO1MROrQdPRbPnlvtT68ElXN1QP3uN4Z0RCAgQ6GwSmgWCoe4/tkvH2vXgw6bhC/xp+Dm/+s33R104cVE8nuMHPT8RF2hvavpg29rV97/99Ir30gR58KA3N8gZlUd8+xkMzSfQB0MvUcd0o3V36djQYB87dUbl1Pm3317+pTHfieXk+Ndf5ydiAp3t7Qf3bNu6dP0Dv1tnjl4PrvLm7icPO6/cXRyGhWIitu0MtuYS6IOtx6Jd33RHwgeD3T9gzl0bvqByypSKqxbfs5Bgj84GlEh0tR+srV2+6cH7nziyd+9RZ1TuHrluL6jij8btpU79+/4Po/LobC5Z0VICPSu6MVKNCJuGt1dvC17sxQ91N9jz/WCfcceS+eXjxt+Sk5tTHCm5iDS2q7OzsWHv7ufeXFa97JO33tp/MsjtwW42zINXRgubXndDPSJ6NHMwCxDog7n3ol13d7TuS/hhHrZ/PTgV74/e80dNnlx+9Z333kawZ89G1NHautcsDPP0vx556PmTI3I/vO2iMGFB7o7I3UudEuTZs1lEqiUEeqS6O+sam+mgOTtq9wPdrg1vj4q3p7sR7FmwSbQ1Nr6/t+ad5Rv/aNZd7+gILghj95G7C8OEXUyF6fUs2Bai3gQCPepbQHa0v6dgt0fEhwV7aoEaM2IfcdWiu+eNnHDhvJzc3LLsYMneVvinn7UcPvz6rldfeWpL9WPvmJa6U+rB0bh7edPg1DpBnr2bSeRaRqBHrsuzusG9CXY7FW/3sadG7UMrK0uuWnz3daMmffn6IWXDLjPXYOczomiTSXQl2o7Wfba+Zt3alTvWPV/rBLk/Anf/BUM8eD45R68r6leq0j8C/LHqH0deRZdAX4LdnY5PhbxZea7ykptuvaF8zLjZ5jrsY3Q1MTq18UfjbceObjvwce0/tj6zfNO+HTsOnQzysBAnyKOzadDSgACBziaRzQI9Bbt7VLw7HW+Pju++nXbHoikXTLvy+tJzzr3OTMlz2dYzsNW0NTXuPLz7k03b167e+PEbb/irugUD3F2e1V3ZLexqaIzIz0Cf8RZnV4BAP7v+vPuZEZAGu7v6nD9id6flU+FeOLyi6OolP5hZOfkr1xcNH3GFmZH3n8NPPwm0t7R80rBn98s7X35pw/sb1+8OCXE/uN0V3fzwtv/CptUJ8n7qG15GvwCBrr+PqGH/CWQKdveUt+BCNTbcTwn40ZdcVnHZ96rmDDvv/GlDSssujsXjLDHbh77yV3I7ur/u5V2bN7/4zpqV/uVLbWDbEbk9Z9yOwiWjcYK8D33BUwa3AIE+uPuP2vdNIF2w21APns8eNnK34d49kr/m3p9MHTVp8tShFRWXFhSXTOpb1aLxLBPi9Y0HPt+ye+t/Nr72t4e3mla7I++wqXS7LKt7ypk9Yt29NjlBHo1NiFaGCBDobBZRFggGu2/h/18w2O2IPbjP3R25n3LfrEg3/OJZ37qifNwFVxSXl1+aV1BYGVVo/6C2jtaW2uaGhpoje/e8+9/NG9+q3bLFX8HNHXm7Ie6HdvDgNne/eE8XTWHN9ahubBFvN4Ee8Q2A5qcEgp8DG+rurbu8rA129/z24Cjef9wd8hd9Y9boiVfOnDbs/NGXFw8bcUk8L7c0W+39U8vam4590HjwQM2h2o+3v7v+he2Hanc1OiHtLrsavG+DWzISZzSerRsR7eqTAIHeJzaelMUCmUbt7ug9LOCDQW9XqUuF+/jLLz9n/JXXzi0qHzknPz+vtLOzqyYnL/fz/OKSssKSkrH5hUPG5OTnDx9stl0dxw+1HDmyw0yhv1v33o5tb69ZtbOztTXswDV31O0ezJYpxO2SrO6tS8RofLBtMNR3wAQI9AGj5YUHSmDh4ysnxJPe6kTM++4Ti6o+GqD3CRu1u1Py7rS8vR+8SEx8wvRrSqfceMPNhUPLbjIHxI9vaWh4oW5nzYtvPPX4TvNidlTfPaVfPnZC8aRrr5lYPnrsuKLyirFDhpaOySsuGmOm7M87W0fUd3V2NXe2t+3vaGutP97SXN/e2FjXePhgXWN93b49Nds+27d9e4Npi71aWTCog0ehpwvvdEeoh63kRogP0EbPyw5uAQJ9cPefitrf+ejTIxI5iVfMxPWU7golvZeqF1fNzlTBxU+sXGIuUPlX87y7qhdWPWrLngjs5GteLHZO0ks2J73YzSa4N9rfL6pe+aBZv+2nGRsveP9e4EnC/ZR973c8Uj0vr7D4VnPk+wwThGuO1tevfu6Xv/j3yRB398nbLwF+uAdH/ac8Hj99ekX5uAkVZaPOHVk4bNjIgpKh5QVFRSNzCwvLc/ILyuL+UfaxeL65zTfhb25z8j1zP54TL/TbmujqbEp0drWZy4q2mWnxVvO41UskWk1g+/fburo6W5LHO5qPt7Yca2o4tM/s766rfX3Lp4c+/ajZPN0PURu6wdtgSAdPI8s0fR62FCsh3ouNk6IIWAECnW3htAW6Az3uPeQGc7oXtuWTMa8kNeSNeX+wz+v+nedtfnxx1c9SoZ9I/jYRi83wR+MnR+d/jnfFFzy2ZN5h//l+wPu3fvnTbkzPL5A23JcsW3NDbn5+lfmCUpXsTKxqbW9e9eTC+Rv8JjphHTaaD/s/9+pxbrCHzQy4+/pTpCf/hbUmGJZhU9r2/9yjyIP3wx6nC3z7ZcC9DU6hp1tTndF4z9skJRBICRDobAinLdDbQLdvGPY8E9jfNBvlUvNXfJYf4MEyi6tXbjDj2GfcLw5nONBdr9g9z66fGY/FFpgvHfO9WPKfXV5yxcM3zV3lhGrYAXbBg+3CjqwPHmkfDPKwx+nC3C8bDEb3cqGZQj1dGAdPGQs+7im8M10UhRA/7U8lLxBFAQI9ir3ez23+wpR70ttuRtDX2hF0urcLC/QTI3LvFne63g9x8xd+pxnRr4t7ybuSydhnPU25J5PenwZqxH7f2g1fS3R5t5l2mRD3/IVQljUNia14ataslkBb7ecr7DbdqDr4BcCO1Hv6YuB+QQ87sM//fdhR4W6wBu/3FPTS36d7b8tFgPfzZ5KXi6YAgR7Nfh/QVqdG0eanp33oYYGe2j/ueReFBboN6FSZuLfDjtLPxAj9vjWbJiVjHQvM/vwFpmnHYrHkMi8vsWLp3Ln1GTDTTc+Hha8b+sH7PT12Xy94P131ehvuNpQzfQFwg5sR+IB+ynhxBL4oQKCzVfS7gDttbl58QsxLrol5seLgAW69HaGfTqDf+/f1fzZ1GdXHxpaadBpr9lAtNzMDy5feOPvDPr5Ous9buhF1phF+phCXfK7DpuCDI+aw/e1ho+qwLwcuESPwPm4wPA2B3ghIPvi9eT3KIuAF94OnI8kQ6D+yU/ZumWTC+2pPU+3/T5tTj47/4bMvzTHPLe5L93TGk7WPfHu2vzzpQPxk+gxmGuGHjcT78nkOC9tMYe+OwsM8CO+B2Ep4TQQEAn35AyB4WYpEScAPcLOjd0b1oqpf++0+nSn3LxwEd2KfenfAh7meiSn3s9Sfks+npExvqi8JZEmZ3rwnZRFAoB8E+vuPQT9UiZcYjAKnnBvewzngoeetnxhvps5HPzHCPzFN7yWT++0pa+lcsjjQJZtCf3+GCWuJOmUQUCjQ338MFDaRKmW7QMQDPdu7l/YhgIBQgEAXQlEMAQQQQAABzQIEuubeoW4IIIAAAggIBQh0IRTFEEAAAQQQ0CxAoGvuHeqGAAIIIICAUIBAF0JRDAEEEEAAAc0CBLrm3qFuCCCAAAIICAUIdCEUxRBAAAEEENAsQKBr7h3qhgACCCCAgFCAQBdCUQwBBBBAAAHNAgS65t6hbggggAACCAgFCHQhFMUQQAABBBDQLECga+4d6oYAAggggIBQgEAXQlEMAQQQQAABzQIEuubeoW4IIIAAAggIBQh0IRTFEEAAAQQQ0CxAoGvuHeqGAAIIIICAUIBAF0JRDAEEEEAAAc0CBLrm3qFuCCCAAAIICAUIdCEUxRBAAAEEENAsQKBr7h3qhgACCCCAgFCAQBdCUQwBBBBAAAHNAgS65t6hbggggAACCAgFCHQhFMUQQAABBBDQLECga+4d6oYAAggggIBQgEAXQlEMAQQQQAABzQIEuubeoW4IIIAAAggIBQh0IRTFEEAAAQQQ0CxAoGvuHeqGAAIIIICAUIBAF0JRDAEEEEAAAc0CBLrm3qFuCCCAAAIICAUIdCEUxRBAAAEEENAsQKBr7h3qhgACCCCAgFCAQBdCUQwBBBBAAAHNAgS65t6hbggggAACCAgFCHQhFMUQQAABBBDQLECga+4d6oYAAggggIBQgEAXQlEMAQQQQAABzQIEuubeoW4IIIAAAggIBQh0IRTFEEAAAQQQ0CxAoGvuHeqGAAIIIICAUIBAF0JRDAEEEEAAAc0CBLrm3qFuCCCAAAIICAUIdCEUxRBAAAEEENAsQKBr7h3qhgACCCCAgFCAQBdCUQwBBBBAAAHNAgS65t6hbggggAACCAgFCHQhFMUQQAABBBDQLECga+4d6oYAAggggIBQgEAXQlEMAQQQQAABzQIEuubeoW4IIIAAAggIBQh0IRTFEEAAAQQQ0CxAoGvuHeqGAAIIIICAUIBAF0JRDAEEEEAAAc0CBLrm3qFuCCCAAAIICAUIdCEUxRBAAAEEENAsQKBr7h3qhgACCCCAgFCAQBdCUQwBBBBAAAHNAgS65t6hbggggAACCAgFCHQhFMUQQAABBBDQLECga+4d6oYAAggggIBQgEAXQlEMAQQQQAABzQIEuubeoW4IIIAAAggIBQh0IRTFEEAAAQQQ0CxAoGvuHeqGAAIIIICAUIBAF0JRDAEEEEAAAc0CBLrm3qFuCCCAAAIICAUIdCEUxRBAAAEEENAsQKBr7h3qhgACCCCAgFCAQBdCUQwBBBBAAAHNAgS65t6hbggggAACCAgFCHQhFMUQQAABBBDQLECga+4d6oYAAggggIBQgEAXQlEMAQQQQAABzQIEuubeoW4IIIAAAggIBQh0IRTFEEAAAQQQ0CxAoGvuHeqGAAIIIICAUIBAF0JRDAEEEEAAAc0CBLrm3qFuCCCAAAIICAUIdCEUxRBAAAEEENAsQKBr7h3qhgACCCCAgFCAQBdCUQwBBBBAAAHNAgS65t6hbggggAACCAgFCHQhFMUQQAABBBDQLECga+4d6oYAAggggIBQgEAXQlEMAQQQQAABzQIEuubeoW4IIIAAAggIBQh0IRTFEEAAAQQQ0CxAoGvuHeqGAAIIIICAUIBAF0JRDAEEEEAAAc0CBLrm3qFuCCCAAAIICAUIdCEUxRBAAAEEENAsQKBr7h3qhgACCCCAgFCAQBdCUQwBBBBAAAHNAgS65t6hbggggAACCAgFCHQhFMUQQAABBBDQLECga+4d6oYAAggggIBQgEAXQlEMAQQQQAABzQIEuubeoW4IIIAAAggIBQh0IRTFEEAAAQQQ0CxAoGvuHeqGAAIIIICAUIBAF0JRDAEEEEAAAc0CBLrm3qFuCCCAAAIICAUIdCEUxRBAAAEEENAsQKBr7h3qhgACCCCAgFCAQBdCUQwBBBBAAAHNAgS65t6hbggggAACCAgF/gdmObbTKoA61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885" y="2658194"/>
            <a:ext cx="4810125"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灯片编号占位符 3"/>
          <p:cNvSpPr txBox="1">
            <a:spLocks/>
          </p:cNvSpPr>
          <p:nvPr/>
        </p:nvSpPr>
        <p:spPr>
          <a:xfrm>
            <a:off x="11783838" y="6480000"/>
            <a:ext cx="456162"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F72D-0145-4728-BBF6-AFA599DFD9DE}" type="slidenum">
              <a:rPr lang="zh-CN" altLang="en-US" smtClean="0">
                <a:latin typeface="黑体" pitchFamily="49" charset="-122"/>
                <a:ea typeface="黑体" pitchFamily="49" charset="-122"/>
              </a:rPr>
              <a:pPr/>
              <a:t>17</a:t>
            </a:fld>
            <a:endParaRPr lang="zh-CN" altLang="en-US" dirty="0">
              <a:latin typeface="黑体" pitchFamily="49" charset="-122"/>
              <a:ea typeface="黑体" pitchFamily="49" charset="-122"/>
            </a:endParaRPr>
          </a:p>
        </p:txBody>
      </p:sp>
    </p:spTree>
    <p:extLst>
      <p:ext uri="{BB962C8B-B14F-4D97-AF65-F5344CB8AC3E}">
        <p14:creationId xmlns:p14="http://schemas.microsoft.com/office/powerpoint/2010/main" val="1365006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78"/>
          <p:cNvSpPr txBox="1"/>
          <p:nvPr/>
        </p:nvSpPr>
        <p:spPr>
          <a:xfrm>
            <a:off x="360000" y="180000"/>
            <a:ext cx="4201000" cy="461665"/>
          </a:xfrm>
          <a:prstGeom prst="rect">
            <a:avLst/>
          </a:prstGeom>
          <a:noFill/>
        </p:spPr>
        <p:txBody>
          <a:bodyPr wrap="square" rtlCol="0">
            <a:spAutoFit/>
          </a:bodyPr>
          <a:lstStyle/>
          <a:p>
            <a:r>
              <a:rPr lang="zh-CN" altLang="en-US" sz="2400" b="1" dirty="0" smtClean="0">
                <a:solidFill>
                  <a:schemeClr val="accent5">
                    <a:lumMod val="50000"/>
                  </a:schemeClr>
                </a:solidFill>
                <a:latin typeface="微软雅黑" pitchFamily="34" charset="-122"/>
                <a:ea typeface="微软雅黑" pitchFamily="34" charset="-122"/>
              </a:rPr>
              <a:t>半导体研究所服务团队</a:t>
            </a:r>
            <a:endParaRPr lang="zh-CN" altLang="en-US" sz="2400" b="1" dirty="0">
              <a:solidFill>
                <a:schemeClr val="accent5">
                  <a:lumMod val="50000"/>
                </a:schemeClr>
              </a:solidFill>
              <a:latin typeface="微软雅黑" pitchFamily="34" charset="-122"/>
              <a:ea typeface="微软雅黑" pitchFamily="34" charset="-122"/>
            </a:endParaRPr>
          </a:p>
        </p:txBody>
      </p:sp>
      <p:sp>
        <p:nvSpPr>
          <p:cNvPr id="2" name="AutoShape 2" descr="data:image/png;base64,iVBORw0KGgoAAAANSUhEUgAAAfQAAAEsCAYAAAA1u0HIAAAgAElEQVR4Xu2dCZgVxdX3awYGBRJARFzQgIgoKsuwSNwxJkSCCy5EwCiDihoML8EQRVFUXAKEhPgRg0pEUFRMNG4QEhIiGKMiy6AYF0CUuCOg8IZ1ZOY7p+3qt25Nd9+t+nbfW//7PPe5M93VVXX+p7p+tXaXCXygABSAAlAACkCBolegrOgtgAFQAApAASgABaCAANBRCKAAFIACUAAKlIACAHoJOBEmQAEoAAWgABQIBHplZWXb8vLym7766qvfvPbaa/9WpCo/5phjWjRu3Li8tra2XVlZ2f51dXXH0u9h9O1Ff7ek3x+tWLFiZUTyNuzevfsvKY0zKP4Xd+7cOeHNN9/8NI+0Gvbo0WMSXX8t5X05fc+trq7+OF18dE0TCtOE9DmQdDqY8nMU/d+BvsfTdy8dv/D111/fqMZDml5GYR+gY0vpexZptCkoHQp7GoVdzOdJ5z6UpyUheSrr1q1bTwp/OaU7Xk+XryPNOtHPAspn2wziE5T+IRTfPaTHC3TNXMrrJxQH2/db+n8/+v0fOraCdBhDYf69cuXKeXSsLp1uOA8FoAAUgALRKOALdKrMD6BK+zEXmgsJmoMJmltUKIRlhyr4+7Zt2zaqefPm36RwXNH3zjH7j9J1w4kbO+T1lIdv099/ZqhQOjMpnRHr1q3bnWP8omvXrm0aNmzIeexG8d1EYLorHZhIn0sIdg8FpUnxbNy7d++Z1BCqLgTQqYF10L777vs4aXIqpXdDTU3NtIqKivvp7yGZ6qJDnkDd3/Xd/9Lv98gHS/VGAWnQhs7N4jTo+imff/757R9++OFOpeGiJz+KtLmWGxVp8uX5nfLRKscylLbRlKk2CAcFoAAUKAYFAnvoVHl/nyreP5IRDOVbqEK/i44dSX87vTzXuLfpdzNV0svodx0df5N+36UGwKfUANiTR2UstUsBOsXX3AXIgCzF9Sr3ENikjZKgdTn1lGdSPriB8hh9PyfbP6Tfb5Pth9DfP6HfP9H/W7kRQuEm0t/X03cS/T/Wr4euhEmbvk8AJ14+TvEMpJ9HKA8f0/dCgu1o+j8noHfo0GGfZs2a/Y5suYzi+tOuXbuGkj//26VLl9bU+JlPx3tyA4AaLcup4XAzpXMt54HCXkkNollRAV3qHyZUNqMguQiOa6AAFIACSVUgbA6dh7anUOXNvSqG9dn0y+EXuMb0o8r7rWwNox5xR4LCn+m6IzKpoJX4G1JlfTOBany2aVJ4o0BX01cbLT693EICXW3sTKM8/oxgXyPzms2QuzoKQjYNpkbMXLfR4PWWFVvLSYNBdP4ASu8e+v1KpikbK9LPSh54iuQsOn6sO63g+Ef5Hz30HAo5LoECUMBuBUIXxVGFfARBfDR97+J5ZVkh5wN0ivNkuv4f9K3IZC6X0zr00EMbt27d+jZqVPzcTdubBuD/s4GVBmPuaf+Nvt+kvAwkG5/ItjgYBHrKaETQHLo7dz+D8sm9b6+Hzvmma/qRRpU0j353gwYNeE59cYb2eGm7vfO7KZ6r6NpVFNdZNHXwkQ/QLyW9Hg6L3zTQM2kAooeeoccRDApAgZJTIKtV7iaArsw/f0Cw6KctuPMVmBsB1Kh41p03X0K/g3mRlgycB9BHURy/obg30G/GIw6ZDJMzfAioHSneTIfc8wZ6WOnMVCNuSJC+T7kL3+TIxpc0T9+MFkJ+g9K4m74DSLPn6Pd1bkDQL/fcG9Ox/WkYnhsAztqBEKBjDr3kqhIYBAWgQNwK+AJdB5bsSdNw+bE0XM5D7oely3hQ75vAciNB4E5eUU5A7++3Itsn7jK6roqu4/nib9F333Tpq+dlXvKZP1fi4xXx/GFQB34KCXTNXwzhX9H3D9loRGEn0dqHyQRtXhvQ1712KdlxNzVMuLGR0Uf1uwmgZ5QoAkEBKAAFoID/g2WCgK4OA6fTLh+IBvWYc11kl09efOzUh7kHEfAYgvW2lxVqUZwpoJPum6nRNFmxeSkdu4X+f4iOb6ffz+nLDaqD6Ps8NxxI2/+S/Wvo7xpqEGzjxZB+5YR9ylMm9MtbDjOaQ6c4eb1EaMMpXTnkhopcOJhBWASBAlAAChStAoFD7n5zw3IrkwrcsDldViWXXnEmQFfnUzMdTla8xHvPf03/j6S0Xnb3njOssvroq+4pT9+leWUGXS1HVCiguzrLfes5b9ei/MopiLcIurxvvV5cpPVwOnc/afY4jbBcTiMsDPqUjymguzsF/Bbieesm3IS96RIl7Zx1yKoQIDAUgAJQICEKZAV0OVyuVvTpgK7aqYG33qIqCf+oga7uPaf8TSNw8LYrb3V2pr6RW8UofAVfQ/n+gn5+xlu3+N8sgZ7XHLoOMteGjJ4BIBtHFMcZBGvehjaDfuf4AV1p1KWdMjEx5J7rqIxf3jP1K8JBASgABYpRgYyBvnv37hX08JLZVNGfr/bOsgG6Ah3eTvUdAumLqmiFAnqmD8hR86Y3MtwnqfE8NS8KY6A7UKdPDYW9iqFO2vyC/i/IojgTQOcthbQ6fl/K/37qdjL1iXYUppLC/IUN9Xt4jqqZaaCr8/NBCzTRQy/Gagh5hgJQwIQCGQOdKvkatyL/Jv09zn2iGg8r8yNQfbdR6RlUht/fpeHaH9BqaJ579T5FBHRvTzxpcR8Z0IMftkJ/T6W/q9gg+nsgQfF7SQC63wJFbUrFeWCOdEQYFNWHy1B4fnzt/KCCqAPdpzyknSYI2hYIoJu4/TOL4/lu3Vo0bChG1ZaJAWWirFtmV6UPVSfq3i+vE7NOWb7qtqDQXCfwOS6frs/P47rHLaO8QDX0EcoBIzxZTcd06zOgRW3DhqPKyH5Kz5j9VEu8T4/2mPX6358ItF9rIHNdO4XqlmlBzwDJcIozxX5Xyysp7pSncnLaUj+qQ5y1LAFbYR+lxv0jxAd+UuUE+vLalylhj7ZW7ap68KkWonzPKKo0qXyZ05eeQ/2+KCubNWvoRaH6uvb3U9faqOUupH5T2acGU5+jMZG0W8CP7tZYKcN7vuDyTRw5jvLBD3RL+XBdKuMJu7MCga5W3OSsvuTIAymi/0cJNqRf51GgrsMzBroyBP0vWkB1Dj9OVs1cENAzLKShNUgme5jVCMj+o+gpaPx4V342O/e676THzE7kx8y6w85P0fH3KN4q0oZB3pvn0On3VPfhN7+ma/Yhva6hY5E/Kc5ED13aHwZ02r7WiEZq+Hnuw8neX1BBHUfX+T7DXQd6FosqvUKOIffQYl2Qk0t6druV/M2LIyP50H1y22nLV93qFzlP89HxpxhgXH7o7yNk49MtG7Pp+jF8Xh95c3eaPEvX8FbLUQwYt1LNCjhdvnsh2S8itF/cRlD3tV/XJAy+HFYHkdoIUuprx37S5xz33RJqMvoumRT4u5o7eroPgnJAKKFIx3MA+mORl69ZwwYH6usHSz+g6xwiLvZ3GzFe48XVZwzr4K4B8hphdA/x9mivQaZqKRs/QeDOG+ja/PAze/bsGUbOP4S2rZ2/devWyfL56Zn20LVwD23evPmq999/f5dakgoIdN4GN4IEvoDSf4a+80hQFtuZR6dzp9DPw3S+rTsvPpIqDF7J7ix2U9YS3ECF+gHShfdkM9D7uCu+h1OD5de0BewmOp7pkHsulaW3glvCkvK7gvL9EBW2t6iw3S7zpb/cJdceultpOCv7Ka1/0GNhB7rP+T+fztVRo+fPStmQT8r7PYVtQN8PMnzSX9oelIlnIuQiuI3XvNCzkno6It2zA3KWhnrqq05btoqnrlI+euXoVrLvBr2oyO3hjKRIxtC92It+j6DyljfQu373Au7pRWY/5XPVa397op79WTSAvR022QCd0uV3ZHiNG3ktHXuXdEvpsUrHRAH0YQ8+Fqm+1NtYNatqUD192Sa/DgPX41x2+Lw6cqkWTmYA1WcLSacL6Tg3jo5VypsHdPUavTEWAHReBFzv+ryATr2wlu5+5NMp8m303Z++8ynT48jA1fS3A7ZsPppwdxBAefFVyifdkHtQetmucqe8HE3OeI7Ax28Pcz4uuBfT79t0/Gr3ITYb6P+hZPMLHESGpet78/A6NXIu2meffXbScWfxWdDee3md0sJTe6ASeqYWxTnJUV6GUGHjVetpX4yjj16km4cm+7mw8+N7D6fveTzsTse48cANmDuoMXN7o0aNelKD4lb6n6cdZJ5S3hqXLh2+KM/RGWxZC7ppsjj+Qq/KyN+id+qy6nqjhVmudXmUpvGmUIdjOJmmA11fHJq2wajK0/V7F0ZuPwG9nv1yRILqopfpO4vqnCp3pMKbhpD3CP06DZ0M7xd9mHck1QEzKY2+ynRGCtADhotVmeTzObLuoQ+bNTdyfR+sGhT0IrKUUR85IkRan8DGqUCXox2k02/oFEN8ZhjQKYzcdjuJh8spbMoUkaZpvReRqeLmBXSlUDxEhk0nA2ZT5PzUs4w/dN1NdB2/2CXyfcTZAp2N4KFjhg47hPI5mA7x3mr1wy+dGUE90Kd5b7UmLreiuhPIFmo93bDXnPIzz3k1/S/pm7ZCUVvn6RoKnDd3GoArLm6czCWbeN5oFn19GxruG9rmUbge2QKd4iyj9Nivv6C0+LWuP6bvZIqLn8fOawe60v8Md/n5lMK9R+edmyTDT2gBRw89QxUNBIsL6D73nG/PR4aLasg9bqC7L4Rypjbp/lrk2uuNVKgjF5n20GmR8z3UGeHOhN8LnBg8er3t3I90H7el+9gbBZE9+XyG3OMCugtUdQicNU6ZjtDrRgYrabCNNGhGYafQl8tkYA9dn/IIuh11uLtrEgLXJ1E8vvVj0JPiRtAFo6jFez4/mpXmkw+l+WR+jvoP6auDr14eyWB+nzg/V5wLSyKBrmW6nGw8hlr3F7h5Vhsv/C74cwne7/o5Iwzo6lvLtGtDYcVhswU6FZyfU975oTDP0OtTryR/8ShKysgBxclvYdMXXNTbcZBJz5nsPpj8zK/Y5Rau86H/nffJ07Eu9OV3AMyl71+pQvqE4uS1BYuDCrTP8UfpZvqErvlZFtf4BUUvPU8BkwD0sJ6nbPBGNuQeUw9d1gNuh0p91gL30H2nHvRpibA5dGXeNmWYV8KZ58bVNQycH7enuIYbGWo4WcRcMGW1RiEuoMv8U/lZw4/pprpqttJY4RdO8SJAZgE/GdVZMKjU91yXeaMRvB6BfULhmRdew1Pr1cvF4yl3pNpoUMuw+trwfHvoh1CKPclpPDcc+XBInvVNzi9nCUi3jBz9LXIszwmfxwt2SAfZKq53SboeunwQi3sh91SXkANvXrVq1dowu7MFuruIcRJNA4x/4403PvDLl88QJj+xbaL+lrRMgM55P+644w6kUY4bSCt+kQs/mGcoxcUP1sGnhBSIG+gKJPjVwH+TK7zdMp6yKE7tPZILjuDhavpVX/nMnkk7Qqa6L64eusyD7L1x79xd7e8tFNSLWTZD7mkWxfXQga4DXP1fm1JN22FR8x0j0EfyWiDSoSnl5wxeICgbh+pIh243w9XNvwd0F+J96LfK/TqL4tQGVUDjikdd7pfrQiIBegnVRbaZwjsQsn5Ajm0iwd7sFIgb6LJydRe4qSuIeSuP01tki/x66HQ4ZYFXLj3IuICeIZylM52RKL0nF9ZDp8bRAdTg4WFjHgX7Hzei8W5vU24VDGw8cHh9RCC7kvV16LiArubVhba3dU+fupBh3TLmTCeSfndw49JtzDDc+TNe3a4n9aew/3LPe4vt1NEOLX5nSsNYDz0Xp+AaKAAFSlOBOIHuVqAMHR792aStl0l5foLPCJSzKFTtARUT0P1KkzuHy8PB9d4O6WdbENDdOfQbCDTTCOo8usYNpd/Rl6dbGVaz3a2AKUB3e6fpplGLooeuQdRbdMjHg4AuG0yk2UY5GsQQpznvF+QWNreh5ECZ1xzQL48QzZX73GVDTZ+f53SVRilPWzjz8+52y/z2oZdm1QSroAAUyFaBuICuD6nLYV2qJA+iCvIz+uVnY3hg04cr3Yqzo/rAkGIFugQpQ4BGKuaS3fUe5qX3MiUg6Nd5GA//72e/q6sz8qEuenOHjEu6h86a6WsUgoDuNxwue9muT5y1Awx0qTnHT387z06QU5l0fgOlye8S4f38KWt8ghZ45zWHnu0Nj/BQAAqUrgIxAn2i2/O5mNTlBbb6Q04CH2rlA3f5VEJ2VFY9yLiG3NXecNBOFwkJPs8rznl7lLpPX/bQyWZ+EJZcS+DY75bYlIaBz5C9A3QCED+nw3dRV0DJz1jjuIbcXe18nzbo10MPWyDoNpbkFmTeNuyNHsk1EAx2+qY82VBZryQfPsbltN4zAAD00q1fYRkUKKgCUT9Yhox5jfahG3ykqll5on+wTN1rr/3tycTab1bN+rFF/WAZWtb92oPDBlmhb+CjX6N2IuKHAlCgOBSI89GvSVAoSY9+TYIepvNQ9WC8j341bU+c8QHocaqPtKFAESjAL2cpbyh+SsOu/HISfmiQmU+d2ECPfZ0V9Bx3M4nkH4v7chayv47sLzNofx3Z77yc5db8c1m8MTgvZxG7fkov/hlAjxg2rK+YFfYc9+JVzT/nAHqpeRT2QAEoAAWggJUKAOhWuh1GQwEoAAWgQKkpAKCXmkdhT0kr8Ic//OFJWgV7x4UXXlitGkrH+VW/b/7whz+UT7EqaR1gHBSAAvUVCAW6W0kIqiQu5Uv1/9XoHn/88cE0x1ZFYb9Pf79If58UIPgNaqXjXjeZKil+Fq6gbSpzaYP+ILXConTH0qlfZOhAJ3433gfomsYB122mNL8n03niiScq9bRVm3Rb6f+TLrroop/ocbu2z0tKxRpkQ5CWbvjr+F2/gwcP5mfye5/HHnvsENLsefJtJi/qeViWG59y4hu/W74uydDPKf6T17h+nEbbRn6o55/DpCmbatIp5VSeCLsH1Is5H5SHv9Gx/fkpUVRWTtbi8IVvmP5u/vk+u47+vp++vwoq35TmGvqOpLD85C9HC/Yf3Vvz6fhkyg+/Dpjv6bH0/1kyf373gRsODYYMCyaCQYG4FAgEut/N71bof6BKYaTeQ1DBQZXEX6mSmCUrDWmcH+zcY+tl5a//rwujxx1UgYeBzM8Ov4paAdhSHU5B4C4E0FVYuPr4wk0BgF/DxveaDIDu+Z81Iz+3V2GlVP78YoOpEmrpCrgOPb/wepn00SEwGQYc5eV0HfJuY/EYv8aHHpnfPeHTWJFa76Q0L5f3gHZ/BMIxHdBdn/6WfrmR4EA5DLhhwKZG29HcOFAbbyrQSa/RFLdvA0vqSXUBN/a9xnYmfkxXFnAeCkCB3BQIBLqsgOgGbRrS2+ZHBHJPYCtV3r0kXOj/zSG9OK/n41Y2w9SKNqiHoFRcKY0FE0DXKrHvqxWUj6xOzzMkXR6diLSHHtb70/ObroeeYa/YgRP5aQn52QE6/R2k08MyD9n20NMV4XRAdeF8ultmt1NexwYMTWcyCiBHesJGm9Qsp/To9YZnENCz0V8FeLrREhWsnBfKKL80h58Gtr+fzhLQ9Ja+A8m3z/LTrNRRjrAh/WzKYzof4zwUgAK5KxAIdL8ea1CPzO01eEPuQT10NZtuJcAVx3V6T94P9FECXVZW7iP5nOF/t/fi/K1DIUzuAvfQuRfsTRtwvjLstabr0YcNuf+BGizbKam+9PV6oWrPkoDvzOMy0LMFVsBUiZNfei3sZ/qQMacjp2QYYtzYIN/x86n5ffBOD1bXSClLviMMfv5VAPpgJtMpWQLdm9bSe+hqI4Zs6kd5u8RvtCHbOXS/kQk37V9SGjxN9R/68iMs2wQ0APRpBGdaDD303CtjXAkF8lXAF+gKFP6sDIUzsB+gG/YD7lFzwmrlGjTk7jeE6Be/bojbeOAXKwzi5+RmOG/rjBhw/ugafkZv2jl0TlcbFuYXFvCzdj2oqTa4gHDmkTkt+v0THePKzPcTNNSbj+OkfhT32/pwd7oRjrBpE85TNkPuWi/RayRksNbCt8Hgl76aXx3oWa6t2Ex6Peq+UCET+bmx8gyFd96LnMFnJ4VZTt9T9LBuOfkNHR/Aa0xU+OpahQGdG75yZIhfDkHxnReSLy8/yvA4N7SCRicepnD8aNDr6LeJzzqW0Dn0sDKZgXYIAgWggAEFfIHuVjLfofj/wUBXeyd0jGH+NN30/KAJb25Z9qwY+HR8B4XxfdSeMkT/tmwsBPXW/UYEop5DD5v3VXsfQeArcA/da3DJspAN0MPmSH3K1mYKP4QXWfn10JVGGj9f+x36rqbvm/TNdDGj0yDQ53XDgC7zGDYiFNRzpeO/4OmDsLUgMv50Q/26Vm7Z+C2Vl5+km0PPdgRDnerh+WtKw1vQ5qdH0NSQXw9dmbJox0B3RzqCFremrBGQdQTl4XO9kWmgnkIUUAAKZKCAL9CpQvotVdqH0PX/ZegypOjvA7jnqyyCceaS1V4aA4/n3Xx67oE9Ms5jWI9OtcGvYjUxh+4O8adUjPKYO4TrrLx3AegMjyYZ6BksRMtryF0uivSBkTOPHORPOYrDPqWy4iya1OHn10OV8/ZBQ+5uIyoIPJyc386KwNEbfdg4YBrAK5rqKIxsUPFJOYqjjBg5u0BM9NDd+yxlQZpyr3iwzQbofL2+nsSvweDXaAXQM6htEQQKRKxA2jl0uqHbM8y55c2VCC+a8dtaJitrXojE56kye5+u4XlW9ZPSqucTAcPZvvOUfr1PE0BXgaAMT3JleQz32EPsrddQibuHnm150RszOlBVfTluCVe9Z8sVOpcNPh6w/oK3RzkLIN2FV3JLV8rq8xzn0H13VSiNRW+LmOzxU/ls67c+It0iQlVfvTGijFLw+7t5cd4sToftpl+jQ+4S6Jn20Cn9RyhPgdvc6Jxzb1Jj7W1Z3kMWPtZrJAHo2d55CA8FzCuQDui8AMdbaCRXvfr1aGVF6FZivE/2Pfq+qi4g0odGg+Zzg4ZQ/YbgTQBdyuraIBfF8cKqeVTp/1VWcO5wsNxr7+wHpvOX8dCk7LUWEuikNQ+Dp2zFkkDmfNG5mRRmslpJs62c3yBfZgp0ZTi2Xm9fBboygtOKkl7OPVTOQ9A6inRz+H6L4jLtocsRHm5H0jdsxXfKgi9lftjT2x2eHqMuuFOHsbNcFJdu1X29HjeVvabk2+0BO1D8wv+TbG6jPFOC133U266Xaw9dmXJbiSF38xU1YoQCmSiQDujO8LKyEIcrheHuXOc0TkDevArQeZvbejdxvaLS9+Z6W7x8hm9TQKEskksBWBqgp10Uxz1Kdf7fnVaYyCMTbFtQBaf1JL0h3UICnTRuwr0qOU+rT0moYFXzpYEn7UN75KgF+1TvoWur6h2fyakJCs5z6OM5j3wtlYsq+uHtUzyv7kzZKH4PnAaQBTndgr50Bd61m23wGmmZzKFrDT6nTKnD7H7pZjqvr49m+E05+ExhcR4mcLqZ9NB5CkZv/PnNoXN8enl3feVnor5NjxfNOR0AAD1dScR5KBCNAhkB3b35621JkT1mt7LmOcyFdEM3dYcDeUVtytOw1ErOB+ApTxbToMPbi3jFe70Hg+TbQ+e8yx44z9G6T0JLeZCM1gOU88QpT9hSKv1C70P3hqz1SlqFg7qAKhsw+gy55/SkuKAylEmxVsuKClIZZyZxUBivwZBua18mUHLzdKHaoFLz4Qd0pRzVm3rSGg2ha05kWHWkTLVJ1ShoCiFToGcyh642bjPRLkN/IRgUgAJZKoBnuWcpWBKC+wApbe/WRL4zbQj4zaGbSB9xRK9A0IiU30iMOrpFOXMesQygR+8jpAAFghQA0FE2oAAUgAJQAAqUgAIAegk4ESZAASgABaAAFADQUQagABSAAlAACpSAAgB6CTgRJkABKAAFoAAUANBRBqAAFIACUAAKlIACAHoJOBEmQAEoAAWgABQA0FEGoAAUgAJQAAqUgAIAegk4ESZAASgABaAAFADQUQagABSAAlAACpSAAgB6CTgRJkABKAAFoAAUANBRBqAAFIACUAAKlIACAHoJOBEmQAEoAAWgABQA0FEGoAAUgAJQAAqUgAIAegk4ESZAASgABaAAFADQUQagABSAAlAACpSAAkUL9O7du68tKyvroPqA3sV8ycqVK+eUgF9gAhSAAlAACkCBrBQoWqDrVhLgL/7Od74z58wzz8xKAASGAlAACkABKBCHAi1atBA9e/Y0xmFjEcUhhpqmBPrhhx9+Ttx5KWT6Rx111LPvvPMObC6k6DGlBV/HJHyBk4WfCyx4jMn17t37WQDdxwEAeoylssBJ21jhscQ22g2bC3xzxZScjX5mqQH0gAIHoMd0J8aQrK03v412w+YYbrAYkrTRzwB6SEED0GO4C2NK0tab30a7YXNMN1mBk7XRzwA6gF5PARtvBBttxpB7gQkTY3I2lm8bbQbQAXQA3dK5ZAA9RsIWOGkb4WajzQA6gA6gA+jY0VBgwBY6ORvhZqPNADqADqAD6AB6oQlb4PRshJuNNgPoADqADqAD6AUGbKGTsxFuNtoMoAPoADqADqAXmrAFTs9GuNloM4AOoAPoADqAXmDAFjo5G+Fmo80AOoAOoAPoAHqhCVvg9GyEm402A+gAOoAOoAPoBQZsoZOzEW422gygA+gAOoAOoBeasAVOz0a42WhzIoFOj1ztRBlbQO8mb8sZrK2t7VNdXb2E/+7Ro0cr+plH3970rvIN9NuP3lf+Fp/L9LoHHnhgV9euXfdV7qkNlFY7/R7Do18LXOvEmJytN7+NdsPmGG+0AiZto58TB3QX2GMoYxNWrFixgyFNsJ1F8K6iXwb4DAL8IgL8zMrKytPKy8sn0bGz3HKS9jqCf08K++O9e/fW0VtpWi9fvnwd/d+cvv+g+M9QyxuAXsC7L+akbL35bbQbNsd8sxUoeRv9nDig674mwDehY1MI6NP4HEF3Cv0MJdhvcs8x4O+XPXh5fdB1BFNE0zcAACAASURBVPDlFKbt2rVrP7uIPgT4ixjw9N1KcbcA0PFKzQLVN4lIxsZKDzYnouhFngkb/VwMQOch9rvpO4rAfSz1yPsRzMcq4J5Ix9dwj10tIW5Pv9511DD4ksI1oxfAT5bX0bFaOvYVAb0RgA6gR17TJCgBGys92JygAhhhVmz0czEA3QM2DbFfRkDvmCHQfa8jeO8hoxsC6MF3ko03go02cwmw0W7YHCFFExS1jX5ONNCplz2RMygB7s6Zp+2hh12HHnr6O87GG8FGmwH09PdCqYSwsXzbaHNiga5DmTPqAv1K+nM4L5jzm0NPdx1NoX9M1zdfvHjx2muvvXY45tDrV1k23gg22gyglwqu09thY/m20ebEAV2BtLOSXZsX5wVy3iI4FfBuOG8FfNB1EuC7du2qOfnkk1tIwFP46TSHPkK9Dqvc01cUpRLC1pvfRrthc6ncteF22OjnxAHdhfRi1VXqfnNtr/lSCncWr3jP5rq//OUve1q1aqUugKu3ZY3TB9DtuPFt7anaareNFT1stqcuo+3Yz9IasTJTFhuLyFSGco0HQM9VueK7zsYKD0AvvnKaa45tLN822py4HnquBTaK6wD0KFRNZpy23vw22g2bk3kPms6VjX4G0ENKEYBu+hZLbny23vw22g2bk3sfmsyZjX4G0AH0egrYeCPYaDOG3E3iI9lx2Vi+bbQZQAfQAXRSwNab30a7YXOyGx+mcmejnwF0AB1AB9Dx+lRTFEloPDbCzUabAXQAHUAH0AH0hILYVLZshJuNNgPoADqADqAD6KbImdB4bISbjTYD6AA6gA6gA+gJBbGpbNkINxttBtABdAAdQAfQTZEzofHYCDcbbQbQAXQAHUAH0BMKYlPZshFuNtoMoAPoADqADqCbImdC47ERbjbaDKAD6AA6gA6gJxTEprJlI9xstBlAB9ABdAAdQDdFzoTGYyPcbLQZQAfQAXQAHUBPKIhNZctGuNloM4AOoAPoADqAboqcCY3HRrjZaDOADqAD6AA6gJ5QEJvKlo1ws9FmAF25Y+h1qWvLyso6qDfRySefLDp27IgKz1TNktB4bL35bbQbNif0JjScLRv9DKCn6aGfcMIJcy655BLDRQ3RQQEoAAWgABQwr0DDhg1Fz549y0zFbCwiUxnKNR7qsV/cu3fvOdOnTy8ZmzLRYvny5XUmC0QmacYdxkabWXMb7YbNcd9thUnfRj9HcU+XDPwA9MLceElIBTd/ErxQmDzY6GvYXJiylYRUTPsaQE+CV/PIg+kCkUdWCnapjTZH0ZovmMPySMhGX8PmPApMkV1q2tclBfRL2rWd0/0/791WZD7NK7sV/c++pWb+c7A5LxWL42L4ujj8lG8uTft5bLPDd20vb7BvvvnK9/oWhx6884g+Jx3qF0/nls1/snrL1t9mmkatEK/Mrhr0SKbhkxoOQA/wDA+5T2jSaE6z3buT6jvkCwpAAShQcAVGNTt8Q215eduCJ6wl2PzQQ6qPOO3ESkP5ePDBqkGXGYortmgAdAA9tsKHhKEAFCg+BQD05PoMQAfQk1s6kTMoAAUSpwCAnjiXeBkC0AH05JZO5AwKQIHEKQCgJ84lAHo6l2AOPZ1COA8FoICNCgDoyfU6eujooSe3dCJnUAAKJE4BAD1xLkEPPZ1L0ENPpxDOQwEoYKMCAHpyvY4eOnroyS2dyBkUgAKJUwBAT5xL0ENP5xL00NMphPNQAArYqACAnlyvo4eOHnpySydyBgWgQOIUANAT55Lk9tCpZ9yJcreA3k3uPImotra2T3V19RL+u0ePHq3oZx59e9fV1W2g334rV658S1pTWVl5Wnl5+WL1Gj6nxul3nZ970ENPbqFFzqCADQocOW68OOjcAeLTZ54Wa++c4Jncul9/0eG6saJB06airqZGfPDQLLHhvuneeXkdH9i7fbtYN3mi2Lhgvne+7VU/FoddWiW2rqoWq6+52jkuj5VVVDj/62mqeqtA79XtOHHndSOd0+MmTxPLVr2R4pr7Jo0X3Y/rJB58/Gnxu4ce986NuPQiMeyiAaKioqHYuGlLyrXque07doq7pv1ebNy8xUmndauWThxLq1eL66b93nlS3NEHtRbDT/m2c3zGP18Rb3+60UtHntuvSWPn2JuffCamLFzsV3zwpDgfVfJ6lrsL7DEU74QVK1bsYBAT2GcRhKvolwE+g2C9iAA/04X3JDp2Fn138Dn6tuA8UZjJeiOAjl3Px9zrrqRgwzkNP8/yMQA9SBkchwJQIEoFmvfsJY6+9XZR1qiRk8zmJYs9oMtzOza878CY4X3Ad7/nQZv/b3nCieLtW28WW5cvq5dNvr7juJtFRYv9xP+++W8nDm4gHDZ0mFg3ZZJzDcO9zaAh4qO5j6Y0FGRkEui3jL5anNfvDPHuhg/FN5s2SYFy/zNOFTeOvEIwkBnaf3xuoQd0PnfZoPPExHsecKJkUL/3wUfiqusnCHndwiUvidum3iu4QdCxPfftysTil151jskPP/r19htGVZ56ZHvx8ZfbRONGFSlAlzBf/dEnYtZL9bXQxAHQTQNdj48A34SOTSGgT+NzBPUp9DOUQLzJPceAv1+BN4dPOaYDXI1T7d3raQPoUVZZiBsKQIF0Ckh4b3n5JQ/oDNuDLxgo1k/9ldPrVsNs/OsCB9Yb/7LAF8ScXud7vgZio/1biT2bN3k9dDUvEvpB8ehD7gz2k3pV+vbQGdBjrh6aAnTdboZ2q5b7iQuGjxZ6XHz9eIp/x86d4vSBl6dcqj7LverEXqJzm4NTgM7HOhzQStz0zIJ0UvN5AL0AQOch9rvpO4rAfSwNp/cjmI+V6RKcJ9LxNdxj52N+kA8Aegr0/bwNoGdyDyAMFIACUSngB3TugTfr3EWsGHShl2yPuU84cN72+mui9Zn9nOP7tvn6JWRfLns1ZVidz6+583bRYcz1gUDnHvvh11Cv+Z5pKUP1MkGTQJdD9v9aVu31yDkd7q3zh8/f+4ubxNZt/xXf/EZTp7cvh+FffGed93IWP6DfcW4/sWPPHtGOhukblpeLXTVfiYdfWS5eXs+DvfU+AHoBgO4Bm8B8GQG9Y7ZAl/Pn1Msfyj15/f+gmxFAj6qaQrxQAApkooAf0LmHzb1rP6Dv+vjjlDl3dej8yxXLnWF82duXjQA5h67mJ+wchzMBdDlcz/E9tWCRN5T+5IypYtOWLzygX3LB2WL08B+JPXtqxMjxE505eg7Dn8tu+2Ug0P3m1Rnw/AnosQPoUQKde98cvwS429POuofOccjFcm5+H6XfrdSzf1wO1fvdXAB6JlUOwkABKBCVAtn20Bno+vy5hDPnUW0IBEGbjzv1rjICoNtnAuhqnBLQPOTOw+/8kT10CfT/fPypGHDZKOccL5obeHZf8eCzf93wRm2ts3ha76H7zZ8PoN7+6Ud3EHNfrfbrpQPoUQFdh7kCZW8xW6Zz6Hoe3YV3zjA+z8UH3YwAelTVFOKFAlAgEwWCgK5CWw2zZ9PnzpA7D6nLBXEM6Foadm7UsqVo1Lp1vWR3rF/vwTsTmHMEpoEuAT3l3tninL59vPl0Tovn0Cf8/BqxlobJB424LmOgc0Duka/7fJO3IA5Az6TUpYbJd5W7XNTmrGRXo9YB7rda3Q/yPkBPmXcH0LN3Mq6AAlAgegX8gK4fU1e1c454WF2ugA9bra720PWV8+ksyxfoPNx+CG01k71wtYeuL6LjHnsnWsXegObAefva/EUvZDTkzjZwr/34dt/y5s0x5J7Os/XP5wV0bWjciV3dN67tUV9Kp89SV7zT/0PULPF+dJp35/0KvKXNOUfHLtcbC35mooeevfNxBRSAAvkrIAGr96jl3nB1z7i+z1zdo845CdpPrgJd3bcuc++3v12e07etqRbLPeWt92/pbFtr6u7/5jA1tChN7kdniB/R9uuFe/o+dHV+XZ67YvD5ondl55TwazZt8batqXn4grbKyf3oY6jHf8zBBzqn1eM+XsKQu48oeQE9/1vBXAwAujktERMUgAKlowCeFJdcX+LRrwG+AdCTW2iRMygABeJTAECPT/t0KQPoAHq6MoLzUAAKQAFPAQA9uYUBQAfQk1s6kTMoAAUSpwCAnjiXeBkC0AH05JZO5AwKQIHEKQCgJ84lAHo6l2AOPZ1COA8FoICNCgDoyfU6eujooSe3dCJnUAAKJE4BAD1xLkEPPZ1L0ENPpxDOQwEoYKMCAHpyvY4eOnroyS2dyBkUgAKJUwBAT5xL0ENP5xL00NMphPNQAArYqACAnlyvo4eOHnpySydyBgWgQOIUANAT5xL00NO5BD30dArhPBSAAjYqAKAn1+vooaOHntzSiZxBASiQOAUA9MS5BD30dC5BDz2dQjgPBaCAjQoA6Mn1OnroIT30Hxx37Jzvv7n69OS6z3zO9rn258/v/vUvYbN5aRMXI3ydOJdEkiHTfh7X8lu1W2oblUeS2SwibbJfs93H/ODM//pdMvjIQ19/bO2HXTKNrqaiwReP/OiCDzMNn9RwAHoI0Hv37j1n+vTpJfNK2EwKoekCkUmacYex0WbW3Ea7YXPcd1th0rfRz1Hc0yUDPx5yB9ALc/PFnQpu/rg9ULj0bfQ1bC5c+Yo7JdO+BtDj9mie6ZsuEHlmpyCX22hzFK35gjgrz0Rs9DVszrPQFNHlpn1dtECnHvnasrKyDqrvunbtKkaMGFFE7kRWoQAUgAJQwGYFevbsaYzDxiKK2yEYco/bA4VL33SrtnA5zy8lG+2GzfmVmWK52kY/RzHqBqAXS4kPyKeNN4KNNkdx8xdD0bfR17C5GEqmmTya9jWAbsYvscViukDEZkgWCdtoM4CeRQEp8qA2lm8bbY7ini4poF/Sru2c7v9577Yiv5+zyn5F/7NvqZn/HGzOSrXiDAxfx+O3cc3a7txWXtG4UKmfc8ZJtzy76F++9/RBnY/+4JAux+7NNS/l5Q3WzRz6wxdzvT6q6wB0M8qWFNAnNGk0p9nu3WaUQSxQAApAAVJgdLPD3/2qvPyIJIhx+KknLt7vsEP65JyXurrZDw4bXJXz9RFdCKCbERZAN6MjYoECUKBEFQDQo3csgG5GYwDdjI6IBQpAgRJVAECP3rEAuhmNAXQzOiIWKAAFSlQBAD16xwLoZjQG0M3oiFigABQoUQUA9OgdC6Cb0RhAN6MjYoECUKBEFQDQo3csgG5GYwDdjI6IBQpAgRJVAECP3rEAuhmNAXQzOiIWKAAFSlQBAD16xwLoZjQG0M3oiFigABQoUQUA9OgdC6Cb0RhAN6MjYoECUKBEFQDQo3csgG5GYwDdjI6IBQpAgRJVAECP3rEAuhmN8wY6vba0E2VlAb2bvC1nqba2tk91dfUS/rtHjx6t6GcefXvX1dVtoN9+K1eufEtmvbKy8rTy8vLF6jV8LizOILP59al49KuZQoFYoECSFGh71Y/FYZdWibKKClFXUyM+eGiW2HDfdCeLrfv1Fx2uGysaNG2acq7zPfeKFr2Or2fGl8teFauvubretXzg02eeFmvvnFDvGh3o/c84Vdw48grx6eebxQXDR6eEDzo34tKLxLCLBoiKioZe+KcWLBK3Tb3X+f++SeNF78rO9dJWwzw5Y6o4ou2hTpgvduwUM/75itivSWNxybd7in2VePn8rpqvxMOvLBcvr+dqV/ng0a9JKtrCdEMmL6C7wB5DCk1YsWLFDgYxgX0WwbuKfrkkzSBYLyLAz3ThPYmOnUXfHXyOvi1YXQozWW8E0LHr+Zgap9oY0L0CoCeqnCIzUMCIAhLYn//9bw5sjxw3XrQ84UTx9q03O/EffevtYseG9x1I87kDvvs9sW7yRLFxwfyU9LlRcPAFA8X6qb9yznG87Uf/THzy5B+9xkFQhlWgM3i7H9dJfLZps9i9pyYF6GHnGOgDz+4rptw7W8xf9EJKUreMvlocclBr8dq/3xGXDjxHcKU8+4/Pit899LgXjuP++NON4qEVrzvPcr/j3H7OuZueWVAv23zuy507xZSFi+ubBKAbKZemIkkU0HWjCPBN6NgUAvo0PkdQn0I/Qwn2m9xzDPj7FXhzeP0Y9+pnUxxjGOBuo8H7P0hIAN1UEUM8UCA5CqgA37p8mWjes5foOO5msfEvX4NMhTSfY8Bvefmlej1t7rE32r+VWDHoQuc6/p8/srceZrHfkDsDtlXL/er10Dkev3NhQJdpc5gh5/2AOzhi0YtLvd67mjf5cpaqE3uJDge0qgf0E9q3FYOOrxTPv71OPL3qDQA9OUXZNydJBzrD+G76jqJCeSwNp/cjmI+VlhCcJ9LxNdxj52N+kOfj1Ju/jK49g+Nx4/tAjcdPGQA94SUX2YMCOSjgB3QJbY6uWecuHqSdOmXuE2LP5k0poNZ747JRsGfzZtGsS1cnV3s2bnR6/dxo0D+mgK4OuS+tXi2uuj51eJ+BfsWQ8wXVfU4W/MJIoI/p28cJo/fC+XiLxo19e+7OBeih51AKo7sk6UD3gO1CuWMuQJegJxmHcLmm71ncyw+TFUCPrtAhZigQlwJy/vyzP893et3q//seckhKrzsI6HqjQA7j7/7sM6cxIHv2cug+CqCrccp59oVLXvJ64XJ+fDvNjd817fdOcJ6nV8PwMQb6sLP79jn96A5i7qvVKXPkR9Ow/fBTvi1Wf/SJmPVS/YYJgB5XKQ5ON7FA5943Z1sC3J0zz7qHrg+xYw49eYUQOYIChVSAgXzQuQOcJLknXVuzR3y5fLnzf7oeut8wvN/8uQ591T4TPXRdr6AhexX2PK+uD+vfdde4Dd/pelzbhW++U29InYfhO7c52Fks9zbNt/t+0EMvZNFNm1Yiga7DnK1wgX4l/TmcF8xlOoeuX+e0urWhej+V0ENPW3YQAAoUvQIM48OvGSneu2eaaN69h7dATs6v63Po+mI4FkCdh5er5ZMCdM6fhP2mLV+kAJ2H5IdedO7ev765poHf/HjoYjjpeQA9UfdAooCuQNpZya4qpQM8ANT1FsXpPXK59U2ueg/yBoCeqHKKzECBSBRQ58j13rcflP3m1DljvCiuSdt2vqvl9Yyb6KHfPeF68c66952V6/qQ+2P3TBL/XLpSHNWhnajdWyuOp+1rb61dLzod2d4bcueV8H1PO1HMfXHpW//65DPeKpzyGdDtOOE3DF/PCQB6JOUy10gTBXS5j1w1Rt1vru0n9+bCtTly73K5H92df39AnqDjl+sNBl1AAD3XIoXroEByFZDQbtS6tZNJdR85/6/uUd+7fXvKljU+12bQEPHR3Ed9t6Yx7Ju0b+/Eu2P9+pTFdaoi+rY1fb/4uxs+dFa7++0ll+d6EXDvvG6kaN2qpRO1ur9cAr4p7SlXPzKMfq0M8/GX27zFb2Hb2FIiBdATVdgTBfQkKQOgJ8kbyAsUKB0F8KS46H1pGmzR59hMCqbtzuvBMmZMMhMLgG5GR8QCBaBAqgIAevQlwjTYos+xmRRM2w2gm/ELYoECUKBEFQDQo3esabBFn2MzKZi2G0A34xfEAgWgQIkqAKBH71jTYIs+x2ZSMG03gG7GL4gFCkCBElUAQI/esabBFn2OzaRg2m4A3YxfEAsUgAIlqgCAHr1jTYMt+hybScG03QC6Gb8gFigABUpUAQA9eseaBlv0OTaTgmm7AXQzfkEsUAAKlKgCAHr0jjUNtuhzbCYF03YD6Gb8gligABQoUQUA9Ogdaxps0efYTAqm7QbQzfgFsUABKFCiCgDo0TvWNNiiz7GZFEzbDaCb8QtigQJQoEQVANCjd6xpsEWfYzMpmLYbQDfjF8QCBaBAiSoAoEfvWNNgiz7HZlIwbTeAbsYviAUKQIESVQBAj96xpsEWfY7NpGDa7pIC+iXt2s7p/p/3bjMjdXHEUtH/7Ftq5j8Hm4vDXXnlEr7OS76cLx7XrO3ObeUVqa9Cyzm29Beec8ZJtzy76F++9/RBnY/+4JAux+5NH4t/iPLyButmDv3hi7leH9V1psEWVT5Nx2va7pICeu/evedMnz69ZGzKpPCYLhCZpBl3GBttZs1ttBs2x323FSZ9G/0cxT1dMvDjt60B6IW5+eJOBTd/3B4oXPo2+ho2F658xZ2SaV8D6HF7NM/0TReIPLNTkMtttDmK1nxBnJVnIjb6GjbnWWiK6HLTvi5aoFOPfG1ZWVkH1Xddu3YVI0aMKCJ3IqtQAApAAShgswI9e/Y0xmFjEcXtEAy5x+2BwqVvulVbuJznl5KNdsPm/MpMsVxto5+jGHUD0IulxAfk08YbwUabo7j5i6Ho2+hr2FwMJdNMHk37GkA345fYYjFdIGIzJIuEbbQZQM+igBR5UBvLt402R3FPlxTQf3DcsXO+/+bq04v8fs4q+/tc+/Pnd//6l7A5K9WKM3CSfP1s45bb/rLP/jVRKtn9R+fVDunQ7o3H1n7YJfN0anbNGnbx2szDJy+kjXCz0WYAPeTe4zn0CU0azWm2e3fy7lDkCAqUmALTmh60eE1F0z5RmlV58QXby0RZ02zSqKsTq2cNG5RFAyCb2AsT1ka42WgzgA6gF6ZGQSpQII0CAHp0RcRGuNloM4AOoEdXiyBmKJCFAgB6FmJlGdRGuNloM4AOoGdZNSA4FIhGAQA9Gl2jqOSjy6m5mAF0M1qW1KI4zKGbKRSIBQqkUwBAT6dQ7udthJuNNkfReAPQc7/vcCUUsFYBAD0619sINxttBtAx5B5dLYKYoUAWCgDoWYiVZVAb4WajzQA6gJ5l1YDgUCAaBQD0aHSNopKPLqfmYgbQzWiJIXczOiIWKGCVAgB6dO62EW422hxF4w1Aj+6+RMxQoGQVANCjc62NcLPRZgAdQ+7R1SKIGQpkoQCAnoVYWQa1EW422pxIoNMjVztRxhbQu8nbcgZra2v7VFdXL+G/e/To0Yp+5tG3d11d3Qb67bdy5cq3ZPmurKw8rby8fLF6DR27jI49oN8DFOZyindm0L2BR79mWWsgeNEq0PaqH4vDLq0SZRUVKTbs2bhRvH3rzWLr8mWidb/+osN1Y8Xuzz4TKwZd6IU7ctx4cdC5A7z/62pqxAcPzRIb7pvuHOsx9wnRpH175+8d69enXKsmtv2GCRvOOOvMthUVDZ3DTy1YJG6beq/zd/8zThU3jrxCNG3SWNTUfCUefPxp8buHHq93zqnQXn9TXDHmFtGr23HizutGitatWnrJfLJ1W+24pxeU84EBdP4HnTuJhuXlYhfF+fAry8XL67lKSf3g0a/FWawBdDN+y2vI3QX2GMrKhBUrVuxguBPYZxG8q+iX77YZBOJFDGIX3pPo2FlcV/A5+rZgMyjMZNkI0M1y45xCx4dSGpuCzAbQzRQIxFJ8CjTv2UscfevtYsvLL4m1d04Qne+5VzTvVil2b/xM1O7eUw/oLU840QO/ai1f16RtO+ccf9Q41XDcWGh3w017//z8iw0Y4iMuvUhcfH5/8cif5otlr//bAfN7H3wkrrp+grhl9NWi72knirum/V5s3LxFjL3mcrFy9Zviu6d8W7Ro9k3xv9t3iFPPr/KA/q9l1V7DQD7L/YT2bcUl3+4pXn3/P2LWS8vEmL59xMHNm4kZ/3xFvP3pxhSHAejFV36dht3y5XU9e/bMi0fFaLlpu40KSIBvQqJOIaBPY3EJ6h6I3XMM+PuVHjyHTzmmO8XtsXckmI8NcxiAXozFGXk2oQD32A++YKBYP/VXYuOC+V6UDOhG+7fKCOh6o4Aj4d58s85d6vXSGeiH/XxszZynF1Rwz5t75GOuHir++NxCJ+2BZ/cVU+6dLeYvesEX1E/OmCrWUu+6zwk9nfAjx090frkh4Af0qhN7ic5tDvYAzoAfdHyleP7tdeLpVW8A6CYKUcxxmAZbzOZknLxpu00DnYfY76bvKAL3sTR03k8FMUF9Ih1fI4fO/SCvKuGOAMymBsIYdajeTy0APeMyhIAlpgAPk+/ZvEmsvubqFMuCgK4OuX/6zNNOrz4I6EG9+UNmP/bFNw84YL+7H3hEjLr8YqenfcHw0U6PvMsxRzl/yw8DfNOWL7weO5+feM8D4t5f3CS2fLlNfG/wlfWG3Ddu2iJmr3xt11ufbNyXe+T8mbJwsfN79EGtxXDq4a/+6BOnx65+0EMvzsJtGmzFooJpu00D3QO2X886W6C7w/RXknOG85B+mJMA9GIpwsinSQW4t9x+9M/EJ0/+0ZsHl/H7AV1Nm3v2bQYNER/NfdS5lhsGDb/xDW84Xv9fvXbp989fdemoEd14znv7jp3OkDr3yO+bNF60armfL9CfJSDf/NOrRCOad6fGvthD8/fz//6CN8Suxs+NgCYtmjlz6Hec2098uXMngG6y4CQsLtNgS5h5gdkxbbcxoDOsOdeyR+7COOceerreu64QgF4sRRj5NKlAGLTTAZ3zofbuZS+9UevWTha3vf4aDdnvL9bcebuz0E5+9CF3dQ79gP33C+yhM+hlT50Xwd1z542idm+tM+S+TBs65zgHX3i2mEtz6id1ONxJGj10kyUnWXGZBluyrAvOjWm7jQBdhzlnX+9dZzuHnuliOCkVgF4sRRj5NKWA3zC5Gne2QNfzxdfzRx/K57n1pn2+s/vaO6fuI0Esh9U/pkVqJ/WqFOMmT3MgLVev/4eGxzsd2d5Z+a5/PqJr+l96TcphHegtGjcWNz2zwAmDOXRTJSg58ZgGW3IsC8+JabvzAroCaWclu5p1HeB+w+dhvXB9eD6dgwD0dArhfKkpwGANmuNmW/2A3nXGTPHJn550Fs/pQ+6qPkEL7TgMnzvw4kv3zn7iuQZyURxvU1u45CVBK99TFrfxnLoEfK8ux4pTencXg6+53gG92kPnc0d1aCdGjeeNMEKoQ+46wHlOXQW8mm/MoRdnKTcNtmJRwbTdeQFd7iNPvaH+b7+5tkd9KYU7i7eeSZDT/0PUa+V+DZgAyAAAFWZJREFUdHX7W7rFcPJ6AL1YijDyaUIB2TvfseF938VwLXodn5KM3FMu96c3aNpU6HvQ1T3qe7dvF+smT0xZNa9GyIvijuh01H7y2NLq1c6iN/5w73rYRQME71FX59f5HM+x967s7ISjxa5ixeq3nH3o+rl3N3wo7lj84vYyUdaUz/FK91Oph8+fL2jO3m/L2tdxitWzhg3qYkLjuOIwXcnHZUc26dpoM+tj2u68gJ6Nw6IOC6BHrTDihwL/pwCeFBddaTBdyUeXU3Mx22gzgB5SfgB0czcXYoIC6RQA0NMplPt5G+Fmo80AOoCeey2BK6GAQQUAdINialHZCDcbbQbQAfToahHEDAWyUABAz0KsLIPaCDcbbQbQAfQsqwYEhwLRKACgR6NrFJV8dDk1FzOAbkZLLIozoyNigQJWKQCgR+duG+Fmo81RNN4A9OjuS8QMBUpWAQA9OtfaCDcbbQbQMeQeXS2CmKFAFgoA6FmIlWVQG+Fmo80AOoCeZdWA4FAgGgUA9Gh0jaKSjy6n5mIG0M1oiSF3MzoiFihglQIAenTuthFuNtocReMNQI/uvkTMUKBkFQDQo3OtjXCz0WYAHUPu0dUiiBkKZKEAgJ6FWFkGtRFuNtoMoAPoWVYNCA4FolEAQI9G1ygq+ehyai5mAN2MliU15H5Ju7Zzuv/nvdvMSFMcsVT0P/uWmvnPwebicFdeuUySr3/f5KBdrzdq2iYvg9JcXHnxwD1d9m9+7eotW3+baTr0BrdPZg0bfFem4ZMYzka42WhzFI23kgJ6796950yfPr1kbMqksrHxRrDR5ihu/kzKV9xhbPQ1bI671BUufdO+Lhn48dvWAPTCFcQ4UzJ9E8RpSzZp22g3bM6mhBRvWBv9HEUjHUAv3nvAybmNN4KNNsPXRX6jZpF9G8u3jTZHcU8XLdCpR762rKysg3qfdO3aVcycObNobcrinveC2ngj2GhzFDd/LuWt0NfY6GvYXOhSFl96pn1dMvCTQ+6XX355fN5BylAACkABKAAFslCgZ8+exjhsLKIs8h9JUMyhRyJrIiM13apNpJE+mbLRbthcLKUzv3za6OcoRt0A9PzKYexX23gj2GhzFDd/7IU3gwzY6GvYnEHBKJEgpn0NoBd5wTBdIIpBDhttBtCLoWSayaON5dtGm6O4p0sK6BOaNJrTbPduM3cVYoECliowpvnhb+wuKz8uavPLG1V83m3guQfkl07dLx6sGnxjfnEk62ob4WajzQB6yH3Hc+gAerIqJuSmOBW4tlm7t2rKG3SKOvfljRp92W3gOS3yTGfyg1WDrs8zjkRdbiPcbLQZQAfQE1XxIDOlqQCAHq9fbYSbjTYD6AB6vDUNUrdCAQA9XjfbCDcbbQbQAfR4axqkboUCAHq8brYRbjbaDKAD6PHWNEjdCgUA9HjdbCPcbLQZQAfQ461pkLoVCgDo8brZRrjZaDOADqDHW9MgdSsUANDjdbONcLPRZgAdQI+3pkHqVigAoMfrZhvhZqPNADqAHm9Ng9StUABAj9fNNsLNRpsBdAA93poGqVuhAIAer5tthJuNNicS6PSENn6i1AJ6N3lbzmBtbW2f6urqJfx3jx49WtHPPPr2rqur20C//VauXPmWvF0qKytPKy8vX6xeo59z/19Kv2etWLFiU9CthifFxVsJIXWzChw5brw46NwBTqR7t28X6yZPFBsXzBdtr/qxOOzSKlFWUeGc+/SZp8XaOyc4f/eY+4Ro0r69l5E9GzeKt2+9WbTo0TPlGhlAnt+6fFlK5iXQbxl9tTiv3xnOuZqar8SDjz8tfvfQ4+LJGVPFEW0PrWfwUwsWidum3iv6n3GquHHkFaJpk8aBYfiEfFLcHef2Ey2bNhEPv7JcvLyeqwkh+NghLZo5f3+xY6eY8c9XxNufbvQTGU+KM1v0YokNQDcje17PcneBPYayMoFgu4PhTmCfRfCuol++M2cQrBcR4Ge68J5Ex86i7w4+R1/nsY8UZrJsBPD/btgr6c/hHG8mpgLomaiEMMWgAMO85QknOjBWYdu6X3/R4bqx4vO//82BOMO9zaAh4qO5j4oN9013gL5n8yax+pqrQ81s3rOXOPrW28WWl1/yGgPqBQz04VVDOl18fn/xyJ/mOxBnuPc97URx17Tfi/mLXkiJn8+d1KtSjJs8zTk+9prLxcy5T4m2bQ4WVww5X2za8qXoO+SqenlioP9m6u0tjm/3LVFTu1fMfbXaAfqYvn3Epv9uF7Ne+rqhwXDnz03PLADQi6EA55BHAD0H0XwuyQvoenwE+CZ0bAoB3bmzCepT6Gco96zdcwz4+5UePIf3O+bEofbm05kLoKdTCOeLQQGGbcdxN4uNf1ngQFr9MNDbj/6Z+OTJPzrn9P8zBTo3BA6+YKBYP/VXTq9f/0igDzy7r5hy72wH4CMuvUio/6vXcI9905YvxFXXfz1SID98TdUPzxW76IVJP7v9V2LZqjdSzg/4wXd3jLry0iarP/pEVH6rjQd0PT9VJ/YSHQ5oBaAXQwHOMY8Aeo7CaZeZBjoPsd9N31EE7mNpOL0fwXysTJOgPpGOr+EeOx/zg7zbyx/pXvNj/qVrLpfXBJkNoJspEIglXgUYtq3P/LpHum+br4e1v1z2qtfr7nzPvaJJ23bivXumicOvGSm++u9/xYpBFzrh1CF3dZhetygd+OWQO4OaP9zb5iH0N95Z5wvtINAz0K/80dd548/S6tUp1z/1wN21H+zaVf4lDamffnSHQKBzj50/UxYu9nMOhtzjLbJGUgfQjcgoTAPdAzYNm19GQO+YLdD1eXV1GD+sxw6gmykQiCVeBeTcuZwb14fV5XB5o9atU+bW9VxL8PsN26u9fD9rJdDVufCNm7Y4Q+p6L/u+SeNFq5b7iQuGj/aiYpAPu2iAqKho6EFcxrVwyUvOPDsP0598fPe6B5evKjv6oNaBQB/Q7bhQ2FOiAHq8RdZI6gC6ERnNAZ1735wlCXAXzFn30P3mz/WevZ/pALqZAoFY4lXAb/5c9qg/m/dcypC7Dns15/pwvDzHoG+0fyuvVx8EdJ5DV3vefnPoDOkxVw8Vf3xuoTPP7vdh4B9+WBunMXDF4PMd+HOPn6976q+Ld724c+e+QdDm432POUosfPMd8bQ2XK+kBaDHW2SNpA6gG5HRDNB1mHPWdDBnOoeuDLmPkQviAHQzzkYsyVdADrmvufN2b0GcBPqujz+ut1guaPjcD+jpFsNJdbiH/ttf3tZJ7Xn3Irjeed1I8a9l1U4Pmz/qYji95y7jUqHf9dijHKC/ToCWq+dVj3xVWyv+vPotB94ZwpwvB9CTX6zT5hBATytRRgHyGnJXIO2sZFdT1AEe0PMOWhTnrY7HkHtGfkSgElFAQnfHhvedeXO1F84mqqva1VXvW1euEAeff4F4bfhljhJ+Q+5Bq+d16RjoN/7smk7qqnYeRldXvfsBnuPhcKf07i4GX3O9uHvC9aIDrWCvaNhQPPf3JWLQOWcKOeTOYeW2Nb2HzovgeOW7uo0txL0AegmUfQDdjBPzArqc71azou431/aoe3vJJezpuiHqtXI/urp/nc/77VPXzceQu5kCgVjiV0CCukHTpk5m1L3mDOoWvY73MqkumFP3rut7zPWGQpiV6qI4db+53GfO14ZtY+Nh9t6VnZ0kqD7g3S7O3+r1QUDnPefDT/m22E/bw/7xl9uwyj3+ohlZDgB0M9LmBXQzWTATC4BuRkfEAgXwpLh4y4CNcLPRZi5lpu0G0OO9d5E6FEicAgB6vC4xXcnHa01mqdtoM4AeUjbQQ8/sxkEoKJBOAQA9nULRnrcRbjbaDKAD6NHWJIgdCpACAHq8xcBGuNloM4AOoMdb0yB1KxQA0ON1s41ws9FmAB1Aj7emQepWKACgx+tmG+Fmo80AOoAeb02D1K1QAECP1802ws1GmwF0AD3emgapW6EAgB6vm22Em402A+gAerw1DVK3QgEAPV432wg3G20G0AH0eGsapG6FAgB6vG62EW422gygA+jx1jRI3QoFAPR43Wwj3Gy0GUAH0OOtaZC6FQoA6PG62Ua42WgzgA6gx1vTIHUrFADQ43WzjXCz0WYAPQ3Qf3rA/nPabf58cby3Y2FTL+94VJ/aNe/A5sLKHktqhfL19c0P/2J7WYODojaywb4VO7tdeE7jsHQObLzvCZ/t3PVyUJhaIR6ZXTX4nqjzWsj4bYSbjTYD6GmA3rt37znTp08vmRfOZFKJ2Hgj2GhzFDd/JuUr7jA2+ho2x13qCpe+aV+XDPz45SwAeuEKYpwpmb4J4rQlm7RttBs2Z1NCijesjX6OopEOoBfvPeDk3MYbwUab4esiv1GzyL6N5dtGm6O4p4sW6NQjX1tWVtZBvU8OPPBA8emnn96axb1T9EHPOeecW5999lnYXPSeTG8AfJ1eo1IIAT+Xghczs+Gmm2669fzzzzfGYWMRZZb96EJVVlaets8++/zjpJNOKm/atGl0CSUs5ueff14cf/zxAjYnzDERZAe+jkDUBEYJPyfQKRFlad68eR9Q1N9ZuXLlOhNJlAzQWQzutdNPP1PimBA46jhgc9QKJyd++Do5vogyJ/BzlOomK27TvgbQk+XfrHNjukBknYEYLrDRZjRYzfRgYiiuWSdpY/m20eYo7mkAPevbLVkX2Hgj2GhzFDd/skqyf25s9DVsLoaSaSaPpn0NoJvxS2yxmC4QsRmSRcI22gygo4eexS1SdEFxT5sp3yUF9KIrxcgwFIACUAAKQAFDCgDohoRENFAACkABKAAF4lQAQI9TfaQNBaAAFIACUMCQAiUBdJp/6UR6LKAHzbSl36X0PWvFihWbDGlUkGg0G0RtbW2f6urqJXriYbaGnevRo0crimsefXvX1dVtoF/e3vdWQYxLkwjlrQkFmeEGG06+26FeEpb3dHbR+YkU1/UcH2l6OWk6M26bFXuHhOUrLO/03IXLysvLH3BtmUSajZV2hZ2Ly3Z+TgTldzGnH1b+wvKea9kvpM1hZTlTv+Tq20zjj0IPTpvq3/F6vZKp33P1bZx1v7QtXV1N5X2CX72Ta70Wdl3RA10aR6JezwB0C/UZVLDqgSGKgmwiTteGMRTXBIYZF1K6OWZRQahSoRtmK13LUJznp4Obxxl0bhEXLLcgTqLjiWj4uJXBQLJ5i+43WUH65Z3CMvgD7VLLgq6PCb/lEodiz/1+DTYNyk459vEtw9HxX5gG+rlc8mviGr08B5U/9bie91zLvt44NGFPUBwKvNg3h6llOcw2Nb6wcLmei9JmBS7vUjotqM4aI+ssF7bn0f93cR6C/J6rb8PqvCj9rjTaWrBdVDdN1u9lN8wUOt2Dzt+nAz3Xei1dnVf0QHcLyZXy5nELx2y1YEVZoKOIWxYGsmGaCvQwWylsa6rkfXXgPBIsuXAN5ZGLTKEShW16nG5lP3Lv3r3zGjRocLFaCXJY97xv3smmjUF2kRbL6HKGvQdOF/Ad1d5sIWz0qbD7heXBzz9q3rnnTnatkZWEWi4orfFB56Ks5MJ01H2o/y+vDbOLbOoVVL7Dyn4co1D6fcr2hdmm+iVX38bt90zqXTfM3ZTXUeoIaq71Wtx+D6tH+X5lv1OZ7ajej7Ks51qvhdV53KgoBaA7wsnKLUmwyhUWIQU/0FZK64ggHdyClQIRveLINa/5XKc2XPSbU8br3uy+eacw79IN43uOjj9L51MqD7+KNp/853KtO4z+Mdl7bdAUkZ//Zd63b9/+P/SY39vVxp6sHHbv3n01Pf74Br9zsjGXS55NXOPazVFx44xHkrih5U1/+DVi1UqPwp8TUr4Dy37YKIgJu/zi8AEUj55NSeeXMA3CfJsEv2cCdNl4Jy3GqI0YCT+/OjxNvRar34NYo9qpN7TyrdfC6jzWr+iBroOpRICe0gOThSDMVgab2hJUdeCbgluKaq8wCUBXe51BsPXrVcu8uw0VX7sIli+rvXcOGzfQlaE6zo4zJSRBp/rGrwcr806V91iC9r360Cbb+tVXX41u2LDhVL9zCQC6t4aD8vKotF8p23w+ZWRN1YEhEFS+w8p+QoAeapvsrfpBUWoQ5tsk+D0d0MPq5Vzrtbj97meTfiyons21Xgur80oC6GGtuzhu5nxb/X4VvNKqK5keug6tEKDzfHFJ9ND9KgA/eJdaDz3A1ylrONBDd4blA3vyxdxDV8q9s4ZHryNLqYeugzoE6DnVayXfQ/cRsF5rOF/IFur6MJi7PUxe2ez1SNVWMfXKTgg5p8+vO6vK1fnlQtmoNk6UVdpq8im7FAKGL528u61Vdd2AZxfF/W+9x5eEOXT3Bl8gG5shQE/prcq8k00TdN9pw/H/T1s3wBWHp1Gh/RxQbuuVP7/Gjup7smlQLmU/CXPo6WyTw89h4dypFl/fhp3TR0Ki8n9QDz0dzPOs1wLrvEL43ac3LnfrOLtXtI++EyXlvtRGVHnu3bdeC6vzSmIOXS9ISai0s71pMin0HGeYrWnOpVSgcQ89++kTlCf9ptEWgHFUXsNEj0NbSJaIhp6bR693GtSIC8t7phq4OsfacHMrbG9VPg8vB+3iCLMr17Kf7b1oIrxfWQ6zTU0zV99mGr8J+/zi8AO6e8zbeROUdq6+jbvu92uA6TYG9dBzrdf0e1ova0U/h65UGItdY+vNz0VViE3F6zpF5t+JVu7V5b9pfnQk/TgLSbSwKbaGnYtzv2YmOvlUSN4iolz3qMqbhtKX+7199/Znkj+TYVxYyz3kng/V3nu6vLsNAd/99WHnTNqRTVxqnvg6uXfX9bs3pRKW91zLfjb5zCes331M8aX4l/6v5zN91CZX38bhdwltsqu31E7WXe6ooSzn8rQzAkf+P1adSsvVt2HX5ePLsGv1e1OG9duPrgJdXxSYa70Wdl1JAD0qxyUhXi6wlI8jkvBAlELp4VYS3r78QqUbZzpuJcEP5phSbA9Fykc3btzQ9e8W43qXfOyW18Lv9R+eZULXJMZRiLocQE+i55U8UWvsRvr3qULMCSVFikIU/KTYKvOhP4QjafmLIj+2wkzVEn4vrid65nMfFKIuB9Dz8RCuhQJQAApAASiQEAUA9IQ4AtmAAlAACkABKJCPAgB6PurhWigABaAAFIACCVEAQE+II5ANKAAFoAAUgAL5KACg56MeroUCUAAKQAEokBAFAPSEOALZgAJQAApAASiQjwIAej7q4VooAAWgABSAAglRAEBPiCOQDSgABaAAFIAC+SgAoOejHq6FAlAACkABKJAQBQD0hDgC2YACUAAKQAEokI8C/x8Ran+SaMPPu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png;base64,iVBORw0KGgoAAAANSUhEUgAAAfQAAAEsCAYAAAA1u0HIAAAgAElEQVR4Xu2dCZgVxdX3awYGBRJARFzQgIgoKsuwSNwxJkSCCy5EwCiDihoML8EQRVFUXAKEhPgRg0pEUFRMNG4QEhIiGKMiy6AYF0CUuCOg8IZ1ZOY7p+3qt25Nd9+t+nbfW//7PPe5M93VVXX+p7p+tXaXCXygABSAAlAACkCBolegrOgtgAFQAApAASgABaCAANBRCKAAFIACUAAKlIACAHoJOBEmQAEoAAWgABQIBHplZWXb8vLym7766qvfvPbaa/9WpCo/5phjWjRu3Li8tra2XVlZ2f51dXXH0u9h9O1Ff7ek3x+tWLFiZUTyNuzevfsvKY0zKP4Xd+7cOeHNN9/8NI+0Gvbo0WMSXX8t5X05fc+trq7+OF18dE0TCtOE9DmQdDqY8nMU/d+BvsfTdy8dv/D111/fqMZDml5GYR+gY0vpexZptCkoHQp7GoVdzOdJ5z6UpyUheSrr1q1bTwp/OaU7Xk+XryPNOtHPAspn2wziE5T+IRTfPaTHC3TNXMrrJxQH2/db+n8/+v0fOraCdBhDYf69cuXKeXSsLp1uOA8FoAAUgALRKOALdKrMD6BK+zEXmgsJmoMJmltUKIRlhyr4+7Zt2zaqefPm36RwXNH3zjH7j9J1w4kbO+T1lIdv099/ZqhQOjMpnRHr1q3bnWP8omvXrm0aNmzIeexG8d1EYLorHZhIn0sIdg8FpUnxbNy7d++Z1BCqLgTQqYF10L777vs4aXIqpXdDTU3NtIqKivvp7yGZ6qJDnkDd3/Xd/9Lv98gHS/VGAWnQhs7N4jTo+imff/757R9++OFOpeGiJz+KtLmWGxVp8uX5nfLRKscylLbRlKk2CAcFoAAUKAYFAnvoVHl/nyreP5IRDOVbqEK/i44dSX87vTzXuLfpdzNV0svodx0df5N+36UGwKfUANiTR2UstUsBOsXX3AXIgCzF9Sr3ENikjZKgdTn1lGdSPriB8hh9PyfbP6Tfb5Pth9DfP6HfP9H/W7kRQuEm0t/X03cS/T/Wr4euhEmbvk8AJ14+TvEMpJ9HKA8f0/dCgu1o+j8noHfo0GGfZs2a/Y5suYzi+tOuXbuGkj//26VLl9bU+JlPx3tyA4AaLcup4XAzpXMt54HCXkkNollRAV3qHyZUNqMguQiOa6AAFIACSVUgbA6dh7anUOXNvSqG9dn0y+EXuMb0o8r7rWwNox5xR4LCn+m6IzKpoJX4G1JlfTOBany2aVJ4o0BX01cbLT693EICXW3sTKM8/oxgXyPzms2QuzoKQjYNpkbMXLfR4PWWFVvLSYNBdP4ASu8e+v1KpikbK9LPSh54iuQsOn6sO63g+Ef5Hz30HAo5LoECUMBuBUIXxVGFfARBfDR97+J5ZVkh5wN0ivNkuv4f9K3IZC6X0zr00EMbt27d+jZqVPzcTdubBuD/s4GVBmPuaf+Nvt+kvAwkG5/ItjgYBHrKaETQHLo7dz+D8sm9b6+Hzvmma/qRRpU0j353gwYNeE59cYb2eGm7vfO7KZ6r6NpVFNdZNHXwkQ/QLyW9Hg6L3zTQM2kAooeeoccRDApAgZJTIKtV7iaArsw/f0Cw6KctuPMVmBsB1Kh41p03X0K/g3mRlgycB9BHURy/obg30G/GIw6ZDJMzfAioHSneTIfc8wZ6WOnMVCNuSJC+T7kL3+TIxpc0T9+MFkJ+g9K4m74DSLPn6Pd1bkDQL/fcG9Ox/WkYnhsAztqBEKBjDr3kqhIYBAWgQNwK+AJdB5bsSdNw+bE0XM5D7oely3hQ75vAciNB4E5eUU5A7++3Itsn7jK6roqu4/nib9F333Tpq+dlXvKZP1fi4xXx/GFQB34KCXTNXwzhX9H3D9loRGEn0dqHyQRtXhvQ1712KdlxNzVMuLGR0Uf1uwmgZ5QoAkEBKAAFoID/g2WCgK4OA6fTLh+IBvWYc11kl09efOzUh7kHEfAYgvW2lxVqUZwpoJPum6nRNFmxeSkdu4X+f4iOb6ffz+nLDaqD6Ps8NxxI2/+S/Wvo7xpqEGzjxZB+5YR9ylMm9MtbDjOaQ6c4eb1EaMMpXTnkhopcOJhBWASBAlAAChStAoFD7n5zw3IrkwrcsDldViWXXnEmQFfnUzMdTla8xHvPf03/j6S0Xnb3njOssvroq+4pT9+leWUGXS1HVCiguzrLfes5b9ei/MopiLcIurxvvV5cpPVwOnc/afY4jbBcTiMsDPqUjymguzsF/Bbieesm3IS96RIl7Zx1yKoQIDAUgAJQICEKZAV0OVyuVvTpgK7aqYG33qIqCf+oga7uPaf8TSNw8LYrb3V2pr6RW8UofAVfQ/n+gn5+xlu3+N8sgZ7XHLoOMteGjJ4BIBtHFMcZBGvehjaDfuf4AV1p1KWdMjEx5J7rqIxf3jP1K8JBASgABYpRgYyBvnv37hX08JLZVNGfr/bOsgG6Ah3eTvUdAumLqmiFAnqmD8hR86Y3MtwnqfE8NS8KY6A7UKdPDYW9iqFO2vyC/i/IojgTQOcthbQ6fl/K/37qdjL1iXYUppLC/IUN9Xt4jqqZaaCr8/NBCzTRQy/Gagh5hgJQwIQCGQOdKvkatyL/Jv09zn2iGg8r8yNQfbdR6RlUht/fpeHaH9BqaJ579T5FBHRvTzxpcR8Z0IMftkJ/T6W/q9gg+nsgQfF7SQC63wJFbUrFeWCOdEQYFNWHy1B4fnzt/KCCqAPdpzyknSYI2hYIoJu4/TOL4/lu3Vo0bChG1ZaJAWWirFtmV6UPVSfq3i+vE7NOWb7qtqDQXCfwOS6frs/P47rHLaO8QDX0EcoBIzxZTcd06zOgRW3DhqPKyH5Kz5j9VEu8T4/2mPX6358ItF9rIHNdO4XqlmlBzwDJcIozxX5Xyysp7pSncnLaUj+qQ5y1LAFbYR+lxv0jxAd+UuUE+vLalylhj7ZW7ap68KkWonzPKKo0qXyZ05eeQ/2+KCubNWvoRaH6uvb3U9faqOUupH5T2acGU5+jMZG0W8CP7tZYKcN7vuDyTRw5jvLBD3RL+XBdKuMJu7MCga5W3OSsvuTIAymi/0cJNqRf51GgrsMzBroyBP0vWkB1Dj9OVs1cENAzLKShNUgme5jVCMj+o+gpaPx4V342O/e676THzE7kx8y6w85P0fH3KN4q0oZB3pvn0On3VPfhN7+ma/Yhva6hY5E/Kc5ED13aHwZ02r7WiEZq+Hnuw8neX1BBHUfX+T7DXQd6FosqvUKOIffQYl2Qk0t6druV/M2LIyP50H1y22nLV93qFzlP89HxpxhgXH7o7yNk49MtG7Pp+jF8Xh95c3eaPEvX8FbLUQwYt1LNCjhdvnsh2S8itF/cRlD3tV/XJAy+HFYHkdoIUuprx37S5xz33RJqMvoumRT4u5o7eroPgnJAKKFIx3MA+mORl69ZwwYH6usHSz+g6xwiLvZ3GzFe48XVZwzr4K4B8hphdA/x9mivQaZqKRs/QeDOG+ja/PAze/bsGUbOP4S2rZ2/devWyfL56Zn20LVwD23evPmq999/f5dakgoIdN4GN4IEvoDSf4a+80hQFtuZR6dzp9DPw3S+rTsvPpIqDF7J7ix2U9YS3ECF+gHShfdkM9D7uCu+h1OD5de0BewmOp7pkHsulaW3glvCkvK7gvL9EBW2t6iw3S7zpb/cJdceultpOCv7Ka1/0GNhB7rP+T+fztVRo+fPStmQT8r7PYVtQN8PMnzSX9oelIlnIuQiuI3XvNCzkno6It2zA3KWhnrqq05btoqnrlI+euXoVrLvBr2oyO3hjKRIxtC92It+j6DyljfQu373Au7pRWY/5XPVa397op79WTSAvR022QCd0uV3ZHiNG3ktHXuXdEvpsUrHRAH0YQ8+Fqm+1NtYNatqUD192Sa/DgPX41x2+Lw6cqkWTmYA1WcLSacL6Tg3jo5VypsHdPUavTEWAHReBFzv+ryATr2wlu5+5NMp8m303Z++8ynT48jA1fS3A7ZsPppwdxBAefFVyifdkHtQetmucqe8HE3OeI7Ax28Pcz4uuBfT79t0/Gr3ITYb6P+hZPMLHESGpet78/A6NXIu2meffXbScWfxWdDee3md0sJTe6ASeqYWxTnJUV6GUGHjVetpX4yjj16km4cm+7mw8+N7D6fveTzsTse48cANmDuoMXN7o0aNelKD4lb6n6cdZJ5S3hqXLh2+KM/RGWxZC7ppsjj+Qq/KyN+id+qy6nqjhVmudXmUpvGmUIdjOJmmA11fHJq2wajK0/V7F0ZuPwG9nv1yRILqopfpO4vqnCp3pMKbhpD3CP06DZ0M7xd9mHck1QEzKY2+ynRGCtADhotVmeTzObLuoQ+bNTdyfR+sGhT0IrKUUR85IkRan8DGqUCXox2k02/oFEN8ZhjQKYzcdjuJh8spbMoUkaZpvReRqeLmBXSlUDxEhk0nA2ZT5PzUs4w/dN1NdB2/2CXyfcTZAp2N4KFjhg47hPI5mA7x3mr1wy+dGUE90Kd5b7UmLreiuhPIFmo93bDXnPIzz3k1/S/pm7ZCUVvn6RoKnDd3GoArLm6czCWbeN5oFn19GxruG9rmUbge2QKd4iyj9Nivv6C0+LWuP6bvZIqLn8fOawe60v8Md/n5lMK9R+edmyTDT2gBRw89QxUNBIsL6D73nG/PR4aLasg9bqC7L4Rypjbp/lrk2uuNVKgjF5n20GmR8z3UGeHOhN8LnBg8er3t3I90H7el+9gbBZE9+XyG3OMCugtUdQicNU6ZjtDrRgYrabCNNGhGYafQl8tkYA9dn/IIuh11uLtrEgLXJ1E8vvVj0JPiRtAFo6jFez4/mpXmkw+l+WR+jvoP6auDr14eyWB+nzg/V5wLSyKBrmW6nGw8hlr3F7h5Vhsv/C74cwne7/o5Iwzo6lvLtGtDYcVhswU6FZyfU975oTDP0OtTryR/8ShKysgBxclvYdMXXNTbcZBJz5nsPpj8zK/Y5Rau86H/nffJ07Eu9OV3AMyl71+pQvqE4uS1BYuDCrTP8UfpZvqErvlZFtf4BUUvPU8BkwD0sJ6nbPBGNuQeUw9d1gNuh0p91gL30H2nHvRpibA5dGXeNmWYV8KZ58bVNQycH7enuIYbGWo4WcRcMGW1RiEuoMv8U/lZw4/pprpqttJY4RdO8SJAZgE/GdVZMKjU91yXeaMRvB6BfULhmRdew1Pr1cvF4yl3pNpoUMuw+trwfHvoh1CKPclpPDcc+XBInvVNzi9nCUi3jBz9LXIszwmfxwt2SAfZKq53SboeunwQi3sh91SXkANvXrVq1dowu7MFuruIcRJNA4x/4403PvDLl88QJj+xbaL+lrRMgM55P+644w6kUY4bSCt+kQs/mGcoxcUP1sGnhBSIG+gKJPjVwH+TK7zdMp6yKE7tPZILjuDhavpVX/nMnkk7Qqa6L64eusyD7L1x79xd7e8tFNSLWTZD7mkWxfXQga4DXP1fm1JN22FR8x0j0EfyWiDSoSnl5wxeICgbh+pIh243w9XNvwd0F+J96LfK/TqL4tQGVUDjikdd7pfrQiIBegnVRbaZwjsQsn5Ajm0iwd7sFIgb6LJydRe4qSuIeSuP01tki/x66HQ4ZYFXLj3IuICeIZylM52RKL0nF9ZDp8bRAdTg4WFjHgX7Hzei8W5vU24VDGw8cHh9RCC7kvV16LiArubVhba3dU+fupBh3TLmTCeSfndw49JtzDDc+TNe3a4n9aew/3LPe4vt1NEOLX5nSsNYDz0Xp+AaKAAFSlOBOIHuVqAMHR792aStl0l5foLPCJSzKFTtARUT0P1KkzuHy8PB9d4O6WdbENDdOfQbCDTTCOo8usYNpd/Rl6dbGVaz3a2AKUB3e6fpplGLooeuQdRbdMjHg4AuG0yk2UY5GsQQpznvF+QWNreh5ECZ1xzQL48QzZX73GVDTZ+f53SVRilPWzjz8+52y/z2oZdm1QSroAAUyFaBuICuD6nLYV2qJA+iCvIz+uVnY3hg04cr3Yqzo/rAkGIFugQpQ4BGKuaS3fUe5qX3MiUg6Nd5GA//72e/q6sz8qEuenOHjEu6h86a6WsUgoDuNxwue9muT5y1Awx0qTnHT387z06QU5l0fgOlye8S4f38KWt8ghZ45zWHnu0Nj/BQAAqUrgIxAn2i2/O5mNTlBbb6Q04CH2rlA3f5VEJ2VFY9yLiG3NXecNBOFwkJPs8rznl7lLpPX/bQyWZ+EJZcS+DY75bYlIaBz5C9A3QCED+nw3dRV0DJz1jjuIbcXe18nzbo10MPWyDoNpbkFmTeNuyNHsk1EAx2+qY82VBZryQfPsbltN4zAAD00q1fYRkUKKgCUT9Yhox5jfahG3ykqll5on+wTN1rr/3tycTab1bN+rFF/WAZWtb92oPDBlmhb+CjX6N2IuKHAlCgOBSI89GvSVAoSY9+TYIepvNQ9WC8j341bU+c8QHocaqPtKFAESjAL2cpbyh+SsOu/HISfmiQmU+d2ECPfZ0V9Bx3M4nkH4v7chayv47sLzNofx3Z77yc5db8c1m8MTgvZxG7fkov/hlAjxg2rK+YFfYc9+JVzT/nAHqpeRT2QAEoAAWggJUKAOhWuh1GQwEoAAWgQKkpAKCXmkdhT0kr8Ic//OFJWgV7x4UXXlitGkrH+VW/b/7whz+UT7EqaR1gHBSAAvUVCAW6W0kIqiQu5Uv1/9XoHn/88cE0x1ZFYb9Pf79If58UIPgNaqXjXjeZKil+Fq6gbSpzaYP+ILXConTH0qlfZOhAJ3433gfomsYB122mNL8n03niiScq9bRVm3Rb6f+TLrroop/ocbu2z0tKxRpkQ5CWbvjr+F2/gwcP5mfye5/HHnvsENLsefJtJi/qeViWG59y4hu/W74uydDPKf6T17h+nEbbRn6o55/DpCmbatIp5VSeCLsH1Is5H5SHv9Gx/fkpUVRWTtbi8IVvmP5u/vk+u47+vp++vwoq35TmGvqOpLD85C9HC/Yf3Vvz6fhkyg+/Dpjv6bH0/1kyf373gRsODYYMCyaCQYG4FAgEut/N71bof6BKYaTeQ1DBQZXEX6mSmCUrDWmcH+zcY+tl5a//rwujxx1UgYeBzM8Ov4paAdhSHU5B4C4E0FVYuPr4wk0BgF/DxveaDIDu+Z81Iz+3V2GlVP78YoOpEmrpCrgOPb/wepn00SEwGQYc5eV0HfJuY/EYv8aHHpnfPeHTWJFa76Q0L5f3gHZ/BMIxHdBdn/6WfrmR4EA5DLhhwKZG29HcOFAbbyrQSa/RFLdvA0vqSXUBN/a9xnYmfkxXFnAeCkCB3BQIBLqsgOgGbRrS2+ZHBHJPYCtV3r0kXOj/zSG9OK/n41Y2w9SKNqiHoFRcKY0FE0DXKrHvqxWUj6xOzzMkXR6diLSHHtb70/ObroeeYa/YgRP5aQn52QE6/R2k08MyD9n20NMV4XRAdeF8ultmt1NexwYMTWcyCiBHesJGm9Qsp/To9YZnENCz0V8FeLrREhWsnBfKKL80h58Gtr+fzhLQ9Ja+A8m3z/LTrNRRjrAh/WzKYzof4zwUgAK5KxAIdL8ea1CPzO01eEPuQT10NZtuJcAVx3V6T94P9FECXVZW7iP5nOF/t/fi/K1DIUzuAvfQuRfsTRtwvjLstabr0YcNuf+BGizbKam+9PV6oWrPkoDvzOMy0LMFVsBUiZNfei3sZ/qQMacjp2QYYtzYIN/x86n5ffBOD1bXSClLviMMfv5VAPpgJtMpWQLdm9bSe+hqI4Zs6kd5u8RvtCHbOXS/kQk37V9SGjxN9R/68iMs2wQ0APRpBGdaDD303CtjXAkF8lXAF+gKFP6sDIUzsB+gG/YD7lFzwmrlGjTk7jeE6Be/bojbeOAXKwzi5+RmOG/rjBhw/ugafkZv2jl0TlcbFuYXFvCzdj2oqTa4gHDmkTkt+v0THePKzPcTNNSbj+OkfhT32/pwd7oRjrBpE85TNkPuWi/RayRksNbCt8Hgl76aXx3oWa6t2Ex6Peq+UCET+bmx8gyFd96LnMFnJ4VZTt9T9LBuOfkNHR/Aa0xU+OpahQGdG75yZIhfDkHxnReSLy8/yvA4N7SCRicepnD8aNDr6LeJzzqW0Dn0sDKZgXYIAgWggAEFfIHuVjLfofj/wUBXeyd0jGH+NN30/KAJb25Z9qwY+HR8B4XxfdSeMkT/tmwsBPXW/UYEop5DD5v3VXsfQeArcA/da3DJspAN0MPmSH3K1mYKP4QXWfn10JVGGj9f+x36rqbvm/TNdDGj0yDQ53XDgC7zGDYiFNRzpeO/4OmDsLUgMv50Q/26Vm7Z+C2Vl5+km0PPdgRDnerh+WtKw1vQ5qdH0NSQXw9dmbJox0B3RzqCFremrBGQdQTl4XO9kWmgnkIUUAAKZKCAL9CpQvotVdqH0PX/ZegypOjvA7jnqyyCceaS1V4aA4/n3Xx67oE9Ms5jWI9OtcGvYjUxh+4O8adUjPKYO4TrrLx3AegMjyYZ6BksRMtryF0uivSBkTOPHORPOYrDPqWy4iya1OHn10OV8/ZBQ+5uIyoIPJyc386KwNEbfdg4YBrAK5rqKIxsUPFJOYqjjBg5u0BM9NDd+yxlQZpyr3iwzQbofL2+nsSvweDXaAXQM6htEQQKRKxA2jl0uqHbM8y55c2VCC+a8dtaJitrXojE56kye5+u4XlW9ZPSqucTAcPZvvOUfr1PE0BXgaAMT3JleQz32EPsrddQibuHnm150RszOlBVfTluCVe9Z8sVOpcNPh6w/oK3RzkLIN2FV3JLV8rq8xzn0H13VSiNRW+LmOzxU/ls67c+It0iQlVfvTGijFLw+7t5cd4sToftpl+jQ+4S6Jn20Cn9RyhPgdvc6Jxzb1Jj7W1Z3kMWPtZrJAHo2d55CA8FzCuQDui8AMdbaCRXvfr1aGVF6FZivE/2Pfq+qi4g0odGg+Zzg4ZQ/YbgTQBdyuraIBfF8cKqeVTp/1VWcO5wsNxr7+wHpvOX8dCk7LUWEuikNQ+Dp2zFkkDmfNG5mRRmslpJs62c3yBfZgp0ZTi2Xm9fBboygtOKkl7OPVTOQ9A6inRz+H6L4jLtocsRHm5H0jdsxXfKgi9lftjT2x2eHqMuuFOHsbNcFJdu1X29HjeVvabk2+0BO1D8wv+TbG6jPFOC133U266Xaw9dmXJbiSF38xU1YoQCmSiQDujO8LKyEIcrheHuXOc0TkDevArQeZvbejdxvaLS9+Z6W7x8hm9TQKEskksBWBqgp10Uxz1Kdf7fnVaYyCMTbFtQBaf1JL0h3UICnTRuwr0qOU+rT0moYFXzpYEn7UN75KgF+1TvoWur6h2fyakJCs5z6OM5j3wtlYsq+uHtUzyv7kzZKH4PnAaQBTndgr50Bd61m23wGmmZzKFrDT6nTKnD7H7pZjqvr49m+E05+ExhcR4mcLqZ9NB5CkZv/PnNoXN8enl3feVnor5NjxfNOR0AAD1dScR5KBCNAhkB3b35621JkT1mt7LmOcyFdEM3dYcDeUVtytOw1ErOB+ApTxbToMPbi3jFe70Hg+TbQ+e8yx44z9G6T0JLeZCM1gOU88QpT9hSKv1C70P3hqz1SlqFg7qAKhsw+gy55/SkuKAylEmxVsuKClIZZyZxUBivwZBua18mUHLzdKHaoFLz4Qd0pRzVm3rSGg2ha05kWHWkTLVJ1ShoCiFToGcyh642bjPRLkN/IRgUgAJZKoBnuWcpWBKC+wApbe/WRL4zbQj4zaGbSB9xRK9A0IiU30iMOrpFOXMesQygR+8jpAAFghQA0FE2oAAUgAJQAAqUgAIAegk4ESZAASgABaAAFADQUQagABSAAlAACpSAAgB6CTgRJkABKAAFoAAUANBRBqAAFIACUAAKlIACAHoJOBEmQAEoAAWgABQA0FEGoAAUgAJQAAqUgAIAegk4ESZAASgABaAAFADQUQagABSAAlAACpSAAgB6CTgRJkABKAAFoAAUANBRBqAAFIACUAAKlIACAHoJOBEmQAEoAAWgABQA0FEGoAAUgAJQAAqUgAIAegk4ESZAASgABaAAFADQUQagABSAAlAACpSAAkUL9O7du68tKyvroPqA3sV8ycqVK+eUgF9gAhSAAlAACkCBrBQoWqDrVhLgL/7Od74z58wzz8xKAASGAlAACkABKBCHAi1atBA9e/Y0xmFjEcUhhpqmBPrhhx9+Ttx5KWT6Rx111LPvvPMObC6k6DGlBV/HJHyBk4WfCyx4jMn17t37WQDdxwEAeoylssBJ21jhscQ22g2bC3xzxZScjX5mqQH0gAIHoMd0J8aQrK03v412w+YYbrAYkrTRzwB6SEED0GO4C2NK0tab30a7YXNMN1mBk7XRzwA6gF5PARtvBBttxpB7gQkTY3I2lm8bbQbQAXQA3dK5ZAA9RsIWOGkb4WajzQA6gA6gA+jY0VBgwBY6ORvhZqPNADqADqAD6AB6oQlb4PRshJuNNgPoADqADqAD6AUGbKGTsxFuNtoMoAPoADqADqAXmrAFTs9GuNloM4AOoAPoADqAXmDAFjo5G+Fmo80AOoAOoAPoAHqhCVvg9GyEm402A+gAOoAOoAPoBQZsoZOzEW422gygA+gAOoAOoBeasAVOz0a42WhzIoFOj1ztRBlbQO8mb8sZrK2t7VNdXb2E/+7Ro0cr+plH3970rvIN9NuP3lf+Fp/L9LoHHnhgV9euXfdV7qkNlFY7/R7Do18LXOvEmJytN7+NdsPmGG+0AiZto58TB3QX2GMoYxNWrFixgyFNsJ1F8K6iXwb4DAL8IgL8zMrKytPKy8sn0bGz3HKS9jqCf08K++O9e/fW0VtpWi9fvnwd/d+cvv+g+M9QyxuAXsC7L+akbL35bbQbNsd8sxUoeRv9nDig674mwDehY1MI6NP4HEF3Cv0MJdhvcs8x4O+XPXh5fdB1BFNE0zcAACAASURBVPDlFKbt2rVrP7uIPgT4ixjw9N1KcbcA0PFKzQLVN4lIxsZKDzYnouhFngkb/VwMQOch9rvpO4rAfSz1yPsRzMcq4J5Ix9dwj10tIW5Pv9511DD4ksI1oxfAT5bX0bFaOvYVAb0RgA6gR17TJCgBGys92JygAhhhVmz0czEA3QM2DbFfRkDvmCHQfa8jeO8hoxsC6MF3ko03go02cwmw0W7YHCFFExS1jX5ONNCplz2RMygB7s6Zp+2hh12HHnr6O87GG8FGmwH09PdCqYSwsXzbaHNiga5DmTPqAv1K+nM4L5jzm0NPdx1NoX9M1zdfvHjx2muvvXY45tDrV1k23gg22gyglwqu09thY/m20ebEAV2BtLOSXZsX5wVy3iI4FfBuOG8FfNB1EuC7du2qOfnkk1tIwFP46TSHPkK9Dqvc01cUpRLC1pvfRrthc6ncteF22OjnxAHdhfRi1VXqfnNtr/lSCncWr3jP5rq//OUve1q1aqUugKu3ZY3TB9DtuPFt7anaareNFT1stqcuo+3Yz9IasTJTFhuLyFSGco0HQM9VueK7zsYKD0AvvnKaa45tLN822py4HnquBTaK6wD0KFRNZpy23vw22g2bk3kPms6VjX4G0ENKEYBu+hZLbny23vw22g2bk3sfmsyZjX4G0AH0egrYeCPYaDOG3E3iI9lx2Vi+bbQZQAfQAXRSwNab30a7YXOyGx+mcmejnwF0AB1AB9Dx+lRTFEloPDbCzUabAXQAHUAH0AH0hILYVLZshJuNNgPoADqADqAD6KbImdB4bISbjTYD6AA6gA6gA+gJBbGpbNkINxttBtABdAAdQAfQTZEzofHYCDcbbQbQAXQAHUAH0BMKYlPZshFuNtoMoAPoADqADqCbImdC47ERbjbaDKAD6AA6gA6gJxTEprJlI9xstBlAB9ABdAAdQDdFzoTGYyPcbLQZQAfQAXQAHUBPKIhNZctGuNloM4AOoAPoADqAboqcCY3HRrjZaDOADqAD6AA6gJ5QEJvKlo1ws9FmAF25Y+h1qWvLyso6qDfRySefLDp27IgKz1TNktB4bL35bbQbNif0JjScLRv9DKCn6aGfcMIJcy655BLDRQ3RQQEoAAWgABQwr0DDhg1Fz549y0zFbCwiUxnKNR7qsV/cu3fvOdOnTy8ZmzLRYvny5XUmC0QmacYdxkabWXMb7YbNcd9thUnfRj9HcU+XDPwA9MLceElIBTd/ErxQmDzY6GvYXJiylYRUTPsaQE+CV/PIg+kCkUdWCnapjTZH0ZovmMPySMhGX8PmPApMkV1q2tclBfRL2rWd0/0/791WZD7NK7sV/c++pWb+c7A5LxWL42L4ujj8lG8uTft5bLPDd20vb7BvvvnK9/oWhx6884g+Jx3qF0/nls1/snrL1t9mmkatEK/Mrhr0SKbhkxoOQA/wDA+5T2jSaE6z3buT6jvkCwpAAShQcAVGNTt8Q215eduCJ6wl2PzQQ6qPOO3ESkP5ePDBqkGXGYortmgAdAA9tsKHhKEAFCg+BQD05PoMQAfQk1s6kTMoAAUSpwCAnjiXeBkC0AH05JZO5AwKQIHEKQCgJ84lAHo6l2AOPZ1COA8FoICNCgDoyfU6eujooSe3dCJnUAAKJE4BAD1xLkEPPZ1L0ENPpxDOQwEoYKMCAHpyvY4eOnroyS2dyBkUgAKJUwBAT5xL0ENP5xL00NMphPNQAArYqACAnlyvo4eOHnpySydyBgWgQOIUANAT55Lk9tCpZ9yJcreA3k3uPImotra2T3V19RL+u0ePHq3oZx59e9fV1W2g334rV658S1pTWVl5Wnl5+WL1Gj6nxul3nZ970ENPbqFFzqCADQocOW68OOjcAeLTZ54Wa++c4Jncul9/0eG6saJB06airqZGfPDQLLHhvuneeXkdH9i7fbtYN3mi2Lhgvne+7VU/FoddWiW2rqoWq6+52jkuj5VVVDj/62mqeqtA79XtOHHndSOd0+MmTxPLVr2R4pr7Jo0X3Y/rJB58/Gnxu4ce986NuPQiMeyiAaKioqHYuGlLyrXque07doq7pv1ebNy8xUmndauWThxLq1eL66b93nlS3NEHtRbDT/m2c3zGP18Rb3+60UtHntuvSWPn2JuffCamLFzsV3zwpDgfVfJ6lrsL7DEU74QVK1bsYBAT2GcRhKvolwE+g2C9iAA/04X3JDp2Fn138Dn6tuA8UZjJeiOAjl3Px9zrrqRgwzkNP8/yMQA9SBkchwJQIEoFmvfsJY6+9XZR1qiRk8zmJYs9oMtzOza878CY4X3Ad7/nQZv/b3nCieLtW28WW5cvq5dNvr7juJtFRYv9xP+++W8nDm4gHDZ0mFg3ZZJzDcO9zaAh4qO5j6Y0FGRkEui3jL5anNfvDPHuhg/FN5s2SYFy/zNOFTeOvEIwkBnaf3xuoQd0PnfZoPPExHsecKJkUL/3wUfiqusnCHndwiUvidum3iu4QdCxPfftysTil151jskPP/r19htGVZ56ZHvx8ZfbRONGFSlAlzBf/dEnYtZL9bXQxAHQTQNdj48A34SOTSGgT+NzBPUp9DOUQLzJPceAv1+BN4dPOaYDXI1T7d3raQPoUVZZiBsKQIF0Ckh4b3n5JQ/oDNuDLxgo1k/9ldPrVsNs/OsCB9Yb/7LAF8ScXud7vgZio/1biT2bN3k9dDUvEvpB8ehD7gz2k3pV+vbQGdBjrh6aAnTdboZ2q5b7iQuGjxZ6XHz9eIp/x86d4vSBl6dcqj7LverEXqJzm4NTgM7HOhzQStz0zIJ0UvN5AL0AQOch9rvpO4rAfSwNp/cjmI+V6RKcJ9LxNdxj52N+kA8Aegr0/bwNoGdyDyAMFIACUSngB3TugTfr3EWsGHShl2yPuU84cN72+mui9Zn9nOP7tvn6JWRfLns1ZVidz6+583bRYcz1gUDnHvvh11Cv+Z5pKUP1MkGTQJdD9v9aVu31yDkd7q3zh8/f+4ubxNZt/xXf/EZTp7cvh+FffGed93IWP6DfcW4/sWPPHtGOhukblpeLXTVfiYdfWS5eXs+DvfU+AHoBgO4Bm8B8GQG9Y7ZAl/Pn1Msfyj15/f+gmxFAj6qaQrxQAApkooAf0LmHzb1rP6Dv+vjjlDl3dej8yxXLnWF82duXjQA5h67mJ+wchzMBdDlcz/E9tWCRN5T+5IypYtOWLzygX3LB2WL08B+JPXtqxMjxE505eg7Dn8tu+2Ug0P3m1Rnw/AnosQPoUQKde98cvwS429POuofOccjFcm5+H6XfrdSzf1wO1fvdXAB6JlUOwkABKBCVAtn20Bno+vy5hDPnUW0IBEGbjzv1rjICoNtnAuhqnBLQPOTOw+/8kT10CfT/fPypGHDZKOccL5obeHZf8eCzf93wRm2ts3ha76H7zZ8PoN7+6Ud3EHNfrfbrpQPoUQFdh7kCZW8xW6Zz6Hoe3YV3zjA+z8UH3YwAelTVFOKFAlAgEwWCgK5CWw2zZ9PnzpA7D6nLBXEM6Foadm7UsqVo1Lp1vWR3rF/vwTsTmHMEpoEuAT3l3tninL59vPl0Tovn0Cf8/BqxlobJB424LmOgc0Duka/7fJO3IA5Az6TUpYbJd5W7XNTmrGRXo9YB7rda3Q/yPkBPmXcH0LN3Mq6AAlAgegX8gK4fU1e1c454WF2ugA9bra720PWV8+ksyxfoPNx+CG01k71wtYeuL6LjHnsnWsXegObAefva/EUvZDTkzjZwr/34dt/y5s0x5J7Os/XP5wV0bWjciV3dN67tUV9Kp89SV7zT/0PULPF+dJp35/0KvKXNOUfHLtcbC35mooeevfNxBRSAAvkrIAGr96jl3nB1z7i+z1zdo845CdpPrgJd3bcuc++3v12e07etqRbLPeWt92/pbFtr6u7/5jA1tChN7kdniB/R9uuFe/o+dHV+XZ67YvD5ondl55TwazZt8batqXn4grbKyf3oY6jHf8zBBzqn1eM+XsKQu48oeQE9/1vBXAwAujktERMUgAKlowCeFJdcX+LRrwG+AdCTW2iRMygABeJTAECPT/t0KQPoAHq6MoLzUAAKQAFPAQA9uYUBQAfQk1s6kTMoAAUSpwCAnjiXeBkC0AH05JZO5AwKQIHEKQCgJ84lAHo6l2AOPZ1COA8FoICNCgDoyfU6eujooSe3dCJnUAAKJE4BAD1xLkEPPZ1L0ENPpxDOQwEoYKMCAHpyvY4eOnroyS2dyBkUgAKJUwBAT5xL0ENP5xL00NMphPNQAArYqACAnlyvo4eOHnpySydyBgWgQOIUANAT5xL00NO5BD30dArhPBSAAjYqAKAn1+vooaOHntzSiZxBASiQOAUA9MS5BD30dC5BDz2dQjgPBaCAjQoA6Mn1OnroIT30Hxx37Jzvv7n69OS6z3zO9rn258/v/vUvYbN5aRMXI3ydOJdEkiHTfh7X8lu1W2oblUeS2SwibbJfs93H/ODM//pdMvjIQ19/bO2HXTKNrqaiwReP/OiCDzMNn9RwAHoI0Hv37j1n+vTpJfNK2EwKoekCkUmacYex0WbW3Ea7YXPcd1th0rfRz1Hc0yUDPx5yB9ALc/PFnQpu/rg9ULj0bfQ1bC5c+Yo7JdO+BtDj9mie6ZsuEHlmpyCX22hzFK35gjgrz0Rs9DVszrPQFNHlpn1dtECnHvnasrKyDqrvunbtKkaMGFFE7kRWoQAUgAJQwGYFevbsaYzDxiKK2yEYco/bA4VL33SrtnA5zy8lG+2GzfmVmWK52kY/RzHqBqAXS4kPyKeNN4KNNkdx8xdD0bfR17C5GEqmmTya9jWAbsYvscViukDEZkgWCdtoM4CeRQEp8qA2lm8bbY7ini4poF/Sru2c7v9577Yiv5+zyn5F/7NvqZn/HGzOSrXiDAxfx+O3cc3a7txWXtG4UKmfc8ZJtzy76F++9/RBnY/+4JAux+7NNS/l5Q3WzRz6wxdzvT6q6wB0M8qWFNAnNGk0p9nu3WaUQSxQAApAAVJgdLPD3/2qvPyIJIhx+KknLt7vsEP65JyXurrZDw4bXJXz9RFdCKCbERZAN6MjYoECUKBEFQDQo3csgG5GYwDdjI6IBQpAgRJVAECP3rEAuhmNAXQzOiIWKAAFSlQBAD16xwLoZjQG0M3oiFigABQoUQUA9OgdC6Cb0RhAN6MjYoECUKBEFQDQo3csgG5GYwDdjI6IBQpAgRJVAECP3rEAuhmNAXQzOiIWKAAFSlQBAD16xwLoZjQG0M3oiFigABQoUQUA9OgdC6Cb0RhAN6MjYoECUKBEFQDQo3csgG5GYwDdjI6IBQpAgRJVAECP3rEAuhmN8wY6vba0E2VlAb2bvC1nqba2tk91dfUS/rtHjx6t6GcefXvX1dVtoN9+K1eufEtmvbKy8rTy8vLF6jV8LizOILP59al49KuZQoFYoECSFGh71Y/FYZdWibKKClFXUyM+eGiW2HDfdCeLrfv1Fx2uGysaNG2acq7zPfeKFr2Or2fGl8teFauvubretXzg02eeFmvvnFDvGh3o/c84Vdw48grx6eebxQXDR6eEDzo34tKLxLCLBoiKioZe+KcWLBK3Tb3X+f++SeNF78rO9dJWwzw5Y6o4ou2hTpgvduwUM/75itivSWNxybd7in2VePn8rpqvxMOvLBcvr+dqV/ng0a9JKtrCdEMmL6C7wB5DCk1YsWLFDgYxgX0WwbuKfrkkzSBYLyLAz3ThPYmOnUXfHXyOvi1YXQozWW8E0LHr+Zgap9oY0L0CoCeqnCIzUMCIAhLYn//9bw5sjxw3XrQ84UTx9q03O/EffevtYseG9x1I87kDvvs9sW7yRLFxwfyU9LlRcPAFA8X6qb9yznG87Uf/THzy5B+9xkFQhlWgM3i7H9dJfLZps9i9pyYF6GHnGOgDz+4rptw7W8xf9EJKUreMvlocclBr8dq/3xGXDjxHcKU8+4/Pit899LgXjuP++NON4qEVrzvPcr/j3H7OuZueWVAv23zuy507xZSFi+ubBKAbKZemIkkU0HWjCPBN6NgUAvo0PkdQn0I/Qwn2m9xzDPj7FXhzeP0Y9+pnUxxjGOBuo8H7P0hIAN1UEUM8UCA5CqgA37p8mWjes5foOO5msfEvX4NMhTSfY8Bvefmlej1t7rE32r+VWDHoQuc6/p8/srceZrHfkDsDtlXL/er10Dkev3NhQJdpc5gh5/2AOzhi0YtLvd67mjf5cpaqE3uJDge0qgf0E9q3FYOOrxTPv71OPL3qDQA9OUXZNydJBzrD+G76jqJCeSwNp/cjmI+VlhCcJ9LxNdxj52N+kOfj1Ju/jK49g+Nx4/tAjcdPGQA94SUX2YMCOSjgB3QJbY6uWecuHqSdOmXuE2LP5k0poNZ747JRsGfzZtGsS1cnV3s2bnR6/dxo0D+mgK4OuS+tXi2uuj51eJ+BfsWQ8wXVfU4W/MJIoI/p28cJo/fC+XiLxo19e+7OBeih51AKo7sk6UD3gO1CuWMuQJegJxmHcLmm71ncyw+TFUCPrtAhZigQlwJy/vyzP893et3q//seckhKrzsI6HqjQA7j7/7sM6cxIHv2cug+CqCrccp59oVLXvJ64XJ+fDvNjd817fdOcJ6nV8PwMQb6sLP79jn96A5i7qvVKXPkR9Ow/fBTvi1Wf/SJmPVS/YYJgB5XKQ5ON7FA5943Z1sC3J0zz7qHrg+xYw49eYUQOYIChVSAgXzQuQOcJLknXVuzR3y5fLnzf7oeut8wvN/8uQ591T4TPXRdr6AhexX2PK+uD+vfdde4Dd/pelzbhW++U29InYfhO7c52Fks9zbNt/t+0EMvZNFNm1Yiga7DnK1wgX4l/TmcF8xlOoeuX+e0urWhej+V0ENPW3YQAAoUvQIM48OvGSneu2eaaN69h7dATs6v63Po+mI4FkCdh5er5ZMCdM6fhP2mLV+kAJ2H5IdedO7ev765poHf/HjoYjjpeQA9UfdAooCuQNpZya4qpQM8ANT1FsXpPXK59U2ueg/yBoCeqHKKzECBSBRQ58j13rcflP3m1DljvCiuSdt2vqvl9Yyb6KHfPeF68c66952V6/qQ+2P3TBL/XLpSHNWhnajdWyuOp+1rb61dLzod2d4bcueV8H1PO1HMfXHpW//65DPeKpzyGdDtOOE3DF/PCQB6JOUy10gTBXS5j1w1Rt1vru0n9+bCtTly73K5H92df39AnqDjl+sNBl1AAD3XIoXroEByFZDQbtS6tZNJdR85/6/uUd+7fXvKljU+12bQEPHR3Ed9t6Yx7Ju0b+/Eu2P9+pTFdaoi+rY1fb/4uxs+dFa7++0ll+d6EXDvvG6kaN2qpRO1ur9cAr4p7SlXPzKMfq0M8/GX27zFb2Hb2FIiBdATVdgTBfQkKQOgJ8kbyAsUKB0F8KS46H1pGmzR59hMCqbtzuvBMmZMMhMLgG5GR8QCBaBAqgIAevQlwjTYos+xmRRM2w2gm/ELYoECUKBEFQDQo3esabBFn2MzKZi2G0A34xfEAgWgQIkqAKBH71jTYIs+x2ZSMG03gG7GL4gFCkCBElUAQI/esabBFn2OzaRg2m4A3YxfEAsUgAIlqgCAHr1jTYMt+hybScG03QC6Gb8gFigABUpUAQA9eseaBlv0OTaTgmm7AXQzfkEsUAAKlKgCAHr0jjUNtuhzbCYF03YD6Gb8gligABQoUQUA9Ogdaxps0efYTAqm7QbQzfgFsUABKFCiCgDo0TvWNNiiz7GZFEzbDaCb8QtigQJQoEQVANCjd6xpsEWfYzMpmLYbQDfjF8QCBaBAiSoAoEfvWNNgiz7HZlIwbTeAbsYviAUKQIESVQBAj96xpsEWfY7NpGDa7pIC+iXt2s7p/p/3bjMjdXHEUtH/7Ftq5j8Hm4vDXXnlEr7OS76cLx7XrO3ObeUVqa9Cyzm29Beec8ZJtzy76F++9/RBnY/+4JAux+5NH4t/iPLyButmDv3hi7leH9V1psEWVT5Nx2va7pICeu/evedMnz69ZGzKpPCYLhCZpBl3GBttZs1ttBs2x323FSZ9G/0cxT1dMvDjt60B6IW5+eJOBTd/3B4oXPo2+ho2F658xZ2SaV8D6HF7NM/0TReIPLNTkMtttDmK1nxBnJVnIjb6GjbnWWiK6HLTvi5aoFOPfG1ZWVkH1Xddu3YVI0aMKCJ3IqtQAApAAShgswI9e/Y0xmFjEcXtEAy5x+2BwqVvulVbuJznl5KNdsPm/MpMsVxto5+jGHUD0IulxAfk08YbwUabo7j5i6Ho2+hr2FwMJdNMHk37GkA345fYYjFdIGIzJIuEbbQZQM+igBR5UBvLt402R3FPlxTQf3DcsXO+/+bq04v8fs4q+/tc+/Pnd//6l7A5K9WKM3CSfP1s45bb/rLP/jVRKtn9R+fVDunQ7o3H1n7YJfN0anbNGnbx2szDJy+kjXCz0WYAPeTe4zn0CU0azWm2e3fy7lDkCAqUmALTmh60eE1F0z5RmlV58QXby0RZ02zSqKsTq2cNG5RFAyCb2AsT1ka42WgzgA6gF6ZGQSpQII0CAHp0RcRGuNloM4AOoEdXiyBmKJCFAgB6FmJlGdRGuNloM4AOoGdZNSA4FIhGAQA9Gl2jqOSjy6m5mAF0M1qW1KI4zKGbKRSIBQqkUwBAT6dQ7udthJuNNkfReAPQc7/vcCUUsFYBAD0619sINxttBtAx5B5dLYKYoUAWCgDoWYiVZVAb4WajzQA6gJ5l1YDgUCAaBQD0aHSNopKPLqfmYgbQzWiJIXczOiIWKGCVAgB6dO62EW422hxF4w1Aj+6+RMxQoGQVANCjc62NcLPRZgAdQ+7R1SKIGQpkoQCAnoVYWQa1EW422pxIoNMjVztRxhbQu8nbcgZra2v7VFdXL+G/e/To0Yp+5tG3d11d3Qb67bdy5cq3ZPmurKw8rby8fLF6DR27jI49oN8DFOZyindm0L2BR79mWWsgeNEq0PaqH4vDLq0SZRUVKTbs2bhRvH3rzWLr8mWidb/+osN1Y8Xuzz4TKwZd6IU7ctx4cdC5A7z/62pqxAcPzRIb7pvuHOsx9wnRpH175+8d69enXKsmtv2GCRvOOOvMthUVDZ3DTy1YJG6beq/zd/8zThU3jrxCNG3SWNTUfCUefPxp8buHHq93zqnQXn9TXDHmFtGr23HizutGitatWnrJfLJ1W+24pxeU84EBdP4HnTuJhuXlYhfF+fAry8XL67lKSf3g0a/FWawBdDN+y2vI3QX2GMrKhBUrVuxguBPYZxG8q+iX77YZBOJFDGIX3pPo2FlcV/A5+rZgMyjMZNkI0M1y45xCx4dSGpuCzAbQzRQIxFJ8CjTv2UscfevtYsvLL4m1d04Qne+5VzTvVil2b/xM1O7eUw/oLU840QO/ai1f16RtO+ccf9Q41XDcWGh3w017//z8iw0Y4iMuvUhcfH5/8cif5otlr//bAfN7H3wkrrp+grhl9NWi72knirum/V5s3LxFjL3mcrFy9Zviu6d8W7Ro9k3xv9t3iFPPr/KA/q9l1V7DQD7L/YT2bcUl3+4pXn3/P2LWS8vEmL59xMHNm4kZ/3xFvP3pxhSHAejFV36dht3y5XU9e/bMi0fFaLlpu40KSIBvQqJOIaBPY3EJ6h6I3XMM+PuVHjyHTzmmO8XtsXckmI8NcxiAXozFGXk2oQD32A++YKBYP/VXYuOC+V6UDOhG+7fKCOh6o4Aj4d58s85d6vXSGeiH/XxszZynF1Rwz5t75GOuHir++NxCJ+2BZ/cVU+6dLeYvesEX1E/OmCrWUu+6zwk9nfAjx090frkh4Af0qhN7ic5tDvYAzoAfdHyleP7tdeLpVW8A6CYKUcxxmAZbzOZknLxpu00DnYfY76bvKAL3sTR03k8FMUF9Ih1fI4fO/SCvKuGOAMymBsIYdajeTy0APeMyhIAlpgAPk+/ZvEmsvubqFMuCgK4OuX/6zNNOrz4I6EG9+UNmP/bFNw84YL+7H3hEjLr8YqenfcHw0U6PvMsxRzl/yw8DfNOWL7weO5+feM8D4t5f3CS2fLlNfG/wlfWG3Ddu2iJmr3xt11ufbNyXe+T8mbJwsfN79EGtxXDq4a/+6BOnx65+0EMvzsJtGmzFooJpu00D3QO2X886W6C7w/RXknOG85B+mJMA9GIpwsinSQW4t9x+9M/EJ0/+0ZsHl/H7AV1Nm3v2bQYNER/NfdS5lhsGDb/xDW84Xv9fvXbp989fdemoEd14znv7jp3OkDr3yO+bNF60armfL9CfJSDf/NOrRCOad6fGvthD8/fz//6CN8Suxs+NgCYtmjlz6Hec2098uXMngG6y4CQsLtNgS5h5gdkxbbcxoDOsOdeyR+7COOceerreu64QgF4sRRj5NKlAGLTTAZ3zofbuZS+9UevWTha3vf4aDdnvL9bcebuz0E5+9CF3dQ79gP33C+yhM+hlT50Xwd1z542idm+tM+S+TBs65zgHX3i2mEtz6id1ONxJGj10kyUnWXGZBluyrAvOjWm7jQBdhzlnX+9dZzuHnuliOCkVgF4sRRj5NKWA3zC5Gne2QNfzxdfzRx/K57n1pn2+s/vaO6fuI0Esh9U/pkVqJ/WqFOMmT3MgLVev/4eGxzsd2d5Z+a5/PqJr+l96TcphHegtGjcWNz2zwAmDOXRTJSg58ZgGW3IsC8+JabvzAroCaWclu5p1HeB+w+dhvXB9eD6dgwD0dArhfKkpwGANmuNmW/2A3nXGTPHJn550Fs/pQ+6qPkEL7TgMnzvw4kv3zn7iuQZyURxvU1u45CVBK99TFrfxnLoEfK8ux4pTencXg6+53gG92kPnc0d1aCdGjeeNMEKoQ+46wHlOXQW8mm/MoRdnKTcNtmJRwbTdeQFd7iNPvaH+b7+5tkd9KYU7i7eeSZDT/0PUa+V+DZgAyAAAFWZJREFUdHX7W7rFcPJ6AL1YijDyaUIB2TvfseF938VwLXodn5KM3FMu96c3aNpU6HvQ1T3qe7dvF+smT0xZNa9GyIvijuh01H7y2NLq1c6iN/5w73rYRQME71FX59f5HM+x967s7ISjxa5ixeq3nH3o+rl3N3wo7lj84vYyUdaUz/FK91Oph8+fL2jO3m/L2tdxitWzhg3qYkLjuOIwXcnHZUc26dpoM+tj2u68gJ6Nw6IOC6BHrTDihwL/pwCeFBddaTBdyUeXU3Mx22gzgB5SfgB0czcXYoIC6RQA0NMplPt5G+Fmo80AOoCeey2BK6GAQQUAdINialHZCDcbbQbQAfToahHEDAWyUABAz0KsLIPaCDcbbQbQAfQsqwYEhwLRKACgR6NrFJV8dDk1FzOAbkZLLIozoyNigQJWKQCgR+duG+Fmo81RNN4A9OjuS8QMBUpWAQA9OtfaCDcbbQbQMeQeXS2CmKFAFgoA6FmIlWVQG+Fmo80AOoCeZdWA4FAgGgUA9Gh0jaKSjy6n5mIG0M1oiSF3MzoiFihglQIAenTuthFuNtocReMNQI/uvkTMUKBkFQDQo3OtjXCz0WYAHUPu0dUiiBkKZKEAgJ6FWFkGtRFuNtoMoAPoWVYNCA4FolEAQI9G1ygq+ehyai5mAN2MliU15H5Ju7Zzuv/nvdvMSFMcsVT0P/uWmvnPwebicFdeuUySr3/f5KBdrzdq2iYvg9JcXHnxwD1d9m9+7eotW3+baTr0BrdPZg0bfFem4ZMYzka42WhzFI23kgJ6796950yfPr1kbMqksrHxRrDR5ihu/kzKV9xhbPQ1bI671BUufdO+Lhn48dvWAPTCFcQ4UzJ9E8RpSzZp22g3bM6mhBRvWBv9HEUjHUAv3nvAybmNN4KNNsPXRX6jZpF9G8u3jTZHcU8XLdCpR762rKysg3qfdO3aVcycObNobcrinveC2ngj2GhzFDd/LuWt0NfY6GvYXOhSFl96pn1dMvCTQ+6XX355fN5BylAACkABKAAFslCgZ8+exjhsLKIs8h9JUMyhRyJrIiM13apNpJE+mbLRbthcLKUzv3za6OcoRt0A9PzKYexX23gj2GhzFDd/7IU3gwzY6GvYnEHBKJEgpn0NoBd5wTBdIIpBDhttBtCLoWSayaON5dtGm6O4p0sK6BOaNJrTbPduM3cVYoECliowpvnhb+wuKz8uavPLG1V83m3guQfkl07dLx6sGnxjfnEk62ob4WajzQB6yH3Hc+gAerIqJuSmOBW4tlm7t2rKG3SKOvfljRp92W3gOS3yTGfyg1WDrs8zjkRdbiPcbLQZQAfQE1XxIDOlqQCAHq9fbYSbjTYD6AB6vDUNUrdCAQA9XjfbCDcbbQbQAfR4axqkboUCAHq8brYRbjbaDKAD6PHWNEjdCgUA9HjdbCPcbLQZQAfQ461pkLoVCgDo8brZRrjZaDOADqDHW9MgdSsUANDjdbONcLPRZgAdQI+3pkHqVigAoMfrZhvhZqPNADqAHm9Ng9StUABAj9fNNsLNRpsBdAA93poGqVuhAIAer5tthJuNNicS6PSENn6i1AJ6N3lbzmBtbW2f6urqJfx3jx49WtHPPPr2rqur20C//VauXPmWvF0qKytPKy8vX6xeo59z/19Kv2etWLFiU9CthifFxVsJIXWzChw5brw46NwBTqR7t28X6yZPFBsXzBdtr/qxOOzSKlFWUeGc+/SZp8XaOyc4f/eY+4Ro0r69l5E9GzeKt2+9WbTo0TPlGhlAnt+6fFlK5iXQbxl9tTiv3xnOuZqar8SDjz8tfvfQ4+LJGVPFEW0PrWfwUwsWidum3iv6n3GquHHkFaJpk8aBYfiEfFLcHef2Ey2bNhEPv7JcvLyeqwkh+NghLZo5f3+xY6eY8c9XxNufbvQTGU+KM1v0YokNQDcje17PcneBPYayMoFgu4PhTmCfRfCuol++M2cQrBcR4Ge68J5Ex86i7w4+R1/nsY8UZrJsBPD/btgr6c/hHG8mpgLomaiEMMWgAMO85QknOjBWYdu6X3/R4bqx4vO//82BOMO9zaAh4qO5j4oN9013gL5n8yax+pqrQ81s3rOXOPrW28WWl1/yGgPqBQz04VVDOl18fn/xyJ/mOxBnuPc97URx17Tfi/mLXkiJn8+d1KtSjJs8zTk+9prLxcy5T4m2bQ4WVww5X2za8qXoO+SqenlioP9m6u0tjm/3LVFTu1fMfbXaAfqYvn3Epv9uF7Ne+rqhwXDnz03PLADQi6EA55BHAD0H0XwuyQvoenwE+CZ0bAoB3bmzCepT6Gco96zdcwz4+5UePIf3O+bEofbm05kLoKdTCOeLQQGGbcdxN4uNf1ngQFr9MNDbj/6Z+OTJPzrn9P8zBTo3BA6+YKBYP/VXTq9f/0igDzy7r5hy72wH4CMuvUio/6vXcI9905YvxFXXfz1SID98TdUPzxW76IVJP7v9V2LZqjdSzg/4wXd3jLry0iarP/pEVH6rjQd0PT9VJ/YSHQ5oBaAXQwHOMY8Aeo7CaZeZBjoPsd9N31EE7mNpOL0fwXysTJOgPpGOr+EeOx/zg7zbyx/pXvNj/qVrLpfXBJkNoJspEIglXgUYtq3P/LpHum+br4e1v1z2qtfr7nzPvaJJ23bivXumicOvGSm++u9/xYpBFzrh1CF3dZhetygd+OWQO4OaP9zb5iH0N95Z5wvtINAz0K/80dd548/S6tUp1z/1wN21H+zaVf4lDamffnSHQKBzj50/UxYu9nMOhtzjLbJGUgfQjcgoTAPdAzYNm19GQO+YLdD1eXV1GD+sxw6gmykQiCVeBeTcuZwb14fV5XB5o9atU+bW9VxL8PsN26u9fD9rJdDVufCNm7Y4Q+p6L/u+SeNFq5b7iQuGj/aiYpAPu2iAqKho6EFcxrVwyUvOPDsP0598fPe6B5evKjv6oNaBQB/Q7bhQ2FOiAHq8RdZI6gC6ERnNAZ1735wlCXAXzFn30P3mz/WevZ/pALqZAoFY4lXAb/5c9qg/m/dcypC7Dns15/pwvDzHoG+0fyuvVx8EdJ5DV3vefnPoDOkxVw8Vf3xuoTPP7vdh4B9+WBunMXDF4PMd+HOPn6976q+Ld724c+e+QdDm432POUosfPMd8bQ2XK+kBaDHW2SNpA6gG5HRDNB1mHPWdDBnOoeuDLmPkQviAHQzzkYsyVdADrmvufN2b0GcBPqujz+ut1guaPjcD+jpFsNJdbiH/ttf3tZJ7Xn3Irjeed1I8a9l1U4Pmz/qYji95y7jUqHf9dijHKC/ToCWq+dVj3xVWyv+vPotB94ZwpwvB9CTX6zT5hBATytRRgHyGnJXIO2sZFdT1AEe0PMOWhTnrY7HkHtGfkSgElFAQnfHhvedeXO1F84mqqva1VXvW1euEAeff4F4bfhljhJ+Q+5Bq+d16RjoN/7smk7qqnYeRldXvfsBnuPhcKf07i4GX3O9uHvC9aIDrWCvaNhQPPf3JWLQOWcKOeTOYeW2Nb2HzovgeOW7uo0txL0AegmUfQDdjBPzArqc71azou431/aoe3vJJezpuiHqtXI/urp/nc/77VPXzceQu5kCgVjiV0CCukHTpk5m1L3mDOoWvY73MqkumFP3rut7zPWGQpiV6qI4db+53GfO14ZtY+Nh9t6VnZ0kqD7g3S7O3+r1QUDnPefDT/m22E/bw/7xl9uwyj3+ohlZDgB0M9LmBXQzWTATC4BuRkfEAgXwpLh4y4CNcLPRZi5lpu0G0OO9d5E6FEicAgB6vC4xXcnHa01mqdtoM4AeUjbQQ8/sxkEoKJBOAQA9nULRnrcRbjbaDKAD6NHWJIgdCpACAHq8xcBGuNloM4AOoMdb0yB1KxQA0ON1s41ws9FmAB1Aj7emQepWKACgx+tmG+Fmo80AOoAeb02D1K1QAECP1802ws1GmwF0AD3emgapW6EAgB6vm22Em402A+gAerw1DVK3QgEAPV432wg3G20G0AH0eGsapG6FAgB6vG62EW422gygA+jx1jRI3QoFAPR43Wwj3Gy0GUAH0OOtaZC6FQoA6PG62Ua42WgzgA6gx1vTIHUrFADQ43WzjXCz0WYAPQ3Qf3rA/nPabf58cby3Y2FTL+94VJ/aNe/A5sLKHktqhfL19c0P/2J7WYODojaywb4VO7tdeE7jsHQObLzvCZ/t3PVyUJhaIR6ZXTX4nqjzWsj4bYSbjTYD6GmA3rt37znTp08vmRfOZFKJ2Hgj2GhzFDd/JuUr7jA2+ho2x13qCpe+aV+XDPz45SwAeuEKYpwpmb4J4rQlm7RttBs2Z1NCijesjX6OopEOoBfvPeDk3MYbwUab4esiv1GzyL6N5dtGm6O4p4sW6NQjX1tWVtZBvU8OPPBA8emnn96axb1T9EHPOeecW5999lnYXPSeTG8AfJ1eo1IIAT+Xghczs+Gmm2669fzzzzfGYWMRZZb96EJVVlaets8++/zjpJNOKm/atGl0CSUs5ueff14cf/zxAjYnzDERZAe+jkDUBEYJPyfQKRFlad68eR9Q1N9ZuXLlOhNJlAzQWQzutdNPP1PimBA46jhgc9QKJyd++Do5vogyJ/BzlOomK27TvgbQk+XfrHNjukBknYEYLrDRZjRYzfRgYiiuWSdpY/m20eYo7mkAPevbLVkX2Hgj2GhzFDd/skqyf25s9DVsLoaSaSaPpn0NoJvxS2yxmC4QsRmSRcI22gygo4eexS1SdEFxT5sp3yUF9KIrxcgwFIACUAAKQAFDCgDohoRENFAACkABKAAF4lQAQI9TfaQNBaAAFIACUMCQAiUBdJp/6UR6LKAHzbSl36X0PWvFihWbDGlUkGg0G0RtbW2f6urqJXriYbaGnevRo0crimsefXvX1dVtoF/e3vdWQYxLkwjlrQkFmeEGG06+26FeEpb3dHbR+YkU1/UcH2l6OWk6M26bFXuHhOUrLO/03IXLysvLH3BtmUSajZV2hZ2Ly3Z+TgTldzGnH1b+wvKea9kvpM1hZTlTv+Tq20zjj0IPTpvq3/F6vZKp33P1bZx1v7QtXV1N5X2CX72Ta70Wdl3RA10aR6JezwB0C/UZVLDqgSGKgmwiTteGMRTXBIYZF1K6OWZRQahSoRtmK13LUJznp4Obxxl0bhEXLLcgTqLjiWj4uJXBQLJ5i+43WUH65Z3CMvgD7VLLgq6PCb/lEodiz/1+DTYNyk459vEtw9HxX5gG+rlc8mviGr08B5U/9bie91zLvt44NGFPUBwKvNg3h6llOcw2Nb6wcLmei9JmBS7vUjotqM4aI+ssF7bn0f93cR6C/J6rb8PqvCj9rjTaWrBdVDdN1u9lN8wUOt2Dzt+nAz3Xei1dnVf0QHcLyZXy5nELx2y1YEVZoKOIWxYGsmGaCvQwWylsa6rkfXXgPBIsuXAN5ZGLTKEShW16nG5lP3Lv3r3zGjRocLFaCXJY97xv3smmjUF2kRbL6HKGvQdOF/Ad1d5sIWz0qbD7heXBzz9q3rnnTnatkZWEWi4orfFB56Ks5MJ01H2o/y+vDbOLbOoVVL7Dyn4co1D6fcr2hdmm+iVX38bt90zqXTfM3ZTXUeoIaq71Wtx+D6tH+X5lv1OZ7ajej7Ks51qvhdV53KgoBaA7wsnKLUmwyhUWIQU/0FZK64ggHdyClQIRveLINa/5XKc2XPSbU8br3uy+eacw79IN43uOjj9L51MqD7+KNp/853KtO4z+Mdl7bdAUkZ//Zd63b9/+P/SY39vVxp6sHHbv3n01Pf74Br9zsjGXS55NXOPazVFx44xHkrih5U1/+DVi1UqPwp8TUr4Dy37YKIgJu/zi8AEUj55NSeeXMA3CfJsEv2cCdNl4Jy3GqI0YCT+/OjxNvRar34NYo9qpN7TyrdfC6jzWr+iBroOpRICe0gOThSDMVgab2hJUdeCbgluKaq8wCUBXe51BsPXrVcu8uw0VX7sIli+rvXcOGzfQlaE6zo4zJSRBp/rGrwcr806V91iC9r360Cbb+tVXX41u2LDhVL9zCQC6t4aD8vKotF8p23w+ZWRN1YEhEFS+w8p+QoAeapvsrfpBUWoQ5tsk+D0d0MPq5Vzrtbj97meTfiyons21Xgur80oC6GGtuzhu5nxb/X4VvNKqK5keug6tEKDzfHFJ9ND9KgA/eJdaDz3A1ylrONBDd4blA3vyxdxDV8q9s4ZHryNLqYeugzoE6DnVayXfQ/cRsF5rOF/IFur6MJi7PUxe2ez1SNVWMfXKTgg5p8+vO6vK1fnlQtmoNk6UVdpq8im7FAKGL528u61Vdd2AZxfF/W+9x5eEOXT3Bl8gG5shQE/prcq8k00TdN9pw/H/T1s3wBWHp1Gh/RxQbuuVP7/Gjup7smlQLmU/CXPo6WyTw89h4dypFl/fhp3TR0Ki8n9QDz0dzPOs1wLrvEL43ac3LnfrOLtXtI++EyXlvtRGVHnu3bdeC6vzSmIOXS9ISai0s71pMin0HGeYrWnOpVSgcQ89++kTlCf9ptEWgHFUXsNEj0NbSJaIhp6bR693GtSIC8t7phq4OsfacHMrbG9VPg8vB+3iCLMr17Kf7b1oIrxfWQ6zTU0zV99mGr8J+/zi8AO6e8zbeROUdq6+jbvu92uA6TYG9dBzrdf0e1ova0U/h65UGItdY+vNz0VViE3F6zpF5t+JVu7V5b9pfnQk/TgLSbSwKbaGnYtzv2YmOvlUSN4iolz3qMqbhtKX+7199/Znkj+TYVxYyz3kng/V3nu6vLsNAd/99WHnTNqRTVxqnvg6uXfX9bs3pRKW91zLfjb5zCes331M8aX4l/6v5zN91CZX38bhdwltsqu31E7WXe6ooSzn8rQzAkf+P1adSsvVt2HX5ePLsGv1e1OG9duPrgJdXxSYa70Wdl1JAD0qxyUhXi6wlI8jkvBAlELp4VYS3r78QqUbZzpuJcEP5phSbA9Fykc3btzQ9e8W43qXfOyW18Lv9R+eZULXJMZRiLocQE+i55U8UWvsRvr3qULMCSVFikIU/KTYKvOhP4QjafmLIj+2wkzVEn4vrid65nMfFKIuB9Dz8RCuhQJQAApAASiQEAUA9IQ4AtmAAlAACkABKJCPAgB6PurhWigABaAAFIACCVEAQE+II5ANKAAFoAAUgAL5KACg56MeroUCUAAKQAEokBAFAPSEOALZgAJQAApAASiQjwIAej7q4VooAAWgABSAAglRAEBPiCOQDSgABaAAFIAC+SgAoOejHq6FAlAACkABKJAQBQD0hDgC2YACUAAKQAEokI8C/x8Ran+SaMPPuQ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灯片编号占位符 3"/>
          <p:cNvSpPr txBox="1">
            <a:spLocks/>
          </p:cNvSpPr>
          <p:nvPr/>
        </p:nvSpPr>
        <p:spPr>
          <a:xfrm>
            <a:off x="11783838" y="6480000"/>
            <a:ext cx="456162"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F72D-0145-4728-BBF6-AFA599DFD9DE}" type="slidenum">
              <a:rPr lang="zh-CN" altLang="en-US" smtClean="0">
                <a:latin typeface="黑体" pitchFamily="49" charset="-122"/>
                <a:ea typeface="黑体" pitchFamily="49" charset="-122"/>
              </a:rPr>
              <a:pPr/>
              <a:t>18</a:t>
            </a:fld>
            <a:endParaRPr lang="zh-CN" altLang="en-US" dirty="0">
              <a:latin typeface="黑体" pitchFamily="49" charset="-122"/>
              <a:ea typeface="黑体" pitchFamily="49" charset="-122"/>
            </a:endParaRPr>
          </a:p>
        </p:txBody>
      </p:sp>
      <p:sp>
        <p:nvSpPr>
          <p:cNvPr id="4" name="矩形 3"/>
          <p:cNvSpPr/>
          <p:nvPr/>
        </p:nvSpPr>
        <p:spPr>
          <a:xfrm>
            <a:off x="910630" y="980728"/>
            <a:ext cx="10441160" cy="4636847"/>
          </a:xfrm>
          <a:prstGeom prst="rect">
            <a:avLst/>
          </a:prstGeom>
        </p:spPr>
        <p:txBody>
          <a:bodyPr wrap="square">
            <a:spAutoFit/>
          </a:bodyPr>
          <a:lstStyle/>
          <a:p>
            <a:pPr>
              <a:lnSpc>
                <a:spcPct val="150000"/>
              </a:lnSpc>
            </a:pPr>
            <a:r>
              <a:rPr lang="zh-CN" altLang="en-US" sz="2000" dirty="0" smtClean="0"/>
              <a:t>    </a:t>
            </a:r>
            <a:r>
              <a:rPr lang="zh-CN" altLang="en-US" sz="2000" b="1" dirty="0" smtClean="0">
                <a:latin typeface="华文楷体" pitchFamily="2" charset="-122"/>
                <a:ea typeface="华文楷体" pitchFamily="2" charset="-122"/>
              </a:rPr>
              <a:t>针对</a:t>
            </a:r>
            <a:r>
              <a:rPr lang="zh-CN" altLang="en-US" sz="2000" b="1" dirty="0">
                <a:latin typeface="华文楷体" pitchFamily="2" charset="-122"/>
                <a:ea typeface="华文楷体" pitchFamily="2" charset="-122"/>
              </a:rPr>
              <a:t>半导体研究所不同级别的案件</a:t>
            </a:r>
            <a:r>
              <a:rPr lang="zh-CN" altLang="en-US" sz="2000" b="1" dirty="0" smtClean="0">
                <a:latin typeface="华文楷体" pitchFamily="2" charset="-122"/>
                <a:ea typeface="华文楷体" pitchFamily="2" charset="-122"/>
              </a:rPr>
              <a:t>要求以及技术领域，</a:t>
            </a:r>
            <a:r>
              <a:rPr lang="zh-CN" altLang="en-US" sz="2000" b="1" dirty="0">
                <a:latin typeface="华文楷体" pitchFamily="2" charset="-122"/>
                <a:ea typeface="华文楷体" pitchFamily="2" charset="-122"/>
              </a:rPr>
              <a:t>中科的整个服务团队人员安排合理，技术领域全面，专业性强，经验丰富，能够为半导体研究所的各项知识产权事务提供高质量的代理服务</a:t>
            </a:r>
            <a:r>
              <a:rPr lang="zh-CN" altLang="en-US" sz="2000" b="1" dirty="0" smtClean="0">
                <a:latin typeface="华文楷体" pitchFamily="2" charset="-122"/>
                <a:ea typeface="华文楷体" pitchFamily="2" charset="-122"/>
              </a:rPr>
              <a:t>。服务团队的专利</a:t>
            </a:r>
            <a:r>
              <a:rPr lang="zh-CN" altLang="en-US" sz="2000" b="1" dirty="0">
                <a:latin typeface="华文楷体" pitchFamily="2" charset="-122"/>
                <a:ea typeface="华文楷体" pitchFamily="2" charset="-122"/>
              </a:rPr>
              <a:t>代理师均毕业于国内知名院校，具有扎实的技术背景；都取得了专利代理资格证，其相关从业年限不少于</a:t>
            </a:r>
            <a:r>
              <a:rPr lang="en-US" altLang="zh-CN" sz="2000" b="1" dirty="0">
                <a:latin typeface="华文楷体" pitchFamily="2" charset="-122"/>
                <a:ea typeface="华文楷体" pitchFamily="2" charset="-122"/>
              </a:rPr>
              <a:t>3</a:t>
            </a:r>
            <a:r>
              <a:rPr lang="zh-CN" altLang="en-US" sz="2000" b="1" dirty="0">
                <a:latin typeface="华文楷体" pitchFamily="2" charset="-122"/>
                <a:ea typeface="华文楷体" pitchFamily="2" charset="-122"/>
              </a:rPr>
              <a:t>年，最长工作年限长达</a:t>
            </a:r>
            <a:r>
              <a:rPr lang="en-US" altLang="zh-CN" sz="2000" b="1" dirty="0">
                <a:latin typeface="华文楷体" pitchFamily="2" charset="-122"/>
                <a:ea typeface="华文楷体" pitchFamily="2" charset="-122"/>
              </a:rPr>
              <a:t>19</a:t>
            </a:r>
            <a:r>
              <a:rPr lang="zh-CN" altLang="en-US" sz="2000" b="1" dirty="0">
                <a:latin typeface="华文楷体" pitchFamily="2" charset="-122"/>
                <a:ea typeface="华文楷体" pitchFamily="2" charset="-122"/>
              </a:rPr>
              <a:t>年，平均工作年限</a:t>
            </a:r>
            <a:r>
              <a:rPr lang="en-US" altLang="zh-CN" sz="2000" b="1" dirty="0">
                <a:latin typeface="华文楷体" pitchFamily="2" charset="-122"/>
                <a:ea typeface="华文楷体" pitchFamily="2" charset="-122"/>
              </a:rPr>
              <a:t>7.3</a:t>
            </a:r>
            <a:r>
              <a:rPr lang="zh-CN" altLang="en-US" sz="2000" b="1" dirty="0">
                <a:latin typeface="华文楷体" pitchFamily="2" charset="-122"/>
                <a:ea typeface="华文楷体" pitchFamily="2" charset="-122"/>
              </a:rPr>
              <a:t>年，其中多名代理师多年来一直为半导体研究所提供的国内专利申请、</a:t>
            </a:r>
            <a:r>
              <a:rPr lang="en-US" altLang="zh-CN" sz="2000" b="1" dirty="0">
                <a:latin typeface="华文楷体" pitchFamily="2" charset="-122"/>
                <a:ea typeface="华文楷体" pitchFamily="2" charset="-122"/>
              </a:rPr>
              <a:t>PCT</a:t>
            </a:r>
            <a:r>
              <a:rPr lang="zh-CN" altLang="en-US" sz="2000" b="1" dirty="0">
                <a:latin typeface="华文楷体" pitchFamily="2" charset="-122"/>
                <a:ea typeface="华文楷体" pitchFamily="2" charset="-122"/>
              </a:rPr>
              <a:t>国际申请和国外专利申请代理服务，具有丰富的代理经验，擅长处理相关专业技术领域的专利申请业务。</a:t>
            </a:r>
          </a:p>
          <a:p>
            <a:pPr>
              <a:lnSpc>
                <a:spcPct val="150000"/>
              </a:lnSpc>
            </a:pPr>
            <a:r>
              <a:rPr lang="zh-CN" altLang="en-US" sz="2000" b="1" dirty="0" smtClean="0">
                <a:latin typeface="华文楷体" pitchFamily="2" charset="-122"/>
                <a:ea typeface="华文楷体" pitchFamily="2" charset="-122"/>
              </a:rPr>
              <a:t>       中科为</a:t>
            </a:r>
            <a:r>
              <a:rPr lang="zh-CN" altLang="en-US" sz="2000" b="1" dirty="0">
                <a:latin typeface="华文楷体" pitchFamily="2" charset="-122"/>
                <a:ea typeface="华文楷体" pitchFamily="2" charset="-122"/>
              </a:rPr>
              <a:t>半导体研究所配置专门的流程人员，管理案件流程，监管和提醒时限、缴费等以及处理账单。</a:t>
            </a:r>
          </a:p>
          <a:p>
            <a:pPr>
              <a:lnSpc>
                <a:spcPct val="150000"/>
              </a:lnSpc>
            </a:pPr>
            <a:endParaRPr lang="zh-CN" altLang="en-US" sz="2000" dirty="0"/>
          </a:p>
        </p:txBody>
      </p:sp>
    </p:spTree>
    <p:extLst>
      <p:ext uri="{BB962C8B-B14F-4D97-AF65-F5344CB8AC3E}">
        <p14:creationId xmlns:p14="http://schemas.microsoft.com/office/powerpoint/2010/main" val="2260072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78"/>
          <p:cNvSpPr txBox="1"/>
          <p:nvPr/>
        </p:nvSpPr>
        <p:spPr>
          <a:xfrm>
            <a:off x="360000" y="180000"/>
            <a:ext cx="4201000" cy="461665"/>
          </a:xfrm>
          <a:prstGeom prst="rect">
            <a:avLst/>
          </a:prstGeom>
          <a:noFill/>
        </p:spPr>
        <p:txBody>
          <a:bodyPr wrap="square" rtlCol="0">
            <a:spAutoFit/>
          </a:bodyPr>
          <a:lstStyle/>
          <a:p>
            <a:r>
              <a:rPr lang="zh-CN" altLang="en-US" sz="2400" b="1" dirty="0" smtClean="0">
                <a:solidFill>
                  <a:schemeClr val="accent5">
                    <a:lumMod val="50000"/>
                  </a:schemeClr>
                </a:solidFill>
                <a:latin typeface="微软雅黑" pitchFamily="34" charset="-122"/>
                <a:ea typeface="微软雅黑" pitchFamily="34" charset="-122"/>
              </a:rPr>
              <a:t>半导体研究所项目负责人</a:t>
            </a:r>
            <a:endParaRPr lang="zh-CN" altLang="en-US" sz="2400" b="1" dirty="0">
              <a:solidFill>
                <a:schemeClr val="accent5">
                  <a:lumMod val="50000"/>
                </a:schemeClr>
              </a:solidFill>
              <a:latin typeface="微软雅黑" pitchFamily="34" charset="-122"/>
              <a:ea typeface="微软雅黑" pitchFamily="34" charset="-122"/>
            </a:endParaRPr>
          </a:p>
        </p:txBody>
      </p:sp>
      <p:sp>
        <p:nvSpPr>
          <p:cNvPr id="2" name="AutoShape 2" descr="data:image/png;base64,iVBORw0KGgoAAAANSUhEUgAAAfQAAAEsCAYAAAA1u0HIAAAgAElEQVR4Xu2dCZgVxdX3awYGBRJARFzQgIgoKsuwSNwxJkSCCy5EwCiDihoML8EQRVFUXAKEhPgRg0pEUFRMNG4QEhIiGKMiy6AYF0CUuCOg8IZ1ZOY7p+3qt25Nd9+t+nbfW//7PPe5M93VVXX+p7p+tXaXCXygABSAAlAACkCBolegrOgtgAFQAApAASgABaCAANBRCKAAFIACUAAKlIACAHoJOBEmQAEoAAWgABQIBHplZWXb8vLym7766qvfvPbaa/9WpCo/5phjWjRu3Li8tra2XVlZ2f51dXXH0u9h9O1Ff7ek3x+tWLFiZUTyNuzevfsvKY0zKP4Xd+7cOeHNN9/8NI+0Gvbo0WMSXX8t5X05fc+trq7+OF18dE0TCtOE9DmQdDqY8nMU/d+BvsfTdy8dv/D111/fqMZDml5GYR+gY0vpexZptCkoHQp7GoVdzOdJ5z6UpyUheSrr1q1bTwp/OaU7Xk+XryPNOtHPAspn2wziE5T+IRTfPaTHC3TNXMrrJxQH2/db+n8/+v0fOraCdBhDYf69cuXKeXSsLp1uOA8FoAAUgALRKOALdKrMD6BK+zEXmgsJmoMJmltUKIRlhyr4+7Zt2zaqefPm36RwXNH3zjH7j9J1w4kbO+T1lIdv099/ZqhQOjMpnRHr1q3bnWP8omvXrm0aNmzIeexG8d1EYLorHZhIn0sIdg8FpUnxbNy7d++Z1BCqLgTQqYF10L777vs4aXIqpXdDTU3NtIqKivvp7yGZ6qJDnkDd3/Xd/9Lv98gHS/VGAWnQhs7N4jTo+imff/757R9++OFOpeGiJz+KtLmWGxVp8uX5nfLRKscylLbRlKk2CAcFoAAUKAYFAnvoVHl/nyreP5IRDOVbqEK/i44dSX87vTzXuLfpdzNV0svodx0df5N+36UGwKfUANiTR2UstUsBOsXX3AXIgCzF9Sr3ENikjZKgdTn1lGdSPriB8hh9PyfbP6Tfb5Pth9DfP6HfP9H/W7kRQuEm0t/X03cS/T/Wr4euhEmbvk8AJ14+TvEMpJ9HKA8f0/dCgu1o+j8noHfo0GGfZs2a/Y5suYzi+tOuXbuGkj//26VLl9bU+JlPx3tyA4AaLcup4XAzpXMt54HCXkkNollRAV3qHyZUNqMguQiOa6AAFIACSVUgbA6dh7anUOXNvSqG9dn0y+EXuMb0o8r7rWwNox5xR4LCn+m6IzKpoJX4G1JlfTOBany2aVJ4o0BX01cbLT693EICXW3sTKM8/oxgXyPzms2QuzoKQjYNpkbMXLfR4PWWFVvLSYNBdP4ASu8e+v1KpikbK9LPSh54iuQsOn6sO63g+Ef5Hz30HAo5LoECUMBuBUIXxVGFfARBfDR97+J5ZVkh5wN0ivNkuv4f9K3IZC6X0zr00EMbt27d+jZqVPzcTdubBuD/s4GVBmPuaf+Nvt+kvAwkG5/ItjgYBHrKaETQHLo7dz+D8sm9b6+Hzvmma/qRRpU0j353gwYNeE59cYb2eGm7vfO7KZ6r6NpVFNdZNHXwkQ/QLyW9Hg6L3zTQM2kAooeeoccRDApAgZJTIKtV7iaArsw/f0Cw6KctuPMVmBsB1Kh41p03X0K/g3mRlgycB9BHURy/obg30G/GIw6ZDJMzfAioHSneTIfc8wZ6WOnMVCNuSJC+T7kL3+TIxpc0T9+MFkJ+g9K4m74DSLPn6Pd1bkDQL/fcG9Ox/WkYnhsAztqBEKBjDr3kqhIYBAWgQNwK+AJdB5bsSdNw+bE0XM5D7oely3hQ75vAciNB4E5eUU5A7++3Itsn7jK6roqu4/nib9F333Tpq+dlXvKZP1fi4xXx/GFQB34KCXTNXwzhX9H3D9loRGEn0dqHyQRtXhvQ1712KdlxNzVMuLGR0Uf1uwmgZ5QoAkEBKAAFoID/g2WCgK4OA6fTLh+IBvWYc11kl09efOzUh7kHEfAYgvW2lxVqUZwpoJPum6nRNFmxeSkdu4X+f4iOb6ffz+nLDaqD6Ps8NxxI2/+S/Wvo7xpqEGzjxZB+5YR9ylMm9MtbDjOaQ6c4eb1EaMMpXTnkhopcOJhBWASBAlAAChStAoFD7n5zw3IrkwrcsDldViWXXnEmQFfnUzMdTla8xHvPf03/j6S0Xnb3njOssvroq+4pT9+leWUGXS1HVCiguzrLfes5b9ei/MopiLcIurxvvV5cpPVwOnc/afY4jbBcTiMsDPqUjymguzsF/Bbieesm3IS96RIl7Zx1yKoQIDAUgAJQICEKZAV0OVyuVvTpgK7aqYG33qIqCf+oga7uPaf8TSNw8LYrb3V2pr6RW8UofAVfQ/n+gn5+xlu3+N8sgZ7XHLoOMteGjJ4BIBtHFMcZBGvehjaDfuf4AV1p1KWdMjEx5J7rqIxf3jP1K8JBASgABYpRgYyBvnv37hX08JLZVNGfr/bOsgG6Ah3eTvUdAumLqmiFAnqmD8hR86Y3MtwnqfE8NS8KY6A7UKdPDYW9iqFO2vyC/i/IojgTQOcthbQ6fl/K/37qdjL1iXYUppLC/IUN9Xt4jqqZaaCr8/NBCzTRQy/Gagh5hgJQwIQCGQOdKvkatyL/Jv09zn2iGg8r8yNQfbdR6RlUht/fpeHaH9BqaJ579T5FBHRvTzxpcR8Z0IMftkJ/T6W/q9gg+nsgQfF7SQC63wJFbUrFeWCOdEQYFNWHy1B4fnzt/KCCqAPdpzyknSYI2hYIoJu4/TOL4/lu3Vo0bChG1ZaJAWWirFtmV6UPVSfq3i+vE7NOWb7qtqDQXCfwOS6frs/P47rHLaO8QDX0EcoBIzxZTcd06zOgRW3DhqPKyH5Kz5j9VEu8T4/2mPX6358ItF9rIHNdO4XqlmlBzwDJcIozxX5Xyysp7pSncnLaUj+qQ5y1LAFbYR+lxv0jxAd+UuUE+vLalylhj7ZW7ap68KkWonzPKKo0qXyZ05eeQ/2+KCubNWvoRaH6uvb3U9faqOUupH5T2acGU5+jMZG0W8CP7tZYKcN7vuDyTRw5jvLBD3RL+XBdKuMJu7MCga5W3OSsvuTIAymi/0cJNqRf51GgrsMzBroyBP0vWkB1Dj9OVs1cENAzLKShNUgme5jVCMj+o+gpaPx4V342O/e676THzE7kx8y6w85P0fH3KN4q0oZB3pvn0On3VPfhN7+ma/Yhva6hY5E/Kc5ED13aHwZ02r7WiEZq+Hnuw8neX1BBHUfX+T7DXQd6FosqvUKOIffQYl2Qk0t6druV/M2LIyP50H1y22nLV93qFzlP89HxpxhgXH7o7yNk49MtG7Pp+jF8Xh95c3eaPEvX8FbLUQwYt1LNCjhdvnsh2S8itF/cRlD3tV/XJAy+HFYHkdoIUuprx37S5xz33RJqMvoumRT4u5o7eroPgnJAKKFIx3MA+mORl69ZwwYH6usHSz+g6xwiLvZ3GzFe48XVZwzr4K4B8hphdA/x9mivQaZqKRs/QeDOG+ja/PAze/bsGUbOP4S2rZ2/devWyfL56Zn20LVwD23evPmq999/f5dakgoIdN4GN4IEvoDSf4a+80hQFtuZR6dzp9DPw3S+rTsvPpIqDF7J7ix2U9YS3ECF+gHShfdkM9D7uCu+h1OD5de0BewmOp7pkHsulaW3glvCkvK7gvL9EBW2t6iw3S7zpb/cJdceultpOCv7Ka1/0GNhB7rP+T+fztVRo+fPStmQT8r7PYVtQN8PMnzSX9oelIlnIuQiuI3XvNCzkno6It2zA3KWhnrqq05btoqnrlI+euXoVrLvBr2oyO3hjKRIxtC92It+j6DyljfQu373Au7pRWY/5XPVa397op79WTSAvR022QCd0uV3ZHiNG3ktHXuXdEvpsUrHRAH0YQ8+Fqm+1NtYNatqUD192Sa/DgPX41x2+Lw6cqkWTmYA1WcLSacL6Tg3jo5VypsHdPUavTEWAHReBFzv+ryATr2wlu5+5NMp8m303Z++8ynT48jA1fS3A7ZsPppwdxBAefFVyifdkHtQetmucqe8HE3OeI7Ax28Pcz4uuBfT79t0/Gr3ITYb6P+hZPMLHESGpet78/A6NXIu2meffXbScWfxWdDee3md0sJTe6ASeqYWxTnJUV6GUGHjVetpX4yjj16km4cm+7mw8+N7D6fveTzsTse48cANmDuoMXN7o0aNelKD4lb6n6cdZJ5S3hqXLh2+KM/RGWxZC7ppsjj+Qq/KyN+id+qy6nqjhVmudXmUpvGmUIdjOJmmA11fHJq2wajK0/V7F0ZuPwG9nv1yRILqopfpO4vqnCp3pMKbhpD3CP06DZ0M7xd9mHck1QEzKY2+ynRGCtADhotVmeTzObLuoQ+bNTdyfR+sGhT0IrKUUR85IkRan8DGqUCXox2k02/oFEN8ZhjQKYzcdjuJh8spbMoUkaZpvReRqeLmBXSlUDxEhk0nA2ZT5PzUs4w/dN1NdB2/2CXyfcTZAp2N4KFjhg47hPI5mA7x3mr1wy+dGUE90Kd5b7UmLreiuhPIFmo93bDXnPIzz3k1/S/pm7ZCUVvn6RoKnDd3GoArLm6czCWbeN5oFn19GxruG9rmUbge2QKd4iyj9Nivv6C0+LWuP6bvZIqLn8fOawe60v8Md/n5lMK9R+edmyTDT2gBRw89QxUNBIsL6D73nG/PR4aLasg9bqC7L4Rypjbp/lrk2uuNVKgjF5n20GmR8z3UGeHOhN8LnBg8er3t3I90H7el+9gbBZE9+XyG3OMCugtUdQicNU6ZjtDrRgYrabCNNGhGYafQl8tkYA9dn/IIuh11uLtrEgLXJ1E8vvVj0JPiRtAFo6jFez4/mpXmkw+l+WR+jvoP6auDr14eyWB+nzg/V5wLSyKBrmW6nGw8hlr3F7h5Vhsv/C74cwne7/o5Iwzo6lvLtGtDYcVhswU6FZyfU975oTDP0OtTryR/8ShKysgBxclvYdMXXNTbcZBJz5nsPpj8zK/Y5Rau86H/nffJ07Eu9OV3AMyl71+pQvqE4uS1BYuDCrTP8UfpZvqErvlZFtf4BUUvPU8BkwD0sJ6nbPBGNuQeUw9d1gNuh0p91gL30H2nHvRpibA5dGXeNmWYV8KZ58bVNQycH7enuIYbGWo4WcRcMGW1RiEuoMv8U/lZw4/pprpqttJY4RdO8SJAZgE/GdVZMKjU91yXeaMRvB6BfULhmRdew1Pr1cvF4yl3pNpoUMuw+trwfHvoh1CKPclpPDcc+XBInvVNzi9nCUi3jBz9LXIszwmfxwt2SAfZKq53SboeunwQi3sh91SXkANvXrVq1dowu7MFuruIcRJNA4x/4403PvDLl88QJj+xbaL+lrRMgM55P+644w6kUY4bSCt+kQs/mGcoxcUP1sGnhBSIG+gKJPjVwH+TK7zdMp6yKE7tPZILjuDhavpVX/nMnkk7Qqa6L64eusyD7L1x79xd7e8tFNSLWTZD7mkWxfXQga4DXP1fm1JN22FR8x0j0EfyWiDSoSnl5wxeICgbh+pIh243w9XNvwd0F+J96LfK/TqL4tQGVUDjikdd7pfrQiIBegnVRbaZwjsQsn5Ajm0iwd7sFIgb6LJydRe4qSuIeSuP01tki/x66HQ4ZYFXLj3IuICeIZylM52RKL0nF9ZDp8bRAdTg4WFjHgX7Hzei8W5vU24VDGw8cHh9RCC7kvV16LiArubVhba3dU+fupBh3TLmTCeSfndw49JtzDDc+TNe3a4n9aew/3LPe4vt1NEOLX5nSsNYDz0Xp+AaKAAFSlOBOIHuVqAMHR792aStl0l5foLPCJSzKFTtARUT0P1KkzuHy8PB9d4O6WdbENDdOfQbCDTTCOo8usYNpd/Rl6dbGVaz3a2AKUB3e6fpplGLooeuQdRbdMjHg4AuG0yk2UY5GsQQpznvF+QWNreh5ECZ1xzQL48QzZX73GVDTZ+f53SVRilPWzjz8+52y/z2oZdm1QSroAAUyFaBuICuD6nLYV2qJA+iCvIz+uVnY3hg04cr3Yqzo/rAkGIFugQpQ4BGKuaS3fUe5qX3MiUg6Nd5GA//72e/q6sz8qEuenOHjEu6h86a6WsUgoDuNxwue9muT5y1Awx0qTnHT387z06QU5l0fgOlye8S4f38KWt8ghZ45zWHnu0Nj/BQAAqUrgIxAn2i2/O5mNTlBbb6Q04CH2rlA3f5VEJ2VFY9yLiG3NXecNBOFwkJPs8rznl7lLpPX/bQyWZ+EJZcS+DY75bYlIaBz5C9A3QCED+nw3dRV0DJz1jjuIbcXe18nzbo10MPWyDoNpbkFmTeNuyNHsk1EAx2+qY82VBZryQfPsbltN4zAAD00q1fYRkUKKgCUT9Yhox5jfahG3ykqll5on+wTN1rr/3tycTab1bN+rFF/WAZWtb92oPDBlmhb+CjX6N2IuKHAlCgOBSI89GvSVAoSY9+TYIepvNQ9WC8j341bU+c8QHocaqPtKFAESjAL2cpbyh+SsOu/HISfmiQmU+d2ECPfZ0V9Bx3M4nkH4v7chayv47sLzNofx3Z77yc5db8c1m8MTgvZxG7fkov/hlAjxg2rK+YFfYc9+JVzT/nAHqpeRT2QAEoAAWggJUKAOhWuh1GQwEoAAWgQKkpAKCXmkdhT0kr8Ic//OFJWgV7x4UXXlitGkrH+VW/b/7whz+UT7EqaR1gHBSAAvUVCAW6W0kIqiQu5Uv1/9XoHn/88cE0x1ZFYb9Pf79If58UIPgNaqXjXjeZKil+Fq6gbSpzaYP+ILXConTH0qlfZOhAJ3433gfomsYB122mNL8n03niiScq9bRVm3Rb6f+TLrroop/ocbu2z0tKxRpkQ5CWbvjr+F2/gwcP5mfye5/HHnvsENLsefJtJi/qeViWG59y4hu/W74uydDPKf6T17h+nEbbRn6o55/DpCmbatIp5VSeCLsH1Is5H5SHv9Gx/fkpUVRWTtbi8IVvmP5u/vk+u47+vp++vwoq35TmGvqOpLD85C9HC/Yf3Vvz6fhkyg+/Dpjv6bH0/1kyf373gRsODYYMCyaCQYG4FAgEut/N71bof6BKYaTeQ1DBQZXEX6mSmCUrDWmcH+zcY+tl5a//rwujxx1UgYeBzM8Ov4paAdhSHU5B4C4E0FVYuPr4wk0BgF/DxveaDIDu+Z81Iz+3V2GlVP78YoOpEmrpCrgOPb/wepn00SEwGQYc5eV0HfJuY/EYv8aHHpnfPeHTWJFa76Q0L5f3gHZ/BMIxHdBdn/6WfrmR4EA5DLhhwKZG29HcOFAbbyrQSa/RFLdvA0vqSXUBN/a9xnYmfkxXFnAeCkCB3BQIBLqsgOgGbRrS2+ZHBHJPYCtV3r0kXOj/zSG9OK/n41Y2w9SKNqiHoFRcKY0FE0DXKrHvqxWUj6xOzzMkXR6diLSHHtb70/ObroeeYa/YgRP5aQn52QE6/R2k08MyD9n20NMV4XRAdeF8ultmt1NexwYMTWcyCiBHesJGm9Qsp/To9YZnENCz0V8FeLrREhWsnBfKKL80h58Gtr+fzhLQ9Ja+A8m3z/LTrNRRjrAh/WzKYzof4zwUgAK5KxAIdL8ea1CPzO01eEPuQT10NZtuJcAVx3V6T94P9FECXVZW7iP5nOF/t/fi/K1DIUzuAvfQuRfsTRtwvjLstabr0YcNuf+BGizbKam+9PV6oWrPkoDvzOMy0LMFVsBUiZNfei3sZ/qQMacjp2QYYtzYIN/x86n5ffBOD1bXSClLviMMfv5VAPpgJtMpWQLdm9bSe+hqI4Zs6kd5u8RvtCHbOXS/kQk37V9SGjxN9R/68iMs2wQ0APRpBGdaDD303CtjXAkF8lXAF+gKFP6sDIUzsB+gG/YD7lFzwmrlGjTk7jeE6Be/bojbeOAXKwzi5+RmOG/rjBhw/ugafkZv2jl0TlcbFuYXFvCzdj2oqTa4gHDmkTkt+v0THePKzPcTNNSbj+OkfhT32/pwd7oRjrBpE85TNkPuWi/RayRksNbCt8Hgl76aXx3oWa6t2Ex6Peq+UCET+bmx8gyFd96LnMFnJ4VZTt9T9LBuOfkNHR/Aa0xU+OpahQGdG75yZIhfDkHxnReSLy8/yvA4N7SCRicepnD8aNDr6LeJzzqW0Dn0sDKZgXYIAgWggAEFfIHuVjLfofj/wUBXeyd0jGH+NN30/KAJb25Z9qwY+HR8B4XxfdSeMkT/tmwsBPXW/UYEop5DD5v3VXsfQeArcA/da3DJspAN0MPmSH3K1mYKP4QXWfn10JVGGj9f+x36rqbvm/TNdDGj0yDQ53XDgC7zGDYiFNRzpeO/4OmDsLUgMv50Q/26Vm7Z+C2Vl5+km0PPdgRDnerh+WtKw1vQ5qdH0NSQXw9dmbJox0B3RzqCFremrBGQdQTl4XO9kWmgnkIUUAAKZKCAL9CpQvotVdqH0PX/ZegypOjvA7jnqyyCceaS1V4aA4/n3Xx67oE9Ms5jWI9OtcGvYjUxh+4O8adUjPKYO4TrrLx3AegMjyYZ6BksRMtryF0uivSBkTOPHORPOYrDPqWy4iya1OHn10OV8/ZBQ+5uIyoIPJyc386KwNEbfdg4YBrAK5rqKIxsUPFJOYqjjBg5u0BM9NDd+yxlQZpyr3iwzQbofL2+nsSvweDXaAXQM6htEQQKRKxA2jl0uqHbM8y55c2VCC+a8dtaJitrXojE56kye5+u4XlW9ZPSqucTAcPZvvOUfr1PE0BXgaAMT3JleQz32EPsrddQibuHnm150RszOlBVfTluCVe9Z8sVOpcNPh6w/oK3RzkLIN2FV3JLV8rq8xzn0H13VSiNRW+LmOzxU/ls67c+It0iQlVfvTGijFLw+7t5cd4sToftpl+jQ+4S6Jn20Cn9RyhPgdvc6Jxzb1Jj7W1Z3kMWPtZrJAHo2d55CA8FzCuQDui8AMdbaCRXvfr1aGVF6FZivE/2Pfq+qi4g0odGg+Zzg4ZQ/YbgTQBdyuraIBfF8cKqeVTp/1VWcO5wsNxr7+wHpvOX8dCk7LUWEuikNQ+Dp2zFkkDmfNG5mRRmslpJs62c3yBfZgp0ZTi2Xm9fBboygtOKkl7OPVTOQ9A6inRz+H6L4jLtocsRHm5H0jdsxXfKgi9lftjT2x2eHqMuuFOHsbNcFJdu1X29HjeVvabk2+0BO1D8wv+TbG6jPFOC133U266Xaw9dmXJbiSF38xU1YoQCmSiQDujO8LKyEIcrheHuXOc0TkDevArQeZvbejdxvaLS9+Z6W7x8hm9TQKEskksBWBqgp10Uxz1Kdf7fnVaYyCMTbFtQBaf1JL0h3UICnTRuwr0qOU+rT0moYFXzpYEn7UN75KgF+1TvoWur6h2fyakJCs5z6OM5j3wtlYsq+uHtUzyv7kzZKH4PnAaQBTndgr50Bd61m23wGmmZzKFrDT6nTKnD7H7pZjqvr49m+E05+ExhcR4mcLqZ9NB5CkZv/PnNoXN8enl3feVnor5NjxfNOR0AAD1dScR5KBCNAhkB3b35621JkT1mt7LmOcyFdEM3dYcDeUVtytOw1ErOB+ApTxbToMPbi3jFe70Hg+TbQ+e8yx44z9G6T0JLeZCM1gOU88QpT9hSKv1C70P3hqz1SlqFg7qAKhsw+gy55/SkuKAylEmxVsuKClIZZyZxUBivwZBua18mUHLzdKHaoFLz4Qd0pRzVm3rSGg2ha05kWHWkTLVJ1ShoCiFToGcyh642bjPRLkN/IRgUgAJZKoBnuWcpWBKC+wApbe/WRL4zbQj4zaGbSB9xRK9A0IiU30iMOrpFOXMesQygR+8jpAAFghQA0FE2oAAUgAJQAAqUgAIAegk4ESZAASgABaAAFADQUQagABSAAlAACpSAAgB6CTgRJkABKAAFoAAUANBRBqAAFIACUAAKlIACAHoJOBEmQAEoAAWgABQA0FEGoAAUgAJQAAqUgAIAegk4ESZAASgABaAAFADQUQagABSAAlAACpSAAgB6CTgRJkABKAAFoAAUANBRBqAAFIACUAAKlIACAHoJOBEmQAEoAAWgABQA0FEGoAAUgAJQAAqUgAIAegk4ESZAASgABaAAFADQUQagABSAAlAACpSAAkUL9O7du68tKyvroPqA3sV8ycqVK+eUgF9gAhSAAlAACkCBrBQoWqDrVhLgL/7Od74z58wzz8xKAASGAlAACkABKBCHAi1atBA9e/Y0xmFjEcUhhpqmBPrhhx9+Ttx5KWT6Rx111LPvvPMObC6k6DGlBV/HJHyBk4WfCyx4jMn17t37WQDdxwEAeoylssBJ21jhscQ22g2bC3xzxZScjX5mqQH0gAIHoMd0J8aQrK03v412w+YYbrAYkrTRzwB6SEED0GO4C2NK0tab30a7YXNMN1mBk7XRzwA6gF5PARtvBBttxpB7gQkTY3I2lm8bbQbQAXQA3dK5ZAA9RsIWOGkb4WajzQA6gA6gA+jY0VBgwBY6ORvhZqPNADqADqAD6AB6oQlb4PRshJuNNgPoADqADqAD6AUGbKGTsxFuNtoMoAPoADqADqAXmrAFTs9GuNloM4AOoAPoADqAXmDAFjo5G+Fmo80AOoAOoAPoAHqhCVvg9GyEm402A+gAOoAOoAPoBQZsoZOzEW422gygA+gAOoAOoBeasAVOz0a42WhzIoFOj1ztRBlbQO8mb8sZrK2t7VNdXb2E/+7Ro0cr+plH3970rvIN9NuP3lf+Fp/L9LoHHnhgV9euXfdV7qkNlFY7/R7Do18LXOvEmJytN7+NdsPmGG+0AiZto58TB3QX2GMoYxNWrFixgyFNsJ1F8K6iXwb4DAL8IgL8zMrKytPKy8sn0bGz3HKS9jqCf08K++O9e/fW0VtpWi9fvnwd/d+cvv+g+M9QyxuAXsC7L+akbL35bbQbNsd8sxUoeRv9nDig674mwDehY1MI6NP4HEF3Cv0MJdhvcs8x4O+XPXh5fdB1BFNE0zcAACAASURBVPDlFKbt2rVrP7uIPgT4ixjw9N1KcbcA0PFKzQLVN4lIxsZKDzYnouhFngkb/VwMQOch9rvpO4rAfSz1yPsRzMcq4J5Ix9dwj10tIW5Pv9511DD4ksI1oxfAT5bX0bFaOvYVAb0RgA6gR17TJCgBGys92JygAhhhVmz0czEA3QM2DbFfRkDvmCHQfa8jeO8hoxsC6MF3ko03go02cwmw0W7YHCFFExS1jX5ONNCplz2RMygB7s6Zp+2hh12HHnr6O87GG8FGmwH09PdCqYSwsXzbaHNiga5DmTPqAv1K+nM4L5jzm0NPdx1NoX9M1zdfvHjx2muvvXY45tDrV1k23gg22gyglwqu09thY/m20ebEAV2BtLOSXZsX5wVy3iI4FfBuOG8FfNB1EuC7du2qOfnkk1tIwFP46TSHPkK9Dqvc01cUpRLC1pvfRrthc6ncteF22OjnxAHdhfRi1VXqfnNtr/lSCncWr3jP5rq//OUve1q1aqUugKu3ZY3TB9DtuPFt7anaareNFT1stqcuo+3Yz9IasTJTFhuLyFSGco0HQM9VueK7zsYKD0AvvnKaa45tLN822py4HnquBTaK6wD0KFRNZpy23vw22g2bk3kPms6VjX4G0ENKEYBu+hZLbny23vw22g2bk3sfmsyZjX4G0AH0egrYeCPYaDOG3E3iI9lx2Vi+bbQZQAfQAXRSwNab30a7YXOyGx+mcmejnwF0AB1AB9Dx+lRTFEloPDbCzUabAXQAHUAH0AH0hILYVLZshJuNNgPoADqADqAD6KbImdB4bISbjTYD6AA6gA6gA+gJBbGpbNkINxttBtABdAAdQAfQTZEzofHYCDcbbQbQAXQAHUAH0BMKYlPZshFuNtoMoAPoADqADqCbImdC47ERbjbaDKAD6AA6gA6gJxTEprJlI9xstBlAB9ABdAAdQDdFzoTGYyPcbLQZQAfQAXQAHUBPKIhNZctGuNloM4AOoAPoADqAboqcCY3HRrjZaDOADqAD6AA6gJ5QEJvKlo1ws9FmAF25Y+h1qWvLyso6qDfRySefLDp27IgKz1TNktB4bL35bbQbNif0JjScLRv9DKCn6aGfcMIJcy655BLDRQ3RQQEoAAWgABQwr0DDhg1Fz549y0zFbCwiUxnKNR7qsV/cu3fvOdOnTy8ZmzLRYvny5XUmC0QmacYdxkabWXMb7YbNcd9thUnfRj9HcU+XDPwA9MLceElIBTd/ErxQmDzY6GvYXJiylYRUTPsaQE+CV/PIg+kCkUdWCnapjTZH0ZovmMPySMhGX8PmPApMkV1q2tclBfRL2rWd0/0/791WZD7NK7sV/c++pWb+c7A5LxWL42L4ujj8lG8uTft5bLPDd20vb7BvvvnK9/oWhx6884g+Jx3qF0/nls1/snrL1t9mmkatEK/Mrhr0SKbhkxoOQA/wDA+5T2jSaE6z3buT6jvkCwpAAShQcAVGNTt8Q215eduCJ6wl2PzQQ6qPOO3ESkP5ePDBqkGXGYortmgAdAA9tsKHhKEAFCg+BQD05PoMQAfQk1s6kTMoAAUSpwCAnjiXeBkC0AH05JZO5AwKQIHEKQCgJ84lAHo6l2AOPZ1COA8FoICNCgDoyfU6eujooSe3dCJnUAAKJE4BAD1xLkEPPZ1L0ENPpxDOQwEoYKMCAHpyvY4eOnroyS2dyBkUgAKJUwBAT5xL0ENP5xL00NMphPNQAArYqACAnlyvo4eOHnpySydyBgWgQOIUANAT55Lk9tCpZ9yJcreA3k3uPImotra2T3V19RL+u0ePHq3oZx59e9fV1W2g334rV658S1pTWVl5Wnl5+WL1Gj6nxul3nZ970ENPbqFFzqCADQocOW68OOjcAeLTZ54Wa++c4Jncul9/0eG6saJB06airqZGfPDQLLHhvuneeXkdH9i7fbtYN3mi2Lhgvne+7VU/FoddWiW2rqoWq6+52jkuj5VVVDj/62mqeqtA79XtOHHndSOd0+MmTxPLVr2R4pr7Jo0X3Y/rJB58/Gnxu4ce986NuPQiMeyiAaKioqHYuGlLyrXque07doq7pv1ebNy8xUmndauWThxLq1eL66b93nlS3NEHtRbDT/m2c3zGP18Rb3+60UtHntuvSWPn2JuffCamLFzsV3zwpDgfVfJ6lrsL7DEU74QVK1bsYBAT2GcRhKvolwE+g2C9iAA/04X3JDp2Fn138Dn6tuA8UZjJeiOAjl3Px9zrrqRgwzkNP8/yMQA9SBkchwJQIEoFmvfsJY6+9XZR1qiRk8zmJYs9oMtzOza878CY4X3Ad7/nQZv/b3nCieLtW28WW5cvq5dNvr7juJtFRYv9xP+++W8nDm4gHDZ0mFg3ZZJzDcO9zaAh4qO5j6Y0FGRkEui3jL5anNfvDPHuhg/FN5s2SYFy/zNOFTeOvEIwkBnaf3xuoQd0PnfZoPPExHsecKJkUL/3wUfiqusnCHndwiUvidum3iu4QdCxPfftysTil151jskPP/r19htGVZ56ZHvx8ZfbRONGFSlAlzBf/dEnYtZL9bXQxAHQTQNdj48A34SOTSGgT+NzBPUp9DOUQLzJPceAv1+BN4dPOaYDXI1T7d3raQPoUVZZiBsKQIF0Ckh4b3n5JQ/oDNuDLxgo1k/9ldPrVsNs/OsCB9Yb/7LAF8ScXud7vgZio/1biT2bN3k9dDUvEvpB8ehD7gz2k3pV+vbQGdBjrh6aAnTdboZ2q5b7iQuGjxZ6XHz9eIp/x86d4vSBl6dcqj7LverEXqJzm4NTgM7HOhzQStz0zIJ0UvN5AL0AQOch9rvpO4rAfSwNp/cjmI+V6RKcJ9LxNdxj52N+kA8Aegr0/bwNoGdyDyAMFIACUSngB3TugTfr3EWsGHShl2yPuU84cN72+mui9Zn9nOP7tvn6JWRfLns1ZVidz6+583bRYcz1gUDnHvvh11Cv+Z5pKUP1MkGTQJdD9v9aVu31yDkd7q3zh8/f+4ubxNZt/xXf/EZTp7cvh+FffGed93IWP6DfcW4/sWPPHtGOhukblpeLXTVfiYdfWS5eXs+DvfU+AHoBgO4Bm8B8GQG9Y7ZAl/Pn1Msfyj15/f+gmxFAj6qaQrxQAApkooAf0LmHzb1rP6Dv+vjjlDl3dej8yxXLnWF82duXjQA5h67mJ+wchzMBdDlcz/E9tWCRN5T+5IypYtOWLzygX3LB2WL08B+JPXtqxMjxE505eg7Dn8tu+2Ug0P3m1Rnw/AnosQPoUQKde98cvwS429POuofOccjFcm5+H6XfrdSzf1wO1fvdXAB6JlUOwkABKBCVAtn20Bno+vy5hDPnUW0IBEGbjzv1rjICoNtnAuhqnBLQPOTOw+/8kT10CfT/fPypGHDZKOccL5obeHZf8eCzf93wRm2ts3ha76H7zZ8PoN7+6Ud3EHNfrfbrpQPoUQFdh7kCZW8xW6Zz6Hoe3YV3zjA+z8UH3YwAelTVFOKFAlAgEwWCgK5CWw2zZ9PnzpA7D6nLBXEM6Foadm7UsqVo1Lp1vWR3rF/vwTsTmHMEpoEuAT3l3tninL59vPl0Tovn0Cf8/BqxlobJB424LmOgc0Duka/7fJO3IA5Az6TUpYbJd5W7XNTmrGRXo9YB7rda3Q/yPkBPmXcH0LN3Mq6AAlAgegX8gK4fU1e1c454WF2ugA9bra720PWV8+ksyxfoPNx+CG01k71wtYeuL6LjHnsnWsXegObAefva/EUvZDTkzjZwr/34dt/y5s0x5J7Os/XP5wV0bWjciV3dN67tUV9Kp89SV7zT/0PULPF+dJp35/0KvKXNOUfHLtcbC35mooeevfNxBRSAAvkrIAGr96jl3nB1z7i+z1zdo845CdpPrgJd3bcuc++3v12e07etqRbLPeWt92/pbFtr6u7/5jA1tChN7kdniB/R9uuFe/o+dHV+XZ67YvD5ondl55TwazZt8batqXn4grbKyf3oY6jHf8zBBzqn1eM+XsKQu48oeQE9/1vBXAwAujktERMUgAKlowCeFJdcX+LRrwG+AdCTW2iRMygABeJTAECPT/t0KQPoAHq6MoLzUAAKQAFPAQA9uYUBQAfQk1s6kTMoAAUSpwCAnjiXeBkC0AH05JZO5AwKQIHEKQCgJ84lAHo6l2AOPZ1COA8FoICNCgDoyfU6eujooSe3dCJnUAAKJE4BAD1xLkEPPZ1L0ENPpxDOQwEoYKMCAHpyvY4eOnroyS2dyBkUgAKJUwBAT5xL0ENP5xL00NMphPNQAArYqACAnlyvo4eOHnpySydyBgWgQOIUANAT5xL00NO5BD30dArhPBSAAjYqAKAn1+vooaOHntzSiZxBASiQOAUA9MS5BD30dC5BDz2dQjgPBaCAjQoA6Mn1OnroIT30Hxx37Jzvv7n69OS6z3zO9rn258/v/vUvYbN5aRMXI3ydOJdEkiHTfh7X8lu1W2oblUeS2SwibbJfs93H/ODM//pdMvjIQ19/bO2HXTKNrqaiwReP/OiCDzMNn9RwAHoI0Hv37j1n+vTpJfNK2EwKoekCkUmacYex0WbW3Ea7YXPcd1th0rfRz1Hc0yUDPx5yB9ALc/PFnQpu/rg9ULj0bfQ1bC5c+Yo7JdO+BtDj9mie6ZsuEHlmpyCX22hzFK35gjgrz0Rs9DVszrPQFNHlpn1dtECnHvnasrKyDqrvunbtKkaMGFFE7kRWoQAUgAJQwGYFevbsaYzDxiKK2yEYco/bA4VL33SrtnA5zy8lG+2GzfmVmWK52kY/RzHqBqAXS4kPyKeNN4KNNkdx8xdD0bfR17C5GEqmmTya9jWAbsYvscViukDEZkgWCdtoM4CeRQEp8qA2lm8bbY7ini4poF/Sru2c7v9577Yiv5+zyn5F/7NvqZn/HGzOSrXiDAxfx+O3cc3a7txWXtG4UKmfc8ZJtzy76F++9/RBnY/+4JAux+7NNS/l5Q3WzRz6wxdzvT6q6wB0M8qWFNAnNGk0p9nu3WaUQSxQAApAAVJgdLPD3/2qvPyIJIhx+KknLt7vsEP65JyXurrZDw4bXJXz9RFdCKCbERZAN6MjYoECUKBEFQDQo3csgG5GYwDdjI6IBQpAgRJVAECP3rEAuhmNAXQzOiIWKAAFSlQBAD16xwLoZjQG0M3oiFigABQoUQUA9OgdC6Cb0RhAN6MjYoECUKBEFQDQo3csgG5GYwDdjI6IBQpAgRJVAECP3rEAuhmNAXQzOiIWKAAFSlQBAD16xwLoZjQG0M3oiFigABQoUQUA9OgdC6Cb0RhAN6MjYoECUKBEFQDQo3csgG5GYwDdjI6IBQpAgRJVAECP3rEAuhmN8wY6vba0E2VlAb2bvC1nqba2tk91dfUS/rtHjx6t6GcefXvX1dVtoN9+K1eufEtmvbKy8rTy8vLF6jV8LizOILP59al49KuZQoFYoECSFGh71Y/FYZdWibKKClFXUyM+eGiW2HDfdCeLrfv1Fx2uGysaNG2acq7zPfeKFr2Or2fGl8teFauvubretXzg02eeFmvvnFDvGh3o/c84Vdw48grx6eebxQXDR6eEDzo34tKLxLCLBoiKioZe+KcWLBK3Tb3X+f++SeNF78rO9dJWwzw5Y6o4ou2hTpgvduwUM/75itivSWNxybd7in2VePn8rpqvxMOvLBcvr+dqV/ng0a9JKtrCdEMmL6C7wB5DCk1YsWLFDgYxgX0WwbuKfrkkzSBYLyLAz3ThPYmOnUXfHXyOvi1YXQozWW8E0LHr+Zgap9oY0L0CoCeqnCIzUMCIAhLYn//9bw5sjxw3XrQ84UTx9q03O/EffevtYseG9x1I87kDvvs9sW7yRLFxwfyU9LlRcPAFA8X6qb9yznG87Uf/THzy5B+9xkFQhlWgM3i7H9dJfLZps9i9pyYF6GHnGOgDz+4rptw7W8xf9EJKUreMvlocclBr8dq/3xGXDjxHcKU8+4/Pit899LgXjuP++NON4qEVrzvPcr/j3H7OuZueWVAv23zuy507xZSFi+ubBKAbKZemIkkU0HWjCPBN6NgUAvo0PkdQn0I/Qwn2m9xzDPj7FXhzeP0Y9+pnUxxjGOBuo8H7P0hIAN1UEUM8UCA5CqgA37p8mWjes5foOO5msfEvX4NMhTSfY8Bvefmlej1t7rE32r+VWDHoQuc6/p8/srceZrHfkDsDtlXL/er10Dkev3NhQJdpc5gh5/2AOzhi0YtLvd67mjf5cpaqE3uJDge0qgf0E9q3FYOOrxTPv71OPL3qDQA9OUXZNydJBzrD+G76jqJCeSwNp/cjmI+VlhCcJ9LxNdxj52N+kOfj1Ju/jK49g+Nx4/tAjcdPGQA94SUX2YMCOSjgB3QJbY6uWecuHqSdOmXuE2LP5k0poNZ747JRsGfzZtGsS1cnV3s2bnR6/dxo0D+mgK4OuS+tXi2uuj51eJ+BfsWQ8wXVfU4W/MJIoI/p28cJo/fC+XiLxo19e+7OBeih51AKo7sk6UD3gO1CuWMuQJegJxmHcLmm71ncyw+TFUCPrtAhZigQlwJy/vyzP893et3q//seckhKrzsI6HqjQA7j7/7sM6cxIHv2cug+CqCrccp59oVLXvJ64XJ+fDvNjd817fdOcJ6nV8PwMQb6sLP79jn96A5i7qvVKXPkR9Ow/fBTvi1Wf/SJmPVS/YYJgB5XKQ5ON7FA5943Z1sC3J0zz7qHrg+xYw49eYUQOYIChVSAgXzQuQOcJLknXVuzR3y5fLnzf7oeut8wvN/8uQ591T4TPXRdr6AhexX2PK+uD+vfdde4Dd/pelzbhW++U29InYfhO7c52Fks9zbNt/t+0EMvZNFNm1Yiga7DnK1wgX4l/TmcF8xlOoeuX+e0urWhej+V0ENPW3YQAAoUvQIM48OvGSneu2eaaN69h7dATs6v63Po+mI4FkCdh5er5ZMCdM6fhP2mLV+kAJ2H5IdedO7ev765poHf/HjoYjjpeQA9UfdAooCuQNpZya4qpQM8ANT1FsXpPXK59U2ueg/yBoCeqHKKzECBSBRQ58j13rcflP3m1DljvCiuSdt2vqvl9Yyb6KHfPeF68c66952V6/qQ+2P3TBL/XLpSHNWhnajdWyuOp+1rb61dLzod2d4bcueV8H1PO1HMfXHpW//65DPeKpzyGdDtOOE3DF/PCQB6JOUy10gTBXS5j1w1Rt1vru0n9+bCtTly73K5H92df39AnqDjl+sNBl1AAD3XIoXroEByFZDQbtS6tZNJdR85/6/uUd+7fXvKljU+12bQEPHR3Ed9t6Yx7Ju0b+/Eu2P9+pTFdaoi+rY1fb/4uxs+dFa7++0ll+d6EXDvvG6kaN2qpRO1ur9cAr4p7SlXPzKMfq0M8/GX27zFb2Hb2FIiBdATVdgTBfQkKQOgJ8kbyAsUKB0F8KS46H1pGmzR59hMCqbtzuvBMmZMMhMLgG5GR8QCBaBAqgIAevQlwjTYos+xmRRM2w2gm/ELYoECUKBEFQDQo3esabBFn2MzKZi2G0A34xfEAgWgQIkqAKBH71jTYIs+x2ZSMG03gG7GL4gFCkCBElUAQI/esabBFn2OzaRg2m4A3YxfEAsUgAIlqgCAHr1jTYMt+hybScG03QC6Gb8gFigABUpUAQA9eseaBlv0OTaTgmm7AXQzfkEsUAAKlKgCAHr0jjUNtuhzbCYF03YD6Gb8gligABQoUQUA9Ogdaxps0efYTAqm7QbQzfgFsUABKFCiCgDo0TvWNNiiz7GZFEzbDaCb8QtigQJQoEQVANCjd6xpsEWfYzMpmLYbQDfjF8QCBaBAiSoAoEfvWNNgiz7HZlIwbTeAbsYviAUKQIESVQBAj96xpsEWfY7NpGDa7pIC+iXt2s7p/p/3bjMjdXHEUtH/7Ftq5j8Hm4vDXXnlEr7OS76cLx7XrO3ObeUVqa9Cyzm29Beec8ZJtzy76F++9/RBnY/+4JAux+5NH4t/iPLyButmDv3hi7leH9V1psEWVT5Nx2va7pICeu/evedMnz69ZGzKpPCYLhCZpBl3GBttZs1ttBs2x323FSZ9G/0cxT1dMvDjt60B6IW5+eJOBTd/3B4oXPo2+ho2F658xZ2SaV8D6HF7NM/0TReIPLNTkMtttDmK1nxBnJVnIjb6GjbnWWiK6HLTvi5aoFOPfG1ZWVkH1Xddu3YVI0aMKCJ3IqtQAApAAShgswI9e/Y0xmFjEcXtEAy5x+2BwqVvulVbuJznl5KNdsPm/MpMsVxto5+jGHUD0IulxAfk08YbwUabo7j5i6Ho2+hr2FwMJdNMHk37GkA345fYYjFdIGIzJIuEbbQZQM+igBR5UBvLt402R3FPlxTQf3DcsXO+/+bq04v8fs4q+/tc+/Pnd//6l7A5K9WKM3CSfP1s45bb/rLP/jVRKtn9R+fVDunQ7o3H1n7YJfN0anbNGnbx2szDJy+kjXCz0WYAPeTe4zn0CU0azWm2e3fy7lDkCAqUmALTmh60eE1F0z5RmlV58QXby0RZ02zSqKsTq2cNG5RFAyCb2AsT1ka42WgzgA6gF6ZGQSpQII0CAHp0RcRGuNloM4AOoEdXiyBmKJCFAgB6FmJlGdRGuNloM4AOoGdZNSA4FIhGAQA9Gl2jqOSjy6m5mAF0M1qW1KI4zKGbKRSIBQqkUwBAT6dQ7udthJuNNkfReAPQc7/vcCUUsFYBAD0619sINxttBtAx5B5dLYKYoUAWCgDoWYiVZVAb4WajzQA6gJ5l1YDgUCAaBQD0aHSNopKPLqfmYgbQzWiJIXczOiIWKGCVAgB6dO62EW422hxF4w1Aj+6+RMxQoGQVANCjc62NcLPRZgAdQ+7R1SKIGQpkoQCAnoVYWQa1EW422pxIoNMjVztRxhbQu8nbcgZra2v7VFdXL+G/e/To0Yp+5tG3d11d3Qb67bdy5cq3ZPmurKw8rby8fLF6DR27jI49oN8DFOZyindm0L2BR79mWWsgeNEq0PaqH4vDLq0SZRUVKTbs2bhRvH3rzWLr8mWidb/+osN1Y8Xuzz4TKwZd6IU7ctx4cdC5A7z/62pqxAcPzRIb7pvuHOsx9wnRpH175+8d69enXKsmtv2GCRvOOOvMthUVDZ3DTy1YJG6beq/zd/8zThU3jrxCNG3SWNTUfCUefPxp8buHHq93zqnQXn9TXDHmFtGr23HizutGitatWnrJfLJ1W+24pxeU84EBdP4HnTuJhuXlYhfF+fAry8XL67lKSf3g0a/FWawBdDN+y2vI3QX2GMrKhBUrVuxguBPYZxG8q+iX77YZBOJFDGIX3pPo2FlcV/A5+rZgMyjMZNkI0M1y45xCx4dSGpuCzAbQzRQIxFJ8CjTv2UscfevtYsvLL4m1d04Qne+5VzTvVil2b/xM1O7eUw/oLU840QO/ai1f16RtO+ccf9Q41XDcWGh3w017//z8iw0Y4iMuvUhcfH5/8cif5otlr//bAfN7H3wkrrp+grhl9NWi72knirum/V5s3LxFjL3mcrFy9Zviu6d8W7Ro9k3xv9t3iFPPr/KA/q9l1V7DQD7L/YT2bcUl3+4pXn3/P2LWS8vEmL59xMHNm4kZ/3xFvP3pxhSHAejFV36dht3y5XU9e/bMi0fFaLlpu40KSIBvQqJOIaBPY3EJ6h6I3XMM+PuVHjyHTzmmO8XtsXckmI8NcxiAXozFGXk2oQD32A++YKBYP/VXYuOC+V6UDOhG+7fKCOh6o4Aj4d58s85d6vXSGeiH/XxszZynF1Rwz5t75GOuHir++NxCJ+2BZ/cVU+6dLeYvesEX1E/OmCrWUu+6zwk9nfAjx090frkh4Af0qhN7ic5tDvYAzoAfdHyleP7tdeLpVW8A6CYKUcxxmAZbzOZknLxpu00DnYfY76bvKAL3sTR03k8FMUF9Ih1fI4fO/SCvKuGOAMymBsIYdajeTy0APeMyhIAlpgAPk+/ZvEmsvubqFMuCgK4OuX/6zNNOrz4I6EG9+UNmP/bFNw84YL+7H3hEjLr8YqenfcHw0U6PvMsxRzl/yw8DfNOWL7weO5+feM8D4t5f3CS2fLlNfG/wlfWG3Ddu2iJmr3xt11ufbNyXe+T8mbJwsfN79EGtxXDq4a/+6BOnx65+0EMvzsJtGmzFooJpu00D3QO2X886W6C7w/RXknOG85B+mJMA9GIpwsinSQW4t9x+9M/EJ0/+0ZsHl/H7AV1Nm3v2bQYNER/NfdS5lhsGDb/xDW84Xv9fvXbp989fdemoEd14znv7jp3OkDr3yO+bNF60armfL9CfJSDf/NOrRCOad6fGvthD8/fz//6CN8Suxs+NgCYtmjlz6Hec2098uXMngG6y4CQsLtNgS5h5gdkxbbcxoDOsOdeyR+7COOceerreu64QgF4sRRj5NKlAGLTTAZ3zofbuZS+9UevWTha3vf4aDdnvL9bcebuz0E5+9CF3dQ79gP33C+yhM+hlT50Xwd1z542idm+tM+S+TBs65zgHX3i2mEtz6id1ONxJGj10kyUnWXGZBluyrAvOjWm7jQBdhzlnX+9dZzuHnuliOCkVgF4sRRj5NKWA3zC5Gne2QNfzxdfzRx/K57n1pn2+s/vaO6fuI0Esh9U/pkVqJ/WqFOMmT3MgLVev/4eGxzsd2d5Z+a5/PqJr+l96TcphHegtGjcWNz2zwAmDOXRTJSg58ZgGW3IsC8+JabvzAroCaWclu5p1HeB+w+dhvXB9eD6dgwD0dArhfKkpwGANmuNmW/2A3nXGTPHJn550Fs/pQ+6qPkEL7TgMnzvw4kv3zn7iuQZyURxvU1u45CVBK99TFrfxnLoEfK8ux4pTencXg6+53gG92kPnc0d1aCdGjeeNMEKoQ+46wHlOXQW8mm/MoRdnKTcNtmJRwbTdeQFd7iNPvaH+b7+5tkd9KYU7i7eeSZDT/0PUa+V+DZgAyAAAFWZJREFUdHX7W7rFcPJ6AL1YijDyaUIB2TvfseF938VwLXodn5KM3FMu96c3aNpU6HvQ1T3qe7dvF+smT0xZNa9GyIvijuh01H7y2NLq1c6iN/5w73rYRQME71FX59f5HM+x967s7ISjxa5ixeq3nH3o+rl3N3wo7lj84vYyUdaUz/FK91Oph8+fL2jO3m/L2tdxitWzhg3qYkLjuOIwXcnHZUc26dpoM+tj2u68gJ6Nw6IOC6BHrTDihwL/pwCeFBddaTBdyUeXU3Mx22gzgB5SfgB0czcXYoIC6RQA0NMplPt5G+Fmo80AOoCeey2BK6GAQQUAdINialHZCDcbbQbQAfToahHEDAWyUABAz0KsLIPaCDcbbQbQAfQsqwYEhwLRKACgR6NrFJV8dDk1FzOAbkZLLIozoyNigQJWKQCgR+duG+Fmo81RNN4A9OjuS8QMBUpWAQA9OtfaCDcbbQbQMeQeXS2CmKFAFgoA6FmIlWVQG+Fmo80AOoCeZdWA4FAgGgUA9Gh0jaKSjy6n5mIG0M1oiSF3MzoiFihglQIAenTuthFuNtocReMNQI/uvkTMUKBkFQDQo3OtjXCz0WYAHUPu0dUiiBkKZKEAgJ6FWFkGtRFuNtoMoAPoWVYNCA4FolEAQI9G1ygq+ehyai5mAN2MliU15H5Ju7Zzuv/nvdvMSFMcsVT0P/uWmvnPwebicFdeuUySr3/f5KBdrzdq2iYvg9JcXHnxwD1d9m9+7eotW3+baTr0BrdPZg0bfFem4ZMYzka42WhzFI23kgJ6796950yfPr1kbMqksrHxRrDR5ihu/kzKV9xhbPQ1bI671BUufdO+Lhn48dvWAPTCFcQ4UzJ9E8RpSzZp22g3bM6mhBRvWBv9HEUjHUAv3nvAybmNN4KNNsPXRX6jZpF9G8u3jTZHcU8XLdCpR762rKysg3qfdO3aVcycObNobcrinveC2ngj2GhzFDd/LuWt0NfY6GvYXOhSFl96pn1dMvCTQ+6XX355fN5BylAACkABKAAFslCgZ8+exjhsLKIs8h9JUMyhRyJrIiM13apNpJE+mbLRbthcLKUzv3za6OcoRt0A9PzKYexX23gj2GhzFDd/7IU3gwzY6GvYnEHBKJEgpn0NoBd5wTBdIIpBDhttBtCLoWSayaON5dtGm6O4p0sK6BOaNJrTbPduM3cVYoECliowpvnhb+wuKz8uavPLG1V83m3guQfkl07dLx6sGnxjfnEk62ob4WajzQB6yH3Hc+gAerIqJuSmOBW4tlm7t2rKG3SKOvfljRp92W3gOS3yTGfyg1WDrs8zjkRdbiPcbLQZQAfQE1XxIDOlqQCAHq9fbYSbjTYD6AB6vDUNUrdCAQA9XjfbCDcbbQbQAfR4axqkboUCAHq8brYRbjbaDKAD6PHWNEjdCgUA9HjdbCPcbLQZQAfQ461pkLoVCgDo8brZRrjZaDOADqDHW9MgdSsUANDjdbONcLPRZgAdQI+3pkHqVigAoMfrZhvhZqPNADqAHm9Ng9StUABAj9fNNsLNRpsBdAA93poGqVuhAIAer5tthJuNNicS6PSENn6i1AJ6N3lbzmBtbW2f6urqJfx3jx49WtHPPPr2rqur20C//VauXPmWvF0qKytPKy8vX6xeo59z/19Kv2etWLFiU9CthifFxVsJIXWzChw5brw46NwBTqR7t28X6yZPFBsXzBdtr/qxOOzSKlFWUeGc+/SZp8XaOyc4f/eY+4Ro0r69l5E9GzeKt2+9WbTo0TPlGhlAnt+6fFlK5iXQbxl9tTiv3xnOuZqar8SDjz8tfvfQ4+LJGVPFEW0PrWfwUwsWidum3iv6n3GquHHkFaJpk8aBYfiEfFLcHef2Ey2bNhEPv7JcvLyeqwkh+NghLZo5f3+xY6eY8c9XxNufbvQTGU+KM1v0YokNQDcje17PcneBPYayMoFgu4PhTmCfRfCuol++M2cQrBcR4Ge68J5Ex86i7w4+R1/nsY8UZrJsBPD/btgr6c/hHG8mpgLomaiEMMWgAMO85QknOjBWYdu6X3/R4bqx4vO//82BOMO9zaAh4qO5j4oN9013gL5n8yax+pqrQ81s3rOXOPrW28WWl1/yGgPqBQz04VVDOl18fn/xyJ/mOxBnuPc97URx17Tfi/mLXkiJn8+d1KtSjJs8zTk+9prLxcy5T4m2bQ4WVww5X2za8qXoO+SqenlioP9m6u0tjm/3LVFTu1fMfbXaAfqYvn3Epv9uF7Ne+rqhwXDnz03PLADQi6EA55BHAD0H0XwuyQvoenwE+CZ0bAoB3bmzCepT6Gco96zdcwz4+5UePIf3O+bEofbm05kLoKdTCOeLQQGGbcdxN4uNf1ngQFr9MNDbj/6Z+OTJPzrn9P8zBTo3BA6+YKBYP/VXTq9f/0igDzy7r5hy72wH4CMuvUio/6vXcI9905YvxFXXfz1SID98TdUPzxW76IVJP7v9V2LZqjdSzg/4wXd3jLry0iarP/pEVH6rjQd0PT9VJ/YSHQ5oBaAXQwHOMY8Aeo7CaZeZBjoPsd9N31EE7mNpOL0fwXysTJOgPpGOr+EeOx/zg7zbyx/pXvNj/qVrLpfXBJkNoJspEIglXgUYtq3P/LpHum+br4e1v1z2qtfr7nzPvaJJ23bivXumicOvGSm++u9/xYpBFzrh1CF3dZhetygd+OWQO4OaP9zb5iH0N95Z5wvtINAz0K/80dd548/S6tUp1z/1wN21H+zaVf4lDamffnSHQKBzj50/UxYu9nMOhtzjLbJGUgfQjcgoTAPdAzYNm19GQO+YLdD1eXV1GD+sxw6gmykQiCVeBeTcuZwb14fV5XB5o9atU+bW9VxL8PsN26u9fD9rJdDVufCNm7Y4Q+p6L/u+SeNFq5b7iQuGj/aiYpAPu2iAqKho6EFcxrVwyUvOPDsP0598fPe6B5evKjv6oNaBQB/Q7bhQ2FOiAHq8RdZI6gC6ERnNAZ1735wlCXAXzFn30P3mz/WevZ/pALqZAoFY4lXAb/5c9qg/m/dcypC7Dns15/pwvDzHoG+0fyuvVx8EdJ5DV3vefnPoDOkxVw8Vf3xuoTPP7vdh4B9+WBunMXDF4PMd+HOPn6976q+Ld724c+e+QdDm432POUosfPMd8bQ2XK+kBaDHW2SNpA6gG5HRDNB1mHPWdDBnOoeuDLmPkQviAHQzzkYsyVdADrmvufN2b0GcBPqujz+ut1guaPjcD+jpFsNJdbiH/ttf3tZJ7Xn3Irjeed1I8a9l1U4Pmz/qYji95y7jUqHf9dijHKC/ToCWq+dVj3xVWyv+vPotB94ZwpwvB9CTX6zT5hBATytRRgHyGnJXIO2sZFdT1AEe0PMOWhTnrY7HkHtGfkSgElFAQnfHhvedeXO1F84mqqva1VXvW1euEAeff4F4bfhljhJ+Q+5Bq+d16RjoN/7smk7qqnYeRldXvfsBnuPhcKf07i4GX3O9uHvC9aIDrWCvaNhQPPf3JWLQOWcKOeTOYeW2Nb2HzovgeOW7uo0txL0AegmUfQDdjBPzArqc71azou431/aoe3vJJezpuiHqtXI/urp/nc/77VPXzceQu5kCgVjiV0CCukHTpk5m1L3mDOoWvY73MqkumFP3rut7zPWGQpiV6qI4db+53GfO14ZtY+Nh9t6VnZ0kqD7g3S7O3+r1QUDnPefDT/m22E/bw/7xl9uwyj3+ohlZDgB0M9LmBXQzWTATC4BuRkfEAgXwpLh4y4CNcLPRZi5lpu0G0OO9d5E6FEicAgB6vC4xXcnHa01mqdtoM4AeUjbQQ8/sxkEoKJBOAQA9nULRnrcRbjbaDKAD6NHWJIgdCpACAHq8xcBGuNloM4AOoMdb0yB1KxQA0ON1s41ws9FmAB1Aj7emQepWKACgx+tmG+Fmo80AOoAeb02D1K1QAECP1802ws1GmwF0AD3emgapW6EAgB6vm22Em402A+gAerw1DVK3QgEAPV432wg3G20G0AH0eGsapG6FAgB6vG62EW422gygA+jx1jRI3QoFAPR43Wwj3Gy0GUAH0OOtaZC6FQoA6PG62Ua42WgzgA6gx1vTIHUrFADQ43WzjXCz0WYAPQ3Qf3rA/nPabf58cby3Y2FTL+94VJ/aNe/A5sLKHktqhfL19c0P/2J7WYODojaywb4VO7tdeE7jsHQObLzvCZ/t3PVyUJhaIR6ZXTX4nqjzWsj4bYSbjTYD6GmA3rt37znTp08vmRfOZFKJ2Hgj2GhzFDd/JuUr7jA2+ho2x13qCpe+aV+XDPz45SwAeuEKYpwpmb4J4rQlm7RttBs2Z1NCijesjX6OopEOoBfvPeDk3MYbwUab4esiv1GzyL6N5dtGm6O4p4sW6NQjX1tWVtZBvU8OPPBA8emnn96axb1T9EHPOeecW5999lnYXPSeTG8AfJ1eo1IIAT+Xghczs+Gmm2669fzzzzfGYWMRZZb96EJVVlaets8++/zjpJNOKm/atGl0CSUs5ueff14cf/zxAjYnzDERZAe+jkDUBEYJPyfQKRFlad68eR9Q1N9ZuXLlOhNJlAzQWQzutdNPP1PimBA46jhgc9QKJyd++Do5vogyJ/BzlOomK27TvgbQk+XfrHNjukBknYEYLrDRZjRYzfRgYiiuWSdpY/m20eYo7mkAPevbLVkX2Hgj2GhzFDd/skqyf25s9DVsLoaSaSaPpn0NoJvxS2yxmC4QsRmSRcI22gygo4eexS1SdEFxT5sp3yUF9KIrxcgwFIACUAAKQAFDCgDohoRENFAACkABKAAF4lQAQI9TfaQNBaAAFIACUMCQAiUBdJp/6UR6LKAHzbSl36X0PWvFihWbDGlUkGg0G0RtbW2f6urqJXriYbaGnevRo0crimsefXvX1dVtoF/e3vdWQYxLkwjlrQkFmeEGG06+26FeEpb3dHbR+YkU1/UcH2l6OWk6M26bFXuHhOUrLO/03IXLysvLH3BtmUSajZV2hZ2Ly3Z+TgTldzGnH1b+wvKea9kvpM1hZTlTv+Tq20zjj0IPTpvq3/F6vZKp33P1bZx1v7QtXV1N5X2CX72Ta70Wdl3RA10aR6JezwB0C/UZVLDqgSGKgmwiTteGMRTXBIYZF1K6OWZRQahSoRtmK13LUJznp4Obxxl0bhEXLLcgTqLjiWj4uJXBQLJ5i+43WUH65Z3CMvgD7VLLgq6PCb/lEodiz/1+DTYNyk459vEtw9HxX5gG+rlc8mviGr08B5U/9bie91zLvt44NGFPUBwKvNg3h6llOcw2Nb6wcLmei9JmBS7vUjotqM4aI+ssF7bn0f93cR6C/J6rb8PqvCj9rjTaWrBdVDdN1u9lN8wUOt2Dzt+nAz3Xei1dnVf0QHcLyZXy5nELx2y1YEVZoKOIWxYGsmGaCvQwWylsa6rkfXXgPBIsuXAN5ZGLTKEShW16nG5lP3Lv3r3zGjRocLFaCXJY97xv3smmjUF2kRbL6HKGvQdOF/Ad1d5sIWz0qbD7heXBzz9q3rnnTnatkZWEWi4orfFB56Ks5MJ01H2o/y+vDbOLbOoVVL7Dyn4co1D6fcr2hdmm+iVX38bt90zqXTfM3ZTXUeoIaq71Wtx+D6tH+X5lv1OZ7ajej7Ks51qvhdV53KgoBaA7wsnKLUmwyhUWIQU/0FZK64ggHdyClQIRveLINa/5XKc2XPSbU8br3uy+eacw79IN43uOjj9L51MqD7+KNp/853KtO4z+Mdl7bdAUkZ//Zd63b9/+P/SY39vVxp6sHHbv3n01Pf74Br9zsjGXS55NXOPazVFx44xHkrih5U1/+DVi1UqPwp8TUr4Dy37YKIgJu/zi8AEUj55NSeeXMA3CfJsEv2cCdNl4Jy3GqI0YCT+/OjxNvRar34NYo9qpN7TyrdfC6jzWr+iBroOpRICe0gOThSDMVgab2hJUdeCbgluKaq8wCUBXe51BsPXrVcu8uw0VX7sIli+rvXcOGzfQlaE6zo4zJSRBp/rGrwcr806V91iC9r360Cbb+tVXX41u2LDhVL9zCQC6t4aD8vKotF8p23w+ZWRN1YEhEFS+w8p+QoAeapvsrfpBUWoQ5tsk+D0d0MPq5Vzrtbj97meTfiyons21Xgur80oC6GGtuzhu5nxb/X4VvNKqK5keug6tEKDzfHFJ9ND9KgA/eJdaDz3A1ylrONBDd4blA3vyxdxDV8q9s4ZHryNLqYeugzoE6DnVayXfQ/cRsF5rOF/IFur6MJi7PUxe2ez1SNVWMfXKTgg5p8+vO6vK1fnlQtmoNk6UVdpq8im7FAKGL528u61Vdd2AZxfF/W+9x5eEOXT3Bl8gG5shQE/prcq8k00TdN9pw/H/T1s3wBWHp1Gh/RxQbuuVP7/Gjup7smlQLmU/CXPo6WyTw89h4dypFl/fhp3TR0Ki8n9QDz0dzPOs1wLrvEL43ac3LnfrOLtXtI++EyXlvtRGVHnu3bdeC6vzSmIOXS9ISai0s71pMin0HGeYrWnOpVSgcQ89++kTlCf9ptEWgHFUXsNEj0NbSJaIhp6bR693GtSIC8t7phq4OsfacHMrbG9VPg8vB+3iCLMr17Kf7b1oIrxfWQ6zTU0zV99mGr8J+/zi8AO6e8zbeROUdq6+jbvu92uA6TYG9dBzrdf0e1ova0U/h65UGItdY+vNz0VViE3F6zpF5t+JVu7V5b9pfnQk/TgLSbSwKbaGnYtzv2YmOvlUSN4iolz3qMqbhtKX+7199/Znkj+TYVxYyz3kng/V3nu6vLsNAd/99WHnTNqRTVxqnvg6uXfX9bs3pRKW91zLfjb5zCes331M8aX4l/6v5zN91CZX38bhdwltsqu31E7WXe6ooSzn8rQzAkf+P1adSsvVt2HX5ePLsGv1e1OG9duPrgJdXxSYa70Wdl1JAD0qxyUhXi6wlI8jkvBAlELp4VYS3r78QqUbZzpuJcEP5phSbA9Fykc3btzQ9e8W43qXfOyW18Lv9R+eZULXJMZRiLocQE+i55U8UWvsRvr3qULMCSVFikIU/KTYKvOhP4QjafmLIj+2wkzVEn4vrid65nMfFKIuB9Dz8RCuhQJQAApAASiQEAUA9IQ4AtmAAlAACkABKJCPAgB6PurhWigABaAAFIACCVEAQE+II5ANKAAFoAAUgAL5KACg56MeroUCUAAKQAEokBAFAPSEOALZgAJQAApAASiQjwIAej7q4VooAAWgABSAAglRAEBPiCOQDSgABaAAFIAC+SgAoOejHq6FAlAACkABKJAQBQD0hDgC2YACUAAKQAEokI8C/x8Ran+SaMPPu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png;base64,iVBORw0KGgoAAAANSUhEUgAAAfQAAAEsCAYAAAA1u0HIAAAgAElEQVR4Xu2dCZgVxdX3awYGBRJARFzQgIgoKsuwSNwxJkSCCy5EwCiDihoML8EQRVFUXAKEhPgRg0pEUFRMNG4QEhIiGKMiy6AYF0CUuCOg8IZ1ZOY7p+3qt25Nd9+t+nbfW//7PPe5M93VVXX+p7p+tXaXCXygABSAAlAACkCBolegrOgtgAFQAApAASgABaCAANBRCKAAFIACUAAKlIACAHoJOBEmQAEoAAWgABQIBHplZWXb8vLym7766qvfvPbaa/9WpCo/5phjWjRu3Li8tra2XVlZ2f51dXXH0u9h9O1Ff7ek3x+tWLFiZUTyNuzevfsvKY0zKP4Xd+7cOeHNN9/8NI+0Gvbo0WMSXX8t5X05fc+trq7+OF18dE0TCtOE9DmQdDqY8nMU/d+BvsfTdy8dv/D111/fqMZDml5GYR+gY0vpexZptCkoHQp7GoVdzOdJ5z6UpyUheSrr1q1bTwp/OaU7Xk+XryPNOtHPAspn2wziE5T+IRTfPaTHC3TNXMrrJxQH2/db+n8/+v0fOraCdBhDYf69cuXKeXSsLp1uOA8FoAAUgALRKOALdKrMD6BK+zEXmgsJmoMJmltUKIRlhyr4+7Zt2zaqefPm36RwXNH3zjH7j9J1w4kbO+T1lIdv099/ZqhQOjMpnRHr1q3bnWP8omvXrm0aNmzIeexG8d1EYLorHZhIn0sIdg8FpUnxbNy7d++Z1BCqLgTQqYF10L777vs4aXIqpXdDTU3NtIqKivvp7yGZ6qJDnkDd3/Xd/9Lv98gHS/VGAWnQhs7N4jTo+imff/757R9++OFOpeGiJz+KtLmWGxVp8uX5nfLRKscylLbRlKk2CAcFoAAUKAYFAnvoVHl/nyreP5IRDOVbqEK/i44dSX87vTzXuLfpdzNV0svodx0df5N+36UGwKfUANiTR2UstUsBOsXX3AXIgCzF9Sr3ENikjZKgdTn1lGdSPriB8hh9PyfbP6Tfb5Pth9DfP6HfP9H/W7kRQuEm0t/X03cS/T/Wr4euhEmbvk8AJ14+TvEMpJ9HKA8f0/dCgu1o+j8noHfo0GGfZs2a/Y5suYzi+tOuXbuGkj//26VLl9bU+JlPx3tyA4AaLcup4XAzpXMt54HCXkkNollRAV3qHyZUNqMguQiOa6AAFIACSVUgbA6dh7anUOXNvSqG9dn0y+EXuMb0o8r7rWwNox5xR4LCn+m6IzKpoJX4G1JlfTOBany2aVJ4o0BX01cbLT693EICXW3sTKM8/oxgXyPzms2QuzoKQjYNpkbMXLfR4PWWFVvLSYNBdP4ASu8e+v1KpikbK9LPSh54iuQsOn6sO63g+Ef5Hz30HAo5LoECUMBuBUIXxVGFfARBfDR97+J5ZVkh5wN0ivNkuv4f9K3IZC6X0zr00EMbt27d+jZqVPzcTdubBuD/s4GVBmPuaf+Nvt+kvAwkG5/ItjgYBHrKaETQHLo7dz+D8sm9b6+Hzvmma/qRRpU0j353gwYNeE59cYb2eGm7vfO7KZ6r6NpVFNdZNHXwkQ/QLyW9Hg6L3zTQM2kAooeeoccRDApAgZJTIKtV7iaArsw/f0Cw6KctuPMVmBsB1Kh41p03X0K/g3mRlgycB9BHURy/obg30G/GIw6ZDJMzfAioHSneTIfc8wZ6WOnMVCNuSJC+T7kL3+TIxpc0T9+MFkJ+g9K4m74DSLPn6Pd1bkDQL/fcG9Ox/WkYnhsAztqBEKBjDr3kqhIYBAWgQNwK+AJdB5bsSdNw+bE0XM5D7oely3hQ75vAciNB4E5eUU5A7++3Itsn7jK6roqu4/nib9F333Tpq+dlXvKZP1fi4xXx/GFQB34KCXTNXwzhX9H3D9loRGEn0dqHyQRtXhvQ1712KdlxNzVMuLGR0Uf1uwmgZ5QoAkEBKAAFoID/g2WCgK4OA6fTLh+IBvWYc11kl09efOzUh7kHEfAYgvW2lxVqUZwpoJPum6nRNFmxeSkdu4X+f4iOb6ffz+nLDaqD6Ps8NxxI2/+S/Wvo7xpqEGzjxZB+5YR9ylMm9MtbDjOaQ6c4eb1EaMMpXTnkhopcOJhBWASBAlAAChStAoFD7n5zw3IrkwrcsDldViWXXnEmQFfnUzMdTla8xHvPf03/j6S0Xnb3njOssvroq+4pT9+leWUGXS1HVCiguzrLfes5b9ei/MopiLcIurxvvV5cpPVwOnc/afY4jbBcTiMsDPqUjymguzsF/Bbieesm3IS96RIl7Zx1yKoQIDAUgAJQICEKZAV0OVyuVvTpgK7aqYG33qIqCf+oga7uPaf8TSNw8LYrb3V2pr6RW8UofAVfQ/n+gn5+xlu3+N8sgZ7XHLoOMteGjJ4BIBtHFMcZBGvehjaDfuf4AV1p1KWdMjEx5J7rqIxf3jP1K8JBASgABYpRgYyBvnv37hX08JLZVNGfr/bOsgG6Ah3eTvUdAumLqmiFAnqmD8hR86Y3MtwnqfE8NS8KY6A7UKdPDYW9iqFO2vyC/i/IojgTQOcthbQ6fl/K/37qdjL1iXYUppLC/IUN9Xt4jqqZaaCr8/NBCzTRQy/Gagh5hgJQwIQCGQOdKvkatyL/Jv09zn2iGg8r8yNQfbdR6RlUht/fpeHaH9BqaJ579T5FBHRvTzxpcR8Z0IMftkJ/T6W/q9gg+nsgQfF7SQC63wJFbUrFeWCOdEQYFNWHy1B4fnzt/KCCqAPdpzyknSYI2hYIoJu4/TOL4/lu3Vo0bChG1ZaJAWWirFtmV6UPVSfq3i+vE7NOWb7qtqDQXCfwOS6frs/P47rHLaO8QDX0EcoBIzxZTcd06zOgRW3DhqPKyH5Kz5j9VEu8T4/2mPX6358ItF9rIHNdO4XqlmlBzwDJcIozxX5Xyysp7pSncnLaUj+qQ5y1LAFbYR+lxv0jxAd+UuUE+vLalylhj7ZW7ap68KkWonzPKKo0qXyZ05eeQ/2+KCubNWvoRaH6uvb3U9faqOUupH5T2acGU5+jMZG0W8CP7tZYKcN7vuDyTRw5jvLBD3RL+XBdKuMJu7MCga5W3OSsvuTIAymi/0cJNqRf51GgrsMzBroyBP0vWkB1Dj9OVs1cENAzLKShNUgme5jVCMj+o+gpaPx4V342O/e676THzE7kx8y6w85P0fH3KN4q0oZB3pvn0On3VPfhN7+ma/Yhva6hY5E/Kc5ED13aHwZ02r7WiEZq+Hnuw8neX1BBHUfX+T7DXQd6FosqvUKOIffQYl2Qk0t6druV/M2LIyP50H1y22nLV93qFzlP89HxpxhgXH7o7yNk49MtG7Pp+jF8Xh95c3eaPEvX8FbLUQwYt1LNCjhdvnsh2S8itF/cRlD3tV/XJAy+HFYHkdoIUuprx37S5xz33RJqMvoumRT4u5o7eroPgnJAKKFIx3MA+mORl69ZwwYH6usHSz+g6xwiLvZ3GzFe48XVZwzr4K4B8hphdA/x9mivQaZqKRs/QeDOG+ja/PAze/bsGUbOP4S2rZ2/devWyfL56Zn20LVwD23evPmq999/f5dakgoIdN4GN4IEvoDSf4a+80hQFtuZR6dzp9DPw3S+rTsvPpIqDF7J7ix2U9YS3ECF+gHShfdkM9D7uCu+h1OD5de0BewmOp7pkHsulaW3glvCkvK7gvL9EBW2t6iw3S7zpb/cJdceultpOCv7Ka1/0GNhB7rP+T+fztVRo+fPStmQT8r7PYVtQN8PMnzSX9oelIlnIuQiuI3XvNCzkno6It2zA3KWhnrqq05btoqnrlI+euXoVrLvBr2oyO3hjKRIxtC92It+j6DyljfQu373Au7pRWY/5XPVa397op79WTSAvR022QCd0uV3ZHiNG3ktHXuXdEvpsUrHRAH0YQ8+Fqm+1NtYNatqUD192Sa/DgPX41x2+Lw6cqkWTmYA1WcLSacL6Tg3jo5VypsHdPUavTEWAHReBFzv+ryATr2wlu5+5NMp8m303Z++8ynT48jA1fS3A7ZsPppwdxBAefFVyifdkHtQetmucqe8HE3OeI7Ax28Pcz4uuBfT79t0/Gr3ITYb6P+hZPMLHESGpet78/A6NXIu2meffXbScWfxWdDee3md0sJTe6ASeqYWxTnJUV6GUGHjVetpX4yjj16km4cm+7mw8+N7D6fveTzsTse48cANmDuoMXN7o0aNelKD4lb6n6cdZJ5S3hqXLh2+KM/RGWxZC7ppsjj+Qq/KyN+id+qy6nqjhVmudXmUpvGmUIdjOJmmA11fHJq2wajK0/V7F0ZuPwG9nv1yRILqopfpO4vqnCp3pMKbhpD3CP06DZ0M7xd9mHck1QEzKY2+ynRGCtADhotVmeTzObLuoQ+bNTdyfR+sGhT0IrKUUR85IkRan8DGqUCXox2k02/oFEN8ZhjQKYzcdjuJh8spbMoUkaZpvReRqeLmBXSlUDxEhk0nA2ZT5PzUs4w/dN1NdB2/2CXyfcTZAp2N4KFjhg47hPI5mA7x3mr1wy+dGUE90Kd5b7UmLreiuhPIFmo93bDXnPIzz3k1/S/pm7ZCUVvn6RoKnDd3GoArLm6czCWbeN5oFn19GxruG9rmUbge2QKd4iyj9Nivv6C0+LWuP6bvZIqLn8fOawe60v8Md/n5lMK9R+edmyTDT2gBRw89QxUNBIsL6D73nG/PR4aLasg9bqC7L4Rypjbp/lrk2uuNVKgjF5n20GmR8z3UGeHOhN8LnBg8er3t3I90H7el+9gbBZE9+XyG3OMCugtUdQicNU6ZjtDrRgYrabCNNGhGYafQl8tkYA9dn/IIuh11uLtrEgLXJ1E8vvVj0JPiRtAFo6jFez4/mpXmkw+l+WR+jvoP6auDr14eyWB+nzg/V5wLSyKBrmW6nGw8hlr3F7h5Vhsv/C74cwne7/o5Iwzo6lvLtGtDYcVhswU6FZyfU975oTDP0OtTryR/8ShKysgBxclvYdMXXNTbcZBJz5nsPpj8zK/Y5Rau86H/nffJ07Eu9OV3AMyl71+pQvqE4uS1BYuDCrTP8UfpZvqErvlZFtf4BUUvPU8BkwD0sJ6nbPBGNuQeUw9d1gNuh0p91gL30H2nHvRpibA5dGXeNmWYV8KZ58bVNQycH7enuIYbGWo4WcRcMGW1RiEuoMv8U/lZw4/pprpqttJY4RdO8SJAZgE/GdVZMKjU91yXeaMRvB6BfULhmRdew1Pr1cvF4yl3pNpoUMuw+trwfHvoh1CKPclpPDcc+XBInvVNzi9nCUi3jBz9LXIszwmfxwt2SAfZKq53SboeunwQi3sh91SXkANvXrVq1dowu7MFuruIcRJNA4x/4403PvDLl88QJj+xbaL+lrRMgM55P+644w6kUY4bSCt+kQs/mGcoxcUP1sGnhBSIG+gKJPjVwH+TK7zdMp6yKE7tPZILjuDhavpVX/nMnkk7Qqa6L64eusyD7L1x79xd7e8tFNSLWTZD7mkWxfXQga4DXP1fm1JN22FR8x0j0EfyWiDSoSnl5wxeICgbh+pIh243w9XNvwd0F+J96LfK/TqL4tQGVUDjikdd7pfrQiIBegnVRbaZwjsQsn5Ajm0iwd7sFIgb6LJydRe4qSuIeSuP01tki/x66HQ4ZYFXLj3IuICeIZylM52RKL0nF9ZDp8bRAdTg4WFjHgX7Hzei8W5vU24VDGw8cHh9RCC7kvV16LiArubVhba3dU+fupBh3TLmTCeSfndw49JtzDDc+TNe3a4n9aew/3LPe4vt1NEOLX5nSsNYDz0Xp+AaKAAFSlOBOIHuVqAMHR792aStl0l5foLPCJSzKFTtARUT0P1KkzuHy8PB9d4O6WdbENDdOfQbCDTTCOo8usYNpd/Rl6dbGVaz3a2AKUB3e6fpplGLooeuQdRbdMjHg4AuG0yk2UY5GsQQpznvF+QWNreh5ECZ1xzQL48QzZX73GVDTZ+f53SVRilPWzjz8+52y/z2oZdm1QSroAAUyFaBuICuD6nLYV2qJA+iCvIz+uVnY3hg04cr3Yqzo/rAkGIFugQpQ4BGKuaS3fUe5qX3MiUg6Nd5GA//72e/q6sz8qEuenOHjEu6h86a6WsUgoDuNxwue9muT5y1Awx0qTnHT387z06QU5l0fgOlye8S4f38KWt8ghZ45zWHnu0Nj/BQAAqUrgIxAn2i2/O5mNTlBbb6Q04CH2rlA3f5VEJ2VFY9yLiG3NXecNBOFwkJPs8rznl7lLpPX/bQyWZ+EJZcS+DY75bYlIaBz5C9A3QCED+nw3dRV0DJz1jjuIbcXe18nzbo10MPWyDoNpbkFmTeNuyNHsk1EAx2+qY82VBZryQfPsbltN4zAAD00q1fYRkUKKgCUT9Yhox5jfahG3ykqll5on+wTN1rr/3tycTab1bN+rFF/WAZWtb92oPDBlmhb+CjX6N2IuKHAlCgOBSI89GvSVAoSY9+TYIepvNQ9WC8j341bU+c8QHocaqPtKFAESjAL2cpbyh+SsOu/HISfmiQmU+d2ECPfZ0V9Bx3M4nkH4v7chayv47sLzNofx3Z77yc5db8c1m8MTgvZxG7fkov/hlAjxg2rK+YFfYc9+JVzT/nAHqpeRT2QAEoAAWggJUKAOhWuh1GQwEoAAWgQKkpAKCXmkdhT0kr8Ic//OFJWgV7x4UXXlitGkrH+VW/b/7whz+UT7EqaR1gHBSAAvUVCAW6W0kIqiQu5Uv1/9XoHn/88cE0x1ZFYb9Pf79If58UIPgNaqXjXjeZKil+Fq6gbSpzaYP+ILXConTH0qlfZOhAJ3433gfomsYB122mNL8n03niiScq9bRVm3Rb6f+TLrroop/ocbu2z0tKxRpkQ5CWbvjr+F2/gwcP5mfye5/HHnvsENLsefJtJi/qeViWG59y4hu/W74uydDPKf6T17h+nEbbRn6o55/DpCmbatIp5VSeCLsH1Is5H5SHv9Gx/fkpUVRWTtbi8IVvmP5u/vk+u47+vp++vwoq35TmGvqOpLD85C9HC/Yf3Vvz6fhkyg+/Dpjv6bH0/1kyf373gRsODYYMCyaCQYG4FAgEut/N71bof6BKYaTeQ1DBQZXEX6mSmCUrDWmcH+zcY+tl5a//rwujxx1UgYeBzM8Ov4paAdhSHU5B4C4E0FVYuPr4wk0BgF/DxveaDIDu+Z81Iz+3V2GlVP78YoOpEmrpCrgOPb/wepn00SEwGQYc5eV0HfJuY/EYv8aHHpnfPeHTWJFa76Q0L5f3gHZ/BMIxHdBdn/6WfrmR4EA5DLhhwKZG29HcOFAbbyrQSa/RFLdvA0vqSXUBN/a9xnYmfkxXFnAeCkCB3BQIBLqsgOgGbRrS2+ZHBHJPYCtV3r0kXOj/zSG9OK/n41Y2w9SKNqiHoFRcKY0FE0DXKrHvqxWUj6xOzzMkXR6diLSHHtb70/ObroeeYa/YgRP5aQn52QE6/R2k08MyD9n20NMV4XRAdeF8ultmt1NexwYMTWcyCiBHesJGm9Qsp/To9YZnENCz0V8FeLrREhWsnBfKKL80h58Gtr+fzhLQ9Ja+A8m3z/LTrNRRjrAh/WzKYzof4zwUgAK5KxAIdL8ea1CPzO01eEPuQT10NZtuJcAVx3V6T94P9FECXVZW7iP5nOF/t/fi/K1DIUzuAvfQuRfsTRtwvjLstabr0YcNuf+BGizbKam+9PV6oWrPkoDvzOMy0LMFVsBUiZNfei3sZ/qQMacjp2QYYtzYIN/x86n5ffBOD1bXSClLviMMfv5VAPpgJtMpWQLdm9bSe+hqI4Zs6kd5u8RvtCHbOXS/kQk37V9SGjxN9R/68iMs2wQ0APRpBGdaDD303CtjXAkF8lXAF+gKFP6sDIUzsB+gG/YD7lFzwmrlGjTk7jeE6Be/bojbeOAXKwzi5+RmOG/rjBhw/ugafkZv2jl0TlcbFuYXFvCzdj2oqTa4gHDmkTkt+v0THePKzPcTNNSbj+OkfhT32/pwd7oRjrBpE85TNkPuWi/RayRksNbCt8Hgl76aXx3oWa6t2Ex6Peq+UCET+bmx8gyFd96LnMFnJ4VZTt9T9LBuOfkNHR/Aa0xU+OpahQGdG75yZIhfDkHxnReSLy8/yvA4N7SCRicepnD8aNDr6LeJzzqW0Dn0sDKZgXYIAgWggAEFfIHuVjLfofj/wUBXeyd0jGH+NN30/KAJb25Z9qwY+HR8B4XxfdSeMkT/tmwsBPXW/UYEop5DD5v3VXsfQeArcA/da3DJspAN0MPmSH3K1mYKP4QXWfn10JVGGj9f+x36rqbvm/TNdDGj0yDQ53XDgC7zGDYiFNRzpeO/4OmDsLUgMv50Q/26Vm7Z+C2Vl5+km0PPdgRDnerh+WtKw1vQ5qdH0NSQXw9dmbJox0B3RzqCFremrBGQdQTl4XO9kWmgnkIUUAAKZKCAL9CpQvotVdqH0PX/ZegypOjvA7jnqyyCceaS1V4aA4/n3Xx67oE9Ms5jWI9OtcGvYjUxh+4O8adUjPKYO4TrrLx3AegMjyYZ6BksRMtryF0uivSBkTOPHORPOYrDPqWy4iya1OHn10OV8/ZBQ+5uIyoIPJyc386KwNEbfdg4YBrAK5rqKIxsUPFJOYqjjBg5u0BM9NDd+yxlQZpyr3iwzQbofL2+nsSvweDXaAXQM6htEQQKRKxA2jl0uqHbM8y55c2VCC+a8dtaJitrXojE56kye5+u4XlW9ZPSqucTAcPZvvOUfr1PE0BXgaAMT3JleQz32EPsrddQibuHnm150RszOlBVfTluCVe9Z8sVOpcNPh6w/oK3RzkLIN2FV3JLV8rq8xzn0H13VSiNRW+LmOzxU/ls67c+It0iQlVfvTGijFLw+7t5cd4sToftpl+jQ+4S6Jn20Cn9RyhPgdvc6Jxzb1Jj7W1Z3kMWPtZrJAHo2d55CA8FzCuQDui8AMdbaCRXvfr1aGVF6FZivE/2Pfq+qi4g0odGg+Zzg4ZQ/YbgTQBdyuraIBfF8cKqeVTp/1VWcO5wsNxr7+wHpvOX8dCk7LUWEuikNQ+Dp2zFkkDmfNG5mRRmslpJs62c3yBfZgp0ZTi2Xm9fBboygtOKkl7OPVTOQ9A6inRz+H6L4jLtocsRHm5H0jdsxXfKgi9lftjT2x2eHqMuuFOHsbNcFJdu1X29HjeVvabk2+0BO1D8wv+TbG6jPFOC133U266Xaw9dmXJbiSF38xU1YoQCmSiQDujO8LKyEIcrheHuXOc0TkDevArQeZvbejdxvaLS9+Z6W7x8hm9TQKEskksBWBqgp10Uxz1Kdf7fnVaYyCMTbFtQBaf1JL0h3UICnTRuwr0qOU+rT0moYFXzpYEn7UN75KgF+1TvoWur6h2fyakJCs5z6OM5j3wtlYsq+uHtUzyv7kzZKH4PnAaQBTndgr50Bd61m23wGmmZzKFrDT6nTKnD7H7pZjqvr49m+E05+ExhcR4mcLqZ9NB5CkZv/PnNoXN8enl3feVnor5NjxfNOR0AAD1dScR5KBCNAhkB3b35621JkT1mt7LmOcyFdEM3dYcDeUVtytOw1ErOB+ApTxbToMPbi3jFe70Hg+TbQ+e8yx44z9G6T0JLeZCM1gOU88QpT9hSKv1C70P3hqz1SlqFg7qAKhsw+gy55/SkuKAylEmxVsuKClIZZyZxUBivwZBua18mUHLzdKHaoFLz4Qd0pRzVm3rSGg2ha05kWHWkTLVJ1ShoCiFToGcyh642bjPRLkN/IRgUgAJZKoBnuWcpWBKC+wApbe/WRL4zbQj4zaGbSB9xRK9A0IiU30iMOrpFOXMesQygR+8jpAAFghQA0FE2oAAUgAJQAAqUgAIAegk4ESZAASgABaAAFADQUQagABSAAlAACpSAAgB6CTgRJkABKAAFoAAUANBRBqAAFIACUAAKlIACAHoJOBEmQAEoAAWgABQA0FEGoAAUgAJQAAqUgAIAegk4ESZAASgABaAAFADQUQagABSAAlAACpSAAgB6CTgRJkABKAAFoAAUANBRBqAAFIACUAAKlIACAHoJOBEmQAEoAAWgABQA0FEGoAAUgAJQAAqUgAIAegk4ESZAASgABaAAFADQUQagABSAAlAACpSAAkUL9O7du68tKyvroPqA3sV8ycqVK+eUgF9gAhSAAlAACkCBrBQoWqDrVhLgL/7Od74z58wzz8xKAASGAlAACkABKBCHAi1atBA9e/Y0xmFjEcUhhpqmBPrhhx9+Ttx5KWT6Rx111LPvvPMObC6k6DGlBV/HJHyBk4WfCyx4jMn17t37WQDdxwEAeoylssBJ21jhscQ22g2bC3xzxZScjX5mqQH0gAIHoMd0J8aQrK03v412w+YYbrAYkrTRzwB6SEED0GO4C2NK0tab30a7YXNMN1mBk7XRzwA6gF5PARtvBBttxpB7gQkTY3I2lm8bbQbQAXQA3dK5ZAA9RsIWOGkb4WajzQA6gA6gA+jY0VBgwBY6ORvhZqPNADqADqAD6AB6oQlb4PRshJuNNgPoADqADqAD6AUGbKGTsxFuNtoMoAPoADqADqAXmrAFTs9GuNloM4AOoAPoADqAXmDAFjo5G+Fmo80AOoAOoAPoAHqhCVvg9GyEm402A+gAOoAOoAPoBQZsoZOzEW422gygA+gAOoAOoBeasAVOz0a42WhzIoFOj1ztRBlbQO8mb8sZrK2t7VNdXb2E/+7Ro0cr+plH3970rvIN9NuP3lf+Fp/L9LoHHnhgV9euXfdV7qkNlFY7/R7Do18LXOvEmJytN7+NdsPmGG+0AiZto58TB3QX2GMoYxNWrFixgyFNsJ1F8K6iXwb4DAL8IgL8zMrKytPKy8sn0bGz3HKS9jqCf08K++O9e/fW0VtpWi9fvnwd/d+cvv+g+M9QyxuAXsC7L+akbL35bbQbNsd8sxUoeRv9nDig674mwDehY1MI6NP4HEF3Cv0MJdhvcs8x4O+XPXh5fdB1BFNE0zcAACAASURBVPDlFKbt2rVrP7uIPgT4ixjw9N1KcbcA0PFKzQLVN4lIxsZKDzYnouhFngkb/VwMQOch9rvpO4rAfSz1yPsRzMcq4J5Ix9dwj10tIW5Pv9511DD4ksI1oxfAT5bX0bFaOvYVAb0RgA6gR17TJCgBGys92JygAhhhVmz0czEA3QM2DbFfRkDvmCHQfa8jeO8hoxsC6MF3ko03go02cwmw0W7YHCFFExS1jX5ONNCplz2RMygB7s6Zp+2hh12HHnr6O87GG8FGmwH09PdCqYSwsXzbaHNiga5DmTPqAv1K+nM4L5jzm0NPdx1NoX9M1zdfvHjx2muvvXY45tDrV1k23gg22gyglwqu09thY/m20ebEAV2BtLOSXZsX5wVy3iI4FfBuOG8FfNB1EuC7du2qOfnkk1tIwFP46TSHPkK9Dqvc01cUpRLC1pvfRrthc6ncteF22OjnxAHdhfRi1VXqfnNtr/lSCncWr3jP5rq//OUve1q1aqUugKu3ZY3TB9DtuPFt7anaareNFT1stqcuo+3Yz9IasTJTFhuLyFSGco0HQM9VueK7zsYKD0AvvnKaa45tLN822py4HnquBTaK6wD0KFRNZpy23vw22g2bk3kPms6VjX4G0ENKEYBu+hZLbny23vw22g2bk3sfmsyZjX4G0AH0egrYeCPYaDOG3E3iI9lx2Vi+bbQZQAfQAXRSwNab30a7YXOyGx+mcmejnwF0AB1AB9Dx+lRTFEloPDbCzUabAXQAHUAH0AH0hILYVLZshJuNNgPoADqADqAD6KbImdB4bISbjTYD6AA6gA6gA+gJBbGpbNkINxttBtABdAAdQAfQTZEzofHYCDcbbQbQAXQAHUAH0BMKYlPZshFuNtoMoAPoADqADqCbImdC47ERbjbaDKAD6AA6gA6gJxTEprJlI9xstBlAB9ABdAAdQDdFzoTGYyPcbLQZQAfQAXQAHUBPKIhNZctGuNloM4AOoAPoADqAboqcCY3HRrjZaDOADqAD6AA6gJ5QEJvKlo1ws9FmAF25Y+h1qWvLyso6qDfRySefLDp27IgKz1TNktB4bL35bbQbNif0JjScLRv9DKCn6aGfcMIJcy655BLDRQ3RQQEoAAWgABQwr0DDhg1Fz549y0zFbCwiUxnKNR7qsV/cu3fvOdOnTy8ZmzLRYvny5XUmC0QmacYdxkabWXMb7YbNcd9thUnfRj9HcU+XDPwA9MLceElIBTd/ErxQmDzY6GvYXJiylYRUTPsaQE+CV/PIg+kCkUdWCnapjTZH0ZovmMPySMhGX8PmPApMkV1q2tclBfRL2rWd0/0/791WZD7NK7sV/c++pWb+c7A5LxWL42L4ujj8lG8uTft5bLPDd20vb7BvvvnK9/oWhx6884g+Jx3qF0/nls1/snrL1t9mmkatEK/Mrhr0SKbhkxoOQA/wDA+5T2jSaE6z3buT6jvkCwpAAShQcAVGNTt8Q215eduCJ6wl2PzQQ6qPOO3ESkP5ePDBqkGXGYortmgAdAA9tsKHhKEAFCg+BQD05PoMQAfQk1s6kTMoAAUSpwCAnjiXeBkC0AH05JZO5AwKQIHEKQCgJ84lAHo6l2AOPZ1COA8FoICNCgDoyfU6eujooSe3dCJnUAAKJE4BAD1xLkEPPZ1L0ENPpxDOQwEoYKMCAHpyvY4eOnroyS2dyBkUgAKJUwBAT5xL0ENP5xL00NMphPNQAArYqACAnlyvo4eOHnpySydyBgWgQOIUANAT55Lk9tCpZ9yJcreA3k3uPImotra2T3V19RL+u0ePHq3oZx59e9fV1W2g334rV658S1pTWVl5Wnl5+WL1Gj6nxul3nZ970ENPbqFFzqCADQocOW68OOjcAeLTZ54Wa++c4Jncul9/0eG6saJB06airqZGfPDQLLHhvuneeXkdH9i7fbtYN3mi2Lhgvne+7VU/FoddWiW2rqoWq6+52jkuj5VVVDj/62mqeqtA79XtOHHndSOd0+MmTxPLVr2R4pr7Jo0X3Y/rJB58/Gnxu4ce986NuPQiMeyiAaKioqHYuGlLyrXque07doq7pv1ebNy8xUmndauWThxLq1eL66b93nlS3NEHtRbDT/m2c3zGP18Rb3+60UtHntuvSWPn2JuffCamLFzsV3zwpDgfVfJ6lrsL7DEU74QVK1bsYBAT2GcRhKvolwE+g2C9iAA/04X3JDp2Fn138Dn6tuA8UZjJeiOAjl3Px9zrrqRgwzkNP8/yMQA9SBkchwJQIEoFmvfsJY6+9XZR1qiRk8zmJYs9oMtzOza878CY4X3Ad7/nQZv/b3nCieLtW28WW5cvq5dNvr7juJtFRYv9xP+++W8nDm4gHDZ0mFg3ZZJzDcO9zaAh4qO5j6Y0FGRkEui3jL5anNfvDPHuhg/FN5s2SYFy/zNOFTeOvEIwkBnaf3xuoQd0PnfZoPPExHsecKJkUL/3wUfiqusnCHndwiUvidum3iu4QdCxPfftysTil151jskPP/r19htGVZ56ZHvx8ZfbRONGFSlAlzBf/dEnYtZL9bXQxAHQTQNdj48A34SOTSGgT+NzBPUp9DOUQLzJPceAv1+BN4dPOaYDXI1T7d3raQPoUVZZiBsKQIF0Ckh4b3n5JQ/oDNuDLxgo1k/9ldPrVsNs/OsCB9Yb/7LAF8ScXud7vgZio/1biT2bN3k9dDUvEvpB8ehD7gz2k3pV+vbQGdBjrh6aAnTdboZ2q5b7iQuGjxZ6XHz9eIp/x86d4vSBl6dcqj7LverEXqJzm4NTgM7HOhzQStz0zIJ0UvN5AL0AQOch9rvpO4rAfSwNp/cjmI+V6RKcJ9LxNdxj52N+kA8Aegr0/bwNoGdyDyAMFIACUSngB3TugTfr3EWsGHShl2yPuU84cN72+mui9Zn9nOP7tvn6JWRfLns1ZVidz6+583bRYcz1gUDnHvvh11Cv+Z5pKUP1MkGTQJdD9v9aVu31yDkd7q3zh8/f+4ubxNZt/xXf/EZTp7cvh+FffGed93IWP6DfcW4/sWPPHtGOhukblpeLXTVfiYdfWS5eXs+DvfU+AHoBgO4Bm8B8GQG9Y7ZAl/Pn1Msfyj15/f+gmxFAj6qaQrxQAApkooAf0LmHzb1rP6Dv+vjjlDl3dej8yxXLnWF82duXjQA5h67mJ+wchzMBdDlcz/E9tWCRN5T+5IypYtOWLzygX3LB2WL08B+JPXtqxMjxE505eg7Dn8tu+2Ug0P3m1Rnw/AnosQPoUQKde98cvwS429POuofOccjFcm5+H6XfrdSzf1wO1fvdXAB6JlUOwkABKBCVAtn20Bno+vy5hDPnUW0IBEGbjzv1rjICoNtnAuhqnBLQPOTOw+/8kT10CfT/fPypGHDZKOccL5obeHZf8eCzf93wRm2ts3ha76H7zZ8PoN7+6Ud3EHNfrfbrpQPoUQFdh7kCZW8xW6Zz6Hoe3YV3zjA+z8UH3YwAelTVFOKFAlAgEwWCgK5CWw2zZ9PnzpA7D6nLBXEM6Foadm7UsqVo1Lp1vWR3rF/vwTsTmHMEpoEuAT3l3tninL59vPl0Tovn0Cf8/BqxlobJB424LmOgc0Duka/7fJO3IA5Az6TUpYbJd5W7XNTmrGRXo9YB7rda3Q/yPkBPmXcH0LN3Mq6AAlAgegX8gK4fU1e1c454WF2ugA9bra720PWV8+ksyxfoPNx+CG01k71wtYeuL6LjHnsnWsXegObAefva/EUvZDTkzjZwr/34dt/y5s0x5J7Os/XP5wV0bWjciV3dN67tUV9Kp89SV7zT/0PULPF+dJp35/0KvKXNOUfHLtcbC35mooeevfNxBRSAAvkrIAGr96jl3nB1z7i+z1zdo845CdpPrgJd3bcuc++3v12e07etqRbLPeWt92/pbFtr6u7/5jA1tChN7kdniB/R9uuFe/o+dHV+XZ67YvD5ondl55TwazZt8batqXn4grbKyf3oY6jHf8zBBzqn1eM+XsKQu48oeQE9/1vBXAwAujktERMUgAKlowCeFJdcX+LRrwG+AdCTW2iRMygABeJTAECPT/t0KQPoAHq6MoLzUAAKQAFPAQA9uYUBQAfQk1s6kTMoAAUSpwCAnjiXeBkC0AH05JZO5AwKQIHEKQCgJ84lAHo6l2AOPZ1COA8FoICNCgDoyfU6eujooSe3dCJnUAAKJE4BAD1xLkEPPZ1L0ENPpxDOQwEoYKMCAHpyvY4eOnroyS2dyBkUgAKJUwBAT5xL0ENP5xL00NMphPNQAArYqACAnlyvo4eOHnpySydyBgWgQOIUANAT5xL00NO5BD30dArhPBSAAjYqAKAn1+vooaOHntzSiZxBASiQOAUA9MS5BD30dC5BDz2dQjgPBaCAjQoA6Mn1OnroIT30Hxx37Jzvv7n69OS6z3zO9rn258/v/vUvYbN5aRMXI3ydOJdEkiHTfh7X8lu1W2oblUeS2SwibbJfs93H/ODM//pdMvjIQ19/bO2HXTKNrqaiwReP/OiCDzMNn9RwAHoI0Hv37j1n+vTpJfNK2EwKoekCkUmacYex0WbW3Ea7YXPcd1th0rfRz1Hc0yUDPx5yB9ALc/PFnQpu/rg9ULj0bfQ1bC5c+Yo7JdO+BtDj9mie6ZsuEHlmpyCX22hzFK35gjgrz0Rs9DVszrPQFNHlpn1dtECnHvnasrKyDqrvunbtKkaMGFFE7kRWoQAUgAJQwGYFevbsaYzDxiKK2yEYco/bA4VL33SrtnA5zy8lG+2GzfmVmWK52kY/RzHqBqAXS4kPyKeNN4KNNkdx8xdD0bfR17C5GEqmmTya9jWAbsYvscViukDEZkgWCdtoM4CeRQEp8qA2lm8bbY7ini4poF/Sru2c7v9577Yiv5+zyn5F/7NvqZn/HGzOSrXiDAxfx+O3cc3a7txWXtG4UKmfc8ZJtzy76F++9/RBnY/+4JAux+7NNS/l5Q3WzRz6wxdzvT6q6wB0M8qWFNAnNGk0p9nu3WaUQSxQAApAAVJgdLPD3/2qvPyIJIhx+KknLt7vsEP65JyXurrZDw4bXJXz9RFdCKCbERZAN6MjYoECUKBEFQDQo3csgG5GYwDdjI6IBQpAgRJVAECP3rEAuhmNAXQzOiIWKAAFSlQBAD16xwLoZjQG0M3oiFigABQoUQUA9OgdC6Cb0RhAN6MjYoECUKBEFQDQo3csgG5GYwDdjI6IBQpAgRJVAECP3rEAuhmNAXQzOiIWKAAFSlQBAD16xwLoZjQG0M3oiFigABQoUQUA9OgdC6Cb0RhAN6MjYoECUKBEFQDQo3csgG5GYwDdjI6IBQpAgRJVAECP3rEAuhmN8wY6vba0E2VlAb2bvC1nqba2tk91dfUS/rtHjx6t6GcefXvX1dVtoN9+K1eufEtmvbKy8rTy8vLF6jV8LizOILP59al49KuZQoFYoECSFGh71Y/FYZdWibKKClFXUyM+eGiW2HDfdCeLrfv1Fx2uGysaNG2acq7zPfeKFr2Or2fGl8teFauvubretXzg02eeFmvvnFDvGh3o/c84Vdw48grx6eebxQXDR6eEDzo34tKLxLCLBoiKioZe+KcWLBK3Tb3X+f++SeNF78rO9dJWwzw5Y6o4ou2hTpgvduwUM/75itivSWNxybd7in2VePn8rpqvxMOvLBcvr+dqV/ng0a9JKtrCdEMmL6C7wB5DCk1YsWLFDgYxgX0WwbuKfrkkzSBYLyLAz3ThPYmOnUXfHXyOvi1YXQozWW8E0LHr+Zgap9oY0L0CoCeqnCIzUMCIAhLYn//9bw5sjxw3XrQ84UTx9q03O/EffevtYseG9x1I87kDvvs9sW7yRLFxwfyU9LlRcPAFA8X6qb9yznG87Uf/THzy5B+9xkFQhlWgM3i7H9dJfLZps9i9pyYF6GHnGOgDz+4rptw7W8xf9EJKUreMvlocclBr8dq/3xGXDjxHcKU8+4/Pit899LgXjuP++NON4qEVrzvPcr/j3H7OuZueWVAv23zuy507xZSFi+ubBKAbKZemIkkU0HWjCPBN6NgUAvo0PkdQn0I/Qwn2m9xzDPj7FXhzeP0Y9+pnUxxjGOBuo8H7P0hIAN1UEUM8UCA5CqgA37p8mWjes5foOO5msfEvX4NMhTSfY8Bvefmlej1t7rE32r+VWDHoQuc6/p8/srceZrHfkDsDtlXL/er10Dkev3NhQJdpc5gh5/2AOzhi0YtLvd67mjf5cpaqE3uJDge0qgf0E9q3FYOOrxTPv71OPL3qDQA9OUXZNydJBzrD+G76jqJCeSwNp/cjmI+VlhCcJ9LxNdxj52N+kOfj1Ju/jK49g+Nx4/tAjcdPGQA94SUX2YMCOSjgB3QJbY6uWecuHqSdOmXuE2LP5k0poNZ747JRsGfzZtGsS1cnV3s2bnR6/dxo0D+mgK4OuS+tXi2uuj51eJ+BfsWQ8wXVfU4W/MJIoI/p28cJo/fC+XiLxo19e+7OBeih51AKo7sk6UD3gO1CuWMuQJegJxmHcLmm71ncyw+TFUCPrtAhZigQlwJy/vyzP893et3q//seckhKrzsI6HqjQA7j7/7sM6cxIHv2cug+CqCrccp59oVLXvJ64XJ+fDvNjd817fdOcJ6nV8PwMQb6sLP79jn96A5i7qvVKXPkR9Ow/fBTvi1Wf/SJmPVS/YYJgB5XKQ5ON7FA5943Z1sC3J0zz7qHrg+xYw49eYUQOYIChVSAgXzQuQOcJLknXVuzR3y5fLnzf7oeut8wvN/8uQ591T4TPXRdr6AhexX2PK+uD+vfdde4Dd/pelzbhW++U29InYfhO7c52Fks9zbNt/t+0EMvZNFNm1Yiga7DnK1wgX4l/TmcF8xlOoeuX+e0urWhej+V0ENPW3YQAAoUvQIM48OvGSneu2eaaN69h7dATs6v63Po+mI4FkCdh5er5ZMCdM6fhP2mLV+kAJ2H5IdedO7ev765poHf/HjoYjjpeQA9UfdAooCuQNpZya4qpQM8ANT1FsXpPXK59U2ueg/yBoCeqHKKzECBSBRQ58j13rcflP3m1DljvCiuSdt2vqvl9Yyb6KHfPeF68c66952V6/qQ+2P3TBL/XLpSHNWhnajdWyuOp+1rb61dLzod2d4bcueV8H1PO1HMfXHpW//65DPeKpzyGdDtOOE3DF/PCQB6JOUy10gTBXS5j1w1Rt1vru0n9+bCtTly73K5H92df39AnqDjl+sNBl1AAD3XIoXroEByFZDQbtS6tZNJdR85/6/uUd+7fXvKljU+12bQEPHR3Ed9t6Yx7Ju0b+/Eu2P9+pTFdaoi+rY1fb/4uxs+dFa7++0ll+d6EXDvvG6kaN2qpRO1ur9cAr4p7SlXPzKMfq0M8/GX27zFb2Hb2FIiBdATVdgTBfQkKQOgJ8kbyAsUKB0F8KS46H1pGmzR59hMCqbtzuvBMmZMMhMLgG5GR8QCBaBAqgIAevQlwjTYos+xmRRM2w2gm/ELYoECUKBEFQDQo3esabBFn2MzKZi2G0A34xfEAgWgQIkqAKBH71jTYIs+x2ZSMG03gG7GL4gFCkCBElUAQI/esabBFn2OzaRg2m4A3YxfEAsUgAIlqgCAHr1jTYMt+hybScG03QC6Gb8gFigABUpUAQA9eseaBlv0OTaTgmm7AXQzfkEsUAAKlKgCAHr0jjUNtuhzbCYF03YD6Gb8gligABQoUQUA9Ogdaxps0efYTAqm7QbQzfgFsUABKFCiCgDo0TvWNNiiz7GZFEzbDaCb8QtigQJQoEQVANCjd6xpsEWfYzMpmLYbQDfjF8QCBaBAiSoAoEfvWNNgiz7HZlIwbTeAbsYviAUKQIESVQBAj96xpsEWfY7NpGDa7pIC+iXt2s7p/p/3bjMjdXHEUtH/7Ftq5j8Hm4vDXXnlEr7OS76cLx7XrO3ObeUVqa9Cyzm29Beec8ZJtzy76F++9/RBnY/+4JAux+5NH4t/iPLyButmDv3hi7leH9V1psEWVT5Nx2va7pICeu/evedMnz69ZGzKpPCYLhCZpBl3GBttZs1ttBs2x323FSZ9G/0cxT1dMvDjt60B6IW5+eJOBTd/3B4oXPo2+ho2F658xZ2SaV8D6HF7NM/0TReIPLNTkMtttDmK1nxBnJVnIjb6GjbnWWiK6HLTvi5aoFOPfG1ZWVkH1Xddu3YVI0aMKCJ3IqtQAApAAShgswI9e/Y0xmFjEcXtEAy5x+2BwqVvulVbuJznl5KNdsPm/MpMsVxto5+jGHUD0IulxAfk08YbwUabo7j5i6Ho2+hr2FwMJdNMHk37GkA345fYYjFdIGIzJIuEbbQZQM+igBR5UBvLt402R3FPlxTQf3DcsXO+/+bq04v8fs4q+/tc+/Pnd//6l7A5K9WKM3CSfP1s45bb/rLP/jVRKtn9R+fVDunQ7o3H1n7YJfN0anbNGnbx2szDJy+kjXCz0WYAPeTe4zn0CU0azWm2e3fy7lDkCAqUmALTmh60eE1F0z5RmlV58QXby0RZ02zSqKsTq2cNG5RFAyCb2AsT1ka42WgzgA6gF6ZGQSpQII0CAHp0RcRGuNloM4AOoEdXiyBmKJCFAgB6FmJlGdRGuNloM4AOoGdZNSA4FIhGAQA9Gl2jqOSjy6m5mAF0M1qW1KI4zKGbKRSIBQqkUwBAT6dQ7udthJuNNkfReAPQc7/vcCUUsFYBAD0619sINxttBtAx5B5dLYKYoUAWCgDoWYiVZVAb4WajzQA6gJ5l1YDgUCAaBQD0aHSNopKPLqfmYgbQzWiJIXczOiIWKGCVAgB6dO62EW422hxF4w1Aj+6+RMxQoGQVANCjc62NcLPRZgAdQ+7R1SKIGQpkoQCAnoVYWQa1EW422pxIoNMjVztRxhbQu8nbcgZra2v7VFdXL+G/e/To0Yp+5tG3d11d3Qb67bdy5cq3ZPmurKw8rby8fLF6DR27jI49oN8DFOZyindm0L2BR79mWWsgeNEq0PaqH4vDLq0SZRUVKTbs2bhRvH3rzWLr8mWidb/+osN1Y8Xuzz4TKwZd6IU7ctx4cdC5A7z/62pqxAcPzRIb7pvuHOsx9wnRpH175+8d69enXKsmtv2GCRvOOOvMthUVDZ3DTy1YJG6beq/zd/8zThU3jrxCNG3SWNTUfCUefPxp8buHHq93zqnQXn9TXDHmFtGr23HizutGitatWnrJfLJ1W+24pxeU84EBdP4HnTuJhuXlYhfF+fAry8XL67lKSf3g0a/FWawBdDN+y2vI3QX2GMrKhBUrVuxguBPYZxG8q+iX77YZBOJFDGIX3pPo2FlcV/A5+rZgMyjMZNkI0M1y45xCx4dSGpuCzAbQzRQIxFJ8CjTv2UscfevtYsvLL4m1d04Qne+5VzTvVil2b/xM1O7eUw/oLU840QO/ai1f16RtO+ccf9Q41XDcWGh3w017//z8iw0Y4iMuvUhcfH5/8cif5otlr//bAfN7H3wkrrp+grhl9NWi72knirum/V5s3LxFjL3mcrFy9Zviu6d8W7Ro9k3xv9t3iFPPr/KA/q9l1V7DQD7L/YT2bcUl3+4pXn3/P2LWS8vEmL59xMHNm4kZ/3xFvP3pxhSHAejFV36dht3y5XU9e/bMi0fFaLlpu40KSIBvQqJOIaBPY3EJ6h6I3XMM+PuVHjyHTzmmO8XtsXckmI8NcxiAXozFGXk2oQD32A++YKBYP/VXYuOC+V6UDOhG+7fKCOh6o4Aj4d58s85d6vXSGeiH/XxszZynF1Rwz5t75GOuHir++NxCJ+2BZ/cVU+6dLeYvesEX1E/OmCrWUu+6zwk9nfAjx090frkh4Af0qhN7ic5tDvYAzoAfdHyleP7tdeLpVW8A6CYKUcxxmAZbzOZknLxpu00DnYfY76bvKAL3sTR03k8FMUF9Ih1fI4fO/SCvKuGOAMymBsIYdajeTy0APeMyhIAlpgAPk+/ZvEmsvubqFMuCgK4OuX/6zNNOrz4I6EG9+UNmP/bFNw84YL+7H3hEjLr8YqenfcHw0U6PvMsxRzl/yw8DfNOWL7weO5+feM8D4t5f3CS2fLlNfG/wlfWG3Ddu2iJmr3xt11ufbNyXe+T8mbJwsfN79EGtxXDq4a/+6BOnx65+0EMvzsJtGmzFooJpu00D3QO2X886W6C7w/RXknOG85B+mJMA9GIpwsinSQW4t9x+9M/EJ0/+0ZsHl/H7AV1Nm3v2bQYNER/NfdS5lhsGDb/xDW84Xv9fvXbp989fdemoEd14znv7jp3OkDr3yO+bNF60armfL9CfJSDf/NOrRCOad6fGvthD8/fz//6CN8Suxs+NgCYtmjlz6Hec2098uXMngG6y4CQsLtNgS5h5gdkxbbcxoDOsOdeyR+7COOceerreu64QgF4sRRj5NKlAGLTTAZ3zofbuZS+9UevWTha3vf4aDdnvL9bcebuz0E5+9CF3dQ79gP33C+yhM+hlT50Xwd1z542idm+tM+S+TBs65zgHX3i2mEtz6id1ONxJGj10kyUnWXGZBluyrAvOjWm7jQBdhzlnX+9dZzuHnuliOCkVgF4sRRj5NKWA3zC5Gne2QNfzxdfzRx/K57n1pn2+s/vaO6fuI0Esh9U/pkVqJ/WqFOMmT3MgLVev/4eGxzsd2d5Z+a5/PqJr+l96TcphHegtGjcWNz2zwAmDOXRTJSg58ZgGW3IsC8+JabvzAroCaWclu5p1HeB+w+dhvXB9eD6dgwD0dArhfKkpwGANmuNmW/2A3nXGTPHJn550Fs/pQ+6qPkEL7TgMnzvw4kv3zn7iuQZyURxvU1u45CVBK99TFrfxnLoEfK8ux4pTencXg6+53gG92kPnc0d1aCdGjeeNMEKoQ+46wHlOXQW8mm/MoRdnKTcNtmJRwbTdeQFd7iNPvaH+b7+5tkd9KYU7i7eeSZDT/0PUa+V+DZgAyAAAFWZJREFUdHX7W7rFcPJ6AL1YijDyaUIB2TvfseF938VwLXodn5KM3FMu96c3aNpU6HvQ1T3qe7dvF+smT0xZNa9GyIvijuh01H7y2NLq1c6iN/5w73rYRQME71FX59f5HM+x967s7ISjxa5ixeq3nH3o+rl3N3wo7lj84vYyUdaUz/FK91Oph8+fL2jO3m/L2tdxitWzhg3qYkLjuOIwXcnHZUc26dpoM+tj2u68gJ6Nw6IOC6BHrTDihwL/pwCeFBddaTBdyUeXU3Mx22gzgB5SfgB0czcXYoIC6RQA0NMplPt5G+Fmo80AOoCeey2BK6GAQQUAdINialHZCDcbbQbQAfToahHEDAWyUABAz0KsLIPaCDcbbQbQAfQsqwYEhwLRKACgR6NrFJV8dDk1FzOAbkZLLIozoyNigQJWKQCgR+duG+Fmo81RNN4A9OjuS8QMBUpWAQA9OtfaCDcbbQbQMeQeXS2CmKFAFgoA6FmIlWVQG+Fmo80AOoCeZdWA4FAgGgUA9Gh0jaKSjy6n5mIG0M1oiSF3MzoiFihglQIAenTuthFuNtocReMNQI/uvkTMUKBkFQDQo3OtjXCz0WYAHUPu0dUiiBkKZKEAgJ6FWFkGtRFuNtoMoAPoWVYNCA4FolEAQI9G1ygq+ehyai5mAN2MliU15H5Ju7Zzuv/nvdvMSFMcsVT0P/uWmvnPwebicFdeuUySr3/f5KBdrzdq2iYvg9JcXHnxwD1d9m9+7eotW3+baTr0BrdPZg0bfFem4ZMYzka42WhzFI23kgJ6796950yfPr1kbMqksrHxRrDR5ihu/kzKV9xhbPQ1bI671BUufdO+Lhn48dvWAPTCFcQ4UzJ9E8RpSzZp22g3bM6mhBRvWBv9HEUjHUAv3nvAybmNN4KNNsPXRX6jZpF9G8u3jTZHcU8XLdCpR762rKysg3qfdO3aVcycObNobcrinveC2ngj2GhzFDd/LuWt0NfY6GvYXOhSFl96pn1dMvCTQ+6XX355fN5BylAACkABKAAFslCgZ8+exjhsLKIs8h9JUMyhRyJrIiM13apNpJE+mbLRbthcLKUzv3za6OcoRt0A9PzKYexX23gj2GhzFDd/7IU3gwzY6GvYnEHBKJEgpn0NoBd5wTBdIIpBDhttBtCLoWSayaON5dtGm6O4p0sK6BOaNJrTbPduM3cVYoECliowpvnhb+wuKz8uavPLG1V83m3guQfkl07dLx6sGnxjfnEk62ob4WajzQB6yH3Hc+gAerIqJuSmOBW4tlm7t2rKG3SKOvfljRp92W3gOS3yTGfyg1WDrs8zjkRdbiPcbLQZQAfQE1XxIDOlqQCAHq9fbYSbjTYD6AB6vDUNUrdCAQA9XjfbCDcbbQbQAfR4axqkboUCAHq8brYRbjbaDKAD6PHWNEjdCgUA9HjdbCPcbLQZQAfQ461pkLoVCgDo8brZRrjZaDOADqDHW9MgdSsUANDjdbONcLPRZgAdQI+3pkHqVigAoMfrZhvhZqPNADqAHm9Ng9StUABAj9fNNsLNRpsBdAA93poGqVuhAIAer5tthJuNNicS6PSENn6i1AJ6N3lbzmBtbW2f6urqJfx3jx49WtHPPPr2rqur20C//VauXPmWvF0qKytPKy8vX6xeo59z/19Kv2etWLFiU9CthifFxVsJIXWzChw5brw46NwBTqR7t28X6yZPFBsXzBdtr/qxOOzSKlFWUeGc+/SZp8XaOyc4f/eY+4Ro0r69l5E9GzeKt2+9WbTo0TPlGhlAnt+6fFlK5iXQbxl9tTiv3xnOuZqar8SDjz8tfvfQ4+LJGVPFEW0PrWfwUwsWidum3iv6n3GquHHkFaJpk8aBYfiEfFLcHef2Ey2bNhEPv7JcvLyeqwkh+NghLZo5f3+xY6eY8c9XxNufbvQTGU+KM1v0YokNQDcje17PcneBPYayMoFgu4PhTmCfRfCuol++M2cQrBcR4Ge68J5Ex86i7w4+R1/nsY8UZrJsBPD/btgr6c/hHG8mpgLomaiEMMWgAMO85QknOjBWYdu6X3/R4bqx4vO//82BOMO9zaAh4qO5j4oN9013gL5n8yax+pqrQ81s3rOXOPrW28WWl1/yGgPqBQz04VVDOl18fn/xyJ/mOxBnuPc97URx17Tfi/mLXkiJn8+d1KtSjJs8zTk+9prLxcy5T4m2bQ4WVww5X2za8qXoO+SqenlioP9m6u0tjm/3LVFTu1fMfbXaAfqYvn3Epv9uF7Ne+rqhwXDnz03PLADQi6EA55BHAD0H0XwuyQvoenwE+CZ0bAoB3bmzCepT6Gco96zdcwz4+5UePIf3O+bEofbm05kLoKdTCOeLQQGGbcdxN4uNf1ngQFr9MNDbj/6Z+OTJPzrn9P8zBTo3BA6+YKBYP/VXTq9f/0igDzy7r5hy72wH4CMuvUio/6vXcI9905YvxFXXfz1SID98TdUPzxW76IVJP7v9V2LZqjdSzg/4wXd3jLry0iarP/pEVH6rjQd0PT9VJ/YSHQ5oBaAXQwHOMY8Aeo7CaZeZBjoPsd9N31EE7mNpOL0fwXysTJOgPpGOr+EeOx/zg7zbyx/pXvNj/qVrLpfXBJkNoJspEIglXgUYtq3P/LpHum+br4e1v1z2qtfr7nzPvaJJ23bivXumicOvGSm++u9/xYpBFzrh1CF3dZhetygd+OWQO4OaP9zb5iH0N95Z5wvtINAz0K/80dd548/S6tUp1z/1wN21H+zaVf4lDamffnSHQKBzj50/UxYu9nMOhtzjLbJGUgfQjcgoTAPdAzYNm19GQO+YLdD1eXV1GD+sxw6gmykQiCVeBeTcuZwb14fV5XB5o9atU+bW9VxL8PsN26u9fD9rJdDVufCNm7Y4Q+p6L/u+SeNFq5b7iQuGj/aiYpAPu2iAqKho6EFcxrVwyUvOPDsP0598fPe6B5evKjv6oNaBQB/Q7bhQ2FOiAHq8RdZI6gC6ERnNAZ1735wlCXAXzFn30P3mz/WevZ/pALqZAoFY4lXAb/5c9qg/m/dcypC7Dns15/pwvDzHoG+0fyuvVx8EdJ5DV3vefnPoDOkxVw8Vf3xuoTPP7vdh4B9+WBunMXDF4PMd+HOPn6976q+Ld724c+e+QdDm432POUosfPMd8bQ2XK+kBaDHW2SNpA6gG5HRDNB1mHPWdDBnOoeuDLmPkQviAHQzzkYsyVdADrmvufN2b0GcBPqujz+ut1guaPjcD+jpFsNJdbiH/ttf3tZJ7Xn3Irjeed1I8a9l1U4Pmz/qYji95y7jUqHf9dijHKC/ToCWq+dVj3xVWyv+vPotB94ZwpwvB9CTX6zT5hBATytRRgHyGnJXIO2sZFdT1AEe0PMOWhTnrY7HkHtGfkSgElFAQnfHhvedeXO1F84mqqva1VXvW1euEAeff4F4bfhljhJ+Q+5Bq+d16RjoN/7smk7qqnYeRldXvfsBnuPhcKf07i4GX3O9uHvC9aIDrWCvaNhQPPf3JWLQOWcKOeTOYeW2Nb2HzovgeOW7uo0txL0AegmUfQDdjBPzArqc71azou431/aoe3vJJezpuiHqtXI/urp/nc/77VPXzceQu5kCgVjiV0CCukHTpk5m1L3mDOoWvY73MqkumFP3rut7zPWGQpiV6qI4db+53GfO14ZtY+Nh9t6VnZ0kqD7g3S7O3+r1QUDnPefDT/m22E/bw/7xl9uwyj3+ohlZDgB0M9LmBXQzWTATC4BuRkfEAgXwpLh4y4CNcLPRZi5lpu0G0OO9d5E6FEicAgB6vC4xXcnHa01mqdtoM4AeUjbQQ8/sxkEoKJBOAQA9nULRnrcRbjbaDKAD6NHWJIgdCpACAHq8xcBGuNloM4AOoMdb0yB1KxQA0ON1s41ws9FmAB1Aj7emQepWKACgx+tmG+Fmo80AOoAeb02D1K1QAECP1802ws1GmwF0AD3emgapW6EAgB6vm22Em402A+gAerw1DVK3QgEAPV432wg3G20G0AH0eGsapG6FAgB6vG62EW422gygA+jx1jRI3QoFAPR43Wwj3Gy0GUAH0OOtaZC6FQoA6PG62Ua42WgzgA6gx1vTIHUrFADQ43WzjXCz0WYAPQ3Qf3rA/nPabf58cby3Y2FTL+94VJ/aNe/A5sLKHktqhfL19c0P/2J7WYODojaywb4VO7tdeE7jsHQObLzvCZ/t3PVyUJhaIR6ZXTX4nqjzWsj4bYSbjTYD6GmA3rt37znTp08vmRfOZFKJ2Hgj2GhzFDd/JuUr7jA2+ho2x13qCpe+aV+XDPz45SwAeuEKYpwpmb4J4rQlm7RttBs2Z1NCijesjX6OopEOoBfvPeDk3MYbwUab4esiv1GzyL6N5dtGm6O4p4sW6NQjX1tWVtZBvU8OPPBA8emnn96axb1T9EHPOeecW5999lnYXPSeTG8AfJ1eo1IIAT+Xghczs+Gmm2669fzzzzfGYWMRZZb96EJVVlaets8++/zjpJNOKm/atGl0CSUs5ueff14cf/zxAjYnzDERZAe+jkDUBEYJPyfQKRFlad68eR9Q1N9ZuXLlOhNJlAzQWQzutdNPP1PimBA46jhgc9QKJyd++Do5vogyJ/BzlOomK27TvgbQk+XfrHNjukBknYEYLrDRZjRYzfRgYiiuWSdpY/m20eYo7mkAPevbLVkX2Hgj2GhzFDd/skqyf25s9DVsLoaSaSaPpn0NoJvxS2yxmC4QsRmSRcI22gygo4eexS1SdEFxT5sp3yUF9KIrxcgwFIACUAAKQAFDCgDohoRENFAACkABKAAF4lQAQI9TfaQNBaAAFIACUMCQAiUBdJp/6UR6LKAHzbSl36X0PWvFihWbDGlUkGg0G0RtbW2f6urqJXriYbaGnevRo0crimsefXvX1dVtoF/e3vdWQYxLkwjlrQkFmeEGG06+26FeEpb3dHbR+YkU1/UcH2l6OWk6M26bFXuHhOUrLO/03IXLysvLH3BtmUSajZV2hZ2Ly3Z+TgTldzGnH1b+wvKea9kvpM1hZTlTv+Tq20zjj0IPTpvq3/F6vZKp33P1bZx1v7QtXV1N5X2CX72Ta70Wdl3RA10aR6JezwB0C/UZVLDqgSGKgmwiTteGMRTXBIYZF1K6OWZRQahSoRtmK13LUJznp4Obxxl0bhEXLLcgTqLjiWj4uJXBQLJ5i+43WUH65Z3CMvgD7VLLgq6PCb/lEodiz/1+DTYNyk459vEtw9HxX5gG+rlc8mviGr08B5U/9bie91zLvt44NGFPUBwKvNg3h6llOcw2Nb6wcLmei9JmBS7vUjotqM4aI+ssF7bn0f93cR6C/J6rb8PqvCj9rjTaWrBdVDdN1u9lN8wUOt2Dzt+nAz3Xei1dnVf0QHcLyZXy5nELx2y1YEVZoKOIWxYGsmGaCvQwWylsa6rkfXXgPBIsuXAN5ZGLTKEShW16nG5lP3Lv3r3zGjRocLFaCXJY97xv3smmjUF2kRbL6HKGvQdOF/Ad1d5sIWz0qbD7heXBzz9q3rnnTnatkZWEWi4orfFB56Ks5MJ01H2o/y+vDbOLbOoVVL7Dyn4co1D6fcr2hdmm+iVX38bt90zqXTfM3ZTXUeoIaq71Wtx+D6tH+X5lv1OZ7ajej7Ks51qvhdV53KgoBaA7wsnKLUmwyhUWIQU/0FZK64ggHdyClQIRveLINa/5XKc2XPSbU8br3uy+eacw79IN43uOjj9L51MqD7+KNp/853KtO4z+Mdl7bdAUkZ//Zd63b9/+P/SY39vVxp6sHHbv3n01Pf74Br9zsjGXS55NXOPazVFx44xHkrih5U1/+DVi1UqPwp8TUr4Dy37YKIgJu/zi8AEUj55NSeeXMA3CfJsEv2cCdNl4Jy3GqI0YCT+/OjxNvRar34NYo9qpN7TyrdfC6jzWr+iBroOpRICe0gOThSDMVgab2hJUdeCbgluKaq8wCUBXe51BsPXrVcu8uw0VX7sIli+rvXcOGzfQlaE6zo4zJSRBp/rGrwcr806V91iC9r360Cbb+tVXX41u2LDhVL9zCQC6t4aD8vKotF8p23w+ZWRN1YEhEFS+w8p+QoAeapvsrfpBUWoQ5tsk+D0d0MPq5Vzrtbj97meTfiyons21Xgur80oC6GGtuzhu5nxb/X4VvNKqK5keug6tEKDzfHFJ9ND9KgA/eJdaDz3A1ylrONBDd4blA3vyxdxDV8q9s4ZHryNLqYeugzoE6DnVayXfQ/cRsF5rOF/IFur6MJi7PUxe2ez1SNVWMfXKTgg5p8+vO6vK1fnlQtmoNk6UVdpq8im7FAKGL528u61Vdd2AZxfF/W+9x5eEOXT3Bl8gG5shQE/prcq8k00TdN9pw/H/T1s3wBWHp1Gh/RxQbuuVP7/Gjup7smlQLmU/CXPo6WyTw89h4dypFl/fhp3TR0Ki8n9QDz0dzPOs1wLrvEL43ac3LnfrOLtXtI++EyXlvtRGVHnu3bdeC6vzSmIOXS9ISai0s71pMin0HGeYrWnOpVSgcQ89++kTlCf9ptEWgHFUXsNEj0NbSJaIhp6bR693GtSIC8t7phq4OsfacHMrbG9VPg8vB+3iCLMr17Kf7b1oIrxfWQ6zTU0zV99mGr8J+/zi8AO6e8zbeROUdq6+jbvu92uA6TYG9dBzrdf0e1ova0U/h65UGItdY+vNz0VViE3F6zpF5t+JVu7V5b9pfnQk/TgLSbSwKbaGnYtzv2YmOvlUSN4iolz3qMqbhtKX+7199/Znkj+TYVxYyz3kng/V3nu6vLsNAd/99WHnTNqRTVxqnvg6uXfX9bs3pRKW91zLfjb5zCes331M8aX4l/6v5zN91CZX38bhdwltsqu31E7WXe6ooSzn8rQzAkf+P1adSsvVt2HX5ePLsGv1e1OG9duPrgJdXxSYa70Wdl1JAD0qxyUhXi6wlI8jkvBAlELp4VYS3r78QqUbZzpuJcEP5phSbA9Fykc3btzQ9e8W43qXfOyW18Lv9R+eZULXJMZRiLocQE+i55U8UWvsRvr3qULMCSVFikIU/KTYKvOhP4QjafmLIj+2wkzVEn4vrid65nMfFKIuB9Dz8RCuhQJQAApAASiQEAUA9IQ4AtmAAlAACkABKJCPAgB6PurhWigABaAAFIACCVEAQE+II5ANKAAFoAAUgAL5KACg56MeroUCUAAKQAEokBAFAPSEOALZgAJQAApAASiQjwIAej7q4VooAAWgABSAAglRAEBPiCOQDSgABaAAFIAC+SgAoOejHq6FAlAACkABKJAQBQD0hDgC2YACUAAKQAEokI8C/x8Ran+SaMPPuQ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灯片编号占位符 3"/>
          <p:cNvSpPr txBox="1">
            <a:spLocks/>
          </p:cNvSpPr>
          <p:nvPr/>
        </p:nvSpPr>
        <p:spPr>
          <a:xfrm>
            <a:off x="11783838" y="6480000"/>
            <a:ext cx="456162"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F72D-0145-4728-BBF6-AFA599DFD9DE}" type="slidenum">
              <a:rPr lang="zh-CN" altLang="en-US" smtClean="0">
                <a:latin typeface="黑体" pitchFamily="49" charset="-122"/>
                <a:ea typeface="黑体" pitchFamily="49" charset="-122"/>
              </a:rPr>
              <a:pPr/>
              <a:t>19</a:t>
            </a:fld>
            <a:endParaRPr lang="zh-CN" altLang="en-US" dirty="0">
              <a:latin typeface="黑体" pitchFamily="49" charset="-122"/>
              <a:ea typeface="黑体" pitchFamily="49" charset="-122"/>
            </a:endParaRPr>
          </a:p>
        </p:txBody>
      </p:sp>
      <p:sp>
        <p:nvSpPr>
          <p:cNvPr id="4" name="矩形 3"/>
          <p:cNvSpPr/>
          <p:nvPr/>
        </p:nvSpPr>
        <p:spPr>
          <a:xfrm>
            <a:off x="910630" y="980728"/>
            <a:ext cx="10441160" cy="6093976"/>
          </a:xfrm>
          <a:prstGeom prst="rect">
            <a:avLst/>
          </a:prstGeom>
        </p:spPr>
        <p:txBody>
          <a:bodyPr wrap="square">
            <a:spAutoFit/>
          </a:bodyPr>
          <a:lstStyle/>
          <a:p>
            <a:pPr>
              <a:lnSpc>
                <a:spcPct val="150000"/>
              </a:lnSpc>
            </a:pPr>
            <a:r>
              <a:rPr lang="zh-CN" altLang="en-US" sz="2000" dirty="0" smtClean="0"/>
              <a:t>    </a:t>
            </a:r>
            <a:r>
              <a:rPr lang="zh-CN" altLang="en-US" sz="2000" b="1" dirty="0" smtClean="0">
                <a:latin typeface="华文楷体" pitchFamily="2" charset="-122"/>
                <a:ea typeface="华文楷体" pitchFamily="2" charset="-122"/>
              </a:rPr>
              <a:t>项目负责人：任岩，专利代理师，诉讼代理人，综合代理一部副经理</a:t>
            </a:r>
            <a:endParaRPr lang="en-US" altLang="zh-CN" sz="2000" b="1" dirty="0" smtClean="0">
              <a:latin typeface="华文楷体" pitchFamily="2" charset="-122"/>
              <a:ea typeface="华文楷体" pitchFamily="2" charset="-122"/>
            </a:endParaRPr>
          </a:p>
          <a:p>
            <a:pPr>
              <a:lnSpc>
                <a:spcPct val="150000"/>
              </a:lnSpc>
            </a:pPr>
            <a:r>
              <a:rPr lang="en-US" altLang="zh-CN" sz="2000" b="1" dirty="0">
                <a:latin typeface="华文楷体" pitchFamily="2" charset="-122"/>
                <a:ea typeface="华文楷体" pitchFamily="2" charset="-122"/>
              </a:rPr>
              <a:t> </a:t>
            </a:r>
            <a:r>
              <a:rPr lang="en-US" altLang="zh-CN" sz="2000" b="1" dirty="0" smtClean="0">
                <a:latin typeface="华文楷体" pitchFamily="2" charset="-122"/>
                <a:ea typeface="华文楷体" pitchFamily="2" charset="-122"/>
              </a:rPr>
              <a:t>        </a:t>
            </a:r>
            <a:r>
              <a:rPr lang="zh-CN" altLang="en-US" sz="2000" b="1" dirty="0" smtClean="0">
                <a:latin typeface="华文楷体" pitchFamily="2" charset="-122"/>
                <a:ea typeface="华文楷体" pitchFamily="2" charset="-122"/>
              </a:rPr>
              <a:t>从业年限：</a:t>
            </a:r>
            <a:r>
              <a:rPr lang="en-US" altLang="zh-CN" sz="2000" b="1" dirty="0" smtClean="0">
                <a:latin typeface="华文楷体" pitchFamily="2" charset="-122"/>
                <a:ea typeface="华文楷体" pitchFamily="2" charset="-122"/>
              </a:rPr>
              <a:t>17</a:t>
            </a:r>
            <a:r>
              <a:rPr lang="zh-CN" altLang="en-US" sz="2000" b="1" dirty="0" smtClean="0">
                <a:latin typeface="华文楷体" pitchFamily="2" charset="-122"/>
                <a:ea typeface="华文楷体" pitchFamily="2" charset="-122"/>
              </a:rPr>
              <a:t>年</a:t>
            </a:r>
            <a:endParaRPr lang="en-US" altLang="zh-CN" sz="2000" b="1" dirty="0" smtClean="0">
              <a:latin typeface="华文楷体" pitchFamily="2" charset="-122"/>
              <a:ea typeface="华文楷体" pitchFamily="2" charset="-122"/>
            </a:endParaRPr>
          </a:p>
          <a:p>
            <a:pPr>
              <a:lnSpc>
                <a:spcPct val="150000"/>
              </a:lnSpc>
            </a:pPr>
            <a:r>
              <a:rPr lang="en-US" altLang="zh-CN" sz="2000" b="1" dirty="0">
                <a:latin typeface="华文楷体" pitchFamily="2" charset="-122"/>
                <a:ea typeface="华文楷体" pitchFamily="2" charset="-122"/>
              </a:rPr>
              <a:t> </a:t>
            </a:r>
            <a:r>
              <a:rPr lang="en-US" altLang="zh-CN" sz="2000" b="1" dirty="0" smtClean="0">
                <a:latin typeface="华文楷体" pitchFamily="2" charset="-122"/>
                <a:ea typeface="华文楷体" pitchFamily="2" charset="-122"/>
              </a:rPr>
              <a:t>       </a:t>
            </a:r>
            <a:r>
              <a:rPr lang="zh-CN" altLang="en-US" sz="2000" b="1" dirty="0" smtClean="0">
                <a:latin typeface="华文楷体" pitchFamily="2" charset="-122"/>
                <a:ea typeface="华文楷体" pitchFamily="2" charset="-122"/>
              </a:rPr>
              <a:t>从</a:t>
            </a:r>
            <a:r>
              <a:rPr lang="en-US" altLang="zh-CN" sz="2000" b="1" dirty="0">
                <a:latin typeface="华文楷体" pitchFamily="2" charset="-122"/>
                <a:ea typeface="华文楷体" pitchFamily="2" charset="-122"/>
              </a:rPr>
              <a:t>2012</a:t>
            </a:r>
            <a:r>
              <a:rPr lang="zh-CN" altLang="en-US" sz="2000" b="1" dirty="0">
                <a:latin typeface="华文楷体" pitchFamily="2" charset="-122"/>
                <a:ea typeface="华文楷体" pitchFamily="2" charset="-122"/>
              </a:rPr>
              <a:t>年开始，任岩一直为中国科学院半导体研究所提供国内专利申请代理服务，直至</a:t>
            </a:r>
            <a:r>
              <a:rPr lang="en-US" altLang="zh-CN" sz="2000" b="1" dirty="0">
                <a:latin typeface="华文楷体" pitchFamily="2" charset="-122"/>
                <a:ea typeface="华文楷体" pitchFamily="2" charset="-122"/>
              </a:rPr>
              <a:t>2021</a:t>
            </a:r>
            <a:r>
              <a:rPr lang="zh-CN" altLang="en-US" sz="2000" b="1" dirty="0">
                <a:latin typeface="华文楷体" pitchFamily="2" charset="-122"/>
                <a:ea typeface="华文楷体" pitchFamily="2" charset="-122"/>
              </a:rPr>
              <a:t>年共撰写和代理专利</a:t>
            </a:r>
            <a:r>
              <a:rPr lang="zh-CN" altLang="en-US" sz="2000" b="1" dirty="0" smtClean="0">
                <a:latin typeface="华文楷体" pitchFamily="2" charset="-122"/>
                <a:ea typeface="华文楷体" pitchFamily="2" charset="-122"/>
              </a:rPr>
              <a:t>申请约</a:t>
            </a:r>
            <a:r>
              <a:rPr lang="en-US" altLang="zh-CN" sz="2000" b="1" dirty="0" smtClean="0">
                <a:latin typeface="华文楷体" pitchFamily="2" charset="-122"/>
                <a:ea typeface="华文楷体" pitchFamily="2" charset="-122"/>
              </a:rPr>
              <a:t>1400</a:t>
            </a:r>
            <a:r>
              <a:rPr lang="zh-CN" altLang="en-US" sz="2000" b="1" dirty="0" smtClean="0">
                <a:latin typeface="华文楷体" pitchFamily="2" charset="-122"/>
                <a:ea typeface="华文楷体" pitchFamily="2" charset="-122"/>
              </a:rPr>
              <a:t>件</a:t>
            </a:r>
            <a:r>
              <a:rPr lang="zh-CN" altLang="en-US" sz="2000" b="1" dirty="0">
                <a:latin typeface="华文楷体" pitchFamily="2" charset="-122"/>
                <a:ea typeface="华文楷体" pitchFamily="2" charset="-122"/>
              </a:rPr>
              <a:t>。他在多年的合作中作为项目负责人，擅长处理半导体研究所的专业技术领域的专利申请业务，具有丰富的专利代理经验，并且与半导体研究所的负责人员沟通顺畅，深得半导体研究所的信任和青睐。不仅在案件代理数量上，而且在代理质量上，任岩都以专业的服务水平，为半导体研究所贡献了高质量的专利申请，其为中科院半导体研究所代理的专利号为</a:t>
            </a:r>
            <a:r>
              <a:rPr lang="en-US" altLang="zh-CN" sz="2000" b="1" dirty="0">
                <a:latin typeface="华文楷体" pitchFamily="2" charset="-122"/>
                <a:ea typeface="华文楷体" pitchFamily="2" charset="-122"/>
              </a:rPr>
              <a:t>ZL201310106019.X</a:t>
            </a:r>
            <a:r>
              <a:rPr lang="zh-CN" altLang="en-US" sz="2000" b="1" dirty="0">
                <a:latin typeface="华文楷体" pitchFamily="2" charset="-122"/>
                <a:ea typeface="华文楷体" pitchFamily="2" charset="-122"/>
              </a:rPr>
              <a:t>的专利（低发散角近衍射极限输出啁啾光子晶体边发射激光器阵列 ）获得“第二十届中国专利金奖”。</a:t>
            </a:r>
          </a:p>
          <a:p>
            <a:pPr>
              <a:lnSpc>
                <a:spcPct val="150000"/>
              </a:lnSpc>
            </a:pPr>
            <a:r>
              <a:rPr lang="zh-CN" altLang="en-US" sz="2000" b="1" dirty="0" smtClean="0">
                <a:latin typeface="华文楷体" pitchFamily="2" charset="-122"/>
                <a:ea typeface="华文楷体" pitchFamily="2" charset="-122"/>
              </a:rPr>
              <a:t>          任</a:t>
            </a:r>
            <a:r>
              <a:rPr lang="zh-CN" altLang="en-US" sz="2000" b="1" dirty="0">
                <a:latin typeface="华文楷体" pitchFamily="2" charset="-122"/>
                <a:ea typeface="华文楷体" pitchFamily="2" charset="-122"/>
              </a:rPr>
              <a:t>岩还经常走访半导体研究所，上门与发明人沟通交流，进行专利挖掘、技术点分析等工作；并且多次受邀到半导体研究所任岩进行知识产权方面的业务培训，为半导体研究所的科研人员普及知识产权知识，加强人员整体的知识产权保护意识。</a:t>
            </a:r>
          </a:p>
          <a:p>
            <a:pPr>
              <a:lnSpc>
                <a:spcPct val="150000"/>
              </a:lnSpc>
            </a:pPr>
            <a:endParaRPr lang="zh-CN" altLang="en-US" sz="2000" dirty="0"/>
          </a:p>
        </p:txBody>
      </p:sp>
    </p:spTree>
    <p:extLst>
      <p:ext uri="{BB962C8B-B14F-4D97-AF65-F5344CB8AC3E}">
        <p14:creationId xmlns:p14="http://schemas.microsoft.com/office/powerpoint/2010/main" val="389533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extBox 278"/>
          <p:cNvSpPr txBox="1"/>
          <p:nvPr/>
        </p:nvSpPr>
        <p:spPr>
          <a:xfrm>
            <a:off x="360000" y="181215"/>
            <a:ext cx="2664296" cy="461665"/>
          </a:xfrm>
          <a:prstGeom prst="rect">
            <a:avLst/>
          </a:prstGeom>
          <a:noFill/>
        </p:spPr>
        <p:txBody>
          <a:bodyPr wrap="square" rtlCol="0">
            <a:spAutoFit/>
          </a:bodyPr>
          <a:lstStyle/>
          <a:p>
            <a:r>
              <a:rPr lang="zh-CN" altLang="en-US" sz="2400" b="1" dirty="0">
                <a:solidFill>
                  <a:schemeClr val="accent5">
                    <a:lumMod val="50000"/>
                  </a:schemeClr>
                </a:solidFill>
                <a:latin typeface="微软雅黑" pitchFamily="34" charset="-122"/>
                <a:ea typeface="微软雅黑" pitchFamily="34" charset="-122"/>
              </a:rPr>
              <a:t>公司</a:t>
            </a:r>
            <a:r>
              <a:rPr lang="zh-CN" altLang="en-US" sz="2400" b="1" dirty="0" smtClean="0">
                <a:solidFill>
                  <a:schemeClr val="accent5">
                    <a:lumMod val="50000"/>
                  </a:schemeClr>
                </a:solidFill>
                <a:latin typeface="微软雅黑" pitchFamily="34" charset="-122"/>
                <a:ea typeface="微软雅黑" pitchFamily="34" charset="-122"/>
              </a:rPr>
              <a:t>简介</a:t>
            </a:r>
            <a:endParaRPr lang="zh-CN" altLang="en-US" sz="2400" b="1" dirty="0">
              <a:solidFill>
                <a:schemeClr val="accent5">
                  <a:lumMod val="50000"/>
                </a:schemeClr>
              </a:solidFill>
              <a:latin typeface="微软雅黑" pitchFamily="34" charset="-122"/>
              <a:ea typeface="微软雅黑" pitchFamily="34" charset="-122"/>
            </a:endParaRPr>
          </a:p>
        </p:txBody>
      </p:sp>
      <p:sp>
        <p:nvSpPr>
          <p:cNvPr id="300" name="矩形 299"/>
          <p:cNvSpPr/>
          <p:nvPr/>
        </p:nvSpPr>
        <p:spPr>
          <a:xfrm>
            <a:off x="527694" y="1484784"/>
            <a:ext cx="5230367" cy="4431779"/>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矩形 300"/>
          <p:cNvSpPr/>
          <p:nvPr/>
        </p:nvSpPr>
        <p:spPr>
          <a:xfrm>
            <a:off x="5949136" y="1318381"/>
            <a:ext cx="5688632" cy="5041380"/>
          </a:xfrm>
          <a:prstGeom prst="rect">
            <a:avLst/>
          </a:prstGeom>
        </p:spPr>
        <p:txBody>
          <a:bodyPr wrap="square">
            <a:spAutoFit/>
          </a:bodyPr>
          <a:lstStyle/>
          <a:p>
            <a:pPr>
              <a:lnSpc>
                <a:spcPct val="120000"/>
              </a:lnSpc>
            </a:pPr>
            <a:r>
              <a:rPr lang="zh-CN" altLang="en-US" sz="2800" b="1" dirty="0" smtClean="0">
                <a:solidFill>
                  <a:schemeClr val="tx1">
                    <a:lumMod val="75000"/>
                    <a:lumOff val="25000"/>
                  </a:schemeClr>
                </a:solidFill>
                <a:latin typeface="Adobe 楷体 Std R" pitchFamily="18" charset="-122"/>
                <a:ea typeface="Adobe 楷体 Std R" pitchFamily="18" charset="-122"/>
              </a:rPr>
              <a:t>      </a:t>
            </a:r>
            <a:r>
              <a:rPr lang="zh-CN" altLang="en-US" sz="2400" b="1" dirty="0" smtClean="0">
                <a:latin typeface="华文楷体" pitchFamily="2" charset="-122"/>
                <a:ea typeface="华文楷体" pitchFamily="2" charset="-122"/>
              </a:rPr>
              <a:t>中</a:t>
            </a:r>
            <a:r>
              <a:rPr lang="zh-CN" altLang="en-US" sz="2400" b="1" dirty="0">
                <a:latin typeface="华文楷体" pitchFamily="2" charset="-122"/>
                <a:ea typeface="华文楷体" pitchFamily="2" charset="-122"/>
              </a:rPr>
              <a:t>科专利商标代理有限责任公司（简称“中科”）</a:t>
            </a:r>
            <a:r>
              <a:rPr lang="zh-CN" altLang="en-US" sz="2400" b="1" dirty="0" smtClean="0">
                <a:latin typeface="华文楷体" pitchFamily="2" charset="-122"/>
                <a:ea typeface="华文楷体" pitchFamily="2" charset="-122"/>
              </a:rPr>
              <a:t>是大型</a:t>
            </a:r>
            <a:r>
              <a:rPr lang="zh-CN" altLang="en-US" sz="2400" b="1" dirty="0">
                <a:latin typeface="华文楷体" pitchFamily="2" charset="-122"/>
                <a:ea typeface="华文楷体" pitchFamily="2" charset="-122"/>
              </a:rPr>
              <a:t>涉外知识产权服务机构，成立于</a:t>
            </a:r>
            <a:r>
              <a:rPr lang="en-US" altLang="zh-CN" sz="2400" b="1" dirty="0">
                <a:latin typeface="华文楷体" pitchFamily="2" charset="-122"/>
                <a:ea typeface="华文楷体" pitchFamily="2" charset="-122"/>
              </a:rPr>
              <a:t>1984</a:t>
            </a:r>
            <a:r>
              <a:rPr lang="zh-CN" altLang="en-US" sz="2400" b="1" dirty="0">
                <a:latin typeface="华文楷体" pitchFamily="2" charset="-122"/>
                <a:ea typeface="华文楷体" pitchFamily="2" charset="-122"/>
              </a:rPr>
              <a:t>年，前身为中国科学院专利事务所。自成立以来，中科一直服务于中国科学院的各科研院所，为各科研院所的发明创造提供专业知识产权服务团队和高质量的知识产权服务。 </a:t>
            </a:r>
          </a:p>
          <a:p>
            <a:pPr>
              <a:lnSpc>
                <a:spcPct val="120000"/>
              </a:lnSpc>
            </a:pPr>
            <a:r>
              <a:rPr lang="zh-CN" altLang="en-US" sz="2400" b="1" dirty="0" smtClean="0">
                <a:latin typeface="华文楷体" pitchFamily="2" charset="-122"/>
                <a:ea typeface="华文楷体" pitchFamily="2" charset="-122"/>
              </a:rPr>
              <a:t>      中</a:t>
            </a:r>
            <a:r>
              <a:rPr lang="zh-CN" altLang="en-US" sz="2400" b="1" dirty="0">
                <a:latin typeface="华文楷体" pitchFamily="2" charset="-122"/>
                <a:ea typeface="华文楷体" pitchFamily="2" charset="-122"/>
              </a:rPr>
              <a:t>科逾</a:t>
            </a:r>
            <a:r>
              <a:rPr lang="en-US" altLang="zh-CN" sz="2400" b="1" dirty="0">
                <a:latin typeface="华文楷体" pitchFamily="2" charset="-122"/>
                <a:ea typeface="华文楷体" pitchFamily="2" charset="-122"/>
              </a:rPr>
              <a:t>300</a:t>
            </a:r>
            <a:r>
              <a:rPr lang="zh-CN" altLang="en-US" sz="2400" b="1" dirty="0">
                <a:latin typeface="华文楷体" pitchFamily="2" charset="-122"/>
                <a:ea typeface="华文楷体" pitchFamily="2" charset="-122"/>
              </a:rPr>
              <a:t>名</a:t>
            </a:r>
            <a:r>
              <a:rPr lang="zh-CN" altLang="en-US" sz="2400" b="1" dirty="0" smtClean="0">
                <a:latin typeface="华文楷体" pitchFamily="2" charset="-122"/>
                <a:ea typeface="华文楷体" pitchFamily="2" charset="-122"/>
              </a:rPr>
              <a:t>员工，</a:t>
            </a:r>
            <a:r>
              <a:rPr lang="zh-CN" altLang="en-US" sz="2400" b="1" dirty="0">
                <a:latin typeface="华文楷体" pitchFamily="2" charset="-122"/>
                <a:ea typeface="华文楷体" pitchFamily="2" charset="-122"/>
              </a:rPr>
              <a:t>在北京、上海、天津、武汉、香港、大阪、东京</a:t>
            </a:r>
            <a:r>
              <a:rPr lang="zh-CN" altLang="en-US" sz="2400" b="1" dirty="0" smtClean="0">
                <a:latin typeface="华文楷体" pitchFamily="2" charset="-122"/>
                <a:ea typeface="华文楷体" pitchFamily="2" charset="-122"/>
              </a:rPr>
              <a:t>、巴黎、华盛顿</a:t>
            </a:r>
            <a:r>
              <a:rPr lang="en-US" altLang="zh-CN" sz="2400" b="1" dirty="0">
                <a:latin typeface="华文楷体" pitchFamily="2" charset="-122"/>
                <a:ea typeface="华文楷体" pitchFamily="2" charset="-122"/>
              </a:rPr>
              <a:t>DC</a:t>
            </a:r>
            <a:r>
              <a:rPr lang="zh-CN" altLang="en-US" sz="2400" b="1" dirty="0">
                <a:latin typeface="华文楷体" pitchFamily="2" charset="-122"/>
                <a:ea typeface="华文楷体" pitchFamily="2" charset="-122"/>
              </a:rPr>
              <a:t>等不同地区的办公机构中，为全球客户提供高质量、高价值服务。</a:t>
            </a:r>
          </a:p>
        </p:txBody>
      </p:sp>
      <p:sp>
        <p:nvSpPr>
          <p:cNvPr id="4" name="灯片编号占位符 3"/>
          <p:cNvSpPr>
            <a:spLocks noGrp="1"/>
          </p:cNvSpPr>
          <p:nvPr>
            <p:ph type="sldNum" sz="quarter" idx="12"/>
          </p:nvPr>
        </p:nvSpPr>
        <p:spPr>
          <a:xfrm>
            <a:off x="11880000" y="6480000"/>
            <a:ext cx="360000" cy="360000"/>
          </a:xfrm>
        </p:spPr>
        <p:txBody>
          <a:bodyPr/>
          <a:lstStyle/>
          <a:p>
            <a:fld id="{FAB2F72D-0145-4728-BBF6-AFA599DFD9DE}" type="slidenum">
              <a:rPr lang="zh-CN" altLang="en-US">
                <a:latin typeface="黑体" pitchFamily="49" charset="-122"/>
                <a:ea typeface="黑体" pitchFamily="49" charset="-122"/>
              </a:rPr>
              <a:pPr/>
              <a:t>2</a:t>
            </a:fld>
            <a:endParaRPr lang="zh-CN" altLang="en-US">
              <a:latin typeface="黑体" pitchFamily="49" charset="-122"/>
              <a:ea typeface="黑体" pitchFamily="49" charset="-122"/>
            </a:endParaRPr>
          </a:p>
        </p:txBody>
      </p:sp>
    </p:spTree>
    <p:extLst>
      <p:ext uri="{BB962C8B-B14F-4D97-AF65-F5344CB8AC3E}">
        <p14:creationId xmlns:p14="http://schemas.microsoft.com/office/powerpoint/2010/main" val="2018188776"/>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78"/>
          <p:cNvSpPr txBox="1"/>
          <p:nvPr/>
        </p:nvSpPr>
        <p:spPr>
          <a:xfrm>
            <a:off x="360000" y="180000"/>
            <a:ext cx="4201000" cy="461665"/>
          </a:xfrm>
          <a:prstGeom prst="rect">
            <a:avLst/>
          </a:prstGeom>
          <a:noFill/>
        </p:spPr>
        <p:txBody>
          <a:bodyPr wrap="square" rtlCol="0">
            <a:spAutoFit/>
          </a:bodyPr>
          <a:lstStyle/>
          <a:p>
            <a:r>
              <a:rPr lang="zh-CN" altLang="en-US" sz="2400" b="1" dirty="0" smtClean="0">
                <a:solidFill>
                  <a:schemeClr val="accent5">
                    <a:lumMod val="50000"/>
                  </a:schemeClr>
                </a:solidFill>
                <a:latin typeface="微软雅黑" pitchFamily="34" charset="-122"/>
                <a:ea typeface="微软雅黑" pitchFamily="34" charset="-122"/>
              </a:rPr>
              <a:t>半导体研究所服务内容</a:t>
            </a:r>
            <a:endParaRPr lang="zh-CN" altLang="en-US" sz="2400" b="1" dirty="0">
              <a:solidFill>
                <a:schemeClr val="accent5">
                  <a:lumMod val="50000"/>
                </a:schemeClr>
              </a:solidFill>
              <a:latin typeface="微软雅黑" pitchFamily="34" charset="-122"/>
              <a:ea typeface="微软雅黑" pitchFamily="34" charset="-122"/>
            </a:endParaRPr>
          </a:p>
        </p:txBody>
      </p:sp>
      <p:sp>
        <p:nvSpPr>
          <p:cNvPr id="2" name="AutoShape 2" descr="data:image/png;base64,iVBORw0KGgoAAAANSUhEUgAAAfQAAAEsCAYAAAA1u0HIAAAgAElEQVR4Xu2dCZgVxdX3awYGBRJARFzQgIgoKsuwSNwxJkSCCy5EwCiDihoML8EQRVFUXAKEhPgRg0pEUFRMNG4QEhIiGKMiy6AYF0CUuCOg8IZ1ZOY7p+3qt25Nd9+t+nbfW//7PPe5M93VVXX+p7p+tXaXCXygABSAAlAACkCBolegrOgtgAFQAApAASgABaCAANBRCKAAFIACUAAKlIACAHoJOBEmQAEoAAWgABQIBHplZWXb8vLym7766qvfvPbaa/9WpCo/5phjWjRu3Li8tra2XVlZ2f51dXXH0u9h9O1Ff7ek3x+tWLFiZUTyNuzevfsvKY0zKP4Xd+7cOeHNN9/8NI+0Gvbo0WMSXX8t5X05fc+trq7+OF18dE0TCtOE9DmQdDqY8nMU/d+BvsfTdy8dv/D111/fqMZDml5GYR+gY0vpexZptCkoHQp7GoVdzOdJ5z6UpyUheSrr1q1bTwp/OaU7Xk+XryPNOtHPAspn2wziE5T+IRTfPaTHC3TNXMrrJxQH2/db+n8/+v0fOraCdBhDYf69cuXKeXSsLp1uOA8FoAAUgALRKOALdKrMD6BK+zEXmgsJmoMJmltUKIRlhyr4+7Zt2zaqefPm36RwXNH3zjH7j9J1w4kbO+T1lIdv099/ZqhQOjMpnRHr1q3bnWP8omvXrm0aNmzIeexG8d1EYLorHZhIn0sIdg8FpUnxbNy7d++Z1BCqLgTQqYF10L777vs4aXIqpXdDTU3NtIqKivvp7yGZ6qJDnkDd3/Xd/9Lv98gHS/VGAWnQhs7N4jTo+imff/757R9++OFOpeGiJz+KtLmWGxVp8uX5nfLRKscylLbRlKk2CAcFoAAUKAYFAnvoVHl/nyreP5IRDOVbqEK/i44dSX87vTzXuLfpdzNV0svodx0df5N+36UGwKfUANiTR2UstUsBOsXX3AXIgCzF9Sr3ENikjZKgdTn1lGdSPriB8hh9PyfbP6Tfb5Pth9DfP6HfP9H/W7kRQuEm0t/X03cS/T/Wr4euhEmbvk8AJ14+TvEMpJ9HKA8f0/dCgu1o+j8noHfo0GGfZs2a/Y5suYzi+tOuXbuGkj//26VLl9bU+JlPx3tyA4AaLcup4XAzpXMt54HCXkkNollRAV3qHyZUNqMguQiOa6AAFIACSVUgbA6dh7anUOXNvSqG9dn0y+EXuMb0o8r7rWwNox5xR4LCn+m6IzKpoJX4G1JlfTOBany2aVJ4o0BX01cbLT693EICXW3sTKM8/oxgXyPzms2QuzoKQjYNpkbMXLfR4PWWFVvLSYNBdP4ASu8e+v1KpikbK9LPSh54iuQsOn6sO63g+Ef5Hz30HAo5LoECUMBuBUIXxVGFfARBfDR97+J5ZVkh5wN0ivNkuv4f9K3IZC6X0zr00EMbt27d+jZqVPzcTdubBuD/s4GVBmPuaf+Nvt+kvAwkG5/ItjgYBHrKaETQHLo7dz+D8sm9b6+Hzvmma/qRRpU0j353gwYNeE59cYb2eGm7vfO7KZ6r6NpVFNdZNHXwkQ/QLyW9Hg6L3zTQM2kAooeeoccRDApAgZJTIKtV7iaArsw/f0Cw6KctuPMVmBsB1Kh41p03X0K/g3mRlgycB9BHURy/obg30G/GIw6ZDJMzfAioHSneTIfc8wZ6WOnMVCNuSJC+T7kL3+TIxpc0T9+MFkJ+g9K4m74DSLPn6Pd1bkDQL/fcG9Ox/WkYnhsAztqBEKBjDr3kqhIYBAWgQNwK+AJdB5bsSdNw+bE0XM5D7oely3hQ75vAciNB4E5eUU5A7++3Itsn7jK6roqu4/nib9F333Tpq+dlXvKZP1fi4xXx/GFQB34KCXTNXwzhX9H3D9loRGEn0dqHyQRtXhvQ1712KdlxNzVMuLGR0Uf1uwmgZ5QoAkEBKAAFoID/g2WCgK4OA6fTLh+IBvWYc11kl09efOzUh7kHEfAYgvW2lxVqUZwpoJPum6nRNFmxeSkdu4X+f4iOb6ffz+nLDaqD6Ps8NxxI2/+S/Wvo7xpqEGzjxZB+5YR9ylMm9MtbDjOaQ6c4eb1EaMMpXTnkhopcOJhBWASBAlAAChStAoFD7n5zw3IrkwrcsDldViWXXnEmQFfnUzMdTla8xHvPf03/j6S0Xnb3njOssvroq+4pT9+leWUGXS1HVCiguzrLfes5b9ei/MopiLcIurxvvV5cpPVwOnc/afY4jbBcTiMsDPqUjymguzsF/Bbieesm3IS96RIl7Zx1yKoQIDAUgAJQICEKZAV0OVyuVvTpgK7aqYG33qIqCf+oga7uPaf8TSNw8LYrb3V2pr6RW8UofAVfQ/n+gn5+xlu3+N8sgZ7XHLoOMteGjJ4BIBtHFMcZBGvehjaDfuf4AV1p1KWdMjEx5J7rqIxf3jP1K8JBASgABYpRgYyBvnv37hX08JLZVNGfr/bOsgG6Ah3eTvUdAumLqmiFAnqmD8hR86Y3MtwnqfE8NS8KY6A7UKdPDYW9iqFO2vyC/i/IojgTQOcthbQ6fl/K/37qdjL1iXYUppLC/IUN9Xt4jqqZaaCr8/NBCzTRQy/Gagh5hgJQwIQCGQOdKvkatyL/Jv09zn2iGg8r8yNQfbdR6RlUht/fpeHaH9BqaJ579T5FBHRvTzxpcR8Z0IMftkJ/T6W/q9gg+nsgQfF7SQC63wJFbUrFeWCOdEQYFNWHy1B4fnzt/KCCqAPdpzyknSYI2hYIoJu4/TOL4/lu3Vo0bChG1ZaJAWWirFtmV6UPVSfq3i+vE7NOWb7qtqDQXCfwOS6frs/P47rHLaO8QDX0EcoBIzxZTcd06zOgRW3DhqPKyH5Kz5j9VEu8T4/2mPX6358ItF9rIHNdO4XqlmlBzwDJcIozxX5Xyysp7pSncnLaUj+qQ5y1LAFbYR+lxv0jxAd+UuUE+vLalylhj7ZW7ap68KkWonzPKKo0qXyZ05eeQ/2+KCubNWvoRaH6uvb3U9faqOUupH5T2acGU5+jMZG0W8CP7tZYKcN7vuDyTRw5jvLBD3RL+XBdKuMJu7MCga5W3OSsvuTIAymi/0cJNqRf51GgrsMzBroyBP0vWkB1Dj9OVs1cENAzLKShNUgme5jVCMj+o+gpaPx4V342O/e676THzE7kx8y6w85P0fH3KN4q0oZB3pvn0On3VPfhN7+ma/Yhva6hY5E/Kc5ED13aHwZ02r7WiEZq+Hnuw8neX1BBHUfX+T7DXQd6FosqvUKOIffQYl2Qk0t6druV/M2LIyP50H1y22nLV93qFzlP89HxpxhgXH7o7yNk49MtG7Pp+jF8Xh95c3eaPEvX8FbLUQwYt1LNCjhdvnsh2S8itF/cRlD3tV/XJAy+HFYHkdoIUuprx37S5xz33RJqMvoumRT4u5o7eroPgnJAKKFIx3MA+mORl69ZwwYH6usHSz+g6xwiLvZ3GzFe48XVZwzr4K4B8hphdA/x9mivQaZqKRs/QeDOG+ja/PAze/bsGUbOP4S2rZ2/devWyfL56Zn20LVwD23evPmq999/f5dakgoIdN4GN4IEvoDSf4a+80hQFtuZR6dzp9DPw3S+rTsvPpIqDF7J7ix2U9YS3ECF+gHShfdkM9D7uCu+h1OD5de0BewmOp7pkHsulaW3glvCkvK7gvL9EBW2t6iw3S7zpb/cJdceultpOCv7Ka1/0GNhB7rP+T+fztVRo+fPStmQT8r7PYVtQN8PMnzSX9oelIlnIuQiuI3XvNCzkno6It2zA3KWhnrqq05btoqnrlI+euXoVrLvBr2oyO3hjKRIxtC92It+j6DyljfQu373Au7pRWY/5XPVa397op79WTSAvR022QCd0uV3ZHiNG3ktHXuXdEvpsUrHRAH0YQ8+Fqm+1NtYNatqUD192Sa/DgPX41x2+Lw6cqkWTmYA1WcLSacL6Tg3jo5VypsHdPUavTEWAHReBFzv+ryATr2wlu5+5NMp8m303Z++8ynT48jA1fS3A7ZsPppwdxBAefFVyifdkHtQetmucqe8HE3OeI7Ax28Pcz4uuBfT79t0/Gr3ITYb6P+hZPMLHESGpet78/A6NXIu2meffXbScWfxWdDee3md0sJTe6ASeqYWxTnJUV6GUGHjVetpX4yjj16km4cm+7mw8+N7D6fveTzsTse48cANmDuoMXN7o0aNelKD4lb6n6cdZJ5S3hqXLh2+KM/RGWxZC7ppsjj+Qq/KyN+id+qy6nqjhVmudXmUpvGmUIdjOJmmA11fHJq2wajK0/V7F0ZuPwG9nv1yRILqopfpO4vqnCp3pMKbhpD3CP06DZ0M7xd9mHck1QEzKY2+ynRGCtADhotVmeTzObLuoQ+bNTdyfR+sGhT0IrKUUR85IkRan8DGqUCXox2k02/oFEN8ZhjQKYzcdjuJh8spbMoUkaZpvReRqeLmBXSlUDxEhk0nA2ZT5PzUs4w/dN1NdB2/2CXyfcTZAp2N4KFjhg47hPI5mA7x3mr1wy+dGUE90Kd5b7UmLreiuhPIFmo93bDXnPIzz3k1/S/pm7ZCUVvn6RoKnDd3GoArLm6czCWbeN5oFn19GxruG9rmUbge2QKd4iyj9Nivv6C0+LWuP6bvZIqLn8fOawe60v8Md/n5lMK9R+edmyTDT2gBRw89QxUNBIsL6D73nG/PR4aLasg9bqC7L4Rypjbp/lrk2uuNVKgjF5n20GmR8z3UGeHOhN8LnBg8er3t3I90H7el+9gbBZE9+XyG3OMCugtUdQicNU6ZjtDrRgYrabCNNGhGYafQl8tkYA9dn/IIuh11uLtrEgLXJ1E8vvVj0JPiRtAFo6jFez4/mpXmkw+l+WR+jvoP6auDr14eyWB+nzg/V5wLSyKBrmW6nGw8hlr3F7h5Vhsv/C74cwne7/o5Iwzo6lvLtGtDYcVhswU6FZyfU975oTDP0OtTryR/8ShKysgBxclvYdMXXNTbcZBJz5nsPpj8zK/Y5Rau86H/nffJ07Eu9OV3AMyl71+pQvqE4uS1BYuDCrTP8UfpZvqErvlZFtf4BUUvPU8BkwD0sJ6nbPBGNuQeUw9d1gNuh0p91gL30H2nHvRpibA5dGXeNmWYV8KZ58bVNQycH7enuIYbGWo4WcRcMGW1RiEuoMv8U/lZw4/pprpqttJY4RdO8SJAZgE/GdVZMKjU91yXeaMRvB6BfULhmRdew1Pr1cvF4yl3pNpoUMuw+trwfHvoh1CKPclpPDcc+XBInvVNzi9nCUi3jBz9LXIszwmfxwt2SAfZKq53SboeunwQi3sh91SXkANvXrVq1dowu7MFuruIcRJNA4x/4403PvDLl88QJj+xbaL+lrRMgM55P+644w6kUY4bSCt+kQs/mGcoxcUP1sGnhBSIG+gKJPjVwH+TK7zdMp6yKE7tPZILjuDhavpVX/nMnkk7Qqa6L64eusyD7L1x79xd7e8tFNSLWTZD7mkWxfXQga4DXP1fm1JN22FR8x0j0EfyWiDSoSnl5wxeICgbh+pIh243w9XNvwd0F+J96LfK/TqL4tQGVUDjikdd7pfrQiIBegnVRbaZwjsQsn5Ajm0iwd7sFIgb6LJydRe4qSuIeSuP01tki/x66HQ4ZYFXLj3IuICeIZylM52RKL0nF9ZDp8bRAdTg4WFjHgX7Hzei8W5vU24VDGw8cHh9RCC7kvV16LiArubVhba3dU+fupBh3TLmTCeSfndw49JtzDDc+TNe3a4n9aew/3LPe4vt1NEOLX5nSsNYDz0Xp+AaKAAFSlOBOIHuVqAMHR792aStl0l5foLPCJSzKFTtARUT0P1KkzuHy8PB9d4O6WdbENDdOfQbCDTTCOo8usYNpd/Rl6dbGVaz3a2AKUB3e6fpplGLooeuQdRbdMjHg4AuG0yk2UY5GsQQpznvF+QWNreh5ECZ1xzQL48QzZX73GVDTZ+f53SVRilPWzjz8+52y/z2oZdm1QSroAAUyFaBuICuD6nLYV2qJA+iCvIz+uVnY3hg04cr3Yqzo/rAkGIFugQpQ4BGKuaS3fUe5qX3MiUg6Nd5GA//72e/q6sz8qEuenOHjEu6h86a6WsUgoDuNxwue9muT5y1Awx0qTnHT387z06QU5l0fgOlye8S4f38KWt8ghZ45zWHnu0Nj/BQAAqUrgIxAn2i2/O5mNTlBbb6Q04CH2rlA3f5VEJ2VFY9yLiG3NXecNBOFwkJPs8rznl7lLpPX/bQyWZ+EJZcS+DY75bYlIaBz5C9A3QCED+nw3dRV0DJz1jjuIbcXe18nzbo10MPWyDoNpbkFmTeNuyNHsk1EAx2+qY82VBZryQfPsbltN4zAAD00q1fYRkUKKgCUT9Yhox5jfahG3ykqll5on+wTN1rr/3tycTab1bN+rFF/WAZWtb92oPDBlmhb+CjX6N2IuKHAlCgOBSI89GvSVAoSY9+TYIepvNQ9WC8j341bU+c8QHocaqPtKFAESjAL2cpbyh+SsOu/HISfmiQmU+d2ECPfZ0V9Bx3M4nkH4v7chayv47sLzNofx3Z77yc5db8c1m8MTgvZxG7fkov/hlAjxg2rK+YFfYc9+JVzT/nAHqpeRT2QAEoAAWggJUKAOhWuh1GQwEoAAWgQKkpAKCXmkdhT0kr8Ic//OFJWgV7x4UXXlitGkrH+VW/b/7whz+UT7EqaR1gHBSAAvUVCAW6W0kIqiQu5Uv1/9XoHn/88cE0x1ZFYb9Pf79If58UIPgNaqXjXjeZKil+Fq6gbSpzaYP+ILXConTH0qlfZOhAJ3433gfomsYB122mNL8n03niiScq9bRVm3Rb6f+TLrroop/ocbu2z0tKxRpkQ5CWbvjr+F2/gwcP5mfye5/HHnvsENLsefJtJi/qeViWG59y4hu/W74uydDPKf6T17h+nEbbRn6o55/DpCmbatIp5VSeCLsH1Is5H5SHv9Gx/fkpUVRWTtbi8IVvmP5u/vk+u47+vp++vwoq35TmGvqOpLD85C9HC/Yf3Vvz6fhkyg+/Dpjv6bH0/1kyf373gRsODYYMCyaCQYG4FAgEut/N71bof6BKYaTeQ1DBQZXEX6mSmCUrDWmcH+zcY+tl5a//rwujxx1UgYeBzM8Ov4paAdhSHU5B4C4E0FVYuPr4wk0BgF/DxveaDIDu+Z81Iz+3V2GlVP78YoOpEmrpCrgOPb/wepn00SEwGQYc5eV0HfJuY/EYv8aHHpnfPeHTWJFa76Q0L5f3gHZ/BMIxHdBdn/6WfrmR4EA5DLhhwKZG29HcOFAbbyrQSa/RFLdvA0vqSXUBN/a9xnYmfkxXFnAeCkCB3BQIBLqsgOgGbRrS2+ZHBHJPYCtV3r0kXOj/zSG9OK/n41Y2w9SKNqiHoFRcKY0FE0DXKrHvqxWUj6xOzzMkXR6diLSHHtb70/ObroeeYa/YgRP5aQn52QE6/R2k08MyD9n20NMV4XRAdeF8ultmt1NexwYMTWcyCiBHesJGm9Qsp/To9YZnENCz0V8FeLrREhWsnBfKKL80h58Gtr+fzhLQ9Ja+A8m3z/LTrNRRjrAh/WzKYzof4zwUgAK5KxAIdL8ea1CPzO01eEPuQT10NZtuJcAVx3V6T94P9FECXVZW7iP5nOF/t/fi/K1DIUzuAvfQuRfsTRtwvjLstabr0YcNuf+BGizbKam+9PV6oWrPkoDvzOMy0LMFVsBUiZNfei3sZ/qQMacjp2QYYtzYIN/x86n5ffBOD1bXSClLviMMfv5VAPpgJtMpWQLdm9bSe+hqI4Zs6kd5u8RvtCHbOXS/kQk37V9SGjxN9R/68iMs2wQ0APRpBGdaDD303CtjXAkF8lXAF+gKFP6sDIUzsB+gG/YD7lFzwmrlGjTk7jeE6Be/bojbeOAXKwzi5+RmOG/rjBhw/ugafkZv2jl0TlcbFuYXFvCzdj2oqTa4gHDmkTkt+v0THePKzPcTNNSbj+OkfhT32/pwd7oRjrBpE85TNkPuWi/RayRksNbCt8Hgl76aXx3oWa6t2Ex6Peq+UCET+bmx8gyFd96LnMFnJ4VZTt9T9LBuOfkNHR/Aa0xU+OpahQGdG75yZIhfDkHxnReSLy8/yvA4N7SCRicepnD8aNDr6LeJzzqW0Dn0sDKZgXYIAgWggAEFfIHuVjLfofj/wUBXeyd0jGH+NN30/KAJb25Z9qwY+HR8B4XxfdSeMkT/tmwsBPXW/UYEop5DD5v3VXsfQeArcA/da3DJspAN0MPmSH3K1mYKP4QXWfn10JVGGj9f+x36rqbvm/TNdDGj0yDQ53XDgC7zGDYiFNRzpeO/4OmDsLUgMv50Q/26Vm7Z+C2Vl5+km0PPdgRDnerh+WtKw1vQ5qdH0NSQXw9dmbJox0B3RzqCFremrBGQdQTl4XO9kWmgnkIUUAAKZKCAL9CpQvotVdqH0PX/ZegypOjvA7jnqyyCceaS1V4aA4/n3Xx67oE9Ms5jWI9OtcGvYjUxh+4O8adUjPKYO4TrrLx3AegMjyYZ6BksRMtryF0uivSBkTOPHORPOYrDPqWy4iya1OHn10OV8/ZBQ+5uIyoIPJyc386KwNEbfdg4YBrAK5rqKIxsUPFJOYqjjBg5u0BM9NDd+yxlQZpyr3iwzQbofL2+nsSvweDXaAXQM6htEQQKRKxA2jl0uqHbM8y55c2VCC+a8dtaJitrXojE56kye5+u4XlW9ZPSqucTAcPZvvOUfr1PE0BXgaAMT3JleQz32EPsrddQibuHnm150RszOlBVfTluCVe9Z8sVOpcNPh6w/oK3RzkLIN2FV3JLV8rq8xzn0H13VSiNRW+LmOzxU/ls67c+It0iQlVfvTGijFLw+7t5cd4sToftpl+jQ+4S6Jn20Cn9RyhPgdvc6Jxzb1Jj7W1Z3kMWPtZrJAHo2d55CA8FzCuQDui8AMdbaCRXvfr1aGVF6FZivE/2Pfq+qi4g0odGg+Zzg4ZQ/YbgTQBdyuraIBfF8cKqeVTp/1VWcO5wsNxr7+wHpvOX8dCk7LUWEuikNQ+Dp2zFkkDmfNG5mRRmslpJs62c3yBfZgp0ZTi2Xm9fBboygtOKkl7OPVTOQ9A6inRz+H6L4jLtocsRHm5H0jdsxXfKgi9lftjT2x2eHqMuuFOHsbNcFJdu1X29HjeVvabk2+0BO1D8wv+TbG6jPFOC133U266Xaw9dmXJbiSF38xU1YoQCmSiQDujO8LKyEIcrheHuXOc0TkDevArQeZvbejdxvaLS9+Z6W7x8hm9TQKEskksBWBqgp10Uxz1Kdf7fnVaYyCMTbFtQBaf1JL0h3UICnTRuwr0qOU+rT0moYFXzpYEn7UN75KgF+1TvoWur6h2fyakJCs5z6OM5j3wtlYsq+uHtUzyv7kzZKH4PnAaQBTndgr50Bd61m23wGmmZzKFrDT6nTKnD7H7pZjqvr49m+E05+ExhcR4mcLqZ9NB5CkZv/PnNoXN8enl3feVnor5NjxfNOR0AAD1dScR5KBCNAhkB3b35621JkT1mt7LmOcyFdEM3dYcDeUVtytOw1ErOB+ApTxbToMPbi3jFe70Hg+TbQ+e8yx44z9G6T0JLeZCM1gOU88QpT9hSKv1C70P3hqz1SlqFg7qAKhsw+gy55/SkuKAylEmxVsuKClIZZyZxUBivwZBua18mUHLzdKHaoFLz4Qd0pRzVm3rSGg2ha05kWHWkTLVJ1ShoCiFToGcyh642bjPRLkN/IRgUgAJZKoBnuWcpWBKC+wApbe/WRL4zbQj4zaGbSB9xRK9A0IiU30iMOrpFOXMesQygR+8jpAAFghQA0FE2oAAUgAJQAAqUgAIAegk4ESZAASgABaAAFADQUQagABSAAlAACpSAAgB6CTgRJkABKAAFoAAUANBRBqAAFIACUAAKlIACAHoJOBEmQAEoAAWgABQA0FEGoAAUgAJQAAqUgAIAegk4ESZAASgABaAAFADQUQagABSAAlAACpSAAgB6CTgRJkABKAAFoAAUANBRBqAAFIACUAAKlIACAHoJOBEmQAEoAAWgABQA0FEGoAAUgAJQAAqUgAIAegk4ESZAASgABaAAFADQUQagABSAAlAACpSAAkUL9O7du68tKyvroPqA3sV8ycqVK+eUgF9gAhSAAlAACkCBrBQoWqDrVhLgL/7Od74z58wzz8xKAASGAlAACkABKBCHAi1atBA9e/Y0xmFjEcUhhpqmBPrhhx9+Ttx5KWT6Rx111LPvvPMObC6k6DGlBV/HJHyBk4WfCyx4jMn17t37WQDdxwEAeoylssBJ21jhscQ22g2bC3xzxZScjX5mqQH0gAIHoMd0J8aQrK03v412w+YYbrAYkrTRzwB6SEED0GO4C2NK0tab30a7YXNMN1mBk7XRzwA6gF5PARtvBBttxpB7gQkTY3I2lm8bbQbQAXQA3dK5ZAA9RsIWOGkb4WajzQA6gA6gA+jY0VBgwBY6ORvhZqPNADqADqAD6AB6oQlb4PRshJuNNgPoADqADqAD6AUGbKGTsxFuNtoMoAPoADqADqAXmrAFTs9GuNloM4AOoAPoADqAXmDAFjo5G+Fmo80AOoAOoAPoAHqhCVvg9GyEm402A+gAOoAOoAPoBQZsoZOzEW422gygA+gAOoAOoBeasAVOz0a42WhzIoFOj1ztRBlbQO8mb8sZrK2t7VNdXb2E/+7Ro0cr+plH3970rvIN9NuP3lf+Fp/L9LoHHnhgV9euXfdV7qkNlFY7/R7Do18LXOvEmJytN7+NdsPmGG+0AiZto58TB3QX2GMoYxNWrFixgyFNsJ1F8K6iXwb4DAL8IgL8zMrKytPKy8sn0bGz3HKS9jqCf08K++O9e/fW0VtpWi9fvnwd/d+cvv+g+M9QyxuAXsC7L+akbL35bbQbNsd8sxUoeRv9nDig674mwDehY1MI6NP4HEF3Cv0MJdhvcs8x4O+XPXh5fdB1BFNE0zcAACAASURBVPDlFKbt2rVrP7uIPgT4ixjw9N1KcbcA0PFKzQLVN4lIxsZKDzYnouhFngkb/VwMQOch9rvpO4rAfSz1yPsRzMcq4J5Ix9dwj10tIW5Pv9511DD4ksI1oxfAT5bX0bFaOvYVAb0RgA6gR17TJCgBGys92JygAhhhVmz0czEA3QM2DbFfRkDvmCHQfa8jeO8hoxsC6MF3ko03go02cwmw0W7YHCFFExS1jX5ONNCplz2RMygB7s6Zp+2hh12HHnr6O87GG8FGmwH09PdCqYSwsXzbaHNiga5DmTPqAv1K+nM4L5jzm0NPdx1NoX9M1zdfvHjx2muvvXY45tDrV1k23gg22gyglwqu09thY/m20ebEAV2BtLOSXZsX5wVy3iI4FfBuOG8FfNB1EuC7du2qOfnkk1tIwFP46TSHPkK9Dqvc01cUpRLC1pvfRrthc6ncteF22OjnxAHdhfRi1VXqfnNtr/lSCncWr3jP5rq//OUve1q1aqUugKu3ZY3TB9DtuPFt7anaareNFT1stqcuo+3Yz9IasTJTFhuLyFSGco0HQM9VueK7zsYKD0AvvnKaa45tLN822py4HnquBTaK6wD0KFRNZpy23vw22g2bk3kPms6VjX4G0ENKEYBu+hZLbny23vw22g2bk3sfmsyZjX4G0AH0egrYeCPYaDOG3E3iI9lx2Vi+bbQZQAfQAXRSwNab30a7YXOyGx+mcmejnwF0AB1AB9Dx+lRTFEloPDbCzUabAXQAHUAH0AH0hILYVLZshJuNNgPoADqADqAD6KbImdB4bISbjTYD6AA6gA6gA+gJBbGpbNkINxttBtABdAAdQAfQTZEzofHYCDcbbQbQAXQAHUAH0BMKYlPZshFuNtoMoAPoADqADqCbImdC47ERbjbaDKAD6AA6gA6gJxTEprJlI9xstBlAB9ABdAAdQDdFzoTGYyPcbLQZQAfQAXQAHUBPKIhNZctGuNloM4AOoAPoADqAboqcCY3HRrjZaDOADqAD6AA6gJ5QEJvKlo1ws9FmAF25Y+h1qWvLyso6qDfRySefLDp27IgKz1TNktB4bL35bbQbNif0JjScLRv9DKCn6aGfcMIJcy655BLDRQ3RQQEoAAWgABQwr0DDhg1Fz549y0zFbCwiUxnKNR7qsV/cu3fvOdOnTy8ZmzLRYvny5XUmC0QmacYdxkabWXMb7YbNcd9thUnfRj9HcU+XDPwA9MLceElIBTd/ErxQmDzY6GvYXJiylYRUTPsaQE+CV/PIg+kCkUdWCnapjTZH0ZovmMPySMhGX8PmPApMkV1q2tclBfRL2rWd0/0/791WZD7NK7sV/c++pWb+c7A5LxWL42L4ujj8lG8uTft5bLPDd20vb7BvvvnK9/oWhx6884g+Jx3qF0/nls1/snrL1t9mmkatEK/Mrhr0SKbhkxoOQA/wDA+5T2jSaE6z3buT6jvkCwpAAShQcAVGNTt8Q215eduCJ6wl2PzQQ6qPOO3ESkP5ePDBqkGXGYortmgAdAA9tsKHhKEAFCg+BQD05PoMQAfQk1s6kTMoAAUSpwCAnjiXeBkC0AH05JZO5AwKQIHEKQCgJ84lAHo6l2AOPZ1COA8FoICNCgDoyfU6eujooSe3dCJnUAAKJE4BAD1xLkEPPZ1L0ENPpxDOQwEoYKMCAHpyvY4eOnroyS2dyBkUgAKJUwBAT5xL0ENP5xL00NMphPNQAArYqACAnlyvo4eOHnpySydyBgWgQOIUANAT55Lk9tCpZ9yJcreA3k3uPImotra2T3V19RL+u0ePHq3oZx59e9fV1W2g334rV658S1pTWVl5Wnl5+WL1Gj6nxul3nZ970ENPbqFFzqCADQocOW68OOjcAeLTZ54Wa++c4Jncul9/0eG6saJB06airqZGfPDQLLHhvuneeXkdH9i7fbtYN3mi2Lhgvne+7VU/FoddWiW2rqoWq6+52jkuj5VVVDj/62mqeqtA79XtOHHndSOd0+MmTxPLVr2R4pr7Jo0X3Y/rJB58/Gnxu4ce986NuPQiMeyiAaKioqHYuGlLyrXque07doq7pv1ebNy8xUmndauWThxLq1eL66b93nlS3NEHtRbDT/m2c3zGP18Rb3+60UtHntuvSWPn2JuffCamLFzsV3zwpDgfVfJ6lrsL7DEU74QVK1bsYBAT2GcRhKvolwE+g2C9iAA/04X3JDp2Fn138Dn6tuA8UZjJeiOAjl3Px9zrrqRgwzkNP8/yMQA9SBkchwJQIEoFmvfsJY6+9XZR1qiRk8zmJYs9oMtzOza878CY4X3Ad7/nQZv/b3nCieLtW28WW5cvq5dNvr7juJtFRYv9xP+++W8nDm4gHDZ0mFg3ZZJzDcO9zaAh4qO5j6Y0FGRkEui3jL5anNfvDPHuhg/FN5s2SYFy/zNOFTeOvEIwkBnaf3xuoQd0PnfZoPPExHsecKJkUL/3wUfiqusnCHndwiUvidum3iu4QdCxPfftysTil151jskPP/r19htGVZ56ZHvx8ZfbRONGFSlAlzBf/dEnYtZL9bXQxAHQTQNdj48A34SOTSGgT+NzBPUp9DOUQLzJPceAv1+BN4dPOaYDXI1T7d3raQPoUVZZiBsKQIF0Ckh4b3n5JQ/oDNuDLxgo1k/9ldPrVsNs/OsCB9Yb/7LAF8ScXud7vgZio/1biT2bN3k9dDUvEvpB8ehD7gz2k3pV+vbQGdBjrh6aAnTdboZ2q5b7iQuGjxZ6XHz9eIp/x86d4vSBl6dcqj7LverEXqJzm4NTgM7HOhzQStz0zIJ0UvN5AL0AQOch9rvpO4rAfSwNp/cjmI+V6RKcJ9LxNdxj52N+kA8Aegr0/bwNoGdyDyAMFIACUSngB3TugTfr3EWsGHShl2yPuU84cN72+mui9Zn9nOP7tvn6JWRfLns1ZVidz6+583bRYcz1gUDnHvvh11Cv+Z5pKUP1MkGTQJdD9v9aVu31yDkd7q3zh8/f+4ubxNZt/xXf/EZTp7cvh+FffGed93IWP6DfcW4/sWPPHtGOhukblpeLXTVfiYdfWS5eXs+DvfU+AHoBgO4Bm8B8GQG9Y7ZAl/Pn1Msfyj15/f+gmxFAj6qaQrxQAApkooAf0LmHzb1rP6Dv+vjjlDl3dej8yxXLnWF82duXjQA5h67mJ+wchzMBdDlcz/E9tWCRN5T+5IypYtOWLzygX3LB2WL08B+JPXtqxMjxE505eg7Dn8tu+2Ug0P3m1Rnw/AnosQPoUQKde98cvwS429POuofOccjFcm5+H6XfrdSzf1wO1fvdXAB6JlUOwkABKBCVAtn20Bno+vy5hDPnUW0IBEGbjzv1rjICoNtnAuhqnBLQPOTOw+/8kT10CfT/fPypGHDZKOccL5obeHZf8eCzf93wRm2ts3ha76H7zZ8PoN7+6Ud3EHNfrfbrpQPoUQFdh7kCZW8xW6Zz6Hoe3YV3zjA+z8UH3YwAelTVFOKFAlAgEwWCgK5CWw2zZ9PnzpA7D6nLBXEM6Foadm7UsqVo1Lp1vWR3rF/vwTsTmHMEpoEuAT3l3tninL59vPl0Tovn0Cf8/BqxlobJB424LmOgc0Duka/7fJO3IA5Az6TUpYbJd5W7XNTmrGRXo9YB7rda3Q/yPkBPmXcH0LN3Mq6AAlAgegX8gK4fU1e1c454WF2ugA9bra720PWV8+ksyxfoPNx+CG01k71wtYeuL6LjHnsnWsXegObAefva/EUvZDTkzjZwr/34dt/y5s0x5J7Os/XP5wV0bWjciV3dN67tUV9Kp89SV7zT/0PULPF+dJp35/0KvKXNOUfHLtcbC35mooeevfNxBRSAAvkrIAGr96jl3nB1z7i+z1zdo845CdpPrgJd3bcuc++3v12e07etqRbLPeWt92/pbFtr6u7/5jA1tChN7kdniB/R9uuFe/o+dHV+XZ67YvD5ondl55TwazZt8batqXn4grbKyf3oY6jHf8zBBzqn1eM+XsKQu48oeQE9/1vBXAwAujktERMUgAKlowCeFJdcX+LRrwG+AdCTW2iRMygABeJTAECPT/t0KQPoAHq6MoLzUAAKQAFPAQA9uYUBQAfQk1s6kTMoAAUSpwCAnjiXeBkC0AH05JZO5AwKQIHEKQCgJ84lAHo6l2AOPZ1COA8FoICNCgDoyfU6eujooSe3dCJnUAAKJE4BAD1xLkEPPZ1L0ENPpxDOQwEoYKMCAHpyvY4eOnroyS2dyBkUgAKJUwBAT5xL0ENP5xL00NMphPNQAArYqACAnlyvo4eOHnpySydyBgWgQOIUANAT5xL00NO5BD30dArhPBSAAjYqAKAn1+vooaOHntzSiZxBASiQOAUA9MS5BD30dC5BDz2dQjgPBaCAjQoA6Mn1OnroIT30Hxx37Jzvv7n69OS6z3zO9rn258/v/vUvYbN5aRMXI3ydOJdEkiHTfh7X8lu1W2oblUeS2SwibbJfs93H/ODM//pdMvjIQ19/bO2HXTKNrqaiwReP/OiCDzMNn9RwAHoI0Hv37j1n+vTpJfNK2EwKoekCkUmacYex0WbW3Ea7YXPcd1th0rfRz1Hc0yUDPx5yB9ALc/PFnQpu/rg9ULj0bfQ1bC5c+Yo7JdO+BtDj9mie6ZsuEHlmpyCX22hzFK35gjgrz0Rs9DVszrPQFNHlpn1dtECnHvnasrKyDqrvunbtKkaMGFFE7kRWoQAUgAJQwGYFevbsaYzDxiKK2yEYco/bA4VL33SrtnA5zy8lG+2GzfmVmWK52kY/RzHqBqAXS4kPyKeNN4KNNkdx8xdD0bfR17C5GEqmmTya9jWAbsYvscViukDEZkgWCdtoM4CeRQEp8qA2lm8bbY7ini4poF/Sru2c7v9577Yiv5+zyn5F/7NvqZn/HGzOSrXiDAxfx+O3cc3a7txWXtG4UKmfc8ZJtzy76F++9/RBnY/+4JAux+7NNS/l5Q3WzRz6wxdzvT6q6wB0M8qWFNAnNGk0p9nu3WaUQSxQAApAAVJgdLPD3/2qvPyIJIhx+KknLt7vsEP65JyXurrZDw4bXJXz9RFdCKCbERZAN6MjYoECUKBEFQDQo3csgG5GYwDdjI6IBQpAgRJVAECP3rEAuhmNAXQzOiIWKAAFSlQBAD16xwLoZjQG0M3oiFigABQoUQUA9OgdC6Cb0RhAN6MjYoECUKBEFQDQo3csgG5GYwDdjI6IBQpAgRJVAECP3rEAuhmNAXQzOiIWKAAFSlQBAD16xwLoZjQG0M3oiFigABQoUQUA9OgdC6Cb0RhAN6MjYoECUKBEFQDQo3csgG5GYwDdjI6IBQpAgRJVAECP3rEAuhmN8wY6vba0E2VlAb2bvC1nqba2tk91dfUS/rtHjx6t6GcefXvX1dVtoN9+K1eufEtmvbKy8rTy8vLF6jV8LizOILP59al49KuZQoFYoECSFGh71Y/FYZdWibKKClFXUyM+eGiW2HDfdCeLrfv1Fx2uGysaNG2acq7zPfeKFr2Or2fGl8teFauvubretXzg02eeFmvvnFDvGh3o/c84Vdw48grx6eebxQXDR6eEDzo34tKLxLCLBoiKioZe+KcWLBK3Tb3X+f++SeNF78rO9dJWwzw5Y6o4ou2hTpgvduwUM/75itivSWNxybd7in2VePn8rpqvxMOvLBcvr+dqV/ng0a9JKtrCdEMmL6C7wB5DCk1YsWLFDgYxgX0WwbuKfrkkzSBYLyLAz3ThPYmOnUXfHXyOvi1YXQozWW8E0LHr+Zgap9oY0L0CoCeqnCIzUMCIAhLYn//9bw5sjxw3XrQ84UTx9q03O/EffevtYseG9x1I87kDvvs9sW7yRLFxwfyU9LlRcPAFA8X6qb9yznG87Uf/THzy5B+9xkFQhlWgM3i7H9dJfLZps9i9pyYF6GHnGOgDz+4rptw7W8xf9EJKUreMvlocclBr8dq/3xGXDjxHcKU8+4/Pit899LgXjuP++NON4qEVrzvPcr/j3H7OuZueWVAv23zuy507xZSFi+ubBKAbKZemIkkU0HWjCPBN6NgUAvo0PkdQn0I/Qwn2m9xzDPj7FXhzeP0Y9+pnUxxjGOBuo8H7P0hIAN1UEUM8UCA5CqgA37p8mWjes5foOO5msfEvX4NMhTSfY8Bvefmlej1t7rE32r+VWDHoQuc6/p8/srceZrHfkDsDtlXL/er10Dkev3NhQJdpc5gh5/2AOzhi0YtLvd67mjf5cpaqE3uJDge0qgf0E9q3FYOOrxTPv71OPL3qDQA9OUXZNydJBzrD+G76jqJCeSwNp/cjmI+VlhCcJ9LxNdxj52N+kOfj1Ju/jK49g+Nx4/tAjcdPGQA94SUX2YMCOSjgB3QJbY6uWecuHqSdOmXuE2LP5k0poNZ747JRsGfzZtGsS1cnV3s2bnR6/dxo0D+mgK4OuS+tXi2uuj51eJ+BfsWQ8wXVfU4W/MJIoI/p28cJo/fC+XiLxo19e+7OBeih51AKo7sk6UD3gO1CuWMuQJegJxmHcLmm71ncyw+TFUCPrtAhZigQlwJy/vyzP893et3q//seckhKrzsI6HqjQA7j7/7sM6cxIHv2cug+CqCrccp59oVLXvJ64XJ+fDvNjd817fdOcJ6nV8PwMQb6sLP79jn96A5i7qvVKXPkR9Ow/fBTvi1Wf/SJmPVS/YYJgB5XKQ5ON7FA5943Z1sC3J0zz7qHrg+xYw49eYUQOYIChVSAgXzQuQOcJLknXVuzR3y5fLnzf7oeut8wvN/8uQ591T4TPXRdr6AhexX2PK+uD+vfdde4Dd/pelzbhW++U29InYfhO7c52Fks9zbNt/t+0EMvZNFNm1Yiga7DnK1wgX4l/TmcF8xlOoeuX+e0urWhej+V0ENPW3YQAAoUvQIM48OvGSneu2eaaN69h7dATs6v63Po+mI4FkCdh5er5ZMCdM6fhP2mLV+kAJ2H5IdedO7ev765poHf/HjoYjjpeQA9UfdAooCuQNpZya4qpQM8ANT1FsXpPXK59U2ueg/yBoCeqHKKzECBSBRQ58j13rcflP3m1DljvCiuSdt2vqvl9Yyb6KHfPeF68c66952V6/qQ+2P3TBL/XLpSHNWhnajdWyuOp+1rb61dLzod2d4bcueV8H1PO1HMfXHpW//65DPeKpzyGdDtOOE3DF/PCQB6JOUy10gTBXS5j1w1Rt1vru0n9+bCtTly73K5H92df39AnqDjl+sNBl1AAD3XIoXroEByFZDQbtS6tZNJdR85/6/uUd+7fXvKljU+12bQEPHR3Ed9t6Yx7Ju0b+/Eu2P9+pTFdaoi+rY1fb/4uxs+dFa7++0ll+d6EXDvvG6kaN2qpRO1ur9cAr4p7SlXPzKMfq0M8/GX27zFb2Hb2FIiBdATVdgTBfQkKQOgJ8kbyAsUKB0F8KS46H1pGmzR59hMCqbtzuvBMmZMMhMLgG5GR8QCBaBAqgIAevQlwjTYos+xmRRM2w2gm/ELYoECUKBEFQDQo3esabBFn2MzKZi2G0A34xfEAgWgQIkqAKBH71jTYIs+x2ZSMG03gG7GL4gFCkCBElUAQI/esabBFn2OzaRg2m4A3YxfEAsUgAIlqgCAHr1jTYMt+hybScG03QC6Gb8gFigABUpUAQA9eseaBlv0OTaTgmm7AXQzfkEsUAAKlKgCAHr0jjUNtuhzbCYF03YD6Gb8gligABQoUQUA9Ogdaxps0efYTAqm7QbQzfgFsUABKFCiCgDo0TvWNNiiz7GZFEzbDaCb8QtigQJQoEQVANCjd6xpsEWfYzMpmLYbQDfjF8QCBaBAiSoAoEfvWNNgiz7HZlIwbTeAbsYviAUKQIESVQBAj96xpsEWfY7NpGDa7pIC+iXt2s7p/p/3bjMjdXHEUtH/7Ftq5j8Hm4vDXXnlEr7OS76cLx7XrO3ObeUVqa9Cyzm29Beec8ZJtzy76F++9/RBnY/+4JAux+5NH4t/iPLyButmDv3hi7leH9V1psEWVT5Nx2va7pICeu/evedMnz69ZGzKpPCYLhCZpBl3GBttZs1ttBs2x323FSZ9G/0cxT1dMvDjt60B6IW5+eJOBTd/3B4oXPo2+ho2F658xZ2SaV8D6HF7NM/0TReIPLNTkMtttDmK1nxBnJVnIjb6GjbnWWiK6HLTvi5aoFOPfG1ZWVkH1Xddu3YVI0aMKCJ3IqtQAApAAShgswI9e/Y0xmFjEcXtEAy5x+2BwqVvulVbuJznl5KNdsPm/MpMsVxto5+jGHUD0IulxAfk08YbwUabo7j5i6Ho2+hr2FwMJdNMHk37GkA345fYYjFdIGIzJIuEbbQZQM+igBR5UBvLt402R3FPlxTQf3DcsXO+/+bq04v8fs4q+/tc+/Pnd//6l7A5K9WKM3CSfP1s45bb/rLP/jVRKtn9R+fVDunQ7o3H1n7YJfN0anbNGnbx2szDJy+kjXCz0WYAPeTe4zn0CU0azWm2e3fy7lDkCAqUmALTmh60eE1F0z5RmlV58QXby0RZ02zSqKsTq2cNG5RFAyCb2AsT1ka42WgzgA6gF6ZGQSpQII0CAHp0RcRGuNloM4AOoEdXiyBmKJCFAgB6FmJlGdRGuNloM4AOoGdZNSA4FIhGAQA9Gl2jqOSjy6m5mAF0M1qW1KI4zKGbKRSIBQqkUwBAT6dQ7udthJuNNkfReAPQc7/vcCUUsFYBAD0619sINxttBtAx5B5dLYKYoUAWCgDoWYiVZVAb4WajzQA6gJ5l1YDgUCAaBQD0aHSNopKPLqfmYgbQzWiJIXczOiIWKGCVAgB6dO62EW422hxF4w1Aj+6+RMxQoGQVANCjc62NcLPRZgAdQ+7R1SKIGQpkoQCAnoVYWQa1EW422pxIoNMjVztRxhbQu8nbcgZra2v7VFdXL+G/e/To0Yp+5tG3d11d3Qb67bdy5cq3ZPmurKw8rby8fLF6DR27jI49oN8DFOZyindm0L2BR79mWWsgeNEq0PaqH4vDLq0SZRUVKTbs2bhRvH3rzWLr8mWidb/+osN1Y8Xuzz4TKwZd6IU7ctx4cdC5A7z/62pqxAcPzRIb7pvuHOsx9wnRpH175+8d69enXKsmtv2GCRvOOOvMthUVDZ3DTy1YJG6beq/zd/8zThU3jrxCNG3SWNTUfCUefPxp8buHHq93zqnQXn9TXDHmFtGr23HizutGitatWnrJfLJ1W+24pxeU84EBdP4HnTuJhuXlYhfF+fAry8XL67lKSf3g0a/FWawBdDN+y2vI3QX2GMrKhBUrVuxguBPYZxG8q+iX77YZBOJFDGIX3pPo2FlcV/A5+rZgMyjMZNkI0M1y45xCx4dSGpuCzAbQzRQIxFJ8CjTv2UscfevtYsvLL4m1d04Qne+5VzTvVil2b/xM1O7eUw/oLU840QO/ai1f16RtO+ccf9Q41XDcWGh3w017//z8iw0Y4iMuvUhcfH5/8cif5otlr//bAfN7H3wkrrp+grhl9NWi72knirum/V5s3LxFjL3mcrFy9Zviu6d8W7Ro9k3xv9t3iFPPr/KA/q9l1V7DQD7L/YT2bcUl3+4pXn3/P2LWS8vEmL59xMHNm4kZ/3xFvP3pxhSHAejFV36dht3y5XU9e/bMi0fFaLlpu40KSIBvQqJOIaBPY3EJ6h6I3XMM+PuVHjyHTzmmO8XtsXckmI8NcxiAXozFGXk2oQD32A++YKBYP/VXYuOC+V6UDOhG+7fKCOh6o4Aj4d58s85d6vXSGeiH/XxszZynF1Rwz5t75GOuHir++NxCJ+2BZ/cVU+6dLeYvesEX1E/OmCrWUu+6zwk9nfAjx090frkh4Af0qhN7ic5tDvYAzoAfdHyleP7tdeLpVW8A6CYKUcxxmAZbzOZknLxpu00DnYfY76bvKAL3sTR03k8FMUF9Ih1fI4fO/SCvKuGOAMymBsIYdajeTy0APeMyhIAlpgAPk+/ZvEmsvubqFMuCgK4OuX/6zNNOrz4I6EG9+UNmP/bFNw84YL+7H3hEjLr8YqenfcHw0U6PvMsxRzl/yw8DfNOWL7weO5+feM8D4t5f3CS2fLlNfG/wlfWG3Ddu2iJmr3xt11ufbNyXe+T8mbJwsfN79EGtxXDq4a/+6BOnx65+0EMvzsJtGmzFooJpu00D3QO2X886W6C7w/RXknOG85B+mJMA9GIpwsinSQW4t9x+9M/EJ0/+0ZsHl/H7AV1Nm3v2bQYNER/NfdS5lhsGDb/xDW84Xv9fvXbp989fdemoEd14znv7jp3OkDr3yO+bNF60armfL9CfJSDf/NOrRCOad6fGvthD8/fz//6CN8Suxs+NgCYtmjlz6Hec2098uXMngG6y4CQsLtNgS5h5gdkxbbcxoDOsOdeyR+7COOceerreu64QgF4sRRj5NKlAGLTTAZ3zofbuZS+9UevWTha3vf4aDdnvL9bcebuz0E5+9CF3dQ79gP33C+yhM+hlT50Xwd1z542idm+tM+S+TBs65zgHX3i2mEtz6id1ONxJGj10kyUnWXGZBluyrAvOjWm7jQBdhzlnX+9dZzuHnuliOCkVgF4sRRj5NKWA3zC5Gne2QNfzxdfzRx/K57n1pn2+s/vaO6fuI0Esh9U/pkVqJ/WqFOMmT3MgLVev/4eGxzsd2d5Z+a5/PqJr+l96TcphHegtGjcWNz2zwAmDOXRTJSg58ZgGW3IsC8+JabvzAroCaWclu5p1HeB+w+dhvXB9eD6dgwD0dArhfKkpwGANmuNmW/2A3nXGTPHJn550Fs/pQ+6qPkEL7TgMnzvw4kv3zn7iuQZyURxvU1u45CVBK99TFrfxnLoEfK8ux4pTencXg6+53gG92kPnc0d1aCdGjeeNMEKoQ+46wHlOXQW8mm/MoRdnKTcNtmJRwbTdeQFd7iNPvaH+b7+5tkd9KYU7i7eeSZDT/0PUa+V+DZgAyAAAFWZJREFUdHX7W7rFcPJ6AL1YijDyaUIB2TvfseF938VwLXodn5KM3FMu96c3aNpU6HvQ1T3qe7dvF+smT0xZNa9GyIvijuh01H7y2NLq1c6iN/5w73rYRQME71FX59f5HM+x967s7ISjxa5ixeq3nH3o+rl3N3wo7lj84vYyUdaUz/FK91Oph8+fL2jO3m/L2tdxitWzhg3qYkLjuOIwXcnHZUc26dpoM+tj2u68gJ6Nw6IOC6BHrTDihwL/pwCeFBddaTBdyUeXU3Mx22gzgB5SfgB0czcXYoIC6RQA0NMplPt5G+Fmo80AOoCeey2BK6GAQQUAdINialHZCDcbbQbQAfToahHEDAWyUABAz0KsLIPaCDcbbQbQAfQsqwYEhwLRKACgR6NrFJV8dDk1FzOAbkZLLIozoyNigQJWKQCgR+duG+Fmo81RNN4A9OjuS8QMBUpWAQA9OtfaCDcbbQbQMeQeXS2CmKFAFgoA6FmIlWVQG+Fmo80AOoCeZdWA4FAgGgUA9Gh0jaKSjy6n5mIG0M1oiSF3MzoiFihglQIAenTuthFuNtocReMNQI/uvkTMUKBkFQDQo3OtjXCz0WYAHUPu0dUiiBkKZKEAgJ6FWFkGtRFuNtoMoAPoWVYNCA4FolEAQI9G1ygq+ehyai5mAN2MliU15H5Ju7Zzuv/nvdvMSFMcsVT0P/uWmvnPwebicFdeuUySr3/f5KBdrzdq2iYvg9JcXHnxwD1d9m9+7eotW3+baTr0BrdPZg0bfFem4ZMYzka42WhzFI23kgJ6796950yfPr1kbMqksrHxRrDR5ihu/kzKV9xhbPQ1bI671BUufdO+Lhn48dvWAPTCFcQ4UzJ9E8RpSzZp22g3bM6mhBRvWBv9HEUjHUAv3nvAybmNN4KNNsPXRX6jZpF9G8u3jTZHcU8XLdCpR762rKysg3qfdO3aVcycObNobcrinveC2ngj2GhzFDd/LuWt0NfY6GvYXOhSFl96pn1dMvCTQ+6XX355fN5BylAACkABKAAFslCgZ8+exjhsLKIs8h9JUMyhRyJrIiM13apNpJE+mbLRbthcLKUzv3za6OcoRt0A9PzKYexX23gj2GhzFDd/7IU3gwzY6GvYnEHBKJEgpn0NoBd5wTBdIIpBDhttBtCLoWSayaON5dtGm6O4p0sK6BOaNJrTbPduM3cVYoECliowpvnhb+wuKz8uavPLG1V83m3guQfkl07dLx6sGnxjfnEk62ob4WajzQB6yH3Hc+gAerIqJuSmOBW4tlm7t2rKG3SKOvfljRp92W3gOS3yTGfyg1WDrs8zjkRdbiPcbLQZQAfQE1XxIDOlqQCAHq9fbYSbjTYD6AB6vDUNUrdCAQA9XjfbCDcbbQbQAfR4axqkboUCAHq8brYRbjbaDKAD6PHWNEjdCgUA9HjdbCPcbLQZQAfQ461pkLoVCgDo8brZRrjZaDOADqDHW9MgdSsUANDjdbONcLPRZgAdQI+3pkHqVigAoMfrZhvhZqPNADqAHm9Ng9StUABAj9fNNsLNRpsBdAA93poGqVuhAIAer5tthJuNNicS6PSENn6i1AJ6N3lbzmBtbW2f6urqJfx3jx49WtHPPPr2rqur20C//VauXPmWvF0qKytPKy8vX6xeo59z/19Kv2etWLFiU9CthifFxVsJIXWzChw5brw46NwBTqR7t28X6yZPFBsXzBdtr/qxOOzSKlFWUeGc+/SZp8XaOyc4f/eY+4Ro0r69l5E9GzeKt2+9WbTo0TPlGhlAnt+6fFlK5iXQbxl9tTiv3xnOuZqar8SDjz8tfvfQ4+LJGVPFEW0PrWfwUwsWidum3iv6n3GquHHkFaJpk8aBYfiEfFLcHef2Ey2bNhEPv7JcvLyeqwkh+NghLZo5f3+xY6eY8c9XxNufbvQTGU+KM1v0YokNQDcje17PcneBPYayMoFgu4PhTmCfRfCuol++M2cQrBcR4Ge68J5Ex86i7w4+R1/nsY8UZrJsBPD/btgr6c/hHG8mpgLomaiEMMWgAMO85QknOjBWYdu6X3/R4bqx4vO//82BOMO9zaAh4qO5j4oN9013gL5n8yax+pqrQ81s3rOXOPrW28WWl1/yGgPqBQz04VVDOl18fn/xyJ/mOxBnuPc97URx17Tfi/mLXkiJn8+d1KtSjJs8zTk+9prLxcy5T4m2bQ4WVww5X2za8qXoO+SqenlioP9m6u0tjm/3LVFTu1fMfbXaAfqYvn3Epv9uF7Ne+rqhwXDnz03PLADQi6EA55BHAD0H0XwuyQvoenwE+CZ0bAoB3bmzCepT6Gco96zdcwz4+5UePIf3O+bEofbm05kLoKdTCOeLQQGGbcdxN4uNf1ngQFr9MNDbj/6Z+OTJPzrn9P8zBTo3BA6+YKBYP/VXTq9f/0igDzy7r5hy72wH4CMuvUio/6vXcI9905YvxFXXfz1SID98TdUPzxW76IVJP7v9V2LZqjdSzg/4wXd3jLry0iarP/pEVH6rjQd0PT9VJ/YSHQ5oBaAXQwHOMY8Aeo7CaZeZBjoPsd9N31EE7mNpOL0fwXysTJOgPpGOr+EeOx/zg7zbyx/pXvNj/qVrLpfXBJkNoJspEIglXgUYtq3P/LpHum+br4e1v1z2qtfr7nzPvaJJ23bivXumicOvGSm++u9/xYpBFzrh1CF3dZhetygd+OWQO4OaP9zb5iH0N95Z5wvtINAz0K/80dd548/S6tUp1z/1wN21H+zaVf4lDamffnSHQKBzj50/UxYu9nMOhtzjLbJGUgfQjcgoTAPdAzYNm19GQO+YLdD1eXV1GD+sxw6gmykQiCVeBeTcuZwb14fV5XB5o9atU+bW9VxL8PsN26u9fD9rJdDVufCNm7Y4Q+p6L/u+SeNFq5b7iQuGj/aiYpAPu2iAqKho6EFcxrVwyUvOPDsP0598fPe6B5evKjv6oNaBQB/Q7bhQ2FOiAHq8RdZI6gC6ERnNAZ1735wlCXAXzFn30P3mz/WevZ/pALqZAoFY4lXAb/5c9qg/m/dcypC7Dns15/pwvDzHoG+0fyuvVx8EdJ5DV3vefnPoDOkxVw8Vf3xuoTPP7vdh4B9+WBunMXDF4PMd+HOPn6976q+Ld724c+e+QdDm432POUosfPMd8bQ2XK+kBaDHW2SNpA6gG5HRDNB1mHPWdDBnOoeuDLmPkQviAHQzzkYsyVdADrmvufN2b0GcBPqujz+ut1guaPjcD+jpFsNJdbiH/ttf3tZJ7Xn3Irjeed1I8a9l1U4Pmz/qYji95y7jUqHf9dijHKC/ToCWq+dVj3xVWyv+vPotB94ZwpwvB9CTX6zT5hBATytRRgHyGnJXIO2sZFdT1AEe0PMOWhTnrY7HkHtGfkSgElFAQnfHhvedeXO1F84mqqva1VXvW1euEAeff4F4bfhljhJ+Q+5Bq+d16RjoN/7smk7qqnYeRldXvfsBnuPhcKf07i4GX3O9uHvC9aIDrWCvaNhQPPf3JWLQOWcKOeTOYeW2Nb2HzovgeOW7uo0txL0AegmUfQDdjBPzArqc71azou431/aoe3vJJezpuiHqtXI/urp/nc/77VPXzceQu5kCgVjiV0CCukHTpk5m1L3mDOoWvY73MqkumFP3rut7zPWGQpiV6qI4db+53GfO14ZtY+Nh9t6VnZ0kqD7g3S7O3+r1QUDnPefDT/m22E/bw/7xl9uwyj3+ohlZDgB0M9LmBXQzWTATC4BuRkfEAgXwpLh4y4CNcLPRZi5lpu0G0OO9d5E6FEicAgB6vC4xXcnHa01mqdtoM4AeUjbQQ8/sxkEoKJBOAQA9nULRnrcRbjbaDKAD6NHWJIgdCpACAHq8xcBGuNloM4AOoMdb0yB1KxQA0ON1s41ws9FmAB1Aj7emQepWKACgx+tmG+Fmo80AOoAeb02D1K1QAECP1802ws1GmwF0AD3emgapW6EAgB6vm22Em402A+gAerw1DVK3QgEAPV432wg3G20G0AH0eGsapG6FAgB6vG62EW422gygA+jx1jRI3QoFAPR43Wwj3Gy0GUAH0OOtaZC6FQoA6PG62Ua42WgzgA6gx1vTIHUrFADQ43WzjXCz0WYAPQ3Qf3rA/nPabf58cby3Y2FTL+94VJ/aNe/A5sLKHktqhfL19c0P/2J7WYODojaywb4VO7tdeE7jsHQObLzvCZ/t3PVyUJhaIR6ZXTX4nqjzWsj4bYSbjTYD6GmA3rt37znTp08vmRfOZFKJ2Hgj2GhzFDd/JuUr7jA2+ho2x13qCpe+aV+XDPz45SwAeuEKYpwpmb4J4rQlm7RttBs2Z1NCijesjX6OopEOoBfvPeDk3MYbwUab4esiv1GzyL6N5dtGm6O4p4sW6NQjX1tWVtZBvU8OPPBA8emnn96axb1T9EHPOeecW5999lnYXPSeTG8AfJ1eo1IIAT+Xghczs+Gmm2669fzzzzfGYWMRZZb96EJVVlaets8++/zjpJNOKm/atGl0CSUs5ueff14cf/zxAjYnzDERZAe+jkDUBEYJPyfQKRFlad68eR9Q1N9ZuXLlOhNJlAzQWQzutdNPP1PimBA46jhgc9QKJyd++Do5vogyJ/BzlOomK27TvgbQk+XfrHNjukBknYEYLrDRZjRYzfRgYiiuWSdpY/m20eYo7mkAPevbLVkX2Hgj2GhzFDd/skqyf25s9DVsLoaSaSaPpn0NoJvxS2yxmC4QsRmSRcI22gygo4eexS1SdEFxT5sp3yUF9KIrxcgwFIACUAAKQAFDCgDohoRENFAACkABKAAF4lQAQI9TfaQNBaAAFIACUMCQAiUBdJp/6UR6LKAHzbSl36X0PWvFihWbDGlUkGg0G0RtbW2f6urqJXriYbaGnevRo0crimsefXvX1dVtoF/e3vdWQYxLkwjlrQkFmeEGG06+26FeEpb3dHbR+YkU1/UcH2l6OWk6M26bFXuHhOUrLO/03IXLysvLH3BtmUSajZV2hZ2Ly3Z+TgTldzGnH1b+wvKea9kvpM1hZTlTv+Tq20zjj0IPTpvq3/F6vZKp33P1bZx1v7QtXV1N5X2CX72Ta70Wdl3RA10aR6JezwB0C/UZVLDqgSGKgmwiTteGMRTXBIYZF1K6OWZRQahSoRtmK13LUJznp4Obxxl0bhEXLLcgTqLjiWj4uJXBQLJ5i+43WUH65Z3CMvgD7VLLgq6PCb/lEodiz/1+DTYNyk459vEtw9HxX5gG+rlc8mviGr08B5U/9bie91zLvt44NGFPUBwKvNg3h6llOcw2Nb6wcLmei9JmBS7vUjotqM4aI+ssF7bn0f93cR6C/J6rb8PqvCj9rjTaWrBdVDdN1u9lN8wUOt2Dzt+nAz3Xei1dnVf0QHcLyZXy5nELx2y1YEVZoKOIWxYGsmGaCvQwWylsa6rkfXXgPBIsuXAN5ZGLTKEShW16nG5lP3Lv3r3zGjRocLFaCXJY97xv3smmjUF2kRbL6HKGvQdOF/Ad1d5sIWz0qbD7heXBzz9q3rnnTnatkZWEWi4orfFB56Ks5MJ01H2o/y+vDbOLbOoVVL7Dyn4co1D6fcr2hdmm+iVX38bt90zqXTfM3ZTXUeoIaq71Wtx+D6tH+X5lv1OZ7ajej7Ks51qvhdV53KgoBaA7wsnKLUmwyhUWIQU/0FZK64ggHdyClQIRveLINa/5XKc2XPSbU8br3uy+eacw79IN43uOjj9L51MqD7+KNp/853KtO4z+Mdl7bdAUkZ//Zd63b9/+P/SY39vVxp6sHHbv3n01Pf74Br9zsjGXS55NXOPazVFx44xHkrih5U1/+DVi1UqPwp8TUr4Dy37YKIgJu/zi8AEUj55NSeeXMA3CfJsEv2cCdNl4Jy3GqI0YCT+/OjxNvRar34NYo9qpN7TyrdfC6jzWr+iBroOpRICe0gOThSDMVgab2hJUdeCbgluKaq8wCUBXe51BsPXrVcu8uw0VX7sIli+rvXcOGzfQlaE6zo4zJSRBp/rGrwcr806V91iC9r360Cbb+tVXX41u2LDhVL9zCQC6t4aD8vKotF8p23w+ZWRN1YEhEFS+w8p+QoAeapvsrfpBUWoQ5tsk+D0d0MPq5Vzrtbj97meTfiyons21Xgur80oC6GGtuzhu5nxb/X4VvNKqK5keug6tEKDzfHFJ9ND9KgA/eJdaDz3A1ylrONBDd4blA3vyxdxDV8q9s4ZHryNLqYeugzoE6DnVayXfQ/cRsF5rOF/IFur6MJi7PUxe2ez1SNVWMfXKTgg5p8+vO6vK1fnlQtmoNk6UVdpq8im7FAKGL528u61Vdd2AZxfF/W+9x5eEOXT3Bl8gG5shQE/prcq8k00TdN9pw/H/T1s3wBWHp1Gh/RxQbuuVP7/Gjup7smlQLmU/CXPo6WyTw89h4dypFl/fhp3TR0Ki8n9QDz0dzPOs1wLrvEL43ac3LnfrOLtXtI++EyXlvtRGVHnu3bdeC6vzSmIOXS9ISai0s71pMin0HGeYrWnOpVSgcQ89++kTlCf9ptEWgHFUXsNEj0NbSJaIhp6bR693GtSIC8t7phq4OsfacHMrbG9VPg8vB+3iCLMr17Kf7b1oIrxfWQ6zTU0zV99mGr8J+/zi8AO6e8zbeROUdq6+jbvu92uA6TYG9dBzrdf0e1ova0U/h65UGItdY+vNz0VViE3F6zpF5t+JVu7V5b9pfnQk/TgLSbSwKbaGnYtzv2YmOvlUSN4iolz3qMqbhtKX+7199/Znkj+TYVxYyz3kng/V3nu6vLsNAd/99WHnTNqRTVxqnvg6uXfX9bs3pRKW91zLfjb5zCes331M8aX4l/6v5zN91CZX38bhdwltsqu31E7WXe6ooSzn8rQzAkf+P1adSsvVt2HX5ePLsGv1e1OG9duPrgJdXxSYa70Wdl1JAD0qxyUhXi6wlI8jkvBAlELp4VYS3r78QqUbZzpuJcEP5phSbA9Fykc3btzQ9e8W43qXfOyW18Lv9R+eZULXJMZRiLocQE+i55U8UWvsRvr3qULMCSVFikIU/KTYKvOhP4QjafmLIj+2wkzVEn4vrid65nMfFKIuB9Dz8RCuhQJQAApAASiQEAUA9IQ4AtmAAlAACkABKJCPAgB6PurhWigABaAAFIACCVEAQE+II5ANKAAFoAAUgAL5KACg56MeroUCUAAKQAEokBAFAPSEOALZgAJQAApAASiQjwIAej7q4VooAAWgABSAAglRAEBPiCOQDSgABaAAFIAC+SgAoOejHq6FAlAACkABKJAQBQD0hDgC2YACUAAKQAEokI8C/x8Ran+SaMPPu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png;base64,iVBORw0KGgoAAAANSUhEUgAAAfQAAAEsCAYAAAA1u0HIAAAgAElEQVR4Xu2dCZgVxdX3awYGBRJARFzQgIgoKsuwSNwxJkSCCy5EwCiDihoML8EQRVFUXAKEhPgRg0pEUFRMNG4QEhIiGKMiy6AYF0CUuCOg8IZ1ZOY7p+3qt25Nd9+t+nbfW//7PPe5M93VVXX+p7p+tXaXCXygABSAAlAACkCBolegrOgtgAFQAApAASgABaCAANBRCKAAFIACUAAKlIACAHoJOBEmQAEoAAWgABQIBHplZWXb8vLym7766qvfvPbaa/9WpCo/5phjWjRu3Li8tra2XVlZ2f51dXXH0u9h9O1Ff7ek3x+tWLFiZUTyNuzevfsvKY0zKP4Xd+7cOeHNN9/8NI+0Gvbo0WMSXX8t5X05fc+trq7+OF18dE0TCtOE9DmQdDqY8nMU/d+BvsfTdy8dv/D111/fqMZDml5GYR+gY0vpexZptCkoHQp7GoVdzOdJ5z6UpyUheSrr1q1bTwp/OaU7Xk+XryPNOtHPAspn2wziE5T+IRTfPaTHC3TNXMrrJxQH2/db+n8/+v0fOraCdBhDYf69cuXKeXSsLp1uOA8FoAAUgALRKOALdKrMD6BK+zEXmgsJmoMJmltUKIRlhyr4+7Zt2zaqefPm36RwXNH3zjH7j9J1w4kbO+T1lIdv099/ZqhQOjMpnRHr1q3bnWP8omvXrm0aNmzIeexG8d1EYLorHZhIn0sIdg8FpUnxbNy7d++Z1BCqLgTQqYF10L777vs4aXIqpXdDTU3NtIqKivvp7yGZ6qJDnkDd3/Xd/9Lv98gHS/VGAWnQhs7N4jTo+imff/757R9++OFOpeGiJz+KtLmWGxVp8uX5nfLRKscylLbRlKk2CAcFoAAUKAYFAnvoVHl/nyreP5IRDOVbqEK/i44dSX87vTzXuLfpdzNV0svodx0df5N+36UGwKfUANiTR2UstUsBOsXX3AXIgCzF9Sr3ENikjZKgdTn1lGdSPriB8hh9PyfbP6Tfb5Pth9DfP6HfP9H/W7kRQuEm0t/X03cS/T/Wr4euhEmbvk8AJ14+TvEMpJ9HKA8f0/dCgu1o+j8noHfo0GGfZs2a/Y5suYzi+tOuXbuGkj//26VLl9bU+JlPx3tyA4AaLcup4XAzpXMt54HCXkkNollRAV3qHyZUNqMguQiOa6AAFIACSVUgbA6dh7anUOXNvSqG9dn0y+EXuMb0o8r7rWwNox5xR4LCn+m6IzKpoJX4G1JlfTOBany2aVJ4o0BX01cbLT693EICXW3sTKM8/oxgXyPzms2QuzoKQjYNpkbMXLfR4PWWFVvLSYNBdP4ASu8e+v1KpikbK9LPSh54iuQsOn6sO63g+Ef5Hz30HAo5LoECUMBuBUIXxVGFfARBfDR97+J5ZVkh5wN0ivNkuv4f9K3IZC6X0zr00EMbt27d+jZqVPzcTdubBuD/s4GVBmPuaf+Nvt+kvAwkG5/ItjgYBHrKaETQHLo7dz+D8sm9b6+Hzvmma/qRRpU0j353gwYNeE59cYb2eGm7vfO7KZ6r6NpVFNdZNHXwkQ/QLyW9Hg6L3zTQM2kAooeeoccRDApAgZJTIKtV7iaArsw/f0Cw6KctuPMVmBsB1Kh41p03X0K/g3mRlgycB9BHURy/obg30G/GIw6ZDJMzfAioHSneTIfc8wZ6WOnMVCNuSJC+T7kL3+TIxpc0T9+MFkJ+g9K4m74DSLPn6Pd1bkDQL/fcG9Ox/WkYnhsAztqBEKBjDr3kqhIYBAWgQNwK+AJdB5bsSdNw+bE0XM5D7oely3hQ75vAciNB4E5eUU5A7++3Itsn7jK6roqu4/nib9F333Tpq+dlXvKZP1fi4xXx/GFQB34KCXTNXwzhX9H3D9loRGEn0dqHyQRtXhvQ1712KdlxNzVMuLGR0Uf1uwmgZ5QoAkEBKAAFoID/g2WCgK4OA6fTLh+IBvWYc11kl09efOzUh7kHEfAYgvW2lxVqUZwpoJPum6nRNFmxeSkdu4X+f4iOb6ffz+nLDaqD6Ps8NxxI2/+S/Wvo7xpqEGzjxZB+5YR9ylMm9MtbDjOaQ6c4eb1EaMMpXTnkhopcOJhBWASBAlAAChStAoFD7n5zw3IrkwrcsDldViWXXnEmQFfnUzMdTla8xHvPf03/j6S0Xnb3njOssvroq+4pT9+leWUGXS1HVCiguzrLfes5b9ei/MopiLcIurxvvV5cpPVwOnc/afY4jbBcTiMsDPqUjymguzsF/Bbieesm3IS96RIl7Zx1yKoQIDAUgAJQICEKZAV0OVyuVvTpgK7aqYG33qIqCf+oga7uPaf8TSNw8LYrb3V2pr6RW8UofAVfQ/n+gn5+xlu3+N8sgZ7XHLoOMteGjJ4BIBtHFMcZBGvehjaDfuf4AV1p1KWdMjEx5J7rqIxf3jP1K8JBASgABYpRgYyBvnv37hX08JLZVNGfr/bOsgG6Ah3eTvUdAumLqmiFAnqmD8hR86Y3MtwnqfE8NS8KY6A7UKdPDYW9iqFO2vyC/i/IojgTQOcthbQ6fl/K/37qdjL1iXYUppLC/IUN9Xt4jqqZaaCr8/NBCzTRQy/Gagh5hgJQwIQCGQOdKvkatyL/Jv09zn2iGg8r8yNQfbdR6RlUht/fpeHaH9BqaJ579T5FBHRvTzxpcR8Z0IMftkJ/T6W/q9gg+nsgQfF7SQC63wJFbUrFeWCOdEQYFNWHy1B4fnzt/KCCqAPdpzyknSYI2hYIoJu4/TOL4/lu3Vo0bChG1ZaJAWWirFtmV6UPVSfq3i+vE7NOWb7qtqDQXCfwOS6frs/P47rHLaO8QDX0EcoBIzxZTcd06zOgRW3DhqPKyH5Kz5j9VEu8T4/2mPX6358ItF9rIHNdO4XqlmlBzwDJcIozxX5Xyysp7pSncnLaUj+qQ5y1LAFbYR+lxv0jxAd+UuUE+vLalylhj7ZW7ap68KkWonzPKKo0qXyZ05eeQ/2+KCubNWvoRaH6uvb3U9faqOUupH5T2acGU5+jMZG0W8CP7tZYKcN7vuDyTRw5jvLBD3RL+XBdKuMJu7MCga5W3OSsvuTIAymi/0cJNqRf51GgrsMzBroyBP0vWkB1Dj9OVs1cENAzLKShNUgme5jVCMj+o+gpaPx4V342O/e676THzE7kx8y6w85P0fH3KN4q0oZB3pvn0On3VPfhN7+ma/Yhva6hY5E/Kc5ED13aHwZ02r7WiEZq+Hnuw8neX1BBHUfX+T7DXQd6FosqvUKOIffQYl2Qk0t6druV/M2LIyP50H1y22nLV93qFzlP89HxpxhgXH7o7yNk49MtG7Pp+jF8Xh95c3eaPEvX8FbLUQwYt1LNCjhdvnsh2S8itF/cRlD3tV/XJAy+HFYHkdoIUuprx37S5xz33RJqMvoumRT4u5o7eroPgnJAKKFIx3MA+mORl69ZwwYH6usHSz+g6xwiLvZ3GzFe48XVZwzr4K4B8hphdA/x9mivQaZqKRs/QeDOG+ja/PAze/bsGUbOP4S2rZ2/devWyfL56Zn20LVwD23evPmq999/f5dakgoIdN4GN4IEvoDSf4a+80hQFtuZR6dzp9DPw3S+rTsvPpIqDF7J7ix2U9YS3ECF+gHShfdkM9D7uCu+h1OD5de0BewmOp7pkHsulaW3glvCkvK7gvL9EBW2t6iw3S7zpb/cJdceultpOCv7Ka1/0GNhB7rP+T+fztVRo+fPStmQT8r7PYVtQN8PMnzSX9oelIlnIuQiuI3XvNCzkno6It2zA3KWhnrqq05btoqnrlI+euXoVrLvBr2oyO3hjKRIxtC92It+j6DyljfQu373Au7pRWY/5XPVa397op79WTSAvR022QCd0uV3ZHiNG3ktHXuXdEvpsUrHRAH0YQ8+Fqm+1NtYNatqUD192Sa/DgPX41x2+Lw6cqkWTmYA1WcLSacL6Tg3jo5VypsHdPUavTEWAHReBFzv+ryATr2wlu5+5NMp8m303Z++8ynT48jA1fS3A7ZsPppwdxBAefFVyifdkHtQetmucqe8HE3OeI7Ax28Pcz4uuBfT79t0/Gr3ITYb6P+hZPMLHESGpet78/A6NXIu2meffXbScWfxWdDee3md0sJTe6ASeqYWxTnJUV6GUGHjVetpX4yjj16km4cm+7mw8+N7D6fveTzsTse48cANmDuoMXN7o0aNelKD4lb6n6cdZJ5S3hqXLh2+KM/RGWxZC7ppsjj+Qq/KyN+id+qy6nqjhVmudXmUpvGmUIdjOJmmA11fHJq2wajK0/V7F0ZuPwG9nv1yRILqopfpO4vqnCp3pMKbhpD3CP06DZ0M7xd9mHck1QEzKY2+ynRGCtADhotVmeTzObLuoQ+bNTdyfR+sGhT0IrKUUR85IkRan8DGqUCXox2k02/oFEN8ZhjQKYzcdjuJh8spbMoUkaZpvReRqeLmBXSlUDxEhk0nA2ZT5PzUs4w/dN1NdB2/2CXyfcTZAp2N4KFjhg47hPI5mA7x3mr1wy+dGUE90Kd5b7UmLreiuhPIFmo93bDXnPIzz3k1/S/pm7ZCUVvn6RoKnDd3GoArLm6czCWbeN5oFn19GxruG9rmUbge2QKd4iyj9Nivv6C0+LWuP6bvZIqLn8fOawe60v8Md/n5lMK9R+edmyTDT2gBRw89QxUNBIsL6D73nG/PR4aLasg9bqC7L4Rypjbp/lrk2uuNVKgjF5n20GmR8z3UGeHOhN8LnBg8er3t3I90H7el+9gbBZE9+XyG3OMCugtUdQicNU6ZjtDrRgYrabCNNGhGYafQl8tkYA9dn/IIuh11uLtrEgLXJ1E8vvVj0JPiRtAFo6jFez4/mpXmkw+l+WR+jvoP6auDr14eyWB+nzg/V5wLSyKBrmW6nGw8hlr3F7h5Vhsv/C74cwne7/o5Iwzo6lvLtGtDYcVhswU6FZyfU975oTDP0OtTryR/8ShKysgBxclvYdMXXNTbcZBJz5nsPpj8zK/Y5Rau86H/nffJ07Eu9OV3AMyl71+pQvqE4uS1BYuDCrTP8UfpZvqErvlZFtf4BUUvPU8BkwD0sJ6nbPBGNuQeUw9d1gNuh0p91gL30H2nHvRpibA5dGXeNmWYV8KZ58bVNQycH7enuIYbGWo4WcRcMGW1RiEuoMv8U/lZw4/pprpqttJY4RdO8SJAZgE/GdVZMKjU91yXeaMRvB6BfULhmRdew1Pr1cvF4yl3pNpoUMuw+trwfHvoh1CKPclpPDcc+XBInvVNzi9nCUi3jBz9LXIszwmfxwt2SAfZKq53SboeunwQi3sh91SXkANvXrVq1dowu7MFuruIcRJNA4x/4403PvDLl88QJj+xbaL+lrRMgM55P+644w6kUY4bSCt+kQs/mGcoxcUP1sGnhBSIG+gKJPjVwH+TK7zdMp6yKE7tPZILjuDhavpVX/nMnkk7Qqa6L64eusyD7L1x79xd7e8tFNSLWTZD7mkWxfXQga4DXP1fm1JN22FR8x0j0EfyWiDSoSnl5wxeICgbh+pIh243w9XNvwd0F+J96LfK/TqL4tQGVUDjikdd7pfrQiIBegnVRbaZwjsQsn5Ajm0iwd7sFIgb6LJydRe4qSuIeSuP01tki/x66HQ4ZYFXLj3IuICeIZylM52RKL0nF9ZDp8bRAdTg4WFjHgX7Hzei8W5vU24VDGw8cHh9RCC7kvV16LiArubVhba3dU+fupBh3TLmTCeSfndw49JtzDDc+TNe3a4n9aew/3LPe4vt1NEOLX5nSsNYDz0Xp+AaKAAFSlOBOIHuVqAMHR792aStl0l5foLPCJSzKFTtARUT0P1KkzuHy8PB9d4O6WdbENDdOfQbCDTTCOo8usYNpd/Rl6dbGVaz3a2AKUB3e6fpplGLooeuQdRbdMjHg4AuG0yk2UY5GsQQpznvF+QWNreh5ECZ1xzQL48QzZX73GVDTZ+f53SVRilPWzjz8+52y/z2oZdm1QSroAAUyFaBuICuD6nLYV2qJA+iCvIz+uVnY3hg04cr3Yqzo/rAkGIFugQpQ4BGKuaS3fUe5qX3MiUg6Nd5GA//72e/q6sz8qEuenOHjEu6h86a6WsUgoDuNxwue9muT5y1Awx0qTnHT387z06QU5l0fgOlye8S4f38KWt8ghZ45zWHnu0Nj/BQAAqUrgIxAn2i2/O5mNTlBbb6Q04CH2rlA3f5VEJ2VFY9yLiG3NXecNBOFwkJPs8rznl7lLpPX/bQyWZ+EJZcS+DY75bYlIaBz5C9A3QCED+nw3dRV0DJz1jjuIbcXe18nzbo10MPWyDoNpbkFmTeNuyNHsk1EAx2+qY82VBZryQfPsbltN4zAAD00q1fYRkUKKgCUT9Yhox5jfahG3ykqll5on+wTN1rr/3tycTab1bN+rFF/WAZWtb92oPDBlmhb+CjX6N2IuKHAlCgOBSI89GvSVAoSY9+TYIepvNQ9WC8j341bU+c8QHocaqPtKFAESjAL2cpbyh+SsOu/HISfmiQmU+d2ECPfZ0V9Bx3M4nkH4v7chayv47sLzNofx3Z77yc5db8c1m8MTgvZxG7fkov/hlAjxg2rK+YFfYc9+JVzT/nAHqpeRT2QAEoAAWggJUKAOhWuh1GQwEoAAWgQKkpAKCXmkdhT0kr8Ic//OFJWgV7x4UXXlitGkrH+VW/b/7whz+UT7EqaR1gHBSAAvUVCAW6W0kIqiQu5Uv1/9XoHn/88cE0x1ZFYb9Pf79If58UIPgNaqXjXjeZKil+Fq6gbSpzaYP+ILXConTH0qlfZOhAJ3433gfomsYB122mNL8n03niiScq9bRVm3Rb6f+TLrroop/ocbu2z0tKxRpkQ5CWbvjr+F2/gwcP5mfye5/HHnvsENLsefJtJi/qeViWG59y4hu/W74uydDPKf6T17h+nEbbRn6o55/DpCmbatIp5VSeCLsH1Is5H5SHv9Gx/fkpUVRWTtbi8IVvmP5u/vk+u47+vp++vwoq35TmGvqOpLD85C9HC/Yf3Vvz6fhkyg+/Dpjv6bH0/1kyf373gRsODYYMCyaCQYG4FAgEut/N71bof6BKYaTeQ1DBQZXEX6mSmCUrDWmcH+zcY+tl5a//rwujxx1UgYeBzM8Ov4paAdhSHU5B4C4E0FVYuPr4wk0BgF/DxveaDIDu+Z81Iz+3V2GlVP78YoOpEmrpCrgOPb/wepn00SEwGQYc5eV0HfJuY/EYv8aHHpnfPeHTWJFa76Q0L5f3gHZ/BMIxHdBdn/6WfrmR4EA5DLhhwKZG29HcOFAbbyrQSa/RFLdvA0vqSXUBN/a9xnYmfkxXFnAeCkCB3BQIBLqsgOgGbRrS2+ZHBHJPYCtV3r0kXOj/zSG9OK/n41Y2w9SKNqiHoFRcKY0FE0DXKrHvqxWUj6xOzzMkXR6diLSHHtb70/ObroeeYa/YgRP5aQn52QE6/R2k08MyD9n20NMV4XRAdeF8ultmt1NexwYMTWcyCiBHesJGm9Qsp/To9YZnENCz0V8FeLrREhWsnBfKKL80h58Gtr+fzhLQ9Ja+A8m3z/LTrNRRjrAh/WzKYzof4zwUgAK5KxAIdL8ea1CPzO01eEPuQT10NZtuJcAVx3V6T94P9FECXVZW7iP5nOF/t/fi/K1DIUzuAvfQuRfsTRtwvjLstabr0YcNuf+BGizbKam+9PV6oWrPkoDvzOMy0LMFVsBUiZNfei3sZ/qQMacjp2QYYtzYIN/x86n5ffBOD1bXSClLviMMfv5VAPpgJtMpWQLdm9bSe+hqI4Zs6kd5u8RvtCHbOXS/kQk37V9SGjxN9R/68iMs2wQ0APRpBGdaDD303CtjXAkF8lXAF+gKFP6sDIUzsB+gG/YD7lFzwmrlGjTk7jeE6Be/bojbeOAXKwzi5+RmOG/rjBhw/ugafkZv2jl0TlcbFuYXFvCzdj2oqTa4gHDmkTkt+v0THePKzPcTNNSbj+OkfhT32/pwd7oRjrBpE85TNkPuWi/RayRksNbCt8Hgl76aXx3oWa6t2Ex6Peq+UCET+bmx8gyFd96LnMFnJ4VZTt9T9LBuOfkNHR/Aa0xU+OpahQGdG75yZIhfDkHxnReSLy8/yvA4N7SCRicepnD8aNDr6LeJzzqW0Dn0sDKZgXYIAgWggAEFfIHuVjLfofj/wUBXeyd0jGH+NN30/KAJb25Z9qwY+HR8B4XxfdSeMkT/tmwsBPXW/UYEop5DD5v3VXsfQeArcA/da3DJspAN0MPmSH3K1mYKP4QXWfn10JVGGj9f+x36rqbvm/TNdDGj0yDQ53XDgC7zGDYiFNRzpeO/4OmDsLUgMv50Q/26Vm7Z+C2Vl5+km0PPdgRDnerh+WtKw1vQ5qdH0NSQXw9dmbJox0B3RzqCFremrBGQdQTl4XO9kWmgnkIUUAAKZKCAL9CpQvotVdqH0PX/ZegypOjvA7jnqyyCceaS1V4aA4/n3Xx67oE9Ms5jWI9OtcGvYjUxh+4O8adUjPKYO4TrrLx3AegMjyYZ6BksRMtryF0uivSBkTOPHORPOYrDPqWy4iya1OHn10OV8/ZBQ+5uIyoIPJyc386KwNEbfdg4YBrAK5rqKIxsUPFJOYqjjBg5u0BM9NDd+yxlQZpyr3iwzQbofL2+nsSvweDXaAXQM6htEQQKRKxA2jl0uqHbM8y55c2VCC+a8dtaJitrXojE56kye5+u4XlW9ZPSqucTAcPZvvOUfr1PE0BXgaAMT3JleQz32EPsrddQibuHnm150RszOlBVfTluCVe9Z8sVOpcNPh6w/oK3RzkLIN2FV3JLV8rq8xzn0H13VSiNRW+LmOzxU/ls67c+It0iQlVfvTGijFLw+7t5cd4sToftpl+jQ+4S6Jn20Cn9RyhPgdvc6Jxzb1Jj7W1Z3kMWPtZrJAHo2d55CA8FzCuQDui8AMdbaCRXvfr1aGVF6FZivE/2Pfq+qi4g0odGg+Zzg4ZQ/YbgTQBdyuraIBfF8cKqeVTp/1VWcO5wsNxr7+wHpvOX8dCk7LUWEuikNQ+Dp2zFkkDmfNG5mRRmslpJs62c3yBfZgp0ZTi2Xm9fBboygtOKkl7OPVTOQ9A6inRz+H6L4jLtocsRHm5H0jdsxXfKgi9lftjT2x2eHqMuuFOHsbNcFJdu1X29HjeVvabk2+0BO1D8wv+TbG6jPFOC133U266Xaw9dmXJbiSF38xU1YoQCmSiQDujO8LKyEIcrheHuXOc0TkDevArQeZvbejdxvaLS9+Z6W7x8hm9TQKEskksBWBqgp10Uxz1Kdf7fnVaYyCMTbFtQBaf1JL0h3UICnTRuwr0qOU+rT0moYFXzpYEn7UN75KgF+1TvoWur6h2fyakJCs5z6OM5j3wtlYsq+uHtUzyv7kzZKH4PnAaQBTndgr50Bd61m23wGmmZzKFrDT6nTKnD7H7pZjqvr49m+E05+ExhcR4mcLqZ9NB5CkZv/PnNoXN8enl3feVnor5NjxfNOR0AAD1dScR5KBCNAhkB3b35621JkT1mt7LmOcyFdEM3dYcDeUVtytOw1ErOB+ApTxbToMPbi3jFe70Hg+TbQ+e8yx44z9G6T0JLeZCM1gOU88QpT9hSKv1C70P3hqz1SlqFg7qAKhsw+gy55/SkuKAylEmxVsuKClIZZyZxUBivwZBua18mUHLzdKHaoFLz4Qd0pRzVm3rSGg2ha05kWHWkTLVJ1ShoCiFToGcyh642bjPRLkN/IRgUgAJZKoBnuWcpWBKC+wApbe/WRL4zbQj4zaGbSB9xRK9A0IiU30iMOrpFOXMesQygR+8jpAAFghQA0FE2oAAUgAJQAAqUgAIAegk4ESZAASgABaAAFADQUQagABSAAlAACpSAAgB6CTgRJkABKAAFoAAUANBRBqAAFIACUAAKlIACAHoJOBEmQAEoAAWgABQA0FEGoAAUgAJQAAqUgAIAegk4ESZAASgABaAAFADQUQagABSAAlAACpSAAgB6CTgRJkABKAAFoAAUANBRBqAAFIACUAAKlIACAHoJOBEmQAEoAAWgABQA0FEGoAAUgAJQAAqUgAIAegk4ESZAASgABaAAFADQUQagABSAAlAACpSAAkUL9O7du68tKyvroPqA3sV8ycqVK+eUgF9gAhSAAlAACkCBrBQoWqDrVhLgL/7Od74z58wzz8xKAASGAlAACkABKBCHAi1atBA9e/Y0xmFjEcUhhpqmBPrhhx9+Ttx5KWT6Rx111LPvvPMObC6k6DGlBV/HJHyBk4WfCyx4jMn17t37WQDdxwEAeoylssBJ21jhscQ22g2bC3xzxZScjX5mqQH0gAIHoMd0J8aQrK03v412w+YYbrAYkrTRzwB6SEED0GO4C2NK0tab30a7YXNMN1mBk7XRzwA6gF5PARtvBBttxpB7gQkTY3I2lm8bbQbQAXQA3dK5ZAA9RsIWOGkb4WajzQA6gA6gA+jY0VBgwBY6ORvhZqPNADqADqAD6AB6oQlb4PRshJuNNgPoADqADqAD6AUGbKGTsxFuNtoMoAPoADqADqAXmrAFTs9GuNloM4AOoAPoADqAXmDAFjo5G+Fmo80AOoAOoAPoAHqhCVvg9GyEm402A+gAOoAOoAPoBQZsoZOzEW422gygA+gAOoAOoBeasAVOz0a42WhzIoFOj1ztRBlbQO8mb8sZrK2t7VNdXb2E/+7Ro0cr+plH3970rvIN9NuP3lf+Fp/L9LoHHnhgV9euXfdV7qkNlFY7/R7Do18LXOvEmJytN7+NdsPmGG+0AiZto58TB3QX2GMoYxNWrFixgyFNsJ1F8K6iXwb4DAL8IgL8zMrKytPKy8sn0bGz3HKS9jqCf08K++O9e/fW0VtpWi9fvnwd/d+cvv+g+M9QyxuAXsC7L+akbL35bbQbNsd8sxUoeRv9nDig674mwDehY1MI6NP4HEF3Cv0MJdhvcs8x4O+XPXh5fdB1BFNE0zcAACAASURBVPDlFKbt2rVrP7uIPgT4ixjw9N1KcbcA0PFKzQLVN4lIxsZKDzYnouhFngkb/VwMQOch9rvpO4rAfSz1yPsRzMcq4J5Ix9dwj10tIW5Pv9511DD4ksI1oxfAT5bX0bFaOvYVAb0RgA6gR17TJCgBGys92JygAhhhVmz0czEA3QM2DbFfRkDvmCHQfa8jeO8hoxsC6MF3ko03go02cwmw0W7YHCFFExS1jX5ONNCplz2RMygB7s6Zp+2hh12HHnr6O87GG8FGmwH09PdCqYSwsXzbaHNiga5DmTPqAv1K+nM4L5jzm0NPdx1NoX9M1zdfvHjx2muvvXY45tDrV1k23gg22gyglwqu09thY/m20ebEAV2BtLOSXZsX5wVy3iI4FfBuOG8FfNB1EuC7du2qOfnkk1tIwFP46TSHPkK9Dqvc01cUpRLC1pvfRrthc6ncteF22OjnxAHdhfRi1VXqfnNtr/lSCncWr3jP5rq//OUve1q1aqUugKu3ZY3TB9DtuPFt7anaareNFT1stqcuo+3Yz9IasTJTFhuLyFSGco0HQM9VueK7zsYKD0AvvnKaa45tLN822py4HnquBTaK6wD0KFRNZpy23vw22g2bk3kPms6VjX4G0ENKEYBu+hZLbny23vw22g2bk3sfmsyZjX4G0AH0egrYeCPYaDOG3E3iI9lx2Vi+bbQZQAfQAXRSwNab30a7YXOyGx+mcmejnwF0AB1AB9Dx+lRTFEloPDbCzUabAXQAHUAH0AH0hILYVLZshJuNNgPoADqADqAD6KbImdB4bISbjTYD6AA6gA6gA+gJBbGpbNkINxttBtABdAAdQAfQTZEzofHYCDcbbQbQAXQAHUAH0BMKYlPZshFuNtoMoAPoADqADqCbImdC47ERbjbaDKAD6AA6gA6gJxTEprJlI9xstBlAB9ABdAAdQDdFzoTGYyPcbLQZQAfQAXQAHUBPKIhNZctGuNloM4AOoAPoADqAboqcCY3HRrjZaDOADqAD6AA6gJ5QEJvKlo1ws9FmAF25Y+h1qWvLyso6qDfRySefLDp27IgKz1TNktB4bL35bbQbNif0JjScLRv9DKCn6aGfcMIJcy655BLDRQ3RQQEoAAWgABQwr0DDhg1Fz549y0zFbCwiUxnKNR7qsV/cu3fvOdOnTy8ZmzLRYvny5XUmC0QmacYdxkabWXMb7YbNcd9thUnfRj9HcU+XDPwA9MLceElIBTd/ErxQmDzY6GvYXJiylYRUTPsaQE+CV/PIg+kCkUdWCnapjTZH0ZovmMPySMhGX8PmPApMkV1q2tclBfRL2rWd0/0/791WZD7NK7sV/c++pWb+c7A5LxWL42L4ujj8lG8uTft5bLPDd20vb7BvvvnK9/oWhx6884g+Jx3qF0/nls1/snrL1t9mmkatEK/Mrhr0SKbhkxoOQA/wDA+5T2jSaE6z3buT6jvkCwpAAShQcAVGNTt8Q215eduCJ6wl2PzQQ6qPOO3ESkP5ePDBqkGXGYortmgAdAA9tsKHhKEAFCg+BQD05PoMQAfQk1s6kTMoAAUSpwCAnjiXeBkC0AH05JZO5AwKQIHEKQCgJ84lAHo6l2AOPZ1COA8FoICNCgDoyfU6eujooSe3dCJnUAAKJE4BAD1xLkEPPZ1L0ENPpxDOQwEoYKMCAHpyvY4eOnroyS2dyBkUgAKJUwBAT5xL0ENP5xL00NMphPNQAArYqACAnlyvo4eOHnpySydyBgWgQOIUANAT55Lk9tCpZ9yJcreA3k3uPImotra2T3V19RL+u0ePHq3oZx59e9fV1W2g334rV658S1pTWVl5Wnl5+WL1Gj6nxul3nZ970ENPbqFFzqCADQocOW68OOjcAeLTZ54Wa++c4Jncul9/0eG6saJB06airqZGfPDQLLHhvuneeXkdH9i7fbtYN3mi2Lhgvne+7VU/FoddWiW2rqoWq6+52jkuj5VVVDj/62mqeqtA79XtOHHndSOd0+MmTxPLVr2R4pr7Jo0X3Y/rJB58/Gnxu4ce986NuPQiMeyiAaKioqHYuGlLyrXque07doq7pv1ebNy8xUmndauWThxLq1eL66b93nlS3NEHtRbDT/m2c3zGP18Rb3+60UtHntuvSWPn2JuffCamLFzsV3zwpDgfVfJ6lrsL7DEU74QVK1bsYBAT2GcRhKvolwE+g2C9iAA/04X3JDp2Fn138Dn6tuA8UZjJeiOAjl3Px9zrrqRgwzkNP8/yMQA9SBkchwJQIEoFmvfsJY6+9XZR1qiRk8zmJYs9oMtzOza878CY4X3Ad7/nQZv/b3nCieLtW28WW5cvq5dNvr7juJtFRYv9xP+++W8nDm4gHDZ0mFg3ZZJzDcO9zaAh4qO5j6Y0FGRkEui3jL5anNfvDPHuhg/FN5s2SYFy/zNOFTeOvEIwkBnaf3xuoQd0PnfZoPPExHsecKJkUL/3wUfiqusnCHndwiUvidum3iu4QdCxPfftysTil151jskPP/r19htGVZ56ZHvx8ZfbRONGFSlAlzBf/dEnYtZL9bXQxAHQTQNdj48A34SOTSGgT+NzBPUp9DOUQLzJPceAv1+BN4dPOaYDXI1T7d3raQPoUVZZiBsKQIF0Ckh4b3n5JQ/oDNuDLxgo1k/9ldPrVsNs/OsCB9Yb/7LAF8ScXud7vgZio/1biT2bN3k9dDUvEvpB8ehD7gz2k3pV+vbQGdBjrh6aAnTdboZ2q5b7iQuGjxZ6XHz9eIp/x86d4vSBl6dcqj7LverEXqJzm4NTgM7HOhzQStz0zIJ0UvN5AL0AQOch9rvpO4rAfSwNp/cjmI+V6RKcJ9LxNdxj52N+kA8Aegr0/bwNoGdyDyAMFIACUSngB3TugTfr3EWsGHShl2yPuU84cN72+mui9Zn9nOP7tvn6JWRfLns1ZVidz6+583bRYcz1gUDnHvvh11Cv+Z5pKUP1MkGTQJdD9v9aVu31yDkd7q3zh8/f+4ubxNZt/xXf/EZTp7cvh+FffGed93IWP6DfcW4/sWPPHtGOhukblpeLXTVfiYdfWS5eXs+DvfU+AHoBgO4Bm8B8GQG9Y7ZAl/Pn1Msfyj15/f+gmxFAj6qaQrxQAApkooAf0LmHzb1rP6Dv+vjjlDl3dej8yxXLnWF82duXjQA5h67mJ+wchzMBdDlcz/E9tWCRN5T+5IypYtOWLzygX3LB2WL08B+JPXtqxMjxE505eg7Dn8tu+2Ug0P3m1Rnw/AnosQPoUQKde98cvwS429POuofOccjFcm5+H6XfrdSzf1wO1fvdXAB6JlUOwkABKBCVAtn20Bno+vy5hDPnUW0IBEGbjzv1rjICoNtnAuhqnBLQPOTOw+/8kT10CfT/fPypGHDZKOccL5obeHZf8eCzf93wRm2ts3ha76H7zZ8PoN7+6Ud3EHNfrfbrpQPoUQFdh7kCZW8xW6Zz6Hoe3YV3zjA+z8UH3YwAelTVFOKFAlAgEwWCgK5CWw2zZ9PnzpA7D6nLBXEM6Foadm7UsqVo1Lp1vWR3rF/vwTsTmHMEpoEuAT3l3tninL59vPl0Tovn0Cf8/BqxlobJB424LmOgc0Duka/7fJO3IA5Az6TUpYbJd5W7XNTmrGRXo9YB7rda3Q/yPkBPmXcH0LN3Mq6AAlAgegX8gK4fU1e1c454WF2ugA9bra720PWV8+ksyxfoPNx+CG01k71wtYeuL6LjHnsnWsXegObAefva/EUvZDTkzjZwr/34dt/y5s0x5J7Os/XP5wV0bWjciV3dN67tUV9Kp89SV7zT/0PULPF+dJp35/0KvKXNOUfHLtcbC35mooeevfNxBRSAAvkrIAGr96jl3nB1z7i+z1zdo845CdpPrgJd3bcuc++3v12e07etqRbLPeWt92/pbFtr6u7/5jA1tChN7kdniB/R9uuFe/o+dHV+XZ67YvD5ondl55TwazZt8batqXn4grbKyf3oY6jHf8zBBzqn1eM+XsKQu48oeQE9/1vBXAwAujktERMUgAKlowCeFJdcX+LRrwG+AdCTW2iRMygABeJTAECPT/t0KQPoAHq6MoLzUAAKQAFPAQA9uYUBQAfQk1s6kTMoAAUSpwCAnjiXeBkC0AH05JZO5AwKQIHEKQCgJ84lAHo6l2AOPZ1COA8FoICNCgDoyfU6eujooSe3dCJnUAAKJE4BAD1xLkEPPZ1L0ENPpxDOQwEoYKMCAHpyvY4eOnroyS2dyBkUgAKJUwBAT5xL0ENP5xL00NMphPNQAArYqACAnlyvo4eOHnpySydyBgWgQOIUANAT5xL00NO5BD30dArhPBSAAjYqAKAn1+vooaOHntzSiZxBASiQOAUA9MS5BD30dC5BDz2dQjgPBaCAjQoA6Mn1OnroIT30Hxx37Jzvv7n69OS6z3zO9rn258/v/vUvYbN5aRMXI3ydOJdEkiHTfh7X8lu1W2oblUeS2SwibbJfs93H/ODM//pdMvjIQ19/bO2HXTKNrqaiwReP/OiCDzMNn9RwAHoI0Hv37j1n+vTpJfNK2EwKoekCkUmacYex0WbW3Ea7YXPcd1th0rfRz1Hc0yUDPx5yB9ALc/PFnQpu/rg9ULj0bfQ1bC5c+Yo7JdO+BtDj9mie6ZsuEHlmpyCX22hzFK35gjgrz0Rs9DVszrPQFNHlpn1dtECnHvnasrKyDqrvunbtKkaMGFFE7kRWoQAUgAJQwGYFevbsaYzDxiKK2yEYco/bA4VL33SrtnA5zy8lG+2GzfmVmWK52kY/RzHqBqAXS4kPyKeNN4KNNkdx8xdD0bfR17C5GEqmmTya9jWAbsYvscViukDEZkgWCdtoM4CeRQEp8qA2lm8bbY7ini4poF/Sru2c7v9577Yiv5+zyn5F/7NvqZn/HGzOSrXiDAxfx+O3cc3a7txWXtG4UKmfc8ZJtzy76F++9/RBnY/+4JAux+7NNS/l5Q3WzRz6wxdzvT6q6wB0M8qWFNAnNGk0p9nu3WaUQSxQAApAAVJgdLPD3/2qvPyIJIhx+KknLt7vsEP65JyXurrZDw4bXJXz9RFdCKCbERZAN6MjYoECUKBEFQDQo3csgG5GYwDdjI6IBQpAgRJVAECP3rEAuhmNAXQzOiIWKAAFSlQBAD16xwLoZjQG0M3oiFigABQoUQUA9OgdC6Cb0RhAN6MjYoECUKBEFQDQo3csgG5GYwDdjI6IBQpAgRJVAECP3rEAuhmNAXQzOiIWKAAFSlQBAD16xwLoZjQG0M3oiFigABQoUQUA9OgdC6Cb0RhAN6MjYoECUKBEFQDQo3csgG5GYwDdjI6IBQpAgRJVAECP3rEAuhmN8wY6vba0E2VlAb2bvC1nqba2tk91dfUS/rtHjx6t6GcefXvX1dVtoN9+K1eufEtmvbKy8rTy8vLF6jV8LizOILP59al49KuZQoFYoECSFGh71Y/FYZdWibKKClFXUyM+eGiW2HDfdCeLrfv1Fx2uGysaNG2acq7zPfeKFr2Or2fGl8teFauvubretXzg02eeFmvvnFDvGh3o/c84Vdw48grx6eebxQXDR6eEDzo34tKLxLCLBoiKioZe+KcWLBK3Tb3X+f++SeNF78rO9dJWwzw5Y6o4ou2hTpgvduwUM/75itivSWNxybd7in2VePn8rpqvxMOvLBcvr+dqV/ng0a9JKtrCdEMmL6C7wB5DCk1YsWLFDgYxgX0WwbuKfrkkzSBYLyLAz3ThPYmOnUXfHXyOvi1YXQozWW8E0LHr+Zgap9oY0L0CoCeqnCIzUMCIAhLYn//9bw5sjxw3XrQ84UTx9q03O/EffevtYseG9x1I87kDvvs9sW7yRLFxwfyU9LlRcPAFA8X6qb9yznG87Uf/THzy5B+9xkFQhlWgM3i7H9dJfLZps9i9pyYF6GHnGOgDz+4rptw7W8xf9EJKUreMvlocclBr8dq/3xGXDjxHcKU8+4/Pit899LgXjuP++NON4qEVrzvPcr/j3H7OuZueWVAv23zuy507xZSFi+ubBKAbKZemIkkU0HWjCPBN6NgUAvo0PkdQn0I/Qwn2m9xzDPj7FXhzeP0Y9+pnUxxjGOBuo8H7P0hIAN1UEUM8UCA5CqgA37p8mWjes5foOO5msfEvX4NMhTSfY8Bvefmlej1t7rE32r+VWDHoQuc6/p8/srceZrHfkDsDtlXL/er10Dkev3NhQJdpc5gh5/2AOzhi0YtLvd67mjf5cpaqE3uJDge0qgf0E9q3FYOOrxTPv71OPL3qDQA9OUXZNydJBzrD+G76jqJCeSwNp/cjmI+VlhCcJ9LxNdxj52N+kOfj1Ju/jK49g+Nx4/tAjcdPGQA94SUX2YMCOSjgB3QJbY6uWecuHqSdOmXuE2LP5k0poNZ747JRsGfzZtGsS1cnV3s2bnR6/dxo0D+mgK4OuS+tXi2uuj51eJ+BfsWQ8wXVfU4W/MJIoI/p28cJo/fC+XiLxo19e+7OBeih51AKo7sk6UD3gO1CuWMuQJegJxmHcLmm71ncyw+TFUCPrtAhZigQlwJy/vyzP893et3q//seckhKrzsI6HqjQA7j7/7sM6cxIHv2cug+CqCrccp59oVLXvJ64XJ+fDvNjd817fdOcJ6nV8PwMQb6sLP79jn96A5i7qvVKXPkR9Ow/fBTvi1Wf/SJmPVS/YYJgB5XKQ5ON7FA5943Z1sC3J0zz7qHrg+xYw49eYUQOYIChVSAgXzQuQOcJLknXVuzR3y5fLnzf7oeut8wvN/8uQ591T4TPXRdr6AhexX2PK+uD+vfdde4Dd/pelzbhW++U29InYfhO7c52Fks9zbNt/t+0EMvZNFNm1Yiga7DnK1wgX4l/TmcF8xlOoeuX+e0urWhej+V0ENPW3YQAAoUvQIM48OvGSneu2eaaN69h7dATs6v63Po+mI4FkCdh5er5ZMCdM6fhP2mLV+kAJ2H5IdedO7ev765poHf/HjoYjjpeQA9UfdAooCuQNpZya4qpQM8ANT1FsXpPXK59U2ueg/yBoCeqHKKzECBSBRQ58j13rcflP3m1DljvCiuSdt2vqvl9Yyb6KHfPeF68c66952V6/qQ+2P3TBL/XLpSHNWhnajdWyuOp+1rb61dLzod2d4bcueV8H1PO1HMfXHpW//65DPeKpzyGdDtOOE3DF/PCQB6JOUy10gTBXS5j1w1Rt1vru0n9+bCtTly73K5H92df39AnqDjl+sNBl1AAD3XIoXroEByFZDQbtS6tZNJdR85/6/uUd+7fXvKljU+12bQEPHR3Ed9t6Yx7Ju0b+/Eu2P9+pTFdaoi+rY1fb/4uxs+dFa7++0ll+d6EXDvvG6kaN2qpRO1ur9cAr4p7SlXPzKMfq0M8/GX27zFb2Hb2FIiBdATVdgTBfQkKQOgJ8kbyAsUKB0F8KS46H1pGmzR59hMCqbtzuvBMmZMMhMLgG5GR8QCBaBAqgIAevQlwjTYos+xmRRM2w2gm/ELYoECUKBEFQDQo3esabBFn2MzKZi2G0A34xfEAgWgQIkqAKBH71jTYIs+x2ZSMG03gG7GL4gFCkCBElUAQI/esabBFn2OzaRg2m4A3YxfEAsUgAIlqgCAHr1jTYMt+hybScG03QC6Gb8gFigABUpUAQA9eseaBlv0OTaTgmm7AXQzfkEsUAAKlKgCAHr0jjUNtuhzbCYF03YD6Gb8gligABQoUQUA9Ogdaxps0efYTAqm7QbQzfgFsUABKFCiCgDo0TvWNNiiz7GZFEzbDaCb8QtigQJQoEQVANCjd6xpsEWfYzMpmLYbQDfjF8QCBaBAiSoAoEfvWNNgiz7HZlIwbTeAbsYviAUKQIESVQBAj96xpsEWfY7NpGDa7pIC+iXt2s7p/p/3bjMjdXHEUtH/7Ftq5j8Hm4vDXXnlEr7OS76cLx7XrO3ObeUVqa9Cyzm29Beec8ZJtzy76F++9/RBnY/+4JAux+5NH4t/iPLyButmDv3hi7leH9V1psEWVT5Nx2va7pICeu/evedMnz69ZGzKpPCYLhCZpBl3GBttZs1ttBs2x323FSZ9G/0cxT1dMvDjt60B6IW5+eJOBTd/3B4oXPo2+ho2F658xZ2SaV8D6HF7NM/0TReIPLNTkMtttDmK1nxBnJVnIjb6GjbnWWiK6HLTvi5aoFOPfG1ZWVkH1Xddu3YVI0aMKCJ3IqtQAApAAShgswI9e/Y0xmFjEcXtEAy5x+2BwqVvulVbuJznl5KNdsPm/MpMsVxto5+jGHUD0IulxAfk08YbwUabo7j5i6Ho2+hr2FwMJdNMHk37GkA345fYYjFdIGIzJIuEbbQZQM+igBR5UBvLt402R3FPlxTQf3DcsXO+/+bq04v8fs4q+/tc+/Pnd//6l7A5K9WKM3CSfP1s45bb/rLP/jVRKtn9R+fVDunQ7o3H1n7YJfN0anbNGnbx2szDJy+kjXCz0WYAPeTe4zn0CU0azWm2e3fy7lDkCAqUmALTmh60eE1F0z5RmlV58QXby0RZ02zSqKsTq2cNG5RFAyCb2AsT1ka42WgzgA6gF6ZGQSpQII0CAHp0RcRGuNloM4AOoEdXiyBmKJCFAgB6FmJlGdRGuNloM4AOoGdZNSA4FIhGAQA9Gl2jqOSjy6m5mAF0M1qW1KI4zKGbKRSIBQqkUwBAT6dQ7udthJuNNkfReAPQc7/vcCUUsFYBAD0619sINxttBtAx5B5dLYKYoUAWCgDoWYiVZVAb4WajzQA6gJ5l1YDgUCAaBQD0aHSNopKPLqfmYgbQzWiJIXczOiIWKGCVAgB6dO62EW422hxF4w1Aj+6+RMxQoGQVANCjc62NcLPRZgAdQ+7R1SKIGQpkoQCAnoVYWQa1EW422pxIoNMjVztRxhbQu8nbcgZra2v7VFdXL+G/e/To0Yp+5tG3d11d3Qb67bdy5cq3ZPmurKw8rby8fLF6DR27jI49oN8DFOZyindm0L2BR79mWWsgeNEq0PaqH4vDLq0SZRUVKTbs2bhRvH3rzWLr8mWidb/+osN1Y8Xuzz4TKwZd6IU7ctx4cdC5A7z/62pqxAcPzRIb7pvuHOsx9wnRpH175+8d69enXKsmtv2GCRvOOOvMthUVDZ3DTy1YJG6beq/zd/8zThU3jrxCNG3SWNTUfCUefPxp8buHHq93zqnQXn9TXDHmFtGr23HizutGitatWnrJfLJ1W+24pxeU84EBdP4HnTuJhuXlYhfF+fAry8XL67lKSf3g0a/FWawBdDN+y2vI3QX2GMrKhBUrVuxguBPYZxG8q+iX77YZBOJFDGIX3pPo2FlcV/A5+rZgMyjMZNkI0M1y45xCx4dSGpuCzAbQzRQIxFJ8CjTv2UscfevtYsvLL4m1d04Qne+5VzTvVil2b/xM1O7eUw/oLU840QO/ai1f16RtO+ccf9Q41XDcWGh3w017//z8iw0Y4iMuvUhcfH5/8cif5otlr//bAfN7H3wkrrp+grhl9NWi72knirum/V5s3LxFjL3mcrFy9Zviu6d8W7Ro9k3xv9t3iFPPr/KA/q9l1V7DQD7L/YT2bcUl3+4pXn3/P2LWS8vEmL59xMHNm4kZ/3xFvP3pxhSHAejFV36dht3y5XU9e/bMi0fFaLlpu40KSIBvQqJOIaBPY3EJ6h6I3XMM+PuVHjyHTzmmO8XtsXckmI8NcxiAXozFGXk2oQD32A++YKBYP/VXYuOC+V6UDOhG+7fKCOh6o4Aj4d58s85d6vXSGeiH/XxszZynF1Rwz5t75GOuHir++NxCJ+2BZ/cVU+6dLeYvesEX1E/OmCrWUu+6zwk9nfAjx090frkh4Af0qhN7ic5tDvYAzoAfdHyleP7tdeLpVW8A6CYKUcxxmAZbzOZknLxpu00DnYfY76bvKAL3sTR03k8FMUF9Ih1fI4fO/SCvKuGOAMymBsIYdajeTy0APeMyhIAlpgAPk+/ZvEmsvubqFMuCgK4OuX/6zNNOrz4I6EG9+UNmP/bFNw84YL+7H3hEjLr8YqenfcHw0U6PvMsxRzl/yw8DfNOWL7weO5+feM8D4t5f3CS2fLlNfG/wlfWG3Ddu2iJmr3xt11ufbNyXe+T8mbJwsfN79EGtxXDq4a/+6BOnx65+0EMvzsJtGmzFooJpu00D3QO2X886W6C7w/RXknOG85B+mJMA9GIpwsinSQW4t9x+9M/EJ0/+0ZsHl/H7AV1Nm3v2bQYNER/NfdS5lhsGDb/xDW84Xv9fvXbp989fdemoEd14znv7jp3OkDr3yO+bNF60armfL9CfJSDf/NOrRCOad6fGvthD8/fz//6CN8Suxs+NgCYtmjlz6Hec2098uXMngG6y4CQsLtNgS5h5gdkxbbcxoDOsOdeyR+7COOceerreu64QgF4sRRj5NKlAGLTTAZ3zofbuZS+9UevWTha3vf4aDdnvL9bcebuz0E5+9CF3dQ79gP33C+yhM+hlT50Xwd1z542idm+tM+S+TBs65zgHX3i2mEtz6id1ONxJGj10kyUnWXGZBluyrAvOjWm7jQBdhzlnX+9dZzuHnuliOCkVgF4sRRj5NKWA3zC5Gne2QNfzxdfzRx/K57n1pn2+s/vaO6fuI0Esh9U/pkVqJ/WqFOMmT3MgLVev/4eGxzsd2d5Z+a5/PqJr+l96TcphHegtGjcWNz2zwAmDOXRTJSg58ZgGW3IsC8+JabvzAroCaWclu5p1HeB+w+dhvXB9eD6dgwD0dArhfKkpwGANmuNmW/2A3nXGTPHJn550Fs/pQ+6qPkEL7TgMnzvw4kv3zn7iuQZyURxvU1u45CVBK99TFrfxnLoEfK8ux4pTencXg6+53gG92kPnc0d1aCdGjeeNMEKoQ+46wHlOXQW8mm/MoRdnKTcNtmJRwbTdeQFd7iNPvaH+b7+5tkd9KYU7i7eeSZDT/0PUa+V+DZgAyAAAFWZJREFUdHX7W7rFcPJ6AL1YijDyaUIB2TvfseF938VwLXodn5KM3FMu96c3aNpU6HvQ1T3qe7dvF+smT0xZNa9GyIvijuh01H7y2NLq1c6iN/5w73rYRQME71FX59f5HM+x967s7ISjxa5ixeq3nH3o+rl3N3wo7lj84vYyUdaUz/FK91Oph8+fL2jO3m/L2tdxitWzhg3qYkLjuOIwXcnHZUc26dpoM+tj2u68gJ6Nw6IOC6BHrTDihwL/pwCeFBddaTBdyUeXU3Mx22gzgB5SfgB0czcXYoIC6RQA0NMplPt5G+Fmo80AOoCeey2BK6GAQQUAdINialHZCDcbbQbQAfToahHEDAWyUABAz0KsLIPaCDcbbQbQAfQsqwYEhwLRKACgR6NrFJV8dDk1FzOAbkZLLIozoyNigQJWKQCgR+duG+Fmo81RNN4A9OjuS8QMBUpWAQA9OtfaCDcbbQbQMeQeXS2CmKFAFgoA6FmIlWVQG+Fmo80AOoCeZdWA4FAgGgUA9Gh0jaKSjy6n5mIG0M1oiSF3MzoiFihglQIAenTuthFuNtocReMNQI/uvkTMUKBkFQDQo3OtjXCz0WYAHUPu0dUiiBkKZKEAgJ6FWFkGtRFuNtoMoAPoWVYNCA4FolEAQI9G1ygq+ehyai5mAN2MliU15H5Ju7Zzuv/nvdvMSFMcsVT0P/uWmvnPwebicFdeuUySr3/f5KBdrzdq2iYvg9JcXHnxwD1d9m9+7eotW3+baTr0BrdPZg0bfFem4ZMYzka42WhzFI23kgJ6796950yfPr1kbMqksrHxRrDR5ihu/kzKV9xhbPQ1bI671BUufdO+Lhn48dvWAPTCFcQ4UzJ9E8RpSzZp22g3bM6mhBRvWBv9HEUjHUAv3nvAybmNN4KNNsPXRX6jZpF9G8u3jTZHcU8XLdCpR762rKysg3qfdO3aVcycObNobcrinveC2ngj2GhzFDd/LuWt0NfY6GvYXOhSFl96pn1dMvCTQ+6XX355fN5BylAACkABKAAFslCgZ8+exjhsLKIs8h9JUMyhRyJrIiM13apNpJE+mbLRbthcLKUzv3za6OcoRt0A9PzKYexX23gj2GhzFDd/7IU3gwzY6GvYnEHBKJEgpn0NoBd5wTBdIIpBDhttBtCLoWSayaON5dtGm6O4p0sK6BOaNJrTbPduM3cVYoECliowpvnhb+wuKz8uavPLG1V83m3guQfkl07dLx6sGnxjfnEk62ob4WajzQB6yH3Hc+gAerIqJuSmOBW4tlm7t2rKG3SKOvfljRp92W3gOS3yTGfyg1WDrs8zjkRdbiPcbLQZQAfQE1XxIDOlqQCAHq9fbYSbjTYD6AB6vDUNUrdCAQA9XjfbCDcbbQbQAfR4axqkboUCAHq8brYRbjbaDKAD6PHWNEjdCgUA9HjdbCPcbLQZQAfQ461pkLoVCgDo8brZRrjZaDOADqDHW9MgdSsUANDjdbONcLPRZgAdQI+3pkHqVigAoMfrZhvhZqPNADqAHm9Ng9StUABAj9fNNsLNRpsBdAA93poGqVuhAIAer5tthJuNNicS6PSENn6i1AJ6N3lbzmBtbW2f6urqJfx3jx49WtHPPPr2rqur20C//VauXPmWvF0qKytPKy8vX6xeo59z/19Kv2etWLFiU9CthifFxVsJIXWzChw5brw46NwBTqR7t28X6yZPFBsXzBdtr/qxOOzSKlFWUeGc+/SZp8XaOyc4f/eY+4Ro0r69l5E9GzeKt2+9WbTo0TPlGhlAnt+6fFlK5iXQbxl9tTiv3xnOuZqar8SDjz8tfvfQ4+LJGVPFEW0PrWfwUwsWidum3iv6n3GquHHkFaJpk8aBYfiEfFLcHef2Ey2bNhEPv7JcvLyeqwkh+NghLZo5f3+xY6eY8c9XxNufbvQTGU+KM1v0YokNQDcje17PcneBPYayMoFgu4PhTmCfRfCuol++M2cQrBcR4Ge68J5Ex86i7w4+R1/nsY8UZrJsBPD/btgr6c/hHG8mpgLomaiEMMWgAMO85QknOjBWYdu6X3/R4bqx4vO//82BOMO9zaAh4qO5j4oN9013gL5n8yax+pqrQ81s3rOXOPrW28WWl1/yGgPqBQz04VVDOl18fn/xyJ/mOxBnuPc97URx17Tfi/mLXkiJn8+d1KtSjJs8zTk+9prLxcy5T4m2bQ4WVww5X2za8qXoO+SqenlioP9m6u0tjm/3LVFTu1fMfbXaAfqYvn3Epv9uF7Ne+rqhwXDnz03PLADQi6EA55BHAD0H0XwuyQvoenwE+CZ0bAoB3bmzCepT6Gco96zdcwz4+5UePIf3O+bEofbm05kLoKdTCOeLQQGGbcdxN4uNf1ngQFr9MNDbj/6Z+OTJPzrn9P8zBTo3BA6+YKBYP/VXTq9f/0igDzy7r5hy72wH4CMuvUio/6vXcI9905YvxFXXfz1SID98TdUPzxW76IVJP7v9V2LZqjdSzg/4wXd3jLry0iarP/pEVH6rjQd0PT9VJ/YSHQ5oBaAXQwHOMY8Aeo7CaZeZBjoPsd9N31EE7mNpOL0fwXysTJOgPpGOr+EeOx/zg7zbyx/pXvNj/qVrLpfXBJkNoJspEIglXgUYtq3P/LpHum+br4e1v1z2qtfr7nzPvaJJ23bivXumicOvGSm++u9/xYpBFzrh1CF3dZhetygd+OWQO4OaP9zb5iH0N95Z5wvtINAz0K/80dd548/S6tUp1z/1wN21H+zaVf4lDamffnSHQKBzj50/UxYu9nMOhtzjLbJGUgfQjcgoTAPdAzYNm19GQO+YLdD1eXV1GD+sxw6gmykQiCVeBeTcuZwb14fV5XB5o9atU+bW9VxL8PsN26u9fD9rJdDVufCNm7Y4Q+p6L/u+SeNFq5b7iQuGj/aiYpAPu2iAqKho6EFcxrVwyUvOPDsP0598fPe6B5evKjv6oNaBQB/Q7bhQ2FOiAHq8RdZI6gC6ERnNAZ1735wlCXAXzFn30P3mz/WevZ/pALqZAoFY4lXAb/5c9qg/m/dcypC7Dns15/pwvDzHoG+0fyuvVx8EdJ5DV3vefnPoDOkxVw8Vf3xuoTPP7vdh4B9+WBunMXDF4PMd+HOPn6976q+Ld724c+e+QdDm432POUosfPMd8bQ2XK+kBaDHW2SNpA6gG5HRDNB1mHPWdDBnOoeuDLmPkQviAHQzzkYsyVdADrmvufN2b0GcBPqujz+ut1guaPjcD+jpFsNJdbiH/ttf3tZJ7Xn3Irjeed1I8a9l1U4Pmz/qYji95y7jUqHf9dijHKC/ToCWq+dVj3xVWyv+vPotB94ZwpwvB9CTX6zT5hBATytRRgHyGnJXIO2sZFdT1AEe0PMOWhTnrY7HkHtGfkSgElFAQnfHhvedeXO1F84mqqva1VXvW1euEAeff4F4bfhljhJ+Q+5Bq+d16RjoN/7smk7qqnYeRldXvfsBnuPhcKf07i4GX3O9uHvC9aIDrWCvaNhQPPf3JWLQOWcKOeTOYeW2Nb2HzovgeOW7uo0txL0AegmUfQDdjBPzArqc71azou431/aoe3vJJezpuiHqtXI/urp/nc/77VPXzceQu5kCgVjiV0CCukHTpk5m1L3mDOoWvY73MqkumFP3rut7zPWGQpiV6qI4db+53GfO14ZtY+Nh9t6VnZ0kqD7g3S7O3+r1QUDnPefDT/m22E/bw/7xl9uwyj3+ohlZDgB0M9LmBXQzWTATC4BuRkfEAgXwpLh4y4CNcLPRZi5lpu0G0OO9d5E6FEicAgB6vC4xXcnHa01mqdtoM4AeUjbQQ8/sxkEoKJBOAQA9nULRnrcRbjbaDKAD6NHWJIgdCpACAHq8xcBGuNloM4AOoMdb0yB1KxQA0ON1s41ws9FmAB1Aj7emQepWKACgx+tmG+Fmo80AOoAeb02D1K1QAECP1802ws1GmwF0AD3emgapW6EAgB6vm22Em402A+gAerw1DVK3QgEAPV432wg3G20G0AH0eGsapG6FAgB6vG62EW422gygA+jx1jRI3QoFAPR43Wwj3Gy0GUAH0OOtaZC6FQoA6PG62Ua42WgzgA6gx1vTIHUrFADQ43WzjXCz0WYAPQ3Qf3rA/nPabf58cby3Y2FTL+94VJ/aNe/A5sLKHktqhfL19c0P/2J7WYODojaywb4VO7tdeE7jsHQObLzvCZ/t3PVyUJhaIR6ZXTX4nqjzWsj4bYSbjTYD6GmA3rt37znTp08vmRfOZFKJ2Hgj2GhzFDd/JuUr7jA2+ho2x13qCpe+aV+XDPz45SwAeuEKYpwpmb4J4rQlm7RttBs2Z1NCijesjX6OopEOoBfvPeDk3MYbwUab4esiv1GzyL6N5dtGm6O4p4sW6NQjX1tWVtZBvU8OPPBA8emnn96axb1T9EHPOeecW5999lnYXPSeTG8AfJ1eo1IIAT+Xghczs+Gmm2669fzzzzfGYWMRZZb96EJVVlaets8++/zjpJNOKm/atGl0CSUs5ueff14cf/zxAjYnzDERZAe+jkDUBEYJPyfQKRFlad68eR9Q1N9ZuXLlOhNJlAzQWQzutdNPP1PimBA46jhgc9QKJyd++Do5vogyJ/BzlOomK27TvgbQk+XfrHNjukBknYEYLrDRZjRYzfRgYiiuWSdpY/m20eYo7mkAPevbLVkX2Hgj2GhzFDd/skqyf25s9DVsLoaSaSaPpn0NoJvxS2yxmC4QsRmSRcI22gygo4eexS1SdEFxT5sp3yUF9KIrxcgwFIACUAAKQAFDCgDohoRENFAACkABKAAF4lQAQI9TfaQNBaAAFIACUMCQAiUBdJp/6UR6LKAHzbSl36X0PWvFihWbDGlUkGg0G0RtbW2f6urqJXriYbaGnevRo0crimsefXvX1dVtoF/e3vdWQYxLkwjlrQkFmeEGG06+26FeEpb3dHbR+YkU1/UcH2l6OWk6M26bFXuHhOUrLO/03IXLysvLH3BtmUSajZV2hZ2Ly3Z+TgTldzGnH1b+wvKea9kvpM1hZTlTv+Tq20zjj0IPTpvq3/F6vZKp33P1bZx1v7QtXV1N5X2CX72Ta70Wdl3RA10aR6JezwB0C/UZVLDqgSGKgmwiTteGMRTXBIYZF1K6OWZRQahSoRtmK13LUJznp4Obxxl0bhEXLLcgTqLjiWj4uJXBQLJ5i+43WUH65Z3CMvgD7VLLgq6PCb/lEodiz/1+DTYNyk459vEtw9HxX5gG+rlc8mviGr08B5U/9bie91zLvt44NGFPUBwKvNg3h6llOcw2Nb6wcLmei9JmBS7vUjotqM4aI+ssF7bn0f93cR6C/J6rb8PqvCj9rjTaWrBdVDdN1u9lN8wUOt2Dzt+nAz3Xei1dnVf0QHcLyZXy5nELx2y1YEVZoKOIWxYGsmGaCvQwWylsa6rkfXXgPBIsuXAN5ZGLTKEShW16nG5lP3Lv3r3zGjRocLFaCXJY97xv3smmjUF2kRbL6HKGvQdOF/Ad1d5sIWz0qbD7heXBzz9q3rnnTnatkZWEWi4orfFB56Ks5MJ01H2o/y+vDbOLbOoVVL7Dyn4co1D6fcr2hdmm+iVX38bt90zqXTfM3ZTXUeoIaq71Wtx+D6tH+X5lv1OZ7ajej7Ks51qvhdV53KgoBaA7wsnKLUmwyhUWIQU/0FZK64ggHdyClQIRveLINa/5XKc2XPSbU8br3uy+eacw79IN43uOjj9L51MqD7+KNp/853KtO4z+Mdl7bdAUkZ//Zd63b9/+P/SY39vVxp6sHHbv3n01Pf74Br9zsjGXS55NXOPazVFx44xHkrih5U1/+DVi1UqPwp8TUr4Dy37YKIgJu/zi8AEUj55NSeeXMA3CfJsEv2cCdNl4Jy3GqI0YCT+/OjxNvRar34NYo9qpN7TyrdfC6jzWr+iBroOpRICe0gOThSDMVgab2hJUdeCbgluKaq8wCUBXe51BsPXrVcu8uw0VX7sIli+rvXcOGzfQlaE6zo4zJSRBp/rGrwcr806V91iC9r360Cbb+tVXX41u2LDhVL9zCQC6t4aD8vKotF8p23w+ZWRN1YEhEFS+w8p+QoAeapvsrfpBUWoQ5tsk+D0d0MPq5Vzrtbj97meTfiyons21Xgur80oC6GGtuzhu5nxb/X4VvNKqK5keug6tEKDzfHFJ9ND9KgA/eJdaDz3A1ylrONBDd4blA3vyxdxDV8q9s4ZHryNLqYeugzoE6DnVayXfQ/cRsF5rOF/IFur6MJi7PUxe2ez1SNVWMfXKTgg5p8+vO6vK1fnlQtmoNk6UVdpq8im7FAKGL528u61Vdd2AZxfF/W+9x5eEOXT3Bl8gG5shQE/prcq8k00TdN9pw/H/T1s3wBWHp1Gh/RxQbuuVP7/Gjup7smlQLmU/CXPo6WyTw89h4dypFl/fhp3TR0Ki8n9QDz0dzPOs1wLrvEL43ac3LnfrOLtXtI++EyXlvtRGVHnu3bdeC6vzSmIOXS9ISai0s71pMin0HGeYrWnOpVSgcQ89++kTlCf9ptEWgHFUXsNEj0NbSJaIhp6bR693GtSIC8t7phq4OsfacHMrbG9VPg8vB+3iCLMr17Kf7b1oIrxfWQ6zTU0zV99mGr8J+/zi8AO6e8zbeROUdq6+jbvu92uA6TYG9dBzrdf0e1ova0U/h65UGItdY+vNz0VViE3F6zpF5t+JVu7V5b9pfnQk/TgLSbSwKbaGnYtzv2YmOvlUSN4iolz3qMqbhtKX+7199/Znkj+TYVxYyz3kng/V3nu6vLsNAd/99WHnTNqRTVxqnvg6uXfX9bs3pRKW91zLfjb5zCes331M8aX4l/6v5zN91CZX38bhdwltsqu31E7WXe6ooSzn8rQzAkf+P1adSsvVt2HX5ePLsGv1e1OG9duPrgJdXxSYa70Wdl1JAD0qxyUhXi6wlI8jkvBAlELp4VYS3r78QqUbZzpuJcEP5phSbA9Fykc3btzQ9e8W43qXfOyW18Lv9R+eZULXJMZRiLocQE+i55U8UWvsRvr3qULMCSVFikIU/KTYKvOhP4QjafmLIj+2wkzVEn4vrid65nMfFKIuB9Dz8RCuhQJQAApAASiQEAUA9IQ4AtmAAlAACkABKJCPAgB6PurhWigABaAAFIACCVEAQE+II5ANKAAFoAAUgAL5KACg56MeroUCUAAKQAEokBAFAPSEOALZgAJQAApAASiQjwIAej7q4VooAAWgABSAAglRAEBPiCOQDSgABaAAFIAC+SgAoOejHq6FAlAACkABKJAQBQD0hDgC2YACUAAKQAEokI8C/x8Ran+SaMPPuQ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灯片编号占位符 3"/>
          <p:cNvSpPr txBox="1">
            <a:spLocks/>
          </p:cNvSpPr>
          <p:nvPr/>
        </p:nvSpPr>
        <p:spPr>
          <a:xfrm>
            <a:off x="11783838" y="6480000"/>
            <a:ext cx="456162"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F72D-0145-4728-BBF6-AFA599DFD9DE}" type="slidenum">
              <a:rPr lang="zh-CN" altLang="en-US" smtClean="0">
                <a:latin typeface="黑体" pitchFamily="49" charset="-122"/>
                <a:ea typeface="黑体" pitchFamily="49" charset="-122"/>
              </a:rPr>
              <a:pPr/>
              <a:t>20</a:t>
            </a:fld>
            <a:endParaRPr lang="zh-CN" altLang="en-US" dirty="0">
              <a:latin typeface="黑体" pitchFamily="49" charset="-122"/>
              <a:ea typeface="黑体" pitchFamily="49" charset="-122"/>
            </a:endParaRPr>
          </a:p>
        </p:txBody>
      </p:sp>
      <p:sp>
        <p:nvSpPr>
          <p:cNvPr id="4" name="矩形 3"/>
          <p:cNvSpPr/>
          <p:nvPr/>
        </p:nvSpPr>
        <p:spPr>
          <a:xfrm>
            <a:off x="910630" y="980728"/>
            <a:ext cx="10441160" cy="5170646"/>
          </a:xfrm>
          <a:prstGeom prst="rect">
            <a:avLst/>
          </a:prstGeom>
        </p:spPr>
        <p:txBody>
          <a:bodyPr wrap="square">
            <a:spAutoFit/>
          </a:bodyPr>
          <a:lstStyle/>
          <a:p>
            <a:pPr marL="342900" indent="-342900">
              <a:lnSpc>
                <a:spcPct val="150000"/>
              </a:lnSpc>
              <a:buFont typeface="Wingdings" pitchFamily="2" charset="2"/>
              <a:buChar char="Ø"/>
            </a:pPr>
            <a:r>
              <a:rPr lang="zh-CN" altLang="en-US" sz="2000" b="1" dirty="0" smtClean="0">
                <a:latin typeface="华文楷体" pitchFamily="2" charset="-122"/>
                <a:ea typeface="华文楷体" pitchFamily="2" charset="-122"/>
              </a:rPr>
              <a:t>国内</a:t>
            </a:r>
            <a:r>
              <a:rPr lang="zh-CN" altLang="en-US" sz="2000" b="1" dirty="0">
                <a:latin typeface="华文楷体" pitchFamily="2" charset="-122"/>
                <a:ea typeface="华文楷体" pitchFamily="2" charset="-122"/>
              </a:rPr>
              <a:t>专利申请</a:t>
            </a:r>
            <a:r>
              <a:rPr lang="zh-CN" altLang="en-US" sz="2000" b="1" dirty="0" smtClean="0">
                <a:latin typeface="华文楷体" pitchFamily="2" charset="-122"/>
                <a:ea typeface="华文楷体" pitchFamily="2" charset="-122"/>
              </a:rPr>
              <a:t>代理：发明、实用新型、外观设计</a:t>
            </a:r>
            <a:endParaRPr lang="en-US" altLang="zh-CN" sz="2000" b="1" dirty="0" smtClean="0">
              <a:latin typeface="华文楷体" pitchFamily="2" charset="-122"/>
              <a:ea typeface="华文楷体" pitchFamily="2" charset="-122"/>
            </a:endParaRPr>
          </a:p>
          <a:p>
            <a:pPr marL="342900" indent="-342900">
              <a:lnSpc>
                <a:spcPct val="150000"/>
              </a:lnSpc>
              <a:buFont typeface="Wingdings" pitchFamily="2" charset="2"/>
              <a:buChar char="Ø"/>
            </a:pPr>
            <a:r>
              <a:rPr lang="en-US" altLang="zh-CN" sz="2000" b="1" dirty="0">
                <a:latin typeface="华文楷体" pitchFamily="2" charset="-122"/>
                <a:ea typeface="华文楷体" pitchFamily="2" charset="-122"/>
              </a:rPr>
              <a:t>PCT</a:t>
            </a:r>
            <a:r>
              <a:rPr lang="zh-CN" altLang="en-US" sz="2000" b="1" dirty="0">
                <a:latin typeface="华文楷体" pitchFamily="2" charset="-122"/>
                <a:ea typeface="华文楷体" pitchFamily="2" charset="-122"/>
              </a:rPr>
              <a:t>国际申请</a:t>
            </a:r>
            <a:r>
              <a:rPr lang="zh-CN" altLang="en-US" sz="2000" b="1" dirty="0" smtClean="0">
                <a:latin typeface="华文楷体" pitchFamily="2" charset="-122"/>
                <a:ea typeface="华文楷体" pitchFamily="2" charset="-122"/>
              </a:rPr>
              <a:t>代理：优先权文件改写、书面意见答复建议</a:t>
            </a:r>
            <a:endParaRPr lang="en-US" altLang="zh-CN" sz="2000" b="1" dirty="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000" b="1" dirty="0">
                <a:latin typeface="华文楷体" pitchFamily="2" charset="-122"/>
                <a:ea typeface="华文楷体" pitchFamily="2" charset="-122"/>
              </a:rPr>
              <a:t>国外专利申请</a:t>
            </a:r>
            <a:r>
              <a:rPr lang="zh-CN" altLang="en-US" sz="2000" b="1" dirty="0" smtClean="0">
                <a:latin typeface="华文楷体" pitchFamily="2" charset="-122"/>
                <a:ea typeface="华文楷体" pitchFamily="2" charset="-122"/>
              </a:rPr>
              <a:t>代理：优先权文件改写、翻译、审查意见答复建议</a:t>
            </a:r>
            <a:endParaRPr lang="en-US" altLang="zh-CN" sz="2000" b="1" dirty="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000" b="1" dirty="0">
                <a:latin typeface="华文楷体" pitchFamily="2" charset="-122"/>
                <a:ea typeface="华文楷体" pitchFamily="2" charset="-122"/>
              </a:rPr>
              <a:t>软件著作权登记代理</a:t>
            </a:r>
            <a:endParaRPr lang="en-US" altLang="zh-CN" sz="2000" b="1" dirty="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000" b="1" dirty="0">
                <a:latin typeface="华文楷体" pitchFamily="2" charset="-122"/>
                <a:ea typeface="华文楷体" pitchFamily="2" charset="-122"/>
              </a:rPr>
              <a:t>集成电路布图设计登记代理</a:t>
            </a:r>
            <a:endParaRPr lang="en-US" altLang="zh-CN" sz="2000" b="1" dirty="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000" b="1" dirty="0">
                <a:latin typeface="华文楷体" pitchFamily="2" charset="-122"/>
                <a:ea typeface="华文楷体" pitchFamily="2" charset="-122"/>
              </a:rPr>
              <a:t>著录项目变更代理服务和年费代缴服务</a:t>
            </a:r>
            <a:endParaRPr lang="en-US" altLang="zh-CN" sz="2000" b="1" dirty="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000" b="1" dirty="0" smtClean="0">
                <a:latin typeface="华文楷体" pitchFamily="2" charset="-122"/>
                <a:ea typeface="华文楷体" pitchFamily="2" charset="-122"/>
              </a:rPr>
              <a:t>专利</a:t>
            </a:r>
            <a:r>
              <a:rPr lang="zh-CN" altLang="en-US" sz="2000" b="1" dirty="0">
                <a:latin typeface="华文楷体" pitchFamily="2" charset="-122"/>
                <a:ea typeface="华文楷体" pitchFamily="2" charset="-122"/>
              </a:rPr>
              <a:t>加快审查</a:t>
            </a:r>
            <a:r>
              <a:rPr lang="zh-CN" altLang="en-US" sz="2000" b="1" dirty="0" smtClean="0">
                <a:latin typeface="华文楷体" pitchFamily="2" charset="-122"/>
                <a:ea typeface="华文楷体" pitchFamily="2" charset="-122"/>
              </a:rPr>
              <a:t>服务：预审服务、优先审查服务</a:t>
            </a:r>
            <a:endParaRPr lang="en-US" altLang="zh-CN" sz="2000" b="1" dirty="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000" b="1" dirty="0">
                <a:latin typeface="华文楷体" pitchFamily="2" charset="-122"/>
                <a:ea typeface="华文楷体" pitchFamily="2" charset="-122"/>
              </a:rPr>
              <a:t>知识产权分析服务：专业的检索</a:t>
            </a:r>
            <a:r>
              <a:rPr lang="zh-CN" altLang="en-US" sz="2000" b="1" dirty="0" smtClean="0">
                <a:latin typeface="华文楷体" pitchFamily="2" charset="-122"/>
                <a:ea typeface="华文楷体" pitchFamily="2" charset="-122"/>
              </a:rPr>
              <a:t>团队、商用数据库</a:t>
            </a:r>
            <a:r>
              <a:rPr lang="zh-CN" altLang="en-US" sz="2000" b="1" dirty="0">
                <a:latin typeface="华文楷体" pitchFamily="2" charset="-122"/>
                <a:ea typeface="华文楷体" pitchFamily="2" charset="-122"/>
              </a:rPr>
              <a:t>工具</a:t>
            </a:r>
            <a:r>
              <a:rPr lang="zh-CN" altLang="en-US" sz="2000" b="1" dirty="0" smtClean="0">
                <a:latin typeface="华文楷体" pitchFamily="2" charset="-122"/>
                <a:ea typeface="华文楷体" pitchFamily="2" charset="-122"/>
              </a:rPr>
              <a:t>，提供</a:t>
            </a:r>
            <a:r>
              <a:rPr lang="zh-CN" altLang="en-US" sz="2000" b="1" dirty="0">
                <a:latin typeface="华文楷体" pitchFamily="2" charset="-122"/>
                <a:ea typeface="华文楷体" pitchFamily="2" charset="-122"/>
              </a:rPr>
              <a:t>专利检索、分析、布局、导航等服务</a:t>
            </a:r>
            <a:endParaRPr lang="en-US" altLang="zh-CN" sz="2000" b="1" dirty="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000" b="1" dirty="0">
                <a:latin typeface="华文楷体" pitchFamily="2" charset="-122"/>
                <a:ea typeface="华文楷体" pitchFamily="2" charset="-122"/>
              </a:rPr>
              <a:t>专利无效、诉讼、维权、成果转化服务</a:t>
            </a:r>
            <a:endParaRPr lang="en-US" altLang="zh-CN" sz="2000" b="1" dirty="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000" b="1" dirty="0">
                <a:latin typeface="华文楷体" pitchFamily="2" charset="-122"/>
                <a:ea typeface="华文楷体" pitchFamily="2" charset="-122"/>
              </a:rPr>
              <a:t>提供上门服务：现场专利挖掘、技术点分析</a:t>
            </a:r>
            <a:r>
              <a:rPr lang="zh-CN" altLang="en-US" sz="2000" b="1" dirty="0" smtClean="0">
                <a:latin typeface="华文楷体" pitchFamily="2" charset="-122"/>
                <a:ea typeface="华文楷体" pitchFamily="2" charset="-122"/>
              </a:rPr>
              <a:t>、知识产权</a:t>
            </a:r>
            <a:r>
              <a:rPr lang="zh-CN" altLang="en-US" sz="2000" b="1" dirty="0">
                <a:latin typeface="华文楷体" pitchFamily="2" charset="-122"/>
                <a:ea typeface="华文楷体" pitchFamily="2" charset="-122"/>
              </a:rPr>
              <a:t>培训</a:t>
            </a:r>
          </a:p>
        </p:txBody>
      </p:sp>
    </p:spTree>
    <p:extLst>
      <p:ext uri="{BB962C8B-B14F-4D97-AF65-F5344CB8AC3E}">
        <p14:creationId xmlns:p14="http://schemas.microsoft.com/office/powerpoint/2010/main" val="2405356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78"/>
          <p:cNvSpPr txBox="1"/>
          <p:nvPr/>
        </p:nvSpPr>
        <p:spPr>
          <a:xfrm>
            <a:off x="360000" y="180000"/>
            <a:ext cx="4201000" cy="461665"/>
          </a:xfrm>
          <a:prstGeom prst="rect">
            <a:avLst/>
          </a:prstGeom>
          <a:noFill/>
        </p:spPr>
        <p:txBody>
          <a:bodyPr wrap="square" rtlCol="0">
            <a:spAutoFit/>
          </a:bodyPr>
          <a:lstStyle/>
          <a:p>
            <a:r>
              <a:rPr lang="zh-CN" altLang="en-US" sz="2400" b="1" dirty="0" smtClean="0">
                <a:solidFill>
                  <a:schemeClr val="accent5">
                    <a:lumMod val="50000"/>
                  </a:schemeClr>
                </a:solidFill>
                <a:latin typeface="微软雅黑" pitchFamily="34" charset="-122"/>
                <a:ea typeface="微软雅黑" pitchFamily="34" charset="-122"/>
              </a:rPr>
              <a:t>国内</a:t>
            </a:r>
            <a:r>
              <a:rPr lang="zh-CN" altLang="en-US" sz="2400" b="1" dirty="0">
                <a:solidFill>
                  <a:schemeClr val="accent5">
                    <a:lumMod val="50000"/>
                  </a:schemeClr>
                </a:solidFill>
                <a:latin typeface="微软雅黑" pitchFamily="34" charset="-122"/>
                <a:ea typeface="微软雅黑" pitchFamily="34" charset="-122"/>
              </a:rPr>
              <a:t>专利</a:t>
            </a:r>
            <a:r>
              <a:rPr lang="zh-CN" altLang="en-US" sz="2400" b="1" dirty="0" smtClean="0">
                <a:solidFill>
                  <a:schemeClr val="accent5">
                    <a:lumMod val="50000"/>
                  </a:schemeClr>
                </a:solidFill>
                <a:latin typeface="微软雅黑" pitchFamily="34" charset="-122"/>
                <a:ea typeface="微软雅黑" pitchFamily="34" charset="-122"/>
              </a:rPr>
              <a:t>申请代理</a:t>
            </a:r>
            <a:endParaRPr lang="zh-CN" altLang="en-US" sz="2400" b="1" dirty="0">
              <a:solidFill>
                <a:schemeClr val="accent5">
                  <a:lumMod val="50000"/>
                </a:schemeClr>
              </a:solidFill>
              <a:latin typeface="微软雅黑" pitchFamily="34" charset="-122"/>
              <a:ea typeface="微软雅黑" pitchFamily="34" charset="-122"/>
            </a:endParaRPr>
          </a:p>
        </p:txBody>
      </p:sp>
      <p:sp>
        <p:nvSpPr>
          <p:cNvPr id="2" name="矩形 1"/>
          <p:cNvSpPr/>
          <p:nvPr/>
        </p:nvSpPr>
        <p:spPr>
          <a:xfrm>
            <a:off x="550590" y="1052736"/>
            <a:ext cx="11305256" cy="5478423"/>
          </a:xfrm>
          <a:prstGeom prst="rect">
            <a:avLst/>
          </a:prstGeom>
        </p:spPr>
        <p:txBody>
          <a:bodyPr wrap="square">
            <a:spAutoFit/>
          </a:bodyPr>
          <a:lstStyle/>
          <a:p>
            <a:pPr marL="285750" indent="-285750" latinLnBrk="1">
              <a:buFont typeface="Wingdings" pitchFamily="2" charset="2"/>
              <a:buChar char="p"/>
            </a:pPr>
            <a:r>
              <a:rPr lang="zh-CN" altLang="en-US" sz="1400" dirty="0" smtClean="0">
                <a:latin typeface="Times New Roman" pitchFamily="18" charset="0"/>
                <a:cs typeface="Times New Roman" pitchFamily="18" charset="0"/>
              </a:rPr>
              <a:t>按照</a:t>
            </a:r>
            <a:r>
              <a:rPr lang="zh-CN" altLang="en-US" sz="1400" dirty="0">
                <a:latin typeface="Times New Roman" pitchFamily="18" charset="0"/>
                <a:cs typeface="Times New Roman" pitchFamily="18" charset="0"/>
              </a:rPr>
              <a:t>案件的类型（发明、实用新型、外观设计）以及重要级别（普通案件、一般重要案件和重要案件），为客户安排对应领域和从业经验的专利代理师；在客户发出委托处理专利申请的委托信和必要的技术资料之日起</a:t>
            </a:r>
            <a:r>
              <a:rPr lang="en-US" altLang="zh-CN" sz="1400" dirty="0">
                <a:latin typeface="Times New Roman" pitchFamily="18" charset="0"/>
                <a:cs typeface="Times New Roman" pitchFamily="18" charset="0"/>
              </a:rPr>
              <a:t>2</a:t>
            </a:r>
            <a:r>
              <a:rPr lang="zh-CN" altLang="en-US" sz="1400" dirty="0">
                <a:latin typeface="Times New Roman" pitchFamily="18" charset="0"/>
                <a:cs typeface="Times New Roman" pitchFamily="18" charset="0"/>
              </a:rPr>
              <a:t>个工作日内，向客户发出确认函，确认函的内容包含对该专利申请的存档情况（例如存档编号）以及指定负责该专利申请的代理师的相关信息（包括代理师姓名、电子邮箱、联系电话）；</a:t>
            </a:r>
          </a:p>
          <a:p>
            <a:pPr marL="285750" indent="-285750" latinLnBrk="1">
              <a:buFont typeface="Wingdings" pitchFamily="2" charset="2"/>
              <a:buChar char="p"/>
            </a:pPr>
            <a:r>
              <a:rPr lang="zh-CN" altLang="en-US" sz="1400" dirty="0" smtClean="0">
                <a:latin typeface="Times New Roman" pitchFamily="18" charset="0"/>
                <a:cs typeface="Times New Roman" pitchFamily="18" charset="0"/>
              </a:rPr>
              <a:t>清晰</a:t>
            </a:r>
            <a:r>
              <a:rPr lang="zh-CN" altLang="en-US" sz="1400" dirty="0">
                <a:latin typeface="Times New Roman" pitchFamily="18" charset="0"/>
                <a:cs typeface="Times New Roman" pitchFamily="18" charset="0"/>
              </a:rPr>
              <a:t>告知客户需要提供的技术资料的内容与格式，告知客户检索相关专利文献或按照客户要求检索相关专利文献；</a:t>
            </a:r>
          </a:p>
          <a:p>
            <a:pPr marL="285750" indent="-285750" latinLnBrk="1">
              <a:buFont typeface="Wingdings" pitchFamily="2" charset="2"/>
              <a:buChar char="p"/>
            </a:pPr>
            <a:r>
              <a:rPr lang="zh-CN" altLang="en-US" sz="1400" dirty="0" smtClean="0">
                <a:latin typeface="Times New Roman" pitchFamily="18" charset="0"/>
                <a:cs typeface="Times New Roman" pitchFamily="18" charset="0"/>
              </a:rPr>
              <a:t>理解</a:t>
            </a:r>
            <a:r>
              <a:rPr lang="zh-CN" altLang="en-US" sz="1400" dirty="0">
                <a:latin typeface="Times New Roman" pitchFamily="18" charset="0"/>
                <a:cs typeface="Times New Roman" pitchFamily="18" charset="0"/>
              </a:rPr>
              <a:t>、分析客户提供的技术资料，指导客户补充、完善必要资料；</a:t>
            </a:r>
          </a:p>
          <a:p>
            <a:pPr marL="285750" indent="-285750" latinLnBrk="1">
              <a:buFont typeface="Wingdings" pitchFamily="2" charset="2"/>
              <a:buChar char="p"/>
            </a:pPr>
            <a:r>
              <a:rPr lang="zh-CN" altLang="en-US" sz="1400" dirty="0" smtClean="0">
                <a:latin typeface="Times New Roman" pitchFamily="18" charset="0"/>
                <a:cs typeface="Times New Roman" pitchFamily="18" charset="0"/>
              </a:rPr>
              <a:t>检索</a:t>
            </a:r>
            <a:r>
              <a:rPr lang="zh-CN" altLang="en-US" sz="1400" dirty="0">
                <a:latin typeface="Times New Roman" pitchFamily="18" charset="0"/>
                <a:cs typeface="Times New Roman" pitchFamily="18" charset="0"/>
              </a:rPr>
              <a:t>和分析专利文献；</a:t>
            </a:r>
          </a:p>
          <a:p>
            <a:pPr marL="285750" indent="-285750" latinLnBrk="1">
              <a:buFont typeface="Wingdings" pitchFamily="2" charset="2"/>
              <a:buChar char="p"/>
            </a:pPr>
            <a:r>
              <a:rPr lang="zh-CN" altLang="en-US" sz="1400" dirty="0" smtClean="0">
                <a:latin typeface="Times New Roman" pitchFamily="18" charset="0"/>
                <a:cs typeface="Times New Roman" pitchFamily="18" charset="0"/>
              </a:rPr>
              <a:t>按</a:t>
            </a:r>
            <a:r>
              <a:rPr lang="zh-CN" altLang="en-US" sz="1400" dirty="0">
                <a:latin typeface="Times New Roman" pitchFamily="18" charset="0"/>
                <a:cs typeface="Times New Roman" pitchFamily="18" charset="0"/>
              </a:rPr>
              <a:t>合同约定完成规定格式的专利申请文件的撰写，进行必要的内部审查；具体地，在收到客户委托信和必要的技术资料之日起</a:t>
            </a:r>
            <a:r>
              <a:rPr lang="en-US" altLang="zh-CN" sz="1400" dirty="0">
                <a:latin typeface="Times New Roman" pitchFamily="18" charset="0"/>
                <a:cs typeface="Times New Roman" pitchFamily="18" charset="0"/>
              </a:rPr>
              <a:t>15</a:t>
            </a:r>
            <a:r>
              <a:rPr lang="zh-CN" altLang="en-US" sz="1400" dirty="0">
                <a:latin typeface="Times New Roman" pitchFamily="18" charset="0"/>
                <a:cs typeface="Times New Roman" pitchFamily="18" charset="0"/>
              </a:rPr>
              <a:t>个工作日之内，向发明人及客户指定的联系人提供专利申请文件初稿（根据客户提供的材料撰写权利要求书、说明书及其摘要和附图），之后双方对该专利申请文件的修改文本均应在</a:t>
            </a:r>
            <a:r>
              <a:rPr lang="en-US" altLang="zh-CN" sz="1400" dirty="0">
                <a:latin typeface="Times New Roman" pitchFamily="18" charset="0"/>
                <a:cs typeface="Times New Roman" pitchFamily="18" charset="0"/>
              </a:rPr>
              <a:t>5</a:t>
            </a:r>
            <a:r>
              <a:rPr lang="zh-CN" altLang="en-US" sz="1400" dirty="0">
                <a:latin typeface="Times New Roman" pitchFamily="18" charset="0"/>
                <a:cs typeface="Times New Roman" pitchFamily="18" charset="0"/>
              </a:rPr>
              <a:t>个工作日之内反馈到对方。在客户发出委托信和必要的技术资料之日起</a:t>
            </a:r>
            <a:r>
              <a:rPr lang="en-US" altLang="zh-CN" sz="1400" dirty="0">
                <a:latin typeface="Times New Roman" pitchFamily="18" charset="0"/>
                <a:cs typeface="Times New Roman" pitchFamily="18" charset="0"/>
              </a:rPr>
              <a:t>30</a:t>
            </a:r>
            <a:r>
              <a:rPr lang="zh-CN" altLang="en-US" sz="1400" dirty="0">
                <a:latin typeface="Times New Roman" pitchFamily="18" charset="0"/>
                <a:cs typeface="Times New Roman" pitchFamily="18" charset="0"/>
              </a:rPr>
              <a:t>个工作日内，将专利申请文件提交至国家知识产权局；经甲方同意适当延长申请文件准备期限的除外；</a:t>
            </a:r>
          </a:p>
          <a:p>
            <a:pPr marL="285750" indent="-285750" latinLnBrk="1">
              <a:buFont typeface="Wingdings" pitchFamily="2" charset="2"/>
              <a:buChar char="p"/>
            </a:pPr>
            <a:r>
              <a:rPr lang="zh-CN" altLang="en-US" sz="1400" dirty="0" smtClean="0">
                <a:latin typeface="Times New Roman" pitchFamily="18" charset="0"/>
                <a:cs typeface="Times New Roman" pitchFamily="18" charset="0"/>
              </a:rPr>
              <a:t>经</a:t>
            </a:r>
            <a:r>
              <a:rPr lang="zh-CN" altLang="en-US" sz="1400" dirty="0">
                <a:latin typeface="Times New Roman" pitchFamily="18" charset="0"/>
                <a:cs typeface="Times New Roman" pitchFamily="18" charset="0"/>
              </a:rPr>
              <a:t>客户确认后及时提交专利申请文件</a:t>
            </a:r>
            <a:r>
              <a:rPr lang="zh-CN" altLang="en-US" sz="1400" dirty="0" smtClean="0">
                <a:latin typeface="Times New Roman" pitchFamily="18" charset="0"/>
                <a:cs typeface="Times New Roman" pitchFamily="18" charset="0"/>
              </a:rPr>
              <a:t>；</a:t>
            </a:r>
            <a:endParaRPr lang="en-US" altLang="zh-CN" sz="1400" dirty="0" smtClean="0">
              <a:latin typeface="Times New Roman" pitchFamily="18" charset="0"/>
              <a:cs typeface="Times New Roman" pitchFamily="18" charset="0"/>
            </a:endParaRPr>
          </a:p>
          <a:p>
            <a:pPr marL="285750" indent="-285750" latinLnBrk="1">
              <a:buFont typeface="Wingdings" pitchFamily="2" charset="2"/>
              <a:buChar char="p"/>
            </a:pPr>
            <a:r>
              <a:rPr lang="zh-CN" altLang="zh-CN" sz="1400" dirty="0">
                <a:latin typeface="Times New Roman" pitchFamily="18" charset="0"/>
                <a:cs typeface="Times New Roman" pitchFamily="18" charset="0"/>
              </a:rPr>
              <a:t>根据客户需求，要求</a:t>
            </a:r>
            <a:r>
              <a:rPr lang="zh-CN" altLang="zh-CN" sz="1400" dirty="0" smtClean="0">
                <a:latin typeface="Times New Roman" pitchFamily="18" charset="0"/>
                <a:cs typeface="Times New Roman" pitchFamily="18" charset="0"/>
              </a:rPr>
              <a:t>优先权</a:t>
            </a:r>
            <a:r>
              <a:rPr lang="zh-CN" altLang="en-US" sz="1400" dirty="0" smtClean="0">
                <a:latin typeface="Times New Roman" pitchFamily="18" charset="0"/>
                <a:cs typeface="Times New Roman" pitchFamily="18" charset="0"/>
              </a:rPr>
              <a:t>；</a:t>
            </a:r>
            <a:endParaRPr lang="zh-CN" altLang="en-US" sz="1400" dirty="0">
              <a:latin typeface="Times New Roman" pitchFamily="18" charset="0"/>
              <a:cs typeface="Times New Roman" pitchFamily="18" charset="0"/>
            </a:endParaRPr>
          </a:p>
          <a:p>
            <a:pPr marL="285750" indent="-285750" latinLnBrk="1">
              <a:buFont typeface="Wingdings" pitchFamily="2" charset="2"/>
              <a:buChar char="p"/>
            </a:pPr>
            <a:r>
              <a:rPr lang="zh-CN" altLang="en-US" sz="1400" dirty="0" smtClean="0">
                <a:latin typeface="Times New Roman" pitchFamily="18" charset="0"/>
                <a:cs typeface="Times New Roman" pitchFamily="18" charset="0"/>
              </a:rPr>
              <a:t>成功</a:t>
            </a:r>
            <a:r>
              <a:rPr lang="zh-CN" altLang="en-US" sz="1400" dirty="0">
                <a:latin typeface="Times New Roman" pitchFamily="18" charset="0"/>
                <a:cs typeface="Times New Roman" pitchFamily="18" charset="0"/>
              </a:rPr>
              <a:t>提交并收到受理通知书后应及时向客户转达，并实时监控并告知客户受理进程</a:t>
            </a:r>
            <a:r>
              <a:rPr lang="zh-CN" altLang="en-US" sz="1400" dirty="0" smtClean="0">
                <a:latin typeface="Times New Roman" pitchFamily="18" charset="0"/>
                <a:cs typeface="Times New Roman" pitchFamily="18" charset="0"/>
              </a:rPr>
              <a:t>；</a:t>
            </a:r>
            <a:endParaRPr lang="en-US" altLang="zh-CN" sz="1400" dirty="0">
              <a:latin typeface="Times New Roman" pitchFamily="18" charset="0"/>
              <a:cs typeface="Times New Roman" pitchFamily="18" charset="0"/>
            </a:endParaRPr>
          </a:p>
          <a:p>
            <a:pPr marL="285750" indent="-285750" latinLnBrk="1">
              <a:buFont typeface="Wingdings" pitchFamily="2" charset="2"/>
              <a:buChar char="p"/>
            </a:pPr>
            <a:r>
              <a:rPr lang="zh-CN" altLang="zh-CN" sz="1400" dirty="0">
                <a:latin typeface="Times New Roman" pitchFamily="18" charset="0"/>
                <a:cs typeface="Times New Roman" pitchFamily="18" charset="0"/>
              </a:rPr>
              <a:t>提出实质审查</a:t>
            </a:r>
            <a:r>
              <a:rPr lang="zh-CN" altLang="zh-CN" sz="1400" dirty="0" smtClean="0">
                <a:latin typeface="Times New Roman" pitchFamily="18" charset="0"/>
                <a:cs typeface="Times New Roman" pitchFamily="18" charset="0"/>
              </a:rPr>
              <a:t>请求</a:t>
            </a:r>
            <a:r>
              <a:rPr lang="zh-CN" altLang="en-US" sz="1400" dirty="0" smtClean="0">
                <a:latin typeface="Times New Roman" pitchFamily="18" charset="0"/>
                <a:cs typeface="Times New Roman" pitchFamily="18" charset="0"/>
              </a:rPr>
              <a:t>，</a:t>
            </a:r>
            <a:r>
              <a:rPr lang="zh-CN" altLang="zh-CN" sz="1400" dirty="0" smtClean="0">
                <a:latin typeface="Times New Roman" pitchFamily="18" charset="0"/>
                <a:cs typeface="Times New Roman" pitchFamily="18" charset="0"/>
              </a:rPr>
              <a:t>根据</a:t>
            </a:r>
            <a:r>
              <a:rPr lang="zh-CN" altLang="zh-CN" sz="1400" dirty="0">
                <a:latin typeface="Times New Roman" pitchFamily="18" charset="0"/>
                <a:cs typeface="Times New Roman" pitchFamily="18" charset="0"/>
              </a:rPr>
              <a:t>客户需求，及时提交主动修改文本</a:t>
            </a:r>
            <a:r>
              <a:rPr lang="zh-CN" altLang="zh-CN" sz="1400" dirty="0" smtClean="0">
                <a:latin typeface="Times New Roman" pitchFamily="18" charset="0"/>
                <a:cs typeface="Times New Roman" pitchFamily="18" charset="0"/>
              </a:rPr>
              <a:t>；</a:t>
            </a:r>
            <a:endParaRPr lang="en-US" altLang="zh-CN" sz="1400" dirty="0" smtClean="0">
              <a:latin typeface="Times New Roman" pitchFamily="18" charset="0"/>
              <a:cs typeface="Times New Roman" pitchFamily="18" charset="0"/>
            </a:endParaRPr>
          </a:p>
          <a:p>
            <a:pPr marL="285750" indent="-285750" latinLnBrk="1">
              <a:buFont typeface="Wingdings" pitchFamily="2" charset="2"/>
              <a:buChar char="p"/>
            </a:pPr>
            <a:r>
              <a:rPr lang="zh-CN" altLang="en-US" sz="1400" dirty="0" smtClean="0">
                <a:latin typeface="Times New Roman" pitchFamily="18" charset="0"/>
                <a:cs typeface="Times New Roman" pitchFamily="18" charset="0"/>
              </a:rPr>
              <a:t>收到</a:t>
            </a:r>
            <a:r>
              <a:rPr lang="zh-CN" altLang="en-US" sz="1400" dirty="0">
                <a:latin typeface="Times New Roman" pitchFamily="18" charset="0"/>
                <a:cs typeface="Times New Roman" pitchFamily="18" charset="0"/>
              </a:rPr>
              <a:t>专利局发出的审查意见通知书时，</a:t>
            </a:r>
            <a:r>
              <a:rPr lang="en-US" altLang="zh-CN" sz="1400" dirty="0">
                <a:latin typeface="Times New Roman" pitchFamily="18" charset="0"/>
                <a:cs typeface="Times New Roman" pitchFamily="18" charset="0"/>
              </a:rPr>
              <a:t>10</a:t>
            </a:r>
            <a:r>
              <a:rPr lang="zh-CN" altLang="en-US" sz="1400" dirty="0">
                <a:latin typeface="Times New Roman" pitchFamily="18" charset="0"/>
                <a:cs typeface="Times New Roman" pitchFamily="18" charset="0"/>
              </a:rPr>
              <a:t>日内以电子扫描方式完整地转达给客户；专利局发第一次审查意见通知书（</a:t>
            </a:r>
            <a:r>
              <a:rPr lang="en-US" altLang="zh-CN" sz="1400" dirty="0">
                <a:latin typeface="Times New Roman" pitchFamily="18" charset="0"/>
                <a:cs typeface="Times New Roman" pitchFamily="18" charset="0"/>
              </a:rPr>
              <a:t>4</a:t>
            </a:r>
            <a:r>
              <a:rPr lang="zh-CN" altLang="en-US" sz="1400" dirty="0">
                <a:latin typeface="Times New Roman" pitchFamily="18" charset="0"/>
                <a:cs typeface="Times New Roman" pitchFamily="18" charset="0"/>
              </a:rPr>
              <a:t>个月内答复），第二次审查意见通知书（</a:t>
            </a:r>
            <a:r>
              <a:rPr lang="en-US" altLang="zh-CN" sz="1400" dirty="0">
                <a:latin typeface="Times New Roman" pitchFamily="18" charset="0"/>
                <a:cs typeface="Times New Roman" pitchFamily="18" charset="0"/>
              </a:rPr>
              <a:t>2</a:t>
            </a:r>
            <a:r>
              <a:rPr lang="zh-CN" altLang="en-US" sz="1400" dirty="0">
                <a:latin typeface="Times New Roman" pitchFamily="18" charset="0"/>
                <a:cs typeface="Times New Roman" pitchFamily="18" charset="0"/>
              </a:rPr>
              <a:t>个月内答复），由代理师提建议、发客户；监管时限：是否延期或需办理恢复手续；在法定期限内根据客户的指示答复审查意见，定稿后递交专利局</a:t>
            </a:r>
            <a:r>
              <a:rPr lang="zh-CN" altLang="en-US" sz="1400" dirty="0" smtClean="0">
                <a:latin typeface="Times New Roman" pitchFamily="18" charset="0"/>
                <a:cs typeface="Times New Roman" pitchFamily="18" charset="0"/>
              </a:rPr>
              <a:t>；</a:t>
            </a:r>
            <a:endParaRPr lang="en-US" altLang="zh-CN" sz="1400" dirty="0" smtClean="0">
              <a:latin typeface="Times New Roman" pitchFamily="18" charset="0"/>
              <a:cs typeface="Times New Roman" pitchFamily="18" charset="0"/>
            </a:endParaRPr>
          </a:p>
          <a:p>
            <a:pPr marL="285750" indent="-285750" latinLnBrk="1">
              <a:buFont typeface="Wingdings" pitchFamily="2" charset="2"/>
              <a:buChar char="p"/>
            </a:pPr>
            <a:r>
              <a:rPr lang="zh-CN" altLang="en-US" sz="1400" dirty="0" smtClean="0">
                <a:latin typeface="Times New Roman" pitchFamily="18" charset="0"/>
                <a:cs typeface="Times New Roman" pitchFamily="18" charset="0"/>
              </a:rPr>
              <a:t>收到</a:t>
            </a:r>
            <a:r>
              <a:rPr lang="zh-CN" altLang="en-US" sz="1400" dirty="0">
                <a:latin typeface="Times New Roman" pitchFamily="18" charset="0"/>
                <a:cs typeface="Times New Roman" pitchFamily="18" charset="0"/>
              </a:rPr>
              <a:t>驳回通知（</a:t>
            </a:r>
            <a:r>
              <a:rPr lang="en-US" altLang="zh-CN" sz="1400" dirty="0">
                <a:latin typeface="Times New Roman" pitchFamily="18" charset="0"/>
                <a:cs typeface="Times New Roman" pitchFamily="18" charset="0"/>
              </a:rPr>
              <a:t>3</a:t>
            </a:r>
            <a:r>
              <a:rPr lang="zh-CN" altLang="en-US" sz="1400" dirty="0">
                <a:latin typeface="Times New Roman" pitchFamily="18" charset="0"/>
                <a:cs typeface="Times New Roman" pitchFamily="18" charset="0"/>
              </a:rPr>
              <a:t>个月内答复），文件和报价发客户；申请人要提复审，提供复审建议，等客户确定定稿后递交专利局并同时缴复审官费</a:t>
            </a:r>
            <a:r>
              <a:rPr lang="zh-CN" altLang="en-US" sz="1400" dirty="0" smtClean="0">
                <a:latin typeface="Times New Roman" pitchFamily="18" charset="0"/>
                <a:cs typeface="Times New Roman" pitchFamily="18" charset="0"/>
              </a:rPr>
              <a:t>；</a:t>
            </a:r>
            <a:endParaRPr lang="en-US" altLang="zh-CN" sz="1400" dirty="0" smtClean="0">
              <a:latin typeface="Times New Roman" pitchFamily="18" charset="0"/>
              <a:cs typeface="Times New Roman" pitchFamily="18" charset="0"/>
            </a:endParaRPr>
          </a:p>
          <a:p>
            <a:pPr marL="285750" indent="-285750" latinLnBrk="1">
              <a:buFont typeface="Wingdings" pitchFamily="2" charset="2"/>
              <a:buChar char="p"/>
            </a:pPr>
            <a:r>
              <a:rPr lang="zh-CN" altLang="en-US" sz="1400" dirty="0">
                <a:latin typeface="Times New Roman" pitchFamily="18" charset="0"/>
                <a:cs typeface="Times New Roman" pitchFamily="18" charset="0"/>
              </a:rPr>
              <a:t>收到复审委发出的撤销驳回决定的复审决定书，及时转达给客户，并且监控后续审查意见；</a:t>
            </a:r>
          </a:p>
          <a:p>
            <a:pPr marL="285750" indent="-285750" latinLnBrk="1">
              <a:buFont typeface="Wingdings" pitchFamily="2" charset="2"/>
              <a:buChar char="p"/>
            </a:pPr>
            <a:r>
              <a:rPr lang="zh-CN" altLang="en-US" sz="1400" dirty="0" smtClean="0">
                <a:latin typeface="Times New Roman" pitchFamily="18" charset="0"/>
                <a:cs typeface="Times New Roman" pitchFamily="18" charset="0"/>
              </a:rPr>
              <a:t>收到</a:t>
            </a:r>
            <a:r>
              <a:rPr lang="zh-CN" altLang="en-US" sz="1400" dirty="0">
                <a:latin typeface="Times New Roman" pitchFamily="18" charset="0"/>
                <a:cs typeface="Times New Roman" pitchFamily="18" charset="0"/>
              </a:rPr>
              <a:t>复审委发出的维持驳回决定的复审决定书，及时转达给客户，并且与客户商讨是否向法院</a:t>
            </a:r>
            <a:r>
              <a:rPr lang="zh-CN" altLang="en-US" sz="1400" dirty="0" smtClean="0">
                <a:latin typeface="Times New Roman" pitchFamily="18" charset="0"/>
                <a:cs typeface="Times New Roman" pitchFamily="18" charset="0"/>
              </a:rPr>
              <a:t>起诉；</a:t>
            </a:r>
            <a:endParaRPr lang="zh-CN" altLang="en-US" sz="1400" dirty="0">
              <a:latin typeface="Times New Roman" pitchFamily="18" charset="0"/>
              <a:cs typeface="Times New Roman" pitchFamily="18" charset="0"/>
            </a:endParaRPr>
          </a:p>
          <a:p>
            <a:pPr marL="285750" indent="-285750" latinLnBrk="1">
              <a:buFont typeface="Wingdings" pitchFamily="2" charset="2"/>
              <a:buChar char="p"/>
            </a:pPr>
            <a:r>
              <a:rPr lang="zh-CN" altLang="en-US" sz="1400" dirty="0">
                <a:latin typeface="Times New Roman" pitchFamily="18" charset="0"/>
                <a:cs typeface="Times New Roman" pitchFamily="18" charset="0"/>
              </a:rPr>
              <a:t>收到授权通知书后，</a:t>
            </a:r>
            <a:r>
              <a:rPr lang="en-US" altLang="zh-CN" sz="1400" dirty="0">
                <a:latin typeface="Times New Roman" pitchFamily="18" charset="0"/>
                <a:cs typeface="Times New Roman" pitchFamily="18" charset="0"/>
              </a:rPr>
              <a:t>5</a:t>
            </a:r>
            <a:r>
              <a:rPr lang="zh-CN" altLang="en-US" sz="1400" dirty="0">
                <a:latin typeface="Times New Roman" pitchFamily="18" charset="0"/>
                <a:cs typeface="Times New Roman" pitchFamily="18" charset="0"/>
              </a:rPr>
              <a:t>日内转达给客户；</a:t>
            </a:r>
          </a:p>
          <a:p>
            <a:pPr marL="285750" indent="-285750" latinLnBrk="1">
              <a:buFont typeface="Wingdings" pitchFamily="2" charset="2"/>
              <a:buChar char="p"/>
            </a:pPr>
            <a:r>
              <a:rPr lang="zh-CN" altLang="en-US" sz="1400" dirty="0" smtClean="0">
                <a:latin typeface="Times New Roman" pitchFamily="18" charset="0"/>
                <a:cs typeface="Times New Roman" pitchFamily="18" charset="0"/>
              </a:rPr>
              <a:t>根据</a:t>
            </a:r>
            <a:r>
              <a:rPr lang="zh-CN" altLang="en-US" sz="1400" dirty="0">
                <a:latin typeface="Times New Roman" pitchFamily="18" charset="0"/>
                <a:cs typeface="Times New Roman" pitchFamily="18" charset="0"/>
              </a:rPr>
              <a:t>客户的要求为客户提供法律状态监控、及时缴纳年费等服务；</a:t>
            </a:r>
          </a:p>
          <a:p>
            <a:pPr marL="285750" indent="-285750" latinLnBrk="1">
              <a:buFont typeface="Wingdings" pitchFamily="2" charset="2"/>
              <a:buChar char="p"/>
            </a:pPr>
            <a:r>
              <a:rPr lang="zh-CN" altLang="en-US" sz="1400" dirty="0" smtClean="0">
                <a:latin typeface="Times New Roman" pitchFamily="18" charset="0"/>
                <a:cs typeface="Times New Roman" pitchFamily="18" charset="0"/>
              </a:rPr>
              <a:t>提供</a:t>
            </a:r>
            <a:r>
              <a:rPr lang="zh-CN" altLang="en-US" sz="1400" dirty="0">
                <a:latin typeface="Times New Roman" pitchFamily="18" charset="0"/>
                <a:cs typeface="Times New Roman" pitchFamily="18" charset="0"/>
              </a:rPr>
              <a:t>授权分析和分案</a:t>
            </a:r>
            <a:r>
              <a:rPr lang="zh-CN" altLang="en-US" sz="1400" dirty="0" smtClean="0">
                <a:latin typeface="Times New Roman" pitchFamily="18" charset="0"/>
                <a:cs typeface="Times New Roman" pitchFamily="18" charset="0"/>
              </a:rPr>
              <a:t>建议； </a:t>
            </a:r>
            <a:endParaRPr lang="zh-CN" altLang="en-US" sz="1400" dirty="0">
              <a:latin typeface="Times New Roman" pitchFamily="18" charset="0"/>
              <a:cs typeface="Times New Roman" pitchFamily="18" charset="0"/>
            </a:endParaRPr>
          </a:p>
          <a:p>
            <a:pPr marL="285750" indent="-285750" latinLnBrk="1">
              <a:buFont typeface="Wingdings" pitchFamily="2" charset="2"/>
              <a:buChar char="p"/>
            </a:pPr>
            <a:r>
              <a:rPr lang="zh-CN" altLang="en-US" sz="1400" dirty="0" smtClean="0">
                <a:latin typeface="Times New Roman" pitchFamily="18" charset="0"/>
                <a:cs typeface="Times New Roman" pitchFamily="18" charset="0"/>
              </a:rPr>
              <a:t>监管</a:t>
            </a:r>
            <a:r>
              <a:rPr lang="zh-CN" altLang="en-US" sz="1400" dirty="0">
                <a:latin typeface="Times New Roman" pitchFamily="18" charset="0"/>
                <a:cs typeface="Times New Roman" pitchFamily="18" charset="0"/>
              </a:rPr>
              <a:t>和提醒缴纳申请费，授权费，维持费等官方费用，必要时代</a:t>
            </a:r>
            <a:r>
              <a:rPr lang="zh-CN" altLang="en-US" sz="1400" dirty="0" smtClean="0">
                <a:latin typeface="Times New Roman" pitchFamily="18" charset="0"/>
                <a:cs typeface="Times New Roman" pitchFamily="18" charset="0"/>
              </a:rPr>
              <a:t>缴。</a:t>
            </a:r>
            <a:endParaRPr lang="zh-CN" altLang="en-US" sz="1400" dirty="0">
              <a:latin typeface="Times New Roman" pitchFamily="18" charset="0"/>
              <a:cs typeface="Times New Roman" pitchFamily="18" charset="0"/>
            </a:endParaRPr>
          </a:p>
          <a:p>
            <a:pPr marL="285750" indent="-285750" latinLnBrk="1">
              <a:buFont typeface="Wingdings" pitchFamily="2" charset="2"/>
              <a:buChar char="p"/>
            </a:pPr>
            <a:endParaRPr lang="zh-CN" alt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507979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78"/>
          <p:cNvSpPr txBox="1"/>
          <p:nvPr/>
        </p:nvSpPr>
        <p:spPr>
          <a:xfrm>
            <a:off x="360000" y="180000"/>
            <a:ext cx="4201000" cy="461665"/>
          </a:xfrm>
          <a:prstGeom prst="rect">
            <a:avLst/>
          </a:prstGeom>
          <a:noFill/>
        </p:spPr>
        <p:txBody>
          <a:bodyPr wrap="square" rtlCol="0">
            <a:spAutoFit/>
          </a:bodyPr>
          <a:lstStyle/>
          <a:p>
            <a:r>
              <a:rPr lang="en-US" altLang="zh-CN" sz="2400" b="1" dirty="0">
                <a:solidFill>
                  <a:schemeClr val="accent5">
                    <a:lumMod val="50000"/>
                  </a:schemeClr>
                </a:solidFill>
                <a:latin typeface="微软雅黑" pitchFamily="34" charset="-122"/>
                <a:ea typeface="微软雅黑" pitchFamily="34" charset="-122"/>
              </a:rPr>
              <a:t>PCT</a:t>
            </a:r>
            <a:r>
              <a:rPr lang="zh-CN" altLang="en-US" sz="2400" b="1" dirty="0">
                <a:solidFill>
                  <a:schemeClr val="accent5">
                    <a:lumMod val="50000"/>
                  </a:schemeClr>
                </a:solidFill>
                <a:latin typeface="微软雅黑" pitchFamily="34" charset="-122"/>
                <a:ea typeface="微软雅黑" pitchFamily="34" charset="-122"/>
              </a:rPr>
              <a:t>国际申请</a:t>
            </a:r>
            <a:r>
              <a:rPr lang="zh-CN" altLang="en-US" sz="2400" b="1" dirty="0" smtClean="0">
                <a:solidFill>
                  <a:schemeClr val="accent5">
                    <a:lumMod val="50000"/>
                  </a:schemeClr>
                </a:solidFill>
                <a:latin typeface="微软雅黑" pitchFamily="34" charset="-122"/>
                <a:ea typeface="微软雅黑" pitchFamily="34" charset="-122"/>
              </a:rPr>
              <a:t>代理</a:t>
            </a:r>
            <a:endParaRPr lang="zh-CN" altLang="en-US" sz="2400" b="1" dirty="0">
              <a:solidFill>
                <a:schemeClr val="accent5">
                  <a:lumMod val="50000"/>
                </a:schemeClr>
              </a:solidFill>
              <a:latin typeface="微软雅黑" pitchFamily="34" charset="-122"/>
              <a:ea typeface="微软雅黑" pitchFamily="34" charset="-122"/>
            </a:endParaRPr>
          </a:p>
        </p:txBody>
      </p:sp>
      <p:sp>
        <p:nvSpPr>
          <p:cNvPr id="2" name="矩形 1"/>
          <p:cNvSpPr/>
          <p:nvPr/>
        </p:nvSpPr>
        <p:spPr>
          <a:xfrm>
            <a:off x="550590" y="1052736"/>
            <a:ext cx="11305256" cy="5755422"/>
          </a:xfrm>
          <a:prstGeom prst="rect">
            <a:avLst/>
          </a:prstGeom>
        </p:spPr>
        <p:txBody>
          <a:bodyPr wrap="square">
            <a:spAutoFit/>
          </a:bodyPr>
          <a:lstStyle/>
          <a:p>
            <a:pPr marL="285750" indent="-285750" latinLnBrk="1">
              <a:buFont typeface="Wingdings" pitchFamily="2" charset="2"/>
              <a:buChar char="p"/>
            </a:pPr>
            <a:r>
              <a:rPr lang="zh-CN" altLang="en-US" sz="1600" dirty="0" smtClean="0">
                <a:latin typeface="Times New Roman" pitchFamily="18" charset="0"/>
                <a:cs typeface="Times New Roman" pitchFamily="18" charset="0"/>
              </a:rPr>
              <a:t>审核</a:t>
            </a:r>
            <a:r>
              <a:rPr lang="zh-CN" altLang="en-US" sz="1600" dirty="0">
                <a:latin typeface="Times New Roman" pitchFamily="18" charset="0"/>
                <a:cs typeface="Times New Roman" pitchFamily="18" charset="0"/>
              </a:rPr>
              <a:t>申请涉及的发明是否涉及国家安全和国家重大经济利益；</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按照</a:t>
            </a:r>
            <a:r>
              <a:rPr lang="zh-CN" altLang="en-US" sz="1600" dirty="0">
                <a:latin typeface="Times New Roman" pitchFamily="18" charset="0"/>
                <a:cs typeface="Times New Roman" pitchFamily="18" charset="0"/>
              </a:rPr>
              <a:t>重要级别（普通案件、一般重要案件和重要案件），为客户安排对应领域和</a:t>
            </a:r>
            <a:r>
              <a:rPr lang="en-US" altLang="zh-CN" sz="1600" dirty="0">
                <a:latin typeface="Times New Roman" pitchFamily="18" charset="0"/>
                <a:cs typeface="Times New Roman" pitchFamily="18" charset="0"/>
              </a:rPr>
              <a:t>PCT</a:t>
            </a:r>
            <a:r>
              <a:rPr lang="zh-CN" altLang="en-US" sz="1600" dirty="0">
                <a:latin typeface="Times New Roman" pitchFamily="18" charset="0"/>
                <a:cs typeface="Times New Roman" pitchFamily="18" charset="0"/>
              </a:rPr>
              <a:t>国际申请相关从业经验的专利代理师；在客户发出委托处理专利申请的委托信和必要的技术资料之日起</a:t>
            </a:r>
            <a:r>
              <a:rPr lang="en-US" altLang="zh-CN" sz="1600" dirty="0">
                <a:latin typeface="Times New Roman" pitchFamily="18" charset="0"/>
                <a:cs typeface="Times New Roman" pitchFamily="18" charset="0"/>
              </a:rPr>
              <a:t>2</a:t>
            </a:r>
            <a:r>
              <a:rPr lang="zh-CN" altLang="en-US" sz="1600" dirty="0">
                <a:latin typeface="Times New Roman" pitchFamily="18" charset="0"/>
                <a:cs typeface="Times New Roman" pitchFamily="18" charset="0"/>
              </a:rPr>
              <a:t>个工作日内，向客户发出确认函，确认函的内容包含对该专利申请的存档情况（例如存档编号）以及指定负责该专利申请的代理师的相关信息（包括代理师姓名、电子邮箱、联系电话）； </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清晰</a:t>
            </a:r>
            <a:r>
              <a:rPr lang="zh-CN" altLang="en-US" sz="1600" dirty="0">
                <a:latin typeface="Times New Roman" pitchFamily="18" charset="0"/>
                <a:cs typeface="Times New Roman" pitchFamily="18" charset="0"/>
              </a:rPr>
              <a:t>告知客户</a:t>
            </a:r>
            <a:r>
              <a:rPr lang="en-US" altLang="zh-CN" sz="1600" dirty="0">
                <a:latin typeface="Times New Roman" pitchFamily="18" charset="0"/>
                <a:cs typeface="Times New Roman" pitchFamily="18" charset="0"/>
              </a:rPr>
              <a:t>PCT</a:t>
            </a:r>
            <a:r>
              <a:rPr lang="zh-CN" altLang="en-US" sz="1600" dirty="0">
                <a:latin typeface="Times New Roman" pitchFamily="18" charset="0"/>
                <a:cs typeface="Times New Roman" pitchFamily="18" charset="0"/>
              </a:rPr>
              <a:t>专利申请程序和相关制度；</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清晰</a:t>
            </a:r>
            <a:r>
              <a:rPr lang="zh-CN" altLang="en-US" sz="1600" dirty="0">
                <a:latin typeface="Times New Roman" pitchFamily="18" charset="0"/>
                <a:cs typeface="Times New Roman" pitchFamily="18" charset="0"/>
              </a:rPr>
              <a:t>告知客户需要提供的技术资料的内容与格式，告知客户检索专利文献或按照客户要求检索相关专利文献；</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理解</a:t>
            </a:r>
            <a:r>
              <a:rPr lang="zh-CN" altLang="en-US" sz="1600" dirty="0">
                <a:latin typeface="Times New Roman" pitchFamily="18" charset="0"/>
                <a:cs typeface="Times New Roman" pitchFamily="18" charset="0"/>
              </a:rPr>
              <a:t>、分析客户提供的技术资料，指导客户补充、完善必要资料；</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检索</a:t>
            </a:r>
            <a:r>
              <a:rPr lang="zh-CN" altLang="en-US" sz="1600" dirty="0">
                <a:latin typeface="Times New Roman" pitchFamily="18" charset="0"/>
                <a:cs typeface="Times New Roman" pitchFamily="18" charset="0"/>
              </a:rPr>
              <a:t>和分析相关专利文献；</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撰写</a:t>
            </a:r>
            <a:r>
              <a:rPr lang="en-US" altLang="zh-CN" sz="1600" dirty="0">
                <a:latin typeface="Times New Roman" pitchFamily="18" charset="0"/>
                <a:cs typeface="Times New Roman" pitchFamily="18" charset="0"/>
              </a:rPr>
              <a:t>PCT</a:t>
            </a:r>
            <a:r>
              <a:rPr lang="zh-CN" altLang="en-US" sz="1600" dirty="0">
                <a:latin typeface="Times New Roman" pitchFamily="18" charset="0"/>
                <a:cs typeface="Times New Roman" pitchFamily="18" charset="0"/>
              </a:rPr>
              <a:t>国际申请文件前，应主动征求客户意见，确定是否要求优先权；</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按</a:t>
            </a:r>
            <a:r>
              <a:rPr lang="zh-CN" altLang="en-US" sz="1600" dirty="0">
                <a:latin typeface="Times New Roman" pitchFamily="18" charset="0"/>
                <a:cs typeface="Times New Roman" pitchFamily="18" charset="0"/>
              </a:rPr>
              <a:t>合同约定完成规定格式、内容和语言的</a:t>
            </a:r>
            <a:r>
              <a:rPr lang="en-US" altLang="zh-CN" sz="1600" dirty="0">
                <a:latin typeface="Times New Roman" pitchFamily="18" charset="0"/>
                <a:cs typeface="Times New Roman" pitchFamily="18" charset="0"/>
              </a:rPr>
              <a:t>PCT</a:t>
            </a:r>
            <a:r>
              <a:rPr lang="zh-CN" altLang="en-US" sz="1600" dirty="0">
                <a:latin typeface="Times New Roman" pitchFamily="18" charset="0"/>
                <a:cs typeface="Times New Roman" pitchFamily="18" charset="0"/>
              </a:rPr>
              <a:t>国际申请文件的撰写或改写，进行必要的内部审查；</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经</a:t>
            </a:r>
            <a:r>
              <a:rPr lang="zh-CN" altLang="en-US" sz="1600" dirty="0">
                <a:latin typeface="Times New Roman" pitchFamily="18" charset="0"/>
                <a:cs typeface="Times New Roman" pitchFamily="18" charset="0"/>
              </a:rPr>
              <a:t>客户确认后，在约定期限内向有关部门提交专利申请文件；</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在</a:t>
            </a:r>
            <a:r>
              <a:rPr lang="zh-CN" altLang="en-US" sz="1600" dirty="0">
                <a:latin typeface="Times New Roman" pitchFamily="18" charset="0"/>
                <a:cs typeface="Times New Roman" pitchFamily="18" charset="0"/>
              </a:rPr>
              <a:t>约定期限内将有关部门发出的受理通知书转交给客户；</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在</a:t>
            </a:r>
            <a:r>
              <a:rPr lang="zh-CN" altLang="en-US" sz="1600" dirty="0">
                <a:latin typeface="Times New Roman" pitchFamily="18" charset="0"/>
                <a:cs typeface="Times New Roman" pitchFamily="18" charset="0"/>
              </a:rPr>
              <a:t>收到有关部门的国际检索报告和书面意见后，根据客户指示进行转达和处理，询问客户是否提交答复意见书、是否修改权利要求书，在需要的情况下提供答复和修改建议；</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建议</a:t>
            </a:r>
            <a:r>
              <a:rPr lang="zh-CN" altLang="en-US" sz="1600" dirty="0">
                <a:latin typeface="Times New Roman" pitchFamily="18" charset="0"/>
                <a:cs typeface="Times New Roman" pitchFamily="18" charset="0"/>
              </a:rPr>
              <a:t>客户是否申请国际初步审查，并在规定期限内提交国际初步审查申请书；</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在</a:t>
            </a:r>
            <a:r>
              <a:rPr lang="zh-CN" altLang="en-US" sz="1600" dirty="0">
                <a:latin typeface="Times New Roman" pitchFamily="18" charset="0"/>
                <a:cs typeface="Times New Roman" pitchFamily="18" charset="0"/>
              </a:rPr>
              <a:t>收到国际专利申请缺乏发明单一性的审查意见时，按照客户指示提出单一性异议请求，包括：协助客户在收到缴纳附加检索费的通知一个月内对缺乏发明单一性的主张或者对所要求缴纳的附加费数目过高提出异议，并且缴纳异议费和全部附加检索费，同时随附加费一起递交一份认为该国际申请符合发明单一性要求的</a:t>
            </a:r>
            <a:r>
              <a:rPr lang="zh-CN" altLang="en-US" sz="1600" dirty="0" smtClean="0">
                <a:latin typeface="Times New Roman" pitchFamily="18" charset="0"/>
                <a:cs typeface="Times New Roman" pitchFamily="18" charset="0"/>
              </a:rPr>
              <a:t>陈述；</a:t>
            </a:r>
            <a:endParaRPr lang="en-US" altLang="zh-CN" sz="1600" dirty="0" smtClean="0">
              <a:latin typeface="Times New Roman" pitchFamily="18" charset="0"/>
              <a:cs typeface="Times New Roman" pitchFamily="18" charset="0"/>
            </a:endParaRPr>
          </a:p>
          <a:p>
            <a:pPr marL="285750" indent="-285750" latinLnBrk="1">
              <a:buFont typeface="Wingdings" pitchFamily="2" charset="2"/>
              <a:buChar char="p"/>
            </a:pPr>
            <a:r>
              <a:rPr lang="zh-CN" altLang="en-US" sz="1600" dirty="0">
                <a:latin typeface="Times New Roman" pitchFamily="18" charset="0"/>
                <a:cs typeface="Times New Roman" pitchFamily="18" charset="0"/>
              </a:rPr>
              <a:t>启动初步审查程序后，在约定的期限内对说明书、权利要求书、附图等向有关部门提出必要的修改；</a:t>
            </a:r>
          </a:p>
          <a:p>
            <a:pPr marL="285750" indent="-285750" latinLnBrk="1">
              <a:buFont typeface="Wingdings" pitchFamily="2" charset="2"/>
              <a:buChar char="p"/>
            </a:pPr>
            <a:r>
              <a:rPr lang="zh-CN" altLang="en-US" sz="1600" dirty="0">
                <a:latin typeface="Times New Roman" pitchFamily="18" charset="0"/>
                <a:cs typeface="Times New Roman" pitchFamily="18" charset="0"/>
              </a:rPr>
              <a:t>按照合同约定，为客户提供法律状态监控和相关费用缴纳等后续服务。</a:t>
            </a:r>
          </a:p>
          <a:p>
            <a:pPr latinLnBrk="1"/>
            <a:endParaRPr lang="zh-CN" altLang="en-US" sz="1600" dirty="0">
              <a:latin typeface="Times New Roman" pitchFamily="18" charset="0"/>
              <a:cs typeface="Times New Roman" pitchFamily="18" charset="0"/>
            </a:endParaRPr>
          </a:p>
          <a:p>
            <a:pPr marL="285750" indent="-285750" latinLnBrk="1">
              <a:buFont typeface="Wingdings" pitchFamily="2" charset="2"/>
              <a:buChar char="p"/>
            </a:pPr>
            <a:endParaRPr lang="zh-CN" alt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65892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78"/>
          <p:cNvSpPr txBox="1"/>
          <p:nvPr/>
        </p:nvSpPr>
        <p:spPr>
          <a:xfrm>
            <a:off x="360000" y="180000"/>
            <a:ext cx="4201000" cy="461665"/>
          </a:xfrm>
          <a:prstGeom prst="rect">
            <a:avLst/>
          </a:prstGeom>
          <a:noFill/>
        </p:spPr>
        <p:txBody>
          <a:bodyPr wrap="square" rtlCol="0">
            <a:spAutoFit/>
          </a:bodyPr>
          <a:lstStyle/>
          <a:p>
            <a:r>
              <a:rPr lang="zh-CN" altLang="en-US" sz="2400" b="1" dirty="0" smtClean="0">
                <a:solidFill>
                  <a:schemeClr val="accent5">
                    <a:lumMod val="50000"/>
                  </a:schemeClr>
                </a:solidFill>
                <a:latin typeface="微软雅黑" pitchFamily="34" charset="-122"/>
                <a:ea typeface="微软雅黑" pitchFamily="34" charset="-122"/>
              </a:rPr>
              <a:t>国外专利申请</a:t>
            </a:r>
            <a:r>
              <a:rPr lang="zh-CN" altLang="en-US" sz="2400" b="1" dirty="0" smtClean="0">
                <a:solidFill>
                  <a:schemeClr val="accent5">
                    <a:lumMod val="50000"/>
                  </a:schemeClr>
                </a:solidFill>
                <a:latin typeface="微软雅黑" pitchFamily="34" charset="-122"/>
                <a:ea typeface="微软雅黑" pitchFamily="34" charset="-122"/>
              </a:rPr>
              <a:t>代理</a:t>
            </a:r>
            <a:endParaRPr lang="zh-CN" altLang="en-US" sz="2400" b="1" dirty="0">
              <a:solidFill>
                <a:schemeClr val="accent5">
                  <a:lumMod val="50000"/>
                </a:schemeClr>
              </a:solidFill>
              <a:latin typeface="微软雅黑" pitchFamily="34" charset="-122"/>
              <a:ea typeface="微软雅黑" pitchFamily="34" charset="-122"/>
            </a:endParaRPr>
          </a:p>
        </p:txBody>
      </p:sp>
      <p:sp>
        <p:nvSpPr>
          <p:cNvPr id="2" name="矩形 1"/>
          <p:cNvSpPr/>
          <p:nvPr/>
        </p:nvSpPr>
        <p:spPr>
          <a:xfrm>
            <a:off x="550590" y="980728"/>
            <a:ext cx="11305256" cy="6247864"/>
          </a:xfrm>
          <a:prstGeom prst="rect">
            <a:avLst/>
          </a:prstGeom>
        </p:spPr>
        <p:txBody>
          <a:bodyPr wrap="square">
            <a:spAutoFit/>
          </a:bodyPr>
          <a:lstStyle/>
          <a:p>
            <a:pPr marL="285750" indent="-285750" latinLnBrk="1">
              <a:buFont typeface="Wingdings" pitchFamily="2" charset="2"/>
              <a:buChar char="p"/>
            </a:pPr>
            <a:r>
              <a:rPr lang="zh-CN" altLang="en-US" sz="1600" dirty="0" smtClean="0">
                <a:latin typeface="Times New Roman" pitchFamily="18" charset="0"/>
                <a:cs typeface="Times New Roman" pitchFamily="18" charset="0"/>
              </a:rPr>
              <a:t>根据</a:t>
            </a:r>
            <a:r>
              <a:rPr lang="zh-CN" altLang="en-US" sz="1600" dirty="0">
                <a:latin typeface="Times New Roman" pitchFamily="18" charset="0"/>
                <a:cs typeface="Times New Roman" pitchFamily="18" charset="0"/>
              </a:rPr>
              <a:t>客户指示或者根据优先权文件情况向客户建议，选择</a:t>
            </a:r>
            <a:r>
              <a:rPr lang="en-US" altLang="zh-CN" sz="1600" dirty="0">
                <a:latin typeface="Times New Roman" pitchFamily="18" charset="0"/>
                <a:cs typeface="Times New Roman" pitchFamily="18" charset="0"/>
              </a:rPr>
              <a:t>PCT</a:t>
            </a:r>
            <a:r>
              <a:rPr lang="zh-CN" altLang="en-US" sz="1600" dirty="0">
                <a:latin typeface="Times New Roman" pitchFamily="18" charset="0"/>
                <a:cs typeface="Times New Roman" pitchFamily="18" charset="0"/>
              </a:rPr>
              <a:t>申请途径或巴黎公约申请途径进行国外专利</a:t>
            </a:r>
            <a:r>
              <a:rPr lang="zh-CN" altLang="en-US" sz="1600" dirty="0" smtClean="0">
                <a:latin typeface="Times New Roman" pitchFamily="18" charset="0"/>
                <a:cs typeface="Times New Roman" pitchFamily="18" charset="0"/>
              </a:rPr>
              <a:t>申请；</a:t>
            </a:r>
            <a:endParaRPr lang="zh-CN" altLang="en-US" sz="1600" dirty="0">
              <a:latin typeface="Times New Roman" pitchFamily="18" charset="0"/>
              <a:cs typeface="Times New Roman" pitchFamily="18" charset="0"/>
            </a:endParaRP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审核专利申请涉及的发明是否涉及国家安全和国家重大经济利益；</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按照</a:t>
            </a:r>
            <a:r>
              <a:rPr lang="zh-CN" altLang="en-US" sz="1600" dirty="0">
                <a:latin typeface="Times New Roman" pitchFamily="18" charset="0"/>
                <a:cs typeface="Times New Roman" pitchFamily="18" charset="0"/>
              </a:rPr>
              <a:t>重要级别（普通案件、一般重要案件和重要案件），为客户安排对应领域和国外专利申请相关从业经验的专利代理师；在客户发出委托处理专利申请的委托信和必要的技术资料之日起</a:t>
            </a:r>
            <a:r>
              <a:rPr lang="en-US" altLang="zh-CN" sz="1600" dirty="0">
                <a:latin typeface="Times New Roman" pitchFamily="18" charset="0"/>
                <a:cs typeface="Times New Roman" pitchFamily="18" charset="0"/>
              </a:rPr>
              <a:t>2</a:t>
            </a:r>
            <a:r>
              <a:rPr lang="zh-CN" altLang="en-US" sz="1600" dirty="0">
                <a:latin typeface="Times New Roman" pitchFamily="18" charset="0"/>
                <a:cs typeface="Times New Roman" pitchFamily="18" charset="0"/>
              </a:rPr>
              <a:t>个工作日内，向客户发出确认函，确认函的内容包含对该专利申请的存档情况（例如存档编号）以及指定负责该专利申请的代理师的相关信息（包括代理师姓名、电子邮箱、联系电话）；</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根据</a:t>
            </a:r>
            <a:r>
              <a:rPr lang="zh-CN" altLang="en-US" sz="1600" dirty="0">
                <a:latin typeface="Times New Roman" pitchFamily="18" charset="0"/>
                <a:cs typeface="Times New Roman" pitchFamily="18" charset="0"/>
              </a:rPr>
              <a:t>客户选择的申请国家或地区，清晰告知客户国外专利申请程序和相关制度；</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清晰</a:t>
            </a:r>
            <a:r>
              <a:rPr lang="zh-CN" altLang="en-US" sz="1600" dirty="0">
                <a:latin typeface="Times New Roman" pitchFamily="18" charset="0"/>
                <a:cs typeface="Times New Roman" pitchFamily="18" charset="0"/>
              </a:rPr>
              <a:t>告知客户需要提供的技术资料的内容与格式，告知客户检索专利文献或按照客户要求检索相关专利文献；</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理解</a:t>
            </a:r>
            <a:r>
              <a:rPr lang="zh-CN" altLang="en-US" sz="1600" dirty="0">
                <a:latin typeface="Times New Roman" pitchFamily="18" charset="0"/>
                <a:cs typeface="Times New Roman" pitchFamily="18" charset="0"/>
              </a:rPr>
              <a:t>、分析客户提供的技术资料，指导客户补充、完善必要资料；</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检索</a:t>
            </a:r>
            <a:r>
              <a:rPr lang="zh-CN" altLang="en-US" sz="1600" dirty="0">
                <a:latin typeface="Times New Roman" pitchFamily="18" charset="0"/>
                <a:cs typeface="Times New Roman" pitchFamily="18" charset="0"/>
              </a:rPr>
              <a:t>和分析相关专利文献；</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如</a:t>
            </a:r>
            <a:r>
              <a:rPr lang="zh-CN" altLang="en-US" sz="1600" dirty="0">
                <a:latin typeface="Times New Roman" pitchFamily="18" charset="0"/>
                <a:cs typeface="Times New Roman" pitchFamily="18" charset="0"/>
              </a:rPr>
              <a:t>有优先权文件，根据客户选择的申请国家或地区，修改或重新撰写中文申请稿，安排翻译人员进行翻译；</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需要</a:t>
            </a:r>
            <a:r>
              <a:rPr lang="zh-CN" altLang="en-US" sz="1600" dirty="0">
                <a:latin typeface="Times New Roman" pitchFamily="18" charset="0"/>
                <a:cs typeface="Times New Roman" pitchFamily="18" charset="0"/>
              </a:rPr>
              <a:t>选择目标国协作专利代理机构的，在征求客户意见的前提下，向客户推荐并选择有资质的合适目标国专利代理机构；</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按</a:t>
            </a:r>
            <a:r>
              <a:rPr lang="zh-CN" altLang="en-US" sz="1600" dirty="0">
                <a:latin typeface="Times New Roman" pitchFamily="18" charset="0"/>
                <a:cs typeface="Times New Roman" pitchFamily="18" charset="0"/>
              </a:rPr>
              <a:t>合同约定完成规定格式、内容和语言的专利申请文件的撰写和</a:t>
            </a:r>
            <a:r>
              <a:rPr lang="en-US" altLang="zh-CN" sz="1600" dirty="0">
                <a:latin typeface="Times New Roman" pitchFamily="18" charset="0"/>
                <a:cs typeface="Times New Roman" pitchFamily="18" charset="0"/>
              </a:rPr>
              <a:t>/</a:t>
            </a:r>
            <a:r>
              <a:rPr lang="zh-CN" altLang="en-US" sz="1600" dirty="0">
                <a:latin typeface="Times New Roman" pitchFamily="18" charset="0"/>
                <a:cs typeface="Times New Roman" pitchFamily="18" charset="0"/>
              </a:rPr>
              <a:t>或修改，进行必要的内部审查；</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经</a:t>
            </a:r>
            <a:r>
              <a:rPr lang="zh-CN" altLang="en-US" sz="1600" dirty="0">
                <a:latin typeface="Times New Roman" pitchFamily="18" charset="0"/>
                <a:cs typeface="Times New Roman" pitchFamily="18" charset="0"/>
              </a:rPr>
              <a:t>客户确认后，在约定期限内向国外合作代理机构发送并指示提交专利申请文件，并且在必要情况下，按照目标国或地区的规定，提交参考资料；</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在</a:t>
            </a:r>
            <a:r>
              <a:rPr lang="zh-CN" altLang="en-US" sz="1600" dirty="0">
                <a:latin typeface="Times New Roman" pitchFamily="18" charset="0"/>
                <a:cs typeface="Times New Roman" pitchFamily="18" charset="0"/>
              </a:rPr>
              <a:t>约定期限内将有关部门发出的受理通知书转交给客户；</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为</a:t>
            </a:r>
            <a:r>
              <a:rPr lang="zh-CN" altLang="en-US" sz="1600" dirty="0">
                <a:latin typeface="Times New Roman" pitchFamily="18" charset="0"/>
                <a:cs typeface="Times New Roman" pitchFamily="18" charset="0"/>
              </a:rPr>
              <a:t>客户提供法律状态监控、及时缴纳维持费等服务；</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在</a:t>
            </a:r>
            <a:r>
              <a:rPr lang="zh-CN" altLang="en-US" sz="1600" dirty="0">
                <a:latin typeface="Times New Roman" pitchFamily="18" charset="0"/>
                <a:cs typeface="Times New Roman" pitchFamily="18" charset="0"/>
              </a:rPr>
              <a:t>收到来自国外的检索报告、书面意见、分案要求和</a:t>
            </a:r>
            <a:r>
              <a:rPr lang="en-US" altLang="zh-CN" sz="1600" dirty="0">
                <a:latin typeface="Times New Roman" pitchFamily="18" charset="0"/>
                <a:cs typeface="Times New Roman" pitchFamily="18" charset="0"/>
              </a:rPr>
              <a:t>/</a:t>
            </a:r>
            <a:r>
              <a:rPr lang="zh-CN" altLang="en-US" sz="1600" dirty="0">
                <a:latin typeface="Times New Roman" pitchFamily="18" charset="0"/>
                <a:cs typeface="Times New Roman" pitchFamily="18" charset="0"/>
              </a:rPr>
              <a:t>或审查意见后，应建议客户是否提交答复意见书、是否修改权利要求书，并提供修改指导或直接进行修改，并准备英文</a:t>
            </a:r>
            <a:r>
              <a:rPr lang="en-US" altLang="zh-CN" sz="1600" dirty="0">
                <a:latin typeface="Times New Roman" pitchFamily="18" charset="0"/>
                <a:cs typeface="Times New Roman" pitchFamily="18" charset="0"/>
              </a:rPr>
              <a:t>/</a:t>
            </a:r>
            <a:r>
              <a:rPr lang="zh-CN" altLang="en-US" sz="1600" dirty="0">
                <a:latin typeface="Times New Roman" pitchFamily="18" charset="0"/>
                <a:cs typeface="Times New Roman" pitchFamily="18" charset="0"/>
              </a:rPr>
              <a:t>日文</a:t>
            </a:r>
            <a:r>
              <a:rPr lang="en-US" altLang="zh-CN" sz="1600" dirty="0">
                <a:latin typeface="Times New Roman" pitchFamily="18" charset="0"/>
                <a:cs typeface="Times New Roman" pitchFamily="18" charset="0"/>
              </a:rPr>
              <a:t>/</a:t>
            </a:r>
            <a:r>
              <a:rPr lang="zh-CN" altLang="en-US" sz="1600" dirty="0">
                <a:latin typeface="Times New Roman" pitchFamily="18" charset="0"/>
                <a:cs typeface="Times New Roman" pitchFamily="18" charset="0"/>
              </a:rPr>
              <a:t>德文</a:t>
            </a:r>
            <a:r>
              <a:rPr lang="en-US" altLang="zh-CN" sz="1600" dirty="0">
                <a:latin typeface="Times New Roman" pitchFamily="18" charset="0"/>
                <a:cs typeface="Times New Roman" pitchFamily="18" charset="0"/>
              </a:rPr>
              <a:t>/</a:t>
            </a:r>
            <a:r>
              <a:rPr lang="zh-CN" altLang="en-US" sz="1600" dirty="0">
                <a:latin typeface="Times New Roman" pitchFamily="18" charset="0"/>
                <a:cs typeface="Times New Roman" pitchFamily="18" charset="0"/>
              </a:rPr>
              <a:t>韩文等答复草案，发送给国外合作代理机构；</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在</a:t>
            </a:r>
            <a:r>
              <a:rPr lang="zh-CN" altLang="en-US" sz="1600" dirty="0">
                <a:latin typeface="Times New Roman" pitchFamily="18" charset="0"/>
                <a:cs typeface="Times New Roman" pitchFamily="18" charset="0"/>
              </a:rPr>
              <a:t>审查过程中提醒客户答复时限、信息公开义务等，并与国外合作代理机构积极沟通，寻求加速审查和授权的途径；</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收到</a:t>
            </a:r>
            <a:r>
              <a:rPr lang="zh-CN" altLang="en-US" sz="1600" dirty="0">
                <a:latin typeface="Times New Roman" pitchFamily="18" charset="0"/>
                <a:cs typeface="Times New Roman" pitchFamily="18" charset="0"/>
              </a:rPr>
              <a:t>驳回通知书后，建议客户如何应对或者是否选择放弃，并与国外合作代理机构积极沟通，寻求适合的途径；</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收到</a:t>
            </a:r>
            <a:r>
              <a:rPr lang="zh-CN" altLang="en-US" sz="1600" dirty="0">
                <a:latin typeface="Times New Roman" pitchFamily="18" charset="0"/>
                <a:cs typeface="Times New Roman" pitchFamily="18" charset="0"/>
              </a:rPr>
              <a:t>授权通知书后，在规定时间内转达给客户，并协助客户提交参考信息、办理授权手续等；</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专利</a:t>
            </a:r>
            <a:r>
              <a:rPr lang="zh-CN" altLang="en-US" sz="1600" dirty="0">
                <a:latin typeface="Times New Roman" pitchFamily="18" charset="0"/>
                <a:cs typeface="Times New Roman" pitchFamily="18" charset="0"/>
              </a:rPr>
              <a:t>授权后，应根据客户的要求为客户提供法律状态监控、及时缴纳年费等服务。</a:t>
            </a:r>
          </a:p>
          <a:p>
            <a:pPr latinLnBrk="1"/>
            <a:endParaRPr lang="zh-CN" altLang="en-US" sz="1600" dirty="0">
              <a:latin typeface="Times New Roman" pitchFamily="18" charset="0"/>
              <a:cs typeface="Times New Roman" pitchFamily="18" charset="0"/>
            </a:endParaRPr>
          </a:p>
          <a:p>
            <a:pPr marL="285750" indent="-285750" latinLnBrk="1">
              <a:buFont typeface="Wingdings" pitchFamily="2" charset="2"/>
              <a:buChar char="p"/>
            </a:pPr>
            <a:endParaRPr lang="zh-CN" alt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253267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78"/>
          <p:cNvSpPr txBox="1"/>
          <p:nvPr/>
        </p:nvSpPr>
        <p:spPr>
          <a:xfrm>
            <a:off x="360000" y="180000"/>
            <a:ext cx="4201000" cy="461665"/>
          </a:xfrm>
          <a:prstGeom prst="rect">
            <a:avLst/>
          </a:prstGeom>
          <a:noFill/>
        </p:spPr>
        <p:txBody>
          <a:bodyPr wrap="square" rtlCol="0">
            <a:spAutoFit/>
          </a:bodyPr>
          <a:lstStyle/>
          <a:p>
            <a:r>
              <a:rPr lang="zh-CN" altLang="en-US" sz="2400" b="1" dirty="0">
                <a:solidFill>
                  <a:schemeClr val="accent5">
                    <a:lumMod val="50000"/>
                  </a:schemeClr>
                </a:solidFill>
                <a:latin typeface="微软雅黑" pitchFamily="34" charset="-122"/>
                <a:ea typeface="微软雅黑" pitchFamily="34" charset="-122"/>
              </a:rPr>
              <a:t>软件著作权登记代理</a:t>
            </a:r>
          </a:p>
        </p:txBody>
      </p:sp>
      <p:sp>
        <p:nvSpPr>
          <p:cNvPr id="2" name="矩形 1"/>
          <p:cNvSpPr/>
          <p:nvPr/>
        </p:nvSpPr>
        <p:spPr>
          <a:xfrm>
            <a:off x="550590" y="1052736"/>
            <a:ext cx="11305256" cy="4524315"/>
          </a:xfrm>
          <a:prstGeom prst="rect">
            <a:avLst/>
          </a:prstGeom>
        </p:spPr>
        <p:txBody>
          <a:bodyPr wrap="square">
            <a:spAutoFit/>
          </a:bodyPr>
          <a:lstStyle/>
          <a:p>
            <a:pPr marL="285750" indent="-285750" latinLnBrk="1">
              <a:buFont typeface="Wingdings" pitchFamily="2" charset="2"/>
              <a:buChar char="p"/>
            </a:pPr>
            <a:r>
              <a:rPr lang="zh-CN" altLang="en-US" sz="1600" dirty="0" smtClean="0">
                <a:latin typeface="Times New Roman" pitchFamily="18" charset="0"/>
                <a:cs typeface="Times New Roman" pitchFamily="18" charset="0"/>
              </a:rPr>
              <a:t>根据</a:t>
            </a:r>
            <a:r>
              <a:rPr lang="zh-CN" altLang="en-US" sz="1600" dirty="0">
                <a:latin typeface="Times New Roman" pitchFamily="18" charset="0"/>
                <a:cs typeface="Times New Roman" pitchFamily="18" charset="0"/>
              </a:rPr>
              <a:t>客户指示及结合相关条件的情况并依据查询结果给予客户详实的咨询与</a:t>
            </a:r>
            <a:r>
              <a:rPr lang="zh-CN" altLang="en-US" sz="1600" dirty="0" smtClean="0">
                <a:latin typeface="Times New Roman" pitchFamily="18" charset="0"/>
                <a:cs typeface="Times New Roman" pitchFamily="18" charset="0"/>
              </a:rPr>
              <a:t>建议；</a:t>
            </a:r>
            <a:endParaRPr lang="zh-CN" altLang="en-US" sz="1600" dirty="0">
              <a:latin typeface="Times New Roman" pitchFamily="18" charset="0"/>
              <a:cs typeface="Times New Roman" pitchFamily="18" charset="0"/>
            </a:endParaRP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根据</a:t>
            </a:r>
            <a:r>
              <a:rPr lang="zh-CN" altLang="en-US" sz="1600" dirty="0">
                <a:latin typeface="Times New Roman" pitchFamily="18" charset="0"/>
                <a:cs typeface="Times New Roman" pitchFamily="18" charset="0"/>
              </a:rPr>
              <a:t>客户立案指示，将客户指示、信息等录入公司</a:t>
            </a:r>
            <a:r>
              <a:rPr lang="zh-CN" altLang="en-US" sz="1600" dirty="0" smtClean="0">
                <a:latin typeface="Times New Roman" pitchFamily="18" charset="0"/>
                <a:cs typeface="Times New Roman" pitchFamily="18" charset="0"/>
              </a:rPr>
              <a:t>系统；</a:t>
            </a:r>
            <a:endParaRPr lang="zh-CN" altLang="en-US" sz="1600" dirty="0">
              <a:latin typeface="Times New Roman" pitchFamily="18" charset="0"/>
              <a:cs typeface="Times New Roman" pitchFamily="18" charset="0"/>
            </a:endParaRP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准备材料：</a:t>
            </a:r>
            <a:r>
              <a:rPr lang="en-US" altLang="zh-CN" sz="1600" dirty="0" smtClean="0">
                <a:latin typeface="Times New Roman" pitchFamily="18" charset="0"/>
                <a:cs typeface="Times New Roman" pitchFamily="18" charset="0"/>
              </a:rPr>
              <a:t>a</a:t>
            </a:r>
            <a:r>
              <a:rPr lang="en-US" altLang="zh-CN" sz="1600" dirty="0">
                <a:latin typeface="Times New Roman" pitchFamily="18" charset="0"/>
                <a:cs typeface="Times New Roman" pitchFamily="18" charset="0"/>
              </a:rPr>
              <a:t>.</a:t>
            </a:r>
            <a:r>
              <a:rPr lang="zh-CN" altLang="en-US" sz="1600" dirty="0">
                <a:latin typeface="Times New Roman" pitchFamily="18" charset="0"/>
                <a:cs typeface="Times New Roman" pitchFamily="18" charset="0"/>
              </a:rPr>
              <a:t>协助客户填写软件著作权登记的申请表，根据客户提供的信息在版权中心的官网上填报，之后发给客户确认，客户确认无误后，在官网上提交信息，然后发给客户</a:t>
            </a:r>
            <a:r>
              <a:rPr lang="zh-CN" altLang="en-US" sz="1600" dirty="0" smtClean="0">
                <a:latin typeface="Times New Roman" pitchFamily="18" charset="0"/>
                <a:cs typeface="Times New Roman" pitchFamily="18" charset="0"/>
              </a:rPr>
              <a:t>盖章；软件</a:t>
            </a:r>
            <a:r>
              <a:rPr lang="zh-CN" altLang="en-US" sz="1600" dirty="0">
                <a:latin typeface="Times New Roman" pitchFamily="18" charset="0"/>
                <a:cs typeface="Times New Roman" pitchFamily="18" charset="0"/>
              </a:rPr>
              <a:t>的鉴别材料，如：用户手册，操作手册，设计说明书，使用说明书。对于客户提供的材料，检查格式是否符合官方的要求，如是否在页眉标注软件名称和版本号，是否标注页码，软件名称是否与申请表中的名称一致等信息。另外检查在源代码很多的情况下，提供的用户手册的内容是否足够饱满。如有不合格之处，协助客户处理</a:t>
            </a:r>
            <a:r>
              <a:rPr lang="zh-CN" altLang="en-US" sz="1600" dirty="0" smtClean="0">
                <a:latin typeface="Times New Roman" pitchFamily="18" charset="0"/>
                <a:cs typeface="Times New Roman" pitchFamily="18" charset="0"/>
              </a:rPr>
              <a:t>材料；</a:t>
            </a:r>
            <a:r>
              <a:rPr lang="en-US" altLang="zh-CN" sz="1600" dirty="0" smtClean="0">
                <a:latin typeface="Times New Roman" pitchFamily="18" charset="0"/>
                <a:cs typeface="Times New Roman" pitchFamily="18" charset="0"/>
              </a:rPr>
              <a:t>c</a:t>
            </a:r>
            <a:r>
              <a:rPr lang="en-US" altLang="zh-CN" sz="1600" dirty="0">
                <a:latin typeface="Times New Roman" pitchFamily="18" charset="0"/>
                <a:cs typeface="Times New Roman" pitchFamily="18" charset="0"/>
              </a:rPr>
              <a:t>. </a:t>
            </a:r>
            <a:r>
              <a:rPr lang="zh-CN" altLang="en-US" sz="1600" dirty="0" smtClean="0">
                <a:latin typeface="Times New Roman" pitchFamily="18" charset="0"/>
                <a:cs typeface="Times New Roman" pitchFamily="18" charset="0"/>
              </a:rPr>
              <a:t>准备源程序文件：按照</a:t>
            </a:r>
            <a:r>
              <a:rPr lang="zh-CN" altLang="en-US" sz="1600" dirty="0">
                <a:latin typeface="Times New Roman" pitchFamily="18" charset="0"/>
                <a:cs typeface="Times New Roman" pitchFamily="18" charset="0"/>
              </a:rPr>
              <a:t>规定，检查客户的文件</a:t>
            </a:r>
            <a:r>
              <a:rPr lang="zh-CN" altLang="en-US" sz="1600" dirty="0" smtClean="0">
                <a:latin typeface="Times New Roman" pitchFamily="18" charset="0"/>
                <a:cs typeface="Times New Roman" pitchFamily="18" charset="0"/>
              </a:rPr>
              <a:t>。；检查</a:t>
            </a:r>
            <a:r>
              <a:rPr lang="zh-CN" altLang="en-US" sz="1600" dirty="0">
                <a:latin typeface="Times New Roman" pitchFamily="18" charset="0"/>
                <a:cs typeface="Times New Roman" pitchFamily="18" charset="0"/>
              </a:rPr>
              <a:t>格式是否符合官方的要求，如是否在页眉标注软件名称和版本号，是否标注页码，软件名称是否与申请表中的名称一致等信息，提供的源代码行数是否</a:t>
            </a:r>
            <a:r>
              <a:rPr lang="zh-CN" altLang="en-US" sz="1600" dirty="0" smtClean="0">
                <a:latin typeface="Times New Roman" pitchFamily="18" charset="0"/>
                <a:cs typeface="Times New Roman" pitchFamily="18" charset="0"/>
              </a:rPr>
              <a:t>足够；</a:t>
            </a:r>
            <a:r>
              <a:rPr lang="en-US" altLang="zh-CN" sz="1600" dirty="0" smtClean="0">
                <a:latin typeface="Times New Roman" pitchFamily="18" charset="0"/>
                <a:cs typeface="Times New Roman" pitchFamily="18" charset="0"/>
              </a:rPr>
              <a:t>d. </a:t>
            </a:r>
            <a:r>
              <a:rPr lang="zh-CN" altLang="en-US" sz="1600" dirty="0">
                <a:latin typeface="Times New Roman" pitchFamily="18" charset="0"/>
                <a:cs typeface="Times New Roman" pitchFamily="18" charset="0"/>
              </a:rPr>
              <a:t>如该软件是合作或委托开发完成，申请人涉及多个，还需要提供合作开发或委托开发的</a:t>
            </a:r>
            <a:r>
              <a:rPr lang="zh-CN" altLang="en-US" sz="1600" dirty="0" smtClean="0">
                <a:latin typeface="Times New Roman" pitchFamily="18" charset="0"/>
                <a:cs typeface="Times New Roman" pitchFamily="18" charset="0"/>
              </a:rPr>
              <a:t>合同</a:t>
            </a:r>
            <a:r>
              <a:rPr lang="en-US" altLang="zh-CN" sz="1600" dirty="0" smtClean="0">
                <a:latin typeface="Times New Roman" pitchFamily="18" charset="0"/>
                <a:cs typeface="Times New Roman" pitchFamily="18" charset="0"/>
              </a:rPr>
              <a:t>;</a:t>
            </a:r>
            <a:r>
              <a:rPr lang="zh-CN" altLang="en-US" sz="1600" dirty="0" smtClean="0">
                <a:latin typeface="Times New Roman" pitchFamily="18" charset="0"/>
                <a:cs typeface="Times New Roman" pitchFamily="18" charset="0"/>
              </a:rPr>
              <a:t>检查</a:t>
            </a:r>
            <a:r>
              <a:rPr lang="zh-CN" altLang="en-US" sz="1600" dirty="0">
                <a:latin typeface="Times New Roman" pitchFamily="18" charset="0"/>
                <a:cs typeface="Times New Roman" pitchFamily="18" charset="0"/>
              </a:rPr>
              <a:t>该合同中涉及到的双方或多方是否与申请表中的申请人名称一致，合同中涉及的软件名称及版本号是否与申请表一致，以及合同中是否约定了该软件的权属问题</a:t>
            </a:r>
            <a:r>
              <a:rPr lang="zh-CN" altLang="en-US" sz="1600" dirty="0" smtClean="0">
                <a:latin typeface="Times New Roman" pitchFamily="18" charset="0"/>
                <a:cs typeface="Times New Roman" pitchFamily="18" charset="0"/>
              </a:rPr>
              <a:t>等</a:t>
            </a:r>
            <a:r>
              <a:rPr lang="en-US" altLang="zh-CN" sz="1600" dirty="0" smtClean="0">
                <a:latin typeface="Times New Roman" pitchFamily="18" charset="0"/>
                <a:cs typeface="Times New Roman" pitchFamily="18" charset="0"/>
              </a:rPr>
              <a:t>;e</a:t>
            </a:r>
            <a:r>
              <a:rPr lang="en-US" altLang="zh-CN" sz="1600" dirty="0">
                <a:latin typeface="Times New Roman" pitchFamily="18" charset="0"/>
                <a:cs typeface="Times New Roman" pitchFamily="18" charset="0"/>
              </a:rPr>
              <a:t>. </a:t>
            </a:r>
            <a:r>
              <a:rPr lang="zh-CN" altLang="en-US" sz="1600" dirty="0">
                <a:latin typeface="Times New Roman" pitchFamily="18" charset="0"/>
                <a:cs typeface="Times New Roman" pitchFamily="18" charset="0"/>
              </a:rPr>
              <a:t>提供营业执照副本复印件，并加盖</a:t>
            </a:r>
            <a:r>
              <a:rPr lang="zh-CN" altLang="en-US" sz="1600" dirty="0" smtClean="0">
                <a:latin typeface="Times New Roman" pitchFamily="18" charset="0"/>
                <a:cs typeface="Times New Roman" pitchFamily="18" charset="0"/>
              </a:rPr>
              <a:t>公章</a:t>
            </a:r>
            <a:r>
              <a:rPr lang="en-US" altLang="zh-CN" sz="1600" dirty="0" smtClean="0">
                <a:latin typeface="Times New Roman" pitchFamily="18" charset="0"/>
                <a:cs typeface="Times New Roman" pitchFamily="18" charset="0"/>
              </a:rPr>
              <a:t>;</a:t>
            </a:r>
            <a:r>
              <a:rPr lang="zh-CN" altLang="en-US" sz="1600" dirty="0" smtClean="0">
                <a:latin typeface="Times New Roman" pitchFamily="18" charset="0"/>
                <a:cs typeface="Times New Roman" pitchFamily="18" charset="0"/>
              </a:rPr>
              <a:t>检查</a:t>
            </a:r>
            <a:r>
              <a:rPr lang="zh-CN" altLang="en-US" sz="1600" dirty="0">
                <a:latin typeface="Times New Roman" pitchFamily="18" charset="0"/>
                <a:cs typeface="Times New Roman" pitchFamily="18" charset="0"/>
              </a:rPr>
              <a:t>客户提供的营业执照或者事业单位法人证书是否与申请表的权利人</a:t>
            </a:r>
            <a:r>
              <a:rPr lang="zh-CN" altLang="en-US" sz="1600" dirty="0" smtClean="0">
                <a:latin typeface="Times New Roman" pitchFamily="18" charset="0"/>
                <a:cs typeface="Times New Roman" pitchFamily="18" charset="0"/>
              </a:rPr>
              <a:t>一致</a:t>
            </a:r>
            <a:r>
              <a:rPr lang="en-US" altLang="zh-CN" sz="1600" dirty="0" smtClean="0">
                <a:latin typeface="Times New Roman" pitchFamily="18" charset="0"/>
                <a:cs typeface="Times New Roman" pitchFamily="18" charset="0"/>
              </a:rPr>
              <a:t>;</a:t>
            </a:r>
            <a:endParaRPr lang="zh-CN" altLang="en-US" sz="1600" dirty="0">
              <a:latin typeface="Times New Roman" pitchFamily="18" charset="0"/>
              <a:cs typeface="Times New Roman" pitchFamily="18" charset="0"/>
            </a:endParaRP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上述</a:t>
            </a:r>
            <a:r>
              <a:rPr lang="zh-CN" altLang="en-US" sz="1600" dirty="0">
                <a:latin typeface="Times New Roman" pitchFamily="18" charset="0"/>
                <a:cs typeface="Times New Roman" pitchFamily="18" charset="0"/>
              </a:rPr>
              <a:t>材料准备好之后，我司收到材料后核对没有问题的话，</a:t>
            </a:r>
            <a:r>
              <a:rPr lang="en-US" altLang="zh-CN" sz="1600" dirty="0">
                <a:latin typeface="Times New Roman" pitchFamily="18" charset="0"/>
                <a:cs typeface="Times New Roman" pitchFamily="18" charset="0"/>
              </a:rPr>
              <a:t>3</a:t>
            </a:r>
            <a:r>
              <a:rPr lang="zh-CN" altLang="en-US" sz="1600" dirty="0">
                <a:latin typeface="Times New Roman" pitchFamily="18" charset="0"/>
                <a:cs typeface="Times New Roman" pitchFamily="18" charset="0"/>
              </a:rPr>
              <a:t>个工作日内递交至版权局，然后报告客户。</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版权</a:t>
            </a:r>
            <a:r>
              <a:rPr lang="zh-CN" altLang="en-US" sz="1600" dirty="0">
                <a:latin typeface="Times New Roman" pitchFamily="18" charset="0"/>
                <a:cs typeface="Times New Roman" pitchFamily="18" charset="0"/>
              </a:rPr>
              <a:t>中心审查时限从递交第二天起算</a:t>
            </a:r>
            <a:r>
              <a:rPr lang="en-US" altLang="zh-CN" sz="1600" dirty="0">
                <a:latin typeface="Times New Roman" pitchFamily="18" charset="0"/>
                <a:cs typeface="Times New Roman" pitchFamily="18" charset="0"/>
              </a:rPr>
              <a:t>+30</a:t>
            </a:r>
            <a:r>
              <a:rPr lang="zh-CN" altLang="en-US" sz="1600" dirty="0">
                <a:latin typeface="Times New Roman" pitchFamily="18" charset="0"/>
                <a:cs typeface="Times New Roman" pitchFamily="18" charset="0"/>
              </a:rPr>
              <a:t>个工作日，如没有问题，则进入公告期，公告期</a:t>
            </a:r>
            <a:r>
              <a:rPr lang="en-US" altLang="zh-CN" sz="1600" dirty="0">
                <a:latin typeface="Times New Roman" pitchFamily="18" charset="0"/>
                <a:cs typeface="Times New Roman" pitchFamily="18" charset="0"/>
              </a:rPr>
              <a:t>3</a:t>
            </a:r>
            <a:r>
              <a:rPr lang="zh-CN" altLang="en-US" sz="1600" dirty="0">
                <a:latin typeface="Times New Roman" pitchFamily="18" charset="0"/>
                <a:cs typeface="Times New Roman" pitchFamily="18" charset="0"/>
              </a:rPr>
              <a:t>个工作日，如没有异议，则可以出证书，出证后，我司</a:t>
            </a:r>
            <a:r>
              <a:rPr lang="en-US" altLang="zh-CN" sz="1600" dirty="0">
                <a:latin typeface="Times New Roman" pitchFamily="18" charset="0"/>
                <a:cs typeface="Times New Roman" pitchFamily="18" charset="0"/>
              </a:rPr>
              <a:t>3-5</a:t>
            </a:r>
            <a:r>
              <a:rPr lang="zh-CN" altLang="en-US" sz="1600" dirty="0">
                <a:latin typeface="Times New Roman" pitchFamily="18" charset="0"/>
                <a:cs typeface="Times New Roman" pitchFamily="18" charset="0"/>
              </a:rPr>
              <a:t>个工作日内完成取证书、报告客户，邮寄给客户的工作。</a:t>
            </a:r>
          </a:p>
          <a:p>
            <a:pPr marL="285750" indent="-285750" latinLnBrk="1">
              <a:buFont typeface="Wingdings" pitchFamily="2" charset="2"/>
              <a:buChar char="p"/>
            </a:pPr>
            <a:r>
              <a:rPr lang="zh-CN" altLang="en-US" sz="1600" dirty="0">
                <a:latin typeface="Times New Roman" pitchFamily="18" charset="0"/>
                <a:cs typeface="Times New Roman" pitchFamily="18" charset="0"/>
              </a:rPr>
              <a:t>如版权中心对递交文件发出补正，我司收到通知后，</a:t>
            </a:r>
            <a:r>
              <a:rPr lang="en-US" altLang="zh-CN" sz="1600" dirty="0">
                <a:latin typeface="Times New Roman" pitchFamily="18" charset="0"/>
                <a:cs typeface="Times New Roman" pitchFamily="18" charset="0"/>
              </a:rPr>
              <a:t>3</a:t>
            </a:r>
            <a:r>
              <a:rPr lang="zh-CN" altLang="en-US" sz="1600" dirty="0">
                <a:latin typeface="Times New Roman" pitchFamily="18" charset="0"/>
                <a:cs typeface="Times New Roman" pitchFamily="18" charset="0"/>
              </a:rPr>
              <a:t>个工作日内报告客户，并提出补正意见，并在期限内提醒客户及时补交材料。收到客户材料后，我司在保证不超过绝限日的前提下，</a:t>
            </a:r>
            <a:r>
              <a:rPr lang="en-US" altLang="zh-CN" sz="1600" dirty="0">
                <a:latin typeface="Times New Roman" pitchFamily="18" charset="0"/>
                <a:cs typeface="Times New Roman" pitchFamily="18" charset="0"/>
              </a:rPr>
              <a:t>3</a:t>
            </a:r>
            <a:r>
              <a:rPr lang="zh-CN" altLang="en-US" sz="1600" dirty="0">
                <a:latin typeface="Times New Roman" pitchFamily="18" charset="0"/>
                <a:cs typeface="Times New Roman" pitchFamily="18" charset="0"/>
              </a:rPr>
              <a:t>个工作日内递交至版权局。</a:t>
            </a:r>
          </a:p>
          <a:p>
            <a:pPr marL="285750" indent="-285750" latinLnBrk="1">
              <a:buFont typeface="Wingdings" pitchFamily="2" charset="2"/>
              <a:buChar char="p"/>
            </a:pPr>
            <a:endParaRPr lang="zh-CN" alt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619378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78"/>
          <p:cNvSpPr txBox="1"/>
          <p:nvPr/>
        </p:nvSpPr>
        <p:spPr>
          <a:xfrm>
            <a:off x="360000" y="180000"/>
            <a:ext cx="4201000" cy="461665"/>
          </a:xfrm>
          <a:prstGeom prst="rect">
            <a:avLst/>
          </a:prstGeom>
          <a:noFill/>
        </p:spPr>
        <p:txBody>
          <a:bodyPr wrap="square" rtlCol="0">
            <a:spAutoFit/>
          </a:bodyPr>
          <a:lstStyle/>
          <a:p>
            <a:r>
              <a:rPr lang="zh-CN" altLang="en-US" sz="2400" b="1" dirty="0">
                <a:solidFill>
                  <a:schemeClr val="accent5">
                    <a:lumMod val="50000"/>
                  </a:schemeClr>
                </a:solidFill>
                <a:latin typeface="微软雅黑" pitchFamily="34" charset="-122"/>
                <a:ea typeface="微软雅黑" pitchFamily="34" charset="-122"/>
              </a:rPr>
              <a:t>集成电路布图设计登记代理</a:t>
            </a:r>
          </a:p>
        </p:txBody>
      </p:sp>
      <p:sp>
        <p:nvSpPr>
          <p:cNvPr id="2" name="矩形 1"/>
          <p:cNvSpPr/>
          <p:nvPr/>
        </p:nvSpPr>
        <p:spPr>
          <a:xfrm>
            <a:off x="1054646" y="1052736"/>
            <a:ext cx="9865096" cy="4477572"/>
          </a:xfrm>
          <a:prstGeom prst="rect">
            <a:avLst/>
          </a:prstGeom>
        </p:spPr>
        <p:txBody>
          <a:bodyPr wrap="square">
            <a:spAutoFit/>
          </a:bodyPr>
          <a:lstStyle/>
          <a:p>
            <a:pPr marL="285750" indent="-285750" latinLnBrk="1">
              <a:lnSpc>
                <a:spcPct val="150000"/>
              </a:lnSpc>
              <a:buFont typeface="Wingdings" pitchFamily="2" charset="2"/>
              <a:buChar char="p"/>
            </a:pPr>
            <a:r>
              <a:rPr lang="zh-CN" altLang="en-US" sz="1600" dirty="0" smtClean="0">
                <a:latin typeface="Times New Roman" pitchFamily="18" charset="0"/>
                <a:cs typeface="Times New Roman" pitchFamily="18" charset="0"/>
              </a:rPr>
              <a:t>根据</a:t>
            </a:r>
            <a:r>
              <a:rPr lang="zh-CN" altLang="en-US" sz="1600" dirty="0">
                <a:latin typeface="Times New Roman" pitchFamily="18" charset="0"/>
                <a:cs typeface="Times New Roman" pitchFamily="18" charset="0"/>
              </a:rPr>
              <a:t>客户指示及结合相关条件的情况并依据查询结果给予客户详实的咨询与建议。</a:t>
            </a:r>
          </a:p>
          <a:p>
            <a:pPr marL="285750" indent="-285750" latinLnBrk="1">
              <a:lnSpc>
                <a:spcPct val="150000"/>
              </a:lnSpc>
              <a:buFont typeface="Wingdings" pitchFamily="2" charset="2"/>
              <a:buChar char="p"/>
            </a:pPr>
            <a:r>
              <a:rPr lang="zh-CN" altLang="en-US" sz="1600" dirty="0" smtClean="0">
                <a:latin typeface="Times New Roman" pitchFamily="18" charset="0"/>
                <a:cs typeface="Times New Roman" pitchFamily="18" charset="0"/>
              </a:rPr>
              <a:t>根据</a:t>
            </a:r>
            <a:r>
              <a:rPr lang="zh-CN" altLang="en-US" sz="1600" dirty="0">
                <a:latin typeface="Times New Roman" pitchFamily="18" charset="0"/>
                <a:cs typeface="Times New Roman" pitchFamily="18" charset="0"/>
              </a:rPr>
              <a:t>客户立案指示，将客户指示、信息等录入公司系统。</a:t>
            </a:r>
          </a:p>
          <a:p>
            <a:pPr marL="285750" indent="-285750" latinLnBrk="1">
              <a:lnSpc>
                <a:spcPct val="150000"/>
              </a:lnSpc>
              <a:buFont typeface="Wingdings" pitchFamily="2" charset="2"/>
              <a:buChar char="p"/>
            </a:pPr>
            <a:r>
              <a:rPr lang="zh-CN" altLang="en-US" sz="1600" dirty="0" smtClean="0">
                <a:latin typeface="Times New Roman" pitchFamily="18" charset="0"/>
                <a:cs typeface="Times New Roman" pitchFamily="18" charset="0"/>
              </a:rPr>
              <a:t>准备材料：</a:t>
            </a:r>
            <a:r>
              <a:rPr lang="en-US" altLang="zh-CN" sz="1600" dirty="0" smtClean="0">
                <a:latin typeface="Times New Roman" pitchFamily="18" charset="0"/>
                <a:cs typeface="Times New Roman" pitchFamily="18" charset="0"/>
              </a:rPr>
              <a:t>a</a:t>
            </a:r>
            <a:r>
              <a:rPr lang="en-US" altLang="zh-CN" sz="1600" dirty="0">
                <a:latin typeface="Times New Roman" pitchFamily="18" charset="0"/>
                <a:cs typeface="Times New Roman" pitchFamily="18" charset="0"/>
              </a:rPr>
              <a:t>.</a:t>
            </a:r>
            <a:r>
              <a:rPr lang="zh-CN" altLang="en-US" sz="1600" dirty="0">
                <a:latin typeface="Times New Roman" pitchFamily="18" charset="0"/>
                <a:cs typeface="Times New Roman" pitchFamily="18" charset="0"/>
              </a:rPr>
              <a:t>协助客户填写集成电路布图设计的申请表以及必要的文件，包括图样和图样的目录</a:t>
            </a:r>
            <a:r>
              <a:rPr lang="zh-CN" altLang="en-US" sz="1600" dirty="0" smtClean="0">
                <a:latin typeface="Times New Roman" pitchFamily="18" charset="0"/>
                <a:cs typeface="Times New Roman" pitchFamily="18" charset="0"/>
              </a:rPr>
              <a:t>。</a:t>
            </a:r>
            <a:r>
              <a:rPr lang="en-US" altLang="zh-CN" sz="1600" dirty="0" smtClean="0">
                <a:latin typeface="Times New Roman" pitchFamily="18" charset="0"/>
                <a:cs typeface="Times New Roman" pitchFamily="18" charset="0"/>
              </a:rPr>
              <a:t>b</a:t>
            </a:r>
            <a:r>
              <a:rPr lang="en-US" altLang="zh-CN" sz="1600" dirty="0">
                <a:latin typeface="Times New Roman" pitchFamily="18" charset="0"/>
                <a:cs typeface="Times New Roman" pitchFamily="18" charset="0"/>
              </a:rPr>
              <a:t>.</a:t>
            </a:r>
            <a:r>
              <a:rPr lang="zh-CN" altLang="en-US" sz="1600" dirty="0">
                <a:latin typeface="Times New Roman" pitchFamily="18" charset="0"/>
                <a:cs typeface="Times New Roman" pitchFamily="18" charset="0"/>
              </a:rPr>
              <a:t>协助客户确定和准备可能需要提交的文件，包括已投入商业利用的集成电路布图设计的样品、代理委托书、包含该集成电路布图设计图样电子件的光盘，以及集成电路布图设计的简要说明</a:t>
            </a:r>
            <a:r>
              <a:rPr lang="zh-CN" altLang="en-US" sz="1600" dirty="0" smtClean="0">
                <a:latin typeface="Times New Roman" pitchFamily="18" charset="0"/>
                <a:cs typeface="Times New Roman" pitchFamily="18" charset="0"/>
              </a:rPr>
              <a:t>。</a:t>
            </a:r>
            <a:r>
              <a:rPr lang="en-US" altLang="zh-CN" sz="1600" dirty="0" smtClean="0">
                <a:latin typeface="Times New Roman" pitchFamily="18" charset="0"/>
                <a:cs typeface="Times New Roman" pitchFamily="18" charset="0"/>
              </a:rPr>
              <a:t>c</a:t>
            </a:r>
            <a:r>
              <a:rPr lang="en-US" altLang="zh-CN" sz="1600" dirty="0">
                <a:latin typeface="Times New Roman" pitchFamily="18" charset="0"/>
                <a:cs typeface="Times New Roman" pitchFamily="18" charset="0"/>
              </a:rPr>
              <a:t>.</a:t>
            </a:r>
            <a:r>
              <a:rPr lang="zh-CN" altLang="en-US" sz="1600" dirty="0">
                <a:latin typeface="Times New Roman" pitchFamily="18" charset="0"/>
                <a:cs typeface="Times New Roman" pitchFamily="18" charset="0"/>
              </a:rPr>
              <a:t>按照规定，检查材料和文件；需要修改或补充时提醒并协助客户进行修改和补充。</a:t>
            </a:r>
          </a:p>
          <a:p>
            <a:pPr marL="285750" indent="-285750" latinLnBrk="1">
              <a:lnSpc>
                <a:spcPct val="150000"/>
              </a:lnSpc>
              <a:buFont typeface="Wingdings" pitchFamily="2" charset="2"/>
              <a:buChar char="p"/>
            </a:pPr>
            <a:r>
              <a:rPr lang="zh-CN" altLang="en-US" sz="1600" dirty="0" smtClean="0">
                <a:latin typeface="Times New Roman" pitchFamily="18" charset="0"/>
                <a:cs typeface="Times New Roman" pitchFamily="18" charset="0"/>
              </a:rPr>
              <a:t>上述</a:t>
            </a:r>
            <a:r>
              <a:rPr lang="zh-CN" altLang="en-US" sz="1600" dirty="0">
                <a:latin typeface="Times New Roman" pitchFamily="18" charset="0"/>
                <a:cs typeface="Times New Roman" pitchFamily="18" charset="0"/>
              </a:rPr>
              <a:t>材料准备好之后，我司收到材料后核对没有问题的话，</a:t>
            </a:r>
            <a:r>
              <a:rPr lang="en-US" altLang="zh-CN" sz="1600" dirty="0">
                <a:latin typeface="Times New Roman" pitchFamily="18" charset="0"/>
                <a:cs typeface="Times New Roman" pitchFamily="18" charset="0"/>
              </a:rPr>
              <a:t>3</a:t>
            </a:r>
            <a:r>
              <a:rPr lang="zh-CN" altLang="en-US" sz="1600" dirty="0">
                <a:latin typeface="Times New Roman" pitchFamily="18" charset="0"/>
                <a:cs typeface="Times New Roman" pitchFamily="18" charset="0"/>
              </a:rPr>
              <a:t>个工作日内递交至国家知识产权局，然后报告客户。</a:t>
            </a:r>
          </a:p>
          <a:p>
            <a:pPr marL="285750" indent="-285750" latinLnBrk="1">
              <a:lnSpc>
                <a:spcPct val="150000"/>
              </a:lnSpc>
              <a:buFont typeface="Wingdings" pitchFamily="2" charset="2"/>
              <a:buChar char="p"/>
            </a:pPr>
            <a:r>
              <a:rPr lang="zh-CN" altLang="en-US" sz="1600" dirty="0" smtClean="0">
                <a:latin typeface="Times New Roman" pitchFamily="18" charset="0"/>
                <a:cs typeface="Times New Roman" pitchFamily="18" charset="0"/>
              </a:rPr>
              <a:t>申请人</a:t>
            </a:r>
            <a:r>
              <a:rPr lang="zh-CN" altLang="en-US" sz="1600" dirty="0">
                <a:latin typeface="Times New Roman" pitchFamily="18" charset="0"/>
                <a:cs typeface="Times New Roman" pitchFamily="18" charset="0"/>
              </a:rPr>
              <a:t>提交的申请文件，经国家知识产权局审查，符合受理条件，且未发现形式缺陷的，审查员发出受理通知书和缴费通知书，我司收到通知后，</a:t>
            </a:r>
            <a:r>
              <a:rPr lang="en-US" altLang="zh-CN" sz="1600" dirty="0">
                <a:latin typeface="Times New Roman" pitchFamily="18" charset="0"/>
                <a:cs typeface="Times New Roman" pitchFamily="18" charset="0"/>
              </a:rPr>
              <a:t>3</a:t>
            </a:r>
            <a:r>
              <a:rPr lang="zh-CN" altLang="en-US" sz="1600" dirty="0">
                <a:latin typeface="Times New Roman" pitchFamily="18" charset="0"/>
                <a:cs typeface="Times New Roman" pitchFamily="18" charset="0"/>
              </a:rPr>
              <a:t>个工作日内报告客户；符合受理条件但存在形式缺陷的，审查员发出受理通知书和补正通知书，我司收到通知后，</a:t>
            </a:r>
            <a:r>
              <a:rPr lang="en-US" altLang="zh-CN" sz="1600" dirty="0">
                <a:latin typeface="Times New Roman" pitchFamily="18" charset="0"/>
                <a:cs typeface="Times New Roman" pitchFamily="18" charset="0"/>
              </a:rPr>
              <a:t>3</a:t>
            </a:r>
            <a:r>
              <a:rPr lang="zh-CN" altLang="en-US" sz="1600" dirty="0">
                <a:latin typeface="Times New Roman" pitchFamily="18" charset="0"/>
                <a:cs typeface="Times New Roman" pitchFamily="18" charset="0"/>
              </a:rPr>
              <a:t>个工作日内报告客户，并提出补正意见，并在期限内提醒客户及时答复；收到客户确认后，我司在规定期限内提交补正答复文件</a:t>
            </a:r>
            <a:r>
              <a:rPr lang="zh-CN" altLang="en-US" sz="1600" dirty="0" smtClean="0">
                <a:latin typeface="Times New Roman" pitchFamily="18" charset="0"/>
                <a:cs typeface="Times New Roman" pitchFamily="18" charset="0"/>
              </a:rPr>
              <a:t>。</a:t>
            </a:r>
            <a:endParaRPr lang="zh-CN" alt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4164730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78"/>
          <p:cNvSpPr txBox="1"/>
          <p:nvPr/>
        </p:nvSpPr>
        <p:spPr>
          <a:xfrm>
            <a:off x="360000" y="180000"/>
            <a:ext cx="6311270" cy="461665"/>
          </a:xfrm>
          <a:prstGeom prst="rect">
            <a:avLst/>
          </a:prstGeom>
          <a:noFill/>
        </p:spPr>
        <p:txBody>
          <a:bodyPr wrap="square" rtlCol="0">
            <a:spAutoFit/>
          </a:bodyPr>
          <a:lstStyle/>
          <a:p>
            <a:r>
              <a:rPr lang="zh-CN" altLang="en-US" sz="2400" b="1" dirty="0">
                <a:solidFill>
                  <a:schemeClr val="accent5">
                    <a:lumMod val="50000"/>
                  </a:schemeClr>
                </a:solidFill>
                <a:latin typeface="微软雅黑" pitchFamily="34" charset="-122"/>
                <a:ea typeface="微软雅黑" pitchFamily="34" charset="-122"/>
              </a:rPr>
              <a:t>著录项目变更代理服务和年费代缴服务</a:t>
            </a:r>
          </a:p>
        </p:txBody>
      </p:sp>
      <p:sp>
        <p:nvSpPr>
          <p:cNvPr id="2" name="矩形 1"/>
          <p:cNvSpPr/>
          <p:nvPr/>
        </p:nvSpPr>
        <p:spPr>
          <a:xfrm>
            <a:off x="1054646" y="1052736"/>
            <a:ext cx="9865096" cy="2630913"/>
          </a:xfrm>
          <a:prstGeom prst="rect">
            <a:avLst/>
          </a:prstGeom>
        </p:spPr>
        <p:txBody>
          <a:bodyPr wrap="square">
            <a:spAutoFit/>
          </a:bodyPr>
          <a:lstStyle/>
          <a:p>
            <a:pPr marL="285750" indent="-285750" latinLnBrk="1">
              <a:lnSpc>
                <a:spcPct val="150000"/>
              </a:lnSpc>
              <a:buFont typeface="Wingdings" pitchFamily="2" charset="2"/>
              <a:buChar char="p"/>
            </a:pPr>
            <a:r>
              <a:rPr lang="zh-CN" altLang="en-US" sz="1600" dirty="0">
                <a:latin typeface="Times New Roman" pitchFamily="18" charset="0"/>
                <a:cs typeface="Times New Roman" pitchFamily="18" charset="0"/>
              </a:rPr>
              <a:t>及时处理客户要求的著录项目变更等手续，包括申请人（专利权人）姓名或者名称变更、专利申请权（或专利权）转移、发明人变更、专利代理机构及代理师变更、申请人（或专利权人）国籍</a:t>
            </a:r>
            <a:r>
              <a:rPr lang="zh-CN" altLang="en-US" sz="1600" dirty="0" smtClean="0">
                <a:latin typeface="Times New Roman" pitchFamily="18" charset="0"/>
                <a:cs typeface="Times New Roman" pitchFamily="18" charset="0"/>
              </a:rPr>
              <a:t>变更等。</a:t>
            </a:r>
            <a:endParaRPr lang="zh-CN" altLang="en-US" sz="1600" dirty="0">
              <a:latin typeface="Times New Roman" pitchFamily="18" charset="0"/>
              <a:cs typeface="Times New Roman" pitchFamily="18" charset="0"/>
            </a:endParaRPr>
          </a:p>
          <a:p>
            <a:pPr marL="285750" indent="-285750" latinLnBrk="1">
              <a:lnSpc>
                <a:spcPct val="150000"/>
              </a:lnSpc>
              <a:buFont typeface="Wingdings" pitchFamily="2" charset="2"/>
              <a:buChar char="p"/>
            </a:pPr>
            <a:r>
              <a:rPr lang="zh-CN" altLang="en-US" sz="1600" dirty="0" smtClean="0">
                <a:latin typeface="Times New Roman" pitchFamily="18" charset="0"/>
                <a:cs typeface="Times New Roman" pitchFamily="18" charset="0"/>
              </a:rPr>
              <a:t>提醒</a:t>
            </a:r>
            <a:r>
              <a:rPr lang="zh-CN" altLang="en-US" sz="1600" dirty="0">
                <a:latin typeface="Times New Roman" pitchFamily="18" charset="0"/>
                <a:cs typeface="Times New Roman" pitchFamily="18" charset="0"/>
              </a:rPr>
              <a:t>客户进行各项手续需要的证明文件；</a:t>
            </a:r>
          </a:p>
          <a:p>
            <a:pPr marL="285750" indent="-285750" latinLnBrk="1">
              <a:lnSpc>
                <a:spcPct val="150000"/>
              </a:lnSpc>
              <a:buFont typeface="Wingdings" pitchFamily="2" charset="2"/>
              <a:buChar char="p"/>
            </a:pPr>
            <a:r>
              <a:rPr lang="zh-CN" altLang="en-US" sz="1600" dirty="0" smtClean="0">
                <a:latin typeface="Times New Roman" pitchFamily="18" charset="0"/>
                <a:cs typeface="Times New Roman" pitchFamily="18" charset="0"/>
              </a:rPr>
              <a:t>接收</a:t>
            </a:r>
            <a:r>
              <a:rPr lang="zh-CN" altLang="en-US" sz="1600" dirty="0">
                <a:latin typeface="Times New Roman" pitchFamily="18" charset="0"/>
                <a:cs typeface="Times New Roman" pitchFamily="18" charset="0"/>
              </a:rPr>
              <a:t>到各项证明文件后，</a:t>
            </a:r>
            <a:r>
              <a:rPr lang="en-US" altLang="zh-CN" sz="1600" dirty="0">
                <a:latin typeface="Times New Roman" pitchFamily="18" charset="0"/>
                <a:cs typeface="Times New Roman" pitchFamily="18" charset="0"/>
              </a:rPr>
              <a:t>3</a:t>
            </a:r>
            <a:r>
              <a:rPr lang="zh-CN" altLang="en-US" sz="1600" dirty="0">
                <a:latin typeface="Times New Roman" pitchFamily="18" charset="0"/>
                <a:cs typeface="Times New Roman" pitchFamily="18" charset="0"/>
              </a:rPr>
              <a:t>日内提交手续；</a:t>
            </a:r>
          </a:p>
          <a:p>
            <a:pPr marL="285750" indent="-285750" latinLnBrk="1">
              <a:lnSpc>
                <a:spcPct val="150000"/>
              </a:lnSpc>
              <a:buFont typeface="Wingdings" pitchFamily="2" charset="2"/>
              <a:buChar char="p"/>
            </a:pPr>
            <a:r>
              <a:rPr lang="zh-CN" altLang="en-US" sz="1600" dirty="0" smtClean="0">
                <a:latin typeface="Times New Roman" pitchFamily="18" charset="0"/>
                <a:cs typeface="Times New Roman" pitchFamily="18" charset="0"/>
              </a:rPr>
              <a:t>接收</a:t>
            </a:r>
            <a:r>
              <a:rPr lang="zh-CN" altLang="en-US" sz="1600" dirty="0">
                <a:latin typeface="Times New Roman" pitchFamily="18" charset="0"/>
                <a:cs typeface="Times New Roman" pitchFamily="18" charset="0"/>
              </a:rPr>
              <a:t>到手续合格通知书后，</a:t>
            </a:r>
            <a:r>
              <a:rPr lang="en-US" altLang="zh-CN" sz="1600" dirty="0">
                <a:latin typeface="Times New Roman" pitchFamily="18" charset="0"/>
                <a:cs typeface="Times New Roman" pitchFamily="18" charset="0"/>
              </a:rPr>
              <a:t>5</a:t>
            </a:r>
            <a:r>
              <a:rPr lang="zh-CN" altLang="en-US" sz="1600" dirty="0">
                <a:latin typeface="Times New Roman" pitchFamily="18" charset="0"/>
                <a:cs typeface="Times New Roman" pitchFamily="18" charset="0"/>
              </a:rPr>
              <a:t>日内通知客户；</a:t>
            </a:r>
          </a:p>
          <a:p>
            <a:pPr marL="285750" indent="-285750" latinLnBrk="1">
              <a:lnSpc>
                <a:spcPct val="150000"/>
              </a:lnSpc>
              <a:buFont typeface="Wingdings" pitchFamily="2" charset="2"/>
              <a:buChar char="p"/>
            </a:pPr>
            <a:r>
              <a:rPr lang="zh-CN" altLang="en-US" sz="1600" dirty="0" smtClean="0">
                <a:latin typeface="Times New Roman" pitchFamily="18" charset="0"/>
                <a:cs typeface="Times New Roman" pitchFamily="18" charset="0"/>
              </a:rPr>
              <a:t>代为</a:t>
            </a:r>
            <a:r>
              <a:rPr lang="zh-CN" altLang="en-US" sz="1600" dirty="0">
                <a:latin typeface="Times New Roman" pitchFamily="18" charset="0"/>
                <a:cs typeface="Times New Roman" pitchFamily="18" charset="0"/>
              </a:rPr>
              <a:t>领取并向客户转发专利行政部门的相关通知书、专利证书等官方文件，对于客户的授权案件提供年费监控服务，保证领证案件及时缴纳年费。</a:t>
            </a:r>
          </a:p>
        </p:txBody>
      </p:sp>
    </p:spTree>
    <p:extLst>
      <p:ext uri="{BB962C8B-B14F-4D97-AF65-F5344CB8AC3E}">
        <p14:creationId xmlns:p14="http://schemas.microsoft.com/office/powerpoint/2010/main" val="37419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78"/>
          <p:cNvSpPr txBox="1"/>
          <p:nvPr/>
        </p:nvSpPr>
        <p:spPr>
          <a:xfrm>
            <a:off x="360000" y="180000"/>
            <a:ext cx="6311270" cy="461665"/>
          </a:xfrm>
          <a:prstGeom prst="rect">
            <a:avLst/>
          </a:prstGeom>
          <a:noFill/>
        </p:spPr>
        <p:txBody>
          <a:bodyPr wrap="square" rtlCol="0">
            <a:spAutoFit/>
          </a:bodyPr>
          <a:lstStyle/>
          <a:p>
            <a:r>
              <a:rPr lang="zh-CN" altLang="en-US" sz="2400" b="1" dirty="0" smtClean="0">
                <a:solidFill>
                  <a:schemeClr val="accent5">
                    <a:lumMod val="50000"/>
                  </a:schemeClr>
                </a:solidFill>
                <a:latin typeface="微软雅黑" pitchFamily="34" charset="-122"/>
                <a:ea typeface="微软雅黑" pitchFamily="34" charset="-122"/>
              </a:rPr>
              <a:t>专利加快审查服务</a:t>
            </a:r>
            <a:endParaRPr lang="zh-CN" altLang="en-US" sz="2400" b="1" dirty="0">
              <a:solidFill>
                <a:schemeClr val="accent5">
                  <a:lumMod val="50000"/>
                </a:schemeClr>
              </a:solidFill>
              <a:latin typeface="微软雅黑" pitchFamily="34" charset="-122"/>
              <a:ea typeface="微软雅黑" pitchFamily="34" charset="-122"/>
            </a:endParaRPr>
          </a:p>
        </p:txBody>
      </p:sp>
      <p:sp>
        <p:nvSpPr>
          <p:cNvPr id="2" name="矩形 1"/>
          <p:cNvSpPr/>
          <p:nvPr/>
        </p:nvSpPr>
        <p:spPr>
          <a:xfrm>
            <a:off x="1054646" y="1052736"/>
            <a:ext cx="9865096" cy="4031873"/>
          </a:xfrm>
          <a:prstGeom prst="rect">
            <a:avLst/>
          </a:prstGeom>
        </p:spPr>
        <p:txBody>
          <a:bodyPr wrap="square">
            <a:spAutoFit/>
          </a:bodyPr>
          <a:lstStyle/>
          <a:p>
            <a:pPr latinLnBrk="1"/>
            <a:r>
              <a:rPr lang="zh-CN" altLang="en-US" sz="1600" b="1" dirty="0" smtClean="0">
                <a:latin typeface="Times New Roman" pitchFamily="18" charset="0"/>
                <a:cs typeface="Times New Roman" pitchFamily="18" charset="0"/>
              </a:rPr>
              <a:t>预审</a:t>
            </a:r>
            <a:r>
              <a:rPr lang="zh-CN" altLang="en-US" sz="1600" b="1" dirty="0">
                <a:latin typeface="Times New Roman" pitchFamily="18" charset="0"/>
                <a:cs typeface="Times New Roman" pitchFamily="18" charset="0"/>
              </a:rPr>
              <a:t>服务</a:t>
            </a:r>
          </a:p>
          <a:p>
            <a:pPr marL="285750" indent="-285750" latinLnBrk="1">
              <a:buFont typeface="Wingdings" pitchFamily="2" charset="2"/>
              <a:buChar char="p"/>
            </a:pPr>
            <a:r>
              <a:rPr lang="zh-CN" altLang="en-US" sz="1600" dirty="0">
                <a:latin typeface="Times New Roman" pitchFamily="18" charset="0"/>
                <a:cs typeface="Times New Roman" pitchFamily="18" charset="0"/>
              </a:rPr>
              <a:t>中科已成为中国（北京）知识产权保护中心预审备案专利代理机构，能够作为客户的代表，更快速、专业地响应保护中心的相关通知和发文，为有预审需求的客户提供更高质量、高效率的预审服务。</a:t>
            </a:r>
          </a:p>
          <a:p>
            <a:pPr marL="285750" indent="-285750" latinLnBrk="1">
              <a:buFont typeface="Wingdings" pitchFamily="2" charset="2"/>
              <a:buChar char="p"/>
            </a:pPr>
            <a:r>
              <a:rPr lang="zh-CN" altLang="en-US" sz="1600" dirty="0">
                <a:latin typeface="Times New Roman" pitchFamily="18" charset="0"/>
                <a:cs typeface="Times New Roman" pitchFamily="18" charset="0"/>
              </a:rPr>
              <a:t>中科根据客户指示，提交快速预审备案申请，包括：</a:t>
            </a:r>
          </a:p>
          <a:p>
            <a:pPr marL="285750" indent="-285750" latinLnBrk="1">
              <a:buFont typeface="Wingdings" pitchFamily="2" charset="2"/>
              <a:buChar char="p"/>
            </a:pPr>
            <a:r>
              <a:rPr lang="zh-CN" altLang="en-US" sz="1600" dirty="0">
                <a:latin typeface="Times New Roman" pitchFamily="18" charset="0"/>
                <a:cs typeface="Times New Roman" pitchFamily="18" charset="0"/>
              </a:rPr>
              <a:t>协助客户准备符合规定的预审文件和提交预审请求；</a:t>
            </a:r>
          </a:p>
          <a:p>
            <a:pPr marL="285750" indent="-285750" latinLnBrk="1">
              <a:buFont typeface="Wingdings" pitchFamily="2" charset="2"/>
              <a:buChar char="p"/>
            </a:pPr>
            <a:r>
              <a:rPr lang="zh-CN" altLang="en-US" sz="1600" dirty="0">
                <a:latin typeface="Times New Roman" pitchFamily="18" charset="0"/>
                <a:cs typeface="Times New Roman" pitchFamily="18" charset="0"/>
              </a:rPr>
              <a:t>如收到预审审查意见通知书，及时向客户转达并提出答复建议，在保护中心指定的期限内提交答复；如果涉及到需要大幅修改文件、增加方案等情况，事先发明人充分沟通，并在必要时与预审员讨论，以争取预审合格；</a:t>
            </a:r>
          </a:p>
          <a:p>
            <a:pPr marL="285750" indent="-285750" latinLnBrk="1">
              <a:buFont typeface="Wingdings" pitchFamily="2" charset="2"/>
              <a:buChar char="p"/>
            </a:pPr>
            <a:r>
              <a:rPr lang="zh-CN" altLang="en-US" sz="1600" dirty="0">
                <a:latin typeface="Times New Roman" pitchFamily="18" charset="0"/>
                <a:cs typeface="Times New Roman" pitchFamily="18" charset="0"/>
              </a:rPr>
              <a:t>预审通过后到国家知识产权局递交申请并缴费，向保护中心提交申请号及缴费凭证，以便在国家知识产权局审查系统中打标（进入快速审查通道）。</a:t>
            </a:r>
          </a:p>
          <a:p>
            <a:pPr marL="285750" indent="-285750" latinLnBrk="1">
              <a:buFont typeface="Wingdings" pitchFamily="2" charset="2"/>
              <a:buChar char="p"/>
            </a:pPr>
            <a:endParaRPr lang="zh-CN" altLang="en-US" sz="1600" dirty="0">
              <a:latin typeface="Times New Roman" pitchFamily="18" charset="0"/>
              <a:cs typeface="Times New Roman" pitchFamily="18" charset="0"/>
            </a:endParaRPr>
          </a:p>
          <a:p>
            <a:pPr latinLnBrk="1"/>
            <a:r>
              <a:rPr lang="zh-CN" altLang="en-US" sz="1600" b="1" dirty="0" smtClean="0">
                <a:latin typeface="Times New Roman" pitchFamily="18" charset="0"/>
                <a:cs typeface="Times New Roman" pitchFamily="18" charset="0"/>
              </a:rPr>
              <a:t>优先</a:t>
            </a:r>
            <a:r>
              <a:rPr lang="zh-CN" altLang="en-US" sz="1600" b="1" dirty="0">
                <a:latin typeface="Times New Roman" pitchFamily="18" charset="0"/>
                <a:cs typeface="Times New Roman" pitchFamily="18" charset="0"/>
              </a:rPr>
              <a:t>审查服务</a:t>
            </a:r>
          </a:p>
          <a:p>
            <a:pPr marL="285750" indent="-285750" latinLnBrk="1">
              <a:buFont typeface="Wingdings" pitchFamily="2" charset="2"/>
              <a:buChar char="p"/>
            </a:pPr>
            <a:r>
              <a:rPr lang="zh-CN" altLang="en-US" sz="1600" dirty="0">
                <a:latin typeface="Times New Roman" pitchFamily="18" charset="0"/>
                <a:cs typeface="Times New Roman" pitchFamily="18" charset="0"/>
              </a:rPr>
              <a:t>中科协助客户提交优先审查请求，以加快审查进程。流程包括：</a:t>
            </a:r>
          </a:p>
          <a:p>
            <a:pPr marL="285750" indent="-285750" latinLnBrk="1">
              <a:buFont typeface="Wingdings" pitchFamily="2" charset="2"/>
              <a:buChar char="p"/>
            </a:pPr>
            <a:r>
              <a:rPr lang="zh-CN" altLang="en-US" sz="1600" dirty="0">
                <a:latin typeface="Times New Roman" pitchFamily="18" charset="0"/>
                <a:cs typeface="Times New Roman" pitchFamily="18" charset="0"/>
              </a:rPr>
              <a:t>按照客户指示，在专利申请递交后监控时限，并提醒客户可提出优先审查的时机；</a:t>
            </a:r>
          </a:p>
          <a:p>
            <a:pPr marL="285750" indent="-285750" latinLnBrk="1">
              <a:buFont typeface="Wingdings" pitchFamily="2" charset="2"/>
              <a:buChar char="p"/>
            </a:pPr>
            <a:r>
              <a:rPr lang="zh-CN" altLang="en-US" sz="1600" dirty="0">
                <a:latin typeface="Times New Roman" pitchFamily="18" charset="0"/>
                <a:cs typeface="Times New Roman" pitchFamily="18" charset="0"/>
              </a:rPr>
              <a:t>判断专利申请是否符合优先审查条件，如符合，协助客户准备并递交专利申请优先审查请求，并递交（面交或寄交）申请文件。</a:t>
            </a:r>
          </a:p>
        </p:txBody>
      </p:sp>
    </p:spTree>
    <p:extLst>
      <p:ext uri="{BB962C8B-B14F-4D97-AF65-F5344CB8AC3E}">
        <p14:creationId xmlns:p14="http://schemas.microsoft.com/office/powerpoint/2010/main" val="2506536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78"/>
          <p:cNvSpPr txBox="1"/>
          <p:nvPr/>
        </p:nvSpPr>
        <p:spPr>
          <a:xfrm>
            <a:off x="360000" y="180000"/>
            <a:ext cx="6311270" cy="461665"/>
          </a:xfrm>
          <a:prstGeom prst="rect">
            <a:avLst/>
          </a:prstGeom>
          <a:noFill/>
        </p:spPr>
        <p:txBody>
          <a:bodyPr wrap="square" rtlCol="0">
            <a:spAutoFit/>
          </a:bodyPr>
          <a:lstStyle/>
          <a:p>
            <a:r>
              <a:rPr lang="zh-CN" altLang="en-US" sz="2400" b="1" dirty="0">
                <a:solidFill>
                  <a:schemeClr val="accent5">
                    <a:lumMod val="50000"/>
                  </a:schemeClr>
                </a:solidFill>
                <a:latin typeface="微软雅黑" pitchFamily="34" charset="-122"/>
                <a:ea typeface="微软雅黑" pitchFamily="34" charset="-122"/>
              </a:rPr>
              <a:t>知识产权分析服务</a:t>
            </a:r>
          </a:p>
        </p:txBody>
      </p:sp>
      <p:sp>
        <p:nvSpPr>
          <p:cNvPr id="2" name="矩形 1"/>
          <p:cNvSpPr/>
          <p:nvPr/>
        </p:nvSpPr>
        <p:spPr>
          <a:xfrm>
            <a:off x="1054646" y="1052736"/>
            <a:ext cx="9865096" cy="4770537"/>
          </a:xfrm>
          <a:prstGeom prst="rect">
            <a:avLst/>
          </a:prstGeom>
        </p:spPr>
        <p:txBody>
          <a:bodyPr wrap="square">
            <a:spAutoFit/>
          </a:bodyPr>
          <a:lstStyle/>
          <a:p>
            <a:pPr marL="285750" indent="-285750" latinLnBrk="1">
              <a:buFont typeface="Wingdings" pitchFamily="2" charset="2"/>
              <a:buChar char="p"/>
            </a:pPr>
            <a:r>
              <a:rPr lang="zh-CN" altLang="en-US" sz="1600" dirty="0">
                <a:latin typeface="Times New Roman" pitchFamily="18" charset="0"/>
                <a:cs typeface="Times New Roman" pitchFamily="18" charset="0"/>
              </a:rPr>
              <a:t>中科拥有专业的检索团队和数据库工具，能够提供专利检索、分析、布局、导航等服务</a:t>
            </a:r>
            <a:r>
              <a:rPr lang="zh-CN" altLang="en-US" sz="1600" dirty="0" smtClean="0">
                <a:latin typeface="Times New Roman" pitchFamily="18" charset="0"/>
                <a:cs typeface="Times New Roman" pitchFamily="18" charset="0"/>
              </a:rPr>
              <a:t>。</a:t>
            </a:r>
            <a:endParaRPr lang="en-US" altLang="zh-CN" sz="1600" dirty="0" smtClean="0">
              <a:latin typeface="Times New Roman" pitchFamily="18" charset="0"/>
              <a:cs typeface="Times New Roman" pitchFamily="18" charset="0"/>
            </a:endParaRPr>
          </a:p>
          <a:p>
            <a:pPr marL="285750" indent="-285750" latinLnBrk="1">
              <a:buFont typeface="Wingdings" pitchFamily="2" charset="2"/>
              <a:buChar char="p"/>
            </a:pPr>
            <a:endParaRPr lang="zh-CN" altLang="en-US" sz="1600" dirty="0">
              <a:latin typeface="Times New Roman" pitchFamily="18" charset="0"/>
              <a:cs typeface="Times New Roman" pitchFamily="18" charset="0"/>
            </a:endParaRPr>
          </a:p>
          <a:p>
            <a:pPr marL="285750" indent="-285750" latinLnBrk="1">
              <a:buFont typeface="Wingdings" pitchFamily="2" charset="2"/>
              <a:buChar char="p"/>
            </a:pPr>
            <a:r>
              <a:rPr lang="zh-CN" altLang="en-US" sz="1600" dirty="0">
                <a:latin typeface="Times New Roman" pitchFamily="18" charset="0"/>
                <a:cs typeface="Times New Roman" pitchFamily="18" charset="0"/>
              </a:rPr>
              <a:t>中科检索组的成员都经历过完整的检索培训和实践，具有多年代理人经验，对于客户的需求、技术的理解以及法律的适用有深入了解，能够在专利检索分析、专利挖掘方面提供优质的服务</a:t>
            </a:r>
            <a:r>
              <a:rPr lang="zh-CN" altLang="en-US" sz="1600" dirty="0" smtClean="0">
                <a:latin typeface="Times New Roman" pitchFamily="18" charset="0"/>
                <a:cs typeface="Times New Roman" pitchFamily="18" charset="0"/>
              </a:rPr>
              <a:t>。</a:t>
            </a:r>
            <a:endParaRPr lang="en-US" altLang="zh-CN" sz="1600" dirty="0" smtClean="0">
              <a:latin typeface="Times New Roman" pitchFamily="18" charset="0"/>
              <a:cs typeface="Times New Roman" pitchFamily="18" charset="0"/>
            </a:endParaRPr>
          </a:p>
          <a:p>
            <a:pPr marL="285750" indent="-285750" latinLnBrk="1">
              <a:buFont typeface="Wingdings" pitchFamily="2" charset="2"/>
              <a:buChar char="p"/>
            </a:pPr>
            <a:endParaRPr lang="zh-CN" altLang="en-US" sz="1600" dirty="0">
              <a:latin typeface="Times New Roman" pitchFamily="18" charset="0"/>
              <a:cs typeface="Times New Roman" pitchFamily="18" charset="0"/>
            </a:endParaRPr>
          </a:p>
          <a:p>
            <a:pPr marL="285750" indent="-285750" latinLnBrk="1">
              <a:buFont typeface="Wingdings" pitchFamily="2" charset="2"/>
              <a:buChar char="p"/>
            </a:pPr>
            <a:r>
              <a:rPr lang="zh-CN" altLang="en-US" sz="1600" dirty="0">
                <a:latin typeface="Times New Roman" pitchFamily="18" charset="0"/>
                <a:cs typeface="Times New Roman" pitchFamily="18" charset="0"/>
              </a:rPr>
              <a:t>除了国内外大量公共专利数据资源外，中科还购买了两种不同的商用数据库，已进行比较检索，提供检索的全面性和</a:t>
            </a:r>
            <a:r>
              <a:rPr lang="zh-CN" altLang="en-US" sz="1600" dirty="0" smtClean="0">
                <a:latin typeface="Times New Roman" pitchFamily="18" charset="0"/>
                <a:cs typeface="Times New Roman" pitchFamily="18" charset="0"/>
              </a:rPr>
              <a:t>准确性：</a:t>
            </a:r>
            <a:endParaRPr lang="zh-CN" altLang="en-US" sz="1600" dirty="0">
              <a:latin typeface="Times New Roman" pitchFamily="18" charset="0"/>
              <a:cs typeface="Times New Roman" pitchFamily="18" charset="0"/>
            </a:endParaRPr>
          </a:p>
          <a:p>
            <a:pPr latinLnBrk="1"/>
            <a:r>
              <a:rPr lang="en-US" altLang="zh-CN" sz="1600" dirty="0" smtClean="0">
                <a:latin typeface="Times New Roman" pitchFamily="18" charset="0"/>
                <a:cs typeface="Times New Roman" pitchFamily="18" charset="0"/>
              </a:rPr>
              <a:t>      </a:t>
            </a:r>
            <a:r>
              <a:rPr lang="en-US" altLang="zh-CN" sz="1600" dirty="0" err="1" smtClean="0">
                <a:latin typeface="Times New Roman" pitchFamily="18" charset="0"/>
                <a:cs typeface="Times New Roman" pitchFamily="18" charset="0"/>
              </a:rPr>
              <a:t>PatSnap</a:t>
            </a:r>
            <a:r>
              <a:rPr lang="zh-CN" altLang="en-US" sz="1600" dirty="0">
                <a:latin typeface="Times New Roman" pitchFamily="18" charset="0"/>
                <a:cs typeface="Times New Roman" pitchFamily="18" charset="0"/>
              </a:rPr>
              <a:t>全球专利</a:t>
            </a:r>
            <a:r>
              <a:rPr lang="zh-CN" altLang="en-US" sz="1600" dirty="0" smtClean="0">
                <a:latin typeface="Times New Roman" pitchFamily="18" charset="0"/>
                <a:cs typeface="Times New Roman" pitchFamily="18" charset="0"/>
              </a:rPr>
              <a:t>数据库</a:t>
            </a:r>
            <a:endParaRPr lang="en-US" altLang="zh-CN" sz="1600" dirty="0" smtClean="0">
              <a:latin typeface="Times New Roman" pitchFamily="18" charset="0"/>
              <a:cs typeface="Times New Roman" pitchFamily="18" charset="0"/>
            </a:endParaRPr>
          </a:p>
          <a:p>
            <a:pPr latinLnBrk="1"/>
            <a:r>
              <a:rPr lang="en-US" altLang="zh-CN" sz="1600" dirty="0" smtClean="0">
                <a:latin typeface="Times New Roman" pitchFamily="18" charset="0"/>
                <a:cs typeface="Times New Roman" pitchFamily="18" charset="0"/>
              </a:rPr>
              <a:t>      </a:t>
            </a:r>
            <a:r>
              <a:rPr lang="en-US" altLang="zh-CN" sz="1600" dirty="0" err="1" smtClean="0">
                <a:latin typeface="Times New Roman" pitchFamily="18" charset="0"/>
                <a:cs typeface="Times New Roman" pitchFamily="18" charset="0"/>
              </a:rPr>
              <a:t>incoPat</a:t>
            </a:r>
            <a:r>
              <a:rPr lang="zh-CN" altLang="en-US" sz="1600" dirty="0">
                <a:latin typeface="Times New Roman" pitchFamily="18" charset="0"/>
                <a:cs typeface="Times New Roman" pitchFamily="18" charset="0"/>
              </a:rPr>
              <a:t>全球专利数据库</a:t>
            </a:r>
            <a:endParaRPr lang="zh-CN" altLang="en-US" sz="1600" dirty="0" smtClean="0">
              <a:latin typeface="Times New Roman" pitchFamily="18" charset="0"/>
              <a:cs typeface="Times New Roman" pitchFamily="18" charset="0"/>
            </a:endParaRPr>
          </a:p>
          <a:p>
            <a:pPr marL="285750" indent="-285750" latinLnBrk="1">
              <a:buFont typeface="Wingdings" pitchFamily="2" charset="2"/>
              <a:buChar char="p"/>
            </a:pPr>
            <a:endParaRPr lang="en-US" altLang="zh-CN" sz="1600" dirty="0" smtClean="0">
              <a:latin typeface="Times New Roman" pitchFamily="18" charset="0"/>
              <a:cs typeface="Times New Roman" pitchFamily="18" charset="0"/>
            </a:endParaRPr>
          </a:p>
          <a:p>
            <a:pPr marL="285750" indent="-285750" latinLnBrk="1">
              <a:buFont typeface="Wingdings" pitchFamily="2" charset="2"/>
              <a:buChar char="p"/>
            </a:pPr>
            <a:endParaRPr lang="en-US" altLang="zh-CN" sz="1600" dirty="0">
              <a:latin typeface="Times New Roman" pitchFamily="18" charset="0"/>
              <a:cs typeface="Times New Roman" pitchFamily="18" charset="0"/>
            </a:endParaRP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中</a:t>
            </a:r>
            <a:r>
              <a:rPr lang="zh-CN" altLang="en-US" sz="1600" dirty="0">
                <a:latin typeface="Times New Roman" pitchFamily="18" charset="0"/>
                <a:cs typeface="Times New Roman" pitchFamily="18" charset="0"/>
              </a:rPr>
              <a:t>科能够按照客户要求，提供专利检索、分析服务，包括查新检索、无效分析、侵权检索、技术主题检索、专利相关人检索、科技查新检索、竞争对手分析、专利权稳定分析、行业专利分析、专利挖掘、专利布局等服务；其中免费提供甲方指定要求的专利年度申请、授权信息、专利相关人及机构等检索服务</a:t>
            </a:r>
            <a:r>
              <a:rPr lang="zh-CN" altLang="en-US" sz="1600" dirty="0" smtClean="0">
                <a:latin typeface="Times New Roman" pitchFamily="18" charset="0"/>
                <a:cs typeface="Times New Roman" pitchFamily="18" charset="0"/>
              </a:rPr>
              <a:t>。</a:t>
            </a:r>
            <a:endParaRPr lang="en-US" altLang="zh-CN" sz="1600" dirty="0" smtClean="0">
              <a:latin typeface="Times New Roman" pitchFamily="18" charset="0"/>
              <a:cs typeface="Times New Roman" pitchFamily="18" charset="0"/>
            </a:endParaRPr>
          </a:p>
          <a:p>
            <a:pPr marL="285750" indent="-285750" latinLnBrk="1">
              <a:buFont typeface="Wingdings" pitchFamily="2" charset="2"/>
              <a:buChar char="p"/>
            </a:pPr>
            <a:endParaRPr lang="zh-CN" altLang="en-US" sz="1600" dirty="0">
              <a:latin typeface="Times New Roman" pitchFamily="18" charset="0"/>
              <a:cs typeface="Times New Roman" pitchFamily="18" charset="0"/>
            </a:endParaRPr>
          </a:p>
          <a:p>
            <a:pPr marL="285750" indent="-285750" latinLnBrk="1">
              <a:buFont typeface="Wingdings" pitchFamily="2" charset="2"/>
              <a:buChar char="p"/>
            </a:pPr>
            <a:r>
              <a:rPr lang="zh-CN" altLang="en-US" sz="1600" dirty="0">
                <a:latin typeface="Times New Roman" pitchFamily="18" charset="0"/>
                <a:cs typeface="Times New Roman" pitchFamily="18" charset="0"/>
              </a:rPr>
              <a:t>中科检索分析业务的处理流程为：了解客户需求→初步检索→预估报价和交货期→客户确认之后组长选择组员并在系统中确定时限→组员制定初步检索方案→组长与组员讨论检索方案→组员检索获得检索结果→组长与组员讨论检索结果以确定是否调整检索方案进行补充检索→组员撰写检索报告→组长审核检索报告并报告客户→客户确认检索结果，必要时根据客户确认结果继续补充</a:t>
            </a:r>
            <a:r>
              <a:rPr lang="zh-CN" altLang="en-US" sz="1600" dirty="0" smtClean="0">
                <a:latin typeface="Times New Roman" pitchFamily="18" charset="0"/>
                <a:cs typeface="Times New Roman" pitchFamily="18" charset="0"/>
              </a:rPr>
              <a:t>检索。</a:t>
            </a:r>
            <a:endParaRPr lang="zh-CN" alt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281682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78"/>
          <p:cNvSpPr txBox="1"/>
          <p:nvPr/>
        </p:nvSpPr>
        <p:spPr>
          <a:xfrm>
            <a:off x="360000" y="180000"/>
            <a:ext cx="6311270" cy="461665"/>
          </a:xfrm>
          <a:prstGeom prst="rect">
            <a:avLst/>
          </a:prstGeom>
          <a:noFill/>
        </p:spPr>
        <p:txBody>
          <a:bodyPr wrap="square" rtlCol="0">
            <a:spAutoFit/>
          </a:bodyPr>
          <a:lstStyle/>
          <a:p>
            <a:r>
              <a:rPr lang="zh-CN" altLang="en-US" sz="2400" b="1" dirty="0">
                <a:solidFill>
                  <a:schemeClr val="accent5">
                    <a:lumMod val="50000"/>
                  </a:schemeClr>
                </a:solidFill>
                <a:latin typeface="微软雅黑" pitchFamily="34" charset="-122"/>
                <a:ea typeface="微软雅黑" pitchFamily="34" charset="-122"/>
              </a:rPr>
              <a:t>专利无效、诉讼、维权、成果转化服务</a:t>
            </a:r>
          </a:p>
        </p:txBody>
      </p:sp>
      <p:sp>
        <p:nvSpPr>
          <p:cNvPr id="2" name="矩形 1"/>
          <p:cNvSpPr/>
          <p:nvPr/>
        </p:nvSpPr>
        <p:spPr>
          <a:xfrm>
            <a:off x="1054646" y="1052736"/>
            <a:ext cx="9865096" cy="4770537"/>
          </a:xfrm>
          <a:prstGeom prst="rect">
            <a:avLst/>
          </a:prstGeom>
        </p:spPr>
        <p:txBody>
          <a:bodyPr wrap="square">
            <a:spAutoFit/>
          </a:bodyPr>
          <a:lstStyle/>
          <a:p>
            <a:pPr latinLnBrk="1"/>
            <a:r>
              <a:rPr lang="zh-CN" altLang="en-US" sz="1600" b="1" dirty="0">
                <a:latin typeface="Times New Roman" pitchFamily="18" charset="0"/>
                <a:cs typeface="Times New Roman" pitchFamily="18" charset="0"/>
              </a:rPr>
              <a:t>专利布局咨询和分析  </a:t>
            </a:r>
          </a:p>
          <a:p>
            <a:pPr marL="285750" indent="-285750" latinLnBrk="1">
              <a:buFont typeface="Wingdings" pitchFamily="2" charset="2"/>
              <a:buChar char="p"/>
            </a:pPr>
            <a:r>
              <a:rPr lang="zh-CN" altLang="en-US" sz="1600" dirty="0">
                <a:latin typeface="Times New Roman" pitchFamily="18" charset="0"/>
                <a:cs typeface="Times New Roman" pitchFamily="18" charset="0"/>
              </a:rPr>
              <a:t>中科协助国内企业对国内外知识产权法律制度进行调研；对国外竞争对手的国内外专利布局状况进行分析并给客户提供相应的海外布局的建议和实施方案；此外，还对企业和竞争对手在国内和国外两个不同市场的专利布局的优缺点、强弱对比关系等提供专利地图等咨询服务</a:t>
            </a:r>
            <a:r>
              <a:rPr lang="zh-CN" altLang="en-US" sz="1600" dirty="0" smtClean="0">
                <a:latin typeface="Times New Roman" pitchFamily="18" charset="0"/>
                <a:cs typeface="Times New Roman" pitchFamily="18" charset="0"/>
              </a:rPr>
              <a:t>。</a:t>
            </a:r>
          </a:p>
          <a:p>
            <a:pPr latinLnBrk="1"/>
            <a:r>
              <a:rPr lang="zh-CN" altLang="en-US" sz="1600" b="1" dirty="0" smtClean="0">
                <a:latin typeface="Times New Roman" pitchFamily="18" charset="0"/>
                <a:cs typeface="Times New Roman" pitchFamily="18" charset="0"/>
              </a:rPr>
              <a:t>知识产权预警和救助服务 </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针对</a:t>
            </a:r>
            <a:r>
              <a:rPr lang="zh-CN" altLang="en-US" sz="1600" dirty="0">
                <a:latin typeface="Times New Roman" pitchFamily="18" charset="0"/>
                <a:cs typeface="Times New Roman" pitchFamily="18" charset="0"/>
              </a:rPr>
              <a:t>国内外客户到国外进行产品发布、参加国内外国际会展和展览活动或到国外设立研发和生产基地的业务，中科基于客户的产品或业务状况，对产品或业务进行详细的技术分析，确立检索主题；在此基础上进行检索并根据被检索专利与客户的产品或业务进行对比分析，按与被预警产品的相关程度进行排序；对涉嫌侵权的重点专利进行分析，并提供侵权风险等级评估并提供预警应对和救助方案。 </a:t>
            </a:r>
          </a:p>
          <a:p>
            <a:pPr latinLnBrk="1"/>
            <a:r>
              <a:rPr lang="zh-CN" altLang="en-US" sz="1600" b="1" dirty="0" smtClean="0">
                <a:latin typeface="Times New Roman" pitchFamily="18" charset="0"/>
                <a:cs typeface="Times New Roman" pitchFamily="18" charset="0"/>
              </a:rPr>
              <a:t>国内外</a:t>
            </a:r>
            <a:r>
              <a:rPr lang="zh-CN" altLang="en-US" sz="1600" b="1" dirty="0">
                <a:latin typeface="Times New Roman" pitchFamily="18" charset="0"/>
                <a:cs typeface="Times New Roman" pitchFamily="18" charset="0"/>
              </a:rPr>
              <a:t>客户国外诉讼和维权服务  </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基于</a:t>
            </a:r>
            <a:r>
              <a:rPr lang="zh-CN" altLang="en-US" sz="1600" dirty="0">
                <a:latin typeface="Times New Roman" pitchFamily="18" charset="0"/>
                <a:cs typeface="Times New Roman" pitchFamily="18" charset="0"/>
              </a:rPr>
              <a:t>部分客户在国外面临被竞争对手的诉讼和诉讼威胁，以及部分客户希望在国外进行诉讼以维护自身知识产权的需求，中科协助客户考察各国诉讼法律制度、制定诉讼策略和方案；协助客户选定诉讼国律师事务所和律师；针对诉讼过程中关注的审查历史资料和无效请求提供应对方案和建议；必要时，协助客户选定专家证人和协助技术专家参加国外无效和诉讼庭审；在案件诉讼终结后及时总结并制定国外诉讼维权指导性文件供客户在后续案件中参考和使用。</a:t>
            </a:r>
          </a:p>
          <a:p>
            <a:pPr latinLnBrk="1"/>
            <a:r>
              <a:rPr lang="zh-CN" altLang="en-US" sz="1600" b="1" dirty="0" smtClean="0">
                <a:latin typeface="Times New Roman" pitchFamily="18" charset="0"/>
                <a:cs typeface="Times New Roman" pitchFamily="18" charset="0"/>
              </a:rPr>
              <a:t>成果</a:t>
            </a:r>
            <a:r>
              <a:rPr lang="zh-CN" altLang="en-US" sz="1600" b="1" dirty="0">
                <a:latin typeface="Times New Roman" pitchFamily="18" charset="0"/>
                <a:cs typeface="Times New Roman" pitchFamily="18" charset="0"/>
              </a:rPr>
              <a:t>转化服务</a:t>
            </a:r>
          </a:p>
          <a:p>
            <a:pPr marL="285750" indent="-285750" latinLnBrk="1">
              <a:buFont typeface="Wingdings" pitchFamily="2" charset="2"/>
              <a:buChar char="p"/>
            </a:pPr>
            <a:r>
              <a:rPr lang="zh-CN" altLang="en-US" sz="1600" dirty="0">
                <a:latin typeface="Times New Roman" pitchFamily="18" charset="0"/>
                <a:cs typeface="Times New Roman" pitchFamily="18" charset="0"/>
              </a:rPr>
              <a:t>中科在成果转化服务方面做出过有益的尝试，例如：知识产权价值化，包括知识产权评估，知识产权投融资、知识产权质押、知识产权许可和转让；以及知识产权交易，积极参与北京市知识产权综合服务平台建设，并积极储备有关知识产权交易经纪人等，为知识产权交易业务领域准备相关人才和条件。</a:t>
            </a:r>
          </a:p>
        </p:txBody>
      </p:sp>
    </p:spTree>
    <p:extLst>
      <p:ext uri="{BB962C8B-B14F-4D97-AF65-F5344CB8AC3E}">
        <p14:creationId xmlns:p14="http://schemas.microsoft.com/office/powerpoint/2010/main" val="2474820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326" y="1114425"/>
            <a:ext cx="10058400" cy="4629150"/>
          </a:xfrm>
          <a:prstGeom prst="rect">
            <a:avLst/>
          </a:prstGeom>
        </p:spPr>
      </p:pic>
      <p:sp>
        <p:nvSpPr>
          <p:cNvPr id="2" name="TextBox 1"/>
          <p:cNvSpPr txBox="1"/>
          <p:nvPr/>
        </p:nvSpPr>
        <p:spPr>
          <a:xfrm>
            <a:off x="7895406" y="1151513"/>
            <a:ext cx="3816424" cy="4401205"/>
          </a:xfrm>
          <a:prstGeom prst="rect">
            <a:avLst/>
          </a:prstGeom>
          <a:solidFill>
            <a:schemeClr val="bg1"/>
          </a:solidFill>
        </p:spPr>
        <p:txBody>
          <a:bodyPr wrap="square" rtlCol="0">
            <a:spAutoFit/>
          </a:bodyPr>
          <a:lstStyle/>
          <a:p>
            <a:pPr marL="285750" indent="-285750">
              <a:buFont typeface="Wingdings" pitchFamily="2" charset="2"/>
              <a:buChar char="l"/>
            </a:pPr>
            <a:endParaRPr lang="en-US" altLang="zh-CN" sz="2800" dirty="0" smtClean="0">
              <a:latin typeface="华文楷体" pitchFamily="2" charset="-122"/>
              <a:ea typeface="华文楷体" pitchFamily="2" charset="-122"/>
            </a:endParaRPr>
          </a:p>
          <a:p>
            <a:pPr marL="285750" indent="-285750">
              <a:buFont typeface="Wingdings" pitchFamily="2" charset="2"/>
              <a:buChar char="l"/>
            </a:pPr>
            <a:r>
              <a:rPr lang="zh-CN" altLang="en-US" sz="2800" dirty="0" smtClean="0">
                <a:latin typeface="华文楷体" pitchFamily="2" charset="-122"/>
                <a:ea typeface="华文楷体" pitchFamily="2" charset="-122"/>
              </a:rPr>
              <a:t>北京总部</a:t>
            </a:r>
            <a:endParaRPr lang="en-US" altLang="zh-CN" sz="2800" dirty="0" smtClean="0">
              <a:latin typeface="华文楷体" pitchFamily="2" charset="-122"/>
              <a:ea typeface="华文楷体" pitchFamily="2" charset="-122"/>
            </a:endParaRPr>
          </a:p>
          <a:p>
            <a:pPr marL="285750" indent="-285750">
              <a:buFont typeface="Wingdings" pitchFamily="2" charset="2"/>
              <a:buChar char="l"/>
            </a:pPr>
            <a:r>
              <a:rPr lang="zh-CN" altLang="en-US" sz="2800" dirty="0" smtClean="0">
                <a:latin typeface="华文楷体" pitchFamily="2" charset="-122"/>
                <a:ea typeface="华文楷体" pitchFamily="2" charset="-122"/>
              </a:rPr>
              <a:t>北京科穗律师事务所</a:t>
            </a:r>
            <a:endParaRPr lang="en-US" altLang="zh-CN" sz="2800" dirty="0" smtClean="0">
              <a:latin typeface="华文楷体" pitchFamily="2" charset="-122"/>
              <a:ea typeface="华文楷体" pitchFamily="2" charset="-122"/>
            </a:endParaRPr>
          </a:p>
          <a:p>
            <a:pPr marL="285750" indent="-285750">
              <a:buFont typeface="Wingdings" pitchFamily="2" charset="2"/>
              <a:buChar char="l"/>
            </a:pPr>
            <a:r>
              <a:rPr lang="zh-CN" altLang="en-US" sz="2800" dirty="0" smtClean="0">
                <a:latin typeface="华文楷体" pitchFamily="2" charset="-122"/>
                <a:ea typeface="华文楷体" pitchFamily="2" charset="-122"/>
              </a:rPr>
              <a:t>上海</a:t>
            </a:r>
            <a:endParaRPr lang="en-US" altLang="zh-CN" sz="2800" dirty="0" smtClean="0">
              <a:latin typeface="华文楷体" pitchFamily="2" charset="-122"/>
              <a:ea typeface="华文楷体" pitchFamily="2" charset="-122"/>
            </a:endParaRPr>
          </a:p>
          <a:p>
            <a:pPr marL="285750" indent="-285750">
              <a:buFont typeface="Wingdings" pitchFamily="2" charset="2"/>
              <a:buChar char="l"/>
            </a:pPr>
            <a:r>
              <a:rPr lang="zh-CN" altLang="en-US" sz="2800" dirty="0" smtClean="0">
                <a:latin typeface="华文楷体" pitchFamily="2" charset="-122"/>
                <a:ea typeface="华文楷体" pitchFamily="2" charset="-122"/>
              </a:rPr>
              <a:t>天津</a:t>
            </a:r>
            <a:endParaRPr lang="en-US" altLang="zh-CN" sz="2800" dirty="0" smtClean="0">
              <a:latin typeface="华文楷体" pitchFamily="2" charset="-122"/>
              <a:ea typeface="华文楷体" pitchFamily="2" charset="-122"/>
            </a:endParaRPr>
          </a:p>
          <a:p>
            <a:pPr marL="285750" indent="-285750">
              <a:buFont typeface="Wingdings" pitchFamily="2" charset="2"/>
              <a:buChar char="l"/>
            </a:pPr>
            <a:r>
              <a:rPr lang="zh-CN" altLang="en-US" sz="2800" dirty="0" smtClean="0">
                <a:latin typeface="华文楷体" pitchFamily="2" charset="-122"/>
                <a:ea typeface="华文楷体" pitchFamily="2" charset="-122"/>
              </a:rPr>
              <a:t>武汉</a:t>
            </a:r>
            <a:endParaRPr lang="en-US" altLang="zh-CN" sz="2800" dirty="0" smtClean="0">
              <a:latin typeface="华文楷体" pitchFamily="2" charset="-122"/>
              <a:ea typeface="华文楷体" pitchFamily="2" charset="-122"/>
            </a:endParaRPr>
          </a:p>
          <a:p>
            <a:pPr marL="285750" indent="-285750">
              <a:buFont typeface="Wingdings" pitchFamily="2" charset="2"/>
              <a:buChar char="l"/>
            </a:pPr>
            <a:r>
              <a:rPr lang="zh-CN" altLang="en-US" sz="2800" dirty="0" smtClean="0">
                <a:latin typeface="华文楷体" pitchFamily="2" charset="-122"/>
                <a:ea typeface="华文楷体" pitchFamily="2" charset="-122"/>
              </a:rPr>
              <a:t>香港</a:t>
            </a:r>
            <a:endParaRPr lang="en-US" altLang="zh-CN" sz="2800" dirty="0" smtClean="0">
              <a:latin typeface="华文楷体" pitchFamily="2" charset="-122"/>
              <a:ea typeface="华文楷体" pitchFamily="2" charset="-122"/>
            </a:endParaRPr>
          </a:p>
          <a:p>
            <a:pPr marL="285750" indent="-285750">
              <a:buFont typeface="Wingdings" pitchFamily="2" charset="2"/>
              <a:buChar char="l"/>
            </a:pPr>
            <a:r>
              <a:rPr lang="zh-CN" altLang="en-US" sz="2800" dirty="0" smtClean="0">
                <a:latin typeface="华文楷体" pitchFamily="2" charset="-122"/>
                <a:ea typeface="华文楷体" pitchFamily="2" charset="-122"/>
              </a:rPr>
              <a:t>日本（大阪、东京）</a:t>
            </a:r>
            <a:endParaRPr lang="en-US" altLang="zh-CN" sz="2800" dirty="0" smtClean="0">
              <a:latin typeface="华文楷体" pitchFamily="2" charset="-122"/>
              <a:ea typeface="华文楷体" pitchFamily="2" charset="-122"/>
            </a:endParaRPr>
          </a:p>
          <a:p>
            <a:pPr marL="285750" indent="-285750">
              <a:buFont typeface="Wingdings" pitchFamily="2" charset="2"/>
              <a:buChar char="l"/>
            </a:pPr>
            <a:r>
              <a:rPr lang="zh-CN" altLang="en-US" sz="2800" dirty="0" smtClean="0">
                <a:latin typeface="华文楷体" pitchFamily="2" charset="-122"/>
                <a:ea typeface="华文楷体" pitchFamily="2" charset="-122"/>
              </a:rPr>
              <a:t>欧洲（巴黎）</a:t>
            </a:r>
            <a:endParaRPr lang="en-US" altLang="zh-CN" sz="2800" dirty="0" smtClean="0">
              <a:latin typeface="华文楷体" pitchFamily="2" charset="-122"/>
              <a:ea typeface="华文楷体" pitchFamily="2" charset="-122"/>
            </a:endParaRPr>
          </a:p>
          <a:p>
            <a:pPr marL="285750" indent="-285750">
              <a:buFont typeface="Wingdings" pitchFamily="2" charset="2"/>
              <a:buChar char="l"/>
            </a:pPr>
            <a:r>
              <a:rPr lang="zh-CN" altLang="en-US" sz="2800" dirty="0" smtClean="0">
                <a:latin typeface="华文楷体" pitchFamily="2" charset="-122"/>
                <a:ea typeface="华文楷体" pitchFamily="2" charset="-122"/>
              </a:rPr>
              <a:t>美国（华盛顿）</a:t>
            </a:r>
            <a:endParaRPr lang="zh-CN" altLang="en-US" dirty="0"/>
          </a:p>
        </p:txBody>
      </p:sp>
      <p:sp>
        <p:nvSpPr>
          <p:cNvPr id="8" name="TextBox 7"/>
          <p:cNvSpPr txBox="1"/>
          <p:nvPr/>
        </p:nvSpPr>
        <p:spPr>
          <a:xfrm>
            <a:off x="360000" y="181215"/>
            <a:ext cx="2664296" cy="461665"/>
          </a:xfrm>
          <a:prstGeom prst="rect">
            <a:avLst/>
          </a:prstGeom>
          <a:noFill/>
        </p:spPr>
        <p:txBody>
          <a:bodyPr wrap="square" rtlCol="0">
            <a:spAutoFit/>
          </a:bodyPr>
          <a:lstStyle/>
          <a:p>
            <a:r>
              <a:rPr lang="zh-CN" altLang="en-US" sz="2400" b="1" dirty="0" smtClean="0">
                <a:solidFill>
                  <a:schemeClr val="accent5">
                    <a:lumMod val="50000"/>
                  </a:schemeClr>
                </a:solidFill>
                <a:latin typeface="微软雅黑" pitchFamily="34" charset="-122"/>
                <a:ea typeface="微软雅黑" pitchFamily="34" charset="-122"/>
              </a:rPr>
              <a:t>办公机构</a:t>
            </a:r>
            <a:endParaRPr lang="zh-CN" altLang="en-US" sz="2400" b="1" dirty="0">
              <a:solidFill>
                <a:schemeClr val="accent5">
                  <a:lumMod val="50000"/>
                </a:schemeClr>
              </a:solidFill>
              <a:latin typeface="微软雅黑" pitchFamily="34" charset="-122"/>
              <a:ea typeface="微软雅黑" pitchFamily="34" charset="-122"/>
            </a:endParaRPr>
          </a:p>
        </p:txBody>
      </p:sp>
      <p:sp>
        <p:nvSpPr>
          <p:cNvPr id="9" name="灯片编号占位符 3"/>
          <p:cNvSpPr txBox="1">
            <a:spLocks/>
          </p:cNvSpPr>
          <p:nvPr/>
        </p:nvSpPr>
        <p:spPr>
          <a:xfrm>
            <a:off x="11880000" y="6480000"/>
            <a:ext cx="360000"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F72D-0145-4728-BBF6-AFA599DFD9DE}" type="slidenum">
              <a:rPr lang="zh-CN" altLang="en-US" smtClean="0">
                <a:latin typeface="黑体" pitchFamily="49" charset="-122"/>
                <a:ea typeface="黑体" pitchFamily="49" charset="-122"/>
              </a:rPr>
              <a:pPr/>
              <a:t>3</a:t>
            </a:fld>
            <a:endParaRPr lang="zh-CN" altLang="en-US" dirty="0">
              <a:latin typeface="黑体" pitchFamily="49" charset="-122"/>
              <a:ea typeface="黑体" pitchFamily="49" charset="-122"/>
            </a:endParaRPr>
          </a:p>
        </p:txBody>
      </p:sp>
    </p:spTree>
    <p:extLst>
      <p:ext uri="{BB962C8B-B14F-4D97-AF65-F5344CB8AC3E}">
        <p14:creationId xmlns:p14="http://schemas.microsoft.com/office/powerpoint/2010/main" val="14835891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78"/>
          <p:cNvSpPr txBox="1"/>
          <p:nvPr/>
        </p:nvSpPr>
        <p:spPr>
          <a:xfrm>
            <a:off x="360000" y="180000"/>
            <a:ext cx="6311270" cy="461665"/>
          </a:xfrm>
          <a:prstGeom prst="rect">
            <a:avLst/>
          </a:prstGeom>
          <a:noFill/>
        </p:spPr>
        <p:txBody>
          <a:bodyPr wrap="square" rtlCol="0">
            <a:spAutoFit/>
          </a:bodyPr>
          <a:lstStyle/>
          <a:p>
            <a:r>
              <a:rPr lang="zh-CN" altLang="en-US" sz="2400" b="1" dirty="0">
                <a:solidFill>
                  <a:schemeClr val="accent5">
                    <a:lumMod val="50000"/>
                  </a:schemeClr>
                </a:solidFill>
                <a:latin typeface="微软雅黑" pitchFamily="34" charset="-122"/>
                <a:ea typeface="微软雅黑" pitchFamily="34" charset="-122"/>
              </a:rPr>
              <a:t>提供上门服务</a:t>
            </a:r>
          </a:p>
        </p:txBody>
      </p:sp>
      <p:sp>
        <p:nvSpPr>
          <p:cNvPr id="2" name="矩形 1"/>
          <p:cNvSpPr/>
          <p:nvPr/>
        </p:nvSpPr>
        <p:spPr>
          <a:xfrm>
            <a:off x="1054646" y="1052736"/>
            <a:ext cx="9865096" cy="2862322"/>
          </a:xfrm>
          <a:prstGeom prst="rect">
            <a:avLst/>
          </a:prstGeom>
        </p:spPr>
        <p:txBody>
          <a:bodyPr wrap="square">
            <a:spAutoFit/>
          </a:bodyPr>
          <a:lstStyle/>
          <a:p>
            <a:pPr latinLnBrk="1"/>
            <a:r>
              <a:rPr lang="zh-CN" altLang="en-US" sz="1600" b="1" dirty="0" smtClean="0">
                <a:latin typeface="Times New Roman" pitchFamily="18" charset="0"/>
                <a:cs typeface="Times New Roman" pitchFamily="18" charset="0"/>
              </a:rPr>
              <a:t>        </a:t>
            </a:r>
            <a:r>
              <a:rPr lang="zh-CN" altLang="en-US" sz="2000" b="1" dirty="0" smtClean="0">
                <a:latin typeface="华文楷体" pitchFamily="2" charset="-122"/>
                <a:ea typeface="华文楷体" pitchFamily="2" charset="-122"/>
              </a:rPr>
              <a:t>中</a:t>
            </a:r>
            <a:r>
              <a:rPr lang="zh-CN" altLang="en-US" sz="2000" b="1" dirty="0">
                <a:latin typeface="华文楷体" pitchFamily="2" charset="-122"/>
                <a:ea typeface="华文楷体" pitchFamily="2" charset="-122"/>
              </a:rPr>
              <a:t>科的总部位于北京，与半导体研究所同在一座城市，具有地理上方便服务的优势。为半导体研究所配置的服务团队均为中科正式雇员，能够根据半导体研究所的要求，及时提供上门服务，包括现场专利挖掘、技术点分析、与发明人探讨、为发明人提供知识产权培训等</a:t>
            </a:r>
            <a:r>
              <a:rPr lang="zh-CN" altLang="en-US" sz="2000" b="1" dirty="0" smtClean="0">
                <a:latin typeface="华文楷体" pitchFamily="2" charset="-122"/>
                <a:ea typeface="华文楷体" pitchFamily="2" charset="-122"/>
              </a:rPr>
              <a:t>。</a:t>
            </a:r>
            <a:endParaRPr lang="en-US" altLang="zh-CN" sz="2000" b="1" dirty="0" smtClean="0">
              <a:latin typeface="华文楷体" pitchFamily="2" charset="-122"/>
              <a:ea typeface="华文楷体" pitchFamily="2" charset="-122"/>
            </a:endParaRPr>
          </a:p>
          <a:p>
            <a:pPr latinLnBrk="1"/>
            <a:endParaRPr lang="en-US" altLang="zh-CN" sz="2000" b="1" dirty="0">
              <a:latin typeface="华文楷体" pitchFamily="2" charset="-122"/>
              <a:ea typeface="华文楷体" pitchFamily="2" charset="-122"/>
            </a:endParaRPr>
          </a:p>
          <a:p>
            <a:pPr latinLnBrk="1"/>
            <a:r>
              <a:rPr lang="en-US" altLang="zh-CN" sz="2000" b="1" dirty="0" smtClean="0">
                <a:latin typeface="华文楷体" pitchFamily="2" charset="-122"/>
                <a:ea typeface="华文楷体" pitchFamily="2" charset="-122"/>
              </a:rPr>
              <a:t>       </a:t>
            </a:r>
            <a:r>
              <a:rPr lang="zh-CN" altLang="en-US" sz="2000" b="1" dirty="0" smtClean="0">
                <a:latin typeface="华文楷体" pitchFamily="2" charset="-122"/>
                <a:ea typeface="华文楷体" pitchFamily="2" charset="-122"/>
              </a:rPr>
              <a:t>中</a:t>
            </a:r>
            <a:r>
              <a:rPr lang="zh-CN" altLang="en-US" sz="2000" b="1" dirty="0">
                <a:latin typeface="华文楷体" pitchFamily="2" charset="-122"/>
                <a:ea typeface="华文楷体" pitchFamily="2" charset="-122"/>
              </a:rPr>
              <a:t>科树立全员客户服务意识和体系，贯彻全员、全程的客户需求导向观念，紧密贴近客户，不断分析挖掘客户需求，深化客户关系，提升客户价值。只有客户有价值，中科才有价值。中科的服务理念：中科的一切经营管理行为都从发现、创造、满足客户需求出发，以客户满意为归宿。</a:t>
            </a:r>
          </a:p>
        </p:txBody>
      </p:sp>
    </p:spTree>
    <p:extLst>
      <p:ext uri="{BB962C8B-B14F-4D97-AF65-F5344CB8AC3E}">
        <p14:creationId xmlns:p14="http://schemas.microsoft.com/office/powerpoint/2010/main" val="3766232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78"/>
          <p:cNvSpPr txBox="1"/>
          <p:nvPr/>
        </p:nvSpPr>
        <p:spPr>
          <a:xfrm>
            <a:off x="360000" y="180000"/>
            <a:ext cx="4201000" cy="461665"/>
          </a:xfrm>
          <a:prstGeom prst="rect">
            <a:avLst/>
          </a:prstGeom>
          <a:noFill/>
        </p:spPr>
        <p:txBody>
          <a:bodyPr wrap="square" rtlCol="0">
            <a:spAutoFit/>
          </a:bodyPr>
          <a:lstStyle/>
          <a:p>
            <a:r>
              <a:rPr lang="zh-CN" altLang="en-US" sz="2400" b="1" dirty="0" smtClean="0">
                <a:solidFill>
                  <a:schemeClr val="accent5">
                    <a:lumMod val="50000"/>
                  </a:schemeClr>
                </a:solidFill>
                <a:latin typeface="微软雅黑" pitchFamily="34" charset="-122"/>
                <a:ea typeface="微软雅黑" pitchFamily="34" charset="-122"/>
              </a:rPr>
              <a:t>质量控制保障</a:t>
            </a:r>
            <a:r>
              <a:rPr lang="zh-CN" altLang="en-US" sz="2400" b="1" dirty="0">
                <a:solidFill>
                  <a:schemeClr val="accent5">
                    <a:lumMod val="50000"/>
                  </a:schemeClr>
                </a:solidFill>
                <a:latin typeface="微软雅黑" pitchFamily="34" charset="-122"/>
                <a:ea typeface="微软雅黑" pitchFamily="34" charset="-122"/>
              </a:rPr>
              <a:t>措施</a:t>
            </a:r>
          </a:p>
        </p:txBody>
      </p:sp>
      <p:sp>
        <p:nvSpPr>
          <p:cNvPr id="2" name="AutoShape 2" descr="data:image/png;base64,iVBORw0KGgoAAAANSUhEUgAAAfQAAAEsCAYAAAA1u0HIAAAgAElEQVR4Xu2dCZgVxdX3awYGBRJARFzQgIgoKsuwSNwxJkSCCy5EwCiDihoML8EQRVFUXAKEhPgRg0pEUFRMNG4QEhIiGKMiy6AYF0CUuCOg8IZ1ZOY7p+3qt25Nd9+t+nbfW//7PPe5M93VVXX+p7p+tXaXCXygABSAAlAACkCBolegrOgtgAFQAApAASgABaCAANBRCKAAFIACUAAKlIACAHoJOBEmQAEoAAWgABQIBHplZWXb8vLym7766qvfvPbaa/9WpCo/5phjWjRu3Li8tra2XVlZ2f51dXXH0u9h9O1Ff7ek3x+tWLFiZUTyNuzevfsvKY0zKP4Xd+7cOeHNN9/8NI+0Gvbo0WMSXX8t5X05fc+trq7+OF18dE0TCtOE9DmQdDqY8nMU/d+BvsfTdy8dv/D111/fqMZDml5GYR+gY0vpexZptCkoHQp7GoVdzOdJ5z6UpyUheSrr1q1bTwp/OaU7Xk+XryPNOtHPAspn2wziE5T+IRTfPaTHC3TNXMrrJxQH2/db+n8/+v0fOraCdBhDYf69cuXKeXSsLp1uOA8FoAAUgALRKOALdKrMD6BK+zEXmgsJmoMJmltUKIRlhyr4+7Zt2zaqefPm36RwXNH3zjH7j9J1w4kbO+T1lIdv099/ZqhQOjMpnRHr1q3bnWP8omvXrm0aNmzIeexG8d1EYLorHZhIn0sIdg8FpUnxbNy7d++Z1BCqLgTQqYF10L777vs4aXIqpXdDTU3NtIqKivvp7yGZ6qJDnkDd3/Xd/9Lv98gHS/VGAWnQhs7N4jTo+imff/757R9++OFOpeGiJz+KtLmWGxVp8uX5nfLRKscylLbRlKk2CAcFoAAUKAYFAnvoVHl/nyreP5IRDOVbqEK/i44dSX87vTzXuLfpdzNV0svodx0df5N+36UGwKfUANiTR2UstUsBOsXX3AXIgCzF9Sr3ENikjZKgdTn1lGdSPriB8hh9PyfbP6Tfb5Pth9DfP6HfP9H/W7kRQuEm0t/X03cS/T/Wr4euhEmbvk8AJ14+TvEMpJ9HKA8f0/dCgu1o+j8noHfo0GGfZs2a/Y5suYzi+tOuXbuGkj//26VLl9bU+JlPx3tyA4AaLcup4XAzpXMt54HCXkkNollRAV3qHyZUNqMguQiOa6AAFIACSVUgbA6dh7anUOXNvSqG9dn0y+EXuMb0o8r7rWwNox5xR4LCn+m6IzKpoJX4G1JlfTOBany2aVJ4o0BX01cbLT693EICXW3sTKM8/oxgXyPzms2QuzoKQjYNpkbMXLfR4PWWFVvLSYNBdP4ASu8e+v1KpikbK9LPSh54iuQsOn6sO63g+Ef5Hz30HAo5LoECUMBuBUIXxVGFfARBfDR97+J5ZVkh5wN0ivNkuv4f9K3IZC6X0zr00EMbt27d+jZqVPzcTdubBuD/s4GVBmPuaf+Nvt+kvAwkG5/ItjgYBHrKaETQHLo7dz+D8sm9b6+Hzvmma/qRRpU0j353gwYNeE59cYb2eGm7vfO7KZ6r6NpVFNdZNHXwkQ/QLyW9Hg6L3zTQM2kAooeeoccRDApAgZJTIKtV7iaArsw/f0Cw6KctuPMVmBsB1Kh41p03X0K/g3mRlgycB9BHURy/obg30G/GIw6ZDJMzfAioHSneTIfc8wZ6WOnMVCNuSJC+T7kL3+TIxpc0T9+MFkJ+g9K4m74DSLPn6Pd1bkDQL/fcG9Ox/WkYnhsAztqBEKBjDr3kqhIYBAWgQNwK+AJdB5bsSdNw+bE0XM5D7oely3hQ75vAciNB4E5eUU5A7++3Itsn7jK6roqu4/nib9F333Tpq+dlXvKZP1fi4xXx/GFQB34KCXTNXwzhX9H3D9loRGEn0dqHyQRtXhvQ1712KdlxNzVMuLGR0Uf1uwmgZ5QoAkEBKAAFoID/g2WCgK4OA6fTLh+IBvWYc11kl09efOzUh7kHEfAYgvW2lxVqUZwpoJPum6nRNFmxeSkdu4X+f4iOb6ffz+nLDaqD6Ps8NxxI2/+S/Wvo7xpqEGzjxZB+5YR9ylMm9MtbDjOaQ6c4eb1EaMMpXTnkhopcOJhBWASBAlAAChStAoFD7n5zw3IrkwrcsDldViWXXnEmQFfnUzMdTla8xHvPf03/j6S0Xnb3njOssvroq+4pT9+leWUGXS1HVCiguzrLfes5b9ei/MopiLcIurxvvV5cpPVwOnc/afY4jbBcTiMsDPqUjymguzsF/Bbieesm3IS96RIl7Zx1yKoQIDAUgAJQICEKZAV0OVyuVvTpgK7aqYG33qIqCf+oga7uPaf8TSNw8LYrb3V2pr6RW8UofAVfQ/n+gn5+xlu3+N8sgZ7XHLoOMteGjJ4BIBtHFMcZBGvehjaDfuf4AV1p1KWdMjEx5J7rqIxf3jP1K8JBASgABYpRgYyBvnv37hX08JLZVNGfr/bOsgG6Ah3eTvUdAumLqmiFAnqmD8hR86Y3MtwnqfE8NS8KY6A7UKdPDYW9iqFO2vyC/i/IojgTQOcthbQ6fl/K/37qdjL1iXYUppLC/IUN9Xt4jqqZaaCr8/NBCzTRQy/Gagh5hgJQwIQCGQOdKvkatyL/Jv09zn2iGg8r8yNQfbdR6RlUht/fpeHaH9BqaJ579T5FBHRvTzxpcR8Z0IMftkJ/T6W/q9gg+nsgQfF7SQC63wJFbUrFeWCOdEQYFNWHy1B4fnzt/KCCqAPdpzyknSYI2hYIoJu4/TOL4/lu3Vo0bChG1ZaJAWWirFtmV6UPVSfq3i+vE7NOWb7qtqDQXCfwOS6frs/P47rHLaO8QDX0EcoBIzxZTcd06zOgRW3DhqPKyH5Kz5j9VEu8T4/2mPX6358ItF9rIHNdO4XqlmlBzwDJcIozxX5Xyysp7pSncnLaUj+qQ5y1LAFbYR+lxv0jxAd+UuUE+vLalylhj7ZW7ap68KkWonzPKKo0qXyZ05eeQ/2+KCubNWvoRaH6uvb3U9faqOUupH5T2acGU5+jMZG0W8CP7tZYKcN7vuDyTRw5jvLBD3RL+XBdKuMJu7MCga5W3OSsvuTIAymi/0cJNqRf51GgrsMzBroyBP0vWkB1Dj9OVs1cENAzLKShNUgme5jVCMj+o+gpaPx4V342O/e676THzE7kx8y6w85P0fH3KN4q0oZB3pvn0On3VPfhN7+ma/Yhva6hY5E/Kc5ED13aHwZ02r7WiEZq+Hnuw8neX1BBHUfX+T7DXQd6FosqvUKOIffQYl2Qk0t6druV/M2LIyP50H1y22nLV93qFzlP89HxpxhgXH7o7yNk49MtG7Pp+jF8Xh95c3eaPEvX8FbLUQwYt1LNCjhdvnsh2S8itF/cRlD3tV/XJAy+HFYHkdoIUuprx37S5xz33RJqMvoumRT4u5o7eroPgnJAKKFIx3MA+mORl69ZwwYH6usHSz+g6xwiLvZ3GzFe48XVZwzr4K4B8hphdA/x9mivQaZqKRs/QeDOG+ja/PAze/bsGUbOP4S2rZ2/devWyfL56Zn20LVwD23evPmq999/f5dakgoIdN4GN4IEvoDSf4a+80hQFtuZR6dzp9DPw3S+rTsvPpIqDF7J7ix2U9YS3ECF+gHShfdkM9D7uCu+h1OD5de0BewmOp7pkHsulaW3glvCkvK7gvL9EBW2t6iw3S7zpb/cJdceultpOCv7Ka1/0GNhB7rP+T+fztVRo+fPStmQT8r7PYVtQN8PMnzSX9oelIlnIuQiuI3XvNCzkno6It2zA3KWhnrqq05btoqnrlI+euXoVrLvBr2oyO3hjKRIxtC92It+j6DyljfQu373Au7pRWY/5XPVa397op79WTSAvR022QCd0uV3ZHiNG3ktHXuXdEvpsUrHRAH0YQ8+Fqm+1NtYNatqUD192Sa/DgPX41x2+Lw6cqkWTmYA1WcLSacL6Tg3jo5VypsHdPUavTEWAHReBFzv+ryATr2wlu5+5NMp8m303Z++8ynT48jA1fS3A7ZsPppwdxBAefFVyifdkHtQetmucqe8HE3OeI7Ax28Pcz4uuBfT79t0/Gr3ITYb6P+hZPMLHESGpet78/A6NXIu2meffXbScWfxWdDee3md0sJTe6ASeqYWxTnJUV6GUGHjVetpX4yjj16km4cm+7mw8+N7D6fveTzsTse48cANmDuoMXN7o0aNelKD4lb6n6cdZJ5S3hqXLh2+KM/RGWxZC7ppsjj+Qq/KyN+id+qy6nqjhVmudXmUpvGmUIdjOJmmA11fHJq2wajK0/V7F0ZuPwG9nv1yRILqopfpO4vqnCp3pMKbhpD3CP06DZ0M7xd9mHck1QEzKY2+ynRGCtADhotVmeTzObLuoQ+bNTdyfR+sGhT0IrKUUR85IkRan8DGqUCXox2k02/oFEN8ZhjQKYzcdjuJh8spbMoUkaZpvReRqeLmBXSlUDxEhk0nA2ZT5PzUs4w/dN1NdB2/2CXyfcTZAp2N4KFjhg47hPI5mA7x3mr1wy+dGUE90Kd5b7UmLreiuhPIFmo93bDXnPIzz3k1/S/pm7ZCUVvn6RoKnDd3GoArLm6czCWbeN5oFn19GxruG9rmUbge2QKd4iyj9Nivv6C0+LWuP6bvZIqLn8fOawe60v8Md/n5lMK9R+edmyTDT2gBRw89QxUNBIsL6D73nG/PR4aLasg9bqC7L4Rypjbp/lrk2uuNVKgjF5n20GmR8z3UGeHOhN8LnBg8er3t3I90H7el+9gbBZE9+XyG3OMCugtUdQicNU6ZjtDrRgYrabCNNGhGYafQl8tkYA9dn/IIuh11uLtrEgLXJ1E8vvVj0JPiRtAFo6jFez4/mpXmkw+l+WR+jvoP6auDr14eyWB+nzg/V5wLSyKBrmW6nGw8hlr3F7h5Vhsv/C74cwne7/o5Iwzo6lvLtGtDYcVhswU6FZyfU975oTDP0OtTryR/8ShKysgBxclvYdMXXNTbcZBJz5nsPpj8zK/Y5Rau86H/nffJ07Eu9OV3AMyl71+pQvqE4uS1BYuDCrTP8UfpZvqErvlZFtf4BUUvPU8BkwD0sJ6nbPBGNuQeUw9d1gNuh0p91gL30H2nHvRpibA5dGXeNmWYV8KZ58bVNQycH7enuIYbGWo4WcRcMGW1RiEuoMv8U/lZw4/pprpqttJY4RdO8SJAZgE/GdVZMKjU91yXeaMRvB6BfULhmRdew1Pr1cvF4yl3pNpoUMuw+trwfHvoh1CKPclpPDcc+XBInvVNzi9nCUi3jBz9LXIszwmfxwt2SAfZKq53SboeunwQi3sh91SXkANvXrVq1dowu7MFuruIcRJNA4x/4403PvDLl88QJj+xbaL+lrRMgM55P+644w6kUY4bSCt+kQs/mGcoxcUP1sGnhBSIG+gKJPjVwH+TK7zdMp6yKE7tPZILjuDhavpVX/nMnkk7Qqa6L64eusyD7L1x79xd7e8tFNSLWTZD7mkWxfXQga4DXP1fm1JN22FR8x0j0EfyWiDSoSnl5wxeICgbh+pIh243w9XNvwd0F+J96LfK/TqL4tQGVUDjikdd7pfrQiIBegnVRbaZwjsQsn5Ajm0iwd7sFIgb6LJydRe4qSuIeSuP01tki/x66HQ4ZYFXLj3IuICeIZylM52RKL0nF9ZDp8bRAdTg4WFjHgX7Hzei8W5vU24VDGw8cHh9RCC7kvV16LiArubVhba3dU+fupBh3TLmTCeSfndw49JtzDDc+TNe3a4n9aew/3LPe4vt1NEOLX5nSsNYDz0Xp+AaKAAFSlOBOIHuVqAMHR792aStl0l5foLPCJSzKFTtARUT0P1KkzuHy8PB9d4O6WdbENDdOfQbCDTTCOo8usYNpd/Rl6dbGVaz3a2AKUB3e6fpplGLooeuQdRbdMjHg4AuG0yk2UY5GsQQpznvF+QWNreh5ECZ1xzQL48QzZX73GVDTZ+f53SVRilPWzjz8+52y/z2oZdm1QSroAAUyFaBuICuD6nLYV2qJA+iCvIz+uVnY3hg04cr3Yqzo/rAkGIFugQpQ4BGKuaS3fUe5qX3MiUg6Nd5GA//72e/q6sz8qEuenOHjEu6h86a6WsUgoDuNxwue9muT5y1Awx0qTnHT387z06QU5l0fgOlye8S4f38KWt8ghZ45zWHnu0Nj/BQAAqUrgIxAn2i2/O5mNTlBbb6Q04CH2rlA3f5VEJ2VFY9yLiG3NXecNBOFwkJPs8rznl7lLpPX/bQyWZ+EJZcS+DY75bYlIaBz5C9A3QCED+nw3dRV0DJz1jjuIbcXe18nzbo10MPWyDoNpbkFmTeNuyNHsk1EAx2+qY82VBZryQfPsbltN4zAAD00q1fYRkUKKgCUT9Yhox5jfahG3ykqll5on+wTN1rr/3tycTab1bN+rFF/WAZWtb92oPDBlmhb+CjX6N2IuKHAlCgOBSI89GvSVAoSY9+TYIepvNQ9WC8j341bU+c8QHocaqPtKFAESjAL2cpbyh+SsOu/HISfmiQmU+d2ECPfZ0V9Bx3M4nkH4v7chayv47sLzNofx3Z77yc5db8c1m8MTgvZxG7fkov/hlAjxg2rK+YFfYc9+JVzT/nAHqpeRT2QAEoAAWggJUKAOhWuh1GQwEoAAWgQKkpAKCXmkdhT0kr8Ic//OFJWgV7x4UXXlitGkrH+VW/b/7whz+UT7EqaR1gHBSAAvUVCAW6W0kIqiQu5Uv1/9XoHn/88cE0x1ZFYb9Pf79If58UIPgNaqXjXjeZKil+Fq6gbSpzaYP+ILXConTH0qlfZOhAJ3433gfomsYB122mNL8n03niiScq9bRVm3Rb6f+TLrroop/ocbu2z0tKxRpkQ5CWbvjr+F2/gwcP5mfye5/HHnvsENLsefJtJi/qeViWG59y4hu/W74uydDPKf6T17h+nEbbRn6o55/DpCmbatIp5VSeCLsH1Is5H5SHv9Gx/fkpUVRWTtbi8IVvmP5u/vk+u47+vp++vwoq35TmGvqOpLD85C9HC/Yf3Vvz6fhkyg+/Dpjv6bH0/1kyf373gRsODYYMCyaCQYG4FAgEut/N71bof6BKYaTeQ1DBQZXEX6mSmCUrDWmcH+zcY+tl5a//rwujxx1UgYeBzM8Ov4paAdhSHU5B4C4E0FVYuPr4wk0BgF/DxveaDIDu+Z81Iz+3V2GlVP78YoOpEmrpCrgOPb/wepn00SEwGQYc5eV0HfJuY/EYv8aHHpnfPeHTWJFa76Q0L5f3gHZ/BMIxHdBdn/6WfrmR4EA5DLhhwKZG29HcOFAbbyrQSa/RFLdvA0vqSXUBN/a9xnYmfkxXFnAeCkCB3BQIBLqsgOgGbRrS2+ZHBHJPYCtV3r0kXOj/zSG9OK/n41Y2w9SKNqiHoFRcKY0FE0DXKrHvqxWUj6xOzzMkXR6diLSHHtb70/ObroeeYa/YgRP5aQn52QE6/R2k08MyD9n20NMV4XRAdeF8ultmt1NexwYMTWcyCiBHesJGm9Qsp/To9YZnENCz0V8FeLrREhWsnBfKKL80h58Gtr+fzhLQ9Ja+A8m3z/LTrNRRjrAh/WzKYzof4zwUgAK5KxAIdL8ea1CPzO01eEPuQT10NZtuJcAVx3V6T94P9FECXVZW7iP5nOF/t/fi/K1DIUzuAvfQuRfsTRtwvjLstabr0YcNuf+BGizbKam+9PV6oWrPkoDvzOMy0LMFVsBUiZNfei3sZ/qQMacjp2QYYtzYIN/x86n5ffBOD1bXSClLviMMfv5VAPpgJtMpWQLdm9bSe+hqI4Zs6kd5u8RvtCHbOXS/kQk37V9SGjxN9R/68iMs2wQ0APRpBGdaDD303CtjXAkF8lXAF+gKFP6sDIUzsB+gG/YD7lFzwmrlGjTk7jeE6Be/bojbeOAXKwzi5+RmOG/rjBhw/ugafkZv2jl0TlcbFuYXFvCzdj2oqTa4gHDmkTkt+v0THePKzPcTNNSbj+OkfhT32/pwd7oRjrBpE85TNkPuWi/RayRksNbCt8Hgl76aXx3oWa6t2Ex6Peq+UCET+bmx8gyFd96LnMFnJ4VZTt9T9LBuOfkNHR/Aa0xU+OpahQGdG75yZIhfDkHxnReSLy8/yvA4N7SCRicepnD8aNDr6LeJzzqW0Dn0sDKZgXYIAgWggAEFfIHuVjLfofj/wUBXeyd0jGH+NN30/KAJb25Z9qwY+HR8B4XxfdSeMkT/tmwsBPXW/UYEop5DD5v3VXsfQeArcA/da3DJspAN0MPmSH3K1mYKP4QXWfn10JVGGj9f+x36rqbvm/TNdDGj0yDQ53XDgC7zGDYiFNRzpeO/4OmDsLUgMv50Q/26Vm7Z+C2Vl5+km0PPdgRDnerh+WtKw1vQ5qdH0NSQXw9dmbJox0B3RzqCFremrBGQdQTl4XO9kWmgnkIUUAAKZKCAL9CpQvotVdqH0PX/ZegypOjvA7jnqyyCceaS1V4aA4/n3Xx67oE9Ms5jWI9OtcGvYjUxh+4O8adUjPKYO4TrrLx3AegMjyYZ6BksRMtryF0uivSBkTOPHORPOYrDPqWy4iya1OHn10OV8/ZBQ+5uIyoIPJyc386KwNEbfdg4YBrAK5rqKIxsUPFJOYqjjBg5u0BM9NDd+yxlQZpyr3iwzQbofL2+nsSvweDXaAXQM6htEQQKRKxA2jl0uqHbM8y55c2VCC+a8dtaJitrXojE56kye5+u4XlW9ZPSqucTAcPZvvOUfr1PE0BXgaAMT3JleQz32EPsrddQibuHnm150RszOlBVfTluCVe9Z8sVOpcNPh6w/oK3RzkLIN2FV3JLV8rq8xzn0H13VSiNRW+LmOzxU/ls67c+It0iQlVfvTGijFLw+7t5cd4sToftpl+jQ+4S6Jn20Cn9RyhPgdvc6Jxzb1Jj7W1Z3kMWPtZrJAHo2d55CA8FzCuQDui8AMdbaCRXvfr1aGVF6FZivE/2Pfq+qi4g0odGg+Zzg4ZQ/YbgTQBdyuraIBfF8cKqeVTp/1VWcO5wsNxr7+wHpvOX8dCk7LUWEuikNQ+Dp2zFkkDmfNG5mRRmslpJs62c3yBfZgp0ZTi2Xm9fBboygtOKkl7OPVTOQ9A6inRz+H6L4jLtocsRHm5H0jdsxXfKgi9lftjT2x2eHqMuuFOHsbNcFJdu1X29HjeVvabk2+0BO1D8wv+TbG6jPFOC133U266Xaw9dmXJbiSF38xU1YoQCmSiQDujO8LKyEIcrheHuXOc0TkDevArQeZvbejdxvaLS9+Z6W7x8hm9TQKEskksBWBqgp10Uxz1Kdf7fnVaYyCMTbFtQBaf1JL0h3UICnTRuwr0qOU+rT0moYFXzpYEn7UN75KgF+1TvoWur6h2fyakJCs5z6OM5j3wtlYsq+uHtUzyv7kzZKH4PnAaQBTndgr50Bd61m23wGmmZzKFrDT6nTKnD7H7pZjqvr49m+E05+ExhcR4mcLqZ9NB5CkZv/PnNoXN8enl3feVnor5NjxfNOR0AAD1dScR5KBCNAhkB3b35621JkT1mt7LmOcyFdEM3dYcDeUVtytOw1ErOB+ApTxbToMPbi3jFe70Hg+TbQ+e8yx44z9G6T0JLeZCM1gOU88QpT9hSKv1C70P3hqz1SlqFg7qAKhsw+gy55/SkuKAylEmxVsuKClIZZyZxUBivwZBua18mUHLzdKHaoFLz4Qd0pRzVm3rSGg2ha05kWHWkTLVJ1ShoCiFToGcyh642bjPRLkN/IRgUgAJZKoBnuWcpWBKC+wApbe/WRL4zbQj4zaGbSB9xRK9A0IiU30iMOrpFOXMesQygR+8jpAAFghQA0FE2oAAUgAJQAAqUgAIAegk4ESZAASgABaAAFADQUQagABSAAlAACpSAAgB6CTgRJkABKAAFoAAUANBRBqAAFIACUAAKlIACAHoJOBEmQAEoAAWgABQA0FEGoAAUgAJQAAqUgAIAegk4ESZAASgABaAAFADQUQagABSAAlAACpSAAgB6CTgRJkABKAAFoAAUANBRBqAAFIACUAAKlIACAHoJOBEmQAEoAAWgABQA0FEGoAAUgAJQAAqUgAIAegk4ESZAASgABaAAFADQUQagABSAAlAACpSAAkUL9O7du68tKyvroPqA3sV8ycqVK+eUgF9gAhSAAlAACkCBrBQoWqDrVhLgL/7Od74z58wzz8xKAASGAlAACkABKBCHAi1atBA9e/Y0xmFjEcUhhpqmBPrhhx9+Ttx5KWT6Rx111LPvvPMObC6k6DGlBV/HJHyBk4WfCyx4jMn17t37WQDdxwEAeoylssBJ21jhscQ22g2bC3xzxZScjX5mqQH0gAIHoMd0J8aQrK03v412w+YYbrAYkrTRzwB6SEED0GO4C2NK0tab30a7YXNMN1mBk7XRzwA6gF5PARtvBBttxpB7gQkTY3I2lm8bbQbQAXQA3dK5ZAA9RsIWOGkb4WajzQA6gA6gA+jY0VBgwBY6ORvhZqPNADqADqAD6AB6oQlb4PRshJuNNgPoADqADqAD6AUGbKGTsxFuNtoMoAPoADqADqAXmrAFTs9GuNloM4AOoAPoADqAXmDAFjo5G+Fmo80AOoAOoAPoAHqhCVvg9GyEm402A+gAOoAOoAPoBQZsoZOzEW422gygA+gAOoAOoBeasAVOz0a42WhzIoFOj1ztRBlbQO8mb8sZrK2t7VNdXb2E/+7Ro0cr+plH3970rvIN9NuP3lf+Fp/L9LoHHnhgV9euXfdV7qkNlFY7/R7Do18LXOvEmJytN7+NdsPmGG+0AiZto58TB3QX2GMoYxNWrFixgyFNsJ1F8K6iXwb4DAL8IgL8zMrKytPKy8sn0bGz3HKS9jqCf08K++O9e/fW0VtpWi9fvnwd/d+cvv+g+M9QyxuAXsC7L+akbL35bbQbNsd8sxUoeRv9nDig674mwDehY1MI6NP4HEF3Cv0MJdhvcs8x4O+XPXh5fdB1BFNE0zcAACAASURBVPDlFKbt2rVrP7uIPgT4ixjw9N1KcbcA0PFKzQLVN4lIxsZKDzYnouhFngkb/VwMQOch9rvpO4rAfSz1yPsRzMcq4J5Ix9dwj10tIW5Pv9511DD4ksI1oxfAT5bX0bFaOvYVAb0RgA6gR17TJCgBGys92JygAhhhVmz0czEA3QM2DbFfRkDvmCHQfa8jeO8hoxsC6MF3ko03go02cwmw0W7YHCFFExS1jX5ONNCplz2RMygB7s6Zp+2hh12HHnr6O87GG8FGmwH09PdCqYSwsXzbaHNiga5DmTPqAv1K+nM4L5jzm0NPdx1NoX9M1zdfvHjx2muvvXY45tDrV1k23gg22gyglwqu09thY/m20ebEAV2BtLOSXZsX5wVy3iI4FfBuOG8FfNB1EuC7du2qOfnkk1tIwFP46TSHPkK9Dqvc01cUpRLC1pvfRrthc6ncteF22OjnxAHdhfRi1VXqfnNtr/lSCncWr3jP5rq//OUve1q1aqUugKu3ZY3TB9DtuPFt7anaareNFT1stqcuo+3Yz9IasTJTFhuLyFSGco0HQM9VueK7zsYKD0AvvnKaa45tLN822py4HnquBTaK6wD0KFRNZpy23vw22g2bk3kPms6VjX4G0ENKEYBu+hZLbny23vw22g2bk3sfmsyZjX4G0AH0egrYeCPYaDOG3E3iI9lx2Vi+bbQZQAfQAXRSwNab30a7YXOyGx+mcmejnwF0AB1AB9Dx+lRTFEloPDbCzUabAXQAHUAH0AH0hILYVLZshJuNNgPoADqADqAD6KbImdB4bISbjTYD6AA6gA6gA+gJBbGpbNkINxttBtABdAAdQAfQTZEzofHYCDcbbQbQAXQAHUAH0BMKYlPZshFuNtoMoAPoADqADqCbImdC47ERbjbaDKAD6AA6gA6gJxTEprJlI9xstBlAB9ABdAAdQDdFzoTGYyPcbLQZQAfQAXQAHUBPKIhNZctGuNloM4AOoAPoADqAboqcCY3HRrjZaDOADqAD6AA6gJ5QEJvKlo1ws9FmAF25Y+h1qWvLyso6qDfRySefLDp27IgKz1TNktB4bL35bbQbNif0JjScLRv9DKCn6aGfcMIJcy655BLDRQ3RQQEoAAWgABQwr0DDhg1Fz549y0zFbCwiUxnKNR7qsV/cu3fvOdOnTy8ZmzLRYvny5XUmC0QmacYdxkabWXMb7YbNcd9thUnfRj9HcU+XDPwA9MLceElIBTd/ErxQmDzY6GvYXJiylYRUTPsaQE+CV/PIg+kCkUdWCnapjTZH0ZovmMPySMhGX8PmPApMkV1q2tclBfRL2rWd0/0/791WZD7NK7sV/c++pWb+c7A5LxWL42L4ujj8lG8uTft5bLPDd20vb7BvvvnK9/oWhx6884g+Jx3qF0/nls1/snrL1t9mmkatEK/Mrhr0SKbhkxoOQA/wDA+5T2jSaE6z3buT6jvkCwpAAShQcAVGNTt8Q215eduCJ6wl2PzQQ6qPOO3ESkP5ePDBqkGXGYortmgAdAA9tsKHhKEAFCg+BQD05PoMQAfQk1s6kTMoAAUSpwCAnjiXeBkC0AH05JZO5AwKQIHEKQCgJ84lAHo6l2AOPZ1COA8FoICNCgDoyfU6eujooSe3dCJnUAAKJE4BAD1xLkEPPZ1L0ENPpxDOQwEoYKMCAHpyvY4eOnroyS2dyBkUgAKJUwBAT5xL0ENP5xL00NMphPNQAArYqACAnlyvo4eOHnpySydyBgWgQOIUANAT55Lk9tCpZ9yJcreA3k3uPImotra2T3V19RL+u0ePHq3oZx59e9fV1W2g334rV658S1pTWVl5Wnl5+WL1Gj6nxul3nZ970ENPbqFFzqCADQocOW68OOjcAeLTZ54Wa++c4Jncul9/0eG6saJB06airqZGfPDQLLHhvuneeXkdH9i7fbtYN3mi2Lhgvne+7VU/FoddWiW2rqoWq6+52jkuj5VVVDj/62mqeqtA79XtOHHndSOd0+MmTxPLVr2R4pr7Jo0X3Y/rJB58/Gnxu4ce986NuPQiMeyiAaKioqHYuGlLyrXque07doq7pv1ebNy8xUmndauWThxLq1eL66b93nlS3NEHtRbDT/m2c3zGP18Rb3+60UtHntuvSWPn2JuffCamLFzsV3zwpDgfVfJ6lrsL7DEU74QVK1bsYBAT2GcRhKvolwE+g2C9iAA/04X3JDp2Fn138Dn6tuA8UZjJeiOAjl3Px9zrrqRgwzkNP8/yMQA9SBkchwJQIEoFmvfsJY6+9XZR1qiRk8zmJYs9oMtzOza878CY4X3Ad7/nQZv/b3nCieLtW28WW5cvq5dNvr7juJtFRYv9xP+++W8nDm4gHDZ0mFg3ZZJzDcO9zaAh4qO5j6Y0FGRkEui3jL5anNfvDPHuhg/FN5s2SYFy/zNOFTeOvEIwkBnaf3xuoQd0PnfZoPPExHsecKJkUL/3wUfiqusnCHndwiUvidum3iu4QdCxPfftysTil151jskPP/r19htGVZ56ZHvx8ZfbRONGFSlAlzBf/dEnYtZL9bXQxAHQTQNdj48A34SOTSGgT+NzBPUp9DOUQLzJPceAv1+BN4dPOaYDXI1T7d3raQPoUVZZiBsKQIF0Ckh4b3n5JQ/oDNuDLxgo1k/9ldPrVsNs/OsCB9Yb/7LAF8ScXud7vgZio/1biT2bN3k9dDUvEvpB8ehD7gz2k3pV+vbQGdBjrh6aAnTdboZ2q5b7iQuGjxZ6XHz9eIp/x86d4vSBl6dcqj7LverEXqJzm4NTgM7HOhzQStz0zIJ0UvN5AL0AQOch9rvpO4rAfSwNp/cjmI+V6RKcJ9LxNdxj52N+kA8Aegr0/bwNoGdyDyAMFIACUSngB3TugTfr3EWsGHShl2yPuU84cN72+mui9Zn9nOP7tvn6JWRfLns1ZVidz6+583bRYcz1gUDnHvvh11Cv+Z5pKUP1MkGTQJdD9v9aVu31yDkd7q3zh8/f+4ubxNZt/xXf/EZTp7cvh+FffGed93IWP6DfcW4/sWPPHtGOhukblpeLXTVfiYdfWS5eXs+DvfU+AHoBgO4Bm8B8GQG9Y7ZAl/Pn1Msfyj15/f+gmxFAj6qaQrxQAApkooAf0LmHzb1rP6Dv+vjjlDl3dej8yxXLnWF82duXjQA5h67mJ+wchzMBdDlcz/E9tWCRN5T+5IypYtOWLzygX3LB2WL08B+JPXtqxMjxE505eg7Dn8tu+2Ug0P3m1Rnw/AnosQPoUQKde98cvwS429POuofOccjFcm5+H6XfrdSzf1wO1fvdXAB6JlUOwkABKBCVAtn20Bno+vy5hDPnUW0IBEGbjzv1rjICoNtnAuhqnBLQPOTOw+/8kT10CfT/fPypGHDZKOccL5obeHZf8eCzf93wRm2ts3ha76H7zZ8PoN7+6Ud3EHNfrfbrpQPoUQFdh7kCZW8xW6Zz6Hoe3YV3zjA+z8UH3YwAelTVFOKFAlAgEwWCgK5CWw2zZ9PnzpA7D6nLBXEM6Foadm7UsqVo1Lp1vWR3rF/vwTsTmHMEpoEuAT3l3tninL59vPl0Tovn0Cf8/BqxlobJB424LmOgc0Duka/7fJO3IA5Az6TUpYbJd5W7XNTmrGRXo9YB7rda3Q/yPkBPmXcH0LN3Mq6AAlAgegX8gK4fU1e1c454WF2ugA9bra720PWV8+ksyxfoPNx+CG01k71wtYeuL6LjHnsnWsXegObAefva/EUvZDTkzjZwr/34dt/y5s0x5J7Os/XP5wV0bWjciV3dN67tUV9Kp89SV7zT/0PULPF+dJp35/0KvKXNOUfHLtcbC35mooeevfNxBRSAAvkrIAGr96jl3nB1z7i+z1zdo845CdpPrgJd3bcuc++3v12e07etqRbLPeWt92/pbFtr6u7/5jA1tChN7kdniB/R9uuFe/o+dHV+XZ67YvD5ondl55TwazZt8batqXn4grbKyf3oY6jHf8zBBzqn1eM+XsKQu48oeQE9/1vBXAwAujktERMUgAKlowCeFJdcX+LRrwG+AdCTW2iRMygABeJTAECPT/t0KQPoAHq6MoLzUAAKQAFPAQA9uYUBQAfQk1s6kTMoAAUSpwCAnjiXeBkC0AH05JZO5AwKQIHEKQCgJ84lAHo6l2AOPZ1COA8FoICNCgDoyfU6eujooSe3dCJnUAAKJE4BAD1xLkEPPZ1L0ENPpxDOQwEoYKMCAHpyvY4eOnroyS2dyBkUgAKJUwBAT5xL0ENP5xL00NMphPNQAArYqACAnlyvo4eOHnpySydyBgWgQOIUANAT5xL00NO5BD30dArhPBSAAjYqAKAn1+vooaOHntzSiZxBASiQOAUA9MS5BD30dC5BDz2dQjgPBaCAjQoA6Mn1OnroIT30Hxx37Jzvv7n69OS6z3zO9rn258/v/vUvYbN5aRMXI3ydOJdEkiHTfh7X8lu1W2oblUeS2SwibbJfs93H/ODM//pdMvjIQ19/bO2HXTKNrqaiwReP/OiCDzMNn9RwAHoI0Hv37j1n+vTpJfNK2EwKoekCkUmacYex0WbW3Ea7YXPcd1th0rfRz1Hc0yUDPx5yB9ALc/PFnQpu/rg9ULj0bfQ1bC5c+Yo7JdO+BtDj9mie6ZsuEHlmpyCX22hzFK35gjgrz0Rs9DVszrPQFNHlpn1dtECnHvnasrKyDqrvunbtKkaMGFFE7kRWoQAUgAJQwGYFevbsaYzDxiKK2yEYco/bA4VL33SrtnA5zy8lG+2GzfmVmWK52kY/RzHqBqAXS4kPyKeNN4KNNkdx8xdD0bfR17C5GEqmmTya9jWAbsYvscViukDEZkgWCdtoM4CeRQEp8qA2lm8bbY7ini4poF/Sru2c7v9577Yiv5+zyn5F/7NvqZn/HGzOSrXiDAxfx+O3cc3a7txWXtG4UKmfc8ZJtzy76F++9/RBnY/+4JAux+7NNS/l5Q3WzRz6wxdzvT6q6wB0M8qWFNAnNGk0p9nu3WaUQSxQAApAAVJgdLPD3/2qvPyIJIhx+KknLt7vsEP65JyXurrZDw4bXJXz9RFdCKCbERZAN6MjYoECUKBEFQDQo3csgG5GYwDdjI6IBQpAgRJVAECP3rEAuhmNAXQzOiIWKAAFSlQBAD16xwLoZjQG0M3oiFigABQoUQUA9OgdC6Cb0RhAN6MjYoECUKBEFQDQo3csgG5GYwDdjI6IBQpAgRJVAECP3rEAuhmNAXQzOiIWKAAFSlQBAD16xwLoZjQG0M3oiFigABQoUQUA9OgdC6Cb0RhAN6MjYoECUKBEFQDQo3csgG5GYwDdjI6IBQpAgRJVAECP3rEAuhmN8wY6vba0E2VlAb2bvC1nqba2tk91dfUS/rtHjx6t6GcefXvX1dVtoN9+K1eufEtmvbKy8rTy8vLF6jV8LizOILP59al49KuZQoFYoECSFGh71Y/FYZdWibKKClFXUyM+eGiW2HDfdCeLrfv1Fx2uGysaNG2acq7zPfeKFr2Or2fGl8teFauvubretXzg02eeFmvvnFDvGh3o/c84Vdw48grx6eebxQXDR6eEDzo34tKLxLCLBoiKioZe+KcWLBK3Tb3X+f++SeNF78rO9dJWwzw5Y6o4ou2hTpgvduwUM/75itivSWNxybd7in2VePn8rpqvxMOvLBcvr+dqV/ng0a9JKtrCdEMmL6C7wB5DCk1YsWLFDgYxgX0WwbuKfrkkzSBYLyLAz3ThPYmOnUXfHXyOvi1YXQozWW8E0LHr+Zgap9oY0L0CoCeqnCIzUMCIAhLYn//9bw5sjxw3XrQ84UTx9q03O/EffevtYseG9x1I87kDvvs9sW7yRLFxwfyU9LlRcPAFA8X6qb9yznG87Uf/THzy5B+9xkFQhlWgM3i7H9dJfLZps9i9pyYF6GHnGOgDz+4rptw7W8xf9EJKUreMvlocclBr8dq/3xGXDjxHcKU8+4/Pit899LgXjuP++NON4qEVrzvPcr/j3H7OuZueWVAv23zuy507xZSFi+ubBKAbKZemIkkU0HWjCPBN6NgUAvo0PkdQn0I/Qwn2m9xzDPj7FXhzeP0Y9+pnUxxjGOBuo8H7P0hIAN1UEUM8UCA5CqgA37p8mWjes5foOO5msfEvX4NMhTSfY8Bvefmlej1t7rE32r+VWDHoQuc6/p8/srceZrHfkDsDtlXL/er10Dkev3NhQJdpc5gh5/2AOzhi0YtLvd67mjf5cpaqE3uJDge0qgf0E9q3FYOOrxTPv71OPL3qDQA9OUXZNydJBzrD+G76jqJCeSwNp/cjmI+VlhCcJ9LxNdxj52N+kOfj1Ju/jK49g+Nx4/tAjcdPGQA94SUX2YMCOSjgB3QJbY6uWecuHqSdOmXuE2LP5k0poNZ747JRsGfzZtGsS1cnV3s2bnR6/dxo0D+mgK4OuS+tXi2uuj51eJ+BfsWQ8wXVfU4W/MJIoI/p28cJo/fC+XiLxo19e+7OBeih51AKo7sk6UD3gO1CuWMuQJegJxmHcLmm71ncyw+TFUCPrtAhZigQlwJy/vyzP893et3q//seckhKrzsI6HqjQA7j7/7sM6cxIHv2cug+CqCrccp59oVLXvJ64XJ+fDvNjd817fdOcJ6nV8PwMQb6sLP79jn96A5i7qvVKXPkR9Ow/fBTvi1Wf/SJmPVS/YYJgB5XKQ5ON7FA5943Z1sC3J0zz7qHrg+xYw49eYUQOYIChVSAgXzQuQOcJLknXVuzR3y5fLnzf7oeut8wvN/8uQ591T4TPXRdr6AhexX2PK+uD+vfdde4Dd/pelzbhW++U29InYfhO7c52Fks9zbNt/t+0EMvZNFNm1Yiga7DnK1wgX4l/TmcF8xlOoeuX+e0urWhej+V0ENPW3YQAAoUvQIM48OvGSneu2eaaN69h7dATs6v63Po+mI4FkCdh5er5ZMCdM6fhP2mLV+kAJ2H5IdedO7ev765poHf/HjoYjjpeQA9UfdAooCuQNpZya4qpQM8ANT1FsXpPXK59U2ueg/yBoCeqHKKzECBSBRQ58j13rcflP3m1DljvCiuSdt2vqvl9Yyb6KHfPeF68c66952V6/qQ+2P3TBL/XLpSHNWhnajdWyuOp+1rb61dLzod2d4bcueV8H1PO1HMfXHpW//65DPeKpzyGdDtOOE3DF/PCQB6JOUy10gTBXS5j1w1Rt1vru0n9+bCtTly73K5H92df39AnqDjl+sNBl1AAD3XIoXroEByFZDQbtS6tZNJdR85/6/uUd+7fXvKljU+12bQEPHR3Ed9t6Yx7Ju0b+/Eu2P9+pTFdaoi+rY1fb/4uxs+dFa7++0ll+d6EXDvvG6kaN2qpRO1ur9cAr4p7SlXPzKMfq0M8/GX27zFb2Hb2FIiBdATVdgTBfQkKQOgJ8kbyAsUKB0F8KS46H1pGmzR59hMCqbtzuvBMmZMMhMLgG5GR8QCBaBAqgIAevQlwjTYos+xmRRM2w2gm/ELYoECUKBEFQDQo3esabBFn2MzKZi2G0A34xfEAgWgQIkqAKBH71jTYIs+x2ZSMG03gG7GL4gFCkCBElUAQI/esabBFn2OzaRg2m4A3YxfEAsUgAIlqgCAHr1jTYMt+hybScG03QC6Gb8gFigABUpUAQA9eseaBlv0OTaTgmm7AXQzfkEsUAAKlKgCAHr0jjUNtuhzbCYF03YD6Gb8gligABQoUQUA9Ogdaxps0efYTAqm7QbQzfgFsUABKFCiCgDo0TvWNNiiz7GZFEzbDaCb8QtigQJQoEQVANCjd6xpsEWfYzMpmLYbQDfjF8QCBaBAiSoAoEfvWNNgiz7HZlIwbTeAbsYviAUKQIESVQBAj96xpsEWfY7NpGDa7pIC+iXt2s7p/p/3bjMjdXHEUtH/7Ftq5j8Hm4vDXXnlEr7OS76cLx7XrO3ObeUVqa9Cyzm29Beec8ZJtzy76F++9/RBnY/+4JAux+5NH4t/iPLyButmDv3hi7leH9V1psEWVT5Nx2va7pICeu/evedMnz69ZGzKpPCYLhCZpBl3GBttZs1ttBs2x323FSZ9G/0cxT1dMvDjt60B6IW5+eJOBTd/3B4oXPo2+ho2F658xZ2SaV8D6HF7NM/0TReIPLNTkMtttDmK1nxBnJVnIjb6GjbnWWiK6HLTvi5aoFOPfG1ZWVkH1Xddu3YVI0aMKCJ3IqtQAApAAShgswI9e/Y0xmFjEcXtEAy5x+2BwqVvulVbuJznl5KNdsPm/MpMsVxto5+jGHUD0IulxAfk08YbwUabo7j5i6Ho2+hr2FwMJdNMHk37GkA345fYYjFdIGIzJIuEbbQZQM+igBR5UBvLt402R3FPlxTQf3DcsXO+/+bq04v8fs4q+/tc+/Pnd//6l7A5K9WKM3CSfP1s45bb/rLP/jVRKtn9R+fVDunQ7o3H1n7YJfN0anbNGnbx2szDJy+kjXCz0WYAPeTe4zn0CU0azWm2e3fy7lDkCAqUmALTmh60eE1F0z5RmlV58QXby0RZ02zSqKsTq2cNG5RFAyCb2AsT1ka42WgzgA6gF6ZGQSpQII0CAHp0RcRGuNloM4AOoEdXiyBmKJCFAgB6FmJlGdRGuNloM4AOoGdZNSA4FIhGAQA9Gl2jqOSjy6m5mAF0M1qW1KI4zKGbKRSIBQqkUwBAT6dQ7udthJuNNkfReAPQc7/vcCUUsFYBAD0619sINxttBtAx5B5dLYKYoUAWCgDoWYiVZVAb4WajzQA6gJ5l1YDgUCAaBQD0aHSNopKPLqfmYgbQzWiJIXczOiIWKGCVAgB6dO62EW422hxF4w1Aj+6+RMxQoGQVANCjc62NcLPRZgAdQ+7R1SKIGQpkoQCAnoVYWQa1EW422pxIoNMjVztRxhbQu8nbcgZra2v7VFdXL+G/e/To0Yp+5tG3d11d3Qb67bdy5cq3ZPmurKw8rby8fLF6DR27jI49oN8DFOZyindm0L2BR79mWWsgeNEq0PaqH4vDLq0SZRUVKTbs2bhRvH3rzWLr8mWidb/+osN1Y8Xuzz4TKwZd6IU7ctx4cdC5A7z/62pqxAcPzRIb7pvuHOsx9wnRpH175+8d69enXKsmtv2GCRvOOOvMthUVDZ3DTy1YJG6beq/zd/8zThU3jrxCNG3SWNTUfCUefPxp8buHHq93zqnQXn9TXDHmFtGr23HizutGitatWnrJfLJ1W+24pxeU84EBdP4HnTuJhuXlYhfF+fAry8XL67lKSf3g0a/FWawBdDN+y2vI3QX2GMrKhBUrVuxguBPYZxG8q+iX77YZBOJFDGIX3pPo2FlcV/A5+rZgMyjMZNkI0M1y45xCx4dSGpuCzAbQzRQIxFJ8CjTv2UscfevtYsvLL4m1d04Qne+5VzTvVil2b/xM1O7eUw/oLU840QO/ai1f16RtO+ccf9Q41XDcWGh3w017//z8iw0Y4iMuvUhcfH5/8cif5otlr//bAfN7H3wkrrp+grhl9NWi72knirum/V5s3LxFjL3mcrFy9Zviu6d8W7Ro9k3xv9t3iFPPr/KA/q9l1V7DQD7L/YT2bcUl3+4pXn3/P2LWS8vEmL59xMHNm4kZ/3xFvP3pxhSHAejFV36dht3y5XU9e/bMi0fFaLlpu40KSIBvQqJOIaBPY3EJ6h6I3XMM+PuVHjyHTzmmO8XtsXckmI8NcxiAXozFGXk2oQD32A++YKBYP/VXYuOC+V6UDOhG+7fKCOh6o4Aj4d58s85d6vXSGeiH/XxszZynF1Rwz5t75GOuHir++NxCJ+2BZ/cVU+6dLeYvesEX1E/OmCrWUu+6zwk9nfAjx090frkh4Af0qhN7ic5tDvYAzoAfdHyleP7tdeLpVW8A6CYKUcxxmAZbzOZknLxpu00DnYfY76bvKAL3sTR03k8FMUF9Ih1fI4fO/SCvKuGOAMymBsIYdajeTy0APeMyhIAlpgAPk+/ZvEmsvubqFMuCgK4OuX/6zNNOrz4I6EG9+UNmP/bFNw84YL+7H3hEjLr8YqenfcHw0U6PvMsxRzl/yw8DfNOWL7weO5+feM8D4t5f3CS2fLlNfG/wlfWG3Ddu2iJmr3xt11ufbNyXe+T8mbJwsfN79EGtxXDq4a/+6BOnx65+0EMvzsJtGmzFooJpu00D3QO2X886W6C7w/RXknOG85B+mJMA9GIpwsinSQW4t9x+9M/EJ0/+0ZsHl/H7AV1Nm3v2bQYNER/NfdS5lhsGDb/xDW84Xv9fvXbp989fdemoEd14znv7jp3OkDr3yO+bNF60armfL9CfJSDf/NOrRCOad6fGvthD8/fz//6CN8Suxs+NgCYtmjlz6Hec2098uXMngG6y4CQsLtNgS5h5gdkxbbcxoDOsOdeyR+7COOceerreu64QgF4sRRj5NKlAGLTTAZ3zofbuZS+9UevWTha3vf4aDdnvL9bcebuz0E5+9CF3dQ79gP33C+yhM+hlT50Xwd1z542idm+tM+S+TBs65zgHX3i2mEtz6id1ONxJGj10kyUnWXGZBluyrAvOjWm7jQBdhzlnX+9dZzuHnuliOCkVgF4sRRj5NKWA3zC5Gne2QNfzxdfzRx/K57n1pn2+s/vaO6fuI0Esh9U/pkVqJ/WqFOMmT3MgLVev/4eGxzsd2d5Z+a5/PqJr+l96TcphHegtGjcWNz2zwAmDOXRTJSg58ZgGW3IsC8+JabvzAroCaWclu5p1HeB+w+dhvXB9eD6dgwD0dArhfKkpwGANmuNmW/2A3nXGTPHJn550Fs/pQ+6qPkEL7TgMnzvw4kv3zn7iuQZyURxvU1u45CVBK99TFrfxnLoEfK8ux4pTencXg6+53gG92kPnc0d1aCdGjeeNMEKoQ+46wHlOXQW8mm/MoRdnKTcNtmJRwbTdeQFd7iNPvaH+b7+5tkd9KYU7i7eeSZDT/0PUa+V+DZgAyAAAFWZJREFUdHX7W7rFcPJ6AL1YijDyaUIB2TvfseF938VwLXodn5KM3FMu96c3aNpU6HvQ1T3qe7dvF+smT0xZNa9GyIvijuh01H7y2NLq1c6iN/5w73rYRQME71FX59f5HM+x967s7ISjxa5ixeq3nH3o+rl3N3wo7lj84vYyUdaUz/FK91Oph8+fL2jO3m/L2tdxitWzhg3qYkLjuOIwXcnHZUc26dpoM+tj2u68gJ6Nw6IOC6BHrTDihwL/pwCeFBddaTBdyUeXU3Mx22gzgB5SfgB0czcXYoIC6RQA0NMplPt5G+Fmo80AOoCeey2BK6GAQQUAdINialHZCDcbbQbQAfToahHEDAWyUABAz0KsLIPaCDcbbQbQAfQsqwYEhwLRKACgR6NrFJV8dDk1FzOAbkZLLIozoyNigQJWKQCgR+duG+Fmo81RNN4A9OjuS8QMBUpWAQA9OtfaCDcbbQbQMeQeXS2CmKFAFgoA6FmIlWVQG+Fmo80AOoCeZdWA4FAgGgUA9Gh0jaKSjy6n5mIG0M1oiSF3MzoiFihglQIAenTuthFuNtocReMNQI/uvkTMUKBkFQDQo3OtjXCz0WYAHUPu0dUiiBkKZKEAgJ6FWFkGtRFuNtoMoAPoWVYNCA4FolEAQI9G1ygq+ehyai5mAN2MliU15H5Ju7Zzuv/nvdvMSFMcsVT0P/uWmvnPwebicFdeuUySr3/f5KBdrzdq2iYvg9JcXHnxwD1d9m9+7eotW3+baTr0BrdPZg0bfFem4ZMYzka42WhzFI23kgJ6796950yfPr1kbMqksrHxRrDR5ihu/kzKV9xhbPQ1bI671BUufdO+Lhn48dvWAPTCFcQ4UzJ9E8RpSzZp22g3bM6mhBRvWBv9HEUjHUAv3nvAybmNN4KNNsPXRX6jZpF9G8u3jTZHcU8XLdCpR762rKysg3qfdO3aVcycObNobcrinveC2ngj2GhzFDd/LuWt0NfY6GvYXOhSFl96pn1dMvCTQ+6XX355fN5BylAACkABKAAFslCgZ8+exjhsLKIs8h9JUMyhRyJrIiM13apNpJE+mbLRbthcLKUzv3za6OcoRt0A9PzKYexX23gj2GhzFDd/7IU3gwzY6GvYnEHBKJEgpn0NoBd5wTBdIIpBDhttBtCLoWSayaON5dtGm6O4p0sK6BOaNJrTbPduM3cVYoECliowpvnhb+wuKz8uavPLG1V83m3guQfkl07dLx6sGnxjfnEk62ob4WajzQB6yH3Hc+gAerIqJuSmOBW4tlm7t2rKG3SKOvfljRp92W3gOS3yTGfyg1WDrs8zjkRdbiPcbLQZQAfQE1XxIDOlqQCAHq9fbYSbjTYD6AB6vDUNUrdCAQA9XjfbCDcbbQbQAfR4axqkboUCAHq8brYRbjbaDKAD6PHWNEjdCgUA9HjdbCPcbLQZQAfQ461pkLoVCgDo8brZRrjZaDOADqDHW9MgdSsUANDjdbONcLPRZgAdQI+3pkHqVigAoMfrZhvhZqPNADqAHm9Ng9StUABAj9fNNsLNRpsBdAA93poGqVuhAIAer5tthJuNNicS6PSENn6i1AJ6N3lbzmBtbW2f6urqJfx3jx49WtHPPPr2rqur20C//VauXPmWvF0qKytPKy8vX6xeo59z/19Kv2etWLFiU9CthifFxVsJIXWzChw5brw46NwBTqR7t28X6yZPFBsXzBdtr/qxOOzSKlFWUeGc+/SZp8XaOyc4f/eY+4Ro0r69l5E9GzeKt2+9WbTo0TPlGhlAnt+6fFlK5iXQbxl9tTiv3xnOuZqar8SDjz8tfvfQ4+LJGVPFEW0PrWfwUwsWidum3iv6n3GquHHkFaJpk8aBYfiEfFLcHef2Ey2bNhEPv7JcvLyeqwkh+NghLZo5f3+xY6eY8c9XxNufbvQTGU+KM1v0YokNQDcje17PcneBPYayMoFgu4PhTmCfRfCuol++M2cQrBcR4Ge68J5Ex86i7w4+R1/nsY8UZrJsBPD/btgr6c/hHG8mpgLomaiEMMWgAMO85QknOjBWYdu6X3/R4bqx4vO//82BOMO9zaAh4qO5j4oN9013gL5n8yax+pqrQ81s3rOXOPrW28WWl1/yGgPqBQz04VVDOl18fn/xyJ/mOxBnuPc97URx17Tfi/mLXkiJn8+d1KtSjJs8zTk+9prLxcy5T4m2bQ4WVww5X2za8qXoO+SqenlioP9m6u0tjm/3LVFTu1fMfbXaAfqYvn3Epv9uF7Ne+rqhwXDnz03PLADQi6EA55BHAD0H0XwuyQvoenwE+CZ0bAoB3bmzCepT6Gco96zdcwz4+5UePIf3O+bEofbm05kLoKdTCOeLQQGGbcdxN4uNf1ngQFr9MNDbj/6Z+OTJPzrn9P8zBTo3BA6+YKBYP/VXTq9f/0igDzy7r5hy72wH4CMuvUio/6vXcI9905YvxFXXfz1SID98TdUPzxW76IVJP7v9V2LZqjdSzg/4wXd3jLry0iarP/pEVH6rjQd0PT9VJ/YSHQ5oBaAXQwHOMY8Aeo7CaZeZBjoPsd9N31EE7mNpOL0fwXysTJOgPpGOr+EeOx/zg7zbyx/pXvNj/qVrLpfXBJkNoJspEIglXgUYtq3P/LpHum+br4e1v1z2qtfr7nzPvaJJ23bivXumicOvGSm++u9/xYpBFzrh1CF3dZhetygd+OWQO4OaP9zb5iH0N95Z5wvtINAz0K/80dd548/S6tUp1z/1wN21H+zaVf4lDamffnSHQKBzj50/UxYu9nMOhtzjLbJGUgfQjcgoTAPdAzYNm19GQO+YLdD1eXV1GD+sxw6gmykQiCVeBeTcuZwb14fV5XB5o9atU+bW9VxL8PsN26u9fD9rJdDVufCNm7Y4Q+p6L/u+SeNFq5b7iQuGj/aiYpAPu2iAqKho6EFcxrVwyUvOPDsP0598fPe6B5evKjv6oNaBQB/Q7bhQ2FOiAHq8RdZI6gC6ERnNAZ1735wlCXAXzFn30P3mz/WevZ/pALqZAoFY4lXAb/5c9qg/m/dcypC7Dns15/pwvDzHoG+0fyuvVx8EdJ5DV3vefnPoDOkxVw8Vf3xuoTPP7vdh4B9+WBunMXDF4PMd+HOPn6976q+Ld724c+e+QdDm432POUosfPMd8bQ2XK+kBaDHW2SNpA6gG5HRDNB1mHPWdDBnOoeuDLmPkQviAHQzzkYsyVdADrmvufN2b0GcBPqujz+ut1guaPjcD+jpFsNJdbiH/ttf3tZJ7Xn3Irjeed1I8a9l1U4Pmz/qYji95y7jUqHf9dijHKC/ToCWq+dVj3xVWyv+vPotB94ZwpwvB9CTX6zT5hBATytRRgHyGnJXIO2sZFdT1AEe0PMOWhTnrY7HkHtGfkSgElFAQnfHhvedeXO1F84mqqva1VXvW1euEAeff4F4bfhljhJ+Q+5Bq+d16RjoN/7smk7qqnYeRldXvfsBnuPhcKf07i4GX3O9uHvC9aIDrWCvaNhQPPf3JWLQOWcKOeTOYeW2Nb2HzovgeOW7uo0txL0AegmUfQDdjBPzArqc71azou431/aoe3vJJezpuiHqtXI/urp/nc/77VPXzceQu5kCgVjiV0CCukHTpk5m1L3mDOoWvY73MqkumFP3rut7zPWGQpiV6qI4db+53GfO14ZtY+Nh9t6VnZ0kqD7g3S7O3+r1QUDnPefDT/m22E/bw/7xl9uwyj3+ohlZDgB0M9LmBXQzWTATC4BuRkfEAgXwpLh4y4CNcLPRZi5lpu0G0OO9d5E6FEicAgB6vC4xXcnHa01mqdtoM4AeUjbQQ8/sxkEoKJBOAQA9nULRnrcRbjbaDKAD6NHWJIgdCpACAHq8xcBGuNloM4AOoMdb0yB1KxQA0ON1s41ws9FmAB1Aj7emQepWKACgx+tmG+Fmo80AOoAeb02D1K1QAECP1802ws1GmwF0AD3emgapW6EAgB6vm22Em402A+gAerw1DVK3QgEAPV432wg3G20G0AH0eGsapG6FAgB6vG62EW422gygA+jx1jRI3QoFAPR43Wwj3Gy0GUAH0OOtaZC6FQoA6PG62Ua42WgzgA6gx1vTIHUrFADQ43WzjXCz0WYAPQ3Qf3rA/nPabf58cby3Y2FTL+94VJ/aNe/A5sLKHktqhfL19c0P/2J7WYODojaywb4VO7tdeE7jsHQObLzvCZ/t3PVyUJhaIR6ZXTX4nqjzWsj4bYSbjTYD6GmA3rt37znTp08vmRfOZFKJ2Hgj2GhzFDd/JuUr7jA2+ho2x13qCpe+aV+XDPz45SwAeuEKYpwpmb4J4rQlm7RttBs2Z1NCijesjX6OopEOoBfvPeDk3MYbwUab4esiv1GzyL6N5dtGm6O4p4sW6NQjX1tWVtZBvU8OPPBA8emnn96axb1T9EHPOeecW5999lnYXPSeTG8AfJ1eo1IIAT+Xghczs+Gmm2669fzzzzfGYWMRZZb96EJVVlaets8++/zjpJNOKm/atGl0CSUs5ueff14cf/zxAjYnzDERZAe+jkDUBEYJPyfQKRFlad68eR9Q1N9ZuXLlOhNJlAzQWQzutdNPP1PimBA46jhgc9QKJyd++Do5vogyJ/BzlOomK27TvgbQk+XfrHNjukBknYEYLrDRZjRYzfRgYiiuWSdpY/m20eYo7mkAPevbLVkX2Hgj2GhzFDd/skqyf25s9DVsLoaSaSaPpn0NoJvxS2yxmC4QsRmSRcI22gygo4eexS1SdEFxT5sp3yUF9KIrxcgwFIACUAAKQAFDCgDohoRENFAACkABKAAF4lQAQI9TfaQNBaAAFIACUMCQAiUBdJp/6UR6LKAHzbSl36X0PWvFihWbDGlUkGg0G0RtbW2f6urqJXriYbaGnevRo0crimsefXvX1dVtoF/e3vdWQYxLkwjlrQkFmeEGG06+26FeEpb3dHbR+YkU1/UcH2l6OWk6M26bFXuHhOUrLO/03IXLysvLH3BtmUSajZV2hZ2Ly3Z+TgTldzGnH1b+wvKea9kvpM1hZTlTv+Tq20zjj0IPTpvq3/F6vZKp33P1bZx1v7QtXV1N5X2CX72Ta70Wdl3RA10aR6JezwB0C/UZVLDqgSGKgmwiTteGMRTXBIYZF1K6OWZRQahSoRtmK13LUJznp4Obxxl0bhEXLLcgTqLjiWj4uJXBQLJ5i+43WUH65Z3CMvgD7VLLgq6PCb/lEodiz/1+DTYNyk459vEtw9HxX5gG+rlc8mviGr08B5U/9bie91zLvt44NGFPUBwKvNg3h6llOcw2Nb6wcLmei9JmBS7vUjotqM4aI+ssF7bn0f93cR6C/J6rb8PqvCj9rjTaWrBdVDdN1u9lN8wUOt2Dzt+nAz3Xei1dnVf0QHcLyZXy5nELx2y1YEVZoKOIWxYGsmGaCvQwWylsa6rkfXXgPBIsuXAN5ZGLTKEShW16nG5lP3Lv3r3zGjRocLFaCXJY97xv3smmjUF2kRbL6HKGvQdOF/Ad1d5sIWz0qbD7heXBzz9q3rnnTnatkZWEWi4orfFB56Ks5MJ01H2o/y+vDbOLbOoVVL7Dyn4co1D6fcr2hdmm+iVX38bt90zqXTfM3ZTXUeoIaq71Wtx+D6tH+X5lv1OZ7ajej7Ks51qvhdV53KgoBaA7wsnKLUmwyhUWIQU/0FZK64ggHdyClQIRveLINa/5XKc2XPSbU8br3uy+eacw79IN43uOjj9L51MqD7+KNp/853KtO4z+Mdl7bdAUkZ//Zd63b9/+P/SY39vVxp6sHHbv3n01Pf74Br9zsjGXS55NXOPazVFx44xHkrih5U1/+DVi1UqPwp8TUr4Dy37YKIgJu/zi8AEUj55NSeeXMA3CfJsEv2cCdNl4Jy3GqI0YCT+/OjxNvRar34NYo9qpN7TyrdfC6jzWr+iBroOpRICe0gOThSDMVgab2hJUdeCbgluKaq8wCUBXe51BsPXrVcu8uw0VX7sIli+rvXcOGzfQlaE6zo4zJSRBp/rGrwcr806V91iC9r360Cbb+tVXX41u2LDhVL9zCQC6t4aD8vKotF8p23w+ZWRN1YEhEFS+w8p+QoAeapvsrfpBUWoQ5tsk+D0d0MPq5Vzrtbj97meTfiyons21Xgur80oC6GGtuzhu5nxb/X4VvNKqK5keug6tEKDzfHFJ9ND9KgA/eJdaDz3A1ylrONBDd4blA3vyxdxDV8q9s4ZHryNLqYeugzoE6DnVayXfQ/cRsF5rOF/IFur6MJi7PUxe2ez1SNVWMfXKTgg5p8+vO6vK1fnlQtmoNk6UVdpq8im7FAKGL528u61Vdd2AZxfF/W+9x5eEOXT3Bl8gG5shQE/prcq8k00TdN9pw/H/T1s3wBWHp1Gh/RxQbuuVP7/Gjup7smlQLmU/CXPo6WyTw89h4dypFl/fhp3TR0Ki8n9QDz0dzPOs1wLrvEL43ac3LnfrOLtXtI++EyXlvtRGVHnu3bdeC6vzSmIOXS9ISai0s71pMin0HGeYrWnOpVSgcQ89++kTlCf9ptEWgHFUXsNEj0NbSJaIhp6bR693GtSIC8t7phq4OsfacHMrbG9VPg8vB+3iCLMr17Kf7b1oIrxfWQ6zTU0zV99mGr8J+/zi8AO6e8zbeROUdq6+jbvu92uA6TYG9dBzrdf0e1ova0U/h65UGItdY+vNz0VViE3F6zpF5t+JVu7V5b9pfnQk/TgLSbSwKbaGnYtzv2YmOvlUSN4iolz3qMqbhtKX+7199/Znkj+TYVxYyz3kng/V3nu6vLsNAd/99WHnTNqRTVxqnvg6uXfX9bs3pRKW91zLfjb5zCes331M8aX4l/6v5zN91CZX38bhdwltsqu31E7WXe6ooSzn8rQzAkf+P1adSsvVt2HX5ePLsGv1e1OG9duPrgJdXxSYa70Wdl1JAD0qxyUhXi6wlI8jkvBAlELp4VYS3r78QqUbZzpuJcEP5phSbA9Fykc3btzQ9e8W43qXfOyW18Lv9R+eZULXJMZRiLocQE+i55U8UWvsRvr3qULMCSVFikIU/KTYKvOhP4QjafmLIj+2wkzVEn4vrid65nMfFKIuB9Dz8RCuhQJQAApAASiQEAUA9IQ4AtmAAlAACkABKJCPAgB6PurhWigABaAAFIACCVEAQE+II5ANKAAFoAAUgAL5KACg56MeroUCUAAKQAEokBAFAPSEOALZgAJQAApAASiQjwIAej7q4VooAAWgABSAAglRAEBPiCOQDSgABaAAFIAC+SgAoOejHq6FAlAACkABKJAQBQD0hDgC2YACUAAKQAEokI8C/x8Ran+SaMPPu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png;base64,iVBORw0KGgoAAAANSUhEUgAAAfQAAAEsCAYAAAA1u0HIAAAgAElEQVR4Xu2dCZgVxdX3awYGBRJARFzQgIgoKsuwSNwxJkSCCy5EwCiDihoML8EQRVFUXAKEhPgRg0pEUFRMNG4QEhIiGKMiy6AYF0CUuCOg8IZ1ZOY7p+3qt25Nd9+t+nbfW//7PPe5M93VVXX+p7p+tXaXCXygABSAAlAACkCBolegrOgtgAFQAApAASgABaCAANBRCKAAFIACUAAKlIACAHoJOBEmQAEoAAWgABQIBHplZWXb8vLym7766qvfvPbaa/9WpCo/5phjWjRu3Li8tra2XVlZ2f51dXXH0u9h9O1Ff7ek3x+tWLFiZUTyNuzevfsvKY0zKP4Xd+7cOeHNN9/8NI+0Gvbo0WMSXX8t5X05fc+trq7+OF18dE0TCtOE9DmQdDqY8nMU/d+BvsfTdy8dv/D111/fqMZDml5GYR+gY0vpexZptCkoHQp7GoVdzOdJ5z6UpyUheSrr1q1bTwp/OaU7Xk+XryPNOtHPAspn2wziE5T+IRTfPaTHC3TNXMrrJxQH2/db+n8/+v0fOraCdBhDYf69cuXKeXSsLp1uOA8FoAAUgALRKOALdKrMD6BK+zEXmgsJmoMJmltUKIRlhyr4+7Zt2zaqefPm36RwXNH3zjH7j9J1w4kbO+T1lIdv099/ZqhQOjMpnRHr1q3bnWP8omvXrm0aNmzIeexG8d1EYLorHZhIn0sIdg8FpUnxbNy7d++Z1BCqLgTQqYF10L777vs4aXIqpXdDTU3NtIqKivvp7yGZ6qJDnkDd3/Xd/9Lv98gHS/VGAWnQhs7N4jTo+imff/757R9++OFOpeGiJz+KtLmWGxVp8uX5nfLRKscylLbRlKk2CAcFoAAUKAYFAnvoVHl/nyreP5IRDOVbqEK/i44dSX87vTzXuLfpdzNV0svodx0df5N+36UGwKfUANiTR2UstUsBOsXX3AXIgCzF9Sr3ENikjZKgdTn1lGdSPriB8hh9PyfbP6Tfb5Pth9DfP6HfP9H/W7kRQuEm0t/X03cS/T/Wr4euhEmbvk8AJ14+TvEMpJ9HKA8f0/dCgu1o+j8noHfo0GGfZs2a/Y5suYzi+tOuXbuGkj//26VLl9bU+JlPx3tyA4AaLcup4XAzpXMt54HCXkkNollRAV3qHyZUNqMguQiOa6AAFIACSVUgbA6dh7anUOXNvSqG9dn0y+EXuMb0o8r7rWwNox5xR4LCn+m6IzKpoJX4G1JlfTOBany2aVJ4o0BX01cbLT693EICXW3sTKM8/oxgXyPzms2QuzoKQjYNpkbMXLfR4PWWFVvLSYNBdP4ASu8e+v1KpikbK9LPSh54iuQsOn6sO63g+Ef5Hz30HAo5LoECUMBuBUIXxVGFfARBfDR97+J5ZVkh5wN0ivNkuv4f9K3IZC6X0zr00EMbt27d+jZqVPzcTdubBuD/s4GVBmPuaf+Nvt+kvAwkG5/ItjgYBHrKaETQHLo7dz+D8sm9b6+Hzvmma/qRRpU0j353gwYNeE59cYb2eGm7vfO7KZ6r6NpVFNdZNHXwkQ/QLyW9Hg6L3zTQM2kAooeeoccRDApAgZJTIKtV7iaArsw/f0Cw6KctuPMVmBsB1Kh41p03X0K/g3mRlgycB9BHURy/obg30G/GIw6ZDJMzfAioHSneTIfc8wZ6WOnMVCNuSJC+T7kL3+TIxpc0T9+MFkJ+g9K4m74DSLPn6Pd1bkDQL/fcG9Ox/WkYnhsAztqBEKBjDr3kqhIYBAWgQNwK+AJdB5bsSdNw+bE0XM5D7oely3hQ75vAciNB4E5eUU5A7++3Itsn7jK6roqu4/nib9F333Tpq+dlXvKZP1fi4xXx/GFQB34KCXTNXwzhX9H3D9loRGEn0dqHyQRtXhvQ1712KdlxNzVMuLGR0Uf1uwmgZ5QoAkEBKAAFoID/g2WCgK4OA6fTLh+IBvWYc11kl09efOzUh7kHEfAYgvW2lxVqUZwpoJPum6nRNFmxeSkdu4X+f4iOb6ffz+nLDaqD6Ps8NxxI2/+S/Wvo7xpqEGzjxZB+5YR9ylMm9MtbDjOaQ6c4eb1EaMMpXTnkhopcOJhBWASBAlAAChStAoFD7n5zw3IrkwrcsDldViWXXnEmQFfnUzMdTla8xHvPf03/j6S0Xnb3njOssvroq+4pT9+leWUGXS1HVCiguzrLfes5b9ei/MopiLcIurxvvV5cpPVwOnc/afY4jbBcTiMsDPqUjymguzsF/Bbieesm3IS96RIl7Zx1yKoQIDAUgAJQICEKZAV0OVyuVvTpgK7aqYG33qIqCf+oga7uPaf8TSNw8LYrb3V2pr6RW8UofAVfQ/n+gn5+xlu3+N8sgZ7XHLoOMteGjJ4BIBtHFMcZBGvehjaDfuf4AV1p1KWdMjEx5J7rqIxf3jP1K8JBASgABYpRgYyBvnv37hX08JLZVNGfr/bOsgG6Ah3eTvUdAumLqmiFAnqmD8hR86Y3MtwnqfE8NS8KY6A7UKdPDYW9iqFO2vyC/i/IojgTQOcthbQ6fl/K/37qdjL1iXYUppLC/IUN9Xt4jqqZaaCr8/NBCzTRQy/Gagh5hgJQwIQCGQOdKvkatyL/Jv09zn2iGg8r8yNQfbdR6RlUht/fpeHaH9BqaJ579T5FBHRvTzxpcR8Z0IMftkJ/T6W/q9gg+nsgQfF7SQC63wJFbUrFeWCOdEQYFNWHy1B4fnzt/KCCqAPdpzyknSYI2hYIoJu4/TOL4/lu3Vo0bChG1ZaJAWWirFtmV6UPVSfq3i+vE7NOWb7qtqDQXCfwOS6frs/P47rHLaO8QDX0EcoBIzxZTcd06zOgRW3DhqPKyH5Kz5j9VEu8T4/2mPX6358ItF9rIHNdO4XqlmlBzwDJcIozxX5Xyysp7pSncnLaUj+qQ5y1LAFbYR+lxv0jxAd+UuUE+vLalylhj7ZW7ap68KkWonzPKKo0qXyZ05eeQ/2+KCubNWvoRaH6uvb3U9faqOUupH5T2acGU5+jMZG0W8CP7tZYKcN7vuDyTRw5jvLBD3RL+XBdKuMJu7MCga5W3OSsvuTIAymi/0cJNqRf51GgrsMzBroyBP0vWkB1Dj9OVs1cENAzLKShNUgme5jVCMj+o+gpaPx4V342O/e676THzE7kx8y6w85P0fH3KN4q0oZB3pvn0On3VPfhN7+ma/Yhva6hY5E/Kc5ED13aHwZ02r7WiEZq+Hnuw8neX1BBHUfX+T7DXQd6FosqvUKOIffQYl2Qk0t6druV/M2LIyP50H1y22nLV93qFzlP89HxpxhgXH7o7yNk49MtG7Pp+jF8Xh95c3eaPEvX8FbLUQwYt1LNCjhdvnsh2S8itF/cRlD3tV/XJAy+HFYHkdoIUuprx37S5xz33RJqMvoumRT4u5o7eroPgnJAKKFIx3MA+mORl69ZwwYH6usHSz+g6xwiLvZ3GzFe48XVZwzr4K4B8hphdA/x9mivQaZqKRs/QeDOG+ja/PAze/bsGUbOP4S2rZ2/devWyfL56Zn20LVwD23evPmq999/f5dakgoIdN4GN4IEvoDSf4a+80hQFtuZR6dzp9DPw3S+rTsvPpIqDF7J7ix2U9YS3ECF+gHShfdkM9D7uCu+h1OD5de0BewmOp7pkHsulaW3glvCkvK7gvL9EBW2t6iw3S7zpb/cJdceultpOCv7Ka1/0GNhB7rP+T+fztVRo+fPStmQT8r7PYVtQN8PMnzSX9oelIlnIuQiuI3XvNCzkno6It2zA3KWhnrqq05btoqnrlI+euXoVrLvBr2oyO3hjKRIxtC92It+j6DyljfQu373Au7pRWY/5XPVa397op79WTSAvR022QCd0uV3ZHiNG3ktHXuXdEvpsUrHRAH0YQ8+Fqm+1NtYNatqUD192Sa/DgPX41x2+Lw6cqkWTmYA1WcLSacL6Tg3jo5VypsHdPUavTEWAHReBFzv+ryATr2wlu5+5NMp8m303Z++8ynT48jA1fS3A7ZsPppwdxBAefFVyifdkHtQetmucqe8HE3OeI7Ax28Pcz4uuBfT79t0/Gr3ITYb6P+hZPMLHESGpet78/A6NXIu2meffXbScWfxWdDee3md0sJTe6ASeqYWxTnJUV6GUGHjVetpX4yjj16km4cm+7mw8+N7D6fveTzsTse48cANmDuoMXN7o0aNelKD4lb6n6cdZJ5S3hqXLh2+KM/RGWxZC7ppsjj+Qq/KyN+id+qy6nqjhVmudXmUpvGmUIdjOJmmA11fHJq2wajK0/V7F0ZuPwG9nv1yRILqopfpO4vqnCp3pMKbhpD3CP06DZ0M7xd9mHck1QEzKY2+ynRGCtADhotVmeTzObLuoQ+bNTdyfR+sGhT0IrKUUR85IkRan8DGqUCXox2k02/oFEN8ZhjQKYzcdjuJh8spbMoUkaZpvReRqeLmBXSlUDxEhk0nA2ZT5PzUs4w/dN1NdB2/2CXyfcTZAp2N4KFjhg47hPI5mA7x3mr1wy+dGUE90Kd5b7UmLreiuhPIFmo93bDXnPIzz3k1/S/pm7ZCUVvn6RoKnDd3GoArLm6czCWbeN5oFn19GxruG9rmUbge2QKd4iyj9Nivv6C0+LWuP6bvZIqLn8fOawe60v8Md/n5lMK9R+edmyTDT2gBRw89QxUNBIsL6D73nG/PR4aLasg9bqC7L4Rypjbp/lrk2uuNVKgjF5n20GmR8z3UGeHOhN8LnBg8er3t3I90H7el+9gbBZE9+XyG3OMCugtUdQicNU6ZjtDrRgYrabCNNGhGYafQl8tkYA9dn/IIuh11uLtrEgLXJ1E8vvVj0JPiRtAFo6jFez4/mpXmkw+l+WR+jvoP6auDr14eyWB+nzg/V5wLSyKBrmW6nGw8hlr3F7h5Vhsv/C74cwne7/o5Iwzo6lvLtGtDYcVhswU6FZyfU975oTDP0OtTryR/8ShKysgBxclvYdMXXNTbcZBJz5nsPpj8zK/Y5Rau86H/nffJ07Eu9OV3AMyl71+pQvqE4uS1BYuDCrTP8UfpZvqErvlZFtf4BUUvPU8BkwD0sJ6nbPBGNuQeUw9d1gNuh0p91gL30H2nHvRpibA5dGXeNmWYV8KZ58bVNQycH7enuIYbGWo4WcRcMGW1RiEuoMv8U/lZw4/pprpqttJY4RdO8SJAZgE/GdVZMKjU91yXeaMRvB6BfULhmRdew1Pr1cvF4yl3pNpoUMuw+trwfHvoh1CKPclpPDcc+XBInvVNzi9nCUi3jBz9LXIszwmfxwt2SAfZKq53SboeunwQi3sh91SXkANvXrVq1dowu7MFuruIcRJNA4x/4403PvDLl88QJj+xbaL+lrRMgM55P+644w6kUY4bSCt+kQs/mGcoxcUP1sGnhBSIG+gKJPjVwH+TK7zdMp6yKE7tPZILjuDhavpVX/nMnkk7Qqa6L64eusyD7L1x79xd7e8tFNSLWTZD7mkWxfXQga4DXP1fm1JN22FR8x0j0EfyWiDSoSnl5wxeICgbh+pIh243w9XNvwd0F+J96LfK/TqL4tQGVUDjikdd7pfrQiIBegnVRbaZwjsQsn5Ajm0iwd7sFIgb6LJydRe4qSuIeSuP01tki/x66HQ4ZYFXLj3IuICeIZylM52RKL0nF9ZDp8bRAdTg4WFjHgX7Hzei8W5vU24VDGw8cHh9RCC7kvV16LiArubVhba3dU+fupBh3TLmTCeSfndw49JtzDDc+TNe3a4n9aew/3LPe4vt1NEOLX5nSsNYDz0Xp+AaKAAFSlOBOIHuVqAMHR792aStl0l5foLPCJSzKFTtARUT0P1KkzuHy8PB9d4O6WdbENDdOfQbCDTTCOo8usYNpd/Rl6dbGVaz3a2AKUB3e6fpplGLooeuQdRbdMjHg4AuG0yk2UY5GsQQpznvF+QWNreh5ECZ1xzQL48QzZX73GVDTZ+f53SVRilPWzjz8+52y/z2oZdm1QSroAAUyFaBuICuD6nLYV2qJA+iCvIz+uVnY3hg04cr3Yqzo/rAkGIFugQpQ4BGKuaS3fUe5qX3MiUg6Nd5GA//72e/q6sz8qEuenOHjEu6h86a6WsUgoDuNxwue9muT5y1Awx0qTnHT387z06QU5l0fgOlye8S4f38KWt8ghZ45zWHnu0Nj/BQAAqUrgIxAn2i2/O5mNTlBbb6Q04CH2rlA3f5VEJ2VFY9yLiG3NXecNBOFwkJPs8rznl7lLpPX/bQyWZ+EJZcS+DY75bYlIaBz5C9A3QCED+nw3dRV0DJz1jjuIbcXe18nzbo10MPWyDoNpbkFmTeNuyNHsk1EAx2+qY82VBZryQfPsbltN4zAAD00q1fYRkUKKgCUT9Yhox5jfahG3ykqll5on+wTN1rr/3tycTab1bN+rFF/WAZWtb92oPDBlmhb+CjX6N2IuKHAlCgOBSI89GvSVAoSY9+TYIepvNQ9WC8j341bU+c8QHocaqPtKFAESjAL2cpbyh+SsOu/HISfmiQmU+d2ECPfZ0V9Bx3M4nkH4v7chayv47sLzNofx3Z77yc5db8c1m8MTgvZxG7fkov/hlAjxg2rK+YFfYc9+JVzT/nAHqpeRT2QAEoAAWggJUKAOhWuh1GQwEoAAWgQKkpAKCXmkdhT0kr8Ic//OFJWgV7x4UXXlitGkrH+VW/b/7whz+UT7EqaR1gHBSAAvUVCAW6W0kIqiQu5Uv1/9XoHn/88cE0x1ZFYb9Pf79If58UIPgNaqXjXjeZKil+Fq6gbSpzaYP+ILXConTH0qlfZOhAJ3433gfomsYB122mNL8n03niiScq9bRVm3Rb6f+TLrroop/ocbu2z0tKxRpkQ5CWbvjr+F2/gwcP5mfye5/HHnvsENLsefJtJi/qeViWG59y4hu/W74uydDPKf6T17h+nEbbRn6o55/DpCmbatIp5VSeCLsH1Is5H5SHv9Gx/fkpUVRWTtbi8IVvmP5u/vk+u47+vp++vwoq35TmGvqOpLD85C9HC/Yf3Vvz6fhkyg+/Dpjv6bH0/1kyf373gRsODYYMCyaCQYG4FAgEut/N71bof6BKYaTeQ1DBQZXEX6mSmCUrDWmcH+zcY+tl5a//rwujxx1UgYeBzM8Ov4paAdhSHU5B4C4E0FVYuPr4wk0BgF/DxveaDIDu+Z81Iz+3V2GlVP78YoOpEmrpCrgOPb/wepn00SEwGQYc5eV0HfJuY/EYv8aHHpnfPeHTWJFa76Q0L5f3gHZ/BMIxHdBdn/6WfrmR4EA5DLhhwKZG29HcOFAbbyrQSa/RFLdvA0vqSXUBN/a9xnYmfkxXFnAeCkCB3BQIBLqsgOgGbRrS2+ZHBHJPYCtV3r0kXOj/zSG9OK/n41Y2w9SKNqiHoFRcKY0FE0DXKrHvqxWUj6xOzzMkXR6diLSHHtb70/ObroeeYa/YgRP5aQn52QE6/R2k08MyD9n20NMV4XRAdeF8ultmt1NexwYMTWcyCiBHesJGm9Qsp/To9YZnENCz0V8FeLrREhWsnBfKKL80h58Gtr+fzhLQ9Ja+A8m3z/LTrNRRjrAh/WzKYzof4zwUgAK5KxAIdL8ea1CPzO01eEPuQT10NZtuJcAVx3V6T94P9FECXVZW7iP5nOF/t/fi/K1DIUzuAvfQuRfsTRtwvjLstabr0YcNuf+BGizbKam+9PV6oWrPkoDvzOMy0LMFVsBUiZNfei3sZ/qQMacjp2QYYtzYIN/x86n5ffBOD1bXSClLviMMfv5VAPpgJtMpWQLdm9bSe+hqI4Zs6kd5u8RvtCHbOXS/kQk37V9SGjxN9R/68iMs2wQ0APRpBGdaDD303CtjXAkF8lXAF+gKFP6sDIUzsB+gG/YD7lFzwmrlGjTk7jeE6Be/bojbeOAXKwzi5+RmOG/rjBhw/ugafkZv2jl0TlcbFuYXFvCzdj2oqTa4gHDmkTkt+v0THePKzPcTNNSbj+OkfhT32/pwd7oRjrBpE85TNkPuWi/RayRksNbCt8Hgl76aXx3oWa6t2Ex6Peq+UCET+bmx8gyFd96LnMFnJ4VZTt9T9LBuOfkNHR/Aa0xU+OpahQGdG75yZIhfDkHxnReSLy8/yvA4N7SCRicepnD8aNDr6LeJzzqW0Dn0sDKZgXYIAgWggAEFfIHuVjLfofj/wUBXeyd0jGH+NN30/KAJb25Z9qwY+HR8B4XxfdSeMkT/tmwsBPXW/UYEop5DD5v3VXsfQeArcA/da3DJspAN0MPmSH3K1mYKP4QXWfn10JVGGj9f+x36rqbvm/TNdDGj0yDQ53XDgC7zGDYiFNRzpeO/4OmDsLUgMv50Q/26Vm7Z+C2Vl5+km0PPdgRDnerh+WtKw1vQ5qdH0NSQXw9dmbJox0B3RzqCFremrBGQdQTl4XO9kWmgnkIUUAAKZKCAL9CpQvotVdqH0PX/ZegypOjvA7jnqyyCceaS1V4aA4/n3Xx67oE9Ms5jWI9OtcGvYjUxh+4O8adUjPKYO4TrrLx3AegMjyYZ6BksRMtryF0uivSBkTOPHORPOYrDPqWy4iya1OHn10OV8/ZBQ+5uIyoIPJyc386KwNEbfdg4YBrAK5rqKIxsUPFJOYqjjBg5u0BM9NDd+yxlQZpyr3iwzQbofL2+nsSvweDXaAXQM6htEQQKRKxA2jl0uqHbM8y55c2VCC+a8dtaJitrXojE56kye5+u4XlW9ZPSqucTAcPZvvOUfr1PE0BXgaAMT3JleQz32EPsrddQibuHnm150RszOlBVfTluCVe9Z8sVOpcNPh6w/oK3RzkLIN2FV3JLV8rq8xzn0H13VSiNRW+LmOzxU/ls67c+It0iQlVfvTGijFLw+7t5cd4sToftpl+jQ+4S6Jn20Cn9RyhPgdvc6Jxzb1Jj7W1Z3kMWPtZrJAHo2d55CA8FzCuQDui8AMdbaCRXvfr1aGVF6FZivE/2Pfq+qi4g0odGg+Zzg4ZQ/YbgTQBdyuraIBfF8cKqeVTp/1VWcO5wsNxr7+wHpvOX8dCk7LUWEuikNQ+Dp2zFkkDmfNG5mRRmslpJs62c3yBfZgp0ZTi2Xm9fBboygtOKkl7OPVTOQ9A6inRz+H6L4jLtocsRHm5H0jdsxXfKgi9lftjT2x2eHqMuuFOHsbNcFJdu1X29HjeVvabk2+0BO1D8wv+TbG6jPFOC133U266Xaw9dmXJbiSF38xU1YoQCmSiQDujO8LKyEIcrheHuXOc0TkDevArQeZvbejdxvaLS9+Z6W7x8hm9TQKEskksBWBqgp10Uxz1Kdf7fnVaYyCMTbFtQBaf1JL0h3UICnTRuwr0qOU+rT0moYFXzpYEn7UN75KgF+1TvoWur6h2fyakJCs5z6OM5j3wtlYsq+uHtUzyv7kzZKH4PnAaQBTndgr50Bd61m23wGmmZzKFrDT6nTKnD7H7pZjqvr49m+E05+ExhcR4mcLqZ9NB5CkZv/PnNoXN8enl3feVnor5NjxfNOR0AAD1dScR5KBCNAhkB3b35621JkT1mt7LmOcyFdEM3dYcDeUVtytOw1ErOB+ApTxbToMPbi3jFe70Hg+TbQ+e8yx44z9G6T0JLeZCM1gOU88QpT9hSKv1C70P3hqz1SlqFg7qAKhsw+gy55/SkuKAylEmxVsuKClIZZyZxUBivwZBua18mUHLzdKHaoFLz4Qd0pRzVm3rSGg2ha05kWHWkTLVJ1ShoCiFToGcyh642bjPRLkN/IRgUgAJZKoBnuWcpWBKC+wApbe/WRL4zbQj4zaGbSB9xRK9A0IiU30iMOrpFOXMesQygR+8jpAAFghQA0FE2oAAUgAJQAAqUgAIAegk4ESZAASgABaAAFADQUQagABSAAlAACpSAAgB6CTgRJkABKAAFoAAUANBRBqAAFIACUAAKlIACAHoJOBEmQAEoAAWgABQA0FEGoAAUgAJQAAqUgAIAegk4ESZAASgABaAAFADQUQagABSAAlAACpSAAgB6CTgRJkABKAAFoAAUANBRBqAAFIACUAAKlIACAHoJOBEmQAEoAAWgABQA0FEGoAAUgAJQAAqUgAIAegk4ESZAASgABaAAFADQUQagABSAAlAACpSAAkUL9O7du68tKyvroPqA3sV8ycqVK+eUgF9gAhSAAlAACkCBrBQoWqDrVhLgL/7Od74z58wzz8xKAASGAlAACkABKBCHAi1atBA9e/Y0xmFjEcUhhpqmBPrhhx9+Ttx5KWT6Rx111LPvvPMObC6k6DGlBV/HJHyBk4WfCyx4jMn17t37WQDdxwEAeoylssBJ21jhscQ22g2bC3xzxZScjX5mqQH0gAIHoMd0J8aQrK03v412w+YYbrAYkrTRzwB6SEED0GO4C2NK0tab30a7YXNMN1mBk7XRzwA6gF5PARtvBBttxpB7gQkTY3I2lm8bbQbQAXQA3dK5ZAA9RsIWOGkb4WajzQA6gA6gA+jY0VBgwBY6ORvhZqPNADqADqAD6AB6oQlb4PRshJuNNgPoADqADqAD6AUGbKGTsxFuNtoMoAPoADqADqAXmrAFTs9GuNloM4AOoAPoADqAXmDAFjo5G+Fmo80AOoAOoAPoAHqhCVvg9GyEm402A+gAOoAOoAPoBQZsoZOzEW422gygA+gAOoAOoBeasAVOz0a42WhzIoFOj1ztRBlbQO8mb8sZrK2t7VNdXb2E/+7Ro0cr+plH3970rvIN9NuP3lf+Fp/L9LoHHnhgV9euXfdV7qkNlFY7/R7Do18LXOvEmJytN7+NdsPmGG+0AiZto58TB3QX2GMoYxNWrFixgyFNsJ1F8K6iXwb4DAL8IgL8zMrKytPKy8sn0bGz3HKS9jqCf08K++O9e/fW0VtpWi9fvnwd/d+cvv+g+M9QyxuAXsC7L+akbL35bbQbNsd8sxUoeRv9nDig674mwDehY1MI6NP4HEF3Cv0MJdhvcs8x4O+XPXh5fdB1BFNE0zcAACAASURBVPDlFKbt2rVrP7uIPgT4ixjw9N1KcbcA0PFKzQLVN4lIxsZKDzYnouhFngkb/VwMQOch9rvpO4rAfSz1yPsRzMcq4J5Ix9dwj10tIW5Pv9511DD4ksI1oxfAT5bX0bFaOvYVAb0RgA6gR17TJCgBGys92JygAhhhVmz0czEA3QM2DbFfRkDvmCHQfa8jeO8hoxsC6MF3ko03go02cwmw0W7YHCFFExS1jX5ONNCplz2RMygB7s6Zp+2hh12HHnr6O87GG8FGmwH09PdCqYSwsXzbaHNiga5DmTPqAv1K+nM4L5jzm0NPdx1NoX9M1zdfvHjx2muvvXY45tDrV1k23gg22gyglwqu09thY/m20ebEAV2BtLOSXZsX5wVy3iI4FfBuOG8FfNB1EuC7du2qOfnkk1tIwFP46TSHPkK9Dqvc01cUpRLC1pvfRrthc6ncteF22OjnxAHdhfRi1VXqfnNtr/lSCncWr3jP5rq//OUve1q1aqUugKu3ZY3TB9DtuPFt7anaareNFT1stqcuo+3Yz9IasTJTFhuLyFSGco0HQM9VueK7zsYKD0AvvnKaa45tLN822py4HnquBTaK6wD0KFRNZpy23vw22g2bk3kPms6VjX4G0ENKEYBu+hZLbny23vw22g2bk3sfmsyZjX4G0AH0egrYeCPYaDOG3E3iI9lx2Vi+bbQZQAfQAXRSwNab30a7YXOyGx+mcmejnwF0AB1AB9Dx+lRTFEloPDbCzUabAXQAHUAH0AH0hILYVLZshJuNNgPoADqADqAD6KbImdB4bISbjTYD6AA6gA6gA+gJBbGpbNkINxttBtABdAAdQAfQTZEzofHYCDcbbQbQAXQAHUAH0BMKYlPZshFuNtoMoAPoADqADqCbImdC47ERbjbaDKAD6AA6gA6gJxTEprJlI9xstBlAB9ABdAAdQDdFzoTGYyPcbLQZQAfQAXQAHUBPKIhNZctGuNloM4AOoAPoADqAboqcCY3HRrjZaDOADqAD6AA6gJ5QEJvKlo1ws9FmAF25Y+h1qWvLyso6qDfRySefLDp27IgKz1TNktB4bL35bbQbNif0JjScLRv9DKCn6aGfcMIJcy655BLDRQ3RQQEoAAWgABQwr0DDhg1Fz549y0zFbCwiUxnKNR7qsV/cu3fvOdOnTy8ZmzLRYvny5XUmC0QmacYdxkabWXMb7YbNcd9thUnfRj9HcU+XDPwA9MLceElIBTd/ErxQmDzY6GvYXJiylYRUTPsaQE+CV/PIg+kCkUdWCnapjTZH0ZovmMPySMhGX8PmPApMkV1q2tclBfRL2rWd0/0/791WZD7NK7sV/c++pWb+c7A5LxWL42L4ujj8lG8uTft5bLPDd20vb7BvvvnK9/oWhx6884g+Jx3qF0/nls1/snrL1t9mmkatEK/Mrhr0SKbhkxoOQA/wDA+5T2jSaE6z3buT6jvkCwpAAShQcAVGNTt8Q215eduCJ6wl2PzQQ6qPOO3ESkP5ePDBqkGXGYortmgAdAA9tsKHhKEAFCg+BQD05PoMQAfQk1s6kTMoAAUSpwCAnjiXeBkC0AH05JZO5AwKQIHEKQCgJ84lAHo6l2AOPZ1COA8FoICNCgDoyfU6eujooSe3dCJnUAAKJE4BAD1xLkEPPZ1L0ENPpxDOQwEoYKMCAHpyvY4eOnroyS2dyBkUgAKJUwBAT5xL0ENP5xL00NMphPNQAArYqACAnlyvo4eOHnpySydyBgWgQOIUANAT55Lk9tCpZ9yJcreA3k3uPImotra2T3V19RL+u0ePHq3oZx59e9fV1W2g334rV658S1pTWVl5Wnl5+WL1Gj6nxul3nZ970ENPbqFFzqCADQocOW68OOjcAeLTZ54Wa++c4Jncul9/0eG6saJB06airqZGfPDQLLHhvuneeXkdH9i7fbtYN3mi2Lhgvne+7VU/FoddWiW2rqoWq6+52jkuj5VVVDj/62mqeqtA79XtOHHndSOd0+MmTxPLVr2R4pr7Jo0X3Y/rJB58/Gnxu4ce986NuPQiMeyiAaKioqHYuGlLyrXque07doq7pv1ebNy8xUmndauWThxLq1eL66b93nlS3NEHtRbDT/m2c3zGP18Rb3+60UtHntuvSWPn2JuffCamLFzsV3zwpDgfVfJ6lrsL7DEU74QVK1bsYBAT2GcRhKvolwE+g2C9iAA/04X3JDp2Fn138Dn6tuA8UZjJeiOAjl3Px9zrrqRgwzkNP8/yMQA9SBkchwJQIEoFmvfsJY6+9XZR1qiRk8zmJYs9oMtzOza878CY4X3Ad7/nQZv/b3nCieLtW28WW5cvq5dNvr7juJtFRYv9xP+++W8nDm4gHDZ0mFg3ZZJzDcO9zaAh4qO5j6Y0FGRkEui3jL5anNfvDPHuhg/FN5s2SYFy/zNOFTeOvEIwkBnaf3xuoQd0PnfZoPPExHsecKJkUL/3wUfiqusnCHndwiUvidum3iu4QdCxPfftysTil151jskPP/r19htGVZ56ZHvx8ZfbRONGFSlAlzBf/dEnYtZL9bXQxAHQTQNdj48A34SOTSGgT+NzBPUp9DOUQLzJPceAv1+BN4dPOaYDXI1T7d3raQPoUVZZiBsKQIF0Ckh4b3n5JQ/oDNuDLxgo1k/9ldPrVsNs/OsCB9Yb/7LAF8ScXud7vgZio/1biT2bN3k9dDUvEvpB8ehD7gz2k3pV+vbQGdBjrh6aAnTdboZ2q5b7iQuGjxZ6XHz9eIp/x86d4vSBl6dcqj7LverEXqJzm4NTgM7HOhzQStz0zIJ0UvN5AL0AQOch9rvpO4rAfSwNp/cjmI+V6RKcJ9LxNdxj52N+kA8Aegr0/bwNoGdyDyAMFIACUSngB3TugTfr3EWsGHShl2yPuU84cN72+mui9Zn9nOP7tvn6JWRfLns1ZVidz6+583bRYcz1gUDnHvvh11Cv+Z5pKUP1MkGTQJdD9v9aVu31yDkd7q3zh8/f+4ubxNZt/xXf/EZTp7cvh+FffGed93IWP6DfcW4/sWPPHtGOhukblpeLXTVfiYdfWS5eXs+DvfU+AHoBgO4Bm8B8GQG9Y7ZAl/Pn1Msfyj15/f+gmxFAj6qaQrxQAApkooAf0LmHzb1rP6Dv+vjjlDl3dej8yxXLnWF82duXjQA5h67mJ+wchzMBdDlcz/E9tWCRN5T+5IypYtOWLzygX3LB2WL08B+JPXtqxMjxE505eg7Dn8tu+2Ug0P3m1Rnw/AnosQPoUQKde98cvwS429POuofOccjFcm5+H6XfrdSzf1wO1fvdXAB6JlUOwkABKBCVAtn20Bno+vy5hDPnUW0IBEGbjzv1rjICoNtnAuhqnBLQPOTOw+/8kT10CfT/fPypGHDZKOccL5obeHZf8eCzf93wRm2ts3ha76H7zZ8PoN7+6Ud3EHNfrfbrpQPoUQFdh7kCZW8xW6Zz6Hoe3YV3zjA+z8UH3YwAelTVFOKFAlAgEwWCgK5CWw2zZ9PnzpA7D6nLBXEM6Foadm7UsqVo1Lp1vWR3rF/vwTsTmHMEpoEuAT3l3tninL59vPl0Tovn0Cf8/BqxlobJB424LmOgc0Duka/7fJO3IA5Az6TUpYbJd5W7XNTmrGRXo9YB7rda3Q/yPkBPmXcH0LN3Mq6AAlAgegX8gK4fU1e1c454WF2ugA9bra720PWV8+ksyxfoPNx+CG01k71wtYeuL6LjHnsnWsXegObAefva/EUvZDTkzjZwr/34dt/y5s0x5J7Os/XP5wV0bWjciV3dN67tUV9Kp89SV7zT/0PULPF+dJp35/0KvKXNOUfHLtcbC35mooeevfNxBRSAAvkrIAGr96jl3nB1z7i+z1zdo845CdpPrgJd3bcuc++3v12e07etqRbLPeWt92/pbFtr6u7/5jA1tChN7kdniB/R9uuFe/o+dHV+XZ67YvD5ondl55TwazZt8batqXn4grbKyf3oY6jHf8zBBzqn1eM+XsKQu48oeQE9/1vBXAwAujktERMUgAKlowCeFJdcX+LRrwG+AdCTW2iRMygABeJTAECPT/t0KQPoAHq6MoLzUAAKQAFPAQA9uYUBQAfQk1s6kTMoAAUSpwCAnjiXeBkC0AH05JZO5AwKQIHEKQCgJ84lAHo6l2AOPZ1COA8FoICNCgDoyfU6eujooSe3dCJnUAAKJE4BAD1xLkEPPZ1L0ENPpxDOQwEoYKMCAHpyvY4eOnroyS2dyBkUgAKJUwBAT5xL0ENP5xL00NMphPNQAArYqACAnlyvo4eOHnpySydyBgWgQOIUANAT5xL00NO5BD30dArhPBSAAjYqAKAn1+vooaOHntzSiZxBASiQOAUA9MS5BD30dC5BDz2dQjgPBaCAjQoA6Mn1OnroIT30Hxx37Jzvv7n69OS6z3zO9rn258/v/vUvYbN5aRMXI3ydOJdEkiHTfh7X8lu1W2oblUeS2SwibbJfs93H/ODM//pdMvjIQ19/bO2HXTKNrqaiwReP/OiCDzMNn9RwAHoI0Hv37j1n+vTpJfNK2EwKoekCkUmacYex0WbW3Ea7YXPcd1th0rfRz1Hc0yUDPx5yB9ALc/PFnQpu/rg9ULj0bfQ1bC5c+Yo7JdO+BtDj9mie6ZsuEHlmpyCX22hzFK35gjgrz0Rs9DVszrPQFNHlpn1dtECnHvnasrKyDqrvunbtKkaMGFFE7kRWoQAUgAJQwGYFevbsaYzDxiKK2yEYco/bA4VL33SrtnA5zy8lG+2GzfmVmWK52kY/RzHqBqAXS4kPyKeNN4KNNkdx8xdD0bfR17C5GEqmmTya9jWAbsYvscViukDEZkgWCdtoM4CeRQEp8qA2lm8bbY7ini4poF/Sru2c7v9577Yiv5+zyn5F/7NvqZn/HGzOSrXiDAxfx+O3cc3a7txWXtG4UKmfc8ZJtzy76F++9/RBnY/+4JAux+7NNS/l5Q3WzRz6wxdzvT6q6wB0M8qWFNAnNGk0p9nu3WaUQSxQAApAAVJgdLPD3/2qvPyIJIhx+KknLt7vsEP65JyXurrZDw4bXJXz9RFdCKCbERZAN6MjYoECUKBEFQDQo3csgG5GYwDdjI6IBQpAgRJVAECP3rEAuhmNAXQzOiIWKAAFSlQBAD16xwLoZjQG0M3oiFigABQoUQUA9OgdC6Cb0RhAN6MjYoECUKBEFQDQo3csgG5GYwDdjI6IBQpAgRJVAECP3rEAuhmNAXQzOiIWKAAFSlQBAD16xwLoZjQG0M3oiFigABQoUQUA9OgdC6Cb0RhAN6MjYoECUKBEFQDQo3csgG5GYwDdjI6IBQpAgRJVAECP3rEAuhmN8wY6vba0E2VlAb2bvC1nqba2tk91dfUS/rtHjx6t6GcefXvX1dVtoN9+K1eufEtmvbKy8rTy8vLF6jV8LizOILP59al49KuZQoFYoECSFGh71Y/FYZdWibKKClFXUyM+eGiW2HDfdCeLrfv1Fx2uGysaNG2acq7zPfeKFr2Or2fGl8teFauvubretXzg02eeFmvvnFDvGh3o/c84Vdw48grx6eebxQXDR6eEDzo34tKLxLCLBoiKioZe+KcWLBK3Tb3X+f++SeNF78rO9dJWwzw5Y6o4ou2hTpgvduwUM/75itivSWNxybd7in2VePn8rpqvxMOvLBcvr+dqV/ng0a9JKtrCdEMmL6C7wB5DCk1YsWLFDgYxgX0WwbuKfrkkzSBYLyLAz3ThPYmOnUXfHXyOvi1YXQozWW8E0LHr+Zgap9oY0L0CoCeqnCIzUMCIAhLYn//9bw5sjxw3XrQ84UTx9q03O/EffevtYseG9x1I87kDvvs9sW7yRLFxwfyU9LlRcPAFA8X6qb9yznG87Uf/THzy5B+9xkFQhlWgM3i7H9dJfLZps9i9pyYF6GHnGOgDz+4rptw7W8xf9EJKUreMvlocclBr8dq/3xGXDjxHcKU8+4/Pit899LgXjuP++NON4qEVrzvPcr/j3H7OuZueWVAv23zuy507xZSFi+ubBKAbKZemIkkU0HWjCPBN6NgUAvo0PkdQn0I/Qwn2m9xzDPj7FXhzeP0Y9+pnUxxjGOBuo8H7P0hIAN1UEUM8UCA5CqgA37p8mWjes5foOO5msfEvX4NMhTSfY8Bvefmlej1t7rE32r+VWDHoQuc6/p8/srceZrHfkDsDtlXL/er10Dkev3NhQJdpc5gh5/2AOzhi0YtLvd67mjf5cpaqE3uJDge0qgf0E9q3FYOOrxTPv71OPL3qDQA9OUXZNydJBzrD+G76jqJCeSwNp/cjmI+VlhCcJ9LxNdxj52N+kOfj1Ju/jK49g+Nx4/tAjcdPGQA94SUX2YMCOSjgB3QJbY6uWecuHqSdOmXuE2LP5k0poNZ747JRsGfzZtGsS1cnV3s2bnR6/dxo0D+mgK4OuS+tXi2uuj51eJ+BfsWQ8wXVfU4W/MJIoI/p28cJo/fC+XiLxo19e+7OBeih51AKo7sk6UD3gO1CuWMuQJegJxmHcLmm71ncyw+TFUCPrtAhZigQlwJy/vyzP893et3q//seckhKrzsI6HqjQA7j7/7sM6cxIHv2cug+CqCrccp59oVLXvJ64XJ+fDvNjd817fdOcJ6nV8PwMQb6sLP79jn96A5i7qvVKXPkR9Ow/fBTvi1Wf/SJmPVS/YYJgB5XKQ5ON7FA5943Z1sC3J0zz7qHrg+xYw49eYUQOYIChVSAgXzQuQOcJLknXVuzR3y5fLnzf7oeut8wvN/8uQ591T4TPXRdr6AhexX2PK+uD+vfdde4Dd/pelzbhW++U29InYfhO7c52Fks9zbNt/t+0EMvZNFNm1Yiga7DnK1wgX4l/TmcF8xlOoeuX+e0urWhej+V0ENPW3YQAAoUvQIM48OvGSneu2eaaN69h7dATs6v63Po+mI4FkCdh5er5ZMCdM6fhP2mLV+kAJ2H5IdedO7ev765poHf/HjoYjjpeQA9UfdAooCuQNpZya4qpQM8ANT1FsXpPXK59U2ueg/yBoCeqHKKzECBSBRQ58j13rcflP3m1DljvCiuSdt2vqvl9Yyb6KHfPeF68c66952V6/qQ+2P3TBL/XLpSHNWhnajdWyuOp+1rb61dLzod2d4bcueV8H1PO1HMfXHpW//65DPeKpzyGdDtOOE3DF/PCQB6JOUy10gTBXS5j1w1Rt1vru0n9+bCtTly73K5H92df39AnqDjl+sNBl1AAD3XIoXroEByFZDQbtS6tZNJdR85/6/uUd+7fXvKljU+12bQEPHR3Ed9t6Yx7Ju0b+/Eu2P9+pTFdaoi+rY1fb/4uxs+dFa7++0ll+d6EXDvvG6kaN2qpRO1ur9cAr4p7SlXPzKMfq0M8/GX27zFb2Hb2FIiBdATVdgTBfQkKQOgJ8kbyAsUKB0F8KS46H1pGmzR59hMCqbtzuvBMmZMMhMLgG5GR8QCBaBAqgIAevQlwjTYos+xmRRM2w2gm/ELYoECUKBEFQDQo3esabBFn2MzKZi2G0A34xfEAgWgQIkqAKBH71jTYIs+x2ZSMG03gG7GL4gFCkCBElUAQI/esabBFn2OzaRg2m4A3YxfEAsUgAIlqgCAHr1jTYMt+hybScG03QC6Gb8gFigABUpUAQA9eseaBlv0OTaTgmm7AXQzfkEsUAAKlKgCAHr0jjUNtuhzbCYF03YD6Gb8gligABQoUQUA9Ogdaxps0efYTAqm7QbQzfgFsUABKFCiCgDo0TvWNNiiz7GZFEzbDaCb8QtigQJQoEQVANCjd6xpsEWfYzMpmLYbQDfjF8QCBaBAiSoAoEfvWNNgiz7HZlIwbTeAbsYviAUKQIESVQBAj96xpsEWfY7NpGDa7pIC+iXt2s7p/p/3bjMjdXHEUtH/7Ftq5j8Hm4vDXXnlEr7OS76cLx7XrO3ObeUVqa9Cyzm29Beec8ZJtzy76F++9/RBnY/+4JAux+5NH4t/iPLyButmDv3hi7leH9V1psEWVT5Nx2va7pICeu/evedMnz69ZGzKpPCYLhCZpBl3GBttZs1ttBs2x323FSZ9G/0cxT1dMvDjt60B6IW5+eJOBTd/3B4oXPo2+ho2F658xZ2SaV8D6HF7NM/0TReIPLNTkMtttDmK1nxBnJVnIjb6GjbnWWiK6HLTvi5aoFOPfG1ZWVkH1Xddu3YVI0aMKCJ3IqtQAApAAShgswI9e/Y0xmFjEcXtEAy5x+2BwqVvulVbuJznl5KNdsPm/MpMsVxto5+jGHUD0IulxAfk08YbwUabo7j5i6Ho2+hr2FwMJdNMHk37GkA345fYYjFdIGIzJIuEbbQZQM+igBR5UBvLt402R3FPlxTQf3DcsXO+/+bq04v8fs4q+/tc+/Pnd//6l7A5K9WKM3CSfP1s45bb/rLP/jVRKtn9R+fVDunQ7o3H1n7YJfN0anbNGnbx2szDJy+kjXCz0WYAPeTe4zn0CU0azWm2e3fy7lDkCAqUmALTmh60eE1F0z5RmlV58QXby0RZ02zSqKsTq2cNG5RFAyCb2AsT1ka42WgzgA6gF6ZGQSpQII0CAHp0RcRGuNloM4AOoEdXiyBmKJCFAgB6FmJlGdRGuNloM4AOoGdZNSA4FIhGAQA9Gl2jqOSjy6m5mAF0M1qW1KI4zKGbKRSIBQqkUwBAT6dQ7udthJuNNkfReAPQc7/vcCUUsFYBAD0619sINxttBtAx5B5dLYKYoUAWCgDoWYiVZVAb4WajzQA6gJ5l1YDgUCAaBQD0aHSNopKPLqfmYgbQzWiJIXczOiIWKGCVAgB6dO62EW422hxF4w1Aj+6+RMxQoGQVANCjc62NcLPRZgAdQ+7R1SKIGQpkoQCAnoVYWQa1EW422pxIoNMjVztRxhbQu8nbcgZra2v7VFdXL+G/e/To0Yp+5tG3d11d3Qb67bdy5cq3ZPmurKw8rby8fLF6DR27jI49oN8DFOZyindm0L2BR79mWWsgeNEq0PaqH4vDLq0SZRUVKTbs2bhRvH3rzWLr8mWidb/+osN1Y8Xuzz4TKwZd6IU7ctx4cdC5A7z/62pqxAcPzRIb7pvuHOsx9wnRpH175+8d69enXKsmtv2GCRvOOOvMthUVDZ3DTy1YJG6beq/zd/8zThU3jrxCNG3SWNTUfCUefPxp8buHHq93zqnQXn9TXDHmFtGr23HizutGitatWnrJfLJ1W+24pxeU84EBdP4HnTuJhuXlYhfF+fAry8XL67lKSf3g0a/FWawBdDN+y2vI3QX2GMrKhBUrVuxguBPYZxG8q+iX77YZBOJFDGIX3pPo2FlcV/A5+rZgMyjMZNkI0M1y45xCx4dSGpuCzAbQzRQIxFJ8CjTv2UscfevtYsvLL4m1d04Qne+5VzTvVil2b/xM1O7eUw/oLU840QO/ai1f16RtO+ccf9Q41XDcWGh3w017//z8iw0Y4iMuvUhcfH5/8cif5otlr//bAfN7H3wkrrp+grhl9NWi72knirum/V5s3LxFjL3mcrFy9Zviu6d8W7Ro9k3xv9t3iFPPr/KA/q9l1V7DQD7L/YT2bcUl3+4pXn3/P2LWS8vEmL59xMHNm4kZ/3xFvP3pxhSHAejFV36dht3y5XU9e/bMi0fFaLlpu40KSIBvQqJOIaBPY3EJ6h6I3XMM+PuVHjyHTzmmO8XtsXckmI8NcxiAXozFGXk2oQD32A++YKBYP/VXYuOC+V6UDOhG+7fKCOh6o4Aj4d58s85d6vXSGeiH/XxszZynF1Rwz5t75GOuHir++NxCJ+2BZ/cVU+6dLeYvesEX1E/OmCrWUu+6zwk9nfAjx090frkh4Af0qhN7ic5tDvYAzoAfdHyleP7tdeLpVW8A6CYKUcxxmAZbzOZknLxpu00DnYfY76bvKAL3sTR03k8FMUF9Ih1fI4fO/SCvKuGOAMymBsIYdajeTy0APeMyhIAlpgAPk+/ZvEmsvubqFMuCgK4OuX/6zNNOrz4I6EG9+UNmP/bFNw84YL+7H3hEjLr8YqenfcHw0U6PvMsxRzl/yw8DfNOWL7weO5+feM8D4t5f3CS2fLlNfG/wlfWG3Ddu2iJmr3xt11ufbNyXe+T8mbJwsfN79EGtxXDq4a/+6BOnx65+0EMvzsJtGmzFooJpu00D3QO2X886W6C7w/RXknOG85B+mJMA9GIpwsinSQW4t9x+9M/EJ0/+0ZsHl/H7AV1Nm3v2bQYNER/NfdS5lhsGDb/xDW84Xv9fvXbp989fdemoEd14znv7jp3OkDr3yO+bNF60armfL9CfJSDf/NOrRCOad6fGvthD8/fz//6CN8Suxs+NgCYtmjlz6Hec2098uXMngG6y4CQsLtNgS5h5gdkxbbcxoDOsOdeyR+7COOceerreu64QgF4sRRj5NKlAGLTTAZ3zofbuZS+9UevWTha3vf4aDdnvL9bcebuz0E5+9CF3dQ79gP33C+yhM+hlT50Xwd1z542idm+tM+S+TBs65zgHX3i2mEtz6id1ONxJGj10kyUnWXGZBluyrAvOjWm7jQBdhzlnX+9dZzuHnuliOCkVgF4sRRj5NKWA3zC5Gne2QNfzxdfzRx/K57n1pn2+s/vaO6fuI0Esh9U/pkVqJ/WqFOMmT3MgLVev/4eGxzsd2d5Z+a5/PqJr+l96TcphHegtGjcWNz2zwAmDOXRTJSg58ZgGW3IsC8+JabvzAroCaWclu5p1HeB+w+dhvXB9eD6dgwD0dArhfKkpwGANmuNmW/2A3nXGTPHJn550Fs/pQ+6qPkEL7TgMnzvw4kv3zn7iuQZyURxvU1u45CVBK99TFrfxnLoEfK8ux4pTencXg6+53gG92kPnc0d1aCdGjeeNMEKoQ+46wHlOXQW8mm/MoRdnKTcNtmJRwbTdeQFd7iNPvaH+b7+5tkd9KYU7i7eeSZDT/0PUa+V+DZgAyAAAFWZJREFUdHX7W7rFcPJ6AL1YijDyaUIB2TvfseF938VwLXodn5KM3FMu96c3aNpU6HvQ1T3qe7dvF+smT0xZNa9GyIvijuh01H7y2NLq1c6iN/5w73rYRQME71FX59f5HM+x967s7ISjxa5ixeq3nH3o+rl3N3wo7lj84vYyUdaUz/FK91Oph8+fL2jO3m/L2tdxitWzhg3qYkLjuOIwXcnHZUc26dpoM+tj2u68gJ6Nw6IOC6BHrTDihwL/pwCeFBddaTBdyUeXU3Mx22gzgB5SfgB0czcXYoIC6RQA0NMplPt5G+Fmo80AOoCeey2BK6GAQQUAdINialHZCDcbbQbQAfToahHEDAWyUABAz0KsLIPaCDcbbQbQAfQsqwYEhwLRKACgR6NrFJV8dDk1FzOAbkZLLIozoyNigQJWKQCgR+duG+Fmo81RNN4A9OjuS8QMBUpWAQA9OtfaCDcbbQbQMeQeXS2CmKFAFgoA6FmIlWVQG+Fmo80AOoCeZdWA4FAgGgUA9Gh0jaKSjy6n5mIG0M1oiSF3MzoiFihglQIAenTuthFuNtocReMNQI/uvkTMUKBkFQDQo3OtjXCz0WYAHUPu0dUiiBkKZKEAgJ6FWFkGtRFuNtoMoAPoWVYNCA4FolEAQI9G1ygq+ehyai5mAN2MliU15H5Ju7Zzuv/nvdvMSFMcsVT0P/uWmvnPwebicFdeuUySr3/f5KBdrzdq2iYvg9JcXHnxwD1d9m9+7eotW3+baTr0BrdPZg0bfFem4ZMYzka42WhzFI23kgJ6796950yfPr1kbMqksrHxRrDR5ihu/kzKV9xhbPQ1bI671BUufdO+Lhn48dvWAPTCFcQ4UzJ9E8RpSzZp22g3bM6mhBRvWBv9HEUjHUAv3nvAybmNN4KNNsPXRX6jZpF9G8u3jTZHcU8XLdCpR762rKysg3qfdO3aVcycObNobcrinveC2ngj2GhzFDd/LuWt0NfY6GvYXOhSFl96pn1dMvCTQ+6XX355fN5BylAACkABKAAFslCgZ8+exjhsLKIs8h9JUMyhRyJrIiM13apNpJE+mbLRbthcLKUzv3za6OcoRt0A9PzKYexX23gj2GhzFDd/7IU3gwzY6GvYnEHBKJEgpn0NoBd5wTBdIIpBDhttBtCLoWSayaON5dtGm6O4p0sK6BOaNJrTbPduM3cVYoECliowpvnhb+wuKz8uavPLG1V83m3guQfkl07dLx6sGnxjfnEk62ob4WajzQB6yH3Hc+gAerIqJuSmOBW4tlm7t2rKG3SKOvfljRp92W3gOS3yTGfyg1WDrs8zjkRdbiPcbLQZQAfQE1XxIDOlqQCAHq9fbYSbjTYD6AB6vDUNUrdCAQA9XjfbCDcbbQbQAfR4axqkboUCAHq8brYRbjbaDKAD6PHWNEjdCgUA9HjdbCPcbLQZQAfQ461pkLoVCgDo8brZRrjZaDOADqDHW9MgdSsUANDjdbONcLPRZgAdQI+3pkHqVigAoMfrZhvhZqPNADqAHm9Ng9StUABAj9fNNsLNRpsBdAA93poGqVuhAIAer5tthJuNNicS6PSENn6i1AJ6N3lbzmBtbW2f6urqJfx3jx49WtHPPPr2rqur20C//VauXPmWvF0qKytPKy8vX6xeo59z/19Kv2etWLFiU9CthifFxVsJIXWzChw5brw46NwBTqR7t28X6yZPFBsXzBdtr/qxOOzSKlFWUeGc+/SZp8XaOyc4f/eY+4Ro0r69l5E9GzeKt2+9WbTo0TPlGhlAnt+6fFlK5iXQbxl9tTiv3xnOuZqar8SDjz8tfvfQ4+LJGVPFEW0PrWfwUwsWidum3iv6n3GquHHkFaJpk8aBYfiEfFLcHef2Ey2bNhEPv7JcvLyeqwkh+NghLZo5f3+xY6eY8c9XxNufbvQTGU+KM1v0YokNQDcje17PcneBPYayMoFgu4PhTmCfRfCuol++M2cQrBcR4Ge68J5Ex86i7w4+R1/nsY8UZrJsBPD/btgr6c/hHG8mpgLomaiEMMWgAMO85QknOjBWYdu6X3/R4bqx4vO//82BOMO9zaAh4qO5j4oN9013gL5n8yax+pqrQ81s3rOXOPrW28WWl1/yGgPqBQz04VVDOl18fn/xyJ/mOxBnuPc97URx17Tfi/mLXkiJn8+d1KtSjJs8zTk+9prLxcy5T4m2bQ4WVww5X2za8qXoO+SqenlioP9m6u0tjm/3LVFTu1fMfbXaAfqYvn3Epv9uF7Ne+rqhwXDnz03PLADQi6EA55BHAD0H0XwuyQvoenwE+CZ0bAoB3bmzCepT6Gco96zdcwz4+5UePIf3O+bEofbm05kLoKdTCOeLQQGGbcdxN4uNf1ngQFr9MNDbj/6Z+OTJPzrn9P8zBTo3BA6+YKBYP/VXTq9f/0igDzy7r5hy72wH4CMuvUio/6vXcI9905YvxFXXfz1SID98TdUPzxW76IVJP7v9V2LZqjdSzg/4wXd3jLry0iarP/pEVH6rjQd0PT9VJ/YSHQ5oBaAXQwHOMY8Aeo7CaZeZBjoPsd9N31EE7mNpOL0fwXysTJOgPpGOr+EeOx/zg7zbyx/pXvNj/qVrLpfXBJkNoJspEIglXgUYtq3P/LpHum+br4e1v1z2qtfr7nzPvaJJ23bivXumicOvGSm++u9/xYpBFzrh1CF3dZhetygd+OWQO4OaP9zb5iH0N95Z5wvtINAz0K/80dd548/S6tUp1z/1wN21H+zaVf4lDamffnSHQKBzj50/UxYu9nMOhtzjLbJGUgfQjcgoTAPdAzYNm19GQO+YLdD1eXV1GD+sxw6gmykQiCVeBeTcuZwb14fV5XB5o9atU+bW9VxL8PsN26u9fD9rJdDVufCNm7Y4Q+p6L/u+SeNFq5b7iQuGj/aiYpAPu2iAqKho6EFcxrVwyUvOPDsP0598fPe6B5evKjv6oNaBQB/Q7bhQ2FOiAHq8RdZI6gC6ERnNAZ1735wlCXAXzFn30P3mz/WevZ/pALqZAoFY4lXAb/5c9qg/m/dcypC7Dns15/pwvDzHoG+0fyuvVx8EdJ5DV3vefnPoDOkxVw8Vf3xuoTPP7vdh4B9+WBunMXDF4PMd+HOPn6976q+Ld724c+e+QdDm432POUosfPMd8bQ2XK+kBaDHW2SNpA6gG5HRDNB1mHPWdDBnOoeuDLmPkQviAHQzzkYsyVdADrmvufN2b0GcBPqujz+ut1guaPjcD+jpFsNJdbiH/ttf3tZJ7Xn3Irjeed1I8a9l1U4Pmz/qYji95y7jUqHf9dijHKC/ToCWq+dVj3xVWyv+vPotB94ZwpwvB9CTX6zT5hBATytRRgHyGnJXIO2sZFdT1AEe0PMOWhTnrY7HkHtGfkSgElFAQnfHhvedeXO1F84mqqva1VXvW1euEAeff4F4bfhljhJ+Q+5Bq+d16RjoN/7smk7qqnYeRldXvfsBnuPhcKf07i4GX3O9uHvC9aIDrWCvaNhQPPf3JWLQOWcKOeTOYeW2Nb2HzovgeOW7uo0txL0AegmUfQDdjBPzArqc71azou431/aoe3vJJezpuiHqtXI/urp/nc/77VPXzceQu5kCgVjiV0CCukHTpk5m1L3mDOoWvY73MqkumFP3rut7zPWGQpiV6qI4db+53GfO14ZtY+Nh9t6VnZ0kqD7g3S7O3+r1QUDnPefDT/m22E/bw/7xl9uwyj3+ohlZDgB0M9LmBXQzWTATC4BuRkfEAgXwpLh4y4CNcLPRZi5lpu0G0OO9d5E6FEicAgB6vC4xXcnHa01mqdtoM4AeUjbQQ8/sxkEoKJBOAQA9nULRnrcRbjbaDKAD6NHWJIgdCpACAHq8xcBGuNloM4AOoMdb0yB1KxQA0ON1s41ws9FmAB1Aj7emQepWKACgx+tmG+Fmo80AOoAeb02D1K1QAECP1802ws1GmwF0AD3emgapW6EAgB6vm22Em402A+gAerw1DVK3QgEAPV432wg3G20G0AH0eGsapG6FAgB6vG62EW422gygA+jx1jRI3QoFAPR43Wwj3Gy0GUAH0OOtaZC6FQoA6PG62Ua42WgzgA6gx1vTIHUrFADQ43WzjXCz0WYAPQ3Qf3rA/nPabf58cby3Y2FTL+94VJ/aNe/A5sLKHktqhfL19c0P/2J7WYODojaywb4VO7tdeE7jsHQObLzvCZ/t3PVyUJhaIR6ZXTX4nqjzWsj4bYSbjTYD6GmA3rt37znTp08vmRfOZFKJ2Hgj2GhzFDd/JuUr7jA2+ho2x13qCpe+aV+XDPz45SwAeuEKYpwpmb4J4rQlm7RttBs2Z1NCijesjX6OopEOoBfvPeDk3MYbwUab4esiv1GzyL6N5dtGm6O4p4sW6NQjX1tWVtZBvU8OPPBA8emnn96axb1T9EHPOeecW5999lnYXPSeTG8AfJ1eo1IIAT+Xghczs+Gmm2669fzzzzfGYWMRZZb96EJVVlaets8++/zjpJNOKm/atGl0CSUs5ueff14cf/zxAjYnzDERZAe+jkDUBEYJPyfQKRFlad68eR9Q1N9ZuXLlOhNJlAzQWQzutdNPP1PimBA46jhgc9QKJyd++Do5vogyJ/BzlOomK27TvgbQk+XfrHNjukBknYEYLrDRZjRYzfRgYiiuWSdpY/m20eYo7mkAPevbLVkX2Hgj2GhzFDd/skqyf25s9DVsLoaSaSaPpn0NoJvxS2yxmC4QsRmSRcI22gygo4eexS1SdEFxT5sp3yUF9KIrxcgwFIACUAAKQAFDCgDohoRENFAACkABKAAF4lQAQI9TfaQNBaAAFIACUMCQAiUBdJp/6UR6LKAHzbSl36X0PWvFihWbDGlUkGg0G0RtbW2f6urqJXriYbaGnevRo0crimsefXvX1dVtoF/e3vdWQYxLkwjlrQkFmeEGG06+26FeEpb3dHbR+YkU1/UcH2l6OWk6M26bFXuHhOUrLO/03IXLysvLH3BtmUSajZV2hZ2Ly3Z+TgTldzGnH1b+wvKea9kvpM1hZTlTv+Tq20zjj0IPTpvq3/F6vZKp33P1bZx1v7QtXV1N5X2CX72Ta70Wdl3RA10aR6JezwB0C/UZVLDqgSGKgmwiTteGMRTXBIYZF1K6OWZRQahSoRtmK13LUJznp4Obxxl0bhEXLLcgTqLjiWj4uJXBQLJ5i+43WUH65Z3CMvgD7VLLgq6PCb/lEodiz/1+DTYNyk459vEtw9HxX5gG+rlc8mviGr08B5U/9bie91zLvt44NGFPUBwKvNg3h6llOcw2Nb6wcLmei9JmBS7vUjotqM4aI+ssF7bn0f93cR6C/J6rb8PqvCj9rjTaWrBdVDdN1u9lN8wUOt2Dzt+nAz3Xei1dnVf0QHcLyZXy5nELx2y1YEVZoKOIWxYGsmGaCvQwWylsa6rkfXXgPBIsuXAN5ZGLTKEShW16nG5lP3Lv3r3zGjRocLFaCXJY97xv3smmjUF2kRbL6HKGvQdOF/Ad1d5sIWz0qbD7heXBzz9q3rnnTnatkZWEWi4orfFB56Ks5MJ01H2o/y+vDbOLbOoVVL7Dyn4co1D6fcr2hdmm+iVX38bt90zqXTfM3ZTXUeoIaq71Wtx+D6tH+X5lv1OZ7ajej7Ks51qvhdV53KgoBaA7wsnKLUmwyhUWIQU/0FZK64ggHdyClQIRveLINa/5XKc2XPSbU8br3uy+eacw79IN43uOjj9L51MqD7+KNp/853KtO4z+Mdl7bdAUkZ//Zd63b9/+P/SY39vVxp6sHHbv3n01Pf74Br9zsjGXS55NXOPazVFx44xHkrih5U1/+DVi1UqPwp8TUr4Dy37YKIgJu/zi8AEUj55NSeeXMA3CfJsEv2cCdNl4Jy3GqI0YCT+/OjxNvRar34NYo9qpN7TyrdfC6jzWr+iBroOpRICe0gOThSDMVgab2hJUdeCbgluKaq8wCUBXe51BsPXrVcu8uw0VX7sIli+rvXcOGzfQlaE6zo4zJSRBp/rGrwcr806V91iC9r360Cbb+tVXX41u2LDhVL9zCQC6t4aD8vKotF8p23w+ZWRN1YEhEFS+w8p+QoAeapvsrfpBUWoQ5tsk+D0d0MPq5Vzrtbj97meTfiyons21Xgur80oC6GGtuzhu5nxb/X4VvNKqK5keug6tEKDzfHFJ9ND9KgA/eJdaDz3A1ylrONBDd4blA3vyxdxDV8q9s4ZHryNLqYeugzoE6DnVayXfQ/cRsF5rOF/IFur6MJi7PUxe2ez1SNVWMfXKTgg5p8+vO6vK1fnlQtmoNk6UVdpq8im7FAKGL528u61Vdd2AZxfF/W+9x5eEOXT3Bl8gG5shQE/prcq8k00TdN9pw/H/T1s3wBWHp1Gh/RxQbuuVP7/Gjup7smlQLmU/CXPo6WyTw89h4dypFl/fhp3TR0Ki8n9QDz0dzPOs1wLrvEL43ac3LnfrOLtXtI++EyXlvtRGVHnu3bdeC6vzSmIOXS9ISai0s71pMin0HGeYrWnOpVSgcQ89++kTlCf9ptEWgHFUXsNEj0NbSJaIhp6bR693GtSIC8t7phq4OsfacHMrbG9VPg8vB+3iCLMr17Kf7b1oIrxfWQ6zTU0zV99mGr8J+/zi8AO6e8zbeROUdq6+jbvu92uA6TYG9dBzrdf0e1ova0U/h65UGItdY+vNz0VViE3F6zpF5t+JVu7V5b9pfnQk/TgLSbSwKbaGnYtzv2YmOvlUSN4iolz3qMqbhtKX+7199/Znkj+TYVxYyz3kng/V3nu6vLsNAd/99WHnTNqRTVxqnvg6uXfX9bs3pRKW91zLfjb5zCes331M8aX4l/6v5zN91CZX38bhdwltsqu31E7WXe6ooSzn8rQzAkf+P1adSsvVt2HX5ePLsGv1e1OG9duPrgJdXxSYa70Wdl1JAD0qxyUhXi6wlI8jkvBAlELp4VYS3r78QqUbZzpuJcEP5phSbA9Fykc3btzQ9e8W43qXfOyW18Lv9R+eZULXJMZRiLocQE+i55U8UWvsRvr3qULMCSVFikIU/KTYKvOhP4QjafmLIj+2wkzVEn4vrid65nMfFKIuB9Dz8RCuhQJQAApAASiQEAUA9IQ4AtmAAlAACkABKJCPAgB6PurhWigABaAAFIACCVEAQE+II5ANKAAFoAAUgAL5KACg56MeroUCUAAKQAEokBAFAPSEOALZgAJQAApAASiQjwIAej7q4VooAAWgABSAAglRAEBPiCOQDSgABaAAFIAC+SgAoOejHq6FAlAACkABKJAQBQD0hDgC2YACUAAKQAEokI8C/x8Ran+SaMPPuQ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灯片编号占位符 3"/>
          <p:cNvSpPr txBox="1">
            <a:spLocks/>
          </p:cNvSpPr>
          <p:nvPr/>
        </p:nvSpPr>
        <p:spPr>
          <a:xfrm>
            <a:off x="11783838" y="6480000"/>
            <a:ext cx="456162"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F72D-0145-4728-BBF6-AFA599DFD9DE}" type="slidenum">
              <a:rPr lang="zh-CN" altLang="en-US" smtClean="0">
                <a:latin typeface="黑体" pitchFamily="49" charset="-122"/>
                <a:ea typeface="黑体" pitchFamily="49" charset="-122"/>
              </a:rPr>
              <a:pPr/>
              <a:t>31</a:t>
            </a:fld>
            <a:endParaRPr lang="zh-CN" altLang="en-US" dirty="0">
              <a:latin typeface="黑体" pitchFamily="49" charset="-122"/>
              <a:ea typeface="黑体" pitchFamily="49" charset="-122"/>
            </a:endParaRPr>
          </a:p>
        </p:txBody>
      </p:sp>
      <p:sp>
        <p:nvSpPr>
          <p:cNvPr id="4" name="矩形 3"/>
          <p:cNvSpPr/>
          <p:nvPr/>
        </p:nvSpPr>
        <p:spPr>
          <a:xfrm>
            <a:off x="910630" y="980728"/>
            <a:ext cx="10441160" cy="3785652"/>
          </a:xfrm>
          <a:prstGeom prst="rect">
            <a:avLst/>
          </a:prstGeom>
        </p:spPr>
        <p:txBody>
          <a:bodyPr wrap="square">
            <a:spAutoFit/>
          </a:bodyPr>
          <a:lstStyle/>
          <a:p>
            <a:pPr marL="342900" indent="-342900">
              <a:lnSpc>
                <a:spcPct val="150000"/>
              </a:lnSpc>
              <a:buFont typeface="Wingdings" pitchFamily="2" charset="2"/>
              <a:buChar char="Ø"/>
            </a:pPr>
            <a:r>
              <a:rPr lang="zh-CN" altLang="en-US" sz="2000" b="1" dirty="0">
                <a:latin typeface="华文楷体" pitchFamily="2" charset="-122"/>
                <a:ea typeface="华文楷体" pitchFamily="2" charset="-122"/>
              </a:rPr>
              <a:t>以整个公司为平台、以客户为本的管理</a:t>
            </a:r>
            <a:r>
              <a:rPr lang="zh-CN" altLang="en-US" sz="2000" b="1" dirty="0" smtClean="0">
                <a:latin typeface="华文楷体" pitchFamily="2" charset="-122"/>
                <a:ea typeface="华文楷体" pitchFamily="2" charset="-122"/>
              </a:rPr>
              <a:t>模式</a:t>
            </a:r>
            <a:endParaRPr lang="en-US" altLang="zh-CN" sz="2000" b="1" dirty="0" smtClean="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000" b="1" dirty="0">
                <a:latin typeface="华文楷体" pitchFamily="2" charset="-122"/>
                <a:ea typeface="华文楷体" pitchFamily="2" charset="-122"/>
              </a:rPr>
              <a:t>全面明确的管理体系，</a:t>
            </a:r>
            <a:r>
              <a:rPr lang="zh-CN" altLang="en-US" sz="2000" b="1" dirty="0" smtClean="0">
                <a:latin typeface="华文楷体" pitchFamily="2" charset="-122"/>
                <a:ea typeface="华文楷体" pitchFamily="2" charset="-122"/>
              </a:rPr>
              <a:t>包括人员管理、质量管理</a:t>
            </a:r>
            <a:r>
              <a:rPr lang="zh-CN" altLang="en-US" sz="2000" b="1" dirty="0">
                <a:latin typeface="华文楷体" pitchFamily="2" charset="-122"/>
                <a:ea typeface="华文楷体" pitchFamily="2" charset="-122"/>
              </a:rPr>
              <a:t>、时限管理、档案</a:t>
            </a:r>
            <a:r>
              <a:rPr lang="zh-CN" altLang="en-US" sz="2000" b="1" dirty="0" smtClean="0">
                <a:latin typeface="华文楷体" pitchFamily="2" charset="-122"/>
                <a:ea typeface="华文楷体" pitchFamily="2" charset="-122"/>
              </a:rPr>
              <a:t>管理、保密管理</a:t>
            </a:r>
            <a:endParaRPr lang="en-US" altLang="zh-CN" sz="2000" b="1" dirty="0" smtClean="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000" b="1" dirty="0" smtClean="0">
                <a:latin typeface="华文楷体" pitchFamily="2" charset="-122"/>
                <a:ea typeface="华文楷体" pitchFamily="2" charset="-122"/>
              </a:rPr>
              <a:t>自行</a:t>
            </a:r>
            <a:r>
              <a:rPr lang="zh-CN" altLang="en-US" sz="2000" b="1" dirty="0">
                <a:latin typeface="华文楷体" pitchFamily="2" charset="-122"/>
                <a:ea typeface="华文楷体" pitchFamily="2" charset="-122"/>
              </a:rPr>
              <a:t>开发的管理软件，针对客户具体需求定制案件管理流程</a:t>
            </a:r>
            <a:endParaRPr lang="en-US" altLang="zh-CN" sz="2000" b="1" dirty="0" smtClean="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000" b="1" dirty="0">
                <a:latin typeface="华文楷体" pitchFamily="2" charset="-122"/>
                <a:ea typeface="华文楷体" pitchFamily="2" charset="-122"/>
              </a:rPr>
              <a:t>设立专门的</a:t>
            </a:r>
            <a:r>
              <a:rPr lang="zh-CN" altLang="en-US" sz="2000" b="1" dirty="0" smtClean="0">
                <a:latin typeface="华文楷体" pitchFamily="2" charset="-122"/>
                <a:ea typeface="华文楷体" pitchFamily="2" charset="-122"/>
              </a:rPr>
              <a:t>质量控制委员会，定期质量检查</a:t>
            </a:r>
            <a:endParaRPr lang="en-US" altLang="zh-CN" sz="2000" b="1" dirty="0" smtClean="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000" b="1" dirty="0">
                <a:latin typeface="华文楷体" pitchFamily="2" charset="-122"/>
                <a:ea typeface="华文楷体" pitchFamily="2" charset="-122"/>
              </a:rPr>
              <a:t>高</a:t>
            </a:r>
            <a:r>
              <a:rPr lang="zh-CN" altLang="en-US" sz="2000" b="1" dirty="0" smtClean="0">
                <a:latin typeface="华文楷体" pitchFamily="2" charset="-122"/>
                <a:ea typeface="华文楷体" pitchFamily="2" charset="-122"/>
              </a:rPr>
              <a:t>素质专业人员团队和定期培训考核</a:t>
            </a:r>
            <a:endParaRPr lang="en-US" altLang="zh-CN" sz="2000" b="1" dirty="0" smtClean="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000" b="1" dirty="0">
                <a:latin typeface="华文楷体" pitchFamily="2" charset="-122"/>
                <a:ea typeface="华文楷体" pitchFamily="2" charset="-122"/>
              </a:rPr>
              <a:t>成熟完备的服务方案和服务</a:t>
            </a:r>
            <a:r>
              <a:rPr lang="zh-CN" altLang="en-US" sz="2000" b="1" dirty="0" smtClean="0">
                <a:latin typeface="华文楷体" pitchFamily="2" charset="-122"/>
                <a:ea typeface="华文楷体" pitchFamily="2" charset="-122"/>
              </a:rPr>
              <a:t>流程</a:t>
            </a:r>
            <a:endParaRPr lang="en-US" altLang="zh-CN" sz="2000" b="1" dirty="0" smtClean="0">
              <a:latin typeface="华文楷体" pitchFamily="2" charset="-122"/>
              <a:ea typeface="华文楷体" pitchFamily="2" charset="-122"/>
            </a:endParaRPr>
          </a:p>
          <a:p>
            <a:pPr marL="342900" indent="-342900">
              <a:lnSpc>
                <a:spcPct val="150000"/>
              </a:lnSpc>
              <a:buFont typeface="Wingdings" pitchFamily="2" charset="2"/>
              <a:buChar char="Ø"/>
            </a:pPr>
            <a:r>
              <a:rPr lang="zh-CN" altLang="en-US" sz="2000" b="1" dirty="0" smtClean="0">
                <a:latin typeface="华文楷体" pitchFamily="2" charset="-122"/>
                <a:ea typeface="华文楷体" pitchFamily="2" charset="-122"/>
              </a:rPr>
              <a:t>紧急</a:t>
            </a:r>
            <a:r>
              <a:rPr lang="zh-CN" altLang="en-US" sz="2000" b="1" dirty="0">
                <a:latin typeface="华文楷体" pitchFamily="2" charset="-122"/>
                <a:ea typeface="华文楷体" pitchFamily="2" charset="-122"/>
              </a:rPr>
              <a:t>项目实施进度的保障措施：以整个公司为平台进行响应，满足与项目相关的临时性、突发性需求服务</a:t>
            </a:r>
          </a:p>
        </p:txBody>
      </p:sp>
    </p:spTree>
    <p:extLst>
      <p:ext uri="{BB962C8B-B14F-4D97-AF65-F5344CB8AC3E}">
        <p14:creationId xmlns:p14="http://schemas.microsoft.com/office/powerpoint/2010/main" val="764409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78"/>
          <p:cNvSpPr txBox="1"/>
          <p:nvPr/>
        </p:nvSpPr>
        <p:spPr>
          <a:xfrm>
            <a:off x="360000" y="180000"/>
            <a:ext cx="6311270" cy="461665"/>
          </a:xfrm>
          <a:prstGeom prst="rect">
            <a:avLst/>
          </a:prstGeom>
          <a:noFill/>
        </p:spPr>
        <p:txBody>
          <a:bodyPr wrap="square" rtlCol="0">
            <a:spAutoFit/>
          </a:bodyPr>
          <a:lstStyle/>
          <a:p>
            <a:r>
              <a:rPr lang="zh-CN" altLang="en-US" sz="2400" b="1" dirty="0">
                <a:solidFill>
                  <a:schemeClr val="accent5">
                    <a:lumMod val="50000"/>
                  </a:schemeClr>
                </a:solidFill>
                <a:latin typeface="微软雅黑" pitchFamily="34" charset="-122"/>
                <a:ea typeface="微软雅黑" pitchFamily="34" charset="-122"/>
              </a:rPr>
              <a:t>以整个公司为平台、以客户为本的管理模式</a:t>
            </a:r>
          </a:p>
        </p:txBody>
      </p:sp>
      <p:sp>
        <p:nvSpPr>
          <p:cNvPr id="2" name="矩形 1"/>
          <p:cNvSpPr/>
          <p:nvPr/>
        </p:nvSpPr>
        <p:spPr>
          <a:xfrm>
            <a:off x="694606" y="1052736"/>
            <a:ext cx="10657184" cy="5262979"/>
          </a:xfrm>
          <a:prstGeom prst="rect">
            <a:avLst/>
          </a:prstGeom>
        </p:spPr>
        <p:txBody>
          <a:bodyPr wrap="square">
            <a:spAutoFit/>
          </a:bodyPr>
          <a:lstStyle/>
          <a:p>
            <a:pPr marL="285750" indent="-285750" latinLnBrk="1">
              <a:lnSpc>
                <a:spcPct val="150000"/>
              </a:lnSpc>
              <a:buFont typeface="Wingdings" pitchFamily="2" charset="2"/>
              <a:buChar char="p"/>
            </a:pPr>
            <a:r>
              <a:rPr lang="zh-CN" altLang="en-US" sz="1600" dirty="0" smtClean="0">
                <a:latin typeface="Times New Roman" pitchFamily="18" charset="0"/>
                <a:cs typeface="Times New Roman" pitchFamily="18" charset="0"/>
              </a:rPr>
              <a:t>以</a:t>
            </a:r>
            <a:r>
              <a:rPr lang="zh-CN" altLang="en-US" sz="1600" dirty="0">
                <a:latin typeface="Times New Roman" pitchFamily="18" charset="0"/>
                <a:cs typeface="Times New Roman" pitchFamily="18" charset="0"/>
              </a:rPr>
              <a:t>中科整个公司为平台，提供稳定、统一的服务标准。</a:t>
            </a:r>
          </a:p>
          <a:p>
            <a:pPr marL="285750" indent="-285750" latinLnBrk="1">
              <a:lnSpc>
                <a:spcPct val="150000"/>
              </a:lnSpc>
              <a:buFont typeface="Wingdings" pitchFamily="2" charset="2"/>
              <a:buChar char="p"/>
            </a:pPr>
            <a:r>
              <a:rPr lang="zh-CN" altLang="en-US" sz="1600" dirty="0" smtClean="0">
                <a:latin typeface="Times New Roman" pitchFamily="18" charset="0"/>
                <a:cs typeface="Times New Roman" pitchFamily="18" charset="0"/>
              </a:rPr>
              <a:t>中</a:t>
            </a:r>
            <a:r>
              <a:rPr lang="zh-CN" altLang="en-US" sz="1600" dirty="0">
                <a:latin typeface="Times New Roman" pitchFamily="18" charset="0"/>
                <a:cs typeface="Times New Roman" pitchFamily="18" charset="0"/>
              </a:rPr>
              <a:t>科为同一客户成立专门的项目团队，项目团队成员均由中科正式雇员组成，客户委托的所有专利申请事项均由该项目团队的代理人处理。中科保证该等代理人均具有从事客户委托事项的专业资格和能力。建立专门服务响应机制，确保服务连续性，如果代理人员变动，日常工作不受影响，并确保人员稳定性，服务的代理师季度变动率不超过</a:t>
            </a:r>
            <a:r>
              <a:rPr lang="en-US" altLang="zh-CN" sz="1600" dirty="0">
                <a:latin typeface="Times New Roman" pitchFamily="18" charset="0"/>
                <a:cs typeface="Times New Roman" pitchFamily="18" charset="0"/>
              </a:rPr>
              <a:t>10%</a:t>
            </a:r>
            <a:r>
              <a:rPr lang="zh-CN" altLang="en-US" sz="1600" dirty="0">
                <a:latin typeface="Times New Roman" pitchFamily="18" charset="0"/>
                <a:cs typeface="Times New Roman" pitchFamily="18" charset="0"/>
              </a:rPr>
              <a:t>。根据客户需求，提供足够的项目管理人员，具有丰富的代理经验，同时强化服务提供人员的合规管理，严格管控其职业道德和禁止行为，严禁出现侵害客户、公司合法权益行为，对出现的违规行为依照合同进行责任追究和问责处理。项目团队的代理服务人员具有</a:t>
            </a:r>
            <a:r>
              <a:rPr lang="en-US" altLang="zh-CN" sz="1600" dirty="0">
                <a:latin typeface="Times New Roman" pitchFamily="18" charset="0"/>
                <a:cs typeface="Times New Roman" pitchFamily="18" charset="0"/>
              </a:rPr>
              <a:t>3</a:t>
            </a:r>
            <a:r>
              <a:rPr lang="zh-CN" altLang="en-US" sz="1600" dirty="0">
                <a:latin typeface="Times New Roman" pitchFamily="18" charset="0"/>
                <a:cs typeface="Times New Roman" pitchFamily="18" charset="0"/>
              </a:rPr>
              <a:t>年以上（含）相关工作执业经验，并且其专业背景应与客户委托服务的技术领域相同或相近。</a:t>
            </a:r>
          </a:p>
          <a:p>
            <a:pPr marL="285750" indent="-285750" latinLnBrk="1">
              <a:lnSpc>
                <a:spcPct val="150000"/>
              </a:lnSpc>
              <a:buFont typeface="Wingdings" pitchFamily="2" charset="2"/>
              <a:buChar char="p"/>
            </a:pPr>
            <a:r>
              <a:rPr lang="zh-CN" altLang="en-US" sz="1600" dirty="0">
                <a:latin typeface="Times New Roman" pitchFamily="18" charset="0"/>
                <a:cs typeface="Times New Roman" pitchFamily="18" charset="0"/>
              </a:rPr>
              <a:t>代理师一旦确定，中科不得擅自更换代理师。中科按照实际作业的代理师姓名进行监控表记录。如有特殊情况代理师无法处理客户委托事项，中科须先以书面形式与客户相应负责人协商代理师更换事宜，说明原因；征得客户书面同意并与客户协商一致后，另行指定其他经客户确认的专利代理师或专利工程师。</a:t>
            </a:r>
          </a:p>
          <a:p>
            <a:pPr marL="285750" indent="-285750" latinLnBrk="1">
              <a:lnSpc>
                <a:spcPct val="150000"/>
              </a:lnSpc>
              <a:buFont typeface="Wingdings" pitchFamily="2" charset="2"/>
              <a:buChar char="p"/>
            </a:pPr>
            <a:r>
              <a:rPr lang="zh-CN" altLang="en-US" sz="1600" dirty="0" smtClean="0">
                <a:latin typeface="Times New Roman" pitchFamily="18" charset="0"/>
                <a:cs typeface="Times New Roman" pitchFamily="18" charset="0"/>
              </a:rPr>
              <a:t>客户</a:t>
            </a:r>
            <a:r>
              <a:rPr lang="zh-CN" altLang="en-US" sz="1600" dirty="0">
                <a:latin typeface="Times New Roman" pitchFamily="18" charset="0"/>
                <a:cs typeface="Times New Roman" pitchFamily="18" charset="0"/>
              </a:rPr>
              <a:t>对某一项专利申请事务的代理师认为不合适或不满意的，有权要求中科更换，中科及时予以更换。</a:t>
            </a:r>
          </a:p>
          <a:p>
            <a:pPr marL="285750" indent="-285750" latinLnBrk="1">
              <a:lnSpc>
                <a:spcPct val="150000"/>
              </a:lnSpc>
              <a:buFont typeface="Wingdings" pitchFamily="2" charset="2"/>
              <a:buChar char="p"/>
            </a:pPr>
            <a:r>
              <a:rPr lang="zh-CN" altLang="en-US" sz="1600" dirty="0" smtClean="0">
                <a:latin typeface="Times New Roman" pitchFamily="18" charset="0"/>
                <a:cs typeface="Times New Roman" pitchFamily="18" charset="0"/>
              </a:rPr>
              <a:t>客户</a:t>
            </a:r>
            <a:r>
              <a:rPr lang="zh-CN" altLang="en-US" sz="1600" dirty="0">
                <a:latin typeface="Times New Roman" pitchFamily="18" charset="0"/>
                <a:cs typeface="Times New Roman" pitchFamily="18" charset="0"/>
              </a:rPr>
              <a:t>有权在委托时指定代理师，中科指派客户指定的代理师处理专利申请相关事务。</a:t>
            </a:r>
          </a:p>
          <a:p>
            <a:pPr marL="285750" indent="-285750" latinLnBrk="1">
              <a:lnSpc>
                <a:spcPct val="150000"/>
              </a:lnSpc>
              <a:buFont typeface="Wingdings" pitchFamily="2" charset="2"/>
              <a:buChar char="p"/>
            </a:pPr>
            <a:r>
              <a:rPr lang="zh-CN" altLang="en-US" sz="1600" dirty="0" smtClean="0">
                <a:latin typeface="Times New Roman" pitchFamily="18" charset="0"/>
                <a:cs typeface="Times New Roman" pitchFamily="18" charset="0"/>
              </a:rPr>
              <a:t>中</a:t>
            </a:r>
            <a:r>
              <a:rPr lang="zh-CN" altLang="en-US" sz="1600" dirty="0">
                <a:latin typeface="Times New Roman" pitchFamily="18" charset="0"/>
                <a:cs typeface="Times New Roman" pitchFamily="18" charset="0"/>
              </a:rPr>
              <a:t>科对客户委托的每一种类业务指定对应的流程人员，中科保证该流程人员具有处理客户相应委托任务的能力。</a:t>
            </a:r>
          </a:p>
        </p:txBody>
      </p:sp>
    </p:spTree>
    <p:extLst>
      <p:ext uri="{BB962C8B-B14F-4D97-AF65-F5344CB8AC3E}">
        <p14:creationId xmlns:p14="http://schemas.microsoft.com/office/powerpoint/2010/main" val="2673477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78"/>
          <p:cNvSpPr txBox="1"/>
          <p:nvPr/>
        </p:nvSpPr>
        <p:spPr>
          <a:xfrm>
            <a:off x="360000" y="180000"/>
            <a:ext cx="6311270" cy="461665"/>
          </a:xfrm>
          <a:prstGeom prst="rect">
            <a:avLst/>
          </a:prstGeom>
          <a:noFill/>
        </p:spPr>
        <p:txBody>
          <a:bodyPr wrap="square" rtlCol="0">
            <a:spAutoFit/>
          </a:bodyPr>
          <a:lstStyle/>
          <a:p>
            <a:r>
              <a:rPr lang="zh-CN" altLang="en-US" sz="2400" b="1" dirty="0">
                <a:solidFill>
                  <a:schemeClr val="accent5">
                    <a:lumMod val="50000"/>
                  </a:schemeClr>
                </a:solidFill>
                <a:latin typeface="微软雅黑" pitchFamily="34" charset="-122"/>
                <a:ea typeface="微软雅黑" pitchFamily="34" charset="-122"/>
              </a:rPr>
              <a:t>全面明确的管理体系</a:t>
            </a:r>
          </a:p>
        </p:txBody>
      </p:sp>
      <p:sp>
        <p:nvSpPr>
          <p:cNvPr id="2" name="矩形 1"/>
          <p:cNvSpPr/>
          <p:nvPr/>
        </p:nvSpPr>
        <p:spPr>
          <a:xfrm>
            <a:off x="478582" y="1052736"/>
            <a:ext cx="11233248" cy="5262979"/>
          </a:xfrm>
          <a:prstGeom prst="rect">
            <a:avLst/>
          </a:prstGeom>
        </p:spPr>
        <p:txBody>
          <a:bodyPr wrap="square">
            <a:spAutoFit/>
          </a:bodyPr>
          <a:lstStyle/>
          <a:p>
            <a:pPr latinLnBrk="1"/>
            <a:r>
              <a:rPr lang="zh-CN" altLang="en-US" sz="1600" b="1" dirty="0" smtClean="0">
                <a:latin typeface="Times New Roman" pitchFamily="18" charset="0"/>
                <a:cs typeface="Times New Roman" pitchFamily="18" charset="0"/>
              </a:rPr>
              <a:t>人员管理</a:t>
            </a:r>
            <a:endParaRPr lang="en-US" altLang="zh-CN" sz="1600" b="1" dirty="0" smtClean="0">
              <a:latin typeface="Times New Roman" pitchFamily="18" charset="0"/>
              <a:cs typeface="Times New Roman" pitchFamily="18" charset="0"/>
            </a:endParaRP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中</a:t>
            </a:r>
            <a:r>
              <a:rPr lang="zh-CN" altLang="en-US" sz="1600" dirty="0">
                <a:latin typeface="Times New Roman" pitchFamily="18" charset="0"/>
                <a:cs typeface="Times New Roman" pitchFamily="18" charset="0"/>
              </a:rPr>
              <a:t>科为同一客户成立专门的项目团队，项目团队成员均由中科正式雇员组成，客户委托的所有专利申请事项均由该项目团队的代理师</a:t>
            </a:r>
            <a:r>
              <a:rPr lang="zh-CN" altLang="en-US" sz="1600" dirty="0" smtClean="0">
                <a:latin typeface="Times New Roman" pitchFamily="18" charset="0"/>
                <a:cs typeface="Times New Roman" pitchFamily="18" charset="0"/>
              </a:rPr>
              <a:t>处理。强化</a:t>
            </a:r>
            <a:r>
              <a:rPr lang="zh-CN" altLang="en-US" sz="1600" dirty="0">
                <a:latin typeface="Times New Roman" pitchFamily="18" charset="0"/>
                <a:cs typeface="Times New Roman" pitchFamily="18" charset="0"/>
              </a:rPr>
              <a:t>服务提供人员的合规管理，严格管控其职业道德和禁止行为，严禁出现侵害客户、公司合法权益行为，对出现的违规行为依照合同进行责任追究和问责处理</a:t>
            </a:r>
            <a:r>
              <a:rPr lang="zh-CN" altLang="en-US" sz="1600" dirty="0" smtClean="0">
                <a:latin typeface="Times New Roman" pitchFamily="18" charset="0"/>
                <a:cs typeface="Times New Roman" pitchFamily="18" charset="0"/>
              </a:rPr>
              <a:t>。</a:t>
            </a:r>
            <a:endParaRPr lang="en-US" altLang="zh-CN" sz="1600" dirty="0" smtClean="0">
              <a:latin typeface="Times New Roman" pitchFamily="18" charset="0"/>
              <a:cs typeface="Times New Roman" pitchFamily="18" charset="0"/>
            </a:endParaRPr>
          </a:p>
          <a:p>
            <a:pPr latinLnBrk="1"/>
            <a:r>
              <a:rPr lang="zh-CN" altLang="en-US" sz="1600" b="1" dirty="0">
                <a:latin typeface="Times New Roman" pitchFamily="18" charset="0"/>
                <a:cs typeface="Times New Roman" pitchFamily="18" charset="0"/>
              </a:rPr>
              <a:t>时限管理</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新申请阶段，收到客户委托知识后，专管文员向责任代理人下达返稿时限和最终递交时限。</a:t>
            </a:r>
          </a:p>
          <a:p>
            <a:pPr marL="285750" indent="-285750" latinLnBrk="1">
              <a:buFont typeface="Wingdings" pitchFamily="2" charset="2"/>
              <a:buChar char="p"/>
            </a:pPr>
            <a:r>
              <a:rPr lang="zh-CN" altLang="en-US" sz="1600" dirty="0" smtClean="0">
                <a:latin typeface="Times New Roman" pitchFamily="18" charset="0"/>
                <a:cs typeface="Times New Roman" pitchFamily="18" charset="0"/>
              </a:rPr>
              <a:t>专管</a:t>
            </a:r>
            <a:r>
              <a:rPr lang="zh-CN" altLang="en-US" sz="1600" dirty="0">
                <a:latin typeface="Times New Roman" pitchFamily="18" charset="0"/>
                <a:cs typeface="Times New Roman" pitchFamily="18" charset="0"/>
              </a:rPr>
              <a:t>文员在时限到期前提醒责任代理人完成时限，并在责任代理人完成时限之后消除时限。</a:t>
            </a:r>
          </a:p>
          <a:p>
            <a:pPr marL="285750" indent="-285750" latinLnBrk="1">
              <a:buFont typeface="Wingdings" pitchFamily="2" charset="2"/>
              <a:buChar char="p"/>
            </a:pPr>
            <a:r>
              <a:rPr lang="zh-CN" altLang="en-US" sz="1600" dirty="0">
                <a:latin typeface="Times New Roman" pitchFamily="18" charset="0"/>
                <a:cs typeface="Times New Roman" pitchFamily="18" charset="0"/>
              </a:rPr>
              <a:t>每次收到审查意见发文后，专管文员负责给责任代理人下达转达和递交时限，并监督责任代理人完成时限</a:t>
            </a:r>
            <a:r>
              <a:rPr lang="zh-CN" altLang="en-US" sz="1600" dirty="0" smtClean="0">
                <a:latin typeface="Times New Roman" pitchFamily="18" charset="0"/>
                <a:cs typeface="Times New Roman" pitchFamily="18" charset="0"/>
              </a:rPr>
              <a:t>。</a:t>
            </a:r>
            <a:endParaRPr lang="zh-CN" altLang="en-US" sz="1600" dirty="0">
              <a:latin typeface="Times New Roman" pitchFamily="18" charset="0"/>
              <a:cs typeface="Times New Roman" pitchFamily="18" charset="0"/>
            </a:endParaRPr>
          </a:p>
          <a:p>
            <a:pPr latinLnBrk="1"/>
            <a:r>
              <a:rPr lang="zh-CN" altLang="en-US" sz="1600" b="1" dirty="0">
                <a:latin typeface="Times New Roman" pitchFamily="18" charset="0"/>
                <a:cs typeface="Times New Roman" pitchFamily="18" charset="0"/>
              </a:rPr>
              <a:t>复核管理</a:t>
            </a:r>
          </a:p>
          <a:p>
            <a:pPr marL="285750" indent="-285750" latinLnBrk="1">
              <a:buFont typeface="Wingdings" pitchFamily="2" charset="2"/>
              <a:buChar char="p"/>
            </a:pPr>
            <a:r>
              <a:rPr lang="zh-CN" altLang="en-US" sz="1600" dirty="0">
                <a:latin typeface="Times New Roman" pitchFamily="18" charset="0"/>
                <a:cs typeface="Times New Roman" pitchFamily="18" charset="0"/>
              </a:rPr>
              <a:t>责任代理人递交新案之前，由另一位代理人对于全部文件进行复核，以确保递交质量。</a:t>
            </a:r>
          </a:p>
          <a:p>
            <a:pPr marL="285750" indent="-285750" latinLnBrk="1">
              <a:buFont typeface="Wingdings" pitchFamily="2" charset="2"/>
              <a:buChar char="p"/>
            </a:pPr>
            <a:r>
              <a:rPr lang="zh-CN" altLang="en-US" sz="1600" dirty="0">
                <a:latin typeface="Times New Roman" pitchFamily="18" charset="0"/>
                <a:cs typeface="Times New Roman" pitchFamily="18" charset="0"/>
              </a:rPr>
              <a:t>专管文员所准备所有文件以及所下达所有时限，由责任代理人复核其准确性，并监督专管文员完成档案管理和时限管理。</a:t>
            </a:r>
          </a:p>
          <a:p>
            <a:pPr latinLnBrk="1"/>
            <a:r>
              <a:rPr lang="zh-CN" altLang="en-US" sz="1600" b="1" dirty="0">
                <a:latin typeface="Times New Roman" pitchFamily="18" charset="0"/>
                <a:cs typeface="Times New Roman" pitchFamily="18" charset="0"/>
              </a:rPr>
              <a:t>质检</a:t>
            </a:r>
            <a:r>
              <a:rPr lang="zh-CN" altLang="en-US" sz="1600" b="1" dirty="0">
                <a:latin typeface="Times New Roman" pitchFamily="18" charset="0"/>
                <a:cs typeface="Times New Roman" pitchFamily="18" charset="0"/>
              </a:rPr>
              <a:t>管理</a:t>
            </a:r>
          </a:p>
          <a:p>
            <a:pPr marL="285750" indent="-285750" latinLnBrk="1">
              <a:buFont typeface="Wingdings" pitchFamily="2" charset="2"/>
              <a:buChar char="p"/>
            </a:pPr>
            <a:r>
              <a:rPr lang="zh-CN" altLang="en-US" sz="1600" dirty="0">
                <a:latin typeface="Times New Roman" pitchFamily="18" charset="0"/>
                <a:cs typeface="Times New Roman" pitchFamily="18" charset="0"/>
              </a:rPr>
              <a:t>部门经理定期定量抽查案卷，检查所有流程是否存在瑕疵。</a:t>
            </a:r>
          </a:p>
          <a:p>
            <a:pPr marL="285750" indent="-285750" latinLnBrk="1">
              <a:buFont typeface="Wingdings" pitchFamily="2" charset="2"/>
              <a:buChar char="p"/>
            </a:pPr>
            <a:r>
              <a:rPr lang="zh-CN" altLang="en-US" sz="1600" dirty="0">
                <a:latin typeface="Times New Roman" pitchFamily="18" charset="0"/>
                <a:cs typeface="Times New Roman" pitchFamily="18" charset="0"/>
              </a:rPr>
              <a:t>公司专门的质检小组系统性抽查每一位代理人所负责的专利案，如果发现问题及时纠正并积极采取补救措施。</a:t>
            </a:r>
          </a:p>
          <a:p>
            <a:pPr latinLnBrk="1"/>
            <a:r>
              <a:rPr lang="zh-CN" altLang="en-US" sz="1600" b="1" dirty="0">
                <a:latin typeface="Times New Roman" pitchFamily="18" charset="0"/>
                <a:cs typeface="Times New Roman" pitchFamily="18" charset="0"/>
              </a:rPr>
              <a:t>档案</a:t>
            </a:r>
            <a:r>
              <a:rPr lang="zh-CN" altLang="en-US" sz="1600" b="1" dirty="0">
                <a:latin typeface="Times New Roman" pitchFamily="18" charset="0"/>
                <a:cs typeface="Times New Roman" pitchFamily="18" charset="0"/>
              </a:rPr>
              <a:t>管理</a:t>
            </a:r>
          </a:p>
          <a:p>
            <a:pPr marL="285750" indent="-285750" latinLnBrk="1">
              <a:buFont typeface="Wingdings" pitchFamily="2" charset="2"/>
              <a:buChar char="p"/>
            </a:pPr>
            <a:r>
              <a:rPr lang="zh-CN" altLang="en-US" sz="1600" dirty="0">
                <a:latin typeface="Times New Roman" pitchFamily="18" charset="0"/>
                <a:cs typeface="Times New Roman" pitchFamily="18" charset="0"/>
              </a:rPr>
              <a:t>在收到客户委托指示函后，编号、建立档案。</a:t>
            </a:r>
          </a:p>
          <a:p>
            <a:pPr marL="285750" indent="-285750" latinLnBrk="1">
              <a:buFont typeface="Wingdings" pitchFamily="2" charset="2"/>
              <a:buChar char="p"/>
            </a:pPr>
            <a:r>
              <a:rPr lang="zh-CN" altLang="en-US" sz="1600" dirty="0">
                <a:latin typeface="Times New Roman" pitchFamily="18" charset="0"/>
                <a:cs typeface="Times New Roman" pitchFamily="18" charset="0"/>
              </a:rPr>
              <a:t>与客户所有往来通信、与专利局所有往来文件由专管文员按时间顺序编入档案。</a:t>
            </a:r>
          </a:p>
          <a:p>
            <a:pPr marL="285750" indent="-285750" latinLnBrk="1">
              <a:buFont typeface="Wingdings" pitchFamily="2" charset="2"/>
              <a:buChar char="p"/>
            </a:pPr>
            <a:r>
              <a:rPr lang="zh-CN" altLang="en-US" sz="1600" dirty="0">
                <a:latin typeface="Times New Roman" pitchFamily="18" charset="0"/>
                <a:cs typeface="Times New Roman" pitchFamily="18" charset="0"/>
              </a:rPr>
              <a:t>责任代理人负责将每次专利修改文件汇编入档。</a:t>
            </a:r>
          </a:p>
          <a:p>
            <a:pPr marL="285750" indent="-285750" latinLnBrk="1">
              <a:buFont typeface="Wingdings" pitchFamily="2" charset="2"/>
              <a:buChar char="p"/>
            </a:pPr>
            <a:r>
              <a:rPr lang="zh-CN" altLang="en-US" sz="1600" dirty="0">
                <a:latin typeface="Times New Roman" pitchFamily="18" charset="0"/>
                <a:cs typeface="Times New Roman" pitchFamily="18" charset="0"/>
              </a:rPr>
              <a:t>纸件档案所有文件同步建立电子档案，并录入公司电子管理系统。</a:t>
            </a:r>
          </a:p>
          <a:p>
            <a:pPr marL="285750" indent="-285750" latinLnBrk="1">
              <a:buFont typeface="Wingdings" pitchFamily="2" charset="2"/>
              <a:buChar char="p"/>
            </a:pPr>
            <a:r>
              <a:rPr lang="zh-CN" altLang="en-US" sz="1600" dirty="0">
                <a:latin typeface="Times New Roman" pitchFamily="18" charset="0"/>
                <a:cs typeface="Times New Roman" pitchFamily="18" charset="0"/>
              </a:rPr>
              <a:t>纸件档案由专管文员负责管理，在每项任务下达责任代理人之后将案卷转交代理人，代理人完成相应任务之后将案卷交回专管文员。</a:t>
            </a:r>
          </a:p>
        </p:txBody>
      </p:sp>
    </p:spTree>
    <p:extLst>
      <p:ext uri="{BB962C8B-B14F-4D97-AF65-F5344CB8AC3E}">
        <p14:creationId xmlns:p14="http://schemas.microsoft.com/office/powerpoint/2010/main" val="3533236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78"/>
          <p:cNvSpPr txBox="1"/>
          <p:nvPr/>
        </p:nvSpPr>
        <p:spPr>
          <a:xfrm>
            <a:off x="360000" y="180000"/>
            <a:ext cx="6311270" cy="461665"/>
          </a:xfrm>
          <a:prstGeom prst="rect">
            <a:avLst/>
          </a:prstGeom>
          <a:noFill/>
        </p:spPr>
        <p:txBody>
          <a:bodyPr wrap="square" rtlCol="0">
            <a:spAutoFit/>
          </a:bodyPr>
          <a:lstStyle/>
          <a:p>
            <a:r>
              <a:rPr lang="zh-CN" altLang="en-US" sz="2400" b="1" dirty="0">
                <a:solidFill>
                  <a:schemeClr val="accent5">
                    <a:lumMod val="50000"/>
                  </a:schemeClr>
                </a:solidFill>
                <a:latin typeface="微软雅黑" pitchFamily="34" charset="-122"/>
                <a:ea typeface="微软雅黑" pitchFamily="34" charset="-122"/>
              </a:rPr>
              <a:t>高素质专业人员团队和定期培训考核</a:t>
            </a:r>
          </a:p>
        </p:txBody>
      </p:sp>
      <p:sp>
        <p:nvSpPr>
          <p:cNvPr id="2" name="矩形 1"/>
          <p:cNvSpPr/>
          <p:nvPr/>
        </p:nvSpPr>
        <p:spPr>
          <a:xfrm>
            <a:off x="478582" y="1052736"/>
            <a:ext cx="11233248" cy="5262979"/>
          </a:xfrm>
          <a:prstGeom prst="rect">
            <a:avLst/>
          </a:prstGeom>
        </p:spPr>
        <p:txBody>
          <a:bodyPr wrap="square">
            <a:spAutoFit/>
          </a:bodyPr>
          <a:lstStyle/>
          <a:p>
            <a:pPr latinLnBrk="1"/>
            <a:r>
              <a:rPr lang="zh-CN" altLang="en-US" sz="1600" b="1" dirty="0" smtClean="0">
                <a:latin typeface="Times New Roman" pitchFamily="18" charset="0"/>
                <a:cs typeface="Times New Roman" pitchFamily="18" charset="0"/>
              </a:rPr>
              <a:t>专门</a:t>
            </a:r>
            <a:r>
              <a:rPr lang="zh-CN" altLang="en-US" sz="1600" b="1" dirty="0">
                <a:latin typeface="Times New Roman" pitchFamily="18" charset="0"/>
                <a:cs typeface="Times New Roman" pitchFamily="18" charset="0"/>
              </a:rPr>
              <a:t>的质量委员会</a:t>
            </a:r>
          </a:p>
          <a:p>
            <a:pPr marL="285750" indent="-285750" latinLnBrk="1">
              <a:buFont typeface="Wingdings" pitchFamily="2" charset="2"/>
              <a:buChar char="p"/>
            </a:pPr>
            <a:r>
              <a:rPr lang="zh-CN" altLang="en-US" sz="1600" dirty="0">
                <a:latin typeface="Times New Roman" pitchFamily="18" charset="0"/>
                <a:cs typeface="Times New Roman" pitchFamily="18" charset="0"/>
              </a:rPr>
              <a:t>中科建立</a:t>
            </a:r>
            <a:r>
              <a:rPr lang="zh-CN" altLang="en-US" sz="1600" dirty="0" smtClean="0">
                <a:latin typeface="Times New Roman" pitchFamily="18" charset="0"/>
                <a:cs typeface="Times New Roman" pitchFamily="18" charset="0"/>
              </a:rPr>
              <a:t>了针对</a:t>
            </a:r>
            <a:r>
              <a:rPr lang="zh-CN" altLang="en-US" sz="1600" dirty="0">
                <a:latin typeface="Times New Roman" pitchFamily="18" charset="0"/>
                <a:cs typeface="Times New Roman" pitchFamily="18" charset="0"/>
              </a:rPr>
              <a:t>全公司的、由资深代理师组成的质量委员会，设定服务标准，密切监控日常工作的质量，定期进行案件质检，并通过组织强制性的培训和质检总结来保证标准得以实施。</a:t>
            </a:r>
          </a:p>
          <a:p>
            <a:pPr latinLnBrk="1"/>
            <a:endParaRPr lang="zh-CN" altLang="en-US" sz="1600" dirty="0">
              <a:latin typeface="Times New Roman" pitchFamily="18" charset="0"/>
              <a:cs typeface="Times New Roman" pitchFamily="18" charset="0"/>
            </a:endParaRPr>
          </a:p>
          <a:p>
            <a:pPr latinLnBrk="1"/>
            <a:r>
              <a:rPr lang="zh-CN" altLang="en-US" sz="1600" b="1" dirty="0">
                <a:latin typeface="Times New Roman" pitchFamily="18" charset="0"/>
                <a:cs typeface="Times New Roman" pitchFamily="18" charset="0"/>
              </a:rPr>
              <a:t>高素质团队和培训考核</a:t>
            </a:r>
          </a:p>
          <a:p>
            <a:pPr marL="285750" indent="-285750" latinLnBrk="1">
              <a:buFont typeface="Wingdings" pitchFamily="2" charset="2"/>
              <a:buChar char="p"/>
            </a:pPr>
            <a:r>
              <a:rPr lang="zh-CN" altLang="en-US" sz="1600" dirty="0">
                <a:latin typeface="Times New Roman" pitchFamily="18" charset="0"/>
                <a:cs typeface="Times New Roman" pitchFamily="18" charset="0"/>
              </a:rPr>
              <a:t>中</a:t>
            </a:r>
            <a:r>
              <a:rPr lang="zh-CN" altLang="en-US" sz="1600" dirty="0" smtClean="0">
                <a:latin typeface="Times New Roman" pitchFamily="18" charset="0"/>
                <a:cs typeface="Times New Roman" pitchFamily="18" charset="0"/>
              </a:rPr>
              <a:t>科专利</a:t>
            </a:r>
            <a:r>
              <a:rPr lang="zh-CN" altLang="en-US" sz="1600" dirty="0">
                <a:latin typeface="Times New Roman" pitchFamily="18" charset="0"/>
                <a:cs typeface="Times New Roman" pitchFamily="18" charset="0"/>
              </a:rPr>
              <a:t>代理师团队中，取得执业证共</a:t>
            </a:r>
            <a:r>
              <a:rPr lang="en-US" altLang="zh-CN" sz="1600" dirty="0">
                <a:latin typeface="Times New Roman" pitchFamily="18" charset="0"/>
                <a:cs typeface="Times New Roman" pitchFamily="18" charset="0"/>
              </a:rPr>
              <a:t>128</a:t>
            </a:r>
            <a:r>
              <a:rPr lang="zh-CN" altLang="en-US" sz="1600" dirty="0">
                <a:latin typeface="Times New Roman" pitchFamily="18" charset="0"/>
                <a:cs typeface="Times New Roman" pitchFamily="18" charset="0"/>
              </a:rPr>
              <a:t>人，取得资格证共</a:t>
            </a:r>
            <a:r>
              <a:rPr lang="en-US" altLang="zh-CN" sz="1600" dirty="0">
                <a:latin typeface="Times New Roman" pitchFamily="18" charset="0"/>
                <a:cs typeface="Times New Roman" pitchFamily="18" charset="0"/>
              </a:rPr>
              <a:t>148</a:t>
            </a:r>
            <a:r>
              <a:rPr lang="zh-CN" altLang="en-US" sz="1600" dirty="0">
                <a:latin typeface="Times New Roman" pitchFamily="18" charset="0"/>
                <a:cs typeface="Times New Roman" pitchFamily="18" charset="0"/>
              </a:rPr>
              <a:t>人（包含</a:t>
            </a:r>
            <a:r>
              <a:rPr lang="en-US" altLang="zh-CN" sz="1600" dirty="0">
                <a:latin typeface="Times New Roman" pitchFamily="18" charset="0"/>
                <a:cs typeface="Times New Roman" pitchFamily="18" charset="0"/>
              </a:rPr>
              <a:t>14</a:t>
            </a:r>
            <a:r>
              <a:rPr lang="zh-CN" altLang="en-US" sz="1600" dirty="0">
                <a:latin typeface="Times New Roman" pitchFamily="18" charset="0"/>
                <a:cs typeface="Times New Roman" pitchFamily="18" charset="0"/>
              </a:rPr>
              <a:t>位法律职业资格人员），行政诉讼代理人</a:t>
            </a:r>
            <a:r>
              <a:rPr lang="en-US" altLang="zh-CN" sz="1600" dirty="0">
                <a:latin typeface="Times New Roman" pitchFamily="18" charset="0"/>
                <a:cs typeface="Times New Roman" pitchFamily="18" charset="0"/>
              </a:rPr>
              <a:t>61</a:t>
            </a:r>
            <a:r>
              <a:rPr lang="zh-CN" altLang="en-US" sz="1600" dirty="0">
                <a:latin typeface="Times New Roman" pitchFamily="18" charset="0"/>
                <a:cs typeface="Times New Roman" pitchFamily="18" charset="0"/>
              </a:rPr>
              <a:t>人，民事诉讼代理人</a:t>
            </a:r>
            <a:r>
              <a:rPr lang="en-US" altLang="zh-CN" sz="1600" dirty="0">
                <a:latin typeface="Times New Roman" pitchFamily="18" charset="0"/>
                <a:cs typeface="Times New Roman" pitchFamily="18" charset="0"/>
              </a:rPr>
              <a:t>39</a:t>
            </a:r>
            <a:r>
              <a:rPr lang="zh-CN" altLang="en-US" sz="1600" dirty="0">
                <a:latin typeface="Times New Roman" pitchFamily="18" charset="0"/>
                <a:cs typeface="Times New Roman" pitchFamily="18" charset="0"/>
              </a:rPr>
              <a:t>人。中科专业人员均毕业于著名高校，</a:t>
            </a:r>
            <a:r>
              <a:rPr lang="en-US" altLang="zh-CN" sz="1600" dirty="0">
                <a:latin typeface="Times New Roman" pitchFamily="18" charset="0"/>
                <a:cs typeface="Times New Roman" pitchFamily="18" charset="0"/>
              </a:rPr>
              <a:t>90%</a:t>
            </a:r>
            <a:r>
              <a:rPr lang="zh-CN" altLang="en-US" sz="1600" dirty="0">
                <a:latin typeface="Times New Roman" pitchFamily="18" charset="0"/>
                <a:cs typeface="Times New Roman" pitchFamily="18" charset="0"/>
              </a:rPr>
              <a:t>以上具有硕士学位、其中</a:t>
            </a:r>
            <a:r>
              <a:rPr lang="en-US" altLang="zh-CN" sz="1600" dirty="0">
                <a:latin typeface="Times New Roman" pitchFamily="18" charset="0"/>
                <a:cs typeface="Times New Roman" pitchFamily="18" charset="0"/>
              </a:rPr>
              <a:t>30%</a:t>
            </a:r>
            <a:r>
              <a:rPr lang="zh-CN" altLang="en-US" sz="1600" dirty="0">
                <a:latin typeface="Times New Roman" pitchFamily="18" charset="0"/>
                <a:cs typeface="Times New Roman" pitchFamily="18" charset="0"/>
              </a:rPr>
              <a:t>以上具有博士学位，专业背景覆盖电子电学、机械物理、生物化学医药等全方位技术领域，在电子信息</a:t>
            </a:r>
            <a:r>
              <a:rPr lang="en-US" altLang="zh-CN" sz="1600" dirty="0">
                <a:latin typeface="Times New Roman" pitchFamily="18" charset="0"/>
                <a:cs typeface="Times New Roman" pitchFamily="18" charset="0"/>
              </a:rPr>
              <a:t>/</a:t>
            </a:r>
            <a:r>
              <a:rPr lang="zh-CN" altLang="en-US" sz="1600" dirty="0">
                <a:latin typeface="Times New Roman" pitchFamily="18" charset="0"/>
                <a:cs typeface="Times New Roman" pitchFamily="18" charset="0"/>
              </a:rPr>
              <a:t>生物医药</a:t>
            </a:r>
            <a:r>
              <a:rPr lang="en-US" altLang="zh-CN" sz="1600" dirty="0">
                <a:latin typeface="Times New Roman" pitchFamily="18" charset="0"/>
                <a:cs typeface="Times New Roman" pitchFamily="18" charset="0"/>
              </a:rPr>
              <a:t>/</a:t>
            </a:r>
            <a:r>
              <a:rPr lang="zh-CN" altLang="en-US" sz="1600" dirty="0">
                <a:latin typeface="Times New Roman" pitchFamily="18" charset="0"/>
                <a:cs typeface="Times New Roman" pitchFamily="18" charset="0"/>
              </a:rPr>
              <a:t>机械</a:t>
            </a:r>
            <a:r>
              <a:rPr lang="en-US" altLang="zh-CN" sz="1600" dirty="0">
                <a:latin typeface="Times New Roman" pitchFamily="18" charset="0"/>
                <a:cs typeface="Times New Roman" pitchFamily="18" charset="0"/>
              </a:rPr>
              <a:t>/</a:t>
            </a:r>
            <a:r>
              <a:rPr lang="zh-CN" altLang="en-US" sz="1600" dirty="0">
                <a:latin typeface="Times New Roman" pitchFamily="18" charset="0"/>
                <a:cs typeface="Times New Roman" pitchFamily="18" charset="0"/>
              </a:rPr>
              <a:t>化学</a:t>
            </a:r>
            <a:r>
              <a:rPr lang="en-US" altLang="zh-CN" sz="1600" dirty="0">
                <a:latin typeface="Times New Roman" pitchFamily="18" charset="0"/>
                <a:cs typeface="Times New Roman" pitchFamily="18" charset="0"/>
              </a:rPr>
              <a:t>/</a:t>
            </a:r>
            <a:r>
              <a:rPr lang="zh-CN" altLang="en-US" sz="1600" dirty="0">
                <a:latin typeface="Times New Roman" pitchFamily="18" charset="0"/>
                <a:cs typeface="Times New Roman" pitchFamily="18" charset="0"/>
              </a:rPr>
              <a:t>物理等所有技术领域都擅长。三分之一的专业人员在他们开始专利代理工作之前曾经在大学、研究所或企业中从事过研究开发工作，十多位拥有高级工程师、研究员、或教授的高级职称，代表着中国最有经验的一批专利代理师。中科的许多专利代理师在加入中科之前曾经在美国、日本、欧洲或加拿大学习、工作、或者接受专业培训。此外，中科每年派遣代理师到国外的律师所或者公司客户中去进修，了解主要国家的知识产权领域的最新进展，并更好地了解客户需求。</a:t>
            </a:r>
          </a:p>
          <a:p>
            <a:pPr marL="285750" indent="-285750" latinLnBrk="1">
              <a:buFont typeface="Wingdings" pitchFamily="2" charset="2"/>
              <a:buChar char="p"/>
            </a:pPr>
            <a:r>
              <a:rPr lang="zh-CN" altLang="en-US" sz="1600" dirty="0">
                <a:latin typeface="Times New Roman" pitchFamily="18" charset="0"/>
                <a:cs typeface="Times New Roman" pitchFamily="18" charset="0"/>
              </a:rPr>
              <a:t>流程人员</a:t>
            </a:r>
            <a:r>
              <a:rPr lang="en-US" altLang="zh-CN" sz="1600" dirty="0">
                <a:latin typeface="Times New Roman" pitchFamily="18" charset="0"/>
                <a:cs typeface="Times New Roman" pitchFamily="18" charset="0"/>
              </a:rPr>
              <a:t>98%</a:t>
            </a:r>
            <a:r>
              <a:rPr lang="zh-CN" altLang="en-US" sz="1600" dirty="0">
                <a:latin typeface="Times New Roman" pitchFamily="18" charset="0"/>
                <a:cs typeface="Times New Roman" pitchFamily="18" charset="0"/>
              </a:rPr>
              <a:t>具有本科及以上学位，熟练掌握至少一门外语。机构中层以上人员</a:t>
            </a:r>
            <a:r>
              <a:rPr lang="en-US" altLang="zh-CN" sz="1600" dirty="0">
                <a:latin typeface="Times New Roman" pitchFamily="18" charset="0"/>
                <a:cs typeface="Times New Roman" pitchFamily="18" charset="0"/>
              </a:rPr>
              <a:t>30</a:t>
            </a:r>
            <a:r>
              <a:rPr lang="zh-CN" altLang="en-US" sz="1600" dirty="0">
                <a:latin typeface="Times New Roman" pitchFamily="18" charset="0"/>
                <a:cs typeface="Times New Roman" pitchFamily="18" charset="0"/>
              </a:rPr>
              <a:t>人，平均从事本行业年限</a:t>
            </a:r>
            <a:r>
              <a:rPr lang="en-US" altLang="zh-CN" sz="1600" dirty="0">
                <a:latin typeface="Times New Roman" pitchFamily="18" charset="0"/>
                <a:cs typeface="Times New Roman" pitchFamily="18" charset="0"/>
              </a:rPr>
              <a:t>10</a:t>
            </a:r>
            <a:r>
              <a:rPr lang="zh-CN" altLang="en-US" sz="1600" dirty="0">
                <a:latin typeface="Times New Roman" pitchFamily="18" charset="0"/>
                <a:cs typeface="Times New Roman" pitchFamily="18" charset="0"/>
              </a:rPr>
              <a:t>年以上。</a:t>
            </a:r>
          </a:p>
          <a:p>
            <a:pPr marL="285750" indent="-285750" latinLnBrk="1">
              <a:buFont typeface="Wingdings" pitchFamily="2" charset="2"/>
              <a:buChar char="p"/>
            </a:pPr>
            <a:r>
              <a:rPr lang="zh-CN" altLang="en-US" sz="1600" dirty="0">
                <a:latin typeface="Times New Roman" pitchFamily="18" charset="0"/>
                <a:cs typeface="Times New Roman" pitchFamily="18" charset="0"/>
              </a:rPr>
              <a:t>中科专业人员团队非常稳定，近</a:t>
            </a:r>
            <a:r>
              <a:rPr lang="en-US" altLang="zh-CN" sz="1600" dirty="0">
                <a:latin typeface="Times New Roman" pitchFamily="18" charset="0"/>
                <a:cs typeface="Times New Roman" pitchFamily="18" charset="0"/>
              </a:rPr>
              <a:t>70%</a:t>
            </a:r>
            <a:r>
              <a:rPr lang="zh-CN" altLang="en-US" sz="1600" dirty="0">
                <a:latin typeface="Times New Roman" pitchFamily="18" charset="0"/>
                <a:cs typeface="Times New Roman" pitchFamily="18" charset="0"/>
              </a:rPr>
              <a:t>的执业年限在</a:t>
            </a:r>
            <a:r>
              <a:rPr lang="en-US" altLang="zh-CN" sz="1600" dirty="0">
                <a:latin typeface="Times New Roman" pitchFamily="18" charset="0"/>
                <a:cs typeface="Times New Roman" pitchFamily="18" charset="0"/>
              </a:rPr>
              <a:t>5</a:t>
            </a:r>
            <a:r>
              <a:rPr lang="zh-CN" altLang="en-US" sz="1600" dirty="0">
                <a:latin typeface="Times New Roman" pitchFamily="18" charset="0"/>
                <a:cs typeface="Times New Roman" pitchFamily="18" charset="0"/>
              </a:rPr>
              <a:t>年以上，执业年限在</a:t>
            </a:r>
            <a:r>
              <a:rPr lang="en-US" altLang="zh-CN" sz="1600" dirty="0">
                <a:latin typeface="Times New Roman" pitchFamily="18" charset="0"/>
                <a:cs typeface="Times New Roman" pitchFamily="18" charset="0"/>
              </a:rPr>
              <a:t>10</a:t>
            </a:r>
            <a:r>
              <a:rPr lang="zh-CN" altLang="en-US" sz="1600" dirty="0">
                <a:latin typeface="Times New Roman" pitchFamily="18" charset="0"/>
                <a:cs typeface="Times New Roman" pitchFamily="18" charset="0"/>
              </a:rPr>
              <a:t>年以上的占比为</a:t>
            </a:r>
            <a:r>
              <a:rPr lang="en-US" altLang="zh-CN" sz="1600" dirty="0">
                <a:latin typeface="Times New Roman" pitchFamily="18" charset="0"/>
                <a:cs typeface="Times New Roman" pitchFamily="18" charset="0"/>
              </a:rPr>
              <a:t>23%</a:t>
            </a:r>
            <a:r>
              <a:rPr lang="zh-CN" altLang="en-US" sz="1600" dirty="0">
                <a:latin typeface="Times New Roman" pitchFamily="18" charset="0"/>
                <a:cs typeface="Times New Roman" pitchFamily="18" charset="0"/>
              </a:rPr>
              <a:t>，具有丰富的代理经验。</a:t>
            </a:r>
          </a:p>
          <a:p>
            <a:pPr marL="285750" indent="-285750" latinLnBrk="1">
              <a:buFont typeface="Wingdings" pitchFamily="2" charset="2"/>
              <a:buChar char="p"/>
            </a:pPr>
            <a:r>
              <a:rPr lang="zh-CN" altLang="en-US" sz="1600" dirty="0">
                <a:latin typeface="Times New Roman" pitchFamily="18" charset="0"/>
                <a:cs typeface="Times New Roman" pitchFamily="18" charset="0"/>
              </a:rPr>
              <a:t>中科非常重视人员培训和考核，定期对人员实施业务培训和考核。培训项目包括：</a:t>
            </a:r>
          </a:p>
          <a:p>
            <a:pPr latinLnBrk="1"/>
            <a:r>
              <a:rPr lang="zh-CN" altLang="en-US" sz="1600" dirty="0">
                <a:latin typeface="Times New Roman" pitchFamily="18" charset="0"/>
                <a:cs typeface="Times New Roman" pitchFamily="18" charset="0"/>
              </a:rPr>
              <a:t>◇对新入职人员进行系统化岗前培训，并指定指导老师；</a:t>
            </a:r>
          </a:p>
          <a:p>
            <a:pPr latinLnBrk="1"/>
            <a:r>
              <a:rPr lang="zh-CN" altLang="en-US" sz="1600" dirty="0">
                <a:latin typeface="Times New Roman" pitchFamily="18" charset="0"/>
                <a:cs typeface="Times New Roman" pitchFamily="18" charset="0"/>
              </a:rPr>
              <a:t>◇除代理师协会举办的统一培训外，在岗人员每年接受公司内外培训时间不少于</a:t>
            </a:r>
            <a:r>
              <a:rPr lang="en-US" altLang="zh-CN" sz="1600" dirty="0">
                <a:latin typeface="Times New Roman" pitchFamily="18" charset="0"/>
                <a:cs typeface="Times New Roman" pitchFamily="18" charset="0"/>
              </a:rPr>
              <a:t>20</a:t>
            </a:r>
            <a:r>
              <a:rPr lang="zh-CN" altLang="en-US" sz="1600" dirty="0">
                <a:latin typeface="Times New Roman" pitchFamily="18" charset="0"/>
                <a:cs typeface="Times New Roman" pitchFamily="18" charset="0"/>
              </a:rPr>
              <a:t>学时；</a:t>
            </a:r>
          </a:p>
          <a:p>
            <a:pPr latinLnBrk="1"/>
            <a:r>
              <a:rPr lang="zh-CN" altLang="en-US" sz="1600" dirty="0">
                <a:latin typeface="Times New Roman" pitchFamily="18" charset="0"/>
                <a:cs typeface="Times New Roman" pitchFamily="18" charset="0"/>
              </a:rPr>
              <a:t>◇定期举行业务研讨活动。</a:t>
            </a:r>
          </a:p>
          <a:p>
            <a:pPr marL="285750" indent="-285750" latinLnBrk="1">
              <a:buFont typeface="Wingdings" pitchFamily="2" charset="2"/>
              <a:buChar char="p"/>
            </a:pPr>
            <a:r>
              <a:rPr lang="zh-CN" altLang="en-US" sz="1600" dirty="0">
                <a:latin typeface="Times New Roman" pitchFamily="18" charset="0"/>
                <a:cs typeface="Times New Roman" pitchFamily="18" charset="0"/>
              </a:rPr>
              <a:t>中科建立以服务质量为核心的人员考核机制：</a:t>
            </a:r>
          </a:p>
          <a:p>
            <a:pPr latinLnBrk="1"/>
            <a:r>
              <a:rPr lang="zh-CN" altLang="en-US" sz="1600" dirty="0">
                <a:latin typeface="Times New Roman" pitchFamily="18" charset="0"/>
                <a:cs typeface="Times New Roman" pitchFamily="18" charset="0"/>
              </a:rPr>
              <a:t>◇制定考核制度，明确考核方法；</a:t>
            </a:r>
          </a:p>
          <a:p>
            <a:pPr latinLnBrk="1"/>
            <a:r>
              <a:rPr lang="zh-CN" altLang="en-US" sz="1600" dirty="0">
                <a:latin typeface="Times New Roman" pitchFamily="18" charset="0"/>
                <a:cs typeface="Times New Roman" pitchFamily="18" charset="0"/>
              </a:rPr>
              <a:t>◇制定奖惩措施，确保有效执行。</a:t>
            </a:r>
          </a:p>
        </p:txBody>
      </p:sp>
    </p:spTree>
    <p:extLst>
      <p:ext uri="{BB962C8B-B14F-4D97-AF65-F5344CB8AC3E}">
        <p14:creationId xmlns:p14="http://schemas.microsoft.com/office/powerpoint/2010/main" val="376794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78"/>
          <p:cNvSpPr txBox="1"/>
          <p:nvPr/>
        </p:nvSpPr>
        <p:spPr>
          <a:xfrm>
            <a:off x="360000" y="180000"/>
            <a:ext cx="6311270" cy="461665"/>
          </a:xfrm>
          <a:prstGeom prst="rect">
            <a:avLst/>
          </a:prstGeom>
          <a:noFill/>
        </p:spPr>
        <p:txBody>
          <a:bodyPr wrap="square" rtlCol="0">
            <a:spAutoFit/>
          </a:bodyPr>
          <a:lstStyle/>
          <a:p>
            <a:r>
              <a:rPr lang="zh-CN" altLang="en-US" sz="2400" b="1" dirty="0">
                <a:solidFill>
                  <a:schemeClr val="accent5">
                    <a:lumMod val="50000"/>
                  </a:schemeClr>
                </a:solidFill>
                <a:latin typeface="微软雅黑" pitchFamily="34" charset="-122"/>
                <a:ea typeface="微软雅黑" pitchFamily="34" charset="-122"/>
              </a:rPr>
              <a:t>成熟完备的服务方案和服务流程</a:t>
            </a:r>
          </a:p>
        </p:txBody>
      </p:sp>
      <p:sp>
        <p:nvSpPr>
          <p:cNvPr id="2" name="矩形 1"/>
          <p:cNvSpPr/>
          <p:nvPr/>
        </p:nvSpPr>
        <p:spPr>
          <a:xfrm>
            <a:off x="478582" y="1052736"/>
            <a:ext cx="11233248" cy="5047536"/>
          </a:xfrm>
          <a:prstGeom prst="rect">
            <a:avLst/>
          </a:prstGeom>
        </p:spPr>
        <p:txBody>
          <a:bodyPr wrap="square">
            <a:spAutoFit/>
          </a:bodyPr>
          <a:lstStyle/>
          <a:p>
            <a:pPr latinLnBrk="1"/>
            <a:r>
              <a:rPr lang="zh-CN" altLang="en-US" sz="1400" b="1" dirty="0" smtClean="0">
                <a:latin typeface="Times New Roman" pitchFamily="18" charset="0"/>
                <a:cs typeface="Times New Roman" pitchFamily="18" charset="0"/>
              </a:rPr>
              <a:t>专利</a:t>
            </a:r>
            <a:r>
              <a:rPr lang="zh-CN" altLang="en-US" sz="1400" b="1" dirty="0">
                <a:latin typeface="Times New Roman" pitchFamily="18" charset="0"/>
                <a:cs typeface="Times New Roman" pitchFamily="18" charset="0"/>
              </a:rPr>
              <a:t>申请撰写阶段质量、时限把控</a:t>
            </a:r>
          </a:p>
          <a:p>
            <a:pPr latinLnBrk="1"/>
            <a:r>
              <a:rPr lang="zh-CN" altLang="en-US" sz="1400" dirty="0">
                <a:latin typeface="Times New Roman" pitchFamily="18" charset="0"/>
                <a:cs typeface="Times New Roman" pitchFamily="18" charset="0"/>
              </a:rPr>
              <a:t>（</a:t>
            </a:r>
            <a:r>
              <a:rPr lang="en-US" altLang="zh-CN" sz="1400" dirty="0">
                <a:latin typeface="Times New Roman" pitchFamily="18" charset="0"/>
                <a:cs typeface="Times New Roman" pitchFamily="18" charset="0"/>
              </a:rPr>
              <a:t>1</a:t>
            </a:r>
            <a:r>
              <a:rPr lang="zh-CN" altLang="en-US" sz="1400" dirty="0">
                <a:latin typeface="Times New Roman" pitchFamily="18" charset="0"/>
                <a:cs typeface="Times New Roman" pitchFamily="18" charset="0"/>
              </a:rPr>
              <a:t>）接案阶段</a:t>
            </a:r>
          </a:p>
          <a:p>
            <a:pPr latinLnBrk="1"/>
            <a:r>
              <a:rPr lang="zh-CN" altLang="en-US" sz="1400" dirty="0">
                <a:latin typeface="Times New Roman" pitchFamily="18" charset="0"/>
                <a:cs typeface="Times New Roman" pitchFamily="18" charset="0"/>
              </a:rPr>
              <a:t>在接到客户的新案撰写指示之后，由流程部门将有关接案日期、一稿返稿时限、案件递交时限等录入时限监控系统。</a:t>
            </a:r>
          </a:p>
          <a:p>
            <a:pPr latinLnBrk="1"/>
            <a:r>
              <a:rPr lang="zh-CN" altLang="en-US" sz="1400" dirty="0">
                <a:latin typeface="Times New Roman" pitchFamily="18" charset="0"/>
                <a:cs typeface="Times New Roman" pitchFamily="18" charset="0"/>
              </a:rPr>
              <a:t>对于客户在案件指示函或专利代理委托合同中有明确指定涉及代理师作业期限的，按照客户指定期限。</a:t>
            </a:r>
          </a:p>
          <a:p>
            <a:pPr latinLnBrk="1"/>
            <a:r>
              <a:rPr lang="zh-CN" altLang="en-US" sz="1400" dirty="0">
                <a:latin typeface="Times New Roman" pitchFamily="18" charset="0"/>
                <a:cs typeface="Times New Roman" pitchFamily="18" charset="0"/>
              </a:rPr>
              <a:t>（</a:t>
            </a:r>
            <a:r>
              <a:rPr lang="en-US" altLang="zh-CN" sz="1400" dirty="0">
                <a:latin typeface="Times New Roman" pitchFamily="18" charset="0"/>
                <a:cs typeface="Times New Roman" pitchFamily="18" charset="0"/>
              </a:rPr>
              <a:t>2</a:t>
            </a:r>
            <a:r>
              <a:rPr lang="zh-CN" altLang="en-US" sz="1400" dirty="0">
                <a:latin typeface="Times New Roman" pitchFamily="18" charset="0"/>
                <a:cs typeface="Times New Roman" pitchFamily="18" charset="0"/>
              </a:rPr>
              <a:t>）分案阶段</a:t>
            </a:r>
          </a:p>
          <a:p>
            <a:pPr latinLnBrk="1"/>
            <a:r>
              <a:rPr lang="zh-CN" altLang="en-US" sz="1400" dirty="0">
                <a:latin typeface="Times New Roman" pitchFamily="18" charset="0"/>
                <a:cs typeface="Times New Roman" pitchFamily="18" charset="0"/>
              </a:rPr>
              <a:t>依据下列原则将新案分配到代理师。</a:t>
            </a:r>
          </a:p>
          <a:p>
            <a:pPr latinLnBrk="1"/>
            <a:r>
              <a:rPr lang="en-US" altLang="zh-CN" sz="1400" dirty="0">
                <a:latin typeface="Times New Roman" pitchFamily="18" charset="0"/>
                <a:cs typeface="Times New Roman" pitchFamily="18" charset="0"/>
              </a:rPr>
              <a:t>a. </a:t>
            </a:r>
            <a:r>
              <a:rPr lang="zh-CN" altLang="en-US" sz="1400" dirty="0">
                <a:latin typeface="Times New Roman" pitchFamily="18" charset="0"/>
                <a:cs typeface="Times New Roman" pitchFamily="18" charset="0"/>
              </a:rPr>
              <a:t>客户指定的代理师；</a:t>
            </a:r>
          </a:p>
          <a:p>
            <a:pPr latinLnBrk="1"/>
            <a:r>
              <a:rPr lang="en-US" altLang="zh-CN" sz="1400" dirty="0">
                <a:latin typeface="Times New Roman" pitchFamily="18" charset="0"/>
                <a:cs typeface="Times New Roman" pitchFamily="18" charset="0"/>
              </a:rPr>
              <a:t>b. </a:t>
            </a:r>
            <a:r>
              <a:rPr lang="zh-CN" altLang="en-US" sz="1400" dirty="0">
                <a:latin typeface="Times New Roman" pitchFamily="18" charset="0"/>
                <a:cs typeface="Times New Roman" pitchFamily="18" charset="0"/>
              </a:rPr>
              <a:t>技术领域；</a:t>
            </a:r>
          </a:p>
          <a:p>
            <a:pPr latinLnBrk="1"/>
            <a:r>
              <a:rPr lang="en-US" altLang="zh-CN" sz="1400" dirty="0">
                <a:latin typeface="Times New Roman" pitchFamily="18" charset="0"/>
                <a:cs typeface="Times New Roman" pitchFamily="18" charset="0"/>
              </a:rPr>
              <a:t>c. </a:t>
            </a:r>
            <a:r>
              <a:rPr lang="zh-CN" altLang="en-US" sz="1400" dirty="0">
                <a:latin typeface="Times New Roman" pitchFamily="18" charset="0"/>
                <a:cs typeface="Times New Roman" pitchFamily="18" charset="0"/>
              </a:rPr>
              <a:t>每个代理师每月新接的撰写案不超过规定数量。</a:t>
            </a:r>
          </a:p>
          <a:p>
            <a:pPr latinLnBrk="1"/>
            <a:r>
              <a:rPr lang="zh-CN" altLang="en-US" sz="1400" dirty="0">
                <a:latin typeface="Times New Roman" pitchFamily="18" charset="0"/>
                <a:cs typeface="Times New Roman" pitchFamily="18" charset="0"/>
              </a:rPr>
              <a:t>（</a:t>
            </a:r>
            <a:r>
              <a:rPr lang="en-US" altLang="zh-CN" sz="1400" dirty="0">
                <a:latin typeface="Times New Roman" pitchFamily="18" charset="0"/>
                <a:cs typeface="Times New Roman" pitchFamily="18" charset="0"/>
              </a:rPr>
              <a:t>3</a:t>
            </a:r>
            <a:r>
              <a:rPr lang="zh-CN" altLang="en-US" sz="1400" dirty="0">
                <a:latin typeface="Times New Roman" pitchFamily="18" charset="0"/>
                <a:cs typeface="Times New Roman" pitchFamily="18" charset="0"/>
              </a:rPr>
              <a:t>）一稿返稿</a:t>
            </a:r>
          </a:p>
          <a:p>
            <a:pPr latinLnBrk="1"/>
            <a:r>
              <a:rPr lang="zh-CN" altLang="en-US" sz="1400" dirty="0">
                <a:latin typeface="Times New Roman" pitchFamily="18" charset="0"/>
                <a:cs typeface="Times New Roman" pitchFamily="18" charset="0"/>
              </a:rPr>
              <a:t>对于客户没有明确指定期限的，一稿返回客户时限，自客户提供撰写申请文件所必须的完整资料之日起</a:t>
            </a:r>
            <a:r>
              <a:rPr lang="en-US" altLang="zh-CN" sz="1400" dirty="0">
                <a:latin typeface="Times New Roman" pitchFamily="18" charset="0"/>
                <a:cs typeface="Times New Roman" pitchFamily="18" charset="0"/>
              </a:rPr>
              <a:t>10</a:t>
            </a:r>
            <a:r>
              <a:rPr lang="zh-CN" altLang="en-US" sz="1400" dirty="0">
                <a:latin typeface="Times New Roman" pitchFamily="18" charset="0"/>
                <a:cs typeface="Times New Roman" pitchFamily="18" charset="0"/>
              </a:rPr>
              <a:t>至</a:t>
            </a:r>
            <a:r>
              <a:rPr lang="en-US" altLang="zh-CN" sz="1400" dirty="0">
                <a:latin typeface="Times New Roman" pitchFamily="18" charset="0"/>
                <a:cs typeface="Times New Roman" pitchFamily="18" charset="0"/>
              </a:rPr>
              <a:t>15</a:t>
            </a:r>
            <a:r>
              <a:rPr lang="zh-CN" altLang="en-US" sz="1400" dirty="0">
                <a:latin typeface="Times New Roman" pitchFamily="18" charset="0"/>
                <a:cs typeface="Times New Roman" pitchFamily="18" charset="0"/>
              </a:rPr>
              <a:t>个工作日内向甲方提供其所撰写的专利申请文件的初稿；在特殊情况下，经过客户同意，上述期限可再延长</a:t>
            </a:r>
            <a:r>
              <a:rPr lang="en-US" altLang="zh-CN" sz="1400" dirty="0">
                <a:latin typeface="Times New Roman" pitchFamily="18" charset="0"/>
                <a:cs typeface="Times New Roman" pitchFamily="18" charset="0"/>
              </a:rPr>
              <a:t>10</a:t>
            </a:r>
            <a:r>
              <a:rPr lang="zh-CN" altLang="en-US" sz="1400" dirty="0">
                <a:latin typeface="Times New Roman" pitchFamily="18" charset="0"/>
                <a:cs typeface="Times New Roman" pitchFamily="18" charset="0"/>
              </a:rPr>
              <a:t>个工作日。</a:t>
            </a:r>
          </a:p>
          <a:p>
            <a:pPr latinLnBrk="1"/>
            <a:r>
              <a:rPr lang="zh-CN" altLang="en-US" sz="1400" dirty="0">
                <a:latin typeface="Times New Roman" pitchFamily="18" charset="0"/>
                <a:cs typeface="Times New Roman" pitchFamily="18" charset="0"/>
              </a:rPr>
              <a:t>如果需要发明人补充技术资料的，则代理师自接案之日起</a:t>
            </a:r>
            <a:r>
              <a:rPr lang="en-US" altLang="zh-CN" sz="1400" dirty="0">
                <a:latin typeface="Times New Roman" pitchFamily="18" charset="0"/>
                <a:cs typeface="Times New Roman" pitchFamily="18" charset="0"/>
              </a:rPr>
              <a:t>5</a:t>
            </a:r>
            <a:r>
              <a:rPr lang="zh-CN" altLang="en-US" sz="1400" dirty="0">
                <a:latin typeface="Times New Roman" pitchFamily="18" charset="0"/>
                <a:cs typeface="Times New Roman" pitchFamily="18" charset="0"/>
              </a:rPr>
              <a:t>个工作日内向发明人发送补充技术资料的邮件或者电话沟通或者面谈；</a:t>
            </a:r>
          </a:p>
          <a:p>
            <a:pPr latinLnBrk="1"/>
            <a:r>
              <a:rPr lang="zh-CN" altLang="en-US" sz="1400" dirty="0">
                <a:latin typeface="Times New Roman" pitchFamily="18" charset="0"/>
                <a:cs typeface="Times New Roman" pitchFamily="18" charset="0"/>
              </a:rPr>
              <a:t>补充技术资料的邮件发出后，代理师应及时提醒发明人接收邮件，并且，如果邮件发出后</a:t>
            </a:r>
            <a:r>
              <a:rPr lang="en-US" altLang="zh-CN" sz="1400" dirty="0">
                <a:latin typeface="Times New Roman" pitchFamily="18" charset="0"/>
                <a:cs typeface="Times New Roman" pitchFamily="18" charset="0"/>
              </a:rPr>
              <a:t>3</a:t>
            </a:r>
            <a:r>
              <a:rPr lang="zh-CN" altLang="en-US" sz="1400" dirty="0">
                <a:latin typeface="Times New Roman" pitchFamily="18" charset="0"/>
                <a:cs typeface="Times New Roman" pitchFamily="18" charset="0"/>
              </a:rPr>
              <a:t>个工作日没有接收到发明人反馈的补充技术资料邮件，代理师应在第</a:t>
            </a:r>
            <a:r>
              <a:rPr lang="en-US" altLang="zh-CN" sz="1400" dirty="0">
                <a:latin typeface="Times New Roman" pitchFamily="18" charset="0"/>
                <a:cs typeface="Times New Roman" pitchFamily="18" charset="0"/>
              </a:rPr>
              <a:t>3</a:t>
            </a:r>
            <a:r>
              <a:rPr lang="zh-CN" altLang="en-US" sz="1400" dirty="0">
                <a:latin typeface="Times New Roman" pitchFamily="18" charset="0"/>
                <a:cs typeface="Times New Roman" pitchFamily="18" charset="0"/>
              </a:rPr>
              <a:t>个工作日提醒发明人补充技术资料；至第</a:t>
            </a:r>
            <a:r>
              <a:rPr lang="en-US" altLang="zh-CN" sz="1400" dirty="0">
                <a:latin typeface="Times New Roman" pitchFamily="18" charset="0"/>
                <a:cs typeface="Times New Roman" pitchFamily="18" charset="0"/>
              </a:rPr>
              <a:t>5</a:t>
            </a:r>
            <a:r>
              <a:rPr lang="zh-CN" altLang="en-US" sz="1400" dirty="0">
                <a:latin typeface="Times New Roman" pitchFamily="18" charset="0"/>
                <a:cs typeface="Times New Roman" pitchFamily="18" charset="0"/>
              </a:rPr>
              <a:t>个工作日仍没有收到发明人反馈的补充技术资料邮件的，代理师应在第</a:t>
            </a:r>
            <a:r>
              <a:rPr lang="en-US" altLang="zh-CN" sz="1400" dirty="0">
                <a:latin typeface="Times New Roman" pitchFamily="18" charset="0"/>
                <a:cs typeface="Times New Roman" pitchFamily="18" charset="0"/>
              </a:rPr>
              <a:t>5</a:t>
            </a:r>
            <a:r>
              <a:rPr lang="zh-CN" altLang="en-US" sz="1400" dirty="0">
                <a:latin typeface="Times New Roman" pitchFamily="18" charset="0"/>
                <a:cs typeface="Times New Roman" pitchFamily="18" charset="0"/>
              </a:rPr>
              <a:t>个工作日再次提醒发明人补充技术资料，并上报给中科客户接口人，由中科客户接口人向客户报告。</a:t>
            </a:r>
          </a:p>
          <a:p>
            <a:pPr latinLnBrk="1"/>
            <a:r>
              <a:rPr lang="zh-CN" altLang="en-US" sz="1400" dirty="0">
                <a:latin typeface="Times New Roman" pitchFamily="18" charset="0"/>
                <a:cs typeface="Times New Roman" pitchFamily="18" charset="0"/>
              </a:rPr>
              <a:t>在代理师接到发明人补充的技术资料后，应当及时开始专利申请文件一稿的撰写工作，以确保在规定的一稿返稿时限之前</a:t>
            </a:r>
            <a:r>
              <a:rPr lang="en-US" altLang="zh-CN" sz="1400" dirty="0">
                <a:latin typeface="Times New Roman" pitchFamily="18" charset="0"/>
                <a:cs typeface="Times New Roman" pitchFamily="18" charset="0"/>
              </a:rPr>
              <a:t>1</a:t>
            </a:r>
            <a:r>
              <a:rPr lang="zh-CN" altLang="en-US" sz="1400" dirty="0">
                <a:latin typeface="Times New Roman" pitchFamily="18" charset="0"/>
                <a:cs typeface="Times New Roman" pitchFamily="18" charset="0"/>
              </a:rPr>
              <a:t>天完成专利申请文件一稿，并将专利申请文件一稿发送给中科业务组组长进行审核，中科业务组组长审核后再由代理师将专利申请文件一稿发送给发明人审核。</a:t>
            </a:r>
          </a:p>
          <a:p>
            <a:pPr latinLnBrk="1"/>
            <a:r>
              <a:rPr lang="zh-CN" altLang="en-US" sz="1400" dirty="0">
                <a:latin typeface="Times New Roman" pitchFamily="18" charset="0"/>
                <a:cs typeface="Times New Roman" pitchFamily="18" charset="0"/>
              </a:rPr>
              <a:t>（</a:t>
            </a:r>
            <a:r>
              <a:rPr lang="en-US" altLang="zh-CN" sz="1400" dirty="0">
                <a:latin typeface="Times New Roman" pitchFamily="18" charset="0"/>
                <a:cs typeface="Times New Roman" pitchFamily="18" charset="0"/>
              </a:rPr>
              <a:t>4</a:t>
            </a:r>
            <a:r>
              <a:rPr lang="zh-CN" altLang="en-US" sz="1400" dirty="0">
                <a:latin typeface="Times New Roman" pitchFamily="18" charset="0"/>
                <a:cs typeface="Times New Roman" pitchFamily="18" charset="0"/>
              </a:rPr>
              <a:t>）专利申请文件一稿之后的工作</a:t>
            </a:r>
          </a:p>
          <a:p>
            <a:pPr latinLnBrk="1"/>
            <a:r>
              <a:rPr lang="zh-CN" altLang="en-US" sz="1400" dirty="0">
                <a:latin typeface="Times New Roman" pitchFamily="18" charset="0"/>
                <a:cs typeface="Times New Roman" pitchFamily="18" charset="0"/>
              </a:rPr>
              <a:t>一稿审核邮件发出后，代理师应在</a:t>
            </a:r>
            <a:r>
              <a:rPr lang="en-US" altLang="zh-CN" sz="1400" dirty="0">
                <a:latin typeface="Times New Roman" pitchFamily="18" charset="0"/>
                <a:cs typeface="Times New Roman" pitchFamily="18" charset="0"/>
              </a:rPr>
              <a:t>24</a:t>
            </a:r>
            <a:r>
              <a:rPr lang="zh-CN" altLang="en-US" sz="1400" dirty="0">
                <a:latin typeface="Times New Roman" pitchFamily="18" charset="0"/>
                <a:cs typeface="Times New Roman" pitchFamily="18" charset="0"/>
              </a:rPr>
              <a:t>小时内联系发明人（电话、微信等），以提醒发明人接收邮件。如果邮件发出后</a:t>
            </a:r>
            <a:r>
              <a:rPr lang="en-US" altLang="zh-CN" sz="1400" dirty="0">
                <a:latin typeface="Times New Roman" pitchFamily="18" charset="0"/>
                <a:cs typeface="Times New Roman" pitchFamily="18" charset="0"/>
              </a:rPr>
              <a:t>3</a:t>
            </a:r>
            <a:r>
              <a:rPr lang="zh-CN" altLang="en-US" sz="1400" dirty="0">
                <a:latin typeface="Times New Roman" pitchFamily="18" charset="0"/>
                <a:cs typeface="Times New Roman" pitchFamily="18" charset="0"/>
              </a:rPr>
              <a:t>个工作日没有接收到发明人针对一稿的反馈邮件，代理师应在第</a:t>
            </a:r>
            <a:r>
              <a:rPr lang="en-US" altLang="zh-CN" sz="1400" dirty="0">
                <a:latin typeface="Times New Roman" pitchFamily="18" charset="0"/>
                <a:cs typeface="Times New Roman" pitchFamily="18" charset="0"/>
              </a:rPr>
              <a:t>3</a:t>
            </a:r>
            <a:r>
              <a:rPr lang="zh-CN" altLang="en-US" sz="1400" dirty="0">
                <a:latin typeface="Times New Roman" pitchFamily="18" charset="0"/>
                <a:cs typeface="Times New Roman" pitchFamily="18" charset="0"/>
              </a:rPr>
              <a:t>个工作日提醒发明人反馈；至第</a:t>
            </a:r>
            <a:r>
              <a:rPr lang="en-US" altLang="zh-CN" sz="1400" dirty="0">
                <a:latin typeface="Times New Roman" pitchFamily="18" charset="0"/>
                <a:cs typeface="Times New Roman" pitchFamily="18" charset="0"/>
              </a:rPr>
              <a:t>5</a:t>
            </a:r>
            <a:r>
              <a:rPr lang="zh-CN" altLang="en-US" sz="1400" dirty="0">
                <a:latin typeface="Times New Roman" pitchFamily="18" charset="0"/>
                <a:cs typeface="Times New Roman" pitchFamily="18" charset="0"/>
              </a:rPr>
              <a:t>个工作日仍没有收到发明人反馈的，代理师应在第</a:t>
            </a:r>
            <a:r>
              <a:rPr lang="en-US" altLang="zh-CN" sz="1400" dirty="0">
                <a:latin typeface="Times New Roman" pitchFamily="18" charset="0"/>
                <a:cs typeface="Times New Roman" pitchFamily="18" charset="0"/>
              </a:rPr>
              <a:t>5</a:t>
            </a:r>
            <a:r>
              <a:rPr lang="zh-CN" altLang="en-US" sz="1400" dirty="0">
                <a:latin typeface="Times New Roman" pitchFamily="18" charset="0"/>
                <a:cs typeface="Times New Roman" pitchFamily="18" charset="0"/>
              </a:rPr>
              <a:t>个工作日再次提醒发明人，并上报给中科客户接口人，由中科客户接口人向客户报告。</a:t>
            </a:r>
          </a:p>
          <a:p>
            <a:pPr latinLnBrk="1"/>
            <a:r>
              <a:rPr lang="zh-CN" altLang="en-US" sz="1400" dirty="0">
                <a:latin typeface="Times New Roman" pitchFamily="18" charset="0"/>
                <a:cs typeface="Times New Roman" pitchFamily="18" charset="0"/>
              </a:rPr>
              <a:t>对于发明人的反馈稿，代理师应当在</a:t>
            </a:r>
            <a:r>
              <a:rPr lang="en-US" altLang="zh-CN" sz="1400" dirty="0">
                <a:latin typeface="Times New Roman" pitchFamily="18" charset="0"/>
                <a:cs typeface="Times New Roman" pitchFamily="18" charset="0"/>
              </a:rPr>
              <a:t>2</a:t>
            </a:r>
            <a:r>
              <a:rPr lang="zh-CN" altLang="en-US" sz="1400" dirty="0">
                <a:latin typeface="Times New Roman" pitchFamily="18" charset="0"/>
                <a:cs typeface="Times New Roman" pitchFamily="18" charset="0"/>
              </a:rPr>
              <a:t>个工作日之内完成修改，并再次发送发明人确认</a:t>
            </a:r>
            <a:r>
              <a:rPr lang="zh-CN" altLang="en-US" sz="1400" dirty="0" smtClean="0">
                <a:latin typeface="Times New Roman" pitchFamily="18" charset="0"/>
                <a:cs typeface="Times New Roman" pitchFamily="18" charset="0"/>
              </a:rPr>
              <a:t>。</a:t>
            </a:r>
            <a:endParaRPr lang="zh-CN" alt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1415381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78"/>
          <p:cNvSpPr txBox="1"/>
          <p:nvPr/>
        </p:nvSpPr>
        <p:spPr>
          <a:xfrm>
            <a:off x="360000" y="180000"/>
            <a:ext cx="6311270" cy="461665"/>
          </a:xfrm>
          <a:prstGeom prst="rect">
            <a:avLst/>
          </a:prstGeom>
          <a:noFill/>
        </p:spPr>
        <p:txBody>
          <a:bodyPr wrap="square" rtlCol="0">
            <a:spAutoFit/>
          </a:bodyPr>
          <a:lstStyle/>
          <a:p>
            <a:r>
              <a:rPr lang="zh-CN" altLang="en-US" sz="2400" b="1" dirty="0">
                <a:solidFill>
                  <a:schemeClr val="accent5">
                    <a:lumMod val="50000"/>
                  </a:schemeClr>
                </a:solidFill>
                <a:latin typeface="微软雅黑" pitchFamily="34" charset="-122"/>
                <a:ea typeface="微软雅黑" pitchFamily="34" charset="-122"/>
              </a:rPr>
              <a:t>成熟完备的服务方案和服务流程</a:t>
            </a:r>
          </a:p>
        </p:txBody>
      </p:sp>
      <p:sp>
        <p:nvSpPr>
          <p:cNvPr id="2" name="矩形 1"/>
          <p:cNvSpPr/>
          <p:nvPr/>
        </p:nvSpPr>
        <p:spPr>
          <a:xfrm>
            <a:off x="478582" y="1052736"/>
            <a:ext cx="11233248" cy="5909310"/>
          </a:xfrm>
          <a:prstGeom prst="rect">
            <a:avLst/>
          </a:prstGeom>
        </p:spPr>
        <p:txBody>
          <a:bodyPr wrap="square">
            <a:spAutoFit/>
          </a:bodyPr>
          <a:lstStyle/>
          <a:p>
            <a:pPr latinLnBrk="1"/>
            <a:r>
              <a:rPr lang="zh-CN" altLang="en-US" sz="1400" dirty="0">
                <a:latin typeface="Times New Roman" pitchFamily="18" charset="0"/>
                <a:cs typeface="Times New Roman" pitchFamily="18" charset="0"/>
              </a:rPr>
              <a:t>（</a:t>
            </a:r>
            <a:r>
              <a:rPr lang="en-US" altLang="zh-CN" sz="1400" dirty="0">
                <a:latin typeface="Times New Roman" pitchFamily="18" charset="0"/>
                <a:cs typeface="Times New Roman" pitchFamily="18" charset="0"/>
              </a:rPr>
              <a:t>5</a:t>
            </a:r>
            <a:r>
              <a:rPr lang="zh-CN" altLang="en-US" sz="1400" dirty="0">
                <a:latin typeface="Times New Roman" pitchFamily="18" charset="0"/>
                <a:cs typeface="Times New Roman" pitchFamily="18" charset="0"/>
              </a:rPr>
              <a:t>）客户负责人（专利工程师</a:t>
            </a:r>
            <a:r>
              <a:rPr lang="en-US" altLang="zh-CN" sz="1400" dirty="0">
                <a:latin typeface="Times New Roman" pitchFamily="18" charset="0"/>
                <a:cs typeface="Times New Roman" pitchFamily="18" charset="0"/>
              </a:rPr>
              <a:t>PE</a:t>
            </a:r>
            <a:r>
              <a:rPr lang="zh-CN" altLang="en-US" sz="1400" dirty="0">
                <a:latin typeface="Times New Roman" pitchFamily="18" charset="0"/>
                <a:cs typeface="Times New Roman" pitchFamily="18" charset="0"/>
              </a:rPr>
              <a:t>）审核</a:t>
            </a:r>
          </a:p>
          <a:p>
            <a:pPr latinLnBrk="1"/>
            <a:r>
              <a:rPr lang="zh-CN" altLang="en-US" sz="1400" dirty="0">
                <a:latin typeface="Times New Roman" pitchFamily="18" charset="0"/>
                <a:cs typeface="Times New Roman" pitchFamily="18" charset="0"/>
              </a:rPr>
              <a:t>对于发明人已确认定稿的专利申请文件，代理师应于</a:t>
            </a:r>
            <a:r>
              <a:rPr lang="en-US" altLang="zh-CN" sz="1400" dirty="0">
                <a:latin typeface="Times New Roman" pitchFamily="18" charset="0"/>
                <a:cs typeface="Times New Roman" pitchFamily="18" charset="0"/>
              </a:rPr>
              <a:t>24</a:t>
            </a:r>
            <a:r>
              <a:rPr lang="zh-CN" altLang="en-US" sz="1400" dirty="0">
                <a:latin typeface="Times New Roman" pitchFamily="18" charset="0"/>
                <a:cs typeface="Times New Roman" pitchFamily="18" charset="0"/>
              </a:rPr>
              <a:t>小时之内发送给中科业务组组长进行审核，中科业务组组长审核后再由代理师将专利申请文件一稿发送给客户负责人（即专利工程师</a:t>
            </a:r>
            <a:r>
              <a:rPr lang="en-US" altLang="zh-CN" sz="1400" dirty="0">
                <a:latin typeface="Times New Roman" pitchFamily="18" charset="0"/>
                <a:cs typeface="Times New Roman" pitchFamily="18" charset="0"/>
              </a:rPr>
              <a:t>PE</a:t>
            </a:r>
            <a:r>
              <a:rPr lang="zh-CN" altLang="en-US" sz="1400" dirty="0">
                <a:latin typeface="Times New Roman" pitchFamily="18" charset="0"/>
                <a:cs typeface="Times New Roman" pitchFamily="18" charset="0"/>
              </a:rPr>
              <a:t>）审核。</a:t>
            </a:r>
          </a:p>
          <a:p>
            <a:pPr latinLnBrk="1"/>
            <a:r>
              <a:rPr lang="zh-CN" altLang="en-US" sz="1400" dirty="0">
                <a:latin typeface="Times New Roman" pitchFamily="18" charset="0"/>
                <a:cs typeface="Times New Roman" pitchFamily="18" charset="0"/>
              </a:rPr>
              <a:t>向客户负责人审核邮件发出</a:t>
            </a:r>
            <a:r>
              <a:rPr lang="en-US" altLang="zh-CN" sz="1400" dirty="0">
                <a:latin typeface="Times New Roman" pitchFamily="18" charset="0"/>
                <a:cs typeface="Times New Roman" pitchFamily="18" charset="0"/>
              </a:rPr>
              <a:t>3</a:t>
            </a:r>
            <a:r>
              <a:rPr lang="zh-CN" altLang="en-US" sz="1400" dirty="0">
                <a:latin typeface="Times New Roman" pitchFamily="18" charset="0"/>
                <a:cs typeface="Times New Roman" pitchFamily="18" charset="0"/>
              </a:rPr>
              <a:t>日之后，如客户负责人没有反馈，代理师应当（反复）邮件和</a:t>
            </a:r>
            <a:r>
              <a:rPr lang="en-US" altLang="zh-CN" sz="1400" dirty="0">
                <a:latin typeface="Times New Roman" pitchFamily="18" charset="0"/>
                <a:cs typeface="Times New Roman" pitchFamily="18" charset="0"/>
              </a:rPr>
              <a:t>/</a:t>
            </a:r>
            <a:r>
              <a:rPr lang="zh-CN" altLang="en-US" sz="1400" dirty="0">
                <a:latin typeface="Times New Roman" pitchFamily="18" charset="0"/>
                <a:cs typeface="Times New Roman" pitchFamily="18" charset="0"/>
              </a:rPr>
              <a:t>或电话提醒客户负责人；</a:t>
            </a:r>
          </a:p>
          <a:p>
            <a:pPr latinLnBrk="1"/>
            <a:r>
              <a:rPr lang="zh-CN" altLang="en-US" sz="1400" dirty="0">
                <a:latin typeface="Times New Roman" pitchFamily="18" charset="0"/>
                <a:cs typeface="Times New Roman" pitchFamily="18" charset="0"/>
              </a:rPr>
              <a:t>在案件递交时限到来之前</a:t>
            </a:r>
            <a:r>
              <a:rPr lang="en-US" altLang="zh-CN" sz="1400" dirty="0">
                <a:latin typeface="Times New Roman" pitchFamily="18" charset="0"/>
                <a:cs typeface="Times New Roman" pitchFamily="18" charset="0"/>
              </a:rPr>
              <a:t>2</a:t>
            </a:r>
            <a:r>
              <a:rPr lang="zh-CN" altLang="en-US" sz="1400" dirty="0">
                <a:latin typeface="Times New Roman" pitchFamily="18" charset="0"/>
                <a:cs typeface="Times New Roman" pitchFamily="18" charset="0"/>
              </a:rPr>
              <a:t>日，如客户负责人仍然没有反馈，则代理师应当报告中科客户接口人以寻求帮助，由中科客户接口人向客户报告； </a:t>
            </a:r>
          </a:p>
          <a:p>
            <a:pPr latinLnBrk="1"/>
            <a:r>
              <a:rPr lang="zh-CN" altLang="en-US" sz="1400" dirty="0">
                <a:latin typeface="Times New Roman" pitchFamily="18" charset="0"/>
                <a:cs typeface="Times New Roman" pitchFamily="18" charset="0"/>
              </a:rPr>
              <a:t>在客户负责人反馈及时的情况下，代理师应当在案件递交时限之前至少</a:t>
            </a:r>
            <a:r>
              <a:rPr lang="en-US" altLang="zh-CN" sz="1400" dirty="0">
                <a:latin typeface="Times New Roman" pitchFamily="18" charset="0"/>
                <a:cs typeface="Times New Roman" pitchFamily="18" charset="0"/>
              </a:rPr>
              <a:t>1</a:t>
            </a:r>
            <a:r>
              <a:rPr lang="zh-CN" altLang="en-US" sz="1400" dirty="0">
                <a:latin typeface="Times New Roman" pitchFamily="18" charset="0"/>
                <a:cs typeface="Times New Roman" pitchFamily="18" charset="0"/>
              </a:rPr>
              <a:t>天将完成的专利申请文件定稿发送到中科业务组组长进行审核；</a:t>
            </a:r>
          </a:p>
          <a:p>
            <a:pPr latinLnBrk="1"/>
            <a:r>
              <a:rPr lang="zh-CN" altLang="en-US" sz="1400" dirty="0">
                <a:latin typeface="Times New Roman" pitchFamily="18" charset="0"/>
                <a:cs typeface="Times New Roman" pitchFamily="18" charset="0"/>
              </a:rPr>
              <a:t>中科业务组组长审核后由代理师将专利申请文件定稿发送客户负责人确认。</a:t>
            </a:r>
          </a:p>
          <a:p>
            <a:pPr latinLnBrk="1"/>
            <a:r>
              <a:rPr lang="zh-CN" altLang="en-US" sz="1400" dirty="0">
                <a:latin typeface="Times New Roman" pitchFamily="18" charset="0"/>
                <a:cs typeface="Times New Roman" pitchFamily="18" charset="0"/>
              </a:rPr>
              <a:t>在案件递交时限到来之前</a:t>
            </a:r>
            <a:r>
              <a:rPr lang="en-US" altLang="zh-CN" sz="1400" dirty="0">
                <a:latin typeface="Times New Roman" pitchFamily="18" charset="0"/>
                <a:cs typeface="Times New Roman" pitchFamily="18" charset="0"/>
              </a:rPr>
              <a:t>2</a:t>
            </a:r>
            <a:r>
              <a:rPr lang="zh-CN" altLang="en-US" sz="1400" dirty="0">
                <a:latin typeface="Times New Roman" pitchFamily="18" charset="0"/>
                <a:cs typeface="Times New Roman" pitchFamily="18" charset="0"/>
              </a:rPr>
              <a:t>日，如负责人在经多次提醒之后仍然没有反馈，代理师应当报告中科客户接口人，由中科客户接口人与客户管理人员沟通协调；</a:t>
            </a:r>
          </a:p>
          <a:p>
            <a:pPr latinLnBrk="1"/>
            <a:r>
              <a:rPr lang="zh-CN" altLang="en-US" sz="1400" dirty="0">
                <a:latin typeface="Times New Roman" pitchFamily="18" charset="0"/>
                <a:cs typeface="Times New Roman" pitchFamily="18" charset="0"/>
              </a:rPr>
              <a:t>在向专利局提交申请文件之前，中科代理师应将其所撰写的申请文件交给甲方确认。在收到客户确认申请文件并要求提交所述申请文件的书面指示之后，应在收到客户书面指示后的</a:t>
            </a:r>
            <a:r>
              <a:rPr lang="en-US" altLang="zh-CN" sz="1400" dirty="0">
                <a:latin typeface="Times New Roman" pitchFamily="18" charset="0"/>
                <a:cs typeface="Times New Roman" pitchFamily="18" charset="0"/>
              </a:rPr>
              <a:t>2</a:t>
            </a:r>
            <a:r>
              <a:rPr lang="zh-CN" altLang="en-US" sz="1400" dirty="0">
                <a:latin typeface="Times New Roman" pitchFamily="18" charset="0"/>
                <a:cs typeface="Times New Roman" pitchFamily="18" charset="0"/>
              </a:rPr>
              <a:t>个工作日内向国家专利局提交该申请文件。如代理师没有按时完成“递交”，将没有完成的情况报告中科客户接口人，由中科客户接口人进行相关协调工作</a:t>
            </a:r>
            <a:r>
              <a:rPr lang="zh-CN" altLang="en-US" sz="1400" dirty="0" smtClean="0">
                <a:latin typeface="Times New Roman" pitchFamily="18" charset="0"/>
                <a:cs typeface="Times New Roman" pitchFamily="18" charset="0"/>
              </a:rPr>
              <a:t>。</a:t>
            </a:r>
            <a:endParaRPr lang="en-US" altLang="zh-CN" sz="1400" dirty="0" smtClean="0">
              <a:latin typeface="Times New Roman" pitchFamily="18" charset="0"/>
              <a:cs typeface="Times New Roman" pitchFamily="18" charset="0"/>
            </a:endParaRPr>
          </a:p>
          <a:p>
            <a:pPr latinLnBrk="1"/>
            <a:endParaRPr lang="en-US" altLang="zh-CN" sz="1400" dirty="0">
              <a:latin typeface="Times New Roman" pitchFamily="18" charset="0"/>
              <a:cs typeface="Times New Roman" pitchFamily="18" charset="0"/>
            </a:endParaRPr>
          </a:p>
          <a:p>
            <a:pPr latinLnBrk="1"/>
            <a:r>
              <a:rPr lang="zh-CN" altLang="en-US" sz="1400" b="1" dirty="0" smtClean="0">
                <a:latin typeface="Times New Roman" pitchFamily="18" charset="0"/>
                <a:cs typeface="Times New Roman" pitchFamily="18" charset="0"/>
              </a:rPr>
              <a:t>官方</a:t>
            </a:r>
            <a:r>
              <a:rPr lang="zh-CN" altLang="en-US" sz="1400" b="1" dirty="0">
                <a:latin typeface="Times New Roman" pitchFamily="18" charset="0"/>
                <a:cs typeface="Times New Roman" pitchFamily="18" charset="0"/>
              </a:rPr>
              <a:t>发文的转达及答复</a:t>
            </a:r>
          </a:p>
          <a:p>
            <a:pPr latinLnBrk="1"/>
            <a:r>
              <a:rPr lang="zh-CN" altLang="en-US" sz="1400" dirty="0">
                <a:latin typeface="Times New Roman" pitchFamily="18" charset="0"/>
                <a:cs typeface="Times New Roman" pitchFamily="18" charset="0"/>
              </a:rPr>
              <a:t>在收到专利局的官方发文，在不迟于</a:t>
            </a:r>
            <a:r>
              <a:rPr lang="en-US" altLang="zh-CN" sz="1400" dirty="0">
                <a:latin typeface="Times New Roman" pitchFamily="18" charset="0"/>
                <a:cs typeface="Times New Roman" pitchFamily="18" charset="0"/>
              </a:rPr>
              <a:t>5</a:t>
            </a:r>
            <a:r>
              <a:rPr lang="zh-CN" altLang="en-US" sz="1400" dirty="0">
                <a:latin typeface="Times New Roman" pitchFamily="18" charset="0"/>
                <a:cs typeface="Times New Roman" pitchFamily="18" charset="0"/>
              </a:rPr>
              <a:t>个工作日转达给客户。</a:t>
            </a:r>
          </a:p>
          <a:p>
            <a:pPr latinLnBrk="1"/>
            <a:r>
              <a:rPr lang="zh-CN" altLang="en-US" sz="1400" dirty="0">
                <a:latin typeface="Times New Roman" pitchFamily="18" charset="0"/>
                <a:cs typeface="Times New Roman" pitchFamily="18" charset="0"/>
              </a:rPr>
              <a:t>在收到第一次审查意见之日起</a:t>
            </a:r>
            <a:r>
              <a:rPr lang="en-US" altLang="zh-CN" sz="1400" dirty="0">
                <a:latin typeface="Times New Roman" pitchFamily="18" charset="0"/>
                <a:cs typeface="Times New Roman" pitchFamily="18" charset="0"/>
              </a:rPr>
              <a:t>30</a:t>
            </a:r>
            <a:r>
              <a:rPr lang="zh-CN" altLang="en-US" sz="1400" dirty="0">
                <a:latin typeface="Times New Roman" pitchFamily="18" charset="0"/>
                <a:cs typeface="Times New Roman" pitchFamily="18" charset="0"/>
              </a:rPr>
              <a:t>日内，向客户提供答复所述审查意见的建议和修改稿，以及授权前景分析，并等待客户的答复指示。应在收到客户的答复指示后，在答复所述官方发文时限的</a:t>
            </a:r>
            <a:r>
              <a:rPr lang="en-US" altLang="zh-CN" sz="1400" dirty="0">
                <a:latin typeface="Times New Roman" pitchFamily="18" charset="0"/>
                <a:cs typeface="Times New Roman" pitchFamily="18" charset="0"/>
              </a:rPr>
              <a:t>5</a:t>
            </a:r>
            <a:r>
              <a:rPr lang="zh-CN" altLang="en-US" sz="1400" dirty="0">
                <a:latin typeface="Times New Roman" pitchFamily="18" charset="0"/>
                <a:cs typeface="Times New Roman" pitchFamily="18" charset="0"/>
              </a:rPr>
              <a:t>个工作日前将待提交的答复官方发文的文件交给客户确认，并在得到客户同意提交上述文件的书面确认通知之后、答复所述官方发文时限之前提交上述文件。</a:t>
            </a:r>
          </a:p>
          <a:p>
            <a:pPr latinLnBrk="1"/>
            <a:r>
              <a:rPr lang="zh-CN" altLang="en-US" sz="1400" dirty="0">
                <a:latin typeface="Times New Roman" pitchFamily="18" charset="0"/>
                <a:cs typeface="Times New Roman" pitchFamily="18" charset="0"/>
              </a:rPr>
              <a:t>在收到第二次以及后续审查意见之日起</a:t>
            </a:r>
            <a:r>
              <a:rPr lang="en-US" altLang="zh-CN" sz="1400" dirty="0">
                <a:latin typeface="Times New Roman" pitchFamily="18" charset="0"/>
                <a:cs typeface="Times New Roman" pitchFamily="18" charset="0"/>
              </a:rPr>
              <a:t>15</a:t>
            </a:r>
            <a:r>
              <a:rPr lang="zh-CN" altLang="en-US" sz="1400" dirty="0">
                <a:latin typeface="Times New Roman" pitchFamily="18" charset="0"/>
                <a:cs typeface="Times New Roman" pitchFamily="18" charset="0"/>
              </a:rPr>
              <a:t>日内，向客户提供答复所述审查意见的建议和修改稿，以及授权前景分析，并等待客户的答复指示。应在收到客户的答复指示后，在答复所述官方发文时限的</a:t>
            </a:r>
            <a:r>
              <a:rPr lang="en-US" altLang="zh-CN" sz="1400" dirty="0">
                <a:latin typeface="Times New Roman" pitchFamily="18" charset="0"/>
                <a:cs typeface="Times New Roman" pitchFamily="18" charset="0"/>
              </a:rPr>
              <a:t>3</a:t>
            </a:r>
            <a:r>
              <a:rPr lang="zh-CN" altLang="en-US" sz="1400" dirty="0">
                <a:latin typeface="Times New Roman" pitchFamily="18" charset="0"/>
                <a:cs typeface="Times New Roman" pitchFamily="18" charset="0"/>
              </a:rPr>
              <a:t>个工作日前将待提交的答复官方发文的文件交给客户确认，并在得到客户同意提交上述文件的书面确认通知之后、答复所述官方发文时限之前提交上述文件。</a:t>
            </a:r>
          </a:p>
          <a:p>
            <a:pPr latinLnBrk="1"/>
            <a:r>
              <a:rPr lang="zh-CN" altLang="en-US" sz="1400" dirty="0">
                <a:latin typeface="Times New Roman" pitchFamily="18" charset="0"/>
                <a:cs typeface="Times New Roman" pitchFamily="18" charset="0"/>
              </a:rPr>
              <a:t>在收到专利申请驳回之日起</a:t>
            </a:r>
            <a:r>
              <a:rPr lang="en-US" altLang="zh-CN" sz="1400" dirty="0">
                <a:latin typeface="Times New Roman" pitchFamily="18" charset="0"/>
                <a:cs typeface="Times New Roman" pitchFamily="18" charset="0"/>
              </a:rPr>
              <a:t>15</a:t>
            </a:r>
            <a:r>
              <a:rPr lang="zh-CN" altLang="en-US" sz="1400" dirty="0">
                <a:latin typeface="Times New Roman" pitchFamily="18" charset="0"/>
                <a:cs typeface="Times New Roman" pitchFamily="18" charset="0"/>
              </a:rPr>
              <a:t>日内提供驳回分析报告，分析报告至少包括驳回原因、撰写情况、是否建议复审、复审理由以及授权前景分析等。</a:t>
            </a:r>
          </a:p>
          <a:p>
            <a:pPr latinLnBrk="1"/>
            <a:r>
              <a:rPr lang="zh-CN" altLang="en-US" sz="1400" dirty="0">
                <a:latin typeface="Times New Roman" pitchFamily="18" charset="0"/>
                <a:cs typeface="Times New Roman" pitchFamily="18" charset="0"/>
              </a:rPr>
              <a:t>在向专利局提交申请文件之后或在提交答复官方发文的文件之后三个工作日内，将其所提交的上述申请文件的副本或答复官方发文的文件副本提供给客户留存。</a:t>
            </a:r>
          </a:p>
          <a:p>
            <a:pPr latinLnBrk="1"/>
            <a:r>
              <a:rPr lang="zh-CN" altLang="en-US" sz="1400" dirty="0">
                <a:latin typeface="Times New Roman" pitchFamily="18" charset="0"/>
                <a:cs typeface="Times New Roman" pitchFamily="18" charset="0"/>
              </a:rPr>
              <a:t>及时向客户通告专利申请过程中事务的处理意见，并及时征求客户的意见。</a:t>
            </a:r>
          </a:p>
          <a:p>
            <a:pPr latinLnBrk="1"/>
            <a:endParaRPr lang="zh-CN" alt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1733040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78"/>
          <p:cNvSpPr txBox="1"/>
          <p:nvPr/>
        </p:nvSpPr>
        <p:spPr>
          <a:xfrm>
            <a:off x="360000" y="180000"/>
            <a:ext cx="6311270" cy="461665"/>
          </a:xfrm>
          <a:prstGeom prst="rect">
            <a:avLst/>
          </a:prstGeom>
          <a:noFill/>
        </p:spPr>
        <p:txBody>
          <a:bodyPr wrap="square" rtlCol="0">
            <a:spAutoFit/>
          </a:bodyPr>
          <a:lstStyle/>
          <a:p>
            <a:r>
              <a:rPr lang="zh-CN" altLang="en-US" sz="2400" b="1" dirty="0">
                <a:solidFill>
                  <a:schemeClr val="accent5">
                    <a:lumMod val="50000"/>
                  </a:schemeClr>
                </a:solidFill>
                <a:latin typeface="微软雅黑" pitchFamily="34" charset="-122"/>
                <a:ea typeface="微软雅黑" pitchFamily="34" charset="-122"/>
              </a:rPr>
              <a:t>紧急项目实施进度的保障措施</a:t>
            </a:r>
          </a:p>
        </p:txBody>
      </p:sp>
      <p:sp>
        <p:nvSpPr>
          <p:cNvPr id="2" name="矩形 1"/>
          <p:cNvSpPr/>
          <p:nvPr/>
        </p:nvSpPr>
        <p:spPr>
          <a:xfrm>
            <a:off x="766614" y="1052736"/>
            <a:ext cx="9865096" cy="4477572"/>
          </a:xfrm>
          <a:prstGeom prst="rect">
            <a:avLst/>
          </a:prstGeom>
        </p:spPr>
        <p:txBody>
          <a:bodyPr wrap="square">
            <a:spAutoFit/>
          </a:bodyPr>
          <a:lstStyle/>
          <a:p>
            <a:pPr latinLnBrk="1">
              <a:lnSpc>
                <a:spcPct val="150000"/>
              </a:lnSpc>
            </a:pPr>
            <a:r>
              <a:rPr lang="zh-CN" altLang="en-US" sz="1600" b="1" dirty="0" smtClean="0">
                <a:latin typeface="Times New Roman" pitchFamily="18" charset="0"/>
                <a:cs typeface="Times New Roman" pitchFamily="18" charset="0"/>
              </a:rPr>
              <a:t>         </a:t>
            </a:r>
            <a:r>
              <a:rPr lang="zh-CN" altLang="en-US" sz="1600" dirty="0" smtClean="0">
                <a:latin typeface="Times New Roman" pitchFamily="18" charset="0"/>
                <a:cs typeface="Times New Roman" pitchFamily="18" charset="0"/>
              </a:rPr>
              <a:t>中</a:t>
            </a:r>
            <a:r>
              <a:rPr lang="zh-CN" altLang="en-US" sz="1600" dirty="0">
                <a:latin typeface="Times New Roman" pitchFamily="18" charset="0"/>
                <a:cs typeface="Times New Roman" pitchFamily="18" charset="0"/>
              </a:rPr>
              <a:t>科专利能够能提供项目本身的日常服务，并满足与项目相关的临时性、突发性需求服务；在项目个别需求需要变更时，中科指定专门的接口人及时响应；在需求方提出明确人员配备或变更需求后，中科专利承诺</a:t>
            </a:r>
            <a:r>
              <a:rPr lang="en-US" altLang="zh-CN" sz="1600" dirty="0">
                <a:latin typeface="Times New Roman" pitchFamily="18" charset="0"/>
                <a:cs typeface="Times New Roman" pitchFamily="18" charset="0"/>
              </a:rPr>
              <a:t>2</a:t>
            </a:r>
            <a:r>
              <a:rPr lang="zh-CN" altLang="en-US" sz="1600" dirty="0">
                <a:latin typeface="Times New Roman" pitchFamily="18" charset="0"/>
                <a:cs typeface="Times New Roman" pitchFamily="18" charset="0"/>
              </a:rPr>
              <a:t>个工作日内完成需求人员配备或变更。针对紧急项目实施进度的保障措施具体如下：</a:t>
            </a:r>
          </a:p>
          <a:p>
            <a:pPr marL="285750" indent="-285750" latinLnBrk="1">
              <a:lnSpc>
                <a:spcPct val="150000"/>
              </a:lnSpc>
              <a:buFont typeface="Wingdings" pitchFamily="2" charset="2"/>
              <a:buChar char="p"/>
            </a:pPr>
            <a:r>
              <a:rPr lang="zh-CN" altLang="en-US" sz="1600" dirty="0" smtClean="0">
                <a:latin typeface="Times New Roman" pitchFamily="18" charset="0"/>
                <a:cs typeface="Times New Roman" pitchFamily="18" charset="0"/>
              </a:rPr>
              <a:t>将</a:t>
            </a:r>
            <a:r>
              <a:rPr lang="zh-CN" altLang="en-US" sz="1600" dirty="0">
                <a:latin typeface="Times New Roman" pitchFamily="18" charset="0"/>
                <a:cs typeface="Times New Roman" pitchFamily="18" charset="0"/>
              </a:rPr>
              <a:t>从委托到递交时限在一周内的案件，列为紧急案件；在收到紧急案件委托之日起，代理师马上开展代理工作，在当日或次日与发明人或客户联系人员联系，并在指定日期前一天或两天向发明人或客户返稿。</a:t>
            </a:r>
          </a:p>
          <a:p>
            <a:pPr marL="285750" indent="-285750" latinLnBrk="1">
              <a:lnSpc>
                <a:spcPct val="150000"/>
              </a:lnSpc>
              <a:buFont typeface="Wingdings" pitchFamily="2" charset="2"/>
              <a:buChar char="p"/>
            </a:pPr>
            <a:r>
              <a:rPr lang="zh-CN" altLang="en-US" sz="1600" dirty="0" smtClean="0">
                <a:latin typeface="Times New Roman" pitchFamily="18" charset="0"/>
                <a:cs typeface="Times New Roman" pitchFamily="18" charset="0"/>
              </a:rPr>
              <a:t>以</a:t>
            </a:r>
            <a:r>
              <a:rPr lang="zh-CN" altLang="en-US" sz="1600" dirty="0">
                <a:latin typeface="Times New Roman" pitchFamily="18" charset="0"/>
                <a:cs typeface="Times New Roman" pitchFamily="18" charset="0"/>
              </a:rPr>
              <a:t>中科整个公司为平台，为同一客户成立专门的客户小组，小组成员均由中科正式雇员组成，客户委托的所有专利申请事项均由该小组的代理师或专利工程师处理；在收到紧急案件时能够在小组中进行人员调配，确保按时处理完成。</a:t>
            </a:r>
          </a:p>
          <a:p>
            <a:pPr marL="285750" indent="-285750" latinLnBrk="1">
              <a:lnSpc>
                <a:spcPct val="150000"/>
              </a:lnSpc>
              <a:buFont typeface="Wingdings" pitchFamily="2" charset="2"/>
              <a:buChar char="p"/>
            </a:pPr>
            <a:r>
              <a:rPr lang="zh-CN" altLang="en-US" sz="1600" dirty="0" smtClean="0">
                <a:latin typeface="Times New Roman" pitchFamily="18" charset="0"/>
                <a:cs typeface="Times New Roman" pitchFamily="18" charset="0"/>
              </a:rPr>
              <a:t>中</a:t>
            </a:r>
            <a:r>
              <a:rPr lang="zh-CN" altLang="en-US" sz="1600" dirty="0">
                <a:latin typeface="Times New Roman" pitchFamily="18" charset="0"/>
                <a:cs typeface="Times New Roman" pitchFamily="18" charset="0"/>
              </a:rPr>
              <a:t>科有超过</a:t>
            </a:r>
            <a:r>
              <a:rPr lang="en-US" altLang="zh-CN" sz="1600" dirty="0">
                <a:latin typeface="Times New Roman" pitchFamily="18" charset="0"/>
                <a:cs typeface="Times New Roman" pitchFamily="18" charset="0"/>
              </a:rPr>
              <a:t>150</a:t>
            </a:r>
            <a:r>
              <a:rPr lang="zh-CN" altLang="en-US" sz="1600" dirty="0">
                <a:latin typeface="Times New Roman" pitchFamily="18" charset="0"/>
                <a:cs typeface="Times New Roman" pitchFamily="18" charset="0"/>
              </a:rPr>
              <a:t>名各技术领域的专业人员，均有丰富的从业经验；在紧急情况下可在公司内部的专业人员间调配，及时向客户询问是否可以增加代理师，并且在客户同意的情况下安排适当的代理师负责紧急案件。</a:t>
            </a:r>
          </a:p>
          <a:p>
            <a:pPr marL="285750" indent="-285750" latinLnBrk="1">
              <a:lnSpc>
                <a:spcPct val="150000"/>
              </a:lnSpc>
              <a:buFont typeface="Wingdings" pitchFamily="2" charset="2"/>
              <a:buChar char="p"/>
            </a:pPr>
            <a:r>
              <a:rPr lang="zh-CN" altLang="en-US" sz="1600" dirty="0" smtClean="0">
                <a:latin typeface="Times New Roman" pitchFamily="18" charset="0"/>
                <a:cs typeface="Times New Roman" pitchFamily="18" charset="0"/>
              </a:rPr>
              <a:t>能够</a:t>
            </a:r>
            <a:r>
              <a:rPr lang="zh-CN" altLang="en-US" sz="1600" dirty="0">
                <a:latin typeface="Times New Roman" pitchFamily="18" charset="0"/>
                <a:cs typeface="Times New Roman" pitchFamily="18" charset="0"/>
              </a:rPr>
              <a:t>应客户需求，抽调多名专业人员，为紧急项目成立专门的服务团队，在指定时间内专门处理紧急项目事宜。 </a:t>
            </a:r>
          </a:p>
        </p:txBody>
      </p:sp>
    </p:spTree>
    <p:extLst>
      <p:ext uri="{BB962C8B-B14F-4D97-AF65-F5344CB8AC3E}">
        <p14:creationId xmlns:p14="http://schemas.microsoft.com/office/powerpoint/2010/main" val="2399184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17" y="-10667"/>
            <a:ext cx="12190410" cy="4372711"/>
          </a:xfrm>
          <a:prstGeom prst="rect">
            <a:avLst/>
          </a:prstGeom>
          <a:gradFill flip="none" rotWithShape="1">
            <a:gsLst>
              <a:gs pos="100000">
                <a:schemeClr val="bg1">
                  <a:lumMod val="75000"/>
                </a:schemeClr>
              </a:gs>
              <a:gs pos="48000">
                <a:schemeClr val="bg1">
                  <a:lumMod val="95000"/>
                </a:schemeClr>
              </a:gs>
              <a:gs pos="0">
                <a:schemeClr val="bg1"/>
              </a:gs>
            </a:gsLst>
            <a:path path="circle">
              <a:fillToRect l="50000" t="50000" r="50000" b="50000"/>
            </a:path>
            <a:tileRect/>
          </a:gradFill>
          <a:ln>
            <a:noFill/>
          </a:ln>
          <a:extLst/>
        </p:spPr>
      </p:pic>
      <p:sp>
        <p:nvSpPr>
          <p:cNvPr id="5" name="文本框 3"/>
          <p:cNvSpPr txBox="1"/>
          <p:nvPr/>
        </p:nvSpPr>
        <p:spPr>
          <a:xfrm>
            <a:off x="1414685" y="4747791"/>
            <a:ext cx="6270985" cy="769441"/>
          </a:xfrm>
          <a:prstGeom prst="rect">
            <a:avLst/>
          </a:prstGeom>
          <a:noFill/>
          <a:effectLst/>
        </p:spPr>
        <p:txBody>
          <a:bodyPr wrap="square" rtlCol="0">
            <a:spAutoFit/>
          </a:bodyPr>
          <a:lstStyle/>
          <a:p>
            <a:r>
              <a:rPr lang="zh-CN" altLang="en-US" sz="4400" b="1" kern="2200" spc="600" dirty="0" smtClean="0">
                <a:gradFill flip="none" rotWithShape="1">
                  <a:gsLst>
                    <a:gs pos="0">
                      <a:srgbClr val="0070C0">
                        <a:shade val="30000"/>
                        <a:satMod val="115000"/>
                      </a:srgbClr>
                    </a:gs>
                    <a:gs pos="44000">
                      <a:srgbClr val="0070C0">
                        <a:shade val="67500"/>
                        <a:satMod val="115000"/>
                      </a:srgbClr>
                    </a:gs>
                    <a:gs pos="75000">
                      <a:srgbClr val="00B0F0"/>
                    </a:gs>
                    <a:gs pos="56000">
                      <a:srgbClr val="0070C0">
                        <a:shade val="100000"/>
                        <a:satMod val="115000"/>
                      </a:srgbClr>
                    </a:gs>
                  </a:gsLst>
                  <a:lin ang="18000000" scaled="0"/>
                  <a:tileRect/>
                </a:gradFill>
                <a:latin typeface="微软雅黑" pitchFamily="34" charset="-122"/>
                <a:ea typeface="微软雅黑" pitchFamily="34" charset="-122"/>
              </a:rPr>
              <a:t>荣幸相邀，共创未来</a:t>
            </a:r>
            <a:endParaRPr lang="zh-CN" altLang="en-US" sz="4400" b="1" kern="2200" spc="600" dirty="0">
              <a:gradFill flip="none" rotWithShape="1">
                <a:gsLst>
                  <a:gs pos="0">
                    <a:srgbClr val="0070C0">
                      <a:shade val="30000"/>
                      <a:satMod val="115000"/>
                    </a:srgbClr>
                  </a:gs>
                  <a:gs pos="44000">
                    <a:srgbClr val="0070C0">
                      <a:shade val="67500"/>
                      <a:satMod val="115000"/>
                    </a:srgbClr>
                  </a:gs>
                  <a:gs pos="75000">
                    <a:srgbClr val="00B0F0"/>
                  </a:gs>
                  <a:gs pos="56000">
                    <a:srgbClr val="0070C0">
                      <a:shade val="100000"/>
                      <a:satMod val="115000"/>
                    </a:srgbClr>
                  </a:gs>
                </a:gsLst>
                <a:lin ang="18000000" scaled="0"/>
                <a:tileRect/>
              </a:gradFill>
              <a:latin typeface="微软雅黑" pitchFamily="34" charset="-122"/>
              <a:ea typeface="微软雅黑" pitchFamily="34" charset="-122"/>
            </a:endParaRPr>
          </a:p>
        </p:txBody>
      </p:sp>
      <p:sp>
        <p:nvSpPr>
          <p:cNvPr id="9" name="流程图: 决策 8"/>
          <p:cNvSpPr/>
          <p:nvPr/>
        </p:nvSpPr>
        <p:spPr>
          <a:xfrm>
            <a:off x="8903518" y="3112113"/>
            <a:ext cx="2549085" cy="2464116"/>
          </a:xfrm>
          <a:prstGeom prst="flowChartDecision">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决策 10"/>
          <p:cNvSpPr/>
          <p:nvPr/>
        </p:nvSpPr>
        <p:spPr>
          <a:xfrm>
            <a:off x="7685671" y="4148920"/>
            <a:ext cx="412034" cy="398300"/>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决策 13"/>
          <p:cNvSpPr/>
          <p:nvPr/>
        </p:nvSpPr>
        <p:spPr>
          <a:xfrm>
            <a:off x="8083240" y="3958766"/>
            <a:ext cx="824069" cy="796600"/>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决策 14"/>
          <p:cNvSpPr/>
          <p:nvPr/>
        </p:nvSpPr>
        <p:spPr>
          <a:xfrm>
            <a:off x="10525794" y="2924536"/>
            <a:ext cx="667662" cy="645407"/>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决策 16"/>
          <p:cNvSpPr/>
          <p:nvPr/>
        </p:nvSpPr>
        <p:spPr>
          <a:xfrm>
            <a:off x="11393508" y="2800215"/>
            <a:ext cx="257216" cy="248642"/>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决策 20"/>
          <p:cNvSpPr/>
          <p:nvPr/>
        </p:nvSpPr>
        <p:spPr>
          <a:xfrm>
            <a:off x="10943632" y="3122133"/>
            <a:ext cx="1156968" cy="1118403"/>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决策 22"/>
          <p:cNvSpPr/>
          <p:nvPr/>
        </p:nvSpPr>
        <p:spPr>
          <a:xfrm>
            <a:off x="11193456" y="4536909"/>
            <a:ext cx="667662" cy="645407"/>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PA_文本框 3"/>
          <p:cNvSpPr txBox="1"/>
          <p:nvPr>
            <p:custDataLst>
              <p:tags r:id="rId1"/>
            </p:custDataLst>
          </p:nvPr>
        </p:nvSpPr>
        <p:spPr>
          <a:xfrm>
            <a:off x="1149657" y="5716894"/>
            <a:ext cx="6336704" cy="461665"/>
          </a:xfrm>
          <a:prstGeom prst="rect">
            <a:avLst/>
          </a:prstGeom>
          <a:noFill/>
          <a:effectLst/>
        </p:spPr>
        <p:txBody>
          <a:bodyPr wrap="square" rtlCol="0">
            <a:spAutoFit/>
          </a:bodyPr>
          <a:lstStyle/>
          <a:p>
            <a:pPr algn="ctr"/>
            <a:r>
              <a:rPr lang="zh-CN" altLang="en-US" sz="2400" b="1" dirty="0">
                <a:solidFill>
                  <a:schemeClr val="bg2">
                    <a:lumMod val="50000"/>
                  </a:schemeClr>
                </a:solidFill>
                <a:latin typeface="微软雅黑" pitchFamily="34" charset="-122"/>
                <a:ea typeface="微软雅黑" pitchFamily="34" charset="-122"/>
              </a:rPr>
              <a:t>中科专利商标代理有限责任公司</a:t>
            </a:r>
          </a:p>
        </p:txBody>
      </p:sp>
      <p:pic>
        <p:nvPicPr>
          <p:cNvPr id="19" name="Picture 3" descr="C:\Users\lijingwen\AppData\Local\Microsoft\Windows\Temporary Internet Files\Content.Outlook\4HKPGFCR\logo缩写.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4524" y="3887716"/>
            <a:ext cx="2227266" cy="867650"/>
          </a:xfrm>
          <a:prstGeom prst="rect">
            <a:avLst/>
          </a:prstGeom>
          <a:noFill/>
          <a:extLst>
            <a:ext uri="{909E8E84-426E-40DD-AFC4-6F175D3DCCD1}">
              <a14:hiddenFill xmlns:a14="http://schemas.microsoft.com/office/drawing/2010/main">
                <a:solidFill>
                  <a:srgbClr val="FFFFFF"/>
                </a:solidFill>
              </a14:hiddenFill>
            </a:ext>
          </a:extLst>
        </p:spPr>
      </p:pic>
      <p:sp>
        <p:nvSpPr>
          <p:cNvPr id="18" name="灯片编号占位符 3"/>
          <p:cNvSpPr txBox="1">
            <a:spLocks/>
          </p:cNvSpPr>
          <p:nvPr/>
        </p:nvSpPr>
        <p:spPr>
          <a:xfrm>
            <a:off x="11783838" y="6480000"/>
            <a:ext cx="456162"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F72D-0145-4728-BBF6-AFA599DFD9DE}" type="slidenum">
              <a:rPr lang="zh-CN" altLang="en-US" smtClean="0">
                <a:latin typeface="黑体" pitchFamily="49" charset="-122"/>
                <a:ea typeface="黑体" pitchFamily="49" charset="-122"/>
              </a:rPr>
              <a:pPr/>
              <a:t>38</a:t>
            </a:fld>
            <a:endParaRPr lang="zh-CN" altLang="en-US" dirty="0">
              <a:latin typeface="黑体" pitchFamily="49" charset="-122"/>
              <a:ea typeface="黑体" pitchFamily="49" charset="-122"/>
            </a:endParaRPr>
          </a:p>
        </p:txBody>
      </p:sp>
    </p:spTree>
    <p:extLst>
      <p:ext uri="{BB962C8B-B14F-4D97-AF65-F5344CB8AC3E}">
        <p14:creationId xmlns:p14="http://schemas.microsoft.com/office/powerpoint/2010/main" val="32966805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8662" y="1228111"/>
            <a:ext cx="8640960" cy="4616648"/>
          </a:xfrm>
          <a:prstGeom prst="rect">
            <a:avLst/>
          </a:prstGeom>
          <a:noFill/>
        </p:spPr>
        <p:txBody>
          <a:bodyPr wrap="square" rtlCol="0" anchor="ctr">
            <a:spAutoFit/>
          </a:bodyPr>
          <a:lstStyle/>
          <a:p>
            <a:pPr algn="ctr"/>
            <a:r>
              <a:rPr lang="zh-CN" altLang="en-US" sz="3200" b="1" dirty="0" smtClean="0">
                <a:effectLst>
                  <a:outerShdw blurRad="38100" dist="38100" dir="2700000" algn="tl">
                    <a:srgbClr val="000000">
                      <a:alpha val="43137"/>
                    </a:srgbClr>
                  </a:outerShdw>
                </a:effectLst>
                <a:latin typeface="华文楷体" pitchFamily="2" charset="-122"/>
                <a:ea typeface="华文楷体" pitchFamily="2" charset="-122"/>
              </a:rPr>
              <a:t>中科专利商标代理有限责任公司</a:t>
            </a:r>
            <a:endParaRPr lang="en-US" altLang="zh-CN" sz="3200" b="1" dirty="0" smtClean="0">
              <a:effectLst>
                <a:outerShdw blurRad="38100" dist="38100" dir="2700000" algn="tl">
                  <a:srgbClr val="000000">
                    <a:alpha val="43137"/>
                  </a:srgbClr>
                </a:outerShdw>
              </a:effectLst>
              <a:latin typeface="华文楷体" pitchFamily="2" charset="-122"/>
              <a:ea typeface="华文楷体" pitchFamily="2" charset="-122"/>
            </a:endParaRPr>
          </a:p>
          <a:p>
            <a:pPr algn="ctr"/>
            <a:endParaRPr lang="en-US" altLang="zh-CN" sz="4400" b="1" dirty="0">
              <a:effectLst>
                <a:outerShdw blurRad="38100" dist="38100" dir="2700000" algn="tl">
                  <a:srgbClr val="000000">
                    <a:alpha val="43137"/>
                  </a:srgbClr>
                </a:outerShdw>
              </a:effectLst>
              <a:latin typeface="华文楷体" pitchFamily="2" charset="-122"/>
              <a:ea typeface="华文楷体" pitchFamily="2" charset="-122"/>
            </a:endParaRPr>
          </a:p>
          <a:p>
            <a:pPr algn="ctr"/>
            <a:endParaRPr lang="en-US" altLang="zh-CN" sz="4400" b="1" dirty="0" smtClean="0">
              <a:effectLst>
                <a:outerShdw blurRad="38100" dist="38100" dir="2700000" algn="tl">
                  <a:srgbClr val="000000">
                    <a:alpha val="43137"/>
                  </a:srgbClr>
                </a:outerShdw>
              </a:effectLst>
              <a:latin typeface="华文楷体" pitchFamily="2" charset="-122"/>
              <a:ea typeface="华文楷体" pitchFamily="2" charset="-122"/>
            </a:endParaRPr>
          </a:p>
          <a:p>
            <a:pPr algn="ctr"/>
            <a:endParaRPr lang="en-US" altLang="zh-CN" dirty="0" smtClean="0"/>
          </a:p>
          <a:p>
            <a:pPr algn="ctr"/>
            <a:endParaRPr lang="en-US" altLang="zh-CN" dirty="0" smtClean="0"/>
          </a:p>
          <a:p>
            <a:pPr indent="630238" algn="ctr"/>
            <a:endParaRPr lang="en-US" altLang="zh-CN" sz="2400" b="1" dirty="0" smtClean="0">
              <a:effectLst>
                <a:outerShdw blurRad="38100" dist="38100" dir="2700000" algn="tl">
                  <a:srgbClr val="000000">
                    <a:alpha val="43137"/>
                  </a:srgbClr>
                </a:outerShdw>
              </a:effectLst>
              <a:latin typeface="华文楷体" pitchFamily="2" charset="-122"/>
              <a:ea typeface="华文楷体" pitchFamily="2" charset="-122"/>
            </a:endParaRPr>
          </a:p>
          <a:p>
            <a:pPr indent="630238" algn="ctr"/>
            <a:endParaRPr lang="en-US" altLang="zh-CN" sz="2400" b="1" dirty="0">
              <a:effectLst>
                <a:outerShdw blurRad="38100" dist="38100" dir="2700000" algn="tl">
                  <a:srgbClr val="000000">
                    <a:alpha val="43137"/>
                  </a:srgbClr>
                </a:outerShdw>
              </a:effectLst>
              <a:latin typeface="华文楷体" pitchFamily="2" charset="-122"/>
              <a:ea typeface="华文楷体" pitchFamily="2" charset="-122"/>
            </a:endParaRPr>
          </a:p>
          <a:p>
            <a:pPr algn="ctr"/>
            <a:r>
              <a:rPr lang="zh-CN" altLang="en-US" sz="2400" b="1" dirty="0" smtClean="0">
                <a:effectLst>
                  <a:outerShdw blurRad="38100" dist="38100" dir="2700000" algn="tl">
                    <a:srgbClr val="000000">
                      <a:alpha val="43137"/>
                    </a:srgbClr>
                  </a:outerShdw>
                </a:effectLst>
                <a:latin typeface="华文楷体" pitchFamily="2" charset="-122"/>
                <a:ea typeface="华文楷体" pitchFamily="2" charset="-122"/>
              </a:rPr>
              <a:t>总  机：</a:t>
            </a:r>
            <a:r>
              <a:rPr lang="en-US" altLang="zh-CN" sz="2400" b="1" dirty="0" smtClean="0">
                <a:effectLst>
                  <a:outerShdw blurRad="38100" dist="38100" dir="2700000" algn="tl">
                    <a:srgbClr val="000000">
                      <a:alpha val="43137"/>
                    </a:srgbClr>
                  </a:outerShdw>
                </a:effectLst>
                <a:latin typeface="华文楷体" pitchFamily="2" charset="-122"/>
                <a:ea typeface="华文楷体" pitchFamily="2" charset="-122"/>
              </a:rPr>
              <a:t>010-68619696/9698</a:t>
            </a:r>
          </a:p>
          <a:p>
            <a:pPr indent="630238" algn="ctr"/>
            <a:r>
              <a:rPr lang="zh-CN" altLang="en-US" sz="2400" b="1" dirty="0" smtClean="0">
                <a:effectLst>
                  <a:outerShdw blurRad="38100" dist="38100" dir="2700000" algn="tl">
                    <a:srgbClr val="000000">
                      <a:alpha val="43137"/>
                    </a:srgbClr>
                  </a:outerShdw>
                </a:effectLst>
                <a:latin typeface="华文楷体" pitchFamily="2" charset="-122"/>
                <a:ea typeface="华文楷体" pitchFamily="2" charset="-122"/>
              </a:rPr>
              <a:t>地  址：北京市海淀区西三环北路</a:t>
            </a:r>
            <a:r>
              <a:rPr lang="en-US" altLang="zh-CN" sz="2400" b="1" dirty="0" smtClean="0">
                <a:effectLst>
                  <a:outerShdw blurRad="38100" dist="38100" dir="2700000" algn="tl">
                    <a:srgbClr val="000000">
                      <a:alpha val="43137"/>
                    </a:srgbClr>
                  </a:outerShdw>
                </a:effectLst>
                <a:latin typeface="华文楷体" pitchFamily="2" charset="-122"/>
                <a:ea typeface="华文楷体" pitchFamily="2" charset="-122"/>
              </a:rPr>
              <a:t>87</a:t>
            </a:r>
            <a:r>
              <a:rPr lang="zh-CN" altLang="en-US" sz="2400" b="1" dirty="0" smtClean="0">
                <a:effectLst>
                  <a:outerShdw blurRad="38100" dist="38100" dir="2700000" algn="tl">
                    <a:srgbClr val="000000">
                      <a:alpha val="43137"/>
                    </a:srgbClr>
                  </a:outerShdw>
                </a:effectLst>
                <a:latin typeface="华文楷体" pitchFamily="2" charset="-122"/>
                <a:ea typeface="华文楷体" pitchFamily="2" charset="-122"/>
              </a:rPr>
              <a:t>号国际财经中心</a:t>
            </a:r>
            <a:r>
              <a:rPr lang="en-US" altLang="zh-CN" sz="2400" b="1" dirty="0" smtClean="0">
                <a:effectLst>
                  <a:outerShdw blurRad="38100" dist="38100" dir="2700000" algn="tl">
                    <a:srgbClr val="000000">
                      <a:alpha val="43137"/>
                    </a:srgbClr>
                  </a:outerShdw>
                </a:effectLst>
                <a:latin typeface="华文楷体" pitchFamily="2" charset="-122"/>
                <a:ea typeface="华文楷体" pitchFamily="2" charset="-122"/>
              </a:rPr>
              <a:t>D</a:t>
            </a:r>
            <a:r>
              <a:rPr lang="zh-CN" altLang="en-US" sz="2400" b="1" dirty="0" smtClean="0">
                <a:effectLst>
                  <a:outerShdw blurRad="38100" dist="38100" dir="2700000" algn="tl">
                    <a:srgbClr val="000000">
                      <a:alpha val="43137"/>
                    </a:srgbClr>
                  </a:outerShdw>
                </a:effectLst>
                <a:latin typeface="华文楷体" pitchFamily="2" charset="-122"/>
                <a:ea typeface="华文楷体" pitchFamily="2" charset="-122"/>
              </a:rPr>
              <a:t>座</a:t>
            </a:r>
            <a:r>
              <a:rPr lang="en-US" altLang="zh-CN" sz="2400" b="1" dirty="0" smtClean="0">
                <a:effectLst>
                  <a:outerShdw blurRad="38100" dist="38100" dir="2700000" algn="tl">
                    <a:srgbClr val="000000">
                      <a:alpha val="43137"/>
                    </a:srgbClr>
                  </a:outerShdw>
                </a:effectLst>
                <a:latin typeface="华文楷体" pitchFamily="2" charset="-122"/>
                <a:ea typeface="华文楷体" pitchFamily="2" charset="-122"/>
              </a:rPr>
              <a:t>3</a:t>
            </a:r>
            <a:r>
              <a:rPr lang="zh-CN" altLang="en-US" sz="2400" b="1" dirty="0" smtClean="0">
                <a:effectLst>
                  <a:outerShdw blurRad="38100" dist="38100" dir="2700000" algn="tl">
                    <a:srgbClr val="000000">
                      <a:alpha val="43137"/>
                    </a:srgbClr>
                  </a:outerShdw>
                </a:effectLst>
                <a:latin typeface="华文楷体" pitchFamily="2" charset="-122"/>
                <a:ea typeface="华文楷体" pitchFamily="2" charset="-122"/>
              </a:rPr>
              <a:t>层</a:t>
            </a:r>
            <a:endParaRPr lang="en-US" altLang="zh-CN" sz="2400" b="1" dirty="0" smtClean="0">
              <a:effectLst>
                <a:outerShdw blurRad="38100" dist="38100" dir="2700000" algn="tl">
                  <a:srgbClr val="000000">
                    <a:alpha val="43137"/>
                  </a:srgbClr>
                </a:outerShdw>
              </a:effectLst>
              <a:latin typeface="华文楷体" pitchFamily="2" charset="-122"/>
              <a:ea typeface="华文楷体" pitchFamily="2" charset="-122"/>
            </a:endParaRPr>
          </a:p>
          <a:p>
            <a:pPr indent="630238" algn="ctr"/>
            <a:r>
              <a:rPr lang="en-US" altLang="zh-CN" sz="2400" b="1" dirty="0">
                <a:effectLst>
                  <a:outerShdw blurRad="38100" dist="38100" dir="2700000" algn="tl">
                    <a:srgbClr val="000000">
                      <a:alpha val="43137"/>
                    </a:srgbClr>
                  </a:outerShdw>
                </a:effectLst>
                <a:latin typeface="华文楷体" pitchFamily="2" charset="-122"/>
                <a:ea typeface="华文楷体" pitchFamily="2" charset="-122"/>
                <a:hlinkClick r:id="rId3"/>
              </a:rPr>
              <a:t>E-mail  :  csptal@csptal.com</a:t>
            </a:r>
            <a:endParaRPr lang="en-US" altLang="zh-CN" sz="2400" b="1" dirty="0">
              <a:effectLst>
                <a:outerShdw blurRad="38100" dist="38100" dir="2700000" algn="tl">
                  <a:srgbClr val="000000">
                    <a:alpha val="43137"/>
                  </a:srgbClr>
                </a:outerShdw>
              </a:effectLst>
              <a:latin typeface="华文楷体" pitchFamily="2" charset="-122"/>
              <a:ea typeface="华文楷体" pitchFamily="2" charset="-122"/>
            </a:endParaRPr>
          </a:p>
          <a:p>
            <a:pPr indent="630238" algn="ctr"/>
            <a:endParaRPr lang="zh-CN" altLang="en-US" b="1" dirty="0">
              <a:effectLst>
                <a:outerShdw blurRad="38100" dist="38100" dir="2700000" algn="tl">
                  <a:srgbClr val="000000">
                    <a:alpha val="43137"/>
                  </a:srgbClr>
                </a:outerShdw>
              </a:effectLst>
              <a:latin typeface="华文楷体" pitchFamily="2" charset="-122"/>
              <a:ea typeface="华文楷体" pitchFamily="2" charset="-122"/>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046" y="2276872"/>
            <a:ext cx="18002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灯片编号占位符 3"/>
          <p:cNvSpPr txBox="1">
            <a:spLocks/>
          </p:cNvSpPr>
          <p:nvPr/>
        </p:nvSpPr>
        <p:spPr>
          <a:xfrm>
            <a:off x="11783838" y="6480000"/>
            <a:ext cx="456162"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F72D-0145-4728-BBF6-AFA599DFD9DE}" type="slidenum">
              <a:rPr lang="zh-CN" altLang="en-US" smtClean="0">
                <a:latin typeface="黑体" pitchFamily="49" charset="-122"/>
                <a:ea typeface="黑体" pitchFamily="49" charset="-122"/>
              </a:rPr>
              <a:pPr/>
              <a:t>39</a:t>
            </a:fld>
            <a:endParaRPr lang="zh-CN" altLang="en-US" dirty="0">
              <a:latin typeface="黑体" pitchFamily="49" charset="-122"/>
              <a:ea typeface="黑体" pitchFamily="49" charset="-122"/>
            </a:endParaRPr>
          </a:p>
        </p:txBody>
      </p:sp>
    </p:spTree>
    <p:extLst>
      <p:ext uri="{BB962C8B-B14F-4D97-AF65-F5344CB8AC3E}">
        <p14:creationId xmlns:p14="http://schemas.microsoft.com/office/powerpoint/2010/main" val="42700281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32083" y="1867081"/>
            <a:ext cx="7151355" cy="4586255"/>
            <a:chOff x="2494806" y="1214742"/>
            <a:chExt cx="7281128" cy="5019753"/>
          </a:xfrm>
        </p:grpSpPr>
        <p:sp>
          <p:nvSpPr>
            <p:cNvPr id="3" name="Freeform 263"/>
            <p:cNvSpPr>
              <a:spLocks noEditPoints="1"/>
            </p:cNvSpPr>
            <p:nvPr/>
          </p:nvSpPr>
          <p:spPr bwMode="auto">
            <a:xfrm>
              <a:off x="4292309" y="1888460"/>
              <a:ext cx="3633661" cy="3672317"/>
            </a:xfrm>
            <a:custGeom>
              <a:avLst/>
              <a:gdLst>
                <a:gd name="T0" fmla="*/ 962 w 1007"/>
                <a:gd name="T1" fmla="*/ 539 h 1017"/>
                <a:gd name="T2" fmla="*/ 793 w 1007"/>
                <a:gd name="T3" fmla="*/ 931 h 1017"/>
                <a:gd name="T4" fmla="*/ 695 w 1007"/>
                <a:gd name="T5" fmla="*/ 436 h 1017"/>
                <a:gd name="T6" fmla="*/ 885 w 1007"/>
                <a:gd name="T7" fmla="*/ 424 h 1017"/>
                <a:gd name="T8" fmla="*/ 864 w 1007"/>
                <a:gd name="T9" fmla="*/ 412 h 1017"/>
                <a:gd name="T10" fmla="*/ 779 w 1007"/>
                <a:gd name="T11" fmla="*/ 390 h 1017"/>
                <a:gd name="T12" fmla="*/ 802 w 1007"/>
                <a:gd name="T13" fmla="*/ 255 h 1017"/>
                <a:gd name="T14" fmla="*/ 855 w 1007"/>
                <a:gd name="T15" fmla="*/ 135 h 1017"/>
                <a:gd name="T16" fmla="*/ 770 w 1007"/>
                <a:gd name="T17" fmla="*/ 136 h 1017"/>
                <a:gd name="T18" fmla="*/ 695 w 1007"/>
                <a:gd name="T19" fmla="*/ 34 h 1017"/>
                <a:gd name="T20" fmla="*/ 962 w 1007"/>
                <a:gd name="T21" fmla="*/ 539 h 1017"/>
                <a:gd name="T22" fmla="*/ 693 w 1007"/>
                <a:gd name="T23" fmla="*/ 407 h 1017"/>
                <a:gd name="T24" fmla="*/ 695 w 1007"/>
                <a:gd name="T25" fmla="*/ 280 h 1017"/>
                <a:gd name="T26" fmla="*/ 686 w 1007"/>
                <a:gd name="T27" fmla="*/ 986 h 1017"/>
                <a:gd name="T28" fmla="*/ 677 w 1007"/>
                <a:gd name="T29" fmla="*/ 417 h 1017"/>
                <a:gd name="T30" fmla="*/ 683 w 1007"/>
                <a:gd name="T31" fmla="*/ 246 h 1017"/>
                <a:gd name="T32" fmla="*/ 671 w 1007"/>
                <a:gd name="T33" fmla="*/ 301 h 1017"/>
                <a:gd name="T34" fmla="*/ 621 w 1007"/>
                <a:gd name="T35" fmla="*/ 1005 h 1017"/>
                <a:gd name="T36" fmla="*/ 649 w 1007"/>
                <a:gd name="T37" fmla="*/ 376 h 1017"/>
                <a:gd name="T38" fmla="*/ 621 w 1007"/>
                <a:gd name="T39" fmla="*/ 12 h 1017"/>
                <a:gd name="T40" fmla="*/ 621 w 1007"/>
                <a:gd name="T41" fmla="*/ 373 h 1017"/>
                <a:gd name="T42" fmla="*/ 606 w 1007"/>
                <a:gd name="T43" fmla="*/ 479 h 1017"/>
                <a:gd name="T44" fmla="*/ 621 w 1007"/>
                <a:gd name="T45" fmla="*/ 255 h 1017"/>
                <a:gd name="T46" fmla="*/ 562 w 1007"/>
                <a:gd name="T47" fmla="*/ 164 h 1017"/>
                <a:gd name="T48" fmla="*/ 553 w 1007"/>
                <a:gd name="T49" fmla="*/ 1015 h 1017"/>
                <a:gd name="T50" fmla="*/ 560 w 1007"/>
                <a:gd name="T51" fmla="*/ 462 h 1017"/>
                <a:gd name="T52" fmla="*/ 553 w 1007"/>
                <a:gd name="T53" fmla="*/ 2 h 1017"/>
                <a:gd name="T54" fmla="*/ 553 w 1007"/>
                <a:gd name="T55" fmla="*/ 608 h 1017"/>
                <a:gd name="T56" fmla="*/ 538 w 1007"/>
                <a:gd name="T57" fmla="*/ 171 h 1017"/>
                <a:gd name="T58" fmla="*/ 553 w 1007"/>
                <a:gd name="T59" fmla="*/ 2 h 1017"/>
                <a:gd name="T60" fmla="*/ 321 w 1007"/>
                <a:gd name="T61" fmla="*/ 941 h 1017"/>
                <a:gd name="T62" fmla="*/ 537 w 1007"/>
                <a:gd name="T63" fmla="*/ 468 h 1017"/>
                <a:gd name="T64" fmla="*/ 497 w 1007"/>
                <a:gd name="T65" fmla="*/ 28 h 1017"/>
                <a:gd name="T66" fmla="*/ 305 w 1007"/>
                <a:gd name="T67" fmla="*/ 85 h 1017"/>
                <a:gd name="T68" fmla="*/ 267 w 1007"/>
                <a:gd name="T69" fmla="*/ 679 h 1017"/>
                <a:gd name="T70" fmla="*/ 256 w 1007"/>
                <a:gd name="T71" fmla="*/ 67 h 1017"/>
                <a:gd name="T72" fmla="*/ 213 w 1007"/>
                <a:gd name="T73" fmla="*/ 314 h 1017"/>
                <a:gd name="T74" fmla="*/ 213 w 1007"/>
                <a:gd name="T75" fmla="*/ 354 h 1017"/>
                <a:gd name="T76" fmla="*/ 197 w 1007"/>
                <a:gd name="T77" fmla="*/ 376 h 1017"/>
                <a:gd name="T78" fmla="*/ 213 w 1007"/>
                <a:gd name="T79" fmla="*/ 95 h 1017"/>
                <a:gd name="T80" fmla="*/ 213 w 1007"/>
                <a:gd name="T81" fmla="*/ 138 h 1017"/>
                <a:gd name="T82" fmla="*/ 195 w 1007"/>
                <a:gd name="T83" fmla="*/ 364 h 1017"/>
                <a:gd name="T84" fmla="*/ 153 w 1007"/>
                <a:gd name="T85" fmla="*/ 648 h 1017"/>
                <a:gd name="T86" fmla="*/ 197 w 1007"/>
                <a:gd name="T87" fmla="*/ 180 h 1017"/>
                <a:gd name="T88" fmla="*/ 176 w 1007"/>
                <a:gd name="T89" fmla="*/ 317 h 1017"/>
                <a:gd name="T90" fmla="*/ 153 w 1007"/>
                <a:gd name="T91" fmla="*/ 391 h 1017"/>
                <a:gd name="T92" fmla="*/ 116 w 1007"/>
                <a:gd name="T93" fmla="*/ 574 h 1017"/>
                <a:gd name="T94" fmla="*/ 103 w 1007"/>
                <a:gd name="T95" fmla="*/ 815 h 1017"/>
                <a:gd name="T96" fmla="*/ 103 w 1007"/>
                <a:gd name="T97" fmla="*/ 241 h 1017"/>
                <a:gd name="T98" fmla="*/ 102 w 1007"/>
                <a:gd name="T99" fmla="*/ 527 h 1017"/>
                <a:gd name="T100" fmla="*/ 79 w 1007"/>
                <a:gd name="T101" fmla="*/ 653 h 1017"/>
                <a:gd name="T102" fmla="*/ 103 w 1007"/>
                <a:gd name="T103" fmla="*/ 241 h 1017"/>
                <a:gd name="T104" fmla="*/ 103 w 1007"/>
                <a:gd name="T105" fmla="*/ 814 h 1017"/>
                <a:gd name="T106" fmla="*/ 79 w 1007"/>
                <a:gd name="T107" fmla="*/ 522 h 1017"/>
                <a:gd name="T108" fmla="*/ 79 w 1007"/>
                <a:gd name="T109" fmla="*/ 236 h 1017"/>
                <a:gd name="T110" fmla="*/ 0 w 1007"/>
                <a:gd name="T111" fmla="*/ 508 h 1017"/>
                <a:gd name="T112" fmla="*/ 0 w 1007"/>
                <a:gd name="T113" fmla="*/ 499 h 1017"/>
                <a:gd name="T114" fmla="*/ 31 w 1007"/>
                <a:gd name="T115" fmla="*/ 629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7" h="1017">
                  <a:moveTo>
                    <a:pt x="962" y="391"/>
                  </a:moveTo>
                  <a:cubicBezTo>
                    <a:pt x="969" y="393"/>
                    <a:pt x="976" y="394"/>
                    <a:pt x="983" y="394"/>
                  </a:cubicBezTo>
                  <a:cubicBezTo>
                    <a:pt x="997" y="393"/>
                    <a:pt x="992" y="379"/>
                    <a:pt x="978" y="372"/>
                  </a:cubicBezTo>
                  <a:cubicBezTo>
                    <a:pt x="963" y="364"/>
                    <a:pt x="961" y="352"/>
                    <a:pt x="967" y="345"/>
                  </a:cubicBezTo>
                  <a:cubicBezTo>
                    <a:pt x="973" y="340"/>
                    <a:pt x="971" y="334"/>
                    <a:pt x="962" y="337"/>
                  </a:cubicBezTo>
                  <a:cubicBezTo>
                    <a:pt x="962" y="391"/>
                    <a:pt x="962" y="391"/>
                    <a:pt x="962" y="391"/>
                  </a:cubicBezTo>
                  <a:close/>
                  <a:moveTo>
                    <a:pt x="962" y="578"/>
                  </a:moveTo>
                  <a:cubicBezTo>
                    <a:pt x="962" y="539"/>
                    <a:pt x="962" y="539"/>
                    <a:pt x="962" y="539"/>
                  </a:cubicBezTo>
                  <a:cubicBezTo>
                    <a:pt x="962" y="539"/>
                    <a:pt x="962" y="539"/>
                    <a:pt x="962" y="539"/>
                  </a:cubicBezTo>
                  <a:cubicBezTo>
                    <a:pt x="971" y="562"/>
                    <a:pt x="994" y="590"/>
                    <a:pt x="1007" y="616"/>
                  </a:cubicBezTo>
                  <a:cubicBezTo>
                    <a:pt x="1005" y="622"/>
                    <a:pt x="1004" y="629"/>
                    <a:pt x="1002" y="635"/>
                  </a:cubicBezTo>
                  <a:cubicBezTo>
                    <a:pt x="998" y="632"/>
                    <a:pt x="994" y="629"/>
                    <a:pt x="991" y="625"/>
                  </a:cubicBezTo>
                  <a:cubicBezTo>
                    <a:pt x="979" y="613"/>
                    <a:pt x="970" y="594"/>
                    <a:pt x="962" y="578"/>
                  </a:cubicBezTo>
                  <a:close/>
                  <a:moveTo>
                    <a:pt x="695" y="983"/>
                  </a:moveTo>
                  <a:cubicBezTo>
                    <a:pt x="696" y="982"/>
                    <a:pt x="696" y="982"/>
                    <a:pt x="696" y="982"/>
                  </a:cubicBezTo>
                  <a:cubicBezTo>
                    <a:pt x="711" y="976"/>
                    <a:pt x="726" y="969"/>
                    <a:pt x="741" y="962"/>
                  </a:cubicBezTo>
                  <a:cubicBezTo>
                    <a:pt x="748" y="958"/>
                    <a:pt x="755" y="954"/>
                    <a:pt x="762" y="950"/>
                  </a:cubicBezTo>
                  <a:cubicBezTo>
                    <a:pt x="773" y="944"/>
                    <a:pt x="783" y="937"/>
                    <a:pt x="793" y="931"/>
                  </a:cubicBezTo>
                  <a:cubicBezTo>
                    <a:pt x="790" y="919"/>
                    <a:pt x="792" y="909"/>
                    <a:pt x="784" y="897"/>
                  </a:cubicBezTo>
                  <a:cubicBezTo>
                    <a:pt x="772" y="880"/>
                    <a:pt x="761" y="850"/>
                    <a:pt x="772" y="835"/>
                  </a:cubicBezTo>
                  <a:cubicBezTo>
                    <a:pt x="784" y="819"/>
                    <a:pt x="789" y="807"/>
                    <a:pt x="779" y="803"/>
                  </a:cubicBezTo>
                  <a:cubicBezTo>
                    <a:pt x="768" y="799"/>
                    <a:pt x="784" y="781"/>
                    <a:pt x="770" y="772"/>
                  </a:cubicBezTo>
                  <a:cubicBezTo>
                    <a:pt x="755" y="763"/>
                    <a:pt x="746" y="738"/>
                    <a:pt x="751" y="726"/>
                  </a:cubicBezTo>
                  <a:cubicBezTo>
                    <a:pt x="757" y="714"/>
                    <a:pt x="758" y="695"/>
                    <a:pt x="741" y="695"/>
                  </a:cubicBezTo>
                  <a:cubicBezTo>
                    <a:pt x="728" y="695"/>
                    <a:pt x="710" y="687"/>
                    <a:pt x="695" y="686"/>
                  </a:cubicBezTo>
                  <a:cubicBezTo>
                    <a:pt x="695" y="983"/>
                    <a:pt x="695" y="983"/>
                    <a:pt x="695" y="983"/>
                  </a:cubicBezTo>
                  <a:close/>
                  <a:moveTo>
                    <a:pt x="695" y="436"/>
                  </a:moveTo>
                  <a:cubicBezTo>
                    <a:pt x="702" y="433"/>
                    <a:pt x="710" y="430"/>
                    <a:pt x="723" y="430"/>
                  </a:cubicBezTo>
                  <a:cubicBezTo>
                    <a:pt x="747" y="430"/>
                    <a:pt x="766" y="421"/>
                    <a:pt x="763" y="441"/>
                  </a:cubicBezTo>
                  <a:cubicBezTo>
                    <a:pt x="761" y="461"/>
                    <a:pt x="785" y="464"/>
                    <a:pt x="798" y="472"/>
                  </a:cubicBezTo>
                  <a:cubicBezTo>
                    <a:pt x="812" y="480"/>
                    <a:pt x="830" y="491"/>
                    <a:pt x="835" y="479"/>
                  </a:cubicBezTo>
                  <a:cubicBezTo>
                    <a:pt x="840" y="467"/>
                    <a:pt x="857" y="471"/>
                    <a:pt x="872" y="474"/>
                  </a:cubicBezTo>
                  <a:cubicBezTo>
                    <a:pt x="886" y="476"/>
                    <a:pt x="911" y="481"/>
                    <a:pt x="924" y="480"/>
                  </a:cubicBezTo>
                  <a:cubicBezTo>
                    <a:pt x="937" y="479"/>
                    <a:pt x="950" y="467"/>
                    <a:pt x="951" y="455"/>
                  </a:cubicBezTo>
                  <a:cubicBezTo>
                    <a:pt x="953" y="444"/>
                    <a:pt x="934" y="441"/>
                    <a:pt x="912" y="441"/>
                  </a:cubicBezTo>
                  <a:cubicBezTo>
                    <a:pt x="890" y="441"/>
                    <a:pt x="881" y="437"/>
                    <a:pt x="885" y="424"/>
                  </a:cubicBezTo>
                  <a:cubicBezTo>
                    <a:pt x="889" y="411"/>
                    <a:pt x="895" y="399"/>
                    <a:pt x="907" y="394"/>
                  </a:cubicBezTo>
                  <a:cubicBezTo>
                    <a:pt x="919" y="389"/>
                    <a:pt x="929" y="386"/>
                    <a:pt x="941" y="386"/>
                  </a:cubicBezTo>
                  <a:cubicBezTo>
                    <a:pt x="947" y="386"/>
                    <a:pt x="954" y="388"/>
                    <a:pt x="962" y="391"/>
                  </a:cubicBezTo>
                  <a:cubicBezTo>
                    <a:pt x="962" y="337"/>
                    <a:pt x="962" y="337"/>
                    <a:pt x="962" y="337"/>
                  </a:cubicBezTo>
                  <a:cubicBezTo>
                    <a:pt x="961" y="338"/>
                    <a:pt x="959" y="338"/>
                    <a:pt x="958" y="339"/>
                  </a:cubicBezTo>
                  <a:cubicBezTo>
                    <a:pt x="946" y="345"/>
                    <a:pt x="929" y="362"/>
                    <a:pt x="925" y="352"/>
                  </a:cubicBezTo>
                  <a:cubicBezTo>
                    <a:pt x="921" y="342"/>
                    <a:pt x="893" y="351"/>
                    <a:pt x="893" y="366"/>
                  </a:cubicBezTo>
                  <a:cubicBezTo>
                    <a:pt x="893" y="382"/>
                    <a:pt x="897" y="385"/>
                    <a:pt x="891" y="395"/>
                  </a:cubicBezTo>
                  <a:cubicBezTo>
                    <a:pt x="886" y="406"/>
                    <a:pt x="874" y="413"/>
                    <a:pt x="864" y="412"/>
                  </a:cubicBezTo>
                  <a:cubicBezTo>
                    <a:pt x="853" y="411"/>
                    <a:pt x="865" y="430"/>
                    <a:pt x="855" y="436"/>
                  </a:cubicBezTo>
                  <a:cubicBezTo>
                    <a:pt x="844" y="441"/>
                    <a:pt x="839" y="428"/>
                    <a:pt x="832" y="415"/>
                  </a:cubicBezTo>
                  <a:cubicBezTo>
                    <a:pt x="826" y="402"/>
                    <a:pt x="821" y="394"/>
                    <a:pt x="814" y="386"/>
                  </a:cubicBezTo>
                  <a:cubicBezTo>
                    <a:pt x="808" y="378"/>
                    <a:pt x="804" y="374"/>
                    <a:pt x="795" y="366"/>
                  </a:cubicBezTo>
                  <a:cubicBezTo>
                    <a:pt x="785" y="359"/>
                    <a:pt x="778" y="364"/>
                    <a:pt x="787" y="373"/>
                  </a:cubicBezTo>
                  <a:cubicBezTo>
                    <a:pt x="796" y="382"/>
                    <a:pt x="798" y="386"/>
                    <a:pt x="809" y="386"/>
                  </a:cubicBezTo>
                  <a:cubicBezTo>
                    <a:pt x="819" y="386"/>
                    <a:pt x="814" y="404"/>
                    <a:pt x="812" y="412"/>
                  </a:cubicBezTo>
                  <a:cubicBezTo>
                    <a:pt x="809" y="420"/>
                    <a:pt x="795" y="445"/>
                    <a:pt x="795" y="427"/>
                  </a:cubicBezTo>
                  <a:cubicBezTo>
                    <a:pt x="795" y="408"/>
                    <a:pt x="793" y="395"/>
                    <a:pt x="779" y="390"/>
                  </a:cubicBezTo>
                  <a:cubicBezTo>
                    <a:pt x="764" y="385"/>
                    <a:pt x="762" y="370"/>
                    <a:pt x="741" y="370"/>
                  </a:cubicBezTo>
                  <a:cubicBezTo>
                    <a:pt x="720" y="370"/>
                    <a:pt x="695" y="365"/>
                    <a:pt x="699" y="379"/>
                  </a:cubicBezTo>
                  <a:cubicBezTo>
                    <a:pt x="703" y="393"/>
                    <a:pt x="701" y="405"/>
                    <a:pt x="695" y="407"/>
                  </a:cubicBezTo>
                  <a:cubicBezTo>
                    <a:pt x="695" y="436"/>
                    <a:pt x="695" y="436"/>
                    <a:pt x="695" y="436"/>
                  </a:cubicBezTo>
                  <a:close/>
                  <a:moveTo>
                    <a:pt x="695" y="302"/>
                  </a:moveTo>
                  <a:cubicBezTo>
                    <a:pt x="708" y="297"/>
                    <a:pt x="721" y="287"/>
                    <a:pt x="729" y="279"/>
                  </a:cubicBezTo>
                  <a:cubicBezTo>
                    <a:pt x="738" y="270"/>
                    <a:pt x="736" y="250"/>
                    <a:pt x="746" y="250"/>
                  </a:cubicBezTo>
                  <a:cubicBezTo>
                    <a:pt x="757" y="250"/>
                    <a:pt x="750" y="262"/>
                    <a:pt x="767" y="262"/>
                  </a:cubicBezTo>
                  <a:cubicBezTo>
                    <a:pt x="784" y="262"/>
                    <a:pt x="788" y="255"/>
                    <a:pt x="802" y="255"/>
                  </a:cubicBezTo>
                  <a:cubicBezTo>
                    <a:pt x="817" y="255"/>
                    <a:pt x="827" y="267"/>
                    <a:pt x="838" y="258"/>
                  </a:cubicBezTo>
                  <a:cubicBezTo>
                    <a:pt x="848" y="249"/>
                    <a:pt x="830" y="233"/>
                    <a:pt x="846" y="233"/>
                  </a:cubicBezTo>
                  <a:cubicBezTo>
                    <a:pt x="861" y="233"/>
                    <a:pt x="874" y="234"/>
                    <a:pt x="863" y="223"/>
                  </a:cubicBezTo>
                  <a:cubicBezTo>
                    <a:pt x="851" y="211"/>
                    <a:pt x="866" y="217"/>
                    <a:pt x="880" y="211"/>
                  </a:cubicBezTo>
                  <a:cubicBezTo>
                    <a:pt x="893" y="204"/>
                    <a:pt x="891" y="194"/>
                    <a:pt x="876" y="196"/>
                  </a:cubicBezTo>
                  <a:cubicBezTo>
                    <a:pt x="860" y="199"/>
                    <a:pt x="847" y="208"/>
                    <a:pt x="840" y="192"/>
                  </a:cubicBezTo>
                  <a:cubicBezTo>
                    <a:pt x="834" y="177"/>
                    <a:pt x="853" y="158"/>
                    <a:pt x="864" y="147"/>
                  </a:cubicBezTo>
                  <a:cubicBezTo>
                    <a:pt x="864" y="146"/>
                    <a:pt x="865" y="146"/>
                    <a:pt x="865" y="145"/>
                  </a:cubicBezTo>
                  <a:cubicBezTo>
                    <a:pt x="862" y="142"/>
                    <a:pt x="859" y="139"/>
                    <a:pt x="855" y="135"/>
                  </a:cubicBezTo>
                  <a:cubicBezTo>
                    <a:pt x="850" y="136"/>
                    <a:pt x="845" y="138"/>
                    <a:pt x="843" y="144"/>
                  </a:cubicBezTo>
                  <a:cubicBezTo>
                    <a:pt x="839" y="158"/>
                    <a:pt x="823" y="165"/>
                    <a:pt x="818" y="179"/>
                  </a:cubicBezTo>
                  <a:cubicBezTo>
                    <a:pt x="813" y="194"/>
                    <a:pt x="832" y="207"/>
                    <a:pt x="822" y="217"/>
                  </a:cubicBezTo>
                  <a:cubicBezTo>
                    <a:pt x="812" y="228"/>
                    <a:pt x="808" y="240"/>
                    <a:pt x="798" y="240"/>
                  </a:cubicBezTo>
                  <a:cubicBezTo>
                    <a:pt x="789" y="240"/>
                    <a:pt x="781" y="259"/>
                    <a:pt x="778" y="246"/>
                  </a:cubicBezTo>
                  <a:cubicBezTo>
                    <a:pt x="774" y="233"/>
                    <a:pt x="766" y="219"/>
                    <a:pt x="757" y="225"/>
                  </a:cubicBezTo>
                  <a:cubicBezTo>
                    <a:pt x="747" y="232"/>
                    <a:pt x="749" y="254"/>
                    <a:pt x="737" y="236"/>
                  </a:cubicBezTo>
                  <a:cubicBezTo>
                    <a:pt x="725" y="217"/>
                    <a:pt x="715" y="191"/>
                    <a:pt x="728" y="177"/>
                  </a:cubicBezTo>
                  <a:cubicBezTo>
                    <a:pt x="741" y="162"/>
                    <a:pt x="759" y="151"/>
                    <a:pt x="770" y="136"/>
                  </a:cubicBezTo>
                  <a:cubicBezTo>
                    <a:pt x="777" y="126"/>
                    <a:pt x="791" y="107"/>
                    <a:pt x="805" y="95"/>
                  </a:cubicBezTo>
                  <a:cubicBezTo>
                    <a:pt x="791" y="85"/>
                    <a:pt x="777" y="76"/>
                    <a:pt x="762" y="67"/>
                  </a:cubicBezTo>
                  <a:cubicBezTo>
                    <a:pt x="755" y="63"/>
                    <a:pt x="748" y="59"/>
                    <a:pt x="741" y="55"/>
                  </a:cubicBezTo>
                  <a:cubicBezTo>
                    <a:pt x="737" y="54"/>
                    <a:pt x="734" y="52"/>
                    <a:pt x="731" y="50"/>
                  </a:cubicBezTo>
                  <a:cubicBezTo>
                    <a:pt x="727" y="48"/>
                    <a:pt x="723" y="46"/>
                    <a:pt x="719" y="45"/>
                  </a:cubicBezTo>
                  <a:cubicBezTo>
                    <a:pt x="717" y="44"/>
                    <a:pt x="715" y="43"/>
                    <a:pt x="713" y="42"/>
                  </a:cubicBezTo>
                  <a:cubicBezTo>
                    <a:pt x="708" y="40"/>
                    <a:pt x="702" y="37"/>
                    <a:pt x="696" y="35"/>
                  </a:cubicBezTo>
                  <a:cubicBezTo>
                    <a:pt x="696" y="35"/>
                    <a:pt x="696" y="35"/>
                    <a:pt x="695" y="35"/>
                  </a:cubicBezTo>
                  <a:cubicBezTo>
                    <a:pt x="695" y="34"/>
                    <a:pt x="695" y="34"/>
                    <a:pt x="695" y="34"/>
                  </a:cubicBezTo>
                  <a:cubicBezTo>
                    <a:pt x="695" y="280"/>
                    <a:pt x="695" y="280"/>
                    <a:pt x="695" y="280"/>
                  </a:cubicBezTo>
                  <a:cubicBezTo>
                    <a:pt x="698" y="279"/>
                    <a:pt x="701" y="281"/>
                    <a:pt x="700" y="285"/>
                  </a:cubicBezTo>
                  <a:cubicBezTo>
                    <a:pt x="699" y="288"/>
                    <a:pt x="697" y="291"/>
                    <a:pt x="695" y="291"/>
                  </a:cubicBezTo>
                  <a:cubicBezTo>
                    <a:pt x="695" y="302"/>
                    <a:pt x="695" y="302"/>
                    <a:pt x="695" y="302"/>
                  </a:cubicBezTo>
                  <a:close/>
                  <a:moveTo>
                    <a:pt x="962" y="539"/>
                  </a:moveTo>
                  <a:cubicBezTo>
                    <a:pt x="962" y="578"/>
                    <a:pt x="962" y="578"/>
                    <a:pt x="962" y="578"/>
                  </a:cubicBezTo>
                  <a:cubicBezTo>
                    <a:pt x="960" y="573"/>
                    <a:pt x="957" y="569"/>
                    <a:pt x="955" y="565"/>
                  </a:cubicBezTo>
                  <a:cubicBezTo>
                    <a:pt x="946" y="548"/>
                    <a:pt x="925" y="501"/>
                    <a:pt x="934" y="500"/>
                  </a:cubicBezTo>
                  <a:cubicBezTo>
                    <a:pt x="944" y="498"/>
                    <a:pt x="953" y="514"/>
                    <a:pt x="962" y="539"/>
                  </a:cubicBezTo>
                  <a:close/>
                  <a:moveTo>
                    <a:pt x="686" y="986"/>
                  </a:moveTo>
                  <a:cubicBezTo>
                    <a:pt x="689" y="985"/>
                    <a:pt x="692" y="984"/>
                    <a:pt x="695" y="983"/>
                  </a:cubicBezTo>
                  <a:cubicBezTo>
                    <a:pt x="695" y="686"/>
                    <a:pt x="695" y="686"/>
                    <a:pt x="695" y="686"/>
                  </a:cubicBezTo>
                  <a:cubicBezTo>
                    <a:pt x="692" y="686"/>
                    <a:pt x="689" y="685"/>
                    <a:pt x="686" y="686"/>
                  </a:cubicBezTo>
                  <a:cubicBezTo>
                    <a:pt x="686" y="986"/>
                    <a:pt x="686" y="986"/>
                    <a:pt x="686" y="986"/>
                  </a:cubicBezTo>
                  <a:close/>
                  <a:moveTo>
                    <a:pt x="686" y="439"/>
                  </a:moveTo>
                  <a:cubicBezTo>
                    <a:pt x="689" y="439"/>
                    <a:pt x="692" y="437"/>
                    <a:pt x="695" y="436"/>
                  </a:cubicBezTo>
                  <a:cubicBezTo>
                    <a:pt x="695" y="407"/>
                    <a:pt x="695" y="407"/>
                    <a:pt x="695" y="407"/>
                  </a:cubicBezTo>
                  <a:cubicBezTo>
                    <a:pt x="694" y="407"/>
                    <a:pt x="693" y="407"/>
                    <a:pt x="693" y="407"/>
                  </a:cubicBezTo>
                  <a:cubicBezTo>
                    <a:pt x="690" y="407"/>
                    <a:pt x="688" y="407"/>
                    <a:pt x="686" y="407"/>
                  </a:cubicBezTo>
                  <a:cubicBezTo>
                    <a:pt x="686" y="439"/>
                    <a:pt x="686" y="439"/>
                    <a:pt x="686" y="439"/>
                  </a:cubicBezTo>
                  <a:close/>
                  <a:moveTo>
                    <a:pt x="686" y="304"/>
                  </a:moveTo>
                  <a:cubicBezTo>
                    <a:pt x="687" y="304"/>
                    <a:pt x="688" y="304"/>
                    <a:pt x="689" y="304"/>
                  </a:cubicBezTo>
                  <a:cubicBezTo>
                    <a:pt x="691" y="303"/>
                    <a:pt x="693" y="303"/>
                    <a:pt x="695" y="302"/>
                  </a:cubicBezTo>
                  <a:cubicBezTo>
                    <a:pt x="695" y="291"/>
                    <a:pt x="695" y="291"/>
                    <a:pt x="695" y="291"/>
                  </a:cubicBezTo>
                  <a:cubicBezTo>
                    <a:pt x="694" y="291"/>
                    <a:pt x="693" y="291"/>
                    <a:pt x="692" y="289"/>
                  </a:cubicBezTo>
                  <a:cubicBezTo>
                    <a:pt x="688" y="285"/>
                    <a:pt x="688" y="282"/>
                    <a:pt x="693" y="281"/>
                  </a:cubicBezTo>
                  <a:cubicBezTo>
                    <a:pt x="694" y="281"/>
                    <a:pt x="694" y="280"/>
                    <a:pt x="695" y="280"/>
                  </a:cubicBezTo>
                  <a:cubicBezTo>
                    <a:pt x="695" y="34"/>
                    <a:pt x="695" y="34"/>
                    <a:pt x="695" y="34"/>
                  </a:cubicBezTo>
                  <a:cubicBezTo>
                    <a:pt x="692" y="33"/>
                    <a:pt x="689" y="32"/>
                    <a:pt x="686" y="31"/>
                  </a:cubicBezTo>
                  <a:cubicBezTo>
                    <a:pt x="686" y="236"/>
                    <a:pt x="686" y="236"/>
                    <a:pt x="686" y="236"/>
                  </a:cubicBezTo>
                  <a:cubicBezTo>
                    <a:pt x="689" y="235"/>
                    <a:pt x="692" y="237"/>
                    <a:pt x="691" y="241"/>
                  </a:cubicBezTo>
                  <a:cubicBezTo>
                    <a:pt x="691" y="244"/>
                    <a:pt x="688" y="247"/>
                    <a:pt x="686" y="247"/>
                  </a:cubicBezTo>
                  <a:lnTo>
                    <a:pt x="686" y="304"/>
                  </a:lnTo>
                  <a:close/>
                  <a:moveTo>
                    <a:pt x="656" y="996"/>
                  </a:moveTo>
                  <a:cubicBezTo>
                    <a:pt x="662" y="994"/>
                    <a:pt x="667" y="992"/>
                    <a:pt x="672" y="991"/>
                  </a:cubicBezTo>
                  <a:cubicBezTo>
                    <a:pt x="677" y="989"/>
                    <a:pt x="681" y="987"/>
                    <a:pt x="686" y="986"/>
                  </a:cubicBezTo>
                  <a:cubicBezTo>
                    <a:pt x="686" y="686"/>
                    <a:pt x="686" y="686"/>
                    <a:pt x="686" y="686"/>
                  </a:cubicBezTo>
                  <a:cubicBezTo>
                    <a:pt x="684" y="686"/>
                    <a:pt x="682" y="686"/>
                    <a:pt x="679" y="687"/>
                  </a:cubicBezTo>
                  <a:cubicBezTo>
                    <a:pt x="671" y="689"/>
                    <a:pt x="663" y="692"/>
                    <a:pt x="656" y="694"/>
                  </a:cubicBezTo>
                  <a:cubicBezTo>
                    <a:pt x="656" y="996"/>
                    <a:pt x="656" y="996"/>
                    <a:pt x="656" y="996"/>
                  </a:cubicBezTo>
                  <a:close/>
                  <a:moveTo>
                    <a:pt x="656" y="443"/>
                  </a:moveTo>
                  <a:cubicBezTo>
                    <a:pt x="659" y="443"/>
                    <a:pt x="663" y="442"/>
                    <a:pt x="668" y="442"/>
                  </a:cubicBezTo>
                  <a:cubicBezTo>
                    <a:pt x="675" y="442"/>
                    <a:pt x="681" y="441"/>
                    <a:pt x="686" y="439"/>
                  </a:cubicBezTo>
                  <a:cubicBezTo>
                    <a:pt x="686" y="407"/>
                    <a:pt x="686" y="407"/>
                    <a:pt x="686" y="407"/>
                  </a:cubicBezTo>
                  <a:cubicBezTo>
                    <a:pt x="680" y="408"/>
                    <a:pt x="676" y="411"/>
                    <a:pt x="677" y="417"/>
                  </a:cubicBezTo>
                  <a:cubicBezTo>
                    <a:pt x="678" y="427"/>
                    <a:pt x="674" y="425"/>
                    <a:pt x="668" y="430"/>
                  </a:cubicBezTo>
                  <a:cubicBezTo>
                    <a:pt x="665" y="433"/>
                    <a:pt x="661" y="436"/>
                    <a:pt x="656" y="437"/>
                  </a:cubicBezTo>
                  <a:cubicBezTo>
                    <a:pt x="656" y="443"/>
                    <a:pt x="656" y="443"/>
                    <a:pt x="656" y="443"/>
                  </a:cubicBezTo>
                  <a:close/>
                  <a:moveTo>
                    <a:pt x="656" y="374"/>
                  </a:moveTo>
                  <a:cubicBezTo>
                    <a:pt x="667" y="371"/>
                    <a:pt x="674" y="359"/>
                    <a:pt x="664" y="351"/>
                  </a:cubicBezTo>
                  <a:cubicBezTo>
                    <a:pt x="652" y="340"/>
                    <a:pt x="656" y="326"/>
                    <a:pt x="662" y="314"/>
                  </a:cubicBezTo>
                  <a:cubicBezTo>
                    <a:pt x="669" y="303"/>
                    <a:pt x="672" y="307"/>
                    <a:pt x="686" y="304"/>
                  </a:cubicBezTo>
                  <a:cubicBezTo>
                    <a:pt x="686" y="247"/>
                    <a:pt x="686" y="247"/>
                    <a:pt x="686" y="247"/>
                  </a:cubicBezTo>
                  <a:cubicBezTo>
                    <a:pt x="685" y="247"/>
                    <a:pt x="684" y="247"/>
                    <a:pt x="683" y="246"/>
                  </a:cubicBezTo>
                  <a:cubicBezTo>
                    <a:pt x="680" y="241"/>
                    <a:pt x="680" y="238"/>
                    <a:pt x="685" y="237"/>
                  </a:cubicBezTo>
                  <a:cubicBezTo>
                    <a:pt x="685" y="237"/>
                    <a:pt x="686" y="237"/>
                    <a:pt x="686" y="236"/>
                  </a:cubicBezTo>
                  <a:cubicBezTo>
                    <a:pt x="686" y="31"/>
                    <a:pt x="686" y="31"/>
                    <a:pt x="686" y="31"/>
                  </a:cubicBezTo>
                  <a:cubicBezTo>
                    <a:pt x="683" y="30"/>
                    <a:pt x="680" y="29"/>
                    <a:pt x="676" y="28"/>
                  </a:cubicBezTo>
                  <a:cubicBezTo>
                    <a:pt x="675" y="27"/>
                    <a:pt x="674" y="27"/>
                    <a:pt x="672" y="26"/>
                  </a:cubicBezTo>
                  <a:cubicBezTo>
                    <a:pt x="667" y="25"/>
                    <a:pt x="662" y="23"/>
                    <a:pt x="656" y="21"/>
                  </a:cubicBezTo>
                  <a:cubicBezTo>
                    <a:pt x="656" y="224"/>
                    <a:pt x="656" y="224"/>
                    <a:pt x="656" y="224"/>
                  </a:cubicBezTo>
                  <a:cubicBezTo>
                    <a:pt x="674" y="223"/>
                    <a:pt x="676" y="248"/>
                    <a:pt x="673" y="258"/>
                  </a:cubicBezTo>
                  <a:cubicBezTo>
                    <a:pt x="670" y="268"/>
                    <a:pt x="691" y="301"/>
                    <a:pt x="671" y="301"/>
                  </a:cubicBezTo>
                  <a:cubicBezTo>
                    <a:pt x="666" y="301"/>
                    <a:pt x="661" y="303"/>
                    <a:pt x="656" y="304"/>
                  </a:cubicBezTo>
                  <a:lnTo>
                    <a:pt x="656" y="374"/>
                  </a:lnTo>
                  <a:close/>
                  <a:moveTo>
                    <a:pt x="621" y="1005"/>
                  </a:moveTo>
                  <a:cubicBezTo>
                    <a:pt x="622" y="1005"/>
                    <a:pt x="622" y="1005"/>
                    <a:pt x="622" y="1005"/>
                  </a:cubicBezTo>
                  <a:cubicBezTo>
                    <a:pt x="634" y="1002"/>
                    <a:pt x="645" y="999"/>
                    <a:pt x="656" y="996"/>
                  </a:cubicBezTo>
                  <a:cubicBezTo>
                    <a:pt x="656" y="694"/>
                    <a:pt x="656" y="694"/>
                    <a:pt x="656" y="694"/>
                  </a:cubicBezTo>
                  <a:cubicBezTo>
                    <a:pt x="649" y="696"/>
                    <a:pt x="643" y="698"/>
                    <a:pt x="638" y="700"/>
                  </a:cubicBezTo>
                  <a:cubicBezTo>
                    <a:pt x="633" y="701"/>
                    <a:pt x="627" y="699"/>
                    <a:pt x="621" y="694"/>
                  </a:cubicBezTo>
                  <a:cubicBezTo>
                    <a:pt x="621" y="1005"/>
                    <a:pt x="621" y="1005"/>
                    <a:pt x="621" y="1005"/>
                  </a:cubicBezTo>
                  <a:close/>
                  <a:moveTo>
                    <a:pt x="621" y="457"/>
                  </a:moveTo>
                  <a:cubicBezTo>
                    <a:pt x="623" y="455"/>
                    <a:pt x="626" y="455"/>
                    <a:pt x="628" y="454"/>
                  </a:cubicBezTo>
                  <a:cubicBezTo>
                    <a:pt x="639" y="452"/>
                    <a:pt x="643" y="446"/>
                    <a:pt x="656" y="443"/>
                  </a:cubicBezTo>
                  <a:cubicBezTo>
                    <a:pt x="656" y="437"/>
                    <a:pt x="656" y="437"/>
                    <a:pt x="656" y="437"/>
                  </a:cubicBezTo>
                  <a:cubicBezTo>
                    <a:pt x="651" y="439"/>
                    <a:pt x="646" y="439"/>
                    <a:pt x="640" y="436"/>
                  </a:cubicBezTo>
                  <a:cubicBezTo>
                    <a:pt x="635" y="432"/>
                    <a:pt x="627" y="433"/>
                    <a:pt x="621" y="434"/>
                  </a:cubicBezTo>
                  <a:cubicBezTo>
                    <a:pt x="621" y="457"/>
                    <a:pt x="621" y="457"/>
                    <a:pt x="621" y="457"/>
                  </a:cubicBezTo>
                  <a:close/>
                  <a:moveTo>
                    <a:pt x="621" y="373"/>
                  </a:moveTo>
                  <a:cubicBezTo>
                    <a:pt x="633" y="373"/>
                    <a:pt x="636" y="376"/>
                    <a:pt x="649" y="376"/>
                  </a:cubicBezTo>
                  <a:cubicBezTo>
                    <a:pt x="652" y="376"/>
                    <a:pt x="654" y="375"/>
                    <a:pt x="656" y="374"/>
                  </a:cubicBezTo>
                  <a:cubicBezTo>
                    <a:pt x="656" y="304"/>
                    <a:pt x="656" y="304"/>
                    <a:pt x="656" y="304"/>
                  </a:cubicBezTo>
                  <a:cubicBezTo>
                    <a:pt x="645" y="309"/>
                    <a:pt x="637" y="316"/>
                    <a:pt x="634" y="302"/>
                  </a:cubicBezTo>
                  <a:cubicBezTo>
                    <a:pt x="631" y="283"/>
                    <a:pt x="630" y="285"/>
                    <a:pt x="648" y="277"/>
                  </a:cubicBezTo>
                  <a:cubicBezTo>
                    <a:pt x="665" y="270"/>
                    <a:pt x="640" y="222"/>
                    <a:pt x="654" y="224"/>
                  </a:cubicBezTo>
                  <a:cubicBezTo>
                    <a:pt x="654" y="224"/>
                    <a:pt x="655" y="224"/>
                    <a:pt x="656" y="224"/>
                  </a:cubicBezTo>
                  <a:cubicBezTo>
                    <a:pt x="656" y="21"/>
                    <a:pt x="656" y="21"/>
                    <a:pt x="656" y="21"/>
                  </a:cubicBezTo>
                  <a:cubicBezTo>
                    <a:pt x="646" y="18"/>
                    <a:pt x="636" y="16"/>
                    <a:pt x="626" y="13"/>
                  </a:cubicBezTo>
                  <a:cubicBezTo>
                    <a:pt x="624" y="13"/>
                    <a:pt x="623" y="12"/>
                    <a:pt x="621" y="12"/>
                  </a:cubicBezTo>
                  <a:cubicBezTo>
                    <a:pt x="621" y="58"/>
                    <a:pt x="621" y="58"/>
                    <a:pt x="621" y="58"/>
                  </a:cubicBezTo>
                  <a:cubicBezTo>
                    <a:pt x="622" y="58"/>
                    <a:pt x="623" y="58"/>
                    <a:pt x="624" y="58"/>
                  </a:cubicBezTo>
                  <a:cubicBezTo>
                    <a:pt x="634" y="58"/>
                    <a:pt x="642" y="76"/>
                    <a:pt x="629" y="76"/>
                  </a:cubicBezTo>
                  <a:cubicBezTo>
                    <a:pt x="626" y="76"/>
                    <a:pt x="623" y="75"/>
                    <a:pt x="621" y="74"/>
                  </a:cubicBezTo>
                  <a:cubicBezTo>
                    <a:pt x="621" y="255"/>
                    <a:pt x="621" y="255"/>
                    <a:pt x="621" y="255"/>
                  </a:cubicBezTo>
                  <a:cubicBezTo>
                    <a:pt x="621" y="255"/>
                    <a:pt x="622" y="255"/>
                    <a:pt x="623" y="255"/>
                  </a:cubicBezTo>
                  <a:cubicBezTo>
                    <a:pt x="634" y="254"/>
                    <a:pt x="634" y="277"/>
                    <a:pt x="629" y="290"/>
                  </a:cubicBezTo>
                  <a:cubicBezTo>
                    <a:pt x="627" y="295"/>
                    <a:pt x="624" y="297"/>
                    <a:pt x="621" y="298"/>
                  </a:cubicBezTo>
                  <a:lnTo>
                    <a:pt x="621" y="373"/>
                  </a:lnTo>
                  <a:close/>
                  <a:moveTo>
                    <a:pt x="562" y="1015"/>
                  </a:moveTo>
                  <a:cubicBezTo>
                    <a:pt x="582" y="1013"/>
                    <a:pt x="601" y="1009"/>
                    <a:pt x="621" y="1005"/>
                  </a:cubicBezTo>
                  <a:cubicBezTo>
                    <a:pt x="621" y="694"/>
                    <a:pt x="621" y="694"/>
                    <a:pt x="621" y="694"/>
                  </a:cubicBezTo>
                  <a:cubicBezTo>
                    <a:pt x="610" y="687"/>
                    <a:pt x="598" y="674"/>
                    <a:pt x="588" y="663"/>
                  </a:cubicBezTo>
                  <a:cubicBezTo>
                    <a:pt x="580" y="656"/>
                    <a:pt x="570" y="646"/>
                    <a:pt x="562" y="637"/>
                  </a:cubicBezTo>
                  <a:cubicBezTo>
                    <a:pt x="562" y="1015"/>
                    <a:pt x="562" y="1015"/>
                    <a:pt x="562" y="1015"/>
                  </a:cubicBezTo>
                  <a:close/>
                  <a:moveTo>
                    <a:pt x="562" y="546"/>
                  </a:moveTo>
                  <a:cubicBezTo>
                    <a:pt x="568" y="535"/>
                    <a:pt x="572" y="508"/>
                    <a:pt x="584" y="506"/>
                  </a:cubicBezTo>
                  <a:cubicBezTo>
                    <a:pt x="597" y="505"/>
                    <a:pt x="606" y="491"/>
                    <a:pt x="606" y="479"/>
                  </a:cubicBezTo>
                  <a:cubicBezTo>
                    <a:pt x="606" y="470"/>
                    <a:pt x="612" y="461"/>
                    <a:pt x="621" y="457"/>
                  </a:cubicBezTo>
                  <a:cubicBezTo>
                    <a:pt x="621" y="434"/>
                    <a:pt x="621" y="434"/>
                    <a:pt x="621" y="434"/>
                  </a:cubicBezTo>
                  <a:cubicBezTo>
                    <a:pt x="614" y="434"/>
                    <a:pt x="609" y="433"/>
                    <a:pt x="609" y="427"/>
                  </a:cubicBezTo>
                  <a:cubicBezTo>
                    <a:pt x="609" y="413"/>
                    <a:pt x="600" y="408"/>
                    <a:pt x="606" y="396"/>
                  </a:cubicBezTo>
                  <a:cubicBezTo>
                    <a:pt x="613" y="385"/>
                    <a:pt x="606" y="373"/>
                    <a:pt x="619" y="373"/>
                  </a:cubicBezTo>
                  <a:cubicBezTo>
                    <a:pt x="620" y="373"/>
                    <a:pt x="620" y="373"/>
                    <a:pt x="621" y="373"/>
                  </a:cubicBezTo>
                  <a:cubicBezTo>
                    <a:pt x="621" y="298"/>
                    <a:pt x="621" y="298"/>
                    <a:pt x="621" y="298"/>
                  </a:cubicBezTo>
                  <a:cubicBezTo>
                    <a:pt x="614" y="300"/>
                    <a:pt x="607" y="295"/>
                    <a:pt x="609" y="286"/>
                  </a:cubicBezTo>
                  <a:cubicBezTo>
                    <a:pt x="612" y="273"/>
                    <a:pt x="603" y="253"/>
                    <a:pt x="621" y="255"/>
                  </a:cubicBezTo>
                  <a:cubicBezTo>
                    <a:pt x="621" y="74"/>
                    <a:pt x="621" y="74"/>
                    <a:pt x="621" y="74"/>
                  </a:cubicBezTo>
                  <a:cubicBezTo>
                    <a:pt x="613" y="69"/>
                    <a:pt x="611" y="59"/>
                    <a:pt x="621" y="58"/>
                  </a:cubicBezTo>
                  <a:cubicBezTo>
                    <a:pt x="621" y="12"/>
                    <a:pt x="621" y="12"/>
                    <a:pt x="621" y="12"/>
                  </a:cubicBezTo>
                  <a:cubicBezTo>
                    <a:pt x="618" y="11"/>
                    <a:pt x="615" y="11"/>
                    <a:pt x="611" y="10"/>
                  </a:cubicBezTo>
                  <a:cubicBezTo>
                    <a:pt x="608" y="9"/>
                    <a:pt x="604" y="9"/>
                    <a:pt x="601" y="8"/>
                  </a:cubicBezTo>
                  <a:cubicBezTo>
                    <a:pt x="588" y="6"/>
                    <a:pt x="575" y="4"/>
                    <a:pt x="562" y="2"/>
                  </a:cubicBezTo>
                  <a:cubicBezTo>
                    <a:pt x="562" y="132"/>
                    <a:pt x="562" y="132"/>
                    <a:pt x="562" y="132"/>
                  </a:cubicBezTo>
                  <a:cubicBezTo>
                    <a:pt x="575" y="133"/>
                    <a:pt x="581" y="145"/>
                    <a:pt x="572" y="155"/>
                  </a:cubicBezTo>
                  <a:cubicBezTo>
                    <a:pt x="570" y="158"/>
                    <a:pt x="566" y="161"/>
                    <a:pt x="562" y="164"/>
                  </a:cubicBezTo>
                  <a:cubicBezTo>
                    <a:pt x="562" y="462"/>
                    <a:pt x="562" y="462"/>
                    <a:pt x="562" y="462"/>
                  </a:cubicBezTo>
                  <a:cubicBezTo>
                    <a:pt x="565" y="461"/>
                    <a:pt x="568" y="463"/>
                    <a:pt x="567" y="466"/>
                  </a:cubicBezTo>
                  <a:cubicBezTo>
                    <a:pt x="566" y="469"/>
                    <a:pt x="564" y="473"/>
                    <a:pt x="562" y="473"/>
                  </a:cubicBezTo>
                  <a:lnTo>
                    <a:pt x="562" y="546"/>
                  </a:lnTo>
                  <a:close/>
                  <a:moveTo>
                    <a:pt x="553" y="1015"/>
                  </a:moveTo>
                  <a:cubicBezTo>
                    <a:pt x="556" y="1015"/>
                    <a:pt x="559" y="1015"/>
                    <a:pt x="562" y="1015"/>
                  </a:cubicBezTo>
                  <a:cubicBezTo>
                    <a:pt x="562" y="637"/>
                    <a:pt x="562" y="637"/>
                    <a:pt x="562" y="637"/>
                  </a:cubicBezTo>
                  <a:cubicBezTo>
                    <a:pt x="558" y="633"/>
                    <a:pt x="555" y="629"/>
                    <a:pt x="553" y="625"/>
                  </a:cubicBezTo>
                  <a:cubicBezTo>
                    <a:pt x="553" y="1015"/>
                    <a:pt x="553" y="1015"/>
                    <a:pt x="553" y="1015"/>
                  </a:cubicBezTo>
                  <a:close/>
                  <a:moveTo>
                    <a:pt x="553" y="608"/>
                  </a:moveTo>
                  <a:cubicBezTo>
                    <a:pt x="565" y="597"/>
                    <a:pt x="559" y="594"/>
                    <a:pt x="553" y="587"/>
                  </a:cubicBezTo>
                  <a:cubicBezTo>
                    <a:pt x="553" y="608"/>
                    <a:pt x="553" y="608"/>
                    <a:pt x="553" y="608"/>
                  </a:cubicBezTo>
                  <a:close/>
                  <a:moveTo>
                    <a:pt x="553" y="561"/>
                  </a:moveTo>
                  <a:cubicBezTo>
                    <a:pt x="555" y="556"/>
                    <a:pt x="558" y="552"/>
                    <a:pt x="560" y="548"/>
                  </a:cubicBezTo>
                  <a:cubicBezTo>
                    <a:pt x="561" y="548"/>
                    <a:pt x="561" y="547"/>
                    <a:pt x="562" y="546"/>
                  </a:cubicBezTo>
                  <a:cubicBezTo>
                    <a:pt x="562" y="473"/>
                    <a:pt x="562" y="473"/>
                    <a:pt x="562" y="473"/>
                  </a:cubicBezTo>
                  <a:cubicBezTo>
                    <a:pt x="561" y="473"/>
                    <a:pt x="560" y="472"/>
                    <a:pt x="559" y="471"/>
                  </a:cubicBezTo>
                  <a:cubicBezTo>
                    <a:pt x="555" y="467"/>
                    <a:pt x="556" y="464"/>
                    <a:pt x="560" y="462"/>
                  </a:cubicBezTo>
                  <a:cubicBezTo>
                    <a:pt x="561" y="462"/>
                    <a:pt x="561" y="462"/>
                    <a:pt x="562" y="462"/>
                  </a:cubicBezTo>
                  <a:cubicBezTo>
                    <a:pt x="562" y="164"/>
                    <a:pt x="562" y="164"/>
                    <a:pt x="562" y="164"/>
                  </a:cubicBezTo>
                  <a:cubicBezTo>
                    <a:pt x="559" y="166"/>
                    <a:pt x="556" y="167"/>
                    <a:pt x="553" y="168"/>
                  </a:cubicBezTo>
                  <a:cubicBezTo>
                    <a:pt x="553" y="494"/>
                    <a:pt x="553" y="494"/>
                    <a:pt x="553" y="494"/>
                  </a:cubicBezTo>
                  <a:cubicBezTo>
                    <a:pt x="556" y="493"/>
                    <a:pt x="559" y="495"/>
                    <a:pt x="558" y="498"/>
                  </a:cubicBezTo>
                  <a:cubicBezTo>
                    <a:pt x="558" y="502"/>
                    <a:pt x="555" y="505"/>
                    <a:pt x="553" y="505"/>
                  </a:cubicBezTo>
                  <a:cubicBezTo>
                    <a:pt x="553" y="561"/>
                    <a:pt x="553" y="561"/>
                    <a:pt x="553" y="561"/>
                  </a:cubicBezTo>
                  <a:close/>
                  <a:moveTo>
                    <a:pt x="562" y="2"/>
                  </a:moveTo>
                  <a:cubicBezTo>
                    <a:pt x="559" y="2"/>
                    <a:pt x="556" y="2"/>
                    <a:pt x="553" y="2"/>
                  </a:cubicBezTo>
                  <a:cubicBezTo>
                    <a:pt x="553" y="134"/>
                    <a:pt x="553" y="134"/>
                    <a:pt x="553" y="134"/>
                  </a:cubicBezTo>
                  <a:cubicBezTo>
                    <a:pt x="553" y="134"/>
                    <a:pt x="553" y="134"/>
                    <a:pt x="553" y="134"/>
                  </a:cubicBezTo>
                  <a:cubicBezTo>
                    <a:pt x="556" y="133"/>
                    <a:pt x="559" y="132"/>
                    <a:pt x="562" y="132"/>
                  </a:cubicBezTo>
                  <a:lnTo>
                    <a:pt x="562" y="2"/>
                  </a:lnTo>
                  <a:close/>
                  <a:moveTo>
                    <a:pt x="538" y="1017"/>
                  </a:moveTo>
                  <a:cubicBezTo>
                    <a:pt x="543" y="1016"/>
                    <a:pt x="548" y="1016"/>
                    <a:pt x="553" y="1015"/>
                  </a:cubicBezTo>
                  <a:cubicBezTo>
                    <a:pt x="553" y="625"/>
                    <a:pt x="553" y="625"/>
                    <a:pt x="553" y="625"/>
                  </a:cubicBezTo>
                  <a:cubicBezTo>
                    <a:pt x="549" y="619"/>
                    <a:pt x="548" y="613"/>
                    <a:pt x="553" y="608"/>
                  </a:cubicBezTo>
                  <a:cubicBezTo>
                    <a:pt x="553" y="608"/>
                    <a:pt x="553" y="608"/>
                    <a:pt x="553" y="608"/>
                  </a:cubicBezTo>
                  <a:cubicBezTo>
                    <a:pt x="553" y="587"/>
                    <a:pt x="553" y="587"/>
                    <a:pt x="553" y="587"/>
                  </a:cubicBezTo>
                  <a:cubicBezTo>
                    <a:pt x="552" y="586"/>
                    <a:pt x="552" y="586"/>
                    <a:pt x="551" y="585"/>
                  </a:cubicBezTo>
                  <a:cubicBezTo>
                    <a:pt x="547" y="579"/>
                    <a:pt x="549" y="570"/>
                    <a:pt x="553" y="561"/>
                  </a:cubicBezTo>
                  <a:cubicBezTo>
                    <a:pt x="553" y="505"/>
                    <a:pt x="553" y="505"/>
                    <a:pt x="553" y="505"/>
                  </a:cubicBezTo>
                  <a:cubicBezTo>
                    <a:pt x="552" y="505"/>
                    <a:pt x="551" y="504"/>
                    <a:pt x="550" y="503"/>
                  </a:cubicBezTo>
                  <a:cubicBezTo>
                    <a:pt x="546" y="499"/>
                    <a:pt x="547" y="496"/>
                    <a:pt x="551" y="495"/>
                  </a:cubicBezTo>
                  <a:cubicBezTo>
                    <a:pt x="552" y="494"/>
                    <a:pt x="552" y="494"/>
                    <a:pt x="553" y="494"/>
                  </a:cubicBezTo>
                  <a:cubicBezTo>
                    <a:pt x="553" y="168"/>
                    <a:pt x="553" y="168"/>
                    <a:pt x="553" y="168"/>
                  </a:cubicBezTo>
                  <a:cubicBezTo>
                    <a:pt x="548" y="170"/>
                    <a:pt x="543" y="171"/>
                    <a:pt x="538" y="171"/>
                  </a:cubicBezTo>
                  <a:cubicBezTo>
                    <a:pt x="538" y="468"/>
                    <a:pt x="538" y="468"/>
                    <a:pt x="538" y="468"/>
                  </a:cubicBezTo>
                  <a:cubicBezTo>
                    <a:pt x="542" y="467"/>
                    <a:pt x="544" y="469"/>
                    <a:pt x="544" y="472"/>
                  </a:cubicBezTo>
                  <a:cubicBezTo>
                    <a:pt x="543" y="475"/>
                    <a:pt x="541" y="479"/>
                    <a:pt x="538" y="479"/>
                  </a:cubicBezTo>
                  <a:cubicBezTo>
                    <a:pt x="538" y="1017"/>
                    <a:pt x="538" y="1017"/>
                    <a:pt x="538" y="1017"/>
                  </a:cubicBezTo>
                  <a:close/>
                  <a:moveTo>
                    <a:pt x="553" y="2"/>
                  </a:moveTo>
                  <a:cubicBezTo>
                    <a:pt x="548" y="1"/>
                    <a:pt x="543" y="1"/>
                    <a:pt x="538" y="0"/>
                  </a:cubicBezTo>
                  <a:cubicBezTo>
                    <a:pt x="538" y="132"/>
                    <a:pt x="538" y="132"/>
                    <a:pt x="538" y="132"/>
                  </a:cubicBezTo>
                  <a:cubicBezTo>
                    <a:pt x="543" y="133"/>
                    <a:pt x="547" y="133"/>
                    <a:pt x="553" y="134"/>
                  </a:cubicBezTo>
                  <a:lnTo>
                    <a:pt x="553" y="2"/>
                  </a:lnTo>
                  <a:close/>
                  <a:moveTo>
                    <a:pt x="267" y="679"/>
                  </a:moveTo>
                  <a:cubicBezTo>
                    <a:pt x="276" y="685"/>
                    <a:pt x="284" y="689"/>
                    <a:pt x="292" y="689"/>
                  </a:cubicBezTo>
                  <a:cubicBezTo>
                    <a:pt x="309" y="689"/>
                    <a:pt x="306" y="705"/>
                    <a:pt x="306" y="722"/>
                  </a:cubicBezTo>
                  <a:cubicBezTo>
                    <a:pt x="306" y="738"/>
                    <a:pt x="327" y="738"/>
                    <a:pt x="350" y="745"/>
                  </a:cubicBezTo>
                  <a:cubicBezTo>
                    <a:pt x="372" y="753"/>
                    <a:pt x="382" y="751"/>
                    <a:pt x="404" y="765"/>
                  </a:cubicBezTo>
                  <a:cubicBezTo>
                    <a:pt x="426" y="779"/>
                    <a:pt x="431" y="786"/>
                    <a:pt x="420" y="802"/>
                  </a:cubicBezTo>
                  <a:cubicBezTo>
                    <a:pt x="409" y="818"/>
                    <a:pt x="385" y="843"/>
                    <a:pt x="384" y="867"/>
                  </a:cubicBezTo>
                  <a:cubicBezTo>
                    <a:pt x="383" y="890"/>
                    <a:pt x="368" y="913"/>
                    <a:pt x="352" y="915"/>
                  </a:cubicBezTo>
                  <a:cubicBezTo>
                    <a:pt x="336" y="917"/>
                    <a:pt x="321" y="930"/>
                    <a:pt x="321" y="941"/>
                  </a:cubicBezTo>
                  <a:cubicBezTo>
                    <a:pt x="321" y="952"/>
                    <a:pt x="306" y="947"/>
                    <a:pt x="305" y="968"/>
                  </a:cubicBezTo>
                  <a:cubicBezTo>
                    <a:pt x="305" y="970"/>
                    <a:pt x="304" y="972"/>
                    <a:pt x="304" y="974"/>
                  </a:cubicBezTo>
                  <a:cubicBezTo>
                    <a:pt x="310" y="977"/>
                    <a:pt x="316" y="980"/>
                    <a:pt x="323" y="982"/>
                  </a:cubicBezTo>
                  <a:cubicBezTo>
                    <a:pt x="330" y="985"/>
                    <a:pt x="338" y="988"/>
                    <a:pt x="346" y="991"/>
                  </a:cubicBezTo>
                  <a:cubicBezTo>
                    <a:pt x="397" y="1008"/>
                    <a:pt x="452" y="1017"/>
                    <a:pt x="509" y="1017"/>
                  </a:cubicBezTo>
                  <a:cubicBezTo>
                    <a:pt x="519" y="1017"/>
                    <a:pt x="529" y="1017"/>
                    <a:pt x="538" y="1017"/>
                  </a:cubicBezTo>
                  <a:cubicBezTo>
                    <a:pt x="538" y="479"/>
                    <a:pt x="538" y="479"/>
                    <a:pt x="538" y="479"/>
                  </a:cubicBezTo>
                  <a:cubicBezTo>
                    <a:pt x="537" y="479"/>
                    <a:pt x="536" y="478"/>
                    <a:pt x="535" y="477"/>
                  </a:cubicBezTo>
                  <a:cubicBezTo>
                    <a:pt x="532" y="472"/>
                    <a:pt x="532" y="470"/>
                    <a:pt x="537" y="468"/>
                  </a:cubicBezTo>
                  <a:cubicBezTo>
                    <a:pt x="537" y="468"/>
                    <a:pt x="538" y="468"/>
                    <a:pt x="538" y="468"/>
                  </a:cubicBezTo>
                  <a:cubicBezTo>
                    <a:pt x="538" y="171"/>
                    <a:pt x="538" y="171"/>
                    <a:pt x="538" y="171"/>
                  </a:cubicBezTo>
                  <a:cubicBezTo>
                    <a:pt x="532" y="171"/>
                    <a:pt x="526" y="168"/>
                    <a:pt x="519" y="163"/>
                  </a:cubicBezTo>
                  <a:cubicBezTo>
                    <a:pt x="498" y="147"/>
                    <a:pt x="512" y="122"/>
                    <a:pt x="525" y="128"/>
                  </a:cubicBezTo>
                  <a:cubicBezTo>
                    <a:pt x="531" y="130"/>
                    <a:pt x="535" y="132"/>
                    <a:pt x="538" y="132"/>
                  </a:cubicBezTo>
                  <a:cubicBezTo>
                    <a:pt x="538" y="0"/>
                    <a:pt x="538" y="0"/>
                    <a:pt x="538" y="0"/>
                  </a:cubicBezTo>
                  <a:cubicBezTo>
                    <a:pt x="535" y="0"/>
                    <a:pt x="531" y="0"/>
                    <a:pt x="528" y="0"/>
                  </a:cubicBezTo>
                  <a:cubicBezTo>
                    <a:pt x="527" y="2"/>
                    <a:pt x="526" y="5"/>
                    <a:pt x="523" y="7"/>
                  </a:cubicBezTo>
                  <a:cubicBezTo>
                    <a:pt x="511" y="20"/>
                    <a:pt x="514" y="28"/>
                    <a:pt x="497" y="28"/>
                  </a:cubicBezTo>
                  <a:cubicBezTo>
                    <a:pt x="480" y="28"/>
                    <a:pt x="518" y="56"/>
                    <a:pt x="498" y="56"/>
                  </a:cubicBezTo>
                  <a:cubicBezTo>
                    <a:pt x="478" y="56"/>
                    <a:pt x="472" y="80"/>
                    <a:pt x="492" y="78"/>
                  </a:cubicBezTo>
                  <a:cubicBezTo>
                    <a:pt x="512" y="75"/>
                    <a:pt x="511" y="84"/>
                    <a:pt x="490" y="94"/>
                  </a:cubicBezTo>
                  <a:cubicBezTo>
                    <a:pt x="469" y="104"/>
                    <a:pt x="435" y="104"/>
                    <a:pt x="425" y="120"/>
                  </a:cubicBezTo>
                  <a:cubicBezTo>
                    <a:pt x="415" y="136"/>
                    <a:pt x="378" y="135"/>
                    <a:pt x="378" y="150"/>
                  </a:cubicBezTo>
                  <a:cubicBezTo>
                    <a:pt x="378" y="165"/>
                    <a:pt x="372" y="219"/>
                    <a:pt x="343" y="209"/>
                  </a:cubicBezTo>
                  <a:cubicBezTo>
                    <a:pt x="315" y="199"/>
                    <a:pt x="309" y="171"/>
                    <a:pt x="297" y="154"/>
                  </a:cubicBezTo>
                  <a:cubicBezTo>
                    <a:pt x="286" y="136"/>
                    <a:pt x="304" y="118"/>
                    <a:pt x="292" y="111"/>
                  </a:cubicBezTo>
                  <a:cubicBezTo>
                    <a:pt x="281" y="105"/>
                    <a:pt x="317" y="77"/>
                    <a:pt x="305" y="85"/>
                  </a:cubicBezTo>
                  <a:cubicBezTo>
                    <a:pt x="292" y="94"/>
                    <a:pt x="273" y="82"/>
                    <a:pt x="290" y="78"/>
                  </a:cubicBezTo>
                  <a:cubicBezTo>
                    <a:pt x="307" y="74"/>
                    <a:pt x="301" y="57"/>
                    <a:pt x="289" y="61"/>
                  </a:cubicBezTo>
                  <a:cubicBezTo>
                    <a:pt x="282" y="63"/>
                    <a:pt x="274" y="62"/>
                    <a:pt x="272" y="58"/>
                  </a:cubicBezTo>
                  <a:cubicBezTo>
                    <a:pt x="270" y="59"/>
                    <a:pt x="268" y="60"/>
                    <a:pt x="267" y="61"/>
                  </a:cubicBezTo>
                  <a:cubicBezTo>
                    <a:pt x="267" y="304"/>
                    <a:pt x="267" y="304"/>
                    <a:pt x="267" y="304"/>
                  </a:cubicBezTo>
                  <a:cubicBezTo>
                    <a:pt x="278" y="307"/>
                    <a:pt x="281" y="319"/>
                    <a:pt x="286" y="329"/>
                  </a:cubicBezTo>
                  <a:cubicBezTo>
                    <a:pt x="291" y="341"/>
                    <a:pt x="288" y="353"/>
                    <a:pt x="269" y="345"/>
                  </a:cubicBezTo>
                  <a:cubicBezTo>
                    <a:pt x="268" y="345"/>
                    <a:pt x="267" y="344"/>
                    <a:pt x="267" y="344"/>
                  </a:cubicBezTo>
                  <a:lnTo>
                    <a:pt x="267" y="679"/>
                  </a:lnTo>
                  <a:close/>
                  <a:moveTo>
                    <a:pt x="213" y="651"/>
                  </a:moveTo>
                  <a:cubicBezTo>
                    <a:pt x="220" y="652"/>
                    <a:pt x="229" y="654"/>
                    <a:pt x="238" y="660"/>
                  </a:cubicBezTo>
                  <a:cubicBezTo>
                    <a:pt x="248" y="666"/>
                    <a:pt x="258" y="673"/>
                    <a:pt x="267" y="679"/>
                  </a:cubicBezTo>
                  <a:cubicBezTo>
                    <a:pt x="267" y="344"/>
                    <a:pt x="267" y="344"/>
                    <a:pt x="267" y="344"/>
                  </a:cubicBezTo>
                  <a:cubicBezTo>
                    <a:pt x="250" y="337"/>
                    <a:pt x="241" y="336"/>
                    <a:pt x="248" y="319"/>
                  </a:cubicBezTo>
                  <a:cubicBezTo>
                    <a:pt x="255" y="301"/>
                    <a:pt x="246" y="302"/>
                    <a:pt x="258" y="303"/>
                  </a:cubicBezTo>
                  <a:cubicBezTo>
                    <a:pt x="261" y="303"/>
                    <a:pt x="264" y="303"/>
                    <a:pt x="267" y="304"/>
                  </a:cubicBezTo>
                  <a:cubicBezTo>
                    <a:pt x="267" y="61"/>
                    <a:pt x="267" y="61"/>
                    <a:pt x="267" y="61"/>
                  </a:cubicBezTo>
                  <a:cubicBezTo>
                    <a:pt x="263" y="63"/>
                    <a:pt x="259" y="65"/>
                    <a:pt x="256" y="67"/>
                  </a:cubicBezTo>
                  <a:cubicBezTo>
                    <a:pt x="241" y="76"/>
                    <a:pt x="227" y="85"/>
                    <a:pt x="213" y="95"/>
                  </a:cubicBezTo>
                  <a:cubicBezTo>
                    <a:pt x="213" y="122"/>
                    <a:pt x="213" y="122"/>
                    <a:pt x="213" y="122"/>
                  </a:cubicBezTo>
                  <a:cubicBezTo>
                    <a:pt x="217" y="129"/>
                    <a:pt x="218" y="136"/>
                    <a:pt x="213" y="138"/>
                  </a:cubicBezTo>
                  <a:cubicBezTo>
                    <a:pt x="213" y="211"/>
                    <a:pt x="213" y="211"/>
                    <a:pt x="213" y="211"/>
                  </a:cubicBezTo>
                  <a:cubicBezTo>
                    <a:pt x="219" y="220"/>
                    <a:pt x="220" y="238"/>
                    <a:pt x="227" y="245"/>
                  </a:cubicBezTo>
                  <a:cubicBezTo>
                    <a:pt x="237" y="255"/>
                    <a:pt x="255" y="259"/>
                    <a:pt x="252" y="268"/>
                  </a:cubicBezTo>
                  <a:cubicBezTo>
                    <a:pt x="248" y="276"/>
                    <a:pt x="279" y="297"/>
                    <a:pt x="258" y="297"/>
                  </a:cubicBezTo>
                  <a:cubicBezTo>
                    <a:pt x="237" y="297"/>
                    <a:pt x="227" y="304"/>
                    <a:pt x="222" y="312"/>
                  </a:cubicBezTo>
                  <a:cubicBezTo>
                    <a:pt x="219" y="318"/>
                    <a:pt x="216" y="317"/>
                    <a:pt x="213" y="314"/>
                  </a:cubicBezTo>
                  <a:cubicBezTo>
                    <a:pt x="213" y="354"/>
                    <a:pt x="213" y="354"/>
                    <a:pt x="213" y="354"/>
                  </a:cubicBezTo>
                  <a:cubicBezTo>
                    <a:pt x="223" y="353"/>
                    <a:pt x="225" y="370"/>
                    <a:pt x="215" y="370"/>
                  </a:cubicBezTo>
                  <a:cubicBezTo>
                    <a:pt x="214" y="370"/>
                    <a:pt x="214" y="370"/>
                    <a:pt x="213" y="370"/>
                  </a:cubicBezTo>
                  <a:lnTo>
                    <a:pt x="213" y="651"/>
                  </a:lnTo>
                  <a:close/>
                  <a:moveTo>
                    <a:pt x="197" y="650"/>
                  </a:moveTo>
                  <a:cubicBezTo>
                    <a:pt x="202" y="650"/>
                    <a:pt x="207" y="650"/>
                    <a:pt x="213" y="651"/>
                  </a:cubicBezTo>
                  <a:cubicBezTo>
                    <a:pt x="213" y="370"/>
                    <a:pt x="213" y="370"/>
                    <a:pt x="213" y="370"/>
                  </a:cubicBezTo>
                  <a:cubicBezTo>
                    <a:pt x="204" y="368"/>
                    <a:pt x="200" y="356"/>
                    <a:pt x="210" y="354"/>
                  </a:cubicBezTo>
                  <a:cubicBezTo>
                    <a:pt x="211" y="354"/>
                    <a:pt x="212" y="354"/>
                    <a:pt x="213" y="354"/>
                  </a:cubicBezTo>
                  <a:cubicBezTo>
                    <a:pt x="213" y="314"/>
                    <a:pt x="213" y="314"/>
                    <a:pt x="213" y="314"/>
                  </a:cubicBezTo>
                  <a:cubicBezTo>
                    <a:pt x="211" y="312"/>
                    <a:pt x="209" y="310"/>
                    <a:pt x="206" y="307"/>
                  </a:cubicBezTo>
                  <a:cubicBezTo>
                    <a:pt x="204" y="306"/>
                    <a:pt x="200" y="306"/>
                    <a:pt x="197" y="306"/>
                  </a:cubicBezTo>
                  <a:cubicBezTo>
                    <a:pt x="197" y="329"/>
                    <a:pt x="197" y="329"/>
                    <a:pt x="197" y="329"/>
                  </a:cubicBezTo>
                  <a:cubicBezTo>
                    <a:pt x="203" y="335"/>
                    <a:pt x="205" y="344"/>
                    <a:pt x="198" y="353"/>
                  </a:cubicBezTo>
                  <a:cubicBezTo>
                    <a:pt x="198" y="354"/>
                    <a:pt x="197" y="354"/>
                    <a:pt x="197" y="355"/>
                  </a:cubicBezTo>
                  <a:cubicBezTo>
                    <a:pt x="197" y="364"/>
                    <a:pt x="197" y="364"/>
                    <a:pt x="197" y="364"/>
                  </a:cubicBezTo>
                  <a:cubicBezTo>
                    <a:pt x="204" y="364"/>
                    <a:pt x="205" y="376"/>
                    <a:pt x="198" y="376"/>
                  </a:cubicBezTo>
                  <a:cubicBezTo>
                    <a:pt x="198" y="376"/>
                    <a:pt x="197" y="376"/>
                    <a:pt x="197" y="376"/>
                  </a:cubicBezTo>
                  <a:cubicBezTo>
                    <a:pt x="197" y="594"/>
                    <a:pt x="197" y="594"/>
                    <a:pt x="197" y="594"/>
                  </a:cubicBezTo>
                  <a:cubicBezTo>
                    <a:pt x="198" y="595"/>
                    <a:pt x="198" y="596"/>
                    <a:pt x="197" y="597"/>
                  </a:cubicBezTo>
                  <a:cubicBezTo>
                    <a:pt x="197" y="650"/>
                    <a:pt x="197" y="650"/>
                    <a:pt x="197" y="650"/>
                  </a:cubicBezTo>
                  <a:close/>
                  <a:moveTo>
                    <a:pt x="213" y="95"/>
                  </a:moveTo>
                  <a:cubicBezTo>
                    <a:pt x="207" y="99"/>
                    <a:pt x="202" y="103"/>
                    <a:pt x="197" y="107"/>
                  </a:cubicBezTo>
                  <a:cubicBezTo>
                    <a:pt x="197" y="110"/>
                    <a:pt x="197" y="110"/>
                    <a:pt x="197" y="110"/>
                  </a:cubicBezTo>
                  <a:cubicBezTo>
                    <a:pt x="197" y="110"/>
                    <a:pt x="198" y="110"/>
                    <a:pt x="198" y="110"/>
                  </a:cubicBezTo>
                  <a:cubicBezTo>
                    <a:pt x="205" y="112"/>
                    <a:pt x="210" y="117"/>
                    <a:pt x="213" y="122"/>
                  </a:cubicBezTo>
                  <a:cubicBezTo>
                    <a:pt x="213" y="95"/>
                    <a:pt x="213" y="95"/>
                    <a:pt x="213" y="95"/>
                  </a:cubicBezTo>
                  <a:close/>
                  <a:moveTo>
                    <a:pt x="213" y="138"/>
                  </a:moveTo>
                  <a:cubicBezTo>
                    <a:pt x="211" y="138"/>
                    <a:pt x="209" y="138"/>
                    <a:pt x="207" y="137"/>
                  </a:cubicBezTo>
                  <a:cubicBezTo>
                    <a:pt x="203" y="136"/>
                    <a:pt x="200" y="136"/>
                    <a:pt x="197" y="136"/>
                  </a:cubicBezTo>
                  <a:cubicBezTo>
                    <a:pt x="197" y="157"/>
                    <a:pt x="197" y="157"/>
                    <a:pt x="197" y="157"/>
                  </a:cubicBezTo>
                  <a:cubicBezTo>
                    <a:pt x="204" y="166"/>
                    <a:pt x="202" y="176"/>
                    <a:pt x="197" y="180"/>
                  </a:cubicBezTo>
                  <a:cubicBezTo>
                    <a:pt x="197" y="205"/>
                    <a:pt x="197" y="205"/>
                    <a:pt x="197" y="205"/>
                  </a:cubicBezTo>
                  <a:cubicBezTo>
                    <a:pt x="198" y="204"/>
                    <a:pt x="200" y="204"/>
                    <a:pt x="203" y="204"/>
                  </a:cubicBezTo>
                  <a:cubicBezTo>
                    <a:pt x="208" y="205"/>
                    <a:pt x="211" y="207"/>
                    <a:pt x="213" y="211"/>
                  </a:cubicBezTo>
                  <a:lnTo>
                    <a:pt x="213" y="138"/>
                  </a:lnTo>
                  <a:close/>
                  <a:moveTo>
                    <a:pt x="153" y="648"/>
                  </a:moveTo>
                  <a:cubicBezTo>
                    <a:pt x="161" y="654"/>
                    <a:pt x="177" y="651"/>
                    <a:pt x="187" y="651"/>
                  </a:cubicBezTo>
                  <a:cubicBezTo>
                    <a:pt x="190" y="651"/>
                    <a:pt x="193" y="651"/>
                    <a:pt x="197" y="650"/>
                  </a:cubicBezTo>
                  <a:cubicBezTo>
                    <a:pt x="197" y="597"/>
                    <a:pt x="197" y="597"/>
                    <a:pt x="197" y="597"/>
                  </a:cubicBezTo>
                  <a:cubicBezTo>
                    <a:pt x="196" y="598"/>
                    <a:pt x="194" y="598"/>
                    <a:pt x="190" y="598"/>
                  </a:cubicBezTo>
                  <a:cubicBezTo>
                    <a:pt x="176" y="597"/>
                    <a:pt x="166" y="588"/>
                    <a:pt x="185" y="589"/>
                  </a:cubicBezTo>
                  <a:cubicBezTo>
                    <a:pt x="190" y="589"/>
                    <a:pt x="195" y="592"/>
                    <a:pt x="197" y="594"/>
                  </a:cubicBezTo>
                  <a:cubicBezTo>
                    <a:pt x="197" y="376"/>
                    <a:pt x="197" y="376"/>
                    <a:pt x="197" y="376"/>
                  </a:cubicBezTo>
                  <a:cubicBezTo>
                    <a:pt x="190" y="375"/>
                    <a:pt x="187" y="366"/>
                    <a:pt x="195" y="364"/>
                  </a:cubicBezTo>
                  <a:cubicBezTo>
                    <a:pt x="196" y="364"/>
                    <a:pt x="196" y="364"/>
                    <a:pt x="197" y="364"/>
                  </a:cubicBezTo>
                  <a:cubicBezTo>
                    <a:pt x="197" y="355"/>
                    <a:pt x="197" y="355"/>
                    <a:pt x="197" y="355"/>
                  </a:cubicBezTo>
                  <a:cubicBezTo>
                    <a:pt x="183" y="371"/>
                    <a:pt x="169" y="371"/>
                    <a:pt x="161" y="379"/>
                  </a:cubicBezTo>
                  <a:cubicBezTo>
                    <a:pt x="158" y="383"/>
                    <a:pt x="155" y="387"/>
                    <a:pt x="153" y="391"/>
                  </a:cubicBezTo>
                  <a:cubicBezTo>
                    <a:pt x="153" y="579"/>
                    <a:pt x="153" y="579"/>
                    <a:pt x="153" y="579"/>
                  </a:cubicBezTo>
                  <a:cubicBezTo>
                    <a:pt x="154" y="579"/>
                    <a:pt x="156" y="579"/>
                    <a:pt x="157" y="579"/>
                  </a:cubicBezTo>
                  <a:cubicBezTo>
                    <a:pt x="168" y="578"/>
                    <a:pt x="167" y="596"/>
                    <a:pt x="155" y="596"/>
                  </a:cubicBezTo>
                  <a:cubicBezTo>
                    <a:pt x="154" y="596"/>
                    <a:pt x="154" y="596"/>
                    <a:pt x="153" y="596"/>
                  </a:cubicBezTo>
                  <a:cubicBezTo>
                    <a:pt x="153" y="648"/>
                    <a:pt x="153" y="648"/>
                    <a:pt x="153" y="648"/>
                  </a:cubicBezTo>
                  <a:close/>
                  <a:moveTo>
                    <a:pt x="197" y="107"/>
                  </a:moveTo>
                  <a:cubicBezTo>
                    <a:pt x="195" y="108"/>
                    <a:pt x="195" y="108"/>
                    <a:pt x="195" y="108"/>
                  </a:cubicBezTo>
                  <a:cubicBezTo>
                    <a:pt x="195" y="109"/>
                    <a:pt x="196" y="109"/>
                    <a:pt x="197" y="110"/>
                  </a:cubicBezTo>
                  <a:cubicBezTo>
                    <a:pt x="197" y="107"/>
                    <a:pt x="197" y="107"/>
                    <a:pt x="197" y="107"/>
                  </a:cubicBezTo>
                  <a:close/>
                  <a:moveTo>
                    <a:pt x="197" y="136"/>
                  </a:moveTo>
                  <a:cubicBezTo>
                    <a:pt x="186" y="136"/>
                    <a:pt x="181" y="142"/>
                    <a:pt x="193" y="154"/>
                  </a:cubicBezTo>
                  <a:cubicBezTo>
                    <a:pt x="195" y="155"/>
                    <a:pt x="196" y="156"/>
                    <a:pt x="197" y="157"/>
                  </a:cubicBezTo>
                  <a:cubicBezTo>
                    <a:pt x="197" y="136"/>
                    <a:pt x="197" y="136"/>
                    <a:pt x="197" y="136"/>
                  </a:cubicBezTo>
                  <a:close/>
                  <a:moveTo>
                    <a:pt x="197" y="180"/>
                  </a:moveTo>
                  <a:cubicBezTo>
                    <a:pt x="194" y="183"/>
                    <a:pt x="190" y="184"/>
                    <a:pt x="186" y="182"/>
                  </a:cubicBezTo>
                  <a:cubicBezTo>
                    <a:pt x="180" y="180"/>
                    <a:pt x="167" y="175"/>
                    <a:pt x="153" y="170"/>
                  </a:cubicBezTo>
                  <a:cubicBezTo>
                    <a:pt x="153" y="188"/>
                    <a:pt x="153" y="188"/>
                    <a:pt x="153" y="188"/>
                  </a:cubicBezTo>
                  <a:cubicBezTo>
                    <a:pt x="161" y="194"/>
                    <a:pt x="167" y="201"/>
                    <a:pt x="167" y="206"/>
                  </a:cubicBezTo>
                  <a:cubicBezTo>
                    <a:pt x="167" y="217"/>
                    <a:pt x="173" y="223"/>
                    <a:pt x="186" y="219"/>
                  </a:cubicBezTo>
                  <a:cubicBezTo>
                    <a:pt x="196" y="216"/>
                    <a:pt x="190" y="207"/>
                    <a:pt x="197" y="205"/>
                  </a:cubicBezTo>
                  <a:cubicBezTo>
                    <a:pt x="197" y="180"/>
                    <a:pt x="197" y="180"/>
                    <a:pt x="197" y="180"/>
                  </a:cubicBezTo>
                  <a:close/>
                  <a:moveTo>
                    <a:pt x="197" y="306"/>
                  </a:moveTo>
                  <a:cubicBezTo>
                    <a:pt x="184" y="308"/>
                    <a:pt x="166" y="317"/>
                    <a:pt x="176" y="317"/>
                  </a:cubicBezTo>
                  <a:cubicBezTo>
                    <a:pt x="182" y="317"/>
                    <a:pt x="191" y="322"/>
                    <a:pt x="197" y="329"/>
                  </a:cubicBezTo>
                  <a:lnTo>
                    <a:pt x="197" y="306"/>
                  </a:lnTo>
                  <a:close/>
                  <a:moveTo>
                    <a:pt x="103" y="651"/>
                  </a:moveTo>
                  <a:cubicBezTo>
                    <a:pt x="111" y="652"/>
                    <a:pt x="119" y="653"/>
                    <a:pt x="125" y="650"/>
                  </a:cubicBezTo>
                  <a:cubicBezTo>
                    <a:pt x="135" y="643"/>
                    <a:pt x="145" y="631"/>
                    <a:pt x="150" y="643"/>
                  </a:cubicBezTo>
                  <a:cubicBezTo>
                    <a:pt x="151" y="645"/>
                    <a:pt x="152" y="647"/>
                    <a:pt x="153" y="648"/>
                  </a:cubicBezTo>
                  <a:cubicBezTo>
                    <a:pt x="153" y="596"/>
                    <a:pt x="153" y="596"/>
                    <a:pt x="153" y="596"/>
                  </a:cubicBezTo>
                  <a:cubicBezTo>
                    <a:pt x="143" y="594"/>
                    <a:pt x="133" y="580"/>
                    <a:pt x="153" y="579"/>
                  </a:cubicBezTo>
                  <a:cubicBezTo>
                    <a:pt x="153" y="391"/>
                    <a:pt x="153" y="391"/>
                    <a:pt x="153" y="391"/>
                  </a:cubicBezTo>
                  <a:cubicBezTo>
                    <a:pt x="149" y="397"/>
                    <a:pt x="146" y="403"/>
                    <a:pt x="137" y="403"/>
                  </a:cubicBezTo>
                  <a:cubicBezTo>
                    <a:pt x="124" y="403"/>
                    <a:pt x="116" y="434"/>
                    <a:pt x="116" y="445"/>
                  </a:cubicBezTo>
                  <a:cubicBezTo>
                    <a:pt x="116" y="451"/>
                    <a:pt x="110" y="456"/>
                    <a:pt x="103" y="460"/>
                  </a:cubicBezTo>
                  <a:cubicBezTo>
                    <a:pt x="103" y="527"/>
                    <a:pt x="103" y="527"/>
                    <a:pt x="103" y="527"/>
                  </a:cubicBezTo>
                  <a:cubicBezTo>
                    <a:pt x="118" y="528"/>
                    <a:pt x="131" y="551"/>
                    <a:pt x="120" y="545"/>
                  </a:cubicBezTo>
                  <a:cubicBezTo>
                    <a:pt x="113" y="541"/>
                    <a:pt x="108" y="544"/>
                    <a:pt x="103" y="545"/>
                  </a:cubicBezTo>
                  <a:cubicBezTo>
                    <a:pt x="103" y="563"/>
                    <a:pt x="103" y="563"/>
                    <a:pt x="103" y="563"/>
                  </a:cubicBezTo>
                  <a:cubicBezTo>
                    <a:pt x="104" y="563"/>
                    <a:pt x="105" y="563"/>
                    <a:pt x="106" y="563"/>
                  </a:cubicBezTo>
                  <a:cubicBezTo>
                    <a:pt x="118" y="562"/>
                    <a:pt x="129" y="574"/>
                    <a:pt x="116" y="574"/>
                  </a:cubicBezTo>
                  <a:cubicBezTo>
                    <a:pt x="111" y="574"/>
                    <a:pt x="106" y="572"/>
                    <a:pt x="103" y="570"/>
                  </a:cubicBezTo>
                  <a:cubicBezTo>
                    <a:pt x="103" y="651"/>
                    <a:pt x="103" y="651"/>
                    <a:pt x="103" y="651"/>
                  </a:cubicBezTo>
                  <a:close/>
                  <a:moveTo>
                    <a:pt x="153" y="170"/>
                  </a:moveTo>
                  <a:cubicBezTo>
                    <a:pt x="147" y="168"/>
                    <a:pt x="140" y="166"/>
                    <a:pt x="134" y="165"/>
                  </a:cubicBezTo>
                  <a:cubicBezTo>
                    <a:pt x="134" y="165"/>
                    <a:pt x="133" y="166"/>
                    <a:pt x="132" y="166"/>
                  </a:cubicBezTo>
                  <a:cubicBezTo>
                    <a:pt x="130" y="169"/>
                    <a:pt x="127" y="172"/>
                    <a:pt x="125" y="175"/>
                  </a:cubicBezTo>
                  <a:cubicBezTo>
                    <a:pt x="134" y="177"/>
                    <a:pt x="145" y="182"/>
                    <a:pt x="153" y="188"/>
                  </a:cubicBezTo>
                  <a:cubicBezTo>
                    <a:pt x="153" y="170"/>
                    <a:pt x="153" y="170"/>
                    <a:pt x="153" y="170"/>
                  </a:cubicBezTo>
                  <a:close/>
                  <a:moveTo>
                    <a:pt x="103" y="815"/>
                  </a:moveTo>
                  <a:cubicBezTo>
                    <a:pt x="103" y="814"/>
                    <a:pt x="103" y="814"/>
                    <a:pt x="103" y="814"/>
                  </a:cubicBezTo>
                  <a:cubicBezTo>
                    <a:pt x="106" y="817"/>
                    <a:pt x="108" y="821"/>
                    <a:pt x="109" y="824"/>
                  </a:cubicBezTo>
                  <a:cubicBezTo>
                    <a:pt x="109" y="823"/>
                    <a:pt x="109" y="823"/>
                    <a:pt x="109" y="823"/>
                  </a:cubicBezTo>
                  <a:cubicBezTo>
                    <a:pt x="107" y="820"/>
                    <a:pt x="105" y="818"/>
                    <a:pt x="103" y="815"/>
                  </a:cubicBezTo>
                  <a:close/>
                  <a:moveTo>
                    <a:pt x="103" y="705"/>
                  </a:moveTo>
                  <a:cubicBezTo>
                    <a:pt x="103" y="680"/>
                    <a:pt x="103" y="680"/>
                    <a:pt x="103" y="680"/>
                  </a:cubicBezTo>
                  <a:cubicBezTo>
                    <a:pt x="108" y="689"/>
                    <a:pt x="113" y="701"/>
                    <a:pt x="103" y="705"/>
                  </a:cubicBezTo>
                  <a:close/>
                  <a:moveTo>
                    <a:pt x="103" y="248"/>
                  </a:moveTo>
                  <a:cubicBezTo>
                    <a:pt x="103" y="241"/>
                    <a:pt x="103" y="241"/>
                    <a:pt x="103" y="241"/>
                  </a:cubicBezTo>
                  <a:cubicBezTo>
                    <a:pt x="104" y="244"/>
                    <a:pt x="104" y="246"/>
                    <a:pt x="103" y="248"/>
                  </a:cubicBezTo>
                  <a:close/>
                  <a:moveTo>
                    <a:pt x="79" y="653"/>
                  </a:moveTo>
                  <a:cubicBezTo>
                    <a:pt x="82" y="653"/>
                    <a:pt x="85" y="653"/>
                    <a:pt x="88" y="652"/>
                  </a:cubicBezTo>
                  <a:cubicBezTo>
                    <a:pt x="92" y="651"/>
                    <a:pt x="97" y="651"/>
                    <a:pt x="103" y="651"/>
                  </a:cubicBezTo>
                  <a:cubicBezTo>
                    <a:pt x="103" y="570"/>
                    <a:pt x="103" y="570"/>
                    <a:pt x="103" y="570"/>
                  </a:cubicBezTo>
                  <a:cubicBezTo>
                    <a:pt x="99" y="567"/>
                    <a:pt x="98" y="564"/>
                    <a:pt x="103" y="563"/>
                  </a:cubicBezTo>
                  <a:cubicBezTo>
                    <a:pt x="103" y="545"/>
                    <a:pt x="103" y="545"/>
                    <a:pt x="103" y="545"/>
                  </a:cubicBezTo>
                  <a:cubicBezTo>
                    <a:pt x="101" y="546"/>
                    <a:pt x="98" y="546"/>
                    <a:pt x="96" y="545"/>
                  </a:cubicBezTo>
                  <a:cubicBezTo>
                    <a:pt x="89" y="541"/>
                    <a:pt x="91" y="529"/>
                    <a:pt x="102" y="527"/>
                  </a:cubicBezTo>
                  <a:cubicBezTo>
                    <a:pt x="103" y="527"/>
                    <a:pt x="103" y="527"/>
                    <a:pt x="103" y="527"/>
                  </a:cubicBezTo>
                  <a:cubicBezTo>
                    <a:pt x="103" y="460"/>
                    <a:pt x="103" y="460"/>
                    <a:pt x="103" y="460"/>
                  </a:cubicBezTo>
                  <a:cubicBezTo>
                    <a:pt x="97" y="465"/>
                    <a:pt x="90" y="469"/>
                    <a:pt x="87" y="474"/>
                  </a:cubicBezTo>
                  <a:cubicBezTo>
                    <a:pt x="80" y="483"/>
                    <a:pt x="85" y="493"/>
                    <a:pt x="85" y="511"/>
                  </a:cubicBezTo>
                  <a:cubicBezTo>
                    <a:pt x="85" y="520"/>
                    <a:pt x="83" y="524"/>
                    <a:pt x="79" y="522"/>
                  </a:cubicBezTo>
                  <a:cubicBezTo>
                    <a:pt x="79" y="548"/>
                    <a:pt x="79" y="548"/>
                    <a:pt x="79" y="548"/>
                  </a:cubicBezTo>
                  <a:cubicBezTo>
                    <a:pt x="90" y="551"/>
                    <a:pt x="96" y="563"/>
                    <a:pt x="84" y="562"/>
                  </a:cubicBezTo>
                  <a:cubicBezTo>
                    <a:pt x="82" y="562"/>
                    <a:pt x="81" y="561"/>
                    <a:pt x="79" y="561"/>
                  </a:cubicBezTo>
                  <a:cubicBezTo>
                    <a:pt x="79" y="653"/>
                    <a:pt x="79" y="653"/>
                    <a:pt x="79" y="653"/>
                  </a:cubicBezTo>
                  <a:close/>
                  <a:moveTo>
                    <a:pt x="103" y="241"/>
                  </a:moveTo>
                  <a:cubicBezTo>
                    <a:pt x="103" y="248"/>
                    <a:pt x="103" y="248"/>
                    <a:pt x="103" y="248"/>
                  </a:cubicBezTo>
                  <a:cubicBezTo>
                    <a:pt x="102" y="249"/>
                    <a:pt x="101" y="249"/>
                    <a:pt x="99" y="249"/>
                  </a:cubicBezTo>
                  <a:cubicBezTo>
                    <a:pt x="89" y="249"/>
                    <a:pt x="89" y="264"/>
                    <a:pt x="88" y="287"/>
                  </a:cubicBezTo>
                  <a:cubicBezTo>
                    <a:pt x="87" y="299"/>
                    <a:pt x="83" y="298"/>
                    <a:pt x="79" y="292"/>
                  </a:cubicBezTo>
                  <a:cubicBezTo>
                    <a:pt x="79" y="236"/>
                    <a:pt x="79" y="236"/>
                    <a:pt x="79" y="236"/>
                  </a:cubicBezTo>
                  <a:cubicBezTo>
                    <a:pt x="84" y="228"/>
                    <a:pt x="90" y="220"/>
                    <a:pt x="95" y="212"/>
                  </a:cubicBezTo>
                  <a:cubicBezTo>
                    <a:pt x="96" y="215"/>
                    <a:pt x="96" y="217"/>
                    <a:pt x="97" y="219"/>
                  </a:cubicBezTo>
                  <a:cubicBezTo>
                    <a:pt x="98" y="228"/>
                    <a:pt x="102" y="236"/>
                    <a:pt x="103" y="241"/>
                  </a:cubicBezTo>
                  <a:close/>
                  <a:moveTo>
                    <a:pt x="103" y="680"/>
                  </a:moveTo>
                  <a:cubicBezTo>
                    <a:pt x="103" y="705"/>
                    <a:pt x="103" y="705"/>
                    <a:pt x="103" y="705"/>
                  </a:cubicBezTo>
                  <a:cubicBezTo>
                    <a:pt x="103" y="705"/>
                    <a:pt x="102" y="705"/>
                    <a:pt x="102" y="705"/>
                  </a:cubicBezTo>
                  <a:cubicBezTo>
                    <a:pt x="88" y="709"/>
                    <a:pt x="94" y="728"/>
                    <a:pt x="80" y="734"/>
                  </a:cubicBezTo>
                  <a:cubicBezTo>
                    <a:pt x="80" y="734"/>
                    <a:pt x="80" y="734"/>
                    <a:pt x="79" y="735"/>
                  </a:cubicBezTo>
                  <a:cubicBezTo>
                    <a:pt x="79" y="672"/>
                    <a:pt x="79" y="672"/>
                    <a:pt x="79" y="672"/>
                  </a:cubicBezTo>
                  <a:cubicBezTo>
                    <a:pt x="89" y="672"/>
                    <a:pt x="99" y="672"/>
                    <a:pt x="102" y="677"/>
                  </a:cubicBezTo>
                  <a:cubicBezTo>
                    <a:pt x="102" y="678"/>
                    <a:pt x="102" y="679"/>
                    <a:pt x="103" y="680"/>
                  </a:cubicBezTo>
                  <a:close/>
                  <a:moveTo>
                    <a:pt x="103" y="814"/>
                  </a:moveTo>
                  <a:cubicBezTo>
                    <a:pt x="103" y="815"/>
                    <a:pt x="103" y="815"/>
                    <a:pt x="103" y="815"/>
                  </a:cubicBezTo>
                  <a:cubicBezTo>
                    <a:pt x="101" y="812"/>
                    <a:pt x="99" y="809"/>
                    <a:pt x="96" y="806"/>
                  </a:cubicBezTo>
                  <a:cubicBezTo>
                    <a:pt x="99" y="809"/>
                    <a:pt x="101" y="811"/>
                    <a:pt x="103" y="814"/>
                  </a:cubicBezTo>
                  <a:close/>
                  <a:moveTo>
                    <a:pt x="61" y="639"/>
                  </a:moveTo>
                  <a:cubicBezTo>
                    <a:pt x="66" y="646"/>
                    <a:pt x="73" y="651"/>
                    <a:pt x="79" y="653"/>
                  </a:cubicBezTo>
                  <a:cubicBezTo>
                    <a:pt x="79" y="561"/>
                    <a:pt x="79" y="561"/>
                    <a:pt x="79" y="561"/>
                  </a:cubicBezTo>
                  <a:cubicBezTo>
                    <a:pt x="68" y="557"/>
                    <a:pt x="62" y="546"/>
                    <a:pt x="75" y="548"/>
                  </a:cubicBezTo>
                  <a:cubicBezTo>
                    <a:pt x="77" y="548"/>
                    <a:pt x="78" y="548"/>
                    <a:pt x="79" y="548"/>
                  </a:cubicBezTo>
                  <a:cubicBezTo>
                    <a:pt x="79" y="522"/>
                    <a:pt x="79" y="522"/>
                    <a:pt x="79" y="522"/>
                  </a:cubicBezTo>
                  <a:cubicBezTo>
                    <a:pt x="76" y="520"/>
                    <a:pt x="71" y="515"/>
                    <a:pt x="64" y="506"/>
                  </a:cubicBezTo>
                  <a:cubicBezTo>
                    <a:pt x="63" y="504"/>
                    <a:pt x="62" y="503"/>
                    <a:pt x="61" y="502"/>
                  </a:cubicBezTo>
                  <a:cubicBezTo>
                    <a:pt x="61" y="639"/>
                    <a:pt x="61" y="639"/>
                    <a:pt x="61" y="639"/>
                  </a:cubicBezTo>
                  <a:close/>
                  <a:moveTo>
                    <a:pt x="79" y="236"/>
                  </a:moveTo>
                  <a:cubicBezTo>
                    <a:pt x="79" y="292"/>
                    <a:pt x="79" y="292"/>
                    <a:pt x="79" y="292"/>
                  </a:cubicBezTo>
                  <a:cubicBezTo>
                    <a:pt x="75" y="286"/>
                    <a:pt x="72" y="276"/>
                    <a:pt x="72" y="270"/>
                  </a:cubicBezTo>
                  <a:cubicBezTo>
                    <a:pt x="72" y="266"/>
                    <a:pt x="69" y="263"/>
                    <a:pt x="65" y="261"/>
                  </a:cubicBezTo>
                  <a:cubicBezTo>
                    <a:pt x="66" y="259"/>
                    <a:pt x="67" y="257"/>
                    <a:pt x="68" y="255"/>
                  </a:cubicBezTo>
                  <a:cubicBezTo>
                    <a:pt x="71" y="249"/>
                    <a:pt x="75" y="242"/>
                    <a:pt x="79" y="236"/>
                  </a:cubicBezTo>
                  <a:close/>
                  <a:moveTo>
                    <a:pt x="79" y="672"/>
                  </a:moveTo>
                  <a:cubicBezTo>
                    <a:pt x="79" y="735"/>
                    <a:pt x="79" y="735"/>
                    <a:pt x="79" y="735"/>
                  </a:cubicBezTo>
                  <a:cubicBezTo>
                    <a:pt x="70" y="740"/>
                    <a:pt x="69" y="754"/>
                    <a:pt x="71" y="768"/>
                  </a:cubicBezTo>
                  <a:cubicBezTo>
                    <a:pt x="70" y="766"/>
                    <a:pt x="69" y="764"/>
                    <a:pt x="68" y="762"/>
                  </a:cubicBezTo>
                  <a:cubicBezTo>
                    <a:pt x="65" y="758"/>
                    <a:pt x="63" y="754"/>
                    <a:pt x="61" y="750"/>
                  </a:cubicBezTo>
                  <a:cubicBezTo>
                    <a:pt x="61" y="669"/>
                    <a:pt x="61" y="669"/>
                    <a:pt x="61" y="669"/>
                  </a:cubicBezTo>
                  <a:cubicBezTo>
                    <a:pt x="65" y="672"/>
                    <a:pt x="72" y="672"/>
                    <a:pt x="79" y="672"/>
                  </a:cubicBezTo>
                  <a:close/>
                  <a:moveTo>
                    <a:pt x="0" y="499"/>
                  </a:moveTo>
                  <a:cubicBezTo>
                    <a:pt x="0" y="502"/>
                    <a:pt x="0" y="505"/>
                    <a:pt x="0" y="508"/>
                  </a:cubicBezTo>
                  <a:cubicBezTo>
                    <a:pt x="0" y="526"/>
                    <a:pt x="1" y="543"/>
                    <a:pt x="3" y="561"/>
                  </a:cubicBezTo>
                  <a:cubicBezTo>
                    <a:pt x="3" y="565"/>
                    <a:pt x="4" y="569"/>
                    <a:pt x="4" y="573"/>
                  </a:cubicBezTo>
                  <a:cubicBezTo>
                    <a:pt x="18" y="561"/>
                    <a:pt x="39" y="544"/>
                    <a:pt x="39" y="555"/>
                  </a:cubicBezTo>
                  <a:cubicBezTo>
                    <a:pt x="39" y="567"/>
                    <a:pt x="26" y="609"/>
                    <a:pt x="44" y="609"/>
                  </a:cubicBezTo>
                  <a:cubicBezTo>
                    <a:pt x="63" y="609"/>
                    <a:pt x="51" y="622"/>
                    <a:pt x="58" y="635"/>
                  </a:cubicBezTo>
                  <a:cubicBezTo>
                    <a:pt x="59" y="636"/>
                    <a:pt x="60" y="638"/>
                    <a:pt x="61" y="639"/>
                  </a:cubicBezTo>
                  <a:cubicBezTo>
                    <a:pt x="61" y="502"/>
                    <a:pt x="61" y="502"/>
                    <a:pt x="61" y="502"/>
                  </a:cubicBezTo>
                  <a:cubicBezTo>
                    <a:pt x="46" y="487"/>
                    <a:pt x="25" y="492"/>
                    <a:pt x="13" y="497"/>
                  </a:cubicBezTo>
                  <a:cubicBezTo>
                    <a:pt x="9" y="499"/>
                    <a:pt x="5" y="499"/>
                    <a:pt x="0" y="499"/>
                  </a:cubicBezTo>
                  <a:close/>
                  <a:moveTo>
                    <a:pt x="61" y="669"/>
                  </a:moveTo>
                  <a:cubicBezTo>
                    <a:pt x="61" y="750"/>
                    <a:pt x="61" y="750"/>
                    <a:pt x="61" y="750"/>
                  </a:cubicBezTo>
                  <a:cubicBezTo>
                    <a:pt x="59" y="747"/>
                    <a:pt x="58" y="743"/>
                    <a:pt x="56" y="740"/>
                  </a:cubicBezTo>
                  <a:cubicBezTo>
                    <a:pt x="54" y="736"/>
                    <a:pt x="52" y="733"/>
                    <a:pt x="50" y="729"/>
                  </a:cubicBezTo>
                  <a:cubicBezTo>
                    <a:pt x="47" y="722"/>
                    <a:pt x="43" y="714"/>
                    <a:pt x="40" y="707"/>
                  </a:cubicBezTo>
                  <a:cubicBezTo>
                    <a:pt x="37" y="699"/>
                    <a:pt x="34" y="691"/>
                    <a:pt x="31" y="683"/>
                  </a:cubicBezTo>
                  <a:cubicBezTo>
                    <a:pt x="25" y="668"/>
                    <a:pt x="20" y="652"/>
                    <a:pt x="16" y="636"/>
                  </a:cubicBezTo>
                  <a:cubicBezTo>
                    <a:pt x="15" y="632"/>
                    <a:pt x="14" y="628"/>
                    <a:pt x="13" y="624"/>
                  </a:cubicBezTo>
                  <a:cubicBezTo>
                    <a:pt x="19" y="627"/>
                    <a:pt x="24" y="629"/>
                    <a:pt x="31" y="629"/>
                  </a:cubicBezTo>
                  <a:cubicBezTo>
                    <a:pt x="52" y="629"/>
                    <a:pt x="53" y="657"/>
                    <a:pt x="59" y="667"/>
                  </a:cubicBezTo>
                  <a:cubicBezTo>
                    <a:pt x="60" y="668"/>
                    <a:pt x="60" y="668"/>
                    <a:pt x="61" y="669"/>
                  </a:cubicBezTo>
                  <a:close/>
                </a:path>
              </a:pathLst>
            </a:custGeom>
            <a:solidFill>
              <a:srgbClr val="DF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4" name="Freeform 264"/>
            <p:cNvSpPr>
              <a:spLocks noEditPoints="1"/>
            </p:cNvSpPr>
            <p:nvPr/>
          </p:nvSpPr>
          <p:spPr bwMode="auto">
            <a:xfrm>
              <a:off x="4827970" y="2335765"/>
              <a:ext cx="1319825" cy="1397137"/>
            </a:xfrm>
            <a:custGeom>
              <a:avLst/>
              <a:gdLst>
                <a:gd name="T0" fmla="*/ 6 w 478"/>
                <a:gd name="T1" fmla="*/ 15 h 506"/>
                <a:gd name="T2" fmla="*/ 7 w 478"/>
                <a:gd name="T3" fmla="*/ 0 h 506"/>
                <a:gd name="T4" fmla="*/ 14 w 478"/>
                <a:gd name="T5" fmla="*/ 8 h 506"/>
                <a:gd name="T6" fmla="*/ 471 w 478"/>
                <a:gd name="T7" fmla="*/ 493 h 506"/>
                <a:gd name="T8" fmla="*/ 470 w 478"/>
                <a:gd name="T9" fmla="*/ 506 h 506"/>
                <a:gd name="T10" fmla="*/ 478 w 478"/>
                <a:gd name="T11" fmla="*/ 500 h 506"/>
                <a:gd name="T12" fmla="*/ 444 w 478"/>
                <a:gd name="T13" fmla="*/ 479 h 506"/>
                <a:gd name="T14" fmla="*/ 444 w 478"/>
                <a:gd name="T15" fmla="*/ 464 h 506"/>
                <a:gd name="T16" fmla="*/ 450 w 478"/>
                <a:gd name="T17" fmla="*/ 471 h 506"/>
                <a:gd name="T18" fmla="*/ 416 w 478"/>
                <a:gd name="T19" fmla="*/ 450 h 506"/>
                <a:gd name="T20" fmla="*/ 416 w 478"/>
                <a:gd name="T21" fmla="*/ 436 h 506"/>
                <a:gd name="T22" fmla="*/ 424 w 478"/>
                <a:gd name="T23" fmla="*/ 442 h 506"/>
                <a:gd name="T24" fmla="*/ 389 w 478"/>
                <a:gd name="T25" fmla="*/ 420 h 506"/>
                <a:gd name="T26" fmla="*/ 389 w 478"/>
                <a:gd name="T27" fmla="*/ 407 h 506"/>
                <a:gd name="T28" fmla="*/ 397 w 478"/>
                <a:gd name="T29" fmla="*/ 413 h 506"/>
                <a:gd name="T30" fmla="*/ 361 w 478"/>
                <a:gd name="T31" fmla="*/ 391 h 506"/>
                <a:gd name="T32" fmla="*/ 363 w 478"/>
                <a:gd name="T33" fmla="*/ 377 h 506"/>
                <a:gd name="T34" fmla="*/ 369 w 478"/>
                <a:gd name="T35" fmla="*/ 385 h 506"/>
                <a:gd name="T36" fmla="*/ 334 w 478"/>
                <a:gd name="T37" fmla="*/ 363 h 506"/>
                <a:gd name="T38" fmla="*/ 335 w 478"/>
                <a:gd name="T39" fmla="*/ 348 h 506"/>
                <a:gd name="T40" fmla="*/ 342 w 478"/>
                <a:gd name="T41" fmla="*/ 356 h 506"/>
                <a:gd name="T42" fmla="*/ 307 w 478"/>
                <a:gd name="T43" fmla="*/ 334 h 506"/>
                <a:gd name="T44" fmla="*/ 308 w 478"/>
                <a:gd name="T45" fmla="*/ 319 h 506"/>
                <a:gd name="T46" fmla="*/ 314 w 478"/>
                <a:gd name="T47" fmla="*/ 327 h 506"/>
                <a:gd name="T48" fmla="*/ 280 w 478"/>
                <a:gd name="T49" fmla="*/ 305 h 506"/>
                <a:gd name="T50" fmla="*/ 280 w 478"/>
                <a:gd name="T51" fmla="*/ 291 h 506"/>
                <a:gd name="T52" fmla="*/ 287 w 478"/>
                <a:gd name="T53" fmla="*/ 297 h 506"/>
                <a:gd name="T54" fmla="*/ 253 w 478"/>
                <a:gd name="T55" fmla="*/ 275 h 506"/>
                <a:gd name="T56" fmla="*/ 253 w 478"/>
                <a:gd name="T57" fmla="*/ 262 h 506"/>
                <a:gd name="T58" fmla="*/ 260 w 478"/>
                <a:gd name="T59" fmla="*/ 268 h 506"/>
                <a:gd name="T60" fmla="*/ 226 w 478"/>
                <a:gd name="T61" fmla="*/ 246 h 506"/>
                <a:gd name="T62" fmla="*/ 226 w 478"/>
                <a:gd name="T63" fmla="*/ 233 h 506"/>
                <a:gd name="T64" fmla="*/ 232 w 478"/>
                <a:gd name="T65" fmla="*/ 240 h 506"/>
                <a:gd name="T66" fmla="*/ 198 w 478"/>
                <a:gd name="T67" fmla="*/ 217 h 506"/>
                <a:gd name="T68" fmla="*/ 198 w 478"/>
                <a:gd name="T69" fmla="*/ 203 h 506"/>
                <a:gd name="T70" fmla="*/ 205 w 478"/>
                <a:gd name="T71" fmla="*/ 211 h 506"/>
                <a:gd name="T72" fmla="*/ 171 w 478"/>
                <a:gd name="T73" fmla="*/ 189 h 506"/>
                <a:gd name="T74" fmla="*/ 171 w 478"/>
                <a:gd name="T75" fmla="*/ 174 h 506"/>
                <a:gd name="T76" fmla="*/ 177 w 478"/>
                <a:gd name="T77" fmla="*/ 182 h 506"/>
                <a:gd name="T78" fmla="*/ 143 w 478"/>
                <a:gd name="T79" fmla="*/ 160 h 506"/>
                <a:gd name="T80" fmla="*/ 143 w 478"/>
                <a:gd name="T81" fmla="*/ 146 h 506"/>
                <a:gd name="T82" fmla="*/ 151 w 478"/>
                <a:gd name="T83" fmla="*/ 153 h 506"/>
                <a:gd name="T84" fmla="*/ 116 w 478"/>
                <a:gd name="T85" fmla="*/ 131 h 506"/>
                <a:gd name="T86" fmla="*/ 116 w 478"/>
                <a:gd name="T87" fmla="*/ 117 h 506"/>
                <a:gd name="T88" fmla="*/ 124 w 478"/>
                <a:gd name="T89" fmla="*/ 123 h 506"/>
                <a:gd name="T90" fmla="*/ 88 w 478"/>
                <a:gd name="T91" fmla="*/ 101 h 506"/>
                <a:gd name="T92" fmla="*/ 90 w 478"/>
                <a:gd name="T93" fmla="*/ 88 h 506"/>
                <a:gd name="T94" fmla="*/ 96 w 478"/>
                <a:gd name="T95" fmla="*/ 95 h 506"/>
                <a:gd name="T96" fmla="*/ 61 w 478"/>
                <a:gd name="T97" fmla="*/ 72 h 506"/>
                <a:gd name="T98" fmla="*/ 62 w 478"/>
                <a:gd name="T99" fmla="*/ 58 h 506"/>
                <a:gd name="T100" fmla="*/ 69 w 478"/>
                <a:gd name="T101" fmla="*/ 66 h 506"/>
                <a:gd name="T102" fmla="*/ 33 w 478"/>
                <a:gd name="T103" fmla="*/ 44 h 506"/>
                <a:gd name="T104" fmla="*/ 35 w 478"/>
                <a:gd name="T105" fmla="*/ 2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8" h="506">
                  <a:moveTo>
                    <a:pt x="14" y="8"/>
                  </a:moveTo>
                  <a:lnTo>
                    <a:pt x="6" y="15"/>
                  </a:lnTo>
                  <a:lnTo>
                    <a:pt x="0" y="7"/>
                  </a:lnTo>
                  <a:lnTo>
                    <a:pt x="7" y="0"/>
                  </a:lnTo>
                  <a:lnTo>
                    <a:pt x="14" y="8"/>
                  </a:lnTo>
                  <a:lnTo>
                    <a:pt x="14" y="8"/>
                  </a:lnTo>
                  <a:close/>
                  <a:moveTo>
                    <a:pt x="478" y="500"/>
                  </a:moveTo>
                  <a:lnTo>
                    <a:pt x="471" y="493"/>
                  </a:lnTo>
                  <a:lnTo>
                    <a:pt x="465" y="500"/>
                  </a:lnTo>
                  <a:lnTo>
                    <a:pt x="470" y="506"/>
                  </a:lnTo>
                  <a:lnTo>
                    <a:pt x="478" y="500"/>
                  </a:lnTo>
                  <a:lnTo>
                    <a:pt x="478" y="500"/>
                  </a:lnTo>
                  <a:close/>
                  <a:moveTo>
                    <a:pt x="450" y="471"/>
                  </a:moveTo>
                  <a:lnTo>
                    <a:pt x="444" y="479"/>
                  </a:lnTo>
                  <a:lnTo>
                    <a:pt x="437" y="471"/>
                  </a:lnTo>
                  <a:lnTo>
                    <a:pt x="444" y="464"/>
                  </a:lnTo>
                  <a:lnTo>
                    <a:pt x="450" y="471"/>
                  </a:lnTo>
                  <a:lnTo>
                    <a:pt x="450" y="471"/>
                  </a:lnTo>
                  <a:close/>
                  <a:moveTo>
                    <a:pt x="424" y="442"/>
                  </a:moveTo>
                  <a:lnTo>
                    <a:pt x="416" y="450"/>
                  </a:lnTo>
                  <a:lnTo>
                    <a:pt x="410" y="442"/>
                  </a:lnTo>
                  <a:lnTo>
                    <a:pt x="416" y="436"/>
                  </a:lnTo>
                  <a:lnTo>
                    <a:pt x="424" y="442"/>
                  </a:lnTo>
                  <a:lnTo>
                    <a:pt x="424" y="442"/>
                  </a:lnTo>
                  <a:close/>
                  <a:moveTo>
                    <a:pt x="397" y="413"/>
                  </a:moveTo>
                  <a:lnTo>
                    <a:pt x="389" y="420"/>
                  </a:lnTo>
                  <a:lnTo>
                    <a:pt x="382" y="413"/>
                  </a:lnTo>
                  <a:lnTo>
                    <a:pt x="389" y="407"/>
                  </a:lnTo>
                  <a:lnTo>
                    <a:pt x="397" y="413"/>
                  </a:lnTo>
                  <a:lnTo>
                    <a:pt x="397" y="413"/>
                  </a:lnTo>
                  <a:close/>
                  <a:moveTo>
                    <a:pt x="369" y="385"/>
                  </a:moveTo>
                  <a:lnTo>
                    <a:pt x="361" y="391"/>
                  </a:lnTo>
                  <a:lnTo>
                    <a:pt x="355" y="385"/>
                  </a:lnTo>
                  <a:lnTo>
                    <a:pt x="363" y="377"/>
                  </a:lnTo>
                  <a:lnTo>
                    <a:pt x="369" y="385"/>
                  </a:lnTo>
                  <a:lnTo>
                    <a:pt x="369" y="385"/>
                  </a:lnTo>
                  <a:close/>
                  <a:moveTo>
                    <a:pt x="342" y="356"/>
                  </a:moveTo>
                  <a:lnTo>
                    <a:pt x="334" y="363"/>
                  </a:lnTo>
                  <a:lnTo>
                    <a:pt x="328" y="355"/>
                  </a:lnTo>
                  <a:lnTo>
                    <a:pt x="335" y="348"/>
                  </a:lnTo>
                  <a:lnTo>
                    <a:pt x="342" y="356"/>
                  </a:lnTo>
                  <a:lnTo>
                    <a:pt x="342" y="356"/>
                  </a:lnTo>
                  <a:close/>
                  <a:moveTo>
                    <a:pt x="314" y="327"/>
                  </a:moveTo>
                  <a:lnTo>
                    <a:pt x="307" y="334"/>
                  </a:lnTo>
                  <a:lnTo>
                    <a:pt x="300" y="326"/>
                  </a:lnTo>
                  <a:lnTo>
                    <a:pt x="308" y="319"/>
                  </a:lnTo>
                  <a:lnTo>
                    <a:pt x="314" y="327"/>
                  </a:lnTo>
                  <a:lnTo>
                    <a:pt x="314" y="327"/>
                  </a:lnTo>
                  <a:close/>
                  <a:moveTo>
                    <a:pt x="287" y="297"/>
                  </a:moveTo>
                  <a:lnTo>
                    <a:pt x="280" y="305"/>
                  </a:lnTo>
                  <a:lnTo>
                    <a:pt x="273" y="297"/>
                  </a:lnTo>
                  <a:lnTo>
                    <a:pt x="280" y="291"/>
                  </a:lnTo>
                  <a:lnTo>
                    <a:pt x="287" y="297"/>
                  </a:lnTo>
                  <a:lnTo>
                    <a:pt x="287" y="297"/>
                  </a:lnTo>
                  <a:close/>
                  <a:moveTo>
                    <a:pt x="260" y="268"/>
                  </a:moveTo>
                  <a:lnTo>
                    <a:pt x="253" y="275"/>
                  </a:lnTo>
                  <a:lnTo>
                    <a:pt x="245" y="268"/>
                  </a:lnTo>
                  <a:lnTo>
                    <a:pt x="253" y="262"/>
                  </a:lnTo>
                  <a:lnTo>
                    <a:pt x="260" y="268"/>
                  </a:lnTo>
                  <a:lnTo>
                    <a:pt x="260" y="268"/>
                  </a:lnTo>
                  <a:close/>
                  <a:moveTo>
                    <a:pt x="232" y="240"/>
                  </a:moveTo>
                  <a:lnTo>
                    <a:pt x="226" y="246"/>
                  </a:lnTo>
                  <a:lnTo>
                    <a:pt x="218" y="240"/>
                  </a:lnTo>
                  <a:lnTo>
                    <a:pt x="226" y="233"/>
                  </a:lnTo>
                  <a:lnTo>
                    <a:pt x="232" y="240"/>
                  </a:lnTo>
                  <a:lnTo>
                    <a:pt x="232" y="240"/>
                  </a:lnTo>
                  <a:close/>
                  <a:moveTo>
                    <a:pt x="205" y="211"/>
                  </a:moveTo>
                  <a:lnTo>
                    <a:pt x="198" y="217"/>
                  </a:lnTo>
                  <a:lnTo>
                    <a:pt x="192" y="211"/>
                  </a:lnTo>
                  <a:lnTo>
                    <a:pt x="198" y="203"/>
                  </a:lnTo>
                  <a:lnTo>
                    <a:pt x="205" y="211"/>
                  </a:lnTo>
                  <a:lnTo>
                    <a:pt x="205" y="211"/>
                  </a:lnTo>
                  <a:close/>
                  <a:moveTo>
                    <a:pt x="177" y="182"/>
                  </a:moveTo>
                  <a:lnTo>
                    <a:pt x="171" y="189"/>
                  </a:lnTo>
                  <a:lnTo>
                    <a:pt x="164" y="181"/>
                  </a:lnTo>
                  <a:lnTo>
                    <a:pt x="171" y="174"/>
                  </a:lnTo>
                  <a:lnTo>
                    <a:pt x="177" y="182"/>
                  </a:lnTo>
                  <a:lnTo>
                    <a:pt x="177" y="182"/>
                  </a:lnTo>
                  <a:close/>
                  <a:moveTo>
                    <a:pt x="151" y="153"/>
                  </a:moveTo>
                  <a:lnTo>
                    <a:pt x="143" y="160"/>
                  </a:lnTo>
                  <a:lnTo>
                    <a:pt x="137" y="152"/>
                  </a:lnTo>
                  <a:lnTo>
                    <a:pt x="143" y="146"/>
                  </a:lnTo>
                  <a:lnTo>
                    <a:pt x="151" y="153"/>
                  </a:lnTo>
                  <a:lnTo>
                    <a:pt x="151" y="153"/>
                  </a:lnTo>
                  <a:close/>
                  <a:moveTo>
                    <a:pt x="124" y="123"/>
                  </a:moveTo>
                  <a:lnTo>
                    <a:pt x="116" y="131"/>
                  </a:lnTo>
                  <a:lnTo>
                    <a:pt x="109" y="123"/>
                  </a:lnTo>
                  <a:lnTo>
                    <a:pt x="116" y="117"/>
                  </a:lnTo>
                  <a:lnTo>
                    <a:pt x="124" y="123"/>
                  </a:lnTo>
                  <a:lnTo>
                    <a:pt x="124" y="123"/>
                  </a:lnTo>
                  <a:close/>
                  <a:moveTo>
                    <a:pt x="96" y="95"/>
                  </a:moveTo>
                  <a:lnTo>
                    <a:pt x="88" y="101"/>
                  </a:lnTo>
                  <a:lnTo>
                    <a:pt x="82" y="95"/>
                  </a:lnTo>
                  <a:lnTo>
                    <a:pt x="90" y="88"/>
                  </a:lnTo>
                  <a:lnTo>
                    <a:pt x="96" y="95"/>
                  </a:lnTo>
                  <a:lnTo>
                    <a:pt x="96" y="95"/>
                  </a:lnTo>
                  <a:close/>
                  <a:moveTo>
                    <a:pt x="69" y="66"/>
                  </a:moveTo>
                  <a:lnTo>
                    <a:pt x="61" y="72"/>
                  </a:lnTo>
                  <a:lnTo>
                    <a:pt x="54" y="66"/>
                  </a:lnTo>
                  <a:lnTo>
                    <a:pt x="62" y="58"/>
                  </a:lnTo>
                  <a:lnTo>
                    <a:pt x="69" y="66"/>
                  </a:lnTo>
                  <a:lnTo>
                    <a:pt x="69" y="66"/>
                  </a:lnTo>
                  <a:close/>
                  <a:moveTo>
                    <a:pt x="41" y="37"/>
                  </a:moveTo>
                  <a:lnTo>
                    <a:pt x="33" y="44"/>
                  </a:lnTo>
                  <a:lnTo>
                    <a:pt x="27" y="36"/>
                  </a:lnTo>
                  <a:lnTo>
                    <a:pt x="35" y="29"/>
                  </a:lnTo>
                  <a:lnTo>
                    <a:pt x="41" y="37"/>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5" name="Freeform 265"/>
            <p:cNvSpPr>
              <a:spLocks noEditPoints="1"/>
            </p:cNvSpPr>
            <p:nvPr/>
          </p:nvSpPr>
          <p:spPr bwMode="auto">
            <a:xfrm>
              <a:off x="6205780" y="2769265"/>
              <a:ext cx="2164734" cy="936027"/>
            </a:xfrm>
            <a:custGeom>
              <a:avLst/>
              <a:gdLst>
                <a:gd name="T0" fmla="*/ 780 w 784"/>
                <a:gd name="T1" fmla="*/ 0 h 339"/>
                <a:gd name="T2" fmla="*/ 775 w 784"/>
                <a:gd name="T3" fmla="*/ 13 h 339"/>
                <a:gd name="T4" fmla="*/ 9 w 784"/>
                <a:gd name="T5" fmla="*/ 326 h 339"/>
                <a:gd name="T6" fmla="*/ 4 w 784"/>
                <a:gd name="T7" fmla="*/ 339 h 339"/>
                <a:gd name="T8" fmla="*/ 45 w 784"/>
                <a:gd name="T9" fmla="*/ 310 h 339"/>
                <a:gd name="T10" fmla="*/ 40 w 784"/>
                <a:gd name="T11" fmla="*/ 323 h 339"/>
                <a:gd name="T12" fmla="*/ 82 w 784"/>
                <a:gd name="T13" fmla="*/ 294 h 339"/>
                <a:gd name="T14" fmla="*/ 77 w 784"/>
                <a:gd name="T15" fmla="*/ 307 h 339"/>
                <a:gd name="T16" fmla="*/ 120 w 784"/>
                <a:gd name="T17" fmla="*/ 279 h 339"/>
                <a:gd name="T18" fmla="*/ 113 w 784"/>
                <a:gd name="T19" fmla="*/ 292 h 339"/>
                <a:gd name="T20" fmla="*/ 157 w 784"/>
                <a:gd name="T21" fmla="*/ 264 h 339"/>
                <a:gd name="T22" fmla="*/ 151 w 784"/>
                <a:gd name="T23" fmla="*/ 277 h 339"/>
                <a:gd name="T24" fmla="*/ 193 w 784"/>
                <a:gd name="T25" fmla="*/ 249 h 339"/>
                <a:gd name="T26" fmla="*/ 188 w 784"/>
                <a:gd name="T27" fmla="*/ 262 h 339"/>
                <a:gd name="T28" fmla="*/ 230 w 784"/>
                <a:gd name="T29" fmla="*/ 233 h 339"/>
                <a:gd name="T30" fmla="*/ 224 w 784"/>
                <a:gd name="T31" fmla="*/ 246 h 339"/>
                <a:gd name="T32" fmla="*/ 266 w 784"/>
                <a:gd name="T33" fmla="*/ 217 h 339"/>
                <a:gd name="T34" fmla="*/ 261 w 784"/>
                <a:gd name="T35" fmla="*/ 230 h 339"/>
                <a:gd name="T36" fmla="*/ 303 w 784"/>
                <a:gd name="T37" fmla="*/ 202 h 339"/>
                <a:gd name="T38" fmla="*/ 298 w 784"/>
                <a:gd name="T39" fmla="*/ 215 h 339"/>
                <a:gd name="T40" fmla="*/ 339 w 784"/>
                <a:gd name="T41" fmla="*/ 186 h 339"/>
                <a:gd name="T42" fmla="*/ 334 w 784"/>
                <a:gd name="T43" fmla="*/ 199 h 339"/>
                <a:gd name="T44" fmla="*/ 376 w 784"/>
                <a:gd name="T45" fmla="*/ 170 h 339"/>
                <a:gd name="T46" fmla="*/ 371 w 784"/>
                <a:gd name="T47" fmla="*/ 183 h 339"/>
                <a:gd name="T48" fmla="*/ 413 w 784"/>
                <a:gd name="T49" fmla="*/ 155 h 339"/>
                <a:gd name="T50" fmla="*/ 407 w 784"/>
                <a:gd name="T51" fmla="*/ 168 h 339"/>
                <a:gd name="T52" fmla="*/ 449 w 784"/>
                <a:gd name="T53" fmla="*/ 140 h 339"/>
                <a:gd name="T54" fmla="*/ 444 w 784"/>
                <a:gd name="T55" fmla="*/ 153 h 339"/>
                <a:gd name="T56" fmla="*/ 486 w 784"/>
                <a:gd name="T57" fmla="*/ 124 h 339"/>
                <a:gd name="T58" fmla="*/ 481 w 784"/>
                <a:gd name="T59" fmla="*/ 138 h 339"/>
                <a:gd name="T60" fmla="*/ 522 w 784"/>
                <a:gd name="T61" fmla="*/ 109 h 339"/>
                <a:gd name="T62" fmla="*/ 517 w 784"/>
                <a:gd name="T63" fmla="*/ 122 h 339"/>
                <a:gd name="T64" fmla="*/ 559 w 784"/>
                <a:gd name="T65" fmla="*/ 93 h 339"/>
                <a:gd name="T66" fmla="*/ 554 w 784"/>
                <a:gd name="T67" fmla="*/ 106 h 339"/>
                <a:gd name="T68" fmla="*/ 596 w 784"/>
                <a:gd name="T69" fmla="*/ 77 h 339"/>
                <a:gd name="T70" fmla="*/ 590 w 784"/>
                <a:gd name="T71" fmla="*/ 90 h 339"/>
                <a:gd name="T72" fmla="*/ 632 w 784"/>
                <a:gd name="T73" fmla="*/ 62 h 339"/>
                <a:gd name="T74" fmla="*/ 627 w 784"/>
                <a:gd name="T75" fmla="*/ 75 h 339"/>
                <a:gd name="T76" fmla="*/ 670 w 784"/>
                <a:gd name="T77" fmla="*/ 46 h 339"/>
                <a:gd name="T78" fmla="*/ 664 w 784"/>
                <a:gd name="T79" fmla="*/ 59 h 339"/>
                <a:gd name="T80" fmla="*/ 707 w 784"/>
                <a:gd name="T81" fmla="*/ 30 h 339"/>
                <a:gd name="T82" fmla="*/ 701 w 784"/>
                <a:gd name="T83" fmla="*/ 43 h 339"/>
                <a:gd name="T84" fmla="*/ 743 w 784"/>
                <a:gd name="T85" fmla="*/ 16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4" h="339">
                  <a:moveTo>
                    <a:pt x="775" y="13"/>
                  </a:moveTo>
                  <a:lnTo>
                    <a:pt x="771" y="4"/>
                  </a:lnTo>
                  <a:lnTo>
                    <a:pt x="780" y="0"/>
                  </a:lnTo>
                  <a:lnTo>
                    <a:pt x="784" y="9"/>
                  </a:lnTo>
                  <a:lnTo>
                    <a:pt x="775" y="13"/>
                  </a:lnTo>
                  <a:lnTo>
                    <a:pt x="775" y="13"/>
                  </a:lnTo>
                  <a:close/>
                  <a:moveTo>
                    <a:pt x="4" y="339"/>
                  </a:moveTo>
                  <a:lnTo>
                    <a:pt x="0" y="330"/>
                  </a:lnTo>
                  <a:lnTo>
                    <a:pt x="9" y="326"/>
                  </a:lnTo>
                  <a:lnTo>
                    <a:pt x="13" y="335"/>
                  </a:lnTo>
                  <a:lnTo>
                    <a:pt x="4" y="339"/>
                  </a:lnTo>
                  <a:lnTo>
                    <a:pt x="4" y="339"/>
                  </a:lnTo>
                  <a:close/>
                  <a:moveTo>
                    <a:pt x="40" y="323"/>
                  </a:moveTo>
                  <a:lnTo>
                    <a:pt x="36" y="314"/>
                  </a:lnTo>
                  <a:lnTo>
                    <a:pt x="45" y="310"/>
                  </a:lnTo>
                  <a:lnTo>
                    <a:pt x="49" y="319"/>
                  </a:lnTo>
                  <a:lnTo>
                    <a:pt x="40" y="323"/>
                  </a:lnTo>
                  <a:lnTo>
                    <a:pt x="40" y="323"/>
                  </a:lnTo>
                  <a:close/>
                  <a:moveTo>
                    <a:pt x="77" y="307"/>
                  </a:moveTo>
                  <a:lnTo>
                    <a:pt x="73" y="298"/>
                  </a:lnTo>
                  <a:lnTo>
                    <a:pt x="82" y="294"/>
                  </a:lnTo>
                  <a:lnTo>
                    <a:pt x="86" y="304"/>
                  </a:lnTo>
                  <a:lnTo>
                    <a:pt x="77" y="307"/>
                  </a:lnTo>
                  <a:lnTo>
                    <a:pt x="77" y="307"/>
                  </a:lnTo>
                  <a:close/>
                  <a:moveTo>
                    <a:pt x="113" y="292"/>
                  </a:moveTo>
                  <a:lnTo>
                    <a:pt x="109" y="283"/>
                  </a:lnTo>
                  <a:lnTo>
                    <a:pt x="120" y="279"/>
                  </a:lnTo>
                  <a:lnTo>
                    <a:pt x="123" y="288"/>
                  </a:lnTo>
                  <a:lnTo>
                    <a:pt x="113" y="292"/>
                  </a:lnTo>
                  <a:lnTo>
                    <a:pt x="113" y="292"/>
                  </a:lnTo>
                  <a:close/>
                  <a:moveTo>
                    <a:pt x="151" y="277"/>
                  </a:moveTo>
                  <a:lnTo>
                    <a:pt x="147" y="268"/>
                  </a:lnTo>
                  <a:lnTo>
                    <a:pt x="157" y="264"/>
                  </a:lnTo>
                  <a:lnTo>
                    <a:pt x="160" y="273"/>
                  </a:lnTo>
                  <a:lnTo>
                    <a:pt x="151" y="277"/>
                  </a:lnTo>
                  <a:lnTo>
                    <a:pt x="151" y="277"/>
                  </a:lnTo>
                  <a:close/>
                  <a:moveTo>
                    <a:pt x="188" y="262"/>
                  </a:moveTo>
                  <a:lnTo>
                    <a:pt x="184" y="253"/>
                  </a:lnTo>
                  <a:lnTo>
                    <a:pt x="193" y="249"/>
                  </a:lnTo>
                  <a:lnTo>
                    <a:pt x="197" y="258"/>
                  </a:lnTo>
                  <a:lnTo>
                    <a:pt x="188" y="262"/>
                  </a:lnTo>
                  <a:lnTo>
                    <a:pt x="188" y="262"/>
                  </a:lnTo>
                  <a:close/>
                  <a:moveTo>
                    <a:pt x="224" y="246"/>
                  </a:moveTo>
                  <a:lnTo>
                    <a:pt x="221" y="237"/>
                  </a:lnTo>
                  <a:lnTo>
                    <a:pt x="230" y="233"/>
                  </a:lnTo>
                  <a:lnTo>
                    <a:pt x="234" y="242"/>
                  </a:lnTo>
                  <a:lnTo>
                    <a:pt x="224" y="246"/>
                  </a:lnTo>
                  <a:lnTo>
                    <a:pt x="224" y="246"/>
                  </a:lnTo>
                  <a:close/>
                  <a:moveTo>
                    <a:pt x="261" y="230"/>
                  </a:moveTo>
                  <a:lnTo>
                    <a:pt x="257" y="221"/>
                  </a:lnTo>
                  <a:lnTo>
                    <a:pt x="266" y="217"/>
                  </a:lnTo>
                  <a:lnTo>
                    <a:pt x="270" y="226"/>
                  </a:lnTo>
                  <a:lnTo>
                    <a:pt x="261" y="230"/>
                  </a:lnTo>
                  <a:lnTo>
                    <a:pt x="261" y="230"/>
                  </a:lnTo>
                  <a:close/>
                  <a:moveTo>
                    <a:pt x="298" y="215"/>
                  </a:moveTo>
                  <a:lnTo>
                    <a:pt x="294" y="206"/>
                  </a:lnTo>
                  <a:lnTo>
                    <a:pt x="303" y="202"/>
                  </a:lnTo>
                  <a:lnTo>
                    <a:pt x="307" y="211"/>
                  </a:lnTo>
                  <a:lnTo>
                    <a:pt x="298" y="215"/>
                  </a:lnTo>
                  <a:lnTo>
                    <a:pt x="298" y="215"/>
                  </a:lnTo>
                  <a:close/>
                  <a:moveTo>
                    <a:pt x="334" y="199"/>
                  </a:moveTo>
                  <a:lnTo>
                    <a:pt x="330" y="190"/>
                  </a:lnTo>
                  <a:lnTo>
                    <a:pt x="339" y="186"/>
                  </a:lnTo>
                  <a:lnTo>
                    <a:pt x="343" y="195"/>
                  </a:lnTo>
                  <a:lnTo>
                    <a:pt x="334" y="199"/>
                  </a:lnTo>
                  <a:lnTo>
                    <a:pt x="334" y="199"/>
                  </a:lnTo>
                  <a:close/>
                  <a:moveTo>
                    <a:pt x="371" y="183"/>
                  </a:moveTo>
                  <a:lnTo>
                    <a:pt x="367" y="174"/>
                  </a:lnTo>
                  <a:lnTo>
                    <a:pt x="376" y="170"/>
                  </a:lnTo>
                  <a:lnTo>
                    <a:pt x="380" y="179"/>
                  </a:lnTo>
                  <a:lnTo>
                    <a:pt x="371" y="183"/>
                  </a:lnTo>
                  <a:lnTo>
                    <a:pt x="371" y="183"/>
                  </a:lnTo>
                  <a:close/>
                  <a:moveTo>
                    <a:pt x="407" y="168"/>
                  </a:moveTo>
                  <a:lnTo>
                    <a:pt x="403" y="158"/>
                  </a:lnTo>
                  <a:lnTo>
                    <a:pt x="413" y="155"/>
                  </a:lnTo>
                  <a:lnTo>
                    <a:pt x="417" y="164"/>
                  </a:lnTo>
                  <a:lnTo>
                    <a:pt x="407" y="168"/>
                  </a:lnTo>
                  <a:lnTo>
                    <a:pt x="407" y="168"/>
                  </a:lnTo>
                  <a:close/>
                  <a:moveTo>
                    <a:pt x="444" y="153"/>
                  </a:moveTo>
                  <a:lnTo>
                    <a:pt x="440" y="144"/>
                  </a:lnTo>
                  <a:lnTo>
                    <a:pt x="449" y="140"/>
                  </a:lnTo>
                  <a:lnTo>
                    <a:pt x="453" y="149"/>
                  </a:lnTo>
                  <a:lnTo>
                    <a:pt x="444" y="153"/>
                  </a:lnTo>
                  <a:lnTo>
                    <a:pt x="444" y="153"/>
                  </a:lnTo>
                  <a:close/>
                  <a:moveTo>
                    <a:pt x="481" y="138"/>
                  </a:moveTo>
                  <a:lnTo>
                    <a:pt x="477" y="128"/>
                  </a:lnTo>
                  <a:lnTo>
                    <a:pt x="486" y="124"/>
                  </a:lnTo>
                  <a:lnTo>
                    <a:pt x="490" y="134"/>
                  </a:lnTo>
                  <a:lnTo>
                    <a:pt x="481" y="138"/>
                  </a:lnTo>
                  <a:lnTo>
                    <a:pt x="481" y="138"/>
                  </a:lnTo>
                  <a:close/>
                  <a:moveTo>
                    <a:pt x="517" y="122"/>
                  </a:moveTo>
                  <a:lnTo>
                    <a:pt x="513" y="113"/>
                  </a:lnTo>
                  <a:lnTo>
                    <a:pt x="522" y="109"/>
                  </a:lnTo>
                  <a:lnTo>
                    <a:pt x="526" y="118"/>
                  </a:lnTo>
                  <a:lnTo>
                    <a:pt x="517" y="122"/>
                  </a:lnTo>
                  <a:lnTo>
                    <a:pt x="517" y="122"/>
                  </a:lnTo>
                  <a:close/>
                  <a:moveTo>
                    <a:pt x="554" y="106"/>
                  </a:moveTo>
                  <a:lnTo>
                    <a:pt x="550" y="97"/>
                  </a:lnTo>
                  <a:lnTo>
                    <a:pt x="559" y="93"/>
                  </a:lnTo>
                  <a:lnTo>
                    <a:pt x="563" y="102"/>
                  </a:lnTo>
                  <a:lnTo>
                    <a:pt x="554" y="106"/>
                  </a:lnTo>
                  <a:lnTo>
                    <a:pt x="554" y="106"/>
                  </a:lnTo>
                  <a:close/>
                  <a:moveTo>
                    <a:pt x="590" y="90"/>
                  </a:moveTo>
                  <a:lnTo>
                    <a:pt x="586" y="81"/>
                  </a:lnTo>
                  <a:lnTo>
                    <a:pt x="596" y="77"/>
                  </a:lnTo>
                  <a:lnTo>
                    <a:pt x="599" y="87"/>
                  </a:lnTo>
                  <a:lnTo>
                    <a:pt x="590" y="90"/>
                  </a:lnTo>
                  <a:lnTo>
                    <a:pt x="590" y="90"/>
                  </a:lnTo>
                  <a:close/>
                  <a:moveTo>
                    <a:pt x="627" y="75"/>
                  </a:moveTo>
                  <a:lnTo>
                    <a:pt x="623" y="66"/>
                  </a:lnTo>
                  <a:lnTo>
                    <a:pt x="632" y="62"/>
                  </a:lnTo>
                  <a:lnTo>
                    <a:pt x="636" y="71"/>
                  </a:lnTo>
                  <a:lnTo>
                    <a:pt x="627" y="75"/>
                  </a:lnTo>
                  <a:lnTo>
                    <a:pt x="627" y="75"/>
                  </a:lnTo>
                  <a:close/>
                  <a:moveTo>
                    <a:pt x="664" y="59"/>
                  </a:moveTo>
                  <a:lnTo>
                    <a:pt x="660" y="50"/>
                  </a:lnTo>
                  <a:lnTo>
                    <a:pt x="670" y="46"/>
                  </a:lnTo>
                  <a:lnTo>
                    <a:pt x="673" y="55"/>
                  </a:lnTo>
                  <a:lnTo>
                    <a:pt x="664" y="59"/>
                  </a:lnTo>
                  <a:lnTo>
                    <a:pt x="664" y="59"/>
                  </a:lnTo>
                  <a:close/>
                  <a:moveTo>
                    <a:pt x="701" y="43"/>
                  </a:moveTo>
                  <a:lnTo>
                    <a:pt x="698" y="34"/>
                  </a:lnTo>
                  <a:lnTo>
                    <a:pt x="707" y="30"/>
                  </a:lnTo>
                  <a:lnTo>
                    <a:pt x="711" y="40"/>
                  </a:lnTo>
                  <a:lnTo>
                    <a:pt x="701" y="43"/>
                  </a:lnTo>
                  <a:lnTo>
                    <a:pt x="701" y="43"/>
                  </a:lnTo>
                  <a:close/>
                  <a:moveTo>
                    <a:pt x="738" y="29"/>
                  </a:moveTo>
                  <a:lnTo>
                    <a:pt x="734" y="20"/>
                  </a:lnTo>
                  <a:lnTo>
                    <a:pt x="743" y="16"/>
                  </a:lnTo>
                  <a:lnTo>
                    <a:pt x="747" y="25"/>
                  </a:lnTo>
                  <a:lnTo>
                    <a:pt x="738" y="2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6" name="Freeform 266"/>
            <p:cNvSpPr>
              <a:spLocks noEditPoints="1"/>
            </p:cNvSpPr>
            <p:nvPr/>
          </p:nvSpPr>
          <p:spPr bwMode="auto">
            <a:xfrm>
              <a:off x="3845005" y="3719097"/>
              <a:ext cx="2258613" cy="654391"/>
            </a:xfrm>
            <a:custGeom>
              <a:avLst/>
              <a:gdLst>
                <a:gd name="T0" fmla="*/ 3 w 818"/>
                <a:gd name="T1" fmla="*/ 237 h 237"/>
                <a:gd name="T2" fmla="*/ 11 w 818"/>
                <a:gd name="T3" fmla="*/ 225 h 237"/>
                <a:gd name="T4" fmla="*/ 809 w 818"/>
                <a:gd name="T5" fmla="*/ 13 h 237"/>
                <a:gd name="T6" fmla="*/ 815 w 818"/>
                <a:gd name="T7" fmla="*/ 0 h 237"/>
                <a:gd name="T8" fmla="*/ 771 w 818"/>
                <a:gd name="T9" fmla="*/ 24 h 237"/>
                <a:gd name="T10" fmla="*/ 778 w 818"/>
                <a:gd name="T11" fmla="*/ 12 h 237"/>
                <a:gd name="T12" fmla="*/ 732 w 818"/>
                <a:gd name="T13" fmla="*/ 34 h 237"/>
                <a:gd name="T14" fmla="*/ 740 w 818"/>
                <a:gd name="T15" fmla="*/ 22 h 237"/>
                <a:gd name="T16" fmla="*/ 694 w 818"/>
                <a:gd name="T17" fmla="*/ 45 h 237"/>
                <a:gd name="T18" fmla="*/ 700 w 818"/>
                <a:gd name="T19" fmla="*/ 33 h 237"/>
                <a:gd name="T20" fmla="*/ 655 w 818"/>
                <a:gd name="T21" fmla="*/ 55 h 237"/>
                <a:gd name="T22" fmla="*/ 663 w 818"/>
                <a:gd name="T23" fmla="*/ 43 h 237"/>
                <a:gd name="T24" fmla="*/ 617 w 818"/>
                <a:gd name="T25" fmla="*/ 67 h 237"/>
                <a:gd name="T26" fmla="*/ 623 w 818"/>
                <a:gd name="T27" fmla="*/ 54 h 237"/>
                <a:gd name="T28" fmla="*/ 579 w 818"/>
                <a:gd name="T29" fmla="*/ 77 h 237"/>
                <a:gd name="T30" fmla="*/ 585 w 818"/>
                <a:gd name="T31" fmla="*/ 64 h 237"/>
                <a:gd name="T32" fmla="*/ 540 w 818"/>
                <a:gd name="T33" fmla="*/ 88 h 237"/>
                <a:gd name="T34" fmla="*/ 548 w 818"/>
                <a:gd name="T35" fmla="*/ 75 h 237"/>
                <a:gd name="T36" fmla="*/ 502 w 818"/>
                <a:gd name="T37" fmla="*/ 98 h 237"/>
                <a:gd name="T38" fmla="*/ 508 w 818"/>
                <a:gd name="T39" fmla="*/ 86 h 237"/>
                <a:gd name="T40" fmla="*/ 464 w 818"/>
                <a:gd name="T41" fmla="*/ 109 h 237"/>
                <a:gd name="T42" fmla="*/ 471 w 818"/>
                <a:gd name="T43" fmla="*/ 97 h 237"/>
                <a:gd name="T44" fmla="*/ 425 w 818"/>
                <a:gd name="T45" fmla="*/ 119 h 237"/>
                <a:gd name="T46" fmla="*/ 433 w 818"/>
                <a:gd name="T47" fmla="*/ 107 h 237"/>
                <a:gd name="T48" fmla="*/ 387 w 818"/>
                <a:gd name="T49" fmla="*/ 129 h 237"/>
                <a:gd name="T50" fmla="*/ 393 w 818"/>
                <a:gd name="T51" fmla="*/ 118 h 237"/>
                <a:gd name="T52" fmla="*/ 349 w 818"/>
                <a:gd name="T53" fmla="*/ 141 h 237"/>
                <a:gd name="T54" fmla="*/ 356 w 818"/>
                <a:gd name="T55" fmla="*/ 128 h 237"/>
                <a:gd name="T56" fmla="*/ 310 w 818"/>
                <a:gd name="T57" fmla="*/ 152 h 237"/>
                <a:gd name="T58" fmla="*/ 316 w 818"/>
                <a:gd name="T59" fmla="*/ 139 h 237"/>
                <a:gd name="T60" fmla="*/ 272 w 818"/>
                <a:gd name="T61" fmla="*/ 162 h 237"/>
                <a:gd name="T62" fmla="*/ 278 w 818"/>
                <a:gd name="T63" fmla="*/ 149 h 237"/>
                <a:gd name="T64" fmla="*/ 233 w 818"/>
                <a:gd name="T65" fmla="*/ 173 h 237"/>
                <a:gd name="T66" fmla="*/ 241 w 818"/>
                <a:gd name="T67" fmla="*/ 161 h 237"/>
                <a:gd name="T68" fmla="*/ 195 w 818"/>
                <a:gd name="T69" fmla="*/ 183 h 237"/>
                <a:gd name="T70" fmla="*/ 201 w 818"/>
                <a:gd name="T71" fmla="*/ 171 h 237"/>
                <a:gd name="T72" fmla="*/ 157 w 818"/>
                <a:gd name="T73" fmla="*/ 194 h 237"/>
                <a:gd name="T74" fmla="*/ 163 w 818"/>
                <a:gd name="T75" fmla="*/ 182 h 237"/>
                <a:gd name="T76" fmla="*/ 118 w 818"/>
                <a:gd name="T77" fmla="*/ 204 h 237"/>
                <a:gd name="T78" fmla="*/ 126 w 818"/>
                <a:gd name="T79" fmla="*/ 192 h 237"/>
                <a:gd name="T80" fmla="*/ 80 w 818"/>
                <a:gd name="T81" fmla="*/ 216 h 237"/>
                <a:gd name="T82" fmla="*/ 86 w 818"/>
                <a:gd name="T83" fmla="*/ 203 h 237"/>
                <a:gd name="T84" fmla="*/ 42 w 818"/>
                <a:gd name="T85" fmla="*/ 22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8" h="237">
                  <a:moveTo>
                    <a:pt x="11" y="225"/>
                  </a:moveTo>
                  <a:lnTo>
                    <a:pt x="13" y="234"/>
                  </a:lnTo>
                  <a:lnTo>
                    <a:pt x="3" y="237"/>
                  </a:lnTo>
                  <a:lnTo>
                    <a:pt x="0" y="228"/>
                  </a:lnTo>
                  <a:lnTo>
                    <a:pt x="11" y="225"/>
                  </a:lnTo>
                  <a:lnTo>
                    <a:pt x="11" y="225"/>
                  </a:lnTo>
                  <a:close/>
                  <a:moveTo>
                    <a:pt x="815" y="0"/>
                  </a:moveTo>
                  <a:lnTo>
                    <a:pt x="818" y="11"/>
                  </a:lnTo>
                  <a:lnTo>
                    <a:pt x="809" y="13"/>
                  </a:lnTo>
                  <a:lnTo>
                    <a:pt x="806" y="3"/>
                  </a:lnTo>
                  <a:lnTo>
                    <a:pt x="815" y="0"/>
                  </a:lnTo>
                  <a:lnTo>
                    <a:pt x="815" y="0"/>
                  </a:lnTo>
                  <a:close/>
                  <a:moveTo>
                    <a:pt x="778" y="12"/>
                  </a:moveTo>
                  <a:lnTo>
                    <a:pt x="780" y="21"/>
                  </a:lnTo>
                  <a:lnTo>
                    <a:pt x="771" y="24"/>
                  </a:lnTo>
                  <a:lnTo>
                    <a:pt x="768" y="14"/>
                  </a:lnTo>
                  <a:lnTo>
                    <a:pt x="778" y="12"/>
                  </a:lnTo>
                  <a:lnTo>
                    <a:pt x="778" y="12"/>
                  </a:lnTo>
                  <a:close/>
                  <a:moveTo>
                    <a:pt x="740" y="22"/>
                  </a:moveTo>
                  <a:lnTo>
                    <a:pt x="742" y="31"/>
                  </a:lnTo>
                  <a:lnTo>
                    <a:pt x="732" y="34"/>
                  </a:lnTo>
                  <a:lnTo>
                    <a:pt x="729" y="25"/>
                  </a:lnTo>
                  <a:lnTo>
                    <a:pt x="740" y="22"/>
                  </a:lnTo>
                  <a:lnTo>
                    <a:pt x="740" y="22"/>
                  </a:lnTo>
                  <a:close/>
                  <a:moveTo>
                    <a:pt x="700" y="33"/>
                  </a:moveTo>
                  <a:lnTo>
                    <a:pt x="703" y="42"/>
                  </a:lnTo>
                  <a:lnTo>
                    <a:pt x="694" y="45"/>
                  </a:lnTo>
                  <a:lnTo>
                    <a:pt x="691" y="35"/>
                  </a:lnTo>
                  <a:lnTo>
                    <a:pt x="700" y="33"/>
                  </a:lnTo>
                  <a:lnTo>
                    <a:pt x="700" y="33"/>
                  </a:lnTo>
                  <a:close/>
                  <a:moveTo>
                    <a:pt x="663" y="43"/>
                  </a:moveTo>
                  <a:lnTo>
                    <a:pt x="665" y="52"/>
                  </a:lnTo>
                  <a:lnTo>
                    <a:pt x="655" y="55"/>
                  </a:lnTo>
                  <a:lnTo>
                    <a:pt x="652" y="46"/>
                  </a:lnTo>
                  <a:lnTo>
                    <a:pt x="663" y="43"/>
                  </a:lnTo>
                  <a:lnTo>
                    <a:pt x="663" y="43"/>
                  </a:lnTo>
                  <a:close/>
                  <a:moveTo>
                    <a:pt x="623" y="54"/>
                  </a:moveTo>
                  <a:lnTo>
                    <a:pt x="626" y="64"/>
                  </a:lnTo>
                  <a:lnTo>
                    <a:pt x="617" y="67"/>
                  </a:lnTo>
                  <a:lnTo>
                    <a:pt x="614" y="56"/>
                  </a:lnTo>
                  <a:lnTo>
                    <a:pt x="623" y="54"/>
                  </a:lnTo>
                  <a:lnTo>
                    <a:pt x="623" y="54"/>
                  </a:lnTo>
                  <a:close/>
                  <a:moveTo>
                    <a:pt x="585" y="64"/>
                  </a:moveTo>
                  <a:lnTo>
                    <a:pt x="588" y="75"/>
                  </a:lnTo>
                  <a:lnTo>
                    <a:pt x="579" y="77"/>
                  </a:lnTo>
                  <a:lnTo>
                    <a:pt x="576" y="67"/>
                  </a:lnTo>
                  <a:lnTo>
                    <a:pt x="585" y="64"/>
                  </a:lnTo>
                  <a:lnTo>
                    <a:pt x="585" y="64"/>
                  </a:lnTo>
                  <a:close/>
                  <a:moveTo>
                    <a:pt x="548" y="75"/>
                  </a:moveTo>
                  <a:lnTo>
                    <a:pt x="550" y="85"/>
                  </a:lnTo>
                  <a:lnTo>
                    <a:pt x="540" y="88"/>
                  </a:lnTo>
                  <a:lnTo>
                    <a:pt x="537" y="77"/>
                  </a:lnTo>
                  <a:lnTo>
                    <a:pt x="548" y="75"/>
                  </a:lnTo>
                  <a:lnTo>
                    <a:pt x="548" y="75"/>
                  </a:lnTo>
                  <a:close/>
                  <a:moveTo>
                    <a:pt x="508" y="86"/>
                  </a:moveTo>
                  <a:lnTo>
                    <a:pt x="511" y="95"/>
                  </a:lnTo>
                  <a:lnTo>
                    <a:pt x="502" y="98"/>
                  </a:lnTo>
                  <a:lnTo>
                    <a:pt x="499" y="89"/>
                  </a:lnTo>
                  <a:lnTo>
                    <a:pt x="508" y="86"/>
                  </a:lnTo>
                  <a:lnTo>
                    <a:pt x="508" y="86"/>
                  </a:lnTo>
                  <a:close/>
                  <a:moveTo>
                    <a:pt x="471" y="97"/>
                  </a:moveTo>
                  <a:lnTo>
                    <a:pt x="473" y="106"/>
                  </a:lnTo>
                  <a:lnTo>
                    <a:pt x="464" y="109"/>
                  </a:lnTo>
                  <a:lnTo>
                    <a:pt x="461" y="99"/>
                  </a:lnTo>
                  <a:lnTo>
                    <a:pt x="471" y="97"/>
                  </a:lnTo>
                  <a:lnTo>
                    <a:pt x="471" y="97"/>
                  </a:lnTo>
                  <a:close/>
                  <a:moveTo>
                    <a:pt x="433" y="107"/>
                  </a:moveTo>
                  <a:lnTo>
                    <a:pt x="435" y="116"/>
                  </a:lnTo>
                  <a:lnTo>
                    <a:pt x="425" y="119"/>
                  </a:lnTo>
                  <a:lnTo>
                    <a:pt x="422" y="110"/>
                  </a:lnTo>
                  <a:lnTo>
                    <a:pt x="433" y="107"/>
                  </a:lnTo>
                  <a:lnTo>
                    <a:pt x="433" y="107"/>
                  </a:lnTo>
                  <a:close/>
                  <a:moveTo>
                    <a:pt x="393" y="118"/>
                  </a:moveTo>
                  <a:lnTo>
                    <a:pt x="396" y="127"/>
                  </a:lnTo>
                  <a:lnTo>
                    <a:pt x="387" y="129"/>
                  </a:lnTo>
                  <a:lnTo>
                    <a:pt x="384" y="120"/>
                  </a:lnTo>
                  <a:lnTo>
                    <a:pt x="393" y="118"/>
                  </a:lnTo>
                  <a:lnTo>
                    <a:pt x="393" y="118"/>
                  </a:lnTo>
                  <a:close/>
                  <a:moveTo>
                    <a:pt x="356" y="128"/>
                  </a:moveTo>
                  <a:lnTo>
                    <a:pt x="358" y="139"/>
                  </a:lnTo>
                  <a:lnTo>
                    <a:pt x="349" y="141"/>
                  </a:lnTo>
                  <a:lnTo>
                    <a:pt x="346" y="131"/>
                  </a:lnTo>
                  <a:lnTo>
                    <a:pt x="356" y="128"/>
                  </a:lnTo>
                  <a:lnTo>
                    <a:pt x="356" y="128"/>
                  </a:lnTo>
                  <a:close/>
                  <a:moveTo>
                    <a:pt x="316" y="139"/>
                  </a:moveTo>
                  <a:lnTo>
                    <a:pt x="320" y="149"/>
                  </a:lnTo>
                  <a:lnTo>
                    <a:pt x="310" y="152"/>
                  </a:lnTo>
                  <a:lnTo>
                    <a:pt x="307" y="141"/>
                  </a:lnTo>
                  <a:lnTo>
                    <a:pt x="316" y="139"/>
                  </a:lnTo>
                  <a:lnTo>
                    <a:pt x="316" y="139"/>
                  </a:lnTo>
                  <a:close/>
                  <a:moveTo>
                    <a:pt x="278" y="149"/>
                  </a:moveTo>
                  <a:lnTo>
                    <a:pt x="281" y="160"/>
                  </a:lnTo>
                  <a:lnTo>
                    <a:pt x="272" y="162"/>
                  </a:lnTo>
                  <a:lnTo>
                    <a:pt x="269" y="153"/>
                  </a:lnTo>
                  <a:lnTo>
                    <a:pt x="278" y="149"/>
                  </a:lnTo>
                  <a:lnTo>
                    <a:pt x="278" y="149"/>
                  </a:lnTo>
                  <a:close/>
                  <a:moveTo>
                    <a:pt x="241" y="161"/>
                  </a:moveTo>
                  <a:lnTo>
                    <a:pt x="243" y="170"/>
                  </a:lnTo>
                  <a:lnTo>
                    <a:pt x="233" y="173"/>
                  </a:lnTo>
                  <a:lnTo>
                    <a:pt x="230" y="163"/>
                  </a:lnTo>
                  <a:lnTo>
                    <a:pt x="241" y="161"/>
                  </a:lnTo>
                  <a:lnTo>
                    <a:pt x="241" y="161"/>
                  </a:lnTo>
                  <a:close/>
                  <a:moveTo>
                    <a:pt x="201" y="171"/>
                  </a:moveTo>
                  <a:lnTo>
                    <a:pt x="204" y="180"/>
                  </a:lnTo>
                  <a:lnTo>
                    <a:pt x="195" y="183"/>
                  </a:lnTo>
                  <a:lnTo>
                    <a:pt x="192" y="174"/>
                  </a:lnTo>
                  <a:lnTo>
                    <a:pt x="201" y="171"/>
                  </a:lnTo>
                  <a:lnTo>
                    <a:pt x="201" y="171"/>
                  </a:lnTo>
                  <a:close/>
                  <a:moveTo>
                    <a:pt x="163" y="182"/>
                  </a:moveTo>
                  <a:lnTo>
                    <a:pt x="166" y="191"/>
                  </a:lnTo>
                  <a:lnTo>
                    <a:pt x="157" y="194"/>
                  </a:lnTo>
                  <a:lnTo>
                    <a:pt x="154" y="184"/>
                  </a:lnTo>
                  <a:lnTo>
                    <a:pt x="163" y="182"/>
                  </a:lnTo>
                  <a:lnTo>
                    <a:pt x="163" y="182"/>
                  </a:lnTo>
                  <a:close/>
                  <a:moveTo>
                    <a:pt x="126" y="192"/>
                  </a:moveTo>
                  <a:lnTo>
                    <a:pt x="128" y="201"/>
                  </a:lnTo>
                  <a:lnTo>
                    <a:pt x="118" y="204"/>
                  </a:lnTo>
                  <a:lnTo>
                    <a:pt x="115" y="195"/>
                  </a:lnTo>
                  <a:lnTo>
                    <a:pt x="126" y="192"/>
                  </a:lnTo>
                  <a:lnTo>
                    <a:pt x="126" y="192"/>
                  </a:lnTo>
                  <a:close/>
                  <a:moveTo>
                    <a:pt x="86" y="203"/>
                  </a:moveTo>
                  <a:lnTo>
                    <a:pt x="89" y="213"/>
                  </a:lnTo>
                  <a:lnTo>
                    <a:pt x="80" y="216"/>
                  </a:lnTo>
                  <a:lnTo>
                    <a:pt x="77" y="205"/>
                  </a:lnTo>
                  <a:lnTo>
                    <a:pt x="86" y="203"/>
                  </a:lnTo>
                  <a:lnTo>
                    <a:pt x="86" y="203"/>
                  </a:lnTo>
                  <a:close/>
                  <a:moveTo>
                    <a:pt x="48" y="213"/>
                  </a:moveTo>
                  <a:lnTo>
                    <a:pt x="51" y="224"/>
                  </a:lnTo>
                  <a:lnTo>
                    <a:pt x="42" y="226"/>
                  </a:lnTo>
                  <a:lnTo>
                    <a:pt x="39" y="216"/>
                  </a:lnTo>
                  <a:lnTo>
                    <a:pt x="48" y="21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7" name="Freeform 267"/>
            <p:cNvSpPr>
              <a:spLocks noEditPoints="1"/>
            </p:cNvSpPr>
            <p:nvPr/>
          </p:nvSpPr>
          <p:spPr bwMode="auto">
            <a:xfrm>
              <a:off x="6125706" y="3716335"/>
              <a:ext cx="1397137" cy="1292214"/>
            </a:xfrm>
            <a:custGeom>
              <a:avLst/>
              <a:gdLst>
                <a:gd name="T0" fmla="*/ 498 w 506"/>
                <a:gd name="T1" fmla="*/ 453 h 468"/>
                <a:gd name="T2" fmla="*/ 499 w 506"/>
                <a:gd name="T3" fmla="*/ 468 h 468"/>
                <a:gd name="T4" fmla="*/ 491 w 506"/>
                <a:gd name="T5" fmla="*/ 460 h 468"/>
                <a:gd name="T6" fmla="*/ 1 w 506"/>
                <a:gd name="T7" fmla="*/ 8 h 468"/>
                <a:gd name="T8" fmla="*/ 6 w 506"/>
                <a:gd name="T9" fmla="*/ 0 h 468"/>
                <a:gd name="T10" fmla="*/ 0 w 506"/>
                <a:gd name="T11" fmla="*/ 6 h 468"/>
                <a:gd name="T12" fmla="*/ 30 w 506"/>
                <a:gd name="T13" fmla="*/ 21 h 468"/>
                <a:gd name="T14" fmla="*/ 30 w 506"/>
                <a:gd name="T15" fmla="*/ 35 h 468"/>
                <a:gd name="T16" fmla="*/ 23 w 506"/>
                <a:gd name="T17" fmla="*/ 27 h 468"/>
                <a:gd name="T18" fmla="*/ 59 w 506"/>
                <a:gd name="T19" fmla="*/ 48 h 468"/>
                <a:gd name="T20" fmla="*/ 60 w 506"/>
                <a:gd name="T21" fmla="*/ 61 h 468"/>
                <a:gd name="T22" fmla="*/ 52 w 506"/>
                <a:gd name="T23" fmla="*/ 55 h 468"/>
                <a:gd name="T24" fmla="*/ 89 w 506"/>
                <a:gd name="T25" fmla="*/ 74 h 468"/>
                <a:gd name="T26" fmla="*/ 89 w 506"/>
                <a:gd name="T27" fmla="*/ 89 h 468"/>
                <a:gd name="T28" fmla="*/ 82 w 506"/>
                <a:gd name="T29" fmla="*/ 82 h 468"/>
                <a:gd name="T30" fmla="*/ 118 w 506"/>
                <a:gd name="T31" fmla="*/ 102 h 468"/>
                <a:gd name="T32" fmla="*/ 119 w 506"/>
                <a:gd name="T33" fmla="*/ 116 h 468"/>
                <a:gd name="T34" fmla="*/ 111 w 506"/>
                <a:gd name="T35" fmla="*/ 110 h 468"/>
                <a:gd name="T36" fmla="*/ 148 w 506"/>
                <a:gd name="T37" fmla="*/ 129 h 468"/>
                <a:gd name="T38" fmla="*/ 148 w 506"/>
                <a:gd name="T39" fmla="*/ 142 h 468"/>
                <a:gd name="T40" fmla="*/ 140 w 506"/>
                <a:gd name="T41" fmla="*/ 136 h 468"/>
                <a:gd name="T42" fmla="*/ 176 w 506"/>
                <a:gd name="T43" fmla="*/ 155 h 468"/>
                <a:gd name="T44" fmla="*/ 176 w 506"/>
                <a:gd name="T45" fmla="*/ 170 h 468"/>
                <a:gd name="T46" fmla="*/ 170 w 506"/>
                <a:gd name="T47" fmla="*/ 163 h 468"/>
                <a:gd name="T48" fmla="*/ 205 w 506"/>
                <a:gd name="T49" fmla="*/ 183 h 468"/>
                <a:gd name="T50" fmla="*/ 206 w 506"/>
                <a:gd name="T51" fmla="*/ 197 h 468"/>
                <a:gd name="T52" fmla="*/ 199 w 506"/>
                <a:gd name="T53" fmla="*/ 191 h 468"/>
                <a:gd name="T54" fmla="*/ 235 w 506"/>
                <a:gd name="T55" fmla="*/ 210 h 468"/>
                <a:gd name="T56" fmla="*/ 235 w 506"/>
                <a:gd name="T57" fmla="*/ 223 h 468"/>
                <a:gd name="T58" fmla="*/ 227 w 506"/>
                <a:gd name="T59" fmla="*/ 217 h 468"/>
                <a:gd name="T60" fmla="*/ 264 w 506"/>
                <a:gd name="T61" fmla="*/ 236 h 468"/>
                <a:gd name="T62" fmla="*/ 264 w 506"/>
                <a:gd name="T63" fmla="*/ 251 h 468"/>
                <a:gd name="T64" fmla="*/ 257 w 506"/>
                <a:gd name="T65" fmla="*/ 244 h 468"/>
                <a:gd name="T66" fmla="*/ 293 w 506"/>
                <a:gd name="T67" fmla="*/ 264 h 468"/>
                <a:gd name="T68" fmla="*/ 294 w 506"/>
                <a:gd name="T69" fmla="*/ 278 h 468"/>
                <a:gd name="T70" fmla="*/ 286 w 506"/>
                <a:gd name="T71" fmla="*/ 272 h 468"/>
                <a:gd name="T72" fmla="*/ 323 w 506"/>
                <a:gd name="T73" fmla="*/ 291 h 468"/>
                <a:gd name="T74" fmla="*/ 323 w 506"/>
                <a:gd name="T75" fmla="*/ 304 h 468"/>
                <a:gd name="T76" fmla="*/ 316 w 506"/>
                <a:gd name="T77" fmla="*/ 298 h 468"/>
                <a:gd name="T78" fmla="*/ 351 w 506"/>
                <a:gd name="T79" fmla="*/ 317 h 468"/>
                <a:gd name="T80" fmla="*/ 353 w 506"/>
                <a:gd name="T81" fmla="*/ 332 h 468"/>
                <a:gd name="T82" fmla="*/ 345 w 506"/>
                <a:gd name="T83" fmla="*/ 325 h 468"/>
                <a:gd name="T84" fmla="*/ 382 w 506"/>
                <a:gd name="T85" fmla="*/ 345 h 468"/>
                <a:gd name="T86" fmla="*/ 382 w 506"/>
                <a:gd name="T87" fmla="*/ 359 h 468"/>
                <a:gd name="T88" fmla="*/ 374 w 506"/>
                <a:gd name="T89" fmla="*/ 353 h 468"/>
                <a:gd name="T90" fmla="*/ 410 w 506"/>
                <a:gd name="T91" fmla="*/ 372 h 468"/>
                <a:gd name="T92" fmla="*/ 410 w 506"/>
                <a:gd name="T93" fmla="*/ 387 h 468"/>
                <a:gd name="T94" fmla="*/ 404 w 506"/>
                <a:gd name="T95" fmla="*/ 379 h 468"/>
                <a:gd name="T96" fmla="*/ 439 w 506"/>
                <a:gd name="T97" fmla="*/ 398 h 468"/>
                <a:gd name="T98" fmla="*/ 440 w 506"/>
                <a:gd name="T99" fmla="*/ 413 h 468"/>
                <a:gd name="T100" fmla="*/ 432 w 506"/>
                <a:gd name="T101" fmla="*/ 406 h 468"/>
                <a:gd name="T102" fmla="*/ 469 w 506"/>
                <a:gd name="T103" fmla="*/ 426 h 468"/>
                <a:gd name="T104" fmla="*/ 469 w 506"/>
                <a:gd name="T105" fmla="*/ 44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6" h="468">
                  <a:moveTo>
                    <a:pt x="491" y="460"/>
                  </a:moveTo>
                  <a:lnTo>
                    <a:pt x="498" y="453"/>
                  </a:lnTo>
                  <a:lnTo>
                    <a:pt x="506" y="460"/>
                  </a:lnTo>
                  <a:lnTo>
                    <a:pt x="499" y="468"/>
                  </a:lnTo>
                  <a:lnTo>
                    <a:pt x="491" y="460"/>
                  </a:lnTo>
                  <a:lnTo>
                    <a:pt x="491" y="460"/>
                  </a:lnTo>
                  <a:close/>
                  <a:moveTo>
                    <a:pt x="0" y="6"/>
                  </a:moveTo>
                  <a:lnTo>
                    <a:pt x="1" y="8"/>
                  </a:lnTo>
                  <a:lnTo>
                    <a:pt x="8" y="0"/>
                  </a:lnTo>
                  <a:lnTo>
                    <a:pt x="6" y="0"/>
                  </a:lnTo>
                  <a:lnTo>
                    <a:pt x="0" y="6"/>
                  </a:lnTo>
                  <a:lnTo>
                    <a:pt x="0" y="6"/>
                  </a:lnTo>
                  <a:close/>
                  <a:moveTo>
                    <a:pt x="23" y="27"/>
                  </a:moveTo>
                  <a:lnTo>
                    <a:pt x="30" y="21"/>
                  </a:lnTo>
                  <a:lnTo>
                    <a:pt x="38" y="27"/>
                  </a:lnTo>
                  <a:lnTo>
                    <a:pt x="30" y="35"/>
                  </a:lnTo>
                  <a:lnTo>
                    <a:pt x="23" y="27"/>
                  </a:lnTo>
                  <a:lnTo>
                    <a:pt x="23" y="27"/>
                  </a:lnTo>
                  <a:close/>
                  <a:moveTo>
                    <a:pt x="52" y="55"/>
                  </a:moveTo>
                  <a:lnTo>
                    <a:pt x="59" y="48"/>
                  </a:lnTo>
                  <a:lnTo>
                    <a:pt x="67" y="55"/>
                  </a:lnTo>
                  <a:lnTo>
                    <a:pt x="60" y="61"/>
                  </a:lnTo>
                  <a:lnTo>
                    <a:pt x="52" y="55"/>
                  </a:lnTo>
                  <a:lnTo>
                    <a:pt x="52" y="55"/>
                  </a:lnTo>
                  <a:close/>
                  <a:moveTo>
                    <a:pt x="82" y="82"/>
                  </a:moveTo>
                  <a:lnTo>
                    <a:pt x="89" y="74"/>
                  </a:lnTo>
                  <a:lnTo>
                    <a:pt x="95" y="81"/>
                  </a:lnTo>
                  <a:lnTo>
                    <a:pt x="89" y="89"/>
                  </a:lnTo>
                  <a:lnTo>
                    <a:pt x="82" y="82"/>
                  </a:lnTo>
                  <a:lnTo>
                    <a:pt x="82" y="82"/>
                  </a:lnTo>
                  <a:close/>
                  <a:moveTo>
                    <a:pt x="111" y="110"/>
                  </a:moveTo>
                  <a:lnTo>
                    <a:pt x="118" y="102"/>
                  </a:lnTo>
                  <a:lnTo>
                    <a:pt x="125" y="108"/>
                  </a:lnTo>
                  <a:lnTo>
                    <a:pt x="119" y="116"/>
                  </a:lnTo>
                  <a:lnTo>
                    <a:pt x="111" y="110"/>
                  </a:lnTo>
                  <a:lnTo>
                    <a:pt x="111" y="110"/>
                  </a:lnTo>
                  <a:close/>
                  <a:moveTo>
                    <a:pt x="140" y="136"/>
                  </a:moveTo>
                  <a:lnTo>
                    <a:pt x="148" y="129"/>
                  </a:lnTo>
                  <a:lnTo>
                    <a:pt x="154" y="136"/>
                  </a:lnTo>
                  <a:lnTo>
                    <a:pt x="148" y="142"/>
                  </a:lnTo>
                  <a:lnTo>
                    <a:pt x="140" y="136"/>
                  </a:lnTo>
                  <a:lnTo>
                    <a:pt x="140" y="136"/>
                  </a:lnTo>
                  <a:close/>
                  <a:moveTo>
                    <a:pt x="170" y="163"/>
                  </a:moveTo>
                  <a:lnTo>
                    <a:pt x="176" y="155"/>
                  </a:lnTo>
                  <a:lnTo>
                    <a:pt x="183" y="162"/>
                  </a:lnTo>
                  <a:lnTo>
                    <a:pt x="176" y="170"/>
                  </a:lnTo>
                  <a:lnTo>
                    <a:pt x="170" y="163"/>
                  </a:lnTo>
                  <a:lnTo>
                    <a:pt x="170" y="163"/>
                  </a:lnTo>
                  <a:close/>
                  <a:moveTo>
                    <a:pt x="199" y="191"/>
                  </a:moveTo>
                  <a:lnTo>
                    <a:pt x="205" y="183"/>
                  </a:lnTo>
                  <a:lnTo>
                    <a:pt x="213" y="189"/>
                  </a:lnTo>
                  <a:lnTo>
                    <a:pt x="206" y="197"/>
                  </a:lnTo>
                  <a:lnTo>
                    <a:pt x="199" y="191"/>
                  </a:lnTo>
                  <a:lnTo>
                    <a:pt x="199" y="191"/>
                  </a:lnTo>
                  <a:close/>
                  <a:moveTo>
                    <a:pt x="227" y="217"/>
                  </a:moveTo>
                  <a:lnTo>
                    <a:pt x="235" y="210"/>
                  </a:lnTo>
                  <a:lnTo>
                    <a:pt x="242" y="217"/>
                  </a:lnTo>
                  <a:lnTo>
                    <a:pt x="235" y="223"/>
                  </a:lnTo>
                  <a:lnTo>
                    <a:pt x="227" y="217"/>
                  </a:lnTo>
                  <a:lnTo>
                    <a:pt x="227" y="217"/>
                  </a:lnTo>
                  <a:close/>
                  <a:moveTo>
                    <a:pt x="257" y="244"/>
                  </a:moveTo>
                  <a:lnTo>
                    <a:pt x="264" y="236"/>
                  </a:lnTo>
                  <a:lnTo>
                    <a:pt x="272" y="244"/>
                  </a:lnTo>
                  <a:lnTo>
                    <a:pt x="264" y="251"/>
                  </a:lnTo>
                  <a:lnTo>
                    <a:pt x="257" y="244"/>
                  </a:lnTo>
                  <a:lnTo>
                    <a:pt x="257" y="244"/>
                  </a:lnTo>
                  <a:close/>
                  <a:moveTo>
                    <a:pt x="286" y="272"/>
                  </a:moveTo>
                  <a:lnTo>
                    <a:pt x="293" y="264"/>
                  </a:lnTo>
                  <a:lnTo>
                    <a:pt x="300" y="270"/>
                  </a:lnTo>
                  <a:lnTo>
                    <a:pt x="294" y="278"/>
                  </a:lnTo>
                  <a:lnTo>
                    <a:pt x="286" y="272"/>
                  </a:lnTo>
                  <a:lnTo>
                    <a:pt x="286" y="272"/>
                  </a:lnTo>
                  <a:close/>
                  <a:moveTo>
                    <a:pt x="316" y="298"/>
                  </a:moveTo>
                  <a:lnTo>
                    <a:pt x="323" y="291"/>
                  </a:lnTo>
                  <a:lnTo>
                    <a:pt x="329" y="298"/>
                  </a:lnTo>
                  <a:lnTo>
                    <a:pt x="323" y="304"/>
                  </a:lnTo>
                  <a:lnTo>
                    <a:pt x="316" y="298"/>
                  </a:lnTo>
                  <a:lnTo>
                    <a:pt x="316" y="298"/>
                  </a:lnTo>
                  <a:close/>
                  <a:moveTo>
                    <a:pt x="345" y="325"/>
                  </a:moveTo>
                  <a:lnTo>
                    <a:pt x="351" y="317"/>
                  </a:lnTo>
                  <a:lnTo>
                    <a:pt x="359" y="325"/>
                  </a:lnTo>
                  <a:lnTo>
                    <a:pt x="353" y="332"/>
                  </a:lnTo>
                  <a:lnTo>
                    <a:pt x="345" y="325"/>
                  </a:lnTo>
                  <a:lnTo>
                    <a:pt x="345" y="325"/>
                  </a:lnTo>
                  <a:close/>
                  <a:moveTo>
                    <a:pt x="374" y="353"/>
                  </a:moveTo>
                  <a:lnTo>
                    <a:pt x="382" y="345"/>
                  </a:lnTo>
                  <a:lnTo>
                    <a:pt x="388" y="351"/>
                  </a:lnTo>
                  <a:lnTo>
                    <a:pt x="382" y="359"/>
                  </a:lnTo>
                  <a:lnTo>
                    <a:pt x="374" y="353"/>
                  </a:lnTo>
                  <a:lnTo>
                    <a:pt x="374" y="353"/>
                  </a:lnTo>
                  <a:close/>
                  <a:moveTo>
                    <a:pt x="404" y="379"/>
                  </a:moveTo>
                  <a:lnTo>
                    <a:pt x="410" y="372"/>
                  </a:lnTo>
                  <a:lnTo>
                    <a:pt x="418" y="379"/>
                  </a:lnTo>
                  <a:lnTo>
                    <a:pt x="410" y="387"/>
                  </a:lnTo>
                  <a:lnTo>
                    <a:pt x="404" y="379"/>
                  </a:lnTo>
                  <a:lnTo>
                    <a:pt x="404" y="379"/>
                  </a:lnTo>
                  <a:close/>
                  <a:moveTo>
                    <a:pt x="432" y="406"/>
                  </a:moveTo>
                  <a:lnTo>
                    <a:pt x="439" y="398"/>
                  </a:lnTo>
                  <a:lnTo>
                    <a:pt x="447" y="406"/>
                  </a:lnTo>
                  <a:lnTo>
                    <a:pt x="440" y="413"/>
                  </a:lnTo>
                  <a:lnTo>
                    <a:pt x="432" y="406"/>
                  </a:lnTo>
                  <a:lnTo>
                    <a:pt x="432" y="406"/>
                  </a:lnTo>
                  <a:close/>
                  <a:moveTo>
                    <a:pt x="463" y="434"/>
                  </a:moveTo>
                  <a:lnTo>
                    <a:pt x="469" y="426"/>
                  </a:lnTo>
                  <a:lnTo>
                    <a:pt x="476" y="432"/>
                  </a:lnTo>
                  <a:lnTo>
                    <a:pt x="469" y="440"/>
                  </a:lnTo>
                  <a:lnTo>
                    <a:pt x="463" y="434"/>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8" name="Freeform 268"/>
            <p:cNvSpPr>
              <a:spLocks noEditPoints="1"/>
            </p:cNvSpPr>
            <p:nvPr/>
          </p:nvSpPr>
          <p:spPr bwMode="auto">
            <a:xfrm>
              <a:off x="6283092" y="4983699"/>
              <a:ext cx="1234231" cy="593646"/>
            </a:xfrm>
            <a:custGeom>
              <a:avLst/>
              <a:gdLst>
                <a:gd name="T0" fmla="*/ 434 w 447"/>
                <a:gd name="T1" fmla="*/ 5 h 215"/>
                <a:gd name="T2" fmla="*/ 447 w 447"/>
                <a:gd name="T3" fmla="*/ 9 h 215"/>
                <a:gd name="T4" fmla="*/ 438 w 447"/>
                <a:gd name="T5" fmla="*/ 13 h 215"/>
                <a:gd name="T6" fmla="*/ 0 w 447"/>
                <a:gd name="T7" fmla="*/ 206 h 215"/>
                <a:gd name="T8" fmla="*/ 14 w 447"/>
                <a:gd name="T9" fmla="*/ 211 h 215"/>
                <a:gd name="T10" fmla="*/ 4 w 447"/>
                <a:gd name="T11" fmla="*/ 215 h 215"/>
                <a:gd name="T12" fmla="*/ 37 w 447"/>
                <a:gd name="T13" fmla="*/ 189 h 215"/>
                <a:gd name="T14" fmla="*/ 50 w 447"/>
                <a:gd name="T15" fmla="*/ 194 h 215"/>
                <a:gd name="T16" fmla="*/ 41 w 447"/>
                <a:gd name="T17" fmla="*/ 198 h 215"/>
                <a:gd name="T18" fmla="*/ 72 w 447"/>
                <a:gd name="T19" fmla="*/ 172 h 215"/>
                <a:gd name="T20" fmla="*/ 87 w 447"/>
                <a:gd name="T21" fmla="*/ 177 h 215"/>
                <a:gd name="T22" fmla="*/ 78 w 447"/>
                <a:gd name="T23" fmla="*/ 181 h 215"/>
                <a:gd name="T24" fmla="*/ 109 w 447"/>
                <a:gd name="T25" fmla="*/ 156 h 215"/>
                <a:gd name="T26" fmla="*/ 122 w 447"/>
                <a:gd name="T27" fmla="*/ 160 h 215"/>
                <a:gd name="T28" fmla="*/ 113 w 447"/>
                <a:gd name="T29" fmla="*/ 164 h 215"/>
                <a:gd name="T30" fmla="*/ 145 w 447"/>
                <a:gd name="T31" fmla="*/ 139 h 215"/>
                <a:gd name="T32" fmla="*/ 159 w 447"/>
                <a:gd name="T33" fmla="*/ 143 h 215"/>
                <a:gd name="T34" fmla="*/ 149 w 447"/>
                <a:gd name="T35" fmla="*/ 149 h 215"/>
                <a:gd name="T36" fmla="*/ 181 w 447"/>
                <a:gd name="T37" fmla="*/ 122 h 215"/>
                <a:gd name="T38" fmla="*/ 194 w 447"/>
                <a:gd name="T39" fmla="*/ 126 h 215"/>
                <a:gd name="T40" fmla="*/ 185 w 447"/>
                <a:gd name="T41" fmla="*/ 132 h 215"/>
                <a:gd name="T42" fmla="*/ 217 w 447"/>
                <a:gd name="T43" fmla="*/ 105 h 215"/>
                <a:gd name="T44" fmla="*/ 230 w 447"/>
                <a:gd name="T45" fmla="*/ 111 h 215"/>
                <a:gd name="T46" fmla="*/ 221 w 447"/>
                <a:gd name="T47" fmla="*/ 115 h 215"/>
                <a:gd name="T48" fmla="*/ 254 w 447"/>
                <a:gd name="T49" fmla="*/ 88 h 215"/>
                <a:gd name="T50" fmla="*/ 267 w 447"/>
                <a:gd name="T51" fmla="*/ 94 h 215"/>
                <a:gd name="T52" fmla="*/ 258 w 447"/>
                <a:gd name="T53" fmla="*/ 98 h 215"/>
                <a:gd name="T54" fmla="*/ 289 w 447"/>
                <a:gd name="T55" fmla="*/ 71 h 215"/>
                <a:gd name="T56" fmla="*/ 302 w 447"/>
                <a:gd name="T57" fmla="*/ 77 h 215"/>
                <a:gd name="T58" fmla="*/ 293 w 447"/>
                <a:gd name="T59" fmla="*/ 81 h 215"/>
                <a:gd name="T60" fmla="*/ 326 w 447"/>
                <a:gd name="T61" fmla="*/ 54 h 215"/>
                <a:gd name="T62" fmla="*/ 339 w 447"/>
                <a:gd name="T63" fmla="*/ 60 h 215"/>
                <a:gd name="T64" fmla="*/ 330 w 447"/>
                <a:gd name="T65" fmla="*/ 64 h 215"/>
                <a:gd name="T66" fmla="*/ 361 w 447"/>
                <a:gd name="T67" fmla="*/ 37 h 215"/>
                <a:gd name="T68" fmla="*/ 374 w 447"/>
                <a:gd name="T69" fmla="*/ 43 h 215"/>
                <a:gd name="T70" fmla="*/ 366 w 447"/>
                <a:gd name="T71" fmla="*/ 47 h 215"/>
                <a:gd name="T72" fmla="*/ 398 w 447"/>
                <a:gd name="T73" fmla="*/ 20 h 215"/>
                <a:gd name="T74" fmla="*/ 411 w 447"/>
                <a:gd name="T75" fmla="*/ 2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7" h="215">
                  <a:moveTo>
                    <a:pt x="438" y="13"/>
                  </a:moveTo>
                  <a:lnTo>
                    <a:pt x="434" y="5"/>
                  </a:lnTo>
                  <a:lnTo>
                    <a:pt x="442" y="0"/>
                  </a:lnTo>
                  <a:lnTo>
                    <a:pt x="447" y="9"/>
                  </a:lnTo>
                  <a:lnTo>
                    <a:pt x="438" y="13"/>
                  </a:lnTo>
                  <a:lnTo>
                    <a:pt x="438" y="13"/>
                  </a:lnTo>
                  <a:close/>
                  <a:moveTo>
                    <a:pt x="4" y="215"/>
                  </a:moveTo>
                  <a:lnTo>
                    <a:pt x="0" y="206"/>
                  </a:lnTo>
                  <a:lnTo>
                    <a:pt x="10" y="202"/>
                  </a:lnTo>
                  <a:lnTo>
                    <a:pt x="14" y="211"/>
                  </a:lnTo>
                  <a:lnTo>
                    <a:pt x="4" y="215"/>
                  </a:lnTo>
                  <a:lnTo>
                    <a:pt x="4" y="215"/>
                  </a:lnTo>
                  <a:close/>
                  <a:moveTo>
                    <a:pt x="41" y="198"/>
                  </a:moveTo>
                  <a:lnTo>
                    <a:pt x="37" y="189"/>
                  </a:lnTo>
                  <a:lnTo>
                    <a:pt x="46" y="185"/>
                  </a:lnTo>
                  <a:lnTo>
                    <a:pt x="50" y="194"/>
                  </a:lnTo>
                  <a:lnTo>
                    <a:pt x="41" y="198"/>
                  </a:lnTo>
                  <a:lnTo>
                    <a:pt x="41" y="198"/>
                  </a:lnTo>
                  <a:close/>
                  <a:moveTo>
                    <a:pt x="78" y="181"/>
                  </a:moveTo>
                  <a:lnTo>
                    <a:pt x="72" y="172"/>
                  </a:lnTo>
                  <a:lnTo>
                    <a:pt x="81" y="168"/>
                  </a:lnTo>
                  <a:lnTo>
                    <a:pt x="87" y="177"/>
                  </a:lnTo>
                  <a:lnTo>
                    <a:pt x="78" y="181"/>
                  </a:lnTo>
                  <a:lnTo>
                    <a:pt x="78" y="181"/>
                  </a:lnTo>
                  <a:close/>
                  <a:moveTo>
                    <a:pt x="113" y="164"/>
                  </a:moveTo>
                  <a:lnTo>
                    <a:pt x="109" y="156"/>
                  </a:lnTo>
                  <a:lnTo>
                    <a:pt x="118" y="151"/>
                  </a:lnTo>
                  <a:lnTo>
                    <a:pt x="122" y="160"/>
                  </a:lnTo>
                  <a:lnTo>
                    <a:pt x="113" y="164"/>
                  </a:lnTo>
                  <a:lnTo>
                    <a:pt x="113" y="164"/>
                  </a:lnTo>
                  <a:close/>
                  <a:moveTo>
                    <a:pt x="149" y="149"/>
                  </a:moveTo>
                  <a:lnTo>
                    <a:pt x="145" y="139"/>
                  </a:lnTo>
                  <a:lnTo>
                    <a:pt x="155" y="134"/>
                  </a:lnTo>
                  <a:lnTo>
                    <a:pt x="159" y="143"/>
                  </a:lnTo>
                  <a:lnTo>
                    <a:pt x="149" y="149"/>
                  </a:lnTo>
                  <a:lnTo>
                    <a:pt x="149" y="149"/>
                  </a:lnTo>
                  <a:close/>
                  <a:moveTo>
                    <a:pt x="185" y="132"/>
                  </a:moveTo>
                  <a:lnTo>
                    <a:pt x="181" y="122"/>
                  </a:lnTo>
                  <a:lnTo>
                    <a:pt x="190" y="118"/>
                  </a:lnTo>
                  <a:lnTo>
                    <a:pt x="194" y="126"/>
                  </a:lnTo>
                  <a:lnTo>
                    <a:pt x="185" y="132"/>
                  </a:lnTo>
                  <a:lnTo>
                    <a:pt x="185" y="132"/>
                  </a:lnTo>
                  <a:close/>
                  <a:moveTo>
                    <a:pt x="221" y="115"/>
                  </a:moveTo>
                  <a:lnTo>
                    <a:pt x="217" y="105"/>
                  </a:lnTo>
                  <a:lnTo>
                    <a:pt x="227" y="102"/>
                  </a:lnTo>
                  <a:lnTo>
                    <a:pt x="230" y="111"/>
                  </a:lnTo>
                  <a:lnTo>
                    <a:pt x="221" y="115"/>
                  </a:lnTo>
                  <a:lnTo>
                    <a:pt x="221" y="115"/>
                  </a:lnTo>
                  <a:close/>
                  <a:moveTo>
                    <a:pt x="258" y="98"/>
                  </a:moveTo>
                  <a:lnTo>
                    <a:pt x="254" y="88"/>
                  </a:lnTo>
                  <a:lnTo>
                    <a:pt x="262" y="85"/>
                  </a:lnTo>
                  <a:lnTo>
                    <a:pt x="267" y="94"/>
                  </a:lnTo>
                  <a:lnTo>
                    <a:pt x="258" y="98"/>
                  </a:lnTo>
                  <a:lnTo>
                    <a:pt x="258" y="98"/>
                  </a:lnTo>
                  <a:close/>
                  <a:moveTo>
                    <a:pt x="293" y="81"/>
                  </a:moveTo>
                  <a:lnTo>
                    <a:pt x="289" y="71"/>
                  </a:lnTo>
                  <a:lnTo>
                    <a:pt x="298" y="68"/>
                  </a:lnTo>
                  <a:lnTo>
                    <a:pt x="302" y="77"/>
                  </a:lnTo>
                  <a:lnTo>
                    <a:pt x="293" y="81"/>
                  </a:lnTo>
                  <a:lnTo>
                    <a:pt x="293" y="81"/>
                  </a:lnTo>
                  <a:close/>
                  <a:moveTo>
                    <a:pt x="330" y="64"/>
                  </a:moveTo>
                  <a:lnTo>
                    <a:pt x="326" y="54"/>
                  </a:lnTo>
                  <a:lnTo>
                    <a:pt x="335" y="51"/>
                  </a:lnTo>
                  <a:lnTo>
                    <a:pt x="339" y="60"/>
                  </a:lnTo>
                  <a:lnTo>
                    <a:pt x="330" y="64"/>
                  </a:lnTo>
                  <a:lnTo>
                    <a:pt x="330" y="64"/>
                  </a:lnTo>
                  <a:close/>
                  <a:moveTo>
                    <a:pt x="366" y="47"/>
                  </a:moveTo>
                  <a:lnTo>
                    <a:pt x="361" y="37"/>
                  </a:lnTo>
                  <a:lnTo>
                    <a:pt x="370" y="34"/>
                  </a:lnTo>
                  <a:lnTo>
                    <a:pt x="374" y="43"/>
                  </a:lnTo>
                  <a:lnTo>
                    <a:pt x="366" y="47"/>
                  </a:lnTo>
                  <a:lnTo>
                    <a:pt x="366" y="47"/>
                  </a:lnTo>
                  <a:close/>
                  <a:moveTo>
                    <a:pt x="402" y="30"/>
                  </a:moveTo>
                  <a:lnTo>
                    <a:pt x="398" y="20"/>
                  </a:lnTo>
                  <a:lnTo>
                    <a:pt x="407" y="17"/>
                  </a:lnTo>
                  <a:lnTo>
                    <a:pt x="411" y="26"/>
                  </a:lnTo>
                  <a:lnTo>
                    <a:pt x="402" y="3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9" name="Freeform 269"/>
            <p:cNvSpPr>
              <a:spLocks noEditPoints="1"/>
            </p:cNvSpPr>
            <p:nvPr/>
          </p:nvSpPr>
          <p:spPr bwMode="auto">
            <a:xfrm>
              <a:off x="7503516" y="4122224"/>
              <a:ext cx="1159679" cy="886327"/>
            </a:xfrm>
            <a:custGeom>
              <a:avLst/>
              <a:gdLst>
                <a:gd name="T0" fmla="*/ 13 w 420"/>
                <a:gd name="T1" fmla="*/ 314 h 321"/>
                <a:gd name="T2" fmla="*/ 0 w 420"/>
                <a:gd name="T3" fmla="*/ 313 h 321"/>
                <a:gd name="T4" fmla="*/ 8 w 420"/>
                <a:gd name="T5" fmla="*/ 306 h 321"/>
                <a:gd name="T6" fmla="*/ 413 w 420"/>
                <a:gd name="T7" fmla="*/ 0 h 321"/>
                <a:gd name="T8" fmla="*/ 420 w 420"/>
                <a:gd name="T9" fmla="*/ 8 h 321"/>
                <a:gd name="T10" fmla="*/ 413 w 420"/>
                <a:gd name="T11" fmla="*/ 0 h 321"/>
                <a:gd name="T12" fmla="*/ 395 w 420"/>
                <a:gd name="T13" fmla="*/ 27 h 321"/>
                <a:gd name="T14" fmla="*/ 382 w 420"/>
                <a:gd name="T15" fmla="*/ 24 h 321"/>
                <a:gd name="T16" fmla="*/ 390 w 420"/>
                <a:gd name="T17" fmla="*/ 19 h 321"/>
                <a:gd name="T18" fmla="*/ 363 w 420"/>
                <a:gd name="T19" fmla="*/ 50 h 321"/>
                <a:gd name="T20" fmla="*/ 349 w 420"/>
                <a:gd name="T21" fmla="*/ 49 h 321"/>
                <a:gd name="T22" fmla="*/ 357 w 420"/>
                <a:gd name="T23" fmla="*/ 42 h 321"/>
                <a:gd name="T24" fmla="*/ 332 w 420"/>
                <a:gd name="T25" fmla="*/ 75 h 321"/>
                <a:gd name="T26" fmla="*/ 318 w 420"/>
                <a:gd name="T27" fmla="*/ 72 h 321"/>
                <a:gd name="T28" fmla="*/ 326 w 420"/>
                <a:gd name="T29" fmla="*/ 66 h 321"/>
                <a:gd name="T30" fmla="*/ 299 w 420"/>
                <a:gd name="T31" fmla="*/ 98 h 321"/>
                <a:gd name="T32" fmla="*/ 286 w 420"/>
                <a:gd name="T33" fmla="*/ 96 h 321"/>
                <a:gd name="T34" fmla="*/ 294 w 420"/>
                <a:gd name="T35" fmla="*/ 91 h 321"/>
                <a:gd name="T36" fmla="*/ 268 w 420"/>
                <a:gd name="T37" fmla="*/ 122 h 321"/>
                <a:gd name="T38" fmla="*/ 254 w 420"/>
                <a:gd name="T39" fmla="*/ 121 h 321"/>
                <a:gd name="T40" fmla="*/ 261 w 420"/>
                <a:gd name="T41" fmla="*/ 114 h 321"/>
                <a:gd name="T42" fmla="*/ 237 w 420"/>
                <a:gd name="T43" fmla="*/ 147 h 321"/>
                <a:gd name="T44" fmla="*/ 222 w 420"/>
                <a:gd name="T45" fmla="*/ 144 h 321"/>
                <a:gd name="T46" fmla="*/ 230 w 420"/>
                <a:gd name="T47" fmla="*/ 139 h 321"/>
                <a:gd name="T48" fmla="*/ 204 w 420"/>
                <a:gd name="T49" fmla="*/ 170 h 321"/>
                <a:gd name="T50" fmla="*/ 191 w 420"/>
                <a:gd name="T51" fmla="*/ 169 h 321"/>
                <a:gd name="T52" fmla="*/ 199 w 420"/>
                <a:gd name="T53" fmla="*/ 163 h 321"/>
                <a:gd name="T54" fmla="*/ 173 w 420"/>
                <a:gd name="T55" fmla="*/ 194 h 321"/>
                <a:gd name="T56" fmla="*/ 158 w 420"/>
                <a:gd name="T57" fmla="*/ 193 h 321"/>
                <a:gd name="T58" fmla="*/ 166 w 420"/>
                <a:gd name="T59" fmla="*/ 186 h 321"/>
                <a:gd name="T60" fmla="*/ 141 w 420"/>
                <a:gd name="T61" fmla="*/ 219 h 321"/>
                <a:gd name="T62" fmla="*/ 127 w 420"/>
                <a:gd name="T63" fmla="*/ 216 h 321"/>
                <a:gd name="T64" fmla="*/ 135 w 420"/>
                <a:gd name="T65" fmla="*/ 211 h 321"/>
                <a:gd name="T66" fmla="*/ 109 w 420"/>
                <a:gd name="T67" fmla="*/ 242 h 321"/>
                <a:gd name="T68" fmla="*/ 96 w 420"/>
                <a:gd name="T69" fmla="*/ 241 h 321"/>
                <a:gd name="T70" fmla="*/ 103 w 420"/>
                <a:gd name="T71" fmla="*/ 234 h 321"/>
                <a:gd name="T72" fmla="*/ 77 w 420"/>
                <a:gd name="T73" fmla="*/ 267 h 321"/>
                <a:gd name="T74" fmla="*/ 63 w 420"/>
                <a:gd name="T75" fmla="*/ 264 h 321"/>
                <a:gd name="T76" fmla="*/ 72 w 420"/>
                <a:gd name="T77" fmla="*/ 258 h 321"/>
                <a:gd name="T78" fmla="*/ 46 w 420"/>
                <a:gd name="T79" fmla="*/ 291 h 321"/>
                <a:gd name="T80" fmla="*/ 31 w 420"/>
                <a:gd name="T81" fmla="*/ 28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0" h="321">
                  <a:moveTo>
                    <a:pt x="8" y="306"/>
                  </a:moveTo>
                  <a:lnTo>
                    <a:pt x="13" y="314"/>
                  </a:lnTo>
                  <a:lnTo>
                    <a:pt x="5" y="321"/>
                  </a:lnTo>
                  <a:lnTo>
                    <a:pt x="0" y="313"/>
                  </a:lnTo>
                  <a:lnTo>
                    <a:pt x="8" y="306"/>
                  </a:lnTo>
                  <a:lnTo>
                    <a:pt x="8" y="306"/>
                  </a:lnTo>
                  <a:close/>
                  <a:moveTo>
                    <a:pt x="413" y="0"/>
                  </a:moveTo>
                  <a:lnTo>
                    <a:pt x="413" y="0"/>
                  </a:lnTo>
                  <a:lnTo>
                    <a:pt x="420" y="8"/>
                  </a:lnTo>
                  <a:lnTo>
                    <a:pt x="420" y="8"/>
                  </a:lnTo>
                  <a:lnTo>
                    <a:pt x="413" y="0"/>
                  </a:lnTo>
                  <a:lnTo>
                    <a:pt x="413" y="0"/>
                  </a:lnTo>
                  <a:close/>
                  <a:moveTo>
                    <a:pt x="390" y="19"/>
                  </a:moveTo>
                  <a:lnTo>
                    <a:pt x="395" y="27"/>
                  </a:lnTo>
                  <a:lnTo>
                    <a:pt x="387" y="32"/>
                  </a:lnTo>
                  <a:lnTo>
                    <a:pt x="382" y="24"/>
                  </a:lnTo>
                  <a:lnTo>
                    <a:pt x="390" y="19"/>
                  </a:lnTo>
                  <a:lnTo>
                    <a:pt x="390" y="19"/>
                  </a:lnTo>
                  <a:close/>
                  <a:moveTo>
                    <a:pt x="357" y="42"/>
                  </a:moveTo>
                  <a:lnTo>
                    <a:pt x="363" y="50"/>
                  </a:lnTo>
                  <a:lnTo>
                    <a:pt x="356" y="57"/>
                  </a:lnTo>
                  <a:lnTo>
                    <a:pt x="349" y="49"/>
                  </a:lnTo>
                  <a:lnTo>
                    <a:pt x="357" y="42"/>
                  </a:lnTo>
                  <a:lnTo>
                    <a:pt x="357" y="42"/>
                  </a:lnTo>
                  <a:close/>
                  <a:moveTo>
                    <a:pt x="326" y="66"/>
                  </a:moveTo>
                  <a:lnTo>
                    <a:pt x="332" y="75"/>
                  </a:lnTo>
                  <a:lnTo>
                    <a:pt x="324" y="80"/>
                  </a:lnTo>
                  <a:lnTo>
                    <a:pt x="318" y="72"/>
                  </a:lnTo>
                  <a:lnTo>
                    <a:pt x="326" y="66"/>
                  </a:lnTo>
                  <a:lnTo>
                    <a:pt x="326" y="66"/>
                  </a:lnTo>
                  <a:close/>
                  <a:moveTo>
                    <a:pt x="294" y="91"/>
                  </a:moveTo>
                  <a:lnTo>
                    <a:pt x="299" y="98"/>
                  </a:lnTo>
                  <a:lnTo>
                    <a:pt x="292" y="104"/>
                  </a:lnTo>
                  <a:lnTo>
                    <a:pt x="286" y="96"/>
                  </a:lnTo>
                  <a:lnTo>
                    <a:pt x="294" y="91"/>
                  </a:lnTo>
                  <a:lnTo>
                    <a:pt x="294" y="91"/>
                  </a:lnTo>
                  <a:close/>
                  <a:moveTo>
                    <a:pt x="261" y="114"/>
                  </a:moveTo>
                  <a:lnTo>
                    <a:pt x="268" y="122"/>
                  </a:lnTo>
                  <a:lnTo>
                    <a:pt x="260" y="129"/>
                  </a:lnTo>
                  <a:lnTo>
                    <a:pt x="254" y="121"/>
                  </a:lnTo>
                  <a:lnTo>
                    <a:pt x="261" y="114"/>
                  </a:lnTo>
                  <a:lnTo>
                    <a:pt x="261" y="114"/>
                  </a:lnTo>
                  <a:close/>
                  <a:moveTo>
                    <a:pt x="230" y="139"/>
                  </a:moveTo>
                  <a:lnTo>
                    <a:pt x="237" y="147"/>
                  </a:lnTo>
                  <a:lnTo>
                    <a:pt x="229" y="152"/>
                  </a:lnTo>
                  <a:lnTo>
                    <a:pt x="222" y="144"/>
                  </a:lnTo>
                  <a:lnTo>
                    <a:pt x="230" y="139"/>
                  </a:lnTo>
                  <a:lnTo>
                    <a:pt x="230" y="139"/>
                  </a:lnTo>
                  <a:close/>
                  <a:moveTo>
                    <a:pt x="199" y="163"/>
                  </a:moveTo>
                  <a:lnTo>
                    <a:pt x="204" y="170"/>
                  </a:lnTo>
                  <a:lnTo>
                    <a:pt x="196" y="177"/>
                  </a:lnTo>
                  <a:lnTo>
                    <a:pt x="191" y="169"/>
                  </a:lnTo>
                  <a:lnTo>
                    <a:pt x="199" y="163"/>
                  </a:lnTo>
                  <a:lnTo>
                    <a:pt x="199" y="163"/>
                  </a:lnTo>
                  <a:close/>
                  <a:moveTo>
                    <a:pt x="166" y="186"/>
                  </a:moveTo>
                  <a:lnTo>
                    <a:pt x="173" y="194"/>
                  </a:lnTo>
                  <a:lnTo>
                    <a:pt x="165" y="200"/>
                  </a:lnTo>
                  <a:lnTo>
                    <a:pt x="158" y="193"/>
                  </a:lnTo>
                  <a:lnTo>
                    <a:pt x="166" y="186"/>
                  </a:lnTo>
                  <a:lnTo>
                    <a:pt x="166" y="186"/>
                  </a:lnTo>
                  <a:close/>
                  <a:moveTo>
                    <a:pt x="135" y="211"/>
                  </a:moveTo>
                  <a:lnTo>
                    <a:pt x="141" y="219"/>
                  </a:lnTo>
                  <a:lnTo>
                    <a:pt x="133" y="224"/>
                  </a:lnTo>
                  <a:lnTo>
                    <a:pt x="127" y="216"/>
                  </a:lnTo>
                  <a:lnTo>
                    <a:pt x="135" y="211"/>
                  </a:lnTo>
                  <a:lnTo>
                    <a:pt x="135" y="211"/>
                  </a:lnTo>
                  <a:close/>
                  <a:moveTo>
                    <a:pt x="103" y="234"/>
                  </a:moveTo>
                  <a:lnTo>
                    <a:pt x="109" y="242"/>
                  </a:lnTo>
                  <a:lnTo>
                    <a:pt x="101" y="249"/>
                  </a:lnTo>
                  <a:lnTo>
                    <a:pt x="96" y="241"/>
                  </a:lnTo>
                  <a:lnTo>
                    <a:pt x="103" y="234"/>
                  </a:lnTo>
                  <a:lnTo>
                    <a:pt x="103" y="234"/>
                  </a:lnTo>
                  <a:close/>
                  <a:moveTo>
                    <a:pt x="72" y="258"/>
                  </a:moveTo>
                  <a:lnTo>
                    <a:pt x="77" y="267"/>
                  </a:lnTo>
                  <a:lnTo>
                    <a:pt x="69" y="272"/>
                  </a:lnTo>
                  <a:lnTo>
                    <a:pt x="63" y="264"/>
                  </a:lnTo>
                  <a:lnTo>
                    <a:pt x="72" y="258"/>
                  </a:lnTo>
                  <a:lnTo>
                    <a:pt x="72" y="258"/>
                  </a:lnTo>
                  <a:close/>
                  <a:moveTo>
                    <a:pt x="39" y="283"/>
                  </a:moveTo>
                  <a:lnTo>
                    <a:pt x="46" y="291"/>
                  </a:lnTo>
                  <a:lnTo>
                    <a:pt x="38" y="296"/>
                  </a:lnTo>
                  <a:lnTo>
                    <a:pt x="31" y="288"/>
                  </a:lnTo>
                  <a:lnTo>
                    <a:pt x="39" y="28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0" name="Freeform 270"/>
            <p:cNvSpPr>
              <a:spLocks noEditPoints="1"/>
            </p:cNvSpPr>
            <p:nvPr/>
          </p:nvSpPr>
          <p:spPr bwMode="auto">
            <a:xfrm>
              <a:off x="7511799" y="4983699"/>
              <a:ext cx="1427510" cy="124252"/>
            </a:xfrm>
            <a:custGeom>
              <a:avLst/>
              <a:gdLst>
                <a:gd name="T0" fmla="*/ 9 w 517"/>
                <a:gd name="T1" fmla="*/ 10 h 45"/>
                <a:gd name="T2" fmla="*/ 0 w 517"/>
                <a:gd name="T3" fmla="*/ 0 h 45"/>
                <a:gd name="T4" fmla="*/ 10 w 517"/>
                <a:gd name="T5" fmla="*/ 1 h 45"/>
                <a:gd name="T6" fmla="*/ 517 w 517"/>
                <a:gd name="T7" fmla="*/ 36 h 45"/>
                <a:gd name="T8" fmla="*/ 516 w 517"/>
                <a:gd name="T9" fmla="*/ 45 h 45"/>
                <a:gd name="T10" fmla="*/ 517 w 517"/>
                <a:gd name="T11" fmla="*/ 36 h 45"/>
                <a:gd name="T12" fmla="*/ 486 w 517"/>
                <a:gd name="T13" fmla="*/ 44 h 45"/>
                <a:gd name="T14" fmla="*/ 477 w 517"/>
                <a:gd name="T15" fmla="*/ 34 h 45"/>
                <a:gd name="T16" fmla="*/ 487 w 517"/>
                <a:gd name="T17" fmla="*/ 34 h 45"/>
                <a:gd name="T18" fmla="*/ 447 w 517"/>
                <a:gd name="T19" fmla="*/ 41 h 45"/>
                <a:gd name="T20" fmla="*/ 438 w 517"/>
                <a:gd name="T21" fmla="*/ 31 h 45"/>
                <a:gd name="T22" fmla="*/ 447 w 517"/>
                <a:gd name="T23" fmla="*/ 31 h 45"/>
                <a:gd name="T24" fmla="*/ 406 w 517"/>
                <a:gd name="T25" fmla="*/ 39 h 45"/>
                <a:gd name="T26" fmla="*/ 397 w 517"/>
                <a:gd name="T27" fmla="*/ 27 h 45"/>
                <a:gd name="T28" fmla="*/ 407 w 517"/>
                <a:gd name="T29" fmla="*/ 28 h 45"/>
                <a:gd name="T30" fmla="*/ 367 w 517"/>
                <a:gd name="T31" fmla="*/ 35 h 45"/>
                <a:gd name="T32" fmla="*/ 358 w 517"/>
                <a:gd name="T33" fmla="*/ 24 h 45"/>
                <a:gd name="T34" fmla="*/ 368 w 517"/>
                <a:gd name="T35" fmla="*/ 26 h 45"/>
                <a:gd name="T36" fmla="*/ 328 w 517"/>
                <a:gd name="T37" fmla="*/ 32 h 45"/>
                <a:gd name="T38" fmla="*/ 319 w 517"/>
                <a:gd name="T39" fmla="*/ 22 h 45"/>
                <a:gd name="T40" fmla="*/ 328 w 517"/>
                <a:gd name="T41" fmla="*/ 23 h 45"/>
                <a:gd name="T42" fmla="*/ 287 w 517"/>
                <a:gd name="T43" fmla="*/ 30 h 45"/>
                <a:gd name="T44" fmla="*/ 278 w 517"/>
                <a:gd name="T45" fmla="*/ 19 h 45"/>
                <a:gd name="T46" fmla="*/ 289 w 517"/>
                <a:gd name="T47" fmla="*/ 20 h 45"/>
                <a:gd name="T48" fmla="*/ 248 w 517"/>
                <a:gd name="T49" fmla="*/ 27 h 45"/>
                <a:gd name="T50" fmla="*/ 239 w 517"/>
                <a:gd name="T51" fmla="*/ 17 h 45"/>
                <a:gd name="T52" fmla="*/ 248 w 517"/>
                <a:gd name="T53" fmla="*/ 17 h 45"/>
                <a:gd name="T54" fmla="*/ 208 w 517"/>
                <a:gd name="T55" fmla="*/ 24 h 45"/>
                <a:gd name="T56" fmla="*/ 198 w 517"/>
                <a:gd name="T57" fmla="*/ 14 h 45"/>
                <a:gd name="T58" fmla="*/ 209 w 517"/>
                <a:gd name="T59" fmla="*/ 14 h 45"/>
                <a:gd name="T60" fmla="*/ 168 w 517"/>
                <a:gd name="T61" fmla="*/ 22 h 45"/>
                <a:gd name="T62" fmla="*/ 159 w 517"/>
                <a:gd name="T63" fmla="*/ 11 h 45"/>
                <a:gd name="T64" fmla="*/ 170 w 517"/>
                <a:gd name="T65" fmla="*/ 11 h 45"/>
                <a:gd name="T66" fmla="*/ 129 w 517"/>
                <a:gd name="T67" fmla="*/ 19 h 45"/>
                <a:gd name="T68" fmla="*/ 120 w 517"/>
                <a:gd name="T69" fmla="*/ 7 h 45"/>
                <a:gd name="T70" fmla="*/ 129 w 517"/>
                <a:gd name="T71" fmla="*/ 9 h 45"/>
                <a:gd name="T72" fmla="*/ 89 w 517"/>
                <a:gd name="T73" fmla="*/ 15 h 45"/>
                <a:gd name="T74" fmla="*/ 79 w 517"/>
                <a:gd name="T75" fmla="*/ 5 h 45"/>
                <a:gd name="T76" fmla="*/ 90 w 517"/>
                <a:gd name="T77" fmla="*/ 6 h 45"/>
                <a:gd name="T78" fmla="*/ 49 w 517"/>
                <a:gd name="T79" fmla="*/ 13 h 45"/>
                <a:gd name="T80" fmla="*/ 40 w 517"/>
                <a:gd name="T81"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7" h="45">
                  <a:moveTo>
                    <a:pt x="10" y="1"/>
                  </a:moveTo>
                  <a:lnTo>
                    <a:pt x="9" y="10"/>
                  </a:lnTo>
                  <a:lnTo>
                    <a:pt x="0" y="10"/>
                  </a:lnTo>
                  <a:lnTo>
                    <a:pt x="0" y="0"/>
                  </a:lnTo>
                  <a:lnTo>
                    <a:pt x="10" y="1"/>
                  </a:lnTo>
                  <a:lnTo>
                    <a:pt x="10" y="1"/>
                  </a:lnTo>
                  <a:close/>
                  <a:moveTo>
                    <a:pt x="517" y="36"/>
                  </a:moveTo>
                  <a:lnTo>
                    <a:pt x="517" y="36"/>
                  </a:lnTo>
                  <a:lnTo>
                    <a:pt x="516" y="45"/>
                  </a:lnTo>
                  <a:lnTo>
                    <a:pt x="516" y="45"/>
                  </a:lnTo>
                  <a:lnTo>
                    <a:pt x="517" y="36"/>
                  </a:lnTo>
                  <a:lnTo>
                    <a:pt x="517" y="36"/>
                  </a:lnTo>
                  <a:close/>
                  <a:moveTo>
                    <a:pt x="487" y="34"/>
                  </a:moveTo>
                  <a:lnTo>
                    <a:pt x="486" y="44"/>
                  </a:lnTo>
                  <a:lnTo>
                    <a:pt x="477" y="43"/>
                  </a:lnTo>
                  <a:lnTo>
                    <a:pt x="477" y="34"/>
                  </a:lnTo>
                  <a:lnTo>
                    <a:pt x="487" y="34"/>
                  </a:lnTo>
                  <a:lnTo>
                    <a:pt x="487" y="34"/>
                  </a:lnTo>
                  <a:close/>
                  <a:moveTo>
                    <a:pt x="447" y="31"/>
                  </a:moveTo>
                  <a:lnTo>
                    <a:pt x="447" y="41"/>
                  </a:lnTo>
                  <a:lnTo>
                    <a:pt x="436" y="40"/>
                  </a:lnTo>
                  <a:lnTo>
                    <a:pt x="438" y="31"/>
                  </a:lnTo>
                  <a:lnTo>
                    <a:pt x="447" y="31"/>
                  </a:lnTo>
                  <a:lnTo>
                    <a:pt x="447" y="31"/>
                  </a:lnTo>
                  <a:close/>
                  <a:moveTo>
                    <a:pt x="407" y="28"/>
                  </a:moveTo>
                  <a:lnTo>
                    <a:pt x="406" y="39"/>
                  </a:lnTo>
                  <a:lnTo>
                    <a:pt x="397" y="37"/>
                  </a:lnTo>
                  <a:lnTo>
                    <a:pt x="397" y="27"/>
                  </a:lnTo>
                  <a:lnTo>
                    <a:pt x="407" y="28"/>
                  </a:lnTo>
                  <a:lnTo>
                    <a:pt x="407" y="28"/>
                  </a:lnTo>
                  <a:close/>
                  <a:moveTo>
                    <a:pt x="368" y="26"/>
                  </a:moveTo>
                  <a:lnTo>
                    <a:pt x="367" y="35"/>
                  </a:lnTo>
                  <a:lnTo>
                    <a:pt x="356" y="35"/>
                  </a:lnTo>
                  <a:lnTo>
                    <a:pt x="358" y="24"/>
                  </a:lnTo>
                  <a:lnTo>
                    <a:pt x="368" y="26"/>
                  </a:lnTo>
                  <a:lnTo>
                    <a:pt x="368" y="26"/>
                  </a:lnTo>
                  <a:close/>
                  <a:moveTo>
                    <a:pt x="328" y="23"/>
                  </a:moveTo>
                  <a:lnTo>
                    <a:pt x="328" y="32"/>
                  </a:lnTo>
                  <a:lnTo>
                    <a:pt x="317" y="32"/>
                  </a:lnTo>
                  <a:lnTo>
                    <a:pt x="319" y="22"/>
                  </a:lnTo>
                  <a:lnTo>
                    <a:pt x="328" y="23"/>
                  </a:lnTo>
                  <a:lnTo>
                    <a:pt x="328" y="23"/>
                  </a:lnTo>
                  <a:close/>
                  <a:moveTo>
                    <a:pt x="289" y="20"/>
                  </a:moveTo>
                  <a:lnTo>
                    <a:pt x="287" y="30"/>
                  </a:lnTo>
                  <a:lnTo>
                    <a:pt x="278" y="30"/>
                  </a:lnTo>
                  <a:lnTo>
                    <a:pt x="278" y="19"/>
                  </a:lnTo>
                  <a:lnTo>
                    <a:pt x="289" y="20"/>
                  </a:lnTo>
                  <a:lnTo>
                    <a:pt x="289" y="20"/>
                  </a:lnTo>
                  <a:close/>
                  <a:moveTo>
                    <a:pt x="248" y="17"/>
                  </a:moveTo>
                  <a:lnTo>
                    <a:pt x="248" y="27"/>
                  </a:lnTo>
                  <a:lnTo>
                    <a:pt x="238" y="26"/>
                  </a:lnTo>
                  <a:lnTo>
                    <a:pt x="239" y="17"/>
                  </a:lnTo>
                  <a:lnTo>
                    <a:pt x="248" y="17"/>
                  </a:lnTo>
                  <a:lnTo>
                    <a:pt x="248" y="17"/>
                  </a:lnTo>
                  <a:close/>
                  <a:moveTo>
                    <a:pt x="209" y="14"/>
                  </a:moveTo>
                  <a:lnTo>
                    <a:pt x="208" y="24"/>
                  </a:lnTo>
                  <a:lnTo>
                    <a:pt x="198" y="23"/>
                  </a:lnTo>
                  <a:lnTo>
                    <a:pt x="198" y="14"/>
                  </a:lnTo>
                  <a:lnTo>
                    <a:pt x="209" y="14"/>
                  </a:lnTo>
                  <a:lnTo>
                    <a:pt x="209" y="14"/>
                  </a:lnTo>
                  <a:close/>
                  <a:moveTo>
                    <a:pt x="170" y="11"/>
                  </a:moveTo>
                  <a:lnTo>
                    <a:pt x="168" y="22"/>
                  </a:lnTo>
                  <a:lnTo>
                    <a:pt x="158" y="20"/>
                  </a:lnTo>
                  <a:lnTo>
                    <a:pt x="159" y="11"/>
                  </a:lnTo>
                  <a:lnTo>
                    <a:pt x="170" y="11"/>
                  </a:lnTo>
                  <a:lnTo>
                    <a:pt x="170" y="11"/>
                  </a:lnTo>
                  <a:close/>
                  <a:moveTo>
                    <a:pt x="129" y="9"/>
                  </a:moveTo>
                  <a:lnTo>
                    <a:pt x="129" y="19"/>
                  </a:lnTo>
                  <a:lnTo>
                    <a:pt x="119" y="18"/>
                  </a:lnTo>
                  <a:lnTo>
                    <a:pt x="120" y="7"/>
                  </a:lnTo>
                  <a:lnTo>
                    <a:pt x="129" y="9"/>
                  </a:lnTo>
                  <a:lnTo>
                    <a:pt x="129" y="9"/>
                  </a:lnTo>
                  <a:close/>
                  <a:moveTo>
                    <a:pt x="90" y="6"/>
                  </a:moveTo>
                  <a:lnTo>
                    <a:pt x="89" y="15"/>
                  </a:lnTo>
                  <a:lnTo>
                    <a:pt x="79" y="15"/>
                  </a:lnTo>
                  <a:lnTo>
                    <a:pt x="79" y="5"/>
                  </a:lnTo>
                  <a:lnTo>
                    <a:pt x="90" y="6"/>
                  </a:lnTo>
                  <a:lnTo>
                    <a:pt x="90" y="6"/>
                  </a:lnTo>
                  <a:close/>
                  <a:moveTo>
                    <a:pt x="49" y="3"/>
                  </a:moveTo>
                  <a:lnTo>
                    <a:pt x="49" y="13"/>
                  </a:lnTo>
                  <a:lnTo>
                    <a:pt x="39" y="13"/>
                  </a:lnTo>
                  <a:lnTo>
                    <a:pt x="40" y="2"/>
                  </a:lnTo>
                  <a:lnTo>
                    <a:pt x="49" y="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1" name="Freeform 271"/>
            <p:cNvSpPr>
              <a:spLocks noEditPoints="1"/>
            </p:cNvSpPr>
            <p:nvPr/>
          </p:nvSpPr>
          <p:spPr bwMode="auto">
            <a:xfrm>
              <a:off x="7497994" y="4991982"/>
              <a:ext cx="190520" cy="889087"/>
            </a:xfrm>
            <a:custGeom>
              <a:avLst/>
              <a:gdLst>
                <a:gd name="T0" fmla="*/ 11 w 69"/>
                <a:gd name="T1" fmla="*/ 11 h 322"/>
                <a:gd name="T2" fmla="*/ 2 w 69"/>
                <a:gd name="T3" fmla="*/ 12 h 322"/>
                <a:gd name="T4" fmla="*/ 0 w 69"/>
                <a:gd name="T5" fmla="*/ 2 h 322"/>
                <a:gd name="T6" fmla="*/ 10 w 69"/>
                <a:gd name="T7" fmla="*/ 0 h 322"/>
                <a:gd name="T8" fmla="*/ 11 w 69"/>
                <a:gd name="T9" fmla="*/ 11 h 322"/>
                <a:gd name="T10" fmla="*/ 11 w 69"/>
                <a:gd name="T11" fmla="*/ 11 h 322"/>
                <a:gd name="T12" fmla="*/ 69 w 69"/>
                <a:gd name="T13" fmla="*/ 319 h 322"/>
                <a:gd name="T14" fmla="*/ 67 w 69"/>
                <a:gd name="T15" fmla="*/ 314 h 322"/>
                <a:gd name="T16" fmla="*/ 58 w 69"/>
                <a:gd name="T17" fmla="*/ 315 h 322"/>
                <a:gd name="T18" fmla="*/ 58 w 69"/>
                <a:gd name="T19" fmla="*/ 322 h 322"/>
                <a:gd name="T20" fmla="*/ 69 w 69"/>
                <a:gd name="T21" fmla="*/ 319 h 322"/>
                <a:gd name="T22" fmla="*/ 69 w 69"/>
                <a:gd name="T23" fmla="*/ 319 h 322"/>
                <a:gd name="T24" fmla="*/ 62 w 69"/>
                <a:gd name="T25" fmla="*/ 284 h 322"/>
                <a:gd name="T26" fmla="*/ 52 w 69"/>
                <a:gd name="T27" fmla="*/ 287 h 322"/>
                <a:gd name="T28" fmla="*/ 50 w 69"/>
                <a:gd name="T29" fmla="*/ 276 h 322"/>
                <a:gd name="T30" fmla="*/ 61 w 69"/>
                <a:gd name="T31" fmla="*/ 275 h 322"/>
                <a:gd name="T32" fmla="*/ 62 w 69"/>
                <a:gd name="T33" fmla="*/ 284 h 322"/>
                <a:gd name="T34" fmla="*/ 62 w 69"/>
                <a:gd name="T35" fmla="*/ 284 h 322"/>
                <a:gd name="T36" fmla="*/ 54 w 69"/>
                <a:gd name="T37" fmla="*/ 245 h 322"/>
                <a:gd name="T38" fmla="*/ 45 w 69"/>
                <a:gd name="T39" fmla="*/ 248 h 322"/>
                <a:gd name="T40" fmla="*/ 44 w 69"/>
                <a:gd name="T41" fmla="*/ 237 h 322"/>
                <a:gd name="T42" fmla="*/ 53 w 69"/>
                <a:gd name="T43" fmla="*/ 236 h 322"/>
                <a:gd name="T44" fmla="*/ 54 w 69"/>
                <a:gd name="T45" fmla="*/ 245 h 322"/>
                <a:gd name="T46" fmla="*/ 54 w 69"/>
                <a:gd name="T47" fmla="*/ 245 h 322"/>
                <a:gd name="T48" fmla="*/ 48 w 69"/>
                <a:gd name="T49" fmla="*/ 206 h 322"/>
                <a:gd name="T50" fmla="*/ 37 w 69"/>
                <a:gd name="T51" fmla="*/ 208 h 322"/>
                <a:gd name="T52" fmla="*/ 36 w 69"/>
                <a:gd name="T53" fmla="*/ 198 h 322"/>
                <a:gd name="T54" fmla="*/ 47 w 69"/>
                <a:gd name="T55" fmla="*/ 197 h 322"/>
                <a:gd name="T56" fmla="*/ 48 w 69"/>
                <a:gd name="T57" fmla="*/ 206 h 322"/>
                <a:gd name="T58" fmla="*/ 48 w 69"/>
                <a:gd name="T59" fmla="*/ 206 h 322"/>
                <a:gd name="T60" fmla="*/ 40 w 69"/>
                <a:gd name="T61" fmla="*/ 166 h 322"/>
                <a:gd name="T62" fmla="*/ 31 w 69"/>
                <a:gd name="T63" fmla="*/ 169 h 322"/>
                <a:gd name="T64" fmla="*/ 28 w 69"/>
                <a:gd name="T65" fmla="*/ 159 h 322"/>
                <a:gd name="T66" fmla="*/ 39 w 69"/>
                <a:gd name="T67" fmla="*/ 157 h 322"/>
                <a:gd name="T68" fmla="*/ 40 w 69"/>
                <a:gd name="T69" fmla="*/ 166 h 322"/>
                <a:gd name="T70" fmla="*/ 40 w 69"/>
                <a:gd name="T71" fmla="*/ 166 h 322"/>
                <a:gd name="T72" fmla="*/ 33 w 69"/>
                <a:gd name="T73" fmla="*/ 129 h 322"/>
                <a:gd name="T74" fmla="*/ 23 w 69"/>
                <a:gd name="T75" fmla="*/ 130 h 322"/>
                <a:gd name="T76" fmla="*/ 22 w 69"/>
                <a:gd name="T77" fmla="*/ 119 h 322"/>
                <a:gd name="T78" fmla="*/ 31 w 69"/>
                <a:gd name="T79" fmla="*/ 118 h 322"/>
                <a:gd name="T80" fmla="*/ 33 w 69"/>
                <a:gd name="T81" fmla="*/ 129 h 322"/>
                <a:gd name="T82" fmla="*/ 33 w 69"/>
                <a:gd name="T83" fmla="*/ 129 h 322"/>
                <a:gd name="T84" fmla="*/ 26 w 69"/>
                <a:gd name="T85" fmla="*/ 89 h 322"/>
                <a:gd name="T86" fmla="*/ 17 w 69"/>
                <a:gd name="T87" fmla="*/ 91 h 322"/>
                <a:gd name="T88" fmla="*/ 14 w 69"/>
                <a:gd name="T89" fmla="*/ 80 h 322"/>
                <a:gd name="T90" fmla="*/ 24 w 69"/>
                <a:gd name="T91" fmla="*/ 79 h 322"/>
                <a:gd name="T92" fmla="*/ 26 w 69"/>
                <a:gd name="T93" fmla="*/ 89 h 322"/>
                <a:gd name="T94" fmla="*/ 26 w 69"/>
                <a:gd name="T95" fmla="*/ 89 h 322"/>
                <a:gd name="T96" fmla="*/ 19 w 69"/>
                <a:gd name="T97" fmla="*/ 50 h 322"/>
                <a:gd name="T98" fmla="*/ 9 w 69"/>
                <a:gd name="T99" fmla="*/ 51 h 322"/>
                <a:gd name="T100" fmla="*/ 7 w 69"/>
                <a:gd name="T101" fmla="*/ 41 h 322"/>
                <a:gd name="T102" fmla="*/ 17 w 69"/>
                <a:gd name="T103" fmla="*/ 40 h 322"/>
                <a:gd name="T104" fmla="*/ 19 w 69"/>
                <a:gd name="T105" fmla="*/ 5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322">
                  <a:moveTo>
                    <a:pt x="11" y="11"/>
                  </a:moveTo>
                  <a:lnTo>
                    <a:pt x="2" y="12"/>
                  </a:lnTo>
                  <a:lnTo>
                    <a:pt x="0" y="2"/>
                  </a:lnTo>
                  <a:lnTo>
                    <a:pt x="10" y="0"/>
                  </a:lnTo>
                  <a:lnTo>
                    <a:pt x="11" y="11"/>
                  </a:lnTo>
                  <a:lnTo>
                    <a:pt x="11" y="11"/>
                  </a:lnTo>
                  <a:close/>
                  <a:moveTo>
                    <a:pt x="69" y="319"/>
                  </a:moveTo>
                  <a:lnTo>
                    <a:pt x="67" y="314"/>
                  </a:lnTo>
                  <a:lnTo>
                    <a:pt x="58" y="315"/>
                  </a:lnTo>
                  <a:lnTo>
                    <a:pt x="58" y="322"/>
                  </a:lnTo>
                  <a:lnTo>
                    <a:pt x="69" y="319"/>
                  </a:lnTo>
                  <a:lnTo>
                    <a:pt x="69" y="319"/>
                  </a:lnTo>
                  <a:close/>
                  <a:moveTo>
                    <a:pt x="62" y="284"/>
                  </a:moveTo>
                  <a:lnTo>
                    <a:pt x="52" y="287"/>
                  </a:lnTo>
                  <a:lnTo>
                    <a:pt x="50" y="276"/>
                  </a:lnTo>
                  <a:lnTo>
                    <a:pt x="61" y="275"/>
                  </a:lnTo>
                  <a:lnTo>
                    <a:pt x="62" y="284"/>
                  </a:lnTo>
                  <a:lnTo>
                    <a:pt x="62" y="284"/>
                  </a:lnTo>
                  <a:close/>
                  <a:moveTo>
                    <a:pt x="54" y="245"/>
                  </a:moveTo>
                  <a:lnTo>
                    <a:pt x="45" y="248"/>
                  </a:lnTo>
                  <a:lnTo>
                    <a:pt x="44" y="237"/>
                  </a:lnTo>
                  <a:lnTo>
                    <a:pt x="53" y="236"/>
                  </a:lnTo>
                  <a:lnTo>
                    <a:pt x="54" y="245"/>
                  </a:lnTo>
                  <a:lnTo>
                    <a:pt x="54" y="245"/>
                  </a:lnTo>
                  <a:close/>
                  <a:moveTo>
                    <a:pt x="48" y="206"/>
                  </a:moveTo>
                  <a:lnTo>
                    <a:pt x="37" y="208"/>
                  </a:lnTo>
                  <a:lnTo>
                    <a:pt x="36" y="198"/>
                  </a:lnTo>
                  <a:lnTo>
                    <a:pt x="47" y="197"/>
                  </a:lnTo>
                  <a:lnTo>
                    <a:pt x="48" y="206"/>
                  </a:lnTo>
                  <a:lnTo>
                    <a:pt x="48" y="206"/>
                  </a:lnTo>
                  <a:close/>
                  <a:moveTo>
                    <a:pt x="40" y="166"/>
                  </a:moveTo>
                  <a:lnTo>
                    <a:pt x="31" y="169"/>
                  </a:lnTo>
                  <a:lnTo>
                    <a:pt x="28" y="159"/>
                  </a:lnTo>
                  <a:lnTo>
                    <a:pt x="39" y="157"/>
                  </a:lnTo>
                  <a:lnTo>
                    <a:pt x="40" y="166"/>
                  </a:lnTo>
                  <a:lnTo>
                    <a:pt x="40" y="166"/>
                  </a:lnTo>
                  <a:close/>
                  <a:moveTo>
                    <a:pt x="33" y="129"/>
                  </a:moveTo>
                  <a:lnTo>
                    <a:pt x="23" y="130"/>
                  </a:lnTo>
                  <a:lnTo>
                    <a:pt x="22" y="119"/>
                  </a:lnTo>
                  <a:lnTo>
                    <a:pt x="31" y="118"/>
                  </a:lnTo>
                  <a:lnTo>
                    <a:pt x="33" y="129"/>
                  </a:lnTo>
                  <a:lnTo>
                    <a:pt x="33" y="129"/>
                  </a:lnTo>
                  <a:close/>
                  <a:moveTo>
                    <a:pt x="26" y="89"/>
                  </a:moveTo>
                  <a:lnTo>
                    <a:pt x="17" y="91"/>
                  </a:lnTo>
                  <a:lnTo>
                    <a:pt x="14" y="80"/>
                  </a:lnTo>
                  <a:lnTo>
                    <a:pt x="24" y="79"/>
                  </a:lnTo>
                  <a:lnTo>
                    <a:pt x="26" y="89"/>
                  </a:lnTo>
                  <a:lnTo>
                    <a:pt x="26" y="89"/>
                  </a:lnTo>
                  <a:close/>
                  <a:moveTo>
                    <a:pt x="19" y="50"/>
                  </a:moveTo>
                  <a:lnTo>
                    <a:pt x="9" y="51"/>
                  </a:lnTo>
                  <a:lnTo>
                    <a:pt x="7" y="41"/>
                  </a:lnTo>
                  <a:lnTo>
                    <a:pt x="17" y="40"/>
                  </a:lnTo>
                  <a:lnTo>
                    <a:pt x="19" y="5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2" name="Freeform 272"/>
            <p:cNvSpPr>
              <a:spLocks noEditPoints="1"/>
            </p:cNvSpPr>
            <p:nvPr/>
          </p:nvSpPr>
          <p:spPr bwMode="auto">
            <a:xfrm>
              <a:off x="6133991" y="5607717"/>
              <a:ext cx="113208" cy="463872"/>
            </a:xfrm>
            <a:custGeom>
              <a:avLst/>
              <a:gdLst>
                <a:gd name="T0" fmla="*/ 1 w 41"/>
                <a:gd name="T1" fmla="*/ 157 h 168"/>
                <a:gd name="T2" fmla="*/ 11 w 41"/>
                <a:gd name="T3" fmla="*/ 158 h 168"/>
                <a:gd name="T4" fmla="*/ 9 w 41"/>
                <a:gd name="T5" fmla="*/ 168 h 168"/>
                <a:gd name="T6" fmla="*/ 0 w 41"/>
                <a:gd name="T7" fmla="*/ 166 h 168"/>
                <a:gd name="T8" fmla="*/ 1 w 41"/>
                <a:gd name="T9" fmla="*/ 157 h 168"/>
                <a:gd name="T10" fmla="*/ 1 w 41"/>
                <a:gd name="T11" fmla="*/ 157 h 168"/>
                <a:gd name="T12" fmla="*/ 32 w 41"/>
                <a:gd name="T13" fmla="*/ 0 h 168"/>
                <a:gd name="T14" fmla="*/ 41 w 41"/>
                <a:gd name="T15" fmla="*/ 2 h 168"/>
                <a:gd name="T16" fmla="*/ 40 w 41"/>
                <a:gd name="T17" fmla="*/ 11 h 168"/>
                <a:gd name="T18" fmla="*/ 30 w 41"/>
                <a:gd name="T19" fmla="*/ 10 h 168"/>
                <a:gd name="T20" fmla="*/ 32 w 41"/>
                <a:gd name="T21" fmla="*/ 0 h 168"/>
                <a:gd name="T22" fmla="*/ 32 w 41"/>
                <a:gd name="T23" fmla="*/ 0 h 168"/>
                <a:gd name="T24" fmla="*/ 24 w 41"/>
                <a:gd name="T25" fmla="*/ 39 h 168"/>
                <a:gd name="T26" fmla="*/ 34 w 41"/>
                <a:gd name="T27" fmla="*/ 42 h 168"/>
                <a:gd name="T28" fmla="*/ 32 w 41"/>
                <a:gd name="T29" fmla="*/ 51 h 168"/>
                <a:gd name="T30" fmla="*/ 22 w 41"/>
                <a:gd name="T31" fmla="*/ 49 h 168"/>
                <a:gd name="T32" fmla="*/ 24 w 41"/>
                <a:gd name="T33" fmla="*/ 39 h 168"/>
                <a:gd name="T34" fmla="*/ 24 w 41"/>
                <a:gd name="T35" fmla="*/ 39 h 168"/>
                <a:gd name="T36" fmla="*/ 17 w 41"/>
                <a:gd name="T37" fmla="*/ 78 h 168"/>
                <a:gd name="T38" fmla="*/ 26 w 41"/>
                <a:gd name="T39" fmla="*/ 79 h 168"/>
                <a:gd name="T40" fmla="*/ 24 w 41"/>
                <a:gd name="T41" fmla="*/ 90 h 168"/>
                <a:gd name="T42" fmla="*/ 14 w 41"/>
                <a:gd name="T43" fmla="*/ 87 h 168"/>
                <a:gd name="T44" fmla="*/ 17 w 41"/>
                <a:gd name="T45" fmla="*/ 78 h 168"/>
                <a:gd name="T46" fmla="*/ 17 w 41"/>
                <a:gd name="T47" fmla="*/ 78 h 168"/>
                <a:gd name="T48" fmla="*/ 9 w 41"/>
                <a:gd name="T49" fmla="*/ 117 h 168"/>
                <a:gd name="T50" fmla="*/ 18 w 41"/>
                <a:gd name="T51" fmla="*/ 119 h 168"/>
                <a:gd name="T52" fmla="*/ 17 w 41"/>
                <a:gd name="T53" fmla="*/ 129 h 168"/>
                <a:gd name="T54" fmla="*/ 7 w 41"/>
                <a:gd name="T55" fmla="*/ 126 h 168"/>
                <a:gd name="T56" fmla="*/ 9 w 41"/>
                <a:gd name="T57" fmla="*/ 11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168">
                  <a:moveTo>
                    <a:pt x="1" y="157"/>
                  </a:moveTo>
                  <a:lnTo>
                    <a:pt x="11" y="158"/>
                  </a:lnTo>
                  <a:lnTo>
                    <a:pt x="9" y="168"/>
                  </a:lnTo>
                  <a:lnTo>
                    <a:pt x="0" y="166"/>
                  </a:lnTo>
                  <a:lnTo>
                    <a:pt x="1" y="157"/>
                  </a:lnTo>
                  <a:lnTo>
                    <a:pt x="1" y="157"/>
                  </a:lnTo>
                  <a:close/>
                  <a:moveTo>
                    <a:pt x="32" y="0"/>
                  </a:moveTo>
                  <a:lnTo>
                    <a:pt x="41" y="2"/>
                  </a:lnTo>
                  <a:lnTo>
                    <a:pt x="40" y="11"/>
                  </a:lnTo>
                  <a:lnTo>
                    <a:pt x="30" y="10"/>
                  </a:lnTo>
                  <a:lnTo>
                    <a:pt x="32" y="0"/>
                  </a:lnTo>
                  <a:lnTo>
                    <a:pt x="32" y="0"/>
                  </a:lnTo>
                  <a:close/>
                  <a:moveTo>
                    <a:pt x="24" y="39"/>
                  </a:moveTo>
                  <a:lnTo>
                    <a:pt x="34" y="42"/>
                  </a:lnTo>
                  <a:lnTo>
                    <a:pt x="32" y="51"/>
                  </a:lnTo>
                  <a:lnTo>
                    <a:pt x="22" y="49"/>
                  </a:lnTo>
                  <a:lnTo>
                    <a:pt x="24" y="39"/>
                  </a:lnTo>
                  <a:lnTo>
                    <a:pt x="24" y="39"/>
                  </a:lnTo>
                  <a:close/>
                  <a:moveTo>
                    <a:pt x="17" y="78"/>
                  </a:moveTo>
                  <a:lnTo>
                    <a:pt x="26" y="79"/>
                  </a:lnTo>
                  <a:lnTo>
                    <a:pt x="24" y="90"/>
                  </a:lnTo>
                  <a:lnTo>
                    <a:pt x="14" y="87"/>
                  </a:lnTo>
                  <a:lnTo>
                    <a:pt x="17" y="78"/>
                  </a:lnTo>
                  <a:lnTo>
                    <a:pt x="17" y="78"/>
                  </a:lnTo>
                  <a:close/>
                  <a:moveTo>
                    <a:pt x="9" y="117"/>
                  </a:moveTo>
                  <a:lnTo>
                    <a:pt x="18" y="119"/>
                  </a:lnTo>
                  <a:lnTo>
                    <a:pt x="17" y="129"/>
                  </a:lnTo>
                  <a:lnTo>
                    <a:pt x="7" y="126"/>
                  </a:lnTo>
                  <a:lnTo>
                    <a:pt x="9" y="117"/>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3" name="Freeform 273"/>
            <p:cNvSpPr>
              <a:spLocks noEditPoints="1"/>
            </p:cNvSpPr>
            <p:nvPr/>
          </p:nvSpPr>
          <p:spPr bwMode="auto">
            <a:xfrm>
              <a:off x="5479600" y="4906387"/>
              <a:ext cx="767597" cy="693047"/>
            </a:xfrm>
            <a:custGeom>
              <a:avLst/>
              <a:gdLst>
                <a:gd name="T0" fmla="*/ 14 w 278"/>
                <a:gd name="T1" fmla="*/ 7 h 251"/>
                <a:gd name="T2" fmla="*/ 8 w 278"/>
                <a:gd name="T3" fmla="*/ 13 h 251"/>
                <a:gd name="T4" fmla="*/ 0 w 278"/>
                <a:gd name="T5" fmla="*/ 7 h 251"/>
                <a:gd name="T6" fmla="*/ 7 w 278"/>
                <a:gd name="T7" fmla="*/ 0 h 251"/>
                <a:gd name="T8" fmla="*/ 14 w 278"/>
                <a:gd name="T9" fmla="*/ 7 h 251"/>
                <a:gd name="T10" fmla="*/ 14 w 278"/>
                <a:gd name="T11" fmla="*/ 7 h 251"/>
                <a:gd name="T12" fmla="*/ 278 w 278"/>
                <a:gd name="T13" fmla="*/ 245 h 251"/>
                <a:gd name="T14" fmla="*/ 273 w 278"/>
                <a:gd name="T15" fmla="*/ 239 h 251"/>
                <a:gd name="T16" fmla="*/ 267 w 278"/>
                <a:gd name="T17" fmla="*/ 247 h 251"/>
                <a:gd name="T18" fmla="*/ 272 w 278"/>
                <a:gd name="T19" fmla="*/ 251 h 251"/>
                <a:gd name="T20" fmla="*/ 278 w 278"/>
                <a:gd name="T21" fmla="*/ 245 h 251"/>
                <a:gd name="T22" fmla="*/ 278 w 278"/>
                <a:gd name="T23" fmla="*/ 245 h 251"/>
                <a:gd name="T24" fmla="*/ 251 w 278"/>
                <a:gd name="T25" fmla="*/ 220 h 251"/>
                <a:gd name="T26" fmla="*/ 244 w 278"/>
                <a:gd name="T27" fmla="*/ 226 h 251"/>
                <a:gd name="T28" fmla="*/ 237 w 278"/>
                <a:gd name="T29" fmla="*/ 220 h 251"/>
                <a:gd name="T30" fmla="*/ 243 w 278"/>
                <a:gd name="T31" fmla="*/ 213 h 251"/>
                <a:gd name="T32" fmla="*/ 251 w 278"/>
                <a:gd name="T33" fmla="*/ 220 h 251"/>
                <a:gd name="T34" fmla="*/ 251 w 278"/>
                <a:gd name="T35" fmla="*/ 220 h 251"/>
                <a:gd name="T36" fmla="*/ 221 w 278"/>
                <a:gd name="T37" fmla="*/ 192 h 251"/>
                <a:gd name="T38" fmla="*/ 214 w 278"/>
                <a:gd name="T39" fmla="*/ 200 h 251"/>
                <a:gd name="T40" fmla="*/ 208 w 278"/>
                <a:gd name="T41" fmla="*/ 194 h 251"/>
                <a:gd name="T42" fmla="*/ 214 w 278"/>
                <a:gd name="T43" fmla="*/ 186 h 251"/>
                <a:gd name="T44" fmla="*/ 221 w 278"/>
                <a:gd name="T45" fmla="*/ 192 h 251"/>
                <a:gd name="T46" fmla="*/ 221 w 278"/>
                <a:gd name="T47" fmla="*/ 192 h 251"/>
                <a:gd name="T48" fmla="*/ 192 w 278"/>
                <a:gd name="T49" fmla="*/ 166 h 251"/>
                <a:gd name="T50" fmla="*/ 186 w 278"/>
                <a:gd name="T51" fmla="*/ 174 h 251"/>
                <a:gd name="T52" fmla="*/ 178 w 278"/>
                <a:gd name="T53" fmla="*/ 167 h 251"/>
                <a:gd name="T54" fmla="*/ 184 w 278"/>
                <a:gd name="T55" fmla="*/ 160 h 251"/>
                <a:gd name="T56" fmla="*/ 192 w 278"/>
                <a:gd name="T57" fmla="*/ 166 h 251"/>
                <a:gd name="T58" fmla="*/ 192 w 278"/>
                <a:gd name="T59" fmla="*/ 166 h 251"/>
                <a:gd name="T60" fmla="*/ 162 w 278"/>
                <a:gd name="T61" fmla="*/ 140 h 251"/>
                <a:gd name="T62" fmla="*/ 156 w 278"/>
                <a:gd name="T63" fmla="*/ 146 h 251"/>
                <a:gd name="T64" fmla="*/ 148 w 278"/>
                <a:gd name="T65" fmla="*/ 140 h 251"/>
                <a:gd name="T66" fmla="*/ 154 w 278"/>
                <a:gd name="T67" fmla="*/ 132 h 251"/>
                <a:gd name="T68" fmla="*/ 162 w 278"/>
                <a:gd name="T69" fmla="*/ 140 h 251"/>
                <a:gd name="T70" fmla="*/ 162 w 278"/>
                <a:gd name="T71" fmla="*/ 140 h 251"/>
                <a:gd name="T72" fmla="*/ 132 w 278"/>
                <a:gd name="T73" fmla="*/ 113 h 251"/>
                <a:gd name="T74" fmla="*/ 125 w 278"/>
                <a:gd name="T75" fmla="*/ 120 h 251"/>
                <a:gd name="T76" fmla="*/ 119 w 278"/>
                <a:gd name="T77" fmla="*/ 114 h 251"/>
                <a:gd name="T78" fmla="*/ 125 w 278"/>
                <a:gd name="T79" fmla="*/ 106 h 251"/>
                <a:gd name="T80" fmla="*/ 132 w 278"/>
                <a:gd name="T81" fmla="*/ 113 h 251"/>
                <a:gd name="T82" fmla="*/ 132 w 278"/>
                <a:gd name="T83" fmla="*/ 113 h 251"/>
                <a:gd name="T84" fmla="*/ 103 w 278"/>
                <a:gd name="T85" fmla="*/ 86 h 251"/>
                <a:gd name="T86" fmla="*/ 97 w 278"/>
                <a:gd name="T87" fmla="*/ 93 h 251"/>
                <a:gd name="T88" fmla="*/ 89 w 278"/>
                <a:gd name="T89" fmla="*/ 86 h 251"/>
                <a:gd name="T90" fmla="*/ 95 w 278"/>
                <a:gd name="T91" fmla="*/ 80 h 251"/>
                <a:gd name="T92" fmla="*/ 103 w 278"/>
                <a:gd name="T93" fmla="*/ 86 h 251"/>
                <a:gd name="T94" fmla="*/ 103 w 278"/>
                <a:gd name="T95" fmla="*/ 86 h 251"/>
                <a:gd name="T96" fmla="*/ 73 w 278"/>
                <a:gd name="T97" fmla="*/ 59 h 251"/>
                <a:gd name="T98" fmla="*/ 67 w 278"/>
                <a:gd name="T99" fmla="*/ 67 h 251"/>
                <a:gd name="T100" fmla="*/ 59 w 278"/>
                <a:gd name="T101" fmla="*/ 60 h 251"/>
                <a:gd name="T102" fmla="*/ 65 w 278"/>
                <a:gd name="T103" fmla="*/ 52 h 251"/>
                <a:gd name="T104" fmla="*/ 73 w 278"/>
                <a:gd name="T105" fmla="*/ 59 h 251"/>
                <a:gd name="T106" fmla="*/ 73 w 278"/>
                <a:gd name="T107" fmla="*/ 59 h 251"/>
                <a:gd name="T108" fmla="*/ 43 w 278"/>
                <a:gd name="T109" fmla="*/ 33 h 251"/>
                <a:gd name="T110" fmla="*/ 37 w 278"/>
                <a:gd name="T111" fmla="*/ 41 h 251"/>
                <a:gd name="T112" fmla="*/ 30 w 278"/>
                <a:gd name="T113" fmla="*/ 34 h 251"/>
                <a:gd name="T114" fmla="*/ 37 w 278"/>
                <a:gd name="T115" fmla="*/ 26 h 251"/>
                <a:gd name="T116" fmla="*/ 43 w 278"/>
                <a:gd name="T117" fmla="*/ 3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51">
                  <a:moveTo>
                    <a:pt x="14" y="7"/>
                  </a:moveTo>
                  <a:lnTo>
                    <a:pt x="8" y="13"/>
                  </a:lnTo>
                  <a:lnTo>
                    <a:pt x="0" y="7"/>
                  </a:lnTo>
                  <a:lnTo>
                    <a:pt x="7" y="0"/>
                  </a:lnTo>
                  <a:lnTo>
                    <a:pt x="14" y="7"/>
                  </a:lnTo>
                  <a:lnTo>
                    <a:pt x="14" y="7"/>
                  </a:lnTo>
                  <a:close/>
                  <a:moveTo>
                    <a:pt x="278" y="245"/>
                  </a:moveTo>
                  <a:lnTo>
                    <a:pt x="273" y="239"/>
                  </a:lnTo>
                  <a:lnTo>
                    <a:pt x="267" y="247"/>
                  </a:lnTo>
                  <a:lnTo>
                    <a:pt x="272" y="251"/>
                  </a:lnTo>
                  <a:lnTo>
                    <a:pt x="278" y="245"/>
                  </a:lnTo>
                  <a:lnTo>
                    <a:pt x="278" y="245"/>
                  </a:lnTo>
                  <a:close/>
                  <a:moveTo>
                    <a:pt x="251" y="220"/>
                  </a:moveTo>
                  <a:lnTo>
                    <a:pt x="244" y="226"/>
                  </a:lnTo>
                  <a:lnTo>
                    <a:pt x="237" y="220"/>
                  </a:lnTo>
                  <a:lnTo>
                    <a:pt x="243" y="213"/>
                  </a:lnTo>
                  <a:lnTo>
                    <a:pt x="251" y="220"/>
                  </a:lnTo>
                  <a:lnTo>
                    <a:pt x="251" y="220"/>
                  </a:lnTo>
                  <a:close/>
                  <a:moveTo>
                    <a:pt x="221" y="192"/>
                  </a:moveTo>
                  <a:lnTo>
                    <a:pt x="214" y="200"/>
                  </a:lnTo>
                  <a:lnTo>
                    <a:pt x="208" y="194"/>
                  </a:lnTo>
                  <a:lnTo>
                    <a:pt x="214" y="186"/>
                  </a:lnTo>
                  <a:lnTo>
                    <a:pt x="221" y="192"/>
                  </a:lnTo>
                  <a:lnTo>
                    <a:pt x="221" y="192"/>
                  </a:lnTo>
                  <a:close/>
                  <a:moveTo>
                    <a:pt x="192" y="166"/>
                  </a:moveTo>
                  <a:lnTo>
                    <a:pt x="186" y="174"/>
                  </a:lnTo>
                  <a:lnTo>
                    <a:pt x="178" y="167"/>
                  </a:lnTo>
                  <a:lnTo>
                    <a:pt x="184" y="160"/>
                  </a:lnTo>
                  <a:lnTo>
                    <a:pt x="192" y="166"/>
                  </a:lnTo>
                  <a:lnTo>
                    <a:pt x="192" y="166"/>
                  </a:lnTo>
                  <a:close/>
                  <a:moveTo>
                    <a:pt x="162" y="140"/>
                  </a:moveTo>
                  <a:lnTo>
                    <a:pt x="156" y="146"/>
                  </a:lnTo>
                  <a:lnTo>
                    <a:pt x="148" y="140"/>
                  </a:lnTo>
                  <a:lnTo>
                    <a:pt x="154" y="132"/>
                  </a:lnTo>
                  <a:lnTo>
                    <a:pt x="162" y="140"/>
                  </a:lnTo>
                  <a:lnTo>
                    <a:pt x="162" y="140"/>
                  </a:lnTo>
                  <a:close/>
                  <a:moveTo>
                    <a:pt x="132" y="113"/>
                  </a:moveTo>
                  <a:lnTo>
                    <a:pt x="125" y="120"/>
                  </a:lnTo>
                  <a:lnTo>
                    <a:pt x="119" y="114"/>
                  </a:lnTo>
                  <a:lnTo>
                    <a:pt x="125" y="106"/>
                  </a:lnTo>
                  <a:lnTo>
                    <a:pt x="132" y="113"/>
                  </a:lnTo>
                  <a:lnTo>
                    <a:pt x="132" y="113"/>
                  </a:lnTo>
                  <a:close/>
                  <a:moveTo>
                    <a:pt x="103" y="86"/>
                  </a:moveTo>
                  <a:lnTo>
                    <a:pt x="97" y="93"/>
                  </a:lnTo>
                  <a:lnTo>
                    <a:pt x="89" y="86"/>
                  </a:lnTo>
                  <a:lnTo>
                    <a:pt x="95" y="80"/>
                  </a:lnTo>
                  <a:lnTo>
                    <a:pt x="103" y="86"/>
                  </a:lnTo>
                  <a:lnTo>
                    <a:pt x="103" y="86"/>
                  </a:lnTo>
                  <a:close/>
                  <a:moveTo>
                    <a:pt x="73" y="59"/>
                  </a:moveTo>
                  <a:lnTo>
                    <a:pt x="67" y="67"/>
                  </a:lnTo>
                  <a:lnTo>
                    <a:pt x="59" y="60"/>
                  </a:lnTo>
                  <a:lnTo>
                    <a:pt x="65" y="52"/>
                  </a:lnTo>
                  <a:lnTo>
                    <a:pt x="73" y="59"/>
                  </a:lnTo>
                  <a:lnTo>
                    <a:pt x="73" y="59"/>
                  </a:lnTo>
                  <a:close/>
                  <a:moveTo>
                    <a:pt x="43" y="33"/>
                  </a:moveTo>
                  <a:lnTo>
                    <a:pt x="37" y="41"/>
                  </a:lnTo>
                  <a:lnTo>
                    <a:pt x="30" y="34"/>
                  </a:lnTo>
                  <a:lnTo>
                    <a:pt x="37" y="26"/>
                  </a:lnTo>
                  <a:lnTo>
                    <a:pt x="43" y="3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4" name="Freeform 274"/>
            <p:cNvSpPr>
              <a:spLocks noEditPoints="1"/>
            </p:cNvSpPr>
            <p:nvPr/>
          </p:nvSpPr>
          <p:spPr bwMode="auto">
            <a:xfrm>
              <a:off x="4656780" y="5342648"/>
              <a:ext cx="1554523" cy="256787"/>
            </a:xfrm>
            <a:custGeom>
              <a:avLst/>
              <a:gdLst>
                <a:gd name="T0" fmla="*/ 11 w 563"/>
                <a:gd name="T1" fmla="*/ 12 h 93"/>
                <a:gd name="T2" fmla="*/ 1 w 563"/>
                <a:gd name="T3" fmla="*/ 0 h 93"/>
                <a:gd name="T4" fmla="*/ 12 w 563"/>
                <a:gd name="T5" fmla="*/ 2 h 93"/>
                <a:gd name="T6" fmla="*/ 562 w 563"/>
                <a:gd name="T7" fmla="*/ 93 h 93"/>
                <a:gd name="T8" fmla="*/ 553 w 563"/>
                <a:gd name="T9" fmla="*/ 81 h 93"/>
                <a:gd name="T10" fmla="*/ 563 w 563"/>
                <a:gd name="T11" fmla="*/ 83 h 93"/>
                <a:gd name="T12" fmla="*/ 523 w 563"/>
                <a:gd name="T13" fmla="*/ 88 h 93"/>
                <a:gd name="T14" fmla="*/ 514 w 563"/>
                <a:gd name="T15" fmla="*/ 76 h 93"/>
                <a:gd name="T16" fmla="*/ 524 w 563"/>
                <a:gd name="T17" fmla="*/ 77 h 93"/>
                <a:gd name="T18" fmla="*/ 482 w 563"/>
                <a:gd name="T19" fmla="*/ 81 h 93"/>
                <a:gd name="T20" fmla="*/ 474 w 563"/>
                <a:gd name="T21" fmla="*/ 71 h 93"/>
                <a:gd name="T22" fmla="*/ 484 w 563"/>
                <a:gd name="T23" fmla="*/ 72 h 93"/>
                <a:gd name="T24" fmla="*/ 443 w 563"/>
                <a:gd name="T25" fmla="*/ 76 h 93"/>
                <a:gd name="T26" fmla="*/ 435 w 563"/>
                <a:gd name="T27" fmla="*/ 64 h 93"/>
                <a:gd name="T28" fmla="*/ 444 w 563"/>
                <a:gd name="T29" fmla="*/ 66 h 93"/>
                <a:gd name="T30" fmla="*/ 404 w 563"/>
                <a:gd name="T31" fmla="*/ 70 h 93"/>
                <a:gd name="T32" fmla="*/ 396 w 563"/>
                <a:gd name="T33" fmla="*/ 59 h 93"/>
                <a:gd name="T34" fmla="*/ 405 w 563"/>
                <a:gd name="T35" fmla="*/ 60 h 93"/>
                <a:gd name="T36" fmla="*/ 365 w 563"/>
                <a:gd name="T37" fmla="*/ 64 h 93"/>
                <a:gd name="T38" fmla="*/ 356 w 563"/>
                <a:gd name="T39" fmla="*/ 53 h 93"/>
                <a:gd name="T40" fmla="*/ 366 w 563"/>
                <a:gd name="T41" fmla="*/ 54 h 93"/>
                <a:gd name="T42" fmla="*/ 325 w 563"/>
                <a:gd name="T43" fmla="*/ 58 h 93"/>
                <a:gd name="T44" fmla="*/ 316 w 563"/>
                <a:gd name="T45" fmla="*/ 47 h 93"/>
                <a:gd name="T46" fmla="*/ 327 w 563"/>
                <a:gd name="T47" fmla="*/ 49 h 93"/>
                <a:gd name="T48" fmla="*/ 286 w 563"/>
                <a:gd name="T49" fmla="*/ 53 h 93"/>
                <a:gd name="T50" fmla="*/ 277 w 563"/>
                <a:gd name="T51" fmla="*/ 41 h 93"/>
                <a:gd name="T52" fmla="*/ 288 w 563"/>
                <a:gd name="T53" fmla="*/ 42 h 93"/>
                <a:gd name="T54" fmla="*/ 246 w 563"/>
                <a:gd name="T55" fmla="*/ 47 h 93"/>
                <a:gd name="T56" fmla="*/ 238 w 563"/>
                <a:gd name="T57" fmla="*/ 36 h 93"/>
                <a:gd name="T58" fmla="*/ 248 w 563"/>
                <a:gd name="T59" fmla="*/ 37 h 93"/>
                <a:gd name="T60" fmla="*/ 207 w 563"/>
                <a:gd name="T61" fmla="*/ 41 h 93"/>
                <a:gd name="T62" fmla="*/ 199 w 563"/>
                <a:gd name="T63" fmla="*/ 29 h 93"/>
                <a:gd name="T64" fmla="*/ 208 w 563"/>
                <a:gd name="T65" fmla="*/ 32 h 93"/>
                <a:gd name="T66" fmla="*/ 167 w 563"/>
                <a:gd name="T67" fmla="*/ 36 h 93"/>
                <a:gd name="T68" fmla="*/ 160 w 563"/>
                <a:gd name="T69" fmla="*/ 24 h 93"/>
                <a:gd name="T70" fmla="*/ 169 w 563"/>
                <a:gd name="T71" fmla="*/ 25 h 93"/>
                <a:gd name="T72" fmla="*/ 128 w 563"/>
                <a:gd name="T73" fmla="*/ 29 h 93"/>
                <a:gd name="T74" fmla="*/ 120 w 563"/>
                <a:gd name="T75" fmla="*/ 19 h 93"/>
                <a:gd name="T76" fmla="*/ 129 w 563"/>
                <a:gd name="T77" fmla="*/ 20 h 93"/>
                <a:gd name="T78" fmla="*/ 89 w 563"/>
                <a:gd name="T79" fmla="*/ 24 h 93"/>
                <a:gd name="T80" fmla="*/ 80 w 563"/>
                <a:gd name="T81" fmla="*/ 12 h 93"/>
                <a:gd name="T82" fmla="*/ 90 w 563"/>
                <a:gd name="T83" fmla="*/ 13 h 93"/>
                <a:gd name="T84" fmla="*/ 50 w 563"/>
                <a:gd name="T85" fmla="*/ 17 h 93"/>
                <a:gd name="T86" fmla="*/ 41 w 563"/>
                <a:gd name="T87"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3" h="93">
                  <a:moveTo>
                    <a:pt x="12" y="2"/>
                  </a:moveTo>
                  <a:lnTo>
                    <a:pt x="11" y="12"/>
                  </a:lnTo>
                  <a:lnTo>
                    <a:pt x="0" y="11"/>
                  </a:lnTo>
                  <a:lnTo>
                    <a:pt x="1" y="0"/>
                  </a:lnTo>
                  <a:lnTo>
                    <a:pt x="12" y="2"/>
                  </a:lnTo>
                  <a:lnTo>
                    <a:pt x="12" y="2"/>
                  </a:lnTo>
                  <a:close/>
                  <a:moveTo>
                    <a:pt x="563" y="83"/>
                  </a:moveTo>
                  <a:lnTo>
                    <a:pt x="562" y="93"/>
                  </a:lnTo>
                  <a:lnTo>
                    <a:pt x="552" y="92"/>
                  </a:lnTo>
                  <a:lnTo>
                    <a:pt x="553" y="81"/>
                  </a:lnTo>
                  <a:lnTo>
                    <a:pt x="563" y="83"/>
                  </a:lnTo>
                  <a:lnTo>
                    <a:pt x="563" y="83"/>
                  </a:lnTo>
                  <a:close/>
                  <a:moveTo>
                    <a:pt x="524" y="77"/>
                  </a:moveTo>
                  <a:lnTo>
                    <a:pt x="523" y="88"/>
                  </a:lnTo>
                  <a:lnTo>
                    <a:pt x="512" y="85"/>
                  </a:lnTo>
                  <a:lnTo>
                    <a:pt x="514" y="76"/>
                  </a:lnTo>
                  <a:lnTo>
                    <a:pt x="524" y="77"/>
                  </a:lnTo>
                  <a:lnTo>
                    <a:pt x="524" y="77"/>
                  </a:lnTo>
                  <a:close/>
                  <a:moveTo>
                    <a:pt x="484" y="72"/>
                  </a:moveTo>
                  <a:lnTo>
                    <a:pt x="482" y="81"/>
                  </a:lnTo>
                  <a:lnTo>
                    <a:pt x="473" y="80"/>
                  </a:lnTo>
                  <a:lnTo>
                    <a:pt x="474" y="71"/>
                  </a:lnTo>
                  <a:lnTo>
                    <a:pt x="484" y="72"/>
                  </a:lnTo>
                  <a:lnTo>
                    <a:pt x="484" y="72"/>
                  </a:lnTo>
                  <a:close/>
                  <a:moveTo>
                    <a:pt x="444" y="66"/>
                  </a:moveTo>
                  <a:lnTo>
                    <a:pt x="443" y="76"/>
                  </a:lnTo>
                  <a:lnTo>
                    <a:pt x="434" y="75"/>
                  </a:lnTo>
                  <a:lnTo>
                    <a:pt x="435" y="64"/>
                  </a:lnTo>
                  <a:lnTo>
                    <a:pt x="444" y="66"/>
                  </a:lnTo>
                  <a:lnTo>
                    <a:pt x="444" y="66"/>
                  </a:lnTo>
                  <a:close/>
                  <a:moveTo>
                    <a:pt x="405" y="60"/>
                  </a:moveTo>
                  <a:lnTo>
                    <a:pt x="404" y="70"/>
                  </a:lnTo>
                  <a:lnTo>
                    <a:pt x="395" y="68"/>
                  </a:lnTo>
                  <a:lnTo>
                    <a:pt x="396" y="59"/>
                  </a:lnTo>
                  <a:lnTo>
                    <a:pt x="405" y="60"/>
                  </a:lnTo>
                  <a:lnTo>
                    <a:pt x="405" y="60"/>
                  </a:lnTo>
                  <a:close/>
                  <a:moveTo>
                    <a:pt x="366" y="54"/>
                  </a:moveTo>
                  <a:lnTo>
                    <a:pt x="365" y="64"/>
                  </a:lnTo>
                  <a:lnTo>
                    <a:pt x="354" y="63"/>
                  </a:lnTo>
                  <a:lnTo>
                    <a:pt x="356" y="53"/>
                  </a:lnTo>
                  <a:lnTo>
                    <a:pt x="366" y="54"/>
                  </a:lnTo>
                  <a:lnTo>
                    <a:pt x="366" y="54"/>
                  </a:lnTo>
                  <a:close/>
                  <a:moveTo>
                    <a:pt x="327" y="49"/>
                  </a:moveTo>
                  <a:lnTo>
                    <a:pt x="325" y="58"/>
                  </a:lnTo>
                  <a:lnTo>
                    <a:pt x="315" y="56"/>
                  </a:lnTo>
                  <a:lnTo>
                    <a:pt x="316" y="47"/>
                  </a:lnTo>
                  <a:lnTo>
                    <a:pt x="327" y="49"/>
                  </a:lnTo>
                  <a:lnTo>
                    <a:pt x="327" y="49"/>
                  </a:lnTo>
                  <a:close/>
                  <a:moveTo>
                    <a:pt x="288" y="42"/>
                  </a:moveTo>
                  <a:lnTo>
                    <a:pt x="286" y="53"/>
                  </a:lnTo>
                  <a:lnTo>
                    <a:pt x="276" y="51"/>
                  </a:lnTo>
                  <a:lnTo>
                    <a:pt x="277" y="41"/>
                  </a:lnTo>
                  <a:lnTo>
                    <a:pt x="288" y="42"/>
                  </a:lnTo>
                  <a:lnTo>
                    <a:pt x="288" y="42"/>
                  </a:lnTo>
                  <a:close/>
                  <a:moveTo>
                    <a:pt x="248" y="37"/>
                  </a:moveTo>
                  <a:lnTo>
                    <a:pt x="246" y="47"/>
                  </a:lnTo>
                  <a:lnTo>
                    <a:pt x="237" y="45"/>
                  </a:lnTo>
                  <a:lnTo>
                    <a:pt x="238" y="36"/>
                  </a:lnTo>
                  <a:lnTo>
                    <a:pt x="248" y="37"/>
                  </a:lnTo>
                  <a:lnTo>
                    <a:pt x="248" y="37"/>
                  </a:lnTo>
                  <a:close/>
                  <a:moveTo>
                    <a:pt x="208" y="32"/>
                  </a:moveTo>
                  <a:lnTo>
                    <a:pt x="207" y="41"/>
                  </a:lnTo>
                  <a:lnTo>
                    <a:pt x="197" y="39"/>
                  </a:lnTo>
                  <a:lnTo>
                    <a:pt x="199" y="29"/>
                  </a:lnTo>
                  <a:lnTo>
                    <a:pt x="208" y="32"/>
                  </a:lnTo>
                  <a:lnTo>
                    <a:pt x="208" y="32"/>
                  </a:lnTo>
                  <a:close/>
                  <a:moveTo>
                    <a:pt x="169" y="25"/>
                  </a:moveTo>
                  <a:lnTo>
                    <a:pt x="167" y="36"/>
                  </a:lnTo>
                  <a:lnTo>
                    <a:pt x="158" y="34"/>
                  </a:lnTo>
                  <a:lnTo>
                    <a:pt x="160" y="24"/>
                  </a:lnTo>
                  <a:lnTo>
                    <a:pt x="169" y="25"/>
                  </a:lnTo>
                  <a:lnTo>
                    <a:pt x="169" y="25"/>
                  </a:lnTo>
                  <a:close/>
                  <a:moveTo>
                    <a:pt x="129" y="20"/>
                  </a:moveTo>
                  <a:lnTo>
                    <a:pt x="128" y="29"/>
                  </a:lnTo>
                  <a:lnTo>
                    <a:pt x="118" y="28"/>
                  </a:lnTo>
                  <a:lnTo>
                    <a:pt x="120" y="19"/>
                  </a:lnTo>
                  <a:lnTo>
                    <a:pt x="129" y="20"/>
                  </a:lnTo>
                  <a:lnTo>
                    <a:pt x="129" y="20"/>
                  </a:lnTo>
                  <a:close/>
                  <a:moveTo>
                    <a:pt x="90" y="13"/>
                  </a:moveTo>
                  <a:lnTo>
                    <a:pt x="89" y="24"/>
                  </a:lnTo>
                  <a:lnTo>
                    <a:pt x="78" y="22"/>
                  </a:lnTo>
                  <a:lnTo>
                    <a:pt x="80" y="12"/>
                  </a:lnTo>
                  <a:lnTo>
                    <a:pt x="90" y="13"/>
                  </a:lnTo>
                  <a:lnTo>
                    <a:pt x="90" y="13"/>
                  </a:lnTo>
                  <a:close/>
                  <a:moveTo>
                    <a:pt x="51" y="8"/>
                  </a:moveTo>
                  <a:lnTo>
                    <a:pt x="50" y="17"/>
                  </a:lnTo>
                  <a:lnTo>
                    <a:pt x="39" y="16"/>
                  </a:lnTo>
                  <a:lnTo>
                    <a:pt x="41" y="7"/>
                  </a:lnTo>
                  <a:lnTo>
                    <a:pt x="51" y="8"/>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5" name="Freeform 275"/>
            <p:cNvSpPr>
              <a:spLocks noEditPoints="1"/>
            </p:cNvSpPr>
            <p:nvPr/>
          </p:nvSpPr>
          <p:spPr bwMode="auto">
            <a:xfrm>
              <a:off x="6241674" y="5577344"/>
              <a:ext cx="1435793" cy="314770"/>
            </a:xfrm>
            <a:custGeom>
              <a:avLst/>
              <a:gdLst>
                <a:gd name="T0" fmla="*/ 509 w 520"/>
                <a:gd name="T1" fmla="*/ 102 h 114"/>
                <a:gd name="T2" fmla="*/ 517 w 520"/>
                <a:gd name="T3" fmla="*/ 114 h 114"/>
                <a:gd name="T4" fmla="*/ 508 w 520"/>
                <a:gd name="T5" fmla="*/ 111 h 114"/>
                <a:gd name="T6" fmla="*/ 2 w 520"/>
                <a:gd name="T7" fmla="*/ 0 h 114"/>
                <a:gd name="T8" fmla="*/ 10 w 520"/>
                <a:gd name="T9" fmla="*/ 12 h 114"/>
                <a:gd name="T10" fmla="*/ 0 w 520"/>
                <a:gd name="T11" fmla="*/ 11 h 114"/>
                <a:gd name="T12" fmla="*/ 42 w 520"/>
                <a:gd name="T13" fmla="*/ 8 h 114"/>
                <a:gd name="T14" fmla="*/ 49 w 520"/>
                <a:gd name="T15" fmla="*/ 20 h 114"/>
                <a:gd name="T16" fmla="*/ 39 w 520"/>
                <a:gd name="T17" fmla="*/ 19 h 114"/>
                <a:gd name="T18" fmla="*/ 81 w 520"/>
                <a:gd name="T19" fmla="*/ 16 h 114"/>
                <a:gd name="T20" fmla="*/ 89 w 520"/>
                <a:gd name="T21" fmla="*/ 28 h 114"/>
                <a:gd name="T22" fmla="*/ 78 w 520"/>
                <a:gd name="T23" fmla="*/ 26 h 114"/>
                <a:gd name="T24" fmla="*/ 120 w 520"/>
                <a:gd name="T25" fmla="*/ 24 h 114"/>
                <a:gd name="T26" fmla="*/ 128 w 520"/>
                <a:gd name="T27" fmla="*/ 36 h 114"/>
                <a:gd name="T28" fmla="*/ 117 w 520"/>
                <a:gd name="T29" fmla="*/ 33 h 114"/>
                <a:gd name="T30" fmla="*/ 158 w 520"/>
                <a:gd name="T31" fmla="*/ 32 h 114"/>
                <a:gd name="T32" fmla="*/ 166 w 520"/>
                <a:gd name="T33" fmla="*/ 43 h 114"/>
                <a:gd name="T34" fmla="*/ 157 w 520"/>
                <a:gd name="T35" fmla="*/ 41 h 114"/>
                <a:gd name="T36" fmla="*/ 197 w 520"/>
                <a:gd name="T37" fmla="*/ 39 h 114"/>
                <a:gd name="T38" fmla="*/ 205 w 520"/>
                <a:gd name="T39" fmla="*/ 51 h 114"/>
                <a:gd name="T40" fmla="*/ 196 w 520"/>
                <a:gd name="T41" fmla="*/ 49 h 114"/>
                <a:gd name="T42" fmla="*/ 236 w 520"/>
                <a:gd name="T43" fmla="*/ 47 h 114"/>
                <a:gd name="T44" fmla="*/ 244 w 520"/>
                <a:gd name="T45" fmla="*/ 59 h 114"/>
                <a:gd name="T46" fmla="*/ 235 w 520"/>
                <a:gd name="T47" fmla="*/ 56 h 114"/>
                <a:gd name="T48" fmla="*/ 275 w 520"/>
                <a:gd name="T49" fmla="*/ 55 h 114"/>
                <a:gd name="T50" fmla="*/ 283 w 520"/>
                <a:gd name="T51" fmla="*/ 67 h 114"/>
                <a:gd name="T52" fmla="*/ 274 w 520"/>
                <a:gd name="T53" fmla="*/ 64 h 114"/>
                <a:gd name="T54" fmla="*/ 315 w 520"/>
                <a:gd name="T55" fmla="*/ 63 h 114"/>
                <a:gd name="T56" fmla="*/ 323 w 520"/>
                <a:gd name="T57" fmla="*/ 75 h 114"/>
                <a:gd name="T58" fmla="*/ 313 w 520"/>
                <a:gd name="T59" fmla="*/ 72 h 114"/>
                <a:gd name="T60" fmla="*/ 354 w 520"/>
                <a:gd name="T61" fmla="*/ 71 h 114"/>
                <a:gd name="T62" fmla="*/ 362 w 520"/>
                <a:gd name="T63" fmla="*/ 83 h 114"/>
                <a:gd name="T64" fmla="*/ 351 w 520"/>
                <a:gd name="T65" fmla="*/ 80 h 114"/>
                <a:gd name="T66" fmla="*/ 393 w 520"/>
                <a:gd name="T67" fmla="*/ 79 h 114"/>
                <a:gd name="T68" fmla="*/ 401 w 520"/>
                <a:gd name="T69" fmla="*/ 90 h 114"/>
                <a:gd name="T70" fmla="*/ 390 w 520"/>
                <a:gd name="T71" fmla="*/ 88 h 114"/>
                <a:gd name="T72" fmla="*/ 432 w 520"/>
                <a:gd name="T73" fmla="*/ 86 h 114"/>
                <a:gd name="T74" fmla="*/ 440 w 520"/>
                <a:gd name="T75" fmla="*/ 98 h 114"/>
                <a:gd name="T76" fmla="*/ 430 w 520"/>
                <a:gd name="T77" fmla="*/ 96 h 114"/>
                <a:gd name="T78" fmla="*/ 472 w 520"/>
                <a:gd name="T79" fmla="*/ 94 h 114"/>
                <a:gd name="T80" fmla="*/ 479 w 520"/>
                <a:gd name="T81" fmla="*/ 10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 h="114">
                  <a:moveTo>
                    <a:pt x="508" y="111"/>
                  </a:moveTo>
                  <a:lnTo>
                    <a:pt x="509" y="102"/>
                  </a:lnTo>
                  <a:lnTo>
                    <a:pt x="520" y="103"/>
                  </a:lnTo>
                  <a:lnTo>
                    <a:pt x="517" y="114"/>
                  </a:lnTo>
                  <a:lnTo>
                    <a:pt x="508" y="111"/>
                  </a:lnTo>
                  <a:lnTo>
                    <a:pt x="508" y="111"/>
                  </a:lnTo>
                  <a:close/>
                  <a:moveTo>
                    <a:pt x="0" y="11"/>
                  </a:moveTo>
                  <a:lnTo>
                    <a:pt x="2" y="0"/>
                  </a:lnTo>
                  <a:lnTo>
                    <a:pt x="12" y="3"/>
                  </a:lnTo>
                  <a:lnTo>
                    <a:pt x="10" y="12"/>
                  </a:lnTo>
                  <a:lnTo>
                    <a:pt x="0" y="11"/>
                  </a:lnTo>
                  <a:lnTo>
                    <a:pt x="0" y="11"/>
                  </a:lnTo>
                  <a:close/>
                  <a:moveTo>
                    <a:pt x="39" y="19"/>
                  </a:moveTo>
                  <a:lnTo>
                    <a:pt x="42" y="8"/>
                  </a:lnTo>
                  <a:lnTo>
                    <a:pt x="51" y="11"/>
                  </a:lnTo>
                  <a:lnTo>
                    <a:pt x="49" y="20"/>
                  </a:lnTo>
                  <a:lnTo>
                    <a:pt x="39" y="19"/>
                  </a:lnTo>
                  <a:lnTo>
                    <a:pt x="39" y="19"/>
                  </a:lnTo>
                  <a:close/>
                  <a:moveTo>
                    <a:pt x="78" y="26"/>
                  </a:moveTo>
                  <a:lnTo>
                    <a:pt x="81" y="16"/>
                  </a:lnTo>
                  <a:lnTo>
                    <a:pt x="90" y="19"/>
                  </a:lnTo>
                  <a:lnTo>
                    <a:pt x="89" y="28"/>
                  </a:lnTo>
                  <a:lnTo>
                    <a:pt x="78" y="26"/>
                  </a:lnTo>
                  <a:lnTo>
                    <a:pt x="78" y="26"/>
                  </a:lnTo>
                  <a:close/>
                  <a:moveTo>
                    <a:pt x="117" y="33"/>
                  </a:moveTo>
                  <a:lnTo>
                    <a:pt x="120" y="24"/>
                  </a:lnTo>
                  <a:lnTo>
                    <a:pt x="129" y="26"/>
                  </a:lnTo>
                  <a:lnTo>
                    <a:pt x="128" y="36"/>
                  </a:lnTo>
                  <a:lnTo>
                    <a:pt x="117" y="33"/>
                  </a:lnTo>
                  <a:lnTo>
                    <a:pt x="117" y="33"/>
                  </a:lnTo>
                  <a:close/>
                  <a:moveTo>
                    <a:pt x="157" y="41"/>
                  </a:moveTo>
                  <a:lnTo>
                    <a:pt x="158" y="32"/>
                  </a:lnTo>
                  <a:lnTo>
                    <a:pt x="168" y="33"/>
                  </a:lnTo>
                  <a:lnTo>
                    <a:pt x="166" y="43"/>
                  </a:lnTo>
                  <a:lnTo>
                    <a:pt x="157" y="41"/>
                  </a:lnTo>
                  <a:lnTo>
                    <a:pt x="157" y="41"/>
                  </a:lnTo>
                  <a:close/>
                  <a:moveTo>
                    <a:pt x="196" y="49"/>
                  </a:moveTo>
                  <a:lnTo>
                    <a:pt x="197" y="39"/>
                  </a:lnTo>
                  <a:lnTo>
                    <a:pt x="208" y="41"/>
                  </a:lnTo>
                  <a:lnTo>
                    <a:pt x="205" y="51"/>
                  </a:lnTo>
                  <a:lnTo>
                    <a:pt x="196" y="49"/>
                  </a:lnTo>
                  <a:lnTo>
                    <a:pt x="196" y="49"/>
                  </a:lnTo>
                  <a:close/>
                  <a:moveTo>
                    <a:pt x="235" y="56"/>
                  </a:moveTo>
                  <a:lnTo>
                    <a:pt x="236" y="47"/>
                  </a:lnTo>
                  <a:lnTo>
                    <a:pt x="247" y="49"/>
                  </a:lnTo>
                  <a:lnTo>
                    <a:pt x="244" y="59"/>
                  </a:lnTo>
                  <a:lnTo>
                    <a:pt x="235" y="56"/>
                  </a:lnTo>
                  <a:lnTo>
                    <a:pt x="235" y="56"/>
                  </a:lnTo>
                  <a:close/>
                  <a:moveTo>
                    <a:pt x="274" y="64"/>
                  </a:moveTo>
                  <a:lnTo>
                    <a:pt x="275" y="55"/>
                  </a:lnTo>
                  <a:lnTo>
                    <a:pt x="286" y="56"/>
                  </a:lnTo>
                  <a:lnTo>
                    <a:pt x="283" y="67"/>
                  </a:lnTo>
                  <a:lnTo>
                    <a:pt x="274" y="64"/>
                  </a:lnTo>
                  <a:lnTo>
                    <a:pt x="274" y="64"/>
                  </a:lnTo>
                  <a:close/>
                  <a:moveTo>
                    <a:pt x="313" y="72"/>
                  </a:moveTo>
                  <a:lnTo>
                    <a:pt x="315" y="63"/>
                  </a:lnTo>
                  <a:lnTo>
                    <a:pt x="325" y="64"/>
                  </a:lnTo>
                  <a:lnTo>
                    <a:pt x="323" y="75"/>
                  </a:lnTo>
                  <a:lnTo>
                    <a:pt x="313" y="72"/>
                  </a:lnTo>
                  <a:lnTo>
                    <a:pt x="313" y="72"/>
                  </a:lnTo>
                  <a:close/>
                  <a:moveTo>
                    <a:pt x="351" y="80"/>
                  </a:moveTo>
                  <a:lnTo>
                    <a:pt x="354" y="71"/>
                  </a:lnTo>
                  <a:lnTo>
                    <a:pt x="363" y="72"/>
                  </a:lnTo>
                  <a:lnTo>
                    <a:pt x="362" y="83"/>
                  </a:lnTo>
                  <a:lnTo>
                    <a:pt x="351" y="80"/>
                  </a:lnTo>
                  <a:lnTo>
                    <a:pt x="351" y="80"/>
                  </a:lnTo>
                  <a:close/>
                  <a:moveTo>
                    <a:pt x="390" y="88"/>
                  </a:moveTo>
                  <a:lnTo>
                    <a:pt x="393" y="79"/>
                  </a:lnTo>
                  <a:lnTo>
                    <a:pt x="402" y="80"/>
                  </a:lnTo>
                  <a:lnTo>
                    <a:pt x="401" y="90"/>
                  </a:lnTo>
                  <a:lnTo>
                    <a:pt x="390" y="88"/>
                  </a:lnTo>
                  <a:lnTo>
                    <a:pt x="390" y="88"/>
                  </a:lnTo>
                  <a:close/>
                  <a:moveTo>
                    <a:pt x="430" y="96"/>
                  </a:moveTo>
                  <a:lnTo>
                    <a:pt x="432" y="86"/>
                  </a:lnTo>
                  <a:lnTo>
                    <a:pt x="441" y="88"/>
                  </a:lnTo>
                  <a:lnTo>
                    <a:pt x="440" y="98"/>
                  </a:lnTo>
                  <a:lnTo>
                    <a:pt x="430" y="96"/>
                  </a:lnTo>
                  <a:lnTo>
                    <a:pt x="430" y="96"/>
                  </a:lnTo>
                  <a:close/>
                  <a:moveTo>
                    <a:pt x="469" y="103"/>
                  </a:moveTo>
                  <a:lnTo>
                    <a:pt x="472" y="94"/>
                  </a:lnTo>
                  <a:lnTo>
                    <a:pt x="481" y="96"/>
                  </a:lnTo>
                  <a:lnTo>
                    <a:pt x="479" y="106"/>
                  </a:lnTo>
                  <a:lnTo>
                    <a:pt x="469" y="10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6" name="Freeform 276"/>
            <p:cNvSpPr>
              <a:spLocks noEditPoints="1"/>
            </p:cNvSpPr>
            <p:nvPr/>
          </p:nvSpPr>
          <p:spPr bwMode="auto">
            <a:xfrm>
              <a:off x="6122946" y="3661112"/>
              <a:ext cx="129774" cy="1894142"/>
            </a:xfrm>
            <a:custGeom>
              <a:avLst/>
              <a:gdLst>
                <a:gd name="T0" fmla="*/ 0 w 47"/>
                <a:gd name="T1" fmla="*/ 11 h 686"/>
                <a:gd name="T2" fmla="*/ 10 w 47"/>
                <a:gd name="T3" fmla="*/ 0 h 686"/>
                <a:gd name="T4" fmla="*/ 10 w 47"/>
                <a:gd name="T5" fmla="*/ 9 h 686"/>
                <a:gd name="T6" fmla="*/ 36 w 47"/>
                <a:gd name="T7" fmla="*/ 686 h 686"/>
                <a:gd name="T8" fmla="*/ 45 w 47"/>
                <a:gd name="T9" fmla="*/ 676 h 686"/>
                <a:gd name="T10" fmla="*/ 47 w 47"/>
                <a:gd name="T11" fmla="*/ 686 h 686"/>
                <a:gd name="T12" fmla="*/ 34 w 47"/>
                <a:gd name="T13" fmla="*/ 647 h 686"/>
                <a:gd name="T14" fmla="*/ 44 w 47"/>
                <a:gd name="T15" fmla="*/ 637 h 686"/>
                <a:gd name="T16" fmla="*/ 44 w 47"/>
                <a:gd name="T17" fmla="*/ 646 h 686"/>
                <a:gd name="T18" fmla="*/ 32 w 47"/>
                <a:gd name="T19" fmla="*/ 607 h 686"/>
                <a:gd name="T20" fmla="*/ 41 w 47"/>
                <a:gd name="T21" fmla="*/ 596 h 686"/>
                <a:gd name="T22" fmla="*/ 41 w 47"/>
                <a:gd name="T23" fmla="*/ 607 h 686"/>
                <a:gd name="T24" fmla="*/ 30 w 47"/>
                <a:gd name="T25" fmla="*/ 567 h 686"/>
                <a:gd name="T26" fmla="*/ 39 w 47"/>
                <a:gd name="T27" fmla="*/ 557 h 686"/>
                <a:gd name="T28" fmla="*/ 40 w 47"/>
                <a:gd name="T29" fmla="*/ 567 h 686"/>
                <a:gd name="T30" fmla="*/ 28 w 47"/>
                <a:gd name="T31" fmla="*/ 528 h 686"/>
                <a:gd name="T32" fmla="*/ 38 w 47"/>
                <a:gd name="T33" fmla="*/ 516 h 686"/>
                <a:gd name="T34" fmla="*/ 38 w 47"/>
                <a:gd name="T35" fmla="*/ 527 h 686"/>
                <a:gd name="T36" fmla="*/ 26 w 47"/>
                <a:gd name="T37" fmla="*/ 488 h 686"/>
                <a:gd name="T38" fmla="*/ 35 w 47"/>
                <a:gd name="T39" fmla="*/ 477 h 686"/>
                <a:gd name="T40" fmla="*/ 36 w 47"/>
                <a:gd name="T41" fmla="*/ 488 h 686"/>
                <a:gd name="T42" fmla="*/ 23 w 47"/>
                <a:gd name="T43" fmla="*/ 448 h 686"/>
                <a:gd name="T44" fmla="*/ 32 w 47"/>
                <a:gd name="T45" fmla="*/ 438 h 686"/>
                <a:gd name="T46" fmla="*/ 34 w 47"/>
                <a:gd name="T47" fmla="*/ 447 h 686"/>
                <a:gd name="T48" fmla="*/ 22 w 47"/>
                <a:gd name="T49" fmla="*/ 408 h 686"/>
                <a:gd name="T50" fmla="*/ 31 w 47"/>
                <a:gd name="T51" fmla="*/ 398 h 686"/>
                <a:gd name="T52" fmla="*/ 31 w 47"/>
                <a:gd name="T53" fmla="*/ 408 h 686"/>
                <a:gd name="T54" fmla="*/ 19 w 47"/>
                <a:gd name="T55" fmla="*/ 369 h 686"/>
                <a:gd name="T56" fmla="*/ 28 w 47"/>
                <a:gd name="T57" fmla="*/ 358 h 686"/>
                <a:gd name="T58" fmla="*/ 30 w 47"/>
                <a:gd name="T59" fmla="*/ 367 h 686"/>
                <a:gd name="T60" fmla="*/ 17 w 47"/>
                <a:gd name="T61" fmla="*/ 328 h 686"/>
                <a:gd name="T62" fmla="*/ 27 w 47"/>
                <a:gd name="T63" fmla="*/ 318 h 686"/>
                <a:gd name="T64" fmla="*/ 27 w 47"/>
                <a:gd name="T65" fmla="*/ 328 h 686"/>
                <a:gd name="T66" fmla="*/ 15 w 47"/>
                <a:gd name="T67" fmla="*/ 289 h 686"/>
                <a:gd name="T68" fmla="*/ 24 w 47"/>
                <a:gd name="T69" fmla="*/ 279 h 686"/>
                <a:gd name="T70" fmla="*/ 24 w 47"/>
                <a:gd name="T71" fmla="*/ 289 h 686"/>
                <a:gd name="T72" fmla="*/ 13 w 47"/>
                <a:gd name="T73" fmla="*/ 249 h 686"/>
                <a:gd name="T74" fmla="*/ 22 w 47"/>
                <a:gd name="T75" fmla="*/ 238 h 686"/>
                <a:gd name="T76" fmla="*/ 23 w 47"/>
                <a:gd name="T77" fmla="*/ 249 h 686"/>
                <a:gd name="T78" fmla="*/ 11 w 47"/>
                <a:gd name="T79" fmla="*/ 209 h 686"/>
                <a:gd name="T80" fmla="*/ 21 w 47"/>
                <a:gd name="T81" fmla="*/ 199 h 686"/>
                <a:gd name="T82" fmla="*/ 21 w 47"/>
                <a:gd name="T83" fmla="*/ 209 h 686"/>
                <a:gd name="T84" fmla="*/ 9 w 47"/>
                <a:gd name="T85" fmla="*/ 170 h 686"/>
                <a:gd name="T86" fmla="*/ 18 w 47"/>
                <a:gd name="T87" fmla="*/ 160 h 686"/>
                <a:gd name="T88" fmla="*/ 19 w 47"/>
                <a:gd name="T89" fmla="*/ 169 h 686"/>
                <a:gd name="T90" fmla="*/ 6 w 47"/>
                <a:gd name="T91" fmla="*/ 130 h 686"/>
                <a:gd name="T92" fmla="*/ 15 w 47"/>
                <a:gd name="T93" fmla="*/ 119 h 686"/>
                <a:gd name="T94" fmla="*/ 17 w 47"/>
                <a:gd name="T95" fmla="*/ 130 h 686"/>
                <a:gd name="T96" fmla="*/ 5 w 47"/>
                <a:gd name="T97" fmla="*/ 90 h 686"/>
                <a:gd name="T98" fmla="*/ 14 w 47"/>
                <a:gd name="T99" fmla="*/ 80 h 686"/>
                <a:gd name="T100" fmla="*/ 14 w 47"/>
                <a:gd name="T101" fmla="*/ 89 h 686"/>
                <a:gd name="T102" fmla="*/ 2 w 47"/>
                <a:gd name="T103" fmla="*/ 50 h 686"/>
                <a:gd name="T104" fmla="*/ 11 w 47"/>
                <a:gd name="T105" fmla="*/ 39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 h="686">
                  <a:moveTo>
                    <a:pt x="10" y="9"/>
                  </a:moveTo>
                  <a:lnTo>
                    <a:pt x="0" y="11"/>
                  </a:lnTo>
                  <a:lnTo>
                    <a:pt x="0" y="0"/>
                  </a:lnTo>
                  <a:lnTo>
                    <a:pt x="10" y="0"/>
                  </a:lnTo>
                  <a:lnTo>
                    <a:pt x="10" y="9"/>
                  </a:lnTo>
                  <a:lnTo>
                    <a:pt x="10" y="9"/>
                  </a:lnTo>
                  <a:close/>
                  <a:moveTo>
                    <a:pt x="47" y="686"/>
                  </a:moveTo>
                  <a:lnTo>
                    <a:pt x="36" y="686"/>
                  </a:lnTo>
                  <a:lnTo>
                    <a:pt x="36" y="677"/>
                  </a:lnTo>
                  <a:lnTo>
                    <a:pt x="45" y="676"/>
                  </a:lnTo>
                  <a:lnTo>
                    <a:pt x="47" y="686"/>
                  </a:lnTo>
                  <a:lnTo>
                    <a:pt x="47" y="686"/>
                  </a:lnTo>
                  <a:close/>
                  <a:moveTo>
                    <a:pt x="44" y="646"/>
                  </a:moveTo>
                  <a:lnTo>
                    <a:pt x="34" y="647"/>
                  </a:lnTo>
                  <a:lnTo>
                    <a:pt x="34" y="637"/>
                  </a:lnTo>
                  <a:lnTo>
                    <a:pt x="44" y="637"/>
                  </a:lnTo>
                  <a:lnTo>
                    <a:pt x="44" y="646"/>
                  </a:lnTo>
                  <a:lnTo>
                    <a:pt x="44" y="646"/>
                  </a:lnTo>
                  <a:close/>
                  <a:moveTo>
                    <a:pt x="41" y="607"/>
                  </a:moveTo>
                  <a:lnTo>
                    <a:pt x="32" y="607"/>
                  </a:lnTo>
                  <a:lnTo>
                    <a:pt x="31" y="597"/>
                  </a:lnTo>
                  <a:lnTo>
                    <a:pt x="41" y="596"/>
                  </a:lnTo>
                  <a:lnTo>
                    <a:pt x="41" y="607"/>
                  </a:lnTo>
                  <a:lnTo>
                    <a:pt x="41" y="607"/>
                  </a:lnTo>
                  <a:close/>
                  <a:moveTo>
                    <a:pt x="40" y="567"/>
                  </a:moveTo>
                  <a:lnTo>
                    <a:pt x="30" y="567"/>
                  </a:lnTo>
                  <a:lnTo>
                    <a:pt x="30" y="557"/>
                  </a:lnTo>
                  <a:lnTo>
                    <a:pt x="39" y="557"/>
                  </a:lnTo>
                  <a:lnTo>
                    <a:pt x="40" y="567"/>
                  </a:lnTo>
                  <a:lnTo>
                    <a:pt x="40" y="567"/>
                  </a:lnTo>
                  <a:close/>
                  <a:moveTo>
                    <a:pt x="38" y="527"/>
                  </a:moveTo>
                  <a:lnTo>
                    <a:pt x="28" y="528"/>
                  </a:lnTo>
                  <a:lnTo>
                    <a:pt x="27" y="518"/>
                  </a:lnTo>
                  <a:lnTo>
                    <a:pt x="38" y="516"/>
                  </a:lnTo>
                  <a:lnTo>
                    <a:pt x="38" y="527"/>
                  </a:lnTo>
                  <a:lnTo>
                    <a:pt x="38" y="527"/>
                  </a:lnTo>
                  <a:close/>
                  <a:moveTo>
                    <a:pt x="36" y="488"/>
                  </a:moveTo>
                  <a:lnTo>
                    <a:pt x="26" y="488"/>
                  </a:lnTo>
                  <a:lnTo>
                    <a:pt x="24" y="477"/>
                  </a:lnTo>
                  <a:lnTo>
                    <a:pt x="35" y="477"/>
                  </a:lnTo>
                  <a:lnTo>
                    <a:pt x="36" y="488"/>
                  </a:lnTo>
                  <a:lnTo>
                    <a:pt x="36" y="488"/>
                  </a:lnTo>
                  <a:close/>
                  <a:moveTo>
                    <a:pt x="34" y="447"/>
                  </a:moveTo>
                  <a:lnTo>
                    <a:pt x="23" y="448"/>
                  </a:lnTo>
                  <a:lnTo>
                    <a:pt x="23" y="438"/>
                  </a:lnTo>
                  <a:lnTo>
                    <a:pt x="32" y="438"/>
                  </a:lnTo>
                  <a:lnTo>
                    <a:pt x="34" y="447"/>
                  </a:lnTo>
                  <a:lnTo>
                    <a:pt x="34" y="447"/>
                  </a:lnTo>
                  <a:close/>
                  <a:moveTo>
                    <a:pt x="31" y="408"/>
                  </a:moveTo>
                  <a:lnTo>
                    <a:pt x="22" y="408"/>
                  </a:lnTo>
                  <a:lnTo>
                    <a:pt x="21" y="399"/>
                  </a:lnTo>
                  <a:lnTo>
                    <a:pt x="31" y="398"/>
                  </a:lnTo>
                  <a:lnTo>
                    <a:pt x="31" y="408"/>
                  </a:lnTo>
                  <a:lnTo>
                    <a:pt x="31" y="408"/>
                  </a:lnTo>
                  <a:close/>
                  <a:moveTo>
                    <a:pt x="30" y="367"/>
                  </a:moveTo>
                  <a:lnTo>
                    <a:pt x="19" y="369"/>
                  </a:lnTo>
                  <a:lnTo>
                    <a:pt x="19" y="358"/>
                  </a:lnTo>
                  <a:lnTo>
                    <a:pt x="28" y="358"/>
                  </a:lnTo>
                  <a:lnTo>
                    <a:pt x="30" y="367"/>
                  </a:lnTo>
                  <a:lnTo>
                    <a:pt x="30" y="367"/>
                  </a:lnTo>
                  <a:close/>
                  <a:moveTo>
                    <a:pt x="27" y="328"/>
                  </a:moveTo>
                  <a:lnTo>
                    <a:pt x="17" y="328"/>
                  </a:lnTo>
                  <a:lnTo>
                    <a:pt x="17" y="319"/>
                  </a:lnTo>
                  <a:lnTo>
                    <a:pt x="27" y="318"/>
                  </a:lnTo>
                  <a:lnTo>
                    <a:pt x="27" y="328"/>
                  </a:lnTo>
                  <a:lnTo>
                    <a:pt x="27" y="328"/>
                  </a:lnTo>
                  <a:close/>
                  <a:moveTo>
                    <a:pt x="24" y="289"/>
                  </a:moveTo>
                  <a:lnTo>
                    <a:pt x="15" y="289"/>
                  </a:lnTo>
                  <a:lnTo>
                    <a:pt x="14" y="279"/>
                  </a:lnTo>
                  <a:lnTo>
                    <a:pt x="24" y="279"/>
                  </a:lnTo>
                  <a:lnTo>
                    <a:pt x="24" y="289"/>
                  </a:lnTo>
                  <a:lnTo>
                    <a:pt x="24" y="289"/>
                  </a:lnTo>
                  <a:close/>
                  <a:moveTo>
                    <a:pt x="23" y="249"/>
                  </a:moveTo>
                  <a:lnTo>
                    <a:pt x="13" y="249"/>
                  </a:lnTo>
                  <a:lnTo>
                    <a:pt x="13" y="239"/>
                  </a:lnTo>
                  <a:lnTo>
                    <a:pt x="22" y="238"/>
                  </a:lnTo>
                  <a:lnTo>
                    <a:pt x="23" y="249"/>
                  </a:lnTo>
                  <a:lnTo>
                    <a:pt x="23" y="249"/>
                  </a:lnTo>
                  <a:close/>
                  <a:moveTo>
                    <a:pt x="21" y="209"/>
                  </a:moveTo>
                  <a:lnTo>
                    <a:pt x="11" y="209"/>
                  </a:lnTo>
                  <a:lnTo>
                    <a:pt x="10" y="199"/>
                  </a:lnTo>
                  <a:lnTo>
                    <a:pt x="21" y="199"/>
                  </a:lnTo>
                  <a:lnTo>
                    <a:pt x="21" y="209"/>
                  </a:lnTo>
                  <a:lnTo>
                    <a:pt x="21" y="209"/>
                  </a:lnTo>
                  <a:close/>
                  <a:moveTo>
                    <a:pt x="19" y="169"/>
                  </a:moveTo>
                  <a:lnTo>
                    <a:pt x="9" y="170"/>
                  </a:lnTo>
                  <a:lnTo>
                    <a:pt x="7" y="160"/>
                  </a:lnTo>
                  <a:lnTo>
                    <a:pt x="18" y="160"/>
                  </a:lnTo>
                  <a:lnTo>
                    <a:pt x="19" y="169"/>
                  </a:lnTo>
                  <a:lnTo>
                    <a:pt x="19" y="169"/>
                  </a:lnTo>
                  <a:close/>
                  <a:moveTo>
                    <a:pt x="17" y="130"/>
                  </a:moveTo>
                  <a:lnTo>
                    <a:pt x="6" y="130"/>
                  </a:lnTo>
                  <a:lnTo>
                    <a:pt x="6" y="120"/>
                  </a:lnTo>
                  <a:lnTo>
                    <a:pt x="15" y="119"/>
                  </a:lnTo>
                  <a:lnTo>
                    <a:pt x="17" y="130"/>
                  </a:lnTo>
                  <a:lnTo>
                    <a:pt x="17" y="130"/>
                  </a:lnTo>
                  <a:close/>
                  <a:moveTo>
                    <a:pt x="14" y="89"/>
                  </a:moveTo>
                  <a:lnTo>
                    <a:pt x="5" y="90"/>
                  </a:lnTo>
                  <a:lnTo>
                    <a:pt x="4" y="80"/>
                  </a:lnTo>
                  <a:lnTo>
                    <a:pt x="14" y="80"/>
                  </a:lnTo>
                  <a:lnTo>
                    <a:pt x="14" y="89"/>
                  </a:lnTo>
                  <a:lnTo>
                    <a:pt x="14" y="89"/>
                  </a:lnTo>
                  <a:close/>
                  <a:moveTo>
                    <a:pt x="13" y="50"/>
                  </a:moveTo>
                  <a:lnTo>
                    <a:pt x="2" y="50"/>
                  </a:lnTo>
                  <a:lnTo>
                    <a:pt x="2" y="41"/>
                  </a:lnTo>
                  <a:lnTo>
                    <a:pt x="11" y="39"/>
                  </a:lnTo>
                  <a:lnTo>
                    <a:pt x="13" y="5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7" name="Freeform 277"/>
            <p:cNvSpPr>
              <a:spLocks noEditPoints="1"/>
            </p:cNvSpPr>
            <p:nvPr/>
          </p:nvSpPr>
          <p:spPr bwMode="auto">
            <a:xfrm>
              <a:off x="6136751" y="3674919"/>
              <a:ext cx="1449600" cy="63507"/>
            </a:xfrm>
            <a:custGeom>
              <a:avLst/>
              <a:gdLst>
                <a:gd name="T0" fmla="*/ 515 w 525"/>
                <a:gd name="T1" fmla="*/ 0 h 23"/>
                <a:gd name="T2" fmla="*/ 525 w 525"/>
                <a:gd name="T3" fmla="*/ 10 h 23"/>
                <a:gd name="T4" fmla="*/ 515 w 525"/>
                <a:gd name="T5" fmla="*/ 10 h 23"/>
                <a:gd name="T6" fmla="*/ 8 w 525"/>
                <a:gd name="T7" fmla="*/ 23 h 23"/>
                <a:gd name="T8" fmla="*/ 0 w 525"/>
                <a:gd name="T9" fmla="*/ 13 h 23"/>
                <a:gd name="T10" fmla="*/ 0 w 525"/>
                <a:gd name="T11" fmla="*/ 23 h 23"/>
                <a:gd name="T12" fmla="*/ 36 w 525"/>
                <a:gd name="T13" fmla="*/ 12 h 23"/>
                <a:gd name="T14" fmla="*/ 47 w 525"/>
                <a:gd name="T15" fmla="*/ 21 h 23"/>
                <a:gd name="T16" fmla="*/ 38 w 525"/>
                <a:gd name="T17" fmla="*/ 23 h 23"/>
                <a:gd name="T18" fmla="*/ 77 w 525"/>
                <a:gd name="T19" fmla="*/ 11 h 23"/>
                <a:gd name="T20" fmla="*/ 87 w 525"/>
                <a:gd name="T21" fmla="*/ 21 h 23"/>
                <a:gd name="T22" fmla="*/ 77 w 525"/>
                <a:gd name="T23" fmla="*/ 21 h 23"/>
                <a:gd name="T24" fmla="*/ 116 w 525"/>
                <a:gd name="T25" fmla="*/ 10 h 23"/>
                <a:gd name="T26" fmla="*/ 127 w 525"/>
                <a:gd name="T27" fmla="*/ 20 h 23"/>
                <a:gd name="T28" fmla="*/ 117 w 525"/>
                <a:gd name="T29" fmla="*/ 20 h 23"/>
                <a:gd name="T30" fmla="*/ 157 w 525"/>
                <a:gd name="T31" fmla="*/ 10 h 23"/>
                <a:gd name="T32" fmla="*/ 167 w 525"/>
                <a:gd name="T33" fmla="*/ 19 h 23"/>
                <a:gd name="T34" fmla="*/ 157 w 525"/>
                <a:gd name="T35" fmla="*/ 19 h 23"/>
                <a:gd name="T36" fmla="*/ 196 w 525"/>
                <a:gd name="T37" fmla="*/ 8 h 23"/>
                <a:gd name="T38" fmla="*/ 206 w 525"/>
                <a:gd name="T39" fmla="*/ 17 h 23"/>
                <a:gd name="T40" fmla="*/ 196 w 525"/>
                <a:gd name="T41" fmla="*/ 17 h 23"/>
                <a:gd name="T42" fmla="*/ 236 w 525"/>
                <a:gd name="T43" fmla="*/ 7 h 23"/>
                <a:gd name="T44" fmla="*/ 247 w 525"/>
                <a:gd name="T45" fmla="*/ 17 h 23"/>
                <a:gd name="T46" fmla="*/ 236 w 525"/>
                <a:gd name="T47" fmla="*/ 17 h 23"/>
                <a:gd name="T48" fmla="*/ 276 w 525"/>
                <a:gd name="T49" fmla="*/ 6 h 23"/>
                <a:gd name="T50" fmla="*/ 286 w 525"/>
                <a:gd name="T51" fmla="*/ 16 h 23"/>
                <a:gd name="T52" fmla="*/ 276 w 525"/>
                <a:gd name="T53" fmla="*/ 16 h 23"/>
                <a:gd name="T54" fmla="*/ 316 w 525"/>
                <a:gd name="T55" fmla="*/ 6 h 23"/>
                <a:gd name="T56" fmla="*/ 325 w 525"/>
                <a:gd name="T57" fmla="*/ 15 h 23"/>
                <a:gd name="T58" fmla="*/ 316 w 525"/>
                <a:gd name="T59" fmla="*/ 15 h 23"/>
                <a:gd name="T60" fmla="*/ 355 w 525"/>
                <a:gd name="T61" fmla="*/ 4 h 23"/>
                <a:gd name="T62" fmla="*/ 366 w 525"/>
                <a:gd name="T63" fmla="*/ 13 h 23"/>
                <a:gd name="T64" fmla="*/ 355 w 525"/>
                <a:gd name="T65" fmla="*/ 13 h 23"/>
                <a:gd name="T66" fmla="*/ 396 w 525"/>
                <a:gd name="T67" fmla="*/ 3 h 23"/>
                <a:gd name="T68" fmla="*/ 405 w 525"/>
                <a:gd name="T69" fmla="*/ 12 h 23"/>
                <a:gd name="T70" fmla="*/ 396 w 525"/>
                <a:gd name="T71" fmla="*/ 13 h 23"/>
                <a:gd name="T72" fmla="*/ 435 w 525"/>
                <a:gd name="T73" fmla="*/ 2 h 23"/>
                <a:gd name="T74" fmla="*/ 445 w 525"/>
                <a:gd name="T75" fmla="*/ 12 h 23"/>
                <a:gd name="T76" fmla="*/ 435 w 525"/>
                <a:gd name="T77" fmla="*/ 12 h 23"/>
                <a:gd name="T78" fmla="*/ 476 w 525"/>
                <a:gd name="T79" fmla="*/ 2 h 23"/>
                <a:gd name="T80" fmla="*/ 485 w 525"/>
                <a:gd name="T81"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5" h="23">
                  <a:moveTo>
                    <a:pt x="515" y="10"/>
                  </a:moveTo>
                  <a:lnTo>
                    <a:pt x="515" y="0"/>
                  </a:lnTo>
                  <a:lnTo>
                    <a:pt x="525" y="0"/>
                  </a:lnTo>
                  <a:lnTo>
                    <a:pt x="525" y="10"/>
                  </a:lnTo>
                  <a:lnTo>
                    <a:pt x="515" y="10"/>
                  </a:lnTo>
                  <a:lnTo>
                    <a:pt x="515" y="10"/>
                  </a:lnTo>
                  <a:close/>
                  <a:moveTo>
                    <a:pt x="0" y="23"/>
                  </a:moveTo>
                  <a:lnTo>
                    <a:pt x="8" y="23"/>
                  </a:lnTo>
                  <a:lnTo>
                    <a:pt x="8" y="12"/>
                  </a:lnTo>
                  <a:lnTo>
                    <a:pt x="0" y="13"/>
                  </a:lnTo>
                  <a:lnTo>
                    <a:pt x="0" y="23"/>
                  </a:lnTo>
                  <a:lnTo>
                    <a:pt x="0" y="23"/>
                  </a:lnTo>
                  <a:close/>
                  <a:moveTo>
                    <a:pt x="38" y="23"/>
                  </a:moveTo>
                  <a:lnTo>
                    <a:pt x="36" y="12"/>
                  </a:lnTo>
                  <a:lnTo>
                    <a:pt x="47" y="12"/>
                  </a:lnTo>
                  <a:lnTo>
                    <a:pt x="47" y="21"/>
                  </a:lnTo>
                  <a:lnTo>
                    <a:pt x="38" y="23"/>
                  </a:lnTo>
                  <a:lnTo>
                    <a:pt x="38" y="23"/>
                  </a:lnTo>
                  <a:close/>
                  <a:moveTo>
                    <a:pt x="77" y="21"/>
                  </a:moveTo>
                  <a:lnTo>
                    <a:pt x="77" y="11"/>
                  </a:lnTo>
                  <a:lnTo>
                    <a:pt x="86" y="11"/>
                  </a:lnTo>
                  <a:lnTo>
                    <a:pt x="87" y="21"/>
                  </a:lnTo>
                  <a:lnTo>
                    <a:pt x="77" y="21"/>
                  </a:lnTo>
                  <a:lnTo>
                    <a:pt x="77" y="21"/>
                  </a:lnTo>
                  <a:close/>
                  <a:moveTo>
                    <a:pt x="117" y="20"/>
                  </a:moveTo>
                  <a:lnTo>
                    <a:pt x="116" y="10"/>
                  </a:lnTo>
                  <a:lnTo>
                    <a:pt x="127" y="10"/>
                  </a:lnTo>
                  <a:lnTo>
                    <a:pt x="127" y="20"/>
                  </a:lnTo>
                  <a:lnTo>
                    <a:pt x="117" y="20"/>
                  </a:lnTo>
                  <a:lnTo>
                    <a:pt x="117" y="20"/>
                  </a:lnTo>
                  <a:close/>
                  <a:moveTo>
                    <a:pt x="157" y="19"/>
                  </a:moveTo>
                  <a:lnTo>
                    <a:pt x="157" y="10"/>
                  </a:lnTo>
                  <a:lnTo>
                    <a:pt x="166" y="8"/>
                  </a:lnTo>
                  <a:lnTo>
                    <a:pt x="167" y="19"/>
                  </a:lnTo>
                  <a:lnTo>
                    <a:pt x="157" y="19"/>
                  </a:lnTo>
                  <a:lnTo>
                    <a:pt x="157" y="19"/>
                  </a:lnTo>
                  <a:close/>
                  <a:moveTo>
                    <a:pt x="196" y="17"/>
                  </a:moveTo>
                  <a:lnTo>
                    <a:pt x="196" y="8"/>
                  </a:lnTo>
                  <a:lnTo>
                    <a:pt x="206" y="8"/>
                  </a:lnTo>
                  <a:lnTo>
                    <a:pt x="206" y="17"/>
                  </a:lnTo>
                  <a:lnTo>
                    <a:pt x="196" y="17"/>
                  </a:lnTo>
                  <a:lnTo>
                    <a:pt x="196" y="17"/>
                  </a:lnTo>
                  <a:close/>
                  <a:moveTo>
                    <a:pt x="236" y="17"/>
                  </a:moveTo>
                  <a:lnTo>
                    <a:pt x="236" y="7"/>
                  </a:lnTo>
                  <a:lnTo>
                    <a:pt x="246" y="7"/>
                  </a:lnTo>
                  <a:lnTo>
                    <a:pt x="247" y="17"/>
                  </a:lnTo>
                  <a:lnTo>
                    <a:pt x="236" y="17"/>
                  </a:lnTo>
                  <a:lnTo>
                    <a:pt x="236" y="17"/>
                  </a:lnTo>
                  <a:close/>
                  <a:moveTo>
                    <a:pt x="276" y="16"/>
                  </a:moveTo>
                  <a:lnTo>
                    <a:pt x="276" y="6"/>
                  </a:lnTo>
                  <a:lnTo>
                    <a:pt x="286" y="6"/>
                  </a:lnTo>
                  <a:lnTo>
                    <a:pt x="286" y="16"/>
                  </a:lnTo>
                  <a:lnTo>
                    <a:pt x="276" y="16"/>
                  </a:lnTo>
                  <a:lnTo>
                    <a:pt x="276" y="16"/>
                  </a:lnTo>
                  <a:close/>
                  <a:moveTo>
                    <a:pt x="316" y="15"/>
                  </a:moveTo>
                  <a:lnTo>
                    <a:pt x="316" y="6"/>
                  </a:lnTo>
                  <a:lnTo>
                    <a:pt x="325" y="4"/>
                  </a:lnTo>
                  <a:lnTo>
                    <a:pt x="325" y="15"/>
                  </a:lnTo>
                  <a:lnTo>
                    <a:pt x="316" y="15"/>
                  </a:lnTo>
                  <a:lnTo>
                    <a:pt x="316" y="15"/>
                  </a:lnTo>
                  <a:close/>
                  <a:moveTo>
                    <a:pt x="355" y="13"/>
                  </a:moveTo>
                  <a:lnTo>
                    <a:pt x="355" y="4"/>
                  </a:lnTo>
                  <a:lnTo>
                    <a:pt x="366" y="4"/>
                  </a:lnTo>
                  <a:lnTo>
                    <a:pt x="366" y="13"/>
                  </a:lnTo>
                  <a:lnTo>
                    <a:pt x="355" y="13"/>
                  </a:lnTo>
                  <a:lnTo>
                    <a:pt x="355" y="13"/>
                  </a:lnTo>
                  <a:close/>
                  <a:moveTo>
                    <a:pt x="396" y="13"/>
                  </a:moveTo>
                  <a:lnTo>
                    <a:pt x="396" y="3"/>
                  </a:lnTo>
                  <a:lnTo>
                    <a:pt x="405" y="3"/>
                  </a:lnTo>
                  <a:lnTo>
                    <a:pt x="405" y="12"/>
                  </a:lnTo>
                  <a:lnTo>
                    <a:pt x="396" y="13"/>
                  </a:lnTo>
                  <a:lnTo>
                    <a:pt x="396" y="13"/>
                  </a:lnTo>
                  <a:close/>
                  <a:moveTo>
                    <a:pt x="435" y="12"/>
                  </a:moveTo>
                  <a:lnTo>
                    <a:pt x="435" y="2"/>
                  </a:lnTo>
                  <a:lnTo>
                    <a:pt x="445" y="2"/>
                  </a:lnTo>
                  <a:lnTo>
                    <a:pt x="445" y="12"/>
                  </a:lnTo>
                  <a:lnTo>
                    <a:pt x="435" y="12"/>
                  </a:lnTo>
                  <a:lnTo>
                    <a:pt x="435" y="12"/>
                  </a:lnTo>
                  <a:close/>
                  <a:moveTo>
                    <a:pt x="476" y="11"/>
                  </a:moveTo>
                  <a:lnTo>
                    <a:pt x="476" y="2"/>
                  </a:lnTo>
                  <a:lnTo>
                    <a:pt x="485" y="0"/>
                  </a:lnTo>
                  <a:lnTo>
                    <a:pt x="485" y="11"/>
                  </a:lnTo>
                  <a:lnTo>
                    <a:pt x="476" y="11"/>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8" name="Freeform 278"/>
            <p:cNvSpPr>
              <a:spLocks noEditPoints="1"/>
            </p:cNvSpPr>
            <p:nvPr/>
          </p:nvSpPr>
          <p:spPr bwMode="auto">
            <a:xfrm>
              <a:off x="5476839" y="4003494"/>
              <a:ext cx="469394" cy="916699"/>
            </a:xfrm>
            <a:custGeom>
              <a:avLst/>
              <a:gdLst>
                <a:gd name="T0" fmla="*/ 4 w 170"/>
                <a:gd name="T1" fmla="*/ 319 h 332"/>
                <a:gd name="T2" fmla="*/ 13 w 170"/>
                <a:gd name="T3" fmla="*/ 323 h 332"/>
                <a:gd name="T4" fmla="*/ 9 w 170"/>
                <a:gd name="T5" fmla="*/ 332 h 332"/>
                <a:gd name="T6" fmla="*/ 0 w 170"/>
                <a:gd name="T7" fmla="*/ 328 h 332"/>
                <a:gd name="T8" fmla="*/ 4 w 170"/>
                <a:gd name="T9" fmla="*/ 319 h 332"/>
                <a:gd name="T10" fmla="*/ 4 w 170"/>
                <a:gd name="T11" fmla="*/ 319 h 332"/>
                <a:gd name="T12" fmla="*/ 160 w 170"/>
                <a:gd name="T13" fmla="*/ 0 h 332"/>
                <a:gd name="T14" fmla="*/ 158 w 170"/>
                <a:gd name="T15" fmla="*/ 6 h 332"/>
                <a:gd name="T16" fmla="*/ 167 w 170"/>
                <a:gd name="T17" fmla="*/ 11 h 332"/>
                <a:gd name="T18" fmla="*/ 170 w 170"/>
                <a:gd name="T19" fmla="*/ 4 h 332"/>
                <a:gd name="T20" fmla="*/ 160 w 170"/>
                <a:gd name="T21" fmla="*/ 0 h 332"/>
                <a:gd name="T22" fmla="*/ 160 w 170"/>
                <a:gd name="T23" fmla="*/ 0 h 332"/>
                <a:gd name="T24" fmla="*/ 145 w 170"/>
                <a:gd name="T25" fmla="*/ 33 h 332"/>
                <a:gd name="T26" fmla="*/ 154 w 170"/>
                <a:gd name="T27" fmla="*/ 37 h 332"/>
                <a:gd name="T28" fmla="*/ 149 w 170"/>
                <a:gd name="T29" fmla="*/ 46 h 332"/>
                <a:gd name="T30" fmla="*/ 141 w 170"/>
                <a:gd name="T31" fmla="*/ 42 h 332"/>
                <a:gd name="T32" fmla="*/ 145 w 170"/>
                <a:gd name="T33" fmla="*/ 33 h 332"/>
                <a:gd name="T34" fmla="*/ 145 w 170"/>
                <a:gd name="T35" fmla="*/ 33 h 332"/>
                <a:gd name="T36" fmla="*/ 126 w 170"/>
                <a:gd name="T37" fmla="*/ 68 h 332"/>
                <a:gd name="T38" fmla="*/ 136 w 170"/>
                <a:gd name="T39" fmla="*/ 74 h 332"/>
                <a:gd name="T40" fmla="*/ 132 w 170"/>
                <a:gd name="T41" fmla="*/ 81 h 332"/>
                <a:gd name="T42" fmla="*/ 123 w 170"/>
                <a:gd name="T43" fmla="*/ 77 h 332"/>
                <a:gd name="T44" fmla="*/ 126 w 170"/>
                <a:gd name="T45" fmla="*/ 68 h 332"/>
                <a:gd name="T46" fmla="*/ 126 w 170"/>
                <a:gd name="T47" fmla="*/ 68 h 332"/>
                <a:gd name="T48" fmla="*/ 109 w 170"/>
                <a:gd name="T49" fmla="*/ 105 h 332"/>
                <a:gd name="T50" fmla="*/ 119 w 170"/>
                <a:gd name="T51" fmla="*/ 109 h 332"/>
                <a:gd name="T52" fmla="*/ 115 w 170"/>
                <a:gd name="T53" fmla="*/ 118 h 332"/>
                <a:gd name="T54" fmla="*/ 106 w 170"/>
                <a:gd name="T55" fmla="*/ 114 h 332"/>
                <a:gd name="T56" fmla="*/ 109 w 170"/>
                <a:gd name="T57" fmla="*/ 105 h 332"/>
                <a:gd name="T58" fmla="*/ 109 w 170"/>
                <a:gd name="T59" fmla="*/ 105 h 332"/>
                <a:gd name="T60" fmla="*/ 93 w 170"/>
                <a:gd name="T61" fmla="*/ 140 h 332"/>
                <a:gd name="T62" fmla="*/ 100 w 170"/>
                <a:gd name="T63" fmla="*/ 144 h 332"/>
                <a:gd name="T64" fmla="*/ 96 w 170"/>
                <a:gd name="T65" fmla="*/ 153 h 332"/>
                <a:gd name="T66" fmla="*/ 87 w 170"/>
                <a:gd name="T67" fmla="*/ 149 h 332"/>
                <a:gd name="T68" fmla="*/ 93 w 170"/>
                <a:gd name="T69" fmla="*/ 140 h 332"/>
                <a:gd name="T70" fmla="*/ 93 w 170"/>
                <a:gd name="T71" fmla="*/ 140 h 332"/>
                <a:gd name="T72" fmla="*/ 74 w 170"/>
                <a:gd name="T73" fmla="*/ 175 h 332"/>
                <a:gd name="T74" fmla="*/ 83 w 170"/>
                <a:gd name="T75" fmla="*/ 181 h 332"/>
                <a:gd name="T76" fmla="*/ 79 w 170"/>
                <a:gd name="T77" fmla="*/ 190 h 332"/>
                <a:gd name="T78" fmla="*/ 70 w 170"/>
                <a:gd name="T79" fmla="*/ 185 h 332"/>
                <a:gd name="T80" fmla="*/ 74 w 170"/>
                <a:gd name="T81" fmla="*/ 175 h 332"/>
                <a:gd name="T82" fmla="*/ 74 w 170"/>
                <a:gd name="T83" fmla="*/ 175 h 332"/>
                <a:gd name="T84" fmla="*/ 57 w 170"/>
                <a:gd name="T85" fmla="*/ 212 h 332"/>
                <a:gd name="T86" fmla="*/ 66 w 170"/>
                <a:gd name="T87" fmla="*/ 216 h 332"/>
                <a:gd name="T88" fmla="*/ 61 w 170"/>
                <a:gd name="T89" fmla="*/ 225 h 332"/>
                <a:gd name="T90" fmla="*/ 52 w 170"/>
                <a:gd name="T91" fmla="*/ 221 h 332"/>
                <a:gd name="T92" fmla="*/ 57 w 170"/>
                <a:gd name="T93" fmla="*/ 212 h 332"/>
                <a:gd name="T94" fmla="*/ 57 w 170"/>
                <a:gd name="T95" fmla="*/ 212 h 332"/>
                <a:gd name="T96" fmla="*/ 39 w 170"/>
                <a:gd name="T97" fmla="*/ 247 h 332"/>
                <a:gd name="T98" fmla="*/ 48 w 170"/>
                <a:gd name="T99" fmla="*/ 251 h 332"/>
                <a:gd name="T100" fmla="*/ 44 w 170"/>
                <a:gd name="T101" fmla="*/ 260 h 332"/>
                <a:gd name="T102" fmla="*/ 35 w 170"/>
                <a:gd name="T103" fmla="*/ 257 h 332"/>
                <a:gd name="T104" fmla="*/ 39 w 170"/>
                <a:gd name="T105" fmla="*/ 247 h 332"/>
                <a:gd name="T106" fmla="*/ 39 w 170"/>
                <a:gd name="T107" fmla="*/ 247 h 332"/>
                <a:gd name="T108" fmla="*/ 22 w 170"/>
                <a:gd name="T109" fmla="*/ 283 h 332"/>
                <a:gd name="T110" fmla="*/ 31 w 170"/>
                <a:gd name="T111" fmla="*/ 288 h 332"/>
                <a:gd name="T112" fmla="*/ 26 w 170"/>
                <a:gd name="T113" fmla="*/ 297 h 332"/>
                <a:gd name="T114" fmla="*/ 18 w 170"/>
                <a:gd name="T115" fmla="*/ 292 h 332"/>
                <a:gd name="T116" fmla="*/ 22 w 170"/>
                <a:gd name="T117" fmla="*/ 28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332">
                  <a:moveTo>
                    <a:pt x="4" y="319"/>
                  </a:moveTo>
                  <a:lnTo>
                    <a:pt x="13" y="323"/>
                  </a:lnTo>
                  <a:lnTo>
                    <a:pt x="9" y="332"/>
                  </a:lnTo>
                  <a:lnTo>
                    <a:pt x="0" y="328"/>
                  </a:lnTo>
                  <a:lnTo>
                    <a:pt x="4" y="319"/>
                  </a:lnTo>
                  <a:lnTo>
                    <a:pt x="4" y="319"/>
                  </a:lnTo>
                  <a:close/>
                  <a:moveTo>
                    <a:pt x="160" y="0"/>
                  </a:moveTo>
                  <a:lnTo>
                    <a:pt x="158" y="6"/>
                  </a:lnTo>
                  <a:lnTo>
                    <a:pt x="167" y="11"/>
                  </a:lnTo>
                  <a:lnTo>
                    <a:pt x="170" y="4"/>
                  </a:lnTo>
                  <a:lnTo>
                    <a:pt x="160" y="0"/>
                  </a:lnTo>
                  <a:lnTo>
                    <a:pt x="160" y="0"/>
                  </a:lnTo>
                  <a:close/>
                  <a:moveTo>
                    <a:pt x="145" y="33"/>
                  </a:moveTo>
                  <a:lnTo>
                    <a:pt x="154" y="37"/>
                  </a:lnTo>
                  <a:lnTo>
                    <a:pt x="149" y="46"/>
                  </a:lnTo>
                  <a:lnTo>
                    <a:pt x="141" y="42"/>
                  </a:lnTo>
                  <a:lnTo>
                    <a:pt x="145" y="33"/>
                  </a:lnTo>
                  <a:lnTo>
                    <a:pt x="145" y="33"/>
                  </a:lnTo>
                  <a:close/>
                  <a:moveTo>
                    <a:pt x="126" y="68"/>
                  </a:moveTo>
                  <a:lnTo>
                    <a:pt x="136" y="74"/>
                  </a:lnTo>
                  <a:lnTo>
                    <a:pt x="132" y="81"/>
                  </a:lnTo>
                  <a:lnTo>
                    <a:pt x="123" y="77"/>
                  </a:lnTo>
                  <a:lnTo>
                    <a:pt x="126" y="68"/>
                  </a:lnTo>
                  <a:lnTo>
                    <a:pt x="126" y="68"/>
                  </a:lnTo>
                  <a:close/>
                  <a:moveTo>
                    <a:pt x="109" y="105"/>
                  </a:moveTo>
                  <a:lnTo>
                    <a:pt x="119" y="109"/>
                  </a:lnTo>
                  <a:lnTo>
                    <a:pt x="115" y="118"/>
                  </a:lnTo>
                  <a:lnTo>
                    <a:pt x="106" y="114"/>
                  </a:lnTo>
                  <a:lnTo>
                    <a:pt x="109" y="105"/>
                  </a:lnTo>
                  <a:lnTo>
                    <a:pt x="109" y="105"/>
                  </a:lnTo>
                  <a:close/>
                  <a:moveTo>
                    <a:pt x="93" y="140"/>
                  </a:moveTo>
                  <a:lnTo>
                    <a:pt x="100" y="144"/>
                  </a:lnTo>
                  <a:lnTo>
                    <a:pt x="96" y="153"/>
                  </a:lnTo>
                  <a:lnTo>
                    <a:pt x="87" y="149"/>
                  </a:lnTo>
                  <a:lnTo>
                    <a:pt x="93" y="140"/>
                  </a:lnTo>
                  <a:lnTo>
                    <a:pt x="93" y="140"/>
                  </a:lnTo>
                  <a:close/>
                  <a:moveTo>
                    <a:pt x="74" y="175"/>
                  </a:moveTo>
                  <a:lnTo>
                    <a:pt x="83" y="181"/>
                  </a:lnTo>
                  <a:lnTo>
                    <a:pt x="79" y="190"/>
                  </a:lnTo>
                  <a:lnTo>
                    <a:pt x="70" y="185"/>
                  </a:lnTo>
                  <a:lnTo>
                    <a:pt x="74" y="175"/>
                  </a:lnTo>
                  <a:lnTo>
                    <a:pt x="74" y="175"/>
                  </a:lnTo>
                  <a:close/>
                  <a:moveTo>
                    <a:pt x="57" y="212"/>
                  </a:moveTo>
                  <a:lnTo>
                    <a:pt x="66" y="216"/>
                  </a:lnTo>
                  <a:lnTo>
                    <a:pt x="61" y="225"/>
                  </a:lnTo>
                  <a:lnTo>
                    <a:pt x="52" y="221"/>
                  </a:lnTo>
                  <a:lnTo>
                    <a:pt x="57" y="212"/>
                  </a:lnTo>
                  <a:lnTo>
                    <a:pt x="57" y="212"/>
                  </a:lnTo>
                  <a:close/>
                  <a:moveTo>
                    <a:pt x="39" y="247"/>
                  </a:moveTo>
                  <a:lnTo>
                    <a:pt x="48" y="251"/>
                  </a:lnTo>
                  <a:lnTo>
                    <a:pt x="44" y="260"/>
                  </a:lnTo>
                  <a:lnTo>
                    <a:pt x="35" y="257"/>
                  </a:lnTo>
                  <a:lnTo>
                    <a:pt x="39" y="247"/>
                  </a:lnTo>
                  <a:lnTo>
                    <a:pt x="39" y="247"/>
                  </a:lnTo>
                  <a:close/>
                  <a:moveTo>
                    <a:pt x="22" y="283"/>
                  </a:moveTo>
                  <a:lnTo>
                    <a:pt x="31" y="288"/>
                  </a:lnTo>
                  <a:lnTo>
                    <a:pt x="26" y="297"/>
                  </a:lnTo>
                  <a:lnTo>
                    <a:pt x="18" y="292"/>
                  </a:lnTo>
                  <a:lnTo>
                    <a:pt x="22" y="28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9" name="Freeform 279"/>
            <p:cNvSpPr>
              <a:spLocks noEditPoints="1"/>
            </p:cNvSpPr>
            <p:nvPr/>
          </p:nvSpPr>
          <p:spPr bwMode="auto">
            <a:xfrm>
              <a:off x="3894705" y="4362442"/>
              <a:ext cx="1598701" cy="566035"/>
            </a:xfrm>
            <a:custGeom>
              <a:avLst/>
              <a:gdLst>
                <a:gd name="T0" fmla="*/ 570 w 579"/>
                <a:gd name="T1" fmla="*/ 192 h 205"/>
                <a:gd name="T2" fmla="*/ 575 w 579"/>
                <a:gd name="T3" fmla="*/ 205 h 205"/>
                <a:gd name="T4" fmla="*/ 566 w 579"/>
                <a:gd name="T5" fmla="*/ 202 h 205"/>
                <a:gd name="T6" fmla="*/ 4 w 579"/>
                <a:gd name="T7" fmla="*/ 0 h 205"/>
                <a:gd name="T8" fmla="*/ 10 w 579"/>
                <a:gd name="T9" fmla="*/ 13 h 205"/>
                <a:gd name="T10" fmla="*/ 0 w 579"/>
                <a:gd name="T11" fmla="*/ 10 h 205"/>
                <a:gd name="T12" fmla="*/ 42 w 579"/>
                <a:gd name="T13" fmla="*/ 13 h 205"/>
                <a:gd name="T14" fmla="*/ 47 w 579"/>
                <a:gd name="T15" fmla="*/ 26 h 205"/>
                <a:gd name="T16" fmla="*/ 38 w 579"/>
                <a:gd name="T17" fmla="*/ 22 h 205"/>
                <a:gd name="T18" fmla="*/ 79 w 579"/>
                <a:gd name="T19" fmla="*/ 26 h 205"/>
                <a:gd name="T20" fmla="*/ 85 w 579"/>
                <a:gd name="T21" fmla="*/ 39 h 205"/>
                <a:gd name="T22" fmla="*/ 76 w 579"/>
                <a:gd name="T23" fmla="*/ 35 h 205"/>
                <a:gd name="T24" fmla="*/ 117 w 579"/>
                <a:gd name="T25" fmla="*/ 39 h 205"/>
                <a:gd name="T26" fmla="*/ 123 w 579"/>
                <a:gd name="T27" fmla="*/ 51 h 205"/>
                <a:gd name="T28" fmla="*/ 114 w 579"/>
                <a:gd name="T29" fmla="*/ 48 h 205"/>
                <a:gd name="T30" fmla="*/ 155 w 579"/>
                <a:gd name="T31" fmla="*/ 52 h 205"/>
                <a:gd name="T32" fmla="*/ 161 w 579"/>
                <a:gd name="T33" fmla="*/ 64 h 205"/>
                <a:gd name="T34" fmla="*/ 152 w 579"/>
                <a:gd name="T35" fmla="*/ 61 h 205"/>
                <a:gd name="T36" fmla="*/ 192 w 579"/>
                <a:gd name="T37" fmla="*/ 64 h 205"/>
                <a:gd name="T38" fmla="*/ 199 w 579"/>
                <a:gd name="T39" fmla="*/ 77 h 205"/>
                <a:gd name="T40" fmla="*/ 190 w 579"/>
                <a:gd name="T41" fmla="*/ 74 h 205"/>
                <a:gd name="T42" fmla="*/ 230 w 579"/>
                <a:gd name="T43" fmla="*/ 77 h 205"/>
                <a:gd name="T44" fmla="*/ 237 w 579"/>
                <a:gd name="T45" fmla="*/ 90 h 205"/>
                <a:gd name="T46" fmla="*/ 226 w 579"/>
                <a:gd name="T47" fmla="*/ 86 h 205"/>
                <a:gd name="T48" fmla="*/ 268 w 579"/>
                <a:gd name="T49" fmla="*/ 90 h 205"/>
                <a:gd name="T50" fmla="*/ 273 w 579"/>
                <a:gd name="T51" fmla="*/ 103 h 205"/>
                <a:gd name="T52" fmla="*/ 264 w 579"/>
                <a:gd name="T53" fmla="*/ 99 h 205"/>
                <a:gd name="T54" fmla="*/ 306 w 579"/>
                <a:gd name="T55" fmla="*/ 103 h 205"/>
                <a:gd name="T56" fmla="*/ 311 w 579"/>
                <a:gd name="T57" fmla="*/ 115 h 205"/>
                <a:gd name="T58" fmla="*/ 302 w 579"/>
                <a:gd name="T59" fmla="*/ 112 h 205"/>
                <a:gd name="T60" fmla="*/ 343 w 579"/>
                <a:gd name="T61" fmla="*/ 116 h 205"/>
                <a:gd name="T62" fmla="*/ 349 w 579"/>
                <a:gd name="T63" fmla="*/ 128 h 205"/>
                <a:gd name="T64" fmla="*/ 340 w 579"/>
                <a:gd name="T65" fmla="*/ 125 h 205"/>
                <a:gd name="T66" fmla="*/ 381 w 579"/>
                <a:gd name="T67" fmla="*/ 128 h 205"/>
                <a:gd name="T68" fmla="*/ 387 w 579"/>
                <a:gd name="T69" fmla="*/ 141 h 205"/>
                <a:gd name="T70" fmla="*/ 378 w 579"/>
                <a:gd name="T71" fmla="*/ 138 h 205"/>
                <a:gd name="T72" fmla="*/ 419 w 579"/>
                <a:gd name="T73" fmla="*/ 141 h 205"/>
                <a:gd name="T74" fmla="*/ 425 w 579"/>
                <a:gd name="T75" fmla="*/ 154 h 205"/>
                <a:gd name="T76" fmla="*/ 416 w 579"/>
                <a:gd name="T77" fmla="*/ 150 h 205"/>
                <a:gd name="T78" fmla="*/ 456 w 579"/>
                <a:gd name="T79" fmla="*/ 154 h 205"/>
                <a:gd name="T80" fmla="*/ 463 w 579"/>
                <a:gd name="T81" fmla="*/ 167 h 205"/>
                <a:gd name="T82" fmla="*/ 454 w 579"/>
                <a:gd name="T83" fmla="*/ 163 h 205"/>
                <a:gd name="T84" fmla="*/ 494 w 579"/>
                <a:gd name="T85" fmla="*/ 167 h 205"/>
                <a:gd name="T86" fmla="*/ 501 w 579"/>
                <a:gd name="T87" fmla="*/ 179 h 205"/>
                <a:gd name="T88" fmla="*/ 490 w 579"/>
                <a:gd name="T89" fmla="*/ 176 h 205"/>
                <a:gd name="T90" fmla="*/ 532 w 579"/>
                <a:gd name="T91" fmla="*/ 180 h 205"/>
                <a:gd name="T92" fmla="*/ 537 w 579"/>
                <a:gd name="T93" fmla="*/ 19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205">
                  <a:moveTo>
                    <a:pt x="566" y="202"/>
                  </a:moveTo>
                  <a:lnTo>
                    <a:pt x="570" y="192"/>
                  </a:lnTo>
                  <a:lnTo>
                    <a:pt x="579" y="196"/>
                  </a:lnTo>
                  <a:lnTo>
                    <a:pt x="575" y="205"/>
                  </a:lnTo>
                  <a:lnTo>
                    <a:pt x="566" y="202"/>
                  </a:lnTo>
                  <a:lnTo>
                    <a:pt x="566" y="202"/>
                  </a:lnTo>
                  <a:close/>
                  <a:moveTo>
                    <a:pt x="0" y="10"/>
                  </a:moveTo>
                  <a:lnTo>
                    <a:pt x="4" y="0"/>
                  </a:lnTo>
                  <a:lnTo>
                    <a:pt x="13" y="4"/>
                  </a:lnTo>
                  <a:lnTo>
                    <a:pt x="10" y="13"/>
                  </a:lnTo>
                  <a:lnTo>
                    <a:pt x="0" y="10"/>
                  </a:lnTo>
                  <a:lnTo>
                    <a:pt x="0" y="10"/>
                  </a:lnTo>
                  <a:close/>
                  <a:moveTo>
                    <a:pt x="38" y="22"/>
                  </a:moveTo>
                  <a:lnTo>
                    <a:pt x="42" y="13"/>
                  </a:lnTo>
                  <a:lnTo>
                    <a:pt x="51" y="17"/>
                  </a:lnTo>
                  <a:lnTo>
                    <a:pt x="47" y="26"/>
                  </a:lnTo>
                  <a:lnTo>
                    <a:pt x="38" y="22"/>
                  </a:lnTo>
                  <a:lnTo>
                    <a:pt x="38" y="22"/>
                  </a:lnTo>
                  <a:close/>
                  <a:moveTo>
                    <a:pt x="76" y="35"/>
                  </a:moveTo>
                  <a:lnTo>
                    <a:pt x="79" y="26"/>
                  </a:lnTo>
                  <a:lnTo>
                    <a:pt x="89" y="28"/>
                  </a:lnTo>
                  <a:lnTo>
                    <a:pt x="85" y="39"/>
                  </a:lnTo>
                  <a:lnTo>
                    <a:pt x="76" y="35"/>
                  </a:lnTo>
                  <a:lnTo>
                    <a:pt x="76" y="35"/>
                  </a:lnTo>
                  <a:close/>
                  <a:moveTo>
                    <a:pt x="114" y="48"/>
                  </a:moveTo>
                  <a:lnTo>
                    <a:pt x="117" y="39"/>
                  </a:lnTo>
                  <a:lnTo>
                    <a:pt x="126" y="42"/>
                  </a:lnTo>
                  <a:lnTo>
                    <a:pt x="123" y="51"/>
                  </a:lnTo>
                  <a:lnTo>
                    <a:pt x="114" y="48"/>
                  </a:lnTo>
                  <a:lnTo>
                    <a:pt x="114" y="48"/>
                  </a:lnTo>
                  <a:close/>
                  <a:moveTo>
                    <a:pt x="152" y="61"/>
                  </a:moveTo>
                  <a:lnTo>
                    <a:pt x="155" y="52"/>
                  </a:lnTo>
                  <a:lnTo>
                    <a:pt x="164" y="55"/>
                  </a:lnTo>
                  <a:lnTo>
                    <a:pt x="161" y="64"/>
                  </a:lnTo>
                  <a:lnTo>
                    <a:pt x="152" y="61"/>
                  </a:lnTo>
                  <a:lnTo>
                    <a:pt x="152" y="61"/>
                  </a:lnTo>
                  <a:close/>
                  <a:moveTo>
                    <a:pt x="190" y="74"/>
                  </a:moveTo>
                  <a:lnTo>
                    <a:pt x="192" y="64"/>
                  </a:lnTo>
                  <a:lnTo>
                    <a:pt x="202" y="68"/>
                  </a:lnTo>
                  <a:lnTo>
                    <a:pt x="199" y="77"/>
                  </a:lnTo>
                  <a:lnTo>
                    <a:pt x="190" y="74"/>
                  </a:lnTo>
                  <a:lnTo>
                    <a:pt x="190" y="74"/>
                  </a:lnTo>
                  <a:close/>
                  <a:moveTo>
                    <a:pt x="226" y="86"/>
                  </a:moveTo>
                  <a:lnTo>
                    <a:pt x="230" y="77"/>
                  </a:lnTo>
                  <a:lnTo>
                    <a:pt x="239" y="81"/>
                  </a:lnTo>
                  <a:lnTo>
                    <a:pt x="237" y="90"/>
                  </a:lnTo>
                  <a:lnTo>
                    <a:pt x="226" y="86"/>
                  </a:lnTo>
                  <a:lnTo>
                    <a:pt x="226" y="86"/>
                  </a:lnTo>
                  <a:close/>
                  <a:moveTo>
                    <a:pt x="264" y="99"/>
                  </a:moveTo>
                  <a:lnTo>
                    <a:pt x="268" y="90"/>
                  </a:lnTo>
                  <a:lnTo>
                    <a:pt x="277" y="93"/>
                  </a:lnTo>
                  <a:lnTo>
                    <a:pt x="273" y="103"/>
                  </a:lnTo>
                  <a:lnTo>
                    <a:pt x="264" y="99"/>
                  </a:lnTo>
                  <a:lnTo>
                    <a:pt x="264" y="99"/>
                  </a:lnTo>
                  <a:close/>
                  <a:moveTo>
                    <a:pt x="302" y="112"/>
                  </a:moveTo>
                  <a:lnTo>
                    <a:pt x="306" y="103"/>
                  </a:lnTo>
                  <a:lnTo>
                    <a:pt x="315" y="106"/>
                  </a:lnTo>
                  <a:lnTo>
                    <a:pt x="311" y="115"/>
                  </a:lnTo>
                  <a:lnTo>
                    <a:pt x="302" y="112"/>
                  </a:lnTo>
                  <a:lnTo>
                    <a:pt x="302" y="112"/>
                  </a:lnTo>
                  <a:close/>
                  <a:moveTo>
                    <a:pt x="340" y="125"/>
                  </a:moveTo>
                  <a:lnTo>
                    <a:pt x="343" y="116"/>
                  </a:lnTo>
                  <a:lnTo>
                    <a:pt x="353" y="119"/>
                  </a:lnTo>
                  <a:lnTo>
                    <a:pt x="349" y="128"/>
                  </a:lnTo>
                  <a:lnTo>
                    <a:pt x="340" y="125"/>
                  </a:lnTo>
                  <a:lnTo>
                    <a:pt x="340" y="125"/>
                  </a:lnTo>
                  <a:close/>
                  <a:moveTo>
                    <a:pt x="378" y="138"/>
                  </a:moveTo>
                  <a:lnTo>
                    <a:pt x="381" y="128"/>
                  </a:lnTo>
                  <a:lnTo>
                    <a:pt x="390" y="132"/>
                  </a:lnTo>
                  <a:lnTo>
                    <a:pt x="387" y="141"/>
                  </a:lnTo>
                  <a:lnTo>
                    <a:pt x="378" y="138"/>
                  </a:lnTo>
                  <a:lnTo>
                    <a:pt x="378" y="138"/>
                  </a:lnTo>
                  <a:close/>
                  <a:moveTo>
                    <a:pt x="416" y="150"/>
                  </a:moveTo>
                  <a:lnTo>
                    <a:pt x="419" y="141"/>
                  </a:lnTo>
                  <a:lnTo>
                    <a:pt x="428" y="145"/>
                  </a:lnTo>
                  <a:lnTo>
                    <a:pt x="425" y="154"/>
                  </a:lnTo>
                  <a:lnTo>
                    <a:pt x="416" y="150"/>
                  </a:lnTo>
                  <a:lnTo>
                    <a:pt x="416" y="150"/>
                  </a:lnTo>
                  <a:close/>
                  <a:moveTo>
                    <a:pt x="454" y="163"/>
                  </a:moveTo>
                  <a:lnTo>
                    <a:pt x="456" y="154"/>
                  </a:lnTo>
                  <a:lnTo>
                    <a:pt x="466" y="157"/>
                  </a:lnTo>
                  <a:lnTo>
                    <a:pt x="463" y="167"/>
                  </a:lnTo>
                  <a:lnTo>
                    <a:pt x="454" y="163"/>
                  </a:lnTo>
                  <a:lnTo>
                    <a:pt x="454" y="163"/>
                  </a:lnTo>
                  <a:close/>
                  <a:moveTo>
                    <a:pt x="490" y="176"/>
                  </a:moveTo>
                  <a:lnTo>
                    <a:pt x="494" y="167"/>
                  </a:lnTo>
                  <a:lnTo>
                    <a:pt x="503" y="170"/>
                  </a:lnTo>
                  <a:lnTo>
                    <a:pt x="501" y="179"/>
                  </a:lnTo>
                  <a:lnTo>
                    <a:pt x="490" y="176"/>
                  </a:lnTo>
                  <a:lnTo>
                    <a:pt x="490" y="176"/>
                  </a:lnTo>
                  <a:close/>
                  <a:moveTo>
                    <a:pt x="528" y="189"/>
                  </a:moveTo>
                  <a:lnTo>
                    <a:pt x="532" y="180"/>
                  </a:lnTo>
                  <a:lnTo>
                    <a:pt x="541" y="183"/>
                  </a:lnTo>
                  <a:lnTo>
                    <a:pt x="537" y="192"/>
                  </a:lnTo>
                  <a:lnTo>
                    <a:pt x="528" y="18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0" name="Freeform 280"/>
            <p:cNvSpPr>
              <a:spLocks noEditPoints="1"/>
            </p:cNvSpPr>
            <p:nvPr/>
          </p:nvSpPr>
          <p:spPr bwMode="auto">
            <a:xfrm>
              <a:off x="4593274" y="5356452"/>
              <a:ext cx="77312" cy="466634"/>
            </a:xfrm>
            <a:custGeom>
              <a:avLst/>
              <a:gdLst>
                <a:gd name="T0" fmla="*/ 27 w 28"/>
                <a:gd name="T1" fmla="*/ 11 h 169"/>
                <a:gd name="T2" fmla="*/ 18 w 28"/>
                <a:gd name="T3" fmla="*/ 10 h 169"/>
                <a:gd name="T4" fmla="*/ 19 w 28"/>
                <a:gd name="T5" fmla="*/ 0 h 169"/>
                <a:gd name="T6" fmla="*/ 28 w 28"/>
                <a:gd name="T7" fmla="*/ 2 h 169"/>
                <a:gd name="T8" fmla="*/ 27 w 28"/>
                <a:gd name="T9" fmla="*/ 11 h 169"/>
                <a:gd name="T10" fmla="*/ 27 w 28"/>
                <a:gd name="T11" fmla="*/ 11 h 169"/>
                <a:gd name="T12" fmla="*/ 9 w 28"/>
                <a:gd name="T13" fmla="*/ 169 h 169"/>
                <a:gd name="T14" fmla="*/ 0 w 28"/>
                <a:gd name="T15" fmla="*/ 168 h 169"/>
                <a:gd name="T16" fmla="*/ 0 w 28"/>
                <a:gd name="T17" fmla="*/ 159 h 169"/>
                <a:gd name="T18" fmla="*/ 10 w 28"/>
                <a:gd name="T19" fmla="*/ 160 h 169"/>
                <a:gd name="T20" fmla="*/ 9 w 28"/>
                <a:gd name="T21" fmla="*/ 169 h 169"/>
                <a:gd name="T22" fmla="*/ 9 w 28"/>
                <a:gd name="T23" fmla="*/ 169 h 169"/>
                <a:gd name="T24" fmla="*/ 14 w 28"/>
                <a:gd name="T25" fmla="*/ 130 h 169"/>
                <a:gd name="T26" fmla="*/ 3 w 28"/>
                <a:gd name="T27" fmla="*/ 129 h 169"/>
                <a:gd name="T28" fmla="*/ 5 w 28"/>
                <a:gd name="T29" fmla="*/ 118 h 169"/>
                <a:gd name="T30" fmla="*/ 15 w 28"/>
                <a:gd name="T31" fmla="*/ 119 h 169"/>
                <a:gd name="T32" fmla="*/ 14 w 28"/>
                <a:gd name="T33" fmla="*/ 130 h 169"/>
                <a:gd name="T34" fmla="*/ 14 w 28"/>
                <a:gd name="T35" fmla="*/ 130 h 169"/>
                <a:gd name="T36" fmla="*/ 18 w 28"/>
                <a:gd name="T37" fmla="*/ 91 h 169"/>
                <a:gd name="T38" fmla="*/ 9 w 28"/>
                <a:gd name="T39" fmla="*/ 89 h 169"/>
                <a:gd name="T40" fmla="*/ 10 w 28"/>
                <a:gd name="T41" fmla="*/ 79 h 169"/>
                <a:gd name="T42" fmla="*/ 19 w 28"/>
                <a:gd name="T43" fmla="*/ 80 h 169"/>
                <a:gd name="T44" fmla="*/ 18 w 28"/>
                <a:gd name="T45" fmla="*/ 91 h 169"/>
                <a:gd name="T46" fmla="*/ 18 w 28"/>
                <a:gd name="T47" fmla="*/ 91 h 169"/>
                <a:gd name="T48" fmla="*/ 23 w 28"/>
                <a:gd name="T49" fmla="*/ 50 h 169"/>
                <a:gd name="T50" fmla="*/ 13 w 28"/>
                <a:gd name="T51" fmla="*/ 49 h 169"/>
                <a:gd name="T52" fmla="*/ 14 w 28"/>
                <a:gd name="T53" fmla="*/ 40 h 169"/>
                <a:gd name="T54" fmla="*/ 24 w 28"/>
                <a:gd name="T55" fmla="*/ 41 h 169"/>
                <a:gd name="T56" fmla="*/ 23 w 28"/>
                <a:gd name="T57" fmla="*/ 5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169">
                  <a:moveTo>
                    <a:pt x="27" y="11"/>
                  </a:moveTo>
                  <a:lnTo>
                    <a:pt x="18" y="10"/>
                  </a:lnTo>
                  <a:lnTo>
                    <a:pt x="19" y="0"/>
                  </a:lnTo>
                  <a:lnTo>
                    <a:pt x="28" y="2"/>
                  </a:lnTo>
                  <a:lnTo>
                    <a:pt x="27" y="11"/>
                  </a:lnTo>
                  <a:lnTo>
                    <a:pt x="27" y="11"/>
                  </a:lnTo>
                  <a:close/>
                  <a:moveTo>
                    <a:pt x="9" y="169"/>
                  </a:moveTo>
                  <a:lnTo>
                    <a:pt x="0" y="168"/>
                  </a:lnTo>
                  <a:lnTo>
                    <a:pt x="0" y="159"/>
                  </a:lnTo>
                  <a:lnTo>
                    <a:pt x="10" y="160"/>
                  </a:lnTo>
                  <a:lnTo>
                    <a:pt x="9" y="169"/>
                  </a:lnTo>
                  <a:lnTo>
                    <a:pt x="9" y="169"/>
                  </a:lnTo>
                  <a:close/>
                  <a:moveTo>
                    <a:pt x="14" y="130"/>
                  </a:moveTo>
                  <a:lnTo>
                    <a:pt x="3" y="129"/>
                  </a:lnTo>
                  <a:lnTo>
                    <a:pt x="5" y="118"/>
                  </a:lnTo>
                  <a:lnTo>
                    <a:pt x="15" y="119"/>
                  </a:lnTo>
                  <a:lnTo>
                    <a:pt x="14" y="130"/>
                  </a:lnTo>
                  <a:lnTo>
                    <a:pt x="14" y="130"/>
                  </a:lnTo>
                  <a:close/>
                  <a:moveTo>
                    <a:pt x="18" y="91"/>
                  </a:moveTo>
                  <a:lnTo>
                    <a:pt x="9" y="89"/>
                  </a:lnTo>
                  <a:lnTo>
                    <a:pt x="10" y="79"/>
                  </a:lnTo>
                  <a:lnTo>
                    <a:pt x="19" y="80"/>
                  </a:lnTo>
                  <a:lnTo>
                    <a:pt x="18" y="91"/>
                  </a:lnTo>
                  <a:lnTo>
                    <a:pt x="18" y="91"/>
                  </a:lnTo>
                  <a:close/>
                  <a:moveTo>
                    <a:pt x="23" y="50"/>
                  </a:moveTo>
                  <a:lnTo>
                    <a:pt x="13" y="49"/>
                  </a:lnTo>
                  <a:lnTo>
                    <a:pt x="14" y="40"/>
                  </a:lnTo>
                  <a:lnTo>
                    <a:pt x="24" y="41"/>
                  </a:lnTo>
                  <a:lnTo>
                    <a:pt x="23" y="5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1" name="Freeform 281"/>
            <p:cNvSpPr>
              <a:spLocks noEditPoints="1"/>
            </p:cNvSpPr>
            <p:nvPr/>
          </p:nvSpPr>
          <p:spPr bwMode="auto">
            <a:xfrm>
              <a:off x="3334194" y="5102427"/>
              <a:ext cx="1325347" cy="270592"/>
            </a:xfrm>
            <a:custGeom>
              <a:avLst/>
              <a:gdLst>
                <a:gd name="T0" fmla="*/ 471 w 480"/>
                <a:gd name="T1" fmla="*/ 86 h 98"/>
                <a:gd name="T2" fmla="*/ 479 w 480"/>
                <a:gd name="T3" fmla="*/ 98 h 98"/>
                <a:gd name="T4" fmla="*/ 469 w 480"/>
                <a:gd name="T5" fmla="*/ 95 h 98"/>
                <a:gd name="T6" fmla="*/ 1 w 480"/>
                <a:gd name="T7" fmla="*/ 0 h 98"/>
                <a:gd name="T8" fmla="*/ 9 w 480"/>
                <a:gd name="T9" fmla="*/ 11 h 98"/>
                <a:gd name="T10" fmla="*/ 0 w 480"/>
                <a:gd name="T11" fmla="*/ 10 h 98"/>
                <a:gd name="T12" fmla="*/ 40 w 480"/>
                <a:gd name="T13" fmla="*/ 8 h 98"/>
                <a:gd name="T14" fmla="*/ 48 w 480"/>
                <a:gd name="T15" fmla="*/ 19 h 98"/>
                <a:gd name="T16" fmla="*/ 39 w 480"/>
                <a:gd name="T17" fmla="*/ 17 h 98"/>
                <a:gd name="T18" fmla="*/ 79 w 480"/>
                <a:gd name="T19" fmla="*/ 14 h 98"/>
                <a:gd name="T20" fmla="*/ 87 w 480"/>
                <a:gd name="T21" fmla="*/ 26 h 98"/>
                <a:gd name="T22" fmla="*/ 78 w 480"/>
                <a:gd name="T23" fmla="*/ 25 h 98"/>
                <a:gd name="T24" fmla="*/ 118 w 480"/>
                <a:gd name="T25" fmla="*/ 22 h 98"/>
                <a:gd name="T26" fmla="*/ 126 w 480"/>
                <a:gd name="T27" fmla="*/ 34 h 98"/>
                <a:gd name="T28" fmla="*/ 117 w 480"/>
                <a:gd name="T29" fmla="*/ 31 h 98"/>
                <a:gd name="T30" fmla="*/ 158 w 480"/>
                <a:gd name="T31" fmla="*/ 28 h 98"/>
                <a:gd name="T32" fmla="*/ 165 w 480"/>
                <a:gd name="T33" fmla="*/ 40 h 98"/>
                <a:gd name="T34" fmla="*/ 156 w 480"/>
                <a:gd name="T35" fmla="*/ 39 h 98"/>
                <a:gd name="T36" fmla="*/ 197 w 480"/>
                <a:gd name="T37" fmla="*/ 36 h 98"/>
                <a:gd name="T38" fmla="*/ 205 w 480"/>
                <a:gd name="T39" fmla="*/ 48 h 98"/>
                <a:gd name="T40" fmla="*/ 194 w 480"/>
                <a:gd name="T41" fmla="*/ 45 h 98"/>
                <a:gd name="T42" fmla="*/ 236 w 480"/>
                <a:gd name="T43" fmla="*/ 43 h 98"/>
                <a:gd name="T44" fmla="*/ 244 w 480"/>
                <a:gd name="T45" fmla="*/ 55 h 98"/>
                <a:gd name="T46" fmla="*/ 233 w 480"/>
                <a:gd name="T47" fmla="*/ 53 h 98"/>
                <a:gd name="T48" fmla="*/ 275 w 480"/>
                <a:gd name="T49" fmla="*/ 51 h 98"/>
                <a:gd name="T50" fmla="*/ 283 w 480"/>
                <a:gd name="T51" fmla="*/ 62 h 98"/>
                <a:gd name="T52" fmla="*/ 273 w 480"/>
                <a:gd name="T53" fmla="*/ 60 h 98"/>
                <a:gd name="T54" fmla="*/ 314 w 480"/>
                <a:gd name="T55" fmla="*/ 57 h 98"/>
                <a:gd name="T56" fmla="*/ 322 w 480"/>
                <a:gd name="T57" fmla="*/ 69 h 98"/>
                <a:gd name="T58" fmla="*/ 312 w 480"/>
                <a:gd name="T59" fmla="*/ 68 h 98"/>
                <a:gd name="T60" fmla="*/ 354 w 480"/>
                <a:gd name="T61" fmla="*/ 65 h 98"/>
                <a:gd name="T62" fmla="*/ 361 w 480"/>
                <a:gd name="T63" fmla="*/ 75 h 98"/>
                <a:gd name="T64" fmla="*/ 351 w 480"/>
                <a:gd name="T65" fmla="*/ 74 h 98"/>
                <a:gd name="T66" fmla="*/ 393 w 480"/>
                <a:gd name="T67" fmla="*/ 72 h 98"/>
                <a:gd name="T68" fmla="*/ 401 w 480"/>
                <a:gd name="T69" fmla="*/ 83 h 98"/>
                <a:gd name="T70" fmla="*/ 390 w 480"/>
                <a:gd name="T71" fmla="*/ 82 h 98"/>
                <a:gd name="T72" fmla="*/ 432 w 480"/>
                <a:gd name="T73" fmla="*/ 79 h 98"/>
                <a:gd name="T74" fmla="*/ 440 w 480"/>
                <a:gd name="T75"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0" h="98">
                  <a:moveTo>
                    <a:pt x="469" y="95"/>
                  </a:moveTo>
                  <a:lnTo>
                    <a:pt x="471" y="86"/>
                  </a:lnTo>
                  <a:lnTo>
                    <a:pt x="480" y="87"/>
                  </a:lnTo>
                  <a:lnTo>
                    <a:pt x="479" y="98"/>
                  </a:lnTo>
                  <a:lnTo>
                    <a:pt x="469" y="95"/>
                  </a:lnTo>
                  <a:lnTo>
                    <a:pt x="469" y="95"/>
                  </a:lnTo>
                  <a:close/>
                  <a:moveTo>
                    <a:pt x="0" y="10"/>
                  </a:moveTo>
                  <a:lnTo>
                    <a:pt x="1" y="0"/>
                  </a:lnTo>
                  <a:lnTo>
                    <a:pt x="10" y="2"/>
                  </a:lnTo>
                  <a:lnTo>
                    <a:pt x="9" y="11"/>
                  </a:lnTo>
                  <a:lnTo>
                    <a:pt x="0" y="10"/>
                  </a:lnTo>
                  <a:lnTo>
                    <a:pt x="0" y="10"/>
                  </a:lnTo>
                  <a:close/>
                  <a:moveTo>
                    <a:pt x="39" y="17"/>
                  </a:moveTo>
                  <a:lnTo>
                    <a:pt x="40" y="8"/>
                  </a:lnTo>
                  <a:lnTo>
                    <a:pt x="49" y="9"/>
                  </a:lnTo>
                  <a:lnTo>
                    <a:pt x="48" y="19"/>
                  </a:lnTo>
                  <a:lnTo>
                    <a:pt x="39" y="17"/>
                  </a:lnTo>
                  <a:lnTo>
                    <a:pt x="39" y="17"/>
                  </a:lnTo>
                  <a:close/>
                  <a:moveTo>
                    <a:pt x="78" y="25"/>
                  </a:moveTo>
                  <a:lnTo>
                    <a:pt x="79" y="14"/>
                  </a:lnTo>
                  <a:lnTo>
                    <a:pt x="88" y="17"/>
                  </a:lnTo>
                  <a:lnTo>
                    <a:pt x="87" y="26"/>
                  </a:lnTo>
                  <a:lnTo>
                    <a:pt x="78" y="25"/>
                  </a:lnTo>
                  <a:lnTo>
                    <a:pt x="78" y="25"/>
                  </a:lnTo>
                  <a:close/>
                  <a:moveTo>
                    <a:pt x="117" y="31"/>
                  </a:moveTo>
                  <a:lnTo>
                    <a:pt x="118" y="22"/>
                  </a:lnTo>
                  <a:lnTo>
                    <a:pt x="128" y="23"/>
                  </a:lnTo>
                  <a:lnTo>
                    <a:pt x="126" y="34"/>
                  </a:lnTo>
                  <a:lnTo>
                    <a:pt x="117" y="31"/>
                  </a:lnTo>
                  <a:lnTo>
                    <a:pt x="117" y="31"/>
                  </a:lnTo>
                  <a:close/>
                  <a:moveTo>
                    <a:pt x="156" y="39"/>
                  </a:moveTo>
                  <a:lnTo>
                    <a:pt x="158" y="28"/>
                  </a:lnTo>
                  <a:lnTo>
                    <a:pt x="167" y="31"/>
                  </a:lnTo>
                  <a:lnTo>
                    <a:pt x="165" y="40"/>
                  </a:lnTo>
                  <a:lnTo>
                    <a:pt x="156" y="39"/>
                  </a:lnTo>
                  <a:lnTo>
                    <a:pt x="156" y="39"/>
                  </a:lnTo>
                  <a:close/>
                  <a:moveTo>
                    <a:pt x="194" y="45"/>
                  </a:moveTo>
                  <a:lnTo>
                    <a:pt x="197" y="36"/>
                  </a:lnTo>
                  <a:lnTo>
                    <a:pt x="206" y="38"/>
                  </a:lnTo>
                  <a:lnTo>
                    <a:pt x="205" y="48"/>
                  </a:lnTo>
                  <a:lnTo>
                    <a:pt x="194" y="45"/>
                  </a:lnTo>
                  <a:lnTo>
                    <a:pt x="194" y="45"/>
                  </a:lnTo>
                  <a:close/>
                  <a:moveTo>
                    <a:pt x="233" y="53"/>
                  </a:moveTo>
                  <a:lnTo>
                    <a:pt x="236" y="43"/>
                  </a:lnTo>
                  <a:lnTo>
                    <a:pt x="245" y="45"/>
                  </a:lnTo>
                  <a:lnTo>
                    <a:pt x="244" y="55"/>
                  </a:lnTo>
                  <a:lnTo>
                    <a:pt x="233" y="53"/>
                  </a:lnTo>
                  <a:lnTo>
                    <a:pt x="233" y="53"/>
                  </a:lnTo>
                  <a:close/>
                  <a:moveTo>
                    <a:pt x="273" y="60"/>
                  </a:moveTo>
                  <a:lnTo>
                    <a:pt x="275" y="51"/>
                  </a:lnTo>
                  <a:lnTo>
                    <a:pt x="284" y="52"/>
                  </a:lnTo>
                  <a:lnTo>
                    <a:pt x="283" y="62"/>
                  </a:lnTo>
                  <a:lnTo>
                    <a:pt x="273" y="60"/>
                  </a:lnTo>
                  <a:lnTo>
                    <a:pt x="273" y="60"/>
                  </a:lnTo>
                  <a:close/>
                  <a:moveTo>
                    <a:pt x="312" y="68"/>
                  </a:moveTo>
                  <a:lnTo>
                    <a:pt x="314" y="57"/>
                  </a:lnTo>
                  <a:lnTo>
                    <a:pt x="324" y="59"/>
                  </a:lnTo>
                  <a:lnTo>
                    <a:pt x="322" y="69"/>
                  </a:lnTo>
                  <a:lnTo>
                    <a:pt x="312" y="68"/>
                  </a:lnTo>
                  <a:lnTo>
                    <a:pt x="312" y="68"/>
                  </a:lnTo>
                  <a:close/>
                  <a:moveTo>
                    <a:pt x="351" y="74"/>
                  </a:moveTo>
                  <a:lnTo>
                    <a:pt x="354" y="65"/>
                  </a:lnTo>
                  <a:lnTo>
                    <a:pt x="363" y="66"/>
                  </a:lnTo>
                  <a:lnTo>
                    <a:pt x="361" y="75"/>
                  </a:lnTo>
                  <a:lnTo>
                    <a:pt x="351" y="74"/>
                  </a:lnTo>
                  <a:lnTo>
                    <a:pt x="351" y="74"/>
                  </a:lnTo>
                  <a:close/>
                  <a:moveTo>
                    <a:pt x="390" y="82"/>
                  </a:moveTo>
                  <a:lnTo>
                    <a:pt x="393" y="72"/>
                  </a:lnTo>
                  <a:lnTo>
                    <a:pt x="402" y="73"/>
                  </a:lnTo>
                  <a:lnTo>
                    <a:pt x="401" y="83"/>
                  </a:lnTo>
                  <a:lnTo>
                    <a:pt x="390" y="82"/>
                  </a:lnTo>
                  <a:lnTo>
                    <a:pt x="390" y="82"/>
                  </a:lnTo>
                  <a:close/>
                  <a:moveTo>
                    <a:pt x="429" y="89"/>
                  </a:moveTo>
                  <a:lnTo>
                    <a:pt x="432" y="79"/>
                  </a:lnTo>
                  <a:lnTo>
                    <a:pt x="441" y="81"/>
                  </a:lnTo>
                  <a:lnTo>
                    <a:pt x="440" y="90"/>
                  </a:lnTo>
                  <a:lnTo>
                    <a:pt x="429" y="8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2" name="Freeform 282"/>
            <p:cNvSpPr>
              <a:spLocks noEditPoints="1"/>
            </p:cNvSpPr>
            <p:nvPr/>
          </p:nvSpPr>
          <p:spPr bwMode="auto">
            <a:xfrm>
              <a:off x="3869856" y="4387293"/>
              <a:ext cx="800731" cy="977444"/>
            </a:xfrm>
            <a:custGeom>
              <a:avLst/>
              <a:gdLst>
                <a:gd name="T0" fmla="*/ 284 w 290"/>
                <a:gd name="T1" fmla="*/ 341 h 354"/>
                <a:gd name="T2" fmla="*/ 282 w 290"/>
                <a:gd name="T3" fmla="*/ 354 h 354"/>
                <a:gd name="T4" fmla="*/ 276 w 290"/>
                <a:gd name="T5" fmla="*/ 348 h 354"/>
                <a:gd name="T6" fmla="*/ 8 w 290"/>
                <a:gd name="T7" fmla="*/ 0 h 354"/>
                <a:gd name="T8" fmla="*/ 7 w 290"/>
                <a:gd name="T9" fmla="*/ 14 h 354"/>
                <a:gd name="T10" fmla="*/ 0 w 290"/>
                <a:gd name="T11" fmla="*/ 6 h 354"/>
                <a:gd name="T12" fmla="*/ 33 w 290"/>
                <a:gd name="T13" fmla="*/ 31 h 354"/>
                <a:gd name="T14" fmla="*/ 32 w 290"/>
                <a:gd name="T15" fmla="*/ 46 h 354"/>
                <a:gd name="T16" fmla="*/ 25 w 290"/>
                <a:gd name="T17" fmla="*/ 38 h 354"/>
                <a:gd name="T18" fmla="*/ 58 w 290"/>
                <a:gd name="T19" fmla="*/ 63 h 354"/>
                <a:gd name="T20" fmla="*/ 56 w 290"/>
                <a:gd name="T21" fmla="*/ 76 h 354"/>
                <a:gd name="T22" fmla="*/ 50 w 290"/>
                <a:gd name="T23" fmla="*/ 68 h 354"/>
                <a:gd name="T24" fmla="*/ 83 w 290"/>
                <a:gd name="T25" fmla="*/ 93 h 354"/>
                <a:gd name="T26" fmla="*/ 81 w 290"/>
                <a:gd name="T27" fmla="*/ 107 h 354"/>
                <a:gd name="T28" fmla="*/ 75 w 290"/>
                <a:gd name="T29" fmla="*/ 99 h 354"/>
                <a:gd name="T30" fmla="*/ 107 w 290"/>
                <a:gd name="T31" fmla="*/ 124 h 354"/>
                <a:gd name="T32" fmla="*/ 106 w 290"/>
                <a:gd name="T33" fmla="*/ 138 h 354"/>
                <a:gd name="T34" fmla="*/ 101 w 290"/>
                <a:gd name="T35" fmla="*/ 131 h 354"/>
                <a:gd name="T36" fmla="*/ 134 w 290"/>
                <a:gd name="T37" fmla="*/ 155 h 354"/>
                <a:gd name="T38" fmla="*/ 131 w 290"/>
                <a:gd name="T39" fmla="*/ 168 h 354"/>
                <a:gd name="T40" fmla="*/ 126 w 290"/>
                <a:gd name="T41" fmla="*/ 161 h 354"/>
                <a:gd name="T42" fmla="*/ 158 w 290"/>
                <a:gd name="T43" fmla="*/ 185 h 354"/>
                <a:gd name="T44" fmla="*/ 157 w 290"/>
                <a:gd name="T45" fmla="*/ 200 h 354"/>
                <a:gd name="T46" fmla="*/ 150 w 290"/>
                <a:gd name="T47" fmla="*/ 192 h 354"/>
                <a:gd name="T48" fmla="*/ 183 w 290"/>
                <a:gd name="T49" fmla="*/ 217 h 354"/>
                <a:gd name="T50" fmla="*/ 182 w 290"/>
                <a:gd name="T51" fmla="*/ 231 h 354"/>
                <a:gd name="T52" fmla="*/ 175 w 290"/>
                <a:gd name="T53" fmla="*/ 223 h 354"/>
                <a:gd name="T54" fmla="*/ 208 w 290"/>
                <a:gd name="T55" fmla="*/ 248 h 354"/>
                <a:gd name="T56" fmla="*/ 207 w 290"/>
                <a:gd name="T57" fmla="*/ 261 h 354"/>
                <a:gd name="T58" fmla="*/ 200 w 290"/>
                <a:gd name="T59" fmla="*/ 255 h 354"/>
                <a:gd name="T60" fmla="*/ 233 w 290"/>
                <a:gd name="T61" fmla="*/ 278 h 354"/>
                <a:gd name="T62" fmla="*/ 232 w 290"/>
                <a:gd name="T63" fmla="*/ 293 h 354"/>
                <a:gd name="T64" fmla="*/ 225 w 290"/>
                <a:gd name="T65" fmla="*/ 285 h 354"/>
                <a:gd name="T66" fmla="*/ 259 w 290"/>
                <a:gd name="T67" fmla="*/ 310 h 354"/>
                <a:gd name="T68" fmla="*/ 256 w 290"/>
                <a:gd name="T69" fmla="*/ 32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354">
                  <a:moveTo>
                    <a:pt x="276" y="348"/>
                  </a:moveTo>
                  <a:lnTo>
                    <a:pt x="284" y="341"/>
                  </a:lnTo>
                  <a:lnTo>
                    <a:pt x="290" y="349"/>
                  </a:lnTo>
                  <a:lnTo>
                    <a:pt x="282" y="354"/>
                  </a:lnTo>
                  <a:lnTo>
                    <a:pt x="276" y="348"/>
                  </a:lnTo>
                  <a:lnTo>
                    <a:pt x="276" y="348"/>
                  </a:lnTo>
                  <a:close/>
                  <a:moveTo>
                    <a:pt x="0" y="6"/>
                  </a:moveTo>
                  <a:lnTo>
                    <a:pt x="8" y="0"/>
                  </a:lnTo>
                  <a:lnTo>
                    <a:pt x="13" y="8"/>
                  </a:lnTo>
                  <a:lnTo>
                    <a:pt x="7" y="14"/>
                  </a:lnTo>
                  <a:lnTo>
                    <a:pt x="0" y="6"/>
                  </a:lnTo>
                  <a:lnTo>
                    <a:pt x="0" y="6"/>
                  </a:lnTo>
                  <a:close/>
                  <a:moveTo>
                    <a:pt x="25" y="38"/>
                  </a:moveTo>
                  <a:lnTo>
                    <a:pt x="33" y="31"/>
                  </a:lnTo>
                  <a:lnTo>
                    <a:pt x="39" y="39"/>
                  </a:lnTo>
                  <a:lnTo>
                    <a:pt x="32" y="46"/>
                  </a:lnTo>
                  <a:lnTo>
                    <a:pt x="25" y="38"/>
                  </a:lnTo>
                  <a:lnTo>
                    <a:pt x="25" y="38"/>
                  </a:lnTo>
                  <a:close/>
                  <a:moveTo>
                    <a:pt x="50" y="68"/>
                  </a:moveTo>
                  <a:lnTo>
                    <a:pt x="58" y="63"/>
                  </a:lnTo>
                  <a:lnTo>
                    <a:pt x="64" y="70"/>
                  </a:lnTo>
                  <a:lnTo>
                    <a:pt x="56" y="76"/>
                  </a:lnTo>
                  <a:lnTo>
                    <a:pt x="50" y="68"/>
                  </a:lnTo>
                  <a:lnTo>
                    <a:pt x="50" y="68"/>
                  </a:lnTo>
                  <a:close/>
                  <a:moveTo>
                    <a:pt x="75" y="99"/>
                  </a:moveTo>
                  <a:lnTo>
                    <a:pt x="83" y="93"/>
                  </a:lnTo>
                  <a:lnTo>
                    <a:pt x="89" y="101"/>
                  </a:lnTo>
                  <a:lnTo>
                    <a:pt x="81" y="107"/>
                  </a:lnTo>
                  <a:lnTo>
                    <a:pt x="75" y="99"/>
                  </a:lnTo>
                  <a:lnTo>
                    <a:pt x="75" y="99"/>
                  </a:lnTo>
                  <a:close/>
                  <a:moveTo>
                    <a:pt x="101" y="131"/>
                  </a:moveTo>
                  <a:lnTo>
                    <a:pt x="107" y="124"/>
                  </a:lnTo>
                  <a:lnTo>
                    <a:pt x="114" y="132"/>
                  </a:lnTo>
                  <a:lnTo>
                    <a:pt x="106" y="138"/>
                  </a:lnTo>
                  <a:lnTo>
                    <a:pt x="101" y="131"/>
                  </a:lnTo>
                  <a:lnTo>
                    <a:pt x="101" y="131"/>
                  </a:lnTo>
                  <a:close/>
                  <a:moveTo>
                    <a:pt x="126" y="161"/>
                  </a:moveTo>
                  <a:lnTo>
                    <a:pt x="134" y="155"/>
                  </a:lnTo>
                  <a:lnTo>
                    <a:pt x="139" y="163"/>
                  </a:lnTo>
                  <a:lnTo>
                    <a:pt x="131" y="168"/>
                  </a:lnTo>
                  <a:lnTo>
                    <a:pt x="126" y="161"/>
                  </a:lnTo>
                  <a:lnTo>
                    <a:pt x="126" y="161"/>
                  </a:lnTo>
                  <a:close/>
                  <a:moveTo>
                    <a:pt x="150" y="192"/>
                  </a:moveTo>
                  <a:lnTo>
                    <a:pt x="158" y="185"/>
                  </a:lnTo>
                  <a:lnTo>
                    <a:pt x="165" y="193"/>
                  </a:lnTo>
                  <a:lnTo>
                    <a:pt x="157" y="200"/>
                  </a:lnTo>
                  <a:lnTo>
                    <a:pt x="150" y="192"/>
                  </a:lnTo>
                  <a:lnTo>
                    <a:pt x="150" y="192"/>
                  </a:lnTo>
                  <a:close/>
                  <a:moveTo>
                    <a:pt x="175" y="223"/>
                  </a:moveTo>
                  <a:lnTo>
                    <a:pt x="183" y="217"/>
                  </a:lnTo>
                  <a:lnTo>
                    <a:pt x="190" y="225"/>
                  </a:lnTo>
                  <a:lnTo>
                    <a:pt x="182" y="231"/>
                  </a:lnTo>
                  <a:lnTo>
                    <a:pt x="175" y="223"/>
                  </a:lnTo>
                  <a:lnTo>
                    <a:pt x="175" y="223"/>
                  </a:lnTo>
                  <a:close/>
                  <a:moveTo>
                    <a:pt x="200" y="255"/>
                  </a:moveTo>
                  <a:lnTo>
                    <a:pt x="208" y="248"/>
                  </a:lnTo>
                  <a:lnTo>
                    <a:pt x="215" y="256"/>
                  </a:lnTo>
                  <a:lnTo>
                    <a:pt x="207" y="261"/>
                  </a:lnTo>
                  <a:lnTo>
                    <a:pt x="200" y="255"/>
                  </a:lnTo>
                  <a:lnTo>
                    <a:pt x="200" y="255"/>
                  </a:lnTo>
                  <a:close/>
                  <a:moveTo>
                    <a:pt x="225" y="285"/>
                  </a:moveTo>
                  <a:lnTo>
                    <a:pt x="233" y="278"/>
                  </a:lnTo>
                  <a:lnTo>
                    <a:pt x="239" y="286"/>
                  </a:lnTo>
                  <a:lnTo>
                    <a:pt x="232" y="293"/>
                  </a:lnTo>
                  <a:lnTo>
                    <a:pt x="225" y="285"/>
                  </a:lnTo>
                  <a:lnTo>
                    <a:pt x="225" y="285"/>
                  </a:lnTo>
                  <a:close/>
                  <a:moveTo>
                    <a:pt x="251" y="316"/>
                  </a:moveTo>
                  <a:lnTo>
                    <a:pt x="259" y="310"/>
                  </a:lnTo>
                  <a:lnTo>
                    <a:pt x="264" y="318"/>
                  </a:lnTo>
                  <a:lnTo>
                    <a:pt x="256" y="324"/>
                  </a:lnTo>
                  <a:lnTo>
                    <a:pt x="251" y="316"/>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3" name="Freeform 283"/>
            <p:cNvSpPr>
              <a:spLocks noEditPoints="1"/>
            </p:cNvSpPr>
            <p:nvPr/>
          </p:nvSpPr>
          <p:spPr bwMode="auto">
            <a:xfrm>
              <a:off x="4654020" y="4920192"/>
              <a:ext cx="814537" cy="447305"/>
            </a:xfrm>
            <a:custGeom>
              <a:avLst/>
              <a:gdLst>
                <a:gd name="T0" fmla="*/ 9 w 295"/>
                <a:gd name="T1" fmla="*/ 149 h 162"/>
                <a:gd name="T2" fmla="*/ 13 w 295"/>
                <a:gd name="T3" fmla="*/ 158 h 162"/>
                <a:gd name="T4" fmla="*/ 4 w 295"/>
                <a:gd name="T5" fmla="*/ 162 h 162"/>
                <a:gd name="T6" fmla="*/ 0 w 295"/>
                <a:gd name="T7" fmla="*/ 155 h 162"/>
                <a:gd name="T8" fmla="*/ 9 w 295"/>
                <a:gd name="T9" fmla="*/ 149 h 162"/>
                <a:gd name="T10" fmla="*/ 9 w 295"/>
                <a:gd name="T11" fmla="*/ 149 h 162"/>
                <a:gd name="T12" fmla="*/ 290 w 295"/>
                <a:gd name="T13" fmla="*/ 0 h 162"/>
                <a:gd name="T14" fmla="*/ 295 w 295"/>
                <a:gd name="T15" fmla="*/ 9 h 162"/>
                <a:gd name="T16" fmla="*/ 286 w 295"/>
                <a:gd name="T17" fmla="*/ 15 h 162"/>
                <a:gd name="T18" fmla="*/ 281 w 295"/>
                <a:gd name="T19" fmla="*/ 6 h 162"/>
                <a:gd name="T20" fmla="*/ 290 w 295"/>
                <a:gd name="T21" fmla="*/ 0 h 162"/>
                <a:gd name="T22" fmla="*/ 290 w 295"/>
                <a:gd name="T23" fmla="*/ 0 h 162"/>
                <a:gd name="T24" fmla="*/ 255 w 295"/>
                <a:gd name="T25" fmla="*/ 20 h 162"/>
                <a:gd name="T26" fmla="*/ 260 w 295"/>
                <a:gd name="T27" fmla="*/ 28 h 162"/>
                <a:gd name="T28" fmla="*/ 251 w 295"/>
                <a:gd name="T29" fmla="*/ 33 h 162"/>
                <a:gd name="T30" fmla="*/ 245 w 295"/>
                <a:gd name="T31" fmla="*/ 24 h 162"/>
                <a:gd name="T32" fmla="*/ 255 w 295"/>
                <a:gd name="T33" fmla="*/ 20 h 162"/>
                <a:gd name="T34" fmla="*/ 255 w 295"/>
                <a:gd name="T35" fmla="*/ 20 h 162"/>
                <a:gd name="T36" fmla="*/ 219 w 295"/>
                <a:gd name="T37" fmla="*/ 38 h 162"/>
                <a:gd name="T38" fmla="*/ 225 w 295"/>
                <a:gd name="T39" fmla="*/ 47 h 162"/>
                <a:gd name="T40" fmla="*/ 215 w 295"/>
                <a:gd name="T41" fmla="*/ 51 h 162"/>
                <a:gd name="T42" fmla="*/ 211 w 295"/>
                <a:gd name="T43" fmla="*/ 42 h 162"/>
                <a:gd name="T44" fmla="*/ 219 w 295"/>
                <a:gd name="T45" fmla="*/ 38 h 162"/>
                <a:gd name="T46" fmla="*/ 219 w 295"/>
                <a:gd name="T47" fmla="*/ 38 h 162"/>
                <a:gd name="T48" fmla="*/ 184 w 295"/>
                <a:gd name="T49" fmla="*/ 57 h 162"/>
                <a:gd name="T50" fmla="*/ 189 w 295"/>
                <a:gd name="T51" fmla="*/ 66 h 162"/>
                <a:gd name="T52" fmla="*/ 180 w 295"/>
                <a:gd name="T53" fmla="*/ 70 h 162"/>
                <a:gd name="T54" fmla="*/ 176 w 295"/>
                <a:gd name="T55" fmla="*/ 62 h 162"/>
                <a:gd name="T56" fmla="*/ 184 w 295"/>
                <a:gd name="T57" fmla="*/ 57 h 162"/>
                <a:gd name="T58" fmla="*/ 184 w 295"/>
                <a:gd name="T59" fmla="*/ 57 h 162"/>
                <a:gd name="T60" fmla="*/ 149 w 295"/>
                <a:gd name="T61" fmla="*/ 75 h 162"/>
                <a:gd name="T62" fmla="*/ 154 w 295"/>
                <a:gd name="T63" fmla="*/ 84 h 162"/>
                <a:gd name="T64" fmla="*/ 145 w 295"/>
                <a:gd name="T65" fmla="*/ 89 h 162"/>
                <a:gd name="T66" fmla="*/ 141 w 295"/>
                <a:gd name="T67" fmla="*/ 80 h 162"/>
                <a:gd name="T68" fmla="*/ 149 w 295"/>
                <a:gd name="T69" fmla="*/ 75 h 162"/>
                <a:gd name="T70" fmla="*/ 149 w 295"/>
                <a:gd name="T71" fmla="*/ 75 h 162"/>
                <a:gd name="T72" fmla="*/ 113 w 295"/>
                <a:gd name="T73" fmla="*/ 94 h 162"/>
                <a:gd name="T74" fmla="*/ 119 w 295"/>
                <a:gd name="T75" fmla="*/ 102 h 162"/>
                <a:gd name="T76" fmla="*/ 110 w 295"/>
                <a:gd name="T77" fmla="*/ 108 h 162"/>
                <a:gd name="T78" fmla="*/ 106 w 295"/>
                <a:gd name="T79" fmla="*/ 98 h 162"/>
                <a:gd name="T80" fmla="*/ 113 w 295"/>
                <a:gd name="T81" fmla="*/ 94 h 162"/>
                <a:gd name="T82" fmla="*/ 113 w 295"/>
                <a:gd name="T83" fmla="*/ 94 h 162"/>
                <a:gd name="T84" fmla="*/ 78 w 295"/>
                <a:gd name="T85" fmla="*/ 113 h 162"/>
                <a:gd name="T86" fmla="*/ 83 w 295"/>
                <a:gd name="T87" fmla="*/ 121 h 162"/>
                <a:gd name="T88" fmla="*/ 74 w 295"/>
                <a:gd name="T89" fmla="*/ 126 h 162"/>
                <a:gd name="T90" fmla="*/ 70 w 295"/>
                <a:gd name="T91" fmla="*/ 117 h 162"/>
                <a:gd name="T92" fmla="*/ 78 w 295"/>
                <a:gd name="T93" fmla="*/ 113 h 162"/>
                <a:gd name="T94" fmla="*/ 78 w 295"/>
                <a:gd name="T95" fmla="*/ 113 h 162"/>
                <a:gd name="T96" fmla="*/ 43 w 295"/>
                <a:gd name="T97" fmla="*/ 131 h 162"/>
                <a:gd name="T98" fmla="*/ 48 w 295"/>
                <a:gd name="T99" fmla="*/ 140 h 162"/>
                <a:gd name="T100" fmla="*/ 39 w 295"/>
                <a:gd name="T101" fmla="*/ 144 h 162"/>
                <a:gd name="T102" fmla="*/ 35 w 295"/>
                <a:gd name="T103" fmla="*/ 136 h 162"/>
                <a:gd name="T104" fmla="*/ 43 w 295"/>
                <a:gd name="T10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162">
                  <a:moveTo>
                    <a:pt x="9" y="149"/>
                  </a:moveTo>
                  <a:lnTo>
                    <a:pt x="13" y="158"/>
                  </a:lnTo>
                  <a:lnTo>
                    <a:pt x="4" y="162"/>
                  </a:lnTo>
                  <a:lnTo>
                    <a:pt x="0" y="155"/>
                  </a:lnTo>
                  <a:lnTo>
                    <a:pt x="9" y="149"/>
                  </a:lnTo>
                  <a:lnTo>
                    <a:pt x="9" y="149"/>
                  </a:lnTo>
                  <a:close/>
                  <a:moveTo>
                    <a:pt x="290" y="0"/>
                  </a:moveTo>
                  <a:lnTo>
                    <a:pt x="295" y="9"/>
                  </a:lnTo>
                  <a:lnTo>
                    <a:pt x="286" y="15"/>
                  </a:lnTo>
                  <a:lnTo>
                    <a:pt x="281" y="6"/>
                  </a:lnTo>
                  <a:lnTo>
                    <a:pt x="290" y="0"/>
                  </a:lnTo>
                  <a:lnTo>
                    <a:pt x="290" y="0"/>
                  </a:lnTo>
                  <a:close/>
                  <a:moveTo>
                    <a:pt x="255" y="20"/>
                  </a:moveTo>
                  <a:lnTo>
                    <a:pt x="260" y="28"/>
                  </a:lnTo>
                  <a:lnTo>
                    <a:pt x="251" y="33"/>
                  </a:lnTo>
                  <a:lnTo>
                    <a:pt x="245" y="24"/>
                  </a:lnTo>
                  <a:lnTo>
                    <a:pt x="255" y="20"/>
                  </a:lnTo>
                  <a:lnTo>
                    <a:pt x="255" y="20"/>
                  </a:lnTo>
                  <a:close/>
                  <a:moveTo>
                    <a:pt x="219" y="38"/>
                  </a:moveTo>
                  <a:lnTo>
                    <a:pt x="225" y="47"/>
                  </a:lnTo>
                  <a:lnTo>
                    <a:pt x="215" y="51"/>
                  </a:lnTo>
                  <a:lnTo>
                    <a:pt x="211" y="42"/>
                  </a:lnTo>
                  <a:lnTo>
                    <a:pt x="219" y="38"/>
                  </a:lnTo>
                  <a:lnTo>
                    <a:pt x="219" y="38"/>
                  </a:lnTo>
                  <a:close/>
                  <a:moveTo>
                    <a:pt x="184" y="57"/>
                  </a:moveTo>
                  <a:lnTo>
                    <a:pt x="189" y="66"/>
                  </a:lnTo>
                  <a:lnTo>
                    <a:pt x="180" y="70"/>
                  </a:lnTo>
                  <a:lnTo>
                    <a:pt x="176" y="62"/>
                  </a:lnTo>
                  <a:lnTo>
                    <a:pt x="184" y="57"/>
                  </a:lnTo>
                  <a:lnTo>
                    <a:pt x="184" y="57"/>
                  </a:lnTo>
                  <a:close/>
                  <a:moveTo>
                    <a:pt x="149" y="75"/>
                  </a:moveTo>
                  <a:lnTo>
                    <a:pt x="154" y="84"/>
                  </a:lnTo>
                  <a:lnTo>
                    <a:pt x="145" y="89"/>
                  </a:lnTo>
                  <a:lnTo>
                    <a:pt x="141" y="80"/>
                  </a:lnTo>
                  <a:lnTo>
                    <a:pt x="149" y="75"/>
                  </a:lnTo>
                  <a:lnTo>
                    <a:pt x="149" y="75"/>
                  </a:lnTo>
                  <a:close/>
                  <a:moveTo>
                    <a:pt x="113" y="94"/>
                  </a:moveTo>
                  <a:lnTo>
                    <a:pt x="119" y="102"/>
                  </a:lnTo>
                  <a:lnTo>
                    <a:pt x="110" y="108"/>
                  </a:lnTo>
                  <a:lnTo>
                    <a:pt x="106" y="98"/>
                  </a:lnTo>
                  <a:lnTo>
                    <a:pt x="113" y="94"/>
                  </a:lnTo>
                  <a:lnTo>
                    <a:pt x="113" y="94"/>
                  </a:lnTo>
                  <a:close/>
                  <a:moveTo>
                    <a:pt x="78" y="113"/>
                  </a:moveTo>
                  <a:lnTo>
                    <a:pt x="83" y="121"/>
                  </a:lnTo>
                  <a:lnTo>
                    <a:pt x="74" y="126"/>
                  </a:lnTo>
                  <a:lnTo>
                    <a:pt x="70" y="117"/>
                  </a:lnTo>
                  <a:lnTo>
                    <a:pt x="78" y="113"/>
                  </a:lnTo>
                  <a:lnTo>
                    <a:pt x="78" y="113"/>
                  </a:lnTo>
                  <a:close/>
                  <a:moveTo>
                    <a:pt x="43" y="131"/>
                  </a:moveTo>
                  <a:lnTo>
                    <a:pt x="48" y="140"/>
                  </a:lnTo>
                  <a:lnTo>
                    <a:pt x="39" y="144"/>
                  </a:lnTo>
                  <a:lnTo>
                    <a:pt x="35" y="136"/>
                  </a:lnTo>
                  <a:lnTo>
                    <a:pt x="43" y="131"/>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4" name="Freeform 284"/>
            <p:cNvSpPr>
              <a:spLocks noEditPoints="1"/>
            </p:cNvSpPr>
            <p:nvPr/>
          </p:nvSpPr>
          <p:spPr bwMode="auto">
            <a:xfrm>
              <a:off x="3243076" y="4384531"/>
              <a:ext cx="588124" cy="728941"/>
            </a:xfrm>
            <a:custGeom>
              <a:avLst/>
              <a:gdLst>
                <a:gd name="T0" fmla="*/ 6 w 213"/>
                <a:gd name="T1" fmla="*/ 249 h 264"/>
                <a:gd name="T2" fmla="*/ 14 w 213"/>
                <a:gd name="T3" fmla="*/ 256 h 264"/>
                <a:gd name="T4" fmla="*/ 8 w 213"/>
                <a:gd name="T5" fmla="*/ 264 h 264"/>
                <a:gd name="T6" fmla="*/ 0 w 213"/>
                <a:gd name="T7" fmla="*/ 257 h 264"/>
                <a:gd name="T8" fmla="*/ 6 w 213"/>
                <a:gd name="T9" fmla="*/ 249 h 264"/>
                <a:gd name="T10" fmla="*/ 6 w 213"/>
                <a:gd name="T11" fmla="*/ 249 h 264"/>
                <a:gd name="T12" fmla="*/ 206 w 213"/>
                <a:gd name="T13" fmla="*/ 0 h 264"/>
                <a:gd name="T14" fmla="*/ 213 w 213"/>
                <a:gd name="T15" fmla="*/ 6 h 264"/>
                <a:gd name="T16" fmla="*/ 208 w 213"/>
                <a:gd name="T17" fmla="*/ 14 h 264"/>
                <a:gd name="T18" fmla="*/ 200 w 213"/>
                <a:gd name="T19" fmla="*/ 7 h 264"/>
                <a:gd name="T20" fmla="*/ 206 w 213"/>
                <a:gd name="T21" fmla="*/ 0 h 264"/>
                <a:gd name="T22" fmla="*/ 206 w 213"/>
                <a:gd name="T23" fmla="*/ 0 h 264"/>
                <a:gd name="T24" fmla="*/ 180 w 213"/>
                <a:gd name="T25" fmla="*/ 31 h 264"/>
                <a:gd name="T26" fmla="*/ 188 w 213"/>
                <a:gd name="T27" fmla="*/ 37 h 264"/>
                <a:gd name="T28" fmla="*/ 183 w 213"/>
                <a:gd name="T29" fmla="*/ 45 h 264"/>
                <a:gd name="T30" fmla="*/ 175 w 213"/>
                <a:gd name="T31" fmla="*/ 39 h 264"/>
                <a:gd name="T32" fmla="*/ 180 w 213"/>
                <a:gd name="T33" fmla="*/ 31 h 264"/>
                <a:gd name="T34" fmla="*/ 180 w 213"/>
                <a:gd name="T35" fmla="*/ 31 h 264"/>
                <a:gd name="T36" fmla="*/ 155 w 213"/>
                <a:gd name="T37" fmla="*/ 62 h 264"/>
                <a:gd name="T38" fmla="*/ 163 w 213"/>
                <a:gd name="T39" fmla="*/ 69 h 264"/>
                <a:gd name="T40" fmla="*/ 158 w 213"/>
                <a:gd name="T41" fmla="*/ 77 h 264"/>
                <a:gd name="T42" fmla="*/ 150 w 213"/>
                <a:gd name="T43" fmla="*/ 70 h 264"/>
                <a:gd name="T44" fmla="*/ 155 w 213"/>
                <a:gd name="T45" fmla="*/ 62 h 264"/>
                <a:gd name="T46" fmla="*/ 155 w 213"/>
                <a:gd name="T47" fmla="*/ 62 h 264"/>
                <a:gd name="T48" fmla="*/ 131 w 213"/>
                <a:gd name="T49" fmla="*/ 94 h 264"/>
                <a:gd name="T50" fmla="*/ 138 w 213"/>
                <a:gd name="T51" fmla="*/ 100 h 264"/>
                <a:gd name="T52" fmla="*/ 133 w 213"/>
                <a:gd name="T53" fmla="*/ 108 h 264"/>
                <a:gd name="T54" fmla="*/ 125 w 213"/>
                <a:gd name="T55" fmla="*/ 102 h 264"/>
                <a:gd name="T56" fmla="*/ 131 w 213"/>
                <a:gd name="T57" fmla="*/ 94 h 264"/>
                <a:gd name="T58" fmla="*/ 131 w 213"/>
                <a:gd name="T59" fmla="*/ 94 h 264"/>
                <a:gd name="T60" fmla="*/ 106 w 213"/>
                <a:gd name="T61" fmla="*/ 125 h 264"/>
                <a:gd name="T62" fmla="*/ 114 w 213"/>
                <a:gd name="T63" fmla="*/ 130 h 264"/>
                <a:gd name="T64" fmla="*/ 108 w 213"/>
                <a:gd name="T65" fmla="*/ 138 h 264"/>
                <a:gd name="T66" fmla="*/ 100 w 213"/>
                <a:gd name="T67" fmla="*/ 133 h 264"/>
                <a:gd name="T68" fmla="*/ 106 w 213"/>
                <a:gd name="T69" fmla="*/ 125 h 264"/>
                <a:gd name="T70" fmla="*/ 106 w 213"/>
                <a:gd name="T71" fmla="*/ 125 h 264"/>
                <a:gd name="T72" fmla="*/ 81 w 213"/>
                <a:gd name="T73" fmla="*/ 155 h 264"/>
                <a:gd name="T74" fmla="*/ 89 w 213"/>
                <a:gd name="T75" fmla="*/ 162 h 264"/>
                <a:gd name="T76" fmla="*/ 82 w 213"/>
                <a:gd name="T77" fmla="*/ 169 h 264"/>
                <a:gd name="T78" fmla="*/ 76 w 213"/>
                <a:gd name="T79" fmla="*/ 163 h 264"/>
                <a:gd name="T80" fmla="*/ 81 w 213"/>
                <a:gd name="T81" fmla="*/ 155 h 264"/>
                <a:gd name="T82" fmla="*/ 81 w 213"/>
                <a:gd name="T83" fmla="*/ 155 h 264"/>
                <a:gd name="T84" fmla="*/ 56 w 213"/>
                <a:gd name="T85" fmla="*/ 186 h 264"/>
                <a:gd name="T86" fmla="*/ 64 w 213"/>
                <a:gd name="T87" fmla="*/ 193 h 264"/>
                <a:gd name="T88" fmla="*/ 57 w 213"/>
                <a:gd name="T89" fmla="*/ 201 h 264"/>
                <a:gd name="T90" fmla="*/ 49 w 213"/>
                <a:gd name="T91" fmla="*/ 194 h 264"/>
                <a:gd name="T92" fmla="*/ 56 w 213"/>
                <a:gd name="T93" fmla="*/ 186 h 264"/>
                <a:gd name="T94" fmla="*/ 56 w 213"/>
                <a:gd name="T95" fmla="*/ 186 h 264"/>
                <a:gd name="T96" fmla="*/ 31 w 213"/>
                <a:gd name="T97" fmla="*/ 218 h 264"/>
                <a:gd name="T98" fmla="*/ 39 w 213"/>
                <a:gd name="T99" fmla="*/ 224 h 264"/>
                <a:gd name="T100" fmla="*/ 33 w 213"/>
                <a:gd name="T101" fmla="*/ 232 h 264"/>
                <a:gd name="T102" fmla="*/ 25 w 213"/>
                <a:gd name="T103" fmla="*/ 226 h 264"/>
                <a:gd name="T104" fmla="*/ 31 w 213"/>
                <a:gd name="T105" fmla="*/ 21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3" h="264">
                  <a:moveTo>
                    <a:pt x="6" y="249"/>
                  </a:moveTo>
                  <a:lnTo>
                    <a:pt x="14" y="256"/>
                  </a:lnTo>
                  <a:lnTo>
                    <a:pt x="8" y="264"/>
                  </a:lnTo>
                  <a:lnTo>
                    <a:pt x="0" y="257"/>
                  </a:lnTo>
                  <a:lnTo>
                    <a:pt x="6" y="249"/>
                  </a:lnTo>
                  <a:lnTo>
                    <a:pt x="6" y="249"/>
                  </a:lnTo>
                  <a:close/>
                  <a:moveTo>
                    <a:pt x="206" y="0"/>
                  </a:moveTo>
                  <a:lnTo>
                    <a:pt x="213" y="6"/>
                  </a:lnTo>
                  <a:lnTo>
                    <a:pt x="208" y="14"/>
                  </a:lnTo>
                  <a:lnTo>
                    <a:pt x="200" y="7"/>
                  </a:lnTo>
                  <a:lnTo>
                    <a:pt x="206" y="0"/>
                  </a:lnTo>
                  <a:lnTo>
                    <a:pt x="206" y="0"/>
                  </a:lnTo>
                  <a:close/>
                  <a:moveTo>
                    <a:pt x="180" y="31"/>
                  </a:moveTo>
                  <a:lnTo>
                    <a:pt x="188" y="37"/>
                  </a:lnTo>
                  <a:lnTo>
                    <a:pt x="183" y="45"/>
                  </a:lnTo>
                  <a:lnTo>
                    <a:pt x="175" y="39"/>
                  </a:lnTo>
                  <a:lnTo>
                    <a:pt x="180" y="31"/>
                  </a:lnTo>
                  <a:lnTo>
                    <a:pt x="180" y="31"/>
                  </a:lnTo>
                  <a:close/>
                  <a:moveTo>
                    <a:pt x="155" y="62"/>
                  </a:moveTo>
                  <a:lnTo>
                    <a:pt x="163" y="69"/>
                  </a:lnTo>
                  <a:lnTo>
                    <a:pt x="158" y="77"/>
                  </a:lnTo>
                  <a:lnTo>
                    <a:pt x="150" y="70"/>
                  </a:lnTo>
                  <a:lnTo>
                    <a:pt x="155" y="62"/>
                  </a:lnTo>
                  <a:lnTo>
                    <a:pt x="155" y="62"/>
                  </a:lnTo>
                  <a:close/>
                  <a:moveTo>
                    <a:pt x="131" y="94"/>
                  </a:moveTo>
                  <a:lnTo>
                    <a:pt x="138" y="100"/>
                  </a:lnTo>
                  <a:lnTo>
                    <a:pt x="133" y="108"/>
                  </a:lnTo>
                  <a:lnTo>
                    <a:pt x="125" y="102"/>
                  </a:lnTo>
                  <a:lnTo>
                    <a:pt x="131" y="94"/>
                  </a:lnTo>
                  <a:lnTo>
                    <a:pt x="131" y="94"/>
                  </a:lnTo>
                  <a:close/>
                  <a:moveTo>
                    <a:pt x="106" y="125"/>
                  </a:moveTo>
                  <a:lnTo>
                    <a:pt x="114" y="130"/>
                  </a:lnTo>
                  <a:lnTo>
                    <a:pt x="108" y="138"/>
                  </a:lnTo>
                  <a:lnTo>
                    <a:pt x="100" y="133"/>
                  </a:lnTo>
                  <a:lnTo>
                    <a:pt x="106" y="125"/>
                  </a:lnTo>
                  <a:lnTo>
                    <a:pt x="106" y="125"/>
                  </a:lnTo>
                  <a:close/>
                  <a:moveTo>
                    <a:pt x="81" y="155"/>
                  </a:moveTo>
                  <a:lnTo>
                    <a:pt x="89" y="162"/>
                  </a:lnTo>
                  <a:lnTo>
                    <a:pt x="82" y="169"/>
                  </a:lnTo>
                  <a:lnTo>
                    <a:pt x="76" y="163"/>
                  </a:lnTo>
                  <a:lnTo>
                    <a:pt x="81" y="155"/>
                  </a:lnTo>
                  <a:lnTo>
                    <a:pt x="81" y="155"/>
                  </a:lnTo>
                  <a:close/>
                  <a:moveTo>
                    <a:pt x="56" y="186"/>
                  </a:moveTo>
                  <a:lnTo>
                    <a:pt x="64" y="193"/>
                  </a:lnTo>
                  <a:lnTo>
                    <a:pt x="57" y="201"/>
                  </a:lnTo>
                  <a:lnTo>
                    <a:pt x="49" y="194"/>
                  </a:lnTo>
                  <a:lnTo>
                    <a:pt x="56" y="186"/>
                  </a:lnTo>
                  <a:lnTo>
                    <a:pt x="56" y="186"/>
                  </a:lnTo>
                  <a:close/>
                  <a:moveTo>
                    <a:pt x="31" y="218"/>
                  </a:moveTo>
                  <a:lnTo>
                    <a:pt x="39" y="224"/>
                  </a:lnTo>
                  <a:lnTo>
                    <a:pt x="33" y="232"/>
                  </a:lnTo>
                  <a:lnTo>
                    <a:pt x="25" y="226"/>
                  </a:lnTo>
                  <a:lnTo>
                    <a:pt x="31" y="218"/>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5" name="Freeform 285"/>
            <p:cNvSpPr>
              <a:spLocks noEditPoints="1"/>
            </p:cNvSpPr>
            <p:nvPr/>
          </p:nvSpPr>
          <p:spPr bwMode="auto">
            <a:xfrm>
              <a:off x="2605253" y="3710813"/>
              <a:ext cx="1212141" cy="640585"/>
            </a:xfrm>
            <a:custGeom>
              <a:avLst/>
              <a:gdLst>
                <a:gd name="T0" fmla="*/ 9 w 439"/>
                <a:gd name="T1" fmla="*/ 14 h 232"/>
                <a:gd name="T2" fmla="*/ 5 w 439"/>
                <a:gd name="T3" fmla="*/ 0 h 232"/>
                <a:gd name="T4" fmla="*/ 13 w 439"/>
                <a:gd name="T5" fmla="*/ 6 h 232"/>
                <a:gd name="T6" fmla="*/ 433 w 439"/>
                <a:gd name="T7" fmla="*/ 232 h 232"/>
                <a:gd name="T8" fmla="*/ 429 w 439"/>
                <a:gd name="T9" fmla="*/ 219 h 232"/>
                <a:gd name="T10" fmla="*/ 439 w 439"/>
                <a:gd name="T11" fmla="*/ 223 h 232"/>
                <a:gd name="T12" fmla="*/ 398 w 439"/>
                <a:gd name="T13" fmla="*/ 214 h 232"/>
                <a:gd name="T14" fmla="*/ 394 w 439"/>
                <a:gd name="T15" fmla="*/ 200 h 232"/>
                <a:gd name="T16" fmla="*/ 403 w 439"/>
                <a:gd name="T17" fmla="*/ 204 h 232"/>
                <a:gd name="T18" fmla="*/ 363 w 439"/>
                <a:gd name="T19" fmla="*/ 195 h 232"/>
                <a:gd name="T20" fmla="*/ 359 w 439"/>
                <a:gd name="T21" fmla="*/ 182 h 232"/>
                <a:gd name="T22" fmla="*/ 368 w 439"/>
                <a:gd name="T23" fmla="*/ 186 h 232"/>
                <a:gd name="T24" fmla="*/ 328 w 439"/>
                <a:gd name="T25" fmla="*/ 177 h 232"/>
                <a:gd name="T26" fmla="*/ 324 w 439"/>
                <a:gd name="T27" fmla="*/ 164 h 232"/>
                <a:gd name="T28" fmla="*/ 333 w 439"/>
                <a:gd name="T29" fmla="*/ 169 h 232"/>
                <a:gd name="T30" fmla="*/ 292 w 439"/>
                <a:gd name="T31" fmla="*/ 159 h 232"/>
                <a:gd name="T32" fmla="*/ 288 w 439"/>
                <a:gd name="T33" fmla="*/ 146 h 232"/>
                <a:gd name="T34" fmla="*/ 296 w 439"/>
                <a:gd name="T35" fmla="*/ 151 h 232"/>
                <a:gd name="T36" fmla="*/ 257 w 439"/>
                <a:gd name="T37" fmla="*/ 142 h 232"/>
                <a:gd name="T38" fmla="*/ 253 w 439"/>
                <a:gd name="T39" fmla="*/ 127 h 232"/>
                <a:gd name="T40" fmla="*/ 261 w 439"/>
                <a:gd name="T41" fmla="*/ 132 h 232"/>
                <a:gd name="T42" fmla="*/ 222 w 439"/>
                <a:gd name="T43" fmla="*/ 123 h 232"/>
                <a:gd name="T44" fmla="*/ 216 w 439"/>
                <a:gd name="T45" fmla="*/ 109 h 232"/>
                <a:gd name="T46" fmla="*/ 226 w 439"/>
                <a:gd name="T47" fmla="*/ 114 h 232"/>
                <a:gd name="T48" fmla="*/ 186 w 439"/>
                <a:gd name="T49" fmla="*/ 105 h 232"/>
                <a:gd name="T50" fmla="*/ 181 w 439"/>
                <a:gd name="T51" fmla="*/ 91 h 232"/>
                <a:gd name="T52" fmla="*/ 190 w 439"/>
                <a:gd name="T53" fmla="*/ 96 h 232"/>
                <a:gd name="T54" fmla="*/ 150 w 439"/>
                <a:gd name="T55" fmla="*/ 87 h 232"/>
                <a:gd name="T56" fmla="*/ 146 w 439"/>
                <a:gd name="T57" fmla="*/ 74 h 232"/>
                <a:gd name="T58" fmla="*/ 155 w 439"/>
                <a:gd name="T59" fmla="*/ 78 h 232"/>
                <a:gd name="T60" fmla="*/ 115 w 439"/>
                <a:gd name="T61" fmla="*/ 68 h 232"/>
                <a:gd name="T62" fmla="*/ 111 w 439"/>
                <a:gd name="T63" fmla="*/ 55 h 232"/>
                <a:gd name="T64" fmla="*/ 120 w 439"/>
                <a:gd name="T65" fmla="*/ 59 h 232"/>
                <a:gd name="T66" fmla="*/ 79 w 439"/>
                <a:gd name="T67" fmla="*/ 50 h 232"/>
                <a:gd name="T68" fmla="*/ 75 w 439"/>
                <a:gd name="T69" fmla="*/ 37 h 232"/>
                <a:gd name="T70" fmla="*/ 84 w 439"/>
                <a:gd name="T71" fmla="*/ 41 h 232"/>
                <a:gd name="T72" fmla="*/ 44 w 439"/>
                <a:gd name="T73" fmla="*/ 32 h 232"/>
                <a:gd name="T74" fmla="*/ 40 w 439"/>
                <a:gd name="T75" fmla="*/ 1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9" h="232">
                  <a:moveTo>
                    <a:pt x="13" y="6"/>
                  </a:moveTo>
                  <a:lnTo>
                    <a:pt x="9" y="14"/>
                  </a:lnTo>
                  <a:lnTo>
                    <a:pt x="0" y="10"/>
                  </a:lnTo>
                  <a:lnTo>
                    <a:pt x="5" y="0"/>
                  </a:lnTo>
                  <a:lnTo>
                    <a:pt x="13" y="6"/>
                  </a:lnTo>
                  <a:lnTo>
                    <a:pt x="13" y="6"/>
                  </a:lnTo>
                  <a:close/>
                  <a:moveTo>
                    <a:pt x="439" y="223"/>
                  </a:moveTo>
                  <a:lnTo>
                    <a:pt x="433" y="232"/>
                  </a:lnTo>
                  <a:lnTo>
                    <a:pt x="426" y="227"/>
                  </a:lnTo>
                  <a:lnTo>
                    <a:pt x="429" y="219"/>
                  </a:lnTo>
                  <a:lnTo>
                    <a:pt x="439" y="223"/>
                  </a:lnTo>
                  <a:lnTo>
                    <a:pt x="439" y="223"/>
                  </a:lnTo>
                  <a:close/>
                  <a:moveTo>
                    <a:pt x="403" y="204"/>
                  </a:moveTo>
                  <a:lnTo>
                    <a:pt x="398" y="214"/>
                  </a:lnTo>
                  <a:lnTo>
                    <a:pt x="390" y="210"/>
                  </a:lnTo>
                  <a:lnTo>
                    <a:pt x="394" y="200"/>
                  </a:lnTo>
                  <a:lnTo>
                    <a:pt x="403" y="204"/>
                  </a:lnTo>
                  <a:lnTo>
                    <a:pt x="403" y="204"/>
                  </a:lnTo>
                  <a:close/>
                  <a:moveTo>
                    <a:pt x="368" y="186"/>
                  </a:moveTo>
                  <a:lnTo>
                    <a:pt x="363" y="195"/>
                  </a:lnTo>
                  <a:lnTo>
                    <a:pt x="354" y="191"/>
                  </a:lnTo>
                  <a:lnTo>
                    <a:pt x="359" y="182"/>
                  </a:lnTo>
                  <a:lnTo>
                    <a:pt x="368" y="186"/>
                  </a:lnTo>
                  <a:lnTo>
                    <a:pt x="368" y="186"/>
                  </a:lnTo>
                  <a:close/>
                  <a:moveTo>
                    <a:pt x="333" y="169"/>
                  </a:moveTo>
                  <a:lnTo>
                    <a:pt x="328" y="177"/>
                  </a:lnTo>
                  <a:lnTo>
                    <a:pt x="318" y="173"/>
                  </a:lnTo>
                  <a:lnTo>
                    <a:pt x="324" y="164"/>
                  </a:lnTo>
                  <a:lnTo>
                    <a:pt x="333" y="169"/>
                  </a:lnTo>
                  <a:lnTo>
                    <a:pt x="333" y="169"/>
                  </a:lnTo>
                  <a:close/>
                  <a:moveTo>
                    <a:pt x="296" y="151"/>
                  </a:moveTo>
                  <a:lnTo>
                    <a:pt x="292" y="159"/>
                  </a:lnTo>
                  <a:lnTo>
                    <a:pt x="283" y="155"/>
                  </a:lnTo>
                  <a:lnTo>
                    <a:pt x="288" y="146"/>
                  </a:lnTo>
                  <a:lnTo>
                    <a:pt x="296" y="151"/>
                  </a:lnTo>
                  <a:lnTo>
                    <a:pt x="296" y="151"/>
                  </a:lnTo>
                  <a:close/>
                  <a:moveTo>
                    <a:pt x="261" y="132"/>
                  </a:moveTo>
                  <a:lnTo>
                    <a:pt x="257" y="142"/>
                  </a:lnTo>
                  <a:lnTo>
                    <a:pt x="248" y="136"/>
                  </a:lnTo>
                  <a:lnTo>
                    <a:pt x="253" y="127"/>
                  </a:lnTo>
                  <a:lnTo>
                    <a:pt x="261" y="132"/>
                  </a:lnTo>
                  <a:lnTo>
                    <a:pt x="261" y="132"/>
                  </a:lnTo>
                  <a:close/>
                  <a:moveTo>
                    <a:pt x="226" y="114"/>
                  </a:moveTo>
                  <a:lnTo>
                    <a:pt x="222" y="123"/>
                  </a:lnTo>
                  <a:lnTo>
                    <a:pt x="213" y="118"/>
                  </a:lnTo>
                  <a:lnTo>
                    <a:pt x="216" y="109"/>
                  </a:lnTo>
                  <a:lnTo>
                    <a:pt x="226" y="114"/>
                  </a:lnTo>
                  <a:lnTo>
                    <a:pt x="226" y="114"/>
                  </a:lnTo>
                  <a:close/>
                  <a:moveTo>
                    <a:pt x="190" y="96"/>
                  </a:moveTo>
                  <a:lnTo>
                    <a:pt x="186" y="105"/>
                  </a:lnTo>
                  <a:lnTo>
                    <a:pt x="177" y="100"/>
                  </a:lnTo>
                  <a:lnTo>
                    <a:pt x="181" y="91"/>
                  </a:lnTo>
                  <a:lnTo>
                    <a:pt x="190" y="96"/>
                  </a:lnTo>
                  <a:lnTo>
                    <a:pt x="190" y="96"/>
                  </a:lnTo>
                  <a:close/>
                  <a:moveTo>
                    <a:pt x="155" y="78"/>
                  </a:moveTo>
                  <a:lnTo>
                    <a:pt x="150" y="87"/>
                  </a:lnTo>
                  <a:lnTo>
                    <a:pt x="142" y="81"/>
                  </a:lnTo>
                  <a:lnTo>
                    <a:pt x="146" y="74"/>
                  </a:lnTo>
                  <a:lnTo>
                    <a:pt x="155" y="78"/>
                  </a:lnTo>
                  <a:lnTo>
                    <a:pt x="155" y="78"/>
                  </a:lnTo>
                  <a:close/>
                  <a:moveTo>
                    <a:pt x="120" y="59"/>
                  </a:moveTo>
                  <a:lnTo>
                    <a:pt x="115" y="68"/>
                  </a:lnTo>
                  <a:lnTo>
                    <a:pt x="107" y="65"/>
                  </a:lnTo>
                  <a:lnTo>
                    <a:pt x="111" y="55"/>
                  </a:lnTo>
                  <a:lnTo>
                    <a:pt x="120" y="59"/>
                  </a:lnTo>
                  <a:lnTo>
                    <a:pt x="120" y="59"/>
                  </a:lnTo>
                  <a:close/>
                  <a:moveTo>
                    <a:pt x="84" y="41"/>
                  </a:moveTo>
                  <a:lnTo>
                    <a:pt x="79" y="50"/>
                  </a:lnTo>
                  <a:lnTo>
                    <a:pt x="70" y="46"/>
                  </a:lnTo>
                  <a:lnTo>
                    <a:pt x="75" y="37"/>
                  </a:lnTo>
                  <a:lnTo>
                    <a:pt x="84" y="41"/>
                  </a:lnTo>
                  <a:lnTo>
                    <a:pt x="84" y="41"/>
                  </a:lnTo>
                  <a:close/>
                  <a:moveTo>
                    <a:pt x="49" y="23"/>
                  </a:moveTo>
                  <a:lnTo>
                    <a:pt x="44" y="32"/>
                  </a:lnTo>
                  <a:lnTo>
                    <a:pt x="35" y="28"/>
                  </a:lnTo>
                  <a:lnTo>
                    <a:pt x="40" y="19"/>
                  </a:lnTo>
                  <a:lnTo>
                    <a:pt x="49" y="2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6" name="Freeform 286"/>
            <p:cNvSpPr>
              <a:spLocks noEditPoints="1"/>
            </p:cNvSpPr>
            <p:nvPr/>
          </p:nvSpPr>
          <p:spPr bwMode="auto">
            <a:xfrm>
              <a:off x="3436356" y="3017767"/>
              <a:ext cx="411411" cy="1300498"/>
            </a:xfrm>
            <a:custGeom>
              <a:avLst/>
              <a:gdLst>
                <a:gd name="T0" fmla="*/ 4 w 149"/>
                <a:gd name="T1" fmla="*/ 14 h 471"/>
                <a:gd name="T2" fmla="*/ 11 w 149"/>
                <a:gd name="T3" fmla="*/ 0 h 471"/>
                <a:gd name="T4" fmla="*/ 13 w 149"/>
                <a:gd name="T5" fmla="*/ 11 h 471"/>
                <a:gd name="T6" fmla="*/ 140 w 149"/>
                <a:gd name="T7" fmla="*/ 471 h 471"/>
                <a:gd name="T8" fmla="*/ 147 w 149"/>
                <a:gd name="T9" fmla="*/ 459 h 471"/>
                <a:gd name="T10" fmla="*/ 149 w 149"/>
                <a:gd name="T11" fmla="*/ 468 h 471"/>
                <a:gd name="T12" fmla="*/ 128 w 149"/>
                <a:gd name="T13" fmla="*/ 433 h 471"/>
                <a:gd name="T14" fmla="*/ 135 w 149"/>
                <a:gd name="T15" fmla="*/ 421 h 471"/>
                <a:gd name="T16" fmla="*/ 139 w 149"/>
                <a:gd name="T17" fmla="*/ 431 h 471"/>
                <a:gd name="T18" fmla="*/ 118 w 149"/>
                <a:gd name="T19" fmla="*/ 395 h 471"/>
                <a:gd name="T20" fmla="*/ 125 w 149"/>
                <a:gd name="T21" fmla="*/ 383 h 471"/>
                <a:gd name="T22" fmla="*/ 127 w 149"/>
                <a:gd name="T23" fmla="*/ 393 h 471"/>
                <a:gd name="T24" fmla="*/ 106 w 149"/>
                <a:gd name="T25" fmla="*/ 357 h 471"/>
                <a:gd name="T26" fmla="*/ 113 w 149"/>
                <a:gd name="T27" fmla="*/ 344 h 471"/>
                <a:gd name="T28" fmla="*/ 115 w 149"/>
                <a:gd name="T29" fmla="*/ 355 h 471"/>
                <a:gd name="T30" fmla="*/ 94 w 149"/>
                <a:gd name="T31" fmla="*/ 319 h 471"/>
                <a:gd name="T32" fmla="*/ 101 w 149"/>
                <a:gd name="T33" fmla="*/ 306 h 471"/>
                <a:gd name="T34" fmla="*/ 105 w 149"/>
                <a:gd name="T35" fmla="*/ 316 h 471"/>
                <a:gd name="T36" fmla="*/ 84 w 149"/>
                <a:gd name="T37" fmla="*/ 280 h 471"/>
                <a:gd name="T38" fmla="*/ 91 w 149"/>
                <a:gd name="T39" fmla="*/ 268 h 471"/>
                <a:gd name="T40" fmla="*/ 93 w 149"/>
                <a:gd name="T41" fmla="*/ 278 h 471"/>
                <a:gd name="T42" fmla="*/ 72 w 149"/>
                <a:gd name="T43" fmla="*/ 242 h 471"/>
                <a:gd name="T44" fmla="*/ 79 w 149"/>
                <a:gd name="T45" fmla="*/ 231 h 471"/>
                <a:gd name="T46" fmla="*/ 81 w 149"/>
                <a:gd name="T47" fmla="*/ 240 h 471"/>
                <a:gd name="T48" fmla="*/ 61 w 149"/>
                <a:gd name="T49" fmla="*/ 204 h 471"/>
                <a:gd name="T50" fmla="*/ 67 w 149"/>
                <a:gd name="T51" fmla="*/ 193 h 471"/>
                <a:gd name="T52" fmla="*/ 70 w 149"/>
                <a:gd name="T53" fmla="*/ 202 h 471"/>
                <a:gd name="T54" fmla="*/ 49 w 149"/>
                <a:gd name="T55" fmla="*/ 166 h 471"/>
                <a:gd name="T56" fmla="*/ 57 w 149"/>
                <a:gd name="T57" fmla="*/ 153 h 471"/>
                <a:gd name="T58" fmla="*/ 59 w 149"/>
                <a:gd name="T59" fmla="*/ 164 h 471"/>
                <a:gd name="T60" fmla="*/ 38 w 149"/>
                <a:gd name="T61" fmla="*/ 129 h 471"/>
                <a:gd name="T62" fmla="*/ 45 w 149"/>
                <a:gd name="T63" fmla="*/ 116 h 471"/>
                <a:gd name="T64" fmla="*/ 47 w 149"/>
                <a:gd name="T65" fmla="*/ 125 h 471"/>
                <a:gd name="T66" fmla="*/ 27 w 149"/>
                <a:gd name="T67" fmla="*/ 89 h 471"/>
                <a:gd name="T68" fmla="*/ 33 w 149"/>
                <a:gd name="T69" fmla="*/ 78 h 471"/>
                <a:gd name="T70" fmla="*/ 36 w 149"/>
                <a:gd name="T71" fmla="*/ 87 h 471"/>
                <a:gd name="T72" fmla="*/ 15 w 149"/>
                <a:gd name="T73" fmla="*/ 51 h 471"/>
                <a:gd name="T74" fmla="*/ 21 w 149"/>
                <a:gd name="T75" fmla="*/ 4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9" h="471">
                  <a:moveTo>
                    <a:pt x="13" y="11"/>
                  </a:moveTo>
                  <a:lnTo>
                    <a:pt x="4" y="14"/>
                  </a:lnTo>
                  <a:lnTo>
                    <a:pt x="0" y="4"/>
                  </a:lnTo>
                  <a:lnTo>
                    <a:pt x="11" y="0"/>
                  </a:lnTo>
                  <a:lnTo>
                    <a:pt x="13" y="11"/>
                  </a:lnTo>
                  <a:lnTo>
                    <a:pt x="13" y="11"/>
                  </a:lnTo>
                  <a:close/>
                  <a:moveTo>
                    <a:pt x="149" y="468"/>
                  </a:moveTo>
                  <a:lnTo>
                    <a:pt x="140" y="471"/>
                  </a:lnTo>
                  <a:lnTo>
                    <a:pt x="138" y="462"/>
                  </a:lnTo>
                  <a:lnTo>
                    <a:pt x="147" y="459"/>
                  </a:lnTo>
                  <a:lnTo>
                    <a:pt x="149" y="468"/>
                  </a:lnTo>
                  <a:lnTo>
                    <a:pt x="149" y="468"/>
                  </a:lnTo>
                  <a:close/>
                  <a:moveTo>
                    <a:pt x="139" y="431"/>
                  </a:moveTo>
                  <a:lnTo>
                    <a:pt x="128" y="433"/>
                  </a:lnTo>
                  <a:lnTo>
                    <a:pt x="126" y="424"/>
                  </a:lnTo>
                  <a:lnTo>
                    <a:pt x="135" y="421"/>
                  </a:lnTo>
                  <a:lnTo>
                    <a:pt x="139" y="431"/>
                  </a:lnTo>
                  <a:lnTo>
                    <a:pt x="139" y="431"/>
                  </a:lnTo>
                  <a:close/>
                  <a:moveTo>
                    <a:pt x="127" y="393"/>
                  </a:moveTo>
                  <a:lnTo>
                    <a:pt x="118" y="395"/>
                  </a:lnTo>
                  <a:lnTo>
                    <a:pt x="114" y="386"/>
                  </a:lnTo>
                  <a:lnTo>
                    <a:pt x="125" y="383"/>
                  </a:lnTo>
                  <a:lnTo>
                    <a:pt x="127" y="393"/>
                  </a:lnTo>
                  <a:lnTo>
                    <a:pt x="127" y="393"/>
                  </a:lnTo>
                  <a:close/>
                  <a:moveTo>
                    <a:pt x="115" y="355"/>
                  </a:moveTo>
                  <a:lnTo>
                    <a:pt x="106" y="357"/>
                  </a:lnTo>
                  <a:lnTo>
                    <a:pt x="104" y="348"/>
                  </a:lnTo>
                  <a:lnTo>
                    <a:pt x="113" y="344"/>
                  </a:lnTo>
                  <a:lnTo>
                    <a:pt x="115" y="355"/>
                  </a:lnTo>
                  <a:lnTo>
                    <a:pt x="115" y="355"/>
                  </a:lnTo>
                  <a:close/>
                  <a:moveTo>
                    <a:pt x="105" y="316"/>
                  </a:moveTo>
                  <a:lnTo>
                    <a:pt x="94" y="319"/>
                  </a:lnTo>
                  <a:lnTo>
                    <a:pt x="92" y="309"/>
                  </a:lnTo>
                  <a:lnTo>
                    <a:pt x="101" y="306"/>
                  </a:lnTo>
                  <a:lnTo>
                    <a:pt x="105" y="316"/>
                  </a:lnTo>
                  <a:lnTo>
                    <a:pt x="105" y="316"/>
                  </a:lnTo>
                  <a:close/>
                  <a:moveTo>
                    <a:pt x="93" y="278"/>
                  </a:moveTo>
                  <a:lnTo>
                    <a:pt x="84" y="280"/>
                  </a:lnTo>
                  <a:lnTo>
                    <a:pt x="80" y="271"/>
                  </a:lnTo>
                  <a:lnTo>
                    <a:pt x="91" y="268"/>
                  </a:lnTo>
                  <a:lnTo>
                    <a:pt x="93" y="278"/>
                  </a:lnTo>
                  <a:lnTo>
                    <a:pt x="93" y="278"/>
                  </a:lnTo>
                  <a:close/>
                  <a:moveTo>
                    <a:pt x="81" y="240"/>
                  </a:moveTo>
                  <a:lnTo>
                    <a:pt x="72" y="242"/>
                  </a:lnTo>
                  <a:lnTo>
                    <a:pt x="70" y="233"/>
                  </a:lnTo>
                  <a:lnTo>
                    <a:pt x="79" y="231"/>
                  </a:lnTo>
                  <a:lnTo>
                    <a:pt x="81" y="240"/>
                  </a:lnTo>
                  <a:lnTo>
                    <a:pt x="81" y="240"/>
                  </a:lnTo>
                  <a:close/>
                  <a:moveTo>
                    <a:pt x="70" y="202"/>
                  </a:moveTo>
                  <a:lnTo>
                    <a:pt x="61" y="204"/>
                  </a:lnTo>
                  <a:lnTo>
                    <a:pt x="58" y="195"/>
                  </a:lnTo>
                  <a:lnTo>
                    <a:pt x="67" y="193"/>
                  </a:lnTo>
                  <a:lnTo>
                    <a:pt x="70" y="202"/>
                  </a:lnTo>
                  <a:lnTo>
                    <a:pt x="70" y="202"/>
                  </a:lnTo>
                  <a:close/>
                  <a:moveTo>
                    <a:pt x="59" y="164"/>
                  </a:moveTo>
                  <a:lnTo>
                    <a:pt x="49" y="166"/>
                  </a:lnTo>
                  <a:lnTo>
                    <a:pt x="46" y="156"/>
                  </a:lnTo>
                  <a:lnTo>
                    <a:pt x="57" y="153"/>
                  </a:lnTo>
                  <a:lnTo>
                    <a:pt x="59" y="164"/>
                  </a:lnTo>
                  <a:lnTo>
                    <a:pt x="59" y="164"/>
                  </a:lnTo>
                  <a:close/>
                  <a:moveTo>
                    <a:pt x="47" y="125"/>
                  </a:moveTo>
                  <a:lnTo>
                    <a:pt x="38" y="129"/>
                  </a:lnTo>
                  <a:lnTo>
                    <a:pt x="36" y="118"/>
                  </a:lnTo>
                  <a:lnTo>
                    <a:pt x="45" y="116"/>
                  </a:lnTo>
                  <a:lnTo>
                    <a:pt x="47" y="125"/>
                  </a:lnTo>
                  <a:lnTo>
                    <a:pt x="47" y="125"/>
                  </a:lnTo>
                  <a:close/>
                  <a:moveTo>
                    <a:pt x="36" y="87"/>
                  </a:moveTo>
                  <a:lnTo>
                    <a:pt x="27" y="89"/>
                  </a:lnTo>
                  <a:lnTo>
                    <a:pt x="24" y="80"/>
                  </a:lnTo>
                  <a:lnTo>
                    <a:pt x="33" y="78"/>
                  </a:lnTo>
                  <a:lnTo>
                    <a:pt x="36" y="87"/>
                  </a:lnTo>
                  <a:lnTo>
                    <a:pt x="36" y="87"/>
                  </a:lnTo>
                  <a:close/>
                  <a:moveTo>
                    <a:pt x="25" y="49"/>
                  </a:moveTo>
                  <a:lnTo>
                    <a:pt x="15" y="51"/>
                  </a:lnTo>
                  <a:lnTo>
                    <a:pt x="12" y="42"/>
                  </a:lnTo>
                  <a:lnTo>
                    <a:pt x="21" y="40"/>
                  </a:lnTo>
                  <a:lnTo>
                    <a:pt x="25" y="4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7" name="Freeform 287"/>
            <p:cNvSpPr>
              <a:spLocks noEditPoints="1"/>
            </p:cNvSpPr>
            <p:nvPr/>
          </p:nvSpPr>
          <p:spPr bwMode="auto">
            <a:xfrm>
              <a:off x="3245838" y="2363376"/>
              <a:ext cx="220891" cy="665436"/>
            </a:xfrm>
            <a:custGeom>
              <a:avLst/>
              <a:gdLst>
                <a:gd name="T0" fmla="*/ 67 w 80"/>
                <a:gd name="T1" fmla="*/ 231 h 241"/>
                <a:gd name="T2" fmla="*/ 77 w 80"/>
                <a:gd name="T3" fmla="*/ 228 h 241"/>
                <a:gd name="T4" fmla="*/ 80 w 80"/>
                <a:gd name="T5" fmla="*/ 239 h 241"/>
                <a:gd name="T6" fmla="*/ 69 w 80"/>
                <a:gd name="T7" fmla="*/ 241 h 241"/>
                <a:gd name="T8" fmla="*/ 67 w 80"/>
                <a:gd name="T9" fmla="*/ 231 h 241"/>
                <a:gd name="T10" fmla="*/ 67 w 80"/>
                <a:gd name="T11" fmla="*/ 231 h 241"/>
                <a:gd name="T12" fmla="*/ 0 w 80"/>
                <a:gd name="T13" fmla="*/ 2 h 241"/>
                <a:gd name="T14" fmla="*/ 9 w 80"/>
                <a:gd name="T15" fmla="*/ 0 h 241"/>
                <a:gd name="T16" fmla="*/ 13 w 80"/>
                <a:gd name="T17" fmla="*/ 9 h 241"/>
                <a:gd name="T18" fmla="*/ 3 w 80"/>
                <a:gd name="T19" fmla="*/ 11 h 241"/>
                <a:gd name="T20" fmla="*/ 0 w 80"/>
                <a:gd name="T21" fmla="*/ 2 h 241"/>
                <a:gd name="T22" fmla="*/ 0 w 80"/>
                <a:gd name="T23" fmla="*/ 2 h 241"/>
                <a:gd name="T24" fmla="*/ 12 w 80"/>
                <a:gd name="T25" fmla="*/ 40 h 241"/>
                <a:gd name="T26" fmla="*/ 21 w 80"/>
                <a:gd name="T27" fmla="*/ 38 h 241"/>
                <a:gd name="T28" fmla="*/ 24 w 80"/>
                <a:gd name="T29" fmla="*/ 47 h 241"/>
                <a:gd name="T30" fmla="*/ 15 w 80"/>
                <a:gd name="T31" fmla="*/ 49 h 241"/>
                <a:gd name="T32" fmla="*/ 12 w 80"/>
                <a:gd name="T33" fmla="*/ 40 h 241"/>
                <a:gd name="T34" fmla="*/ 12 w 80"/>
                <a:gd name="T35" fmla="*/ 40 h 241"/>
                <a:gd name="T36" fmla="*/ 22 w 80"/>
                <a:gd name="T37" fmla="*/ 78 h 241"/>
                <a:gd name="T38" fmla="*/ 33 w 80"/>
                <a:gd name="T39" fmla="*/ 75 h 241"/>
                <a:gd name="T40" fmla="*/ 35 w 80"/>
                <a:gd name="T41" fmla="*/ 85 h 241"/>
                <a:gd name="T42" fmla="*/ 25 w 80"/>
                <a:gd name="T43" fmla="*/ 88 h 241"/>
                <a:gd name="T44" fmla="*/ 22 w 80"/>
                <a:gd name="T45" fmla="*/ 78 h 241"/>
                <a:gd name="T46" fmla="*/ 22 w 80"/>
                <a:gd name="T47" fmla="*/ 78 h 241"/>
                <a:gd name="T48" fmla="*/ 34 w 80"/>
                <a:gd name="T49" fmla="*/ 117 h 241"/>
                <a:gd name="T50" fmla="*/ 43 w 80"/>
                <a:gd name="T51" fmla="*/ 113 h 241"/>
                <a:gd name="T52" fmla="*/ 46 w 80"/>
                <a:gd name="T53" fmla="*/ 124 h 241"/>
                <a:gd name="T54" fmla="*/ 37 w 80"/>
                <a:gd name="T55" fmla="*/ 126 h 241"/>
                <a:gd name="T56" fmla="*/ 34 w 80"/>
                <a:gd name="T57" fmla="*/ 117 h 241"/>
                <a:gd name="T58" fmla="*/ 34 w 80"/>
                <a:gd name="T59" fmla="*/ 117 h 241"/>
                <a:gd name="T60" fmla="*/ 45 w 80"/>
                <a:gd name="T61" fmla="*/ 155 h 241"/>
                <a:gd name="T62" fmla="*/ 55 w 80"/>
                <a:gd name="T63" fmla="*/ 153 h 241"/>
                <a:gd name="T64" fmla="*/ 58 w 80"/>
                <a:gd name="T65" fmla="*/ 162 h 241"/>
                <a:gd name="T66" fmla="*/ 47 w 80"/>
                <a:gd name="T67" fmla="*/ 164 h 241"/>
                <a:gd name="T68" fmla="*/ 45 w 80"/>
                <a:gd name="T69" fmla="*/ 155 h 241"/>
                <a:gd name="T70" fmla="*/ 45 w 80"/>
                <a:gd name="T71" fmla="*/ 155 h 241"/>
                <a:gd name="T72" fmla="*/ 56 w 80"/>
                <a:gd name="T73" fmla="*/ 193 h 241"/>
                <a:gd name="T74" fmla="*/ 65 w 80"/>
                <a:gd name="T75" fmla="*/ 190 h 241"/>
                <a:gd name="T76" fmla="*/ 68 w 80"/>
                <a:gd name="T77" fmla="*/ 200 h 241"/>
                <a:gd name="T78" fmla="*/ 59 w 80"/>
                <a:gd name="T79" fmla="*/ 202 h 241"/>
                <a:gd name="T80" fmla="*/ 56 w 80"/>
                <a:gd name="T81" fmla="*/ 19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241">
                  <a:moveTo>
                    <a:pt x="67" y="231"/>
                  </a:moveTo>
                  <a:lnTo>
                    <a:pt x="77" y="228"/>
                  </a:lnTo>
                  <a:lnTo>
                    <a:pt x="80" y="239"/>
                  </a:lnTo>
                  <a:lnTo>
                    <a:pt x="69" y="241"/>
                  </a:lnTo>
                  <a:lnTo>
                    <a:pt x="67" y="231"/>
                  </a:lnTo>
                  <a:lnTo>
                    <a:pt x="67" y="231"/>
                  </a:lnTo>
                  <a:close/>
                  <a:moveTo>
                    <a:pt x="0" y="2"/>
                  </a:moveTo>
                  <a:lnTo>
                    <a:pt x="9" y="0"/>
                  </a:lnTo>
                  <a:lnTo>
                    <a:pt x="13" y="9"/>
                  </a:lnTo>
                  <a:lnTo>
                    <a:pt x="3" y="11"/>
                  </a:lnTo>
                  <a:lnTo>
                    <a:pt x="0" y="2"/>
                  </a:lnTo>
                  <a:lnTo>
                    <a:pt x="0" y="2"/>
                  </a:lnTo>
                  <a:close/>
                  <a:moveTo>
                    <a:pt x="12" y="40"/>
                  </a:moveTo>
                  <a:lnTo>
                    <a:pt x="21" y="38"/>
                  </a:lnTo>
                  <a:lnTo>
                    <a:pt x="24" y="47"/>
                  </a:lnTo>
                  <a:lnTo>
                    <a:pt x="15" y="49"/>
                  </a:lnTo>
                  <a:lnTo>
                    <a:pt x="12" y="40"/>
                  </a:lnTo>
                  <a:lnTo>
                    <a:pt x="12" y="40"/>
                  </a:lnTo>
                  <a:close/>
                  <a:moveTo>
                    <a:pt x="22" y="78"/>
                  </a:moveTo>
                  <a:lnTo>
                    <a:pt x="33" y="75"/>
                  </a:lnTo>
                  <a:lnTo>
                    <a:pt x="35" y="85"/>
                  </a:lnTo>
                  <a:lnTo>
                    <a:pt x="25" y="88"/>
                  </a:lnTo>
                  <a:lnTo>
                    <a:pt x="22" y="78"/>
                  </a:lnTo>
                  <a:lnTo>
                    <a:pt x="22" y="78"/>
                  </a:lnTo>
                  <a:close/>
                  <a:moveTo>
                    <a:pt x="34" y="117"/>
                  </a:moveTo>
                  <a:lnTo>
                    <a:pt x="43" y="113"/>
                  </a:lnTo>
                  <a:lnTo>
                    <a:pt x="46" y="124"/>
                  </a:lnTo>
                  <a:lnTo>
                    <a:pt x="37" y="126"/>
                  </a:lnTo>
                  <a:lnTo>
                    <a:pt x="34" y="117"/>
                  </a:lnTo>
                  <a:lnTo>
                    <a:pt x="34" y="117"/>
                  </a:lnTo>
                  <a:close/>
                  <a:moveTo>
                    <a:pt x="45" y="155"/>
                  </a:moveTo>
                  <a:lnTo>
                    <a:pt x="55" y="153"/>
                  </a:lnTo>
                  <a:lnTo>
                    <a:pt x="58" y="162"/>
                  </a:lnTo>
                  <a:lnTo>
                    <a:pt x="47" y="164"/>
                  </a:lnTo>
                  <a:lnTo>
                    <a:pt x="45" y="155"/>
                  </a:lnTo>
                  <a:lnTo>
                    <a:pt x="45" y="155"/>
                  </a:lnTo>
                  <a:close/>
                  <a:moveTo>
                    <a:pt x="56" y="193"/>
                  </a:moveTo>
                  <a:lnTo>
                    <a:pt x="65" y="190"/>
                  </a:lnTo>
                  <a:lnTo>
                    <a:pt x="68" y="200"/>
                  </a:lnTo>
                  <a:lnTo>
                    <a:pt x="59" y="202"/>
                  </a:lnTo>
                  <a:lnTo>
                    <a:pt x="56" y="19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8" name="Freeform 288"/>
            <p:cNvSpPr>
              <a:spLocks noEditPoints="1"/>
            </p:cNvSpPr>
            <p:nvPr/>
          </p:nvSpPr>
          <p:spPr bwMode="auto">
            <a:xfrm>
              <a:off x="3444640" y="2399272"/>
              <a:ext cx="1212141" cy="637824"/>
            </a:xfrm>
            <a:custGeom>
              <a:avLst/>
              <a:gdLst>
                <a:gd name="T0" fmla="*/ 14 w 439"/>
                <a:gd name="T1" fmla="*/ 226 h 231"/>
                <a:gd name="T2" fmla="*/ 0 w 439"/>
                <a:gd name="T3" fmla="*/ 222 h 231"/>
                <a:gd name="T4" fmla="*/ 9 w 439"/>
                <a:gd name="T5" fmla="*/ 218 h 231"/>
                <a:gd name="T6" fmla="*/ 439 w 439"/>
                <a:gd name="T7" fmla="*/ 9 h 231"/>
                <a:gd name="T8" fmla="*/ 426 w 439"/>
                <a:gd name="T9" fmla="*/ 5 h 231"/>
                <a:gd name="T10" fmla="*/ 435 w 439"/>
                <a:gd name="T11" fmla="*/ 0 h 231"/>
                <a:gd name="T12" fmla="*/ 404 w 439"/>
                <a:gd name="T13" fmla="*/ 27 h 231"/>
                <a:gd name="T14" fmla="*/ 391 w 439"/>
                <a:gd name="T15" fmla="*/ 22 h 231"/>
                <a:gd name="T16" fmla="*/ 400 w 439"/>
                <a:gd name="T17" fmla="*/ 18 h 231"/>
                <a:gd name="T18" fmla="*/ 369 w 439"/>
                <a:gd name="T19" fmla="*/ 45 h 231"/>
                <a:gd name="T20" fmla="*/ 355 w 439"/>
                <a:gd name="T21" fmla="*/ 40 h 231"/>
                <a:gd name="T22" fmla="*/ 363 w 439"/>
                <a:gd name="T23" fmla="*/ 36 h 231"/>
                <a:gd name="T24" fmla="*/ 333 w 439"/>
                <a:gd name="T25" fmla="*/ 64 h 231"/>
                <a:gd name="T26" fmla="*/ 320 w 439"/>
                <a:gd name="T27" fmla="*/ 59 h 231"/>
                <a:gd name="T28" fmla="*/ 328 w 439"/>
                <a:gd name="T29" fmla="*/ 55 h 231"/>
                <a:gd name="T30" fmla="*/ 298 w 439"/>
                <a:gd name="T31" fmla="*/ 81 h 231"/>
                <a:gd name="T32" fmla="*/ 284 w 439"/>
                <a:gd name="T33" fmla="*/ 77 h 231"/>
                <a:gd name="T34" fmla="*/ 293 w 439"/>
                <a:gd name="T35" fmla="*/ 73 h 231"/>
                <a:gd name="T36" fmla="*/ 261 w 439"/>
                <a:gd name="T37" fmla="*/ 99 h 231"/>
                <a:gd name="T38" fmla="*/ 248 w 439"/>
                <a:gd name="T39" fmla="*/ 95 h 231"/>
                <a:gd name="T40" fmla="*/ 257 w 439"/>
                <a:gd name="T41" fmla="*/ 91 h 231"/>
                <a:gd name="T42" fmla="*/ 226 w 439"/>
                <a:gd name="T43" fmla="*/ 117 h 231"/>
                <a:gd name="T44" fmla="*/ 213 w 439"/>
                <a:gd name="T45" fmla="*/ 113 h 231"/>
                <a:gd name="T46" fmla="*/ 222 w 439"/>
                <a:gd name="T47" fmla="*/ 108 h 231"/>
                <a:gd name="T48" fmla="*/ 191 w 439"/>
                <a:gd name="T49" fmla="*/ 136 h 231"/>
                <a:gd name="T50" fmla="*/ 178 w 439"/>
                <a:gd name="T51" fmla="*/ 132 h 231"/>
                <a:gd name="T52" fmla="*/ 187 w 439"/>
                <a:gd name="T53" fmla="*/ 126 h 231"/>
                <a:gd name="T54" fmla="*/ 156 w 439"/>
                <a:gd name="T55" fmla="*/ 154 h 231"/>
                <a:gd name="T56" fmla="*/ 142 w 439"/>
                <a:gd name="T57" fmla="*/ 150 h 231"/>
                <a:gd name="T58" fmla="*/ 152 w 439"/>
                <a:gd name="T59" fmla="*/ 145 h 231"/>
                <a:gd name="T60" fmla="*/ 120 w 439"/>
                <a:gd name="T61" fmla="*/ 172 h 231"/>
                <a:gd name="T62" fmla="*/ 107 w 439"/>
                <a:gd name="T63" fmla="*/ 168 h 231"/>
                <a:gd name="T64" fmla="*/ 116 w 439"/>
                <a:gd name="T65" fmla="*/ 163 h 231"/>
                <a:gd name="T66" fmla="*/ 85 w 439"/>
                <a:gd name="T67" fmla="*/ 191 h 231"/>
                <a:gd name="T68" fmla="*/ 72 w 439"/>
                <a:gd name="T69" fmla="*/ 185 h 231"/>
                <a:gd name="T70" fmla="*/ 80 w 439"/>
                <a:gd name="T71" fmla="*/ 181 h 231"/>
                <a:gd name="T72" fmla="*/ 50 w 439"/>
                <a:gd name="T73" fmla="*/ 209 h 231"/>
                <a:gd name="T74" fmla="*/ 35 w 439"/>
                <a:gd name="T75"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9" h="231">
                  <a:moveTo>
                    <a:pt x="9" y="218"/>
                  </a:moveTo>
                  <a:lnTo>
                    <a:pt x="14" y="226"/>
                  </a:lnTo>
                  <a:lnTo>
                    <a:pt x="5" y="231"/>
                  </a:lnTo>
                  <a:lnTo>
                    <a:pt x="0" y="222"/>
                  </a:lnTo>
                  <a:lnTo>
                    <a:pt x="9" y="218"/>
                  </a:lnTo>
                  <a:lnTo>
                    <a:pt x="9" y="218"/>
                  </a:lnTo>
                  <a:close/>
                  <a:moveTo>
                    <a:pt x="435" y="0"/>
                  </a:moveTo>
                  <a:lnTo>
                    <a:pt x="439" y="9"/>
                  </a:lnTo>
                  <a:lnTo>
                    <a:pt x="430" y="13"/>
                  </a:lnTo>
                  <a:lnTo>
                    <a:pt x="426" y="5"/>
                  </a:lnTo>
                  <a:lnTo>
                    <a:pt x="435" y="0"/>
                  </a:lnTo>
                  <a:lnTo>
                    <a:pt x="435" y="0"/>
                  </a:lnTo>
                  <a:close/>
                  <a:moveTo>
                    <a:pt x="400" y="18"/>
                  </a:moveTo>
                  <a:lnTo>
                    <a:pt x="404" y="27"/>
                  </a:lnTo>
                  <a:lnTo>
                    <a:pt x="395" y="31"/>
                  </a:lnTo>
                  <a:lnTo>
                    <a:pt x="391" y="22"/>
                  </a:lnTo>
                  <a:lnTo>
                    <a:pt x="400" y="18"/>
                  </a:lnTo>
                  <a:lnTo>
                    <a:pt x="400" y="18"/>
                  </a:lnTo>
                  <a:close/>
                  <a:moveTo>
                    <a:pt x="363" y="36"/>
                  </a:moveTo>
                  <a:lnTo>
                    <a:pt x="369" y="45"/>
                  </a:lnTo>
                  <a:lnTo>
                    <a:pt x="359" y="49"/>
                  </a:lnTo>
                  <a:lnTo>
                    <a:pt x="355" y="40"/>
                  </a:lnTo>
                  <a:lnTo>
                    <a:pt x="363" y="36"/>
                  </a:lnTo>
                  <a:lnTo>
                    <a:pt x="363" y="36"/>
                  </a:lnTo>
                  <a:close/>
                  <a:moveTo>
                    <a:pt x="328" y="55"/>
                  </a:moveTo>
                  <a:lnTo>
                    <a:pt x="333" y="64"/>
                  </a:lnTo>
                  <a:lnTo>
                    <a:pt x="324" y="68"/>
                  </a:lnTo>
                  <a:lnTo>
                    <a:pt x="320" y="59"/>
                  </a:lnTo>
                  <a:lnTo>
                    <a:pt x="328" y="55"/>
                  </a:lnTo>
                  <a:lnTo>
                    <a:pt x="328" y="55"/>
                  </a:lnTo>
                  <a:close/>
                  <a:moveTo>
                    <a:pt x="293" y="73"/>
                  </a:moveTo>
                  <a:lnTo>
                    <a:pt x="298" y="81"/>
                  </a:lnTo>
                  <a:lnTo>
                    <a:pt x="289" y="86"/>
                  </a:lnTo>
                  <a:lnTo>
                    <a:pt x="284" y="77"/>
                  </a:lnTo>
                  <a:lnTo>
                    <a:pt x="293" y="73"/>
                  </a:lnTo>
                  <a:lnTo>
                    <a:pt x="293" y="73"/>
                  </a:lnTo>
                  <a:close/>
                  <a:moveTo>
                    <a:pt x="257" y="91"/>
                  </a:moveTo>
                  <a:lnTo>
                    <a:pt x="261" y="99"/>
                  </a:lnTo>
                  <a:lnTo>
                    <a:pt x="254" y="104"/>
                  </a:lnTo>
                  <a:lnTo>
                    <a:pt x="248" y="95"/>
                  </a:lnTo>
                  <a:lnTo>
                    <a:pt x="257" y="91"/>
                  </a:lnTo>
                  <a:lnTo>
                    <a:pt x="257" y="91"/>
                  </a:lnTo>
                  <a:close/>
                  <a:moveTo>
                    <a:pt x="222" y="108"/>
                  </a:moveTo>
                  <a:lnTo>
                    <a:pt x="226" y="117"/>
                  </a:lnTo>
                  <a:lnTo>
                    <a:pt x="218" y="123"/>
                  </a:lnTo>
                  <a:lnTo>
                    <a:pt x="213" y="113"/>
                  </a:lnTo>
                  <a:lnTo>
                    <a:pt x="222" y="108"/>
                  </a:lnTo>
                  <a:lnTo>
                    <a:pt x="222" y="108"/>
                  </a:lnTo>
                  <a:close/>
                  <a:moveTo>
                    <a:pt x="187" y="126"/>
                  </a:moveTo>
                  <a:lnTo>
                    <a:pt x="191" y="136"/>
                  </a:lnTo>
                  <a:lnTo>
                    <a:pt x="182" y="141"/>
                  </a:lnTo>
                  <a:lnTo>
                    <a:pt x="178" y="132"/>
                  </a:lnTo>
                  <a:lnTo>
                    <a:pt x="187" y="126"/>
                  </a:lnTo>
                  <a:lnTo>
                    <a:pt x="187" y="126"/>
                  </a:lnTo>
                  <a:close/>
                  <a:moveTo>
                    <a:pt x="152" y="145"/>
                  </a:moveTo>
                  <a:lnTo>
                    <a:pt x="156" y="154"/>
                  </a:lnTo>
                  <a:lnTo>
                    <a:pt x="146" y="158"/>
                  </a:lnTo>
                  <a:lnTo>
                    <a:pt x="142" y="150"/>
                  </a:lnTo>
                  <a:lnTo>
                    <a:pt x="152" y="145"/>
                  </a:lnTo>
                  <a:lnTo>
                    <a:pt x="152" y="145"/>
                  </a:lnTo>
                  <a:close/>
                  <a:moveTo>
                    <a:pt x="116" y="163"/>
                  </a:moveTo>
                  <a:lnTo>
                    <a:pt x="120" y="172"/>
                  </a:lnTo>
                  <a:lnTo>
                    <a:pt x="111" y="176"/>
                  </a:lnTo>
                  <a:lnTo>
                    <a:pt x="107" y="168"/>
                  </a:lnTo>
                  <a:lnTo>
                    <a:pt x="116" y="163"/>
                  </a:lnTo>
                  <a:lnTo>
                    <a:pt x="116" y="163"/>
                  </a:lnTo>
                  <a:close/>
                  <a:moveTo>
                    <a:pt x="80" y="181"/>
                  </a:moveTo>
                  <a:lnTo>
                    <a:pt x="85" y="191"/>
                  </a:lnTo>
                  <a:lnTo>
                    <a:pt x="76" y="194"/>
                  </a:lnTo>
                  <a:lnTo>
                    <a:pt x="72" y="185"/>
                  </a:lnTo>
                  <a:lnTo>
                    <a:pt x="80" y="181"/>
                  </a:lnTo>
                  <a:lnTo>
                    <a:pt x="80" y="181"/>
                  </a:lnTo>
                  <a:close/>
                  <a:moveTo>
                    <a:pt x="44" y="200"/>
                  </a:moveTo>
                  <a:lnTo>
                    <a:pt x="50" y="209"/>
                  </a:lnTo>
                  <a:lnTo>
                    <a:pt x="41" y="213"/>
                  </a:lnTo>
                  <a:lnTo>
                    <a:pt x="35" y="204"/>
                  </a:lnTo>
                  <a:lnTo>
                    <a:pt x="44" y="20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9" name="Freeform 289"/>
            <p:cNvSpPr>
              <a:spLocks noEditPoints="1"/>
            </p:cNvSpPr>
            <p:nvPr/>
          </p:nvSpPr>
          <p:spPr bwMode="auto">
            <a:xfrm>
              <a:off x="4601557" y="2520762"/>
              <a:ext cx="218131" cy="1336392"/>
            </a:xfrm>
            <a:custGeom>
              <a:avLst/>
              <a:gdLst>
                <a:gd name="T0" fmla="*/ 12 w 79"/>
                <a:gd name="T1" fmla="*/ 475 h 484"/>
                <a:gd name="T2" fmla="*/ 0 w 79"/>
                <a:gd name="T3" fmla="*/ 482 h 484"/>
                <a:gd name="T4" fmla="*/ 2 w 79"/>
                <a:gd name="T5" fmla="*/ 473 h 484"/>
                <a:gd name="T6" fmla="*/ 79 w 79"/>
                <a:gd name="T7" fmla="*/ 1 h 484"/>
                <a:gd name="T8" fmla="*/ 68 w 79"/>
                <a:gd name="T9" fmla="*/ 9 h 484"/>
                <a:gd name="T10" fmla="*/ 70 w 79"/>
                <a:gd name="T11" fmla="*/ 0 h 484"/>
                <a:gd name="T12" fmla="*/ 74 w 79"/>
                <a:gd name="T13" fmla="*/ 41 h 484"/>
                <a:gd name="T14" fmla="*/ 62 w 79"/>
                <a:gd name="T15" fmla="*/ 48 h 484"/>
                <a:gd name="T16" fmla="*/ 63 w 79"/>
                <a:gd name="T17" fmla="*/ 39 h 484"/>
                <a:gd name="T18" fmla="*/ 68 w 79"/>
                <a:gd name="T19" fmla="*/ 80 h 484"/>
                <a:gd name="T20" fmla="*/ 57 w 79"/>
                <a:gd name="T21" fmla="*/ 88 h 484"/>
                <a:gd name="T22" fmla="*/ 58 w 79"/>
                <a:gd name="T23" fmla="*/ 79 h 484"/>
                <a:gd name="T24" fmla="*/ 62 w 79"/>
                <a:gd name="T25" fmla="*/ 119 h 484"/>
                <a:gd name="T26" fmla="*/ 51 w 79"/>
                <a:gd name="T27" fmla="*/ 128 h 484"/>
                <a:gd name="T28" fmla="*/ 53 w 79"/>
                <a:gd name="T29" fmla="*/ 118 h 484"/>
                <a:gd name="T30" fmla="*/ 57 w 79"/>
                <a:gd name="T31" fmla="*/ 158 h 484"/>
                <a:gd name="T32" fmla="*/ 46 w 79"/>
                <a:gd name="T33" fmla="*/ 167 h 484"/>
                <a:gd name="T34" fmla="*/ 48 w 79"/>
                <a:gd name="T35" fmla="*/ 157 h 484"/>
                <a:gd name="T36" fmla="*/ 51 w 79"/>
                <a:gd name="T37" fmla="*/ 199 h 484"/>
                <a:gd name="T38" fmla="*/ 40 w 79"/>
                <a:gd name="T39" fmla="*/ 207 h 484"/>
                <a:gd name="T40" fmla="*/ 41 w 79"/>
                <a:gd name="T41" fmla="*/ 196 h 484"/>
                <a:gd name="T42" fmla="*/ 46 w 79"/>
                <a:gd name="T43" fmla="*/ 238 h 484"/>
                <a:gd name="T44" fmla="*/ 34 w 79"/>
                <a:gd name="T45" fmla="*/ 246 h 484"/>
                <a:gd name="T46" fmla="*/ 36 w 79"/>
                <a:gd name="T47" fmla="*/ 237 h 484"/>
                <a:gd name="T48" fmla="*/ 40 w 79"/>
                <a:gd name="T49" fmla="*/ 277 h 484"/>
                <a:gd name="T50" fmla="*/ 29 w 79"/>
                <a:gd name="T51" fmla="*/ 285 h 484"/>
                <a:gd name="T52" fmla="*/ 31 w 79"/>
                <a:gd name="T53" fmla="*/ 276 h 484"/>
                <a:gd name="T54" fmla="*/ 34 w 79"/>
                <a:gd name="T55" fmla="*/ 316 h 484"/>
                <a:gd name="T56" fmla="*/ 23 w 79"/>
                <a:gd name="T57" fmla="*/ 326 h 484"/>
                <a:gd name="T58" fmla="*/ 25 w 79"/>
                <a:gd name="T59" fmla="*/ 315 h 484"/>
                <a:gd name="T60" fmla="*/ 29 w 79"/>
                <a:gd name="T61" fmla="*/ 356 h 484"/>
                <a:gd name="T62" fmla="*/ 17 w 79"/>
                <a:gd name="T63" fmla="*/ 365 h 484"/>
                <a:gd name="T64" fmla="*/ 19 w 79"/>
                <a:gd name="T65" fmla="*/ 354 h 484"/>
                <a:gd name="T66" fmla="*/ 24 w 79"/>
                <a:gd name="T67" fmla="*/ 395 h 484"/>
                <a:gd name="T68" fmla="*/ 12 w 79"/>
                <a:gd name="T69" fmla="*/ 404 h 484"/>
                <a:gd name="T70" fmla="*/ 14 w 79"/>
                <a:gd name="T71" fmla="*/ 394 h 484"/>
                <a:gd name="T72" fmla="*/ 17 w 79"/>
                <a:gd name="T73" fmla="*/ 435 h 484"/>
                <a:gd name="T74" fmla="*/ 7 w 79"/>
                <a:gd name="T75" fmla="*/ 44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484">
                  <a:moveTo>
                    <a:pt x="2" y="473"/>
                  </a:moveTo>
                  <a:lnTo>
                    <a:pt x="12" y="475"/>
                  </a:lnTo>
                  <a:lnTo>
                    <a:pt x="11" y="484"/>
                  </a:lnTo>
                  <a:lnTo>
                    <a:pt x="0" y="482"/>
                  </a:lnTo>
                  <a:lnTo>
                    <a:pt x="2" y="473"/>
                  </a:lnTo>
                  <a:lnTo>
                    <a:pt x="2" y="473"/>
                  </a:lnTo>
                  <a:close/>
                  <a:moveTo>
                    <a:pt x="70" y="0"/>
                  </a:moveTo>
                  <a:lnTo>
                    <a:pt x="79" y="1"/>
                  </a:lnTo>
                  <a:lnTo>
                    <a:pt x="78" y="11"/>
                  </a:lnTo>
                  <a:lnTo>
                    <a:pt x="68" y="9"/>
                  </a:lnTo>
                  <a:lnTo>
                    <a:pt x="70" y="0"/>
                  </a:lnTo>
                  <a:lnTo>
                    <a:pt x="70" y="0"/>
                  </a:lnTo>
                  <a:close/>
                  <a:moveTo>
                    <a:pt x="63" y="39"/>
                  </a:moveTo>
                  <a:lnTo>
                    <a:pt x="74" y="41"/>
                  </a:lnTo>
                  <a:lnTo>
                    <a:pt x="72" y="50"/>
                  </a:lnTo>
                  <a:lnTo>
                    <a:pt x="62" y="48"/>
                  </a:lnTo>
                  <a:lnTo>
                    <a:pt x="63" y="39"/>
                  </a:lnTo>
                  <a:lnTo>
                    <a:pt x="63" y="39"/>
                  </a:lnTo>
                  <a:close/>
                  <a:moveTo>
                    <a:pt x="58" y="79"/>
                  </a:moveTo>
                  <a:lnTo>
                    <a:pt x="68" y="80"/>
                  </a:lnTo>
                  <a:lnTo>
                    <a:pt x="67" y="90"/>
                  </a:lnTo>
                  <a:lnTo>
                    <a:pt x="57" y="88"/>
                  </a:lnTo>
                  <a:lnTo>
                    <a:pt x="58" y="79"/>
                  </a:lnTo>
                  <a:lnTo>
                    <a:pt x="58" y="79"/>
                  </a:lnTo>
                  <a:close/>
                  <a:moveTo>
                    <a:pt x="53" y="118"/>
                  </a:moveTo>
                  <a:lnTo>
                    <a:pt x="62" y="119"/>
                  </a:lnTo>
                  <a:lnTo>
                    <a:pt x="61" y="130"/>
                  </a:lnTo>
                  <a:lnTo>
                    <a:pt x="51" y="128"/>
                  </a:lnTo>
                  <a:lnTo>
                    <a:pt x="53" y="118"/>
                  </a:lnTo>
                  <a:lnTo>
                    <a:pt x="53" y="118"/>
                  </a:lnTo>
                  <a:close/>
                  <a:moveTo>
                    <a:pt x="48" y="157"/>
                  </a:moveTo>
                  <a:lnTo>
                    <a:pt x="57" y="158"/>
                  </a:lnTo>
                  <a:lnTo>
                    <a:pt x="55" y="169"/>
                  </a:lnTo>
                  <a:lnTo>
                    <a:pt x="46" y="167"/>
                  </a:lnTo>
                  <a:lnTo>
                    <a:pt x="48" y="157"/>
                  </a:lnTo>
                  <a:lnTo>
                    <a:pt x="48" y="157"/>
                  </a:lnTo>
                  <a:close/>
                  <a:moveTo>
                    <a:pt x="41" y="196"/>
                  </a:moveTo>
                  <a:lnTo>
                    <a:pt x="51" y="199"/>
                  </a:lnTo>
                  <a:lnTo>
                    <a:pt x="50" y="208"/>
                  </a:lnTo>
                  <a:lnTo>
                    <a:pt x="40" y="207"/>
                  </a:lnTo>
                  <a:lnTo>
                    <a:pt x="41" y="196"/>
                  </a:lnTo>
                  <a:lnTo>
                    <a:pt x="41" y="196"/>
                  </a:lnTo>
                  <a:close/>
                  <a:moveTo>
                    <a:pt x="36" y="237"/>
                  </a:moveTo>
                  <a:lnTo>
                    <a:pt x="46" y="238"/>
                  </a:lnTo>
                  <a:lnTo>
                    <a:pt x="45" y="247"/>
                  </a:lnTo>
                  <a:lnTo>
                    <a:pt x="34" y="246"/>
                  </a:lnTo>
                  <a:lnTo>
                    <a:pt x="36" y="237"/>
                  </a:lnTo>
                  <a:lnTo>
                    <a:pt x="36" y="237"/>
                  </a:lnTo>
                  <a:close/>
                  <a:moveTo>
                    <a:pt x="31" y="276"/>
                  </a:moveTo>
                  <a:lnTo>
                    <a:pt x="40" y="277"/>
                  </a:lnTo>
                  <a:lnTo>
                    <a:pt x="38" y="286"/>
                  </a:lnTo>
                  <a:lnTo>
                    <a:pt x="29" y="285"/>
                  </a:lnTo>
                  <a:lnTo>
                    <a:pt x="31" y="276"/>
                  </a:lnTo>
                  <a:lnTo>
                    <a:pt x="31" y="276"/>
                  </a:lnTo>
                  <a:close/>
                  <a:moveTo>
                    <a:pt x="25" y="315"/>
                  </a:moveTo>
                  <a:lnTo>
                    <a:pt x="34" y="316"/>
                  </a:lnTo>
                  <a:lnTo>
                    <a:pt x="33" y="327"/>
                  </a:lnTo>
                  <a:lnTo>
                    <a:pt x="23" y="326"/>
                  </a:lnTo>
                  <a:lnTo>
                    <a:pt x="25" y="315"/>
                  </a:lnTo>
                  <a:lnTo>
                    <a:pt x="25" y="315"/>
                  </a:lnTo>
                  <a:close/>
                  <a:moveTo>
                    <a:pt x="19" y="354"/>
                  </a:moveTo>
                  <a:lnTo>
                    <a:pt x="29" y="356"/>
                  </a:lnTo>
                  <a:lnTo>
                    <a:pt x="28" y="366"/>
                  </a:lnTo>
                  <a:lnTo>
                    <a:pt x="17" y="365"/>
                  </a:lnTo>
                  <a:lnTo>
                    <a:pt x="19" y="354"/>
                  </a:lnTo>
                  <a:lnTo>
                    <a:pt x="19" y="354"/>
                  </a:lnTo>
                  <a:close/>
                  <a:moveTo>
                    <a:pt x="14" y="394"/>
                  </a:moveTo>
                  <a:lnTo>
                    <a:pt x="24" y="395"/>
                  </a:lnTo>
                  <a:lnTo>
                    <a:pt x="21" y="405"/>
                  </a:lnTo>
                  <a:lnTo>
                    <a:pt x="12" y="404"/>
                  </a:lnTo>
                  <a:lnTo>
                    <a:pt x="14" y="394"/>
                  </a:lnTo>
                  <a:lnTo>
                    <a:pt x="14" y="394"/>
                  </a:lnTo>
                  <a:close/>
                  <a:moveTo>
                    <a:pt x="8" y="434"/>
                  </a:moveTo>
                  <a:lnTo>
                    <a:pt x="17" y="435"/>
                  </a:lnTo>
                  <a:lnTo>
                    <a:pt x="16" y="445"/>
                  </a:lnTo>
                  <a:lnTo>
                    <a:pt x="7" y="443"/>
                  </a:lnTo>
                  <a:lnTo>
                    <a:pt x="8" y="434"/>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30" name="Freeform 290"/>
            <p:cNvSpPr>
              <a:spLocks noEditPoints="1"/>
            </p:cNvSpPr>
            <p:nvPr/>
          </p:nvSpPr>
          <p:spPr bwMode="auto">
            <a:xfrm>
              <a:off x="4584990" y="1568168"/>
              <a:ext cx="201564" cy="554990"/>
            </a:xfrm>
            <a:custGeom>
              <a:avLst/>
              <a:gdLst>
                <a:gd name="T0" fmla="*/ 12 w 73"/>
                <a:gd name="T1" fmla="*/ 9 h 201"/>
                <a:gd name="T2" fmla="*/ 3 w 73"/>
                <a:gd name="T3" fmla="*/ 12 h 201"/>
                <a:gd name="T4" fmla="*/ 0 w 73"/>
                <a:gd name="T5" fmla="*/ 3 h 201"/>
                <a:gd name="T6" fmla="*/ 9 w 73"/>
                <a:gd name="T7" fmla="*/ 0 h 201"/>
                <a:gd name="T8" fmla="*/ 12 w 73"/>
                <a:gd name="T9" fmla="*/ 9 h 201"/>
                <a:gd name="T10" fmla="*/ 12 w 73"/>
                <a:gd name="T11" fmla="*/ 9 h 201"/>
                <a:gd name="T12" fmla="*/ 73 w 73"/>
                <a:gd name="T13" fmla="*/ 199 h 201"/>
                <a:gd name="T14" fmla="*/ 64 w 73"/>
                <a:gd name="T15" fmla="*/ 201 h 201"/>
                <a:gd name="T16" fmla="*/ 60 w 73"/>
                <a:gd name="T17" fmla="*/ 192 h 201"/>
                <a:gd name="T18" fmla="*/ 71 w 73"/>
                <a:gd name="T19" fmla="*/ 190 h 201"/>
                <a:gd name="T20" fmla="*/ 73 w 73"/>
                <a:gd name="T21" fmla="*/ 199 h 201"/>
                <a:gd name="T22" fmla="*/ 73 w 73"/>
                <a:gd name="T23" fmla="*/ 199 h 201"/>
                <a:gd name="T24" fmla="*/ 61 w 73"/>
                <a:gd name="T25" fmla="*/ 161 h 201"/>
                <a:gd name="T26" fmla="*/ 51 w 73"/>
                <a:gd name="T27" fmla="*/ 163 h 201"/>
                <a:gd name="T28" fmla="*/ 48 w 73"/>
                <a:gd name="T29" fmla="*/ 154 h 201"/>
                <a:gd name="T30" fmla="*/ 57 w 73"/>
                <a:gd name="T31" fmla="*/ 152 h 201"/>
                <a:gd name="T32" fmla="*/ 61 w 73"/>
                <a:gd name="T33" fmla="*/ 161 h 201"/>
                <a:gd name="T34" fmla="*/ 61 w 73"/>
                <a:gd name="T35" fmla="*/ 161 h 201"/>
                <a:gd name="T36" fmla="*/ 48 w 73"/>
                <a:gd name="T37" fmla="*/ 123 h 201"/>
                <a:gd name="T38" fmla="*/ 39 w 73"/>
                <a:gd name="T39" fmla="*/ 126 h 201"/>
                <a:gd name="T40" fmla="*/ 37 w 73"/>
                <a:gd name="T41" fmla="*/ 116 h 201"/>
                <a:gd name="T42" fmla="*/ 46 w 73"/>
                <a:gd name="T43" fmla="*/ 114 h 201"/>
                <a:gd name="T44" fmla="*/ 48 w 73"/>
                <a:gd name="T45" fmla="*/ 123 h 201"/>
                <a:gd name="T46" fmla="*/ 48 w 73"/>
                <a:gd name="T47" fmla="*/ 123 h 201"/>
                <a:gd name="T48" fmla="*/ 37 w 73"/>
                <a:gd name="T49" fmla="*/ 85 h 201"/>
                <a:gd name="T50" fmla="*/ 27 w 73"/>
                <a:gd name="T51" fmla="*/ 88 h 201"/>
                <a:gd name="T52" fmla="*/ 23 w 73"/>
                <a:gd name="T53" fmla="*/ 78 h 201"/>
                <a:gd name="T54" fmla="*/ 34 w 73"/>
                <a:gd name="T55" fmla="*/ 76 h 201"/>
                <a:gd name="T56" fmla="*/ 37 w 73"/>
                <a:gd name="T57" fmla="*/ 85 h 201"/>
                <a:gd name="T58" fmla="*/ 37 w 73"/>
                <a:gd name="T59" fmla="*/ 85 h 201"/>
                <a:gd name="T60" fmla="*/ 25 w 73"/>
                <a:gd name="T61" fmla="*/ 47 h 201"/>
                <a:gd name="T62" fmla="*/ 14 w 73"/>
                <a:gd name="T63" fmla="*/ 50 h 201"/>
                <a:gd name="T64" fmla="*/ 12 w 73"/>
                <a:gd name="T65" fmla="*/ 41 h 201"/>
                <a:gd name="T66" fmla="*/ 21 w 73"/>
                <a:gd name="T67" fmla="*/ 38 h 201"/>
                <a:gd name="T68" fmla="*/ 25 w 73"/>
                <a:gd name="T69" fmla="*/ 4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201">
                  <a:moveTo>
                    <a:pt x="12" y="9"/>
                  </a:moveTo>
                  <a:lnTo>
                    <a:pt x="3" y="12"/>
                  </a:lnTo>
                  <a:lnTo>
                    <a:pt x="0" y="3"/>
                  </a:lnTo>
                  <a:lnTo>
                    <a:pt x="9" y="0"/>
                  </a:lnTo>
                  <a:lnTo>
                    <a:pt x="12" y="9"/>
                  </a:lnTo>
                  <a:lnTo>
                    <a:pt x="12" y="9"/>
                  </a:lnTo>
                  <a:close/>
                  <a:moveTo>
                    <a:pt x="73" y="199"/>
                  </a:moveTo>
                  <a:lnTo>
                    <a:pt x="64" y="201"/>
                  </a:lnTo>
                  <a:lnTo>
                    <a:pt x="60" y="192"/>
                  </a:lnTo>
                  <a:lnTo>
                    <a:pt x="71" y="190"/>
                  </a:lnTo>
                  <a:lnTo>
                    <a:pt x="73" y="199"/>
                  </a:lnTo>
                  <a:lnTo>
                    <a:pt x="73" y="199"/>
                  </a:lnTo>
                  <a:close/>
                  <a:moveTo>
                    <a:pt x="61" y="161"/>
                  </a:moveTo>
                  <a:lnTo>
                    <a:pt x="51" y="163"/>
                  </a:lnTo>
                  <a:lnTo>
                    <a:pt x="48" y="154"/>
                  </a:lnTo>
                  <a:lnTo>
                    <a:pt x="57" y="152"/>
                  </a:lnTo>
                  <a:lnTo>
                    <a:pt x="61" y="161"/>
                  </a:lnTo>
                  <a:lnTo>
                    <a:pt x="61" y="161"/>
                  </a:lnTo>
                  <a:close/>
                  <a:moveTo>
                    <a:pt x="48" y="123"/>
                  </a:moveTo>
                  <a:lnTo>
                    <a:pt x="39" y="126"/>
                  </a:lnTo>
                  <a:lnTo>
                    <a:pt x="37" y="116"/>
                  </a:lnTo>
                  <a:lnTo>
                    <a:pt x="46" y="114"/>
                  </a:lnTo>
                  <a:lnTo>
                    <a:pt x="48" y="123"/>
                  </a:lnTo>
                  <a:lnTo>
                    <a:pt x="48" y="123"/>
                  </a:lnTo>
                  <a:close/>
                  <a:moveTo>
                    <a:pt x="37" y="85"/>
                  </a:moveTo>
                  <a:lnTo>
                    <a:pt x="27" y="88"/>
                  </a:lnTo>
                  <a:lnTo>
                    <a:pt x="23" y="78"/>
                  </a:lnTo>
                  <a:lnTo>
                    <a:pt x="34" y="76"/>
                  </a:lnTo>
                  <a:lnTo>
                    <a:pt x="37" y="85"/>
                  </a:lnTo>
                  <a:lnTo>
                    <a:pt x="37" y="85"/>
                  </a:lnTo>
                  <a:close/>
                  <a:moveTo>
                    <a:pt x="25" y="47"/>
                  </a:moveTo>
                  <a:lnTo>
                    <a:pt x="14" y="50"/>
                  </a:lnTo>
                  <a:lnTo>
                    <a:pt x="12" y="41"/>
                  </a:lnTo>
                  <a:lnTo>
                    <a:pt x="21" y="38"/>
                  </a:lnTo>
                  <a:lnTo>
                    <a:pt x="25" y="47"/>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31" name="Freeform 291"/>
            <p:cNvSpPr>
              <a:spLocks noEditPoints="1"/>
            </p:cNvSpPr>
            <p:nvPr/>
          </p:nvSpPr>
          <p:spPr bwMode="auto">
            <a:xfrm>
              <a:off x="2660476" y="3015005"/>
              <a:ext cx="803493" cy="670958"/>
            </a:xfrm>
            <a:custGeom>
              <a:avLst/>
              <a:gdLst>
                <a:gd name="T0" fmla="*/ 283 w 291"/>
                <a:gd name="T1" fmla="*/ 13 h 243"/>
                <a:gd name="T2" fmla="*/ 276 w 291"/>
                <a:gd name="T3" fmla="*/ 7 h 243"/>
                <a:gd name="T4" fmla="*/ 284 w 291"/>
                <a:gd name="T5" fmla="*/ 0 h 243"/>
                <a:gd name="T6" fmla="*/ 291 w 291"/>
                <a:gd name="T7" fmla="*/ 8 h 243"/>
                <a:gd name="T8" fmla="*/ 283 w 291"/>
                <a:gd name="T9" fmla="*/ 13 h 243"/>
                <a:gd name="T10" fmla="*/ 283 w 291"/>
                <a:gd name="T11" fmla="*/ 13 h 243"/>
                <a:gd name="T12" fmla="*/ 7 w 291"/>
                <a:gd name="T13" fmla="*/ 243 h 243"/>
                <a:gd name="T14" fmla="*/ 0 w 291"/>
                <a:gd name="T15" fmla="*/ 235 h 243"/>
                <a:gd name="T16" fmla="*/ 8 w 291"/>
                <a:gd name="T17" fmla="*/ 229 h 243"/>
                <a:gd name="T18" fmla="*/ 15 w 291"/>
                <a:gd name="T19" fmla="*/ 237 h 243"/>
                <a:gd name="T20" fmla="*/ 7 w 291"/>
                <a:gd name="T21" fmla="*/ 243 h 243"/>
                <a:gd name="T22" fmla="*/ 7 w 291"/>
                <a:gd name="T23" fmla="*/ 243 h 243"/>
                <a:gd name="T24" fmla="*/ 37 w 291"/>
                <a:gd name="T25" fmla="*/ 217 h 243"/>
                <a:gd name="T26" fmla="*/ 30 w 291"/>
                <a:gd name="T27" fmla="*/ 209 h 243"/>
                <a:gd name="T28" fmla="*/ 38 w 291"/>
                <a:gd name="T29" fmla="*/ 204 h 243"/>
                <a:gd name="T30" fmla="*/ 45 w 291"/>
                <a:gd name="T31" fmla="*/ 211 h 243"/>
                <a:gd name="T32" fmla="*/ 37 w 291"/>
                <a:gd name="T33" fmla="*/ 217 h 243"/>
                <a:gd name="T34" fmla="*/ 37 w 291"/>
                <a:gd name="T35" fmla="*/ 217 h 243"/>
                <a:gd name="T36" fmla="*/ 68 w 291"/>
                <a:gd name="T37" fmla="*/ 192 h 243"/>
                <a:gd name="T38" fmla="*/ 62 w 291"/>
                <a:gd name="T39" fmla="*/ 184 h 243"/>
                <a:gd name="T40" fmla="*/ 70 w 291"/>
                <a:gd name="T41" fmla="*/ 178 h 243"/>
                <a:gd name="T42" fmla="*/ 75 w 291"/>
                <a:gd name="T43" fmla="*/ 186 h 243"/>
                <a:gd name="T44" fmla="*/ 68 w 291"/>
                <a:gd name="T45" fmla="*/ 192 h 243"/>
                <a:gd name="T46" fmla="*/ 68 w 291"/>
                <a:gd name="T47" fmla="*/ 192 h 243"/>
                <a:gd name="T48" fmla="*/ 98 w 291"/>
                <a:gd name="T49" fmla="*/ 166 h 243"/>
                <a:gd name="T50" fmla="*/ 92 w 291"/>
                <a:gd name="T51" fmla="*/ 158 h 243"/>
                <a:gd name="T52" fmla="*/ 100 w 291"/>
                <a:gd name="T53" fmla="*/ 153 h 243"/>
                <a:gd name="T54" fmla="*/ 106 w 291"/>
                <a:gd name="T55" fmla="*/ 160 h 243"/>
                <a:gd name="T56" fmla="*/ 98 w 291"/>
                <a:gd name="T57" fmla="*/ 166 h 243"/>
                <a:gd name="T58" fmla="*/ 98 w 291"/>
                <a:gd name="T59" fmla="*/ 166 h 243"/>
                <a:gd name="T60" fmla="*/ 129 w 291"/>
                <a:gd name="T61" fmla="*/ 141 h 243"/>
                <a:gd name="T62" fmla="*/ 123 w 291"/>
                <a:gd name="T63" fmla="*/ 134 h 243"/>
                <a:gd name="T64" fmla="*/ 130 w 291"/>
                <a:gd name="T65" fmla="*/ 127 h 243"/>
                <a:gd name="T66" fmla="*/ 136 w 291"/>
                <a:gd name="T67" fmla="*/ 135 h 243"/>
                <a:gd name="T68" fmla="*/ 129 w 291"/>
                <a:gd name="T69" fmla="*/ 141 h 243"/>
                <a:gd name="T70" fmla="*/ 129 w 291"/>
                <a:gd name="T71" fmla="*/ 141 h 243"/>
                <a:gd name="T72" fmla="*/ 160 w 291"/>
                <a:gd name="T73" fmla="*/ 115 h 243"/>
                <a:gd name="T74" fmla="*/ 153 w 291"/>
                <a:gd name="T75" fmla="*/ 107 h 243"/>
                <a:gd name="T76" fmla="*/ 161 w 291"/>
                <a:gd name="T77" fmla="*/ 102 h 243"/>
                <a:gd name="T78" fmla="*/ 168 w 291"/>
                <a:gd name="T79" fmla="*/ 109 h 243"/>
                <a:gd name="T80" fmla="*/ 160 w 291"/>
                <a:gd name="T81" fmla="*/ 115 h 243"/>
                <a:gd name="T82" fmla="*/ 160 w 291"/>
                <a:gd name="T83" fmla="*/ 115 h 243"/>
                <a:gd name="T84" fmla="*/ 190 w 291"/>
                <a:gd name="T85" fmla="*/ 90 h 243"/>
                <a:gd name="T86" fmla="*/ 183 w 291"/>
                <a:gd name="T87" fmla="*/ 83 h 243"/>
                <a:gd name="T88" fmla="*/ 191 w 291"/>
                <a:gd name="T89" fmla="*/ 76 h 243"/>
                <a:gd name="T90" fmla="*/ 198 w 291"/>
                <a:gd name="T91" fmla="*/ 84 h 243"/>
                <a:gd name="T92" fmla="*/ 190 w 291"/>
                <a:gd name="T93" fmla="*/ 90 h 243"/>
                <a:gd name="T94" fmla="*/ 190 w 291"/>
                <a:gd name="T95" fmla="*/ 90 h 243"/>
                <a:gd name="T96" fmla="*/ 221 w 291"/>
                <a:gd name="T97" fmla="*/ 64 h 243"/>
                <a:gd name="T98" fmla="*/ 215 w 291"/>
                <a:gd name="T99" fmla="*/ 56 h 243"/>
                <a:gd name="T100" fmla="*/ 223 w 291"/>
                <a:gd name="T101" fmla="*/ 51 h 243"/>
                <a:gd name="T102" fmla="*/ 229 w 291"/>
                <a:gd name="T103" fmla="*/ 58 h 243"/>
                <a:gd name="T104" fmla="*/ 221 w 291"/>
                <a:gd name="T105" fmla="*/ 64 h 243"/>
                <a:gd name="T106" fmla="*/ 221 w 291"/>
                <a:gd name="T107" fmla="*/ 64 h 243"/>
                <a:gd name="T108" fmla="*/ 251 w 291"/>
                <a:gd name="T109" fmla="*/ 39 h 243"/>
                <a:gd name="T110" fmla="*/ 245 w 291"/>
                <a:gd name="T111" fmla="*/ 32 h 243"/>
                <a:gd name="T112" fmla="*/ 253 w 291"/>
                <a:gd name="T113" fmla="*/ 25 h 243"/>
                <a:gd name="T114" fmla="*/ 259 w 291"/>
                <a:gd name="T115" fmla="*/ 33 h 243"/>
                <a:gd name="T116" fmla="*/ 251 w 291"/>
                <a:gd name="T117" fmla="*/ 3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1" h="243">
                  <a:moveTo>
                    <a:pt x="283" y="13"/>
                  </a:moveTo>
                  <a:lnTo>
                    <a:pt x="276" y="7"/>
                  </a:lnTo>
                  <a:lnTo>
                    <a:pt x="284" y="0"/>
                  </a:lnTo>
                  <a:lnTo>
                    <a:pt x="291" y="8"/>
                  </a:lnTo>
                  <a:lnTo>
                    <a:pt x="283" y="13"/>
                  </a:lnTo>
                  <a:lnTo>
                    <a:pt x="283" y="13"/>
                  </a:lnTo>
                  <a:close/>
                  <a:moveTo>
                    <a:pt x="7" y="243"/>
                  </a:moveTo>
                  <a:lnTo>
                    <a:pt x="0" y="235"/>
                  </a:lnTo>
                  <a:lnTo>
                    <a:pt x="8" y="229"/>
                  </a:lnTo>
                  <a:lnTo>
                    <a:pt x="15" y="237"/>
                  </a:lnTo>
                  <a:lnTo>
                    <a:pt x="7" y="243"/>
                  </a:lnTo>
                  <a:lnTo>
                    <a:pt x="7" y="243"/>
                  </a:lnTo>
                  <a:close/>
                  <a:moveTo>
                    <a:pt x="37" y="217"/>
                  </a:moveTo>
                  <a:lnTo>
                    <a:pt x="30" y="209"/>
                  </a:lnTo>
                  <a:lnTo>
                    <a:pt x="38" y="204"/>
                  </a:lnTo>
                  <a:lnTo>
                    <a:pt x="45" y="211"/>
                  </a:lnTo>
                  <a:lnTo>
                    <a:pt x="37" y="217"/>
                  </a:lnTo>
                  <a:lnTo>
                    <a:pt x="37" y="217"/>
                  </a:lnTo>
                  <a:close/>
                  <a:moveTo>
                    <a:pt x="68" y="192"/>
                  </a:moveTo>
                  <a:lnTo>
                    <a:pt x="62" y="184"/>
                  </a:lnTo>
                  <a:lnTo>
                    <a:pt x="70" y="178"/>
                  </a:lnTo>
                  <a:lnTo>
                    <a:pt x="75" y="186"/>
                  </a:lnTo>
                  <a:lnTo>
                    <a:pt x="68" y="192"/>
                  </a:lnTo>
                  <a:lnTo>
                    <a:pt x="68" y="192"/>
                  </a:lnTo>
                  <a:close/>
                  <a:moveTo>
                    <a:pt x="98" y="166"/>
                  </a:moveTo>
                  <a:lnTo>
                    <a:pt x="92" y="158"/>
                  </a:lnTo>
                  <a:lnTo>
                    <a:pt x="100" y="153"/>
                  </a:lnTo>
                  <a:lnTo>
                    <a:pt x="106" y="160"/>
                  </a:lnTo>
                  <a:lnTo>
                    <a:pt x="98" y="166"/>
                  </a:lnTo>
                  <a:lnTo>
                    <a:pt x="98" y="166"/>
                  </a:lnTo>
                  <a:close/>
                  <a:moveTo>
                    <a:pt x="129" y="141"/>
                  </a:moveTo>
                  <a:lnTo>
                    <a:pt x="123" y="134"/>
                  </a:lnTo>
                  <a:lnTo>
                    <a:pt x="130" y="127"/>
                  </a:lnTo>
                  <a:lnTo>
                    <a:pt x="136" y="135"/>
                  </a:lnTo>
                  <a:lnTo>
                    <a:pt x="129" y="141"/>
                  </a:lnTo>
                  <a:lnTo>
                    <a:pt x="129" y="141"/>
                  </a:lnTo>
                  <a:close/>
                  <a:moveTo>
                    <a:pt x="160" y="115"/>
                  </a:moveTo>
                  <a:lnTo>
                    <a:pt x="153" y="107"/>
                  </a:lnTo>
                  <a:lnTo>
                    <a:pt x="161" y="102"/>
                  </a:lnTo>
                  <a:lnTo>
                    <a:pt x="168" y="109"/>
                  </a:lnTo>
                  <a:lnTo>
                    <a:pt x="160" y="115"/>
                  </a:lnTo>
                  <a:lnTo>
                    <a:pt x="160" y="115"/>
                  </a:lnTo>
                  <a:close/>
                  <a:moveTo>
                    <a:pt x="190" y="90"/>
                  </a:moveTo>
                  <a:lnTo>
                    <a:pt x="183" y="83"/>
                  </a:lnTo>
                  <a:lnTo>
                    <a:pt x="191" y="76"/>
                  </a:lnTo>
                  <a:lnTo>
                    <a:pt x="198" y="84"/>
                  </a:lnTo>
                  <a:lnTo>
                    <a:pt x="190" y="90"/>
                  </a:lnTo>
                  <a:lnTo>
                    <a:pt x="190" y="90"/>
                  </a:lnTo>
                  <a:close/>
                  <a:moveTo>
                    <a:pt x="221" y="64"/>
                  </a:moveTo>
                  <a:lnTo>
                    <a:pt x="215" y="56"/>
                  </a:lnTo>
                  <a:lnTo>
                    <a:pt x="223" y="51"/>
                  </a:lnTo>
                  <a:lnTo>
                    <a:pt x="229" y="58"/>
                  </a:lnTo>
                  <a:lnTo>
                    <a:pt x="221" y="64"/>
                  </a:lnTo>
                  <a:lnTo>
                    <a:pt x="221" y="64"/>
                  </a:lnTo>
                  <a:close/>
                  <a:moveTo>
                    <a:pt x="251" y="39"/>
                  </a:moveTo>
                  <a:lnTo>
                    <a:pt x="245" y="32"/>
                  </a:lnTo>
                  <a:lnTo>
                    <a:pt x="253" y="25"/>
                  </a:lnTo>
                  <a:lnTo>
                    <a:pt x="259" y="33"/>
                  </a:lnTo>
                  <a:lnTo>
                    <a:pt x="251" y="3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32" name="Freeform 292"/>
            <p:cNvSpPr>
              <a:spLocks noEditPoints="1"/>
            </p:cNvSpPr>
            <p:nvPr/>
          </p:nvSpPr>
          <p:spPr bwMode="auto">
            <a:xfrm>
              <a:off x="7580828" y="3674919"/>
              <a:ext cx="1049233" cy="463872"/>
            </a:xfrm>
            <a:custGeom>
              <a:avLst/>
              <a:gdLst>
                <a:gd name="T0" fmla="*/ 9 w 380"/>
                <a:gd name="T1" fmla="*/ 13 h 168"/>
                <a:gd name="T2" fmla="*/ 3 w 380"/>
                <a:gd name="T3" fmla="*/ 0 h 168"/>
                <a:gd name="T4" fmla="*/ 13 w 380"/>
                <a:gd name="T5" fmla="*/ 4 h 168"/>
                <a:gd name="T6" fmla="*/ 376 w 380"/>
                <a:gd name="T7" fmla="*/ 168 h 168"/>
                <a:gd name="T8" fmla="*/ 371 w 380"/>
                <a:gd name="T9" fmla="*/ 155 h 168"/>
                <a:gd name="T10" fmla="*/ 380 w 380"/>
                <a:gd name="T11" fmla="*/ 159 h 168"/>
                <a:gd name="T12" fmla="*/ 339 w 380"/>
                <a:gd name="T13" fmla="*/ 152 h 168"/>
                <a:gd name="T14" fmla="*/ 334 w 380"/>
                <a:gd name="T15" fmla="*/ 139 h 168"/>
                <a:gd name="T16" fmla="*/ 343 w 380"/>
                <a:gd name="T17" fmla="*/ 143 h 168"/>
                <a:gd name="T18" fmla="*/ 303 w 380"/>
                <a:gd name="T19" fmla="*/ 136 h 168"/>
                <a:gd name="T20" fmla="*/ 298 w 380"/>
                <a:gd name="T21" fmla="*/ 123 h 168"/>
                <a:gd name="T22" fmla="*/ 307 w 380"/>
                <a:gd name="T23" fmla="*/ 127 h 168"/>
                <a:gd name="T24" fmla="*/ 266 w 380"/>
                <a:gd name="T25" fmla="*/ 121 h 168"/>
                <a:gd name="T26" fmla="*/ 261 w 380"/>
                <a:gd name="T27" fmla="*/ 108 h 168"/>
                <a:gd name="T28" fmla="*/ 270 w 380"/>
                <a:gd name="T29" fmla="*/ 111 h 168"/>
                <a:gd name="T30" fmla="*/ 230 w 380"/>
                <a:gd name="T31" fmla="*/ 106 h 168"/>
                <a:gd name="T32" fmla="*/ 224 w 380"/>
                <a:gd name="T33" fmla="*/ 93 h 168"/>
                <a:gd name="T34" fmla="*/ 233 w 380"/>
                <a:gd name="T35" fmla="*/ 97 h 168"/>
                <a:gd name="T36" fmla="*/ 193 w 380"/>
                <a:gd name="T37" fmla="*/ 91 h 168"/>
                <a:gd name="T38" fmla="*/ 188 w 380"/>
                <a:gd name="T39" fmla="*/ 78 h 168"/>
                <a:gd name="T40" fmla="*/ 197 w 380"/>
                <a:gd name="T41" fmla="*/ 81 h 168"/>
                <a:gd name="T42" fmla="*/ 156 w 380"/>
                <a:gd name="T43" fmla="*/ 75 h 168"/>
                <a:gd name="T44" fmla="*/ 151 w 380"/>
                <a:gd name="T45" fmla="*/ 62 h 168"/>
                <a:gd name="T46" fmla="*/ 160 w 380"/>
                <a:gd name="T47" fmla="*/ 66 h 168"/>
                <a:gd name="T48" fmla="*/ 120 w 380"/>
                <a:gd name="T49" fmla="*/ 59 h 168"/>
                <a:gd name="T50" fmla="*/ 115 w 380"/>
                <a:gd name="T51" fmla="*/ 46 h 168"/>
                <a:gd name="T52" fmla="*/ 124 w 380"/>
                <a:gd name="T53" fmla="*/ 50 h 168"/>
                <a:gd name="T54" fmla="*/ 82 w 380"/>
                <a:gd name="T55" fmla="*/ 44 h 168"/>
                <a:gd name="T56" fmla="*/ 77 w 380"/>
                <a:gd name="T57" fmla="*/ 30 h 168"/>
                <a:gd name="T58" fmla="*/ 86 w 380"/>
                <a:gd name="T59" fmla="*/ 34 h 168"/>
                <a:gd name="T60" fmla="*/ 45 w 380"/>
                <a:gd name="T61" fmla="*/ 29 h 168"/>
                <a:gd name="T62" fmla="*/ 40 w 380"/>
                <a:gd name="T63"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0" h="168">
                  <a:moveTo>
                    <a:pt x="13" y="4"/>
                  </a:moveTo>
                  <a:lnTo>
                    <a:pt x="9" y="13"/>
                  </a:lnTo>
                  <a:lnTo>
                    <a:pt x="0" y="10"/>
                  </a:lnTo>
                  <a:lnTo>
                    <a:pt x="3" y="0"/>
                  </a:lnTo>
                  <a:lnTo>
                    <a:pt x="13" y="4"/>
                  </a:lnTo>
                  <a:lnTo>
                    <a:pt x="13" y="4"/>
                  </a:lnTo>
                  <a:close/>
                  <a:moveTo>
                    <a:pt x="380" y="159"/>
                  </a:moveTo>
                  <a:lnTo>
                    <a:pt x="376" y="168"/>
                  </a:lnTo>
                  <a:lnTo>
                    <a:pt x="367" y="164"/>
                  </a:lnTo>
                  <a:lnTo>
                    <a:pt x="371" y="155"/>
                  </a:lnTo>
                  <a:lnTo>
                    <a:pt x="380" y="159"/>
                  </a:lnTo>
                  <a:lnTo>
                    <a:pt x="380" y="159"/>
                  </a:lnTo>
                  <a:close/>
                  <a:moveTo>
                    <a:pt x="343" y="143"/>
                  </a:moveTo>
                  <a:lnTo>
                    <a:pt x="339" y="152"/>
                  </a:lnTo>
                  <a:lnTo>
                    <a:pt x="330" y="148"/>
                  </a:lnTo>
                  <a:lnTo>
                    <a:pt x="334" y="139"/>
                  </a:lnTo>
                  <a:lnTo>
                    <a:pt x="343" y="143"/>
                  </a:lnTo>
                  <a:lnTo>
                    <a:pt x="343" y="143"/>
                  </a:lnTo>
                  <a:close/>
                  <a:moveTo>
                    <a:pt x="307" y="127"/>
                  </a:moveTo>
                  <a:lnTo>
                    <a:pt x="303" y="136"/>
                  </a:lnTo>
                  <a:lnTo>
                    <a:pt x="294" y="132"/>
                  </a:lnTo>
                  <a:lnTo>
                    <a:pt x="298" y="123"/>
                  </a:lnTo>
                  <a:lnTo>
                    <a:pt x="307" y="127"/>
                  </a:lnTo>
                  <a:lnTo>
                    <a:pt x="307" y="127"/>
                  </a:lnTo>
                  <a:close/>
                  <a:moveTo>
                    <a:pt x="270" y="111"/>
                  </a:moveTo>
                  <a:lnTo>
                    <a:pt x="266" y="121"/>
                  </a:lnTo>
                  <a:lnTo>
                    <a:pt x="257" y="118"/>
                  </a:lnTo>
                  <a:lnTo>
                    <a:pt x="261" y="108"/>
                  </a:lnTo>
                  <a:lnTo>
                    <a:pt x="270" y="111"/>
                  </a:lnTo>
                  <a:lnTo>
                    <a:pt x="270" y="111"/>
                  </a:lnTo>
                  <a:close/>
                  <a:moveTo>
                    <a:pt x="233" y="97"/>
                  </a:moveTo>
                  <a:lnTo>
                    <a:pt x="230" y="106"/>
                  </a:lnTo>
                  <a:lnTo>
                    <a:pt x="220" y="102"/>
                  </a:lnTo>
                  <a:lnTo>
                    <a:pt x="224" y="93"/>
                  </a:lnTo>
                  <a:lnTo>
                    <a:pt x="233" y="97"/>
                  </a:lnTo>
                  <a:lnTo>
                    <a:pt x="233" y="97"/>
                  </a:lnTo>
                  <a:close/>
                  <a:moveTo>
                    <a:pt x="197" y="81"/>
                  </a:moveTo>
                  <a:lnTo>
                    <a:pt x="193" y="91"/>
                  </a:lnTo>
                  <a:lnTo>
                    <a:pt x="184" y="87"/>
                  </a:lnTo>
                  <a:lnTo>
                    <a:pt x="188" y="78"/>
                  </a:lnTo>
                  <a:lnTo>
                    <a:pt x="197" y="81"/>
                  </a:lnTo>
                  <a:lnTo>
                    <a:pt x="197" y="81"/>
                  </a:lnTo>
                  <a:close/>
                  <a:moveTo>
                    <a:pt x="160" y="66"/>
                  </a:moveTo>
                  <a:lnTo>
                    <a:pt x="156" y="75"/>
                  </a:lnTo>
                  <a:lnTo>
                    <a:pt x="147" y="71"/>
                  </a:lnTo>
                  <a:lnTo>
                    <a:pt x="151" y="62"/>
                  </a:lnTo>
                  <a:lnTo>
                    <a:pt x="160" y="66"/>
                  </a:lnTo>
                  <a:lnTo>
                    <a:pt x="160" y="66"/>
                  </a:lnTo>
                  <a:close/>
                  <a:moveTo>
                    <a:pt x="124" y="50"/>
                  </a:moveTo>
                  <a:lnTo>
                    <a:pt x="120" y="59"/>
                  </a:lnTo>
                  <a:lnTo>
                    <a:pt x="111" y="55"/>
                  </a:lnTo>
                  <a:lnTo>
                    <a:pt x="115" y="46"/>
                  </a:lnTo>
                  <a:lnTo>
                    <a:pt x="124" y="50"/>
                  </a:lnTo>
                  <a:lnTo>
                    <a:pt x="124" y="50"/>
                  </a:lnTo>
                  <a:close/>
                  <a:moveTo>
                    <a:pt x="86" y="34"/>
                  </a:moveTo>
                  <a:lnTo>
                    <a:pt x="82" y="44"/>
                  </a:lnTo>
                  <a:lnTo>
                    <a:pt x="73" y="41"/>
                  </a:lnTo>
                  <a:lnTo>
                    <a:pt x="77" y="30"/>
                  </a:lnTo>
                  <a:lnTo>
                    <a:pt x="86" y="34"/>
                  </a:lnTo>
                  <a:lnTo>
                    <a:pt x="86" y="34"/>
                  </a:lnTo>
                  <a:close/>
                  <a:moveTo>
                    <a:pt x="49" y="20"/>
                  </a:moveTo>
                  <a:lnTo>
                    <a:pt x="45" y="29"/>
                  </a:lnTo>
                  <a:lnTo>
                    <a:pt x="36" y="25"/>
                  </a:lnTo>
                  <a:lnTo>
                    <a:pt x="40" y="16"/>
                  </a:lnTo>
                  <a:lnTo>
                    <a:pt x="49" y="2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33" name="Freeform 293"/>
            <p:cNvSpPr>
              <a:spLocks noEditPoints="1"/>
            </p:cNvSpPr>
            <p:nvPr/>
          </p:nvSpPr>
          <p:spPr bwMode="auto">
            <a:xfrm>
              <a:off x="8688045" y="3351865"/>
              <a:ext cx="519094" cy="770359"/>
            </a:xfrm>
            <a:custGeom>
              <a:avLst/>
              <a:gdLst>
                <a:gd name="T0" fmla="*/ 183 w 188"/>
                <a:gd name="T1" fmla="*/ 13 h 279"/>
                <a:gd name="T2" fmla="*/ 175 w 188"/>
                <a:gd name="T3" fmla="*/ 8 h 279"/>
                <a:gd name="T4" fmla="*/ 180 w 188"/>
                <a:gd name="T5" fmla="*/ 0 h 279"/>
                <a:gd name="T6" fmla="*/ 188 w 188"/>
                <a:gd name="T7" fmla="*/ 5 h 279"/>
                <a:gd name="T8" fmla="*/ 183 w 188"/>
                <a:gd name="T9" fmla="*/ 13 h 279"/>
                <a:gd name="T10" fmla="*/ 183 w 188"/>
                <a:gd name="T11" fmla="*/ 13 h 279"/>
                <a:gd name="T12" fmla="*/ 8 w 188"/>
                <a:gd name="T13" fmla="*/ 279 h 279"/>
                <a:gd name="T14" fmla="*/ 0 w 188"/>
                <a:gd name="T15" fmla="*/ 274 h 279"/>
                <a:gd name="T16" fmla="*/ 5 w 188"/>
                <a:gd name="T17" fmla="*/ 266 h 279"/>
                <a:gd name="T18" fmla="*/ 13 w 188"/>
                <a:gd name="T19" fmla="*/ 272 h 279"/>
                <a:gd name="T20" fmla="*/ 8 w 188"/>
                <a:gd name="T21" fmla="*/ 279 h 279"/>
                <a:gd name="T22" fmla="*/ 8 w 188"/>
                <a:gd name="T23" fmla="*/ 279 h 279"/>
                <a:gd name="T24" fmla="*/ 30 w 188"/>
                <a:gd name="T25" fmla="*/ 247 h 279"/>
                <a:gd name="T26" fmla="*/ 22 w 188"/>
                <a:gd name="T27" fmla="*/ 240 h 279"/>
                <a:gd name="T28" fmla="*/ 27 w 188"/>
                <a:gd name="T29" fmla="*/ 232 h 279"/>
                <a:gd name="T30" fmla="*/ 35 w 188"/>
                <a:gd name="T31" fmla="*/ 238 h 279"/>
                <a:gd name="T32" fmla="*/ 30 w 188"/>
                <a:gd name="T33" fmla="*/ 247 h 279"/>
                <a:gd name="T34" fmla="*/ 30 w 188"/>
                <a:gd name="T35" fmla="*/ 247 h 279"/>
                <a:gd name="T36" fmla="*/ 52 w 188"/>
                <a:gd name="T37" fmla="*/ 213 h 279"/>
                <a:gd name="T38" fmla="*/ 43 w 188"/>
                <a:gd name="T39" fmla="*/ 208 h 279"/>
                <a:gd name="T40" fmla="*/ 48 w 188"/>
                <a:gd name="T41" fmla="*/ 200 h 279"/>
                <a:gd name="T42" fmla="*/ 57 w 188"/>
                <a:gd name="T43" fmla="*/ 205 h 279"/>
                <a:gd name="T44" fmla="*/ 52 w 188"/>
                <a:gd name="T45" fmla="*/ 213 h 279"/>
                <a:gd name="T46" fmla="*/ 52 w 188"/>
                <a:gd name="T47" fmla="*/ 213 h 279"/>
                <a:gd name="T48" fmla="*/ 73 w 188"/>
                <a:gd name="T49" fmla="*/ 180 h 279"/>
                <a:gd name="T50" fmla="*/ 65 w 188"/>
                <a:gd name="T51" fmla="*/ 174 h 279"/>
                <a:gd name="T52" fmla="*/ 70 w 188"/>
                <a:gd name="T53" fmla="*/ 166 h 279"/>
                <a:gd name="T54" fmla="*/ 79 w 188"/>
                <a:gd name="T55" fmla="*/ 171 h 279"/>
                <a:gd name="T56" fmla="*/ 73 w 188"/>
                <a:gd name="T57" fmla="*/ 180 h 279"/>
                <a:gd name="T58" fmla="*/ 73 w 188"/>
                <a:gd name="T59" fmla="*/ 180 h 279"/>
                <a:gd name="T60" fmla="*/ 95 w 188"/>
                <a:gd name="T61" fmla="*/ 146 h 279"/>
                <a:gd name="T62" fmla="*/ 87 w 188"/>
                <a:gd name="T63" fmla="*/ 141 h 279"/>
                <a:gd name="T64" fmla="*/ 93 w 188"/>
                <a:gd name="T65" fmla="*/ 133 h 279"/>
                <a:gd name="T66" fmla="*/ 100 w 188"/>
                <a:gd name="T67" fmla="*/ 138 h 279"/>
                <a:gd name="T68" fmla="*/ 95 w 188"/>
                <a:gd name="T69" fmla="*/ 146 h 279"/>
                <a:gd name="T70" fmla="*/ 95 w 188"/>
                <a:gd name="T71" fmla="*/ 146 h 279"/>
                <a:gd name="T72" fmla="*/ 117 w 188"/>
                <a:gd name="T73" fmla="*/ 113 h 279"/>
                <a:gd name="T74" fmla="*/ 108 w 188"/>
                <a:gd name="T75" fmla="*/ 108 h 279"/>
                <a:gd name="T76" fmla="*/ 115 w 188"/>
                <a:gd name="T77" fmla="*/ 99 h 279"/>
                <a:gd name="T78" fmla="*/ 123 w 188"/>
                <a:gd name="T79" fmla="*/ 104 h 279"/>
                <a:gd name="T80" fmla="*/ 117 w 188"/>
                <a:gd name="T81" fmla="*/ 113 h 279"/>
                <a:gd name="T82" fmla="*/ 117 w 188"/>
                <a:gd name="T83" fmla="*/ 113 h 279"/>
                <a:gd name="T84" fmla="*/ 140 w 188"/>
                <a:gd name="T85" fmla="*/ 79 h 279"/>
                <a:gd name="T86" fmla="*/ 130 w 188"/>
                <a:gd name="T87" fmla="*/ 74 h 279"/>
                <a:gd name="T88" fmla="*/ 136 w 188"/>
                <a:gd name="T89" fmla="*/ 66 h 279"/>
                <a:gd name="T90" fmla="*/ 145 w 188"/>
                <a:gd name="T91" fmla="*/ 72 h 279"/>
                <a:gd name="T92" fmla="*/ 140 w 188"/>
                <a:gd name="T93" fmla="*/ 79 h 279"/>
                <a:gd name="T94" fmla="*/ 140 w 188"/>
                <a:gd name="T95" fmla="*/ 79 h 279"/>
                <a:gd name="T96" fmla="*/ 160 w 188"/>
                <a:gd name="T97" fmla="*/ 47 h 279"/>
                <a:gd name="T98" fmla="*/ 153 w 188"/>
                <a:gd name="T99" fmla="*/ 42 h 279"/>
                <a:gd name="T100" fmla="*/ 158 w 188"/>
                <a:gd name="T101" fmla="*/ 32 h 279"/>
                <a:gd name="T102" fmla="*/ 166 w 188"/>
                <a:gd name="T103" fmla="*/ 38 h 279"/>
                <a:gd name="T104" fmla="*/ 160 w 188"/>
                <a:gd name="T105" fmla="*/ 4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279">
                  <a:moveTo>
                    <a:pt x="183" y="13"/>
                  </a:moveTo>
                  <a:lnTo>
                    <a:pt x="175" y="8"/>
                  </a:lnTo>
                  <a:lnTo>
                    <a:pt x="180" y="0"/>
                  </a:lnTo>
                  <a:lnTo>
                    <a:pt x="188" y="5"/>
                  </a:lnTo>
                  <a:lnTo>
                    <a:pt x="183" y="13"/>
                  </a:lnTo>
                  <a:lnTo>
                    <a:pt x="183" y="13"/>
                  </a:lnTo>
                  <a:close/>
                  <a:moveTo>
                    <a:pt x="8" y="279"/>
                  </a:moveTo>
                  <a:lnTo>
                    <a:pt x="0" y="274"/>
                  </a:lnTo>
                  <a:lnTo>
                    <a:pt x="5" y="266"/>
                  </a:lnTo>
                  <a:lnTo>
                    <a:pt x="13" y="272"/>
                  </a:lnTo>
                  <a:lnTo>
                    <a:pt x="8" y="279"/>
                  </a:lnTo>
                  <a:lnTo>
                    <a:pt x="8" y="279"/>
                  </a:lnTo>
                  <a:close/>
                  <a:moveTo>
                    <a:pt x="30" y="247"/>
                  </a:moveTo>
                  <a:lnTo>
                    <a:pt x="22" y="240"/>
                  </a:lnTo>
                  <a:lnTo>
                    <a:pt x="27" y="232"/>
                  </a:lnTo>
                  <a:lnTo>
                    <a:pt x="35" y="238"/>
                  </a:lnTo>
                  <a:lnTo>
                    <a:pt x="30" y="247"/>
                  </a:lnTo>
                  <a:lnTo>
                    <a:pt x="30" y="247"/>
                  </a:lnTo>
                  <a:close/>
                  <a:moveTo>
                    <a:pt x="52" y="213"/>
                  </a:moveTo>
                  <a:lnTo>
                    <a:pt x="43" y="208"/>
                  </a:lnTo>
                  <a:lnTo>
                    <a:pt x="48" y="200"/>
                  </a:lnTo>
                  <a:lnTo>
                    <a:pt x="57" y="205"/>
                  </a:lnTo>
                  <a:lnTo>
                    <a:pt x="52" y="213"/>
                  </a:lnTo>
                  <a:lnTo>
                    <a:pt x="52" y="213"/>
                  </a:lnTo>
                  <a:close/>
                  <a:moveTo>
                    <a:pt x="73" y="180"/>
                  </a:moveTo>
                  <a:lnTo>
                    <a:pt x="65" y="174"/>
                  </a:lnTo>
                  <a:lnTo>
                    <a:pt x="70" y="166"/>
                  </a:lnTo>
                  <a:lnTo>
                    <a:pt x="79" y="171"/>
                  </a:lnTo>
                  <a:lnTo>
                    <a:pt x="73" y="180"/>
                  </a:lnTo>
                  <a:lnTo>
                    <a:pt x="73" y="180"/>
                  </a:lnTo>
                  <a:close/>
                  <a:moveTo>
                    <a:pt x="95" y="146"/>
                  </a:moveTo>
                  <a:lnTo>
                    <a:pt x="87" y="141"/>
                  </a:lnTo>
                  <a:lnTo>
                    <a:pt x="93" y="133"/>
                  </a:lnTo>
                  <a:lnTo>
                    <a:pt x="100" y="138"/>
                  </a:lnTo>
                  <a:lnTo>
                    <a:pt x="95" y="146"/>
                  </a:lnTo>
                  <a:lnTo>
                    <a:pt x="95" y="146"/>
                  </a:lnTo>
                  <a:close/>
                  <a:moveTo>
                    <a:pt x="117" y="113"/>
                  </a:moveTo>
                  <a:lnTo>
                    <a:pt x="108" y="108"/>
                  </a:lnTo>
                  <a:lnTo>
                    <a:pt x="115" y="99"/>
                  </a:lnTo>
                  <a:lnTo>
                    <a:pt x="123" y="104"/>
                  </a:lnTo>
                  <a:lnTo>
                    <a:pt x="117" y="113"/>
                  </a:lnTo>
                  <a:lnTo>
                    <a:pt x="117" y="113"/>
                  </a:lnTo>
                  <a:close/>
                  <a:moveTo>
                    <a:pt x="140" y="79"/>
                  </a:moveTo>
                  <a:lnTo>
                    <a:pt x="130" y="74"/>
                  </a:lnTo>
                  <a:lnTo>
                    <a:pt x="136" y="66"/>
                  </a:lnTo>
                  <a:lnTo>
                    <a:pt x="145" y="72"/>
                  </a:lnTo>
                  <a:lnTo>
                    <a:pt x="140" y="79"/>
                  </a:lnTo>
                  <a:lnTo>
                    <a:pt x="140" y="79"/>
                  </a:lnTo>
                  <a:close/>
                  <a:moveTo>
                    <a:pt x="160" y="47"/>
                  </a:moveTo>
                  <a:lnTo>
                    <a:pt x="153" y="42"/>
                  </a:lnTo>
                  <a:lnTo>
                    <a:pt x="158" y="32"/>
                  </a:lnTo>
                  <a:lnTo>
                    <a:pt x="166" y="38"/>
                  </a:lnTo>
                  <a:lnTo>
                    <a:pt x="160" y="47"/>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34" name="Freeform 294"/>
            <p:cNvSpPr>
              <a:spLocks noEditPoints="1"/>
            </p:cNvSpPr>
            <p:nvPr/>
          </p:nvSpPr>
          <p:spPr bwMode="auto">
            <a:xfrm>
              <a:off x="8467153" y="2758220"/>
              <a:ext cx="709614" cy="607451"/>
            </a:xfrm>
            <a:custGeom>
              <a:avLst/>
              <a:gdLst>
                <a:gd name="T0" fmla="*/ 243 w 257"/>
                <a:gd name="T1" fmla="*/ 213 h 220"/>
                <a:gd name="T2" fmla="*/ 250 w 257"/>
                <a:gd name="T3" fmla="*/ 207 h 220"/>
                <a:gd name="T4" fmla="*/ 257 w 257"/>
                <a:gd name="T5" fmla="*/ 212 h 220"/>
                <a:gd name="T6" fmla="*/ 251 w 257"/>
                <a:gd name="T7" fmla="*/ 220 h 220"/>
                <a:gd name="T8" fmla="*/ 243 w 257"/>
                <a:gd name="T9" fmla="*/ 213 h 220"/>
                <a:gd name="T10" fmla="*/ 243 w 257"/>
                <a:gd name="T11" fmla="*/ 213 h 220"/>
                <a:gd name="T12" fmla="*/ 0 w 257"/>
                <a:gd name="T13" fmla="*/ 8 h 220"/>
                <a:gd name="T14" fmla="*/ 7 w 257"/>
                <a:gd name="T15" fmla="*/ 0 h 220"/>
                <a:gd name="T16" fmla="*/ 14 w 257"/>
                <a:gd name="T17" fmla="*/ 7 h 220"/>
                <a:gd name="T18" fmla="*/ 8 w 257"/>
                <a:gd name="T19" fmla="*/ 15 h 220"/>
                <a:gd name="T20" fmla="*/ 0 w 257"/>
                <a:gd name="T21" fmla="*/ 8 h 220"/>
                <a:gd name="T22" fmla="*/ 0 w 257"/>
                <a:gd name="T23" fmla="*/ 8 h 220"/>
                <a:gd name="T24" fmla="*/ 31 w 257"/>
                <a:gd name="T25" fmla="*/ 33 h 220"/>
                <a:gd name="T26" fmla="*/ 38 w 257"/>
                <a:gd name="T27" fmla="*/ 27 h 220"/>
                <a:gd name="T28" fmla="*/ 44 w 257"/>
                <a:gd name="T29" fmla="*/ 33 h 220"/>
                <a:gd name="T30" fmla="*/ 38 w 257"/>
                <a:gd name="T31" fmla="*/ 40 h 220"/>
                <a:gd name="T32" fmla="*/ 31 w 257"/>
                <a:gd name="T33" fmla="*/ 33 h 220"/>
                <a:gd name="T34" fmla="*/ 31 w 257"/>
                <a:gd name="T35" fmla="*/ 33 h 220"/>
                <a:gd name="T36" fmla="*/ 61 w 257"/>
                <a:gd name="T37" fmla="*/ 59 h 220"/>
                <a:gd name="T38" fmla="*/ 68 w 257"/>
                <a:gd name="T39" fmla="*/ 51 h 220"/>
                <a:gd name="T40" fmla="*/ 76 w 257"/>
                <a:gd name="T41" fmla="*/ 58 h 220"/>
                <a:gd name="T42" fmla="*/ 69 w 257"/>
                <a:gd name="T43" fmla="*/ 66 h 220"/>
                <a:gd name="T44" fmla="*/ 61 w 257"/>
                <a:gd name="T45" fmla="*/ 59 h 220"/>
                <a:gd name="T46" fmla="*/ 61 w 257"/>
                <a:gd name="T47" fmla="*/ 59 h 220"/>
                <a:gd name="T48" fmla="*/ 92 w 257"/>
                <a:gd name="T49" fmla="*/ 85 h 220"/>
                <a:gd name="T50" fmla="*/ 98 w 257"/>
                <a:gd name="T51" fmla="*/ 78 h 220"/>
                <a:gd name="T52" fmla="*/ 106 w 257"/>
                <a:gd name="T53" fmla="*/ 84 h 220"/>
                <a:gd name="T54" fmla="*/ 99 w 257"/>
                <a:gd name="T55" fmla="*/ 92 h 220"/>
                <a:gd name="T56" fmla="*/ 92 w 257"/>
                <a:gd name="T57" fmla="*/ 85 h 220"/>
                <a:gd name="T58" fmla="*/ 92 w 257"/>
                <a:gd name="T59" fmla="*/ 85 h 220"/>
                <a:gd name="T60" fmla="*/ 122 w 257"/>
                <a:gd name="T61" fmla="*/ 111 h 220"/>
                <a:gd name="T62" fmla="*/ 128 w 257"/>
                <a:gd name="T63" fmla="*/ 104 h 220"/>
                <a:gd name="T64" fmla="*/ 136 w 257"/>
                <a:gd name="T65" fmla="*/ 110 h 220"/>
                <a:gd name="T66" fmla="*/ 129 w 257"/>
                <a:gd name="T67" fmla="*/ 117 h 220"/>
                <a:gd name="T68" fmla="*/ 122 w 257"/>
                <a:gd name="T69" fmla="*/ 111 h 220"/>
                <a:gd name="T70" fmla="*/ 122 w 257"/>
                <a:gd name="T71" fmla="*/ 111 h 220"/>
                <a:gd name="T72" fmla="*/ 153 w 257"/>
                <a:gd name="T73" fmla="*/ 136 h 220"/>
                <a:gd name="T74" fmla="*/ 159 w 257"/>
                <a:gd name="T75" fmla="*/ 128 h 220"/>
                <a:gd name="T76" fmla="*/ 166 w 257"/>
                <a:gd name="T77" fmla="*/ 135 h 220"/>
                <a:gd name="T78" fmla="*/ 159 w 257"/>
                <a:gd name="T79" fmla="*/ 143 h 220"/>
                <a:gd name="T80" fmla="*/ 153 w 257"/>
                <a:gd name="T81" fmla="*/ 136 h 220"/>
                <a:gd name="T82" fmla="*/ 153 w 257"/>
                <a:gd name="T83" fmla="*/ 136 h 220"/>
                <a:gd name="T84" fmla="*/ 183 w 257"/>
                <a:gd name="T85" fmla="*/ 162 h 220"/>
                <a:gd name="T86" fmla="*/ 190 w 257"/>
                <a:gd name="T87" fmla="*/ 155 h 220"/>
                <a:gd name="T88" fmla="*/ 197 w 257"/>
                <a:gd name="T89" fmla="*/ 161 h 220"/>
                <a:gd name="T90" fmla="*/ 191 w 257"/>
                <a:gd name="T91" fmla="*/ 169 h 220"/>
                <a:gd name="T92" fmla="*/ 183 w 257"/>
                <a:gd name="T93" fmla="*/ 162 h 220"/>
                <a:gd name="T94" fmla="*/ 183 w 257"/>
                <a:gd name="T95" fmla="*/ 162 h 220"/>
                <a:gd name="T96" fmla="*/ 213 w 257"/>
                <a:gd name="T97" fmla="*/ 189 h 220"/>
                <a:gd name="T98" fmla="*/ 220 w 257"/>
                <a:gd name="T99" fmla="*/ 181 h 220"/>
                <a:gd name="T100" fmla="*/ 227 w 257"/>
                <a:gd name="T101" fmla="*/ 187 h 220"/>
                <a:gd name="T102" fmla="*/ 221 w 257"/>
                <a:gd name="T103" fmla="*/ 195 h 220"/>
                <a:gd name="T104" fmla="*/ 213 w 257"/>
                <a:gd name="T105" fmla="*/ 18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20">
                  <a:moveTo>
                    <a:pt x="243" y="213"/>
                  </a:moveTo>
                  <a:lnTo>
                    <a:pt x="250" y="207"/>
                  </a:lnTo>
                  <a:lnTo>
                    <a:pt x="257" y="212"/>
                  </a:lnTo>
                  <a:lnTo>
                    <a:pt x="251" y="220"/>
                  </a:lnTo>
                  <a:lnTo>
                    <a:pt x="243" y="213"/>
                  </a:lnTo>
                  <a:lnTo>
                    <a:pt x="243" y="213"/>
                  </a:lnTo>
                  <a:close/>
                  <a:moveTo>
                    <a:pt x="0" y="8"/>
                  </a:moveTo>
                  <a:lnTo>
                    <a:pt x="7" y="0"/>
                  </a:lnTo>
                  <a:lnTo>
                    <a:pt x="14" y="7"/>
                  </a:lnTo>
                  <a:lnTo>
                    <a:pt x="8" y="15"/>
                  </a:lnTo>
                  <a:lnTo>
                    <a:pt x="0" y="8"/>
                  </a:lnTo>
                  <a:lnTo>
                    <a:pt x="0" y="8"/>
                  </a:lnTo>
                  <a:close/>
                  <a:moveTo>
                    <a:pt x="31" y="33"/>
                  </a:moveTo>
                  <a:lnTo>
                    <a:pt x="38" y="27"/>
                  </a:lnTo>
                  <a:lnTo>
                    <a:pt x="44" y="33"/>
                  </a:lnTo>
                  <a:lnTo>
                    <a:pt x="38" y="40"/>
                  </a:lnTo>
                  <a:lnTo>
                    <a:pt x="31" y="33"/>
                  </a:lnTo>
                  <a:lnTo>
                    <a:pt x="31" y="33"/>
                  </a:lnTo>
                  <a:close/>
                  <a:moveTo>
                    <a:pt x="61" y="59"/>
                  </a:moveTo>
                  <a:lnTo>
                    <a:pt x="68" y="51"/>
                  </a:lnTo>
                  <a:lnTo>
                    <a:pt x="76" y="58"/>
                  </a:lnTo>
                  <a:lnTo>
                    <a:pt x="69" y="66"/>
                  </a:lnTo>
                  <a:lnTo>
                    <a:pt x="61" y="59"/>
                  </a:lnTo>
                  <a:lnTo>
                    <a:pt x="61" y="59"/>
                  </a:lnTo>
                  <a:close/>
                  <a:moveTo>
                    <a:pt x="92" y="85"/>
                  </a:moveTo>
                  <a:lnTo>
                    <a:pt x="98" y="78"/>
                  </a:lnTo>
                  <a:lnTo>
                    <a:pt x="106" y="84"/>
                  </a:lnTo>
                  <a:lnTo>
                    <a:pt x="99" y="92"/>
                  </a:lnTo>
                  <a:lnTo>
                    <a:pt x="92" y="85"/>
                  </a:lnTo>
                  <a:lnTo>
                    <a:pt x="92" y="85"/>
                  </a:lnTo>
                  <a:close/>
                  <a:moveTo>
                    <a:pt x="122" y="111"/>
                  </a:moveTo>
                  <a:lnTo>
                    <a:pt x="128" y="104"/>
                  </a:lnTo>
                  <a:lnTo>
                    <a:pt x="136" y="110"/>
                  </a:lnTo>
                  <a:lnTo>
                    <a:pt x="129" y="117"/>
                  </a:lnTo>
                  <a:lnTo>
                    <a:pt x="122" y="111"/>
                  </a:lnTo>
                  <a:lnTo>
                    <a:pt x="122" y="111"/>
                  </a:lnTo>
                  <a:close/>
                  <a:moveTo>
                    <a:pt x="153" y="136"/>
                  </a:moveTo>
                  <a:lnTo>
                    <a:pt x="159" y="128"/>
                  </a:lnTo>
                  <a:lnTo>
                    <a:pt x="166" y="135"/>
                  </a:lnTo>
                  <a:lnTo>
                    <a:pt x="159" y="143"/>
                  </a:lnTo>
                  <a:lnTo>
                    <a:pt x="153" y="136"/>
                  </a:lnTo>
                  <a:lnTo>
                    <a:pt x="153" y="136"/>
                  </a:lnTo>
                  <a:close/>
                  <a:moveTo>
                    <a:pt x="183" y="162"/>
                  </a:moveTo>
                  <a:lnTo>
                    <a:pt x="190" y="155"/>
                  </a:lnTo>
                  <a:lnTo>
                    <a:pt x="197" y="161"/>
                  </a:lnTo>
                  <a:lnTo>
                    <a:pt x="191" y="169"/>
                  </a:lnTo>
                  <a:lnTo>
                    <a:pt x="183" y="162"/>
                  </a:lnTo>
                  <a:lnTo>
                    <a:pt x="183" y="162"/>
                  </a:lnTo>
                  <a:close/>
                  <a:moveTo>
                    <a:pt x="213" y="189"/>
                  </a:moveTo>
                  <a:lnTo>
                    <a:pt x="220" y="181"/>
                  </a:lnTo>
                  <a:lnTo>
                    <a:pt x="227" y="187"/>
                  </a:lnTo>
                  <a:lnTo>
                    <a:pt x="221" y="195"/>
                  </a:lnTo>
                  <a:lnTo>
                    <a:pt x="213" y="18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35" name="Freeform 295"/>
            <p:cNvSpPr>
              <a:spLocks noEditPoints="1"/>
            </p:cNvSpPr>
            <p:nvPr/>
          </p:nvSpPr>
          <p:spPr bwMode="auto">
            <a:xfrm>
              <a:off x="7045167" y="2504195"/>
              <a:ext cx="1339154" cy="190520"/>
            </a:xfrm>
            <a:custGeom>
              <a:avLst/>
              <a:gdLst>
                <a:gd name="T0" fmla="*/ 9 w 485"/>
                <a:gd name="T1" fmla="*/ 10 h 69"/>
                <a:gd name="T2" fmla="*/ 0 w 485"/>
                <a:gd name="T3" fmla="*/ 0 h 69"/>
                <a:gd name="T4" fmla="*/ 11 w 485"/>
                <a:gd name="T5" fmla="*/ 1 h 69"/>
                <a:gd name="T6" fmla="*/ 484 w 485"/>
                <a:gd name="T7" fmla="*/ 69 h 69"/>
                <a:gd name="T8" fmla="*/ 475 w 485"/>
                <a:gd name="T9" fmla="*/ 58 h 69"/>
                <a:gd name="T10" fmla="*/ 485 w 485"/>
                <a:gd name="T11" fmla="*/ 58 h 69"/>
                <a:gd name="T12" fmla="*/ 444 w 485"/>
                <a:gd name="T13" fmla="*/ 64 h 69"/>
                <a:gd name="T14" fmla="*/ 435 w 485"/>
                <a:gd name="T15" fmla="*/ 53 h 69"/>
                <a:gd name="T16" fmla="*/ 446 w 485"/>
                <a:gd name="T17" fmla="*/ 54 h 69"/>
                <a:gd name="T18" fmla="*/ 405 w 485"/>
                <a:gd name="T19" fmla="*/ 60 h 69"/>
                <a:gd name="T20" fmla="*/ 396 w 485"/>
                <a:gd name="T21" fmla="*/ 48 h 69"/>
                <a:gd name="T22" fmla="*/ 407 w 485"/>
                <a:gd name="T23" fmla="*/ 49 h 69"/>
                <a:gd name="T24" fmla="*/ 365 w 485"/>
                <a:gd name="T25" fmla="*/ 54 h 69"/>
                <a:gd name="T26" fmla="*/ 357 w 485"/>
                <a:gd name="T27" fmla="*/ 43 h 69"/>
                <a:gd name="T28" fmla="*/ 366 w 485"/>
                <a:gd name="T29" fmla="*/ 44 h 69"/>
                <a:gd name="T30" fmla="*/ 326 w 485"/>
                <a:gd name="T31" fmla="*/ 49 h 69"/>
                <a:gd name="T32" fmla="*/ 316 w 485"/>
                <a:gd name="T33" fmla="*/ 39 h 69"/>
                <a:gd name="T34" fmla="*/ 327 w 485"/>
                <a:gd name="T35" fmla="*/ 40 h 69"/>
                <a:gd name="T36" fmla="*/ 286 w 485"/>
                <a:gd name="T37" fmla="*/ 44 h 69"/>
                <a:gd name="T38" fmla="*/ 277 w 485"/>
                <a:gd name="T39" fmla="*/ 34 h 69"/>
                <a:gd name="T40" fmla="*/ 288 w 485"/>
                <a:gd name="T41" fmla="*/ 35 h 69"/>
                <a:gd name="T42" fmla="*/ 247 w 485"/>
                <a:gd name="T43" fmla="*/ 40 h 69"/>
                <a:gd name="T44" fmla="*/ 238 w 485"/>
                <a:gd name="T45" fmla="*/ 28 h 69"/>
                <a:gd name="T46" fmla="*/ 248 w 485"/>
                <a:gd name="T47" fmla="*/ 30 h 69"/>
                <a:gd name="T48" fmla="*/ 207 w 485"/>
                <a:gd name="T49" fmla="*/ 35 h 69"/>
                <a:gd name="T50" fmla="*/ 199 w 485"/>
                <a:gd name="T51" fmla="*/ 23 h 69"/>
                <a:gd name="T52" fmla="*/ 208 w 485"/>
                <a:gd name="T53" fmla="*/ 24 h 69"/>
                <a:gd name="T54" fmla="*/ 167 w 485"/>
                <a:gd name="T55" fmla="*/ 30 h 69"/>
                <a:gd name="T56" fmla="*/ 158 w 485"/>
                <a:gd name="T57" fmla="*/ 19 h 69"/>
                <a:gd name="T58" fmla="*/ 169 w 485"/>
                <a:gd name="T59" fmla="*/ 21 h 69"/>
                <a:gd name="T60" fmla="*/ 128 w 485"/>
                <a:gd name="T61" fmla="*/ 26 h 69"/>
                <a:gd name="T62" fmla="*/ 119 w 485"/>
                <a:gd name="T63" fmla="*/ 14 h 69"/>
                <a:gd name="T64" fmla="*/ 130 w 485"/>
                <a:gd name="T65" fmla="*/ 15 h 69"/>
                <a:gd name="T66" fmla="*/ 89 w 485"/>
                <a:gd name="T67" fmla="*/ 21 h 69"/>
                <a:gd name="T68" fmla="*/ 80 w 485"/>
                <a:gd name="T69" fmla="*/ 9 h 69"/>
                <a:gd name="T70" fmla="*/ 90 w 485"/>
                <a:gd name="T71" fmla="*/ 10 h 69"/>
                <a:gd name="T72" fmla="*/ 49 w 485"/>
                <a:gd name="T73" fmla="*/ 15 h 69"/>
                <a:gd name="T74" fmla="*/ 41 w 485"/>
                <a:gd name="T75"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 h="69">
                  <a:moveTo>
                    <a:pt x="11" y="1"/>
                  </a:moveTo>
                  <a:lnTo>
                    <a:pt x="9" y="10"/>
                  </a:lnTo>
                  <a:lnTo>
                    <a:pt x="0" y="9"/>
                  </a:lnTo>
                  <a:lnTo>
                    <a:pt x="0" y="0"/>
                  </a:lnTo>
                  <a:lnTo>
                    <a:pt x="11" y="1"/>
                  </a:lnTo>
                  <a:lnTo>
                    <a:pt x="11" y="1"/>
                  </a:lnTo>
                  <a:close/>
                  <a:moveTo>
                    <a:pt x="485" y="58"/>
                  </a:moveTo>
                  <a:lnTo>
                    <a:pt x="484" y="69"/>
                  </a:lnTo>
                  <a:lnTo>
                    <a:pt x="475" y="68"/>
                  </a:lnTo>
                  <a:lnTo>
                    <a:pt x="475" y="58"/>
                  </a:lnTo>
                  <a:lnTo>
                    <a:pt x="485" y="58"/>
                  </a:lnTo>
                  <a:lnTo>
                    <a:pt x="485" y="58"/>
                  </a:lnTo>
                  <a:close/>
                  <a:moveTo>
                    <a:pt x="446" y="54"/>
                  </a:moveTo>
                  <a:lnTo>
                    <a:pt x="444" y="64"/>
                  </a:lnTo>
                  <a:lnTo>
                    <a:pt x="434" y="62"/>
                  </a:lnTo>
                  <a:lnTo>
                    <a:pt x="435" y="53"/>
                  </a:lnTo>
                  <a:lnTo>
                    <a:pt x="446" y="54"/>
                  </a:lnTo>
                  <a:lnTo>
                    <a:pt x="446" y="54"/>
                  </a:lnTo>
                  <a:close/>
                  <a:moveTo>
                    <a:pt x="407" y="49"/>
                  </a:moveTo>
                  <a:lnTo>
                    <a:pt x="405" y="60"/>
                  </a:lnTo>
                  <a:lnTo>
                    <a:pt x="395" y="58"/>
                  </a:lnTo>
                  <a:lnTo>
                    <a:pt x="396" y="48"/>
                  </a:lnTo>
                  <a:lnTo>
                    <a:pt x="407" y="49"/>
                  </a:lnTo>
                  <a:lnTo>
                    <a:pt x="407" y="49"/>
                  </a:lnTo>
                  <a:close/>
                  <a:moveTo>
                    <a:pt x="366" y="44"/>
                  </a:moveTo>
                  <a:lnTo>
                    <a:pt x="365" y="54"/>
                  </a:lnTo>
                  <a:lnTo>
                    <a:pt x="356" y="53"/>
                  </a:lnTo>
                  <a:lnTo>
                    <a:pt x="357" y="43"/>
                  </a:lnTo>
                  <a:lnTo>
                    <a:pt x="366" y="44"/>
                  </a:lnTo>
                  <a:lnTo>
                    <a:pt x="366" y="44"/>
                  </a:lnTo>
                  <a:close/>
                  <a:moveTo>
                    <a:pt x="327" y="40"/>
                  </a:moveTo>
                  <a:lnTo>
                    <a:pt x="326" y="49"/>
                  </a:lnTo>
                  <a:lnTo>
                    <a:pt x="316" y="48"/>
                  </a:lnTo>
                  <a:lnTo>
                    <a:pt x="316" y="39"/>
                  </a:lnTo>
                  <a:lnTo>
                    <a:pt x="327" y="40"/>
                  </a:lnTo>
                  <a:lnTo>
                    <a:pt x="327" y="40"/>
                  </a:lnTo>
                  <a:close/>
                  <a:moveTo>
                    <a:pt x="288" y="35"/>
                  </a:moveTo>
                  <a:lnTo>
                    <a:pt x="286" y="44"/>
                  </a:lnTo>
                  <a:lnTo>
                    <a:pt x="276" y="43"/>
                  </a:lnTo>
                  <a:lnTo>
                    <a:pt x="277" y="34"/>
                  </a:lnTo>
                  <a:lnTo>
                    <a:pt x="288" y="35"/>
                  </a:lnTo>
                  <a:lnTo>
                    <a:pt x="288" y="35"/>
                  </a:lnTo>
                  <a:close/>
                  <a:moveTo>
                    <a:pt x="248" y="30"/>
                  </a:moveTo>
                  <a:lnTo>
                    <a:pt x="247" y="40"/>
                  </a:lnTo>
                  <a:lnTo>
                    <a:pt x="237" y="39"/>
                  </a:lnTo>
                  <a:lnTo>
                    <a:pt x="238" y="28"/>
                  </a:lnTo>
                  <a:lnTo>
                    <a:pt x="248" y="30"/>
                  </a:lnTo>
                  <a:lnTo>
                    <a:pt x="248" y="30"/>
                  </a:lnTo>
                  <a:close/>
                  <a:moveTo>
                    <a:pt x="208" y="24"/>
                  </a:moveTo>
                  <a:lnTo>
                    <a:pt x="207" y="35"/>
                  </a:lnTo>
                  <a:lnTo>
                    <a:pt x="197" y="34"/>
                  </a:lnTo>
                  <a:lnTo>
                    <a:pt x="199" y="23"/>
                  </a:lnTo>
                  <a:lnTo>
                    <a:pt x="208" y="24"/>
                  </a:lnTo>
                  <a:lnTo>
                    <a:pt x="208" y="24"/>
                  </a:lnTo>
                  <a:close/>
                  <a:moveTo>
                    <a:pt x="169" y="21"/>
                  </a:moveTo>
                  <a:lnTo>
                    <a:pt x="167" y="30"/>
                  </a:lnTo>
                  <a:lnTo>
                    <a:pt x="158" y="28"/>
                  </a:lnTo>
                  <a:lnTo>
                    <a:pt x="158" y="19"/>
                  </a:lnTo>
                  <a:lnTo>
                    <a:pt x="169" y="21"/>
                  </a:lnTo>
                  <a:lnTo>
                    <a:pt x="169" y="21"/>
                  </a:lnTo>
                  <a:close/>
                  <a:moveTo>
                    <a:pt x="130" y="15"/>
                  </a:moveTo>
                  <a:lnTo>
                    <a:pt x="128" y="26"/>
                  </a:lnTo>
                  <a:lnTo>
                    <a:pt x="118" y="24"/>
                  </a:lnTo>
                  <a:lnTo>
                    <a:pt x="119" y="14"/>
                  </a:lnTo>
                  <a:lnTo>
                    <a:pt x="130" y="15"/>
                  </a:lnTo>
                  <a:lnTo>
                    <a:pt x="130" y="15"/>
                  </a:lnTo>
                  <a:close/>
                  <a:moveTo>
                    <a:pt x="90" y="10"/>
                  </a:moveTo>
                  <a:lnTo>
                    <a:pt x="89" y="21"/>
                  </a:lnTo>
                  <a:lnTo>
                    <a:pt x="79" y="19"/>
                  </a:lnTo>
                  <a:lnTo>
                    <a:pt x="80" y="9"/>
                  </a:lnTo>
                  <a:lnTo>
                    <a:pt x="90" y="10"/>
                  </a:lnTo>
                  <a:lnTo>
                    <a:pt x="90" y="10"/>
                  </a:lnTo>
                  <a:close/>
                  <a:moveTo>
                    <a:pt x="50" y="6"/>
                  </a:moveTo>
                  <a:lnTo>
                    <a:pt x="49" y="15"/>
                  </a:lnTo>
                  <a:lnTo>
                    <a:pt x="39" y="14"/>
                  </a:lnTo>
                  <a:lnTo>
                    <a:pt x="41" y="5"/>
                  </a:lnTo>
                  <a:lnTo>
                    <a:pt x="50" y="6"/>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36" name="Freeform 296"/>
            <p:cNvSpPr>
              <a:spLocks noEditPoints="1"/>
            </p:cNvSpPr>
            <p:nvPr/>
          </p:nvSpPr>
          <p:spPr bwMode="auto">
            <a:xfrm>
              <a:off x="6161602" y="2534567"/>
              <a:ext cx="858716" cy="1074084"/>
            </a:xfrm>
            <a:custGeom>
              <a:avLst/>
              <a:gdLst>
                <a:gd name="T0" fmla="*/ 298 w 311"/>
                <a:gd name="T1" fmla="*/ 8 h 389"/>
                <a:gd name="T2" fmla="*/ 311 w 311"/>
                <a:gd name="T3" fmla="*/ 7 h 389"/>
                <a:gd name="T4" fmla="*/ 306 w 311"/>
                <a:gd name="T5" fmla="*/ 15 h 389"/>
                <a:gd name="T6" fmla="*/ 0 w 311"/>
                <a:gd name="T7" fmla="*/ 382 h 389"/>
                <a:gd name="T8" fmla="*/ 14 w 311"/>
                <a:gd name="T9" fmla="*/ 381 h 389"/>
                <a:gd name="T10" fmla="*/ 8 w 311"/>
                <a:gd name="T11" fmla="*/ 389 h 389"/>
                <a:gd name="T12" fmla="*/ 25 w 311"/>
                <a:gd name="T13" fmla="*/ 351 h 389"/>
                <a:gd name="T14" fmla="*/ 39 w 311"/>
                <a:gd name="T15" fmla="*/ 349 h 389"/>
                <a:gd name="T16" fmla="*/ 33 w 311"/>
                <a:gd name="T17" fmla="*/ 357 h 389"/>
                <a:gd name="T18" fmla="*/ 50 w 311"/>
                <a:gd name="T19" fmla="*/ 319 h 389"/>
                <a:gd name="T20" fmla="*/ 64 w 311"/>
                <a:gd name="T21" fmla="*/ 318 h 389"/>
                <a:gd name="T22" fmla="*/ 58 w 311"/>
                <a:gd name="T23" fmla="*/ 326 h 389"/>
                <a:gd name="T24" fmla="*/ 74 w 311"/>
                <a:gd name="T25" fmla="*/ 289 h 389"/>
                <a:gd name="T26" fmla="*/ 89 w 311"/>
                <a:gd name="T27" fmla="*/ 287 h 389"/>
                <a:gd name="T28" fmla="*/ 82 w 311"/>
                <a:gd name="T29" fmla="*/ 294 h 389"/>
                <a:gd name="T30" fmla="*/ 99 w 311"/>
                <a:gd name="T31" fmla="*/ 258 h 389"/>
                <a:gd name="T32" fmla="*/ 112 w 311"/>
                <a:gd name="T33" fmla="*/ 257 h 389"/>
                <a:gd name="T34" fmla="*/ 107 w 311"/>
                <a:gd name="T35" fmla="*/ 264 h 389"/>
                <a:gd name="T36" fmla="*/ 124 w 311"/>
                <a:gd name="T37" fmla="*/ 226 h 389"/>
                <a:gd name="T38" fmla="*/ 137 w 311"/>
                <a:gd name="T39" fmla="*/ 225 h 389"/>
                <a:gd name="T40" fmla="*/ 132 w 311"/>
                <a:gd name="T41" fmla="*/ 233 h 389"/>
                <a:gd name="T42" fmla="*/ 149 w 311"/>
                <a:gd name="T43" fmla="*/ 195 h 389"/>
                <a:gd name="T44" fmla="*/ 162 w 311"/>
                <a:gd name="T45" fmla="*/ 194 h 389"/>
                <a:gd name="T46" fmla="*/ 157 w 311"/>
                <a:gd name="T47" fmla="*/ 202 h 389"/>
                <a:gd name="T48" fmla="*/ 174 w 311"/>
                <a:gd name="T49" fmla="*/ 164 h 389"/>
                <a:gd name="T50" fmla="*/ 187 w 311"/>
                <a:gd name="T51" fmla="*/ 162 h 389"/>
                <a:gd name="T52" fmla="*/ 182 w 311"/>
                <a:gd name="T53" fmla="*/ 170 h 389"/>
                <a:gd name="T54" fmla="*/ 199 w 311"/>
                <a:gd name="T55" fmla="*/ 132 h 389"/>
                <a:gd name="T56" fmla="*/ 212 w 311"/>
                <a:gd name="T57" fmla="*/ 131 h 389"/>
                <a:gd name="T58" fmla="*/ 206 w 311"/>
                <a:gd name="T59" fmla="*/ 139 h 389"/>
                <a:gd name="T60" fmla="*/ 223 w 311"/>
                <a:gd name="T61" fmla="*/ 102 h 389"/>
                <a:gd name="T62" fmla="*/ 237 w 311"/>
                <a:gd name="T63" fmla="*/ 100 h 389"/>
                <a:gd name="T64" fmla="*/ 231 w 311"/>
                <a:gd name="T65" fmla="*/ 108 h 389"/>
                <a:gd name="T66" fmla="*/ 248 w 311"/>
                <a:gd name="T67" fmla="*/ 71 h 389"/>
                <a:gd name="T68" fmla="*/ 261 w 311"/>
                <a:gd name="T69" fmla="*/ 68 h 389"/>
                <a:gd name="T70" fmla="*/ 256 w 311"/>
                <a:gd name="T71" fmla="*/ 76 h 389"/>
                <a:gd name="T72" fmla="*/ 273 w 311"/>
                <a:gd name="T73" fmla="*/ 40 h 389"/>
                <a:gd name="T74" fmla="*/ 286 w 311"/>
                <a:gd name="T75" fmla="*/ 38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89">
                  <a:moveTo>
                    <a:pt x="306" y="15"/>
                  </a:moveTo>
                  <a:lnTo>
                    <a:pt x="298" y="8"/>
                  </a:lnTo>
                  <a:lnTo>
                    <a:pt x="303" y="0"/>
                  </a:lnTo>
                  <a:lnTo>
                    <a:pt x="311" y="7"/>
                  </a:lnTo>
                  <a:lnTo>
                    <a:pt x="306" y="15"/>
                  </a:lnTo>
                  <a:lnTo>
                    <a:pt x="306" y="15"/>
                  </a:lnTo>
                  <a:close/>
                  <a:moveTo>
                    <a:pt x="8" y="389"/>
                  </a:moveTo>
                  <a:lnTo>
                    <a:pt x="0" y="382"/>
                  </a:lnTo>
                  <a:lnTo>
                    <a:pt x="7" y="374"/>
                  </a:lnTo>
                  <a:lnTo>
                    <a:pt x="14" y="381"/>
                  </a:lnTo>
                  <a:lnTo>
                    <a:pt x="8" y="389"/>
                  </a:lnTo>
                  <a:lnTo>
                    <a:pt x="8" y="389"/>
                  </a:lnTo>
                  <a:close/>
                  <a:moveTo>
                    <a:pt x="33" y="357"/>
                  </a:moveTo>
                  <a:lnTo>
                    <a:pt x="25" y="351"/>
                  </a:lnTo>
                  <a:lnTo>
                    <a:pt x="31" y="343"/>
                  </a:lnTo>
                  <a:lnTo>
                    <a:pt x="39" y="349"/>
                  </a:lnTo>
                  <a:lnTo>
                    <a:pt x="33" y="357"/>
                  </a:lnTo>
                  <a:lnTo>
                    <a:pt x="33" y="357"/>
                  </a:lnTo>
                  <a:close/>
                  <a:moveTo>
                    <a:pt x="58" y="326"/>
                  </a:moveTo>
                  <a:lnTo>
                    <a:pt x="50" y="319"/>
                  </a:lnTo>
                  <a:lnTo>
                    <a:pt x="56" y="313"/>
                  </a:lnTo>
                  <a:lnTo>
                    <a:pt x="64" y="318"/>
                  </a:lnTo>
                  <a:lnTo>
                    <a:pt x="58" y="326"/>
                  </a:lnTo>
                  <a:lnTo>
                    <a:pt x="58" y="326"/>
                  </a:lnTo>
                  <a:close/>
                  <a:moveTo>
                    <a:pt x="82" y="294"/>
                  </a:moveTo>
                  <a:lnTo>
                    <a:pt x="74" y="289"/>
                  </a:lnTo>
                  <a:lnTo>
                    <a:pt x="81" y="281"/>
                  </a:lnTo>
                  <a:lnTo>
                    <a:pt x="89" y="287"/>
                  </a:lnTo>
                  <a:lnTo>
                    <a:pt x="82" y="294"/>
                  </a:lnTo>
                  <a:lnTo>
                    <a:pt x="82" y="294"/>
                  </a:lnTo>
                  <a:close/>
                  <a:moveTo>
                    <a:pt x="107" y="264"/>
                  </a:moveTo>
                  <a:lnTo>
                    <a:pt x="99" y="258"/>
                  </a:lnTo>
                  <a:lnTo>
                    <a:pt x="106" y="250"/>
                  </a:lnTo>
                  <a:lnTo>
                    <a:pt x="112" y="257"/>
                  </a:lnTo>
                  <a:lnTo>
                    <a:pt x="107" y="264"/>
                  </a:lnTo>
                  <a:lnTo>
                    <a:pt x="107" y="264"/>
                  </a:lnTo>
                  <a:close/>
                  <a:moveTo>
                    <a:pt x="132" y="233"/>
                  </a:moveTo>
                  <a:lnTo>
                    <a:pt x="124" y="226"/>
                  </a:lnTo>
                  <a:lnTo>
                    <a:pt x="131" y="219"/>
                  </a:lnTo>
                  <a:lnTo>
                    <a:pt x="137" y="225"/>
                  </a:lnTo>
                  <a:lnTo>
                    <a:pt x="132" y="233"/>
                  </a:lnTo>
                  <a:lnTo>
                    <a:pt x="132" y="233"/>
                  </a:lnTo>
                  <a:close/>
                  <a:moveTo>
                    <a:pt x="157" y="202"/>
                  </a:moveTo>
                  <a:lnTo>
                    <a:pt x="149" y="195"/>
                  </a:lnTo>
                  <a:lnTo>
                    <a:pt x="154" y="187"/>
                  </a:lnTo>
                  <a:lnTo>
                    <a:pt x="162" y="194"/>
                  </a:lnTo>
                  <a:lnTo>
                    <a:pt x="157" y="202"/>
                  </a:lnTo>
                  <a:lnTo>
                    <a:pt x="157" y="202"/>
                  </a:lnTo>
                  <a:close/>
                  <a:moveTo>
                    <a:pt x="182" y="170"/>
                  </a:moveTo>
                  <a:lnTo>
                    <a:pt x="174" y="164"/>
                  </a:lnTo>
                  <a:lnTo>
                    <a:pt x="179" y="156"/>
                  </a:lnTo>
                  <a:lnTo>
                    <a:pt x="187" y="162"/>
                  </a:lnTo>
                  <a:lnTo>
                    <a:pt x="182" y="170"/>
                  </a:lnTo>
                  <a:lnTo>
                    <a:pt x="182" y="170"/>
                  </a:lnTo>
                  <a:close/>
                  <a:moveTo>
                    <a:pt x="206" y="139"/>
                  </a:moveTo>
                  <a:lnTo>
                    <a:pt x="199" y="132"/>
                  </a:lnTo>
                  <a:lnTo>
                    <a:pt x="204" y="125"/>
                  </a:lnTo>
                  <a:lnTo>
                    <a:pt x="212" y="131"/>
                  </a:lnTo>
                  <a:lnTo>
                    <a:pt x="206" y="139"/>
                  </a:lnTo>
                  <a:lnTo>
                    <a:pt x="206" y="139"/>
                  </a:lnTo>
                  <a:close/>
                  <a:moveTo>
                    <a:pt x="231" y="108"/>
                  </a:moveTo>
                  <a:lnTo>
                    <a:pt x="223" y="102"/>
                  </a:lnTo>
                  <a:lnTo>
                    <a:pt x="229" y="94"/>
                  </a:lnTo>
                  <a:lnTo>
                    <a:pt x="237" y="100"/>
                  </a:lnTo>
                  <a:lnTo>
                    <a:pt x="231" y="108"/>
                  </a:lnTo>
                  <a:lnTo>
                    <a:pt x="231" y="108"/>
                  </a:lnTo>
                  <a:close/>
                  <a:moveTo>
                    <a:pt x="256" y="76"/>
                  </a:moveTo>
                  <a:lnTo>
                    <a:pt x="248" y="71"/>
                  </a:lnTo>
                  <a:lnTo>
                    <a:pt x="254" y="63"/>
                  </a:lnTo>
                  <a:lnTo>
                    <a:pt x="261" y="68"/>
                  </a:lnTo>
                  <a:lnTo>
                    <a:pt x="256" y="76"/>
                  </a:lnTo>
                  <a:lnTo>
                    <a:pt x="256" y="76"/>
                  </a:lnTo>
                  <a:close/>
                  <a:moveTo>
                    <a:pt x="281" y="46"/>
                  </a:moveTo>
                  <a:lnTo>
                    <a:pt x="273" y="40"/>
                  </a:lnTo>
                  <a:lnTo>
                    <a:pt x="278" y="32"/>
                  </a:lnTo>
                  <a:lnTo>
                    <a:pt x="286" y="38"/>
                  </a:lnTo>
                  <a:lnTo>
                    <a:pt x="281" y="46"/>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37" name="Freeform 297"/>
            <p:cNvSpPr>
              <a:spLocks noEditPoints="1"/>
            </p:cNvSpPr>
            <p:nvPr/>
          </p:nvSpPr>
          <p:spPr bwMode="auto">
            <a:xfrm>
              <a:off x="6263763" y="1805626"/>
              <a:ext cx="742748" cy="712374"/>
            </a:xfrm>
            <a:custGeom>
              <a:avLst/>
              <a:gdLst>
                <a:gd name="T0" fmla="*/ 256 w 269"/>
                <a:gd name="T1" fmla="*/ 251 h 258"/>
                <a:gd name="T2" fmla="*/ 262 w 269"/>
                <a:gd name="T3" fmla="*/ 243 h 258"/>
                <a:gd name="T4" fmla="*/ 269 w 269"/>
                <a:gd name="T5" fmla="*/ 251 h 258"/>
                <a:gd name="T6" fmla="*/ 262 w 269"/>
                <a:gd name="T7" fmla="*/ 258 h 258"/>
                <a:gd name="T8" fmla="*/ 256 w 269"/>
                <a:gd name="T9" fmla="*/ 251 h 258"/>
                <a:gd name="T10" fmla="*/ 256 w 269"/>
                <a:gd name="T11" fmla="*/ 251 h 258"/>
                <a:gd name="T12" fmla="*/ 0 w 269"/>
                <a:gd name="T13" fmla="*/ 8 h 258"/>
                <a:gd name="T14" fmla="*/ 2 w 269"/>
                <a:gd name="T15" fmla="*/ 11 h 258"/>
                <a:gd name="T16" fmla="*/ 10 w 269"/>
                <a:gd name="T17" fmla="*/ 4 h 258"/>
                <a:gd name="T18" fmla="*/ 7 w 269"/>
                <a:gd name="T19" fmla="*/ 0 h 258"/>
                <a:gd name="T20" fmla="*/ 0 w 269"/>
                <a:gd name="T21" fmla="*/ 8 h 258"/>
                <a:gd name="T22" fmla="*/ 0 w 269"/>
                <a:gd name="T23" fmla="*/ 8 h 258"/>
                <a:gd name="T24" fmla="*/ 24 w 269"/>
                <a:gd name="T25" fmla="*/ 32 h 258"/>
                <a:gd name="T26" fmla="*/ 31 w 269"/>
                <a:gd name="T27" fmla="*/ 24 h 258"/>
                <a:gd name="T28" fmla="*/ 39 w 269"/>
                <a:gd name="T29" fmla="*/ 32 h 258"/>
                <a:gd name="T30" fmla="*/ 32 w 269"/>
                <a:gd name="T31" fmla="*/ 38 h 258"/>
                <a:gd name="T32" fmla="*/ 24 w 269"/>
                <a:gd name="T33" fmla="*/ 32 h 258"/>
                <a:gd name="T34" fmla="*/ 24 w 269"/>
                <a:gd name="T35" fmla="*/ 32 h 258"/>
                <a:gd name="T36" fmla="*/ 53 w 269"/>
                <a:gd name="T37" fmla="*/ 59 h 258"/>
                <a:gd name="T38" fmla="*/ 60 w 269"/>
                <a:gd name="T39" fmla="*/ 51 h 258"/>
                <a:gd name="T40" fmla="*/ 68 w 269"/>
                <a:gd name="T41" fmla="*/ 59 h 258"/>
                <a:gd name="T42" fmla="*/ 61 w 269"/>
                <a:gd name="T43" fmla="*/ 66 h 258"/>
                <a:gd name="T44" fmla="*/ 53 w 269"/>
                <a:gd name="T45" fmla="*/ 59 h 258"/>
                <a:gd name="T46" fmla="*/ 53 w 269"/>
                <a:gd name="T47" fmla="*/ 59 h 258"/>
                <a:gd name="T48" fmla="*/ 82 w 269"/>
                <a:gd name="T49" fmla="*/ 87 h 258"/>
                <a:gd name="T50" fmla="*/ 88 w 269"/>
                <a:gd name="T51" fmla="*/ 79 h 258"/>
                <a:gd name="T52" fmla="*/ 96 w 269"/>
                <a:gd name="T53" fmla="*/ 87 h 258"/>
                <a:gd name="T54" fmla="*/ 90 w 269"/>
                <a:gd name="T55" fmla="*/ 93 h 258"/>
                <a:gd name="T56" fmla="*/ 82 w 269"/>
                <a:gd name="T57" fmla="*/ 87 h 258"/>
                <a:gd name="T58" fmla="*/ 82 w 269"/>
                <a:gd name="T59" fmla="*/ 87 h 258"/>
                <a:gd name="T60" fmla="*/ 111 w 269"/>
                <a:gd name="T61" fmla="*/ 114 h 258"/>
                <a:gd name="T62" fmla="*/ 117 w 269"/>
                <a:gd name="T63" fmla="*/ 106 h 258"/>
                <a:gd name="T64" fmla="*/ 125 w 269"/>
                <a:gd name="T65" fmla="*/ 114 h 258"/>
                <a:gd name="T66" fmla="*/ 119 w 269"/>
                <a:gd name="T67" fmla="*/ 121 h 258"/>
                <a:gd name="T68" fmla="*/ 111 w 269"/>
                <a:gd name="T69" fmla="*/ 114 h 258"/>
                <a:gd name="T70" fmla="*/ 111 w 269"/>
                <a:gd name="T71" fmla="*/ 114 h 258"/>
                <a:gd name="T72" fmla="*/ 139 w 269"/>
                <a:gd name="T73" fmla="*/ 141 h 258"/>
                <a:gd name="T74" fmla="*/ 147 w 269"/>
                <a:gd name="T75" fmla="*/ 134 h 258"/>
                <a:gd name="T76" fmla="*/ 154 w 269"/>
                <a:gd name="T77" fmla="*/ 141 h 258"/>
                <a:gd name="T78" fmla="*/ 147 w 269"/>
                <a:gd name="T79" fmla="*/ 148 h 258"/>
                <a:gd name="T80" fmla="*/ 139 w 269"/>
                <a:gd name="T81" fmla="*/ 141 h 258"/>
                <a:gd name="T82" fmla="*/ 139 w 269"/>
                <a:gd name="T83" fmla="*/ 141 h 258"/>
                <a:gd name="T84" fmla="*/ 168 w 269"/>
                <a:gd name="T85" fmla="*/ 169 h 258"/>
                <a:gd name="T86" fmla="*/ 176 w 269"/>
                <a:gd name="T87" fmla="*/ 161 h 258"/>
                <a:gd name="T88" fmla="*/ 183 w 269"/>
                <a:gd name="T89" fmla="*/ 169 h 258"/>
                <a:gd name="T90" fmla="*/ 176 w 269"/>
                <a:gd name="T91" fmla="*/ 175 h 258"/>
                <a:gd name="T92" fmla="*/ 168 w 269"/>
                <a:gd name="T93" fmla="*/ 169 h 258"/>
                <a:gd name="T94" fmla="*/ 168 w 269"/>
                <a:gd name="T95" fmla="*/ 169 h 258"/>
                <a:gd name="T96" fmla="*/ 197 w 269"/>
                <a:gd name="T97" fmla="*/ 196 h 258"/>
                <a:gd name="T98" fmla="*/ 205 w 269"/>
                <a:gd name="T99" fmla="*/ 189 h 258"/>
                <a:gd name="T100" fmla="*/ 211 w 269"/>
                <a:gd name="T101" fmla="*/ 196 h 258"/>
                <a:gd name="T102" fmla="*/ 205 w 269"/>
                <a:gd name="T103" fmla="*/ 203 h 258"/>
                <a:gd name="T104" fmla="*/ 197 w 269"/>
                <a:gd name="T105" fmla="*/ 196 h 258"/>
                <a:gd name="T106" fmla="*/ 197 w 269"/>
                <a:gd name="T107" fmla="*/ 196 h 258"/>
                <a:gd name="T108" fmla="*/ 226 w 269"/>
                <a:gd name="T109" fmla="*/ 224 h 258"/>
                <a:gd name="T110" fmla="*/ 234 w 269"/>
                <a:gd name="T111" fmla="*/ 216 h 258"/>
                <a:gd name="T112" fmla="*/ 240 w 269"/>
                <a:gd name="T113" fmla="*/ 224 h 258"/>
                <a:gd name="T114" fmla="*/ 234 w 269"/>
                <a:gd name="T115" fmla="*/ 230 h 258"/>
                <a:gd name="T116" fmla="*/ 226 w 269"/>
                <a:gd name="T117" fmla="*/ 22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9" h="258">
                  <a:moveTo>
                    <a:pt x="256" y="251"/>
                  </a:moveTo>
                  <a:lnTo>
                    <a:pt x="262" y="243"/>
                  </a:lnTo>
                  <a:lnTo>
                    <a:pt x="269" y="251"/>
                  </a:lnTo>
                  <a:lnTo>
                    <a:pt x="262" y="258"/>
                  </a:lnTo>
                  <a:lnTo>
                    <a:pt x="256" y="251"/>
                  </a:lnTo>
                  <a:lnTo>
                    <a:pt x="256" y="251"/>
                  </a:lnTo>
                  <a:close/>
                  <a:moveTo>
                    <a:pt x="0" y="8"/>
                  </a:moveTo>
                  <a:lnTo>
                    <a:pt x="2" y="11"/>
                  </a:lnTo>
                  <a:lnTo>
                    <a:pt x="10" y="4"/>
                  </a:lnTo>
                  <a:lnTo>
                    <a:pt x="7" y="0"/>
                  </a:lnTo>
                  <a:lnTo>
                    <a:pt x="0" y="8"/>
                  </a:lnTo>
                  <a:lnTo>
                    <a:pt x="0" y="8"/>
                  </a:lnTo>
                  <a:close/>
                  <a:moveTo>
                    <a:pt x="24" y="32"/>
                  </a:moveTo>
                  <a:lnTo>
                    <a:pt x="31" y="24"/>
                  </a:lnTo>
                  <a:lnTo>
                    <a:pt x="39" y="32"/>
                  </a:lnTo>
                  <a:lnTo>
                    <a:pt x="32" y="38"/>
                  </a:lnTo>
                  <a:lnTo>
                    <a:pt x="24" y="32"/>
                  </a:lnTo>
                  <a:lnTo>
                    <a:pt x="24" y="32"/>
                  </a:lnTo>
                  <a:close/>
                  <a:moveTo>
                    <a:pt x="53" y="59"/>
                  </a:moveTo>
                  <a:lnTo>
                    <a:pt x="60" y="51"/>
                  </a:lnTo>
                  <a:lnTo>
                    <a:pt x="68" y="59"/>
                  </a:lnTo>
                  <a:lnTo>
                    <a:pt x="61" y="66"/>
                  </a:lnTo>
                  <a:lnTo>
                    <a:pt x="53" y="59"/>
                  </a:lnTo>
                  <a:lnTo>
                    <a:pt x="53" y="59"/>
                  </a:lnTo>
                  <a:close/>
                  <a:moveTo>
                    <a:pt x="82" y="87"/>
                  </a:moveTo>
                  <a:lnTo>
                    <a:pt x="88" y="79"/>
                  </a:lnTo>
                  <a:lnTo>
                    <a:pt x="96" y="87"/>
                  </a:lnTo>
                  <a:lnTo>
                    <a:pt x="90" y="93"/>
                  </a:lnTo>
                  <a:lnTo>
                    <a:pt x="82" y="87"/>
                  </a:lnTo>
                  <a:lnTo>
                    <a:pt x="82" y="87"/>
                  </a:lnTo>
                  <a:close/>
                  <a:moveTo>
                    <a:pt x="111" y="114"/>
                  </a:moveTo>
                  <a:lnTo>
                    <a:pt x="117" y="106"/>
                  </a:lnTo>
                  <a:lnTo>
                    <a:pt x="125" y="114"/>
                  </a:lnTo>
                  <a:lnTo>
                    <a:pt x="119" y="121"/>
                  </a:lnTo>
                  <a:lnTo>
                    <a:pt x="111" y="114"/>
                  </a:lnTo>
                  <a:lnTo>
                    <a:pt x="111" y="114"/>
                  </a:lnTo>
                  <a:close/>
                  <a:moveTo>
                    <a:pt x="139" y="141"/>
                  </a:moveTo>
                  <a:lnTo>
                    <a:pt x="147" y="134"/>
                  </a:lnTo>
                  <a:lnTo>
                    <a:pt x="154" y="141"/>
                  </a:lnTo>
                  <a:lnTo>
                    <a:pt x="147" y="148"/>
                  </a:lnTo>
                  <a:lnTo>
                    <a:pt x="139" y="141"/>
                  </a:lnTo>
                  <a:lnTo>
                    <a:pt x="139" y="141"/>
                  </a:lnTo>
                  <a:close/>
                  <a:moveTo>
                    <a:pt x="168" y="169"/>
                  </a:moveTo>
                  <a:lnTo>
                    <a:pt x="176" y="161"/>
                  </a:lnTo>
                  <a:lnTo>
                    <a:pt x="183" y="169"/>
                  </a:lnTo>
                  <a:lnTo>
                    <a:pt x="176" y="175"/>
                  </a:lnTo>
                  <a:lnTo>
                    <a:pt x="168" y="169"/>
                  </a:lnTo>
                  <a:lnTo>
                    <a:pt x="168" y="169"/>
                  </a:lnTo>
                  <a:close/>
                  <a:moveTo>
                    <a:pt x="197" y="196"/>
                  </a:moveTo>
                  <a:lnTo>
                    <a:pt x="205" y="189"/>
                  </a:lnTo>
                  <a:lnTo>
                    <a:pt x="211" y="196"/>
                  </a:lnTo>
                  <a:lnTo>
                    <a:pt x="205" y="203"/>
                  </a:lnTo>
                  <a:lnTo>
                    <a:pt x="197" y="196"/>
                  </a:lnTo>
                  <a:lnTo>
                    <a:pt x="197" y="196"/>
                  </a:lnTo>
                  <a:close/>
                  <a:moveTo>
                    <a:pt x="226" y="224"/>
                  </a:moveTo>
                  <a:lnTo>
                    <a:pt x="234" y="216"/>
                  </a:lnTo>
                  <a:lnTo>
                    <a:pt x="240" y="224"/>
                  </a:lnTo>
                  <a:lnTo>
                    <a:pt x="234" y="230"/>
                  </a:lnTo>
                  <a:lnTo>
                    <a:pt x="226" y="224"/>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38" name="Freeform 298"/>
            <p:cNvSpPr>
              <a:spLocks noEditPoints="1"/>
            </p:cNvSpPr>
            <p:nvPr/>
          </p:nvSpPr>
          <p:spPr bwMode="auto">
            <a:xfrm>
              <a:off x="5327738" y="1805626"/>
              <a:ext cx="949832" cy="372755"/>
            </a:xfrm>
            <a:custGeom>
              <a:avLst/>
              <a:gdLst>
                <a:gd name="T0" fmla="*/ 9 w 344"/>
                <a:gd name="T1" fmla="*/ 122 h 135"/>
                <a:gd name="T2" fmla="*/ 13 w 344"/>
                <a:gd name="T3" fmla="*/ 131 h 135"/>
                <a:gd name="T4" fmla="*/ 4 w 344"/>
                <a:gd name="T5" fmla="*/ 135 h 135"/>
                <a:gd name="T6" fmla="*/ 0 w 344"/>
                <a:gd name="T7" fmla="*/ 124 h 135"/>
                <a:gd name="T8" fmla="*/ 9 w 344"/>
                <a:gd name="T9" fmla="*/ 122 h 135"/>
                <a:gd name="T10" fmla="*/ 9 w 344"/>
                <a:gd name="T11" fmla="*/ 122 h 135"/>
                <a:gd name="T12" fmla="*/ 341 w 344"/>
                <a:gd name="T13" fmla="*/ 0 h 135"/>
                <a:gd name="T14" fmla="*/ 337 w 344"/>
                <a:gd name="T15" fmla="*/ 2 h 135"/>
                <a:gd name="T16" fmla="*/ 340 w 344"/>
                <a:gd name="T17" fmla="*/ 11 h 135"/>
                <a:gd name="T18" fmla="*/ 344 w 344"/>
                <a:gd name="T19" fmla="*/ 9 h 135"/>
                <a:gd name="T20" fmla="*/ 341 w 344"/>
                <a:gd name="T21" fmla="*/ 0 h 135"/>
                <a:gd name="T22" fmla="*/ 341 w 344"/>
                <a:gd name="T23" fmla="*/ 0 h 135"/>
                <a:gd name="T24" fmla="*/ 309 w 344"/>
                <a:gd name="T25" fmla="*/ 12 h 135"/>
                <a:gd name="T26" fmla="*/ 312 w 344"/>
                <a:gd name="T27" fmla="*/ 21 h 135"/>
                <a:gd name="T28" fmla="*/ 303 w 344"/>
                <a:gd name="T29" fmla="*/ 24 h 135"/>
                <a:gd name="T30" fmla="*/ 299 w 344"/>
                <a:gd name="T31" fmla="*/ 15 h 135"/>
                <a:gd name="T32" fmla="*/ 309 w 344"/>
                <a:gd name="T33" fmla="*/ 12 h 135"/>
                <a:gd name="T34" fmla="*/ 309 w 344"/>
                <a:gd name="T35" fmla="*/ 12 h 135"/>
                <a:gd name="T36" fmla="*/ 272 w 344"/>
                <a:gd name="T37" fmla="*/ 25 h 135"/>
                <a:gd name="T38" fmla="*/ 275 w 344"/>
                <a:gd name="T39" fmla="*/ 34 h 135"/>
                <a:gd name="T40" fmla="*/ 265 w 344"/>
                <a:gd name="T41" fmla="*/ 38 h 135"/>
                <a:gd name="T42" fmla="*/ 263 w 344"/>
                <a:gd name="T43" fmla="*/ 29 h 135"/>
                <a:gd name="T44" fmla="*/ 272 w 344"/>
                <a:gd name="T45" fmla="*/ 25 h 135"/>
                <a:gd name="T46" fmla="*/ 272 w 344"/>
                <a:gd name="T47" fmla="*/ 25 h 135"/>
                <a:gd name="T48" fmla="*/ 234 w 344"/>
                <a:gd name="T49" fmla="*/ 40 h 135"/>
                <a:gd name="T50" fmla="*/ 238 w 344"/>
                <a:gd name="T51" fmla="*/ 49 h 135"/>
                <a:gd name="T52" fmla="*/ 229 w 344"/>
                <a:gd name="T53" fmla="*/ 51 h 135"/>
                <a:gd name="T54" fmla="*/ 225 w 344"/>
                <a:gd name="T55" fmla="*/ 42 h 135"/>
                <a:gd name="T56" fmla="*/ 234 w 344"/>
                <a:gd name="T57" fmla="*/ 40 h 135"/>
                <a:gd name="T58" fmla="*/ 234 w 344"/>
                <a:gd name="T59" fmla="*/ 40 h 135"/>
                <a:gd name="T60" fmla="*/ 196 w 344"/>
                <a:gd name="T61" fmla="*/ 53 h 135"/>
                <a:gd name="T62" fmla="*/ 200 w 344"/>
                <a:gd name="T63" fmla="*/ 62 h 135"/>
                <a:gd name="T64" fmla="*/ 191 w 344"/>
                <a:gd name="T65" fmla="*/ 66 h 135"/>
                <a:gd name="T66" fmla="*/ 187 w 344"/>
                <a:gd name="T67" fmla="*/ 57 h 135"/>
                <a:gd name="T68" fmla="*/ 196 w 344"/>
                <a:gd name="T69" fmla="*/ 53 h 135"/>
                <a:gd name="T70" fmla="*/ 196 w 344"/>
                <a:gd name="T71" fmla="*/ 53 h 135"/>
                <a:gd name="T72" fmla="*/ 160 w 344"/>
                <a:gd name="T73" fmla="*/ 67 h 135"/>
                <a:gd name="T74" fmla="*/ 162 w 344"/>
                <a:gd name="T75" fmla="*/ 76 h 135"/>
                <a:gd name="T76" fmla="*/ 153 w 344"/>
                <a:gd name="T77" fmla="*/ 79 h 135"/>
                <a:gd name="T78" fmla="*/ 150 w 344"/>
                <a:gd name="T79" fmla="*/ 70 h 135"/>
                <a:gd name="T80" fmla="*/ 160 w 344"/>
                <a:gd name="T81" fmla="*/ 67 h 135"/>
                <a:gd name="T82" fmla="*/ 160 w 344"/>
                <a:gd name="T83" fmla="*/ 67 h 135"/>
                <a:gd name="T84" fmla="*/ 122 w 344"/>
                <a:gd name="T85" fmla="*/ 80 h 135"/>
                <a:gd name="T86" fmla="*/ 126 w 344"/>
                <a:gd name="T87" fmla="*/ 89 h 135"/>
                <a:gd name="T88" fmla="*/ 116 w 344"/>
                <a:gd name="T89" fmla="*/ 93 h 135"/>
                <a:gd name="T90" fmla="*/ 113 w 344"/>
                <a:gd name="T91" fmla="*/ 84 h 135"/>
                <a:gd name="T92" fmla="*/ 122 w 344"/>
                <a:gd name="T93" fmla="*/ 80 h 135"/>
                <a:gd name="T94" fmla="*/ 122 w 344"/>
                <a:gd name="T95" fmla="*/ 80 h 135"/>
                <a:gd name="T96" fmla="*/ 85 w 344"/>
                <a:gd name="T97" fmla="*/ 94 h 135"/>
                <a:gd name="T98" fmla="*/ 88 w 344"/>
                <a:gd name="T99" fmla="*/ 104 h 135"/>
                <a:gd name="T100" fmla="*/ 79 w 344"/>
                <a:gd name="T101" fmla="*/ 108 h 135"/>
                <a:gd name="T102" fmla="*/ 76 w 344"/>
                <a:gd name="T103" fmla="*/ 97 h 135"/>
                <a:gd name="T104" fmla="*/ 85 w 344"/>
                <a:gd name="T105" fmla="*/ 94 h 135"/>
                <a:gd name="T106" fmla="*/ 85 w 344"/>
                <a:gd name="T107" fmla="*/ 94 h 135"/>
                <a:gd name="T108" fmla="*/ 47 w 344"/>
                <a:gd name="T109" fmla="*/ 108 h 135"/>
                <a:gd name="T110" fmla="*/ 51 w 344"/>
                <a:gd name="T111" fmla="*/ 117 h 135"/>
                <a:gd name="T112" fmla="*/ 42 w 344"/>
                <a:gd name="T113" fmla="*/ 121 h 135"/>
                <a:gd name="T114" fmla="*/ 38 w 344"/>
                <a:gd name="T115" fmla="*/ 111 h 135"/>
                <a:gd name="T116" fmla="*/ 47 w 344"/>
                <a:gd name="T117"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135">
                  <a:moveTo>
                    <a:pt x="9" y="122"/>
                  </a:moveTo>
                  <a:lnTo>
                    <a:pt x="13" y="131"/>
                  </a:lnTo>
                  <a:lnTo>
                    <a:pt x="4" y="135"/>
                  </a:lnTo>
                  <a:lnTo>
                    <a:pt x="0" y="124"/>
                  </a:lnTo>
                  <a:lnTo>
                    <a:pt x="9" y="122"/>
                  </a:lnTo>
                  <a:lnTo>
                    <a:pt x="9" y="122"/>
                  </a:lnTo>
                  <a:close/>
                  <a:moveTo>
                    <a:pt x="341" y="0"/>
                  </a:moveTo>
                  <a:lnTo>
                    <a:pt x="337" y="2"/>
                  </a:lnTo>
                  <a:lnTo>
                    <a:pt x="340" y="11"/>
                  </a:lnTo>
                  <a:lnTo>
                    <a:pt x="344" y="9"/>
                  </a:lnTo>
                  <a:lnTo>
                    <a:pt x="341" y="0"/>
                  </a:lnTo>
                  <a:lnTo>
                    <a:pt x="341" y="0"/>
                  </a:lnTo>
                  <a:close/>
                  <a:moveTo>
                    <a:pt x="309" y="12"/>
                  </a:moveTo>
                  <a:lnTo>
                    <a:pt x="312" y="21"/>
                  </a:lnTo>
                  <a:lnTo>
                    <a:pt x="303" y="24"/>
                  </a:lnTo>
                  <a:lnTo>
                    <a:pt x="299" y="15"/>
                  </a:lnTo>
                  <a:lnTo>
                    <a:pt x="309" y="12"/>
                  </a:lnTo>
                  <a:lnTo>
                    <a:pt x="309" y="12"/>
                  </a:lnTo>
                  <a:close/>
                  <a:moveTo>
                    <a:pt x="272" y="25"/>
                  </a:moveTo>
                  <a:lnTo>
                    <a:pt x="275" y="34"/>
                  </a:lnTo>
                  <a:lnTo>
                    <a:pt x="265" y="38"/>
                  </a:lnTo>
                  <a:lnTo>
                    <a:pt x="263" y="29"/>
                  </a:lnTo>
                  <a:lnTo>
                    <a:pt x="272" y="25"/>
                  </a:lnTo>
                  <a:lnTo>
                    <a:pt x="272" y="25"/>
                  </a:lnTo>
                  <a:close/>
                  <a:moveTo>
                    <a:pt x="234" y="40"/>
                  </a:moveTo>
                  <a:lnTo>
                    <a:pt x="238" y="49"/>
                  </a:lnTo>
                  <a:lnTo>
                    <a:pt x="229" y="51"/>
                  </a:lnTo>
                  <a:lnTo>
                    <a:pt x="225" y="42"/>
                  </a:lnTo>
                  <a:lnTo>
                    <a:pt x="234" y="40"/>
                  </a:lnTo>
                  <a:lnTo>
                    <a:pt x="234" y="40"/>
                  </a:lnTo>
                  <a:close/>
                  <a:moveTo>
                    <a:pt x="196" y="53"/>
                  </a:moveTo>
                  <a:lnTo>
                    <a:pt x="200" y="62"/>
                  </a:lnTo>
                  <a:lnTo>
                    <a:pt x="191" y="66"/>
                  </a:lnTo>
                  <a:lnTo>
                    <a:pt x="187" y="57"/>
                  </a:lnTo>
                  <a:lnTo>
                    <a:pt x="196" y="53"/>
                  </a:lnTo>
                  <a:lnTo>
                    <a:pt x="196" y="53"/>
                  </a:lnTo>
                  <a:close/>
                  <a:moveTo>
                    <a:pt x="160" y="67"/>
                  </a:moveTo>
                  <a:lnTo>
                    <a:pt x="162" y="76"/>
                  </a:lnTo>
                  <a:lnTo>
                    <a:pt x="153" y="79"/>
                  </a:lnTo>
                  <a:lnTo>
                    <a:pt x="150" y="70"/>
                  </a:lnTo>
                  <a:lnTo>
                    <a:pt x="160" y="67"/>
                  </a:lnTo>
                  <a:lnTo>
                    <a:pt x="160" y="67"/>
                  </a:lnTo>
                  <a:close/>
                  <a:moveTo>
                    <a:pt x="122" y="80"/>
                  </a:moveTo>
                  <a:lnTo>
                    <a:pt x="126" y="89"/>
                  </a:lnTo>
                  <a:lnTo>
                    <a:pt x="116" y="93"/>
                  </a:lnTo>
                  <a:lnTo>
                    <a:pt x="113" y="84"/>
                  </a:lnTo>
                  <a:lnTo>
                    <a:pt x="122" y="80"/>
                  </a:lnTo>
                  <a:lnTo>
                    <a:pt x="122" y="80"/>
                  </a:lnTo>
                  <a:close/>
                  <a:moveTo>
                    <a:pt x="85" y="94"/>
                  </a:moveTo>
                  <a:lnTo>
                    <a:pt x="88" y="104"/>
                  </a:lnTo>
                  <a:lnTo>
                    <a:pt x="79" y="108"/>
                  </a:lnTo>
                  <a:lnTo>
                    <a:pt x="76" y="97"/>
                  </a:lnTo>
                  <a:lnTo>
                    <a:pt x="85" y="94"/>
                  </a:lnTo>
                  <a:lnTo>
                    <a:pt x="85" y="94"/>
                  </a:lnTo>
                  <a:close/>
                  <a:moveTo>
                    <a:pt x="47" y="108"/>
                  </a:moveTo>
                  <a:lnTo>
                    <a:pt x="51" y="117"/>
                  </a:lnTo>
                  <a:lnTo>
                    <a:pt x="42" y="121"/>
                  </a:lnTo>
                  <a:lnTo>
                    <a:pt x="38" y="111"/>
                  </a:lnTo>
                  <a:lnTo>
                    <a:pt x="47" y="108"/>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39" name="Freeform 299"/>
            <p:cNvSpPr>
              <a:spLocks noEditPoints="1"/>
            </p:cNvSpPr>
            <p:nvPr/>
          </p:nvSpPr>
          <p:spPr bwMode="auto">
            <a:xfrm>
              <a:off x="6346598" y="1557123"/>
              <a:ext cx="1330870" cy="259547"/>
            </a:xfrm>
            <a:custGeom>
              <a:avLst/>
              <a:gdLst>
                <a:gd name="T0" fmla="*/ 470 w 482"/>
                <a:gd name="T1" fmla="*/ 1 h 94"/>
                <a:gd name="T2" fmla="*/ 482 w 482"/>
                <a:gd name="T3" fmla="*/ 11 h 94"/>
                <a:gd name="T4" fmla="*/ 471 w 482"/>
                <a:gd name="T5" fmla="*/ 12 h 94"/>
                <a:gd name="T6" fmla="*/ 0 w 482"/>
                <a:gd name="T7" fmla="*/ 85 h 94"/>
                <a:gd name="T8" fmla="*/ 11 w 482"/>
                <a:gd name="T9" fmla="*/ 93 h 94"/>
                <a:gd name="T10" fmla="*/ 1 w 482"/>
                <a:gd name="T11" fmla="*/ 94 h 94"/>
                <a:gd name="T12" fmla="*/ 39 w 482"/>
                <a:gd name="T13" fmla="*/ 79 h 94"/>
                <a:gd name="T14" fmla="*/ 51 w 482"/>
                <a:gd name="T15" fmla="*/ 86 h 94"/>
                <a:gd name="T16" fmla="*/ 40 w 482"/>
                <a:gd name="T17" fmla="*/ 88 h 94"/>
                <a:gd name="T18" fmla="*/ 78 w 482"/>
                <a:gd name="T19" fmla="*/ 71 h 94"/>
                <a:gd name="T20" fmla="*/ 90 w 482"/>
                <a:gd name="T21" fmla="*/ 79 h 94"/>
                <a:gd name="T22" fmla="*/ 79 w 482"/>
                <a:gd name="T23" fmla="*/ 81 h 94"/>
                <a:gd name="T24" fmla="*/ 117 w 482"/>
                <a:gd name="T25" fmla="*/ 64 h 94"/>
                <a:gd name="T26" fmla="*/ 129 w 482"/>
                <a:gd name="T27" fmla="*/ 72 h 94"/>
                <a:gd name="T28" fmla="*/ 119 w 482"/>
                <a:gd name="T29" fmla="*/ 73 h 94"/>
                <a:gd name="T30" fmla="*/ 156 w 482"/>
                <a:gd name="T31" fmla="*/ 58 h 94"/>
                <a:gd name="T32" fmla="*/ 168 w 482"/>
                <a:gd name="T33" fmla="*/ 65 h 94"/>
                <a:gd name="T34" fmla="*/ 158 w 482"/>
                <a:gd name="T35" fmla="*/ 67 h 94"/>
                <a:gd name="T36" fmla="*/ 196 w 482"/>
                <a:gd name="T37" fmla="*/ 50 h 94"/>
                <a:gd name="T38" fmla="*/ 207 w 482"/>
                <a:gd name="T39" fmla="*/ 59 h 94"/>
                <a:gd name="T40" fmla="*/ 197 w 482"/>
                <a:gd name="T41" fmla="*/ 60 h 94"/>
                <a:gd name="T42" fmla="*/ 235 w 482"/>
                <a:gd name="T43" fmla="*/ 43 h 94"/>
                <a:gd name="T44" fmla="*/ 247 w 482"/>
                <a:gd name="T45" fmla="*/ 51 h 94"/>
                <a:gd name="T46" fmla="*/ 236 w 482"/>
                <a:gd name="T47" fmla="*/ 54 h 94"/>
                <a:gd name="T48" fmla="*/ 274 w 482"/>
                <a:gd name="T49" fmla="*/ 37 h 94"/>
                <a:gd name="T50" fmla="*/ 286 w 482"/>
                <a:gd name="T51" fmla="*/ 45 h 94"/>
                <a:gd name="T52" fmla="*/ 275 w 482"/>
                <a:gd name="T53" fmla="*/ 46 h 94"/>
                <a:gd name="T54" fmla="*/ 313 w 482"/>
                <a:gd name="T55" fmla="*/ 30 h 94"/>
                <a:gd name="T56" fmla="*/ 325 w 482"/>
                <a:gd name="T57" fmla="*/ 38 h 94"/>
                <a:gd name="T58" fmla="*/ 315 w 482"/>
                <a:gd name="T59" fmla="*/ 39 h 94"/>
                <a:gd name="T60" fmla="*/ 352 w 482"/>
                <a:gd name="T61" fmla="*/ 22 h 94"/>
                <a:gd name="T62" fmla="*/ 364 w 482"/>
                <a:gd name="T63" fmla="*/ 30 h 94"/>
                <a:gd name="T64" fmla="*/ 354 w 482"/>
                <a:gd name="T65" fmla="*/ 33 h 94"/>
                <a:gd name="T66" fmla="*/ 392 w 482"/>
                <a:gd name="T67" fmla="*/ 16 h 94"/>
                <a:gd name="T68" fmla="*/ 403 w 482"/>
                <a:gd name="T69" fmla="*/ 24 h 94"/>
                <a:gd name="T70" fmla="*/ 393 w 482"/>
                <a:gd name="T71" fmla="*/ 26 h 94"/>
                <a:gd name="T72" fmla="*/ 431 w 482"/>
                <a:gd name="T73" fmla="*/ 9 h 94"/>
                <a:gd name="T74" fmla="*/ 443 w 482"/>
                <a:gd name="T75" fmla="*/ 1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2" h="94">
                  <a:moveTo>
                    <a:pt x="471" y="12"/>
                  </a:moveTo>
                  <a:lnTo>
                    <a:pt x="470" y="1"/>
                  </a:lnTo>
                  <a:lnTo>
                    <a:pt x="481" y="0"/>
                  </a:lnTo>
                  <a:lnTo>
                    <a:pt x="482" y="11"/>
                  </a:lnTo>
                  <a:lnTo>
                    <a:pt x="471" y="12"/>
                  </a:lnTo>
                  <a:lnTo>
                    <a:pt x="471" y="12"/>
                  </a:lnTo>
                  <a:close/>
                  <a:moveTo>
                    <a:pt x="1" y="94"/>
                  </a:moveTo>
                  <a:lnTo>
                    <a:pt x="0" y="85"/>
                  </a:lnTo>
                  <a:lnTo>
                    <a:pt x="9" y="82"/>
                  </a:lnTo>
                  <a:lnTo>
                    <a:pt x="11" y="93"/>
                  </a:lnTo>
                  <a:lnTo>
                    <a:pt x="1" y="94"/>
                  </a:lnTo>
                  <a:lnTo>
                    <a:pt x="1" y="94"/>
                  </a:lnTo>
                  <a:close/>
                  <a:moveTo>
                    <a:pt x="40" y="88"/>
                  </a:moveTo>
                  <a:lnTo>
                    <a:pt x="39" y="79"/>
                  </a:lnTo>
                  <a:lnTo>
                    <a:pt x="48" y="76"/>
                  </a:lnTo>
                  <a:lnTo>
                    <a:pt x="51" y="86"/>
                  </a:lnTo>
                  <a:lnTo>
                    <a:pt x="40" y="88"/>
                  </a:lnTo>
                  <a:lnTo>
                    <a:pt x="40" y="88"/>
                  </a:lnTo>
                  <a:close/>
                  <a:moveTo>
                    <a:pt x="79" y="81"/>
                  </a:moveTo>
                  <a:lnTo>
                    <a:pt x="78" y="71"/>
                  </a:lnTo>
                  <a:lnTo>
                    <a:pt x="87" y="69"/>
                  </a:lnTo>
                  <a:lnTo>
                    <a:pt x="90" y="79"/>
                  </a:lnTo>
                  <a:lnTo>
                    <a:pt x="79" y="81"/>
                  </a:lnTo>
                  <a:lnTo>
                    <a:pt x="79" y="81"/>
                  </a:lnTo>
                  <a:close/>
                  <a:moveTo>
                    <a:pt x="119" y="73"/>
                  </a:moveTo>
                  <a:lnTo>
                    <a:pt x="117" y="64"/>
                  </a:lnTo>
                  <a:lnTo>
                    <a:pt x="126" y="63"/>
                  </a:lnTo>
                  <a:lnTo>
                    <a:pt x="129" y="72"/>
                  </a:lnTo>
                  <a:lnTo>
                    <a:pt x="119" y="73"/>
                  </a:lnTo>
                  <a:lnTo>
                    <a:pt x="119" y="73"/>
                  </a:lnTo>
                  <a:close/>
                  <a:moveTo>
                    <a:pt x="158" y="67"/>
                  </a:moveTo>
                  <a:lnTo>
                    <a:pt x="156" y="58"/>
                  </a:lnTo>
                  <a:lnTo>
                    <a:pt x="166" y="55"/>
                  </a:lnTo>
                  <a:lnTo>
                    <a:pt x="168" y="65"/>
                  </a:lnTo>
                  <a:lnTo>
                    <a:pt x="158" y="67"/>
                  </a:lnTo>
                  <a:lnTo>
                    <a:pt x="158" y="67"/>
                  </a:lnTo>
                  <a:close/>
                  <a:moveTo>
                    <a:pt x="197" y="60"/>
                  </a:moveTo>
                  <a:lnTo>
                    <a:pt x="196" y="50"/>
                  </a:lnTo>
                  <a:lnTo>
                    <a:pt x="205" y="48"/>
                  </a:lnTo>
                  <a:lnTo>
                    <a:pt x="207" y="59"/>
                  </a:lnTo>
                  <a:lnTo>
                    <a:pt x="197" y="60"/>
                  </a:lnTo>
                  <a:lnTo>
                    <a:pt x="197" y="60"/>
                  </a:lnTo>
                  <a:close/>
                  <a:moveTo>
                    <a:pt x="236" y="54"/>
                  </a:moveTo>
                  <a:lnTo>
                    <a:pt x="235" y="43"/>
                  </a:lnTo>
                  <a:lnTo>
                    <a:pt x="244" y="42"/>
                  </a:lnTo>
                  <a:lnTo>
                    <a:pt x="247" y="51"/>
                  </a:lnTo>
                  <a:lnTo>
                    <a:pt x="236" y="54"/>
                  </a:lnTo>
                  <a:lnTo>
                    <a:pt x="236" y="54"/>
                  </a:lnTo>
                  <a:close/>
                  <a:moveTo>
                    <a:pt x="275" y="46"/>
                  </a:moveTo>
                  <a:lnTo>
                    <a:pt x="274" y="37"/>
                  </a:lnTo>
                  <a:lnTo>
                    <a:pt x="283" y="35"/>
                  </a:lnTo>
                  <a:lnTo>
                    <a:pt x="286" y="45"/>
                  </a:lnTo>
                  <a:lnTo>
                    <a:pt x="275" y="46"/>
                  </a:lnTo>
                  <a:lnTo>
                    <a:pt x="275" y="46"/>
                  </a:lnTo>
                  <a:close/>
                  <a:moveTo>
                    <a:pt x="315" y="39"/>
                  </a:moveTo>
                  <a:lnTo>
                    <a:pt x="313" y="30"/>
                  </a:lnTo>
                  <a:lnTo>
                    <a:pt x="322" y="28"/>
                  </a:lnTo>
                  <a:lnTo>
                    <a:pt x="325" y="38"/>
                  </a:lnTo>
                  <a:lnTo>
                    <a:pt x="315" y="39"/>
                  </a:lnTo>
                  <a:lnTo>
                    <a:pt x="315" y="39"/>
                  </a:lnTo>
                  <a:close/>
                  <a:moveTo>
                    <a:pt x="354" y="33"/>
                  </a:moveTo>
                  <a:lnTo>
                    <a:pt x="352" y="22"/>
                  </a:lnTo>
                  <a:lnTo>
                    <a:pt x="362" y="21"/>
                  </a:lnTo>
                  <a:lnTo>
                    <a:pt x="364" y="30"/>
                  </a:lnTo>
                  <a:lnTo>
                    <a:pt x="354" y="33"/>
                  </a:lnTo>
                  <a:lnTo>
                    <a:pt x="354" y="33"/>
                  </a:lnTo>
                  <a:close/>
                  <a:moveTo>
                    <a:pt x="393" y="26"/>
                  </a:moveTo>
                  <a:lnTo>
                    <a:pt x="392" y="16"/>
                  </a:lnTo>
                  <a:lnTo>
                    <a:pt x="401" y="15"/>
                  </a:lnTo>
                  <a:lnTo>
                    <a:pt x="403" y="24"/>
                  </a:lnTo>
                  <a:lnTo>
                    <a:pt x="393" y="26"/>
                  </a:lnTo>
                  <a:lnTo>
                    <a:pt x="393" y="26"/>
                  </a:lnTo>
                  <a:close/>
                  <a:moveTo>
                    <a:pt x="432" y="18"/>
                  </a:moveTo>
                  <a:lnTo>
                    <a:pt x="431" y="9"/>
                  </a:lnTo>
                  <a:lnTo>
                    <a:pt x="441" y="7"/>
                  </a:lnTo>
                  <a:lnTo>
                    <a:pt x="443" y="17"/>
                  </a:lnTo>
                  <a:lnTo>
                    <a:pt x="432" y="18"/>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40" name="Freeform 300"/>
            <p:cNvSpPr>
              <a:spLocks noEditPoints="1"/>
            </p:cNvSpPr>
            <p:nvPr/>
          </p:nvSpPr>
          <p:spPr bwMode="auto">
            <a:xfrm>
              <a:off x="4596035" y="1557123"/>
              <a:ext cx="1662206" cy="270592"/>
            </a:xfrm>
            <a:custGeom>
              <a:avLst/>
              <a:gdLst>
                <a:gd name="T0" fmla="*/ 9 w 602"/>
                <a:gd name="T1" fmla="*/ 12 h 98"/>
                <a:gd name="T2" fmla="*/ 1 w 602"/>
                <a:gd name="T3" fmla="*/ 0 h 98"/>
                <a:gd name="T4" fmla="*/ 12 w 602"/>
                <a:gd name="T5" fmla="*/ 1 h 98"/>
                <a:gd name="T6" fmla="*/ 601 w 602"/>
                <a:gd name="T7" fmla="*/ 98 h 98"/>
                <a:gd name="T8" fmla="*/ 592 w 602"/>
                <a:gd name="T9" fmla="*/ 88 h 98"/>
                <a:gd name="T10" fmla="*/ 602 w 602"/>
                <a:gd name="T11" fmla="*/ 89 h 98"/>
                <a:gd name="T12" fmla="*/ 562 w 602"/>
                <a:gd name="T13" fmla="*/ 93 h 98"/>
                <a:gd name="T14" fmla="*/ 553 w 602"/>
                <a:gd name="T15" fmla="*/ 81 h 98"/>
                <a:gd name="T16" fmla="*/ 563 w 602"/>
                <a:gd name="T17" fmla="*/ 82 h 98"/>
                <a:gd name="T18" fmla="*/ 521 w 602"/>
                <a:gd name="T19" fmla="*/ 86 h 98"/>
                <a:gd name="T20" fmla="*/ 513 w 602"/>
                <a:gd name="T21" fmla="*/ 76 h 98"/>
                <a:gd name="T22" fmla="*/ 524 w 602"/>
                <a:gd name="T23" fmla="*/ 77 h 98"/>
                <a:gd name="T24" fmla="*/ 482 w 602"/>
                <a:gd name="T25" fmla="*/ 81 h 98"/>
                <a:gd name="T26" fmla="*/ 474 w 602"/>
                <a:gd name="T27" fmla="*/ 69 h 98"/>
                <a:gd name="T28" fmla="*/ 483 w 602"/>
                <a:gd name="T29" fmla="*/ 71 h 98"/>
                <a:gd name="T30" fmla="*/ 443 w 602"/>
                <a:gd name="T31" fmla="*/ 76 h 98"/>
                <a:gd name="T32" fmla="*/ 435 w 602"/>
                <a:gd name="T33" fmla="*/ 64 h 98"/>
                <a:gd name="T34" fmla="*/ 444 w 602"/>
                <a:gd name="T35" fmla="*/ 65 h 98"/>
                <a:gd name="T36" fmla="*/ 404 w 602"/>
                <a:gd name="T37" fmla="*/ 69 h 98"/>
                <a:gd name="T38" fmla="*/ 396 w 602"/>
                <a:gd name="T39" fmla="*/ 58 h 98"/>
                <a:gd name="T40" fmla="*/ 405 w 602"/>
                <a:gd name="T41" fmla="*/ 60 h 98"/>
                <a:gd name="T42" fmla="*/ 364 w 602"/>
                <a:gd name="T43" fmla="*/ 64 h 98"/>
                <a:gd name="T44" fmla="*/ 355 w 602"/>
                <a:gd name="T45" fmla="*/ 52 h 98"/>
                <a:gd name="T46" fmla="*/ 366 w 602"/>
                <a:gd name="T47" fmla="*/ 54 h 98"/>
                <a:gd name="T48" fmla="*/ 325 w 602"/>
                <a:gd name="T49" fmla="*/ 58 h 98"/>
                <a:gd name="T50" fmla="*/ 316 w 602"/>
                <a:gd name="T51" fmla="*/ 47 h 98"/>
                <a:gd name="T52" fmla="*/ 327 w 602"/>
                <a:gd name="T53" fmla="*/ 48 h 98"/>
                <a:gd name="T54" fmla="*/ 286 w 602"/>
                <a:gd name="T55" fmla="*/ 52 h 98"/>
                <a:gd name="T56" fmla="*/ 277 w 602"/>
                <a:gd name="T57" fmla="*/ 41 h 98"/>
                <a:gd name="T58" fmla="*/ 287 w 602"/>
                <a:gd name="T59" fmla="*/ 42 h 98"/>
                <a:gd name="T60" fmla="*/ 246 w 602"/>
                <a:gd name="T61" fmla="*/ 46 h 98"/>
                <a:gd name="T62" fmla="*/ 238 w 602"/>
                <a:gd name="T63" fmla="*/ 35 h 98"/>
                <a:gd name="T64" fmla="*/ 248 w 602"/>
                <a:gd name="T65" fmla="*/ 37 h 98"/>
                <a:gd name="T66" fmla="*/ 206 w 602"/>
                <a:gd name="T67" fmla="*/ 41 h 98"/>
                <a:gd name="T68" fmla="*/ 199 w 602"/>
                <a:gd name="T69" fmla="*/ 29 h 98"/>
                <a:gd name="T70" fmla="*/ 208 w 602"/>
                <a:gd name="T71" fmla="*/ 30 h 98"/>
                <a:gd name="T72" fmla="*/ 167 w 602"/>
                <a:gd name="T73" fmla="*/ 35 h 98"/>
                <a:gd name="T74" fmla="*/ 159 w 602"/>
                <a:gd name="T75" fmla="*/ 24 h 98"/>
                <a:gd name="T76" fmla="*/ 168 w 602"/>
                <a:gd name="T77" fmla="*/ 25 h 98"/>
                <a:gd name="T78" fmla="*/ 128 w 602"/>
                <a:gd name="T79" fmla="*/ 29 h 98"/>
                <a:gd name="T80" fmla="*/ 120 w 602"/>
                <a:gd name="T81" fmla="*/ 17 h 98"/>
                <a:gd name="T82" fmla="*/ 129 w 602"/>
                <a:gd name="T83" fmla="*/ 20 h 98"/>
                <a:gd name="T84" fmla="*/ 89 w 602"/>
                <a:gd name="T85" fmla="*/ 24 h 98"/>
                <a:gd name="T86" fmla="*/ 80 w 602"/>
                <a:gd name="T87" fmla="*/ 12 h 98"/>
                <a:gd name="T88" fmla="*/ 90 w 602"/>
                <a:gd name="T89" fmla="*/ 13 h 98"/>
                <a:gd name="T90" fmla="*/ 50 w 602"/>
                <a:gd name="T91" fmla="*/ 17 h 98"/>
                <a:gd name="T92" fmla="*/ 40 w 602"/>
                <a:gd name="T93"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2" h="98">
                  <a:moveTo>
                    <a:pt x="12" y="1"/>
                  </a:moveTo>
                  <a:lnTo>
                    <a:pt x="9" y="12"/>
                  </a:lnTo>
                  <a:lnTo>
                    <a:pt x="0" y="11"/>
                  </a:lnTo>
                  <a:lnTo>
                    <a:pt x="1" y="0"/>
                  </a:lnTo>
                  <a:lnTo>
                    <a:pt x="12" y="1"/>
                  </a:lnTo>
                  <a:lnTo>
                    <a:pt x="12" y="1"/>
                  </a:lnTo>
                  <a:close/>
                  <a:moveTo>
                    <a:pt x="602" y="89"/>
                  </a:moveTo>
                  <a:lnTo>
                    <a:pt x="601" y="98"/>
                  </a:lnTo>
                  <a:lnTo>
                    <a:pt x="591" y="97"/>
                  </a:lnTo>
                  <a:lnTo>
                    <a:pt x="592" y="88"/>
                  </a:lnTo>
                  <a:lnTo>
                    <a:pt x="602" y="89"/>
                  </a:lnTo>
                  <a:lnTo>
                    <a:pt x="602" y="89"/>
                  </a:lnTo>
                  <a:close/>
                  <a:moveTo>
                    <a:pt x="563" y="82"/>
                  </a:moveTo>
                  <a:lnTo>
                    <a:pt x="562" y="93"/>
                  </a:lnTo>
                  <a:lnTo>
                    <a:pt x="551" y="92"/>
                  </a:lnTo>
                  <a:lnTo>
                    <a:pt x="553" y="81"/>
                  </a:lnTo>
                  <a:lnTo>
                    <a:pt x="563" y="82"/>
                  </a:lnTo>
                  <a:lnTo>
                    <a:pt x="563" y="82"/>
                  </a:lnTo>
                  <a:close/>
                  <a:moveTo>
                    <a:pt x="524" y="77"/>
                  </a:moveTo>
                  <a:lnTo>
                    <a:pt x="521" y="86"/>
                  </a:lnTo>
                  <a:lnTo>
                    <a:pt x="512" y="85"/>
                  </a:lnTo>
                  <a:lnTo>
                    <a:pt x="513" y="76"/>
                  </a:lnTo>
                  <a:lnTo>
                    <a:pt x="524" y="77"/>
                  </a:lnTo>
                  <a:lnTo>
                    <a:pt x="524" y="77"/>
                  </a:lnTo>
                  <a:close/>
                  <a:moveTo>
                    <a:pt x="483" y="71"/>
                  </a:moveTo>
                  <a:lnTo>
                    <a:pt x="482" y="81"/>
                  </a:lnTo>
                  <a:lnTo>
                    <a:pt x="473" y="80"/>
                  </a:lnTo>
                  <a:lnTo>
                    <a:pt x="474" y="69"/>
                  </a:lnTo>
                  <a:lnTo>
                    <a:pt x="483" y="71"/>
                  </a:lnTo>
                  <a:lnTo>
                    <a:pt x="483" y="71"/>
                  </a:lnTo>
                  <a:close/>
                  <a:moveTo>
                    <a:pt x="444" y="65"/>
                  </a:moveTo>
                  <a:lnTo>
                    <a:pt x="443" y="76"/>
                  </a:lnTo>
                  <a:lnTo>
                    <a:pt x="434" y="73"/>
                  </a:lnTo>
                  <a:lnTo>
                    <a:pt x="435" y="64"/>
                  </a:lnTo>
                  <a:lnTo>
                    <a:pt x="444" y="65"/>
                  </a:lnTo>
                  <a:lnTo>
                    <a:pt x="444" y="65"/>
                  </a:lnTo>
                  <a:close/>
                  <a:moveTo>
                    <a:pt x="405" y="60"/>
                  </a:moveTo>
                  <a:lnTo>
                    <a:pt x="404" y="69"/>
                  </a:lnTo>
                  <a:lnTo>
                    <a:pt x="393" y="68"/>
                  </a:lnTo>
                  <a:lnTo>
                    <a:pt x="396" y="58"/>
                  </a:lnTo>
                  <a:lnTo>
                    <a:pt x="405" y="60"/>
                  </a:lnTo>
                  <a:lnTo>
                    <a:pt x="405" y="60"/>
                  </a:lnTo>
                  <a:close/>
                  <a:moveTo>
                    <a:pt x="366" y="54"/>
                  </a:moveTo>
                  <a:lnTo>
                    <a:pt x="364" y="64"/>
                  </a:lnTo>
                  <a:lnTo>
                    <a:pt x="354" y="63"/>
                  </a:lnTo>
                  <a:lnTo>
                    <a:pt x="355" y="52"/>
                  </a:lnTo>
                  <a:lnTo>
                    <a:pt x="366" y="54"/>
                  </a:lnTo>
                  <a:lnTo>
                    <a:pt x="366" y="54"/>
                  </a:lnTo>
                  <a:close/>
                  <a:moveTo>
                    <a:pt x="327" y="48"/>
                  </a:moveTo>
                  <a:lnTo>
                    <a:pt x="325" y="58"/>
                  </a:lnTo>
                  <a:lnTo>
                    <a:pt x="315" y="56"/>
                  </a:lnTo>
                  <a:lnTo>
                    <a:pt x="316" y="47"/>
                  </a:lnTo>
                  <a:lnTo>
                    <a:pt x="327" y="48"/>
                  </a:lnTo>
                  <a:lnTo>
                    <a:pt x="327" y="48"/>
                  </a:lnTo>
                  <a:close/>
                  <a:moveTo>
                    <a:pt x="287" y="42"/>
                  </a:moveTo>
                  <a:lnTo>
                    <a:pt x="286" y="52"/>
                  </a:lnTo>
                  <a:lnTo>
                    <a:pt x="276" y="51"/>
                  </a:lnTo>
                  <a:lnTo>
                    <a:pt x="277" y="41"/>
                  </a:lnTo>
                  <a:lnTo>
                    <a:pt x="287" y="42"/>
                  </a:lnTo>
                  <a:lnTo>
                    <a:pt x="287" y="42"/>
                  </a:lnTo>
                  <a:close/>
                  <a:moveTo>
                    <a:pt x="248" y="37"/>
                  </a:moveTo>
                  <a:lnTo>
                    <a:pt x="246" y="46"/>
                  </a:lnTo>
                  <a:lnTo>
                    <a:pt x="236" y="45"/>
                  </a:lnTo>
                  <a:lnTo>
                    <a:pt x="238" y="35"/>
                  </a:lnTo>
                  <a:lnTo>
                    <a:pt x="248" y="37"/>
                  </a:lnTo>
                  <a:lnTo>
                    <a:pt x="248" y="37"/>
                  </a:lnTo>
                  <a:close/>
                  <a:moveTo>
                    <a:pt x="208" y="30"/>
                  </a:moveTo>
                  <a:lnTo>
                    <a:pt x="206" y="41"/>
                  </a:lnTo>
                  <a:lnTo>
                    <a:pt x="197" y="39"/>
                  </a:lnTo>
                  <a:lnTo>
                    <a:pt x="199" y="29"/>
                  </a:lnTo>
                  <a:lnTo>
                    <a:pt x="208" y="30"/>
                  </a:lnTo>
                  <a:lnTo>
                    <a:pt x="208" y="30"/>
                  </a:lnTo>
                  <a:close/>
                  <a:moveTo>
                    <a:pt x="168" y="25"/>
                  </a:moveTo>
                  <a:lnTo>
                    <a:pt x="167" y="35"/>
                  </a:lnTo>
                  <a:lnTo>
                    <a:pt x="158" y="33"/>
                  </a:lnTo>
                  <a:lnTo>
                    <a:pt x="159" y="24"/>
                  </a:lnTo>
                  <a:lnTo>
                    <a:pt x="168" y="25"/>
                  </a:lnTo>
                  <a:lnTo>
                    <a:pt x="168" y="25"/>
                  </a:lnTo>
                  <a:close/>
                  <a:moveTo>
                    <a:pt x="129" y="20"/>
                  </a:moveTo>
                  <a:lnTo>
                    <a:pt x="128" y="29"/>
                  </a:lnTo>
                  <a:lnTo>
                    <a:pt x="117" y="28"/>
                  </a:lnTo>
                  <a:lnTo>
                    <a:pt x="120" y="17"/>
                  </a:lnTo>
                  <a:lnTo>
                    <a:pt x="129" y="20"/>
                  </a:lnTo>
                  <a:lnTo>
                    <a:pt x="129" y="20"/>
                  </a:lnTo>
                  <a:close/>
                  <a:moveTo>
                    <a:pt x="90" y="13"/>
                  </a:moveTo>
                  <a:lnTo>
                    <a:pt x="89" y="24"/>
                  </a:lnTo>
                  <a:lnTo>
                    <a:pt x="78" y="22"/>
                  </a:lnTo>
                  <a:lnTo>
                    <a:pt x="80" y="12"/>
                  </a:lnTo>
                  <a:lnTo>
                    <a:pt x="90" y="13"/>
                  </a:lnTo>
                  <a:lnTo>
                    <a:pt x="90" y="13"/>
                  </a:lnTo>
                  <a:close/>
                  <a:moveTo>
                    <a:pt x="51" y="8"/>
                  </a:moveTo>
                  <a:lnTo>
                    <a:pt x="50" y="17"/>
                  </a:lnTo>
                  <a:lnTo>
                    <a:pt x="39" y="16"/>
                  </a:lnTo>
                  <a:lnTo>
                    <a:pt x="40" y="7"/>
                  </a:lnTo>
                  <a:lnTo>
                    <a:pt x="51" y="8"/>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41" name="Freeform 301"/>
            <p:cNvSpPr>
              <a:spLocks noEditPoints="1"/>
            </p:cNvSpPr>
            <p:nvPr/>
          </p:nvSpPr>
          <p:spPr bwMode="auto">
            <a:xfrm>
              <a:off x="7663662" y="1565408"/>
              <a:ext cx="709614" cy="1173485"/>
            </a:xfrm>
            <a:custGeom>
              <a:avLst/>
              <a:gdLst>
                <a:gd name="T0" fmla="*/ 5 w 257"/>
                <a:gd name="T1" fmla="*/ 13 h 425"/>
                <a:gd name="T2" fmla="*/ 7 w 257"/>
                <a:gd name="T3" fmla="*/ 0 h 425"/>
                <a:gd name="T4" fmla="*/ 13 w 257"/>
                <a:gd name="T5" fmla="*/ 9 h 425"/>
                <a:gd name="T6" fmla="*/ 248 w 257"/>
                <a:gd name="T7" fmla="*/ 425 h 425"/>
                <a:gd name="T8" fmla="*/ 252 w 257"/>
                <a:gd name="T9" fmla="*/ 411 h 425"/>
                <a:gd name="T10" fmla="*/ 257 w 257"/>
                <a:gd name="T11" fmla="*/ 419 h 425"/>
                <a:gd name="T12" fmla="*/ 228 w 257"/>
                <a:gd name="T13" fmla="*/ 391 h 425"/>
                <a:gd name="T14" fmla="*/ 231 w 257"/>
                <a:gd name="T15" fmla="*/ 376 h 425"/>
                <a:gd name="T16" fmla="*/ 236 w 257"/>
                <a:gd name="T17" fmla="*/ 385 h 425"/>
                <a:gd name="T18" fmla="*/ 207 w 257"/>
                <a:gd name="T19" fmla="*/ 357 h 425"/>
                <a:gd name="T20" fmla="*/ 211 w 257"/>
                <a:gd name="T21" fmla="*/ 342 h 425"/>
                <a:gd name="T22" fmla="*/ 217 w 257"/>
                <a:gd name="T23" fmla="*/ 351 h 425"/>
                <a:gd name="T24" fmla="*/ 188 w 257"/>
                <a:gd name="T25" fmla="*/ 321 h 425"/>
                <a:gd name="T26" fmla="*/ 190 w 257"/>
                <a:gd name="T27" fmla="*/ 308 h 425"/>
                <a:gd name="T28" fmla="*/ 196 w 257"/>
                <a:gd name="T29" fmla="*/ 316 h 425"/>
                <a:gd name="T30" fmla="*/ 167 w 257"/>
                <a:gd name="T31" fmla="*/ 287 h 425"/>
                <a:gd name="T32" fmla="*/ 171 w 257"/>
                <a:gd name="T33" fmla="*/ 274 h 425"/>
                <a:gd name="T34" fmla="*/ 176 w 257"/>
                <a:gd name="T35" fmla="*/ 282 h 425"/>
                <a:gd name="T36" fmla="*/ 147 w 257"/>
                <a:gd name="T37" fmla="*/ 253 h 425"/>
                <a:gd name="T38" fmla="*/ 150 w 257"/>
                <a:gd name="T39" fmla="*/ 239 h 425"/>
                <a:gd name="T40" fmla="*/ 155 w 257"/>
                <a:gd name="T41" fmla="*/ 248 h 425"/>
                <a:gd name="T42" fmla="*/ 126 w 257"/>
                <a:gd name="T43" fmla="*/ 219 h 425"/>
                <a:gd name="T44" fmla="*/ 130 w 257"/>
                <a:gd name="T45" fmla="*/ 205 h 425"/>
                <a:gd name="T46" fmla="*/ 136 w 257"/>
                <a:gd name="T47" fmla="*/ 214 h 425"/>
                <a:gd name="T48" fmla="*/ 107 w 257"/>
                <a:gd name="T49" fmla="*/ 184 h 425"/>
                <a:gd name="T50" fmla="*/ 109 w 257"/>
                <a:gd name="T51" fmla="*/ 171 h 425"/>
                <a:gd name="T52" fmla="*/ 115 w 257"/>
                <a:gd name="T53" fmla="*/ 180 h 425"/>
                <a:gd name="T54" fmla="*/ 86 w 257"/>
                <a:gd name="T55" fmla="*/ 150 h 425"/>
                <a:gd name="T56" fmla="*/ 90 w 257"/>
                <a:gd name="T57" fmla="*/ 137 h 425"/>
                <a:gd name="T58" fmla="*/ 95 w 257"/>
                <a:gd name="T59" fmla="*/ 145 h 425"/>
                <a:gd name="T60" fmla="*/ 65 w 257"/>
                <a:gd name="T61" fmla="*/ 116 h 425"/>
                <a:gd name="T62" fmla="*/ 69 w 257"/>
                <a:gd name="T63" fmla="*/ 103 h 425"/>
                <a:gd name="T64" fmla="*/ 74 w 257"/>
                <a:gd name="T65" fmla="*/ 111 h 425"/>
                <a:gd name="T66" fmla="*/ 45 w 257"/>
                <a:gd name="T67" fmla="*/ 82 h 425"/>
                <a:gd name="T68" fmla="*/ 49 w 257"/>
                <a:gd name="T69" fmla="*/ 68 h 425"/>
                <a:gd name="T70" fmla="*/ 53 w 257"/>
                <a:gd name="T71" fmla="*/ 77 h 425"/>
                <a:gd name="T72" fmla="*/ 24 w 257"/>
                <a:gd name="T73" fmla="*/ 48 h 425"/>
                <a:gd name="T74" fmla="*/ 28 w 257"/>
                <a:gd name="T75" fmla="*/ 3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7" h="425">
                  <a:moveTo>
                    <a:pt x="13" y="9"/>
                  </a:moveTo>
                  <a:lnTo>
                    <a:pt x="5" y="13"/>
                  </a:lnTo>
                  <a:lnTo>
                    <a:pt x="0" y="5"/>
                  </a:lnTo>
                  <a:lnTo>
                    <a:pt x="7" y="0"/>
                  </a:lnTo>
                  <a:lnTo>
                    <a:pt x="13" y="9"/>
                  </a:lnTo>
                  <a:lnTo>
                    <a:pt x="13" y="9"/>
                  </a:lnTo>
                  <a:close/>
                  <a:moveTo>
                    <a:pt x="257" y="419"/>
                  </a:moveTo>
                  <a:lnTo>
                    <a:pt x="248" y="425"/>
                  </a:lnTo>
                  <a:lnTo>
                    <a:pt x="243" y="415"/>
                  </a:lnTo>
                  <a:lnTo>
                    <a:pt x="252" y="411"/>
                  </a:lnTo>
                  <a:lnTo>
                    <a:pt x="257" y="419"/>
                  </a:lnTo>
                  <a:lnTo>
                    <a:pt x="257" y="419"/>
                  </a:lnTo>
                  <a:close/>
                  <a:moveTo>
                    <a:pt x="236" y="385"/>
                  </a:moveTo>
                  <a:lnTo>
                    <a:pt x="228" y="391"/>
                  </a:lnTo>
                  <a:lnTo>
                    <a:pt x="223" y="381"/>
                  </a:lnTo>
                  <a:lnTo>
                    <a:pt x="231" y="376"/>
                  </a:lnTo>
                  <a:lnTo>
                    <a:pt x="236" y="385"/>
                  </a:lnTo>
                  <a:lnTo>
                    <a:pt x="236" y="385"/>
                  </a:lnTo>
                  <a:close/>
                  <a:moveTo>
                    <a:pt x="217" y="351"/>
                  </a:moveTo>
                  <a:lnTo>
                    <a:pt x="207" y="357"/>
                  </a:lnTo>
                  <a:lnTo>
                    <a:pt x="202" y="347"/>
                  </a:lnTo>
                  <a:lnTo>
                    <a:pt x="211" y="342"/>
                  </a:lnTo>
                  <a:lnTo>
                    <a:pt x="217" y="351"/>
                  </a:lnTo>
                  <a:lnTo>
                    <a:pt x="217" y="351"/>
                  </a:lnTo>
                  <a:close/>
                  <a:moveTo>
                    <a:pt x="196" y="316"/>
                  </a:moveTo>
                  <a:lnTo>
                    <a:pt x="188" y="321"/>
                  </a:lnTo>
                  <a:lnTo>
                    <a:pt x="183" y="313"/>
                  </a:lnTo>
                  <a:lnTo>
                    <a:pt x="190" y="308"/>
                  </a:lnTo>
                  <a:lnTo>
                    <a:pt x="196" y="316"/>
                  </a:lnTo>
                  <a:lnTo>
                    <a:pt x="196" y="316"/>
                  </a:lnTo>
                  <a:close/>
                  <a:moveTo>
                    <a:pt x="176" y="282"/>
                  </a:moveTo>
                  <a:lnTo>
                    <a:pt x="167" y="287"/>
                  </a:lnTo>
                  <a:lnTo>
                    <a:pt x="162" y="279"/>
                  </a:lnTo>
                  <a:lnTo>
                    <a:pt x="171" y="274"/>
                  </a:lnTo>
                  <a:lnTo>
                    <a:pt x="176" y="282"/>
                  </a:lnTo>
                  <a:lnTo>
                    <a:pt x="176" y="282"/>
                  </a:lnTo>
                  <a:close/>
                  <a:moveTo>
                    <a:pt x="155" y="248"/>
                  </a:moveTo>
                  <a:lnTo>
                    <a:pt x="147" y="253"/>
                  </a:lnTo>
                  <a:lnTo>
                    <a:pt x="142" y="244"/>
                  </a:lnTo>
                  <a:lnTo>
                    <a:pt x="150" y="239"/>
                  </a:lnTo>
                  <a:lnTo>
                    <a:pt x="155" y="248"/>
                  </a:lnTo>
                  <a:lnTo>
                    <a:pt x="155" y="248"/>
                  </a:lnTo>
                  <a:close/>
                  <a:moveTo>
                    <a:pt x="136" y="214"/>
                  </a:moveTo>
                  <a:lnTo>
                    <a:pt x="126" y="219"/>
                  </a:lnTo>
                  <a:lnTo>
                    <a:pt x="121" y="210"/>
                  </a:lnTo>
                  <a:lnTo>
                    <a:pt x="130" y="205"/>
                  </a:lnTo>
                  <a:lnTo>
                    <a:pt x="136" y="214"/>
                  </a:lnTo>
                  <a:lnTo>
                    <a:pt x="136" y="214"/>
                  </a:lnTo>
                  <a:close/>
                  <a:moveTo>
                    <a:pt x="115" y="180"/>
                  </a:moveTo>
                  <a:lnTo>
                    <a:pt x="107" y="184"/>
                  </a:lnTo>
                  <a:lnTo>
                    <a:pt x="102" y="176"/>
                  </a:lnTo>
                  <a:lnTo>
                    <a:pt x="109" y="171"/>
                  </a:lnTo>
                  <a:lnTo>
                    <a:pt x="115" y="180"/>
                  </a:lnTo>
                  <a:lnTo>
                    <a:pt x="115" y="180"/>
                  </a:lnTo>
                  <a:close/>
                  <a:moveTo>
                    <a:pt x="95" y="145"/>
                  </a:moveTo>
                  <a:lnTo>
                    <a:pt x="86" y="150"/>
                  </a:lnTo>
                  <a:lnTo>
                    <a:pt x="81" y="142"/>
                  </a:lnTo>
                  <a:lnTo>
                    <a:pt x="90" y="137"/>
                  </a:lnTo>
                  <a:lnTo>
                    <a:pt x="95" y="145"/>
                  </a:lnTo>
                  <a:lnTo>
                    <a:pt x="95" y="145"/>
                  </a:lnTo>
                  <a:close/>
                  <a:moveTo>
                    <a:pt x="74" y="111"/>
                  </a:moveTo>
                  <a:lnTo>
                    <a:pt x="65" y="116"/>
                  </a:lnTo>
                  <a:lnTo>
                    <a:pt x="61" y="107"/>
                  </a:lnTo>
                  <a:lnTo>
                    <a:pt x="69" y="103"/>
                  </a:lnTo>
                  <a:lnTo>
                    <a:pt x="74" y="111"/>
                  </a:lnTo>
                  <a:lnTo>
                    <a:pt x="74" y="111"/>
                  </a:lnTo>
                  <a:close/>
                  <a:moveTo>
                    <a:pt x="53" y="77"/>
                  </a:moveTo>
                  <a:lnTo>
                    <a:pt x="45" y="82"/>
                  </a:lnTo>
                  <a:lnTo>
                    <a:pt x="40" y="73"/>
                  </a:lnTo>
                  <a:lnTo>
                    <a:pt x="49" y="68"/>
                  </a:lnTo>
                  <a:lnTo>
                    <a:pt x="53" y="77"/>
                  </a:lnTo>
                  <a:lnTo>
                    <a:pt x="53" y="77"/>
                  </a:lnTo>
                  <a:close/>
                  <a:moveTo>
                    <a:pt x="34" y="43"/>
                  </a:moveTo>
                  <a:lnTo>
                    <a:pt x="24" y="48"/>
                  </a:lnTo>
                  <a:lnTo>
                    <a:pt x="19" y="39"/>
                  </a:lnTo>
                  <a:lnTo>
                    <a:pt x="28" y="34"/>
                  </a:lnTo>
                  <a:lnTo>
                    <a:pt x="34" y="4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42" name="Freeform 302"/>
            <p:cNvSpPr>
              <a:spLocks noEditPoints="1"/>
            </p:cNvSpPr>
            <p:nvPr/>
          </p:nvSpPr>
          <p:spPr bwMode="auto">
            <a:xfrm>
              <a:off x="9005577" y="2344049"/>
              <a:ext cx="171191" cy="1002295"/>
            </a:xfrm>
            <a:custGeom>
              <a:avLst/>
              <a:gdLst>
                <a:gd name="T0" fmla="*/ 52 w 62"/>
                <a:gd name="T1" fmla="*/ 353 h 363"/>
                <a:gd name="T2" fmla="*/ 61 w 62"/>
                <a:gd name="T3" fmla="*/ 352 h 363"/>
                <a:gd name="T4" fmla="*/ 62 w 62"/>
                <a:gd name="T5" fmla="*/ 362 h 363"/>
                <a:gd name="T6" fmla="*/ 53 w 62"/>
                <a:gd name="T7" fmla="*/ 363 h 363"/>
                <a:gd name="T8" fmla="*/ 52 w 62"/>
                <a:gd name="T9" fmla="*/ 353 h 363"/>
                <a:gd name="T10" fmla="*/ 52 w 62"/>
                <a:gd name="T11" fmla="*/ 353 h 363"/>
                <a:gd name="T12" fmla="*/ 0 w 62"/>
                <a:gd name="T13" fmla="*/ 1 h 363"/>
                <a:gd name="T14" fmla="*/ 0 w 62"/>
                <a:gd name="T15" fmla="*/ 8 h 363"/>
                <a:gd name="T16" fmla="*/ 10 w 62"/>
                <a:gd name="T17" fmla="*/ 7 h 363"/>
                <a:gd name="T18" fmla="*/ 9 w 62"/>
                <a:gd name="T19" fmla="*/ 0 h 363"/>
                <a:gd name="T20" fmla="*/ 0 w 62"/>
                <a:gd name="T21" fmla="*/ 1 h 363"/>
                <a:gd name="T22" fmla="*/ 0 w 62"/>
                <a:gd name="T23" fmla="*/ 1 h 363"/>
                <a:gd name="T24" fmla="*/ 5 w 62"/>
                <a:gd name="T25" fmla="*/ 38 h 363"/>
                <a:gd name="T26" fmla="*/ 14 w 62"/>
                <a:gd name="T27" fmla="*/ 37 h 363"/>
                <a:gd name="T28" fmla="*/ 15 w 62"/>
                <a:gd name="T29" fmla="*/ 46 h 363"/>
                <a:gd name="T30" fmla="*/ 6 w 62"/>
                <a:gd name="T31" fmla="*/ 48 h 363"/>
                <a:gd name="T32" fmla="*/ 5 w 62"/>
                <a:gd name="T33" fmla="*/ 38 h 363"/>
                <a:gd name="T34" fmla="*/ 5 w 62"/>
                <a:gd name="T35" fmla="*/ 38 h 363"/>
                <a:gd name="T36" fmla="*/ 10 w 62"/>
                <a:gd name="T37" fmla="*/ 77 h 363"/>
                <a:gd name="T38" fmla="*/ 21 w 62"/>
                <a:gd name="T39" fmla="*/ 76 h 363"/>
                <a:gd name="T40" fmla="*/ 22 w 62"/>
                <a:gd name="T41" fmla="*/ 86 h 363"/>
                <a:gd name="T42" fmla="*/ 12 w 62"/>
                <a:gd name="T43" fmla="*/ 88 h 363"/>
                <a:gd name="T44" fmla="*/ 10 w 62"/>
                <a:gd name="T45" fmla="*/ 77 h 363"/>
                <a:gd name="T46" fmla="*/ 10 w 62"/>
                <a:gd name="T47" fmla="*/ 77 h 363"/>
                <a:gd name="T48" fmla="*/ 17 w 62"/>
                <a:gd name="T49" fmla="*/ 116 h 363"/>
                <a:gd name="T50" fmla="*/ 26 w 62"/>
                <a:gd name="T51" fmla="*/ 115 h 363"/>
                <a:gd name="T52" fmla="*/ 27 w 62"/>
                <a:gd name="T53" fmla="*/ 126 h 363"/>
                <a:gd name="T54" fmla="*/ 18 w 62"/>
                <a:gd name="T55" fmla="*/ 127 h 363"/>
                <a:gd name="T56" fmla="*/ 17 w 62"/>
                <a:gd name="T57" fmla="*/ 116 h 363"/>
                <a:gd name="T58" fmla="*/ 17 w 62"/>
                <a:gd name="T59" fmla="*/ 116 h 363"/>
                <a:gd name="T60" fmla="*/ 22 w 62"/>
                <a:gd name="T61" fmla="*/ 156 h 363"/>
                <a:gd name="T62" fmla="*/ 32 w 62"/>
                <a:gd name="T63" fmla="*/ 154 h 363"/>
                <a:gd name="T64" fmla="*/ 34 w 62"/>
                <a:gd name="T65" fmla="*/ 165 h 363"/>
                <a:gd name="T66" fmla="*/ 23 w 62"/>
                <a:gd name="T67" fmla="*/ 166 h 363"/>
                <a:gd name="T68" fmla="*/ 22 w 62"/>
                <a:gd name="T69" fmla="*/ 156 h 363"/>
                <a:gd name="T70" fmla="*/ 22 w 62"/>
                <a:gd name="T71" fmla="*/ 156 h 363"/>
                <a:gd name="T72" fmla="*/ 28 w 62"/>
                <a:gd name="T73" fmla="*/ 196 h 363"/>
                <a:gd name="T74" fmla="*/ 38 w 62"/>
                <a:gd name="T75" fmla="*/ 194 h 363"/>
                <a:gd name="T76" fmla="*/ 39 w 62"/>
                <a:gd name="T77" fmla="*/ 204 h 363"/>
                <a:gd name="T78" fmla="*/ 30 w 62"/>
                <a:gd name="T79" fmla="*/ 205 h 363"/>
                <a:gd name="T80" fmla="*/ 28 w 62"/>
                <a:gd name="T81" fmla="*/ 196 h 363"/>
                <a:gd name="T82" fmla="*/ 28 w 62"/>
                <a:gd name="T83" fmla="*/ 196 h 363"/>
                <a:gd name="T84" fmla="*/ 34 w 62"/>
                <a:gd name="T85" fmla="*/ 235 h 363"/>
                <a:gd name="T86" fmla="*/ 44 w 62"/>
                <a:gd name="T87" fmla="*/ 234 h 363"/>
                <a:gd name="T88" fmla="*/ 45 w 62"/>
                <a:gd name="T89" fmla="*/ 243 h 363"/>
                <a:gd name="T90" fmla="*/ 35 w 62"/>
                <a:gd name="T91" fmla="*/ 244 h 363"/>
                <a:gd name="T92" fmla="*/ 34 w 62"/>
                <a:gd name="T93" fmla="*/ 235 h 363"/>
                <a:gd name="T94" fmla="*/ 34 w 62"/>
                <a:gd name="T95" fmla="*/ 235 h 363"/>
                <a:gd name="T96" fmla="*/ 40 w 62"/>
                <a:gd name="T97" fmla="*/ 275 h 363"/>
                <a:gd name="T98" fmla="*/ 49 w 62"/>
                <a:gd name="T99" fmla="*/ 273 h 363"/>
                <a:gd name="T100" fmla="*/ 51 w 62"/>
                <a:gd name="T101" fmla="*/ 282 h 363"/>
                <a:gd name="T102" fmla="*/ 42 w 62"/>
                <a:gd name="T103" fmla="*/ 284 h 363"/>
                <a:gd name="T104" fmla="*/ 40 w 62"/>
                <a:gd name="T105" fmla="*/ 275 h 363"/>
                <a:gd name="T106" fmla="*/ 40 w 62"/>
                <a:gd name="T107" fmla="*/ 275 h 363"/>
                <a:gd name="T108" fmla="*/ 45 w 62"/>
                <a:gd name="T109" fmla="*/ 314 h 363"/>
                <a:gd name="T110" fmla="*/ 56 w 62"/>
                <a:gd name="T111" fmla="*/ 312 h 363"/>
                <a:gd name="T112" fmla="*/ 57 w 62"/>
                <a:gd name="T113" fmla="*/ 322 h 363"/>
                <a:gd name="T114" fmla="*/ 47 w 62"/>
                <a:gd name="T115" fmla="*/ 324 h 363"/>
                <a:gd name="T116" fmla="*/ 45 w 62"/>
                <a:gd name="T117" fmla="*/ 314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 h="363">
                  <a:moveTo>
                    <a:pt x="52" y="353"/>
                  </a:moveTo>
                  <a:lnTo>
                    <a:pt x="61" y="352"/>
                  </a:lnTo>
                  <a:lnTo>
                    <a:pt x="62" y="362"/>
                  </a:lnTo>
                  <a:lnTo>
                    <a:pt x="53" y="363"/>
                  </a:lnTo>
                  <a:lnTo>
                    <a:pt x="52" y="353"/>
                  </a:lnTo>
                  <a:lnTo>
                    <a:pt x="52" y="353"/>
                  </a:lnTo>
                  <a:close/>
                  <a:moveTo>
                    <a:pt x="0" y="1"/>
                  </a:moveTo>
                  <a:lnTo>
                    <a:pt x="0" y="8"/>
                  </a:lnTo>
                  <a:lnTo>
                    <a:pt x="10" y="7"/>
                  </a:lnTo>
                  <a:lnTo>
                    <a:pt x="9" y="0"/>
                  </a:lnTo>
                  <a:lnTo>
                    <a:pt x="0" y="1"/>
                  </a:lnTo>
                  <a:lnTo>
                    <a:pt x="0" y="1"/>
                  </a:lnTo>
                  <a:close/>
                  <a:moveTo>
                    <a:pt x="5" y="38"/>
                  </a:moveTo>
                  <a:lnTo>
                    <a:pt x="14" y="37"/>
                  </a:lnTo>
                  <a:lnTo>
                    <a:pt x="15" y="46"/>
                  </a:lnTo>
                  <a:lnTo>
                    <a:pt x="6" y="48"/>
                  </a:lnTo>
                  <a:lnTo>
                    <a:pt x="5" y="38"/>
                  </a:lnTo>
                  <a:lnTo>
                    <a:pt x="5" y="38"/>
                  </a:lnTo>
                  <a:close/>
                  <a:moveTo>
                    <a:pt x="10" y="77"/>
                  </a:moveTo>
                  <a:lnTo>
                    <a:pt x="21" y="76"/>
                  </a:lnTo>
                  <a:lnTo>
                    <a:pt x="22" y="86"/>
                  </a:lnTo>
                  <a:lnTo>
                    <a:pt x="12" y="88"/>
                  </a:lnTo>
                  <a:lnTo>
                    <a:pt x="10" y="77"/>
                  </a:lnTo>
                  <a:lnTo>
                    <a:pt x="10" y="77"/>
                  </a:lnTo>
                  <a:close/>
                  <a:moveTo>
                    <a:pt x="17" y="116"/>
                  </a:moveTo>
                  <a:lnTo>
                    <a:pt x="26" y="115"/>
                  </a:lnTo>
                  <a:lnTo>
                    <a:pt x="27" y="126"/>
                  </a:lnTo>
                  <a:lnTo>
                    <a:pt x="18" y="127"/>
                  </a:lnTo>
                  <a:lnTo>
                    <a:pt x="17" y="116"/>
                  </a:lnTo>
                  <a:lnTo>
                    <a:pt x="17" y="116"/>
                  </a:lnTo>
                  <a:close/>
                  <a:moveTo>
                    <a:pt x="22" y="156"/>
                  </a:moveTo>
                  <a:lnTo>
                    <a:pt x="32" y="154"/>
                  </a:lnTo>
                  <a:lnTo>
                    <a:pt x="34" y="165"/>
                  </a:lnTo>
                  <a:lnTo>
                    <a:pt x="23" y="166"/>
                  </a:lnTo>
                  <a:lnTo>
                    <a:pt x="22" y="156"/>
                  </a:lnTo>
                  <a:lnTo>
                    <a:pt x="22" y="156"/>
                  </a:lnTo>
                  <a:close/>
                  <a:moveTo>
                    <a:pt x="28" y="196"/>
                  </a:moveTo>
                  <a:lnTo>
                    <a:pt x="38" y="194"/>
                  </a:lnTo>
                  <a:lnTo>
                    <a:pt x="39" y="204"/>
                  </a:lnTo>
                  <a:lnTo>
                    <a:pt x="30" y="205"/>
                  </a:lnTo>
                  <a:lnTo>
                    <a:pt x="28" y="196"/>
                  </a:lnTo>
                  <a:lnTo>
                    <a:pt x="28" y="196"/>
                  </a:lnTo>
                  <a:close/>
                  <a:moveTo>
                    <a:pt x="34" y="235"/>
                  </a:moveTo>
                  <a:lnTo>
                    <a:pt x="44" y="234"/>
                  </a:lnTo>
                  <a:lnTo>
                    <a:pt x="45" y="243"/>
                  </a:lnTo>
                  <a:lnTo>
                    <a:pt x="35" y="244"/>
                  </a:lnTo>
                  <a:lnTo>
                    <a:pt x="34" y="235"/>
                  </a:lnTo>
                  <a:lnTo>
                    <a:pt x="34" y="235"/>
                  </a:lnTo>
                  <a:close/>
                  <a:moveTo>
                    <a:pt x="40" y="275"/>
                  </a:moveTo>
                  <a:lnTo>
                    <a:pt x="49" y="273"/>
                  </a:lnTo>
                  <a:lnTo>
                    <a:pt x="51" y="282"/>
                  </a:lnTo>
                  <a:lnTo>
                    <a:pt x="42" y="284"/>
                  </a:lnTo>
                  <a:lnTo>
                    <a:pt x="40" y="275"/>
                  </a:lnTo>
                  <a:lnTo>
                    <a:pt x="40" y="275"/>
                  </a:lnTo>
                  <a:close/>
                  <a:moveTo>
                    <a:pt x="45" y="314"/>
                  </a:moveTo>
                  <a:lnTo>
                    <a:pt x="56" y="312"/>
                  </a:lnTo>
                  <a:lnTo>
                    <a:pt x="57" y="322"/>
                  </a:lnTo>
                  <a:lnTo>
                    <a:pt x="47" y="324"/>
                  </a:lnTo>
                  <a:lnTo>
                    <a:pt x="45" y="314"/>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43" name="Freeform 303"/>
            <p:cNvSpPr>
              <a:spLocks noEditPoints="1"/>
            </p:cNvSpPr>
            <p:nvPr/>
          </p:nvSpPr>
          <p:spPr bwMode="auto">
            <a:xfrm>
              <a:off x="8726701" y="3710813"/>
              <a:ext cx="938788" cy="441782"/>
            </a:xfrm>
            <a:custGeom>
              <a:avLst/>
              <a:gdLst>
                <a:gd name="T0" fmla="*/ 331 w 340"/>
                <a:gd name="T1" fmla="*/ 14 h 160"/>
                <a:gd name="T2" fmla="*/ 327 w 340"/>
                <a:gd name="T3" fmla="*/ 4 h 160"/>
                <a:gd name="T4" fmla="*/ 336 w 340"/>
                <a:gd name="T5" fmla="*/ 0 h 160"/>
                <a:gd name="T6" fmla="*/ 340 w 340"/>
                <a:gd name="T7" fmla="*/ 10 h 160"/>
                <a:gd name="T8" fmla="*/ 331 w 340"/>
                <a:gd name="T9" fmla="*/ 14 h 160"/>
                <a:gd name="T10" fmla="*/ 331 w 340"/>
                <a:gd name="T11" fmla="*/ 14 h 160"/>
                <a:gd name="T12" fmla="*/ 4 w 340"/>
                <a:gd name="T13" fmla="*/ 160 h 160"/>
                <a:gd name="T14" fmla="*/ 0 w 340"/>
                <a:gd name="T15" fmla="*/ 152 h 160"/>
                <a:gd name="T16" fmla="*/ 9 w 340"/>
                <a:gd name="T17" fmla="*/ 147 h 160"/>
                <a:gd name="T18" fmla="*/ 13 w 340"/>
                <a:gd name="T19" fmla="*/ 156 h 160"/>
                <a:gd name="T20" fmla="*/ 4 w 340"/>
                <a:gd name="T21" fmla="*/ 160 h 160"/>
                <a:gd name="T22" fmla="*/ 4 w 340"/>
                <a:gd name="T23" fmla="*/ 160 h 160"/>
                <a:gd name="T24" fmla="*/ 41 w 340"/>
                <a:gd name="T25" fmla="*/ 144 h 160"/>
                <a:gd name="T26" fmla="*/ 37 w 340"/>
                <a:gd name="T27" fmla="*/ 135 h 160"/>
                <a:gd name="T28" fmla="*/ 46 w 340"/>
                <a:gd name="T29" fmla="*/ 131 h 160"/>
                <a:gd name="T30" fmla="*/ 50 w 340"/>
                <a:gd name="T31" fmla="*/ 140 h 160"/>
                <a:gd name="T32" fmla="*/ 41 w 340"/>
                <a:gd name="T33" fmla="*/ 144 h 160"/>
                <a:gd name="T34" fmla="*/ 41 w 340"/>
                <a:gd name="T35" fmla="*/ 144 h 160"/>
                <a:gd name="T36" fmla="*/ 77 w 340"/>
                <a:gd name="T37" fmla="*/ 129 h 160"/>
                <a:gd name="T38" fmla="*/ 73 w 340"/>
                <a:gd name="T39" fmla="*/ 119 h 160"/>
                <a:gd name="T40" fmla="*/ 82 w 340"/>
                <a:gd name="T41" fmla="*/ 114 h 160"/>
                <a:gd name="T42" fmla="*/ 86 w 340"/>
                <a:gd name="T43" fmla="*/ 123 h 160"/>
                <a:gd name="T44" fmla="*/ 77 w 340"/>
                <a:gd name="T45" fmla="*/ 129 h 160"/>
                <a:gd name="T46" fmla="*/ 77 w 340"/>
                <a:gd name="T47" fmla="*/ 129 h 160"/>
                <a:gd name="T48" fmla="*/ 114 w 340"/>
                <a:gd name="T49" fmla="*/ 112 h 160"/>
                <a:gd name="T50" fmla="*/ 109 w 340"/>
                <a:gd name="T51" fmla="*/ 102 h 160"/>
                <a:gd name="T52" fmla="*/ 118 w 340"/>
                <a:gd name="T53" fmla="*/ 98 h 160"/>
                <a:gd name="T54" fmla="*/ 123 w 340"/>
                <a:gd name="T55" fmla="*/ 108 h 160"/>
                <a:gd name="T56" fmla="*/ 114 w 340"/>
                <a:gd name="T57" fmla="*/ 112 h 160"/>
                <a:gd name="T58" fmla="*/ 114 w 340"/>
                <a:gd name="T59" fmla="*/ 112 h 160"/>
                <a:gd name="T60" fmla="*/ 149 w 340"/>
                <a:gd name="T61" fmla="*/ 96 h 160"/>
                <a:gd name="T62" fmla="*/ 145 w 340"/>
                <a:gd name="T63" fmla="*/ 87 h 160"/>
                <a:gd name="T64" fmla="*/ 154 w 340"/>
                <a:gd name="T65" fmla="*/ 81 h 160"/>
                <a:gd name="T66" fmla="*/ 158 w 340"/>
                <a:gd name="T67" fmla="*/ 91 h 160"/>
                <a:gd name="T68" fmla="*/ 149 w 340"/>
                <a:gd name="T69" fmla="*/ 96 h 160"/>
                <a:gd name="T70" fmla="*/ 149 w 340"/>
                <a:gd name="T71" fmla="*/ 96 h 160"/>
                <a:gd name="T72" fmla="*/ 186 w 340"/>
                <a:gd name="T73" fmla="*/ 79 h 160"/>
                <a:gd name="T74" fmla="*/ 182 w 340"/>
                <a:gd name="T75" fmla="*/ 70 h 160"/>
                <a:gd name="T76" fmla="*/ 191 w 340"/>
                <a:gd name="T77" fmla="*/ 66 h 160"/>
                <a:gd name="T78" fmla="*/ 195 w 340"/>
                <a:gd name="T79" fmla="*/ 75 h 160"/>
                <a:gd name="T80" fmla="*/ 186 w 340"/>
                <a:gd name="T81" fmla="*/ 79 h 160"/>
                <a:gd name="T82" fmla="*/ 186 w 340"/>
                <a:gd name="T83" fmla="*/ 79 h 160"/>
                <a:gd name="T84" fmla="*/ 222 w 340"/>
                <a:gd name="T85" fmla="*/ 63 h 160"/>
                <a:gd name="T86" fmla="*/ 218 w 340"/>
                <a:gd name="T87" fmla="*/ 54 h 160"/>
                <a:gd name="T88" fmla="*/ 228 w 340"/>
                <a:gd name="T89" fmla="*/ 49 h 160"/>
                <a:gd name="T90" fmla="*/ 231 w 340"/>
                <a:gd name="T91" fmla="*/ 58 h 160"/>
                <a:gd name="T92" fmla="*/ 222 w 340"/>
                <a:gd name="T93" fmla="*/ 63 h 160"/>
                <a:gd name="T94" fmla="*/ 222 w 340"/>
                <a:gd name="T95" fmla="*/ 63 h 160"/>
                <a:gd name="T96" fmla="*/ 259 w 340"/>
                <a:gd name="T97" fmla="*/ 46 h 160"/>
                <a:gd name="T98" fmla="*/ 255 w 340"/>
                <a:gd name="T99" fmla="*/ 37 h 160"/>
                <a:gd name="T100" fmla="*/ 264 w 340"/>
                <a:gd name="T101" fmla="*/ 33 h 160"/>
                <a:gd name="T102" fmla="*/ 268 w 340"/>
                <a:gd name="T103" fmla="*/ 42 h 160"/>
                <a:gd name="T104" fmla="*/ 259 w 340"/>
                <a:gd name="T105" fmla="*/ 46 h 160"/>
                <a:gd name="T106" fmla="*/ 259 w 340"/>
                <a:gd name="T107" fmla="*/ 46 h 160"/>
                <a:gd name="T108" fmla="*/ 295 w 340"/>
                <a:gd name="T109" fmla="*/ 31 h 160"/>
                <a:gd name="T110" fmla="*/ 290 w 340"/>
                <a:gd name="T111" fmla="*/ 21 h 160"/>
                <a:gd name="T112" fmla="*/ 299 w 340"/>
                <a:gd name="T113" fmla="*/ 16 h 160"/>
                <a:gd name="T114" fmla="*/ 305 w 340"/>
                <a:gd name="T115" fmla="*/ 25 h 160"/>
                <a:gd name="T116" fmla="*/ 295 w 340"/>
                <a:gd name="T117" fmla="*/ 3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0" h="160">
                  <a:moveTo>
                    <a:pt x="331" y="14"/>
                  </a:moveTo>
                  <a:lnTo>
                    <a:pt x="327" y="4"/>
                  </a:lnTo>
                  <a:lnTo>
                    <a:pt x="336" y="0"/>
                  </a:lnTo>
                  <a:lnTo>
                    <a:pt x="340" y="10"/>
                  </a:lnTo>
                  <a:lnTo>
                    <a:pt x="331" y="14"/>
                  </a:lnTo>
                  <a:lnTo>
                    <a:pt x="331" y="14"/>
                  </a:lnTo>
                  <a:close/>
                  <a:moveTo>
                    <a:pt x="4" y="160"/>
                  </a:moveTo>
                  <a:lnTo>
                    <a:pt x="0" y="152"/>
                  </a:lnTo>
                  <a:lnTo>
                    <a:pt x="9" y="147"/>
                  </a:lnTo>
                  <a:lnTo>
                    <a:pt x="13" y="156"/>
                  </a:lnTo>
                  <a:lnTo>
                    <a:pt x="4" y="160"/>
                  </a:lnTo>
                  <a:lnTo>
                    <a:pt x="4" y="160"/>
                  </a:lnTo>
                  <a:close/>
                  <a:moveTo>
                    <a:pt x="41" y="144"/>
                  </a:moveTo>
                  <a:lnTo>
                    <a:pt x="37" y="135"/>
                  </a:lnTo>
                  <a:lnTo>
                    <a:pt x="46" y="131"/>
                  </a:lnTo>
                  <a:lnTo>
                    <a:pt x="50" y="140"/>
                  </a:lnTo>
                  <a:lnTo>
                    <a:pt x="41" y="144"/>
                  </a:lnTo>
                  <a:lnTo>
                    <a:pt x="41" y="144"/>
                  </a:lnTo>
                  <a:close/>
                  <a:moveTo>
                    <a:pt x="77" y="129"/>
                  </a:moveTo>
                  <a:lnTo>
                    <a:pt x="73" y="119"/>
                  </a:lnTo>
                  <a:lnTo>
                    <a:pt x="82" y="114"/>
                  </a:lnTo>
                  <a:lnTo>
                    <a:pt x="86" y="123"/>
                  </a:lnTo>
                  <a:lnTo>
                    <a:pt x="77" y="129"/>
                  </a:lnTo>
                  <a:lnTo>
                    <a:pt x="77" y="129"/>
                  </a:lnTo>
                  <a:close/>
                  <a:moveTo>
                    <a:pt x="114" y="112"/>
                  </a:moveTo>
                  <a:lnTo>
                    <a:pt x="109" y="102"/>
                  </a:lnTo>
                  <a:lnTo>
                    <a:pt x="118" y="98"/>
                  </a:lnTo>
                  <a:lnTo>
                    <a:pt x="123" y="108"/>
                  </a:lnTo>
                  <a:lnTo>
                    <a:pt x="114" y="112"/>
                  </a:lnTo>
                  <a:lnTo>
                    <a:pt x="114" y="112"/>
                  </a:lnTo>
                  <a:close/>
                  <a:moveTo>
                    <a:pt x="149" y="96"/>
                  </a:moveTo>
                  <a:lnTo>
                    <a:pt x="145" y="87"/>
                  </a:lnTo>
                  <a:lnTo>
                    <a:pt x="154" y="81"/>
                  </a:lnTo>
                  <a:lnTo>
                    <a:pt x="158" y="91"/>
                  </a:lnTo>
                  <a:lnTo>
                    <a:pt x="149" y="96"/>
                  </a:lnTo>
                  <a:lnTo>
                    <a:pt x="149" y="96"/>
                  </a:lnTo>
                  <a:close/>
                  <a:moveTo>
                    <a:pt x="186" y="79"/>
                  </a:moveTo>
                  <a:lnTo>
                    <a:pt x="182" y="70"/>
                  </a:lnTo>
                  <a:lnTo>
                    <a:pt x="191" y="66"/>
                  </a:lnTo>
                  <a:lnTo>
                    <a:pt x="195" y="75"/>
                  </a:lnTo>
                  <a:lnTo>
                    <a:pt x="186" y="79"/>
                  </a:lnTo>
                  <a:lnTo>
                    <a:pt x="186" y="79"/>
                  </a:lnTo>
                  <a:close/>
                  <a:moveTo>
                    <a:pt x="222" y="63"/>
                  </a:moveTo>
                  <a:lnTo>
                    <a:pt x="218" y="54"/>
                  </a:lnTo>
                  <a:lnTo>
                    <a:pt x="228" y="49"/>
                  </a:lnTo>
                  <a:lnTo>
                    <a:pt x="231" y="58"/>
                  </a:lnTo>
                  <a:lnTo>
                    <a:pt x="222" y="63"/>
                  </a:lnTo>
                  <a:lnTo>
                    <a:pt x="222" y="63"/>
                  </a:lnTo>
                  <a:close/>
                  <a:moveTo>
                    <a:pt x="259" y="46"/>
                  </a:moveTo>
                  <a:lnTo>
                    <a:pt x="255" y="37"/>
                  </a:lnTo>
                  <a:lnTo>
                    <a:pt x="264" y="33"/>
                  </a:lnTo>
                  <a:lnTo>
                    <a:pt x="268" y="42"/>
                  </a:lnTo>
                  <a:lnTo>
                    <a:pt x="259" y="46"/>
                  </a:lnTo>
                  <a:lnTo>
                    <a:pt x="259" y="46"/>
                  </a:lnTo>
                  <a:close/>
                  <a:moveTo>
                    <a:pt x="295" y="31"/>
                  </a:moveTo>
                  <a:lnTo>
                    <a:pt x="290" y="21"/>
                  </a:lnTo>
                  <a:lnTo>
                    <a:pt x="299" y="16"/>
                  </a:lnTo>
                  <a:lnTo>
                    <a:pt x="305" y="25"/>
                  </a:lnTo>
                  <a:lnTo>
                    <a:pt x="295" y="31"/>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44" name="Freeform 304"/>
            <p:cNvSpPr>
              <a:spLocks noEditPoints="1"/>
            </p:cNvSpPr>
            <p:nvPr/>
          </p:nvSpPr>
          <p:spPr bwMode="auto">
            <a:xfrm>
              <a:off x="7034122" y="2484867"/>
              <a:ext cx="571557" cy="1245275"/>
            </a:xfrm>
            <a:custGeom>
              <a:avLst/>
              <a:gdLst>
                <a:gd name="T0" fmla="*/ 4 w 207"/>
                <a:gd name="T1" fmla="*/ 13 h 451"/>
                <a:gd name="T2" fmla="*/ 9 w 207"/>
                <a:gd name="T3" fmla="*/ 0 h 451"/>
                <a:gd name="T4" fmla="*/ 13 w 207"/>
                <a:gd name="T5" fmla="*/ 9 h 451"/>
                <a:gd name="T6" fmla="*/ 198 w 207"/>
                <a:gd name="T7" fmla="*/ 451 h 451"/>
                <a:gd name="T8" fmla="*/ 203 w 207"/>
                <a:gd name="T9" fmla="*/ 437 h 451"/>
                <a:gd name="T10" fmla="*/ 207 w 207"/>
                <a:gd name="T11" fmla="*/ 446 h 451"/>
                <a:gd name="T12" fmla="*/ 181 w 207"/>
                <a:gd name="T13" fmla="*/ 414 h 451"/>
                <a:gd name="T14" fmla="*/ 186 w 207"/>
                <a:gd name="T15" fmla="*/ 401 h 451"/>
                <a:gd name="T16" fmla="*/ 190 w 207"/>
                <a:gd name="T17" fmla="*/ 410 h 451"/>
                <a:gd name="T18" fmla="*/ 165 w 207"/>
                <a:gd name="T19" fmla="*/ 378 h 451"/>
                <a:gd name="T20" fmla="*/ 170 w 207"/>
                <a:gd name="T21" fmla="*/ 365 h 451"/>
                <a:gd name="T22" fmla="*/ 174 w 207"/>
                <a:gd name="T23" fmla="*/ 374 h 451"/>
                <a:gd name="T24" fmla="*/ 149 w 207"/>
                <a:gd name="T25" fmla="*/ 341 h 451"/>
                <a:gd name="T26" fmla="*/ 154 w 207"/>
                <a:gd name="T27" fmla="*/ 328 h 451"/>
                <a:gd name="T28" fmla="*/ 158 w 207"/>
                <a:gd name="T29" fmla="*/ 337 h 451"/>
                <a:gd name="T30" fmla="*/ 132 w 207"/>
                <a:gd name="T31" fmla="*/ 305 h 451"/>
                <a:gd name="T32" fmla="*/ 137 w 207"/>
                <a:gd name="T33" fmla="*/ 292 h 451"/>
                <a:gd name="T34" fmla="*/ 141 w 207"/>
                <a:gd name="T35" fmla="*/ 301 h 451"/>
                <a:gd name="T36" fmla="*/ 117 w 207"/>
                <a:gd name="T37" fmla="*/ 268 h 451"/>
                <a:gd name="T38" fmla="*/ 122 w 207"/>
                <a:gd name="T39" fmla="*/ 255 h 451"/>
                <a:gd name="T40" fmla="*/ 126 w 207"/>
                <a:gd name="T41" fmla="*/ 264 h 451"/>
                <a:gd name="T42" fmla="*/ 101 w 207"/>
                <a:gd name="T43" fmla="*/ 231 h 451"/>
                <a:gd name="T44" fmla="*/ 106 w 207"/>
                <a:gd name="T45" fmla="*/ 218 h 451"/>
                <a:gd name="T46" fmla="*/ 110 w 207"/>
                <a:gd name="T47" fmla="*/ 227 h 451"/>
                <a:gd name="T48" fmla="*/ 84 w 207"/>
                <a:gd name="T49" fmla="*/ 195 h 451"/>
                <a:gd name="T50" fmla="*/ 89 w 207"/>
                <a:gd name="T51" fmla="*/ 182 h 451"/>
                <a:gd name="T52" fmla="*/ 93 w 207"/>
                <a:gd name="T53" fmla="*/ 191 h 451"/>
                <a:gd name="T54" fmla="*/ 68 w 207"/>
                <a:gd name="T55" fmla="*/ 160 h 451"/>
                <a:gd name="T56" fmla="*/ 73 w 207"/>
                <a:gd name="T57" fmla="*/ 146 h 451"/>
                <a:gd name="T58" fmla="*/ 77 w 207"/>
                <a:gd name="T59" fmla="*/ 156 h 451"/>
                <a:gd name="T60" fmla="*/ 53 w 207"/>
                <a:gd name="T61" fmla="*/ 123 h 451"/>
                <a:gd name="T62" fmla="*/ 58 w 207"/>
                <a:gd name="T63" fmla="*/ 110 h 451"/>
                <a:gd name="T64" fmla="*/ 62 w 207"/>
                <a:gd name="T65" fmla="*/ 119 h 451"/>
                <a:gd name="T66" fmla="*/ 36 w 207"/>
                <a:gd name="T67" fmla="*/ 86 h 451"/>
                <a:gd name="T68" fmla="*/ 41 w 207"/>
                <a:gd name="T69" fmla="*/ 73 h 451"/>
                <a:gd name="T70" fmla="*/ 45 w 207"/>
                <a:gd name="T71" fmla="*/ 82 h 451"/>
                <a:gd name="T72" fmla="*/ 20 w 207"/>
                <a:gd name="T73" fmla="*/ 50 h 451"/>
                <a:gd name="T74" fmla="*/ 25 w 207"/>
                <a:gd name="T75" fmla="*/ 3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7" h="451">
                  <a:moveTo>
                    <a:pt x="13" y="9"/>
                  </a:moveTo>
                  <a:lnTo>
                    <a:pt x="4" y="13"/>
                  </a:lnTo>
                  <a:lnTo>
                    <a:pt x="0" y="4"/>
                  </a:lnTo>
                  <a:lnTo>
                    <a:pt x="9" y="0"/>
                  </a:lnTo>
                  <a:lnTo>
                    <a:pt x="13" y="9"/>
                  </a:lnTo>
                  <a:lnTo>
                    <a:pt x="13" y="9"/>
                  </a:lnTo>
                  <a:close/>
                  <a:moveTo>
                    <a:pt x="207" y="446"/>
                  </a:moveTo>
                  <a:lnTo>
                    <a:pt x="198" y="451"/>
                  </a:lnTo>
                  <a:lnTo>
                    <a:pt x="194" y="442"/>
                  </a:lnTo>
                  <a:lnTo>
                    <a:pt x="203" y="437"/>
                  </a:lnTo>
                  <a:lnTo>
                    <a:pt x="207" y="446"/>
                  </a:lnTo>
                  <a:lnTo>
                    <a:pt x="207" y="446"/>
                  </a:lnTo>
                  <a:close/>
                  <a:moveTo>
                    <a:pt x="190" y="410"/>
                  </a:moveTo>
                  <a:lnTo>
                    <a:pt x="181" y="414"/>
                  </a:lnTo>
                  <a:lnTo>
                    <a:pt x="177" y="405"/>
                  </a:lnTo>
                  <a:lnTo>
                    <a:pt x="186" y="401"/>
                  </a:lnTo>
                  <a:lnTo>
                    <a:pt x="190" y="410"/>
                  </a:lnTo>
                  <a:lnTo>
                    <a:pt x="190" y="410"/>
                  </a:lnTo>
                  <a:close/>
                  <a:moveTo>
                    <a:pt x="174" y="374"/>
                  </a:moveTo>
                  <a:lnTo>
                    <a:pt x="165" y="378"/>
                  </a:lnTo>
                  <a:lnTo>
                    <a:pt x="161" y="369"/>
                  </a:lnTo>
                  <a:lnTo>
                    <a:pt x="170" y="365"/>
                  </a:lnTo>
                  <a:lnTo>
                    <a:pt x="174" y="374"/>
                  </a:lnTo>
                  <a:lnTo>
                    <a:pt x="174" y="374"/>
                  </a:lnTo>
                  <a:close/>
                  <a:moveTo>
                    <a:pt x="158" y="337"/>
                  </a:moveTo>
                  <a:lnTo>
                    <a:pt x="149" y="341"/>
                  </a:lnTo>
                  <a:lnTo>
                    <a:pt x="145" y="332"/>
                  </a:lnTo>
                  <a:lnTo>
                    <a:pt x="154" y="328"/>
                  </a:lnTo>
                  <a:lnTo>
                    <a:pt x="158" y="337"/>
                  </a:lnTo>
                  <a:lnTo>
                    <a:pt x="158" y="337"/>
                  </a:lnTo>
                  <a:close/>
                  <a:moveTo>
                    <a:pt x="141" y="301"/>
                  </a:moveTo>
                  <a:lnTo>
                    <a:pt x="132" y="305"/>
                  </a:lnTo>
                  <a:lnTo>
                    <a:pt x="128" y="295"/>
                  </a:lnTo>
                  <a:lnTo>
                    <a:pt x="137" y="292"/>
                  </a:lnTo>
                  <a:lnTo>
                    <a:pt x="141" y="301"/>
                  </a:lnTo>
                  <a:lnTo>
                    <a:pt x="141" y="301"/>
                  </a:lnTo>
                  <a:close/>
                  <a:moveTo>
                    <a:pt x="126" y="264"/>
                  </a:moveTo>
                  <a:lnTo>
                    <a:pt x="117" y="268"/>
                  </a:lnTo>
                  <a:lnTo>
                    <a:pt x="113" y="259"/>
                  </a:lnTo>
                  <a:lnTo>
                    <a:pt x="122" y="255"/>
                  </a:lnTo>
                  <a:lnTo>
                    <a:pt x="126" y="264"/>
                  </a:lnTo>
                  <a:lnTo>
                    <a:pt x="126" y="264"/>
                  </a:lnTo>
                  <a:close/>
                  <a:moveTo>
                    <a:pt x="110" y="227"/>
                  </a:moveTo>
                  <a:lnTo>
                    <a:pt x="101" y="231"/>
                  </a:lnTo>
                  <a:lnTo>
                    <a:pt x="97" y="222"/>
                  </a:lnTo>
                  <a:lnTo>
                    <a:pt x="106" y="218"/>
                  </a:lnTo>
                  <a:lnTo>
                    <a:pt x="110" y="227"/>
                  </a:lnTo>
                  <a:lnTo>
                    <a:pt x="110" y="227"/>
                  </a:lnTo>
                  <a:close/>
                  <a:moveTo>
                    <a:pt x="93" y="191"/>
                  </a:moveTo>
                  <a:lnTo>
                    <a:pt x="84" y="195"/>
                  </a:lnTo>
                  <a:lnTo>
                    <a:pt x="80" y="186"/>
                  </a:lnTo>
                  <a:lnTo>
                    <a:pt x="89" y="182"/>
                  </a:lnTo>
                  <a:lnTo>
                    <a:pt x="93" y="191"/>
                  </a:lnTo>
                  <a:lnTo>
                    <a:pt x="93" y="191"/>
                  </a:lnTo>
                  <a:close/>
                  <a:moveTo>
                    <a:pt x="77" y="156"/>
                  </a:moveTo>
                  <a:lnTo>
                    <a:pt x="68" y="160"/>
                  </a:lnTo>
                  <a:lnTo>
                    <a:pt x="64" y="150"/>
                  </a:lnTo>
                  <a:lnTo>
                    <a:pt x="73" y="146"/>
                  </a:lnTo>
                  <a:lnTo>
                    <a:pt x="77" y="156"/>
                  </a:lnTo>
                  <a:lnTo>
                    <a:pt x="77" y="156"/>
                  </a:lnTo>
                  <a:close/>
                  <a:moveTo>
                    <a:pt x="62" y="119"/>
                  </a:moveTo>
                  <a:lnTo>
                    <a:pt x="53" y="123"/>
                  </a:lnTo>
                  <a:lnTo>
                    <a:pt x="49" y="114"/>
                  </a:lnTo>
                  <a:lnTo>
                    <a:pt x="58" y="110"/>
                  </a:lnTo>
                  <a:lnTo>
                    <a:pt x="62" y="119"/>
                  </a:lnTo>
                  <a:lnTo>
                    <a:pt x="62" y="119"/>
                  </a:lnTo>
                  <a:close/>
                  <a:moveTo>
                    <a:pt x="45" y="82"/>
                  </a:moveTo>
                  <a:lnTo>
                    <a:pt x="36" y="86"/>
                  </a:lnTo>
                  <a:lnTo>
                    <a:pt x="32" y="77"/>
                  </a:lnTo>
                  <a:lnTo>
                    <a:pt x="41" y="73"/>
                  </a:lnTo>
                  <a:lnTo>
                    <a:pt x="45" y="82"/>
                  </a:lnTo>
                  <a:lnTo>
                    <a:pt x="45" y="82"/>
                  </a:lnTo>
                  <a:close/>
                  <a:moveTo>
                    <a:pt x="29" y="46"/>
                  </a:moveTo>
                  <a:lnTo>
                    <a:pt x="20" y="50"/>
                  </a:lnTo>
                  <a:lnTo>
                    <a:pt x="16" y="41"/>
                  </a:lnTo>
                  <a:lnTo>
                    <a:pt x="25" y="37"/>
                  </a:lnTo>
                  <a:lnTo>
                    <a:pt x="29" y="46"/>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45" name="Freeform 305"/>
            <p:cNvSpPr>
              <a:spLocks noEditPoints="1"/>
            </p:cNvSpPr>
            <p:nvPr/>
          </p:nvSpPr>
          <p:spPr bwMode="auto">
            <a:xfrm>
              <a:off x="5498928" y="4906387"/>
              <a:ext cx="1007817" cy="57985"/>
            </a:xfrm>
            <a:custGeom>
              <a:avLst/>
              <a:gdLst>
                <a:gd name="T0" fmla="*/ 10 w 365"/>
                <a:gd name="T1" fmla="*/ 0 h 21"/>
                <a:gd name="T2" fmla="*/ 9 w 365"/>
                <a:gd name="T3" fmla="*/ 9 h 21"/>
                <a:gd name="T4" fmla="*/ 0 w 365"/>
                <a:gd name="T5" fmla="*/ 9 h 21"/>
                <a:gd name="T6" fmla="*/ 0 w 365"/>
                <a:gd name="T7" fmla="*/ 0 h 21"/>
                <a:gd name="T8" fmla="*/ 10 w 365"/>
                <a:gd name="T9" fmla="*/ 0 h 21"/>
                <a:gd name="T10" fmla="*/ 10 w 365"/>
                <a:gd name="T11" fmla="*/ 0 h 21"/>
                <a:gd name="T12" fmla="*/ 365 w 365"/>
                <a:gd name="T13" fmla="*/ 12 h 21"/>
                <a:gd name="T14" fmla="*/ 358 w 365"/>
                <a:gd name="T15" fmla="*/ 12 h 21"/>
                <a:gd name="T16" fmla="*/ 358 w 365"/>
                <a:gd name="T17" fmla="*/ 21 h 21"/>
                <a:gd name="T18" fmla="*/ 364 w 365"/>
                <a:gd name="T19" fmla="*/ 21 h 21"/>
                <a:gd name="T20" fmla="*/ 365 w 365"/>
                <a:gd name="T21" fmla="*/ 12 h 21"/>
                <a:gd name="T22" fmla="*/ 365 w 365"/>
                <a:gd name="T23" fmla="*/ 12 h 21"/>
                <a:gd name="T24" fmla="*/ 328 w 365"/>
                <a:gd name="T25" fmla="*/ 11 h 21"/>
                <a:gd name="T26" fmla="*/ 328 w 365"/>
                <a:gd name="T27" fmla="*/ 20 h 21"/>
                <a:gd name="T28" fmla="*/ 318 w 365"/>
                <a:gd name="T29" fmla="*/ 20 h 21"/>
                <a:gd name="T30" fmla="*/ 318 w 365"/>
                <a:gd name="T31" fmla="*/ 11 h 21"/>
                <a:gd name="T32" fmla="*/ 328 w 365"/>
                <a:gd name="T33" fmla="*/ 11 h 21"/>
                <a:gd name="T34" fmla="*/ 328 w 365"/>
                <a:gd name="T35" fmla="*/ 11 h 21"/>
                <a:gd name="T36" fmla="*/ 288 w 365"/>
                <a:gd name="T37" fmla="*/ 9 h 21"/>
                <a:gd name="T38" fmla="*/ 288 w 365"/>
                <a:gd name="T39" fmla="*/ 18 h 21"/>
                <a:gd name="T40" fmla="*/ 278 w 365"/>
                <a:gd name="T41" fmla="*/ 18 h 21"/>
                <a:gd name="T42" fmla="*/ 278 w 365"/>
                <a:gd name="T43" fmla="*/ 9 h 21"/>
                <a:gd name="T44" fmla="*/ 288 w 365"/>
                <a:gd name="T45" fmla="*/ 9 h 21"/>
                <a:gd name="T46" fmla="*/ 288 w 365"/>
                <a:gd name="T47" fmla="*/ 9 h 21"/>
                <a:gd name="T48" fmla="*/ 248 w 365"/>
                <a:gd name="T49" fmla="*/ 8 h 21"/>
                <a:gd name="T50" fmla="*/ 248 w 365"/>
                <a:gd name="T51" fmla="*/ 17 h 21"/>
                <a:gd name="T52" fmla="*/ 239 w 365"/>
                <a:gd name="T53" fmla="*/ 17 h 21"/>
                <a:gd name="T54" fmla="*/ 239 w 365"/>
                <a:gd name="T55" fmla="*/ 8 h 21"/>
                <a:gd name="T56" fmla="*/ 248 w 365"/>
                <a:gd name="T57" fmla="*/ 8 h 21"/>
                <a:gd name="T58" fmla="*/ 248 w 365"/>
                <a:gd name="T59" fmla="*/ 8 h 21"/>
                <a:gd name="T60" fmla="*/ 209 w 365"/>
                <a:gd name="T61" fmla="*/ 7 h 21"/>
                <a:gd name="T62" fmla="*/ 209 w 365"/>
                <a:gd name="T63" fmla="*/ 16 h 21"/>
                <a:gd name="T64" fmla="*/ 198 w 365"/>
                <a:gd name="T65" fmla="*/ 16 h 21"/>
                <a:gd name="T66" fmla="*/ 198 w 365"/>
                <a:gd name="T67" fmla="*/ 7 h 21"/>
                <a:gd name="T68" fmla="*/ 209 w 365"/>
                <a:gd name="T69" fmla="*/ 7 h 21"/>
                <a:gd name="T70" fmla="*/ 209 w 365"/>
                <a:gd name="T71" fmla="*/ 7 h 21"/>
                <a:gd name="T72" fmla="*/ 169 w 365"/>
                <a:gd name="T73" fmla="*/ 5 h 21"/>
                <a:gd name="T74" fmla="*/ 168 w 365"/>
                <a:gd name="T75" fmla="*/ 14 h 21"/>
                <a:gd name="T76" fmla="*/ 159 w 365"/>
                <a:gd name="T77" fmla="*/ 14 h 21"/>
                <a:gd name="T78" fmla="*/ 159 w 365"/>
                <a:gd name="T79" fmla="*/ 5 h 21"/>
                <a:gd name="T80" fmla="*/ 169 w 365"/>
                <a:gd name="T81" fmla="*/ 5 h 21"/>
                <a:gd name="T82" fmla="*/ 169 w 365"/>
                <a:gd name="T83" fmla="*/ 5 h 21"/>
                <a:gd name="T84" fmla="*/ 129 w 365"/>
                <a:gd name="T85" fmla="*/ 4 h 21"/>
                <a:gd name="T86" fmla="*/ 129 w 365"/>
                <a:gd name="T87" fmla="*/ 13 h 21"/>
                <a:gd name="T88" fmla="*/ 118 w 365"/>
                <a:gd name="T89" fmla="*/ 13 h 21"/>
                <a:gd name="T90" fmla="*/ 118 w 365"/>
                <a:gd name="T91" fmla="*/ 4 h 21"/>
                <a:gd name="T92" fmla="*/ 129 w 365"/>
                <a:gd name="T93" fmla="*/ 4 h 21"/>
                <a:gd name="T94" fmla="*/ 129 w 365"/>
                <a:gd name="T95" fmla="*/ 4 h 21"/>
                <a:gd name="T96" fmla="*/ 90 w 365"/>
                <a:gd name="T97" fmla="*/ 3 h 21"/>
                <a:gd name="T98" fmla="*/ 88 w 365"/>
                <a:gd name="T99" fmla="*/ 12 h 21"/>
                <a:gd name="T100" fmla="*/ 79 w 365"/>
                <a:gd name="T101" fmla="*/ 12 h 21"/>
                <a:gd name="T102" fmla="*/ 79 w 365"/>
                <a:gd name="T103" fmla="*/ 3 h 21"/>
                <a:gd name="T104" fmla="*/ 90 w 365"/>
                <a:gd name="T105" fmla="*/ 3 h 21"/>
                <a:gd name="T106" fmla="*/ 90 w 365"/>
                <a:gd name="T107" fmla="*/ 3 h 21"/>
                <a:gd name="T108" fmla="*/ 49 w 365"/>
                <a:gd name="T109" fmla="*/ 1 h 21"/>
                <a:gd name="T110" fmla="*/ 49 w 365"/>
                <a:gd name="T111" fmla="*/ 11 h 21"/>
                <a:gd name="T112" fmla="*/ 39 w 365"/>
                <a:gd name="T113" fmla="*/ 11 h 21"/>
                <a:gd name="T114" fmla="*/ 40 w 365"/>
                <a:gd name="T115" fmla="*/ 1 h 21"/>
                <a:gd name="T116" fmla="*/ 49 w 365"/>
                <a:gd name="T117"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5" h="21">
                  <a:moveTo>
                    <a:pt x="10" y="0"/>
                  </a:moveTo>
                  <a:lnTo>
                    <a:pt x="9" y="9"/>
                  </a:lnTo>
                  <a:lnTo>
                    <a:pt x="0" y="9"/>
                  </a:lnTo>
                  <a:lnTo>
                    <a:pt x="0" y="0"/>
                  </a:lnTo>
                  <a:lnTo>
                    <a:pt x="10" y="0"/>
                  </a:lnTo>
                  <a:lnTo>
                    <a:pt x="10" y="0"/>
                  </a:lnTo>
                  <a:close/>
                  <a:moveTo>
                    <a:pt x="365" y="12"/>
                  </a:moveTo>
                  <a:lnTo>
                    <a:pt x="358" y="12"/>
                  </a:lnTo>
                  <a:lnTo>
                    <a:pt x="358" y="21"/>
                  </a:lnTo>
                  <a:lnTo>
                    <a:pt x="364" y="21"/>
                  </a:lnTo>
                  <a:lnTo>
                    <a:pt x="365" y="12"/>
                  </a:lnTo>
                  <a:lnTo>
                    <a:pt x="365" y="12"/>
                  </a:lnTo>
                  <a:close/>
                  <a:moveTo>
                    <a:pt x="328" y="11"/>
                  </a:moveTo>
                  <a:lnTo>
                    <a:pt x="328" y="20"/>
                  </a:lnTo>
                  <a:lnTo>
                    <a:pt x="318" y="20"/>
                  </a:lnTo>
                  <a:lnTo>
                    <a:pt x="318" y="11"/>
                  </a:lnTo>
                  <a:lnTo>
                    <a:pt x="328" y="11"/>
                  </a:lnTo>
                  <a:lnTo>
                    <a:pt x="328" y="11"/>
                  </a:lnTo>
                  <a:close/>
                  <a:moveTo>
                    <a:pt x="288" y="9"/>
                  </a:moveTo>
                  <a:lnTo>
                    <a:pt x="288" y="18"/>
                  </a:lnTo>
                  <a:lnTo>
                    <a:pt x="278" y="18"/>
                  </a:lnTo>
                  <a:lnTo>
                    <a:pt x="278" y="9"/>
                  </a:lnTo>
                  <a:lnTo>
                    <a:pt x="288" y="9"/>
                  </a:lnTo>
                  <a:lnTo>
                    <a:pt x="288" y="9"/>
                  </a:lnTo>
                  <a:close/>
                  <a:moveTo>
                    <a:pt x="248" y="8"/>
                  </a:moveTo>
                  <a:lnTo>
                    <a:pt x="248" y="17"/>
                  </a:lnTo>
                  <a:lnTo>
                    <a:pt x="239" y="17"/>
                  </a:lnTo>
                  <a:lnTo>
                    <a:pt x="239" y="8"/>
                  </a:lnTo>
                  <a:lnTo>
                    <a:pt x="248" y="8"/>
                  </a:lnTo>
                  <a:lnTo>
                    <a:pt x="248" y="8"/>
                  </a:lnTo>
                  <a:close/>
                  <a:moveTo>
                    <a:pt x="209" y="7"/>
                  </a:moveTo>
                  <a:lnTo>
                    <a:pt x="209" y="16"/>
                  </a:lnTo>
                  <a:lnTo>
                    <a:pt x="198" y="16"/>
                  </a:lnTo>
                  <a:lnTo>
                    <a:pt x="198" y="7"/>
                  </a:lnTo>
                  <a:lnTo>
                    <a:pt x="209" y="7"/>
                  </a:lnTo>
                  <a:lnTo>
                    <a:pt x="209" y="7"/>
                  </a:lnTo>
                  <a:close/>
                  <a:moveTo>
                    <a:pt x="169" y="5"/>
                  </a:moveTo>
                  <a:lnTo>
                    <a:pt x="168" y="14"/>
                  </a:lnTo>
                  <a:lnTo>
                    <a:pt x="159" y="14"/>
                  </a:lnTo>
                  <a:lnTo>
                    <a:pt x="159" y="5"/>
                  </a:lnTo>
                  <a:lnTo>
                    <a:pt x="169" y="5"/>
                  </a:lnTo>
                  <a:lnTo>
                    <a:pt x="169" y="5"/>
                  </a:lnTo>
                  <a:close/>
                  <a:moveTo>
                    <a:pt x="129" y="4"/>
                  </a:moveTo>
                  <a:lnTo>
                    <a:pt x="129" y="13"/>
                  </a:lnTo>
                  <a:lnTo>
                    <a:pt x="118" y="13"/>
                  </a:lnTo>
                  <a:lnTo>
                    <a:pt x="118" y="4"/>
                  </a:lnTo>
                  <a:lnTo>
                    <a:pt x="129" y="4"/>
                  </a:lnTo>
                  <a:lnTo>
                    <a:pt x="129" y="4"/>
                  </a:lnTo>
                  <a:close/>
                  <a:moveTo>
                    <a:pt x="90" y="3"/>
                  </a:moveTo>
                  <a:lnTo>
                    <a:pt x="88" y="12"/>
                  </a:lnTo>
                  <a:lnTo>
                    <a:pt x="79" y="12"/>
                  </a:lnTo>
                  <a:lnTo>
                    <a:pt x="79" y="3"/>
                  </a:lnTo>
                  <a:lnTo>
                    <a:pt x="90" y="3"/>
                  </a:lnTo>
                  <a:lnTo>
                    <a:pt x="90" y="3"/>
                  </a:lnTo>
                  <a:close/>
                  <a:moveTo>
                    <a:pt x="49" y="1"/>
                  </a:moveTo>
                  <a:lnTo>
                    <a:pt x="49" y="11"/>
                  </a:lnTo>
                  <a:lnTo>
                    <a:pt x="39" y="11"/>
                  </a:lnTo>
                  <a:lnTo>
                    <a:pt x="40" y="1"/>
                  </a:lnTo>
                  <a:lnTo>
                    <a:pt x="49" y="1"/>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46" name="Freeform 306"/>
            <p:cNvSpPr>
              <a:spLocks noEditPoints="1"/>
            </p:cNvSpPr>
            <p:nvPr/>
          </p:nvSpPr>
          <p:spPr bwMode="auto">
            <a:xfrm>
              <a:off x="6376971" y="4936759"/>
              <a:ext cx="1010577" cy="55223"/>
            </a:xfrm>
            <a:custGeom>
              <a:avLst/>
              <a:gdLst>
                <a:gd name="T0" fmla="*/ 11 w 366"/>
                <a:gd name="T1" fmla="*/ 0 h 20"/>
                <a:gd name="T2" fmla="*/ 11 w 366"/>
                <a:gd name="T3" fmla="*/ 9 h 20"/>
                <a:gd name="T4" fmla="*/ 0 w 366"/>
                <a:gd name="T5" fmla="*/ 9 h 20"/>
                <a:gd name="T6" fmla="*/ 0 w 366"/>
                <a:gd name="T7" fmla="*/ 0 h 20"/>
                <a:gd name="T8" fmla="*/ 11 w 366"/>
                <a:gd name="T9" fmla="*/ 0 h 20"/>
                <a:gd name="T10" fmla="*/ 11 w 366"/>
                <a:gd name="T11" fmla="*/ 0 h 20"/>
                <a:gd name="T12" fmla="*/ 366 w 366"/>
                <a:gd name="T13" fmla="*/ 11 h 20"/>
                <a:gd name="T14" fmla="*/ 358 w 366"/>
                <a:gd name="T15" fmla="*/ 11 h 20"/>
                <a:gd name="T16" fmla="*/ 358 w 366"/>
                <a:gd name="T17" fmla="*/ 20 h 20"/>
                <a:gd name="T18" fmla="*/ 366 w 366"/>
                <a:gd name="T19" fmla="*/ 20 h 20"/>
                <a:gd name="T20" fmla="*/ 366 w 366"/>
                <a:gd name="T21" fmla="*/ 11 h 20"/>
                <a:gd name="T22" fmla="*/ 366 w 366"/>
                <a:gd name="T23" fmla="*/ 11 h 20"/>
                <a:gd name="T24" fmla="*/ 330 w 366"/>
                <a:gd name="T25" fmla="*/ 10 h 20"/>
                <a:gd name="T26" fmla="*/ 328 w 366"/>
                <a:gd name="T27" fmla="*/ 19 h 20"/>
                <a:gd name="T28" fmla="*/ 319 w 366"/>
                <a:gd name="T29" fmla="*/ 19 h 20"/>
                <a:gd name="T30" fmla="*/ 319 w 366"/>
                <a:gd name="T31" fmla="*/ 10 h 20"/>
                <a:gd name="T32" fmla="*/ 330 w 366"/>
                <a:gd name="T33" fmla="*/ 10 h 20"/>
                <a:gd name="T34" fmla="*/ 330 w 366"/>
                <a:gd name="T35" fmla="*/ 10 h 20"/>
                <a:gd name="T36" fmla="*/ 289 w 366"/>
                <a:gd name="T37" fmla="*/ 9 h 20"/>
                <a:gd name="T38" fmla="*/ 289 w 366"/>
                <a:gd name="T39" fmla="*/ 18 h 20"/>
                <a:gd name="T40" fmla="*/ 279 w 366"/>
                <a:gd name="T41" fmla="*/ 18 h 20"/>
                <a:gd name="T42" fmla="*/ 280 w 366"/>
                <a:gd name="T43" fmla="*/ 9 h 20"/>
                <a:gd name="T44" fmla="*/ 289 w 366"/>
                <a:gd name="T45" fmla="*/ 9 h 20"/>
                <a:gd name="T46" fmla="*/ 289 w 366"/>
                <a:gd name="T47" fmla="*/ 9 h 20"/>
                <a:gd name="T48" fmla="*/ 250 w 366"/>
                <a:gd name="T49" fmla="*/ 7 h 20"/>
                <a:gd name="T50" fmla="*/ 249 w 366"/>
                <a:gd name="T51" fmla="*/ 17 h 20"/>
                <a:gd name="T52" fmla="*/ 240 w 366"/>
                <a:gd name="T53" fmla="*/ 17 h 20"/>
                <a:gd name="T54" fmla="*/ 240 w 366"/>
                <a:gd name="T55" fmla="*/ 7 h 20"/>
                <a:gd name="T56" fmla="*/ 250 w 366"/>
                <a:gd name="T57" fmla="*/ 7 h 20"/>
                <a:gd name="T58" fmla="*/ 250 w 366"/>
                <a:gd name="T59" fmla="*/ 7 h 20"/>
                <a:gd name="T60" fmla="*/ 209 w 366"/>
                <a:gd name="T61" fmla="*/ 6 h 20"/>
                <a:gd name="T62" fmla="*/ 209 w 366"/>
                <a:gd name="T63" fmla="*/ 15 h 20"/>
                <a:gd name="T64" fmla="*/ 199 w 366"/>
                <a:gd name="T65" fmla="*/ 15 h 20"/>
                <a:gd name="T66" fmla="*/ 200 w 366"/>
                <a:gd name="T67" fmla="*/ 6 h 20"/>
                <a:gd name="T68" fmla="*/ 209 w 366"/>
                <a:gd name="T69" fmla="*/ 6 h 20"/>
                <a:gd name="T70" fmla="*/ 209 w 366"/>
                <a:gd name="T71" fmla="*/ 6 h 20"/>
                <a:gd name="T72" fmla="*/ 170 w 366"/>
                <a:gd name="T73" fmla="*/ 5 h 20"/>
                <a:gd name="T74" fmla="*/ 170 w 366"/>
                <a:gd name="T75" fmla="*/ 14 h 20"/>
                <a:gd name="T76" fmla="*/ 160 w 366"/>
                <a:gd name="T77" fmla="*/ 14 h 20"/>
                <a:gd name="T78" fmla="*/ 160 w 366"/>
                <a:gd name="T79" fmla="*/ 5 h 20"/>
                <a:gd name="T80" fmla="*/ 170 w 366"/>
                <a:gd name="T81" fmla="*/ 5 h 20"/>
                <a:gd name="T82" fmla="*/ 170 w 366"/>
                <a:gd name="T83" fmla="*/ 5 h 20"/>
                <a:gd name="T84" fmla="*/ 130 w 366"/>
                <a:gd name="T85" fmla="*/ 3 h 20"/>
                <a:gd name="T86" fmla="*/ 130 w 366"/>
                <a:gd name="T87" fmla="*/ 13 h 20"/>
                <a:gd name="T88" fmla="*/ 119 w 366"/>
                <a:gd name="T89" fmla="*/ 13 h 20"/>
                <a:gd name="T90" fmla="*/ 121 w 366"/>
                <a:gd name="T91" fmla="*/ 3 h 20"/>
                <a:gd name="T92" fmla="*/ 130 w 366"/>
                <a:gd name="T93" fmla="*/ 3 h 20"/>
                <a:gd name="T94" fmla="*/ 130 w 366"/>
                <a:gd name="T95" fmla="*/ 3 h 20"/>
                <a:gd name="T96" fmla="*/ 91 w 366"/>
                <a:gd name="T97" fmla="*/ 2 h 20"/>
                <a:gd name="T98" fmla="*/ 91 w 366"/>
                <a:gd name="T99" fmla="*/ 11 h 20"/>
                <a:gd name="T100" fmla="*/ 80 w 366"/>
                <a:gd name="T101" fmla="*/ 11 h 20"/>
                <a:gd name="T102" fmla="*/ 80 w 366"/>
                <a:gd name="T103" fmla="*/ 2 h 20"/>
                <a:gd name="T104" fmla="*/ 91 w 366"/>
                <a:gd name="T105" fmla="*/ 2 h 20"/>
                <a:gd name="T106" fmla="*/ 91 w 366"/>
                <a:gd name="T107" fmla="*/ 2 h 20"/>
                <a:gd name="T108" fmla="*/ 50 w 366"/>
                <a:gd name="T109" fmla="*/ 1 h 20"/>
                <a:gd name="T110" fmla="*/ 50 w 366"/>
                <a:gd name="T111" fmla="*/ 10 h 20"/>
                <a:gd name="T112" fmla="*/ 41 w 366"/>
                <a:gd name="T113" fmla="*/ 10 h 20"/>
                <a:gd name="T114" fmla="*/ 41 w 366"/>
                <a:gd name="T115" fmla="*/ 1 h 20"/>
                <a:gd name="T116" fmla="*/ 50 w 366"/>
                <a:gd name="T1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6" h="20">
                  <a:moveTo>
                    <a:pt x="11" y="0"/>
                  </a:moveTo>
                  <a:lnTo>
                    <a:pt x="11" y="9"/>
                  </a:lnTo>
                  <a:lnTo>
                    <a:pt x="0" y="9"/>
                  </a:lnTo>
                  <a:lnTo>
                    <a:pt x="0" y="0"/>
                  </a:lnTo>
                  <a:lnTo>
                    <a:pt x="11" y="0"/>
                  </a:lnTo>
                  <a:lnTo>
                    <a:pt x="11" y="0"/>
                  </a:lnTo>
                  <a:close/>
                  <a:moveTo>
                    <a:pt x="366" y="11"/>
                  </a:moveTo>
                  <a:lnTo>
                    <a:pt x="358" y="11"/>
                  </a:lnTo>
                  <a:lnTo>
                    <a:pt x="358" y="20"/>
                  </a:lnTo>
                  <a:lnTo>
                    <a:pt x="366" y="20"/>
                  </a:lnTo>
                  <a:lnTo>
                    <a:pt x="366" y="11"/>
                  </a:lnTo>
                  <a:lnTo>
                    <a:pt x="366" y="11"/>
                  </a:lnTo>
                  <a:close/>
                  <a:moveTo>
                    <a:pt x="330" y="10"/>
                  </a:moveTo>
                  <a:lnTo>
                    <a:pt x="328" y="19"/>
                  </a:lnTo>
                  <a:lnTo>
                    <a:pt x="319" y="19"/>
                  </a:lnTo>
                  <a:lnTo>
                    <a:pt x="319" y="10"/>
                  </a:lnTo>
                  <a:lnTo>
                    <a:pt x="330" y="10"/>
                  </a:lnTo>
                  <a:lnTo>
                    <a:pt x="330" y="10"/>
                  </a:lnTo>
                  <a:close/>
                  <a:moveTo>
                    <a:pt x="289" y="9"/>
                  </a:moveTo>
                  <a:lnTo>
                    <a:pt x="289" y="18"/>
                  </a:lnTo>
                  <a:lnTo>
                    <a:pt x="279" y="18"/>
                  </a:lnTo>
                  <a:lnTo>
                    <a:pt x="280" y="9"/>
                  </a:lnTo>
                  <a:lnTo>
                    <a:pt x="289" y="9"/>
                  </a:lnTo>
                  <a:lnTo>
                    <a:pt x="289" y="9"/>
                  </a:lnTo>
                  <a:close/>
                  <a:moveTo>
                    <a:pt x="250" y="7"/>
                  </a:moveTo>
                  <a:lnTo>
                    <a:pt x="249" y="17"/>
                  </a:lnTo>
                  <a:lnTo>
                    <a:pt x="240" y="17"/>
                  </a:lnTo>
                  <a:lnTo>
                    <a:pt x="240" y="7"/>
                  </a:lnTo>
                  <a:lnTo>
                    <a:pt x="250" y="7"/>
                  </a:lnTo>
                  <a:lnTo>
                    <a:pt x="250" y="7"/>
                  </a:lnTo>
                  <a:close/>
                  <a:moveTo>
                    <a:pt x="209" y="6"/>
                  </a:moveTo>
                  <a:lnTo>
                    <a:pt x="209" y="15"/>
                  </a:lnTo>
                  <a:lnTo>
                    <a:pt x="199" y="15"/>
                  </a:lnTo>
                  <a:lnTo>
                    <a:pt x="200" y="6"/>
                  </a:lnTo>
                  <a:lnTo>
                    <a:pt x="209" y="6"/>
                  </a:lnTo>
                  <a:lnTo>
                    <a:pt x="209" y="6"/>
                  </a:lnTo>
                  <a:close/>
                  <a:moveTo>
                    <a:pt x="170" y="5"/>
                  </a:moveTo>
                  <a:lnTo>
                    <a:pt x="170" y="14"/>
                  </a:lnTo>
                  <a:lnTo>
                    <a:pt x="160" y="14"/>
                  </a:lnTo>
                  <a:lnTo>
                    <a:pt x="160" y="5"/>
                  </a:lnTo>
                  <a:lnTo>
                    <a:pt x="170" y="5"/>
                  </a:lnTo>
                  <a:lnTo>
                    <a:pt x="170" y="5"/>
                  </a:lnTo>
                  <a:close/>
                  <a:moveTo>
                    <a:pt x="130" y="3"/>
                  </a:moveTo>
                  <a:lnTo>
                    <a:pt x="130" y="13"/>
                  </a:lnTo>
                  <a:lnTo>
                    <a:pt x="119" y="13"/>
                  </a:lnTo>
                  <a:lnTo>
                    <a:pt x="121" y="3"/>
                  </a:lnTo>
                  <a:lnTo>
                    <a:pt x="130" y="3"/>
                  </a:lnTo>
                  <a:lnTo>
                    <a:pt x="130" y="3"/>
                  </a:lnTo>
                  <a:close/>
                  <a:moveTo>
                    <a:pt x="91" y="2"/>
                  </a:moveTo>
                  <a:lnTo>
                    <a:pt x="91" y="11"/>
                  </a:lnTo>
                  <a:lnTo>
                    <a:pt x="80" y="11"/>
                  </a:lnTo>
                  <a:lnTo>
                    <a:pt x="80" y="2"/>
                  </a:lnTo>
                  <a:lnTo>
                    <a:pt x="91" y="2"/>
                  </a:lnTo>
                  <a:lnTo>
                    <a:pt x="91" y="2"/>
                  </a:lnTo>
                  <a:close/>
                  <a:moveTo>
                    <a:pt x="50" y="1"/>
                  </a:moveTo>
                  <a:lnTo>
                    <a:pt x="50" y="10"/>
                  </a:lnTo>
                  <a:lnTo>
                    <a:pt x="41" y="10"/>
                  </a:lnTo>
                  <a:lnTo>
                    <a:pt x="41" y="1"/>
                  </a:lnTo>
                  <a:lnTo>
                    <a:pt x="50" y="1"/>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47" name="Freeform 307"/>
            <p:cNvSpPr>
              <a:spLocks noEditPoints="1"/>
            </p:cNvSpPr>
            <p:nvPr/>
          </p:nvSpPr>
          <p:spPr bwMode="auto">
            <a:xfrm>
              <a:off x="2605253" y="3644545"/>
              <a:ext cx="1344676" cy="93879"/>
            </a:xfrm>
            <a:custGeom>
              <a:avLst/>
              <a:gdLst>
                <a:gd name="T0" fmla="*/ 10 w 487"/>
                <a:gd name="T1" fmla="*/ 32 h 34"/>
                <a:gd name="T2" fmla="*/ 0 w 487"/>
                <a:gd name="T3" fmla="*/ 23 h 34"/>
                <a:gd name="T4" fmla="*/ 9 w 487"/>
                <a:gd name="T5" fmla="*/ 23 h 34"/>
                <a:gd name="T6" fmla="*/ 487 w 487"/>
                <a:gd name="T7" fmla="*/ 10 h 34"/>
                <a:gd name="T8" fmla="*/ 477 w 487"/>
                <a:gd name="T9" fmla="*/ 1 h 34"/>
                <a:gd name="T10" fmla="*/ 487 w 487"/>
                <a:gd name="T11" fmla="*/ 0 h 34"/>
                <a:gd name="T12" fmla="*/ 448 w 487"/>
                <a:gd name="T13" fmla="*/ 11 h 34"/>
                <a:gd name="T14" fmla="*/ 437 w 487"/>
                <a:gd name="T15" fmla="*/ 2 h 34"/>
                <a:gd name="T16" fmla="*/ 446 w 487"/>
                <a:gd name="T17" fmla="*/ 2 h 34"/>
                <a:gd name="T18" fmla="*/ 407 w 487"/>
                <a:gd name="T19" fmla="*/ 14 h 34"/>
                <a:gd name="T20" fmla="*/ 397 w 487"/>
                <a:gd name="T21" fmla="*/ 5 h 34"/>
                <a:gd name="T22" fmla="*/ 407 w 487"/>
                <a:gd name="T23" fmla="*/ 4 h 34"/>
                <a:gd name="T24" fmla="*/ 368 w 487"/>
                <a:gd name="T25" fmla="*/ 15 h 34"/>
                <a:gd name="T26" fmla="*/ 358 w 487"/>
                <a:gd name="T27" fmla="*/ 6 h 34"/>
                <a:gd name="T28" fmla="*/ 367 w 487"/>
                <a:gd name="T29" fmla="*/ 6 h 34"/>
                <a:gd name="T30" fmla="*/ 328 w 487"/>
                <a:gd name="T31" fmla="*/ 18 h 34"/>
                <a:gd name="T32" fmla="*/ 317 w 487"/>
                <a:gd name="T33" fmla="*/ 9 h 34"/>
                <a:gd name="T34" fmla="*/ 328 w 487"/>
                <a:gd name="T35" fmla="*/ 7 h 34"/>
                <a:gd name="T36" fmla="*/ 288 w 487"/>
                <a:gd name="T37" fmla="*/ 19 h 34"/>
                <a:gd name="T38" fmla="*/ 278 w 487"/>
                <a:gd name="T39" fmla="*/ 10 h 34"/>
                <a:gd name="T40" fmla="*/ 288 w 487"/>
                <a:gd name="T41" fmla="*/ 10 h 34"/>
                <a:gd name="T42" fmla="*/ 248 w 487"/>
                <a:gd name="T43" fmla="*/ 22 h 34"/>
                <a:gd name="T44" fmla="*/ 237 w 487"/>
                <a:gd name="T45" fmla="*/ 13 h 34"/>
                <a:gd name="T46" fmla="*/ 248 w 487"/>
                <a:gd name="T47" fmla="*/ 11 h 34"/>
                <a:gd name="T48" fmla="*/ 209 w 487"/>
                <a:gd name="T49" fmla="*/ 23 h 34"/>
                <a:gd name="T50" fmla="*/ 198 w 487"/>
                <a:gd name="T51" fmla="*/ 14 h 34"/>
                <a:gd name="T52" fmla="*/ 209 w 487"/>
                <a:gd name="T53" fmla="*/ 14 h 34"/>
                <a:gd name="T54" fmla="*/ 169 w 487"/>
                <a:gd name="T55" fmla="*/ 26 h 34"/>
                <a:gd name="T56" fmla="*/ 159 w 487"/>
                <a:gd name="T57" fmla="*/ 15 h 34"/>
                <a:gd name="T58" fmla="*/ 168 w 487"/>
                <a:gd name="T59" fmla="*/ 15 h 34"/>
                <a:gd name="T60" fmla="*/ 129 w 487"/>
                <a:gd name="T61" fmla="*/ 27 h 34"/>
                <a:gd name="T62" fmla="*/ 118 w 487"/>
                <a:gd name="T63" fmla="*/ 18 h 34"/>
                <a:gd name="T64" fmla="*/ 129 w 487"/>
                <a:gd name="T65" fmla="*/ 18 h 34"/>
                <a:gd name="T66" fmla="*/ 90 w 487"/>
                <a:gd name="T67" fmla="*/ 30 h 34"/>
                <a:gd name="T68" fmla="*/ 79 w 487"/>
                <a:gd name="T69" fmla="*/ 19 h 34"/>
                <a:gd name="T70" fmla="*/ 88 w 487"/>
                <a:gd name="T71" fmla="*/ 19 h 34"/>
                <a:gd name="T72" fmla="*/ 49 w 487"/>
                <a:gd name="T73" fmla="*/ 31 h 34"/>
                <a:gd name="T74" fmla="*/ 39 w 487"/>
                <a:gd name="T7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7" h="34">
                  <a:moveTo>
                    <a:pt x="9" y="23"/>
                  </a:moveTo>
                  <a:lnTo>
                    <a:pt x="10" y="32"/>
                  </a:lnTo>
                  <a:lnTo>
                    <a:pt x="0" y="34"/>
                  </a:lnTo>
                  <a:lnTo>
                    <a:pt x="0" y="23"/>
                  </a:lnTo>
                  <a:lnTo>
                    <a:pt x="9" y="23"/>
                  </a:lnTo>
                  <a:lnTo>
                    <a:pt x="9" y="23"/>
                  </a:lnTo>
                  <a:close/>
                  <a:moveTo>
                    <a:pt x="487" y="0"/>
                  </a:moveTo>
                  <a:lnTo>
                    <a:pt x="487" y="10"/>
                  </a:lnTo>
                  <a:lnTo>
                    <a:pt x="477" y="10"/>
                  </a:lnTo>
                  <a:lnTo>
                    <a:pt x="477" y="1"/>
                  </a:lnTo>
                  <a:lnTo>
                    <a:pt x="487" y="0"/>
                  </a:lnTo>
                  <a:lnTo>
                    <a:pt x="487" y="0"/>
                  </a:lnTo>
                  <a:close/>
                  <a:moveTo>
                    <a:pt x="446" y="2"/>
                  </a:moveTo>
                  <a:lnTo>
                    <a:pt x="448" y="11"/>
                  </a:lnTo>
                  <a:lnTo>
                    <a:pt x="437" y="13"/>
                  </a:lnTo>
                  <a:lnTo>
                    <a:pt x="437" y="2"/>
                  </a:lnTo>
                  <a:lnTo>
                    <a:pt x="446" y="2"/>
                  </a:lnTo>
                  <a:lnTo>
                    <a:pt x="446" y="2"/>
                  </a:lnTo>
                  <a:close/>
                  <a:moveTo>
                    <a:pt x="407" y="4"/>
                  </a:moveTo>
                  <a:lnTo>
                    <a:pt x="407" y="14"/>
                  </a:lnTo>
                  <a:lnTo>
                    <a:pt x="398" y="14"/>
                  </a:lnTo>
                  <a:lnTo>
                    <a:pt x="397" y="5"/>
                  </a:lnTo>
                  <a:lnTo>
                    <a:pt x="407" y="4"/>
                  </a:lnTo>
                  <a:lnTo>
                    <a:pt x="407" y="4"/>
                  </a:lnTo>
                  <a:close/>
                  <a:moveTo>
                    <a:pt x="367" y="6"/>
                  </a:moveTo>
                  <a:lnTo>
                    <a:pt x="368" y="15"/>
                  </a:lnTo>
                  <a:lnTo>
                    <a:pt x="358" y="17"/>
                  </a:lnTo>
                  <a:lnTo>
                    <a:pt x="358" y="6"/>
                  </a:lnTo>
                  <a:lnTo>
                    <a:pt x="367" y="6"/>
                  </a:lnTo>
                  <a:lnTo>
                    <a:pt x="367" y="6"/>
                  </a:lnTo>
                  <a:close/>
                  <a:moveTo>
                    <a:pt x="328" y="7"/>
                  </a:moveTo>
                  <a:lnTo>
                    <a:pt x="328" y="18"/>
                  </a:lnTo>
                  <a:lnTo>
                    <a:pt x="318" y="18"/>
                  </a:lnTo>
                  <a:lnTo>
                    <a:pt x="317" y="9"/>
                  </a:lnTo>
                  <a:lnTo>
                    <a:pt x="328" y="7"/>
                  </a:lnTo>
                  <a:lnTo>
                    <a:pt x="328" y="7"/>
                  </a:lnTo>
                  <a:close/>
                  <a:moveTo>
                    <a:pt x="288" y="10"/>
                  </a:moveTo>
                  <a:lnTo>
                    <a:pt x="288" y="19"/>
                  </a:lnTo>
                  <a:lnTo>
                    <a:pt x="278" y="21"/>
                  </a:lnTo>
                  <a:lnTo>
                    <a:pt x="278" y="10"/>
                  </a:lnTo>
                  <a:lnTo>
                    <a:pt x="288" y="10"/>
                  </a:lnTo>
                  <a:lnTo>
                    <a:pt x="288" y="10"/>
                  </a:lnTo>
                  <a:close/>
                  <a:moveTo>
                    <a:pt x="248" y="11"/>
                  </a:moveTo>
                  <a:lnTo>
                    <a:pt x="248" y="22"/>
                  </a:lnTo>
                  <a:lnTo>
                    <a:pt x="239" y="22"/>
                  </a:lnTo>
                  <a:lnTo>
                    <a:pt x="237" y="13"/>
                  </a:lnTo>
                  <a:lnTo>
                    <a:pt x="248" y="11"/>
                  </a:lnTo>
                  <a:lnTo>
                    <a:pt x="248" y="11"/>
                  </a:lnTo>
                  <a:close/>
                  <a:moveTo>
                    <a:pt x="209" y="14"/>
                  </a:moveTo>
                  <a:lnTo>
                    <a:pt x="209" y="23"/>
                  </a:lnTo>
                  <a:lnTo>
                    <a:pt x="198" y="24"/>
                  </a:lnTo>
                  <a:lnTo>
                    <a:pt x="198" y="14"/>
                  </a:lnTo>
                  <a:lnTo>
                    <a:pt x="209" y="14"/>
                  </a:lnTo>
                  <a:lnTo>
                    <a:pt x="209" y="14"/>
                  </a:lnTo>
                  <a:close/>
                  <a:moveTo>
                    <a:pt x="168" y="15"/>
                  </a:moveTo>
                  <a:lnTo>
                    <a:pt x="169" y="26"/>
                  </a:lnTo>
                  <a:lnTo>
                    <a:pt x="159" y="26"/>
                  </a:lnTo>
                  <a:lnTo>
                    <a:pt x="159" y="15"/>
                  </a:lnTo>
                  <a:lnTo>
                    <a:pt x="168" y="15"/>
                  </a:lnTo>
                  <a:lnTo>
                    <a:pt x="168" y="15"/>
                  </a:lnTo>
                  <a:close/>
                  <a:moveTo>
                    <a:pt x="129" y="18"/>
                  </a:moveTo>
                  <a:lnTo>
                    <a:pt x="129" y="27"/>
                  </a:lnTo>
                  <a:lnTo>
                    <a:pt x="118" y="27"/>
                  </a:lnTo>
                  <a:lnTo>
                    <a:pt x="118" y="18"/>
                  </a:lnTo>
                  <a:lnTo>
                    <a:pt x="129" y="18"/>
                  </a:lnTo>
                  <a:lnTo>
                    <a:pt x="129" y="18"/>
                  </a:lnTo>
                  <a:close/>
                  <a:moveTo>
                    <a:pt x="88" y="19"/>
                  </a:moveTo>
                  <a:lnTo>
                    <a:pt x="90" y="30"/>
                  </a:lnTo>
                  <a:lnTo>
                    <a:pt x="79" y="30"/>
                  </a:lnTo>
                  <a:lnTo>
                    <a:pt x="79" y="19"/>
                  </a:lnTo>
                  <a:lnTo>
                    <a:pt x="88" y="19"/>
                  </a:lnTo>
                  <a:lnTo>
                    <a:pt x="88" y="19"/>
                  </a:lnTo>
                  <a:close/>
                  <a:moveTo>
                    <a:pt x="49" y="21"/>
                  </a:moveTo>
                  <a:lnTo>
                    <a:pt x="49" y="31"/>
                  </a:lnTo>
                  <a:lnTo>
                    <a:pt x="40" y="31"/>
                  </a:lnTo>
                  <a:lnTo>
                    <a:pt x="39" y="22"/>
                  </a:lnTo>
                  <a:lnTo>
                    <a:pt x="49" y="21"/>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48" name="Freeform 308"/>
            <p:cNvSpPr>
              <a:spLocks noEditPoints="1"/>
            </p:cNvSpPr>
            <p:nvPr/>
          </p:nvSpPr>
          <p:spPr bwMode="auto">
            <a:xfrm>
              <a:off x="3372850" y="3608651"/>
              <a:ext cx="1344676" cy="93879"/>
            </a:xfrm>
            <a:custGeom>
              <a:avLst/>
              <a:gdLst>
                <a:gd name="T0" fmla="*/ 10 w 487"/>
                <a:gd name="T1" fmla="*/ 32 h 34"/>
                <a:gd name="T2" fmla="*/ 0 w 487"/>
                <a:gd name="T3" fmla="*/ 23 h 34"/>
                <a:gd name="T4" fmla="*/ 10 w 487"/>
                <a:gd name="T5" fmla="*/ 23 h 34"/>
                <a:gd name="T6" fmla="*/ 487 w 487"/>
                <a:gd name="T7" fmla="*/ 10 h 34"/>
                <a:gd name="T8" fmla="*/ 477 w 487"/>
                <a:gd name="T9" fmla="*/ 1 h 34"/>
                <a:gd name="T10" fmla="*/ 487 w 487"/>
                <a:gd name="T11" fmla="*/ 0 h 34"/>
                <a:gd name="T12" fmla="*/ 448 w 487"/>
                <a:gd name="T13" fmla="*/ 11 h 34"/>
                <a:gd name="T14" fmla="*/ 438 w 487"/>
                <a:gd name="T15" fmla="*/ 2 h 34"/>
                <a:gd name="T16" fmla="*/ 447 w 487"/>
                <a:gd name="T17" fmla="*/ 2 h 34"/>
                <a:gd name="T18" fmla="*/ 408 w 487"/>
                <a:gd name="T19" fmla="*/ 14 h 34"/>
                <a:gd name="T20" fmla="*/ 397 w 487"/>
                <a:gd name="T21" fmla="*/ 5 h 34"/>
                <a:gd name="T22" fmla="*/ 408 w 487"/>
                <a:gd name="T23" fmla="*/ 3 h 34"/>
                <a:gd name="T24" fmla="*/ 368 w 487"/>
                <a:gd name="T25" fmla="*/ 15 h 34"/>
                <a:gd name="T26" fmla="*/ 358 w 487"/>
                <a:gd name="T27" fmla="*/ 6 h 34"/>
                <a:gd name="T28" fmla="*/ 367 w 487"/>
                <a:gd name="T29" fmla="*/ 6 h 34"/>
                <a:gd name="T30" fmla="*/ 328 w 487"/>
                <a:gd name="T31" fmla="*/ 18 h 34"/>
                <a:gd name="T32" fmla="*/ 317 w 487"/>
                <a:gd name="T33" fmla="*/ 7 h 34"/>
                <a:gd name="T34" fmla="*/ 328 w 487"/>
                <a:gd name="T35" fmla="*/ 7 h 34"/>
                <a:gd name="T36" fmla="*/ 289 w 487"/>
                <a:gd name="T37" fmla="*/ 19 h 34"/>
                <a:gd name="T38" fmla="*/ 278 w 487"/>
                <a:gd name="T39" fmla="*/ 10 h 34"/>
                <a:gd name="T40" fmla="*/ 289 w 487"/>
                <a:gd name="T41" fmla="*/ 10 h 34"/>
                <a:gd name="T42" fmla="*/ 249 w 487"/>
                <a:gd name="T43" fmla="*/ 22 h 34"/>
                <a:gd name="T44" fmla="*/ 239 w 487"/>
                <a:gd name="T45" fmla="*/ 11 h 34"/>
                <a:gd name="T46" fmla="*/ 248 w 487"/>
                <a:gd name="T47" fmla="*/ 11 h 34"/>
                <a:gd name="T48" fmla="*/ 209 w 487"/>
                <a:gd name="T49" fmla="*/ 23 h 34"/>
                <a:gd name="T50" fmla="*/ 199 w 487"/>
                <a:gd name="T51" fmla="*/ 14 h 34"/>
                <a:gd name="T52" fmla="*/ 209 w 487"/>
                <a:gd name="T53" fmla="*/ 13 h 34"/>
                <a:gd name="T54" fmla="*/ 170 w 487"/>
                <a:gd name="T55" fmla="*/ 24 h 34"/>
                <a:gd name="T56" fmla="*/ 159 w 487"/>
                <a:gd name="T57" fmla="*/ 15 h 34"/>
                <a:gd name="T58" fmla="*/ 168 w 487"/>
                <a:gd name="T59" fmla="*/ 15 h 34"/>
                <a:gd name="T60" fmla="*/ 129 w 487"/>
                <a:gd name="T61" fmla="*/ 27 h 34"/>
                <a:gd name="T62" fmla="*/ 119 w 487"/>
                <a:gd name="T63" fmla="*/ 18 h 34"/>
                <a:gd name="T64" fmla="*/ 129 w 487"/>
                <a:gd name="T65" fmla="*/ 17 h 34"/>
                <a:gd name="T66" fmla="*/ 90 w 487"/>
                <a:gd name="T67" fmla="*/ 28 h 34"/>
                <a:gd name="T68" fmla="*/ 80 w 487"/>
                <a:gd name="T69" fmla="*/ 19 h 34"/>
                <a:gd name="T70" fmla="*/ 89 w 487"/>
                <a:gd name="T71" fmla="*/ 19 h 34"/>
                <a:gd name="T72" fmla="*/ 50 w 487"/>
                <a:gd name="T73" fmla="*/ 31 h 34"/>
                <a:gd name="T74" fmla="*/ 39 w 487"/>
                <a:gd name="T7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7" h="34">
                  <a:moveTo>
                    <a:pt x="10" y="23"/>
                  </a:moveTo>
                  <a:lnTo>
                    <a:pt x="10" y="32"/>
                  </a:lnTo>
                  <a:lnTo>
                    <a:pt x="0" y="34"/>
                  </a:lnTo>
                  <a:lnTo>
                    <a:pt x="0" y="23"/>
                  </a:lnTo>
                  <a:lnTo>
                    <a:pt x="10" y="23"/>
                  </a:lnTo>
                  <a:lnTo>
                    <a:pt x="10" y="23"/>
                  </a:lnTo>
                  <a:close/>
                  <a:moveTo>
                    <a:pt x="487" y="0"/>
                  </a:moveTo>
                  <a:lnTo>
                    <a:pt x="487" y="10"/>
                  </a:lnTo>
                  <a:lnTo>
                    <a:pt x="478" y="10"/>
                  </a:lnTo>
                  <a:lnTo>
                    <a:pt x="477" y="1"/>
                  </a:lnTo>
                  <a:lnTo>
                    <a:pt x="487" y="0"/>
                  </a:lnTo>
                  <a:lnTo>
                    <a:pt x="487" y="0"/>
                  </a:lnTo>
                  <a:close/>
                  <a:moveTo>
                    <a:pt x="447" y="2"/>
                  </a:moveTo>
                  <a:lnTo>
                    <a:pt x="448" y="11"/>
                  </a:lnTo>
                  <a:lnTo>
                    <a:pt x="438" y="13"/>
                  </a:lnTo>
                  <a:lnTo>
                    <a:pt x="438" y="2"/>
                  </a:lnTo>
                  <a:lnTo>
                    <a:pt x="447" y="2"/>
                  </a:lnTo>
                  <a:lnTo>
                    <a:pt x="447" y="2"/>
                  </a:lnTo>
                  <a:close/>
                  <a:moveTo>
                    <a:pt x="408" y="3"/>
                  </a:moveTo>
                  <a:lnTo>
                    <a:pt x="408" y="14"/>
                  </a:lnTo>
                  <a:lnTo>
                    <a:pt x="398" y="14"/>
                  </a:lnTo>
                  <a:lnTo>
                    <a:pt x="397" y="5"/>
                  </a:lnTo>
                  <a:lnTo>
                    <a:pt x="408" y="3"/>
                  </a:lnTo>
                  <a:lnTo>
                    <a:pt x="408" y="3"/>
                  </a:lnTo>
                  <a:close/>
                  <a:moveTo>
                    <a:pt x="367" y="6"/>
                  </a:moveTo>
                  <a:lnTo>
                    <a:pt x="368" y="15"/>
                  </a:lnTo>
                  <a:lnTo>
                    <a:pt x="358" y="17"/>
                  </a:lnTo>
                  <a:lnTo>
                    <a:pt x="358" y="6"/>
                  </a:lnTo>
                  <a:lnTo>
                    <a:pt x="367" y="6"/>
                  </a:lnTo>
                  <a:lnTo>
                    <a:pt x="367" y="6"/>
                  </a:lnTo>
                  <a:close/>
                  <a:moveTo>
                    <a:pt x="328" y="7"/>
                  </a:moveTo>
                  <a:lnTo>
                    <a:pt x="328" y="18"/>
                  </a:lnTo>
                  <a:lnTo>
                    <a:pt x="319" y="18"/>
                  </a:lnTo>
                  <a:lnTo>
                    <a:pt x="317" y="7"/>
                  </a:lnTo>
                  <a:lnTo>
                    <a:pt x="328" y="7"/>
                  </a:lnTo>
                  <a:lnTo>
                    <a:pt x="328" y="7"/>
                  </a:lnTo>
                  <a:close/>
                  <a:moveTo>
                    <a:pt x="289" y="10"/>
                  </a:moveTo>
                  <a:lnTo>
                    <a:pt x="289" y="19"/>
                  </a:lnTo>
                  <a:lnTo>
                    <a:pt x="278" y="19"/>
                  </a:lnTo>
                  <a:lnTo>
                    <a:pt x="278" y="10"/>
                  </a:lnTo>
                  <a:lnTo>
                    <a:pt x="289" y="10"/>
                  </a:lnTo>
                  <a:lnTo>
                    <a:pt x="289" y="10"/>
                  </a:lnTo>
                  <a:close/>
                  <a:moveTo>
                    <a:pt x="248" y="11"/>
                  </a:moveTo>
                  <a:lnTo>
                    <a:pt x="249" y="22"/>
                  </a:lnTo>
                  <a:lnTo>
                    <a:pt x="239" y="22"/>
                  </a:lnTo>
                  <a:lnTo>
                    <a:pt x="239" y="11"/>
                  </a:lnTo>
                  <a:lnTo>
                    <a:pt x="248" y="11"/>
                  </a:lnTo>
                  <a:lnTo>
                    <a:pt x="248" y="11"/>
                  </a:lnTo>
                  <a:close/>
                  <a:moveTo>
                    <a:pt x="209" y="13"/>
                  </a:moveTo>
                  <a:lnTo>
                    <a:pt x="209" y="23"/>
                  </a:lnTo>
                  <a:lnTo>
                    <a:pt x="199" y="23"/>
                  </a:lnTo>
                  <a:lnTo>
                    <a:pt x="199" y="14"/>
                  </a:lnTo>
                  <a:lnTo>
                    <a:pt x="209" y="13"/>
                  </a:lnTo>
                  <a:lnTo>
                    <a:pt x="209" y="13"/>
                  </a:lnTo>
                  <a:close/>
                  <a:moveTo>
                    <a:pt x="168" y="15"/>
                  </a:moveTo>
                  <a:lnTo>
                    <a:pt x="170" y="24"/>
                  </a:lnTo>
                  <a:lnTo>
                    <a:pt x="159" y="26"/>
                  </a:lnTo>
                  <a:lnTo>
                    <a:pt x="159" y="15"/>
                  </a:lnTo>
                  <a:lnTo>
                    <a:pt x="168" y="15"/>
                  </a:lnTo>
                  <a:lnTo>
                    <a:pt x="168" y="15"/>
                  </a:lnTo>
                  <a:close/>
                  <a:moveTo>
                    <a:pt x="129" y="17"/>
                  </a:moveTo>
                  <a:lnTo>
                    <a:pt x="129" y="27"/>
                  </a:lnTo>
                  <a:lnTo>
                    <a:pt x="120" y="27"/>
                  </a:lnTo>
                  <a:lnTo>
                    <a:pt x="119" y="18"/>
                  </a:lnTo>
                  <a:lnTo>
                    <a:pt x="129" y="17"/>
                  </a:lnTo>
                  <a:lnTo>
                    <a:pt x="129" y="17"/>
                  </a:lnTo>
                  <a:close/>
                  <a:moveTo>
                    <a:pt x="89" y="19"/>
                  </a:moveTo>
                  <a:lnTo>
                    <a:pt x="90" y="28"/>
                  </a:lnTo>
                  <a:lnTo>
                    <a:pt x="80" y="30"/>
                  </a:lnTo>
                  <a:lnTo>
                    <a:pt x="80" y="19"/>
                  </a:lnTo>
                  <a:lnTo>
                    <a:pt x="89" y="19"/>
                  </a:lnTo>
                  <a:lnTo>
                    <a:pt x="89" y="19"/>
                  </a:lnTo>
                  <a:close/>
                  <a:moveTo>
                    <a:pt x="50" y="20"/>
                  </a:moveTo>
                  <a:lnTo>
                    <a:pt x="50" y="31"/>
                  </a:lnTo>
                  <a:lnTo>
                    <a:pt x="40" y="31"/>
                  </a:lnTo>
                  <a:lnTo>
                    <a:pt x="39" y="22"/>
                  </a:lnTo>
                  <a:lnTo>
                    <a:pt x="50" y="2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49" name="Freeform 309"/>
            <p:cNvSpPr>
              <a:spLocks/>
            </p:cNvSpPr>
            <p:nvPr/>
          </p:nvSpPr>
          <p:spPr bwMode="auto">
            <a:xfrm>
              <a:off x="6244436" y="1319665"/>
              <a:ext cx="30373" cy="27611"/>
            </a:xfrm>
            <a:custGeom>
              <a:avLst/>
              <a:gdLst>
                <a:gd name="T0" fmla="*/ 11 w 11"/>
                <a:gd name="T1" fmla="*/ 0 h 10"/>
                <a:gd name="T2" fmla="*/ 11 w 11"/>
                <a:gd name="T3" fmla="*/ 0 h 10"/>
                <a:gd name="T4" fmla="*/ 1 w 11"/>
                <a:gd name="T5" fmla="*/ 0 h 10"/>
                <a:gd name="T6" fmla="*/ 0 w 11"/>
                <a:gd name="T7" fmla="*/ 0 h 10"/>
                <a:gd name="T8" fmla="*/ 0 w 11"/>
                <a:gd name="T9" fmla="*/ 10 h 10"/>
                <a:gd name="T10" fmla="*/ 1 w 11"/>
                <a:gd name="T11" fmla="*/ 10 h 10"/>
                <a:gd name="T12" fmla="*/ 11 w 11"/>
                <a:gd name="T13" fmla="*/ 10 h 10"/>
                <a:gd name="T14" fmla="*/ 11 w 11"/>
                <a:gd name="T15" fmla="*/ 10 h 10"/>
                <a:gd name="T16" fmla="*/ 11 w 11"/>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11" y="0"/>
                  </a:moveTo>
                  <a:lnTo>
                    <a:pt x="11" y="0"/>
                  </a:lnTo>
                  <a:lnTo>
                    <a:pt x="1" y="0"/>
                  </a:lnTo>
                  <a:lnTo>
                    <a:pt x="0" y="0"/>
                  </a:lnTo>
                  <a:lnTo>
                    <a:pt x="0" y="10"/>
                  </a:lnTo>
                  <a:lnTo>
                    <a:pt x="1" y="10"/>
                  </a:lnTo>
                  <a:lnTo>
                    <a:pt x="11" y="10"/>
                  </a:lnTo>
                  <a:lnTo>
                    <a:pt x="11" y="10"/>
                  </a:lnTo>
                  <a:lnTo>
                    <a:pt x="11"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50" name="Freeform 310"/>
            <p:cNvSpPr>
              <a:spLocks/>
            </p:cNvSpPr>
            <p:nvPr/>
          </p:nvSpPr>
          <p:spPr bwMode="auto">
            <a:xfrm>
              <a:off x="6357642" y="1322427"/>
              <a:ext cx="27611" cy="30373"/>
            </a:xfrm>
            <a:custGeom>
              <a:avLst/>
              <a:gdLst>
                <a:gd name="T0" fmla="*/ 10 w 10"/>
                <a:gd name="T1" fmla="*/ 0 h 11"/>
                <a:gd name="T2" fmla="*/ 2 w 10"/>
                <a:gd name="T3" fmla="*/ 0 h 11"/>
                <a:gd name="T4" fmla="*/ 0 w 10"/>
                <a:gd name="T5" fmla="*/ 0 h 11"/>
                <a:gd name="T6" fmla="*/ 0 w 10"/>
                <a:gd name="T7" fmla="*/ 11 h 11"/>
                <a:gd name="T8" fmla="*/ 1 w 10"/>
                <a:gd name="T9" fmla="*/ 11 h 11"/>
                <a:gd name="T10" fmla="*/ 9 w 10"/>
                <a:gd name="T11" fmla="*/ 11 h 11"/>
                <a:gd name="T12" fmla="*/ 10 w 1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10" y="0"/>
                  </a:moveTo>
                  <a:lnTo>
                    <a:pt x="2" y="0"/>
                  </a:lnTo>
                  <a:lnTo>
                    <a:pt x="0" y="0"/>
                  </a:lnTo>
                  <a:lnTo>
                    <a:pt x="0" y="11"/>
                  </a:lnTo>
                  <a:lnTo>
                    <a:pt x="1" y="11"/>
                  </a:lnTo>
                  <a:lnTo>
                    <a:pt x="9" y="11"/>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51" name="Freeform 311"/>
            <p:cNvSpPr>
              <a:spLocks/>
            </p:cNvSpPr>
            <p:nvPr/>
          </p:nvSpPr>
          <p:spPr bwMode="auto">
            <a:xfrm>
              <a:off x="6465328" y="1330710"/>
              <a:ext cx="27611" cy="27611"/>
            </a:xfrm>
            <a:custGeom>
              <a:avLst/>
              <a:gdLst>
                <a:gd name="T0" fmla="*/ 10 w 10"/>
                <a:gd name="T1" fmla="*/ 0 h 10"/>
                <a:gd name="T2" fmla="*/ 4 w 10"/>
                <a:gd name="T3" fmla="*/ 0 h 10"/>
                <a:gd name="T4" fmla="*/ 0 w 10"/>
                <a:gd name="T5" fmla="*/ 0 h 10"/>
                <a:gd name="T6" fmla="*/ 0 w 10"/>
                <a:gd name="T7" fmla="*/ 9 h 10"/>
                <a:gd name="T8" fmla="*/ 2 w 10"/>
                <a:gd name="T9" fmla="*/ 9 h 10"/>
                <a:gd name="T10" fmla="*/ 10 w 10"/>
                <a:gd name="T11" fmla="*/ 10 h 10"/>
                <a:gd name="T12" fmla="*/ 10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0" y="0"/>
                  </a:moveTo>
                  <a:lnTo>
                    <a:pt x="4" y="0"/>
                  </a:lnTo>
                  <a:lnTo>
                    <a:pt x="0" y="0"/>
                  </a:lnTo>
                  <a:lnTo>
                    <a:pt x="0" y="9"/>
                  </a:lnTo>
                  <a:lnTo>
                    <a:pt x="2" y="9"/>
                  </a:lnTo>
                  <a:lnTo>
                    <a:pt x="10" y="10"/>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52" name="Freeform 312"/>
            <p:cNvSpPr>
              <a:spLocks/>
            </p:cNvSpPr>
            <p:nvPr/>
          </p:nvSpPr>
          <p:spPr bwMode="auto">
            <a:xfrm>
              <a:off x="6573011" y="1336232"/>
              <a:ext cx="33134" cy="30373"/>
            </a:xfrm>
            <a:custGeom>
              <a:avLst/>
              <a:gdLst>
                <a:gd name="T0" fmla="*/ 12 w 12"/>
                <a:gd name="T1" fmla="*/ 2 h 11"/>
                <a:gd name="T2" fmla="*/ 5 w 12"/>
                <a:gd name="T3" fmla="*/ 0 h 11"/>
                <a:gd name="T4" fmla="*/ 1 w 12"/>
                <a:gd name="T5" fmla="*/ 0 h 11"/>
                <a:gd name="T6" fmla="*/ 0 w 12"/>
                <a:gd name="T7" fmla="*/ 10 h 11"/>
                <a:gd name="T8" fmla="*/ 4 w 12"/>
                <a:gd name="T9" fmla="*/ 11 h 11"/>
                <a:gd name="T10" fmla="*/ 10 w 12"/>
                <a:gd name="T11" fmla="*/ 11 h 11"/>
                <a:gd name="T12" fmla="*/ 12 w 1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12" y="2"/>
                  </a:moveTo>
                  <a:lnTo>
                    <a:pt x="5" y="0"/>
                  </a:lnTo>
                  <a:lnTo>
                    <a:pt x="1" y="0"/>
                  </a:lnTo>
                  <a:lnTo>
                    <a:pt x="0" y="10"/>
                  </a:lnTo>
                  <a:lnTo>
                    <a:pt x="4" y="11"/>
                  </a:lnTo>
                  <a:lnTo>
                    <a:pt x="10" y="11"/>
                  </a:lnTo>
                  <a:lnTo>
                    <a:pt x="12" y="2"/>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53" name="Freeform 313"/>
            <p:cNvSpPr>
              <a:spLocks/>
            </p:cNvSpPr>
            <p:nvPr/>
          </p:nvSpPr>
          <p:spPr bwMode="auto">
            <a:xfrm>
              <a:off x="6683457" y="1347277"/>
              <a:ext cx="30373" cy="30373"/>
            </a:xfrm>
            <a:custGeom>
              <a:avLst/>
              <a:gdLst>
                <a:gd name="T0" fmla="*/ 11 w 11"/>
                <a:gd name="T1" fmla="*/ 2 h 11"/>
                <a:gd name="T2" fmla="*/ 4 w 11"/>
                <a:gd name="T3" fmla="*/ 0 h 11"/>
                <a:gd name="T4" fmla="*/ 0 w 11"/>
                <a:gd name="T5" fmla="*/ 0 h 11"/>
                <a:gd name="T6" fmla="*/ 0 w 11"/>
                <a:gd name="T7" fmla="*/ 9 h 11"/>
                <a:gd name="T8" fmla="*/ 3 w 11"/>
                <a:gd name="T9" fmla="*/ 11 h 11"/>
                <a:gd name="T10" fmla="*/ 10 w 11"/>
                <a:gd name="T11" fmla="*/ 11 h 11"/>
                <a:gd name="T12" fmla="*/ 11 w 11"/>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1" y="2"/>
                  </a:moveTo>
                  <a:lnTo>
                    <a:pt x="4" y="0"/>
                  </a:lnTo>
                  <a:lnTo>
                    <a:pt x="0" y="0"/>
                  </a:lnTo>
                  <a:lnTo>
                    <a:pt x="0" y="9"/>
                  </a:lnTo>
                  <a:lnTo>
                    <a:pt x="3" y="11"/>
                  </a:lnTo>
                  <a:lnTo>
                    <a:pt x="10" y="11"/>
                  </a:lnTo>
                  <a:lnTo>
                    <a:pt x="11" y="2"/>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54" name="Freeform 314"/>
            <p:cNvSpPr>
              <a:spLocks/>
            </p:cNvSpPr>
            <p:nvPr/>
          </p:nvSpPr>
          <p:spPr bwMode="auto">
            <a:xfrm>
              <a:off x="6793902" y="1358321"/>
              <a:ext cx="27611" cy="33134"/>
            </a:xfrm>
            <a:custGeom>
              <a:avLst/>
              <a:gdLst>
                <a:gd name="T0" fmla="*/ 10 w 10"/>
                <a:gd name="T1" fmla="*/ 2 h 12"/>
                <a:gd name="T2" fmla="*/ 4 w 10"/>
                <a:gd name="T3" fmla="*/ 2 h 12"/>
                <a:gd name="T4" fmla="*/ 1 w 10"/>
                <a:gd name="T5" fmla="*/ 0 h 12"/>
                <a:gd name="T6" fmla="*/ 0 w 10"/>
                <a:gd name="T7" fmla="*/ 11 h 12"/>
                <a:gd name="T8" fmla="*/ 2 w 10"/>
                <a:gd name="T9" fmla="*/ 11 h 12"/>
                <a:gd name="T10" fmla="*/ 9 w 10"/>
                <a:gd name="T11" fmla="*/ 12 h 12"/>
                <a:gd name="T12" fmla="*/ 10 w 10"/>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10" y="2"/>
                  </a:moveTo>
                  <a:lnTo>
                    <a:pt x="4" y="2"/>
                  </a:lnTo>
                  <a:lnTo>
                    <a:pt x="1" y="0"/>
                  </a:lnTo>
                  <a:lnTo>
                    <a:pt x="0" y="11"/>
                  </a:lnTo>
                  <a:lnTo>
                    <a:pt x="2" y="11"/>
                  </a:lnTo>
                  <a:lnTo>
                    <a:pt x="9" y="12"/>
                  </a:lnTo>
                  <a:lnTo>
                    <a:pt x="10" y="2"/>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55" name="Freeform 315"/>
            <p:cNvSpPr>
              <a:spLocks/>
            </p:cNvSpPr>
            <p:nvPr/>
          </p:nvSpPr>
          <p:spPr bwMode="auto">
            <a:xfrm>
              <a:off x="6901588" y="1377650"/>
              <a:ext cx="33134" cy="27611"/>
            </a:xfrm>
            <a:custGeom>
              <a:avLst/>
              <a:gdLst>
                <a:gd name="T0" fmla="*/ 12 w 12"/>
                <a:gd name="T1" fmla="*/ 1 h 10"/>
                <a:gd name="T2" fmla="*/ 4 w 12"/>
                <a:gd name="T3" fmla="*/ 0 h 10"/>
                <a:gd name="T4" fmla="*/ 1 w 12"/>
                <a:gd name="T5" fmla="*/ 0 h 10"/>
                <a:gd name="T6" fmla="*/ 0 w 12"/>
                <a:gd name="T7" fmla="*/ 9 h 10"/>
                <a:gd name="T8" fmla="*/ 3 w 12"/>
                <a:gd name="T9" fmla="*/ 9 h 10"/>
                <a:gd name="T10" fmla="*/ 9 w 12"/>
                <a:gd name="T11" fmla="*/ 10 h 10"/>
                <a:gd name="T12" fmla="*/ 12 w 12"/>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2" y="1"/>
                  </a:moveTo>
                  <a:lnTo>
                    <a:pt x="4" y="0"/>
                  </a:lnTo>
                  <a:lnTo>
                    <a:pt x="1" y="0"/>
                  </a:lnTo>
                  <a:lnTo>
                    <a:pt x="0" y="9"/>
                  </a:lnTo>
                  <a:lnTo>
                    <a:pt x="3" y="9"/>
                  </a:lnTo>
                  <a:lnTo>
                    <a:pt x="9" y="10"/>
                  </a:lnTo>
                  <a:lnTo>
                    <a:pt x="12" y="1"/>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56" name="Freeform 316"/>
            <p:cNvSpPr>
              <a:spLocks/>
            </p:cNvSpPr>
            <p:nvPr/>
          </p:nvSpPr>
          <p:spPr bwMode="auto">
            <a:xfrm>
              <a:off x="7009271" y="1391455"/>
              <a:ext cx="33134" cy="33134"/>
            </a:xfrm>
            <a:custGeom>
              <a:avLst/>
              <a:gdLst>
                <a:gd name="T0" fmla="*/ 12 w 12"/>
                <a:gd name="T1" fmla="*/ 3 h 12"/>
                <a:gd name="T2" fmla="*/ 12 w 12"/>
                <a:gd name="T3" fmla="*/ 3 h 12"/>
                <a:gd name="T4" fmla="*/ 4 w 12"/>
                <a:gd name="T5" fmla="*/ 1 h 12"/>
                <a:gd name="T6" fmla="*/ 1 w 12"/>
                <a:gd name="T7" fmla="*/ 0 h 12"/>
                <a:gd name="T8" fmla="*/ 0 w 12"/>
                <a:gd name="T9" fmla="*/ 10 h 12"/>
                <a:gd name="T10" fmla="*/ 1 w 12"/>
                <a:gd name="T11" fmla="*/ 10 h 12"/>
                <a:gd name="T12" fmla="*/ 9 w 12"/>
                <a:gd name="T13" fmla="*/ 12 h 12"/>
                <a:gd name="T14" fmla="*/ 9 w 12"/>
                <a:gd name="T15" fmla="*/ 12 h 12"/>
                <a:gd name="T16" fmla="*/ 12 w 12"/>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3"/>
                  </a:moveTo>
                  <a:lnTo>
                    <a:pt x="12" y="3"/>
                  </a:lnTo>
                  <a:lnTo>
                    <a:pt x="4" y="1"/>
                  </a:lnTo>
                  <a:lnTo>
                    <a:pt x="1" y="0"/>
                  </a:lnTo>
                  <a:lnTo>
                    <a:pt x="0" y="10"/>
                  </a:lnTo>
                  <a:lnTo>
                    <a:pt x="1" y="10"/>
                  </a:lnTo>
                  <a:lnTo>
                    <a:pt x="9" y="12"/>
                  </a:lnTo>
                  <a:lnTo>
                    <a:pt x="9" y="12"/>
                  </a:lnTo>
                  <a:lnTo>
                    <a:pt x="12" y="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57" name="Freeform 317"/>
            <p:cNvSpPr>
              <a:spLocks/>
            </p:cNvSpPr>
            <p:nvPr/>
          </p:nvSpPr>
          <p:spPr bwMode="auto">
            <a:xfrm>
              <a:off x="7116957" y="1413544"/>
              <a:ext cx="33134" cy="33134"/>
            </a:xfrm>
            <a:custGeom>
              <a:avLst/>
              <a:gdLst>
                <a:gd name="T0" fmla="*/ 12 w 12"/>
                <a:gd name="T1" fmla="*/ 1 h 12"/>
                <a:gd name="T2" fmla="*/ 11 w 12"/>
                <a:gd name="T3" fmla="*/ 1 h 12"/>
                <a:gd name="T4" fmla="*/ 3 w 12"/>
                <a:gd name="T5" fmla="*/ 0 h 12"/>
                <a:gd name="T6" fmla="*/ 2 w 12"/>
                <a:gd name="T7" fmla="*/ 0 h 12"/>
                <a:gd name="T8" fmla="*/ 0 w 12"/>
                <a:gd name="T9" fmla="*/ 9 h 12"/>
                <a:gd name="T10" fmla="*/ 0 w 12"/>
                <a:gd name="T11" fmla="*/ 10 h 12"/>
                <a:gd name="T12" fmla="*/ 8 w 12"/>
                <a:gd name="T13" fmla="*/ 12 h 12"/>
                <a:gd name="T14" fmla="*/ 9 w 12"/>
                <a:gd name="T15" fmla="*/ 12 h 12"/>
                <a:gd name="T16" fmla="*/ 12 w 12"/>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
                  </a:moveTo>
                  <a:lnTo>
                    <a:pt x="11" y="1"/>
                  </a:lnTo>
                  <a:lnTo>
                    <a:pt x="3" y="0"/>
                  </a:lnTo>
                  <a:lnTo>
                    <a:pt x="2" y="0"/>
                  </a:lnTo>
                  <a:lnTo>
                    <a:pt x="0" y="9"/>
                  </a:lnTo>
                  <a:lnTo>
                    <a:pt x="0" y="10"/>
                  </a:lnTo>
                  <a:lnTo>
                    <a:pt x="8" y="12"/>
                  </a:lnTo>
                  <a:lnTo>
                    <a:pt x="9" y="12"/>
                  </a:lnTo>
                  <a:lnTo>
                    <a:pt x="12" y="1"/>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58" name="Freeform 318"/>
            <p:cNvSpPr>
              <a:spLocks/>
            </p:cNvSpPr>
            <p:nvPr/>
          </p:nvSpPr>
          <p:spPr bwMode="auto">
            <a:xfrm>
              <a:off x="7221880" y="1435633"/>
              <a:ext cx="35896" cy="30373"/>
            </a:xfrm>
            <a:custGeom>
              <a:avLst/>
              <a:gdLst>
                <a:gd name="T0" fmla="*/ 13 w 13"/>
                <a:gd name="T1" fmla="*/ 2 h 11"/>
                <a:gd name="T2" fmla="*/ 9 w 13"/>
                <a:gd name="T3" fmla="*/ 1 h 11"/>
                <a:gd name="T4" fmla="*/ 3 w 13"/>
                <a:gd name="T5" fmla="*/ 0 h 11"/>
                <a:gd name="T6" fmla="*/ 0 w 13"/>
                <a:gd name="T7" fmla="*/ 10 h 11"/>
                <a:gd name="T8" fmla="*/ 8 w 13"/>
                <a:gd name="T9" fmla="*/ 11 h 11"/>
                <a:gd name="T10" fmla="*/ 11 w 13"/>
                <a:gd name="T11" fmla="*/ 11 h 11"/>
                <a:gd name="T12" fmla="*/ 13 w 1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13" y="2"/>
                  </a:moveTo>
                  <a:lnTo>
                    <a:pt x="9" y="1"/>
                  </a:lnTo>
                  <a:lnTo>
                    <a:pt x="3" y="0"/>
                  </a:lnTo>
                  <a:lnTo>
                    <a:pt x="0" y="10"/>
                  </a:lnTo>
                  <a:lnTo>
                    <a:pt x="8" y="11"/>
                  </a:lnTo>
                  <a:lnTo>
                    <a:pt x="11" y="11"/>
                  </a:lnTo>
                  <a:lnTo>
                    <a:pt x="13" y="2"/>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59" name="Freeform 319"/>
            <p:cNvSpPr>
              <a:spLocks/>
            </p:cNvSpPr>
            <p:nvPr/>
          </p:nvSpPr>
          <p:spPr bwMode="auto">
            <a:xfrm>
              <a:off x="7329564" y="1460484"/>
              <a:ext cx="33134" cy="33134"/>
            </a:xfrm>
            <a:custGeom>
              <a:avLst/>
              <a:gdLst>
                <a:gd name="T0" fmla="*/ 12 w 12"/>
                <a:gd name="T1" fmla="*/ 2 h 12"/>
                <a:gd name="T2" fmla="*/ 8 w 12"/>
                <a:gd name="T3" fmla="*/ 1 h 12"/>
                <a:gd name="T4" fmla="*/ 3 w 12"/>
                <a:gd name="T5" fmla="*/ 0 h 12"/>
                <a:gd name="T6" fmla="*/ 0 w 12"/>
                <a:gd name="T7" fmla="*/ 10 h 12"/>
                <a:gd name="T8" fmla="*/ 6 w 12"/>
                <a:gd name="T9" fmla="*/ 10 h 12"/>
                <a:gd name="T10" fmla="*/ 10 w 12"/>
                <a:gd name="T11" fmla="*/ 12 h 12"/>
                <a:gd name="T12" fmla="*/ 12 w 12"/>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2" y="2"/>
                  </a:moveTo>
                  <a:lnTo>
                    <a:pt x="8" y="1"/>
                  </a:lnTo>
                  <a:lnTo>
                    <a:pt x="3" y="0"/>
                  </a:lnTo>
                  <a:lnTo>
                    <a:pt x="0" y="10"/>
                  </a:lnTo>
                  <a:lnTo>
                    <a:pt x="6" y="10"/>
                  </a:lnTo>
                  <a:lnTo>
                    <a:pt x="10" y="12"/>
                  </a:lnTo>
                  <a:lnTo>
                    <a:pt x="12" y="2"/>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60" name="Freeform 320"/>
            <p:cNvSpPr>
              <a:spLocks/>
            </p:cNvSpPr>
            <p:nvPr/>
          </p:nvSpPr>
          <p:spPr bwMode="auto">
            <a:xfrm>
              <a:off x="7434487" y="1488096"/>
              <a:ext cx="35896" cy="33134"/>
            </a:xfrm>
            <a:custGeom>
              <a:avLst/>
              <a:gdLst>
                <a:gd name="T0" fmla="*/ 13 w 13"/>
                <a:gd name="T1" fmla="*/ 3 h 12"/>
                <a:gd name="T2" fmla="*/ 7 w 13"/>
                <a:gd name="T3" fmla="*/ 0 h 12"/>
                <a:gd name="T4" fmla="*/ 3 w 13"/>
                <a:gd name="T5" fmla="*/ 0 h 12"/>
                <a:gd name="T6" fmla="*/ 0 w 13"/>
                <a:gd name="T7" fmla="*/ 9 h 12"/>
                <a:gd name="T8" fmla="*/ 4 w 13"/>
                <a:gd name="T9" fmla="*/ 11 h 12"/>
                <a:gd name="T10" fmla="*/ 11 w 13"/>
                <a:gd name="T11" fmla="*/ 12 h 12"/>
                <a:gd name="T12" fmla="*/ 13 w 13"/>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13" y="3"/>
                  </a:moveTo>
                  <a:lnTo>
                    <a:pt x="7" y="0"/>
                  </a:lnTo>
                  <a:lnTo>
                    <a:pt x="3" y="0"/>
                  </a:lnTo>
                  <a:lnTo>
                    <a:pt x="0" y="9"/>
                  </a:lnTo>
                  <a:lnTo>
                    <a:pt x="4" y="11"/>
                  </a:lnTo>
                  <a:lnTo>
                    <a:pt x="11" y="12"/>
                  </a:lnTo>
                  <a:lnTo>
                    <a:pt x="13" y="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61" name="Freeform 321"/>
            <p:cNvSpPr>
              <a:spLocks/>
            </p:cNvSpPr>
            <p:nvPr/>
          </p:nvSpPr>
          <p:spPr bwMode="auto">
            <a:xfrm>
              <a:off x="7544933" y="1518467"/>
              <a:ext cx="30373" cy="35896"/>
            </a:xfrm>
            <a:custGeom>
              <a:avLst/>
              <a:gdLst>
                <a:gd name="T0" fmla="*/ 11 w 11"/>
                <a:gd name="T1" fmla="*/ 2 h 13"/>
                <a:gd name="T2" fmla="*/ 10 w 11"/>
                <a:gd name="T3" fmla="*/ 2 h 13"/>
                <a:gd name="T4" fmla="*/ 2 w 11"/>
                <a:gd name="T5" fmla="*/ 0 h 13"/>
                <a:gd name="T6" fmla="*/ 2 w 11"/>
                <a:gd name="T7" fmla="*/ 0 h 13"/>
                <a:gd name="T8" fmla="*/ 0 w 11"/>
                <a:gd name="T9" fmla="*/ 9 h 13"/>
                <a:gd name="T10" fmla="*/ 0 w 11"/>
                <a:gd name="T11" fmla="*/ 10 h 13"/>
                <a:gd name="T12" fmla="*/ 6 w 11"/>
                <a:gd name="T13" fmla="*/ 12 h 13"/>
                <a:gd name="T14" fmla="*/ 9 w 11"/>
                <a:gd name="T15" fmla="*/ 13 h 13"/>
                <a:gd name="T16" fmla="*/ 11 w 11"/>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11" y="2"/>
                  </a:moveTo>
                  <a:lnTo>
                    <a:pt x="10" y="2"/>
                  </a:lnTo>
                  <a:lnTo>
                    <a:pt x="2" y="0"/>
                  </a:lnTo>
                  <a:lnTo>
                    <a:pt x="2" y="0"/>
                  </a:lnTo>
                  <a:lnTo>
                    <a:pt x="0" y="9"/>
                  </a:lnTo>
                  <a:lnTo>
                    <a:pt x="0" y="10"/>
                  </a:lnTo>
                  <a:lnTo>
                    <a:pt x="6" y="12"/>
                  </a:lnTo>
                  <a:lnTo>
                    <a:pt x="9" y="13"/>
                  </a:lnTo>
                  <a:lnTo>
                    <a:pt x="11" y="2"/>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62" name="Freeform 322"/>
            <p:cNvSpPr>
              <a:spLocks/>
            </p:cNvSpPr>
            <p:nvPr/>
          </p:nvSpPr>
          <p:spPr bwMode="auto">
            <a:xfrm>
              <a:off x="7647096" y="1551601"/>
              <a:ext cx="33134" cy="35896"/>
            </a:xfrm>
            <a:custGeom>
              <a:avLst/>
              <a:gdLst>
                <a:gd name="T0" fmla="*/ 12 w 12"/>
                <a:gd name="T1" fmla="*/ 3 h 13"/>
                <a:gd name="T2" fmla="*/ 8 w 12"/>
                <a:gd name="T3" fmla="*/ 1 h 13"/>
                <a:gd name="T4" fmla="*/ 3 w 12"/>
                <a:gd name="T5" fmla="*/ 0 h 13"/>
                <a:gd name="T6" fmla="*/ 0 w 12"/>
                <a:gd name="T7" fmla="*/ 9 h 13"/>
                <a:gd name="T8" fmla="*/ 4 w 12"/>
                <a:gd name="T9" fmla="*/ 11 h 13"/>
                <a:gd name="T10" fmla="*/ 10 w 12"/>
                <a:gd name="T11" fmla="*/ 13 h 13"/>
                <a:gd name="T12" fmla="*/ 12 w 12"/>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12" y="3"/>
                  </a:moveTo>
                  <a:lnTo>
                    <a:pt x="8" y="1"/>
                  </a:lnTo>
                  <a:lnTo>
                    <a:pt x="3" y="0"/>
                  </a:lnTo>
                  <a:lnTo>
                    <a:pt x="0" y="9"/>
                  </a:lnTo>
                  <a:lnTo>
                    <a:pt x="4" y="11"/>
                  </a:lnTo>
                  <a:lnTo>
                    <a:pt x="10" y="13"/>
                  </a:lnTo>
                  <a:lnTo>
                    <a:pt x="12" y="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63" name="Freeform 323"/>
            <p:cNvSpPr>
              <a:spLocks/>
            </p:cNvSpPr>
            <p:nvPr/>
          </p:nvSpPr>
          <p:spPr bwMode="auto">
            <a:xfrm>
              <a:off x="7752019" y="1587497"/>
              <a:ext cx="33134" cy="35896"/>
            </a:xfrm>
            <a:custGeom>
              <a:avLst/>
              <a:gdLst>
                <a:gd name="T0" fmla="*/ 12 w 12"/>
                <a:gd name="T1" fmla="*/ 4 h 13"/>
                <a:gd name="T2" fmla="*/ 11 w 12"/>
                <a:gd name="T3" fmla="*/ 2 h 13"/>
                <a:gd name="T4" fmla="*/ 4 w 12"/>
                <a:gd name="T5" fmla="*/ 0 h 13"/>
                <a:gd name="T6" fmla="*/ 3 w 12"/>
                <a:gd name="T7" fmla="*/ 0 h 13"/>
                <a:gd name="T8" fmla="*/ 0 w 12"/>
                <a:gd name="T9" fmla="*/ 9 h 13"/>
                <a:gd name="T10" fmla="*/ 2 w 12"/>
                <a:gd name="T11" fmla="*/ 10 h 13"/>
                <a:gd name="T12" fmla="*/ 8 w 12"/>
                <a:gd name="T13" fmla="*/ 11 h 13"/>
                <a:gd name="T14" fmla="*/ 9 w 12"/>
                <a:gd name="T15" fmla="*/ 13 h 13"/>
                <a:gd name="T16" fmla="*/ 12 w 12"/>
                <a:gd name="T1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12" y="4"/>
                  </a:moveTo>
                  <a:lnTo>
                    <a:pt x="11" y="2"/>
                  </a:lnTo>
                  <a:lnTo>
                    <a:pt x="4" y="0"/>
                  </a:lnTo>
                  <a:lnTo>
                    <a:pt x="3" y="0"/>
                  </a:lnTo>
                  <a:lnTo>
                    <a:pt x="0" y="9"/>
                  </a:lnTo>
                  <a:lnTo>
                    <a:pt x="2" y="10"/>
                  </a:lnTo>
                  <a:lnTo>
                    <a:pt x="8" y="11"/>
                  </a:lnTo>
                  <a:lnTo>
                    <a:pt x="9" y="13"/>
                  </a:lnTo>
                  <a:lnTo>
                    <a:pt x="12" y="4"/>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64" name="Freeform 324"/>
            <p:cNvSpPr>
              <a:spLocks/>
            </p:cNvSpPr>
            <p:nvPr/>
          </p:nvSpPr>
          <p:spPr bwMode="auto">
            <a:xfrm>
              <a:off x="7854180" y="1623391"/>
              <a:ext cx="35896" cy="35896"/>
            </a:xfrm>
            <a:custGeom>
              <a:avLst/>
              <a:gdLst>
                <a:gd name="T0" fmla="*/ 13 w 13"/>
                <a:gd name="T1" fmla="*/ 4 h 13"/>
                <a:gd name="T2" fmla="*/ 8 w 13"/>
                <a:gd name="T3" fmla="*/ 2 h 13"/>
                <a:gd name="T4" fmla="*/ 4 w 13"/>
                <a:gd name="T5" fmla="*/ 0 h 13"/>
                <a:gd name="T6" fmla="*/ 0 w 13"/>
                <a:gd name="T7" fmla="*/ 10 h 13"/>
                <a:gd name="T8" fmla="*/ 5 w 13"/>
                <a:gd name="T9" fmla="*/ 11 h 13"/>
                <a:gd name="T10" fmla="*/ 9 w 13"/>
                <a:gd name="T11" fmla="*/ 13 h 13"/>
                <a:gd name="T12" fmla="*/ 13 w 13"/>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13" y="4"/>
                  </a:moveTo>
                  <a:lnTo>
                    <a:pt x="8" y="2"/>
                  </a:lnTo>
                  <a:lnTo>
                    <a:pt x="4" y="0"/>
                  </a:lnTo>
                  <a:lnTo>
                    <a:pt x="0" y="10"/>
                  </a:lnTo>
                  <a:lnTo>
                    <a:pt x="5" y="11"/>
                  </a:lnTo>
                  <a:lnTo>
                    <a:pt x="9" y="13"/>
                  </a:lnTo>
                  <a:lnTo>
                    <a:pt x="13" y="4"/>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65" name="Freeform 325"/>
            <p:cNvSpPr>
              <a:spLocks/>
            </p:cNvSpPr>
            <p:nvPr/>
          </p:nvSpPr>
          <p:spPr bwMode="auto">
            <a:xfrm>
              <a:off x="7953581" y="1664809"/>
              <a:ext cx="38656" cy="35896"/>
            </a:xfrm>
            <a:custGeom>
              <a:avLst/>
              <a:gdLst>
                <a:gd name="T0" fmla="*/ 14 w 14"/>
                <a:gd name="T1" fmla="*/ 4 h 13"/>
                <a:gd name="T2" fmla="*/ 12 w 14"/>
                <a:gd name="T3" fmla="*/ 3 h 13"/>
                <a:gd name="T4" fmla="*/ 6 w 14"/>
                <a:gd name="T5" fmla="*/ 0 h 13"/>
                <a:gd name="T6" fmla="*/ 4 w 14"/>
                <a:gd name="T7" fmla="*/ 0 h 13"/>
                <a:gd name="T8" fmla="*/ 0 w 14"/>
                <a:gd name="T9" fmla="*/ 9 h 13"/>
                <a:gd name="T10" fmla="*/ 2 w 14"/>
                <a:gd name="T11" fmla="*/ 9 h 13"/>
                <a:gd name="T12" fmla="*/ 8 w 14"/>
                <a:gd name="T13" fmla="*/ 12 h 13"/>
                <a:gd name="T14" fmla="*/ 10 w 14"/>
                <a:gd name="T15" fmla="*/ 13 h 13"/>
                <a:gd name="T16" fmla="*/ 14 w 14"/>
                <a:gd name="T1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4" y="4"/>
                  </a:moveTo>
                  <a:lnTo>
                    <a:pt x="12" y="3"/>
                  </a:lnTo>
                  <a:lnTo>
                    <a:pt x="6" y="0"/>
                  </a:lnTo>
                  <a:lnTo>
                    <a:pt x="4" y="0"/>
                  </a:lnTo>
                  <a:lnTo>
                    <a:pt x="0" y="9"/>
                  </a:lnTo>
                  <a:lnTo>
                    <a:pt x="2" y="9"/>
                  </a:lnTo>
                  <a:lnTo>
                    <a:pt x="8" y="12"/>
                  </a:lnTo>
                  <a:lnTo>
                    <a:pt x="10" y="13"/>
                  </a:lnTo>
                  <a:lnTo>
                    <a:pt x="14" y="4"/>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66" name="Freeform 326"/>
            <p:cNvSpPr>
              <a:spLocks/>
            </p:cNvSpPr>
            <p:nvPr/>
          </p:nvSpPr>
          <p:spPr bwMode="auto">
            <a:xfrm>
              <a:off x="8055744" y="1708987"/>
              <a:ext cx="35896" cy="35896"/>
            </a:xfrm>
            <a:custGeom>
              <a:avLst/>
              <a:gdLst>
                <a:gd name="T0" fmla="*/ 13 w 13"/>
                <a:gd name="T1" fmla="*/ 4 h 13"/>
                <a:gd name="T2" fmla="*/ 8 w 13"/>
                <a:gd name="T3" fmla="*/ 1 h 13"/>
                <a:gd name="T4" fmla="*/ 4 w 13"/>
                <a:gd name="T5" fmla="*/ 0 h 13"/>
                <a:gd name="T6" fmla="*/ 0 w 13"/>
                <a:gd name="T7" fmla="*/ 9 h 13"/>
                <a:gd name="T8" fmla="*/ 4 w 13"/>
                <a:gd name="T9" fmla="*/ 10 h 13"/>
                <a:gd name="T10" fmla="*/ 9 w 13"/>
                <a:gd name="T11" fmla="*/ 13 h 13"/>
                <a:gd name="T12" fmla="*/ 13 w 13"/>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13" y="4"/>
                  </a:moveTo>
                  <a:lnTo>
                    <a:pt x="8" y="1"/>
                  </a:lnTo>
                  <a:lnTo>
                    <a:pt x="4" y="0"/>
                  </a:lnTo>
                  <a:lnTo>
                    <a:pt x="0" y="9"/>
                  </a:lnTo>
                  <a:lnTo>
                    <a:pt x="4" y="10"/>
                  </a:lnTo>
                  <a:lnTo>
                    <a:pt x="9" y="13"/>
                  </a:lnTo>
                  <a:lnTo>
                    <a:pt x="13" y="4"/>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67" name="Freeform 327"/>
            <p:cNvSpPr>
              <a:spLocks/>
            </p:cNvSpPr>
            <p:nvPr/>
          </p:nvSpPr>
          <p:spPr bwMode="auto">
            <a:xfrm>
              <a:off x="8157906" y="1755925"/>
              <a:ext cx="35896" cy="35896"/>
            </a:xfrm>
            <a:custGeom>
              <a:avLst/>
              <a:gdLst>
                <a:gd name="T0" fmla="*/ 13 w 13"/>
                <a:gd name="T1" fmla="*/ 4 h 13"/>
                <a:gd name="T2" fmla="*/ 9 w 13"/>
                <a:gd name="T3" fmla="*/ 1 h 13"/>
                <a:gd name="T4" fmla="*/ 4 w 13"/>
                <a:gd name="T5" fmla="*/ 0 h 13"/>
                <a:gd name="T6" fmla="*/ 0 w 13"/>
                <a:gd name="T7" fmla="*/ 8 h 13"/>
                <a:gd name="T8" fmla="*/ 5 w 13"/>
                <a:gd name="T9" fmla="*/ 10 h 13"/>
                <a:gd name="T10" fmla="*/ 9 w 13"/>
                <a:gd name="T11" fmla="*/ 13 h 13"/>
                <a:gd name="T12" fmla="*/ 13 w 13"/>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13" y="4"/>
                  </a:moveTo>
                  <a:lnTo>
                    <a:pt x="9" y="1"/>
                  </a:lnTo>
                  <a:lnTo>
                    <a:pt x="4" y="0"/>
                  </a:lnTo>
                  <a:lnTo>
                    <a:pt x="0" y="8"/>
                  </a:lnTo>
                  <a:lnTo>
                    <a:pt x="5" y="10"/>
                  </a:lnTo>
                  <a:lnTo>
                    <a:pt x="9" y="13"/>
                  </a:lnTo>
                  <a:lnTo>
                    <a:pt x="13" y="4"/>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68" name="Freeform 328"/>
            <p:cNvSpPr>
              <a:spLocks/>
            </p:cNvSpPr>
            <p:nvPr/>
          </p:nvSpPr>
          <p:spPr bwMode="auto">
            <a:xfrm>
              <a:off x="8254547" y="1802866"/>
              <a:ext cx="35896" cy="35896"/>
            </a:xfrm>
            <a:custGeom>
              <a:avLst/>
              <a:gdLst>
                <a:gd name="T0" fmla="*/ 13 w 13"/>
                <a:gd name="T1" fmla="*/ 5 h 13"/>
                <a:gd name="T2" fmla="*/ 10 w 13"/>
                <a:gd name="T3" fmla="*/ 4 h 13"/>
                <a:gd name="T4" fmla="*/ 5 w 13"/>
                <a:gd name="T5" fmla="*/ 0 h 13"/>
                <a:gd name="T6" fmla="*/ 4 w 13"/>
                <a:gd name="T7" fmla="*/ 0 h 13"/>
                <a:gd name="T8" fmla="*/ 0 w 13"/>
                <a:gd name="T9" fmla="*/ 9 h 13"/>
                <a:gd name="T10" fmla="*/ 0 w 13"/>
                <a:gd name="T11" fmla="*/ 9 h 13"/>
                <a:gd name="T12" fmla="*/ 6 w 13"/>
                <a:gd name="T13" fmla="*/ 12 h 13"/>
                <a:gd name="T14" fmla="*/ 9 w 13"/>
                <a:gd name="T15" fmla="*/ 13 h 13"/>
                <a:gd name="T16" fmla="*/ 13 w 13"/>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5"/>
                  </a:moveTo>
                  <a:lnTo>
                    <a:pt x="10" y="4"/>
                  </a:lnTo>
                  <a:lnTo>
                    <a:pt x="5" y="0"/>
                  </a:lnTo>
                  <a:lnTo>
                    <a:pt x="4" y="0"/>
                  </a:lnTo>
                  <a:lnTo>
                    <a:pt x="0" y="9"/>
                  </a:lnTo>
                  <a:lnTo>
                    <a:pt x="0" y="9"/>
                  </a:lnTo>
                  <a:lnTo>
                    <a:pt x="6" y="12"/>
                  </a:lnTo>
                  <a:lnTo>
                    <a:pt x="9" y="13"/>
                  </a:lnTo>
                  <a:lnTo>
                    <a:pt x="13" y="5"/>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69" name="Freeform 329"/>
            <p:cNvSpPr>
              <a:spLocks/>
            </p:cNvSpPr>
            <p:nvPr/>
          </p:nvSpPr>
          <p:spPr bwMode="auto">
            <a:xfrm>
              <a:off x="8351186" y="1852566"/>
              <a:ext cx="35896" cy="41418"/>
            </a:xfrm>
            <a:custGeom>
              <a:avLst/>
              <a:gdLst>
                <a:gd name="T0" fmla="*/ 13 w 13"/>
                <a:gd name="T1" fmla="*/ 6 h 15"/>
                <a:gd name="T2" fmla="*/ 12 w 13"/>
                <a:gd name="T3" fmla="*/ 6 h 15"/>
                <a:gd name="T4" fmla="*/ 7 w 13"/>
                <a:gd name="T5" fmla="*/ 2 h 15"/>
                <a:gd name="T6" fmla="*/ 4 w 13"/>
                <a:gd name="T7" fmla="*/ 0 h 15"/>
                <a:gd name="T8" fmla="*/ 0 w 13"/>
                <a:gd name="T9" fmla="*/ 9 h 15"/>
                <a:gd name="T10" fmla="*/ 2 w 13"/>
                <a:gd name="T11" fmla="*/ 11 h 15"/>
                <a:gd name="T12" fmla="*/ 7 w 13"/>
                <a:gd name="T13" fmla="*/ 13 h 15"/>
                <a:gd name="T14" fmla="*/ 8 w 13"/>
                <a:gd name="T15" fmla="*/ 15 h 15"/>
                <a:gd name="T16" fmla="*/ 13 w 13"/>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5">
                  <a:moveTo>
                    <a:pt x="13" y="6"/>
                  </a:moveTo>
                  <a:lnTo>
                    <a:pt x="12" y="6"/>
                  </a:lnTo>
                  <a:lnTo>
                    <a:pt x="7" y="2"/>
                  </a:lnTo>
                  <a:lnTo>
                    <a:pt x="4" y="0"/>
                  </a:lnTo>
                  <a:lnTo>
                    <a:pt x="0" y="9"/>
                  </a:lnTo>
                  <a:lnTo>
                    <a:pt x="2" y="11"/>
                  </a:lnTo>
                  <a:lnTo>
                    <a:pt x="7" y="13"/>
                  </a:lnTo>
                  <a:lnTo>
                    <a:pt x="8" y="15"/>
                  </a:lnTo>
                  <a:lnTo>
                    <a:pt x="13" y="6"/>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70" name="Freeform 330"/>
            <p:cNvSpPr>
              <a:spLocks/>
            </p:cNvSpPr>
            <p:nvPr/>
          </p:nvSpPr>
          <p:spPr bwMode="auto">
            <a:xfrm>
              <a:off x="8445064" y="1910549"/>
              <a:ext cx="41418" cy="35896"/>
            </a:xfrm>
            <a:custGeom>
              <a:avLst/>
              <a:gdLst>
                <a:gd name="T0" fmla="*/ 15 w 15"/>
                <a:gd name="T1" fmla="*/ 5 h 13"/>
                <a:gd name="T2" fmla="*/ 13 w 15"/>
                <a:gd name="T3" fmla="*/ 4 h 13"/>
                <a:gd name="T4" fmla="*/ 8 w 15"/>
                <a:gd name="T5" fmla="*/ 2 h 13"/>
                <a:gd name="T6" fmla="*/ 5 w 15"/>
                <a:gd name="T7" fmla="*/ 0 h 13"/>
                <a:gd name="T8" fmla="*/ 0 w 15"/>
                <a:gd name="T9" fmla="*/ 8 h 13"/>
                <a:gd name="T10" fmla="*/ 3 w 15"/>
                <a:gd name="T11" fmla="*/ 9 h 13"/>
                <a:gd name="T12" fmla="*/ 8 w 15"/>
                <a:gd name="T13" fmla="*/ 13 h 13"/>
                <a:gd name="T14" fmla="*/ 9 w 15"/>
                <a:gd name="T15" fmla="*/ 13 h 13"/>
                <a:gd name="T16" fmla="*/ 15 w 15"/>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15" y="5"/>
                  </a:moveTo>
                  <a:lnTo>
                    <a:pt x="13" y="4"/>
                  </a:lnTo>
                  <a:lnTo>
                    <a:pt x="8" y="2"/>
                  </a:lnTo>
                  <a:lnTo>
                    <a:pt x="5" y="0"/>
                  </a:lnTo>
                  <a:lnTo>
                    <a:pt x="0" y="8"/>
                  </a:lnTo>
                  <a:lnTo>
                    <a:pt x="3" y="9"/>
                  </a:lnTo>
                  <a:lnTo>
                    <a:pt x="8" y="13"/>
                  </a:lnTo>
                  <a:lnTo>
                    <a:pt x="9" y="13"/>
                  </a:lnTo>
                  <a:lnTo>
                    <a:pt x="15" y="5"/>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71" name="Freeform 331"/>
            <p:cNvSpPr>
              <a:spLocks/>
            </p:cNvSpPr>
            <p:nvPr/>
          </p:nvSpPr>
          <p:spPr bwMode="auto">
            <a:xfrm>
              <a:off x="8538943" y="1968534"/>
              <a:ext cx="41418" cy="35896"/>
            </a:xfrm>
            <a:custGeom>
              <a:avLst/>
              <a:gdLst>
                <a:gd name="T0" fmla="*/ 15 w 15"/>
                <a:gd name="T1" fmla="*/ 5 h 13"/>
                <a:gd name="T2" fmla="*/ 13 w 15"/>
                <a:gd name="T3" fmla="*/ 4 h 13"/>
                <a:gd name="T4" fmla="*/ 8 w 15"/>
                <a:gd name="T5" fmla="*/ 1 h 13"/>
                <a:gd name="T6" fmla="*/ 5 w 15"/>
                <a:gd name="T7" fmla="*/ 0 h 13"/>
                <a:gd name="T8" fmla="*/ 0 w 15"/>
                <a:gd name="T9" fmla="*/ 8 h 13"/>
                <a:gd name="T10" fmla="*/ 3 w 15"/>
                <a:gd name="T11" fmla="*/ 9 h 13"/>
                <a:gd name="T12" fmla="*/ 8 w 15"/>
                <a:gd name="T13" fmla="*/ 13 h 13"/>
                <a:gd name="T14" fmla="*/ 8 w 15"/>
                <a:gd name="T15" fmla="*/ 13 h 13"/>
                <a:gd name="T16" fmla="*/ 15 w 15"/>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15" y="5"/>
                  </a:moveTo>
                  <a:lnTo>
                    <a:pt x="13" y="4"/>
                  </a:lnTo>
                  <a:lnTo>
                    <a:pt x="8" y="1"/>
                  </a:lnTo>
                  <a:lnTo>
                    <a:pt x="5" y="0"/>
                  </a:lnTo>
                  <a:lnTo>
                    <a:pt x="0" y="8"/>
                  </a:lnTo>
                  <a:lnTo>
                    <a:pt x="3" y="9"/>
                  </a:lnTo>
                  <a:lnTo>
                    <a:pt x="8" y="13"/>
                  </a:lnTo>
                  <a:lnTo>
                    <a:pt x="8" y="13"/>
                  </a:lnTo>
                  <a:lnTo>
                    <a:pt x="15" y="5"/>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72" name="Freeform 332"/>
            <p:cNvSpPr>
              <a:spLocks/>
            </p:cNvSpPr>
            <p:nvPr/>
          </p:nvSpPr>
          <p:spPr bwMode="auto">
            <a:xfrm>
              <a:off x="8630062" y="2029279"/>
              <a:ext cx="38656" cy="35896"/>
            </a:xfrm>
            <a:custGeom>
              <a:avLst/>
              <a:gdLst>
                <a:gd name="T0" fmla="*/ 14 w 14"/>
                <a:gd name="T1" fmla="*/ 6 h 13"/>
                <a:gd name="T2" fmla="*/ 13 w 14"/>
                <a:gd name="T3" fmla="*/ 4 h 13"/>
                <a:gd name="T4" fmla="*/ 8 w 14"/>
                <a:gd name="T5" fmla="*/ 0 h 13"/>
                <a:gd name="T6" fmla="*/ 6 w 14"/>
                <a:gd name="T7" fmla="*/ 0 h 13"/>
                <a:gd name="T8" fmla="*/ 0 w 14"/>
                <a:gd name="T9" fmla="*/ 8 h 13"/>
                <a:gd name="T10" fmla="*/ 2 w 14"/>
                <a:gd name="T11" fmla="*/ 10 h 13"/>
                <a:gd name="T12" fmla="*/ 8 w 14"/>
                <a:gd name="T13" fmla="*/ 13 h 13"/>
                <a:gd name="T14" fmla="*/ 9 w 14"/>
                <a:gd name="T15" fmla="*/ 13 h 13"/>
                <a:gd name="T16" fmla="*/ 14 w 14"/>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4" y="6"/>
                  </a:moveTo>
                  <a:lnTo>
                    <a:pt x="13" y="4"/>
                  </a:lnTo>
                  <a:lnTo>
                    <a:pt x="8" y="0"/>
                  </a:lnTo>
                  <a:lnTo>
                    <a:pt x="6" y="0"/>
                  </a:lnTo>
                  <a:lnTo>
                    <a:pt x="0" y="8"/>
                  </a:lnTo>
                  <a:lnTo>
                    <a:pt x="2" y="10"/>
                  </a:lnTo>
                  <a:lnTo>
                    <a:pt x="8" y="13"/>
                  </a:lnTo>
                  <a:lnTo>
                    <a:pt x="9" y="13"/>
                  </a:lnTo>
                  <a:lnTo>
                    <a:pt x="14" y="6"/>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73" name="Freeform 333"/>
            <p:cNvSpPr>
              <a:spLocks/>
            </p:cNvSpPr>
            <p:nvPr/>
          </p:nvSpPr>
          <p:spPr bwMode="auto">
            <a:xfrm>
              <a:off x="8721178" y="2092785"/>
              <a:ext cx="38656" cy="38656"/>
            </a:xfrm>
            <a:custGeom>
              <a:avLst/>
              <a:gdLst>
                <a:gd name="T0" fmla="*/ 14 w 14"/>
                <a:gd name="T1" fmla="*/ 6 h 14"/>
                <a:gd name="T2" fmla="*/ 11 w 14"/>
                <a:gd name="T3" fmla="*/ 5 h 14"/>
                <a:gd name="T4" fmla="*/ 6 w 14"/>
                <a:gd name="T5" fmla="*/ 1 h 14"/>
                <a:gd name="T6" fmla="*/ 6 w 14"/>
                <a:gd name="T7" fmla="*/ 0 h 14"/>
                <a:gd name="T8" fmla="*/ 0 w 14"/>
                <a:gd name="T9" fmla="*/ 7 h 14"/>
                <a:gd name="T10" fmla="*/ 1 w 14"/>
                <a:gd name="T11" fmla="*/ 9 h 14"/>
                <a:gd name="T12" fmla="*/ 6 w 14"/>
                <a:gd name="T13" fmla="*/ 13 h 14"/>
                <a:gd name="T14" fmla="*/ 7 w 14"/>
                <a:gd name="T15" fmla="*/ 14 h 14"/>
                <a:gd name="T16" fmla="*/ 14 w 14"/>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4" y="6"/>
                  </a:moveTo>
                  <a:lnTo>
                    <a:pt x="11" y="5"/>
                  </a:lnTo>
                  <a:lnTo>
                    <a:pt x="6" y="1"/>
                  </a:lnTo>
                  <a:lnTo>
                    <a:pt x="6" y="0"/>
                  </a:lnTo>
                  <a:lnTo>
                    <a:pt x="0" y="7"/>
                  </a:lnTo>
                  <a:lnTo>
                    <a:pt x="1" y="9"/>
                  </a:lnTo>
                  <a:lnTo>
                    <a:pt x="6" y="13"/>
                  </a:lnTo>
                  <a:lnTo>
                    <a:pt x="7" y="14"/>
                  </a:lnTo>
                  <a:lnTo>
                    <a:pt x="14" y="6"/>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74" name="Freeform 334"/>
            <p:cNvSpPr>
              <a:spLocks/>
            </p:cNvSpPr>
            <p:nvPr/>
          </p:nvSpPr>
          <p:spPr bwMode="auto">
            <a:xfrm>
              <a:off x="8806775" y="2159052"/>
              <a:ext cx="38656" cy="41418"/>
            </a:xfrm>
            <a:custGeom>
              <a:avLst/>
              <a:gdLst>
                <a:gd name="T0" fmla="*/ 14 w 14"/>
                <a:gd name="T1" fmla="*/ 7 h 15"/>
                <a:gd name="T2" fmla="*/ 12 w 14"/>
                <a:gd name="T3" fmla="*/ 4 h 15"/>
                <a:gd name="T4" fmla="*/ 6 w 14"/>
                <a:gd name="T5" fmla="*/ 0 h 15"/>
                <a:gd name="T6" fmla="*/ 0 w 14"/>
                <a:gd name="T7" fmla="*/ 8 h 15"/>
                <a:gd name="T8" fmla="*/ 5 w 14"/>
                <a:gd name="T9" fmla="*/ 12 h 15"/>
                <a:gd name="T10" fmla="*/ 8 w 14"/>
                <a:gd name="T11" fmla="*/ 15 h 15"/>
                <a:gd name="T12" fmla="*/ 14 w 14"/>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4" y="7"/>
                  </a:moveTo>
                  <a:lnTo>
                    <a:pt x="12" y="4"/>
                  </a:lnTo>
                  <a:lnTo>
                    <a:pt x="6" y="0"/>
                  </a:lnTo>
                  <a:lnTo>
                    <a:pt x="0" y="8"/>
                  </a:lnTo>
                  <a:lnTo>
                    <a:pt x="5" y="12"/>
                  </a:lnTo>
                  <a:lnTo>
                    <a:pt x="8" y="15"/>
                  </a:lnTo>
                  <a:lnTo>
                    <a:pt x="14" y="7"/>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75" name="Freeform 335"/>
            <p:cNvSpPr>
              <a:spLocks/>
            </p:cNvSpPr>
            <p:nvPr/>
          </p:nvSpPr>
          <p:spPr bwMode="auto">
            <a:xfrm>
              <a:off x="8892369" y="2228081"/>
              <a:ext cx="35896" cy="41418"/>
            </a:xfrm>
            <a:custGeom>
              <a:avLst/>
              <a:gdLst>
                <a:gd name="T0" fmla="*/ 13 w 13"/>
                <a:gd name="T1" fmla="*/ 7 h 15"/>
                <a:gd name="T2" fmla="*/ 9 w 13"/>
                <a:gd name="T3" fmla="*/ 3 h 15"/>
                <a:gd name="T4" fmla="*/ 7 w 13"/>
                <a:gd name="T5" fmla="*/ 0 h 15"/>
                <a:gd name="T6" fmla="*/ 0 w 13"/>
                <a:gd name="T7" fmla="*/ 8 h 15"/>
                <a:gd name="T8" fmla="*/ 3 w 13"/>
                <a:gd name="T9" fmla="*/ 11 h 15"/>
                <a:gd name="T10" fmla="*/ 7 w 13"/>
                <a:gd name="T11" fmla="*/ 15 h 15"/>
                <a:gd name="T12" fmla="*/ 13 w 13"/>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13" y="7"/>
                  </a:moveTo>
                  <a:lnTo>
                    <a:pt x="9" y="3"/>
                  </a:lnTo>
                  <a:lnTo>
                    <a:pt x="7" y="0"/>
                  </a:lnTo>
                  <a:lnTo>
                    <a:pt x="0" y="8"/>
                  </a:lnTo>
                  <a:lnTo>
                    <a:pt x="3" y="11"/>
                  </a:lnTo>
                  <a:lnTo>
                    <a:pt x="7" y="15"/>
                  </a:lnTo>
                  <a:lnTo>
                    <a:pt x="13" y="7"/>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76" name="Freeform 336"/>
            <p:cNvSpPr>
              <a:spLocks/>
            </p:cNvSpPr>
            <p:nvPr/>
          </p:nvSpPr>
          <p:spPr bwMode="auto">
            <a:xfrm>
              <a:off x="8972443" y="2305393"/>
              <a:ext cx="38656" cy="35896"/>
            </a:xfrm>
            <a:custGeom>
              <a:avLst/>
              <a:gdLst>
                <a:gd name="T0" fmla="*/ 14 w 14"/>
                <a:gd name="T1" fmla="*/ 6 h 13"/>
                <a:gd name="T2" fmla="*/ 13 w 14"/>
                <a:gd name="T3" fmla="*/ 5 h 13"/>
                <a:gd name="T4" fmla="*/ 8 w 14"/>
                <a:gd name="T5" fmla="*/ 0 h 13"/>
                <a:gd name="T6" fmla="*/ 7 w 14"/>
                <a:gd name="T7" fmla="*/ 0 h 13"/>
                <a:gd name="T8" fmla="*/ 0 w 14"/>
                <a:gd name="T9" fmla="*/ 6 h 13"/>
                <a:gd name="T10" fmla="*/ 1 w 14"/>
                <a:gd name="T11" fmla="*/ 8 h 13"/>
                <a:gd name="T12" fmla="*/ 7 w 14"/>
                <a:gd name="T13" fmla="*/ 11 h 13"/>
                <a:gd name="T14" fmla="*/ 8 w 14"/>
                <a:gd name="T15" fmla="*/ 13 h 13"/>
                <a:gd name="T16" fmla="*/ 14 w 14"/>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4" y="6"/>
                  </a:moveTo>
                  <a:lnTo>
                    <a:pt x="13" y="5"/>
                  </a:lnTo>
                  <a:lnTo>
                    <a:pt x="8" y="0"/>
                  </a:lnTo>
                  <a:lnTo>
                    <a:pt x="7" y="0"/>
                  </a:lnTo>
                  <a:lnTo>
                    <a:pt x="0" y="6"/>
                  </a:lnTo>
                  <a:lnTo>
                    <a:pt x="1" y="8"/>
                  </a:lnTo>
                  <a:lnTo>
                    <a:pt x="7" y="11"/>
                  </a:lnTo>
                  <a:lnTo>
                    <a:pt x="8" y="13"/>
                  </a:lnTo>
                  <a:lnTo>
                    <a:pt x="14" y="6"/>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77" name="Freeform 337"/>
            <p:cNvSpPr>
              <a:spLocks/>
            </p:cNvSpPr>
            <p:nvPr/>
          </p:nvSpPr>
          <p:spPr bwMode="auto">
            <a:xfrm>
              <a:off x="9052515" y="2379943"/>
              <a:ext cx="38656" cy="41418"/>
            </a:xfrm>
            <a:custGeom>
              <a:avLst/>
              <a:gdLst>
                <a:gd name="T0" fmla="*/ 14 w 14"/>
                <a:gd name="T1" fmla="*/ 7 h 15"/>
                <a:gd name="T2" fmla="*/ 10 w 14"/>
                <a:gd name="T3" fmla="*/ 3 h 15"/>
                <a:gd name="T4" fmla="*/ 6 w 14"/>
                <a:gd name="T5" fmla="*/ 0 h 15"/>
                <a:gd name="T6" fmla="*/ 0 w 14"/>
                <a:gd name="T7" fmla="*/ 7 h 15"/>
                <a:gd name="T8" fmla="*/ 2 w 14"/>
                <a:gd name="T9" fmla="*/ 11 h 15"/>
                <a:gd name="T10" fmla="*/ 6 w 14"/>
                <a:gd name="T11" fmla="*/ 15 h 15"/>
                <a:gd name="T12" fmla="*/ 14 w 14"/>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4" y="7"/>
                  </a:moveTo>
                  <a:lnTo>
                    <a:pt x="10" y="3"/>
                  </a:lnTo>
                  <a:lnTo>
                    <a:pt x="6" y="0"/>
                  </a:lnTo>
                  <a:lnTo>
                    <a:pt x="0" y="7"/>
                  </a:lnTo>
                  <a:lnTo>
                    <a:pt x="2" y="11"/>
                  </a:lnTo>
                  <a:lnTo>
                    <a:pt x="6" y="15"/>
                  </a:lnTo>
                  <a:lnTo>
                    <a:pt x="14" y="7"/>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78" name="Freeform 338"/>
            <p:cNvSpPr>
              <a:spLocks/>
            </p:cNvSpPr>
            <p:nvPr/>
          </p:nvSpPr>
          <p:spPr bwMode="auto">
            <a:xfrm>
              <a:off x="9127067" y="2460017"/>
              <a:ext cx="41418" cy="38656"/>
            </a:xfrm>
            <a:custGeom>
              <a:avLst/>
              <a:gdLst>
                <a:gd name="T0" fmla="*/ 15 w 15"/>
                <a:gd name="T1" fmla="*/ 8 h 14"/>
                <a:gd name="T2" fmla="*/ 12 w 15"/>
                <a:gd name="T3" fmla="*/ 5 h 14"/>
                <a:gd name="T4" fmla="*/ 8 w 15"/>
                <a:gd name="T5" fmla="*/ 1 h 14"/>
                <a:gd name="T6" fmla="*/ 8 w 15"/>
                <a:gd name="T7" fmla="*/ 0 h 14"/>
                <a:gd name="T8" fmla="*/ 0 w 15"/>
                <a:gd name="T9" fmla="*/ 6 h 14"/>
                <a:gd name="T10" fmla="*/ 0 w 15"/>
                <a:gd name="T11" fmla="*/ 8 h 14"/>
                <a:gd name="T12" fmla="*/ 5 w 15"/>
                <a:gd name="T13" fmla="*/ 12 h 14"/>
                <a:gd name="T14" fmla="*/ 7 w 15"/>
                <a:gd name="T15" fmla="*/ 14 h 14"/>
                <a:gd name="T16" fmla="*/ 15 w 15"/>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5" y="8"/>
                  </a:moveTo>
                  <a:lnTo>
                    <a:pt x="12" y="5"/>
                  </a:lnTo>
                  <a:lnTo>
                    <a:pt x="8" y="1"/>
                  </a:lnTo>
                  <a:lnTo>
                    <a:pt x="8" y="0"/>
                  </a:lnTo>
                  <a:lnTo>
                    <a:pt x="0" y="6"/>
                  </a:lnTo>
                  <a:lnTo>
                    <a:pt x="0" y="8"/>
                  </a:lnTo>
                  <a:lnTo>
                    <a:pt x="5" y="12"/>
                  </a:lnTo>
                  <a:lnTo>
                    <a:pt x="7" y="14"/>
                  </a:lnTo>
                  <a:lnTo>
                    <a:pt x="15" y="8"/>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79" name="Freeform 339"/>
            <p:cNvSpPr>
              <a:spLocks/>
            </p:cNvSpPr>
            <p:nvPr/>
          </p:nvSpPr>
          <p:spPr bwMode="auto">
            <a:xfrm>
              <a:off x="9198857" y="2542851"/>
              <a:ext cx="41418" cy="38656"/>
            </a:xfrm>
            <a:custGeom>
              <a:avLst/>
              <a:gdLst>
                <a:gd name="T0" fmla="*/ 15 w 15"/>
                <a:gd name="T1" fmla="*/ 8 h 14"/>
                <a:gd name="T2" fmla="*/ 13 w 15"/>
                <a:gd name="T3" fmla="*/ 8 h 14"/>
                <a:gd name="T4" fmla="*/ 9 w 15"/>
                <a:gd name="T5" fmla="*/ 3 h 14"/>
                <a:gd name="T6" fmla="*/ 8 w 15"/>
                <a:gd name="T7" fmla="*/ 0 h 14"/>
                <a:gd name="T8" fmla="*/ 0 w 15"/>
                <a:gd name="T9" fmla="*/ 7 h 14"/>
                <a:gd name="T10" fmla="*/ 2 w 15"/>
                <a:gd name="T11" fmla="*/ 9 h 14"/>
                <a:gd name="T12" fmla="*/ 6 w 15"/>
                <a:gd name="T13" fmla="*/ 13 h 14"/>
                <a:gd name="T14" fmla="*/ 7 w 15"/>
                <a:gd name="T15" fmla="*/ 14 h 14"/>
                <a:gd name="T16" fmla="*/ 15 w 15"/>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5" y="8"/>
                  </a:moveTo>
                  <a:lnTo>
                    <a:pt x="13" y="8"/>
                  </a:lnTo>
                  <a:lnTo>
                    <a:pt x="9" y="3"/>
                  </a:lnTo>
                  <a:lnTo>
                    <a:pt x="8" y="0"/>
                  </a:lnTo>
                  <a:lnTo>
                    <a:pt x="0" y="7"/>
                  </a:lnTo>
                  <a:lnTo>
                    <a:pt x="2" y="9"/>
                  </a:lnTo>
                  <a:lnTo>
                    <a:pt x="6" y="13"/>
                  </a:lnTo>
                  <a:lnTo>
                    <a:pt x="7" y="14"/>
                  </a:lnTo>
                  <a:lnTo>
                    <a:pt x="15" y="8"/>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80" name="Freeform 340"/>
            <p:cNvSpPr>
              <a:spLocks/>
            </p:cNvSpPr>
            <p:nvPr/>
          </p:nvSpPr>
          <p:spPr bwMode="auto">
            <a:xfrm>
              <a:off x="9267884" y="2628446"/>
              <a:ext cx="35896" cy="41418"/>
            </a:xfrm>
            <a:custGeom>
              <a:avLst/>
              <a:gdLst>
                <a:gd name="T0" fmla="*/ 13 w 13"/>
                <a:gd name="T1" fmla="*/ 9 h 15"/>
                <a:gd name="T2" fmla="*/ 11 w 13"/>
                <a:gd name="T3" fmla="*/ 4 h 15"/>
                <a:gd name="T4" fmla="*/ 8 w 13"/>
                <a:gd name="T5" fmla="*/ 0 h 15"/>
                <a:gd name="T6" fmla="*/ 0 w 13"/>
                <a:gd name="T7" fmla="*/ 7 h 15"/>
                <a:gd name="T8" fmla="*/ 3 w 13"/>
                <a:gd name="T9" fmla="*/ 11 h 15"/>
                <a:gd name="T10" fmla="*/ 5 w 13"/>
                <a:gd name="T11" fmla="*/ 15 h 15"/>
                <a:gd name="T12" fmla="*/ 13 w 13"/>
                <a:gd name="T13" fmla="*/ 9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13" y="9"/>
                  </a:moveTo>
                  <a:lnTo>
                    <a:pt x="11" y="4"/>
                  </a:lnTo>
                  <a:lnTo>
                    <a:pt x="8" y="0"/>
                  </a:lnTo>
                  <a:lnTo>
                    <a:pt x="0" y="7"/>
                  </a:lnTo>
                  <a:lnTo>
                    <a:pt x="3" y="11"/>
                  </a:lnTo>
                  <a:lnTo>
                    <a:pt x="5" y="15"/>
                  </a:lnTo>
                  <a:lnTo>
                    <a:pt x="13" y="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81" name="Freeform 341"/>
            <p:cNvSpPr>
              <a:spLocks/>
            </p:cNvSpPr>
            <p:nvPr/>
          </p:nvSpPr>
          <p:spPr bwMode="auto">
            <a:xfrm>
              <a:off x="9328629" y="2719564"/>
              <a:ext cx="41418" cy="38656"/>
            </a:xfrm>
            <a:custGeom>
              <a:avLst/>
              <a:gdLst>
                <a:gd name="T0" fmla="*/ 15 w 15"/>
                <a:gd name="T1" fmla="*/ 9 h 14"/>
                <a:gd name="T2" fmla="*/ 12 w 15"/>
                <a:gd name="T3" fmla="*/ 5 h 14"/>
                <a:gd name="T4" fmla="*/ 10 w 15"/>
                <a:gd name="T5" fmla="*/ 0 h 14"/>
                <a:gd name="T6" fmla="*/ 0 w 15"/>
                <a:gd name="T7" fmla="*/ 7 h 14"/>
                <a:gd name="T8" fmla="*/ 3 w 15"/>
                <a:gd name="T9" fmla="*/ 10 h 14"/>
                <a:gd name="T10" fmla="*/ 6 w 15"/>
                <a:gd name="T11" fmla="*/ 14 h 14"/>
                <a:gd name="T12" fmla="*/ 15 w 15"/>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15" y="9"/>
                  </a:moveTo>
                  <a:lnTo>
                    <a:pt x="12" y="5"/>
                  </a:lnTo>
                  <a:lnTo>
                    <a:pt x="10" y="0"/>
                  </a:lnTo>
                  <a:lnTo>
                    <a:pt x="0" y="7"/>
                  </a:lnTo>
                  <a:lnTo>
                    <a:pt x="3" y="10"/>
                  </a:lnTo>
                  <a:lnTo>
                    <a:pt x="6" y="14"/>
                  </a:lnTo>
                  <a:lnTo>
                    <a:pt x="15" y="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82" name="Freeform 342"/>
            <p:cNvSpPr>
              <a:spLocks/>
            </p:cNvSpPr>
            <p:nvPr/>
          </p:nvSpPr>
          <p:spPr bwMode="auto">
            <a:xfrm>
              <a:off x="9386614" y="2813443"/>
              <a:ext cx="41418" cy="38656"/>
            </a:xfrm>
            <a:custGeom>
              <a:avLst/>
              <a:gdLst>
                <a:gd name="T0" fmla="*/ 15 w 15"/>
                <a:gd name="T1" fmla="*/ 9 h 14"/>
                <a:gd name="T2" fmla="*/ 12 w 15"/>
                <a:gd name="T3" fmla="*/ 5 h 14"/>
                <a:gd name="T4" fmla="*/ 9 w 15"/>
                <a:gd name="T5" fmla="*/ 0 h 14"/>
                <a:gd name="T6" fmla="*/ 0 w 15"/>
                <a:gd name="T7" fmla="*/ 5 h 14"/>
                <a:gd name="T8" fmla="*/ 4 w 15"/>
                <a:gd name="T9" fmla="*/ 10 h 14"/>
                <a:gd name="T10" fmla="*/ 5 w 15"/>
                <a:gd name="T11" fmla="*/ 14 h 14"/>
                <a:gd name="T12" fmla="*/ 15 w 15"/>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15" y="9"/>
                  </a:moveTo>
                  <a:lnTo>
                    <a:pt x="12" y="5"/>
                  </a:lnTo>
                  <a:lnTo>
                    <a:pt x="9" y="0"/>
                  </a:lnTo>
                  <a:lnTo>
                    <a:pt x="0" y="5"/>
                  </a:lnTo>
                  <a:lnTo>
                    <a:pt x="4" y="10"/>
                  </a:lnTo>
                  <a:lnTo>
                    <a:pt x="5" y="14"/>
                  </a:lnTo>
                  <a:lnTo>
                    <a:pt x="15" y="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83" name="Freeform 343"/>
            <p:cNvSpPr>
              <a:spLocks/>
            </p:cNvSpPr>
            <p:nvPr/>
          </p:nvSpPr>
          <p:spPr bwMode="auto">
            <a:xfrm>
              <a:off x="9441837" y="2910082"/>
              <a:ext cx="38656" cy="35896"/>
            </a:xfrm>
            <a:custGeom>
              <a:avLst/>
              <a:gdLst>
                <a:gd name="T0" fmla="*/ 14 w 14"/>
                <a:gd name="T1" fmla="*/ 9 h 13"/>
                <a:gd name="T2" fmla="*/ 12 w 14"/>
                <a:gd name="T3" fmla="*/ 4 h 13"/>
                <a:gd name="T4" fmla="*/ 9 w 14"/>
                <a:gd name="T5" fmla="*/ 0 h 13"/>
                <a:gd name="T6" fmla="*/ 0 w 14"/>
                <a:gd name="T7" fmla="*/ 4 h 13"/>
                <a:gd name="T8" fmla="*/ 2 w 14"/>
                <a:gd name="T9" fmla="*/ 9 h 13"/>
                <a:gd name="T10" fmla="*/ 5 w 14"/>
                <a:gd name="T11" fmla="*/ 13 h 13"/>
                <a:gd name="T12" fmla="*/ 14 w 14"/>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14" y="9"/>
                  </a:moveTo>
                  <a:lnTo>
                    <a:pt x="12" y="4"/>
                  </a:lnTo>
                  <a:lnTo>
                    <a:pt x="9" y="0"/>
                  </a:lnTo>
                  <a:lnTo>
                    <a:pt x="0" y="4"/>
                  </a:lnTo>
                  <a:lnTo>
                    <a:pt x="2" y="9"/>
                  </a:lnTo>
                  <a:lnTo>
                    <a:pt x="5" y="13"/>
                  </a:lnTo>
                  <a:lnTo>
                    <a:pt x="14" y="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84" name="Freeform 344"/>
            <p:cNvSpPr>
              <a:spLocks/>
            </p:cNvSpPr>
            <p:nvPr/>
          </p:nvSpPr>
          <p:spPr bwMode="auto">
            <a:xfrm>
              <a:off x="9491537" y="3009483"/>
              <a:ext cx="35896" cy="38656"/>
            </a:xfrm>
            <a:custGeom>
              <a:avLst/>
              <a:gdLst>
                <a:gd name="T0" fmla="*/ 13 w 13"/>
                <a:gd name="T1" fmla="*/ 9 h 14"/>
                <a:gd name="T2" fmla="*/ 11 w 13"/>
                <a:gd name="T3" fmla="*/ 5 h 14"/>
                <a:gd name="T4" fmla="*/ 9 w 13"/>
                <a:gd name="T5" fmla="*/ 0 h 14"/>
                <a:gd name="T6" fmla="*/ 0 w 13"/>
                <a:gd name="T7" fmla="*/ 5 h 14"/>
                <a:gd name="T8" fmla="*/ 1 w 13"/>
                <a:gd name="T9" fmla="*/ 9 h 14"/>
                <a:gd name="T10" fmla="*/ 4 w 13"/>
                <a:gd name="T11" fmla="*/ 14 h 14"/>
                <a:gd name="T12" fmla="*/ 13 w 13"/>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13" y="9"/>
                  </a:moveTo>
                  <a:lnTo>
                    <a:pt x="11" y="5"/>
                  </a:lnTo>
                  <a:lnTo>
                    <a:pt x="9" y="0"/>
                  </a:lnTo>
                  <a:lnTo>
                    <a:pt x="0" y="5"/>
                  </a:lnTo>
                  <a:lnTo>
                    <a:pt x="1" y="9"/>
                  </a:lnTo>
                  <a:lnTo>
                    <a:pt x="4" y="14"/>
                  </a:lnTo>
                  <a:lnTo>
                    <a:pt x="13" y="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85" name="Freeform 345"/>
            <p:cNvSpPr>
              <a:spLocks/>
            </p:cNvSpPr>
            <p:nvPr/>
          </p:nvSpPr>
          <p:spPr bwMode="auto">
            <a:xfrm>
              <a:off x="9532954" y="3111646"/>
              <a:ext cx="35896" cy="38656"/>
            </a:xfrm>
            <a:custGeom>
              <a:avLst/>
              <a:gdLst>
                <a:gd name="T0" fmla="*/ 13 w 13"/>
                <a:gd name="T1" fmla="*/ 10 h 14"/>
                <a:gd name="T2" fmla="*/ 13 w 13"/>
                <a:gd name="T3" fmla="*/ 8 h 14"/>
                <a:gd name="T4" fmla="*/ 11 w 13"/>
                <a:gd name="T5" fmla="*/ 3 h 14"/>
                <a:gd name="T6" fmla="*/ 10 w 13"/>
                <a:gd name="T7" fmla="*/ 0 h 14"/>
                <a:gd name="T8" fmla="*/ 0 w 13"/>
                <a:gd name="T9" fmla="*/ 4 h 14"/>
                <a:gd name="T10" fmla="*/ 1 w 13"/>
                <a:gd name="T11" fmla="*/ 7 h 14"/>
                <a:gd name="T12" fmla="*/ 3 w 13"/>
                <a:gd name="T13" fmla="*/ 12 h 14"/>
                <a:gd name="T14" fmla="*/ 3 w 13"/>
                <a:gd name="T15" fmla="*/ 14 h 14"/>
                <a:gd name="T16" fmla="*/ 13 w 13"/>
                <a:gd name="T1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13" y="10"/>
                  </a:moveTo>
                  <a:lnTo>
                    <a:pt x="13" y="8"/>
                  </a:lnTo>
                  <a:lnTo>
                    <a:pt x="11" y="3"/>
                  </a:lnTo>
                  <a:lnTo>
                    <a:pt x="10" y="0"/>
                  </a:lnTo>
                  <a:lnTo>
                    <a:pt x="0" y="4"/>
                  </a:lnTo>
                  <a:lnTo>
                    <a:pt x="1" y="7"/>
                  </a:lnTo>
                  <a:lnTo>
                    <a:pt x="3" y="12"/>
                  </a:lnTo>
                  <a:lnTo>
                    <a:pt x="3" y="14"/>
                  </a:lnTo>
                  <a:lnTo>
                    <a:pt x="13" y="1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86" name="Freeform 346"/>
            <p:cNvSpPr>
              <a:spLocks/>
            </p:cNvSpPr>
            <p:nvPr/>
          </p:nvSpPr>
          <p:spPr bwMode="auto">
            <a:xfrm>
              <a:off x="9568849" y="3216570"/>
              <a:ext cx="35896" cy="33134"/>
            </a:xfrm>
            <a:custGeom>
              <a:avLst/>
              <a:gdLst>
                <a:gd name="T0" fmla="*/ 13 w 13"/>
                <a:gd name="T1" fmla="*/ 10 h 12"/>
                <a:gd name="T2" fmla="*/ 13 w 13"/>
                <a:gd name="T3" fmla="*/ 8 h 12"/>
                <a:gd name="T4" fmla="*/ 10 w 13"/>
                <a:gd name="T5" fmla="*/ 3 h 12"/>
                <a:gd name="T6" fmla="*/ 10 w 13"/>
                <a:gd name="T7" fmla="*/ 0 h 12"/>
                <a:gd name="T8" fmla="*/ 0 w 13"/>
                <a:gd name="T9" fmla="*/ 3 h 12"/>
                <a:gd name="T10" fmla="*/ 1 w 13"/>
                <a:gd name="T11" fmla="*/ 6 h 12"/>
                <a:gd name="T12" fmla="*/ 2 w 13"/>
                <a:gd name="T13" fmla="*/ 11 h 12"/>
                <a:gd name="T14" fmla="*/ 4 w 13"/>
                <a:gd name="T15" fmla="*/ 12 h 12"/>
                <a:gd name="T16" fmla="*/ 13 w 13"/>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13" y="10"/>
                  </a:moveTo>
                  <a:lnTo>
                    <a:pt x="13" y="8"/>
                  </a:lnTo>
                  <a:lnTo>
                    <a:pt x="10" y="3"/>
                  </a:lnTo>
                  <a:lnTo>
                    <a:pt x="10" y="0"/>
                  </a:lnTo>
                  <a:lnTo>
                    <a:pt x="0" y="3"/>
                  </a:lnTo>
                  <a:lnTo>
                    <a:pt x="1" y="6"/>
                  </a:lnTo>
                  <a:lnTo>
                    <a:pt x="2" y="11"/>
                  </a:lnTo>
                  <a:lnTo>
                    <a:pt x="4" y="12"/>
                  </a:lnTo>
                  <a:lnTo>
                    <a:pt x="13" y="1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87" name="Freeform 347"/>
            <p:cNvSpPr>
              <a:spLocks/>
            </p:cNvSpPr>
            <p:nvPr/>
          </p:nvSpPr>
          <p:spPr bwMode="auto">
            <a:xfrm>
              <a:off x="9599221" y="3321493"/>
              <a:ext cx="33134" cy="33134"/>
            </a:xfrm>
            <a:custGeom>
              <a:avLst/>
              <a:gdLst>
                <a:gd name="T0" fmla="*/ 12 w 12"/>
                <a:gd name="T1" fmla="*/ 11 h 12"/>
                <a:gd name="T2" fmla="*/ 11 w 12"/>
                <a:gd name="T3" fmla="*/ 8 h 12"/>
                <a:gd name="T4" fmla="*/ 10 w 12"/>
                <a:gd name="T5" fmla="*/ 2 h 12"/>
                <a:gd name="T6" fmla="*/ 10 w 12"/>
                <a:gd name="T7" fmla="*/ 0 h 12"/>
                <a:gd name="T8" fmla="*/ 0 w 12"/>
                <a:gd name="T9" fmla="*/ 3 h 12"/>
                <a:gd name="T10" fmla="*/ 0 w 12"/>
                <a:gd name="T11" fmla="*/ 4 h 12"/>
                <a:gd name="T12" fmla="*/ 2 w 12"/>
                <a:gd name="T13" fmla="*/ 9 h 12"/>
                <a:gd name="T14" fmla="*/ 2 w 12"/>
                <a:gd name="T15" fmla="*/ 12 h 12"/>
                <a:gd name="T16" fmla="*/ 12 w 12"/>
                <a:gd name="T1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1"/>
                  </a:moveTo>
                  <a:lnTo>
                    <a:pt x="11" y="8"/>
                  </a:lnTo>
                  <a:lnTo>
                    <a:pt x="10" y="2"/>
                  </a:lnTo>
                  <a:lnTo>
                    <a:pt x="10" y="0"/>
                  </a:lnTo>
                  <a:lnTo>
                    <a:pt x="0" y="3"/>
                  </a:lnTo>
                  <a:lnTo>
                    <a:pt x="0" y="4"/>
                  </a:lnTo>
                  <a:lnTo>
                    <a:pt x="2" y="9"/>
                  </a:lnTo>
                  <a:lnTo>
                    <a:pt x="2" y="12"/>
                  </a:lnTo>
                  <a:lnTo>
                    <a:pt x="12" y="11"/>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88" name="Freeform 348"/>
            <p:cNvSpPr>
              <a:spLocks/>
            </p:cNvSpPr>
            <p:nvPr/>
          </p:nvSpPr>
          <p:spPr bwMode="auto">
            <a:xfrm>
              <a:off x="9621310" y="3431939"/>
              <a:ext cx="33134" cy="30373"/>
            </a:xfrm>
            <a:custGeom>
              <a:avLst/>
              <a:gdLst>
                <a:gd name="T0" fmla="*/ 12 w 12"/>
                <a:gd name="T1" fmla="*/ 10 h 11"/>
                <a:gd name="T2" fmla="*/ 11 w 12"/>
                <a:gd name="T3" fmla="*/ 6 h 11"/>
                <a:gd name="T4" fmla="*/ 9 w 12"/>
                <a:gd name="T5" fmla="*/ 1 h 11"/>
                <a:gd name="T6" fmla="*/ 9 w 12"/>
                <a:gd name="T7" fmla="*/ 0 h 11"/>
                <a:gd name="T8" fmla="*/ 0 w 12"/>
                <a:gd name="T9" fmla="*/ 2 h 11"/>
                <a:gd name="T10" fmla="*/ 0 w 12"/>
                <a:gd name="T11" fmla="*/ 2 h 11"/>
                <a:gd name="T12" fmla="*/ 2 w 12"/>
                <a:gd name="T13" fmla="*/ 7 h 11"/>
                <a:gd name="T14" fmla="*/ 2 w 12"/>
                <a:gd name="T15" fmla="*/ 11 h 11"/>
                <a:gd name="T16" fmla="*/ 12 w 12"/>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2" y="10"/>
                  </a:moveTo>
                  <a:lnTo>
                    <a:pt x="11" y="6"/>
                  </a:lnTo>
                  <a:lnTo>
                    <a:pt x="9" y="1"/>
                  </a:lnTo>
                  <a:lnTo>
                    <a:pt x="9" y="0"/>
                  </a:lnTo>
                  <a:lnTo>
                    <a:pt x="0" y="2"/>
                  </a:lnTo>
                  <a:lnTo>
                    <a:pt x="0" y="2"/>
                  </a:lnTo>
                  <a:lnTo>
                    <a:pt x="2" y="7"/>
                  </a:lnTo>
                  <a:lnTo>
                    <a:pt x="2" y="11"/>
                  </a:lnTo>
                  <a:lnTo>
                    <a:pt x="12" y="1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89" name="Freeform 349"/>
            <p:cNvSpPr>
              <a:spLocks/>
            </p:cNvSpPr>
            <p:nvPr/>
          </p:nvSpPr>
          <p:spPr bwMode="auto">
            <a:xfrm>
              <a:off x="9635117" y="3542384"/>
              <a:ext cx="33134" cy="27611"/>
            </a:xfrm>
            <a:custGeom>
              <a:avLst/>
              <a:gdLst>
                <a:gd name="T0" fmla="*/ 12 w 12"/>
                <a:gd name="T1" fmla="*/ 9 h 10"/>
                <a:gd name="T2" fmla="*/ 11 w 12"/>
                <a:gd name="T3" fmla="*/ 4 h 10"/>
                <a:gd name="T4" fmla="*/ 11 w 12"/>
                <a:gd name="T5" fmla="*/ 0 h 10"/>
                <a:gd name="T6" fmla="*/ 0 w 12"/>
                <a:gd name="T7" fmla="*/ 1 h 10"/>
                <a:gd name="T8" fmla="*/ 2 w 12"/>
                <a:gd name="T9" fmla="*/ 5 h 10"/>
                <a:gd name="T10" fmla="*/ 2 w 12"/>
                <a:gd name="T11" fmla="*/ 10 h 10"/>
                <a:gd name="T12" fmla="*/ 12 w 12"/>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2" y="9"/>
                  </a:moveTo>
                  <a:lnTo>
                    <a:pt x="11" y="4"/>
                  </a:lnTo>
                  <a:lnTo>
                    <a:pt x="11" y="0"/>
                  </a:lnTo>
                  <a:lnTo>
                    <a:pt x="0" y="1"/>
                  </a:lnTo>
                  <a:lnTo>
                    <a:pt x="2" y="5"/>
                  </a:lnTo>
                  <a:lnTo>
                    <a:pt x="2" y="10"/>
                  </a:lnTo>
                  <a:lnTo>
                    <a:pt x="12" y="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90" name="Freeform 350"/>
            <p:cNvSpPr>
              <a:spLocks/>
            </p:cNvSpPr>
            <p:nvPr/>
          </p:nvSpPr>
          <p:spPr bwMode="auto">
            <a:xfrm>
              <a:off x="9646161" y="3650068"/>
              <a:ext cx="24851" cy="30373"/>
            </a:xfrm>
            <a:custGeom>
              <a:avLst/>
              <a:gdLst>
                <a:gd name="T0" fmla="*/ 9 w 9"/>
                <a:gd name="T1" fmla="*/ 11 h 11"/>
                <a:gd name="T2" fmla="*/ 9 w 9"/>
                <a:gd name="T3" fmla="*/ 9 h 11"/>
                <a:gd name="T4" fmla="*/ 9 w 9"/>
                <a:gd name="T5" fmla="*/ 4 h 11"/>
                <a:gd name="T6" fmla="*/ 9 w 9"/>
                <a:gd name="T7" fmla="*/ 0 h 11"/>
                <a:gd name="T8" fmla="*/ 0 w 9"/>
                <a:gd name="T9" fmla="*/ 2 h 11"/>
                <a:gd name="T10" fmla="*/ 0 w 9"/>
                <a:gd name="T11" fmla="*/ 4 h 11"/>
                <a:gd name="T12" fmla="*/ 0 w 9"/>
                <a:gd name="T13" fmla="*/ 11 h 11"/>
                <a:gd name="T14" fmla="*/ 0 w 9"/>
                <a:gd name="T15" fmla="*/ 11 h 11"/>
                <a:gd name="T16" fmla="*/ 9 w 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9" y="11"/>
                  </a:moveTo>
                  <a:lnTo>
                    <a:pt x="9" y="9"/>
                  </a:lnTo>
                  <a:lnTo>
                    <a:pt x="9" y="4"/>
                  </a:lnTo>
                  <a:lnTo>
                    <a:pt x="9" y="0"/>
                  </a:lnTo>
                  <a:lnTo>
                    <a:pt x="0" y="2"/>
                  </a:lnTo>
                  <a:lnTo>
                    <a:pt x="0" y="4"/>
                  </a:lnTo>
                  <a:lnTo>
                    <a:pt x="0" y="11"/>
                  </a:lnTo>
                  <a:lnTo>
                    <a:pt x="0" y="11"/>
                  </a:lnTo>
                  <a:lnTo>
                    <a:pt x="9" y="11"/>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91" name="Freeform 351"/>
            <p:cNvSpPr>
              <a:spLocks/>
            </p:cNvSpPr>
            <p:nvPr/>
          </p:nvSpPr>
          <p:spPr bwMode="auto">
            <a:xfrm>
              <a:off x="9646161" y="3763275"/>
              <a:ext cx="24851" cy="27611"/>
            </a:xfrm>
            <a:custGeom>
              <a:avLst/>
              <a:gdLst>
                <a:gd name="T0" fmla="*/ 9 w 9"/>
                <a:gd name="T1" fmla="*/ 10 h 10"/>
                <a:gd name="T2" fmla="*/ 9 w 9"/>
                <a:gd name="T3" fmla="*/ 9 h 10"/>
                <a:gd name="T4" fmla="*/ 9 w 9"/>
                <a:gd name="T5" fmla="*/ 2 h 10"/>
                <a:gd name="T6" fmla="*/ 9 w 9"/>
                <a:gd name="T7" fmla="*/ 0 h 10"/>
                <a:gd name="T8" fmla="*/ 0 w 9"/>
                <a:gd name="T9" fmla="*/ 0 h 10"/>
                <a:gd name="T10" fmla="*/ 0 w 9"/>
                <a:gd name="T11" fmla="*/ 2 h 10"/>
                <a:gd name="T12" fmla="*/ 0 w 9"/>
                <a:gd name="T13" fmla="*/ 8 h 10"/>
                <a:gd name="T14" fmla="*/ 0 w 9"/>
                <a:gd name="T15" fmla="*/ 10 h 10"/>
                <a:gd name="T16" fmla="*/ 9 w 9"/>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9" y="10"/>
                  </a:moveTo>
                  <a:lnTo>
                    <a:pt x="9" y="9"/>
                  </a:lnTo>
                  <a:lnTo>
                    <a:pt x="9" y="2"/>
                  </a:lnTo>
                  <a:lnTo>
                    <a:pt x="9" y="0"/>
                  </a:lnTo>
                  <a:lnTo>
                    <a:pt x="0" y="0"/>
                  </a:lnTo>
                  <a:lnTo>
                    <a:pt x="0" y="2"/>
                  </a:lnTo>
                  <a:lnTo>
                    <a:pt x="0" y="8"/>
                  </a:lnTo>
                  <a:lnTo>
                    <a:pt x="0" y="10"/>
                  </a:lnTo>
                  <a:lnTo>
                    <a:pt x="9" y="1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92" name="Freeform 352"/>
            <p:cNvSpPr>
              <a:spLocks/>
            </p:cNvSpPr>
            <p:nvPr/>
          </p:nvSpPr>
          <p:spPr bwMode="auto">
            <a:xfrm>
              <a:off x="9635117" y="3870959"/>
              <a:ext cx="33134" cy="27611"/>
            </a:xfrm>
            <a:custGeom>
              <a:avLst/>
              <a:gdLst>
                <a:gd name="T0" fmla="*/ 11 w 12"/>
                <a:gd name="T1" fmla="*/ 10 h 10"/>
                <a:gd name="T2" fmla="*/ 11 w 12"/>
                <a:gd name="T3" fmla="*/ 9 h 10"/>
                <a:gd name="T4" fmla="*/ 12 w 12"/>
                <a:gd name="T5" fmla="*/ 3 h 10"/>
                <a:gd name="T6" fmla="*/ 12 w 12"/>
                <a:gd name="T7" fmla="*/ 1 h 10"/>
                <a:gd name="T8" fmla="*/ 2 w 12"/>
                <a:gd name="T9" fmla="*/ 0 h 10"/>
                <a:gd name="T10" fmla="*/ 2 w 12"/>
                <a:gd name="T11" fmla="*/ 3 h 10"/>
                <a:gd name="T12" fmla="*/ 2 w 12"/>
                <a:gd name="T13" fmla="*/ 8 h 10"/>
                <a:gd name="T14" fmla="*/ 0 w 12"/>
                <a:gd name="T15" fmla="*/ 10 h 10"/>
                <a:gd name="T16" fmla="*/ 11 w 12"/>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11" y="10"/>
                  </a:moveTo>
                  <a:lnTo>
                    <a:pt x="11" y="9"/>
                  </a:lnTo>
                  <a:lnTo>
                    <a:pt x="12" y="3"/>
                  </a:lnTo>
                  <a:lnTo>
                    <a:pt x="12" y="1"/>
                  </a:lnTo>
                  <a:lnTo>
                    <a:pt x="2" y="0"/>
                  </a:lnTo>
                  <a:lnTo>
                    <a:pt x="2" y="3"/>
                  </a:lnTo>
                  <a:lnTo>
                    <a:pt x="2" y="8"/>
                  </a:lnTo>
                  <a:lnTo>
                    <a:pt x="0" y="10"/>
                  </a:lnTo>
                  <a:lnTo>
                    <a:pt x="11" y="1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93" name="Freeform 353"/>
            <p:cNvSpPr>
              <a:spLocks/>
            </p:cNvSpPr>
            <p:nvPr/>
          </p:nvSpPr>
          <p:spPr bwMode="auto">
            <a:xfrm>
              <a:off x="9621310" y="3978644"/>
              <a:ext cx="33134" cy="33134"/>
            </a:xfrm>
            <a:custGeom>
              <a:avLst/>
              <a:gdLst>
                <a:gd name="T0" fmla="*/ 11 w 12"/>
                <a:gd name="T1" fmla="*/ 12 h 12"/>
                <a:gd name="T2" fmla="*/ 11 w 12"/>
                <a:gd name="T3" fmla="*/ 8 h 12"/>
                <a:gd name="T4" fmla="*/ 12 w 12"/>
                <a:gd name="T5" fmla="*/ 3 h 12"/>
                <a:gd name="T6" fmla="*/ 12 w 12"/>
                <a:gd name="T7" fmla="*/ 1 h 12"/>
                <a:gd name="T8" fmla="*/ 2 w 12"/>
                <a:gd name="T9" fmla="*/ 0 h 12"/>
                <a:gd name="T10" fmla="*/ 2 w 12"/>
                <a:gd name="T11" fmla="*/ 1 h 12"/>
                <a:gd name="T12" fmla="*/ 2 w 12"/>
                <a:gd name="T13" fmla="*/ 7 h 12"/>
                <a:gd name="T14" fmla="*/ 0 w 12"/>
                <a:gd name="T15" fmla="*/ 11 h 12"/>
                <a:gd name="T16" fmla="*/ 11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1" y="12"/>
                  </a:moveTo>
                  <a:lnTo>
                    <a:pt x="11" y="8"/>
                  </a:lnTo>
                  <a:lnTo>
                    <a:pt x="12" y="3"/>
                  </a:lnTo>
                  <a:lnTo>
                    <a:pt x="12" y="1"/>
                  </a:lnTo>
                  <a:lnTo>
                    <a:pt x="2" y="0"/>
                  </a:lnTo>
                  <a:lnTo>
                    <a:pt x="2" y="1"/>
                  </a:lnTo>
                  <a:lnTo>
                    <a:pt x="2" y="7"/>
                  </a:lnTo>
                  <a:lnTo>
                    <a:pt x="0" y="11"/>
                  </a:lnTo>
                  <a:lnTo>
                    <a:pt x="11" y="12"/>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94" name="Freeform 354"/>
            <p:cNvSpPr>
              <a:spLocks/>
            </p:cNvSpPr>
            <p:nvPr/>
          </p:nvSpPr>
          <p:spPr bwMode="auto">
            <a:xfrm>
              <a:off x="9599221" y="4086328"/>
              <a:ext cx="33134" cy="33134"/>
            </a:xfrm>
            <a:custGeom>
              <a:avLst/>
              <a:gdLst>
                <a:gd name="T0" fmla="*/ 10 w 12"/>
                <a:gd name="T1" fmla="*/ 12 h 12"/>
                <a:gd name="T2" fmla="*/ 11 w 12"/>
                <a:gd name="T3" fmla="*/ 7 h 12"/>
                <a:gd name="T4" fmla="*/ 12 w 12"/>
                <a:gd name="T5" fmla="*/ 2 h 12"/>
                <a:gd name="T6" fmla="*/ 3 w 12"/>
                <a:gd name="T7" fmla="*/ 0 h 12"/>
                <a:gd name="T8" fmla="*/ 2 w 12"/>
                <a:gd name="T9" fmla="*/ 6 h 12"/>
                <a:gd name="T10" fmla="*/ 0 w 12"/>
                <a:gd name="T11" fmla="*/ 10 h 12"/>
                <a:gd name="T12" fmla="*/ 10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12"/>
                  </a:moveTo>
                  <a:lnTo>
                    <a:pt x="11" y="7"/>
                  </a:lnTo>
                  <a:lnTo>
                    <a:pt x="12" y="2"/>
                  </a:lnTo>
                  <a:lnTo>
                    <a:pt x="3" y="0"/>
                  </a:lnTo>
                  <a:lnTo>
                    <a:pt x="2" y="6"/>
                  </a:lnTo>
                  <a:lnTo>
                    <a:pt x="0" y="10"/>
                  </a:lnTo>
                  <a:lnTo>
                    <a:pt x="10" y="12"/>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95" name="Freeform 355"/>
            <p:cNvSpPr>
              <a:spLocks/>
            </p:cNvSpPr>
            <p:nvPr/>
          </p:nvSpPr>
          <p:spPr bwMode="auto">
            <a:xfrm>
              <a:off x="9571610" y="4191251"/>
              <a:ext cx="33134" cy="35896"/>
            </a:xfrm>
            <a:custGeom>
              <a:avLst/>
              <a:gdLst>
                <a:gd name="T0" fmla="*/ 9 w 12"/>
                <a:gd name="T1" fmla="*/ 13 h 13"/>
                <a:gd name="T2" fmla="*/ 9 w 12"/>
                <a:gd name="T3" fmla="*/ 12 h 13"/>
                <a:gd name="T4" fmla="*/ 12 w 12"/>
                <a:gd name="T5" fmla="*/ 7 h 13"/>
                <a:gd name="T6" fmla="*/ 12 w 12"/>
                <a:gd name="T7" fmla="*/ 3 h 13"/>
                <a:gd name="T8" fmla="*/ 3 w 12"/>
                <a:gd name="T9" fmla="*/ 0 h 13"/>
                <a:gd name="T10" fmla="*/ 1 w 12"/>
                <a:gd name="T11" fmla="*/ 4 h 13"/>
                <a:gd name="T12" fmla="*/ 0 w 12"/>
                <a:gd name="T13" fmla="*/ 9 h 13"/>
                <a:gd name="T14" fmla="*/ 0 w 12"/>
                <a:gd name="T15" fmla="*/ 9 h 13"/>
                <a:gd name="T16" fmla="*/ 9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9" y="13"/>
                  </a:moveTo>
                  <a:lnTo>
                    <a:pt x="9" y="12"/>
                  </a:lnTo>
                  <a:lnTo>
                    <a:pt x="12" y="7"/>
                  </a:lnTo>
                  <a:lnTo>
                    <a:pt x="12" y="3"/>
                  </a:lnTo>
                  <a:lnTo>
                    <a:pt x="3" y="0"/>
                  </a:lnTo>
                  <a:lnTo>
                    <a:pt x="1" y="4"/>
                  </a:lnTo>
                  <a:lnTo>
                    <a:pt x="0" y="9"/>
                  </a:lnTo>
                  <a:lnTo>
                    <a:pt x="0" y="9"/>
                  </a:lnTo>
                  <a:lnTo>
                    <a:pt x="9" y="1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96" name="Freeform 356"/>
            <p:cNvSpPr>
              <a:spLocks/>
            </p:cNvSpPr>
            <p:nvPr/>
          </p:nvSpPr>
          <p:spPr bwMode="auto">
            <a:xfrm>
              <a:off x="9535716" y="4296175"/>
              <a:ext cx="35896" cy="35896"/>
            </a:xfrm>
            <a:custGeom>
              <a:avLst/>
              <a:gdLst>
                <a:gd name="T0" fmla="*/ 9 w 13"/>
                <a:gd name="T1" fmla="*/ 13 h 13"/>
                <a:gd name="T2" fmla="*/ 10 w 13"/>
                <a:gd name="T3" fmla="*/ 11 h 13"/>
                <a:gd name="T4" fmla="*/ 12 w 13"/>
                <a:gd name="T5" fmla="*/ 5 h 13"/>
                <a:gd name="T6" fmla="*/ 13 w 13"/>
                <a:gd name="T7" fmla="*/ 3 h 13"/>
                <a:gd name="T8" fmla="*/ 4 w 13"/>
                <a:gd name="T9" fmla="*/ 0 h 13"/>
                <a:gd name="T10" fmla="*/ 2 w 13"/>
                <a:gd name="T11" fmla="*/ 3 h 13"/>
                <a:gd name="T12" fmla="*/ 0 w 13"/>
                <a:gd name="T13" fmla="*/ 8 h 13"/>
                <a:gd name="T14" fmla="*/ 0 w 13"/>
                <a:gd name="T15" fmla="*/ 9 h 13"/>
                <a:gd name="T16" fmla="*/ 9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9" y="13"/>
                  </a:moveTo>
                  <a:lnTo>
                    <a:pt x="10" y="11"/>
                  </a:lnTo>
                  <a:lnTo>
                    <a:pt x="12" y="5"/>
                  </a:lnTo>
                  <a:lnTo>
                    <a:pt x="13" y="3"/>
                  </a:lnTo>
                  <a:lnTo>
                    <a:pt x="4" y="0"/>
                  </a:lnTo>
                  <a:lnTo>
                    <a:pt x="2" y="3"/>
                  </a:lnTo>
                  <a:lnTo>
                    <a:pt x="0" y="8"/>
                  </a:lnTo>
                  <a:lnTo>
                    <a:pt x="0" y="9"/>
                  </a:lnTo>
                  <a:lnTo>
                    <a:pt x="9" y="1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97" name="Freeform 357"/>
            <p:cNvSpPr>
              <a:spLocks/>
            </p:cNvSpPr>
            <p:nvPr/>
          </p:nvSpPr>
          <p:spPr bwMode="auto">
            <a:xfrm>
              <a:off x="9491537" y="4398338"/>
              <a:ext cx="35896" cy="35896"/>
            </a:xfrm>
            <a:custGeom>
              <a:avLst/>
              <a:gdLst>
                <a:gd name="T0" fmla="*/ 9 w 13"/>
                <a:gd name="T1" fmla="*/ 13 h 13"/>
                <a:gd name="T2" fmla="*/ 11 w 13"/>
                <a:gd name="T3" fmla="*/ 10 h 13"/>
                <a:gd name="T4" fmla="*/ 13 w 13"/>
                <a:gd name="T5" fmla="*/ 5 h 13"/>
                <a:gd name="T6" fmla="*/ 13 w 13"/>
                <a:gd name="T7" fmla="*/ 4 h 13"/>
                <a:gd name="T8" fmla="*/ 4 w 13"/>
                <a:gd name="T9" fmla="*/ 0 h 13"/>
                <a:gd name="T10" fmla="*/ 4 w 13"/>
                <a:gd name="T11" fmla="*/ 1 h 13"/>
                <a:gd name="T12" fmla="*/ 1 w 13"/>
                <a:gd name="T13" fmla="*/ 6 h 13"/>
                <a:gd name="T14" fmla="*/ 0 w 13"/>
                <a:gd name="T15" fmla="*/ 9 h 13"/>
                <a:gd name="T16" fmla="*/ 9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9" y="13"/>
                  </a:moveTo>
                  <a:lnTo>
                    <a:pt x="11" y="10"/>
                  </a:lnTo>
                  <a:lnTo>
                    <a:pt x="13" y="5"/>
                  </a:lnTo>
                  <a:lnTo>
                    <a:pt x="13" y="4"/>
                  </a:lnTo>
                  <a:lnTo>
                    <a:pt x="4" y="0"/>
                  </a:lnTo>
                  <a:lnTo>
                    <a:pt x="4" y="1"/>
                  </a:lnTo>
                  <a:lnTo>
                    <a:pt x="1" y="6"/>
                  </a:lnTo>
                  <a:lnTo>
                    <a:pt x="0" y="9"/>
                  </a:lnTo>
                  <a:lnTo>
                    <a:pt x="9" y="1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98" name="Freeform 358"/>
            <p:cNvSpPr>
              <a:spLocks/>
            </p:cNvSpPr>
            <p:nvPr/>
          </p:nvSpPr>
          <p:spPr bwMode="auto">
            <a:xfrm>
              <a:off x="9444597" y="4494977"/>
              <a:ext cx="35896" cy="35896"/>
            </a:xfrm>
            <a:custGeom>
              <a:avLst/>
              <a:gdLst>
                <a:gd name="T0" fmla="*/ 9 w 13"/>
                <a:gd name="T1" fmla="*/ 13 h 13"/>
                <a:gd name="T2" fmla="*/ 11 w 13"/>
                <a:gd name="T3" fmla="*/ 11 h 13"/>
                <a:gd name="T4" fmla="*/ 13 w 13"/>
                <a:gd name="T5" fmla="*/ 7 h 13"/>
                <a:gd name="T6" fmla="*/ 13 w 13"/>
                <a:gd name="T7" fmla="*/ 5 h 13"/>
                <a:gd name="T8" fmla="*/ 5 w 13"/>
                <a:gd name="T9" fmla="*/ 0 h 13"/>
                <a:gd name="T10" fmla="*/ 4 w 13"/>
                <a:gd name="T11" fmla="*/ 1 h 13"/>
                <a:gd name="T12" fmla="*/ 1 w 13"/>
                <a:gd name="T13" fmla="*/ 7 h 13"/>
                <a:gd name="T14" fmla="*/ 0 w 13"/>
                <a:gd name="T15" fmla="*/ 9 h 13"/>
                <a:gd name="T16" fmla="*/ 9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9" y="13"/>
                  </a:moveTo>
                  <a:lnTo>
                    <a:pt x="11" y="11"/>
                  </a:lnTo>
                  <a:lnTo>
                    <a:pt x="13" y="7"/>
                  </a:lnTo>
                  <a:lnTo>
                    <a:pt x="13" y="5"/>
                  </a:lnTo>
                  <a:lnTo>
                    <a:pt x="5" y="0"/>
                  </a:lnTo>
                  <a:lnTo>
                    <a:pt x="4" y="1"/>
                  </a:lnTo>
                  <a:lnTo>
                    <a:pt x="1" y="7"/>
                  </a:lnTo>
                  <a:lnTo>
                    <a:pt x="0" y="9"/>
                  </a:lnTo>
                  <a:lnTo>
                    <a:pt x="9" y="1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99" name="Freeform 359"/>
            <p:cNvSpPr>
              <a:spLocks/>
            </p:cNvSpPr>
            <p:nvPr/>
          </p:nvSpPr>
          <p:spPr bwMode="auto">
            <a:xfrm>
              <a:off x="9392136" y="4591617"/>
              <a:ext cx="38656" cy="35896"/>
            </a:xfrm>
            <a:custGeom>
              <a:avLst/>
              <a:gdLst>
                <a:gd name="T0" fmla="*/ 9 w 14"/>
                <a:gd name="T1" fmla="*/ 13 h 13"/>
                <a:gd name="T2" fmla="*/ 10 w 14"/>
                <a:gd name="T3" fmla="*/ 11 h 13"/>
                <a:gd name="T4" fmla="*/ 13 w 14"/>
                <a:gd name="T5" fmla="*/ 6 h 13"/>
                <a:gd name="T6" fmla="*/ 14 w 14"/>
                <a:gd name="T7" fmla="*/ 6 h 13"/>
                <a:gd name="T8" fmla="*/ 5 w 14"/>
                <a:gd name="T9" fmla="*/ 0 h 13"/>
                <a:gd name="T10" fmla="*/ 5 w 14"/>
                <a:gd name="T11" fmla="*/ 2 h 13"/>
                <a:gd name="T12" fmla="*/ 2 w 14"/>
                <a:gd name="T13" fmla="*/ 6 h 13"/>
                <a:gd name="T14" fmla="*/ 0 w 14"/>
                <a:gd name="T15" fmla="*/ 8 h 13"/>
                <a:gd name="T16" fmla="*/ 9 w 1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9" y="13"/>
                  </a:moveTo>
                  <a:lnTo>
                    <a:pt x="10" y="11"/>
                  </a:lnTo>
                  <a:lnTo>
                    <a:pt x="13" y="6"/>
                  </a:lnTo>
                  <a:lnTo>
                    <a:pt x="14" y="6"/>
                  </a:lnTo>
                  <a:lnTo>
                    <a:pt x="5" y="0"/>
                  </a:lnTo>
                  <a:lnTo>
                    <a:pt x="5" y="2"/>
                  </a:lnTo>
                  <a:lnTo>
                    <a:pt x="2" y="6"/>
                  </a:lnTo>
                  <a:lnTo>
                    <a:pt x="0" y="8"/>
                  </a:lnTo>
                  <a:lnTo>
                    <a:pt x="9" y="1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00" name="Freeform 360"/>
            <p:cNvSpPr>
              <a:spLocks/>
            </p:cNvSpPr>
            <p:nvPr/>
          </p:nvSpPr>
          <p:spPr bwMode="auto">
            <a:xfrm>
              <a:off x="9334152" y="4685496"/>
              <a:ext cx="38656" cy="35896"/>
            </a:xfrm>
            <a:custGeom>
              <a:avLst/>
              <a:gdLst>
                <a:gd name="T0" fmla="*/ 8 w 14"/>
                <a:gd name="T1" fmla="*/ 13 h 13"/>
                <a:gd name="T2" fmla="*/ 10 w 14"/>
                <a:gd name="T3" fmla="*/ 11 h 13"/>
                <a:gd name="T4" fmla="*/ 13 w 14"/>
                <a:gd name="T5" fmla="*/ 7 h 13"/>
                <a:gd name="T6" fmla="*/ 14 w 14"/>
                <a:gd name="T7" fmla="*/ 6 h 13"/>
                <a:gd name="T8" fmla="*/ 5 w 14"/>
                <a:gd name="T9" fmla="*/ 0 h 13"/>
                <a:gd name="T10" fmla="*/ 5 w 14"/>
                <a:gd name="T11" fmla="*/ 0 h 13"/>
                <a:gd name="T12" fmla="*/ 1 w 14"/>
                <a:gd name="T13" fmla="*/ 6 h 13"/>
                <a:gd name="T14" fmla="*/ 0 w 14"/>
                <a:gd name="T15" fmla="*/ 8 h 13"/>
                <a:gd name="T16" fmla="*/ 8 w 1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8" y="13"/>
                  </a:moveTo>
                  <a:lnTo>
                    <a:pt x="10" y="11"/>
                  </a:lnTo>
                  <a:lnTo>
                    <a:pt x="13" y="7"/>
                  </a:lnTo>
                  <a:lnTo>
                    <a:pt x="14" y="6"/>
                  </a:lnTo>
                  <a:lnTo>
                    <a:pt x="5" y="0"/>
                  </a:lnTo>
                  <a:lnTo>
                    <a:pt x="5" y="0"/>
                  </a:lnTo>
                  <a:lnTo>
                    <a:pt x="1" y="6"/>
                  </a:lnTo>
                  <a:lnTo>
                    <a:pt x="0" y="8"/>
                  </a:lnTo>
                  <a:lnTo>
                    <a:pt x="8" y="1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01" name="Freeform 361"/>
            <p:cNvSpPr>
              <a:spLocks/>
            </p:cNvSpPr>
            <p:nvPr/>
          </p:nvSpPr>
          <p:spPr bwMode="auto">
            <a:xfrm>
              <a:off x="9270646" y="4776613"/>
              <a:ext cx="38656" cy="35896"/>
            </a:xfrm>
            <a:custGeom>
              <a:avLst/>
              <a:gdLst>
                <a:gd name="T0" fmla="*/ 8 w 14"/>
                <a:gd name="T1" fmla="*/ 13 h 13"/>
                <a:gd name="T2" fmla="*/ 10 w 14"/>
                <a:gd name="T3" fmla="*/ 12 h 13"/>
                <a:gd name="T4" fmla="*/ 12 w 14"/>
                <a:gd name="T5" fmla="*/ 7 h 13"/>
                <a:gd name="T6" fmla="*/ 14 w 14"/>
                <a:gd name="T7" fmla="*/ 5 h 13"/>
                <a:gd name="T8" fmla="*/ 6 w 14"/>
                <a:gd name="T9" fmla="*/ 0 h 13"/>
                <a:gd name="T10" fmla="*/ 4 w 14"/>
                <a:gd name="T11" fmla="*/ 1 h 13"/>
                <a:gd name="T12" fmla="*/ 2 w 14"/>
                <a:gd name="T13" fmla="*/ 5 h 13"/>
                <a:gd name="T14" fmla="*/ 0 w 14"/>
                <a:gd name="T15" fmla="*/ 8 h 13"/>
                <a:gd name="T16" fmla="*/ 8 w 1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8" y="13"/>
                  </a:moveTo>
                  <a:lnTo>
                    <a:pt x="10" y="12"/>
                  </a:lnTo>
                  <a:lnTo>
                    <a:pt x="12" y="7"/>
                  </a:lnTo>
                  <a:lnTo>
                    <a:pt x="14" y="5"/>
                  </a:lnTo>
                  <a:lnTo>
                    <a:pt x="6" y="0"/>
                  </a:lnTo>
                  <a:lnTo>
                    <a:pt x="4" y="1"/>
                  </a:lnTo>
                  <a:lnTo>
                    <a:pt x="2" y="5"/>
                  </a:lnTo>
                  <a:lnTo>
                    <a:pt x="0" y="8"/>
                  </a:lnTo>
                  <a:lnTo>
                    <a:pt x="8" y="1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02" name="Freeform 362"/>
            <p:cNvSpPr>
              <a:spLocks/>
            </p:cNvSpPr>
            <p:nvPr/>
          </p:nvSpPr>
          <p:spPr bwMode="auto">
            <a:xfrm>
              <a:off x="9204379" y="4862209"/>
              <a:ext cx="38656" cy="35896"/>
            </a:xfrm>
            <a:custGeom>
              <a:avLst/>
              <a:gdLst>
                <a:gd name="T0" fmla="*/ 7 w 14"/>
                <a:gd name="T1" fmla="*/ 13 h 13"/>
                <a:gd name="T2" fmla="*/ 7 w 14"/>
                <a:gd name="T3" fmla="*/ 13 h 13"/>
                <a:gd name="T4" fmla="*/ 11 w 14"/>
                <a:gd name="T5" fmla="*/ 8 h 13"/>
                <a:gd name="T6" fmla="*/ 14 w 14"/>
                <a:gd name="T7" fmla="*/ 6 h 13"/>
                <a:gd name="T8" fmla="*/ 6 w 14"/>
                <a:gd name="T9" fmla="*/ 0 h 13"/>
                <a:gd name="T10" fmla="*/ 4 w 14"/>
                <a:gd name="T11" fmla="*/ 3 h 13"/>
                <a:gd name="T12" fmla="*/ 0 w 14"/>
                <a:gd name="T13" fmla="*/ 7 h 13"/>
                <a:gd name="T14" fmla="*/ 0 w 14"/>
                <a:gd name="T15" fmla="*/ 7 h 13"/>
                <a:gd name="T16" fmla="*/ 7 w 1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7" y="13"/>
                  </a:moveTo>
                  <a:lnTo>
                    <a:pt x="7" y="13"/>
                  </a:lnTo>
                  <a:lnTo>
                    <a:pt x="11" y="8"/>
                  </a:lnTo>
                  <a:lnTo>
                    <a:pt x="14" y="6"/>
                  </a:lnTo>
                  <a:lnTo>
                    <a:pt x="6" y="0"/>
                  </a:lnTo>
                  <a:lnTo>
                    <a:pt x="4" y="3"/>
                  </a:lnTo>
                  <a:lnTo>
                    <a:pt x="0" y="7"/>
                  </a:lnTo>
                  <a:lnTo>
                    <a:pt x="0" y="7"/>
                  </a:lnTo>
                  <a:lnTo>
                    <a:pt x="7" y="1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03" name="Freeform 363"/>
            <p:cNvSpPr>
              <a:spLocks/>
            </p:cNvSpPr>
            <p:nvPr/>
          </p:nvSpPr>
          <p:spPr bwMode="auto">
            <a:xfrm>
              <a:off x="9129827" y="4945043"/>
              <a:ext cx="41418" cy="38656"/>
            </a:xfrm>
            <a:custGeom>
              <a:avLst/>
              <a:gdLst>
                <a:gd name="T0" fmla="*/ 8 w 15"/>
                <a:gd name="T1" fmla="*/ 14 h 14"/>
                <a:gd name="T2" fmla="*/ 11 w 15"/>
                <a:gd name="T3" fmla="*/ 11 h 14"/>
                <a:gd name="T4" fmla="*/ 15 w 15"/>
                <a:gd name="T5" fmla="*/ 7 h 14"/>
                <a:gd name="T6" fmla="*/ 7 w 15"/>
                <a:gd name="T7" fmla="*/ 0 h 14"/>
                <a:gd name="T8" fmla="*/ 4 w 15"/>
                <a:gd name="T9" fmla="*/ 4 h 14"/>
                <a:gd name="T10" fmla="*/ 0 w 15"/>
                <a:gd name="T11" fmla="*/ 7 h 14"/>
                <a:gd name="T12" fmla="*/ 8 w 1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8" y="14"/>
                  </a:moveTo>
                  <a:lnTo>
                    <a:pt x="11" y="11"/>
                  </a:lnTo>
                  <a:lnTo>
                    <a:pt x="15" y="7"/>
                  </a:lnTo>
                  <a:lnTo>
                    <a:pt x="7" y="0"/>
                  </a:lnTo>
                  <a:lnTo>
                    <a:pt x="4" y="4"/>
                  </a:lnTo>
                  <a:lnTo>
                    <a:pt x="0" y="7"/>
                  </a:lnTo>
                  <a:lnTo>
                    <a:pt x="8" y="14"/>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04" name="Freeform 364"/>
            <p:cNvSpPr>
              <a:spLocks/>
            </p:cNvSpPr>
            <p:nvPr/>
          </p:nvSpPr>
          <p:spPr bwMode="auto">
            <a:xfrm>
              <a:off x="9055277" y="5025116"/>
              <a:ext cx="38656" cy="41418"/>
            </a:xfrm>
            <a:custGeom>
              <a:avLst/>
              <a:gdLst>
                <a:gd name="T0" fmla="*/ 8 w 14"/>
                <a:gd name="T1" fmla="*/ 15 h 15"/>
                <a:gd name="T2" fmla="*/ 9 w 14"/>
                <a:gd name="T3" fmla="*/ 12 h 15"/>
                <a:gd name="T4" fmla="*/ 13 w 14"/>
                <a:gd name="T5" fmla="*/ 8 h 15"/>
                <a:gd name="T6" fmla="*/ 14 w 14"/>
                <a:gd name="T7" fmla="*/ 7 h 15"/>
                <a:gd name="T8" fmla="*/ 8 w 14"/>
                <a:gd name="T9" fmla="*/ 0 h 15"/>
                <a:gd name="T10" fmla="*/ 7 w 14"/>
                <a:gd name="T11" fmla="*/ 2 h 15"/>
                <a:gd name="T12" fmla="*/ 1 w 14"/>
                <a:gd name="T13" fmla="*/ 5 h 15"/>
                <a:gd name="T14" fmla="*/ 0 w 14"/>
                <a:gd name="T15" fmla="*/ 7 h 15"/>
                <a:gd name="T16" fmla="*/ 8 w 14"/>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8" y="15"/>
                  </a:moveTo>
                  <a:lnTo>
                    <a:pt x="9" y="12"/>
                  </a:lnTo>
                  <a:lnTo>
                    <a:pt x="13" y="8"/>
                  </a:lnTo>
                  <a:lnTo>
                    <a:pt x="14" y="7"/>
                  </a:lnTo>
                  <a:lnTo>
                    <a:pt x="8" y="0"/>
                  </a:lnTo>
                  <a:lnTo>
                    <a:pt x="7" y="2"/>
                  </a:lnTo>
                  <a:lnTo>
                    <a:pt x="1" y="5"/>
                  </a:lnTo>
                  <a:lnTo>
                    <a:pt x="0" y="7"/>
                  </a:lnTo>
                  <a:lnTo>
                    <a:pt x="8" y="15"/>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05" name="Freeform 365"/>
            <p:cNvSpPr>
              <a:spLocks/>
            </p:cNvSpPr>
            <p:nvPr/>
          </p:nvSpPr>
          <p:spPr bwMode="auto">
            <a:xfrm>
              <a:off x="8975203" y="5102427"/>
              <a:ext cx="41418" cy="38656"/>
            </a:xfrm>
            <a:custGeom>
              <a:avLst/>
              <a:gdLst>
                <a:gd name="T0" fmla="*/ 8 w 15"/>
                <a:gd name="T1" fmla="*/ 14 h 14"/>
                <a:gd name="T2" fmla="*/ 12 w 15"/>
                <a:gd name="T3" fmla="*/ 10 h 14"/>
                <a:gd name="T4" fmla="*/ 15 w 15"/>
                <a:gd name="T5" fmla="*/ 8 h 14"/>
                <a:gd name="T6" fmla="*/ 8 w 15"/>
                <a:gd name="T7" fmla="*/ 0 h 14"/>
                <a:gd name="T8" fmla="*/ 6 w 15"/>
                <a:gd name="T9" fmla="*/ 4 h 14"/>
                <a:gd name="T10" fmla="*/ 0 w 15"/>
                <a:gd name="T11" fmla="*/ 6 h 14"/>
                <a:gd name="T12" fmla="*/ 8 w 1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8" y="14"/>
                  </a:moveTo>
                  <a:lnTo>
                    <a:pt x="12" y="10"/>
                  </a:lnTo>
                  <a:lnTo>
                    <a:pt x="15" y="8"/>
                  </a:lnTo>
                  <a:lnTo>
                    <a:pt x="8" y="0"/>
                  </a:lnTo>
                  <a:lnTo>
                    <a:pt x="6" y="4"/>
                  </a:lnTo>
                  <a:lnTo>
                    <a:pt x="0" y="6"/>
                  </a:lnTo>
                  <a:lnTo>
                    <a:pt x="8" y="14"/>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06" name="Freeform 366"/>
            <p:cNvSpPr>
              <a:spLocks/>
            </p:cNvSpPr>
            <p:nvPr/>
          </p:nvSpPr>
          <p:spPr bwMode="auto">
            <a:xfrm>
              <a:off x="8897891" y="5176979"/>
              <a:ext cx="38656" cy="35896"/>
            </a:xfrm>
            <a:custGeom>
              <a:avLst/>
              <a:gdLst>
                <a:gd name="T0" fmla="*/ 6 w 14"/>
                <a:gd name="T1" fmla="*/ 13 h 13"/>
                <a:gd name="T2" fmla="*/ 7 w 14"/>
                <a:gd name="T3" fmla="*/ 13 h 13"/>
                <a:gd name="T4" fmla="*/ 13 w 14"/>
                <a:gd name="T5" fmla="*/ 8 h 13"/>
                <a:gd name="T6" fmla="*/ 14 w 14"/>
                <a:gd name="T7" fmla="*/ 7 h 13"/>
                <a:gd name="T8" fmla="*/ 7 w 14"/>
                <a:gd name="T9" fmla="*/ 0 h 13"/>
                <a:gd name="T10" fmla="*/ 6 w 14"/>
                <a:gd name="T11" fmla="*/ 1 h 13"/>
                <a:gd name="T12" fmla="*/ 1 w 14"/>
                <a:gd name="T13" fmla="*/ 5 h 13"/>
                <a:gd name="T14" fmla="*/ 0 w 14"/>
                <a:gd name="T15" fmla="*/ 7 h 13"/>
                <a:gd name="T16" fmla="*/ 6 w 1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6" y="13"/>
                  </a:moveTo>
                  <a:lnTo>
                    <a:pt x="7" y="13"/>
                  </a:lnTo>
                  <a:lnTo>
                    <a:pt x="13" y="8"/>
                  </a:lnTo>
                  <a:lnTo>
                    <a:pt x="14" y="7"/>
                  </a:lnTo>
                  <a:lnTo>
                    <a:pt x="7" y="0"/>
                  </a:lnTo>
                  <a:lnTo>
                    <a:pt x="6" y="1"/>
                  </a:lnTo>
                  <a:lnTo>
                    <a:pt x="1" y="5"/>
                  </a:lnTo>
                  <a:lnTo>
                    <a:pt x="0" y="7"/>
                  </a:lnTo>
                  <a:lnTo>
                    <a:pt x="6" y="1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07" name="Freeform 367"/>
            <p:cNvSpPr>
              <a:spLocks/>
            </p:cNvSpPr>
            <p:nvPr/>
          </p:nvSpPr>
          <p:spPr bwMode="auto">
            <a:xfrm>
              <a:off x="8812297" y="5246007"/>
              <a:ext cx="38656" cy="38656"/>
            </a:xfrm>
            <a:custGeom>
              <a:avLst/>
              <a:gdLst>
                <a:gd name="T0" fmla="*/ 6 w 14"/>
                <a:gd name="T1" fmla="*/ 14 h 14"/>
                <a:gd name="T2" fmla="*/ 10 w 14"/>
                <a:gd name="T3" fmla="*/ 12 h 14"/>
                <a:gd name="T4" fmla="*/ 14 w 14"/>
                <a:gd name="T5" fmla="*/ 8 h 14"/>
                <a:gd name="T6" fmla="*/ 7 w 14"/>
                <a:gd name="T7" fmla="*/ 0 h 14"/>
                <a:gd name="T8" fmla="*/ 3 w 14"/>
                <a:gd name="T9" fmla="*/ 4 h 14"/>
                <a:gd name="T10" fmla="*/ 0 w 14"/>
                <a:gd name="T11" fmla="*/ 7 h 14"/>
                <a:gd name="T12" fmla="*/ 6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6" y="14"/>
                  </a:moveTo>
                  <a:lnTo>
                    <a:pt x="10" y="12"/>
                  </a:lnTo>
                  <a:lnTo>
                    <a:pt x="14" y="8"/>
                  </a:lnTo>
                  <a:lnTo>
                    <a:pt x="7" y="0"/>
                  </a:lnTo>
                  <a:lnTo>
                    <a:pt x="3" y="4"/>
                  </a:lnTo>
                  <a:lnTo>
                    <a:pt x="0" y="7"/>
                  </a:lnTo>
                  <a:lnTo>
                    <a:pt x="6" y="14"/>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08" name="Freeform 368"/>
            <p:cNvSpPr>
              <a:spLocks/>
            </p:cNvSpPr>
            <p:nvPr/>
          </p:nvSpPr>
          <p:spPr bwMode="auto">
            <a:xfrm>
              <a:off x="8723940" y="5315036"/>
              <a:ext cx="38656" cy="38656"/>
            </a:xfrm>
            <a:custGeom>
              <a:avLst/>
              <a:gdLst>
                <a:gd name="T0" fmla="*/ 6 w 14"/>
                <a:gd name="T1" fmla="*/ 14 h 14"/>
                <a:gd name="T2" fmla="*/ 10 w 14"/>
                <a:gd name="T3" fmla="*/ 10 h 14"/>
                <a:gd name="T4" fmla="*/ 14 w 14"/>
                <a:gd name="T5" fmla="*/ 8 h 14"/>
                <a:gd name="T6" fmla="*/ 9 w 14"/>
                <a:gd name="T7" fmla="*/ 0 h 14"/>
                <a:gd name="T8" fmla="*/ 5 w 14"/>
                <a:gd name="T9" fmla="*/ 2 h 14"/>
                <a:gd name="T10" fmla="*/ 0 w 14"/>
                <a:gd name="T11" fmla="*/ 6 h 14"/>
                <a:gd name="T12" fmla="*/ 6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6" y="14"/>
                  </a:moveTo>
                  <a:lnTo>
                    <a:pt x="10" y="10"/>
                  </a:lnTo>
                  <a:lnTo>
                    <a:pt x="14" y="8"/>
                  </a:lnTo>
                  <a:lnTo>
                    <a:pt x="9" y="0"/>
                  </a:lnTo>
                  <a:lnTo>
                    <a:pt x="5" y="2"/>
                  </a:lnTo>
                  <a:lnTo>
                    <a:pt x="0" y="6"/>
                  </a:lnTo>
                  <a:lnTo>
                    <a:pt x="6" y="14"/>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09" name="Freeform 369"/>
            <p:cNvSpPr>
              <a:spLocks/>
            </p:cNvSpPr>
            <p:nvPr/>
          </p:nvSpPr>
          <p:spPr bwMode="auto">
            <a:xfrm>
              <a:off x="8635584" y="5378542"/>
              <a:ext cx="38656" cy="35896"/>
            </a:xfrm>
            <a:custGeom>
              <a:avLst/>
              <a:gdLst>
                <a:gd name="T0" fmla="*/ 6 w 14"/>
                <a:gd name="T1" fmla="*/ 13 h 13"/>
                <a:gd name="T2" fmla="*/ 11 w 14"/>
                <a:gd name="T3" fmla="*/ 11 h 13"/>
                <a:gd name="T4" fmla="*/ 14 w 14"/>
                <a:gd name="T5" fmla="*/ 8 h 13"/>
                <a:gd name="T6" fmla="*/ 8 w 14"/>
                <a:gd name="T7" fmla="*/ 0 h 13"/>
                <a:gd name="T8" fmla="*/ 6 w 14"/>
                <a:gd name="T9" fmla="*/ 2 h 13"/>
                <a:gd name="T10" fmla="*/ 0 w 14"/>
                <a:gd name="T11" fmla="*/ 6 h 13"/>
                <a:gd name="T12" fmla="*/ 6 w 14"/>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6" y="13"/>
                  </a:moveTo>
                  <a:lnTo>
                    <a:pt x="11" y="11"/>
                  </a:lnTo>
                  <a:lnTo>
                    <a:pt x="14" y="8"/>
                  </a:lnTo>
                  <a:lnTo>
                    <a:pt x="8" y="0"/>
                  </a:lnTo>
                  <a:lnTo>
                    <a:pt x="6" y="2"/>
                  </a:lnTo>
                  <a:lnTo>
                    <a:pt x="0" y="6"/>
                  </a:lnTo>
                  <a:lnTo>
                    <a:pt x="6" y="1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10" name="Freeform 370"/>
            <p:cNvSpPr>
              <a:spLocks/>
            </p:cNvSpPr>
            <p:nvPr/>
          </p:nvSpPr>
          <p:spPr bwMode="auto">
            <a:xfrm>
              <a:off x="8541705" y="5442049"/>
              <a:ext cx="41418" cy="35896"/>
            </a:xfrm>
            <a:custGeom>
              <a:avLst/>
              <a:gdLst>
                <a:gd name="T0" fmla="*/ 7 w 15"/>
                <a:gd name="T1" fmla="*/ 13 h 13"/>
                <a:gd name="T2" fmla="*/ 7 w 15"/>
                <a:gd name="T3" fmla="*/ 13 h 13"/>
                <a:gd name="T4" fmla="*/ 12 w 15"/>
                <a:gd name="T5" fmla="*/ 9 h 13"/>
                <a:gd name="T6" fmla="*/ 15 w 15"/>
                <a:gd name="T7" fmla="*/ 7 h 13"/>
                <a:gd name="T8" fmla="*/ 10 w 15"/>
                <a:gd name="T9" fmla="*/ 0 h 13"/>
                <a:gd name="T10" fmla="*/ 7 w 15"/>
                <a:gd name="T11" fmla="*/ 1 h 13"/>
                <a:gd name="T12" fmla="*/ 2 w 15"/>
                <a:gd name="T13" fmla="*/ 5 h 13"/>
                <a:gd name="T14" fmla="*/ 0 w 15"/>
                <a:gd name="T15" fmla="*/ 5 h 13"/>
                <a:gd name="T16" fmla="*/ 7 w 15"/>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7" y="13"/>
                  </a:moveTo>
                  <a:lnTo>
                    <a:pt x="7" y="13"/>
                  </a:lnTo>
                  <a:lnTo>
                    <a:pt x="12" y="9"/>
                  </a:lnTo>
                  <a:lnTo>
                    <a:pt x="15" y="7"/>
                  </a:lnTo>
                  <a:lnTo>
                    <a:pt x="10" y="0"/>
                  </a:lnTo>
                  <a:lnTo>
                    <a:pt x="7" y="1"/>
                  </a:lnTo>
                  <a:lnTo>
                    <a:pt x="2" y="5"/>
                  </a:lnTo>
                  <a:lnTo>
                    <a:pt x="0" y="5"/>
                  </a:lnTo>
                  <a:lnTo>
                    <a:pt x="7" y="1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11" name="Freeform 371"/>
            <p:cNvSpPr>
              <a:spLocks/>
            </p:cNvSpPr>
            <p:nvPr/>
          </p:nvSpPr>
          <p:spPr bwMode="auto">
            <a:xfrm>
              <a:off x="8453349" y="5497271"/>
              <a:ext cx="35896" cy="38656"/>
            </a:xfrm>
            <a:custGeom>
              <a:avLst/>
              <a:gdLst>
                <a:gd name="T0" fmla="*/ 5 w 13"/>
                <a:gd name="T1" fmla="*/ 14 h 14"/>
                <a:gd name="T2" fmla="*/ 5 w 13"/>
                <a:gd name="T3" fmla="*/ 14 h 14"/>
                <a:gd name="T4" fmla="*/ 10 w 13"/>
                <a:gd name="T5" fmla="*/ 11 h 14"/>
                <a:gd name="T6" fmla="*/ 13 w 13"/>
                <a:gd name="T7" fmla="*/ 8 h 14"/>
                <a:gd name="T8" fmla="*/ 8 w 13"/>
                <a:gd name="T9" fmla="*/ 0 h 14"/>
                <a:gd name="T10" fmla="*/ 5 w 13"/>
                <a:gd name="T11" fmla="*/ 2 h 14"/>
                <a:gd name="T12" fmla="*/ 0 w 13"/>
                <a:gd name="T13" fmla="*/ 6 h 14"/>
                <a:gd name="T14" fmla="*/ 0 w 13"/>
                <a:gd name="T15" fmla="*/ 6 h 14"/>
                <a:gd name="T16" fmla="*/ 5 w 1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5" y="14"/>
                  </a:moveTo>
                  <a:lnTo>
                    <a:pt x="5" y="14"/>
                  </a:lnTo>
                  <a:lnTo>
                    <a:pt x="10" y="11"/>
                  </a:lnTo>
                  <a:lnTo>
                    <a:pt x="13" y="8"/>
                  </a:lnTo>
                  <a:lnTo>
                    <a:pt x="8" y="0"/>
                  </a:lnTo>
                  <a:lnTo>
                    <a:pt x="5" y="2"/>
                  </a:lnTo>
                  <a:lnTo>
                    <a:pt x="0" y="6"/>
                  </a:lnTo>
                  <a:lnTo>
                    <a:pt x="0" y="6"/>
                  </a:lnTo>
                  <a:lnTo>
                    <a:pt x="5" y="14"/>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12" name="Freeform 372"/>
            <p:cNvSpPr>
              <a:spLocks/>
            </p:cNvSpPr>
            <p:nvPr/>
          </p:nvSpPr>
          <p:spPr bwMode="auto">
            <a:xfrm>
              <a:off x="8356708" y="5552494"/>
              <a:ext cx="38656" cy="38656"/>
            </a:xfrm>
            <a:custGeom>
              <a:avLst/>
              <a:gdLst>
                <a:gd name="T0" fmla="*/ 5 w 14"/>
                <a:gd name="T1" fmla="*/ 14 h 14"/>
                <a:gd name="T2" fmla="*/ 10 w 14"/>
                <a:gd name="T3" fmla="*/ 11 h 14"/>
                <a:gd name="T4" fmla="*/ 14 w 14"/>
                <a:gd name="T5" fmla="*/ 9 h 14"/>
                <a:gd name="T6" fmla="*/ 9 w 14"/>
                <a:gd name="T7" fmla="*/ 0 h 14"/>
                <a:gd name="T8" fmla="*/ 5 w 14"/>
                <a:gd name="T9" fmla="*/ 3 h 14"/>
                <a:gd name="T10" fmla="*/ 0 w 14"/>
                <a:gd name="T11" fmla="*/ 5 h 14"/>
                <a:gd name="T12" fmla="*/ 5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5" y="14"/>
                  </a:moveTo>
                  <a:lnTo>
                    <a:pt x="10" y="11"/>
                  </a:lnTo>
                  <a:lnTo>
                    <a:pt x="14" y="9"/>
                  </a:lnTo>
                  <a:lnTo>
                    <a:pt x="9" y="0"/>
                  </a:lnTo>
                  <a:lnTo>
                    <a:pt x="5" y="3"/>
                  </a:lnTo>
                  <a:lnTo>
                    <a:pt x="0" y="5"/>
                  </a:lnTo>
                  <a:lnTo>
                    <a:pt x="5" y="14"/>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13" name="Freeform 373"/>
            <p:cNvSpPr>
              <a:spLocks/>
            </p:cNvSpPr>
            <p:nvPr/>
          </p:nvSpPr>
          <p:spPr bwMode="auto">
            <a:xfrm>
              <a:off x="8257307" y="5607717"/>
              <a:ext cx="41418" cy="35896"/>
            </a:xfrm>
            <a:custGeom>
              <a:avLst/>
              <a:gdLst>
                <a:gd name="T0" fmla="*/ 5 w 15"/>
                <a:gd name="T1" fmla="*/ 13 h 13"/>
                <a:gd name="T2" fmla="*/ 9 w 15"/>
                <a:gd name="T3" fmla="*/ 10 h 13"/>
                <a:gd name="T4" fmla="*/ 15 w 15"/>
                <a:gd name="T5" fmla="*/ 8 h 13"/>
                <a:gd name="T6" fmla="*/ 9 w 15"/>
                <a:gd name="T7" fmla="*/ 0 h 13"/>
                <a:gd name="T8" fmla="*/ 5 w 15"/>
                <a:gd name="T9" fmla="*/ 1 h 13"/>
                <a:gd name="T10" fmla="*/ 0 w 15"/>
                <a:gd name="T11" fmla="*/ 4 h 13"/>
                <a:gd name="T12" fmla="*/ 5 w 15"/>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5" y="13"/>
                  </a:moveTo>
                  <a:lnTo>
                    <a:pt x="9" y="10"/>
                  </a:lnTo>
                  <a:lnTo>
                    <a:pt x="15" y="8"/>
                  </a:lnTo>
                  <a:lnTo>
                    <a:pt x="9" y="0"/>
                  </a:lnTo>
                  <a:lnTo>
                    <a:pt x="5" y="1"/>
                  </a:lnTo>
                  <a:lnTo>
                    <a:pt x="0" y="4"/>
                  </a:lnTo>
                  <a:lnTo>
                    <a:pt x="5" y="1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14" name="Freeform 374"/>
            <p:cNvSpPr>
              <a:spLocks/>
            </p:cNvSpPr>
            <p:nvPr/>
          </p:nvSpPr>
          <p:spPr bwMode="auto">
            <a:xfrm>
              <a:off x="8160668" y="5654656"/>
              <a:ext cx="38656" cy="38656"/>
            </a:xfrm>
            <a:custGeom>
              <a:avLst/>
              <a:gdLst>
                <a:gd name="T0" fmla="*/ 5 w 14"/>
                <a:gd name="T1" fmla="*/ 14 h 14"/>
                <a:gd name="T2" fmla="*/ 8 w 14"/>
                <a:gd name="T3" fmla="*/ 11 h 14"/>
                <a:gd name="T4" fmla="*/ 14 w 14"/>
                <a:gd name="T5" fmla="*/ 9 h 14"/>
                <a:gd name="T6" fmla="*/ 9 w 14"/>
                <a:gd name="T7" fmla="*/ 0 h 14"/>
                <a:gd name="T8" fmla="*/ 4 w 14"/>
                <a:gd name="T9" fmla="*/ 4 h 14"/>
                <a:gd name="T10" fmla="*/ 0 w 14"/>
                <a:gd name="T11" fmla="*/ 5 h 14"/>
                <a:gd name="T12" fmla="*/ 5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5" y="14"/>
                  </a:moveTo>
                  <a:lnTo>
                    <a:pt x="8" y="11"/>
                  </a:lnTo>
                  <a:lnTo>
                    <a:pt x="14" y="9"/>
                  </a:lnTo>
                  <a:lnTo>
                    <a:pt x="9" y="0"/>
                  </a:lnTo>
                  <a:lnTo>
                    <a:pt x="4" y="4"/>
                  </a:lnTo>
                  <a:lnTo>
                    <a:pt x="0" y="5"/>
                  </a:lnTo>
                  <a:lnTo>
                    <a:pt x="5" y="14"/>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15" name="Freeform 375"/>
            <p:cNvSpPr>
              <a:spLocks/>
            </p:cNvSpPr>
            <p:nvPr/>
          </p:nvSpPr>
          <p:spPr bwMode="auto">
            <a:xfrm>
              <a:off x="8064027" y="5701596"/>
              <a:ext cx="35896" cy="35896"/>
            </a:xfrm>
            <a:custGeom>
              <a:avLst/>
              <a:gdLst>
                <a:gd name="T0" fmla="*/ 4 w 13"/>
                <a:gd name="T1" fmla="*/ 13 h 13"/>
                <a:gd name="T2" fmla="*/ 5 w 13"/>
                <a:gd name="T3" fmla="*/ 13 h 13"/>
                <a:gd name="T4" fmla="*/ 11 w 13"/>
                <a:gd name="T5" fmla="*/ 10 h 13"/>
                <a:gd name="T6" fmla="*/ 13 w 13"/>
                <a:gd name="T7" fmla="*/ 9 h 13"/>
                <a:gd name="T8" fmla="*/ 9 w 13"/>
                <a:gd name="T9" fmla="*/ 0 h 13"/>
                <a:gd name="T10" fmla="*/ 8 w 13"/>
                <a:gd name="T11" fmla="*/ 1 h 13"/>
                <a:gd name="T12" fmla="*/ 1 w 13"/>
                <a:gd name="T13" fmla="*/ 4 h 13"/>
                <a:gd name="T14" fmla="*/ 0 w 13"/>
                <a:gd name="T15" fmla="*/ 4 h 13"/>
                <a:gd name="T16" fmla="*/ 4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4" y="13"/>
                  </a:moveTo>
                  <a:lnTo>
                    <a:pt x="5" y="13"/>
                  </a:lnTo>
                  <a:lnTo>
                    <a:pt x="11" y="10"/>
                  </a:lnTo>
                  <a:lnTo>
                    <a:pt x="13" y="9"/>
                  </a:lnTo>
                  <a:lnTo>
                    <a:pt x="9" y="0"/>
                  </a:lnTo>
                  <a:lnTo>
                    <a:pt x="8" y="1"/>
                  </a:lnTo>
                  <a:lnTo>
                    <a:pt x="1" y="4"/>
                  </a:lnTo>
                  <a:lnTo>
                    <a:pt x="0" y="4"/>
                  </a:lnTo>
                  <a:lnTo>
                    <a:pt x="4" y="1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16" name="Freeform 376"/>
            <p:cNvSpPr>
              <a:spLocks/>
            </p:cNvSpPr>
            <p:nvPr/>
          </p:nvSpPr>
          <p:spPr bwMode="auto">
            <a:xfrm>
              <a:off x="7961866" y="5748534"/>
              <a:ext cx="35896" cy="35896"/>
            </a:xfrm>
            <a:custGeom>
              <a:avLst/>
              <a:gdLst>
                <a:gd name="T0" fmla="*/ 4 w 13"/>
                <a:gd name="T1" fmla="*/ 13 h 13"/>
                <a:gd name="T2" fmla="*/ 9 w 13"/>
                <a:gd name="T3" fmla="*/ 10 h 13"/>
                <a:gd name="T4" fmla="*/ 13 w 13"/>
                <a:gd name="T5" fmla="*/ 9 h 13"/>
                <a:gd name="T6" fmla="*/ 9 w 13"/>
                <a:gd name="T7" fmla="*/ 0 h 13"/>
                <a:gd name="T8" fmla="*/ 5 w 13"/>
                <a:gd name="T9" fmla="*/ 1 h 13"/>
                <a:gd name="T10" fmla="*/ 0 w 13"/>
                <a:gd name="T11" fmla="*/ 2 h 13"/>
                <a:gd name="T12" fmla="*/ 4 w 1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4" y="13"/>
                  </a:moveTo>
                  <a:lnTo>
                    <a:pt x="9" y="10"/>
                  </a:lnTo>
                  <a:lnTo>
                    <a:pt x="13" y="9"/>
                  </a:lnTo>
                  <a:lnTo>
                    <a:pt x="9" y="0"/>
                  </a:lnTo>
                  <a:lnTo>
                    <a:pt x="5" y="1"/>
                  </a:lnTo>
                  <a:lnTo>
                    <a:pt x="0" y="2"/>
                  </a:lnTo>
                  <a:lnTo>
                    <a:pt x="4" y="1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17" name="Freeform 377"/>
            <p:cNvSpPr>
              <a:spLocks/>
            </p:cNvSpPr>
            <p:nvPr/>
          </p:nvSpPr>
          <p:spPr bwMode="auto">
            <a:xfrm>
              <a:off x="7859703" y="5787190"/>
              <a:ext cx="33134" cy="35896"/>
            </a:xfrm>
            <a:custGeom>
              <a:avLst/>
              <a:gdLst>
                <a:gd name="T0" fmla="*/ 3 w 12"/>
                <a:gd name="T1" fmla="*/ 13 h 13"/>
                <a:gd name="T2" fmla="*/ 6 w 12"/>
                <a:gd name="T3" fmla="*/ 12 h 13"/>
                <a:gd name="T4" fmla="*/ 12 w 12"/>
                <a:gd name="T5" fmla="*/ 9 h 13"/>
                <a:gd name="T6" fmla="*/ 10 w 12"/>
                <a:gd name="T7" fmla="*/ 0 h 13"/>
                <a:gd name="T8" fmla="*/ 3 w 12"/>
                <a:gd name="T9" fmla="*/ 3 h 13"/>
                <a:gd name="T10" fmla="*/ 0 w 12"/>
                <a:gd name="T11" fmla="*/ 4 h 13"/>
                <a:gd name="T12" fmla="*/ 3 w 1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3" y="13"/>
                  </a:moveTo>
                  <a:lnTo>
                    <a:pt x="6" y="12"/>
                  </a:lnTo>
                  <a:lnTo>
                    <a:pt x="12" y="9"/>
                  </a:lnTo>
                  <a:lnTo>
                    <a:pt x="10" y="0"/>
                  </a:lnTo>
                  <a:lnTo>
                    <a:pt x="3" y="3"/>
                  </a:lnTo>
                  <a:lnTo>
                    <a:pt x="0" y="4"/>
                  </a:lnTo>
                  <a:lnTo>
                    <a:pt x="3" y="1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18" name="Freeform 378"/>
            <p:cNvSpPr>
              <a:spLocks/>
            </p:cNvSpPr>
            <p:nvPr/>
          </p:nvSpPr>
          <p:spPr bwMode="auto">
            <a:xfrm>
              <a:off x="7757541" y="5825846"/>
              <a:ext cx="35896" cy="33134"/>
            </a:xfrm>
            <a:custGeom>
              <a:avLst/>
              <a:gdLst>
                <a:gd name="T0" fmla="*/ 4 w 13"/>
                <a:gd name="T1" fmla="*/ 12 h 12"/>
                <a:gd name="T2" fmla="*/ 9 w 13"/>
                <a:gd name="T3" fmla="*/ 11 h 12"/>
                <a:gd name="T4" fmla="*/ 13 w 13"/>
                <a:gd name="T5" fmla="*/ 10 h 12"/>
                <a:gd name="T6" fmla="*/ 9 w 13"/>
                <a:gd name="T7" fmla="*/ 0 h 12"/>
                <a:gd name="T8" fmla="*/ 6 w 13"/>
                <a:gd name="T9" fmla="*/ 2 h 12"/>
                <a:gd name="T10" fmla="*/ 0 w 13"/>
                <a:gd name="T11" fmla="*/ 3 h 12"/>
                <a:gd name="T12" fmla="*/ 4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4" y="12"/>
                  </a:moveTo>
                  <a:lnTo>
                    <a:pt x="9" y="11"/>
                  </a:lnTo>
                  <a:lnTo>
                    <a:pt x="13" y="10"/>
                  </a:lnTo>
                  <a:lnTo>
                    <a:pt x="9" y="0"/>
                  </a:lnTo>
                  <a:lnTo>
                    <a:pt x="6" y="2"/>
                  </a:lnTo>
                  <a:lnTo>
                    <a:pt x="0" y="3"/>
                  </a:lnTo>
                  <a:lnTo>
                    <a:pt x="4" y="12"/>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19" name="Freeform 379"/>
            <p:cNvSpPr>
              <a:spLocks/>
            </p:cNvSpPr>
            <p:nvPr/>
          </p:nvSpPr>
          <p:spPr bwMode="auto">
            <a:xfrm>
              <a:off x="7652618" y="5861742"/>
              <a:ext cx="35896" cy="33134"/>
            </a:xfrm>
            <a:custGeom>
              <a:avLst/>
              <a:gdLst>
                <a:gd name="T0" fmla="*/ 4 w 13"/>
                <a:gd name="T1" fmla="*/ 12 h 12"/>
                <a:gd name="T2" fmla="*/ 6 w 13"/>
                <a:gd name="T3" fmla="*/ 12 h 12"/>
                <a:gd name="T4" fmla="*/ 13 w 13"/>
                <a:gd name="T5" fmla="*/ 10 h 12"/>
                <a:gd name="T6" fmla="*/ 13 w 13"/>
                <a:gd name="T7" fmla="*/ 10 h 12"/>
                <a:gd name="T8" fmla="*/ 10 w 13"/>
                <a:gd name="T9" fmla="*/ 0 h 12"/>
                <a:gd name="T10" fmla="*/ 10 w 13"/>
                <a:gd name="T11" fmla="*/ 0 h 12"/>
                <a:gd name="T12" fmla="*/ 2 w 13"/>
                <a:gd name="T13" fmla="*/ 2 h 12"/>
                <a:gd name="T14" fmla="*/ 0 w 13"/>
                <a:gd name="T15" fmla="*/ 3 h 12"/>
                <a:gd name="T16" fmla="*/ 4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4" y="12"/>
                  </a:moveTo>
                  <a:lnTo>
                    <a:pt x="6" y="12"/>
                  </a:lnTo>
                  <a:lnTo>
                    <a:pt x="13" y="10"/>
                  </a:lnTo>
                  <a:lnTo>
                    <a:pt x="13" y="10"/>
                  </a:lnTo>
                  <a:lnTo>
                    <a:pt x="10" y="0"/>
                  </a:lnTo>
                  <a:lnTo>
                    <a:pt x="10" y="0"/>
                  </a:lnTo>
                  <a:lnTo>
                    <a:pt x="2" y="2"/>
                  </a:lnTo>
                  <a:lnTo>
                    <a:pt x="0" y="3"/>
                  </a:lnTo>
                  <a:lnTo>
                    <a:pt x="4" y="12"/>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20" name="Freeform 380"/>
            <p:cNvSpPr>
              <a:spLocks/>
            </p:cNvSpPr>
            <p:nvPr/>
          </p:nvSpPr>
          <p:spPr bwMode="auto">
            <a:xfrm>
              <a:off x="7547695" y="5894876"/>
              <a:ext cx="35896" cy="33134"/>
            </a:xfrm>
            <a:custGeom>
              <a:avLst/>
              <a:gdLst>
                <a:gd name="T0" fmla="*/ 4 w 13"/>
                <a:gd name="T1" fmla="*/ 12 h 12"/>
                <a:gd name="T2" fmla="*/ 9 w 13"/>
                <a:gd name="T3" fmla="*/ 11 h 12"/>
                <a:gd name="T4" fmla="*/ 13 w 13"/>
                <a:gd name="T5" fmla="*/ 9 h 12"/>
                <a:gd name="T6" fmla="*/ 10 w 13"/>
                <a:gd name="T7" fmla="*/ 0 h 12"/>
                <a:gd name="T8" fmla="*/ 5 w 13"/>
                <a:gd name="T9" fmla="*/ 2 h 12"/>
                <a:gd name="T10" fmla="*/ 0 w 13"/>
                <a:gd name="T11" fmla="*/ 3 h 12"/>
                <a:gd name="T12" fmla="*/ 4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4" y="12"/>
                  </a:moveTo>
                  <a:lnTo>
                    <a:pt x="9" y="11"/>
                  </a:lnTo>
                  <a:lnTo>
                    <a:pt x="13" y="9"/>
                  </a:lnTo>
                  <a:lnTo>
                    <a:pt x="10" y="0"/>
                  </a:lnTo>
                  <a:lnTo>
                    <a:pt x="5" y="2"/>
                  </a:lnTo>
                  <a:lnTo>
                    <a:pt x="0" y="3"/>
                  </a:lnTo>
                  <a:lnTo>
                    <a:pt x="4" y="12"/>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21" name="Freeform 381"/>
            <p:cNvSpPr>
              <a:spLocks/>
            </p:cNvSpPr>
            <p:nvPr/>
          </p:nvSpPr>
          <p:spPr bwMode="auto">
            <a:xfrm>
              <a:off x="7442771" y="5925247"/>
              <a:ext cx="33134" cy="35896"/>
            </a:xfrm>
            <a:custGeom>
              <a:avLst/>
              <a:gdLst>
                <a:gd name="T0" fmla="*/ 3 w 12"/>
                <a:gd name="T1" fmla="*/ 13 h 13"/>
                <a:gd name="T2" fmla="*/ 4 w 12"/>
                <a:gd name="T3" fmla="*/ 13 h 13"/>
                <a:gd name="T4" fmla="*/ 10 w 12"/>
                <a:gd name="T5" fmla="*/ 10 h 13"/>
                <a:gd name="T6" fmla="*/ 12 w 12"/>
                <a:gd name="T7" fmla="*/ 10 h 13"/>
                <a:gd name="T8" fmla="*/ 9 w 12"/>
                <a:gd name="T9" fmla="*/ 0 h 13"/>
                <a:gd name="T10" fmla="*/ 8 w 12"/>
                <a:gd name="T11" fmla="*/ 1 h 13"/>
                <a:gd name="T12" fmla="*/ 1 w 12"/>
                <a:gd name="T13" fmla="*/ 2 h 13"/>
                <a:gd name="T14" fmla="*/ 0 w 12"/>
                <a:gd name="T15" fmla="*/ 2 h 13"/>
                <a:gd name="T16" fmla="*/ 3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3" y="13"/>
                  </a:moveTo>
                  <a:lnTo>
                    <a:pt x="4" y="13"/>
                  </a:lnTo>
                  <a:lnTo>
                    <a:pt x="10" y="10"/>
                  </a:lnTo>
                  <a:lnTo>
                    <a:pt x="12" y="10"/>
                  </a:lnTo>
                  <a:lnTo>
                    <a:pt x="9" y="0"/>
                  </a:lnTo>
                  <a:lnTo>
                    <a:pt x="8" y="1"/>
                  </a:lnTo>
                  <a:lnTo>
                    <a:pt x="1" y="2"/>
                  </a:lnTo>
                  <a:lnTo>
                    <a:pt x="0" y="2"/>
                  </a:lnTo>
                  <a:lnTo>
                    <a:pt x="3" y="1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22" name="Freeform 382"/>
            <p:cNvSpPr>
              <a:spLocks/>
            </p:cNvSpPr>
            <p:nvPr/>
          </p:nvSpPr>
          <p:spPr bwMode="auto">
            <a:xfrm>
              <a:off x="7337848" y="5952859"/>
              <a:ext cx="33134" cy="33134"/>
            </a:xfrm>
            <a:custGeom>
              <a:avLst/>
              <a:gdLst>
                <a:gd name="T0" fmla="*/ 3 w 12"/>
                <a:gd name="T1" fmla="*/ 12 h 12"/>
                <a:gd name="T2" fmla="*/ 5 w 12"/>
                <a:gd name="T3" fmla="*/ 12 h 12"/>
                <a:gd name="T4" fmla="*/ 12 w 12"/>
                <a:gd name="T5" fmla="*/ 9 h 12"/>
                <a:gd name="T6" fmla="*/ 9 w 12"/>
                <a:gd name="T7" fmla="*/ 0 h 12"/>
                <a:gd name="T8" fmla="*/ 3 w 12"/>
                <a:gd name="T9" fmla="*/ 1 h 12"/>
                <a:gd name="T10" fmla="*/ 0 w 12"/>
                <a:gd name="T11" fmla="*/ 3 h 12"/>
                <a:gd name="T12" fmla="*/ 3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3" y="12"/>
                  </a:moveTo>
                  <a:lnTo>
                    <a:pt x="5" y="12"/>
                  </a:lnTo>
                  <a:lnTo>
                    <a:pt x="12" y="9"/>
                  </a:lnTo>
                  <a:lnTo>
                    <a:pt x="9" y="0"/>
                  </a:lnTo>
                  <a:lnTo>
                    <a:pt x="3" y="1"/>
                  </a:lnTo>
                  <a:lnTo>
                    <a:pt x="0" y="3"/>
                  </a:lnTo>
                  <a:lnTo>
                    <a:pt x="3" y="12"/>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23" name="Freeform 383"/>
            <p:cNvSpPr>
              <a:spLocks/>
            </p:cNvSpPr>
            <p:nvPr/>
          </p:nvSpPr>
          <p:spPr bwMode="auto">
            <a:xfrm>
              <a:off x="7230163" y="5977710"/>
              <a:ext cx="33134" cy="33134"/>
            </a:xfrm>
            <a:custGeom>
              <a:avLst/>
              <a:gdLst>
                <a:gd name="T0" fmla="*/ 2 w 12"/>
                <a:gd name="T1" fmla="*/ 12 h 12"/>
                <a:gd name="T2" fmla="*/ 6 w 12"/>
                <a:gd name="T3" fmla="*/ 12 h 12"/>
                <a:gd name="T4" fmla="*/ 12 w 12"/>
                <a:gd name="T5" fmla="*/ 11 h 12"/>
                <a:gd name="T6" fmla="*/ 10 w 12"/>
                <a:gd name="T7" fmla="*/ 0 h 12"/>
                <a:gd name="T8" fmla="*/ 5 w 12"/>
                <a:gd name="T9" fmla="*/ 2 h 12"/>
                <a:gd name="T10" fmla="*/ 0 w 12"/>
                <a:gd name="T11" fmla="*/ 3 h 12"/>
                <a:gd name="T12" fmla="*/ 2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2" y="12"/>
                  </a:moveTo>
                  <a:lnTo>
                    <a:pt x="6" y="12"/>
                  </a:lnTo>
                  <a:lnTo>
                    <a:pt x="12" y="11"/>
                  </a:lnTo>
                  <a:lnTo>
                    <a:pt x="10" y="0"/>
                  </a:lnTo>
                  <a:lnTo>
                    <a:pt x="5" y="2"/>
                  </a:lnTo>
                  <a:lnTo>
                    <a:pt x="0" y="3"/>
                  </a:lnTo>
                  <a:lnTo>
                    <a:pt x="2" y="12"/>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24" name="Freeform 384"/>
            <p:cNvSpPr>
              <a:spLocks/>
            </p:cNvSpPr>
            <p:nvPr/>
          </p:nvSpPr>
          <p:spPr bwMode="auto">
            <a:xfrm>
              <a:off x="7122479" y="6002559"/>
              <a:ext cx="30373" cy="33134"/>
            </a:xfrm>
            <a:custGeom>
              <a:avLst/>
              <a:gdLst>
                <a:gd name="T0" fmla="*/ 2 w 11"/>
                <a:gd name="T1" fmla="*/ 12 h 12"/>
                <a:gd name="T2" fmla="*/ 9 w 11"/>
                <a:gd name="T3" fmla="*/ 11 h 12"/>
                <a:gd name="T4" fmla="*/ 11 w 11"/>
                <a:gd name="T5" fmla="*/ 10 h 12"/>
                <a:gd name="T6" fmla="*/ 10 w 11"/>
                <a:gd name="T7" fmla="*/ 0 h 12"/>
                <a:gd name="T8" fmla="*/ 6 w 11"/>
                <a:gd name="T9" fmla="*/ 0 h 12"/>
                <a:gd name="T10" fmla="*/ 0 w 11"/>
                <a:gd name="T11" fmla="*/ 2 h 12"/>
                <a:gd name="T12" fmla="*/ 2 w 1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2" y="12"/>
                  </a:moveTo>
                  <a:lnTo>
                    <a:pt x="9" y="11"/>
                  </a:lnTo>
                  <a:lnTo>
                    <a:pt x="11" y="10"/>
                  </a:lnTo>
                  <a:lnTo>
                    <a:pt x="10" y="0"/>
                  </a:lnTo>
                  <a:lnTo>
                    <a:pt x="6" y="0"/>
                  </a:lnTo>
                  <a:lnTo>
                    <a:pt x="0" y="2"/>
                  </a:lnTo>
                  <a:lnTo>
                    <a:pt x="2" y="12"/>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25" name="Freeform 385"/>
            <p:cNvSpPr>
              <a:spLocks/>
            </p:cNvSpPr>
            <p:nvPr/>
          </p:nvSpPr>
          <p:spPr bwMode="auto">
            <a:xfrm>
              <a:off x="7012033" y="6021888"/>
              <a:ext cx="33134" cy="33134"/>
            </a:xfrm>
            <a:custGeom>
              <a:avLst/>
              <a:gdLst>
                <a:gd name="T0" fmla="*/ 3 w 12"/>
                <a:gd name="T1" fmla="*/ 12 h 12"/>
                <a:gd name="T2" fmla="*/ 11 w 12"/>
                <a:gd name="T3" fmla="*/ 10 h 12"/>
                <a:gd name="T4" fmla="*/ 12 w 12"/>
                <a:gd name="T5" fmla="*/ 10 h 12"/>
                <a:gd name="T6" fmla="*/ 11 w 12"/>
                <a:gd name="T7" fmla="*/ 0 h 12"/>
                <a:gd name="T8" fmla="*/ 8 w 12"/>
                <a:gd name="T9" fmla="*/ 1 h 12"/>
                <a:gd name="T10" fmla="*/ 0 w 12"/>
                <a:gd name="T11" fmla="*/ 3 h 12"/>
                <a:gd name="T12" fmla="*/ 3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3" y="12"/>
                  </a:moveTo>
                  <a:lnTo>
                    <a:pt x="11" y="10"/>
                  </a:lnTo>
                  <a:lnTo>
                    <a:pt x="12" y="10"/>
                  </a:lnTo>
                  <a:lnTo>
                    <a:pt x="11" y="0"/>
                  </a:lnTo>
                  <a:lnTo>
                    <a:pt x="8" y="1"/>
                  </a:lnTo>
                  <a:lnTo>
                    <a:pt x="0" y="3"/>
                  </a:lnTo>
                  <a:lnTo>
                    <a:pt x="3" y="12"/>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26" name="Freeform 386"/>
            <p:cNvSpPr>
              <a:spLocks/>
            </p:cNvSpPr>
            <p:nvPr/>
          </p:nvSpPr>
          <p:spPr bwMode="auto">
            <a:xfrm>
              <a:off x="6904348" y="6041215"/>
              <a:ext cx="33134" cy="30373"/>
            </a:xfrm>
            <a:custGeom>
              <a:avLst/>
              <a:gdLst>
                <a:gd name="T0" fmla="*/ 3 w 12"/>
                <a:gd name="T1" fmla="*/ 11 h 11"/>
                <a:gd name="T2" fmla="*/ 3 w 12"/>
                <a:gd name="T3" fmla="*/ 11 h 11"/>
                <a:gd name="T4" fmla="*/ 11 w 12"/>
                <a:gd name="T5" fmla="*/ 10 h 11"/>
                <a:gd name="T6" fmla="*/ 12 w 12"/>
                <a:gd name="T7" fmla="*/ 10 h 11"/>
                <a:gd name="T8" fmla="*/ 11 w 12"/>
                <a:gd name="T9" fmla="*/ 0 h 11"/>
                <a:gd name="T10" fmla="*/ 9 w 12"/>
                <a:gd name="T11" fmla="*/ 1 h 11"/>
                <a:gd name="T12" fmla="*/ 2 w 12"/>
                <a:gd name="T13" fmla="*/ 1 h 11"/>
                <a:gd name="T14" fmla="*/ 0 w 12"/>
                <a:gd name="T15" fmla="*/ 2 h 11"/>
                <a:gd name="T16" fmla="*/ 3 w 12"/>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3" y="11"/>
                  </a:moveTo>
                  <a:lnTo>
                    <a:pt x="3" y="11"/>
                  </a:lnTo>
                  <a:lnTo>
                    <a:pt x="11" y="10"/>
                  </a:lnTo>
                  <a:lnTo>
                    <a:pt x="12" y="10"/>
                  </a:lnTo>
                  <a:lnTo>
                    <a:pt x="11" y="0"/>
                  </a:lnTo>
                  <a:lnTo>
                    <a:pt x="9" y="1"/>
                  </a:lnTo>
                  <a:lnTo>
                    <a:pt x="2" y="1"/>
                  </a:lnTo>
                  <a:lnTo>
                    <a:pt x="0" y="2"/>
                  </a:lnTo>
                  <a:lnTo>
                    <a:pt x="3" y="11"/>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27" name="Freeform 387"/>
            <p:cNvSpPr>
              <a:spLocks/>
            </p:cNvSpPr>
            <p:nvPr/>
          </p:nvSpPr>
          <p:spPr bwMode="auto">
            <a:xfrm>
              <a:off x="6796664" y="6057782"/>
              <a:ext cx="33134" cy="30373"/>
            </a:xfrm>
            <a:custGeom>
              <a:avLst/>
              <a:gdLst>
                <a:gd name="T0" fmla="*/ 1 w 12"/>
                <a:gd name="T1" fmla="*/ 11 h 11"/>
                <a:gd name="T2" fmla="*/ 3 w 12"/>
                <a:gd name="T3" fmla="*/ 11 h 11"/>
                <a:gd name="T4" fmla="*/ 10 w 12"/>
                <a:gd name="T5" fmla="*/ 9 h 11"/>
                <a:gd name="T6" fmla="*/ 12 w 12"/>
                <a:gd name="T7" fmla="*/ 9 h 11"/>
                <a:gd name="T8" fmla="*/ 10 w 12"/>
                <a:gd name="T9" fmla="*/ 0 h 11"/>
                <a:gd name="T10" fmla="*/ 9 w 12"/>
                <a:gd name="T11" fmla="*/ 0 h 11"/>
                <a:gd name="T12" fmla="*/ 1 w 12"/>
                <a:gd name="T13" fmla="*/ 1 h 11"/>
                <a:gd name="T14" fmla="*/ 0 w 12"/>
                <a:gd name="T15" fmla="*/ 1 h 11"/>
                <a:gd name="T16" fmla="*/ 1 w 12"/>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 y="11"/>
                  </a:moveTo>
                  <a:lnTo>
                    <a:pt x="3" y="11"/>
                  </a:lnTo>
                  <a:lnTo>
                    <a:pt x="10" y="9"/>
                  </a:lnTo>
                  <a:lnTo>
                    <a:pt x="12" y="9"/>
                  </a:lnTo>
                  <a:lnTo>
                    <a:pt x="10" y="0"/>
                  </a:lnTo>
                  <a:lnTo>
                    <a:pt x="9" y="0"/>
                  </a:lnTo>
                  <a:lnTo>
                    <a:pt x="1" y="1"/>
                  </a:lnTo>
                  <a:lnTo>
                    <a:pt x="0" y="1"/>
                  </a:lnTo>
                  <a:lnTo>
                    <a:pt x="1" y="11"/>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28" name="Freeform 388"/>
            <p:cNvSpPr>
              <a:spLocks/>
            </p:cNvSpPr>
            <p:nvPr/>
          </p:nvSpPr>
          <p:spPr bwMode="auto">
            <a:xfrm>
              <a:off x="6688979" y="6071589"/>
              <a:ext cx="33134" cy="30373"/>
            </a:xfrm>
            <a:custGeom>
              <a:avLst/>
              <a:gdLst>
                <a:gd name="T0" fmla="*/ 1 w 12"/>
                <a:gd name="T1" fmla="*/ 11 h 11"/>
                <a:gd name="T2" fmla="*/ 2 w 12"/>
                <a:gd name="T3" fmla="*/ 11 h 11"/>
                <a:gd name="T4" fmla="*/ 10 w 12"/>
                <a:gd name="T5" fmla="*/ 9 h 11"/>
                <a:gd name="T6" fmla="*/ 12 w 12"/>
                <a:gd name="T7" fmla="*/ 9 h 11"/>
                <a:gd name="T8" fmla="*/ 10 w 12"/>
                <a:gd name="T9" fmla="*/ 0 h 11"/>
                <a:gd name="T10" fmla="*/ 9 w 12"/>
                <a:gd name="T11" fmla="*/ 0 h 11"/>
                <a:gd name="T12" fmla="*/ 1 w 12"/>
                <a:gd name="T13" fmla="*/ 0 h 11"/>
                <a:gd name="T14" fmla="*/ 0 w 12"/>
                <a:gd name="T15" fmla="*/ 0 h 11"/>
                <a:gd name="T16" fmla="*/ 1 w 12"/>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 y="11"/>
                  </a:moveTo>
                  <a:lnTo>
                    <a:pt x="2" y="11"/>
                  </a:lnTo>
                  <a:lnTo>
                    <a:pt x="10" y="9"/>
                  </a:lnTo>
                  <a:lnTo>
                    <a:pt x="12" y="9"/>
                  </a:lnTo>
                  <a:lnTo>
                    <a:pt x="10" y="0"/>
                  </a:lnTo>
                  <a:lnTo>
                    <a:pt x="9" y="0"/>
                  </a:lnTo>
                  <a:lnTo>
                    <a:pt x="1" y="0"/>
                  </a:lnTo>
                  <a:lnTo>
                    <a:pt x="0" y="0"/>
                  </a:lnTo>
                  <a:lnTo>
                    <a:pt x="1" y="11"/>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29" name="Freeform 389"/>
            <p:cNvSpPr>
              <a:spLocks/>
            </p:cNvSpPr>
            <p:nvPr/>
          </p:nvSpPr>
          <p:spPr bwMode="auto">
            <a:xfrm>
              <a:off x="6581295" y="6082633"/>
              <a:ext cx="27611" cy="30373"/>
            </a:xfrm>
            <a:custGeom>
              <a:avLst/>
              <a:gdLst>
                <a:gd name="T0" fmla="*/ 1 w 10"/>
                <a:gd name="T1" fmla="*/ 11 h 11"/>
                <a:gd name="T2" fmla="*/ 2 w 10"/>
                <a:gd name="T3" fmla="*/ 11 h 11"/>
                <a:gd name="T4" fmla="*/ 10 w 10"/>
                <a:gd name="T5" fmla="*/ 9 h 11"/>
                <a:gd name="T6" fmla="*/ 10 w 10"/>
                <a:gd name="T7" fmla="*/ 9 h 11"/>
                <a:gd name="T8" fmla="*/ 10 w 10"/>
                <a:gd name="T9" fmla="*/ 0 h 11"/>
                <a:gd name="T10" fmla="*/ 9 w 10"/>
                <a:gd name="T11" fmla="*/ 0 h 11"/>
                <a:gd name="T12" fmla="*/ 1 w 10"/>
                <a:gd name="T13" fmla="*/ 0 h 11"/>
                <a:gd name="T14" fmla="*/ 0 w 10"/>
                <a:gd name="T15" fmla="*/ 0 h 11"/>
                <a:gd name="T16" fmla="*/ 1 w 1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11"/>
                  </a:moveTo>
                  <a:lnTo>
                    <a:pt x="2" y="11"/>
                  </a:lnTo>
                  <a:lnTo>
                    <a:pt x="10" y="9"/>
                  </a:lnTo>
                  <a:lnTo>
                    <a:pt x="10" y="9"/>
                  </a:lnTo>
                  <a:lnTo>
                    <a:pt x="10" y="0"/>
                  </a:lnTo>
                  <a:lnTo>
                    <a:pt x="9" y="0"/>
                  </a:lnTo>
                  <a:lnTo>
                    <a:pt x="1" y="0"/>
                  </a:lnTo>
                  <a:lnTo>
                    <a:pt x="0" y="0"/>
                  </a:lnTo>
                  <a:lnTo>
                    <a:pt x="1" y="11"/>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30" name="Freeform 390"/>
            <p:cNvSpPr>
              <a:spLocks/>
            </p:cNvSpPr>
            <p:nvPr/>
          </p:nvSpPr>
          <p:spPr bwMode="auto">
            <a:xfrm>
              <a:off x="6470850" y="6090916"/>
              <a:ext cx="30373" cy="27611"/>
            </a:xfrm>
            <a:custGeom>
              <a:avLst/>
              <a:gdLst>
                <a:gd name="T0" fmla="*/ 0 w 11"/>
                <a:gd name="T1" fmla="*/ 10 h 10"/>
                <a:gd name="T2" fmla="*/ 2 w 11"/>
                <a:gd name="T3" fmla="*/ 10 h 10"/>
                <a:gd name="T4" fmla="*/ 10 w 11"/>
                <a:gd name="T5" fmla="*/ 10 h 10"/>
                <a:gd name="T6" fmla="*/ 11 w 11"/>
                <a:gd name="T7" fmla="*/ 10 h 10"/>
                <a:gd name="T8" fmla="*/ 10 w 11"/>
                <a:gd name="T9" fmla="*/ 0 h 10"/>
                <a:gd name="T10" fmla="*/ 8 w 11"/>
                <a:gd name="T11" fmla="*/ 0 h 10"/>
                <a:gd name="T12" fmla="*/ 0 w 11"/>
                <a:gd name="T13" fmla="*/ 1 h 10"/>
                <a:gd name="T14" fmla="*/ 0 w 11"/>
                <a:gd name="T15" fmla="*/ 1 h 10"/>
                <a:gd name="T16" fmla="*/ 0 w 11"/>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0" y="10"/>
                  </a:moveTo>
                  <a:lnTo>
                    <a:pt x="2" y="10"/>
                  </a:lnTo>
                  <a:lnTo>
                    <a:pt x="10" y="10"/>
                  </a:lnTo>
                  <a:lnTo>
                    <a:pt x="11" y="10"/>
                  </a:lnTo>
                  <a:lnTo>
                    <a:pt x="10" y="0"/>
                  </a:lnTo>
                  <a:lnTo>
                    <a:pt x="8" y="0"/>
                  </a:lnTo>
                  <a:lnTo>
                    <a:pt x="0" y="1"/>
                  </a:lnTo>
                  <a:lnTo>
                    <a:pt x="0" y="1"/>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31" name="Freeform 391"/>
            <p:cNvSpPr>
              <a:spLocks/>
            </p:cNvSpPr>
            <p:nvPr/>
          </p:nvSpPr>
          <p:spPr bwMode="auto">
            <a:xfrm>
              <a:off x="6360404" y="6096438"/>
              <a:ext cx="27611" cy="30373"/>
            </a:xfrm>
            <a:custGeom>
              <a:avLst/>
              <a:gdLst>
                <a:gd name="T0" fmla="*/ 1 w 10"/>
                <a:gd name="T1" fmla="*/ 11 h 11"/>
                <a:gd name="T2" fmla="*/ 1 w 10"/>
                <a:gd name="T3" fmla="*/ 11 h 11"/>
                <a:gd name="T4" fmla="*/ 9 w 10"/>
                <a:gd name="T5" fmla="*/ 11 h 11"/>
                <a:gd name="T6" fmla="*/ 10 w 10"/>
                <a:gd name="T7" fmla="*/ 10 h 11"/>
                <a:gd name="T8" fmla="*/ 10 w 10"/>
                <a:gd name="T9" fmla="*/ 0 h 11"/>
                <a:gd name="T10" fmla="*/ 9 w 10"/>
                <a:gd name="T11" fmla="*/ 0 h 11"/>
                <a:gd name="T12" fmla="*/ 0 w 10"/>
                <a:gd name="T13" fmla="*/ 0 h 11"/>
                <a:gd name="T14" fmla="*/ 0 w 10"/>
                <a:gd name="T15" fmla="*/ 0 h 11"/>
                <a:gd name="T16" fmla="*/ 1 w 1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11"/>
                  </a:moveTo>
                  <a:lnTo>
                    <a:pt x="1" y="11"/>
                  </a:lnTo>
                  <a:lnTo>
                    <a:pt x="9" y="11"/>
                  </a:lnTo>
                  <a:lnTo>
                    <a:pt x="10" y="10"/>
                  </a:lnTo>
                  <a:lnTo>
                    <a:pt x="10" y="0"/>
                  </a:lnTo>
                  <a:lnTo>
                    <a:pt x="9" y="0"/>
                  </a:lnTo>
                  <a:lnTo>
                    <a:pt x="0" y="0"/>
                  </a:lnTo>
                  <a:lnTo>
                    <a:pt x="0" y="0"/>
                  </a:lnTo>
                  <a:lnTo>
                    <a:pt x="1" y="11"/>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32" name="Freeform 392"/>
            <p:cNvSpPr>
              <a:spLocks/>
            </p:cNvSpPr>
            <p:nvPr/>
          </p:nvSpPr>
          <p:spPr bwMode="auto">
            <a:xfrm>
              <a:off x="6252719" y="6101960"/>
              <a:ext cx="27611" cy="27611"/>
            </a:xfrm>
            <a:custGeom>
              <a:avLst/>
              <a:gdLst>
                <a:gd name="T0" fmla="*/ 0 w 10"/>
                <a:gd name="T1" fmla="*/ 10 h 10"/>
                <a:gd name="T2" fmla="*/ 8 w 10"/>
                <a:gd name="T3" fmla="*/ 10 h 10"/>
                <a:gd name="T4" fmla="*/ 10 w 10"/>
                <a:gd name="T5" fmla="*/ 10 h 10"/>
                <a:gd name="T6" fmla="*/ 10 w 10"/>
                <a:gd name="T7" fmla="*/ 0 h 10"/>
                <a:gd name="T8" fmla="*/ 8 w 10"/>
                <a:gd name="T9" fmla="*/ 0 h 10"/>
                <a:gd name="T10" fmla="*/ 0 w 10"/>
                <a:gd name="T11" fmla="*/ 0 h 10"/>
                <a:gd name="T12" fmla="*/ 0 w 1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0" y="10"/>
                  </a:moveTo>
                  <a:lnTo>
                    <a:pt x="8" y="10"/>
                  </a:lnTo>
                  <a:lnTo>
                    <a:pt x="10" y="10"/>
                  </a:lnTo>
                  <a:lnTo>
                    <a:pt x="10" y="0"/>
                  </a:lnTo>
                  <a:lnTo>
                    <a:pt x="8" y="0"/>
                  </a:lnTo>
                  <a:lnTo>
                    <a:pt x="0" y="0"/>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33" name="Freeform 393"/>
            <p:cNvSpPr>
              <a:spLocks/>
            </p:cNvSpPr>
            <p:nvPr/>
          </p:nvSpPr>
          <p:spPr bwMode="auto">
            <a:xfrm>
              <a:off x="6142273" y="6101960"/>
              <a:ext cx="27611" cy="27611"/>
            </a:xfrm>
            <a:custGeom>
              <a:avLst/>
              <a:gdLst>
                <a:gd name="T0" fmla="*/ 0 w 10"/>
                <a:gd name="T1" fmla="*/ 10 h 10"/>
                <a:gd name="T2" fmla="*/ 6 w 10"/>
                <a:gd name="T3" fmla="*/ 10 h 10"/>
                <a:gd name="T4" fmla="*/ 10 w 10"/>
                <a:gd name="T5" fmla="*/ 10 h 10"/>
                <a:gd name="T6" fmla="*/ 10 w 10"/>
                <a:gd name="T7" fmla="*/ 0 h 10"/>
                <a:gd name="T8" fmla="*/ 6 w 10"/>
                <a:gd name="T9" fmla="*/ 1 h 10"/>
                <a:gd name="T10" fmla="*/ 0 w 10"/>
                <a:gd name="T11" fmla="*/ 1 h 10"/>
                <a:gd name="T12" fmla="*/ 0 w 1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0" y="10"/>
                  </a:moveTo>
                  <a:lnTo>
                    <a:pt x="6" y="10"/>
                  </a:lnTo>
                  <a:lnTo>
                    <a:pt x="10" y="10"/>
                  </a:lnTo>
                  <a:lnTo>
                    <a:pt x="10" y="0"/>
                  </a:lnTo>
                  <a:lnTo>
                    <a:pt x="6" y="1"/>
                  </a:lnTo>
                  <a:lnTo>
                    <a:pt x="0" y="1"/>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34" name="Freeform 394"/>
            <p:cNvSpPr>
              <a:spLocks/>
            </p:cNvSpPr>
            <p:nvPr/>
          </p:nvSpPr>
          <p:spPr bwMode="auto">
            <a:xfrm>
              <a:off x="6031828" y="6101960"/>
              <a:ext cx="27611" cy="27611"/>
            </a:xfrm>
            <a:custGeom>
              <a:avLst/>
              <a:gdLst>
                <a:gd name="T0" fmla="*/ 0 w 10"/>
                <a:gd name="T1" fmla="*/ 10 h 10"/>
                <a:gd name="T2" fmla="*/ 5 w 10"/>
                <a:gd name="T3" fmla="*/ 10 h 10"/>
                <a:gd name="T4" fmla="*/ 10 w 10"/>
                <a:gd name="T5" fmla="*/ 10 h 10"/>
                <a:gd name="T6" fmla="*/ 10 w 10"/>
                <a:gd name="T7" fmla="*/ 0 h 10"/>
                <a:gd name="T8" fmla="*/ 5 w 10"/>
                <a:gd name="T9" fmla="*/ 0 h 10"/>
                <a:gd name="T10" fmla="*/ 0 w 10"/>
                <a:gd name="T11" fmla="*/ 0 h 10"/>
                <a:gd name="T12" fmla="*/ 0 w 1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0" y="10"/>
                  </a:moveTo>
                  <a:lnTo>
                    <a:pt x="5" y="10"/>
                  </a:lnTo>
                  <a:lnTo>
                    <a:pt x="10" y="10"/>
                  </a:lnTo>
                  <a:lnTo>
                    <a:pt x="10" y="0"/>
                  </a:lnTo>
                  <a:lnTo>
                    <a:pt x="5" y="0"/>
                  </a:lnTo>
                  <a:lnTo>
                    <a:pt x="0" y="0"/>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35" name="Freeform 395"/>
            <p:cNvSpPr>
              <a:spLocks/>
            </p:cNvSpPr>
            <p:nvPr/>
          </p:nvSpPr>
          <p:spPr bwMode="auto">
            <a:xfrm>
              <a:off x="5918622" y="6096438"/>
              <a:ext cx="30373" cy="30373"/>
            </a:xfrm>
            <a:custGeom>
              <a:avLst/>
              <a:gdLst>
                <a:gd name="T0" fmla="*/ 0 w 11"/>
                <a:gd name="T1" fmla="*/ 11 h 11"/>
                <a:gd name="T2" fmla="*/ 4 w 11"/>
                <a:gd name="T3" fmla="*/ 11 h 11"/>
                <a:gd name="T4" fmla="*/ 11 w 11"/>
                <a:gd name="T5" fmla="*/ 11 h 11"/>
                <a:gd name="T6" fmla="*/ 11 w 11"/>
                <a:gd name="T7" fmla="*/ 2 h 11"/>
                <a:gd name="T8" fmla="*/ 4 w 11"/>
                <a:gd name="T9" fmla="*/ 0 h 11"/>
                <a:gd name="T10" fmla="*/ 2 w 11"/>
                <a:gd name="T11" fmla="*/ 0 h 11"/>
                <a:gd name="T12" fmla="*/ 0 w 1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11"/>
                  </a:moveTo>
                  <a:lnTo>
                    <a:pt x="4" y="11"/>
                  </a:lnTo>
                  <a:lnTo>
                    <a:pt x="11" y="11"/>
                  </a:lnTo>
                  <a:lnTo>
                    <a:pt x="11" y="2"/>
                  </a:lnTo>
                  <a:lnTo>
                    <a:pt x="4" y="0"/>
                  </a:lnTo>
                  <a:lnTo>
                    <a:pt x="2" y="0"/>
                  </a:lnTo>
                  <a:lnTo>
                    <a:pt x="0" y="11"/>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36" name="Freeform 396"/>
            <p:cNvSpPr>
              <a:spLocks/>
            </p:cNvSpPr>
            <p:nvPr/>
          </p:nvSpPr>
          <p:spPr bwMode="auto">
            <a:xfrm>
              <a:off x="5810936" y="6093678"/>
              <a:ext cx="30373" cy="30373"/>
            </a:xfrm>
            <a:custGeom>
              <a:avLst/>
              <a:gdLst>
                <a:gd name="T0" fmla="*/ 0 w 11"/>
                <a:gd name="T1" fmla="*/ 9 h 11"/>
                <a:gd name="T2" fmla="*/ 3 w 11"/>
                <a:gd name="T3" fmla="*/ 11 h 11"/>
                <a:gd name="T4" fmla="*/ 11 w 11"/>
                <a:gd name="T5" fmla="*/ 11 h 11"/>
                <a:gd name="T6" fmla="*/ 11 w 11"/>
                <a:gd name="T7" fmla="*/ 0 h 11"/>
                <a:gd name="T8" fmla="*/ 4 w 11"/>
                <a:gd name="T9" fmla="*/ 0 h 11"/>
                <a:gd name="T10" fmla="*/ 0 w 11"/>
                <a:gd name="T11" fmla="*/ 0 h 11"/>
                <a:gd name="T12" fmla="*/ 0 w 11"/>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9"/>
                  </a:moveTo>
                  <a:lnTo>
                    <a:pt x="3" y="11"/>
                  </a:lnTo>
                  <a:lnTo>
                    <a:pt x="11" y="11"/>
                  </a:lnTo>
                  <a:lnTo>
                    <a:pt x="11" y="0"/>
                  </a:lnTo>
                  <a:lnTo>
                    <a:pt x="4" y="0"/>
                  </a:lnTo>
                  <a:lnTo>
                    <a:pt x="0"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37" name="Freeform 397"/>
            <p:cNvSpPr>
              <a:spLocks/>
            </p:cNvSpPr>
            <p:nvPr/>
          </p:nvSpPr>
          <p:spPr bwMode="auto">
            <a:xfrm>
              <a:off x="5700491" y="6088155"/>
              <a:ext cx="33134" cy="27611"/>
            </a:xfrm>
            <a:custGeom>
              <a:avLst/>
              <a:gdLst>
                <a:gd name="T0" fmla="*/ 0 w 12"/>
                <a:gd name="T1" fmla="*/ 9 h 10"/>
                <a:gd name="T2" fmla="*/ 2 w 12"/>
                <a:gd name="T3" fmla="*/ 9 h 10"/>
                <a:gd name="T4" fmla="*/ 10 w 12"/>
                <a:gd name="T5" fmla="*/ 10 h 10"/>
                <a:gd name="T6" fmla="*/ 12 w 12"/>
                <a:gd name="T7" fmla="*/ 0 h 10"/>
                <a:gd name="T8" fmla="*/ 4 w 12"/>
                <a:gd name="T9" fmla="*/ 0 h 10"/>
                <a:gd name="T10" fmla="*/ 1 w 12"/>
                <a:gd name="T11" fmla="*/ 0 h 10"/>
                <a:gd name="T12" fmla="*/ 0 w 12"/>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0" y="9"/>
                  </a:moveTo>
                  <a:lnTo>
                    <a:pt x="2" y="9"/>
                  </a:lnTo>
                  <a:lnTo>
                    <a:pt x="10" y="10"/>
                  </a:lnTo>
                  <a:lnTo>
                    <a:pt x="12" y="0"/>
                  </a:lnTo>
                  <a:lnTo>
                    <a:pt x="4" y="0"/>
                  </a:lnTo>
                  <a:lnTo>
                    <a:pt x="1"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38" name="Freeform 398"/>
            <p:cNvSpPr>
              <a:spLocks/>
            </p:cNvSpPr>
            <p:nvPr/>
          </p:nvSpPr>
          <p:spPr bwMode="auto">
            <a:xfrm>
              <a:off x="5592807" y="6077111"/>
              <a:ext cx="27611" cy="27611"/>
            </a:xfrm>
            <a:custGeom>
              <a:avLst/>
              <a:gdLst>
                <a:gd name="T0" fmla="*/ 0 w 10"/>
                <a:gd name="T1" fmla="*/ 9 h 10"/>
                <a:gd name="T2" fmla="*/ 2 w 10"/>
                <a:gd name="T3" fmla="*/ 9 h 10"/>
                <a:gd name="T4" fmla="*/ 10 w 10"/>
                <a:gd name="T5" fmla="*/ 10 h 10"/>
                <a:gd name="T6" fmla="*/ 10 w 10"/>
                <a:gd name="T7" fmla="*/ 0 h 10"/>
                <a:gd name="T8" fmla="*/ 2 w 10"/>
                <a:gd name="T9" fmla="*/ 0 h 10"/>
                <a:gd name="T10" fmla="*/ 1 w 10"/>
                <a:gd name="T11" fmla="*/ 0 h 10"/>
                <a:gd name="T12" fmla="*/ 0 w 10"/>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0" y="9"/>
                  </a:moveTo>
                  <a:lnTo>
                    <a:pt x="2" y="9"/>
                  </a:lnTo>
                  <a:lnTo>
                    <a:pt x="10" y="10"/>
                  </a:lnTo>
                  <a:lnTo>
                    <a:pt x="10" y="0"/>
                  </a:lnTo>
                  <a:lnTo>
                    <a:pt x="2" y="0"/>
                  </a:lnTo>
                  <a:lnTo>
                    <a:pt x="1"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39" name="Freeform 399"/>
            <p:cNvSpPr>
              <a:spLocks/>
            </p:cNvSpPr>
            <p:nvPr/>
          </p:nvSpPr>
          <p:spPr bwMode="auto">
            <a:xfrm>
              <a:off x="5482362" y="6060544"/>
              <a:ext cx="30373" cy="33134"/>
            </a:xfrm>
            <a:custGeom>
              <a:avLst/>
              <a:gdLst>
                <a:gd name="T0" fmla="*/ 0 w 11"/>
                <a:gd name="T1" fmla="*/ 11 h 12"/>
                <a:gd name="T2" fmla="*/ 2 w 11"/>
                <a:gd name="T3" fmla="*/ 11 h 12"/>
                <a:gd name="T4" fmla="*/ 9 w 11"/>
                <a:gd name="T5" fmla="*/ 12 h 12"/>
                <a:gd name="T6" fmla="*/ 11 w 11"/>
                <a:gd name="T7" fmla="*/ 2 h 12"/>
                <a:gd name="T8" fmla="*/ 3 w 11"/>
                <a:gd name="T9" fmla="*/ 0 h 12"/>
                <a:gd name="T10" fmla="*/ 2 w 11"/>
                <a:gd name="T11" fmla="*/ 0 h 12"/>
                <a:gd name="T12" fmla="*/ 0 w 11"/>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0" y="11"/>
                  </a:moveTo>
                  <a:lnTo>
                    <a:pt x="2" y="11"/>
                  </a:lnTo>
                  <a:lnTo>
                    <a:pt x="9" y="12"/>
                  </a:lnTo>
                  <a:lnTo>
                    <a:pt x="11" y="2"/>
                  </a:lnTo>
                  <a:lnTo>
                    <a:pt x="3" y="0"/>
                  </a:lnTo>
                  <a:lnTo>
                    <a:pt x="2" y="0"/>
                  </a:lnTo>
                  <a:lnTo>
                    <a:pt x="0" y="11"/>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40" name="Freeform 400"/>
            <p:cNvSpPr>
              <a:spLocks/>
            </p:cNvSpPr>
            <p:nvPr/>
          </p:nvSpPr>
          <p:spPr bwMode="auto">
            <a:xfrm>
              <a:off x="5371916" y="6046737"/>
              <a:ext cx="33134" cy="33134"/>
            </a:xfrm>
            <a:custGeom>
              <a:avLst/>
              <a:gdLst>
                <a:gd name="T0" fmla="*/ 0 w 12"/>
                <a:gd name="T1" fmla="*/ 11 h 12"/>
                <a:gd name="T2" fmla="*/ 4 w 12"/>
                <a:gd name="T3" fmla="*/ 11 h 12"/>
                <a:gd name="T4" fmla="*/ 10 w 12"/>
                <a:gd name="T5" fmla="*/ 12 h 12"/>
                <a:gd name="T6" fmla="*/ 12 w 12"/>
                <a:gd name="T7" fmla="*/ 1 h 12"/>
                <a:gd name="T8" fmla="*/ 5 w 12"/>
                <a:gd name="T9" fmla="*/ 0 h 12"/>
                <a:gd name="T10" fmla="*/ 2 w 12"/>
                <a:gd name="T11" fmla="*/ 0 h 12"/>
                <a:gd name="T12" fmla="*/ 0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11"/>
                  </a:moveTo>
                  <a:lnTo>
                    <a:pt x="4" y="11"/>
                  </a:lnTo>
                  <a:lnTo>
                    <a:pt x="10" y="12"/>
                  </a:lnTo>
                  <a:lnTo>
                    <a:pt x="12" y="1"/>
                  </a:lnTo>
                  <a:lnTo>
                    <a:pt x="5" y="0"/>
                  </a:lnTo>
                  <a:lnTo>
                    <a:pt x="2" y="0"/>
                  </a:lnTo>
                  <a:lnTo>
                    <a:pt x="0" y="11"/>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41" name="Freeform 401"/>
            <p:cNvSpPr>
              <a:spLocks/>
            </p:cNvSpPr>
            <p:nvPr/>
          </p:nvSpPr>
          <p:spPr bwMode="auto">
            <a:xfrm>
              <a:off x="5264231" y="6030171"/>
              <a:ext cx="30373" cy="30373"/>
            </a:xfrm>
            <a:custGeom>
              <a:avLst/>
              <a:gdLst>
                <a:gd name="T0" fmla="*/ 0 w 11"/>
                <a:gd name="T1" fmla="*/ 10 h 11"/>
                <a:gd name="T2" fmla="*/ 4 w 11"/>
                <a:gd name="T3" fmla="*/ 10 h 11"/>
                <a:gd name="T4" fmla="*/ 10 w 11"/>
                <a:gd name="T5" fmla="*/ 11 h 11"/>
                <a:gd name="T6" fmla="*/ 11 w 11"/>
                <a:gd name="T7" fmla="*/ 2 h 11"/>
                <a:gd name="T8" fmla="*/ 5 w 11"/>
                <a:gd name="T9" fmla="*/ 1 h 11"/>
                <a:gd name="T10" fmla="*/ 2 w 11"/>
                <a:gd name="T11" fmla="*/ 0 h 11"/>
                <a:gd name="T12" fmla="*/ 0 w 11"/>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10"/>
                  </a:moveTo>
                  <a:lnTo>
                    <a:pt x="4" y="10"/>
                  </a:lnTo>
                  <a:lnTo>
                    <a:pt x="10" y="11"/>
                  </a:lnTo>
                  <a:lnTo>
                    <a:pt x="11" y="2"/>
                  </a:lnTo>
                  <a:lnTo>
                    <a:pt x="5" y="1"/>
                  </a:lnTo>
                  <a:lnTo>
                    <a:pt x="2" y="0"/>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42" name="Freeform 402"/>
            <p:cNvSpPr>
              <a:spLocks/>
            </p:cNvSpPr>
            <p:nvPr/>
          </p:nvSpPr>
          <p:spPr bwMode="auto">
            <a:xfrm>
              <a:off x="5153785" y="6010844"/>
              <a:ext cx="33134" cy="33134"/>
            </a:xfrm>
            <a:custGeom>
              <a:avLst/>
              <a:gdLst>
                <a:gd name="T0" fmla="*/ 0 w 12"/>
                <a:gd name="T1" fmla="*/ 9 h 12"/>
                <a:gd name="T2" fmla="*/ 6 w 12"/>
                <a:gd name="T3" fmla="*/ 11 h 12"/>
                <a:gd name="T4" fmla="*/ 11 w 12"/>
                <a:gd name="T5" fmla="*/ 12 h 12"/>
                <a:gd name="T6" fmla="*/ 12 w 12"/>
                <a:gd name="T7" fmla="*/ 1 h 12"/>
                <a:gd name="T8" fmla="*/ 7 w 12"/>
                <a:gd name="T9" fmla="*/ 0 h 12"/>
                <a:gd name="T10" fmla="*/ 3 w 12"/>
                <a:gd name="T11" fmla="*/ 0 h 12"/>
                <a:gd name="T12" fmla="*/ 0 w 12"/>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9"/>
                  </a:moveTo>
                  <a:lnTo>
                    <a:pt x="6" y="11"/>
                  </a:lnTo>
                  <a:lnTo>
                    <a:pt x="11" y="12"/>
                  </a:lnTo>
                  <a:lnTo>
                    <a:pt x="12" y="1"/>
                  </a:lnTo>
                  <a:lnTo>
                    <a:pt x="7" y="0"/>
                  </a:lnTo>
                  <a:lnTo>
                    <a:pt x="3"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43" name="Freeform 403"/>
            <p:cNvSpPr>
              <a:spLocks/>
            </p:cNvSpPr>
            <p:nvPr/>
          </p:nvSpPr>
          <p:spPr bwMode="auto">
            <a:xfrm>
              <a:off x="5046101" y="5988754"/>
              <a:ext cx="33134" cy="33134"/>
            </a:xfrm>
            <a:custGeom>
              <a:avLst/>
              <a:gdLst>
                <a:gd name="T0" fmla="*/ 0 w 12"/>
                <a:gd name="T1" fmla="*/ 9 h 12"/>
                <a:gd name="T2" fmla="*/ 7 w 12"/>
                <a:gd name="T3" fmla="*/ 11 h 12"/>
                <a:gd name="T4" fmla="*/ 11 w 12"/>
                <a:gd name="T5" fmla="*/ 12 h 12"/>
                <a:gd name="T6" fmla="*/ 12 w 12"/>
                <a:gd name="T7" fmla="*/ 2 h 12"/>
                <a:gd name="T8" fmla="*/ 8 w 12"/>
                <a:gd name="T9" fmla="*/ 2 h 12"/>
                <a:gd name="T10" fmla="*/ 3 w 12"/>
                <a:gd name="T11" fmla="*/ 0 h 12"/>
                <a:gd name="T12" fmla="*/ 0 w 12"/>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9"/>
                  </a:moveTo>
                  <a:lnTo>
                    <a:pt x="7" y="11"/>
                  </a:lnTo>
                  <a:lnTo>
                    <a:pt x="11" y="12"/>
                  </a:lnTo>
                  <a:lnTo>
                    <a:pt x="12" y="2"/>
                  </a:lnTo>
                  <a:lnTo>
                    <a:pt x="8" y="2"/>
                  </a:lnTo>
                  <a:lnTo>
                    <a:pt x="3"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44" name="Freeform 404"/>
            <p:cNvSpPr>
              <a:spLocks/>
            </p:cNvSpPr>
            <p:nvPr/>
          </p:nvSpPr>
          <p:spPr bwMode="auto">
            <a:xfrm>
              <a:off x="4938416" y="5963903"/>
              <a:ext cx="35896" cy="33134"/>
            </a:xfrm>
            <a:custGeom>
              <a:avLst/>
              <a:gdLst>
                <a:gd name="T0" fmla="*/ 0 w 13"/>
                <a:gd name="T1" fmla="*/ 9 h 12"/>
                <a:gd name="T2" fmla="*/ 1 w 13"/>
                <a:gd name="T3" fmla="*/ 9 h 12"/>
                <a:gd name="T4" fmla="*/ 8 w 13"/>
                <a:gd name="T5" fmla="*/ 12 h 12"/>
                <a:gd name="T6" fmla="*/ 10 w 13"/>
                <a:gd name="T7" fmla="*/ 12 h 12"/>
                <a:gd name="T8" fmla="*/ 13 w 13"/>
                <a:gd name="T9" fmla="*/ 3 h 12"/>
                <a:gd name="T10" fmla="*/ 10 w 13"/>
                <a:gd name="T11" fmla="*/ 1 h 12"/>
                <a:gd name="T12" fmla="*/ 3 w 13"/>
                <a:gd name="T13" fmla="*/ 0 h 12"/>
                <a:gd name="T14" fmla="*/ 3 w 13"/>
                <a:gd name="T15" fmla="*/ 0 h 12"/>
                <a:gd name="T16" fmla="*/ 0 w 13"/>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0" y="9"/>
                  </a:moveTo>
                  <a:lnTo>
                    <a:pt x="1" y="9"/>
                  </a:lnTo>
                  <a:lnTo>
                    <a:pt x="8" y="12"/>
                  </a:lnTo>
                  <a:lnTo>
                    <a:pt x="10" y="12"/>
                  </a:lnTo>
                  <a:lnTo>
                    <a:pt x="13" y="3"/>
                  </a:lnTo>
                  <a:lnTo>
                    <a:pt x="10" y="1"/>
                  </a:lnTo>
                  <a:lnTo>
                    <a:pt x="3" y="0"/>
                  </a:lnTo>
                  <a:lnTo>
                    <a:pt x="3"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45" name="Freeform 405"/>
            <p:cNvSpPr>
              <a:spLocks/>
            </p:cNvSpPr>
            <p:nvPr/>
          </p:nvSpPr>
          <p:spPr bwMode="auto">
            <a:xfrm>
              <a:off x="4833493" y="5936292"/>
              <a:ext cx="33134" cy="35896"/>
            </a:xfrm>
            <a:custGeom>
              <a:avLst/>
              <a:gdLst>
                <a:gd name="T0" fmla="*/ 0 w 12"/>
                <a:gd name="T1" fmla="*/ 10 h 13"/>
                <a:gd name="T2" fmla="*/ 3 w 12"/>
                <a:gd name="T3" fmla="*/ 10 h 13"/>
                <a:gd name="T4" fmla="*/ 9 w 12"/>
                <a:gd name="T5" fmla="*/ 13 h 13"/>
                <a:gd name="T6" fmla="*/ 9 w 12"/>
                <a:gd name="T7" fmla="*/ 13 h 13"/>
                <a:gd name="T8" fmla="*/ 12 w 12"/>
                <a:gd name="T9" fmla="*/ 2 h 13"/>
                <a:gd name="T10" fmla="*/ 12 w 12"/>
                <a:gd name="T11" fmla="*/ 2 h 13"/>
                <a:gd name="T12" fmla="*/ 5 w 12"/>
                <a:gd name="T13" fmla="*/ 1 h 13"/>
                <a:gd name="T14" fmla="*/ 3 w 12"/>
                <a:gd name="T15" fmla="*/ 0 h 13"/>
                <a:gd name="T16" fmla="*/ 0 w 12"/>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0" y="10"/>
                  </a:moveTo>
                  <a:lnTo>
                    <a:pt x="3" y="10"/>
                  </a:lnTo>
                  <a:lnTo>
                    <a:pt x="9" y="13"/>
                  </a:lnTo>
                  <a:lnTo>
                    <a:pt x="9" y="13"/>
                  </a:lnTo>
                  <a:lnTo>
                    <a:pt x="12" y="2"/>
                  </a:lnTo>
                  <a:lnTo>
                    <a:pt x="12" y="2"/>
                  </a:lnTo>
                  <a:lnTo>
                    <a:pt x="5" y="1"/>
                  </a:lnTo>
                  <a:lnTo>
                    <a:pt x="3" y="0"/>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46" name="Freeform 407"/>
            <p:cNvSpPr>
              <a:spLocks/>
            </p:cNvSpPr>
            <p:nvPr/>
          </p:nvSpPr>
          <p:spPr bwMode="auto">
            <a:xfrm>
              <a:off x="4725809" y="5905920"/>
              <a:ext cx="35896" cy="33134"/>
            </a:xfrm>
            <a:custGeom>
              <a:avLst/>
              <a:gdLst>
                <a:gd name="T0" fmla="*/ 0 w 13"/>
                <a:gd name="T1" fmla="*/ 9 h 12"/>
                <a:gd name="T2" fmla="*/ 5 w 13"/>
                <a:gd name="T3" fmla="*/ 11 h 12"/>
                <a:gd name="T4" fmla="*/ 10 w 13"/>
                <a:gd name="T5" fmla="*/ 12 h 12"/>
                <a:gd name="T6" fmla="*/ 13 w 13"/>
                <a:gd name="T7" fmla="*/ 3 h 12"/>
                <a:gd name="T8" fmla="*/ 8 w 13"/>
                <a:gd name="T9" fmla="*/ 1 h 12"/>
                <a:gd name="T10" fmla="*/ 4 w 13"/>
                <a:gd name="T11" fmla="*/ 0 h 12"/>
                <a:gd name="T12" fmla="*/ 0 w 13"/>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0" y="9"/>
                  </a:moveTo>
                  <a:lnTo>
                    <a:pt x="5" y="11"/>
                  </a:lnTo>
                  <a:lnTo>
                    <a:pt x="10" y="12"/>
                  </a:lnTo>
                  <a:lnTo>
                    <a:pt x="13" y="3"/>
                  </a:lnTo>
                  <a:lnTo>
                    <a:pt x="8" y="1"/>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47" name="Freeform 408"/>
            <p:cNvSpPr>
              <a:spLocks/>
            </p:cNvSpPr>
            <p:nvPr/>
          </p:nvSpPr>
          <p:spPr bwMode="auto">
            <a:xfrm>
              <a:off x="4620886" y="5872786"/>
              <a:ext cx="35896" cy="35896"/>
            </a:xfrm>
            <a:custGeom>
              <a:avLst/>
              <a:gdLst>
                <a:gd name="T0" fmla="*/ 0 w 13"/>
                <a:gd name="T1" fmla="*/ 10 h 13"/>
                <a:gd name="T2" fmla="*/ 0 w 13"/>
                <a:gd name="T3" fmla="*/ 10 h 13"/>
                <a:gd name="T4" fmla="*/ 8 w 13"/>
                <a:gd name="T5" fmla="*/ 12 h 13"/>
                <a:gd name="T6" fmla="*/ 10 w 13"/>
                <a:gd name="T7" fmla="*/ 13 h 13"/>
                <a:gd name="T8" fmla="*/ 13 w 13"/>
                <a:gd name="T9" fmla="*/ 3 h 13"/>
                <a:gd name="T10" fmla="*/ 10 w 13"/>
                <a:gd name="T11" fmla="*/ 3 h 13"/>
                <a:gd name="T12" fmla="*/ 4 w 13"/>
                <a:gd name="T13" fmla="*/ 0 h 13"/>
                <a:gd name="T14" fmla="*/ 4 w 13"/>
                <a:gd name="T15" fmla="*/ 0 h 13"/>
                <a:gd name="T16" fmla="*/ 0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10"/>
                  </a:moveTo>
                  <a:lnTo>
                    <a:pt x="0" y="10"/>
                  </a:lnTo>
                  <a:lnTo>
                    <a:pt x="8" y="12"/>
                  </a:lnTo>
                  <a:lnTo>
                    <a:pt x="10" y="13"/>
                  </a:lnTo>
                  <a:lnTo>
                    <a:pt x="13" y="3"/>
                  </a:lnTo>
                  <a:lnTo>
                    <a:pt x="10" y="3"/>
                  </a:lnTo>
                  <a:lnTo>
                    <a:pt x="4" y="0"/>
                  </a:lnTo>
                  <a:lnTo>
                    <a:pt x="4" y="0"/>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48" name="Freeform 409"/>
            <p:cNvSpPr>
              <a:spLocks/>
            </p:cNvSpPr>
            <p:nvPr/>
          </p:nvSpPr>
          <p:spPr bwMode="auto">
            <a:xfrm>
              <a:off x="4515962" y="5836891"/>
              <a:ext cx="35896" cy="35896"/>
            </a:xfrm>
            <a:custGeom>
              <a:avLst/>
              <a:gdLst>
                <a:gd name="T0" fmla="*/ 0 w 13"/>
                <a:gd name="T1" fmla="*/ 9 h 13"/>
                <a:gd name="T2" fmla="*/ 4 w 13"/>
                <a:gd name="T3" fmla="*/ 11 h 13"/>
                <a:gd name="T4" fmla="*/ 9 w 13"/>
                <a:gd name="T5" fmla="*/ 13 h 13"/>
                <a:gd name="T6" fmla="*/ 13 w 13"/>
                <a:gd name="T7" fmla="*/ 4 h 13"/>
                <a:gd name="T8" fmla="*/ 7 w 13"/>
                <a:gd name="T9" fmla="*/ 2 h 13"/>
                <a:gd name="T10" fmla="*/ 4 w 13"/>
                <a:gd name="T11" fmla="*/ 0 h 13"/>
                <a:gd name="T12" fmla="*/ 0 w 13"/>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9"/>
                  </a:moveTo>
                  <a:lnTo>
                    <a:pt x="4" y="11"/>
                  </a:lnTo>
                  <a:lnTo>
                    <a:pt x="9" y="13"/>
                  </a:lnTo>
                  <a:lnTo>
                    <a:pt x="13" y="4"/>
                  </a:lnTo>
                  <a:lnTo>
                    <a:pt x="7" y="2"/>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49" name="Freeform 410"/>
            <p:cNvSpPr>
              <a:spLocks/>
            </p:cNvSpPr>
            <p:nvPr/>
          </p:nvSpPr>
          <p:spPr bwMode="auto">
            <a:xfrm>
              <a:off x="4416561" y="5800997"/>
              <a:ext cx="30373" cy="35896"/>
            </a:xfrm>
            <a:custGeom>
              <a:avLst/>
              <a:gdLst>
                <a:gd name="T0" fmla="*/ 0 w 11"/>
                <a:gd name="T1" fmla="*/ 9 h 13"/>
                <a:gd name="T2" fmla="*/ 6 w 11"/>
                <a:gd name="T3" fmla="*/ 12 h 13"/>
                <a:gd name="T4" fmla="*/ 9 w 11"/>
                <a:gd name="T5" fmla="*/ 13 h 13"/>
                <a:gd name="T6" fmla="*/ 11 w 11"/>
                <a:gd name="T7" fmla="*/ 4 h 13"/>
                <a:gd name="T8" fmla="*/ 9 w 11"/>
                <a:gd name="T9" fmla="*/ 3 h 13"/>
                <a:gd name="T10" fmla="*/ 2 w 11"/>
                <a:gd name="T11" fmla="*/ 0 h 13"/>
                <a:gd name="T12" fmla="*/ 0 w 11"/>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0" y="9"/>
                  </a:moveTo>
                  <a:lnTo>
                    <a:pt x="6" y="12"/>
                  </a:lnTo>
                  <a:lnTo>
                    <a:pt x="9" y="13"/>
                  </a:lnTo>
                  <a:lnTo>
                    <a:pt x="11" y="4"/>
                  </a:lnTo>
                  <a:lnTo>
                    <a:pt x="9" y="3"/>
                  </a:lnTo>
                  <a:lnTo>
                    <a:pt x="2"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50" name="Freeform 411"/>
            <p:cNvSpPr>
              <a:spLocks/>
            </p:cNvSpPr>
            <p:nvPr/>
          </p:nvSpPr>
          <p:spPr bwMode="auto">
            <a:xfrm>
              <a:off x="4311638" y="5762341"/>
              <a:ext cx="35896" cy="35896"/>
            </a:xfrm>
            <a:custGeom>
              <a:avLst/>
              <a:gdLst>
                <a:gd name="T0" fmla="*/ 0 w 13"/>
                <a:gd name="T1" fmla="*/ 9 h 13"/>
                <a:gd name="T2" fmla="*/ 4 w 13"/>
                <a:gd name="T3" fmla="*/ 10 h 13"/>
                <a:gd name="T4" fmla="*/ 9 w 13"/>
                <a:gd name="T5" fmla="*/ 13 h 13"/>
                <a:gd name="T6" fmla="*/ 13 w 13"/>
                <a:gd name="T7" fmla="*/ 4 h 13"/>
                <a:gd name="T8" fmla="*/ 7 w 13"/>
                <a:gd name="T9" fmla="*/ 1 h 13"/>
                <a:gd name="T10" fmla="*/ 4 w 13"/>
                <a:gd name="T11" fmla="*/ 0 h 13"/>
                <a:gd name="T12" fmla="*/ 0 w 13"/>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9"/>
                  </a:moveTo>
                  <a:lnTo>
                    <a:pt x="4" y="10"/>
                  </a:lnTo>
                  <a:lnTo>
                    <a:pt x="9" y="13"/>
                  </a:lnTo>
                  <a:lnTo>
                    <a:pt x="13" y="4"/>
                  </a:lnTo>
                  <a:lnTo>
                    <a:pt x="7" y="1"/>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51" name="Freeform 412"/>
            <p:cNvSpPr>
              <a:spLocks/>
            </p:cNvSpPr>
            <p:nvPr/>
          </p:nvSpPr>
          <p:spPr bwMode="auto">
            <a:xfrm>
              <a:off x="4209475" y="5718163"/>
              <a:ext cx="35896" cy="35896"/>
            </a:xfrm>
            <a:custGeom>
              <a:avLst/>
              <a:gdLst>
                <a:gd name="T0" fmla="*/ 0 w 13"/>
                <a:gd name="T1" fmla="*/ 9 h 13"/>
                <a:gd name="T2" fmla="*/ 1 w 13"/>
                <a:gd name="T3" fmla="*/ 9 h 13"/>
                <a:gd name="T4" fmla="*/ 8 w 13"/>
                <a:gd name="T5" fmla="*/ 12 h 13"/>
                <a:gd name="T6" fmla="*/ 9 w 13"/>
                <a:gd name="T7" fmla="*/ 13 h 13"/>
                <a:gd name="T8" fmla="*/ 13 w 13"/>
                <a:gd name="T9" fmla="*/ 4 h 13"/>
                <a:gd name="T10" fmla="*/ 12 w 13"/>
                <a:gd name="T11" fmla="*/ 3 h 13"/>
                <a:gd name="T12" fmla="*/ 5 w 13"/>
                <a:gd name="T13" fmla="*/ 0 h 13"/>
                <a:gd name="T14" fmla="*/ 4 w 13"/>
                <a:gd name="T15" fmla="*/ 0 h 13"/>
                <a:gd name="T16" fmla="*/ 0 w 13"/>
                <a:gd name="T1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9"/>
                  </a:moveTo>
                  <a:lnTo>
                    <a:pt x="1" y="9"/>
                  </a:lnTo>
                  <a:lnTo>
                    <a:pt x="8" y="12"/>
                  </a:lnTo>
                  <a:lnTo>
                    <a:pt x="9" y="13"/>
                  </a:lnTo>
                  <a:lnTo>
                    <a:pt x="13" y="4"/>
                  </a:lnTo>
                  <a:lnTo>
                    <a:pt x="12" y="3"/>
                  </a:lnTo>
                  <a:lnTo>
                    <a:pt x="5" y="0"/>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52" name="Freeform 413"/>
            <p:cNvSpPr>
              <a:spLocks/>
            </p:cNvSpPr>
            <p:nvPr/>
          </p:nvSpPr>
          <p:spPr bwMode="auto">
            <a:xfrm>
              <a:off x="4107314" y="5671222"/>
              <a:ext cx="38656" cy="35896"/>
            </a:xfrm>
            <a:custGeom>
              <a:avLst/>
              <a:gdLst>
                <a:gd name="T0" fmla="*/ 0 w 14"/>
                <a:gd name="T1" fmla="*/ 9 h 13"/>
                <a:gd name="T2" fmla="*/ 6 w 14"/>
                <a:gd name="T3" fmla="*/ 12 h 13"/>
                <a:gd name="T4" fmla="*/ 10 w 14"/>
                <a:gd name="T5" fmla="*/ 13 h 13"/>
                <a:gd name="T6" fmla="*/ 14 w 14"/>
                <a:gd name="T7" fmla="*/ 4 h 13"/>
                <a:gd name="T8" fmla="*/ 11 w 14"/>
                <a:gd name="T9" fmla="*/ 3 h 13"/>
                <a:gd name="T10" fmla="*/ 4 w 14"/>
                <a:gd name="T11" fmla="*/ 0 h 13"/>
                <a:gd name="T12" fmla="*/ 0 w 14"/>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0" y="9"/>
                  </a:moveTo>
                  <a:lnTo>
                    <a:pt x="6" y="12"/>
                  </a:lnTo>
                  <a:lnTo>
                    <a:pt x="10" y="13"/>
                  </a:lnTo>
                  <a:lnTo>
                    <a:pt x="14" y="4"/>
                  </a:lnTo>
                  <a:lnTo>
                    <a:pt x="11" y="3"/>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53" name="Freeform 414"/>
            <p:cNvSpPr>
              <a:spLocks/>
            </p:cNvSpPr>
            <p:nvPr/>
          </p:nvSpPr>
          <p:spPr bwMode="auto">
            <a:xfrm>
              <a:off x="4010673" y="5624284"/>
              <a:ext cx="35896" cy="35896"/>
            </a:xfrm>
            <a:custGeom>
              <a:avLst/>
              <a:gdLst>
                <a:gd name="T0" fmla="*/ 0 w 13"/>
                <a:gd name="T1" fmla="*/ 9 h 13"/>
                <a:gd name="T2" fmla="*/ 4 w 13"/>
                <a:gd name="T3" fmla="*/ 11 h 13"/>
                <a:gd name="T4" fmla="*/ 9 w 13"/>
                <a:gd name="T5" fmla="*/ 13 h 13"/>
                <a:gd name="T6" fmla="*/ 13 w 13"/>
                <a:gd name="T7" fmla="*/ 4 h 13"/>
                <a:gd name="T8" fmla="*/ 8 w 13"/>
                <a:gd name="T9" fmla="*/ 2 h 13"/>
                <a:gd name="T10" fmla="*/ 4 w 13"/>
                <a:gd name="T11" fmla="*/ 0 h 13"/>
                <a:gd name="T12" fmla="*/ 0 w 13"/>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9"/>
                  </a:moveTo>
                  <a:lnTo>
                    <a:pt x="4" y="11"/>
                  </a:lnTo>
                  <a:lnTo>
                    <a:pt x="9" y="13"/>
                  </a:lnTo>
                  <a:lnTo>
                    <a:pt x="13" y="4"/>
                  </a:lnTo>
                  <a:lnTo>
                    <a:pt x="8" y="2"/>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54" name="Freeform 415"/>
            <p:cNvSpPr>
              <a:spLocks/>
            </p:cNvSpPr>
            <p:nvPr/>
          </p:nvSpPr>
          <p:spPr bwMode="auto">
            <a:xfrm>
              <a:off x="3914034" y="5574583"/>
              <a:ext cx="35896" cy="35896"/>
            </a:xfrm>
            <a:custGeom>
              <a:avLst/>
              <a:gdLst>
                <a:gd name="T0" fmla="*/ 0 w 13"/>
                <a:gd name="T1" fmla="*/ 8 h 13"/>
                <a:gd name="T2" fmla="*/ 3 w 13"/>
                <a:gd name="T3" fmla="*/ 9 h 13"/>
                <a:gd name="T4" fmla="*/ 8 w 13"/>
                <a:gd name="T5" fmla="*/ 13 h 13"/>
                <a:gd name="T6" fmla="*/ 8 w 13"/>
                <a:gd name="T7" fmla="*/ 13 h 13"/>
                <a:gd name="T8" fmla="*/ 13 w 13"/>
                <a:gd name="T9" fmla="*/ 4 h 13"/>
                <a:gd name="T10" fmla="*/ 13 w 13"/>
                <a:gd name="T11" fmla="*/ 4 h 13"/>
                <a:gd name="T12" fmla="*/ 6 w 13"/>
                <a:gd name="T13" fmla="*/ 1 h 13"/>
                <a:gd name="T14" fmla="*/ 4 w 13"/>
                <a:gd name="T15" fmla="*/ 0 h 13"/>
                <a:gd name="T16" fmla="*/ 0 w 13"/>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8"/>
                  </a:moveTo>
                  <a:lnTo>
                    <a:pt x="3" y="9"/>
                  </a:lnTo>
                  <a:lnTo>
                    <a:pt x="8" y="13"/>
                  </a:lnTo>
                  <a:lnTo>
                    <a:pt x="8" y="13"/>
                  </a:lnTo>
                  <a:lnTo>
                    <a:pt x="13" y="4"/>
                  </a:lnTo>
                  <a:lnTo>
                    <a:pt x="13" y="4"/>
                  </a:lnTo>
                  <a:lnTo>
                    <a:pt x="6" y="1"/>
                  </a:lnTo>
                  <a:lnTo>
                    <a:pt x="4"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55" name="Freeform 416"/>
            <p:cNvSpPr>
              <a:spLocks/>
            </p:cNvSpPr>
            <p:nvPr/>
          </p:nvSpPr>
          <p:spPr bwMode="auto">
            <a:xfrm>
              <a:off x="3817393" y="5519361"/>
              <a:ext cx="35896" cy="35896"/>
            </a:xfrm>
            <a:custGeom>
              <a:avLst/>
              <a:gdLst>
                <a:gd name="T0" fmla="*/ 0 w 13"/>
                <a:gd name="T1" fmla="*/ 8 h 13"/>
                <a:gd name="T2" fmla="*/ 2 w 13"/>
                <a:gd name="T3" fmla="*/ 9 h 13"/>
                <a:gd name="T4" fmla="*/ 7 w 13"/>
                <a:gd name="T5" fmla="*/ 13 h 13"/>
                <a:gd name="T6" fmla="*/ 9 w 13"/>
                <a:gd name="T7" fmla="*/ 13 h 13"/>
                <a:gd name="T8" fmla="*/ 13 w 13"/>
                <a:gd name="T9" fmla="*/ 4 h 13"/>
                <a:gd name="T10" fmla="*/ 13 w 13"/>
                <a:gd name="T11" fmla="*/ 4 h 13"/>
                <a:gd name="T12" fmla="*/ 6 w 13"/>
                <a:gd name="T13" fmla="*/ 0 h 13"/>
                <a:gd name="T14" fmla="*/ 5 w 13"/>
                <a:gd name="T15" fmla="*/ 0 h 13"/>
                <a:gd name="T16" fmla="*/ 0 w 13"/>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8"/>
                  </a:moveTo>
                  <a:lnTo>
                    <a:pt x="2" y="9"/>
                  </a:lnTo>
                  <a:lnTo>
                    <a:pt x="7" y="13"/>
                  </a:lnTo>
                  <a:lnTo>
                    <a:pt x="9" y="13"/>
                  </a:lnTo>
                  <a:lnTo>
                    <a:pt x="13" y="4"/>
                  </a:lnTo>
                  <a:lnTo>
                    <a:pt x="13" y="4"/>
                  </a:lnTo>
                  <a:lnTo>
                    <a:pt x="6" y="0"/>
                  </a:lnTo>
                  <a:lnTo>
                    <a:pt x="5"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56" name="Freeform 417"/>
            <p:cNvSpPr>
              <a:spLocks/>
            </p:cNvSpPr>
            <p:nvPr/>
          </p:nvSpPr>
          <p:spPr bwMode="auto">
            <a:xfrm>
              <a:off x="3723514" y="5461376"/>
              <a:ext cx="35896" cy="35896"/>
            </a:xfrm>
            <a:custGeom>
              <a:avLst/>
              <a:gdLst>
                <a:gd name="T0" fmla="*/ 0 w 13"/>
                <a:gd name="T1" fmla="*/ 8 h 13"/>
                <a:gd name="T2" fmla="*/ 1 w 13"/>
                <a:gd name="T3" fmla="*/ 10 h 13"/>
                <a:gd name="T4" fmla="*/ 7 w 13"/>
                <a:gd name="T5" fmla="*/ 13 h 13"/>
                <a:gd name="T6" fmla="*/ 7 w 13"/>
                <a:gd name="T7" fmla="*/ 13 h 13"/>
                <a:gd name="T8" fmla="*/ 13 w 13"/>
                <a:gd name="T9" fmla="*/ 6 h 13"/>
                <a:gd name="T10" fmla="*/ 13 w 13"/>
                <a:gd name="T11" fmla="*/ 4 h 13"/>
                <a:gd name="T12" fmla="*/ 6 w 13"/>
                <a:gd name="T13" fmla="*/ 2 h 13"/>
                <a:gd name="T14" fmla="*/ 5 w 13"/>
                <a:gd name="T15" fmla="*/ 0 h 13"/>
                <a:gd name="T16" fmla="*/ 0 w 13"/>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8"/>
                  </a:moveTo>
                  <a:lnTo>
                    <a:pt x="1" y="10"/>
                  </a:lnTo>
                  <a:lnTo>
                    <a:pt x="7" y="13"/>
                  </a:lnTo>
                  <a:lnTo>
                    <a:pt x="7" y="13"/>
                  </a:lnTo>
                  <a:lnTo>
                    <a:pt x="13" y="6"/>
                  </a:lnTo>
                  <a:lnTo>
                    <a:pt x="13" y="4"/>
                  </a:lnTo>
                  <a:lnTo>
                    <a:pt x="6" y="2"/>
                  </a:lnTo>
                  <a:lnTo>
                    <a:pt x="5"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57" name="Freeform 418"/>
            <p:cNvSpPr>
              <a:spLocks/>
            </p:cNvSpPr>
            <p:nvPr/>
          </p:nvSpPr>
          <p:spPr bwMode="auto">
            <a:xfrm>
              <a:off x="3629636" y="5400631"/>
              <a:ext cx="38656" cy="41418"/>
            </a:xfrm>
            <a:custGeom>
              <a:avLst/>
              <a:gdLst>
                <a:gd name="T0" fmla="*/ 0 w 14"/>
                <a:gd name="T1" fmla="*/ 8 h 15"/>
                <a:gd name="T2" fmla="*/ 2 w 14"/>
                <a:gd name="T3" fmla="*/ 9 h 15"/>
                <a:gd name="T4" fmla="*/ 7 w 14"/>
                <a:gd name="T5" fmla="*/ 13 h 15"/>
                <a:gd name="T6" fmla="*/ 9 w 14"/>
                <a:gd name="T7" fmla="*/ 15 h 15"/>
                <a:gd name="T8" fmla="*/ 14 w 14"/>
                <a:gd name="T9" fmla="*/ 5 h 15"/>
                <a:gd name="T10" fmla="*/ 13 w 14"/>
                <a:gd name="T11" fmla="*/ 5 h 15"/>
                <a:gd name="T12" fmla="*/ 7 w 14"/>
                <a:gd name="T13" fmla="*/ 1 h 15"/>
                <a:gd name="T14" fmla="*/ 6 w 14"/>
                <a:gd name="T15" fmla="*/ 0 h 15"/>
                <a:gd name="T16" fmla="*/ 0 w 14"/>
                <a:gd name="T1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0" y="8"/>
                  </a:moveTo>
                  <a:lnTo>
                    <a:pt x="2" y="9"/>
                  </a:lnTo>
                  <a:lnTo>
                    <a:pt x="7" y="13"/>
                  </a:lnTo>
                  <a:lnTo>
                    <a:pt x="9" y="15"/>
                  </a:lnTo>
                  <a:lnTo>
                    <a:pt x="14" y="5"/>
                  </a:lnTo>
                  <a:lnTo>
                    <a:pt x="13" y="5"/>
                  </a:lnTo>
                  <a:lnTo>
                    <a:pt x="7" y="1"/>
                  </a:lnTo>
                  <a:lnTo>
                    <a:pt x="6"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58" name="Freeform 419"/>
            <p:cNvSpPr>
              <a:spLocks/>
            </p:cNvSpPr>
            <p:nvPr/>
          </p:nvSpPr>
          <p:spPr bwMode="auto">
            <a:xfrm>
              <a:off x="3538519" y="5337125"/>
              <a:ext cx="38656" cy="38656"/>
            </a:xfrm>
            <a:custGeom>
              <a:avLst/>
              <a:gdLst>
                <a:gd name="T0" fmla="*/ 0 w 14"/>
                <a:gd name="T1" fmla="*/ 9 h 14"/>
                <a:gd name="T2" fmla="*/ 3 w 14"/>
                <a:gd name="T3" fmla="*/ 10 h 14"/>
                <a:gd name="T4" fmla="*/ 8 w 14"/>
                <a:gd name="T5" fmla="*/ 14 h 14"/>
                <a:gd name="T6" fmla="*/ 9 w 14"/>
                <a:gd name="T7" fmla="*/ 14 h 14"/>
                <a:gd name="T8" fmla="*/ 14 w 14"/>
                <a:gd name="T9" fmla="*/ 6 h 14"/>
                <a:gd name="T10" fmla="*/ 14 w 14"/>
                <a:gd name="T11" fmla="*/ 6 h 14"/>
                <a:gd name="T12" fmla="*/ 9 w 14"/>
                <a:gd name="T13" fmla="*/ 2 h 14"/>
                <a:gd name="T14" fmla="*/ 7 w 14"/>
                <a:gd name="T15" fmla="*/ 0 h 14"/>
                <a:gd name="T16" fmla="*/ 0 w 14"/>
                <a:gd name="T1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0" y="9"/>
                  </a:moveTo>
                  <a:lnTo>
                    <a:pt x="3" y="10"/>
                  </a:lnTo>
                  <a:lnTo>
                    <a:pt x="8" y="14"/>
                  </a:lnTo>
                  <a:lnTo>
                    <a:pt x="9" y="14"/>
                  </a:lnTo>
                  <a:lnTo>
                    <a:pt x="14" y="6"/>
                  </a:lnTo>
                  <a:lnTo>
                    <a:pt x="14" y="6"/>
                  </a:lnTo>
                  <a:lnTo>
                    <a:pt x="9" y="2"/>
                  </a:lnTo>
                  <a:lnTo>
                    <a:pt x="7"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59" name="Freeform 420"/>
            <p:cNvSpPr>
              <a:spLocks/>
            </p:cNvSpPr>
            <p:nvPr/>
          </p:nvSpPr>
          <p:spPr bwMode="auto">
            <a:xfrm>
              <a:off x="3452923" y="5270858"/>
              <a:ext cx="38656" cy="38656"/>
            </a:xfrm>
            <a:custGeom>
              <a:avLst/>
              <a:gdLst>
                <a:gd name="T0" fmla="*/ 0 w 14"/>
                <a:gd name="T1" fmla="*/ 8 h 14"/>
                <a:gd name="T2" fmla="*/ 4 w 14"/>
                <a:gd name="T3" fmla="*/ 11 h 14"/>
                <a:gd name="T4" fmla="*/ 7 w 14"/>
                <a:gd name="T5" fmla="*/ 14 h 14"/>
                <a:gd name="T6" fmla="*/ 14 w 14"/>
                <a:gd name="T7" fmla="*/ 7 h 14"/>
                <a:gd name="T8" fmla="*/ 9 w 14"/>
                <a:gd name="T9" fmla="*/ 3 h 14"/>
                <a:gd name="T10" fmla="*/ 6 w 14"/>
                <a:gd name="T11" fmla="*/ 0 h 14"/>
                <a:gd name="T12" fmla="*/ 0 w 14"/>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8"/>
                  </a:moveTo>
                  <a:lnTo>
                    <a:pt x="4" y="11"/>
                  </a:lnTo>
                  <a:lnTo>
                    <a:pt x="7" y="14"/>
                  </a:lnTo>
                  <a:lnTo>
                    <a:pt x="14" y="7"/>
                  </a:lnTo>
                  <a:lnTo>
                    <a:pt x="9" y="3"/>
                  </a:lnTo>
                  <a:lnTo>
                    <a:pt x="6"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60" name="Freeform 421"/>
            <p:cNvSpPr>
              <a:spLocks/>
            </p:cNvSpPr>
            <p:nvPr/>
          </p:nvSpPr>
          <p:spPr bwMode="auto">
            <a:xfrm>
              <a:off x="3364566" y="5201829"/>
              <a:ext cx="41418" cy="41418"/>
            </a:xfrm>
            <a:custGeom>
              <a:avLst/>
              <a:gdLst>
                <a:gd name="T0" fmla="*/ 0 w 15"/>
                <a:gd name="T1" fmla="*/ 8 h 15"/>
                <a:gd name="T2" fmla="*/ 0 w 15"/>
                <a:gd name="T3" fmla="*/ 8 h 15"/>
                <a:gd name="T4" fmla="*/ 5 w 15"/>
                <a:gd name="T5" fmla="*/ 12 h 15"/>
                <a:gd name="T6" fmla="*/ 8 w 15"/>
                <a:gd name="T7" fmla="*/ 15 h 15"/>
                <a:gd name="T8" fmla="*/ 15 w 15"/>
                <a:gd name="T9" fmla="*/ 7 h 15"/>
                <a:gd name="T10" fmla="*/ 12 w 15"/>
                <a:gd name="T11" fmla="*/ 4 h 15"/>
                <a:gd name="T12" fmla="*/ 7 w 15"/>
                <a:gd name="T13" fmla="*/ 0 h 15"/>
                <a:gd name="T14" fmla="*/ 7 w 15"/>
                <a:gd name="T15" fmla="*/ 0 h 15"/>
                <a:gd name="T16" fmla="*/ 0 w 15"/>
                <a:gd name="T1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0" y="8"/>
                  </a:moveTo>
                  <a:lnTo>
                    <a:pt x="0" y="8"/>
                  </a:lnTo>
                  <a:lnTo>
                    <a:pt x="5" y="12"/>
                  </a:lnTo>
                  <a:lnTo>
                    <a:pt x="8" y="15"/>
                  </a:lnTo>
                  <a:lnTo>
                    <a:pt x="15" y="7"/>
                  </a:lnTo>
                  <a:lnTo>
                    <a:pt x="12" y="4"/>
                  </a:lnTo>
                  <a:lnTo>
                    <a:pt x="7" y="0"/>
                  </a:lnTo>
                  <a:lnTo>
                    <a:pt x="7"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61" name="Freeform 422"/>
            <p:cNvSpPr>
              <a:spLocks/>
            </p:cNvSpPr>
            <p:nvPr/>
          </p:nvSpPr>
          <p:spPr bwMode="auto">
            <a:xfrm>
              <a:off x="3281732" y="5130039"/>
              <a:ext cx="41418" cy="41418"/>
            </a:xfrm>
            <a:custGeom>
              <a:avLst/>
              <a:gdLst>
                <a:gd name="T0" fmla="*/ 0 w 15"/>
                <a:gd name="T1" fmla="*/ 7 h 15"/>
                <a:gd name="T2" fmla="*/ 3 w 15"/>
                <a:gd name="T3" fmla="*/ 9 h 15"/>
                <a:gd name="T4" fmla="*/ 7 w 15"/>
                <a:gd name="T5" fmla="*/ 13 h 15"/>
                <a:gd name="T6" fmla="*/ 8 w 15"/>
                <a:gd name="T7" fmla="*/ 15 h 15"/>
                <a:gd name="T8" fmla="*/ 15 w 15"/>
                <a:gd name="T9" fmla="*/ 7 h 15"/>
                <a:gd name="T10" fmla="*/ 15 w 15"/>
                <a:gd name="T11" fmla="*/ 5 h 15"/>
                <a:gd name="T12" fmla="*/ 9 w 15"/>
                <a:gd name="T13" fmla="*/ 1 h 15"/>
                <a:gd name="T14" fmla="*/ 8 w 15"/>
                <a:gd name="T15" fmla="*/ 0 h 15"/>
                <a:gd name="T16" fmla="*/ 0 w 15"/>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0" y="7"/>
                  </a:moveTo>
                  <a:lnTo>
                    <a:pt x="3" y="9"/>
                  </a:lnTo>
                  <a:lnTo>
                    <a:pt x="7" y="13"/>
                  </a:lnTo>
                  <a:lnTo>
                    <a:pt x="8" y="15"/>
                  </a:lnTo>
                  <a:lnTo>
                    <a:pt x="15" y="7"/>
                  </a:lnTo>
                  <a:lnTo>
                    <a:pt x="15" y="5"/>
                  </a:lnTo>
                  <a:lnTo>
                    <a:pt x="9" y="1"/>
                  </a:lnTo>
                  <a:lnTo>
                    <a:pt x="8" y="0"/>
                  </a:lnTo>
                  <a:lnTo>
                    <a:pt x="0" y="7"/>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62" name="Freeform 423"/>
            <p:cNvSpPr>
              <a:spLocks/>
            </p:cNvSpPr>
            <p:nvPr/>
          </p:nvSpPr>
          <p:spPr bwMode="auto">
            <a:xfrm>
              <a:off x="3201660" y="5055489"/>
              <a:ext cx="41418" cy="38656"/>
            </a:xfrm>
            <a:custGeom>
              <a:avLst/>
              <a:gdLst>
                <a:gd name="T0" fmla="*/ 0 w 15"/>
                <a:gd name="T1" fmla="*/ 6 h 14"/>
                <a:gd name="T2" fmla="*/ 4 w 15"/>
                <a:gd name="T3" fmla="*/ 10 h 14"/>
                <a:gd name="T4" fmla="*/ 8 w 15"/>
                <a:gd name="T5" fmla="*/ 14 h 14"/>
                <a:gd name="T6" fmla="*/ 15 w 15"/>
                <a:gd name="T7" fmla="*/ 6 h 14"/>
                <a:gd name="T8" fmla="*/ 12 w 15"/>
                <a:gd name="T9" fmla="*/ 4 h 14"/>
                <a:gd name="T10" fmla="*/ 8 w 15"/>
                <a:gd name="T11" fmla="*/ 0 h 14"/>
                <a:gd name="T12" fmla="*/ 0 w 15"/>
                <a:gd name="T13" fmla="*/ 6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0" y="6"/>
                  </a:moveTo>
                  <a:lnTo>
                    <a:pt x="4" y="10"/>
                  </a:lnTo>
                  <a:lnTo>
                    <a:pt x="8" y="14"/>
                  </a:lnTo>
                  <a:lnTo>
                    <a:pt x="15" y="6"/>
                  </a:lnTo>
                  <a:lnTo>
                    <a:pt x="12" y="4"/>
                  </a:lnTo>
                  <a:lnTo>
                    <a:pt x="8" y="0"/>
                  </a:lnTo>
                  <a:lnTo>
                    <a:pt x="0" y="6"/>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63" name="Freeform 424"/>
            <p:cNvSpPr>
              <a:spLocks/>
            </p:cNvSpPr>
            <p:nvPr/>
          </p:nvSpPr>
          <p:spPr bwMode="auto">
            <a:xfrm>
              <a:off x="3127108" y="4975415"/>
              <a:ext cx="38656" cy="38656"/>
            </a:xfrm>
            <a:custGeom>
              <a:avLst/>
              <a:gdLst>
                <a:gd name="T0" fmla="*/ 0 w 14"/>
                <a:gd name="T1" fmla="*/ 6 h 14"/>
                <a:gd name="T2" fmla="*/ 3 w 14"/>
                <a:gd name="T3" fmla="*/ 9 h 14"/>
                <a:gd name="T4" fmla="*/ 7 w 14"/>
                <a:gd name="T5" fmla="*/ 13 h 14"/>
                <a:gd name="T6" fmla="*/ 7 w 14"/>
                <a:gd name="T7" fmla="*/ 14 h 14"/>
                <a:gd name="T8" fmla="*/ 14 w 14"/>
                <a:gd name="T9" fmla="*/ 6 h 14"/>
                <a:gd name="T10" fmla="*/ 13 w 14"/>
                <a:gd name="T11" fmla="*/ 6 h 14"/>
                <a:gd name="T12" fmla="*/ 9 w 14"/>
                <a:gd name="T13" fmla="*/ 1 h 14"/>
                <a:gd name="T14" fmla="*/ 8 w 14"/>
                <a:gd name="T15" fmla="*/ 0 h 14"/>
                <a:gd name="T16" fmla="*/ 0 w 14"/>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0" y="6"/>
                  </a:moveTo>
                  <a:lnTo>
                    <a:pt x="3" y="9"/>
                  </a:lnTo>
                  <a:lnTo>
                    <a:pt x="7" y="13"/>
                  </a:lnTo>
                  <a:lnTo>
                    <a:pt x="7" y="14"/>
                  </a:lnTo>
                  <a:lnTo>
                    <a:pt x="14" y="6"/>
                  </a:lnTo>
                  <a:lnTo>
                    <a:pt x="13" y="6"/>
                  </a:lnTo>
                  <a:lnTo>
                    <a:pt x="9" y="1"/>
                  </a:lnTo>
                  <a:lnTo>
                    <a:pt x="8" y="0"/>
                  </a:lnTo>
                  <a:lnTo>
                    <a:pt x="0" y="6"/>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64" name="Freeform 425"/>
            <p:cNvSpPr>
              <a:spLocks/>
            </p:cNvSpPr>
            <p:nvPr/>
          </p:nvSpPr>
          <p:spPr bwMode="auto">
            <a:xfrm>
              <a:off x="3055318" y="4892581"/>
              <a:ext cx="38656" cy="38656"/>
            </a:xfrm>
            <a:custGeom>
              <a:avLst/>
              <a:gdLst>
                <a:gd name="T0" fmla="*/ 0 w 14"/>
                <a:gd name="T1" fmla="*/ 6 h 14"/>
                <a:gd name="T2" fmla="*/ 0 w 14"/>
                <a:gd name="T3" fmla="*/ 6 h 14"/>
                <a:gd name="T4" fmla="*/ 4 w 14"/>
                <a:gd name="T5" fmla="*/ 12 h 14"/>
                <a:gd name="T6" fmla="*/ 6 w 14"/>
                <a:gd name="T7" fmla="*/ 14 h 14"/>
                <a:gd name="T8" fmla="*/ 14 w 14"/>
                <a:gd name="T9" fmla="*/ 8 h 14"/>
                <a:gd name="T10" fmla="*/ 12 w 14"/>
                <a:gd name="T11" fmla="*/ 5 h 14"/>
                <a:gd name="T12" fmla="*/ 8 w 14"/>
                <a:gd name="T13" fmla="*/ 0 h 14"/>
                <a:gd name="T14" fmla="*/ 8 w 14"/>
                <a:gd name="T15" fmla="*/ 0 h 14"/>
                <a:gd name="T16" fmla="*/ 0 w 14"/>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0" y="6"/>
                  </a:moveTo>
                  <a:lnTo>
                    <a:pt x="0" y="6"/>
                  </a:lnTo>
                  <a:lnTo>
                    <a:pt x="4" y="12"/>
                  </a:lnTo>
                  <a:lnTo>
                    <a:pt x="6" y="14"/>
                  </a:lnTo>
                  <a:lnTo>
                    <a:pt x="14" y="8"/>
                  </a:lnTo>
                  <a:lnTo>
                    <a:pt x="12" y="5"/>
                  </a:lnTo>
                  <a:lnTo>
                    <a:pt x="8" y="0"/>
                  </a:lnTo>
                  <a:lnTo>
                    <a:pt x="8" y="0"/>
                  </a:lnTo>
                  <a:lnTo>
                    <a:pt x="0" y="6"/>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65" name="Freeform 426"/>
            <p:cNvSpPr>
              <a:spLocks/>
            </p:cNvSpPr>
            <p:nvPr/>
          </p:nvSpPr>
          <p:spPr bwMode="auto">
            <a:xfrm>
              <a:off x="2986291" y="4806986"/>
              <a:ext cx="38656" cy="38656"/>
            </a:xfrm>
            <a:custGeom>
              <a:avLst/>
              <a:gdLst>
                <a:gd name="T0" fmla="*/ 0 w 14"/>
                <a:gd name="T1" fmla="*/ 6 h 14"/>
                <a:gd name="T2" fmla="*/ 3 w 14"/>
                <a:gd name="T3" fmla="*/ 10 h 14"/>
                <a:gd name="T4" fmla="*/ 7 w 14"/>
                <a:gd name="T5" fmla="*/ 14 h 14"/>
                <a:gd name="T6" fmla="*/ 14 w 14"/>
                <a:gd name="T7" fmla="*/ 7 h 14"/>
                <a:gd name="T8" fmla="*/ 12 w 14"/>
                <a:gd name="T9" fmla="*/ 3 h 14"/>
                <a:gd name="T10" fmla="*/ 8 w 14"/>
                <a:gd name="T11" fmla="*/ 0 h 14"/>
                <a:gd name="T12" fmla="*/ 0 w 14"/>
                <a:gd name="T13" fmla="*/ 6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6"/>
                  </a:moveTo>
                  <a:lnTo>
                    <a:pt x="3" y="10"/>
                  </a:lnTo>
                  <a:lnTo>
                    <a:pt x="7" y="14"/>
                  </a:lnTo>
                  <a:lnTo>
                    <a:pt x="14" y="7"/>
                  </a:lnTo>
                  <a:lnTo>
                    <a:pt x="12" y="3"/>
                  </a:lnTo>
                  <a:lnTo>
                    <a:pt x="8" y="0"/>
                  </a:lnTo>
                  <a:lnTo>
                    <a:pt x="0" y="6"/>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66" name="Freeform 427"/>
            <p:cNvSpPr>
              <a:spLocks/>
            </p:cNvSpPr>
            <p:nvPr/>
          </p:nvSpPr>
          <p:spPr bwMode="auto">
            <a:xfrm>
              <a:off x="2922784" y="4718630"/>
              <a:ext cx="38656" cy="35896"/>
            </a:xfrm>
            <a:custGeom>
              <a:avLst/>
              <a:gdLst>
                <a:gd name="T0" fmla="*/ 0 w 14"/>
                <a:gd name="T1" fmla="*/ 5 h 13"/>
                <a:gd name="T2" fmla="*/ 2 w 14"/>
                <a:gd name="T3" fmla="*/ 9 h 13"/>
                <a:gd name="T4" fmla="*/ 5 w 14"/>
                <a:gd name="T5" fmla="*/ 13 h 13"/>
                <a:gd name="T6" fmla="*/ 14 w 14"/>
                <a:gd name="T7" fmla="*/ 8 h 13"/>
                <a:gd name="T8" fmla="*/ 10 w 14"/>
                <a:gd name="T9" fmla="*/ 3 h 13"/>
                <a:gd name="T10" fmla="*/ 7 w 14"/>
                <a:gd name="T11" fmla="*/ 0 h 13"/>
                <a:gd name="T12" fmla="*/ 0 w 14"/>
                <a:gd name="T13" fmla="*/ 5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0" y="5"/>
                  </a:moveTo>
                  <a:lnTo>
                    <a:pt x="2" y="9"/>
                  </a:lnTo>
                  <a:lnTo>
                    <a:pt x="5" y="13"/>
                  </a:lnTo>
                  <a:lnTo>
                    <a:pt x="14" y="8"/>
                  </a:lnTo>
                  <a:lnTo>
                    <a:pt x="10" y="3"/>
                  </a:lnTo>
                  <a:lnTo>
                    <a:pt x="7" y="0"/>
                  </a:lnTo>
                  <a:lnTo>
                    <a:pt x="0" y="5"/>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67" name="Freeform 428"/>
            <p:cNvSpPr>
              <a:spLocks/>
            </p:cNvSpPr>
            <p:nvPr/>
          </p:nvSpPr>
          <p:spPr bwMode="auto">
            <a:xfrm>
              <a:off x="2864801" y="4624751"/>
              <a:ext cx="35896" cy="41418"/>
            </a:xfrm>
            <a:custGeom>
              <a:avLst/>
              <a:gdLst>
                <a:gd name="T0" fmla="*/ 0 w 13"/>
                <a:gd name="T1" fmla="*/ 5 h 15"/>
                <a:gd name="T2" fmla="*/ 1 w 13"/>
                <a:gd name="T3" fmla="*/ 9 h 15"/>
                <a:gd name="T4" fmla="*/ 4 w 13"/>
                <a:gd name="T5" fmla="*/ 13 h 15"/>
                <a:gd name="T6" fmla="*/ 5 w 13"/>
                <a:gd name="T7" fmla="*/ 15 h 15"/>
                <a:gd name="T8" fmla="*/ 13 w 13"/>
                <a:gd name="T9" fmla="*/ 9 h 15"/>
                <a:gd name="T10" fmla="*/ 13 w 13"/>
                <a:gd name="T11" fmla="*/ 8 h 15"/>
                <a:gd name="T12" fmla="*/ 10 w 13"/>
                <a:gd name="T13" fmla="*/ 4 h 15"/>
                <a:gd name="T14" fmla="*/ 7 w 13"/>
                <a:gd name="T15" fmla="*/ 0 h 15"/>
                <a:gd name="T16" fmla="*/ 0 w 13"/>
                <a:gd name="T1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5">
                  <a:moveTo>
                    <a:pt x="0" y="5"/>
                  </a:moveTo>
                  <a:lnTo>
                    <a:pt x="1" y="9"/>
                  </a:lnTo>
                  <a:lnTo>
                    <a:pt x="4" y="13"/>
                  </a:lnTo>
                  <a:lnTo>
                    <a:pt x="5" y="15"/>
                  </a:lnTo>
                  <a:lnTo>
                    <a:pt x="13" y="9"/>
                  </a:lnTo>
                  <a:lnTo>
                    <a:pt x="13" y="8"/>
                  </a:lnTo>
                  <a:lnTo>
                    <a:pt x="10" y="4"/>
                  </a:lnTo>
                  <a:lnTo>
                    <a:pt x="7" y="0"/>
                  </a:lnTo>
                  <a:lnTo>
                    <a:pt x="0" y="5"/>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68" name="Freeform 429"/>
            <p:cNvSpPr>
              <a:spLocks/>
            </p:cNvSpPr>
            <p:nvPr/>
          </p:nvSpPr>
          <p:spPr bwMode="auto">
            <a:xfrm>
              <a:off x="2806816" y="4530872"/>
              <a:ext cx="38656" cy="35896"/>
            </a:xfrm>
            <a:custGeom>
              <a:avLst/>
              <a:gdLst>
                <a:gd name="T0" fmla="*/ 0 w 14"/>
                <a:gd name="T1" fmla="*/ 4 h 13"/>
                <a:gd name="T2" fmla="*/ 2 w 14"/>
                <a:gd name="T3" fmla="*/ 8 h 13"/>
                <a:gd name="T4" fmla="*/ 5 w 14"/>
                <a:gd name="T5" fmla="*/ 13 h 13"/>
                <a:gd name="T6" fmla="*/ 5 w 14"/>
                <a:gd name="T7" fmla="*/ 13 h 13"/>
                <a:gd name="T8" fmla="*/ 14 w 14"/>
                <a:gd name="T9" fmla="*/ 9 h 13"/>
                <a:gd name="T10" fmla="*/ 14 w 14"/>
                <a:gd name="T11" fmla="*/ 8 h 13"/>
                <a:gd name="T12" fmla="*/ 11 w 14"/>
                <a:gd name="T13" fmla="*/ 4 h 13"/>
                <a:gd name="T14" fmla="*/ 9 w 14"/>
                <a:gd name="T15" fmla="*/ 0 h 13"/>
                <a:gd name="T16" fmla="*/ 0 w 14"/>
                <a:gd name="T1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0" y="4"/>
                  </a:moveTo>
                  <a:lnTo>
                    <a:pt x="2" y="8"/>
                  </a:lnTo>
                  <a:lnTo>
                    <a:pt x="5" y="13"/>
                  </a:lnTo>
                  <a:lnTo>
                    <a:pt x="5" y="13"/>
                  </a:lnTo>
                  <a:lnTo>
                    <a:pt x="14" y="9"/>
                  </a:lnTo>
                  <a:lnTo>
                    <a:pt x="14" y="8"/>
                  </a:lnTo>
                  <a:lnTo>
                    <a:pt x="11" y="4"/>
                  </a:lnTo>
                  <a:lnTo>
                    <a:pt x="9" y="0"/>
                  </a:lnTo>
                  <a:lnTo>
                    <a:pt x="0" y="4"/>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69" name="Freeform 430"/>
            <p:cNvSpPr>
              <a:spLocks/>
            </p:cNvSpPr>
            <p:nvPr/>
          </p:nvSpPr>
          <p:spPr bwMode="auto">
            <a:xfrm>
              <a:off x="2759877" y="4434232"/>
              <a:ext cx="35896" cy="35896"/>
            </a:xfrm>
            <a:custGeom>
              <a:avLst/>
              <a:gdLst>
                <a:gd name="T0" fmla="*/ 0 w 13"/>
                <a:gd name="T1" fmla="*/ 4 h 13"/>
                <a:gd name="T2" fmla="*/ 1 w 13"/>
                <a:gd name="T3" fmla="*/ 8 h 13"/>
                <a:gd name="T4" fmla="*/ 4 w 13"/>
                <a:gd name="T5" fmla="*/ 13 h 13"/>
                <a:gd name="T6" fmla="*/ 13 w 13"/>
                <a:gd name="T7" fmla="*/ 9 h 13"/>
                <a:gd name="T8" fmla="*/ 10 w 13"/>
                <a:gd name="T9" fmla="*/ 4 h 13"/>
                <a:gd name="T10" fmla="*/ 9 w 13"/>
                <a:gd name="T11" fmla="*/ 0 h 13"/>
                <a:gd name="T12" fmla="*/ 0 w 13"/>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4"/>
                  </a:moveTo>
                  <a:lnTo>
                    <a:pt x="1" y="8"/>
                  </a:lnTo>
                  <a:lnTo>
                    <a:pt x="4" y="13"/>
                  </a:lnTo>
                  <a:lnTo>
                    <a:pt x="13" y="9"/>
                  </a:lnTo>
                  <a:lnTo>
                    <a:pt x="10" y="4"/>
                  </a:lnTo>
                  <a:lnTo>
                    <a:pt x="9" y="0"/>
                  </a:lnTo>
                  <a:lnTo>
                    <a:pt x="0" y="4"/>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70" name="Freeform 431"/>
            <p:cNvSpPr>
              <a:spLocks/>
            </p:cNvSpPr>
            <p:nvPr/>
          </p:nvSpPr>
          <p:spPr bwMode="auto">
            <a:xfrm>
              <a:off x="2715699" y="4332070"/>
              <a:ext cx="35896" cy="35896"/>
            </a:xfrm>
            <a:custGeom>
              <a:avLst/>
              <a:gdLst>
                <a:gd name="T0" fmla="*/ 0 w 13"/>
                <a:gd name="T1" fmla="*/ 4 h 13"/>
                <a:gd name="T2" fmla="*/ 1 w 13"/>
                <a:gd name="T3" fmla="*/ 8 h 13"/>
                <a:gd name="T4" fmla="*/ 4 w 13"/>
                <a:gd name="T5" fmla="*/ 13 h 13"/>
                <a:gd name="T6" fmla="*/ 13 w 13"/>
                <a:gd name="T7" fmla="*/ 9 h 13"/>
                <a:gd name="T8" fmla="*/ 10 w 13"/>
                <a:gd name="T9" fmla="*/ 6 h 13"/>
                <a:gd name="T10" fmla="*/ 9 w 13"/>
                <a:gd name="T11" fmla="*/ 0 h 13"/>
                <a:gd name="T12" fmla="*/ 0 w 13"/>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4"/>
                  </a:moveTo>
                  <a:lnTo>
                    <a:pt x="1" y="8"/>
                  </a:lnTo>
                  <a:lnTo>
                    <a:pt x="4" y="13"/>
                  </a:lnTo>
                  <a:lnTo>
                    <a:pt x="13" y="9"/>
                  </a:lnTo>
                  <a:lnTo>
                    <a:pt x="10" y="6"/>
                  </a:lnTo>
                  <a:lnTo>
                    <a:pt x="9" y="0"/>
                  </a:lnTo>
                  <a:lnTo>
                    <a:pt x="0" y="4"/>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71" name="Freeform 432"/>
            <p:cNvSpPr>
              <a:spLocks/>
            </p:cNvSpPr>
            <p:nvPr/>
          </p:nvSpPr>
          <p:spPr bwMode="auto">
            <a:xfrm>
              <a:off x="2677043" y="4227147"/>
              <a:ext cx="35896" cy="35896"/>
            </a:xfrm>
            <a:custGeom>
              <a:avLst/>
              <a:gdLst>
                <a:gd name="T0" fmla="*/ 0 w 13"/>
                <a:gd name="T1" fmla="*/ 4 h 13"/>
                <a:gd name="T2" fmla="*/ 1 w 13"/>
                <a:gd name="T3" fmla="*/ 4 h 13"/>
                <a:gd name="T4" fmla="*/ 2 w 13"/>
                <a:gd name="T5" fmla="*/ 10 h 13"/>
                <a:gd name="T6" fmla="*/ 4 w 13"/>
                <a:gd name="T7" fmla="*/ 13 h 13"/>
                <a:gd name="T8" fmla="*/ 13 w 13"/>
                <a:gd name="T9" fmla="*/ 11 h 13"/>
                <a:gd name="T10" fmla="*/ 11 w 13"/>
                <a:gd name="T11" fmla="*/ 7 h 13"/>
                <a:gd name="T12" fmla="*/ 10 w 13"/>
                <a:gd name="T13" fmla="*/ 2 h 13"/>
                <a:gd name="T14" fmla="*/ 10 w 13"/>
                <a:gd name="T15" fmla="*/ 0 h 13"/>
                <a:gd name="T16" fmla="*/ 0 w 13"/>
                <a:gd name="T1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4"/>
                  </a:moveTo>
                  <a:lnTo>
                    <a:pt x="1" y="4"/>
                  </a:lnTo>
                  <a:lnTo>
                    <a:pt x="2" y="10"/>
                  </a:lnTo>
                  <a:lnTo>
                    <a:pt x="4" y="13"/>
                  </a:lnTo>
                  <a:lnTo>
                    <a:pt x="13" y="11"/>
                  </a:lnTo>
                  <a:lnTo>
                    <a:pt x="11" y="7"/>
                  </a:lnTo>
                  <a:lnTo>
                    <a:pt x="10" y="2"/>
                  </a:lnTo>
                  <a:lnTo>
                    <a:pt x="10" y="0"/>
                  </a:lnTo>
                  <a:lnTo>
                    <a:pt x="0" y="4"/>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72" name="Freeform 433"/>
            <p:cNvSpPr>
              <a:spLocks/>
            </p:cNvSpPr>
            <p:nvPr/>
          </p:nvSpPr>
          <p:spPr bwMode="auto">
            <a:xfrm>
              <a:off x="2646670" y="4122224"/>
              <a:ext cx="33134" cy="38656"/>
            </a:xfrm>
            <a:custGeom>
              <a:avLst/>
              <a:gdLst>
                <a:gd name="T0" fmla="*/ 0 w 12"/>
                <a:gd name="T1" fmla="*/ 3 h 14"/>
                <a:gd name="T2" fmla="*/ 0 w 12"/>
                <a:gd name="T3" fmla="*/ 6 h 14"/>
                <a:gd name="T4" fmla="*/ 2 w 12"/>
                <a:gd name="T5" fmla="*/ 11 h 14"/>
                <a:gd name="T6" fmla="*/ 3 w 12"/>
                <a:gd name="T7" fmla="*/ 14 h 14"/>
                <a:gd name="T8" fmla="*/ 12 w 12"/>
                <a:gd name="T9" fmla="*/ 11 h 14"/>
                <a:gd name="T10" fmla="*/ 12 w 12"/>
                <a:gd name="T11" fmla="*/ 8 h 14"/>
                <a:gd name="T12" fmla="*/ 11 w 12"/>
                <a:gd name="T13" fmla="*/ 3 h 14"/>
                <a:gd name="T14" fmla="*/ 9 w 12"/>
                <a:gd name="T15" fmla="*/ 0 h 14"/>
                <a:gd name="T16" fmla="*/ 0 w 12"/>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4">
                  <a:moveTo>
                    <a:pt x="0" y="3"/>
                  </a:moveTo>
                  <a:lnTo>
                    <a:pt x="0" y="6"/>
                  </a:lnTo>
                  <a:lnTo>
                    <a:pt x="2" y="11"/>
                  </a:lnTo>
                  <a:lnTo>
                    <a:pt x="3" y="14"/>
                  </a:lnTo>
                  <a:lnTo>
                    <a:pt x="12" y="11"/>
                  </a:lnTo>
                  <a:lnTo>
                    <a:pt x="12" y="8"/>
                  </a:lnTo>
                  <a:lnTo>
                    <a:pt x="11" y="3"/>
                  </a:lnTo>
                  <a:lnTo>
                    <a:pt x="9" y="0"/>
                  </a:lnTo>
                  <a:lnTo>
                    <a:pt x="0" y="3"/>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73" name="Freeform 434"/>
            <p:cNvSpPr>
              <a:spLocks/>
            </p:cNvSpPr>
            <p:nvPr/>
          </p:nvSpPr>
          <p:spPr bwMode="auto">
            <a:xfrm>
              <a:off x="2624580" y="4020061"/>
              <a:ext cx="30373" cy="30373"/>
            </a:xfrm>
            <a:custGeom>
              <a:avLst/>
              <a:gdLst>
                <a:gd name="T0" fmla="*/ 0 w 11"/>
                <a:gd name="T1" fmla="*/ 1 h 11"/>
                <a:gd name="T2" fmla="*/ 0 w 11"/>
                <a:gd name="T3" fmla="*/ 5 h 11"/>
                <a:gd name="T4" fmla="*/ 2 w 11"/>
                <a:gd name="T5" fmla="*/ 10 h 11"/>
                <a:gd name="T6" fmla="*/ 2 w 11"/>
                <a:gd name="T7" fmla="*/ 11 h 11"/>
                <a:gd name="T8" fmla="*/ 11 w 11"/>
                <a:gd name="T9" fmla="*/ 9 h 11"/>
                <a:gd name="T10" fmla="*/ 11 w 11"/>
                <a:gd name="T11" fmla="*/ 7 h 11"/>
                <a:gd name="T12" fmla="*/ 11 w 11"/>
                <a:gd name="T13" fmla="*/ 2 h 11"/>
                <a:gd name="T14" fmla="*/ 10 w 11"/>
                <a:gd name="T15" fmla="*/ 0 h 11"/>
                <a:gd name="T16" fmla="*/ 0 w 11"/>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
                  </a:moveTo>
                  <a:lnTo>
                    <a:pt x="0" y="5"/>
                  </a:lnTo>
                  <a:lnTo>
                    <a:pt x="2" y="10"/>
                  </a:lnTo>
                  <a:lnTo>
                    <a:pt x="2" y="11"/>
                  </a:lnTo>
                  <a:lnTo>
                    <a:pt x="11" y="9"/>
                  </a:lnTo>
                  <a:lnTo>
                    <a:pt x="11" y="7"/>
                  </a:lnTo>
                  <a:lnTo>
                    <a:pt x="11" y="2"/>
                  </a:lnTo>
                  <a:lnTo>
                    <a:pt x="10" y="0"/>
                  </a:lnTo>
                  <a:lnTo>
                    <a:pt x="0" y="1"/>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74" name="Freeform 435"/>
            <p:cNvSpPr>
              <a:spLocks/>
            </p:cNvSpPr>
            <p:nvPr/>
          </p:nvSpPr>
          <p:spPr bwMode="auto">
            <a:xfrm>
              <a:off x="2608014" y="3909615"/>
              <a:ext cx="33134" cy="30373"/>
            </a:xfrm>
            <a:custGeom>
              <a:avLst/>
              <a:gdLst>
                <a:gd name="T0" fmla="*/ 0 w 12"/>
                <a:gd name="T1" fmla="*/ 2 h 11"/>
                <a:gd name="T2" fmla="*/ 0 w 12"/>
                <a:gd name="T3" fmla="*/ 6 h 11"/>
                <a:gd name="T4" fmla="*/ 1 w 12"/>
                <a:gd name="T5" fmla="*/ 11 h 11"/>
                <a:gd name="T6" fmla="*/ 1 w 12"/>
                <a:gd name="T7" fmla="*/ 11 h 11"/>
                <a:gd name="T8" fmla="*/ 12 w 12"/>
                <a:gd name="T9" fmla="*/ 9 h 11"/>
                <a:gd name="T10" fmla="*/ 12 w 12"/>
                <a:gd name="T11" fmla="*/ 9 h 11"/>
                <a:gd name="T12" fmla="*/ 10 w 12"/>
                <a:gd name="T13" fmla="*/ 4 h 11"/>
                <a:gd name="T14" fmla="*/ 10 w 12"/>
                <a:gd name="T15" fmla="*/ 0 h 11"/>
                <a:gd name="T16" fmla="*/ 0 w 12"/>
                <a:gd name="T1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0" y="2"/>
                  </a:moveTo>
                  <a:lnTo>
                    <a:pt x="0" y="6"/>
                  </a:lnTo>
                  <a:lnTo>
                    <a:pt x="1" y="11"/>
                  </a:lnTo>
                  <a:lnTo>
                    <a:pt x="1" y="11"/>
                  </a:lnTo>
                  <a:lnTo>
                    <a:pt x="12" y="9"/>
                  </a:lnTo>
                  <a:lnTo>
                    <a:pt x="12" y="9"/>
                  </a:lnTo>
                  <a:lnTo>
                    <a:pt x="10" y="4"/>
                  </a:lnTo>
                  <a:lnTo>
                    <a:pt x="10" y="0"/>
                  </a:lnTo>
                  <a:lnTo>
                    <a:pt x="0" y="2"/>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75" name="Freeform 436"/>
            <p:cNvSpPr>
              <a:spLocks/>
            </p:cNvSpPr>
            <p:nvPr/>
          </p:nvSpPr>
          <p:spPr bwMode="auto">
            <a:xfrm>
              <a:off x="2599731" y="3801931"/>
              <a:ext cx="30373" cy="30373"/>
            </a:xfrm>
            <a:custGeom>
              <a:avLst/>
              <a:gdLst>
                <a:gd name="T0" fmla="*/ 0 w 11"/>
                <a:gd name="T1" fmla="*/ 0 h 11"/>
                <a:gd name="T2" fmla="*/ 0 w 11"/>
                <a:gd name="T3" fmla="*/ 5 h 11"/>
                <a:gd name="T4" fmla="*/ 0 w 11"/>
                <a:gd name="T5" fmla="*/ 11 h 11"/>
                <a:gd name="T6" fmla="*/ 11 w 11"/>
                <a:gd name="T7" fmla="*/ 9 h 11"/>
                <a:gd name="T8" fmla="*/ 9 w 11"/>
                <a:gd name="T9" fmla="*/ 5 h 11"/>
                <a:gd name="T10" fmla="*/ 9 w 11"/>
                <a:gd name="T11" fmla="*/ 0 h 11"/>
                <a:gd name="T12" fmla="*/ 0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0"/>
                  </a:moveTo>
                  <a:lnTo>
                    <a:pt x="0" y="5"/>
                  </a:lnTo>
                  <a:lnTo>
                    <a:pt x="0" y="11"/>
                  </a:lnTo>
                  <a:lnTo>
                    <a:pt x="11" y="9"/>
                  </a:lnTo>
                  <a:lnTo>
                    <a:pt x="9" y="5"/>
                  </a:lnTo>
                  <a:lnTo>
                    <a:pt x="9" y="0"/>
                  </a:lnTo>
                  <a:lnTo>
                    <a:pt x="0"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76" name="Freeform 437"/>
            <p:cNvSpPr>
              <a:spLocks/>
            </p:cNvSpPr>
            <p:nvPr/>
          </p:nvSpPr>
          <p:spPr bwMode="auto">
            <a:xfrm>
              <a:off x="2596969" y="3691486"/>
              <a:ext cx="27611" cy="27611"/>
            </a:xfrm>
            <a:custGeom>
              <a:avLst/>
              <a:gdLst>
                <a:gd name="T0" fmla="*/ 0 w 10"/>
                <a:gd name="T1" fmla="*/ 0 h 10"/>
                <a:gd name="T2" fmla="*/ 0 w 10"/>
                <a:gd name="T3" fmla="*/ 1 h 10"/>
                <a:gd name="T4" fmla="*/ 0 w 10"/>
                <a:gd name="T5" fmla="*/ 6 h 10"/>
                <a:gd name="T6" fmla="*/ 0 w 10"/>
                <a:gd name="T7" fmla="*/ 10 h 10"/>
                <a:gd name="T8" fmla="*/ 10 w 10"/>
                <a:gd name="T9" fmla="*/ 10 h 10"/>
                <a:gd name="T10" fmla="*/ 10 w 10"/>
                <a:gd name="T11" fmla="*/ 6 h 10"/>
                <a:gd name="T12" fmla="*/ 10 w 10"/>
                <a:gd name="T13" fmla="*/ 1 h 10"/>
                <a:gd name="T14" fmla="*/ 10 w 10"/>
                <a:gd name="T15" fmla="*/ 1 h 10"/>
                <a:gd name="T16" fmla="*/ 0 w 1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0" y="0"/>
                  </a:moveTo>
                  <a:lnTo>
                    <a:pt x="0" y="1"/>
                  </a:lnTo>
                  <a:lnTo>
                    <a:pt x="0" y="6"/>
                  </a:lnTo>
                  <a:lnTo>
                    <a:pt x="0" y="10"/>
                  </a:lnTo>
                  <a:lnTo>
                    <a:pt x="10" y="10"/>
                  </a:lnTo>
                  <a:lnTo>
                    <a:pt x="10" y="6"/>
                  </a:lnTo>
                  <a:lnTo>
                    <a:pt x="10" y="1"/>
                  </a:lnTo>
                  <a:lnTo>
                    <a:pt x="10" y="1"/>
                  </a:lnTo>
                  <a:lnTo>
                    <a:pt x="0"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77" name="Freeform 438"/>
            <p:cNvSpPr>
              <a:spLocks/>
            </p:cNvSpPr>
            <p:nvPr/>
          </p:nvSpPr>
          <p:spPr bwMode="auto">
            <a:xfrm>
              <a:off x="2599731" y="3581040"/>
              <a:ext cx="30373" cy="30373"/>
            </a:xfrm>
            <a:custGeom>
              <a:avLst/>
              <a:gdLst>
                <a:gd name="T0" fmla="*/ 2 w 11"/>
                <a:gd name="T1" fmla="*/ 0 h 11"/>
                <a:gd name="T2" fmla="*/ 2 w 11"/>
                <a:gd name="T3" fmla="*/ 2 h 11"/>
                <a:gd name="T4" fmla="*/ 0 w 11"/>
                <a:gd name="T5" fmla="*/ 7 h 11"/>
                <a:gd name="T6" fmla="*/ 0 w 11"/>
                <a:gd name="T7" fmla="*/ 10 h 11"/>
                <a:gd name="T8" fmla="*/ 11 w 11"/>
                <a:gd name="T9" fmla="*/ 11 h 11"/>
                <a:gd name="T10" fmla="*/ 11 w 11"/>
                <a:gd name="T11" fmla="*/ 8 h 11"/>
                <a:gd name="T12" fmla="*/ 11 w 11"/>
                <a:gd name="T13" fmla="*/ 2 h 11"/>
                <a:gd name="T14" fmla="*/ 11 w 11"/>
                <a:gd name="T15" fmla="*/ 0 h 11"/>
                <a:gd name="T16" fmla="*/ 2 w 11"/>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2" y="0"/>
                  </a:moveTo>
                  <a:lnTo>
                    <a:pt x="2" y="2"/>
                  </a:lnTo>
                  <a:lnTo>
                    <a:pt x="0" y="7"/>
                  </a:lnTo>
                  <a:lnTo>
                    <a:pt x="0" y="10"/>
                  </a:lnTo>
                  <a:lnTo>
                    <a:pt x="11" y="11"/>
                  </a:lnTo>
                  <a:lnTo>
                    <a:pt x="11" y="8"/>
                  </a:lnTo>
                  <a:lnTo>
                    <a:pt x="11" y="2"/>
                  </a:lnTo>
                  <a:lnTo>
                    <a:pt x="11" y="0"/>
                  </a:lnTo>
                  <a:lnTo>
                    <a:pt x="2"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78" name="Freeform 439"/>
            <p:cNvSpPr>
              <a:spLocks/>
            </p:cNvSpPr>
            <p:nvPr/>
          </p:nvSpPr>
          <p:spPr bwMode="auto">
            <a:xfrm>
              <a:off x="2610776" y="3470594"/>
              <a:ext cx="33134" cy="33134"/>
            </a:xfrm>
            <a:custGeom>
              <a:avLst/>
              <a:gdLst>
                <a:gd name="T0" fmla="*/ 1 w 12"/>
                <a:gd name="T1" fmla="*/ 0 h 12"/>
                <a:gd name="T2" fmla="*/ 1 w 12"/>
                <a:gd name="T3" fmla="*/ 2 h 12"/>
                <a:gd name="T4" fmla="*/ 1 w 12"/>
                <a:gd name="T5" fmla="*/ 8 h 12"/>
                <a:gd name="T6" fmla="*/ 0 w 12"/>
                <a:gd name="T7" fmla="*/ 10 h 12"/>
                <a:gd name="T8" fmla="*/ 11 w 12"/>
                <a:gd name="T9" fmla="*/ 12 h 12"/>
                <a:gd name="T10" fmla="*/ 11 w 12"/>
                <a:gd name="T11" fmla="*/ 9 h 12"/>
                <a:gd name="T12" fmla="*/ 12 w 12"/>
                <a:gd name="T13" fmla="*/ 4 h 12"/>
                <a:gd name="T14" fmla="*/ 12 w 12"/>
                <a:gd name="T15" fmla="*/ 1 h 12"/>
                <a:gd name="T16" fmla="*/ 1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 y="0"/>
                  </a:moveTo>
                  <a:lnTo>
                    <a:pt x="1" y="2"/>
                  </a:lnTo>
                  <a:lnTo>
                    <a:pt x="1" y="8"/>
                  </a:lnTo>
                  <a:lnTo>
                    <a:pt x="0" y="10"/>
                  </a:lnTo>
                  <a:lnTo>
                    <a:pt x="11" y="12"/>
                  </a:lnTo>
                  <a:lnTo>
                    <a:pt x="11" y="9"/>
                  </a:lnTo>
                  <a:lnTo>
                    <a:pt x="12" y="4"/>
                  </a:lnTo>
                  <a:lnTo>
                    <a:pt x="12" y="1"/>
                  </a:lnTo>
                  <a:lnTo>
                    <a:pt x="1"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79" name="Freeform 440"/>
            <p:cNvSpPr>
              <a:spLocks/>
            </p:cNvSpPr>
            <p:nvPr/>
          </p:nvSpPr>
          <p:spPr bwMode="auto">
            <a:xfrm>
              <a:off x="2632865" y="3362909"/>
              <a:ext cx="33134" cy="30373"/>
            </a:xfrm>
            <a:custGeom>
              <a:avLst/>
              <a:gdLst>
                <a:gd name="T0" fmla="*/ 1 w 12"/>
                <a:gd name="T1" fmla="*/ 0 h 11"/>
                <a:gd name="T2" fmla="*/ 1 w 12"/>
                <a:gd name="T3" fmla="*/ 4 h 11"/>
                <a:gd name="T4" fmla="*/ 0 w 12"/>
                <a:gd name="T5" fmla="*/ 9 h 11"/>
                <a:gd name="T6" fmla="*/ 0 w 12"/>
                <a:gd name="T7" fmla="*/ 10 h 11"/>
                <a:gd name="T8" fmla="*/ 9 w 12"/>
                <a:gd name="T9" fmla="*/ 11 h 11"/>
                <a:gd name="T10" fmla="*/ 9 w 12"/>
                <a:gd name="T11" fmla="*/ 11 h 11"/>
                <a:gd name="T12" fmla="*/ 10 w 12"/>
                <a:gd name="T13" fmla="*/ 5 h 11"/>
                <a:gd name="T14" fmla="*/ 12 w 12"/>
                <a:gd name="T15" fmla="*/ 2 h 11"/>
                <a:gd name="T16" fmla="*/ 1 w 1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 y="0"/>
                  </a:moveTo>
                  <a:lnTo>
                    <a:pt x="1" y="4"/>
                  </a:lnTo>
                  <a:lnTo>
                    <a:pt x="0" y="9"/>
                  </a:lnTo>
                  <a:lnTo>
                    <a:pt x="0" y="10"/>
                  </a:lnTo>
                  <a:lnTo>
                    <a:pt x="9" y="11"/>
                  </a:lnTo>
                  <a:lnTo>
                    <a:pt x="9" y="11"/>
                  </a:lnTo>
                  <a:lnTo>
                    <a:pt x="10" y="5"/>
                  </a:lnTo>
                  <a:lnTo>
                    <a:pt x="12" y="2"/>
                  </a:lnTo>
                  <a:lnTo>
                    <a:pt x="1"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80" name="Freeform 441"/>
            <p:cNvSpPr>
              <a:spLocks/>
            </p:cNvSpPr>
            <p:nvPr/>
          </p:nvSpPr>
          <p:spPr bwMode="auto">
            <a:xfrm>
              <a:off x="2657714" y="3252464"/>
              <a:ext cx="33134" cy="38656"/>
            </a:xfrm>
            <a:custGeom>
              <a:avLst/>
              <a:gdLst>
                <a:gd name="T0" fmla="*/ 3 w 12"/>
                <a:gd name="T1" fmla="*/ 0 h 14"/>
                <a:gd name="T2" fmla="*/ 1 w 12"/>
                <a:gd name="T3" fmla="*/ 6 h 14"/>
                <a:gd name="T4" fmla="*/ 0 w 12"/>
                <a:gd name="T5" fmla="*/ 11 h 14"/>
                <a:gd name="T6" fmla="*/ 9 w 12"/>
                <a:gd name="T7" fmla="*/ 14 h 14"/>
                <a:gd name="T8" fmla="*/ 11 w 12"/>
                <a:gd name="T9" fmla="*/ 8 h 14"/>
                <a:gd name="T10" fmla="*/ 12 w 12"/>
                <a:gd name="T11" fmla="*/ 3 h 14"/>
                <a:gd name="T12" fmla="*/ 3 w 1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3" y="0"/>
                  </a:moveTo>
                  <a:lnTo>
                    <a:pt x="1" y="6"/>
                  </a:lnTo>
                  <a:lnTo>
                    <a:pt x="0" y="11"/>
                  </a:lnTo>
                  <a:lnTo>
                    <a:pt x="9" y="14"/>
                  </a:lnTo>
                  <a:lnTo>
                    <a:pt x="11" y="8"/>
                  </a:lnTo>
                  <a:lnTo>
                    <a:pt x="12" y="3"/>
                  </a:lnTo>
                  <a:lnTo>
                    <a:pt x="3"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81" name="Freeform 442"/>
            <p:cNvSpPr>
              <a:spLocks/>
            </p:cNvSpPr>
            <p:nvPr/>
          </p:nvSpPr>
          <p:spPr bwMode="auto">
            <a:xfrm>
              <a:off x="2690848" y="3150302"/>
              <a:ext cx="33134" cy="35896"/>
            </a:xfrm>
            <a:custGeom>
              <a:avLst/>
              <a:gdLst>
                <a:gd name="T0" fmla="*/ 3 w 12"/>
                <a:gd name="T1" fmla="*/ 0 h 13"/>
                <a:gd name="T2" fmla="*/ 3 w 12"/>
                <a:gd name="T3" fmla="*/ 0 h 13"/>
                <a:gd name="T4" fmla="*/ 1 w 12"/>
                <a:gd name="T5" fmla="*/ 5 h 13"/>
                <a:gd name="T6" fmla="*/ 0 w 12"/>
                <a:gd name="T7" fmla="*/ 9 h 13"/>
                <a:gd name="T8" fmla="*/ 9 w 12"/>
                <a:gd name="T9" fmla="*/ 13 h 13"/>
                <a:gd name="T10" fmla="*/ 10 w 12"/>
                <a:gd name="T11" fmla="*/ 9 h 13"/>
                <a:gd name="T12" fmla="*/ 12 w 12"/>
                <a:gd name="T13" fmla="*/ 3 h 13"/>
                <a:gd name="T14" fmla="*/ 12 w 12"/>
                <a:gd name="T15" fmla="*/ 3 h 13"/>
                <a:gd name="T16" fmla="*/ 3 w 12"/>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3" y="0"/>
                  </a:moveTo>
                  <a:lnTo>
                    <a:pt x="3" y="0"/>
                  </a:lnTo>
                  <a:lnTo>
                    <a:pt x="1" y="5"/>
                  </a:lnTo>
                  <a:lnTo>
                    <a:pt x="0" y="9"/>
                  </a:lnTo>
                  <a:lnTo>
                    <a:pt x="9" y="13"/>
                  </a:lnTo>
                  <a:lnTo>
                    <a:pt x="10" y="9"/>
                  </a:lnTo>
                  <a:lnTo>
                    <a:pt x="12" y="3"/>
                  </a:lnTo>
                  <a:lnTo>
                    <a:pt x="12" y="3"/>
                  </a:lnTo>
                  <a:lnTo>
                    <a:pt x="3"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82" name="Freeform 443"/>
            <p:cNvSpPr>
              <a:spLocks/>
            </p:cNvSpPr>
            <p:nvPr/>
          </p:nvSpPr>
          <p:spPr bwMode="auto">
            <a:xfrm>
              <a:off x="2729504" y="3048139"/>
              <a:ext cx="35896" cy="35896"/>
            </a:xfrm>
            <a:custGeom>
              <a:avLst/>
              <a:gdLst>
                <a:gd name="T0" fmla="*/ 4 w 13"/>
                <a:gd name="T1" fmla="*/ 0 h 13"/>
                <a:gd name="T2" fmla="*/ 3 w 13"/>
                <a:gd name="T3" fmla="*/ 1 h 13"/>
                <a:gd name="T4" fmla="*/ 0 w 13"/>
                <a:gd name="T5" fmla="*/ 6 h 13"/>
                <a:gd name="T6" fmla="*/ 0 w 13"/>
                <a:gd name="T7" fmla="*/ 9 h 13"/>
                <a:gd name="T8" fmla="*/ 9 w 13"/>
                <a:gd name="T9" fmla="*/ 13 h 13"/>
                <a:gd name="T10" fmla="*/ 9 w 13"/>
                <a:gd name="T11" fmla="*/ 9 h 13"/>
                <a:gd name="T12" fmla="*/ 12 w 13"/>
                <a:gd name="T13" fmla="*/ 5 h 13"/>
                <a:gd name="T14" fmla="*/ 13 w 13"/>
                <a:gd name="T15" fmla="*/ 4 h 13"/>
                <a:gd name="T16" fmla="*/ 4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4" y="0"/>
                  </a:moveTo>
                  <a:lnTo>
                    <a:pt x="3" y="1"/>
                  </a:lnTo>
                  <a:lnTo>
                    <a:pt x="0" y="6"/>
                  </a:lnTo>
                  <a:lnTo>
                    <a:pt x="0" y="9"/>
                  </a:lnTo>
                  <a:lnTo>
                    <a:pt x="9" y="13"/>
                  </a:lnTo>
                  <a:lnTo>
                    <a:pt x="9" y="9"/>
                  </a:lnTo>
                  <a:lnTo>
                    <a:pt x="12" y="5"/>
                  </a:lnTo>
                  <a:lnTo>
                    <a:pt x="13" y="4"/>
                  </a:lnTo>
                  <a:lnTo>
                    <a:pt x="4"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83" name="Freeform 444"/>
            <p:cNvSpPr>
              <a:spLocks/>
            </p:cNvSpPr>
            <p:nvPr/>
          </p:nvSpPr>
          <p:spPr bwMode="auto">
            <a:xfrm>
              <a:off x="2773682" y="2945978"/>
              <a:ext cx="35896" cy="35896"/>
            </a:xfrm>
            <a:custGeom>
              <a:avLst/>
              <a:gdLst>
                <a:gd name="T0" fmla="*/ 5 w 13"/>
                <a:gd name="T1" fmla="*/ 0 h 13"/>
                <a:gd name="T2" fmla="*/ 4 w 13"/>
                <a:gd name="T3" fmla="*/ 2 h 13"/>
                <a:gd name="T4" fmla="*/ 1 w 13"/>
                <a:gd name="T5" fmla="*/ 7 h 13"/>
                <a:gd name="T6" fmla="*/ 0 w 13"/>
                <a:gd name="T7" fmla="*/ 10 h 13"/>
                <a:gd name="T8" fmla="*/ 9 w 13"/>
                <a:gd name="T9" fmla="*/ 13 h 13"/>
                <a:gd name="T10" fmla="*/ 10 w 13"/>
                <a:gd name="T11" fmla="*/ 11 h 13"/>
                <a:gd name="T12" fmla="*/ 13 w 13"/>
                <a:gd name="T13" fmla="*/ 7 h 13"/>
                <a:gd name="T14" fmla="*/ 13 w 13"/>
                <a:gd name="T15" fmla="*/ 4 h 13"/>
                <a:gd name="T16" fmla="*/ 5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5" y="0"/>
                  </a:moveTo>
                  <a:lnTo>
                    <a:pt x="4" y="2"/>
                  </a:lnTo>
                  <a:lnTo>
                    <a:pt x="1" y="7"/>
                  </a:lnTo>
                  <a:lnTo>
                    <a:pt x="0" y="10"/>
                  </a:lnTo>
                  <a:lnTo>
                    <a:pt x="9" y="13"/>
                  </a:lnTo>
                  <a:lnTo>
                    <a:pt x="10" y="11"/>
                  </a:lnTo>
                  <a:lnTo>
                    <a:pt x="13" y="7"/>
                  </a:lnTo>
                  <a:lnTo>
                    <a:pt x="13" y="4"/>
                  </a:lnTo>
                  <a:lnTo>
                    <a:pt x="5"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84" name="Freeform 445"/>
            <p:cNvSpPr>
              <a:spLocks/>
            </p:cNvSpPr>
            <p:nvPr/>
          </p:nvSpPr>
          <p:spPr bwMode="auto">
            <a:xfrm>
              <a:off x="2823383" y="2849337"/>
              <a:ext cx="41418" cy="35896"/>
            </a:xfrm>
            <a:custGeom>
              <a:avLst/>
              <a:gdLst>
                <a:gd name="T0" fmla="*/ 5 w 15"/>
                <a:gd name="T1" fmla="*/ 0 h 13"/>
                <a:gd name="T2" fmla="*/ 4 w 15"/>
                <a:gd name="T3" fmla="*/ 1 h 13"/>
                <a:gd name="T4" fmla="*/ 2 w 15"/>
                <a:gd name="T5" fmla="*/ 7 h 13"/>
                <a:gd name="T6" fmla="*/ 0 w 15"/>
                <a:gd name="T7" fmla="*/ 8 h 13"/>
                <a:gd name="T8" fmla="*/ 9 w 15"/>
                <a:gd name="T9" fmla="*/ 13 h 13"/>
                <a:gd name="T10" fmla="*/ 11 w 15"/>
                <a:gd name="T11" fmla="*/ 12 h 13"/>
                <a:gd name="T12" fmla="*/ 13 w 15"/>
                <a:gd name="T13" fmla="*/ 7 h 13"/>
                <a:gd name="T14" fmla="*/ 15 w 15"/>
                <a:gd name="T15" fmla="*/ 5 h 13"/>
                <a:gd name="T16" fmla="*/ 5 w 15"/>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5" y="0"/>
                  </a:moveTo>
                  <a:lnTo>
                    <a:pt x="4" y="1"/>
                  </a:lnTo>
                  <a:lnTo>
                    <a:pt x="2" y="7"/>
                  </a:lnTo>
                  <a:lnTo>
                    <a:pt x="0" y="8"/>
                  </a:lnTo>
                  <a:lnTo>
                    <a:pt x="9" y="13"/>
                  </a:lnTo>
                  <a:lnTo>
                    <a:pt x="11" y="12"/>
                  </a:lnTo>
                  <a:lnTo>
                    <a:pt x="13" y="7"/>
                  </a:lnTo>
                  <a:lnTo>
                    <a:pt x="15" y="5"/>
                  </a:lnTo>
                  <a:lnTo>
                    <a:pt x="5"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85" name="Freeform 446"/>
            <p:cNvSpPr>
              <a:spLocks/>
            </p:cNvSpPr>
            <p:nvPr/>
          </p:nvSpPr>
          <p:spPr bwMode="auto">
            <a:xfrm>
              <a:off x="2881367" y="2755458"/>
              <a:ext cx="35896" cy="35896"/>
            </a:xfrm>
            <a:custGeom>
              <a:avLst/>
              <a:gdLst>
                <a:gd name="T0" fmla="*/ 5 w 13"/>
                <a:gd name="T1" fmla="*/ 0 h 13"/>
                <a:gd name="T2" fmla="*/ 4 w 13"/>
                <a:gd name="T3" fmla="*/ 1 h 13"/>
                <a:gd name="T4" fmla="*/ 1 w 13"/>
                <a:gd name="T5" fmla="*/ 7 h 13"/>
                <a:gd name="T6" fmla="*/ 0 w 13"/>
                <a:gd name="T7" fmla="*/ 8 h 13"/>
                <a:gd name="T8" fmla="*/ 8 w 13"/>
                <a:gd name="T9" fmla="*/ 13 h 13"/>
                <a:gd name="T10" fmla="*/ 9 w 13"/>
                <a:gd name="T11" fmla="*/ 12 h 13"/>
                <a:gd name="T12" fmla="*/ 13 w 13"/>
                <a:gd name="T13" fmla="*/ 7 h 13"/>
                <a:gd name="T14" fmla="*/ 13 w 13"/>
                <a:gd name="T15" fmla="*/ 5 h 13"/>
                <a:gd name="T16" fmla="*/ 5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5" y="0"/>
                  </a:moveTo>
                  <a:lnTo>
                    <a:pt x="4" y="1"/>
                  </a:lnTo>
                  <a:lnTo>
                    <a:pt x="1" y="7"/>
                  </a:lnTo>
                  <a:lnTo>
                    <a:pt x="0" y="8"/>
                  </a:lnTo>
                  <a:lnTo>
                    <a:pt x="8" y="13"/>
                  </a:lnTo>
                  <a:lnTo>
                    <a:pt x="9" y="12"/>
                  </a:lnTo>
                  <a:lnTo>
                    <a:pt x="13" y="7"/>
                  </a:lnTo>
                  <a:lnTo>
                    <a:pt x="13" y="5"/>
                  </a:lnTo>
                  <a:lnTo>
                    <a:pt x="5"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86" name="Freeform 447"/>
            <p:cNvSpPr>
              <a:spLocks/>
            </p:cNvSpPr>
            <p:nvPr/>
          </p:nvSpPr>
          <p:spPr bwMode="auto">
            <a:xfrm>
              <a:off x="2942112" y="2661579"/>
              <a:ext cx="41418" cy="38656"/>
            </a:xfrm>
            <a:custGeom>
              <a:avLst/>
              <a:gdLst>
                <a:gd name="T0" fmla="*/ 6 w 15"/>
                <a:gd name="T1" fmla="*/ 0 h 14"/>
                <a:gd name="T2" fmla="*/ 6 w 15"/>
                <a:gd name="T3" fmla="*/ 1 h 14"/>
                <a:gd name="T4" fmla="*/ 2 w 15"/>
                <a:gd name="T5" fmla="*/ 7 h 14"/>
                <a:gd name="T6" fmla="*/ 0 w 15"/>
                <a:gd name="T7" fmla="*/ 9 h 14"/>
                <a:gd name="T8" fmla="*/ 8 w 15"/>
                <a:gd name="T9" fmla="*/ 14 h 14"/>
                <a:gd name="T10" fmla="*/ 10 w 15"/>
                <a:gd name="T11" fmla="*/ 12 h 14"/>
                <a:gd name="T12" fmla="*/ 13 w 15"/>
                <a:gd name="T13" fmla="*/ 8 h 14"/>
                <a:gd name="T14" fmla="*/ 15 w 15"/>
                <a:gd name="T15" fmla="*/ 7 h 14"/>
                <a:gd name="T16" fmla="*/ 6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6" y="0"/>
                  </a:moveTo>
                  <a:lnTo>
                    <a:pt x="6" y="1"/>
                  </a:lnTo>
                  <a:lnTo>
                    <a:pt x="2" y="7"/>
                  </a:lnTo>
                  <a:lnTo>
                    <a:pt x="0" y="9"/>
                  </a:lnTo>
                  <a:lnTo>
                    <a:pt x="8" y="14"/>
                  </a:lnTo>
                  <a:lnTo>
                    <a:pt x="10" y="12"/>
                  </a:lnTo>
                  <a:lnTo>
                    <a:pt x="13" y="8"/>
                  </a:lnTo>
                  <a:lnTo>
                    <a:pt x="15" y="7"/>
                  </a:lnTo>
                  <a:lnTo>
                    <a:pt x="6"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87" name="Freeform 448"/>
            <p:cNvSpPr>
              <a:spLocks/>
            </p:cNvSpPr>
            <p:nvPr/>
          </p:nvSpPr>
          <p:spPr bwMode="auto">
            <a:xfrm>
              <a:off x="3008380" y="2575985"/>
              <a:ext cx="38656" cy="38656"/>
            </a:xfrm>
            <a:custGeom>
              <a:avLst/>
              <a:gdLst>
                <a:gd name="T0" fmla="*/ 6 w 14"/>
                <a:gd name="T1" fmla="*/ 0 h 14"/>
                <a:gd name="T2" fmla="*/ 6 w 14"/>
                <a:gd name="T3" fmla="*/ 0 h 14"/>
                <a:gd name="T4" fmla="*/ 3 w 14"/>
                <a:gd name="T5" fmla="*/ 5 h 14"/>
                <a:gd name="T6" fmla="*/ 0 w 14"/>
                <a:gd name="T7" fmla="*/ 8 h 14"/>
                <a:gd name="T8" fmla="*/ 8 w 14"/>
                <a:gd name="T9" fmla="*/ 14 h 14"/>
                <a:gd name="T10" fmla="*/ 10 w 14"/>
                <a:gd name="T11" fmla="*/ 10 h 14"/>
                <a:gd name="T12" fmla="*/ 14 w 14"/>
                <a:gd name="T13" fmla="*/ 6 h 14"/>
                <a:gd name="T14" fmla="*/ 14 w 14"/>
                <a:gd name="T15" fmla="*/ 6 h 14"/>
                <a:gd name="T16" fmla="*/ 6 w 14"/>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6" y="0"/>
                  </a:moveTo>
                  <a:lnTo>
                    <a:pt x="6" y="0"/>
                  </a:lnTo>
                  <a:lnTo>
                    <a:pt x="3" y="5"/>
                  </a:lnTo>
                  <a:lnTo>
                    <a:pt x="0" y="8"/>
                  </a:lnTo>
                  <a:lnTo>
                    <a:pt x="8" y="14"/>
                  </a:lnTo>
                  <a:lnTo>
                    <a:pt x="10" y="10"/>
                  </a:lnTo>
                  <a:lnTo>
                    <a:pt x="14" y="6"/>
                  </a:lnTo>
                  <a:lnTo>
                    <a:pt x="14" y="6"/>
                  </a:lnTo>
                  <a:lnTo>
                    <a:pt x="6"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88" name="Freeform 449"/>
            <p:cNvSpPr>
              <a:spLocks/>
            </p:cNvSpPr>
            <p:nvPr/>
          </p:nvSpPr>
          <p:spPr bwMode="auto">
            <a:xfrm>
              <a:off x="3080169" y="2487629"/>
              <a:ext cx="35896" cy="41418"/>
            </a:xfrm>
            <a:custGeom>
              <a:avLst/>
              <a:gdLst>
                <a:gd name="T0" fmla="*/ 7 w 13"/>
                <a:gd name="T1" fmla="*/ 0 h 15"/>
                <a:gd name="T2" fmla="*/ 3 w 13"/>
                <a:gd name="T3" fmla="*/ 4 h 15"/>
                <a:gd name="T4" fmla="*/ 0 w 13"/>
                <a:gd name="T5" fmla="*/ 8 h 15"/>
                <a:gd name="T6" fmla="*/ 7 w 13"/>
                <a:gd name="T7" fmla="*/ 15 h 15"/>
                <a:gd name="T8" fmla="*/ 10 w 13"/>
                <a:gd name="T9" fmla="*/ 11 h 15"/>
                <a:gd name="T10" fmla="*/ 13 w 13"/>
                <a:gd name="T11" fmla="*/ 7 h 15"/>
                <a:gd name="T12" fmla="*/ 7 w 13"/>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7" y="0"/>
                  </a:moveTo>
                  <a:lnTo>
                    <a:pt x="3" y="4"/>
                  </a:lnTo>
                  <a:lnTo>
                    <a:pt x="0" y="8"/>
                  </a:lnTo>
                  <a:lnTo>
                    <a:pt x="7" y="15"/>
                  </a:lnTo>
                  <a:lnTo>
                    <a:pt x="10" y="11"/>
                  </a:lnTo>
                  <a:lnTo>
                    <a:pt x="13" y="7"/>
                  </a:lnTo>
                  <a:lnTo>
                    <a:pt x="7"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89" name="Freeform 450"/>
            <p:cNvSpPr>
              <a:spLocks/>
            </p:cNvSpPr>
            <p:nvPr/>
          </p:nvSpPr>
          <p:spPr bwMode="auto">
            <a:xfrm>
              <a:off x="3151959" y="2410317"/>
              <a:ext cx="41418" cy="38656"/>
            </a:xfrm>
            <a:custGeom>
              <a:avLst/>
              <a:gdLst>
                <a:gd name="T0" fmla="*/ 7 w 15"/>
                <a:gd name="T1" fmla="*/ 0 h 14"/>
                <a:gd name="T2" fmla="*/ 5 w 15"/>
                <a:gd name="T3" fmla="*/ 1 h 14"/>
                <a:gd name="T4" fmla="*/ 1 w 15"/>
                <a:gd name="T5" fmla="*/ 6 h 14"/>
                <a:gd name="T6" fmla="*/ 0 w 15"/>
                <a:gd name="T7" fmla="*/ 6 h 14"/>
                <a:gd name="T8" fmla="*/ 8 w 15"/>
                <a:gd name="T9" fmla="*/ 14 h 14"/>
                <a:gd name="T10" fmla="*/ 9 w 15"/>
                <a:gd name="T11" fmla="*/ 13 h 14"/>
                <a:gd name="T12" fmla="*/ 13 w 15"/>
                <a:gd name="T13" fmla="*/ 7 h 14"/>
                <a:gd name="T14" fmla="*/ 15 w 15"/>
                <a:gd name="T15" fmla="*/ 6 h 14"/>
                <a:gd name="T16" fmla="*/ 7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7" y="0"/>
                  </a:moveTo>
                  <a:lnTo>
                    <a:pt x="5" y="1"/>
                  </a:lnTo>
                  <a:lnTo>
                    <a:pt x="1" y="6"/>
                  </a:lnTo>
                  <a:lnTo>
                    <a:pt x="0" y="6"/>
                  </a:lnTo>
                  <a:lnTo>
                    <a:pt x="8" y="14"/>
                  </a:lnTo>
                  <a:lnTo>
                    <a:pt x="9" y="13"/>
                  </a:lnTo>
                  <a:lnTo>
                    <a:pt x="13" y="7"/>
                  </a:lnTo>
                  <a:lnTo>
                    <a:pt x="15" y="6"/>
                  </a:lnTo>
                  <a:lnTo>
                    <a:pt x="7"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90" name="Freeform 451"/>
            <p:cNvSpPr>
              <a:spLocks/>
            </p:cNvSpPr>
            <p:nvPr/>
          </p:nvSpPr>
          <p:spPr bwMode="auto">
            <a:xfrm>
              <a:off x="3232031" y="2330243"/>
              <a:ext cx="35896" cy="38656"/>
            </a:xfrm>
            <a:custGeom>
              <a:avLst/>
              <a:gdLst>
                <a:gd name="T0" fmla="*/ 6 w 13"/>
                <a:gd name="T1" fmla="*/ 0 h 14"/>
                <a:gd name="T2" fmla="*/ 3 w 13"/>
                <a:gd name="T3" fmla="*/ 4 h 14"/>
                <a:gd name="T4" fmla="*/ 0 w 13"/>
                <a:gd name="T5" fmla="*/ 8 h 14"/>
                <a:gd name="T6" fmla="*/ 6 w 13"/>
                <a:gd name="T7" fmla="*/ 14 h 14"/>
                <a:gd name="T8" fmla="*/ 9 w 13"/>
                <a:gd name="T9" fmla="*/ 12 h 14"/>
                <a:gd name="T10" fmla="*/ 13 w 13"/>
                <a:gd name="T11" fmla="*/ 8 h 14"/>
                <a:gd name="T12" fmla="*/ 6 w 1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6" y="0"/>
                  </a:moveTo>
                  <a:lnTo>
                    <a:pt x="3" y="4"/>
                  </a:lnTo>
                  <a:lnTo>
                    <a:pt x="0" y="8"/>
                  </a:lnTo>
                  <a:lnTo>
                    <a:pt x="6" y="14"/>
                  </a:lnTo>
                  <a:lnTo>
                    <a:pt x="9" y="12"/>
                  </a:lnTo>
                  <a:lnTo>
                    <a:pt x="13" y="8"/>
                  </a:lnTo>
                  <a:lnTo>
                    <a:pt x="6"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91" name="Freeform 452"/>
            <p:cNvSpPr>
              <a:spLocks/>
            </p:cNvSpPr>
            <p:nvPr/>
          </p:nvSpPr>
          <p:spPr bwMode="auto">
            <a:xfrm>
              <a:off x="3312105" y="2258453"/>
              <a:ext cx="38656" cy="35896"/>
            </a:xfrm>
            <a:custGeom>
              <a:avLst/>
              <a:gdLst>
                <a:gd name="T0" fmla="*/ 8 w 14"/>
                <a:gd name="T1" fmla="*/ 0 h 13"/>
                <a:gd name="T2" fmla="*/ 6 w 14"/>
                <a:gd name="T3" fmla="*/ 1 h 13"/>
                <a:gd name="T4" fmla="*/ 1 w 14"/>
                <a:gd name="T5" fmla="*/ 5 h 13"/>
                <a:gd name="T6" fmla="*/ 0 w 14"/>
                <a:gd name="T7" fmla="*/ 6 h 13"/>
                <a:gd name="T8" fmla="*/ 6 w 14"/>
                <a:gd name="T9" fmla="*/ 13 h 13"/>
                <a:gd name="T10" fmla="*/ 8 w 14"/>
                <a:gd name="T11" fmla="*/ 11 h 13"/>
                <a:gd name="T12" fmla="*/ 13 w 14"/>
                <a:gd name="T13" fmla="*/ 8 h 13"/>
                <a:gd name="T14" fmla="*/ 14 w 14"/>
                <a:gd name="T15" fmla="*/ 6 h 13"/>
                <a:gd name="T16" fmla="*/ 8 w 1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8" y="0"/>
                  </a:moveTo>
                  <a:lnTo>
                    <a:pt x="6" y="1"/>
                  </a:lnTo>
                  <a:lnTo>
                    <a:pt x="1" y="5"/>
                  </a:lnTo>
                  <a:lnTo>
                    <a:pt x="0" y="6"/>
                  </a:lnTo>
                  <a:lnTo>
                    <a:pt x="6" y="13"/>
                  </a:lnTo>
                  <a:lnTo>
                    <a:pt x="8" y="11"/>
                  </a:lnTo>
                  <a:lnTo>
                    <a:pt x="13" y="8"/>
                  </a:lnTo>
                  <a:lnTo>
                    <a:pt x="14" y="6"/>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92" name="Freeform 453"/>
            <p:cNvSpPr>
              <a:spLocks/>
            </p:cNvSpPr>
            <p:nvPr/>
          </p:nvSpPr>
          <p:spPr bwMode="auto">
            <a:xfrm>
              <a:off x="3394939" y="2186663"/>
              <a:ext cx="38656" cy="35896"/>
            </a:xfrm>
            <a:custGeom>
              <a:avLst/>
              <a:gdLst>
                <a:gd name="T0" fmla="*/ 8 w 14"/>
                <a:gd name="T1" fmla="*/ 0 h 13"/>
                <a:gd name="T2" fmla="*/ 5 w 14"/>
                <a:gd name="T3" fmla="*/ 2 h 13"/>
                <a:gd name="T4" fmla="*/ 0 w 14"/>
                <a:gd name="T5" fmla="*/ 6 h 13"/>
                <a:gd name="T6" fmla="*/ 6 w 14"/>
                <a:gd name="T7" fmla="*/ 13 h 13"/>
                <a:gd name="T8" fmla="*/ 10 w 14"/>
                <a:gd name="T9" fmla="*/ 10 h 13"/>
                <a:gd name="T10" fmla="*/ 14 w 14"/>
                <a:gd name="T11" fmla="*/ 7 h 13"/>
                <a:gd name="T12" fmla="*/ 8 w 1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8" y="0"/>
                  </a:moveTo>
                  <a:lnTo>
                    <a:pt x="5" y="2"/>
                  </a:lnTo>
                  <a:lnTo>
                    <a:pt x="0" y="6"/>
                  </a:lnTo>
                  <a:lnTo>
                    <a:pt x="6" y="13"/>
                  </a:lnTo>
                  <a:lnTo>
                    <a:pt x="10" y="10"/>
                  </a:lnTo>
                  <a:lnTo>
                    <a:pt x="14" y="7"/>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93" name="Freeform 454"/>
            <p:cNvSpPr>
              <a:spLocks/>
            </p:cNvSpPr>
            <p:nvPr/>
          </p:nvSpPr>
          <p:spPr bwMode="auto">
            <a:xfrm>
              <a:off x="3480534" y="2117636"/>
              <a:ext cx="38656" cy="38656"/>
            </a:xfrm>
            <a:custGeom>
              <a:avLst/>
              <a:gdLst>
                <a:gd name="T0" fmla="*/ 8 w 14"/>
                <a:gd name="T1" fmla="*/ 0 h 14"/>
                <a:gd name="T2" fmla="*/ 4 w 14"/>
                <a:gd name="T3" fmla="*/ 4 h 14"/>
                <a:gd name="T4" fmla="*/ 0 w 14"/>
                <a:gd name="T5" fmla="*/ 6 h 14"/>
                <a:gd name="T6" fmla="*/ 7 w 14"/>
                <a:gd name="T7" fmla="*/ 14 h 14"/>
                <a:gd name="T8" fmla="*/ 9 w 14"/>
                <a:gd name="T9" fmla="*/ 11 h 14"/>
                <a:gd name="T10" fmla="*/ 14 w 14"/>
                <a:gd name="T11" fmla="*/ 8 h 14"/>
                <a:gd name="T12" fmla="*/ 8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8" y="0"/>
                  </a:moveTo>
                  <a:lnTo>
                    <a:pt x="4" y="4"/>
                  </a:lnTo>
                  <a:lnTo>
                    <a:pt x="0" y="6"/>
                  </a:lnTo>
                  <a:lnTo>
                    <a:pt x="7" y="14"/>
                  </a:lnTo>
                  <a:lnTo>
                    <a:pt x="9" y="11"/>
                  </a:lnTo>
                  <a:lnTo>
                    <a:pt x="14" y="8"/>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94" name="Freeform 455"/>
            <p:cNvSpPr>
              <a:spLocks/>
            </p:cNvSpPr>
            <p:nvPr/>
          </p:nvSpPr>
          <p:spPr bwMode="auto">
            <a:xfrm>
              <a:off x="3571652" y="2051368"/>
              <a:ext cx="35896" cy="35896"/>
            </a:xfrm>
            <a:custGeom>
              <a:avLst/>
              <a:gdLst>
                <a:gd name="T0" fmla="*/ 8 w 13"/>
                <a:gd name="T1" fmla="*/ 0 h 13"/>
                <a:gd name="T2" fmla="*/ 8 w 13"/>
                <a:gd name="T3" fmla="*/ 0 h 13"/>
                <a:gd name="T4" fmla="*/ 1 w 13"/>
                <a:gd name="T5" fmla="*/ 4 h 13"/>
                <a:gd name="T6" fmla="*/ 0 w 13"/>
                <a:gd name="T7" fmla="*/ 5 h 13"/>
                <a:gd name="T8" fmla="*/ 5 w 13"/>
                <a:gd name="T9" fmla="*/ 13 h 13"/>
                <a:gd name="T10" fmla="*/ 8 w 13"/>
                <a:gd name="T11" fmla="*/ 12 h 13"/>
                <a:gd name="T12" fmla="*/ 13 w 13"/>
                <a:gd name="T13" fmla="*/ 8 h 13"/>
                <a:gd name="T14" fmla="*/ 13 w 13"/>
                <a:gd name="T15" fmla="*/ 8 h 13"/>
                <a:gd name="T16" fmla="*/ 8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8" y="0"/>
                  </a:moveTo>
                  <a:lnTo>
                    <a:pt x="8" y="0"/>
                  </a:lnTo>
                  <a:lnTo>
                    <a:pt x="1" y="4"/>
                  </a:lnTo>
                  <a:lnTo>
                    <a:pt x="0" y="5"/>
                  </a:lnTo>
                  <a:lnTo>
                    <a:pt x="5" y="13"/>
                  </a:lnTo>
                  <a:lnTo>
                    <a:pt x="8" y="12"/>
                  </a:lnTo>
                  <a:lnTo>
                    <a:pt x="13" y="8"/>
                  </a:lnTo>
                  <a:lnTo>
                    <a:pt x="13" y="8"/>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95" name="Freeform 456"/>
            <p:cNvSpPr>
              <a:spLocks/>
            </p:cNvSpPr>
            <p:nvPr/>
          </p:nvSpPr>
          <p:spPr bwMode="auto">
            <a:xfrm>
              <a:off x="3660009" y="1990623"/>
              <a:ext cx="35896" cy="35896"/>
            </a:xfrm>
            <a:custGeom>
              <a:avLst/>
              <a:gdLst>
                <a:gd name="T0" fmla="*/ 8 w 13"/>
                <a:gd name="T1" fmla="*/ 0 h 13"/>
                <a:gd name="T2" fmla="*/ 7 w 13"/>
                <a:gd name="T3" fmla="*/ 0 h 13"/>
                <a:gd name="T4" fmla="*/ 2 w 13"/>
                <a:gd name="T5" fmla="*/ 4 h 13"/>
                <a:gd name="T6" fmla="*/ 0 w 13"/>
                <a:gd name="T7" fmla="*/ 5 h 13"/>
                <a:gd name="T8" fmla="*/ 6 w 13"/>
                <a:gd name="T9" fmla="*/ 13 h 13"/>
                <a:gd name="T10" fmla="*/ 7 w 13"/>
                <a:gd name="T11" fmla="*/ 12 h 13"/>
                <a:gd name="T12" fmla="*/ 13 w 13"/>
                <a:gd name="T13" fmla="*/ 9 h 13"/>
                <a:gd name="T14" fmla="*/ 13 w 13"/>
                <a:gd name="T15" fmla="*/ 8 h 13"/>
                <a:gd name="T16" fmla="*/ 8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8" y="0"/>
                  </a:moveTo>
                  <a:lnTo>
                    <a:pt x="7" y="0"/>
                  </a:lnTo>
                  <a:lnTo>
                    <a:pt x="2" y="4"/>
                  </a:lnTo>
                  <a:lnTo>
                    <a:pt x="0" y="5"/>
                  </a:lnTo>
                  <a:lnTo>
                    <a:pt x="6" y="13"/>
                  </a:lnTo>
                  <a:lnTo>
                    <a:pt x="7" y="12"/>
                  </a:lnTo>
                  <a:lnTo>
                    <a:pt x="13" y="9"/>
                  </a:lnTo>
                  <a:lnTo>
                    <a:pt x="13" y="8"/>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96" name="Freeform 457"/>
            <p:cNvSpPr>
              <a:spLocks/>
            </p:cNvSpPr>
            <p:nvPr/>
          </p:nvSpPr>
          <p:spPr bwMode="auto">
            <a:xfrm>
              <a:off x="3753888" y="1929878"/>
              <a:ext cx="35896" cy="38656"/>
            </a:xfrm>
            <a:custGeom>
              <a:avLst/>
              <a:gdLst>
                <a:gd name="T0" fmla="*/ 8 w 13"/>
                <a:gd name="T1" fmla="*/ 0 h 14"/>
                <a:gd name="T2" fmla="*/ 7 w 13"/>
                <a:gd name="T3" fmla="*/ 1 h 14"/>
                <a:gd name="T4" fmla="*/ 2 w 13"/>
                <a:gd name="T5" fmla="*/ 5 h 14"/>
                <a:gd name="T6" fmla="*/ 0 w 13"/>
                <a:gd name="T7" fmla="*/ 5 h 14"/>
                <a:gd name="T8" fmla="*/ 6 w 13"/>
                <a:gd name="T9" fmla="*/ 14 h 14"/>
                <a:gd name="T10" fmla="*/ 7 w 13"/>
                <a:gd name="T11" fmla="*/ 13 h 14"/>
                <a:gd name="T12" fmla="*/ 12 w 13"/>
                <a:gd name="T13" fmla="*/ 9 h 14"/>
                <a:gd name="T14" fmla="*/ 13 w 13"/>
                <a:gd name="T15" fmla="*/ 9 h 14"/>
                <a:gd name="T16" fmla="*/ 8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8" y="0"/>
                  </a:moveTo>
                  <a:lnTo>
                    <a:pt x="7" y="1"/>
                  </a:lnTo>
                  <a:lnTo>
                    <a:pt x="2" y="5"/>
                  </a:lnTo>
                  <a:lnTo>
                    <a:pt x="0" y="5"/>
                  </a:lnTo>
                  <a:lnTo>
                    <a:pt x="6" y="14"/>
                  </a:lnTo>
                  <a:lnTo>
                    <a:pt x="7" y="13"/>
                  </a:lnTo>
                  <a:lnTo>
                    <a:pt x="12" y="9"/>
                  </a:lnTo>
                  <a:lnTo>
                    <a:pt x="13" y="9"/>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97" name="Freeform 458"/>
            <p:cNvSpPr>
              <a:spLocks/>
            </p:cNvSpPr>
            <p:nvPr/>
          </p:nvSpPr>
          <p:spPr bwMode="auto">
            <a:xfrm>
              <a:off x="3847767" y="1874655"/>
              <a:ext cx="35896" cy="35896"/>
            </a:xfrm>
            <a:custGeom>
              <a:avLst/>
              <a:gdLst>
                <a:gd name="T0" fmla="*/ 10 w 13"/>
                <a:gd name="T1" fmla="*/ 0 h 13"/>
                <a:gd name="T2" fmla="*/ 8 w 13"/>
                <a:gd name="T3" fmla="*/ 0 h 13"/>
                <a:gd name="T4" fmla="*/ 3 w 13"/>
                <a:gd name="T5" fmla="*/ 4 h 13"/>
                <a:gd name="T6" fmla="*/ 0 w 13"/>
                <a:gd name="T7" fmla="*/ 5 h 13"/>
                <a:gd name="T8" fmla="*/ 6 w 13"/>
                <a:gd name="T9" fmla="*/ 13 h 13"/>
                <a:gd name="T10" fmla="*/ 7 w 13"/>
                <a:gd name="T11" fmla="*/ 12 h 13"/>
                <a:gd name="T12" fmla="*/ 13 w 13"/>
                <a:gd name="T13" fmla="*/ 9 h 13"/>
                <a:gd name="T14" fmla="*/ 13 w 13"/>
                <a:gd name="T15" fmla="*/ 9 h 13"/>
                <a:gd name="T16" fmla="*/ 10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0" y="0"/>
                  </a:moveTo>
                  <a:lnTo>
                    <a:pt x="8" y="0"/>
                  </a:lnTo>
                  <a:lnTo>
                    <a:pt x="3" y="4"/>
                  </a:lnTo>
                  <a:lnTo>
                    <a:pt x="0" y="5"/>
                  </a:lnTo>
                  <a:lnTo>
                    <a:pt x="6" y="13"/>
                  </a:lnTo>
                  <a:lnTo>
                    <a:pt x="7" y="12"/>
                  </a:lnTo>
                  <a:lnTo>
                    <a:pt x="13" y="9"/>
                  </a:lnTo>
                  <a:lnTo>
                    <a:pt x="13" y="9"/>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98" name="Freeform 459"/>
            <p:cNvSpPr>
              <a:spLocks/>
            </p:cNvSpPr>
            <p:nvPr/>
          </p:nvSpPr>
          <p:spPr bwMode="auto">
            <a:xfrm>
              <a:off x="3947168" y="1822193"/>
              <a:ext cx="35896" cy="38656"/>
            </a:xfrm>
            <a:custGeom>
              <a:avLst/>
              <a:gdLst>
                <a:gd name="T0" fmla="*/ 7 w 13"/>
                <a:gd name="T1" fmla="*/ 0 h 14"/>
                <a:gd name="T2" fmla="*/ 2 w 13"/>
                <a:gd name="T3" fmla="*/ 3 h 14"/>
                <a:gd name="T4" fmla="*/ 0 w 13"/>
                <a:gd name="T5" fmla="*/ 5 h 14"/>
                <a:gd name="T6" fmla="*/ 4 w 13"/>
                <a:gd name="T7" fmla="*/ 14 h 14"/>
                <a:gd name="T8" fmla="*/ 6 w 13"/>
                <a:gd name="T9" fmla="*/ 11 h 14"/>
                <a:gd name="T10" fmla="*/ 13 w 13"/>
                <a:gd name="T11" fmla="*/ 9 h 14"/>
                <a:gd name="T12" fmla="*/ 7 w 1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7" y="0"/>
                  </a:moveTo>
                  <a:lnTo>
                    <a:pt x="2" y="3"/>
                  </a:lnTo>
                  <a:lnTo>
                    <a:pt x="0" y="5"/>
                  </a:lnTo>
                  <a:lnTo>
                    <a:pt x="4" y="14"/>
                  </a:lnTo>
                  <a:lnTo>
                    <a:pt x="6" y="11"/>
                  </a:lnTo>
                  <a:lnTo>
                    <a:pt x="13" y="9"/>
                  </a:lnTo>
                  <a:lnTo>
                    <a:pt x="7"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199" name="Freeform 460"/>
            <p:cNvSpPr>
              <a:spLocks/>
            </p:cNvSpPr>
            <p:nvPr/>
          </p:nvSpPr>
          <p:spPr bwMode="auto">
            <a:xfrm>
              <a:off x="4043807" y="1769732"/>
              <a:ext cx="35896" cy="41418"/>
            </a:xfrm>
            <a:custGeom>
              <a:avLst/>
              <a:gdLst>
                <a:gd name="T0" fmla="*/ 9 w 13"/>
                <a:gd name="T1" fmla="*/ 0 h 15"/>
                <a:gd name="T2" fmla="*/ 4 w 13"/>
                <a:gd name="T3" fmla="*/ 3 h 15"/>
                <a:gd name="T4" fmla="*/ 0 w 13"/>
                <a:gd name="T5" fmla="*/ 5 h 15"/>
                <a:gd name="T6" fmla="*/ 4 w 13"/>
                <a:gd name="T7" fmla="*/ 15 h 15"/>
                <a:gd name="T8" fmla="*/ 8 w 13"/>
                <a:gd name="T9" fmla="*/ 12 h 15"/>
                <a:gd name="T10" fmla="*/ 13 w 13"/>
                <a:gd name="T11" fmla="*/ 9 h 15"/>
                <a:gd name="T12" fmla="*/ 9 w 13"/>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9" y="0"/>
                  </a:moveTo>
                  <a:lnTo>
                    <a:pt x="4" y="3"/>
                  </a:lnTo>
                  <a:lnTo>
                    <a:pt x="0" y="5"/>
                  </a:lnTo>
                  <a:lnTo>
                    <a:pt x="4" y="15"/>
                  </a:lnTo>
                  <a:lnTo>
                    <a:pt x="8" y="12"/>
                  </a:lnTo>
                  <a:lnTo>
                    <a:pt x="13"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00" name="Freeform 461"/>
            <p:cNvSpPr>
              <a:spLocks/>
            </p:cNvSpPr>
            <p:nvPr/>
          </p:nvSpPr>
          <p:spPr bwMode="auto">
            <a:xfrm>
              <a:off x="4140447" y="1722792"/>
              <a:ext cx="35896" cy="35896"/>
            </a:xfrm>
            <a:custGeom>
              <a:avLst/>
              <a:gdLst>
                <a:gd name="T0" fmla="*/ 9 w 13"/>
                <a:gd name="T1" fmla="*/ 0 h 13"/>
                <a:gd name="T2" fmla="*/ 7 w 13"/>
                <a:gd name="T3" fmla="*/ 2 h 13"/>
                <a:gd name="T4" fmla="*/ 0 w 13"/>
                <a:gd name="T5" fmla="*/ 4 h 13"/>
                <a:gd name="T6" fmla="*/ 5 w 13"/>
                <a:gd name="T7" fmla="*/ 13 h 13"/>
                <a:gd name="T8" fmla="*/ 11 w 13"/>
                <a:gd name="T9" fmla="*/ 11 h 13"/>
                <a:gd name="T10" fmla="*/ 13 w 13"/>
                <a:gd name="T11" fmla="*/ 9 h 13"/>
                <a:gd name="T12" fmla="*/ 9 w 13"/>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9" y="0"/>
                  </a:moveTo>
                  <a:lnTo>
                    <a:pt x="7" y="2"/>
                  </a:lnTo>
                  <a:lnTo>
                    <a:pt x="0" y="4"/>
                  </a:lnTo>
                  <a:lnTo>
                    <a:pt x="5" y="13"/>
                  </a:lnTo>
                  <a:lnTo>
                    <a:pt x="11" y="11"/>
                  </a:lnTo>
                  <a:lnTo>
                    <a:pt x="13"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01" name="Freeform 462"/>
            <p:cNvSpPr>
              <a:spLocks/>
            </p:cNvSpPr>
            <p:nvPr/>
          </p:nvSpPr>
          <p:spPr bwMode="auto">
            <a:xfrm>
              <a:off x="4242609" y="1681376"/>
              <a:ext cx="35896" cy="35896"/>
            </a:xfrm>
            <a:custGeom>
              <a:avLst/>
              <a:gdLst>
                <a:gd name="T0" fmla="*/ 9 w 13"/>
                <a:gd name="T1" fmla="*/ 0 h 13"/>
                <a:gd name="T2" fmla="*/ 9 w 13"/>
                <a:gd name="T3" fmla="*/ 0 h 13"/>
                <a:gd name="T4" fmla="*/ 2 w 13"/>
                <a:gd name="T5" fmla="*/ 2 h 13"/>
                <a:gd name="T6" fmla="*/ 0 w 13"/>
                <a:gd name="T7" fmla="*/ 3 h 13"/>
                <a:gd name="T8" fmla="*/ 4 w 13"/>
                <a:gd name="T9" fmla="*/ 13 h 13"/>
                <a:gd name="T10" fmla="*/ 6 w 13"/>
                <a:gd name="T11" fmla="*/ 11 h 13"/>
                <a:gd name="T12" fmla="*/ 13 w 13"/>
                <a:gd name="T13" fmla="*/ 9 h 13"/>
                <a:gd name="T14" fmla="*/ 13 w 13"/>
                <a:gd name="T15" fmla="*/ 9 h 13"/>
                <a:gd name="T16" fmla="*/ 9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9" y="0"/>
                  </a:moveTo>
                  <a:lnTo>
                    <a:pt x="9" y="0"/>
                  </a:lnTo>
                  <a:lnTo>
                    <a:pt x="2" y="2"/>
                  </a:lnTo>
                  <a:lnTo>
                    <a:pt x="0" y="3"/>
                  </a:lnTo>
                  <a:lnTo>
                    <a:pt x="4" y="13"/>
                  </a:lnTo>
                  <a:lnTo>
                    <a:pt x="6" y="11"/>
                  </a:lnTo>
                  <a:lnTo>
                    <a:pt x="13" y="9"/>
                  </a:lnTo>
                  <a:lnTo>
                    <a:pt x="13"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02" name="Freeform 463"/>
            <p:cNvSpPr>
              <a:spLocks/>
            </p:cNvSpPr>
            <p:nvPr/>
          </p:nvSpPr>
          <p:spPr bwMode="auto">
            <a:xfrm>
              <a:off x="4347532" y="1637197"/>
              <a:ext cx="30373" cy="35896"/>
            </a:xfrm>
            <a:custGeom>
              <a:avLst/>
              <a:gdLst>
                <a:gd name="T0" fmla="*/ 9 w 11"/>
                <a:gd name="T1" fmla="*/ 0 h 13"/>
                <a:gd name="T2" fmla="*/ 4 w 11"/>
                <a:gd name="T3" fmla="*/ 3 h 13"/>
                <a:gd name="T4" fmla="*/ 0 w 11"/>
                <a:gd name="T5" fmla="*/ 4 h 13"/>
                <a:gd name="T6" fmla="*/ 2 w 11"/>
                <a:gd name="T7" fmla="*/ 13 h 13"/>
                <a:gd name="T8" fmla="*/ 8 w 11"/>
                <a:gd name="T9" fmla="*/ 12 h 13"/>
                <a:gd name="T10" fmla="*/ 11 w 11"/>
                <a:gd name="T11" fmla="*/ 10 h 13"/>
                <a:gd name="T12" fmla="*/ 9 w 1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9" y="0"/>
                  </a:moveTo>
                  <a:lnTo>
                    <a:pt x="4" y="3"/>
                  </a:lnTo>
                  <a:lnTo>
                    <a:pt x="0" y="4"/>
                  </a:lnTo>
                  <a:lnTo>
                    <a:pt x="2" y="13"/>
                  </a:lnTo>
                  <a:lnTo>
                    <a:pt x="8" y="12"/>
                  </a:lnTo>
                  <a:lnTo>
                    <a:pt x="11" y="10"/>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03" name="Freeform 464"/>
            <p:cNvSpPr>
              <a:spLocks/>
            </p:cNvSpPr>
            <p:nvPr/>
          </p:nvSpPr>
          <p:spPr bwMode="auto">
            <a:xfrm>
              <a:off x="4446933" y="1601302"/>
              <a:ext cx="35896" cy="33134"/>
            </a:xfrm>
            <a:custGeom>
              <a:avLst/>
              <a:gdLst>
                <a:gd name="T0" fmla="*/ 9 w 13"/>
                <a:gd name="T1" fmla="*/ 0 h 12"/>
                <a:gd name="T2" fmla="*/ 8 w 13"/>
                <a:gd name="T3" fmla="*/ 0 h 12"/>
                <a:gd name="T4" fmla="*/ 2 w 13"/>
                <a:gd name="T5" fmla="*/ 2 h 12"/>
                <a:gd name="T6" fmla="*/ 0 w 13"/>
                <a:gd name="T7" fmla="*/ 2 h 12"/>
                <a:gd name="T8" fmla="*/ 4 w 13"/>
                <a:gd name="T9" fmla="*/ 12 h 12"/>
                <a:gd name="T10" fmla="*/ 4 w 13"/>
                <a:gd name="T11" fmla="*/ 12 h 12"/>
                <a:gd name="T12" fmla="*/ 12 w 13"/>
                <a:gd name="T13" fmla="*/ 9 h 12"/>
                <a:gd name="T14" fmla="*/ 13 w 13"/>
                <a:gd name="T15" fmla="*/ 9 h 12"/>
                <a:gd name="T16" fmla="*/ 9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9" y="0"/>
                  </a:moveTo>
                  <a:lnTo>
                    <a:pt x="8" y="0"/>
                  </a:lnTo>
                  <a:lnTo>
                    <a:pt x="2" y="2"/>
                  </a:lnTo>
                  <a:lnTo>
                    <a:pt x="0" y="2"/>
                  </a:lnTo>
                  <a:lnTo>
                    <a:pt x="4" y="12"/>
                  </a:lnTo>
                  <a:lnTo>
                    <a:pt x="4" y="12"/>
                  </a:lnTo>
                  <a:lnTo>
                    <a:pt x="12" y="9"/>
                  </a:lnTo>
                  <a:lnTo>
                    <a:pt x="13"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04" name="Freeform 465"/>
            <p:cNvSpPr>
              <a:spLocks/>
            </p:cNvSpPr>
            <p:nvPr/>
          </p:nvSpPr>
          <p:spPr bwMode="auto">
            <a:xfrm>
              <a:off x="4551856" y="1565408"/>
              <a:ext cx="35896" cy="33134"/>
            </a:xfrm>
            <a:custGeom>
              <a:avLst/>
              <a:gdLst>
                <a:gd name="T0" fmla="*/ 9 w 13"/>
                <a:gd name="T1" fmla="*/ 0 h 12"/>
                <a:gd name="T2" fmla="*/ 4 w 13"/>
                <a:gd name="T3" fmla="*/ 1 h 12"/>
                <a:gd name="T4" fmla="*/ 0 w 13"/>
                <a:gd name="T5" fmla="*/ 2 h 12"/>
                <a:gd name="T6" fmla="*/ 3 w 13"/>
                <a:gd name="T7" fmla="*/ 12 h 12"/>
                <a:gd name="T8" fmla="*/ 8 w 13"/>
                <a:gd name="T9" fmla="*/ 10 h 12"/>
                <a:gd name="T10" fmla="*/ 13 w 13"/>
                <a:gd name="T11" fmla="*/ 9 h 12"/>
                <a:gd name="T12" fmla="*/ 9 w 1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9" y="0"/>
                  </a:moveTo>
                  <a:lnTo>
                    <a:pt x="4" y="1"/>
                  </a:lnTo>
                  <a:lnTo>
                    <a:pt x="0" y="2"/>
                  </a:lnTo>
                  <a:lnTo>
                    <a:pt x="3" y="12"/>
                  </a:lnTo>
                  <a:lnTo>
                    <a:pt x="8" y="10"/>
                  </a:lnTo>
                  <a:lnTo>
                    <a:pt x="13"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05" name="Freeform 466"/>
            <p:cNvSpPr>
              <a:spLocks/>
            </p:cNvSpPr>
            <p:nvPr/>
          </p:nvSpPr>
          <p:spPr bwMode="auto">
            <a:xfrm>
              <a:off x="4656780" y="1529512"/>
              <a:ext cx="33134" cy="35896"/>
            </a:xfrm>
            <a:custGeom>
              <a:avLst/>
              <a:gdLst>
                <a:gd name="T0" fmla="*/ 9 w 12"/>
                <a:gd name="T1" fmla="*/ 0 h 13"/>
                <a:gd name="T2" fmla="*/ 9 w 12"/>
                <a:gd name="T3" fmla="*/ 0 h 13"/>
                <a:gd name="T4" fmla="*/ 1 w 12"/>
                <a:gd name="T5" fmla="*/ 2 h 13"/>
                <a:gd name="T6" fmla="*/ 0 w 12"/>
                <a:gd name="T7" fmla="*/ 4 h 13"/>
                <a:gd name="T8" fmla="*/ 3 w 12"/>
                <a:gd name="T9" fmla="*/ 13 h 13"/>
                <a:gd name="T10" fmla="*/ 5 w 12"/>
                <a:gd name="T11" fmla="*/ 11 h 13"/>
                <a:gd name="T12" fmla="*/ 12 w 12"/>
                <a:gd name="T13" fmla="*/ 10 h 13"/>
                <a:gd name="T14" fmla="*/ 12 w 12"/>
                <a:gd name="T15" fmla="*/ 10 h 13"/>
                <a:gd name="T16" fmla="*/ 9 w 12"/>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9" y="0"/>
                  </a:moveTo>
                  <a:lnTo>
                    <a:pt x="9" y="0"/>
                  </a:lnTo>
                  <a:lnTo>
                    <a:pt x="1" y="2"/>
                  </a:lnTo>
                  <a:lnTo>
                    <a:pt x="0" y="4"/>
                  </a:lnTo>
                  <a:lnTo>
                    <a:pt x="3" y="13"/>
                  </a:lnTo>
                  <a:lnTo>
                    <a:pt x="5" y="11"/>
                  </a:lnTo>
                  <a:lnTo>
                    <a:pt x="12" y="10"/>
                  </a:lnTo>
                  <a:lnTo>
                    <a:pt x="12" y="10"/>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06" name="Freeform 467"/>
            <p:cNvSpPr>
              <a:spLocks/>
            </p:cNvSpPr>
            <p:nvPr/>
          </p:nvSpPr>
          <p:spPr bwMode="auto">
            <a:xfrm>
              <a:off x="4761703" y="1499140"/>
              <a:ext cx="35896" cy="33134"/>
            </a:xfrm>
            <a:custGeom>
              <a:avLst/>
              <a:gdLst>
                <a:gd name="T0" fmla="*/ 10 w 13"/>
                <a:gd name="T1" fmla="*/ 0 h 12"/>
                <a:gd name="T2" fmla="*/ 7 w 13"/>
                <a:gd name="T3" fmla="*/ 0 h 12"/>
                <a:gd name="T4" fmla="*/ 0 w 13"/>
                <a:gd name="T5" fmla="*/ 3 h 12"/>
                <a:gd name="T6" fmla="*/ 3 w 13"/>
                <a:gd name="T7" fmla="*/ 12 h 12"/>
                <a:gd name="T8" fmla="*/ 9 w 13"/>
                <a:gd name="T9" fmla="*/ 11 h 12"/>
                <a:gd name="T10" fmla="*/ 13 w 13"/>
                <a:gd name="T11" fmla="*/ 9 h 12"/>
                <a:gd name="T12" fmla="*/ 10 w 1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10" y="0"/>
                  </a:moveTo>
                  <a:lnTo>
                    <a:pt x="7" y="0"/>
                  </a:lnTo>
                  <a:lnTo>
                    <a:pt x="0" y="3"/>
                  </a:lnTo>
                  <a:lnTo>
                    <a:pt x="3" y="12"/>
                  </a:lnTo>
                  <a:lnTo>
                    <a:pt x="9" y="11"/>
                  </a:lnTo>
                  <a:lnTo>
                    <a:pt x="13" y="9"/>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07" name="Freeform 468"/>
            <p:cNvSpPr>
              <a:spLocks/>
            </p:cNvSpPr>
            <p:nvPr/>
          </p:nvSpPr>
          <p:spPr bwMode="auto">
            <a:xfrm>
              <a:off x="4869388" y="1471529"/>
              <a:ext cx="33134" cy="33134"/>
            </a:xfrm>
            <a:custGeom>
              <a:avLst/>
              <a:gdLst>
                <a:gd name="T0" fmla="*/ 9 w 12"/>
                <a:gd name="T1" fmla="*/ 0 h 12"/>
                <a:gd name="T2" fmla="*/ 4 w 12"/>
                <a:gd name="T3" fmla="*/ 1 h 12"/>
                <a:gd name="T4" fmla="*/ 0 w 12"/>
                <a:gd name="T5" fmla="*/ 2 h 12"/>
                <a:gd name="T6" fmla="*/ 3 w 12"/>
                <a:gd name="T7" fmla="*/ 12 h 12"/>
                <a:gd name="T8" fmla="*/ 7 w 12"/>
                <a:gd name="T9" fmla="*/ 10 h 12"/>
                <a:gd name="T10" fmla="*/ 12 w 12"/>
                <a:gd name="T11" fmla="*/ 9 h 12"/>
                <a:gd name="T12" fmla="*/ 9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9" y="0"/>
                  </a:moveTo>
                  <a:lnTo>
                    <a:pt x="4" y="1"/>
                  </a:lnTo>
                  <a:lnTo>
                    <a:pt x="0" y="2"/>
                  </a:lnTo>
                  <a:lnTo>
                    <a:pt x="3" y="12"/>
                  </a:lnTo>
                  <a:lnTo>
                    <a:pt x="7" y="10"/>
                  </a:lnTo>
                  <a:lnTo>
                    <a:pt x="12"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08" name="Freeform 469"/>
            <p:cNvSpPr>
              <a:spLocks/>
            </p:cNvSpPr>
            <p:nvPr/>
          </p:nvSpPr>
          <p:spPr bwMode="auto">
            <a:xfrm>
              <a:off x="4974312" y="1446678"/>
              <a:ext cx="35896" cy="30373"/>
            </a:xfrm>
            <a:custGeom>
              <a:avLst/>
              <a:gdLst>
                <a:gd name="T0" fmla="*/ 11 w 13"/>
                <a:gd name="T1" fmla="*/ 0 h 11"/>
                <a:gd name="T2" fmla="*/ 11 w 13"/>
                <a:gd name="T3" fmla="*/ 0 h 11"/>
                <a:gd name="T4" fmla="*/ 3 w 13"/>
                <a:gd name="T5" fmla="*/ 1 h 11"/>
                <a:gd name="T6" fmla="*/ 0 w 13"/>
                <a:gd name="T7" fmla="*/ 1 h 11"/>
                <a:gd name="T8" fmla="*/ 3 w 13"/>
                <a:gd name="T9" fmla="*/ 11 h 11"/>
                <a:gd name="T10" fmla="*/ 5 w 13"/>
                <a:gd name="T11" fmla="*/ 10 h 11"/>
                <a:gd name="T12" fmla="*/ 12 w 13"/>
                <a:gd name="T13" fmla="*/ 9 h 11"/>
                <a:gd name="T14" fmla="*/ 13 w 13"/>
                <a:gd name="T15" fmla="*/ 9 h 11"/>
                <a:gd name="T16" fmla="*/ 11 w 13"/>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1">
                  <a:moveTo>
                    <a:pt x="11" y="0"/>
                  </a:moveTo>
                  <a:lnTo>
                    <a:pt x="11" y="0"/>
                  </a:lnTo>
                  <a:lnTo>
                    <a:pt x="3" y="1"/>
                  </a:lnTo>
                  <a:lnTo>
                    <a:pt x="0" y="1"/>
                  </a:lnTo>
                  <a:lnTo>
                    <a:pt x="3" y="11"/>
                  </a:lnTo>
                  <a:lnTo>
                    <a:pt x="5" y="10"/>
                  </a:lnTo>
                  <a:lnTo>
                    <a:pt x="12" y="9"/>
                  </a:lnTo>
                  <a:lnTo>
                    <a:pt x="13" y="9"/>
                  </a:lnTo>
                  <a:lnTo>
                    <a:pt x="11"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09" name="Freeform 470"/>
            <p:cNvSpPr>
              <a:spLocks/>
            </p:cNvSpPr>
            <p:nvPr/>
          </p:nvSpPr>
          <p:spPr bwMode="auto">
            <a:xfrm>
              <a:off x="5081995" y="1419066"/>
              <a:ext cx="33134" cy="33134"/>
            </a:xfrm>
            <a:custGeom>
              <a:avLst/>
              <a:gdLst>
                <a:gd name="T0" fmla="*/ 11 w 12"/>
                <a:gd name="T1" fmla="*/ 0 h 12"/>
                <a:gd name="T2" fmla="*/ 8 w 12"/>
                <a:gd name="T3" fmla="*/ 0 h 12"/>
                <a:gd name="T4" fmla="*/ 2 w 12"/>
                <a:gd name="T5" fmla="*/ 3 h 12"/>
                <a:gd name="T6" fmla="*/ 0 w 12"/>
                <a:gd name="T7" fmla="*/ 3 h 12"/>
                <a:gd name="T8" fmla="*/ 3 w 12"/>
                <a:gd name="T9" fmla="*/ 12 h 12"/>
                <a:gd name="T10" fmla="*/ 3 w 12"/>
                <a:gd name="T11" fmla="*/ 12 h 12"/>
                <a:gd name="T12" fmla="*/ 11 w 12"/>
                <a:gd name="T13" fmla="*/ 11 h 12"/>
                <a:gd name="T14" fmla="*/ 12 w 12"/>
                <a:gd name="T15" fmla="*/ 11 h 12"/>
                <a:gd name="T16" fmla="*/ 11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1" y="0"/>
                  </a:moveTo>
                  <a:lnTo>
                    <a:pt x="8" y="0"/>
                  </a:lnTo>
                  <a:lnTo>
                    <a:pt x="2" y="3"/>
                  </a:lnTo>
                  <a:lnTo>
                    <a:pt x="0" y="3"/>
                  </a:lnTo>
                  <a:lnTo>
                    <a:pt x="3" y="12"/>
                  </a:lnTo>
                  <a:lnTo>
                    <a:pt x="3" y="12"/>
                  </a:lnTo>
                  <a:lnTo>
                    <a:pt x="11" y="11"/>
                  </a:lnTo>
                  <a:lnTo>
                    <a:pt x="12" y="11"/>
                  </a:lnTo>
                  <a:lnTo>
                    <a:pt x="11"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10" name="Freeform 471"/>
            <p:cNvSpPr>
              <a:spLocks/>
            </p:cNvSpPr>
            <p:nvPr/>
          </p:nvSpPr>
          <p:spPr bwMode="auto">
            <a:xfrm>
              <a:off x="5189681" y="1399739"/>
              <a:ext cx="33134" cy="30373"/>
            </a:xfrm>
            <a:custGeom>
              <a:avLst/>
              <a:gdLst>
                <a:gd name="T0" fmla="*/ 11 w 12"/>
                <a:gd name="T1" fmla="*/ 0 h 11"/>
                <a:gd name="T2" fmla="*/ 7 w 12"/>
                <a:gd name="T3" fmla="*/ 1 h 11"/>
                <a:gd name="T4" fmla="*/ 0 w 12"/>
                <a:gd name="T5" fmla="*/ 2 h 11"/>
                <a:gd name="T6" fmla="*/ 3 w 12"/>
                <a:gd name="T7" fmla="*/ 11 h 11"/>
                <a:gd name="T8" fmla="*/ 10 w 12"/>
                <a:gd name="T9" fmla="*/ 10 h 11"/>
                <a:gd name="T10" fmla="*/ 12 w 12"/>
                <a:gd name="T11" fmla="*/ 10 h 11"/>
                <a:gd name="T12" fmla="*/ 11 w 1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11" y="0"/>
                  </a:moveTo>
                  <a:lnTo>
                    <a:pt x="7" y="1"/>
                  </a:lnTo>
                  <a:lnTo>
                    <a:pt x="0" y="2"/>
                  </a:lnTo>
                  <a:lnTo>
                    <a:pt x="3" y="11"/>
                  </a:lnTo>
                  <a:lnTo>
                    <a:pt x="10" y="10"/>
                  </a:lnTo>
                  <a:lnTo>
                    <a:pt x="12" y="10"/>
                  </a:lnTo>
                  <a:lnTo>
                    <a:pt x="11"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11" name="Freeform 472"/>
            <p:cNvSpPr>
              <a:spLocks/>
            </p:cNvSpPr>
            <p:nvPr/>
          </p:nvSpPr>
          <p:spPr bwMode="auto">
            <a:xfrm>
              <a:off x="5300126" y="1380410"/>
              <a:ext cx="30373" cy="33134"/>
            </a:xfrm>
            <a:custGeom>
              <a:avLst/>
              <a:gdLst>
                <a:gd name="T0" fmla="*/ 10 w 11"/>
                <a:gd name="T1" fmla="*/ 0 h 12"/>
                <a:gd name="T2" fmla="*/ 6 w 11"/>
                <a:gd name="T3" fmla="*/ 1 h 12"/>
                <a:gd name="T4" fmla="*/ 0 w 11"/>
                <a:gd name="T5" fmla="*/ 1 h 12"/>
                <a:gd name="T6" fmla="*/ 2 w 11"/>
                <a:gd name="T7" fmla="*/ 12 h 12"/>
                <a:gd name="T8" fmla="*/ 8 w 11"/>
                <a:gd name="T9" fmla="*/ 11 h 12"/>
                <a:gd name="T10" fmla="*/ 11 w 11"/>
                <a:gd name="T11" fmla="*/ 11 h 12"/>
                <a:gd name="T12" fmla="*/ 10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0" y="0"/>
                  </a:moveTo>
                  <a:lnTo>
                    <a:pt x="6" y="1"/>
                  </a:lnTo>
                  <a:lnTo>
                    <a:pt x="0" y="1"/>
                  </a:lnTo>
                  <a:lnTo>
                    <a:pt x="2" y="12"/>
                  </a:lnTo>
                  <a:lnTo>
                    <a:pt x="8" y="11"/>
                  </a:lnTo>
                  <a:lnTo>
                    <a:pt x="11" y="11"/>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12" name="Freeform 473"/>
            <p:cNvSpPr>
              <a:spLocks/>
            </p:cNvSpPr>
            <p:nvPr/>
          </p:nvSpPr>
          <p:spPr bwMode="auto">
            <a:xfrm>
              <a:off x="5407810" y="1366606"/>
              <a:ext cx="33134" cy="27611"/>
            </a:xfrm>
            <a:custGeom>
              <a:avLst/>
              <a:gdLst>
                <a:gd name="T0" fmla="*/ 10 w 12"/>
                <a:gd name="T1" fmla="*/ 0 h 10"/>
                <a:gd name="T2" fmla="*/ 5 w 12"/>
                <a:gd name="T3" fmla="*/ 0 h 10"/>
                <a:gd name="T4" fmla="*/ 0 w 12"/>
                <a:gd name="T5" fmla="*/ 1 h 10"/>
                <a:gd name="T6" fmla="*/ 3 w 12"/>
                <a:gd name="T7" fmla="*/ 10 h 10"/>
                <a:gd name="T8" fmla="*/ 6 w 12"/>
                <a:gd name="T9" fmla="*/ 10 h 10"/>
                <a:gd name="T10" fmla="*/ 12 w 12"/>
                <a:gd name="T11" fmla="*/ 9 h 10"/>
                <a:gd name="T12" fmla="*/ 10 w 1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0" y="0"/>
                  </a:moveTo>
                  <a:lnTo>
                    <a:pt x="5" y="0"/>
                  </a:lnTo>
                  <a:lnTo>
                    <a:pt x="0" y="1"/>
                  </a:lnTo>
                  <a:lnTo>
                    <a:pt x="3" y="10"/>
                  </a:lnTo>
                  <a:lnTo>
                    <a:pt x="6" y="10"/>
                  </a:lnTo>
                  <a:lnTo>
                    <a:pt x="12" y="9"/>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13" name="Freeform 474"/>
            <p:cNvSpPr>
              <a:spLocks/>
            </p:cNvSpPr>
            <p:nvPr/>
          </p:nvSpPr>
          <p:spPr bwMode="auto">
            <a:xfrm>
              <a:off x="5518256" y="1352799"/>
              <a:ext cx="30373" cy="27611"/>
            </a:xfrm>
            <a:custGeom>
              <a:avLst/>
              <a:gdLst>
                <a:gd name="T0" fmla="*/ 10 w 11"/>
                <a:gd name="T1" fmla="*/ 0 h 10"/>
                <a:gd name="T2" fmla="*/ 4 w 11"/>
                <a:gd name="T3" fmla="*/ 0 h 10"/>
                <a:gd name="T4" fmla="*/ 0 w 11"/>
                <a:gd name="T5" fmla="*/ 1 h 10"/>
                <a:gd name="T6" fmla="*/ 2 w 11"/>
                <a:gd name="T7" fmla="*/ 10 h 10"/>
                <a:gd name="T8" fmla="*/ 6 w 11"/>
                <a:gd name="T9" fmla="*/ 10 h 10"/>
                <a:gd name="T10" fmla="*/ 11 w 11"/>
                <a:gd name="T11" fmla="*/ 10 h 10"/>
                <a:gd name="T12" fmla="*/ 10 w 1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10" y="0"/>
                  </a:moveTo>
                  <a:lnTo>
                    <a:pt x="4" y="0"/>
                  </a:lnTo>
                  <a:lnTo>
                    <a:pt x="0" y="1"/>
                  </a:lnTo>
                  <a:lnTo>
                    <a:pt x="2" y="10"/>
                  </a:lnTo>
                  <a:lnTo>
                    <a:pt x="6" y="10"/>
                  </a:lnTo>
                  <a:lnTo>
                    <a:pt x="11" y="10"/>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14" name="Freeform 475"/>
            <p:cNvSpPr>
              <a:spLocks/>
            </p:cNvSpPr>
            <p:nvPr/>
          </p:nvSpPr>
          <p:spPr bwMode="auto">
            <a:xfrm>
              <a:off x="5628701" y="1341754"/>
              <a:ext cx="27611" cy="27611"/>
            </a:xfrm>
            <a:custGeom>
              <a:avLst/>
              <a:gdLst>
                <a:gd name="T0" fmla="*/ 10 w 10"/>
                <a:gd name="T1" fmla="*/ 0 h 10"/>
                <a:gd name="T2" fmla="*/ 5 w 10"/>
                <a:gd name="T3" fmla="*/ 0 h 10"/>
                <a:gd name="T4" fmla="*/ 0 w 10"/>
                <a:gd name="T5" fmla="*/ 1 h 10"/>
                <a:gd name="T6" fmla="*/ 1 w 10"/>
                <a:gd name="T7" fmla="*/ 10 h 10"/>
                <a:gd name="T8" fmla="*/ 6 w 10"/>
                <a:gd name="T9" fmla="*/ 10 h 10"/>
                <a:gd name="T10" fmla="*/ 10 w 10"/>
                <a:gd name="T11" fmla="*/ 9 h 10"/>
                <a:gd name="T12" fmla="*/ 10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0" y="0"/>
                  </a:moveTo>
                  <a:lnTo>
                    <a:pt x="5" y="0"/>
                  </a:lnTo>
                  <a:lnTo>
                    <a:pt x="0" y="1"/>
                  </a:lnTo>
                  <a:lnTo>
                    <a:pt x="1" y="10"/>
                  </a:lnTo>
                  <a:lnTo>
                    <a:pt x="6" y="10"/>
                  </a:lnTo>
                  <a:lnTo>
                    <a:pt x="10" y="9"/>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15" name="Freeform 476"/>
            <p:cNvSpPr>
              <a:spLocks/>
            </p:cNvSpPr>
            <p:nvPr/>
          </p:nvSpPr>
          <p:spPr bwMode="auto">
            <a:xfrm>
              <a:off x="5739147" y="1330710"/>
              <a:ext cx="30373" cy="33134"/>
            </a:xfrm>
            <a:custGeom>
              <a:avLst/>
              <a:gdLst>
                <a:gd name="T0" fmla="*/ 9 w 11"/>
                <a:gd name="T1" fmla="*/ 0 h 12"/>
                <a:gd name="T2" fmla="*/ 5 w 11"/>
                <a:gd name="T3" fmla="*/ 1 h 12"/>
                <a:gd name="T4" fmla="*/ 0 w 11"/>
                <a:gd name="T5" fmla="*/ 1 h 12"/>
                <a:gd name="T6" fmla="*/ 0 w 11"/>
                <a:gd name="T7" fmla="*/ 12 h 12"/>
                <a:gd name="T8" fmla="*/ 5 w 11"/>
                <a:gd name="T9" fmla="*/ 10 h 12"/>
                <a:gd name="T10" fmla="*/ 11 w 11"/>
                <a:gd name="T11" fmla="*/ 10 h 12"/>
                <a:gd name="T12" fmla="*/ 9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9" y="0"/>
                  </a:moveTo>
                  <a:lnTo>
                    <a:pt x="5" y="1"/>
                  </a:lnTo>
                  <a:lnTo>
                    <a:pt x="0" y="1"/>
                  </a:lnTo>
                  <a:lnTo>
                    <a:pt x="0" y="12"/>
                  </a:lnTo>
                  <a:lnTo>
                    <a:pt x="5" y="10"/>
                  </a:lnTo>
                  <a:lnTo>
                    <a:pt x="11" y="10"/>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16" name="Freeform 477"/>
            <p:cNvSpPr>
              <a:spLocks/>
            </p:cNvSpPr>
            <p:nvPr/>
          </p:nvSpPr>
          <p:spPr bwMode="auto">
            <a:xfrm>
              <a:off x="5846832" y="1325188"/>
              <a:ext cx="30373" cy="30373"/>
            </a:xfrm>
            <a:custGeom>
              <a:avLst/>
              <a:gdLst>
                <a:gd name="T0" fmla="*/ 11 w 11"/>
                <a:gd name="T1" fmla="*/ 0 h 11"/>
                <a:gd name="T2" fmla="*/ 6 w 11"/>
                <a:gd name="T3" fmla="*/ 0 h 11"/>
                <a:gd name="T4" fmla="*/ 0 w 11"/>
                <a:gd name="T5" fmla="*/ 0 h 11"/>
                <a:gd name="T6" fmla="*/ 2 w 11"/>
                <a:gd name="T7" fmla="*/ 11 h 11"/>
                <a:gd name="T8" fmla="*/ 7 w 11"/>
                <a:gd name="T9" fmla="*/ 10 h 11"/>
                <a:gd name="T10" fmla="*/ 11 w 11"/>
                <a:gd name="T11" fmla="*/ 10 h 11"/>
                <a:gd name="T12" fmla="*/ 11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1" y="0"/>
                  </a:moveTo>
                  <a:lnTo>
                    <a:pt x="6" y="0"/>
                  </a:lnTo>
                  <a:lnTo>
                    <a:pt x="0" y="0"/>
                  </a:lnTo>
                  <a:lnTo>
                    <a:pt x="2" y="11"/>
                  </a:lnTo>
                  <a:lnTo>
                    <a:pt x="7" y="10"/>
                  </a:lnTo>
                  <a:lnTo>
                    <a:pt x="11" y="10"/>
                  </a:lnTo>
                  <a:lnTo>
                    <a:pt x="11"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17" name="Freeform 478"/>
            <p:cNvSpPr>
              <a:spLocks/>
            </p:cNvSpPr>
            <p:nvPr/>
          </p:nvSpPr>
          <p:spPr bwMode="auto">
            <a:xfrm>
              <a:off x="5960038" y="1319665"/>
              <a:ext cx="24851" cy="27611"/>
            </a:xfrm>
            <a:custGeom>
              <a:avLst/>
              <a:gdLst>
                <a:gd name="T0" fmla="*/ 9 w 9"/>
                <a:gd name="T1" fmla="*/ 0 h 10"/>
                <a:gd name="T2" fmla="*/ 6 w 9"/>
                <a:gd name="T3" fmla="*/ 0 h 10"/>
                <a:gd name="T4" fmla="*/ 0 w 9"/>
                <a:gd name="T5" fmla="*/ 1 h 10"/>
                <a:gd name="T6" fmla="*/ 0 w 9"/>
                <a:gd name="T7" fmla="*/ 10 h 10"/>
                <a:gd name="T8" fmla="*/ 6 w 9"/>
                <a:gd name="T9" fmla="*/ 10 h 10"/>
                <a:gd name="T10" fmla="*/ 9 w 9"/>
                <a:gd name="T11" fmla="*/ 10 h 10"/>
                <a:gd name="T12" fmla="*/ 9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9" y="0"/>
                  </a:moveTo>
                  <a:lnTo>
                    <a:pt x="6" y="0"/>
                  </a:lnTo>
                  <a:lnTo>
                    <a:pt x="0" y="1"/>
                  </a:lnTo>
                  <a:lnTo>
                    <a:pt x="0" y="10"/>
                  </a:lnTo>
                  <a:lnTo>
                    <a:pt x="6" y="10"/>
                  </a:lnTo>
                  <a:lnTo>
                    <a:pt x="9" y="10"/>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18" name="Freeform 479"/>
            <p:cNvSpPr>
              <a:spLocks/>
            </p:cNvSpPr>
            <p:nvPr/>
          </p:nvSpPr>
          <p:spPr bwMode="auto">
            <a:xfrm>
              <a:off x="6067723" y="1319665"/>
              <a:ext cx="27611" cy="24851"/>
            </a:xfrm>
            <a:custGeom>
              <a:avLst/>
              <a:gdLst>
                <a:gd name="T0" fmla="*/ 10 w 10"/>
                <a:gd name="T1" fmla="*/ 0 h 9"/>
                <a:gd name="T2" fmla="*/ 8 w 10"/>
                <a:gd name="T3" fmla="*/ 0 h 9"/>
                <a:gd name="T4" fmla="*/ 0 w 10"/>
                <a:gd name="T5" fmla="*/ 0 h 9"/>
                <a:gd name="T6" fmla="*/ 0 w 10"/>
                <a:gd name="T7" fmla="*/ 9 h 9"/>
                <a:gd name="T8" fmla="*/ 8 w 10"/>
                <a:gd name="T9" fmla="*/ 9 h 9"/>
                <a:gd name="T10" fmla="*/ 10 w 10"/>
                <a:gd name="T11" fmla="*/ 9 h 9"/>
                <a:gd name="T12" fmla="*/ 10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10" y="0"/>
                  </a:moveTo>
                  <a:lnTo>
                    <a:pt x="8" y="0"/>
                  </a:lnTo>
                  <a:lnTo>
                    <a:pt x="0" y="0"/>
                  </a:lnTo>
                  <a:lnTo>
                    <a:pt x="0" y="9"/>
                  </a:lnTo>
                  <a:lnTo>
                    <a:pt x="8" y="9"/>
                  </a:lnTo>
                  <a:lnTo>
                    <a:pt x="10" y="9"/>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19" name="Freeform 480"/>
            <p:cNvSpPr>
              <a:spLocks/>
            </p:cNvSpPr>
            <p:nvPr/>
          </p:nvSpPr>
          <p:spPr bwMode="auto">
            <a:xfrm>
              <a:off x="6136751" y="1319665"/>
              <a:ext cx="24851" cy="24851"/>
            </a:xfrm>
            <a:custGeom>
              <a:avLst/>
              <a:gdLst>
                <a:gd name="T0" fmla="*/ 9 w 9"/>
                <a:gd name="T1" fmla="*/ 0 h 9"/>
                <a:gd name="T2" fmla="*/ 8 w 9"/>
                <a:gd name="T3" fmla="*/ 0 h 9"/>
                <a:gd name="T4" fmla="*/ 0 w 9"/>
                <a:gd name="T5" fmla="*/ 0 h 9"/>
                <a:gd name="T6" fmla="*/ 0 w 9"/>
                <a:gd name="T7" fmla="*/ 9 h 9"/>
                <a:gd name="T8" fmla="*/ 8 w 9"/>
                <a:gd name="T9" fmla="*/ 9 h 9"/>
                <a:gd name="T10" fmla="*/ 9 w 9"/>
                <a:gd name="T11" fmla="*/ 9 h 9"/>
                <a:gd name="T12" fmla="*/ 9 w 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9" y="0"/>
                  </a:moveTo>
                  <a:lnTo>
                    <a:pt x="8" y="0"/>
                  </a:lnTo>
                  <a:lnTo>
                    <a:pt x="0" y="0"/>
                  </a:lnTo>
                  <a:lnTo>
                    <a:pt x="0" y="9"/>
                  </a:lnTo>
                  <a:lnTo>
                    <a:pt x="8" y="9"/>
                  </a:lnTo>
                  <a:lnTo>
                    <a:pt x="9"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20" name="Freeform 593"/>
            <p:cNvSpPr>
              <a:spLocks/>
            </p:cNvSpPr>
            <p:nvPr/>
          </p:nvSpPr>
          <p:spPr bwMode="auto">
            <a:xfrm>
              <a:off x="7255014" y="3354627"/>
              <a:ext cx="662674" cy="665436"/>
            </a:xfrm>
            <a:custGeom>
              <a:avLst/>
              <a:gdLst>
                <a:gd name="T0" fmla="*/ 57 w 184"/>
                <a:gd name="T1" fmla="*/ 20 h 184"/>
                <a:gd name="T2" fmla="*/ 164 w 184"/>
                <a:gd name="T3" fmla="*/ 57 h 184"/>
                <a:gd name="T4" fmla="*/ 127 w 184"/>
                <a:gd name="T5" fmla="*/ 165 h 184"/>
                <a:gd name="T6" fmla="*/ 19 w 184"/>
                <a:gd name="T7" fmla="*/ 128 h 184"/>
                <a:gd name="T8" fmla="*/ 57 w 184"/>
                <a:gd name="T9" fmla="*/ 20 h 184"/>
              </a:gdLst>
              <a:ahLst/>
              <a:cxnLst>
                <a:cxn ang="0">
                  <a:pos x="T0" y="T1"/>
                </a:cxn>
                <a:cxn ang="0">
                  <a:pos x="T2" y="T3"/>
                </a:cxn>
                <a:cxn ang="0">
                  <a:pos x="T4" y="T5"/>
                </a:cxn>
                <a:cxn ang="0">
                  <a:pos x="T6" y="T7"/>
                </a:cxn>
                <a:cxn ang="0">
                  <a:pos x="T8" y="T9"/>
                </a:cxn>
              </a:cxnLst>
              <a:rect l="0" t="0" r="r" b="b"/>
              <a:pathLst>
                <a:path w="184" h="184">
                  <a:moveTo>
                    <a:pt x="57" y="20"/>
                  </a:moveTo>
                  <a:cubicBezTo>
                    <a:pt x="97" y="0"/>
                    <a:pt x="145" y="17"/>
                    <a:pt x="164" y="57"/>
                  </a:cubicBezTo>
                  <a:cubicBezTo>
                    <a:pt x="184" y="97"/>
                    <a:pt x="167" y="146"/>
                    <a:pt x="127" y="165"/>
                  </a:cubicBezTo>
                  <a:cubicBezTo>
                    <a:pt x="87" y="184"/>
                    <a:pt x="39" y="168"/>
                    <a:pt x="19" y="128"/>
                  </a:cubicBezTo>
                  <a:cubicBezTo>
                    <a:pt x="0" y="87"/>
                    <a:pt x="17" y="39"/>
                    <a:pt x="57" y="20"/>
                  </a:cubicBez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21" name="Freeform 594"/>
            <p:cNvSpPr>
              <a:spLocks/>
            </p:cNvSpPr>
            <p:nvPr/>
          </p:nvSpPr>
          <p:spPr bwMode="auto">
            <a:xfrm>
              <a:off x="7393071" y="3531340"/>
              <a:ext cx="389322" cy="314770"/>
            </a:xfrm>
            <a:custGeom>
              <a:avLst/>
              <a:gdLst>
                <a:gd name="T0" fmla="*/ 108 w 108"/>
                <a:gd name="T1" fmla="*/ 10 h 87"/>
                <a:gd name="T2" fmla="*/ 95 w 108"/>
                <a:gd name="T3" fmla="*/ 14 h 87"/>
                <a:gd name="T4" fmla="*/ 105 w 108"/>
                <a:gd name="T5" fmla="*/ 1 h 87"/>
                <a:gd name="T6" fmla="*/ 91 w 108"/>
                <a:gd name="T7" fmla="*/ 7 h 87"/>
                <a:gd name="T8" fmla="*/ 74 w 108"/>
                <a:gd name="T9" fmla="*/ 0 h 87"/>
                <a:gd name="T10" fmla="*/ 52 w 108"/>
                <a:gd name="T11" fmla="*/ 22 h 87"/>
                <a:gd name="T12" fmla="*/ 53 w 108"/>
                <a:gd name="T13" fmla="*/ 27 h 87"/>
                <a:gd name="T14" fmla="*/ 7 w 108"/>
                <a:gd name="T15" fmla="*/ 4 h 87"/>
                <a:gd name="T16" fmla="*/ 4 w 108"/>
                <a:gd name="T17" fmla="*/ 15 h 87"/>
                <a:gd name="T18" fmla="*/ 14 w 108"/>
                <a:gd name="T19" fmla="*/ 33 h 87"/>
                <a:gd name="T20" fmla="*/ 4 w 108"/>
                <a:gd name="T21" fmla="*/ 30 h 87"/>
                <a:gd name="T22" fmla="*/ 4 w 108"/>
                <a:gd name="T23" fmla="*/ 31 h 87"/>
                <a:gd name="T24" fmla="*/ 22 w 108"/>
                <a:gd name="T25" fmla="*/ 52 h 87"/>
                <a:gd name="T26" fmla="*/ 16 w 108"/>
                <a:gd name="T27" fmla="*/ 53 h 87"/>
                <a:gd name="T28" fmla="*/ 12 w 108"/>
                <a:gd name="T29" fmla="*/ 53 h 87"/>
                <a:gd name="T30" fmla="*/ 33 w 108"/>
                <a:gd name="T31" fmla="*/ 68 h 87"/>
                <a:gd name="T32" fmla="*/ 5 w 108"/>
                <a:gd name="T33" fmla="*/ 78 h 87"/>
                <a:gd name="T34" fmla="*/ 0 w 108"/>
                <a:gd name="T35" fmla="*/ 77 h 87"/>
                <a:gd name="T36" fmla="*/ 34 w 108"/>
                <a:gd name="T37" fmla="*/ 87 h 87"/>
                <a:gd name="T38" fmla="*/ 97 w 108"/>
                <a:gd name="T39" fmla="*/ 24 h 87"/>
                <a:gd name="T40" fmla="*/ 97 w 108"/>
                <a:gd name="T41" fmla="*/ 21 h 87"/>
                <a:gd name="T42" fmla="*/ 108 w 108"/>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87">
                  <a:moveTo>
                    <a:pt x="108" y="10"/>
                  </a:moveTo>
                  <a:cubicBezTo>
                    <a:pt x="104" y="12"/>
                    <a:pt x="99" y="13"/>
                    <a:pt x="95" y="14"/>
                  </a:cubicBezTo>
                  <a:cubicBezTo>
                    <a:pt x="99" y="11"/>
                    <a:pt x="103" y="6"/>
                    <a:pt x="105" y="1"/>
                  </a:cubicBezTo>
                  <a:cubicBezTo>
                    <a:pt x="100" y="4"/>
                    <a:pt x="96" y="6"/>
                    <a:pt x="91" y="7"/>
                  </a:cubicBezTo>
                  <a:cubicBezTo>
                    <a:pt x="87" y="2"/>
                    <a:pt x="81" y="0"/>
                    <a:pt x="74" y="0"/>
                  </a:cubicBezTo>
                  <a:cubicBezTo>
                    <a:pt x="62" y="0"/>
                    <a:pt x="52" y="10"/>
                    <a:pt x="52" y="22"/>
                  </a:cubicBezTo>
                  <a:cubicBezTo>
                    <a:pt x="52" y="23"/>
                    <a:pt x="53" y="25"/>
                    <a:pt x="53" y="27"/>
                  </a:cubicBezTo>
                  <a:cubicBezTo>
                    <a:pt x="35" y="26"/>
                    <a:pt x="18" y="17"/>
                    <a:pt x="7" y="4"/>
                  </a:cubicBezTo>
                  <a:cubicBezTo>
                    <a:pt x="6" y="7"/>
                    <a:pt x="4" y="11"/>
                    <a:pt x="4" y="15"/>
                  </a:cubicBezTo>
                  <a:cubicBezTo>
                    <a:pt x="4" y="22"/>
                    <a:pt x="8" y="29"/>
                    <a:pt x="14" y="33"/>
                  </a:cubicBezTo>
                  <a:cubicBezTo>
                    <a:pt x="11" y="33"/>
                    <a:pt x="7" y="32"/>
                    <a:pt x="4" y="30"/>
                  </a:cubicBezTo>
                  <a:cubicBezTo>
                    <a:pt x="4" y="31"/>
                    <a:pt x="4" y="31"/>
                    <a:pt x="4" y="31"/>
                  </a:cubicBezTo>
                  <a:cubicBezTo>
                    <a:pt x="4" y="41"/>
                    <a:pt x="12" y="50"/>
                    <a:pt x="22" y="52"/>
                  </a:cubicBezTo>
                  <a:cubicBezTo>
                    <a:pt x="20" y="53"/>
                    <a:pt x="18" y="53"/>
                    <a:pt x="16" y="53"/>
                  </a:cubicBezTo>
                  <a:cubicBezTo>
                    <a:pt x="15" y="53"/>
                    <a:pt x="13" y="53"/>
                    <a:pt x="12" y="53"/>
                  </a:cubicBezTo>
                  <a:cubicBezTo>
                    <a:pt x="15" y="61"/>
                    <a:pt x="23" y="68"/>
                    <a:pt x="33" y="68"/>
                  </a:cubicBezTo>
                  <a:cubicBezTo>
                    <a:pt x="25" y="74"/>
                    <a:pt x="16" y="78"/>
                    <a:pt x="5" y="78"/>
                  </a:cubicBezTo>
                  <a:cubicBezTo>
                    <a:pt x="3" y="78"/>
                    <a:pt x="2" y="77"/>
                    <a:pt x="0" y="77"/>
                  </a:cubicBezTo>
                  <a:cubicBezTo>
                    <a:pt x="10" y="83"/>
                    <a:pt x="21" y="87"/>
                    <a:pt x="34" y="87"/>
                  </a:cubicBezTo>
                  <a:cubicBezTo>
                    <a:pt x="74" y="87"/>
                    <a:pt x="97" y="53"/>
                    <a:pt x="97" y="24"/>
                  </a:cubicBezTo>
                  <a:cubicBezTo>
                    <a:pt x="97" y="23"/>
                    <a:pt x="97" y="22"/>
                    <a:pt x="97" y="21"/>
                  </a:cubicBezTo>
                  <a:cubicBezTo>
                    <a:pt x="101" y="18"/>
                    <a:pt x="105" y="14"/>
                    <a:pt x="108" y="1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22" name="Freeform 595"/>
            <p:cNvSpPr>
              <a:spLocks/>
            </p:cNvSpPr>
            <p:nvPr/>
          </p:nvSpPr>
          <p:spPr bwMode="auto">
            <a:xfrm>
              <a:off x="4328205" y="5025116"/>
              <a:ext cx="659913" cy="665436"/>
            </a:xfrm>
            <a:custGeom>
              <a:avLst/>
              <a:gdLst>
                <a:gd name="T0" fmla="*/ 56 w 183"/>
                <a:gd name="T1" fmla="*/ 20 h 184"/>
                <a:gd name="T2" fmla="*/ 164 w 183"/>
                <a:gd name="T3" fmla="*/ 57 h 184"/>
                <a:gd name="T4" fmla="*/ 127 w 183"/>
                <a:gd name="T5" fmla="*/ 165 h 184"/>
                <a:gd name="T6" fmla="*/ 19 w 183"/>
                <a:gd name="T7" fmla="*/ 127 h 184"/>
                <a:gd name="T8" fmla="*/ 56 w 183"/>
                <a:gd name="T9" fmla="*/ 20 h 184"/>
              </a:gdLst>
              <a:ahLst/>
              <a:cxnLst>
                <a:cxn ang="0">
                  <a:pos x="T0" y="T1"/>
                </a:cxn>
                <a:cxn ang="0">
                  <a:pos x="T2" y="T3"/>
                </a:cxn>
                <a:cxn ang="0">
                  <a:pos x="T4" y="T5"/>
                </a:cxn>
                <a:cxn ang="0">
                  <a:pos x="T6" y="T7"/>
                </a:cxn>
                <a:cxn ang="0">
                  <a:pos x="T8" y="T9"/>
                </a:cxn>
              </a:cxnLst>
              <a:rect l="0" t="0" r="r" b="b"/>
              <a:pathLst>
                <a:path w="183" h="184">
                  <a:moveTo>
                    <a:pt x="56" y="20"/>
                  </a:moveTo>
                  <a:cubicBezTo>
                    <a:pt x="97" y="0"/>
                    <a:pt x="145" y="17"/>
                    <a:pt x="164" y="57"/>
                  </a:cubicBezTo>
                  <a:cubicBezTo>
                    <a:pt x="183" y="97"/>
                    <a:pt x="167" y="145"/>
                    <a:pt x="127" y="165"/>
                  </a:cubicBezTo>
                  <a:cubicBezTo>
                    <a:pt x="87" y="184"/>
                    <a:pt x="38" y="167"/>
                    <a:pt x="19" y="127"/>
                  </a:cubicBezTo>
                  <a:cubicBezTo>
                    <a:pt x="0" y="87"/>
                    <a:pt x="16" y="39"/>
                    <a:pt x="56" y="20"/>
                  </a:cubicBezTo>
                  <a:close/>
                </a:path>
              </a:pathLst>
            </a:custGeom>
            <a:solidFill>
              <a:schemeClr val="bg1">
                <a:lumMod val="5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127210"/>
                  </a:solidFill>
                </a:ln>
                <a:solidFill>
                  <a:schemeClr val="lt1"/>
                </a:solidFill>
                <a:latin typeface="华文楷体" pitchFamily="2" charset="-122"/>
                <a:ea typeface="华文楷体" pitchFamily="2" charset="-122"/>
              </a:endParaRPr>
            </a:p>
          </p:txBody>
        </p:sp>
        <p:sp>
          <p:nvSpPr>
            <p:cNvPr id="223" name="Freeform 596"/>
            <p:cNvSpPr>
              <a:spLocks/>
            </p:cNvSpPr>
            <p:nvPr/>
          </p:nvSpPr>
          <p:spPr bwMode="auto">
            <a:xfrm>
              <a:off x="4499396" y="5190784"/>
              <a:ext cx="287159" cy="300965"/>
            </a:xfrm>
            <a:custGeom>
              <a:avLst/>
              <a:gdLst>
                <a:gd name="T0" fmla="*/ 79 w 80"/>
                <a:gd name="T1" fmla="*/ 58 h 83"/>
                <a:gd name="T2" fmla="*/ 63 w 80"/>
                <a:gd name="T3" fmla="*/ 42 h 83"/>
                <a:gd name="T4" fmla="*/ 60 w 80"/>
                <a:gd name="T5" fmla="*/ 39 h 83"/>
                <a:gd name="T6" fmla="*/ 45 w 80"/>
                <a:gd name="T7" fmla="*/ 21 h 83"/>
                <a:gd name="T8" fmla="*/ 38 w 80"/>
                <a:gd name="T9" fmla="*/ 6 h 83"/>
                <a:gd name="T10" fmla="*/ 29 w 80"/>
                <a:gd name="T11" fmla="*/ 5 h 83"/>
                <a:gd name="T12" fmla="*/ 26 w 80"/>
                <a:gd name="T13" fmla="*/ 12 h 83"/>
                <a:gd name="T14" fmla="*/ 31 w 80"/>
                <a:gd name="T15" fmla="*/ 24 h 83"/>
                <a:gd name="T16" fmla="*/ 32 w 80"/>
                <a:gd name="T17" fmla="*/ 32 h 83"/>
                <a:gd name="T18" fmla="*/ 8 w 80"/>
                <a:gd name="T19" fmla="*/ 32 h 83"/>
                <a:gd name="T20" fmla="*/ 2 w 80"/>
                <a:gd name="T21" fmla="*/ 40 h 83"/>
                <a:gd name="T22" fmla="*/ 14 w 80"/>
                <a:gd name="T23" fmla="*/ 74 h 83"/>
                <a:gd name="T24" fmla="*/ 19 w 80"/>
                <a:gd name="T25" fmla="*/ 77 h 83"/>
                <a:gd name="T26" fmla="*/ 48 w 80"/>
                <a:gd name="T27" fmla="*/ 77 h 83"/>
                <a:gd name="T28" fmla="*/ 54 w 80"/>
                <a:gd name="T29" fmla="*/ 80 h 83"/>
                <a:gd name="T30" fmla="*/ 56 w 80"/>
                <a:gd name="T31" fmla="*/ 81 h 83"/>
                <a:gd name="T32" fmla="*/ 61 w 80"/>
                <a:gd name="T33" fmla="*/ 81 h 83"/>
                <a:gd name="T34" fmla="*/ 79 w 80"/>
                <a:gd name="T35" fmla="*/ 63 h 83"/>
                <a:gd name="T36" fmla="*/ 79 w 80"/>
                <a:gd name="T37" fmla="*/ 5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3">
                  <a:moveTo>
                    <a:pt x="79" y="58"/>
                  </a:moveTo>
                  <a:cubicBezTo>
                    <a:pt x="63" y="42"/>
                    <a:pt x="63" y="42"/>
                    <a:pt x="63" y="42"/>
                  </a:cubicBezTo>
                  <a:cubicBezTo>
                    <a:pt x="62" y="41"/>
                    <a:pt x="60" y="40"/>
                    <a:pt x="60" y="39"/>
                  </a:cubicBezTo>
                  <a:cubicBezTo>
                    <a:pt x="60" y="39"/>
                    <a:pt x="54" y="27"/>
                    <a:pt x="45" y="21"/>
                  </a:cubicBezTo>
                  <a:cubicBezTo>
                    <a:pt x="35" y="15"/>
                    <a:pt x="38" y="11"/>
                    <a:pt x="38" y="6"/>
                  </a:cubicBezTo>
                  <a:cubicBezTo>
                    <a:pt x="38" y="1"/>
                    <a:pt x="33" y="0"/>
                    <a:pt x="29" y="5"/>
                  </a:cubicBezTo>
                  <a:cubicBezTo>
                    <a:pt x="28" y="7"/>
                    <a:pt x="27" y="10"/>
                    <a:pt x="26" y="12"/>
                  </a:cubicBezTo>
                  <a:cubicBezTo>
                    <a:pt x="26" y="18"/>
                    <a:pt x="30" y="22"/>
                    <a:pt x="31" y="24"/>
                  </a:cubicBezTo>
                  <a:cubicBezTo>
                    <a:pt x="32" y="25"/>
                    <a:pt x="33" y="28"/>
                    <a:pt x="32" y="32"/>
                  </a:cubicBezTo>
                  <a:cubicBezTo>
                    <a:pt x="8" y="32"/>
                    <a:pt x="8" y="32"/>
                    <a:pt x="8" y="32"/>
                  </a:cubicBezTo>
                  <a:cubicBezTo>
                    <a:pt x="3" y="32"/>
                    <a:pt x="0" y="35"/>
                    <a:pt x="2" y="40"/>
                  </a:cubicBezTo>
                  <a:cubicBezTo>
                    <a:pt x="14" y="74"/>
                    <a:pt x="14" y="74"/>
                    <a:pt x="14" y="74"/>
                  </a:cubicBezTo>
                  <a:cubicBezTo>
                    <a:pt x="15" y="76"/>
                    <a:pt x="17" y="77"/>
                    <a:pt x="19" y="77"/>
                  </a:cubicBezTo>
                  <a:cubicBezTo>
                    <a:pt x="48" y="77"/>
                    <a:pt x="48" y="77"/>
                    <a:pt x="48" y="77"/>
                  </a:cubicBezTo>
                  <a:cubicBezTo>
                    <a:pt x="50" y="77"/>
                    <a:pt x="53" y="78"/>
                    <a:pt x="54" y="80"/>
                  </a:cubicBezTo>
                  <a:cubicBezTo>
                    <a:pt x="56" y="81"/>
                    <a:pt x="56" y="81"/>
                    <a:pt x="56" y="81"/>
                  </a:cubicBezTo>
                  <a:cubicBezTo>
                    <a:pt x="57" y="83"/>
                    <a:pt x="60" y="83"/>
                    <a:pt x="61" y="81"/>
                  </a:cubicBezTo>
                  <a:cubicBezTo>
                    <a:pt x="79" y="63"/>
                    <a:pt x="79" y="63"/>
                    <a:pt x="79" y="63"/>
                  </a:cubicBezTo>
                  <a:cubicBezTo>
                    <a:pt x="80" y="62"/>
                    <a:pt x="80" y="59"/>
                    <a:pt x="79"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24" name="Freeform 597"/>
            <p:cNvSpPr>
              <a:spLocks/>
            </p:cNvSpPr>
            <p:nvPr/>
          </p:nvSpPr>
          <p:spPr bwMode="auto">
            <a:xfrm>
              <a:off x="4723047" y="5422720"/>
              <a:ext cx="93879" cy="93879"/>
            </a:xfrm>
            <a:custGeom>
              <a:avLst/>
              <a:gdLst>
                <a:gd name="T0" fmla="*/ 5 w 34"/>
                <a:gd name="T1" fmla="*/ 34 h 34"/>
                <a:gd name="T2" fmla="*/ 0 w 34"/>
                <a:gd name="T3" fmla="*/ 27 h 34"/>
                <a:gd name="T4" fmla="*/ 27 w 34"/>
                <a:gd name="T5" fmla="*/ 0 h 34"/>
                <a:gd name="T6" fmla="*/ 34 w 34"/>
                <a:gd name="T7" fmla="*/ 7 h 34"/>
                <a:gd name="T8" fmla="*/ 5 w 34"/>
                <a:gd name="T9" fmla="*/ 34 h 34"/>
              </a:gdLst>
              <a:ahLst/>
              <a:cxnLst>
                <a:cxn ang="0">
                  <a:pos x="T0" y="T1"/>
                </a:cxn>
                <a:cxn ang="0">
                  <a:pos x="T2" y="T3"/>
                </a:cxn>
                <a:cxn ang="0">
                  <a:pos x="T4" y="T5"/>
                </a:cxn>
                <a:cxn ang="0">
                  <a:pos x="T6" y="T7"/>
                </a:cxn>
                <a:cxn ang="0">
                  <a:pos x="T8" y="T9"/>
                </a:cxn>
              </a:cxnLst>
              <a:rect l="0" t="0" r="r" b="b"/>
              <a:pathLst>
                <a:path w="34" h="34">
                  <a:moveTo>
                    <a:pt x="5" y="34"/>
                  </a:moveTo>
                  <a:lnTo>
                    <a:pt x="0" y="27"/>
                  </a:lnTo>
                  <a:lnTo>
                    <a:pt x="27" y="0"/>
                  </a:lnTo>
                  <a:lnTo>
                    <a:pt x="34" y="7"/>
                  </a:lnTo>
                  <a:lnTo>
                    <a:pt x="5"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25" name="Freeform 598"/>
            <p:cNvSpPr>
              <a:spLocks/>
            </p:cNvSpPr>
            <p:nvPr/>
          </p:nvSpPr>
          <p:spPr bwMode="auto">
            <a:xfrm>
              <a:off x="8318052" y="3801931"/>
              <a:ext cx="665436" cy="665436"/>
            </a:xfrm>
            <a:custGeom>
              <a:avLst/>
              <a:gdLst>
                <a:gd name="T0" fmla="*/ 57 w 184"/>
                <a:gd name="T1" fmla="*/ 19 h 184"/>
                <a:gd name="T2" fmla="*/ 165 w 184"/>
                <a:gd name="T3" fmla="*/ 57 h 184"/>
                <a:gd name="T4" fmla="*/ 127 w 184"/>
                <a:gd name="T5" fmla="*/ 164 h 184"/>
                <a:gd name="T6" fmla="*/ 20 w 184"/>
                <a:gd name="T7" fmla="*/ 127 h 184"/>
                <a:gd name="T8" fmla="*/ 57 w 184"/>
                <a:gd name="T9" fmla="*/ 19 h 184"/>
              </a:gdLst>
              <a:ahLst/>
              <a:cxnLst>
                <a:cxn ang="0">
                  <a:pos x="T0" y="T1"/>
                </a:cxn>
                <a:cxn ang="0">
                  <a:pos x="T2" y="T3"/>
                </a:cxn>
                <a:cxn ang="0">
                  <a:pos x="T4" y="T5"/>
                </a:cxn>
                <a:cxn ang="0">
                  <a:pos x="T6" y="T7"/>
                </a:cxn>
                <a:cxn ang="0">
                  <a:pos x="T8" y="T9"/>
                </a:cxn>
              </a:cxnLst>
              <a:rect l="0" t="0" r="r" b="b"/>
              <a:pathLst>
                <a:path w="184" h="184">
                  <a:moveTo>
                    <a:pt x="57" y="19"/>
                  </a:moveTo>
                  <a:cubicBezTo>
                    <a:pt x="97" y="0"/>
                    <a:pt x="146" y="17"/>
                    <a:pt x="165" y="57"/>
                  </a:cubicBezTo>
                  <a:cubicBezTo>
                    <a:pt x="184" y="97"/>
                    <a:pt x="168" y="145"/>
                    <a:pt x="127" y="164"/>
                  </a:cubicBezTo>
                  <a:cubicBezTo>
                    <a:pt x="87" y="184"/>
                    <a:pt x="39" y="167"/>
                    <a:pt x="20" y="127"/>
                  </a:cubicBezTo>
                  <a:cubicBezTo>
                    <a:pt x="0" y="87"/>
                    <a:pt x="17" y="39"/>
                    <a:pt x="57" y="19"/>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26" name="Freeform 599"/>
            <p:cNvSpPr>
              <a:spLocks/>
            </p:cNvSpPr>
            <p:nvPr/>
          </p:nvSpPr>
          <p:spPr bwMode="auto">
            <a:xfrm>
              <a:off x="8500287" y="4039389"/>
              <a:ext cx="88356" cy="184997"/>
            </a:xfrm>
            <a:custGeom>
              <a:avLst/>
              <a:gdLst>
                <a:gd name="T0" fmla="*/ 0 w 32"/>
                <a:gd name="T1" fmla="*/ 67 h 67"/>
                <a:gd name="T2" fmla="*/ 32 w 32"/>
                <a:gd name="T3" fmla="*/ 28 h 67"/>
                <a:gd name="T4" fmla="*/ 0 w 32"/>
                <a:gd name="T5" fmla="*/ 0 h 67"/>
                <a:gd name="T6" fmla="*/ 0 w 32"/>
                <a:gd name="T7" fmla="*/ 67 h 67"/>
              </a:gdLst>
              <a:ahLst/>
              <a:cxnLst>
                <a:cxn ang="0">
                  <a:pos x="T0" y="T1"/>
                </a:cxn>
                <a:cxn ang="0">
                  <a:pos x="T2" y="T3"/>
                </a:cxn>
                <a:cxn ang="0">
                  <a:pos x="T4" y="T5"/>
                </a:cxn>
                <a:cxn ang="0">
                  <a:pos x="T6" y="T7"/>
                </a:cxn>
              </a:cxnLst>
              <a:rect l="0" t="0" r="r" b="b"/>
              <a:pathLst>
                <a:path w="32" h="67">
                  <a:moveTo>
                    <a:pt x="0" y="67"/>
                  </a:moveTo>
                  <a:lnTo>
                    <a:pt x="32" y="28"/>
                  </a:lnTo>
                  <a:lnTo>
                    <a:pt x="0" y="0"/>
                  </a:lnTo>
                  <a:lnTo>
                    <a:pt x="0"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27" name="Freeform 600"/>
            <p:cNvSpPr>
              <a:spLocks/>
            </p:cNvSpPr>
            <p:nvPr/>
          </p:nvSpPr>
          <p:spPr bwMode="auto">
            <a:xfrm>
              <a:off x="8715656" y="4039389"/>
              <a:ext cx="91119" cy="184997"/>
            </a:xfrm>
            <a:custGeom>
              <a:avLst/>
              <a:gdLst>
                <a:gd name="T0" fmla="*/ 33 w 33"/>
                <a:gd name="T1" fmla="*/ 67 h 67"/>
                <a:gd name="T2" fmla="*/ 33 w 33"/>
                <a:gd name="T3" fmla="*/ 0 h 67"/>
                <a:gd name="T4" fmla="*/ 0 w 33"/>
                <a:gd name="T5" fmla="*/ 28 h 67"/>
                <a:gd name="T6" fmla="*/ 33 w 33"/>
                <a:gd name="T7" fmla="*/ 67 h 67"/>
              </a:gdLst>
              <a:ahLst/>
              <a:cxnLst>
                <a:cxn ang="0">
                  <a:pos x="T0" y="T1"/>
                </a:cxn>
                <a:cxn ang="0">
                  <a:pos x="T2" y="T3"/>
                </a:cxn>
                <a:cxn ang="0">
                  <a:pos x="T4" y="T5"/>
                </a:cxn>
                <a:cxn ang="0">
                  <a:pos x="T6" y="T7"/>
                </a:cxn>
              </a:cxnLst>
              <a:rect l="0" t="0" r="r" b="b"/>
              <a:pathLst>
                <a:path w="33" h="67">
                  <a:moveTo>
                    <a:pt x="33" y="67"/>
                  </a:moveTo>
                  <a:lnTo>
                    <a:pt x="33" y="0"/>
                  </a:lnTo>
                  <a:lnTo>
                    <a:pt x="0" y="28"/>
                  </a:lnTo>
                  <a:lnTo>
                    <a:pt x="3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28" name="Rectangle 601"/>
            <p:cNvSpPr>
              <a:spLocks noChangeArrowheads="1"/>
            </p:cNvSpPr>
            <p:nvPr/>
          </p:nvSpPr>
          <p:spPr bwMode="auto">
            <a:xfrm>
              <a:off x="8806775" y="4232669"/>
              <a:ext cx="2762" cy="2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29" name="Rectangle 602"/>
            <p:cNvSpPr>
              <a:spLocks noChangeArrowheads="1"/>
            </p:cNvSpPr>
            <p:nvPr/>
          </p:nvSpPr>
          <p:spPr bwMode="auto">
            <a:xfrm>
              <a:off x="8500287" y="4232669"/>
              <a:ext cx="2762" cy="2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30" name="Freeform 603"/>
            <p:cNvSpPr>
              <a:spLocks/>
            </p:cNvSpPr>
            <p:nvPr/>
          </p:nvSpPr>
          <p:spPr bwMode="auto">
            <a:xfrm>
              <a:off x="8503049" y="4119462"/>
              <a:ext cx="300965" cy="113208"/>
            </a:xfrm>
            <a:custGeom>
              <a:avLst/>
              <a:gdLst>
                <a:gd name="T0" fmla="*/ 109 w 109"/>
                <a:gd name="T1" fmla="*/ 41 h 41"/>
                <a:gd name="T2" fmla="*/ 107 w 109"/>
                <a:gd name="T3" fmla="*/ 41 h 41"/>
                <a:gd name="T4" fmla="*/ 75 w 109"/>
                <a:gd name="T5" fmla="*/ 0 h 41"/>
                <a:gd name="T6" fmla="*/ 54 w 109"/>
                <a:gd name="T7" fmla="*/ 17 h 41"/>
                <a:gd name="T8" fmla="*/ 34 w 109"/>
                <a:gd name="T9" fmla="*/ 0 h 41"/>
                <a:gd name="T10" fmla="*/ 0 w 109"/>
                <a:gd name="T11" fmla="*/ 41 h 41"/>
                <a:gd name="T12" fmla="*/ 0 w 109"/>
                <a:gd name="T13" fmla="*/ 41 h 41"/>
                <a:gd name="T14" fmla="*/ 109 w 109"/>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1">
                  <a:moveTo>
                    <a:pt x="109" y="41"/>
                  </a:moveTo>
                  <a:lnTo>
                    <a:pt x="107" y="41"/>
                  </a:lnTo>
                  <a:lnTo>
                    <a:pt x="75" y="0"/>
                  </a:lnTo>
                  <a:lnTo>
                    <a:pt x="54" y="17"/>
                  </a:lnTo>
                  <a:lnTo>
                    <a:pt x="34" y="0"/>
                  </a:lnTo>
                  <a:lnTo>
                    <a:pt x="0" y="41"/>
                  </a:lnTo>
                  <a:lnTo>
                    <a:pt x="0" y="41"/>
                  </a:lnTo>
                  <a:lnTo>
                    <a:pt x="10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31" name="Freeform 604"/>
            <p:cNvSpPr>
              <a:spLocks/>
            </p:cNvSpPr>
            <p:nvPr/>
          </p:nvSpPr>
          <p:spPr bwMode="auto">
            <a:xfrm>
              <a:off x="8505809" y="4036627"/>
              <a:ext cx="292681" cy="118730"/>
            </a:xfrm>
            <a:custGeom>
              <a:avLst/>
              <a:gdLst>
                <a:gd name="T0" fmla="*/ 32 w 106"/>
                <a:gd name="T1" fmla="*/ 26 h 43"/>
                <a:gd name="T2" fmla="*/ 33 w 106"/>
                <a:gd name="T3" fmla="*/ 28 h 43"/>
                <a:gd name="T4" fmla="*/ 34 w 106"/>
                <a:gd name="T5" fmla="*/ 28 h 43"/>
                <a:gd name="T6" fmla="*/ 53 w 106"/>
                <a:gd name="T7" fmla="*/ 43 h 43"/>
                <a:gd name="T8" fmla="*/ 72 w 106"/>
                <a:gd name="T9" fmla="*/ 28 h 43"/>
                <a:gd name="T10" fmla="*/ 72 w 106"/>
                <a:gd name="T11" fmla="*/ 28 h 43"/>
                <a:gd name="T12" fmla="*/ 74 w 106"/>
                <a:gd name="T13" fmla="*/ 26 h 43"/>
                <a:gd name="T14" fmla="*/ 106 w 106"/>
                <a:gd name="T15" fmla="*/ 0 h 43"/>
                <a:gd name="T16" fmla="*/ 0 w 106"/>
                <a:gd name="T17" fmla="*/ 0 h 43"/>
                <a:gd name="T18" fmla="*/ 32 w 106"/>
                <a:gd name="T19"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43">
                  <a:moveTo>
                    <a:pt x="32" y="26"/>
                  </a:moveTo>
                  <a:lnTo>
                    <a:pt x="33" y="28"/>
                  </a:lnTo>
                  <a:lnTo>
                    <a:pt x="34" y="28"/>
                  </a:lnTo>
                  <a:lnTo>
                    <a:pt x="53" y="43"/>
                  </a:lnTo>
                  <a:lnTo>
                    <a:pt x="72" y="28"/>
                  </a:lnTo>
                  <a:lnTo>
                    <a:pt x="72" y="28"/>
                  </a:lnTo>
                  <a:lnTo>
                    <a:pt x="74" y="26"/>
                  </a:lnTo>
                  <a:lnTo>
                    <a:pt x="106" y="0"/>
                  </a:lnTo>
                  <a:lnTo>
                    <a:pt x="0" y="0"/>
                  </a:lnTo>
                  <a:lnTo>
                    <a:pt x="3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32" name="Freeform 605"/>
            <p:cNvSpPr>
              <a:spLocks/>
            </p:cNvSpPr>
            <p:nvPr/>
          </p:nvSpPr>
          <p:spPr bwMode="auto">
            <a:xfrm>
              <a:off x="5879966" y="5254291"/>
              <a:ext cx="659913" cy="659913"/>
            </a:xfrm>
            <a:custGeom>
              <a:avLst/>
              <a:gdLst>
                <a:gd name="T0" fmla="*/ 56 w 183"/>
                <a:gd name="T1" fmla="*/ 19 h 183"/>
                <a:gd name="T2" fmla="*/ 164 w 183"/>
                <a:gd name="T3" fmla="*/ 56 h 183"/>
                <a:gd name="T4" fmla="*/ 127 w 183"/>
                <a:gd name="T5" fmla="*/ 164 h 183"/>
                <a:gd name="T6" fmla="*/ 19 w 183"/>
                <a:gd name="T7" fmla="*/ 127 h 183"/>
                <a:gd name="T8" fmla="*/ 56 w 183"/>
                <a:gd name="T9" fmla="*/ 19 h 183"/>
              </a:gdLst>
              <a:ahLst/>
              <a:cxnLst>
                <a:cxn ang="0">
                  <a:pos x="T0" y="T1"/>
                </a:cxn>
                <a:cxn ang="0">
                  <a:pos x="T2" y="T3"/>
                </a:cxn>
                <a:cxn ang="0">
                  <a:pos x="T4" y="T5"/>
                </a:cxn>
                <a:cxn ang="0">
                  <a:pos x="T6" y="T7"/>
                </a:cxn>
                <a:cxn ang="0">
                  <a:pos x="T8" y="T9"/>
                </a:cxn>
              </a:cxnLst>
              <a:rect l="0" t="0" r="r" b="b"/>
              <a:pathLst>
                <a:path w="183" h="183">
                  <a:moveTo>
                    <a:pt x="56" y="19"/>
                  </a:moveTo>
                  <a:cubicBezTo>
                    <a:pt x="97" y="0"/>
                    <a:pt x="145" y="16"/>
                    <a:pt x="164" y="56"/>
                  </a:cubicBezTo>
                  <a:cubicBezTo>
                    <a:pt x="183" y="96"/>
                    <a:pt x="167" y="145"/>
                    <a:pt x="127" y="164"/>
                  </a:cubicBezTo>
                  <a:cubicBezTo>
                    <a:pt x="87" y="183"/>
                    <a:pt x="38" y="167"/>
                    <a:pt x="19" y="127"/>
                  </a:cubicBezTo>
                  <a:cubicBezTo>
                    <a:pt x="0" y="87"/>
                    <a:pt x="16" y="38"/>
                    <a:pt x="56" y="19"/>
                  </a:cubicBez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33" name="Freeform 606"/>
            <p:cNvSpPr>
              <a:spLocks/>
            </p:cNvSpPr>
            <p:nvPr/>
          </p:nvSpPr>
          <p:spPr bwMode="auto">
            <a:xfrm>
              <a:off x="6122946" y="5403393"/>
              <a:ext cx="176713" cy="358948"/>
            </a:xfrm>
            <a:custGeom>
              <a:avLst/>
              <a:gdLst>
                <a:gd name="T0" fmla="*/ 11 w 49"/>
                <a:gd name="T1" fmla="*/ 20 h 99"/>
                <a:gd name="T2" fmla="*/ 11 w 49"/>
                <a:gd name="T3" fmla="*/ 34 h 99"/>
                <a:gd name="T4" fmla="*/ 0 w 49"/>
                <a:gd name="T5" fmla="*/ 34 h 99"/>
                <a:gd name="T6" fmla="*/ 0 w 49"/>
                <a:gd name="T7" fmla="*/ 51 h 99"/>
                <a:gd name="T8" fmla="*/ 11 w 49"/>
                <a:gd name="T9" fmla="*/ 51 h 99"/>
                <a:gd name="T10" fmla="*/ 11 w 49"/>
                <a:gd name="T11" fmla="*/ 99 h 99"/>
                <a:gd name="T12" fmla="*/ 32 w 49"/>
                <a:gd name="T13" fmla="*/ 99 h 99"/>
                <a:gd name="T14" fmla="*/ 32 w 49"/>
                <a:gd name="T15" fmla="*/ 51 h 99"/>
                <a:gd name="T16" fmla="*/ 47 w 49"/>
                <a:gd name="T17" fmla="*/ 51 h 99"/>
                <a:gd name="T18" fmla="*/ 49 w 49"/>
                <a:gd name="T19" fmla="*/ 34 h 99"/>
                <a:gd name="T20" fmla="*/ 32 w 49"/>
                <a:gd name="T21" fmla="*/ 34 h 99"/>
                <a:gd name="T22" fmla="*/ 32 w 49"/>
                <a:gd name="T23" fmla="*/ 22 h 99"/>
                <a:gd name="T24" fmla="*/ 37 w 49"/>
                <a:gd name="T25" fmla="*/ 18 h 99"/>
                <a:gd name="T26" fmla="*/ 49 w 49"/>
                <a:gd name="T27" fmla="*/ 18 h 99"/>
                <a:gd name="T28" fmla="*/ 49 w 49"/>
                <a:gd name="T29" fmla="*/ 0 h 99"/>
                <a:gd name="T30" fmla="*/ 33 w 49"/>
                <a:gd name="T31" fmla="*/ 0 h 99"/>
                <a:gd name="T32" fmla="*/ 11 w 49"/>
                <a:gd name="T33" fmla="*/ 2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9">
                  <a:moveTo>
                    <a:pt x="11" y="20"/>
                  </a:moveTo>
                  <a:cubicBezTo>
                    <a:pt x="11" y="22"/>
                    <a:pt x="11" y="34"/>
                    <a:pt x="11" y="34"/>
                  </a:cubicBezTo>
                  <a:cubicBezTo>
                    <a:pt x="0" y="34"/>
                    <a:pt x="0" y="34"/>
                    <a:pt x="0" y="34"/>
                  </a:cubicBezTo>
                  <a:cubicBezTo>
                    <a:pt x="0" y="51"/>
                    <a:pt x="0" y="51"/>
                    <a:pt x="0" y="51"/>
                  </a:cubicBezTo>
                  <a:cubicBezTo>
                    <a:pt x="11" y="51"/>
                    <a:pt x="11" y="51"/>
                    <a:pt x="11" y="51"/>
                  </a:cubicBezTo>
                  <a:cubicBezTo>
                    <a:pt x="11" y="99"/>
                    <a:pt x="11" y="99"/>
                    <a:pt x="11" y="99"/>
                  </a:cubicBezTo>
                  <a:cubicBezTo>
                    <a:pt x="32" y="99"/>
                    <a:pt x="32" y="99"/>
                    <a:pt x="32" y="99"/>
                  </a:cubicBezTo>
                  <a:cubicBezTo>
                    <a:pt x="32" y="51"/>
                    <a:pt x="32" y="51"/>
                    <a:pt x="32" y="51"/>
                  </a:cubicBezTo>
                  <a:cubicBezTo>
                    <a:pt x="47" y="51"/>
                    <a:pt x="47" y="51"/>
                    <a:pt x="47" y="51"/>
                  </a:cubicBezTo>
                  <a:cubicBezTo>
                    <a:pt x="47" y="51"/>
                    <a:pt x="48" y="43"/>
                    <a:pt x="49" y="34"/>
                  </a:cubicBezTo>
                  <a:cubicBezTo>
                    <a:pt x="47" y="34"/>
                    <a:pt x="32" y="34"/>
                    <a:pt x="32" y="34"/>
                  </a:cubicBezTo>
                  <a:cubicBezTo>
                    <a:pt x="32" y="34"/>
                    <a:pt x="32" y="24"/>
                    <a:pt x="32" y="22"/>
                  </a:cubicBezTo>
                  <a:cubicBezTo>
                    <a:pt x="32" y="20"/>
                    <a:pt x="35" y="18"/>
                    <a:pt x="37" y="18"/>
                  </a:cubicBezTo>
                  <a:cubicBezTo>
                    <a:pt x="39" y="18"/>
                    <a:pt x="44" y="18"/>
                    <a:pt x="49" y="18"/>
                  </a:cubicBezTo>
                  <a:cubicBezTo>
                    <a:pt x="49" y="15"/>
                    <a:pt x="49" y="7"/>
                    <a:pt x="49" y="0"/>
                  </a:cubicBezTo>
                  <a:cubicBezTo>
                    <a:pt x="43" y="0"/>
                    <a:pt x="36" y="0"/>
                    <a:pt x="33" y="0"/>
                  </a:cubicBezTo>
                  <a:cubicBezTo>
                    <a:pt x="10" y="0"/>
                    <a:pt x="11" y="17"/>
                    <a:pt x="11" y="2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34" name="Freeform 608"/>
            <p:cNvSpPr>
              <a:spLocks/>
            </p:cNvSpPr>
            <p:nvPr/>
          </p:nvSpPr>
          <p:spPr bwMode="auto">
            <a:xfrm>
              <a:off x="6688979" y="2192186"/>
              <a:ext cx="662674" cy="659913"/>
            </a:xfrm>
            <a:custGeom>
              <a:avLst/>
              <a:gdLst>
                <a:gd name="T0" fmla="*/ 57 w 184"/>
                <a:gd name="T1" fmla="*/ 19 h 183"/>
                <a:gd name="T2" fmla="*/ 165 w 184"/>
                <a:gd name="T3" fmla="*/ 56 h 183"/>
                <a:gd name="T4" fmla="*/ 127 w 184"/>
                <a:gd name="T5" fmla="*/ 164 h 183"/>
                <a:gd name="T6" fmla="*/ 20 w 184"/>
                <a:gd name="T7" fmla="*/ 127 h 183"/>
                <a:gd name="T8" fmla="*/ 57 w 184"/>
                <a:gd name="T9" fmla="*/ 19 h 183"/>
              </a:gdLst>
              <a:ahLst/>
              <a:cxnLst>
                <a:cxn ang="0">
                  <a:pos x="T0" y="T1"/>
                </a:cxn>
                <a:cxn ang="0">
                  <a:pos x="T2" y="T3"/>
                </a:cxn>
                <a:cxn ang="0">
                  <a:pos x="T4" y="T5"/>
                </a:cxn>
                <a:cxn ang="0">
                  <a:pos x="T6" y="T7"/>
                </a:cxn>
                <a:cxn ang="0">
                  <a:pos x="T8" y="T9"/>
                </a:cxn>
              </a:cxnLst>
              <a:rect l="0" t="0" r="r" b="b"/>
              <a:pathLst>
                <a:path w="184" h="183">
                  <a:moveTo>
                    <a:pt x="57" y="19"/>
                  </a:moveTo>
                  <a:cubicBezTo>
                    <a:pt x="97" y="0"/>
                    <a:pt x="145" y="16"/>
                    <a:pt x="165" y="56"/>
                  </a:cubicBezTo>
                  <a:cubicBezTo>
                    <a:pt x="184" y="96"/>
                    <a:pt x="167" y="145"/>
                    <a:pt x="127" y="164"/>
                  </a:cubicBezTo>
                  <a:cubicBezTo>
                    <a:pt x="87" y="183"/>
                    <a:pt x="39" y="167"/>
                    <a:pt x="20" y="127"/>
                  </a:cubicBezTo>
                  <a:cubicBezTo>
                    <a:pt x="0" y="87"/>
                    <a:pt x="17" y="38"/>
                    <a:pt x="57" y="19"/>
                  </a:cubicBezTo>
                  <a:close/>
                </a:path>
              </a:pathLst>
            </a:custGeom>
            <a:solidFill>
              <a:schemeClr val="accent5">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35" name="Freeform 609"/>
            <p:cNvSpPr>
              <a:spLocks noEditPoints="1"/>
            </p:cNvSpPr>
            <p:nvPr/>
          </p:nvSpPr>
          <p:spPr bwMode="auto">
            <a:xfrm>
              <a:off x="6846363" y="2379943"/>
              <a:ext cx="347904" cy="284398"/>
            </a:xfrm>
            <a:custGeom>
              <a:avLst/>
              <a:gdLst>
                <a:gd name="T0" fmla="*/ 89 w 96"/>
                <a:gd name="T1" fmla="*/ 23 h 79"/>
                <a:gd name="T2" fmla="*/ 70 w 96"/>
                <a:gd name="T3" fmla="*/ 33 h 79"/>
                <a:gd name="T4" fmla="*/ 77 w 96"/>
                <a:gd name="T5" fmla="*/ 10 h 79"/>
                <a:gd name="T6" fmla="*/ 70 w 96"/>
                <a:gd name="T7" fmla="*/ 53 h 79"/>
                <a:gd name="T8" fmla="*/ 70 w 96"/>
                <a:gd name="T9" fmla="*/ 75 h 79"/>
                <a:gd name="T10" fmla="*/ 72 w 96"/>
                <a:gd name="T11" fmla="*/ 48 h 79"/>
                <a:gd name="T12" fmla="*/ 96 w 96"/>
                <a:gd name="T13" fmla="*/ 65 h 79"/>
                <a:gd name="T14" fmla="*/ 77 w 96"/>
                <a:gd name="T15" fmla="*/ 39 h 79"/>
                <a:gd name="T16" fmla="*/ 70 w 96"/>
                <a:gd name="T17" fmla="*/ 40 h 79"/>
                <a:gd name="T18" fmla="*/ 66 w 96"/>
                <a:gd name="T19" fmla="*/ 28 h 79"/>
                <a:gd name="T20" fmla="*/ 68 w 96"/>
                <a:gd name="T21" fmla="*/ 13 h 79"/>
                <a:gd name="T22" fmla="*/ 70 w 96"/>
                <a:gd name="T23" fmla="*/ 33 h 79"/>
                <a:gd name="T24" fmla="*/ 70 w 96"/>
                <a:gd name="T25" fmla="*/ 40 h 79"/>
                <a:gd name="T26" fmla="*/ 70 w 96"/>
                <a:gd name="T27" fmla="*/ 37 h 79"/>
                <a:gd name="T28" fmla="*/ 61 w 96"/>
                <a:gd name="T29" fmla="*/ 34 h 79"/>
                <a:gd name="T30" fmla="*/ 35 w 96"/>
                <a:gd name="T31" fmla="*/ 34 h 79"/>
                <a:gd name="T32" fmla="*/ 27 w 96"/>
                <a:gd name="T33" fmla="*/ 75 h 79"/>
                <a:gd name="T34" fmla="*/ 70 w 96"/>
                <a:gd name="T35" fmla="*/ 75 h 79"/>
                <a:gd name="T36" fmla="*/ 27 w 96"/>
                <a:gd name="T37" fmla="*/ 40 h 79"/>
                <a:gd name="T38" fmla="*/ 28 w 96"/>
                <a:gd name="T39" fmla="*/ 36 h 79"/>
                <a:gd name="T40" fmla="*/ 27 w 96"/>
                <a:gd name="T41" fmla="*/ 33 h 79"/>
                <a:gd name="T42" fmla="*/ 28 w 96"/>
                <a:gd name="T43" fmla="*/ 13 h 79"/>
                <a:gd name="T44" fmla="*/ 30 w 96"/>
                <a:gd name="T45" fmla="*/ 28 h 79"/>
                <a:gd name="T46" fmla="*/ 48 w 96"/>
                <a:gd name="T47" fmla="*/ 0 h 79"/>
                <a:gd name="T48" fmla="*/ 48 w 96"/>
                <a:gd name="T49" fmla="*/ 34 h 79"/>
                <a:gd name="T50" fmla="*/ 48 w 96"/>
                <a:gd name="T51" fmla="*/ 0 h 79"/>
                <a:gd name="T52" fmla="*/ 27 w 96"/>
                <a:gd name="T53" fmla="*/ 33 h 79"/>
                <a:gd name="T54" fmla="*/ 7 w 96"/>
                <a:gd name="T55" fmla="*/ 23 h 79"/>
                <a:gd name="T56" fmla="*/ 27 w 96"/>
                <a:gd name="T57" fmla="*/ 12 h 79"/>
                <a:gd name="T58" fmla="*/ 27 w 96"/>
                <a:gd name="T59" fmla="*/ 40 h 79"/>
                <a:gd name="T60" fmla="*/ 19 w 96"/>
                <a:gd name="T61" fmla="*/ 69 h 79"/>
                <a:gd name="T62" fmla="*/ 9 w 96"/>
                <a:gd name="T63" fmla="*/ 36 h 79"/>
                <a:gd name="T64" fmla="*/ 27 w 96"/>
                <a:gd name="T65" fmla="*/ 37 h 79"/>
                <a:gd name="T66" fmla="*/ 23 w 96"/>
                <a:gd name="T67" fmla="*/ 73 h 79"/>
                <a:gd name="T68" fmla="*/ 27 w 96"/>
                <a:gd name="T69" fmla="*/ 5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79">
                  <a:moveTo>
                    <a:pt x="77" y="10"/>
                  </a:moveTo>
                  <a:cubicBezTo>
                    <a:pt x="84" y="10"/>
                    <a:pt x="89" y="16"/>
                    <a:pt x="89" y="23"/>
                  </a:cubicBezTo>
                  <a:cubicBezTo>
                    <a:pt x="89" y="30"/>
                    <a:pt x="84" y="35"/>
                    <a:pt x="77" y="35"/>
                  </a:cubicBezTo>
                  <a:cubicBezTo>
                    <a:pt x="74" y="35"/>
                    <a:pt x="72" y="34"/>
                    <a:pt x="70" y="33"/>
                  </a:cubicBezTo>
                  <a:cubicBezTo>
                    <a:pt x="70" y="12"/>
                    <a:pt x="70" y="12"/>
                    <a:pt x="70" y="12"/>
                  </a:cubicBezTo>
                  <a:cubicBezTo>
                    <a:pt x="72" y="11"/>
                    <a:pt x="74" y="10"/>
                    <a:pt x="77" y="10"/>
                  </a:cubicBezTo>
                  <a:close/>
                  <a:moveTo>
                    <a:pt x="70" y="75"/>
                  </a:moveTo>
                  <a:cubicBezTo>
                    <a:pt x="70" y="53"/>
                    <a:pt x="70" y="53"/>
                    <a:pt x="70" y="53"/>
                  </a:cubicBezTo>
                  <a:cubicBezTo>
                    <a:pt x="71" y="59"/>
                    <a:pt x="72" y="66"/>
                    <a:pt x="74" y="73"/>
                  </a:cubicBezTo>
                  <a:cubicBezTo>
                    <a:pt x="72" y="74"/>
                    <a:pt x="71" y="74"/>
                    <a:pt x="70" y="75"/>
                  </a:cubicBezTo>
                  <a:close/>
                  <a:moveTo>
                    <a:pt x="70" y="40"/>
                  </a:moveTo>
                  <a:cubicBezTo>
                    <a:pt x="71" y="43"/>
                    <a:pt x="72" y="45"/>
                    <a:pt x="72" y="48"/>
                  </a:cubicBezTo>
                  <a:cubicBezTo>
                    <a:pt x="74" y="55"/>
                    <a:pt x="76" y="62"/>
                    <a:pt x="77" y="69"/>
                  </a:cubicBezTo>
                  <a:cubicBezTo>
                    <a:pt x="84" y="69"/>
                    <a:pt x="90" y="67"/>
                    <a:pt x="96" y="65"/>
                  </a:cubicBezTo>
                  <a:cubicBezTo>
                    <a:pt x="94" y="52"/>
                    <a:pt x="91" y="39"/>
                    <a:pt x="87" y="36"/>
                  </a:cubicBezTo>
                  <a:cubicBezTo>
                    <a:pt x="84" y="38"/>
                    <a:pt x="81" y="39"/>
                    <a:pt x="77" y="39"/>
                  </a:cubicBezTo>
                  <a:cubicBezTo>
                    <a:pt x="74" y="39"/>
                    <a:pt x="72" y="38"/>
                    <a:pt x="70" y="37"/>
                  </a:cubicBezTo>
                  <a:lnTo>
                    <a:pt x="70" y="40"/>
                  </a:lnTo>
                  <a:close/>
                  <a:moveTo>
                    <a:pt x="70" y="33"/>
                  </a:moveTo>
                  <a:cubicBezTo>
                    <a:pt x="68" y="32"/>
                    <a:pt x="66" y="30"/>
                    <a:pt x="66" y="28"/>
                  </a:cubicBezTo>
                  <a:cubicBezTo>
                    <a:pt x="68" y="25"/>
                    <a:pt x="69" y="21"/>
                    <a:pt x="69" y="17"/>
                  </a:cubicBezTo>
                  <a:cubicBezTo>
                    <a:pt x="69" y="16"/>
                    <a:pt x="69" y="14"/>
                    <a:pt x="68" y="13"/>
                  </a:cubicBezTo>
                  <a:cubicBezTo>
                    <a:pt x="69" y="13"/>
                    <a:pt x="69" y="13"/>
                    <a:pt x="70" y="12"/>
                  </a:cubicBezTo>
                  <a:cubicBezTo>
                    <a:pt x="70" y="33"/>
                    <a:pt x="70" y="33"/>
                    <a:pt x="70" y="33"/>
                  </a:cubicBezTo>
                  <a:close/>
                  <a:moveTo>
                    <a:pt x="70" y="37"/>
                  </a:moveTo>
                  <a:cubicBezTo>
                    <a:pt x="70" y="40"/>
                    <a:pt x="70" y="40"/>
                    <a:pt x="70" y="40"/>
                  </a:cubicBezTo>
                  <a:cubicBezTo>
                    <a:pt x="69" y="39"/>
                    <a:pt x="68" y="37"/>
                    <a:pt x="68" y="36"/>
                  </a:cubicBezTo>
                  <a:cubicBezTo>
                    <a:pt x="68" y="37"/>
                    <a:pt x="69" y="37"/>
                    <a:pt x="70" y="37"/>
                  </a:cubicBezTo>
                  <a:close/>
                  <a:moveTo>
                    <a:pt x="70" y="53"/>
                  </a:moveTo>
                  <a:cubicBezTo>
                    <a:pt x="67" y="44"/>
                    <a:pt x="65" y="37"/>
                    <a:pt x="61" y="34"/>
                  </a:cubicBezTo>
                  <a:cubicBezTo>
                    <a:pt x="58" y="37"/>
                    <a:pt x="53" y="39"/>
                    <a:pt x="48" y="39"/>
                  </a:cubicBezTo>
                  <a:cubicBezTo>
                    <a:pt x="43" y="39"/>
                    <a:pt x="38" y="37"/>
                    <a:pt x="35" y="34"/>
                  </a:cubicBezTo>
                  <a:cubicBezTo>
                    <a:pt x="31" y="37"/>
                    <a:pt x="29" y="44"/>
                    <a:pt x="27" y="53"/>
                  </a:cubicBezTo>
                  <a:cubicBezTo>
                    <a:pt x="27" y="75"/>
                    <a:pt x="27" y="75"/>
                    <a:pt x="27" y="75"/>
                  </a:cubicBezTo>
                  <a:cubicBezTo>
                    <a:pt x="33" y="77"/>
                    <a:pt x="40" y="79"/>
                    <a:pt x="48" y="79"/>
                  </a:cubicBezTo>
                  <a:cubicBezTo>
                    <a:pt x="56" y="79"/>
                    <a:pt x="63" y="77"/>
                    <a:pt x="70" y="75"/>
                  </a:cubicBezTo>
                  <a:cubicBezTo>
                    <a:pt x="70" y="53"/>
                    <a:pt x="70" y="53"/>
                    <a:pt x="70" y="53"/>
                  </a:cubicBezTo>
                  <a:close/>
                  <a:moveTo>
                    <a:pt x="27" y="40"/>
                  </a:moveTo>
                  <a:cubicBezTo>
                    <a:pt x="27" y="37"/>
                    <a:pt x="27" y="37"/>
                    <a:pt x="27" y="37"/>
                  </a:cubicBezTo>
                  <a:cubicBezTo>
                    <a:pt x="27" y="37"/>
                    <a:pt x="28" y="37"/>
                    <a:pt x="28" y="36"/>
                  </a:cubicBezTo>
                  <a:cubicBezTo>
                    <a:pt x="28" y="37"/>
                    <a:pt x="27" y="39"/>
                    <a:pt x="27" y="40"/>
                  </a:cubicBezTo>
                  <a:close/>
                  <a:moveTo>
                    <a:pt x="27" y="33"/>
                  </a:moveTo>
                  <a:cubicBezTo>
                    <a:pt x="27" y="12"/>
                    <a:pt x="27" y="12"/>
                    <a:pt x="27" y="12"/>
                  </a:cubicBezTo>
                  <a:cubicBezTo>
                    <a:pt x="27" y="13"/>
                    <a:pt x="27" y="13"/>
                    <a:pt x="28" y="13"/>
                  </a:cubicBezTo>
                  <a:cubicBezTo>
                    <a:pt x="27" y="14"/>
                    <a:pt x="27" y="16"/>
                    <a:pt x="27" y="17"/>
                  </a:cubicBezTo>
                  <a:cubicBezTo>
                    <a:pt x="27" y="21"/>
                    <a:pt x="28" y="25"/>
                    <a:pt x="30" y="28"/>
                  </a:cubicBezTo>
                  <a:cubicBezTo>
                    <a:pt x="30" y="30"/>
                    <a:pt x="28" y="32"/>
                    <a:pt x="27" y="33"/>
                  </a:cubicBezTo>
                  <a:close/>
                  <a:moveTo>
                    <a:pt x="48" y="0"/>
                  </a:moveTo>
                  <a:cubicBezTo>
                    <a:pt x="57" y="0"/>
                    <a:pt x="65" y="8"/>
                    <a:pt x="65" y="17"/>
                  </a:cubicBezTo>
                  <a:cubicBezTo>
                    <a:pt x="65" y="26"/>
                    <a:pt x="57" y="34"/>
                    <a:pt x="48" y="34"/>
                  </a:cubicBezTo>
                  <a:cubicBezTo>
                    <a:pt x="39" y="34"/>
                    <a:pt x="31" y="26"/>
                    <a:pt x="31" y="17"/>
                  </a:cubicBezTo>
                  <a:cubicBezTo>
                    <a:pt x="31" y="8"/>
                    <a:pt x="39" y="0"/>
                    <a:pt x="48" y="0"/>
                  </a:cubicBezTo>
                  <a:close/>
                  <a:moveTo>
                    <a:pt x="27" y="12"/>
                  </a:moveTo>
                  <a:cubicBezTo>
                    <a:pt x="27" y="33"/>
                    <a:pt x="27" y="33"/>
                    <a:pt x="27" y="33"/>
                  </a:cubicBezTo>
                  <a:cubicBezTo>
                    <a:pt x="24" y="34"/>
                    <a:pt x="22" y="35"/>
                    <a:pt x="19" y="35"/>
                  </a:cubicBezTo>
                  <a:cubicBezTo>
                    <a:pt x="12" y="35"/>
                    <a:pt x="7" y="30"/>
                    <a:pt x="7" y="23"/>
                  </a:cubicBezTo>
                  <a:cubicBezTo>
                    <a:pt x="7" y="16"/>
                    <a:pt x="12" y="10"/>
                    <a:pt x="19" y="10"/>
                  </a:cubicBezTo>
                  <a:cubicBezTo>
                    <a:pt x="22" y="10"/>
                    <a:pt x="24" y="11"/>
                    <a:pt x="27" y="12"/>
                  </a:cubicBezTo>
                  <a:close/>
                  <a:moveTo>
                    <a:pt x="27" y="37"/>
                  </a:moveTo>
                  <a:cubicBezTo>
                    <a:pt x="27" y="40"/>
                    <a:pt x="27" y="40"/>
                    <a:pt x="27" y="40"/>
                  </a:cubicBezTo>
                  <a:cubicBezTo>
                    <a:pt x="25" y="43"/>
                    <a:pt x="24" y="45"/>
                    <a:pt x="24" y="48"/>
                  </a:cubicBezTo>
                  <a:cubicBezTo>
                    <a:pt x="22" y="55"/>
                    <a:pt x="20" y="62"/>
                    <a:pt x="19" y="69"/>
                  </a:cubicBezTo>
                  <a:cubicBezTo>
                    <a:pt x="12" y="69"/>
                    <a:pt x="6" y="67"/>
                    <a:pt x="0" y="65"/>
                  </a:cubicBezTo>
                  <a:cubicBezTo>
                    <a:pt x="2" y="52"/>
                    <a:pt x="5" y="39"/>
                    <a:pt x="9" y="36"/>
                  </a:cubicBezTo>
                  <a:cubicBezTo>
                    <a:pt x="12" y="38"/>
                    <a:pt x="15" y="39"/>
                    <a:pt x="19" y="39"/>
                  </a:cubicBezTo>
                  <a:cubicBezTo>
                    <a:pt x="22" y="39"/>
                    <a:pt x="24" y="38"/>
                    <a:pt x="27" y="37"/>
                  </a:cubicBezTo>
                  <a:close/>
                  <a:moveTo>
                    <a:pt x="27" y="53"/>
                  </a:moveTo>
                  <a:cubicBezTo>
                    <a:pt x="25" y="59"/>
                    <a:pt x="24" y="66"/>
                    <a:pt x="23" y="73"/>
                  </a:cubicBezTo>
                  <a:cubicBezTo>
                    <a:pt x="24" y="74"/>
                    <a:pt x="25" y="74"/>
                    <a:pt x="27" y="75"/>
                  </a:cubicBezTo>
                  <a:lnTo>
                    <a:pt x="27"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36" name="Freeform 610"/>
            <p:cNvSpPr>
              <a:spLocks/>
            </p:cNvSpPr>
            <p:nvPr/>
          </p:nvSpPr>
          <p:spPr bwMode="auto">
            <a:xfrm>
              <a:off x="8859235" y="3017766"/>
              <a:ext cx="665436" cy="665436"/>
            </a:xfrm>
            <a:custGeom>
              <a:avLst/>
              <a:gdLst>
                <a:gd name="T0" fmla="*/ 57 w 184"/>
                <a:gd name="T1" fmla="*/ 20 h 184"/>
                <a:gd name="T2" fmla="*/ 165 w 184"/>
                <a:gd name="T3" fmla="*/ 57 h 184"/>
                <a:gd name="T4" fmla="*/ 127 w 184"/>
                <a:gd name="T5" fmla="*/ 165 h 184"/>
                <a:gd name="T6" fmla="*/ 20 w 184"/>
                <a:gd name="T7" fmla="*/ 127 h 184"/>
                <a:gd name="T8" fmla="*/ 57 w 184"/>
                <a:gd name="T9" fmla="*/ 20 h 184"/>
              </a:gdLst>
              <a:ahLst/>
              <a:cxnLst>
                <a:cxn ang="0">
                  <a:pos x="T0" y="T1"/>
                </a:cxn>
                <a:cxn ang="0">
                  <a:pos x="T2" y="T3"/>
                </a:cxn>
                <a:cxn ang="0">
                  <a:pos x="T4" y="T5"/>
                </a:cxn>
                <a:cxn ang="0">
                  <a:pos x="T6" y="T7"/>
                </a:cxn>
                <a:cxn ang="0">
                  <a:pos x="T8" y="T9"/>
                </a:cxn>
              </a:cxnLst>
              <a:rect l="0" t="0" r="r" b="b"/>
              <a:pathLst>
                <a:path w="184" h="184">
                  <a:moveTo>
                    <a:pt x="57" y="20"/>
                  </a:moveTo>
                  <a:cubicBezTo>
                    <a:pt x="97" y="0"/>
                    <a:pt x="145" y="17"/>
                    <a:pt x="165" y="57"/>
                  </a:cubicBezTo>
                  <a:cubicBezTo>
                    <a:pt x="184" y="97"/>
                    <a:pt x="167" y="145"/>
                    <a:pt x="127" y="165"/>
                  </a:cubicBezTo>
                  <a:cubicBezTo>
                    <a:pt x="87" y="184"/>
                    <a:pt x="39" y="167"/>
                    <a:pt x="20" y="127"/>
                  </a:cubicBezTo>
                  <a:cubicBezTo>
                    <a:pt x="0" y="87"/>
                    <a:pt x="17" y="39"/>
                    <a:pt x="57" y="20"/>
                  </a:cubicBezTo>
                  <a:close/>
                </a:path>
              </a:pathLst>
            </a:custGeom>
            <a:solidFill>
              <a:schemeClr val="accent5">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37" name="Freeform 611"/>
            <p:cNvSpPr>
              <a:spLocks noEditPoints="1"/>
            </p:cNvSpPr>
            <p:nvPr/>
          </p:nvSpPr>
          <p:spPr bwMode="auto">
            <a:xfrm>
              <a:off x="9033186" y="3233135"/>
              <a:ext cx="317532" cy="237458"/>
            </a:xfrm>
            <a:custGeom>
              <a:avLst/>
              <a:gdLst>
                <a:gd name="T0" fmla="*/ 62 w 88"/>
                <a:gd name="T1" fmla="*/ 2 h 66"/>
                <a:gd name="T2" fmla="*/ 88 w 88"/>
                <a:gd name="T3" fmla="*/ 31 h 66"/>
                <a:gd name="T4" fmla="*/ 75 w 88"/>
                <a:gd name="T5" fmla="*/ 53 h 66"/>
                <a:gd name="T6" fmla="*/ 85 w 88"/>
                <a:gd name="T7" fmla="*/ 66 h 66"/>
                <a:gd name="T8" fmla="*/ 62 w 88"/>
                <a:gd name="T9" fmla="*/ 59 h 66"/>
                <a:gd name="T10" fmla="*/ 62 w 88"/>
                <a:gd name="T11" fmla="*/ 35 h 66"/>
                <a:gd name="T12" fmla="*/ 62 w 88"/>
                <a:gd name="T13" fmla="*/ 35 h 66"/>
                <a:gd name="T14" fmla="*/ 66 w 88"/>
                <a:gd name="T15" fmla="*/ 31 h 66"/>
                <a:gd name="T16" fmla="*/ 62 w 88"/>
                <a:gd name="T17" fmla="*/ 28 h 66"/>
                <a:gd name="T18" fmla="*/ 62 w 88"/>
                <a:gd name="T19" fmla="*/ 28 h 66"/>
                <a:gd name="T20" fmla="*/ 62 w 88"/>
                <a:gd name="T21" fmla="*/ 2 h 66"/>
                <a:gd name="T22" fmla="*/ 45 w 88"/>
                <a:gd name="T23" fmla="*/ 0 h 66"/>
                <a:gd name="T24" fmla="*/ 62 w 88"/>
                <a:gd name="T25" fmla="*/ 2 h 66"/>
                <a:gd name="T26" fmla="*/ 62 w 88"/>
                <a:gd name="T27" fmla="*/ 28 h 66"/>
                <a:gd name="T28" fmla="*/ 59 w 88"/>
                <a:gd name="T29" fmla="*/ 31 h 66"/>
                <a:gd name="T30" fmla="*/ 62 w 88"/>
                <a:gd name="T31" fmla="*/ 35 h 66"/>
                <a:gd name="T32" fmla="*/ 62 w 88"/>
                <a:gd name="T33" fmla="*/ 59 h 66"/>
                <a:gd name="T34" fmla="*/ 62 w 88"/>
                <a:gd name="T35" fmla="*/ 59 h 66"/>
                <a:gd name="T36" fmla="*/ 45 w 88"/>
                <a:gd name="T37" fmla="*/ 61 h 66"/>
                <a:gd name="T38" fmla="*/ 45 w 88"/>
                <a:gd name="T39" fmla="*/ 35 h 66"/>
                <a:gd name="T40" fmla="*/ 45 w 88"/>
                <a:gd name="T41" fmla="*/ 35 h 66"/>
                <a:gd name="T42" fmla="*/ 48 w 88"/>
                <a:gd name="T43" fmla="*/ 31 h 66"/>
                <a:gd name="T44" fmla="*/ 45 w 88"/>
                <a:gd name="T45" fmla="*/ 28 h 66"/>
                <a:gd name="T46" fmla="*/ 45 w 88"/>
                <a:gd name="T47" fmla="*/ 28 h 66"/>
                <a:gd name="T48" fmla="*/ 45 w 88"/>
                <a:gd name="T49" fmla="*/ 0 h 66"/>
                <a:gd name="T50" fmla="*/ 44 w 88"/>
                <a:gd name="T51" fmla="*/ 0 h 66"/>
                <a:gd name="T52" fmla="*/ 45 w 88"/>
                <a:gd name="T53" fmla="*/ 0 h 66"/>
                <a:gd name="T54" fmla="*/ 45 w 88"/>
                <a:gd name="T55" fmla="*/ 28 h 66"/>
                <a:gd name="T56" fmla="*/ 42 w 88"/>
                <a:gd name="T57" fmla="*/ 31 h 66"/>
                <a:gd name="T58" fmla="*/ 45 w 88"/>
                <a:gd name="T59" fmla="*/ 35 h 66"/>
                <a:gd name="T60" fmla="*/ 45 w 88"/>
                <a:gd name="T61" fmla="*/ 61 h 66"/>
                <a:gd name="T62" fmla="*/ 44 w 88"/>
                <a:gd name="T63" fmla="*/ 61 h 66"/>
                <a:gd name="T64" fmla="*/ 28 w 88"/>
                <a:gd name="T65" fmla="*/ 59 h 66"/>
                <a:gd name="T66" fmla="*/ 28 w 88"/>
                <a:gd name="T67" fmla="*/ 35 h 66"/>
                <a:gd name="T68" fmla="*/ 28 w 88"/>
                <a:gd name="T69" fmla="*/ 35 h 66"/>
                <a:gd name="T70" fmla="*/ 31 w 88"/>
                <a:gd name="T71" fmla="*/ 31 h 66"/>
                <a:gd name="T72" fmla="*/ 28 w 88"/>
                <a:gd name="T73" fmla="*/ 28 h 66"/>
                <a:gd name="T74" fmla="*/ 28 w 88"/>
                <a:gd name="T75" fmla="*/ 28 h 66"/>
                <a:gd name="T76" fmla="*/ 28 w 88"/>
                <a:gd name="T77" fmla="*/ 2 h 66"/>
                <a:gd name="T78" fmla="*/ 44 w 88"/>
                <a:gd name="T79" fmla="*/ 0 h 66"/>
                <a:gd name="T80" fmla="*/ 28 w 88"/>
                <a:gd name="T81" fmla="*/ 59 h 66"/>
                <a:gd name="T82" fmla="*/ 0 w 88"/>
                <a:gd name="T83" fmla="*/ 31 h 66"/>
                <a:gd name="T84" fmla="*/ 28 w 88"/>
                <a:gd name="T85" fmla="*/ 2 h 66"/>
                <a:gd name="T86" fmla="*/ 28 w 88"/>
                <a:gd name="T87" fmla="*/ 28 h 66"/>
                <a:gd name="T88" fmla="*/ 24 w 88"/>
                <a:gd name="T89" fmla="*/ 31 h 66"/>
                <a:gd name="T90" fmla="*/ 28 w 88"/>
                <a:gd name="T91" fmla="*/ 35 h 66"/>
                <a:gd name="T92" fmla="*/ 28 w 88"/>
                <a:gd name="T93"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 h="66">
                  <a:moveTo>
                    <a:pt x="62" y="2"/>
                  </a:moveTo>
                  <a:cubicBezTo>
                    <a:pt x="78" y="7"/>
                    <a:pt x="88" y="18"/>
                    <a:pt x="88" y="31"/>
                  </a:cubicBezTo>
                  <a:cubicBezTo>
                    <a:pt x="88" y="39"/>
                    <a:pt x="83" y="47"/>
                    <a:pt x="75" y="53"/>
                  </a:cubicBezTo>
                  <a:cubicBezTo>
                    <a:pt x="85" y="66"/>
                    <a:pt x="85" y="66"/>
                    <a:pt x="85" y="66"/>
                  </a:cubicBezTo>
                  <a:cubicBezTo>
                    <a:pt x="62" y="59"/>
                    <a:pt x="62" y="59"/>
                    <a:pt x="62" y="59"/>
                  </a:cubicBezTo>
                  <a:cubicBezTo>
                    <a:pt x="62" y="35"/>
                    <a:pt x="62" y="35"/>
                    <a:pt x="62" y="35"/>
                  </a:cubicBezTo>
                  <a:cubicBezTo>
                    <a:pt x="62" y="35"/>
                    <a:pt x="62" y="35"/>
                    <a:pt x="62" y="35"/>
                  </a:cubicBezTo>
                  <a:cubicBezTo>
                    <a:pt x="64" y="35"/>
                    <a:pt x="66" y="33"/>
                    <a:pt x="66" y="31"/>
                  </a:cubicBezTo>
                  <a:cubicBezTo>
                    <a:pt x="66" y="29"/>
                    <a:pt x="64" y="28"/>
                    <a:pt x="62" y="28"/>
                  </a:cubicBezTo>
                  <a:cubicBezTo>
                    <a:pt x="62" y="28"/>
                    <a:pt x="62" y="28"/>
                    <a:pt x="62" y="28"/>
                  </a:cubicBezTo>
                  <a:lnTo>
                    <a:pt x="62" y="2"/>
                  </a:lnTo>
                  <a:close/>
                  <a:moveTo>
                    <a:pt x="45" y="0"/>
                  </a:moveTo>
                  <a:cubicBezTo>
                    <a:pt x="51" y="0"/>
                    <a:pt x="57" y="1"/>
                    <a:pt x="62" y="2"/>
                  </a:cubicBezTo>
                  <a:cubicBezTo>
                    <a:pt x="62" y="28"/>
                    <a:pt x="62" y="28"/>
                    <a:pt x="62" y="28"/>
                  </a:cubicBezTo>
                  <a:cubicBezTo>
                    <a:pt x="60" y="28"/>
                    <a:pt x="59" y="29"/>
                    <a:pt x="59" y="31"/>
                  </a:cubicBezTo>
                  <a:cubicBezTo>
                    <a:pt x="59" y="33"/>
                    <a:pt x="60" y="35"/>
                    <a:pt x="62" y="35"/>
                  </a:cubicBezTo>
                  <a:cubicBezTo>
                    <a:pt x="62" y="59"/>
                    <a:pt x="62" y="59"/>
                    <a:pt x="62" y="59"/>
                  </a:cubicBezTo>
                  <a:cubicBezTo>
                    <a:pt x="62" y="59"/>
                    <a:pt x="62" y="59"/>
                    <a:pt x="62" y="59"/>
                  </a:cubicBezTo>
                  <a:cubicBezTo>
                    <a:pt x="56" y="60"/>
                    <a:pt x="51" y="61"/>
                    <a:pt x="45" y="61"/>
                  </a:cubicBezTo>
                  <a:cubicBezTo>
                    <a:pt x="45" y="35"/>
                    <a:pt x="45" y="35"/>
                    <a:pt x="45" y="35"/>
                  </a:cubicBezTo>
                  <a:cubicBezTo>
                    <a:pt x="45" y="35"/>
                    <a:pt x="45" y="35"/>
                    <a:pt x="45" y="35"/>
                  </a:cubicBezTo>
                  <a:cubicBezTo>
                    <a:pt x="47" y="35"/>
                    <a:pt x="48" y="33"/>
                    <a:pt x="48" y="31"/>
                  </a:cubicBezTo>
                  <a:cubicBezTo>
                    <a:pt x="48" y="29"/>
                    <a:pt x="47" y="28"/>
                    <a:pt x="45" y="28"/>
                  </a:cubicBezTo>
                  <a:cubicBezTo>
                    <a:pt x="45" y="28"/>
                    <a:pt x="45" y="28"/>
                    <a:pt x="45" y="28"/>
                  </a:cubicBezTo>
                  <a:lnTo>
                    <a:pt x="45" y="0"/>
                  </a:lnTo>
                  <a:close/>
                  <a:moveTo>
                    <a:pt x="44" y="0"/>
                  </a:moveTo>
                  <a:cubicBezTo>
                    <a:pt x="45" y="0"/>
                    <a:pt x="45" y="0"/>
                    <a:pt x="45" y="0"/>
                  </a:cubicBezTo>
                  <a:cubicBezTo>
                    <a:pt x="45" y="28"/>
                    <a:pt x="45" y="28"/>
                    <a:pt x="45" y="28"/>
                  </a:cubicBezTo>
                  <a:cubicBezTo>
                    <a:pt x="43" y="28"/>
                    <a:pt x="42" y="29"/>
                    <a:pt x="42" y="31"/>
                  </a:cubicBezTo>
                  <a:cubicBezTo>
                    <a:pt x="42" y="33"/>
                    <a:pt x="43" y="35"/>
                    <a:pt x="45" y="35"/>
                  </a:cubicBezTo>
                  <a:cubicBezTo>
                    <a:pt x="45" y="61"/>
                    <a:pt x="45" y="61"/>
                    <a:pt x="45" y="61"/>
                  </a:cubicBezTo>
                  <a:cubicBezTo>
                    <a:pt x="44" y="61"/>
                    <a:pt x="44" y="61"/>
                    <a:pt x="44" y="61"/>
                  </a:cubicBezTo>
                  <a:cubicBezTo>
                    <a:pt x="38" y="61"/>
                    <a:pt x="33" y="61"/>
                    <a:pt x="28" y="59"/>
                  </a:cubicBezTo>
                  <a:cubicBezTo>
                    <a:pt x="28" y="35"/>
                    <a:pt x="28" y="35"/>
                    <a:pt x="28" y="35"/>
                  </a:cubicBezTo>
                  <a:cubicBezTo>
                    <a:pt x="28" y="35"/>
                    <a:pt x="28" y="35"/>
                    <a:pt x="28" y="35"/>
                  </a:cubicBezTo>
                  <a:cubicBezTo>
                    <a:pt x="30" y="35"/>
                    <a:pt x="31" y="33"/>
                    <a:pt x="31" y="31"/>
                  </a:cubicBezTo>
                  <a:cubicBezTo>
                    <a:pt x="31" y="29"/>
                    <a:pt x="30" y="28"/>
                    <a:pt x="28" y="28"/>
                  </a:cubicBezTo>
                  <a:cubicBezTo>
                    <a:pt x="28" y="28"/>
                    <a:pt x="28" y="28"/>
                    <a:pt x="28" y="28"/>
                  </a:cubicBezTo>
                  <a:cubicBezTo>
                    <a:pt x="28" y="2"/>
                    <a:pt x="28" y="2"/>
                    <a:pt x="28" y="2"/>
                  </a:cubicBezTo>
                  <a:cubicBezTo>
                    <a:pt x="33" y="1"/>
                    <a:pt x="38" y="0"/>
                    <a:pt x="44" y="0"/>
                  </a:cubicBezTo>
                  <a:close/>
                  <a:moveTo>
                    <a:pt x="28" y="59"/>
                  </a:moveTo>
                  <a:cubicBezTo>
                    <a:pt x="11" y="55"/>
                    <a:pt x="0" y="44"/>
                    <a:pt x="0" y="31"/>
                  </a:cubicBezTo>
                  <a:cubicBezTo>
                    <a:pt x="0" y="18"/>
                    <a:pt x="11" y="6"/>
                    <a:pt x="28" y="2"/>
                  </a:cubicBezTo>
                  <a:cubicBezTo>
                    <a:pt x="28" y="28"/>
                    <a:pt x="28" y="28"/>
                    <a:pt x="28" y="28"/>
                  </a:cubicBezTo>
                  <a:cubicBezTo>
                    <a:pt x="26" y="28"/>
                    <a:pt x="24" y="29"/>
                    <a:pt x="24" y="31"/>
                  </a:cubicBezTo>
                  <a:cubicBezTo>
                    <a:pt x="24" y="33"/>
                    <a:pt x="26" y="35"/>
                    <a:pt x="28" y="35"/>
                  </a:cubicBezTo>
                  <a:lnTo>
                    <a:pt x="28"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38" name="Freeform 612"/>
            <p:cNvSpPr>
              <a:spLocks/>
            </p:cNvSpPr>
            <p:nvPr/>
          </p:nvSpPr>
          <p:spPr bwMode="auto">
            <a:xfrm>
              <a:off x="3146435" y="2675384"/>
              <a:ext cx="659913" cy="665436"/>
            </a:xfrm>
            <a:custGeom>
              <a:avLst/>
              <a:gdLst>
                <a:gd name="T0" fmla="*/ 56 w 183"/>
                <a:gd name="T1" fmla="*/ 20 h 184"/>
                <a:gd name="T2" fmla="*/ 164 w 183"/>
                <a:gd name="T3" fmla="*/ 57 h 184"/>
                <a:gd name="T4" fmla="*/ 127 w 183"/>
                <a:gd name="T5" fmla="*/ 165 h 184"/>
                <a:gd name="T6" fmla="*/ 19 w 183"/>
                <a:gd name="T7" fmla="*/ 127 h 184"/>
                <a:gd name="T8" fmla="*/ 56 w 183"/>
                <a:gd name="T9" fmla="*/ 20 h 184"/>
              </a:gdLst>
              <a:ahLst/>
              <a:cxnLst>
                <a:cxn ang="0">
                  <a:pos x="T0" y="T1"/>
                </a:cxn>
                <a:cxn ang="0">
                  <a:pos x="T2" y="T3"/>
                </a:cxn>
                <a:cxn ang="0">
                  <a:pos x="T4" y="T5"/>
                </a:cxn>
                <a:cxn ang="0">
                  <a:pos x="T6" y="T7"/>
                </a:cxn>
                <a:cxn ang="0">
                  <a:pos x="T8" y="T9"/>
                </a:cxn>
              </a:cxnLst>
              <a:rect l="0" t="0" r="r" b="b"/>
              <a:pathLst>
                <a:path w="183" h="184">
                  <a:moveTo>
                    <a:pt x="56" y="20"/>
                  </a:moveTo>
                  <a:cubicBezTo>
                    <a:pt x="96" y="0"/>
                    <a:pt x="145" y="17"/>
                    <a:pt x="164" y="57"/>
                  </a:cubicBezTo>
                  <a:cubicBezTo>
                    <a:pt x="183" y="97"/>
                    <a:pt x="167" y="145"/>
                    <a:pt x="127" y="165"/>
                  </a:cubicBezTo>
                  <a:cubicBezTo>
                    <a:pt x="87" y="184"/>
                    <a:pt x="38" y="167"/>
                    <a:pt x="19" y="127"/>
                  </a:cubicBezTo>
                  <a:cubicBezTo>
                    <a:pt x="0" y="87"/>
                    <a:pt x="16" y="39"/>
                    <a:pt x="56" y="20"/>
                  </a:cubicBez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39" name="Rectangle 613"/>
            <p:cNvSpPr>
              <a:spLocks noChangeArrowheads="1"/>
            </p:cNvSpPr>
            <p:nvPr/>
          </p:nvSpPr>
          <p:spPr bwMode="auto">
            <a:xfrm>
              <a:off x="3303821" y="2780308"/>
              <a:ext cx="3302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800" b="1" i="0" u="none" strike="noStrike" cap="none" normalizeH="0" baseline="0" dirty="0" smtClean="0">
                  <a:ln>
                    <a:noFill/>
                  </a:ln>
                  <a:solidFill>
                    <a:srgbClr val="FFFFFF"/>
                  </a:solidFill>
                  <a:effectLst/>
                  <a:latin typeface="华文楷体" pitchFamily="2" charset="-122"/>
                  <a:ea typeface="华文楷体" pitchFamily="2" charset="-122"/>
                </a:rPr>
                <a:t>@</a:t>
              </a:r>
              <a:endParaRPr kumimoji="0" lang="zh-CN" altLang="zh-CN" sz="3200" b="0" i="0" u="none" strike="noStrike" cap="none" normalizeH="0" baseline="0" dirty="0" smtClean="0">
                <a:ln>
                  <a:noFill/>
                </a:ln>
                <a:solidFill>
                  <a:schemeClr val="tx1"/>
                </a:solidFill>
                <a:effectLst/>
                <a:latin typeface="华文楷体" pitchFamily="2" charset="-122"/>
                <a:ea typeface="华文楷体" pitchFamily="2" charset="-122"/>
              </a:endParaRPr>
            </a:p>
          </p:txBody>
        </p:sp>
        <p:sp>
          <p:nvSpPr>
            <p:cNvPr id="240" name="Freeform 614"/>
            <p:cNvSpPr>
              <a:spLocks/>
            </p:cNvSpPr>
            <p:nvPr/>
          </p:nvSpPr>
          <p:spPr bwMode="auto">
            <a:xfrm>
              <a:off x="5940709" y="1485334"/>
              <a:ext cx="665436" cy="662674"/>
            </a:xfrm>
            <a:custGeom>
              <a:avLst/>
              <a:gdLst>
                <a:gd name="T0" fmla="*/ 57 w 184"/>
                <a:gd name="T1" fmla="*/ 20 h 184"/>
                <a:gd name="T2" fmla="*/ 164 w 184"/>
                <a:gd name="T3" fmla="*/ 57 h 184"/>
                <a:gd name="T4" fmla="*/ 127 w 184"/>
                <a:gd name="T5" fmla="*/ 165 h 184"/>
                <a:gd name="T6" fmla="*/ 19 w 184"/>
                <a:gd name="T7" fmla="*/ 127 h 184"/>
                <a:gd name="T8" fmla="*/ 57 w 184"/>
                <a:gd name="T9" fmla="*/ 20 h 184"/>
              </a:gdLst>
              <a:ahLst/>
              <a:cxnLst>
                <a:cxn ang="0">
                  <a:pos x="T0" y="T1"/>
                </a:cxn>
                <a:cxn ang="0">
                  <a:pos x="T2" y="T3"/>
                </a:cxn>
                <a:cxn ang="0">
                  <a:pos x="T4" y="T5"/>
                </a:cxn>
                <a:cxn ang="0">
                  <a:pos x="T6" y="T7"/>
                </a:cxn>
                <a:cxn ang="0">
                  <a:pos x="T8" y="T9"/>
                </a:cxn>
              </a:cxnLst>
              <a:rect l="0" t="0" r="r" b="b"/>
              <a:pathLst>
                <a:path w="184" h="184">
                  <a:moveTo>
                    <a:pt x="57" y="20"/>
                  </a:moveTo>
                  <a:cubicBezTo>
                    <a:pt x="97" y="0"/>
                    <a:pt x="145" y="17"/>
                    <a:pt x="164" y="57"/>
                  </a:cubicBezTo>
                  <a:cubicBezTo>
                    <a:pt x="184" y="97"/>
                    <a:pt x="167" y="145"/>
                    <a:pt x="127" y="165"/>
                  </a:cubicBezTo>
                  <a:cubicBezTo>
                    <a:pt x="87" y="184"/>
                    <a:pt x="39" y="167"/>
                    <a:pt x="19" y="127"/>
                  </a:cubicBezTo>
                  <a:cubicBezTo>
                    <a:pt x="0" y="87"/>
                    <a:pt x="17" y="39"/>
                    <a:pt x="57" y="20"/>
                  </a:cubicBez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41" name="Freeform 616"/>
            <p:cNvSpPr>
              <a:spLocks/>
            </p:cNvSpPr>
            <p:nvPr/>
          </p:nvSpPr>
          <p:spPr bwMode="auto">
            <a:xfrm>
              <a:off x="5159307" y="4580571"/>
              <a:ext cx="659913" cy="665436"/>
            </a:xfrm>
            <a:custGeom>
              <a:avLst/>
              <a:gdLst>
                <a:gd name="T0" fmla="*/ 56 w 183"/>
                <a:gd name="T1" fmla="*/ 20 h 184"/>
                <a:gd name="T2" fmla="*/ 164 w 183"/>
                <a:gd name="T3" fmla="*/ 57 h 184"/>
                <a:gd name="T4" fmla="*/ 127 w 183"/>
                <a:gd name="T5" fmla="*/ 165 h 184"/>
                <a:gd name="T6" fmla="*/ 19 w 183"/>
                <a:gd name="T7" fmla="*/ 127 h 184"/>
                <a:gd name="T8" fmla="*/ 56 w 183"/>
                <a:gd name="T9" fmla="*/ 20 h 184"/>
              </a:gdLst>
              <a:ahLst/>
              <a:cxnLst>
                <a:cxn ang="0">
                  <a:pos x="T0" y="T1"/>
                </a:cxn>
                <a:cxn ang="0">
                  <a:pos x="T2" y="T3"/>
                </a:cxn>
                <a:cxn ang="0">
                  <a:pos x="T4" y="T5"/>
                </a:cxn>
                <a:cxn ang="0">
                  <a:pos x="T6" y="T7"/>
                </a:cxn>
                <a:cxn ang="0">
                  <a:pos x="T8" y="T9"/>
                </a:cxn>
              </a:cxnLst>
              <a:rect l="0" t="0" r="r" b="b"/>
              <a:pathLst>
                <a:path w="183" h="184">
                  <a:moveTo>
                    <a:pt x="56" y="20"/>
                  </a:moveTo>
                  <a:cubicBezTo>
                    <a:pt x="97" y="0"/>
                    <a:pt x="145" y="17"/>
                    <a:pt x="164" y="57"/>
                  </a:cubicBezTo>
                  <a:cubicBezTo>
                    <a:pt x="183" y="97"/>
                    <a:pt x="167" y="145"/>
                    <a:pt x="127" y="165"/>
                  </a:cubicBezTo>
                  <a:cubicBezTo>
                    <a:pt x="87" y="184"/>
                    <a:pt x="38" y="168"/>
                    <a:pt x="19" y="127"/>
                  </a:cubicBezTo>
                  <a:cubicBezTo>
                    <a:pt x="0" y="87"/>
                    <a:pt x="16" y="39"/>
                    <a:pt x="56" y="20"/>
                  </a:cubicBez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42" name="Freeform 617"/>
            <p:cNvSpPr>
              <a:spLocks noEditPoints="1"/>
            </p:cNvSpPr>
            <p:nvPr/>
          </p:nvSpPr>
          <p:spPr bwMode="auto">
            <a:xfrm>
              <a:off x="5322214" y="4743479"/>
              <a:ext cx="334099" cy="339621"/>
            </a:xfrm>
            <a:custGeom>
              <a:avLst/>
              <a:gdLst>
                <a:gd name="T0" fmla="*/ 76 w 93"/>
                <a:gd name="T1" fmla="*/ 94 h 94"/>
                <a:gd name="T2" fmla="*/ 66 w 93"/>
                <a:gd name="T3" fmla="*/ 28 h 94"/>
                <a:gd name="T4" fmla="*/ 31 w 93"/>
                <a:gd name="T5" fmla="*/ 25 h 94"/>
                <a:gd name="T6" fmla="*/ 31 w 93"/>
                <a:gd name="T7" fmla="*/ 41 h 94"/>
                <a:gd name="T8" fmla="*/ 62 w 93"/>
                <a:gd name="T9" fmla="*/ 94 h 94"/>
                <a:gd name="T10" fmla="*/ 44 w 93"/>
                <a:gd name="T11" fmla="*/ 94 h 94"/>
                <a:gd name="T12" fmla="*/ 31 w 93"/>
                <a:gd name="T13" fmla="*/ 63 h 94"/>
                <a:gd name="T14" fmla="*/ 31 w 93"/>
                <a:gd name="T15" fmla="*/ 25 h 94"/>
                <a:gd name="T16" fmla="*/ 21 w 93"/>
                <a:gd name="T17" fmla="*/ 3 h 94"/>
                <a:gd name="T18" fmla="*/ 31 w 93"/>
                <a:gd name="T19" fmla="*/ 41 h 94"/>
                <a:gd name="T20" fmla="*/ 21 w 93"/>
                <a:gd name="T21" fmla="*/ 56 h 94"/>
                <a:gd name="T22" fmla="*/ 31 w 93"/>
                <a:gd name="T23" fmla="*/ 41 h 94"/>
                <a:gd name="T24" fmla="*/ 21 w 93"/>
                <a:gd name="T25" fmla="*/ 73 h 94"/>
                <a:gd name="T26" fmla="*/ 21 w 93"/>
                <a:gd name="T27" fmla="*/ 90 h 94"/>
                <a:gd name="T28" fmla="*/ 21 w 93"/>
                <a:gd name="T29" fmla="*/ 73 h 94"/>
                <a:gd name="T30" fmla="*/ 21 w 93"/>
                <a:gd name="T31" fmla="*/ 73 h 94"/>
                <a:gd name="T32" fmla="*/ 21 w 93"/>
                <a:gd name="T33" fmla="*/ 21 h 94"/>
                <a:gd name="T34" fmla="*/ 3 w 93"/>
                <a:gd name="T35" fmla="*/ 1 h 94"/>
                <a:gd name="T36" fmla="*/ 21 w 93"/>
                <a:gd name="T37" fmla="*/ 36 h 94"/>
                <a:gd name="T38" fmla="*/ 3 w 93"/>
                <a:gd name="T39" fmla="*/ 50 h 94"/>
                <a:gd name="T40" fmla="*/ 21 w 93"/>
                <a:gd name="T41" fmla="*/ 36 h 94"/>
                <a:gd name="T42" fmla="*/ 21 w 93"/>
                <a:gd name="T43" fmla="*/ 73 h 94"/>
                <a:gd name="T44" fmla="*/ 21 w 93"/>
                <a:gd name="T45" fmla="*/ 73 h 94"/>
                <a:gd name="T46" fmla="*/ 21 w 93"/>
                <a:gd name="T47" fmla="*/ 73 h 94"/>
                <a:gd name="T48" fmla="*/ 12 w 93"/>
                <a:gd name="T49" fmla="*/ 69 h 94"/>
                <a:gd name="T50" fmla="*/ 3 w 93"/>
                <a:gd name="T51" fmla="*/ 73 h 94"/>
                <a:gd name="T52" fmla="*/ 3 w 93"/>
                <a:gd name="T53" fmla="*/ 90 h 94"/>
                <a:gd name="T54" fmla="*/ 12 w 93"/>
                <a:gd name="T55" fmla="*/ 94 h 94"/>
                <a:gd name="T56" fmla="*/ 21 w 93"/>
                <a:gd name="T57" fmla="*/ 91 h 94"/>
                <a:gd name="T58" fmla="*/ 3 w 93"/>
                <a:gd name="T59" fmla="*/ 91 h 94"/>
                <a:gd name="T60" fmla="*/ 3 w 93"/>
                <a:gd name="T61" fmla="*/ 90 h 94"/>
                <a:gd name="T62" fmla="*/ 0 w 93"/>
                <a:gd name="T63" fmla="*/ 0 h 94"/>
                <a:gd name="T64" fmla="*/ 3 w 93"/>
                <a:gd name="T65" fmla="*/ 18 h 94"/>
                <a:gd name="T66" fmla="*/ 0 w 93"/>
                <a:gd name="T67" fmla="*/ 0 h 94"/>
                <a:gd name="T68" fmla="*/ 3 w 93"/>
                <a:gd name="T69" fmla="*/ 32 h 94"/>
                <a:gd name="T70" fmla="*/ 0 w 93"/>
                <a:gd name="T71" fmla="*/ 50 h 94"/>
                <a:gd name="T72" fmla="*/ 0 w 93"/>
                <a:gd name="T73" fmla="*/ 32 h 94"/>
                <a:gd name="T74" fmla="*/ 3 w 93"/>
                <a:gd name="T75" fmla="*/ 73 h 94"/>
                <a:gd name="T76" fmla="*/ 0 w 93"/>
                <a:gd name="T77" fmla="*/ 82 h 94"/>
                <a:gd name="T78" fmla="*/ 3 w 93"/>
                <a:gd name="T79" fmla="*/ 90 h 94"/>
                <a:gd name="T80" fmla="*/ 3 w 93"/>
                <a:gd name="T81" fmla="*/ 9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 h="94">
                  <a:moveTo>
                    <a:pt x="31" y="25"/>
                  </a:moveTo>
                  <a:cubicBezTo>
                    <a:pt x="57" y="37"/>
                    <a:pt x="75" y="63"/>
                    <a:pt x="76" y="94"/>
                  </a:cubicBezTo>
                  <a:cubicBezTo>
                    <a:pt x="93" y="94"/>
                    <a:pt x="93" y="94"/>
                    <a:pt x="93" y="94"/>
                  </a:cubicBezTo>
                  <a:cubicBezTo>
                    <a:pt x="93" y="68"/>
                    <a:pt x="83" y="45"/>
                    <a:pt x="66" y="28"/>
                  </a:cubicBezTo>
                  <a:cubicBezTo>
                    <a:pt x="56" y="18"/>
                    <a:pt x="44" y="10"/>
                    <a:pt x="31" y="6"/>
                  </a:cubicBezTo>
                  <a:cubicBezTo>
                    <a:pt x="31" y="25"/>
                    <a:pt x="31" y="25"/>
                    <a:pt x="31" y="25"/>
                  </a:cubicBezTo>
                  <a:close/>
                  <a:moveTo>
                    <a:pt x="31" y="63"/>
                  </a:moveTo>
                  <a:cubicBezTo>
                    <a:pt x="31" y="41"/>
                    <a:pt x="31" y="41"/>
                    <a:pt x="31" y="41"/>
                  </a:cubicBezTo>
                  <a:cubicBezTo>
                    <a:pt x="35" y="43"/>
                    <a:pt x="40" y="47"/>
                    <a:pt x="43" y="51"/>
                  </a:cubicBezTo>
                  <a:cubicBezTo>
                    <a:pt x="55" y="62"/>
                    <a:pt x="62" y="77"/>
                    <a:pt x="62" y="94"/>
                  </a:cubicBezTo>
                  <a:cubicBezTo>
                    <a:pt x="44" y="94"/>
                    <a:pt x="44" y="94"/>
                    <a:pt x="44" y="94"/>
                  </a:cubicBezTo>
                  <a:cubicBezTo>
                    <a:pt x="44" y="94"/>
                    <a:pt x="44" y="94"/>
                    <a:pt x="44" y="94"/>
                  </a:cubicBezTo>
                  <a:cubicBezTo>
                    <a:pt x="44" y="94"/>
                    <a:pt x="44" y="94"/>
                    <a:pt x="44" y="94"/>
                  </a:cubicBezTo>
                  <a:cubicBezTo>
                    <a:pt x="44" y="82"/>
                    <a:pt x="39" y="71"/>
                    <a:pt x="31" y="63"/>
                  </a:cubicBezTo>
                  <a:close/>
                  <a:moveTo>
                    <a:pt x="21" y="21"/>
                  </a:moveTo>
                  <a:cubicBezTo>
                    <a:pt x="24" y="22"/>
                    <a:pt x="27" y="24"/>
                    <a:pt x="31" y="25"/>
                  </a:cubicBezTo>
                  <a:cubicBezTo>
                    <a:pt x="31" y="6"/>
                    <a:pt x="31" y="6"/>
                    <a:pt x="31" y="6"/>
                  </a:cubicBezTo>
                  <a:cubicBezTo>
                    <a:pt x="27" y="5"/>
                    <a:pt x="24" y="4"/>
                    <a:pt x="21" y="3"/>
                  </a:cubicBezTo>
                  <a:cubicBezTo>
                    <a:pt x="21" y="21"/>
                    <a:pt x="21" y="21"/>
                    <a:pt x="21" y="21"/>
                  </a:cubicBezTo>
                  <a:close/>
                  <a:moveTo>
                    <a:pt x="31" y="41"/>
                  </a:moveTo>
                  <a:cubicBezTo>
                    <a:pt x="31" y="63"/>
                    <a:pt x="31" y="63"/>
                    <a:pt x="31" y="63"/>
                  </a:cubicBezTo>
                  <a:cubicBezTo>
                    <a:pt x="28" y="60"/>
                    <a:pt x="24" y="58"/>
                    <a:pt x="21" y="56"/>
                  </a:cubicBezTo>
                  <a:cubicBezTo>
                    <a:pt x="21" y="36"/>
                    <a:pt x="21" y="36"/>
                    <a:pt x="21" y="36"/>
                  </a:cubicBezTo>
                  <a:cubicBezTo>
                    <a:pt x="24" y="37"/>
                    <a:pt x="28" y="39"/>
                    <a:pt x="31" y="41"/>
                  </a:cubicBezTo>
                  <a:close/>
                  <a:moveTo>
                    <a:pt x="21" y="91"/>
                  </a:moveTo>
                  <a:cubicBezTo>
                    <a:pt x="21" y="73"/>
                    <a:pt x="21" y="73"/>
                    <a:pt x="21" y="73"/>
                  </a:cubicBezTo>
                  <a:cubicBezTo>
                    <a:pt x="23" y="75"/>
                    <a:pt x="25" y="78"/>
                    <a:pt x="25" y="82"/>
                  </a:cubicBezTo>
                  <a:cubicBezTo>
                    <a:pt x="25" y="85"/>
                    <a:pt x="23" y="88"/>
                    <a:pt x="21" y="90"/>
                  </a:cubicBezTo>
                  <a:cubicBezTo>
                    <a:pt x="21" y="91"/>
                    <a:pt x="21" y="91"/>
                    <a:pt x="21" y="91"/>
                  </a:cubicBezTo>
                  <a:close/>
                  <a:moveTo>
                    <a:pt x="21" y="73"/>
                  </a:moveTo>
                  <a:cubicBezTo>
                    <a:pt x="21" y="73"/>
                    <a:pt x="21" y="73"/>
                    <a:pt x="21" y="73"/>
                  </a:cubicBezTo>
                  <a:cubicBezTo>
                    <a:pt x="21" y="73"/>
                    <a:pt x="21" y="73"/>
                    <a:pt x="21" y="73"/>
                  </a:cubicBezTo>
                  <a:close/>
                  <a:moveTo>
                    <a:pt x="3" y="18"/>
                  </a:moveTo>
                  <a:cubicBezTo>
                    <a:pt x="9" y="19"/>
                    <a:pt x="15" y="20"/>
                    <a:pt x="21" y="21"/>
                  </a:cubicBezTo>
                  <a:cubicBezTo>
                    <a:pt x="21" y="3"/>
                    <a:pt x="21" y="3"/>
                    <a:pt x="21" y="3"/>
                  </a:cubicBezTo>
                  <a:cubicBezTo>
                    <a:pt x="15" y="2"/>
                    <a:pt x="9" y="1"/>
                    <a:pt x="3" y="1"/>
                  </a:cubicBezTo>
                  <a:cubicBezTo>
                    <a:pt x="3" y="18"/>
                    <a:pt x="3" y="18"/>
                    <a:pt x="3" y="18"/>
                  </a:cubicBezTo>
                  <a:close/>
                  <a:moveTo>
                    <a:pt x="21" y="36"/>
                  </a:moveTo>
                  <a:cubicBezTo>
                    <a:pt x="21" y="56"/>
                    <a:pt x="21" y="56"/>
                    <a:pt x="21" y="56"/>
                  </a:cubicBezTo>
                  <a:cubicBezTo>
                    <a:pt x="16" y="53"/>
                    <a:pt x="10" y="51"/>
                    <a:pt x="3" y="50"/>
                  </a:cubicBezTo>
                  <a:cubicBezTo>
                    <a:pt x="3" y="32"/>
                    <a:pt x="3" y="32"/>
                    <a:pt x="3" y="32"/>
                  </a:cubicBezTo>
                  <a:cubicBezTo>
                    <a:pt x="9" y="33"/>
                    <a:pt x="15" y="34"/>
                    <a:pt x="21" y="36"/>
                  </a:cubicBezTo>
                  <a:close/>
                  <a:moveTo>
                    <a:pt x="21" y="73"/>
                  </a:moveTo>
                  <a:cubicBezTo>
                    <a:pt x="21" y="73"/>
                    <a:pt x="21" y="73"/>
                    <a:pt x="21" y="73"/>
                  </a:cubicBezTo>
                  <a:cubicBezTo>
                    <a:pt x="21" y="73"/>
                    <a:pt x="21" y="73"/>
                    <a:pt x="21" y="73"/>
                  </a:cubicBezTo>
                  <a:cubicBezTo>
                    <a:pt x="21" y="73"/>
                    <a:pt x="21" y="73"/>
                    <a:pt x="21" y="73"/>
                  </a:cubicBezTo>
                  <a:cubicBezTo>
                    <a:pt x="21" y="73"/>
                    <a:pt x="21" y="73"/>
                    <a:pt x="21" y="73"/>
                  </a:cubicBezTo>
                  <a:close/>
                  <a:moveTo>
                    <a:pt x="21" y="73"/>
                  </a:moveTo>
                  <a:cubicBezTo>
                    <a:pt x="21" y="73"/>
                    <a:pt x="21" y="73"/>
                    <a:pt x="21" y="73"/>
                  </a:cubicBezTo>
                  <a:cubicBezTo>
                    <a:pt x="19" y="71"/>
                    <a:pt x="16" y="69"/>
                    <a:pt x="12" y="69"/>
                  </a:cubicBezTo>
                  <a:cubicBezTo>
                    <a:pt x="9" y="69"/>
                    <a:pt x="6" y="71"/>
                    <a:pt x="3" y="73"/>
                  </a:cubicBezTo>
                  <a:cubicBezTo>
                    <a:pt x="3" y="73"/>
                    <a:pt x="3" y="73"/>
                    <a:pt x="3" y="73"/>
                  </a:cubicBezTo>
                  <a:cubicBezTo>
                    <a:pt x="3" y="73"/>
                    <a:pt x="3" y="73"/>
                    <a:pt x="3" y="73"/>
                  </a:cubicBezTo>
                  <a:cubicBezTo>
                    <a:pt x="3" y="90"/>
                    <a:pt x="3" y="90"/>
                    <a:pt x="3" y="90"/>
                  </a:cubicBezTo>
                  <a:cubicBezTo>
                    <a:pt x="3" y="90"/>
                    <a:pt x="3" y="90"/>
                    <a:pt x="3" y="90"/>
                  </a:cubicBezTo>
                  <a:cubicBezTo>
                    <a:pt x="6" y="93"/>
                    <a:pt x="9" y="94"/>
                    <a:pt x="12" y="94"/>
                  </a:cubicBezTo>
                  <a:cubicBezTo>
                    <a:pt x="16" y="94"/>
                    <a:pt x="19" y="93"/>
                    <a:pt x="21" y="91"/>
                  </a:cubicBezTo>
                  <a:cubicBezTo>
                    <a:pt x="21" y="91"/>
                    <a:pt x="21" y="91"/>
                    <a:pt x="21" y="91"/>
                  </a:cubicBezTo>
                  <a:cubicBezTo>
                    <a:pt x="21" y="73"/>
                    <a:pt x="21" y="73"/>
                    <a:pt x="21" y="73"/>
                  </a:cubicBezTo>
                  <a:close/>
                  <a:moveTo>
                    <a:pt x="3" y="91"/>
                  </a:moveTo>
                  <a:cubicBezTo>
                    <a:pt x="3" y="90"/>
                    <a:pt x="3" y="90"/>
                    <a:pt x="3" y="90"/>
                  </a:cubicBezTo>
                  <a:cubicBezTo>
                    <a:pt x="3" y="90"/>
                    <a:pt x="3" y="90"/>
                    <a:pt x="3" y="90"/>
                  </a:cubicBezTo>
                  <a:cubicBezTo>
                    <a:pt x="3" y="91"/>
                    <a:pt x="3" y="91"/>
                    <a:pt x="3" y="91"/>
                  </a:cubicBezTo>
                  <a:close/>
                  <a:moveTo>
                    <a:pt x="0" y="0"/>
                  </a:moveTo>
                  <a:cubicBezTo>
                    <a:pt x="0" y="18"/>
                    <a:pt x="0" y="18"/>
                    <a:pt x="0" y="18"/>
                  </a:cubicBezTo>
                  <a:cubicBezTo>
                    <a:pt x="1" y="18"/>
                    <a:pt x="2" y="18"/>
                    <a:pt x="3" y="18"/>
                  </a:cubicBezTo>
                  <a:cubicBezTo>
                    <a:pt x="3" y="1"/>
                    <a:pt x="3" y="1"/>
                    <a:pt x="3" y="1"/>
                  </a:cubicBezTo>
                  <a:cubicBezTo>
                    <a:pt x="2" y="0"/>
                    <a:pt x="1" y="0"/>
                    <a:pt x="0" y="0"/>
                  </a:cubicBezTo>
                  <a:cubicBezTo>
                    <a:pt x="0" y="0"/>
                    <a:pt x="0" y="0"/>
                    <a:pt x="0" y="0"/>
                  </a:cubicBezTo>
                  <a:close/>
                  <a:moveTo>
                    <a:pt x="3" y="32"/>
                  </a:moveTo>
                  <a:cubicBezTo>
                    <a:pt x="3" y="50"/>
                    <a:pt x="3" y="50"/>
                    <a:pt x="3" y="50"/>
                  </a:cubicBezTo>
                  <a:cubicBezTo>
                    <a:pt x="2" y="50"/>
                    <a:pt x="1" y="50"/>
                    <a:pt x="0" y="50"/>
                  </a:cubicBezTo>
                  <a:cubicBezTo>
                    <a:pt x="0" y="32"/>
                    <a:pt x="0" y="32"/>
                    <a:pt x="0" y="32"/>
                  </a:cubicBezTo>
                  <a:cubicBezTo>
                    <a:pt x="0" y="32"/>
                    <a:pt x="0" y="32"/>
                    <a:pt x="0" y="32"/>
                  </a:cubicBezTo>
                  <a:cubicBezTo>
                    <a:pt x="1" y="32"/>
                    <a:pt x="2" y="32"/>
                    <a:pt x="3" y="32"/>
                  </a:cubicBezTo>
                  <a:close/>
                  <a:moveTo>
                    <a:pt x="3" y="73"/>
                  </a:moveTo>
                  <a:cubicBezTo>
                    <a:pt x="3" y="90"/>
                    <a:pt x="3" y="90"/>
                    <a:pt x="3" y="90"/>
                  </a:cubicBezTo>
                  <a:cubicBezTo>
                    <a:pt x="1" y="88"/>
                    <a:pt x="0" y="85"/>
                    <a:pt x="0" y="82"/>
                  </a:cubicBezTo>
                  <a:cubicBezTo>
                    <a:pt x="0" y="78"/>
                    <a:pt x="1" y="75"/>
                    <a:pt x="3" y="73"/>
                  </a:cubicBezTo>
                  <a:close/>
                  <a:moveTo>
                    <a:pt x="3" y="90"/>
                  </a:moveTo>
                  <a:cubicBezTo>
                    <a:pt x="3" y="91"/>
                    <a:pt x="3" y="91"/>
                    <a:pt x="3" y="91"/>
                  </a:cubicBezTo>
                  <a:cubicBezTo>
                    <a:pt x="3" y="90"/>
                    <a:pt x="3" y="90"/>
                    <a:pt x="3" y="9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43" name="Freeform 618"/>
            <p:cNvSpPr>
              <a:spLocks/>
            </p:cNvSpPr>
            <p:nvPr/>
          </p:nvSpPr>
          <p:spPr bwMode="auto">
            <a:xfrm>
              <a:off x="4317159" y="3318731"/>
              <a:ext cx="659913" cy="659913"/>
            </a:xfrm>
            <a:custGeom>
              <a:avLst/>
              <a:gdLst>
                <a:gd name="T0" fmla="*/ 56 w 183"/>
                <a:gd name="T1" fmla="*/ 19 h 183"/>
                <a:gd name="T2" fmla="*/ 163 w 183"/>
                <a:gd name="T3" fmla="*/ 57 h 183"/>
                <a:gd name="T4" fmla="*/ 126 w 183"/>
                <a:gd name="T5" fmla="*/ 164 h 183"/>
                <a:gd name="T6" fmla="*/ 19 w 183"/>
                <a:gd name="T7" fmla="*/ 127 h 183"/>
                <a:gd name="T8" fmla="*/ 56 w 183"/>
                <a:gd name="T9" fmla="*/ 19 h 183"/>
              </a:gdLst>
              <a:ahLst/>
              <a:cxnLst>
                <a:cxn ang="0">
                  <a:pos x="T0" y="T1"/>
                </a:cxn>
                <a:cxn ang="0">
                  <a:pos x="T2" y="T3"/>
                </a:cxn>
                <a:cxn ang="0">
                  <a:pos x="T4" y="T5"/>
                </a:cxn>
                <a:cxn ang="0">
                  <a:pos x="T6" y="T7"/>
                </a:cxn>
                <a:cxn ang="0">
                  <a:pos x="T8" y="T9"/>
                </a:cxn>
              </a:cxnLst>
              <a:rect l="0" t="0" r="r" b="b"/>
              <a:pathLst>
                <a:path w="183" h="183">
                  <a:moveTo>
                    <a:pt x="56" y="19"/>
                  </a:moveTo>
                  <a:cubicBezTo>
                    <a:pt x="96" y="0"/>
                    <a:pt x="144" y="17"/>
                    <a:pt x="163" y="57"/>
                  </a:cubicBezTo>
                  <a:cubicBezTo>
                    <a:pt x="183" y="97"/>
                    <a:pt x="166" y="145"/>
                    <a:pt x="126" y="164"/>
                  </a:cubicBezTo>
                  <a:cubicBezTo>
                    <a:pt x="86" y="183"/>
                    <a:pt x="38" y="166"/>
                    <a:pt x="19" y="127"/>
                  </a:cubicBezTo>
                  <a:cubicBezTo>
                    <a:pt x="0" y="87"/>
                    <a:pt x="16" y="39"/>
                    <a:pt x="56"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44" name="Freeform 619"/>
            <p:cNvSpPr>
              <a:spLocks/>
            </p:cNvSpPr>
            <p:nvPr/>
          </p:nvSpPr>
          <p:spPr bwMode="auto">
            <a:xfrm>
              <a:off x="4358577" y="3531338"/>
              <a:ext cx="160146" cy="378277"/>
            </a:xfrm>
            <a:custGeom>
              <a:avLst/>
              <a:gdLst>
                <a:gd name="T0" fmla="*/ 7 w 45"/>
                <a:gd name="T1" fmla="*/ 0 h 105"/>
                <a:gd name="T2" fmla="*/ 7 w 45"/>
                <a:gd name="T3" fmla="*/ 0 h 105"/>
                <a:gd name="T4" fmla="*/ 45 w 45"/>
                <a:gd name="T5" fmla="*/ 105 h 105"/>
                <a:gd name="T6" fmla="*/ 45 w 45"/>
                <a:gd name="T7" fmla="*/ 105 h 105"/>
                <a:gd name="T8" fmla="*/ 8 w 45"/>
                <a:gd name="T9" fmla="*/ 68 h 105"/>
                <a:gd name="T10" fmla="*/ 0 w 45"/>
                <a:gd name="T11" fmla="*/ 33 h 105"/>
                <a:gd name="T12" fmla="*/ 7 w 45"/>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45" h="105">
                  <a:moveTo>
                    <a:pt x="7" y="0"/>
                  </a:moveTo>
                  <a:cubicBezTo>
                    <a:pt x="7" y="0"/>
                    <a:pt x="7" y="0"/>
                    <a:pt x="7" y="0"/>
                  </a:cubicBezTo>
                  <a:cubicBezTo>
                    <a:pt x="45" y="105"/>
                    <a:pt x="45" y="105"/>
                    <a:pt x="45" y="105"/>
                  </a:cubicBezTo>
                  <a:cubicBezTo>
                    <a:pt x="45" y="105"/>
                    <a:pt x="45" y="105"/>
                    <a:pt x="45" y="105"/>
                  </a:cubicBezTo>
                  <a:cubicBezTo>
                    <a:pt x="29" y="98"/>
                    <a:pt x="17" y="85"/>
                    <a:pt x="8" y="68"/>
                  </a:cubicBezTo>
                  <a:cubicBezTo>
                    <a:pt x="2" y="56"/>
                    <a:pt x="0" y="44"/>
                    <a:pt x="0" y="33"/>
                  </a:cubicBezTo>
                  <a:cubicBezTo>
                    <a:pt x="0" y="22"/>
                    <a:pt x="2" y="11"/>
                    <a:pt x="7" y="0"/>
                  </a:cubicBezTo>
                  <a:close/>
                </a:path>
              </a:pathLst>
            </a:custGeom>
            <a:solidFill>
              <a:schemeClr val="accent5">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45" name="Freeform 620"/>
            <p:cNvSpPr>
              <a:spLocks/>
            </p:cNvSpPr>
            <p:nvPr/>
          </p:nvSpPr>
          <p:spPr bwMode="auto">
            <a:xfrm>
              <a:off x="4405515" y="3357387"/>
              <a:ext cx="439022" cy="469394"/>
            </a:xfrm>
            <a:custGeom>
              <a:avLst/>
              <a:gdLst>
                <a:gd name="T0" fmla="*/ 67 w 122"/>
                <a:gd name="T1" fmla="*/ 0 h 130"/>
                <a:gd name="T2" fmla="*/ 122 w 122"/>
                <a:gd name="T3" fmla="*/ 21 h 130"/>
                <a:gd name="T4" fmla="*/ 122 w 122"/>
                <a:gd name="T5" fmla="*/ 22 h 130"/>
                <a:gd name="T6" fmla="*/ 121 w 122"/>
                <a:gd name="T7" fmla="*/ 21 h 130"/>
                <a:gd name="T8" fmla="*/ 107 w 122"/>
                <a:gd name="T9" fmla="*/ 33 h 130"/>
                <a:gd name="T10" fmla="*/ 107 w 122"/>
                <a:gd name="T11" fmla="*/ 36 h 130"/>
                <a:gd name="T12" fmla="*/ 117 w 122"/>
                <a:gd name="T13" fmla="*/ 58 h 130"/>
                <a:gd name="T14" fmla="*/ 122 w 122"/>
                <a:gd name="T15" fmla="*/ 77 h 130"/>
                <a:gd name="T16" fmla="*/ 113 w 122"/>
                <a:gd name="T17" fmla="*/ 111 h 130"/>
                <a:gd name="T18" fmla="*/ 108 w 122"/>
                <a:gd name="T19" fmla="*/ 130 h 130"/>
                <a:gd name="T20" fmla="*/ 99 w 122"/>
                <a:gd name="T21" fmla="*/ 104 h 130"/>
                <a:gd name="T22" fmla="*/ 78 w 122"/>
                <a:gd name="T23" fmla="*/ 43 h 130"/>
                <a:gd name="T24" fmla="*/ 78 w 122"/>
                <a:gd name="T25" fmla="*/ 43 h 130"/>
                <a:gd name="T26" fmla="*/ 90 w 122"/>
                <a:gd name="T27" fmla="*/ 40 h 130"/>
                <a:gd name="T28" fmla="*/ 90 w 122"/>
                <a:gd name="T29" fmla="*/ 39 h 130"/>
                <a:gd name="T30" fmla="*/ 88 w 122"/>
                <a:gd name="T31" fmla="*/ 36 h 130"/>
                <a:gd name="T32" fmla="*/ 66 w 122"/>
                <a:gd name="T33" fmla="*/ 37 h 130"/>
                <a:gd name="T34" fmla="*/ 43 w 122"/>
                <a:gd name="T35" fmla="*/ 36 h 130"/>
                <a:gd name="T36" fmla="*/ 41 w 122"/>
                <a:gd name="T37" fmla="*/ 39 h 130"/>
                <a:gd name="T38" fmla="*/ 41 w 122"/>
                <a:gd name="T39" fmla="*/ 39 h 130"/>
                <a:gd name="T40" fmla="*/ 51 w 122"/>
                <a:gd name="T41" fmla="*/ 43 h 130"/>
                <a:gd name="T42" fmla="*/ 53 w 122"/>
                <a:gd name="T43" fmla="*/ 43 h 130"/>
                <a:gd name="T44" fmla="*/ 65 w 122"/>
                <a:gd name="T45" fmla="*/ 78 h 130"/>
                <a:gd name="T46" fmla="*/ 48 w 122"/>
                <a:gd name="T47" fmla="*/ 130 h 130"/>
                <a:gd name="T48" fmla="*/ 47 w 122"/>
                <a:gd name="T49" fmla="*/ 130 h 130"/>
                <a:gd name="T50" fmla="*/ 18 w 122"/>
                <a:gd name="T51" fmla="*/ 43 h 130"/>
                <a:gd name="T52" fmla="*/ 18 w 122"/>
                <a:gd name="T53" fmla="*/ 43 h 130"/>
                <a:gd name="T54" fmla="*/ 18 w 122"/>
                <a:gd name="T55" fmla="*/ 43 h 130"/>
                <a:gd name="T56" fmla="*/ 30 w 122"/>
                <a:gd name="T57" fmla="*/ 40 h 130"/>
                <a:gd name="T58" fmla="*/ 30 w 122"/>
                <a:gd name="T59" fmla="*/ 39 h 130"/>
                <a:gd name="T60" fmla="*/ 28 w 122"/>
                <a:gd name="T61" fmla="*/ 36 h 130"/>
                <a:gd name="T62" fmla="*/ 2 w 122"/>
                <a:gd name="T63" fmla="*/ 37 h 130"/>
                <a:gd name="T64" fmla="*/ 0 w 122"/>
                <a:gd name="T65" fmla="*/ 37 h 130"/>
                <a:gd name="T66" fmla="*/ 0 w 122"/>
                <a:gd name="T67" fmla="*/ 36 h 130"/>
                <a:gd name="T68" fmla="*/ 16 w 122"/>
                <a:gd name="T69" fmla="*/ 18 h 130"/>
                <a:gd name="T70" fmla="*/ 67 w 122"/>
                <a:gd name="T7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30">
                  <a:moveTo>
                    <a:pt x="67" y="0"/>
                  </a:moveTo>
                  <a:cubicBezTo>
                    <a:pt x="88" y="0"/>
                    <a:pt x="106" y="7"/>
                    <a:pt x="122" y="21"/>
                  </a:cubicBezTo>
                  <a:cubicBezTo>
                    <a:pt x="122" y="22"/>
                    <a:pt x="122" y="22"/>
                    <a:pt x="122" y="22"/>
                  </a:cubicBezTo>
                  <a:cubicBezTo>
                    <a:pt x="121" y="21"/>
                    <a:pt x="121" y="21"/>
                    <a:pt x="121" y="21"/>
                  </a:cubicBezTo>
                  <a:cubicBezTo>
                    <a:pt x="114" y="21"/>
                    <a:pt x="110" y="25"/>
                    <a:pt x="107" y="33"/>
                  </a:cubicBezTo>
                  <a:cubicBezTo>
                    <a:pt x="107" y="36"/>
                    <a:pt x="107" y="36"/>
                    <a:pt x="107" y="36"/>
                  </a:cubicBezTo>
                  <a:cubicBezTo>
                    <a:pt x="107" y="41"/>
                    <a:pt x="110" y="48"/>
                    <a:pt x="117" y="58"/>
                  </a:cubicBezTo>
                  <a:cubicBezTo>
                    <a:pt x="120" y="64"/>
                    <a:pt x="122" y="70"/>
                    <a:pt x="122" y="77"/>
                  </a:cubicBezTo>
                  <a:cubicBezTo>
                    <a:pt x="122" y="83"/>
                    <a:pt x="119" y="94"/>
                    <a:pt x="113" y="111"/>
                  </a:cubicBezTo>
                  <a:cubicBezTo>
                    <a:pt x="108" y="130"/>
                    <a:pt x="108" y="130"/>
                    <a:pt x="108" y="130"/>
                  </a:cubicBezTo>
                  <a:cubicBezTo>
                    <a:pt x="107" y="130"/>
                    <a:pt x="104" y="121"/>
                    <a:pt x="99" y="104"/>
                  </a:cubicBezTo>
                  <a:cubicBezTo>
                    <a:pt x="78" y="43"/>
                    <a:pt x="78" y="43"/>
                    <a:pt x="78" y="43"/>
                  </a:cubicBezTo>
                  <a:cubicBezTo>
                    <a:pt x="78" y="43"/>
                    <a:pt x="78" y="43"/>
                    <a:pt x="78" y="43"/>
                  </a:cubicBezTo>
                  <a:cubicBezTo>
                    <a:pt x="86" y="43"/>
                    <a:pt x="90" y="42"/>
                    <a:pt x="90" y="40"/>
                  </a:cubicBezTo>
                  <a:cubicBezTo>
                    <a:pt x="90" y="39"/>
                    <a:pt x="90" y="39"/>
                    <a:pt x="90" y="39"/>
                  </a:cubicBezTo>
                  <a:cubicBezTo>
                    <a:pt x="90" y="37"/>
                    <a:pt x="89" y="36"/>
                    <a:pt x="88" y="36"/>
                  </a:cubicBezTo>
                  <a:cubicBezTo>
                    <a:pt x="66" y="37"/>
                    <a:pt x="66" y="37"/>
                    <a:pt x="66" y="37"/>
                  </a:cubicBezTo>
                  <a:cubicBezTo>
                    <a:pt x="43" y="36"/>
                    <a:pt x="43" y="36"/>
                    <a:pt x="43" y="36"/>
                  </a:cubicBezTo>
                  <a:cubicBezTo>
                    <a:pt x="42" y="37"/>
                    <a:pt x="41" y="38"/>
                    <a:pt x="41" y="39"/>
                  </a:cubicBezTo>
                  <a:cubicBezTo>
                    <a:pt x="41" y="39"/>
                    <a:pt x="41" y="39"/>
                    <a:pt x="41" y="39"/>
                  </a:cubicBezTo>
                  <a:cubicBezTo>
                    <a:pt x="41" y="42"/>
                    <a:pt x="44" y="43"/>
                    <a:pt x="51" y="43"/>
                  </a:cubicBezTo>
                  <a:cubicBezTo>
                    <a:pt x="53" y="43"/>
                    <a:pt x="53" y="43"/>
                    <a:pt x="53" y="43"/>
                  </a:cubicBezTo>
                  <a:cubicBezTo>
                    <a:pt x="65" y="78"/>
                    <a:pt x="65" y="78"/>
                    <a:pt x="65" y="78"/>
                  </a:cubicBezTo>
                  <a:cubicBezTo>
                    <a:pt x="48" y="130"/>
                    <a:pt x="48" y="130"/>
                    <a:pt x="48" y="130"/>
                  </a:cubicBezTo>
                  <a:cubicBezTo>
                    <a:pt x="47" y="130"/>
                    <a:pt x="47" y="130"/>
                    <a:pt x="47" y="130"/>
                  </a:cubicBezTo>
                  <a:cubicBezTo>
                    <a:pt x="18" y="43"/>
                    <a:pt x="18" y="43"/>
                    <a:pt x="18" y="43"/>
                  </a:cubicBezTo>
                  <a:cubicBezTo>
                    <a:pt x="18" y="43"/>
                    <a:pt x="18" y="43"/>
                    <a:pt x="18" y="43"/>
                  </a:cubicBezTo>
                  <a:cubicBezTo>
                    <a:pt x="18" y="43"/>
                    <a:pt x="18" y="43"/>
                    <a:pt x="18" y="43"/>
                  </a:cubicBezTo>
                  <a:cubicBezTo>
                    <a:pt x="26" y="43"/>
                    <a:pt x="30" y="42"/>
                    <a:pt x="30" y="40"/>
                  </a:cubicBezTo>
                  <a:cubicBezTo>
                    <a:pt x="30" y="39"/>
                    <a:pt x="30" y="39"/>
                    <a:pt x="30" y="39"/>
                  </a:cubicBezTo>
                  <a:cubicBezTo>
                    <a:pt x="30" y="38"/>
                    <a:pt x="29" y="37"/>
                    <a:pt x="28" y="36"/>
                  </a:cubicBezTo>
                  <a:cubicBezTo>
                    <a:pt x="2" y="37"/>
                    <a:pt x="2" y="37"/>
                    <a:pt x="2" y="37"/>
                  </a:cubicBezTo>
                  <a:cubicBezTo>
                    <a:pt x="0" y="37"/>
                    <a:pt x="0" y="37"/>
                    <a:pt x="0" y="37"/>
                  </a:cubicBezTo>
                  <a:cubicBezTo>
                    <a:pt x="0" y="36"/>
                    <a:pt x="0" y="36"/>
                    <a:pt x="0" y="36"/>
                  </a:cubicBezTo>
                  <a:cubicBezTo>
                    <a:pt x="2" y="32"/>
                    <a:pt x="8" y="26"/>
                    <a:pt x="16" y="18"/>
                  </a:cubicBezTo>
                  <a:cubicBezTo>
                    <a:pt x="32" y="6"/>
                    <a:pt x="49" y="0"/>
                    <a:pt x="67" y="0"/>
                  </a:cubicBezTo>
                  <a:close/>
                </a:path>
              </a:pathLst>
            </a:custGeom>
            <a:solidFill>
              <a:schemeClr val="accent5">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46" name="Freeform 621"/>
            <p:cNvSpPr>
              <a:spLocks/>
            </p:cNvSpPr>
            <p:nvPr/>
          </p:nvSpPr>
          <p:spPr bwMode="auto">
            <a:xfrm>
              <a:off x="4562901" y="3672157"/>
              <a:ext cx="179475" cy="267831"/>
            </a:xfrm>
            <a:custGeom>
              <a:avLst/>
              <a:gdLst>
                <a:gd name="T0" fmla="*/ 24 w 50"/>
                <a:gd name="T1" fmla="*/ 0 h 74"/>
                <a:gd name="T2" fmla="*/ 34 w 50"/>
                <a:gd name="T3" fmla="*/ 26 h 74"/>
                <a:gd name="T4" fmla="*/ 50 w 50"/>
                <a:gd name="T5" fmla="*/ 70 h 74"/>
                <a:gd name="T6" fmla="*/ 50 w 50"/>
                <a:gd name="T7" fmla="*/ 70 h 74"/>
                <a:gd name="T8" fmla="*/ 23 w 50"/>
                <a:gd name="T9" fmla="*/ 74 h 74"/>
                <a:gd name="T10" fmla="*/ 0 w 50"/>
                <a:gd name="T11" fmla="*/ 71 h 74"/>
                <a:gd name="T12" fmla="*/ 24 w 50"/>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50" h="74">
                  <a:moveTo>
                    <a:pt x="24" y="0"/>
                  </a:moveTo>
                  <a:cubicBezTo>
                    <a:pt x="25" y="0"/>
                    <a:pt x="28" y="9"/>
                    <a:pt x="34" y="26"/>
                  </a:cubicBezTo>
                  <a:cubicBezTo>
                    <a:pt x="50" y="70"/>
                    <a:pt x="50" y="70"/>
                    <a:pt x="50" y="70"/>
                  </a:cubicBezTo>
                  <a:cubicBezTo>
                    <a:pt x="50" y="70"/>
                    <a:pt x="50" y="70"/>
                    <a:pt x="50" y="70"/>
                  </a:cubicBezTo>
                  <a:cubicBezTo>
                    <a:pt x="41" y="73"/>
                    <a:pt x="32" y="74"/>
                    <a:pt x="23" y="74"/>
                  </a:cubicBezTo>
                  <a:cubicBezTo>
                    <a:pt x="15" y="74"/>
                    <a:pt x="8" y="73"/>
                    <a:pt x="0" y="71"/>
                  </a:cubicBezTo>
                  <a:lnTo>
                    <a:pt x="24" y="0"/>
                  </a:lnTo>
                  <a:close/>
                </a:path>
              </a:pathLst>
            </a:custGeom>
            <a:solidFill>
              <a:schemeClr val="accent5">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47" name="Freeform 622"/>
            <p:cNvSpPr>
              <a:spLocks/>
            </p:cNvSpPr>
            <p:nvPr/>
          </p:nvSpPr>
          <p:spPr bwMode="auto">
            <a:xfrm>
              <a:off x="4794837" y="3509249"/>
              <a:ext cx="143579" cy="389322"/>
            </a:xfrm>
            <a:custGeom>
              <a:avLst/>
              <a:gdLst>
                <a:gd name="T0" fmla="*/ 29 w 40"/>
                <a:gd name="T1" fmla="*/ 0 h 108"/>
                <a:gd name="T2" fmla="*/ 30 w 40"/>
                <a:gd name="T3" fmla="*/ 0 h 108"/>
                <a:gd name="T4" fmla="*/ 40 w 40"/>
                <a:gd name="T5" fmla="*/ 39 h 108"/>
                <a:gd name="T6" fmla="*/ 12 w 40"/>
                <a:gd name="T7" fmla="*/ 99 h 108"/>
                <a:gd name="T8" fmla="*/ 0 w 40"/>
                <a:gd name="T9" fmla="*/ 108 h 108"/>
                <a:gd name="T10" fmla="*/ 0 w 40"/>
                <a:gd name="T11" fmla="*/ 108 h 108"/>
                <a:gd name="T12" fmla="*/ 0 w 40"/>
                <a:gd name="T13" fmla="*/ 108 h 108"/>
                <a:gd name="T14" fmla="*/ 28 w 40"/>
                <a:gd name="T15" fmla="*/ 26 h 108"/>
                <a:gd name="T16" fmla="*/ 30 w 40"/>
                <a:gd name="T17" fmla="*/ 8 h 108"/>
                <a:gd name="T18" fmla="*/ 29 w 40"/>
                <a:gd name="T1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08">
                  <a:moveTo>
                    <a:pt x="29" y="0"/>
                  </a:moveTo>
                  <a:cubicBezTo>
                    <a:pt x="30" y="0"/>
                    <a:pt x="30" y="0"/>
                    <a:pt x="30" y="0"/>
                  </a:cubicBezTo>
                  <a:cubicBezTo>
                    <a:pt x="37" y="13"/>
                    <a:pt x="40" y="26"/>
                    <a:pt x="40" y="39"/>
                  </a:cubicBezTo>
                  <a:cubicBezTo>
                    <a:pt x="40" y="62"/>
                    <a:pt x="31" y="82"/>
                    <a:pt x="12" y="99"/>
                  </a:cubicBezTo>
                  <a:cubicBezTo>
                    <a:pt x="8" y="103"/>
                    <a:pt x="4" y="106"/>
                    <a:pt x="0" y="108"/>
                  </a:cubicBezTo>
                  <a:cubicBezTo>
                    <a:pt x="0" y="108"/>
                    <a:pt x="0" y="108"/>
                    <a:pt x="0" y="108"/>
                  </a:cubicBezTo>
                  <a:cubicBezTo>
                    <a:pt x="0" y="108"/>
                    <a:pt x="0" y="108"/>
                    <a:pt x="0" y="108"/>
                  </a:cubicBezTo>
                  <a:cubicBezTo>
                    <a:pt x="28" y="26"/>
                    <a:pt x="28" y="26"/>
                    <a:pt x="28" y="26"/>
                  </a:cubicBezTo>
                  <a:cubicBezTo>
                    <a:pt x="29" y="19"/>
                    <a:pt x="30" y="13"/>
                    <a:pt x="30" y="8"/>
                  </a:cubicBezTo>
                  <a:lnTo>
                    <a:pt x="29" y="0"/>
                  </a:lnTo>
                  <a:close/>
                </a:path>
              </a:pathLst>
            </a:custGeom>
            <a:solidFill>
              <a:schemeClr val="accent5">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48" name="Freeform 623"/>
            <p:cNvSpPr>
              <a:spLocks/>
            </p:cNvSpPr>
            <p:nvPr/>
          </p:nvSpPr>
          <p:spPr bwMode="auto">
            <a:xfrm>
              <a:off x="6020783" y="1214742"/>
              <a:ext cx="231936" cy="234698"/>
            </a:xfrm>
            <a:custGeom>
              <a:avLst/>
              <a:gdLst>
                <a:gd name="T0" fmla="*/ 20 w 64"/>
                <a:gd name="T1" fmla="*/ 7 h 65"/>
                <a:gd name="T2" fmla="*/ 57 w 64"/>
                <a:gd name="T3" fmla="*/ 20 h 65"/>
                <a:gd name="T4" fmla="*/ 44 w 64"/>
                <a:gd name="T5" fmla="*/ 58 h 65"/>
                <a:gd name="T6" fmla="*/ 6 w 64"/>
                <a:gd name="T7" fmla="*/ 45 h 65"/>
                <a:gd name="T8" fmla="*/ 20 w 64"/>
                <a:gd name="T9" fmla="*/ 7 h 65"/>
              </a:gdLst>
              <a:ahLst/>
              <a:cxnLst>
                <a:cxn ang="0">
                  <a:pos x="T0" y="T1"/>
                </a:cxn>
                <a:cxn ang="0">
                  <a:pos x="T2" y="T3"/>
                </a:cxn>
                <a:cxn ang="0">
                  <a:pos x="T4" y="T5"/>
                </a:cxn>
                <a:cxn ang="0">
                  <a:pos x="T6" y="T7"/>
                </a:cxn>
                <a:cxn ang="0">
                  <a:pos x="T8" y="T9"/>
                </a:cxn>
              </a:cxnLst>
              <a:rect l="0" t="0" r="r" b="b"/>
              <a:pathLst>
                <a:path w="64" h="65">
                  <a:moveTo>
                    <a:pt x="20" y="7"/>
                  </a:moveTo>
                  <a:cubicBezTo>
                    <a:pt x="34" y="0"/>
                    <a:pt x="50" y="6"/>
                    <a:pt x="57" y="20"/>
                  </a:cubicBezTo>
                  <a:cubicBezTo>
                    <a:pt x="64" y="34"/>
                    <a:pt x="58" y="51"/>
                    <a:pt x="44" y="58"/>
                  </a:cubicBezTo>
                  <a:cubicBezTo>
                    <a:pt x="30" y="65"/>
                    <a:pt x="13" y="59"/>
                    <a:pt x="6" y="45"/>
                  </a:cubicBezTo>
                  <a:cubicBezTo>
                    <a:pt x="0" y="31"/>
                    <a:pt x="5" y="14"/>
                    <a:pt x="20" y="7"/>
                  </a:cubicBez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49" name="Freeform 624"/>
            <p:cNvSpPr>
              <a:spLocks/>
            </p:cNvSpPr>
            <p:nvPr/>
          </p:nvSpPr>
          <p:spPr bwMode="auto">
            <a:xfrm>
              <a:off x="7558737" y="1457722"/>
              <a:ext cx="229176" cy="229176"/>
            </a:xfrm>
            <a:custGeom>
              <a:avLst/>
              <a:gdLst>
                <a:gd name="T0" fmla="*/ 20 w 64"/>
                <a:gd name="T1" fmla="*/ 6 h 64"/>
                <a:gd name="T2" fmla="*/ 58 w 64"/>
                <a:gd name="T3" fmla="*/ 20 h 64"/>
                <a:gd name="T4" fmla="*/ 44 w 64"/>
                <a:gd name="T5" fmla="*/ 57 h 64"/>
                <a:gd name="T6" fmla="*/ 7 w 64"/>
                <a:gd name="T7" fmla="*/ 44 h 64"/>
                <a:gd name="T8" fmla="*/ 20 w 64"/>
                <a:gd name="T9" fmla="*/ 6 h 64"/>
              </a:gdLst>
              <a:ahLst/>
              <a:cxnLst>
                <a:cxn ang="0">
                  <a:pos x="T0" y="T1"/>
                </a:cxn>
                <a:cxn ang="0">
                  <a:pos x="T2" y="T3"/>
                </a:cxn>
                <a:cxn ang="0">
                  <a:pos x="T4" y="T5"/>
                </a:cxn>
                <a:cxn ang="0">
                  <a:pos x="T6" y="T7"/>
                </a:cxn>
                <a:cxn ang="0">
                  <a:pos x="T8" y="T9"/>
                </a:cxn>
              </a:cxnLst>
              <a:rect l="0" t="0" r="r" b="b"/>
              <a:pathLst>
                <a:path w="64" h="64">
                  <a:moveTo>
                    <a:pt x="20" y="6"/>
                  </a:moveTo>
                  <a:cubicBezTo>
                    <a:pt x="34" y="0"/>
                    <a:pt x="51" y="6"/>
                    <a:pt x="58" y="20"/>
                  </a:cubicBezTo>
                  <a:cubicBezTo>
                    <a:pt x="64" y="34"/>
                    <a:pt x="59" y="51"/>
                    <a:pt x="44" y="57"/>
                  </a:cubicBezTo>
                  <a:cubicBezTo>
                    <a:pt x="30" y="64"/>
                    <a:pt x="14" y="58"/>
                    <a:pt x="7" y="44"/>
                  </a:cubicBezTo>
                  <a:cubicBezTo>
                    <a:pt x="0" y="30"/>
                    <a:pt x="6" y="13"/>
                    <a:pt x="20" y="6"/>
                  </a:cubicBez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50" name="Freeform 625"/>
            <p:cNvSpPr>
              <a:spLocks/>
            </p:cNvSpPr>
            <p:nvPr/>
          </p:nvSpPr>
          <p:spPr bwMode="auto">
            <a:xfrm>
              <a:off x="8900652" y="2228080"/>
              <a:ext cx="234698" cy="234698"/>
            </a:xfrm>
            <a:custGeom>
              <a:avLst/>
              <a:gdLst>
                <a:gd name="T0" fmla="*/ 20 w 65"/>
                <a:gd name="T1" fmla="*/ 7 h 65"/>
                <a:gd name="T2" fmla="*/ 58 w 65"/>
                <a:gd name="T3" fmla="*/ 20 h 65"/>
                <a:gd name="T4" fmla="*/ 45 w 65"/>
                <a:gd name="T5" fmla="*/ 58 h 65"/>
                <a:gd name="T6" fmla="*/ 7 w 65"/>
                <a:gd name="T7" fmla="*/ 45 h 65"/>
                <a:gd name="T8" fmla="*/ 20 w 65"/>
                <a:gd name="T9" fmla="*/ 7 h 65"/>
              </a:gdLst>
              <a:ahLst/>
              <a:cxnLst>
                <a:cxn ang="0">
                  <a:pos x="T0" y="T1"/>
                </a:cxn>
                <a:cxn ang="0">
                  <a:pos x="T2" y="T3"/>
                </a:cxn>
                <a:cxn ang="0">
                  <a:pos x="T4" y="T5"/>
                </a:cxn>
                <a:cxn ang="0">
                  <a:pos x="T6" y="T7"/>
                </a:cxn>
                <a:cxn ang="0">
                  <a:pos x="T8" y="T9"/>
                </a:cxn>
              </a:cxnLst>
              <a:rect l="0" t="0" r="r" b="b"/>
              <a:pathLst>
                <a:path w="65" h="65">
                  <a:moveTo>
                    <a:pt x="20" y="7"/>
                  </a:moveTo>
                  <a:cubicBezTo>
                    <a:pt x="34" y="0"/>
                    <a:pt x="51" y="6"/>
                    <a:pt x="58" y="20"/>
                  </a:cubicBezTo>
                  <a:cubicBezTo>
                    <a:pt x="65" y="34"/>
                    <a:pt x="59" y="51"/>
                    <a:pt x="45" y="58"/>
                  </a:cubicBezTo>
                  <a:cubicBezTo>
                    <a:pt x="31" y="65"/>
                    <a:pt x="14" y="59"/>
                    <a:pt x="7" y="45"/>
                  </a:cubicBezTo>
                  <a:cubicBezTo>
                    <a:pt x="0" y="31"/>
                    <a:pt x="6" y="14"/>
                    <a:pt x="20" y="7"/>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51" name="Freeform 626"/>
            <p:cNvSpPr>
              <a:spLocks/>
            </p:cNvSpPr>
            <p:nvPr/>
          </p:nvSpPr>
          <p:spPr bwMode="auto">
            <a:xfrm>
              <a:off x="9546758" y="3608650"/>
              <a:ext cx="229176" cy="234698"/>
            </a:xfrm>
            <a:custGeom>
              <a:avLst/>
              <a:gdLst>
                <a:gd name="T0" fmla="*/ 19 w 64"/>
                <a:gd name="T1" fmla="*/ 7 h 65"/>
                <a:gd name="T2" fmla="*/ 57 w 64"/>
                <a:gd name="T3" fmla="*/ 20 h 65"/>
                <a:gd name="T4" fmla="*/ 44 w 64"/>
                <a:gd name="T5" fmla="*/ 58 h 65"/>
                <a:gd name="T6" fmla="*/ 6 w 64"/>
                <a:gd name="T7" fmla="*/ 45 h 65"/>
                <a:gd name="T8" fmla="*/ 19 w 64"/>
                <a:gd name="T9" fmla="*/ 7 h 65"/>
              </a:gdLst>
              <a:ahLst/>
              <a:cxnLst>
                <a:cxn ang="0">
                  <a:pos x="T0" y="T1"/>
                </a:cxn>
                <a:cxn ang="0">
                  <a:pos x="T2" y="T3"/>
                </a:cxn>
                <a:cxn ang="0">
                  <a:pos x="T4" y="T5"/>
                </a:cxn>
                <a:cxn ang="0">
                  <a:pos x="T6" y="T7"/>
                </a:cxn>
                <a:cxn ang="0">
                  <a:pos x="T8" y="T9"/>
                </a:cxn>
              </a:cxnLst>
              <a:rect l="0" t="0" r="r" b="b"/>
              <a:pathLst>
                <a:path w="64" h="65">
                  <a:moveTo>
                    <a:pt x="19" y="7"/>
                  </a:moveTo>
                  <a:cubicBezTo>
                    <a:pt x="34" y="0"/>
                    <a:pt x="50" y="6"/>
                    <a:pt x="57" y="20"/>
                  </a:cubicBezTo>
                  <a:cubicBezTo>
                    <a:pt x="64" y="34"/>
                    <a:pt x="58" y="51"/>
                    <a:pt x="44" y="58"/>
                  </a:cubicBezTo>
                  <a:cubicBezTo>
                    <a:pt x="30" y="65"/>
                    <a:pt x="13" y="59"/>
                    <a:pt x="6" y="45"/>
                  </a:cubicBezTo>
                  <a:cubicBezTo>
                    <a:pt x="0" y="31"/>
                    <a:pt x="5" y="14"/>
                    <a:pt x="19" y="7"/>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52" name="Freeform 627"/>
            <p:cNvSpPr>
              <a:spLocks/>
            </p:cNvSpPr>
            <p:nvPr/>
          </p:nvSpPr>
          <p:spPr bwMode="auto">
            <a:xfrm>
              <a:off x="6020783" y="5999797"/>
              <a:ext cx="231936" cy="234698"/>
            </a:xfrm>
            <a:custGeom>
              <a:avLst/>
              <a:gdLst>
                <a:gd name="T0" fmla="*/ 20 w 64"/>
                <a:gd name="T1" fmla="*/ 7 h 65"/>
                <a:gd name="T2" fmla="*/ 57 w 64"/>
                <a:gd name="T3" fmla="*/ 20 h 65"/>
                <a:gd name="T4" fmla="*/ 44 w 64"/>
                <a:gd name="T5" fmla="*/ 58 h 65"/>
                <a:gd name="T6" fmla="*/ 6 w 64"/>
                <a:gd name="T7" fmla="*/ 45 h 65"/>
                <a:gd name="T8" fmla="*/ 20 w 64"/>
                <a:gd name="T9" fmla="*/ 7 h 65"/>
              </a:gdLst>
              <a:ahLst/>
              <a:cxnLst>
                <a:cxn ang="0">
                  <a:pos x="T0" y="T1"/>
                </a:cxn>
                <a:cxn ang="0">
                  <a:pos x="T2" y="T3"/>
                </a:cxn>
                <a:cxn ang="0">
                  <a:pos x="T4" y="T5"/>
                </a:cxn>
                <a:cxn ang="0">
                  <a:pos x="T6" y="T7"/>
                </a:cxn>
                <a:cxn ang="0">
                  <a:pos x="T8" y="T9"/>
                </a:cxn>
              </a:cxnLst>
              <a:rect l="0" t="0" r="r" b="b"/>
              <a:pathLst>
                <a:path w="64" h="65">
                  <a:moveTo>
                    <a:pt x="20" y="7"/>
                  </a:moveTo>
                  <a:cubicBezTo>
                    <a:pt x="34" y="0"/>
                    <a:pt x="50" y="6"/>
                    <a:pt x="57" y="20"/>
                  </a:cubicBezTo>
                  <a:cubicBezTo>
                    <a:pt x="64" y="34"/>
                    <a:pt x="58" y="51"/>
                    <a:pt x="44" y="58"/>
                  </a:cubicBezTo>
                  <a:cubicBezTo>
                    <a:pt x="30" y="65"/>
                    <a:pt x="13" y="59"/>
                    <a:pt x="6" y="45"/>
                  </a:cubicBezTo>
                  <a:cubicBezTo>
                    <a:pt x="0" y="31"/>
                    <a:pt x="5" y="14"/>
                    <a:pt x="20" y="7"/>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53" name="Freeform 628"/>
            <p:cNvSpPr>
              <a:spLocks/>
            </p:cNvSpPr>
            <p:nvPr/>
          </p:nvSpPr>
          <p:spPr bwMode="auto">
            <a:xfrm>
              <a:off x="2494806" y="3608650"/>
              <a:ext cx="231936" cy="234698"/>
            </a:xfrm>
            <a:custGeom>
              <a:avLst/>
              <a:gdLst>
                <a:gd name="T0" fmla="*/ 20 w 64"/>
                <a:gd name="T1" fmla="*/ 7 h 65"/>
                <a:gd name="T2" fmla="*/ 57 w 64"/>
                <a:gd name="T3" fmla="*/ 20 h 65"/>
                <a:gd name="T4" fmla="*/ 44 w 64"/>
                <a:gd name="T5" fmla="*/ 58 h 65"/>
                <a:gd name="T6" fmla="*/ 6 w 64"/>
                <a:gd name="T7" fmla="*/ 45 h 65"/>
                <a:gd name="T8" fmla="*/ 20 w 64"/>
                <a:gd name="T9" fmla="*/ 7 h 65"/>
              </a:gdLst>
              <a:ahLst/>
              <a:cxnLst>
                <a:cxn ang="0">
                  <a:pos x="T0" y="T1"/>
                </a:cxn>
                <a:cxn ang="0">
                  <a:pos x="T2" y="T3"/>
                </a:cxn>
                <a:cxn ang="0">
                  <a:pos x="T4" y="T5"/>
                </a:cxn>
                <a:cxn ang="0">
                  <a:pos x="T6" y="T7"/>
                </a:cxn>
                <a:cxn ang="0">
                  <a:pos x="T8" y="T9"/>
                </a:cxn>
              </a:cxnLst>
              <a:rect l="0" t="0" r="r" b="b"/>
              <a:pathLst>
                <a:path w="64" h="65">
                  <a:moveTo>
                    <a:pt x="20" y="7"/>
                  </a:moveTo>
                  <a:cubicBezTo>
                    <a:pt x="34" y="0"/>
                    <a:pt x="51" y="6"/>
                    <a:pt x="57" y="20"/>
                  </a:cubicBezTo>
                  <a:cubicBezTo>
                    <a:pt x="64" y="34"/>
                    <a:pt x="58" y="51"/>
                    <a:pt x="44" y="58"/>
                  </a:cubicBezTo>
                  <a:cubicBezTo>
                    <a:pt x="30" y="65"/>
                    <a:pt x="13" y="59"/>
                    <a:pt x="6" y="45"/>
                  </a:cubicBezTo>
                  <a:cubicBezTo>
                    <a:pt x="0" y="31"/>
                    <a:pt x="6" y="14"/>
                    <a:pt x="20" y="7"/>
                  </a:cubicBezTo>
                  <a:close/>
                </a:path>
              </a:pathLst>
            </a:custGeom>
            <a:solidFill>
              <a:schemeClr val="accent5">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54" name="Freeform 629"/>
            <p:cNvSpPr>
              <a:spLocks/>
            </p:cNvSpPr>
            <p:nvPr/>
          </p:nvSpPr>
          <p:spPr bwMode="auto">
            <a:xfrm>
              <a:off x="4480067" y="1457722"/>
              <a:ext cx="234698" cy="229176"/>
            </a:xfrm>
            <a:custGeom>
              <a:avLst/>
              <a:gdLst>
                <a:gd name="T0" fmla="*/ 45 w 65"/>
                <a:gd name="T1" fmla="*/ 6 h 64"/>
                <a:gd name="T2" fmla="*/ 7 w 65"/>
                <a:gd name="T3" fmla="*/ 20 h 64"/>
                <a:gd name="T4" fmla="*/ 20 w 65"/>
                <a:gd name="T5" fmla="*/ 57 h 64"/>
                <a:gd name="T6" fmla="*/ 58 w 65"/>
                <a:gd name="T7" fmla="*/ 44 h 64"/>
                <a:gd name="T8" fmla="*/ 45 w 65"/>
                <a:gd name="T9" fmla="*/ 6 h 64"/>
              </a:gdLst>
              <a:ahLst/>
              <a:cxnLst>
                <a:cxn ang="0">
                  <a:pos x="T0" y="T1"/>
                </a:cxn>
                <a:cxn ang="0">
                  <a:pos x="T2" y="T3"/>
                </a:cxn>
                <a:cxn ang="0">
                  <a:pos x="T4" y="T5"/>
                </a:cxn>
                <a:cxn ang="0">
                  <a:pos x="T6" y="T7"/>
                </a:cxn>
                <a:cxn ang="0">
                  <a:pos x="T8" y="T9"/>
                </a:cxn>
              </a:cxnLst>
              <a:rect l="0" t="0" r="r" b="b"/>
              <a:pathLst>
                <a:path w="65" h="64">
                  <a:moveTo>
                    <a:pt x="45" y="6"/>
                  </a:moveTo>
                  <a:cubicBezTo>
                    <a:pt x="31" y="0"/>
                    <a:pt x="14" y="6"/>
                    <a:pt x="7" y="20"/>
                  </a:cubicBezTo>
                  <a:cubicBezTo>
                    <a:pt x="0" y="34"/>
                    <a:pt x="6" y="51"/>
                    <a:pt x="20" y="57"/>
                  </a:cubicBezTo>
                  <a:cubicBezTo>
                    <a:pt x="34" y="64"/>
                    <a:pt x="51" y="58"/>
                    <a:pt x="58" y="44"/>
                  </a:cubicBezTo>
                  <a:cubicBezTo>
                    <a:pt x="65" y="30"/>
                    <a:pt x="59" y="13"/>
                    <a:pt x="45" y="6"/>
                  </a:cubicBez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55" name="Freeform 630"/>
            <p:cNvSpPr>
              <a:spLocks/>
            </p:cNvSpPr>
            <p:nvPr/>
          </p:nvSpPr>
          <p:spPr bwMode="auto">
            <a:xfrm>
              <a:off x="3138153" y="2228080"/>
              <a:ext cx="234698" cy="234698"/>
            </a:xfrm>
            <a:custGeom>
              <a:avLst/>
              <a:gdLst>
                <a:gd name="T0" fmla="*/ 45 w 65"/>
                <a:gd name="T1" fmla="*/ 7 h 65"/>
                <a:gd name="T2" fmla="*/ 7 w 65"/>
                <a:gd name="T3" fmla="*/ 20 h 65"/>
                <a:gd name="T4" fmla="*/ 20 w 65"/>
                <a:gd name="T5" fmla="*/ 58 h 65"/>
                <a:gd name="T6" fmla="*/ 58 w 65"/>
                <a:gd name="T7" fmla="*/ 45 h 65"/>
                <a:gd name="T8" fmla="*/ 45 w 65"/>
                <a:gd name="T9" fmla="*/ 7 h 65"/>
              </a:gdLst>
              <a:ahLst/>
              <a:cxnLst>
                <a:cxn ang="0">
                  <a:pos x="T0" y="T1"/>
                </a:cxn>
                <a:cxn ang="0">
                  <a:pos x="T2" y="T3"/>
                </a:cxn>
                <a:cxn ang="0">
                  <a:pos x="T4" y="T5"/>
                </a:cxn>
                <a:cxn ang="0">
                  <a:pos x="T6" y="T7"/>
                </a:cxn>
                <a:cxn ang="0">
                  <a:pos x="T8" y="T9"/>
                </a:cxn>
              </a:cxnLst>
              <a:rect l="0" t="0" r="r" b="b"/>
              <a:pathLst>
                <a:path w="65" h="65">
                  <a:moveTo>
                    <a:pt x="45" y="7"/>
                  </a:moveTo>
                  <a:cubicBezTo>
                    <a:pt x="31" y="0"/>
                    <a:pt x="14" y="6"/>
                    <a:pt x="7" y="20"/>
                  </a:cubicBezTo>
                  <a:cubicBezTo>
                    <a:pt x="0" y="34"/>
                    <a:pt x="6" y="51"/>
                    <a:pt x="20" y="58"/>
                  </a:cubicBezTo>
                  <a:cubicBezTo>
                    <a:pt x="34" y="65"/>
                    <a:pt x="51" y="59"/>
                    <a:pt x="58" y="45"/>
                  </a:cubicBezTo>
                  <a:cubicBezTo>
                    <a:pt x="65" y="31"/>
                    <a:pt x="59" y="14"/>
                    <a:pt x="45" y="7"/>
                  </a:cubicBezTo>
                  <a:close/>
                </a:path>
              </a:pathLst>
            </a:custGeom>
            <a:solidFill>
              <a:schemeClr val="accent5">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56" name="Freeform 631"/>
            <p:cNvSpPr>
              <a:spLocks/>
            </p:cNvSpPr>
            <p:nvPr/>
          </p:nvSpPr>
          <p:spPr bwMode="auto">
            <a:xfrm>
              <a:off x="7558737" y="5762339"/>
              <a:ext cx="229176" cy="231936"/>
            </a:xfrm>
            <a:custGeom>
              <a:avLst/>
              <a:gdLst>
                <a:gd name="T0" fmla="*/ 20 w 64"/>
                <a:gd name="T1" fmla="*/ 57 h 64"/>
                <a:gd name="T2" fmla="*/ 58 w 64"/>
                <a:gd name="T3" fmla="*/ 44 h 64"/>
                <a:gd name="T4" fmla="*/ 44 w 64"/>
                <a:gd name="T5" fmla="*/ 7 h 64"/>
                <a:gd name="T6" fmla="*/ 7 w 64"/>
                <a:gd name="T7" fmla="*/ 20 h 64"/>
                <a:gd name="T8" fmla="*/ 20 w 64"/>
                <a:gd name="T9" fmla="*/ 57 h 64"/>
              </a:gdLst>
              <a:ahLst/>
              <a:cxnLst>
                <a:cxn ang="0">
                  <a:pos x="T0" y="T1"/>
                </a:cxn>
                <a:cxn ang="0">
                  <a:pos x="T2" y="T3"/>
                </a:cxn>
                <a:cxn ang="0">
                  <a:pos x="T4" y="T5"/>
                </a:cxn>
                <a:cxn ang="0">
                  <a:pos x="T6" y="T7"/>
                </a:cxn>
                <a:cxn ang="0">
                  <a:pos x="T8" y="T9"/>
                </a:cxn>
              </a:cxnLst>
              <a:rect l="0" t="0" r="r" b="b"/>
              <a:pathLst>
                <a:path w="64" h="64">
                  <a:moveTo>
                    <a:pt x="20" y="57"/>
                  </a:moveTo>
                  <a:cubicBezTo>
                    <a:pt x="34" y="64"/>
                    <a:pt x="51" y="58"/>
                    <a:pt x="58" y="44"/>
                  </a:cubicBezTo>
                  <a:cubicBezTo>
                    <a:pt x="64" y="30"/>
                    <a:pt x="59" y="13"/>
                    <a:pt x="44" y="7"/>
                  </a:cubicBezTo>
                  <a:cubicBezTo>
                    <a:pt x="30" y="0"/>
                    <a:pt x="14" y="6"/>
                    <a:pt x="7" y="20"/>
                  </a:cubicBezTo>
                  <a:cubicBezTo>
                    <a:pt x="0" y="34"/>
                    <a:pt x="6" y="51"/>
                    <a:pt x="20" y="57"/>
                  </a:cubicBezTo>
                  <a:close/>
                </a:path>
              </a:pathLst>
            </a:custGeom>
            <a:solidFill>
              <a:schemeClr val="accent5">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57" name="Freeform 632"/>
            <p:cNvSpPr>
              <a:spLocks/>
            </p:cNvSpPr>
            <p:nvPr/>
          </p:nvSpPr>
          <p:spPr bwMode="auto">
            <a:xfrm>
              <a:off x="8900652" y="4986460"/>
              <a:ext cx="234698" cy="231936"/>
            </a:xfrm>
            <a:custGeom>
              <a:avLst/>
              <a:gdLst>
                <a:gd name="T0" fmla="*/ 20 w 65"/>
                <a:gd name="T1" fmla="*/ 58 h 64"/>
                <a:gd name="T2" fmla="*/ 58 w 65"/>
                <a:gd name="T3" fmla="*/ 44 h 64"/>
                <a:gd name="T4" fmla="*/ 45 w 65"/>
                <a:gd name="T5" fmla="*/ 7 h 64"/>
                <a:gd name="T6" fmla="*/ 7 w 65"/>
                <a:gd name="T7" fmla="*/ 20 h 64"/>
                <a:gd name="T8" fmla="*/ 20 w 65"/>
                <a:gd name="T9" fmla="*/ 58 h 64"/>
              </a:gdLst>
              <a:ahLst/>
              <a:cxnLst>
                <a:cxn ang="0">
                  <a:pos x="T0" y="T1"/>
                </a:cxn>
                <a:cxn ang="0">
                  <a:pos x="T2" y="T3"/>
                </a:cxn>
                <a:cxn ang="0">
                  <a:pos x="T4" y="T5"/>
                </a:cxn>
                <a:cxn ang="0">
                  <a:pos x="T6" y="T7"/>
                </a:cxn>
                <a:cxn ang="0">
                  <a:pos x="T8" y="T9"/>
                </a:cxn>
              </a:cxnLst>
              <a:rect l="0" t="0" r="r" b="b"/>
              <a:pathLst>
                <a:path w="65" h="64">
                  <a:moveTo>
                    <a:pt x="20" y="58"/>
                  </a:moveTo>
                  <a:cubicBezTo>
                    <a:pt x="34" y="64"/>
                    <a:pt x="51" y="59"/>
                    <a:pt x="58" y="44"/>
                  </a:cubicBezTo>
                  <a:cubicBezTo>
                    <a:pt x="65" y="30"/>
                    <a:pt x="59" y="14"/>
                    <a:pt x="45" y="7"/>
                  </a:cubicBezTo>
                  <a:cubicBezTo>
                    <a:pt x="31" y="0"/>
                    <a:pt x="14" y="6"/>
                    <a:pt x="7" y="20"/>
                  </a:cubicBezTo>
                  <a:cubicBezTo>
                    <a:pt x="0" y="34"/>
                    <a:pt x="6" y="51"/>
                    <a:pt x="20" y="58"/>
                  </a:cubicBezTo>
                  <a:close/>
                </a:path>
              </a:pathLst>
            </a:custGeom>
            <a:solidFill>
              <a:srgbClr val="00B0F0"/>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58" name="Freeform 633"/>
            <p:cNvSpPr>
              <a:spLocks/>
            </p:cNvSpPr>
            <p:nvPr/>
          </p:nvSpPr>
          <p:spPr bwMode="auto">
            <a:xfrm>
              <a:off x="4480067" y="5762339"/>
              <a:ext cx="234698" cy="231936"/>
            </a:xfrm>
            <a:custGeom>
              <a:avLst/>
              <a:gdLst>
                <a:gd name="T0" fmla="*/ 45 w 65"/>
                <a:gd name="T1" fmla="*/ 57 h 64"/>
                <a:gd name="T2" fmla="*/ 7 w 65"/>
                <a:gd name="T3" fmla="*/ 44 h 64"/>
                <a:gd name="T4" fmla="*/ 20 w 65"/>
                <a:gd name="T5" fmla="*/ 7 h 64"/>
                <a:gd name="T6" fmla="*/ 58 w 65"/>
                <a:gd name="T7" fmla="*/ 20 h 64"/>
                <a:gd name="T8" fmla="*/ 45 w 65"/>
                <a:gd name="T9" fmla="*/ 57 h 64"/>
              </a:gdLst>
              <a:ahLst/>
              <a:cxnLst>
                <a:cxn ang="0">
                  <a:pos x="T0" y="T1"/>
                </a:cxn>
                <a:cxn ang="0">
                  <a:pos x="T2" y="T3"/>
                </a:cxn>
                <a:cxn ang="0">
                  <a:pos x="T4" y="T5"/>
                </a:cxn>
                <a:cxn ang="0">
                  <a:pos x="T6" y="T7"/>
                </a:cxn>
                <a:cxn ang="0">
                  <a:pos x="T8" y="T9"/>
                </a:cxn>
              </a:cxnLst>
              <a:rect l="0" t="0" r="r" b="b"/>
              <a:pathLst>
                <a:path w="65" h="64">
                  <a:moveTo>
                    <a:pt x="45" y="57"/>
                  </a:moveTo>
                  <a:cubicBezTo>
                    <a:pt x="31" y="64"/>
                    <a:pt x="14" y="58"/>
                    <a:pt x="7" y="44"/>
                  </a:cubicBezTo>
                  <a:cubicBezTo>
                    <a:pt x="0" y="30"/>
                    <a:pt x="6" y="13"/>
                    <a:pt x="20" y="7"/>
                  </a:cubicBezTo>
                  <a:cubicBezTo>
                    <a:pt x="34" y="0"/>
                    <a:pt x="51" y="6"/>
                    <a:pt x="58" y="20"/>
                  </a:cubicBezTo>
                  <a:cubicBezTo>
                    <a:pt x="65" y="34"/>
                    <a:pt x="59" y="51"/>
                    <a:pt x="45" y="57"/>
                  </a:cubicBez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59" name="Freeform 634"/>
            <p:cNvSpPr>
              <a:spLocks/>
            </p:cNvSpPr>
            <p:nvPr/>
          </p:nvSpPr>
          <p:spPr bwMode="auto">
            <a:xfrm>
              <a:off x="3138153" y="4986460"/>
              <a:ext cx="234698" cy="231936"/>
            </a:xfrm>
            <a:custGeom>
              <a:avLst/>
              <a:gdLst>
                <a:gd name="T0" fmla="*/ 45 w 65"/>
                <a:gd name="T1" fmla="*/ 58 h 64"/>
                <a:gd name="T2" fmla="*/ 7 w 65"/>
                <a:gd name="T3" fmla="*/ 44 h 64"/>
                <a:gd name="T4" fmla="*/ 20 w 65"/>
                <a:gd name="T5" fmla="*/ 7 h 64"/>
                <a:gd name="T6" fmla="*/ 58 w 65"/>
                <a:gd name="T7" fmla="*/ 20 h 64"/>
                <a:gd name="T8" fmla="*/ 45 w 65"/>
                <a:gd name="T9" fmla="*/ 58 h 64"/>
              </a:gdLst>
              <a:ahLst/>
              <a:cxnLst>
                <a:cxn ang="0">
                  <a:pos x="T0" y="T1"/>
                </a:cxn>
                <a:cxn ang="0">
                  <a:pos x="T2" y="T3"/>
                </a:cxn>
                <a:cxn ang="0">
                  <a:pos x="T4" y="T5"/>
                </a:cxn>
                <a:cxn ang="0">
                  <a:pos x="T6" y="T7"/>
                </a:cxn>
                <a:cxn ang="0">
                  <a:pos x="T8" y="T9"/>
                </a:cxn>
              </a:cxnLst>
              <a:rect l="0" t="0" r="r" b="b"/>
              <a:pathLst>
                <a:path w="65" h="64">
                  <a:moveTo>
                    <a:pt x="45" y="58"/>
                  </a:moveTo>
                  <a:cubicBezTo>
                    <a:pt x="31" y="64"/>
                    <a:pt x="14" y="59"/>
                    <a:pt x="7" y="44"/>
                  </a:cubicBezTo>
                  <a:cubicBezTo>
                    <a:pt x="0" y="30"/>
                    <a:pt x="6" y="14"/>
                    <a:pt x="20" y="7"/>
                  </a:cubicBezTo>
                  <a:cubicBezTo>
                    <a:pt x="34" y="0"/>
                    <a:pt x="51" y="6"/>
                    <a:pt x="58" y="20"/>
                  </a:cubicBezTo>
                  <a:cubicBezTo>
                    <a:pt x="65" y="34"/>
                    <a:pt x="59" y="51"/>
                    <a:pt x="45" y="58"/>
                  </a:cubicBez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60" name="Freeform 635"/>
            <p:cNvSpPr>
              <a:spLocks/>
            </p:cNvSpPr>
            <p:nvPr/>
          </p:nvSpPr>
          <p:spPr bwMode="auto">
            <a:xfrm>
              <a:off x="7255012" y="3072989"/>
              <a:ext cx="231936" cy="231936"/>
            </a:xfrm>
            <a:custGeom>
              <a:avLst/>
              <a:gdLst>
                <a:gd name="T0" fmla="*/ 20 w 64"/>
                <a:gd name="T1" fmla="*/ 7 h 64"/>
                <a:gd name="T2" fmla="*/ 57 w 64"/>
                <a:gd name="T3" fmla="*/ 20 h 64"/>
                <a:gd name="T4" fmla="*/ 44 w 64"/>
                <a:gd name="T5" fmla="*/ 58 h 64"/>
                <a:gd name="T6" fmla="*/ 7 w 64"/>
                <a:gd name="T7" fmla="*/ 44 h 64"/>
                <a:gd name="T8" fmla="*/ 20 w 64"/>
                <a:gd name="T9" fmla="*/ 7 h 64"/>
              </a:gdLst>
              <a:ahLst/>
              <a:cxnLst>
                <a:cxn ang="0">
                  <a:pos x="T0" y="T1"/>
                </a:cxn>
                <a:cxn ang="0">
                  <a:pos x="T2" y="T3"/>
                </a:cxn>
                <a:cxn ang="0">
                  <a:pos x="T4" y="T5"/>
                </a:cxn>
                <a:cxn ang="0">
                  <a:pos x="T6" y="T7"/>
                </a:cxn>
                <a:cxn ang="0">
                  <a:pos x="T8" y="T9"/>
                </a:cxn>
              </a:cxnLst>
              <a:rect l="0" t="0" r="r" b="b"/>
              <a:pathLst>
                <a:path w="64" h="64">
                  <a:moveTo>
                    <a:pt x="20" y="7"/>
                  </a:moveTo>
                  <a:cubicBezTo>
                    <a:pt x="34" y="0"/>
                    <a:pt x="51" y="6"/>
                    <a:pt x="57" y="20"/>
                  </a:cubicBezTo>
                  <a:cubicBezTo>
                    <a:pt x="64" y="34"/>
                    <a:pt x="58" y="51"/>
                    <a:pt x="44" y="58"/>
                  </a:cubicBezTo>
                  <a:cubicBezTo>
                    <a:pt x="30" y="64"/>
                    <a:pt x="13" y="59"/>
                    <a:pt x="7" y="44"/>
                  </a:cubicBezTo>
                  <a:cubicBezTo>
                    <a:pt x="0" y="30"/>
                    <a:pt x="6" y="13"/>
                    <a:pt x="20" y="7"/>
                  </a:cubicBez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61" name="Freeform 636"/>
            <p:cNvSpPr>
              <a:spLocks/>
            </p:cNvSpPr>
            <p:nvPr/>
          </p:nvSpPr>
          <p:spPr bwMode="auto">
            <a:xfrm>
              <a:off x="6092573" y="4826313"/>
              <a:ext cx="234698" cy="231936"/>
            </a:xfrm>
            <a:custGeom>
              <a:avLst/>
              <a:gdLst>
                <a:gd name="T0" fmla="*/ 20 w 65"/>
                <a:gd name="T1" fmla="*/ 7 h 64"/>
                <a:gd name="T2" fmla="*/ 58 w 65"/>
                <a:gd name="T3" fmla="*/ 20 h 64"/>
                <a:gd name="T4" fmla="*/ 45 w 65"/>
                <a:gd name="T5" fmla="*/ 57 h 64"/>
                <a:gd name="T6" fmla="*/ 7 w 65"/>
                <a:gd name="T7" fmla="*/ 44 h 64"/>
                <a:gd name="T8" fmla="*/ 20 w 65"/>
                <a:gd name="T9" fmla="*/ 7 h 64"/>
              </a:gdLst>
              <a:ahLst/>
              <a:cxnLst>
                <a:cxn ang="0">
                  <a:pos x="T0" y="T1"/>
                </a:cxn>
                <a:cxn ang="0">
                  <a:pos x="T2" y="T3"/>
                </a:cxn>
                <a:cxn ang="0">
                  <a:pos x="T4" y="T5"/>
                </a:cxn>
                <a:cxn ang="0">
                  <a:pos x="T6" y="T7"/>
                </a:cxn>
                <a:cxn ang="0">
                  <a:pos x="T8" y="T9"/>
                </a:cxn>
              </a:cxnLst>
              <a:rect l="0" t="0" r="r" b="b"/>
              <a:pathLst>
                <a:path w="65" h="64">
                  <a:moveTo>
                    <a:pt x="20" y="7"/>
                  </a:moveTo>
                  <a:cubicBezTo>
                    <a:pt x="34" y="0"/>
                    <a:pt x="51" y="6"/>
                    <a:pt x="58" y="20"/>
                  </a:cubicBezTo>
                  <a:cubicBezTo>
                    <a:pt x="65" y="34"/>
                    <a:pt x="59" y="51"/>
                    <a:pt x="45" y="57"/>
                  </a:cubicBezTo>
                  <a:cubicBezTo>
                    <a:pt x="31" y="64"/>
                    <a:pt x="14" y="58"/>
                    <a:pt x="7" y="44"/>
                  </a:cubicBezTo>
                  <a:cubicBezTo>
                    <a:pt x="0" y="30"/>
                    <a:pt x="6" y="13"/>
                    <a:pt x="20" y="7"/>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62" name="Freeform 637"/>
            <p:cNvSpPr>
              <a:spLocks/>
            </p:cNvSpPr>
            <p:nvPr/>
          </p:nvSpPr>
          <p:spPr bwMode="auto">
            <a:xfrm>
              <a:off x="3527472" y="3553427"/>
              <a:ext cx="234698" cy="234698"/>
            </a:xfrm>
            <a:custGeom>
              <a:avLst/>
              <a:gdLst>
                <a:gd name="T0" fmla="*/ 20 w 65"/>
                <a:gd name="T1" fmla="*/ 58 h 65"/>
                <a:gd name="T2" fmla="*/ 58 w 65"/>
                <a:gd name="T3" fmla="*/ 45 h 65"/>
                <a:gd name="T4" fmla="*/ 45 w 65"/>
                <a:gd name="T5" fmla="*/ 7 h 65"/>
                <a:gd name="T6" fmla="*/ 7 w 65"/>
                <a:gd name="T7" fmla="*/ 20 h 65"/>
                <a:gd name="T8" fmla="*/ 20 w 65"/>
                <a:gd name="T9" fmla="*/ 58 h 65"/>
              </a:gdLst>
              <a:ahLst/>
              <a:cxnLst>
                <a:cxn ang="0">
                  <a:pos x="T0" y="T1"/>
                </a:cxn>
                <a:cxn ang="0">
                  <a:pos x="T2" y="T3"/>
                </a:cxn>
                <a:cxn ang="0">
                  <a:pos x="T4" y="T5"/>
                </a:cxn>
                <a:cxn ang="0">
                  <a:pos x="T6" y="T7"/>
                </a:cxn>
                <a:cxn ang="0">
                  <a:pos x="T8" y="T9"/>
                </a:cxn>
              </a:cxnLst>
              <a:rect l="0" t="0" r="r" b="b"/>
              <a:pathLst>
                <a:path w="65" h="65">
                  <a:moveTo>
                    <a:pt x="20" y="58"/>
                  </a:moveTo>
                  <a:cubicBezTo>
                    <a:pt x="34" y="65"/>
                    <a:pt x="51" y="59"/>
                    <a:pt x="58" y="45"/>
                  </a:cubicBezTo>
                  <a:cubicBezTo>
                    <a:pt x="65" y="31"/>
                    <a:pt x="59" y="14"/>
                    <a:pt x="45" y="7"/>
                  </a:cubicBezTo>
                  <a:cubicBezTo>
                    <a:pt x="31" y="0"/>
                    <a:pt x="14" y="6"/>
                    <a:pt x="7" y="20"/>
                  </a:cubicBezTo>
                  <a:cubicBezTo>
                    <a:pt x="0" y="34"/>
                    <a:pt x="6" y="51"/>
                    <a:pt x="20" y="58"/>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华文楷体" pitchFamily="2" charset="-122"/>
                <a:ea typeface="华文楷体" pitchFamily="2" charset="-122"/>
              </a:endParaRPr>
            </a:p>
          </p:txBody>
        </p:sp>
        <p:sp>
          <p:nvSpPr>
            <p:cNvPr id="263" name="Freeform 258"/>
            <p:cNvSpPr>
              <a:spLocks/>
            </p:cNvSpPr>
            <p:nvPr/>
          </p:nvSpPr>
          <p:spPr bwMode="auto">
            <a:xfrm>
              <a:off x="6115825" y="1621975"/>
              <a:ext cx="339500" cy="334168"/>
            </a:xfrm>
            <a:custGeom>
              <a:avLst/>
              <a:gdLst>
                <a:gd name="T0" fmla="*/ 148 w 159"/>
                <a:gd name="T1" fmla="*/ 107 h 156"/>
                <a:gd name="T2" fmla="*/ 118 w 159"/>
                <a:gd name="T3" fmla="*/ 101 h 156"/>
                <a:gd name="T4" fmla="*/ 93 w 159"/>
                <a:gd name="T5" fmla="*/ 76 h 156"/>
                <a:gd name="T6" fmla="*/ 124 w 159"/>
                <a:gd name="T7" fmla="*/ 44 h 156"/>
                <a:gd name="T8" fmla="*/ 133 w 159"/>
                <a:gd name="T9" fmla="*/ 43 h 156"/>
                <a:gd name="T10" fmla="*/ 148 w 159"/>
                <a:gd name="T11" fmla="*/ 19 h 156"/>
                <a:gd name="T12" fmla="*/ 140 w 159"/>
                <a:gd name="T13" fmla="*/ 11 h 156"/>
                <a:gd name="T14" fmla="*/ 116 w 159"/>
                <a:gd name="T15" fmla="*/ 26 h 156"/>
                <a:gd name="T16" fmla="*/ 115 w 159"/>
                <a:gd name="T17" fmla="*/ 35 h 156"/>
                <a:gd name="T18" fmla="*/ 84 w 159"/>
                <a:gd name="T19" fmla="*/ 66 h 156"/>
                <a:gd name="T20" fmla="*/ 56 w 159"/>
                <a:gd name="T21" fmla="*/ 39 h 156"/>
                <a:gd name="T22" fmla="*/ 50 w 159"/>
                <a:gd name="T23" fmla="*/ 9 h 156"/>
                <a:gd name="T24" fmla="*/ 32 w 159"/>
                <a:gd name="T25" fmla="*/ 0 h 156"/>
                <a:gd name="T26" fmla="*/ 44 w 159"/>
                <a:gd name="T27" fmla="*/ 12 h 156"/>
                <a:gd name="T28" fmla="*/ 39 w 159"/>
                <a:gd name="T29" fmla="*/ 32 h 156"/>
                <a:gd name="T30" fmla="*/ 19 w 159"/>
                <a:gd name="T31" fmla="*/ 37 h 156"/>
                <a:gd name="T32" fmla="*/ 3 w 159"/>
                <a:gd name="T33" fmla="*/ 20 h 156"/>
                <a:gd name="T34" fmla="*/ 10 w 159"/>
                <a:gd name="T35" fmla="*/ 49 h 156"/>
                <a:gd name="T36" fmla="*/ 41 w 159"/>
                <a:gd name="T37" fmla="*/ 55 h 156"/>
                <a:gd name="T38" fmla="*/ 65 w 159"/>
                <a:gd name="T39" fmla="*/ 79 h 156"/>
                <a:gd name="T40" fmla="*/ 13 w 159"/>
                <a:gd name="T41" fmla="*/ 130 h 156"/>
                <a:gd name="T42" fmla="*/ 13 w 159"/>
                <a:gd name="T43" fmla="*/ 145 h 156"/>
                <a:gd name="T44" fmla="*/ 14 w 159"/>
                <a:gd name="T45" fmla="*/ 146 h 156"/>
                <a:gd name="T46" fmla="*/ 29 w 159"/>
                <a:gd name="T47" fmla="*/ 146 h 156"/>
                <a:gd name="T48" fmla="*/ 80 w 159"/>
                <a:gd name="T49" fmla="*/ 95 h 156"/>
                <a:gd name="T50" fmla="*/ 102 w 159"/>
                <a:gd name="T51" fmla="*/ 117 h 156"/>
                <a:gd name="T52" fmla="*/ 108 w 159"/>
                <a:gd name="T53" fmla="*/ 147 h 156"/>
                <a:gd name="T54" fmla="*/ 132 w 159"/>
                <a:gd name="T55" fmla="*/ 155 h 156"/>
                <a:gd name="T56" fmla="*/ 117 w 159"/>
                <a:gd name="T57" fmla="*/ 140 h 156"/>
                <a:gd name="T58" fmla="*/ 121 w 159"/>
                <a:gd name="T59" fmla="*/ 124 h 156"/>
                <a:gd name="T60" fmla="*/ 137 w 159"/>
                <a:gd name="T61" fmla="*/ 120 h 156"/>
                <a:gd name="T62" fmla="*/ 155 w 159"/>
                <a:gd name="T63" fmla="*/ 138 h 156"/>
                <a:gd name="T64" fmla="*/ 148 w 159"/>
                <a:gd name="T65" fmla="*/ 10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华文楷体" pitchFamily="2" charset="-122"/>
                <a:ea typeface="华文楷体" pitchFamily="2" charset="-122"/>
              </a:endParaRPr>
            </a:p>
          </p:txBody>
        </p:sp>
      </p:grpSp>
      <p:grpSp>
        <p:nvGrpSpPr>
          <p:cNvPr id="296" name="组合 295"/>
          <p:cNvGrpSpPr/>
          <p:nvPr/>
        </p:nvGrpSpPr>
        <p:grpSpPr>
          <a:xfrm>
            <a:off x="3914672" y="3497389"/>
            <a:ext cx="1415626" cy="1321890"/>
            <a:chOff x="5377394" y="2845049"/>
            <a:chExt cx="1441315" cy="1446837"/>
          </a:xfrm>
        </p:grpSpPr>
        <p:sp>
          <p:nvSpPr>
            <p:cNvPr id="265" name="Oval 565"/>
            <p:cNvSpPr>
              <a:spLocks noChangeArrowheads="1"/>
            </p:cNvSpPr>
            <p:nvPr/>
          </p:nvSpPr>
          <p:spPr bwMode="auto">
            <a:xfrm>
              <a:off x="5377394" y="2845049"/>
              <a:ext cx="1441315" cy="1446837"/>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457200" dist="482600" dir="8100000" algn="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itchFamily="2" charset="-122"/>
                <a:ea typeface="华文楷体" pitchFamily="2" charset="-122"/>
              </a:endParaRPr>
            </a:p>
          </p:txBody>
        </p:sp>
        <p:sp>
          <p:nvSpPr>
            <p:cNvPr id="266" name="文本框 393"/>
            <p:cNvSpPr txBox="1"/>
            <p:nvPr/>
          </p:nvSpPr>
          <p:spPr>
            <a:xfrm>
              <a:off x="5420657" y="3346714"/>
              <a:ext cx="1350198" cy="400110"/>
            </a:xfrm>
            <a:prstGeom prst="rect">
              <a:avLst/>
            </a:prstGeom>
            <a:noFill/>
          </p:spPr>
          <p:txBody>
            <a:bodyPr wrap="square" rtlCol="0">
              <a:spAutoFit/>
            </a:bodyPr>
            <a:lstStyle/>
            <a:p>
              <a:pPr algn="ctr"/>
              <a:r>
                <a:rPr lang="zh-CN" altLang="en-US" sz="2000" b="1" dirty="0" smtClean="0">
                  <a:solidFill>
                    <a:schemeClr val="bg1"/>
                  </a:solidFill>
                  <a:latin typeface="华文楷体" pitchFamily="2" charset="-122"/>
                  <a:ea typeface="华文楷体" pitchFamily="2" charset="-122"/>
                </a:rPr>
                <a:t>专利代理</a:t>
              </a:r>
              <a:endParaRPr lang="zh-CN" altLang="en-US" sz="2000" b="1" dirty="0">
                <a:solidFill>
                  <a:schemeClr val="bg1"/>
                </a:solidFill>
                <a:latin typeface="华文楷体" pitchFamily="2" charset="-122"/>
                <a:ea typeface="华文楷体" pitchFamily="2" charset="-122"/>
              </a:endParaRPr>
            </a:p>
          </p:txBody>
        </p:sp>
      </p:grpSp>
      <p:grpSp>
        <p:nvGrpSpPr>
          <p:cNvPr id="292" name="组合 291"/>
          <p:cNvGrpSpPr/>
          <p:nvPr/>
        </p:nvGrpSpPr>
        <p:grpSpPr>
          <a:xfrm>
            <a:off x="2644590" y="2543560"/>
            <a:ext cx="1326133" cy="1044395"/>
            <a:chOff x="4107313" y="1891221"/>
            <a:chExt cx="1350198" cy="1143112"/>
          </a:xfrm>
        </p:grpSpPr>
        <p:sp>
          <p:nvSpPr>
            <p:cNvPr id="268" name="Oval 578"/>
            <p:cNvSpPr>
              <a:spLocks noChangeArrowheads="1"/>
            </p:cNvSpPr>
            <p:nvPr/>
          </p:nvSpPr>
          <p:spPr bwMode="auto">
            <a:xfrm>
              <a:off x="4206716" y="1891221"/>
              <a:ext cx="1145874" cy="1143112"/>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495300" dist="571500" dir="8100000" algn="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华文楷体" pitchFamily="2" charset="-122"/>
                <a:ea typeface="华文楷体" pitchFamily="2" charset="-122"/>
              </a:endParaRPr>
            </a:p>
          </p:txBody>
        </p:sp>
        <p:sp>
          <p:nvSpPr>
            <p:cNvPr id="269" name="文本框 394"/>
            <p:cNvSpPr txBox="1"/>
            <p:nvPr/>
          </p:nvSpPr>
          <p:spPr>
            <a:xfrm>
              <a:off x="4107313" y="2266826"/>
              <a:ext cx="1350198" cy="369332"/>
            </a:xfrm>
            <a:prstGeom prst="rect">
              <a:avLst/>
            </a:prstGeom>
            <a:noFill/>
          </p:spPr>
          <p:txBody>
            <a:bodyPr wrap="square" rtlCol="0">
              <a:spAutoFit/>
            </a:bodyPr>
            <a:lstStyle/>
            <a:p>
              <a:pPr algn="ctr"/>
              <a:r>
                <a:rPr lang="zh-CN" altLang="en-US" b="1" dirty="0" smtClean="0">
                  <a:solidFill>
                    <a:schemeClr val="bg1"/>
                  </a:solidFill>
                  <a:latin typeface="华文楷体" pitchFamily="2" charset="-122"/>
                  <a:ea typeface="华文楷体" pitchFamily="2" charset="-122"/>
                </a:rPr>
                <a:t>检索分析</a:t>
              </a:r>
              <a:endParaRPr lang="zh-CN" altLang="en-US" b="1" dirty="0">
                <a:solidFill>
                  <a:schemeClr val="bg1"/>
                </a:solidFill>
                <a:latin typeface="华文楷体" pitchFamily="2" charset="-122"/>
                <a:ea typeface="华文楷体" pitchFamily="2" charset="-122"/>
              </a:endParaRPr>
            </a:p>
          </p:txBody>
        </p:sp>
      </p:grpSp>
      <p:grpSp>
        <p:nvGrpSpPr>
          <p:cNvPr id="295" name="组合 294"/>
          <p:cNvGrpSpPr/>
          <p:nvPr/>
        </p:nvGrpSpPr>
        <p:grpSpPr>
          <a:xfrm>
            <a:off x="1634421" y="4572998"/>
            <a:ext cx="1326133" cy="908169"/>
            <a:chOff x="3097144" y="3920659"/>
            <a:chExt cx="1350198" cy="994010"/>
          </a:xfrm>
        </p:grpSpPr>
        <p:sp>
          <p:nvSpPr>
            <p:cNvPr id="271" name="Oval 527"/>
            <p:cNvSpPr>
              <a:spLocks noChangeArrowheads="1"/>
            </p:cNvSpPr>
            <p:nvPr/>
          </p:nvSpPr>
          <p:spPr bwMode="auto">
            <a:xfrm>
              <a:off x="3257528" y="3920659"/>
              <a:ext cx="994011" cy="994010"/>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495300" dist="571500" dir="8100000" algn="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华文楷体" pitchFamily="2" charset="-122"/>
                <a:ea typeface="华文楷体" pitchFamily="2" charset="-122"/>
              </a:endParaRPr>
            </a:p>
          </p:txBody>
        </p:sp>
        <p:sp>
          <p:nvSpPr>
            <p:cNvPr id="272" name="文本框 395"/>
            <p:cNvSpPr txBox="1"/>
            <p:nvPr/>
          </p:nvSpPr>
          <p:spPr>
            <a:xfrm>
              <a:off x="3097144" y="4241687"/>
              <a:ext cx="1350198" cy="369332"/>
            </a:xfrm>
            <a:prstGeom prst="rect">
              <a:avLst/>
            </a:prstGeom>
            <a:noFill/>
          </p:spPr>
          <p:txBody>
            <a:bodyPr wrap="square" rtlCol="0">
              <a:spAutoFit/>
            </a:bodyPr>
            <a:lstStyle/>
            <a:p>
              <a:pPr algn="ctr"/>
              <a:r>
                <a:rPr lang="zh-CN" altLang="en-US" b="1" dirty="0" smtClean="0">
                  <a:solidFill>
                    <a:schemeClr val="bg1"/>
                  </a:solidFill>
                  <a:latin typeface="华文楷体" pitchFamily="2" charset="-122"/>
                  <a:ea typeface="华文楷体" pitchFamily="2" charset="-122"/>
                </a:rPr>
                <a:t>法律咨询</a:t>
              </a:r>
              <a:endParaRPr lang="zh-CN" altLang="en-US" b="1" dirty="0">
                <a:solidFill>
                  <a:schemeClr val="bg1"/>
                </a:solidFill>
                <a:latin typeface="华文楷体" pitchFamily="2" charset="-122"/>
                <a:ea typeface="华文楷体" pitchFamily="2" charset="-122"/>
              </a:endParaRPr>
            </a:p>
          </p:txBody>
        </p:sp>
      </p:grpSp>
      <p:grpSp>
        <p:nvGrpSpPr>
          <p:cNvPr id="293" name="组合 292"/>
          <p:cNvGrpSpPr/>
          <p:nvPr/>
        </p:nvGrpSpPr>
        <p:grpSpPr>
          <a:xfrm>
            <a:off x="5402969" y="4960940"/>
            <a:ext cx="1326133" cy="1044395"/>
            <a:chOff x="6865692" y="4308601"/>
            <a:chExt cx="1350198" cy="1143112"/>
          </a:xfrm>
        </p:grpSpPr>
        <p:sp>
          <p:nvSpPr>
            <p:cNvPr id="274" name="Oval 545"/>
            <p:cNvSpPr>
              <a:spLocks noChangeArrowheads="1"/>
            </p:cNvSpPr>
            <p:nvPr/>
          </p:nvSpPr>
          <p:spPr bwMode="auto">
            <a:xfrm>
              <a:off x="6956291" y="4308601"/>
              <a:ext cx="1145874" cy="1143112"/>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495300" dist="571500" dir="8100000" algn="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华文楷体" pitchFamily="2" charset="-122"/>
                <a:ea typeface="华文楷体" pitchFamily="2" charset="-122"/>
              </a:endParaRPr>
            </a:p>
          </p:txBody>
        </p:sp>
        <p:sp>
          <p:nvSpPr>
            <p:cNvPr id="275" name="文本框 396"/>
            <p:cNvSpPr txBox="1"/>
            <p:nvPr/>
          </p:nvSpPr>
          <p:spPr>
            <a:xfrm>
              <a:off x="6865692" y="4685039"/>
              <a:ext cx="1350198" cy="369332"/>
            </a:xfrm>
            <a:prstGeom prst="rect">
              <a:avLst/>
            </a:prstGeom>
            <a:noFill/>
          </p:spPr>
          <p:txBody>
            <a:bodyPr wrap="square" rtlCol="0">
              <a:spAutoFit/>
            </a:bodyPr>
            <a:lstStyle/>
            <a:p>
              <a:pPr algn="ctr"/>
              <a:r>
                <a:rPr lang="zh-CN" altLang="en-US" b="1" dirty="0" smtClean="0">
                  <a:solidFill>
                    <a:schemeClr val="bg1"/>
                  </a:solidFill>
                  <a:latin typeface="华文楷体" pitchFamily="2" charset="-122"/>
                  <a:ea typeface="华文楷体" pitchFamily="2" charset="-122"/>
                </a:rPr>
                <a:t>商标版权</a:t>
              </a:r>
              <a:endParaRPr lang="zh-CN" altLang="en-US" b="1" dirty="0">
                <a:solidFill>
                  <a:schemeClr val="bg1"/>
                </a:solidFill>
                <a:latin typeface="华文楷体" pitchFamily="2" charset="-122"/>
                <a:ea typeface="华文楷体" pitchFamily="2" charset="-122"/>
              </a:endParaRPr>
            </a:p>
          </p:txBody>
        </p:sp>
      </p:grpSp>
      <p:grpSp>
        <p:nvGrpSpPr>
          <p:cNvPr id="294" name="组合 293"/>
          <p:cNvGrpSpPr/>
          <p:nvPr/>
        </p:nvGrpSpPr>
        <p:grpSpPr>
          <a:xfrm>
            <a:off x="5899975" y="2526994"/>
            <a:ext cx="1871229" cy="1224767"/>
            <a:chOff x="7609000" y="2215655"/>
            <a:chExt cx="1350198" cy="999533"/>
          </a:xfrm>
        </p:grpSpPr>
        <p:sp>
          <p:nvSpPr>
            <p:cNvPr id="277" name="Oval 481"/>
            <p:cNvSpPr>
              <a:spLocks noChangeArrowheads="1"/>
            </p:cNvSpPr>
            <p:nvPr/>
          </p:nvSpPr>
          <p:spPr bwMode="auto">
            <a:xfrm>
              <a:off x="7785924" y="2215655"/>
              <a:ext cx="994011" cy="999533"/>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495300" dist="571500" dir="8100000" algn="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华文楷体" pitchFamily="2" charset="-122"/>
                <a:ea typeface="华文楷体" pitchFamily="2" charset="-122"/>
              </a:endParaRPr>
            </a:p>
          </p:txBody>
        </p:sp>
        <p:sp>
          <p:nvSpPr>
            <p:cNvPr id="278" name="文本框 397"/>
            <p:cNvSpPr txBox="1"/>
            <p:nvPr/>
          </p:nvSpPr>
          <p:spPr>
            <a:xfrm>
              <a:off x="7609000" y="2552565"/>
              <a:ext cx="1350198" cy="298331"/>
            </a:xfrm>
            <a:prstGeom prst="rect">
              <a:avLst/>
            </a:prstGeom>
            <a:noFill/>
          </p:spPr>
          <p:txBody>
            <a:bodyPr wrap="square" rtlCol="0">
              <a:spAutoFit/>
            </a:bodyPr>
            <a:lstStyle/>
            <a:p>
              <a:pPr algn="ctr"/>
              <a:r>
                <a:rPr lang="zh-CN" altLang="en-US" sz="2000" b="1" dirty="0" smtClean="0">
                  <a:solidFill>
                    <a:schemeClr val="bg1"/>
                  </a:solidFill>
                  <a:latin typeface="华文楷体" pitchFamily="2" charset="-122"/>
                  <a:ea typeface="华文楷体" pitchFamily="2" charset="-122"/>
                </a:rPr>
                <a:t>无效诉讼</a:t>
              </a:r>
              <a:endParaRPr lang="zh-CN" altLang="en-US" sz="2000" b="1" dirty="0">
                <a:solidFill>
                  <a:schemeClr val="bg1"/>
                </a:solidFill>
                <a:latin typeface="华文楷体" pitchFamily="2" charset="-122"/>
                <a:ea typeface="华文楷体" pitchFamily="2" charset="-122"/>
              </a:endParaRPr>
            </a:p>
          </p:txBody>
        </p:sp>
      </p:grpSp>
      <p:sp>
        <p:nvSpPr>
          <p:cNvPr id="279" name="TextBox 278"/>
          <p:cNvSpPr txBox="1"/>
          <p:nvPr/>
        </p:nvSpPr>
        <p:spPr>
          <a:xfrm>
            <a:off x="360000" y="180000"/>
            <a:ext cx="2664296" cy="461665"/>
          </a:xfrm>
          <a:prstGeom prst="rect">
            <a:avLst/>
          </a:prstGeom>
          <a:noFill/>
        </p:spPr>
        <p:txBody>
          <a:bodyPr wrap="square" rtlCol="0">
            <a:spAutoFit/>
          </a:bodyPr>
          <a:lstStyle/>
          <a:p>
            <a:r>
              <a:rPr lang="zh-CN" altLang="en-US" sz="2400" b="1" dirty="0" smtClean="0">
                <a:solidFill>
                  <a:schemeClr val="accent5">
                    <a:lumMod val="50000"/>
                  </a:schemeClr>
                </a:solidFill>
                <a:latin typeface="微软雅黑" pitchFamily="34" charset="-122"/>
                <a:ea typeface="微软雅黑" pitchFamily="34" charset="-122"/>
              </a:rPr>
              <a:t>业务范围</a:t>
            </a:r>
            <a:endParaRPr lang="zh-CN" altLang="en-US" sz="2400" b="1" dirty="0">
              <a:solidFill>
                <a:schemeClr val="accent5">
                  <a:lumMod val="50000"/>
                </a:schemeClr>
              </a:solidFill>
              <a:latin typeface="微软雅黑" pitchFamily="34" charset="-122"/>
              <a:ea typeface="微软雅黑" pitchFamily="34" charset="-122"/>
            </a:endParaRPr>
          </a:p>
        </p:txBody>
      </p:sp>
      <p:sp>
        <p:nvSpPr>
          <p:cNvPr id="300" name="矩形 299"/>
          <p:cNvSpPr/>
          <p:nvPr/>
        </p:nvSpPr>
        <p:spPr>
          <a:xfrm>
            <a:off x="8343725" y="2492896"/>
            <a:ext cx="2954655" cy="461665"/>
          </a:xfrm>
          <a:prstGeom prst="rect">
            <a:avLst/>
          </a:prstGeom>
        </p:spPr>
        <p:txBody>
          <a:bodyPr wrap="none">
            <a:spAutoFit/>
          </a:bodyPr>
          <a:lstStyle/>
          <a:p>
            <a:pPr lvl="0"/>
            <a:r>
              <a:rPr lang="zh-CN" altLang="en-US" sz="2400" b="1" dirty="0" smtClean="0">
                <a:latin typeface="华文楷体" pitchFamily="2" charset="-122"/>
                <a:ea typeface="华文楷体" pitchFamily="2" charset="-122"/>
              </a:rPr>
              <a:t>知识产权</a:t>
            </a:r>
            <a:r>
              <a:rPr lang="zh-CN" altLang="en-US" sz="2400" b="1" dirty="0">
                <a:latin typeface="华文楷体" pitchFamily="2" charset="-122"/>
                <a:ea typeface="华文楷体" pitchFamily="2" charset="-122"/>
              </a:rPr>
              <a:t>注册与</a:t>
            </a:r>
            <a:r>
              <a:rPr lang="zh-CN" altLang="en-US" sz="2400" b="1" dirty="0" smtClean="0">
                <a:latin typeface="华文楷体" pitchFamily="2" charset="-122"/>
                <a:ea typeface="华文楷体" pitchFamily="2" charset="-122"/>
              </a:rPr>
              <a:t>申请</a:t>
            </a:r>
            <a:endParaRPr lang="en-US" altLang="zh-CN" sz="2400" b="1" dirty="0">
              <a:latin typeface="华文楷体" pitchFamily="2" charset="-122"/>
              <a:ea typeface="华文楷体" pitchFamily="2" charset="-122"/>
            </a:endParaRPr>
          </a:p>
        </p:txBody>
      </p:sp>
      <p:sp>
        <p:nvSpPr>
          <p:cNvPr id="301" name="矩形 300"/>
          <p:cNvSpPr/>
          <p:nvPr/>
        </p:nvSpPr>
        <p:spPr>
          <a:xfrm>
            <a:off x="8327454" y="3212976"/>
            <a:ext cx="2954655" cy="461665"/>
          </a:xfrm>
          <a:prstGeom prst="rect">
            <a:avLst/>
          </a:prstGeom>
        </p:spPr>
        <p:txBody>
          <a:bodyPr wrap="none">
            <a:spAutoFit/>
          </a:bodyPr>
          <a:lstStyle/>
          <a:p>
            <a:pPr lvl="0"/>
            <a:r>
              <a:rPr lang="zh-CN" altLang="en-US" sz="2400" b="1" dirty="0" smtClean="0">
                <a:latin typeface="华文楷体" pitchFamily="2" charset="-122"/>
                <a:ea typeface="华文楷体" pitchFamily="2" charset="-122"/>
              </a:rPr>
              <a:t>知识产权</a:t>
            </a:r>
            <a:r>
              <a:rPr lang="zh-CN" altLang="en-US" sz="2400" b="1" dirty="0">
                <a:latin typeface="华文楷体" pitchFamily="2" charset="-122"/>
                <a:ea typeface="华文楷体" pitchFamily="2" charset="-122"/>
              </a:rPr>
              <a:t>检索与分析</a:t>
            </a:r>
            <a:endParaRPr lang="en-US" altLang="zh-CN" sz="2400" b="1" dirty="0">
              <a:latin typeface="华文楷体" pitchFamily="2" charset="-122"/>
              <a:ea typeface="华文楷体" pitchFamily="2" charset="-122"/>
            </a:endParaRPr>
          </a:p>
        </p:txBody>
      </p:sp>
      <p:sp>
        <p:nvSpPr>
          <p:cNvPr id="302" name="矩形 301"/>
          <p:cNvSpPr/>
          <p:nvPr/>
        </p:nvSpPr>
        <p:spPr>
          <a:xfrm>
            <a:off x="8327454" y="3975447"/>
            <a:ext cx="2954655" cy="461665"/>
          </a:xfrm>
          <a:prstGeom prst="rect">
            <a:avLst/>
          </a:prstGeom>
        </p:spPr>
        <p:txBody>
          <a:bodyPr wrap="none">
            <a:spAutoFit/>
          </a:bodyPr>
          <a:lstStyle/>
          <a:p>
            <a:pPr lvl="0"/>
            <a:r>
              <a:rPr lang="zh-CN" altLang="en-US" sz="2400" b="1" dirty="0" smtClean="0">
                <a:latin typeface="华文楷体" pitchFamily="2" charset="-122"/>
                <a:ea typeface="华文楷体" pitchFamily="2" charset="-122"/>
              </a:rPr>
              <a:t>知识产权</a:t>
            </a:r>
            <a:r>
              <a:rPr lang="zh-CN" altLang="en-US" sz="2400" b="1" dirty="0">
                <a:latin typeface="华文楷体" pitchFamily="2" charset="-122"/>
                <a:ea typeface="华文楷体" pitchFamily="2" charset="-122"/>
              </a:rPr>
              <a:t>维护</a:t>
            </a:r>
            <a:r>
              <a:rPr lang="zh-CN" altLang="en-US" sz="2400" b="1" dirty="0" smtClean="0">
                <a:latin typeface="华文楷体" pitchFamily="2" charset="-122"/>
                <a:ea typeface="华文楷体" pitchFamily="2" charset="-122"/>
              </a:rPr>
              <a:t>与诉讼</a:t>
            </a:r>
            <a:endParaRPr lang="en-US" altLang="zh-CN" sz="2400" b="1" dirty="0">
              <a:latin typeface="华文楷体" pitchFamily="2" charset="-122"/>
              <a:ea typeface="华文楷体" pitchFamily="2" charset="-122"/>
            </a:endParaRPr>
          </a:p>
        </p:txBody>
      </p:sp>
      <p:sp>
        <p:nvSpPr>
          <p:cNvPr id="303" name="矩形 302"/>
          <p:cNvSpPr/>
          <p:nvPr/>
        </p:nvSpPr>
        <p:spPr>
          <a:xfrm>
            <a:off x="8327454" y="4725144"/>
            <a:ext cx="2954655" cy="461665"/>
          </a:xfrm>
          <a:prstGeom prst="rect">
            <a:avLst/>
          </a:prstGeom>
        </p:spPr>
        <p:txBody>
          <a:bodyPr wrap="none">
            <a:spAutoFit/>
          </a:bodyPr>
          <a:lstStyle/>
          <a:p>
            <a:pPr lvl="0"/>
            <a:r>
              <a:rPr lang="zh-CN" altLang="en-US" sz="2400" b="1" dirty="0" smtClean="0">
                <a:latin typeface="华文楷体" pitchFamily="2" charset="-122"/>
                <a:ea typeface="华文楷体" pitchFamily="2" charset="-122"/>
              </a:rPr>
              <a:t>知识产权</a:t>
            </a:r>
            <a:r>
              <a:rPr lang="zh-CN" altLang="en-US" sz="2400" b="1" dirty="0">
                <a:latin typeface="华文楷体" pitchFamily="2" charset="-122"/>
                <a:ea typeface="华文楷体" pitchFamily="2" charset="-122"/>
              </a:rPr>
              <a:t>战略与咨询</a:t>
            </a:r>
            <a:endParaRPr lang="en-US" altLang="zh-CN" sz="2400" b="1" dirty="0">
              <a:latin typeface="华文楷体" pitchFamily="2" charset="-122"/>
              <a:ea typeface="华文楷体" pitchFamily="2" charset="-122"/>
            </a:endParaRPr>
          </a:p>
        </p:txBody>
      </p:sp>
      <p:sp>
        <p:nvSpPr>
          <p:cNvPr id="304" name="矩形 303"/>
          <p:cNvSpPr/>
          <p:nvPr/>
        </p:nvSpPr>
        <p:spPr>
          <a:xfrm>
            <a:off x="1905848" y="1013827"/>
            <a:ext cx="9013894" cy="523220"/>
          </a:xfrm>
          <a:prstGeom prst="rect">
            <a:avLst/>
          </a:prstGeom>
        </p:spPr>
        <p:txBody>
          <a:bodyPr wrap="square">
            <a:spAutoFit/>
          </a:bodyPr>
          <a:lstStyle/>
          <a:p>
            <a:pPr lvl="0"/>
            <a:r>
              <a:rPr lang="zh-CN" altLang="en-US" sz="2800" b="1" dirty="0" smtClean="0">
                <a:solidFill>
                  <a:srgbClr val="C00000"/>
                </a:solidFill>
                <a:latin typeface="华文楷体" pitchFamily="2" charset="-122"/>
                <a:ea typeface="华文楷体" pitchFamily="2" charset="-122"/>
              </a:rPr>
              <a:t>全领域、全方位、全产业链的一站式知识产权服务</a:t>
            </a:r>
            <a:endParaRPr lang="en-US" altLang="zh-CN" sz="2800" b="1" dirty="0">
              <a:solidFill>
                <a:srgbClr val="C00000"/>
              </a:solidFill>
              <a:latin typeface="华文楷体" pitchFamily="2" charset="-122"/>
              <a:ea typeface="华文楷体" pitchFamily="2" charset="-122"/>
            </a:endParaRPr>
          </a:p>
        </p:txBody>
      </p:sp>
      <p:sp>
        <p:nvSpPr>
          <p:cNvPr id="288" name="灯片编号占位符 3"/>
          <p:cNvSpPr txBox="1">
            <a:spLocks/>
          </p:cNvSpPr>
          <p:nvPr/>
        </p:nvSpPr>
        <p:spPr>
          <a:xfrm>
            <a:off x="11783838" y="6480000"/>
            <a:ext cx="456162"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F72D-0145-4728-BBF6-AFA599DFD9DE}" type="slidenum">
              <a:rPr lang="zh-CN" altLang="en-US" smtClean="0">
                <a:latin typeface="黑体" pitchFamily="49" charset="-122"/>
                <a:ea typeface="黑体" pitchFamily="49" charset="-122"/>
              </a:rPr>
              <a:pPr/>
              <a:t>4</a:t>
            </a:fld>
            <a:endParaRPr lang="zh-CN" altLang="en-US" dirty="0">
              <a:latin typeface="黑体" pitchFamily="49" charset="-122"/>
              <a:ea typeface="黑体" pitchFamily="49" charset="-122"/>
            </a:endParaRPr>
          </a:p>
        </p:txBody>
      </p:sp>
    </p:spTree>
    <p:extLst>
      <p:ext uri="{BB962C8B-B14F-4D97-AF65-F5344CB8AC3E}">
        <p14:creationId xmlns:p14="http://schemas.microsoft.com/office/powerpoint/2010/main" val="478362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661361" y="1772816"/>
            <a:ext cx="6624736" cy="3194721"/>
          </a:xfrm>
          <a:prstGeom prst="rect">
            <a:avLst/>
          </a:prstGeom>
        </p:spPr>
        <p:txBody>
          <a:bodyPr wrap="square">
            <a:spAutoFit/>
          </a:bodyPr>
          <a:lstStyle/>
          <a:p>
            <a:pPr>
              <a:lnSpc>
                <a:spcPct val="120000"/>
              </a:lnSpc>
            </a:pPr>
            <a:r>
              <a:rPr lang="zh-CN" altLang="en-US" sz="2800" dirty="0" smtClean="0">
                <a:latin typeface="楷体" pitchFamily="49" charset="-122"/>
                <a:ea typeface="楷体" pitchFamily="49" charset="-122"/>
              </a:rPr>
              <a:t>    </a:t>
            </a:r>
            <a:r>
              <a:rPr lang="zh-CN" altLang="en-US" sz="2800" b="1" dirty="0" smtClean="0">
                <a:latin typeface="华文楷体" pitchFamily="2" charset="-122"/>
                <a:ea typeface="华文楷体" pitchFamily="2" charset="-122"/>
              </a:rPr>
              <a:t>中科为近百</a:t>
            </a:r>
            <a:r>
              <a:rPr lang="zh-CN" altLang="en-US" sz="2800" b="1" dirty="0">
                <a:latin typeface="华文楷体" pitchFamily="2" charset="-122"/>
                <a:ea typeface="华文楷体" pitchFamily="2" charset="-122"/>
              </a:rPr>
              <a:t>个国家和地区</a:t>
            </a:r>
            <a:r>
              <a:rPr lang="zh-CN" altLang="en-US" sz="2800" b="1" dirty="0" smtClean="0">
                <a:latin typeface="华文楷体" pitchFamily="2" charset="-122"/>
                <a:ea typeface="华文楷体" pitchFamily="2" charset="-122"/>
              </a:rPr>
              <a:t>的客户提供服务，合作外国事务所多达</a:t>
            </a:r>
            <a:r>
              <a:rPr lang="en-US" altLang="zh-CN" sz="2800" b="1" dirty="0" smtClean="0">
                <a:latin typeface="华文楷体" pitchFamily="2" charset="-122"/>
                <a:ea typeface="华文楷体" pitchFamily="2" charset="-122"/>
              </a:rPr>
              <a:t>3000</a:t>
            </a:r>
            <a:r>
              <a:rPr lang="zh-CN" altLang="en-US" sz="2800" b="1" dirty="0" smtClean="0">
                <a:latin typeface="华文楷体" pitchFamily="2" charset="-122"/>
                <a:ea typeface="华文楷体" pitchFamily="2" charset="-122"/>
              </a:rPr>
              <a:t>余家。</a:t>
            </a:r>
            <a:endParaRPr lang="en-US" altLang="zh-CN" sz="2800" b="1" dirty="0" smtClean="0">
              <a:latin typeface="华文楷体" pitchFamily="2" charset="-122"/>
              <a:ea typeface="华文楷体" pitchFamily="2" charset="-122"/>
            </a:endParaRPr>
          </a:p>
          <a:p>
            <a:pPr>
              <a:lnSpc>
                <a:spcPct val="120000"/>
              </a:lnSpc>
            </a:pPr>
            <a:r>
              <a:rPr lang="zh-CN" altLang="en-US" sz="2800" b="1" dirty="0" smtClean="0">
                <a:latin typeface="华文楷体" pitchFamily="2" charset="-122"/>
                <a:ea typeface="华文楷体" pitchFamily="2" charset="-122"/>
              </a:rPr>
              <a:t>   </a:t>
            </a:r>
            <a:endParaRPr lang="en-US" altLang="zh-CN" sz="2800" b="1" dirty="0" smtClean="0">
              <a:latin typeface="华文楷体" pitchFamily="2" charset="-122"/>
              <a:ea typeface="华文楷体" pitchFamily="2" charset="-122"/>
            </a:endParaRPr>
          </a:p>
          <a:p>
            <a:pPr>
              <a:lnSpc>
                <a:spcPct val="120000"/>
              </a:lnSpc>
            </a:pPr>
            <a:r>
              <a:rPr lang="en-US" altLang="zh-CN" sz="2800" b="1" dirty="0">
                <a:latin typeface="华文楷体" pitchFamily="2" charset="-122"/>
                <a:ea typeface="华文楷体" pitchFamily="2" charset="-122"/>
              </a:rPr>
              <a:t> </a:t>
            </a:r>
            <a:r>
              <a:rPr lang="en-US" altLang="zh-CN" sz="2800" b="1" dirty="0" smtClean="0">
                <a:latin typeface="华文楷体" pitchFamily="2" charset="-122"/>
                <a:ea typeface="华文楷体" pitchFamily="2" charset="-122"/>
              </a:rPr>
              <a:t>     </a:t>
            </a:r>
            <a:r>
              <a:rPr lang="zh-CN" altLang="en-US" sz="2800" b="1" dirty="0" smtClean="0">
                <a:latin typeface="华文楷体" pitchFamily="2" charset="-122"/>
                <a:ea typeface="华文楷体" pitchFamily="2" charset="-122"/>
              </a:rPr>
              <a:t>丰富的业内资源</a:t>
            </a:r>
            <a:r>
              <a:rPr lang="zh-CN" altLang="en-US" sz="2800" b="1" dirty="0">
                <a:latin typeface="华文楷体" pitchFamily="2" charset="-122"/>
                <a:ea typeface="华文楷体" pitchFamily="2" charset="-122"/>
              </a:rPr>
              <a:t>使得中</a:t>
            </a:r>
            <a:r>
              <a:rPr lang="zh-CN" altLang="en-US" sz="2800" b="1" dirty="0" smtClean="0">
                <a:latin typeface="华文楷体" pitchFamily="2" charset="-122"/>
                <a:ea typeface="华文楷体" pitchFamily="2" charset="-122"/>
              </a:rPr>
              <a:t>科能够</a:t>
            </a:r>
            <a:r>
              <a:rPr lang="zh-CN" altLang="en-US" sz="2800" b="1" dirty="0">
                <a:latin typeface="华文楷体" pitchFamily="2" charset="-122"/>
                <a:ea typeface="华文楷体" pitchFamily="2" charset="-122"/>
              </a:rPr>
              <a:t>为客户推荐和提供优秀适合、高性价比的境外代理</a:t>
            </a:r>
            <a:r>
              <a:rPr lang="zh-CN" altLang="en-US" sz="2800" b="1" dirty="0" smtClean="0">
                <a:latin typeface="华文楷体" pitchFamily="2" charset="-122"/>
                <a:ea typeface="华文楷体" pitchFamily="2" charset="-122"/>
              </a:rPr>
              <a:t>所</a:t>
            </a:r>
            <a:r>
              <a:rPr lang="zh-CN" altLang="en-US" sz="2800" b="1" dirty="0">
                <a:latin typeface="华文楷体" pitchFamily="2" charset="-122"/>
                <a:ea typeface="华文楷体" pitchFamily="2" charset="-122"/>
              </a:rPr>
              <a:t>。</a:t>
            </a:r>
          </a:p>
        </p:txBody>
      </p:sp>
      <p:pic>
        <p:nvPicPr>
          <p:cNvPr id="1032" name="Picture 8" descr="http://img9.3lian.com/c1/vec2014/4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872" y="1484784"/>
            <a:ext cx="4193489" cy="4193489"/>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flipV="1">
            <a:off x="0" y="868937"/>
            <a:ext cx="12192000" cy="45719"/>
          </a:xfrm>
          <a:prstGeom prst="rect">
            <a:avLst/>
          </a:prstGeom>
          <a:solidFill>
            <a:srgbClr val="00A1D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78"/>
          <p:cNvSpPr txBox="1"/>
          <p:nvPr/>
        </p:nvSpPr>
        <p:spPr>
          <a:xfrm>
            <a:off x="360000" y="180000"/>
            <a:ext cx="4201000" cy="461665"/>
          </a:xfrm>
          <a:prstGeom prst="rect">
            <a:avLst/>
          </a:prstGeom>
          <a:noFill/>
        </p:spPr>
        <p:txBody>
          <a:bodyPr wrap="square" rtlCol="0">
            <a:spAutoFit/>
          </a:bodyPr>
          <a:lstStyle/>
          <a:p>
            <a:r>
              <a:rPr lang="zh-CN" altLang="en-US" sz="2400" b="1" dirty="0" smtClean="0">
                <a:solidFill>
                  <a:schemeClr val="accent5">
                    <a:lumMod val="50000"/>
                  </a:schemeClr>
                </a:solidFill>
                <a:latin typeface="微软雅黑" pitchFamily="34" charset="-122"/>
                <a:ea typeface="微软雅黑" pitchFamily="34" charset="-122"/>
              </a:rPr>
              <a:t>国际</a:t>
            </a:r>
            <a:r>
              <a:rPr lang="zh-CN" altLang="en-US" sz="2400" b="1" dirty="0">
                <a:solidFill>
                  <a:schemeClr val="accent5">
                    <a:lumMod val="50000"/>
                  </a:schemeClr>
                </a:solidFill>
                <a:latin typeface="微软雅黑" pitchFamily="34" charset="-122"/>
                <a:ea typeface="微软雅黑" pitchFamily="34" charset="-122"/>
              </a:rPr>
              <a:t>合作</a:t>
            </a:r>
          </a:p>
        </p:txBody>
      </p:sp>
      <p:sp>
        <p:nvSpPr>
          <p:cNvPr id="9" name="灯片编号占位符 3"/>
          <p:cNvSpPr txBox="1">
            <a:spLocks/>
          </p:cNvSpPr>
          <p:nvPr/>
        </p:nvSpPr>
        <p:spPr>
          <a:xfrm>
            <a:off x="11783838" y="6480000"/>
            <a:ext cx="456162"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F72D-0145-4728-BBF6-AFA599DFD9DE}" type="slidenum">
              <a:rPr lang="zh-CN" altLang="en-US" smtClean="0">
                <a:latin typeface="黑体" pitchFamily="49" charset="-122"/>
                <a:ea typeface="黑体" pitchFamily="49" charset="-122"/>
              </a:rPr>
              <a:pPr/>
              <a:t>5</a:t>
            </a:fld>
            <a:endParaRPr lang="zh-CN" altLang="en-US" dirty="0">
              <a:latin typeface="黑体" pitchFamily="49" charset="-122"/>
              <a:ea typeface="黑体" pitchFamily="49" charset="-122"/>
            </a:endParaRPr>
          </a:p>
        </p:txBody>
      </p:sp>
    </p:spTree>
    <p:extLst>
      <p:ext uri="{BB962C8B-B14F-4D97-AF65-F5344CB8AC3E}">
        <p14:creationId xmlns:p14="http://schemas.microsoft.com/office/powerpoint/2010/main" val="30046281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78"/>
          <p:cNvSpPr txBox="1"/>
          <p:nvPr/>
        </p:nvSpPr>
        <p:spPr>
          <a:xfrm>
            <a:off x="360000" y="180000"/>
            <a:ext cx="4201000" cy="461665"/>
          </a:xfrm>
          <a:prstGeom prst="rect">
            <a:avLst/>
          </a:prstGeom>
          <a:noFill/>
        </p:spPr>
        <p:txBody>
          <a:bodyPr wrap="square" rtlCol="0">
            <a:spAutoFit/>
          </a:bodyPr>
          <a:lstStyle/>
          <a:p>
            <a:r>
              <a:rPr lang="zh-CN" altLang="en-US" sz="2400" b="1" dirty="0" smtClean="0">
                <a:solidFill>
                  <a:schemeClr val="accent5">
                    <a:lumMod val="50000"/>
                  </a:schemeClr>
                </a:solidFill>
                <a:latin typeface="微软雅黑" pitchFamily="34" charset="-122"/>
                <a:ea typeface="微软雅黑" pitchFamily="34" charset="-122"/>
              </a:rPr>
              <a:t>专利申请量</a:t>
            </a:r>
            <a:endParaRPr lang="zh-CN" altLang="en-US" sz="2400" b="1" dirty="0">
              <a:solidFill>
                <a:schemeClr val="accent5">
                  <a:lumMod val="50000"/>
                </a:schemeClr>
              </a:solidFill>
              <a:latin typeface="微软雅黑" pitchFamily="34" charset="-122"/>
              <a:ea typeface="微软雅黑" pitchFamily="34" charset="-122"/>
            </a:endParaRPr>
          </a:p>
        </p:txBody>
      </p:sp>
      <p:sp>
        <p:nvSpPr>
          <p:cNvPr id="2" name="AutoShape 2" descr="data:image/png;base64,iVBORw0KGgoAAAANSUhEUgAAAfQAAAEsCAYAAAA1u0HIAAAgAElEQVR4Xu2dCZgVxdX3awYGBRJARFzQgIgoKsuwSNwxJkSCCy5EwCiDihoML8EQRVFUXAKEhPgRg0pEUFRMNG4QEhIiGKMiy6AYF0CUuCOg8IZ1ZOY7p+3qt25Nd9+t+nbfW//7PPe5M93VVXX+p7p+tXaXCXygABSAAlAACkCBolegrOgtgAFQAApAASgABaCAANBRCKAAFIACUAAKlIACAHoJOBEmQAEoAAWgABQIBHplZWXb8vLym7766qvfvPbaa/9WpCo/5phjWjRu3Li8tra2XVlZ2f51dXXH0u9h9O1Ff7ek3x+tWLFiZUTyNuzevfsvKY0zKP4Xd+7cOeHNN9/8NI+0Gvbo0WMSXX8t5X05fc+trq7+OF18dE0TCtOE9DmQdDqY8nMU/d+BvsfTdy8dv/D111/fqMZDml5GYR+gY0vpexZptCkoHQp7GoVdzOdJ5z6UpyUheSrr1q1bTwp/OaU7Xk+XryPNOtHPAspn2wziE5T+IRTfPaTHC3TNXMrrJxQH2/db+n8/+v0fOraCdBhDYf69cuXKeXSsLp1uOA8FoAAUgALRKOALdKrMD6BK+zEXmgsJmoMJmltUKIRlhyr4+7Zt2zaqefPm36RwXNH3zjH7j9J1w4kbO+T1lIdv099/ZqhQOjMpnRHr1q3bnWP8omvXrm0aNmzIeexG8d1EYLorHZhIn0sIdg8FpUnxbNy7d++Z1BCqLgTQqYF10L777vs4aXIqpXdDTU3NtIqKivvp7yGZ6qJDnkDd3/Xd/9Lv98gHS/VGAWnQhs7N4jTo+imff/757R9++OFOpeGiJz+KtLmWGxVp8uX5nfLRKscylLbRlKk2CAcFoAAUKAYFAnvoVHl/nyreP5IRDOVbqEK/i44dSX87vTzXuLfpdzNV0svodx0df5N+36UGwKfUANiTR2UstUsBOsXX3AXIgCzF9Sr3ENikjZKgdTn1lGdSPriB8hh9PyfbP6Tfb5Pth9DfP6HfP9H/W7kRQuEm0t/X03cS/T/Wr4euhEmbvk8AJ14+TvEMpJ9HKA8f0/dCgu1o+j8noHfo0GGfZs2a/Y5suYzi+tOuXbuGkj//26VLl9bU+JlPx3tyA4AaLcup4XAzpXMt54HCXkkNollRAV3qHyZUNqMguQiOa6AAFIACSVUgbA6dh7anUOXNvSqG9dn0y+EXuMb0o8r7rWwNox5xR4LCn+m6IzKpoJX4G1JlfTOBany2aVJ4o0BX01cbLT693EICXW3sTKM8/oxgXyPzms2QuzoKQjYNpkbMXLfR4PWWFVvLSYNBdP4ASu8e+v1KpikbK9LPSh54iuQsOn6sO63g+Ef5Hz30HAo5LoECUMBuBUIXxVGFfARBfDR97+J5ZVkh5wN0ivNkuv4f9K3IZC6X0zr00EMbt27d+jZqVPzcTdubBuD/s4GVBmPuaf+Nvt+kvAwkG5/ItjgYBHrKaETQHLo7dz+D8sm9b6+Hzvmma/qRRpU0j353gwYNeE59cYb2eGm7vfO7KZ6r6NpVFNdZNHXwkQ/QLyW9Hg6L3zTQM2kAooeeoccRDApAgZJTIKtV7iaArsw/f0Cw6KctuPMVmBsB1Kh41p03X0K/g3mRlgycB9BHURy/obg30G/GIw6ZDJMzfAioHSneTIfc8wZ6WOnMVCNuSJC+T7kL3+TIxpc0T9+MFkJ+g9K4m74DSLPn6Pd1bkDQL/fcG9Ox/WkYnhsAztqBEKBjDr3kqhIYBAWgQNwK+AJdB5bsSdNw+bE0XM5D7oely3hQ75vAciNB4E5eUU5A7++3Itsn7jK6roqu4/nib9F333Tpq+dlXvKZP1fi4xXx/GFQB34KCXTNXwzhX9H3D9loRGEn0dqHyQRtXhvQ1712KdlxNzVMuLGR0Uf1uwmgZ5QoAkEBKAAFoID/g2WCgK4OA6fTLh+IBvWYc11kl09efOzUh7kHEfAYgvW2lxVqUZwpoJPum6nRNFmxeSkdu4X+f4iOb6ffz+nLDaqD6Ps8NxxI2/+S/Wvo7xpqEGzjxZB+5YR9ylMm9MtbDjOaQ6c4eb1EaMMpXTnkhopcOJhBWASBAlAAChStAoFD7n5zw3IrkwrcsDldViWXXnEmQFfnUzMdTla8xHvPf03/j6S0Xnb3njOssvroq+4pT9+leWUGXS1HVCiguzrLfes5b9ei/MopiLcIurxvvV5cpPVwOnc/afY4jbBcTiMsDPqUjymguzsF/Bbieesm3IS96RIl7Zx1yKoQIDAUgAJQICEKZAV0OVyuVvTpgK7aqYG33qIqCf+oga7uPaf8TSNw8LYrb3V2pr6RW8UofAVfQ/n+gn5+xlu3+N8sgZ7XHLoOMteGjJ4BIBtHFMcZBGvehjaDfuf4AV1p1KWdMjEx5J7rqIxf3jP1K8JBASgABYpRgYyBvnv37hX08JLZVNGfr/bOsgG6Ah3eTvUdAumLqmiFAnqmD8hR86Y3MtwnqfE8NS8KY6A7UKdPDYW9iqFO2vyC/i/IojgTQOcthbQ6fl/K/37qdjL1iXYUppLC/IUN9Xt4jqqZaaCr8/NBCzTRQy/Gagh5hgJQwIQCGQOdKvkatyL/Jv09zn2iGg8r8yNQfbdR6RlUht/fpeHaH9BqaJ579T5FBHRvTzxpcR8Z0IMftkJ/T6W/q9gg+nsgQfF7SQC63wJFbUrFeWCOdEQYFNWHy1B4fnzt/KCCqAPdpzyknSYI2hYIoJu4/TOL4/lu3Vo0bChG1ZaJAWWirFtmV6UPVSfq3i+vE7NOWb7qtqDQXCfwOS6frs/P47rHLaO8QDX0EcoBIzxZTcd06zOgRW3DhqPKyH5Kz5j9VEu8T4/2mPX6358ItF9rIHNdO4XqlmlBzwDJcIozxX5Xyysp7pSncnLaUj+qQ5y1LAFbYR+lxv0jxAd+UuUE+vLalylhj7ZW7ap68KkWonzPKKo0qXyZ05eeQ/2+KCubNWvoRaH6uvb3U9faqOUupH5T2acGU5+jMZG0W8CP7tZYKcN7vuDyTRw5jvLBD3RL+XBdKuMJu7MCga5W3OSsvuTIAymi/0cJNqRf51GgrsMzBroyBP0vWkB1Dj9OVs1cENAzLKShNUgme5jVCMj+o+gpaPx4V342O/e676THzE7kx8y6w85P0fH3KN4q0oZB3pvn0On3VPfhN7+ma/Yhva6hY5E/Kc5ED13aHwZ02r7WiEZq+Hnuw8neX1BBHUfX+T7DXQd6FosqvUKOIffQYl2Qk0t6druV/M2LIyP50H1y22nLV93qFzlP89HxpxhgXH7o7yNk49MtG7Pp+jF8Xh95c3eaPEvX8FbLUQwYt1LNCjhdvnsh2S8itF/cRlD3tV/XJAy+HFYHkdoIUuprx37S5xz33RJqMvoumRT4u5o7eroPgnJAKKFIx3MA+mORl69ZwwYH6usHSz+g6xwiLvZ3GzFe48XVZwzr4K4B8hphdA/x9mivQaZqKRs/QeDOG+ja/PAze/bsGUbOP4S2rZ2/devWyfL56Zn20LVwD23evPmq999/f5dakgoIdN4GN4IEvoDSf4a+80hQFtuZR6dzp9DPw3S+rTsvPpIqDF7J7ix2U9YS3ECF+gHShfdkM9D7uCu+h1OD5de0BewmOp7pkHsulaW3glvCkvK7gvL9EBW2t6iw3S7zpb/cJdceultpOCv7Ka1/0GNhB7rP+T+fztVRo+fPStmQT8r7PYVtQN8PMnzSX9oelIlnIuQiuI3XvNCzkno6It2zA3KWhnrqq05btoqnrlI+euXoVrLvBr2oyO3hjKRIxtC92It+j6DyljfQu373Au7pRWY/5XPVa397op79WTSAvR022QCd0uV3ZHiNG3ktHXuXdEvpsUrHRAH0YQ8+Fqm+1NtYNatqUD192Sa/DgPX41x2+Lw6cqkWTmYA1WcLSacL6Tg3jo5VypsHdPUavTEWAHReBFzv+ryATr2wlu5+5NMp8m303Z++8ynT48jA1fS3A7ZsPppwdxBAefFVyifdkHtQetmucqe8HE3OeI7Ax28Pcz4uuBfT79t0/Gr3ITYb6P+hZPMLHESGpet78/A6NXIu2meffXbScWfxWdDee3md0sJTe6ASeqYWxTnJUV6GUGHjVetpX4yjj16km4cm+7mw8+N7D6fveTzsTse48cANmDuoMXN7o0aNelKD4lb6n6cdZJ5S3hqXLh2+KM/RGWxZC7ppsjj+Qq/KyN+id+qy6nqjhVmudXmUpvGmUIdjOJmmA11fHJq2wajK0/V7F0ZuPwG9nv1yRILqopfpO4vqnCp3pMKbhpD3CP06DZ0M7xd9mHck1QEzKY2+ynRGCtADhotVmeTzObLuoQ+bNTdyfR+sGhT0IrKUUR85IkRan8DGqUCXox2k02/oFEN8ZhjQKYzcdjuJh8spbMoUkaZpvReRqeLmBXSlUDxEhk0nA2ZT5PzUs4w/dN1NdB2/2CXyfcTZAp2N4KFjhg47hPI5mA7x3mr1wy+dGUE90Kd5b7UmLreiuhPIFmo93bDXnPIzz3k1/S/pm7ZCUVvn6RoKnDd3GoArLm6czCWbeN5oFn19GxruG9rmUbge2QKd4iyj9Nivv6C0+LWuP6bvZIqLn8fOawe60v8Md/n5lMK9R+edmyTDT2gBRw89QxUNBIsL6D73nG/PR4aLasg9bqC7L4Rypjbp/lrk2uuNVKgjF5n20GmR8z3UGeHOhN8LnBg8er3t3I90H7el+9gbBZE9+XyG3OMCugtUdQicNU6ZjtDrRgYrabCNNGhGYafQl8tkYA9dn/IIuh11uLtrEgLXJ1E8vvVj0JPiRtAFo6jFez4/mpXmkw+l+WR+jvoP6auDr14eyWB+nzg/V5wLSyKBrmW6nGw8hlr3F7h5Vhsv/C74cwne7/o5Iwzo6lvLtGtDYcVhswU6FZyfU975oTDP0OtTryR/8ShKysgBxclvYdMXXNTbcZBJz5nsPpj8zK/Y5Rau86H/nffJ07Eu9OV3AMyl71+pQvqE4uS1BYuDCrTP8UfpZvqErvlZFtf4BUUvPU8BkwD0sJ6nbPBGNuQeUw9d1gNuh0p91gL30H2nHvRpibA5dGXeNmWYV8KZ58bVNQycH7enuIYbGWo4WcRcMGW1RiEuoMv8U/lZw4/pprpqttJY4RdO8SJAZgE/GdVZMKjU91yXeaMRvB6BfULhmRdew1Pr1cvF4yl3pNpoUMuw+trwfHvoh1CKPclpPDcc+XBInvVNzi9nCUi3jBz9LXIszwmfxwt2SAfZKq53SboeunwQi3sh91SXkANvXrVq1dowu7MFuruIcRJNA4x/4403PvDLl88QJj+xbaL+lrRMgM55P+644w6kUY4bSCt+kQs/mGcoxcUP1sGnhBSIG+gKJPjVwH+TK7zdMp6yKE7tPZILjuDhavpVX/nMnkk7Qqa6L64eusyD7L1x79xd7e8tFNSLWTZD7mkWxfXQga4DXP1fm1JN22FR8x0j0EfyWiDSoSnl5wxeICgbh+pIh243w9XNvwd0F+J96LfK/TqL4tQGVUDjikdd7pfrQiIBegnVRbaZwjsQsn5Ajm0iwd7sFIgb6LJydRe4qSuIeSuP01tki/x66HQ4ZYFXLj3IuICeIZylM52RKL0nF9ZDp8bRAdTg4WFjHgX7Hzei8W5vU24VDGw8cHh9RCC7kvV16LiArubVhba3dU+fupBh3TLmTCeSfndw49JtzDDc+TNe3a4n9aew/3LPe4vt1NEOLX5nSsNYDz0Xp+AaKAAFSlOBOIHuVqAMHR792aStl0l5foLPCJSzKFTtARUT0P1KkzuHy8PB9d4O6WdbENDdOfQbCDTTCOo8usYNpd/Rl6dbGVaz3a2AKUB3e6fpplGLooeuQdRbdMjHg4AuG0yk2UY5GsQQpznvF+QWNreh5ECZ1xzQL48QzZX73GVDTZ+f53SVRilPWzjz8+52y/z2oZdm1QSroAAUyFaBuICuD6nLYV2qJA+iCvIz+uVnY3hg04cr3Yqzo/rAkGIFugQpQ4BGKuaS3fUe5qX3MiUg6Nd5GA//72e/q6sz8qEuenOHjEu6h86a6WsUgoDuNxwue9muT5y1Awx0qTnHT387z06QU5l0fgOlye8S4f38KWt8ghZ45zWHnu0Nj/BQAAqUrgIxAn2i2/O5mNTlBbb6Q04CH2rlA3f5VEJ2VFY9yLiG3NXecNBOFwkJPs8rznl7lLpPX/bQyWZ+EJZcS+DY75bYlIaBz5C9A3QCED+nw3dRV0DJz1jjuIbcXe18nzbo10MPWyDoNpbkFmTeNuyNHsk1EAx2+qY82VBZryQfPsbltN4zAAD00q1fYRkUKKgCUT9Yhox5jfahG3ykqll5on+wTN1rr/3tycTab1bN+rFF/WAZWtb92oPDBlmhb+CjX6N2IuKHAlCgOBSI89GvSVAoSY9+TYIepvNQ9WC8j341bU+c8QHocaqPtKFAESjAL2cpbyh+SsOu/HISfmiQmU+d2ECPfZ0V9Bx3M4nkH4v7chayv47sLzNofx3Z77yc5db8c1m8MTgvZxG7fkov/hlAjxg2rK+YFfYc9+JVzT/nAHqpeRT2QAEoAAWggJUKAOhWuh1GQwEoAAWgQKkpAKCXmkdhT0kr8Ic//OFJWgV7x4UXXlitGkrH+VW/b/7whz+UT7EqaR1gHBSAAvUVCAW6W0kIqiQu5Uv1/9XoHn/88cE0x1ZFYb9Pf79If58UIPgNaqXjXjeZKil+Fq6gbSpzaYP+ILXConTH0qlfZOhAJ3433gfomsYB122mNL8n03niiScq9bRVm3Rb6f+TLrroop/ocbu2z0tKxRpkQ5CWbvjr+F2/gwcP5mfye5/HHnvsENLsefJtJi/qeViWG59y4hu/W74uydDPKf6T17h+nEbbRn6o55/DpCmbatIp5VSeCLsH1Is5H5SHv9Gx/fkpUVRWTtbi8IVvmP5u/vk+u47+vp++vwoq35TmGvqOpLD85C9HC/Yf3Vvz6fhkyg+/Dpjv6bH0/1kyf373gRsODYYMCyaCQYG4FAgEut/N71bof6BKYaTeQ1DBQZXEX6mSmCUrDWmcH+zcY+tl5a//rwujxx1UgYeBzM8Ov4paAdhSHU5B4C4E0FVYuPr4wk0BgF/DxveaDIDu+Z81Iz+3V2GlVP78YoOpEmrpCrgOPb/wepn00SEwGQYc5eV0HfJuY/EYv8aHHpnfPeHTWJFa76Q0L5f3gHZ/BMIxHdBdn/6WfrmR4EA5DLhhwKZG29HcOFAbbyrQSa/RFLdvA0vqSXUBN/a9xnYmfkxXFnAeCkCB3BQIBLqsgOgGbRrS2+ZHBHJPYCtV3r0kXOj/zSG9OK/n41Y2w9SKNqiHoFRcKY0FE0DXKrHvqxWUj6xOzzMkXR6diLSHHtb70/ObroeeYa/YgRP5aQn52QE6/R2k08MyD9n20NMV4XRAdeF8ultmt1NexwYMTWcyCiBHesJGm9Qsp/To9YZnENCz0V8FeLrREhWsnBfKKL80h58Gtr+fzhLQ9Ja+A8m3z/LTrNRRjrAh/WzKYzof4zwUgAK5KxAIdL8ea1CPzO01eEPuQT10NZtuJcAVx3V6T94P9FECXVZW7iP5nOF/t/fi/K1DIUzuAvfQuRfsTRtwvjLstabr0YcNuf+BGizbKam+9PV6oWrPkoDvzOMy0LMFVsBUiZNfei3sZ/qQMacjp2QYYtzYIN/x86n5ffBOD1bXSClLviMMfv5VAPpgJtMpWQLdm9bSe+hqI4Zs6kd5u8RvtCHbOXS/kQk37V9SGjxN9R/68iMs2wQ0APRpBGdaDD303CtjXAkF8lXAF+gKFP6sDIUzsB+gG/YD7lFzwmrlGjTk7jeE6Be/bojbeOAXKwzi5+RmOG/rjBhw/ugafkZv2jl0TlcbFuYXFvCzdj2oqTa4gHDmkTkt+v0THePKzPcTNNSbj+OkfhT32/pwd7oRjrBpE85TNkPuWi/RayRksNbCt8Hgl76aXx3oWa6t2Ex6Peq+UCET+bmx8gyFd96LnMFnJ4VZTt9T9LBuOfkNHR/Aa0xU+OpahQGdG75yZIhfDkHxnReSLy8/yvA4N7SCRicepnD8aNDr6LeJzzqW0Dn0sDKZgXYIAgWggAEFfIHuVjLfofj/wUBXeyd0jGH+NN30/KAJb25Z9qwY+HR8B4XxfdSeMkT/tmwsBPXW/UYEop5DD5v3VXsfQeArcA/da3DJspAN0MPmSH3K1mYKP4QXWfn10JVGGj9f+x36rqbvm/TNdDGj0yDQ53XDgC7zGDYiFNRzpeO/4OmDsLUgMv50Q/26Vm7Z+C2Vl5+km0PPdgRDnerh+WtKw1vQ5qdH0NSQXw9dmbJox0B3RzqCFremrBGQdQTl4XO9kWmgnkIUUAAKZKCAL9CpQvotVdqH0PX/ZegypOjvA7jnqyyCceaS1V4aA4/n3Xx67oE9Ms5jWI9OtcGvYjUxh+4O8adUjPKYO4TrrLx3AegMjyYZ6BksRMtryF0uivSBkTOPHORPOYrDPqWy4iya1OHn10OV8/ZBQ+5uIyoIPJyc386KwNEbfdg4YBrAK5rqKIxsUPFJOYqjjBg5u0BM9NDd+yxlQZpyr3iwzQbofL2+nsSvweDXaAXQM6htEQQKRKxA2jl0uqHbM8y55c2VCC+a8dtaJitrXojE56kye5+u4XlW9ZPSqucTAcPZvvOUfr1PE0BXgaAMT3JleQz32EPsrddQibuHnm150RszOlBVfTluCVe9Z8sVOpcNPh6w/oK3RzkLIN2FV3JLV8rq8xzn0H13VSiNRW+LmOzxU/ls67c+It0iQlVfvTGijFLw+7t5cd4sToftpl+jQ+4S6Jn20Cn9RyhPgdvc6Jxzb1Jj7W1Z3kMWPtZrJAHo2d55CA8FzCuQDui8AMdbaCRXvfr1aGVF6FZivE/2Pfq+qi4g0odGg+Zzg4ZQ/YbgTQBdyuraIBfF8cKqeVTp/1VWcO5wsNxr7+wHpvOX8dCk7LUWEuikNQ+Dp2zFkkDmfNG5mRRmslpJs62c3yBfZgp0ZTi2Xm9fBboygtOKkl7OPVTOQ9A6inRz+H6L4jLtocsRHm5H0jdsxXfKgi9lftjT2x2eHqMuuFOHsbNcFJdu1X29HjeVvabk2+0BO1D8wv+TbG6jPFOC133U266Xaw9dmXJbiSF38xU1YoQCmSiQDujO8LKyEIcrheHuXOc0TkDevArQeZvbejdxvaLS9+Z6W7x8hm9TQKEskksBWBqgp10Uxz1Kdf7fnVaYyCMTbFtQBaf1JL0h3UICnTRuwr0qOU+rT0moYFXzpYEn7UN75KgF+1TvoWur6h2fyakJCs5z6OM5j3wtlYsq+uHtUzyv7kzZKH4PnAaQBTndgr50Bd61m23wGmmZzKFrDT6nTKnD7H7pZjqvr49m+E05+ExhcR4mcLqZ9NB5CkZv/PnNoXN8enl3feVnor5NjxfNOR0AAD1dScR5KBCNAhkB3b35621JkT1mt7LmOcyFdEM3dYcDeUVtytOw1ErOB+ApTxbToMPbi3jFe70Hg+TbQ+e8yx44z9G6T0JLeZCM1gOU88QpT9hSKv1C70P3hqz1SlqFg7qAKhsw+gy55/SkuKAylEmxVsuKClIZZyZxUBivwZBua18mUHLzdKHaoFLz4Qd0pRzVm3rSGg2ha05kWHWkTLVJ1ShoCiFToGcyh642bjPRLkN/IRgUgAJZKoBnuWcpWBKC+wApbe/WRL4zbQj4zaGbSB9xRK9A0IiU30iMOrpFOXMesQygR+8jpAAFghQA0FE2oAAUgAJQAAqUgAIAegk4ESZAASgABaAAFADQUQagABSAAlAACpSAAgB6CTgRJkABKAAFoAAUANBRBqAAFIACUAAKlIACAHoJOBEmQAEoAAWgABQA0FEGoAAUgAJQAAqUgAIAegk4ESZAASgABaAAFADQUQagABSAAlAACpSAAgB6CTgRJkABKAAFoAAUANBRBqAAFIACUAAKlIACAHoJOBEmQAEoAAWgABQA0FEGoAAUgAJQAAqUgAIAegk4ESZAASgABaAAFADQUQagABSAAlAACpSAAkUL9O7du68tKyvroPqA3sV8ycqVK+eUgF9gAhSAAlAACkCBrBQoWqDrVhLgL/7Od74z58wzz8xKAASGAlAACkABKBCHAi1atBA9e/Y0xmFjEcUhhpqmBPrhhx9+Ttx5KWT6Rx111LPvvPMObC6k6DGlBV/HJHyBk4WfCyx4jMn17t37WQDdxwEAeoylssBJ21jhscQ22g2bC3xzxZScjX5mqQH0gAIHoMd0J8aQrK03v412w+YYbrAYkrTRzwB6SEED0GO4C2NK0tab30a7YXNMN1mBk7XRzwA6gF5PARtvBBttxpB7gQkTY3I2lm8bbQbQAXQA3dK5ZAA9RsIWOGkb4WajzQA6gA6gA+jY0VBgwBY6ORvhZqPNADqADqAD6AB6oQlb4PRshJuNNgPoADqADqAD6AUGbKGTsxFuNtoMoAPoADqADqAXmrAFTs9GuNloM4AOoAPoADqAXmDAFjo5G+Fmo80AOoAOoAPoAHqhCVvg9GyEm402A+gAOoAOoAPoBQZsoZOzEW422gygA+gAOoAOoBeasAVOz0a42WhzIoFOj1ztRBlbQO8mb8sZrK2t7VNdXb2E/+7Ro0cr+plH3970rvIN9NuP3lf+Fp/L9LoHHnhgV9euXfdV7qkNlFY7/R7Do18LXOvEmJytN7+NdsPmGG+0AiZto58TB3QX2GMoYxNWrFixgyFNsJ1F8K6iXwb4DAL8IgL8zMrKytPKy8sn0bGz3HKS9jqCf08K++O9e/fW0VtpWi9fvnwd/d+cvv+g+M9QyxuAXsC7L+akbL35bbQbNsd8sxUoeRv9nDig674mwDehY1MI6NP4HEF3Cv0MJdhvcs8x4O+XPXh5fdB1BFNE0zcAACAASURBVPDlFKbt2rVrP7uIPgT4ixjw9N1KcbcA0PFKzQLVN4lIxsZKDzYnouhFngkb/VwMQOch9rvpO4rAfSz1yPsRzMcq4J5Ix9dwj10tIW5Pv9511DD4ksI1oxfAT5bX0bFaOvYVAb0RgA6gR17TJCgBGys92JygAhhhVmz0czEA3QM2DbFfRkDvmCHQfa8jeO8hoxsC6MF3ko03go02cwmw0W7YHCFFExS1jX5ONNCplz2RMygB7s6Zp+2hh12HHnr6O87GG8FGmwH09PdCqYSwsXzbaHNiga5DmTPqAv1K+nM4L5jzm0NPdx1NoX9M1zdfvHjx2muvvXY45tDrV1k23gg22gyglwqu09thY/m20ebEAV2BtLOSXZsX5wVy3iI4FfBuOG8FfNB1EuC7du2qOfnkk1tIwFP46TSHPkK9Dqvc01cUpRLC1pvfRrthc6ncteF22OjnxAHdhfRi1VXqfnNtr/lSCncWr3jP5rq//OUve1q1aqUugKu3ZY3TB9DtuPFt7anaareNFT1stqcuo+3Yz9IasTJTFhuLyFSGco0HQM9VueK7zsYKD0AvvnKaa45tLN822py4HnquBTaK6wD0KFRNZpy23vw22g2bk3kPms6VjX4G0ENKEYBu+hZLbny23vw22g2bk3sfmsyZjX4G0AH0egrYeCPYaDOG3E3iI9lx2Vi+bbQZQAfQAXRSwNab30a7YXOyGx+mcmejnwF0AB1AB9Dx+lRTFEloPDbCzUabAXQAHUAH0AH0hILYVLZshJuNNgPoADqADqAD6KbImdB4bISbjTYD6AA6gA6gA+gJBbGpbNkINxttBtABdAAdQAfQTZEzofHYCDcbbQbQAXQAHUAH0BMKYlPZshFuNtoMoAPoADqADqCbImdC47ERbjbaDKAD6AA6gA6gJxTEprJlI9xstBlAB9ABdAAdQDdFzoTGYyPcbLQZQAfQAXQAHUBPKIhNZctGuNloM4AOoAPoADqAboqcCY3HRrjZaDOADqAD6AA6gJ5QEJvKlo1ws9FmAF25Y+h1qWvLyso6qDfRySefLDp27IgKz1TNktB4bL35bbQbNif0JjScLRv9DKCn6aGfcMIJcy655BLDRQ3RQQEoAAWgABQwr0DDhg1Fz549y0zFbCwiUxnKNR7qsV/cu3fvOdOnTy8ZmzLRYvny5XUmC0QmacYdxkabWXMb7YbNcd9thUnfRj9HcU+XDPwA9MLceElIBTd/ErxQmDzY6GvYXJiylYRUTPsaQE+CV/PIg+kCkUdWCnapjTZH0ZovmMPySMhGX8PmPApMkV1q2tclBfRL2rWd0/0/791WZD7NK7sV/c++pWb+c7A5LxWL42L4ujj8lG8uTft5bLPDd20vb7BvvvnK9/oWhx6884g+Jx3qF0/nls1/snrL1t9mmkatEK/Mrhr0SKbhkxoOQA/wDA+5T2jSaE6z3buT6jvkCwpAAShQcAVGNTt8Q215eduCJ6wl2PzQQ6qPOO3ESkP5ePDBqkGXGYortmgAdAA9tsKHhKEAFCg+BQD05PoMQAfQk1s6kTMoAAUSpwCAnjiXeBkC0AH05JZO5AwKQIHEKQCgJ84lAHo6l2AOPZ1COA8FoICNCgDoyfU6eujooSe3dCJnUAAKJE4BAD1xLkEPPZ1L0ENPpxDOQwEoYKMCAHpyvY4eOnroyS2dyBkUgAKJUwBAT5xL0ENP5xL00NMphPNQAArYqACAnlyvo4eOHnpySydyBgWgQOIUANAT55Lk9tCpZ9yJcreA3k3uPImotra2T3V19RL+u0ePHq3oZx59e9fV1W2g334rV658S1pTWVl5Wnl5+WL1Gj6nxul3nZ970ENPbqFFzqCADQocOW68OOjcAeLTZ54Wa++c4Jncul9/0eG6saJB06airqZGfPDQLLHhvuneeXkdH9i7fbtYN3mi2Lhgvne+7VU/FoddWiW2rqoWq6+52jkuj5VVVDj/62mqeqtA79XtOHHndSOd0+MmTxPLVr2R4pr7Jo0X3Y/rJB58/Gnxu4ce986NuPQiMeyiAaKioqHYuGlLyrXque07doq7pv1ebNy8xUmndauWThxLq1eL66b93nlS3NEHtRbDT/m2c3zGP18Rb3+60UtHntuvSWPn2JuffCamLFzsV3zwpDgfVfJ6lrsL7DEU74QVK1bsYBAT2GcRhKvolwE+g2C9iAA/04X3JDp2Fn138Dn6tuA8UZjJeiOAjl3Px9zrrqRgwzkNP8/yMQA9SBkchwJQIEoFmvfsJY6+9XZR1qiRk8zmJYs9oMtzOza878CY4X3Ad7/nQZv/b3nCieLtW28WW5cvq5dNvr7juJtFRYv9xP+++W8nDm4gHDZ0mFg3ZZJzDcO9zaAh4qO5j6Y0FGRkEui3jL5anNfvDPHuhg/FN5s2SYFy/zNOFTeOvEIwkBnaf3xuoQd0PnfZoPPExHsecKJkUL/3wUfiqusnCHndwiUvidum3iu4QdCxPfftysTil151jskPP/r19htGVZ56ZHvx8ZfbRONGFSlAlzBf/dEnYtZL9bXQxAHQTQNdj48A34SOTSGgT+NzBPUp9DOUQLzJPceAv1+BN4dPOaYDXI1T7d3raQPoUVZZiBsKQIF0Ckh4b3n5JQ/oDNuDLxgo1k/9ldPrVsNs/OsCB9Yb/7LAF8ScXud7vgZio/1biT2bN3k9dDUvEvpB8ehD7gz2k3pV+vbQGdBjrh6aAnTdboZ2q5b7iQuGjxZ6XHz9eIp/x86d4vSBl6dcqj7LverEXqJzm4NTgM7HOhzQStz0zIJ0UvN5AL0AQOch9rvpO4rAfSwNp/cjmI+V6RKcJ9LxNdxj52N+kA8Aegr0/bwNoGdyDyAMFIACUSngB3TugTfr3EWsGHShl2yPuU84cN72+mui9Zn9nOP7tvn6JWRfLns1ZVidz6+583bRYcz1gUDnHvvh11Cv+Z5pKUP1MkGTQJdD9v9aVu31yDkd7q3zh8/f+4ubxNZt/xXf/EZTp7cvh+FffGed93IWP6DfcW4/sWPPHtGOhukblpeLXTVfiYdfWS5eXs+DvfU+AHoBgO4Bm8B8GQG9Y7ZAl/Pn1Msfyj15/f+gmxFAj6qaQrxQAApkooAf0LmHzb1rP6Dv+vjjlDl3dej8yxXLnWF82duXjQA5h67mJ+wchzMBdDlcz/E9tWCRN5T+5IypYtOWLzygX3LB2WL08B+JPXtqxMjxE505eg7Dn8tu+2Ug0P3m1Rnw/AnosQPoUQKde98cvwS429POuofOccjFcm5+H6XfrdSzf1wO1fvdXAB6JlUOwkABKBCVAtn20Bno+vy5hDPnUW0IBEGbjzv1rjICoNtnAuhqnBLQPOTOw+/8kT10CfT/fPypGHDZKOccL5obeHZf8eCzf93wRm2ts3ha76H7zZ8PoN7+6Ud3EHNfrfbrpQPoUQFdh7kCZW8xW6Zz6Hoe3YV3zjA+z8UH3YwAelTVFOKFAlAgEwWCgK5CWw2zZ9PnzpA7D6nLBXEM6Foadm7UsqVo1Lp1vWR3rF/vwTsTmHMEpoEuAT3l3tninL59vPl0Tovn0Cf8/BqxlobJB424LmOgc0Duka/7fJO3IA5Az6TUpYbJd5W7XNTmrGRXo9YB7rda3Q/yPkBPmXcH0LN3Mq6AAlAgegX8gK4fU1e1c454WF2ugA9bra720PWV8+ksyxfoPNx+CG01k71wtYeuL6LjHnsnWsXegObAefva/EUvZDTkzjZwr/34dt/y5s0x5J7Os/XP5wV0bWjciV3dN67tUV9Kp89SV7zT/0PULPF+dJp35/0KvKXNOUfHLtcbC35mooeevfNxBRSAAvkrIAGr96jl3nB1z7i+z1zdo845CdpPrgJd3bcuc++3v12e07etqRbLPeWt92/pbFtr6u7/5jA1tChN7kdniB/R9uuFe/o+dHV+XZ67YvD5ondl55TwazZt8batqXn4grbKyf3oY6jHf8zBBzqn1eM+XsKQu48oeQE9/1vBXAwAujktERMUgAKlowCeFJdcX+LRrwG+AdCTW2iRMygABeJTAECPT/t0KQPoAHq6MoLzUAAKQAFPAQA9uYUBQAfQk1s6kTMoAAUSpwCAnjiXeBkC0AH05JZO5AwKQIHEKQCgJ84lAHo6l2AOPZ1COA8FoICNCgDoyfU6eujooSe3dCJnUAAKJE4BAD1xLkEPPZ1L0ENPpxDOQwEoYKMCAHpyvY4eOnroyS2dyBkUgAKJUwBAT5xL0ENP5xL00NMphPNQAArYqACAnlyvo4eOHnpySydyBgWgQOIUANAT5xL00NO5BD30dArhPBSAAjYqAKAn1+vooaOHntzSiZxBASiQOAUA9MS5BD30dC5BDz2dQjgPBaCAjQoA6Mn1OnroIT30Hxx37Jzvv7n69OS6z3zO9rn258/v/vUvYbN5aRMXI3ydOJdEkiHTfh7X8lu1W2oblUeS2SwibbJfs93H/ODM//pdMvjIQ19/bO2HXTKNrqaiwReP/OiCDzMNn9RwAHoI0Hv37j1n+vTpJfNK2EwKoekCkUmacYex0WbW3Ea7YXPcd1th0rfRz1Hc0yUDPx5yB9ALc/PFnQpu/rg9ULj0bfQ1bC5c+Yo7JdO+BtDj9mie6ZsuEHlmpyCX22hzFK35gjgrz0Rs9DVszrPQFNHlpn1dtECnHvnasrKyDqrvunbtKkaMGFFE7kRWoQAUgAJQwGYFevbsaYzDxiKK2yEYco/bA4VL33SrtnA5zy8lG+2GzfmVmWK52kY/RzHqBqAXS4kPyKeNN4KNNkdx8xdD0bfR17C5GEqmmTya9jWAbsYvscViukDEZkgWCdtoM4CeRQEp8qA2lm8bbY7ini4poF/Sru2c7v9577Yiv5+zyn5F/7NvqZn/HGzOSrXiDAxfx+O3cc3a7txWXtG4UKmfc8ZJtzy76F++9/RBnY/+4JAux+7NNS/l5Q3WzRz6wxdzvT6q6wB0M8qWFNAnNGk0p9nu3WaUQSxQAApAAVJgdLPD3/2qvPyIJIhx+KknLt7vsEP65JyXurrZDw4bXJXz9RFdCKCbERZAN6MjYoECUKBEFQDQo3csgG5GYwDdjI6IBQpAgRJVAECP3rEAuhmNAXQzOiIWKAAFSlQBAD16xwLoZjQG0M3oiFigABQoUQUA9OgdC6Cb0RhAN6MjYoECUKBEFQDQo3csgG5GYwDdjI6IBQpAgRJVAECP3rEAuhmNAXQzOiIWKAAFSlQBAD16xwLoZjQG0M3oiFigABQoUQUA9OgdC6Cb0RhAN6MjYoECUKBEFQDQo3csgG5GYwDdjI6IBQpAgRJVAECP3rEAuhmN8wY6vba0E2VlAb2bvC1nqba2tk91dfUS/rtHjx6t6GcefXvX1dVtoN9+K1eufEtmvbKy8rTy8vLF6jV8LizOILP59al49KuZQoFYoECSFGh71Y/FYZdWibKKClFXUyM+eGiW2HDfdCeLrfv1Fx2uGysaNG2acq7zPfeKFr2Or2fGl8teFauvubretXzg02eeFmvvnFDvGh3o/c84Vdw48grx6eebxQXDR6eEDzo34tKLxLCLBoiKioZe+KcWLBK3Tb3X+f++SeNF78rO9dJWwzw5Y6o4ou2hTpgvduwUM/75itivSWNxybd7in2VePn8rpqvxMOvLBcvr+dqV/ng0a9JKtrCdEMmL6C7wB5DCk1YsWLFDgYxgX0WwbuKfrkkzSBYLyLAz3ThPYmOnUXfHXyOvi1YXQozWW8E0LHr+Zgap9oY0L0CoCeqnCIzUMCIAhLYn//9bw5sjxw3XrQ84UTx9q03O/EffevtYseG9x1I87kDvvs9sW7yRLFxwfyU9LlRcPAFA8X6qb9yznG87Uf/THzy5B+9xkFQhlWgM3i7H9dJfLZps9i9pyYF6GHnGOgDz+4rptw7W8xf9EJKUreMvlocclBr8dq/3xGXDjxHcKU8+4/Pit899LgXjuP++NON4qEVrzvPcr/j3H7OuZueWVAv23zuy507xZSFi+ubBKAbKZemIkkU0HWjCPBN6NgUAvo0PkdQn0I/Qwn2m9xzDPj7FXhzeP0Y9+pnUxxjGOBuo8H7P0hIAN1UEUM8UCA5CqgA37p8mWjes5foOO5msfEvX4NMhTSfY8Bvefmlej1t7rE32r+VWDHoQuc6/p8/srceZrHfkDsDtlXL/er10Dkev3NhQJdpc5gh5/2AOzhi0YtLvd67mjf5cpaqE3uJDge0qgf0E9q3FYOOrxTPv71OPL3qDQA9OUXZNydJBzrD+G76jqJCeSwNp/cjmI+VlhCcJ9LxNdxj52N+kOfj1Ju/jK49g+Nx4/tAjcdPGQA94SUX2YMCOSjgB3QJbY6uWecuHqSdOmXuE2LP5k0poNZ747JRsGfzZtGsS1cnV3s2bnR6/dxo0D+mgK4OuS+tXi2uuj51eJ+BfsWQ8wXVfU4W/MJIoI/p28cJo/fC+XiLxo19e+7OBeih51AKo7sk6UD3gO1CuWMuQJegJxmHcLmm71ncyw+TFUCPrtAhZigQlwJy/vyzP893et3q//seckhKrzsI6HqjQA7j7/7sM6cxIHv2cug+CqCrccp59oVLXvJ64XJ+fDvNjd817fdOcJ6nV8PwMQb6sLP79jn96A5i7qvVKXPkR9Ow/fBTvi1Wf/SJmPVS/YYJgB5XKQ5ON7FA5943Z1sC3J0zz7qHrg+xYw49eYUQOYIChVSAgXzQuQOcJLknXVuzR3y5fLnzf7oeut8wvN/8uQ591T4TPXRdr6AhexX2PK+uD+vfdde4Dd/pelzbhW++U29InYfhO7c52Fks9zbNt/t+0EMvZNFNm1Yiga7DnK1wgX4l/TmcF8xlOoeuX+e0urWhej+V0ENPW3YQAAoUvQIM48OvGSneu2eaaN69h7dATs6v63Po+mI4FkCdh5er5ZMCdM6fhP2mLV+kAJ2H5IdedO7ev765poHf/HjoYjjpeQA9UfdAooCuQNpZya4qpQM8ANT1FsXpPXK59U2ueg/yBoCeqHKKzECBSBRQ58j13rcflP3m1DljvCiuSdt2vqvl9Yyb6KHfPeF68c66952V6/qQ+2P3TBL/XLpSHNWhnajdWyuOp+1rb61dLzod2d4bcueV8H1PO1HMfXHpW//65DPeKpzyGdDtOOE3DF/PCQB6JOUy10gTBXS5j1w1Rt1vru0n9+bCtTly73K5H92df39AnqDjl+sNBl1AAD3XIoXroEByFZDQbtS6tZNJdR85/6/uUd+7fXvKljU+12bQEPHR3Ed9t6Yx7Ju0b+/Eu2P9+pTFdaoi+rY1fb/4uxs+dFa7++0ll+d6EXDvvG6kaN2qpRO1ur9cAr4p7SlXPzKMfq0M8/GX27zFb2Hb2FIiBdATVdgTBfQkKQOgJ8kbyAsUKB0F8KS46H1pGmzR59hMCqbtzuvBMmZMMhMLgG5GR8QCBaBAqgIAevQlwjTYos+xmRRM2w2gm/ELYoECUKBEFQDQo3esabBFn2MzKZi2G0A34xfEAgWgQIkqAKBH71jTYIs+x2ZSMG03gG7GL4gFCkCBElUAQI/esabBFn2OzaRg2m4A3YxfEAsUgAIlqgCAHr1jTYMt+hybScG03QC6Gb8gFigABUpUAQA9eseaBlv0OTaTgmm7AXQzfkEsUAAKlKgCAHr0jjUNtuhzbCYF03YD6Gb8gligABQoUQUA9Ogdaxps0efYTAqm7QbQzfgFsUABKFCiCgDo0TvWNNiiz7GZFEzbDaCb8QtigQJQoEQVANCjd6xpsEWfYzMpmLYbQDfjF8QCBaBAiSoAoEfvWNNgiz7HZlIwbTeAbsYviAUKQIESVQBAj96xpsEWfY7NpGDa7pIC+iXt2s7p/p/3bjMjdXHEUtH/7Ftq5j8Hm4vDXXnlEr7OS76cLx7XrO3ObeUVqa9Cyzm29Beec8ZJtzy76F++9/RBnY/+4JAux+5NH4t/iPLyButmDv3hi7leH9V1psEWVT5Nx2va7pICeu/evedMnz69ZGzKpPCYLhCZpBl3GBttZs1ttBs2x323FSZ9G/0cxT1dMvDjt60B6IW5+eJOBTd/3B4oXPo2+ho2F658xZ2SaV8D6HF7NM/0TReIPLNTkMtttDmK1nxBnJVnIjb6GjbnWWiK6HLTvi5aoFOPfG1ZWVkH1Xddu3YVI0aMKCJ3IqtQAApAAShgswI9e/Y0xmFjEcXtEAy5x+2BwqVvulVbuJznl5KNdsPm/MpMsVxto5+jGHUD0IulxAfk08YbwUabo7j5i6Ho2+hr2FwMJdNMHk37GkA345fYYjFdIGIzJIuEbbQZQM+igBR5UBvLt402R3FPlxTQf3DcsXO+/+bq04v8fs4q+/tc+/Pnd//6l7A5K9WKM3CSfP1s45bb/rLP/jVRKtn9R+fVDunQ7o3H1n7YJfN0anbNGnbx2szDJy+kjXCz0WYAPeTe4zn0CU0azWm2e3fy7lDkCAqUmALTmh60eE1F0z5RmlV58QXby0RZ02zSqKsTq2cNG5RFAyCb2AsT1ka42WgzgA6gF6ZGQSpQII0CAHp0RcRGuNloM4AOoEdXiyBmKJCFAgB6FmJlGdRGuNloM4AOoGdZNSA4FIhGAQA9Gl2jqOSjy6m5mAF0M1qW1KI4zKGbKRSIBQqkUwBAT6dQ7udthJuNNkfReAPQc7/vcCUUsFYBAD0619sINxttBtAx5B5dLYKYoUAWCgDoWYiVZVAb4WajzQA6gJ5l1YDgUCAaBQD0aHSNopKPLqfmYgbQzWiJIXczOiIWKGCVAgB6dO62EW422hxF4w1Aj+6+RMxQoGQVANCjc62NcLPRZgAdQ+7R1SKIGQpkoQCAnoVYWQa1EW422pxIoNMjVztRxhbQu8nbcgZra2v7VFdXL+G/e/To0Yp+5tG3d11d3Qb67bdy5cq3ZPmurKw8rby8fLF6DR27jI49oN8DFOZyindm0L2BR79mWWsgeNEq0PaqH4vDLq0SZRUVKTbs2bhRvH3rzWLr8mWidb/+osN1Y8Xuzz4TKwZd6IU7ctx4cdC5A7z/62pqxAcPzRIb7pvuHOsx9wnRpH175+8d69enXKsmtv2GCRvOOOvMthUVDZ3DTy1YJG6beq/zd/8zThU3jrxCNG3SWNTUfCUefPxp8buHHq93zqnQXn9TXDHmFtGr23HizutGitatWnrJfLJ1W+24pxeU84EBdP4HnTuJhuXlYhfF+fAry8XL67lKSf3g0a/FWawBdDN+y2vI3QX2GMrKhBUrVuxguBPYZxG8q+iX77YZBOJFDGIX3pPo2FlcV/A5+rZgMyjMZNkI0M1y45xCx4dSGpuCzAbQzRQIxFJ8CjTv2UscfevtYsvLL4m1d04Qne+5VzTvVil2b/xM1O7eUw/oLU840QO/ai1f16RtO+ccf9Q41XDcWGh3w017//z8iw0Y4iMuvUhcfH5/8cif5otlr//bAfN7H3wkrrp+grhl9NWi72knirum/V5s3LxFjL3mcrFy9Zviu6d8W7Ro9k3xv9t3iFPPr/KA/q9l1V7DQD7L/YT2bcUl3+4pXn3/P2LWS8vEmL59xMHNm4kZ/3xFvP3pxhSHAejFV36dht3y5XU9e/bMi0fFaLlpu40KSIBvQqJOIaBPY3EJ6h6I3XMM+PuVHjyHTzmmO8XtsXckmI8NcxiAXozFGXk2oQD32A++YKBYP/VXYuOC+V6UDOhG+7fKCOh6o4Aj4d58s85d6vXSGeiH/XxszZynF1Rwz5t75GOuHir++NxCJ+2BZ/cVU+6dLeYvesEX1E/OmCrWUu+6zwk9nfAjx090frkh4Af0qhN7ic5tDvYAzoAfdHyleP7tdeLpVW8A6CYKUcxxmAZbzOZknLxpu00DnYfY76bvKAL3sTR03k8FMUF9Ih1fI4fO/SCvKuGOAMymBsIYdajeTy0APeMyhIAlpgAPk+/ZvEmsvubqFMuCgK4OuX/6zNNOrz4I6EG9+UNmP/bFNw84YL+7H3hEjLr8YqenfcHw0U6PvMsxRzl/yw8DfNOWL7weO5+feM8D4t5f3CS2fLlNfG/wlfWG3Ddu2iJmr3xt11ufbNyXe+T8mbJwsfN79EGtxXDq4a/+6BOnx65+0EMvzsJtGmzFooJpu00D3QO2X886W6C7w/RXknOG85B+mJMA9GIpwsinSQW4t9x+9M/EJ0/+0ZsHl/H7AV1Nm3v2bQYNER/NfdS5lhsGDb/xDW84Xv9fvXbp989fdemoEd14znv7jp3OkDr3yO+bNF60armfL9CfJSDf/NOrRCOad6fGvthD8/fz//6CN8Suxs+NgCYtmjlz6Hec2098uXMngG6y4CQsLtNgS5h5gdkxbbcxoDOsOdeyR+7COOceerreu64QgF4sRRj5NKlAGLTTAZ3zofbuZS+9UevWTha3vf4aDdnvL9bcebuz0E5+9CF3dQ79gP33C+yhM+hlT50Xwd1z542idm+tM+S+TBs65zgHX3i2mEtz6id1ONxJGj10kyUnWXGZBluyrAvOjWm7jQBdhzlnX+9dZzuHnuliOCkVgF4sRRj5NKWA3zC5Gne2QNfzxdfzRx/K57n1pn2+s/vaO6fuI0Esh9U/pkVqJ/WqFOMmT3MgLVev/4eGxzsd2d5Z+a5/PqJr+l96TcphHegtGjcWNz2zwAmDOXRTJSg58ZgGW3IsC8+JabvzAroCaWclu5p1HeB+w+dhvXB9eD6dgwD0dArhfKkpwGANmuNmW/2A3nXGTPHJn550Fs/pQ+6qPkEL7TgMnzvw4kv3zn7iuQZyURxvU1u45CVBK99TFrfxnLoEfK8ux4pTencXg6+53gG92kPnc0d1aCdGjeeNMEKoQ+46wHlOXQW8mm/MoRdnKTcNtmJRwbTdeQFd7iNPvaH+b7+5tkd9KYU7i7eeSZDT/0PUa+V+DZgAyAAAFWZJREFUdHX7W7rFcPJ6AL1YijDyaUIB2TvfseF938VwLXodn5KM3FMu96c3aNpU6HvQ1T3qe7dvF+smT0xZNa9GyIvijuh01H7y2NLq1c6iN/5w73rYRQME71FX59f5HM+x967s7ISjxa5ixeq3nH3o+rl3N3wo7lj84vYyUdaUz/FK91Oph8+fL2jO3m/L2tdxitWzhg3qYkLjuOIwXcnHZUc26dpoM+tj2u68gJ6Nw6IOC6BHrTDihwL/pwCeFBddaTBdyUeXU3Mx22gzgB5SfgB0czcXYoIC6RQA0NMplPt5G+Fmo80AOoCeey2BK6GAQQUAdINialHZCDcbbQbQAfToahHEDAWyUABAz0KsLIPaCDcbbQbQAfQsqwYEhwLRKACgR6NrFJV8dDk1FzOAbkZLLIozoyNigQJWKQCgR+duG+Fmo81RNN4A9OjuS8QMBUpWAQA9OtfaCDcbbQbQMeQeXS2CmKFAFgoA6FmIlWVQG+Fmo80AOoCeZdWA4FAgGgUA9Gh0jaKSjy6n5mIG0M1oiSF3MzoiFihglQIAenTuthFuNtocReMNQI/uvkTMUKBkFQDQo3OtjXCz0WYAHUPu0dUiiBkKZKEAgJ6FWFkGtRFuNtoMoAPoWVYNCA4FolEAQI9G1ygq+ehyai5mAN2MliU15H5Ju7Zzuv/nvdvMSFMcsVT0P/uWmvnPwebicFdeuUySr3/f5KBdrzdq2iYvg9JcXHnxwD1d9m9+7eotW3+baTr0BrdPZg0bfFem4ZMYzka42WhzFI23kgJ6796950yfPr1kbMqksrHxRrDR5ihu/kzKV9xhbPQ1bI671BUufdO+Lhn48dvWAPTCFcQ4UzJ9E8RpSzZp22g3bM6mhBRvWBv9HEUjHUAv3nvAybmNN4KNNsPXRX6jZpF9G8u3jTZHcU8XLdCpR762rKysg3qfdO3aVcycObNobcrinveC2ngj2GhzFDd/LuWt0NfY6GvYXOhSFl96pn1dMvCTQ+6XX355fN5BylAACkABKAAFslCgZ8+exjhsLKIs8h9JUMyhRyJrIiM13apNpJE+mbLRbthcLKUzv3za6OcoRt0A9PzKYexX23gj2GhzFDd/7IU3gwzY6GvYnEHBKJEgpn0NoBd5wTBdIIpBDhttBtCLoWSayaON5dtGm6O4p0sK6BOaNJrTbPduM3cVYoECliowpvnhb+wuKz8uavPLG1V83m3guQfkl07dLx6sGnxjfnEk62ob4WajzQB6yH3Hc+gAerIqJuSmOBW4tlm7t2rKG3SKOvfljRp92W3gOS3yTGfyg1WDrs8zjkRdbiPcbLQZQAfQE1XxIDOlqQCAHq9fbYSbjTYD6AB6vDUNUrdCAQA9XjfbCDcbbQbQAfR4axqkboUCAHq8brYRbjbaDKAD6PHWNEjdCgUA9HjdbCPcbLQZQAfQ461pkLoVCgDo8brZRrjZaDOADqDHW9MgdSsUANDjdbONcLPRZgAdQI+3pkHqVigAoMfrZhvhZqPNADqAHm9Ng9StUABAj9fNNsLNRpsBdAA93poGqVuhAIAer5tthJuNNicS6PSENn6i1AJ6N3lbzmBtbW2f6urqJfx3jx49WtHPPPr2rqur20C//VauXPmWvF0qKytPKy8vX6xeo59z/19Kv2etWLFiU9CthifFxVsJIXWzChw5brw46NwBTqR7t28X6yZPFBsXzBdtr/qxOOzSKlFWUeGc+/SZp8XaOyc4f/eY+4Ro0r69l5E9GzeKt2+9WbTo0TPlGhlAnt+6fFlK5iXQbxl9tTiv3xnOuZqar8SDjz8tfvfQ4+LJGVPFEW0PrWfwUwsWidum3iv6n3GquHHkFaJpk8aBYfiEfFLcHef2Ey2bNhEPv7JcvLyeqwkh+NghLZo5f3+xY6eY8c9XxNufbvQTGU+KM1v0YokNQDcje17PcneBPYayMoFgu4PhTmCfRfCuol++M2cQrBcR4Ge68J5Ex86i7w4+R1/nsY8UZrJsBPD/btgr6c/hHG8mpgLomaiEMMWgAMO85QknOjBWYdu6X3/R4bqx4vO//82BOMO9zaAh4qO5j4oN9013gL5n8yax+pqrQ81s3rOXOPrW28WWl1/yGgPqBQz04VVDOl18fn/xyJ/mOxBnuPc97URx17Tfi/mLXkiJn8+d1KtSjJs8zTk+9prLxcy5T4m2bQ4WVww5X2za8qXoO+SqenlioP9m6u0tjm/3LVFTu1fMfbXaAfqYvn3Epv9uF7Ne+rqhwXDnz03PLADQi6EA55BHAD0H0XwuyQvoenwE+CZ0bAoB3bmzCepT6Gco96zdcwz4+5UePIf3O+bEofbm05kLoKdTCOeLQQGGbcdxN4uNf1ngQFr9MNDbj/6Z+OTJPzrn9P8zBTo3BA6+YKBYP/VXTq9f/0igDzy7r5hy72wH4CMuvUio/6vXcI9905YvxFXXfz1SID98TdUPzxW76IVJP7v9V2LZqjdSzg/4wXd3jLry0iarP/pEVH6rjQd0PT9VJ/YSHQ5oBaAXQwHOMY8Aeo7CaZeZBjoPsd9N31EE7mNpOL0fwXysTJOgPpGOr+EeOx/zg7zbyx/pXvNj/qVrLpfXBJkNoJspEIglXgUYtq3P/LpHum+br4e1v1z2qtfr7nzPvaJJ23bivXumicOvGSm++u9/xYpBFzrh1CF3dZhetygd+OWQO4OaP9zb5iH0N95Z5wvtINAz0K/80dd548/S6tUp1z/1wN21H+zaVf4lDamffnSHQKBzj50/UxYu9nMOhtzjLbJGUgfQjcgoTAPdAzYNm19GQO+YLdD1eXV1GD+sxw6gmykQiCVeBeTcuZwb14fV5XB5o9atU+bW9VxL8PsN26u9fD9rJdDVufCNm7Y4Q+p6L/u+SeNFq5b7iQuGj/aiYpAPu2iAqKho6EFcxrVwyUvOPDsP0598fPe6B5evKjv6oNaBQB/Q7bhQ2FOiAHq8RdZI6gC6ERnNAZ1735wlCXAXzFn30P3mz/WevZ/pALqZAoFY4lXAb/5c9qg/m/dcypC7Dns15/pwvDzHoG+0fyuvVx8EdJ5DV3vefnPoDOkxVw8Vf3xuoTPP7vdh4B9+WBunMXDF4PMd+HOPn6976q+Ld724c+e+QdDm432POUosfPMd8bQ2XK+kBaDHW2SNpA6gG5HRDNB1mHPWdDBnOoeuDLmPkQviAHQzzkYsyVdADrmvufN2b0GcBPqujz+ut1guaPjcD+jpFsNJdbiH/ttf3tZJ7Xn3Irjeed1I8a9l1U4Pmz/qYji95y7jUqHf9dijHKC/ToCWq+dVj3xVWyv+vPotB94ZwpwvB9CTX6zT5hBATytRRgHyGnJXIO2sZFdT1AEe0PMOWhTnrY7HkHtGfkSgElFAQnfHhvedeXO1F84mqqva1VXvW1euEAeff4F4bfhljhJ+Q+5Bq+d16RjoN/7smk7qqnYeRldXvfsBnuPhcKf07i4GX3O9uHvC9aIDrWCvaNhQPPf3JWLQOWcKOeTOYeW2Nb2HzovgeOW7uo0txL0AegmUfQDdjBPzArqc71azou431/aoe3vJJezpuiHqtXI/urp/nc/77VPXzceQu5kCgVjiV0CCukHTpk5m1L3mDOoWvY73MqkumFP3rut7zPWGQpiV6qI4db+53GfO14ZtY+Nh9t6VnZ0kqD7g3S7O3+r1QUDnPefDT/m22E/bw/7xl9uwyj3+ohlZDgB0M9LmBXQzWTATC4BuRkfEAgXwpLh4y4CNcLPRZi5lpu0G0OO9d5E6FEicAgB6vC4xXcnHa01mqdtoM4AeUjbQQ8/sxkEoKJBOAQA9nULRnrcRbjbaDKAD6NHWJIgdCpACAHq8xcBGuNloM4AOoMdb0yB1KxQA0ON1s41ws9FmAB1Aj7emQepWKACgx+tmG+Fmo80AOoAeb02D1K1QAECP1802ws1GmwF0AD3emgapW6EAgB6vm22Em402A+gAerw1DVK3QgEAPV432wg3G20G0AH0eGsapG6FAgB6vG62EW422gygA+jx1jRI3QoFAPR43Wwj3Gy0GUAH0OOtaZC6FQoA6PG62Ua42WgzgA6gx1vTIHUrFADQ43WzjXCz0WYAPQ3Qf3rA/nPabf58cby3Y2FTL+94VJ/aNe/A5sLKHktqhfL19c0P/2J7WYODojaywb4VO7tdeE7jsHQObLzvCZ/t3PVyUJhaIR6ZXTX4nqjzWsj4bYSbjTYD6GmA3rt37znTp08vmRfOZFKJ2Hgj2GhzFDd/JuUr7jA2+ho2x13qCpe+aV+XDPz45SwAeuEKYpwpmb4J4rQlm7RttBs2Z1NCijesjX6OopEOoBfvPeDk3MYbwUab4esiv1GzyL6N5dtGm6O4p4sW6NQjX1tWVtZBvU8OPPBA8emnn96axb1T9EHPOeecW5999lnYXPSeTG8AfJ1eo1IIAT+Xghczs+Gmm2669fzzzzfGYWMRZZb96EJVVlaets8++/zjpJNOKm/atGl0CSUs5ueff14cf/zxAjYnzDERZAe+jkDUBEYJPyfQKRFlad68eR9Q1N9ZuXLlOhNJlAzQWQzutdNPP1PimBA46jhgc9QKJyd++Do5vogyJ/BzlOomK27TvgbQk+XfrHNjukBknYEYLrDRZjRYzfRgYiiuWSdpY/m20eYo7mkAPevbLVkX2Hgj2GhzFDd/skqyf25s9DVsLoaSaSaPpn0NoJvxS2yxmC4QsRmSRcI22gygo4eexS1SdEFxT5sp3yUF9KIrxcgwFIACUAAKQAFDCgDohoRENFAACkABKAAF4lQAQI9TfaQNBaAAFIACUMCQAiUBdJp/6UR6LKAHzbSl36X0PWvFihWbDGlUkGg0G0RtbW2f6urqJXriYbaGnevRo0crimsefXvX1dVtoF/e3vdWQYxLkwjlrQkFmeEGG06+26FeEpb3dHbR+YkU1/UcH2l6OWk6M26bFXuHhOUrLO/03IXLysvLH3BtmUSajZV2hZ2Ly3Z+TgTldzGnH1b+wvKea9kvpM1hZTlTv+Tq20zjj0IPTpvq3/F6vZKp33P1bZx1v7QtXV1N5X2CX72Ta70Wdl3RA10aR6JezwB0C/UZVLDqgSGKgmwiTteGMRTXBIYZF1K6OWZRQahSoRtmK13LUJznp4Obxxl0bhEXLLcgTqLjiWj4uJXBQLJ5i+43WUH65Z3CMvgD7VLLgq6PCb/lEodiz/1+DTYNyk459vEtw9HxX5gG+rlc8mviGr08B5U/9bie91zLvt44NGFPUBwKvNg3h6llOcw2Nb6wcLmei9JmBS7vUjotqM4aI+ssF7bn0f93cR6C/J6rb8PqvCj9rjTaWrBdVDdN1u9lN8wUOt2Dzt+nAz3Xei1dnVf0QHcLyZXy5nELx2y1YEVZoKOIWxYGsmGaCvQwWylsa6rkfXXgPBIsuXAN5ZGLTKEShW16nG5lP3Lv3r3zGjRocLFaCXJY97xv3smmjUF2kRbL6HKGvQdOF/Ad1d5sIWz0qbD7heXBzz9q3rnnTnatkZWEWi4orfFB56Ks5MJ01H2o/y+vDbOLbOoVVL7Dyn4co1D6fcr2hdmm+iVX38bt90zqXTfM3ZTXUeoIaq71Wtx+D6tH+X5lv1OZ7ajej7Ks51qvhdV53KgoBaA7wsnKLUmwyhUWIQU/0FZK64ggHdyClQIRveLINa/5XKc2XPSbU8br3uy+eacw79IN43uOjj9L51MqD7+KNp/853KtO4z+Mdl7bdAUkZ//Zd63b9/+P/SY39vVxp6sHHbv3n01Pf74Br9zsjGXS55NXOPazVFx44xHkrih5U1/+DVi1UqPwp8TUr4Dy37YKIgJu/zi8AEUj55NSeeXMA3CfJsEv2cCdNl4Jy3GqI0YCT+/OjxNvRar34NYo9qpN7TyrdfC6jzWr+iBroOpRICe0gOThSDMVgab2hJUdeCbgluKaq8wCUBXe51BsPXrVcu8uw0VX7sIli+rvXcOGzfQlaE6zo4zJSRBp/rGrwcr806V91iC9r360Cbb+tVXX41u2LDhVL9zCQC6t4aD8vKotF8p23w+ZWRN1YEhEFS+w8p+QoAeapvsrfpBUWoQ5tsk+D0d0MPq5Vzrtbj97meTfiyons21Xgur80oC6GGtuzhu5nxb/X4VvNKqK5keug6tEKDzfHFJ9ND9KgA/eJdaDz3A1ylrONBDd4blA3vyxdxDV8q9s4ZHryNLqYeugzoE6DnVayXfQ/cRsF5rOF/IFur6MJi7PUxe2ez1SNVWMfXKTgg5p8+vO6vK1fnlQtmoNk6UVdpq8im7FAKGL528u61Vdd2AZxfF/W+9x5eEOXT3Bl8gG5shQE/prcq8k00TdN9pw/H/T1s3wBWHp1Gh/RxQbuuVP7/Gjup7smlQLmU/CXPo6WyTw89h4dypFl/fhp3TR0Ki8n9QDz0dzPOs1wLrvEL43ac3LnfrOLtXtI++EyXlvtRGVHnu3bdeC6vzSmIOXS9ISai0s71pMin0HGeYrWnOpVSgcQ89++kTlCf9ptEWgHFUXsNEj0NbSJaIhp6bR693GtSIC8t7phq4OsfacHMrbG9VPg8vB+3iCLMr17Kf7b1oIrxfWQ6zTU0zV99mGr8J+/zi8AO6e8zbeROUdq6+jbvu92uA6TYG9dBzrdf0e1ova0U/h65UGItdY+vNz0VViE3F6zpF5t+JVu7V5b9pfnQk/TgLSbSwKbaGnYtzv2YmOvlUSN4iolz3qMqbhtKX+7199/Znkj+TYVxYyz3kng/V3nu6vLsNAd/99WHnTNqRTVxqnvg6uXfX9bs3pRKW91zLfjb5zCes331M8aX4l/6v5zN91CZX38bhdwltsqu31E7WXe6ooSzn8rQzAkf+P1adSsvVt2HX5ePLsGv1e1OG9duPrgJdXxSYa70Wdl1JAD0qxyUhXi6wlI8jkvBAlELp4VYS3r78QqUbZzpuJcEP5phSbA9Fykc3btzQ9e8W43qXfOyW18Lv9R+eZULXJMZRiLocQE+i55U8UWvsRvr3qULMCSVFikIU/KTYKvOhP4QjafmLIj+2wkzVEn4vrid65nMfFKIuB9Dz8RCuhQJQAApAASiQEAUA9IQ4AtmAAlAACkABKJCPAgB6PurhWigABaAAFIACCVEAQE+II5ANKAAFoAAUgAL5KACg56MeroUCUAAKQAEokBAFAPSEOALZgAJQAApAASiQjwIAej7q4VooAAWgABSAAglRAEBPiCOQDSgABaAAFIAC+SgAoOejHq6FAlAACkABKJAQBQD0hDgC2YACUAAKQAEokI8C/x8Ran+SaMPPu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png;base64,iVBORw0KGgoAAAANSUhEUgAAAfQAAAEsCAYAAAA1u0HIAAAgAElEQVR4Xu2dCZgVxdX3awYGBRJARFzQgIgoKsuwSNwxJkSCCy5EwCiDihoML8EQRVFUXAKEhPgRg0pEUFRMNG4QEhIiGKMiy6AYF0CUuCOg8IZ1ZOY7p+3qt25Nd9+t+nbfW//7PPe5M93VVXX+p7p+tXaXCXygABSAAlAACkCBolegrOgtgAFQAApAASgABaCAANBRCKAAFIACUAAKlIACAHoJOBEmQAEoAAWgABQIBHplZWXb8vLym7766qvfvPbaa/9WpCo/5phjWjRu3Li8tra2XVlZ2f51dXXH0u9h9O1Ff7ek3x+tWLFiZUTyNuzevfsvKY0zKP4Xd+7cOeHNN9/8NI+0Gvbo0WMSXX8t5X05fc+trq7+OF18dE0TCtOE9DmQdDqY8nMU/d+BvsfTdy8dv/D111/fqMZDml5GYR+gY0vpexZptCkoHQp7GoVdzOdJ5z6UpyUheSrr1q1bTwp/OaU7Xk+XryPNOtHPAspn2wziE5T+IRTfPaTHC3TNXMrrJxQH2/db+n8/+v0fOraCdBhDYf69cuXKeXSsLp1uOA8FoAAUgALRKOALdKrMD6BK+zEXmgsJmoMJmltUKIRlhyr4+7Zt2zaqefPm36RwXNH3zjH7j9J1w4kbO+T1lIdv099/ZqhQOjMpnRHr1q3bnWP8omvXrm0aNmzIeexG8d1EYLorHZhIn0sIdg8FpUnxbNy7d++Z1BCqLgTQqYF10L777vs4aXIqpXdDTU3NtIqKivvp7yGZ6qJDnkDd3/Xd/9Lv98gHS/VGAWnQhs7N4jTo+imff/757R9++OFOpeGiJz+KtLmWGxVp8uX5nfLRKscylLbRlKk2CAcFoAAUKAYFAnvoVHl/nyreP5IRDOVbqEK/i44dSX87vTzXuLfpdzNV0svodx0df5N+36UGwKfUANiTR2UstUsBOsXX3AXIgCzF9Sr3ENikjZKgdTn1lGdSPriB8hh9PyfbP6Tfb5Pth9DfP6HfP9H/W7kRQuEm0t/X03cS/T/Wr4euhEmbvk8AJ14+TvEMpJ9HKA8f0/dCgu1o+j8noHfo0GGfZs2a/Y5suYzi+tOuXbuGkj//26VLl9bU+JlPx3tyA4AaLcup4XAzpXMt54HCXkkNollRAV3qHyZUNqMguQiOa6AAFIACSVUgbA6dh7anUOXNvSqG9dn0y+EXuMb0o8r7rWwNox5xR4LCn+m6IzKpoJX4G1JlfTOBany2aVJ4o0BX01cbLT693EICXW3sTKM8/oxgXyPzms2QuzoKQjYNpkbMXLfR4PWWFVvLSYNBdP4ASu8e+v1KpikbK9LPSh54iuQsOn6sO63g+Ef5Hz30HAo5LoECUMBuBUIXxVGFfARBfDR97+J5ZVkh5wN0ivNkuv4f9K3IZC6X0zr00EMbt27d+jZqVPzcTdubBuD/s4GVBmPuaf+Nvt+kvAwkG5/ItjgYBHrKaETQHLo7dz+D8sm9b6+Hzvmma/qRRpU0j353gwYNeE59cYb2eGm7vfO7KZ6r6NpVFNdZNHXwkQ/QLyW9Hg6L3zTQM2kAooeeoccRDApAgZJTIKtV7iaArsw/f0Cw6KctuPMVmBsB1Kh41p03X0K/g3mRlgycB9BHURy/obg30G/GIw6ZDJMzfAioHSneTIfc8wZ6WOnMVCNuSJC+T7kL3+TIxpc0T9+MFkJ+g9K4m74DSLPn6Pd1bkDQL/fcG9Ox/WkYnhsAztqBEKBjDr3kqhIYBAWgQNwK+AJdB5bsSdNw+bE0XM5D7oely3hQ75vAciNB4E5eUU5A7++3Itsn7jK6roqu4/nib9F333Tpq+dlXvKZP1fi4xXx/GFQB34KCXTNXwzhX9H3D9loRGEn0dqHyQRtXhvQ1712KdlxNzVMuLGR0Uf1uwmgZ5QoAkEBKAAFoID/g2WCgK4OA6fTLh+IBvWYc11kl09efOzUh7kHEfAYgvW2lxVqUZwpoJPum6nRNFmxeSkdu4X+f4iOb6ffz+nLDaqD6Ps8NxxI2/+S/Wvo7xpqEGzjxZB+5YR9ylMm9MtbDjOaQ6c4eb1EaMMpXTnkhopcOJhBWASBAlAAChStAoFD7n5zw3IrkwrcsDldViWXXnEmQFfnUzMdTla8xHvPf03/j6S0Xnb3njOssvroq+4pT9+leWUGXS1HVCiguzrLfes5b9ei/MopiLcIurxvvV5cpPVwOnc/afY4jbBcTiMsDPqUjymguzsF/Bbieesm3IS96RIl7Zx1yKoQIDAUgAJQICEKZAV0OVyuVvTpgK7aqYG33qIqCf+oga7uPaf8TSNw8LYrb3V2pr6RW8UofAVfQ/n+gn5+xlu3+N8sgZ7XHLoOMteGjJ4BIBtHFMcZBGvehjaDfuf4AV1p1KWdMjEx5J7rqIxf3jP1K8JBASgABYpRgYyBvnv37hX08JLZVNGfr/bOsgG6Ah3eTvUdAumLqmiFAnqmD8hR86Y3MtwnqfE8NS8KY6A7UKdPDYW9iqFO2vyC/i/IojgTQOcthbQ6fl/K/37qdjL1iXYUppLC/IUN9Xt4jqqZaaCr8/NBCzTRQy/Gagh5hgJQwIQCGQOdKvkatyL/Jv09zn2iGg8r8yNQfbdR6RlUht/fpeHaH9BqaJ579T5FBHRvTzxpcR8Z0IMftkJ/T6W/q9gg+nsgQfF7SQC63wJFbUrFeWCOdEQYFNWHy1B4fnzt/KCCqAPdpzyknSYI2hYIoJu4/TOL4/lu3Vo0bChG1ZaJAWWirFtmV6UPVSfq3i+vE7NOWb7qtqDQXCfwOS6frs/P47rHLaO8QDX0EcoBIzxZTcd06zOgRW3DhqPKyH5Kz5j9VEu8T4/2mPX6358ItF9rIHNdO4XqlmlBzwDJcIozxX5Xyysp7pSncnLaUj+qQ5y1LAFbYR+lxv0jxAd+UuUE+vLalylhj7ZW7ap68KkWonzPKKo0qXyZ05eeQ/2+KCubNWvoRaH6uvb3U9faqOUupH5T2acGU5+jMZG0W8CP7tZYKcN7vuDyTRw5jvLBD3RL+XBdKuMJu7MCga5W3OSsvuTIAymi/0cJNqRf51GgrsMzBroyBP0vWkB1Dj9OVs1cENAzLKShNUgme5jVCMj+o+gpaPx4V342O/e676THzE7kx8y6w85P0fH3KN4q0oZB3pvn0On3VPfhN7+ma/Yhva6hY5E/Kc5ED13aHwZ02r7WiEZq+Hnuw8neX1BBHUfX+T7DXQd6FosqvUKOIffQYl2Qk0t6druV/M2LIyP50H1y22nLV93qFzlP89HxpxhgXH7o7yNk49MtG7Pp+jF8Xh95c3eaPEvX8FbLUQwYt1LNCjhdvnsh2S8itF/cRlD3tV/XJAy+HFYHkdoIUuprx37S5xz33RJqMvoumRT4u5o7eroPgnJAKKFIx3MA+mORl69ZwwYH6usHSz+g6xwiLvZ3GzFe48XVZwzr4K4B8hphdA/x9mivQaZqKRs/QeDOG+ja/PAze/bsGUbOP4S2rZ2/devWyfL56Zn20LVwD23evPmq999/f5dakgoIdN4GN4IEvoDSf4a+80hQFtuZR6dzp9DPw3S+rTsvPpIqDF7J7ix2U9YS3ECF+gHShfdkM9D7uCu+h1OD5de0BewmOp7pkHsulaW3glvCkvK7gvL9EBW2t6iw3S7zpb/cJdceultpOCv7Ka1/0GNhB7rP+T+fztVRo+fPStmQT8r7PYVtQN8PMnzSX9oelIlnIuQiuI3XvNCzkno6It2zA3KWhnrqq05btoqnrlI+euXoVrLvBr2oyO3hjKRIxtC92It+j6DyljfQu373Au7pRWY/5XPVa397op79WTSAvR022QCd0uV3ZHiNG3ktHXuXdEvpsUrHRAH0YQ8+Fqm+1NtYNatqUD192Sa/DgPX41x2+Lw6cqkWTmYA1WcLSacL6Tg3jo5VypsHdPUavTEWAHReBFzv+ryATr2wlu5+5NMp8m303Z++8ynT48jA1fS3A7ZsPppwdxBAefFVyifdkHtQetmucqe8HE3OeI7Ax28Pcz4uuBfT79t0/Gr3ITYb6P+hZPMLHESGpet78/A6NXIu2meffXbScWfxWdDee3md0sJTe6ASeqYWxTnJUV6GUGHjVetpX4yjj16km4cm+7mw8+N7D6fveTzsTse48cANmDuoMXN7o0aNelKD4lb6n6cdZJ5S3hqXLh2+KM/RGWxZC7ppsjj+Qq/KyN+id+qy6nqjhVmudXmUpvGmUIdjOJmmA11fHJq2wajK0/V7F0ZuPwG9nv1yRILqopfpO4vqnCp3pMKbhpD3CP06DZ0M7xd9mHck1QEzKY2+ynRGCtADhotVmeTzObLuoQ+bNTdyfR+sGhT0IrKUUR85IkRan8DGqUCXox2k02/oFEN8ZhjQKYzcdjuJh8spbMoUkaZpvReRqeLmBXSlUDxEhk0nA2ZT5PzUs4w/dN1NdB2/2CXyfcTZAp2N4KFjhg47hPI5mA7x3mr1wy+dGUE90Kd5b7UmLreiuhPIFmo93bDXnPIzz3k1/S/pm7ZCUVvn6RoKnDd3GoArLm6czCWbeN5oFn19GxruG9rmUbge2QKd4iyj9Nivv6C0+LWuP6bvZIqLn8fOawe60v8Md/n5lMK9R+edmyTDT2gBRw89QxUNBIsL6D73nG/PR4aLasg9bqC7L4Rypjbp/lrk2uuNVKgjF5n20GmR8z3UGeHOhN8LnBg8er3t3I90H7el+9gbBZE9+XyG3OMCugtUdQicNU6ZjtDrRgYrabCNNGhGYafQl8tkYA9dn/IIuh11uLtrEgLXJ1E8vvVj0JPiRtAFo6jFez4/mpXmkw+l+WR+jvoP6auDr14eyWB+nzg/V5wLSyKBrmW6nGw8hlr3F7h5Vhsv/C74cwne7/o5Iwzo6lvLtGtDYcVhswU6FZyfU975oTDP0OtTryR/8ShKysgBxclvYdMXXNTbcZBJz5nsPpj8zK/Y5Rau86H/nffJ07Eu9OV3AMyl71+pQvqE4uS1BYuDCrTP8UfpZvqErvlZFtf4BUUvPU8BkwD0sJ6nbPBGNuQeUw9d1gNuh0p91gL30H2nHvRpibA5dGXeNmWYV8KZ58bVNQycH7enuIYbGWo4WcRcMGW1RiEuoMv8U/lZw4/pprpqttJY4RdO8SJAZgE/GdVZMKjU91yXeaMRvB6BfULhmRdew1Pr1cvF4yl3pNpoUMuw+trwfHvoh1CKPclpPDcc+XBInvVNzi9nCUi3jBz9LXIszwmfxwt2SAfZKq53SboeunwQi3sh91SXkANvXrVq1dowu7MFuruIcRJNA4x/4403PvDLl88QJj+xbaL+lrRMgM55P+644w6kUY4bSCt+kQs/mGcoxcUP1sGnhBSIG+gKJPjVwH+TK7zdMp6yKE7tPZILjuDhavpVX/nMnkk7Qqa6L64eusyD7L1x79xd7e8tFNSLWTZD7mkWxfXQga4DXP1fm1JN22FR8x0j0EfyWiDSoSnl5wxeICgbh+pIh243w9XNvwd0F+J96LfK/TqL4tQGVUDjikdd7pfrQiIBegnVRbaZwjsQsn5Ajm0iwd7sFIgb6LJydRe4qSuIeSuP01tki/x66HQ4ZYFXLj3IuICeIZylM52RKL0nF9ZDp8bRAdTg4WFjHgX7Hzei8W5vU24VDGw8cHh9RCC7kvV16LiArubVhba3dU+fupBh3TLmTCeSfndw49JtzDDc+TNe3a4n9aew/3LPe4vt1NEOLX5nSsNYDz0Xp+AaKAAFSlOBOIHuVqAMHR792aStl0l5foLPCJSzKFTtARUT0P1KkzuHy8PB9d4O6WdbENDdOfQbCDTTCOo8usYNpd/Rl6dbGVaz3a2AKUB3e6fpplGLooeuQdRbdMjHg4AuG0yk2UY5GsQQpznvF+QWNreh5ECZ1xzQL48QzZX73GVDTZ+f53SVRilPWzjz8+52y/z2oZdm1QSroAAUyFaBuICuD6nLYV2qJA+iCvIz+uVnY3hg04cr3Yqzo/rAkGIFugQpQ4BGKuaS3fUe5qX3MiUg6Nd5GA//72e/q6sz8qEuenOHjEu6h86a6WsUgoDuNxwue9muT5y1Awx0qTnHT387z06QU5l0fgOlye8S4f38KWt8ghZ45zWHnu0Nj/BQAAqUrgIxAn2i2/O5mNTlBbb6Q04CH2rlA3f5VEJ2VFY9yLiG3NXecNBOFwkJPs8rznl7lLpPX/bQyWZ+EJZcS+DY75bYlIaBz5C9A3QCED+nw3dRV0DJz1jjuIbcXe18nzbo10MPWyDoNpbkFmTeNuyNHsk1EAx2+qY82VBZryQfPsbltN4zAAD00q1fYRkUKKgCUT9Yhox5jfahG3ykqll5on+wTN1rr/3tycTab1bN+rFF/WAZWtb92oPDBlmhb+CjX6N2IuKHAlCgOBSI89GvSVAoSY9+TYIepvNQ9WC8j341bU+c8QHocaqPtKFAESjAL2cpbyh+SsOu/HISfmiQmU+d2ECPfZ0V9Bx3M4nkH4v7chayv47sLzNofx3Z77yc5db8c1m8MTgvZxG7fkov/hlAjxg2rK+YFfYc9+JVzT/nAHqpeRT2QAEoAAWggJUKAOhWuh1GQwEoAAWgQKkpAKCXmkdhT0kr8Ic//OFJWgV7x4UXXlitGkrH+VW/b/7whz+UT7EqaR1gHBSAAvUVCAW6W0kIqiQu5Uv1/9XoHn/88cE0x1ZFYb9Pf79If58UIPgNaqXjXjeZKil+Fq6gbSpzaYP+ILXConTH0qlfZOhAJ3433gfomsYB122mNL8n03niiScq9bRVm3Rb6f+TLrroop/ocbu2z0tKxRpkQ5CWbvjr+F2/gwcP5mfye5/HHnvsENLsefJtJi/qeViWG59y4hu/W74uydDPKf6T17h+nEbbRn6o55/DpCmbatIp5VSeCLsH1Is5H5SHv9Gx/fkpUVRWTtbi8IVvmP5u/vk+u47+vp++vwoq35TmGvqOpLD85C9HC/Yf3Vvz6fhkyg+/Dpjv6bH0/1kyf373gRsODYYMCyaCQYG4FAgEut/N71bof6BKYaTeQ1DBQZXEX6mSmCUrDWmcH+zcY+tl5a//rwujxx1UgYeBzM8Ov4paAdhSHU5B4C4E0FVYuPr4wk0BgF/DxveaDIDu+Z81Iz+3V2GlVP78YoOpEmrpCrgOPb/wepn00SEwGQYc5eV0HfJuY/EYv8aHHpnfPeHTWJFa76Q0L5f3gHZ/BMIxHdBdn/6WfrmR4EA5DLhhwKZG29HcOFAbbyrQSa/RFLdvA0vqSXUBN/a9xnYmfkxXFnAeCkCB3BQIBLqsgOgGbRrS2+ZHBHJPYCtV3r0kXOj/zSG9OK/n41Y2w9SKNqiHoFRcKY0FE0DXKrHvqxWUj6xOzzMkXR6diLSHHtb70/ObroeeYa/YgRP5aQn52QE6/R2k08MyD9n20NMV4XRAdeF8ultmt1NexwYMTWcyCiBHesJGm9Qsp/To9YZnENCz0V8FeLrREhWsnBfKKL80h58Gtr+fzhLQ9Ja+A8m3z/LTrNRRjrAh/WzKYzof4zwUgAK5KxAIdL8ea1CPzO01eEPuQT10NZtuJcAVx3V6T94P9FECXVZW7iP5nOF/t/fi/K1DIUzuAvfQuRfsTRtwvjLstabr0YcNuf+BGizbKam+9PV6oWrPkoDvzOMy0LMFVsBUiZNfei3sZ/qQMacjp2QYYtzYIN/x86n5ffBOD1bXSClLviMMfv5VAPpgJtMpWQLdm9bSe+hqI4Zs6kd5u8RvtCHbOXS/kQk37V9SGjxN9R/68iMs2wQ0APRpBGdaDD303CtjXAkF8lXAF+gKFP6sDIUzsB+gG/YD7lFzwmrlGjTk7jeE6Be/bojbeOAXKwzi5+RmOG/rjBhw/ugafkZv2jl0TlcbFuYXFvCzdj2oqTa4gHDmkTkt+v0THePKzPcTNNSbj+OkfhT32/pwd7oRjrBpE85TNkPuWi/RayRksNbCt8Hgl76aXx3oWa6t2Ex6Peq+UCET+bmx8gyFd96LnMFnJ4VZTt9T9LBuOfkNHR/Aa0xU+OpahQGdG75yZIhfDkHxnReSLy8/yvA4N7SCRicepnD8aNDr6LeJzzqW0Dn0sDKZgXYIAgWggAEFfIHuVjLfofj/wUBXeyd0jGH+NN30/KAJb25Z9qwY+HR8B4XxfdSeMkT/tmwsBPXW/UYEop5DD5v3VXsfQeArcA/da3DJspAN0MPmSH3K1mYKP4QXWfn10JVGGj9f+x36rqbvm/TNdDGj0yDQ53XDgC7zGDYiFNRzpeO/4OmDsLUgMv50Q/26Vm7Z+C2Vl5+km0PPdgRDnerh+WtKw1vQ5qdH0NSQXw9dmbJox0B3RzqCFremrBGQdQTl4XO9kWmgnkIUUAAKZKCAL9CpQvotVdqH0PX/ZegypOjvA7jnqyyCceaS1V4aA4/n3Xx67oE9Ms5jWI9OtcGvYjUxh+4O8adUjPKYO4TrrLx3AegMjyYZ6BksRMtryF0uivSBkTOPHORPOYrDPqWy4iya1OHn10OV8/ZBQ+5uIyoIPJyc386KwNEbfdg4YBrAK5rqKIxsUPFJOYqjjBg5u0BM9NDd+yxlQZpyr3iwzQbofL2+nsSvweDXaAXQM6htEQQKRKxA2jl0uqHbM8y55c2VCC+a8dtaJitrXojE56kye5+u4XlW9ZPSqucTAcPZvvOUfr1PE0BXgaAMT3JleQz32EPsrddQibuHnm150RszOlBVfTluCVe9Z8sVOpcNPh6w/oK3RzkLIN2FV3JLV8rq8xzn0H13VSiNRW+LmOzxU/ls67c+It0iQlVfvTGijFLw+7t5cd4sToftpl+jQ+4S6Jn20Cn9RyhPgdvc6Jxzb1Jj7W1Z3kMWPtZrJAHo2d55CA8FzCuQDui8AMdbaCRXvfr1aGVF6FZivE/2Pfq+qi4g0odGg+Zzg4ZQ/YbgTQBdyuraIBfF8cKqeVTp/1VWcO5wsNxr7+wHpvOX8dCk7LUWEuikNQ+Dp2zFkkDmfNG5mRRmslpJs62c3yBfZgp0ZTi2Xm9fBboygtOKkl7OPVTOQ9A6inRz+H6L4jLtocsRHm5H0jdsxXfKgi9lftjT2x2eHqMuuFOHsbNcFJdu1X29HjeVvabk2+0BO1D8wv+TbG6jPFOC133U266Xaw9dmXJbiSF38xU1YoQCmSiQDujO8LKyEIcrheHuXOc0TkDevArQeZvbejdxvaLS9+Z6W7x8hm9TQKEskksBWBqgp10Uxz1Kdf7fnVaYyCMTbFtQBaf1JL0h3UICnTRuwr0qOU+rT0moYFXzpYEn7UN75KgF+1TvoWur6h2fyakJCs5z6OM5j3wtlYsq+uHtUzyv7kzZKH4PnAaQBTndgr50Bd61m23wGmmZzKFrDT6nTKnD7H7pZjqvr49m+E05+ExhcR4mcLqZ9NB5CkZv/PnNoXN8enl3feVnor5NjxfNOR0AAD1dScR5KBCNAhkB3b35621JkT1mt7LmOcyFdEM3dYcDeUVtytOw1ErOB+ApTxbToMPbi3jFe70Hg+TbQ+e8yx44z9G6T0JLeZCM1gOU88QpT9hSKv1C70P3hqz1SlqFg7qAKhsw+gy55/SkuKAylEmxVsuKClIZZyZxUBivwZBua18mUHLzdKHaoFLz4Qd0pRzVm3rSGg2ha05kWHWkTLVJ1ShoCiFToGcyh642bjPRLkN/IRgUgAJZKoBnuWcpWBKC+wApbe/WRL4zbQj4zaGbSB9xRK9A0IiU30iMOrpFOXMesQygR+8jpAAFghQA0FE2oAAUgAJQAAqUgAIAegk4ESZAASgABaAAFADQUQagABSAAlAACpSAAgB6CTgRJkABKAAFoAAUANBRBqAAFIACUAAKlIACAHoJOBEmQAEoAAWgABQA0FEGoAAUgAJQAAqUgAIAegk4ESZAASgABaAAFADQUQagABSAAlAACpSAAgB6CTgRJkABKAAFoAAUANBRBqAAFIACUAAKlIACAHoJOBEmQAEoAAWgABQA0FEGoAAUgAJQAAqUgAIAegk4ESZAASgABaAAFADQUQagABSAAlAACpSAAkUL9O7du68tKyvroPqA3sV8ycqVK+eUgF9gAhSAAlAACkCBrBQoWqDrVhLgL/7Od74z58wzz8xKAASGAlAACkABKBCHAi1atBA9e/Y0xmFjEcUhhpqmBPrhhx9+Ttx5KWT6Rx111LPvvPMObC6k6DGlBV/HJHyBk4WfCyx4jMn17t37WQDdxwEAeoylssBJ21jhscQ22g2bC3xzxZScjX5mqQH0gAIHoMd0J8aQrK03v412w+YYbrAYkrTRzwB6SEED0GO4C2NK0tab30a7YXNMN1mBk7XRzwA6gF5PARtvBBttxpB7gQkTY3I2lm8bbQbQAXQA3dK5ZAA9RsIWOGkb4WajzQA6gA6gA+jY0VBgwBY6ORvhZqPNADqADqAD6AB6oQlb4PRshJuNNgPoADqADqAD6AUGbKGTsxFuNtoMoAPoADqADqAXmrAFTs9GuNloM4AOoAPoADqAXmDAFjo5G+Fmo80AOoAOoAPoAHqhCVvg9GyEm402A+gAOoAOoAPoBQZsoZOzEW422gygA+gAOoAOoBeasAVOz0a42WhzIoFOj1ztRBlbQO8mb8sZrK2t7VNdXb2E/+7Ro0cr+plH3970rvIN9NuP3lf+Fp/L9LoHHnhgV9euXfdV7qkNlFY7/R7Do18LXOvEmJytN7+NdsPmGG+0AiZto58TB3QX2GMoYxNWrFixgyFNsJ1F8K6iXwb4DAL8IgL8zMrKytPKy8sn0bGz3HKS9jqCf08K++O9e/fW0VtpWi9fvnwd/d+cvv+g+M9QyxuAXsC7L+akbL35bbQbNsd8sxUoeRv9nDig674mwDehY1MI6NP4HEF3Cv0MJdhvcs8x4O+XPXh5fdB1BFNE0zcAACAASURBVPDlFKbt2rVrP7uIPgT4ixjw9N1KcbcA0PFKzQLVN4lIxsZKDzYnouhFngkb/VwMQOch9rvpO4rAfSz1yPsRzMcq4J5Ix9dwj10tIW5Pv9511DD4ksI1oxfAT5bX0bFaOvYVAb0RgA6gR17TJCgBGys92JygAhhhVmz0czEA3QM2DbFfRkDvmCHQfa8jeO8hoxsC6MF3ko03go02cwmw0W7YHCFFExS1jX5ONNCplz2RMygB7s6Zp+2hh12HHnr6O87GG8FGmwH09PdCqYSwsXzbaHNiga5DmTPqAv1K+nM4L5jzm0NPdx1NoX9M1zdfvHjx2muvvXY45tDrV1k23gg22gyglwqu09thY/m20ebEAV2BtLOSXZsX5wVy3iI4FfBuOG8FfNB1EuC7du2qOfnkk1tIwFP46TSHPkK9Dqvc01cUpRLC1pvfRrthc6ncteF22OjnxAHdhfRi1VXqfnNtr/lSCncWr3jP5rq//OUve1q1aqUugKu3ZY3TB9DtuPFt7anaareNFT1stqcuo+3Yz9IasTJTFhuLyFSGco0HQM9VueK7zsYKD0AvvnKaa45tLN822py4HnquBTaK6wD0KFRNZpy23vw22g2bk3kPms6VjX4G0ENKEYBu+hZLbny23vw22g2bk3sfmsyZjX4G0AH0egrYeCPYaDOG3E3iI9lx2Vi+bbQZQAfQAXRSwNab30a7YXOyGx+mcmejnwF0AB1AB9Dx+lRTFEloPDbCzUabAXQAHUAH0AH0hILYVLZshJuNNgPoADqADqAD6KbImdB4bISbjTYD6AA6gA6gA+gJBbGpbNkINxttBtABdAAdQAfQTZEzofHYCDcbbQbQAXQAHUAH0BMKYlPZshFuNtoMoAPoADqADqCbImdC47ERbjbaDKAD6AA6gA6gJxTEprJlI9xstBlAB9ABdAAdQDdFzoTGYyPcbLQZQAfQAXQAHUBPKIhNZctGuNloM4AOoAPoADqAboqcCY3HRrjZaDOADqAD6AA6gJ5QEJvKlo1ws9FmAF25Y+h1qWvLyso6qDfRySefLDp27IgKz1TNktB4bL35bbQbNif0JjScLRv9DKCn6aGfcMIJcy655BLDRQ3RQQEoAAWgABQwr0DDhg1Fz549y0zFbCwiUxnKNR7qsV/cu3fvOdOnTy8ZmzLRYvny5XUmC0QmacYdxkabWXMb7YbNcd9thUnfRj9HcU+XDPwA9MLceElIBTd/ErxQmDzY6GvYXJiylYRUTPsaQE+CV/PIg+kCkUdWCnapjTZH0ZovmMPySMhGX8PmPApMkV1q2tclBfRL2rWd0/0/791WZD7NK7sV/c++pWb+c7A5LxWL42L4ujj8lG8uTft5bLPDd20vb7BvvvnK9/oWhx6884g+Jx3qF0/nls1/snrL1t9mmkatEK/Mrhr0SKbhkxoOQA/wDA+5T2jSaE6z3buT6jvkCwpAAShQcAVGNTt8Q215eduCJ6wl2PzQQ6qPOO3ESkP5ePDBqkGXGYortmgAdAA9tsKHhKEAFCg+BQD05PoMQAfQk1s6kTMoAAUSpwCAnjiXeBkC0AH05JZO5AwKQIHEKQCgJ84lAHo6l2AOPZ1COA8FoICNCgDoyfU6eujooSe3dCJnUAAKJE4BAD1xLkEPPZ1L0ENPpxDOQwEoYKMCAHpyvY4eOnroyS2dyBkUgAKJUwBAT5xL0ENP5xL00NMphPNQAArYqACAnlyvo4eOHnpySydyBgWgQOIUANAT55Lk9tCpZ9yJcreA3k3uPImotra2T3V19RL+u0ePHq3oZx59e9fV1W2g334rV658S1pTWVl5Wnl5+WL1Gj6nxul3nZ970ENPbqFFzqCADQocOW68OOjcAeLTZ54Wa++c4Jncul9/0eG6saJB06airqZGfPDQLLHhvuneeXkdH9i7fbtYN3mi2Lhgvne+7VU/FoddWiW2rqoWq6+52jkuj5VVVDj/62mqeqtA79XtOHHndSOd0+MmTxPLVr2R4pr7Jo0X3Y/rJB58/Gnxu4ce986NuPQiMeyiAaKioqHYuGlLyrXque07doq7pv1ebNy8xUmndauWThxLq1eL66b93nlS3NEHtRbDT/m2c3zGP18Rb3+60UtHntuvSWPn2JuffCamLFzsV3zwpDgfVfJ6lrsL7DEU74QVK1bsYBAT2GcRhKvolwE+g2C9iAA/04X3JDp2Fn138Dn6tuA8UZjJeiOAjl3Px9zrrqRgwzkNP8/yMQA9SBkchwJQIEoFmvfsJY6+9XZR1qiRk8zmJYs9oMtzOza878CY4X3Ad7/nQZv/b3nCieLtW28WW5cvq5dNvr7juJtFRYv9xP+++W8nDm4gHDZ0mFg3ZZJzDcO9zaAh4qO5j6Y0FGRkEui3jL5anNfvDPHuhg/FN5s2SYFy/zNOFTeOvEIwkBnaf3xuoQd0PnfZoPPExHsecKJkUL/3wUfiqusnCHndwiUvidum3iu4QdCxPfftysTil151jskPP/r19htGVZ56ZHvx8ZfbRONGFSlAlzBf/dEnYtZL9bXQxAHQTQNdj48A34SOTSGgT+NzBPUp9DOUQLzJPceAv1+BN4dPOaYDXI1T7d3raQPoUVZZiBsKQIF0Ckh4b3n5JQ/oDNuDLxgo1k/9ldPrVsNs/OsCB9Yb/7LAF8ScXud7vgZio/1biT2bN3k9dDUvEvpB8ehD7gz2k3pV+vbQGdBjrh6aAnTdboZ2q5b7iQuGjxZ6XHz9eIp/x86d4vSBl6dcqj7LverEXqJzm4NTgM7HOhzQStz0zIJ0UvN5AL0AQOch9rvpO4rAfSwNp/cjmI+V6RKcJ9LxNdxj52N+kA8Aegr0/bwNoGdyDyAMFIACUSngB3TugTfr3EWsGHShl2yPuU84cN72+mui9Zn9nOP7tvn6JWRfLns1ZVidz6+583bRYcz1gUDnHvvh11Cv+Z5pKUP1MkGTQJdD9v9aVu31yDkd7q3zh8/f+4ubxNZt/xXf/EZTp7cvh+FffGed93IWP6DfcW4/sWPPHtGOhukblpeLXTVfiYdfWS5eXs+DvfU+AHoBgO4Bm8B8GQG9Y7ZAl/Pn1Msfyj15/f+gmxFAj6qaQrxQAApkooAf0LmHzb1rP6Dv+vjjlDl3dej8yxXLnWF82duXjQA5h67mJ+wchzMBdDlcz/E9tWCRN5T+5IypYtOWLzygX3LB2WL08B+JPXtqxMjxE505eg7Dn8tu+2Ug0P3m1Rnw/AnosQPoUQKde98cvwS429POuofOccjFcm5+H6XfrdSzf1wO1fvdXAB6JlUOwkABKBCVAtn20Bno+vy5hDPnUW0IBEGbjzv1rjICoNtnAuhqnBLQPOTOw+/8kT10CfT/fPypGHDZKOccL5obeHZf8eCzf93wRm2ts3ha76H7zZ8PoN7+6Ud3EHNfrfbrpQPoUQFdh7kCZW8xW6Zz6Hoe3YV3zjA+z8UH3YwAelTVFOKFAlAgEwWCgK5CWw2zZ9PnzpA7D6nLBXEM6Foadm7UsqVo1Lp1vWR3rF/vwTsTmHMEpoEuAT3l3tninL59vPl0Tovn0Cf8/BqxlobJB424LmOgc0Duka/7fJO3IA5Az6TUpYbJd5W7XNTmrGRXo9YB7rda3Q/yPkBPmXcH0LN3Mq6AAlAgegX8gK4fU1e1c454WF2ugA9bra720PWV8+ksyxfoPNx+CG01k71wtYeuL6LjHnsnWsXegObAefva/EUvZDTkzjZwr/34dt/y5s0x5J7Os/XP5wV0bWjciV3dN67tUV9Kp89SV7zT/0PULPF+dJp35/0KvKXNOUfHLtcbC35mooeevfNxBRSAAvkrIAGr96jl3nB1z7i+z1zdo845CdpPrgJd3bcuc++3v12e07etqRbLPeWt92/pbFtr6u7/5jA1tChN7kdniB/R9uuFe/o+dHV+XZ67YvD5ondl55TwazZt8batqXn4grbKyf3oY6jHf8zBBzqn1eM+XsKQu48oeQE9/1vBXAwAujktERMUgAKlowCeFJdcX+LRrwG+AdCTW2iRMygABeJTAECPT/t0KQPoAHq6MoLzUAAKQAFPAQA9uYUBQAfQk1s6kTMoAAUSpwCAnjiXeBkC0AH05JZO5AwKQIHEKQCgJ84lAHo6l2AOPZ1COA8FoICNCgDoyfU6eujooSe3dCJnUAAKJE4BAD1xLkEPPZ1L0ENPpxDOQwEoYKMCAHpyvY4eOnroyS2dyBkUgAKJUwBAT5xL0ENP5xL00NMphPNQAArYqACAnlyvo4eOHnpySydyBgWgQOIUANAT5xL00NO5BD30dArhPBSAAjYqAKAn1+vooaOHntzSiZxBASiQOAUA9MS5BD30dC5BDz2dQjgPBaCAjQoA6Mn1OnroIT30Hxx37Jzvv7n69OS6z3zO9rn258/v/vUvYbN5aRMXI3ydOJdEkiHTfh7X8lu1W2oblUeS2SwibbJfs93H/ODM//pdMvjIQ19/bO2HXTKNrqaiwReP/OiCDzMNn9RwAHoI0Hv37j1n+vTpJfNK2EwKoekCkUmacYex0WbW3Ea7YXPcd1th0rfRz1Hc0yUDPx5yB9ALc/PFnQpu/rg9ULj0bfQ1bC5c+Yo7JdO+BtDj9mie6ZsuEHlmpyCX22hzFK35gjgrz0Rs9DVszrPQFNHlpn1dtECnHvnasrKyDqrvunbtKkaMGFFE7kRWoQAUgAJQwGYFevbsaYzDxiKK2yEYco/bA4VL33SrtnA5zy8lG+2GzfmVmWK52kY/RzHqBqAXS4kPyKeNN4KNNkdx8xdD0bfR17C5GEqmmTya9jWAbsYvscViukDEZkgWCdtoM4CeRQEp8qA2lm8bbY7ini4poF/Sru2c7v9577Yiv5+zyn5F/7NvqZn/HGzOSrXiDAxfx+O3cc3a7txWXtG4UKmfc8ZJtzy76F++9/RBnY/+4JAux+7NNS/l5Q3WzRz6wxdzvT6q6wB0M8qWFNAnNGk0p9nu3WaUQSxQAApAAVJgdLPD3/2qvPyIJIhx+KknLt7vsEP65JyXurrZDw4bXJXz9RFdCKCbERZAN6MjYoECUKBEFQDQo3csgG5GYwDdjI6IBQpAgRJVAECP3rEAuhmNAXQzOiIWKAAFSlQBAD16xwLoZjQG0M3oiFigABQoUQUA9OgdC6Cb0RhAN6MjYoECUKBEFQDQo3csgG5GYwDdjI6IBQpAgRJVAECP3rEAuhmNAXQzOiIWKAAFSlQBAD16xwLoZjQG0M3oiFigABQoUQUA9OgdC6Cb0RhAN6MjYoECUKBEFQDQo3csgG5GYwDdjI6IBQpAgRJVAECP3rEAuhmN8wY6vba0E2VlAb2bvC1nqba2tk91dfUS/rtHjx6t6GcefXvX1dVtoN9+K1eufEtmvbKy8rTy8vLF6jV8LizOILP59al49KuZQoFYoECSFGh71Y/FYZdWibKKClFXUyM+eGiW2HDfdCeLrfv1Fx2uGysaNG2acq7zPfeKFr2Or2fGl8teFauvubretXzg02eeFmvvnFDvGh3o/c84Vdw48grx6eebxQXDR6eEDzo34tKLxLCLBoiKioZe+KcWLBK3Tb3X+f++SeNF78rO9dJWwzw5Y6o4ou2hTpgvduwUM/75itivSWNxybd7in2VePn8rpqvxMOvLBcvr+dqV/ng0a9JKtrCdEMmL6C7wB5DCk1YsWLFDgYxgX0WwbuKfrkkzSBYLyLAz3ThPYmOnUXfHXyOvi1YXQozWW8E0LHr+Zgap9oY0L0CoCeqnCIzUMCIAhLYn//9bw5sjxw3XrQ84UTx9q03O/EffevtYseG9x1I87kDvvs9sW7yRLFxwfyU9LlRcPAFA8X6qb9yznG87Uf/THzy5B+9xkFQhlWgM3i7H9dJfLZps9i9pyYF6GHnGOgDz+4rptw7W8xf9EJKUreMvlocclBr8dq/3xGXDjxHcKU8+4/Pit899LgXjuP++NON4qEVrzvPcr/j3H7OuZueWVAv23zuy507xZSFi+ubBKAbKZemIkkU0HWjCPBN6NgUAvo0PkdQn0I/Qwn2m9xzDPj7FXhzeP0Y9+pnUxxjGOBuo8H7P0hIAN1UEUM8UCA5CqgA37p8mWjes5foOO5msfEvX4NMhTSfY8Bvefmlej1t7rE32r+VWDHoQuc6/p8/srceZrHfkDsDtlXL/er10Dkev3NhQJdpc5gh5/2AOzhi0YtLvd67mjf5cpaqE3uJDge0qgf0E9q3FYOOrxTPv71OPL3qDQA9OUXZNydJBzrD+G76jqJCeSwNp/cjmI+VlhCcJ9LxNdxj52N+kOfj1Ju/jK49g+Nx4/tAjcdPGQA94SUX2YMCOSjgB3QJbY6uWecuHqSdOmXuE2LP5k0poNZ747JRsGfzZtGsS1cnV3s2bnR6/dxo0D+mgK4OuS+tXi2uuj51eJ+BfsWQ8wXVfU4W/MJIoI/p28cJo/fC+XiLxo19e+7OBeih51AKo7sk6UD3gO1CuWMuQJegJxmHcLmm71ncyw+TFUCPrtAhZigQlwJy/vyzP893et3q//seckhKrzsI6HqjQA7j7/7sM6cxIHv2cug+CqCrccp59oVLXvJ64XJ+fDvNjd817fdOcJ6nV8PwMQb6sLP79jn96A5i7qvVKXPkR9Ow/fBTvi1Wf/SJmPVS/YYJgB5XKQ5ON7FA5943Z1sC3J0zz7qHrg+xYw49eYUQOYIChVSAgXzQuQOcJLknXVuzR3y5fLnzf7oeut8wvN/8uQ591T4TPXRdr6AhexX2PK+uD+vfdde4Dd/pelzbhW++U29InYfhO7c52Fks9zbNt/t+0EMvZNFNm1Yiga7DnK1wgX4l/TmcF8xlOoeuX+e0urWhej+V0ENPW3YQAAoUvQIM48OvGSneu2eaaN69h7dATs6v63Po+mI4FkCdh5er5ZMCdM6fhP2mLV+kAJ2H5IdedO7ev765poHf/HjoYjjpeQA9UfdAooCuQNpZya4qpQM8ANT1FsXpPXK59U2ueg/yBoCeqHKKzECBSBRQ58j13rcflP3m1DljvCiuSdt2vqvl9Yyb6KHfPeF68c66952V6/qQ+2P3TBL/XLpSHNWhnajdWyuOp+1rb61dLzod2d4bcueV8H1PO1HMfXHpW//65DPeKpzyGdDtOOE3DF/PCQB6JOUy10gTBXS5j1w1Rt1vru0n9+bCtTly73K5H92df39AnqDjl+sNBl1AAD3XIoXroEByFZDQbtS6tZNJdR85/6/uUd+7fXvKljU+12bQEPHR3Ed9t6Yx7Ju0b+/Eu2P9+pTFdaoi+rY1fb/4uxs+dFa7++0ll+d6EXDvvG6kaN2qpRO1ur9cAr4p7SlXPzKMfq0M8/GX27zFb2Hb2FIiBdATVdgTBfQkKQOgJ8kbyAsUKB0F8KS46H1pGmzR59hMCqbtzuvBMmZMMhMLgG5GR8QCBaBAqgIAevQlwjTYos+xmRRM2w2gm/ELYoECUKBEFQDQo3esabBFn2MzKZi2G0A34xfEAgWgQIkqAKBH71jTYIs+x2ZSMG03gG7GL4gFCkCBElUAQI/esabBFn2OzaRg2m4A3YxfEAsUgAIlqgCAHr1jTYMt+hybScG03QC6Gb8gFigABUpUAQA9eseaBlv0OTaTgmm7AXQzfkEsUAAKlKgCAHr0jjUNtuhzbCYF03YD6Gb8gligABQoUQUA9Ogdaxps0efYTAqm7QbQzfgFsUABKFCiCgDo0TvWNNiiz7GZFEzbDaCb8QtigQJQoEQVANCjd6xpsEWfYzMpmLYbQDfjF8QCBaBAiSoAoEfvWNNgiz7HZlIwbTeAbsYviAUKQIESVQBAj96xpsEWfY7NpGDa7pIC+iXt2s7p/p/3bjMjdXHEUtH/7Ftq5j8Hm4vDXXnlEr7OS76cLx7XrO3ObeUVqa9Cyzm29Beec8ZJtzy76F++9/RBnY/+4JAux+5NH4t/iPLyButmDv3hi7leH9V1psEWVT5Nx2va7pICeu/evedMnz69ZGzKpPCYLhCZpBl3GBttZs1ttBs2x323FSZ9G/0cxT1dMvDjt60B6IW5+eJOBTd/3B4oXPo2+ho2F658xZ2SaV8D6HF7NM/0TReIPLNTkMtttDmK1nxBnJVnIjb6GjbnWWiK6HLTvi5aoFOPfG1ZWVkH1Xddu3YVI0aMKCJ3IqtQAApAAShgswI9e/Y0xmFjEcXtEAy5x+2BwqVvulVbuJznl5KNdsPm/MpMsVxto5+jGHUD0IulxAfk08YbwUabo7j5i6Ho2+hr2FwMJdNMHk37GkA345fYYjFdIGIzJIuEbbQZQM+igBR5UBvLt402R3FPlxTQf3DcsXO+/+bq04v8fs4q+/tc+/Pnd//6l7A5K9WKM3CSfP1s45bb/rLP/jVRKtn9R+fVDunQ7o3H1n7YJfN0anbNGnbx2szDJy+kjXCz0WYAPeTe4zn0CU0azWm2e3fy7lDkCAqUmALTmh60eE1F0z5RmlV58QXby0RZ02zSqKsTq2cNG5RFAyCb2AsT1ka42WgzgA6gF6ZGQSpQII0CAHp0RcRGuNloM4AOoEdXiyBmKJCFAgB6FmJlGdRGuNloM4AOoGdZNSA4FIhGAQA9Gl2jqOSjy6m5mAF0M1qW1KI4zKGbKRSIBQqkUwBAT6dQ7udthJuNNkfReAPQc7/vcCUUsFYBAD0619sINxttBtAx5B5dLYKYoUAWCgDoWYiVZVAb4WajzQA6gJ5l1YDgUCAaBQD0aHSNopKPLqfmYgbQzWiJIXczOiIWKGCVAgB6dO62EW422hxF4w1Aj+6+RMxQoGQVANCjc62NcLPRZgAdQ+7R1SKIGQpkoQCAnoVYWQa1EW422pxIoNMjVztRxhbQu8nbcgZra2v7VFdXL+G/e/To0Yp+5tG3d11d3Qb67bdy5cq3ZPmurKw8rby8fLF6DR27jI49oN8DFOZyindm0L2BR79mWWsgeNEq0PaqH4vDLq0SZRUVKTbs2bhRvH3rzWLr8mWidb/+osN1Y8Xuzz4TKwZd6IU7ctx4cdC5A7z/62pqxAcPzRIb7pvuHOsx9wnRpH175+8d69enXKsmtv2GCRvOOOvMthUVDZ3DTy1YJG6beq/zd/8zThU3jrxCNG3SWNTUfCUefPxp8buHHq93zqnQXn9TXDHmFtGr23HizutGitatWnrJfLJ1W+24pxeU84EBdP4HnTuJhuXlYhfF+fAry8XL67lKSf3g0a/FWawBdDN+y2vI3QX2GMrKhBUrVuxguBPYZxG8q+iX77YZBOJFDGIX3pPo2FlcV/A5+rZgMyjMZNkI0M1y45xCx4dSGpuCzAbQzRQIxFJ8CjTv2UscfevtYsvLL4m1d04Qne+5VzTvVil2b/xM1O7eUw/oLU840QO/ai1f16RtO+ccf9Q41XDcWGh3w017//z8iw0Y4iMuvUhcfH5/8cif5otlr//bAfN7H3wkrrp+grhl9NWi72knirum/V5s3LxFjL3mcrFy9Zviu6d8W7Ro9k3xv9t3iFPPr/KA/q9l1V7DQD7L/YT2bcUl3+4pXn3/P2LWS8vEmL59xMHNm4kZ/3xFvP3pxhSHAejFV36dht3y5XU9e/bMi0fFaLlpu40KSIBvQqJOIaBPY3EJ6h6I3XMM+PuVHjyHTzmmO8XtsXckmI8NcxiAXozFGXk2oQD32A++YKBYP/VXYuOC+V6UDOhG+7fKCOh6o4Aj4d58s85d6vXSGeiH/XxszZynF1Rwz5t75GOuHir++NxCJ+2BZ/cVU+6dLeYvesEX1E/OmCrWUu+6zwk9nfAjx090frkh4Af0qhN7ic5tDvYAzoAfdHyleP7tdeLpVW8A6CYKUcxxmAZbzOZknLxpu00DnYfY76bvKAL3sTR03k8FMUF9Ih1fI4fO/SCvKuGOAMymBsIYdajeTy0APeMyhIAlpgAPk+/ZvEmsvubqFMuCgK4OuX/6zNNOrz4I6EG9+UNmP/bFNw84YL+7H3hEjLr8YqenfcHw0U6PvMsxRzl/yw8DfNOWL7weO5+feM8D4t5f3CS2fLlNfG/wlfWG3Ddu2iJmr3xt11ufbNyXe+T8mbJwsfN79EGtxXDq4a/+6BOnx65+0EMvzsJtGmzFooJpu00D3QO2X886W6C7w/RXknOG85B+mJMA9GIpwsinSQW4t9x+9M/EJ0/+0ZsHl/H7AV1Nm3v2bQYNER/NfdS5lhsGDb/xDW84Xv9fvXbp989fdemoEd14znv7jp3OkDr3yO+bNF60armfL9CfJSDf/NOrRCOad6fGvthD8/fz//6CN8Suxs+NgCYtmjlz6Hec2098uXMngG6y4CQsLtNgS5h5gdkxbbcxoDOsOdeyR+7COOceerreu64QgF4sRRj5NKlAGLTTAZ3zofbuZS+9UevWTha3vf4aDdnvL9bcebuz0E5+9CF3dQ79gP33C+yhM+hlT50Xwd1z542idm+tM+S+TBs65zgHX3i2mEtz6id1ONxJGj10kyUnWXGZBluyrAvOjWm7jQBdhzlnX+9dZzuHnuliOCkVgF4sRRj5NKWA3zC5Gne2QNfzxdfzRx/K57n1pn2+s/vaO6fuI0Esh9U/pkVqJ/WqFOMmT3MgLVev/4eGxzsd2d5Z+a5/PqJr+l96TcphHegtGjcWNz2zwAmDOXRTJSg58ZgGW3IsC8+JabvzAroCaWclu5p1HeB+w+dhvXB9eD6dgwD0dArhfKkpwGANmuNmW/2A3nXGTPHJn550Fs/pQ+6qPkEL7TgMnzvw4kv3zn7iuQZyURxvU1u45CVBK99TFrfxnLoEfK8ux4pTencXg6+53gG92kPnc0d1aCdGjeeNMEKoQ+46wHlOXQW8mm/MoRdnKTcNtmJRwbTdeQFd7iNPvaH+b7+5tkd9KYU7i7eeSZDT/0PUa+V+DZgAyAAAFWZJREFUdHX7W7rFcPJ6AL1YijDyaUIB2TvfseF938VwLXodn5KM3FMu96c3aNpU6HvQ1T3qe7dvF+smT0xZNa9GyIvijuh01H7y2NLq1c6iN/5w73rYRQME71FX59f5HM+x967s7ISjxa5ixeq3nH3o+rl3N3wo7lj84vYyUdaUz/FK91Oph8+fL2jO3m/L2tdxitWzhg3qYkLjuOIwXcnHZUc26dpoM+tj2u68gJ6Nw6IOC6BHrTDihwL/pwCeFBddaTBdyUeXU3Mx22gzgB5SfgB0czcXYoIC6RQA0NMplPt5G+Fmo80AOoCeey2BK6GAQQUAdINialHZCDcbbQbQAfToahHEDAWyUABAz0KsLIPaCDcbbQbQAfQsqwYEhwLRKACgR6NrFJV8dDk1FzOAbkZLLIozoyNigQJWKQCgR+duG+Fmo81RNN4A9OjuS8QMBUpWAQA9OtfaCDcbbQbQMeQeXS2CmKFAFgoA6FmIlWVQG+Fmo80AOoCeZdWA4FAgGgUA9Gh0jaKSjy6n5mIG0M1oiSF3MzoiFihglQIAenTuthFuNtocReMNQI/uvkTMUKBkFQDQo3OtjXCz0WYAHUPu0dUiiBkKZKEAgJ6FWFkGtRFuNtoMoAPoWVYNCA4FolEAQI9G1ygq+ehyai5mAN2MliU15H5Ju7Zzuv/nvdvMSFMcsVT0P/uWmvnPwebicFdeuUySr3/f5KBdrzdq2iYvg9JcXHnxwD1d9m9+7eotW3+baTr0BrdPZg0bfFem4ZMYzka42WhzFI23kgJ6796950yfPr1kbMqksrHxRrDR5ihu/kzKV9xhbPQ1bI671BUufdO+Lhn48dvWAPTCFcQ4UzJ9E8RpSzZp22g3bM6mhBRvWBv9HEUjHUAv3nvAybmNN4KNNsPXRX6jZpF9G8u3jTZHcU8XLdCpR762rKysg3qfdO3aVcycObNobcrinveC2ngj2GhzFDd/LuWt0NfY6GvYXOhSFl96pn1dMvCTQ+6XX355fN5BylAACkABKAAFslCgZ8+exjhsLKIs8h9JUMyhRyJrIiM13apNpJE+mbLRbthcLKUzv3za6OcoRt0A9PzKYexX23gj2GhzFDd/7IU3gwzY6GvYnEHBKJEgpn0NoBd5wTBdIIpBDhttBtCLoWSayaON5dtGm6O4p0sK6BOaNJrTbPduM3cVYoECliowpvnhb+wuKz8uavPLG1V83m3guQfkl07dLx6sGnxjfnEk62ob4WajzQB6yH3Hc+gAerIqJuSmOBW4tlm7t2rKG3SKOvfljRp92W3gOS3yTGfyg1WDrs8zjkRdbiPcbLQZQAfQE1XxIDOlqQCAHq9fbYSbjTYD6AB6vDUNUrdCAQA9XjfbCDcbbQbQAfR4axqkboUCAHq8brYRbjbaDKAD6PHWNEjdCgUA9HjdbCPcbLQZQAfQ461pkLoVCgDo8brZRrjZaDOADqDHW9MgdSsUANDjdbONcLPRZgAdQI+3pkHqVigAoMfrZhvhZqPNADqAHm9Ng9StUABAj9fNNsLNRpsBdAA93poGqVuhAIAer5tthJuNNicS6PSENn6i1AJ6N3lbzmBtbW2f6urqJfx3jx49WtHPPPr2rqur20C//VauXPmWvF0qKytPKy8vX6xeo59z/19Kv2etWLFiU9CthifFxVsJIXWzChw5brw46NwBTqR7t28X6yZPFBsXzBdtr/qxOOzSKlFWUeGc+/SZp8XaOyc4f/eY+4Ro0r69l5E9GzeKt2+9WbTo0TPlGhlAnt+6fFlK5iXQbxl9tTiv3xnOuZqar8SDjz8tfvfQ4+LJGVPFEW0PrWfwUwsWidum3iv6n3GquHHkFaJpk8aBYfiEfFLcHef2Ey2bNhEPv7JcvLyeqwkh+NghLZo5f3+xY6eY8c9XxNufbvQTGU+KM1v0YokNQDcje17PcneBPYayMoFgu4PhTmCfRfCuol++M2cQrBcR4Ge68J5Ex86i7w4+R1/nsY8UZrJsBPD/btgr6c/hHG8mpgLomaiEMMWgAMO85QknOjBWYdu6X3/R4bqx4vO//82BOMO9zaAh4qO5j4oN9013gL5n8yax+pqrQ81s3rOXOPrW28WWl1/yGgPqBQz04VVDOl18fn/xyJ/mOxBnuPc97URx17Tfi/mLXkiJn8+d1KtSjJs8zTk+9prLxcy5T4m2bQ4WVww5X2za8qXoO+SqenlioP9m6u0tjm/3LVFTu1fMfbXaAfqYvn3Epv9uF7Ne+rqhwXDnz03PLADQi6EA55BHAD0H0XwuyQvoenwE+CZ0bAoB3bmzCepT6Gco96zdcwz4+5UePIf3O+bEofbm05kLoKdTCOeLQQGGbcdxN4uNf1ngQFr9MNDbj/6Z+OTJPzrn9P8zBTo3BA6+YKBYP/VXTq9f/0igDzy7r5hy72wH4CMuvUio/6vXcI9905YvxFXXfz1SID98TdUPzxW76IVJP7v9V2LZqjdSzg/4wXd3jLry0iarP/pEVH6rjQd0PT9VJ/YSHQ5oBaAXQwHOMY8Aeo7CaZeZBjoPsd9N31EE7mNpOL0fwXysTJOgPpGOr+EeOx/zg7zbyx/pXvNj/qVrLpfXBJkNoJspEIglXgUYtq3P/LpHum+br4e1v1z2qtfr7nzPvaJJ23bivXumicOvGSm++u9/xYpBFzrh1CF3dZhetygd+OWQO4OaP9zb5iH0N95Z5wvtINAz0K/80dd548/S6tUp1z/1wN21H+zaVf4lDamffnSHQKBzj50/UxYu9nMOhtzjLbJGUgfQjcgoTAPdAzYNm19GQO+YLdD1eXV1GD+sxw6gmykQiCVeBeTcuZwb14fV5XB5o9atU+bW9VxL8PsN26u9fD9rJdDVufCNm7Y4Q+p6L/u+SeNFq5b7iQuGj/aiYpAPu2iAqKho6EFcxrVwyUvOPDsP0598fPe6B5evKjv6oNaBQB/Q7bhQ2FOiAHq8RdZI6gC6ERnNAZ1735wlCXAXzFn30P3mz/WevZ/pALqZAoFY4lXAb/5c9qg/m/dcypC7Dns15/pwvDzHoG+0fyuvVx8EdJ5DV3vefnPoDOkxVw8Vf3xuoTPP7vdh4B9+WBunMXDF4PMd+HOPn6976q+Ld724c+e+QdDm432POUosfPMd8bQ2XK+kBaDHW2SNpA6gG5HRDNB1mHPWdDBnOoeuDLmPkQviAHQzzkYsyVdADrmvufN2b0GcBPqujz+ut1guaPjcD+jpFsNJdbiH/ttf3tZJ7Xn3Irjeed1I8a9l1U4Pmz/qYji95y7jUqHf9dijHKC/ToCWq+dVj3xVWyv+vPotB94ZwpwvB9CTX6zT5hBATytRRgHyGnJXIO2sZFdT1AEe0PMOWhTnrY7HkHtGfkSgElFAQnfHhvedeXO1F84mqqva1VXvW1euEAeff4F4bfhljhJ+Q+5Bq+d16RjoN/7smk7qqnYeRldXvfsBnuPhcKf07i4GX3O9uHvC9aIDrWCvaNhQPPf3JWLQOWcKOeTOYeW2Nb2HzovgeOW7uo0txL0AegmUfQDdjBPzArqc71azou431/aoe3vJJezpuiHqtXI/urp/nc/77VPXzceQu5kCgVjiV0CCukHTpk5m1L3mDOoWvY73MqkumFP3rut7zPWGQpiV6qI4db+53GfO14ZtY+Nh9t6VnZ0kqD7g3S7O3+r1QUDnPefDT/m22E/bw/7xl9uwyj3+ohlZDgB0M9LmBXQzWTATC4BuRkfEAgXwpLh4y4CNcLPRZi5lpu0G0OO9d5E6FEicAgB6vC4xXcnHa01mqdtoM4AeUjbQQ8/sxkEoKJBOAQA9nULRnrcRbjbaDKAD6NHWJIgdCpACAHq8xcBGuNloM4AOoMdb0yB1KxQA0ON1s41ws9FmAB1Aj7emQepWKACgx+tmG+Fmo80AOoAeb02D1K1QAECP1802ws1GmwF0AD3emgapW6EAgB6vm22Em402A+gAerw1DVK3QgEAPV432wg3G20G0AH0eGsapG6FAgB6vG62EW422gygA+jx1jRI3QoFAPR43Wwj3Gy0GUAH0OOtaZC6FQoA6PG62Ua42WgzgA6gx1vTIHUrFADQ43WzjXCz0WYAPQ3Qf3rA/nPabf58cby3Y2FTL+94VJ/aNe/A5sLKHktqhfL19c0P/2J7WYODojaywb4VO7tdeE7jsHQObLzvCZ/t3PVyUJhaIR6ZXTX4nqjzWsj4bYSbjTYD6GmA3rt37znTp08vmRfOZFKJ2Hgj2GhzFDd/JuUr7jA2+ho2x13qCpe+aV+XDPz45SwAeuEKYpwpmb4J4rQlm7RttBs2Z1NCijesjX6OopEOoBfvPeDk3MYbwUab4esiv1GzyL6N5dtGm6O4p4sW6NQjX1tWVtZBvU8OPPBA8emnn96axb1T9EHPOeecW5999lnYXPSeTG8AfJ1eo1IIAT+Xghczs+Gmm2669fzzzzfGYWMRZZb96EJVVlaets8++/zjpJNOKm/atGl0CSUs5ueff14cf/zxAjYnzDERZAe+jkDUBEYJPyfQKRFlad68eR9Q1N9ZuXLlOhNJlAzQWQzutdNPP1PimBA46jhgc9QKJyd++Do5vogyJ/BzlOomK27TvgbQk+XfrHNjukBknYEYLrDRZjRYzfRgYiiuWSdpY/m20eYo7mkAPevbLVkX2Hgj2GhzFDd/skqyf25s9DVsLoaSaSaPpn0NoJvxS2yxmC4QsRmSRcI22gygo4eexS1SdEFxT5sp3yUF9KIrxcgwFIACUAAKQAFDCgDohoRENFAACkABKAAF4lQAQI9TfaQNBaAAFIACUMCQAiUBdJp/6UR6LKAHzbSl36X0PWvFihWbDGlUkGg0G0RtbW2f6urqJXriYbaGnevRo0crimsefXvX1dVtoF/e3vdWQYxLkwjlrQkFmeEGG06+26FeEpb3dHbR+YkU1/UcH2l6OWk6M26bFXuHhOUrLO/03IXLysvLH3BtmUSajZV2hZ2Ly3Z+TgTldzGnH1b+wvKea9kvpM1hZTlTv+Tq20zjj0IPTpvq3/F6vZKp33P1bZx1v7QtXV1N5X2CX72Ta70Wdl3RA10aR6JezwB0C/UZVLDqgSGKgmwiTteGMRTXBIYZF1K6OWZRQahSoRtmK13LUJznp4Obxxl0bhEXLLcgTqLjiWj4uJXBQLJ5i+43WUH65Z3CMvgD7VLLgq6PCb/lEodiz/1+DTYNyk459vEtw9HxX5gG+rlc8mviGr08B5U/9bie91zLvt44NGFPUBwKvNg3h6llOcw2Nb6wcLmei9JmBS7vUjotqM4aI+ssF7bn0f93cR6C/J6rb8PqvCj9rjTaWrBdVDdN1u9lN8wUOt2Dzt+nAz3Xei1dnVf0QHcLyZXy5nELx2y1YEVZoKOIWxYGsmGaCvQwWylsa6rkfXXgPBIsuXAN5ZGLTKEShW16nG5lP3Lv3r3zGjRocLFaCXJY97xv3smmjUF2kRbL6HKGvQdOF/Ad1d5sIWz0qbD7heXBzz9q3rnnTnatkZWEWi4orfFB56Ks5MJ01H2o/y+vDbOLbOoVVL7Dyn4co1D6fcr2hdmm+iVX38bt90zqXTfM3ZTXUeoIaq71Wtx+D6tH+X5lv1OZ7ajej7Ks51qvhdV53KgoBaA7wsnKLUmwyhUWIQU/0FZK64ggHdyClQIRveLINa/5XKc2XPSbU8br3uy+eacw79IN43uOjj9L51MqD7+KNp/853KtO4z+Mdl7bdAUkZ//Zd63b9/+P/SY39vVxp6sHHbv3n01Pf74Br9zsjGXS55NXOPazVFx44xHkrih5U1/+DVi1UqPwp8TUr4Dy37YKIgJu/zi8AEUj55NSeeXMA3CfJsEv2cCdNl4Jy3GqI0YCT+/OjxNvRar34NYo9qpN7TyrdfC6jzWr+iBroOpRICe0gOThSDMVgab2hJUdeCbgluKaq8wCUBXe51BsPXrVcu8uw0VX7sIli+rvXcOGzfQlaE6zo4zJSRBp/rGrwcr806V91iC9r360Cbb+tVXX41u2LDhVL9zCQC6t4aD8vKotF8p23w+ZWRN1YEhEFS+w8p+QoAeapvsrfpBUWoQ5tsk+D0d0MPq5Vzrtbj97meTfiyons21Xgur80oC6GGtuzhu5nxb/X4VvNKqK5keug6tEKDzfHFJ9ND9KgA/eJdaDz3A1ylrONBDd4blA3vyxdxDV8q9s4ZHryNLqYeugzoE6DnVayXfQ/cRsF5rOF/IFur6MJi7PUxe2ez1SNVWMfXKTgg5p8+vO6vK1fnlQtmoNk6UVdpq8im7FAKGL528u61Vdd2AZxfF/W+9x5eEOXT3Bl8gG5shQE/prcq8k00TdN9pw/H/T1s3wBWHp1Gh/RxQbuuVP7/Gjup7smlQLmU/CXPo6WyTw89h4dypFl/fhp3TR0Ki8n9QDz0dzPOs1wLrvEL43ac3LnfrOLtXtI++EyXlvtRGVHnu3bdeC6vzSmIOXS9ISai0s71pMin0HGeYrWnOpVSgcQ89++kTlCf9ptEWgHFUXsNEj0NbSJaIhp6bR693GtSIC8t7phq4OsfacHMrbG9VPg8vB+3iCLMr17Kf7b1oIrxfWQ6zTU0zV99mGr8J+/zi8AO6e8zbeROUdq6+jbvu92uA6TYG9dBzrdf0e1ova0U/h65UGItdY+vNz0VViE3F6zpF5t+JVu7V5b9pfnQk/TgLSbSwKbaGnYtzv2YmOvlUSN4iolz3qMqbhtKX+7199/Znkj+TYVxYyz3kng/V3nu6vLsNAd/99WHnTNqRTVxqnvg6uXfX9bs3pRKW91zLfjb5zCes331M8aX4l/6v5zN91CZX38bhdwltsqu31E7WXe6ooSzn8rQzAkf+P1adSsvVt2HX5ePLsGv1e1OG9duPrgJdXxSYa70Wdl1JAD0qxyUhXi6wlI8jkvBAlELp4VYS3r78QqUbZzpuJcEP5phSbA9Fykc3btzQ9e8W43qXfOyW18Lv9R+eZULXJMZRiLocQE+i55U8UWvsRvr3qULMCSVFikIU/KTYKvOhP4QjafmLIj+2wkzVEn4vrid65nMfFKIuB9Dz8RCuhQJQAApAASiQEAUA9IQ4AtmAAlAACkABKJCPAgB6PurhWigABaAAFIACCVEAQE+II5ANKAAFoAAUgAL5KACg56MeroUCUAAKQAEokBAFAPSEOALZgAJQAApAASiQjwIAej7q4VooAAWgABSAAglRAEBPiCOQDSgABaAAFIAC+SgAoOejHq6FAlAACkABKJAQBQD0hDgC2YACUAAKQAEokI8C/x8Ran+SaMPPuQ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矩形 7"/>
          <p:cNvSpPr/>
          <p:nvPr/>
        </p:nvSpPr>
        <p:spPr>
          <a:xfrm>
            <a:off x="965746" y="985160"/>
            <a:ext cx="9948142" cy="646331"/>
          </a:xfrm>
          <a:prstGeom prst="rect">
            <a:avLst/>
          </a:prstGeom>
        </p:spPr>
        <p:txBody>
          <a:bodyPr wrap="square">
            <a:spAutoFit/>
          </a:bodyPr>
          <a:lstStyle/>
          <a:p>
            <a:pPr>
              <a:lnSpc>
                <a:spcPct val="150000"/>
              </a:lnSpc>
            </a:pPr>
            <a:r>
              <a:rPr lang="zh-CN" altLang="zh-CN" sz="2400" dirty="0">
                <a:latin typeface="华文楷体" pitchFamily="2" charset="-122"/>
                <a:ea typeface="华文楷体" pitchFamily="2" charset="-122"/>
              </a:rPr>
              <a:t>全国专利代理公共服务平台</a:t>
            </a:r>
            <a:r>
              <a:rPr lang="en-US" altLang="zh-CN" sz="2400" dirty="0">
                <a:latin typeface="华文楷体" pitchFamily="2" charset="-122"/>
                <a:ea typeface="华文楷体" pitchFamily="2" charset="-122"/>
              </a:rPr>
              <a:t>(</a:t>
            </a:r>
            <a:r>
              <a:rPr lang="en-US" altLang="zh-CN" sz="2400" dirty="0">
                <a:latin typeface="华文楷体" pitchFamily="2" charset="-122"/>
                <a:ea typeface="华文楷体" pitchFamily="2" charset="-122"/>
                <a:hlinkClick r:id="rId2"/>
              </a:rPr>
              <a:t>http://www.pppas.net/index</a:t>
            </a:r>
            <a:r>
              <a:rPr lang="en-US" altLang="zh-CN" sz="2400" dirty="0">
                <a:latin typeface="华文楷体" pitchFamily="2" charset="-122"/>
                <a:ea typeface="华文楷体" pitchFamily="2" charset="-122"/>
              </a:rPr>
              <a:t>)</a:t>
            </a:r>
            <a:r>
              <a:rPr lang="zh-CN" altLang="zh-CN" sz="2400" dirty="0">
                <a:latin typeface="华文楷体" pitchFamily="2" charset="-122"/>
                <a:ea typeface="华文楷体" pitchFamily="2" charset="-122"/>
              </a:rPr>
              <a:t> 查询</a:t>
            </a:r>
            <a:r>
              <a:rPr lang="zh-CN" altLang="en-US" sz="2400" dirty="0" smtClean="0">
                <a:latin typeface="华文楷体" pitchFamily="2" charset="-122"/>
                <a:ea typeface="华文楷体" pitchFamily="2" charset="-122"/>
              </a:rPr>
              <a:t>数据</a:t>
            </a:r>
          </a:p>
        </p:txBody>
      </p:sp>
      <p:sp>
        <p:nvSpPr>
          <p:cNvPr id="9" name="灯片编号占位符 3"/>
          <p:cNvSpPr txBox="1">
            <a:spLocks/>
          </p:cNvSpPr>
          <p:nvPr/>
        </p:nvSpPr>
        <p:spPr>
          <a:xfrm>
            <a:off x="11783838" y="6480000"/>
            <a:ext cx="456162"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F72D-0145-4728-BBF6-AFA599DFD9DE}" type="slidenum">
              <a:rPr lang="zh-CN" altLang="en-US" smtClean="0">
                <a:latin typeface="黑体" pitchFamily="49" charset="-122"/>
                <a:ea typeface="黑体" pitchFamily="49" charset="-122"/>
              </a:rPr>
              <a:pPr/>
              <a:t>6</a:t>
            </a:fld>
            <a:endParaRPr lang="zh-CN" altLang="en-US" dirty="0">
              <a:latin typeface="黑体" pitchFamily="49" charset="-122"/>
              <a:ea typeface="黑体" pitchFamily="49"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563" y="1772816"/>
            <a:ext cx="646650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261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78"/>
          <p:cNvSpPr txBox="1"/>
          <p:nvPr/>
        </p:nvSpPr>
        <p:spPr>
          <a:xfrm>
            <a:off x="360000" y="180000"/>
            <a:ext cx="4201000" cy="461665"/>
          </a:xfrm>
          <a:prstGeom prst="rect">
            <a:avLst/>
          </a:prstGeom>
          <a:noFill/>
        </p:spPr>
        <p:txBody>
          <a:bodyPr wrap="square" rtlCol="0">
            <a:spAutoFit/>
          </a:bodyPr>
          <a:lstStyle/>
          <a:p>
            <a:r>
              <a:rPr lang="zh-CN" altLang="en-US" sz="2400" b="1" dirty="0" smtClean="0">
                <a:solidFill>
                  <a:schemeClr val="accent5">
                    <a:lumMod val="50000"/>
                  </a:schemeClr>
                </a:solidFill>
                <a:latin typeface="微软雅黑" pitchFamily="34" charset="-122"/>
                <a:ea typeface="微软雅黑" pitchFamily="34" charset="-122"/>
              </a:rPr>
              <a:t>专利授权量</a:t>
            </a:r>
            <a:endParaRPr lang="zh-CN" altLang="en-US" sz="2400" b="1" dirty="0">
              <a:solidFill>
                <a:schemeClr val="accent5">
                  <a:lumMod val="50000"/>
                </a:schemeClr>
              </a:solidFill>
              <a:latin typeface="微软雅黑" pitchFamily="34" charset="-122"/>
              <a:ea typeface="微软雅黑" pitchFamily="34" charset="-122"/>
            </a:endParaRPr>
          </a:p>
        </p:txBody>
      </p:sp>
      <p:sp>
        <p:nvSpPr>
          <p:cNvPr id="2" name="AutoShape 2" descr="data:image/png;base64,iVBORw0KGgoAAAANSUhEUgAAAfQAAAEsCAYAAAA1u0HIAAAgAElEQVR4Xu2dCZgVxdX3awYGBRJARFzQgIgoKsuwSNwxJkSCCy5EwCiDihoML8EQRVFUXAKEhPgRg0pEUFRMNG4QEhIiGKMiy6AYF0CUuCOg8IZ1ZOY7p+3qt25Nd9+t+nbfW//7PPe5M93VVXX+p7p+tXaXCXygABSAAlAACkCBolegrOgtgAFQAApAASgABaCAANBRCKAAFIACUAAKlIACAHoJOBEmQAEoAAWgABQIBHplZWXb8vLym7766qvfvPbaa/9WpCo/5phjWjRu3Li8tra2XVlZ2f51dXXH0u9h9O1Ff7ek3x+tWLFiZUTyNuzevfsvKY0zKP4Xd+7cOeHNN9/8NI+0Gvbo0WMSXX8t5X05fc+trq7+OF18dE0TCtOE9DmQdDqY8nMU/d+BvsfTdy8dv/D111/fqMZDml5GYR+gY0vpexZptCkoHQp7GoVdzOdJ5z6UpyUheSrr1q1bTwp/OaU7Xk+XryPNOtHPAspn2wziE5T+IRTfPaTHC3TNXMrrJxQH2/db+n8/+v0fOraCdBhDYf69cuXKeXSsLp1uOA8FoAAUgALRKOALdKrMD6BK+zEXmgsJmoMJmltUKIRlhyr4+7Zt2zaqefPm36RwXNH3zjH7j9J1w4kbO+T1lIdv099/ZqhQOjMpnRHr1q3bnWP8omvXrm0aNmzIeexG8d1EYLorHZhIn0sIdg8FpUnxbNy7d++Z1BCqLgTQqYF10L777vs4aXIqpXdDTU3NtIqKivvp7yGZ6qJDnkDd3/Xd/9Lv98gHS/VGAWnQhs7N4jTo+imff/757R9++OFOpeGiJz+KtLmWGxVp8uX5nfLRKscylLbRlKk2CAcFoAAUKAYFAnvoVHl/nyreP5IRDOVbqEK/i44dSX87vTzXuLfpdzNV0svodx0df5N+36UGwKfUANiTR2UstUsBOsXX3AXIgCzF9Sr3ENikjZKgdTn1lGdSPriB8hh9PyfbP6Tfb5Pth9DfP6HfP9H/W7kRQuEm0t/X03cS/T/Wr4euhEmbvk8AJ14+TvEMpJ9HKA8f0/dCgu1o+j8noHfo0GGfZs2a/Y5suYzi+tOuXbuGkj//26VLl9bU+JlPx3tyA4AaLcup4XAzpXMt54HCXkkNollRAV3qHyZUNqMguQiOa6AAFIACSVUgbA6dh7anUOXNvSqG9dn0y+EXuMb0o8r7rWwNox5xR4LCn+m6IzKpoJX4G1JlfTOBany2aVJ4o0BX01cbLT693EICXW3sTKM8/oxgXyPzms2QuzoKQjYNpkbMXLfR4PWWFVvLSYNBdP4ASu8e+v1KpikbK9LPSh54iuQsOn6sO63g+Ef5Hz30HAo5LoECUMBuBUIXxVGFfARBfDR97+J5ZVkh5wN0ivNkuv4f9K3IZC6X0zr00EMbt27d+jZqVPzcTdubBuD/s4GVBmPuaf+Nvt+kvAwkG5/ItjgYBHrKaETQHLo7dz+D8sm9b6+Hzvmma/qRRpU0j353gwYNeE59cYb2eGm7vfO7KZ6r6NpVFNdZNHXwkQ/QLyW9Hg6L3zTQM2kAooeeoccRDApAgZJTIKtV7iaArsw/f0Cw6KctuPMVmBsB1Kh41p03X0K/g3mRlgycB9BHURy/obg30G/GIw6ZDJMzfAioHSneTIfc8wZ6WOnMVCNuSJC+T7kL3+TIxpc0T9+MFkJ+g9K4m74DSLPn6Pd1bkDQL/fcG9Ox/WkYnhsAztqBEKBjDr3kqhIYBAWgQNwK+AJdB5bsSdNw+bE0XM5D7oely3hQ75vAciNB4E5eUU5A7++3Itsn7jK6roqu4/nib9F333Tpq+dlXvKZP1fi4xXx/GFQB34KCXTNXwzhX9H3D9loRGEn0dqHyQRtXhvQ1712KdlxNzVMuLGR0Uf1uwmgZ5QoAkEBKAAFoID/g2WCgK4OA6fTLh+IBvWYc11kl09efOzUh7kHEfAYgvW2lxVqUZwpoJPum6nRNFmxeSkdu4X+f4iOb6ffz+nLDaqD6Ps8NxxI2/+S/Wvo7xpqEGzjxZB+5YR9ylMm9MtbDjOaQ6c4eb1EaMMpXTnkhopcOJhBWASBAlAAChStAoFD7n5zw3IrkwrcsDldViWXXnEmQFfnUzMdTla8xHvPf03/j6S0Xnb3njOssvroq+4pT9+leWUGXS1HVCiguzrLfes5b9ei/MopiLcIurxvvV5cpPVwOnc/afY4jbBcTiMsDPqUjymguzsF/Bbieesm3IS96RIl7Zx1yKoQIDAUgAJQICEKZAV0OVyuVvTpgK7aqYG33qIqCf+oga7uPaf8TSNw8LYrb3V2pr6RW8UofAVfQ/n+gn5+xlu3+N8sgZ7XHLoOMteGjJ4BIBtHFMcZBGvehjaDfuf4AV1p1KWdMjEx5J7rqIxf3jP1K8JBASgABYpRgYyBvnv37hX08JLZVNGfr/bOsgG6Ah3eTvUdAumLqmiFAnqmD8hR86Y3MtwnqfE8NS8KY6A7UKdPDYW9iqFO2vyC/i/IojgTQOcthbQ6fl/K/37qdjL1iXYUppLC/IUN9Xt4jqqZaaCr8/NBCzTRQy/Gagh5hgJQwIQCGQOdKvkatyL/Jv09zn2iGg8r8yNQfbdR6RlUht/fpeHaH9BqaJ579T5FBHRvTzxpcR8Z0IMftkJ/T6W/q9gg+nsgQfF7SQC63wJFbUrFeWCOdEQYFNWHy1B4fnzt/KCCqAPdpzyknSYI2hYIoJu4/TOL4/lu3Vo0bChG1ZaJAWWirFtmV6UPVSfq3i+vE7NOWb7qtqDQXCfwOS6frs/P47rHLaO8QDX0EcoBIzxZTcd06zOgRW3DhqPKyH5Kz5j9VEu8T4/2mPX6358ItF9rIHNdO4XqlmlBzwDJcIozxX5Xyysp7pSncnLaUj+qQ5y1LAFbYR+lxv0jxAd+UuUE+vLalylhj7ZW7ap68KkWonzPKKo0qXyZ05eeQ/2+KCubNWvoRaH6uvb3U9faqOUupH5T2acGU5+jMZG0W8CP7tZYKcN7vuDyTRw5jvLBD3RL+XBdKuMJu7MCga5W3OSsvuTIAymi/0cJNqRf51GgrsMzBroyBP0vWkB1Dj9OVs1cENAzLKShNUgme5jVCMj+o+gpaPx4V342O/e676THzE7kx8y6w85P0fH3KN4q0oZB3pvn0On3VPfhN7+ma/Yhva6hY5E/Kc5ED13aHwZ02r7WiEZq+Hnuw8neX1BBHUfX+T7DXQd6FosqvUKOIffQYl2Qk0t6druV/M2LIyP50H1y22nLV93qFzlP89HxpxhgXH7o7yNk49MtG7Pp+jF8Xh95c3eaPEvX8FbLUQwYt1LNCjhdvnsh2S8itF/cRlD3tV/XJAy+HFYHkdoIUuprx37S5xz33RJqMvoumRT4u5o7eroPgnJAKKFIx3MA+mORl69ZwwYH6usHSz+g6xwiLvZ3GzFe48XVZwzr4K4B8hphdA/x9mivQaZqKRs/QeDOG+ja/PAze/bsGUbOP4S2rZ2/devWyfL56Zn20LVwD23evPmq999/f5dakgoIdN4GN4IEvoDSf4a+80hQFtuZR6dzp9DPw3S+rTsvPpIqDF7J7ix2U9YS3ECF+gHShfdkM9D7uCu+h1OD5de0BewmOp7pkHsulaW3glvCkvK7gvL9EBW2t6iw3S7zpb/cJdceultpOCv7Ka1/0GNhB7rP+T+fztVRo+fPStmQT8r7PYVtQN8PMnzSX9oelIlnIuQiuI3XvNCzkno6It2zA3KWhnrqq05btoqnrlI+euXoVrLvBr2oyO3hjKRIxtC92It+j6DyljfQu373Au7pRWY/5XPVa397op79WTSAvR022QCd0uV3ZHiNG3ktHXuXdEvpsUrHRAH0YQ8+Fqm+1NtYNatqUD192Sa/DgPX41x2+Lw6cqkWTmYA1WcLSacL6Tg3jo5VypsHdPUavTEWAHReBFzv+ryATr2wlu5+5NMp8m303Z++8ynT48jA1fS3A7ZsPppwdxBAefFVyifdkHtQetmucqe8HE3OeI7Ax28Pcz4uuBfT79t0/Gr3ITYb6P+hZPMLHESGpet78/A6NXIu2meffXbScWfxWdDee3md0sJTe6ASeqYWxTnJUV6GUGHjVetpX4yjj16km4cm+7mw8+N7D6fveTzsTse48cANmDuoMXN7o0aNelKD4lb6n6cdZJ5S3hqXLh2+KM/RGWxZC7ppsjj+Qq/KyN+id+qy6nqjhVmudXmUpvGmUIdjOJmmA11fHJq2wajK0/V7F0ZuPwG9nv1yRILqopfpO4vqnCp3pMKbhpD3CP06DZ0M7xd9mHck1QEzKY2+ynRGCtADhotVmeTzObLuoQ+bNTdyfR+sGhT0IrKUUR85IkRan8DGqUCXox2k02/oFEN8ZhjQKYzcdjuJh8spbMoUkaZpvReRqeLmBXSlUDxEhk0nA2ZT5PzUs4w/dN1NdB2/2CXyfcTZAp2N4KFjhg47hPI5mA7x3mr1wy+dGUE90Kd5b7UmLreiuhPIFmo93bDXnPIzz3k1/S/pm7ZCUVvn6RoKnDd3GoArLm6czCWbeN5oFn19GxruG9rmUbge2QKd4iyj9Nivv6C0+LWuP6bvZIqLn8fOawe60v8Md/n5lMK9R+edmyTDT2gBRw89QxUNBIsL6D73nG/PR4aLasg9bqC7L4Rypjbp/lrk2uuNVKgjF5n20GmR8z3UGeHOhN8LnBg8er3t3I90H7el+9gbBZE9+XyG3OMCugtUdQicNU6ZjtDrRgYrabCNNGhGYafQl8tkYA9dn/IIuh11uLtrEgLXJ1E8vvVj0JPiRtAFo6jFez4/mpXmkw+l+WR+jvoP6auDr14eyWB+nzg/V5wLSyKBrmW6nGw8hlr3F7h5Vhsv/C74cwne7/o5Iwzo6lvLtGtDYcVhswU6FZyfU975oTDP0OtTryR/8ShKysgBxclvYdMXXNTbcZBJz5nsPpj8zK/Y5Rau86H/nffJ07Eu9OV3AMyl71+pQvqE4uS1BYuDCrTP8UfpZvqErvlZFtf4BUUvPU8BkwD0sJ6nbPBGNuQeUw9d1gNuh0p91gL30H2nHvRpibA5dGXeNmWYV8KZ58bVNQycH7enuIYbGWo4WcRcMGW1RiEuoMv8U/lZw4/pprpqttJY4RdO8SJAZgE/GdVZMKjU91yXeaMRvB6BfULhmRdew1Pr1cvF4yl3pNpoUMuw+trwfHvoh1CKPclpPDcc+XBInvVNzi9nCUi3jBz9LXIszwmfxwt2SAfZKq53SboeunwQi3sh91SXkANvXrVq1dowu7MFuruIcRJNA4x/4403PvDLl88QJj+xbaL+lrRMgM55P+644w6kUY4bSCt+kQs/mGcoxcUP1sGnhBSIG+gKJPjVwH+TK7zdMp6yKE7tPZILjuDhavpVX/nMnkk7Qqa6L64eusyD7L1x79xd7e8tFNSLWTZD7mkWxfXQga4DXP1fm1JN22FR8x0j0EfyWiDSoSnl5wxeICgbh+pIh243w9XNvwd0F+J96LfK/TqL4tQGVUDjikdd7pfrQiIBegnVRbaZwjsQsn5Ajm0iwd7sFIgb6LJydRe4qSuIeSuP01tki/x66HQ4ZYFXLj3IuICeIZylM52RKL0nF9ZDp8bRAdTg4WFjHgX7Hzei8W5vU24VDGw8cHh9RCC7kvV16LiArubVhba3dU+fupBh3TLmTCeSfndw49JtzDDc+TNe3a4n9aew/3LPe4vt1NEOLX5nSsNYDz0Xp+AaKAAFSlOBOIHuVqAMHR792aStl0l5foLPCJSzKFTtARUT0P1KkzuHy8PB9d4O6WdbENDdOfQbCDTTCOo8usYNpd/Rl6dbGVaz3a2AKUB3e6fpplGLooeuQdRbdMjHg4AuG0yk2UY5GsQQpznvF+QWNreh5ECZ1xzQL48QzZX73GVDTZ+f53SVRilPWzjz8+52y/z2oZdm1QSroAAUyFaBuICuD6nLYV2qJA+iCvIz+uVnY3hg04cr3Yqzo/rAkGIFugQpQ4BGKuaS3fUe5qX3MiUg6Nd5GA//72e/q6sz8qEuenOHjEu6h86a6WsUgoDuNxwue9muT5y1Awx0qTnHT387z06QU5l0fgOlye8S4f38KWt8ghZ45zWHnu0Nj/BQAAqUrgIxAn2i2/O5mNTlBbb6Q04CH2rlA3f5VEJ2VFY9yLiG3NXecNBOFwkJPs8rznl7lLpPX/bQyWZ+EJZcS+DY75bYlIaBz5C9A3QCED+nw3dRV0DJz1jjuIbcXe18nzbo10MPWyDoNpbkFmTeNuyNHsk1EAx2+qY82VBZryQfPsbltN4zAAD00q1fYRkUKKgCUT9Yhox5jfahG3ykqll5on+wTN1rr/3tycTab1bN+rFF/WAZWtb92oPDBlmhb+CjX6N2IuKHAlCgOBSI89GvSVAoSY9+TYIepvNQ9WC8j341bU+c8QHocaqPtKFAESjAL2cpbyh+SsOu/HISfmiQmU+d2ECPfZ0V9Bx3M4nkH4v7chayv47sLzNofx3Z77yc5db8c1m8MTgvZxG7fkov/hlAjxg2rK+YFfYc9+JVzT/nAHqpeRT2QAEoAAWggJUKAOhWuh1GQwEoAAWgQKkpAKCXmkdhT0kr8Ic//OFJWgV7x4UXXlitGkrH+VW/b/7whz+UT7EqaR1gHBSAAvUVCAW6W0kIqiQu5Uv1/9XoHn/88cE0x1ZFYb9Pf79If58UIPgNaqXjXjeZKil+Fq6gbSpzaYP+ILXConTH0qlfZOhAJ3433gfomsYB122mNL8n03niiScq9bRVm3Rb6f+TLrroop/ocbu2z0tKxRpkQ5CWbvjr+F2/gwcP5mfye5/HHnvsENLsefJtJi/qeViWG59y4hu/W74uydDPKf6T17h+nEbbRn6o55/DpCmbatIp5VSeCLsH1Is5H5SHv9Gx/fkpUVRWTtbi8IVvmP5u/vk+u47+vp++vwoq35TmGvqOpLD85C9HC/Yf3Vvz6fhkyg+/Dpjv6bH0/1kyf373gRsODYYMCyaCQYG4FAgEut/N71bof6BKYaTeQ1DBQZXEX6mSmCUrDWmcH+zcY+tl5a//rwujxx1UgYeBzM8Ov4paAdhSHU5B4C4E0FVYuPr4wk0BgF/DxveaDIDu+Z81Iz+3V2GlVP78YoOpEmrpCrgOPb/wepn00SEwGQYc5eV0HfJuY/EYv8aHHpnfPeHTWJFa76Q0L5f3gHZ/BMIxHdBdn/6WfrmR4EA5DLhhwKZG29HcOFAbbyrQSa/RFLdvA0vqSXUBN/a9xnYmfkxXFnAeCkCB3BQIBLqsgOgGbRrS2+ZHBHJPYCtV3r0kXOj/zSG9OK/n41Y2w9SKNqiHoFRcKY0FE0DXKrHvqxWUj6xOzzMkXR6diLSHHtb70/ObroeeYa/YgRP5aQn52QE6/R2k08MyD9n20NMV4XRAdeF8ultmt1NexwYMTWcyCiBHesJGm9Qsp/To9YZnENCz0V8FeLrREhWsnBfKKL80h58Gtr+fzhLQ9Ja+A8m3z/LTrNRRjrAh/WzKYzof4zwUgAK5KxAIdL8ea1CPzO01eEPuQT10NZtuJcAVx3V6T94P9FECXVZW7iP5nOF/t/fi/K1DIUzuAvfQuRfsTRtwvjLstabr0YcNuf+BGizbKam+9PV6oWrPkoDvzOMy0LMFVsBUiZNfei3sZ/qQMacjp2QYYtzYIN/x86n5ffBOD1bXSClLviMMfv5VAPpgJtMpWQLdm9bSe+hqI4Zs6kd5u8RvtCHbOXS/kQk37V9SGjxN9R/68iMs2wQ0APRpBGdaDD303CtjXAkF8lXAF+gKFP6sDIUzsB+gG/YD7lFzwmrlGjTk7jeE6Be/bojbeOAXKwzi5+RmOG/rjBhw/ugafkZv2jl0TlcbFuYXFvCzdj2oqTa4gHDmkTkt+v0THePKzPcTNNSbj+OkfhT32/pwd7oRjrBpE85TNkPuWi/RayRksNbCt8Hgl76aXx3oWa6t2Ex6Peq+UCET+bmx8gyFd96LnMFnJ4VZTt9T9LBuOfkNHR/Aa0xU+OpahQGdG75yZIhfDkHxnReSLy8/yvA4N7SCRicepnD8aNDr6LeJzzqW0Dn0sDKZgXYIAgWggAEFfIHuVjLfofj/wUBXeyd0jGH+NN30/KAJb25Z9qwY+HR8B4XxfdSeMkT/tmwsBPXW/UYEop5DD5v3VXsfQeArcA/da3DJspAN0MPmSH3K1mYKP4QXWfn10JVGGj9f+x36rqbvm/TNdDGj0yDQ53XDgC7zGDYiFNRzpeO/4OmDsLUgMv50Q/26Vm7Z+C2Vl5+km0PPdgRDnerh+WtKw1vQ5qdH0NSQXw9dmbJox0B3RzqCFremrBGQdQTl4XO9kWmgnkIUUAAKZKCAL9CpQvotVdqH0PX/ZegypOjvA7jnqyyCceaS1V4aA4/n3Xx67oE9Ms5jWI9OtcGvYjUxh+4O8adUjPKYO4TrrLx3AegMjyYZ6BksRMtryF0uivSBkTOPHORPOYrDPqWy4iya1OHn10OV8/ZBQ+5uIyoIPJyc386KwNEbfdg4YBrAK5rqKIxsUPFJOYqjjBg5u0BM9NDd+yxlQZpyr3iwzQbofL2+nsSvweDXaAXQM6htEQQKRKxA2jl0uqHbM8y55c2VCC+a8dtaJitrXojE56kye5+u4XlW9ZPSqucTAcPZvvOUfr1PE0BXgaAMT3JleQz32EPsrddQibuHnm150RszOlBVfTluCVe9Z8sVOpcNPh6w/oK3RzkLIN2FV3JLV8rq8xzn0H13VSiNRW+LmOzxU/ls67c+It0iQlVfvTGijFLw+7t5cd4sToftpl+jQ+4S6Jn20Cn9RyhPgdvc6Jxzb1Jj7W1Z3kMWPtZrJAHo2d55CA8FzCuQDui8AMdbaCRXvfr1aGVF6FZivE/2Pfq+qi4g0odGg+Zzg4ZQ/YbgTQBdyuraIBfF8cKqeVTp/1VWcO5wsNxr7+wHpvOX8dCk7LUWEuikNQ+Dp2zFkkDmfNG5mRRmslpJs62c3yBfZgp0ZTi2Xm9fBboygtOKkl7OPVTOQ9A6inRz+H6L4jLtocsRHm5H0jdsxXfKgi9lftjT2x2eHqMuuFOHsbNcFJdu1X29HjeVvabk2+0BO1D8wv+TbG6jPFOC133U266Xaw9dmXJbiSF38xU1YoQCmSiQDujO8LKyEIcrheHuXOc0TkDevArQeZvbejdxvaLS9+Z6W7x8hm9TQKEskksBWBqgp10Uxz1Kdf7fnVaYyCMTbFtQBaf1JL0h3UICnTRuwr0qOU+rT0moYFXzpYEn7UN75KgF+1TvoWur6h2fyakJCs5z6OM5j3wtlYsq+uHtUzyv7kzZKH4PnAaQBTndgr50Bd61m23wGmmZzKFrDT6nTKnD7H7pZjqvr49m+E05+ExhcR4mcLqZ9NB5CkZv/PnNoXN8enl3feVnor5NjxfNOR0AAD1dScR5KBCNAhkB3b35621JkT1mt7LmOcyFdEM3dYcDeUVtytOw1ErOB+ApTxbToMPbi3jFe70Hg+TbQ+e8yx44z9G6T0JLeZCM1gOU88QpT9hSKv1C70P3hqz1SlqFg7qAKhsw+gy55/SkuKAylEmxVsuKClIZZyZxUBivwZBua18mUHLzdKHaoFLz4Qd0pRzVm3rSGg2ha05kWHWkTLVJ1ShoCiFToGcyh642bjPRLkN/IRgUgAJZKoBnuWcpWBKC+wApbe/WRL4zbQj4zaGbSB9xRK9A0IiU30iMOrpFOXMesQygR+8jpAAFghQA0FE2oAAUgAJQAAqUgAIAegk4ESZAASgABaAAFADQUQagABSAAlAACpSAAgB6CTgRJkABKAAFoAAUANBRBqAAFIACUAAKlIACAHoJOBEmQAEoAAWgABQA0FEGoAAUgAJQAAqUgAIAegk4ESZAASgABaAAFADQUQagABSAAlAACpSAAgB6CTgRJkABKAAFoAAUANBRBqAAFIACUAAKlIACAHoJOBEmQAEoAAWgABQA0FEGoAAUgAJQAAqUgAIAegk4ESZAASgABaAAFADQUQagABSAAlAACpSAAkUL9O7du68tKyvroPqA3sV8ycqVK+eUgF9gAhSAAlAACkCBrBQoWqDrVhLgL/7Od74z58wzz8xKAASGAlAACkABKBCHAi1atBA9e/Y0xmFjEcUhhpqmBPrhhx9+Ttx5KWT6Rx111LPvvPMObC6k6DGlBV/HJHyBk4WfCyx4jMn17t37WQDdxwEAeoylssBJ21jhscQ22g2bC3xzxZScjX5mqQH0gAIHoMd0J8aQrK03v412w+YYbrAYkrTRzwB6SEED0GO4C2NK0tab30a7YXNMN1mBk7XRzwA6gF5PARtvBBttxpB7gQkTY3I2lm8bbQbQAXQA3dK5ZAA9RsIWOGkb4WajzQA6gA6gA+jY0VBgwBY6ORvhZqPNADqADqAD6AB6oQlb4PRshJuNNgPoADqADqAD6AUGbKGTsxFuNtoMoAPoADqADqAXmrAFTs9GuNloM4AOoAPoADqAXmDAFjo5G+Fmo80AOoAOoAPoAHqhCVvg9GyEm402A+gAOoAOoAPoBQZsoZOzEW422gygA+gAOoAOoBeasAVOz0a42WhzIoFOj1ztRBlbQO8mb8sZrK2t7VNdXb2E/+7Ro0cr+plH3970rvIN9NuP3lf+Fp/L9LoHHnhgV9euXfdV7qkNlFY7/R7Do18LXOvEmJytN7+NdsPmGG+0AiZto58TB3QX2GMoYxNWrFixgyFNsJ1F8K6iXwb4DAL8IgL8zMrKytPKy8sn0bGz3HKS9jqCf08K++O9e/fW0VtpWi9fvnwd/d+cvv+g+M9QyxuAXsC7L+akbL35bbQbNsd8sxUoeRv9nDig674mwDehY1MI6NP4HEF3Cv0MJdhvcs8x4O+XPXh5fdB1BFNE0zcAACAASURBVPDlFKbt2rVrP7uIPgT4ixjw9N1KcbcA0PFKzQLVN4lIxsZKDzYnouhFngkb/VwMQOch9rvpO4rAfSz1yPsRzMcq4J5Ix9dwj10tIW5Pv9511DD4ksI1oxfAT5bX0bFaOvYVAb0RgA6gR17TJCgBGys92JygAhhhVmz0czEA3QM2DbFfRkDvmCHQfa8jeO8hoxsC6MF3ko03go02cwmw0W7YHCFFExS1jX5ONNCplz2RMygB7s6Zp+2hh12HHnr6O87GG8FGmwH09PdCqYSwsXzbaHNiga5DmTPqAv1K+nM4L5jzm0NPdx1NoX9M1zdfvHjx2muvvXY45tDrV1k23gg22gyglwqu09thY/m20ebEAV2BtLOSXZsX5wVy3iI4FfBuOG8FfNB1EuC7du2qOfnkk1tIwFP46TSHPkK9Dqvc01cUpRLC1pvfRrthc6ncteF22OjnxAHdhfRi1VXqfnNtr/lSCncWr3jP5rq//OUve1q1aqUugKu3ZY3TB9DtuPFt7anaareNFT1stqcuo+3Yz9IasTJTFhuLyFSGco0HQM9VueK7zsYKD0AvvnKaa45tLN822py4HnquBTaK6wD0KFRNZpy23vw22g2bk3kPms6VjX4G0ENKEYBu+hZLbny23vw22g2bk3sfmsyZjX4G0AH0egrYeCPYaDOG3E3iI9lx2Vi+bbQZQAfQAXRSwNab30a7YXOyGx+mcmejnwF0AB1AB9Dx+lRTFEloPDbCzUabAXQAHUAH0AH0hILYVLZshJuNNgPoADqADqAD6KbImdB4bISbjTYD6AA6gA6gA+gJBbGpbNkINxttBtABdAAdQAfQTZEzofHYCDcbbQbQAXQAHUAH0BMKYlPZshFuNtoMoAPoADqADqCbImdC47ERbjbaDKAD6AA6gA6gJxTEprJlI9xstBlAB9ABdAAdQDdFzoTGYyPcbLQZQAfQAXQAHUBPKIhNZctGuNloM4AOoAPoADqAboqcCY3HRrjZaDOADqAD6AA6gJ5QEJvKlo1ws9FmAF25Y+h1qWvLyso6qDfRySefLDp27IgKz1TNktB4bL35bbQbNif0JjScLRv9DKCn6aGfcMIJcy655BLDRQ3RQQEoAAWgABQwr0DDhg1Fz549y0zFbCwiUxnKNR7qsV/cu3fvOdOnTy8ZmzLRYvny5XUmC0QmacYdxkabWXMb7YbNcd9thUnfRj9HcU+XDPwA9MLceElIBTd/ErxQmDzY6GvYXJiylYRUTPsaQE+CV/PIg+kCkUdWCnapjTZH0ZovmMPySMhGX8PmPApMkV1q2tclBfRL2rWd0/0/791WZD7NK7sV/c++pWb+c7A5LxWL42L4ujj8lG8uTft5bLPDd20vb7BvvvnK9/oWhx6884g+Jx3qF0/nls1/snrL1t9mmkatEK/Mrhr0SKbhkxoOQA/wDA+5T2jSaE6z3buT6jvkCwpAAShQcAVGNTt8Q215eduCJ6wl2PzQQ6qPOO3ESkP5ePDBqkGXGYortmgAdAA9tsKHhKEAFCg+BQD05PoMQAfQk1s6kTMoAAUSpwCAnjiXeBkC0AH05JZO5AwKQIHEKQCgJ84lAHo6l2AOPZ1COA8FoICNCgDoyfU6eujooSe3dCJnUAAKJE4BAD1xLkEPPZ1L0ENPpxDOQwEoYKMCAHpyvY4eOnroyS2dyBkUgAKJUwBAT5xL0ENP5xL00NMphPNQAArYqACAnlyvo4eOHnpySydyBgWgQOIUANAT55Lk9tCpZ9yJcreA3k3uPImotra2T3V19RL+u0ePHq3oZx59e9fV1W2g334rV658S1pTWVl5Wnl5+WL1Gj6nxul3nZ970ENPbqFFzqCADQocOW68OOjcAeLTZ54Wa++c4Jncul9/0eG6saJB06airqZGfPDQLLHhvuneeXkdH9i7fbtYN3mi2Lhgvne+7VU/FoddWiW2rqoWq6+52jkuj5VVVDj/62mqeqtA79XtOHHndSOd0+MmTxPLVr2R4pr7Jo0X3Y/rJB58/Gnxu4ce986NuPQiMeyiAaKioqHYuGlLyrXque07doq7pv1ebNy8xUmndauWThxLq1eL66b93nlS3NEHtRbDT/m2c3zGP18Rb3+60UtHntuvSWPn2JuffCamLFzsV3zwpDgfVfJ6lrsL7DEU74QVK1bsYBAT2GcRhKvolwE+g2C9iAA/04X3JDp2Fn138Dn6tuA8UZjJeiOAjl3Px9zrrqRgwzkNP8/yMQA9SBkchwJQIEoFmvfsJY6+9XZR1qiRk8zmJYs9oMtzOza878CY4X3Ad7/nQZv/b3nCieLtW28WW5cvq5dNvr7juJtFRYv9xP+++W8nDm4gHDZ0mFg3ZZJzDcO9zaAh4qO5j6Y0FGRkEui3jL5anNfvDPHuhg/FN5s2SYFy/zNOFTeOvEIwkBnaf3xuoQd0PnfZoPPExHsecKJkUL/3wUfiqusnCHndwiUvidum3iu4QdCxPfftysTil151jskPP/r19htGVZ56ZHvx8ZfbRONGFSlAlzBf/dEnYtZL9bXQxAHQTQNdj48A34SOTSGgT+NzBPUp9DOUQLzJPceAv1+BN4dPOaYDXI1T7d3raQPoUVZZiBsKQIF0Ckh4b3n5JQ/oDNuDLxgo1k/9ldPrVsNs/OsCB9Yb/7LAF8ScXud7vgZio/1biT2bN3k9dDUvEvpB8ehD7gz2k3pV+vbQGdBjrh6aAnTdboZ2q5b7iQuGjxZ6XHz9eIp/x86d4vSBl6dcqj7LverEXqJzm4NTgM7HOhzQStz0zIJ0UvN5AL0AQOch9rvpO4rAfSwNp/cjmI+V6RKcJ9LxNdxj52N+kA8Aegr0/bwNoGdyDyAMFIACUSngB3TugTfr3EWsGHShl2yPuU84cN72+mui9Zn9nOP7tvn6JWRfLns1ZVidz6+583bRYcz1gUDnHvvh11Cv+Z5pKUP1MkGTQJdD9v9aVu31yDkd7q3zh8/f+4ubxNZt/xXf/EZTp7cvh+FffGed93IWP6DfcW4/sWPPHtGOhukblpeLXTVfiYdfWS5eXs+DvfU+AHoBgO4Bm8B8GQG9Y7ZAl/Pn1Msfyj15/f+gmxFAj6qaQrxQAApkooAf0LmHzb1rP6Dv+vjjlDl3dej8yxXLnWF82duXjQA5h67mJ+wchzMBdDlcz/E9tWCRN5T+5IypYtOWLzygX3LB2WL08B+JPXtqxMjxE505eg7Dn8tu+2Ug0P3m1Rnw/AnosQPoUQKde98cvwS429POuofOccjFcm5+H6XfrdSzf1wO1fvdXAB6JlUOwkABKBCVAtn20Bno+vy5hDPnUW0IBEGbjzv1rjICoNtnAuhqnBLQPOTOw+/8kT10CfT/fPypGHDZKOccL5obeHZf8eCzf93wRm2ts3ha76H7zZ8PoN7+6Ud3EHNfrfbrpQPoUQFdh7kCZW8xW6Zz6Hoe3YV3zjA+z8UH3YwAelTVFOKFAlAgEwWCgK5CWw2zZ9PnzpA7D6nLBXEM6Foadm7UsqVo1Lp1vWR3rF/vwTsTmHMEpoEuAT3l3tninL59vPl0Tovn0Cf8/BqxlobJB424LmOgc0Duka/7fJO3IA5Az6TUpYbJd5W7XNTmrGRXo9YB7rda3Q/yPkBPmXcH0LN3Mq6AAlAgegX8gK4fU1e1c454WF2ugA9bra720PWV8+ksyxfoPNx+CG01k71wtYeuL6LjHnsnWsXegObAefva/EUvZDTkzjZwr/34dt/y5s0x5J7Os/XP5wV0bWjciV3dN67tUV9Kp89SV7zT/0PULPF+dJp35/0KvKXNOUfHLtcbC35mooeevfNxBRSAAvkrIAGr96jl3nB1z7i+z1zdo845CdpPrgJd3bcuc++3v12e07etqRbLPeWt92/pbFtr6u7/5jA1tChN7kdniB/R9uuFe/o+dHV+XZ67YvD5ondl55TwazZt8batqXn4grbKyf3oY6jHf8zBBzqn1eM+XsKQu48oeQE9/1vBXAwAujktERMUgAKlowCeFJdcX+LRrwG+AdCTW2iRMygABeJTAECPT/t0KQPoAHq6MoLzUAAKQAFPAQA9uYUBQAfQk1s6kTMoAAUSpwCAnjiXeBkC0AH05JZO5AwKQIHEKQCgJ84lAHo6l2AOPZ1COA8FoICNCgDoyfU6eujooSe3dCJnUAAKJE4BAD1xLkEPPZ1L0ENPpxDOQwEoYKMCAHpyvY4eOnroyS2dyBkUgAKJUwBAT5xL0ENP5xL00NMphPNQAArYqACAnlyvo4eOHnpySydyBgWgQOIUANAT5xL00NO5BD30dArhPBSAAjYqAKAn1+vooaOHntzSiZxBASiQOAUA9MS5BD30dC5BDz2dQjgPBaCAjQoA6Mn1OnroIT30Hxx37Jzvv7n69OS6z3zO9rn258/v/vUvYbN5aRMXI3ydOJdEkiHTfh7X8lu1W2oblUeS2SwibbJfs93H/ODM//pdMvjIQ19/bO2HXTKNrqaiwReP/OiCDzMNn9RwAHoI0Hv37j1n+vTpJfNK2EwKoekCkUmacYex0WbW3Ea7YXPcd1th0rfRz1Hc0yUDPx5yB9ALc/PFnQpu/rg9ULj0bfQ1bC5c+Yo7JdO+BtDj9mie6ZsuEHlmpyCX22hzFK35gjgrz0Rs9DVszrPQFNHlpn1dtECnHvnasrKyDqrvunbtKkaMGFFE7kRWoQAUgAJQwGYFevbsaYzDxiKK2yEYco/bA4VL33SrtnA5zy8lG+2GzfmVmWK52kY/RzHqBqAXS4kPyKeNN4KNNkdx8xdD0bfR17C5GEqmmTya9jWAbsYvscViukDEZkgWCdtoM4CeRQEp8qA2lm8bbY7ini4poF/Sru2c7v9577Yiv5+zyn5F/7NvqZn/HGzOSrXiDAxfx+O3cc3a7txWXtG4UKmfc8ZJtzy76F++9/RBnY/+4JAux+7NNS/l5Q3WzRz6wxdzvT6q6wB0M8qWFNAnNGk0p9nu3WaUQSxQAApAAVJgdLPD3/2qvPyIJIhx+KknLt7vsEP65JyXurrZDw4bXJXz9RFdCKCbERZAN6MjYoECUKBEFQDQo3csgG5GYwDdjI6IBQpAgRJVAECP3rEAuhmNAXQzOiIWKAAFSlQBAD16xwLoZjQG0M3oiFigABQoUQUA9OgdC6Cb0RhAN6MjYoECUKBEFQDQo3csgG5GYwDdjI6IBQpAgRJVAECP3rEAuhmNAXQzOiIWKAAFSlQBAD16xwLoZjQG0M3oiFigABQoUQUA9OgdC6Cb0RhAN6MjYoECUKBEFQDQo3csgG5GYwDdjI6IBQpAgRJVAECP3rEAuhmN8wY6vba0E2VlAb2bvC1nqba2tk91dfUS/rtHjx6t6GcefXvX1dVtoN9+K1eufEtmvbKy8rTy8vLF6jV8LizOILP59al49KuZQoFYoECSFGh71Y/FYZdWibKKClFXUyM+eGiW2HDfdCeLrfv1Fx2uGysaNG2acq7zPfeKFr2Or2fGl8teFauvubretXzg02eeFmvvnFDvGh3o/c84Vdw48grx6eebxQXDR6eEDzo34tKLxLCLBoiKioZe+KcWLBK3Tb3X+f++SeNF78rO9dJWwzw5Y6o4ou2hTpgvduwUM/75itivSWNxybd7in2VePn8rpqvxMOvLBcvr+dqV/ng0a9JKtrCdEMmL6C7wB5DCk1YsWLFDgYxgX0WwbuKfrkkzSBYLyLAz3ThPYmOnUXfHXyOvi1YXQozWW8E0LHr+Zgap9oY0L0CoCeqnCIzUMCIAhLYn//9bw5sjxw3XrQ84UTx9q03O/EffevtYseG9x1I87kDvvs9sW7yRLFxwfyU9LlRcPAFA8X6qb9yznG87Uf/THzy5B+9xkFQhlWgM3i7H9dJfLZps9i9pyYF6GHnGOgDz+4rptw7W8xf9EJKUreMvlocclBr8dq/3xGXDjxHcKU8+4/Pit899LgXjuP++NON4qEVrzvPcr/j3H7OuZueWVAv23zuy507xZSFi+ubBKAbKZemIkkU0HWjCPBN6NgUAvo0PkdQn0I/Qwn2m9xzDPj7FXhzeP0Y9+pnUxxjGOBuo8H7P0hIAN1UEUM8UCA5CqgA37p8mWjes5foOO5msfEvX4NMhTSfY8Bvefmlej1t7rE32r+VWDHoQuc6/p8/srceZrHfkDsDtlXL/er10Dkev3NhQJdpc5gh5/2AOzhi0YtLvd67mjf5cpaqE3uJDge0qgf0E9q3FYOOrxTPv71OPL3qDQA9OUXZNydJBzrD+G76jqJCeSwNp/cjmI+VlhCcJ9LxNdxj52N+kOfj1Ju/jK49g+Nx4/tAjcdPGQA94SUX2YMCOSjgB3QJbY6uWecuHqSdOmXuE2LP5k0poNZ747JRsGfzZtGsS1cnV3s2bnR6/dxo0D+mgK4OuS+tXi2uuj51eJ+BfsWQ8wXVfU4W/MJIoI/p28cJo/fC+XiLxo19e+7OBeih51AKo7sk6UD3gO1CuWMuQJegJxmHcLmm71ncyw+TFUCPrtAhZigQlwJy/vyzP893et3q//seckhKrzsI6HqjQA7j7/7sM6cxIHv2cug+CqCrccp59oVLXvJ64XJ+fDvNjd817fdOcJ6nV8PwMQb6sLP79jn96A5i7qvVKXPkR9Ow/fBTvi1Wf/SJmPVS/YYJgB5XKQ5ON7FA5943Z1sC3J0zz7qHrg+xYw49eYUQOYIChVSAgXzQuQOcJLknXVuzR3y5fLnzf7oeut8wvN/8uQ591T4TPXRdr6AhexX2PK+uD+vfdde4Dd/pelzbhW++U29InYfhO7c52Fks9zbNt/t+0EMvZNFNm1Yiga7DnK1wgX4l/TmcF8xlOoeuX+e0urWhej+V0ENPW3YQAAoUvQIM48OvGSneu2eaaN69h7dATs6v63Po+mI4FkCdh5er5ZMCdM6fhP2mLV+kAJ2H5IdedO7ev765poHf/HjoYjjpeQA9UfdAooCuQNpZya4qpQM8ANT1FsXpPXK59U2ueg/yBoCeqHKKzECBSBRQ58j13rcflP3m1DljvCiuSdt2vqvl9Yyb6KHfPeF68c66952V6/qQ+2P3TBL/XLpSHNWhnajdWyuOp+1rb61dLzod2d4bcueV8H1PO1HMfXHpW//65DPeKpzyGdDtOOE3DF/PCQB6JOUy10gTBXS5j1w1Rt1vru0n9+bCtTly73K5H92df39AnqDjl+sNBl1AAD3XIoXroEByFZDQbtS6tZNJdR85/6/uUd+7fXvKljU+12bQEPHR3Ed9t6Yx7Ju0b+/Eu2P9+pTFdaoi+rY1fb/4uxs+dFa7++0ll+d6EXDvvG6kaN2qpRO1ur9cAr4p7SlXPzKMfq0M8/GX27zFb2Hb2FIiBdATVdgTBfQkKQOgJ8kbyAsUKB0F8KS46H1pGmzR59hMCqbtzuvBMmZMMhMLgG5GR8QCBaBAqgIAevQlwjTYos+xmRRM2w2gm/ELYoECUKBEFQDQo3esabBFn2MzKZi2G0A34xfEAgWgQIkqAKBH71jTYIs+x2ZSMG03gG7GL4gFCkCBElUAQI/esabBFn2OzaRg2m4A3YxfEAsUgAIlqgCAHr1jTYMt+hybScG03QC6Gb8gFigABUpUAQA9eseaBlv0OTaTgmm7AXQzfkEsUAAKlKgCAHr0jjUNtuhzbCYF03YD6Gb8gligABQoUQUA9Ogdaxps0efYTAqm7QbQzfgFsUABKFCiCgDo0TvWNNiiz7GZFEzbDaCb8QtigQJQoEQVANCjd6xpsEWfYzMpmLYbQDfjF8QCBaBAiSoAoEfvWNNgiz7HZlIwbTeAbsYviAUKQIESVQBAj96xpsEWfY7NpGDa7pIC+iXt2s7p/p/3bjMjdXHEUtH/7Ftq5j8Hm4vDXXnlEr7OS76cLx7XrO3ObeUVqa9Cyzm29Beec8ZJtzy76F++9/RBnY/+4JAux+5NH4t/iPLyButmDv3hi7leH9V1psEWVT5Nx2va7pICeu/evedMnz69ZGzKpPCYLhCZpBl3GBttZs1ttBs2x323FSZ9G/0cxT1dMvDjt60B6IW5+eJOBTd/3B4oXPo2+ho2F658xZ2SaV8D6HF7NM/0TReIPLNTkMtttDmK1nxBnJVnIjb6GjbnWWiK6HLTvi5aoFOPfG1ZWVkH1Xddu3YVI0aMKCJ3IqtQAApAAShgswI9e/Y0xmFjEcXtEAy5x+2BwqVvulVbuJznl5KNdsPm/MpMsVxto5+jGHUD0IulxAfk08YbwUabo7j5i6Ho2+hr2FwMJdNMHk37GkA345fYYjFdIGIzJIuEbbQZQM+igBR5UBvLt402R3FPlxTQf3DcsXO+/+bq04v8fs4q+/tc+/Pnd//6l7A5K9WKM3CSfP1s45bb/rLP/jVRKtn9R+fVDunQ7o3H1n7YJfN0anbNGnbx2szDJy+kjXCz0WYAPeTe4zn0CU0azWm2e3fy7lDkCAqUmALTmh60eE1F0z5RmlV58QXby0RZ02zSqKsTq2cNG5RFAyCb2AsT1ka42WgzgA6gF6ZGQSpQII0CAHp0RcRGuNloM4AOoEdXiyBmKJCFAgB6FmJlGdRGuNloM4AOoGdZNSA4FIhGAQA9Gl2jqOSjy6m5mAF0M1qW1KI4zKGbKRSIBQqkUwBAT6dQ7udthJuNNkfReAPQc7/vcCUUsFYBAD0619sINxttBtAx5B5dLYKYoUAWCgDoWYiVZVAb4WajzQA6gJ5l1YDgUCAaBQD0aHSNopKPLqfmYgbQzWiJIXczOiIWKGCVAgB6dO62EW422hxF4w1Aj+6+RMxQoGQVANCjc62NcLPRZgAdQ+7R1SKIGQpkoQCAnoVYWQa1EW422pxIoNMjVztRxhbQu8nbcgZra2v7VFdXL+G/e/To0Yp+5tG3d11d3Qb67bdy5cq3ZPmurKw8rby8fLF6DR27jI49oN8DFOZyindm0L2BR79mWWsgeNEq0PaqH4vDLq0SZRUVKTbs2bhRvH3rzWLr8mWidb/+osN1Y8Xuzz4TKwZd6IU7ctx4cdC5A7z/62pqxAcPzRIb7pvuHOsx9wnRpH175+8d69enXKsmtv2GCRvOOOvMthUVDZ3DTy1YJG6beq/zd/8zThU3jrxCNG3SWNTUfCUefPxp8buHHq93zqnQXn9TXDHmFtGr23HizutGitatWnrJfLJ1W+24pxeU84EBdP4HnTuJhuXlYhfF+fAry8XL67lKSf3g0a/FWawBdDN+y2vI3QX2GMrKhBUrVuxguBPYZxG8q+iX77YZBOJFDGIX3pPo2FlcV/A5+rZgMyjMZNkI0M1y45xCx4dSGpuCzAbQzRQIxFJ8CjTv2UscfevtYsvLL4m1d04Qne+5VzTvVil2b/xM1O7eUw/oLU840QO/ai1f16RtO+ccf9Q41XDcWGh3w017//z8iw0Y4iMuvUhcfH5/8cif5otlr//bAfN7H3wkrrp+grhl9NWi72knirum/V5s3LxFjL3mcrFy9Zviu6d8W7Ro9k3xv9t3iFPPr/KA/q9l1V7DQD7L/YT2bcUl3+4pXn3/P2LWS8vEmL59xMHNm4kZ/3xFvP3pxhSHAejFV36dht3y5XU9e/bMi0fFaLlpu40KSIBvQqJOIaBPY3EJ6h6I3XMM+PuVHjyHTzmmO8XtsXckmI8NcxiAXozFGXk2oQD32A++YKBYP/VXYuOC+V6UDOhG+7fKCOh6o4Aj4d58s85d6vXSGeiH/XxszZynF1Rwz5t75GOuHir++NxCJ+2BZ/cVU+6dLeYvesEX1E/OmCrWUu+6zwk9nfAjx090frkh4Af0qhN7ic5tDvYAzoAfdHyleP7tdeLpVW8A6CYKUcxxmAZbzOZknLxpu00DnYfY76bvKAL3sTR03k8FMUF9Ih1fI4fO/SCvKuGOAMymBsIYdajeTy0APeMyhIAlpgAPk+/ZvEmsvubqFMuCgK4OuX/6zNNOrz4I6EG9+UNmP/bFNw84YL+7H3hEjLr8YqenfcHw0U6PvMsxRzl/yw8DfNOWL7weO5+feM8D4t5f3CS2fLlNfG/wlfWG3Ddu2iJmr3xt11ufbNyXe+T8mbJwsfN79EGtxXDq4a/+6BOnx65+0EMvzsJtGmzFooJpu00D3QO2X886W6C7w/RXknOG85B+mJMA9GIpwsinSQW4t9x+9M/EJ0/+0ZsHl/H7AV1Nm3v2bQYNER/NfdS5lhsGDb/xDW84Xv9fvXbp989fdemoEd14znv7jp3OkDr3yO+bNF60armfL9CfJSDf/NOrRCOad6fGvthD8/fz//6CN8Suxs+NgCYtmjlz6Hec2098uXMngG6y4CQsLtNgS5h5gdkxbbcxoDOsOdeyR+7COOceerreu64QgF4sRRj5NKlAGLTTAZ3zofbuZS+9UevWTha3vf4aDdnvL9bcebuz0E5+9CF3dQ79gP33C+yhM+hlT50Xwd1z542idm+tM+S+TBs65zgHX3i2mEtz6id1ONxJGj10kyUnWXGZBluyrAvOjWm7jQBdhzlnX+9dZzuHnuliOCkVgF4sRRj5NKWA3zC5Gne2QNfzxdfzRx/K57n1pn2+s/vaO6fuI0Esh9U/pkVqJ/WqFOMmT3MgLVev/4eGxzsd2d5Z+a5/PqJr+l96TcphHegtGjcWNz2zwAmDOXRTJSg58ZgGW3IsC8+JabvzAroCaWclu5p1HeB+w+dhvXB9eD6dgwD0dArhfKkpwGANmuNmW/2A3nXGTPHJn550Fs/pQ+6qPkEL7TgMnzvw4kv3zn7iuQZyURxvU1u45CVBK99TFrfxnLoEfK8ux4pTencXg6+53gG92kPnc0d1aCdGjeeNMEKoQ+46wHlOXQW8mm/MoRdnKTcNtmJRwbTdeQFd7iNPvaH+b7+5tkd9KYU7i7eeSZDT/0PUa+V+DZgAyAAAFWZJREFUdHX7W7rFcPJ6AL1YijDyaUIB2TvfseF938VwLXodn5KM3FMu96c3aNpU6HvQ1T3qe7dvF+smT0xZNa9GyIvijuh01H7y2NLq1c6iN/5w73rYRQME71FX59f5HM+x967s7ISjxa5ixeq3nH3o+rl3N3wo7lj84vYyUdaUz/FK91Oph8+fL2jO3m/L2tdxitWzhg3qYkLjuOIwXcnHZUc26dpoM+tj2u68gJ6Nw6IOC6BHrTDihwL/pwCeFBddaTBdyUeXU3Mx22gzgB5SfgB0czcXYoIC6RQA0NMplPt5G+Fmo80AOoCeey2BK6GAQQUAdINialHZCDcbbQbQAfToahHEDAWyUABAz0KsLIPaCDcbbQbQAfQsqwYEhwLRKACgR6NrFJV8dDk1FzOAbkZLLIozoyNigQJWKQCgR+duG+Fmo81RNN4A9OjuS8QMBUpWAQA9OtfaCDcbbQbQMeQeXS2CmKFAFgoA6FmIlWVQG+Fmo80AOoCeZdWA4FAgGgUA9Gh0jaKSjy6n5mIG0M1oiSF3MzoiFihglQIAenTuthFuNtocReMNQI/uvkTMUKBkFQDQo3OtjXCz0WYAHUPu0dUiiBkKZKEAgJ6FWFkGtRFuNtoMoAPoWVYNCA4FolEAQI9G1ygq+ehyai5mAN2MliU15H5Ju7Zzuv/nvdvMSFMcsVT0P/uWmvnPwebicFdeuUySr3/f5KBdrzdq2iYvg9JcXHnxwD1d9m9+7eotW3+baTr0BrdPZg0bfFem4ZMYzka42WhzFI23kgJ6796950yfPr1kbMqksrHxRrDR5ihu/kzKV9xhbPQ1bI671BUufdO+Lhn48dvWAPTCFcQ4UzJ9E8RpSzZp22g3bM6mhBRvWBv9HEUjHUAv3nvAybmNN4KNNsPXRX6jZpF9G8u3jTZHcU8XLdCpR762rKysg3qfdO3aVcycObNobcrinveC2ngj2GhzFDd/LuWt0NfY6GvYXOhSFl96pn1dMvCTQ+6XX355fN5BylAACkABKAAFslCgZ8+exjhsLKIs8h9JUMyhRyJrIiM13apNpJE+mbLRbthcLKUzv3za6OcoRt0A9PzKYexX23gj2GhzFDd/7IU3gwzY6GvYnEHBKJEgpn0NoBd5wTBdIIpBDhttBtCLoWSayaON5dtGm6O4p0sK6BOaNJrTbPduM3cVYoECliowpvnhb+wuKz8uavPLG1V83m3guQfkl07dLx6sGnxjfnEk62ob4WajzQB6yH3Hc+gAerIqJuSmOBW4tlm7t2rKG3SKOvfljRp92W3gOS3yTGfyg1WDrs8zjkRdbiPcbLQZQAfQE1XxIDOlqQCAHq9fbYSbjTYD6AB6vDUNUrdCAQA9XjfbCDcbbQbQAfR4axqkboUCAHq8brYRbjbaDKAD6PHWNEjdCgUA9HjdbCPcbLQZQAfQ461pkLoVCgDo8brZRrjZaDOADqDHW9MgdSsUANDjdbONcLPRZgAdQI+3pkHqVigAoMfrZhvhZqPNADqAHm9Ng9StUABAj9fNNsLNRpsBdAA93poGqVuhAIAer5tthJuNNicS6PSENn6i1AJ6N3lbzmBtbW2f6urqJfx3jx49WtHPPPr2rqur20C//VauXPmWvF0qKytPKy8vX6xeo59z/19Kv2etWLFiU9CthifFxVsJIXWzChw5brw46NwBTqR7t28X6yZPFBsXzBdtr/qxOOzSKlFWUeGc+/SZp8XaOyc4f/eY+4Ro0r69l5E9GzeKt2+9WbTo0TPlGhlAnt+6fFlK5iXQbxl9tTiv3xnOuZqar8SDjz8tfvfQ4+LJGVPFEW0PrWfwUwsWidum3iv6n3GquHHkFaJpk8aBYfiEfFLcHef2Ey2bNhEPv7JcvLyeqwkh+NghLZo5f3+xY6eY8c9XxNufbvQTGU+KM1v0YokNQDcje17PcneBPYayMoFgu4PhTmCfRfCuol++M2cQrBcR4Ge68J5Ex86i7w4+R1/nsY8UZrJsBPD/btgr6c/hHG8mpgLomaiEMMWgAMO85QknOjBWYdu6X3/R4bqx4vO//82BOMO9zaAh4qO5j4oN9013gL5n8yax+pqrQ81s3rOXOPrW28WWl1/yGgPqBQz04VVDOl18fn/xyJ/mOxBnuPc97URx17Tfi/mLXkiJn8+d1KtSjJs8zTk+9prLxcy5T4m2bQ4WVww5X2za8qXoO+SqenlioP9m6u0tjm/3LVFTu1fMfbXaAfqYvn3Epv9uF7Ne+rqhwXDnz03PLADQi6EA55BHAD0H0XwuyQvoenwE+CZ0bAoB3bmzCepT6Gco96zdcwz4+5UePIf3O+bEofbm05kLoKdTCOeLQQGGbcdxN4uNf1ngQFr9MNDbj/6Z+OTJPzrn9P8zBTo3BA6+YKBYP/VXTq9f/0igDzy7r5hy72wH4CMuvUio/6vXcI9905YvxFXXfz1SID98TdUPzxW76IVJP7v9V2LZqjdSzg/4wXd3jLry0iarP/pEVH6rjQd0PT9VJ/YSHQ5oBaAXQwHOMY8Aeo7CaZeZBjoPsd9N31EE7mNpOL0fwXysTJOgPpGOr+EeOx/zg7zbyx/pXvNj/qVrLpfXBJkNoJspEIglXgUYtq3P/LpHum+br4e1v1z2qtfr7nzPvaJJ23bivXumicOvGSm++u9/xYpBFzrh1CF3dZhetygd+OWQO4OaP9zb5iH0N95Z5wvtINAz0K/80dd548/S6tUp1z/1wN21H+zaVf4lDamffnSHQKBzj50/UxYu9nMOhtzjLbJGUgfQjcgoTAPdAzYNm19GQO+YLdD1eXV1GD+sxw6gmykQiCVeBeTcuZwb14fV5XB5o9atU+bW9VxL8PsN26u9fD9rJdDVufCNm7Y4Q+p6L/u+SeNFq5b7iQuGj/aiYpAPu2iAqKho6EFcxrVwyUvOPDsP0598fPe6B5evKjv6oNaBQB/Q7bhQ2FOiAHq8RdZI6gC6ERnNAZ1735wlCXAXzFn30P3mz/WevZ/pALqZAoFY4lXAb/5c9qg/m/dcypC7Dns15/pwvDzHoG+0fyuvVx8EdJ5DV3vefnPoDOkxVw8Vf3xuoTPP7vdh4B9+WBunMXDF4PMd+HOPn6976q+Ld724c+e+QdDm432POUosfPMd8bQ2XK+kBaDHW2SNpA6gG5HRDNB1mHPWdDBnOoeuDLmPkQviAHQzzkYsyVdADrmvufN2b0GcBPqujz+ut1guaPjcD+jpFsNJdbiH/ttf3tZJ7Xn3Irjeed1I8a9l1U4Pmz/qYji95y7jUqHf9dijHKC/ToCWq+dVj3xVWyv+vPotB94ZwpwvB9CTX6zT5hBATytRRgHyGnJXIO2sZFdT1AEe0PMOWhTnrY7HkHtGfkSgElFAQnfHhvedeXO1F84mqqva1VXvW1euEAeff4F4bfhljhJ+Q+5Bq+d16RjoN/7smk7qqnYeRldXvfsBnuPhcKf07i4GX3O9uHvC9aIDrWCvaNhQPPf3JWLQOWcKOeTOYeW2Nb2HzovgeOW7uo0txL0AegmUfQDdjBPzArqc71azou431/aoe3vJJezpuiHqtXI/urp/nc/77VPXzceQu5kCgVjiV0CCukHTpk5m1L3mDOoWvY73MqkumFP3rut7zPWGQpiV6qI4db+53GfO14ZtY+Nh9t6VnZ0kqD7g3S7O3+r1QUDnPefDT/m22E/bw/7xl9uwyj3+ohlZDgB0M9LmBXQzWTATC4BuRkfEAgXwpLh4y4CNcLPRZi5lpu0G0OO9d5E6FEicAgB6vC4xXcnHa01mqdtoM4AeUjbQQ8/sxkEoKJBOAQA9nULRnrcRbjbaDKAD6NHWJIgdCpACAHq8xcBGuNloM4AOoMdb0yB1KxQA0ON1s41ws9FmAB1Aj7emQepWKACgx+tmG+Fmo80AOoAeb02D1K1QAECP1802ws1GmwF0AD3emgapW6EAgB6vm22Em402A+gAerw1DVK3QgEAPV432wg3G20G0AH0eGsapG6FAgB6vG62EW422gygA+jx1jRI3QoFAPR43Wwj3Gy0GUAH0OOtaZC6FQoA6PG62Ua42WgzgA6gx1vTIHUrFADQ43WzjXCz0WYAPQ3Qf3rA/nPabf58cby3Y2FTL+94VJ/aNe/A5sLKHktqhfL19c0P/2J7WYODojaywb4VO7tdeE7jsHQObLzvCZ/t3PVyUJhaIR6ZXTX4nqjzWsj4bYSbjTYD6GmA3rt37znTp08vmRfOZFKJ2Hgj2GhzFDd/JuUr7jA2+ho2x13qCpe+aV+XDPz45SwAeuEKYpwpmb4J4rQlm7RttBs2Z1NCijesjX6OopEOoBfvPeDk3MYbwUab4esiv1GzyL6N5dtGm6O4p4sW6NQjX1tWVtZBvU8OPPBA8emnn96axb1T9EHPOeecW5999lnYXPSeTG8AfJ1eo1IIAT+Xghczs+Gmm2669fzzzzfGYWMRZZb96EJVVlaets8++/zjpJNOKm/atGl0CSUs5ueff14cf/zxAjYnzDERZAe+jkDUBEYJPyfQKRFlad68eR9Q1N9ZuXLlOhNJlAzQWQzutdNPP1PimBA46jhgc9QKJyd++Do5vogyJ/BzlOomK27TvgbQk+XfrHNjukBknYEYLrDRZjRYzfRgYiiuWSdpY/m20eYo7mkAPevbLVkX2Hgj2GhzFDd/skqyf25s9DVsLoaSaSaPpn0NoJvxS2yxmC4QsRmSRcI22gygo4eexS1SdEFxT5sp3yUF9KIrxcgwFIACUAAKQAFDCgDohoRENFAACkABKAAF4lQAQI9TfaQNBaAAFIACUMCQAiUBdJp/6UR6LKAHzbSl36X0PWvFihWbDGlUkGg0G0RtbW2f6urqJXriYbaGnevRo0crimsefXvX1dVtoF/e3vdWQYxLkwjlrQkFmeEGG06+26FeEpb3dHbR+YkU1/UcH2l6OWk6M26bFXuHhOUrLO/03IXLysvLH3BtmUSajZV2hZ2Ly3Z+TgTldzGnH1b+wvKea9kvpM1hZTlTv+Tq20zjj0IPTpvq3/F6vZKp33P1bZx1v7QtXV1N5X2CX72Ta70Wdl3RA10aR6JezwB0C/UZVLDqgSGKgmwiTteGMRTXBIYZF1K6OWZRQahSoRtmK13LUJznp4Obxxl0bhEXLLcgTqLjiWj4uJXBQLJ5i+43WUH65Z3CMvgD7VLLgq6PCb/lEodiz/1+DTYNyk459vEtw9HxX5gG+rlc8mviGr08B5U/9bie91zLvt44NGFPUBwKvNg3h6llOcw2Nb6wcLmei9JmBS7vUjotqM4aI+ssF7bn0f93cR6C/J6rb8PqvCj9rjTaWrBdVDdN1u9lN8wUOt2Dzt+nAz3Xei1dnVf0QHcLyZXy5nELx2y1YEVZoKOIWxYGsmGaCvQwWylsa6rkfXXgPBIsuXAN5ZGLTKEShW16nG5lP3Lv3r3zGjRocLFaCXJY97xv3smmjUF2kRbL6HKGvQdOF/Ad1d5sIWz0qbD7heXBzz9q3rnnTnatkZWEWi4orfFB56Ks5MJ01H2o/y+vDbOLbOoVVL7Dyn4co1D6fcr2hdmm+iVX38bt90zqXTfM3ZTXUeoIaq71Wtx+D6tH+X5lv1OZ7ajej7Ks51qvhdV53KgoBaA7wsnKLUmwyhUWIQU/0FZK64ggHdyClQIRveLINa/5XKc2XPSbU8br3uy+eacw79IN43uOjj9L51MqD7+KNp/853KtO4z+Mdl7bdAUkZ//Zd63b9/+P/SY39vVxp6sHHbv3n01Pf74Br9zsjGXS55NXOPazVFx44xHkrih5U1/+DVi1UqPwp8TUr4Dy37YKIgJu/zi8AEUj55NSeeXMA3CfJsEv2cCdNl4Jy3GqI0YCT+/OjxNvRar34NYo9qpN7TyrdfC6jzWr+iBroOpRICe0gOThSDMVgab2hJUdeCbgluKaq8wCUBXe51BsPXrVcu8uw0VX7sIli+rvXcOGzfQlaE6zo4zJSRBp/rGrwcr806V91iC9r360Cbb+tVXX41u2LDhVL9zCQC6t4aD8vKotF8p23w+ZWRN1YEhEFS+w8p+QoAeapvsrfpBUWoQ5tsk+D0d0MPq5Vzrtbj97meTfiyons21Xgur80oC6GGtuzhu5nxb/X4VvNKqK5keug6tEKDzfHFJ9ND9KgA/eJdaDz3A1ylrONBDd4blA3vyxdxDV8q9s4ZHryNLqYeugzoE6DnVayXfQ/cRsF5rOF/IFur6MJi7PUxe2ez1SNVWMfXKTgg5p8+vO6vK1fnlQtmoNk6UVdpq8im7FAKGL528u61Vdd2AZxfF/W+9x5eEOXT3Bl8gG5shQE/prcq8k00TdN9pw/H/T1s3wBWHp1Gh/RxQbuuVP7/Gjup7smlQLmU/CXPo6WyTw89h4dypFl/fhp3TR0Ki8n9QDz0dzPOs1wLrvEL43ac3LnfrOLtXtI++EyXlvtRGVHnu3bdeC6vzSmIOXS9ISai0s71pMin0HGeYrWnOpVSgcQ89++kTlCf9ptEWgHFUXsNEj0NbSJaIhp6bR693GtSIC8t7phq4OsfacHMrbG9VPg8vB+3iCLMr17Kf7b1oIrxfWQ6zTU0zV99mGr8J+/zi8AO6e8zbeROUdq6+jbvu92uA6TYG9dBzrdf0e1ova0U/h65UGItdY+vNz0VViE3F6zpF5t+JVu7V5b9pfnQk/TgLSbSwKbaGnYtzv2YmOvlUSN4iolz3qMqbhtKX+7199/Znkj+TYVxYyz3kng/V3nu6vLsNAd/99WHnTNqRTVxqnvg6uXfX9bs3pRKW91zLfjb5zCes331M8aX4l/6v5zN91CZX38bhdwltsqu31E7WXe6ooSzn8rQzAkf+P1adSsvVt2HX5ePLsGv1e1OG9duPrgJdXxSYa70Wdl1JAD0qxyUhXi6wlI8jkvBAlELp4VYS3r78QqUbZzpuJcEP5phSbA9Fykc3btzQ9e8W43qXfOyW18Lv9R+eZULXJMZRiLocQE+i55U8UWvsRvr3qULMCSVFikIU/KTYKvOhP4QjafmLIj+2wkzVEn4vrid65nMfFKIuB9Dz8RCuhQJQAApAASiQEAUA9IQ4AtmAAlAACkABKJCPAgB6PurhWigABaAAFIACCVEAQE+II5ANKAAFoAAUgAL5KACg56MeroUCUAAKQAEokBAFAPSEOALZgAJQAApAASiQjwIAej7q4VooAAWgABSAAglRAEBPiCOQDSgABaAAFIAC+SgAoOejHq6FAlAACkABKJAQBQD0hDgC2YACUAAKQAEokI8C/x8Ran+SaMPPu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png;base64,iVBORw0KGgoAAAANSUhEUgAAAfQAAAEsCAYAAAA1u0HIAAAgAElEQVR4Xu2dCZgVxdX3awYGBRJARFzQgIgoKsuwSNwxJkSCCy5EwCiDihoML8EQRVFUXAKEhPgRg0pEUFRMNG4QEhIiGKMiy6AYF0CUuCOg8IZ1ZOY7p+3qt25Nd9+t+nbfW//7PPe5M93VVXX+p7p+tXaXCXygABSAAlAACkCBolegrOgtgAFQAApAASgABaCAANBRCKAAFIACUAAKlIACAHoJOBEmQAEoAAWgABQIBHplZWXb8vLym7766qvfvPbaa/9WpCo/5phjWjRu3Li8tra2XVlZ2f51dXXH0u9h9O1Ff7ek3x+tWLFiZUTyNuzevfsvKY0zKP4Xd+7cOeHNN9/8NI+0Gvbo0WMSXX8t5X05fc+trq7+OF18dE0TCtOE9DmQdDqY8nMU/d+BvsfTdy8dv/D111/fqMZDml5GYR+gY0vpexZptCkoHQp7GoVdzOdJ5z6UpyUheSrr1q1bTwp/OaU7Xk+XryPNOtHPAspn2wziE5T+IRTfPaTHC3TNXMrrJxQH2/db+n8/+v0fOraCdBhDYf69cuXKeXSsLp1uOA8FoAAUgALRKOALdKrMD6BK+zEXmgsJmoMJmltUKIRlhyr4+7Zt2zaqefPm36RwXNH3zjH7j9J1w4kbO+T1lIdv099/ZqhQOjMpnRHr1q3bnWP8omvXrm0aNmzIeexG8d1EYLorHZhIn0sIdg8FpUnxbNy7d++Z1BCqLgTQqYF10L777vs4aXIqpXdDTU3NtIqKivvp7yGZ6qJDnkDd3/Xd/9Lv98gHS/VGAWnQhs7N4jTo+imff/757R9++OFOpeGiJz+KtLmWGxVp8uX5nfLRKscylLbRlKk2CAcFoAAUKAYFAnvoVHl/nyreP5IRDOVbqEK/i44dSX87vTzXuLfpdzNV0svodx0df5N+36UGwKfUANiTR2UstUsBOsXX3AXIgCzF9Sr3ENikjZKgdTn1lGdSPriB8hh9PyfbP6Tfb5Pth9DfP6HfP9H/W7kRQuEm0t/X03cS/T/Wr4euhEmbvk8AJ14+TvEMpJ9HKA8f0/dCgu1o+j8noHfo0GGfZs2a/Y5suYzi+tOuXbuGkj//26VLl9bU+JlPx3tyA4AaLcup4XAzpXMt54HCXkkNollRAV3qHyZUNqMguQiOa6AAFIACSVUgbA6dh7anUOXNvSqG9dn0y+EXuMb0o8r7rWwNox5xR4LCn+m6IzKpoJX4G1JlfTOBany2aVJ4o0BX01cbLT693EICXW3sTKM8/oxgXyPzms2QuzoKQjYNpkbMXLfR4PWWFVvLSYNBdP4ASu8e+v1KpikbK9LPSh54iuQsOn6sO63g+Ef5Hz30HAo5LoECUMBuBUIXxVGFfARBfDR97+J5ZVkh5wN0ivNkuv4f9K3IZC6X0zr00EMbt27d+jZqVPzcTdubBuD/s4GVBmPuaf+Nvt+kvAwkG5/ItjgYBHrKaETQHLo7dz+D8sm9b6+Hzvmma/qRRpU0j353gwYNeE59cYb2eGm7vfO7KZ6r6NpVFNdZNHXwkQ/QLyW9Hg6L3zTQM2kAooeeoccRDApAgZJTIKtV7iaArsw/f0Cw6KctuPMVmBsB1Kh41p03X0K/g3mRlgycB9BHURy/obg30G/GIw6ZDJMzfAioHSneTIfc8wZ6WOnMVCNuSJC+T7kL3+TIxpc0T9+MFkJ+g9K4m74DSLPn6Pd1bkDQL/fcG9Ox/WkYnhsAztqBEKBjDr3kqhIYBAWgQNwK+AJdB5bsSdNw+bE0XM5D7oely3hQ75vAciNB4E5eUU5A7++3Itsn7jK6roqu4/nib9F333Tpq+dlXvKZP1fi4xXx/GFQB34KCXTNXwzhX9H3D9loRGEn0dqHyQRtXhvQ1712KdlxNzVMuLGR0Uf1uwmgZ5QoAkEBKAAFoID/g2WCgK4OA6fTLh+IBvWYc11kl09efOzUh7kHEfAYgvW2lxVqUZwpoJPum6nRNFmxeSkdu4X+f4iOb6ffz+nLDaqD6Ps8NxxI2/+S/Wvo7xpqEGzjxZB+5YR9ylMm9MtbDjOaQ6c4eb1EaMMpXTnkhopcOJhBWASBAlAAChStAoFD7n5zw3IrkwrcsDldViWXXnEmQFfnUzMdTla8xHvPf03/j6S0Xnb3njOssvroq+4pT9+leWUGXS1HVCiguzrLfes5b9ei/MopiLcIurxvvV5cpPVwOnc/afY4jbBcTiMsDPqUjymguzsF/Bbieesm3IS96RIl7Zx1yKoQIDAUgAJQICEKZAV0OVyuVvTpgK7aqYG33qIqCf+oga7uPaf8TSNw8LYrb3V2pr6RW8UofAVfQ/n+gn5+xlu3+N8sgZ7XHLoOMteGjJ4BIBtHFMcZBGvehjaDfuf4AV1p1KWdMjEx5J7rqIxf3jP1K8JBASgABYpRgYyBvnv37hX08JLZVNGfr/bOsgG6Ah3eTvUdAumLqmiFAnqmD8hR86Y3MtwnqfE8NS8KY6A7UKdPDYW9iqFO2vyC/i/IojgTQOcthbQ6fl/K/37qdjL1iXYUppLC/IUN9Xt4jqqZaaCr8/NBCzTRQy/Gagh5hgJQwIQCGQOdKvkatyL/Jv09zn2iGg8r8yNQfbdR6RlUht/fpeHaH9BqaJ579T5FBHRvTzxpcR8Z0IMftkJ/T6W/q9gg+nsgQfF7SQC63wJFbUrFeWCOdEQYFNWHy1B4fnzt/KCCqAPdpzyknSYI2hYIoJu4/TOL4/lu3Vo0bChG1ZaJAWWirFtmV6UPVSfq3i+vE7NOWb7qtqDQXCfwOS6frs/P47rHLaO8QDX0EcoBIzxZTcd06zOgRW3DhqPKyH5Kz5j9VEu8T4/2mPX6358ItF9rIHNdO4XqlmlBzwDJcIozxX5Xyysp7pSncnLaUj+qQ5y1LAFbYR+lxv0jxAd+UuUE+vLalylhj7ZW7ap68KkWonzPKKo0qXyZ05eeQ/2+KCubNWvoRaH6uvb3U9faqOUupH5T2acGU5+jMZG0W8CP7tZYKcN7vuDyTRw5jvLBD3RL+XBdKuMJu7MCga5W3OSsvuTIAymi/0cJNqRf51GgrsMzBroyBP0vWkB1Dj9OVs1cENAzLKShNUgme5jVCMj+o+gpaPx4V342O/e676THzE7kx8y6w85P0fH3KN4q0oZB3pvn0On3VPfhN7+ma/Yhva6hY5E/Kc5ED13aHwZ02r7WiEZq+Hnuw8neX1BBHUfX+T7DXQd6FosqvUKOIffQYl2Qk0t6druV/M2LIyP50H1y22nLV93qFzlP89HxpxhgXH7o7yNk49MtG7Pp+jF8Xh95c3eaPEvX8FbLUQwYt1LNCjhdvnsh2S8itF/cRlD3tV/XJAy+HFYHkdoIUuprx37S5xz33RJqMvoumRT4u5o7eroPgnJAKKFIx3MA+mORl69ZwwYH6usHSz+g6xwiLvZ3GzFe48XVZwzr4K4B8hphdA/x9mivQaZqKRs/QeDOG+ja/PAze/bsGUbOP4S2rZ2/devWyfL56Zn20LVwD23evPmq999/f5dakgoIdN4GN4IEvoDSf4a+80hQFtuZR6dzp9DPw3S+rTsvPpIqDF7J7ix2U9YS3ECF+gHShfdkM9D7uCu+h1OD5de0BewmOp7pkHsulaW3glvCkvK7gvL9EBW2t6iw3S7zpb/cJdceultpOCv7Ka1/0GNhB7rP+T+fztVRo+fPStmQT8r7PYVtQN8PMnzSX9oelIlnIuQiuI3XvNCzkno6It2zA3KWhnrqq05btoqnrlI+euXoVrLvBr2oyO3hjKRIxtC92It+j6DyljfQu373Au7pRWY/5XPVa397op79WTSAvR022QCd0uV3ZHiNG3ktHXuXdEvpsUrHRAH0YQ8+Fqm+1NtYNatqUD192Sa/DgPX41x2+Lw6cqkWTmYA1WcLSacL6Tg3jo5VypsHdPUavTEWAHReBFzv+ryATr2wlu5+5NMp8m303Z++8ynT48jA1fS3A7ZsPppwdxBAefFVyifdkHtQetmucqe8HE3OeI7Ax28Pcz4uuBfT79t0/Gr3ITYb6P+hZPMLHESGpet78/A6NXIu2meffXbScWfxWdDee3md0sJTe6ASeqYWxTnJUV6GUGHjVetpX4yjj16km4cm+7mw8+N7D6fveTzsTse48cANmDuoMXN7o0aNelKD4lb6n6cdZJ5S3hqXLh2+KM/RGWxZC7ppsjj+Qq/KyN+id+qy6nqjhVmudXmUpvGmUIdjOJmmA11fHJq2wajK0/V7F0ZuPwG9nv1yRILqopfpO4vqnCp3pMKbhpD3CP06DZ0M7xd9mHck1QEzKY2+ynRGCtADhotVmeTzObLuoQ+bNTdyfR+sGhT0IrKUUR85IkRan8DGqUCXox2k02/oFEN8ZhjQKYzcdjuJh8spbMoUkaZpvReRqeLmBXSlUDxEhk0nA2ZT5PzUs4w/dN1NdB2/2CXyfcTZAp2N4KFjhg47hPI5mA7x3mr1wy+dGUE90Kd5b7UmLreiuhPIFmo93bDXnPIzz3k1/S/pm7ZCUVvn6RoKnDd3GoArLm6czCWbeN5oFn19GxruG9rmUbge2QKd4iyj9Nivv6C0+LWuP6bvZIqLn8fOawe60v8Md/n5lMK9R+edmyTDT2gBRw89QxUNBIsL6D73nG/PR4aLasg9bqC7L4Rypjbp/lrk2uuNVKgjF5n20GmR8z3UGeHOhN8LnBg8er3t3I90H7el+9gbBZE9+XyG3OMCugtUdQicNU6ZjtDrRgYrabCNNGhGYafQl8tkYA9dn/IIuh11uLtrEgLXJ1E8vvVj0JPiRtAFo6jFez4/mpXmkw+l+WR+jvoP6auDr14eyWB+nzg/V5wLSyKBrmW6nGw8hlr3F7h5Vhsv/C74cwne7/o5Iwzo6lvLtGtDYcVhswU6FZyfU975oTDP0OtTryR/8ShKysgBxclvYdMXXNTbcZBJz5nsPpj8zK/Y5Rau86H/nffJ07Eu9OV3AMyl71+pQvqE4uS1BYuDCrTP8UfpZvqErvlZFtf4BUUvPU8BkwD0sJ6nbPBGNuQeUw9d1gNuh0p91gL30H2nHvRpibA5dGXeNmWYV8KZ58bVNQycH7enuIYbGWo4WcRcMGW1RiEuoMv8U/lZw4/pprpqttJY4RdO8SJAZgE/GdVZMKjU91yXeaMRvB6BfULhmRdew1Pr1cvF4yl3pNpoUMuw+trwfHvoh1CKPclpPDcc+XBInvVNzi9nCUi3jBz9LXIszwmfxwt2SAfZKq53SboeunwQi3sh91SXkANvXrVq1dowu7MFuruIcRJNA4x/4403PvDLl88QJj+xbaL+lrRMgM55P+644w6kUY4bSCt+kQs/mGcoxcUP1sGnhBSIG+gKJPjVwH+TK7zdMp6yKE7tPZILjuDhavpVX/nMnkk7Qqa6L64eusyD7L1x79xd7e8tFNSLWTZD7mkWxfXQga4DXP1fm1JN22FR8x0j0EfyWiDSoSnl5wxeICgbh+pIh243w9XNvwd0F+J96LfK/TqL4tQGVUDjikdd7pfrQiIBegnVRbaZwjsQsn5Ajm0iwd7sFIgb6LJydRe4qSuIeSuP01tki/x66HQ4ZYFXLj3IuICeIZylM52RKL0nF9ZDp8bRAdTg4WFjHgX7Hzei8W5vU24VDGw8cHh9RCC7kvV16LiArubVhba3dU+fupBh3TLmTCeSfndw49JtzDDc+TNe3a4n9aew/3LPe4vt1NEOLX5nSsNYDz0Xp+AaKAAFSlOBOIHuVqAMHR792aStl0l5foLPCJSzKFTtARUT0P1KkzuHy8PB9d4O6WdbENDdOfQbCDTTCOo8usYNpd/Rl6dbGVaz3a2AKUB3e6fpplGLooeuQdRbdMjHg4AuG0yk2UY5GsQQpznvF+QWNreh5ECZ1xzQL48QzZX73GVDTZ+f53SVRilPWzjz8+52y/z2oZdm1QSroAAUyFaBuICuD6nLYV2qJA+iCvIz+uVnY3hg04cr3Yqzo/rAkGIFugQpQ4BGKuaS3fUe5qX3MiUg6Nd5GA//72e/q6sz8qEuenOHjEu6h86a6WsUgoDuNxwue9muT5y1Awx0qTnHT387z06QU5l0fgOlye8S4f38KWt8ghZ45zWHnu0Nj/BQAAqUrgIxAn2i2/O5mNTlBbb6Q04CH2rlA3f5VEJ2VFY9yLiG3NXecNBOFwkJPs8rznl7lLpPX/bQyWZ+EJZcS+DY75bYlIaBz5C9A3QCED+nw3dRV0DJz1jjuIbcXe18nzbo10MPWyDoNpbkFmTeNuyNHsk1EAx2+qY82VBZryQfPsbltN4zAAD00q1fYRkUKKgCUT9Yhox5jfahG3ykqll5on+wTN1rr/3tycTab1bN+rFF/WAZWtb92oPDBlmhb+CjX6N2IuKHAlCgOBSI89GvSVAoSY9+TYIepvNQ9WC8j341bU+c8QHocaqPtKFAESjAL2cpbyh+SsOu/HISfmiQmU+d2ECPfZ0V9Bx3M4nkH4v7chayv47sLzNofx3Z77yc5db8c1m8MTgvZxG7fkov/hlAjxg2rK+YFfYc9+JVzT/nAHqpeRT2QAEoAAWggJUKAOhWuh1GQwEoAAWgQKkpAKCXmkdhT0kr8Ic//OFJWgV7x4UXXlitGkrH+VW/b/7whz+UT7EqaR1gHBSAAvUVCAW6W0kIqiQu5Uv1/9XoHn/88cE0x1ZFYb9Pf79If58UIPgNaqXjXjeZKil+Fq6gbSpzaYP+ILXConTH0qlfZOhAJ3433gfomsYB122mNL8n03niiScq9bRVm3Rb6f+TLrroop/ocbu2z0tKxRpkQ5CWbvjr+F2/gwcP5mfye5/HHnvsENLsefJtJi/qeViWG59y4hu/W74uydDPKf6T17h+nEbbRn6o55/DpCmbatIp5VSeCLsH1Is5H5SHv9Gx/fkpUVRWTtbi8IVvmP5u/vk+u47+vp++vwoq35TmGvqOpLD85C9HC/Yf3Vvz6fhkyg+/Dpjv6bH0/1kyf373gRsODYYMCyaCQYG4FAgEut/N71bof6BKYaTeQ1DBQZXEX6mSmCUrDWmcH+zcY+tl5a//rwujxx1UgYeBzM8Ov4paAdhSHU5B4C4E0FVYuPr4wk0BgF/DxveaDIDu+Z81Iz+3V2GlVP78YoOpEmrpCrgOPb/wepn00SEwGQYc5eV0HfJuY/EYv8aHHpnfPeHTWJFa76Q0L5f3gHZ/BMIxHdBdn/6WfrmR4EA5DLhhwKZG29HcOFAbbyrQSa/RFLdvA0vqSXUBN/a9xnYmfkxXFnAeCkCB3BQIBLqsgOgGbRrS2+ZHBHJPYCtV3r0kXOj/zSG9OK/n41Y2w9SKNqiHoFRcKY0FE0DXKrHvqxWUj6xOzzMkXR6diLSHHtb70/ObroeeYa/YgRP5aQn52QE6/R2k08MyD9n20NMV4XRAdeF8ultmt1NexwYMTWcyCiBHesJGm9Qsp/To9YZnENCz0V8FeLrREhWsnBfKKL80h58Gtr+fzhLQ9Ja+A8m3z/LTrNRRjrAh/WzKYzof4zwUgAK5KxAIdL8ea1CPzO01eEPuQT10NZtuJcAVx3V6T94P9FECXVZW7iP5nOF/t/fi/K1DIUzuAvfQuRfsTRtwvjLstabr0YcNuf+BGizbKam+9PV6oWrPkoDvzOMy0LMFVsBUiZNfei3sZ/qQMacjp2QYYtzYIN/x86n5ffBOD1bXSClLviMMfv5VAPpgJtMpWQLdm9bSe+hqI4Zs6kd5u8RvtCHbOXS/kQk37V9SGjxN9R/68iMs2wQ0APRpBGdaDD303CtjXAkF8lXAF+gKFP6sDIUzsB+gG/YD7lFzwmrlGjTk7jeE6Be/bojbeOAXKwzi5+RmOG/rjBhw/ugafkZv2jl0TlcbFuYXFvCzdj2oqTa4gHDmkTkt+v0THePKzPcTNNSbj+OkfhT32/pwd7oRjrBpE85TNkPuWi/RayRksNbCt8Hgl76aXx3oWa6t2Ex6Peq+UCET+bmx8gyFd96LnMFnJ4VZTt9T9LBuOfkNHR/Aa0xU+OpahQGdG75yZIhfDkHxnReSLy8/yvA4N7SCRicepnD8aNDr6LeJzzqW0Dn0sDKZgXYIAgWggAEFfIHuVjLfofj/wUBXeyd0jGH+NN30/KAJb25Z9qwY+HR8B4XxfdSeMkT/tmwsBPXW/UYEop5DD5v3VXsfQeArcA/da3DJspAN0MPmSH3K1mYKP4QXWfn10JVGGj9f+x36rqbvm/TNdDGj0yDQ53XDgC7zGDYiFNRzpeO/4OmDsLUgMv50Q/26Vm7Z+C2Vl5+km0PPdgRDnerh+WtKw1vQ5qdH0NSQXw9dmbJox0B3RzqCFremrBGQdQTl4XO9kWmgnkIUUAAKZKCAL9CpQvotVdqH0PX/ZegypOjvA7jnqyyCceaS1V4aA4/n3Xx67oE9Ms5jWI9OtcGvYjUxh+4O8adUjPKYO4TrrLx3AegMjyYZ6BksRMtryF0uivSBkTOPHORPOYrDPqWy4iya1OHn10OV8/ZBQ+5uIyoIPJyc386KwNEbfdg4YBrAK5rqKIxsUPFJOYqjjBg5u0BM9NDd+yxlQZpyr3iwzQbofL2+nsSvweDXaAXQM6htEQQKRKxA2jl0uqHbM8y55c2VCC+a8dtaJitrXojE56kye5+u4XlW9ZPSqucTAcPZvvOUfr1PE0BXgaAMT3JleQz32EPsrddQibuHnm150RszOlBVfTluCVe9Z8sVOpcNPh6w/oK3RzkLIN2FV3JLV8rq8xzn0H13VSiNRW+LmOzxU/ls67c+It0iQlVfvTGijFLw+7t5cd4sToftpl+jQ+4S6Jn20Cn9RyhPgdvc6Jxzb1Jj7W1Z3kMWPtZrJAHo2d55CA8FzCuQDui8AMdbaCRXvfr1aGVF6FZivE/2Pfq+qi4g0odGg+Zzg4ZQ/YbgTQBdyuraIBfF8cKqeVTp/1VWcO5wsNxr7+wHpvOX8dCk7LUWEuikNQ+Dp2zFkkDmfNG5mRRmslpJs62c3yBfZgp0ZTi2Xm9fBboygtOKkl7OPVTOQ9A6inRz+H6L4jLtocsRHm5H0jdsxXfKgi9lftjT2x2eHqMuuFOHsbNcFJdu1X29HjeVvabk2+0BO1D8wv+TbG6jPFOC133U266Xaw9dmXJbiSF38xU1YoQCmSiQDujO8LKyEIcrheHuXOc0TkDevArQeZvbejdxvaLS9+Z6W7x8hm9TQKEskksBWBqgp10Uxz1Kdf7fnVaYyCMTbFtQBaf1JL0h3UICnTRuwr0qOU+rT0moYFXzpYEn7UN75KgF+1TvoWur6h2fyakJCs5z6OM5j3wtlYsq+uHtUzyv7kzZKH4PnAaQBTndgr50Bd61m23wGmmZzKFrDT6nTKnD7H7pZjqvr49m+E05+ExhcR4mcLqZ9NB5CkZv/PnNoXN8enl3feVnor5NjxfNOR0AAD1dScR5KBCNAhkB3b35621JkT1mt7LmOcyFdEM3dYcDeUVtytOw1ErOB+ApTxbToMPbi3jFe70Hg+TbQ+e8yx44z9G6T0JLeZCM1gOU88QpT9hSKv1C70P3hqz1SlqFg7qAKhsw+gy55/SkuKAylEmxVsuKClIZZyZxUBivwZBua18mUHLzdKHaoFLz4Qd0pRzVm3rSGg2ha05kWHWkTLVJ1ShoCiFToGcyh642bjPRLkN/IRgUgAJZKoBnuWcpWBKC+wApbe/WRL4zbQj4zaGbSB9xRK9A0IiU30iMOrpFOXMesQygR+8jpAAFghQA0FE2oAAUgAJQAAqUgAIAegk4ESZAASgABaAAFADQUQagABSAAlAACpSAAgB6CTgRJkABKAAFoAAUANBRBqAAFIACUAAKlIACAHoJOBEmQAEoAAWgABQA0FEGoAAUgAJQAAqUgAIAegk4ESZAASgABaAAFADQUQagABSAAlAACpSAAgB6CTgRJkABKAAFoAAUANBRBqAAFIACUAAKlIACAHoJOBEmQAEoAAWgABQA0FEGoAAUgAJQAAqUgAIAegk4ESZAASgABaAAFADQUQagABSAAlAACpSAAkUL9O7du68tKyvroPqA3sV8ycqVK+eUgF9gAhSAAlAACkCBrBQoWqDrVhLgL/7Od74z58wzz8xKAASGAlAACkABKBCHAi1atBA9e/Y0xmFjEcUhhpqmBPrhhx9+Ttx5KWT6Rx111LPvvPMObC6k6DGlBV/HJHyBk4WfCyx4jMn17t37WQDdxwEAeoylssBJ21jhscQ22g2bC3xzxZScjX5mqQH0gAIHoMd0J8aQrK03v412w+YYbrAYkrTRzwB6SEED0GO4C2NK0tab30a7YXNMN1mBk7XRzwA6gF5PARtvBBttxpB7gQkTY3I2lm8bbQbQAXQA3dK5ZAA9RsIWOGkb4WajzQA6gA6gA+jY0VBgwBY6ORvhZqPNADqADqAD6AB6oQlb4PRshJuNNgPoADqADqAD6AUGbKGTsxFuNtoMoAPoADqADqAXmrAFTs9GuNloM4AOoAPoADqAXmDAFjo5G+Fmo80AOoAOoAPoAHqhCVvg9GyEm402A+gAOoAOoAPoBQZsoZOzEW422gygA+gAOoAOoBeasAVOz0a42WhzIoFOj1ztRBlbQO8mb8sZrK2t7VNdXb2E/+7Ro0cr+plH3970rvIN9NuP3lf+Fp/L9LoHHnhgV9euXfdV7qkNlFY7/R7Do18LXOvEmJytN7+NdsPmGG+0AiZto58TB3QX2GMoYxNWrFixgyFNsJ1F8K6iXwb4DAL8IgL8zMrKytPKy8sn0bGz3HKS9jqCf08K++O9e/fW0VtpWi9fvnwd/d+cvv+g+M9QyxuAXsC7L+akbL35bbQbNsd8sxUoeRv9nDig674mwDehY1MI6NP4HEF3Cv0MJdhvcs8x4O+XPXh5fdB1BFNE0zcAACAASURBVPDlFKbt2rVrP7uIPgT4ixjw9N1KcbcA0PFKzQLVN4lIxsZKDzYnouhFngkb/VwMQOch9rvpO4rAfSz1yPsRzMcq4J5Ix9dwj10tIW5Pv9511DD4ksI1oxfAT5bX0bFaOvYVAb0RgA6gR17TJCgBGys92JygAhhhVmz0czEA3QM2DbFfRkDvmCHQfa8jeO8hoxsC6MF3ko03go02cwmw0W7YHCFFExS1jX5ONNCplz2RMygB7s6Zp+2hh12HHnr6O87GG8FGmwH09PdCqYSwsXzbaHNiga5DmTPqAv1K+nM4L5jzm0NPdx1NoX9M1zdfvHjx2muvvXY45tDrV1k23gg22gyglwqu09thY/m20ebEAV2BtLOSXZsX5wVy3iI4FfBuOG8FfNB1EuC7du2qOfnkk1tIwFP46TSHPkK9Dqvc01cUpRLC1pvfRrthc6ncteF22OjnxAHdhfRi1VXqfnNtr/lSCncWr3jP5rq//OUve1q1aqUugKu3ZY3TB9DtuPFt7anaareNFT1stqcuo+3Yz9IasTJTFhuLyFSGco0HQM9VueK7zsYKD0AvvnKaa45tLN822py4HnquBTaK6wD0KFRNZpy23vw22g2bk3kPms6VjX4G0ENKEYBu+hZLbny23vw22g2bk3sfmsyZjX4G0AH0egrYeCPYaDOG3E3iI9lx2Vi+bbQZQAfQAXRSwNab30a7YXOyGx+mcmejnwF0AB1AB9Dx+lRTFEloPDbCzUabAXQAHUAH0AH0hILYVLZshJuNNgPoADqADqAD6KbImdB4bISbjTYD6AA6gA6gA+gJBbGpbNkINxttBtABdAAdQAfQTZEzofHYCDcbbQbQAXQAHUAH0BMKYlPZshFuNtoMoAPoADqADqCbImdC47ERbjbaDKAD6AA6gA6gJxTEprJlI9xstBlAB9ABdAAdQDdFzoTGYyPcbLQZQAfQAXQAHUBPKIhNZctGuNloM4AOoAPoADqAboqcCY3HRrjZaDOADqAD6AA6gJ5QEJvKlo1ws9FmAF25Y+h1qWvLyso6qDfRySefLDp27IgKz1TNktB4bL35bbQbNif0JjScLRv9DKCn6aGfcMIJcy655BLDRQ3RQQEoAAWgABQwr0DDhg1Fz549y0zFbCwiUxnKNR7qsV/cu3fvOdOnTy8ZmzLRYvny5XUmC0QmacYdxkabWXMb7YbNcd9thUnfRj9HcU+XDPwA9MLceElIBTd/ErxQmDzY6GvYXJiylYRUTPsaQE+CV/PIg+kCkUdWCnapjTZH0ZovmMPySMhGX8PmPApMkV1q2tclBfRL2rWd0/0/791WZD7NK7sV/c++pWb+c7A5LxWL42L4ujj8lG8uTft5bLPDd20vb7BvvvnK9/oWhx6884g+Jx3qF0/nls1/snrL1t9mmkatEK/Mrhr0SKbhkxoOQA/wDA+5T2jSaE6z3buT6jvkCwpAAShQcAVGNTt8Q215eduCJ6wl2PzQQ6qPOO3ESkP5ePDBqkGXGYortmgAdAA9tsKHhKEAFCg+BQD05PoMQAfQk1s6kTMoAAUSpwCAnjiXeBkC0AH05JZO5AwKQIHEKQCgJ84lAHo6l2AOPZ1COA8FoICNCgDoyfU6eujooSe3dCJnUAAKJE4BAD1xLkEPPZ1L0ENPpxDOQwEoYKMCAHpyvY4eOnroyS2dyBkUgAKJUwBAT5xL0ENP5xL00NMphPNQAArYqACAnlyvo4eOHnpySydyBgWgQOIUANAT55Lk9tCpZ9yJcreA3k3uPImotra2T3V19RL+u0ePHq3oZx59e9fV1W2g334rV658S1pTWVl5Wnl5+WL1Gj6nxul3nZ970ENPbqFFzqCADQocOW68OOjcAeLTZ54Wa++c4Jncul9/0eG6saJB06airqZGfPDQLLHhvuneeXkdH9i7fbtYN3mi2Lhgvne+7VU/FoddWiW2rqoWq6+52jkuj5VVVDj/62mqeqtA79XtOHHndSOd0+MmTxPLVr2R4pr7Jo0X3Y/rJB58/Gnxu4ce986NuPQiMeyiAaKioqHYuGlLyrXque07doq7pv1ebNy8xUmndauWThxLq1eL66b93nlS3NEHtRbDT/m2c3zGP18Rb3+60UtHntuvSWPn2JuffCamLFzsV3zwpDgfVfJ6lrsL7DEU74QVK1bsYBAT2GcRhKvolwE+g2C9iAA/04X3JDp2Fn138Dn6tuA8UZjJeiOAjl3Px9zrrqRgwzkNP8/yMQA9SBkchwJQIEoFmvfsJY6+9XZR1qiRk8zmJYs9oMtzOza878CY4X3Ad7/nQZv/b3nCieLtW28WW5cvq5dNvr7juJtFRYv9xP+++W8nDm4gHDZ0mFg3ZZJzDcO9zaAh4qO5j6Y0FGRkEui3jL5anNfvDPHuhg/FN5s2SYFy/zNOFTeOvEIwkBnaf3xuoQd0PnfZoPPExHsecKJkUL/3wUfiqusnCHndwiUvidum3iu4QdCxPfftysTil151jskPP/r19htGVZ56ZHvx8ZfbRONGFSlAlzBf/dEnYtZL9bXQxAHQTQNdj48A34SOTSGgT+NzBPUp9DOUQLzJPceAv1+BN4dPOaYDXI1T7d3raQPoUVZZiBsKQIF0Ckh4b3n5JQ/oDNuDLxgo1k/9ldPrVsNs/OsCB9Yb/7LAF8ScXud7vgZio/1biT2bN3k9dDUvEvpB8ehD7gz2k3pV+vbQGdBjrh6aAnTdboZ2q5b7iQuGjxZ6XHz9eIp/x86d4vSBl6dcqj7LverEXqJzm4NTgM7HOhzQStz0zIJ0UvN5AL0AQOch9rvpO4rAfSwNp/cjmI+V6RKcJ9LxNdxj52N+kA8Aegr0/bwNoGdyDyAMFIACUSngB3TugTfr3EWsGHShl2yPuU84cN72+mui9Zn9nOP7tvn6JWRfLns1ZVidz6+583bRYcz1gUDnHvvh11Cv+Z5pKUP1MkGTQJdD9v9aVu31yDkd7q3zh8/f+4ubxNZt/xXf/EZTp7cvh+FffGed93IWP6DfcW4/sWPPHtGOhukblpeLXTVfiYdfWS5eXs+DvfU+AHoBgO4Bm8B8GQG9Y7ZAl/Pn1Msfyj15/f+gmxFAj6qaQrxQAApkooAf0LmHzb1rP6Dv+vjjlDl3dej8yxXLnWF82duXjQA5h67mJ+wchzMBdDlcz/E9tWCRN5T+5IypYtOWLzygX3LB2WL08B+JPXtqxMjxE505eg7Dn8tu+2Ug0P3m1Rnw/AnosQPoUQKde98cvwS429POuofOccjFcm5+H6XfrdSzf1wO1fvdXAB6JlUOwkABKBCVAtn20Bno+vy5hDPnUW0IBEGbjzv1rjICoNtnAuhqnBLQPOTOw+/8kT10CfT/fPypGHDZKOccL5obeHZf8eCzf93wRm2ts3ha76H7zZ8PoN7+6Ud3EHNfrfbrpQPoUQFdh7kCZW8xW6Zz6Hoe3YV3zjA+z8UH3YwAelTVFOKFAlAgEwWCgK5CWw2zZ9PnzpA7D6nLBXEM6Foadm7UsqVo1Lp1vWR3rF/vwTsTmHMEpoEuAT3l3tninL59vPl0Tovn0Cf8/BqxlobJB424LmOgc0Duka/7fJO3IA5Az6TUpYbJd5W7XNTmrGRXo9YB7rda3Q/yPkBPmXcH0LN3Mq6AAlAgegX8gK4fU1e1c454WF2ugA9bra720PWV8+ksyxfoPNx+CG01k71wtYeuL6LjHnsnWsXegObAefva/EUvZDTkzjZwr/34dt/y5s0x5J7Os/XP5wV0bWjciV3dN67tUV9Kp89SV7zT/0PULPF+dJp35/0KvKXNOUfHLtcbC35mooeevfNxBRSAAvkrIAGr96jl3nB1z7i+z1zdo845CdpPrgJd3bcuc++3v12e07etqRbLPeWt92/pbFtr6u7/5jA1tChN7kdniB/R9uuFe/o+dHV+XZ67YvD5ondl55TwazZt8batqXn4grbKyf3oY6jHf8zBBzqn1eM+XsKQu48oeQE9/1vBXAwAujktERMUgAKlowCeFJdcX+LRrwG+AdCTW2iRMygABeJTAECPT/t0KQPoAHq6MoLzUAAKQAFPAQA9uYUBQAfQk1s6kTMoAAUSpwCAnjiXeBkC0AH05JZO5AwKQIHEKQCgJ84lAHo6l2AOPZ1COA8FoICNCgDoyfU6eujooSe3dCJnUAAKJE4BAD1xLkEPPZ1L0ENPpxDOQwEoYKMCAHpyvY4eOnroyS2dyBkUgAKJUwBAT5xL0ENP5xL00NMphPNQAArYqACAnlyvo4eOHnpySydyBgWgQOIUANAT5xL00NO5BD30dArhPBSAAjYqAKAn1+vooaOHntzSiZxBASiQOAUA9MS5BD30dC5BDz2dQjgPBaCAjQoA6Mn1OnroIT30Hxx37Jzvv7n69OS6z3zO9rn258/v/vUvYbN5aRMXI3ydOJdEkiHTfh7X8lu1W2oblUeS2SwibbJfs93H/ODM//pdMvjIQ19/bO2HXTKNrqaiwReP/OiCDzMNn9RwAHoI0Hv37j1n+vTpJfNK2EwKoekCkUmacYex0WbW3Ea7YXPcd1th0rfRz1Hc0yUDPx5yB9ALc/PFnQpu/rg9ULj0bfQ1bC5c+Yo7JdO+BtDj9mie6ZsuEHlmpyCX22hzFK35gjgrz0Rs9DVszrPQFNHlpn1dtECnHvnasrKyDqrvunbtKkaMGFFE7kRWoQAUgAJQwGYFevbsaYzDxiKK2yEYco/bA4VL33SrtnA5zy8lG+2GzfmVmWK52kY/RzHqBqAXS4kPyKeNN4KNNkdx8xdD0bfR17C5GEqmmTya9jWAbsYvscViukDEZkgWCdtoM4CeRQEp8qA2lm8bbY7ini4poF/Sru2c7v9577Yiv5+zyn5F/7NvqZn/HGzOSrXiDAxfx+O3cc3a7txWXtG4UKmfc8ZJtzy76F++9/RBnY/+4JAux+7NNS/l5Q3WzRz6wxdzvT6q6wB0M8qWFNAnNGk0p9nu3WaUQSxQAApAAVJgdLPD3/2qvPyIJIhx+KknLt7vsEP65JyXurrZDw4bXJXz9RFdCKCbERZAN6MjYoECUKBEFQDQo3csgG5GYwDdjI6IBQpAgRJVAECP3rEAuhmNAXQzOiIWKAAFSlQBAD16xwLoZjQG0M3oiFigABQoUQUA9OgdC6Cb0RhAN6MjYoECUKBEFQDQo3csgG5GYwDdjI6IBQpAgRJVAECP3rEAuhmNAXQzOiIWKAAFSlQBAD16xwLoZjQG0M3oiFigABQoUQUA9OgdC6Cb0RhAN6MjYoECUKBEFQDQo3csgG5GYwDdjI6IBQpAgRJVAECP3rEAuhmN8wY6vba0E2VlAb2bvC1nqba2tk91dfUS/rtHjx6t6GcefXvX1dVtoN9+K1eufEtmvbKy8rTy8vLF6jV8LizOILP59al49KuZQoFYoECSFGh71Y/FYZdWibKKClFXUyM+eGiW2HDfdCeLrfv1Fx2uGysaNG2acq7zPfeKFr2Or2fGl8teFauvubretXzg02eeFmvvnFDvGh3o/c84Vdw48grx6eebxQXDR6eEDzo34tKLxLCLBoiKioZe+KcWLBK3Tb3X+f++SeNF78rO9dJWwzw5Y6o4ou2hTpgvduwUM/75itivSWNxybd7in2VePn8rpqvxMOvLBcvr+dqV/ng0a9JKtrCdEMmL6C7wB5DCk1YsWLFDgYxgX0WwbuKfrkkzSBYLyLAz3ThPYmOnUXfHXyOvi1YXQozWW8E0LHr+Zgap9oY0L0CoCeqnCIzUMCIAhLYn//9bw5sjxw3XrQ84UTx9q03O/EffevtYseG9x1I87kDvvs9sW7yRLFxwfyU9LlRcPAFA8X6qb9yznG87Uf/THzy5B+9xkFQhlWgM3i7H9dJfLZps9i9pyYF6GHnGOgDz+4rptw7W8xf9EJKUreMvlocclBr8dq/3xGXDjxHcKU8+4/Pit899LgXjuP++NON4qEVrzvPcr/j3H7OuZueWVAv23zuy507xZSFi+ubBKAbKZemIkkU0HWjCPBN6NgUAvo0PkdQn0I/Qwn2m9xzDPj7FXhzeP0Y9+pnUxxjGOBuo8H7P0hIAN1UEUM8UCA5CqgA37p8mWjes5foOO5msfEvX4NMhTSfY8Bvefmlej1t7rE32r+VWDHoQuc6/p8/srceZrHfkDsDtlXL/er10Dkev3NhQJdpc5gh5/2AOzhi0YtLvd67mjf5cpaqE3uJDge0qgf0E9q3FYOOrxTPv71OPL3qDQA9OUXZNydJBzrD+G76jqJCeSwNp/cjmI+VlhCcJ9LxNdxj52N+kOfj1Ju/jK49g+Nx4/tAjcdPGQA94SUX2YMCOSjgB3QJbY6uWecuHqSdOmXuE2LP5k0poNZ747JRsGfzZtGsS1cnV3s2bnR6/dxo0D+mgK4OuS+tXi2uuj51eJ+BfsWQ8wXVfU4W/MJIoI/p28cJo/fC+XiLxo19e+7OBeih51AKo7sk6UD3gO1CuWMuQJegJxmHcLmm71ncyw+TFUCPrtAhZigQlwJy/vyzP893et3q//seckhKrzsI6HqjQA7j7/7sM6cxIHv2cug+CqCrccp59oVLXvJ64XJ+fDvNjd817fdOcJ6nV8PwMQb6sLP79jn96A5i7qvVKXPkR9Ow/fBTvi1Wf/SJmPVS/YYJgB5XKQ5ON7FA5943Z1sC3J0zz7qHrg+xYw49eYUQOYIChVSAgXzQuQOcJLknXVuzR3y5fLnzf7oeut8wvN/8uQ591T4TPXRdr6AhexX2PK+uD+vfdde4Dd/pelzbhW++U29InYfhO7c52Fks9zbNt/t+0EMvZNFNm1Yiga7DnK1wgX4l/TmcF8xlOoeuX+e0urWhej+V0ENPW3YQAAoUvQIM48OvGSneu2eaaN69h7dATs6v63Po+mI4FkCdh5er5ZMCdM6fhP2mLV+kAJ2H5IdedO7ev765poHf/HjoYjjpeQA9UfdAooCuQNpZya4qpQM8ANT1FsXpPXK59U2ueg/yBoCeqHKKzECBSBRQ58j13rcflP3m1DljvCiuSdt2vqvl9Yyb6KHfPeF68c66952V6/qQ+2P3TBL/XLpSHNWhnajdWyuOp+1rb61dLzod2d4bcueV8H1PO1HMfXHpW//65DPeKpzyGdDtOOE3DF/PCQB6JOUy10gTBXS5j1w1Rt1vru0n9+bCtTly73K5H92df39AnqDjl+sNBl1AAD3XIoXroEByFZDQbtS6tZNJdR85/6/uUd+7fXvKljU+12bQEPHR3Ed9t6Yx7Ju0b+/Eu2P9+pTFdaoi+rY1fb/4uxs+dFa7++0ll+d6EXDvvG6kaN2qpRO1ur9cAr4p7SlXPzKMfq0M8/GX27zFb2Hb2FIiBdATVdgTBfQkKQOgJ8kbyAsUKB0F8KS46H1pGmzR59hMCqbtzuvBMmZMMhMLgG5GR8QCBaBAqgIAevQlwjTYos+xmRRM2w2gm/ELYoECUKBEFQDQo3esabBFn2MzKZi2G0A34xfEAgWgQIkqAKBH71jTYIs+x2ZSMG03gG7GL4gFCkCBElUAQI/esabBFn2OzaRg2m4A3YxfEAsUgAIlqgCAHr1jTYMt+hybScG03QC6Gb8gFigABUpUAQA9eseaBlv0OTaTgmm7AXQzfkEsUAAKlKgCAHr0jjUNtuhzbCYF03YD6Gb8gligABQoUQUA9Ogdaxps0efYTAqm7QbQzfgFsUABKFCiCgDo0TvWNNiiz7GZFEzbDaCb8QtigQJQoEQVANCjd6xpsEWfYzMpmLYbQDfjF8QCBaBAiSoAoEfvWNNgiz7HZlIwbTeAbsYviAUKQIESVQBAj96xpsEWfY7NpGDa7pIC+iXt2s7p/p/3bjMjdXHEUtH/7Ftq5j8Hm4vDXXnlEr7OS76cLx7XrO3ObeUVqa9Cyzm29Beec8ZJtzy76F++9/RBnY/+4JAux+5NH4t/iPLyButmDv3hi7leH9V1psEWVT5Nx2va7pICeu/evedMnz69ZGzKpPCYLhCZpBl3GBttZs1ttBs2x323FSZ9G/0cxT1dMvDjt60B6IW5+eJOBTd/3B4oXPo2+ho2F658xZ2SaV8D6HF7NM/0TReIPLNTkMtttDmK1nxBnJVnIjb6GjbnWWiK6HLTvi5aoFOPfG1ZWVkH1Xddu3YVI0aMKCJ3IqtQAApAAShgswI9e/Y0xmFjEcXtEAy5x+2BwqVvulVbuJznl5KNdsPm/MpMsVxto5+jGHUD0IulxAfk08YbwUabo7j5i6Ho2+hr2FwMJdNMHk37GkA345fYYjFdIGIzJIuEbbQZQM+igBR5UBvLt402R3FPlxTQf3DcsXO+/+bq04v8fs4q+/tc+/Pnd//6l7A5K9WKM3CSfP1s45bb/rLP/jVRKtn9R+fVDunQ7o3H1n7YJfN0anbNGnbx2szDJy+kjXCz0WYAPeTe4zn0CU0azWm2e3fy7lDkCAqUmALTmh60eE1F0z5RmlV58QXby0RZ02zSqKsTq2cNG5RFAyCb2AsT1ka42WgzgA6gF6ZGQSpQII0CAHp0RcRGuNloM4AOoEdXiyBmKJCFAgB6FmJlGdRGuNloM4AOoGdZNSA4FIhGAQA9Gl2jqOSjy6m5mAF0M1qW1KI4zKGbKRSIBQqkUwBAT6dQ7udthJuNNkfReAPQc7/vcCUUsFYBAD0619sINxttBtAx5B5dLYKYoUAWCgDoWYiVZVAb4WajzQA6gJ5l1YDgUCAaBQD0aHSNopKPLqfmYgbQzWiJIXczOiIWKGCVAgB6dO62EW422hxF4w1Aj+6+RMxQoGQVANCjc62NcLPRZgAdQ+7R1SKIGQpkoQCAnoVYWQa1EW422pxIoNMjVztRxhbQu8nbcgZra2v7VFdXL+G/e/To0Yp+5tG3d11d3Qb67bdy5cq3ZPmurKw8rby8fLF6DR27jI49oN8DFOZyindm0L2BR79mWWsgeNEq0PaqH4vDLq0SZRUVKTbs2bhRvH3rzWLr8mWidb/+osN1Y8Xuzz4TKwZd6IU7ctx4cdC5A7z/62pqxAcPzRIb7pvuHOsx9wnRpH175+8d69enXKsmtv2GCRvOOOvMthUVDZ3DTy1YJG6beq/zd/8zThU3jrxCNG3SWNTUfCUefPxp8buHHq93zqnQXn9TXDHmFtGr23HizutGitatWnrJfLJ1W+24pxeU84EBdP4HnTuJhuXlYhfF+fAry8XL67lKSf3g0a/FWawBdDN+y2vI3QX2GMrKhBUrVuxguBPYZxG8q+iX77YZBOJFDGIX3pPo2FlcV/A5+rZgMyjMZNkI0M1y45xCx4dSGpuCzAbQzRQIxFJ8CjTv2UscfevtYsvLL4m1d04Qne+5VzTvVil2b/xM1O7eUw/oLU840QO/ai1f16RtO+ccf9Q41XDcWGh3w017//z8iw0Y4iMuvUhcfH5/8cif5otlr//bAfN7H3wkrrp+grhl9NWi72knirum/V5s3LxFjL3mcrFy9Zviu6d8W7Ro9k3xv9t3iFPPr/KA/q9l1V7DQD7L/YT2bcUl3+4pXn3/P2LWS8vEmL59xMHNm4kZ/3xFvP3pxhSHAejFV36dht3y5XU9e/bMi0fFaLlpu40KSIBvQqJOIaBPY3EJ6h6I3XMM+PuVHjyHTzmmO8XtsXckmI8NcxiAXozFGXk2oQD32A++YKBYP/VXYuOC+V6UDOhG+7fKCOh6o4Aj4d58s85d6vXSGeiH/XxszZynF1Rwz5t75GOuHir++NxCJ+2BZ/cVU+6dLeYvesEX1E/OmCrWUu+6zwk9nfAjx090frkh4Af0qhN7ic5tDvYAzoAfdHyleP7tdeLpVW8A6CYKUcxxmAZbzOZknLxpu00DnYfY76bvKAL3sTR03k8FMUF9Ih1fI4fO/SCvKuGOAMymBsIYdajeTy0APeMyhIAlpgAPk+/ZvEmsvubqFMuCgK4OuX/6zNNOrz4I6EG9+UNmP/bFNw84YL+7H3hEjLr8YqenfcHw0U6PvMsxRzl/yw8DfNOWL7weO5+feM8D4t5f3CS2fLlNfG/wlfWG3Ddu2iJmr3xt11ufbNyXe+T8mbJwsfN79EGtxXDq4a/+6BOnx65+0EMvzsJtGmzFooJpu00D3QO2X886W6C7w/RXknOG85B+mJMA9GIpwsinSQW4t9x+9M/EJ0/+0ZsHl/H7AV1Nm3v2bQYNER/NfdS5lhsGDb/xDW84Xv9fvXbp989fdemoEd14znv7jp3OkDr3yO+bNF60armfL9CfJSDf/NOrRCOad6fGvthD8/fz//6CN8Suxs+NgCYtmjlz6Hec2098uXMngG6y4CQsLtNgS5h5gdkxbbcxoDOsOdeyR+7COOceerreu64QgF4sRRj5NKlAGLTTAZ3zofbuZS+9UevWTha3vf4aDdnvL9bcebuz0E5+9CF3dQ79gP33C+yhM+hlT50Xwd1z542idm+tM+S+TBs65zgHX3i2mEtz6id1ONxJGj10kyUnWXGZBluyrAvOjWm7jQBdhzlnX+9dZzuHnuliOCkVgF4sRRj5NKWA3zC5Gne2QNfzxdfzRx/K57n1pn2+s/vaO6fuI0Esh9U/pkVqJ/WqFOMmT3MgLVev/4eGxzsd2d5Z+a5/PqJr+l96TcphHegtGjcWNz2zwAmDOXRTJSg58ZgGW3IsC8+JabvzAroCaWclu5p1HeB+w+dhvXB9eD6dgwD0dArhfKkpwGANmuNmW/2A3nXGTPHJn550Fs/pQ+6qPkEL7TgMnzvw4kv3zn7iuQZyURxvU1u45CVBK99TFrfxnLoEfK8ux4pTencXg6+53gG92kPnc0d1aCdGjeeNMEKoQ+46wHlOXQW8mm/MoRdnKTcNtmJRwbTdeQFd7iNPvaH+b7+5tkd9KYU7i7eeSZDT/0PUa+V+DZgAyAAAFWZJREFUdHX7W7rFcPJ6AL1YijDyaUIB2TvfseF938VwLXodn5KM3FMu96c3aNpU6HvQ1T3qe7dvF+smT0xZNa9GyIvijuh01H7y2NLq1c6iN/5w73rYRQME71FX59f5HM+x967s7ISjxa5ixeq3nH3o+rl3N3wo7lj84vYyUdaUz/FK91Oph8+fL2jO3m/L2tdxitWzhg3qYkLjuOIwXcnHZUc26dpoM+tj2u68gJ6Nw6IOC6BHrTDihwL/pwCeFBddaTBdyUeXU3Mx22gzgB5SfgB0czcXYoIC6RQA0NMplPt5G+Fmo80AOoCeey2BK6GAQQUAdINialHZCDcbbQbQAfToahHEDAWyUABAz0KsLIPaCDcbbQbQAfQsqwYEhwLRKACgR6NrFJV8dDk1FzOAbkZLLIozoyNigQJWKQCgR+duG+Fmo81RNN4A9OjuS8QMBUpWAQA9OtfaCDcbbQbQMeQeXS2CmKFAFgoA6FmIlWVQG+Fmo80AOoCeZdWA4FAgGgUA9Gh0jaKSjy6n5mIG0M1oiSF3MzoiFihglQIAenTuthFuNtocReMNQI/uvkTMUKBkFQDQo3OtjXCz0WYAHUPu0dUiiBkKZKEAgJ6FWFkGtRFuNtoMoAPoWVYNCA4FolEAQI9G1ygq+ehyai5mAN2MliU15H5Ju7Zzuv/nvdvMSFMcsVT0P/uWmvnPwebicFdeuUySr3/f5KBdrzdq2iYvg9JcXHnxwD1d9m9+7eotW3+baTr0BrdPZg0bfFem4ZMYzka42WhzFI23kgJ6796950yfPr1kbMqksrHxRrDR5ihu/kzKV9xhbPQ1bI671BUufdO+Lhn48dvWAPTCFcQ4UzJ9E8RpSzZp22g3bM6mhBRvWBv9HEUjHUAv3nvAybmNN4KNNsPXRX6jZpF9G8u3jTZHcU8XLdCpR762rKysg3qfdO3aVcycObNobcrinveC2ngj2GhzFDd/LuWt0NfY6GvYXOhSFl96pn1dMvCTQ+6XX355fN5BylAACkABKAAFslCgZ8+exjhsLKIs8h9JUMyhRyJrIiM13apNpJE+mbLRbthcLKUzv3za6OcoRt0A9PzKYexX23gj2GhzFDd/7IU3gwzY6GvYnEHBKJEgpn0NoBd5wTBdIIpBDhttBtCLoWSayaON5dtGm6O4p0sK6BOaNJrTbPduM3cVYoECliowpvnhb+wuKz8uavPLG1V83m3guQfkl07dLx6sGnxjfnEk62ob4WajzQB6yH3Hc+gAerIqJuSmOBW4tlm7t2rKG3SKOvfljRp92W3gOS3yTGfyg1WDrs8zjkRdbiPcbLQZQAfQE1XxIDOlqQCAHq9fbYSbjTYD6AB6vDUNUrdCAQA9XjfbCDcbbQbQAfR4axqkboUCAHq8brYRbjbaDKAD6PHWNEjdCgUA9HjdbCPcbLQZQAfQ461pkLoVCgDo8brZRrjZaDOADqDHW9MgdSsUANDjdbONcLPRZgAdQI+3pkHqVigAoMfrZhvhZqPNADqAHm9Ng9StUABAj9fNNsLNRpsBdAA93poGqVuhAIAer5tthJuNNicS6PSENn6i1AJ6N3lbzmBtbW2f6urqJfx3jx49WtHPPPr2rqur20C//VauXPmWvF0qKytPKy8vX6xeo59z/19Kv2etWLFiU9CthifFxVsJIXWzChw5brw46NwBTqR7t28X6yZPFBsXzBdtr/qxOOzSKlFWUeGc+/SZp8XaOyc4f/eY+4Ro0r69l5E9GzeKt2+9WbTo0TPlGhlAnt+6fFlK5iXQbxl9tTiv3xnOuZqar8SDjz8tfvfQ4+LJGVPFEW0PrWfwUwsWidum3iv6n3GquHHkFaJpk8aBYfiEfFLcHef2Ey2bNhEPv7JcvLyeqwkh+NghLZo5f3+xY6eY8c9XxNufbvQTGU+KM1v0YokNQDcje17PcneBPYayMoFgu4PhTmCfRfCuol++M2cQrBcR4Ge68J5Ex86i7w4+R1/nsY8UZrJsBPD/btgr6c/hHG8mpgLomaiEMMWgAMO85QknOjBWYdu6X3/R4bqx4vO//82BOMO9zaAh4qO5j4oN9013gL5n8yax+pqrQ81s3rOXOPrW28WWl1/yGgPqBQz04VVDOl18fn/xyJ/mOxBnuPc97URx17Tfi/mLXkiJn8+d1KtSjJs8zTk+9prLxcy5T4m2bQ4WVww5X2za8qXoO+SqenlioP9m6u0tjm/3LVFTu1fMfbXaAfqYvn3Epv9uF7Ne+rqhwXDnz03PLADQi6EA55BHAD0H0XwuyQvoenwE+CZ0bAoB3bmzCepT6Gco96zdcwz4+5UePIf3O+bEofbm05kLoKdTCOeLQQGGbcdxN4uNf1ngQFr9MNDbj/6Z+OTJPzrn9P8zBTo3BA6+YKBYP/VXTq9f/0igDzy7r5hy72wH4CMuvUio/6vXcI9905YvxFXXfz1SID98TdUPzxW76IVJP7v9V2LZqjdSzg/4wXd3jLry0iarP/pEVH6rjQd0PT9VJ/YSHQ5oBaAXQwHOMY8Aeo7CaZeZBjoPsd9N31EE7mNpOL0fwXysTJOgPpGOr+EeOx/zg7zbyx/pXvNj/qVrLpfXBJkNoJspEIglXgUYtq3P/LpHum+br4e1v1z2qtfr7nzPvaJJ23bivXumicOvGSm++u9/xYpBFzrh1CF3dZhetygd+OWQO4OaP9zb5iH0N95Z5wvtINAz0K/80dd548/S6tUp1z/1wN21H+zaVf4lDamffnSHQKBzj50/UxYu9nMOhtzjLbJGUgfQjcgoTAPdAzYNm19GQO+YLdD1eXV1GD+sxw6gmykQiCVeBeTcuZwb14fV5XB5o9atU+bW9VxL8PsN26u9fD9rJdDVufCNm7Y4Q+p6L/u+SeNFq5b7iQuGj/aiYpAPu2iAqKho6EFcxrVwyUvOPDsP0598fPe6B5evKjv6oNaBQB/Q7bhQ2FOiAHq8RdZI6gC6ERnNAZ1735wlCXAXzFn30P3mz/WevZ/pALqZAoFY4lXAb/5c9qg/m/dcypC7Dns15/pwvDzHoG+0fyuvVx8EdJ5DV3vefnPoDOkxVw8Vf3xuoTPP7vdh4B9+WBunMXDF4PMd+HOPn6976q+Ld724c+e+QdDm432POUosfPMd8bQ2XK+kBaDHW2SNpA6gG5HRDNB1mHPWdDBnOoeuDLmPkQviAHQzzkYsyVdADrmvufN2b0GcBPqujz+ut1guaPjcD+jpFsNJdbiH/ttf3tZJ7Xn3Irjeed1I8a9l1U4Pmz/qYji95y7jUqHf9dijHKC/ToCWq+dVj3xVWyv+vPotB94ZwpwvB9CTX6zT5hBATytRRgHyGnJXIO2sZFdT1AEe0PMOWhTnrY7HkHtGfkSgElFAQnfHhvedeXO1F84mqqva1VXvW1euEAeff4F4bfhljhJ+Q+5Bq+d16RjoN/7smk7qqnYeRldXvfsBnuPhcKf07i4GX3O9uHvC9aIDrWCvaNhQPPf3JWLQOWcKOeTOYeW2Nb2HzovgeOW7uo0txL0AegmUfQDdjBPzArqc71azou431/aoe3vJJezpuiHqtXI/urp/nc/77VPXzceQu5kCgVjiV0CCukHTpk5m1L3mDOoWvY73MqkumFP3rut7zPWGQpiV6qI4db+53GfO14ZtY+Nh9t6VnZ0kqD7g3S7O3+r1QUDnPefDT/m22E/bw/7xl9uwyj3+ohlZDgB0M9LmBXQzWTATC4BuRkfEAgXwpLh4y4CNcLPRZi5lpu0G0OO9d5E6FEicAgB6vC4xXcnHa01mqdtoM4AeUjbQQ8/sxkEoKJBOAQA9nULRnrcRbjbaDKAD6NHWJIgdCpACAHq8xcBGuNloM4AOoMdb0yB1KxQA0ON1s41ws9FmAB1Aj7emQepWKACgx+tmG+Fmo80AOoAeb02D1K1QAECP1802ws1GmwF0AD3emgapW6EAgB6vm22Em402A+gAerw1DVK3QgEAPV432wg3G20G0AH0eGsapG6FAgB6vG62EW422gygA+jx1jRI3QoFAPR43Wwj3Gy0GUAH0OOtaZC6FQoA6PG62Ua42WgzgA6gx1vTIHUrFADQ43WzjXCz0WYAPQ3Qf3rA/nPabf58cby3Y2FTL+94VJ/aNe/A5sLKHktqhfL19c0P/2J7WYODojaywb4VO7tdeE7jsHQObLzvCZ/t3PVyUJhaIR6ZXTX4nqjzWsj4bYSbjTYD6GmA3rt37znTp08vmRfOZFKJ2Hgj2GhzFDd/JuUr7jA2+ho2x13qCpe+aV+XDPz45SwAeuEKYpwpmb4J4rQlm7RttBs2Z1NCijesjX6OopEOoBfvPeDk3MYbwUab4esiv1GzyL6N5dtGm6O4p4sW6NQjX1tWVtZBvU8OPPBA8emnn96axb1T9EHPOeecW5999lnYXPSeTG8AfJ1eo1IIAT+Xghczs+Gmm2669fzzzzfGYWMRZZb96EJVVlaets8++/zjpJNOKm/atGl0CSUs5ueff14cf/zxAjYnzDERZAe+jkDUBEYJPyfQKRFlad68eR9Q1N9ZuXLlOhNJlAzQWQzutdNPP1PimBA46jhgc9QKJyd++Do5vogyJ/BzlOomK27TvgbQk+XfrHNjukBknYEYLrDRZjRYzfRgYiiuWSdpY/m20eYo7mkAPevbLVkX2Hgj2GhzFDd/skqyf25s9DVsLoaSaSaPpn0NoJvxS2yxmC4QsRmSRcI22gygo4eexS1SdEFxT5sp3yUF9KIrxcgwFIACUAAKQAFDCgDohoRENFAACkABKAAF4lQAQI9TfaQNBaAAFIACUMCQAiUBdJp/6UR6LKAHzbSl36X0PWvFihWbDGlUkGg0G0RtbW2f6urqJXriYbaGnevRo0crimsefXvX1dVtoF/e3vdWQYxLkwjlrQkFmeEGG06+26FeEpb3dHbR+YkU1/UcH2l6OWk6M26bFXuHhOUrLO/03IXLysvLH3BtmUSajZV2hZ2Ly3Z+TgTldzGnH1b+wvKea9kvpM1hZTlTv+Tq20zjj0IPTpvq3/F6vZKp33P1bZx1v7QtXV1N5X2CX72Ta70Wdl3RA10aR6JezwB0C/UZVLDqgSGKgmwiTteGMRTXBIYZF1K6OWZRQahSoRtmK13LUJznp4Obxxl0bhEXLLcgTqLjiWj4uJXBQLJ5i+43WUH65Z3CMvgD7VLLgq6PCb/lEodiz/1+DTYNyk459vEtw9HxX5gG+rlc8mviGr08B5U/9bie91zLvt44NGFPUBwKvNg3h6llOcw2Nb6wcLmei9JmBS7vUjotqM4aI+ssF7bn0f93cR6C/J6rb8PqvCj9rjTaWrBdVDdN1u9lN8wUOt2Dzt+nAz3Xei1dnVf0QHcLyZXy5nELx2y1YEVZoKOIWxYGsmGaCvQwWylsa6rkfXXgPBIsuXAN5ZGLTKEShW16nG5lP3Lv3r3zGjRocLFaCXJY97xv3smmjUF2kRbL6HKGvQdOF/Ad1d5sIWz0qbD7heXBzz9q3rnnTnatkZWEWi4orfFB56Ks5MJ01H2o/y+vDbOLbOoVVL7Dyn4co1D6fcr2hdmm+iVX38bt90zqXTfM3ZTXUeoIaq71Wtx+D6tH+X5lv1OZ7ajej7Ks51qvhdV53KgoBaA7wsnKLUmwyhUWIQU/0FZK64ggHdyClQIRveLINa/5XKc2XPSbU8br3uy+eacw79IN43uOjj9L51MqD7+KNp/853KtO4z+Mdl7bdAUkZ//Zd63b9/+P/SY39vVxp6sHHbv3n01Pf74Br9zsjGXS55NXOPazVFx44xHkrih5U1/+DVi1UqPwp8TUr4Dy37YKIgJu/zi8AEUj55NSeeXMA3CfJsEv2cCdNl4Jy3GqI0YCT+/OjxNvRar34NYo9qpN7TyrdfC6jzWr+iBroOpRICe0gOThSDMVgab2hJUdeCbgluKaq8wCUBXe51BsPXrVcu8uw0VX7sIli+rvXcOGzfQlaE6zo4zJSRBp/rGrwcr806V91iC9r360Cbb+tVXX41u2LDhVL9zCQC6t4aD8vKotF8p23w+ZWRN1YEhEFS+w8p+QoAeapvsrfpBUWoQ5tsk+D0d0MPq5Vzrtbj97meTfiyons21Xgur80oC6GGtuzhu5nxb/X4VvNKqK5keug6tEKDzfHFJ9ND9KgA/eJdaDz3A1ylrONBDd4blA3vyxdxDV8q9s4ZHryNLqYeugzoE6DnVayXfQ/cRsF5rOF/IFur6MJi7PUxe2ez1SNVWMfXKTgg5p8+vO6vK1fnlQtmoNk6UVdpq8im7FAKGL528u61Vdd2AZxfF/W+9x5eEOXT3Bl8gG5shQE/prcq8k00TdN9pw/H/T1s3wBWHp1Gh/RxQbuuVP7/Gjup7smlQLmU/CXPo6WyTw89h4dypFl/fhp3TR0Ki8n9QDz0dzPOs1wLrvEL43ac3LnfrOLtXtI++EyXlvtRGVHnu3bdeC6vzSmIOXS9ISai0s71pMin0HGeYrWnOpVSgcQ89++kTlCf9ptEWgHFUXsNEj0NbSJaIhp6bR693GtSIC8t7phq4OsfacHMrbG9VPg8vB+3iCLMr17Kf7b1oIrxfWQ6zTU0zV99mGr8J+/zi8AO6e8zbeROUdq6+jbvu92uA6TYG9dBzrdf0e1ova0U/h65UGItdY+vNz0VViE3F6zpF5t+JVu7V5b9pfnQk/TgLSbSwKbaGnYtzv2YmOvlUSN4iolz3qMqbhtKX+7199/Znkj+TYVxYyz3kng/V3nu6vLsNAd/99WHnTNqRTVxqnvg6uXfX9bs3pRKW91zLfjb5zCes331M8aX4l/6v5zN91CZX38bhdwltsqu31E7WXe6ooSzn8rQzAkf+P1adSsvVt2HX5ePLsGv1e1OG9duPrgJdXxSYa70Wdl1JAD0qxyUhXi6wlI8jkvBAlELp4VYS3r78QqUbZzpuJcEP5phSbA9Fykc3btzQ9e8W43qXfOyW18Lv9R+eZULXJMZRiLocQE+i55U8UWvsRvr3qULMCSVFikIU/KTYKvOhP4QjafmLIj+2wkzVEn4vrid65nMfFKIuB9Dz8RCuhQJQAApAASiQEAUA9IQ4AtmAAlAACkABKJCPAgB6PurhWigABaAAFIACCVEAQE+II5ANKAAFoAAUgAL5KACg56MeroUCUAAKQAEokBAFAPSEOALZgAJQAApAASiQjwIAej7q4VooAAWgABSAAglRAEBPiCOQDSgABaAAFIAC+SgAoOejHq6FAlAACkABKJAQBQD0hDgC2YACUAAKQAEokI8C/x8Ran+SaMPPuQ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矩形 7"/>
          <p:cNvSpPr/>
          <p:nvPr/>
        </p:nvSpPr>
        <p:spPr>
          <a:xfrm>
            <a:off x="965746" y="985160"/>
            <a:ext cx="9948142" cy="646331"/>
          </a:xfrm>
          <a:prstGeom prst="rect">
            <a:avLst/>
          </a:prstGeom>
        </p:spPr>
        <p:txBody>
          <a:bodyPr wrap="square">
            <a:spAutoFit/>
          </a:bodyPr>
          <a:lstStyle/>
          <a:p>
            <a:pPr>
              <a:lnSpc>
                <a:spcPct val="150000"/>
              </a:lnSpc>
            </a:pPr>
            <a:r>
              <a:rPr lang="zh-CN" altLang="zh-CN" sz="2400" dirty="0">
                <a:latin typeface="华文楷体" pitchFamily="2" charset="-122"/>
                <a:ea typeface="华文楷体" pitchFamily="2" charset="-122"/>
              </a:rPr>
              <a:t>全国专利代理公共服务平台</a:t>
            </a:r>
            <a:r>
              <a:rPr lang="en-US" altLang="zh-CN" sz="2400" dirty="0">
                <a:latin typeface="华文楷体" pitchFamily="2" charset="-122"/>
                <a:ea typeface="华文楷体" pitchFamily="2" charset="-122"/>
              </a:rPr>
              <a:t>(</a:t>
            </a:r>
            <a:r>
              <a:rPr lang="en-US" altLang="zh-CN" sz="2400" dirty="0">
                <a:latin typeface="华文楷体" pitchFamily="2" charset="-122"/>
                <a:ea typeface="华文楷体" pitchFamily="2" charset="-122"/>
                <a:hlinkClick r:id="rId2"/>
              </a:rPr>
              <a:t>http://www.pppas.net/index</a:t>
            </a:r>
            <a:r>
              <a:rPr lang="en-US" altLang="zh-CN" sz="2400" dirty="0">
                <a:latin typeface="华文楷体" pitchFamily="2" charset="-122"/>
                <a:ea typeface="华文楷体" pitchFamily="2" charset="-122"/>
              </a:rPr>
              <a:t>)</a:t>
            </a:r>
            <a:r>
              <a:rPr lang="zh-CN" altLang="zh-CN" sz="2400" dirty="0">
                <a:latin typeface="华文楷体" pitchFamily="2" charset="-122"/>
                <a:ea typeface="华文楷体" pitchFamily="2" charset="-122"/>
              </a:rPr>
              <a:t> 查询</a:t>
            </a:r>
            <a:r>
              <a:rPr lang="zh-CN" altLang="en-US" sz="2400" dirty="0" smtClean="0">
                <a:latin typeface="华文楷体" pitchFamily="2" charset="-122"/>
                <a:ea typeface="华文楷体" pitchFamily="2" charset="-122"/>
              </a:rPr>
              <a:t>数据</a:t>
            </a:r>
          </a:p>
        </p:txBody>
      </p:sp>
      <p:sp>
        <p:nvSpPr>
          <p:cNvPr id="9" name="灯片编号占位符 3"/>
          <p:cNvSpPr txBox="1">
            <a:spLocks/>
          </p:cNvSpPr>
          <p:nvPr/>
        </p:nvSpPr>
        <p:spPr>
          <a:xfrm>
            <a:off x="11783838" y="6480000"/>
            <a:ext cx="456162"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F72D-0145-4728-BBF6-AFA599DFD9DE}" type="slidenum">
              <a:rPr lang="zh-CN" altLang="en-US" smtClean="0">
                <a:latin typeface="黑体" pitchFamily="49" charset="-122"/>
                <a:ea typeface="黑体" pitchFamily="49" charset="-122"/>
              </a:rPr>
              <a:pPr/>
              <a:t>7</a:t>
            </a:fld>
            <a:endParaRPr lang="zh-CN" altLang="en-US" dirty="0">
              <a:latin typeface="黑体" pitchFamily="49" charset="-122"/>
              <a:ea typeface="黑体" pitchFamily="49" charset="-12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581" y="1916832"/>
            <a:ext cx="646986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940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78"/>
          <p:cNvSpPr txBox="1"/>
          <p:nvPr/>
        </p:nvSpPr>
        <p:spPr>
          <a:xfrm>
            <a:off x="360000" y="180000"/>
            <a:ext cx="5519182" cy="461665"/>
          </a:xfrm>
          <a:prstGeom prst="rect">
            <a:avLst/>
          </a:prstGeom>
          <a:noFill/>
        </p:spPr>
        <p:txBody>
          <a:bodyPr wrap="square" rtlCol="0">
            <a:spAutoFit/>
          </a:bodyPr>
          <a:lstStyle/>
          <a:p>
            <a:r>
              <a:rPr lang="zh-CN" altLang="en-US" sz="2400" b="1" dirty="0" smtClean="0">
                <a:solidFill>
                  <a:schemeClr val="accent5">
                    <a:lumMod val="50000"/>
                  </a:schemeClr>
                </a:solidFill>
                <a:latin typeface="微软雅黑" pitchFamily="34" charset="-122"/>
                <a:ea typeface="微软雅黑" pitchFamily="34" charset="-122"/>
              </a:rPr>
              <a:t>近五年复审无效、法律服务案件情况</a:t>
            </a:r>
            <a:endParaRPr lang="zh-CN" altLang="en-US" sz="2400" b="1" dirty="0">
              <a:solidFill>
                <a:schemeClr val="accent5">
                  <a:lumMod val="50000"/>
                </a:schemeClr>
              </a:solidFill>
              <a:latin typeface="微软雅黑" pitchFamily="34" charset="-122"/>
              <a:ea typeface="微软雅黑" pitchFamily="34" charset="-122"/>
            </a:endParaRPr>
          </a:p>
        </p:txBody>
      </p:sp>
      <p:sp>
        <p:nvSpPr>
          <p:cNvPr id="8" name="灯片编号占位符 3"/>
          <p:cNvSpPr txBox="1">
            <a:spLocks/>
          </p:cNvSpPr>
          <p:nvPr/>
        </p:nvSpPr>
        <p:spPr>
          <a:xfrm>
            <a:off x="11783838" y="6480000"/>
            <a:ext cx="456162"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F72D-0145-4728-BBF6-AFA599DFD9DE}" type="slidenum">
              <a:rPr lang="zh-CN" altLang="en-US" smtClean="0">
                <a:latin typeface="黑体" pitchFamily="49" charset="-122"/>
                <a:ea typeface="黑体" pitchFamily="49" charset="-122"/>
              </a:rPr>
              <a:pPr/>
              <a:t>8</a:t>
            </a:fld>
            <a:endParaRPr lang="zh-CN" altLang="en-US" dirty="0">
              <a:latin typeface="黑体" pitchFamily="49" charset="-122"/>
              <a:ea typeface="黑体" pitchFamily="49" charset="-122"/>
            </a:endParaRPr>
          </a:p>
        </p:txBody>
      </p:sp>
      <p:graphicFrame>
        <p:nvGraphicFramePr>
          <p:cNvPr id="9" name="图表 8"/>
          <p:cNvGraphicFramePr>
            <a:graphicFrameLocks/>
          </p:cNvGraphicFramePr>
          <p:nvPr>
            <p:extLst>
              <p:ext uri="{D42A27DB-BD31-4B8C-83A1-F6EECF244321}">
                <p14:modId xmlns:p14="http://schemas.microsoft.com/office/powerpoint/2010/main" val="2204148033"/>
              </p:ext>
            </p:extLst>
          </p:nvPr>
        </p:nvGraphicFramePr>
        <p:xfrm>
          <a:off x="2422798" y="1412776"/>
          <a:ext cx="6408712"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4187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78"/>
          <p:cNvSpPr txBox="1"/>
          <p:nvPr/>
        </p:nvSpPr>
        <p:spPr>
          <a:xfrm>
            <a:off x="360000" y="180000"/>
            <a:ext cx="4201000" cy="461665"/>
          </a:xfrm>
          <a:prstGeom prst="rect">
            <a:avLst/>
          </a:prstGeom>
          <a:noFill/>
        </p:spPr>
        <p:txBody>
          <a:bodyPr wrap="square" rtlCol="0">
            <a:spAutoFit/>
          </a:bodyPr>
          <a:lstStyle/>
          <a:p>
            <a:r>
              <a:rPr lang="zh-CN" altLang="en-US" sz="2400" b="1" dirty="0">
                <a:solidFill>
                  <a:schemeClr val="accent5">
                    <a:lumMod val="50000"/>
                  </a:schemeClr>
                </a:solidFill>
                <a:latin typeface="微软雅黑" pitchFamily="34" charset="-122"/>
                <a:ea typeface="微软雅黑" pitchFamily="34" charset="-122"/>
              </a:rPr>
              <a:t>科研</a:t>
            </a:r>
            <a:r>
              <a:rPr lang="zh-CN" altLang="en-US" sz="2400" b="1" dirty="0" smtClean="0">
                <a:solidFill>
                  <a:schemeClr val="accent5">
                    <a:lumMod val="50000"/>
                  </a:schemeClr>
                </a:solidFill>
                <a:latin typeface="微软雅黑" pitchFamily="34" charset="-122"/>
                <a:ea typeface="微软雅黑" pitchFamily="34" charset="-122"/>
              </a:rPr>
              <a:t>机构服务业绩</a:t>
            </a:r>
            <a:endParaRPr lang="zh-CN" altLang="en-US" sz="2400" b="1" dirty="0">
              <a:solidFill>
                <a:schemeClr val="accent5">
                  <a:lumMod val="50000"/>
                </a:schemeClr>
              </a:solidFill>
              <a:latin typeface="微软雅黑" pitchFamily="34" charset="-122"/>
              <a:ea typeface="微软雅黑" pitchFamily="34" charset="-122"/>
            </a:endParaRPr>
          </a:p>
        </p:txBody>
      </p:sp>
      <p:sp>
        <p:nvSpPr>
          <p:cNvPr id="2" name="AutoShape 2" descr="data:image/png;base64,iVBORw0KGgoAAAANSUhEUgAAAfQAAAEsCAYAAAA1u0HIAAAgAElEQVR4Xu2dCZgVxdX3awYGBRJARFzQgIgoKsuwSNwxJkSCCy5EwCiDihoML8EQRVFUXAKEhPgRg0pEUFRMNG4QEhIiGKMiy6AYF0CUuCOg8IZ1ZOY7p+3qt25Nd9+t+nbfW//7PPe5M93VVXX+p7p+tXaXCXygABSAAlAACkCBolegrOgtgAFQAApAASgABaCAANBRCKAAFIACUAAKlIACAHoJOBEmQAEoAAWgABQIBHplZWXb8vLym7766qvfvPbaa/9WpCo/5phjWjRu3Li8tra2XVlZ2f51dXXH0u9h9O1Ff7ek3x+tWLFiZUTyNuzevfsvKY0zKP4Xd+7cOeHNN9/8NI+0Gvbo0WMSXX8t5X05fc+trq7+OF18dE0TCtOE9DmQdDqY8nMU/d+BvsfTdy8dv/D111/fqMZDml5GYR+gY0vpexZptCkoHQp7GoVdzOdJ5z6UpyUheSrr1q1bTwp/OaU7Xk+XryPNOtHPAspn2wziE5T+IRTfPaTHC3TNXMrrJxQH2/db+n8/+v0fOraCdBhDYf69cuXKeXSsLp1uOA8FoAAUgALRKOALdKrMD6BK+zEXmgsJmoMJmltUKIRlhyr4+7Zt2zaqefPm36RwXNH3zjH7j9J1w4kbO+T1lIdv099/ZqhQOjMpnRHr1q3bnWP8omvXrm0aNmzIeexG8d1EYLorHZhIn0sIdg8FpUnxbNy7d++Z1BCqLgTQqYF10L777vs4aXIqpXdDTU3NtIqKivvp7yGZ6qJDnkDd3/Xd/9Lv98gHS/VGAWnQhs7N4jTo+imff/757R9++OFOpeGiJz+KtLmWGxVp8uX5nfLRKscylLbRlKk2CAcFoAAUKAYFAnvoVHl/nyreP5IRDOVbqEK/i44dSX87vTzXuLfpdzNV0svodx0df5N+36UGwKfUANiTR2UstUsBOsXX3AXIgCzF9Sr3ENikjZKgdTn1lGdSPriB8hh9PyfbP6Tfb5Pth9DfP6HfP9H/W7kRQuEm0t/X03cS/T/Wr4euhEmbvk8AJ14+TvEMpJ9HKA8f0/dCgu1o+j8noHfo0GGfZs2a/Y5suYzi+tOuXbuGkj//26VLl9bU+JlPx3tyA4AaLcup4XAzpXMt54HCXkkNollRAV3qHyZUNqMguQiOa6AAFIACSVUgbA6dh7anUOXNvSqG9dn0y+EXuMb0o8r7rWwNox5xR4LCn+m6IzKpoJX4G1JlfTOBany2aVJ4o0BX01cbLT693EICXW3sTKM8/oxgXyPzms2QuzoKQjYNpkbMXLfR4PWWFVvLSYNBdP4ASu8e+v1KpikbK9LPSh54iuQsOn6sO63g+Ef5Hz30HAo5LoECUMBuBUIXxVGFfARBfDR97+J5ZVkh5wN0ivNkuv4f9K3IZC6X0zr00EMbt27d+jZqVPzcTdubBuD/s4GVBmPuaf+Nvt+kvAwkG5/ItjgYBHrKaETQHLo7dz+D8sm9b6+Hzvmma/qRRpU0j353gwYNeE59cYb2eGm7vfO7KZ6r6NpVFNdZNHXwkQ/QLyW9Hg6L3zTQM2kAooeeoccRDApAgZJTIKtV7iaArsw/f0Cw6KctuPMVmBsB1Kh41p03X0K/g3mRlgycB9BHURy/obg30G/GIw6ZDJMzfAioHSneTIfc8wZ6WOnMVCNuSJC+T7kL3+TIxpc0T9+MFkJ+g9K4m74DSLPn6Pd1bkDQL/fcG9Ox/WkYnhsAztqBEKBjDr3kqhIYBAWgQNwK+AJdB5bsSdNw+bE0XM5D7oely3hQ75vAciNB4E5eUU5A7++3Itsn7jK6roqu4/nib9F333Tpq+dlXvKZP1fi4xXx/GFQB34KCXTNXwzhX9H3D9loRGEn0dqHyQRtXhvQ1712KdlxNzVMuLGR0Uf1uwmgZ5QoAkEBKAAFoID/g2WCgK4OA6fTLh+IBvWYc11kl09efOzUh7kHEfAYgvW2lxVqUZwpoJPum6nRNFmxeSkdu4X+f4iOb6ffz+nLDaqD6Ps8NxxI2/+S/Wvo7xpqEGzjxZB+5YR9ylMm9MtbDjOaQ6c4eb1EaMMpXTnkhopcOJhBWASBAlAAChStAoFD7n5zw3IrkwrcsDldViWXXnEmQFfnUzMdTla8xHvPf03/j6S0Xnb3njOssvroq+4pT9+leWUGXS1HVCiguzrLfes5b9ei/MopiLcIurxvvV5cpPVwOnc/afY4jbBcTiMsDPqUjymguzsF/Bbieesm3IS96RIl7Zx1yKoQIDAUgAJQICEKZAV0OVyuVvTpgK7aqYG33qIqCf+oga7uPaf8TSNw8LYrb3V2pr6RW8UofAVfQ/n+gn5+xlu3+N8sgZ7XHLoOMteGjJ4BIBtHFMcZBGvehjaDfuf4AV1p1KWdMjEx5J7rqIxf3jP1K8JBASgABYpRgYyBvnv37hX08JLZVNGfr/bOsgG6Ah3eTvUdAumLqmiFAnqmD8hR86Y3MtwnqfE8NS8KY6A7UKdPDYW9iqFO2vyC/i/IojgTQOcthbQ6fl/K/37qdjL1iXYUppLC/IUN9Xt4jqqZaaCr8/NBCzTRQy/Gagh5hgJQwIQCGQOdKvkatyL/Jv09zn2iGg8r8yNQfbdR6RlUht/fpeHaH9BqaJ579T5FBHRvTzxpcR8Z0IMftkJ/T6W/q9gg+nsgQfF7SQC63wJFbUrFeWCOdEQYFNWHy1B4fnzt/KCCqAPdpzyknSYI2hYIoJu4/TOL4/lu3Vo0bChG1ZaJAWWirFtmV6UPVSfq3i+vE7NOWb7qtqDQXCfwOS6frs/P47rHLaO8QDX0EcoBIzxZTcd06zOgRW3DhqPKyH5Kz5j9VEu8T4/2mPX6358ItF9rIHNdO4XqlmlBzwDJcIozxX5Xyysp7pSncnLaUj+qQ5y1LAFbYR+lxv0jxAd+UuUE+vLalylhj7ZW7ap68KkWonzPKKo0qXyZ05eeQ/2+KCubNWvoRaH6uvb3U9faqOUupH5T2acGU5+jMZG0W8CP7tZYKcN7vuDyTRw5jvLBD3RL+XBdKuMJu7MCga5W3OSsvuTIAymi/0cJNqRf51GgrsMzBroyBP0vWkB1Dj9OVs1cENAzLKShNUgme5jVCMj+o+gpaPx4V342O/e676THzE7kx8y6w85P0fH3KN4q0oZB3pvn0On3VPfhN7+ma/Yhva6hY5E/Kc5ED13aHwZ02r7WiEZq+Hnuw8neX1BBHUfX+T7DXQd6FosqvUKOIffQYl2Qk0t6druV/M2LIyP50H1y22nLV93qFzlP89HxpxhgXH7o7yNk49MtG7Pp+jF8Xh95c3eaPEvX8FbLUQwYt1LNCjhdvnsh2S8itF/cRlD3tV/XJAy+HFYHkdoIUuprx37S5xz33RJqMvoumRT4u5o7eroPgnJAKKFIx3MA+mORl69ZwwYH6usHSz+g6xwiLvZ3GzFe48XVZwzr4K4B8hphdA/x9mivQaZqKRs/QeDOG+ja/PAze/bsGUbOP4S2rZ2/devWyfL56Zn20LVwD23evPmq999/f5dakgoIdN4GN4IEvoDSf4a+80hQFtuZR6dzp9DPw3S+rTsvPpIqDF7J7ix2U9YS3ECF+gHShfdkM9D7uCu+h1OD5de0BewmOp7pkHsulaW3glvCkvK7gvL9EBW2t6iw3S7zpb/cJdceultpOCv7Ka1/0GNhB7rP+T+fztVRo+fPStmQT8r7PYVtQN8PMnzSX9oelIlnIuQiuI3XvNCzkno6It2zA3KWhnrqq05btoqnrlI+euXoVrLvBr2oyO3hjKRIxtC92It+j6DyljfQu373Au7pRWY/5XPVa397op79WTSAvR022QCd0uV3ZHiNG3ktHXuXdEvpsUrHRAH0YQ8+Fqm+1NtYNatqUD192Sa/DgPX41x2+Lw6cqkWTmYA1WcLSacL6Tg3jo5VypsHdPUavTEWAHReBFzv+ryATr2wlu5+5NMp8m303Z++8ynT48jA1fS3A7ZsPppwdxBAefFVyifdkHtQetmucqe8HE3OeI7Ax28Pcz4uuBfT79t0/Gr3ITYb6P+hZPMLHESGpet78/A6NXIu2meffXbScWfxWdDee3md0sJTe6ASeqYWxTnJUV6GUGHjVetpX4yjj16km4cm+7mw8+N7D6fveTzsTse48cANmDuoMXN7o0aNelKD4lb6n6cdZJ5S3hqXLh2+KM/RGWxZC7ppsjj+Qq/KyN+id+qy6nqjhVmudXmUpvGmUIdjOJmmA11fHJq2wajK0/V7F0ZuPwG9nv1yRILqopfpO4vqnCp3pMKbhpD3CP06DZ0M7xd9mHck1QEzKY2+ynRGCtADhotVmeTzObLuoQ+bNTdyfR+sGhT0IrKUUR85IkRan8DGqUCXox2k02/oFEN8ZhjQKYzcdjuJh8spbMoUkaZpvReRqeLmBXSlUDxEhk0nA2ZT5PzUs4w/dN1NdB2/2CXyfcTZAp2N4KFjhg47hPI5mA7x3mr1wy+dGUE90Kd5b7UmLreiuhPIFmo93bDXnPIzz3k1/S/pm7ZCUVvn6RoKnDd3GoArLm6czCWbeN5oFn19GxruG9rmUbge2QKd4iyj9Nivv6C0+LWuP6bvZIqLn8fOawe60v8Md/n5lMK9R+edmyTDT2gBRw89QxUNBIsL6D73nG/PR4aLasg9bqC7L4Rypjbp/lrk2uuNVKgjF5n20GmR8z3UGeHOhN8LnBg8er3t3I90H7el+9gbBZE9+XyG3OMCugtUdQicNU6ZjtDrRgYrabCNNGhGYafQl8tkYA9dn/IIuh11uLtrEgLXJ1E8vvVj0JPiRtAFo6jFez4/mpXmkw+l+WR+jvoP6auDr14eyWB+nzg/V5wLSyKBrmW6nGw8hlr3F7h5Vhsv/C74cwne7/o5Iwzo6lvLtGtDYcVhswU6FZyfU975oTDP0OtTryR/8ShKysgBxclvYdMXXNTbcZBJz5nsPpj8zK/Y5Rau86H/nffJ07Eu9OV3AMyl71+pQvqE4uS1BYuDCrTP8UfpZvqErvlZFtf4BUUvPU8BkwD0sJ6nbPBGNuQeUw9d1gNuh0p91gL30H2nHvRpibA5dGXeNmWYV8KZ58bVNQycH7enuIYbGWo4WcRcMGW1RiEuoMv8U/lZw4/pprpqttJY4RdO8SJAZgE/GdVZMKjU91yXeaMRvB6BfULhmRdew1Pr1cvF4yl3pNpoUMuw+trwfHvoh1CKPclpPDcc+XBInvVNzi9nCUi3jBz9LXIszwmfxwt2SAfZKq53SboeunwQi3sh91SXkANvXrVq1dowu7MFuruIcRJNA4x/4403PvDLl88QJj+xbaL+lrRMgM55P+644w6kUY4bSCt+kQs/mGcoxcUP1sGnhBSIG+gKJPjVwH+TK7zdMp6yKE7tPZILjuDhavpVX/nMnkk7Qqa6L64eusyD7L1x79xd7e8tFNSLWTZD7mkWxfXQga4DXP1fm1JN22FR8x0j0EfyWiDSoSnl5wxeICgbh+pIh243w9XNvwd0F+J96LfK/TqL4tQGVUDjikdd7pfrQiIBegnVRbaZwjsQsn5Ajm0iwd7sFIgb6LJydRe4qSuIeSuP01tki/x66HQ4ZYFXLj3IuICeIZylM52RKL0nF9ZDp8bRAdTg4WFjHgX7Hzei8W5vU24VDGw8cHh9RCC7kvV16LiArubVhba3dU+fupBh3TLmTCeSfndw49JtzDDc+TNe3a4n9aew/3LPe4vt1NEOLX5nSsNYDz0Xp+AaKAAFSlOBOIHuVqAMHR792aStl0l5foLPCJSzKFTtARUT0P1KkzuHy8PB9d4O6WdbENDdOfQbCDTTCOo8usYNpd/Rl6dbGVaz3a2AKUB3e6fpplGLooeuQdRbdMjHg4AuG0yk2UY5GsQQpznvF+QWNreh5ECZ1xzQL48QzZX73GVDTZ+f53SVRilPWzjz8+52y/z2oZdm1QSroAAUyFaBuICuD6nLYV2qJA+iCvIz+uVnY3hg04cr3Yqzo/rAkGIFugQpQ4BGKuaS3fUe5qX3MiUg6Nd5GA//72e/q6sz8qEuenOHjEu6h86a6WsUgoDuNxwue9muT5y1Awx0qTnHT387z06QU5l0fgOlye8S4f38KWt8ghZ45zWHnu0Nj/BQAAqUrgIxAn2i2/O5mNTlBbb6Q04CH2rlA3f5VEJ2VFY9yLiG3NXecNBOFwkJPs8rznl7lLpPX/bQyWZ+EJZcS+DY75bYlIaBz5C9A3QCED+nw3dRV0DJz1jjuIbcXe18nzbo10MPWyDoNpbkFmTeNuyNHsk1EAx2+qY82VBZryQfPsbltN4zAAD00q1fYRkUKKgCUT9Yhox5jfahG3ykqll5on+wTN1rr/3tycTab1bN+rFF/WAZWtb92oPDBlmhb+CjX6N2IuKHAlCgOBSI89GvSVAoSY9+TYIepvNQ9WC8j341bU+c8QHocaqPtKFAESjAL2cpbyh+SsOu/HISfmiQmU+d2ECPfZ0V9Bx3M4nkH4v7chayv47sLzNofx3Z77yc5db8c1m8MTgvZxG7fkov/hlAjxg2rK+YFfYc9+JVzT/nAHqpeRT2QAEoAAWggJUKAOhWuh1GQwEoAAWgQKkpAKCXmkdhT0kr8Ic//OFJWgV7x4UXXlitGkrH+VW/b/7whz+UT7EqaR1gHBSAAvUVCAW6W0kIqiQu5Uv1/9XoHn/88cE0x1ZFYb9Pf79If58UIPgNaqXjXjeZKil+Fq6gbSpzaYP+ILXConTH0qlfZOhAJ3433gfomsYB122mNL8n03niiScq9bRVm3Rb6f+TLrroop/ocbu2z0tKxRpkQ5CWbvjr+F2/gwcP5mfye5/HHnvsENLsefJtJi/qeViWG59y4hu/W74uydDPKf6T17h+nEbbRn6o55/DpCmbatIp5VSeCLsH1Is5H5SHv9Gx/fkpUVRWTtbi8IVvmP5u/vk+u47+vp++vwoq35TmGvqOpLD85C9HC/Yf3Vvz6fhkyg+/Dpjv6bH0/1kyf373gRsODYYMCyaCQYG4FAgEut/N71bof6BKYaTeQ1DBQZXEX6mSmCUrDWmcH+zcY+tl5a//rwujxx1UgYeBzM8Ov4paAdhSHU5B4C4E0FVYuPr4wk0BgF/DxveaDIDu+Z81Iz+3V2GlVP78YoOpEmrpCrgOPb/wepn00SEwGQYc5eV0HfJuY/EYv8aHHpnfPeHTWJFa76Q0L5f3gHZ/BMIxHdBdn/6WfrmR4EA5DLhhwKZG29HcOFAbbyrQSa/RFLdvA0vqSXUBN/a9xnYmfkxXFnAeCkCB3BQIBLqsgOgGbRrS2+ZHBHJPYCtV3r0kXOj/zSG9OK/n41Y2w9SKNqiHoFRcKY0FE0DXKrHvqxWUj6xOzzMkXR6diLSHHtb70/ObroeeYa/YgRP5aQn52QE6/R2k08MyD9n20NMV4XRAdeF8ultmt1NexwYMTWcyCiBHesJGm9Qsp/To9YZnENCz0V8FeLrREhWsnBfKKL80h58Gtr+fzhLQ9Ja+A8m3z/LTrNRRjrAh/WzKYzof4zwUgAK5KxAIdL8ea1CPzO01eEPuQT10NZtuJcAVx3V6T94P9FECXVZW7iP5nOF/t/fi/K1DIUzuAvfQuRfsTRtwvjLstabr0YcNuf+BGizbKam+9PV6oWrPkoDvzOMy0LMFVsBUiZNfei3sZ/qQMacjp2QYYtzYIN/x86n5ffBOD1bXSClLviMMfv5VAPpgJtMpWQLdm9bSe+hqI4Zs6kd5u8RvtCHbOXS/kQk37V9SGjxN9R/68iMs2wQ0APRpBGdaDD303CtjXAkF8lXAF+gKFP6sDIUzsB+gG/YD7lFzwmrlGjTk7jeE6Be/bojbeOAXKwzi5+RmOG/rjBhw/ugafkZv2jl0TlcbFuYXFvCzdj2oqTa4gHDmkTkt+v0THePKzPcTNNSbj+OkfhT32/pwd7oRjrBpE85TNkPuWi/RayRksNbCt8Hgl76aXx3oWa6t2Ex6Peq+UCET+bmx8gyFd96LnMFnJ4VZTt9T9LBuOfkNHR/Aa0xU+OpahQGdG75yZIhfDkHxnReSLy8/yvA4N7SCRicepnD8aNDr6LeJzzqW0Dn0sDKZgXYIAgWggAEFfIHuVjLfofj/wUBXeyd0jGH+NN30/KAJb25Z9qwY+HR8B4XxfdSeMkT/tmwsBPXW/UYEop5DD5v3VXsfQeArcA/da3DJspAN0MPmSH3K1mYKP4QXWfn10JVGGj9f+x36rqbvm/TNdDGj0yDQ53XDgC7zGDYiFNRzpeO/4OmDsLUgMv50Q/26Vm7Z+C2Vl5+km0PPdgRDnerh+WtKw1vQ5qdH0NSQXw9dmbJox0B3RzqCFremrBGQdQTl4XO9kWmgnkIUUAAKZKCAL9CpQvotVdqH0PX/ZegypOjvA7jnqyyCceaS1V4aA4/n3Xx67oE9Ms5jWI9OtcGvYjUxh+4O8adUjPKYO4TrrLx3AegMjyYZ6BksRMtryF0uivSBkTOPHORPOYrDPqWy4iya1OHn10OV8/ZBQ+5uIyoIPJyc386KwNEbfdg4YBrAK5rqKIxsUPFJOYqjjBg5u0BM9NDd+yxlQZpyr3iwzQbofL2+nsSvweDXaAXQM6htEQQKRKxA2jl0uqHbM8y55c2VCC+a8dtaJitrXojE56kye5+u4XlW9ZPSqucTAcPZvvOUfr1PE0BXgaAMT3JleQz32EPsrddQibuHnm150RszOlBVfTluCVe9Z8sVOpcNPh6w/oK3RzkLIN2FV3JLV8rq8xzn0H13VSiNRW+LmOzxU/ls67c+It0iQlVfvTGijFLw+7t5cd4sToftpl+jQ+4S6Jn20Cn9RyhPgdvc6Jxzb1Jj7W1Z3kMWPtZrJAHo2d55CA8FzCuQDui8AMdbaCRXvfr1aGVF6FZivE/2Pfq+qi4g0odGg+Zzg4ZQ/YbgTQBdyuraIBfF8cKqeVTp/1VWcO5wsNxr7+wHpvOX8dCk7LUWEuikNQ+Dp2zFkkDmfNG5mRRmslpJs62c3yBfZgp0ZTi2Xm9fBboygtOKkl7OPVTOQ9A6inRz+H6L4jLtocsRHm5H0jdsxXfKgi9lftjT2x2eHqMuuFOHsbNcFJdu1X29HjeVvabk2+0BO1D8wv+TbG6jPFOC133U266Xaw9dmXJbiSF38xU1YoQCmSiQDujO8LKyEIcrheHuXOc0TkDevArQeZvbejdxvaLS9+Z6W7x8hm9TQKEskksBWBqgp10Uxz1Kdf7fnVaYyCMTbFtQBaf1JL0h3UICnTRuwr0qOU+rT0moYFXzpYEn7UN75KgF+1TvoWur6h2fyakJCs5z6OM5j3wtlYsq+uHtUzyv7kzZKH4PnAaQBTndgr50Bd61m23wGmmZzKFrDT6nTKnD7H7pZjqvr49m+E05+ExhcR4mcLqZ9NB5CkZv/PnNoXN8enl3feVnor5NjxfNOR0AAD1dScR5KBCNAhkB3b35621JkT1mt7LmOcyFdEM3dYcDeUVtytOw1ErOB+ApTxbToMPbi3jFe70Hg+TbQ+e8yx44z9G6T0JLeZCM1gOU88QpT9hSKv1C70P3hqz1SlqFg7qAKhsw+gy55/SkuKAylEmxVsuKClIZZyZxUBivwZBua18mUHLzdKHaoFLz4Qd0pRzVm3rSGg2ha05kWHWkTLVJ1ShoCiFToGcyh642bjPRLkN/IRgUgAJZKoBnuWcpWBKC+wApbe/WRL4zbQj4zaGbSB9xRK9A0IiU30iMOrpFOXMesQygR+8jpAAFghQA0FE2oAAUgAJQAAqUgAIAegk4ESZAASgABaAAFADQUQagABSAAlAACpSAAgB6CTgRJkABKAAFoAAUANBRBqAAFIACUAAKlIACAHoJOBEmQAEoAAWgABQA0FEGoAAUgAJQAAqUgAIAegk4ESZAASgABaAAFADQUQagABSAAlAACpSAAgB6CTgRJkABKAAFoAAUANBRBqAAFIACUAAKlIACAHoJOBEmQAEoAAWgABQA0FEGoAAUgAJQAAqUgAIAegk4ESZAASgABaAAFADQUQagABSAAlAACpSAAkUL9O7du68tKyvroPqA3sV8ycqVK+eUgF9gAhSAAlAACkCBrBQoWqDrVhLgL/7Od74z58wzz8xKAASGAlAACkABKBCHAi1atBA9e/Y0xmFjEcUhhpqmBPrhhx9+Ttx5KWT6Rx111LPvvPMObC6k6DGlBV/HJHyBk4WfCyx4jMn17t37WQDdxwEAeoylssBJ21jhscQ22g2bC3xzxZScjX5mqQH0gAIHoMd0J8aQrK03v412w+YYbrAYkrTRzwB6SEED0GO4C2NK0tab30a7YXNMN1mBk7XRzwA6gF5PARtvBBttxpB7gQkTY3I2lm8bbQbQAXQA3dK5ZAA9RsIWOGkb4WajzQA6gA6gA+jY0VBgwBY6ORvhZqPNADqADqAD6AB6oQlb4PRshJuNNgPoADqADqAD6AUGbKGTsxFuNtoMoAPoADqADqAXmrAFTs9GuNloM4AOoAPoADqAXmDAFjo5G+Fmo80AOoAOoAPoAHqhCVvg9GyEm402A+gAOoAOoAPoBQZsoZOzEW422gygA+gAOoAOoBeasAVOz0a42WhzIoFOj1ztRBlbQO8mb8sZrK2t7VNdXb2E/+7Ro0cr+plH3970rvIN9NuP3lf+Fp/L9LoHHnhgV9euXfdV7qkNlFY7/R7Do18LXOvEmJytN7+NdsPmGG+0AiZto58TB3QX2GMoYxNWrFixgyFNsJ1F8K6iXwb4DAL8IgL8zMrKytPKy8sn0bGz3HKS9jqCf08K++O9e/fW0VtpWi9fvnwd/d+cvv+g+M9QyxuAXsC7L+akbL35bbQbNsd8sxUoeRv9nDig674mwDehY1MI6NP4HEF3Cv0MJdhvcs8x4O+XPXh5fdB1BFNE0zcAACAASURBVPDlFKbt2rVrP7uIPgT4ixjw9N1KcbcA0PFKzQLVN4lIxsZKDzYnouhFngkb/VwMQOch9rvpO4rAfSz1yPsRzMcq4J5Ix9dwj10tIW5Pv9511DD4ksI1oxfAT5bX0bFaOvYVAb0RgA6gR17TJCgBGys92JygAhhhVmz0czEA3QM2DbFfRkDvmCHQfa8jeO8hoxsC6MF3ko03go02cwmw0W7YHCFFExS1jX5ONNCplz2RMygB7s6Zp+2hh12HHnr6O87GG8FGmwH09PdCqYSwsXzbaHNiga5DmTPqAv1K+nM4L5jzm0NPdx1NoX9M1zdfvHjx2muvvXY45tDrV1k23gg22gyglwqu09thY/m20ebEAV2BtLOSXZsX5wVy3iI4FfBuOG8FfNB1EuC7du2qOfnkk1tIwFP46TSHPkK9Dqvc01cUpRLC1pvfRrthc6ncteF22OjnxAHdhfRi1VXqfnNtr/lSCncWr3jP5rq//OUve1q1aqUugKu3ZY3TB9DtuPFt7anaareNFT1stqcuo+3Yz9IasTJTFhuLyFSGco0HQM9VueK7zsYKD0AvvnKaa45tLN822py4HnquBTaK6wD0KFRNZpy23vw22g2bk3kPms6VjX4G0ENKEYBu+hZLbny23vw22g2bk3sfmsyZjX4G0AH0egrYeCPYaDOG3E3iI9lx2Vi+bbQZQAfQAXRSwNab30a7YXOyGx+mcmejnwF0AB1AB9Dx+lRTFEloPDbCzUabAXQAHUAH0AH0hILYVLZshJuNNgPoADqADqAD6KbImdB4bISbjTYD6AA6gA6gA+gJBbGpbNkINxttBtABdAAdQAfQTZEzofHYCDcbbQbQAXQAHUAH0BMKYlPZshFuNtoMoAPoADqADqCbImdC47ERbjbaDKAD6AA6gA6gJxTEprJlI9xstBlAB9ABdAAdQDdFzoTGYyPcbLQZQAfQAXQAHUBPKIhNZctGuNloM4AOoAPoADqAboqcCY3HRrjZaDOADqAD6AA6gJ5QEJvKlo1ws9FmAF25Y+h1qWvLyso6qDfRySefLDp27IgKz1TNktB4bL35bbQbNif0JjScLRv9DKCn6aGfcMIJcy655BLDRQ3RQQEoAAWgABQwr0DDhg1Fz549y0zFbCwiUxnKNR7qsV/cu3fvOdOnTy8ZmzLRYvny5XUmC0QmacYdxkabWXMb7YbNcd9thUnfRj9HcU+XDPwA9MLceElIBTd/ErxQmDzY6GvYXJiylYRUTPsaQE+CV/PIg+kCkUdWCnapjTZH0ZovmMPySMhGX8PmPApMkV1q2tclBfRL2rWd0/0/791WZD7NK7sV/c++pWb+c7A5LxWL42L4ujj8lG8uTft5bLPDd20vb7BvvvnK9/oWhx6884g+Jx3qF0/nls1/snrL1t9mmkatEK/Mrhr0SKbhkxoOQA/wDA+5T2jSaE6z3buT6jvkCwpAAShQcAVGNTt8Q215eduCJ6wl2PzQQ6qPOO3ESkP5ePDBqkGXGYortmgAdAA9tsKHhKEAFCg+BQD05PoMQAfQk1s6kTMoAAUSpwCAnjiXeBkC0AH05JZO5AwKQIHEKQCgJ84lAHo6l2AOPZ1COA8FoICNCgDoyfU6eujooSe3dCJnUAAKJE4BAD1xLkEPPZ1L0ENPpxDOQwEoYKMCAHpyvY4eOnroyS2dyBkUgAKJUwBAT5xL0ENP5xL00NMphPNQAArYqACAnlyvo4eOHnpySydyBgWgQOIUANAT55Lk9tCpZ9yJcreA3k3uPImotra2T3V19RL+u0ePHq3oZx59e9fV1W2g334rV658S1pTWVl5Wnl5+WL1Gj6nxul3nZ970ENPbqFFzqCADQocOW68OOjcAeLTZ54Wa++c4Jncul9/0eG6saJB06airqZGfPDQLLHhvuneeXkdH9i7fbtYN3mi2Lhgvne+7VU/FoddWiW2rqoWq6+52jkuj5VVVDj/62mqeqtA79XtOHHndSOd0+MmTxPLVr2R4pr7Jo0X3Y/rJB58/Gnxu4ce986NuPQiMeyiAaKioqHYuGlLyrXque07doq7pv1ebNy8xUmndauWThxLq1eL66b93nlS3NEHtRbDT/m2c3zGP18Rb3+60UtHntuvSWPn2JuffCamLFzsV3zwpDgfVfJ6lrsL7DEU74QVK1bsYBAT2GcRhKvolwE+g2C9iAA/04X3JDp2Fn138Dn6tuA8UZjJeiOAjl3Px9zrrqRgwzkNP8/yMQA9SBkchwJQIEoFmvfsJY6+9XZR1qiRk8zmJYs9oMtzOza878CY4X3Ad7/nQZv/b3nCieLtW28WW5cvq5dNvr7juJtFRYv9xP+++W8nDm4gHDZ0mFg3ZZJzDcO9zaAh4qO5j6Y0FGRkEui3jL5anNfvDPHuhg/FN5s2SYFy/zNOFTeOvEIwkBnaf3xuoQd0PnfZoPPExHsecKJkUL/3wUfiqusnCHndwiUvidum3iu4QdCxPfftysTil151jskPP/r19htGVZ56ZHvx8ZfbRONGFSlAlzBf/dEnYtZL9bXQxAHQTQNdj48A34SOTSGgT+NzBPUp9DOUQLzJPceAv1+BN4dPOaYDXI1T7d3raQPoUVZZiBsKQIF0Ckh4b3n5JQ/oDNuDLxgo1k/9ldPrVsNs/OsCB9Yb/7LAF8ScXud7vgZio/1biT2bN3k9dDUvEvpB8ehD7gz2k3pV+vbQGdBjrh6aAnTdboZ2q5b7iQuGjxZ6XHz9eIp/x86d4vSBl6dcqj7LverEXqJzm4NTgM7HOhzQStz0zIJ0UvN5AL0AQOch9rvpO4rAfSwNp/cjmI+V6RKcJ9LxNdxj52N+kA8Aegr0/bwNoGdyDyAMFIACUSngB3TugTfr3EWsGHShl2yPuU84cN72+mui9Zn9nOP7tvn6JWRfLns1ZVidz6+583bRYcz1gUDnHvvh11Cv+Z5pKUP1MkGTQJdD9v9aVu31yDkd7q3zh8/f+4ubxNZt/xXf/EZTp7cvh+FffGed93IWP6DfcW4/sWPPHtGOhukblpeLXTVfiYdfWS5eXs+DvfU+AHoBgO4Bm8B8GQG9Y7ZAl/Pn1Msfyj15/f+gmxFAj6qaQrxQAApkooAf0LmHzb1rP6Dv+vjjlDl3dej8yxXLnWF82duXjQA5h67mJ+wchzMBdDlcz/E9tWCRN5T+5IypYtOWLzygX3LB2WL08B+JPXtqxMjxE505eg7Dn8tu+2Ug0P3m1Rnw/AnosQPoUQKde98cvwS429POuofOccjFcm5+H6XfrdSzf1wO1fvdXAB6JlUOwkABKBCVAtn20Bno+vy5hDPnUW0IBEGbjzv1rjICoNtnAuhqnBLQPOTOw+/8kT10CfT/fPypGHDZKOccL5obeHZf8eCzf93wRm2ts3ha76H7zZ8PoN7+6Ud3EHNfrfbrpQPoUQFdh7kCZW8xW6Zz6Hoe3YV3zjA+z8UH3YwAelTVFOKFAlAgEwWCgK5CWw2zZ9PnzpA7D6nLBXEM6Foadm7UsqVo1Lp1vWR3rF/vwTsTmHMEpoEuAT3l3tninL59vPl0Tovn0Cf8/BqxlobJB424LmOgc0Duka/7fJO3IA5Az6TUpYbJd5W7XNTmrGRXo9YB7rda3Q/yPkBPmXcH0LN3Mq6AAlAgegX8gK4fU1e1c454WF2ugA9bra720PWV8+ksyxfoPNx+CG01k71wtYeuL6LjHnsnWsXegObAefva/EUvZDTkzjZwr/34dt/y5s0x5J7Os/XP5wV0bWjciV3dN67tUV9Kp89SV7zT/0PULPF+dJp35/0KvKXNOUfHLtcbC35mooeevfNxBRSAAvkrIAGr96jl3nB1z7i+z1zdo845CdpPrgJd3bcuc++3v12e07etqRbLPeWt92/pbFtr6u7/5jA1tChN7kdniB/R9uuFe/o+dHV+XZ67YvD5ondl55TwazZt8batqXn4grbKyf3oY6jHf8zBBzqn1eM+XsKQu48oeQE9/1vBXAwAujktERMUgAKlowCeFJdcX+LRrwG+AdCTW2iRMygABeJTAECPT/t0KQPoAHq6MoLzUAAKQAFPAQA9uYUBQAfQk1s6kTMoAAUSpwCAnjiXeBkC0AH05JZO5AwKQIHEKQCgJ84lAHo6l2AOPZ1COA8FoICNCgDoyfU6eujooSe3dCJnUAAKJE4BAD1xLkEPPZ1L0ENPpxDOQwEoYKMCAHpyvY4eOnroyS2dyBkUgAKJUwBAT5xL0ENP5xL00NMphPNQAArYqACAnlyvo4eOHnpySydyBgWgQOIUANAT5xL00NO5BD30dArhPBSAAjYqAKAn1+vooaOHntzSiZxBASiQOAUA9MS5BD30dC5BDz2dQjgPBaCAjQoA6Mn1OnroIT30Hxx37Jzvv7n69OS6z3zO9rn258/v/vUvYbN5aRMXI3ydOJdEkiHTfh7X8lu1W2oblUeS2SwibbJfs93H/ODM//pdMvjIQ19/bO2HXTKNrqaiwReP/OiCDzMNn9RwAHoI0Hv37j1n+vTpJfNK2EwKoekCkUmacYex0WbW3Ea7YXPcd1th0rfRz1Hc0yUDPx5yB9ALc/PFnQpu/rg9ULj0bfQ1bC5c+Yo7JdO+BtDj9mie6ZsuEHlmpyCX22hzFK35gjgrz0Rs9DVszrPQFNHlpn1dtECnHvnasrKyDqrvunbtKkaMGFFE7kRWoQAUgAJQwGYFevbsaYzDxiKK2yEYco/bA4VL33SrtnA5zy8lG+2GzfmVmWK52kY/RzHqBqAXS4kPyKeNN4KNNkdx8xdD0bfR17C5GEqmmTya9jWAbsYvscViukDEZkgWCdtoM4CeRQEp8qA2lm8bbY7ini4poF/Sru2c7v9577Yiv5+zyn5F/7NvqZn/HGzOSrXiDAxfx+O3cc3a7txWXtG4UKmfc8ZJtzy76F++9/RBnY/+4JAux+7NNS/l5Q3WzRz6wxdzvT6q6wB0M8qWFNAnNGk0p9nu3WaUQSxQAApAAVJgdLPD3/2qvPyIJIhx+KknLt7vsEP65JyXurrZDw4bXJXz9RFdCKCbERZAN6MjYoECUKBEFQDQo3csgG5GYwDdjI6IBQpAgRJVAECP3rEAuhmNAXQzOiIWKAAFSlQBAD16xwLoZjQG0M3oiFigABQoUQUA9OgdC6Cb0RhAN6MjYoECUKBEFQDQo3csgG5GYwDdjI6IBQpAgRJVAECP3rEAuhmNAXQzOiIWKAAFSlQBAD16xwLoZjQG0M3oiFigABQoUQUA9OgdC6Cb0RhAN6MjYoECUKBEFQDQo3csgG5GYwDdjI6IBQpAgRJVAECP3rEAuhmN8wY6vba0E2VlAb2bvC1nqba2tk91dfUS/rtHjx6t6GcefXvX1dVtoN9+K1eufEtmvbKy8rTy8vLF6jV8LizOILP59al49KuZQoFYoECSFGh71Y/FYZdWibKKClFXUyM+eGiW2HDfdCeLrfv1Fx2uGysaNG2acq7zPfeKFr2Or2fGl8teFauvubretXzg02eeFmvvnFDvGh3o/c84Vdw48grx6eebxQXDR6eEDzo34tKLxLCLBoiKioZe+KcWLBK3Tb3X+f++SeNF78rO9dJWwzw5Y6o4ou2hTpgvduwUM/75itivSWNxybd7in2VePn8rpqvxMOvLBcvr+dqV/ng0a9JKtrCdEMmL6C7wB5DCk1YsWLFDgYxgX0WwbuKfrkkzSBYLyLAz3ThPYmOnUXfHXyOvi1YXQozWW8E0LHr+Zgap9oY0L0CoCeqnCIzUMCIAhLYn//9bw5sjxw3XrQ84UTx9q03O/EffevtYseG9x1I87kDvvs9sW7yRLFxwfyU9LlRcPAFA8X6qb9yznG87Uf/THzy5B+9xkFQhlWgM3i7H9dJfLZps9i9pyYF6GHnGOgDz+4rptw7W8xf9EJKUreMvlocclBr8dq/3xGXDjxHcKU8+4/Pit899LgXjuP++NON4qEVrzvPcr/j3H7OuZueWVAv23zuy507xZSFi+ubBKAbKZemIkkU0HWjCPBN6NgUAvo0PkdQn0I/Qwn2m9xzDPj7FXhzeP0Y9+pnUxxjGOBuo8H7P0hIAN1UEUM8UCA5CqgA37p8mWjes5foOO5msfEvX4NMhTSfY8Bvefmlej1t7rE32r+VWDHoQuc6/p8/srceZrHfkDsDtlXL/er10Dkev3NhQJdpc5gh5/2AOzhi0YtLvd67mjf5cpaqE3uJDge0qgf0E9q3FYOOrxTPv71OPL3qDQA9OUXZNydJBzrD+G76jqJCeSwNp/cjmI+VlhCcJ9LxNdxj52N+kOfj1Ju/jK49g+Nx4/tAjcdPGQA94SUX2YMCOSjgB3QJbY6uWecuHqSdOmXuE2LP5k0poNZ747JRsGfzZtGsS1cnV3s2bnR6/dxo0D+mgK4OuS+tXi2uuj51eJ+BfsWQ8wXVfU4W/MJIoI/p28cJo/fC+XiLxo19e+7OBeih51AKo7sk6UD3gO1CuWMuQJegJxmHcLmm71ncyw+TFUCPrtAhZigQlwJy/vyzP893et3q//seckhKrzsI6HqjQA7j7/7sM6cxIHv2cug+CqCrccp59oVLXvJ64XJ+fDvNjd817fdOcJ6nV8PwMQb6sLP79jn96A5i7qvVKXPkR9Ow/fBTvi1Wf/SJmPVS/YYJgB5XKQ5ON7FA5943Z1sC3J0zz7qHrg+xYw49eYUQOYIChVSAgXzQuQOcJLknXVuzR3y5fLnzf7oeut8wvN/8uQ591T4TPXRdr6AhexX2PK+uD+vfdde4Dd/pelzbhW++U29InYfhO7c52Fks9zbNt/t+0EMvZNFNm1Yiga7DnK1wgX4l/TmcF8xlOoeuX+e0urWhej+V0ENPW3YQAAoUvQIM48OvGSneu2eaaN69h7dATs6v63Po+mI4FkCdh5er5ZMCdM6fhP2mLV+kAJ2H5IdedO7ev765poHf/HjoYjjpeQA9UfdAooCuQNpZya4qpQM8ANT1FsXpPXK59U2ueg/yBoCeqHKKzECBSBRQ58j13rcflP3m1DljvCiuSdt2vqvl9Yyb6KHfPeF68c66952V6/qQ+2P3TBL/XLpSHNWhnajdWyuOp+1rb61dLzod2d4bcueV8H1PO1HMfXHpW//65DPeKpzyGdDtOOE3DF/PCQB6JOUy10gTBXS5j1w1Rt1vru0n9+bCtTly73K5H92df39AnqDjl+sNBl1AAD3XIoXroEByFZDQbtS6tZNJdR85/6/uUd+7fXvKljU+12bQEPHR3Ed9t6Yx7Ju0b+/Eu2P9+pTFdaoi+rY1fb/4uxs+dFa7++0ll+d6EXDvvG6kaN2qpRO1ur9cAr4p7SlXPzKMfq0M8/GX27zFb2Hb2FIiBdATVdgTBfQkKQOgJ8kbyAsUKB0F8KS46H1pGmzR59hMCqbtzuvBMmZMMhMLgG5GR8QCBaBAqgIAevQlwjTYos+xmRRM2w2gm/ELYoECUKBEFQDQo3esabBFn2MzKZi2G0A34xfEAgWgQIkqAKBH71jTYIs+x2ZSMG03gG7GL4gFCkCBElUAQI/esabBFn2OzaRg2m4A3YxfEAsUgAIlqgCAHr1jTYMt+hybScG03QC6Gb8gFigABUpUAQA9eseaBlv0OTaTgmm7AXQzfkEsUAAKlKgCAHr0jjUNtuhzbCYF03YD6Gb8gligABQoUQUA9Ogdaxps0efYTAqm7QbQzfgFsUABKFCiCgDo0TvWNNiiz7GZFEzbDaCb8QtigQJQoEQVANCjd6xpsEWfYzMpmLYbQDfjF8QCBaBAiSoAoEfvWNNgiz7HZlIwbTeAbsYviAUKQIESVQBAj96xpsEWfY7NpGDa7pIC+iXt2s7p/p/3bjMjdXHEUtH/7Ftq5j8Hm4vDXXnlEr7OS76cLx7XrO3ObeUVqa9Cyzm29Beec8ZJtzy76F++9/RBnY/+4JAux+5NH4t/iPLyButmDv3hi7leH9V1psEWVT5Nx2va7pICeu/evedMnz69ZGzKpPCYLhCZpBl3GBttZs1ttBs2x323FSZ9G/0cxT1dMvDjt60B6IW5+eJOBTd/3B4oXPo2+ho2F658xZ2SaV8D6HF7NM/0TReIPLNTkMtttDmK1nxBnJVnIjb6GjbnWWiK6HLTvi5aoFOPfG1ZWVkH1Xddu3YVI0aMKCJ3IqtQAApAAShgswI9e/Y0xmFjEcXtEAy5x+2BwqVvulVbuJznl5KNdsPm/MpMsVxto5+jGHUD0IulxAfk08YbwUabo7j5i6Ho2+hr2FwMJdNMHk37GkA345fYYjFdIGIzJIuEbbQZQM+igBR5UBvLt402R3FPlxTQf3DcsXO+/+bq04v8fs4q+/tc+/Pnd//6l7A5K9WKM3CSfP1s45bb/rLP/jVRKtn9R+fVDunQ7o3H1n7YJfN0anbNGnbx2szDJy+kjXCz0WYAPeTe4zn0CU0azWm2e3fy7lDkCAqUmALTmh60eE1F0z5RmlV58QXby0RZ02zSqKsTq2cNG5RFAyCb2AsT1ka42WgzgA6gF6ZGQSpQII0CAHp0RcRGuNloM4AOoEdXiyBmKJCFAgB6FmJlGdRGuNloM4AOoGdZNSA4FIhGAQA9Gl2jqOSjy6m5mAF0M1qW1KI4zKGbKRSIBQqkUwBAT6dQ7udthJuNNkfReAPQc7/vcCUUsFYBAD0619sINxttBtAx5B5dLYKYoUAWCgDoWYiVZVAb4WajzQA6gJ5l1YDgUCAaBQD0aHSNopKPLqfmYgbQzWiJIXczOiIWKGCVAgB6dO62EW422hxF4w1Aj+6+RMxQoGQVANCjc62NcLPRZgAdQ+7R1SKIGQpkoQCAnoVYWQa1EW422pxIoNMjVztRxhbQu8nbcgZra2v7VFdXL+G/e/To0Yp+5tG3d11d3Qb67bdy5cq3ZPmurKw8rby8fLF6DR27jI49oN8DFOZyindm0L2BR79mWWsgeNEq0PaqH4vDLq0SZRUVKTbs2bhRvH3rzWLr8mWidb/+osN1Y8Xuzz4TKwZd6IU7ctx4cdC5A7z/62pqxAcPzRIb7pvuHOsx9wnRpH175+8d69enXKsmtv2GCRvOOOvMthUVDZ3DTy1YJG6beq/zd/8zThU3jrxCNG3SWNTUfCUefPxp8buHHq93zqnQXn9TXDHmFtGr23HizutGitatWnrJfLJ1W+24pxeU84EBdP4HnTuJhuXlYhfF+fAry8XL67lKSf3g0a/FWawBdDN+y2vI3QX2GMrKhBUrVuxguBPYZxG8q+iX77YZBOJFDGIX3pPo2FlcV/A5+rZgMyjMZNkI0M1y45xCx4dSGpuCzAbQzRQIxFJ8CjTv2UscfevtYsvLL4m1d04Qne+5VzTvVil2b/xM1O7eUw/oLU840QO/ai1f16RtO+ccf9Q41XDcWGh3w017//z8iw0Y4iMuvUhcfH5/8cif5otlr//bAfN7H3wkrrp+grhl9NWi72knirum/V5s3LxFjL3mcrFy9Zviu6d8W7Ro9k3xv9t3iFPPr/KA/q9l1V7DQD7L/YT2bcUl3+4pXn3/P2LWS8vEmL59xMHNm4kZ/3xFvP3pxhSHAejFV36dht3y5XU9e/bMi0fFaLlpu40KSIBvQqJOIaBPY3EJ6h6I3XMM+PuVHjyHTzmmO8XtsXckmI8NcxiAXozFGXk2oQD32A++YKBYP/VXYuOC+V6UDOhG+7fKCOh6o4Aj4d58s85d6vXSGeiH/XxszZynF1Rwz5t75GOuHir++NxCJ+2BZ/cVU+6dLeYvesEX1E/OmCrWUu+6zwk9nfAjx090frkh4Af0qhN7ic5tDvYAzoAfdHyleP7tdeLpVW8A6CYKUcxxmAZbzOZknLxpu00DnYfY76bvKAL3sTR03k8FMUF9Ih1fI4fO/SCvKuGOAMymBsIYdajeTy0APeMyhIAlpgAPk+/ZvEmsvubqFMuCgK4OuX/6zNNOrz4I6EG9+UNmP/bFNw84YL+7H3hEjLr8YqenfcHw0U6PvMsxRzl/yw8DfNOWL7weO5+feM8D4t5f3CS2fLlNfG/wlfWG3Ddu2iJmr3xt11ufbNyXe+T8mbJwsfN79EGtxXDq4a/+6BOnx65+0EMvzsJtGmzFooJpu00D3QO2X886W6C7w/RXknOG85B+mJMA9GIpwsinSQW4t9x+9M/EJ0/+0ZsHl/H7AV1Nm3v2bQYNER/NfdS5lhsGDb/xDW84Xv9fvXbp989fdemoEd14znv7jp3OkDr3yO+bNF60armfL9CfJSDf/NOrRCOad6fGvthD8/fz//6CN8Suxs+NgCYtmjlz6Hec2098uXMngG6y4CQsLtNgS5h5gdkxbbcxoDOsOdeyR+7COOceerreu64QgF4sRRj5NKlAGLTTAZ3zofbuZS+9UevWTha3vf4aDdnvL9bcebuz0E5+9CF3dQ79gP33C+yhM+hlT50Xwd1z542idm+tM+S+TBs65zgHX3i2mEtz6id1ONxJGj10kyUnWXGZBluyrAvOjWm7jQBdhzlnX+9dZzuHnuliOCkVgF4sRRj5NKWA3zC5Gne2QNfzxdfzRx/K57n1pn2+s/vaO6fuI0Esh9U/pkVqJ/WqFOMmT3MgLVev/4eGxzsd2d5Z+a5/PqJr+l96TcphHegtGjcWNz2zwAmDOXRTJSg58ZgGW3IsC8+JabvzAroCaWclu5p1HeB+w+dhvXB9eD6dgwD0dArhfKkpwGANmuNmW/2A3nXGTPHJn550Fs/pQ+6qPkEL7TgMnzvw4kv3zn7iuQZyURxvU1u45CVBK99TFrfxnLoEfK8ux4pTencXg6+53gG92kPnc0d1aCdGjeeNMEKoQ+46wHlOXQW8mm/MoRdnKTcNtmJRwbTdeQFd7iNPvaH+b7+5tkd9KYU7i7eeSZDT/0PUa+V+DZgAyAAAFWZJREFUdHX7W7rFcPJ6AL1YijDyaUIB2TvfseF938VwLXodn5KM3FMu96c3aNpU6HvQ1T3qe7dvF+smT0xZNa9GyIvijuh01H7y2NLq1c6iN/5w73rYRQME71FX59f5HM+x967s7ISjxa5ixeq3nH3o+rl3N3wo7lj84vYyUdaUz/FK91Oph8+fL2jO3m/L2tdxitWzhg3qYkLjuOIwXcnHZUc26dpoM+tj2u68gJ6Nw6IOC6BHrTDihwL/pwCeFBddaTBdyUeXU3Mx22gzgB5SfgB0czcXYoIC6RQA0NMplPt5G+Fmo80AOoCeey2BK6GAQQUAdINialHZCDcbbQbQAfToahHEDAWyUABAz0KsLIPaCDcbbQbQAfQsqwYEhwLRKACgR6NrFJV8dDk1FzOAbkZLLIozoyNigQJWKQCgR+duG+Fmo81RNN4A9OjuS8QMBUpWAQA9OtfaCDcbbQbQMeQeXS2CmKFAFgoA6FmIlWVQG+Fmo80AOoCeZdWA4FAgGgUA9Gh0jaKSjy6n5mIG0M1oiSF3MzoiFihglQIAenTuthFuNtocReMNQI/uvkTMUKBkFQDQo3OtjXCz0WYAHUPu0dUiiBkKZKEAgJ6FWFkGtRFuNtoMoAPoWVYNCA4FolEAQI9G1ygq+ehyai5mAN2MliU15H5Ju7Zzuv/nvdvMSFMcsVT0P/uWmvnPwebicFdeuUySr3/f5KBdrzdq2iYvg9JcXHnxwD1d9m9+7eotW3+baTr0BrdPZg0bfFem4ZMYzka42WhzFI23kgJ6796950yfPr1kbMqksrHxRrDR5ihu/kzKV9xhbPQ1bI671BUufdO+Lhn48dvWAPTCFcQ4UzJ9E8RpSzZp22g3bM6mhBRvWBv9HEUjHUAv3nvAybmNN4KNNsPXRX6jZpF9G8u3jTZHcU8XLdCpR762rKysg3qfdO3aVcycObNobcrinveC2ngj2GhzFDd/LuWt0NfY6GvYXOhSFl96pn1dMvCTQ+6XX355fN5BylAACkABKAAFslCgZ8+exjhsLKIs8h9JUMyhRyJrIiM13apNpJE+mbLRbthcLKUzv3za6OcoRt0A9PzKYexX23gj2GhzFDd/7IU3gwzY6GvYnEHBKJEgpn0NoBd5wTBdIIpBDhttBtCLoWSayaON5dtGm6O4p0sK6BOaNJrTbPduM3cVYoECliowpvnhb+wuKz8uavPLG1V83m3guQfkl07dLx6sGnxjfnEk62ob4WajzQB6yH3Hc+gAerIqJuSmOBW4tlm7t2rKG3SKOvfljRp92W3gOS3yTGfyg1WDrs8zjkRdbiPcbLQZQAfQE1XxIDOlqQCAHq9fbYSbjTYD6AB6vDUNUrdCAQA9XjfbCDcbbQbQAfR4axqkboUCAHq8brYRbjbaDKAD6PHWNEjdCgUA9HjdbCPcbLQZQAfQ461pkLoVCgDo8brZRrjZaDOADqDHW9MgdSsUANDjdbONcLPRZgAdQI+3pkHqVigAoMfrZhvhZqPNADqAHm9Ng9StUABAj9fNNsLNRpsBdAA93poGqVuhAIAer5tthJuNNicS6PSENn6i1AJ6N3lbzmBtbW2f6urqJfx3jx49WtHPPPr2rqur20C//VauXPmWvF0qKytPKy8vX6xeo59z/19Kv2etWLFiU9CthifFxVsJIXWzChw5brw46NwBTqR7t28X6yZPFBsXzBdtr/qxOOzSKlFWUeGc+/SZp8XaOyc4f/eY+4Ro0r69l5E9GzeKt2+9WbTo0TPlGhlAnt+6fFlK5iXQbxl9tTiv3xnOuZqar8SDjz8tfvfQ4+LJGVPFEW0PrWfwUwsWidum3iv6n3GquHHkFaJpk8aBYfiEfFLcHef2Ey2bNhEPv7JcvLyeqwkh+NghLZo5f3+xY6eY8c9XxNufbvQTGU+KM1v0YokNQDcje17PcneBPYayMoFgu4PhTmCfRfCuol++M2cQrBcR4Ge68J5Ex86i7w4+R1/nsY8UZrJsBPD/btgr6c/hHG8mpgLomaiEMMWgAMO85QknOjBWYdu6X3/R4bqx4vO//82BOMO9zaAh4qO5j4oN9013gL5n8yax+pqrQ81s3rOXOPrW28WWl1/yGgPqBQz04VVDOl18fn/xyJ/mOxBnuPc97URx17Tfi/mLXkiJn8+d1KtSjJs8zTk+9prLxcy5T4m2bQ4WVww5X2za8qXoO+SqenlioP9m6u0tjm/3LVFTu1fMfbXaAfqYvn3Epv9uF7Ne+rqhwXDnz03PLADQi6EA55BHAD0H0XwuyQvoenwE+CZ0bAoB3bmzCepT6Gco96zdcwz4+5UePIf3O+bEofbm05kLoKdTCOeLQQGGbcdxN4uNf1ngQFr9MNDbj/6Z+OTJPzrn9P8zBTo3BA6+YKBYP/VXTq9f/0igDzy7r5hy72wH4CMuvUio/6vXcI9905YvxFXXfz1SID98TdUPzxW76IVJP7v9V2LZqjdSzg/4wXd3jLry0iarP/pEVH6rjQd0PT9VJ/YSHQ5oBaAXQwHOMY8Aeo7CaZeZBjoPsd9N31EE7mNpOL0fwXysTJOgPpGOr+EeOx/zg7zbyx/pXvNj/qVrLpfXBJkNoJspEIglXgUYtq3P/LpHum+br4e1v1z2qtfr7nzPvaJJ23bivXumicOvGSm++u9/xYpBFzrh1CF3dZhetygd+OWQO4OaP9zb5iH0N95Z5wvtINAz0K/80dd548/S6tUp1z/1wN21H+zaVf4lDamffnSHQKBzj50/UxYu9nMOhtzjLbJGUgfQjcgoTAPdAzYNm19GQO+YLdD1eXV1GD+sxw6gmykQiCVeBeTcuZwb14fV5XB5o9atU+bW9VxL8PsN26u9fD9rJdDVufCNm7Y4Q+p6L/u+SeNFq5b7iQuGj/aiYpAPu2iAqKho6EFcxrVwyUvOPDsP0598fPe6B5evKjv6oNaBQB/Q7bhQ2FOiAHq8RdZI6gC6ERnNAZ1735wlCXAXzFn30P3mz/WevZ/pALqZAoFY4lXAb/5c9qg/m/dcypC7Dns15/pwvDzHoG+0fyuvVx8EdJ5DV3vefnPoDOkxVw8Vf3xuoTPP7vdh4B9+WBunMXDF4PMd+HOPn6976q+Ld724c+e+QdDm432POUosfPMd8bQ2XK+kBaDHW2SNpA6gG5HRDNB1mHPWdDBnOoeuDLmPkQviAHQzzkYsyVdADrmvufN2b0GcBPqujz+ut1guaPjcD+jpFsNJdbiH/ttf3tZJ7Xn3Irjeed1I8a9l1U4Pmz/qYji95y7jUqHf9dijHKC/ToCWq+dVj3xVWyv+vPotB94ZwpwvB9CTX6zT5hBATytRRgHyGnJXIO2sZFdT1AEe0PMOWhTnrY7HkHtGfkSgElFAQnfHhvedeXO1F84mqqva1VXvW1euEAeff4F4bfhljhJ+Q+5Bq+d16RjoN/7smk7qqnYeRldXvfsBnuPhcKf07i4GX3O9uHvC9aIDrWCvaNhQPPf3JWLQOWcKOeTOYeW2Nb2HzovgeOW7uo0txL0AegmUfQDdjBPzArqc71azou431/aoe3vJJezpuiHqtXI/urp/nc/77VPXzceQu5kCgVjiV0CCukHTpk5m1L3mDOoWvY73MqkumFP3rut7zPWGQpiV6qI4db+53GfO14ZtY+Nh9t6VnZ0kqD7g3S7O3+r1QUDnPefDT/m22E/bw/7xl9uwyj3+ohlZDgB0M9LmBXQzWTATC4BuRkfEAgXwpLh4y4CNcLPRZi5lpu0G0OO9d5E6FEicAgB6vC4xXcnHa01mqdtoM4AeUjbQQ8/sxkEoKJBOAQA9nULRnrcRbjbaDKAD6NHWJIgdCpACAHq8xcBGuNloM4AOoMdb0yB1KxQA0ON1s41ws9FmAB1Aj7emQepWKACgx+tmG+Fmo80AOoAeb02D1K1QAECP1802ws1GmwF0AD3emgapW6EAgB6vm22Em402A+gAerw1DVK3QgEAPV432wg3G20G0AH0eGsapG6FAgB6vG62EW422gygA+jx1jRI3QoFAPR43Wwj3Gy0GUAH0OOtaZC6FQoA6PG62Ua42WgzgA6gx1vTIHUrFADQ43WzjXCz0WYAPQ3Qf3rA/nPabf58cby3Y2FTL+94VJ/aNe/A5sLKHktqhfL19c0P/2J7WYODojaywb4VO7tdeE7jsHQObLzvCZ/t3PVyUJhaIR6ZXTX4nqjzWsj4bYSbjTYD6GmA3rt37znTp08vmRfOZFKJ2Hgj2GhzFDd/JuUr7jA2+ho2x13qCpe+aV+XDPz45SwAeuEKYpwpmb4J4rQlm7RttBs2Z1NCijesjX6OopEOoBfvPeDk3MYbwUab4esiv1GzyL6N5dtGm6O4p4sW6NQjX1tWVtZBvU8OPPBA8emnn96axb1T9EHPOeecW5999lnYXPSeTG8AfJ1eo1IIAT+Xghczs+Gmm2669fzzzzfGYWMRZZb96EJVVlaets8++/zjpJNOKm/atGl0CSUs5ueff14cf/zxAjYnzDERZAe+jkDUBEYJPyfQKRFlad68eR9Q1N9ZuXLlOhNJlAzQWQzutdNPP1PimBA46jhgc9QKJyd++Do5vogyJ/BzlOomK27TvgbQk+XfrHNjukBknYEYLrDRZjRYzfRgYiiuWSdpY/m20eYo7mkAPevbLVkX2Hgj2GhzFDd/skqyf25s9DVsLoaSaSaPpn0NoJvxS2yxmC4QsRmSRcI22gygo4eexS1SdEFxT5sp3yUF9KIrxcgwFIACUAAKQAFDCgDohoRENFAACkABKAAF4lQAQI9TfaQNBaAAFIACUMCQAiUBdJp/6UR6LKAHzbSl36X0PWvFihWbDGlUkGg0G0RtbW2f6urqJXriYbaGnevRo0crimsefXvX1dVtoF/e3vdWQYxLkwjlrQkFmeEGG06+26FeEpb3dHbR+YkU1/UcH2l6OWk6M26bFXuHhOUrLO/03IXLysvLH3BtmUSajZV2hZ2Ly3Z+TgTldzGnH1b+wvKea9kvpM1hZTlTv+Tq20zjj0IPTpvq3/F6vZKp33P1bZx1v7QtXV1N5X2CX72Ta70Wdl3RA10aR6JezwB0C/UZVLDqgSGKgmwiTteGMRTXBIYZF1K6OWZRQahSoRtmK13LUJznp4Obxxl0bhEXLLcgTqLjiWj4uJXBQLJ5i+43WUH65Z3CMvgD7VLLgq6PCb/lEodiz/1+DTYNyk459vEtw9HxX5gG+rlc8mviGr08B5U/9bie91zLvt44NGFPUBwKvNg3h6llOcw2Nb6wcLmei9JmBS7vUjotqM4aI+ssF7bn0f93cR6C/J6rb8PqvCj9rjTaWrBdVDdN1u9lN8wUOt2Dzt+nAz3Xei1dnVf0QHcLyZXy5nELx2y1YEVZoKOIWxYGsmGaCvQwWylsa6rkfXXgPBIsuXAN5ZGLTKEShW16nG5lP3Lv3r3zGjRocLFaCXJY97xv3smmjUF2kRbL6HKGvQdOF/Ad1d5sIWz0qbD7heXBzz9q3rnnTnatkZWEWi4orfFB56Ks5MJ01H2o/y+vDbOLbOoVVL7Dyn4co1D6fcr2hdmm+iVX38bt90zqXTfM3ZTXUeoIaq71Wtx+D6tH+X5lv1OZ7ajej7Ks51qvhdV53KgoBaA7wsnKLUmwyhUWIQU/0FZK64ggHdyClQIRveLINa/5XKc2XPSbU8br3uy+eacw79IN43uOjj9L51MqD7+KNp/853KtO4z+Mdl7bdAUkZ//Zd63b9/+P/SY39vVxp6sHHbv3n01Pf74Br9zsjGXS55NXOPazVFx44xHkrih5U1/+DVi1UqPwp8TUr4Dy37YKIgJu/zi8AEUj55NSeeXMA3CfJsEv2cCdNl4Jy3GqI0YCT+/OjxNvRar34NYo9qpN7TyrdfC6jzWr+iBroOpRICe0gOThSDMVgab2hJUdeCbgluKaq8wCUBXe51BsPXrVcu8uw0VX7sIli+rvXcOGzfQlaE6zo4zJSRBp/rGrwcr806V91iC9r360Cbb+tVXX41u2LDhVL9zCQC6t4aD8vKotF8p23w+ZWRN1YEhEFS+w8p+QoAeapvsrfpBUWoQ5tsk+D0d0MPq5Vzrtbj97meTfiyons21Xgur80oC6GGtuzhu5nxb/X4VvNKqK5keug6tEKDzfHFJ9ND9KgA/eJdaDz3A1ylrONBDd4blA3vyxdxDV8q9s4ZHryNLqYeugzoE6DnVayXfQ/cRsF5rOF/IFur6MJi7PUxe2ez1SNVWMfXKTgg5p8+vO6vK1fnlQtmoNk6UVdpq8im7FAKGL528u61Vdd2AZxfF/W+9x5eEOXT3Bl8gG5shQE/prcq8k00TdN9pw/H/T1s3wBWHp1Gh/RxQbuuVP7/Gjup7smlQLmU/CXPo6WyTw89h4dypFl/fhp3TR0Ki8n9QDz0dzPOs1wLrvEL43ac3LnfrOLtXtI++EyXlvtRGVHnu3bdeC6vzSmIOXS9ISai0s71pMin0HGeYrWnOpVSgcQ89++kTlCf9ptEWgHFUXsNEj0NbSJaIhp6bR693GtSIC8t7phq4OsfacHMrbG9VPg8vB+3iCLMr17Kf7b1oIrxfWQ6zTU0zV99mGr8J+/zi8AO6e8zbeROUdq6+jbvu92uA6TYG9dBzrdf0e1ova0U/h65UGItdY+vNz0VViE3F6zpF5t+JVu7V5b9pfnQk/TgLSbSwKbaGnYtzv2YmOvlUSN4iolz3qMqbhtKX+7199/Znkj+TYVxYyz3kng/V3nu6vLsNAd/99WHnTNqRTVxqnvg6uXfX9bs3pRKW91zLfjb5zCes331M8aX4l/6v5zN91CZX38bhdwltsqu31E7WXe6ooSzn8rQzAkf+P1adSsvVt2HX5ePLsGv1e1OG9duPrgJdXxSYa70Wdl1JAD0qxyUhXi6wlI8jkvBAlELp4VYS3r78QqUbZzpuJcEP5phSbA9Fykc3btzQ9e8W43qXfOyW18Lv9R+eZULXJMZRiLocQE+i55U8UWvsRvr3qULMCSVFikIU/KTYKvOhP4QjafmLIj+2wkzVEn4vrid65nMfFKIuB9Dz8RCuhQJQAApAASiQEAUA9IQ4AtmAAlAACkABKJCPAgB6PurhWigABaAAFIACCVEAQE+II5ANKAAFoAAUgAL5KACg56MeroUCUAAKQAEokBAFAPSEOALZgAJQAApAASiQjwIAej7q4VooAAWgABSAAglRAEBPiCOQDSgABaAAFIAC+SgAoOejHq6FAlAACkABKJAQBQD0hDgC2YACUAAKQAEokI8C/x8Ran+SaMPPu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png;base64,iVBORw0KGgoAAAANSUhEUgAAAfQAAAEsCAYAAAA1u0HIAAAgAElEQVR4Xu2dCZgVxdX3awYGBRJARFzQgIgoKsuwSNwxJkSCCy5EwCiDihoML8EQRVFUXAKEhPgRg0pEUFRMNG4QEhIiGKMiy6AYF0CUuCOg8IZ1ZOY7p+3qt25Nd9+t+nbfW//7PPe5M93VVXX+p7p+tXaXCXygABSAAlAACkCBolegrOgtgAFQAApAASgABaCAANBRCKAAFIACUAAKlIACAHoJOBEmQAEoAAWgABQIBHplZWXb8vLym7766qvfvPbaa/9WpCo/5phjWjRu3Li8tra2XVlZ2f51dXXH0u9h9O1Ff7ek3x+tWLFiZUTyNuzevfsvKY0zKP4Xd+7cOeHNN9/8NI+0Gvbo0WMSXX8t5X05fc+trq7+OF18dE0TCtOE9DmQdDqY8nMU/d+BvsfTdy8dv/D111/fqMZDml5GYR+gY0vpexZptCkoHQp7GoVdzOdJ5z6UpyUheSrr1q1bTwp/OaU7Xk+XryPNOtHPAspn2wziE5T+IRTfPaTHC3TNXMrrJxQH2/db+n8/+v0fOraCdBhDYf69cuXKeXSsLp1uOA8FoAAUgALRKOALdKrMD6BK+zEXmgsJmoMJmltUKIRlhyr4+7Zt2zaqefPm36RwXNH3zjH7j9J1w4kbO+T1lIdv099/ZqhQOjMpnRHr1q3bnWP8omvXrm0aNmzIeexG8d1EYLorHZhIn0sIdg8FpUnxbNy7d++Z1BCqLgTQqYF10L777vs4aXIqpXdDTU3NtIqKivvp7yGZ6qJDnkDd3/Xd/9Lv98gHS/VGAWnQhs7N4jTo+imff/757R9++OFOpeGiJz+KtLmWGxVp8uX5nfLRKscylLbRlKk2CAcFoAAUKAYFAnvoVHl/nyreP5IRDOVbqEK/i44dSX87vTzXuLfpdzNV0svodx0df5N+36UGwKfUANiTR2UstUsBOsXX3AXIgCzF9Sr3ENikjZKgdTn1lGdSPriB8hh9PyfbP6Tfb5Pth9DfP6HfP9H/W7kRQuEm0t/X03cS/T/Wr4euhEmbvk8AJ14+TvEMpJ9HKA8f0/dCgu1o+j8noHfo0GGfZs2a/Y5suYzi+tOuXbuGkj//26VLl9bU+JlPx3tyA4AaLcup4XAzpXMt54HCXkkNollRAV3qHyZUNqMguQiOa6AAFIACSVUgbA6dh7anUOXNvSqG9dn0y+EXuMb0o8r7rWwNox5xR4LCn+m6IzKpoJX4G1JlfTOBany2aVJ4o0BX01cbLT693EICXW3sTKM8/oxgXyPzms2QuzoKQjYNpkbMXLfR4PWWFVvLSYNBdP4ASu8e+v1KpikbK9LPSh54iuQsOn6sO63g+Ef5Hz30HAo5LoECUMBuBUIXxVGFfARBfDR97+J5ZVkh5wN0ivNkuv4f9K3IZC6X0zr00EMbt27d+jZqVPzcTdubBuD/s4GVBmPuaf+Nvt+kvAwkG5/ItjgYBHrKaETQHLo7dz+D8sm9b6+Hzvmma/qRRpU0j353gwYNeE59cYb2eGm7vfO7KZ6r6NpVFNdZNHXwkQ/QLyW9Hg6L3zTQM2kAooeeoccRDApAgZJTIKtV7iaArsw/f0Cw6KctuPMVmBsB1Kh41p03X0K/g3mRlgycB9BHURy/obg30G/GIw6ZDJMzfAioHSneTIfc8wZ6WOnMVCNuSJC+T7kL3+TIxpc0T9+MFkJ+g9K4m74DSLPn6Pd1bkDQL/fcG9Ox/WkYnhsAztqBEKBjDr3kqhIYBAWgQNwK+AJdB5bsSdNw+bE0XM5D7oely3hQ75vAciNB4E5eUU5A7++3Itsn7jK6roqu4/nib9F333Tpq+dlXvKZP1fi4xXx/GFQB34KCXTNXwzhX9H3D9loRGEn0dqHyQRtXhvQ1712KdlxNzVMuLGR0Uf1uwmgZ5QoAkEBKAAFoID/g2WCgK4OA6fTLh+IBvWYc11kl09efOzUh7kHEfAYgvW2lxVqUZwpoJPum6nRNFmxeSkdu4X+f4iOb6ffz+nLDaqD6Ps8NxxI2/+S/Wvo7xpqEGzjxZB+5YR9ylMm9MtbDjOaQ6c4eb1EaMMpXTnkhopcOJhBWASBAlAAChStAoFD7n5zw3IrkwrcsDldViWXXnEmQFfnUzMdTla8xHvPf03/j6S0Xnb3njOssvroq+4pT9+leWUGXS1HVCiguzrLfes5b9ei/MopiLcIurxvvV5cpPVwOnc/afY4jbBcTiMsDPqUjymguzsF/Bbieesm3IS96RIl7Zx1yKoQIDAUgAJQICEKZAV0OVyuVvTpgK7aqYG33qIqCf+oga7uPaf8TSNw8LYrb3V2pr6RW8UofAVfQ/n+gn5+xlu3+N8sgZ7XHLoOMteGjJ4BIBtHFMcZBGvehjaDfuf4AV1p1KWdMjEx5J7rqIxf3jP1K8JBASgABYpRgYyBvnv37hX08JLZVNGfr/bOsgG6Ah3eTvUdAumLqmiFAnqmD8hR86Y3MtwnqfE8NS8KY6A7UKdPDYW9iqFO2vyC/i/IojgTQOcthbQ6fl/K/37qdjL1iXYUppLC/IUN9Xt4jqqZaaCr8/NBCzTRQy/Gagh5hgJQwIQCGQOdKvkatyL/Jv09zn2iGg8r8yNQfbdR6RlUht/fpeHaH9BqaJ579T5FBHRvTzxpcR8Z0IMftkJ/T6W/q9gg+nsgQfF7SQC63wJFbUrFeWCOdEQYFNWHy1B4fnzt/KCCqAPdpzyknSYI2hYIoJu4/TOL4/lu3Vo0bChG1ZaJAWWirFtmV6UPVSfq3i+vE7NOWb7qtqDQXCfwOS6frs/P47rHLaO8QDX0EcoBIzxZTcd06zOgRW3DhqPKyH5Kz5j9VEu8T4/2mPX6358ItF9rIHNdO4XqlmlBzwDJcIozxX5Xyysp7pSncnLaUj+qQ5y1LAFbYR+lxv0jxAd+UuUE+vLalylhj7ZW7ap68KkWonzPKKo0qXyZ05eeQ/2+KCubNWvoRaH6uvb3U9faqOUupH5T2acGU5+jMZG0W8CP7tZYKcN7vuDyTRw5jvLBD3RL+XBdKuMJu7MCga5W3OSsvuTIAymi/0cJNqRf51GgrsMzBroyBP0vWkB1Dj9OVs1cENAzLKShNUgme5jVCMj+o+gpaPx4V342O/e676THzE7kx8y6w85P0fH3KN4q0oZB3pvn0On3VPfhN7+ma/Yhva6hY5E/Kc5ED13aHwZ02r7WiEZq+Hnuw8neX1BBHUfX+T7DXQd6FosqvUKOIffQYl2Qk0t6druV/M2LIyP50H1y22nLV93qFzlP89HxpxhgXH7o7yNk49MtG7Pp+jF8Xh95c3eaPEvX8FbLUQwYt1LNCjhdvnsh2S8itF/cRlD3tV/XJAy+HFYHkdoIUuprx37S5xz33RJqMvoumRT4u5o7eroPgnJAKKFIx3MA+mORl69ZwwYH6usHSz+g6xwiLvZ3GzFe48XVZwzr4K4B8hphdA/x9mivQaZqKRs/QeDOG+ja/PAze/bsGUbOP4S2rZ2/devWyfL56Zn20LVwD23evPmq999/f5dakgoIdN4GN4IEvoDSf4a+80hQFtuZR6dzp9DPw3S+rTsvPpIqDF7J7ix2U9YS3ECF+gHShfdkM9D7uCu+h1OD5de0BewmOp7pkHsulaW3glvCkvK7gvL9EBW2t6iw3S7zpb/cJdceultpOCv7Ka1/0GNhB7rP+T+fztVRo+fPStmQT8r7PYVtQN8PMnzSX9oelIlnIuQiuI3XvNCzkno6It2zA3KWhnrqq05btoqnrlI+euXoVrLvBr2oyO3hjKRIxtC92It+j6DyljfQu373Au7pRWY/5XPVa397op79WTSAvR022QCd0uV3ZHiNG3ktHXuXdEvpsUrHRAH0YQ8+Fqm+1NtYNatqUD192Sa/DgPX41x2+Lw6cqkWTmYA1WcLSacL6Tg3jo5VypsHdPUavTEWAHReBFzv+ryATr2wlu5+5NMp8m303Z++8ynT48jA1fS3A7ZsPppwdxBAefFVyifdkHtQetmucqe8HE3OeI7Ax28Pcz4uuBfT79t0/Gr3ITYb6P+hZPMLHESGpet78/A6NXIu2meffXbScWfxWdDee3md0sJTe6ASeqYWxTnJUV6GUGHjVetpX4yjj16km4cm+7mw8+N7D6fveTzsTse48cANmDuoMXN7o0aNelKD4lb6n6cdZJ5S3hqXLh2+KM/RGWxZC7ppsjj+Qq/KyN+id+qy6nqjhVmudXmUpvGmUIdjOJmmA11fHJq2wajK0/V7F0ZuPwG9nv1yRILqopfpO4vqnCp3pMKbhpD3CP06DZ0M7xd9mHck1QEzKY2+ynRGCtADhotVmeTzObLuoQ+bNTdyfR+sGhT0IrKUUR85IkRan8DGqUCXox2k02/oFEN8ZhjQKYzcdjuJh8spbMoUkaZpvReRqeLmBXSlUDxEhk0nA2ZT5PzUs4w/dN1NdB2/2CXyfcTZAp2N4KFjhg47hPI5mA7x3mr1wy+dGUE90Kd5b7UmLreiuhPIFmo93bDXnPIzz3k1/S/pm7ZCUVvn6RoKnDd3GoArLm6czCWbeN5oFn19GxruG9rmUbge2QKd4iyj9Nivv6C0+LWuP6bvZIqLn8fOawe60v8Md/n5lMK9R+edmyTDT2gBRw89QxUNBIsL6D73nG/PR4aLasg9bqC7L4Rypjbp/lrk2uuNVKgjF5n20GmR8z3UGeHOhN8LnBg8er3t3I90H7el+9gbBZE9+XyG3OMCugtUdQicNU6ZjtDrRgYrabCNNGhGYafQl8tkYA9dn/IIuh11uLtrEgLXJ1E8vvVj0JPiRtAFo6jFez4/mpXmkw+l+WR+jvoP6auDr14eyWB+nzg/V5wLSyKBrmW6nGw8hlr3F7h5Vhsv/C74cwne7/o5Iwzo6lvLtGtDYcVhswU6FZyfU975oTDP0OtTryR/8ShKysgBxclvYdMXXNTbcZBJz5nsPpj8zK/Y5Rau86H/nffJ07Eu9OV3AMyl71+pQvqE4uS1BYuDCrTP8UfpZvqErvlZFtf4BUUvPU8BkwD0sJ6nbPBGNuQeUw9d1gNuh0p91gL30H2nHvRpibA5dGXeNmWYV8KZ58bVNQycH7enuIYbGWo4WcRcMGW1RiEuoMv8U/lZw4/pprpqttJY4RdO8SJAZgE/GdVZMKjU91yXeaMRvB6BfULhmRdew1Pr1cvF4yl3pNpoUMuw+trwfHvoh1CKPclpPDcc+XBInvVNzi9nCUi3jBz9LXIszwmfxwt2SAfZKq53SboeunwQi3sh91SXkANvXrVq1dowu7MFuruIcRJNA4x/4403PvDLl88QJj+xbaL+lrRMgM55P+644w6kUY4bSCt+kQs/mGcoxcUP1sGnhBSIG+gKJPjVwH+TK7zdMp6yKE7tPZILjuDhavpVX/nMnkk7Qqa6L64eusyD7L1x79xd7e8tFNSLWTZD7mkWxfXQga4DXP1fm1JN22FR8x0j0EfyWiDSoSnl5wxeICgbh+pIh243w9XNvwd0F+J96LfK/TqL4tQGVUDjikdd7pfrQiIBegnVRbaZwjsQsn5Ajm0iwd7sFIgb6LJydRe4qSuIeSuP01tki/x66HQ4ZYFXLj3IuICeIZylM52RKL0nF9ZDp8bRAdTg4WFjHgX7Hzei8W5vU24VDGw8cHh9RCC7kvV16LiArubVhba3dU+fupBh3TLmTCeSfndw49JtzDDc+TNe3a4n9aew/3LPe4vt1NEOLX5nSsNYDz0Xp+AaKAAFSlOBOIHuVqAMHR792aStl0l5foLPCJSzKFTtARUT0P1KkzuHy8PB9d4O6WdbENDdOfQbCDTTCOo8usYNpd/Rl6dbGVaz3a2AKUB3e6fpplGLooeuQdRbdMjHg4AuG0yk2UY5GsQQpznvF+QWNreh5ECZ1xzQL48QzZX73GVDTZ+f53SVRilPWzjz8+52y/z2oZdm1QSroAAUyFaBuICuD6nLYV2qJA+iCvIz+uVnY3hg04cr3Yqzo/rAkGIFugQpQ4BGKuaS3fUe5qX3MiUg6Nd5GA//72e/q6sz8qEuenOHjEu6h86a6WsUgoDuNxwue9muT5y1Awx0qTnHT387z06QU5l0fgOlye8S4f38KWt8ghZ45zWHnu0Nj/BQAAqUrgIxAn2i2/O5mNTlBbb6Q04CH2rlA3f5VEJ2VFY9yLiG3NXecNBOFwkJPs8rznl7lLpPX/bQyWZ+EJZcS+DY75bYlIaBz5C9A3QCED+nw3dRV0DJz1jjuIbcXe18nzbo10MPWyDoNpbkFmTeNuyNHsk1EAx2+qY82VBZryQfPsbltN4zAAD00q1fYRkUKKgCUT9Yhox5jfahG3ykqll5on+wTN1rr/3tycTab1bN+rFF/WAZWtb92oPDBlmhb+CjX6N2IuKHAlCgOBSI89GvSVAoSY9+TYIepvNQ9WC8j341bU+c8QHocaqPtKFAESjAL2cpbyh+SsOu/HISfmiQmU+d2ECPfZ0V9Bx3M4nkH4v7chayv47sLzNofx3Z77yc5db8c1m8MTgvZxG7fkov/hlAjxg2rK+YFfYc9+JVzT/nAHqpeRT2QAEoAAWggJUKAOhWuh1GQwEoAAWgQKkpAKCXmkdhT0kr8Ic//OFJWgV7x4UXXlitGkrH+VW/b/7whz+UT7EqaR1gHBSAAvUVCAW6W0kIqiQu5Uv1/9XoHn/88cE0x1ZFYb9Pf79If58UIPgNaqXjXjeZKil+Fq6gbSpzaYP+ILXConTH0qlfZOhAJ3433gfomsYB122mNL8n03niiScq9bRVm3Rb6f+TLrroop/ocbu2z0tKxRpkQ5CWbvjr+F2/gwcP5mfye5/HHnvsENLsefJtJi/qeViWG59y4hu/W74uydDPKf6T17h+nEbbRn6o55/DpCmbatIp5VSeCLsH1Is5H5SHv9Gx/fkpUVRWTtbi8IVvmP5u/vk+u47+vp++vwoq35TmGvqOpLD85C9HC/Yf3Vvz6fhkyg+/Dpjv6bH0/1kyf373gRsODYYMCyaCQYG4FAgEut/N71bof6BKYaTeQ1DBQZXEX6mSmCUrDWmcH+zcY+tl5a//rwujxx1UgYeBzM8Ov4paAdhSHU5B4C4E0FVYuPr4wk0BgF/DxveaDIDu+Z81Iz+3V2GlVP78YoOpEmrpCrgOPb/wepn00SEwGQYc5eV0HfJuY/EYv8aHHpnfPeHTWJFa76Q0L5f3gHZ/BMIxHdBdn/6WfrmR4EA5DLhhwKZG29HcOFAbbyrQSa/RFLdvA0vqSXUBN/a9xnYmfkxXFnAeCkCB3BQIBLqsgOgGbRrS2+ZHBHJPYCtV3r0kXOj/zSG9OK/n41Y2w9SKNqiHoFRcKY0FE0DXKrHvqxWUj6xOzzMkXR6diLSHHtb70/ObroeeYa/YgRP5aQn52QE6/R2k08MyD9n20NMV4XRAdeF8ultmt1NexwYMTWcyCiBHesJGm9Qsp/To9YZnENCz0V8FeLrREhWsnBfKKL80h58Gtr+fzhLQ9Ja+A8m3z/LTrNRRjrAh/WzKYzof4zwUgAK5KxAIdL8ea1CPzO01eEPuQT10NZtuJcAVx3V6T94P9FECXVZW7iP5nOF/t/fi/K1DIUzuAvfQuRfsTRtwvjLstabr0YcNuf+BGizbKam+9PV6oWrPkoDvzOMy0LMFVsBUiZNfei3sZ/qQMacjp2QYYtzYIN/x86n5ffBOD1bXSClLviMMfv5VAPpgJtMpWQLdm9bSe+hqI4Zs6kd5u8RvtCHbOXS/kQk37V9SGjxN9R/68iMs2wQ0APRpBGdaDD303CtjXAkF8lXAF+gKFP6sDIUzsB+gG/YD7lFzwmrlGjTk7jeE6Be/bojbeOAXKwzi5+RmOG/rjBhw/ugafkZv2jl0TlcbFuYXFvCzdj2oqTa4gHDmkTkt+v0THePKzPcTNNSbj+OkfhT32/pwd7oRjrBpE85TNkPuWi/RayRksNbCt8Hgl76aXx3oWa6t2Ex6Peq+UCET+bmx8gyFd96LnMFnJ4VZTt9T9LBuOfkNHR/Aa0xU+OpahQGdG75yZIhfDkHxnReSLy8/yvA4N7SCRicepnD8aNDr6LeJzzqW0Dn0sDKZgXYIAgWggAEFfIHuVjLfofj/wUBXeyd0jGH+NN30/KAJb25Z9qwY+HR8B4XxfdSeMkT/tmwsBPXW/UYEop5DD5v3VXsfQeArcA/da3DJspAN0MPmSH3K1mYKP4QXWfn10JVGGj9f+x36rqbvm/TNdDGj0yDQ53XDgC7zGDYiFNRzpeO/4OmDsLUgMv50Q/26Vm7Z+C2Vl5+km0PPdgRDnerh+WtKw1vQ5qdH0NSQXw9dmbJox0B3RzqCFremrBGQdQTl4XO9kWmgnkIUUAAKZKCAL9CpQvotVdqH0PX/ZegypOjvA7jnqyyCceaS1V4aA4/n3Xx67oE9Ms5jWI9OtcGvYjUxh+4O8adUjPKYO4TrrLx3AegMjyYZ6BksRMtryF0uivSBkTOPHORPOYrDPqWy4iya1OHn10OV8/ZBQ+5uIyoIPJyc386KwNEbfdg4YBrAK5rqKIxsUPFJOYqjjBg5u0BM9NDd+yxlQZpyr3iwzQbofL2+nsSvweDXaAXQM6htEQQKRKxA2jl0uqHbM8y55c2VCC+a8dtaJitrXojE56kye5+u4XlW9ZPSqucTAcPZvvOUfr1PE0BXgaAMT3JleQz32EPsrddQibuHnm150RszOlBVfTluCVe9Z8sVOpcNPh6w/oK3RzkLIN2FV3JLV8rq8xzn0H13VSiNRW+LmOzxU/ls67c+It0iQlVfvTGijFLw+7t5cd4sToftpl+jQ+4S6Jn20Cn9RyhPgdvc6Jxzb1Jj7W1Z3kMWPtZrJAHo2d55CA8FzCuQDui8AMdbaCRXvfr1aGVF6FZivE/2Pfq+qi4g0odGg+Zzg4ZQ/YbgTQBdyuraIBfF8cKqeVTp/1VWcO5wsNxr7+wHpvOX8dCk7LUWEuikNQ+Dp2zFkkDmfNG5mRRmslpJs62c3yBfZgp0ZTi2Xm9fBboygtOKkl7OPVTOQ9A6inRz+H6L4jLtocsRHm5H0jdsxXfKgi9lftjT2x2eHqMuuFOHsbNcFJdu1X29HjeVvabk2+0BO1D8wv+TbG6jPFOC133U266Xaw9dmXJbiSF38xU1YoQCmSiQDujO8LKyEIcrheHuXOc0TkDevArQeZvbejdxvaLS9+Z6W7x8hm9TQKEskksBWBqgp10Uxz1Kdf7fnVaYyCMTbFtQBaf1JL0h3UICnTRuwr0qOU+rT0moYFXzpYEn7UN75KgF+1TvoWur6h2fyakJCs5z6OM5j3wtlYsq+uHtUzyv7kzZKH4PnAaQBTndgr50Bd61m23wGmmZzKFrDT6nTKnD7H7pZjqvr49m+E05+ExhcR4mcLqZ9NB5CkZv/PnNoXN8enl3feVnor5NjxfNOR0AAD1dScR5KBCNAhkB3b35621JkT1mt7LmOcyFdEM3dYcDeUVtytOw1ErOB+ApTxbToMPbi3jFe70Hg+TbQ+e8yx44z9G6T0JLeZCM1gOU88QpT9hSKv1C70P3hqz1SlqFg7qAKhsw+gy55/SkuKAylEmxVsuKClIZZyZxUBivwZBua18mUHLzdKHaoFLz4Qd0pRzVm3rSGg2ha05kWHWkTLVJ1ShoCiFToGcyh642bjPRLkN/IRgUgAJZKoBnuWcpWBKC+wApbe/WRL4zbQj4zaGbSB9xRK9A0IiU30iMOrpFOXMesQygR+8jpAAFghQA0FE2oAAUgAJQAAqUgAIAegk4ESZAASgABaAAFADQUQagABSAAlAACpSAAgB6CTgRJkABKAAFoAAUANBRBqAAFIACUAAKlIACAHoJOBEmQAEoAAWgABQA0FEGoAAUgAJQAAqUgAIAegk4ESZAASgABaAAFADQUQagABSAAlAACpSAAgB6CTgRJkABKAAFoAAUANBRBqAAFIACUAAKlIACAHoJOBEmQAEoAAWgABQA0FEGoAAUgAJQAAqUgAIAegk4ESZAASgABaAAFADQUQagABSAAlAACpSAAkUL9O7du68tKyvroPqA3sV8ycqVK+eUgF9gAhSAAlAACkCBrBQoWqDrVhLgL/7Od74z58wzz8xKAASGAlAACkABKBCHAi1atBA9e/Y0xmFjEcUhhpqmBPrhhx9+Ttx5KWT6Rx111LPvvPMObC6k6DGlBV/HJHyBk4WfCyx4jMn17t37WQDdxwEAeoylssBJ21jhscQ22g2bC3xzxZScjX5mqQH0gAIHoMd0J8aQrK03v412w+YYbrAYkrTRzwB6SEED0GO4C2NK0tab30a7YXNMN1mBk7XRzwA6gF5PARtvBBttxpB7gQkTY3I2lm8bbQbQAXQA3dK5ZAA9RsIWOGkb4WajzQA6gA6gA+jY0VBgwBY6ORvhZqPNADqADqAD6AB6oQlb4PRshJuNNgPoADqADqAD6AUGbKGTsxFuNtoMoAPoADqADqAXmrAFTs9GuNloM4AOoAPoADqAXmDAFjo5G+Fmo80AOoAOoAPoAHqhCVvg9GyEm402A+gAOoAOoAPoBQZsoZOzEW422gygA+gAOoAOoBeasAVOz0a42WhzIoFOj1ztRBlbQO8mb8sZrK2t7VNdXb2E/+7Ro0cr+plH3970rvIN9NuP3lf+Fp/L9LoHHnhgV9euXfdV7qkNlFY7/R7Do18LXOvEmJytN7+NdsPmGG+0AiZto58TB3QX2GMoYxNWrFixgyFNsJ1F8K6iXwb4DAL8IgL8zMrKytPKy8sn0bGz3HKS9jqCf08K++O9e/fW0VtpWi9fvnwd/d+cvv+g+M9QyxuAXsC7L+akbL35bbQbNsd8sxUoeRv9nDig674mwDehY1MI6NP4HEF3Cv0MJdhvcs8x4O+XPXh5fdB1BFNE0zcAACAASURBVPDlFKbt2rVrP7uIPgT4ixjw9N1KcbcA0PFKzQLVN4lIxsZKDzYnouhFngkb/VwMQOch9rvpO4rAfSz1yPsRzMcq4J5Ix9dwj10tIW5Pv9511DD4ksI1oxfAT5bX0bFaOvYVAb0RgA6gR17TJCgBGys92JygAhhhVmz0czEA3QM2DbFfRkDvmCHQfa8jeO8hoxsC6MF3ko03go02cwmw0W7YHCFFExS1jX5ONNCplz2RMygB7s6Zp+2hh12HHnr6O87GG8FGmwH09PdCqYSwsXzbaHNiga5DmTPqAv1K+nM4L5jzm0NPdx1NoX9M1zdfvHjx2muvvXY45tDrV1k23gg22gyglwqu09thY/m20ebEAV2BtLOSXZsX5wVy3iI4FfBuOG8FfNB1EuC7du2qOfnkk1tIwFP46TSHPkK9Dqvc01cUpRLC1pvfRrthc6ncteF22OjnxAHdhfRi1VXqfnNtr/lSCncWr3jP5rq//OUve1q1aqUugKu3ZY3TB9DtuPFt7anaareNFT1stqcuo+3Yz9IasTJTFhuLyFSGco0HQM9VueK7zsYKD0AvvnKaa45tLN822py4HnquBTaK6wD0KFRNZpy23vw22g2bk3kPms6VjX4G0ENKEYBu+hZLbny23vw22g2bk3sfmsyZjX4G0AH0egrYeCPYaDOG3E3iI9lx2Vi+bbQZQAfQAXRSwNab30a7YXOyGx+mcmejnwF0AB1AB9Dx+lRTFEloPDbCzUabAXQAHUAH0AH0hILYVLZshJuNNgPoADqADqAD6KbImdB4bISbjTYD6AA6gA6gA+gJBbGpbNkINxttBtABdAAdQAfQTZEzofHYCDcbbQbQAXQAHUAH0BMKYlPZshFuNtoMoAPoADqADqCbImdC47ERbjbaDKAD6AA6gA6gJxTEprJlI9xstBlAB9ABdAAdQDdFzoTGYyPcbLQZQAfQAXQAHUBPKIhNZctGuNloM4AOoAPoADqAboqcCY3HRrjZaDOADqAD6AA6gJ5QEJvKlo1ws9FmAF25Y+h1qWvLyso6qDfRySefLDp27IgKz1TNktB4bL35bbQbNif0JjScLRv9DKCn6aGfcMIJcy655BLDRQ3RQQEoAAWgABQwr0DDhg1Fz549y0zFbCwiUxnKNR7qsV/cu3fvOdOnTy8ZmzLRYvny5XUmC0QmacYdxkabWXMb7YbNcd9thUnfRj9HcU+XDPwA9MLceElIBTd/ErxQmDzY6GvYXJiylYRUTPsaQE+CV/PIg+kCkUdWCnapjTZH0ZovmMPySMhGX8PmPApMkV1q2tclBfRL2rWd0/0/791WZD7NK7sV/c++pWb+c7A5LxWL42L4ujj8lG8uTft5bLPDd20vb7BvvvnK9/oWhx6884g+Jx3qF0/nls1/snrL1t9mmkatEK/Mrhr0SKbhkxoOQA/wDA+5T2jSaE6z3buT6jvkCwpAAShQcAVGNTt8Q215eduCJ6wl2PzQQ6qPOO3ESkP5ePDBqkGXGYortmgAdAA9tsKHhKEAFCg+BQD05PoMQAfQk1s6kTMoAAUSpwCAnjiXeBkC0AH05JZO5AwKQIHEKQCgJ84lAHo6l2AOPZ1COA8FoICNCgDoyfU6eujooSe3dCJnUAAKJE4BAD1xLkEPPZ1L0ENPpxDOQwEoYKMCAHpyvY4eOnroyS2dyBkUgAKJUwBAT5xL0ENP5xL00NMphPNQAArYqACAnlyvo4eOHnpySydyBgWgQOIUANAT55Lk9tCpZ9yJcreA3k3uPImotra2T3V19RL+u0ePHq3oZx59e9fV1W2g334rV658S1pTWVl5Wnl5+WL1Gj6nxul3nZ970ENPbqFFzqCADQocOW68OOjcAeLTZ54Wa++c4Jncul9/0eG6saJB06airqZGfPDQLLHhvuneeXkdH9i7fbtYN3mi2Lhgvne+7VU/FoddWiW2rqoWq6+52jkuj5VVVDj/62mqeqtA79XtOHHndSOd0+MmTxPLVr2R4pr7Jo0X3Y/rJB58/Gnxu4ce986NuPQiMeyiAaKioqHYuGlLyrXque07doq7pv1ebNy8xUmndauWThxLq1eL66b93nlS3NEHtRbDT/m2c3zGP18Rb3+60UtHntuvSWPn2JuffCamLFzsV3zwpDgfVfJ6lrsL7DEU74QVK1bsYBAT2GcRhKvolwE+g2C9iAA/04X3JDp2Fn138Dn6tuA8UZjJeiOAjl3Px9zrrqRgwzkNP8/yMQA9SBkchwJQIEoFmvfsJY6+9XZR1qiRk8zmJYs9oMtzOza878CY4X3Ad7/nQZv/b3nCieLtW28WW5cvq5dNvr7juJtFRYv9xP+++W8nDm4gHDZ0mFg3ZZJzDcO9zaAh4qO5j6Y0FGRkEui3jL5anNfvDPHuhg/FN5s2SYFy/zNOFTeOvEIwkBnaf3xuoQd0PnfZoPPExHsecKJkUL/3wUfiqusnCHndwiUvidum3iu4QdCxPfftysTil151jskPP/r19htGVZ56ZHvx8ZfbRONGFSlAlzBf/dEnYtZL9bXQxAHQTQNdj48A34SOTSGgT+NzBPUp9DOUQLzJPceAv1+BN4dPOaYDXI1T7d3raQPoUVZZiBsKQIF0Ckh4b3n5JQ/oDNuDLxgo1k/9ldPrVsNs/OsCB9Yb/7LAF8ScXud7vgZio/1biT2bN3k9dDUvEvpB8ehD7gz2k3pV+vbQGdBjrh6aAnTdboZ2q5b7iQuGjxZ6XHz9eIp/x86d4vSBl6dcqj7LverEXqJzm4NTgM7HOhzQStz0zIJ0UvN5AL0AQOch9rvpO4rAfSwNp/cjmI+V6RKcJ9LxNdxj52N+kA8Aegr0/bwNoGdyDyAMFIACUSngB3TugTfr3EWsGHShl2yPuU84cN72+mui9Zn9nOP7tvn6JWRfLns1ZVidz6+583bRYcz1gUDnHvvh11Cv+Z5pKUP1MkGTQJdD9v9aVu31yDkd7q3zh8/f+4ubxNZt/xXf/EZTp7cvh+FffGed93IWP6DfcW4/sWPPHtGOhukblpeLXTVfiYdfWS5eXs+DvfU+AHoBgO4Bm8B8GQG9Y7ZAl/Pn1Msfyj15/f+gmxFAj6qaQrxQAApkooAf0LmHzb1rP6Dv+vjjlDl3dej8yxXLnWF82duXjQA5h67mJ+wchzMBdDlcz/E9tWCRN5T+5IypYtOWLzygX3LB2WL08B+JPXtqxMjxE505eg7Dn8tu+2Ug0P3m1Rnw/AnosQPoUQKde98cvwS429POuofOccjFcm5+H6XfrdSzf1wO1fvdXAB6JlUOwkABKBCVAtn20Bno+vy5hDPnUW0IBEGbjzv1rjICoNtnAuhqnBLQPOTOw+/8kT10CfT/fPypGHDZKOccL5obeHZf8eCzf93wRm2ts3ha76H7zZ8PoN7+6Ud3EHNfrfbrpQPoUQFdh7kCZW8xW6Zz6Hoe3YV3zjA+z8UH3YwAelTVFOKFAlAgEwWCgK5CWw2zZ9PnzpA7D6nLBXEM6Foadm7UsqVo1Lp1vWR3rF/vwTsTmHMEpoEuAT3l3tninL59vPl0Tovn0Cf8/BqxlobJB424LmOgc0Duka/7fJO3IA5Az6TUpYbJd5W7XNTmrGRXo9YB7rda3Q/yPkBPmXcH0LN3Mq6AAlAgegX8gK4fU1e1c454WF2ugA9bra720PWV8+ksyxfoPNx+CG01k71wtYeuL6LjHnsnWsXegObAefva/EUvZDTkzjZwr/34dt/y5s0x5J7Os/XP5wV0bWjciV3dN67tUV9Kp89SV7zT/0PULPF+dJp35/0KvKXNOUfHLtcbC35mooeevfNxBRSAAvkrIAGr96jl3nB1z7i+z1zdo845CdpPrgJd3bcuc++3v12e07etqRbLPeWt92/pbFtr6u7/5jA1tChN7kdniB/R9uuFe/o+dHV+XZ67YvD5ondl55TwazZt8batqXn4grbKyf3oY6jHf8zBBzqn1eM+XsKQu48oeQE9/1vBXAwAujktERMUgAKlowCeFJdcX+LRrwG+AdCTW2iRMygABeJTAECPT/t0KQPoAHq6MoLzUAAKQAFPAQA9uYUBQAfQk1s6kTMoAAUSpwCAnjiXeBkC0AH05JZO5AwKQIHEKQCgJ84lAHo6l2AOPZ1COA8FoICNCgDoyfU6eujooSe3dCJnUAAKJE4BAD1xLkEPPZ1L0ENPpxDOQwEoYKMCAHpyvY4eOnroyS2dyBkUgAKJUwBAT5xL0ENP5xL00NMphPNQAArYqACAnlyvo4eOHnpySydyBgWgQOIUANAT5xL00NO5BD30dArhPBSAAjYqAKAn1+vooaOHntzSiZxBASiQOAUA9MS5BD30dC5BDz2dQjgPBaCAjQoA6Mn1OnroIT30Hxx37Jzvv7n69OS6z3zO9rn258/v/vUvYbN5aRMXI3ydOJdEkiHTfh7X8lu1W2oblUeS2SwibbJfs93H/ODM//pdMvjIQ19/bO2HXTKNrqaiwReP/OiCDzMNn9RwAHoI0Hv37j1n+vTpJfNK2EwKoekCkUmacYex0WbW3Ea7YXPcd1th0rfRz1Hc0yUDPx5yB9ALc/PFnQpu/rg9ULj0bfQ1bC5c+Yo7JdO+BtDj9mie6ZsuEHlmpyCX22hzFK35gjgrz0Rs9DVszrPQFNHlpn1dtECnHvnasrKyDqrvunbtKkaMGFFE7kRWoQAUgAJQwGYFevbsaYzDxiKK2yEYco/bA4VL33SrtnA5zy8lG+2GzfmVmWK52kY/RzHqBqAXS4kPyKeNN4KNNkdx8xdD0bfR17C5GEqmmTya9jWAbsYvscViukDEZkgWCdtoM4CeRQEp8qA2lm8bbY7ini4poF/Sru2c7v9577Yiv5+zyn5F/7NvqZn/HGzOSrXiDAxfx+O3cc3a7txWXtG4UKmfc8ZJtzy76F++9/RBnY/+4JAux+7NNS/l5Q3WzRz6wxdzvT6q6wB0M8qWFNAnNGk0p9nu3WaUQSxQAApAAVJgdLPD3/2qvPyIJIhx+KknLt7vsEP65JyXurrZDw4bXJXz9RFdCKCbERZAN6MjYoECUKBEFQDQo3csgG5GYwDdjI6IBQpAgRJVAECP3rEAuhmNAXQzOiIWKAAFSlQBAD16xwLoZjQG0M3oiFigABQoUQUA9OgdC6Cb0RhAN6MjYoECUKBEFQDQo3csgG5GYwDdjI6IBQpAgRJVAECP3rEAuhmNAXQzOiIWKAAFSlQBAD16xwLoZjQG0M3oiFigABQoUQUA9OgdC6Cb0RhAN6MjYoECUKBEFQDQo3csgG5GYwDdjI6IBQpAgRJVAECP3rEAuhmN8wY6vba0E2VlAb2bvC1nqba2tk91dfUS/rtHjx6t6GcefXvX1dVtoN9+K1eufEtmvbKy8rTy8vLF6jV8LizOILP59al49KuZQoFYoECSFGh71Y/FYZdWibKKClFXUyM+eGiW2HDfdCeLrfv1Fx2uGysaNG2acq7zPfeKFr2Or2fGl8teFauvubretXzg02eeFmvvnFDvGh3o/c84Vdw48grx6eebxQXDR6eEDzo34tKLxLCLBoiKioZe+KcWLBK3Tb3X+f++SeNF78rO9dJWwzw5Y6o4ou2hTpgvduwUM/75itivSWNxybd7in2VePn8rpqvxMOvLBcvr+dqV/ng0a9JKtrCdEMmL6C7wB5DCk1YsWLFDgYxgX0WwbuKfrkkzSBYLyLAz3ThPYmOnUXfHXyOvi1YXQozWW8E0LHr+Zgap9oY0L0CoCeqnCIzUMCIAhLYn//9bw5sjxw3XrQ84UTx9q03O/EffevtYseG9x1I87kDvvs9sW7yRLFxwfyU9LlRcPAFA8X6qb9yznG87Uf/THzy5B+9xkFQhlWgM3i7H9dJfLZps9i9pyYF6GHnGOgDz+4rptw7W8xf9EJKUreMvlocclBr8dq/3xGXDjxHcKU8+4/Pit899LgXjuP++NON4qEVrzvPcr/j3H7OuZueWVAv23zuy507xZSFi+ubBKAbKZemIkkU0HWjCPBN6NgUAvo0PkdQn0I/Qwn2m9xzDPj7FXhzeP0Y9+pnUxxjGOBuo8H7P0hIAN1UEUM8UCA5CqgA37p8mWjes5foOO5msfEvX4NMhTSfY8Bvefmlej1t7rE32r+VWDHoQuc6/p8/srceZrHfkDsDtlXL/er10Dkev3NhQJdpc5gh5/2AOzhi0YtLvd67mjf5cpaqE3uJDge0qgf0E9q3FYOOrxTPv71OPL3qDQA9OUXZNydJBzrD+G76jqJCeSwNp/cjmI+VlhCcJ9LxNdxj52N+kOfj1Ju/jK49g+Nx4/tAjcdPGQA94SUX2YMCOSjgB3QJbY6uWecuHqSdOmXuE2LP5k0poNZ747JRsGfzZtGsS1cnV3s2bnR6/dxo0D+mgK4OuS+tXi2uuj51eJ+BfsWQ8wXVfU4W/MJIoI/p28cJo/fC+XiLxo19e+7OBeih51AKo7sk6UD3gO1CuWMuQJegJxmHcLmm71ncyw+TFUCPrtAhZigQlwJy/vyzP893et3q//seckhKrzsI6HqjQA7j7/7sM6cxIHv2cug+CqCrccp59oVLXvJ64XJ+fDvNjd817fdOcJ6nV8PwMQb6sLP79jn96A5i7qvVKXPkR9Ow/fBTvi1Wf/SJmPVS/YYJgB5XKQ5ON7FA5943Z1sC3J0zz7qHrg+xYw49eYUQOYIChVSAgXzQuQOcJLknXVuzR3y5fLnzf7oeut8wvN/8uQ591T4TPXRdr6AhexX2PK+uD+vfdde4Dd/pelzbhW++U29InYfhO7c52Fks9zbNt/t+0EMvZNFNm1Yiga7DnK1wgX4l/TmcF8xlOoeuX+e0urWhej+V0ENPW3YQAAoUvQIM48OvGSneu2eaaN69h7dATs6v63Po+mI4FkCdh5er5ZMCdM6fhP2mLV+kAJ2H5IdedO7ev765poHf/HjoYjjpeQA9UfdAooCuQNpZya4qpQM8ANT1FsXpPXK59U2ueg/yBoCeqHKKzECBSBRQ58j13rcflP3m1DljvCiuSdt2vqvl9Yyb6KHfPeF68c66952V6/qQ+2P3TBL/XLpSHNWhnajdWyuOp+1rb61dLzod2d4bcueV8H1PO1HMfXHpW//65DPeKpzyGdDtOOE3DF/PCQB6JOUy10gTBXS5j1w1Rt1vru0n9+bCtTly73K5H92df39AnqDjl+sNBl1AAD3XIoXroEByFZDQbtS6tZNJdR85/6/uUd+7fXvKljU+12bQEPHR3Ed9t6Yx7Ju0b+/Eu2P9+pTFdaoi+rY1fb/4uxs+dFa7++0ll+d6EXDvvG6kaN2qpRO1ur9cAr4p7SlXPzKMfq0M8/GX27zFb2Hb2FIiBdATVdgTBfQkKQOgJ8kbyAsUKB0F8KS46H1pGmzR59hMCqbtzuvBMmZMMhMLgG5GR8QCBaBAqgIAevQlwjTYos+xmRRM2w2gm/ELYoECUKBEFQDQo3esabBFn2MzKZi2G0A34xfEAgWgQIkqAKBH71jTYIs+x2ZSMG03gG7GL4gFCkCBElUAQI/esabBFn2OzaRg2m4A3YxfEAsUgAIlqgCAHr1jTYMt+hybScG03QC6Gb8gFigABUpUAQA9eseaBlv0OTaTgmm7AXQzfkEsUAAKlKgCAHr0jjUNtuhzbCYF03YD6Gb8gligABQoUQUA9Ogdaxps0efYTAqm7QbQzfgFsUABKFCiCgDo0TvWNNiiz7GZFEzbDaCb8QtigQJQoEQVANCjd6xpsEWfYzMpmLYbQDfjF8QCBaBAiSoAoEfvWNNgiz7HZlIwbTeAbsYviAUKQIESVQBAj96xpsEWfY7NpGDa7pIC+iXt2s7p/p/3bjMjdXHEUtH/7Ftq5j8Hm4vDXXnlEr7OS76cLx7XrO3ObeUVqa9Cyzm29Beec8ZJtzy76F++9/RBnY/+4JAux+5NH4t/iPLyButmDv3hi7leH9V1psEWVT5Nx2va7pICeu/evedMnz69ZGzKpPCYLhCZpBl3GBttZs1ttBs2x323FSZ9G/0cxT1dMvDjt60B6IW5+eJOBTd/3B4oXPo2+ho2F658xZ2SaV8D6HF7NM/0TReIPLNTkMtttDmK1nxBnJVnIjb6GjbnWWiK6HLTvi5aoFOPfG1ZWVkH1Xddu3YVI0aMKCJ3IqtQAApAAShgswI9e/Y0xmFjEcXtEAy5x+2BwqVvulVbuJznl5KNdsPm/MpMsVxto5+jGHUD0IulxAfk08YbwUabo7j5i6Ho2+hr2FwMJdNMHk37GkA345fYYjFdIGIzJIuEbbQZQM+igBR5UBvLt402R3FPlxTQf3DcsXO+/+bq04v8fs4q+/tc+/Pnd//6l7A5K9WKM3CSfP1s45bb/rLP/jVRKtn9R+fVDunQ7o3H1n7YJfN0anbNGnbx2szDJy+kjXCz0WYAPeTe4zn0CU0azWm2e3fy7lDkCAqUmALTmh60eE1F0z5RmlV58QXby0RZ02zSqKsTq2cNG5RFAyCb2AsT1ka42WgzgA6gF6ZGQSpQII0CAHp0RcRGuNloM4AOoEdXiyBmKJCFAgB6FmJlGdRGuNloM4AOoGdZNSA4FIhGAQA9Gl2jqOSjy6m5mAF0M1qW1KI4zKGbKRSIBQqkUwBAT6dQ7udthJuNNkfReAPQc7/vcCUUsFYBAD0619sINxttBtAx5B5dLYKYoUAWCgDoWYiVZVAb4WajzQA6gJ5l1YDgUCAaBQD0aHSNopKPLqfmYgbQzWiJIXczOiIWKGCVAgB6dO62EW422hxF4w1Aj+6+RMxQoGQVANCjc62NcLPRZgAdQ+7R1SKIGQpkoQCAnoVYWQa1EW422pxIoNMjVztRxhbQu8nbcgZra2v7VFdXL+G/e/To0Yp+5tG3d11d3Qb67bdy5cq3ZPmurKw8rby8fLF6DR27jI49oN8DFOZyindm0L2BR79mWWsgeNEq0PaqH4vDLq0SZRUVKTbs2bhRvH3rzWLr8mWidb/+osN1Y8Xuzz4TKwZd6IU7ctx4cdC5A7z/62pqxAcPzRIb7pvuHOsx9wnRpH175+8d69enXKsmtv2GCRvOOOvMthUVDZ3DTy1YJG6beq/zd/8zThU3jrxCNG3SWNTUfCUefPxp8buHHq93zqnQXn9TXDHmFtGr23HizutGitatWnrJfLJ1W+24pxeU84EBdP4HnTuJhuXlYhfF+fAry8XL67lKSf3g0a/FWawBdDN+y2vI3QX2GMrKhBUrVuxguBPYZxG8q+iX77YZBOJFDGIX3pPo2FlcV/A5+rZgMyjMZNkI0M1y45xCx4dSGpuCzAbQzRQIxFJ8CjTv2UscfevtYsvLL4m1d04Qne+5VzTvVil2b/xM1O7eUw/oLU840QO/ai1f16RtO+ccf9Q41XDcWGh3w017//z8iw0Y4iMuvUhcfH5/8cif5otlr//bAfN7H3wkrrp+grhl9NWi72knirum/V5s3LxFjL3mcrFy9Zviu6d8W7Ro9k3xv9t3iFPPr/KA/q9l1V7DQD7L/YT2bcUl3+4pXn3/P2LWS8vEmL59xMHNm4kZ/3xFvP3pxhSHAejFV36dht3y5XU9e/bMi0fFaLlpu40KSIBvQqJOIaBPY3EJ6h6I3XMM+PuVHjyHTzmmO8XtsXckmI8NcxiAXozFGXk2oQD32A++YKBYP/VXYuOC+V6UDOhG+7fKCOh6o4Aj4d58s85d6vXSGeiH/XxszZynF1Rwz5t75GOuHir++NxCJ+2BZ/cVU+6dLeYvesEX1E/OmCrWUu+6zwk9nfAjx090frkh4Af0qhN7ic5tDvYAzoAfdHyleP7tdeLpVW8A6CYKUcxxmAZbzOZknLxpu00DnYfY76bvKAL3sTR03k8FMUF9Ih1fI4fO/SCvKuGOAMymBsIYdajeTy0APeMyhIAlpgAPk+/ZvEmsvubqFMuCgK4OuX/6zNNOrz4I6EG9+UNmP/bFNw84YL+7H3hEjLr8YqenfcHw0U6PvMsxRzl/yw8DfNOWL7weO5+feM8D4t5f3CS2fLlNfG/wlfWG3Ddu2iJmr3xt11ufbNyXe+T8mbJwsfN79EGtxXDq4a/+6BOnx65+0EMvzsJtGmzFooJpu00D3QO2X886W6C7w/RXknOG85B+mJMA9GIpwsinSQW4t9x+9M/EJ0/+0ZsHl/H7AV1Nm3v2bQYNER/NfdS5lhsGDb/xDW84Xv9fvXbp989fdemoEd14znv7jp3OkDr3yO+bNF60armfL9CfJSDf/NOrRCOad6fGvthD8/fz//6CN8Suxs+NgCYtmjlz6Hec2098uXMngG6y4CQsLtNgS5h5gdkxbbcxoDOsOdeyR+7COOceerreu64QgF4sRRj5NKlAGLTTAZ3zofbuZS+9UevWTha3vf4aDdnvL9bcebuz0E5+9CF3dQ79gP33C+yhM+hlT50Xwd1z542idm+tM+S+TBs65zgHX3i2mEtz6id1ONxJGj10kyUnWXGZBluyrAvOjWm7jQBdhzlnX+9dZzuHnuliOCkVgF4sRRj5NKWA3zC5Gne2QNfzxdfzRx/K57n1pn2+s/vaO6fuI0Esh9U/pkVqJ/WqFOMmT3MgLVev/4eGxzsd2d5Z+a5/PqJr+l96TcphHegtGjcWNz2zwAmDOXRTJSg58ZgGW3IsC8+JabvzAroCaWclu5p1HeB+w+dhvXB9eD6dgwD0dArhfKkpwGANmuNmW/2A3nXGTPHJn550Fs/pQ+6qPkEL7TgMnzvw4kv3zn7iuQZyURxvU1u45CVBK99TFrfxnLoEfK8ux4pTencXg6+53gG92kPnc0d1aCdGjeeNMEKoQ+46wHlOXQW8mm/MoRdnKTcNtmJRwbTdeQFd7iNPvaH+b7+5tkd9KYU7i7eeSZDT/0PUa+V+DZgAyAAAFWZJREFUdHX7W7rFcPJ6AL1YijDyaUIB2TvfseF938VwLXodn5KM3FMu96c3aNpU6HvQ1T3qe7dvF+smT0xZNa9GyIvijuh01H7y2NLq1c6iN/5w73rYRQME71FX59f5HM+x967s7ISjxa5ixeq3nH3o+rl3N3wo7lj84vYyUdaUz/FK91Oph8+fL2jO3m/L2tdxitWzhg3qYkLjuOIwXcnHZUc26dpoM+tj2u68gJ6Nw6IOC6BHrTDihwL/pwCeFBddaTBdyUeXU3Mx22gzgB5SfgB0czcXYoIC6RQA0NMplPt5G+Fmo80AOoCeey2BK6GAQQUAdINialHZCDcbbQbQAfToahHEDAWyUABAz0KsLIPaCDcbbQbQAfQsqwYEhwLRKACgR6NrFJV8dDk1FzOAbkZLLIozoyNigQJWKQCgR+duG+Fmo81RNN4A9OjuS8QMBUpWAQA9OtfaCDcbbQbQMeQeXS2CmKFAFgoA6FmIlWVQG+Fmo80AOoCeZdWA4FAgGgUA9Gh0jaKSjy6n5mIG0M1oiSF3MzoiFihglQIAenTuthFuNtocReMNQI/uvkTMUKBkFQDQo3OtjXCz0WYAHUPu0dUiiBkKZKEAgJ6FWFkGtRFuNtoMoAPoWVYNCA4FolEAQI9G1ygq+ehyai5mAN2MliU15H5Ju7Zzuv/nvdvMSFMcsVT0P/uWmvnPwebicFdeuUySr3/f5KBdrzdq2iYvg9JcXHnxwD1d9m9+7eotW3+baTr0BrdPZg0bfFem4ZMYzka42WhzFI23kgJ6796950yfPr1kbMqksrHxRrDR5ihu/kzKV9xhbPQ1bI671BUufdO+Lhn48dvWAPTCFcQ4UzJ9E8RpSzZp22g3bM6mhBRvWBv9HEUjHUAv3nvAybmNN4KNNsPXRX6jZpF9G8u3jTZHcU8XLdCpR762rKysg3qfdO3aVcycObNobcrinveC2ngj2GhzFDd/LuWt0NfY6GvYXOhSFl96pn1dMvCTQ+6XX355fN5BylAACkABKAAFslCgZ8+exjhsLKIs8h9JUMyhRyJrIiM13apNpJE+mbLRbthcLKUzv3za6OcoRt0A9PzKYexX23gj2GhzFDd/7IU3gwzY6GvYnEHBKJEgpn0NoBd5wTBdIIpBDhttBtCLoWSayaON5dtGm6O4p0sK6BOaNJrTbPduM3cVYoECliowpvnhb+wuKz8uavPLG1V83m3guQfkl07dLx6sGnxjfnEk62ob4WajzQB6yH3Hc+gAerIqJuSmOBW4tlm7t2rKG3SKOvfljRp92W3gOS3yTGfyg1WDrs8zjkRdbiPcbLQZQAfQE1XxIDOlqQCAHq9fbYSbjTYD6AB6vDUNUrdCAQA9XjfbCDcbbQbQAfR4axqkboUCAHq8brYRbjbaDKAD6PHWNEjdCgUA9HjdbCPcbLQZQAfQ461pkLoVCgDo8brZRrjZaDOADqDHW9MgdSsUANDjdbONcLPRZgAdQI+3pkHqVigAoMfrZhvhZqPNADqAHm9Ng9StUABAj9fNNsLNRpsBdAA93poGqVuhAIAer5tthJuNNicS6PSENn6i1AJ6N3lbzmBtbW2f6urqJfx3jx49WtHPPPr2rqur20C//VauXPmWvF0qKytPKy8vX6xeo59z/19Kv2etWLFiU9CthifFxVsJIXWzChw5brw46NwBTqR7t28X6yZPFBsXzBdtr/qxOOzSKlFWUeGc+/SZp8XaOyc4f/eY+4Ro0r69l5E9GzeKt2+9WbTo0TPlGhlAnt+6fFlK5iXQbxl9tTiv3xnOuZqar8SDjz8tfvfQ4+LJGVPFEW0PrWfwUwsWidum3iv6n3GquHHkFaJpk8aBYfiEfFLcHef2Ey2bNhEPv7JcvLyeqwkh+NghLZo5f3+xY6eY8c9XxNufbvQTGU+KM1v0YokNQDcje17PcneBPYayMoFgu4PhTmCfRfCuol++M2cQrBcR4Ge68J5Ex86i7w4+R1/nsY8UZrJsBPD/btgr6c/hHG8mpgLomaiEMMWgAMO85QknOjBWYdu6X3/R4bqx4vO//82BOMO9zaAh4qO5j4oN9013gL5n8yax+pqrQ81s3rOXOPrW28WWl1/yGgPqBQz04VVDOl18fn/xyJ/mOxBnuPc97URx17Tfi/mLXkiJn8+d1KtSjJs8zTk+9prLxcy5T4m2bQ4WVww5X2za8qXoO+SqenlioP9m6u0tjm/3LVFTu1fMfbXaAfqYvn3Epv9uF7Ne+rqhwXDnz03PLADQi6EA55BHAD0H0XwuyQvoenwE+CZ0bAoB3bmzCepT6Gco96zdcwz4+5UePIf3O+bEofbm05kLoKdTCOeLQQGGbcdxN4uNf1ngQFr9MNDbj/6Z+OTJPzrn9P8zBTo3BA6+YKBYP/VXTq9f/0igDzy7r5hy72wH4CMuvUio/6vXcI9905YvxFXXfz1SID98TdUPzxW76IVJP7v9V2LZqjdSzg/4wXd3jLry0iarP/pEVH6rjQd0PT9VJ/YSHQ5oBaAXQwHOMY8Aeo7CaZeZBjoPsd9N31EE7mNpOL0fwXysTJOgPpGOr+EeOx/zg7zbyx/pXvNj/qVrLpfXBJkNoJspEIglXgUYtq3P/LpHum+br4e1v1z2qtfr7nzPvaJJ23bivXumicOvGSm++u9/xYpBFzrh1CF3dZhetygd+OWQO4OaP9zb5iH0N95Z5wvtINAz0K/80dd548/S6tUp1z/1wN21H+zaVf4lDamffnSHQKBzj50/UxYu9nMOhtzjLbJGUgfQjcgoTAPdAzYNm19GQO+YLdD1eXV1GD+sxw6gmykQiCVeBeTcuZwb14fV5XB5o9atU+bW9VxL8PsN26u9fD9rJdDVufCNm7Y4Q+p6L/u+SeNFq5b7iQuGj/aiYpAPu2iAqKho6EFcxrVwyUvOPDsP0598fPe6B5evKjv6oNaBQB/Q7bhQ2FOiAHq8RdZI6gC6ERnNAZ1735wlCXAXzFn30P3mz/WevZ/pALqZAoFY4lXAb/5c9qg/m/dcypC7Dns15/pwvDzHoG+0fyuvVx8EdJ5DV3vefnPoDOkxVw8Vf3xuoTPP7vdh4B9+WBunMXDF4PMd+HOPn6976q+Ld724c+e+QdDm432POUosfPMd8bQ2XK+kBaDHW2SNpA6gG5HRDNB1mHPWdDBnOoeuDLmPkQviAHQzzkYsyVdADrmvufN2b0GcBPqujz+ut1guaPjcD+jpFsNJdbiH/ttf3tZJ7Xn3Irjeed1I8a9l1U4Pmz/qYji95y7jUqHf9dijHKC/ToCWq+dVj3xVWyv+vPotB94ZwpwvB9CTX6zT5hBATytRRgHyGnJXIO2sZFdT1AEe0PMOWhTnrY7HkHtGfkSgElFAQnfHhvedeXO1F84mqqva1VXvW1euEAeff4F4bfhljhJ+Q+5Bq+d16RjoN/7smk7qqnYeRldXvfsBnuPhcKf07i4GX3O9uHvC9aIDrWCvaNhQPPf3JWLQOWcKOeTOYeW2Nb2HzovgeOW7uo0txL0AegmUfQDdjBPzArqc71azou431/aoe3vJJezpuiHqtXI/urp/nc/77VPXzceQu5kCgVjiV0CCukHTpk5m1L3mDOoWvY73MqkumFP3rut7zPWGQpiV6qI4db+53GfO14ZtY+Nh9t6VnZ0kqD7g3S7O3+r1QUDnPefDT/m22E/bw/7xl9uwyj3+ohlZDgB0M9LmBXQzWTATC4BuRkfEAgXwpLh4y4CNcLPRZi5lpu0G0OO9d5E6FEicAgB6vC4xXcnHa01mqdtoM4AeUjbQQ8/sxkEoKJBOAQA9nULRnrcRbjbaDKAD6NHWJIgdCpACAHq8xcBGuNloM4AOoMdb0yB1KxQA0ON1s41ws9FmAB1Aj7emQepWKACgx+tmG+Fmo80AOoAeb02D1K1QAECP1802ws1GmwF0AD3emgapW6EAgB6vm22Em402A+gAerw1DVK3QgEAPV432wg3G20G0AH0eGsapG6FAgB6vG62EW422gygA+jx1jRI3QoFAPR43Wwj3Gy0GUAH0OOtaZC6FQoA6PG62Ua42WgzgA6gx1vTIHUrFADQ43WzjXCz0WYAPQ3Qf3rA/nPabf58cby3Y2FTL+94VJ/aNe/A5sLKHktqhfL19c0P/2J7WYODojaywb4VO7tdeE7jsHQObLzvCZ/t3PVyUJhaIR6ZXTX4nqjzWsj4bYSbjTYD6GmA3rt37znTp08vmRfOZFKJ2Hgj2GhzFDd/JuUr7jA2+ho2x13qCpe+aV+XDPz45SwAeuEKYpwpmb4J4rQlm7RttBs2Z1NCijesjX6OopEOoBfvPeDk3MYbwUab4esiv1GzyL6N5dtGm6O4p4sW6NQjX1tWVtZBvU8OPPBA8emnn96axb1T9EHPOeecW5999lnYXPSeTG8AfJ1eo1IIAT+Xghczs+Gmm2669fzzzzfGYWMRZZb96EJVVlaets8++/zjpJNOKm/atGl0CSUs5ueff14cf/zxAjYnzDERZAe+jkDUBEYJPyfQKRFlad68eR9Q1N9ZuXLlOhNJlAzQWQzutdNPP1PimBA46jhgc9QKJyd++Do5vogyJ/BzlOomK27TvgbQk+XfrHNjukBknYEYLrDRZjRYzfRgYiiuWSdpY/m20eYo7mkAPevbLVkX2Hgj2GhzFDd/skqyf25s9DVsLoaSaSaPpn0NoJvxS2yxmC4QsRmSRcI22gygo4eexS1SdEFxT5sp3yUF9KIrxcgwFIACUAAKQAFDCgDohoRENFAACkABKAAF4lQAQI9TfaQNBaAAFIACUMCQAiUBdJp/6UR6LKAHzbSl36X0PWvFihWbDGlUkGg0G0RtbW2f6urqJXriYbaGnevRo0crimsefXvX1dVtoF/e3vdWQYxLkwjlrQkFmeEGG06+26FeEpb3dHbR+YkU1/UcH2l6OWk6M26bFXuHhOUrLO/03IXLysvLH3BtmUSajZV2hZ2Ly3Z+TgTldzGnH1b+wvKea9kvpM1hZTlTv+Tq20zjj0IPTpvq3/F6vZKp33P1bZx1v7QtXV1N5X2CX72Ta70Wdl3RA10aR6JezwB0C/UZVLDqgSGKgmwiTteGMRTXBIYZF1K6OWZRQahSoRtmK13LUJznp4Obxxl0bhEXLLcgTqLjiWj4uJXBQLJ5i+43WUH65Z3CMvgD7VLLgq6PCb/lEodiz/1+DTYNyk459vEtw9HxX5gG+rlc8mviGr08B5U/9bie91zLvt44NGFPUBwKvNg3h6llOcw2Nb6wcLmei9JmBS7vUjotqM4aI+ssF7bn0f93cR6C/J6rb8PqvCj9rjTaWrBdVDdN1u9lN8wUOt2Dzt+nAz3Xei1dnVf0QHcLyZXy5nELx2y1YEVZoKOIWxYGsmGaCvQwWylsa6rkfXXgPBIsuXAN5ZGLTKEShW16nG5lP3Lv3r3zGjRocLFaCXJY97xv3smmjUF2kRbL6HKGvQdOF/Ad1d5sIWz0qbD7heXBzz9q3rnnTnatkZWEWi4orfFB56Ks5MJ01H2o/y+vDbOLbOoVVL7Dyn4co1D6fcr2hdmm+iVX38bt90zqXTfM3ZTXUeoIaq71Wtx+D6tH+X5lv1OZ7ajej7Ks51qvhdV53KgoBaA7wsnKLUmwyhUWIQU/0FZK64ggHdyClQIRveLINa/5XKc2XPSbU8br3uy+eacw79IN43uOjj9L51MqD7+KNp/853KtO4z+Mdl7bdAUkZ//Zd63b9/+P/SY39vVxp6sHHbv3n01Pf74Br9zsjGXS55NXOPazVFx44xHkrih5U1/+DVi1UqPwp8TUr4Dy37YKIgJu/zi8AEUj55NSeeXMA3CfJsEv2cCdNl4Jy3GqI0YCT+/OjxNvRar34NYo9qpN7TyrdfC6jzWr+iBroOpRICe0gOThSDMVgab2hJUdeCbgluKaq8wCUBXe51BsPXrVcu8uw0VX7sIli+rvXcOGzfQlaE6zo4zJSRBp/rGrwcr806V91iC9r360Cbb+tVXX41u2LDhVL9zCQC6t4aD8vKotF8p23w+ZWRN1YEhEFS+w8p+QoAeapvsrfpBUWoQ5tsk+D0d0MPq5Vzrtbj97meTfiyons21Xgur80oC6GGtuzhu5nxb/X4VvNKqK5keug6tEKDzfHFJ9ND9KgA/eJdaDz3A1ylrONBDd4blA3vyxdxDV8q9s4ZHryNLqYeugzoE6DnVayXfQ/cRsF5rOF/IFur6MJi7PUxe2ez1SNVWMfXKTgg5p8+vO6vK1fnlQtmoNk6UVdpq8im7FAKGL528u61Vdd2AZxfF/W+9x5eEOXT3Bl8gG5shQE/prcq8k00TdN9pw/H/T1s3wBWHp1Gh/RxQbuuVP7/Gjup7smlQLmU/CXPo6WyTw89h4dypFl/fhp3TR0Ki8n9QDz0dzPOs1wLrvEL43ac3LnfrOLtXtI++EyXlvtRGVHnu3bdeC6vzSmIOXS9ISai0s71pMin0HGeYrWnOpVSgcQ89++kTlCf9ptEWgHFUXsNEj0NbSJaIhp6bR693GtSIC8t7phq4OsfacHMrbG9VPg8vB+3iCLMr17Kf7b1oIrxfWQ6zTU0zV99mGr8J+/zi8AO6e8zbeROUdq6+jbvu92uA6TYG9dBzrdf0e1ova0U/h65UGItdY+vNz0VViE3F6zpF5t+JVu7V5b9pfnQk/TgLSbSwKbaGnYtzv2YmOvlUSN4iolz3qMqbhtKX+7199/Znkj+TYVxYyz3kng/V3nu6vLsNAd/99WHnTNqRTVxqnvg6uXfX9bs3pRKW91zLfjb5zCes331M8aX4l/6v5zN91CZX38bhdwltsqu31E7WXe6ooSzn8rQzAkf+P1adSsvVt2HX5ePLsGv1e1OG9duPrgJdXxSYa70Wdl1JAD0qxyUhXi6wlI8jkvBAlELp4VYS3r78QqUbZzpuJcEP5phSbA9Fykc3btzQ9e8W43qXfOyW18Lv9R+eZULXJMZRiLocQE+i55U8UWvsRvr3qULMCSVFikIU/KTYKvOhP4QjafmLIj+2wkzVEn4vrid65nMfFKIuB9Dz8RCuhQJQAApAASiQEAUA9IQ4AtmAAlAACkABKJCPAgB6PurhWigABaAAFIACCVEAQE+II5ANKAAFoAAUgAL5KACg56MeroUCUAAKQAEokBAFAPSEOALZgAJQAApAASiQjwIAej7q4VooAAWgABSAAglRAEBPiCOQDSgABaAAFIAC+SgAoOejHq6FAlAACkABKJAQBQD0hDgC2YACUAAKQAEokI8C/x8Ran+SaMPPuQ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灯片编号占位符 3"/>
          <p:cNvSpPr txBox="1">
            <a:spLocks/>
          </p:cNvSpPr>
          <p:nvPr/>
        </p:nvSpPr>
        <p:spPr>
          <a:xfrm>
            <a:off x="11783838" y="6480000"/>
            <a:ext cx="456162"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F72D-0145-4728-BBF6-AFA599DFD9DE}" type="slidenum">
              <a:rPr lang="zh-CN" altLang="en-US" smtClean="0">
                <a:latin typeface="黑体" pitchFamily="49" charset="-122"/>
                <a:ea typeface="黑体" pitchFamily="49" charset="-122"/>
              </a:rPr>
              <a:pPr/>
              <a:t>9</a:t>
            </a:fld>
            <a:endParaRPr lang="zh-CN" altLang="en-US" dirty="0">
              <a:latin typeface="黑体" pitchFamily="49" charset="-122"/>
              <a:ea typeface="黑体" pitchFamily="49" charset="-122"/>
            </a:endParaRPr>
          </a:p>
        </p:txBody>
      </p:sp>
      <p:sp>
        <p:nvSpPr>
          <p:cNvPr id="4" name="矩形 3"/>
          <p:cNvSpPr/>
          <p:nvPr/>
        </p:nvSpPr>
        <p:spPr>
          <a:xfrm>
            <a:off x="910630" y="980728"/>
            <a:ext cx="10729192" cy="5770811"/>
          </a:xfrm>
          <a:prstGeom prst="rect">
            <a:avLst/>
          </a:prstGeom>
        </p:spPr>
        <p:txBody>
          <a:bodyPr wrap="square">
            <a:spAutoFit/>
          </a:bodyPr>
          <a:lstStyle/>
          <a:p>
            <a:pPr>
              <a:lnSpc>
                <a:spcPct val="150000"/>
              </a:lnSpc>
            </a:pPr>
            <a:r>
              <a:rPr lang="zh-CN" altLang="en-US" dirty="0" smtClean="0"/>
              <a:t>    </a:t>
            </a:r>
            <a:r>
              <a:rPr lang="zh-CN" altLang="en-US" b="1" dirty="0">
                <a:latin typeface="华文楷体" pitchFamily="2" charset="-122"/>
                <a:ea typeface="华文楷体" pitchFamily="2" charset="-122"/>
              </a:rPr>
              <a:t>中科出色的知识产权服务得到了中科院许多科研院所的认可和信任，并与中科保持长期、紧密的合作。多年来，中科代理了中科院多个科研院所（半导体研究所、微电子研究所、工程热物理研究所、电子学研究所、光电研究院、自动化研究所等）以及多所知名大学（清华大学、北京大学、中国科学技术大学、天津大学等）委托的逾万件的国内专利申请、</a:t>
            </a:r>
            <a:r>
              <a:rPr lang="en-US" altLang="zh-CN" b="1" dirty="0">
                <a:latin typeface="华文楷体" pitchFamily="2" charset="-122"/>
                <a:ea typeface="华文楷体" pitchFamily="2" charset="-122"/>
              </a:rPr>
              <a:t>PCT</a:t>
            </a:r>
            <a:r>
              <a:rPr lang="zh-CN" altLang="en-US" b="1" dirty="0">
                <a:latin typeface="华文楷体" pitchFamily="2" charset="-122"/>
                <a:ea typeface="华文楷体" pitchFamily="2" charset="-122"/>
              </a:rPr>
              <a:t>国际申请和向外申请</a:t>
            </a:r>
            <a:r>
              <a:rPr lang="zh-CN" altLang="en-US" b="1" dirty="0" smtClean="0">
                <a:latin typeface="华文楷体" pitchFamily="2" charset="-122"/>
                <a:ea typeface="华文楷体" pitchFamily="2" charset="-122"/>
              </a:rPr>
              <a:t>。</a:t>
            </a:r>
            <a:endParaRPr lang="en-US" altLang="zh-CN" b="1" dirty="0">
              <a:latin typeface="华文楷体" pitchFamily="2" charset="-122"/>
              <a:ea typeface="华文楷体" pitchFamily="2" charset="-122"/>
            </a:endParaRPr>
          </a:p>
          <a:p>
            <a:pPr>
              <a:lnSpc>
                <a:spcPct val="150000"/>
              </a:lnSpc>
            </a:pPr>
            <a:r>
              <a:rPr lang="zh-CN" altLang="en-US" b="1" dirty="0">
                <a:latin typeface="华文楷体" pitchFamily="2" charset="-122"/>
                <a:ea typeface="华文楷体" pitchFamily="2" charset="-122"/>
              </a:rPr>
              <a:t>    在为</a:t>
            </a:r>
            <a:r>
              <a:rPr lang="zh-CN" altLang="en-US" b="1" dirty="0">
                <a:solidFill>
                  <a:srgbClr val="FF0000"/>
                </a:solidFill>
                <a:latin typeface="华文楷体" pitchFamily="2" charset="-122"/>
                <a:ea typeface="华文楷体" pitchFamily="2" charset="-122"/>
              </a:rPr>
              <a:t>半导体研究所</a:t>
            </a:r>
            <a:r>
              <a:rPr lang="zh-CN" altLang="en-US" b="1" dirty="0">
                <a:latin typeface="华文楷体" pitchFamily="2" charset="-122"/>
                <a:ea typeface="华文楷体" pitchFamily="2" charset="-122"/>
              </a:rPr>
              <a:t>的长期服务过程中，中科为半导体研究所的知识产权获得和维护贡献着自己的力量。迄今为止，中科为半导体研究所代理了国内专利申请、</a:t>
            </a:r>
            <a:r>
              <a:rPr lang="en-US" altLang="zh-CN" b="1" dirty="0">
                <a:latin typeface="华文楷体" pitchFamily="2" charset="-122"/>
                <a:ea typeface="华文楷体" pitchFamily="2" charset="-122"/>
              </a:rPr>
              <a:t>PCT</a:t>
            </a:r>
            <a:r>
              <a:rPr lang="zh-CN" altLang="en-US" b="1" dirty="0">
                <a:latin typeface="华文楷体" pitchFamily="2" charset="-122"/>
                <a:ea typeface="华文楷体" pitchFamily="2" charset="-122"/>
              </a:rPr>
              <a:t>国际申请和向外申请</a:t>
            </a:r>
            <a:r>
              <a:rPr lang="zh-CN" altLang="en-US" b="1" dirty="0">
                <a:solidFill>
                  <a:srgbClr val="FF0000"/>
                </a:solidFill>
                <a:latin typeface="华文楷体" pitchFamily="2" charset="-122"/>
                <a:ea typeface="华文楷体" pitchFamily="2" charset="-122"/>
              </a:rPr>
              <a:t>近</a:t>
            </a:r>
            <a:r>
              <a:rPr lang="en-US" altLang="zh-CN" b="1" dirty="0">
                <a:solidFill>
                  <a:srgbClr val="FF0000"/>
                </a:solidFill>
                <a:latin typeface="华文楷体" pitchFamily="2" charset="-122"/>
                <a:ea typeface="华文楷体" pitchFamily="2" charset="-122"/>
              </a:rPr>
              <a:t>5000</a:t>
            </a:r>
            <a:r>
              <a:rPr lang="zh-CN" altLang="en-US" b="1" dirty="0">
                <a:solidFill>
                  <a:srgbClr val="FF0000"/>
                </a:solidFill>
                <a:latin typeface="华文楷体" pitchFamily="2" charset="-122"/>
                <a:ea typeface="华文楷体" pitchFamily="2" charset="-122"/>
              </a:rPr>
              <a:t>件</a:t>
            </a:r>
            <a:r>
              <a:rPr lang="zh-CN" altLang="en-US" b="1" dirty="0">
                <a:latin typeface="华文楷体" pitchFamily="2" charset="-122"/>
                <a:ea typeface="华文楷体" pitchFamily="2" charset="-122"/>
              </a:rPr>
              <a:t>，其中大部分为发明专利申请，并且</a:t>
            </a:r>
            <a:r>
              <a:rPr lang="zh-CN" altLang="en-US" b="1" dirty="0">
                <a:solidFill>
                  <a:srgbClr val="FF0000"/>
                </a:solidFill>
                <a:latin typeface="华文楷体" pitchFamily="2" charset="-122"/>
                <a:ea typeface="华文楷体" pitchFamily="2" charset="-122"/>
              </a:rPr>
              <a:t>多项专利获得了国家级奖项</a:t>
            </a:r>
            <a:r>
              <a:rPr lang="zh-CN" altLang="en-US" b="1" dirty="0">
                <a:latin typeface="华文楷体" pitchFamily="2" charset="-122"/>
                <a:ea typeface="华文楷体" pitchFamily="2" charset="-122"/>
              </a:rPr>
              <a:t>，包括：</a:t>
            </a:r>
          </a:p>
          <a:p>
            <a:pPr>
              <a:lnSpc>
                <a:spcPct val="150000"/>
              </a:lnSpc>
            </a:pPr>
            <a:r>
              <a:rPr lang="zh-CN" altLang="en-US" b="1" dirty="0">
                <a:latin typeface="华文楷体" pitchFamily="2" charset="-122"/>
                <a:ea typeface="华文楷体" pitchFamily="2" charset="-122"/>
              </a:rPr>
              <a:t>     </a:t>
            </a:r>
            <a:r>
              <a:rPr lang="zh-CN" altLang="en-US" b="1" dirty="0">
                <a:solidFill>
                  <a:srgbClr val="FF0000"/>
                </a:solidFill>
                <a:latin typeface="华文楷体" pitchFamily="2" charset="-122"/>
                <a:ea typeface="华文楷体" pitchFamily="2" charset="-122"/>
              </a:rPr>
              <a:t>由中科专利代理师任岩代理的专利号为</a:t>
            </a:r>
            <a:r>
              <a:rPr lang="en-US" altLang="zh-CN" b="1" dirty="0">
                <a:solidFill>
                  <a:srgbClr val="FF0000"/>
                </a:solidFill>
                <a:latin typeface="华文楷体" pitchFamily="2" charset="-122"/>
                <a:ea typeface="华文楷体" pitchFamily="2" charset="-122"/>
              </a:rPr>
              <a:t>ZL201310106019.X</a:t>
            </a:r>
            <a:r>
              <a:rPr lang="zh-CN" altLang="en-US" b="1" dirty="0">
                <a:solidFill>
                  <a:srgbClr val="FF0000"/>
                </a:solidFill>
                <a:latin typeface="华文楷体" pitchFamily="2" charset="-122"/>
                <a:ea typeface="华文楷体" pitchFamily="2" charset="-122"/>
              </a:rPr>
              <a:t>的专利（低发散角近衍射极限输出啁啾光子晶体边发射激光器阵列 ）获得“第二十届中国专利金奖”；</a:t>
            </a:r>
          </a:p>
          <a:p>
            <a:pPr>
              <a:lnSpc>
                <a:spcPct val="150000"/>
              </a:lnSpc>
            </a:pPr>
            <a:r>
              <a:rPr lang="zh-CN" altLang="en-US" b="1" dirty="0">
                <a:solidFill>
                  <a:srgbClr val="FF0000"/>
                </a:solidFill>
                <a:latin typeface="华文楷体" pitchFamily="2" charset="-122"/>
                <a:ea typeface="华文楷体" pitchFamily="2" charset="-122"/>
              </a:rPr>
              <a:t>     专利号为</a:t>
            </a:r>
            <a:r>
              <a:rPr lang="en-US" altLang="zh-CN" b="1" dirty="0">
                <a:solidFill>
                  <a:srgbClr val="FF0000"/>
                </a:solidFill>
                <a:latin typeface="华文楷体" pitchFamily="2" charset="-122"/>
                <a:ea typeface="华文楷体" pitchFamily="2" charset="-122"/>
              </a:rPr>
              <a:t>ZL201210586070.0</a:t>
            </a:r>
            <a:r>
              <a:rPr lang="zh-CN" altLang="en-US" b="1" dirty="0">
                <a:solidFill>
                  <a:srgbClr val="FF0000"/>
                </a:solidFill>
                <a:latin typeface="华文楷体" pitchFamily="2" charset="-122"/>
                <a:ea typeface="华文楷体" pitchFamily="2" charset="-122"/>
              </a:rPr>
              <a:t>的专利</a:t>
            </a:r>
            <a:r>
              <a:rPr lang="en-US" altLang="zh-CN" b="1" dirty="0">
                <a:solidFill>
                  <a:srgbClr val="FF0000"/>
                </a:solidFill>
                <a:latin typeface="华文楷体" pitchFamily="2" charset="-122"/>
                <a:ea typeface="华文楷体" pitchFamily="2" charset="-122"/>
              </a:rPr>
              <a:t>(</a:t>
            </a:r>
            <a:r>
              <a:rPr lang="zh-CN" altLang="en-US" b="1" dirty="0">
                <a:solidFill>
                  <a:srgbClr val="FF0000"/>
                </a:solidFill>
                <a:latin typeface="华文楷体" pitchFamily="2" charset="-122"/>
                <a:ea typeface="华文楷体" pitchFamily="2" charset="-122"/>
              </a:rPr>
              <a:t>一种不锈钢板的激光拼焊方法及固定装置</a:t>
            </a:r>
            <a:r>
              <a:rPr lang="en-US" altLang="zh-CN" b="1" dirty="0">
                <a:solidFill>
                  <a:srgbClr val="FF0000"/>
                </a:solidFill>
                <a:latin typeface="华文楷体" pitchFamily="2" charset="-122"/>
                <a:ea typeface="华文楷体" pitchFamily="2" charset="-122"/>
              </a:rPr>
              <a:t>)</a:t>
            </a:r>
            <a:r>
              <a:rPr lang="zh-CN" altLang="en-US" b="1" dirty="0">
                <a:solidFill>
                  <a:srgbClr val="FF0000"/>
                </a:solidFill>
                <a:latin typeface="华文楷体" pitchFamily="2" charset="-122"/>
                <a:ea typeface="华文楷体" pitchFamily="2" charset="-122"/>
              </a:rPr>
              <a:t>获得“第二十一届中国专利优秀奖”；</a:t>
            </a:r>
          </a:p>
          <a:p>
            <a:pPr>
              <a:lnSpc>
                <a:spcPct val="150000"/>
              </a:lnSpc>
            </a:pPr>
            <a:r>
              <a:rPr lang="zh-CN" altLang="en-US" b="1" dirty="0">
                <a:solidFill>
                  <a:srgbClr val="FF0000"/>
                </a:solidFill>
                <a:latin typeface="华文楷体" pitchFamily="2" charset="-122"/>
                <a:ea typeface="华文楷体" pitchFamily="2" charset="-122"/>
              </a:rPr>
              <a:t>     专利号为</a:t>
            </a:r>
            <a:r>
              <a:rPr lang="en-US" altLang="zh-CN" b="1" dirty="0">
                <a:solidFill>
                  <a:srgbClr val="FF0000"/>
                </a:solidFill>
                <a:latin typeface="华文楷体" pitchFamily="2" charset="-122"/>
                <a:ea typeface="华文楷体" pitchFamily="2" charset="-122"/>
              </a:rPr>
              <a:t>ZL201210342284.3</a:t>
            </a:r>
            <a:r>
              <a:rPr lang="zh-CN" altLang="en-US" b="1" dirty="0">
                <a:solidFill>
                  <a:srgbClr val="FF0000"/>
                </a:solidFill>
                <a:latin typeface="华文楷体" pitchFamily="2" charset="-122"/>
                <a:ea typeface="华文楷体" pitchFamily="2" charset="-122"/>
              </a:rPr>
              <a:t>的专利</a:t>
            </a:r>
            <a:r>
              <a:rPr lang="en-US" altLang="zh-CN" b="1" dirty="0">
                <a:solidFill>
                  <a:srgbClr val="FF0000"/>
                </a:solidFill>
                <a:latin typeface="华文楷体" pitchFamily="2" charset="-122"/>
                <a:ea typeface="华文楷体" pitchFamily="2" charset="-122"/>
              </a:rPr>
              <a:t>(</a:t>
            </a:r>
            <a:r>
              <a:rPr lang="zh-CN" altLang="en-US" b="1" dirty="0">
                <a:solidFill>
                  <a:srgbClr val="FF0000"/>
                </a:solidFill>
                <a:latin typeface="华文楷体" pitchFamily="2" charset="-122"/>
                <a:ea typeface="华文楷体" pitchFamily="2" charset="-122"/>
              </a:rPr>
              <a:t>光子集成芯片匹配电路的三维封装装置</a:t>
            </a:r>
            <a:r>
              <a:rPr lang="en-US" altLang="zh-CN" b="1" dirty="0">
                <a:solidFill>
                  <a:srgbClr val="FF0000"/>
                </a:solidFill>
                <a:latin typeface="华文楷体" pitchFamily="2" charset="-122"/>
                <a:ea typeface="华文楷体" pitchFamily="2" charset="-122"/>
              </a:rPr>
              <a:t>)</a:t>
            </a:r>
            <a:r>
              <a:rPr lang="zh-CN" altLang="en-US" b="1" dirty="0">
                <a:solidFill>
                  <a:srgbClr val="FF0000"/>
                </a:solidFill>
                <a:latin typeface="华文楷体" pitchFamily="2" charset="-122"/>
                <a:ea typeface="华文楷体" pitchFamily="2" charset="-122"/>
              </a:rPr>
              <a:t>获得“第二十二届中国专利优秀奖”。</a:t>
            </a:r>
          </a:p>
          <a:p>
            <a:endParaRPr lang="zh-CN" altLang="en-US" dirty="0"/>
          </a:p>
        </p:txBody>
      </p:sp>
    </p:spTree>
    <p:extLst>
      <p:ext uri="{BB962C8B-B14F-4D97-AF65-F5344CB8AC3E}">
        <p14:creationId xmlns:p14="http://schemas.microsoft.com/office/powerpoint/2010/main" val="1270210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6970</TotalTime>
  <Words>8157</Words>
  <Application>Microsoft Office PowerPoint</Application>
  <PresentationFormat>自定义</PresentationFormat>
  <Paragraphs>390</Paragraphs>
  <Slides>39</Slides>
  <Notes>32</Notes>
  <HiddenSlides>0</HiddenSlides>
  <MMClips>0</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3_自定义设计方案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CSPTAL</cp:lastModifiedBy>
  <cp:revision>1232</cp:revision>
  <cp:lastPrinted>2021-08-10T01:10:17Z</cp:lastPrinted>
  <dcterms:created xsi:type="dcterms:W3CDTF">2016-04-14T03:39:04Z</dcterms:created>
  <dcterms:modified xsi:type="dcterms:W3CDTF">2021-12-30T02:02:32Z</dcterms:modified>
</cp:coreProperties>
</file>