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257" r:id="rId3"/>
    <p:sldId id="475" r:id="rId4"/>
    <p:sldId id="476" r:id="rId6"/>
    <p:sldId id="477" r:id="rId7"/>
    <p:sldId id="495" r:id="rId8"/>
    <p:sldId id="474" r:id="rId9"/>
    <p:sldId id="480" r:id="rId10"/>
    <p:sldId id="478" r:id="rId11"/>
    <p:sldId id="445" r:id="rId12"/>
    <p:sldId id="482" r:id="rId13"/>
    <p:sldId id="457" r:id="rId14"/>
    <p:sldId id="483" r:id="rId15"/>
    <p:sldId id="460" r:id="rId16"/>
    <p:sldId id="485" r:id="rId17"/>
    <p:sldId id="486" r:id="rId18"/>
    <p:sldId id="487" r:id="rId19"/>
    <p:sldId id="492" r:id="rId20"/>
    <p:sldId id="489" r:id="rId21"/>
    <p:sldId id="490" r:id="rId22"/>
    <p:sldId id="491" r:id="rId23"/>
    <p:sldId id="493" r:id="rId24"/>
    <p:sldId id="447" r:id="rId25"/>
    <p:sldId id="467" r:id="rId26"/>
    <p:sldId id="479" r:id="rId27"/>
    <p:sldId id="429" r:id="rId28"/>
    <p:sldId id="45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A8E6D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92241" autoAdjust="0"/>
  </p:normalViewPr>
  <p:slideViewPr>
    <p:cSldViewPr snapToGrid="0" showGuides="1">
      <p:cViewPr varScale="1">
        <p:scale>
          <a:sx n="80" d="100"/>
          <a:sy n="80" d="100"/>
        </p:scale>
        <p:origin x="-413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15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1C2B-4EA3-4630-B41E-F9D9E12A4D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D521-D5E3-4CB4-9672-EA4507253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9D3C-73C6-406D-AAAC-4E52F42C6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cl1\2017年工作\设计\企业办公模板\尾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7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" y="338588"/>
            <a:ext cx="846587" cy="5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2884370" y="630142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用友专业授权  ★  五星服务商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</a:rPr>
              <a:t>www.yiyon.com.cn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lcl1\2017年工作\设计\企业办公模板\尾页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7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9D05-C586-47E4-8111-0940CD76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A14-6777-4763-BC26-E51147A566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cl1\2017年工作\设计\企业办公模板\对外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0"/>
            <a:ext cx="1219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>
            <a:spLocks noChangeArrowheads="1"/>
          </p:cNvSpPr>
          <p:nvPr/>
        </p:nvSpPr>
        <p:spPr bwMode="auto">
          <a:xfrm>
            <a:off x="1392083" y="1999159"/>
            <a:ext cx="632968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中国科学院半导体研究所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综合收费平台操作简介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>
            <a:spLocks noChangeArrowheads="1"/>
          </p:cNvSpPr>
          <p:nvPr/>
        </p:nvSpPr>
        <p:spPr bwMode="auto">
          <a:xfrm>
            <a:off x="4556924" y="6331799"/>
            <a:ext cx="3103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北京易用联友科技有限公司</a:t>
            </a:r>
            <a:endParaRPr lang="zh-CN" altLang="en-US" sz="1600" dirty="0"/>
          </a:p>
        </p:txBody>
      </p:sp>
      <p:pic>
        <p:nvPicPr>
          <p:cNvPr id="11" name="Picture 3" descr="C:\Users\alina\Desktop\易用单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" y="338588"/>
            <a:ext cx="846587" cy="5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业务缴费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版面费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81" y="895035"/>
            <a:ext cx="25463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09" y="1819090"/>
            <a:ext cx="2238376" cy="47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98" y="1526702"/>
            <a:ext cx="2606333" cy="436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2"/>
          <p:cNvSpPr txBox="1"/>
          <p:nvPr/>
        </p:nvSpPr>
        <p:spPr>
          <a:xfrm>
            <a:off x="870509" y="1510947"/>
            <a:ext cx="33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870509" y="2319976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填写发票信息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5"/>
          <p:cNvSpPr txBox="1"/>
          <p:nvPr/>
        </p:nvSpPr>
        <p:spPr>
          <a:xfrm>
            <a:off x="870509" y="308949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870507" y="4384197"/>
            <a:ext cx="386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781" y="993775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779" y="386097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870509" y="508970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870509" y="5822472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2826415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业务缴费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982683"/>
            <a:ext cx="2707806" cy="440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373562"/>
            <a:ext cx="2609850" cy="4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982683"/>
            <a:ext cx="2172494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2"/>
          <p:cNvSpPr txBox="1"/>
          <p:nvPr/>
        </p:nvSpPr>
        <p:spPr>
          <a:xfrm>
            <a:off x="7962465" y="1524902"/>
            <a:ext cx="33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7962465" y="246527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7962463" y="3746604"/>
            <a:ext cx="392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737" y="1007730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737" y="315412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7962465" y="4458946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7962465" y="5184879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7962465" y="5812777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业务缴费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92462" y="1516995"/>
            <a:ext cx="2890615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在线报名支付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3" y="1450310"/>
            <a:ext cx="24098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84106"/>
            <a:ext cx="21526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82" y="1036142"/>
            <a:ext cx="2238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4"/>
          <p:cNvSpPr txBox="1"/>
          <p:nvPr/>
        </p:nvSpPr>
        <p:spPr>
          <a:xfrm>
            <a:off x="7692462" y="2319976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填写发票信息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5"/>
          <p:cNvSpPr txBox="1"/>
          <p:nvPr/>
        </p:nvSpPr>
        <p:spPr>
          <a:xfrm>
            <a:off x="7692462" y="308949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7692460" y="4384197"/>
            <a:ext cx="38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2734" y="993775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732" y="386097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7692462" y="508970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7692462" y="5822472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  <p:bldP spid="16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2826415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党费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26858" y="17734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支持党费代缴、补缴、催缴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80" y="2102314"/>
            <a:ext cx="466270" cy="43176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376405" y="2008390"/>
            <a:ext cx="2775829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45" y="993775"/>
            <a:ext cx="2590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952500"/>
            <a:ext cx="25527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74576" y="1225876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770150" y="3397379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421" y="2840269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7770152" y="4102884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7770152" y="4835654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7817880" y="5546077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公共环境服务费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357" y="2511351"/>
            <a:ext cx="224197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0359" y="1701696"/>
            <a:ext cx="4376519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输入房间编号获取信息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7140357" y="4100362"/>
            <a:ext cx="424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628" y="3543252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7140359" y="4805867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7140359" y="5538637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631" y="1003509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7140359" y="6251843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030460"/>
            <a:ext cx="2832100" cy="52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4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水电卫生费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66788" y="2452286"/>
            <a:ext cx="224197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66790" y="1642631"/>
            <a:ext cx="4376519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输入房间编号获取信息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7466788" y="4041297"/>
            <a:ext cx="415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7059" y="348418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7466790" y="474680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7486185" y="6001016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7062" y="944444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7486185" y="5349029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023876"/>
            <a:ext cx="25273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医药费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1" y="1088994"/>
            <a:ext cx="2810337" cy="421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560772" y="5970632"/>
            <a:ext cx="392698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indent="-5143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查看收款通知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665621"/>
            <a:ext cx="2941891" cy="47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7558293" y="2192245"/>
            <a:ext cx="243632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58293" y="1469234"/>
            <a:ext cx="4376519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7558292" y="3349825"/>
            <a:ext cx="400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8565" y="2826605"/>
            <a:ext cx="217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58295" y="4034656"/>
            <a:ext cx="451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4"/>
          <p:cNvSpPr txBox="1"/>
          <p:nvPr/>
        </p:nvSpPr>
        <p:spPr>
          <a:xfrm>
            <a:off x="7558295" y="4683325"/>
            <a:ext cx="337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8567" y="946014"/>
            <a:ext cx="217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4"/>
          <p:cNvSpPr txBox="1"/>
          <p:nvPr/>
        </p:nvSpPr>
        <p:spPr>
          <a:xfrm>
            <a:off x="7558295" y="5307952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46" y="1154387"/>
            <a:ext cx="2820353" cy="50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5882710" y="1690483"/>
            <a:ext cx="4376519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输入车牌号码获取信息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82710" y="2428823"/>
            <a:ext cx="224197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4"/>
          <p:cNvSpPr txBox="1"/>
          <p:nvPr/>
        </p:nvSpPr>
        <p:spPr>
          <a:xfrm>
            <a:off x="5882710" y="4017834"/>
            <a:ext cx="38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2981" y="3460724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5882712" y="4723339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4"/>
          <p:cNvSpPr txBox="1"/>
          <p:nvPr/>
        </p:nvSpPr>
        <p:spPr>
          <a:xfrm>
            <a:off x="5882712" y="5456109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2984" y="920981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24"/>
          <p:cNvSpPr txBox="1"/>
          <p:nvPr/>
        </p:nvSpPr>
        <p:spPr>
          <a:xfrm>
            <a:off x="5882712" y="6120554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236784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取暖费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318548"/>
            <a:ext cx="25209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2"/>
          <p:cNvSpPr txBox="1"/>
          <p:nvPr/>
        </p:nvSpPr>
        <p:spPr>
          <a:xfrm>
            <a:off x="870508" y="1510947"/>
            <a:ext cx="444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输入房间编号获取信息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870509" y="2319976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填写发票信息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5"/>
          <p:cNvSpPr txBox="1"/>
          <p:nvPr/>
        </p:nvSpPr>
        <p:spPr>
          <a:xfrm>
            <a:off x="870509" y="308949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870507" y="4384197"/>
            <a:ext cx="400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781" y="993775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779" y="386097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870509" y="508970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870509" y="5822472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9" y="1399042"/>
            <a:ext cx="25463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2826415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押金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1083196"/>
            <a:ext cx="2862262" cy="4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2"/>
          <p:cNvSpPr txBox="1"/>
          <p:nvPr/>
        </p:nvSpPr>
        <p:spPr>
          <a:xfrm>
            <a:off x="6762315" y="1600368"/>
            <a:ext cx="33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/>
        </p:nvSpPr>
        <p:spPr>
          <a:xfrm>
            <a:off x="6762315" y="2540740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6762313" y="3841915"/>
            <a:ext cx="415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587" y="1083196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587" y="3229593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6762315" y="453441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6762315" y="5260345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186330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01</a:t>
            </a:r>
            <a:endParaRPr kumimoji="1" lang="zh-CN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199292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系统概述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07875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12587" y="2883482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131" y="275386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直线连接符 21"/>
          <p:cNvCxnSpPr/>
          <p:nvPr/>
        </p:nvCxnSpPr>
        <p:spPr>
          <a:xfrm>
            <a:off x="8102577" y="2928920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774036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业务缴费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64441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819475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8212587" y="466117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7"/>
          <p:cNvSpPr txBox="1"/>
          <p:nvPr/>
        </p:nvSpPr>
        <p:spPr>
          <a:xfrm>
            <a:off x="7217133" y="4531562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04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70661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647152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逾期罚款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9" y="1164490"/>
            <a:ext cx="2597074" cy="431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2086217"/>
            <a:ext cx="2458791" cy="40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22"/>
          <p:cNvSpPr txBox="1"/>
          <p:nvPr/>
        </p:nvSpPr>
        <p:spPr>
          <a:xfrm>
            <a:off x="7686240" y="1681662"/>
            <a:ext cx="33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5"/>
          <p:cNvSpPr txBox="1"/>
          <p:nvPr/>
        </p:nvSpPr>
        <p:spPr>
          <a:xfrm>
            <a:off x="7686240" y="262203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686238" y="3903364"/>
            <a:ext cx="390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512" y="1164490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512" y="331088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7686240" y="4615706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7686240" y="5341639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7686240" y="6107008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282641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日常缴费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房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14687" y="2410144"/>
            <a:ext cx="224197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14689" y="1600489"/>
            <a:ext cx="4376519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输入房间编号获取信息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6914687" y="3999155"/>
            <a:ext cx="40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4958" y="3442045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6914689" y="4704660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6914689" y="5437430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4961" y="902302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6914685" y="6120554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查看电子收据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395377"/>
            <a:ext cx="25019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346761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后台开具电子发票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8354" y="1874359"/>
            <a:ext cx="2478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对接电子发票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一键批量开票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发票发送邮箱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6900" y="1522838"/>
            <a:ext cx="7474625" cy="5586065"/>
            <a:chOff x="297775" y="1522838"/>
            <a:chExt cx="7474625" cy="55860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75" y="1522838"/>
              <a:ext cx="7474625" cy="5586065"/>
            </a:xfrm>
            <a:prstGeom prst="rect">
              <a:avLst/>
            </a:prstGeom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1699158"/>
              <a:ext cx="7005322" cy="32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2646878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综合缴费列表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5325" y="2605684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按查询字段筛选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查看收费明细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导出明细报表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7108" y="3344110"/>
            <a:ext cx="3044650" cy="484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8" y="1551920"/>
            <a:ext cx="7122200" cy="558606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9" y="1747491"/>
            <a:ext cx="6812238" cy="31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8188" y="1542357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各管理部门负责人：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186330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latin typeface="Century Gothic" panose="020B0502020202020204" pitchFamily="34" charset="0"/>
              </a:rPr>
              <a:t>01</a:t>
            </a:r>
            <a:endParaRPr kumimoji="1" lang="zh-CN" alt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199292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系统概述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07875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12587" y="2883482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131" y="275386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直线连接符 21"/>
          <p:cNvCxnSpPr/>
          <p:nvPr/>
        </p:nvCxnSpPr>
        <p:spPr>
          <a:xfrm>
            <a:off x="8102577" y="2928920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774036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业务缴费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64441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819475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346761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易用智能收费平台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8212587" y="466117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7"/>
          <p:cNvSpPr txBox="1"/>
          <p:nvPr/>
        </p:nvSpPr>
        <p:spPr>
          <a:xfrm>
            <a:off x="7217133" y="4531562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04</a:t>
            </a:r>
            <a:endParaRPr kumimoji="1" lang="zh-CN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70661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493447" y="168137"/>
            <a:ext cx="394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720940" y="3268908"/>
            <a:ext cx="33396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00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939" y="1834663"/>
            <a:ext cx="376691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易用公司技术支持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514" y="1825727"/>
            <a:ext cx="466270" cy="43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7664" y="2934316"/>
            <a:ext cx="466270" cy="431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9947" y="4020202"/>
            <a:ext cx="466270" cy="4317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28089" y="2935702"/>
            <a:ext cx="3042109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姓名：付宏灿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8093" y="3996162"/>
            <a:ext cx="4374238" cy="7997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18832287236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（微信同号）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17" y="1262463"/>
            <a:ext cx="294491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图形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3" y="3022633"/>
            <a:ext cx="323691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>
            <a:spLocks noChangeArrowheads="1"/>
          </p:cNvSpPr>
          <p:nvPr/>
        </p:nvSpPr>
        <p:spPr bwMode="auto">
          <a:xfrm>
            <a:off x="276004" y="89707"/>
            <a:ext cx="20313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系统概述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0076" y="1291223"/>
            <a:ext cx="7025343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费平台围绕半导体所对内对外的收费业务开展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涵盖了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对外部单位和人员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收取的测试加工及服务费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版面费、网费、会议培训费、临时停车费等；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对内部人员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为主收取的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党费、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公共环境服务费、水电卫生费、医药费、停车费、供暖费、押金缴费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逾期罚款</a:t>
            </a:r>
            <a:r>
              <a:rPr lang="zh-CN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</a:t>
            </a:r>
            <a:r>
              <a:rPr lang="zh-CN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" y="846834"/>
            <a:ext cx="2811221" cy="59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1826141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系统实现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5940" y="1386322"/>
            <a:ext cx="447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微信端：缴费、开票申请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27509" y="1386321"/>
            <a:ext cx="380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管理端：开票、统计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左右箭头 3"/>
          <p:cNvSpPr/>
          <p:nvPr/>
        </p:nvSpPr>
        <p:spPr>
          <a:xfrm>
            <a:off x="4783171" y="3826206"/>
            <a:ext cx="933857" cy="351901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131564" y="2119858"/>
            <a:ext cx="1916125" cy="3764596"/>
            <a:chOff x="2179625" y="2085975"/>
            <a:chExt cx="1725625" cy="3535996"/>
          </a:xfrm>
        </p:grpSpPr>
        <p:grpSp>
          <p:nvGrpSpPr>
            <p:cNvPr id="34" name="组合 33"/>
            <p:cNvGrpSpPr/>
            <p:nvPr/>
          </p:nvGrpSpPr>
          <p:grpSpPr>
            <a:xfrm>
              <a:off x="2179625" y="2085975"/>
              <a:ext cx="1725625" cy="3535996"/>
              <a:chOff x="1668749" y="1908980"/>
              <a:chExt cx="2248829" cy="4122623"/>
            </a:xfrm>
            <a:noFill/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  <a:grpFill/>
            </p:spPr>
          </p:pic>
          <p:sp>
            <p:nvSpPr>
              <p:cNvPr id="37" name="椭圆 36"/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723" y="2533882"/>
              <a:ext cx="1429428" cy="2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6508905" y="2355468"/>
            <a:ext cx="4457593" cy="3414702"/>
            <a:chOff x="7067657" y="2085975"/>
            <a:chExt cx="4457593" cy="3414702"/>
          </a:xfrm>
        </p:grpSpPr>
        <p:grpSp>
          <p:nvGrpSpPr>
            <p:cNvPr id="14" name="组合 13"/>
            <p:cNvGrpSpPr/>
            <p:nvPr/>
          </p:nvGrpSpPr>
          <p:grpSpPr>
            <a:xfrm>
              <a:off x="7067657" y="2085975"/>
              <a:ext cx="4457593" cy="3414702"/>
              <a:chOff x="651109" y="2376419"/>
              <a:chExt cx="4653448" cy="3709504"/>
            </a:xfrm>
          </p:grpSpPr>
          <p:grpSp>
            <p:nvGrpSpPr>
              <p:cNvPr id="23" name="Group 4"/>
              <p:cNvGrpSpPr>
                <a:grpSpLocks noChangeAspect="1"/>
              </p:cNvGrpSpPr>
              <p:nvPr/>
            </p:nvGrpSpPr>
            <p:grpSpPr bwMode="auto">
              <a:xfrm>
                <a:off x="651109" y="2376419"/>
                <a:ext cx="4653448" cy="3709504"/>
                <a:chOff x="223" y="839"/>
                <a:chExt cx="3109" cy="2530"/>
              </a:xfrm>
            </p:grpSpPr>
            <p:sp>
              <p:nvSpPr>
                <p:cNvPr id="25" name="Freeform 5"/>
                <p:cNvSpPr/>
                <p:nvPr/>
              </p:nvSpPr>
              <p:spPr bwMode="auto">
                <a:xfrm>
                  <a:off x="223" y="839"/>
                  <a:ext cx="3109" cy="1927"/>
                </a:xfrm>
                <a:custGeom>
                  <a:avLst/>
                  <a:gdLst>
                    <a:gd name="T0" fmla="*/ 0 w 1313"/>
                    <a:gd name="T1" fmla="*/ 795 h 795"/>
                    <a:gd name="T2" fmla="*/ 0 w 1313"/>
                    <a:gd name="T3" fmla="*/ 29 h 795"/>
                    <a:gd name="T4" fmla="*/ 29 w 1313"/>
                    <a:gd name="T5" fmla="*/ 0 h 795"/>
                    <a:gd name="T6" fmla="*/ 1284 w 1313"/>
                    <a:gd name="T7" fmla="*/ 0 h 795"/>
                    <a:gd name="T8" fmla="*/ 1313 w 1313"/>
                    <a:gd name="T9" fmla="*/ 29 h 795"/>
                    <a:gd name="T10" fmla="*/ 1313 w 1313"/>
                    <a:gd name="T11" fmla="*/ 795 h 795"/>
                    <a:gd name="T12" fmla="*/ 0 w 1313"/>
                    <a:gd name="T13" fmla="*/ 795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795">
                      <a:moveTo>
                        <a:pt x="0" y="795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1284" y="0"/>
                        <a:pt x="1284" y="0"/>
                        <a:pt x="1284" y="0"/>
                      </a:cubicBezTo>
                      <a:cubicBezTo>
                        <a:pt x="1300" y="0"/>
                        <a:pt x="1313" y="13"/>
                        <a:pt x="1313" y="29"/>
                      </a:cubicBezTo>
                      <a:cubicBezTo>
                        <a:pt x="1313" y="795"/>
                        <a:pt x="1313" y="795"/>
                        <a:pt x="1313" y="795"/>
                      </a:cubicBez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6"/>
                <p:cNvSpPr/>
                <p:nvPr/>
              </p:nvSpPr>
              <p:spPr bwMode="auto">
                <a:xfrm>
                  <a:off x="223" y="2766"/>
                  <a:ext cx="3109" cy="139"/>
                </a:xfrm>
                <a:custGeom>
                  <a:avLst/>
                  <a:gdLst>
                    <a:gd name="T0" fmla="*/ 1284 w 1313"/>
                    <a:gd name="T1" fmla="*/ 118 h 118"/>
                    <a:gd name="T2" fmla="*/ 29 w 1313"/>
                    <a:gd name="T3" fmla="*/ 118 h 118"/>
                    <a:gd name="T4" fmla="*/ 0 w 1313"/>
                    <a:gd name="T5" fmla="*/ 89 h 118"/>
                    <a:gd name="T6" fmla="*/ 0 w 1313"/>
                    <a:gd name="T7" fmla="*/ 0 h 118"/>
                    <a:gd name="T8" fmla="*/ 1313 w 1313"/>
                    <a:gd name="T9" fmla="*/ 0 h 118"/>
                    <a:gd name="T10" fmla="*/ 1313 w 1313"/>
                    <a:gd name="T11" fmla="*/ 89 h 118"/>
                    <a:gd name="T12" fmla="*/ 1284 w 1313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118">
                      <a:moveTo>
                        <a:pt x="1284" y="118"/>
                      </a:move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13" y="118"/>
                        <a:pt x="0" y="105"/>
                        <a:pt x="0" y="8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13" y="0"/>
                        <a:pt x="1313" y="0"/>
                        <a:pt x="1313" y="0"/>
                      </a:cubicBezTo>
                      <a:cubicBezTo>
                        <a:pt x="1313" y="89"/>
                        <a:pt x="1313" y="89"/>
                        <a:pt x="1313" y="89"/>
                      </a:cubicBezTo>
                      <a:cubicBezTo>
                        <a:pt x="1313" y="105"/>
                        <a:pt x="1300" y="118"/>
                        <a:pt x="1284" y="118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"/>
                <p:cNvSpPr/>
                <p:nvPr/>
              </p:nvSpPr>
              <p:spPr bwMode="auto">
                <a:xfrm>
                  <a:off x="1284" y="2905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8"/>
                <p:cNvSpPr/>
                <p:nvPr/>
              </p:nvSpPr>
              <p:spPr bwMode="auto">
                <a:xfrm>
                  <a:off x="1284" y="2993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1793" y="882"/>
                  <a:ext cx="30" cy="33"/>
                </a:xfrm>
                <a:prstGeom prst="ellipse">
                  <a:avLst/>
                </a:pr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Rectangle 10"/>
                <p:cNvSpPr>
                  <a:spLocks noChangeArrowheads="1"/>
                </p:cNvSpPr>
                <p:nvPr/>
              </p:nvSpPr>
              <p:spPr bwMode="auto">
                <a:xfrm>
                  <a:off x="318" y="960"/>
                  <a:ext cx="2919" cy="1639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1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12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1" name="同心圆 20"/>
              <p:cNvSpPr/>
              <p:nvPr/>
            </p:nvSpPr>
            <p:spPr>
              <a:xfrm>
                <a:off x="2892923" y="5500243"/>
                <a:ext cx="247650" cy="247650"/>
              </a:xfrm>
              <a:prstGeom prst="donut">
                <a:avLst>
                  <a:gd name="adj" fmla="val 70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947469" y="5554789"/>
                <a:ext cx="138557" cy="1385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181" y="2403416"/>
              <a:ext cx="3968544" cy="216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1826141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登录方式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5940" y="1386322"/>
            <a:ext cx="726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     中国科学院半导体研究所财务处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5940" y="3198167"/>
            <a:ext cx="380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收费平台二维码：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07" y="3274367"/>
            <a:ext cx="1650868" cy="16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186330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latin typeface="Century Gothic" panose="020B0502020202020204" pitchFamily="34" charset="0"/>
              </a:rPr>
              <a:t>01</a:t>
            </a:r>
            <a:endParaRPr kumimoji="1" lang="zh-CN" alt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1976417"/>
            <a:ext cx="2647669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系统概述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07875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12587" y="2883482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131" y="275386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直线连接符 21"/>
          <p:cNvCxnSpPr/>
          <p:nvPr/>
        </p:nvCxnSpPr>
        <p:spPr>
          <a:xfrm>
            <a:off x="8102577" y="2928920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774036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业务缴费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64441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819475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8212587" y="466117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7"/>
          <p:cNvSpPr txBox="1"/>
          <p:nvPr/>
        </p:nvSpPr>
        <p:spPr>
          <a:xfrm>
            <a:off x="7217133" y="4531562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04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70661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000123"/>
            <a:ext cx="3186054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>
            <a:spLocks noChangeArrowheads="1"/>
          </p:cNvSpPr>
          <p:nvPr/>
        </p:nvSpPr>
        <p:spPr bwMode="auto">
          <a:xfrm>
            <a:off x="297775" y="100591"/>
            <a:ext cx="1826141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信息查询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02543" y="1123026"/>
            <a:ext cx="3467100" cy="29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开票信息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4" y="1952235"/>
            <a:ext cx="2743200" cy="466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4" y="2733674"/>
            <a:ext cx="277097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123026"/>
            <a:ext cx="294491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186330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latin typeface="Century Gothic" panose="020B0502020202020204" pitchFamily="34" charset="0"/>
              </a:rPr>
              <a:t>01</a:t>
            </a:r>
            <a:endParaRPr kumimoji="1" lang="zh-CN" alt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1976417"/>
            <a:ext cx="2647669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系统概述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07875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12587" y="2883482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131" y="275386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直线连接符 21"/>
          <p:cNvCxnSpPr/>
          <p:nvPr/>
        </p:nvCxnSpPr>
        <p:spPr>
          <a:xfrm>
            <a:off x="8102577" y="2928920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774036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业务办理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644419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819475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469872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中科院半导体所收费平台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8212587" y="4661179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7"/>
          <p:cNvSpPr txBox="1"/>
          <p:nvPr/>
        </p:nvSpPr>
        <p:spPr>
          <a:xfrm>
            <a:off x="7217133" y="4531562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E2327"/>
                </a:solidFill>
                <a:latin typeface="Century Gothic" panose="020B0502020202020204" pitchFamily="34" charset="0"/>
              </a:rPr>
              <a:t>04</a:t>
            </a:r>
            <a:endParaRPr kumimoji="1" lang="zh-CN" altLang="en-US" sz="48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70661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业务缴费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测试加工及服务费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41153" y="1504597"/>
            <a:ext cx="33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填写缴费信息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1153" y="2313626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填写发票信息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41153" y="3083144"/>
            <a:ext cx="273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在线支付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7425"/>
            <a:ext cx="25717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034698"/>
            <a:ext cx="2343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52" y="1001604"/>
            <a:ext cx="233724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24"/>
          <p:cNvSpPr txBox="1"/>
          <p:nvPr/>
        </p:nvSpPr>
        <p:spPr>
          <a:xfrm>
            <a:off x="8041151" y="4377847"/>
            <a:ext cx="394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1425" y="987425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423" y="3854627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8041153" y="5083352"/>
            <a:ext cx="41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未支付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8041153" y="5816122"/>
            <a:ext cx="31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自定义</PresentationFormat>
  <Paragraphs>363</Paragraphs>
  <Slides>26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方正兰亭超细黑简体</vt:lpstr>
      <vt:lpstr>黑体</vt:lpstr>
      <vt:lpstr>Century Gothic</vt:lpstr>
      <vt:lpstr>方正兰亭细黑_GBK</vt:lpstr>
      <vt:lpstr>Arial Unicode MS</vt:lpstr>
      <vt:lpstr>Calibri Light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第一PPT模板网：www.1ppt.com</dc:title>
  <dc:creator>第一PPT模板网：www.1ppt.com</dc:creator>
  <cp:lastModifiedBy>jamie</cp:lastModifiedBy>
  <cp:revision>294</cp:revision>
  <dcterms:created xsi:type="dcterms:W3CDTF">2017-01-18T13:22:00Z</dcterms:created>
  <dcterms:modified xsi:type="dcterms:W3CDTF">2020-09-16T09:23:53Z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