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2" r:id="rId4"/>
    <p:sldId id="263" r:id="rId5"/>
    <p:sldId id="278" r:id="rId6"/>
    <p:sldId id="279" r:id="rId7"/>
    <p:sldId id="280" r:id="rId8"/>
    <p:sldId id="259" r:id="rId9"/>
    <p:sldId id="281" r:id="rId10"/>
    <p:sldId id="282" r:id="rId11"/>
    <p:sldId id="285" r:id="rId12"/>
    <p:sldId id="284" r:id="rId13"/>
    <p:sldId id="277" r:id="rId14"/>
  </p:sldIdLst>
  <p:sldSz cx="11198225" cy="6858000"/>
  <p:notesSz cx="6735763" cy="98663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9" autoAdjust="0"/>
  </p:normalViewPr>
  <p:slideViewPr>
    <p:cSldViewPr>
      <p:cViewPr>
        <p:scale>
          <a:sx n="74" d="100"/>
          <a:sy n="74" d="100"/>
        </p:scale>
        <p:origin x="-556" y="-120"/>
      </p:cViewPr>
      <p:guideLst>
        <p:guide orient="horz" pos="2160"/>
        <p:guide pos="3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A2618-165F-4EF0-B521-BF0E53082F81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2030E-6CE9-4326-833B-C8D103D8C5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8822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F2811-BD32-4004-8AB7-EF06250953BD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47663" y="739775"/>
            <a:ext cx="60404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D40B0-1140-4642-9BFB-5B3BA47E0A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4190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D40B0-1140-4642-9BFB-5B3BA47E0AD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109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9867" y="2130426"/>
            <a:ext cx="951849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79734" y="3886200"/>
            <a:ext cx="783875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0"/>
                    </a14:imgEffect>
                    <a14:imgEffect>
                      <a14:sharpenSoften amount="25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7" y="23832"/>
            <a:ext cx="5207315" cy="1346801"/>
          </a:xfrm>
          <a:prstGeom prst="rect">
            <a:avLst/>
          </a:prstGeom>
          <a:noFill/>
          <a:ln>
            <a:noFill/>
          </a:ln>
          <a:effectLst>
            <a:glow rad="139700">
              <a:schemeClr val="tx2">
                <a:lumMod val="60000"/>
                <a:lumOff val="40000"/>
                <a:alpha val="41000"/>
              </a:schemeClr>
            </a:glow>
            <a:outerShdw blurRad="736600" dist="35921" dir="2700000" algn="ctr" rotWithShape="0">
              <a:schemeClr val="bg2">
                <a:alpha val="30000"/>
              </a:schemeClr>
            </a:outerShdw>
            <a:reflection blurRad="6350" stA="59000" endPos="43000" dir="5400000" sy="-100000" algn="bl" rotWithShape="0"/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 trans="89000" pressure="27"/>
                    </a14:imgEffect>
                    <a14:imgEffect>
                      <a14:sharpenSoften amount="21000"/>
                    </a14:imgEffect>
                    <a14:imgEffect>
                      <a14:colorTemperature colorTemp="104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735" y="5013176"/>
            <a:ext cx="4606492" cy="184482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3048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712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735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118713" y="274639"/>
            <a:ext cx="2519601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9911" y="274639"/>
            <a:ext cx="737216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0249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28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4" y="77389"/>
            <a:ext cx="982662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7930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84583" y="4406901"/>
            <a:ext cx="951849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583" y="2906713"/>
            <a:ext cx="951849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04" y="77389"/>
            <a:ext cx="982662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67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9911" y="1600201"/>
            <a:ext cx="49458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692431" y="1600201"/>
            <a:ext cx="49458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273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59911" y="1535113"/>
            <a:ext cx="494782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59911" y="2174875"/>
            <a:ext cx="494782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688543" y="1535113"/>
            <a:ext cx="494977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688543" y="2174875"/>
            <a:ext cx="49497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724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4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41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9912" y="273050"/>
            <a:ext cx="36841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78195" y="273051"/>
            <a:ext cx="62601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59912" y="1435101"/>
            <a:ext cx="36841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635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94930" y="4800600"/>
            <a:ext cx="671893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194930" y="612775"/>
            <a:ext cx="671893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94930" y="5367338"/>
            <a:ext cx="671893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63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59911" y="274638"/>
            <a:ext cx="1007840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59911" y="1600201"/>
            <a:ext cx="1007840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59911" y="6356351"/>
            <a:ext cx="2612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10A4-D38E-4796-A96C-DA17BD5D94AC}" type="datetimeFigureOut">
              <a:rPr lang="zh-CN" altLang="en-US" smtClean="0"/>
              <a:t>2020-8-21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826060" y="6356351"/>
            <a:ext cx="35461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025395" y="6356351"/>
            <a:ext cx="2612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253E6-5723-45FB-9066-6DF0BFDBDF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91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zhangjianjun@semi.ac.cn" TargetMode="External"/><Relationship Id="rId2" Type="http://schemas.openxmlformats.org/officeDocument/2006/relationships/hyperlink" Target="mailto:&#21516;&#26102;&#30005;&#23376;&#29256;&#21457;&#36865;zhangjianjun@semi.ac.c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/>
          </p:nvPr>
        </p:nvSpPr>
        <p:spPr>
          <a:xfrm>
            <a:off x="846585" y="2348880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“三公经费</a:t>
            </a:r>
            <a:r>
              <a:rPr lang="en-US" altLang="zh-CN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”</a:t>
            </a:r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报销培训及公务接待费巡视整改布置会</a:t>
            </a:r>
            <a:r>
              <a:rPr lang="en-US" altLang="zh-CN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/>
            </a:r>
            <a:br>
              <a:rPr lang="en-US" altLang="zh-CN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</a:br>
            <a:endParaRPr lang="en-US" altLang="zh-CN" b="1" dirty="0">
              <a:solidFill>
                <a:schemeClr val="tx2">
                  <a:lumMod val="75000"/>
                </a:schemeClr>
              </a:solidFill>
              <a:latin typeface="方正小标宋简体" pitchFamily="2" charset="-122"/>
              <a:ea typeface="方正小标宋简体" pitchFamily="2" charset="-122"/>
            </a:endParaRPr>
          </a:p>
        </p:txBody>
      </p:sp>
      <p:sp>
        <p:nvSpPr>
          <p:cNvPr id="7" name="副标题 6"/>
          <p:cNvSpPr>
            <a:spLocks noGrp="1"/>
          </p:cNvSpPr>
          <p:nvPr>
            <p:ph type="subTitle" idx="1"/>
          </p:nvPr>
        </p:nvSpPr>
        <p:spPr>
          <a:xfrm>
            <a:off x="1566664" y="3933056"/>
            <a:ext cx="7838758" cy="108012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财务资产处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方正小标宋简体" pitchFamily="2" charset="-122"/>
              <a:ea typeface="方正小标宋简体" pitchFamily="2" charset="-122"/>
            </a:endParaRPr>
          </a:p>
          <a:p>
            <a:r>
              <a:rPr lang="en-US" altLang="zh-CN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2020.8</a:t>
            </a:r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方正小标宋简体" pitchFamily="2" charset="-122"/>
                <a:ea typeface="方正小标宋简体" pitchFamily="2" charset="-122"/>
              </a:rPr>
              <a:t>        </a:t>
            </a:r>
            <a:endParaRPr lang="zh-CN" altLang="en-US" b="1" dirty="0">
              <a:solidFill>
                <a:schemeClr val="tx2">
                  <a:lumMod val="75000"/>
                </a:schemeClr>
              </a:solidFill>
              <a:latin typeface="方正小标宋简体" pitchFamily="2" charset="-122"/>
              <a:ea typeface="方正小标宋简体" pitchFamily="2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7" y="116632"/>
            <a:ext cx="5207315" cy="1346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76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9213" y="575570"/>
            <a:ext cx="4134465" cy="609398"/>
          </a:xfrm>
          <a:prstGeom prst="rect">
            <a:avLst/>
          </a:prstGeom>
          <a:solidFill>
            <a:srgbClr val="0033CC"/>
          </a:solidFill>
          <a:ln>
            <a:noFill/>
          </a:ln>
          <a:effectLst>
            <a:outerShdw dist="107763" dir="2700000" algn="ctr" rotWithShape="0">
              <a:srgbClr val="5E574E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9pPr>
          </a:lstStyle>
          <a:p>
            <a:pPr marL="355600" marR="0" lvl="0" indent="-3556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二、自查时间安排及要求</a:t>
            </a:r>
            <a:endParaRPr kumimoji="0" lang="zh-CN" altLang="en-US" sz="2800" b="0" i="0" u="none" strike="noStrike" kern="0" cap="none" spc="0" normalizeH="0" baseline="0" noProof="0" dirty="0">
              <a:ln>
                <a:noFill/>
              </a:ln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7" name="矩形 17"/>
          <p:cNvSpPr>
            <a:spLocks noChangeArrowheads="1"/>
          </p:cNvSpPr>
          <p:nvPr/>
        </p:nvSpPr>
        <p:spPr bwMode="auto">
          <a:xfrm>
            <a:off x="773387" y="1700808"/>
            <a:ext cx="8875910" cy="1829732"/>
          </a:xfrm>
          <a:prstGeom prst="rect">
            <a:avLst/>
          </a:prstGeom>
          <a:noFill/>
          <a:ln w="9525">
            <a:solidFill>
              <a:srgbClr val="171AA9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spcBef>
                <a:spcPct val="20000"/>
              </a:spcBef>
              <a:buClr>
                <a:srgbClr val="FF0066"/>
              </a:buClr>
              <a:buFont typeface="Wingdings" pitchFamily="2" charset="2"/>
              <a:buChar char="n"/>
              <a:defRPr sz="2800">
                <a:solidFill>
                  <a:srgbClr val="000099"/>
                </a:solidFill>
                <a:latin typeface="Times New Roman" pitchFamily="18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FF"/>
              </a:buClr>
              <a:buFont typeface="Wingdings" pitchFamily="2" charset="2"/>
              <a:buChar char="l"/>
              <a:defRPr sz="2400">
                <a:solidFill>
                  <a:srgbClr val="FF0066"/>
                </a:solidFill>
                <a:latin typeface="Times New Roman" pitchFamily="18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宋体" charset="-122"/>
              </a:defRPr>
            </a:lvl9pPr>
          </a:lstStyle>
          <a:p>
            <a:pPr marL="257175" indent="-257175" algn="just" fontAlgn="base">
              <a:lnSpc>
                <a:spcPts val="195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zh-CN" altLang="en-US" sz="1800" b="1" u="dbl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软雅黑" pitchFamily="34" charset="-122"/>
                <a:ea typeface="微软雅黑" pitchFamily="34" charset="-122"/>
              </a:rPr>
              <a:t>确定</a:t>
            </a:r>
            <a:r>
              <a:rPr lang="zh-CN" altLang="en-US" sz="1800" b="1" u="dbl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软雅黑" pitchFamily="34" charset="-122"/>
                <a:ea typeface="微软雅黑" pitchFamily="34" charset="-122"/>
              </a:rPr>
              <a:t>自查期间</a:t>
            </a:r>
            <a:r>
              <a:rPr lang="zh-CN" altLang="en-US" sz="1800" b="1" u="dbl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sz="1800" b="1" u="dbl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软雅黑" pitchFamily="34" charset="-122"/>
                <a:ea typeface="微软雅黑" pitchFamily="34" charset="-122"/>
              </a:rPr>
              <a:t>2017.1-2020.7</a:t>
            </a:r>
            <a:endParaRPr lang="en-US" altLang="zh-CN" sz="1800" b="1" u="dbl" dirty="0" smtClean="0">
              <a:solidFill>
                <a:srgbClr val="FF0000"/>
              </a:solidFill>
              <a:uFill>
                <a:solidFill>
                  <a:srgbClr val="FF0000"/>
                </a:solidFill>
              </a:uFill>
              <a:latin typeface="微软雅黑" pitchFamily="34" charset="-122"/>
              <a:ea typeface="微软雅黑" pitchFamily="34" charset="-122"/>
            </a:endParaRPr>
          </a:p>
          <a:p>
            <a:pPr marL="257175" indent="-257175" algn="just" fontAlgn="base">
              <a:lnSpc>
                <a:spcPts val="195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endParaRPr lang="en-US" altLang="zh-CN" sz="1800" b="1" u="dbl" dirty="0">
              <a:solidFill>
                <a:srgbClr val="1F12CC"/>
              </a:solidFill>
              <a:uFill>
                <a:solidFill>
                  <a:srgbClr val="FF0000"/>
                </a:solidFill>
              </a:uFill>
              <a:latin typeface="微软雅黑" pitchFamily="34" charset="-122"/>
              <a:ea typeface="微软雅黑" pitchFamily="34" charset="-122"/>
            </a:endParaRPr>
          </a:p>
          <a:p>
            <a:pPr marL="257175" indent="-257175" algn="just" fontAlgn="base">
              <a:lnSpc>
                <a:spcPts val="195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zh-CN" altLang="en-US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自查时间安排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：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24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日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-9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16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日</a:t>
            </a:r>
            <a:endParaRPr lang="en-US" altLang="zh-CN" sz="1800" b="1" dirty="0" smtClean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  <a:p>
            <a:pPr marL="257175" indent="-257175" algn="just" fontAlgn="base">
              <a:lnSpc>
                <a:spcPts val="195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endParaRPr lang="en-US" altLang="zh-CN" sz="1800" b="1" dirty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  <a:p>
            <a:pPr marL="257175" indent="-257175" algn="just" fontAlgn="base">
              <a:lnSpc>
                <a:spcPts val="195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zh-CN" altLang="en-US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地点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：图书馆档案室（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2017-2018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年）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,</a:t>
            </a:r>
            <a:r>
              <a:rPr lang="en-US" altLang="zh-CN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 721</a:t>
            </a:r>
            <a:r>
              <a:rPr lang="zh-CN" altLang="en-US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财务档案室（</a:t>
            </a:r>
            <a:r>
              <a:rPr lang="en-US" altLang="zh-CN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2019</a:t>
            </a:r>
            <a:r>
              <a:rPr lang="zh-CN" altLang="en-US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年凭单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），</a:t>
            </a:r>
            <a:r>
              <a:rPr lang="zh-CN" altLang="en-US" sz="1800" b="1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财务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处（</a:t>
            </a:r>
            <a:r>
              <a:rPr lang="en-US" altLang="zh-CN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2020.1-7</a:t>
            </a:r>
            <a:r>
              <a:rPr lang="zh-CN" altLang="en-US" sz="1800" b="1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凭单）</a:t>
            </a:r>
            <a:endParaRPr lang="en-US" altLang="zh-CN" sz="1800" b="1" dirty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5488" y="3644900"/>
            <a:ext cx="8906072" cy="2585323"/>
          </a:xfrm>
          <a:prstGeom prst="rect">
            <a:avLst/>
          </a:prstGeom>
          <a:solidFill>
            <a:srgbClr val="FFB8AA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16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黑体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49" charset="-122"/>
              </a:rPr>
              <a:t>自查要求：</a:t>
            </a:r>
            <a:endParaRPr lang="en-US" altLang="zh-CN" b="1" kern="0" dirty="0" smtClean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b="1" kern="0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. 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各课题组尽量按照时间表到财务档案室和图书馆档案室查询凭单。</a:t>
            </a:r>
            <a:r>
              <a:rPr lang="zh-CN" altLang="en-US" sz="1600" b="1" kern="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注意做好防护工作，带好口罩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zh-CN" altLang="en-US" sz="1600" b="1" kern="0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最后一周的课题组可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提前</a:t>
            </a:r>
            <a:r>
              <a:rPr lang="zh-CN" altLang="en-US" sz="1600" b="1" kern="0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安排时间。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一般自查后一周内尽量交自查表。</a:t>
            </a:r>
            <a:endParaRPr lang="en-US" altLang="zh-CN" sz="1600" b="1" kern="0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en-US" altLang="zh-CN" sz="1600" b="1" kern="0" dirty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填好的自查表，</a:t>
            </a:r>
            <a:r>
              <a:rPr lang="zh-CN" altLang="en-US" sz="1600" b="1" kern="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需要经办人和课题组负责人签字，查完后尽快交财务处，最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迟</a:t>
            </a:r>
            <a:r>
              <a:rPr lang="en-US" altLang="zh-CN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9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18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日前</a:t>
            </a:r>
            <a:r>
              <a:rPr lang="zh-CN" altLang="en-US" sz="1600" b="1" kern="0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交纸质版 张建军老师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  <a:hlinkClick r:id="rId2"/>
              </a:rPr>
              <a:t>同时电子版发送    </a:t>
            </a: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  <a:hlinkClick r:id="rId3"/>
              </a:rPr>
              <a:t>zhangjianjun@semi.ac.cn</a:t>
            </a: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电话：</a:t>
            </a: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5401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en-US" altLang="zh-CN" sz="1600" b="1" kern="0" dirty="0">
              <a:solidFill>
                <a:srgbClr val="1F12CC"/>
              </a:solidFill>
              <a:latin typeface="微软雅黑" pitchFamily="34" charset="-122"/>
              <a:ea typeface="微软雅黑" pitchFamily="34" charset="-122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1600" b="1" kern="0" dirty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各位财务助理在查询凭单前最好根据工作量提前安排好人员，每个课题组只有半天</a:t>
            </a:r>
            <a:r>
              <a:rPr lang="zh-CN" altLang="en-US" sz="1600" b="1" kern="0" dirty="0" smtClean="0">
                <a:solidFill>
                  <a:srgbClr val="1F12CC"/>
                </a:solidFill>
                <a:latin typeface="微软雅黑" pitchFamily="34" charset="-122"/>
                <a:ea typeface="微软雅黑" pitchFamily="34" charset="-122"/>
              </a:rPr>
              <a:t>时间，</a:t>
            </a:r>
            <a:r>
              <a:rPr lang="zh-CN" altLang="en-US" sz="1600" b="1" kern="0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以拍照为主，然后回去填自查表。</a:t>
            </a:r>
            <a:endParaRPr lang="en-US" altLang="zh-CN" sz="1600" b="1" kern="0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5028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110782"/>
              </p:ext>
            </p:extLst>
          </p:nvPr>
        </p:nvGraphicFramePr>
        <p:xfrm>
          <a:off x="486544" y="1340768"/>
          <a:ext cx="10369152" cy="4452478"/>
        </p:xfrm>
        <a:graphic>
          <a:graphicData uri="http://schemas.openxmlformats.org/drawingml/2006/table">
            <a:tbl>
              <a:tblPr/>
              <a:tblGrid>
                <a:gridCol w="584927"/>
                <a:gridCol w="574292"/>
                <a:gridCol w="776357"/>
                <a:gridCol w="840167"/>
                <a:gridCol w="723182"/>
                <a:gridCol w="670006"/>
                <a:gridCol w="350956"/>
                <a:gridCol w="691277"/>
                <a:gridCol w="659371"/>
                <a:gridCol w="574292"/>
                <a:gridCol w="574292"/>
                <a:gridCol w="574292"/>
                <a:gridCol w="680641"/>
                <a:gridCol w="574292"/>
                <a:gridCol w="840167"/>
                <a:gridCol w="680641"/>
              </a:tblGrid>
              <a:tr h="603985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公务接待费真实性</a:t>
                      </a:r>
                      <a:r>
                        <a:rPr lang="en-US" altLang="zh-C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-</a:t>
                      </a:r>
                      <a:r>
                        <a:rPr lang="zh-CN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一张审批单报销多次餐费自查表</a:t>
                      </a:r>
                    </a:p>
                  </a:txBody>
                  <a:tcPr marL="5168" marR="5168" marT="51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0973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部门（课题组）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凭证号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接待具体事由（或加班事由）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接待对象（单位、姓名）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加班餐费人员姓名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陪餐人数（或加班餐费人数）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接待人数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发票（接待）日期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发票（接待）金额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发票号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发票单位名称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是否超标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接待人（当事人）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证明人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如需退款请说明具体原因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退款金额</a:t>
                      </a:r>
                    </a:p>
                  </a:txBody>
                  <a:tcPr marL="5168" marR="5168" marT="51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373">
                <a:tc gridSpan="16">
                  <a:txBody>
                    <a:bodyPr/>
                    <a:lstStyle/>
                    <a:p>
                      <a:pPr algn="l" fontAlgn="b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承诺：本课题组承诺经办人如实核对了凭证及发票，接待人（当事人）如实填写了自查表。如有虚报，课题组长及当事人承担相应责任。经办人签字：         课题组长签字：</a:t>
                      </a:r>
                    </a:p>
                  </a:txBody>
                  <a:tcPr marL="5168" marR="5168" marT="51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58420">
                <a:tc>
                  <a:txBody>
                    <a:bodyPr/>
                    <a:lstStyle/>
                    <a:p>
                      <a:pPr algn="l" fontAlgn="b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2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063">
                <a:tc gridSpan="6">
                  <a:txBody>
                    <a:bodyPr/>
                    <a:lstStyle/>
                    <a:p>
                      <a:pPr algn="l" fontAlgn="b"/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注：</a:t>
                      </a:r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1.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报销餐费发票的需填发票日期；食堂二层餐费写接待日期，接待金额。</a:t>
                      </a: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0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如为接待餐费选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列，加班餐费选</a:t>
                      </a:r>
                      <a:r>
                        <a:rPr lang="en-US" altLang="zh-CN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</a:t>
                      </a:r>
                      <a:r>
                        <a:rPr lang="zh-CN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列。</a:t>
                      </a: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0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3.</a:t>
                      </a:r>
                      <a:r>
                        <a:rPr lang="zh-CN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同一审批单下，每张发票填写一行。</a:t>
                      </a: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168" marR="5168" marT="51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028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18592" y="908720"/>
            <a:ext cx="3070225" cy="522288"/>
          </a:xfrm>
          <a:prstGeom prst="rect">
            <a:avLst/>
          </a:prstGeom>
          <a:solidFill>
            <a:srgbClr val="0033CC"/>
          </a:solidFill>
          <a:ln>
            <a:noFill/>
          </a:ln>
          <a:effectLst>
            <a:outerShdw dist="107763" dir="2700000" algn="ctr" rotWithShape="0">
              <a:srgbClr val="5E574E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自查时间安排表：</a:t>
            </a:r>
            <a:endParaRPr kumimoji="0" lang="zh-CN" altLang="zh-CN" sz="2800" b="1" i="0" u="none" strike="noStrike" kern="0" cap="none" spc="0" normalizeH="0" baseline="0" noProof="0" dirty="0" smtClean="0">
              <a:ln>
                <a:noFill/>
              </a:ln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605718"/>
              </p:ext>
            </p:extLst>
          </p:nvPr>
        </p:nvGraphicFramePr>
        <p:xfrm>
          <a:off x="918592" y="1844824"/>
          <a:ext cx="8712967" cy="4248474"/>
        </p:xfrm>
        <a:graphic>
          <a:graphicData uri="http://schemas.openxmlformats.org/drawingml/2006/table">
            <a:tbl>
              <a:tblPr/>
              <a:tblGrid>
                <a:gridCol w="1372372"/>
                <a:gridCol w="765975"/>
                <a:gridCol w="1085132"/>
                <a:gridCol w="1053216"/>
                <a:gridCol w="1372372"/>
                <a:gridCol w="1531950"/>
                <a:gridCol w="1531950"/>
              </a:tblGrid>
              <a:tr h="36495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时间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周二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周三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周四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周五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8.24-8.28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全固态光源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照明中心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下午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高速电路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8.31-9.4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集成中心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005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下午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774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B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、光电子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005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9.7-9.11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纳米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工程中心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H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下午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高速电路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09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综合办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科技处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基建处、人事处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离退休办、成果与信息化中心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财务处、研究生部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9.14-9.16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上午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固态光电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光电子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K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5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F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材料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下午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超晶格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高速电路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纳米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975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-1" y="3332989"/>
            <a:ext cx="11198225" cy="26882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553" tIns="57776" rIns="115553" bIns="57776" rtlCol="0" anchor="ctr"/>
          <a:lstStyle/>
          <a:p>
            <a:pPr algn="ctr"/>
            <a:endParaRPr lang="zh-CN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2600342" y="4389108"/>
            <a:ext cx="6437490" cy="978455"/>
          </a:xfrm>
          <a:prstGeom prst="rect">
            <a:avLst/>
          </a:prstGeom>
          <a:noFill/>
        </p:spPr>
        <p:txBody>
          <a:bodyPr wrap="square" lIns="115553" tIns="57776" rIns="115553" bIns="57776" rtlCol="0">
            <a:spAutoFit/>
          </a:bodyPr>
          <a:lstStyle/>
          <a:p>
            <a:pPr algn="ctr"/>
            <a:r>
              <a:rPr lang="zh-CN" altLang="en-US" sz="5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谢谢！</a:t>
            </a:r>
            <a:endParaRPr lang="zh-CN" altLang="en-US" sz="5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003" y="2204864"/>
            <a:ext cx="1426216" cy="1528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52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06623" y="1628800"/>
            <a:ext cx="4608513" cy="4968552"/>
          </a:xfrm>
          <a:ln w="57150">
            <a:solidFill>
              <a:srgbClr val="FF0000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6200" dirty="0" smtClean="0">
                <a:latin typeface="华文仿宋" pitchFamily="2" charset="-122"/>
                <a:ea typeface="华文仿宋" pitchFamily="2" charset="-122"/>
              </a:rPr>
              <a:t>    </a:t>
            </a:r>
            <a:r>
              <a:rPr lang="zh-CN" altLang="en-US" sz="9600" b="1" dirty="0" smtClean="0">
                <a:latin typeface="华文仿宋" pitchFamily="2" charset="-122"/>
                <a:ea typeface="华文仿宋" pitchFamily="2" charset="-122"/>
              </a:rPr>
              <a:t>根据</a:t>
            </a:r>
            <a:r>
              <a:rPr lang="zh-CN" altLang="en-US" sz="112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财政部的要求</a:t>
            </a:r>
            <a:r>
              <a:rPr lang="zh-CN" altLang="en-US" sz="9600" b="1" dirty="0" smtClean="0">
                <a:latin typeface="华文仿宋" pitchFamily="2" charset="-122"/>
                <a:ea typeface="华文仿宋" pitchFamily="2" charset="-122"/>
              </a:rPr>
              <a:t>：“</a:t>
            </a:r>
            <a:r>
              <a:rPr lang="zh-CN" altLang="zh-CN" sz="9600" b="1" dirty="0" smtClean="0">
                <a:latin typeface="华文仿宋" pitchFamily="2" charset="-122"/>
                <a:ea typeface="华文仿宋" pitchFamily="2" charset="-122"/>
              </a:rPr>
              <a:t>认真</a:t>
            </a:r>
            <a:r>
              <a:rPr lang="zh-CN" altLang="zh-CN" sz="9600" b="1" dirty="0">
                <a:latin typeface="华文仿宋" pitchFamily="2" charset="-122"/>
                <a:ea typeface="华文仿宋" pitchFamily="2" charset="-122"/>
              </a:rPr>
              <a:t>落实中央八项规定及实施细则精神，严禁铺张浪费和大手大脚花钱，</a:t>
            </a:r>
            <a:r>
              <a:rPr lang="zh-CN" altLang="zh-CN" sz="96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严格执行各项经费开支标准</a:t>
            </a:r>
            <a:r>
              <a:rPr lang="zh-CN" altLang="zh-CN" sz="9600" b="1" dirty="0">
                <a:latin typeface="华文仿宋" pitchFamily="2" charset="-122"/>
                <a:ea typeface="华文仿宋" pitchFamily="2" charset="-122"/>
              </a:rPr>
              <a:t>，加强财务报销审核，</a:t>
            </a:r>
            <a:r>
              <a:rPr lang="zh-CN" altLang="zh-CN" sz="96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对超范围、超标准以及相关公务活动无关的费用一律不予报销</a:t>
            </a:r>
            <a:r>
              <a:rPr lang="zh-CN" altLang="zh-CN" sz="96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，</a:t>
            </a:r>
            <a:r>
              <a:rPr lang="zh-CN" altLang="zh-CN" sz="9600" b="1" dirty="0" smtClean="0">
                <a:latin typeface="华文仿宋" pitchFamily="2" charset="-122"/>
                <a:ea typeface="华文仿宋" pitchFamily="2" charset="-122"/>
              </a:rPr>
              <a:t>强化</a:t>
            </a:r>
            <a:r>
              <a:rPr lang="zh-CN" altLang="zh-CN" sz="9600" b="1" dirty="0">
                <a:latin typeface="华文仿宋" pitchFamily="2" charset="-122"/>
                <a:ea typeface="华文仿宋" pitchFamily="2" charset="-122"/>
              </a:rPr>
              <a:t>“三公”经费管理，不得安排无实质内容的公务</a:t>
            </a:r>
            <a:r>
              <a:rPr lang="zh-CN" altLang="zh-CN" sz="9600" b="1" dirty="0" smtClean="0">
                <a:latin typeface="华文仿宋" pitchFamily="2" charset="-122"/>
                <a:ea typeface="华文仿宋" pitchFamily="2" charset="-122"/>
              </a:rPr>
              <a:t>活动</a:t>
            </a:r>
            <a:r>
              <a:rPr lang="en-US" altLang="zh-CN" sz="9600" b="1" dirty="0" smtClean="0">
                <a:latin typeface="华文仿宋" pitchFamily="2" charset="-122"/>
                <a:ea typeface="华文仿宋" pitchFamily="2" charset="-122"/>
              </a:rPr>
              <a:t>…</a:t>
            </a:r>
            <a:r>
              <a:rPr lang="zh-CN" altLang="en-US" sz="9600" b="1" dirty="0" smtClean="0">
                <a:latin typeface="华文仿宋" pitchFamily="2" charset="-122"/>
                <a:ea typeface="华文仿宋" pitchFamily="2" charset="-122"/>
              </a:rPr>
              <a:t>”</a:t>
            </a:r>
            <a:endParaRPr lang="en-US" altLang="zh-CN" sz="9600" b="1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4" name="矩形 3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40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cs typeface="Calibri" pitchFamily="34" charset="0"/>
              </a:rPr>
              <a:t>“</a:t>
            </a:r>
            <a:r>
              <a:rPr lang="zh-CN" altLang="zh-CN" sz="4000" b="1" dirty="0">
                <a:latin typeface="黑体" pitchFamily="49" charset="-122"/>
                <a:ea typeface="黑体" pitchFamily="49" charset="-122"/>
              </a:rPr>
              <a:t>坚决落实过紧日子要求</a:t>
            </a:r>
            <a:r>
              <a:rPr lang="zh-CN" altLang="en-US" sz="40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cs typeface="Calibri" pitchFamily="34" charset="0"/>
              </a:rPr>
              <a:t>”</a:t>
            </a:r>
            <a:endParaRPr lang="zh-CN" altLang="en-US" sz="4000" b="1" dirty="0">
              <a:solidFill>
                <a:schemeClr val="bg1"/>
              </a:solidFill>
              <a:latin typeface="黑体" pitchFamily="49" charset="-122"/>
              <a:ea typeface="黑体" pitchFamily="49" charset="-122"/>
              <a:cs typeface="Calibri" pitchFamily="34" charset="0"/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6463208" y="1662708"/>
            <a:ext cx="4320481" cy="486263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Font typeface="Arial" pitchFamily="34" charset="0"/>
              <a:buNone/>
            </a:pPr>
            <a:r>
              <a:rPr lang="en-US" altLang="zh-CN" sz="62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zh-CN" altLang="zh-CN" sz="60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“三公</a:t>
            </a:r>
            <a:r>
              <a:rPr lang="zh-CN" altLang="en-US" sz="60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经费</a:t>
            </a:r>
            <a:r>
              <a:rPr lang="zh-CN" altLang="zh-CN" sz="60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”</a:t>
            </a:r>
            <a:r>
              <a:rPr lang="zh-CN" altLang="en-US" sz="60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：公务接待费、公务用车运行维护费、因公出国费，以及会议费。</a:t>
            </a:r>
            <a:endParaRPr lang="zh-CN" altLang="zh-CN" sz="60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383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zh-CN" altLang="zh-CN" sz="4000" b="1" dirty="0" smtClean="0"/>
              <a:t>明确规章制度</a:t>
            </a:r>
            <a:r>
              <a:rPr lang="zh-CN" altLang="zh-CN" sz="4000" b="1" dirty="0"/>
              <a:t>中报销的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“风险点”</a:t>
            </a:r>
            <a:endParaRPr lang="zh-CN" altLang="zh-CN" sz="4000" dirty="0"/>
          </a:p>
        </p:txBody>
      </p:sp>
      <p:grpSp>
        <p:nvGrpSpPr>
          <p:cNvPr id="19" name="Group 6"/>
          <p:cNvGrpSpPr/>
          <p:nvPr/>
        </p:nvGrpSpPr>
        <p:grpSpPr>
          <a:xfrm>
            <a:off x="558552" y="1556792"/>
            <a:ext cx="10297143" cy="4824536"/>
            <a:chOff x="860526" y="1557908"/>
            <a:chExt cx="3077826" cy="4312699"/>
          </a:xfrm>
        </p:grpSpPr>
        <p:sp>
          <p:nvSpPr>
            <p:cNvPr id="20" name="îṥļîḑé-Rectangle 3"/>
            <p:cNvSpPr/>
            <p:nvPr/>
          </p:nvSpPr>
          <p:spPr>
            <a:xfrm>
              <a:off x="860526" y="1557908"/>
              <a:ext cx="3077826" cy="431269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0" anchor="t" anchorCtr="1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dk1">
                    <a:lumMod val="100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22" name="ïşḻïďê-Right Triangle 5"/>
            <p:cNvSpPr/>
            <p:nvPr/>
          </p:nvSpPr>
          <p:spPr>
            <a:xfrm rot="16200000">
              <a:off x="3402375" y="5334629"/>
              <a:ext cx="646581" cy="425373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latin typeface="Agency FB" panose="020B0503020202020204" pitchFamily="34" charset="0"/>
              </a:endParaRPr>
            </a:p>
          </p:txBody>
        </p:sp>
      </p:grpSp>
      <p:sp>
        <p:nvSpPr>
          <p:cNvPr id="23" name="内容占位符 10"/>
          <p:cNvSpPr>
            <a:spLocks noGrp="1"/>
          </p:cNvSpPr>
          <p:nvPr>
            <p:ph sz="half" idx="1"/>
          </p:nvPr>
        </p:nvSpPr>
        <p:spPr>
          <a:xfrm>
            <a:off x="702569" y="1556792"/>
            <a:ext cx="10153126" cy="482453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1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、超标准、超范围列支的费用不予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报销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dirty="0" smtClean="0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会议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费报销中要严格按照</a:t>
            </a:r>
            <a:r>
              <a:rPr lang="en-US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550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元</a:t>
            </a:r>
            <a:r>
              <a:rPr lang="en-US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/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人天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的标准执行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公务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接待费中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需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严格控制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陪餐人数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，接待对象在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10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人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以内的，陪餐人数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不得超过 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3 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人；超过 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10 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人的，不得超过接待对象人数的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三分之一。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工作餐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开支标准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为食堂盒饭不高于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40 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元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/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人、外订工作简餐不高于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100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元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/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人、食堂或所外经济型饭店桌餐不高于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200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元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/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人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会议招待费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、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公务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接待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费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、加班餐费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严格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区分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。做好“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一事一批”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及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“先公示审批后报销机制”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zh-CN" altLang="zh-CN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22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zh-CN" sz="4000" b="1" dirty="0"/>
              <a:t>明确文件中</a:t>
            </a:r>
            <a:r>
              <a:rPr lang="zh-CN" altLang="zh-CN" sz="4000" b="1" dirty="0">
                <a:solidFill>
                  <a:srgbClr val="FF0000"/>
                </a:solidFill>
              </a:rPr>
              <a:t>“严禁”</a:t>
            </a:r>
            <a:r>
              <a:rPr lang="zh-CN" altLang="zh-CN" sz="4000" b="1" dirty="0" smtClean="0"/>
              <a:t>事项</a:t>
            </a:r>
            <a:endParaRPr lang="zh-CN" altLang="en-US" sz="4000" b="1" dirty="0">
              <a:solidFill>
                <a:schemeClr val="bg1"/>
              </a:solidFill>
              <a:latin typeface="仿宋" pitchFamily="49" charset="-122"/>
              <a:ea typeface="仿宋" pitchFamily="49" charset="-122"/>
              <a:cs typeface="Calibri" pitchFamily="34" charset="0"/>
            </a:endParaRPr>
          </a:p>
        </p:txBody>
      </p:sp>
      <p:grpSp>
        <p:nvGrpSpPr>
          <p:cNvPr id="9" name="Group 6"/>
          <p:cNvGrpSpPr/>
          <p:nvPr/>
        </p:nvGrpSpPr>
        <p:grpSpPr>
          <a:xfrm>
            <a:off x="1134616" y="1581324"/>
            <a:ext cx="9649072" cy="4824536"/>
            <a:chOff x="860526" y="1557908"/>
            <a:chExt cx="3077826" cy="4312699"/>
          </a:xfrm>
        </p:grpSpPr>
        <p:sp>
          <p:nvSpPr>
            <p:cNvPr id="11" name="îṥļîḑé-Rectangle 3"/>
            <p:cNvSpPr/>
            <p:nvPr/>
          </p:nvSpPr>
          <p:spPr>
            <a:xfrm>
              <a:off x="860526" y="1557908"/>
              <a:ext cx="3077826" cy="431269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0" anchor="t" anchorCtr="1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dk1">
                    <a:lumMod val="100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12" name="ïşḻïďê-Right Triangle 5"/>
            <p:cNvSpPr/>
            <p:nvPr/>
          </p:nvSpPr>
          <p:spPr>
            <a:xfrm rot="16200000">
              <a:off x="3402375" y="5334629"/>
              <a:ext cx="646581" cy="425373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latin typeface="Agency FB" panose="020B0503020202020204" pitchFamily="34" charset="0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1206624" y="1916832"/>
            <a:ext cx="94625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2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、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凡是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文件中标明是严禁事项的，属于报销中的红线范畴，在报销中严格执行“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红线不能碰”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的原则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凡是与严禁事项相关的费用，一律不予报销。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   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会议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费中严禁以任何名义发放纪念品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；会议会场一律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不提供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水果；</a:t>
            </a:r>
            <a:r>
              <a:rPr lang="zh-CN" altLang="zh-CN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严禁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发放与会议业务无关的物品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公务接待工作餐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将休假、探亲、旅游等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活动纳入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国内公务接待范围。 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组织旅游和与公务活动无关的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参观。</a:t>
            </a:r>
            <a:endParaRPr lang="zh-CN" altLang="zh-CN" sz="2400" b="1" dirty="0">
              <a:solidFill>
                <a:srgbClr val="FF0000"/>
              </a:solidFill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22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zh-CN" sz="4000" b="1" dirty="0"/>
              <a:t>严格“三公经费”</a:t>
            </a:r>
            <a:r>
              <a:rPr lang="zh-CN" altLang="zh-CN" sz="4000" b="1" dirty="0">
                <a:solidFill>
                  <a:srgbClr val="FF0000"/>
                </a:solidFill>
              </a:rPr>
              <a:t>发票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管理</a:t>
            </a:r>
            <a:endParaRPr lang="zh-CN" altLang="en-US" sz="4000" b="1" dirty="0">
              <a:solidFill>
                <a:srgbClr val="FF0000"/>
              </a:solidFill>
              <a:latin typeface="仿宋" pitchFamily="49" charset="-122"/>
              <a:ea typeface="仿宋" pitchFamily="49" charset="-122"/>
              <a:cs typeface="Calibri" pitchFamily="34" charset="0"/>
            </a:endParaRPr>
          </a:p>
        </p:txBody>
      </p:sp>
      <p:grpSp>
        <p:nvGrpSpPr>
          <p:cNvPr id="9" name="Group 6"/>
          <p:cNvGrpSpPr/>
          <p:nvPr/>
        </p:nvGrpSpPr>
        <p:grpSpPr>
          <a:xfrm>
            <a:off x="1206623" y="1556792"/>
            <a:ext cx="9289034" cy="4824536"/>
            <a:chOff x="860526" y="1557908"/>
            <a:chExt cx="3077826" cy="4312699"/>
          </a:xfrm>
        </p:grpSpPr>
        <p:sp>
          <p:nvSpPr>
            <p:cNvPr id="11" name="îṥļîḑé-Rectangle 3"/>
            <p:cNvSpPr/>
            <p:nvPr/>
          </p:nvSpPr>
          <p:spPr>
            <a:xfrm>
              <a:off x="860526" y="1557908"/>
              <a:ext cx="3077826" cy="431269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0" anchor="t" anchorCtr="1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dk1">
                    <a:lumMod val="100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12" name="ïşḻïďê-Right Triangle 5"/>
            <p:cNvSpPr/>
            <p:nvPr/>
          </p:nvSpPr>
          <p:spPr>
            <a:xfrm rot="16200000">
              <a:off x="3402375" y="5334629"/>
              <a:ext cx="646581" cy="425373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latin typeface="Agency FB" panose="020B0503020202020204" pitchFamily="34" charset="0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1204663" y="1703714"/>
            <a:ext cx="928903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3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、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凡是与公务活动无关的事项、或发票中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出现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会所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、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烟酒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、</a:t>
            </a:r>
            <a:r>
              <a:rPr lang="zh-CN" altLang="zh-CN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 水果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等</a:t>
            </a:r>
            <a:r>
              <a:rPr lang="zh-CN" altLang="zh-CN" sz="2400" b="1" dirty="0">
                <a:latin typeface="华文仿宋" pitchFamily="2" charset="-122"/>
                <a:ea typeface="华文仿宋" pitchFamily="2" charset="-122"/>
              </a:rPr>
              <a:t>信息的发票，一律不予</a:t>
            </a:r>
            <a:r>
              <a:rPr lang="zh-CN" altLang="zh-CN" sz="2400" b="1" dirty="0" smtClean="0">
                <a:latin typeface="华文仿宋" pitchFamily="2" charset="-122"/>
                <a:ea typeface="华文仿宋" pitchFamily="2" charset="-122"/>
              </a:rPr>
              <a:t>报销。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公务接待工作餐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提供高档菜肴，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提供香烟和酒水，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使用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私人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会所、高消费餐饮场所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以任何名义赠送礼金、有价证券、纪念品和土特产品等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  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发票开具日期为节假日期间的，一律不予报销。</a:t>
            </a:r>
            <a:endParaRPr lang="zh-CN" altLang="zh-CN" sz="2400" b="1" dirty="0">
              <a:solidFill>
                <a:srgbClr val="FF0000"/>
              </a:solidFill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91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4000" b="1" dirty="0" smtClean="0">
                <a:solidFill>
                  <a:schemeClr val="bg1"/>
                </a:solidFill>
                <a:latin typeface="+mn-ea"/>
                <a:cs typeface="Calibri" pitchFamily="34" charset="0"/>
              </a:rPr>
              <a:t>因公交通费支出管理</a:t>
            </a:r>
            <a:endParaRPr lang="zh-CN" altLang="en-US" sz="4000" b="1" dirty="0">
              <a:solidFill>
                <a:schemeClr val="bg1"/>
              </a:solidFill>
              <a:latin typeface="+mn-ea"/>
              <a:cs typeface="Calibri" pitchFamily="34" charset="0"/>
            </a:endParaRPr>
          </a:p>
        </p:txBody>
      </p:sp>
      <p:grpSp>
        <p:nvGrpSpPr>
          <p:cNvPr id="9" name="Group 6"/>
          <p:cNvGrpSpPr/>
          <p:nvPr/>
        </p:nvGrpSpPr>
        <p:grpSpPr>
          <a:xfrm>
            <a:off x="1206623" y="1556792"/>
            <a:ext cx="9289034" cy="4824536"/>
            <a:chOff x="860526" y="1557908"/>
            <a:chExt cx="3077826" cy="4312699"/>
          </a:xfrm>
        </p:grpSpPr>
        <p:sp>
          <p:nvSpPr>
            <p:cNvPr id="11" name="îṥļîḑé-Rectangle 3"/>
            <p:cNvSpPr/>
            <p:nvPr/>
          </p:nvSpPr>
          <p:spPr>
            <a:xfrm>
              <a:off x="860526" y="1557908"/>
              <a:ext cx="3077826" cy="431269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0" anchor="t" anchorCtr="1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dk1">
                    <a:lumMod val="100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12" name="ïşḻïďê-Right Triangle 5"/>
            <p:cNvSpPr/>
            <p:nvPr/>
          </p:nvSpPr>
          <p:spPr>
            <a:xfrm rot="16200000">
              <a:off x="3402375" y="5334629"/>
              <a:ext cx="646581" cy="425373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latin typeface="Agency FB" panose="020B0503020202020204" pitchFamily="34" charset="0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1204663" y="1703714"/>
            <a:ext cx="92890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/>
              <a:t>     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因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公出行时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首选出租车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（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TAXI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）报销时背面记录乘车区间及事由。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因公使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用神州专车，但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只能乘坐“公务车型”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，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乘坐“豪华车型”，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3 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人以上乘车的可以使用“商务 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7 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座”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法定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节假日期间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使用神州专车的，报销费用时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需提供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合理事由。未能提供合理解释的，相关费用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不予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报销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凡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属国内因公出差时， 乘坐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神州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专车或公务车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前往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机场、车站往返的，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再领取当天的市内交 通费补助。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</a:t>
            </a:r>
            <a:endParaRPr lang="zh-CN" altLang="zh-CN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908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4000" b="1" dirty="0" smtClean="0">
                <a:solidFill>
                  <a:schemeClr val="bg1"/>
                </a:solidFill>
                <a:latin typeface="+mn-ea"/>
                <a:cs typeface="Calibri" pitchFamily="34" charset="0"/>
              </a:rPr>
              <a:t>因公出国费管理</a:t>
            </a:r>
            <a:endParaRPr lang="zh-CN" altLang="en-US" sz="4000" b="1" dirty="0">
              <a:solidFill>
                <a:schemeClr val="bg1"/>
              </a:solidFill>
              <a:latin typeface="+mn-ea"/>
              <a:cs typeface="Calibri" pitchFamily="34" charset="0"/>
            </a:endParaRPr>
          </a:p>
        </p:txBody>
      </p:sp>
      <p:grpSp>
        <p:nvGrpSpPr>
          <p:cNvPr id="9" name="Group 6"/>
          <p:cNvGrpSpPr/>
          <p:nvPr/>
        </p:nvGrpSpPr>
        <p:grpSpPr>
          <a:xfrm>
            <a:off x="1206623" y="1556792"/>
            <a:ext cx="9289034" cy="4824536"/>
            <a:chOff x="860526" y="1557908"/>
            <a:chExt cx="3077826" cy="4312699"/>
          </a:xfrm>
        </p:grpSpPr>
        <p:sp>
          <p:nvSpPr>
            <p:cNvPr id="11" name="îṥļîḑé-Rectangle 3"/>
            <p:cNvSpPr/>
            <p:nvPr/>
          </p:nvSpPr>
          <p:spPr>
            <a:xfrm>
              <a:off x="860526" y="1557908"/>
              <a:ext cx="3077826" cy="4312699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1800000" anchor="t" anchorCtr="1">
              <a:norm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dk1">
                    <a:lumMod val="100000"/>
                  </a:schemeClr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12" name="ïşḻïďê-Right Triangle 5"/>
            <p:cNvSpPr/>
            <p:nvPr/>
          </p:nvSpPr>
          <p:spPr>
            <a:xfrm rot="16200000">
              <a:off x="3402375" y="5334629"/>
              <a:ext cx="646581" cy="425373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400">
                <a:latin typeface="Agency FB" panose="020B0503020202020204" pitchFamily="34" charset="0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1204663" y="1703714"/>
            <a:ext cx="914697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因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公出国费用的报销需经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所外事部门</a:t>
            </a:r>
            <a:r>
              <a:rPr lang="zh-CN" altLang="en-US" sz="2400" b="1" dirty="0" smtClean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审批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各项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出国费用报销时需提供如下凭据：行程单、登机牌等以 及外事部门审核后的相关费用的支出凭据，另需提供出国任务批 件、因公护照（通行证）、签证、签注和出入境记录等材料的复印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件。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未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经院、所批准而出访者</a:t>
            </a:r>
            <a:r>
              <a:rPr lang="zh-CN" altLang="en-US" sz="2400" b="1" dirty="0">
                <a:solidFill>
                  <a:srgbClr val="FF0000"/>
                </a:solidFill>
                <a:latin typeface="华文仿宋" pitchFamily="2" charset="-122"/>
                <a:ea typeface="华文仿宋" pitchFamily="2" charset="-122"/>
              </a:rPr>
              <a:t>不得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报销出访费用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。</a:t>
            </a:r>
            <a:endParaRPr lang="en-US" altLang="zh-CN" sz="2400" b="1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 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 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在学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研究生因公临时出国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依据相关规定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执行。</a:t>
            </a:r>
            <a:r>
              <a:rPr lang="en-US" altLang="zh-CN" sz="2400" b="1" dirty="0" smtClean="0">
                <a:latin typeface="华文仿宋" pitchFamily="2" charset="-122"/>
                <a:ea typeface="华文仿宋" pitchFamily="2" charset="-122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      </a:t>
            </a:r>
            <a:endParaRPr lang="zh-CN" altLang="zh-CN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217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35" y="1416968"/>
            <a:ext cx="5255593" cy="510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128" y="1378868"/>
            <a:ext cx="5328592" cy="510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>
            <a:extLst>
              <a:ext uri="{FF2B5EF4-FFF2-40B4-BE49-F238E27FC236}"/>
            </a:extLst>
          </p:cNvPr>
          <p:cNvSpPr/>
          <p:nvPr/>
        </p:nvSpPr>
        <p:spPr>
          <a:xfrm>
            <a:off x="1206623" y="332656"/>
            <a:ext cx="9991601" cy="10801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4000" b="1" dirty="0" smtClean="0">
                <a:solidFill>
                  <a:schemeClr val="bg1"/>
                </a:solidFill>
                <a:latin typeface="仿宋" pitchFamily="49" charset="-122"/>
                <a:ea typeface="仿宋" pitchFamily="49" charset="-122"/>
                <a:cs typeface="Calibri" pitchFamily="34" charset="0"/>
              </a:rPr>
              <a:t>重申报销要点</a:t>
            </a:r>
            <a:endParaRPr lang="zh-CN" altLang="en-US" sz="4000" b="1" dirty="0">
              <a:solidFill>
                <a:schemeClr val="bg1"/>
              </a:solidFill>
              <a:latin typeface="仿宋" pitchFamily="49" charset="-122"/>
              <a:ea typeface="仿宋" pitchFamily="49" charset="-122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 txBox="1">
            <a:spLocks/>
          </p:cNvSpPr>
          <p:nvPr/>
        </p:nvSpPr>
        <p:spPr bwMode="auto">
          <a:xfrm>
            <a:off x="1134616" y="639755"/>
            <a:ext cx="7272808" cy="523220"/>
          </a:xfrm>
          <a:prstGeom prst="rect">
            <a:avLst/>
          </a:prstGeom>
          <a:solidFill>
            <a:srgbClr val="0033CC"/>
          </a:solidFill>
          <a:ln>
            <a:noFill/>
          </a:ln>
          <a:effectLst>
            <a:outerShdw dist="107763" dir="2700000" algn="ctr" rotWithShape="0">
              <a:srgbClr val="5E574E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一、巡视整改问题及自查办法</a:t>
            </a:r>
            <a:r>
              <a:rPr kumimoji="0" lang="en-US" altLang="zh-CN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-</a:t>
            </a: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公务接待费</a:t>
            </a:r>
            <a:endParaRPr kumimoji="0" lang="zh-CN" altLang="en-US" sz="2800" b="0" i="0" u="none" strike="noStrike" kern="0" cap="none" spc="0" normalizeH="0" baseline="0" noProof="0" dirty="0">
              <a:ln>
                <a:noFill/>
              </a:ln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611188" y="1556792"/>
            <a:ext cx="9524428" cy="4347121"/>
          </a:xfrm>
        </p:spPr>
        <p:txBody>
          <a:bodyPr>
            <a:normAutofit lnSpcReduction="10000"/>
          </a:bodyPr>
          <a:lstStyle/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49" charset="-122"/>
              </a:rPr>
              <a:t>整改问题：</a:t>
            </a:r>
            <a:endParaRPr lang="en-US" altLang="zh-CN" sz="20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黑体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       公务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接待真实性存疑。抽查发现，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111803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*号凭证一张接待审批单报销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17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张餐费发票共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2439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元，接待时间为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2018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年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月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18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日至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3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月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12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日，包含春节假期餐费发票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张；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111802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*号凭证一张接待审批单报销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8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张餐费发票共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4796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元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。</a:t>
            </a:r>
            <a:endParaRPr lang="en-US" altLang="zh-CN" sz="2000" b="1" dirty="0" smtClean="0">
              <a:solidFill>
                <a:srgbClr val="0000FF"/>
              </a:solidFill>
              <a:latin typeface="Arial" charset="0"/>
              <a:ea typeface="黑体" pitchFamily="49" charset="-122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zh-CN" sz="2000" b="1" dirty="0">
              <a:solidFill>
                <a:srgbClr val="0000FF"/>
              </a:solidFill>
              <a:latin typeface="Arial" charset="0"/>
              <a:ea typeface="黑体" pitchFamily="49" charset="-122"/>
            </a:endParaRPr>
          </a:p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CN" altLang="en-US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黑体" pitchFamily="49" charset="-122"/>
              </a:rPr>
              <a:t>自查办法：</a:t>
            </a:r>
            <a:endParaRPr lang="en-US" altLang="zh-CN" sz="20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黑体" pitchFamily="49" charset="-122"/>
            </a:endParaRPr>
          </a:p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2000" dirty="0">
                <a:solidFill>
                  <a:srgbClr val="0000FF"/>
                </a:solidFill>
              </a:rPr>
              <a:t>     </a:t>
            </a:r>
            <a:r>
              <a:rPr lang="en-US" altLang="zh-CN" sz="2000" dirty="0" smtClean="0">
                <a:solidFill>
                  <a:srgbClr val="0000FF"/>
                </a:solidFill>
              </a:rPr>
              <a:t>  </a:t>
            </a:r>
            <a:r>
              <a:rPr lang="en-US" altLang="zh-CN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1. 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全面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排查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2017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年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1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月至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2020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年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7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月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公务接待报销凭证</a:t>
            </a: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,</a:t>
            </a:r>
            <a:r>
              <a:rPr lang="zh-CN" altLang="en-US" sz="2000" b="1" dirty="0">
                <a:solidFill>
                  <a:srgbClr val="FF0000"/>
                </a:solidFill>
                <a:latin typeface="Arial" charset="0"/>
                <a:ea typeface="黑体" pitchFamily="49" charset="-122"/>
              </a:rPr>
              <a:t>重点排查一张接待审批单报销多张发票的情况，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对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公务</a:t>
            </a:r>
            <a:r>
              <a:rPr lang="zh-CN" altLang="en-US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接待真实性进行彻底排查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。</a:t>
            </a:r>
            <a:r>
              <a:rPr lang="en-US" altLang="zh-CN" sz="2000" b="1" dirty="0">
                <a:solidFill>
                  <a:srgbClr val="FF0000"/>
                </a:solidFill>
                <a:latin typeface="Arial" charset="0"/>
                <a:ea typeface="黑体" pitchFamily="49" charset="-122"/>
              </a:rPr>
              <a:t>(</a:t>
            </a:r>
            <a:r>
              <a:rPr lang="zh-CN" altLang="en-US" sz="2000" b="1" dirty="0">
                <a:solidFill>
                  <a:srgbClr val="FF0000"/>
                </a:solidFill>
                <a:latin typeface="Arial" charset="0"/>
                <a:ea typeface="黑体" pitchFamily="49" charset="-122"/>
              </a:rPr>
              <a:t>已经退款部分不用再查）</a:t>
            </a:r>
            <a:endParaRPr lang="en-US" altLang="zh-CN" sz="2000" b="1" dirty="0">
              <a:solidFill>
                <a:srgbClr val="FF0000"/>
              </a:solidFill>
              <a:latin typeface="Arial" charset="0"/>
              <a:ea typeface="黑体" pitchFamily="49" charset="-122"/>
            </a:endParaRPr>
          </a:p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</a:t>
            </a:r>
            <a:r>
              <a:rPr lang="en-US" altLang="zh-CN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    2.  </a:t>
            </a:r>
            <a:r>
              <a:rPr lang="zh-CN" altLang="en-US" sz="2000" b="1" dirty="0" smtClean="0">
                <a:solidFill>
                  <a:srgbClr val="FF0000"/>
                </a:solidFill>
                <a:latin typeface="Arial" charset="0"/>
                <a:ea typeface="黑体" pitchFamily="49" charset="-122"/>
              </a:rPr>
              <a:t>对一张接待审批单报销多张发票的情况，填写自查表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，包括接待事由、接待对象（单位、姓名）、人数、发票信息、接待人、证明人等。</a:t>
            </a:r>
            <a:endParaRPr lang="en-US" altLang="zh-CN" sz="2000" b="1" dirty="0" smtClean="0">
              <a:solidFill>
                <a:srgbClr val="0000FF"/>
              </a:solidFill>
              <a:latin typeface="Arial" charset="0"/>
              <a:ea typeface="黑体" pitchFamily="49" charset="-122"/>
            </a:endParaRPr>
          </a:p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</a:t>
            </a:r>
            <a:r>
              <a:rPr lang="en-US" altLang="zh-CN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    3.  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如有确需退款的，需说明具体原因。</a:t>
            </a:r>
            <a:endParaRPr lang="en-US" altLang="zh-CN" sz="2000" b="1" dirty="0" smtClean="0">
              <a:solidFill>
                <a:srgbClr val="0000FF"/>
              </a:solidFill>
              <a:latin typeface="Arial" charset="0"/>
              <a:ea typeface="黑体" pitchFamily="49" charset="-122"/>
            </a:endParaRPr>
          </a:p>
          <a:p>
            <a:pPr marL="0" indent="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zh-CN" sz="2000" b="1" dirty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</a:t>
            </a:r>
            <a:r>
              <a:rPr lang="en-US" altLang="zh-CN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     4.  </a:t>
            </a:r>
            <a:r>
              <a:rPr lang="zh-CN" altLang="en-US" sz="2000" b="1" dirty="0" smtClean="0">
                <a:solidFill>
                  <a:srgbClr val="0000FF"/>
                </a:solidFill>
                <a:latin typeface="Arial" charset="0"/>
                <a:ea typeface="黑体" pitchFamily="49" charset="-122"/>
              </a:rPr>
              <a:t>经办人和课题组长需对自查的真实性负责并签字。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2584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lIns="115553" tIns="57776" rIns="115553" bIns="57776"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1460</TotalTime>
  <Words>1385</Words>
  <Application>Microsoft Office PowerPoint</Application>
  <PresentationFormat>自定义</PresentationFormat>
  <Paragraphs>341</Paragraphs>
  <Slides>13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主题​​</vt:lpstr>
      <vt:lpstr>“三公经费”报销培训及公务接待费巡视整改布置会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张建军</dc:creator>
  <cp:lastModifiedBy>王军</cp:lastModifiedBy>
  <cp:revision>94</cp:revision>
  <cp:lastPrinted>2020-07-28T01:15:32Z</cp:lastPrinted>
  <dcterms:created xsi:type="dcterms:W3CDTF">2020-07-07T06:30:48Z</dcterms:created>
  <dcterms:modified xsi:type="dcterms:W3CDTF">2020-08-21T02:20:17Z</dcterms:modified>
</cp:coreProperties>
</file>