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1" r:id="rId3"/>
  </p:sldMasterIdLst>
  <p:notesMasterIdLst>
    <p:notesMasterId r:id="rId5"/>
  </p:notesMasterIdLst>
  <p:handoutMasterIdLst>
    <p:handoutMasterId r:id="rId20"/>
  </p:handoutMasterIdLst>
  <p:sldIdLst>
    <p:sldId id="261" r:id="rId4"/>
    <p:sldId id="2831" r:id="rId6"/>
    <p:sldId id="2817" r:id="rId7"/>
    <p:sldId id="2841" r:id="rId8"/>
    <p:sldId id="2833" r:id="rId9"/>
    <p:sldId id="2834" r:id="rId10"/>
    <p:sldId id="2836" r:id="rId11"/>
    <p:sldId id="2837" r:id="rId12"/>
    <p:sldId id="2842" r:id="rId13"/>
    <p:sldId id="2840" r:id="rId14"/>
    <p:sldId id="2839" r:id="rId15"/>
    <p:sldId id="2850" r:id="rId16"/>
    <p:sldId id="2852" r:id="rId17"/>
    <p:sldId id="2851" r:id="rId18"/>
    <p:sldId id="2814" r:id="rId19"/>
  </p:sldIdLst>
  <p:sldSz cx="12192000" cy="6858000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2" clrIdx="0"/>
  <p:cmAuthor id="1" name="g zq" initials="g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5208"/>
    <a:srgbClr val="F9EEED"/>
    <a:srgbClr val="FFFF99"/>
    <a:srgbClr val="DD0730"/>
    <a:srgbClr val="207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72214" autoAdjust="0"/>
  </p:normalViewPr>
  <p:slideViewPr>
    <p:cSldViewPr snapToGrid="0" snapToObjects="1">
      <p:cViewPr varScale="1">
        <p:scale>
          <a:sx n="82" d="100"/>
          <a:sy n="82" d="100"/>
        </p:scale>
        <p:origin x="996" y="96"/>
      </p:cViewPr>
      <p:guideLst>
        <p:guide orient="horz" pos="2206"/>
        <p:guide pos="387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58D25-4433-4138-8C3C-C8BCDD50EF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EC6EA-BB71-448E-8C55-00F228EC34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A1A8-AD9C-439B-B781-B998B00D06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D20D-9969-4862-AE3B-C1D6DA7805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7CA1E-3630-477C-A6DF-AB6E7A32510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AD20D-9969-4862-AE3B-C1D6DA7805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4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76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84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1" Type="http://schemas.openxmlformats.org/officeDocument/2006/relationships/tags" Target="../tags/tag97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01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11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21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4.png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7" Type="http://schemas.openxmlformats.org/officeDocument/2006/relationships/tags" Target="../tags/tag129.xml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5.png"/><Relationship Id="rId7" Type="http://schemas.openxmlformats.org/officeDocument/2006/relationships/tags" Target="../tags/tag133.xml"/><Relationship Id="rId6" Type="http://schemas.openxmlformats.org/officeDocument/2006/relationships/image" Target="file:///C:\Users\1V994W2\PycharmProjects\PPT_Background_Generation/pic_temp/0_pic_quater_right_down.png" TargetMode="External"/><Relationship Id="rId5" Type="http://schemas.openxmlformats.org/officeDocument/2006/relationships/image" Target="../media/image8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9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39.xml"/><Relationship Id="rId4" Type="http://schemas.openxmlformats.org/officeDocument/2006/relationships/image" Target="file:///C:\Users\1V994W2\Documents\Tencent%20Files\574576071\FileRecv\&#25340;&#35013;&#32032;&#26448;\forright\\42\subject_holdleft_42,122,231_0_lively_full_0.png" TargetMode="External"/><Relationship Id="rId3" Type="http://schemas.openxmlformats.org/officeDocument/2006/relationships/image" Target="../media/image7.png"/><Relationship Id="rId2" Type="http://schemas.openxmlformats.org/officeDocument/2006/relationships/tags" Target="../tags/tag38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7069" y="2496821"/>
            <a:ext cx="6367941" cy="1470025"/>
          </a:xfrm>
        </p:spPr>
        <p:txBody>
          <a:bodyPr>
            <a:normAutofit/>
          </a:bodyPr>
          <a:lstStyle>
            <a:lvl1pPr algn="l">
              <a:lnSpc>
                <a:spcPct val="150000"/>
              </a:lnSpc>
              <a:def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7069" y="4196729"/>
            <a:ext cx="6367941" cy="54142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/>
              <a:t>单击此处编辑母版副标题样式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8188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27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8188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277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8188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277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989128" y="3932238"/>
            <a:ext cx="435991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989128" y="2555558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1881"/>
            <a:chOff x="0" y="0"/>
            <a:chExt cx="12192000" cy="681881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681881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277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681881"/>
            <a:chOff x="0" y="0"/>
            <a:chExt cx="12192000" cy="681881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68188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277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0" y="0"/>
            <a:ext cx="720090" cy="6818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681881"/>
            <a:chOff x="0" y="0"/>
            <a:chExt cx="12192000" cy="68188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68188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277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12192000" cy="681881"/>
            <a:chOff x="0" y="0"/>
            <a:chExt cx="12192000" cy="681881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681881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277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6176119"/>
            <a:ext cx="12192000" cy="681881"/>
            <a:chOff x="0" y="6176119"/>
            <a:chExt cx="12192000" cy="681881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176119"/>
              <a:ext cx="720090" cy="681881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330300"/>
              <a:ext cx="720090" cy="527700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561" y="978568"/>
            <a:ext cx="10972799" cy="5486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椭圆 4"/>
          <p:cNvSpPr/>
          <p:nvPr userDrawn="1"/>
        </p:nvSpPr>
        <p:spPr>
          <a:xfrm>
            <a:off x="583841" y="362617"/>
            <a:ext cx="135912" cy="101934"/>
          </a:xfrm>
          <a:prstGeom prst="ellipse">
            <a:avLst/>
          </a:prstGeom>
          <a:solidFill>
            <a:srgbClr val="207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5323767"/>
            <a:ext cx="12191999" cy="1534233"/>
            <a:chOff x="0" y="5323767"/>
            <a:chExt cx="12191999" cy="1534233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/>
            <a:stretch>
              <a:fillRect/>
            </a:stretch>
          </p:blipFill>
          <p:spPr>
            <a:xfrm>
              <a:off x="10571797" y="5323767"/>
              <a:ext cx="1620202" cy="1534233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/>
            <a:stretch>
              <a:fillRect/>
            </a:stretch>
          </p:blipFill>
          <p:spPr>
            <a:xfrm>
              <a:off x="0" y="5670676"/>
              <a:ext cx="1620202" cy="1187324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6948703" y="2137727"/>
            <a:ext cx="4825365" cy="221234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7025538" y="4350068"/>
            <a:ext cx="1786571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8188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27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4504176" y="2490153"/>
            <a:ext cx="5438775" cy="71437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600"/>
              <a:buNone/>
              <a:defRPr sz="3600" b="0" spc="4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4504176" y="3321369"/>
            <a:ext cx="5438775" cy="106743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8188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27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0" y="0"/>
            <a:ext cx="720090" cy="68188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11471910" y="0"/>
            <a:ext cx="720090" cy="527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330300"/>
            <a:ext cx="720090" cy="527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5" Type="http://schemas.openxmlformats.org/officeDocument/2006/relationships/theme" Target="../theme/theme2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4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9181-4168-6643-BD0C-4250C62B016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A30D-A330-B44A-AD77-88D263285F5E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765" y="1879601"/>
            <a:ext cx="6707773" cy="1967323"/>
          </a:xfrm>
        </p:spPr>
        <p:txBody>
          <a:bodyPr>
            <a:noAutofit/>
          </a:bodyPr>
          <a:lstStyle/>
          <a:p>
            <a:pPr algn="ctr"/>
            <a:r>
              <a:rPr kumimoji="1" lang="zh-CN" altLang="en-US" sz="2800" b="0" dirty="0"/>
              <a:t>新一代</a:t>
            </a:r>
            <a:r>
              <a:rPr kumimoji="1" lang="en-US" altLang="zh-CN" sz="2800" b="0" dirty="0"/>
              <a:t>ARP</a:t>
            </a:r>
            <a:r>
              <a:rPr kumimoji="1" lang="zh-CN" altLang="en-US" sz="2800" b="0" dirty="0"/>
              <a:t>综合系统</a:t>
            </a:r>
            <a:br>
              <a:rPr kumimoji="1" lang="en-US" altLang="zh-CN" sz="2800" b="0" dirty="0"/>
            </a:br>
            <a:r>
              <a:rPr kumimoji="1" lang="zh-CN" altLang="en-US" dirty="0"/>
              <a:t>增值税发票识别验真功能说明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36802" y="4196728"/>
            <a:ext cx="4775956" cy="680072"/>
          </a:xfrm>
        </p:spPr>
        <p:txBody>
          <a:bodyPr>
            <a:noAutofit/>
          </a:bodyPr>
          <a:lstStyle/>
          <a:p>
            <a:pPr algn="r"/>
            <a:r>
              <a:rPr kumimoji="1" lang="zh-CN" altLang="en-US" sz="1800" dirty="0"/>
              <a:t>计算机网络信息中心管理信息化部</a:t>
            </a:r>
            <a:endParaRPr kumimoji="1" lang="zh-CN" altLang="en-US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46"/>
    </mc:Choice>
    <mc:Fallback>
      <p:transition spd="slow" advTm="138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5924" y="3138866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606325" y="2261302"/>
            <a:ext cx="9022176" cy="2722664"/>
            <a:chOff x="3168238" y="1715807"/>
            <a:chExt cx="9022176" cy="2722664"/>
          </a:xfrm>
        </p:grpSpPr>
        <p:sp>
          <p:nvSpPr>
            <p:cNvPr id="36" name="Freeform 6"/>
            <p:cNvSpPr/>
            <p:nvPr/>
          </p:nvSpPr>
          <p:spPr bwMode="auto">
            <a:xfrm>
              <a:off x="3168238" y="1715807"/>
              <a:ext cx="9022176" cy="2722664"/>
            </a:xfrm>
            <a:custGeom>
              <a:avLst/>
              <a:gdLst>
                <a:gd name="T0" fmla="*/ 4263 w 4263"/>
                <a:gd name="T1" fmla="*/ 0 h 1286"/>
                <a:gd name="T2" fmla="*/ 0 w 4263"/>
                <a:gd name="T3" fmla="*/ 0 h 1286"/>
                <a:gd name="T4" fmla="*/ 371 w 4263"/>
                <a:gd name="T5" fmla="*/ 642 h 1286"/>
                <a:gd name="T6" fmla="*/ 0 w 4263"/>
                <a:gd name="T7" fmla="*/ 1286 h 1286"/>
                <a:gd name="T8" fmla="*/ 4263 w 4263"/>
                <a:gd name="T9" fmla="*/ 1286 h 1286"/>
                <a:gd name="T10" fmla="*/ 4263 w 4263"/>
                <a:gd name="T11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3" h="1286">
                  <a:moveTo>
                    <a:pt x="4263" y="0"/>
                  </a:moveTo>
                  <a:lnTo>
                    <a:pt x="0" y="0"/>
                  </a:lnTo>
                  <a:lnTo>
                    <a:pt x="371" y="642"/>
                  </a:lnTo>
                  <a:lnTo>
                    <a:pt x="0" y="1286"/>
                  </a:lnTo>
                  <a:lnTo>
                    <a:pt x="4263" y="1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175243" y="2533988"/>
              <a:ext cx="538609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增值税发票查验</a:t>
              </a:r>
              <a:endPara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293184" y="2261302"/>
            <a:ext cx="335316" cy="2722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63500" y="2366181"/>
            <a:ext cx="2325318" cy="2542706"/>
            <a:chOff x="1125413" y="1820686"/>
            <a:chExt cx="2325318" cy="2542706"/>
          </a:xfrm>
        </p:grpSpPr>
        <p:sp>
          <p:nvSpPr>
            <p:cNvPr id="34" name="Freeform 7"/>
            <p:cNvSpPr/>
            <p:nvPr/>
          </p:nvSpPr>
          <p:spPr bwMode="auto">
            <a:xfrm>
              <a:off x="1125413" y="1820686"/>
              <a:ext cx="2325318" cy="2542706"/>
            </a:xfrm>
            <a:custGeom>
              <a:avLst/>
              <a:gdLst>
                <a:gd name="T0" fmla="*/ 346 w 1387"/>
                <a:gd name="T1" fmla="*/ 1201 h 1201"/>
                <a:gd name="T2" fmla="*/ 0 w 1387"/>
                <a:gd name="T3" fmla="*/ 600 h 1201"/>
                <a:gd name="T4" fmla="*/ 346 w 1387"/>
                <a:gd name="T5" fmla="*/ 0 h 1201"/>
                <a:gd name="T6" fmla="*/ 1041 w 1387"/>
                <a:gd name="T7" fmla="*/ 0 h 1201"/>
                <a:gd name="T8" fmla="*/ 1387 w 1387"/>
                <a:gd name="T9" fmla="*/ 600 h 1201"/>
                <a:gd name="T10" fmla="*/ 1041 w 1387"/>
                <a:gd name="T11" fmla="*/ 1201 h 1201"/>
                <a:gd name="T12" fmla="*/ 346 w 1387"/>
                <a:gd name="T13" fmla="*/ 1201 h 1201"/>
                <a:gd name="connsiteX0" fmla="*/ 66 w 7571"/>
                <a:gd name="connsiteY0" fmla="*/ 10000 h 10000"/>
                <a:gd name="connsiteX1" fmla="*/ 0 w 7571"/>
                <a:gd name="connsiteY1" fmla="*/ 5146 h 10000"/>
                <a:gd name="connsiteX2" fmla="*/ 66 w 7571"/>
                <a:gd name="connsiteY2" fmla="*/ 0 h 10000"/>
                <a:gd name="connsiteX3" fmla="*/ 5076 w 7571"/>
                <a:gd name="connsiteY3" fmla="*/ 0 h 10000"/>
                <a:gd name="connsiteX4" fmla="*/ 7571 w 7571"/>
                <a:gd name="connsiteY4" fmla="*/ 4996 h 10000"/>
                <a:gd name="connsiteX5" fmla="*/ 5076 w 7571"/>
                <a:gd name="connsiteY5" fmla="*/ 10000 h 10000"/>
                <a:gd name="connsiteX6" fmla="*/ 66 w 7571"/>
                <a:gd name="connsiteY6" fmla="*/ 10000 h 10000"/>
                <a:gd name="connsiteX0-1" fmla="*/ 0 w 9913"/>
                <a:gd name="connsiteY0-2" fmla="*/ 10000 h 10000"/>
                <a:gd name="connsiteX1-3" fmla="*/ 0 w 9913"/>
                <a:gd name="connsiteY1-4" fmla="*/ 0 h 10000"/>
                <a:gd name="connsiteX2-5" fmla="*/ 6618 w 9913"/>
                <a:gd name="connsiteY2-6" fmla="*/ 0 h 10000"/>
                <a:gd name="connsiteX3-7" fmla="*/ 9913 w 9913"/>
                <a:gd name="connsiteY3-8" fmla="*/ 4996 h 10000"/>
                <a:gd name="connsiteX4-9" fmla="*/ 6618 w 9913"/>
                <a:gd name="connsiteY4-10" fmla="*/ 10000 h 10000"/>
                <a:gd name="connsiteX5-11" fmla="*/ 0 w 9913"/>
                <a:gd name="connsiteY5-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913" h="10000">
                  <a:moveTo>
                    <a:pt x="0" y="10000"/>
                  </a:moveTo>
                  <a:lnTo>
                    <a:pt x="0" y="0"/>
                  </a:lnTo>
                  <a:lnTo>
                    <a:pt x="6618" y="0"/>
                  </a:lnTo>
                  <a:lnTo>
                    <a:pt x="9913" y="4996"/>
                  </a:lnTo>
                  <a:lnTo>
                    <a:pt x="6618" y="10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550">
              <a:noFill/>
              <a:prstDash val="solid"/>
              <a:round/>
            </a:ln>
          </p:spPr>
          <p:txBody>
            <a:bodyPr vert="horz" wrap="square" lIns="121917" tIns="60958" rIns="121917" bIns="609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547141" y="2428327"/>
              <a:ext cx="868363" cy="1169988"/>
            </a:xfrm>
            <a:custGeom>
              <a:avLst/>
              <a:gdLst>
                <a:gd name="T0" fmla="*/ 547 w 547"/>
                <a:gd name="T1" fmla="*/ 0 h 737"/>
                <a:gd name="T2" fmla="*/ 29 w 547"/>
                <a:gd name="T3" fmla="*/ 29 h 737"/>
                <a:gd name="T4" fmla="*/ 235 w 547"/>
                <a:gd name="T5" fmla="*/ 190 h 737"/>
                <a:gd name="T6" fmla="*/ 251 w 547"/>
                <a:gd name="T7" fmla="*/ 226 h 737"/>
                <a:gd name="T8" fmla="*/ 281 w 547"/>
                <a:gd name="T9" fmla="*/ 243 h 737"/>
                <a:gd name="T10" fmla="*/ 305 w 547"/>
                <a:gd name="T11" fmla="*/ 232 h 737"/>
                <a:gd name="T12" fmla="*/ 328 w 547"/>
                <a:gd name="T13" fmla="*/ 199 h 737"/>
                <a:gd name="T14" fmla="*/ 335 w 547"/>
                <a:gd name="T15" fmla="*/ 181 h 737"/>
                <a:gd name="T16" fmla="*/ 335 w 547"/>
                <a:gd name="T17" fmla="*/ 165 h 737"/>
                <a:gd name="T18" fmla="*/ 336 w 547"/>
                <a:gd name="T19" fmla="*/ 144 h 737"/>
                <a:gd name="T20" fmla="*/ 328 w 547"/>
                <a:gd name="T21" fmla="*/ 114 h 737"/>
                <a:gd name="T22" fmla="*/ 304 w 547"/>
                <a:gd name="T23" fmla="*/ 101 h 737"/>
                <a:gd name="T24" fmla="*/ 304 w 547"/>
                <a:gd name="T25" fmla="*/ 100 h 737"/>
                <a:gd name="T26" fmla="*/ 297 w 547"/>
                <a:gd name="T27" fmla="*/ 96 h 737"/>
                <a:gd name="T28" fmla="*/ 299 w 547"/>
                <a:gd name="T29" fmla="*/ 100 h 737"/>
                <a:gd name="T30" fmla="*/ 297 w 547"/>
                <a:gd name="T31" fmla="*/ 98 h 737"/>
                <a:gd name="T32" fmla="*/ 287 w 547"/>
                <a:gd name="T33" fmla="*/ 85 h 737"/>
                <a:gd name="T34" fmla="*/ 281 w 547"/>
                <a:gd name="T35" fmla="*/ 90 h 737"/>
                <a:gd name="T36" fmla="*/ 281 w 547"/>
                <a:gd name="T37" fmla="*/ 87 h 737"/>
                <a:gd name="T38" fmla="*/ 273 w 547"/>
                <a:gd name="T39" fmla="*/ 95 h 737"/>
                <a:gd name="T40" fmla="*/ 274 w 547"/>
                <a:gd name="T41" fmla="*/ 90 h 737"/>
                <a:gd name="T42" fmla="*/ 273 w 547"/>
                <a:gd name="T43" fmla="*/ 88 h 737"/>
                <a:gd name="T44" fmla="*/ 269 w 547"/>
                <a:gd name="T45" fmla="*/ 90 h 737"/>
                <a:gd name="T46" fmla="*/ 251 w 547"/>
                <a:gd name="T47" fmla="*/ 101 h 737"/>
                <a:gd name="T48" fmla="*/ 232 w 547"/>
                <a:gd name="T49" fmla="*/ 126 h 737"/>
                <a:gd name="T50" fmla="*/ 233 w 547"/>
                <a:gd name="T51" fmla="*/ 165 h 737"/>
                <a:gd name="T52" fmla="*/ 229 w 547"/>
                <a:gd name="T53" fmla="*/ 172 h 737"/>
                <a:gd name="T54" fmla="*/ 235 w 547"/>
                <a:gd name="T55" fmla="*/ 190 h 737"/>
                <a:gd name="T56" fmla="*/ 186 w 547"/>
                <a:gd name="T57" fmla="*/ 377 h 737"/>
                <a:gd name="T58" fmla="*/ 276 w 547"/>
                <a:gd name="T59" fmla="*/ 394 h 737"/>
                <a:gd name="T60" fmla="*/ 343 w 547"/>
                <a:gd name="T61" fmla="*/ 387 h 737"/>
                <a:gd name="T62" fmla="*/ 394 w 547"/>
                <a:gd name="T63" fmla="*/ 374 h 737"/>
                <a:gd name="T64" fmla="*/ 402 w 547"/>
                <a:gd name="T65" fmla="*/ 366 h 737"/>
                <a:gd name="T66" fmla="*/ 395 w 547"/>
                <a:gd name="T67" fmla="*/ 304 h 737"/>
                <a:gd name="T68" fmla="*/ 380 w 547"/>
                <a:gd name="T69" fmla="*/ 268 h 737"/>
                <a:gd name="T70" fmla="*/ 340 w 547"/>
                <a:gd name="T71" fmla="*/ 247 h 737"/>
                <a:gd name="T72" fmla="*/ 318 w 547"/>
                <a:gd name="T73" fmla="*/ 234 h 737"/>
                <a:gd name="T74" fmla="*/ 304 w 547"/>
                <a:gd name="T75" fmla="*/ 257 h 737"/>
                <a:gd name="T76" fmla="*/ 278 w 547"/>
                <a:gd name="T77" fmla="*/ 268 h 737"/>
                <a:gd name="T78" fmla="*/ 251 w 547"/>
                <a:gd name="T79" fmla="*/ 243 h 737"/>
                <a:gd name="T80" fmla="*/ 237 w 547"/>
                <a:gd name="T81" fmla="*/ 242 h 737"/>
                <a:gd name="T82" fmla="*/ 193 w 547"/>
                <a:gd name="T83" fmla="*/ 260 h 737"/>
                <a:gd name="T84" fmla="*/ 176 w 547"/>
                <a:gd name="T85" fmla="*/ 279 h 737"/>
                <a:gd name="T86" fmla="*/ 163 w 547"/>
                <a:gd name="T87" fmla="*/ 346 h 737"/>
                <a:gd name="T88" fmla="*/ 166 w 547"/>
                <a:gd name="T89" fmla="*/ 369 h 737"/>
                <a:gd name="T90" fmla="*/ 407 w 547"/>
                <a:gd name="T91" fmla="*/ 562 h 737"/>
                <a:gd name="T92" fmla="*/ 407 w 547"/>
                <a:gd name="T93" fmla="*/ 562 h 737"/>
                <a:gd name="T94" fmla="*/ 103 w 547"/>
                <a:gd name="T95" fmla="*/ 618 h 737"/>
                <a:gd name="T96" fmla="*/ 101 w 547"/>
                <a:gd name="T97" fmla="*/ 525 h 737"/>
                <a:gd name="T98" fmla="*/ 101 w 547"/>
                <a:gd name="T99" fmla="*/ 44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37">
                  <a:moveTo>
                    <a:pt x="0" y="0"/>
                  </a:moveTo>
                  <a:lnTo>
                    <a:pt x="0" y="737"/>
                  </a:lnTo>
                  <a:lnTo>
                    <a:pt x="547" y="737"/>
                  </a:lnTo>
                  <a:lnTo>
                    <a:pt x="547" y="0"/>
                  </a:lnTo>
                  <a:lnTo>
                    <a:pt x="0" y="0"/>
                  </a:lnTo>
                  <a:close/>
                  <a:moveTo>
                    <a:pt x="519" y="708"/>
                  </a:moveTo>
                  <a:lnTo>
                    <a:pt x="29" y="708"/>
                  </a:lnTo>
                  <a:lnTo>
                    <a:pt x="29" y="29"/>
                  </a:lnTo>
                  <a:lnTo>
                    <a:pt x="519" y="29"/>
                  </a:lnTo>
                  <a:lnTo>
                    <a:pt x="519" y="708"/>
                  </a:lnTo>
                  <a:close/>
                  <a:moveTo>
                    <a:pt x="235" y="190"/>
                  </a:moveTo>
                  <a:lnTo>
                    <a:pt x="235" y="190"/>
                  </a:lnTo>
                  <a:lnTo>
                    <a:pt x="237" y="199"/>
                  </a:lnTo>
                  <a:lnTo>
                    <a:pt x="242" y="209"/>
                  </a:lnTo>
                  <a:lnTo>
                    <a:pt x="246" y="217"/>
                  </a:lnTo>
                  <a:lnTo>
                    <a:pt x="251" y="226"/>
                  </a:lnTo>
                  <a:lnTo>
                    <a:pt x="258" y="234"/>
                  </a:lnTo>
                  <a:lnTo>
                    <a:pt x="266" y="239"/>
                  </a:lnTo>
                  <a:lnTo>
                    <a:pt x="274" y="242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91" y="242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3" y="226"/>
                  </a:lnTo>
                  <a:lnTo>
                    <a:pt x="320" y="217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3" y="188"/>
                  </a:lnTo>
                  <a:lnTo>
                    <a:pt x="335" y="181"/>
                  </a:lnTo>
                  <a:lnTo>
                    <a:pt x="335" y="181"/>
                  </a:lnTo>
                  <a:lnTo>
                    <a:pt x="336" y="173"/>
                  </a:lnTo>
                  <a:lnTo>
                    <a:pt x="336" y="167"/>
                  </a:lnTo>
                  <a:lnTo>
                    <a:pt x="335" y="165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5" y="157"/>
                  </a:lnTo>
                  <a:lnTo>
                    <a:pt x="336" y="144"/>
                  </a:lnTo>
                  <a:lnTo>
                    <a:pt x="336" y="137"/>
                  </a:lnTo>
                  <a:lnTo>
                    <a:pt x="335" y="129"/>
                  </a:lnTo>
                  <a:lnTo>
                    <a:pt x="333" y="121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3" y="110"/>
                  </a:lnTo>
                  <a:lnTo>
                    <a:pt x="315" y="105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1" y="93"/>
                  </a:lnTo>
                  <a:lnTo>
                    <a:pt x="287" y="88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4" y="85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1" y="87"/>
                  </a:lnTo>
                  <a:lnTo>
                    <a:pt x="281" y="87"/>
                  </a:lnTo>
                  <a:lnTo>
                    <a:pt x="278" y="90"/>
                  </a:lnTo>
                  <a:lnTo>
                    <a:pt x="274" y="92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1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6"/>
                  </a:lnTo>
                  <a:lnTo>
                    <a:pt x="251" y="101"/>
                  </a:lnTo>
                  <a:lnTo>
                    <a:pt x="245" y="106"/>
                  </a:lnTo>
                  <a:lnTo>
                    <a:pt x="240" y="113"/>
                  </a:lnTo>
                  <a:lnTo>
                    <a:pt x="235" y="119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0" y="136"/>
                  </a:lnTo>
                  <a:lnTo>
                    <a:pt x="230" y="147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2" y="165"/>
                  </a:lnTo>
                  <a:lnTo>
                    <a:pt x="230" y="167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33" y="188"/>
                  </a:lnTo>
                  <a:lnTo>
                    <a:pt x="235" y="190"/>
                  </a:lnTo>
                  <a:lnTo>
                    <a:pt x="235" y="190"/>
                  </a:lnTo>
                  <a:close/>
                  <a:moveTo>
                    <a:pt x="168" y="371"/>
                  </a:moveTo>
                  <a:lnTo>
                    <a:pt x="168" y="371"/>
                  </a:lnTo>
                  <a:lnTo>
                    <a:pt x="186" y="377"/>
                  </a:lnTo>
                  <a:lnTo>
                    <a:pt x="204" y="382"/>
                  </a:lnTo>
                  <a:lnTo>
                    <a:pt x="238" y="389"/>
                  </a:lnTo>
                  <a:lnTo>
                    <a:pt x="266" y="392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300" y="392"/>
                  </a:lnTo>
                  <a:lnTo>
                    <a:pt x="323" y="391"/>
                  </a:lnTo>
                  <a:lnTo>
                    <a:pt x="343" y="387"/>
                  </a:lnTo>
                  <a:lnTo>
                    <a:pt x="361" y="384"/>
                  </a:lnTo>
                  <a:lnTo>
                    <a:pt x="385" y="377"/>
                  </a:lnTo>
                  <a:lnTo>
                    <a:pt x="394" y="374"/>
                  </a:lnTo>
                  <a:lnTo>
                    <a:pt x="394" y="374"/>
                  </a:lnTo>
                  <a:lnTo>
                    <a:pt x="398" y="371"/>
                  </a:lnTo>
                  <a:lnTo>
                    <a:pt x="400" y="368"/>
                  </a:lnTo>
                  <a:lnTo>
                    <a:pt x="402" y="366"/>
                  </a:lnTo>
                  <a:lnTo>
                    <a:pt x="402" y="366"/>
                  </a:lnTo>
                  <a:lnTo>
                    <a:pt x="402" y="350"/>
                  </a:lnTo>
                  <a:lnTo>
                    <a:pt x="400" y="333"/>
                  </a:lnTo>
                  <a:lnTo>
                    <a:pt x="398" y="317"/>
                  </a:lnTo>
                  <a:lnTo>
                    <a:pt x="395" y="304"/>
                  </a:lnTo>
                  <a:lnTo>
                    <a:pt x="389" y="283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0" y="268"/>
                  </a:lnTo>
                  <a:lnTo>
                    <a:pt x="376" y="263"/>
                  </a:lnTo>
                  <a:lnTo>
                    <a:pt x="359" y="255"/>
                  </a:lnTo>
                  <a:lnTo>
                    <a:pt x="345" y="250"/>
                  </a:lnTo>
                  <a:lnTo>
                    <a:pt x="340" y="247"/>
                  </a:lnTo>
                  <a:lnTo>
                    <a:pt x="340" y="247"/>
                  </a:lnTo>
                  <a:lnTo>
                    <a:pt x="327" y="242"/>
                  </a:lnTo>
                  <a:lnTo>
                    <a:pt x="320" y="237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0" y="247"/>
                  </a:lnTo>
                  <a:lnTo>
                    <a:pt x="304" y="257"/>
                  </a:lnTo>
                  <a:lnTo>
                    <a:pt x="295" y="263"/>
                  </a:lnTo>
                  <a:lnTo>
                    <a:pt x="289" y="266"/>
                  </a:lnTo>
                  <a:lnTo>
                    <a:pt x="282" y="268"/>
                  </a:lnTo>
                  <a:lnTo>
                    <a:pt x="278" y="268"/>
                  </a:lnTo>
                  <a:lnTo>
                    <a:pt x="271" y="266"/>
                  </a:lnTo>
                  <a:lnTo>
                    <a:pt x="266" y="263"/>
                  </a:lnTo>
                  <a:lnTo>
                    <a:pt x="258" y="255"/>
                  </a:lnTo>
                  <a:lnTo>
                    <a:pt x="251" y="243"/>
                  </a:lnTo>
                  <a:lnTo>
                    <a:pt x="245" y="232"/>
                  </a:lnTo>
                  <a:lnTo>
                    <a:pt x="245" y="232"/>
                  </a:lnTo>
                  <a:lnTo>
                    <a:pt x="243" y="237"/>
                  </a:lnTo>
                  <a:lnTo>
                    <a:pt x="237" y="242"/>
                  </a:lnTo>
                  <a:lnTo>
                    <a:pt x="222" y="248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193" y="260"/>
                  </a:lnTo>
                  <a:lnTo>
                    <a:pt x="188" y="265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76" y="279"/>
                  </a:lnTo>
                  <a:lnTo>
                    <a:pt x="171" y="294"/>
                  </a:lnTo>
                  <a:lnTo>
                    <a:pt x="168" y="309"/>
                  </a:lnTo>
                  <a:lnTo>
                    <a:pt x="166" y="322"/>
                  </a:lnTo>
                  <a:lnTo>
                    <a:pt x="163" y="346"/>
                  </a:lnTo>
                  <a:lnTo>
                    <a:pt x="163" y="356"/>
                  </a:lnTo>
                  <a:lnTo>
                    <a:pt x="163" y="356"/>
                  </a:lnTo>
                  <a:lnTo>
                    <a:pt x="163" y="364"/>
                  </a:lnTo>
                  <a:lnTo>
                    <a:pt x="166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8" y="371"/>
                  </a:lnTo>
                  <a:close/>
                  <a:moveTo>
                    <a:pt x="407" y="562"/>
                  </a:moveTo>
                  <a:lnTo>
                    <a:pt x="101" y="562"/>
                  </a:lnTo>
                  <a:lnTo>
                    <a:pt x="101" y="580"/>
                  </a:lnTo>
                  <a:lnTo>
                    <a:pt x="407" y="580"/>
                  </a:lnTo>
                  <a:lnTo>
                    <a:pt x="407" y="562"/>
                  </a:lnTo>
                  <a:close/>
                  <a:moveTo>
                    <a:pt x="103" y="636"/>
                  </a:moveTo>
                  <a:lnTo>
                    <a:pt x="380" y="636"/>
                  </a:lnTo>
                  <a:lnTo>
                    <a:pt x="380" y="618"/>
                  </a:lnTo>
                  <a:lnTo>
                    <a:pt x="103" y="618"/>
                  </a:lnTo>
                  <a:lnTo>
                    <a:pt x="103" y="636"/>
                  </a:lnTo>
                  <a:close/>
                  <a:moveTo>
                    <a:pt x="436" y="507"/>
                  </a:moveTo>
                  <a:lnTo>
                    <a:pt x="101" y="507"/>
                  </a:lnTo>
                  <a:lnTo>
                    <a:pt x="101" y="525"/>
                  </a:lnTo>
                  <a:lnTo>
                    <a:pt x="436" y="525"/>
                  </a:lnTo>
                  <a:lnTo>
                    <a:pt x="436" y="507"/>
                  </a:lnTo>
                  <a:close/>
                  <a:moveTo>
                    <a:pt x="464" y="448"/>
                  </a:moveTo>
                  <a:lnTo>
                    <a:pt x="101" y="448"/>
                  </a:lnTo>
                  <a:lnTo>
                    <a:pt x="101" y="466"/>
                  </a:lnTo>
                  <a:lnTo>
                    <a:pt x="464" y="466"/>
                  </a:lnTo>
                  <a:lnTo>
                    <a:pt x="464" y="4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97369" y="1874034"/>
            <a:ext cx="807436" cy="803226"/>
            <a:chOff x="2159282" y="1328539"/>
            <a:chExt cx="807436" cy="803226"/>
          </a:xfrm>
          <a:effectLst/>
        </p:grpSpPr>
        <p:sp>
          <p:nvSpPr>
            <p:cNvPr id="32" name="Freeform 29"/>
            <p:cNvSpPr/>
            <p:nvPr/>
          </p:nvSpPr>
          <p:spPr bwMode="auto">
            <a:xfrm>
              <a:off x="2159282" y="1328539"/>
              <a:ext cx="807436" cy="774535"/>
            </a:xfrm>
            <a:custGeom>
              <a:avLst/>
              <a:gdLst>
                <a:gd name="T0" fmla="*/ 42 w 219"/>
                <a:gd name="T1" fmla="*/ 210 h 210"/>
                <a:gd name="T2" fmla="*/ 0 w 219"/>
                <a:gd name="T3" fmla="*/ 80 h 210"/>
                <a:gd name="T4" fmla="*/ 109 w 219"/>
                <a:gd name="T5" fmla="*/ 0 h 210"/>
                <a:gd name="T6" fmla="*/ 219 w 219"/>
                <a:gd name="T7" fmla="*/ 80 h 210"/>
                <a:gd name="T8" fmla="*/ 177 w 219"/>
                <a:gd name="T9" fmla="*/ 210 h 210"/>
                <a:gd name="T10" fmla="*/ 42 w 219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0">
                  <a:moveTo>
                    <a:pt x="42" y="210"/>
                  </a:moveTo>
                  <a:lnTo>
                    <a:pt x="0" y="80"/>
                  </a:lnTo>
                  <a:lnTo>
                    <a:pt x="109" y="0"/>
                  </a:lnTo>
                  <a:lnTo>
                    <a:pt x="219" y="80"/>
                  </a:lnTo>
                  <a:lnTo>
                    <a:pt x="177" y="210"/>
                  </a:lnTo>
                  <a:lnTo>
                    <a:pt x="42" y="2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2296933" y="1363415"/>
              <a:ext cx="52768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发票查验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80354" y="4484961"/>
            <a:ext cx="84642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说明：凡是查验通过的，都会有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这样的标志，查验失败显示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      ”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390" y="1024255"/>
            <a:ext cx="9305925" cy="31527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890" y="4711065"/>
            <a:ext cx="352425" cy="27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5924" y="3138866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606325" y="2261302"/>
            <a:ext cx="9022176" cy="2722664"/>
            <a:chOff x="3168238" y="1715807"/>
            <a:chExt cx="9022176" cy="2722664"/>
          </a:xfrm>
        </p:grpSpPr>
        <p:sp>
          <p:nvSpPr>
            <p:cNvPr id="36" name="Freeform 6"/>
            <p:cNvSpPr/>
            <p:nvPr/>
          </p:nvSpPr>
          <p:spPr bwMode="auto">
            <a:xfrm>
              <a:off x="3168238" y="1715807"/>
              <a:ext cx="9022176" cy="2722664"/>
            </a:xfrm>
            <a:custGeom>
              <a:avLst/>
              <a:gdLst>
                <a:gd name="T0" fmla="*/ 4263 w 4263"/>
                <a:gd name="T1" fmla="*/ 0 h 1286"/>
                <a:gd name="T2" fmla="*/ 0 w 4263"/>
                <a:gd name="T3" fmla="*/ 0 h 1286"/>
                <a:gd name="T4" fmla="*/ 371 w 4263"/>
                <a:gd name="T5" fmla="*/ 642 h 1286"/>
                <a:gd name="T6" fmla="*/ 0 w 4263"/>
                <a:gd name="T7" fmla="*/ 1286 h 1286"/>
                <a:gd name="T8" fmla="*/ 4263 w 4263"/>
                <a:gd name="T9" fmla="*/ 1286 h 1286"/>
                <a:gd name="T10" fmla="*/ 4263 w 4263"/>
                <a:gd name="T11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3" h="1286">
                  <a:moveTo>
                    <a:pt x="4263" y="0"/>
                  </a:moveTo>
                  <a:lnTo>
                    <a:pt x="0" y="0"/>
                  </a:lnTo>
                  <a:lnTo>
                    <a:pt x="371" y="642"/>
                  </a:lnTo>
                  <a:lnTo>
                    <a:pt x="0" y="1286"/>
                  </a:lnTo>
                  <a:lnTo>
                    <a:pt x="4263" y="1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175243" y="2533988"/>
              <a:ext cx="3048000" cy="9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补充说明</a:t>
              </a:r>
              <a:endPara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293184" y="2261302"/>
            <a:ext cx="335316" cy="2722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63500" y="2366181"/>
            <a:ext cx="2325318" cy="2542706"/>
            <a:chOff x="1125413" y="1820686"/>
            <a:chExt cx="2325318" cy="2542706"/>
          </a:xfrm>
        </p:grpSpPr>
        <p:sp>
          <p:nvSpPr>
            <p:cNvPr id="34" name="Freeform 7"/>
            <p:cNvSpPr/>
            <p:nvPr/>
          </p:nvSpPr>
          <p:spPr bwMode="auto">
            <a:xfrm>
              <a:off x="1125413" y="1820686"/>
              <a:ext cx="2325318" cy="2542706"/>
            </a:xfrm>
            <a:custGeom>
              <a:avLst/>
              <a:gdLst>
                <a:gd name="T0" fmla="*/ 346 w 1387"/>
                <a:gd name="T1" fmla="*/ 1201 h 1201"/>
                <a:gd name="T2" fmla="*/ 0 w 1387"/>
                <a:gd name="T3" fmla="*/ 600 h 1201"/>
                <a:gd name="T4" fmla="*/ 346 w 1387"/>
                <a:gd name="T5" fmla="*/ 0 h 1201"/>
                <a:gd name="T6" fmla="*/ 1041 w 1387"/>
                <a:gd name="T7" fmla="*/ 0 h 1201"/>
                <a:gd name="T8" fmla="*/ 1387 w 1387"/>
                <a:gd name="T9" fmla="*/ 600 h 1201"/>
                <a:gd name="T10" fmla="*/ 1041 w 1387"/>
                <a:gd name="T11" fmla="*/ 1201 h 1201"/>
                <a:gd name="T12" fmla="*/ 346 w 1387"/>
                <a:gd name="T13" fmla="*/ 1201 h 1201"/>
                <a:gd name="connsiteX0" fmla="*/ 66 w 7571"/>
                <a:gd name="connsiteY0" fmla="*/ 10000 h 10000"/>
                <a:gd name="connsiteX1" fmla="*/ 0 w 7571"/>
                <a:gd name="connsiteY1" fmla="*/ 5146 h 10000"/>
                <a:gd name="connsiteX2" fmla="*/ 66 w 7571"/>
                <a:gd name="connsiteY2" fmla="*/ 0 h 10000"/>
                <a:gd name="connsiteX3" fmla="*/ 5076 w 7571"/>
                <a:gd name="connsiteY3" fmla="*/ 0 h 10000"/>
                <a:gd name="connsiteX4" fmla="*/ 7571 w 7571"/>
                <a:gd name="connsiteY4" fmla="*/ 4996 h 10000"/>
                <a:gd name="connsiteX5" fmla="*/ 5076 w 7571"/>
                <a:gd name="connsiteY5" fmla="*/ 10000 h 10000"/>
                <a:gd name="connsiteX6" fmla="*/ 66 w 7571"/>
                <a:gd name="connsiteY6" fmla="*/ 10000 h 10000"/>
                <a:gd name="connsiteX0-1" fmla="*/ 0 w 9913"/>
                <a:gd name="connsiteY0-2" fmla="*/ 10000 h 10000"/>
                <a:gd name="connsiteX1-3" fmla="*/ 0 w 9913"/>
                <a:gd name="connsiteY1-4" fmla="*/ 0 h 10000"/>
                <a:gd name="connsiteX2-5" fmla="*/ 6618 w 9913"/>
                <a:gd name="connsiteY2-6" fmla="*/ 0 h 10000"/>
                <a:gd name="connsiteX3-7" fmla="*/ 9913 w 9913"/>
                <a:gd name="connsiteY3-8" fmla="*/ 4996 h 10000"/>
                <a:gd name="connsiteX4-9" fmla="*/ 6618 w 9913"/>
                <a:gd name="connsiteY4-10" fmla="*/ 10000 h 10000"/>
                <a:gd name="connsiteX5-11" fmla="*/ 0 w 9913"/>
                <a:gd name="connsiteY5-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913" h="10000">
                  <a:moveTo>
                    <a:pt x="0" y="10000"/>
                  </a:moveTo>
                  <a:lnTo>
                    <a:pt x="0" y="0"/>
                  </a:lnTo>
                  <a:lnTo>
                    <a:pt x="6618" y="0"/>
                  </a:lnTo>
                  <a:lnTo>
                    <a:pt x="9913" y="4996"/>
                  </a:lnTo>
                  <a:lnTo>
                    <a:pt x="6618" y="10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550">
              <a:noFill/>
              <a:prstDash val="solid"/>
              <a:round/>
            </a:ln>
          </p:spPr>
          <p:txBody>
            <a:bodyPr vert="horz" wrap="square" lIns="121917" tIns="60958" rIns="121917" bIns="609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547141" y="2428327"/>
              <a:ext cx="868363" cy="1169988"/>
            </a:xfrm>
            <a:custGeom>
              <a:avLst/>
              <a:gdLst>
                <a:gd name="T0" fmla="*/ 547 w 547"/>
                <a:gd name="T1" fmla="*/ 0 h 737"/>
                <a:gd name="T2" fmla="*/ 29 w 547"/>
                <a:gd name="T3" fmla="*/ 29 h 737"/>
                <a:gd name="T4" fmla="*/ 235 w 547"/>
                <a:gd name="T5" fmla="*/ 190 h 737"/>
                <a:gd name="T6" fmla="*/ 251 w 547"/>
                <a:gd name="T7" fmla="*/ 226 h 737"/>
                <a:gd name="T8" fmla="*/ 281 w 547"/>
                <a:gd name="T9" fmla="*/ 243 h 737"/>
                <a:gd name="T10" fmla="*/ 305 w 547"/>
                <a:gd name="T11" fmla="*/ 232 h 737"/>
                <a:gd name="T12" fmla="*/ 328 w 547"/>
                <a:gd name="T13" fmla="*/ 199 h 737"/>
                <a:gd name="T14" fmla="*/ 335 w 547"/>
                <a:gd name="T15" fmla="*/ 181 h 737"/>
                <a:gd name="T16" fmla="*/ 335 w 547"/>
                <a:gd name="T17" fmla="*/ 165 h 737"/>
                <a:gd name="T18" fmla="*/ 336 w 547"/>
                <a:gd name="T19" fmla="*/ 144 h 737"/>
                <a:gd name="T20" fmla="*/ 328 w 547"/>
                <a:gd name="T21" fmla="*/ 114 h 737"/>
                <a:gd name="T22" fmla="*/ 304 w 547"/>
                <a:gd name="T23" fmla="*/ 101 h 737"/>
                <a:gd name="T24" fmla="*/ 304 w 547"/>
                <a:gd name="T25" fmla="*/ 100 h 737"/>
                <a:gd name="T26" fmla="*/ 297 w 547"/>
                <a:gd name="T27" fmla="*/ 96 h 737"/>
                <a:gd name="T28" fmla="*/ 299 w 547"/>
                <a:gd name="T29" fmla="*/ 100 h 737"/>
                <a:gd name="T30" fmla="*/ 297 w 547"/>
                <a:gd name="T31" fmla="*/ 98 h 737"/>
                <a:gd name="T32" fmla="*/ 287 w 547"/>
                <a:gd name="T33" fmla="*/ 85 h 737"/>
                <a:gd name="T34" fmla="*/ 281 w 547"/>
                <a:gd name="T35" fmla="*/ 90 h 737"/>
                <a:gd name="T36" fmla="*/ 281 w 547"/>
                <a:gd name="T37" fmla="*/ 87 h 737"/>
                <a:gd name="T38" fmla="*/ 273 w 547"/>
                <a:gd name="T39" fmla="*/ 95 h 737"/>
                <a:gd name="T40" fmla="*/ 274 w 547"/>
                <a:gd name="T41" fmla="*/ 90 h 737"/>
                <a:gd name="T42" fmla="*/ 273 w 547"/>
                <a:gd name="T43" fmla="*/ 88 h 737"/>
                <a:gd name="T44" fmla="*/ 269 w 547"/>
                <a:gd name="T45" fmla="*/ 90 h 737"/>
                <a:gd name="T46" fmla="*/ 251 w 547"/>
                <a:gd name="T47" fmla="*/ 101 h 737"/>
                <a:gd name="T48" fmla="*/ 232 w 547"/>
                <a:gd name="T49" fmla="*/ 126 h 737"/>
                <a:gd name="T50" fmla="*/ 233 w 547"/>
                <a:gd name="T51" fmla="*/ 165 h 737"/>
                <a:gd name="T52" fmla="*/ 229 w 547"/>
                <a:gd name="T53" fmla="*/ 172 h 737"/>
                <a:gd name="T54" fmla="*/ 235 w 547"/>
                <a:gd name="T55" fmla="*/ 190 h 737"/>
                <a:gd name="T56" fmla="*/ 186 w 547"/>
                <a:gd name="T57" fmla="*/ 377 h 737"/>
                <a:gd name="T58" fmla="*/ 276 w 547"/>
                <a:gd name="T59" fmla="*/ 394 h 737"/>
                <a:gd name="T60" fmla="*/ 343 w 547"/>
                <a:gd name="T61" fmla="*/ 387 h 737"/>
                <a:gd name="T62" fmla="*/ 394 w 547"/>
                <a:gd name="T63" fmla="*/ 374 h 737"/>
                <a:gd name="T64" fmla="*/ 402 w 547"/>
                <a:gd name="T65" fmla="*/ 366 h 737"/>
                <a:gd name="T66" fmla="*/ 395 w 547"/>
                <a:gd name="T67" fmla="*/ 304 h 737"/>
                <a:gd name="T68" fmla="*/ 380 w 547"/>
                <a:gd name="T69" fmla="*/ 268 h 737"/>
                <a:gd name="T70" fmla="*/ 340 w 547"/>
                <a:gd name="T71" fmla="*/ 247 h 737"/>
                <a:gd name="T72" fmla="*/ 318 w 547"/>
                <a:gd name="T73" fmla="*/ 234 h 737"/>
                <a:gd name="T74" fmla="*/ 304 w 547"/>
                <a:gd name="T75" fmla="*/ 257 h 737"/>
                <a:gd name="T76" fmla="*/ 278 w 547"/>
                <a:gd name="T77" fmla="*/ 268 h 737"/>
                <a:gd name="T78" fmla="*/ 251 w 547"/>
                <a:gd name="T79" fmla="*/ 243 h 737"/>
                <a:gd name="T80" fmla="*/ 237 w 547"/>
                <a:gd name="T81" fmla="*/ 242 h 737"/>
                <a:gd name="T82" fmla="*/ 193 w 547"/>
                <a:gd name="T83" fmla="*/ 260 h 737"/>
                <a:gd name="T84" fmla="*/ 176 w 547"/>
                <a:gd name="T85" fmla="*/ 279 h 737"/>
                <a:gd name="T86" fmla="*/ 163 w 547"/>
                <a:gd name="T87" fmla="*/ 346 h 737"/>
                <a:gd name="T88" fmla="*/ 166 w 547"/>
                <a:gd name="T89" fmla="*/ 369 h 737"/>
                <a:gd name="T90" fmla="*/ 407 w 547"/>
                <a:gd name="T91" fmla="*/ 562 h 737"/>
                <a:gd name="T92" fmla="*/ 407 w 547"/>
                <a:gd name="T93" fmla="*/ 562 h 737"/>
                <a:gd name="T94" fmla="*/ 103 w 547"/>
                <a:gd name="T95" fmla="*/ 618 h 737"/>
                <a:gd name="T96" fmla="*/ 101 w 547"/>
                <a:gd name="T97" fmla="*/ 525 h 737"/>
                <a:gd name="T98" fmla="*/ 101 w 547"/>
                <a:gd name="T99" fmla="*/ 44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37">
                  <a:moveTo>
                    <a:pt x="0" y="0"/>
                  </a:moveTo>
                  <a:lnTo>
                    <a:pt x="0" y="737"/>
                  </a:lnTo>
                  <a:lnTo>
                    <a:pt x="547" y="737"/>
                  </a:lnTo>
                  <a:lnTo>
                    <a:pt x="547" y="0"/>
                  </a:lnTo>
                  <a:lnTo>
                    <a:pt x="0" y="0"/>
                  </a:lnTo>
                  <a:close/>
                  <a:moveTo>
                    <a:pt x="519" y="708"/>
                  </a:moveTo>
                  <a:lnTo>
                    <a:pt x="29" y="708"/>
                  </a:lnTo>
                  <a:lnTo>
                    <a:pt x="29" y="29"/>
                  </a:lnTo>
                  <a:lnTo>
                    <a:pt x="519" y="29"/>
                  </a:lnTo>
                  <a:lnTo>
                    <a:pt x="519" y="708"/>
                  </a:lnTo>
                  <a:close/>
                  <a:moveTo>
                    <a:pt x="235" y="190"/>
                  </a:moveTo>
                  <a:lnTo>
                    <a:pt x="235" y="190"/>
                  </a:lnTo>
                  <a:lnTo>
                    <a:pt x="237" y="199"/>
                  </a:lnTo>
                  <a:lnTo>
                    <a:pt x="242" y="209"/>
                  </a:lnTo>
                  <a:lnTo>
                    <a:pt x="246" y="217"/>
                  </a:lnTo>
                  <a:lnTo>
                    <a:pt x="251" y="226"/>
                  </a:lnTo>
                  <a:lnTo>
                    <a:pt x="258" y="234"/>
                  </a:lnTo>
                  <a:lnTo>
                    <a:pt x="266" y="239"/>
                  </a:lnTo>
                  <a:lnTo>
                    <a:pt x="274" y="242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91" y="242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3" y="226"/>
                  </a:lnTo>
                  <a:lnTo>
                    <a:pt x="320" y="217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3" y="188"/>
                  </a:lnTo>
                  <a:lnTo>
                    <a:pt x="335" y="181"/>
                  </a:lnTo>
                  <a:lnTo>
                    <a:pt x="335" y="181"/>
                  </a:lnTo>
                  <a:lnTo>
                    <a:pt x="336" y="173"/>
                  </a:lnTo>
                  <a:lnTo>
                    <a:pt x="336" y="167"/>
                  </a:lnTo>
                  <a:lnTo>
                    <a:pt x="335" y="165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5" y="157"/>
                  </a:lnTo>
                  <a:lnTo>
                    <a:pt x="336" y="144"/>
                  </a:lnTo>
                  <a:lnTo>
                    <a:pt x="336" y="137"/>
                  </a:lnTo>
                  <a:lnTo>
                    <a:pt x="335" y="129"/>
                  </a:lnTo>
                  <a:lnTo>
                    <a:pt x="333" y="121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3" y="110"/>
                  </a:lnTo>
                  <a:lnTo>
                    <a:pt x="315" y="105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1" y="93"/>
                  </a:lnTo>
                  <a:lnTo>
                    <a:pt x="287" y="88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4" y="85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1" y="87"/>
                  </a:lnTo>
                  <a:lnTo>
                    <a:pt x="281" y="87"/>
                  </a:lnTo>
                  <a:lnTo>
                    <a:pt x="278" y="90"/>
                  </a:lnTo>
                  <a:lnTo>
                    <a:pt x="274" y="92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1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6"/>
                  </a:lnTo>
                  <a:lnTo>
                    <a:pt x="251" y="101"/>
                  </a:lnTo>
                  <a:lnTo>
                    <a:pt x="245" y="106"/>
                  </a:lnTo>
                  <a:lnTo>
                    <a:pt x="240" y="113"/>
                  </a:lnTo>
                  <a:lnTo>
                    <a:pt x="235" y="119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0" y="136"/>
                  </a:lnTo>
                  <a:lnTo>
                    <a:pt x="230" y="147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2" y="165"/>
                  </a:lnTo>
                  <a:lnTo>
                    <a:pt x="230" y="167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33" y="188"/>
                  </a:lnTo>
                  <a:lnTo>
                    <a:pt x="235" y="190"/>
                  </a:lnTo>
                  <a:lnTo>
                    <a:pt x="235" y="190"/>
                  </a:lnTo>
                  <a:close/>
                  <a:moveTo>
                    <a:pt x="168" y="371"/>
                  </a:moveTo>
                  <a:lnTo>
                    <a:pt x="168" y="371"/>
                  </a:lnTo>
                  <a:lnTo>
                    <a:pt x="186" y="377"/>
                  </a:lnTo>
                  <a:lnTo>
                    <a:pt x="204" y="382"/>
                  </a:lnTo>
                  <a:lnTo>
                    <a:pt x="238" y="389"/>
                  </a:lnTo>
                  <a:lnTo>
                    <a:pt x="266" y="392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300" y="392"/>
                  </a:lnTo>
                  <a:lnTo>
                    <a:pt x="323" y="391"/>
                  </a:lnTo>
                  <a:lnTo>
                    <a:pt x="343" y="387"/>
                  </a:lnTo>
                  <a:lnTo>
                    <a:pt x="361" y="384"/>
                  </a:lnTo>
                  <a:lnTo>
                    <a:pt x="385" y="377"/>
                  </a:lnTo>
                  <a:lnTo>
                    <a:pt x="394" y="374"/>
                  </a:lnTo>
                  <a:lnTo>
                    <a:pt x="394" y="374"/>
                  </a:lnTo>
                  <a:lnTo>
                    <a:pt x="398" y="371"/>
                  </a:lnTo>
                  <a:lnTo>
                    <a:pt x="400" y="368"/>
                  </a:lnTo>
                  <a:lnTo>
                    <a:pt x="402" y="366"/>
                  </a:lnTo>
                  <a:lnTo>
                    <a:pt x="402" y="366"/>
                  </a:lnTo>
                  <a:lnTo>
                    <a:pt x="402" y="350"/>
                  </a:lnTo>
                  <a:lnTo>
                    <a:pt x="400" y="333"/>
                  </a:lnTo>
                  <a:lnTo>
                    <a:pt x="398" y="317"/>
                  </a:lnTo>
                  <a:lnTo>
                    <a:pt x="395" y="304"/>
                  </a:lnTo>
                  <a:lnTo>
                    <a:pt x="389" y="283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0" y="268"/>
                  </a:lnTo>
                  <a:lnTo>
                    <a:pt x="376" y="263"/>
                  </a:lnTo>
                  <a:lnTo>
                    <a:pt x="359" y="255"/>
                  </a:lnTo>
                  <a:lnTo>
                    <a:pt x="345" y="250"/>
                  </a:lnTo>
                  <a:lnTo>
                    <a:pt x="340" y="247"/>
                  </a:lnTo>
                  <a:lnTo>
                    <a:pt x="340" y="247"/>
                  </a:lnTo>
                  <a:lnTo>
                    <a:pt x="327" y="242"/>
                  </a:lnTo>
                  <a:lnTo>
                    <a:pt x="320" y="237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0" y="247"/>
                  </a:lnTo>
                  <a:lnTo>
                    <a:pt x="304" y="257"/>
                  </a:lnTo>
                  <a:lnTo>
                    <a:pt x="295" y="263"/>
                  </a:lnTo>
                  <a:lnTo>
                    <a:pt x="289" y="266"/>
                  </a:lnTo>
                  <a:lnTo>
                    <a:pt x="282" y="268"/>
                  </a:lnTo>
                  <a:lnTo>
                    <a:pt x="278" y="268"/>
                  </a:lnTo>
                  <a:lnTo>
                    <a:pt x="271" y="266"/>
                  </a:lnTo>
                  <a:lnTo>
                    <a:pt x="266" y="263"/>
                  </a:lnTo>
                  <a:lnTo>
                    <a:pt x="258" y="255"/>
                  </a:lnTo>
                  <a:lnTo>
                    <a:pt x="251" y="243"/>
                  </a:lnTo>
                  <a:lnTo>
                    <a:pt x="245" y="232"/>
                  </a:lnTo>
                  <a:lnTo>
                    <a:pt x="245" y="232"/>
                  </a:lnTo>
                  <a:lnTo>
                    <a:pt x="243" y="237"/>
                  </a:lnTo>
                  <a:lnTo>
                    <a:pt x="237" y="242"/>
                  </a:lnTo>
                  <a:lnTo>
                    <a:pt x="222" y="248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193" y="260"/>
                  </a:lnTo>
                  <a:lnTo>
                    <a:pt x="188" y="265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76" y="279"/>
                  </a:lnTo>
                  <a:lnTo>
                    <a:pt x="171" y="294"/>
                  </a:lnTo>
                  <a:lnTo>
                    <a:pt x="168" y="309"/>
                  </a:lnTo>
                  <a:lnTo>
                    <a:pt x="166" y="322"/>
                  </a:lnTo>
                  <a:lnTo>
                    <a:pt x="163" y="346"/>
                  </a:lnTo>
                  <a:lnTo>
                    <a:pt x="163" y="356"/>
                  </a:lnTo>
                  <a:lnTo>
                    <a:pt x="163" y="356"/>
                  </a:lnTo>
                  <a:lnTo>
                    <a:pt x="163" y="364"/>
                  </a:lnTo>
                  <a:lnTo>
                    <a:pt x="166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8" y="371"/>
                  </a:lnTo>
                  <a:close/>
                  <a:moveTo>
                    <a:pt x="407" y="562"/>
                  </a:moveTo>
                  <a:lnTo>
                    <a:pt x="101" y="562"/>
                  </a:lnTo>
                  <a:lnTo>
                    <a:pt x="101" y="580"/>
                  </a:lnTo>
                  <a:lnTo>
                    <a:pt x="407" y="580"/>
                  </a:lnTo>
                  <a:lnTo>
                    <a:pt x="407" y="562"/>
                  </a:lnTo>
                  <a:close/>
                  <a:moveTo>
                    <a:pt x="103" y="636"/>
                  </a:moveTo>
                  <a:lnTo>
                    <a:pt x="380" y="636"/>
                  </a:lnTo>
                  <a:lnTo>
                    <a:pt x="380" y="618"/>
                  </a:lnTo>
                  <a:lnTo>
                    <a:pt x="103" y="618"/>
                  </a:lnTo>
                  <a:lnTo>
                    <a:pt x="103" y="636"/>
                  </a:lnTo>
                  <a:close/>
                  <a:moveTo>
                    <a:pt x="436" y="507"/>
                  </a:moveTo>
                  <a:lnTo>
                    <a:pt x="101" y="507"/>
                  </a:lnTo>
                  <a:lnTo>
                    <a:pt x="101" y="525"/>
                  </a:lnTo>
                  <a:lnTo>
                    <a:pt x="436" y="525"/>
                  </a:lnTo>
                  <a:lnTo>
                    <a:pt x="436" y="507"/>
                  </a:lnTo>
                  <a:close/>
                  <a:moveTo>
                    <a:pt x="464" y="448"/>
                  </a:moveTo>
                  <a:lnTo>
                    <a:pt x="101" y="448"/>
                  </a:lnTo>
                  <a:lnTo>
                    <a:pt x="101" y="466"/>
                  </a:lnTo>
                  <a:lnTo>
                    <a:pt x="464" y="466"/>
                  </a:lnTo>
                  <a:lnTo>
                    <a:pt x="464" y="4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97369" y="1874034"/>
            <a:ext cx="807436" cy="803226"/>
            <a:chOff x="2159282" y="1328539"/>
            <a:chExt cx="807436" cy="803226"/>
          </a:xfrm>
          <a:effectLst/>
        </p:grpSpPr>
        <p:sp>
          <p:nvSpPr>
            <p:cNvPr id="32" name="Freeform 29"/>
            <p:cNvSpPr/>
            <p:nvPr/>
          </p:nvSpPr>
          <p:spPr bwMode="auto">
            <a:xfrm>
              <a:off x="2159282" y="1328539"/>
              <a:ext cx="807436" cy="774535"/>
            </a:xfrm>
            <a:custGeom>
              <a:avLst/>
              <a:gdLst>
                <a:gd name="T0" fmla="*/ 42 w 219"/>
                <a:gd name="T1" fmla="*/ 210 h 210"/>
                <a:gd name="T2" fmla="*/ 0 w 219"/>
                <a:gd name="T3" fmla="*/ 80 h 210"/>
                <a:gd name="T4" fmla="*/ 109 w 219"/>
                <a:gd name="T5" fmla="*/ 0 h 210"/>
                <a:gd name="T6" fmla="*/ 219 w 219"/>
                <a:gd name="T7" fmla="*/ 80 h 210"/>
                <a:gd name="T8" fmla="*/ 177 w 219"/>
                <a:gd name="T9" fmla="*/ 210 h 210"/>
                <a:gd name="T10" fmla="*/ 42 w 219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0">
                  <a:moveTo>
                    <a:pt x="42" y="210"/>
                  </a:moveTo>
                  <a:lnTo>
                    <a:pt x="0" y="80"/>
                  </a:lnTo>
                  <a:lnTo>
                    <a:pt x="109" y="0"/>
                  </a:lnTo>
                  <a:lnTo>
                    <a:pt x="219" y="80"/>
                  </a:lnTo>
                  <a:lnTo>
                    <a:pt x="177" y="210"/>
                  </a:lnTo>
                  <a:lnTo>
                    <a:pt x="42" y="2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2296933" y="1363415"/>
              <a:ext cx="527685" cy="76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补充说明</a:t>
            </a:r>
            <a:endParaRPr lang="zh-CN" altLang="en-US" dirty="0"/>
          </a:p>
        </p:txBody>
      </p:sp>
      <p:sp>
        <p:nvSpPr>
          <p:cNvPr id="53" name="TextBox 7"/>
          <p:cNvSpPr>
            <a:spLocks noChangeArrowheads="1"/>
          </p:cNvSpPr>
          <p:nvPr/>
        </p:nvSpPr>
        <p:spPr bwMode="auto">
          <a:xfrm>
            <a:off x="1698028" y="1127818"/>
            <a:ext cx="39346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票据识别后信息错误怎么办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圆角矩形 68"/>
          <p:cNvSpPr/>
          <p:nvPr/>
        </p:nvSpPr>
        <p:spPr>
          <a:xfrm>
            <a:off x="1136106" y="1048184"/>
            <a:ext cx="4496598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sp>
        <p:nvSpPr>
          <p:cNvPr id="55" name="TextBox 7"/>
          <p:cNvSpPr>
            <a:spLocks noChangeArrowheads="1"/>
          </p:cNvSpPr>
          <p:nvPr/>
        </p:nvSpPr>
        <p:spPr bwMode="auto">
          <a:xfrm>
            <a:off x="833755" y="1754505"/>
            <a:ext cx="10192385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票据可能会因为折损、打印不清等原因在识别后信息不对，识别后的结果均支持修改，拍票人、报销人可以在移动端和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端进行修改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33932" y="952957"/>
            <a:ext cx="657499" cy="657499"/>
            <a:chOff x="1417067" y="4277724"/>
            <a:chExt cx="657499" cy="657499"/>
          </a:xfrm>
        </p:grpSpPr>
        <p:grpSp>
          <p:nvGrpSpPr>
            <p:cNvPr id="57" name="组合 56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9" name="椭圆 5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698028" y="3053600"/>
            <a:ext cx="3934676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拍票人和报销人可以不是同一人吗？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圆角矩形 68"/>
          <p:cNvSpPr/>
          <p:nvPr/>
        </p:nvSpPr>
        <p:spPr>
          <a:xfrm>
            <a:off x="1136106" y="2973966"/>
            <a:ext cx="4496598" cy="467045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sp>
        <p:nvSpPr>
          <p:cNvPr id="29" name="TextBox 7"/>
          <p:cNvSpPr>
            <a:spLocks noChangeArrowheads="1"/>
          </p:cNvSpPr>
          <p:nvPr/>
        </p:nvSpPr>
        <p:spPr bwMode="auto">
          <a:xfrm>
            <a:off x="833932" y="3680254"/>
            <a:ext cx="11004500" cy="41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可以是不同的人员。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33932" y="2878739"/>
            <a:ext cx="657499" cy="657499"/>
            <a:chOff x="1417067" y="4277724"/>
            <a:chExt cx="657499" cy="657499"/>
          </a:xfrm>
        </p:grpSpPr>
        <p:grpSp>
          <p:nvGrpSpPr>
            <p:cNvPr id="31" name="组合 30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33" name="椭圆 32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TextBox 7"/>
          <p:cNvSpPr>
            <a:spLocks noChangeArrowheads="1"/>
          </p:cNvSpPr>
          <p:nvPr/>
        </p:nvSpPr>
        <p:spPr bwMode="auto">
          <a:xfrm>
            <a:off x="1698028" y="4803126"/>
            <a:ext cx="8043380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系统支持识别结果错误不允许提交吗？</a:t>
            </a:r>
            <a:endParaRPr lang="zh-CN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圆角矩形 68"/>
          <p:cNvSpPr/>
          <p:nvPr/>
        </p:nvSpPr>
        <p:spPr>
          <a:xfrm>
            <a:off x="1136015" y="4723765"/>
            <a:ext cx="4952365" cy="4673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33932" y="4628265"/>
            <a:ext cx="657499" cy="657499"/>
            <a:chOff x="1417067" y="4277724"/>
            <a:chExt cx="657499" cy="657499"/>
          </a:xfrm>
        </p:grpSpPr>
        <p:grpSp>
          <p:nvGrpSpPr>
            <p:cNvPr id="40" name="组合 39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42" name="椭圆 41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4" name="TextBox 7"/>
          <p:cNvSpPr>
            <a:spLocks noChangeArrowheads="1"/>
          </p:cNvSpPr>
          <p:nvPr/>
        </p:nvSpPr>
        <p:spPr bwMode="auto">
          <a:xfrm>
            <a:off x="833755" y="5477510"/>
            <a:ext cx="5357495" cy="124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财务人员可以在综合财务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系统设置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其他设置中进行配置，如右图，该功能需要在升级到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V3.2.1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版本才可以使用。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0" y="3330575"/>
            <a:ext cx="4939030" cy="263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补充说明</a:t>
            </a:r>
            <a:endParaRPr lang="zh-CN" altLang="en-US" dirty="0"/>
          </a:p>
        </p:txBody>
      </p:sp>
      <p:sp>
        <p:nvSpPr>
          <p:cNvPr id="53" name="TextBox 7"/>
          <p:cNvSpPr>
            <a:spLocks noChangeArrowheads="1"/>
          </p:cNvSpPr>
          <p:nvPr/>
        </p:nvSpPr>
        <p:spPr bwMode="auto">
          <a:xfrm>
            <a:off x="1697990" y="1127760"/>
            <a:ext cx="483044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F5EB0"/>
                </a:solidFill>
                <a:latin typeface="Impact MT Std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查验失败的常见原因</a:t>
            </a:r>
            <a:endParaRPr lang="zh-CN" altLang="en-US" b="1" dirty="0">
              <a:solidFill>
                <a:srgbClr val="2F5EB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圆角矩形 68"/>
          <p:cNvSpPr/>
          <p:nvPr/>
        </p:nvSpPr>
        <p:spPr>
          <a:xfrm>
            <a:off x="1136015" y="1048385"/>
            <a:ext cx="5695950" cy="467360"/>
          </a:xfrm>
          <a:prstGeom prst="roundRect">
            <a:avLst>
              <a:gd name="adj" fmla="val 50000"/>
            </a:avLst>
          </a:prstGeom>
          <a:noFill/>
          <a:ln>
            <a:solidFill>
              <a:srgbClr val="2F5E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F5EB0"/>
              </a:solidFill>
            </a:endParaRPr>
          </a:p>
        </p:txBody>
      </p:sp>
      <p:sp>
        <p:nvSpPr>
          <p:cNvPr id="55" name="TextBox 7"/>
          <p:cNvSpPr>
            <a:spLocks noChangeArrowheads="1"/>
          </p:cNvSpPr>
          <p:nvPr/>
        </p:nvSpPr>
        <p:spPr bwMode="auto">
          <a:xfrm>
            <a:off x="722172" y="1610327"/>
            <a:ext cx="11004500" cy="83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如果增值税发票验真失败，系统会显示      经过研究所试点反馈，常见的验真失败源于票据识别结果不对，例如校验码错误。如果系统提示     ，可以编辑票据，确认并修改票据信息后系统会自动重新查验。</a:t>
            </a:r>
            <a:endParaRPr 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833932" y="952957"/>
            <a:ext cx="657499" cy="657499"/>
            <a:chOff x="1417067" y="4277724"/>
            <a:chExt cx="657499" cy="657499"/>
          </a:xfrm>
        </p:grpSpPr>
        <p:grpSp>
          <p:nvGrpSpPr>
            <p:cNvPr id="57" name="组合 56"/>
            <p:cNvGrpSpPr/>
            <p:nvPr/>
          </p:nvGrpSpPr>
          <p:grpSpPr>
            <a:xfrm>
              <a:off x="1417067" y="4277724"/>
              <a:ext cx="657499" cy="657499"/>
              <a:chOff x="3724323" y="1908536"/>
              <a:chExt cx="1329153" cy="1329153"/>
            </a:xfrm>
            <a:gradFill>
              <a:gsLst>
                <a:gs pos="62000">
                  <a:srgbClr val="C69135"/>
                </a:gs>
                <a:gs pos="34200">
                  <a:srgbClr val="E6D38F"/>
                </a:gs>
                <a:gs pos="0">
                  <a:srgbClr val="FCD860"/>
                </a:gs>
                <a:gs pos="100000">
                  <a:srgbClr val="F1DF97"/>
                </a:gs>
              </a:gsLst>
              <a:lin ang="12000000" scaled="0"/>
            </a:gradFill>
          </p:grpSpPr>
          <p:sp>
            <p:nvSpPr>
              <p:cNvPr id="59" name="椭圆 58"/>
              <p:cNvSpPr/>
              <p:nvPr/>
            </p:nvSpPr>
            <p:spPr>
              <a:xfrm>
                <a:off x="3724323" y="1908536"/>
                <a:ext cx="1329153" cy="1329153"/>
              </a:xfrm>
              <a:prstGeom prst="ellipse">
                <a:avLst/>
              </a:prstGeom>
              <a:solidFill>
                <a:srgbClr val="2F5EB0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839838" y="2024052"/>
                <a:ext cx="1098122" cy="10981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TextBox 7"/>
            <p:cNvSpPr>
              <a:spLocks noChangeArrowheads="1"/>
            </p:cNvSpPr>
            <p:nvPr/>
          </p:nvSpPr>
          <p:spPr bwMode="auto">
            <a:xfrm>
              <a:off x="1517646" y="4452585"/>
              <a:ext cx="456340" cy="307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2F5EB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lang="zh-CN" altLang="en-US" sz="2000" b="1" dirty="0">
                <a:solidFill>
                  <a:srgbClr val="2F5EB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455" y="1684655"/>
            <a:ext cx="285750" cy="266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6815" y="2174240"/>
            <a:ext cx="285750" cy="266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645410"/>
            <a:ext cx="10518775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>
            <p:custDataLst>
              <p:tags r:id="rId1"/>
            </p:custDataLst>
          </p:nvPr>
        </p:nvCxnSpPr>
        <p:spPr>
          <a:xfrm flipV="1">
            <a:off x="6684963" y="2720658"/>
            <a:ext cx="0" cy="152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3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>
          <a:xfrm>
            <a:off x="6938328" y="2974658"/>
            <a:ext cx="4359910" cy="1172210"/>
          </a:xfrm>
        </p:spPr>
        <p:txBody>
          <a:bodyPr wrap="square">
            <a:norm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谢谢观看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功能概览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5845" y="1180907"/>
            <a:ext cx="10844463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针对新一代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综合财务系统提供增值税发票识别、验真功能。启用本功能后，报销人无需人工查验增值税发票的真伪，系统可自动识别并进行验真。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3242" y="2401863"/>
            <a:ext cx="84201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目录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95924" y="3138866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606325" y="2261302"/>
            <a:ext cx="9022176" cy="2722664"/>
            <a:chOff x="3168238" y="1715807"/>
            <a:chExt cx="9022176" cy="2722664"/>
          </a:xfrm>
        </p:grpSpPr>
        <p:sp>
          <p:nvSpPr>
            <p:cNvPr id="36" name="Freeform 6"/>
            <p:cNvSpPr/>
            <p:nvPr/>
          </p:nvSpPr>
          <p:spPr bwMode="auto">
            <a:xfrm>
              <a:off x="3168238" y="1715807"/>
              <a:ext cx="9022176" cy="2722664"/>
            </a:xfrm>
            <a:custGeom>
              <a:avLst/>
              <a:gdLst>
                <a:gd name="T0" fmla="*/ 4263 w 4263"/>
                <a:gd name="T1" fmla="*/ 0 h 1286"/>
                <a:gd name="T2" fmla="*/ 0 w 4263"/>
                <a:gd name="T3" fmla="*/ 0 h 1286"/>
                <a:gd name="T4" fmla="*/ 371 w 4263"/>
                <a:gd name="T5" fmla="*/ 642 h 1286"/>
                <a:gd name="T6" fmla="*/ 0 w 4263"/>
                <a:gd name="T7" fmla="*/ 1286 h 1286"/>
                <a:gd name="T8" fmla="*/ 4263 w 4263"/>
                <a:gd name="T9" fmla="*/ 1286 h 1286"/>
                <a:gd name="T10" fmla="*/ 4263 w 4263"/>
                <a:gd name="T11" fmla="*/ 0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63" h="1286">
                  <a:moveTo>
                    <a:pt x="4263" y="0"/>
                  </a:moveTo>
                  <a:lnTo>
                    <a:pt x="0" y="0"/>
                  </a:lnTo>
                  <a:lnTo>
                    <a:pt x="371" y="642"/>
                  </a:lnTo>
                  <a:lnTo>
                    <a:pt x="0" y="1286"/>
                  </a:lnTo>
                  <a:lnTo>
                    <a:pt x="4263" y="1286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121917" tIns="60958" rIns="121917" bIns="609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>
              <a:off x="4175243" y="2533988"/>
              <a:ext cx="769441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增值税发票上传及识别</a:t>
              </a:r>
              <a:endParaRPr lang="zh-CN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1293184" y="2261302"/>
            <a:ext cx="335316" cy="2722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63500" y="2366181"/>
            <a:ext cx="2325318" cy="2542706"/>
            <a:chOff x="1125413" y="1820686"/>
            <a:chExt cx="2325318" cy="2542706"/>
          </a:xfrm>
        </p:grpSpPr>
        <p:sp>
          <p:nvSpPr>
            <p:cNvPr id="34" name="Freeform 7"/>
            <p:cNvSpPr/>
            <p:nvPr/>
          </p:nvSpPr>
          <p:spPr bwMode="auto">
            <a:xfrm>
              <a:off x="1125413" y="1820686"/>
              <a:ext cx="2325318" cy="2542706"/>
            </a:xfrm>
            <a:custGeom>
              <a:avLst/>
              <a:gdLst>
                <a:gd name="T0" fmla="*/ 346 w 1387"/>
                <a:gd name="T1" fmla="*/ 1201 h 1201"/>
                <a:gd name="T2" fmla="*/ 0 w 1387"/>
                <a:gd name="T3" fmla="*/ 600 h 1201"/>
                <a:gd name="T4" fmla="*/ 346 w 1387"/>
                <a:gd name="T5" fmla="*/ 0 h 1201"/>
                <a:gd name="T6" fmla="*/ 1041 w 1387"/>
                <a:gd name="T7" fmla="*/ 0 h 1201"/>
                <a:gd name="T8" fmla="*/ 1387 w 1387"/>
                <a:gd name="T9" fmla="*/ 600 h 1201"/>
                <a:gd name="T10" fmla="*/ 1041 w 1387"/>
                <a:gd name="T11" fmla="*/ 1201 h 1201"/>
                <a:gd name="T12" fmla="*/ 346 w 1387"/>
                <a:gd name="T13" fmla="*/ 1201 h 1201"/>
                <a:gd name="connsiteX0" fmla="*/ 66 w 7571"/>
                <a:gd name="connsiteY0" fmla="*/ 10000 h 10000"/>
                <a:gd name="connsiteX1" fmla="*/ 0 w 7571"/>
                <a:gd name="connsiteY1" fmla="*/ 5146 h 10000"/>
                <a:gd name="connsiteX2" fmla="*/ 66 w 7571"/>
                <a:gd name="connsiteY2" fmla="*/ 0 h 10000"/>
                <a:gd name="connsiteX3" fmla="*/ 5076 w 7571"/>
                <a:gd name="connsiteY3" fmla="*/ 0 h 10000"/>
                <a:gd name="connsiteX4" fmla="*/ 7571 w 7571"/>
                <a:gd name="connsiteY4" fmla="*/ 4996 h 10000"/>
                <a:gd name="connsiteX5" fmla="*/ 5076 w 7571"/>
                <a:gd name="connsiteY5" fmla="*/ 10000 h 10000"/>
                <a:gd name="connsiteX6" fmla="*/ 66 w 7571"/>
                <a:gd name="connsiteY6" fmla="*/ 10000 h 10000"/>
                <a:gd name="connsiteX0-1" fmla="*/ 0 w 9913"/>
                <a:gd name="connsiteY0-2" fmla="*/ 10000 h 10000"/>
                <a:gd name="connsiteX1-3" fmla="*/ 0 w 9913"/>
                <a:gd name="connsiteY1-4" fmla="*/ 0 h 10000"/>
                <a:gd name="connsiteX2-5" fmla="*/ 6618 w 9913"/>
                <a:gd name="connsiteY2-6" fmla="*/ 0 h 10000"/>
                <a:gd name="connsiteX3-7" fmla="*/ 9913 w 9913"/>
                <a:gd name="connsiteY3-8" fmla="*/ 4996 h 10000"/>
                <a:gd name="connsiteX4-9" fmla="*/ 6618 w 9913"/>
                <a:gd name="connsiteY4-10" fmla="*/ 10000 h 10000"/>
                <a:gd name="connsiteX5-11" fmla="*/ 0 w 9913"/>
                <a:gd name="connsiteY5-12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913" h="10000">
                  <a:moveTo>
                    <a:pt x="0" y="10000"/>
                  </a:moveTo>
                  <a:lnTo>
                    <a:pt x="0" y="0"/>
                  </a:lnTo>
                  <a:lnTo>
                    <a:pt x="6618" y="0"/>
                  </a:lnTo>
                  <a:lnTo>
                    <a:pt x="9913" y="4996"/>
                  </a:lnTo>
                  <a:lnTo>
                    <a:pt x="6618" y="10000"/>
                  </a:lnTo>
                  <a:lnTo>
                    <a:pt x="0" y="10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82550">
              <a:noFill/>
              <a:prstDash val="solid"/>
              <a:round/>
            </a:ln>
          </p:spPr>
          <p:txBody>
            <a:bodyPr vert="horz" wrap="square" lIns="121917" tIns="60958" rIns="121917" bIns="6095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1547141" y="2428327"/>
              <a:ext cx="868363" cy="1169988"/>
            </a:xfrm>
            <a:custGeom>
              <a:avLst/>
              <a:gdLst>
                <a:gd name="T0" fmla="*/ 547 w 547"/>
                <a:gd name="T1" fmla="*/ 0 h 737"/>
                <a:gd name="T2" fmla="*/ 29 w 547"/>
                <a:gd name="T3" fmla="*/ 29 h 737"/>
                <a:gd name="T4" fmla="*/ 235 w 547"/>
                <a:gd name="T5" fmla="*/ 190 h 737"/>
                <a:gd name="T6" fmla="*/ 251 w 547"/>
                <a:gd name="T7" fmla="*/ 226 h 737"/>
                <a:gd name="T8" fmla="*/ 281 w 547"/>
                <a:gd name="T9" fmla="*/ 243 h 737"/>
                <a:gd name="T10" fmla="*/ 305 w 547"/>
                <a:gd name="T11" fmla="*/ 232 h 737"/>
                <a:gd name="T12" fmla="*/ 328 w 547"/>
                <a:gd name="T13" fmla="*/ 199 h 737"/>
                <a:gd name="T14" fmla="*/ 335 w 547"/>
                <a:gd name="T15" fmla="*/ 181 h 737"/>
                <a:gd name="T16" fmla="*/ 335 w 547"/>
                <a:gd name="T17" fmla="*/ 165 h 737"/>
                <a:gd name="T18" fmla="*/ 336 w 547"/>
                <a:gd name="T19" fmla="*/ 144 h 737"/>
                <a:gd name="T20" fmla="*/ 328 w 547"/>
                <a:gd name="T21" fmla="*/ 114 h 737"/>
                <a:gd name="T22" fmla="*/ 304 w 547"/>
                <a:gd name="T23" fmla="*/ 101 h 737"/>
                <a:gd name="T24" fmla="*/ 304 w 547"/>
                <a:gd name="T25" fmla="*/ 100 h 737"/>
                <a:gd name="T26" fmla="*/ 297 w 547"/>
                <a:gd name="T27" fmla="*/ 96 h 737"/>
                <a:gd name="T28" fmla="*/ 299 w 547"/>
                <a:gd name="T29" fmla="*/ 100 h 737"/>
                <a:gd name="T30" fmla="*/ 297 w 547"/>
                <a:gd name="T31" fmla="*/ 98 h 737"/>
                <a:gd name="T32" fmla="*/ 287 w 547"/>
                <a:gd name="T33" fmla="*/ 85 h 737"/>
                <a:gd name="T34" fmla="*/ 281 w 547"/>
                <a:gd name="T35" fmla="*/ 90 h 737"/>
                <a:gd name="T36" fmla="*/ 281 w 547"/>
                <a:gd name="T37" fmla="*/ 87 h 737"/>
                <a:gd name="T38" fmla="*/ 273 w 547"/>
                <a:gd name="T39" fmla="*/ 95 h 737"/>
                <a:gd name="T40" fmla="*/ 274 w 547"/>
                <a:gd name="T41" fmla="*/ 90 h 737"/>
                <a:gd name="T42" fmla="*/ 273 w 547"/>
                <a:gd name="T43" fmla="*/ 88 h 737"/>
                <a:gd name="T44" fmla="*/ 269 w 547"/>
                <a:gd name="T45" fmla="*/ 90 h 737"/>
                <a:gd name="T46" fmla="*/ 251 w 547"/>
                <a:gd name="T47" fmla="*/ 101 h 737"/>
                <a:gd name="T48" fmla="*/ 232 w 547"/>
                <a:gd name="T49" fmla="*/ 126 h 737"/>
                <a:gd name="T50" fmla="*/ 233 w 547"/>
                <a:gd name="T51" fmla="*/ 165 h 737"/>
                <a:gd name="T52" fmla="*/ 229 w 547"/>
                <a:gd name="T53" fmla="*/ 172 h 737"/>
                <a:gd name="T54" fmla="*/ 235 w 547"/>
                <a:gd name="T55" fmla="*/ 190 h 737"/>
                <a:gd name="T56" fmla="*/ 186 w 547"/>
                <a:gd name="T57" fmla="*/ 377 h 737"/>
                <a:gd name="T58" fmla="*/ 276 w 547"/>
                <a:gd name="T59" fmla="*/ 394 h 737"/>
                <a:gd name="T60" fmla="*/ 343 w 547"/>
                <a:gd name="T61" fmla="*/ 387 h 737"/>
                <a:gd name="T62" fmla="*/ 394 w 547"/>
                <a:gd name="T63" fmla="*/ 374 h 737"/>
                <a:gd name="T64" fmla="*/ 402 w 547"/>
                <a:gd name="T65" fmla="*/ 366 h 737"/>
                <a:gd name="T66" fmla="*/ 395 w 547"/>
                <a:gd name="T67" fmla="*/ 304 h 737"/>
                <a:gd name="T68" fmla="*/ 380 w 547"/>
                <a:gd name="T69" fmla="*/ 268 h 737"/>
                <a:gd name="T70" fmla="*/ 340 w 547"/>
                <a:gd name="T71" fmla="*/ 247 h 737"/>
                <a:gd name="T72" fmla="*/ 318 w 547"/>
                <a:gd name="T73" fmla="*/ 234 h 737"/>
                <a:gd name="T74" fmla="*/ 304 w 547"/>
                <a:gd name="T75" fmla="*/ 257 h 737"/>
                <a:gd name="T76" fmla="*/ 278 w 547"/>
                <a:gd name="T77" fmla="*/ 268 h 737"/>
                <a:gd name="T78" fmla="*/ 251 w 547"/>
                <a:gd name="T79" fmla="*/ 243 h 737"/>
                <a:gd name="T80" fmla="*/ 237 w 547"/>
                <a:gd name="T81" fmla="*/ 242 h 737"/>
                <a:gd name="T82" fmla="*/ 193 w 547"/>
                <a:gd name="T83" fmla="*/ 260 h 737"/>
                <a:gd name="T84" fmla="*/ 176 w 547"/>
                <a:gd name="T85" fmla="*/ 279 h 737"/>
                <a:gd name="T86" fmla="*/ 163 w 547"/>
                <a:gd name="T87" fmla="*/ 346 h 737"/>
                <a:gd name="T88" fmla="*/ 166 w 547"/>
                <a:gd name="T89" fmla="*/ 369 h 737"/>
                <a:gd name="T90" fmla="*/ 407 w 547"/>
                <a:gd name="T91" fmla="*/ 562 h 737"/>
                <a:gd name="T92" fmla="*/ 407 w 547"/>
                <a:gd name="T93" fmla="*/ 562 h 737"/>
                <a:gd name="T94" fmla="*/ 103 w 547"/>
                <a:gd name="T95" fmla="*/ 618 h 737"/>
                <a:gd name="T96" fmla="*/ 101 w 547"/>
                <a:gd name="T97" fmla="*/ 525 h 737"/>
                <a:gd name="T98" fmla="*/ 101 w 547"/>
                <a:gd name="T99" fmla="*/ 448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7" h="737">
                  <a:moveTo>
                    <a:pt x="0" y="0"/>
                  </a:moveTo>
                  <a:lnTo>
                    <a:pt x="0" y="737"/>
                  </a:lnTo>
                  <a:lnTo>
                    <a:pt x="547" y="737"/>
                  </a:lnTo>
                  <a:lnTo>
                    <a:pt x="547" y="0"/>
                  </a:lnTo>
                  <a:lnTo>
                    <a:pt x="0" y="0"/>
                  </a:lnTo>
                  <a:close/>
                  <a:moveTo>
                    <a:pt x="519" y="708"/>
                  </a:moveTo>
                  <a:lnTo>
                    <a:pt x="29" y="708"/>
                  </a:lnTo>
                  <a:lnTo>
                    <a:pt x="29" y="29"/>
                  </a:lnTo>
                  <a:lnTo>
                    <a:pt x="519" y="29"/>
                  </a:lnTo>
                  <a:lnTo>
                    <a:pt x="519" y="708"/>
                  </a:lnTo>
                  <a:close/>
                  <a:moveTo>
                    <a:pt x="235" y="190"/>
                  </a:moveTo>
                  <a:lnTo>
                    <a:pt x="235" y="190"/>
                  </a:lnTo>
                  <a:lnTo>
                    <a:pt x="237" y="199"/>
                  </a:lnTo>
                  <a:lnTo>
                    <a:pt x="242" y="209"/>
                  </a:lnTo>
                  <a:lnTo>
                    <a:pt x="246" y="217"/>
                  </a:lnTo>
                  <a:lnTo>
                    <a:pt x="251" y="226"/>
                  </a:lnTo>
                  <a:lnTo>
                    <a:pt x="258" y="234"/>
                  </a:lnTo>
                  <a:lnTo>
                    <a:pt x="266" y="239"/>
                  </a:lnTo>
                  <a:lnTo>
                    <a:pt x="274" y="242"/>
                  </a:lnTo>
                  <a:lnTo>
                    <a:pt x="281" y="243"/>
                  </a:lnTo>
                  <a:lnTo>
                    <a:pt x="281" y="243"/>
                  </a:lnTo>
                  <a:lnTo>
                    <a:pt x="291" y="242"/>
                  </a:lnTo>
                  <a:lnTo>
                    <a:pt x="299" y="239"/>
                  </a:lnTo>
                  <a:lnTo>
                    <a:pt x="305" y="232"/>
                  </a:lnTo>
                  <a:lnTo>
                    <a:pt x="313" y="226"/>
                  </a:lnTo>
                  <a:lnTo>
                    <a:pt x="320" y="217"/>
                  </a:lnTo>
                  <a:lnTo>
                    <a:pt x="325" y="209"/>
                  </a:lnTo>
                  <a:lnTo>
                    <a:pt x="328" y="199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3" y="188"/>
                  </a:lnTo>
                  <a:lnTo>
                    <a:pt x="335" y="181"/>
                  </a:lnTo>
                  <a:lnTo>
                    <a:pt x="335" y="181"/>
                  </a:lnTo>
                  <a:lnTo>
                    <a:pt x="336" y="173"/>
                  </a:lnTo>
                  <a:lnTo>
                    <a:pt x="336" y="167"/>
                  </a:lnTo>
                  <a:lnTo>
                    <a:pt x="335" y="165"/>
                  </a:lnTo>
                  <a:lnTo>
                    <a:pt x="333" y="165"/>
                  </a:lnTo>
                  <a:lnTo>
                    <a:pt x="333" y="165"/>
                  </a:lnTo>
                  <a:lnTo>
                    <a:pt x="335" y="157"/>
                  </a:lnTo>
                  <a:lnTo>
                    <a:pt x="336" y="144"/>
                  </a:lnTo>
                  <a:lnTo>
                    <a:pt x="336" y="137"/>
                  </a:lnTo>
                  <a:lnTo>
                    <a:pt x="335" y="129"/>
                  </a:lnTo>
                  <a:lnTo>
                    <a:pt x="333" y="121"/>
                  </a:lnTo>
                  <a:lnTo>
                    <a:pt x="328" y="114"/>
                  </a:lnTo>
                  <a:lnTo>
                    <a:pt x="328" y="114"/>
                  </a:lnTo>
                  <a:lnTo>
                    <a:pt x="323" y="110"/>
                  </a:lnTo>
                  <a:lnTo>
                    <a:pt x="315" y="105"/>
                  </a:lnTo>
                  <a:lnTo>
                    <a:pt x="304" y="101"/>
                  </a:lnTo>
                  <a:lnTo>
                    <a:pt x="304" y="101"/>
                  </a:lnTo>
                  <a:lnTo>
                    <a:pt x="302" y="100"/>
                  </a:lnTo>
                  <a:lnTo>
                    <a:pt x="302" y="100"/>
                  </a:lnTo>
                  <a:lnTo>
                    <a:pt x="304" y="100"/>
                  </a:lnTo>
                  <a:lnTo>
                    <a:pt x="304" y="100"/>
                  </a:lnTo>
                  <a:lnTo>
                    <a:pt x="300" y="100"/>
                  </a:lnTo>
                  <a:lnTo>
                    <a:pt x="300" y="100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9" y="100"/>
                  </a:lnTo>
                  <a:lnTo>
                    <a:pt x="295" y="95"/>
                  </a:lnTo>
                  <a:lnTo>
                    <a:pt x="295" y="95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1" y="93"/>
                  </a:lnTo>
                  <a:lnTo>
                    <a:pt x="287" y="88"/>
                  </a:lnTo>
                  <a:lnTo>
                    <a:pt x="287" y="85"/>
                  </a:lnTo>
                  <a:lnTo>
                    <a:pt x="287" y="85"/>
                  </a:lnTo>
                  <a:lnTo>
                    <a:pt x="284" y="85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85"/>
                  </a:lnTo>
                  <a:lnTo>
                    <a:pt x="286" y="82"/>
                  </a:lnTo>
                  <a:lnTo>
                    <a:pt x="286" y="82"/>
                  </a:lnTo>
                  <a:lnTo>
                    <a:pt x="281" y="87"/>
                  </a:lnTo>
                  <a:lnTo>
                    <a:pt x="281" y="87"/>
                  </a:lnTo>
                  <a:lnTo>
                    <a:pt x="278" y="90"/>
                  </a:lnTo>
                  <a:lnTo>
                    <a:pt x="274" y="92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3" y="95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1" y="95"/>
                  </a:lnTo>
                  <a:lnTo>
                    <a:pt x="269" y="93"/>
                  </a:lnTo>
                  <a:lnTo>
                    <a:pt x="269" y="93"/>
                  </a:lnTo>
                  <a:lnTo>
                    <a:pt x="273" y="88"/>
                  </a:lnTo>
                  <a:lnTo>
                    <a:pt x="273" y="88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0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0" y="96"/>
                  </a:lnTo>
                  <a:lnTo>
                    <a:pt x="251" y="101"/>
                  </a:lnTo>
                  <a:lnTo>
                    <a:pt x="245" y="106"/>
                  </a:lnTo>
                  <a:lnTo>
                    <a:pt x="240" y="113"/>
                  </a:lnTo>
                  <a:lnTo>
                    <a:pt x="235" y="119"/>
                  </a:lnTo>
                  <a:lnTo>
                    <a:pt x="232" y="126"/>
                  </a:lnTo>
                  <a:lnTo>
                    <a:pt x="232" y="126"/>
                  </a:lnTo>
                  <a:lnTo>
                    <a:pt x="230" y="136"/>
                  </a:lnTo>
                  <a:lnTo>
                    <a:pt x="230" y="147"/>
                  </a:lnTo>
                  <a:lnTo>
                    <a:pt x="233" y="165"/>
                  </a:lnTo>
                  <a:lnTo>
                    <a:pt x="233" y="165"/>
                  </a:lnTo>
                  <a:lnTo>
                    <a:pt x="232" y="165"/>
                  </a:lnTo>
                  <a:lnTo>
                    <a:pt x="230" y="167"/>
                  </a:lnTo>
                  <a:lnTo>
                    <a:pt x="229" y="172"/>
                  </a:lnTo>
                  <a:lnTo>
                    <a:pt x="232" y="181"/>
                  </a:lnTo>
                  <a:lnTo>
                    <a:pt x="232" y="181"/>
                  </a:lnTo>
                  <a:lnTo>
                    <a:pt x="233" y="188"/>
                  </a:lnTo>
                  <a:lnTo>
                    <a:pt x="235" y="190"/>
                  </a:lnTo>
                  <a:lnTo>
                    <a:pt x="235" y="190"/>
                  </a:lnTo>
                  <a:close/>
                  <a:moveTo>
                    <a:pt x="168" y="371"/>
                  </a:moveTo>
                  <a:lnTo>
                    <a:pt x="168" y="371"/>
                  </a:lnTo>
                  <a:lnTo>
                    <a:pt x="186" y="377"/>
                  </a:lnTo>
                  <a:lnTo>
                    <a:pt x="204" y="382"/>
                  </a:lnTo>
                  <a:lnTo>
                    <a:pt x="238" y="389"/>
                  </a:lnTo>
                  <a:lnTo>
                    <a:pt x="266" y="392"/>
                  </a:lnTo>
                  <a:lnTo>
                    <a:pt x="276" y="394"/>
                  </a:lnTo>
                  <a:lnTo>
                    <a:pt x="276" y="394"/>
                  </a:lnTo>
                  <a:lnTo>
                    <a:pt x="300" y="392"/>
                  </a:lnTo>
                  <a:lnTo>
                    <a:pt x="323" y="391"/>
                  </a:lnTo>
                  <a:lnTo>
                    <a:pt x="343" y="387"/>
                  </a:lnTo>
                  <a:lnTo>
                    <a:pt x="361" y="384"/>
                  </a:lnTo>
                  <a:lnTo>
                    <a:pt x="385" y="377"/>
                  </a:lnTo>
                  <a:lnTo>
                    <a:pt x="394" y="374"/>
                  </a:lnTo>
                  <a:lnTo>
                    <a:pt x="394" y="374"/>
                  </a:lnTo>
                  <a:lnTo>
                    <a:pt x="398" y="371"/>
                  </a:lnTo>
                  <a:lnTo>
                    <a:pt x="400" y="368"/>
                  </a:lnTo>
                  <a:lnTo>
                    <a:pt x="402" y="366"/>
                  </a:lnTo>
                  <a:lnTo>
                    <a:pt x="402" y="366"/>
                  </a:lnTo>
                  <a:lnTo>
                    <a:pt x="402" y="350"/>
                  </a:lnTo>
                  <a:lnTo>
                    <a:pt x="400" y="333"/>
                  </a:lnTo>
                  <a:lnTo>
                    <a:pt x="398" y="317"/>
                  </a:lnTo>
                  <a:lnTo>
                    <a:pt x="395" y="304"/>
                  </a:lnTo>
                  <a:lnTo>
                    <a:pt x="389" y="283"/>
                  </a:lnTo>
                  <a:lnTo>
                    <a:pt x="385" y="275"/>
                  </a:lnTo>
                  <a:lnTo>
                    <a:pt x="385" y="275"/>
                  </a:lnTo>
                  <a:lnTo>
                    <a:pt x="380" y="268"/>
                  </a:lnTo>
                  <a:lnTo>
                    <a:pt x="376" y="263"/>
                  </a:lnTo>
                  <a:lnTo>
                    <a:pt x="359" y="255"/>
                  </a:lnTo>
                  <a:lnTo>
                    <a:pt x="345" y="250"/>
                  </a:lnTo>
                  <a:lnTo>
                    <a:pt x="340" y="247"/>
                  </a:lnTo>
                  <a:lnTo>
                    <a:pt x="340" y="247"/>
                  </a:lnTo>
                  <a:lnTo>
                    <a:pt x="327" y="242"/>
                  </a:lnTo>
                  <a:lnTo>
                    <a:pt x="320" y="237"/>
                  </a:lnTo>
                  <a:lnTo>
                    <a:pt x="318" y="234"/>
                  </a:lnTo>
                  <a:lnTo>
                    <a:pt x="318" y="232"/>
                  </a:lnTo>
                  <a:lnTo>
                    <a:pt x="318" y="232"/>
                  </a:lnTo>
                  <a:lnTo>
                    <a:pt x="310" y="247"/>
                  </a:lnTo>
                  <a:lnTo>
                    <a:pt x="304" y="257"/>
                  </a:lnTo>
                  <a:lnTo>
                    <a:pt x="295" y="263"/>
                  </a:lnTo>
                  <a:lnTo>
                    <a:pt x="289" y="266"/>
                  </a:lnTo>
                  <a:lnTo>
                    <a:pt x="282" y="268"/>
                  </a:lnTo>
                  <a:lnTo>
                    <a:pt x="278" y="268"/>
                  </a:lnTo>
                  <a:lnTo>
                    <a:pt x="271" y="266"/>
                  </a:lnTo>
                  <a:lnTo>
                    <a:pt x="266" y="263"/>
                  </a:lnTo>
                  <a:lnTo>
                    <a:pt x="258" y="255"/>
                  </a:lnTo>
                  <a:lnTo>
                    <a:pt x="251" y="243"/>
                  </a:lnTo>
                  <a:lnTo>
                    <a:pt x="245" y="232"/>
                  </a:lnTo>
                  <a:lnTo>
                    <a:pt x="245" y="232"/>
                  </a:lnTo>
                  <a:lnTo>
                    <a:pt x="243" y="237"/>
                  </a:lnTo>
                  <a:lnTo>
                    <a:pt x="237" y="242"/>
                  </a:lnTo>
                  <a:lnTo>
                    <a:pt x="222" y="248"/>
                  </a:lnTo>
                  <a:lnTo>
                    <a:pt x="201" y="257"/>
                  </a:lnTo>
                  <a:lnTo>
                    <a:pt x="201" y="257"/>
                  </a:lnTo>
                  <a:lnTo>
                    <a:pt x="193" y="260"/>
                  </a:lnTo>
                  <a:lnTo>
                    <a:pt x="188" y="265"/>
                  </a:lnTo>
                  <a:lnTo>
                    <a:pt x="183" y="268"/>
                  </a:lnTo>
                  <a:lnTo>
                    <a:pt x="183" y="268"/>
                  </a:lnTo>
                  <a:lnTo>
                    <a:pt x="176" y="279"/>
                  </a:lnTo>
                  <a:lnTo>
                    <a:pt x="171" y="294"/>
                  </a:lnTo>
                  <a:lnTo>
                    <a:pt x="168" y="309"/>
                  </a:lnTo>
                  <a:lnTo>
                    <a:pt x="166" y="322"/>
                  </a:lnTo>
                  <a:lnTo>
                    <a:pt x="163" y="346"/>
                  </a:lnTo>
                  <a:lnTo>
                    <a:pt x="163" y="356"/>
                  </a:lnTo>
                  <a:lnTo>
                    <a:pt x="163" y="356"/>
                  </a:lnTo>
                  <a:lnTo>
                    <a:pt x="163" y="364"/>
                  </a:lnTo>
                  <a:lnTo>
                    <a:pt x="166" y="369"/>
                  </a:lnTo>
                  <a:lnTo>
                    <a:pt x="168" y="371"/>
                  </a:lnTo>
                  <a:lnTo>
                    <a:pt x="168" y="371"/>
                  </a:lnTo>
                  <a:lnTo>
                    <a:pt x="168" y="371"/>
                  </a:lnTo>
                  <a:close/>
                  <a:moveTo>
                    <a:pt x="407" y="562"/>
                  </a:moveTo>
                  <a:lnTo>
                    <a:pt x="101" y="562"/>
                  </a:lnTo>
                  <a:lnTo>
                    <a:pt x="101" y="580"/>
                  </a:lnTo>
                  <a:lnTo>
                    <a:pt x="407" y="580"/>
                  </a:lnTo>
                  <a:lnTo>
                    <a:pt x="407" y="562"/>
                  </a:lnTo>
                  <a:close/>
                  <a:moveTo>
                    <a:pt x="103" y="636"/>
                  </a:moveTo>
                  <a:lnTo>
                    <a:pt x="380" y="636"/>
                  </a:lnTo>
                  <a:lnTo>
                    <a:pt x="380" y="618"/>
                  </a:lnTo>
                  <a:lnTo>
                    <a:pt x="103" y="618"/>
                  </a:lnTo>
                  <a:lnTo>
                    <a:pt x="103" y="636"/>
                  </a:lnTo>
                  <a:close/>
                  <a:moveTo>
                    <a:pt x="436" y="507"/>
                  </a:moveTo>
                  <a:lnTo>
                    <a:pt x="101" y="507"/>
                  </a:lnTo>
                  <a:lnTo>
                    <a:pt x="101" y="525"/>
                  </a:lnTo>
                  <a:lnTo>
                    <a:pt x="436" y="525"/>
                  </a:lnTo>
                  <a:lnTo>
                    <a:pt x="436" y="507"/>
                  </a:lnTo>
                  <a:close/>
                  <a:moveTo>
                    <a:pt x="464" y="448"/>
                  </a:moveTo>
                  <a:lnTo>
                    <a:pt x="101" y="448"/>
                  </a:lnTo>
                  <a:lnTo>
                    <a:pt x="101" y="466"/>
                  </a:lnTo>
                  <a:lnTo>
                    <a:pt x="464" y="466"/>
                  </a:lnTo>
                  <a:lnTo>
                    <a:pt x="464" y="4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方正中等线简体" panose="03000509000000000000" pitchFamily="2" charset="-122"/>
                <a:ea typeface="方正中等线简体" panose="03000509000000000000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97369" y="1874034"/>
            <a:ext cx="807436" cy="804317"/>
            <a:chOff x="2159282" y="1328539"/>
            <a:chExt cx="807436" cy="804317"/>
          </a:xfrm>
          <a:effectLst/>
        </p:grpSpPr>
        <p:sp>
          <p:nvSpPr>
            <p:cNvPr id="32" name="Freeform 29"/>
            <p:cNvSpPr/>
            <p:nvPr/>
          </p:nvSpPr>
          <p:spPr bwMode="auto">
            <a:xfrm>
              <a:off x="2159282" y="1328539"/>
              <a:ext cx="807436" cy="774535"/>
            </a:xfrm>
            <a:custGeom>
              <a:avLst/>
              <a:gdLst>
                <a:gd name="T0" fmla="*/ 42 w 219"/>
                <a:gd name="T1" fmla="*/ 210 h 210"/>
                <a:gd name="T2" fmla="*/ 0 w 219"/>
                <a:gd name="T3" fmla="*/ 80 h 210"/>
                <a:gd name="T4" fmla="*/ 109 w 219"/>
                <a:gd name="T5" fmla="*/ 0 h 210"/>
                <a:gd name="T6" fmla="*/ 219 w 219"/>
                <a:gd name="T7" fmla="*/ 80 h 210"/>
                <a:gd name="T8" fmla="*/ 177 w 219"/>
                <a:gd name="T9" fmla="*/ 210 h 210"/>
                <a:gd name="T10" fmla="*/ 42 w 219"/>
                <a:gd name="T11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0">
                  <a:moveTo>
                    <a:pt x="42" y="210"/>
                  </a:moveTo>
                  <a:lnTo>
                    <a:pt x="0" y="80"/>
                  </a:lnTo>
                  <a:lnTo>
                    <a:pt x="109" y="0"/>
                  </a:lnTo>
                  <a:lnTo>
                    <a:pt x="219" y="80"/>
                  </a:lnTo>
                  <a:lnTo>
                    <a:pt x="177" y="210"/>
                  </a:lnTo>
                  <a:lnTo>
                    <a:pt x="42" y="21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33" name="TextBox 14"/>
            <p:cNvSpPr txBox="1"/>
            <p:nvPr/>
          </p:nvSpPr>
          <p:spPr>
            <a:xfrm>
              <a:off x="2296933" y="1363415"/>
              <a:ext cx="53251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票据上传方式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2219750" y="2228078"/>
            <a:ext cx="2363189" cy="2363189"/>
          </a:xfrm>
          <a:prstGeom prst="ellipse">
            <a:avLst/>
          </a:prstGeom>
          <a:solidFill>
            <a:srgbClr val="0070C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733" y="2761600"/>
            <a:ext cx="914667" cy="128625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401344" y="2113528"/>
            <a:ext cx="244827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97488" y="3409672"/>
            <a:ext cx="1151682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401344" y="4705816"/>
            <a:ext cx="2447826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489576" y="1753488"/>
            <a:ext cx="738356" cy="720080"/>
            <a:chOff x="3995936" y="1495374"/>
            <a:chExt cx="738356" cy="720080"/>
          </a:xfrm>
        </p:grpSpPr>
        <p:sp>
          <p:nvSpPr>
            <p:cNvPr id="22" name="椭圆 21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3" name="TextBox 15"/>
            <p:cNvSpPr txBox="1"/>
            <p:nvPr/>
          </p:nvSpPr>
          <p:spPr>
            <a:xfrm>
              <a:off x="4007811" y="1569123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483175" y="3044685"/>
            <a:ext cx="726481" cy="720080"/>
            <a:chOff x="3989535" y="2786571"/>
            <a:chExt cx="726481" cy="720080"/>
          </a:xfrm>
        </p:grpSpPr>
        <p:sp>
          <p:nvSpPr>
            <p:cNvPr id="20" name="椭圆 19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TextBox 18"/>
            <p:cNvSpPr txBox="1"/>
            <p:nvPr/>
          </p:nvSpPr>
          <p:spPr>
            <a:xfrm>
              <a:off x="3989535" y="2816779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89576" y="4345776"/>
            <a:ext cx="738356" cy="720080"/>
            <a:chOff x="3995936" y="4087662"/>
            <a:chExt cx="738356" cy="720080"/>
          </a:xfrm>
        </p:grpSpPr>
        <p:sp>
          <p:nvSpPr>
            <p:cNvPr id="18" name="椭圆 17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TextBox 21"/>
            <p:cNvSpPr txBox="1"/>
            <p:nvPr/>
          </p:nvSpPr>
          <p:spPr>
            <a:xfrm>
              <a:off x="4007811" y="4124536"/>
              <a:ext cx="7264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矩形 12"/>
          <p:cNvSpPr/>
          <p:nvPr/>
        </p:nvSpPr>
        <p:spPr bwMode="auto">
          <a:xfrm>
            <a:off x="6297413" y="1981125"/>
            <a:ext cx="401521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：通过手机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我的票据上传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421868" y="3219017"/>
            <a:ext cx="3202778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：通过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端扫码上传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440045" y="4531497"/>
            <a:ext cx="372995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：通过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上传附件方式上传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18278" y="5729530"/>
            <a:ext cx="972344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：以上三种方式效果相同，使用者根据本所财务规定及个人操作习惯选择其中一种即可。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票据上传方式</a:t>
            </a:r>
            <a:r>
              <a:rPr lang="en-US" altLang="zh-CN" dirty="0">
                <a:sym typeface="+mn-ea"/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/>
          <a:srcRect b="41097"/>
          <a:stretch>
            <a:fillRect/>
          </a:stretch>
        </p:blipFill>
        <p:spPr>
          <a:xfrm>
            <a:off x="1462838" y="1864038"/>
            <a:ext cx="3103917" cy="387952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62839" y="1114441"/>
            <a:ext cx="807974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通过新一代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22850" y="2530394"/>
            <a:ext cx="760844" cy="560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68912c475a4a45f1a3f7eb72efd1d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095" y="1864038"/>
            <a:ext cx="2793003" cy="394001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972444" y="4720252"/>
            <a:ext cx="1172307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b="42549"/>
          <a:stretch>
            <a:fillRect/>
          </a:stretch>
        </p:blipFill>
        <p:spPr>
          <a:xfrm>
            <a:off x="8550438" y="1871686"/>
            <a:ext cx="3360544" cy="394001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8550438" y="2903124"/>
            <a:ext cx="3172380" cy="19736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318230" y="5898797"/>
            <a:ext cx="3248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我的票据图标，进入操作界面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84008" y="5811784"/>
            <a:ext cx="32485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、点击相机按钮，拍摄增值税发票（安卓手机为单击，苹果手机为双击）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/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63856" y="5923332"/>
            <a:ext cx="341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、识别后的票据会显示为待上传，点击上传即可。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/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票据上传方式</a:t>
            </a:r>
            <a:r>
              <a:rPr lang="en-US" altLang="zh-CN" dirty="0">
                <a:sym typeface="+mn-ea"/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2839" y="1114441"/>
            <a:ext cx="807974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通过新一代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87688" y="3082323"/>
            <a:ext cx="3248527" cy="149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、登录新一代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报销系统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端，点击附件信息中的我的票据，选择增值税发票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189" y="1948848"/>
            <a:ext cx="8410575" cy="1133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393" y="3857282"/>
            <a:ext cx="5194422" cy="2738089"/>
          </a:xfrm>
          <a:prstGeom prst="rect">
            <a:avLst/>
          </a:prstGeom>
        </p:spPr>
      </p:pic>
      <p:sp>
        <p:nvSpPr>
          <p:cNvPr id="15" name="燕尾形箭头 1"/>
          <p:cNvSpPr/>
          <p:nvPr/>
        </p:nvSpPr>
        <p:spPr>
          <a:xfrm rot="8340000">
            <a:off x="6568449" y="2148900"/>
            <a:ext cx="976630" cy="54673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燕尾形箭头 1"/>
          <p:cNvSpPr/>
          <p:nvPr/>
        </p:nvSpPr>
        <p:spPr>
          <a:xfrm rot="8340000">
            <a:off x="1920320" y="5326400"/>
            <a:ext cx="976630" cy="54673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票据上传方式</a:t>
            </a:r>
            <a:r>
              <a:rPr lang="en-US" altLang="zh-CN" dirty="0">
                <a:sym typeface="+mn-ea"/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62839" y="1114441"/>
            <a:ext cx="807974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通过新一代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报销系统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端扫码上传附件的方式上传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462839" y="4655776"/>
            <a:ext cx="8464235" cy="5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、登录新一代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报销系统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端，点击附件信息中的手机文件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燕尾形箭头 1"/>
          <p:cNvSpPr/>
          <p:nvPr/>
        </p:nvSpPr>
        <p:spPr>
          <a:xfrm rot="8340000">
            <a:off x="2758449" y="2054466"/>
            <a:ext cx="976630" cy="546735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8349" y="2776537"/>
            <a:ext cx="8848725" cy="130492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954828" y="3428999"/>
            <a:ext cx="1095765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bldLvl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票据上传方式</a:t>
            </a:r>
            <a:r>
              <a:rPr lang="en-US" altLang="zh-CN" dirty="0">
                <a:sym typeface="+mn-ea"/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229" y="1011159"/>
            <a:ext cx="807974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通过新一代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报销系统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端扫码上传附件的方式上传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77229" y="4655776"/>
            <a:ext cx="8464235" cy="5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、使用新一代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的移动端扫码，上传附件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16602" y="1716169"/>
            <a:ext cx="2449757" cy="43551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640" y="1716168"/>
            <a:ext cx="2449757" cy="435512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29" y="1691700"/>
            <a:ext cx="4776240" cy="272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>
            <a:spLocks noGrp="1"/>
          </p:cNvSpPr>
          <p:nvPr>
            <p:ph type="title"/>
          </p:nvPr>
        </p:nvSpPr>
        <p:spPr>
          <a:xfrm>
            <a:off x="721896" y="108091"/>
            <a:ext cx="10844463" cy="609600"/>
          </a:xfrm>
        </p:spPr>
        <p:txBody>
          <a:bodyPr>
            <a:normAutofit/>
          </a:bodyPr>
          <a:lstStyle/>
          <a:p>
            <a:r>
              <a:rPr lang="zh-CN" altLang="en-US" dirty="0">
                <a:sym typeface="+mn-ea"/>
              </a:rPr>
              <a:t>票据上传方式</a:t>
            </a:r>
            <a:r>
              <a:rPr lang="en-US" altLang="zh-CN" dirty="0">
                <a:sym typeface="+mn-ea"/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7229" y="1011159"/>
            <a:ext cx="8079746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通过新一代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ARP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报销系统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端上传附件的方式上传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77229" y="4655776"/>
            <a:ext cx="8464235" cy="51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、点击上传附件，选择增值税发票照片或者电子发票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6906" y="2064727"/>
            <a:ext cx="6724650" cy="14859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422643" y="2807677"/>
            <a:ext cx="1095765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1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THUMBS_INDEX" val="1、4、7、9、12、17、20、21、22、23、26、29、31、33、35、36、37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610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4610_37*i*1"/>
  <p:tag name="KSO_WM_TEMPLATE_CATEGORY" val="custom"/>
  <p:tag name="KSO_WM_TEMPLATE_INDEX" val="20204610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ISCONTENTSTITLE" val="0"/>
  <p:tag name="KSO_WM_UNIT_NOCLEAR" val="1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10_37*a*1"/>
  <p:tag name="KSO_WM_TEMPLATE_CATEGORY" val="custom"/>
  <p:tag name="KSO_WM_TEMPLATE_INDEX" val="20204610"/>
  <p:tag name="KSO_WM_UNIT_LAYERLEVEL" val="1"/>
  <p:tag name="KSO_WM_TAG_VERSION" val="1.0"/>
  <p:tag name="KSO_WM_BEAUTIFY_FLAG" val="#wm#"/>
  <p:tag name="KSO_WM_UNIT_PRESET_TEXT" val="谢谢观看"/>
</p:tagLst>
</file>

<file path=ppt/tags/tag147.xml><?xml version="1.0" encoding="utf-8"?>
<p:tagLst xmlns:p="http://schemas.openxmlformats.org/presentationml/2006/main">
  <p:tag name="KSO_WM_SLIDE_ID" val="custom20204610_37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7"/>
  <p:tag name="KSO_WM_TAG_VERSION" val="1.0"/>
  <p:tag name="KSO_WM_BEAUTIFY_FLAG" val="#wm#"/>
  <p:tag name="KSO_WM_TEMPLATE_CATEGORY" val="custom"/>
  <p:tag name="KSO_WM_TEMPLATE_INDEX" val="20204610"/>
  <p:tag name="KSO_WM_SLIDE_LAYOUT" val="a_b"/>
  <p:tag name="KSO_WM_SLIDE_LAYOUT_CNT" val="1_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1416">
      <a:dk1>
        <a:sysClr val="windowText" lastClr="000000"/>
      </a:dk1>
      <a:lt1>
        <a:sysClr val="window" lastClr="FFFFFF"/>
      </a:lt1>
      <a:dk2>
        <a:srgbClr val="E2EDFD"/>
      </a:dk2>
      <a:lt2>
        <a:srgbClr val="FFFFFF"/>
      </a:lt2>
      <a:accent1>
        <a:srgbClr val="1B57B5"/>
      </a:accent1>
      <a:accent2>
        <a:srgbClr val="1D85C9"/>
      </a:accent2>
      <a:accent3>
        <a:srgbClr val="1FB3DE"/>
      </a:accent3>
      <a:accent4>
        <a:srgbClr val="23BCC6"/>
      </a:accent4>
      <a:accent5>
        <a:srgbClr val="2AA083"/>
      </a:accent5>
      <a:accent6>
        <a:srgbClr val="318440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WPS 演示</Application>
  <PresentationFormat>宽屏</PresentationFormat>
  <Paragraphs>118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</vt:lpstr>
      <vt:lpstr>微软雅黑</vt:lpstr>
      <vt:lpstr>汉仪旗黑-85S</vt:lpstr>
      <vt:lpstr>黑体</vt:lpstr>
      <vt:lpstr>Times New Roman</vt:lpstr>
      <vt:lpstr>方正中等线简体</vt:lpstr>
      <vt:lpstr>Arial Unicode MS</vt:lpstr>
      <vt:lpstr>Calibri</vt:lpstr>
      <vt:lpstr>Impact MT Std</vt:lpstr>
      <vt:lpstr>Office 主题</vt:lpstr>
      <vt:lpstr>1_Office 主题​​</vt:lpstr>
      <vt:lpstr>新一代ARP综合财务系统 增值税发票识别验真功能说明</vt:lpstr>
      <vt:lpstr>功能概览</vt:lpstr>
      <vt:lpstr>目录</vt:lpstr>
      <vt:lpstr>票据上传方式</vt:lpstr>
      <vt:lpstr>票据上传方式1</vt:lpstr>
      <vt:lpstr>票据上传方式1</vt:lpstr>
      <vt:lpstr>票据上传方式2</vt:lpstr>
      <vt:lpstr>票据上传方式2</vt:lpstr>
      <vt:lpstr>票据上传方式3</vt:lpstr>
      <vt:lpstr>目录</vt:lpstr>
      <vt:lpstr>发票查验</vt:lpstr>
      <vt:lpstr>目录</vt:lpstr>
      <vt:lpstr>补充说明</vt:lpstr>
      <vt:lpstr>补充说明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yin</dc:creator>
  <cp:lastModifiedBy>64153</cp:lastModifiedBy>
  <cp:revision>1212</cp:revision>
  <dcterms:created xsi:type="dcterms:W3CDTF">2015-12-28T01:18:00Z</dcterms:created>
  <dcterms:modified xsi:type="dcterms:W3CDTF">2020-08-11T10:05:48Z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2052-11.8.2.8621</vt:lpwstr>
  </property>
</Properties>
</file>