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60"/>
  </p:notesMasterIdLst>
  <p:handoutMasterIdLst>
    <p:handoutMasterId r:id="rId61"/>
  </p:handoutMasterIdLst>
  <p:sldIdLst>
    <p:sldId id="1084" r:id="rId2"/>
    <p:sldId id="1133" r:id="rId3"/>
    <p:sldId id="1134" r:id="rId4"/>
    <p:sldId id="1083" r:id="rId5"/>
    <p:sldId id="771" r:id="rId6"/>
    <p:sldId id="1051" r:id="rId7"/>
    <p:sldId id="1052" r:id="rId8"/>
    <p:sldId id="1053" r:id="rId9"/>
    <p:sldId id="1054" r:id="rId10"/>
    <p:sldId id="1114" r:id="rId11"/>
    <p:sldId id="1115" r:id="rId12"/>
    <p:sldId id="1081" r:id="rId13"/>
    <p:sldId id="1112" r:id="rId14"/>
    <p:sldId id="1113" r:id="rId15"/>
    <p:sldId id="1111" r:id="rId16"/>
    <p:sldId id="1086" r:id="rId17"/>
    <p:sldId id="1089" r:id="rId18"/>
    <p:sldId id="1090" r:id="rId19"/>
    <p:sldId id="1091" r:id="rId20"/>
    <p:sldId id="1164" r:id="rId21"/>
    <p:sldId id="1092" r:id="rId22"/>
    <p:sldId id="1119" r:id="rId23"/>
    <p:sldId id="1120" r:id="rId24"/>
    <p:sldId id="1107" r:id="rId25"/>
    <p:sldId id="1122" r:id="rId26"/>
    <p:sldId id="1124" r:id="rId27"/>
    <p:sldId id="1138" r:id="rId28"/>
    <p:sldId id="1125" r:id="rId29"/>
    <p:sldId id="1139" r:id="rId30"/>
    <p:sldId id="1140" r:id="rId31"/>
    <p:sldId id="1143" r:id="rId32"/>
    <p:sldId id="1144" r:id="rId33"/>
    <p:sldId id="1141" r:id="rId34"/>
    <p:sldId id="1142" r:id="rId35"/>
    <p:sldId id="1136" r:id="rId36"/>
    <p:sldId id="1152" r:id="rId37"/>
    <p:sldId id="1145" r:id="rId38"/>
    <p:sldId id="1137" r:id="rId39"/>
    <p:sldId id="1153" r:id="rId40"/>
    <p:sldId id="1154" r:id="rId41"/>
    <p:sldId id="1126" r:id="rId42"/>
    <p:sldId id="1146" r:id="rId43"/>
    <p:sldId id="1147" r:id="rId44"/>
    <p:sldId id="1148" r:id="rId45"/>
    <p:sldId id="1155" r:id="rId46"/>
    <p:sldId id="1156" r:id="rId47"/>
    <p:sldId id="1157" r:id="rId48"/>
    <p:sldId id="1158" r:id="rId49"/>
    <p:sldId id="1159" r:id="rId50"/>
    <p:sldId id="1127" r:id="rId51"/>
    <p:sldId id="1128" r:id="rId52"/>
    <p:sldId id="1135" r:id="rId53"/>
    <p:sldId id="1130" r:id="rId54"/>
    <p:sldId id="1131" r:id="rId55"/>
    <p:sldId id="1132" r:id="rId56"/>
    <p:sldId id="1150" r:id="rId57"/>
    <p:sldId id="1149" r:id="rId58"/>
    <p:sldId id="1108" r:id="rId59"/>
  </p:sldIdLst>
  <p:sldSz cx="9144000" cy="6858000" type="screen4x3"/>
  <p:notesSz cx="6858000" cy="9144000"/>
  <p:defaultTextStyle>
    <a:defPPr>
      <a:defRPr lang="zh-CN"/>
    </a:defPPr>
    <a:lvl1pPr algn="l" rtl="0" fontAlgn="base">
      <a:spcBef>
        <a:spcPct val="0"/>
      </a:spcBef>
      <a:spcAft>
        <a:spcPct val="0"/>
      </a:spcAft>
      <a:defRPr kumimoji="1" sz="2400" kern="1200">
        <a:solidFill>
          <a:schemeClr val="tx1"/>
        </a:solidFill>
        <a:latin typeface="Tahoma" pitchFamily="34" charset="0"/>
        <a:ea typeface="宋体" pitchFamily="2" charset="-122"/>
        <a:cs typeface="+mn-cs"/>
      </a:defRPr>
    </a:lvl1pPr>
    <a:lvl2pPr marL="457200" algn="l" rtl="0" fontAlgn="base">
      <a:spcBef>
        <a:spcPct val="0"/>
      </a:spcBef>
      <a:spcAft>
        <a:spcPct val="0"/>
      </a:spcAft>
      <a:defRPr kumimoji="1" sz="2400" kern="1200">
        <a:solidFill>
          <a:schemeClr val="tx1"/>
        </a:solidFill>
        <a:latin typeface="Tahoma" pitchFamily="34" charset="0"/>
        <a:ea typeface="宋体" pitchFamily="2" charset="-122"/>
        <a:cs typeface="+mn-cs"/>
      </a:defRPr>
    </a:lvl2pPr>
    <a:lvl3pPr marL="914400" algn="l" rtl="0" fontAlgn="base">
      <a:spcBef>
        <a:spcPct val="0"/>
      </a:spcBef>
      <a:spcAft>
        <a:spcPct val="0"/>
      </a:spcAft>
      <a:defRPr kumimoji="1" sz="2400" kern="1200">
        <a:solidFill>
          <a:schemeClr val="tx1"/>
        </a:solidFill>
        <a:latin typeface="Tahoma" pitchFamily="34" charset="0"/>
        <a:ea typeface="宋体" pitchFamily="2" charset="-122"/>
        <a:cs typeface="+mn-cs"/>
      </a:defRPr>
    </a:lvl3pPr>
    <a:lvl4pPr marL="1371600" algn="l" rtl="0" fontAlgn="base">
      <a:spcBef>
        <a:spcPct val="0"/>
      </a:spcBef>
      <a:spcAft>
        <a:spcPct val="0"/>
      </a:spcAft>
      <a:defRPr kumimoji="1" sz="2400" kern="1200">
        <a:solidFill>
          <a:schemeClr val="tx1"/>
        </a:solidFill>
        <a:latin typeface="Tahoma" pitchFamily="34" charset="0"/>
        <a:ea typeface="宋体" pitchFamily="2" charset="-122"/>
        <a:cs typeface="+mn-cs"/>
      </a:defRPr>
    </a:lvl4pPr>
    <a:lvl5pPr marL="1828800" algn="l" rtl="0" fontAlgn="base">
      <a:spcBef>
        <a:spcPct val="0"/>
      </a:spcBef>
      <a:spcAft>
        <a:spcPct val="0"/>
      </a:spcAft>
      <a:defRPr kumimoji="1" sz="2400" kern="1200">
        <a:solidFill>
          <a:schemeClr val="tx1"/>
        </a:solidFill>
        <a:latin typeface="Tahoma" pitchFamily="34" charset="0"/>
        <a:ea typeface="宋体" pitchFamily="2" charset="-122"/>
        <a:cs typeface="+mn-cs"/>
      </a:defRPr>
    </a:lvl5pPr>
    <a:lvl6pPr marL="2286000" algn="l" defTabSz="914400" rtl="0" eaLnBrk="1" latinLnBrk="0" hangingPunct="1">
      <a:defRPr kumimoji="1" sz="2400" kern="1200">
        <a:solidFill>
          <a:schemeClr val="tx1"/>
        </a:solidFill>
        <a:latin typeface="Tahoma" pitchFamily="34" charset="0"/>
        <a:ea typeface="宋体" pitchFamily="2" charset="-122"/>
        <a:cs typeface="+mn-cs"/>
      </a:defRPr>
    </a:lvl6pPr>
    <a:lvl7pPr marL="2743200" algn="l" defTabSz="914400" rtl="0" eaLnBrk="1" latinLnBrk="0" hangingPunct="1">
      <a:defRPr kumimoji="1" sz="2400" kern="1200">
        <a:solidFill>
          <a:schemeClr val="tx1"/>
        </a:solidFill>
        <a:latin typeface="Tahoma" pitchFamily="34" charset="0"/>
        <a:ea typeface="宋体" pitchFamily="2" charset="-122"/>
        <a:cs typeface="+mn-cs"/>
      </a:defRPr>
    </a:lvl7pPr>
    <a:lvl8pPr marL="3200400" algn="l" defTabSz="914400" rtl="0" eaLnBrk="1" latinLnBrk="0" hangingPunct="1">
      <a:defRPr kumimoji="1" sz="2400" kern="1200">
        <a:solidFill>
          <a:schemeClr val="tx1"/>
        </a:solidFill>
        <a:latin typeface="Tahoma" pitchFamily="34" charset="0"/>
        <a:ea typeface="宋体" pitchFamily="2" charset="-122"/>
        <a:cs typeface="+mn-cs"/>
      </a:defRPr>
    </a:lvl8pPr>
    <a:lvl9pPr marL="3657600" algn="l" defTabSz="914400" rtl="0" eaLnBrk="1" latinLnBrk="0" hangingPunct="1">
      <a:defRPr kumimoji="1" sz="2400" kern="1200">
        <a:solidFill>
          <a:schemeClr val="tx1"/>
        </a:solidFill>
        <a:latin typeface="Tahoma" pitchFamily="34" charset="0"/>
        <a:ea typeface="宋体" pitchFamily="2"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29" autoAdjust="0"/>
    <p:restoredTop sz="89242" autoAdjust="0"/>
  </p:normalViewPr>
  <p:slideViewPr>
    <p:cSldViewPr>
      <p:cViewPr varScale="1">
        <p:scale>
          <a:sx n="102" d="100"/>
          <a:sy n="102" d="100"/>
        </p:scale>
        <p:origin x="-1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23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atin typeface="Arial" charset="0"/>
              </a:defRPr>
            </a:lvl1pPr>
          </a:lstStyle>
          <a:p>
            <a:pPr>
              <a:defRPr/>
            </a:pPr>
            <a:endParaRPr lang="en-US" altLang="zh-CN"/>
          </a:p>
        </p:txBody>
      </p:sp>
      <p:sp>
        <p:nvSpPr>
          <p:cNvPr id="6123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atin typeface="Arial" charset="0"/>
              </a:defRPr>
            </a:lvl1pPr>
          </a:lstStyle>
          <a:p>
            <a:pPr>
              <a:defRPr/>
            </a:pPr>
            <a:endParaRPr lang="en-US" altLang="zh-CN"/>
          </a:p>
        </p:txBody>
      </p:sp>
      <p:sp>
        <p:nvSpPr>
          <p:cNvPr id="6123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atin typeface="Arial" charset="0"/>
              </a:defRPr>
            </a:lvl1pPr>
          </a:lstStyle>
          <a:p>
            <a:pPr>
              <a:defRPr/>
            </a:pPr>
            <a:endParaRPr lang="en-US" altLang="zh-CN"/>
          </a:p>
        </p:txBody>
      </p:sp>
      <p:sp>
        <p:nvSpPr>
          <p:cNvPr id="6123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charset="0"/>
              </a:defRPr>
            </a:lvl1pPr>
          </a:lstStyle>
          <a:p>
            <a:pPr>
              <a:defRPr/>
            </a:pPr>
            <a:fld id="{22AF7688-160D-40AD-A8A7-ACEC3739244F}" type="slidenum">
              <a:rPr lang="en-US" altLang="zh-CN"/>
              <a:pPr>
                <a:defRPr/>
              </a:pPr>
              <a:t>‹#›</a:t>
            </a:fld>
            <a:endParaRPr lang="en-US" altLang="zh-CN"/>
          </a:p>
        </p:txBody>
      </p:sp>
    </p:spTree>
    <p:extLst>
      <p:ext uri="{BB962C8B-B14F-4D97-AF65-F5344CB8AC3E}">
        <p14:creationId xmlns:p14="http://schemas.microsoft.com/office/powerpoint/2010/main" val="3200738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atin typeface="Arial" charset="0"/>
              </a:defRPr>
            </a:lvl1pPr>
          </a:lstStyle>
          <a:p>
            <a:pPr>
              <a:defRPr/>
            </a:pPr>
            <a:endParaRPr lang="en-US" altLang="zh-CN"/>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atin typeface="Arial" charset="0"/>
              </a:defRPr>
            </a:lvl1pPr>
          </a:lstStyle>
          <a:p>
            <a:pPr>
              <a:defRPr/>
            </a:pPr>
            <a:endParaRPr lang="en-US" altLang="zh-CN"/>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atin typeface="Arial" charset="0"/>
              </a:defRPr>
            </a:lvl1pPr>
          </a:lstStyle>
          <a:p>
            <a:pPr>
              <a:defRPr/>
            </a:pPr>
            <a:endParaRPr lang="en-US" altLang="zh-CN"/>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charset="0"/>
              </a:defRPr>
            </a:lvl1pPr>
          </a:lstStyle>
          <a:p>
            <a:pPr>
              <a:defRPr/>
            </a:pPr>
            <a:fld id="{D24E71DD-F567-4E79-8855-D41927FECF27}" type="slidenum">
              <a:rPr lang="en-US" altLang="zh-CN"/>
              <a:pPr>
                <a:defRPr/>
              </a:pPr>
              <a:t>‹#›</a:t>
            </a:fld>
            <a:endParaRPr lang="en-US" altLang="zh-CN"/>
          </a:p>
        </p:txBody>
      </p:sp>
    </p:spTree>
    <p:extLst>
      <p:ext uri="{BB962C8B-B14F-4D97-AF65-F5344CB8AC3E}">
        <p14:creationId xmlns:p14="http://schemas.microsoft.com/office/powerpoint/2010/main" val="22369533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06A2E5-96E3-46A6-A9E4-1D25C2C698B7}" type="slidenum">
              <a:rPr lang="zh-CN" altLang="en-US"/>
              <a:pPr/>
              <a:t>2</a:t>
            </a:fld>
            <a:endParaRPr lang="en-GB" altLang="en-US"/>
          </a:p>
        </p:txBody>
      </p:sp>
      <p:sp>
        <p:nvSpPr>
          <p:cNvPr id="31746" name="Rectangle 2"/>
          <p:cNvSpPr>
            <a:spLocks noGrp="1" noRot="1" noChangeAspect="1" noChangeArrowheads="1" noTextEdit="1"/>
          </p:cNvSpPr>
          <p:nvPr>
            <p:ph type="sldImg"/>
          </p:nvPr>
        </p:nvSpPr>
        <p:spPr/>
      </p:sp>
      <p:sp>
        <p:nvSpPr>
          <p:cNvPr id="31747" name="Rectangle 3"/>
          <p:cNvSpPr>
            <a:spLocks noGrp="1" noRot="1" noChangeArrowheads="1"/>
          </p:cNvSpPr>
          <p:nvPr>
            <p:ph type="body" idx="1"/>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ahoma" pitchFamily="34" charset="0"/>
                <a:ea typeface="宋体" pitchFamily="2" charset="-122"/>
              </a:defRPr>
            </a:lvl1pPr>
            <a:lvl2pPr marL="742950" indent="-285750" eaLnBrk="0" hangingPunct="0">
              <a:defRPr kumimoji="1" sz="2400">
                <a:solidFill>
                  <a:schemeClr val="tx1"/>
                </a:solidFill>
                <a:latin typeface="Tahoma" pitchFamily="34" charset="0"/>
                <a:ea typeface="宋体" pitchFamily="2" charset="-122"/>
              </a:defRPr>
            </a:lvl2pPr>
            <a:lvl3pPr marL="1143000" indent="-228600" eaLnBrk="0" hangingPunct="0">
              <a:defRPr kumimoji="1" sz="2400">
                <a:solidFill>
                  <a:schemeClr val="tx1"/>
                </a:solidFill>
                <a:latin typeface="Tahoma" pitchFamily="34" charset="0"/>
                <a:ea typeface="宋体" pitchFamily="2" charset="-122"/>
              </a:defRPr>
            </a:lvl3pPr>
            <a:lvl4pPr marL="1600200" indent="-228600" eaLnBrk="0" hangingPunct="0">
              <a:defRPr kumimoji="1" sz="2400">
                <a:solidFill>
                  <a:schemeClr val="tx1"/>
                </a:solidFill>
                <a:latin typeface="Tahoma" pitchFamily="34" charset="0"/>
                <a:ea typeface="宋体" pitchFamily="2" charset="-122"/>
              </a:defRPr>
            </a:lvl4pPr>
            <a:lvl5pPr marL="2057400" indent="-228600" eaLnBrk="0" hangingPunct="0">
              <a:defRPr kumimoji="1" sz="2400">
                <a:solidFill>
                  <a:schemeClr val="tx1"/>
                </a:solidFill>
                <a:latin typeface="Tahoma" pitchFamily="34" charset="0"/>
                <a:ea typeface="宋体" pitchFamily="2" charset="-122"/>
              </a:defRPr>
            </a:lvl5pPr>
            <a:lvl6pPr marL="2514600" indent="-228600" eaLnBrk="0" fontAlgn="base" hangingPunct="0">
              <a:spcBef>
                <a:spcPct val="0"/>
              </a:spcBef>
              <a:spcAft>
                <a:spcPct val="0"/>
              </a:spcAft>
              <a:defRPr kumimoji="1" sz="2400">
                <a:solidFill>
                  <a:schemeClr val="tx1"/>
                </a:solidFill>
                <a:latin typeface="Tahoma" pitchFamily="34" charset="0"/>
                <a:ea typeface="宋体" pitchFamily="2" charset="-122"/>
              </a:defRPr>
            </a:lvl6pPr>
            <a:lvl7pPr marL="2971800" indent="-228600" eaLnBrk="0" fontAlgn="base" hangingPunct="0">
              <a:spcBef>
                <a:spcPct val="0"/>
              </a:spcBef>
              <a:spcAft>
                <a:spcPct val="0"/>
              </a:spcAft>
              <a:defRPr kumimoji="1" sz="2400">
                <a:solidFill>
                  <a:schemeClr val="tx1"/>
                </a:solidFill>
                <a:latin typeface="Tahoma" pitchFamily="34" charset="0"/>
                <a:ea typeface="宋体" pitchFamily="2" charset="-122"/>
              </a:defRPr>
            </a:lvl7pPr>
            <a:lvl8pPr marL="3429000" indent="-228600" eaLnBrk="0" fontAlgn="base" hangingPunct="0">
              <a:spcBef>
                <a:spcPct val="0"/>
              </a:spcBef>
              <a:spcAft>
                <a:spcPct val="0"/>
              </a:spcAft>
              <a:defRPr kumimoji="1" sz="2400">
                <a:solidFill>
                  <a:schemeClr val="tx1"/>
                </a:solidFill>
                <a:latin typeface="Tahoma" pitchFamily="34" charset="0"/>
                <a:ea typeface="宋体" pitchFamily="2" charset="-122"/>
              </a:defRPr>
            </a:lvl8pPr>
            <a:lvl9pPr marL="3886200" indent="-228600" eaLnBrk="0" fontAlgn="base" hangingPunct="0">
              <a:spcBef>
                <a:spcPct val="0"/>
              </a:spcBef>
              <a:spcAft>
                <a:spcPct val="0"/>
              </a:spcAft>
              <a:defRPr kumimoji="1" sz="2400">
                <a:solidFill>
                  <a:schemeClr val="tx1"/>
                </a:solidFill>
                <a:latin typeface="Tahoma" pitchFamily="34" charset="0"/>
                <a:ea typeface="宋体" pitchFamily="2" charset="-122"/>
              </a:defRPr>
            </a:lvl9pPr>
          </a:lstStyle>
          <a:p>
            <a:pPr eaLnBrk="1" hangingPunct="1"/>
            <a:fld id="{6466ABEF-2ECD-4472-BD1A-F6B1E2F2E415}" type="slidenum">
              <a:rPr kumimoji="0" lang="en-US" altLang="zh-CN" sz="1200" smtClean="0">
                <a:latin typeface="Arial" charset="0"/>
              </a:rPr>
              <a:pPr eaLnBrk="1" hangingPunct="1"/>
              <a:t>4</a:t>
            </a:fld>
            <a:endParaRPr kumimoji="0" lang="en-US" altLang="zh-CN" sz="1200">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zh-CN"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ahoma" pitchFamily="34" charset="0"/>
                <a:ea typeface="宋体" pitchFamily="2" charset="-122"/>
              </a:defRPr>
            </a:lvl1pPr>
            <a:lvl2pPr marL="742950" indent="-285750" eaLnBrk="0" hangingPunct="0">
              <a:defRPr kumimoji="1" sz="2400">
                <a:solidFill>
                  <a:schemeClr val="tx1"/>
                </a:solidFill>
                <a:latin typeface="Tahoma" pitchFamily="34" charset="0"/>
                <a:ea typeface="宋体" pitchFamily="2" charset="-122"/>
              </a:defRPr>
            </a:lvl2pPr>
            <a:lvl3pPr marL="1143000" indent="-228600" eaLnBrk="0" hangingPunct="0">
              <a:defRPr kumimoji="1" sz="2400">
                <a:solidFill>
                  <a:schemeClr val="tx1"/>
                </a:solidFill>
                <a:latin typeface="Tahoma" pitchFamily="34" charset="0"/>
                <a:ea typeface="宋体" pitchFamily="2" charset="-122"/>
              </a:defRPr>
            </a:lvl3pPr>
            <a:lvl4pPr marL="1600200" indent="-228600" eaLnBrk="0" hangingPunct="0">
              <a:defRPr kumimoji="1" sz="2400">
                <a:solidFill>
                  <a:schemeClr val="tx1"/>
                </a:solidFill>
                <a:latin typeface="Tahoma" pitchFamily="34" charset="0"/>
                <a:ea typeface="宋体" pitchFamily="2" charset="-122"/>
              </a:defRPr>
            </a:lvl4pPr>
            <a:lvl5pPr marL="2057400" indent="-228600" eaLnBrk="0" hangingPunct="0">
              <a:defRPr kumimoji="1" sz="2400">
                <a:solidFill>
                  <a:schemeClr val="tx1"/>
                </a:solidFill>
                <a:latin typeface="Tahoma" pitchFamily="34" charset="0"/>
                <a:ea typeface="宋体" pitchFamily="2" charset="-122"/>
              </a:defRPr>
            </a:lvl5pPr>
            <a:lvl6pPr marL="2514600" indent="-228600" eaLnBrk="0" fontAlgn="base" hangingPunct="0">
              <a:spcBef>
                <a:spcPct val="0"/>
              </a:spcBef>
              <a:spcAft>
                <a:spcPct val="0"/>
              </a:spcAft>
              <a:defRPr kumimoji="1" sz="2400">
                <a:solidFill>
                  <a:schemeClr val="tx1"/>
                </a:solidFill>
                <a:latin typeface="Tahoma" pitchFamily="34" charset="0"/>
                <a:ea typeface="宋体" pitchFamily="2" charset="-122"/>
              </a:defRPr>
            </a:lvl6pPr>
            <a:lvl7pPr marL="2971800" indent="-228600" eaLnBrk="0" fontAlgn="base" hangingPunct="0">
              <a:spcBef>
                <a:spcPct val="0"/>
              </a:spcBef>
              <a:spcAft>
                <a:spcPct val="0"/>
              </a:spcAft>
              <a:defRPr kumimoji="1" sz="2400">
                <a:solidFill>
                  <a:schemeClr val="tx1"/>
                </a:solidFill>
                <a:latin typeface="Tahoma" pitchFamily="34" charset="0"/>
                <a:ea typeface="宋体" pitchFamily="2" charset="-122"/>
              </a:defRPr>
            </a:lvl7pPr>
            <a:lvl8pPr marL="3429000" indent="-228600" eaLnBrk="0" fontAlgn="base" hangingPunct="0">
              <a:spcBef>
                <a:spcPct val="0"/>
              </a:spcBef>
              <a:spcAft>
                <a:spcPct val="0"/>
              </a:spcAft>
              <a:defRPr kumimoji="1" sz="2400">
                <a:solidFill>
                  <a:schemeClr val="tx1"/>
                </a:solidFill>
                <a:latin typeface="Tahoma" pitchFamily="34" charset="0"/>
                <a:ea typeface="宋体" pitchFamily="2" charset="-122"/>
              </a:defRPr>
            </a:lvl8pPr>
            <a:lvl9pPr marL="3886200" indent="-228600" eaLnBrk="0" fontAlgn="base" hangingPunct="0">
              <a:spcBef>
                <a:spcPct val="0"/>
              </a:spcBef>
              <a:spcAft>
                <a:spcPct val="0"/>
              </a:spcAft>
              <a:defRPr kumimoji="1" sz="2400">
                <a:solidFill>
                  <a:schemeClr val="tx1"/>
                </a:solidFill>
                <a:latin typeface="Tahoma" pitchFamily="34" charset="0"/>
                <a:ea typeface="宋体" pitchFamily="2" charset="-122"/>
              </a:defRPr>
            </a:lvl9pPr>
          </a:lstStyle>
          <a:p>
            <a:pPr eaLnBrk="1" hangingPunct="1"/>
            <a:fld id="{BB2249E3-DD9A-462B-BA22-13D24ABC2A0F}" type="slidenum">
              <a:rPr kumimoji="0" lang="en-US" altLang="zh-CN" sz="1200" smtClean="0">
                <a:latin typeface="Arial" charset="0"/>
              </a:rPr>
              <a:pPr eaLnBrk="1" hangingPunct="1"/>
              <a:t>5</a:t>
            </a:fld>
            <a:endParaRPr kumimoji="0" lang="en-US" altLang="zh-CN" sz="1200">
              <a:latin typeface="Arial" charset="0"/>
            </a:endParaRPr>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zh-CN">
              <a:ea typeface="楷体_GB2312" pitchFamily="49"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ahoma" pitchFamily="34" charset="0"/>
                <a:ea typeface="宋体" pitchFamily="2" charset="-122"/>
              </a:defRPr>
            </a:lvl1pPr>
            <a:lvl2pPr marL="742950" indent="-285750" eaLnBrk="0" hangingPunct="0">
              <a:defRPr kumimoji="1" sz="2400">
                <a:solidFill>
                  <a:schemeClr val="tx1"/>
                </a:solidFill>
                <a:latin typeface="Tahoma" pitchFamily="34" charset="0"/>
                <a:ea typeface="宋体" pitchFamily="2" charset="-122"/>
              </a:defRPr>
            </a:lvl2pPr>
            <a:lvl3pPr marL="1143000" indent="-228600" eaLnBrk="0" hangingPunct="0">
              <a:defRPr kumimoji="1" sz="2400">
                <a:solidFill>
                  <a:schemeClr val="tx1"/>
                </a:solidFill>
                <a:latin typeface="Tahoma" pitchFamily="34" charset="0"/>
                <a:ea typeface="宋体" pitchFamily="2" charset="-122"/>
              </a:defRPr>
            </a:lvl3pPr>
            <a:lvl4pPr marL="1600200" indent="-228600" eaLnBrk="0" hangingPunct="0">
              <a:defRPr kumimoji="1" sz="2400">
                <a:solidFill>
                  <a:schemeClr val="tx1"/>
                </a:solidFill>
                <a:latin typeface="Tahoma" pitchFamily="34" charset="0"/>
                <a:ea typeface="宋体" pitchFamily="2" charset="-122"/>
              </a:defRPr>
            </a:lvl4pPr>
            <a:lvl5pPr marL="2057400" indent="-228600" eaLnBrk="0" hangingPunct="0">
              <a:defRPr kumimoji="1" sz="2400">
                <a:solidFill>
                  <a:schemeClr val="tx1"/>
                </a:solidFill>
                <a:latin typeface="Tahoma" pitchFamily="34" charset="0"/>
                <a:ea typeface="宋体" pitchFamily="2" charset="-122"/>
              </a:defRPr>
            </a:lvl5pPr>
            <a:lvl6pPr marL="2514600" indent="-228600" eaLnBrk="0" fontAlgn="base" hangingPunct="0">
              <a:spcBef>
                <a:spcPct val="0"/>
              </a:spcBef>
              <a:spcAft>
                <a:spcPct val="0"/>
              </a:spcAft>
              <a:defRPr kumimoji="1" sz="2400">
                <a:solidFill>
                  <a:schemeClr val="tx1"/>
                </a:solidFill>
                <a:latin typeface="Tahoma" pitchFamily="34" charset="0"/>
                <a:ea typeface="宋体" pitchFamily="2" charset="-122"/>
              </a:defRPr>
            </a:lvl6pPr>
            <a:lvl7pPr marL="2971800" indent="-228600" eaLnBrk="0" fontAlgn="base" hangingPunct="0">
              <a:spcBef>
                <a:spcPct val="0"/>
              </a:spcBef>
              <a:spcAft>
                <a:spcPct val="0"/>
              </a:spcAft>
              <a:defRPr kumimoji="1" sz="2400">
                <a:solidFill>
                  <a:schemeClr val="tx1"/>
                </a:solidFill>
                <a:latin typeface="Tahoma" pitchFamily="34" charset="0"/>
                <a:ea typeface="宋体" pitchFamily="2" charset="-122"/>
              </a:defRPr>
            </a:lvl7pPr>
            <a:lvl8pPr marL="3429000" indent="-228600" eaLnBrk="0" fontAlgn="base" hangingPunct="0">
              <a:spcBef>
                <a:spcPct val="0"/>
              </a:spcBef>
              <a:spcAft>
                <a:spcPct val="0"/>
              </a:spcAft>
              <a:defRPr kumimoji="1" sz="2400">
                <a:solidFill>
                  <a:schemeClr val="tx1"/>
                </a:solidFill>
                <a:latin typeface="Tahoma" pitchFamily="34" charset="0"/>
                <a:ea typeface="宋体" pitchFamily="2" charset="-122"/>
              </a:defRPr>
            </a:lvl8pPr>
            <a:lvl9pPr marL="3886200" indent="-228600" eaLnBrk="0" fontAlgn="base" hangingPunct="0">
              <a:spcBef>
                <a:spcPct val="0"/>
              </a:spcBef>
              <a:spcAft>
                <a:spcPct val="0"/>
              </a:spcAft>
              <a:defRPr kumimoji="1" sz="2400">
                <a:solidFill>
                  <a:schemeClr val="tx1"/>
                </a:solidFill>
                <a:latin typeface="Tahoma" pitchFamily="34" charset="0"/>
                <a:ea typeface="宋体" pitchFamily="2" charset="-122"/>
              </a:defRPr>
            </a:lvl9pPr>
          </a:lstStyle>
          <a:p>
            <a:pPr eaLnBrk="1" hangingPunct="1"/>
            <a:fld id="{2AA5B0E4-7AFC-4A51-BB24-3B223A2BDD16}" type="slidenum">
              <a:rPr kumimoji="0" lang="en-US" altLang="zh-CN" sz="1200" smtClean="0">
                <a:latin typeface="Arial" charset="0"/>
              </a:rPr>
              <a:pPr eaLnBrk="1" hangingPunct="1"/>
              <a:t>11</a:t>
            </a:fld>
            <a:endParaRPr kumimoji="0" lang="en-US" altLang="zh-CN" sz="120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spcBef>
                <a:spcPct val="60000"/>
              </a:spcBef>
            </a:pPr>
            <a:r>
              <a:rPr lang="en-US" altLang="zh-CN">
                <a:latin typeface="楷体_GB2312" pitchFamily="49" charset="-122"/>
                <a:ea typeface="楷体_GB2312" pitchFamily="49" charset="-122"/>
              </a:rPr>
              <a:t>     </a:t>
            </a:r>
            <a:r>
              <a:rPr lang="zh-CN" altLang="en-US">
                <a:latin typeface="楷体_GB2312" pitchFamily="49" charset="-122"/>
                <a:ea typeface="楷体_GB2312" pitchFamily="49" charset="-122"/>
              </a:rPr>
              <a:t>对专利法第二十六条第三款这个条款大家已经不陌生了。</a:t>
            </a:r>
          </a:p>
          <a:p>
            <a:pPr algn="just" eaLnBrk="1" hangingPunct="1">
              <a:spcBef>
                <a:spcPct val="60000"/>
              </a:spcBef>
            </a:pPr>
            <a:r>
              <a:rPr lang="zh-CN" altLang="en-US">
                <a:latin typeface="宋体" pitchFamily="2" charset="-122"/>
              </a:rPr>
              <a:t>说明书应当对发明或者实用新型作出</a:t>
            </a:r>
            <a:r>
              <a:rPr lang="zh-CN" altLang="en-US" u="sng">
                <a:latin typeface="宋体" pitchFamily="2" charset="-122"/>
              </a:rPr>
              <a:t>清楚</a:t>
            </a:r>
            <a:r>
              <a:rPr lang="zh-CN" altLang="en-US">
                <a:latin typeface="宋体" pitchFamily="2" charset="-122"/>
              </a:rPr>
              <a:t>、</a:t>
            </a:r>
            <a:r>
              <a:rPr lang="zh-CN" altLang="en-US" u="sng">
                <a:latin typeface="宋体" pitchFamily="2" charset="-122"/>
              </a:rPr>
              <a:t>完整</a:t>
            </a:r>
            <a:r>
              <a:rPr lang="zh-CN" altLang="en-US">
                <a:latin typeface="宋体" pitchFamily="2" charset="-122"/>
              </a:rPr>
              <a:t>的说明，以所属技术领域的技术人员</a:t>
            </a:r>
            <a:r>
              <a:rPr lang="zh-CN" altLang="en-US" u="sng">
                <a:latin typeface="宋体" pitchFamily="2" charset="-122"/>
              </a:rPr>
              <a:t>能够实现</a:t>
            </a:r>
            <a:r>
              <a:rPr lang="zh-CN" altLang="en-US">
                <a:latin typeface="宋体" pitchFamily="2" charset="-122"/>
              </a:rPr>
              <a:t>为准。</a:t>
            </a:r>
          </a:p>
          <a:p>
            <a:pPr eaLnBrk="1" hangingPunct="1">
              <a:spcBef>
                <a:spcPct val="60000"/>
              </a:spcBef>
            </a:pPr>
            <a:r>
              <a:rPr lang="zh-CN" altLang="en-US" b="1">
                <a:latin typeface="楷体_GB2312" pitchFamily="49" charset="-122"/>
                <a:ea typeface="楷体_GB2312" pitchFamily="49" charset="-122"/>
              </a:rPr>
              <a:t>所谓</a:t>
            </a:r>
            <a:r>
              <a:rPr lang="zh-CN" altLang="en-US" b="1">
                <a:latin typeface="Times New Roman" pitchFamily="18" charset="0"/>
                <a:ea typeface="楷体_GB2312" pitchFamily="49" charset="-122"/>
              </a:rPr>
              <a:t>“</a:t>
            </a:r>
            <a:r>
              <a:rPr lang="zh-CN" altLang="en-US" b="1">
                <a:latin typeface="楷体_GB2312" pitchFamily="49" charset="-122"/>
                <a:ea typeface="楷体_GB2312" pitchFamily="49" charset="-122"/>
              </a:rPr>
              <a:t>清楚</a:t>
            </a:r>
            <a:r>
              <a:rPr lang="zh-CN" altLang="en-US" b="1">
                <a:latin typeface="Times New Roman" pitchFamily="18" charset="0"/>
                <a:ea typeface="楷体_GB2312" pitchFamily="49" charset="-122"/>
              </a:rPr>
              <a:t>”</a:t>
            </a:r>
            <a:r>
              <a:rPr lang="zh-CN" altLang="en-US" b="1">
                <a:latin typeface="楷体_GB2312" pitchFamily="49" charset="-122"/>
                <a:ea typeface="楷体_GB2312" pitchFamily="49" charset="-122"/>
              </a:rPr>
              <a:t>，</a:t>
            </a:r>
            <a:r>
              <a:rPr lang="zh-CN" altLang="en-US">
                <a:latin typeface="楷体_GB2312" pitchFamily="49" charset="-122"/>
                <a:ea typeface="楷体_GB2312" pitchFamily="49" charset="-122"/>
              </a:rPr>
              <a:t>是指说明书的内容应当清楚，具体要求包括：</a:t>
            </a:r>
          </a:p>
          <a:p>
            <a:pPr algn="just" eaLnBrk="1" hangingPunct="1">
              <a:spcBef>
                <a:spcPct val="60000"/>
              </a:spcBef>
            </a:pPr>
            <a:r>
              <a:rPr lang="zh-CN" altLang="en-US">
                <a:latin typeface="楷体_GB2312" pitchFamily="49" charset="-122"/>
                <a:ea typeface="楷体_GB2312" pitchFamily="49" charset="-122"/>
              </a:rPr>
              <a:t>第一，内容明确、前后一致</a:t>
            </a:r>
            <a:r>
              <a:rPr lang="en-US" altLang="zh-CN">
                <a:latin typeface="Times New Roman" pitchFamily="18" charset="0"/>
                <a:ea typeface="楷体_GB2312" pitchFamily="49" charset="-122"/>
              </a:rPr>
              <a:t>——</a:t>
            </a:r>
            <a:r>
              <a:rPr lang="zh-CN" altLang="en-US">
                <a:latin typeface="楷体_GB2312" pitchFamily="49" charset="-122"/>
                <a:ea typeface="楷体_GB2312" pitchFamily="49" charset="-122"/>
              </a:rPr>
              <a:t>说明书应当从背景技术出发，明确地写明发明所要解决的技术问题、为解决该技术问题所采用的技术方案、以及该技术方案所能达到的技术效果。</a:t>
            </a:r>
          </a:p>
          <a:p>
            <a:pPr algn="just" eaLnBrk="1" hangingPunct="1">
              <a:spcBef>
                <a:spcPct val="60000"/>
              </a:spcBef>
            </a:pPr>
            <a:r>
              <a:rPr lang="zh-CN" altLang="en-US">
                <a:latin typeface="楷体_GB2312" pitchFamily="49" charset="-122"/>
                <a:ea typeface="楷体_GB2312" pitchFamily="49" charset="-122"/>
              </a:rPr>
              <a:t>第二，</a:t>
            </a:r>
            <a:r>
              <a:rPr lang="zh-CN" altLang="en-US">
                <a:solidFill>
                  <a:srgbClr val="0000FF"/>
                </a:solidFill>
                <a:latin typeface="楷体_GB2312" pitchFamily="49" charset="-122"/>
                <a:ea typeface="楷体_GB2312" pitchFamily="49" charset="-122"/>
              </a:rPr>
              <a:t>表述</a:t>
            </a:r>
            <a:r>
              <a:rPr lang="zh-CN" altLang="en-US">
                <a:latin typeface="楷体_GB2312" pitchFamily="49" charset="-122"/>
                <a:ea typeface="楷体_GB2312" pitchFamily="49" charset="-122"/>
              </a:rPr>
              <a:t>准确、无歧义</a:t>
            </a:r>
            <a:r>
              <a:rPr lang="en-US" altLang="zh-CN">
                <a:latin typeface="Times New Roman" pitchFamily="18" charset="0"/>
                <a:ea typeface="楷体_GB2312" pitchFamily="49" charset="-122"/>
              </a:rPr>
              <a:t>——</a:t>
            </a:r>
            <a:r>
              <a:rPr lang="zh-CN" altLang="en-US">
                <a:latin typeface="楷体_GB2312" pitchFamily="49" charset="-122"/>
                <a:ea typeface="楷体_GB2312" pitchFamily="49" charset="-122"/>
              </a:rPr>
              <a:t>说明书应当使用发明所属技术领域的技术用语来描述，准确地表达发明的内容。</a:t>
            </a:r>
          </a:p>
          <a:p>
            <a:pPr algn="just" eaLnBrk="1" hangingPunct="1">
              <a:spcBef>
                <a:spcPct val="60000"/>
              </a:spcBef>
            </a:pPr>
            <a:r>
              <a:rPr lang="en-US" altLang="zh-CN" b="1">
                <a:solidFill>
                  <a:srgbClr val="000000"/>
                </a:solidFill>
                <a:latin typeface="楷体_GB2312" pitchFamily="49" charset="-122"/>
                <a:ea typeface="楷体_GB2312" pitchFamily="49" charset="-122"/>
              </a:rPr>
              <a:t>【</a:t>
            </a:r>
            <a:r>
              <a:rPr lang="zh-CN" altLang="en-US" b="1">
                <a:solidFill>
                  <a:srgbClr val="000000"/>
                </a:solidFill>
                <a:latin typeface="楷体_GB2312" pitchFamily="49" charset="-122"/>
                <a:ea typeface="楷体_GB2312" pitchFamily="49" charset="-122"/>
              </a:rPr>
              <a:t>例</a:t>
            </a:r>
            <a:r>
              <a:rPr lang="en-US" altLang="zh-CN" b="1">
                <a:solidFill>
                  <a:srgbClr val="000000"/>
                </a:solidFill>
                <a:latin typeface="楷体_GB2312" pitchFamily="49" charset="-122"/>
                <a:ea typeface="楷体_GB2312" pitchFamily="49" charset="-122"/>
              </a:rPr>
              <a:t>】</a:t>
            </a:r>
            <a:r>
              <a:rPr lang="zh-CN" altLang="en-US">
                <a:solidFill>
                  <a:srgbClr val="000000"/>
                </a:solidFill>
                <a:latin typeface="楷体_GB2312" pitchFamily="49" charset="-122"/>
                <a:ea typeface="楷体_GB2312" pitchFamily="49" charset="-122"/>
              </a:rPr>
              <a:t>一件名称为</a:t>
            </a:r>
            <a:r>
              <a:rPr lang="zh-CN" altLang="en-US" b="1">
                <a:solidFill>
                  <a:srgbClr val="000000"/>
                </a:solidFill>
                <a:latin typeface="Bookman Old Style" pitchFamily="18" charset="0"/>
                <a:ea typeface="楷体_GB2312" pitchFamily="49" charset="-122"/>
              </a:rPr>
              <a:t>“</a:t>
            </a:r>
            <a:r>
              <a:rPr lang="zh-CN" altLang="en-US" b="1">
                <a:solidFill>
                  <a:srgbClr val="000000"/>
                </a:solidFill>
                <a:latin typeface="楷体_GB2312" pitchFamily="49" charset="-122"/>
                <a:ea typeface="楷体_GB2312" pitchFamily="49" charset="-122"/>
              </a:rPr>
              <a:t>一种可用于植物絮凝的天然物质</a:t>
            </a:r>
            <a:r>
              <a:rPr lang="zh-CN" altLang="en-US" b="1">
                <a:solidFill>
                  <a:srgbClr val="000000"/>
                </a:solidFill>
                <a:latin typeface="Bookman Old Style" pitchFamily="18" charset="0"/>
                <a:ea typeface="楷体_GB2312" pitchFamily="49" charset="-122"/>
              </a:rPr>
              <a:t>”</a:t>
            </a:r>
            <a:r>
              <a:rPr lang="zh-CN" altLang="en-US">
                <a:solidFill>
                  <a:srgbClr val="000000"/>
                </a:solidFill>
                <a:latin typeface="楷体_GB2312" pitchFamily="49" charset="-122"/>
                <a:ea typeface="楷体_GB2312" pitchFamily="49" charset="-122"/>
              </a:rPr>
              <a:t>的发明专利申请，说明书中记载了用一种从植物中提取的物质</a:t>
            </a:r>
            <a:r>
              <a:rPr lang="en-US" altLang="zh-CN">
                <a:solidFill>
                  <a:srgbClr val="000000"/>
                </a:solidFill>
                <a:latin typeface="楷体_GB2312" pitchFamily="49" charset="-122"/>
                <a:ea typeface="楷体_GB2312" pitchFamily="49" charset="-122"/>
              </a:rPr>
              <a:t>NCF</a:t>
            </a:r>
            <a:r>
              <a:rPr lang="zh-CN" altLang="en-US">
                <a:solidFill>
                  <a:srgbClr val="000000"/>
                </a:solidFill>
                <a:latin typeface="楷体_GB2312" pitchFamily="49" charset="-122"/>
                <a:ea typeface="楷体_GB2312" pitchFamily="49" charset="-122"/>
              </a:rPr>
              <a:t>对污水进行絮凝，但没有对</a:t>
            </a:r>
            <a:r>
              <a:rPr lang="zh-CN" altLang="en-US">
                <a:solidFill>
                  <a:srgbClr val="000000"/>
                </a:solidFill>
                <a:latin typeface="Bookman Old Style" pitchFamily="18" charset="0"/>
                <a:ea typeface="楷体_GB2312" pitchFamily="49" charset="-122"/>
              </a:rPr>
              <a:t>“</a:t>
            </a:r>
            <a:r>
              <a:rPr lang="en-US" altLang="zh-CN">
                <a:solidFill>
                  <a:srgbClr val="000000"/>
                </a:solidFill>
                <a:latin typeface="楷体_GB2312" pitchFamily="49" charset="-122"/>
                <a:ea typeface="楷体_GB2312" pitchFamily="49" charset="-122"/>
              </a:rPr>
              <a:t>NCF</a:t>
            </a:r>
            <a:r>
              <a:rPr lang="en-US" altLang="zh-CN">
                <a:solidFill>
                  <a:srgbClr val="000000"/>
                </a:solidFill>
                <a:latin typeface="Bookman Old Style" pitchFamily="18" charset="0"/>
                <a:ea typeface="楷体_GB2312" pitchFamily="49" charset="-122"/>
              </a:rPr>
              <a:t>”</a:t>
            </a:r>
            <a:r>
              <a:rPr lang="zh-CN" altLang="en-US">
                <a:solidFill>
                  <a:srgbClr val="000000"/>
                </a:solidFill>
                <a:latin typeface="楷体_GB2312" pitchFamily="49" charset="-122"/>
                <a:ea typeface="楷体_GB2312" pitchFamily="49" charset="-122"/>
              </a:rPr>
              <a:t>进行说明，</a:t>
            </a:r>
            <a:r>
              <a:rPr lang="zh-CN" altLang="en-US">
                <a:solidFill>
                  <a:srgbClr val="000000"/>
                </a:solidFill>
                <a:latin typeface="Bookman Old Style" pitchFamily="18" charset="0"/>
                <a:ea typeface="楷体_GB2312" pitchFamily="49" charset="-122"/>
              </a:rPr>
              <a:t>“</a:t>
            </a:r>
            <a:r>
              <a:rPr lang="en-US" altLang="zh-CN">
                <a:solidFill>
                  <a:srgbClr val="000000"/>
                </a:solidFill>
                <a:latin typeface="楷体_GB2312" pitchFamily="49" charset="-122"/>
                <a:ea typeface="楷体_GB2312" pitchFamily="49" charset="-122"/>
              </a:rPr>
              <a:t>NCF</a:t>
            </a:r>
            <a:r>
              <a:rPr lang="en-US" altLang="zh-CN">
                <a:solidFill>
                  <a:srgbClr val="000000"/>
                </a:solidFill>
                <a:latin typeface="Bookman Old Style" pitchFamily="18" charset="0"/>
                <a:ea typeface="楷体_GB2312" pitchFamily="49" charset="-122"/>
              </a:rPr>
              <a:t>”</a:t>
            </a:r>
            <a:r>
              <a:rPr lang="zh-CN" altLang="en-US">
                <a:solidFill>
                  <a:srgbClr val="000000"/>
                </a:solidFill>
                <a:latin typeface="楷体_GB2312" pitchFamily="49" charset="-122"/>
                <a:ea typeface="楷体_GB2312" pitchFamily="49" charset="-122"/>
              </a:rPr>
              <a:t>也不是国家规定的统一术语。因此，对所属领域技术人员来说</a:t>
            </a:r>
            <a:r>
              <a:rPr lang="zh-CN" altLang="en-US">
                <a:solidFill>
                  <a:srgbClr val="000000"/>
                </a:solidFill>
                <a:latin typeface="Bookman Old Style" pitchFamily="18" charset="0"/>
                <a:ea typeface="楷体_GB2312" pitchFamily="49" charset="-122"/>
              </a:rPr>
              <a:t>“</a:t>
            </a:r>
            <a:r>
              <a:rPr lang="en-US" altLang="zh-CN">
                <a:solidFill>
                  <a:srgbClr val="000000"/>
                </a:solidFill>
                <a:latin typeface="楷体_GB2312" pitchFamily="49" charset="-122"/>
                <a:ea typeface="楷体_GB2312" pitchFamily="49" charset="-122"/>
              </a:rPr>
              <a:t>NCF</a:t>
            </a:r>
            <a:r>
              <a:rPr lang="en-US" altLang="zh-CN">
                <a:solidFill>
                  <a:srgbClr val="000000"/>
                </a:solidFill>
                <a:latin typeface="Bookman Old Style" pitchFamily="18" charset="0"/>
                <a:ea typeface="楷体_GB2312" pitchFamily="49" charset="-122"/>
              </a:rPr>
              <a:t>”</a:t>
            </a:r>
            <a:r>
              <a:rPr lang="zh-CN" altLang="en-US">
                <a:solidFill>
                  <a:srgbClr val="000000"/>
                </a:solidFill>
                <a:latin typeface="楷体_GB2312" pitchFamily="49" charset="-122"/>
                <a:ea typeface="楷体_GB2312" pitchFamily="49" charset="-122"/>
              </a:rPr>
              <a:t>的概念是不清楚的。如果所属领域技术人员不能由说明书的其他内容直接唯一地得出</a:t>
            </a:r>
            <a:r>
              <a:rPr lang="zh-CN" altLang="en-US">
                <a:solidFill>
                  <a:srgbClr val="000000"/>
                </a:solidFill>
                <a:latin typeface="Bookman Old Style" pitchFamily="18" charset="0"/>
                <a:ea typeface="楷体_GB2312" pitchFamily="49" charset="-122"/>
              </a:rPr>
              <a:t>“</a:t>
            </a:r>
            <a:r>
              <a:rPr lang="en-US" altLang="zh-CN">
                <a:solidFill>
                  <a:srgbClr val="000000"/>
                </a:solidFill>
                <a:latin typeface="楷体_GB2312" pitchFamily="49" charset="-122"/>
                <a:ea typeface="楷体_GB2312" pitchFamily="49" charset="-122"/>
              </a:rPr>
              <a:t>NCF</a:t>
            </a:r>
            <a:r>
              <a:rPr lang="en-US" altLang="zh-CN">
                <a:solidFill>
                  <a:srgbClr val="000000"/>
                </a:solidFill>
                <a:latin typeface="Bookman Old Style" pitchFamily="18" charset="0"/>
                <a:ea typeface="楷体_GB2312" pitchFamily="49" charset="-122"/>
              </a:rPr>
              <a:t>”</a:t>
            </a:r>
            <a:r>
              <a:rPr lang="zh-CN" altLang="en-US">
                <a:solidFill>
                  <a:srgbClr val="000000"/>
                </a:solidFill>
                <a:latin typeface="楷体_GB2312" pitchFamily="49" charset="-122"/>
                <a:ea typeface="楷体_GB2312" pitchFamily="49" charset="-122"/>
              </a:rPr>
              <a:t>含义，则该术语可能导致说明书公开不充分。</a:t>
            </a:r>
          </a:p>
          <a:p>
            <a:pPr algn="just" eaLnBrk="1" hangingPunct="1">
              <a:spcBef>
                <a:spcPct val="60000"/>
              </a:spcBef>
            </a:pPr>
            <a:r>
              <a:rPr lang="zh-CN" altLang="en-US" b="1">
                <a:latin typeface="楷体_GB2312" pitchFamily="49" charset="-122"/>
                <a:ea typeface="楷体_GB2312" pitchFamily="49" charset="-122"/>
              </a:rPr>
              <a:t>所谓</a:t>
            </a:r>
            <a:r>
              <a:rPr lang="zh-CN" altLang="en-US" b="1">
                <a:latin typeface="Times New Roman" pitchFamily="18" charset="0"/>
                <a:ea typeface="楷体_GB2312" pitchFamily="49" charset="-122"/>
              </a:rPr>
              <a:t>“</a:t>
            </a:r>
            <a:r>
              <a:rPr lang="zh-CN" altLang="en-US" b="1">
                <a:latin typeface="楷体_GB2312" pitchFamily="49" charset="-122"/>
                <a:ea typeface="楷体_GB2312" pitchFamily="49" charset="-122"/>
              </a:rPr>
              <a:t>完整</a:t>
            </a:r>
            <a:r>
              <a:rPr lang="zh-CN" altLang="en-US" b="1">
                <a:latin typeface="Times New Roman" pitchFamily="18" charset="0"/>
                <a:ea typeface="楷体_GB2312" pitchFamily="49" charset="-122"/>
              </a:rPr>
              <a:t>”</a:t>
            </a:r>
            <a:r>
              <a:rPr lang="zh-CN" altLang="en-US" b="1">
                <a:latin typeface="楷体_GB2312" pitchFamily="49" charset="-122"/>
                <a:ea typeface="楷体_GB2312" pitchFamily="49" charset="-122"/>
              </a:rPr>
              <a:t>，</a:t>
            </a:r>
            <a:r>
              <a:rPr lang="zh-CN" altLang="en-US">
                <a:latin typeface="楷体_GB2312" pitchFamily="49" charset="-122"/>
                <a:ea typeface="楷体_GB2312" pitchFamily="49" charset="-122"/>
              </a:rPr>
              <a:t>是指说明书</a:t>
            </a:r>
            <a:r>
              <a:rPr lang="zh-CN" altLang="en-US">
                <a:solidFill>
                  <a:srgbClr val="0000FF"/>
                </a:solidFill>
                <a:latin typeface="楷体_GB2312" pitchFamily="49" charset="-122"/>
                <a:ea typeface="楷体_GB2312" pitchFamily="49" charset="-122"/>
              </a:rPr>
              <a:t>应当包括</a:t>
            </a:r>
            <a:r>
              <a:rPr lang="zh-CN" altLang="en-US">
                <a:latin typeface="楷体_GB2312" pitchFamily="49" charset="-122"/>
                <a:ea typeface="楷体_GB2312" pitchFamily="49" charset="-122"/>
              </a:rPr>
              <a:t>有关理解和</a:t>
            </a:r>
            <a:r>
              <a:rPr lang="zh-CN" altLang="en-US">
                <a:solidFill>
                  <a:srgbClr val="0000FF"/>
                </a:solidFill>
                <a:latin typeface="楷体_GB2312" pitchFamily="49" charset="-122"/>
                <a:ea typeface="楷体_GB2312" pitchFamily="49" charset="-122"/>
              </a:rPr>
              <a:t>实现</a:t>
            </a:r>
            <a:r>
              <a:rPr lang="zh-CN" altLang="en-US">
                <a:latin typeface="楷体_GB2312" pitchFamily="49" charset="-122"/>
                <a:ea typeface="楷体_GB2312" pitchFamily="49" charset="-122"/>
              </a:rPr>
              <a:t>发明所需的</a:t>
            </a:r>
            <a:r>
              <a:rPr lang="zh-CN" altLang="en-US">
                <a:solidFill>
                  <a:srgbClr val="0000FF"/>
                </a:solidFill>
                <a:latin typeface="楷体_GB2312" pitchFamily="49" charset="-122"/>
                <a:ea typeface="楷体_GB2312" pitchFamily="49" charset="-122"/>
              </a:rPr>
              <a:t>全部</a:t>
            </a:r>
            <a:r>
              <a:rPr lang="zh-CN" altLang="en-US">
                <a:latin typeface="楷体_GB2312" pitchFamily="49" charset="-122"/>
                <a:ea typeface="楷体_GB2312" pitchFamily="49" charset="-122"/>
              </a:rPr>
              <a:t>技术内容。凡是所属技术领域的技术人员不能从现有技术中直接、唯一地得出的有关内容，均应当在说明书中描述。</a:t>
            </a:r>
          </a:p>
          <a:p>
            <a:pPr algn="just" eaLnBrk="1" hangingPunct="1">
              <a:spcBef>
                <a:spcPct val="60000"/>
              </a:spcBef>
            </a:pPr>
            <a:r>
              <a:rPr lang="zh-CN" altLang="en-US" sz="900" b="1">
                <a:latin typeface="楷体_GB2312" pitchFamily="49" charset="-122"/>
                <a:ea typeface="楷体_GB2312" pitchFamily="49" charset="-122"/>
              </a:rPr>
              <a:t>所谓</a:t>
            </a:r>
            <a:r>
              <a:rPr lang="zh-CN" altLang="en-US" sz="900" b="1">
                <a:latin typeface="Times New Roman" pitchFamily="18" charset="0"/>
                <a:ea typeface="楷体_GB2312" pitchFamily="49" charset="-122"/>
              </a:rPr>
              <a:t>“</a:t>
            </a:r>
            <a:r>
              <a:rPr lang="zh-CN" altLang="en-US" sz="900" b="1">
                <a:latin typeface="楷体_GB2312" pitchFamily="49" charset="-122"/>
                <a:ea typeface="楷体_GB2312" pitchFamily="49" charset="-122"/>
              </a:rPr>
              <a:t>能够实现</a:t>
            </a:r>
            <a:r>
              <a:rPr lang="zh-CN" altLang="en-US" sz="900" b="1">
                <a:latin typeface="Times New Roman" pitchFamily="18" charset="0"/>
                <a:ea typeface="楷体_GB2312" pitchFamily="49" charset="-122"/>
              </a:rPr>
              <a:t>”</a:t>
            </a:r>
            <a:r>
              <a:rPr lang="zh-CN" altLang="en-US" sz="900">
                <a:latin typeface="楷体_GB2312" pitchFamily="49" charset="-122"/>
                <a:ea typeface="楷体_GB2312" pitchFamily="49" charset="-122"/>
              </a:rPr>
              <a:t>，所属技术领域的技术人员能够实现，是指所属技术领域的技术人员按照说明书记载的内容，就能够实现该发明或者实用新型的技术方案，解决其技术问题，并且产生预期的技术效果。     </a:t>
            </a:r>
          </a:p>
          <a:p>
            <a:pPr algn="just" eaLnBrk="1" hangingPunct="1">
              <a:spcBef>
                <a:spcPct val="60000"/>
              </a:spcBef>
            </a:pPr>
            <a:r>
              <a:rPr lang="zh-CN" altLang="en-US" sz="900" b="1">
                <a:latin typeface="楷体_GB2312" pitchFamily="49" charset="-122"/>
                <a:ea typeface="楷体_GB2312" pitchFamily="49" charset="-122"/>
              </a:rPr>
              <a:t>    说明书的记载要达到何种程度，才算满足</a:t>
            </a:r>
            <a:r>
              <a:rPr lang="zh-CN" altLang="en-US" sz="900" b="1">
                <a:latin typeface="Times New Roman" pitchFamily="18" charset="0"/>
                <a:ea typeface="楷体_GB2312" pitchFamily="49" charset="-122"/>
              </a:rPr>
              <a:t>“</a:t>
            </a:r>
            <a:r>
              <a:rPr lang="zh-CN" altLang="en-US" sz="900" b="1">
                <a:latin typeface="楷体_GB2312" pitchFamily="49" charset="-122"/>
                <a:ea typeface="楷体_GB2312" pitchFamily="49" charset="-122"/>
              </a:rPr>
              <a:t>清楚</a:t>
            </a:r>
            <a:r>
              <a:rPr lang="zh-CN" altLang="en-US" sz="900" b="1">
                <a:latin typeface="Times New Roman" pitchFamily="18" charset="0"/>
                <a:ea typeface="楷体_GB2312" pitchFamily="49" charset="-122"/>
              </a:rPr>
              <a:t>”</a:t>
            </a:r>
            <a:r>
              <a:rPr lang="zh-CN" altLang="en-US" sz="900" b="1">
                <a:latin typeface="楷体_GB2312" pitchFamily="49" charset="-122"/>
                <a:ea typeface="楷体_GB2312" pitchFamily="49" charset="-122"/>
              </a:rPr>
              <a:t>和</a:t>
            </a:r>
            <a:r>
              <a:rPr lang="zh-CN" altLang="en-US" sz="900" b="1">
                <a:latin typeface="Times New Roman" pitchFamily="18" charset="0"/>
                <a:ea typeface="楷体_GB2312" pitchFamily="49" charset="-122"/>
              </a:rPr>
              <a:t>“</a:t>
            </a:r>
            <a:r>
              <a:rPr lang="zh-CN" altLang="en-US" sz="900" b="1">
                <a:latin typeface="楷体_GB2312" pitchFamily="49" charset="-122"/>
                <a:ea typeface="楷体_GB2312" pitchFamily="49" charset="-122"/>
              </a:rPr>
              <a:t>完整</a:t>
            </a:r>
            <a:r>
              <a:rPr lang="zh-CN" altLang="en-US" sz="900" b="1">
                <a:latin typeface="Times New Roman" pitchFamily="18" charset="0"/>
                <a:ea typeface="楷体_GB2312" pitchFamily="49" charset="-122"/>
              </a:rPr>
              <a:t>”</a:t>
            </a:r>
            <a:r>
              <a:rPr lang="zh-CN" altLang="en-US" sz="900" b="1">
                <a:latin typeface="楷体_GB2312" pitchFamily="49" charset="-122"/>
                <a:ea typeface="楷体_GB2312" pitchFamily="49" charset="-122"/>
              </a:rPr>
              <a:t>的要求呢？</a:t>
            </a:r>
            <a:r>
              <a:rPr lang="zh-CN" altLang="en-US" sz="900">
                <a:latin typeface="楷体_GB2312" pitchFamily="49" charset="-122"/>
                <a:ea typeface="楷体_GB2312" pitchFamily="49" charset="-122"/>
              </a:rPr>
              <a:t>判断是否清楚完整的标准－是否能够实现。专利法第</a:t>
            </a:r>
            <a:r>
              <a:rPr lang="en-US" altLang="zh-CN" sz="900">
                <a:latin typeface="楷体_GB2312" pitchFamily="49" charset="-122"/>
                <a:ea typeface="楷体_GB2312" pitchFamily="49" charset="-122"/>
              </a:rPr>
              <a:t>26</a:t>
            </a:r>
            <a:r>
              <a:rPr lang="zh-CN" altLang="en-US" sz="900">
                <a:latin typeface="楷体_GB2312" pitchFamily="49" charset="-122"/>
                <a:ea typeface="楷体_GB2312" pitchFamily="49" charset="-122"/>
              </a:rPr>
              <a:t>条第</a:t>
            </a:r>
            <a:r>
              <a:rPr lang="en-US" altLang="zh-CN" sz="900">
                <a:latin typeface="楷体_GB2312" pitchFamily="49" charset="-122"/>
                <a:ea typeface="楷体_GB2312" pitchFamily="49" charset="-122"/>
              </a:rPr>
              <a:t>3</a:t>
            </a:r>
            <a:r>
              <a:rPr lang="zh-CN" altLang="en-US" sz="900">
                <a:latin typeface="楷体_GB2312" pitchFamily="49" charset="-122"/>
                <a:ea typeface="楷体_GB2312" pitchFamily="49" charset="-122"/>
              </a:rPr>
              <a:t>款中规定的</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清楚</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完整</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和</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能够实现</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之间的存在以下关系：即，</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能够实现</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是对</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清楚</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完整</a:t>
            </a:r>
            <a:r>
              <a:rPr lang="zh-CN" altLang="en-US" sz="900">
                <a:latin typeface="Times New Roman" pitchFamily="18" charset="0"/>
                <a:ea typeface="楷体_GB2312" pitchFamily="49" charset="-122"/>
              </a:rPr>
              <a:t>”</a:t>
            </a:r>
            <a:r>
              <a:rPr lang="zh-CN" altLang="en-US" sz="900">
                <a:latin typeface="楷体_GB2312" pitchFamily="49" charset="-122"/>
                <a:ea typeface="楷体_GB2312" pitchFamily="49" charset="-122"/>
              </a:rPr>
              <a:t>的程度的要求。</a:t>
            </a:r>
            <a:r>
              <a:rPr lang="zh-CN" altLang="en-US" sz="900" b="1">
                <a:latin typeface="楷体_GB2312" pitchFamily="49" charset="-122"/>
                <a:ea typeface="楷体_GB2312" pitchFamily="49" charset="-122"/>
              </a:rPr>
              <a:t>从专利法第</a:t>
            </a:r>
            <a:r>
              <a:rPr lang="en-US" altLang="zh-CN" sz="900" b="1">
                <a:latin typeface="楷体_GB2312" pitchFamily="49" charset="-122"/>
                <a:ea typeface="楷体_GB2312" pitchFamily="49" charset="-122"/>
              </a:rPr>
              <a:t>26</a:t>
            </a:r>
            <a:r>
              <a:rPr lang="zh-CN" altLang="en-US" sz="900" b="1">
                <a:latin typeface="楷体_GB2312" pitchFamily="49" charset="-122"/>
                <a:ea typeface="楷体_GB2312" pitchFamily="49" charset="-122"/>
              </a:rPr>
              <a:t>条第</a:t>
            </a:r>
            <a:r>
              <a:rPr lang="en-US" altLang="zh-CN" sz="900" b="1">
                <a:latin typeface="楷体_GB2312" pitchFamily="49" charset="-122"/>
                <a:ea typeface="楷体_GB2312" pitchFamily="49" charset="-122"/>
              </a:rPr>
              <a:t>3</a:t>
            </a:r>
            <a:r>
              <a:rPr lang="zh-CN" altLang="en-US" sz="900" b="1">
                <a:latin typeface="楷体_GB2312" pitchFamily="49" charset="-122"/>
                <a:ea typeface="楷体_GB2312" pitchFamily="49" charset="-122"/>
              </a:rPr>
              <a:t>款的立法本义来讲，这三个方面是一个整体的要求，即能够实现是最根本的要求，而不是三个并列的要求</a:t>
            </a:r>
            <a:r>
              <a:rPr lang="zh-CN" altLang="en-US" sz="900">
                <a:latin typeface="楷体_GB2312" pitchFamily="49" charset="-122"/>
                <a:ea typeface="楷体_GB2312" pitchFamily="49" charset="-122"/>
              </a:rPr>
              <a:t>。</a:t>
            </a:r>
          </a:p>
          <a:p>
            <a:pPr algn="just" eaLnBrk="1" hangingPunct="1">
              <a:spcBef>
                <a:spcPct val="60000"/>
              </a:spcBef>
            </a:pPr>
            <a:endParaRPr lang="en-US" altLang="zh-CN">
              <a:latin typeface="宋体"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06A2E5-96E3-46A6-A9E4-1D25C2C698B7}" type="slidenum">
              <a:rPr lang="zh-CN" altLang="en-US"/>
              <a:pPr/>
              <a:t>25</a:t>
            </a:fld>
            <a:endParaRPr lang="en-GB" altLang="en-US"/>
          </a:p>
        </p:txBody>
      </p:sp>
      <p:sp>
        <p:nvSpPr>
          <p:cNvPr id="31746" name="Rectangle 2"/>
          <p:cNvSpPr>
            <a:spLocks noGrp="1" noRot="1" noChangeAspect="1" noChangeArrowheads="1" noTextEdit="1"/>
          </p:cNvSpPr>
          <p:nvPr>
            <p:ph type="sldImg"/>
          </p:nvPr>
        </p:nvSpPr>
        <p:spPr/>
      </p:sp>
      <p:sp>
        <p:nvSpPr>
          <p:cNvPr id="31747" name="Rectangle 3"/>
          <p:cNvSpPr>
            <a:spLocks noGrp="1" noRot="1" noChangeArrowheads="1"/>
          </p:cNvSpPr>
          <p:nvPr>
            <p:ph type="body" idx="1"/>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25C727-9160-4DD5-BD7C-65CB9845332A}" type="slidenum">
              <a:rPr lang="zh-CN" altLang="en-US"/>
              <a:pPr/>
              <a:t>26</a:t>
            </a:fld>
            <a:endParaRPr lang="en-GB" altLang="en-US"/>
          </a:p>
        </p:txBody>
      </p:sp>
      <p:sp>
        <p:nvSpPr>
          <p:cNvPr id="32770" name="Rectangle 2"/>
          <p:cNvSpPr>
            <a:spLocks noGrp="1" noRot="1" noChangeAspect="1" noChangeArrowheads="1" noTextEdit="1"/>
          </p:cNvSpPr>
          <p:nvPr>
            <p:ph type="sldImg"/>
          </p:nvPr>
        </p:nvSpPr>
        <p:spPr/>
      </p:sp>
      <p:sp>
        <p:nvSpPr>
          <p:cNvPr id="32771" name="Rectangle 3"/>
          <p:cNvSpPr>
            <a:spLocks noGrp="1" noRot="1" noChangeArrowheads="1"/>
          </p:cNvSpPr>
          <p:nvPr>
            <p:ph type="body" idx="1"/>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25C727-9160-4DD5-BD7C-65CB9845332A}" type="slidenum">
              <a:rPr lang="zh-CN" altLang="en-US"/>
              <a:pPr/>
              <a:t>27</a:t>
            </a:fld>
            <a:endParaRPr lang="en-GB" altLang="en-US"/>
          </a:p>
        </p:txBody>
      </p:sp>
      <p:sp>
        <p:nvSpPr>
          <p:cNvPr id="32770" name="Rectangle 2"/>
          <p:cNvSpPr>
            <a:spLocks noGrp="1" noRot="1" noChangeAspect="1" noChangeArrowheads="1" noTextEdit="1"/>
          </p:cNvSpPr>
          <p:nvPr>
            <p:ph type="sldImg"/>
          </p:nvPr>
        </p:nvSpPr>
        <p:spPr/>
      </p:sp>
      <p:sp>
        <p:nvSpPr>
          <p:cNvPr id="32771" name="Rectangle 3"/>
          <p:cNvSpPr>
            <a:spLocks noGrp="1" noRot="1" noChangeArrowheads="1"/>
          </p:cNvSpPr>
          <p:nvPr>
            <p:ph type="body" idx="1"/>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9DA7C-5B16-4B05-BEF9-FC342F4B4F4D}" type="slidenum">
              <a:rPr lang="zh-CN" altLang="en-US"/>
              <a:pPr/>
              <a:t>58</a:t>
            </a:fld>
            <a:endParaRPr lang="en-GB" altLang="en-US"/>
          </a:p>
        </p:txBody>
      </p:sp>
      <p:sp>
        <p:nvSpPr>
          <p:cNvPr id="54274" name="Rectangle 2"/>
          <p:cNvSpPr>
            <a:spLocks noGrp="1" noRot="1" noChangeAspect="1" noChangeArrowheads="1" noTextEdit="1"/>
          </p:cNvSpPr>
          <p:nvPr>
            <p:ph type="sldImg"/>
          </p:nvPr>
        </p:nvSpPr>
        <p:spPr/>
      </p:sp>
      <p:sp>
        <p:nvSpPr>
          <p:cNvPr id="54275" name="Rectangle 3"/>
          <p:cNvSpPr>
            <a:spLocks noGrp="1" noRot="1" noChangeArrowheads="1"/>
          </p:cNvSpPr>
          <p:nvPr>
            <p:ph type="body" idx="1"/>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990600"/>
            <a:ext cx="7772400" cy="1371600"/>
          </a:xfrm>
        </p:spPr>
        <p:txBody>
          <a:bodyPr/>
          <a:lstStyle>
            <a:lvl1pPr>
              <a:defRPr sz="3400"/>
            </a:lvl1pPr>
          </a:lstStyle>
          <a:p>
            <a:r>
              <a:rPr lang="zh-CN" altLang="en-US"/>
              <a:t>单击此处编辑母版标题样式</a:t>
            </a:r>
            <a:endParaRPr lang="zh-CN" altLang="en-GB"/>
          </a:p>
        </p:txBody>
      </p:sp>
      <p:sp>
        <p:nvSpPr>
          <p:cNvPr id="205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zh-CN" altLang="en-US"/>
              <a:t>单击此处编辑母版副标题样式</a:t>
            </a:r>
            <a:endParaRPr lang="zh-CN" altLang="en-GB"/>
          </a:p>
        </p:txBody>
      </p:sp>
      <p:sp>
        <p:nvSpPr>
          <p:cNvPr id="2052" name="Rectangle 4"/>
          <p:cNvSpPr>
            <a:spLocks noGrp="1" noChangeArrowheads="1"/>
          </p:cNvSpPr>
          <p:nvPr>
            <p:ph type="dt" sz="half" idx="2"/>
          </p:nvPr>
        </p:nvSpPr>
        <p:spPr bwMode="auto">
          <a:xfrm>
            <a:off x="685800" y="62484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CN"/>
          </a:p>
        </p:txBody>
      </p:sp>
      <p:sp>
        <p:nvSpPr>
          <p:cNvPr id="2053" name="Rectangle 5"/>
          <p:cNvSpPr>
            <a:spLocks noGrp="1" noChangeArrowheads="1"/>
          </p:cNvSpPr>
          <p:nvPr>
            <p:ph type="sldNum" sz="quarter" idx="4"/>
          </p:nvPr>
        </p:nvSpPr>
        <p:spPr>
          <a:xfrm>
            <a:off x="3563938" y="6248400"/>
            <a:ext cx="1905000" cy="457200"/>
          </a:xfrm>
        </p:spPr>
        <p:txBody>
          <a:bodyPr/>
          <a:lstStyle>
            <a:lvl1pPr algn="r">
              <a:defRPr/>
            </a:lvl1pPr>
          </a:lstStyle>
          <a:p>
            <a:pPr>
              <a:defRPr/>
            </a:pPr>
            <a:fld id="{E473D097-FB92-4E2B-9C6D-7DA0CE3CECE8}" type="slidenum">
              <a:rPr lang="en-US" altLang="zh-CN" smtClean="0"/>
              <a:pPr>
                <a:defRPr/>
              </a:pPr>
              <a:t>‹#›</a:t>
            </a:fld>
            <a:endParaRPr lang="en-US" altLang="zh-CN"/>
          </a:p>
        </p:txBody>
      </p:sp>
      <p:sp>
        <p:nvSpPr>
          <p:cNvPr id="2054" name="AutoShape 6"/>
          <p:cNvSpPr>
            <a:spLocks noChangeArrowheads="1"/>
          </p:cNvSpPr>
          <p:nvPr/>
        </p:nvSpPr>
        <p:spPr bwMode="auto">
          <a:xfrm>
            <a:off x="685800" y="2393950"/>
            <a:ext cx="7772400" cy="109538"/>
          </a:xfrm>
          <a:custGeom>
            <a:avLst/>
            <a:gdLst>
              <a:gd name="G0" fmla="+- 618 0 0"/>
              <a:gd name="T0" fmla="*/ 0 w 1000"/>
              <a:gd name="T1" fmla="*/ 0 h 1000"/>
              <a:gd name="T2" fmla="*/ 0 w 1000"/>
              <a:gd name="T3" fmla="*/ 0 h 1000"/>
              <a:gd name="T4" fmla="*/ 0 w 1000"/>
              <a:gd name="T5" fmla="*/ 0 h 1000"/>
              <a:gd name="T6" fmla="*/ 0 w 1000"/>
              <a:gd name="T7" fmla="*/ 0 h 1000"/>
              <a:gd name="T8" fmla="*/ 0 w 1000"/>
              <a:gd name="T9" fmla="*/ 0 h 1000"/>
              <a:gd name="T10" fmla="*/ 0 w 1000"/>
              <a:gd name="T11" fmla="*/ 0 h 1000"/>
              <a:gd name="T12" fmla="*/ 3163 w 1000"/>
              <a:gd name="T13" fmla="*/ 3163 h 1000"/>
              <a:gd name="T14" fmla="*/ 18437 w 1000"/>
              <a:gd name="T15" fmla="*/ 18437 h 1000"/>
            </a:gdLst>
            <a:ahLst/>
            <a:cxnLst>
              <a:cxn ang="0">
                <a:pos x="T0" y="T1"/>
              </a:cxn>
              <a:cxn ang="0">
                <a:pos x="T2" y="T3"/>
              </a:cxn>
              <a:cxn ang="0">
                <a:pos x="T4" y="T5"/>
              </a:cxn>
              <a:cxn ang="0">
                <a:pos x="T6" y="T7"/>
              </a:cxn>
              <a:cxn ang="0">
                <a:pos x="T8" y="T9"/>
              </a:cxn>
              <a:cxn ang="0">
                <a:pos x="T10" y="T11"/>
              </a:cxn>
            </a:cxnLst>
            <a:rect l="T12" t="T13" r="T14" b="T15"/>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miter lim="800000"/>
            <a:headEnd/>
            <a:tailEnd/>
          </a:ln>
        </p:spPr>
        <p:txBody>
          <a:bodyPr/>
          <a:lstStyle/>
          <a:p>
            <a:endParaRPr lang="zh-CN" altLang="en-US" sz="2400">
              <a:latin typeface="Times New Roman" pitchFamily="18" charset="0"/>
            </a:endParaRPr>
          </a:p>
        </p:txBody>
      </p:sp>
      <p:pic>
        <p:nvPicPr>
          <p:cNvPr id="2055" name="Picture 7" descr="csptal12"/>
          <p:cNvPicPr>
            <a:picLocks noChangeAspect="1" noChangeArrowheads="1"/>
          </p:cNvPicPr>
          <p:nvPr/>
        </p:nvPicPr>
        <p:blipFill>
          <a:blip r:embed="rId2" cstate="print">
            <a:clrChange>
              <a:clrFrom>
                <a:srgbClr val="FFFFFF"/>
              </a:clrFrom>
              <a:clrTo>
                <a:srgbClr val="FFFFFF">
                  <a:alpha val="0"/>
                </a:srgbClr>
              </a:clrTo>
            </a:clrChange>
            <a:lum bright="24000" contrast="36000"/>
          </a:blip>
          <a:srcRect/>
          <a:stretch>
            <a:fillRect/>
          </a:stretch>
        </p:blipFill>
        <p:spPr bwMode="auto">
          <a:xfrm>
            <a:off x="7543800" y="6081713"/>
            <a:ext cx="1371600" cy="776287"/>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p:cNvSpPr>
            <a:spLocks noGrp="1"/>
          </p:cNvSpPr>
          <p:nvPr>
            <p:ph type="sldNum" sz="quarter" idx="10"/>
          </p:nvPr>
        </p:nvSpPr>
        <p:spPr/>
        <p:txBody>
          <a:bodyPr/>
          <a:lstStyle>
            <a:lvl1pPr>
              <a:defRPr/>
            </a:lvl1pPr>
          </a:lstStyle>
          <a:p>
            <a:pPr>
              <a:defRPr/>
            </a:pPr>
            <a:fld id="{F692C51D-C750-4F3D-A21E-0CD8E467E126}" type="slidenum">
              <a:rPr lang="en-US" altLang="zh-CN" smtClean="0"/>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51638" y="304800"/>
            <a:ext cx="2141537" cy="571500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323850" y="304800"/>
            <a:ext cx="6275388" cy="571500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p:cNvSpPr>
            <a:spLocks noGrp="1"/>
          </p:cNvSpPr>
          <p:nvPr>
            <p:ph type="sldNum" sz="quarter" idx="10"/>
          </p:nvPr>
        </p:nvSpPr>
        <p:spPr/>
        <p:txBody>
          <a:bodyPr/>
          <a:lstStyle>
            <a:lvl1pPr>
              <a:defRPr/>
            </a:lvl1pPr>
          </a:lstStyle>
          <a:p>
            <a:pPr>
              <a:defRPr/>
            </a:pPr>
            <a:fld id="{0AB6DB2F-AA05-4C71-96F2-BEDD45D5F6F8}" type="slidenum">
              <a:rPr lang="en-US" altLang="zh-CN" smtClean="0"/>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p:cNvSpPr>
            <a:spLocks noGrp="1"/>
          </p:cNvSpPr>
          <p:nvPr>
            <p:ph type="sldNum" sz="quarter" idx="10"/>
          </p:nvPr>
        </p:nvSpPr>
        <p:spPr/>
        <p:txBody>
          <a:bodyPr/>
          <a:lstStyle>
            <a:lvl1pPr>
              <a:defRPr/>
            </a:lvl1pPr>
          </a:lstStyle>
          <a:p>
            <a:pPr>
              <a:defRPr/>
            </a:pPr>
            <a:fld id="{071760FE-B8EF-465A-8355-62025BD5DBF2}" type="slidenum">
              <a:rPr lang="en-US" altLang="zh-CN" smtClean="0"/>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灯片编号占位符 3"/>
          <p:cNvSpPr>
            <a:spLocks noGrp="1"/>
          </p:cNvSpPr>
          <p:nvPr>
            <p:ph type="sldNum" sz="quarter" idx="10"/>
          </p:nvPr>
        </p:nvSpPr>
        <p:spPr/>
        <p:txBody>
          <a:bodyPr/>
          <a:lstStyle>
            <a:lvl1pPr>
              <a:defRPr/>
            </a:lvl1pPr>
          </a:lstStyle>
          <a:p>
            <a:pPr>
              <a:defRPr/>
            </a:pPr>
            <a:fld id="{BCCDE672-FCB2-4DF7-B9CB-D7C38C58DAF5}" type="slidenum">
              <a:rPr lang="en-US" altLang="zh-CN" smtClean="0"/>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323850" y="1412875"/>
            <a:ext cx="4208463" cy="460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84713" y="1412875"/>
            <a:ext cx="4208462" cy="4606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灯片编号占位符 4"/>
          <p:cNvSpPr>
            <a:spLocks noGrp="1"/>
          </p:cNvSpPr>
          <p:nvPr>
            <p:ph type="sldNum" sz="quarter" idx="10"/>
          </p:nvPr>
        </p:nvSpPr>
        <p:spPr/>
        <p:txBody>
          <a:bodyPr/>
          <a:lstStyle>
            <a:lvl1pPr>
              <a:defRPr/>
            </a:lvl1pPr>
          </a:lstStyle>
          <a:p>
            <a:pPr>
              <a:defRPr/>
            </a:pPr>
            <a:fld id="{8FFDA6EA-0075-4AA7-8372-49F13AE13956}" type="slidenum">
              <a:rPr lang="en-US" altLang="zh-CN" smtClean="0"/>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灯片编号占位符 6"/>
          <p:cNvSpPr>
            <a:spLocks noGrp="1"/>
          </p:cNvSpPr>
          <p:nvPr>
            <p:ph type="sldNum" sz="quarter" idx="10"/>
          </p:nvPr>
        </p:nvSpPr>
        <p:spPr/>
        <p:txBody>
          <a:bodyPr/>
          <a:lstStyle>
            <a:lvl1pPr>
              <a:defRPr/>
            </a:lvl1pPr>
          </a:lstStyle>
          <a:p>
            <a:pPr>
              <a:defRPr/>
            </a:pPr>
            <a:fld id="{96FAE0FB-DFB7-413B-A556-E70089F2FC77}" type="slidenum">
              <a:rPr lang="en-US" altLang="zh-CN" smtClean="0"/>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灯片编号占位符 2"/>
          <p:cNvSpPr>
            <a:spLocks noGrp="1"/>
          </p:cNvSpPr>
          <p:nvPr>
            <p:ph type="sldNum" sz="quarter" idx="10"/>
          </p:nvPr>
        </p:nvSpPr>
        <p:spPr/>
        <p:txBody>
          <a:bodyPr/>
          <a:lstStyle>
            <a:lvl1pPr>
              <a:defRPr/>
            </a:lvl1pPr>
          </a:lstStyle>
          <a:p>
            <a:pPr>
              <a:defRPr/>
            </a:pPr>
            <a:fld id="{4CBB69D1-7D62-4936-8BDB-065AEB9BF10F}" type="slidenum">
              <a:rPr lang="en-US" altLang="zh-CN" smtClean="0"/>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lstStyle>
            <a:lvl1pPr>
              <a:defRPr/>
            </a:lvl1pPr>
          </a:lstStyle>
          <a:p>
            <a:pPr>
              <a:defRPr/>
            </a:pPr>
            <a:fld id="{A16AF7B8-6C29-4D48-9C0C-118DD1AFDD62}" type="slidenum">
              <a:rPr lang="en-US" altLang="zh-CN" smtClean="0"/>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灯片编号占位符 4"/>
          <p:cNvSpPr>
            <a:spLocks noGrp="1"/>
          </p:cNvSpPr>
          <p:nvPr>
            <p:ph type="sldNum" sz="quarter" idx="10"/>
          </p:nvPr>
        </p:nvSpPr>
        <p:spPr/>
        <p:txBody>
          <a:bodyPr/>
          <a:lstStyle>
            <a:lvl1pPr>
              <a:defRPr/>
            </a:lvl1pPr>
          </a:lstStyle>
          <a:p>
            <a:pPr>
              <a:defRPr/>
            </a:pPr>
            <a:fld id="{8BA1138B-A445-45D2-89A8-E936F896A7D6}" type="slidenum">
              <a:rPr lang="en-US" altLang="zh-CN" smtClean="0"/>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灯片编号占位符 4"/>
          <p:cNvSpPr>
            <a:spLocks noGrp="1"/>
          </p:cNvSpPr>
          <p:nvPr>
            <p:ph type="sldNum" sz="quarter" idx="10"/>
          </p:nvPr>
        </p:nvSpPr>
        <p:spPr/>
        <p:txBody>
          <a:bodyPr/>
          <a:lstStyle>
            <a:lvl1pPr>
              <a:defRPr/>
            </a:lvl1pPr>
          </a:lstStyle>
          <a:p>
            <a:pPr>
              <a:defRPr/>
            </a:pPr>
            <a:fld id="{E6C6FC35-B398-4A9C-9236-4B964AF61637}" type="slidenum">
              <a:rPr lang="en-US" altLang="zh-CN" smtClean="0"/>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892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zh-CN" altLang="en-GB"/>
              <a:t>单击此处编辑母版标题样式</a:t>
            </a:r>
          </a:p>
        </p:txBody>
      </p:sp>
      <p:sp>
        <p:nvSpPr>
          <p:cNvPr id="1027" name="Rectangle 3"/>
          <p:cNvSpPr>
            <a:spLocks noGrp="1" noChangeArrowheads="1"/>
          </p:cNvSpPr>
          <p:nvPr>
            <p:ph type="body" idx="1"/>
          </p:nvPr>
        </p:nvSpPr>
        <p:spPr bwMode="auto">
          <a:xfrm>
            <a:off x="323850" y="1412875"/>
            <a:ext cx="8569325" cy="4606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GB"/>
              <a:t>单击此处编辑母版文本样式</a:t>
            </a:r>
          </a:p>
          <a:p>
            <a:pPr lvl="1"/>
            <a:r>
              <a:rPr lang="zh-CN" altLang="en-GB"/>
              <a:t>第二级</a:t>
            </a:r>
          </a:p>
          <a:p>
            <a:pPr lvl="2"/>
            <a:r>
              <a:rPr lang="zh-CN" altLang="en-GB"/>
              <a:t>第三级</a:t>
            </a:r>
          </a:p>
          <a:p>
            <a:pPr lvl="3"/>
            <a:r>
              <a:rPr lang="zh-CN" altLang="en-GB"/>
              <a:t>第四级</a:t>
            </a:r>
          </a:p>
          <a:p>
            <a:pPr lvl="4"/>
            <a:r>
              <a:rPr lang="zh-CN" altLang="en-GB"/>
              <a:t>第五级</a:t>
            </a:r>
          </a:p>
        </p:txBody>
      </p:sp>
      <p:sp>
        <p:nvSpPr>
          <p:cNvPr id="1028" name="AutoShape 4"/>
          <p:cNvSpPr>
            <a:spLocks noChangeArrowheads="1"/>
          </p:cNvSpPr>
          <p:nvPr/>
        </p:nvSpPr>
        <p:spPr bwMode="auto">
          <a:xfrm>
            <a:off x="609600" y="1196975"/>
            <a:ext cx="7958138" cy="109538"/>
          </a:xfrm>
          <a:custGeom>
            <a:avLst/>
            <a:gdLst>
              <a:gd name="G0" fmla="+- 585 0 0"/>
              <a:gd name="T0" fmla="*/ 0 w 1000"/>
              <a:gd name="T1" fmla="*/ 0 h 1000"/>
              <a:gd name="T2" fmla="*/ 0 w 1000"/>
              <a:gd name="T3" fmla="*/ 0 h 1000"/>
              <a:gd name="T4" fmla="*/ 0 w 1000"/>
              <a:gd name="T5" fmla="*/ 0 h 1000"/>
              <a:gd name="T6" fmla="*/ 0 w 1000"/>
              <a:gd name="T7" fmla="*/ 0 h 1000"/>
              <a:gd name="T8" fmla="*/ 0 w 1000"/>
              <a:gd name="T9" fmla="*/ 0 h 1000"/>
              <a:gd name="T10" fmla="*/ 0 w 1000"/>
              <a:gd name="T11" fmla="*/ 0 h 1000"/>
              <a:gd name="T12" fmla="*/ 3163 w 1000"/>
              <a:gd name="T13" fmla="*/ 3163 h 1000"/>
              <a:gd name="T14" fmla="*/ 18437 w 1000"/>
              <a:gd name="T15" fmla="*/ 18437 h 1000"/>
            </a:gdLst>
            <a:ahLst/>
            <a:cxnLst>
              <a:cxn ang="0">
                <a:pos x="T0" y="T1"/>
              </a:cxn>
              <a:cxn ang="0">
                <a:pos x="T2" y="T3"/>
              </a:cxn>
              <a:cxn ang="0">
                <a:pos x="T4" y="T5"/>
              </a:cxn>
              <a:cxn ang="0">
                <a:pos x="T6" y="T7"/>
              </a:cxn>
              <a:cxn ang="0">
                <a:pos x="T8" y="T9"/>
              </a:cxn>
              <a:cxn ang="0">
                <a:pos x="T10" y="T11"/>
              </a:cxn>
            </a:cxnLst>
            <a:rect l="T12" t="T13" r="T14" b="T15"/>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miter lim="800000"/>
            <a:headEnd/>
            <a:tailEnd/>
          </a:ln>
        </p:spPr>
        <p:txBody>
          <a:bodyPr/>
          <a:lstStyle/>
          <a:p>
            <a:endParaRPr lang="zh-CN" altLang="en-US" sz="2400">
              <a:latin typeface="Times New Roman" pitchFamily="18" charset="0"/>
            </a:endParaRPr>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zh-CN" altLang="en-US"/>
          </a:p>
        </p:txBody>
      </p:sp>
      <p:sp>
        <p:nvSpPr>
          <p:cNvPr id="1030" name="Rectangle 6"/>
          <p:cNvSpPr>
            <a:spLocks noGrp="1" noChangeArrowheads="1"/>
          </p:cNvSpPr>
          <p:nvPr>
            <p:ph type="sldNum" sz="quarter" idx="4"/>
          </p:nvPr>
        </p:nvSpPr>
        <p:spPr bwMode="auto">
          <a:xfrm>
            <a:off x="323850" y="6237288"/>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fld id="{3E0932FC-8B08-4CE0-ADCE-B7B289E20D04}" type="slidenum">
              <a:rPr lang="en-US" altLang="zh-CN" smtClean="0"/>
              <a:pPr>
                <a:defRPr/>
              </a:pPr>
              <a:t>‹#›</a:t>
            </a:fld>
            <a:endParaRPr lang="en-US" altLang="zh-CN"/>
          </a:p>
        </p:txBody>
      </p:sp>
      <p:pic>
        <p:nvPicPr>
          <p:cNvPr id="1031" name="Picture 7" descr="csptal12"/>
          <p:cNvPicPr>
            <a:picLocks noChangeAspect="1" noChangeArrowheads="1"/>
          </p:cNvPicPr>
          <p:nvPr/>
        </p:nvPicPr>
        <p:blipFill>
          <a:blip r:embed="rId14" cstate="print">
            <a:clrChange>
              <a:clrFrom>
                <a:srgbClr val="FFFFFF"/>
              </a:clrFrom>
              <a:clrTo>
                <a:srgbClr val="FFFFFF">
                  <a:alpha val="0"/>
                </a:srgbClr>
              </a:clrTo>
            </a:clrChange>
            <a:lum bright="24000" contrast="36000"/>
          </a:blip>
          <a:srcRect/>
          <a:stretch>
            <a:fillRect/>
          </a:stretch>
        </p:blipFill>
        <p:spPr bwMode="auto">
          <a:xfrm>
            <a:off x="7543800" y="6081713"/>
            <a:ext cx="1371600" cy="7762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Verdana" pitchFamily="34" charset="0"/>
        </a:defRPr>
      </a:lvl2pPr>
      <a:lvl3pPr algn="l" rtl="0" eaLnBrk="1" fontAlgn="base" hangingPunct="1">
        <a:spcBef>
          <a:spcPct val="0"/>
        </a:spcBef>
        <a:spcAft>
          <a:spcPct val="0"/>
        </a:spcAft>
        <a:defRPr sz="3200" b="1">
          <a:solidFill>
            <a:schemeClr val="tx2"/>
          </a:solidFill>
          <a:latin typeface="Verdana" pitchFamily="34" charset="0"/>
        </a:defRPr>
      </a:lvl3pPr>
      <a:lvl4pPr algn="l" rtl="0" eaLnBrk="1" fontAlgn="base" hangingPunct="1">
        <a:spcBef>
          <a:spcPct val="0"/>
        </a:spcBef>
        <a:spcAft>
          <a:spcPct val="0"/>
        </a:spcAft>
        <a:defRPr sz="3200" b="1">
          <a:solidFill>
            <a:schemeClr val="tx2"/>
          </a:solidFill>
          <a:latin typeface="Verdana" pitchFamily="34" charset="0"/>
        </a:defRPr>
      </a:lvl4pPr>
      <a:lvl5pPr algn="l" rtl="0" eaLnBrk="1" fontAlgn="base" hangingPunct="1">
        <a:spcBef>
          <a:spcPct val="0"/>
        </a:spcBef>
        <a:spcAft>
          <a:spcPct val="0"/>
        </a:spcAft>
        <a:defRPr sz="3200" b="1">
          <a:solidFill>
            <a:schemeClr val="tx2"/>
          </a:solidFill>
          <a:latin typeface="Verdana" pitchFamily="34" charset="0"/>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p:titleStyle>
    <p:body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7544" y="1772816"/>
            <a:ext cx="8064896" cy="3124944"/>
          </a:xfrm>
        </p:spPr>
        <p:txBody>
          <a:bodyPr/>
          <a:lstStyle/>
          <a:p>
            <a:pPr algn="ctr" eaLnBrk="1" hangingPunct="1"/>
            <a:r>
              <a:rPr lang="zh-CN" altLang="en-US" sz="4400" dirty="0">
                <a:latin typeface="宋体" pitchFamily="2" charset="-122"/>
                <a:ea typeface="宋体" pitchFamily="2" charset="-122"/>
              </a:rPr>
              <a:t>专利申请文件的</a:t>
            </a:r>
            <a:r>
              <a:rPr lang="zh-CN" altLang="en-US" sz="4400" dirty="0" smtClean="0">
                <a:latin typeface="宋体" pitchFamily="2" charset="-122"/>
                <a:ea typeface="宋体" pitchFamily="2" charset="-122"/>
              </a:rPr>
              <a:t>撰写及</a:t>
            </a:r>
            <a:r>
              <a:rPr lang="en-US" altLang="zh-CN" sz="4400" dirty="0" smtClean="0">
                <a:latin typeface="宋体" pitchFamily="2" charset="-122"/>
                <a:ea typeface="宋体" pitchFamily="2" charset="-122"/>
              </a:rPr>
              <a:t/>
            </a:r>
            <a:br>
              <a:rPr lang="en-US" altLang="zh-CN" sz="4400" dirty="0" smtClean="0">
                <a:latin typeface="宋体" pitchFamily="2" charset="-122"/>
                <a:ea typeface="宋体" pitchFamily="2" charset="-122"/>
              </a:rPr>
            </a:br>
            <a:r>
              <a:rPr lang="en-US" altLang="zh-CN" sz="4400" dirty="0" smtClean="0">
                <a:latin typeface="宋体" pitchFamily="2" charset="-122"/>
                <a:ea typeface="宋体" pitchFamily="2" charset="-122"/>
              </a:rPr>
              <a:t>OA</a:t>
            </a:r>
            <a:r>
              <a:rPr lang="zh-CN" altLang="en-US" sz="4400" dirty="0" smtClean="0">
                <a:latin typeface="宋体" pitchFamily="2" charset="-122"/>
                <a:ea typeface="宋体" pitchFamily="2" charset="-122"/>
              </a:rPr>
              <a:t>答复技巧</a:t>
            </a:r>
            <a:r>
              <a:rPr lang="en-US" altLang="zh-CN" dirty="0"/>
              <a:t/>
            </a:r>
            <a:br>
              <a:rPr lang="en-US" altLang="zh-CN" dirty="0"/>
            </a:br>
            <a:r>
              <a:rPr lang="en-US" altLang="zh-CN" dirty="0"/>
              <a:t/>
            </a:r>
            <a:br>
              <a:rPr lang="en-US" altLang="zh-CN" dirty="0"/>
            </a:br>
            <a:r>
              <a:rPr lang="zh-CN" altLang="en-US" dirty="0"/>
              <a:t/>
            </a:r>
            <a:br>
              <a:rPr lang="zh-CN" altLang="en-US" dirty="0"/>
            </a:br>
            <a:r>
              <a:rPr lang="zh-CN" altLang="en-US" sz="2800" dirty="0">
                <a:latin typeface="宋体" pitchFamily="2" charset="-122"/>
                <a:ea typeface="宋体" pitchFamily="2" charset="-122"/>
              </a:rPr>
              <a:t>中科专利商标代理有限责任公司</a:t>
            </a:r>
            <a:r>
              <a:rPr lang="en-US" altLang="zh-CN" sz="2800" dirty="0">
                <a:latin typeface="宋体" pitchFamily="2" charset="-122"/>
                <a:ea typeface="宋体" pitchFamily="2" charset="-122"/>
              </a:rPr>
              <a:t/>
            </a:r>
            <a:br>
              <a:rPr lang="en-US" altLang="zh-CN" sz="2800" dirty="0">
                <a:latin typeface="宋体" pitchFamily="2" charset="-122"/>
                <a:ea typeface="宋体" pitchFamily="2" charset="-122"/>
              </a:rPr>
            </a:br>
            <a:r>
              <a:rPr lang="zh-CN" altLang="en-US" sz="2800" dirty="0">
                <a:latin typeface="宋体" pitchFamily="2" charset="-122"/>
                <a:ea typeface="宋体" pitchFamily="2" charset="-122"/>
              </a:rPr>
              <a:t>任岩</a:t>
            </a:r>
            <a:endParaRPr lang="en-US" altLang="zh-CN" sz="2800" dirty="0">
              <a:latin typeface="宋体" pitchFamily="2" charset="-122"/>
              <a:ea typeface="宋体" pitchFamily="2" charset="-122"/>
            </a:endParaRPr>
          </a:p>
        </p:txBody>
      </p:sp>
    </p:spTree>
    <p:extLst>
      <p:ext uri="{BB962C8B-B14F-4D97-AF65-F5344CB8AC3E}">
        <p14:creationId xmlns:p14="http://schemas.microsoft.com/office/powerpoint/2010/main" val="3192931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CN" altLang="en-US" sz="2800" b="1" dirty="0" smtClean="0">
                <a:solidFill>
                  <a:schemeClr val="tx1"/>
                </a:solidFill>
                <a:latin typeface="宋体" pitchFamily="2" charset="-122"/>
                <a:ea typeface="宋体" pitchFamily="2" charset="-122"/>
              </a:rPr>
              <a:t>说明书</a:t>
            </a:r>
            <a:r>
              <a:rPr lang="en-US" altLang="zh-CN" sz="2800" b="1" dirty="0" smtClean="0">
                <a:solidFill>
                  <a:schemeClr val="tx1"/>
                </a:solidFill>
                <a:latin typeface="宋体" pitchFamily="2" charset="-122"/>
                <a:ea typeface="宋体" pitchFamily="2" charset="-122"/>
              </a:rPr>
              <a:t>--</a:t>
            </a:r>
            <a:r>
              <a:rPr lang="zh-CN" altLang="en-US" sz="2000" b="1" dirty="0" smtClean="0">
                <a:solidFill>
                  <a:schemeClr val="tx1"/>
                </a:solidFill>
                <a:latin typeface="宋体" pitchFamily="2" charset="-122"/>
                <a:ea typeface="宋体" pitchFamily="2" charset="-122"/>
              </a:rPr>
              <a:t>作用</a:t>
            </a:r>
            <a:endParaRPr lang="zh-CN" altLang="en-US" sz="2000" b="1" dirty="0">
              <a:solidFill>
                <a:schemeClr val="tx1"/>
              </a:solidFill>
              <a:latin typeface="宋体" pitchFamily="2" charset="-122"/>
              <a:ea typeface="宋体" pitchFamily="2" charset="-122"/>
            </a:endParaRPr>
          </a:p>
        </p:txBody>
      </p:sp>
      <p:sp>
        <p:nvSpPr>
          <p:cNvPr id="8195" name="Rectangle 3"/>
          <p:cNvSpPr>
            <a:spLocks noGrp="1" noChangeArrowheads="1"/>
          </p:cNvSpPr>
          <p:nvPr>
            <p:ph idx="1"/>
          </p:nvPr>
        </p:nvSpPr>
        <p:spPr>
          <a:xfrm>
            <a:off x="323851" y="1844824"/>
            <a:ext cx="8280598" cy="3528392"/>
          </a:xfrm>
        </p:spPr>
        <p:txBody>
          <a:bodyPr/>
          <a:lstStyle/>
          <a:p>
            <a:pPr lvl="1" eaLnBrk="1" hangingPunct="1">
              <a:spcBef>
                <a:spcPct val="50000"/>
              </a:spcBef>
              <a:spcAft>
                <a:spcPct val="50000"/>
              </a:spcAft>
            </a:pPr>
            <a:r>
              <a:rPr lang="zh-CN" altLang="en-US" sz="2400" b="1" dirty="0">
                <a:latin typeface="宋体" pitchFamily="2" charset="-122"/>
                <a:ea typeface="宋体" pitchFamily="2" charset="-122"/>
              </a:rPr>
              <a:t>充分公开申请的发明或者实用新型，使所属领域的技术人员能够实现。</a:t>
            </a:r>
          </a:p>
          <a:p>
            <a:pPr lvl="1" eaLnBrk="1" hangingPunct="1">
              <a:spcBef>
                <a:spcPct val="50000"/>
              </a:spcBef>
              <a:spcAft>
                <a:spcPct val="50000"/>
              </a:spcAft>
            </a:pPr>
            <a:r>
              <a:rPr lang="zh-CN" altLang="en-US" sz="2400" b="1" dirty="0">
                <a:latin typeface="宋体" pitchFamily="2" charset="-122"/>
                <a:ea typeface="宋体" pitchFamily="2" charset="-122"/>
              </a:rPr>
              <a:t>作为审查程序中修改的依据和侵权诉讼时解释权利要求的辅助手段。</a:t>
            </a:r>
          </a:p>
          <a:p>
            <a:pPr lvl="1" eaLnBrk="1" hangingPunct="1">
              <a:spcBef>
                <a:spcPct val="50000"/>
              </a:spcBef>
              <a:spcAft>
                <a:spcPct val="50000"/>
              </a:spcAft>
            </a:pPr>
            <a:r>
              <a:rPr lang="zh-CN" altLang="en-US" sz="2400" b="1" dirty="0">
                <a:latin typeface="宋体" pitchFamily="2" charset="-122"/>
                <a:ea typeface="宋体" pitchFamily="2" charset="-122"/>
              </a:rPr>
              <a:t>作为可检索的信息源，提供技术信息。</a:t>
            </a:r>
            <a:endParaRPr kumimoji="0" lang="en-US" altLang="zh-CN" sz="2400" b="1" dirty="0">
              <a:latin typeface="宋体" pitchFamily="2" charset="-122"/>
              <a:ea typeface="宋体" pitchFamily="2" charset="-122"/>
            </a:endParaRPr>
          </a:p>
        </p:txBody>
      </p:sp>
    </p:spTree>
    <p:extLst>
      <p:ext uri="{BB962C8B-B14F-4D97-AF65-F5344CB8AC3E}">
        <p14:creationId xmlns:p14="http://schemas.microsoft.com/office/powerpoint/2010/main" val="872458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9552" y="25602"/>
            <a:ext cx="7992888" cy="1143000"/>
          </a:xfrm>
        </p:spPr>
        <p:txBody>
          <a:bodyPr/>
          <a:lstStyle/>
          <a:p>
            <a:pPr>
              <a:spcBef>
                <a:spcPct val="50000"/>
              </a:spcBef>
              <a:spcAft>
                <a:spcPct val="50000"/>
              </a:spcAft>
            </a:pPr>
            <a:r>
              <a:rPr lang="zh-CN" altLang="en-US" sz="2800" dirty="0">
                <a:latin typeface="宋体" pitchFamily="2" charset="-122"/>
                <a:ea typeface="宋体" pitchFamily="2" charset="-122"/>
              </a:rPr>
              <a:t>说明书应当满足的要求之一：充分公开</a:t>
            </a:r>
            <a:r>
              <a:rPr lang="en-US" altLang="zh-CN" sz="2800" dirty="0">
                <a:latin typeface="宋体" pitchFamily="2" charset="-122"/>
                <a:ea typeface="宋体" pitchFamily="2" charset="-122"/>
              </a:rPr>
              <a:t>-1</a:t>
            </a:r>
          </a:p>
        </p:txBody>
      </p:sp>
      <p:sp>
        <p:nvSpPr>
          <p:cNvPr id="15363" name="Rectangle 3"/>
          <p:cNvSpPr>
            <a:spLocks noGrp="1" noChangeArrowheads="1"/>
          </p:cNvSpPr>
          <p:nvPr>
            <p:ph idx="1"/>
          </p:nvPr>
        </p:nvSpPr>
        <p:spPr>
          <a:xfrm>
            <a:off x="539552" y="1988840"/>
            <a:ext cx="8015808" cy="4040088"/>
          </a:xfrm>
        </p:spPr>
        <p:txBody>
          <a:bodyPr/>
          <a:lstStyle/>
          <a:p>
            <a:pPr marL="0" indent="0" algn="just" eaLnBrk="1" hangingPunct="1">
              <a:lnSpc>
                <a:spcPct val="160000"/>
              </a:lnSpc>
              <a:buFont typeface="Wingdings" pitchFamily="2" charset="2"/>
              <a:buNone/>
            </a:pPr>
            <a:r>
              <a:rPr lang="zh-CN" altLang="en-US" sz="2400" dirty="0">
                <a:latin typeface="宋体" pitchFamily="2" charset="-122"/>
                <a:ea typeface="宋体" pitchFamily="2" charset="-122"/>
              </a:rPr>
              <a:t>    专利法</a:t>
            </a:r>
            <a:r>
              <a:rPr lang="en-US" altLang="zh-CN" sz="2400" dirty="0">
                <a:latin typeface="宋体" pitchFamily="2" charset="-122"/>
                <a:ea typeface="宋体" pitchFamily="2" charset="-122"/>
              </a:rPr>
              <a:t>26.3</a:t>
            </a:r>
            <a:r>
              <a:rPr lang="zh-CN" altLang="en-US" sz="2400" dirty="0">
                <a:latin typeface="宋体" pitchFamily="2" charset="-122"/>
                <a:ea typeface="宋体" pitchFamily="2" charset="-122"/>
              </a:rPr>
              <a:t>规定，说明书应当对发明或者实用新型作出</a:t>
            </a:r>
            <a:r>
              <a:rPr lang="zh-CN" altLang="en-US" sz="2400" u="sng" dirty="0">
                <a:latin typeface="宋体" pitchFamily="2" charset="-122"/>
                <a:ea typeface="宋体" pitchFamily="2" charset="-122"/>
              </a:rPr>
              <a:t>清楚</a:t>
            </a:r>
            <a:r>
              <a:rPr lang="zh-CN" altLang="en-US" sz="2400" dirty="0">
                <a:latin typeface="宋体" pitchFamily="2" charset="-122"/>
                <a:ea typeface="宋体" pitchFamily="2" charset="-122"/>
              </a:rPr>
              <a:t>、</a:t>
            </a:r>
            <a:r>
              <a:rPr lang="zh-CN" altLang="en-US" sz="2400" u="sng" dirty="0">
                <a:latin typeface="宋体" pitchFamily="2" charset="-122"/>
                <a:ea typeface="宋体" pitchFamily="2" charset="-122"/>
              </a:rPr>
              <a:t>完整</a:t>
            </a:r>
            <a:r>
              <a:rPr lang="zh-CN" altLang="en-US" sz="2400" dirty="0">
                <a:latin typeface="宋体" pitchFamily="2" charset="-122"/>
                <a:ea typeface="宋体" pitchFamily="2" charset="-122"/>
              </a:rPr>
              <a:t>的说明，以所属技术领域的技术人员</a:t>
            </a:r>
            <a:r>
              <a:rPr lang="zh-CN" altLang="en-US" sz="2400" u="sng" dirty="0">
                <a:latin typeface="宋体" pitchFamily="2" charset="-122"/>
                <a:ea typeface="宋体" pitchFamily="2" charset="-122"/>
              </a:rPr>
              <a:t>能够实现</a:t>
            </a:r>
            <a:r>
              <a:rPr lang="zh-CN" altLang="en-US" sz="2400" dirty="0">
                <a:latin typeface="宋体" pitchFamily="2" charset="-122"/>
                <a:ea typeface="宋体" pitchFamily="2" charset="-122"/>
              </a:rPr>
              <a:t>为准。</a:t>
            </a:r>
            <a:r>
              <a:rPr lang="zh-CN" altLang="en-US" sz="2400" b="1" dirty="0">
                <a:latin typeface="宋体" pitchFamily="2" charset="-122"/>
                <a:ea typeface="宋体" pitchFamily="2" charset="-122"/>
              </a:rPr>
              <a:t>这是对说明书的实质性内容的规定。</a:t>
            </a:r>
          </a:p>
          <a:p>
            <a:pPr marL="0" indent="0" algn="just" eaLnBrk="1" hangingPunct="1">
              <a:lnSpc>
                <a:spcPct val="160000"/>
              </a:lnSpc>
              <a:buFont typeface="Wingdings" pitchFamily="2" charset="2"/>
              <a:buNone/>
            </a:pPr>
            <a:r>
              <a:rPr lang="zh-CN" altLang="en-US" sz="2400" dirty="0">
                <a:latin typeface="宋体" pitchFamily="2" charset="-122"/>
                <a:ea typeface="宋体" pitchFamily="2" charset="-122"/>
              </a:rPr>
              <a:t>    说明书对发明或者实用新型作出的清楚、完整的说明，应当达到</a:t>
            </a:r>
            <a:r>
              <a:rPr lang="zh-CN" altLang="en-US" sz="2400" u="sng" dirty="0">
                <a:latin typeface="宋体" pitchFamily="2" charset="-122"/>
                <a:ea typeface="宋体" pitchFamily="2" charset="-122"/>
              </a:rPr>
              <a:t>所属技术领域的技术人员</a:t>
            </a:r>
            <a:r>
              <a:rPr lang="zh-CN" altLang="en-US" sz="2400" dirty="0">
                <a:latin typeface="宋体" pitchFamily="2" charset="-122"/>
                <a:ea typeface="宋体" pitchFamily="2" charset="-122"/>
              </a:rPr>
              <a:t>能够实现的程度。也就是说，说明书应当满足充分公开发明或者实用新型的要求。 </a:t>
            </a:r>
          </a:p>
        </p:txBody>
      </p:sp>
    </p:spTree>
    <p:extLst>
      <p:ext uri="{BB962C8B-B14F-4D97-AF65-F5344CB8AC3E}">
        <p14:creationId xmlns:p14="http://schemas.microsoft.com/office/powerpoint/2010/main" val="2644188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539553" y="1484784"/>
            <a:ext cx="8064896" cy="1656184"/>
          </a:xfrm>
        </p:spPr>
        <p:txBody>
          <a:bodyPr/>
          <a:lstStyle/>
          <a:p>
            <a:pPr eaLnBrk="1" hangingPunct="1">
              <a:spcBef>
                <a:spcPct val="50000"/>
              </a:spcBef>
              <a:spcAft>
                <a:spcPct val="50000"/>
              </a:spcAft>
            </a:pPr>
            <a:r>
              <a:rPr lang="zh-CN" altLang="en-US" sz="2400" b="1" dirty="0">
                <a:latin typeface="宋体" pitchFamily="2" charset="-122"/>
                <a:ea typeface="宋体" pitchFamily="2" charset="-122"/>
              </a:rPr>
              <a:t>专利法第</a:t>
            </a:r>
            <a:r>
              <a:rPr lang="en-US" altLang="zh-CN" sz="2400" b="1" dirty="0">
                <a:latin typeface="宋体" pitchFamily="2" charset="-122"/>
                <a:ea typeface="宋体" pitchFamily="2" charset="-122"/>
              </a:rPr>
              <a:t>26</a:t>
            </a:r>
            <a:r>
              <a:rPr lang="zh-CN" altLang="en-US" sz="2400" b="1" dirty="0">
                <a:latin typeface="宋体" pitchFamily="2" charset="-122"/>
                <a:ea typeface="宋体" pitchFamily="2" charset="-122"/>
              </a:rPr>
              <a:t>条第</a:t>
            </a:r>
            <a:r>
              <a:rPr lang="en-US" altLang="zh-CN" sz="2400" b="1" dirty="0">
                <a:latin typeface="宋体" pitchFamily="2" charset="-122"/>
                <a:ea typeface="宋体" pitchFamily="2" charset="-122"/>
              </a:rPr>
              <a:t>4</a:t>
            </a:r>
            <a:r>
              <a:rPr lang="zh-CN" altLang="en-US" sz="2400" b="1" dirty="0">
                <a:latin typeface="宋体" pitchFamily="2" charset="-122"/>
                <a:ea typeface="宋体" pitchFamily="2" charset="-122"/>
              </a:rPr>
              <a:t>款</a:t>
            </a:r>
          </a:p>
          <a:p>
            <a:pPr marL="0" algn="just" eaLnBrk="1" hangingPunct="1">
              <a:lnSpc>
                <a:spcPct val="150000"/>
              </a:lnSpc>
              <a:spcBef>
                <a:spcPts val="0"/>
              </a:spcBef>
              <a:spcAft>
                <a:spcPts val="0"/>
              </a:spcAft>
              <a:buFont typeface="Wingdings" pitchFamily="2" charset="2"/>
              <a:buNone/>
            </a:pPr>
            <a:r>
              <a:rPr lang="zh-CN" altLang="en-US" sz="2400" dirty="0">
                <a:latin typeface="宋体" pitchFamily="2" charset="-122"/>
                <a:ea typeface="宋体" pitchFamily="2" charset="-122"/>
              </a:rPr>
              <a:t>   权利要求应当以说明书为依据</a:t>
            </a:r>
            <a:endParaRPr lang="zh-CN" altLang="en-US" dirty="0">
              <a:latin typeface="宋体" pitchFamily="2" charset="-122"/>
              <a:ea typeface="宋体" pitchFamily="2" charset="-122"/>
            </a:endParaRPr>
          </a:p>
          <a:p>
            <a:pPr eaLnBrk="1" hangingPunct="1">
              <a:buFont typeface="Wingdings" pitchFamily="2" charset="2"/>
              <a:buNone/>
            </a:pPr>
            <a:endParaRPr lang="en-US" altLang="zh-CN" dirty="0">
              <a:latin typeface="宋体" pitchFamily="2" charset="-122"/>
              <a:ea typeface="宋体" pitchFamily="2" charset="-122"/>
            </a:endParaRPr>
          </a:p>
        </p:txBody>
      </p:sp>
      <p:sp>
        <p:nvSpPr>
          <p:cNvPr id="5" name="Rectangle 2"/>
          <p:cNvSpPr>
            <a:spLocks noGrp="1" noChangeArrowheads="1"/>
          </p:cNvSpPr>
          <p:nvPr>
            <p:ph type="title"/>
          </p:nvPr>
        </p:nvSpPr>
        <p:spPr>
          <a:xfrm>
            <a:off x="574675" y="304800"/>
            <a:ext cx="8176982" cy="892175"/>
          </a:xfrm>
        </p:spPr>
        <p:txBody>
          <a:bodyPr/>
          <a:lstStyle/>
          <a:p>
            <a:pPr>
              <a:spcBef>
                <a:spcPct val="50000"/>
              </a:spcBef>
              <a:spcAft>
                <a:spcPct val="50000"/>
              </a:spcAft>
            </a:pPr>
            <a:r>
              <a:rPr lang="zh-CN" altLang="en-US" sz="2400" dirty="0">
                <a:latin typeface="宋体" pitchFamily="2" charset="-122"/>
                <a:ea typeface="宋体" pitchFamily="2" charset="-122"/>
              </a:rPr>
              <a:t>说明书和权利要求书的关系：权利要求应得到说明书支持</a:t>
            </a:r>
            <a:r>
              <a:rPr lang="en-US" altLang="zh-CN" sz="2400" dirty="0">
                <a:latin typeface="宋体" pitchFamily="2" charset="-122"/>
                <a:ea typeface="宋体" pitchFamily="2" charset="-122"/>
              </a:rPr>
              <a:t>-1</a:t>
            </a:r>
            <a:endParaRPr lang="zh-CN" altLang="en-US" sz="2400" dirty="0">
              <a:latin typeface="宋体" pitchFamily="2" charset="-122"/>
              <a:ea typeface="宋体" pitchFamily="2" charset="-122"/>
            </a:endParaRPr>
          </a:p>
        </p:txBody>
      </p:sp>
      <p:sp>
        <p:nvSpPr>
          <p:cNvPr id="6" name="Rectangle 3"/>
          <p:cNvSpPr txBox="1">
            <a:spLocks noChangeArrowheads="1"/>
          </p:cNvSpPr>
          <p:nvPr/>
        </p:nvSpPr>
        <p:spPr bwMode="auto">
          <a:xfrm>
            <a:off x="467545" y="2780928"/>
            <a:ext cx="8262408" cy="33843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marL="0">
              <a:lnSpc>
                <a:spcPct val="150000"/>
              </a:lnSpc>
            </a:pPr>
            <a:r>
              <a:rPr lang="zh-CN" altLang="en-US" sz="2400" b="1" dirty="0">
                <a:latin typeface="宋体" pitchFamily="2" charset="-122"/>
                <a:ea typeface="宋体" pitchFamily="2" charset="-122"/>
              </a:rPr>
              <a:t>解读</a:t>
            </a:r>
          </a:p>
          <a:p>
            <a:pPr marL="0" indent="457200" algn="just">
              <a:lnSpc>
                <a:spcPct val="150000"/>
              </a:lnSpc>
              <a:buNone/>
            </a:pPr>
            <a:r>
              <a:rPr lang="zh-CN" altLang="zh-CN" sz="2400" dirty="0">
                <a:latin typeface="宋体" pitchFamily="2" charset="-122"/>
                <a:ea typeface="宋体" pitchFamily="2" charset="-122"/>
              </a:rPr>
              <a:t>权利要求书应当以说明书为依据，是指权利要求应当得到说明书的支持。权利要求书中的每一项权利要求所要求保护的技术方案应当是所属技术领域的技术人员能够从说明书充分公开的内容中得到或概括得出的技术方案，并且不得超出说明书公开的范围。</a:t>
            </a:r>
          </a:p>
          <a:p>
            <a:pPr marL="0" indent="457200" algn="just">
              <a:lnSpc>
                <a:spcPct val="150000"/>
              </a:lnSpc>
              <a:buFont typeface="Wingdings" pitchFamily="2" charset="2"/>
              <a:buNone/>
            </a:pPr>
            <a:endParaRPr lang="zh-CN" altLang="en-US" sz="2400" dirty="0">
              <a:latin typeface="宋体" pitchFamily="2" charset="-122"/>
              <a:ea typeface="宋体" pitchFamily="2" charset="-122"/>
            </a:endParaRPr>
          </a:p>
        </p:txBody>
      </p:sp>
    </p:spTree>
    <p:extLst>
      <p:ext uri="{BB962C8B-B14F-4D97-AF65-F5344CB8AC3E}">
        <p14:creationId xmlns:p14="http://schemas.microsoft.com/office/powerpoint/2010/main" val="1303480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说明书的撰写</a:t>
            </a:r>
            <a:endParaRPr lang="en-US" dirty="0"/>
          </a:p>
        </p:txBody>
      </p:sp>
      <p:sp>
        <p:nvSpPr>
          <p:cNvPr id="4" name="内容占位符 3"/>
          <p:cNvSpPr>
            <a:spLocks noGrp="1"/>
          </p:cNvSpPr>
          <p:nvPr>
            <p:ph idx="1"/>
          </p:nvPr>
        </p:nvSpPr>
        <p:spPr>
          <a:xfrm>
            <a:off x="785786" y="1628800"/>
            <a:ext cx="7890670" cy="4443406"/>
          </a:xfrm>
        </p:spPr>
        <p:txBody>
          <a:bodyPr/>
          <a:lstStyle/>
          <a:p>
            <a:pPr>
              <a:buFont typeface="Wingdings" pitchFamily="2" charset="2"/>
              <a:buChar char="p"/>
            </a:pPr>
            <a:r>
              <a:rPr lang="zh-CN" altLang="en-US" sz="1900" dirty="0">
                <a:latin typeface="+mn-ea"/>
              </a:rPr>
              <a:t>背景技术</a:t>
            </a:r>
            <a:endParaRPr lang="en-US" altLang="zh-CN" sz="1900" dirty="0">
              <a:latin typeface="+mn-ea"/>
            </a:endParaRPr>
          </a:p>
          <a:p>
            <a:pPr lvl="2">
              <a:buFont typeface="Arial" pitchFamily="34" charset="0"/>
              <a:buChar char="•"/>
            </a:pPr>
            <a:r>
              <a:rPr lang="zh-CN" altLang="en-US" sz="1800" dirty="0">
                <a:latin typeface="+mn-ea"/>
              </a:rPr>
              <a:t>避免包含现有技术的出处</a:t>
            </a:r>
            <a:endParaRPr lang="en-US" altLang="zh-CN" sz="1800" dirty="0">
              <a:latin typeface="+mn-ea"/>
            </a:endParaRPr>
          </a:p>
          <a:p>
            <a:pPr lvl="2">
              <a:buFont typeface="Arial" pitchFamily="34" charset="0"/>
              <a:buChar char="•"/>
            </a:pPr>
            <a:r>
              <a:rPr lang="zh-CN" altLang="en-US" sz="1800" dirty="0">
                <a:latin typeface="+mn-ea"/>
              </a:rPr>
              <a:t>避免包含本发明也不能解决的现有技术问题</a:t>
            </a:r>
            <a:endParaRPr lang="en-US" altLang="zh-CN" sz="1800" dirty="0">
              <a:latin typeface="+mn-ea"/>
            </a:endParaRPr>
          </a:p>
          <a:p>
            <a:pPr lvl="2">
              <a:buFont typeface="Arial" pitchFamily="34" charset="0"/>
              <a:buChar char="•"/>
            </a:pPr>
            <a:r>
              <a:rPr lang="zh-CN" altLang="en-US" sz="1800" dirty="0">
                <a:latin typeface="+mn-ea"/>
              </a:rPr>
              <a:t>避免包含本单位未公开的专利申请或其他技术资料</a:t>
            </a:r>
            <a:endParaRPr lang="en-US" altLang="zh-CN" sz="1800" dirty="0">
              <a:latin typeface="+mn-ea"/>
            </a:endParaRPr>
          </a:p>
          <a:p>
            <a:pPr>
              <a:buFont typeface="Wingdings" pitchFamily="2" charset="2"/>
              <a:buChar char="p"/>
            </a:pPr>
            <a:r>
              <a:rPr lang="zh-CN" altLang="en-US" sz="1900" dirty="0">
                <a:latin typeface="+mn-ea"/>
              </a:rPr>
              <a:t>发明内容</a:t>
            </a:r>
            <a:endParaRPr lang="en-US" altLang="zh-CN" sz="1900" dirty="0">
              <a:latin typeface="+mn-ea"/>
            </a:endParaRPr>
          </a:p>
          <a:p>
            <a:pPr lvl="2">
              <a:buFont typeface="Arial" pitchFamily="34" charset="0"/>
              <a:buChar char="•"/>
            </a:pPr>
            <a:r>
              <a:rPr lang="zh-CN" altLang="en-US" sz="1800" dirty="0">
                <a:latin typeface="+mn-ea"/>
              </a:rPr>
              <a:t>直接去国外申请的一般不要阐述发明目的和效果</a:t>
            </a:r>
            <a:endParaRPr lang="en-US" altLang="zh-CN" sz="1800" dirty="0">
              <a:latin typeface="+mn-ea"/>
            </a:endParaRPr>
          </a:p>
          <a:p>
            <a:pPr lvl="2">
              <a:buFont typeface="Arial" pitchFamily="34" charset="0"/>
              <a:buChar char="•"/>
            </a:pPr>
            <a:r>
              <a:rPr lang="zh-CN" altLang="en-US" sz="1800" dirty="0">
                <a:latin typeface="+mn-ea"/>
              </a:rPr>
              <a:t>以“本发明的一个方面”、“本发明的另一个方面”等用语引出技术方案</a:t>
            </a:r>
            <a:endParaRPr lang="en-US" altLang="zh-CN" sz="1800" dirty="0">
              <a:latin typeface="+mn-ea"/>
            </a:endParaRPr>
          </a:p>
          <a:p>
            <a:pPr lvl="2">
              <a:buFont typeface="Arial" pitchFamily="34" charset="0"/>
              <a:buChar char="•"/>
            </a:pPr>
            <a:r>
              <a:rPr lang="zh-CN" altLang="en-US" sz="1800" dirty="0">
                <a:latin typeface="+mn-ea"/>
              </a:rPr>
              <a:t>至少包含全部独立权利要求</a:t>
            </a:r>
            <a:endParaRPr lang="en-US" altLang="zh-CN" sz="1800" dirty="0">
              <a:latin typeface="+mn-ea"/>
            </a:endParaRPr>
          </a:p>
          <a:p>
            <a:pPr>
              <a:buFont typeface="Wingdings" pitchFamily="2" charset="2"/>
              <a:buChar char="p"/>
            </a:pPr>
            <a:endParaRPr lang="en-US" altLang="zh-CN" sz="1900" dirty="0">
              <a:latin typeface="+mn-ea"/>
            </a:endParaRPr>
          </a:p>
          <a:p>
            <a:pPr>
              <a:buFont typeface="Wingdings" pitchFamily="2" charset="2"/>
              <a:buChar char="p"/>
            </a:pPr>
            <a:endParaRPr lang="en-US" altLang="zh-CN" sz="1900" dirty="0">
              <a:latin typeface="+mn-ea"/>
            </a:endParaRPr>
          </a:p>
          <a:p>
            <a:pPr>
              <a:buFont typeface="Wingdings" pitchFamily="2" charset="2"/>
              <a:buChar char="p"/>
            </a:pPr>
            <a:endParaRPr lang="en-US" altLang="zh-CN" sz="1900" dirty="0">
              <a:latin typeface="+mn-ea"/>
            </a:endParaRPr>
          </a:p>
          <a:p>
            <a:endParaRPr lang="zh-CN" altLang="en-US" dirty="0"/>
          </a:p>
        </p:txBody>
      </p:sp>
    </p:spTree>
    <p:extLst>
      <p:ext uri="{BB962C8B-B14F-4D97-AF65-F5344CB8AC3E}">
        <p14:creationId xmlns:p14="http://schemas.microsoft.com/office/powerpoint/2010/main" val="1138174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说明书的撰写</a:t>
            </a:r>
            <a:endParaRPr lang="en-US" dirty="0"/>
          </a:p>
        </p:txBody>
      </p:sp>
      <p:sp>
        <p:nvSpPr>
          <p:cNvPr id="4" name="内容占位符 3"/>
          <p:cNvSpPr>
            <a:spLocks noGrp="1"/>
          </p:cNvSpPr>
          <p:nvPr>
            <p:ph idx="1"/>
          </p:nvPr>
        </p:nvSpPr>
        <p:spPr>
          <a:xfrm>
            <a:off x="785786" y="2060848"/>
            <a:ext cx="7602638" cy="4011358"/>
          </a:xfrm>
        </p:spPr>
        <p:txBody>
          <a:bodyPr/>
          <a:lstStyle/>
          <a:p>
            <a:pPr>
              <a:buFont typeface="Wingdings" pitchFamily="2" charset="2"/>
              <a:buChar char="p"/>
            </a:pPr>
            <a:r>
              <a:rPr lang="zh-CN" altLang="en-US" sz="1900" dirty="0">
                <a:latin typeface="+mn-ea"/>
              </a:rPr>
              <a:t>具体实施方式</a:t>
            </a:r>
            <a:endParaRPr lang="en-US" altLang="zh-CN" sz="1900" dirty="0">
              <a:latin typeface="+mn-ea"/>
            </a:endParaRPr>
          </a:p>
          <a:p>
            <a:pPr lvl="2">
              <a:buFont typeface="Arial" pitchFamily="34" charset="0"/>
              <a:buChar char="•"/>
            </a:pPr>
            <a:r>
              <a:rPr lang="zh-CN" altLang="en-US" sz="1800" dirty="0">
                <a:latin typeface="+mn-ea"/>
              </a:rPr>
              <a:t>介绍技术方案的总体框架（应用场景、系统构成等）</a:t>
            </a:r>
            <a:endParaRPr lang="en-US" altLang="zh-CN" sz="1800" dirty="0">
              <a:latin typeface="+mn-ea"/>
            </a:endParaRPr>
          </a:p>
          <a:p>
            <a:pPr lvl="2">
              <a:buFont typeface="Arial" pitchFamily="34" charset="0"/>
              <a:buChar char="•"/>
            </a:pPr>
            <a:r>
              <a:rPr lang="zh-CN" altLang="en-US" sz="1800" dirty="0">
                <a:latin typeface="+mn-ea"/>
              </a:rPr>
              <a:t>多侧交互的技术，至少提供一个多侧设备交互的完整实施例</a:t>
            </a:r>
            <a:endParaRPr lang="en-US" altLang="zh-CN" sz="1800" dirty="0">
              <a:latin typeface="+mn-ea"/>
            </a:endParaRPr>
          </a:p>
          <a:p>
            <a:pPr lvl="2">
              <a:buFont typeface="Arial" pitchFamily="34" charset="0"/>
              <a:buChar char="•"/>
            </a:pPr>
            <a:r>
              <a:rPr lang="zh-CN" altLang="en-US" sz="1800" dirty="0">
                <a:latin typeface="+mn-ea"/>
              </a:rPr>
              <a:t>针对每套权利要求，结合相应的附图进行说明</a:t>
            </a:r>
            <a:endParaRPr lang="en-US" altLang="zh-CN" sz="1800" dirty="0">
              <a:latin typeface="+mn-ea"/>
            </a:endParaRPr>
          </a:p>
          <a:p>
            <a:pPr lvl="2">
              <a:buFont typeface="Arial" pitchFamily="34" charset="0"/>
              <a:buChar char="•"/>
            </a:pPr>
            <a:r>
              <a:rPr lang="zh-CN" altLang="en-US" sz="1800" dirty="0">
                <a:latin typeface="+mn-ea"/>
              </a:rPr>
              <a:t>实施例至少要形式上支持权利要求，再实质性支持权利要求</a:t>
            </a:r>
            <a:endParaRPr lang="en-US" altLang="zh-CN" sz="1800" dirty="0">
              <a:latin typeface="+mn-ea"/>
            </a:endParaRPr>
          </a:p>
          <a:p>
            <a:pPr lvl="2">
              <a:buFont typeface="Arial" pitchFamily="34" charset="0"/>
              <a:buChar char="•"/>
            </a:pPr>
            <a:r>
              <a:rPr lang="zh-CN" altLang="en-US" sz="1800" dirty="0">
                <a:latin typeface="+mn-ea"/>
              </a:rPr>
              <a:t>当权利要求包含上位概念时，给出多个不同实施例</a:t>
            </a:r>
            <a:endParaRPr lang="en-US" altLang="zh-CN" sz="1800" dirty="0">
              <a:latin typeface="+mn-ea"/>
            </a:endParaRPr>
          </a:p>
          <a:p>
            <a:pPr lvl="2">
              <a:buFont typeface="Arial" pitchFamily="34" charset="0"/>
              <a:buChar char="•"/>
            </a:pPr>
            <a:r>
              <a:rPr lang="zh-CN" altLang="en-US" sz="1800" dirty="0">
                <a:latin typeface="+mn-ea"/>
              </a:rPr>
              <a:t>对于权利要求中涉及的每个发明点，给出技术效果的描述</a:t>
            </a:r>
            <a:endParaRPr lang="en-US" altLang="zh-CN" sz="1800" dirty="0">
              <a:latin typeface="+mn-ea"/>
            </a:endParaRPr>
          </a:p>
          <a:p>
            <a:pPr lvl="2">
              <a:buFont typeface="Arial" pitchFamily="34" charset="0"/>
              <a:buChar char="•"/>
            </a:pPr>
            <a:r>
              <a:rPr lang="zh-CN" altLang="en-US" sz="1800" dirty="0">
                <a:latin typeface="+mn-ea"/>
              </a:rPr>
              <a:t>算法类权利要求，包含方法、模块、实体装置实施例</a:t>
            </a:r>
            <a:endParaRPr lang="en-US" altLang="zh-CN" sz="1800" dirty="0">
              <a:latin typeface="+mn-ea"/>
            </a:endParaRPr>
          </a:p>
          <a:p>
            <a:pPr lvl="2">
              <a:buFont typeface="Arial" pitchFamily="34" charset="0"/>
              <a:buChar char="•"/>
            </a:pPr>
            <a:endParaRPr lang="en-US" altLang="zh-CN" sz="1800" dirty="0">
              <a:latin typeface="+mn-ea"/>
            </a:endParaRPr>
          </a:p>
          <a:p>
            <a:pPr lvl="2">
              <a:buFont typeface="Arial" pitchFamily="34" charset="0"/>
              <a:buChar char="•"/>
            </a:pPr>
            <a:endParaRPr lang="en-US" altLang="zh-CN" sz="1800" dirty="0">
              <a:latin typeface="+mn-ea"/>
            </a:endParaRPr>
          </a:p>
          <a:p>
            <a:pPr>
              <a:buFont typeface="Wingdings" pitchFamily="2" charset="2"/>
              <a:buChar char="p"/>
            </a:pPr>
            <a:endParaRPr lang="en-US" altLang="zh-CN" sz="1900" dirty="0">
              <a:latin typeface="+mn-ea"/>
            </a:endParaRPr>
          </a:p>
          <a:p>
            <a:pPr>
              <a:buFont typeface="Wingdings" pitchFamily="2" charset="2"/>
              <a:buChar char="p"/>
            </a:pPr>
            <a:endParaRPr lang="en-US" altLang="zh-CN" sz="1900" dirty="0">
              <a:latin typeface="+mn-ea"/>
            </a:endParaRPr>
          </a:p>
          <a:p>
            <a:pPr>
              <a:buFont typeface="Wingdings" pitchFamily="2" charset="2"/>
              <a:buChar char="p"/>
            </a:pPr>
            <a:endParaRPr lang="en-US" altLang="zh-CN" sz="1900" dirty="0">
              <a:latin typeface="+mn-ea"/>
            </a:endParaRPr>
          </a:p>
          <a:p>
            <a:endParaRPr lang="zh-CN" altLang="en-US" dirty="0"/>
          </a:p>
        </p:txBody>
      </p:sp>
    </p:spTree>
    <p:extLst>
      <p:ext uri="{BB962C8B-B14F-4D97-AF65-F5344CB8AC3E}">
        <p14:creationId xmlns:p14="http://schemas.microsoft.com/office/powerpoint/2010/main" val="1537222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说明书附图</a:t>
            </a:r>
            <a:endParaRPr lang="en-US" dirty="0"/>
          </a:p>
        </p:txBody>
      </p:sp>
      <p:sp>
        <p:nvSpPr>
          <p:cNvPr id="4" name="内容占位符 3"/>
          <p:cNvSpPr>
            <a:spLocks noGrp="1"/>
          </p:cNvSpPr>
          <p:nvPr>
            <p:ph idx="1"/>
          </p:nvPr>
        </p:nvSpPr>
        <p:spPr>
          <a:xfrm>
            <a:off x="785786" y="1785926"/>
            <a:ext cx="8121650" cy="4286280"/>
          </a:xfrm>
        </p:spPr>
        <p:txBody>
          <a:bodyPr/>
          <a:lstStyle/>
          <a:p>
            <a:pPr>
              <a:buFont typeface="Wingdings" pitchFamily="2" charset="2"/>
              <a:buChar char="p"/>
            </a:pPr>
            <a:r>
              <a:rPr lang="zh-CN" altLang="en-US" sz="1900" dirty="0">
                <a:latin typeface="+mn-ea"/>
              </a:rPr>
              <a:t>每个独立权利要求至少要有一个附图相对应</a:t>
            </a:r>
            <a:endParaRPr lang="en-US" altLang="zh-CN" sz="1900" dirty="0">
              <a:latin typeface="+mn-ea"/>
            </a:endParaRPr>
          </a:p>
          <a:p>
            <a:pPr>
              <a:buFont typeface="Wingdings" pitchFamily="2" charset="2"/>
              <a:buChar char="p"/>
            </a:pPr>
            <a:r>
              <a:rPr lang="zh-CN" altLang="en-US" sz="1900" dirty="0">
                <a:latin typeface="+mn-ea"/>
              </a:rPr>
              <a:t>附图中绘出且在说明书中描述的特征要有附图标记</a:t>
            </a:r>
            <a:endParaRPr lang="en-US" altLang="zh-CN" sz="1900" dirty="0">
              <a:latin typeface="+mn-ea"/>
            </a:endParaRPr>
          </a:p>
          <a:p>
            <a:pPr>
              <a:buFont typeface="Wingdings" pitchFamily="2" charset="2"/>
              <a:buChar char="p"/>
            </a:pPr>
            <a:r>
              <a:rPr lang="zh-CN" altLang="en-US" sz="1900" dirty="0">
                <a:latin typeface="+mn-ea"/>
              </a:rPr>
              <a:t>交互类技术，提供多侧交互的信令图</a:t>
            </a:r>
            <a:endParaRPr lang="en-US" altLang="zh-CN" sz="1900" dirty="0">
              <a:latin typeface="+mn-ea"/>
            </a:endParaRPr>
          </a:p>
          <a:p>
            <a:pPr>
              <a:buFont typeface="Wingdings" pitchFamily="2" charset="2"/>
              <a:buChar char="p"/>
            </a:pPr>
            <a:r>
              <a:rPr lang="zh-CN" altLang="en-US" sz="1900" dirty="0">
                <a:latin typeface="+mn-ea"/>
              </a:rPr>
              <a:t>权利要求中的特征尽量在附图中有所体现，结构特征必须有所体现</a:t>
            </a:r>
            <a:endParaRPr lang="en-US" altLang="zh-CN" sz="1900" dirty="0">
              <a:latin typeface="+mn-ea"/>
            </a:endParaRPr>
          </a:p>
          <a:p>
            <a:pPr>
              <a:buFont typeface="Wingdings" pitchFamily="2" charset="2"/>
              <a:buChar char="p"/>
            </a:pPr>
            <a:r>
              <a:rPr lang="zh-CN" altLang="en-US" sz="1900" dirty="0">
                <a:latin typeface="+mn-ea"/>
              </a:rPr>
              <a:t>除非绝对必要，避免使用现有技术附图</a:t>
            </a:r>
            <a:endParaRPr lang="en-US" altLang="zh-CN" sz="1900" dirty="0">
              <a:latin typeface="+mn-ea"/>
            </a:endParaRPr>
          </a:p>
          <a:p>
            <a:pPr>
              <a:buNone/>
            </a:pPr>
            <a:endParaRPr lang="en-US" altLang="zh-CN" sz="1900" dirty="0">
              <a:latin typeface="+mn-ea"/>
            </a:endParaRPr>
          </a:p>
          <a:p>
            <a:pPr>
              <a:buFont typeface="Wingdings" pitchFamily="2" charset="2"/>
              <a:buChar char="p"/>
            </a:pPr>
            <a:endParaRPr lang="en-US" altLang="zh-CN" sz="1900" dirty="0">
              <a:latin typeface="+mn-ea"/>
            </a:endParaRPr>
          </a:p>
          <a:p>
            <a:pPr>
              <a:buFont typeface="Wingdings" pitchFamily="2" charset="2"/>
              <a:buChar char="p"/>
            </a:pPr>
            <a:endParaRPr lang="en-US" altLang="zh-CN" sz="1900" dirty="0">
              <a:latin typeface="+mn-ea"/>
            </a:endParaRPr>
          </a:p>
          <a:p>
            <a:endParaRPr lang="zh-CN" altLang="en-US" dirty="0"/>
          </a:p>
        </p:txBody>
      </p:sp>
    </p:spTree>
    <p:extLst>
      <p:ext uri="{BB962C8B-B14F-4D97-AF65-F5344CB8AC3E}">
        <p14:creationId xmlns:p14="http://schemas.microsoft.com/office/powerpoint/2010/main" val="2337212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16</a:t>
            </a:fld>
            <a:endParaRPr lang="en-GB" altLang="en-US"/>
          </a:p>
        </p:txBody>
      </p:sp>
      <p:sp>
        <p:nvSpPr>
          <p:cNvPr id="7" name="标题 1"/>
          <p:cNvSpPr>
            <a:spLocks noGrp="1"/>
          </p:cNvSpPr>
          <p:nvPr>
            <p:ph type="title"/>
          </p:nvPr>
        </p:nvSpPr>
        <p:spPr>
          <a:xfrm>
            <a:off x="755576" y="2204864"/>
            <a:ext cx="7416824" cy="892175"/>
          </a:xfrm>
        </p:spPr>
        <p:txBody>
          <a:bodyPr/>
          <a:lstStyle/>
          <a:p>
            <a:r>
              <a:rPr kumimoji="1" lang="zh-CN" altLang="en-US" sz="4000" kern="1200" dirty="0">
                <a:latin typeface="宋体" pitchFamily="2" charset="-122"/>
                <a:ea typeface="宋体" pitchFamily="2" charset="-122"/>
              </a:rPr>
              <a:t>发明人如何撰写专利技术交底书</a:t>
            </a:r>
            <a:endParaRPr lang="zh-CN" altLang="en-US" sz="4000" dirty="0">
              <a:latin typeface="黑体" pitchFamily="2" charset="-122"/>
              <a:ea typeface="黑体" pitchFamily="2" charset="-122"/>
            </a:endParaRPr>
          </a:p>
        </p:txBody>
      </p:sp>
    </p:spTree>
    <p:extLst>
      <p:ext uri="{BB962C8B-B14F-4D97-AF65-F5344CB8AC3E}">
        <p14:creationId xmlns:p14="http://schemas.microsoft.com/office/powerpoint/2010/main" val="2464635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olidFill>
                  <a:schemeClr val="tx1"/>
                </a:solidFill>
              </a:rPr>
              <a:t>专利三要素</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17</a:t>
            </a:fld>
            <a:endParaRPr lang="en-GB" altLang="en-US"/>
          </a:p>
        </p:txBody>
      </p:sp>
      <p:sp>
        <p:nvSpPr>
          <p:cNvPr id="13" name="Rectangle 6"/>
          <p:cNvSpPr>
            <a:spLocks noChangeArrowheads="1"/>
          </p:cNvSpPr>
          <p:nvPr/>
        </p:nvSpPr>
        <p:spPr bwMode="auto">
          <a:xfrm>
            <a:off x="2627784" y="1428736"/>
            <a:ext cx="4158794" cy="830997"/>
          </a:xfrm>
          <a:prstGeom prst="rect">
            <a:avLst/>
          </a:prstGeom>
          <a:noFill/>
          <a:ln w="9525" algn="ctr">
            <a:noFill/>
            <a:miter lim="800000"/>
            <a:headEnd/>
            <a:tailEnd/>
          </a:ln>
          <a:effectLst/>
        </p:spPr>
        <p:txBody>
          <a:bodyPr wrap="square">
            <a:spAutoFit/>
          </a:bodyPr>
          <a:lstStyle/>
          <a:p>
            <a:pPr marL="342900" indent="-342900"/>
            <a:r>
              <a:rPr lang="zh-CN" altLang="en-US" sz="2400" u="sng" dirty="0">
                <a:latin typeface="黑体" pitchFamily="2" charset="-122"/>
                <a:ea typeface="黑体" pitchFamily="2" charset="-122"/>
              </a:rPr>
              <a:t>现有技术如何？存在什么不足？</a:t>
            </a:r>
            <a:endParaRPr lang="en-US" altLang="zh-CN" sz="2400" u="sng" dirty="0">
              <a:latin typeface="黑体" pitchFamily="2" charset="-122"/>
              <a:ea typeface="黑体" pitchFamily="2" charset="-122"/>
            </a:endParaRPr>
          </a:p>
          <a:p>
            <a:pPr marL="342900" indent="-342900" algn="ctr"/>
            <a:r>
              <a:rPr lang="zh-CN" altLang="en-US" sz="2400" b="1" u="sng" dirty="0">
                <a:latin typeface="黑体" pitchFamily="2" charset="-122"/>
                <a:ea typeface="黑体" pitchFamily="2" charset="-122"/>
              </a:rPr>
              <a:t>（技术问题）</a:t>
            </a:r>
          </a:p>
        </p:txBody>
      </p:sp>
      <p:sp>
        <p:nvSpPr>
          <p:cNvPr id="14" name="Rectangle 7"/>
          <p:cNvSpPr>
            <a:spLocks noChangeArrowheads="1"/>
          </p:cNvSpPr>
          <p:nvPr/>
        </p:nvSpPr>
        <p:spPr bwMode="auto">
          <a:xfrm>
            <a:off x="1989220" y="3429000"/>
            <a:ext cx="5262980" cy="1015663"/>
          </a:xfrm>
          <a:prstGeom prst="rect">
            <a:avLst/>
          </a:prstGeom>
          <a:noFill/>
          <a:ln w="9525" algn="ctr">
            <a:noFill/>
            <a:miter lim="800000"/>
            <a:headEnd/>
            <a:tailEnd/>
          </a:ln>
          <a:effectLst/>
        </p:spPr>
        <p:txBody>
          <a:bodyPr wrap="none">
            <a:spAutoFit/>
          </a:bodyPr>
          <a:lstStyle/>
          <a:p>
            <a:pPr lvl="1" algn="ctr">
              <a:spcBef>
                <a:spcPct val="50000"/>
              </a:spcBef>
              <a:buClr>
                <a:schemeClr val="accent1"/>
              </a:buClr>
              <a:buSzPct val="75000"/>
              <a:buFont typeface="Wingdings" pitchFamily="2" charset="2"/>
              <a:buNone/>
            </a:pPr>
            <a:r>
              <a:rPr lang="zh-CN" altLang="en-US" sz="2400" u="sng" dirty="0">
                <a:latin typeface="黑体" pitchFamily="2" charset="-122"/>
                <a:ea typeface="黑体" pitchFamily="2" charset="-122"/>
              </a:rPr>
              <a:t>我们如何做？如何克服上述不足？</a:t>
            </a:r>
            <a:endParaRPr lang="en-US" altLang="zh-CN" sz="2400" u="sng" dirty="0">
              <a:latin typeface="黑体" pitchFamily="2" charset="-122"/>
              <a:ea typeface="黑体" pitchFamily="2" charset="-122"/>
            </a:endParaRPr>
          </a:p>
          <a:p>
            <a:pPr lvl="1" algn="ctr">
              <a:spcBef>
                <a:spcPct val="50000"/>
              </a:spcBef>
              <a:buClr>
                <a:schemeClr val="accent1"/>
              </a:buClr>
              <a:buSzPct val="75000"/>
              <a:buFont typeface="Wingdings" pitchFamily="2" charset="2"/>
              <a:buNone/>
            </a:pPr>
            <a:r>
              <a:rPr lang="zh-CN" altLang="en-US" sz="2400" b="1" u="sng" dirty="0">
                <a:latin typeface="黑体" pitchFamily="2" charset="-122"/>
                <a:ea typeface="黑体" pitchFamily="2" charset="-122"/>
              </a:rPr>
              <a:t>（技术方案）</a:t>
            </a:r>
          </a:p>
        </p:txBody>
      </p:sp>
      <p:sp>
        <p:nvSpPr>
          <p:cNvPr id="15" name="Rectangle 8"/>
          <p:cNvSpPr>
            <a:spLocks noChangeArrowheads="1"/>
          </p:cNvSpPr>
          <p:nvPr/>
        </p:nvSpPr>
        <p:spPr bwMode="auto">
          <a:xfrm>
            <a:off x="2075691" y="5357826"/>
            <a:ext cx="5262979" cy="1015663"/>
          </a:xfrm>
          <a:prstGeom prst="rect">
            <a:avLst/>
          </a:prstGeom>
          <a:noFill/>
          <a:ln w="9525" algn="ctr">
            <a:noFill/>
            <a:miter lim="800000"/>
            <a:headEnd/>
            <a:tailEnd/>
          </a:ln>
          <a:effectLst/>
        </p:spPr>
        <p:txBody>
          <a:bodyPr wrap="none">
            <a:spAutoFit/>
          </a:bodyPr>
          <a:lstStyle/>
          <a:p>
            <a:pPr lvl="1">
              <a:spcBef>
                <a:spcPct val="50000"/>
              </a:spcBef>
              <a:buClr>
                <a:schemeClr val="accent1"/>
              </a:buClr>
              <a:buSzPct val="75000"/>
            </a:pPr>
            <a:r>
              <a:rPr lang="zh-CN" altLang="en-US" sz="2400" u="sng" dirty="0">
                <a:latin typeface="黑体" pitchFamily="2" charset="-122"/>
                <a:ea typeface="黑体" pitchFamily="2" charset="-122"/>
              </a:rPr>
              <a:t>我们这样做技术上的好处或优点？</a:t>
            </a:r>
            <a:endParaRPr lang="en-US" altLang="zh-CN" sz="2400" u="sng" dirty="0">
              <a:latin typeface="黑体" pitchFamily="2" charset="-122"/>
              <a:ea typeface="黑体" pitchFamily="2" charset="-122"/>
            </a:endParaRPr>
          </a:p>
          <a:p>
            <a:pPr lvl="1" algn="ctr">
              <a:spcBef>
                <a:spcPct val="50000"/>
              </a:spcBef>
              <a:buClr>
                <a:schemeClr val="accent1"/>
              </a:buClr>
              <a:buSzPct val="75000"/>
            </a:pPr>
            <a:r>
              <a:rPr lang="zh-CN" altLang="en-US" sz="2400" b="1" u="sng" dirty="0">
                <a:latin typeface="黑体" pitchFamily="2" charset="-122"/>
                <a:ea typeface="黑体" pitchFamily="2" charset="-122"/>
              </a:rPr>
              <a:t>（有益效果） </a:t>
            </a:r>
          </a:p>
        </p:txBody>
      </p:sp>
      <p:sp>
        <p:nvSpPr>
          <p:cNvPr id="19" name="AutoShape 12"/>
          <p:cNvSpPr>
            <a:spLocks noChangeArrowheads="1"/>
          </p:cNvSpPr>
          <p:nvPr/>
        </p:nvSpPr>
        <p:spPr bwMode="auto">
          <a:xfrm>
            <a:off x="4286248" y="2428868"/>
            <a:ext cx="647700" cy="1008062"/>
          </a:xfrm>
          <a:prstGeom prst="downArrow">
            <a:avLst>
              <a:gd name="adj1" fmla="val 50000"/>
              <a:gd name="adj2" fmla="val 38909"/>
            </a:avLst>
          </a:prstGeom>
          <a:solidFill>
            <a:schemeClr val="tx1"/>
          </a:solidFill>
          <a:ln w="9525" algn="ctr">
            <a:noFill/>
            <a:miter lim="800000"/>
            <a:headEnd/>
            <a:tailEnd/>
          </a:ln>
          <a:effectLst/>
        </p:spPr>
        <p:txBody>
          <a:bodyPr wrap="none" anchor="ctr"/>
          <a:lstStyle/>
          <a:p>
            <a:endParaRPr lang="zh-CN" altLang="en-US"/>
          </a:p>
        </p:txBody>
      </p:sp>
      <p:sp>
        <p:nvSpPr>
          <p:cNvPr id="43" name="AutoShape 12"/>
          <p:cNvSpPr>
            <a:spLocks noChangeArrowheads="1"/>
          </p:cNvSpPr>
          <p:nvPr/>
        </p:nvSpPr>
        <p:spPr bwMode="auto">
          <a:xfrm>
            <a:off x="4357686" y="4429132"/>
            <a:ext cx="647700" cy="1008062"/>
          </a:xfrm>
          <a:prstGeom prst="downArrow">
            <a:avLst>
              <a:gd name="adj1" fmla="val 50000"/>
              <a:gd name="adj2" fmla="val 38909"/>
            </a:avLst>
          </a:prstGeom>
          <a:solidFill>
            <a:schemeClr val="tx1"/>
          </a:solidFill>
          <a:ln w="9525" algn="ctr">
            <a:noFill/>
            <a:miter lim="800000"/>
            <a:headEnd/>
            <a:tailEnd/>
          </a:ln>
          <a:effectLst/>
        </p:spPr>
        <p:txBody>
          <a:bodyPr wrap="none" anchor="ctr"/>
          <a:lstStyle/>
          <a:p>
            <a:endParaRPr lang="zh-CN" altLang="en-US"/>
          </a:p>
        </p:txBody>
      </p:sp>
    </p:spTree>
    <p:extLst>
      <p:ext uri="{BB962C8B-B14F-4D97-AF65-F5344CB8AC3E}">
        <p14:creationId xmlns:p14="http://schemas.microsoft.com/office/powerpoint/2010/main" val="3099361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18</a:t>
            </a:fld>
            <a:endParaRPr lang="en-GB" altLang="en-US"/>
          </a:p>
        </p:txBody>
      </p:sp>
      <p:sp>
        <p:nvSpPr>
          <p:cNvPr id="74753" name="Rectangle 1"/>
          <p:cNvSpPr>
            <a:spLocks noChangeArrowheads="1"/>
          </p:cNvSpPr>
          <p:nvPr/>
        </p:nvSpPr>
        <p:spPr bwMode="auto">
          <a:xfrm>
            <a:off x="611560" y="1988840"/>
            <a:ext cx="785818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1</a:t>
            </a:r>
            <a:r>
              <a:rPr lang="zh-CN" altLang="en-US" sz="2000" dirty="0">
                <a:latin typeface="+mn-lt"/>
                <a:ea typeface="+mn-ea"/>
              </a:rPr>
              <a:t>）针对上面最接近的一项现有技术，总结出其缺陷，该缺陷是本发明所针对解决的；</a:t>
            </a:r>
          </a:p>
          <a:p>
            <a:pPr marL="0" marR="0" lvl="0" indent="304800" algn="l" defTabSz="914400" rtl="0" eaLnBrk="0" fontAlgn="base" latinLnBrk="0" hangingPunct="0">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2</a:t>
            </a:r>
            <a:r>
              <a:rPr lang="zh-CN" altLang="en-US" sz="2000" dirty="0">
                <a:latin typeface="+mn-lt"/>
                <a:ea typeface="+mn-ea"/>
              </a:rPr>
              <a:t>）该缺陷一定是技术方面的，或者从技术的角度去描述，例如成本高、订货周期长、维修困难等严格来说都不能算作技术缺陷。</a:t>
            </a:r>
          </a:p>
        </p:txBody>
      </p:sp>
      <p:sp>
        <p:nvSpPr>
          <p:cNvPr id="6" name="标题 1"/>
          <p:cNvSpPr>
            <a:spLocks noGrp="1"/>
          </p:cNvSpPr>
          <p:nvPr>
            <p:ph type="title"/>
          </p:nvPr>
        </p:nvSpPr>
        <p:spPr>
          <a:xfrm>
            <a:off x="574675" y="304800"/>
            <a:ext cx="8001000" cy="892175"/>
          </a:xfrm>
        </p:spPr>
        <p:txBody>
          <a:bodyPr/>
          <a:lstStyle/>
          <a:p>
            <a:r>
              <a:rPr lang="zh-CN" altLang="en-US" dirty="0"/>
              <a:t>技术问题</a:t>
            </a:r>
          </a:p>
        </p:txBody>
      </p:sp>
    </p:spTree>
    <p:extLst>
      <p:ext uri="{BB962C8B-B14F-4D97-AF65-F5344CB8AC3E}">
        <p14:creationId xmlns:p14="http://schemas.microsoft.com/office/powerpoint/2010/main" val="2598346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19</a:t>
            </a:fld>
            <a:endParaRPr lang="en-GB" altLang="en-US"/>
          </a:p>
        </p:txBody>
      </p:sp>
      <p:sp>
        <p:nvSpPr>
          <p:cNvPr id="73729" name="Rectangle 1"/>
          <p:cNvSpPr>
            <a:spLocks noChangeArrowheads="1"/>
          </p:cNvSpPr>
          <p:nvPr/>
        </p:nvSpPr>
        <p:spPr bwMode="auto">
          <a:xfrm>
            <a:off x="611560" y="1196752"/>
            <a:ext cx="824672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1</a:t>
            </a:r>
            <a:r>
              <a:rPr lang="zh-CN" altLang="en-US" sz="2000" dirty="0">
                <a:latin typeface="+mn-lt"/>
                <a:ea typeface="+mn-ea"/>
              </a:rPr>
              <a:t>）发明人要提供描述本发明的附图，该附图应能清楚地体现本发明的发明点所在，如果是方法，请提供流程图，如果是装置，请提供其整体的整体图；</a:t>
            </a:r>
          </a:p>
          <a:p>
            <a:pPr marL="0" marR="0" lvl="0" indent="304800" algn="l" defTabSz="914400" rtl="0" eaLnBrk="0" fontAlgn="base" latinLnBrk="0" hangingPunct="0">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2</a:t>
            </a:r>
            <a:r>
              <a:rPr lang="zh-CN" altLang="en-US" sz="2000" dirty="0">
                <a:latin typeface="+mn-lt"/>
                <a:ea typeface="+mn-ea"/>
              </a:rPr>
              <a:t>）对于一个产品来说，要写明这个产品包括哪些组成部件，每个组成部分的功能是什么（比如说，输入到这个组成部件的信号是什么，该组成部件对输入信号进行了什么处理，得到怎样的输出结果），与其他部件的承接关系是什么，对于某个组成部件所包含的子部件也按照上述方式进行描述；</a:t>
            </a:r>
            <a:endParaRPr lang="en-US" altLang="zh-CN" sz="2000" dirty="0">
              <a:latin typeface="+mn-lt"/>
              <a:ea typeface="+mn-ea"/>
            </a:endParaRPr>
          </a:p>
          <a:p>
            <a:pPr indent="304800" eaLnBrk="0" hangingPunct="0">
              <a:lnSpc>
                <a:spcPct val="150000"/>
              </a:lnSpc>
            </a:pPr>
            <a:r>
              <a:rPr lang="zh-CN" altLang="en-US" sz="2000" dirty="0">
                <a:latin typeface="+mn-lt"/>
                <a:ea typeface="+mn-ea"/>
              </a:rPr>
              <a:t>（</a:t>
            </a:r>
            <a:r>
              <a:rPr lang="en-US" altLang="en-US" sz="2000" dirty="0">
                <a:latin typeface="+mn-lt"/>
                <a:ea typeface="+mn-ea"/>
              </a:rPr>
              <a:t>3</a:t>
            </a:r>
            <a:r>
              <a:rPr lang="zh-CN" altLang="en-US" sz="2000" dirty="0">
                <a:latin typeface="+mn-lt"/>
                <a:ea typeface="+mn-ea"/>
              </a:rPr>
              <a:t>）术语一定要保持一致，并且如果缩写统一用缩写，否则全部用全称；在每个步骤中出现的术语一定要在前面步骤中有所交代，否则，解释其从哪里来的</a:t>
            </a:r>
            <a:r>
              <a:rPr lang="en-US" altLang="zh-CN" sz="2000" dirty="0">
                <a:latin typeface="+mn-lt"/>
                <a:ea typeface="+mn-ea"/>
              </a:rPr>
              <a:t>.</a:t>
            </a:r>
            <a:endParaRPr lang="zh-CN" altLang="en-US" sz="2000" dirty="0">
              <a:latin typeface="+mn-lt"/>
              <a:ea typeface="+mn-ea"/>
            </a:endParaRPr>
          </a:p>
          <a:p>
            <a:pPr marL="0" marR="0" lvl="0" indent="30480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chemeClr val="tx1"/>
              </a:solidFill>
              <a:effectLst/>
              <a:latin typeface="Arial" pitchFamily="34" charset="0"/>
              <a:ea typeface="宋体" pitchFamily="2" charset="-122"/>
            </a:endParaRPr>
          </a:p>
        </p:txBody>
      </p:sp>
      <p:sp>
        <p:nvSpPr>
          <p:cNvPr id="6" name="标题 1"/>
          <p:cNvSpPr>
            <a:spLocks noGrp="1"/>
          </p:cNvSpPr>
          <p:nvPr>
            <p:ph type="title"/>
          </p:nvPr>
        </p:nvSpPr>
        <p:spPr>
          <a:xfrm>
            <a:off x="574675" y="304800"/>
            <a:ext cx="8001000" cy="892175"/>
          </a:xfrm>
        </p:spPr>
        <p:txBody>
          <a:bodyPr/>
          <a:lstStyle/>
          <a:p>
            <a:r>
              <a:rPr lang="zh-CN" altLang="en-US" dirty="0"/>
              <a:t>技术方案</a:t>
            </a:r>
            <a:r>
              <a:rPr lang="zh-CN" altLang="en-US" sz="2400" dirty="0"/>
              <a:t>（与所解决的技术问题严格相关）</a:t>
            </a:r>
          </a:p>
        </p:txBody>
      </p:sp>
    </p:spTree>
    <p:extLst>
      <p:ext uri="{BB962C8B-B14F-4D97-AF65-F5344CB8AC3E}">
        <p14:creationId xmlns:p14="http://schemas.microsoft.com/office/powerpoint/2010/main" val="2999489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50A226A1-40D5-45AC-AF7C-5C6FD2772303}" type="slidenum">
              <a:rPr lang="zh-CN" altLang="en-US"/>
              <a:pPr/>
              <a:t>2</a:t>
            </a:fld>
            <a:endParaRPr lang="en-GB" altLang="en-US" dirty="0"/>
          </a:p>
        </p:txBody>
      </p:sp>
      <p:sp>
        <p:nvSpPr>
          <p:cNvPr id="7" name="标题 1"/>
          <p:cNvSpPr>
            <a:spLocks noGrp="1"/>
          </p:cNvSpPr>
          <p:nvPr>
            <p:ph type="title"/>
          </p:nvPr>
        </p:nvSpPr>
        <p:spPr>
          <a:xfrm>
            <a:off x="1214414" y="3000372"/>
            <a:ext cx="6885978" cy="892175"/>
          </a:xfrm>
        </p:spPr>
        <p:txBody>
          <a:bodyPr/>
          <a:lstStyle/>
          <a:p>
            <a:r>
              <a:rPr kumimoji="1" lang="zh-CN" altLang="en-US" sz="3600" kern="1200" dirty="0" smtClean="0">
                <a:latin typeface="宋体" pitchFamily="2" charset="-122"/>
                <a:ea typeface="宋体" pitchFamily="2" charset="-122"/>
              </a:rPr>
              <a:t>发明人如何撰写专利</a:t>
            </a:r>
            <a:r>
              <a:rPr kumimoji="1" lang="zh-CN" altLang="en-US" sz="3600" kern="1200" dirty="0">
                <a:latin typeface="宋体" pitchFamily="2" charset="-122"/>
                <a:ea typeface="宋体" pitchFamily="2" charset="-122"/>
              </a:rPr>
              <a:t>技术交底</a:t>
            </a:r>
            <a:r>
              <a:rPr kumimoji="1" lang="zh-CN" altLang="en-US" sz="3600" kern="1200" dirty="0" smtClean="0">
                <a:latin typeface="宋体" pitchFamily="2" charset="-122"/>
                <a:ea typeface="宋体" pitchFamily="2" charset="-122"/>
              </a:rPr>
              <a:t>书</a:t>
            </a:r>
            <a:endParaRPr kumimoji="1" lang="zh-CN" altLang="en-US" sz="3600" kern="1200" dirty="0">
              <a:latin typeface="宋体" pitchFamily="2" charset="-122"/>
              <a:ea typeface="宋体" pitchFamily="2" charset="-122"/>
            </a:endParaRPr>
          </a:p>
        </p:txBody>
      </p:sp>
      <p:sp>
        <p:nvSpPr>
          <p:cNvPr id="5" name="标题 1"/>
          <p:cNvSpPr txBox="1">
            <a:spLocks/>
          </p:cNvSpPr>
          <p:nvPr/>
        </p:nvSpPr>
        <p:spPr bwMode="auto">
          <a:xfrm>
            <a:off x="1187624" y="1916832"/>
            <a:ext cx="6840760" cy="892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Verdana" pitchFamily="34" charset="0"/>
              </a:defRPr>
            </a:lvl2pPr>
            <a:lvl3pPr algn="l" rtl="0" eaLnBrk="1" fontAlgn="base" hangingPunct="1">
              <a:spcBef>
                <a:spcPct val="0"/>
              </a:spcBef>
              <a:spcAft>
                <a:spcPct val="0"/>
              </a:spcAft>
              <a:defRPr sz="3200" b="1">
                <a:solidFill>
                  <a:schemeClr val="tx2"/>
                </a:solidFill>
                <a:latin typeface="Verdana" pitchFamily="34" charset="0"/>
              </a:defRPr>
            </a:lvl3pPr>
            <a:lvl4pPr algn="l" rtl="0" eaLnBrk="1" fontAlgn="base" hangingPunct="1">
              <a:spcBef>
                <a:spcPct val="0"/>
              </a:spcBef>
              <a:spcAft>
                <a:spcPct val="0"/>
              </a:spcAft>
              <a:defRPr sz="3200" b="1">
                <a:solidFill>
                  <a:schemeClr val="tx2"/>
                </a:solidFill>
                <a:latin typeface="Verdana" pitchFamily="34" charset="0"/>
              </a:defRPr>
            </a:lvl4pPr>
            <a:lvl5pPr algn="l" rtl="0" eaLnBrk="1" fontAlgn="base" hangingPunct="1">
              <a:spcBef>
                <a:spcPct val="0"/>
              </a:spcBef>
              <a:spcAft>
                <a:spcPct val="0"/>
              </a:spcAft>
              <a:defRPr sz="3200" b="1">
                <a:solidFill>
                  <a:schemeClr val="tx2"/>
                </a:solidFill>
                <a:latin typeface="Verdana" pitchFamily="34" charset="0"/>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zh-CN" altLang="en-US" sz="3600" dirty="0" smtClean="0">
                <a:latin typeface="宋体" pitchFamily="2" charset="-122"/>
                <a:ea typeface="宋体" pitchFamily="2" charset="-122"/>
              </a:rPr>
              <a:t>官方对专利</a:t>
            </a:r>
            <a:r>
              <a:rPr lang="zh-CN" altLang="en-US" sz="3600" dirty="0">
                <a:latin typeface="宋体" pitchFamily="2" charset="-122"/>
                <a:ea typeface="宋体" pitchFamily="2" charset="-122"/>
              </a:rPr>
              <a:t>申请文件的撰写要求</a:t>
            </a:r>
          </a:p>
        </p:txBody>
      </p:sp>
      <p:sp>
        <p:nvSpPr>
          <p:cNvPr id="6" name="标题 1"/>
          <p:cNvSpPr txBox="1">
            <a:spLocks/>
          </p:cNvSpPr>
          <p:nvPr/>
        </p:nvSpPr>
        <p:spPr bwMode="auto">
          <a:xfrm>
            <a:off x="1187624" y="4149080"/>
            <a:ext cx="6357982" cy="892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Verdana" pitchFamily="34" charset="0"/>
              </a:defRPr>
            </a:lvl2pPr>
            <a:lvl3pPr algn="l" rtl="0" eaLnBrk="1" fontAlgn="base" hangingPunct="1">
              <a:spcBef>
                <a:spcPct val="0"/>
              </a:spcBef>
              <a:spcAft>
                <a:spcPct val="0"/>
              </a:spcAft>
              <a:defRPr sz="3200" b="1">
                <a:solidFill>
                  <a:schemeClr val="tx2"/>
                </a:solidFill>
                <a:latin typeface="Verdana" pitchFamily="34" charset="0"/>
              </a:defRPr>
            </a:lvl3pPr>
            <a:lvl4pPr algn="l" rtl="0" eaLnBrk="1" fontAlgn="base" hangingPunct="1">
              <a:spcBef>
                <a:spcPct val="0"/>
              </a:spcBef>
              <a:spcAft>
                <a:spcPct val="0"/>
              </a:spcAft>
              <a:defRPr sz="3200" b="1">
                <a:solidFill>
                  <a:schemeClr val="tx2"/>
                </a:solidFill>
                <a:latin typeface="Verdana" pitchFamily="34" charset="0"/>
              </a:defRPr>
            </a:lvl4pPr>
            <a:lvl5pPr algn="l" rtl="0" eaLnBrk="1" fontAlgn="base" hangingPunct="1">
              <a:spcBef>
                <a:spcPct val="0"/>
              </a:spcBef>
              <a:spcAft>
                <a:spcPct val="0"/>
              </a:spcAft>
              <a:defRPr sz="3200" b="1">
                <a:solidFill>
                  <a:schemeClr val="tx2"/>
                </a:solidFill>
                <a:latin typeface="Verdana" pitchFamily="34" charset="0"/>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zh-CN" altLang="en-US" sz="3600" dirty="0">
                <a:latin typeface="宋体" pitchFamily="2" charset="-122"/>
                <a:ea typeface="宋体" pitchFamily="2" charset="-122"/>
              </a:rPr>
              <a:t>审查意见</a:t>
            </a:r>
            <a:r>
              <a:rPr lang="zh-CN" altLang="en-US" sz="3600" dirty="0" smtClean="0">
                <a:latin typeface="宋体" pitchFamily="2" charset="-122"/>
                <a:ea typeface="宋体" pitchFamily="2" charset="-122"/>
              </a:rPr>
              <a:t>通知书答复案例分享</a:t>
            </a:r>
            <a:endParaRPr lang="zh-CN" altLang="en-US" sz="3600" dirty="0">
              <a:latin typeface="宋体" pitchFamily="2" charset="-122"/>
              <a:ea typeface="宋体" pitchFamily="2" charset="-122"/>
            </a:endParaRPr>
          </a:p>
        </p:txBody>
      </p:sp>
      <p:sp>
        <p:nvSpPr>
          <p:cNvPr id="8" name="Rectangle 2"/>
          <p:cNvSpPr txBox="1">
            <a:spLocks noChangeArrowheads="1"/>
          </p:cNvSpPr>
          <p:nvPr/>
        </p:nvSpPr>
        <p:spPr bwMode="auto">
          <a:xfrm>
            <a:off x="539553" y="332656"/>
            <a:ext cx="1728192" cy="85499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Verdana" pitchFamily="34" charset="0"/>
              </a:defRPr>
            </a:lvl2pPr>
            <a:lvl3pPr algn="l" rtl="0" eaLnBrk="1" fontAlgn="base" hangingPunct="1">
              <a:spcBef>
                <a:spcPct val="0"/>
              </a:spcBef>
              <a:spcAft>
                <a:spcPct val="0"/>
              </a:spcAft>
              <a:defRPr sz="3200" b="1">
                <a:solidFill>
                  <a:schemeClr val="tx2"/>
                </a:solidFill>
                <a:latin typeface="Verdana" pitchFamily="34" charset="0"/>
              </a:defRPr>
            </a:lvl3pPr>
            <a:lvl4pPr algn="l" rtl="0" eaLnBrk="1" fontAlgn="base" hangingPunct="1">
              <a:spcBef>
                <a:spcPct val="0"/>
              </a:spcBef>
              <a:spcAft>
                <a:spcPct val="0"/>
              </a:spcAft>
              <a:defRPr sz="3200" b="1">
                <a:solidFill>
                  <a:schemeClr val="tx2"/>
                </a:solidFill>
                <a:latin typeface="Verdana" pitchFamily="34" charset="0"/>
              </a:defRPr>
            </a:lvl4pPr>
            <a:lvl5pPr algn="l" rtl="0" eaLnBrk="1" fontAlgn="base" hangingPunct="1">
              <a:spcBef>
                <a:spcPct val="0"/>
              </a:spcBef>
              <a:spcAft>
                <a:spcPct val="0"/>
              </a:spcAft>
              <a:defRPr sz="3200" b="1">
                <a:solidFill>
                  <a:schemeClr val="tx2"/>
                </a:solidFill>
                <a:latin typeface="Verdana" pitchFamily="34" charset="0"/>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zh-CN" altLang="en-US" sz="3600" dirty="0">
                <a:solidFill>
                  <a:schemeClr val="tx1"/>
                </a:solidFill>
                <a:latin typeface="宋体" pitchFamily="2" charset="-122"/>
                <a:ea typeface="宋体" pitchFamily="2" charset="-122"/>
              </a:rPr>
              <a:t>目录</a:t>
            </a:r>
          </a:p>
        </p:txBody>
      </p:sp>
    </p:spTree>
    <p:extLst>
      <p:ext uri="{BB962C8B-B14F-4D97-AF65-F5344CB8AC3E}">
        <p14:creationId xmlns:p14="http://schemas.microsoft.com/office/powerpoint/2010/main" val="12553915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技术方案</a:t>
            </a:r>
            <a:r>
              <a:rPr lang="zh-CN" altLang="en-US" dirty="0" smtClean="0"/>
              <a:t>（</a:t>
            </a:r>
            <a:r>
              <a:rPr lang="zh-CN" altLang="en-US" b="1" dirty="0" smtClean="0">
                <a:latin typeface="+mn-ea"/>
                <a:ea typeface="+mn-ea"/>
              </a:rPr>
              <a:t>专利法第</a:t>
            </a:r>
            <a:r>
              <a:rPr lang="en-US" altLang="zh-CN" b="1" dirty="0" smtClean="0">
                <a:latin typeface="+mn-ea"/>
                <a:ea typeface="+mn-ea"/>
              </a:rPr>
              <a:t>26</a:t>
            </a:r>
            <a:r>
              <a:rPr lang="zh-CN" altLang="en-US" b="1" dirty="0" smtClean="0">
                <a:latin typeface="+mn-ea"/>
                <a:ea typeface="+mn-ea"/>
              </a:rPr>
              <a:t>条第</a:t>
            </a:r>
            <a:r>
              <a:rPr lang="en-US" altLang="zh-CN" b="1" dirty="0" smtClean="0">
                <a:latin typeface="+mn-ea"/>
                <a:ea typeface="+mn-ea"/>
              </a:rPr>
              <a:t>3</a:t>
            </a:r>
            <a:r>
              <a:rPr lang="zh-CN" altLang="en-US" b="1" dirty="0" smtClean="0">
                <a:latin typeface="+mn-ea"/>
                <a:ea typeface="+mn-ea"/>
              </a:rPr>
              <a:t>款</a:t>
            </a:r>
            <a:r>
              <a:rPr lang="zh-CN" altLang="en-US" dirty="0"/>
              <a:t>）</a:t>
            </a:r>
            <a:endParaRPr lang="zh-CN" altLang="en-US" b="1" dirty="0">
              <a:latin typeface="+mn-ea"/>
              <a:ea typeface="+mn-ea"/>
            </a:endParaRPr>
          </a:p>
        </p:txBody>
      </p:sp>
      <p:sp>
        <p:nvSpPr>
          <p:cNvPr id="3" name="内容占位符 2"/>
          <p:cNvSpPr>
            <a:spLocks noGrp="1"/>
          </p:cNvSpPr>
          <p:nvPr>
            <p:ph idx="1"/>
          </p:nvPr>
        </p:nvSpPr>
        <p:spPr>
          <a:xfrm>
            <a:off x="323850" y="2270131"/>
            <a:ext cx="8569325" cy="3087695"/>
          </a:xfrm>
        </p:spPr>
        <p:txBody>
          <a:bodyPr>
            <a:normAutofit lnSpcReduction="10000"/>
          </a:bodyPr>
          <a:lstStyle/>
          <a:p>
            <a:pPr>
              <a:lnSpc>
                <a:spcPct val="150000"/>
              </a:lnSpc>
            </a:pPr>
            <a:r>
              <a:rPr kumimoji="1" lang="zh-CN" altLang="en-US" sz="3200" b="1" dirty="0">
                <a:latin typeface="宋体" charset="-122"/>
              </a:rPr>
              <a:t>说明书应当对发明或者实用新型作出清楚、完整的说明，以</a:t>
            </a:r>
            <a:r>
              <a:rPr kumimoji="1" lang="zh-CN" altLang="en-US" sz="3200" b="1" dirty="0">
                <a:solidFill>
                  <a:srgbClr val="00B050"/>
                </a:solidFill>
                <a:latin typeface="宋体" charset="-122"/>
              </a:rPr>
              <a:t>所属技术领域的技术人员</a:t>
            </a:r>
            <a:r>
              <a:rPr kumimoji="1" lang="zh-CN" altLang="en-US" sz="3200" b="1" dirty="0">
                <a:solidFill>
                  <a:srgbClr val="0000FF"/>
                </a:solidFill>
                <a:latin typeface="宋体" charset="-122"/>
              </a:rPr>
              <a:t>能够实现</a:t>
            </a:r>
            <a:r>
              <a:rPr kumimoji="1" lang="zh-CN" altLang="en-US" sz="3200" b="1" dirty="0">
                <a:latin typeface="宋体" charset="-122"/>
              </a:rPr>
              <a:t>为准</a:t>
            </a:r>
            <a:endParaRPr kumimoji="1" lang="en-US" altLang="zh-CN" sz="3200" b="1" dirty="0">
              <a:latin typeface="宋体" charset="-122"/>
            </a:endParaRPr>
          </a:p>
          <a:p>
            <a:pPr>
              <a:lnSpc>
                <a:spcPct val="150000"/>
              </a:lnSpc>
            </a:pPr>
            <a:r>
              <a:rPr kumimoji="1" lang="zh-CN" altLang="en-US" sz="3200" b="1" dirty="0">
                <a:solidFill>
                  <a:srgbClr val="0000FF"/>
                </a:solidFill>
                <a:latin typeface="宋体" charset="-122"/>
              </a:rPr>
              <a:t>公开换保护</a:t>
            </a:r>
            <a:endParaRPr kumimoji="1" lang="en-US" altLang="zh-CN" sz="3200" b="1" dirty="0">
              <a:solidFill>
                <a:srgbClr val="0000FF"/>
              </a:solidFill>
              <a:latin typeface="宋体" charset="-122"/>
            </a:endParaRP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20</a:t>
            </a:fld>
            <a:endParaRPr lang="en-GB" altLang="en-US"/>
          </a:p>
        </p:txBody>
      </p:sp>
    </p:spTree>
    <p:extLst>
      <p:ext uri="{BB962C8B-B14F-4D97-AF65-F5344CB8AC3E}">
        <p14:creationId xmlns:p14="http://schemas.microsoft.com/office/powerpoint/2010/main" val="3912969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21</a:t>
            </a:fld>
            <a:endParaRPr lang="en-GB" altLang="en-US"/>
          </a:p>
        </p:txBody>
      </p:sp>
      <p:sp>
        <p:nvSpPr>
          <p:cNvPr id="72705" name="Rectangle 1"/>
          <p:cNvSpPr>
            <a:spLocks noChangeArrowheads="1"/>
          </p:cNvSpPr>
          <p:nvPr/>
        </p:nvSpPr>
        <p:spPr bwMode="auto">
          <a:xfrm>
            <a:off x="571472" y="1714488"/>
            <a:ext cx="807249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1</a:t>
            </a:r>
            <a:r>
              <a:rPr lang="zh-CN" altLang="en-US" sz="2000" dirty="0">
                <a:latin typeface="+mn-lt"/>
                <a:ea typeface="+mn-ea"/>
              </a:rPr>
              <a:t>）请按条分别说明本发明的优点，对于其中的每一条，按照技术特征</a:t>
            </a:r>
            <a:r>
              <a:rPr lang="en-US" altLang="zh-CN" sz="2000" dirty="0">
                <a:latin typeface="+mn-lt"/>
                <a:ea typeface="+mn-ea"/>
              </a:rPr>
              <a:t>-</a:t>
            </a:r>
            <a:r>
              <a:rPr lang="zh-CN" altLang="en-US" sz="2000" dirty="0">
                <a:latin typeface="+mn-lt"/>
                <a:ea typeface="+mn-ea"/>
              </a:rPr>
              <a:t>该技术方案分析</a:t>
            </a:r>
            <a:r>
              <a:rPr lang="en-US" altLang="zh-CN" sz="2000" dirty="0">
                <a:latin typeface="+mn-lt"/>
                <a:ea typeface="+mn-ea"/>
              </a:rPr>
              <a:t>-</a:t>
            </a:r>
            <a:r>
              <a:rPr lang="zh-CN" altLang="en-US" sz="2000" dirty="0">
                <a:latin typeface="+mn-lt"/>
                <a:ea typeface="+mn-ea"/>
              </a:rPr>
              <a:t>所带来有益效果的顺序来写，技术方案的分析即是告诉别人为什么采用该技术特征就能够带来这样的有益效果；</a:t>
            </a:r>
            <a:endParaRPr lang="en-US" altLang="zh-CN" sz="2000" dirty="0">
              <a:latin typeface="+mn-lt"/>
              <a:ea typeface="+mn-ea"/>
            </a:endParaRPr>
          </a:p>
          <a:p>
            <a:pPr marL="0" marR="0" lvl="0" indent="304800" algn="l" defTabSz="914400" rtl="0" eaLnBrk="1" fontAlgn="base" latinLnBrk="0" hangingPunct="1">
              <a:lnSpc>
                <a:spcPct val="150000"/>
              </a:lnSpc>
              <a:spcBef>
                <a:spcPct val="0"/>
              </a:spcBef>
              <a:spcAft>
                <a:spcPct val="0"/>
              </a:spcAft>
              <a:buClrTx/>
              <a:buSzTx/>
              <a:buFontTx/>
              <a:buNone/>
              <a:tabLst/>
            </a:pPr>
            <a:endParaRPr lang="zh-CN" altLang="en-US" sz="2000" dirty="0">
              <a:latin typeface="+mn-lt"/>
              <a:ea typeface="+mn-ea"/>
            </a:endParaRPr>
          </a:p>
          <a:p>
            <a:pPr marL="0" marR="0" lvl="0" indent="304800" algn="l" defTabSz="914400" rtl="0" eaLnBrk="0" fontAlgn="base" latinLnBrk="0" hangingPunct="0">
              <a:lnSpc>
                <a:spcPct val="150000"/>
              </a:lnSpc>
              <a:spcBef>
                <a:spcPct val="0"/>
              </a:spcBef>
              <a:spcAft>
                <a:spcPct val="0"/>
              </a:spcAft>
              <a:buClrTx/>
              <a:buSzTx/>
              <a:buFontTx/>
              <a:buNone/>
              <a:tabLst/>
            </a:pPr>
            <a:r>
              <a:rPr lang="zh-CN" altLang="en-US" sz="2000" dirty="0">
                <a:latin typeface="+mn-lt"/>
                <a:ea typeface="+mn-ea"/>
              </a:rPr>
              <a:t>（</a:t>
            </a:r>
            <a:r>
              <a:rPr lang="en-US" altLang="zh-CN" sz="2000" dirty="0">
                <a:latin typeface="+mn-lt"/>
                <a:ea typeface="+mn-ea"/>
              </a:rPr>
              <a:t>2</a:t>
            </a:r>
            <a:r>
              <a:rPr lang="zh-CN" altLang="en-US" sz="2000" dirty="0">
                <a:latin typeface="+mn-lt"/>
                <a:ea typeface="+mn-ea"/>
              </a:rPr>
              <a:t>）此处需要呼应前面的技术缺陷部分，分别将上面提到的技术缺陷全部克服。</a:t>
            </a:r>
          </a:p>
        </p:txBody>
      </p:sp>
      <p:sp>
        <p:nvSpPr>
          <p:cNvPr id="6" name="标题 1"/>
          <p:cNvSpPr>
            <a:spLocks noGrp="1"/>
          </p:cNvSpPr>
          <p:nvPr>
            <p:ph type="title"/>
          </p:nvPr>
        </p:nvSpPr>
        <p:spPr>
          <a:xfrm>
            <a:off x="574675" y="304800"/>
            <a:ext cx="8001000" cy="892175"/>
          </a:xfrm>
        </p:spPr>
        <p:txBody>
          <a:bodyPr/>
          <a:lstStyle/>
          <a:p>
            <a:r>
              <a:rPr lang="zh-CN" altLang="en-US" dirty="0"/>
              <a:t>有益效果</a:t>
            </a:r>
            <a:r>
              <a:rPr lang="zh-CN" altLang="en-US" sz="2400" dirty="0"/>
              <a:t>（与所解决的技术问题相呼应）</a:t>
            </a:r>
          </a:p>
        </p:txBody>
      </p:sp>
    </p:spTree>
    <p:extLst>
      <p:ext uri="{BB962C8B-B14F-4D97-AF65-F5344CB8AC3E}">
        <p14:creationId xmlns:p14="http://schemas.microsoft.com/office/powerpoint/2010/main" val="1116172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476672"/>
            <a:ext cx="7416824" cy="720080"/>
          </a:xfrm>
        </p:spPr>
        <p:txBody>
          <a:bodyPr/>
          <a:lstStyle/>
          <a:p>
            <a:r>
              <a:rPr lang="zh-CN" altLang="en-US" b="1" dirty="0">
                <a:latin typeface="+mn-ea"/>
                <a:ea typeface="+mn-ea"/>
              </a:rPr>
              <a:t>不授予专利权的几种情况</a:t>
            </a:r>
          </a:p>
        </p:txBody>
      </p:sp>
      <p:sp>
        <p:nvSpPr>
          <p:cNvPr id="3" name="内容占位符 2"/>
          <p:cNvSpPr>
            <a:spLocks noGrp="1"/>
          </p:cNvSpPr>
          <p:nvPr>
            <p:ph idx="1"/>
          </p:nvPr>
        </p:nvSpPr>
        <p:spPr/>
        <p:txBody>
          <a:bodyPr>
            <a:normAutofit/>
          </a:bodyPr>
          <a:lstStyle/>
          <a:p>
            <a:r>
              <a:rPr lang="zh-CN" altLang="en-US" sz="1800" b="1" dirty="0"/>
              <a:t>第五条</a:t>
            </a:r>
            <a:r>
              <a:rPr lang="zh-CN" altLang="en-US" sz="1800" dirty="0"/>
              <a:t> 对违反法律、社会公德或者妨害公共利益的发明创造，不授予专利权。</a:t>
            </a:r>
          </a:p>
          <a:p>
            <a:pPr>
              <a:buNone/>
            </a:pPr>
            <a:r>
              <a:rPr lang="zh-CN" altLang="en-US" sz="1800" dirty="0"/>
              <a:t>            对违反法律、行政法规的规定获取或者利用遗传资源，并依赖该遗传资源完成的发明创造，不授予专利权</a:t>
            </a:r>
            <a:endParaRPr lang="en-US" altLang="zh-CN" sz="1800" dirty="0"/>
          </a:p>
          <a:p>
            <a:endParaRPr lang="en-US" altLang="zh-CN" sz="1800" dirty="0"/>
          </a:p>
          <a:p>
            <a:r>
              <a:rPr lang="zh-CN" altLang="en-US" sz="1800" b="1" dirty="0"/>
              <a:t>第二十五条</a:t>
            </a:r>
            <a:r>
              <a:rPr lang="zh-CN" altLang="en-US" sz="1800" dirty="0"/>
              <a:t> 对下列各项，不授予专利权：</a:t>
            </a:r>
          </a:p>
          <a:p>
            <a:pPr>
              <a:buNone/>
            </a:pPr>
            <a:r>
              <a:rPr lang="en-US" altLang="zh-CN" sz="1800" dirty="0"/>
              <a:t>(</a:t>
            </a:r>
            <a:r>
              <a:rPr lang="zh-CN" altLang="en-US" sz="1800" dirty="0"/>
              <a:t>一</a:t>
            </a:r>
            <a:r>
              <a:rPr lang="en-US" altLang="zh-CN" sz="1800" dirty="0"/>
              <a:t>)</a:t>
            </a:r>
            <a:r>
              <a:rPr lang="zh-CN" altLang="en-US" sz="1800" dirty="0"/>
              <a:t>科学发现；</a:t>
            </a:r>
          </a:p>
          <a:p>
            <a:pPr>
              <a:buNone/>
            </a:pPr>
            <a:r>
              <a:rPr lang="en-US" altLang="zh-CN" sz="1800" dirty="0"/>
              <a:t>(</a:t>
            </a:r>
            <a:r>
              <a:rPr lang="zh-CN" altLang="en-US" sz="1800" dirty="0"/>
              <a:t>二</a:t>
            </a:r>
            <a:r>
              <a:rPr lang="en-US" altLang="zh-CN" sz="1800" dirty="0"/>
              <a:t>)</a:t>
            </a:r>
            <a:r>
              <a:rPr lang="zh-CN" altLang="en-US" sz="1800" dirty="0"/>
              <a:t>智力活动的规则和方法；</a:t>
            </a:r>
            <a:endParaRPr lang="en-US" altLang="zh-CN" sz="1800" dirty="0"/>
          </a:p>
          <a:p>
            <a:pPr>
              <a:buNone/>
            </a:pPr>
            <a:r>
              <a:rPr lang="en-US" altLang="zh-CN" sz="1800" dirty="0"/>
              <a:t>(</a:t>
            </a:r>
            <a:r>
              <a:rPr lang="zh-CN" altLang="zh-CN" sz="1800" dirty="0"/>
              <a:t>三</a:t>
            </a:r>
            <a:r>
              <a:rPr lang="en-US" altLang="zh-CN" sz="1800" dirty="0"/>
              <a:t>) </a:t>
            </a:r>
            <a:r>
              <a:rPr lang="zh-CN" altLang="zh-CN" sz="1800" dirty="0"/>
              <a:t>疾病的诊断和治疗方法；</a:t>
            </a:r>
            <a:endParaRPr lang="en-US" altLang="zh-CN" sz="1800" dirty="0"/>
          </a:p>
          <a:p>
            <a:pPr>
              <a:buNone/>
            </a:pPr>
            <a:r>
              <a:rPr lang="en-US" altLang="zh-CN" sz="1800" dirty="0"/>
              <a:t>(</a:t>
            </a:r>
            <a:r>
              <a:rPr lang="zh-CN" altLang="zh-CN" sz="1800" dirty="0"/>
              <a:t>四</a:t>
            </a:r>
            <a:r>
              <a:rPr lang="en-US" altLang="zh-CN" sz="1800" dirty="0"/>
              <a:t>) </a:t>
            </a:r>
            <a:r>
              <a:rPr lang="zh-CN" altLang="zh-CN" sz="1800" dirty="0"/>
              <a:t>动物和植物品种；</a:t>
            </a:r>
            <a:endParaRPr lang="en-US" altLang="zh-CN" sz="1800" dirty="0"/>
          </a:p>
          <a:p>
            <a:pPr>
              <a:buNone/>
            </a:pPr>
            <a:r>
              <a:rPr lang="en-US" altLang="zh-CN" sz="1800" dirty="0"/>
              <a:t>(</a:t>
            </a:r>
            <a:r>
              <a:rPr lang="zh-CN" altLang="zh-CN" sz="1800" dirty="0"/>
              <a:t>五</a:t>
            </a:r>
            <a:r>
              <a:rPr lang="en-US" altLang="zh-CN" sz="1800" dirty="0"/>
              <a:t>) </a:t>
            </a:r>
            <a:r>
              <a:rPr lang="zh-CN" altLang="zh-CN" sz="1800" dirty="0"/>
              <a:t>用原子核变换方法获得的物质</a:t>
            </a:r>
          </a:p>
          <a:p>
            <a:pPr>
              <a:buNone/>
            </a:pPr>
            <a:r>
              <a:rPr lang="en-US" altLang="zh-CN" sz="1800" dirty="0"/>
              <a:t>(</a:t>
            </a:r>
            <a:r>
              <a:rPr lang="zh-CN" altLang="zh-CN" sz="1800" dirty="0"/>
              <a:t>六</a:t>
            </a:r>
            <a:r>
              <a:rPr lang="en-US" altLang="zh-CN" sz="1800" dirty="0"/>
              <a:t>) </a:t>
            </a:r>
            <a:r>
              <a:rPr lang="zh-CN" altLang="zh-CN" sz="1800" dirty="0"/>
              <a:t>对平面印刷品的图案、色彩或者二者的结合作出的主要起标识作用的设计。</a:t>
            </a:r>
          </a:p>
          <a:p>
            <a:pPr>
              <a:buNone/>
            </a:pPr>
            <a:r>
              <a:rPr lang="zh-CN" altLang="zh-CN" sz="1800" dirty="0"/>
              <a:t>对前款第</a:t>
            </a:r>
            <a:r>
              <a:rPr lang="en-US" altLang="zh-CN" sz="1800" dirty="0"/>
              <a:t>(</a:t>
            </a:r>
            <a:r>
              <a:rPr lang="zh-CN" altLang="zh-CN" sz="1800" dirty="0"/>
              <a:t>四</a:t>
            </a:r>
            <a:r>
              <a:rPr lang="en-US" altLang="zh-CN" sz="1800" dirty="0"/>
              <a:t>) </a:t>
            </a:r>
            <a:r>
              <a:rPr lang="zh-CN" altLang="zh-CN" sz="1800" dirty="0"/>
              <a:t>项所列产品的生产方法，可以依照本法规定授予专利权。</a:t>
            </a:r>
            <a:endParaRPr lang="en-US" altLang="zh-CN" sz="18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22</a:t>
            </a:fld>
            <a:endParaRPr lang="en-GB" altLang="en-US" dirty="0"/>
          </a:p>
        </p:txBody>
      </p:sp>
    </p:spTree>
    <p:extLst>
      <p:ext uri="{BB962C8B-B14F-4D97-AF65-F5344CB8AC3E}">
        <p14:creationId xmlns:p14="http://schemas.microsoft.com/office/powerpoint/2010/main" val="3446646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3000" dirty="0"/>
              <a:t>经常遇到的几种情况</a:t>
            </a:r>
          </a:p>
        </p:txBody>
      </p:sp>
      <p:sp>
        <p:nvSpPr>
          <p:cNvPr id="3" name="内容占位符 2"/>
          <p:cNvSpPr>
            <a:spLocks noGrp="1"/>
          </p:cNvSpPr>
          <p:nvPr>
            <p:ph idx="1"/>
          </p:nvPr>
        </p:nvSpPr>
        <p:spPr>
          <a:xfrm>
            <a:off x="231401" y="1196752"/>
            <a:ext cx="8569325" cy="5087959"/>
          </a:xfrm>
        </p:spPr>
        <p:txBody>
          <a:bodyPr/>
          <a:lstStyle/>
          <a:p>
            <a:r>
              <a:rPr lang="zh-CN" altLang="en-US" dirty="0"/>
              <a:t>软件产品</a:t>
            </a:r>
            <a:r>
              <a:rPr lang="en-US" altLang="zh-CN" sz="2400" dirty="0"/>
              <a:t>→</a:t>
            </a:r>
            <a:r>
              <a:rPr lang="zh-CN" altLang="en-US" sz="2000" dirty="0"/>
              <a:t>软件著作权</a:t>
            </a:r>
            <a:endParaRPr lang="en-US" altLang="zh-CN" sz="2000" dirty="0"/>
          </a:p>
          <a:p>
            <a:pPr marL="360000" indent="0">
              <a:buNone/>
            </a:pPr>
            <a:r>
              <a:rPr lang="zh-CN" altLang="en-US" sz="2000" dirty="0"/>
              <a:t>工具栏上放置了与菜单栏同步的按钮。</a:t>
            </a:r>
            <a:endParaRPr lang="en-US" altLang="zh-CN" sz="2000" dirty="0"/>
          </a:p>
          <a:p>
            <a:pPr marL="360000" indent="0">
              <a:buNone/>
            </a:pPr>
            <a:r>
              <a:rPr lang="zh-CN" altLang="en-US" sz="2000" dirty="0"/>
              <a:t>软件界面窗口（图</a:t>
            </a:r>
            <a:r>
              <a:rPr lang="en-US" altLang="en-US" sz="2000" dirty="0"/>
              <a:t>2</a:t>
            </a:r>
            <a:r>
              <a:rPr lang="zh-CN" altLang="en-US" sz="2000" dirty="0"/>
              <a:t>）的左边是显示功能，</a:t>
            </a:r>
            <a:endParaRPr lang="en-US" altLang="zh-CN" sz="2000" dirty="0"/>
          </a:p>
          <a:p>
            <a:pPr marL="360000" indent="0">
              <a:buNone/>
            </a:pPr>
            <a:r>
              <a:rPr lang="zh-CN" altLang="en-US" sz="2000" dirty="0"/>
              <a:t>可以选中相应的选项，在右边的显示窗口</a:t>
            </a:r>
            <a:endParaRPr lang="en-US" altLang="zh-CN" sz="2000" dirty="0"/>
          </a:p>
          <a:p>
            <a:pPr marL="360000" indent="0">
              <a:buNone/>
            </a:pPr>
            <a:r>
              <a:rPr lang="zh-CN" altLang="en-US" sz="2000" dirty="0"/>
              <a:t>显示出来。</a:t>
            </a:r>
            <a:endParaRPr lang="en-US" altLang="zh-CN" dirty="0"/>
          </a:p>
          <a:p>
            <a:r>
              <a:rPr lang="zh-CN" altLang="en-US" dirty="0"/>
              <a:t>算法、理论研究</a:t>
            </a:r>
            <a:r>
              <a:rPr lang="zh-CN" altLang="en-US" sz="2000" dirty="0"/>
              <a:t>→发表文章</a:t>
            </a:r>
            <a:endParaRPr lang="en-US" altLang="zh-CN" sz="2000" dirty="0"/>
          </a:p>
          <a:p>
            <a:pPr marL="360000" indent="0">
              <a:buNone/>
            </a:pPr>
            <a:r>
              <a:rPr lang="zh-CN" altLang="en-US" sz="2000" dirty="0"/>
              <a:t>本发明的目的在于提出一种质谱优化的研究方法，用于进行傅里叶变换静电场离子阱最佳离子接口的理论研究，为提高傅里叶变换静电场离子阱离子接口效率奠定理论基础。</a:t>
            </a:r>
            <a:endParaRPr lang="en-US" altLang="zh-CN" dirty="0"/>
          </a:p>
          <a:p>
            <a:r>
              <a:rPr lang="zh-CN" altLang="en-US" dirty="0"/>
              <a:t>仪器或设备的操作说明</a:t>
            </a:r>
            <a:r>
              <a:rPr lang="zh-CN" altLang="en-US" sz="2000" dirty="0">
                <a:solidFill>
                  <a:srgbClr val="000000"/>
                </a:solidFill>
              </a:rPr>
              <a:t>→内部实验室保留</a:t>
            </a:r>
            <a:endParaRPr lang="en-US" altLang="zh-CN" dirty="0"/>
          </a:p>
          <a:p>
            <a:pPr marL="360000" indent="0">
              <a:buNone/>
            </a:pPr>
            <a:r>
              <a:rPr lang="zh-CN" altLang="en-US" sz="2000" dirty="0"/>
              <a:t>一种宽频多通道相参雷达成像系统控制方法，包括以下步骤：</a:t>
            </a:r>
            <a:r>
              <a:rPr lang="en-US" altLang="en-US" sz="2000" dirty="0"/>
              <a:t>S11</a:t>
            </a:r>
            <a:r>
              <a:rPr lang="zh-CN" altLang="en-US" sz="2000" dirty="0"/>
              <a:t>：启动软、硬件系统，确保系统各模块设备的供电线、控制线、信号线连接正常；步骤</a:t>
            </a:r>
            <a:r>
              <a:rPr lang="en-US" altLang="en-US" sz="2000" dirty="0"/>
              <a:t>S12</a:t>
            </a:r>
            <a:r>
              <a:rPr lang="zh-CN" altLang="en-US" sz="2000" dirty="0"/>
              <a:t>：进入“</a:t>
            </a:r>
            <a:r>
              <a:rPr lang="en-US" altLang="en-US" sz="2000" dirty="0"/>
              <a:t>IO</a:t>
            </a:r>
            <a:r>
              <a:rPr lang="zh-CN" altLang="en-US" sz="2000" dirty="0"/>
              <a:t>连接”软相参雷达成像系统控制界面</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23</a:t>
            </a:fld>
            <a:endParaRPr lang="en-GB" altLang="en-US" dirty="0"/>
          </a:p>
        </p:txBody>
      </p:sp>
      <p:pic>
        <p:nvPicPr>
          <p:cNvPr id="1026" name="Picture 2" descr="20120716101942890"/>
          <p:cNvPicPr>
            <a:picLocks noChangeAspect="1" noChangeArrowheads="1"/>
          </p:cNvPicPr>
          <p:nvPr/>
        </p:nvPicPr>
        <p:blipFill>
          <a:blip r:embed="rId2"/>
          <a:srcRect/>
          <a:stretch>
            <a:fillRect/>
          </a:stretch>
        </p:blipFill>
        <p:spPr bwMode="auto">
          <a:xfrm>
            <a:off x="5500694" y="1428736"/>
            <a:ext cx="3300032" cy="2214578"/>
          </a:xfrm>
          <a:prstGeom prst="rect">
            <a:avLst/>
          </a:prstGeom>
          <a:noFill/>
          <a:ln w="9525">
            <a:noFill/>
            <a:miter lim="800000"/>
            <a:headEnd/>
            <a:tailEnd/>
          </a:ln>
        </p:spPr>
      </p:pic>
    </p:spTree>
    <p:extLst>
      <p:ext uri="{BB962C8B-B14F-4D97-AF65-F5344CB8AC3E}">
        <p14:creationId xmlns:p14="http://schemas.microsoft.com/office/powerpoint/2010/main" val="423558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rrowheads="1"/>
          </p:cNvSpPr>
          <p:nvPr>
            <p:ph type="title"/>
          </p:nvPr>
        </p:nvSpPr>
        <p:spPr>
          <a:xfrm>
            <a:off x="827088" y="620713"/>
            <a:ext cx="8015287" cy="693737"/>
          </a:xfrm>
        </p:spPr>
        <p:txBody>
          <a:bodyPr/>
          <a:lstStyle/>
          <a:p>
            <a:pPr eaLnBrk="1" hangingPunct="1"/>
            <a:r>
              <a:rPr lang="zh-CN" altLang="en-US" sz="3600" b="1" dirty="0">
                <a:solidFill>
                  <a:schemeClr val="tx1"/>
                </a:solidFill>
                <a:latin typeface="+mn-ea"/>
                <a:ea typeface="+mn-ea"/>
              </a:rPr>
              <a:t>撰写出合适的技术交底书</a:t>
            </a:r>
          </a:p>
        </p:txBody>
      </p:sp>
      <p:sp>
        <p:nvSpPr>
          <p:cNvPr id="105475" name="Rectangle 3"/>
          <p:cNvSpPr>
            <a:spLocks noGrp="1" noRot="1" noChangeArrowheads="1"/>
          </p:cNvSpPr>
          <p:nvPr>
            <p:ph idx="1"/>
          </p:nvPr>
        </p:nvSpPr>
        <p:spPr>
          <a:xfrm>
            <a:off x="684213" y="1557338"/>
            <a:ext cx="8158162" cy="4541837"/>
          </a:xfrm>
        </p:spPr>
        <p:txBody>
          <a:bodyPr/>
          <a:lstStyle/>
          <a:p>
            <a:pPr eaLnBrk="1" hangingPunct="1"/>
            <a:r>
              <a:rPr lang="zh-CN" altLang="en-US" sz="2800" dirty="0">
                <a:latin typeface="+mn-ea"/>
              </a:rPr>
              <a:t>技术交底书的组成大致与说明书的组成相对应，一般包括：</a:t>
            </a:r>
          </a:p>
          <a:p>
            <a:pPr eaLnBrk="1" hangingPunct="1"/>
            <a:r>
              <a:rPr lang="en-US" altLang="zh-CN" sz="2800" dirty="0">
                <a:latin typeface="+mn-ea"/>
              </a:rPr>
              <a:t>1</a:t>
            </a:r>
            <a:r>
              <a:rPr lang="zh-CN" altLang="en-US" sz="2800" dirty="0">
                <a:latin typeface="+mn-ea"/>
              </a:rPr>
              <a:t>）发明名称和技术领域</a:t>
            </a:r>
          </a:p>
          <a:p>
            <a:pPr eaLnBrk="1" hangingPunct="1"/>
            <a:r>
              <a:rPr lang="en-US" altLang="zh-CN" sz="2800" dirty="0">
                <a:latin typeface="+mn-ea"/>
              </a:rPr>
              <a:t>2</a:t>
            </a:r>
            <a:r>
              <a:rPr lang="zh-CN" altLang="en-US" sz="2800" dirty="0">
                <a:latin typeface="+mn-ea"/>
              </a:rPr>
              <a:t>）描述相关现有技术的缺陷和不足</a:t>
            </a:r>
          </a:p>
          <a:p>
            <a:pPr eaLnBrk="1" hangingPunct="1"/>
            <a:r>
              <a:rPr lang="en-US" altLang="zh-CN" sz="2800" dirty="0">
                <a:latin typeface="+mn-ea"/>
              </a:rPr>
              <a:t>3</a:t>
            </a:r>
            <a:r>
              <a:rPr lang="zh-CN" altLang="en-US" sz="2800" dirty="0">
                <a:latin typeface="+mn-ea"/>
              </a:rPr>
              <a:t>）描述技术的创新点，可能有多个创新点</a:t>
            </a:r>
          </a:p>
          <a:p>
            <a:pPr eaLnBrk="1" hangingPunct="1"/>
            <a:r>
              <a:rPr lang="en-US" altLang="zh-CN" sz="2800" dirty="0">
                <a:latin typeface="+mn-ea"/>
              </a:rPr>
              <a:t>4</a:t>
            </a:r>
            <a:r>
              <a:rPr lang="zh-CN" altLang="en-US" sz="2800" dirty="0">
                <a:latin typeface="+mn-ea"/>
              </a:rPr>
              <a:t>）具体的技术手段，应尽可能详细地描述实现发明构思的具体实施例</a:t>
            </a:r>
          </a:p>
          <a:p>
            <a:pPr eaLnBrk="1" hangingPunct="1"/>
            <a:r>
              <a:rPr lang="en-US" altLang="zh-CN" sz="2800" dirty="0">
                <a:latin typeface="+mn-ea"/>
              </a:rPr>
              <a:t>5</a:t>
            </a:r>
            <a:r>
              <a:rPr lang="zh-CN" altLang="en-US" sz="2800" dirty="0">
                <a:latin typeface="+mn-ea"/>
              </a:rPr>
              <a:t>）附图，合格的附图特别有利于较快地完成申请文件的撰写</a:t>
            </a:r>
          </a:p>
        </p:txBody>
      </p:sp>
    </p:spTree>
    <p:extLst>
      <p:ext uri="{BB962C8B-B14F-4D97-AF65-F5344CB8AC3E}">
        <p14:creationId xmlns:p14="http://schemas.microsoft.com/office/powerpoint/2010/main" val="1349537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50A226A1-40D5-45AC-AF7C-5C6FD2772303}" type="slidenum">
              <a:rPr lang="zh-CN" altLang="en-US"/>
              <a:pPr/>
              <a:t>25</a:t>
            </a:fld>
            <a:endParaRPr lang="en-GB" altLang="en-US" dirty="0"/>
          </a:p>
        </p:txBody>
      </p:sp>
      <p:sp>
        <p:nvSpPr>
          <p:cNvPr id="7" name="标题 1"/>
          <p:cNvSpPr>
            <a:spLocks noGrp="1"/>
          </p:cNvSpPr>
          <p:nvPr>
            <p:ph type="title"/>
          </p:nvPr>
        </p:nvSpPr>
        <p:spPr>
          <a:xfrm>
            <a:off x="1331640" y="2132856"/>
            <a:ext cx="6862038" cy="892175"/>
          </a:xfrm>
        </p:spPr>
        <p:txBody>
          <a:bodyPr/>
          <a:lstStyle/>
          <a:p>
            <a:r>
              <a:rPr lang="zh-CN" altLang="en-US" sz="4000" dirty="0">
                <a:latin typeface="宋体" pitchFamily="2" charset="-122"/>
                <a:ea typeface="宋体" pitchFamily="2" charset="-122"/>
              </a:rPr>
              <a:t>审查意见通知书答复案例分享</a:t>
            </a:r>
            <a:endParaRPr lang="zh-CN" altLang="en-US" sz="4000" dirty="0">
              <a:latin typeface="黑体" pitchFamily="2" charset="-122"/>
              <a:ea typeface="黑体" pitchFamily="2" charset="-122"/>
            </a:endParaRPr>
          </a:p>
        </p:txBody>
      </p:sp>
    </p:spTree>
    <p:extLst>
      <p:ext uri="{BB962C8B-B14F-4D97-AF65-F5344CB8AC3E}">
        <p14:creationId xmlns:p14="http://schemas.microsoft.com/office/powerpoint/2010/main" val="711820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3B0371C3-ED89-4F19-AEF2-144DEDAAA273}" type="slidenum">
              <a:rPr lang="zh-CN" altLang="en-US"/>
              <a:pPr/>
              <a:t>26</a:t>
            </a:fld>
            <a:endParaRPr lang="en-GB" altLang="en-US" dirty="0"/>
          </a:p>
        </p:txBody>
      </p:sp>
      <p:sp>
        <p:nvSpPr>
          <p:cNvPr id="5122" name="Rectangle 2"/>
          <p:cNvSpPr>
            <a:spLocks noGrp="1" noChangeArrowheads="1"/>
          </p:cNvSpPr>
          <p:nvPr>
            <p:ph type="title"/>
          </p:nvPr>
        </p:nvSpPr>
        <p:spPr>
          <a:xfrm>
            <a:off x="457200" y="692696"/>
            <a:ext cx="8229600" cy="724942"/>
          </a:xfrm>
        </p:spPr>
        <p:txBody>
          <a:bodyPr/>
          <a:lstStyle/>
          <a:p>
            <a:pPr>
              <a:lnSpc>
                <a:spcPct val="150000"/>
              </a:lnSpc>
            </a:pPr>
            <a:r>
              <a:rPr lang="zh-CN" altLang="en-US" sz="2800" dirty="0"/>
              <a:t>审查意见通知书的浏览过程</a:t>
            </a:r>
            <a:endParaRPr lang="en-US" altLang="zh-CN" sz="2800" dirty="0"/>
          </a:p>
        </p:txBody>
      </p:sp>
      <p:sp>
        <p:nvSpPr>
          <p:cNvPr id="5123" name="Rectangle 3"/>
          <p:cNvSpPr>
            <a:spLocks noGrp="1" noChangeArrowheads="1"/>
          </p:cNvSpPr>
          <p:nvPr>
            <p:ph type="body" idx="1"/>
          </p:nvPr>
        </p:nvSpPr>
        <p:spPr>
          <a:xfrm>
            <a:off x="323528" y="2276872"/>
            <a:ext cx="8569325" cy="3214710"/>
          </a:xfrm>
        </p:spPr>
        <p:txBody>
          <a:bodyPr/>
          <a:lstStyle/>
          <a:p>
            <a:pPr>
              <a:lnSpc>
                <a:spcPct val="130000"/>
              </a:lnSpc>
              <a:spcBef>
                <a:spcPts val="2400"/>
              </a:spcBef>
            </a:pPr>
            <a:r>
              <a:rPr lang="zh-CN" altLang="en-US" sz="2400" b="1" dirty="0">
                <a:ea typeface="宋体" charset="-122"/>
              </a:rPr>
              <a:t>格式文本</a:t>
            </a:r>
            <a:endParaRPr lang="en-US" altLang="zh-CN" sz="2400" b="1" dirty="0">
              <a:ea typeface="宋体" charset="-122"/>
            </a:endParaRPr>
          </a:p>
          <a:p>
            <a:pPr>
              <a:lnSpc>
                <a:spcPct val="120000"/>
              </a:lnSpc>
              <a:spcBef>
                <a:spcPts val="2400"/>
              </a:spcBef>
            </a:pPr>
            <a:r>
              <a:rPr lang="zh-CN" altLang="en-US" sz="2400" b="1" dirty="0">
                <a:ea typeface="宋体" charset="-122"/>
              </a:rPr>
              <a:t>审查意见通知书正文</a:t>
            </a:r>
            <a:endParaRPr lang="en-US" altLang="zh-CN" sz="2400" b="1" dirty="0">
              <a:ea typeface="宋体" charset="-122"/>
            </a:endParaRPr>
          </a:p>
          <a:p>
            <a:pPr>
              <a:lnSpc>
                <a:spcPct val="120000"/>
              </a:lnSpc>
              <a:spcBef>
                <a:spcPts val="2400"/>
              </a:spcBef>
            </a:pPr>
            <a:r>
              <a:rPr lang="zh-CN" altLang="en-US" sz="2400" b="1" dirty="0">
                <a:ea typeface="宋体" charset="-122"/>
              </a:rPr>
              <a:t>对比文件等</a:t>
            </a:r>
          </a:p>
        </p:txBody>
      </p:sp>
    </p:spTree>
    <p:extLst>
      <p:ext uri="{BB962C8B-B14F-4D97-AF65-F5344CB8AC3E}">
        <p14:creationId xmlns:p14="http://schemas.microsoft.com/office/powerpoint/2010/main" val="1541830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3B0371C3-ED89-4F19-AEF2-144DEDAAA273}" type="slidenum">
              <a:rPr lang="zh-CN" altLang="en-US"/>
              <a:pPr/>
              <a:t>27</a:t>
            </a:fld>
            <a:endParaRPr lang="en-GB" altLang="en-US" dirty="0"/>
          </a:p>
        </p:txBody>
      </p:sp>
      <p:sp>
        <p:nvSpPr>
          <p:cNvPr id="5122" name="Rectangle 2"/>
          <p:cNvSpPr>
            <a:spLocks noGrp="1" noChangeArrowheads="1"/>
          </p:cNvSpPr>
          <p:nvPr>
            <p:ph type="title"/>
          </p:nvPr>
        </p:nvSpPr>
        <p:spPr>
          <a:xfrm>
            <a:off x="467544" y="476672"/>
            <a:ext cx="8229600" cy="724942"/>
          </a:xfrm>
        </p:spPr>
        <p:txBody>
          <a:bodyPr/>
          <a:lstStyle/>
          <a:p>
            <a:pPr>
              <a:lnSpc>
                <a:spcPct val="150000"/>
              </a:lnSpc>
            </a:pPr>
            <a:r>
              <a:rPr lang="zh-CN" altLang="en-US" sz="2800" dirty="0"/>
              <a:t>审查意见通知书的答复</a:t>
            </a:r>
            <a:endParaRPr lang="en-US" altLang="zh-CN" sz="2800" dirty="0"/>
          </a:p>
        </p:txBody>
      </p:sp>
      <p:sp>
        <p:nvSpPr>
          <p:cNvPr id="5123" name="Rectangle 3"/>
          <p:cNvSpPr>
            <a:spLocks noGrp="1" noChangeArrowheads="1"/>
          </p:cNvSpPr>
          <p:nvPr>
            <p:ph type="body" idx="1"/>
          </p:nvPr>
        </p:nvSpPr>
        <p:spPr>
          <a:xfrm>
            <a:off x="323528" y="1340768"/>
            <a:ext cx="8569325" cy="4896544"/>
          </a:xfrm>
        </p:spPr>
        <p:txBody>
          <a:bodyPr/>
          <a:lstStyle/>
          <a:p>
            <a:r>
              <a:rPr lang="zh-CN" altLang="zh-CN" sz="2400" b="1" dirty="0"/>
              <a:t>对专利局发出的审查意见通知书，申请人应当在通知书指定的期限内作出答复。</a:t>
            </a:r>
          </a:p>
          <a:p>
            <a:r>
              <a:rPr lang="zh-CN" altLang="zh-CN" sz="2400" b="1" dirty="0"/>
              <a:t>申请人的答复可以仅仅是意见陈述书，也可以进一步包括经修改的申请文件</a:t>
            </a:r>
            <a:r>
              <a:rPr lang="en-US" altLang="zh-CN" sz="2400" b="1" dirty="0"/>
              <a:t>(</a:t>
            </a:r>
            <a:r>
              <a:rPr lang="zh-CN" altLang="zh-CN" sz="2400" b="1" dirty="0"/>
              <a:t>替换页和／或</a:t>
            </a:r>
            <a:r>
              <a:rPr lang="zh-CN" altLang="en-US" sz="2400" b="1" dirty="0"/>
              <a:t>修改对照页</a:t>
            </a:r>
            <a:r>
              <a:rPr lang="en-US" altLang="zh-CN" sz="2400" b="1" dirty="0"/>
              <a:t>)</a:t>
            </a:r>
            <a:r>
              <a:rPr lang="zh-CN" altLang="zh-CN" sz="2400" b="1" dirty="0"/>
              <a:t>。申请人在其答复中对审查意见通知书中的审查意见提出反对意见或者对申请文件进行修改时，应当在其意见陈述书中详细陈述其具体</a:t>
            </a:r>
            <a:r>
              <a:rPr lang="zh-CN" altLang="en-US" sz="2400" b="1" dirty="0"/>
              <a:t>理由</a:t>
            </a:r>
            <a:r>
              <a:rPr lang="zh-CN" altLang="zh-CN" sz="2400" b="1" dirty="0"/>
              <a:t>，或者对修改内容是否符合相关规定以及如何克服原申请文件存在的缺陷予以说明。例如当申请人在修改后的权利要求中引入新的技术特征以克服审查意见通知书中指出的该权利要求不具有创造性的缺陷时，应当在其意见陈述书中具体指出该技术特征可以从说明书的哪些部分得到，并说明修改后的权利要求具有创造性的理由。</a:t>
            </a:r>
          </a:p>
        </p:txBody>
      </p:sp>
    </p:spTree>
    <p:extLst>
      <p:ext uri="{BB962C8B-B14F-4D97-AF65-F5344CB8AC3E}">
        <p14:creationId xmlns:p14="http://schemas.microsoft.com/office/powerpoint/2010/main" val="1268089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634082"/>
          </a:xfrm>
        </p:spPr>
        <p:txBody>
          <a:bodyPr/>
          <a:lstStyle/>
          <a:p>
            <a:r>
              <a:rPr lang="zh-CN" altLang="en-US" sz="2800" dirty="0"/>
              <a:t>专利申请文件修改应当遵循的原则</a:t>
            </a:r>
          </a:p>
        </p:txBody>
      </p:sp>
      <p:sp>
        <p:nvSpPr>
          <p:cNvPr id="3" name="内容占位符 2"/>
          <p:cNvSpPr>
            <a:spLocks noGrp="1"/>
          </p:cNvSpPr>
          <p:nvPr>
            <p:ph idx="1"/>
          </p:nvPr>
        </p:nvSpPr>
        <p:spPr>
          <a:xfrm>
            <a:off x="539552" y="1628800"/>
            <a:ext cx="7848550" cy="4464496"/>
          </a:xfrm>
        </p:spPr>
        <p:txBody>
          <a:bodyPr/>
          <a:lstStyle/>
          <a:p>
            <a:r>
              <a:rPr lang="zh-CN" altLang="zh-CN" sz="2800" b="1" dirty="0">
                <a:latin typeface="宋体" pitchFamily="2" charset="-122"/>
                <a:ea typeface="宋体" pitchFamily="2" charset="-122"/>
              </a:rPr>
              <a:t>修改的内容与范围</a:t>
            </a:r>
            <a:r>
              <a:rPr lang="en-US" altLang="zh-CN" sz="2800" b="1" dirty="0">
                <a:latin typeface="宋体" pitchFamily="2" charset="-122"/>
                <a:ea typeface="宋体" pitchFamily="2" charset="-122"/>
              </a:rPr>
              <a:t> </a:t>
            </a:r>
            <a:r>
              <a:rPr lang="zh-CN" altLang="en-US" sz="2800" b="1" dirty="0">
                <a:latin typeface="宋体" pitchFamily="2" charset="-122"/>
                <a:ea typeface="宋体" pitchFamily="2" charset="-122"/>
              </a:rPr>
              <a:t>：</a:t>
            </a:r>
            <a:endParaRPr lang="en-US" altLang="zh-CN" sz="2800" b="1" dirty="0">
              <a:latin typeface="宋体" pitchFamily="2" charset="-122"/>
              <a:ea typeface="宋体" pitchFamily="2" charset="-122"/>
            </a:endParaRPr>
          </a:p>
          <a:p>
            <a:pPr marL="0" indent="0">
              <a:buNone/>
            </a:pPr>
            <a:r>
              <a:rPr lang="zh-CN" altLang="en-US" sz="2800" b="1" dirty="0">
                <a:latin typeface="宋体" pitchFamily="2" charset="-122"/>
                <a:ea typeface="宋体" pitchFamily="2" charset="-122"/>
              </a:rPr>
              <a:t>专利法第三十三条 申请人可以对其专利申请文件进行修改，但是，对发明和实用新型专利申请文件的修改不得超出原说明书和权利要求书记载的范围。</a:t>
            </a:r>
            <a:endParaRPr lang="en-US" altLang="zh-CN" sz="2800" b="1" dirty="0">
              <a:latin typeface="宋体" pitchFamily="2" charset="-122"/>
              <a:ea typeface="宋体" pitchFamily="2" charset="-122"/>
            </a:endParaRPr>
          </a:p>
          <a:p>
            <a:r>
              <a:rPr lang="zh-CN" altLang="zh-CN" sz="2800" b="1" dirty="0">
                <a:latin typeface="宋体" pitchFamily="2" charset="-122"/>
                <a:ea typeface="宋体" pitchFamily="2" charset="-122"/>
              </a:rPr>
              <a:t>修改方式</a:t>
            </a:r>
            <a:r>
              <a:rPr lang="zh-CN" altLang="en-US" sz="2800" b="1" dirty="0">
                <a:latin typeface="宋体" pitchFamily="2" charset="-122"/>
                <a:ea typeface="宋体" pitchFamily="2" charset="-122"/>
              </a:rPr>
              <a:t>：</a:t>
            </a:r>
            <a:endParaRPr lang="en-US" altLang="zh-CN" sz="2800" b="1" dirty="0">
              <a:latin typeface="宋体" pitchFamily="2" charset="-122"/>
              <a:ea typeface="宋体" pitchFamily="2" charset="-122"/>
            </a:endParaRPr>
          </a:p>
          <a:p>
            <a:pPr marL="0" indent="0">
              <a:buNone/>
            </a:pPr>
            <a:r>
              <a:rPr lang="zh-CN" altLang="en-US" sz="2800" b="1" dirty="0">
                <a:latin typeface="宋体" pitchFamily="2" charset="-122"/>
                <a:ea typeface="宋体" pitchFamily="2" charset="-122"/>
              </a:rPr>
              <a:t>专利法实施细则第五十一条第</a:t>
            </a:r>
            <a:r>
              <a:rPr lang="en-US" altLang="zh-CN" sz="2800" b="1" dirty="0">
                <a:latin typeface="宋体" pitchFamily="2" charset="-122"/>
                <a:ea typeface="宋体" pitchFamily="2" charset="-122"/>
              </a:rPr>
              <a:t>3</a:t>
            </a:r>
            <a:r>
              <a:rPr lang="zh-CN" altLang="en-US" sz="2800" b="1" dirty="0">
                <a:latin typeface="宋体" pitchFamily="2" charset="-122"/>
                <a:ea typeface="宋体" pitchFamily="2" charset="-122"/>
              </a:rPr>
              <a:t>款 按照审查意见通知书的要求进行修改，即</a:t>
            </a:r>
            <a:r>
              <a:rPr lang="zh-CN" altLang="zh-CN" sz="2800" b="1" dirty="0">
                <a:latin typeface="宋体" pitchFamily="2" charset="-122"/>
                <a:ea typeface="宋体" pitchFamily="2" charset="-122"/>
              </a:rPr>
              <a:t>针对通知书指出的缺陷进行修改</a:t>
            </a:r>
            <a:r>
              <a:rPr lang="zh-CN" altLang="en-US" sz="2800" b="1" dirty="0">
                <a:latin typeface="宋体" pitchFamily="2" charset="-122"/>
                <a:ea typeface="宋体" pitchFamily="2" charset="-122"/>
              </a:rPr>
              <a:t>。</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28</a:t>
            </a:fld>
            <a:endParaRPr lang="en-GB" altLang="en-US"/>
          </a:p>
        </p:txBody>
      </p:sp>
    </p:spTree>
    <p:extLst>
      <p:ext uri="{BB962C8B-B14F-4D97-AF65-F5344CB8AC3E}">
        <p14:creationId xmlns:p14="http://schemas.microsoft.com/office/powerpoint/2010/main" val="2121192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634082"/>
          </a:xfrm>
        </p:spPr>
        <p:txBody>
          <a:bodyPr/>
          <a:lstStyle/>
          <a:p>
            <a:r>
              <a:rPr lang="zh-CN" altLang="en-US" sz="2800" dirty="0"/>
              <a:t>超范围修改，即不允许的修改</a:t>
            </a:r>
          </a:p>
        </p:txBody>
      </p:sp>
      <p:sp>
        <p:nvSpPr>
          <p:cNvPr id="3" name="内容占位符 2"/>
          <p:cNvSpPr>
            <a:spLocks noGrp="1"/>
          </p:cNvSpPr>
          <p:nvPr>
            <p:ph idx="1"/>
          </p:nvPr>
        </p:nvSpPr>
        <p:spPr>
          <a:xfrm>
            <a:off x="539552" y="1412776"/>
            <a:ext cx="7848550" cy="4680520"/>
          </a:xfrm>
        </p:spPr>
        <p:txBody>
          <a:bodyPr/>
          <a:lstStyle/>
          <a:p>
            <a:pPr marL="0" indent="0">
              <a:buNone/>
            </a:pPr>
            <a:r>
              <a:rPr lang="en-US" altLang="zh-CN" sz="2400" dirty="0">
                <a:latin typeface="Times New Roman" pitchFamily="18" charset="0"/>
                <a:ea typeface="宋体" pitchFamily="2" charset="-122"/>
                <a:cs typeface="Times New Roman" pitchFamily="18" charset="0"/>
              </a:rPr>
              <a:t>(1)</a:t>
            </a:r>
            <a:r>
              <a:rPr lang="zh-CN" altLang="zh-CN" sz="2400" dirty="0">
                <a:latin typeface="Times New Roman" pitchFamily="18" charset="0"/>
                <a:ea typeface="宋体" pitchFamily="2" charset="-122"/>
                <a:cs typeface="Times New Roman" pitchFamily="18" charset="0"/>
              </a:rPr>
              <a:t>主动删除独立权利要求中的技术特征，扩大了该权利要求请求保护的范围。例如，申请人从独立权利要求中主动删除技术特征，或者主动删除一个相关的技术术语，或者主动删除限定具体应用范围的技术特征，即使该主动修改的内容没有超出原说明书和权利要求书记载的范围，只要修改导致权利要求请求保护的范围扩大，则这种修改不予接受。</a:t>
            </a:r>
          </a:p>
          <a:p>
            <a:pPr marL="0" indent="0">
              <a:buNone/>
            </a:pPr>
            <a:r>
              <a:rPr lang="en-US" altLang="zh-CN" sz="2400" dirty="0">
                <a:latin typeface="Times New Roman" pitchFamily="18" charset="0"/>
                <a:ea typeface="宋体" pitchFamily="2" charset="-122"/>
                <a:cs typeface="Times New Roman" pitchFamily="18" charset="0"/>
              </a:rPr>
              <a:t>(2)</a:t>
            </a:r>
            <a:r>
              <a:rPr lang="zh-CN" altLang="zh-CN" sz="2400" dirty="0">
                <a:latin typeface="Times New Roman" pitchFamily="18" charset="0"/>
                <a:ea typeface="宋体" pitchFamily="2" charset="-122"/>
                <a:cs typeface="Times New Roman" pitchFamily="18" charset="0"/>
              </a:rPr>
              <a:t>主动改变独立权利要求中的技术特征，导致扩大了请求保护的范围。例如，原申请文件中记载了“例如螺旋弹簧支持物” 的内容，经修改后改变为“弹性支持物”，导致将一个具体的螺旋弹簧支持方式，扩大到一切可能的弹性支持方式，使所反映的技术内容超出了原说明书和权利要求书记载的范围。</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29</a:t>
            </a:fld>
            <a:endParaRPr lang="en-GB" altLang="en-US"/>
          </a:p>
        </p:txBody>
      </p:sp>
    </p:spTree>
    <p:extLst>
      <p:ext uri="{BB962C8B-B14F-4D97-AF65-F5344CB8AC3E}">
        <p14:creationId xmlns:p14="http://schemas.microsoft.com/office/powerpoint/2010/main" val="757934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a:t>
            </a:fld>
            <a:endParaRPr lang="en-GB" altLang="en-US"/>
          </a:p>
        </p:txBody>
      </p:sp>
      <p:sp>
        <p:nvSpPr>
          <p:cNvPr id="7" name="标题 1"/>
          <p:cNvSpPr>
            <a:spLocks noGrp="1"/>
          </p:cNvSpPr>
          <p:nvPr>
            <p:ph type="title"/>
          </p:nvPr>
        </p:nvSpPr>
        <p:spPr>
          <a:xfrm>
            <a:off x="827584" y="2204864"/>
            <a:ext cx="7460332" cy="892175"/>
          </a:xfrm>
        </p:spPr>
        <p:txBody>
          <a:bodyPr/>
          <a:lstStyle/>
          <a:p>
            <a:r>
              <a:rPr lang="zh-CN" altLang="en-US" sz="4000" dirty="0">
                <a:latin typeface="宋体" pitchFamily="2" charset="-122"/>
                <a:ea typeface="宋体" pitchFamily="2" charset="-122"/>
              </a:rPr>
              <a:t>官方对专利申请文件的撰写要求</a:t>
            </a:r>
          </a:p>
        </p:txBody>
      </p:sp>
    </p:spTree>
    <p:extLst>
      <p:ext uri="{BB962C8B-B14F-4D97-AF65-F5344CB8AC3E}">
        <p14:creationId xmlns:p14="http://schemas.microsoft.com/office/powerpoint/2010/main" val="2576607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634082"/>
          </a:xfrm>
        </p:spPr>
        <p:txBody>
          <a:bodyPr/>
          <a:lstStyle/>
          <a:p>
            <a:r>
              <a:rPr lang="zh-CN" altLang="en-US" sz="2800" dirty="0"/>
              <a:t>超范围修改，即不允许的修改</a:t>
            </a:r>
          </a:p>
        </p:txBody>
      </p:sp>
      <p:sp>
        <p:nvSpPr>
          <p:cNvPr id="3" name="内容占位符 2"/>
          <p:cNvSpPr>
            <a:spLocks noGrp="1"/>
          </p:cNvSpPr>
          <p:nvPr>
            <p:ph idx="1"/>
          </p:nvPr>
        </p:nvSpPr>
        <p:spPr>
          <a:xfrm>
            <a:off x="539552" y="1412776"/>
            <a:ext cx="7848550" cy="4680520"/>
          </a:xfrm>
        </p:spPr>
        <p:txBody>
          <a:bodyPr/>
          <a:lstStyle/>
          <a:p>
            <a:pPr marL="0" indent="0">
              <a:buNone/>
            </a:pPr>
            <a:r>
              <a:rPr lang="en-US" altLang="zh-CN" sz="2400" dirty="0">
                <a:latin typeface="Times New Roman" pitchFamily="18" charset="0"/>
                <a:ea typeface="宋体" pitchFamily="2" charset="-122"/>
                <a:cs typeface="Times New Roman" pitchFamily="18" charset="0"/>
              </a:rPr>
              <a:t>(3)</a:t>
            </a:r>
            <a:r>
              <a:rPr lang="zh-CN" altLang="zh-CN" sz="2400" dirty="0">
                <a:latin typeface="Times New Roman" pitchFamily="18" charset="0"/>
                <a:ea typeface="宋体" pitchFamily="2" charset="-122"/>
                <a:cs typeface="Times New Roman" pitchFamily="18" charset="0"/>
              </a:rPr>
              <a:t>主动将仅在说明书中记载的与原来要求保护的主题缺乏单一性的技术内容作为修改后权利要求的主题。</a:t>
            </a:r>
          </a:p>
          <a:p>
            <a:pPr marL="0" indent="0">
              <a:buNone/>
            </a:pPr>
            <a:r>
              <a:rPr lang="zh-CN" altLang="zh-CN" sz="2400" dirty="0">
                <a:latin typeface="Times New Roman" pitchFamily="18" charset="0"/>
                <a:ea typeface="宋体" pitchFamily="2" charset="-122"/>
                <a:cs typeface="Times New Roman" pitchFamily="18" charset="0"/>
              </a:rPr>
              <a:t>例如，一件有关自行车新式把手的发明专利申请，申请人在说明书中不仅描述了新式把手，而且还描述了其他部件，例如，自行车的车座等。经实质审查，权利要求限定的新式把手不具备创造性。在这种情况下，申请人作出主动修改，将权利要求限定为自行车车座。由于修改后的主题与原来要求保护的主题之间缺乏单一性，这种修改不予接受。</a:t>
            </a:r>
          </a:p>
          <a:p>
            <a:pPr marL="0" indent="0">
              <a:buNone/>
            </a:pPr>
            <a:r>
              <a:rPr lang="en-US" altLang="zh-CN" sz="2400" dirty="0">
                <a:latin typeface="Times New Roman" pitchFamily="18" charset="0"/>
                <a:ea typeface="宋体" pitchFamily="2" charset="-122"/>
                <a:cs typeface="Times New Roman" pitchFamily="18" charset="0"/>
              </a:rPr>
              <a:t>(4)</a:t>
            </a:r>
            <a:r>
              <a:rPr lang="zh-CN" altLang="zh-CN" sz="2400" dirty="0">
                <a:latin typeface="Times New Roman" pitchFamily="18" charset="0"/>
                <a:ea typeface="宋体" pitchFamily="2" charset="-122"/>
                <a:cs typeface="Times New Roman" pitchFamily="18" charset="0"/>
              </a:rPr>
              <a:t>主动增加新的独立权利要求，该独立权利要求限定的技术方案在原权利要求书中未出现过。</a:t>
            </a:r>
          </a:p>
          <a:p>
            <a:pPr marL="0" indent="0">
              <a:buNone/>
            </a:pPr>
            <a:r>
              <a:rPr lang="en-US" altLang="zh-CN" sz="2400" dirty="0">
                <a:latin typeface="Times New Roman" pitchFamily="18" charset="0"/>
                <a:ea typeface="宋体" pitchFamily="2" charset="-122"/>
                <a:cs typeface="Times New Roman" pitchFamily="18" charset="0"/>
              </a:rPr>
              <a:t>(5)</a:t>
            </a:r>
            <a:r>
              <a:rPr lang="zh-CN" altLang="zh-CN" sz="2400" dirty="0">
                <a:latin typeface="Times New Roman" pitchFamily="18" charset="0"/>
                <a:ea typeface="宋体" pitchFamily="2" charset="-122"/>
                <a:cs typeface="Times New Roman" pitchFamily="18" charset="0"/>
              </a:rPr>
              <a:t>主动增加新的从属权利要求，该从属权利要求限定的技术方案在原权利要求书中未出现过。</a:t>
            </a:r>
            <a:endParaRPr lang="zh-CN" altLang="en-US" sz="2400" b="1" dirty="0">
              <a:latin typeface="Times New Roman" pitchFamily="18" charset="0"/>
              <a:ea typeface="宋体" pitchFamily="2" charset="-122"/>
              <a:cs typeface="Times New Roman" pitchFamily="18" charset="0"/>
            </a:endParaRP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30</a:t>
            </a:fld>
            <a:endParaRPr lang="en-GB" altLang="en-US"/>
          </a:p>
        </p:txBody>
      </p:sp>
    </p:spTree>
    <p:extLst>
      <p:ext uri="{BB962C8B-B14F-4D97-AF65-F5344CB8AC3E}">
        <p14:creationId xmlns:p14="http://schemas.microsoft.com/office/powerpoint/2010/main" val="21147443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634082"/>
          </a:xfrm>
        </p:spPr>
        <p:txBody>
          <a:bodyPr/>
          <a:lstStyle/>
          <a:p>
            <a:r>
              <a:rPr lang="zh-CN" altLang="en-US" sz="2800" dirty="0"/>
              <a:t>不允许的增加</a:t>
            </a:r>
          </a:p>
        </p:txBody>
      </p:sp>
      <p:sp>
        <p:nvSpPr>
          <p:cNvPr id="3" name="内容占位符 2"/>
          <p:cNvSpPr>
            <a:spLocks noGrp="1"/>
          </p:cNvSpPr>
          <p:nvPr>
            <p:ph idx="1"/>
          </p:nvPr>
        </p:nvSpPr>
        <p:spPr>
          <a:xfrm>
            <a:off x="539552" y="1412776"/>
            <a:ext cx="7848550" cy="4680520"/>
          </a:xfrm>
        </p:spPr>
        <p:txBody>
          <a:bodyPr/>
          <a:lstStyle/>
          <a:p>
            <a:pPr marL="0" indent="0">
              <a:buNone/>
            </a:pPr>
            <a:r>
              <a:rPr lang="en-US" altLang="zh-CN" sz="2400" dirty="0">
                <a:latin typeface="Times New Roman" pitchFamily="18" charset="0"/>
                <a:ea typeface="宋体" pitchFamily="2" charset="-122"/>
                <a:cs typeface="Times New Roman" pitchFamily="18" charset="0"/>
              </a:rPr>
              <a:t>(1)</a:t>
            </a:r>
            <a:r>
              <a:rPr lang="zh-CN" altLang="zh-CN" sz="2400" dirty="0">
                <a:latin typeface="Times New Roman" pitchFamily="18" charset="0"/>
                <a:ea typeface="宋体" pitchFamily="2" charset="-122"/>
                <a:cs typeface="Times New Roman" pitchFamily="18" charset="0"/>
              </a:rPr>
              <a:t>将某些不能从原说明书</a:t>
            </a:r>
            <a:r>
              <a:rPr lang="en-US" altLang="zh-CN" sz="2400" dirty="0">
                <a:latin typeface="Times New Roman" pitchFamily="18" charset="0"/>
                <a:ea typeface="宋体" pitchFamily="2" charset="-122"/>
                <a:cs typeface="Times New Roman" pitchFamily="18" charset="0"/>
              </a:rPr>
              <a:t>(</a:t>
            </a:r>
            <a:r>
              <a:rPr lang="zh-CN" altLang="zh-CN" sz="2400" dirty="0">
                <a:latin typeface="Times New Roman" pitchFamily="18" charset="0"/>
                <a:ea typeface="宋体" pitchFamily="2" charset="-122"/>
                <a:cs typeface="Times New Roman" pitchFamily="18" charset="0"/>
              </a:rPr>
              <a:t>包括附图</a:t>
            </a:r>
            <a:r>
              <a:rPr lang="en-US" altLang="zh-CN" sz="2400" dirty="0">
                <a:latin typeface="Times New Roman" pitchFamily="18" charset="0"/>
                <a:ea typeface="宋体" pitchFamily="2" charset="-122"/>
                <a:cs typeface="Times New Roman" pitchFamily="18" charset="0"/>
              </a:rPr>
              <a:t>) </a:t>
            </a:r>
            <a:r>
              <a:rPr lang="zh-CN" altLang="zh-CN" sz="2400" dirty="0">
                <a:latin typeface="Times New Roman" pitchFamily="18" charset="0"/>
                <a:ea typeface="宋体" pitchFamily="2" charset="-122"/>
                <a:cs typeface="Times New Roman" pitchFamily="18" charset="0"/>
              </a:rPr>
              <a:t>和／或权利要求书中直接明确认定的技术特征写入权利要求和／或说明书。</a:t>
            </a:r>
            <a:endParaRPr lang="en-US" altLang="zh-CN" sz="2400" dirty="0">
              <a:latin typeface="Times New Roman" pitchFamily="18" charset="0"/>
              <a:ea typeface="宋体" pitchFamily="2" charset="-122"/>
              <a:cs typeface="Times New Roman" pitchFamily="18" charset="0"/>
            </a:endParaRPr>
          </a:p>
          <a:p>
            <a:pPr marL="0" indent="0">
              <a:buNone/>
            </a:pPr>
            <a:r>
              <a:rPr lang="zh-CN" altLang="zh-CN" sz="2000" dirty="0">
                <a:latin typeface="Times New Roman" pitchFamily="18" charset="0"/>
                <a:ea typeface="宋体" pitchFamily="2" charset="-122"/>
                <a:cs typeface="Times New Roman" pitchFamily="18" charset="0"/>
              </a:rPr>
              <a:t>一件有关合成高分子化合物的发明专利申请，原申请文件中只记载在“较高的温度” 下进行聚合反应。当申请人看到审查员引证的一份对比文件中记载了在</a:t>
            </a:r>
            <a:r>
              <a:rPr lang="en-US" altLang="zh-CN" sz="2000" dirty="0">
                <a:latin typeface="Times New Roman" pitchFamily="18" charset="0"/>
                <a:ea typeface="宋体" pitchFamily="2" charset="-122"/>
                <a:cs typeface="Times New Roman" pitchFamily="18" charset="0"/>
              </a:rPr>
              <a:t>40</a:t>
            </a:r>
            <a:r>
              <a:rPr lang="zh-CN" altLang="zh-CN" sz="2000" dirty="0">
                <a:latin typeface="Times New Roman" pitchFamily="18" charset="0"/>
                <a:ea typeface="宋体" pitchFamily="2" charset="-122"/>
                <a:cs typeface="Times New Roman" pitchFamily="18" charset="0"/>
              </a:rPr>
              <a:t>℃下进行同样的聚合反应后，将 “较高的温度” 改成“高于</a:t>
            </a:r>
            <a:r>
              <a:rPr lang="en-US" altLang="zh-CN" sz="2000" dirty="0">
                <a:latin typeface="Times New Roman" pitchFamily="18" charset="0"/>
                <a:ea typeface="宋体" pitchFamily="2" charset="-122"/>
                <a:cs typeface="Times New Roman" pitchFamily="18" charset="0"/>
              </a:rPr>
              <a:t>40</a:t>
            </a:r>
            <a:r>
              <a:rPr lang="zh-CN" altLang="zh-CN" sz="2000" dirty="0">
                <a:latin typeface="Times New Roman" pitchFamily="18" charset="0"/>
                <a:ea typeface="宋体" pitchFamily="2" charset="-122"/>
                <a:cs typeface="Times New Roman" pitchFamily="18" charset="0"/>
              </a:rPr>
              <a:t>℃ 的温度”。虽然“高于</a:t>
            </a:r>
            <a:r>
              <a:rPr lang="en-US" altLang="zh-CN" sz="2000" dirty="0">
                <a:latin typeface="Times New Roman" pitchFamily="18" charset="0"/>
                <a:ea typeface="宋体" pitchFamily="2" charset="-122"/>
                <a:cs typeface="Times New Roman" pitchFamily="18" charset="0"/>
              </a:rPr>
              <a:t>40</a:t>
            </a:r>
            <a:r>
              <a:rPr lang="zh-CN" altLang="zh-CN" sz="2000" dirty="0">
                <a:latin typeface="Times New Roman" pitchFamily="18" charset="0"/>
                <a:ea typeface="宋体" pitchFamily="2" charset="-122"/>
                <a:cs typeface="Times New Roman" pitchFamily="18" charset="0"/>
              </a:rPr>
              <a:t>℃的温度” 的提法包括在“较高的温度”范围内，但是，所属技术领域的技术人员，并不能从原申请文件中理解到“较高的温度” 是指“高于</a:t>
            </a:r>
            <a:r>
              <a:rPr lang="en-US" altLang="zh-CN" sz="2000" dirty="0">
                <a:latin typeface="Times New Roman" pitchFamily="18" charset="0"/>
                <a:ea typeface="宋体" pitchFamily="2" charset="-122"/>
                <a:cs typeface="Times New Roman" pitchFamily="18" charset="0"/>
              </a:rPr>
              <a:t>40</a:t>
            </a:r>
            <a:r>
              <a:rPr lang="zh-CN" altLang="zh-CN" sz="2000" dirty="0">
                <a:latin typeface="Times New Roman" pitchFamily="18" charset="0"/>
                <a:ea typeface="宋体" pitchFamily="2" charset="-122"/>
                <a:cs typeface="Times New Roman" pitchFamily="18" charset="0"/>
              </a:rPr>
              <a:t>℃的温度”</a:t>
            </a:r>
          </a:p>
          <a:p>
            <a:pPr marL="0" indent="0">
              <a:buNone/>
            </a:pPr>
            <a:r>
              <a:rPr lang="en-US" altLang="zh-CN" sz="2400" dirty="0">
                <a:latin typeface="Times New Roman" pitchFamily="18" charset="0"/>
                <a:ea typeface="宋体" pitchFamily="2" charset="-122"/>
                <a:cs typeface="Times New Roman" pitchFamily="18" charset="0"/>
              </a:rPr>
              <a:t>(2)</a:t>
            </a:r>
            <a:r>
              <a:rPr lang="zh-CN" altLang="zh-CN" sz="2400" dirty="0">
                <a:latin typeface="Times New Roman" pitchFamily="18" charset="0"/>
                <a:ea typeface="宋体" pitchFamily="2" charset="-122"/>
                <a:cs typeface="Times New Roman" pitchFamily="18" charset="0"/>
              </a:rPr>
              <a:t>为使公开的发明清楚或者使权利要求完整而补入不能从原说明书</a:t>
            </a:r>
            <a:r>
              <a:rPr lang="en-US" altLang="zh-CN" sz="2400" dirty="0">
                <a:latin typeface="Times New Roman" pitchFamily="18" charset="0"/>
                <a:ea typeface="宋体" pitchFamily="2" charset="-122"/>
                <a:cs typeface="Times New Roman" pitchFamily="18" charset="0"/>
              </a:rPr>
              <a:t>(</a:t>
            </a:r>
            <a:r>
              <a:rPr lang="zh-CN" altLang="zh-CN" sz="2400" dirty="0">
                <a:latin typeface="Times New Roman" pitchFamily="18" charset="0"/>
                <a:ea typeface="宋体" pitchFamily="2" charset="-122"/>
                <a:cs typeface="Times New Roman" pitchFamily="18" charset="0"/>
              </a:rPr>
              <a:t>包括附图</a:t>
            </a:r>
            <a:r>
              <a:rPr lang="en-US" altLang="zh-CN" sz="2400" dirty="0">
                <a:latin typeface="Times New Roman" pitchFamily="18" charset="0"/>
                <a:ea typeface="宋体" pitchFamily="2" charset="-122"/>
                <a:cs typeface="Times New Roman" pitchFamily="18" charset="0"/>
              </a:rPr>
              <a:t>) </a:t>
            </a:r>
            <a:r>
              <a:rPr lang="zh-CN" altLang="zh-CN" sz="2400" dirty="0">
                <a:latin typeface="Times New Roman" pitchFamily="18" charset="0"/>
                <a:ea typeface="宋体" pitchFamily="2" charset="-122"/>
                <a:cs typeface="Times New Roman" pitchFamily="18" charset="0"/>
              </a:rPr>
              <a:t>和／或权利要求书中直接地、毫无疑义地确定的信息。</a:t>
            </a:r>
            <a:endParaRPr lang="en-US" altLang="zh-CN" sz="2400" dirty="0">
              <a:latin typeface="Times New Roman" pitchFamily="18" charset="0"/>
              <a:ea typeface="宋体" pitchFamily="2" charset="-122"/>
              <a:cs typeface="Times New Roman" pitchFamily="18" charset="0"/>
            </a:endParaRPr>
          </a:p>
          <a:p>
            <a:pPr marL="0" indent="0">
              <a:buNone/>
            </a:pPr>
            <a:r>
              <a:rPr lang="zh-CN" altLang="zh-CN" sz="2000" dirty="0">
                <a:latin typeface="Times New Roman" pitchFamily="18" charset="0"/>
                <a:ea typeface="宋体" pitchFamily="2" charset="-122"/>
                <a:cs typeface="Times New Roman" pitchFamily="18" charset="0"/>
              </a:rPr>
              <a:t>原申请文件中限定温度条件为</a:t>
            </a:r>
            <a:r>
              <a:rPr lang="en-US" altLang="zh-CN" sz="2000" dirty="0">
                <a:latin typeface="Times New Roman" pitchFamily="18" charset="0"/>
                <a:ea typeface="宋体" pitchFamily="2" charset="-122"/>
                <a:cs typeface="Times New Roman" pitchFamily="18" charset="0"/>
              </a:rPr>
              <a:t>10</a:t>
            </a:r>
            <a:r>
              <a:rPr lang="zh-CN" altLang="zh-CN" sz="2000" dirty="0">
                <a:latin typeface="Times New Roman" pitchFamily="18" charset="0"/>
                <a:ea typeface="宋体" pitchFamily="2" charset="-122"/>
                <a:cs typeface="Times New Roman" pitchFamily="18" charset="0"/>
              </a:rPr>
              <a:t>℃或者</a:t>
            </a:r>
            <a:r>
              <a:rPr lang="en-US" altLang="zh-CN" sz="2000" dirty="0">
                <a:latin typeface="Times New Roman" pitchFamily="18" charset="0"/>
                <a:ea typeface="宋体" pitchFamily="2" charset="-122"/>
                <a:cs typeface="Times New Roman" pitchFamily="18" charset="0"/>
              </a:rPr>
              <a:t>300</a:t>
            </a:r>
            <a:r>
              <a:rPr lang="zh-CN" altLang="zh-CN" sz="2000" dirty="0">
                <a:latin typeface="Times New Roman" pitchFamily="18" charset="0"/>
                <a:ea typeface="宋体" pitchFamily="2" charset="-122"/>
                <a:cs typeface="Times New Roman" pitchFamily="18" charset="0"/>
              </a:rPr>
              <a:t>℃，后来修改为</a:t>
            </a:r>
            <a:r>
              <a:rPr lang="en-US" altLang="zh-CN" sz="2000" dirty="0">
                <a:latin typeface="Times New Roman" pitchFamily="18" charset="0"/>
                <a:ea typeface="宋体" pitchFamily="2" charset="-122"/>
                <a:cs typeface="Times New Roman" pitchFamily="18" charset="0"/>
              </a:rPr>
              <a:t>10</a:t>
            </a:r>
            <a:r>
              <a:rPr lang="zh-CN" altLang="zh-CN" sz="2000" dirty="0">
                <a:latin typeface="Times New Roman" pitchFamily="18" charset="0"/>
                <a:ea typeface="宋体" pitchFamily="2" charset="-122"/>
                <a:cs typeface="Times New Roman" pitchFamily="18" charset="0"/>
              </a:rPr>
              <a:t>℃ ～</a:t>
            </a:r>
            <a:r>
              <a:rPr lang="en-US" altLang="zh-CN" sz="2000" dirty="0">
                <a:latin typeface="Times New Roman" pitchFamily="18" charset="0"/>
                <a:ea typeface="宋体" pitchFamily="2" charset="-122"/>
                <a:cs typeface="Times New Roman" pitchFamily="18" charset="0"/>
              </a:rPr>
              <a:t>300</a:t>
            </a:r>
            <a:r>
              <a:rPr lang="zh-CN" altLang="zh-CN" sz="2000" dirty="0">
                <a:latin typeface="Times New Roman" pitchFamily="18" charset="0"/>
                <a:ea typeface="宋体" pitchFamily="2" charset="-122"/>
                <a:cs typeface="Times New Roman" pitchFamily="18" charset="0"/>
              </a:rPr>
              <a:t>℃，如果根据原申请文件记载的内容不能直接地、毫无疑义地得到该温度范围，则该修改超出了原说明书和权利要求书记载的范围。</a:t>
            </a:r>
          </a:p>
          <a:p>
            <a:pPr marL="0" indent="0">
              <a:buNone/>
            </a:pPr>
            <a:r>
              <a:rPr lang="en-US" altLang="zh-CN" sz="2400" dirty="0">
                <a:latin typeface="Times New Roman" pitchFamily="18" charset="0"/>
                <a:ea typeface="宋体" pitchFamily="2" charset="-122"/>
                <a:cs typeface="Times New Roman" pitchFamily="18" charset="0"/>
              </a:rPr>
              <a:t>(3)</a:t>
            </a:r>
            <a:r>
              <a:rPr lang="zh-CN" altLang="zh-CN" sz="2400" dirty="0">
                <a:latin typeface="Times New Roman" pitchFamily="18" charset="0"/>
                <a:ea typeface="宋体" pitchFamily="2" charset="-122"/>
                <a:cs typeface="Times New Roman" pitchFamily="18" charset="0"/>
              </a:rPr>
              <a:t>增加的内容是通过测量附图得出的尺寸参数技术特征。</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31</a:t>
            </a:fld>
            <a:endParaRPr lang="en-GB" altLang="en-US"/>
          </a:p>
        </p:txBody>
      </p:sp>
    </p:spTree>
    <p:extLst>
      <p:ext uri="{BB962C8B-B14F-4D97-AF65-F5344CB8AC3E}">
        <p14:creationId xmlns:p14="http://schemas.microsoft.com/office/powerpoint/2010/main" val="31973368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634082"/>
          </a:xfrm>
        </p:spPr>
        <p:txBody>
          <a:bodyPr/>
          <a:lstStyle/>
          <a:p>
            <a:r>
              <a:rPr lang="zh-CN" altLang="en-US" sz="2800" dirty="0"/>
              <a:t>不允许的增加</a:t>
            </a:r>
          </a:p>
        </p:txBody>
      </p:sp>
      <p:sp>
        <p:nvSpPr>
          <p:cNvPr id="3" name="内容占位符 2"/>
          <p:cNvSpPr>
            <a:spLocks noGrp="1"/>
          </p:cNvSpPr>
          <p:nvPr>
            <p:ph idx="1"/>
          </p:nvPr>
        </p:nvSpPr>
        <p:spPr>
          <a:xfrm>
            <a:off x="539552" y="1412776"/>
            <a:ext cx="7848550" cy="4680520"/>
          </a:xfrm>
        </p:spPr>
        <p:txBody>
          <a:bodyPr/>
          <a:lstStyle/>
          <a:p>
            <a:pPr marL="0" indent="0">
              <a:buNone/>
            </a:pPr>
            <a:r>
              <a:rPr lang="en-US" altLang="zh-CN" sz="2400" dirty="0">
                <a:latin typeface="Times New Roman" pitchFamily="18" charset="0"/>
                <a:ea typeface="宋体" pitchFamily="2" charset="-122"/>
                <a:cs typeface="Times New Roman" pitchFamily="18" charset="0"/>
              </a:rPr>
              <a:t>(4)</a:t>
            </a:r>
            <a:r>
              <a:rPr lang="zh-CN" altLang="zh-CN" sz="2400" dirty="0">
                <a:latin typeface="Times New Roman" pitchFamily="18" charset="0"/>
                <a:ea typeface="宋体" pitchFamily="2" charset="-122"/>
                <a:cs typeface="Times New Roman" pitchFamily="18" charset="0"/>
              </a:rPr>
              <a:t>引入原申请文件中未提及的附加组分，导致出现原申请没有的特殊效果。</a:t>
            </a:r>
          </a:p>
          <a:p>
            <a:pPr marL="0" indent="0">
              <a:buNone/>
            </a:pPr>
            <a:r>
              <a:rPr lang="en-US" altLang="zh-CN" sz="2400" dirty="0">
                <a:latin typeface="Times New Roman" pitchFamily="18" charset="0"/>
                <a:ea typeface="宋体" pitchFamily="2" charset="-122"/>
                <a:cs typeface="Times New Roman" pitchFamily="18" charset="0"/>
              </a:rPr>
              <a:t>(5)</a:t>
            </a:r>
            <a:r>
              <a:rPr lang="zh-CN" altLang="zh-CN" sz="2400" dirty="0">
                <a:latin typeface="Times New Roman" pitchFamily="18" charset="0"/>
                <a:ea typeface="宋体" pitchFamily="2" charset="-122"/>
                <a:cs typeface="Times New Roman" pitchFamily="18" charset="0"/>
              </a:rPr>
              <a:t>补入了所属技术领域的技术人员不能直接从原始申请中导出的有益效果。</a:t>
            </a:r>
          </a:p>
          <a:p>
            <a:pPr marL="0" indent="0">
              <a:buNone/>
            </a:pPr>
            <a:r>
              <a:rPr lang="en-US" altLang="zh-CN" sz="2400" dirty="0">
                <a:latin typeface="Times New Roman" pitchFamily="18" charset="0"/>
                <a:ea typeface="宋体" pitchFamily="2" charset="-122"/>
                <a:cs typeface="Times New Roman" pitchFamily="18" charset="0"/>
              </a:rPr>
              <a:t>(6)</a:t>
            </a:r>
            <a:r>
              <a:rPr lang="zh-CN" altLang="zh-CN" sz="2400" dirty="0">
                <a:latin typeface="Times New Roman" pitchFamily="18" charset="0"/>
                <a:ea typeface="宋体" pitchFamily="2" charset="-122"/>
                <a:cs typeface="Times New Roman" pitchFamily="18" charset="0"/>
              </a:rPr>
              <a:t>补入实验数据以说明发明的有益效果，和／或补入实施方式和实施例以说明在权利要求请求保护的范围内发明能够实施。</a:t>
            </a:r>
          </a:p>
          <a:p>
            <a:pPr marL="0" indent="0">
              <a:buNone/>
            </a:pPr>
            <a:r>
              <a:rPr lang="en-US" altLang="zh-CN" sz="2400" dirty="0">
                <a:latin typeface="Times New Roman" pitchFamily="18" charset="0"/>
                <a:ea typeface="宋体" pitchFamily="2" charset="-122"/>
                <a:cs typeface="Times New Roman" pitchFamily="18" charset="0"/>
              </a:rPr>
              <a:t>(7)</a:t>
            </a:r>
            <a:r>
              <a:rPr lang="zh-CN" altLang="zh-CN" sz="2400" dirty="0">
                <a:latin typeface="Times New Roman" pitchFamily="18" charset="0"/>
                <a:ea typeface="宋体" pitchFamily="2" charset="-122"/>
                <a:cs typeface="Times New Roman" pitchFamily="18" charset="0"/>
              </a:rPr>
              <a:t>增补原说明书中未提及的附图，一般是不允许的；如果增补背景技术的附图，或者将原附图中的公知技术附图更换为最接近现有技术的附图，则应当允许。</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32</a:t>
            </a:fld>
            <a:endParaRPr lang="en-GB" altLang="en-US"/>
          </a:p>
        </p:txBody>
      </p:sp>
    </p:spTree>
    <p:extLst>
      <p:ext uri="{BB962C8B-B14F-4D97-AF65-F5344CB8AC3E}">
        <p14:creationId xmlns:p14="http://schemas.microsoft.com/office/powerpoint/2010/main" val="362721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3672408" cy="634082"/>
          </a:xfrm>
        </p:spPr>
        <p:txBody>
          <a:bodyPr/>
          <a:lstStyle/>
          <a:p>
            <a:r>
              <a:rPr lang="zh-CN" altLang="en-US" sz="2800" dirty="0"/>
              <a:t>允许的修改</a:t>
            </a:r>
          </a:p>
        </p:txBody>
      </p:sp>
      <p:sp>
        <p:nvSpPr>
          <p:cNvPr id="3" name="内容占位符 2"/>
          <p:cNvSpPr>
            <a:spLocks noGrp="1"/>
          </p:cNvSpPr>
          <p:nvPr>
            <p:ph idx="1"/>
          </p:nvPr>
        </p:nvSpPr>
        <p:spPr>
          <a:xfrm>
            <a:off x="539552" y="1340768"/>
            <a:ext cx="7848550" cy="4752528"/>
          </a:xfrm>
        </p:spPr>
        <p:txBody>
          <a:bodyPr/>
          <a:lstStyle/>
          <a:p>
            <a:pPr marL="0" indent="0">
              <a:buNone/>
            </a:pPr>
            <a:r>
              <a:rPr lang="en-US" altLang="zh-CN" sz="1800" dirty="0">
                <a:latin typeface="Times New Roman" pitchFamily="18" charset="0"/>
                <a:ea typeface="宋体" pitchFamily="2" charset="-122"/>
                <a:cs typeface="Times New Roman" pitchFamily="18" charset="0"/>
              </a:rPr>
              <a:t>(1)</a:t>
            </a:r>
            <a:r>
              <a:rPr lang="zh-CN" altLang="zh-CN" sz="1800" dirty="0">
                <a:latin typeface="Times New Roman" pitchFamily="18" charset="0"/>
                <a:ea typeface="宋体" pitchFamily="2" charset="-122"/>
                <a:cs typeface="Times New Roman" pitchFamily="18" charset="0"/>
              </a:rPr>
              <a:t>在独立权利要求中增加技术特征，对独立权利要求作进一步的限定，以克服原独立权利要求无新颖性或创造性、缺少解决技术问题的必要技术特征、未以说明书为依据或者未清楚地限定要求专利保护的范围等缺陷。只要增加了技术特征的独立权利要求所述的技术方案未超出原说明书和权利要求书记载的范围，这样的修改就应当被允许。</a:t>
            </a:r>
          </a:p>
          <a:p>
            <a:pPr marL="0" indent="0">
              <a:buNone/>
            </a:pPr>
            <a:r>
              <a:rPr lang="en-US" altLang="zh-CN" sz="1800" dirty="0">
                <a:latin typeface="Times New Roman" pitchFamily="18" charset="0"/>
                <a:ea typeface="宋体" pitchFamily="2" charset="-122"/>
                <a:cs typeface="Times New Roman" pitchFamily="18" charset="0"/>
              </a:rPr>
              <a:t>(2)</a:t>
            </a:r>
            <a:r>
              <a:rPr lang="zh-CN" altLang="zh-CN" sz="1800" dirty="0">
                <a:latin typeface="Times New Roman" pitchFamily="18" charset="0"/>
                <a:ea typeface="宋体" pitchFamily="2" charset="-122"/>
                <a:cs typeface="Times New Roman" pitchFamily="18" charset="0"/>
              </a:rPr>
              <a:t>变更独立权利要求中的技术特征，以克服原独立权利要求未以说明书为依据、未清楚地限定要求专利保护的范围或者无新颖性或创造性等缺陷。只要变更了技术特征的独立权利要求所述的技术方案未超出原说明书和权利要求书记载的范围，这种修改就应当被允许。</a:t>
            </a:r>
          </a:p>
          <a:p>
            <a:pPr marL="0" indent="0">
              <a:buNone/>
            </a:pPr>
            <a:r>
              <a:rPr lang="zh-CN" altLang="zh-CN" sz="1800" dirty="0">
                <a:latin typeface="Times New Roman" pitchFamily="18" charset="0"/>
                <a:ea typeface="宋体" pitchFamily="2" charset="-122"/>
                <a:cs typeface="Times New Roman" pitchFamily="18" charset="0"/>
              </a:rPr>
              <a:t>对于含有数值范围技术特征的权利要求中数值范围的修改，只有在修改后数值范围的两个端值在原说明书和／或权利要求书中已确实记载且修改后的数值范围在原数值范围之内的前提下，才是允许的。例如，权利要求的技术方案中，某温度为</a:t>
            </a:r>
            <a:r>
              <a:rPr lang="en-US" altLang="zh-CN" sz="1800" dirty="0">
                <a:latin typeface="Times New Roman" pitchFamily="18" charset="0"/>
                <a:ea typeface="宋体" pitchFamily="2" charset="-122"/>
                <a:cs typeface="Times New Roman" pitchFamily="18" charset="0"/>
              </a:rPr>
              <a:t>20</a:t>
            </a:r>
            <a:r>
              <a:rPr lang="zh-CN" altLang="zh-CN" sz="1800" dirty="0">
                <a:latin typeface="Times New Roman" pitchFamily="18" charset="0"/>
                <a:ea typeface="宋体" pitchFamily="2" charset="-122"/>
                <a:cs typeface="Times New Roman" pitchFamily="18" charset="0"/>
              </a:rPr>
              <a:t>℃ ～</a:t>
            </a:r>
            <a:r>
              <a:rPr lang="en-US" altLang="zh-CN" sz="1800" dirty="0">
                <a:latin typeface="Times New Roman" pitchFamily="18" charset="0"/>
                <a:ea typeface="宋体" pitchFamily="2" charset="-122"/>
                <a:cs typeface="Times New Roman" pitchFamily="18" charset="0"/>
              </a:rPr>
              <a:t>90</a:t>
            </a:r>
            <a:r>
              <a:rPr lang="zh-CN" altLang="zh-CN" sz="1800" dirty="0">
                <a:latin typeface="Times New Roman" pitchFamily="18" charset="0"/>
                <a:ea typeface="宋体" pitchFamily="2" charset="-122"/>
                <a:cs typeface="Times New Roman" pitchFamily="18" charset="0"/>
              </a:rPr>
              <a:t>℃，对比文件公开的技术内容与该技术方案的区别是其所公开的相应的温度范围为</a:t>
            </a:r>
            <a:r>
              <a:rPr lang="en-US" altLang="zh-CN" sz="1800" dirty="0">
                <a:latin typeface="Times New Roman" pitchFamily="18" charset="0"/>
                <a:ea typeface="宋体" pitchFamily="2" charset="-122"/>
                <a:cs typeface="Times New Roman" pitchFamily="18" charset="0"/>
              </a:rPr>
              <a:t>0</a:t>
            </a:r>
            <a:r>
              <a:rPr lang="zh-CN" altLang="zh-CN" sz="1800" dirty="0">
                <a:latin typeface="Times New Roman" pitchFamily="18" charset="0"/>
                <a:ea typeface="宋体" pitchFamily="2" charset="-122"/>
                <a:cs typeface="Times New Roman" pitchFamily="18" charset="0"/>
              </a:rPr>
              <a:t>℃ ～</a:t>
            </a:r>
            <a:r>
              <a:rPr lang="en-US" altLang="zh-CN" sz="1800" dirty="0">
                <a:latin typeface="Times New Roman" pitchFamily="18" charset="0"/>
                <a:ea typeface="宋体" pitchFamily="2" charset="-122"/>
                <a:cs typeface="Times New Roman" pitchFamily="18" charset="0"/>
              </a:rPr>
              <a:t>100</a:t>
            </a:r>
            <a:r>
              <a:rPr lang="zh-CN" altLang="zh-CN" sz="1800" dirty="0">
                <a:latin typeface="Times New Roman" pitchFamily="18" charset="0"/>
                <a:ea typeface="宋体" pitchFamily="2" charset="-122"/>
                <a:cs typeface="Times New Roman" pitchFamily="18" charset="0"/>
              </a:rPr>
              <a:t>℃，该文件还公开了该范围内的一个特定值</a:t>
            </a:r>
            <a:r>
              <a:rPr lang="en-US" altLang="zh-CN" sz="1800" dirty="0">
                <a:latin typeface="Times New Roman" pitchFamily="18" charset="0"/>
                <a:ea typeface="宋体" pitchFamily="2" charset="-122"/>
                <a:cs typeface="Times New Roman" pitchFamily="18" charset="0"/>
              </a:rPr>
              <a:t>40</a:t>
            </a:r>
            <a:r>
              <a:rPr lang="zh-CN" altLang="zh-CN" sz="1800" dirty="0">
                <a:latin typeface="Times New Roman" pitchFamily="18" charset="0"/>
                <a:ea typeface="宋体" pitchFamily="2" charset="-122"/>
                <a:cs typeface="Times New Roman" pitchFamily="18" charset="0"/>
              </a:rPr>
              <a:t>℃，因此，审查员在审查意见通知书中指出该权利要求无新颖性。如果发明专利申请的说明书或者权利要求书还记载了</a:t>
            </a:r>
            <a:r>
              <a:rPr lang="en-US" altLang="zh-CN" sz="1800" dirty="0">
                <a:latin typeface="Times New Roman" pitchFamily="18" charset="0"/>
                <a:ea typeface="宋体" pitchFamily="2" charset="-122"/>
                <a:cs typeface="Times New Roman" pitchFamily="18" charset="0"/>
              </a:rPr>
              <a:t>20</a:t>
            </a:r>
            <a:r>
              <a:rPr lang="zh-CN" altLang="zh-CN" sz="1800" dirty="0">
                <a:latin typeface="Times New Roman" pitchFamily="18" charset="0"/>
                <a:ea typeface="宋体" pitchFamily="2" charset="-122"/>
                <a:cs typeface="Times New Roman" pitchFamily="18" charset="0"/>
              </a:rPr>
              <a:t>℃ ～</a:t>
            </a:r>
            <a:r>
              <a:rPr lang="en-US" altLang="zh-CN" sz="1800" dirty="0">
                <a:latin typeface="Times New Roman" pitchFamily="18" charset="0"/>
                <a:ea typeface="宋体" pitchFamily="2" charset="-122"/>
                <a:cs typeface="Times New Roman" pitchFamily="18" charset="0"/>
              </a:rPr>
              <a:t>90</a:t>
            </a:r>
            <a:r>
              <a:rPr lang="zh-CN" altLang="zh-CN" sz="1800" dirty="0">
                <a:latin typeface="Times New Roman" pitchFamily="18" charset="0"/>
                <a:ea typeface="宋体" pitchFamily="2" charset="-122"/>
                <a:cs typeface="Times New Roman" pitchFamily="18" charset="0"/>
              </a:rPr>
              <a:t>℃范围内的特定值</a:t>
            </a:r>
            <a:r>
              <a:rPr lang="en-US" altLang="zh-CN" sz="1800" dirty="0">
                <a:latin typeface="Times New Roman" pitchFamily="18" charset="0"/>
                <a:ea typeface="宋体" pitchFamily="2" charset="-122"/>
                <a:cs typeface="Times New Roman" pitchFamily="18" charset="0"/>
              </a:rPr>
              <a:t>40</a:t>
            </a:r>
            <a:r>
              <a:rPr lang="zh-CN" altLang="zh-CN" sz="1800" dirty="0">
                <a:latin typeface="Times New Roman" pitchFamily="18" charset="0"/>
                <a:ea typeface="宋体" pitchFamily="2" charset="-122"/>
                <a:cs typeface="Times New Roman" pitchFamily="18" charset="0"/>
              </a:rPr>
              <a:t>℃、</a:t>
            </a:r>
            <a:r>
              <a:rPr lang="en-US" altLang="zh-CN" sz="1800" dirty="0">
                <a:latin typeface="Times New Roman" pitchFamily="18" charset="0"/>
                <a:ea typeface="宋体" pitchFamily="2" charset="-122"/>
                <a:cs typeface="Times New Roman" pitchFamily="18" charset="0"/>
              </a:rPr>
              <a:t>60</a:t>
            </a:r>
            <a:r>
              <a:rPr lang="zh-CN" altLang="zh-CN" sz="1800" dirty="0">
                <a:latin typeface="Times New Roman" pitchFamily="18" charset="0"/>
                <a:ea typeface="宋体" pitchFamily="2" charset="-122"/>
                <a:cs typeface="Times New Roman" pitchFamily="18" charset="0"/>
              </a:rPr>
              <a:t>℃和</a:t>
            </a:r>
            <a:r>
              <a:rPr lang="en-US" altLang="zh-CN" sz="1800" dirty="0">
                <a:latin typeface="Times New Roman" pitchFamily="18" charset="0"/>
                <a:ea typeface="宋体" pitchFamily="2" charset="-122"/>
                <a:cs typeface="Times New Roman" pitchFamily="18" charset="0"/>
              </a:rPr>
              <a:t>80</a:t>
            </a:r>
            <a:r>
              <a:rPr lang="zh-CN" altLang="zh-CN" sz="1800" dirty="0">
                <a:latin typeface="Times New Roman" pitchFamily="18" charset="0"/>
                <a:ea typeface="宋体" pitchFamily="2" charset="-122"/>
                <a:cs typeface="Times New Roman" pitchFamily="18" charset="0"/>
              </a:rPr>
              <a:t>℃，则允许申请人将权利要求中该温度范围修改成</a:t>
            </a:r>
            <a:r>
              <a:rPr lang="en-US" altLang="zh-CN" sz="1800" dirty="0">
                <a:latin typeface="Times New Roman" pitchFamily="18" charset="0"/>
                <a:ea typeface="宋体" pitchFamily="2" charset="-122"/>
                <a:cs typeface="Times New Roman" pitchFamily="18" charset="0"/>
              </a:rPr>
              <a:t>60</a:t>
            </a:r>
            <a:r>
              <a:rPr lang="zh-CN" altLang="zh-CN" sz="1800" dirty="0">
                <a:latin typeface="Times New Roman" pitchFamily="18" charset="0"/>
                <a:ea typeface="宋体" pitchFamily="2" charset="-122"/>
                <a:cs typeface="Times New Roman" pitchFamily="18" charset="0"/>
              </a:rPr>
              <a:t>℃ ～</a:t>
            </a:r>
            <a:r>
              <a:rPr lang="en-US" altLang="zh-CN" sz="1800" dirty="0">
                <a:latin typeface="Times New Roman" pitchFamily="18" charset="0"/>
                <a:ea typeface="宋体" pitchFamily="2" charset="-122"/>
                <a:cs typeface="Times New Roman" pitchFamily="18" charset="0"/>
              </a:rPr>
              <a:t>80</a:t>
            </a:r>
            <a:r>
              <a:rPr lang="zh-CN" altLang="zh-CN" sz="1800" dirty="0">
                <a:latin typeface="Times New Roman" pitchFamily="18" charset="0"/>
                <a:ea typeface="宋体" pitchFamily="2" charset="-122"/>
                <a:cs typeface="Times New Roman" pitchFamily="18" charset="0"/>
              </a:rPr>
              <a:t>℃或者</a:t>
            </a:r>
            <a:r>
              <a:rPr lang="en-US" altLang="zh-CN" sz="1800" dirty="0">
                <a:latin typeface="Times New Roman" pitchFamily="18" charset="0"/>
                <a:ea typeface="宋体" pitchFamily="2" charset="-122"/>
                <a:cs typeface="Times New Roman" pitchFamily="18" charset="0"/>
              </a:rPr>
              <a:t>60</a:t>
            </a:r>
            <a:r>
              <a:rPr lang="zh-CN" altLang="zh-CN" sz="1800" dirty="0">
                <a:latin typeface="Times New Roman" pitchFamily="18" charset="0"/>
                <a:ea typeface="宋体" pitchFamily="2" charset="-122"/>
                <a:cs typeface="Times New Roman" pitchFamily="18" charset="0"/>
              </a:rPr>
              <a:t>℃ ～</a:t>
            </a:r>
            <a:r>
              <a:rPr lang="en-US" altLang="zh-CN" sz="1800" dirty="0">
                <a:latin typeface="Times New Roman" pitchFamily="18" charset="0"/>
                <a:ea typeface="宋体" pitchFamily="2" charset="-122"/>
                <a:cs typeface="Times New Roman" pitchFamily="18" charset="0"/>
              </a:rPr>
              <a:t>90</a:t>
            </a:r>
            <a:r>
              <a:rPr lang="zh-CN" altLang="zh-CN" sz="1800" dirty="0">
                <a:latin typeface="Times New Roman" pitchFamily="18" charset="0"/>
                <a:ea typeface="宋体" pitchFamily="2" charset="-122"/>
                <a:cs typeface="Times New Roman" pitchFamily="18" charset="0"/>
              </a:rPr>
              <a:t>℃。</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33</a:t>
            </a:fld>
            <a:endParaRPr lang="en-GB" altLang="en-US"/>
          </a:p>
        </p:txBody>
      </p:sp>
    </p:spTree>
    <p:extLst>
      <p:ext uri="{BB962C8B-B14F-4D97-AF65-F5344CB8AC3E}">
        <p14:creationId xmlns:p14="http://schemas.microsoft.com/office/powerpoint/2010/main" val="15679830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3672408" cy="634082"/>
          </a:xfrm>
        </p:spPr>
        <p:txBody>
          <a:bodyPr/>
          <a:lstStyle/>
          <a:p>
            <a:r>
              <a:rPr lang="zh-CN" altLang="en-US" sz="2800" dirty="0"/>
              <a:t>允许的修改</a:t>
            </a:r>
          </a:p>
        </p:txBody>
      </p:sp>
      <p:sp>
        <p:nvSpPr>
          <p:cNvPr id="3" name="内容占位符 2"/>
          <p:cNvSpPr>
            <a:spLocks noGrp="1"/>
          </p:cNvSpPr>
          <p:nvPr>
            <p:ph idx="1"/>
          </p:nvPr>
        </p:nvSpPr>
        <p:spPr>
          <a:xfrm>
            <a:off x="539552" y="1340768"/>
            <a:ext cx="7848550" cy="4752528"/>
          </a:xfrm>
        </p:spPr>
        <p:txBody>
          <a:bodyPr/>
          <a:lstStyle/>
          <a:p>
            <a:pPr marL="0" indent="0">
              <a:buNone/>
            </a:pPr>
            <a:r>
              <a:rPr lang="en-US" altLang="zh-CN" sz="1800" dirty="0">
                <a:latin typeface="Times New Roman" pitchFamily="18" charset="0"/>
                <a:ea typeface="宋体" pitchFamily="2" charset="-122"/>
                <a:cs typeface="Times New Roman" pitchFamily="18" charset="0"/>
              </a:rPr>
              <a:t>(3)</a:t>
            </a:r>
            <a:r>
              <a:rPr lang="zh-CN" altLang="zh-CN" sz="1800" dirty="0">
                <a:latin typeface="Times New Roman" pitchFamily="18" charset="0"/>
                <a:ea typeface="宋体" pitchFamily="2" charset="-122"/>
                <a:cs typeface="Times New Roman" pitchFamily="18" charset="0"/>
              </a:rPr>
              <a:t>变更独立权利要求的类型、主题名称及相应的技术特征，以克服原独立权利要求类型错误或者缺乏新颖性或创造性等缺陷。只要变更后的独立权利要求所述的技术方案未超出原说明书和权利要求书记载的范围，就可允许这种修改。</a:t>
            </a:r>
            <a:endParaRPr lang="en-US" altLang="zh-CN" sz="1800" dirty="0">
              <a:latin typeface="Times New Roman" pitchFamily="18" charset="0"/>
              <a:ea typeface="宋体" pitchFamily="2" charset="-122"/>
              <a:cs typeface="Times New Roman" pitchFamily="18" charset="0"/>
            </a:endParaRPr>
          </a:p>
          <a:p>
            <a:pPr marL="0" indent="0">
              <a:buNone/>
            </a:pPr>
            <a:r>
              <a:rPr lang="en-US" altLang="zh-CN" sz="1800" dirty="0">
                <a:latin typeface="Times New Roman" pitchFamily="18" charset="0"/>
                <a:ea typeface="宋体" pitchFamily="2" charset="-122"/>
                <a:cs typeface="Times New Roman" pitchFamily="18" charset="0"/>
              </a:rPr>
              <a:t>(4)</a:t>
            </a:r>
            <a:r>
              <a:rPr lang="zh-CN" altLang="zh-CN" sz="1800" dirty="0">
                <a:latin typeface="Times New Roman" pitchFamily="18" charset="0"/>
                <a:ea typeface="宋体" pitchFamily="2" charset="-122"/>
                <a:cs typeface="Times New Roman" pitchFamily="18" charset="0"/>
              </a:rPr>
              <a:t>删除一项或多项权利要求，以克服原第一独立权利要求和并列的独立权利要求之间缺乏单一性，或者两项权利要求具有相同的保护范围而使权利要求书不简要，或者权利要求未以说明书为依据等缺陷，这样的修改不会超出原权利要求书和说明书记载的范围，因此是允许的。</a:t>
            </a:r>
          </a:p>
          <a:p>
            <a:pPr marL="0" indent="0">
              <a:buNone/>
            </a:pPr>
            <a:r>
              <a:rPr lang="en-US" altLang="zh-CN" sz="1800" dirty="0">
                <a:latin typeface="Times New Roman" pitchFamily="18" charset="0"/>
                <a:ea typeface="宋体" pitchFamily="2" charset="-122"/>
                <a:cs typeface="Times New Roman" pitchFamily="18" charset="0"/>
              </a:rPr>
              <a:t>(5)</a:t>
            </a:r>
            <a:r>
              <a:rPr lang="zh-CN" altLang="zh-CN" sz="1800" dirty="0">
                <a:latin typeface="Times New Roman" pitchFamily="18" charset="0"/>
                <a:ea typeface="宋体" pitchFamily="2" charset="-122"/>
                <a:cs typeface="Times New Roman" pitchFamily="18" charset="0"/>
              </a:rPr>
              <a:t>将独立权利要求相对于最接近的现有技术正确划界。这样的修改不会超出原权利要求书和说明书记载的范围，因此是允许的。</a:t>
            </a:r>
          </a:p>
          <a:p>
            <a:pPr marL="0" indent="0">
              <a:buNone/>
            </a:pPr>
            <a:r>
              <a:rPr lang="en-US" altLang="zh-CN" sz="1800" dirty="0">
                <a:latin typeface="Times New Roman" pitchFamily="18" charset="0"/>
                <a:ea typeface="宋体" pitchFamily="2" charset="-122"/>
                <a:cs typeface="Times New Roman" pitchFamily="18" charset="0"/>
              </a:rPr>
              <a:t>(6)</a:t>
            </a:r>
            <a:r>
              <a:rPr lang="zh-CN" altLang="zh-CN" sz="1800" dirty="0">
                <a:latin typeface="Times New Roman" pitchFamily="18" charset="0"/>
                <a:ea typeface="宋体" pitchFamily="2" charset="-122"/>
                <a:cs typeface="Times New Roman" pitchFamily="18" charset="0"/>
              </a:rPr>
              <a:t>修改从属权利要求的引用部分，改正引用关系上的错误，使其准确地反映原说明书中所记载的实施方式或实施例。这样的修改不会超出原权利要求书和说明书记载的范围，因此是允许的。</a:t>
            </a:r>
          </a:p>
          <a:p>
            <a:pPr marL="0" indent="0">
              <a:buNone/>
            </a:pPr>
            <a:r>
              <a:rPr lang="en-US" altLang="zh-CN" sz="1800" dirty="0">
                <a:latin typeface="Times New Roman" pitchFamily="18" charset="0"/>
                <a:ea typeface="宋体" pitchFamily="2" charset="-122"/>
                <a:cs typeface="Times New Roman" pitchFamily="18" charset="0"/>
              </a:rPr>
              <a:t>(7)</a:t>
            </a:r>
            <a:r>
              <a:rPr lang="zh-CN" altLang="zh-CN" sz="1800" dirty="0">
                <a:latin typeface="Times New Roman" pitchFamily="18" charset="0"/>
                <a:ea typeface="宋体" pitchFamily="2" charset="-122"/>
                <a:cs typeface="Times New Roman" pitchFamily="18" charset="0"/>
              </a:rPr>
              <a:t>修改从属权利要求的限定部分，清楚地限定该从属权利要求的保护范围，使其准确地反映原说明书中所记载的实施方式或实施例，这样的修改不会超出原说明书和权利要求书记载的范围，因此是允许的。</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34</a:t>
            </a:fld>
            <a:endParaRPr lang="en-GB" altLang="en-US"/>
          </a:p>
        </p:txBody>
      </p:sp>
    </p:spTree>
    <p:extLst>
      <p:ext uri="{BB962C8B-B14F-4D97-AF65-F5344CB8AC3E}">
        <p14:creationId xmlns:p14="http://schemas.microsoft.com/office/powerpoint/2010/main" val="24144993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76672"/>
            <a:ext cx="8229600" cy="638944"/>
          </a:xfrm>
        </p:spPr>
        <p:txBody>
          <a:bodyPr/>
          <a:lstStyle/>
          <a:p>
            <a:r>
              <a:rPr lang="zh-CN" altLang="en-US" sz="2800" dirty="0"/>
              <a:t>涉及新颖性审查意见的答复</a:t>
            </a:r>
            <a:endParaRPr lang="zh-CN" altLang="en-US" sz="2800" b="0" dirty="0"/>
          </a:p>
        </p:txBody>
      </p:sp>
      <p:sp>
        <p:nvSpPr>
          <p:cNvPr id="3" name="内容占位符 2"/>
          <p:cNvSpPr>
            <a:spLocks noGrp="1"/>
          </p:cNvSpPr>
          <p:nvPr>
            <p:ph idx="1"/>
          </p:nvPr>
        </p:nvSpPr>
        <p:spPr>
          <a:xfrm>
            <a:off x="395536" y="1340768"/>
            <a:ext cx="8497639" cy="4679032"/>
          </a:xfrm>
        </p:spPr>
        <p:txBody>
          <a:bodyPr/>
          <a:lstStyle/>
          <a:p>
            <a:pPr marL="0" indent="0">
              <a:spcBef>
                <a:spcPts val="0"/>
              </a:spcBef>
              <a:buNone/>
            </a:pPr>
            <a:r>
              <a:rPr lang="zh-CN" altLang="en-US" sz="2400" b="1" kern="0" dirty="0">
                <a:latin typeface="Times New Roman"/>
                <a:ea typeface="宋体"/>
                <a:cs typeface="宋体"/>
              </a:rPr>
              <a:t>新颖性的概念</a:t>
            </a:r>
            <a:r>
              <a:rPr lang="zh-CN" sz="2400" b="1" kern="0" dirty="0">
                <a:latin typeface="Times New Roman"/>
                <a:ea typeface="宋体"/>
                <a:cs typeface="宋体"/>
              </a:rPr>
              <a:t>　　</a:t>
            </a:r>
            <a:endParaRPr lang="en-US" altLang="zh-CN" sz="2400" b="1" kern="0" dirty="0">
              <a:latin typeface="Times New Roman"/>
              <a:ea typeface="宋体"/>
              <a:cs typeface="宋体"/>
            </a:endParaRPr>
          </a:p>
          <a:p>
            <a:pPr marL="0" indent="0">
              <a:spcBef>
                <a:spcPts val="0"/>
              </a:spcBef>
              <a:buNone/>
            </a:pPr>
            <a:r>
              <a:rPr lang="en-US" altLang="zh-CN" sz="2400" b="1" dirty="0">
                <a:latin typeface="Times New Roman"/>
                <a:ea typeface="宋体"/>
                <a:cs typeface="宋体"/>
              </a:rPr>
              <a:t>        </a:t>
            </a:r>
            <a:r>
              <a:rPr lang="zh-CN" altLang="zh-CN" sz="2400" b="1" dirty="0">
                <a:latin typeface="Times New Roman"/>
                <a:ea typeface="宋体"/>
                <a:cs typeface="宋体"/>
              </a:rPr>
              <a:t>新颖性，是指该发明或者实用新型不属于现有技术；也没有任何单位或者个人就同样的发明或者实用新型在申请日以前向国务院专利行政部门提出过申请，并记载在申请日以后公布的专利申请文件或者公告的专利文件中。</a:t>
            </a:r>
            <a:endParaRPr lang="en-US" altLang="zh-CN" sz="2400" b="1" dirty="0">
              <a:latin typeface="Times New Roman"/>
              <a:ea typeface="宋体"/>
              <a:cs typeface="宋体"/>
            </a:endParaRPr>
          </a:p>
          <a:p>
            <a:pPr marL="0" indent="0">
              <a:spcBef>
                <a:spcPts val="0"/>
              </a:spcBef>
              <a:buNone/>
            </a:pPr>
            <a:r>
              <a:rPr lang="zh-CN" sz="2400" dirty="0">
                <a:ea typeface="宋体"/>
                <a:cs typeface="宋体"/>
              </a:rPr>
              <a:t>　　本法所称现有技术，是指申请日以前在国内外为公众所知的技术。</a:t>
            </a:r>
            <a:r>
              <a:rPr lang="zh-CN" altLang="zh-CN" sz="2400" dirty="0"/>
              <a:t>现有技术包括在申请日</a:t>
            </a:r>
            <a:r>
              <a:rPr lang="en-US" altLang="zh-CN" sz="2400" dirty="0"/>
              <a:t>(</a:t>
            </a:r>
            <a:r>
              <a:rPr lang="zh-CN" altLang="zh-CN" sz="2400" dirty="0"/>
              <a:t>有优先权的，指优先权日</a:t>
            </a:r>
            <a:r>
              <a:rPr lang="en-US" altLang="zh-CN" sz="2400" dirty="0"/>
              <a:t>) </a:t>
            </a:r>
            <a:r>
              <a:rPr lang="zh-CN" altLang="zh-CN" sz="2400" dirty="0"/>
              <a:t>以前在国内外出版物上公开发表、在国内外公开使用或者以其他方式为公众所知的技术</a:t>
            </a:r>
            <a:r>
              <a:rPr lang="zh-CN" altLang="en-US" sz="2400" dirty="0"/>
              <a:t>。</a:t>
            </a:r>
            <a:endParaRPr lang="en-US" altLang="zh-CN" sz="2400" dirty="0"/>
          </a:p>
          <a:p>
            <a:pPr marL="0" indent="0">
              <a:spcBef>
                <a:spcPts val="0"/>
              </a:spcBef>
              <a:buNone/>
            </a:pPr>
            <a:r>
              <a:rPr lang="en-US" altLang="zh-CN" sz="2400" dirty="0"/>
              <a:t>     </a:t>
            </a:r>
            <a:r>
              <a:rPr lang="zh-CN" altLang="zh-CN" sz="2400" dirty="0"/>
              <a:t>现有技术应当是在申请日以前公众能够得知的技术内容。换句话说，现有技术应当在申请日以前处于能够为公众获得的状态，并包含有能够使公众从中得知实质性技术知识的内容。</a:t>
            </a:r>
            <a:endParaRPr lang="zh-CN" altLang="en-US" sz="24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35</a:t>
            </a:fld>
            <a:endParaRPr lang="en-GB" altLang="en-US"/>
          </a:p>
        </p:txBody>
      </p:sp>
    </p:spTree>
    <p:extLst>
      <p:ext uri="{BB962C8B-B14F-4D97-AF65-F5344CB8AC3E}">
        <p14:creationId xmlns:p14="http://schemas.microsoft.com/office/powerpoint/2010/main" val="2278862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611560" y="1412776"/>
            <a:ext cx="8270875" cy="4840287"/>
          </a:xfrm>
        </p:spPr>
        <p:txBody>
          <a:bodyPr/>
          <a:lstStyle/>
          <a:p>
            <a:pPr eaLnBrk="1" hangingPunct="1">
              <a:lnSpc>
                <a:spcPct val="80000"/>
              </a:lnSpc>
              <a:spcBef>
                <a:spcPct val="50000"/>
              </a:spcBef>
            </a:pPr>
            <a:r>
              <a:rPr lang="zh-CN" altLang="en-US" sz="2000" b="1" dirty="0">
                <a:latin typeface="宋体" pitchFamily="2" charset="-122"/>
                <a:ea typeface="宋体" pitchFamily="2" charset="-122"/>
              </a:rPr>
              <a:t>新颖性的判断标准</a:t>
            </a:r>
          </a:p>
          <a:p>
            <a:pPr lvl="1" eaLnBrk="1" hangingPunct="1">
              <a:spcBef>
                <a:spcPts val="600"/>
              </a:spcBef>
              <a:spcAft>
                <a:spcPts val="0"/>
              </a:spcAft>
            </a:pPr>
            <a:r>
              <a:rPr lang="zh-CN" altLang="en-US" sz="2000" b="1" dirty="0">
                <a:latin typeface="宋体" pitchFamily="2" charset="-122"/>
                <a:ea typeface="宋体" pitchFamily="2" charset="-122"/>
              </a:rPr>
              <a:t>同样的发明或者实用新型</a:t>
            </a:r>
            <a:r>
              <a:rPr lang="zh-CN" altLang="en-US" sz="2000" dirty="0">
                <a:latin typeface="宋体" pitchFamily="2" charset="-122"/>
                <a:ea typeface="宋体" pitchFamily="2" charset="-122"/>
              </a:rPr>
              <a:t> </a:t>
            </a:r>
          </a:p>
          <a:p>
            <a:pPr marL="0" lvl="1" indent="436563" eaLnBrk="1" hangingPunct="1">
              <a:lnSpc>
                <a:spcPct val="150000"/>
              </a:lnSpc>
              <a:spcBef>
                <a:spcPts val="600"/>
              </a:spcBef>
              <a:spcAft>
                <a:spcPts val="600"/>
              </a:spcAft>
              <a:buFont typeface="Wingdings" pitchFamily="2" charset="2"/>
              <a:buNone/>
            </a:pPr>
            <a:r>
              <a:rPr lang="zh-CN" altLang="en-US" sz="2000" dirty="0">
                <a:latin typeface="宋体" pitchFamily="2" charset="-122"/>
                <a:ea typeface="宋体" pitchFamily="2" charset="-122"/>
              </a:rPr>
              <a:t> 被审查专利申请的技术方案与对比文件的技术方案技术领域、所解决的技术问题、技术方案和预期效果</a:t>
            </a:r>
            <a:r>
              <a:rPr lang="zh-CN" altLang="en-US" sz="2000" b="1" u="sng" dirty="0">
                <a:latin typeface="宋体" pitchFamily="2" charset="-122"/>
                <a:ea typeface="宋体" pitchFamily="2" charset="-122"/>
              </a:rPr>
              <a:t>实质上相同</a:t>
            </a:r>
            <a:r>
              <a:rPr lang="zh-CN" altLang="en-US" sz="2000" u="sng" dirty="0">
                <a:latin typeface="宋体" pitchFamily="2" charset="-122"/>
                <a:ea typeface="宋体" pitchFamily="2" charset="-122"/>
              </a:rPr>
              <a:t>。</a:t>
            </a:r>
          </a:p>
          <a:p>
            <a:pPr lvl="2" eaLnBrk="1" hangingPunct="1">
              <a:spcBef>
                <a:spcPts val="600"/>
              </a:spcBef>
              <a:spcAft>
                <a:spcPts val="600"/>
              </a:spcAft>
            </a:pPr>
            <a:r>
              <a:rPr lang="zh-CN" altLang="en-US" sz="2000" dirty="0">
                <a:latin typeface="宋体" pitchFamily="2" charset="-122"/>
                <a:ea typeface="宋体" pitchFamily="2" charset="-122"/>
              </a:rPr>
              <a:t>具体（下位）概念与一般（上位）</a:t>
            </a:r>
            <a:r>
              <a:rPr lang="zh-CN" altLang="en-US" sz="2000" dirty="0" smtClean="0">
                <a:latin typeface="宋体" pitchFamily="2" charset="-122"/>
                <a:ea typeface="宋体" pitchFamily="2" charset="-122"/>
              </a:rPr>
              <a:t>概念（</a:t>
            </a:r>
            <a:r>
              <a:rPr lang="zh-CN" altLang="en-US" sz="1600" b="1" dirty="0" smtClean="0">
                <a:latin typeface="宋体" pitchFamily="2" charset="-122"/>
                <a:ea typeface="宋体" pitchFamily="2" charset="-122"/>
              </a:rPr>
              <a:t>下位破坏上位，上位不破坏下位</a:t>
            </a:r>
            <a:r>
              <a:rPr lang="zh-CN" altLang="en-US" sz="2000" dirty="0" smtClean="0">
                <a:latin typeface="宋体" pitchFamily="2" charset="-122"/>
                <a:ea typeface="宋体" pitchFamily="2" charset="-122"/>
              </a:rPr>
              <a:t>）</a:t>
            </a:r>
            <a:endParaRPr lang="zh-CN" altLang="en-US" sz="2000" dirty="0">
              <a:latin typeface="宋体" pitchFamily="2" charset="-122"/>
              <a:ea typeface="宋体" pitchFamily="2" charset="-122"/>
            </a:endParaRPr>
          </a:p>
          <a:p>
            <a:pPr lvl="2">
              <a:spcBef>
                <a:spcPts val="600"/>
              </a:spcBef>
              <a:spcAft>
                <a:spcPts val="600"/>
              </a:spcAft>
            </a:pPr>
            <a:r>
              <a:rPr lang="zh-CN" altLang="en-US" sz="2000" dirty="0">
                <a:latin typeface="宋体" pitchFamily="2" charset="-122"/>
                <a:ea typeface="宋体" pitchFamily="2" charset="-122"/>
              </a:rPr>
              <a:t>惯用手段的直接</a:t>
            </a:r>
            <a:r>
              <a:rPr lang="zh-CN" altLang="en-US" sz="2000" dirty="0" smtClean="0">
                <a:latin typeface="宋体" pitchFamily="2" charset="-122"/>
                <a:ea typeface="宋体" pitchFamily="2" charset="-122"/>
              </a:rPr>
              <a:t>替换（</a:t>
            </a:r>
            <a:r>
              <a:rPr lang="zh-CN" altLang="zh-CN" sz="1600" b="1" dirty="0">
                <a:latin typeface="宋体" pitchFamily="2" charset="-122"/>
                <a:ea typeface="宋体" pitchFamily="2" charset="-122"/>
              </a:rPr>
              <a:t>螺钉固定方式改换为螺栓固定方式</a:t>
            </a:r>
            <a:r>
              <a:rPr lang="zh-CN" altLang="en-US" sz="2000" dirty="0" smtClean="0">
                <a:latin typeface="宋体" pitchFamily="2" charset="-122"/>
                <a:ea typeface="宋体" pitchFamily="2" charset="-122"/>
              </a:rPr>
              <a:t>）                  </a:t>
            </a:r>
            <a:endParaRPr lang="zh-CN" altLang="en-US" sz="2000" dirty="0">
              <a:latin typeface="宋体" pitchFamily="2" charset="-122"/>
              <a:ea typeface="宋体" pitchFamily="2" charset="-122"/>
            </a:endParaRPr>
          </a:p>
          <a:p>
            <a:pPr lvl="1" eaLnBrk="1" hangingPunct="1">
              <a:spcBef>
                <a:spcPct val="50000"/>
              </a:spcBef>
              <a:spcAft>
                <a:spcPct val="50000"/>
              </a:spcAft>
            </a:pPr>
            <a:r>
              <a:rPr lang="zh-CN" altLang="en-US" sz="2000" b="1" dirty="0">
                <a:latin typeface="宋体" pitchFamily="2" charset="-122"/>
                <a:ea typeface="宋体" pitchFamily="2" charset="-122"/>
              </a:rPr>
              <a:t>单独对比原则</a:t>
            </a:r>
          </a:p>
          <a:p>
            <a:pPr marL="0" eaLnBrk="1" hangingPunct="1">
              <a:lnSpc>
                <a:spcPct val="150000"/>
              </a:lnSpc>
              <a:spcBef>
                <a:spcPts val="300"/>
              </a:spcBef>
              <a:spcAft>
                <a:spcPts val="0"/>
              </a:spcAft>
              <a:buFont typeface="Wingdings" pitchFamily="2" charset="2"/>
              <a:buNone/>
            </a:pPr>
            <a:r>
              <a:rPr lang="zh-CN" altLang="en-US" sz="2000" dirty="0">
                <a:latin typeface="宋体" pitchFamily="2" charset="-122"/>
                <a:ea typeface="宋体" pitchFamily="2" charset="-122"/>
              </a:rPr>
              <a:t>    应当将发明或者实用新型专利申请的各项权利要求分别与每一项现有技术或申请在先公布在后的发明或实用新型的相关技术内容单独地进行比较。</a:t>
            </a:r>
          </a:p>
        </p:txBody>
      </p:sp>
      <p:sp>
        <p:nvSpPr>
          <p:cNvPr id="5" name="Rectangle 2"/>
          <p:cNvSpPr>
            <a:spLocks noGrp="1" noChangeArrowheads="1"/>
          </p:cNvSpPr>
          <p:nvPr>
            <p:ph type="title"/>
          </p:nvPr>
        </p:nvSpPr>
        <p:spPr>
          <a:xfrm>
            <a:off x="574675" y="304800"/>
            <a:ext cx="8001000" cy="892175"/>
          </a:xfrm>
        </p:spPr>
        <p:txBody>
          <a:bodyPr/>
          <a:lstStyle/>
          <a:p>
            <a:r>
              <a:rPr lang="zh-CN" altLang="en-US" sz="2800" dirty="0"/>
              <a:t>涉及新颖性审查意见的答复</a:t>
            </a:r>
            <a:endParaRPr lang="zh-CN" altLang="en-US" sz="2800" b="1" dirty="0">
              <a:solidFill>
                <a:schemeClr val="tx1"/>
              </a:solidFill>
              <a:latin typeface="宋体" pitchFamily="2" charset="-122"/>
              <a:ea typeface="宋体" pitchFamily="2" charset="-122"/>
            </a:endParaRPr>
          </a:p>
        </p:txBody>
      </p:sp>
    </p:spTree>
    <p:extLst>
      <p:ext uri="{BB962C8B-B14F-4D97-AF65-F5344CB8AC3E}">
        <p14:creationId xmlns:p14="http://schemas.microsoft.com/office/powerpoint/2010/main" val="2373731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229600" cy="782960"/>
          </a:xfrm>
        </p:spPr>
        <p:txBody>
          <a:bodyPr/>
          <a:lstStyle/>
          <a:p>
            <a:r>
              <a:rPr lang="zh-CN" altLang="en-US" sz="2800" dirty="0"/>
              <a:t>涉及新颖性审查意见的答复</a:t>
            </a:r>
            <a:endParaRPr lang="zh-CN" altLang="en-US" sz="2800" b="0" dirty="0"/>
          </a:p>
        </p:txBody>
      </p:sp>
      <p:sp>
        <p:nvSpPr>
          <p:cNvPr id="3" name="内容占位符 2"/>
          <p:cNvSpPr>
            <a:spLocks noGrp="1"/>
          </p:cNvSpPr>
          <p:nvPr>
            <p:ph idx="1"/>
          </p:nvPr>
        </p:nvSpPr>
        <p:spPr>
          <a:xfrm>
            <a:off x="395536" y="1484784"/>
            <a:ext cx="8497639" cy="4535016"/>
          </a:xfrm>
        </p:spPr>
        <p:txBody>
          <a:bodyPr/>
          <a:lstStyle/>
          <a:p>
            <a:pPr marL="0" indent="0">
              <a:buNone/>
            </a:pPr>
            <a:r>
              <a:rPr lang="zh-CN" altLang="en-US" sz="2000" b="1" dirty="0"/>
              <a:t>下位破坏上位的新颖性</a:t>
            </a:r>
            <a:endParaRPr lang="en-US" altLang="zh-CN" sz="2000" b="1" dirty="0"/>
          </a:p>
          <a:p>
            <a:pPr marL="0" indent="0">
              <a:buNone/>
            </a:pPr>
            <a:r>
              <a:rPr lang="zh-CN" altLang="zh-CN" sz="2000" b="1" dirty="0"/>
              <a:t>如果要求保护的发明或者实用新型与对比文件相比，其区别仅在于前者采用一般</a:t>
            </a:r>
            <a:r>
              <a:rPr lang="en-US" altLang="zh-CN" sz="2000" b="1" dirty="0"/>
              <a:t>(</a:t>
            </a:r>
            <a:r>
              <a:rPr lang="zh-CN" altLang="zh-CN" sz="2000" b="1" dirty="0"/>
              <a:t>上位</a:t>
            </a:r>
            <a:r>
              <a:rPr lang="en-US" altLang="zh-CN" sz="2000" b="1" dirty="0"/>
              <a:t>) </a:t>
            </a:r>
            <a:r>
              <a:rPr lang="zh-CN" altLang="zh-CN" sz="2000" b="1" dirty="0"/>
              <a:t>概念，而后者采用具体</a:t>
            </a:r>
            <a:r>
              <a:rPr lang="en-US" altLang="zh-CN" sz="2000" b="1" dirty="0"/>
              <a:t>(</a:t>
            </a:r>
            <a:r>
              <a:rPr lang="zh-CN" altLang="zh-CN" sz="2000" b="1" dirty="0"/>
              <a:t>下位</a:t>
            </a:r>
            <a:r>
              <a:rPr lang="en-US" altLang="zh-CN" sz="2000" b="1" dirty="0"/>
              <a:t>) </a:t>
            </a:r>
            <a:r>
              <a:rPr lang="zh-CN" altLang="zh-CN" sz="2000" b="1" dirty="0"/>
              <a:t>概念限定同类性质的技术特征，则具体</a:t>
            </a:r>
            <a:r>
              <a:rPr lang="en-US" altLang="zh-CN" sz="2000" b="1" dirty="0"/>
              <a:t>(</a:t>
            </a:r>
            <a:r>
              <a:rPr lang="zh-CN" altLang="zh-CN" sz="2000" b="1" dirty="0"/>
              <a:t>下位</a:t>
            </a:r>
            <a:r>
              <a:rPr lang="en-US" altLang="zh-CN" sz="2000" b="1" dirty="0"/>
              <a:t>) </a:t>
            </a:r>
            <a:r>
              <a:rPr lang="zh-CN" altLang="zh-CN" sz="2000" b="1" dirty="0"/>
              <a:t>概念的公开使采用一般</a:t>
            </a:r>
            <a:r>
              <a:rPr lang="en-US" altLang="zh-CN" sz="2000" b="1" dirty="0"/>
              <a:t>(</a:t>
            </a:r>
            <a:r>
              <a:rPr lang="zh-CN" altLang="zh-CN" sz="2000" b="1" dirty="0"/>
              <a:t>上位</a:t>
            </a:r>
            <a:r>
              <a:rPr lang="en-US" altLang="zh-CN" sz="2000" b="1" dirty="0"/>
              <a:t>) </a:t>
            </a:r>
            <a:r>
              <a:rPr lang="zh-CN" altLang="zh-CN" sz="2000" b="1" dirty="0"/>
              <a:t>概念限定的发明或者实用新型丧失新颖性。</a:t>
            </a:r>
            <a:endParaRPr lang="en-US" altLang="zh-CN" sz="2000" b="1" dirty="0"/>
          </a:p>
          <a:p>
            <a:pPr marL="0" indent="0">
              <a:buNone/>
            </a:pPr>
            <a:r>
              <a:rPr lang="zh-CN" altLang="zh-CN" sz="2000" dirty="0"/>
              <a:t>例如，对比文件公开某产品是“用铜制成的”，就使“用金属制成的” 同一产品的发明或者实用新型丧失新颖性。但是，该铜制品的公开并不使铜之外的其他具体金属制成的同一产品的发明或者实用新型丧失新颖性。</a:t>
            </a:r>
            <a:endParaRPr lang="en-US" altLang="zh-CN" sz="2000" dirty="0"/>
          </a:p>
          <a:p>
            <a:pPr marL="0" indent="0">
              <a:buNone/>
            </a:pPr>
            <a:endParaRPr lang="en-US" altLang="zh-CN" sz="2000" dirty="0"/>
          </a:p>
          <a:p>
            <a:pPr marL="0" indent="0">
              <a:buNone/>
            </a:pPr>
            <a:r>
              <a:rPr lang="zh-CN" altLang="en-US" sz="2000" dirty="0"/>
              <a:t>问题：</a:t>
            </a:r>
            <a:r>
              <a:rPr lang="zh-CN" altLang="zh-CN" sz="2000" dirty="0">
                <a:latin typeface="Times New Roman" pitchFamily="18" charset="0"/>
                <a:ea typeface="宋体" pitchFamily="2" charset="-122"/>
                <a:cs typeface="Times New Roman" pitchFamily="18" charset="0"/>
              </a:rPr>
              <a:t>专利申请的权利要求为一种铜基形状记忆合金，包含</a:t>
            </a:r>
            <a:r>
              <a:rPr lang="en-US" altLang="zh-CN" sz="2000" dirty="0">
                <a:latin typeface="Times New Roman" pitchFamily="18" charset="0"/>
                <a:ea typeface="宋体" pitchFamily="2" charset="-122"/>
                <a:cs typeface="Times New Roman" pitchFamily="18" charset="0"/>
              </a:rPr>
              <a:t>10</a:t>
            </a:r>
            <a:r>
              <a:rPr lang="zh-CN" altLang="zh-CN" sz="2000" dirty="0">
                <a:latin typeface="Times New Roman" pitchFamily="18" charset="0"/>
                <a:ea typeface="宋体" pitchFamily="2" charset="-122"/>
                <a:cs typeface="Times New Roman" pitchFamily="18" charset="0"/>
              </a:rPr>
              <a:t>％ ～</a:t>
            </a:r>
            <a:r>
              <a:rPr lang="en-US" altLang="zh-CN" sz="2000" dirty="0">
                <a:latin typeface="Times New Roman" pitchFamily="18" charset="0"/>
                <a:ea typeface="宋体" pitchFamily="2" charset="-122"/>
                <a:cs typeface="Times New Roman" pitchFamily="18" charset="0"/>
              </a:rPr>
              <a:t>35</a:t>
            </a:r>
            <a:r>
              <a:rPr lang="zh-CN" altLang="zh-CN" sz="2000" dirty="0">
                <a:latin typeface="Times New Roman" pitchFamily="18" charset="0"/>
                <a:ea typeface="宋体" pitchFamily="2" charset="-122"/>
                <a:cs typeface="Times New Roman" pitchFamily="18" charset="0"/>
              </a:rPr>
              <a:t>％</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重量</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的锌和</a:t>
            </a:r>
            <a:r>
              <a:rPr lang="en-US" altLang="zh-CN" sz="2000" dirty="0">
                <a:latin typeface="Times New Roman" pitchFamily="18" charset="0"/>
                <a:ea typeface="宋体" pitchFamily="2" charset="-122"/>
                <a:cs typeface="Times New Roman" pitchFamily="18" charset="0"/>
              </a:rPr>
              <a:t>2</a:t>
            </a:r>
            <a:r>
              <a:rPr lang="zh-CN" altLang="zh-CN" sz="2000" dirty="0">
                <a:latin typeface="Times New Roman" pitchFamily="18" charset="0"/>
                <a:ea typeface="宋体" pitchFamily="2" charset="-122"/>
                <a:cs typeface="Times New Roman" pitchFamily="18" charset="0"/>
              </a:rPr>
              <a:t>％ ～</a:t>
            </a:r>
            <a:r>
              <a:rPr lang="en-US" altLang="zh-CN" sz="2000" dirty="0">
                <a:latin typeface="Times New Roman" pitchFamily="18" charset="0"/>
                <a:ea typeface="宋体" pitchFamily="2" charset="-122"/>
                <a:cs typeface="Times New Roman" pitchFamily="18" charset="0"/>
              </a:rPr>
              <a:t>8</a:t>
            </a:r>
            <a:r>
              <a:rPr lang="zh-CN" altLang="zh-CN" sz="2000" dirty="0">
                <a:latin typeface="Times New Roman" pitchFamily="18" charset="0"/>
                <a:ea typeface="宋体" pitchFamily="2" charset="-122"/>
                <a:cs typeface="Times New Roman" pitchFamily="18" charset="0"/>
              </a:rPr>
              <a:t>％</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重量</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的铝，余量为铜。如果对比文件公开了包含</a:t>
            </a:r>
            <a:r>
              <a:rPr lang="en-US" altLang="zh-CN" sz="2000" dirty="0">
                <a:latin typeface="Times New Roman" pitchFamily="18" charset="0"/>
                <a:ea typeface="宋体" pitchFamily="2" charset="-122"/>
                <a:cs typeface="Times New Roman" pitchFamily="18" charset="0"/>
              </a:rPr>
              <a:t>20</a:t>
            </a:r>
            <a:r>
              <a:rPr lang="zh-CN" altLang="zh-CN" sz="2000" dirty="0">
                <a:latin typeface="Times New Roman" pitchFamily="18" charset="0"/>
                <a:ea typeface="宋体" pitchFamily="2" charset="-122"/>
                <a:cs typeface="Times New Roman" pitchFamily="18" charset="0"/>
              </a:rPr>
              <a:t>％</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重量</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锌和</a:t>
            </a:r>
            <a:r>
              <a:rPr lang="en-US" altLang="zh-CN" sz="2000" dirty="0">
                <a:latin typeface="Times New Roman" pitchFamily="18" charset="0"/>
                <a:ea typeface="宋体" pitchFamily="2" charset="-122"/>
                <a:cs typeface="Times New Roman" pitchFamily="18" charset="0"/>
              </a:rPr>
              <a:t>5</a:t>
            </a:r>
            <a:r>
              <a:rPr lang="zh-CN" altLang="zh-CN" sz="2000" dirty="0">
                <a:latin typeface="Times New Roman" pitchFamily="18" charset="0"/>
                <a:ea typeface="宋体" pitchFamily="2" charset="-122"/>
                <a:cs typeface="Times New Roman" pitchFamily="18" charset="0"/>
              </a:rPr>
              <a:t>％</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重量</a:t>
            </a:r>
            <a:r>
              <a:rPr lang="en-US" altLang="zh-CN" sz="2000" dirty="0">
                <a:latin typeface="Times New Roman" pitchFamily="18" charset="0"/>
                <a:ea typeface="宋体" pitchFamily="2" charset="-122"/>
                <a:cs typeface="Times New Roman" pitchFamily="18" charset="0"/>
              </a:rPr>
              <a:t>) </a:t>
            </a:r>
            <a:r>
              <a:rPr lang="zh-CN" altLang="zh-CN" sz="2000" dirty="0">
                <a:latin typeface="Times New Roman" pitchFamily="18" charset="0"/>
                <a:ea typeface="宋体" pitchFamily="2" charset="-122"/>
                <a:cs typeface="Times New Roman" pitchFamily="18" charset="0"/>
              </a:rPr>
              <a:t>铝的铜基形状记忆合金，则上述对比文件</a:t>
            </a:r>
            <a:r>
              <a:rPr lang="zh-CN" altLang="en-US" sz="2000" dirty="0">
                <a:latin typeface="Times New Roman" pitchFamily="18" charset="0"/>
                <a:ea typeface="宋体" pitchFamily="2" charset="-122"/>
                <a:cs typeface="Times New Roman" pitchFamily="18" charset="0"/>
              </a:rPr>
              <a:t>是否</a:t>
            </a:r>
            <a:r>
              <a:rPr lang="zh-CN" altLang="zh-CN" sz="2000" dirty="0">
                <a:latin typeface="Times New Roman" pitchFamily="18" charset="0"/>
                <a:ea typeface="宋体" pitchFamily="2" charset="-122"/>
                <a:cs typeface="Times New Roman" pitchFamily="18" charset="0"/>
              </a:rPr>
              <a:t>破坏该权利要求的新颖性</a:t>
            </a:r>
            <a:r>
              <a:rPr lang="zh-CN" altLang="en-US" sz="2000" dirty="0">
                <a:latin typeface="Times New Roman" pitchFamily="18" charset="0"/>
                <a:ea typeface="宋体" pitchFamily="2" charset="-122"/>
                <a:cs typeface="Times New Roman" pitchFamily="18" charset="0"/>
              </a:rPr>
              <a:t>？</a:t>
            </a:r>
            <a:endParaRPr lang="zh-CN" altLang="zh-CN" sz="2000" dirty="0">
              <a:latin typeface="Times New Roman" pitchFamily="18" charset="0"/>
              <a:ea typeface="宋体" pitchFamily="2" charset="-122"/>
              <a:cs typeface="Times New Roman" pitchFamily="18" charset="0"/>
            </a:endParaRPr>
          </a:p>
          <a:p>
            <a:pPr marL="0" indent="0">
              <a:buNone/>
            </a:pPr>
            <a:endParaRPr lang="zh-CN" altLang="en-US" sz="24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37</a:t>
            </a:fld>
            <a:endParaRPr lang="en-GB" altLang="en-US"/>
          </a:p>
        </p:txBody>
      </p:sp>
    </p:spTree>
    <p:extLst>
      <p:ext uri="{BB962C8B-B14F-4D97-AF65-F5344CB8AC3E}">
        <p14:creationId xmlns:p14="http://schemas.microsoft.com/office/powerpoint/2010/main" val="7122288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229600" cy="782960"/>
          </a:xfrm>
        </p:spPr>
        <p:txBody>
          <a:bodyPr/>
          <a:lstStyle/>
          <a:p>
            <a:r>
              <a:rPr lang="zh-CN" altLang="en-US" sz="2800" dirty="0"/>
              <a:t>涉及新颖性审查意见的答复</a:t>
            </a:r>
            <a:endParaRPr lang="zh-CN" altLang="en-US" sz="2800" b="0" dirty="0"/>
          </a:p>
        </p:txBody>
      </p:sp>
      <p:sp>
        <p:nvSpPr>
          <p:cNvPr id="3" name="内容占位符 2"/>
          <p:cNvSpPr>
            <a:spLocks noGrp="1"/>
          </p:cNvSpPr>
          <p:nvPr>
            <p:ph idx="1"/>
          </p:nvPr>
        </p:nvSpPr>
        <p:spPr>
          <a:xfrm>
            <a:off x="395536" y="1484784"/>
            <a:ext cx="8497639" cy="4535016"/>
          </a:xfrm>
        </p:spPr>
        <p:txBody>
          <a:bodyPr/>
          <a:lstStyle/>
          <a:p>
            <a:pPr marL="0" indent="0">
              <a:buNone/>
            </a:pPr>
            <a:r>
              <a:rPr lang="zh-CN" altLang="zh-CN" sz="2400" b="1" dirty="0"/>
              <a:t>单独对比</a:t>
            </a:r>
          </a:p>
          <a:p>
            <a:pPr marL="0" indent="0">
              <a:buNone/>
            </a:pPr>
            <a:r>
              <a:rPr lang="zh-CN" altLang="zh-CN" sz="2400" dirty="0"/>
              <a:t>判断新颖性时，应当将发明或者实用新型专利申请的各项权利要求分别与每一项现有技术或申请在先公布或公告在后的发明或实用新型的相关技术内容单独地进行比较，不得将其与几项现有技术或者申请在先公布或公告在后的发明或者实用新型内容的组合、或者与一份对比文件中的多项技术方案的组合进行对比。即，判断发明或者实用新型专利申请的新颖性适用单独对比的原则。</a:t>
            </a:r>
            <a:endParaRPr lang="zh-CN" altLang="en-US" sz="24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38</a:t>
            </a:fld>
            <a:endParaRPr lang="en-GB" altLang="en-US"/>
          </a:p>
        </p:txBody>
      </p:sp>
    </p:spTree>
    <p:extLst>
      <p:ext uri="{BB962C8B-B14F-4D97-AF65-F5344CB8AC3E}">
        <p14:creationId xmlns:p14="http://schemas.microsoft.com/office/powerpoint/2010/main" val="2661837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539552" y="1268760"/>
            <a:ext cx="8496944" cy="5256583"/>
          </a:xfrm>
        </p:spPr>
        <p:txBody>
          <a:bodyPr/>
          <a:lstStyle/>
          <a:p>
            <a:pPr>
              <a:spcBef>
                <a:spcPct val="50000"/>
              </a:spcBef>
            </a:pPr>
            <a:r>
              <a:rPr lang="en-US" altLang="zh-CN" sz="1800" dirty="0" smtClean="0">
                <a:latin typeface="宋体" pitchFamily="2" charset="-122"/>
                <a:ea typeface="宋体" pitchFamily="2" charset="-122"/>
              </a:rPr>
              <a:t>【</a:t>
            </a:r>
            <a:r>
              <a:rPr lang="zh-CN" altLang="en-US" sz="1800" dirty="0">
                <a:latin typeface="宋体" pitchFamily="2" charset="-122"/>
                <a:ea typeface="宋体" pitchFamily="2" charset="-122"/>
              </a:rPr>
              <a:t>例</a:t>
            </a:r>
            <a:r>
              <a:rPr lang="en-US" altLang="zh-CN" sz="1800" dirty="0">
                <a:latin typeface="宋体" pitchFamily="2" charset="-122"/>
                <a:ea typeface="宋体" pitchFamily="2" charset="-122"/>
              </a:rPr>
              <a:t>1】</a:t>
            </a:r>
            <a:r>
              <a:rPr lang="zh-CN" altLang="en-US" sz="1800" dirty="0" smtClean="0">
                <a:latin typeface="宋体" pitchFamily="2" charset="-122"/>
                <a:ea typeface="宋体" pitchFamily="2" charset="-122"/>
              </a:rPr>
              <a:t>发明</a:t>
            </a:r>
            <a:r>
              <a:rPr lang="zh-CN" altLang="en-US" sz="1800" dirty="0">
                <a:latin typeface="宋体" pitchFamily="2" charset="-122"/>
                <a:ea typeface="宋体" pitchFamily="2" charset="-122"/>
              </a:rPr>
              <a:t>专利</a:t>
            </a:r>
            <a:r>
              <a:rPr lang="zh-CN" altLang="en-US" sz="1800" dirty="0" smtClean="0">
                <a:latin typeface="宋体" pitchFamily="2" charset="-122"/>
                <a:ea typeface="宋体" pitchFamily="2" charset="-122"/>
              </a:rPr>
              <a:t>申请</a:t>
            </a:r>
            <a:endParaRPr lang="zh-CN" altLang="en-US" sz="1800" dirty="0">
              <a:latin typeface="宋体" pitchFamily="2" charset="-122"/>
              <a:ea typeface="宋体" pitchFamily="2" charset="-122"/>
            </a:endParaRPr>
          </a:p>
          <a:p>
            <a:pPr lvl="1" eaLnBrk="1" hangingPunct="1">
              <a:spcBef>
                <a:spcPct val="50000"/>
              </a:spcBef>
            </a:pPr>
            <a:r>
              <a:rPr lang="zh-CN" altLang="en-US" sz="1800" dirty="0">
                <a:latin typeface="宋体" pitchFamily="2" charset="-122"/>
                <a:ea typeface="宋体" pitchFamily="2" charset="-122"/>
              </a:rPr>
              <a:t>一种桌子，包括桌面和桌腿，</a:t>
            </a:r>
            <a:r>
              <a:rPr lang="zh-CN" altLang="en-US" sz="1800" dirty="0" smtClean="0">
                <a:latin typeface="宋体" pitchFamily="2" charset="-122"/>
                <a:ea typeface="宋体" pitchFamily="2" charset="-122"/>
              </a:rPr>
              <a:t>桌面采用金属制成。</a:t>
            </a:r>
            <a:endParaRPr lang="zh-CN" altLang="en-US" sz="1800" dirty="0">
              <a:latin typeface="宋体" pitchFamily="2" charset="-122"/>
              <a:ea typeface="宋体" pitchFamily="2" charset="-122"/>
            </a:endParaRPr>
          </a:p>
          <a:p>
            <a:pPr eaLnBrk="1" hangingPunct="1">
              <a:spcBef>
                <a:spcPct val="50000"/>
              </a:spcBef>
            </a:pPr>
            <a:r>
              <a:rPr lang="zh-CN" altLang="en-US" sz="1800" dirty="0">
                <a:latin typeface="宋体" pitchFamily="2" charset="-122"/>
                <a:ea typeface="宋体" pitchFamily="2" charset="-122"/>
              </a:rPr>
              <a:t>对比文件</a:t>
            </a:r>
            <a:r>
              <a:rPr lang="en-US" altLang="zh-CN" sz="1800" dirty="0">
                <a:latin typeface="宋体" pitchFamily="2" charset="-122"/>
                <a:ea typeface="宋体" pitchFamily="2" charset="-122"/>
              </a:rPr>
              <a:t>1</a:t>
            </a:r>
            <a:r>
              <a:rPr lang="zh-CN" altLang="en-US" sz="1800" dirty="0" smtClean="0">
                <a:latin typeface="宋体" pitchFamily="2" charset="-122"/>
                <a:ea typeface="宋体" pitchFamily="2" charset="-122"/>
              </a:rPr>
              <a:t>（是否影响新颖性？）</a:t>
            </a:r>
            <a:endParaRPr lang="zh-CN" altLang="en-US" sz="1800" dirty="0">
              <a:latin typeface="宋体" pitchFamily="2" charset="-122"/>
              <a:ea typeface="宋体" pitchFamily="2" charset="-122"/>
            </a:endParaRPr>
          </a:p>
          <a:p>
            <a:pPr lvl="1">
              <a:spcBef>
                <a:spcPct val="50000"/>
              </a:spcBef>
            </a:pPr>
            <a:r>
              <a:rPr lang="zh-CN" altLang="en-US" sz="1800" dirty="0">
                <a:latin typeface="宋体" pitchFamily="2" charset="-122"/>
                <a:ea typeface="宋体" pitchFamily="2" charset="-122"/>
              </a:rPr>
              <a:t>一种桌子，包括桌面和桌腿，桌面</a:t>
            </a:r>
            <a:r>
              <a:rPr lang="zh-CN" altLang="en-US" sz="1800" dirty="0" smtClean="0">
                <a:latin typeface="宋体" pitchFamily="2" charset="-122"/>
                <a:ea typeface="宋体" pitchFamily="2" charset="-122"/>
              </a:rPr>
              <a:t>采用铜制成。</a:t>
            </a:r>
            <a:endParaRPr lang="en-US" altLang="zh-CN" sz="1800" dirty="0" smtClean="0">
              <a:latin typeface="宋体" pitchFamily="2" charset="-122"/>
              <a:ea typeface="宋体" pitchFamily="2" charset="-122"/>
            </a:endParaRPr>
          </a:p>
          <a:p>
            <a:pPr>
              <a:spcBef>
                <a:spcPct val="50000"/>
              </a:spcBef>
            </a:pPr>
            <a:r>
              <a:rPr lang="zh-CN" altLang="en-US" sz="1800" dirty="0">
                <a:latin typeface="宋体" pitchFamily="2" charset="-122"/>
                <a:ea typeface="宋体" pitchFamily="2" charset="-122"/>
              </a:rPr>
              <a:t>对比文件</a:t>
            </a:r>
            <a:r>
              <a:rPr lang="en-US" altLang="zh-CN" sz="1800" dirty="0">
                <a:latin typeface="宋体" pitchFamily="2" charset="-122"/>
                <a:ea typeface="宋体" pitchFamily="2" charset="-122"/>
              </a:rPr>
              <a:t>2</a:t>
            </a:r>
            <a:r>
              <a:rPr lang="zh-CN" altLang="en-US" sz="1800" dirty="0" smtClean="0">
                <a:latin typeface="宋体" pitchFamily="2" charset="-122"/>
                <a:ea typeface="宋体" pitchFamily="2" charset="-122"/>
              </a:rPr>
              <a:t>（是否影响新颖</a:t>
            </a:r>
            <a:r>
              <a:rPr lang="zh-CN" altLang="en-US" sz="1800" dirty="0">
                <a:latin typeface="宋体" pitchFamily="2" charset="-122"/>
                <a:ea typeface="宋体" pitchFamily="2" charset="-122"/>
              </a:rPr>
              <a:t>性？）</a:t>
            </a:r>
          </a:p>
          <a:p>
            <a:pPr lvl="1">
              <a:spcBef>
                <a:spcPct val="50000"/>
              </a:spcBef>
            </a:pPr>
            <a:r>
              <a:rPr lang="zh-CN" altLang="en-US" sz="1800" dirty="0">
                <a:latin typeface="宋体" pitchFamily="2" charset="-122"/>
                <a:ea typeface="宋体" pitchFamily="2" charset="-122"/>
              </a:rPr>
              <a:t>一种桌子，包括桌面和桌腿，桌面</a:t>
            </a:r>
            <a:r>
              <a:rPr lang="zh-CN" altLang="en-US" sz="1800" dirty="0" smtClean="0">
                <a:latin typeface="宋体" pitchFamily="2" charset="-122"/>
                <a:ea typeface="宋体" pitchFamily="2" charset="-122"/>
              </a:rPr>
              <a:t>采用木材制成。</a:t>
            </a:r>
            <a:endParaRPr lang="zh-CN" altLang="en-US" sz="1800" dirty="0">
              <a:latin typeface="宋体" pitchFamily="2" charset="-122"/>
              <a:ea typeface="宋体" pitchFamily="2" charset="-122"/>
            </a:endParaRPr>
          </a:p>
          <a:p>
            <a:pPr>
              <a:spcBef>
                <a:spcPct val="50000"/>
              </a:spcBef>
            </a:pPr>
            <a:r>
              <a:rPr lang="en-US" altLang="zh-CN" sz="1800" dirty="0">
                <a:latin typeface="宋体" pitchFamily="2" charset="-122"/>
                <a:ea typeface="宋体" pitchFamily="2" charset="-122"/>
              </a:rPr>
              <a:t>【</a:t>
            </a:r>
            <a:r>
              <a:rPr lang="zh-CN" altLang="en-US" sz="1800" dirty="0" smtClean="0">
                <a:latin typeface="宋体" pitchFamily="2" charset="-122"/>
                <a:ea typeface="宋体" pitchFamily="2" charset="-122"/>
              </a:rPr>
              <a:t>例</a:t>
            </a:r>
            <a:r>
              <a:rPr lang="en-US" altLang="zh-CN" sz="1800" dirty="0" smtClean="0">
                <a:latin typeface="宋体" pitchFamily="2" charset="-122"/>
                <a:ea typeface="宋体" pitchFamily="2" charset="-122"/>
              </a:rPr>
              <a:t>2】</a:t>
            </a:r>
            <a:r>
              <a:rPr lang="zh-CN" altLang="en-US" sz="1800" dirty="0" smtClean="0">
                <a:latin typeface="宋体" pitchFamily="2" charset="-122"/>
                <a:ea typeface="宋体" pitchFamily="2" charset="-122"/>
              </a:rPr>
              <a:t>发明</a:t>
            </a:r>
            <a:r>
              <a:rPr lang="zh-CN" altLang="en-US" sz="1800" dirty="0">
                <a:latin typeface="宋体" pitchFamily="2" charset="-122"/>
                <a:ea typeface="宋体" pitchFamily="2" charset="-122"/>
              </a:rPr>
              <a:t>专利申请</a:t>
            </a:r>
          </a:p>
          <a:p>
            <a:pPr lvl="1">
              <a:spcBef>
                <a:spcPct val="50000"/>
              </a:spcBef>
            </a:pPr>
            <a:r>
              <a:rPr lang="zh-CN" altLang="en-US" sz="1800" dirty="0">
                <a:latin typeface="宋体" pitchFamily="2" charset="-122"/>
                <a:ea typeface="宋体" pitchFamily="2" charset="-122"/>
              </a:rPr>
              <a:t>一种桌子，包括桌面和桌腿，桌面</a:t>
            </a:r>
            <a:r>
              <a:rPr lang="zh-CN" altLang="en-US" sz="1800" dirty="0" smtClean="0">
                <a:latin typeface="宋体" pitchFamily="2" charset="-122"/>
                <a:ea typeface="宋体" pitchFamily="2" charset="-122"/>
              </a:rPr>
              <a:t>采用</a:t>
            </a:r>
            <a:r>
              <a:rPr lang="zh-CN" altLang="en-US" sz="1800" dirty="0">
                <a:latin typeface="宋体" pitchFamily="2" charset="-122"/>
                <a:ea typeface="宋体" pitchFamily="2" charset="-122"/>
              </a:rPr>
              <a:t>铜</a:t>
            </a:r>
            <a:r>
              <a:rPr lang="zh-CN" altLang="en-US" sz="1800" dirty="0" smtClean="0">
                <a:latin typeface="宋体" pitchFamily="2" charset="-122"/>
                <a:ea typeface="宋体" pitchFamily="2" charset="-122"/>
              </a:rPr>
              <a:t>制成</a:t>
            </a:r>
            <a:r>
              <a:rPr lang="zh-CN" altLang="en-US" sz="1800" dirty="0">
                <a:latin typeface="宋体" pitchFamily="2" charset="-122"/>
                <a:ea typeface="宋体" pitchFamily="2" charset="-122"/>
              </a:rPr>
              <a:t>。</a:t>
            </a:r>
          </a:p>
          <a:p>
            <a:pPr>
              <a:spcBef>
                <a:spcPct val="50000"/>
              </a:spcBef>
            </a:pPr>
            <a:r>
              <a:rPr lang="zh-CN" altLang="en-US" sz="1800" dirty="0">
                <a:latin typeface="宋体" pitchFamily="2" charset="-122"/>
                <a:ea typeface="宋体" pitchFamily="2" charset="-122"/>
              </a:rPr>
              <a:t>对比文件</a:t>
            </a:r>
            <a:r>
              <a:rPr lang="en-US" altLang="zh-CN" sz="1800" dirty="0">
                <a:latin typeface="宋体" pitchFamily="2" charset="-122"/>
                <a:ea typeface="宋体" pitchFamily="2" charset="-122"/>
              </a:rPr>
              <a:t>1</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是否影响新颖性？ </a:t>
            </a:r>
            <a:r>
              <a:rPr lang="zh-CN" altLang="en-US" sz="1800" dirty="0" smtClean="0">
                <a:latin typeface="宋体" pitchFamily="2" charset="-122"/>
                <a:ea typeface="宋体" pitchFamily="2" charset="-122"/>
              </a:rPr>
              <a:t>）</a:t>
            </a:r>
            <a:endParaRPr lang="zh-CN" altLang="en-US" sz="1800" dirty="0">
              <a:latin typeface="宋体" pitchFamily="2" charset="-122"/>
              <a:ea typeface="宋体" pitchFamily="2" charset="-122"/>
            </a:endParaRPr>
          </a:p>
          <a:p>
            <a:pPr lvl="1">
              <a:spcBef>
                <a:spcPct val="50000"/>
              </a:spcBef>
            </a:pPr>
            <a:r>
              <a:rPr lang="zh-CN" altLang="en-US" sz="1800" dirty="0">
                <a:latin typeface="宋体" pitchFamily="2" charset="-122"/>
                <a:ea typeface="宋体" pitchFamily="2" charset="-122"/>
              </a:rPr>
              <a:t>一种桌子，包括桌面和桌腿，桌面采用</a:t>
            </a:r>
            <a:r>
              <a:rPr lang="zh-CN" altLang="en-US" sz="1800" dirty="0" smtClean="0">
                <a:latin typeface="宋体" pitchFamily="2" charset="-122"/>
                <a:ea typeface="宋体" pitchFamily="2" charset="-122"/>
              </a:rPr>
              <a:t>铁制成。</a:t>
            </a:r>
            <a:endParaRPr lang="en-US" altLang="zh-CN" sz="1800" dirty="0" smtClean="0">
              <a:latin typeface="宋体" pitchFamily="2" charset="-122"/>
              <a:ea typeface="宋体" pitchFamily="2" charset="-122"/>
            </a:endParaRPr>
          </a:p>
          <a:p>
            <a:pPr>
              <a:spcBef>
                <a:spcPct val="50000"/>
              </a:spcBef>
            </a:pPr>
            <a:r>
              <a:rPr lang="zh-CN" altLang="en-US" sz="1800" dirty="0" smtClean="0">
                <a:latin typeface="宋体" pitchFamily="2" charset="-122"/>
                <a:ea typeface="宋体" pitchFamily="2" charset="-122"/>
              </a:rPr>
              <a:t>对比文件</a:t>
            </a:r>
            <a:r>
              <a:rPr lang="en-US" altLang="zh-CN" sz="1800" dirty="0" smtClean="0">
                <a:latin typeface="宋体" pitchFamily="2" charset="-122"/>
                <a:ea typeface="宋体" pitchFamily="2" charset="-122"/>
              </a:rPr>
              <a:t>2</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是否影响新颖性？ </a:t>
            </a:r>
            <a:r>
              <a:rPr lang="zh-CN" altLang="en-US" sz="1800" dirty="0" smtClean="0">
                <a:latin typeface="宋体" pitchFamily="2" charset="-122"/>
                <a:ea typeface="宋体" pitchFamily="2" charset="-122"/>
              </a:rPr>
              <a:t>）</a:t>
            </a:r>
          </a:p>
          <a:p>
            <a:pPr lvl="1">
              <a:spcBef>
                <a:spcPct val="50000"/>
              </a:spcBef>
            </a:pPr>
            <a:r>
              <a:rPr lang="zh-CN" altLang="en-US" sz="1800" dirty="0" smtClean="0">
                <a:latin typeface="宋体" pitchFamily="2" charset="-122"/>
                <a:ea typeface="宋体" pitchFamily="2" charset="-122"/>
              </a:rPr>
              <a:t>一种桌子，包括桌面和桌腿，桌面</a:t>
            </a:r>
            <a:r>
              <a:rPr lang="zh-CN" altLang="en-US" sz="1800" dirty="0">
                <a:latin typeface="宋体" pitchFamily="2" charset="-122"/>
                <a:ea typeface="宋体" pitchFamily="2" charset="-122"/>
              </a:rPr>
              <a:t>采用金属制成</a:t>
            </a:r>
            <a:r>
              <a:rPr lang="zh-CN" altLang="en-US" sz="1800" dirty="0" smtClean="0">
                <a:latin typeface="宋体" pitchFamily="2" charset="-122"/>
                <a:ea typeface="宋体" pitchFamily="2" charset="-122"/>
              </a:rPr>
              <a:t>。</a:t>
            </a:r>
          </a:p>
          <a:p>
            <a:pPr lvl="1">
              <a:spcBef>
                <a:spcPct val="50000"/>
              </a:spcBef>
            </a:pPr>
            <a:endParaRPr lang="en-US" altLang="zh-CN" sz="2000" dirty="0" smtClean="0">
              <a:latin typeface="宋体" pitchFamily="2" charset="-122"/>
              <a:ea typeface="宋体" pitchFamily="2" charset="-122"/>
            </a:endParaRPr>
          </a:p>
          <a:p>
            <a:pPr lvl="1">
              <a:spcBef>
                <a:spcPct val="50000"/>
              </a:spcBef>
            </a:pPr>
            <a:endParaRPr lang="zh-CN" altLang="en-US" sz="2000" dirty="0">
              <a:latin typeface="宋体" pitchFamily="2" charset="-122"/>
              <a:ea typeface="宋体" pitchFamily="2" charset="-122"/>
            </a:endParaRPr>
          </a:p>
          <a:p>
            <a:pPr lvl="2" eaLnBrk="1" hangingPunct="1">
              <a:buFont typeface="Wingdings" pitchFamily="2" charset="2"/>
              <a:buNone/>
            </a:pPr>
            <a:endParaRPr lang="en-US" altLang="zh-CN" sz="1800" dirty="0">
              <a:latin typeface="宋体" pitchFamily="2" charset="-122"/>
              <a:ea typeface="宋体" pitchFamily="2" charset="-122"/>
            </a:endParaRPr>
          </a:p>
        </p:txBody>
      </p:sp>
      <p:sp>
        <p:nvSpPr>
          <p:cNvPr id="5" name="Rectangle 2"/>
          <p:cNvSpPr>
            <a:spLocks noGrp="1" noChangeArrowheads="1"/>
          </p:cNvSpPr>
          <p:nvPr>
            <p:ph type="title"/>
          </p:nvPr>
        </p:nvSpPr>
        <p:spPr>
          <a:xfrm>
            <a:off x="574675" y="304800"/>
            <a:ext cx="8001000" cy="892175"/>
          </a:xfrm>
        </p:spPr>
        <p:txBody>
          <a:bodyPr/>
          <a:lstStyle/>
          <a:p>
            <a:r>
              <a:rPr lang="zh-CN" altLang="en-US" sz="2800" dirty="0"/>
              <a:t>涉及新颖性审查意见的答复</a:t>
            </a:r>
            <a:endParaRPr lang="zh-CN" altLang="en-US" sz="2800" b="1" dirty="0">
              <a:solidFill>
                <a:schemeClr val="tx1"/>
              </a:solidFill>
              <a:latin typeface="宋体" pitchFamily="2" charset="-122"/>
              <a:ea typeface="宋体" pitchFamily="2" charset="-122"/>
            </a:endParaRPr>
          </a:p>
        </p:txBody>
      </p:sp>
    </p:spTree>
    <p:extLst>
      <p:ext uri="{BB962C8B-B14F-4D97-AF65-F5344CB8AC3E}">
        <p14:creationId xmlns:p14="http://schemas.microsoft.com/office/powerpoint/2010/main" val="2500941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9552" y="332656"/>
            <a:ext cx="6621463" cy="854993"/>
          </a:xfrm>
        </p:spPr>
        <p:txBody>
          <a:bodyPr/>
          <a:lstStyle/>
          <a:p>
            <a:r>
              <a:rPr lang="zh-CN" altLang="en-US" sz="3600" dirty="0">
                <a:latin typeface="宋体" pitchFamily="2" charset="-122"/>
                <a:ea typeface="宋体" pitchFamily="2" charset="-122"/>
              </a:rPr>
              <a:t>官方对专利申请文件的撰写要求</a:t>
            </a:r>
          </a:p>
        </p:txBody>
      </p:sp>
      <p:sp>
        <p:nvSpPr>
          <p:cNvPr id="7171" name="Rectangle 3"/>
          <p:cNvSpPr>
            <a:spLocks noGrp="1" noChangeArrowheads="1"/>
          </p:cNvSpPr>
          <p:nvPr>
            <p:ph idx="1"/>
          </p:nvPr>
        </p:nvSpPr>
        <p:spPr>
          <a:xfrm>
            <a:off x="755576" y="1772816"/>
            <a:ext cx="7772400" cy="4176464"/>
          </a:xfrm>
        </p:spPr>
        <p:txBody>
          <a:bodyPr/>
          <a:lstStyle/>
          <a:p>
            <a:pPr eaLnBrk="1" hangingPunct="1">
              <a:spcBef>
                <a:spcPct val="50000"/>
              </a:spcBef>
              <a:spcAft>
                <a:spcPct val="50000"/>
              </a:spcAft>
            </a:pPr>
            <a:r>
              <a:rPr lang="zh-CN" altLang="en-US" sz="2400" b="1" dirty="0">
                <a:latin typeface="宋体" pitchFamily="2" charset="-122"/>
                <a:ea typeface="宋体" pitchFamily="2" charset="-122"/>
              </a:rPr>
              <a:t>专利申请文件的构成</a:t>
            </a:r>
            <a:endParaRPr lang="en-US" altLang="zh-CN" sz="2400" b="1" dirty="0">
              <a:latin typeface="宋体" pitchFamily="2" charset="-122"/>
              <a:ea typeface="宋体" pitchFamily="2" charset="-122"/>
            </a:endParaRPr>
          </a:p>
          <a:p>
            <a:pPr eaLnBrk="1" hangingPunct="1">
              <a:spcBef>
                <a:spcPct val="50000"/>
              </a:spcBef>
              <a:spcAft>
                <a:spcPct val="50000"/>
              </a:spcAft>
            </a:pPr>
            <a:r>
              <a:rPr lang="zh-CN" altLang="en-US" sz="2400" b="1" dirty="0">
                <a:latin typeface="宋体" pitchFamily="2" charset="-122"/>
                <a:ea typeface="宋体" pitchFamily="2" charset="-122"/>
              </a:rPr>
              <a:t>专利申请文件各部分的作用</a:t>
            </a:r>
            <a:endParaRPr lang="en-US" altLang="zh-CN" sz="2400" b="1" dirty="0">
              <a:latin typeface="宋体" pitchFamily="2" charset="-122"/>
              <a:ea typeface="宋体" pitchFamily="2" charset="-122"/>
            </a:endParaRPr>
          </a:p>
          <a:p>
            <a:pPr>
              <a:spcBef>
                <a:spcPct val="50000"/>
              </a:spcBef>
              <a:spcAft>
                <a:spcPct val="50000"/>
              </a:spcAft>
            </a:pPr>
            <a:r>
              <a:rPr lang="zh-CN" altLang="en-US" sz="2400" b="1" dirty="0">
                <a:latin typeface="宋体" pitchFamily="2" charset="-122"/>
                <a:ea typeface="宋体" pitchFamily="2" charset="-122"/>
              </a:rPr>
              <a:t>权利要求应当满足的要求：新颖性、创造性</a:t>
            </a:r>
            <a:endParaRPr lang="en-US" altLang="zh-CN" sz="2400" b="1" dirty="0">
              <a:latin typeface="宋体" pitchFamily="2" charset="-122"/>
              <a:ea typeface="宋体" pitchFamily="2" charset="-122"/>
            </a:endParaRPr>
          </a:p>
          <a:p>
            <a:pPr eaLnBrk="1" hangingPunct="1">
              <a:spcBef>
                <a:spcPct val="50000"/>
              </a:spcBef>
              <a:spcAft>
                <a:spcPct val="50000"/>
              </a:spcAft>
            </a:pPr>
            <a:r>
              <a:rPr lang="zh-CN" altLang="en-US" sz="2400" b="1" dirty="0">
                <a:latin typeface="宋体" pitchFamily="2" charset="-122"/>
                <a:ea typeface="宋体" pitchFamily="2" charset="-122"/>
              </a:rPr>
              <a:t>说明书应当满足的要求之一：充分公开</a:t>
            </a:r>
            <a:endParaRPr lang="en-US" altLang="zh-CN" sz="2400" b="1" dirty="0">
              <a:latin typeface="宋体" pitchFamily="2" charset="-122"/>
              <a:ea typeface="宋体" pitchFamily="2" charset="-122"/>
            </a:endParaRPr>
          </a:p>
          <a:p>
            <a:pPr>
              <a:spcBef>
                <a:spcPct val="50000"/>
              </a:spcBef>
              <a:spcAft>
                <a:spcPct val="50000"/>
              </a:spcAft>
            </a:pPr>
            <a:r>
              <a:rPr lang="zh-CN" altLang="en-US" sz="2400" b="1" dirty="0">
                <a:latin typeface="宋体" pitchFamily="2" charset="-122"/>
                <a:ea typeface="宋体" pitchFamily="2" charset="-122"/>
              </a:rPr>
              <a:t>说明书和权利要求书的关系：权利要求应得到说明书支持</a:t>
            </a:r>
            <a:endParaRPr lang="zh-CN" altLang="en-US" sz="2000" dirty="0">
              <a:latin typeface="宋体" pitchFamily="2" charset="-122"/>
              <a:ea typeface="宋体" pitchFamily="2" charset="-122"/>
            </a:endParaRPr>
          </a:p>
        </p:txBody>
      </p:sp>
    </p:spTree>
    <p:extLst>
      <p:ext uri="{BB962C8B-B14F-4D97-AF65-F5344CB8AC3E}">
        <p14:creationId xmlns:p14="http://schemas.microsoft.com/office/powerpoint/2010/main" val="424625819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539553" y="1484784"/>
            <a:ext cx="8064896" cy="4536504"/>
          </a:xfrm>
        </p:spPr>
        <p:txBody>
          <a:bodyPr/>
          <a:lstStyle/>
          <a:p>
            <a:pPr eaLnBrk="1" hangingPunct="1">
              <a:spcBef>
                <a:spcPct val="50000"/>
              </a:spcBef>
              <a:spcAft>
                <a:spcPct val="50000"/>
              </a:spcAft>
            </a:pPr>
            <a:r>
              <a:rPr lang="zh-CN" altLang="en-US" sz="2400" b="1" dirty="0">
                <a:latin typeface="宋体" pitchFamily="2" charset="-122"/>
                <a:ea typeface="宋体" pitchFamily="2" charset="-122"/>
              </a:rPr>
              <a:t>创造性的概念</a:t>
            </a:r>
          </a:p>
          <a:p>
            <a:pPr marL="0" algn="just" eaLnBrk="1" hangingPunct="1">
              <a:lnSpc>
                <a:spcPct val="150000"/>
              </a:lnSpc>
              <a:spcBef>
                <a:spcPts val="0"/>
              </a:spcBef>
              <a:spcAft>
                <a:spcPts val="0"/>
              </a:spcAft>
              <a:buFont typeface="Wingdings" pitchFamily="2" charset="2"/>
              <a:buNone/>
            </a:pPr>
            <a:r>
              <a:rPr lang="zh-CN" altLang="en-US" sz="2400" dirty="0">
                <a:latin typeface="宋体" pitchFamily="2" charset="-122"/>
                <a:ea typeface="宋体" pitchFamily="2" charset="-122"/>
              </a:rPr>
              <a:t>   创造性，是指与现有技术相比，该发明具有</a:t>
            </a:r>
            <a:r>
              <a:rPr lang="zh-CN" altLang="en-US" sz="2400" b="1" dirty="0">
                <a:latin typeface="宋体" pitchFamily="2" charset="-122"/>
                <a:ea typeface="宋体" pitchFamily="2" charset="-122"/>
              </a:rPr>
              <a:t>突出的实质性特点</a:t>
            </a:r>
            <a:r>
              <a:rPr lang="zh-CN" altLang="en-US" sz="2400" dirty="0">
                <a:latin typeface="宋体" pitchFamily="2" charset="-122"/>
                <a:ea typeface="宋体" pitchFamily="2" charset="-122"/>
              </a:rPr>
              <a:t>和</a:t>
            </a:r>
            <a:r>
              <a:rPr lang="zh-CN" altLang="en-US" sz="2400" b="1" dirty="0">
                <a:latin typeface="宋体" pitchFamily="2" charset="-122"/>
                <a:ea typeface="宋体" pitchFamily="2" charset="-122"/>
              </a:rPr>
              <a:t>显著的进步</a:t>
            </a:r>
            <a:r>
              <a:rPr lang="zh-CN" altLang="en-US" sz="2400" dirty="0">
                <a:latin typeface="宋体" pitchFamily="2" charset="-122"/>
                <a:ea typeface="宋体" pitchFamily="2" charset="-122"/>
              </a:rPr>
              <a:t>，该实用新型具有实质性特点和进步。</a:t>
            </a:r>
          </a:p>
          <a:p>
            <a:pPr eaLnBrk="1" hangingPunct="1">
              <a:spcBef>
                <a:spcPct val="50000"/>
              </a:spcBef>
              <a:spcAft>
                <a:spcPct val="50000"/>
              </a:spcAft>
            </a:pPr>
            <a:endParaRPr lang="zh-CN" altLang="en-US" dirty="0">
              <a:latin typeface="宋体" pitchFamily="2" charset="-122"/>
              <a:ea typeface="宋体" pitchFamily="2" charset="-122"/>
            </a:endParaRPr>
          </a:p>
          <a:p>
            <a:pPr eaLnBrk="1" hangingPunct="1">
              <a:buFont typeface="Wingdings" pitchFamily="2" charset="2"/>
              <a:buNone/>
            </a:pPr>
            <a:endParaRPr lang="en-US" altLang="zh-CN" dirty="0">
              <a:latin typeface="宋体" pitchFamily="2" charset="-122"/>
              <a:ea typeface="宋体" pitchFamily="2" charset="-122"/>
            </a:endParaRPr>
          </a:p>
        </p:txBody>
      </p:sp>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endParaRPr lang="zh-CN" altLang="en-US" sz="2800" b="1" dirty="0">
              <a:solidFill>
                <a:schemeClr val="tx1"/>
              </a:solidFill>
              <a:latin typeface="宋体" pitchFamily="2" charset="-122"/>
              <a:ea typeface="宋体" pitchFamily="2" charset="-122"/>
            </a:endParaRPr>
          </a:p>
        </p:txBody>
      </p:sp>
      <p:sp>
        <p:nvSpPr>
          <p:cNvPr id="6" name="Rectangle 3"/>
          <p:cNvSpPr txBox="1">
            <a:spLocks noChangeArrowheads="1"/>
          </p:cNvSpPr>
          <p:nvPr/>
        </p:nvSpPr>
        <p:spPr bwMode="auto">
          <a:xfrm>
            <a:off x="471059" y="3645024"/>
            <a:ext cx="8280598" cy="23762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marL="0">
              <a:lnSpc>
                <a:spcPct val="150000"/>
              </a:lnSpc>
            </a:pPr>
            <a:r>
              <a:rPr lang="zh-CN" altLang="en-US" sz="2400" b="1" dirty="0">
                <a:latin typeface="宋体" pitchFamily="2" charset="-122"/>
                <a:ea typeface="宋体" pitchFamily="2" charset="-122"/>
              </a:rPr>
              <a:t>判断创造性的标准：组合对比</a:t>
            </a:r>
          </a:p>
          <a:p>
            <a:pPr marL="0" indent="457200" algn="just">
              <a:lnSpc>
                <a:spcPct val="150000"/>
              </a:lnSpc>
              <a:buFont typeface="Wingdings" pitchFamily="2" charset="2"/>
              <a:buNone/>
            </a:pPr>
            <a:r>
              <a:rPr lang="zh-CN" altLang="en-US" sz="2400" dirty="0">
                <a:latin typeface="宋体" pitchFamily="2" charset="-122"/>
                <a:ea typeface="宋体" pitchFamily="2" charset="-122"/>
              </a:rPr>
              <a:t>与新颖性“单独对比”的判断原则不同，判断创造性时，将一份或者多份现有技术中的不同的技术内容组合在一起对要求保护的发明进行评价，称为“组合对比”。</a:t>
            </a:r>
          </a:p>
        </p:txBody>
      </p:sp>
    </p:spTree>
    <p:extLst>
      <p:ext uri="{BB962C8B-B14F-4D97-AF65-F5344CB8AC3E}">
        <p14:creationId xmlns:p14="http://schemas.microsoft.com/office/powerpoint/2010/main" val="29740474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692696"/>
            <a:ext cx="8229600" cy="494928"/>
          </a:xfrm>
        </p:spPr>
        <p:txBody>
          <a:bodyPr/>
          <a:lstStyle/>
          <a:p>
            <a:r>
              <a:rPr lang="zh-CN" altLang="en-US" sz="2800" dirty="0"/>
              <a:t>涉及创造性审查意见的答复</a:t>
            </a:r>
            <a:endParaRPr lang="zh-CN" altLang="en-US" sz="2800" b="0" dirty="0"/>
          </a:p>
        </p:txBody>
      </p:sp>
      <p:sp>
        <p:nvSpPr>
          <p:cNvPr id="3" name="内容占位符 2"/>
          <p:cNvSpPr>
            <a:spLocks noGrp="1"/>
          </p:cNvSpPr>
          <p:nvPr>
            <p:ph idx="1"/>
          </p:nvPr>
        </p:nvSpPr>
        <p:spPr>
          <a:xfrm>
            <a:off x="395536" y="1268760"/>
            <a:ext cx="8497639" cy="4751040"/>
          </a:xfrm>
        </p:spPr>
        <p:txBody>
          <a:bodyPr/>
          <a:lstStyle/>
          <a:p>
            <a:pPr marL="0" indent="0">
              <a:spcBef>
                <a:spcPts val="0"/>
              </a:spcBef>
              <a:buNone/>
            </a:pPr>
            <a:r>
              <a:rPr lang="zh-CN" altLang="en-US" sz="2400" b="1" dirty="0"/>
              <a:t>创造性的概念</a:t>
            </a:r>
            <a:endParaRPr lang="en-US" altLang="zh-CN" sz="2400" b="1" dirty="0"/>
          </a:p>
          <a:p>
            <a:pPr marL="0" indent="0">
              <a:spcBef>
                <a:spcPts val="0"/>
              </a:spcBef>
              <a:buNone/>
            </a:pPr>
            <a:r>
              <a:rPr lang="zh-CN" sz="2400" kern="0" dirty="0">
                <a:latin typeface="Times New Roman"/>
                <a:ea typeface="宋体"/>
                <a:cs typeface="宋体"/>
              </a:rPr>
              <a:t>　　</a:t>
            </a:r>
            <a:r>
              <a:rPr lang="zh-CN" sz="2400" b="1" kern="0" dirty="0">
                <a:latin typeface="Times New Roman"/>
                <a:ea typeface="宋体"/>
                <a:cs typeface="宋体"/>
              </a:rPr>
              <a:t>创造性，是指与现有技术相比，该发明具有突出的实质性特点和显著的进步，该实用新型具有实质性特点和进步。</a:t>
            </a:r>
            <a:endParaRPr lang="zh-CN" sz="2400" b="1" kern="100" dirty="0">
              <a:latin typeface="Times New Roman"/>
              <a:ea typeface="宋体"/>
            </a:endParaRPr>
          </a:p>
          <a:p>
            <a:pPr marL="0" indent="0">
              <a:spcBef>
                <a:spcPts val="0"/>
              </a:spcBef>
              <a:buNone/>
            </a:pPr>
            <a:r>
              <a:rPr lang="zh-CN" sz="2400" kern="0" dirty="0">
                <a:latin typeface="Times New Roman"/>
                <a:ea typeface="宋体"/>
                <a:cs typeface="宋体"/>
              </a:rPr>
              <a:t>　</a:t>
            </a:r>
            <a:r>
              <a:rPr lang="en-US" altLang="zh-CN" sz="2400" kern="0" dirty="0">
                <a:latin typeface="Times New Roman"/>
                <a:ea typeface="宋体"/>
                <a:cs typeface="宋体"/>
              </a:rPr>
              <a:t>   </a:t>
            </a:r>
            <a:r>
              <a:rPr lang="zh-CN" altLang="zh-CN" sz="2000" dirty="0"/>
              <a:t>发明有突出的实质性特点，是指对所属技术领域的技术人员来说，发明相对于现有技术是非显而易见的。如果发明是所属技术领域的技术人员在现有技术的基础上仅仅通过合乎逻辑的分析、推理或者有限的试验可以得到的，则该发明是显而易见的，也就不具备突出的实质性特点。</a:t>
            </a:r>
            <a:endParaRPr lang="en-US" altLang="zh-CN" sz="2000" dirty="0"/>
          </a:p>
          <a:p>
            <a:pPr marL="0" indent="0">
              <a:spcBef>
                <a:spcPts val="0"/>
              </a:spcBef>
              <a:buNone/>
            </a:pPr>
            <a:r>
              <a:rPr lang="en-US" altLang="zh-CN" sz="2000" dirty="0"/>
              <a:t>     </a:t>
            </a:r>
            <a:r>
              <a:rPr lang="zh-CN" altLang="zh-CN" sz="2000" dirty="0"/>
              <a:t>发明有显著的进步，是指发明与现有技术相比能够产生有益的技术效果。例如，发明克服了现有技术中存在的缺点和不足，或者为解决某一技术问题提供了一种不同构思的技术方案，或者代表某种新的技术发展趋势。</a:t>
            </a:r>
            <a:endParaRPr lang="en-US" altLang="zh-CN" sz="2000" dirty="0"/>
          </a:p>
          <a:p>
            <a:pPr marL="0" indent="0">
              <a:spcBef>
                <a:spcPts val="0"/>
              </a:spcBef>
              <a:buNone/>
            </a:pPr>
            <a:r>
              <a:rPr lang="en-US" altLang="zh-CN" sz="2000" dirty="0"/>
              <a:t>     </a:t>
            </a:r>
            <a:r>
              <a:rPr lang="zh-CN" altLang="zh-CN" sz="2000" dirty="0"/>
              <a:t>所属技术领域的技术人员，也可称为本领域的技术人员，是指一种假设的“人”，假定他知晓申请日或者优先权日之前发明所属技术领域所有的普通技术知识，能够获知该领域中所有的现有技术，并且具有应用该日期之前常规实验手段的能力，但他不具有创造能力。</a:t>
            </a:r>
            <a:endParaRPr lang="zh-CN" altLang="en-US" sz="20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41</a:t>
            </a:fld>
            <a:endParaRPr lang="en-GB" altLang="en-US"/>
          </a:p>
        </p:txBody>
      </p:sp>
    </p:spTree>
    <p:extLst>
      <p:ext uri="{BB962C8B-B14F-4D97-AF65-F5344CB8AC3E}">
        <p14:creationId xmlns:p14="http://schemas.microsoft.com/office/powerpoint/2010/main" val="21591346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229600" cy="782960"/>
          </a:xfrm>
        </p:spPr>
        <p:txBody>
          <a:bodyPr/>
          <a:lstStyle/>
          <a:p>
            <a:r>
              <a:rPr lang="zh-CN" altLang="en-US" sz="2800" dirty="0"/>
              <a:t>涉及创造性审查意见的答复</a:t>
            </a:r>
            <a:endParaRPr lang="zh-CN" altLang="en-US" sz="2800" b="0" dirty="0"/>
          </a:p>
        </p:txBody>
      </p:sp>
      <p:sp>
        <p:nvSpPr>
          <p:cNvPr id="3" name="内容占位符 2"/>
          <p:cNvSpPr>
            <a:spLocks noGrp="1"/>
          </p:cNvSpPr>
          <p:nvPr>
            <p:ph idx="1"/>
          </p:nvPr>
        </p:nvSpPr>
        <p:spPr>
          <a:xfrm>
            <a:off x="395536" y="1340768"/>
            <a:ext cx="8497639" cy="4679032"/>
          </a:xfrm>
        </p:spPr>
        <p:txBody>
          <a:bodyPr/>
          <a:lstStyle/>
          <a:p>
            <a:pPr marL="0" indent="0">
              <a:buNone/>
            </a:pPr>
            <a:r>
              <a:rPr lang="zh-CN" altLang="en-US" sz="2400" b="1" dirty="0"/>
              <a:t>组合</a:t>
            </a:r>
            <a:r>
              <a:rPr lang="zh-CN" altLang="zh-CN" sz="2400" b="1" dirty="0"/>
              <a:t>对比</a:t>
            </a:r>
          </a:p>
          <a:p>
            <a:pPr marL="0" indent="0">
              <a:buNone/>
            </a:pPr>
            <a:r>
              <a:rPr lang="zh-CN" altLang="zh-CN" sz="2400" dirty="0"/>
              <a:t>与新颖性“单独对比” 的审查原则不同，审查创造性时，将一份或者多份现有技术中的不同的技术内容组合在一起对要求保护的发明进行评价</a:t>
            </a:r>
            <a:r>
              <a:rPr lang="zh-CN" altLang="en-US" sz="2400" dirty="0"/>
              <a:t>。</a:t>
            </a:r>
            <a:endParaRPr lang="en-US" altLang="zh-CN" sz="2400" dirty="0"/>
          </a:p>
          <a:p>
            <a:pPr marL="0" indent="0">
              <a:buNone/>
            </a:pPr>
            <a:r>
              <a:rPr lang="zh-CN" altLang="zh-CN" sz="2400" dirty="0"/>
              <a:t>在评价发明是否具备创造性时，审查员不仅要考虑发明的技术方案本身，而且还要考虑发明所属技术领域、所解决的技术问题和所产生的技术效果，将发明作为一个整体看待。</a:t>
            </a:r>
            <a:endParaRPr lang="en-US" altLang="zh-CN" sz="2400" dirty="0"/>
          </a:p>
          <a:p>
            <a:pPr marL="0" indent="0">
              <a:buNone/>
            </a:pPr>
            <a:r>
              <a:rPr lang="zh-CN" altLang="zh-CN" sz="2400" dirty="0"/>
              <a:t>判断发明是否具有突出的实质性特点，就是要判断对本领域的技术人员来说，要求保护的发明相对于现有技术是否显而易见。如果要求保护的发明相对于现有技术是显而易见的，则不具有突出的实质性特点；反之，如果对比的结果表明要求保护的发明相对于现有技术是非显而易见的，则具有突出的实质性特点。</a:t>
            </a:r>
            <a:endParaRPr lang="zh-CN" altLang="en-US" sz="2400" dirty="0"/>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42</a:t>
            </a:fld>
            <a:endParaRPr lang="en-GB" altLang="en-US"/>
          </a:p>
        </p:txBody>
      </p:sp>
    </p:spTree>
    <p:extLst>
      <p:ext uri="{BB962C8B-B14F-4D97-AF65-F5344CB8AC3E}">
        <p14:creationId xmlns:p14="http://schemas.microsoft.com/office/powerpoint/2010/main" val="2665900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229600" cy="782960"/>
          </a:xfrm>
        </p:spPr>
        <p:txBody>
          <a:bodyPr/>
          <a:lstStyle/>
          <a:p>
            <a:r>
              <a:rPr lang="zh-CN" altLang="en-US" sz="2800" dirty="0"/>
              <a:t>涉及创造性审查意见的答复</a:t>
            </a:r>
            <a:endParaRPr lang="zh-CN" altLang="en-US" sz="2800" b="0" dirty="0"/>
          </a:p>
        </p:txBody>
      </p:sp>
      <p:sp>
        <p:nvSpPr>
          <p:cNvPr id="3" name="内容占位符 2"/>
          <p:cNvSpPr>
            <a:spLocks noGrp="1"/>
          </p:cNvSpPr>
          <p:nvPr>
            <p:ph idx="1"/>
          </p:nvPr>
        </p:nvSpPr>
        <p:spPr>
          <a:xfrm>
            <a:off x="395536" y="1340768"/>
            <a:ext cx="8497639" cy="4679032"/>
          </a:xfrm>
        </p:spPr>
        <p:txBody>
          <a:bodyPr/>
          <a:lstStyle/>
          <a:p>
            <a:pPr marL="0" indent="0">
              <a:buNone/>
            </a:pPr>
            <a:r>
              <a:rPr lang="zh-CN" altLang="zh-CN" sz="2400" b="1" dirty="0">
                <a:latin typeface="Times New Roman" pitchFamily="18" charset="0"/>
                <a:ea typeface="宋体" pitchFamily="2" charset="-122"/>
                <a:cs typeface="Times New Roman" pitchFamily="18" charset="0"/>
              </a:rPr>
              <a:t>在评价发明是否具有显著的进步时，主要应当考虑发明是否具有有益的技术效果。以下情况，通常应当认为发明具有有益的技术效果，具有显著的进步：</a:t>
            </a:r>
          </a:p>
          <a:p>
            <a:pPr marL="0" indent="0">
              <a:buNone/>
            </a:pPr>
            <a:r>
              <a:rPr lang="en-US" altLang="zh-CN" sz="2400" b="1" dirty="0">
                <a:latin typeface="Times New Roman" pitchFamily="18" charset="0"/>
                <a:ea typeface="宋体" pitchFamily="2" charset="-122"/>
                <a:cs typeface="Times New Roman" pitchFamily="18" charset="0"/>
              </a:rPr>
              <a:t>(1)</a:t>
            </a:r>
            <a:r>
              <a:rPr lang="zh-CN" altLang="zh-CN" sz="2400" b="1" dirty="0">
                <a:latin typeface="Times New Roman" pitchFamily="18" charset="0"/>
                <a:ea typeface="宋体" pitchFamily="2" charset="-122"/>
                <a:cs typeface="Times New Roman" pitchFamily="18" charset="0"/>
              </a:rPr>
              <a:t>发明与现有技术相比具有更好的技术效果，例如，质量改善、产量提高、节约能源、防治环境污染等；</a:t>
            </a:r>
          </a:p>
          <a:p>
            <a:pPr marL="0" indent="0">
              <a:buNone/>
            </a:pPr>
            <a:r>
              <a:rPr lang="en-US" altLang="zh-CN" sz="2400" b="1" dirty="0">
                <a:latin typeface="Times New Roman" pitchFamily="18" charset="0"/>
                <a:ea typeface="宋体" pitchFamily="2" charset="-122"/>
                <a:cs typeface="Times New Roman" pitchFamily="18" charset="0"/>
              </a:rPr>
              <a:t>(2)</a:t>
            </a:r>
            <a:r>
              <a:rPr lang="zh-CN" altLang="zh-CN" sz="2400" b="1" dirty="0">
                <a:latin typeface="Times New Roman" pitchFamily="18" charset="0"/>
                <a:ea typeface="宋体" pitchFamily="2" charset="-122"/>
                <a:cs typeface="Times New Roman" pitchFamily="18" charset="0"/>
              </a:rPr>
              <a:t>发明提供了一种技术构思不同的技术方案，其技术效果能够基本上达到现有技术的水平；</a:t>
            </a:r>
          </a:p>
          <a:p>
            <a:pPr marL="0" indent="0">
              <a:buNone/>
            </a:pPr>
            <a:r>
              <a:rPr lang="en-US" altLang="zh-CN" sz="2400" b="1" dirty="0">
                <a:latin typeface="Times New Roman" pitchFamily="18" charset="0"/>
                <a:ea typeface="宋体" pitchFamily="2" charset="-122"/>
                <a:cs typeface="Times New Roman" pitchFamily="18" charset="0"/>
              </a:rPr>
              <a:t>(3)</a:t>
            </a:r>
            <a:r>
              <a:rPr lang="zh-CN" altLang="zh-CN" sz="2400" b="1" dirty="0">
                <a:latin typeface="Times New Roman" pitchFamily="18" charset="0"/>
                <a:ea typeface="宋体" pitchFamily="2" charset="-122"/>
                <a:cs typeface="Times New Roman" pitchFamily="18" charset="0"/>
              </a:rPr>
              <a:t>发明代表某种新技术发展趋势；</a:t>
            </a:r>
          </a:p>
          <a:p>
            <a:pPr marL="0" indent="0">
              <a:buNone/>
            </a:pPr>
            <a:r>
              <a:rPr lang="en-US" altLang="zh-CN" sz="2400" b="1" dirty="0">
                <a:latin typeface="Times New Roman" pitchFamily="18" charset="0"/>
                <a:ea typeface="宋体" pitchFamily="2" charset="-122"/>
                <a:cs typeface="Times New Roman" pitchFamily="18" charset="0"/>
              </a:rPr>
              <a:t>(4)</a:t>
            </a:r>
            <a:r>
              <a:rPr lang="zh-CN" altLang="zh-CN" sz="2400" b="1" dirty="0">
                <a:latin typeface="Times New Roman" pitchFamily="18" charset="0"/>
                <a:ea typeface="宋体" pitchFamily="2" charset="-122"/>
                <a:cs typeface="Times New Roman" pitchFamily="18" charset="0"/>
              </a:rPr>
              <a:t>尽管发明在某些方面有负面效果，但在其他方面具有明显积极的技术效果。</a:t>
            </a:r>
            <a:endParaRPr lang="zh-CN" altLang="en-US" sz="2400" b="1" dirty="0">
              <a:latin typeface="Times New Roman" pitchFamily="18" charset="0"/>
              <a:ea typeface="宋体" pitchFamily="2" charset="-122"/>
              <a:cs typeface="Times New Roman" pitchFamily="18" charset="0"/>
            </a:endParaRP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43</a:t>
            </a:fld>
            <a:endParaRPr lang="en-GB" altLang="en-US"/>
          </a:p>
        </p:txBody>
      </p:sp>
    </p:spTree>
    <p:extLst>
      <p:ext uri="{BB962C8B-B14F-4D97-AF65-F5344CB8AC3E}">
        <p14:creationId xmlns:p14="http://schemas.microsoft.com/office/powerpoint/2010/main" val="2927642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229600" cy="782960"/>
          </a:xfrm>
        </p:spPr>
        <p:txBody>
          <a:bodyPr/>
          <a:lstStyle/>
          <a:p>
            <a:r>
              <a:rPr lang="zh-CN" altLang="en-US" sz="2800" dirty="0"/>
              <a:t>涉及创造性审查意见的答复</a:t>
            </a:r>
            <a:endParaRPr lang="zh-CN" altLang="en-US" sz="2800" b="0" dirty="0"/>
          </a:p>
        </p:txBody>
      </p:sp>
      <p:sp>
        <p:nvSpPr>
          <p:cNvPr id="3" name="内容占位符 2"/>
          <p:cNvSpPr>
            <a:spLocks noGrp="1"/>
          </p:cNvSpPr>
          <p:nvPr>
            <p:ph idx="1"/>
          </p:nvPr>
        </p:nvSpPr>
        <p:spPr>
          <a:xfrm>
            <a:off x="395536" y="1340768"/>
            <a:ext cx="8497639" cy="4679032"/>
          </a:xfrm>
        </p:spPr>
        <p:txBody>
          <a:bodyPr/>
          <a:lstStyle/>
          <a:p>
            <a:pPr marL="0" indent="0">
              <a:buNone/>
            </a:pPr>
            <a:r>
              <a:rPr lang="zh-CN" altLang="en-US" sz="2400" b="1" dirty="0">
                <a:latin typeface="Times New Roman" pitchFamily="18" charset="0"/>
                <a:ea typeface="宋体" pitchFamily="2" charset="-122"/>
                <a:cs typeface="Times New Roman" pitchFamily="18" charset="0"/>
              </a:rPr>
              <a:t>三</a:t>
            </a:r>
            <a:r>
              <a:rPr lang="zh-CN" altLang="zh-CN" sz="2400" b="1" dirty="0">
                <a:latin typeface="Times New Roman" pitchFamily="18" charset="0"/>
                <a:ea typeface="宋体" pitchFamily="2" charset="-122"/>
                <a:cs typeface="Times New Roman" pitchFamily="18" charset="0"/>
              </a:rPr>
              <a:t>步</a:t>
            </a:r>
            <a:r>
              <a:rPr lang="zh-CN" altLang="en-US" sz="2400" b="1" dirty="0">
                <a:latin typeface="Times New Roman" pitchFamily="18" charset="0"/>
                <a:ea typeface="宋体" pitchFamily="2" charset="-122"/>
                <a:cs typeface="Times New Roman" pitchFamily="18" charset="0"/>
              </a:rPr>
              <a:t>法</a:t>
            </a:r>
            <a:r>
              <a:rPr lang="zh-CN" altLang="zh-CN" sz="2400" b="1" dirty="0">
                <a:latin typeface="Times New Roman" pitchFamily="18" charset="0"/>
                <a:ea typeface="宋体" pitchFamily="2" charset="-122"/>
                <a:cs typeface="Times New Roman" pitchFamily="18" charset="0"/>
              </a:rPr>
              <a:t>：</a:t>
            </a:r>
          </a:p>
          <a:p>
            <a:pPr marL="0" indent="0">
              <a:buNone/>
            </a:pPr>
            <a:r>
              <a:rPr lang="en-US" altLang="zh-CN" sz="2400" b="1" dirty="0">
                <a:latin typeface="Times New Roman" pitchFamily="18" charset="0"/>
                <a:ea typeface="宋体" pitchFamily="2" charset="-122"/>
                <a:cs typeface="Times New Roman" pitchFamily="18" charset="0"/>
              </a:rPr>
              <a:t>(1)</a:t>
            </a:r>
            <a:r>
              <a:rPr lang="zh-CN" altLang="zh-CN" sz="2400" b="1" dirty="0">
                <a:latin typeface="Times New Roman" pitchFamily="18" charset="0"/>
                <a:ea typeface="宋体" pitchFamily="2" charset="-122"/>
                <a:cs typeface="Times New Roman" pitchFamily="18" charset="0"/>
              </a:rPr>
              <a:t>确定</a:t>
            </a:r>
            <a:r>
              <a:rPr lang="zh-CN" altLang="en-US" sz="2400" b="1" dirty="0">
                <a:latin typeface="Times New Roman" pitchFamily="18" charset="0"/>
                <a:ea typeface="宋体" pitchFamily="2" charset="-122"/>
                <a:cs typeface="Times New Roman" pitchFamily="18" charset="0"/>
              </a:rPr>
              <a:t>与本发明</a:t>
            </a:r>
            <a:r>
              <a:rPr lang="zh-CN" altLang="zh-CN" sz="2400" b="1" dirty="0">
                <a:latin typeface="Times New Roman" pitchFamily="18" charset="0"/>
                <a:ea typeface="宋体" pitchFamily="2" charset="-122"/>
                <a:cs typeface="Times New Roman" pitchFamily="18" charset="0"/>
              </a:rPr>
              <a:t>最接近的现有技术；</a:t>
            </a:r>
          </a:p>
          <a:p>
            <a:pPr marL="0" indent="0">
              <a:buNone/>
            </a:pPr>
            <a:r>
              <a:rPr lang="en-US" altLang="zh-CN" sz="2400" b="1" dirty="0">
                <a:latin typeface="Times New Roman" pitchFamily="18" charset="0"/>
                <a:ea typeface="宋体" pitchFamily="2" charset="-122"/>
                <a:cs typeface="Times New Roman" pitchFamily="18" charset="0"/>
              </a:rPr>
              <a:t>(2)</a:t>
            </a:r>
            <a:r>
              <a:rPr lang="zh-CN" altLang="zh-CN" sz="2400" b="1" dirty="0">
                <a:latin typeface="Times New Roman" pitchFamily="18" charset="0"/>
                <a:ea typeface="宋体" pitchFamily="2" charset="-122"/>
                <a:cs typeface="Times New Roman" pitchFamily="18" charset="0"/>
              </a:rPr>
              <a:t>确定</a:t>
            </a:r>
            <a:r>
              <a:rPr lang="zh-CN" altLang="en-US" sz="2400" b="1" dirty="0">
                <a:latin typeface="Times New Roman" pitchFamily="18" charset="0"/>
                <a:ea typeface="宋体" pitchFamily="2" charset="-122"/>
                <a:cs typeface="Times New Roman" pitchFamily="18" charset="0"/>
              </a:rPr>
              <a:t>本</a:t>
            </a:r>
            <a:r>
              <a:rPr lang="zh-CN" altLang="zh-CN" sz="2400" b="1" dirty="0">
                <a:latin typeface="Times New Roman" pitchFamily="18" charset="0"/>
                <a:ea typeface="宋体" pitchFamily="2" charset="-122"/>
                <a:cs typeface="Times New Roman" pitchFamily="18" charset="0"/>
              </a:rPr>
              <a:t>发明</a:t>
            </a:r>
            <a:r>
              <a:rPr lang="zh-CN" altLang="en-US" sz="2400" b="1" dirty="0">
                <a:latin typeface="Times New Roman" pitchFamily="18" charset="0"/>
                <a:ea typeface="宋体" pitchFamily="2" charset="-122"/>
                <a:cs typeface="Times New Roman" pitchFamily="18" charset="0"/>
              </a:rPr>
              <a:t>与</a:t>
            </a:r>
            <a:r>
              <a:rPr lang="zh-CN" altLang="zh-CN" sz="2400" b="1" dirty="0">
                <a:latin typeface="Times New Roman" pitchFamily="18" charset="0"/>
                <a:ea typeface="宋体" pitchFamily="2" charset="-122"/>
                <a:cs typeface="Times New Roman" pitchFamily="18" charset="0"/>
              </a:rPr>
              <a:t>最接近现有技术</a:t>
            </a:r>
            <a:r>
              <a:rPr lang="zh-CN" altLang="en-US" sz="2400" b="1" dirty="0">
                <a:latin typeface="Times New Roman" pitchFamily="18" charset="0"/>
                <a:ea typeface="宋体" pitchFamily="2" charset="-122"/>
                <a:cs typeface="Times New Roman" pitchFamily="18" charset="0"/>
              </a:rPr>
              <a:t>之间</a:t>
            </a:r>
            <a:r>
              <a:rPr lang="zh-CN" altLang="zh-CN" sz="2400" b="1" dirty="0">
                <a:latin typeface="Times New Roman" pitchFamily="18" charset="0"/>
                <a:ea typeface="宋体" pitchFamily="2" charset="-122"/>
                <a:cs typeface="Times New Roman" pitchFamily="18" charset="0"/>
              </a:rPr>
              <a:t>的区别特征和</a:t>
            </a:r>
            <a:r>
              <a:rPr lang="zh-CN" altLang="en-US" sz="2400" b="1" dirty="0">
                <a:latin typeface="Times New Roman" pitchFamily="18" charset="0"/>
                <a:ea typeface="宋体" pitchFamily="2" charset="-122"/>
                <a:cs typeface="Times New Roman" pitchFamily="18" charset="0"/>
              </a:rPr>
              <a:t>本</a:t>
            </a:r>
            <a:r>
              <a:rPr lang="zh-CN" altLang="zh-CN" sz="2400" b="1" dirty="0">
                <a:latin typeface="Times New Roman" pitchFamily="18" charset="0"/>
                <a:ea typeface="宋体" pitchFamily="2" charset="-122"/>
                <a:cs typeface="Times New Roman" pitchFamily="18" charset="0"/>
              </a:rPr>
              <a:t>发明实际解决的技术问题；</a:t>
            </a:r>
          </a:p>
          <a:p>
            <a:pPr marL="0" indent="0">
              <a:buNone/>
            </a:pPr>
            <a:r>
              <a:rPr lang="en-US" altLang="zh-CN" sz="2400" b="1" dirty="0">
                <a:latin typeface="Times New Roman" pitchFamily="18" charset="0"/>
                <a:ea typeface="宋体" pitchFamily="2" charset="-122"/>
                <a:cs typeface="Times New Roman" pitchFamily="18" charset="0"/>
              </a:rPr>
              <a:t>(3)</a:t>
            </a:r>
            <a:r>
              <a:rPr lang="zh-CN" altLang="zh-CN" sz="2400" b="1" dirty="0">
                <a:latin typeface="Times New Roman" pitchFamily="18" charset="0"/>
                <a:ea typeface="宋体" pitchFamily="2" charset="-122"/>
                <a:cs typeface="Times New Roman" pitchFamily="18" charset="0"/>
              </a:rPr>
              <a:t>判断要求保护的发明对本领域的技术人员来说是</a:t>
            </a:r>
            <a:r>
              <a:rPr lang="zh-CN" altLang="en-US" sz="2400" b="1" dirty="0">
                <a:latin typeface="Times New Roman" pitchFamily="18" charset="0"/>
                <a:ea typeface="宋体" pitchFamily="2" charset="-122"/>
                <a:cs typeface="Times New Roman" pitchFamily="18" charset="0"/>
              </a:rPr>
              <a:t>非</a:t>
            </a:r>
            <a:r>
              <a:rPr lang="zh-CN" altLang="zh-CN" sz="2400" b="1" dirty="0">
                <a:latin typeface="Times New Roman" pitchFamily="18" charset="0"/>
                <a:ea typeface="宋体" pitchFamily="2" charset="-122"/>
                <a:cs typeface="Times New Roman" pitchFamily="18" charset="0"/>
              </a:rPr>
              <a:t>显而易见</a:t>
            </a:r>
            <a:r>
              <a:rPr lang="zh-CN" altLang="en-US" sz="2400" b="1" dirty="0">
                <a:latin typeface="Times New Roman" pitchFamily="18" charset="0"/>
                <a:ea typeface="宋体" pitchFamily="2" charset="-122"/>
                <a:cs typeface="Times New Roman" pitchFamily="18" charset="0"/>
              </a:rPr>
              <a:t>的</a:t>
            </a:r>
            <a:r>
              <a:rPr lang="zh-CN" altLang="zh-CN" sz="2400" b="1" dirty="0">
                <a:latin typeface="Times New Roman" pitchFamily="18" charset="0"/>
                <a:ea typeface="宋体" pitchFamily="2" charset="-122"/>
                <a:cs typeface="Times New Roman" pitchFamily="18" charset="0"/>
              </a:rPr>
              <a:t>。</a:t>
            </a:r>
            <a:r>
              <a:rPr lang="zh-CN" altLang="zh-CN" sz="2000" b="1" dirty="0">
                <a:latin typeface="Times New Roman" pitchFamily="18" charset="0"/>
                <a:ea typeface="宋体" pitchFamily="2" charset="-122"/>
                <a:cs typeface="Times New Roman" pitchFamily="18" charset="0"/>
              </a:rPr>
              <a:t>从最接近的现有技术和发明实际解决的技术问题出发，判断要求保护的发明对本领域的技术人员来说是否显而易见。判断过程中，要确定的是现有技术整体上是否存在某种技术启示，即现有技术中是否给出将上述区别特征应用到该最接近的现有技术以解决其存在的技术问题</a:t>
            </a:r>
            <a:r>
              <a:rPr lang="en-US" altLang="zh-CN" sz="2000" b="1" dirty="0">
                <a:latin typeface="Times New Roman" pitchFamily="18" charset="0"/>
                <a:ea typeface="宋体" pitchFamily="2" charset="-122"/>
                <a:cs typeface="Times New Roman" pitchFamily="18" charset="0"/>
              </a:rPr>
              <a:t>(</a:t>
            </a:r>
            <a:r>
              <a:rPr lang="zh-CN" altLang="zh-CN" sz="2000" b="1" dirty="0">
                <a:latin typeface="Times New Roman" pitchFamily="18" charset="0"/>
                <a:ea typeface="宋体" pitchFamily="2" charset="-122"/>
                <a:cs typeface="Times New Roman" pitchFamily="18" charset="0"/>
              </a:rPr>
              <a:t>即发明实际解决的技术问题</a:t>
            </a:r>
            <a:r>
              <a:rPr lang="en-US" altLang="zh-CN" sz="2000" b="1" dirty="0">
                <a:latin typeface="Times New Roman" pitchFamily="18" charset="0"/>
                <a:ea typeface="宋体" pitchFamily="2" charset="-122"/>
                <a:cs typeface="Times New Roman" pitchFamily="18" charset="0"/>
              </a:rPr>
              <a:t>) </a:t>
            </a:r>
            <a:r>
              <a:rPr lang="zh-CN" altLang="zh-CN" sz="2000" b="1" dirty="0">
                <a:latin typeface="Times New Roman" pitchFamily="18" charset="0"/>
                <a:ea typeface="宋体" pitchFamily="2" charset="-122"/>
                <a:cs typeface="Times New Roman" pitchFamily="18" charset="0"/>
              </a:rPr>
              <a:t>的启示，这种启示会使本领域的技术人员在面对所述技术问题时，有动机改进该最接近的现有技术并获得要求保护的发明。如果现有技术存在这种技术启示，则发明是显而易见的，不具有突出的实质性特点</a:t>
            </a:r>
            <a:endParaRPr lang="zh-CN" altLang="en-US" sz="2000" b="1" dirty="0">
              <a:latin typeface="Times New Roman" pitchFamily="18" charset="0"/>
              <a:ea typeface="宋体" pitchFamily="2" charset="-122"/>
              <a:cs typeface="Times New Roman" pitchFamily="18" charset="0"/>
            </a:endParaRP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44</a:t>
            </a:fld>
            <a:endParaRPr lang="en-GB" altLang="en-US"/>
          </a:p>
        </p:txBody>
      </p:sp>
    </p:spTree>
    <p:extLst>
      <p:ext uri="{BB962C8B-B14F-4D97-AF65-F5344CB8AC3E}">
        <p14:creationId xmlns:p14="http://schemas.microsoft.com/office/powerpoint/2010/main" val="41180051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539553" y="1124744"/>
            <a:ext cx="8064896" cy="5256584"/>
          </a:xfrm>
        </p:spPr>
        <p:txBody>
          <a:bodyPr/>
          <a:lstStyle/>
          <a:p>
            <a:pPr eaLnBrk="1" hangingPunct="1">
              <a:lnSpc>
                <a:spcPct val="150000"/>
              </a:lnSpc>
            </a:pPr>
            <a:r>
              <a:rPr lang="zh-CN" altLang="en-US" sz="2400" b="1" dirty="0">
                <a:latin typeface="宋体" pitchFamily="2" charset="-122"/>
                <a:ea typeface="宋体" pitchFamily="2" charset="-122"/>
              </a:rPr>
              <a:t>突出的实质性特点</a:t>
            </a:r>
          </a:p>
          <a:p>
            <a:pPr eaLnBrk="1" hangingPunct="1">
              <a:lnSpc>
                <a:spcPct val="150000"/>
              </a:lnSpc>
              <a:buFont typeface="Wingdings" pitchFamily="2" charset="2"/>
              <a:buNone/>
            </a:pPr>
            <a:r>
              <a:rPr lang="zh-CN" altLang="en-US" sz="2000" dirty="0">
                <a:latin typeface="宋体" pitchFamily="2" charset="-122"/>
                <a:ea typeface="宋体" pitchFamily="2" charset="-122"/>
              </a:rPr>
              <a:t>    发明有突出的实质性特点是指对所属技术领域的技术人员来说，发明相对于现有技术是</a:t>
            </a:r>
            <a:r>
              <a:rPr lang="zh-CN" altLang="en-US" sz="2000" b="1" u="sng" dirty="0">
                <a:latin typeface="宋体" pitchFamily="2" charset="-122"/>
                <a:ea typeface="宋体" pitchFamily="2" charset="-122"/>
              </a:rPr>
              <a:t>非显而易见</a:t>
            </a:r>
            <a:r>
              <a:rPr lang="zh-CN" altLang="en-US" sz="2000" dirty="0">
                <a:latin typeface="宋体" pitchFamily="2" charset="-122"/>
                <a:ea typeface="宋体" pitchFamily="2" charset="-122"/>
              </a:rPr>
              <a:t>的。         </a:t>
            </a:r>
          </a:p>
          <a:p>
            <a:pPr eaLnBrk="1" hangingPunct="1">
              <a:lnSpc>
                <a:spcPct val="150000"/>
              </a:lnSpc>
              <a:spcBef>
                <a:spcPct val="50000"/>
              </a:spcBef>
              <a:spcAft>
                <a:spcPct val="50000"/>
              </a:spcAft>
            </a:pPr>
            <a:r>
              <a:rPr lang="zh-CN" altLang="en-US" sz="2400" b="1" dirty="0">
                <a:latin typeface="宋体" pitchFamily="2" charset="-122"/>
                <a:ea typeface="宋体" pitchFamily="2" charset="-122"/>
              </a:rPr>
              <a:t>显著的进步</a:t>
            </a:r>
          </a:p>
          <a:p>
            <a:pPr lvl="1">
              <a:lnSpc>
                <a:spcPct val="150000"/>
              </a:lnSpc>
              <a:spcBef>
                <a:spcPts val="0"/>
              </a:spcBef>
              <a:spcAft>
                <a:spcPts val="0"/>
              </a:spcAft>
            </a:pPr>
            <a:r>
              <a:rPr lang="zh-CN" altLang="zh-CN" sz="1600" dirty="0"/>
              <a:t>发明与现有技术相比具有更好的技术效果，例如，质量改善、产量提高、节约能源、防治环境污染等</a:t>
            </a:r>
            <a:endParaRPr lang="en-US" altLang="zh-CN" sz="1600" dirty="0"/>
          </a:p>
          <a:p>
            <a:pPr lvl="1">
              <a:lnSpc>
                <a:spcPct val="150000"/>
              </a:lnSpc>
              <a:spcBef>
                <a:spcPts val="0"/>
              </a:spcBef>
              <a:spcAft>
                <a:spcPts val="0"/>
              </a:spcAft>
            </a:pPr>
            <a:r>
              <a:rPr lang="zh-CN" altLang="zh-CN" sz="1600" dirty="0" smtClean="0"/>
              <a:t>发明</a:t>
            </a:r>
            <a:r>
              <a:rPr lang="zh-CN" altLang="zh-CN" sz="1600" dirty="0"/>
              <a:t>克服了现有技术中存在的缺点和不足，或者为解决某一技术问题提供了一种不同构思的技术方案，或者代表某种新的技术发展趋势</a:t>
            </a:r>
            <a:endParaRPr lang="zh-CN" altLang="en-US" sz="1600" dirty="0">
              <a:latin typeface="宋体" pitchFamily="2" charset="-122"/>
              <a:ea typeface="宋体" pitchFamily="2" charset="-122"/>
            </a:endParaRPr>
          </a:p>
          <a:p>
            <a:pPr lvl="1">
              <a:lnSpc>
                <a:spcPct val="150000"/>
              </a:lnSpc>
              <a:spcBef>
                <a:spcPts val="0"/>
              </a:spcBef>
              <a:spcAft>
                <a:spcPts val="0"/>
              </a:spcAft>
            </a:pPr>
            <a:r>
              <a:rPr lang="zh-CN" altLang="zh-CN" sz="1600" dirty="0"/>
              <a:t>发明提供了一种技术构思不同的技术方案，其技术效果能够基本上达到现有技术的</a:t>
            </a:r>
            <a:r>
              <a:rPr lang="zh-CN" altLang="zh-CN" sz="1600" dirty="0" smtClean="0"/>
              <a:t>水平</a:t>
            </a:r>
            <a:endParaRPr lang="en-US" altLang="zh-CN" sz="1600" dirty="0" smtClean="0"/>
          </a:p>
          <a:p>
            <a:pPr lvl="1">
              <a:lnSpc>
                <a:spcPct val="150000"/>
              </a:lnSpc>
              <a:spcBef>
                <a:spcPts val="0"/>
              </a:spcBef>
              <a:spcAft>
                <a:spcPts val="0"/>
              </a:spcAft>
            </a:pPr>
            <a:r>
              <a:rPr lang="zh-CN" altLang="en-US" sz="1600" dirty="0" smtClean="0"/>
              <a:t>尽管</a:t>
            </a:r>
            <a:r>
              <a:rPr lang="zh-CN" altLang="en-US" sz="1600" dirty="0"/>
              <a:t>发明在某些方面有负面效果，但在其他方面具有明显积极的技术效果</a:t>
            </a:r>
          </a:p>
          <a:p>
            <a:pPr eaLnBrk="1" hangingPunct="1">
              <a:lnSpc>
                <a:spcPct val="80000"/>
              </a:lnSpc>
              <a:buFont typeface="Wingdings" pitchFamily="2" charset="2"/>
              <a:buNone/>
            </a:pPr>
            <a:r>
              <a:rPr lang="zh-CN" altLang="en-US" sz="1600" dirty="0">
                <a:latin typeface="宋体" pitchFamily="2" charset="-122"/>
                <a:ea typeface="宋体" pitchFamily="2" charset="-122"/>
              </a:rPr>
              <a:t>    </a:t>
            </a:r>
          </a:p>
        </p:txBody>
      </p:sp>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endParaRPr lang="zh-CN" altLang="en-US" sz="2800" b="1" dirty="0">
              <a:solidFill>
                <a:schemeClr val="tx1"/>
              </a:solidFill>
              <a:latin typeface="宋体" pitchFamily="2" charset="-122"/>
              <a:ea typeface="宋体" pitchFamily="2" charset="-122"/>
            </a:endParaRPr>
          </a:p>
        </p:txBody>
      </p:sp>
    </p:spTree>
    <p:extLst>
      <p:ext uri="{BB962C8B-B14F-4D97-AF65-F5344CB8AC3E}">
        <p14:creationId xmlns:p14="http://schemas.microsoft.com/office/powerpoint/2010/main" val="20540385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r>
              <a:rPr lang="zh-CN" altLang="en-US" sz="2000" dirty="0" smtClean="0">
                <a:latin typeface="宋体" pitchFamily="2" charset="-122"/>
                <a:ea typeface="宋体" pitchFamily="2" charset="-122"/>
              </a:rPr>
              <a:t>（</a:t>
            </a:r>
            <a:r>
              <a:rPr lang="zh-CN" altLang="en-US" sz="2000" dirty="0">
                <a:latin typeface="宋体" pitchFamily="2" charset="-122"/>
                <a:ea typeface="宋体" pitchFamily="2" charset="-122"/>
              </a:rPr>
              <a:t>突出的实质性特点</a:t>
            </a:r>
            <a:r>
              <a:rPr lang="zh-CN" altLang="en-US" sz="2000" dirty="0">
                <a:solidFill>
                  <a:schemeClr val="tx1"/>
                </a:solidFill>
                <a:latin typeface="宋体" pitchFamily="2" charset="-122"/>
                <a:ea typeface="宋体" pitchFamily="2" charset="-122"/>
              </a:rPr>
              <a:t>）</a:t>
            </a:r>
            <a:endParaRPr lang="zh-CN" altLang="en-US" sz="2000" b="1" dirty="0">
              <a:solidFill>
                <a:schemeClr val="tx1"/>
              </a:solidFill>
              <a:latin typeface="宋体" pitchFamily="2" charset="-122"/>
              <a:ea typeface="宋体" pitchFamily="2" charset="-122"/>
            </a:endParaRPr>
          </a:p>
        </p:txBody>
      </p:sp>
      <p:sp>
        <p:nvSpPr>
          <p:cNvPr id="6" name="Rectangle 3"/>
          <p:cNvSpPr txBox="1">
            <a:spLocks noChangeArrowheads="1"/>
          </p:cNvSpPr>
          <p:nvPr/>
        </p:nvSpPr>
        <p:spPr bwMode="auto">
          <a:xfrm>
            <a:off x="467545" y="1916832"/>
            <a:ext cx="8136904" cy="33843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a:spcBef>
                <a:spcPct val="50000"/>
              </a:spcBef>
              <a:spcAft>
                <a:spcPct val="50000"/>
              </a:spcAft>
            </a:pPr>
            <a:r>
              <a:rPr lang="zh-CN" altLang="en-US" sz="2400" b="1" dirty="0">
                <a:latin typeface="宋体" pitchFamily="2" charset="-122"/>
                <a:ea typeface="宋体" pitchFamily="2" charset="-122"/>
              </a:rPr>
              <a:t>判断是否为“非显而易见”的步骤：三步法</a:t>
            </a:r>
          </a:p>
          <a:p>
            <a:pPr lvl="1">
              <a:spcBef>
                <a:spcPct val="50000"/>
              </a:spcBef>
              <a:spcAft>
                <a:spcPct val="50000"/>
              </a:spcAft>
            </a:pPr>
            <a:r>
              <a:rPr lang="zh-CN" altLang="en-US" sz="2000" dirty="0">
                <a:latin typeface="宋体" pitchFamily="2" charset="-122"/>
              </a:rPr>
              <a:t>确定最</a:t>
            </a:r>
            <a:r>
              <a:rPr lang="zh-CN" altLang="en-US" sz="2000" dirty="0" smtClean="0">
                <a:latin typeface="宋体" pitchFamily="2" charset="-122"/>
              </a:rPr>
              <a:t>接近的现有技术 </a:t>
            </a:r>
            <a:endParaRPr lang="zh-CN" altLang="en-US" sz="2000" dirty="0">
              <a:latin typeface="宋体" pitchFamily="2" charset="-122"/>
            </a:endParaRPr>
          </a:p>
          <a:p>
            <a:pPr lvl="1">
              <a:spcBef>
                <a:spcPct val="50000"/>
              </a:spcBef>
              <a:spcAft>
                <a:spcPct val="50000"/>
              </a:spcAft>
            </a:pPr>
            <a:r>
              <a:rPr lang="zh-CN" altLang="zh-CN" sz="2000" dirty="0"/>
              <a:t>确定发明的区别特征和发明实际解决的技术</a:t>
            </a:r>
            <a:r>
              <a:rPr lang="zh-CN" altLang="zh-CN" sz="2000" dirty="0" smtClean="0"/>
              <a:t>问题</a:t>
            </a:r>
            <a:endParaRPr lang="zh-CN" altLang="en-US" sz="2000" dirty="0">
              <a:latin typeface="宋体" pitchFamily="2" charset="-122"/>
            </a:endParaRPr>
          </a:p>
          <a:p>
            <a:pPr lvl="1">
              <a:spcBef>
                <a:spcPct val="50000"/>
              </a:spcBef>
              <a:spcAft>
                <a:spcPct val="50000"/>
              </a:spcAft>
            </a:pPr>
            <a:r>
              <a:rPr lang="zh-CN" altLang="zh-CN" sz="2000" dirty="0"/>
              <a:t>判断要求保护的发明对本领域的技术人员来说是否</a:t>
            </a:r>
            <a:r>
              <a:rPr lang="zh-CN" altLang="zh-CN" sz="2000" dirty="0" smtClean="0"/>
              <a:t>显而易见</a:t>
            </a:r>
            <a:r>
              <a:rPr lang="zh-CN" altLang="en-US" sz="2000" dirty="0" smtClean="0">
                <a:latin typeface="宋体" pitchFamily="2" charset="-122"/>
              </a:rPr>
              <a:t> </a:t>
            </a:r>
            <a:endParaRPr lang="zh-CN" altLang="en-US" sz="2000" dirty="0">
              <a:latin typeface="宋体" pitchFamily="2" charset="-122"/>
            </a:endParaRPr>
          </a:p>
        </p:txBody>
      </p:sp>
    </p:spTree>
    <p:extLst>
      <p:ext uri="{BB962C8B-B14F-4D97-AF65-F5344CB8AC3E}">
        <p14:creationId xmlns:p14="http://schemas.microsoft.com/office/powerpoint/2010/main" val="15924038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endParaRPr lang="zh-CN" altLang="en-US" sz="2800" b="1" dirty="0">
              <a:solidFill>
                <a:schemeClr val="tx1"/>
              </a:solidFill>
              <a:latin typeface="宋体" pitchFamily="2" charset="-122"/>
              <a:ea typeface="宋体" pitchFamily="2" charset="-122"/>
            </a:endParaRPr>
          </a:p>
        </p:txBody>
      </p:sp>
      <p:sp>
        <p:nvSpPr>
          <p:cNvPr id="6" name="Rectangle 3"/>
          <p:cNvSpPr txBox="1">
            <a:spLocks noChangeArrowheads="1"/>
          </p:cNvSpPr>
          <p:nvPr/>
        </p:nvSpPr>
        <p:spPr bwMode="auto">
          <a:xfrm>
            <a:off x="467545" y="1484784"/>
            <a:ext cx="8136904" cy="49685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a:spcBef>
                <a:spcPct val="50000"/>
              </a:spcBef>
              <a:spcAft>
                <a:spcPct val="50000"/>
              </a:spcAft>
            </a:pPr>
            <a:r>
              <a:rPr lang="zh-CN" altLang="en-US" sz="2400" b="1" dirty="0">
                <a:latin typeface="宋体" pitchFamily="2" charset="-122"/>
              </a:rPr>
              <a:t>确定最接近的现有</a:t>
            </a:r>
            <a:r>
              <a:rPr lang="zh-CN" altLang="en-US" sz="2400" b="1" dirty="0" smtClean="0">
                <a:latin typeface="宋体" pitchFamily="2" charset="-122"/>
              </a:rPr>
              <a:t>技术</a:t>
            </a:r>
            <a:endParaRPr lang="zh-CN" altLang="en-US" sz="2000" b="1" dirty="0">
              <a:latin typeface="宋体" pitchFamily="2" charset="-122"/>
            </a:endParaRPr>
          </a:p>
          <a:p>
            <a:pPr lvl="1">
              <a:spcBef>
                <a:spcPts val="100"/>
              </a:spcBef>
              <a:spcAft>
                <a:spcPts val="100"/>
              </a:spcAft>
            </a:pPr>
            <a:r>
              <a:rPr lang="zh-CN" altLang="zh-CN" sz="2400" dirty="0"/>
              <a:t>最接近的现有技术，是指现有技术中与要求保护的发明最密切相关的一个技术方案，它是判断发明是否具有突出的实质性特点的基础。最接近的现有技术，例如可以是，与要求保护的发明技术领域相同，所要解决的技术问题、技术效果或者用途最接近和／或公开了发明的技术特征最多的现有技术，或者虽然与要求保护的发明技术领域不同，但能够实现发明的功能，并且公开发明的技术特征最多的现有技术</a:t>
            </a:r>
            <a:endParaRPr lang="en-US" altLang="zh-CN" sz="2400" dirty="0"/>
          </a:p>
          <a:p>
            <a:pPr lvl="1">
              <a:spcBef>
                <a:spcPts val="100"/>
              </a:spcBef>
              <a:spcAft>
                <a:spcPts val="100"/>
              </a:spcAft>
            </a:pPr>
            <a:r>
              <a:rPr lang="zh-CN" altLang="zh-CN" sz="2400" dirty="0" smtClean="0"/>
              <a:t>应当</a:t>
            </a:r>
            <a:r>
              <a:rPr lang="zh-CN" altLang="zh-CN" sz="2400" dirty="0"/>
              <a:t>注意的是，在确定最接近的现有技术时，应首先考虑技术领域相同或相近的现有</a:t>
            </a:r>
            <a:r>
              <a:rPr lang="zh-CN" altLang="zh-CN" sz="2400" dirty="0" smtClean="0"/>
              <a:t>技术</a:t>
            </a:r>
            <a:r>
              <a:rPr lang="zh-CN" altLang="en-US" sz="2400" dirty="0" smtClean="0">
                <a:latin typeface="宋体" pitchFamily="2" charset="-122"/>
              </a:rPr>
              <a:t> </a:t>
            </a:r>
            <a:endParaRPr lang="zh-CN" altLang="en-US" sz="2400" dirty="0">
              <a:latin typeface="宋体" pitchFamily="2" charset="-122"/>
            </a:endParaRPr>
          </a:p>
        </p:txBody>
      </p:sp>
    </p:spTree>
    <p:extLst>
      <p:ext uri="{BB962C8B-B14F-4D97-AF65-F5344CB8AC3E}">
        <p14:creationId xmlns:p14="http://schemas.microsoft.com/office/powerpoint/2010/main" val="30497431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endParaRPr lang="zh-CN" altLang="en-US" sz="2800" b="1" dirty="0">
              <a:solidFill>
                <a:schemeClr val="tx1"/>
              </a:solidFill>
              <a:latin typeface="宋体" pitchFamily="2" charset="-122"/>
              <a:ea typeface="宋体" pitchFamily="2" charset="-122"/>
            </a:endParaRPr>
          </a:p>
        </p:txBody>
      </p:sp>
      <p:sp>
        <p:nvSpPr>
          <p:cNvPr id="6" name="Rectangle 3"/>
          <p:cNvSpPr txBox="1">
            <a:spLocks noChangeArrowheads="1"/>
          </p:cNvSpPr>
          <p:nvPr/>
        </p:nvSpPr>
        <p:spPr bwMode="auto">
          <a:xfrm>
            <a:off x="467545" y="1340768"/>
            <a:ext cx="8136904"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a:spcBef>
                <a:spcPct val="50000"/>
              </a:spcBef>
              <a:spcAft>
                <a:spcPct val="50000"/>
              </a:spcAft>
            </a:pPr>
            <a:r>
              <a:rPr lang="zh-CN" altLang="zh-CN" sz="2400" b="1" dirty="0">
                <a:latin typeface="宋体" pitchFamily="2" charset="-122"/>
              </a:rPr>
              <a:t>确定发明的区别特征和发明实际解决的技术</a:t>
            </a:r>
            <a:r>
              <a:rPr lang="zh-CN" altLang="zh-CN" sz="2400" b="1" dirty="0" smtClean="0">
                <a:latin typeface="宋体" pitchFamily="2" charset="-122"/>
              </a:rPr>
              <a:t>问题</a:t>
            </a:r>
            <a:endParaRPr lang="zh-CN" altLang="en-US" sz="2000" b="1" dirty="0" smtClean="0">
              <a:latin typeface="宋体" pitchFamily="2" charset="-122"/>
            </a:endParaRPr>
          </a:p>
          <a:p>
            <a:pPr lvl="1">
              <a:spcBef>
                <a:spcPts val="100"/>
              </a:spcBef>
              <a:spcAft>
                <a:spcPts val="100"/>
              </a:spcAft>
            </a:pPr>
            <a:r>
              <a:rPr lang="zh-CN" altLang="zh-CN" sz="2000" dirty="0"/>
              <a:t>在审查中应当客观分析并确定发明实际解决的技术问题。为此，首先应当分析要求保护的发明与最接近的现有技术相比有哪些区别特征</a:t>
            </a:r>
            <a:r>
              <a:rPr lang="zh-CN" altLang="zh-CN" sz="2000" dirty="0" smtClean="0"/>
              <a:t>，然后</a:t>
            </a:r>
            <a:r>
              <a:rPr lang="zh-CN" altLang="zh-CN" sz="2000" dirty="0"/>
              <a:t>根据该区别特征在要求保护的发明中所能达到的技术效果确定发明实际解决的技术问题。从这个意义上说，发明实际解决的技术问题，是指为获得更好的技术效果而需对最接近的现有技术进行改进的技术</a:t>
            </a:r>
            <a:r>
              <a:rPr lang="zh-CN" altLang="zh-CN" sz="2000" dirty="0" smtClean="0"/>
              <a:t>任务</a:t>
            </a:r>
            <a:endParaRPr lang="en-US" altLang="zh-CN" sz="2000" dirty="0"/>
          </a:p>
          <a:p>
            <a:pPr lvl="1">
              <a:spcBef>
                <a:spcPts val="100"/>
              </a:spcBef>
              <a:spcAft>
                <a:spcPts val="100"/>
              </a:spcAft>
            </a:pPr>
            <a:r>
              <a:rPr lang="zh-CN" altLang="zh-CN" sz="2000" dirty="0"/>
              <a:t>重新确定的技术问题可能要依据每项发明的具体情况而定。作为一个原则，发明的任何技术效果都可以作为重新确定技术问题的基础，只要本领域的技术人员从该申请说明书中所记载的内容能够得知该技术效果即可。对于功能上彼此相互支持、存在相互作用关系的技术特征，应整体上考虑所述技术特征和它们之间的关系在要求保护的发明中所达到的技术效果</a:t>
            </a:r>
            <a:endParaRPr lang="zh-CN" altLang="en-US" sz="2000" dirty="0">
              <a:latin typeface="宋体" pitchFamily="2" charset="-122"/>
            </a:endParaRPr>
          </a:p>
        </p:txBody>
      </p:sp>
    </p:spTree>
    <p:extLst>
      <p:ext uri="{BB962C8B-B14F-4D97-AF65-F5344CB8AC3E}">
        <p14:creationId xmlns:p14="http://schemas.microsoft.com/office/powerpoint/2010/main" val="17804315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574675" y="304800"/>
            <a:ext cx="8001000" cy="892175"/>
          </a:xfrm>
        </p:spPr>
        <p:txBody>
          <a:bodyPr/>
          <a:lstStyle/>
          <a:p>
            <a:r>
              <a:rPr lang="zh-CN" altLang="en-US" sz="2800" dirty="0"/>
              <a:t>涉及创造性审查意见的答复</a:t>
            </a:r>
            <a:endParaRPr lang="zh-CN" altLang="en-US" sz="2800" b="1" dirty="0">
              <a:solidFill>
                <a:schemeClr val="tx1"/>
              </a:solidFill>
              <a:latin typeface="宋体" pitchFamily="2" charset="-122"/>
              <a:ea typeface="宋体" pitchFamily="2" charset="-122"/>
            </a:endParaRPr>
          </a:p>
        </p:txBody>
      </p:sp>
      <p:sp>
        <p:nvSpPr>
          <p:cNvPr id="6" name="Rectangle 3"/>
          <p:cNvSpPr txBox="1">
            <a:spLocks noChangeArrowheads="1"/>
          </p:cNvSpPr>
          <p:nvPr/>
        </p:nvSpPr>
        <p:spPr bwMode="auto">
          <a:xfrm>
            <a:off x="467545" y="1340768"/>
            <a:ext cx="8136904"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a:lstStyle>
          <a:p>
            <a:pPr>
              <a:spcBef>
                <a:spcPct val="50000"/>
              </a:spcBef>
              <a:spcAft>
                <a:spcPct val="50000"/>
              </a:spcAft>
            </a:pPr>
            <a:r>
              <a:rPr lang="zh-CN" altLang="zh-CN" sz="2400" b="1" dirty="0">
                <a:latin typeface="宋体" pitchFamily="2" charset="-122"/>
              </a:rPr>
              <a:t>判断要求保护的发明对本领域的技术人员来说是否</a:t>
            </a:r>
            <a:r>
              <a:rPr lang="zh-CN" altLang="zh-CN" sz="2400" b="1" dirty="0" smtClean="0">
                <a:latin typeface="宋体" pitchFamily="2" charset="-122"/>
              </a:rPr>
              <a:t>显而易见</a:t>
            </a:r>
            <a:endParaRPr lang="zh-CN" altLang="en-US" sz="2000" b="1" dirty="0" smtClean="0">
              <a:latin typeface="宋体" pitchFamily="2" charset="-122"/>
            </a:endParaRPr>
          </a:p>
          <a:p>
            <a:pPr lvl="1">
              <a:spcBef>
                <a:spcPts val="100"/>
              </a:spcBef>
              <a:spcAft>
                <a:spcPts val="100"/>
              </a:spcAft>
            </a:pPr>
            <a:r>
              <a:rPr lang="zh-CN" altLang="zh-CN" sz="2000" dirty="0" smtClean="0"/>
              <a:t>在该</a:t>
            </a:r>
            <a:r>
              <a:rPr lang="zh-CN" altLang="zh-CN" sz="2000" dirty="0"/>
              <a:t>步骤中，要从最接近的现有技术和发明实际解决的技术问题出发，判断要求保护的发明对本领域的技术人员来说是否显而易见。判断过程中，要确定的是现有技术整体上是否存在某种技术启示，即现有技术中是否给出将上述区别特征应用到该最接近的现有技术以解决其存在的技术问题</a:t>
            </a:r>
            <a:r>
              <a:rPr lang="en-US" altLang="zh-CN" sz="2000" dirty="0"/>
              <a:t>(</a:t>
            </a:r>
            <a:r>
              <a:rPr lang="zh-CN" altLang="zh-CN" sz="2000" dirty="0"/>
              <a:t>即发明实际解决的技术问题</a:t>
            </a:r>
            <a:r>
              <a:rPr lang="en-US" altLang="zh-CN" sz="2000" dirty="0"/>
              <a:t>) </a:t>
            </a:r>
            <a:r>
              <a:rPr lang="zh-CN" altLang="zh-CN" sz="2000" dirty="0"/>
              <a:t>的启示，这种启示会使本领域的技术人员在面对所述技术问题时，有动机改进该最接近的现有技术并获得要求保护的发明。如果现有技术存在这种技术启示，则发明是显而易见的，不具有突出的实质性</a:t>
            </a:r>
            <a:r>
              <a:rPr lang="zh-CN" altLang="zh-CN" sz="2000" dirty="0" smtClean="0"/>
              <a:t>特点</a:t>
            </a:r>
            <a:endParaRPr lang="zh-CN" altLang="en-US" sz="2000" dirty="0">
              <a:latin typeface="宋体" pitchFamily="2" charset="-122"/>
            </a:endParaRPr>
          </a:p>
        </p:txBody>
      </p:sp>
    </p:spTree>
    <p:extLst>
      <p:ext uri="{BB962C8B-B14F-4D97-AF65-F5344CB8AC3E}">
        <p14:creationId xmlns:p14="http://schemas.microsoft.com/office/powerpoint/2010/main" val="1487159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8"/>
          <p:cNvSpPr>
            <a:spLocks noGrp="1" noChangeArrowheads="1"/>
          </p:cNvSpPr>
          <p:nvPr>
            <p:ph type="title"/>
          </p:nvPr>
        </p:nvSpPr>
        <p:spPr>
          <a:xfrm>
            <a:off x="293507" y="486611"/>
            <a:ext cx="6621462" cy="720725"/>
          </a:xfrm>
          <a:noFill/>
        </p:spPr>
        <p:txBody>
          <a:bodyPr/>
          <a:lstStyle/>
          <a:p>
            <a:r>
              <a:rPr lang="zh-CN" altLang="en-US" sz="2800" dirty="0" smtClean="0">
                <a:latin typeface="宋体" pitchFamily="2" charset="-122"/>
                <a:ea typeface="宋体" pitchFamily="2" charset="-122"/>
              </a:rPr>
              <a:t>需要递交的专利</a:t>
            </a:r>
            <a:r>
              <a:rPr lang="zh-CN" altLang="en-US" sz="2800" dirty="0">
                <a:latin typeface="宋体" pitchFamily="2" charset="-122"/>
                <a:ea typeface="宋体" pitchFamily="2" charset="-122"/>
              </a:rPr>
              <a:t>申请</a:t>
            </a:r>
            <a:r>
              <a:rPr lang="zh-CN" altLang="en-US" sz="2800" dirty="0" smtClean="0">
                <a:latin typeface="宋体" pitchFamily="2" charset="-122"/>
                <a:ea typeface="宋体" pitchFamily="2" charset="-122"/>
              </a:rPr>
              <a:t>文件</a:t>
            </a:r>
            <a:endParaRPr lang="zh-CN" altLang="en-US" sz="2800" dirty="0">
              <a:latin typeface="宋体" pitchFamily="2" charset="-122"/>
              <a:ea typeface="宋体" pitchFamily="2" charset="-122"/>
            </a:endParaRPr>
          </a:p>
        </p:txBody>
      </p:sp>
      <p:sp>
        <p:nvSpPr>
          <p:cNvPr id="1027" name="Rectangle 3"/>
          <p:cNvSpPr>
            <a:spLocks noGrp="1" noChangeArrowheads="1"/>
          </p:cNvSpPr>
          <p:nvPr>
            <p:ph idx="1"/>
          </p:nvPr>
        </p:nvSpPr>
        <p:spPr/>
        <p:txBody>
          <a:bodyPr/>
          <a:lstStyle/>
          <a:p>
            <a:pPr eaLnBrk="1" hangingPunct="1">
              <a:buFont typeface="Wingdings" pitchFamily="2" charset="2"/>
              <a:buNone/>
            </a:pPr>
            <a:endParaRPr lang="en-US" altLang="zh-CN">
              <a:latin typeface="幼圆" pitchFamily="49" charset="-122"/>
              <a:ea typeface="幼圆" pitchFamily="49" charset="-122"/>
            </a:endParaRPr>
          </a:p>
          <a:p>
            <a:pPr eaLnBrk="1" hangingPunct="1">
              <a:buFont typeface="Wingdings" pitchFamily="2" charset="2"/>
              <a:buNone/>
            </a:pPr>
            <a:endParaRPr lang="en-US" altLang="zh-CN">
              <a:latin typeface="幼圆" pitchFamily="49" charset="-122"/>
              <a:ea typeface="幼圆" pitchFamily="49" charset="-122"/>
            </a:endParaRPr>
          </a:p>
          <a:p>
            <a:pPr eaLnBrk="1" hangingPunct="1">
              <a:buFont typeface="Wingdings" pitchFamily="2" charset="2"/>
              <a:buNone/>
            </a:pPr>
            <a:endParaRPr lang="en-US" altLang="zh-CN">
              <a:latin typeface="幼圆" pitchFamily="49" charset="-122"/>
              <a:ea typeface="幼圆" pitchFamily="49" charset="-122"/>
            </a:endParaRPr>
          </a:p>
        </p:txBody>
      </p:sp>
      <p:graphicFrame>
        <p:nvGraphicFramePr>
          <p:cNvPr id="1138694" name="Object 6"/>
          <p:cNvGraphicFramePr>
            <a:graphicFrameLocks noChangeAspect="1"/>
          </p:cNvGraphicFramePr>
          <p:nvPr>
            <p:extLst>
              <p:ext uri="{D42A27DB-BD31-4B8C-83A1-F6EECF244321}">
                <p14:modId xmlns:p14="http://schemas.microsoft.com/office/powerpoint/2010/main" val="79528349"/>
              </p:ext>
            </p:extLst>
          </p:nvPr>
        </p:nvGraphicFramePr>
        <p:xfrm>
          <a:off x="317500" y="1331913"/>
          <a:ext cx="8458200" cy="5754687"/>
        </p:xfrm>
        <a:graphic>
          <a:graphicData uri="http://schemas.openxmlformats.org/presentationml/2006/ole">
            <mc:AlternateContent xmlns:mc="http://schemas.openxmlformats.org/markup-compatibility/2006">
              <mc:Choice xmlns:v="urn:schemas-microsoft-com:vml" Requires="v">
                <p:oleObj spid="_x0000_s1085" name="Document" r:id="rId5" imgW="5836010" imgH="3975263" progId="Word.Document.8">
                  <p:embed/>
                </p:oleObj>
              </mc:Choice>
              <mc:Fallback>
                <p:oleObj name="Document" r:id="rId5" imgW="5836010" imgH="3975263" progId="Word.Document.8">
                  <p:embed/>
                  <p:pic>
                    <p:nvPicPr>
                      <p:cNvPr id="0" name="Object 6"/>
                      <p:cNvPicPr>
                        <a:picLocks noChangeAspect="1" noChangeArrowheads="1"/>
                      </p:cNvPicPr>
                      <p:nvPr/>
                    </p:nvPicPr>
                    <p:blipFill>
                      <a:blip r:embed="rId6"/>
                      <a:srcRect/>
                      <a:stretch>
                        <a:fillRect/>
                      </a:stretch>
                    </p:blipFill>
                    <p:spPr bwMode="auto">
                      <a:xfrm>
                        <a:off x="317500" y="1331913"/>
                        <a:ext cx="8458200" cy="575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创造性答复举例</a:t>
            </a:r>
          </a:p>
        </p:txBody>
      </p:sp>
      <p:sp>
        <p:nvSpPr>
          <p:cNvPr id="3" name="内容占位符 2"/>
          <p:cNvSpPr>
            <a:spLocks noGrp="1"/>
          </p:cNvSpPr>
          <p:nvPr>
            <p:ph idx="1"/>
          </p:nvPr>
        </p:nvSpPr>
        <p:spPr>
          <a:xfrm>
            <a:off x="323850" y="1412875"/>
            <a:ext cx="8569325" cy="1730373"/>
          </a:xfrm>
          <a:solidFill>
            <a:schemeClr val="accent2">
              <a:lumMod val="20000"/>
              <a:lumOff val="80000"/>
            </a:schemeClr>
          </a:solidFill>
        </p:spPr>
        <p:txBody>
          <a:bodyPr/>
          <a:lstStyle/>
          <a:p>
            <a:pPr>
              <a:lnSpc>
                <a:spcPct val="150000"/>
              </a:lnSpc>
            </a:pPr>
            <a:r>
              <a:rPr lang="zh-CN" altLang="en-US" sz="2000" dirty="0"/>
              <a:t>案例</a:t>
            </a:r>
            <a:r>
              <a:rPr lang="en-US" altLang="zh-CN" sz="2000" dirty="0"/>
              <a:t>1</a:t>
            </a:r>
            <a:r>
              <a:rPr lang="zh-CN" altLang="en-US" sz="2000" dirty="0"/>
              <a:t>：专利申请的权利要求涉及一种改进的内燃机排气阀，该排气阀包括一个由耐热镍基合金Ａ制成的主体，还包括一个阀头部分，其特征在于：所述阀头部分涂敷了由镍基合金Ｂ制成的覆层。</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z="2000" smtClean="0"/>
              <a:pPr/>
              <a:t>50</a:t>
            </a:fld>
            <a:endParaRPr lang="en-GB" altLang="en-US" sz="2000"/>
          </a:p>
        </p:txBody>
      </p:sp>
      <p:sp>
        <p:nvSpPr>
          <p:cNvPr id="6" name="矩形 5"/>
          <p:cNvSpPr/>
          <p:nvPr/>
        </p:nvSpPr>
        <p:spPr>
          <a:xfrm>
            <a:off x="214282" y="3571876"/>
            <a:ext cx="4786346" cy="2677656"/>
          </a:xfrm>
          <a:prstGeom prst="rect">
            <a:avLst/>
          </a:prstGeom>
          <a:solidFill>
            <a:schemeClr val="bg1">
              <a:lumMod val="85000"/>
            </a:schemeClr>
          </a:solidFill>
          <a:ln>
            <a:solidFill>
              <a:schemeClr val="bg2"/>
            </a:solidFill>
          </a:ln>
        </p:spPr>
        <p:txBody>
          <a:bodyPr wrap="square">
            <a:spAutoFit/>
          </a:bodyPr>
          <a:lstStyle/>
          <a:p>
            <a:pPr>
              <a:lnSpc>
                <a:spcPct val="120000"/>
              </a:lnSpc>
            </a:pPr>
            <a:r>
              <a:rPr lang="zh-CN" altLang="en-US" sz="2000" dirty="0"/>
              <a:t>现有技术</a:t>
            </a:r>
            <a:r>
              <a:rPr lang="en-US" sz="2000" dirty="0"/>
              <a:t>1</a:t>
            </a:r>
            <a:r>
              <a:rPr lang="zh-CN" altLang="en-US" sz="2000" dirty="0"/>
              <a:t>公开了一种内燃机排气阀，所述的排气阀包括主体和阀头部分，主体由耐热镍基合金Ａ制成，而阀头部分的覆层使用的是与主体所用合金不同的另一种合金，对比文件</a:t>
            </a:r>
            <a:r>
              <a:rPr lang="en-US" sz="2000" dirty="0"/>
              <a:t>1</a:t>
            </a:r>
            <a:r>
              <a:rPr lang="zh-CN" altLang="en-US" sz="2000" dirty="0"/>
              <a:t>进一步指出，为了适应高温和腐蚀性环境，所述的覆层可以选用具有耐高温和耐腐蚀特性的合金</a:t>
            </a:r>
          </a:p>
        </p:txBody>
      </p:sp>
      <p:sp>
        <p:nvSpPr>
          <p:cNvPr id="7" name="矩形 6"/>
          <p:cNvSpPr/>
          <p:nvPr/>
        </p:nvSpPr>
        <p:spPr>
          <a:xfrm>
            <a:off x="5143504" y="3571876"/>
            <a:ext cx="3857620" cy="2308324"/>
          </a:xfrm>
          <a:prstGeom prst="rect">
            <a:avLst/>
          </a:prstGeom>
          <a:solidFill>
            <a:schemeClr val="bg1">
              <a:lumMod val="85000"/>
            </a:schemeClr>
          </a:solidFill>
        </p:spPr>
        <p:txBody>
          <a:bodyPr wrap="square">
            <a:spAutoFit/>
          </a:bodyPr>
          <a:lstStyle/>
          <a:p>
            <a:pPr>
              <a:lnSpc>
                <a:spcPct val="120000"/>
              </a:lnSpc>
            </a:pPr>
            <a:r>
              <a:rPr lang="zh-CN" altLang="en-US" sz="2000" dirty="0"/>
              <a:t>现有技术</a:t>
            </a:r>
            <a:r>
              <a:rPr lang="en-US" sz="2000" dirty="0"/>
              <a:t>2</a:t>
            </a:r>
            <a:r>
              <a:rPr lang="zh-CN" altLang="en-US" sz="2000" dirty="0"/>
              <a:t>公开的是有关镍基合金材料的技术内容。其中指出，镍基合金Ｂ对极其恶劣的腐蚀性环境和高温影响具有优异的耐受性，这种镍基合金Ｂ可用于发动机的排气阀</a:t>
            </a:r>
            <a:r>
              <a:rPr lang="zh-CN" altLang="en-US" dirty="0"/>
              <a:t>。</a:t>
            </a:r>
          </a:p>
        </p:txBody>
      </p:sp>
    </p:spTree>
    <p:extLst>
      <p:ext uri="{BB962C8B-B14F-4D97-AF65-F5344CB8AC3E}">
        <p14:creationId xmlns:p14="http://schemas.microsoft.com/office/powerpoint/2010/main" val="42592402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创造性答复举例</a:t>
            </a:r>
          </a:p>
        </p:txBody>
      </p:sp>
      <p:sp>
        <p:nvSpPr>
          <p:cNvPr id="3" name="内容占位符 2"/>
          <p:cNvSpPr>
            <a:spLocks noGrp="1"/>
          </p:cNvSpPr>
          <p:nvPr>
            <p:ph idx="1"/>
          </p:nvPr>
        </p:nvSpPr>
        <p:spPr/>
        <p:txBody>
          <a:bodyPr/>
          <a:lstStyle/>
          <a:p>
            <a:pPr>
              <a:lnSpc>
                <a:spcPct val="120000"/>
              </a:lnSpc>
            </a:pPr>
            <a:r>
              <a:rPr lang="zh-CN" altLang="en-US" sz="2000" b="1" dirty="0">
                <a:latin typeface="Times New Roman" pitchFamily="18" charset="0"/>
                <a:ea typeface="宋体" pitchFamily="2" charset="-122"/>
                <a:cs typeface="Times New Roman" pitchFamily="18" charset="0"/>
              </a:rPr>
              <a:t>将专利申请的权利要求与现有技术</a:t>
            </a:r>
            <a:r>
              <a:rPr lang="en-US" sz="2000" b="1" dirty="0">
                <a:latin typeface="Times New Roman" pitchFamily="18" charset="0"/>
                <a:ea typeface="宋体" pitchFamily="2" charset="-122"/>
                <a:cs typeface="Times New Roman" pitchFamily="18" charset="0"/>
              </a:rPr>
              <a:t>1</a:t>
            </a:r>
            <a:r>
              <a:rPr lang="zh-CN" altLang="en-US" sz="2000" b="1" dirty="0">
                <a:latin typeface="Times New Roman" pitchFamily="18" charset="0"/>
                <a:ea typeface="宋体" pitchFamily="2" charset="-122"/>
                <a:cs typeface="Times New Roman" pitchFamily="18" charset="0"/>
              </a:rPr>
              <a:t>对比之后可知，发明要求保护的技术方案与现有技术</a:t>
            </a:r>
            <a:r>
              <a:rPr lang="en-US" sz="2000" b="1" dirty="0">
                <a:latin typeface="Times New Roman" pitchFamily="18" charset="0"/>
                <a:ea typeface="宋体" pitchFamily="2" charset="-122"/>
                <a:cs typeface="Times New Roman" pitchFamily="18" charset="0"/>
              </a:rPr>
              <a:t>1</a:t>
            </a:r>
            <a:r>
              <a:rPr lang="zh-CN" altLang="en-US" sz="2000" b="1" dirty="0">
                <a:latin typeface="Times New Roman" pitchFamily="18" charset="0"/>
                <a:ea typeface="宋体" pitchFamily="2" charset="-122"/>
                <a:cs typeface="Times New Roman" pitchFamily="18" charset="0"/>
              </a:rPr>
              <a:t>的区别在于发明将阀头覆层的具体材料限定为镍基合金Ｂ，以便更好地适应高温和腐蚀性环境。由此可以得出发明实际解决的技术问题是如何使发动机的排气阀更好地适应高温和腐蚀性的工作环境。</a:t>
            </a:r>
          </a:p>
          <a:p>
            <a:pPr>
              <a:lnSpc>
                <a:spcPct val="120000"/>
              </a:lnSpc>
            </a:pPr>
            <a:r>
              <a:rPr lang="zh-CN" altLang="en-US" sz="2000" b="1" dirty="0">
                <a:latin typeface="Times New Roman" pitchFamily="18" charset="0"/>
                <a:ea typeface="宋体" pitchFamily="2" charset="-122"/>
                <a:cs typeface="Times New Roman" pitchFamily="18" charset="0"/>
              </a:rPr>
              <a:t>根据现有技术</a:t>
            </a:r>
            <a:r>
              <a:rPr lang="en-US" sz="2000" b="1" dirty="0">
                <a:latin typeface="Times New Roman" pitchFamily="18" charset="0"/>
                <a:ea typeface="宋体" pitchFamily="2" charset="-122"/>
                <a:cs typeface="Times New Roman" pitchFamily="18" charset="0"/>
              </a:rPr>
              <a:t>2</a:t>
            </a:r>
            <a:r>
              <a:rPr lang="zh-CN" altLang="en-US" sz="2000" b="1" dirty="0">
                <a:latin typeface="Times New Roman" pitchFamily="18" charset="0"/>
                <a:ea typeface="宋体" pitchFamily="2" charset="-122"/>
                <a:cs typeface="Times New Roman" pitchFamily="18" charset="0"/>
              </a:rPr>
              <a:t>，本领域的技术人员可以清楚地知道镍基合金Ｂ适用于发动机的排气阀，并且可以起到提高耐腐蚀性和耐高温的作用，这与该合金在本发明中所起的作用相同。由此，可以认为现有技术</a:t>
            </a:r>
            <a:r>
              <a:rPr lang="en-US" sz="2000" b="1" dirty="0">
                <a:latin typeface="Times New Roman" pitchFamily="18" charset="0"/>
                <a:ea typeface="宋体" pitchFamily="2" charset="-122"/>
                <a:cs typeface="Times New Roman" pitchFamily="18" charset="0"/>
              </a:rPr>
              <a:t>2</a:t>
            </a:r>
            <a:r>
              <a:rPr lang="zh-CN" altLang="en-US" sz="2000" b="1" dirty="0">
                <a:latin typeface="Times New Roman" pitchFamily="18" charset="0"/>
                <a:ea typeface="宋体" pitchFamily="2" charset="-122"/>
                <a:cs typeface="Times New Roman" pitchFamily="18" charset="0"/>
              </a:rPr>
              <a:t>给出了可将镍基合金Ｂ用作有耐腐蚀和耐高温要求的阀头覆层的技术启示，进而使得本领域的技术人员有动机将现有技术</a:t>
            </a:r>
            <a:r>
              <a:rPr lang="en-US" sz="2000" b="1" dirty="0">
                <a:latin typeface="Times New Roman" pitchFamily="18" charset="0"/>
                <a:ea typeface="宋体" pitchFamily="2" charset="-122"/>
                <a:cs typeface="Times New Roman" pitchFamily="18" charset="0"/>
              </a:rPr>
              <a:t>2</a:t>
            </a:r>
            <a:r>
              <a:rPr lang="zh-CN" altLang="en-US" sz="2000" b="1" dirty="0">
                <a:latin typeface="Times New Roman" pitchFamily="18" charset="0"/>
                <a:ea typeface="宋体" pitchFamily="2" charset="-122"/>
                <a:cs typeface="Times New Roman" pitchFamily="18" charset="0"/>
              </a:rPr>
              <a:t>和现有技术</a:t>
            </a:r>
            <a:r>
              <a:rPr lang="en-US" sz="2000" b="1" dirty="0">
                <a:latin typeface="Times New Roman" pitchFamily="18" charset="0"/>
                <a:ea typeface="宋体" pitchFamily="2" charset="-122"/>
                <a:cs typeface="Times New Roman" pitchFamily="18" charset="0"/>
              </a:rPr>
              <a:t>1</a:t>
            </a:r>
            <a:r>
              <a:rPr lang="zh-CN" altLang="en-US" sz="2000" b="1" dirty="0">
                <a:latin typeface="Times New Roman" pitchFamily="18" charset="0"/>
                <a:ea typeface="宋体" pitchFamily="2" charset="-122"/>
                <a:cs typeface="Times New Roman" pitchFamily="18" charset="0"/>
              </a:rPr>
              <a:t>结合起来构成该专利申请权利要求的技术方案，故该专利申请要求保护的技术方案相对于现有技术是显而易见的。</a:t>
            </a:r>
          </a:p>
          <a:p>
            <a:endParaRPr lang="zh-CN" altLang="en-US" b="1" dirty="0">
              <a:latin typeface="Times New Roman" pitchFamily="18" charset="0"/>
              <a:ea typeface="宋体" pitchFamily="2" charset="-122"/>
              <a:cs typeface="Times New Roman" pitchFamily="18" charset="0"/>
            </a:endParaRP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51</a:t>
            </a:fld>
            <a:endParaRPr lang="en-GB" altLang="en-US"/>
          </a:p>
        </p:txBody>
      </p:sp>
    </p:spTree>
    <p:extLst>
      <p:ext uri="{BB962C8B-B14F-4D97-AF65-F5344CB8AC3E}">
        <p14:creationId xmlns:p14="http://schemas.microsoft.com/office/powerpoint/2010/main" val="37991684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创造性答复举例</a:t>
            </a:r>
          </a:p>
        </p:txBody>
      </p:sp>
      <p:sp>
        <p:nvSpPr>
          <p:cNvPr id="3" name="内容占位符 2"/>
          <p:cNvSpPr>
            <a:spLocks noGrp="1"/>
          </p:cNvSpPr>
          <p:nvPr>
            <p:ph idx="1"/>
          </p:nvPr>
        </p:nvSpPr>
        <p:spPr>
          <a:xfrm>
            <a:off x="323850" y="1340769"/>
            <a:ext cx="8569325" cy="4679032"/>
          </a:xfrm>
        </p:spPr>
        <p:txBody>
          <a:bodyPr/>
          <a:lstStyle/>
          <a:p>
            <a:r>
              <a:rPr lang="zh-CN" altLang="en-US" sz="2400" b="1" dirty="0">
                <a:latin typeface="宋体" pitchFamily="2" charset="-122"/>
                <a:ea typeface="宋体" pitchFamily="2" charset="-122"/>
              </a:rPr>
              <a:t>案例</a:t>
            </a:r>
            <a:r>
              <a:rPr lang="en-US" altLang="zh-CN" sz="2400" b="1" dirty="0">
                <a:latin typeface="宋体" pitchFamily="2" charset="-122"/>
                <a:ea typeface="宋体" pitchFamily="2" charset="-122"/>
              </a:rPr>
              <a:t>2</a:t>
            </a:r>
            <a:r>
              <a:rPr lang="zh-CN" altLang="en-US" sz="2400" b="1" dirty="0">
                <a:latin typeface="宋体" pitchFamily="2" charset="-122"/>
                <a:ea typeface="宋体" pitchFamily="2" charset="-122"/>
              </a:rPr>
              <a:t>：一种对应用程序运行状态进行检测和恢复的方法</a:t>
            </a:r>
            <a:endParaRPr lang="en-US" altLang="zh-CN" sz="2400" b="1" dirty="0">
              <a:latin typeface="宋体" pitchFamily="2" charset="-122"/>
              <a:ea typeface="宋体" pitchFamily="2" charset="-122"/>
            </a:endParaRPr>
          </a:p>
          <a:p>
            <a:r>
              <a:rPr lang="zh-CN" altLang="en-US" sz="2400" b="1" dirty="0">
                <a:latin typeface="宋体" pitchFamily="2" charset="-122"/>
                <a:ea typeface="宋体" pitchFamily="2" charset="-122"/>
              </a:rPr>
              <a:t>权利要求中收集信息的目的和作用：收集的信息不仅包括响应信息，还包括运行状态信息，用以实现应用程序重启后可自动恢复到异常前的运行状态，不需要用户重新设置</a:t>
            </a:r>
            <a:endParaRPr lang="en-US" altLang="zh-CN" sz="2400" b="1" dirty="0">
              <a:latin typeface="宋体" pitchFamily="2" charset="-122"/>
              <a:ea typeface="宋体" pitchFamily="2" charset="-122"/>
            </a:endParaRPr>
          </a:p>
          <a:p>
            <a:r>
              <a:rPr lang="en-US" altLang="zh-CN" sz="2400" b="1" dirty="0">
                <a:latin typeface="宋体" pitchFamily="2" charset="-122"/>
                <a:ea typeface="宋体" pitchFamily="2" charset="-122"/>
              </a:rPr>
              <a:t>D1</a:t>
            </a:r>
            <a:r>
              <a:rPr lang="zh-CN" altLang="en-US" sz="2400" b="1" dirty="0">
                <a:latin typeface="宋体" pitchFamily="2" charset="-122"/>
                <a:ea typeface="宋体" pitchFamily="2" charset="-122"/>
              </a:rPr>
              <a:t>中收集信息的目的和作用：</a:t>
            </a:r>
            <a:r>
              <a:rPr lang="en-US" altLang="zh-CN" sz="2400" b="1" dirty="0">
                <a:latin typeface="宋体" pitchFamily="2" charset="-122"/>
                <a:ea typeface="宋体" pitchFamily="2" charset="-122"/>
              </a:rPr>
              <a:t>D1</a:t>
            </a:r>
            <a:r>
              <a:rPr lang="zh-CN" altLang="en-US" sz="2400" b="1" dirty="0">
                <a:latin typeface="宋体" pitchFamily="2" charset="-122"/>
                <a:ea typeface="宋体" pitchFamily="2" charset="-122"/>
              </a:rPr>
              <a:t>说明书中记载现有技术中只能对应用程序整体是否异常进行监控，无法对应用程序的各个模块是否异常进行监控，因此</a:t>
            </a:r>
            <a:r>
              <a:rPr lang="en-US" altLang="zh-CN" sz="2400" b="1" dirty="0">
                <a:latin typeface="宋体" pitchFamily="2" charset="-122"/>
                <a:ea typeface="宋体" pitchFamily="2" charset="-122"/>
              </a:rPr>
              <a:t>D1</a:t>
            </a:r>
            <a:r>
              <a:rPr lang="zh-CN" altLang="en-US" sz="2400" b="1" dirty="0">
                <a:latin typeface="宋体" pitchFamily="2" charset="-122"/>
                <a:ea typeface="宋体" pitchFamily="2" charset="-122"/>
              </a:rPr>
              <a:t>收集反馈信息的作用是对应用程序的各个模块是否异常进行监控并进行监控处理；即仅仅为了持续不断的将这些信息反馈给监控进程以便判断应用程序运行是否异常</a:t>
            </a:r>
            <a:endParaRPr lang="en-US" altLang="zh-CN" sz="2400" b="1" dirty="0">
              <a:latin typeface="宋体" pitchFamily="2" charset="-122"/>
              <a:ea typeface="宋体" pitchFamily="2" charset="-122"/>
            </a:endParaRPr>
          </a:p>
          <a:p>
            <a:r>
              <a:rPr lang="zh-CN" altLang="en-US" sz="2400" b="1" dirty="0">
                <a:latin typeface="宋体" pitchFamily="2" charset="-122"/>
                <a:ea typeface="宋体" pitchFamily="2" charset="-122"/>
              </a:rPr>
              <a:t>由此可见，</a:t>
            </a:r>
            <a:r>
              <a:rPr lang="en-US" altLang="zh-CN" sz="2400" b="1" dirty="0">
                <a:latin typeface="宋体" pitchFamily="2" charset="-122"/>
                <a:ea typeface="宋体" pitchFamily="2" charset="-122"/>
              </a:rPr>
              <a:t>D1</a:t>
            </a:r>
            <a:r>
              <a:rPr lang="zh-CN" altLang="en-US" sz="2400" b="1" dirty="0">
                <a:latin typeface="宋体" pitchFamily="2" charset="-122"/>
                <a:ea typeface="宋体" pitchFamily="2" charset="-122"/>
              </a:rPr>
              <a:t>整体上并不存在与本发明所要解决的技术问题相一致的技术缺陷，因此本领域技术人员不能够由</a:t>
            </a:r>
            <a:r>
              <a:rPr lang="en-US" altLang="zh-CN" sz="2400" b="1" dirty="0">
                <a:latin typeface="宋体" pitchFamily="2" charset="-122"/>
                <a:ea typeface="宋体" pitchFamily="2" charset="-122"/>
              </a:rPr>
              <a:t>D1</a:t>
            </a:r>
            <a:r>
              <a:rPr lang="zh-CN" altLang="en-US" sz="2400" b="1" dirty="0">
                <a:latin typeface="宋体" pitchFamily="2" charset="-122"/>
                <a:ea typeface="宋体" pitchFamily="2" charset="-122"/>
              </a:rPr>
              <a:t>得到在该技术方向上进行改进的动机或技术启示</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52</a:t>
            </a:fld>
            <a:endParaRPr lang="en-GB" altLang="en-US" dirty="0"/>
          </a:p>
        </p:txBody>
      </p:sp>
    </p:spTree>
    <p:extLst>
      <p:ext uri="{BB962C8B-B14F-4D97-AF65-F5344CB8AC3E}">
        <p14:creationId xmlns:p14="http://schemas.microsoft.com/office/powerpoint/2010/main" val="11647309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注意事项</a:t>
            </a:r>
          </a:p>
        </p:txBody>
      </p:sp>
      <p:sp>
        <p:nvSpPr>
          <p:cNvPr id="3" name="内容占位符 2"/>
          <p:cNvSpPr>
            <a:spLocks noGrp="1"/>
          </p:cNvSpPr>
          <p:nvPr>
            <p:ph idx="1"/>
          </p:nvPr>
        </p:nvSpPr>
        <p:spPr>
          <a:xfrm>
            <a:off x="323850" y="2143116"/>
            <a:ext cx="8569325" cy="3876684"/>
          </a:xfrm>
        </p:spPr>
        <p:txBody>
          <a:bodyPr/>
          <a:lstStyle/>
          <a:p>
            <a:r>
              <a:rPr lang="zh-CN" altLang="en-US" dirty="0"/>
              <a:t>仅对独立权利要求进行新颖性和创造性评述，从属权利要求可以暂时不用评述；</a:t>
            </a:r>
            <a:endParaRPr lang="en-US" altLang="zh-CN" dirty="0"/>
          </a:p>
          <a:p>
            <a:r>
              <a:rPr lang="zh-CN" altLang="en-US" dirty="0"/>
              <a:t>对于发明人来讲，如果审查员不认可所有权利要求的创造性，则请发明人从整体技术方案角度阐述本申请与对比文件的区别</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53</a:t>
            </a:fld>
            <a:endParaRPr lang="en-GB" altLang="en-US"/>
          </a:p>
        </p:txBody>
      </p:sp>
    </p:spTree>
    <p:extLst>
      <p:ext uri="{BB962C8B-B14F-4D97-AF65-F5344CB8AC3E}">
        <p14:creationId xmlns:p14="http://schemas.microsoft.com/office/powerpoint/2010/main" val="42613052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dirty="0"/>
              <a:t>涉及权利要求不清楚审查意见的答复</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54</a:t>
            </a:fld>
            <a:endParaRPr lang="en-GB" altLang="en-US"/>
          </a:p>
        </p:txBody>
      </p:sp>
      <p:sp>
        <p:nvSpPr>
          <p:cNvPr id="13" name="Rectangle 6"/>
          <p:cNvSpPr>
            <a:spLocks noChangeArrowheads="1"/>
          </p:cNvSpPr>
          <p:nvPr/>
        </p:nvSpPr>
        <p:spPr bwMode="auto">
          <a:xfrm>
            <a:off x="611560" y="1408829"/>
            <a:ext cx="7500990" cy="1384995"/>
          </a:xfrm>
          <a:prstGeom prst="rect">
            <a:avLst/>
          </a:prstGeom>
          <a:noFill/>
          <a:ln w="9525" algn="ctr">
            <a:noFill/>
            <a:miter lim="800000"/>
            <a:headEnd/>
            <a:tailEnd/>
          </a:ln>
          <a:effectLst/>
        </p:spPr>
        <p:txBody>
          <a:bodyPr wrap="square">
            <a:spAutoFit/>
          </a:bodyPr>
          <a:lstStyle/>
          <a:p>
            <a:r>
              <a:rPr lang="zh-CN" altLang="en-US" sz="2800" b="1" dirty="0">
                <a:latin typeface="Times New Roman" pitchFamily="18" charset="0"/>
                <a:cs typeface="Times New Roman" pitchFamily="18" charset="0"/>
              </a:rPr>
              <a:t>专利法第</a:t>
            </a:r>
            <a:r>
              <a:rPr lang="en-US" altLang="zh-CN" sz="2800" b="1" dirty="0">
                <a:latin typeface="Times New Roman" pitchFamily="18" charset="0"/>
                <a:cs typeface="Times New Roman" pitchFamily="18" charset="0"/>
              </a:rPr>
              <a:t>26</a:t>
            </a:r>
            <a:r>
              <a:rPr lang="zh-CN" altLang="en-US" sz="2800" b="1" dirty="0">
                <a:latin typeface="Times New Roman" pitchFamily="18" charset="0"/>
                <a:cs typeface="Times New Roman" pitchFamily="18" charset="0"/>
              </a:rPr>
              <a:t>条第</a:t>
            </a:r>
            <a:r>
              <a:rPr lang="en-US" altLang="zh-CN" sz="2800" b="1" dirty="0">
                <a:latin typeface="Times New Roman" pitchFamily="18" charset="0"/>
                <a:cs typeface="Times New Roman" pitchFamily="18" charset="0"/>
              </a:rPr>
              <a:t>4</a:t>
            </a:r>
            <a:r>
              <a:rPr lang="zh-CN" altLang="en-US" sz="2800" b="1" dirty="0">
                <a:latin typeface="Times New Roman" pitchFamily="18" charset="0"/>
                <a:cs typeface="Times New Roman" pitchFamily="18" charset="0"/>
              </a:rPr>
              <a:t>款：</a:t>
            </a:r>
            <a:endParaRPr lang="en-US" altLang="zh-CN" sz="2800" b="1" dirty="0">
              <a:latin typeface="Times New Roman" pitchFamily="18" charset="0"/>
              <a:cs typeface="Times New Roman" pitchFamily="18" charset="0"/>
            </a:endParaRPr>
          </a:p>
          <a:p>
            <a:r>
              <a:rPr lang="zh-CN" altLang="en-US" sz="2800" b="1" dirty="0">
                <a:latin typeface="Times New Roman" pitchFamily="18" charset="0"/>
                <a:cs typeface="Times New Roman" pitchFamily="18" charset="0"/>
              </a:rPr>
              <a:t>权利要求书应当以说明书为依据，清楚、简要地限定要求专利保护的范围。</a:t>
            </a:r>
          </a:p>
        </p:txBody>
      </p:sp>
      <p:sp>
        <p:nvSpPr>
          <p:cNvPr id="5" name="Rectangle 1"/>
          <p:cNvSpPr>
            <a:spLocks noChangeArrowheads="1"/>
          </p:cNvSpPr>
          <p:nvPr/>
        </p:nvSpPr>
        <p:spPr bwMode="auto">
          <a:xfrm>
            <a:off x="899592" y="2959985"/>
            <a:ext cx="6234486" cy="16842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400" b="1" dirty="0">
                <a:latin typeface="Times New Roman" pitchFamily="18" charset="0"/>
                <a:cs typeface="Times New Roman" pitchFamily="18" charset="0"/>
              </a:rPr>
              <a:t>（</a:t>
            </a:r>
            <a:r>
              <a:rPr lang="en-US" altLang="zh-CN" sz="2400" b="1" dirty="0">
                <a:latin typeface="Times New Roman" pitchFamily="18" charset="0"/>
                <a:cs typeface="Times New Roman" pitchFamily="18" charset="0"/>
              </a:rPr>
              <a:t>1</a:t>
            </a:r>
            <a:r>
              <a:rPr lang="zh-CN" altLang="en-US" sz="2400" b="1" dirty="0">
                <a:latin typeface="Times New Roman" pitchFamily="18" charset="0"/>
                <a:cs typeface="Times New Roman" pitchFamily="18" charset="0"/>
              </a:rPr>
              <a:t>）笔误的修正；</a:t>
            </a:r>
            <a:endParaRPr lang="en-US" altLang="zh-CN" sz="2400" b="1" dirty="0">
              <a:latin typeface="Times New Roman" pitchFamily="18" charset="0"/>
              <a:cs typeface="Times New Roman" pitchFamily="18" charset="0"/>
            </a:endParaRPr>
          </a:p>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400" b="1" dirty="0">
                <a:latin typeface="Times New Roman" pitchFamily="18" charset="0"/>
                <a:cs typeface="Times New Roman" pitchFamily="18" charset="0"/>
              </a:rPr>
              <a:t>（</a:t>
            </a:r>
            <a:r>
              <a:rPr lang="en-US" altLang="zh-CN" sz="2400" b="1" dirty="0">
                <a:latin typeface="Times New Roman" pitchFamily="18" charset="0"/>
                <a:cs typeface="Times New Roman" pitchFamily="18" charset="0"/>
              </a:rPr>
              <a:t>2</a:t>
            </a:r>
            <a:r>
              <a:rPr lang="zh-CN" altLang="en-US" sz="2400" b="1" dirty="0">
                <a:latin typeface="Times New Roman" pitchFamily="18" charset="0"/>
                <a:cs typeface="Times New Roman" pitchFamily="18" charset="0"/>
              </a:rPr>
              <a:t>）技术术语的统一</a:t>
            </a:r>
            <a:endParaRPr lang="en-US" altLang="zh-CN" sz="2400" b="1" dirty="0">
              <a:latin typeface="Times New Roman" pitchFamily="18" charset="0"/>
              <a:cs typeface="Times New Roman" pitchFamily="18" charset="0"/>
            </a:endParaRPr>
          </a:p>
          <a:p>
            <a:pPr marL="0" marR="0" lvl="0" indent="304800" algn="l" defTabSz="914400" rtl="0" eaLnBrk="1" fontAlgn="base" latinLnBrk="0" hangingPunct="1">
              <a:lnSpc>
                <a:spcPct val="150000"/>
              </a:lnSpc>
              <a:spcBef>
                <a:spcPct val="0"/>
              </a:spcBef>
              <a:spcAft>
                <a:spcPct val="0"/>
              </a:spcAft>
              <a:buClrTx/>
              <a:buSzTx/>
              <a:buFontTx/>
              <a:buNone/>
              <a:tabLst/>
            </a:pPr>
            <a:r>
              <a:rPr lang="zh-CN" altLang="en-US" sz="2400" b="1" dirty="0">
                <a:latin typeface="Times New Roman" pitchFamily="18" charset="0"/>
                <a:cs typeface="Times New Roman" pitchFamily="18" charset="0"/>
              </a:rPr>
              <a:t>（</a:t>
            </a:r>
            <a:r>
              <a:rPr lang="en-US" altLang="zh-CN" sz="2400" b="1" dirty="0">
                <a:latin typeface="Times New Roman" pitchFamily="18" charset="0"/>
                <a:cs typeface="Times New Roman" pitchFamily="18" charset="0"/>
              </a:rPr>
              <a:t>3</a:t>
            </a:r>
            <a:r>
              <a:rPr lang="zh-CN" altLang="en-US" sz="2400" b="1" dirty="0">
                <a:latin typeface="Times New Roman" pitchFamily="18" charset="0"/>
                <a:cs typeface="Times New Roman" pitchFamily="18" charset="0"/>
              </a:rPr>
              <a:t>）语句不清楚有歧义等的修正。</a:t>
            </a:r>
          </a:p>
        </p:txBody>
      </p:sp>
    </p:spTree>
    <p:extLst>
      <p:ext uri="{BB962C8B-B14F-4D97-AF65-F5344CB8AC3E}">
        <p14:creationId xmlns:p14="http://schemas.microsoft.com/office/powerpoint/2010/main" val="5455563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55</a:t>
            </a:fld>
            <a:endParaRPr lang="en-GB" altLang="en-US"/>
          </a:p>
        </p:txBody>
      </p:sp>
      <p:sp>
        <p:nvSpPr>
          <p:cNvPr id="6" name="标题 1"/>
          <p:cNvSpPr>
            <a:spLocks noGrp="1"/>
          </p:cNvSpPr>
          <p:nvPr>
            <p:ph type="title"/>
          </p:nvPr>
        </p:nvSpPr>
        <p:spPr>
          <a:xfrm>
            <a:off x="574675" y="304800"/>
            <a:ext cx="8001000" cy="892175"/>
          </a:xfrm>
        </p:spPr>
        <p:txBody>
          <a:bodyPr/>
          <a:lstStyle/>
          <a:p>
            <a:r>
              <a:rPr lang="zh-CN" altLang="en-US" dirty="0"/>
              <a:t>涉及权利要求不清楚审查意见的答复举例</a:t>
            </a: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340768"/>
            <a:ext cx="6840760" cy="4756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18578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56</a:t>
            </a:fld>
            <a:endParaRPr lang="en-GB" altLang="en-US"/>
          </a:p>
        </p:txBody>
      </p:sp>
      <p:sp>
        <p:nvSpPr>
          <p:cNvPr id="6" name="标题 1"/>
          <p:cNvSpPr>
            <a:spLocks noGrp="1"/>
          </p:cNvSpPr>
          <p:nvPr>
            <p:ph type="title"/>
          </p:nvPr>
        </p:nvSpPr>
        <p:spPr>
          <a:xfrm>
            <a:off x="574675" y="304800"/>
            <a:ext cx="8001000" cy="892175"/>
          </a:xfrm>
        </p:spPr>
        <p:txBody>
          <a:bodyPr/>
          <a:lstStyle/>
          <a:p>
            <a:r>
              <a:rPr lang="zh-CN" altLang="en-US" dirty="0"/>
              <a:t>答辩举例</a:t>
            </a:r>
          </a:p>
        </p:txBody>
      </p:sp>
      <p:sp>
        <p:nvSpPr>
          <p:cNvPr id="2" name="矩形 1"/>
          <p:cNvSpPr/>
          <p:nvPr/>
        </p:nvSpPr>
        <p:spPr>
          <a:xfrm>
            <a:off x="611560" y="1412776"/>
            <a:ext cx="7776864" cy="4093428"/>
          </a:xfrm>
          <a:prstGeom prst="rect">
            <a:avLst/>
          </a:prstGeom>
        </p:spPr>
        <p:txBody>
          <a:bodyPr wrap="square">
            <a:spAutoFit/>
          </a:bodyPr>
          <a:lstStyle/>
          <a:p>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、针对权利要求</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保护范围不清楚的审查意见，申请人将权利要求</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中“电极（</a:t>
            </a:r>
            <a:r>
              <a:rPr lang="en-US" altLang="zh-CN" sz="2000" b="1" dirty="0">
                <a:latin typeface="Times New Roman" pitchFamily="18" charset="0"/>
                <a:cs typeface="Times New Roman" pitchFamily="18" charset="0"/>
              </a:rPr>
              <a:t>3</a:t>
            </a:r>
            <a:r>
              <a:rPr lang="zh-CN" altLang="zh-CN" sz="2000" b="1" dirty="0">
                <a:latin typeface="Times New Roman" pitchFamily="18" charset="0"/>
                <a:cs typeface="Times New Roman" pitchFamily="18" charset="0"/>
              </a:rPr>
              <a:t>）”修改为“金属电极（</a:t>
            </a:r>
            <a:r>
              <a:rPr lang="en-US" altLang="zh-CN" sz="2000" b="1" dirty="0">
                <a:latin typeface="Times New Roman" pitchFamily="18" charset="0"/>
                <a:cs typeface="Times New Roman" pitchFamily="18" charset="0"/>
              </a:rPr>
              <a:t>3</a:t>
            </a:r>
            <a:r>
              <a:rPr lang="zh-CN" altLang="zh-CN" sz="2000" b="1" dirty="0">
                <a:latin typeface="Times New Roman" pitchFamily="18" charset="0"/>
                <a:cs typeface="Times New Roman" pitchFamily="18" charset="0"/>
              </a:rPr>
              <a:t>）”，“电极（</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）”修改为“金属电极（</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a:t>
            </a:r>
            <a:endParaRPr lang="en-US" altLang="zh-CN" sz="2000" b="1" dirty="0">
              <a:latin typeface="Times New Roman" pitchFamily="18" charset="0"/>
              <a:cs typeface="Times New Roman" pitchFamily="18" charset="0"/>
            </a:endParaRPr>
          </a:p>
          <a:p>
            <a:endParaRPr lang="en-US" altLang="zh-CN" sz="2000" b="1" dirty="0">
              <a:latin typeface="Times New Roman" pitchFamily="18" charset="0"/>
              <a:cs typeface="Times New Roman" pitchFamily="18" charset="0"/>
            </a:endParaRPr>
          </a:p>
          <a:p>
            <a:r>
              <a:rPr lang="zh-CN" altLang="zh-CN" sz="2000" b="1" dirty="0">
                <a:latin typeface="Times New Roman" pitchFamily="18" charset="0"/>
                <a:cs typeface="Times New Roman" pitchFamily="18" charset="0"/>
              </a:rPr>
              <a:t>将权利要求</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和</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中“将金属基板（</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）上的金属电极（</a:t>
            </a:r>
            <a:r>
              <a:rPr lang="en-US" altLang="zh-CN" sz="2000" b="1" dirty="0">
                <a:latin typeface="Times New Roman" pitchFamily="18" charset="0"/>
                <a:cs typeface="Times New Roman" pitchFamily="18" charset="0"/>
              </a:rPr>
              <a:t>3</a:t>
            </a:r>
            <a:r>
              <a:rPr lang="zh-CN" altLang="zh-CN" sz="2000" b="1" dirty="0">
                <a:latin typeface="Times New Roman" pitchFamily="18" charset="0"/>
                <a:cs typeface="Times New Roman" pitchFamily="18" charset="0"/>
              </a:rPr>
              <a:t>）与</a:t>
            </a:r>
            <a:r>
              <a:rPr lang="en-US" altLang="zh-CN" sz="2000" b="1" dirty="0">
                <a:latin typeface="Times New Roman" pitchFamily="18" charset="0"/>
                <a:cs typeface="Times New Roman" pitchFamily="18" charset="0"/>
              </a:rPr>
              <a:t>PCB</a:t>
            </a:r>
            <a:r>
              <a:rPr lang="zh-CN" altLang="zh-CN" sz="2000" b="1" dirty="0">
                <a:latin typeface="Times New Roman" pitchFamily="18" charset="0"/>
                <a:cs typeface="Times New Roman" pitchFamily="18" charset="0"/>
              </a:rPr>
              <a:t>基板上的金属电极（</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）焊接在一起”修改为“将金属基板（</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）上的金属电极（</a:t>
            </a:r>
            <a:r>
              <a:rPr lang="en-US" altLang="zh-CN" sz="2000" b="1" dirty="0">
                <a:latin typeface="Times New Roman" pitchFamily="18" charset="0"/>
                <a:cs typeface="Times New Roman" pitchFamily="18" charset="0"/>
              </a:rPr>
              <a:t>3</a:t>
            </a:r>
            <a:r>
              <a:rPr lang="zh-CN" altLang="zh-CN" sz="2000" b="1" dirty="0">
                <a:latin typeface="Times New Roman" pitchFamily="18" charset="0"/>
                <a:cs typeface="Times New Roman" pitchFamily="18" charset="0"/>
              </a:rPr>
              <a:t>）与</a:t>
            </a:r>
            <a:r>
              <a:rPr lang="en-US" altLang="zh-CN" sz="2000" b="1" dirty="0">
                <a:latin typeface="Times New Roman" pitchFamily="18" charset="0"/>
                <a:cs typeface="Times New Roman" pitchFamily="18" charset="0"/>
              </a:rPr>
              <a:t>PCB</a:t>
            </a:r>
            <a:r>
              <a:rPr lang="zh-CN" altLang="zh-CN" sz="2000" b="1" dirty="0">
                <a:latin typeface="Times New Roman" pitchFamily="18" charset="0"/>
                <a:cs typeface="Times New Roman" pitchFamily="18" charset="0"/>
              </a:rPr>
              <a:t>基板上</a:t>
            </a:r>
            <a:r>
              <a:rPr lang="zh-CN" altLang="zh-CN" sz="2000" b="1" u="sng" dirty="0">
                <a:latin typeface="Times New Roman" pitchFamily="18" charset="0"/>
                <a:cs typeface="Times New Roman" pitchFamily="18" charset="0"/>
              </a:rPr>
              <a:t>第一层机械层上</a:t>
            </a:r>
            <a:r>
              <a:rPr lang="zh-CN" altLang="zh-CN" sz="2000" b="1" dirty="0">
                <a:latin typeface="Times New Roman" pitchFamily="18" charset="0"/>
                <a:cs typeface="Times New Roman" pitchFamily="18" charset="0"/>
              </a:rPr>
              <a:t>的金属电极（</a:t>
            </a:r>
            <a:r>
              <a:rPr lang="en-US" altLang="zh-CN" sz="2000" b="1" dirty="0">
                <a:latin typeface="Times New Roman" pitchFamily="18" charset="0"/>
                <a:cs typeface="Times New Roman" pitchFamily="18" charset="0"/>
              </a:rPr>
              <a:t>5</a:t>
            </a:r>
            <a:r>
              <a:rPr lang="zh-CN" altLang="zh-CN" sz="2000" b="1" dirty="0">
                <a:latin typeface="Times New Roman" pitchFamily="18" charset="0"/>
                <a:cs typeface="Times New Roman" pitchFamily="18" charset="0"/>
              </a:rPr>
              <a:t>）焊接在一起”，以克服其保护范围不清楚的缺陷，使之符合专利法第</a:t>
            </a:r>
            <a:r>
              <a:rPr lang="en-US" altLang="zh-CN" sz="2000" b="1" dirty="0">
                <a:latin typeface="Times New Roman" pitchFamily="18" charset="0"/>
                <a:cs typeface="Times New Roman" pitchFamily="18" charset="0"/>
              </a:rPr>
              <a:t>26</a:t>
            </a:r>
            <a:r>
              <a:rPr lang="zh-CN" altLang="zh-CN" sz="2000" b="1" dirty="0">
                <a:latin typeface="Times New Roman" pitchFamily="18" charset="0"/>
                <a:cs typeface="Times New Roman" pitchFamily="18" charset="0"/>
              </a:rPr>
              <a:t>条第</a:t>
            </a:r>
            <a:r>
              <a:rPr lang="en-US" altLang="zh-CN" sz="2000" b="1" dirty="0">
                <a:latin typeface="Times New Roman" pitchFamily="18" charset="0"/>
                <a:cs typeface="Times New Roman" pitchFamily="18" charset="0"/>
              </a:rPr>
              <a:t>4</a:t>
            </a:r>
            <a:r>
              <a:rPr lang="zh-CN" altLang="zh-CN" sz="2000" b="1" dirty="0">
                <a:latin typeface="Times New Roman" pitchFamily="18" charset="0"/>
                <a:cs typeface="Times New Roman" pitchFamily="18" charset="0"/>
              </a:rPr>
              <a:t>款的规定。</a:t>
            </a:r>
            <a:endParaRPr lang="en-US" altLang="zh-CN" sz="2000" b="1" dirty="0">
              <a:latin typeface="Times New Roman" pitchFamily="18" charset="0"/>
              <a:cs typeface="Times New Roman" pitchFamily="18" charset="0"/>
            </a:endParaRPr>
          </a:p>
          <a:p>
            <a:endParaRPr lang="zh-CN" altLang="zh-CN" sz="2000" b="1" dirty="0">
              <a:latin typeface="Times New Roman" pitchFamily="18" charset="0"/>
              <a:cs typeface="Times New Roman" pitchFamily="18" charset="0"/>
            </a:endParaRPr>
          </a:p>
          <a:p>
            <a:r>
              <a:rPr lang="en-US" altLang="zh-CN" sz="2000" b="1" dirty="0">
                <a:latin typeface="Times New Roman" pitchFamily="18" charset="0"/>
                <a:cs typeface="Times New Roman" pitchFamily="18" charset="0"/>
              </a:rPr>
              <a:t>2</a:t>
            </a:r>
            <a:r>
              <a:rPr lang="zh-CN" altLang="zh-CN" sz="2000" b="1" dirty="0">
                <a:latin typeface="Times New Roman" pitchFamily="18" charset="0"/>
                <a:cs typeface="Times New Roman" pitchFamily="18" charset="0"/>
              </a:rPr>
              <a:t>、针对权利要求</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a:t>
            </a:r>
            <a:r>
              <a:rPr lang="en-US" altLang="zh-CN" sz="2000" b="1" dirty="0">
                <a:latin typeface="Times New Roman" pitchFamily="18" charset="0"/>
                <a:cs typeface="Times New Roman" pitchFamily="18" charset="0"/>
              </a:rPr>
              <a:t>7</a:t>
            </a:r>
            <a:r>
              <a:rPr lang="zh-CN" altLang="zh-CN" sz="2000" b="1" dirty="0">
                <a:latin typeface="Times New Roman" pitchFamily="18" charset="0"/>
                <a:cs typeface="Times New Roman" pitchFamily="18" charset="0"/>
              </a:rPr>
              <a:t>保护范围不清楚的审查意见，申请人将权利要求</a:t>
            </a:r>
            <a:r>
              <a:rPr lang="en-US" altLang="zh-CN" sz="2000" b="1" dirty="0">
                <a:latin typeface="Times New Roman" pitchFamily="18" charset="0"/>
                <a:cs typeface="Times New Roman" pitchFamily="18" charset="0"/>
              </a:rPr>
              <a:t>1</a:t>
            </a:r>
            <a:r>
              <a:rPr lang="zh-CN" altLang="zh-CN" sz="2000" b="1" dirty="0">
                <a:latin typeface="Times New Roman" pitchFamily="18" charset="0"/>
                <a:cs typeface="Times New Roman" pitchFamily="18" charset="0"/>
              </a:rPr>
              <a:t>和</a:t>
            </a:r>
            <a:r>
              <a:rPr lang="en-US" altLang="zh-CN" sz="2000" b="1" dirty="0">
                <a:latin typeface="Times New Roman" pitchFamily="18" charset="0"/>
                <a:cs typeface="Times New Roman" pitchFamily="18" charset="0"/>
              </a:rPr>
              <a:t>7</a:t>
            </a:r>
            <a:r>
              <a:rPr lang="zh-CN" altLang="zh-CN" sz="2000" b="1" dirty="0">
                <a:latin typeface="Times New Roman" pitchFamily="18" charset="0"/>
                <a:cs typeface="Times New Roman" pitchFamily="18" charset="0"/>
              </a:rPr>
              <a:t>中“金线</a:t>
            </a:r>
            <a:r>
              <a:rPr lang="en-US" altLang="zh-CN" sz="2000" b="1" dirty="0">
                <a:latin typeface="Times New Roman" pitchFamily="18" charset="0"/>
                <a:cs typeface="Times New Roman" pitchFamily="18" charset="0"/>
              </a:rPr>
              <a:t>10</a:t>
            </a:r>
            <a:r>
              <a:rPr lang="zh-CN" altLang="zh-CN" sz="2000" b="1" dirty="0">
                <a:latin typeface="Times New Roman" pitchFamily="18" charset="0"/>
                <a:cs typeface="Times New Roman" pitchFamily="18" charset="0"/>
              </a:rPr>
              <a:t>”修改为“金线（</a:t>
            </a:r>
            <a:r>
              <a:rPr lang="en-US" altLang="zh-CN" sz="2000" b="1" dirty="0">
                <a:latin typeface="Times New Roman" pitchFamily="18" charset="0"/>
                <a:cs typeface="Times New Roman" pitchFamily="18" charset="0"/>
              </a:rPr>
              <a:t>10</a:t>
            </a:r>
            <a:r>
              <a:rPr lang="zh-CN" altLang="zh-CN" sz="2000" b="1" dirty="0">
                <a:latin typeface="Times New Roman" pitchFamily="18" charset="0"/>
                <a:cs typeface="Times New Roman" pitchFamily="18" charset="0"/>
              </a:rPr>
              <a:t>）”，以克服其保护范围不清楚的缺陷，使之符合专利法第</a:t>
            </a:r>
            <a:r>
              <a:rPr lang="en-US" altLang="zh-CN" sz="2000" b="1" dirty="0">
                <a:latin typeface="Times New Roman" pitchFamily="18" charset="0"/>
                <a:cs typeface="Times New Roman" pitchFamily="18" charset="0"/>
              </a:rPr>
              <a:t>26</a:t>
            </a:r>
            <a:r>
              <a:rPr lang="zh-CN" altLang="zh-CN" sz="2000" b="1" dirty="0">
                <a:latin typeface="Times New Roman" pitchFamily="18" charset="0"/>
                <a:cs typeface="Times New Roman" pitchFamily="18" charset="0"/>
              </a:rPr>
              <a:t>条第</a:t>
            </a:r>
            <a:r>
              <a:rPr lang="en-US" altLang="zh-CN" sz="2000" b="1" dirty="0">
                <a:latin typeface="Times New Roman" pitchFamily="18" charset="0"/>
                <a:cs typeface="Times New Roman" pitchFamily="18" charset="0"/>
              </a:rPr>
              <a:t>4</a:t>
            </a:r>
            <a:r>
              <a:rPr lang="zh-CN" altLang="zh-CN" sz="2000" b="1" dirty="0">
                <a:latin typeface="Times New Roman" pitchFamily="18" charset="0"/>
                <a:cs typeface="Times New Roman" pitchFamily="18" charset="0"/>
              </a:rPr>
              <a:t>款的规定。</a:t>
            </a:r>
          </a:p>
        </p:txBody>
      </p:sp>
    </p:spTree>
    <p:extLst>
      <p:ext uri="{BB962C8B-B14F-4D97-AF65-F5344CB8AC3E}">
        <p14:creationId xmlns:p14="http://schemas.microsoft.com/office/powerpoint/2010/main" val="10279577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dirty="0"/>
              <a:t>涉及公开不充分审查意见的答复</a:t>
            </a:r>
          </a:p>
        </p:txBody>
      </p:sp>
      <p:sp>
        <p:nvSpPr>
          <p:cNvPr id="4" name="灯片编号占位符 3"/>
          <p:cNvSpPr>
            <a:spLocks noGrp="1"/>
          </p:cNvSpPr>
          <p:nvPr>
            <p:ph type="sldNum" sz="quarter" idx="4294967295"/>
          </p:nvPr>
        </p:nvSpPr>
        <p:spPr>
          <a:xfrm>
            <a:off x="323850" y="6237288"/>
            <a:ext cx="1981200" cy="476250"/>
          </a:xfrm>
          <a:prstGeom prst="rect">
            <a:avLst/>
          </a:prstGeom>
        </p:spPr>
        <p:txBody>
          <a:bodyPr/>
          <a:lstStyle/>
          <a:p>
            <a:fld id="{A38B6AF8-1AEB-4ACD-AEA3-63CE62129599}" type="slidenum">
              <a:rPr lang="zh-CN" altLang="en-US" smtClean="0"/>
              <a:pPr/>
              <a:t>57</a:t>
            </a:fld>
            <a:endParaRPr lang="en-GB" altLang="en-US"/>
          </a:p>
        </p:txBody>
      </p:sp>
      <p:sp>
        <p:nvSpPr>
          <p:cNvPr id="13" name="Rectangle 6"/>
          <p:cNvSpPr>
            <a:spLocks noChangeArrowheads="1"/>
          </p:cNvSpPr>
          <p:nvPr/>
        </p:nvSpPr>
        <p:spPr bwMode="auto">
          <a:xfrm>
            <a:off x="395536" y="1412776"/>
            <a:ext cx="8352928" cy="4154984"/>
          </a:xfrm>
          <a:prstGeom prst="rect">
            <a:avLst/>
          </a:prstGeom>
          <a:noFill/>
          <a:ln w="9525" algn="ctr">
            <a:noFill/>
            <a:miter lim="800000"/>
            <a:headEnd/>
            <a:tailEnd/>
          </a:ln>
          <a:effectLst/>
        </p:spPr>
        <p:txBody>
          <a:bodyPr wrap="square">
            <a:spAutoFit/>
          </a:bodyPr>
          <a:lstStyle/>
          <a:p>
            <a:r>
              <a:rPr lang="zh-CN" altLang="en-US" b="1" dirty="0">
                <a:latin typeface="+mn-lt"/>
                <a:ea typeface="+mn-ea"/>
              </a:rPr>
              <a:t>在意见陈述时，可以从以下几个方面进行意见陈述：</a:t>
            </a:r>
            <a:endParaRPr lang="en-US" altLang="zh-CN" b="1" dirty="0">
              <a:latin typeface="+mn-lt"/>
              <a:ea typeface="+mn-ea"/>
            </a:endParaRPr>
          </a:p>
          <a:p>
            <a:r>
              <a:rPr lang="zh-CN" altLang="en-US" b="1" dirty="0">
                <a:latin typeface="+mn-lt"/>
                <a:ea typeface="+mn-ea"/>
              </a:rPr>
              <a:t>本申请说明书中记载的要解决的技术问题、提供的解决方案是什么？实施例公开的技术方案、且公开的技术方案能够实现本发明的目的或获得相应的技术效果。</a:t>
            </a:r>
            <a:endParaRPr lang="en-US" altLang="zh-CN" b="1" dirty="0">
              <a:latin typeface="+mn-lt"/>
              <a:ea typeface="+mn-ea"/>
            </a:endParaRPr>
          </a:p>
          <a:p>
            <a:endParaRPr lang="en-US" altLang="zh-CN" b="1" dirty="0">
              <a:latin typeface="+mn-lt"/>
              <a:ea typeface="+mn-ea"/>
            </a:endParaRPr>
          </a:p>
          <a:p>
            <a:r>
              <a:rPr lang="zh-CN" altLang="en-US" b="1" dirty="0">
                <a:latin typeface="+mn-lt"/>
                <a:ea typeface="+mn-ea"/>
              </a:rPr>
              <a:t>提供证据需要注意的问题：</a:t>
            </a:r>
            <a:endParaRPr lang="en-US" altLang="zh-CN" b="1" dirty="0">
              <a:latin typeface="+mn-lt"/>
              <a:ea typeface="+mn-ea"/>
            </a:endParaRPr>
          </a:p>
          <a:p>
            <a:r>
              <a:rPr lang="zh-CN" altLang="en-US" b="1" dirty="0">
                <a:latin typeface="+mn-lt"/>
                <a:ea typeface="+mn-ea"/>
              </a:rPr>
              <a:t>现有技术证据的使用要慎重，避免使得本发明不具备创造性；</a:t>
            </a:r>
            <a:endParaRPr lang="en-US" altLang="zh-CN" b="1" dirty="0">
              <a:latin typeface="+mn-lt"/>
              <a:ea typeface="+mn-ea"/>
            </a:endParaRPr>
          </a:p>
          <a:p>
            <a:r>
              <a:rPr lang="zh-CN" altLang="en-US" b="1" dirty="0">
                <a:latin typeface="+mn-lt"/>
                <a:ea typeface="+mn-ea"/>
              </a:rPr>
              <a:t>证据的使用必须满足所印证的内容在对比文件中唯一确定，且将该内容直接引入不需要增加任何技术内容。</a:t>
            </a:r>
            <a:endParaRPr lang="en-US" altLang="zh-CN" b="1" dirty="0">
              <a:latin typeface="+mn-lt"/>
              <a:ea typeface="+mn-ea"/>
            </a:endParaRPr>
          </a:p>
          <a:p>
            <a:endParaRPr lang="en-US" altLang="zh-CN" b="1" dirty="0">
              <a:latin typeface="+mn-lt"/>
              <a:ea typeface="+mn-ea"/>
            </a:endParaRPr>
          </a:p>
          <a:p>
            <a:endParaRPr lang="zh-CN" altLang="en-US" b="1" dirty="0">
              <a:latin typeface="+mn-lt"/>
              <a:ea typeface="+mn-ea"/>
            </a:endParaRPr>
          </a:p>
        </p:txBody>
      </p:sp>
    </p:spTree>
    <p:extLst>
      <p:ext uri="{BB962C8B-B14F-4D97-AF65-F5344CB8AC3E}">
        <p14:creationId xmlns:p14="http://schemas.microsoft.com/office/powerpoint/2010/main" val="8247195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683568" y="3867888"/>
            <a:ext cx="5472609" cy="857256"/>
          </a:xfrm>
        </p:spPr>
        <p:txBody>
          <a:bodyPr/>
          <a:lstStyle/>
          <a:p>
            <a:pPr>
              <a:buFont typeface="Wingdings" pitchFamily="2" charset="2"/>
              <a:buNone/>
            </a:pPr>
            <a:r>
              <a:rPr lang="zh-CN" altLang="en-GB" dirty="0">
                <a:ea typeface="宋体" charset="-122"/>
              </a:rPr>
              <a:t>     </a:t>
            </a:r>
            <a:r>
              <a:rPr lang="zh-CN" altLang="en-GB" sz="4000" b="1" i="1" dirty="0">
                <a:ea typeface="楷体_GB2312" pitchFamily="49" charset="-122"/>
              </a:rPr>
              <a:t>谢     谢    </a:t>
            </a:r>
            <a:r>
              <a:rPr lang="zh-CN" altLang="en-US" sz="4000" b="1" i="1" dirty="0">
                <a:ea typeface="楷体_GB2312" pitchFamily="49" charset="-122"/>
              </a:rPr>
              <a:t>大   家</a:t>
            </a:r>
            <a:r>
              <a:rPr lang="zh-CN" altLang="en-GB" sz="4000" b="1" i="1" dirty="0">
                <a:ea typeface="楷体_GB2312" pitchFamily="49" charset="-122"/>
              </a:rPr>
              <a:t>！</a:t>
            </a:r>
          </a:p>
        </p:txBody>
      </p:sp>
      <p:sp>
        <p:nvSpPr>
          <p:cNvPr id="3" name="灯片编号占位符 3"/>
          <p:cNvSpPr>
            <a:spLocks noGrp="1"/>
          </p:cNvSpPr>
          <p:nvPr>
            <p:ph type="sldNum" sz="quarter" idx="4294967295"/>
          </p:nvPr>
        </p:nvSpPr>
        <p:spPr>
          <a:xfrm>
            <a:off x="323528" y="6165304"/>
            <a:ext cx="1981200" cy="476250"/>
          </a:xfrm>
          <a:prstGeom prst="rect">
            <a:avLst/>
          </a:prstGeom>
        </p:spPr>
        <p:txBody>
          <a:bodyPr/>
          <a:lstStyle/>
          <a:p>
            <a:fld id="{C4D2DE8C-D8F8-4EFE-9471-ECDF61690C03}" type="slidenum">
              <a:rPr lang="zh-CN" altLang="en-US"/>
              <a:pPr/>
              <a:t>58</a:t>
            </a:fld>
            <a:endParaRPr lang="en-GB" altLang="en-US"/>
          </a:p>
        </p:txBody>
      </p:sp>
      <p:graphicFrame>
        <p:nvGraphicFramePr>
          <p:cNvPr id="36865" name="Object 1"/>
          <p:cNvGraphicFramePr>
            <a:graphicFrameLocks noChangeAspect="1"/>
          </p:cNvGraphicFramePr>
          <p:nvPr>
            <p:extLst>
              <p:ext uri="{D42A27DB-BD31-4B8C-83A1-F6EECF244321}">
                <p14:modId xmlns:p14="http://schemas.microsoft.com/office/powerpoint/2010/main" val="71789839"/>
              </p:ext>
            </p:extLst>
          </p:nvPr>
        </p:nvGraphicFramePr>
        <p:xfrm>
          <a:off x="1835696" y="1916832"/>
          <a:ext cx="3571900" cy="1834002"/>
        </p:xfrm>
        <a:graphic>
          <a:graphicData uri="http://schemas.openxmlformats.org/presentationml/2006/ole">
            <mc:AlternateContent xmlns:mc="http://schemas.openxmlformats.org/markup-compatibility/2006">
              <mc:Choice xmlns:v="urn:schemas-microsoft-com:vml" Requires="v">
                <p:oleObj spid="_x0000_s2088" name="多媒體項目" r:id="rId4" imgW="5349600" imgH="2911320" progId="">
                  <p:embed/>
                </p:oleObj>
              </mc:Choice>
              <mc:Fallback>
                <p:oleObj name="多媒體項目" r:id="rId4" imgW="5349600" imgH="291132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1916832"/>
                        <a:ext cx="3571900" cy="18340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17892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74675" y="304800"/>
            <a:ext cx="4645397" cy="892175"/>
          </a:xfrm>
        </p:spPr>
        <p:txBody>
          <a:bodyPr/>
          <a:lstStyle/>
          <a:p>
            <a:pPr eaLnBrk="1" hangingPunct="1"/>
            <a:r>
              <a:rPr lang="zh-CN" altLang="en-US" sz="2800" b="1" dirty="0">
                <a:solidFill>
                  <a:schemeClr val="tx1"/>
                </a:solidFill>
                <a:latin typeface="宋体" pitchFamily="2" charset="-122"/>
                <a:ea typeface="宋体" pitchFamily="2" charset="-122"/>
              </a:rPr>
              <a:t>权利要求书</a:t>
            </a:r>
          </a:p>
        </p:txBody>
      </p:sp>
      <p:sp>
        <p:nvSpPr>
          <p:cNvPr id="9219" name="Rectangle 3"/>
          <p:cNvSpPr>
            <a:spLocks noGrp="1" noChangeArrowheads="1"/>
          </p:cNvSpPr>
          <p:nvPr>
            <p:ph idx="1"/>
          </p:nvPr>
        </p:nvSpPr>
        <p:spPr>
          <a:xfrm>
            <a:off x="539552" y="1268760"/>
            <a:ext cx="8343900" cy="4896544"/>
          </a:xfrm>
        </p:spPr>
        <p:txBody>
          <a:bodyPr/>
          <a:lstStyle/>
          <a:p>
            <a:pPr eaLnBrk="1" hangingPunct="1">
              <a:spcBef>
                <a:spcPct val="50000"/>
              </a:spcBef>
            </a:pPr>
            <a:r>
              <a:rPr kumimoji="0" lang="zh-CN" altLang="en-US" sz="2400" b="1" dirty="0">
                <a:latin typeface="宋体" pitchFamily="2" charset="-122"/>
                <a:ea typeface="宋体" pitchFamily="2" charset="-122"/>
              </a:rPr>
              <a:t>权利要求书的概念</a:t>
            </a:r>
          </a:p>
          <a:p>
            <a:pPr algn="just" eaLnBrk="1" hangingPunct="1">
              <a:lnSpc>
                <a:spcPct val="150000"/>
              </a:lnSpc>
              <a:spcBef>
                <a:spcPct val="50000"/>
              </a:spcBef>
              <a:buFont typeface="Wingdings" pitchFamily="2" charset="2"/>
              <a:buNone/>
            </a:pPr>
            <a:r>
              <a:rPr lang="zh-CN" altLang="en-US" sz="1800" b="1" dirty="0">
                <a:latin typeface="宋体" pitchFamily="2" charset="-122"/>
                <a:ea typeface="宋体" pitchFamily="2" charset="-122"/>
              </a:rPr>
              <a:t> </a:t>
            </a:r>
            <a:r>
              <a:rPr lang="zh-CN" altLang="en-US" sz="2000" b="1" dirty="0">
                <a:latin typeface="宋体" pitchFamily="2" charset="-122"/>
                <a:ea typeface="宋体" pitchFamily="2" charset="-122"/>
              </a:rPr>
              <a:t>   </a:t>
            </a:r>
            <a:r>
              <a:rPr lang="zh-CN" altLang="en-US" sz="2000" dirty="0">
                <a:latin typeface="宋体" pitchFamily="2" charset="-122"/>
                <a:ea typeface="宋体" pitchFamily="2" charset="-122"/>
              </a:rPr>
              <a:t>权利要求书是一种用于确定专利权保护范围的法律文件。权利要求书由若干个权利要求构成。权利要求中所有技术特征的总和构成该权利要求所要求保护的技术方案。</a:t>
            </a:r>
          </a:p>
          <a:p>
            <a:pPr algn="just" eaLnBrk="1" hangingPunct="1">
              <a:lnSpc>
                <a:spcPct val="150000"/>
              </a:lnSpc>
              <a:spcBef>
                <a:spcPts val="0"/>
              </a:spcBef>
              <a:buFont typeface="Wingdings" pitchFamily="2" charset="2"/>
              <a:buNone/>
            </a:pPr>
            <a:r>
              <a:rPr lang="zh-CN" altLang="en-US" sz="2000" dirty="0">
                <a:latin typeface="宋体" pitchFamily="2" charset="-122"/>
                <a:ea typeface="宋体" pitchFamily="2" charset="-122"/>
              </a:rPr>
              <a:t>   </a:t>
            </a:r>
            <a:r>
              <a:rPr lang="en-US" altLang="zh-CN" sz="2000" dirty="0">
                <a:latin typeface="宋体" pitchFamily="2" charset="-122"/>
                <a:ea typeface="宋体" pitchFamily="2" charset="-122"/>
              </a:rPr>
              <a:t>【</a:t>
            </a:r>
            <a:r>
              <a:rPr lang="zh-CN" altLang="en-US" sz="2000" dirty="0">
                <a:latin typeface="宋体" pitchFamily="2" charset="-122"/>
                <a:ea typeface="宋体" pitchFamily="2" charset="-122"/>
              </a:rPr>
              <a:t>例如</a:t>
            </a:r>
            <a:r>
              <a:rPr lang="en-US" altLang="zh-CN" sz="2000" dirty="0">
                <a:latin typeface="宋体" pitchFamily="2" charset="-122"/>
                <a:ea typeface="宋体" pitchFamily="2" charset="-122"/>
              </a:rPr>
              <a:t>】1</a:t>
            </a:r>
            <a:r>
              <a:rPr lang="zh-CN" altLang="en-US" sz="2000" dirty="0">
                <a:latin typeface="宋体" pitchFamily="2" charset="-122"/>
                <a:ea typeface="宋体" pitchFamily="2" charset="-122"/>
              </a:rPr>
              <a:t>：一种杯子，包括杯体，其特征在于，在杯体侧面相对设置有用于防滑的</a:t>
            </a:r>
            <a:r>
              <a:rPr lang="zh-CN" altLang="en-US" sz="2000" b="1" u="sng" dirty="0">
                <a:solidFill>
                  <a:srgbClr val="FF0000"/>
                </a:solidFill>
                <a:latin typeface="宋体" pitchFamily="2" charset="-122"/>
                <a:ea typeface="宋体" pitchFamily="2" charset="-122"/>
              </a:rPr>
              <a:t>弧形</a:t>
            </a:r>
            <a:r>
              <a:rPr lang="zh-CN" altLang="en-US" sz="2000" dirty="0">
                <a:latin typeface="宋体" pitchFamily="2" charset="-122"/>
                <a:ea typeface="宋体" pitchFamily="2" charset="-122"/>
              </a:rPr>
              <a:t>凹槽。</a:t>
            </a:r>
            <a:endParaRPr kumimoji="0" lang="zh-CN" altLang="en-US" sz="2000" b="1" dirty="0">
              <a:latin typeface="宋体" pitchFamily="2" charset="-122"/>
              <a:ea typeface="宋体" pitchFamily="2" charset="-122"/>
            </a:endParaRPr>
          </a:p>
          <a:p>
            <a:pPr eaLnBrk="1" hangingPunct="1">
              <a:spcBef>
                <a:spcPct val="50000"/>
              </a:spcBef>
            </a:pPr>
            <a:r>
              <a:rPr kumimoji="0" lang="zh-CN" altLang="en-US" sz="2400" b="1" dirty="0">
                <a:latin typeface="宋体" pitchFamily="2" charset="-122"/>
                <a:ea typeface="宋体" pitchFamily="2" charset="-122"/>
              </a:rPr>
              <a:t>权利要求书的作用</a:t>
            </a:r>
          </a:p>
          <a:p>
            <a:pPr lvl="1">
              <a:spcBef>
                <a:spcPct val="50000"/>
              </a:spcBef>
            </a:pPr>
            <a:r>
              <a:rPr kumimoji="0" lang="zh-CN" altLang="en-US" sz="2000" dirty="0">
                <a:latin typeface="宋体" pitchFamily="2" charset="-122"/>
                <a:ea typeface="宋体" pitchFamily="2" charset="-122"/>
              </a:rPr>
              <a:t>以说明书为依据，</a:t>
            </a:r>
            <a:r>
              <a:rPr lang="zh-CN" altLang="en-US" sz="2000" dirty="0">
                <a:latin typeface="宋体" pitchFamily="2" charset="-122"/>
                <a:ea typeface="宋体" pitchFamily="2" charset="-122"/>
              </a:rPr>
              <a:t>说明专利要求保护</a:t>
            </a:r>
            <a:r>
              <a:rPr kumimoji="0" lang="zh-CN" altLang="en-US" sz="2000" dirty="0">
                <a:latin typeface="宋体" pitchFamily="2" charset="-122"/>
                <a:ea typeface="宋体" pitchFamily="2" charset="-122"/>
              </a:rPr>
              <a:t>的范围。</a:t>
            </a:r>
          </a:p>
          <a:p>
            <a:pPr lvl="1" eaLnBrk="1" hangingPunct="1">
              <a:spcBef>
                <a:spcPct val="50000"/>
              </a:spcBef>
            </a:pPr>
            <a:r>
              <a:rPr kumimoji="0" lang="zh-CN" altLang="en-US" sz="2000" dirty="0">
                <a:latin typeface="宋体" pitchFamily="2" charset="-122"/>
                <a:ea typeface="宋体" pitchFamily="2" charset="-122"/>
              </a:rPr>
              <a:t>作为解释专利权保护范围的法律依据。</a:t>
            </a:r>
          </a:p>
          <a:p>
            <a:pPr lvl="1" eaLnBrk="1" hangingPunct="1">
              <a:spcBef>
                <a:spcPct val="50000"/>
              </a:spcBef>
            </a:pPr>
            <a:r>
              <a:rPr kumimoji="0" lang="zh-CN" altLang="en-US" sz="2000" dirty="0">
                <a:latin typeface="宋体" pitchFamily="2" charset="-122"/>
                <a:ea typeface="宋体" pitchFamily="2" charset="-122"/>
              </a:rPr>
              <a:t>原始权利要求书作为修改申请文件的依据。</a:t>
            </a:r>
          </a:p>
          <a:p>
            <a:pPr algn="just" eaLnBrk="1" hangingPunct="1">
              <a:lnSpc>
                <a:spcPct val="130000"/>
              </a:lnSpc>
              <a:spcBef>
                <a:spcPct val="35000"/>
              </a:spcBef>
              <a:buFont typeface="Wingdings" pitchFamily="2" charset="2"/>
              <a:buNone/>
            </a:pPr>
            <a:endParaRPr lang="zh-CN" altLang="en-US" sz="1800" dirty="0">
              <a:latin typeface="宋体" pitchFamily="2" charset="-122"/>
              <a:ea typeface="宋体" pitchFamily="2" charset="-122"/>
            </a:endParaRPr>
          </a:p>
          <a:p>
            <a:pPr eaLnBrk="1" hangingPunct="1">
              <a:lnSpc>
                <a:spcPct val="80000"/>
              </a:lnSpc>
              <a:spcBef>
                <a:spcPct val="50000"/>
              </a:spcBef>
              <a:spcAft>
                <a:spcPct val="50000"/>
              </a:spcAft>
            </a:pPr>
            <a:endParaRPr kumimoji="0" lang="en-US" altLang="zh-CN"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zh-CN" altLang="en-US" sz="2800" b="1" dirty="0">
                <a:solidFill>
                  <a:schemeClr val="tx1"/>
                </a:solidFill>
                <a:latin typeface="宋体" pitchFamily="2" charset="-122"/>
                <a:ea typeface="宋体" pitchFamily="2" charset="-122"/>
              </a:rPr>
              <a:t>权利要求的类型</a:t>
            </a:r>
            <a:r>
              <a:rPr lang="en-US" altLang="zh-CN" sz="2800" b="1" dirty="0">
                <a:solidFill>
                  <a:schemeClr val="tx1"/>
                </a:solidFill>
                <a:latin typeface="宋体" pitchFamily="2" charset="-122"/>
                <a:ea typeface="宋体" pitchFamily="2" charset="-122"/>
              </a:rPr>
              <a:t>-1</a:t>
            </a:r>
            <a:endParaRPr lang="zh-CN" altLang="en-US" sz="2800" b="1" dirty="0">
              <a:solidFill>
                <a:schemeClr val="tx1"/>
              </a:solidFill>
              <a:latin typeface="宋体" pitchFamily="2" charset="-122"/>
              <a:ea typeface="宋体" pitchFamily="2" charset="-122"/>
            </a:endParaRPr>
          </a:p>
        </p:txBody>
      </p:sp>
      <p:sp>
        <p:nvSpPr>
          <p:cNvPr id="10243" name="Rectangle 3"/>
          <p:cNvSpPr>
            <a:spLocks noGrp="1" noChangeArrowheads="1"/>
          </p:cNvSpPr>
          <p:nvPr>
            <p:ph idx="1"/>
          </p:nvPr>
        </p:nvSpPr>
        <p:spPr>
          <a:xfrm>
            <a:off x="539552" y="1484784"/>
            <a:ext cx="7992888" cy="4606925"/>
          </a:xfrm>
        </p:spPr>
        <p:txBody>
          <a:bodyPr/>
          <a:lstStyle/>
          <a:p>
            <a:pPr eaLnBrk="1" hangingPunct="1">
              <a:spcBef>
                <a:spcPct val="50000"/>
              </a:spcBef>
              <a:spcAft>
                <a:spcPct val="50000"/>
              </a:spcAft>
            </a:pPr>
            <a:r>
              <a:rPr lang="zh-CN" altLang="en-US" sz="2400" b="1" dirty="0">
                <a:latin typeface="宋体" pitchFamily="2" charset="-122"/>
                <a:ea typeface="宋体" pitchFamily="2" charset="-122"/>
              </a:rPr>
              <a:t>按照性质划分为产品和方法权利要求</a:t>
            </a:r>
          </a:p>
          <a:p>
            <a:pPr lvl="1" eaLnBrk="1" hangingPunct="1">
              <a:spcBef>
                <a:spcPct val="50000"/>
              </a:spcBef>
              <a:spcAft>
                <a:spcPct val="50000"/>
              </a:spcAft>
            </a:pPr>
            <a:r>
              <a:rPr lang="zh-CN" altLang="en-US" sz="2000" dirty="0">
                <a:latin typeface="宋体" pitchFamily="2" charset="-122"/>
                <a:ea typeface="宋体" pitchFamily="2" charset="-122"/>
              </a:rPr>
              <a:t>产品权利要求</a:t>
            </a:r>
          </a:p>
          <a:p>
            <a:pPr eaLnBrk="1" hangingPunct="1">
              <a:spcBef>
                <a:spcPct val="50000"/>
              </a:spcBef>
              <a:spcAft>
                <a:spcPct val="50000"/>
              </a:spcAft>
              <a:buClr>
                <a:schemeClr val="hlink"/>
              </a:buClr>
              <a:buSzPct val="55000"/>
              <a:buFont typeface="Wingdings" pitchFamily="2" charset="2"/>
              <a:buNone/>
            </a:pPr>
            <a:r>
              <a:rPr lang="zh-CN" altLang="en-US" sz="2000" dirty="0">
                <a:latin typeface="宋体" pitchFamily="2" charset="-122"/>
                <a:ea typeface="宋体" pitchFamily="2" charset="-122"/>
              </a:rPr>
              <a:t>     例</a:t>
            </a:r>
            <a:r>
              <a:rPr lang="en-US" altLang="zh-CN" sz="2000" dirty="0">
                <a:latin typeface="宋体" pitchFamily="2" charset="-122"/>
                <a:ea typeface="宋体" pitchFamily="2" charset="-122"/>
              </a:rPr>
              <a:t>1</a:t>
            </a:r>
            <a:r>
              <a:rPr lang="zh-CN" altLang="en-US" sz="2000" dirty="0">
                <a:latin typeface="宋体" pitchFamily="2" charset="-122"/>
                <a:ea typeface="宋体" pitchFamily="2" charset="-122"/>
              </a:rPr>
              <a:t>：一种灯泡</a:t>
            </a:r>
            <a:r>
              <a:rPr lang="zh-CN" altLang="en-US" sz="2000" dirty="0" smtClean="0">
                <a:latin typeface="宋体" pitchFamily="2" charset="-122"/>
                <a:ea typeface="宋体" pitchFamily="2" charset="-122"/>
              </a:rPr>
              <a:t>，其特征在于，包括</a:t>
            </a:r>
            <a:r>
              <a:rPr lang="zh-CN" altLang="en-US" sz="2000" dirty="0">
                <a:latin typeface="宋体" pitchFamily="2" charset="-122"/>
                <a:ea typeface="宋体" pitchFamily="2" charset="-122"/>
              </a:rPr>
              <a:t>灯丝、灯罩、灯座</a:t>
            </a:r>
            <a:r>
              <a:rPr lang="en-US" altLang="zh-CN" sz="2000" dirty="0" smtClean="0">
                <a:latin typeface="宋体" pitchFamily="2" charset="-122"/>
                <a:ea typeface="宋体" pitchFamily="2" charset="-122"/>
              </a:rPr>
              <a:t>…</a:t>
            </a:r>
            <a:r>
              <a:rPr lang="zh-CN" altLang="en-US" sz="2000" dirty="0" smtClean="0">
                <a:latin typeface="宋体" pitchFamily="2" charset="-122"/>
                <a:ea typeface="宋体" pitchFamily="2" charset="-122"/>
              </a:rPr>
              <a:t>。</a:t>
            </a:r>
            <a:endParaRPr lang="en-US" altLang="zh-CN" sz="2000" dirty="0">
              <a:latin typeface="宋体" pitchFamily="2" charset="-122"/>
              <a:ea typeface="宋体" pitchFamily="2" charset="-122"/>
            </a:endParaRPr>
          </a:p>
          <a:p>
            <a:pPr>
              <a:spcBef>
                <a:spcPct val="50000"/>
              </a:spcBef>
              <a:spcAft>
                <a:spcPct val="50000"/>
              </a:spcAft>
              <a:buClr>
                <a:schemeClr val="hlink"/>
              </a:buClr>
              <a:buSzPct val="55000"/>
              <a:buNone/>
            </a:pPr>
            <a:r>
              <a:rPr lang="en-US" altLang="zh-CN" sz="2000" dirty="0">
                <a:latin typeface="宋体" pitchFamily="2" charset="-122"/>
                <a:ea typeface="宋体" pitchFamily="2" charset="-122"/>
              </a:rPr>
              <a:t>     </a:t>
            </a:r>
            <a:r>
              <a:rPr lang="zh-CN" altLang="en-US" sz="2000" dirty="0">
                <a:latin typeface="宋体" pitchFamily="2" charset="-122"/>
                <a:ea typeface="宋体" pitchFamily="2" charset="-122"/>
              </a:rPr>
              <a:t>例</a:t>
            </a:r>
            <a:r>
              <a:rPr lang="en-US" altLang="zh-CN" sz="2000" dirty="0">
                <a:latin typeface="宋体" pitchFamily="2" charset="-122"/>
                <a:ea typeface="宋体" pitchFamily="2" charset="-122"/>
              </a:rPr>
              <a:t>2</a:t>
            </a:r>
            <a:r>
              <a:rPr lang="zh-CN" altLang="en-US" sz="2000" dirty="0">
                <a:latin typeface="宋体" pitchFamily="2" charset="-122"/>
                <a:ea typeface="宋体" pitchFamily="2" charset="-122"/>
              </a:rPr>
              <a:t>：一种用于制造电磁光阀的设备，其特征在于， </a:t>
            </a:r>
            <a:r>
              <a:rPr lang="en-US" altLang="zh-CN" sz="2000" dirty="0" smtClean="0">
                <a:latin typeface="宋体" pitchFamily="2" charset="-122"/>
                <a:ea typeface="宋体" pitchFamily="2" charset="-122"/>
              </a:rPr>
              <a:t>…</a:t>
            </a:r>
            <a:r>
              <a:rPr lang="zh-CN" altLang="en-US" sz="2000" dirty="0" smtClean="0">
                <a:latin typeface="宋体" pitchFamily="2" charset="-122"/>
                <a:ea typeface="宋体" pitchFamily="2" charset="-122"/>
              </a:rPr>
              <a:t>。</a:t>
            </a:r>
            <a:endParaRPr lang="en-US" altLang="zh-CN" sz="2000" dirty="0">
              <a:latin typeface="宋体" pitchFamily="2" charset="-122"/>
              <a:ea typeface="宋体" pitchFamily="2" charset="-122"/>
            </a:endParaRPr>
          </a:p>
          <a:p>
            <a:pPr lvl="1" eaLnBrk="1" hangingPunct="1">
              <a:spcBef>
                <a:spcPct val="50000"/>
              </a:spcBef>
              <a:spcAft>
                <a:spcPct val="50000"/>
              </a:spcAft>
            </a:pPr>
            <a:r>
              <a:rPr lang="zh-CN" altLang="en-US" sz="2000" dirty="0">
                <a:latin typeface="宋体" pitchFamily="2" charset="-122"/>
                <a:ea typeface="宋体" pitchFamily="2" charset="-122"/>
              </a:rPr>
              <a:t>方法权利要求</a:t>
            </a:r>
          </a:p>
          <a:p>
            <a:pPr eaLnBrk="1" hangingPunct="1">
              <a:spcBef>
                <a:spcPct val="50000"/>
              </a:spcBef>
              <a:spcAft>
                <a:spcPct val="50000"/>
              </a:spcAft>
              <a:buClr>
                <a:schemeClr val="hlink"/>
              </a:buClr>
              <a:buSzPct val="55000"/>
              <a:buFont typeface="Wingdings" pitchFamily="2" charset="2"/>
              <a:buNone/>
            </a:pPr>
            <a:r>
              <a:rPr lang="zh-CN" altLang="en-US" sz="2000" dirty="0">
                <a:latin typeface="宋体" pitchFamily="2" charset="-122"/>
                <a:ea typeface="宋体" pitchFamily="2" charset="-122"/>
              </a:rPr>
              <a:t>     例</a:t>
            </a:r>
            <a:r>
              <a:rPr lang="en-US" altLang="zh-CN" sz="2000" dirty="0">
                <a:latin typeface="宋体" pitchFamily="2" charset="-122"/>
                <a:ea typeface="宋体" pitchFamily="2" charset="-122"/>
              </a:rPr>
              <a:t>1</a:t>
            </a:r>
            <a:r>
              <a:rPr lang="zh-CN" altLang="en-US" sz="2000" dirty="0">
                <a:latin typeface="宋体" pitchFamily="2" charset="-122"/>
                <a:ea typeface="宋体" pitchFamily="2" charset="-122"/>
              </a:rPr>
              <a:t>：一种灯泡的制造方法，包括以下步骤：</a:t>
            </a:r>
            <a:r>
              <a:rPr lang="en-US" altLang="zh-CN" sz="2000" dirty="0" smtClean="0">
                <a:latin typeface="宋体" pitchFamily="2" charset="-122"/>
                <a:ea typeface="宋体" pitchFamily="2" charset="-122"/>
              </a:rPr>
              <a:t>……</a:t>
            </a:r>
            <a:r>
              <a:rPr lang="zh-CN" altLang="en-US" sz="2000" dirty="0" smtClean="0">
                <a:latin typeface="宋体" pitchFamily="2" charset="-122"/>
                <a:ea typeface="宋体" pitchFamily="2" charset="-122"/>
              </a:rPr>
              <a:t>。</a:t>
            </a:r>
            <a:endParaRPr lang="en-US" altLang="zh-CN" sz="2000" dirty="0">
              <a:latin typeface="宋体" pitchFamily="2" charset="-122"/>
              <a:ea typeface="宋体" pitchFamily="2" charset="-122"/>
            </a:endParaRPr>
          </a:p>
          <a:p>
            <a:pPr>
              <a:spcBef>
                <a:spcPct val="50000"/>
              </a:spcBef>
              <a:spcAft>
                <a:spcPct val="50000"/>
              </a:spcAft>
              <a:buClr>
                <a:schemeClr val="hlink"/>
              </a:buClr>
              <a:buSzPct val="55000"/>
              <a:buNone/>
            </a:pPr>
            <a:r>
              <a:rPr lang="en-US" altLang="zh-CN" sz="2000" dirty="0">
                <a:latin typeface="宋体" pitchFamily="2" charset="-122"/>
                <a:ea typeface="宋体" pitchFamily="2" charset="-122"/>
              </a:rPr>
              <a:t>     </a:t>
            </a:r>
            <a:r>
              <a:rPr lang="zh-CN" altLang="en-US" sz="2000" dirty="0">
                <a:latin typeface="宋体" pitchFamily="2" charset="-122"/>
                <a:ea typeface="宋体" pitchFamily="2" charset="-122"/>
              </a:rPr>
              <a:t>例</a:t>
            </a:r>
            <a:r>
              <a:rPr lang="en-US" altLang="zh-CN" sz="2000" dirty="0">
                <a:latin typeface="宋体" pitchFamily="2" charset="-122"/>
                <a:ea typeface="宋体" pitchFamily="2" charset="-122"/>
              </a:rPr>
              <a:t>2</a:t>
            </a:r>
            <a:r>
              <a:rPr lang="zh-CN" altLang="en-US" sz="2000" dirty="0">
                <a:latin typeface="宋体" pitchFamily="2" charset="-122"/>
                <a:ea typeface="宋体" pitchFamily="2" charset="-122"/>
              </a:rPr>
              <a:t>：一种提高光学系统分辨率的方法，包括以下步骤</a:t>
            </a:r>
            <a:r>
              <a:rPr lang="zh-CN" altLang="en-US" sz="2000" dirty="0" smtClean="0">
                <a:latin typeface="宋体" pitchFamily="2" charset="-122"/>
                <a:ea typeface="宋体" pitchFamily="2" charset="-122"/>
              </a:rPr>
              <a:t>：</a:t>
            </a:r>
            <a:r>
              <a:rPr lang="en-US" altLang="zh-CN" sz="2000" dirty="0" smtClean="0">
                <a:latin typeface="宋体" pitchFamily="2" charset="-122"/>
                <a:ea typeface="宋体" pitchFamily="2" charset="-122"/>
              </a:rPr>
              <a:t>……</a:t>
            </a:r>
            <a:r>
              <a:rPr lang="zh-CN" altLang="en-US" sz="2000" dirty="0">
                <a:latin typeface="宋体" pitchFamily="2" charset="-122"/>
                <a:ea typeface="宋体" pitchFamily="2" charset="-122"/>
              </a:rPr>
              <a:t>。</a:t>
            </a:r>
            <a:endParaRPr lang="en-US" altLang="zh-CN" sz="1800" dirty="0">
              <a:latin typeface="宋体" pitchFamily="2" charset="-122"/>
              <a:ea typeface="宋体"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zh-CN" altLang="en-US" sz="2800" b="1" dirty="0">
                <a:solidFill>
                  <a:schemeClr val="tx1"/>
                </a:solidFill>
                <a:latin typeface="宋体" pitchFamily="2" charset="-122"/>
                <a:ea typeface="宋体" pitchFamily="2" charset="-122"/>
              </a:rPr>
              <a:t>权利要求的类型</a:t>
            </a:r>
            <a:r>
              <a:rPr lang="en-US" altLang="zh-CN" sz="2800" b="1" dirty="0">
                <a:solidFill>
                  <a:schemeClr val="tx1"/>
                </a:solidFill>
                <a:latin typeface="宋体" pitchFamily="2" charset="-122"/>
                <a:ea typeface="宋体" pitchFamily="2" charset="-122"/>
              </a:rPr>
              <a:t>-2</a:t>
            </a:r>
            <a:endParaRPr lang="zh-CN" altLang="en-US" sz="2800" b="1" dirty="0">
              <a:solidFill>
                <a:schemeClr val="tx1"/>
              </a:solidFill>
              <a:latin typeface="宋体" pitchFamily="2" charset="-122"/>
              <a:ea typeface="宋体" pitchFamily="2" charset="-122"/>
            </a:endParaRPr>
          </a:p>
        </p:txBody>
      </p:sp>
      <p:sp>
        <p:nvSpPr>
          <p:cNvPr id="11267" name="Rectangle 3"/>
          <p:cNvSpPr>
            <a:spLocks noGrp="1" noChangeArrowheads="1"/>
          </p:cNvSpPr>
          <p:nvPr>
            <p:ph idx="1"/>
          </p:nvPr>
        </p:nvSpPr>
        <p:spPr>
          <a:xfrm>
            <a:off x="900113" y="1989138"/>
            <a:ext cx="7772400" cy="4114800"/>
          </a:xfrm>
        </p:spPr>
        <p:txBody>
          <a:bodyPr/>
          <a:lstStyle/>
          <a:p>
            <a:pPr eaLnBrk="1" hangingPunct="1">
              <a:spcBef>
                <a:spcPct val="50000"/>
              </a:spcBef>
              <a:spcAft>
                <a:spcPct val="50000"/>
              </a:spcAft>
            </a:pPr>
            <a:r>
              <a:rPr lang="zh-CN" altLang="en-US" sz="2400" b="1" dirty="0">
                <a:latin typeface="宋体" pitchFamily="2" charset="-122"/>
                <a:ea typeface="宋体" pitchFamily="2" charset="-122"/>
              </a:rPr>
              <a:t>按照形式划分为独立和从属权利要求</a:t>
            </a:r>
          </a:p>
          <a:p>
            <a:pPr lvl="1" eaLnBrk="1" hangingPunct="1">
              <a:spcBef>
                <a:spcPct val="50000"/>
              </a:spcBef>
              <a:spcAft>
                <a:spcPct val="50000"/>
              </a:spcAft>
            </a:pPr>
            <a:r>
              <a:rPr lang="zh-CN" altLang="en-US" sz="2000" b="1" dirty="0">
                <a:latin typeface="宋体" pitchFamily="2" charset="-122"/>
                <a:ea typeface="宋体" pitchFamily="2" charset="-122"/>
              </a:rPr>
              <a:t>独立权利要求</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     从整体上反映发明或者实用新型的技术方案，记载解</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决技术问题的必要技术特征。包括前序部分和特征部分。</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   </a:t>
            </a:r>
            <a:r>
              <a:rPr lang="en-US" altLang="zh-CN" sz="2000" dirty="0">
                <a:latin typeface="宋体" pitchFamily="2" charset="-122"/>
                <a:ea typeface="宋体" pitchFamily="2" charset="-122"/>
              </a:rPr>
              <a:t>【</a:t>
            </a:r>
            <a:r>
              <a:rPr lang="zh-CN" altLang="en-US" sz="2000" dirty="0">
                <a:latin typeface="宋体" pitchFamily="2" charset="-122"/>
                <a:ea typeface="宋体" pitchFamily="2" charset="-122"/>
              </a:rPr>
              <a:t>例</a:t>
            </a:r>
            <a:r>
              <a:rPr lang="en-US" altLang="zh-CN" sz="2000" dirty="0">
                <a:latin typeface="宋体" pitchFamily="2" charset="-122"/>
                <a:ea typeface="宋体" pitchFamily="2" charset="-122"/>
              </a:rPr>
              <a:t>】1</a:t>
            </a:r>
            <a:r>
              <a:rPr lang="zh-CN" altLang="en-US" sz="2000" dirty="0">
                <a:latin typeface="宋体" pitchFamily="2" charset="-122"/>
                <a:ea typeface="宋体" pitchFamily="2" charset="-122"/>
              </a:rPr>
              <a:t>、一种由枕套和枕芯构成的枕头，其特征在于：所述</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枕头的中间部分有凹陷槽，在该凹陷槽中有颈垫。</a:t>
            </a:r>
            <a:endParaRPr lang="zh-CN" altLang="en-US" sz="2000" b="1" dirty="0">
              <a:latin typeface="宋体" pitchFamily="2" charset="-122"/>
              <a:ea typeface="宋体"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zh-CN" altLang="en-US" sz="2800" b="1" dirty="0">
                <a:solidFill>
                  <a:schemeClr val="tx1"/>
                </a:solidFill>
                <a:latin typeface="宋体" pitchFamily="2" charset="-122"/>
                <a:ea typeface="宋体" pitchFamily="2" charset="-122"/>
              </a:rPr>
              <a:t>权利要求的类型</a:t>
            </a:r>
            <a:r>
              <a:rPr lang="en-US" altLang="zh-CN" sz="2800" b="1" dirty="0">
                <a:solidFill>
                  <a:schemeClr val="tx1"/>
                </a:solidFill>
                <a:latin typeface="宋体" pitchFamily="2" charset="-122"/>
                <a:ea typeface="宋体" pitchFamily="2" charset="-122"/>
              </a:rPr>
              <a:t>-3</a:t>
            </a:r>
            <a:endParaRPr lang="zh-CN" altLang="en-US" sz="2800" b="1" dirty="0">
              <a:solidFill>
                <a:schemeClr val="tx1"/>
              </a:solidFill>
              <a:latin typeface="宋体" pitchFamily="2" charset="-122"/>
              <a:ea typeface="宋体" pitchFamily="2" charset="-122"/>
            </a:endParaRPr>
          </a:p>
        </p:txBody>
      </p:sp>
      <p:sp>
        <p:nvSpPr>
          <p:cNvPr id="12291" name="Rectangle 3"/>
          <p:cNvSpPr>
            <a:spLocks noGrp="1" noChangeArrowheads="1"/>
          </p:cNvSpPr>
          <p:nvPr>
            <p:ph idx="1"/>
          </p:nvPr>
        </p:nvSpPr>
        <p:spPr>
          <a:xfrm>
            <a:off x="467544" y="1556792"/>
            <a:ext cx="8415338" cy="4680520"/>
          </a:xfrm>
        </p:spPr>
        <p:txBody>
          <a:bodyPr/>
          <a:lstStyle/>
          <a:p>
            <a:pPr lvl="1" eaLnBrk="1" hangingPunct="1">
              <a:spcBef>
                <a:spcPct val="50000"/>
              </a:spcBef>
              <a:spcAft>
                <a:spcPct val="50000"/>
              </a:spcAft>
            </a:pPr>
            <a:r>
              <a:rPr lang="zh-CN" altLang="en-US" sz="2000" b="1" dirty="0">
                <a:latin typeface="宋体" pitchFamily="2" charset="-122"/>
                <a:ea typeface="宋体" pitchFamily="2" charset="-122"/>
              </a:rPr>
              <a:t>从属权利要求</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   如果一项权利要求包含了另一项同类型的权利要求中的所有技术特征、</a:t>
            </a:r>
          </a:p>
          <a:p>
            <a:pPr eaLnBrk="1" hangingPunct="1">
              <a:spcBef>
                <a:spcPct val="50000"/>
              </a:spcBef>
              <a:spcAft>
                <a:spcPct val="50000"/>
              </a:spcAft>
              <a:buFont typeface="Wingdings" pitchFamily="2" charset="2"/>
              <a:buNone/>
            </a:pPr>
            <a:r>
              <a:rPr lang="zh-CN" altLang="en-US" sz="2000" dirty="0">
                <a:latin typeface="宋体" pitchFamily="2" charset="-122"/>
                <a:ea typeface="宋体" pitchFamily="2" charset="-122"/>
              </a:rPr>
              <a:t>且对该另一项权利要求的技术方案作了进一步限定，则该权利要求为</a:t>
            </a:r>
            <a:r>
              <a:rPr lang="zh-CN" altLang="en-US" sz="2000" b="1" dirty="0">
                <a:latin typeface="宋体" pitchFamily="2" charset="-122"/>
                <a:ea typeface="宋体" pitchFamily="2" charset="-122"/>
              </a:rPr>
              <a:t>从属</a:t>
            </a:r>
            <a:endParaRPr lang="en-US" altLang="zh-CN" sz="2000" b="1" dirty="0">
              <a:latin typeface="宋体" pitchFamily="2" charset="-122"/>
              <a:ea typeface="宋体" pitchFamily="2" charset="-122"/>
            </a:endParaRPr>
          </a:p>
          <a:p>
            <a:pPr>
              <a:spcBef>
                <a:spcPct val="50000"/>
              </a:spcBef>
              <a:spcAft>
                <a:spcPct val="50000"/>
              </a:spcAft>
              <a:buNone/>
            </a:pPr>
            <a:r>
              <a:rPr lang="zh-CN" altLang="en-US" sz="2000" b="1" dirty="0">
                <a:latin typeface="宋体" pitchFamily="2" charset="-122"/>
                <a:ea typeface="宋体" pitchFamily="2" charset="-122"/>
              </a:rPr>
              <a:t>权利要求</a:t>
            </a:r>
            <a:r>
              <a:rPr lang="zh-CN" altLang="en-US" sz="2000" dirty="0">
                <a:latin typeface="宋体" pitchFamily="2" charset="-122"/>
                <a:ea typeface="宋体" pitchFamily="2" charset="-122"/>
              </a:rPr>
              <a:t>，包括引用部分和特征部分。</a:t>
            </a:r>
          </a:p>
          <a:p>
            <a:pPr marL="0" indent="0">
              <a:spcBef>
                <a:spcPct val="50000"/>
              </a:spcBef>
              <a:spcAft>
                <a:spcPct val="50000"/>
              </a:spcAft>
              <a:buNone/>
            </a:pPr>
            <a:r>
              <a:rPr lang="en-US" altLang="zh-CN" sz="2000" dirty="0">
                <a:latin typeface="宋体" pitchFamily="2" charset="-122"/>
                <a:ea typeface="宋体" pitchFamily="2" charset="-122"/>
              </a:rPr>
              <a:t>    1</a:t>
            </a:r>
            <a:r>
              <a:rPr lang="zh-CN" altLang="en-US" sz="2000" dirty="0">
                <a:latin typeface="宋体" pitchFamily="2" charset="-122"/>
                <a:ea typeface="宋体" pitchFamily="2" charset="-122"/>
              </a:rPr>
              <a:t>、一种由枕套和枕芯构成的枕头，其特征在于：所述枕头的中间部分有凹陷槽，在该凹陷槽中有颈垫。</a:t>
            </a:r>
            <a:endParaRPr lang="zh-CN" altLang="en-US" sz="2000" b="1" dirty="0">
              <a:latin typeface="宋体" pitchFamily="2" charset="-122"/>
              <a:ea typeface="宋体" pitchFamily="2" charset="-122"/>
            </a:endParaRPr>
          </a:p>
          <a:p>
            <a:pPr marL="0" indent="0" eaLnBrk="1" hangingPunct="1">
              <a:spcBef>
                <a:spcPct val="50000"/>
              </a:spcBef>
              <a:spcAft>
                <a:spcPct val="50000"/>
              </a:spcAft>
              <a:buFont typeface="Wingdings" pitchFamily="2" charset="2"/>
              <a:buNone/>
            </a:pPr>
            <a:r>
              <a:rPr lang="en-US" altLang="zh-CN" sz="2000" dirty="0">
                <a:latin typeface="宋体" pitchFamily="2" charset="-122"/>
                <a:ea typeface="宋体" pitchFamily="2" charset="-122"/>
              </a:rPr>
              <a:t>    2. </a:t>
            </a:r>
            <a:r>
              <a:rPr lang="zh-CN" altLang="en-US" sz="2000" dirty="0">
                <a:latin typeface="宋体" pitchFamily="2" charset="-122"/>
                <a:ea typeface="宋体" pitchFamily="2" charset="-122"/>
              </a:rPr>
              <a:t>根据权利要求</a:t>
            </a:r>
            <a:r>
              <a:rPr lang="en-US" altLang="zh-CN" sz="2000" dirty="0">
                <a:latin typeface="宋体" pitchFamily="2" charset="-122"/>
                <a:ea typeface="宋体" pitchFamily="2" charset="-122"/>
              </a:rPr>
              <a:t>1</a:t>
            </a:r>
            <a:r>
              <a:rPr lang="zh-CN" altLang="en-US" sz="2000" dirty="0">
                <a:latin typeface="宋体" pitchFamily="2" charset="-122"/>
                <a:ea typeface="宋体" pitchFamily="2" charset="-122"/>
              </a:rPr>
              <a:t>所述的由枕套和枕芯构成的枕头，其特征在于：所述凹陷槽为长方形，其中长</a:t>
            </a:r>
            <a:r>
              <a:rPr lang="en-US" altLang="zh-CN" sz="2000" dirty="0">
                <a:latin typeface="宋体" pitchFamily="2" charset="-122"/>
                <a:ea typeface="宋体" pitchFamily="2" charset="-122"/>
              </a:rPr>
              <a:t>100mm</a:t>
            </a:r>
            <a:r>
              <a:rPr lang="zh-CN" altLang="en-US" sz="2000" dirty="0">
                <a:latin typeface="宋体" pitchFamily="2" charset="-122"/>
                <a:ea typeface="宋体" pitchFamily="2" charset="-122"/>
              </a:rPr>
              <a:t>，宽</a:t>
            </a:r>
            <a:r>
              <a:rPr lang="en-US" altLang="zh-CN" sz="2000" dirty="0">
                <a:latin typeface="宋体" pitchFamily="2" charset="-122"/>
                <a:ea typeface="宋体" pitchFamily="2" charset="-122"/>
              </a:rPr>
              <a:t>80mm</a:t>
            </a:r>
            <a:r>
              <a:rPr lang="zh-CN" altLang="en-US" sz="2000" dirty="0">
                <a:latin typeface="宋体" pitchFamily="2" charset="-122"/>
                <a:ea typeface="宋体" pitchFamily="2" charset="-122"/>
              </a:rPr>
              <a:t>，深</a:t>
            </a:r>
            <a:r>
              <a:rPr lang="en-US" altLang="zh-CN" sz="2000" dirty="0">
                <a:latin typeface="宋体" pitchFamily="2" charset="-122"/>
                <a:ea typeface="宋体" pitchFamily="2" charset="-122"/>
              </a:rPr>
              <a:t>20mm</a:t>
            </a:r>
            <a:r>
              <a:rPr lang="zh-CN" altLang="en-US" sz="2000" dirty="0">
                <a:latin typeface="宋体" pitchFamily="2" charset="-122"/>
                <a:ea typeface="宋体" pitchFamily="2" charset="-122"/>
              </a:rPr>
              <a:t>。</a:t>
            </a:r>
          </a:p>
          <a:p>
            <a:pPr eaLnBrk="1" hangingPunct="1">
              <a:lnSpc>
                <a:spcPct val="120000"/>
              </a:lnSpc>
              <a:buFont typeface="Wingdings" pitchFamily="2" charset="2"/>
              <a:buNone/>
            </a:pPr>
            <a:endParaRPr lang="en-US" altLang="zh-CN" sz="1800" dirty="0">
              <a:latin typeface="宋体" pitchFamily="2" charset="-122"/>
              <a:ea typeface="宋体" pitchFamily="2"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中科主题1">
  <a:themeElements>
    <a:clrScheme name="CSPTAL template qi 2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CSPTAL template qi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Verdana" pitchFamily="34" charset="0"/>
            <a:ea typeface="宋体"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Verdana" pitchFamily="34" charset="0"/>
            <a:ea typeface="宋体" charset="-122"/>
          </a:defRPr>
        </a:defPPr>
      </a:lstStyle>
    </a:lnDef>
  </a:objectDefaults>
  <a:extraClrSchemeLst>
    <a:extraClrScheme>
      <a:clrScheme name="CSPTAL template qi 2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CSPTAL template qi 2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CSPTAL template qi 2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CSPTAL template qi 2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CSPTAL template qi 2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SPTAL template qi 2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CSPTAL template qi 2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CSPTAL template qi 2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CSPTAL template qi 2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7845</TotalTime>
  <Words>6989</Words>
  <Application>Microsoft Office PowerPoint</Application>
  <PresentationFormat>全屏显示(4:3)</PresentationFormat>
  <Paragraphs>358</Paragraphs>
  <Slides>58</Slides>
  <Notes>8</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58</vt:i4>
      </vt:variant>
    </vt:vector>
  </HeadingPairs>
  <TitlesOfParts>
    <vt:vector size="61" baseType="lpstr">
      <vt:lpstr>中科主题1</vt:lpstr>
      <vt:lpstr>Document</vt:lpstr>
      <vt:lpstr>多媒體項目</vt:lpstr>
      <vt:lpstr>专利申请文件的撰写及 OA答复技巧   中科专利商标代理有限责任公司 任岩</vt:lpstr>
      <vt:lpstr>发明人如何撰写专利技术交底书</vt:lpstr>
      <vt:lpstr>官方对专利申请文件的撰写要求</vt:lpstr>
      <vt:lpstr>官方对专利申请文件的撰写要求</vt:lpstr>
      <vt:lpstr>需要递交的专利申请文件</vt:lpstr>
      <vt:lpstr>权利要求书</vt:lpstr>
      <vt:lpstr>权利要求的类型-1</vt:lpstr>
      <vt:lpstr>权利要求的类型-2</vt:lpstr>
      <vt:lpstr>权利要求的类型-3</vt:lpstr>
      <vt:lpstr>说明书--作用</vt:lpstr>
      <vt:lpstr>说明书应当满足的要求之一：充分公开-1</vt:lpstr>
      <vt:lpstr>说明书和权利要求书的关系：权利要求应得到说明书支持-1</vt:lpstr>
      <vt:lpstr>说明书的撰写</vt:lpstr>
      <vt:lpstr>说明书的撰写</vt:lpstr>
      <vt:lpstr>说明书附图</vt:lpstr>
      <vt:lpstr>发明人如何撰写专利技术交底书</vt:lpstr>
      <vt:lpstr>专利三要素</vt:lpstr>
      <vt:lpstr>技术问题</vt:lpstr>
      <vt:lpstr>技术方案（与所解决的技术问题严格相关）</vt:lpstr>
      <vt:lpstr>技术方案（专利法第26条第3款）</vt:lpstr>
      <vt:lpstr>有益效果（与所解决的技术问题相呼应）</vt:lpstr>
      <vt:lpstr>不授予专利权的几种情况</vt:lpstr>
      <vt:lpstr>经常遇到的几种情况</vt:lpstr>
      <vt:lpstr>撰写出合适的技术交底书</vt:lpstr>
      <vt:lpstr>审查意见通知书答复案例分享</vt:lpstr>
      <vt:lpstr>审查意见通知书的浏览过程</vt:lpstr>
      <vt:lpstr>审查意见通知书的答复</vt:lpstr>
      <vt:lpstr>专利申请文件修改应当遵循的原则</vt:lpstr>
      <vt:lpstr>超范围修改，即不允许的修改</vt:lpstr>
      <vt:lpstr>超范围修改，即不允许的修改</vt:lpstr>
      <vt:lpstr>不允许的增加</vt:lpstr>
      <vt:lpstr>不允许的增加</vt:lpstr>
      <vt:lpstr>允许的修改</vt:lpstr>
      <vt:lpstr>允许的修改</vt:lpstr>
      <vt:lpstr>涉及新颖性审查意见的答复</vt:lpstr>
      <vt:lpstr>涉及新颖性审查意见的答复</vt:lpstr>
      <vt:lpstr>涉及新颖性审查意见的答复</vt:lpstr>
      <vt:lpstr>涉及新颖性审查意见的答复</vt:lpstr>
      <vt:lpstr>涉及新颖性审查意见的答复</vt:lpstr>
      <vt:lpstr>涉及创造性审查意见的答复</vt:lpstr>
      <vt:lpstr>涉及创造性审查意见的答复</vt:lpstr>
      <vt:lpstr>涉及创造性审查意见的答复</vt:lpstr>
      <vt:lpstr>涉及创造性审查意见的答复</vt:lpstr>
      <vt:lpstr>涉及创造性审查意见的答复</vt:lpstr>
      <vt:lpstr>涉及创造性审查意见的答复</vt:lpstr>
      <vt:lpstr>涉及创造性审查意见的答复（突出的实质性特点）</vt:lpstr>
      <vt:lpstr>涉及创造性审查意见的答复</vt:lpstr>
      <vt:lpstr>涉及创造性审查意见的答复</vt:lpstr>
      <vt:lpstr>涉及创造性审查意见的答复</vt:lpstr>
      <vt:lpstr>创造性答复举例</vt:lpstr>
      <vt:lpstr>创造性答复举例</vt:lpstr>
      <vt:lpstr>创造性答复举例</vt:lpstr>
      <vt:lpstr>注意事项</vt:lpstr>
      <vt:lpstr>涉及权利要求不清楚审查意见的答复</vt:lpstr>
      <vt:lpstr>涉及权利要求不清楚审查意见的答复举例</vt:lpstr>
      <vt:lpstr>答辩举例</vt:lpstr>
      <vt:lpstr>涉及公开不充分审查意见的答复</vt:lpstr>
      <vt:lpstr>PowerPoint 演示文稿</vt:lpstr>
    </vt:vector>
  </TitlesOfParts>
  <Company>sipo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发明和实用新型 专利申请文件撰写基础</dc:title>
  <dc:creator>wangzhiyong</dc:creator>
  <cp:lastModifiedBy>卢鹏志</cp:lastModifiedBy>
  <cp:revision>1023</cp:revision>
  <dcterms:created xsi:type="dcterms:W3CDTF">2007-04-06T13:23:40Z</dcterms:created>
  <dcterms:modified xsi:type="dcterms:W3CDTF">2020-10-27T08:56:19Z</dcterms:modified>
</cp:coreProperties>
</file>