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25"/>
  </p:handoutMasterIdLst>
  <p:sldIdLst>
    <p:sldId id="256" r:id="rId3"/>
    <p:sldId id="738" r:id="rId5"/>
    <p:sldId id="417" r:id="rId6"/>
    <p:sldId id="418" r:id="rId7"/>
    <p:sldId id="725" r:id="rId8"/>
    <p:sldId id="726" r:id="rId9"/>
    <p:sldId id="727" r:id="rId10"/>
    <p:sldId id="734" r:id="rId11"/>
    <p:sldId id="728" r:id="rId12"/>
    <p:sldId id="735" r:id="rId13"/>
    <p:sldId id="777" r:id="rId14"/>
    <p:sldId id="778" r:id="rId15"/>
    <p:sldId id="779" r:id="rId16"/>
    <p:sldId id="780" r:id="rId17"/>
    <p:sldId id="781" r:id="rId18"/>
    <p:sldId id="730" r:id="rId19"/>
    <p:sldId id="736" r:id="rId20"/>
    <p:sldId id="731" r:id="rId21"/>
    <p:sldId id="732" r:id="rId22"/>
    <p:sldId id="737" r:id="rId23"/>
    <p:sldId id="352" r:id="rId24"/>
  </p:sldIdLst>
  <p:sldSz cx="12192000" cy="6858000"/>
  <p:notesSz cx="7103745" cy="10234295"/>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1" autoAdjust="0"/>
    <p:restoredTop sz="94660"/>
  </p:normalViewPr>
  <p:slideViewPr>
    <p:cSldViewPr snapToGrid="0">
      <p:cViewPr varScale="1">
        <p:scale>
          <a:sx n="63" d="100"/>
          <a:sy n="63" d="100"/>
        </p:scale>
        <p:origin x="216" y="1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8" Type="http://schemas.openxmlformats.org/officeDocument/2006/relationships/tableStyles" Target="tableStyles.xml"/><Relationship Id="rId27" Type="http://schemas.openxmlformats.org/officeDocument/2006/relationships/viewProps" Target="viewProps.xml"/><Relationship Id="rId26" Type="http://schemas.openxmlformats.org/officeDocument/2006/relationships/presProps" Target="presProps.xml"/><Relationship Id="rId25" Type="http://schemas.openxmlformats.org/officeDocument/2006/relationships/handoutMaster" Target="handoutMasters/handoutMaster1.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kumimoji="1" lang="zh-CN" altLang="en-US"/>
          </a:p>
        </p:txBody>
      </p:sp>
      <p:sp>
        <p:nvSpPr>
          <p:cNvPr id="3" name="日期占位符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2CFE2877-31A7-5742-8DFD-2E2A04D75F91}" type="datetimeFigureOut">
              <a:rPr kumimoji="1" lang="zh-CN" altLang="en-US" smtClean="0"/>
            </a:fld>
            <a:endParaRPr kumimoji="1" lang="zh-CN" altLang="en-US"/>
          </a:p>
        </p:txBody>
      </p:sp>
      <p:sp>
        <p:nvSpPr>
          <p:cNvPr id="4" name="页脚占位符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kumimoji="1" lang="zh-CN" altLang="en-US"/>
          </a:p>
        </p:txBody>
      </p:sp>
      <p:sp>
        <p:nvSpPr>
          <p:cNvPr id="5" name="灯片编号占位符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DB6DCD6F-1C99-3543-9C8E-011EE8924895}"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481584" y="1279287"/>
            <a:ext cx="6140578"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1B62C7C8-7AA6-4A52-BB5E-5955A7103426}" type="slidenum">
              <a:rPr lang="zh-CN" altLang="en-US" smtClean="0"/>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1B62C7C8-7AA6-4A52-BB5E-5955A7103426}"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标题幻灯片">
    <p:bg>
      <p:bgPr>
        <a:blipFill dpi="0" rotWithShape="1">
          <a:blip r:embed="rId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sp>
        <p:nvSpPr>
          <p:cNvPr id="8" name="任意多边形: 形状 7"/>
          <p:cNvSpPr/>
          <p:nvPr/>
        </p:nvSpPr>
        <p:spPr>
          <a:xfrm flipH="1">
            <a:off x="11286046" y="5948624"/>
            <a:ext cx="884255" cy="909376"/>
          </a:xfrm>
          <a:custGeom>
            <a:avLst/>
            <a:gdLst>
              <a:gd name="connsiteX0" fmla="*/ 346668 w 884255"/>
              <a:gd name="connsiteY0" fmla="*/ 0 h 909376"/>
              <a:gd name="connsiteX1" fmla="*/ 884255 w 884255"/>
              <a:gd name="connsiteY1" fmla="*/ 537587 h 909376"/>
              <a:gd name="connsiteX2" fmla="*/ 792444 w 884255"/>
              <a:gd name="connsiteY2" fmla="*/ 838157 h 909376"/>
              <a:gd name="connsiteX3" fmla="*/ 733683 w 884255"/>
              <a:gd name="connsiteY3" fmla="*/ 909376 h 909376"/>
              <a:gd name="connsiteX4" fmla="*/ 0 w 884255"/>
              <a:gd name="connsiteY4" fmla="*/ 909376 h 909376"/>
              <a:gd name="connsiteX5" fmla="*/ 0 w 884255"/>
              <a:gd name="connsiteY5" fmla="*/ 129846 h 909376"/>
              <a:gd name="connsiteX6" fmla="*/ 46098 w 884255"/>
              <a:gd name="connsiteY6" fmla="*/ 91812 h 909376"/>
              <a:gd name="connsiteX7" fmla="*/ 346668 w 884255"/>
              <a:gd name="connsiteY7" fmla="*/ 0 h 9093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4255" h="909376">
                <a:moveTo>
                  <a:pt x="346668" y="0"/>
                </a:moveTo>
                <a:cubicBezTo>
                  <a:pt x="643569" y="0"/>
                  <a:pt x="884255" y="240686"/>
                  <a:pt x="884255" y="537587"/>
                </a:cubicBezTo>
                <a:cubicBezTo>
                  <a:pt x="884255" y="648925"/>
                  <a:pt x="850409" y="752358"/>
                  <a:pt x="792444" y="838157"/>
                </a:cubicBezTo>
                <a:lnTo>
                  <a:pt x="733683" y="909376"/>
                </a:lnTo>
                <a:lnTo>
                  <a:pt x="0" y="909376"/>
                </a:lnTo>
                <a:lnTo>
                  <a:pt x="0" y="129846"/>
                </a:lnTo>
                <a:lnTo>
                  <a:pt x="46098" y="91812"/>
                </a:lnTo>
                <a:cubicBezTo>
                  <a:pt x="131897" y="33847"/>
                  <a:pt x="235330" y="0"/>
                  <a:pt x="346668" y="0"/>
                </a:cubicBezTo>
                <a:close/>
              </a:path>
            </a:pathLst>
          </a:custGeom>
          <a:solidFill>
            <a:schemeClr val="accent1"/>
          </a:solidFill>
          <a:ln>
            <a:noFill/>
          </a:ln>
          <a:effectLst>
            <a:outerShdw blurRad="165100" dist="38100" dir="2700000" algn="tl" rotWithShape="0">
              <a:srgbClr val="2B579A">
                <a:alpha val="60000"/>
              </a:srgb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dirty="0">
              <a:latin typeface="Arial" panose="020B0604020202090204" pitchFamily="34" charset="0"/>
              <a:ea typeface="微软雅黑" panose="020B0503020204020204" pitchFamily="34" charset="-122"/>
            </a:endParaRPr>
          </a:p>
        </p:txBody>
      </p:sp>
      <p:sp>
        <p:nvSpPr>
          <p:cNvPr id="9" name="椭圆 8"/>
          <p:cNvSpPr/>
          <p:nvPr/>
        </p:nvSpPr>
        <p:spPr>
          <a:xfrm flipH="1">
            <a:off x="10200089" y="5551714"/>
            <a:ext cx="1306286" cy="1306286"/>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0" name="椭圆 9"/>
          <p:cNvSpPr/>
          <p:nvPr/>
        </p:nvSpPr>
        <p:spPr>
          <a:xfrm flipH="1">
            <a:off x="11286047" y="5084466"/>
            <a:ext cx="633047" cy="633047"/>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1" name="椭圆 10"/>
          <p:cNvSpPr/>
          <p:nvPr/>
        </p:nvSpPr>
        <p:spPr>
          <a:xfrm flipH="1">
            <a:off x="8941165" y="5948624"/>
            <a:ext cx="808156" cy="80815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2" name="椭圆 11"/>
          <p:cNvSpPr/>
          <p:nvPr/>
        </p:nvSpPr>
        <p:spPr>
          <a:xfrm flipH="1">
            <a:off x="9172526" y="4877187"/>
            <a:ext cx="633047" cy="63304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3" name="椭圆 12"/>
          <p:cNvSpPr/>
          <p:nvPr/>
        </p:nvSpPr>
        <p:spPr>
          <a:xfrm flipH="1">
            <a:off x="8887483" y="5502245"/>
            <a:ext cx="225351" cy="225351"/>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4" name="椭圆 13"/>
          <p:cNvSpPr/>
          <p:nvPr/>
        </p:nvSpPr>
        <p:spPr>
          <a:xfrm flipH="1">
            <a:off x="10716844" y="5326363"/>
            <a:ext cx="225351" cy="225351"/>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5" name="椭圆 14"/>
          <p:cNvSpPr/>
          <p:nvPr/>
        </p:nvSpPr>
        <p:spPr>
          <a:xfrm flipH="1">
            <a:off x="11682958" y="4262912"/>
            <a:ext cx="225351" cy="22535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6" name="椭圆 15"/>
          <p:cNvSpPr/>
          <p:nvPr/>
        </p:nvSpPr>
        <p:spPr>
          <a:xfrm flipH="1">
            <a:off x="9909793" y="4488263"/>
            <a:ext cx="225351" cy="225351"/>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17" name="椭圆 16"/>
          <p:cNvSpPr/>
          <p:nvPr/>
        </p:nvSpPr>
        <p:spPr>
          <a:xfrm flipH="1">
            <a:off x="9899376" y="5392246"/>
            <a:ext cx="225351" cy="225351"/>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2" name="标题 1"/>
          <p:cNvSpPr>
            <a:spLocks noGrp="1"/>
          </p:cNvSpPr>
          <p:nvPr>
            <p:ph type="ctrTitle" hasCustomPrompt="1"/>
          </p:nvPr>
        </p:nvSpPr>
        <p:spPr>
          <a:xfrm>
            <a:off x="1524000" y="2336060"/>
            <a:ext cx="9144000" cy="1200329"/>
          </a:xfrm>
        </p:spPr>
        <p:txBody>
          <a:bodyPr anchor="b">
            <a:normAutofit/>
          </a:bodyPr>
          <a:lstStyle>
            <a:lvl1pPr algn="ctr">
              <a:defRPr sz="6000" b="1">
                <a:solidFill>
                  <a:schemeClr val="tx1">
                    <a:lumMod val="75000"/>
                    <a:lumOff val="25000"/>
                  </a:schemeClr>
                </a:solidFill>
              </a:defRPr>
            </a:lvl1pPr>
          </a:lstStyle>
          <a:p>
            <a:r>
              <a:rPr lang="zh-CN" altLang="en-US" dirty="0"/>
              <a:t>单击此处编辑标题</a:t>
            </a:r>
            <a:endParaRPr lang="zh-CN" altLang="en-US" dirty="0"/>
          </a:p>
        </p:txBody>
      </p:sp>
      <p:sp>
        <p:nvSpPr>
          <p:cNvPr id="3" name="副标题 2"/>
          <p:cNvSpPr>
            <a:spLocks noGrp="1"/>
          </p:cNvSpPr>
          <p:nvPr>
            <p:ph type="subTitle" idx="1"/>
          </p:nvPr>
        </p:nvSpPr>
        <p:spPr>
          <a:xfrm>
            <a:off x="1524000" y="3628464"/>
            <a:ext cx="9144000" cy="535531"/>
          </a:xfrm>
        </p:spPr>
        <p:txBody>
          <a:bodyPr>
            <a:normAutofit/>
          </a:bodyPr>
          <a:lstStyle>
            <a:lvl1pPr marL="0" indent="0" algn="ctr">
              <a:buNone/>
              <a:defRPr sz="24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4" name="日期占位符 3"/>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5F6551D-C697-47F0-8D0F-B52E4434774B}" type="slidenum">
              <a:rPr lang="zh-CN" altLang="en-US" smtClean="0"/>
            </a:fld>
            <a:endParaRPr lang="zh-CN" altLang="en-US"/>
          </a:p>
        </p:txBody>
      </p:sp>
      <p:sp>
        <p:nvSpPr>
          <p:cNvPr id="23" name="椭圆 22"/>
          <p:cNvSpPr/>
          <p:nvPr/>
        </p:nvSpPr>
        <p:spPr>
          <a:xfrm flipH="1">
            <a:off x="1087573" y="1247411"/>
            <a:ext cx="665026" cy="633047"/>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24" name="椭圆 23"/>
          <p:cNvSpPr/>
          <p:nvPr/>
        </p:nvSpPr>
        <p:spPr>
          <a:xfrm flipH="1">
            <a:off x="205153" y="256008"/>
            <a:ext cx="633047" cy="63304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25" name="椭圆 24"/>
          <p:cNvSpPr/>
          <p:nvPr/>
        </p:nvSpPr>
        <p:spPr>
          <a:xfrm flipH="1">
            <a:off x="215431" y="1328678"/>
            <a:ext cx="225351" cy="225351"/>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26" name="椭圆 25"/>
          <p:cNvSpPr/>
          <p:nvPr/>
        </p:nvSpPr>
        <p:spPr>
          <a:xfrm flipH="1">
            <a:off x="2097124" y="663704"/>
            <a:ext cx="225351" cy="22535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27" name="椭圆 26"/>
          <p:cNvSpPr/>
          <p:nvPr/>
        </p:nvSpPr>
        <p:spPr>
          <a:xfrm flipH="1">
            <a:off x="725876" y="1804830"/>
            <a:ext cx="225351" cy="225351"/>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28" name="椭圆 27"/>
          <p:cNvSpPr/>
          <p:nvPr/>
        </p:nvSpPr>
        <p:spPr>
          <a:xfrm flipH="1">
            <a:off x="1237741" y="314696"/>
            <a:ext cx="225351" cy="225351"/>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29" name="椭圆 28"/>
          <p:cNvSpPr/>
          <p:nvPr/>
        </p:nvSpPr>
        <p:spPr>
          <a:xfrm flipH="1">
            <a:off x="725876" y="1041697"/>
            <a:ext cx="225351" cy="225351"/>
          </a:xfrm>
          <a:prstGeom prst="ellipse">
            <a:avLst/>
          </a:prstGeom>
          <a:solidFill>
            <a:schemeClr val="accent1">
              <a:alpha val="6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
        <p:nvSpPr>
          <p:cNvPr id="30" name="椭圆 29"/>
          <p:cNvSpPr/>
          <p:nvPr/>
        </p:nvSpPr>
        <p:spPr>
          <a:xfrm flipH="1">
            <a:off x="1131651" y="663704"/>
            <a:ext cx="808156" cy="80815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latin typeface="Arial" panose="020B0604020202090204" pitchFamily="34" charset="0"/>
              <a:ea typeface="微软雅黑" panose="020B0503020204020204" pitchFamily="34" charset="-122"/>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内容">
    <p:spTree>
      <p:nvGrpSpPr>
        <p:cNvPr id="1" name=""/>
        <p:cNvGrpSpPr/>
        <p:nvPr/>
      </p:nvGrpSpPr>
      <p:grpSpPr>
        <a:xfrm>
          <a:off x="0" y="0"/>
          <a:ext cx="0" cy="0"/>
          <a:chOff x="0" y="0"/>
          <a:chExt cx="0" cy="0"/>
        </a:xfrm>
      </p:grpSpPr>
      <p:sp>
        <p:nvSpPr>
          <p:cNvPr id="3" name="日期占位符 2"/>
          <p:cNvSpPr>
            <a:spLocks noGrp="1"/>
          </p:cNvSpPr>
          <p:nvPr>
            <p:ph type="dt" sz="half" idx="10"/>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nvPr>
        </p:nvSpPr>
        <p:spPr>
          <a:xfrm>
            <a:off x="838200" y="551543"/>
            <a:ext cx="10515600" cy="5558971"/>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5F6551D-C697-47F0-8D0F-B52E4434774B}"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showMasterSp="0">
  <p:cSld name="节标题">
    <p:spTree>
      <p:nvGrpSpPr>
        <p:cNvPr id="1" name=""/>
        <p:cNvGrpSpPr/>
        <p:nvPr/>
      </p:nvGrpSpPr>
      <p:grpSpPr>
        <a:xfrm>
          <a:off x="0" y="0"/>
          <a:ext cx="0" cy="0"/>
          <a:chOff x="0" y="0"/>
          <a:chExt cx="0" cy="0"/>
        </a:xfrm>
      </p:grpSpPr>
      <p:sp>
        <p:nvSpPr>
          <p:cNvPr id="7" name="椭圆 6"/>
          <p:cNvSpPr/>
          <p:nvPr/>
        </p:nvSpPr>
        <p:spPr>
          <a:xfrm>
            <a:off x="1065126" y="1899138"/>
            <a:ext cx="2471896" cy="2471896"/>
          </a:xfrm>
          <a:prstGeom prst="ellipse">
            <a:avLst/>
          </a:prstGeom>
          <a:solidFill>
            <a:schemeClr val="accent1">
              <a:lumMod val="60000"/>
              <a:lumOff val="40000"/>
              <a:alpha val="79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p:cNvSpPr/>
          <p:nvPr/>
        </p:nvSpPr>
        <p:spPr>
          <a:xfrm>
            <a:off x="1406770" y="2240782"/>
            <a:ext cx="1788607" cy="178860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6600" dirty="0">
              <a:latin typeface="Segoe UI" panose="020B0502040204020203" pitchFamily="34" charset="0"/>
              <a:cs typeface="Segoe UI" panose="020B0502040204020203" pitchFamily="34" charset="0"/>
            </a:endParaRPr>
          </a:p>
        </p:txBody>
      </p:sp>
      <p:cxnSp>
        <p:nvCxnSpPr>
          <p:cNvPr id="9" name="直接连接符 8"/>
          <p:cNvCxnSpPr/>
          <p:nvPr/>
        </p:nvCxnSpPr>
        <p:spPr>
          <a:xfrm>
            <a:off x="3537022" y="3155182"/>
            <a:ext cx="6450480" cy="0"/>
          </a:xfrm>
          <a:prstGeom prst="line">
            <a:avLst/>
          </a:prstGeom>
          <a:ln w="15875">
            <a:solidFill>
              <a:schemeClr val="accent1"/>
            </a:solidFill>
            <a:tailEnd type="oval"/>
          </a:ln>
        </p:spPr>
        <p:style>
          <a:lnRef idx="1">
            <a:schemeClr val="accent1"/>
          </a:lnRef>
          <a:fillRef idx="0">
            <a:schemeClr val="accent1"/>
          </a:fillRef>
          <a:effectRef idx="0">
            <a:schemeClr val="accent1"/>
          </a:effectRef>
          <a:fontRef idx="minor">
            <a:schemeClr val="tx1"/>
          </a:fontRef>
        </p:style>
      </p:cxnSp>
      <p:sp>
        <p:nvSpPr>
          <p:cNvPr id="10" name="椭圆 9"/>
          <p:cNvSpPr/>
          <p:nvPr/>
        </p:nvSpPr>
        <p:spPr>
          <a:xfrm>
            <a:off x="2570805" y="5051810"/>
            <a:ext cx="221064" cy="221064"/>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p:cNvSpPr/>
          <p:nvPr/>
        </p:nvSpPr>
        <p:spPr>
          <a:xfrm>
            <a:off x="1577693" y="4557766"/>
            <a:ext cx="309823" cy="309823"/>
          </a:xfrm>
          <a:prstGeom prst="ellipse">
            <a:avLst/>
          </a:prstGeom>
          <a:solidFill>
            <a:schemeClr val="accent1"/>
          </a:solidFill>
          <a:ln>
            <a:noFill/>
          </a:ln>
          <a:effectLst>
            <a:outerShdw blurRad="76200" dist="38100" dir="2700000" algn="tl" rotWithShape="0">
              <a:srgbClr val="2B579A">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p:cNvSpPr/>
          <p:nvPr/>
        </p:nvSpPr>
        <p:spPr>
          <a:xfrm>
            <a:off x="1848999" y="6108561"/>
            <a:ext cx="221064" cy="221064"/>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2791869" y="5716676"/>
            <a:ext cx="147376" cy="147376"/>
          </a:xfrm>
          <a:prstGeom prst="ellipse">
            <a:avLst/>
          </a:prstGeom>
          <a:solidFill>
            <a:schemeClr val="accent1">
              <a:lumMod val="60000"/>
              <a:lumOff val="40000"/>
            </a:schemeClr>
          </a:solidFill>
          <a:ln>
            <a:noFill/>
          </a:ln>
          <a:effectLst>
            <a:outerShdw blurRad="76200" dist="38100" dir="2700000" algn="tl" rotWithShape="0">
              <a:srgbClr val="2B579A">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p:cNvSpPr/>
          <p:nvPr/>
        </p:nvSpPr>
        <p:spPr>
          <a:xfrm>
            <a:off x="2359790" y="4068746"/>
            <a:ext cx="147376" cy="14737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标题 1"/>
          <p:cNvSpPr>
            <a:spLocks noGrp="1"/>
          </p:cNvSpPr>
          <p:nvPr>
            <p:ph type="title" hasCustomPrompt="1"/>
          </p:nvPr>
        </p:nvSpPr>
        <p:spPr>
          <a:xfrm>
            <a:off x="3611330" y="2149465"/>
            <a:ext cx="6223772" cy="978729"/>
          </a:xfrm>
        </p:spPr>
        <p:txBody>
          <a:bodyPr anchor="b">
            <a:normAutofit/>
          </a:bodyPr>
          <a:lstStyle>
            <a:lvl1pPr>
              <a:defRPr sz="4800">
                <a:solidFill>
                  <a:schemeClr val="tx1">
                    <a:lumMod val="75000"/>
                    <a:lumOff val="25000"/>
                  </a:schemeClr>
                </a:solidFill>
              </a:defRPr>
            </a:lvl1pPr>
          </a:lstStyle>
          <a:p>
            <a:r>
              <a:rPr lang="zh-CN" altLang="en-US" dirty="0"/>
              <a:t>单击此处编辑标题</a:t>
            </a:r>
            <a:endParaRPr lang="zh-CN" altLang="en-US" dirty="0"/>
          </a:p>
        </p:txBody>
      </p:sp>
      <p:sp>
        <p:nvSpPr>
          <p:cNvPr id="3" name="文本占位符 2"/>
          <p:cNvSpPr>
            <a:spLocks noGrp="1"/>
          </p:cNvSpPr>
          <p:nvPr>
            <p:ph type="body" idx="1"/>
          </p:nvPr>
        </p:nvSpPr>
        <p:spPr>
          <a:xfrm>
            <a:off x="3611330" y="3231382"/>
            <a:ext cx="6220880" cy="535531"/>
          </a:xfrm>
        </p:spPr>
        <p:txBody>
          <a:bodyPr>
            <a:normAutofit/>
          </a:bodyPr>
          <a:lstStyle>
            <a:lvl1pPr marL="0" indent="0">
              <a:buNone/>
              <a:defRPr sz="2400">
                <a:solidFill>
                  <a:schemeClr val="tx1">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5F6551D-C697-47F0-8D0F-B52E4434774B}"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内容占位符 3"/>
          <p:cNvSpPr>
            <a:spLocks noGrp="1"/>
          </p:cNvSpPr>
          <p:nvPr>
            <p:ph sz="half" idx="2"/>
          </p:nvPr>
        </p:nvSpPr>
        <p:spPr>
          <a:xfrm>
            <a:off x="6172200" y="1825625"/>
            <a:ext cx="5181600" cy="435133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5F6551D-C697-47F0-8D0F-B52E4434774B}"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15021"/>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4" name="内容占位符 3"/>
          <p:cNvSpPr>
            <a:spLocks noGrp="1"/>
          </p:cNvSpPr>
          <p:nvPr>
            <p:ph sz="half" idx="2"/>
          </p:nvPr>
        </p:nvSpPr>
        <p:spPr>
          <a:xfrm>
            <a:off x="839788" y="2505075"/>
            <a:ext cx="5157787" cy="368458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单击此处编辑母版文本样式</a:t>
            </a:r>
            <a:endParaRPr lang="zh-CN" altLang="en-US" dirty="0"/>
          </a:p>
        </p:txBody>
      </p:sp>
      <p:sp>
        <p:nvSpPr>
          <p:cNvPr id="6" name="内容占位符 5"/>
          <p:cNvSpPr>
            <a:spLocks noGrp="1"/>
          </p:cNvSpPr>
          <p:nvPr>
            <p:ph sz="quarter" idx="4"/>
          </p:nvPr>
        </p:nvSpPr>
        <p:spPr>
          <a:xfrm>
            <a:off x="6172200" y="2505075"/>
            <a:ext cx="5183188" cy="3684588"/>
          </a:xfrm>
        </p:spPr>
        <p:txBody>
          <a:bodyPr/>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7" name="日期占位符 6"/>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15F6551D-C697-47F0-8D0F-B52E4434774B}"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showMasterSp="0">
  <p:cSld name="仅标题">
    <p:spTree>
      <p:nvGrpSpPr>
        <p:cNvPr id="1" name=""/>
        <p:cNvGrpSpPr/>
        <p:nvPr/>
      </p:nvGrpSpPr>
      <p:grpSpPr>
        <a:xfrm>
          <a:off x="0" y="0"/>
          <a:ext cx="0" cy="0"/>
          <a:chOff x="0" y="0"/>
          <a:chExt cx="0" cy="0"/>
        </a:xfrm>
      </p:grpSpPr>
      <p:grpSp>
        <p:nvGrpSpPr>
          <p:cNvPr id="6" name="组合 5"/>
          <p:cNvGrpSpPr/>
          <p:nvPr/>
        </p:nvGrpSpPr>
        <p:grpSpPr>
          <a:xfrm>
            <a:off x="1533823" y="0"/>
            <a:ext cx="9145467" cy="1154099"/>
            <a:chOff x="1533823" y="0"/>
            <a:chExt cx="9145467" cy="1154099"/>
          </a:xfrm>
        </p:grpSpPr>
        <p:sp>
          <p:nvSpPr>
            <p:cNvPr id="7" name="任意多边形: 形状 6"/>
            <p:cNvSpPr/>
            <p:nvPr/>
          </p:nvSpPr>
          <p:spPr>
            <a:xfrm flipV="1">
              <a:off x="3133630" y="0"/>
              <a:ext cx="1328050" cy="1049462"/>
            </a:xfrm>
            <a:custGeom>
              <a:avLst/>
              <a:gdLst>
                <a:gd name="connsiteX0" fmla="*/ 125100 w 1328050"/>
                <a:gd name="connsiteY0" fmla="*/ 1049462 h 1049462"/>
                <a:gd name="connsiteX1" fmla="*/ 1202951 w 1328050"/>
                <a:gd name="connsiteY1" fmla="*/ 1049462 h 1049462"/>
                <a:gd name="connsiteX2" fmla="*/ 1214645 w 1328050"/>
                <a:gd name="connsiteY2" fmla="*/ 1035288 h 1049462"/>
                <a:gd name="connsiteX3" fmla="*/ 1328050 w 1328050"/>
                <a:gd name="connsiteY3" fmla="*/ 664025 h 1049462"/>
                <a:gd name="connsiteX4" fmla="*/ 664025 w 1328050"/>
                <a:gd name="connsiteY4" fmla="*/ 0 h 1049462"/>
                <a:gd name="connsiteX5" fmla="*/ 0 w 1328050"/>
                <a:gd name="connsiteY5" fmla="*/ 664025 h 1049462"/>
                <a:gd name="connsiteX6" fmla="*/ 113405 w 1328050"/>
                <a:gd name="connsiteY6" fmla="*/ 1035288 h 1049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8050" h="1049462">
                  <a:moveTo>
                    <a:pt x="125100" y="1049462"/>
                  </a:moveTo>
                  <a:lnTo>
                    <a:pt x="1202951" y="1049462"/>
                  </a:lnTo>
                  <a:lnTo>
                    <a:pt x="1214645" y="1035288"/>
                  </a:lnTo>
                  <a:cubicBezTo>
                    <a:pt x="1286243" y="929309"/>
                    <a:pt x="1328050" y="801549"/>
                    <a:pt x="1328050" y="664025"/>
                  </a:cubicBezTo>
                  <a:cubicBezTo>
                    <a:pt x="1328050" y="297294"/>
                    <a:pt x="1030756" y="0"/>
                    <a:pt x="664025" y="0"/>
                  </a:cubicBezTo>
                  <a:cubicBezTo>
                    <a:pt x="297294" y="0"/>
                    <a:pt x="0" y="297294"/>
                    <a:pt x="0" y="664025"/>
                  </a:cubicBezTo>
                  <a:cubicBezTo>
                    <a:pt x="0" y="801549"/>
                    <a:pt x="41807" y="929309"/>
                    <a:pt x="113405" y="1035288"/>
                  </a:cubicBezTo>
                  <a:close/>
                </a:path>
              </a:pathLst>
            </a:custGeom>
            <a:solidFill>
              <a:schemeClr val="accent1">
                <a:lumMod val="60000"/>
                <a:lumOff val="4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8" name="任意多边形: 形状 7"/>
            <p:cNvSpPr/>
            <p:nvPr/>
          </p:nvSpPr>
          <p:spPr>
            <a:xfrm flipV="1">
              <a:off x="4771823" y="0"/>
              <a:ext cx="777822" cy="459209"/>
            </a:xfrm>
            <a:custGeom>
              <a:avLst/>
              <a:gdLst>
                <a:gd name="connsiteX0" fmla="*/ 14193 w 777822"/>
                <a:gd name="connsiteY0" fmla="*/ 459209 h 459209"/>
                <a:gd name="connsiteX1" fmla="*/ 763630 w 777822"/>
                <a:gd name="connsiteY1" fmla="*/ 459209 h 459209"/>
                <a:gd name="connsiteX2" fmla="*/ 777822 w 777822"/>
                <a:gd name="connsiteY2" fmla="*/ 388911 h 459209"/>
                <a:gd name="connsiteX3" fmla="*/ 388911 w 777822"/>
                <a:gd name="connsiteY3" fmla="*/ 0 h 459209"/>
                <a:gd name="connsiteX4" fmla="*/ 0 w 777822"/>
                <a:gd name="connsiteY4" fmla="*/ 388911 h 459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822" h="459209">
                  <a:moveTo>
                    <a:pt x="14193" y="459209"/>
                  </a:moveTo>
                  <a:lnTo>
                    <a:pt x="763630" y="459209"/>
                  </a:lnTo>
                  <a:lnTo>
                    <a:pt x="777822" y="388911"/>
                  </a:lnTo>
                  <a:cubicBezTo>
                    <a:pt x="777822" y="174121"/>
                    <a:pt x="603701" y="0"/>
                    <a:pt x="388911" y="0"/>
                  </a:cubicBezTo>
                  <a:cubicBezTo>
                    <a:pt x="174121" y="0"/>
                    <a:pt x="0" y="174121"/>
                    <a:pt x="0" y="388911"/>
                  </a:cubicBezTo>
                  <a:close/>
                </a:path>
              </a:pathLst>
            </a:custGeom>
            <a:solidFill>
              <a:schemeClr val="accent1"/>
            </a:solidFill>
            <a:ln>
              <a:noFill/>
            </a:ln>
            <a:effectLst>
              <a:outerShdw blurRad="2286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9" name="椭圆 8"/>
            <p:cNvSpPr/>
            <p:nvPr/>
          </p:nvSpPr>
          <p:spPr>
            <a:xfrm flipV="1">
              <a:off x="5834776" y="271636"/>
              <a:ext cx="777826" cy="77782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任意多边形: 形状 9"/>
            <p:cNvSpPr/>
            <p:nvPr/>
          </p:nvSpPr>
          <p:spPr>
            <a:xfrm flipV="1">
              <a:off x="7112798" y="0"/>
              <a:ext cx="887872" cy="629286"/>
            </a:xfrm>
            <a:custGeom>
              <a:avLst/>
              <a:gdLst>
                <a:gd name="connsiteX0" fmla="*/ 41699 w 887872"/>
                <a:gd name="connsiteY0" fmla="*/ 629286 h 629286"/>
                <a:gd name="connsiteX1" fmla="*/ 846174 w 887872"/>
                <a:gd name="connsiteY1" fmla="*/ 629286 h 629286"/>
                <a:gd name="connsiteX2" fmla="*/ 852986 w 887872"/>
                <a:gd name="connsiteY2" fmla="*/ 616736 h 629286"/>
                <a:gd name="connsiteX3" fmla="*/ 887872 w 887872"/>
                <a:gd name="connsiteY3" fmla="*/ 443936 h 629286"/>
                <a:gd name="connsiteX4" fmla="*/ 443936 w 887872"/>
                <a:gd name="connsiteY4" fmla="*/ 0 h 629286"/>
                <a:gd name="connsiteX5" fmla="*/ 0 w 887872"/>
                <a:gd name="connsiteY5" fmla="*/ 443936 h 629286"/>
                <a:gd name="connsiteX6" fmla="*/ 34887 w 887872"/>
                <a:gd name="connsiteY6" fmla="*/ 616736 h 629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7872" h="629286">
                  <a:moveTo>
                    <a:pt x="41699" y="629286"/>
                  </a:moveTo>
                  <a:lnTo>
                    <a:pt x="846174" y="629286"/>
                  </a:lnTo>
                  <a:lnTo>
                    <a:pt x="852986" y="616736"/>
                  </a:lnTo>
                  <a:cubicBezTo>
                    <a:pt x="875450" y="563624"/>
                    <a:pt x="887872" y="505231"/>
                    <a:pt x="887872" y="443936"/>
                  </a:cubicBezTo>
                  <a:cubicBezTo>
                    <a:pt x="887872" y="198757"/>
                    <a:pt x="689115" y="0"/>
                    <a:pt x="443936" y="0"/>
                  </a:cubicBezTo>
                  <a:cubicBezTo>
                    <a:pt x="198757" y="0"/>
                    <a:pt x="0" y="198757"/>
                    <a:pt x="0" y="443936"/>
                  </a:cubicBezTo>
                  <a:cubicBezTo>
                    <a:pt x="0" y="505231"/>
                    <a:pt x="12423" y="563624"/>
                    <a:pt x="34887" y="616736"/>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1" name="任意多边形: 形状 10"/>
            <p:cNvSpPr/>
            <p:nvPr/>
          </p:nvSpPr>
          <p:spPr>
            <a:xfrm flipV="1">
              <a:off x="8333916" y="1"/>
              <a:ext cx="1450608" cy="1143677"/>
            </a:xfrm>
            <a:custGeom>
              <a:avLst/>
              <a:gdLst>
                <a:gd name="connsiteX0" fmla="*/ 134472 w 1450608"/>
                <a:gd name="connsiteY0" fmla="*/ 1143677 h 1143677"/>
                <a:gd name="connsiteX1" fmla="*/ 1316136 w 1450608"/>
                <a:gd name="connsiteY1" fmla="*/ 1143677 h 1143677"/>
                <a:gd name="connsiteX2" fmla="*/ 1326737 w 1450608"/>
                <a:gd name="connsiteY2" fmla="*/ 1130828 h 1143677"/>
                <a:gd name="connsiteX3" fmla="*/ 1450608 w 1450608"/>
                <a:gd name="connsiteY3" fmla="*/ 725304 h 1143677"/>
                <a:gd name="connsiteX4" fmla="*/ 725304 w 1450608"/>
                <a:gd name="connsiteY4" fmla="*/ 0 h 1143677"/>
                <a:gd name="connsiteX5" fmla="*/ 0 w 1450608"/>
                <a:gd name="connsiteY5" fmla="*/ 725304 h 1143677"/>
                <a:gd name="connsiteX6" fmla="*/ 123871 w 1450608"/>
                <a:gd name="connsiteY6" fmla="*/ 1130828 h 1143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608" h="1143677">
                  <a:moveTo>
                    <a:pt x="134472" y="1143677"/>
                  </a:moveTo>
                  <a:lnTo>
                    <a:pt x="1316136" y="1143677"/>
                  </a:lnTo>
                  <a:lnTo>
                    <a:pt x="1326737" y="1130828"/>
                  </a:lnTo>
                  <a:cubicBezTo>
                    <a:pt x="1404943" y="1015069"/>
                    <a:pt x="1450608" y="875519"/>
                    <a:pt x="1450608" y="725304"/>
                  </a:cubicBezTo>
                  <a:cubicBezTo>
                    <a:pt x="1450608" y="324730"/>
                    <a:pt x="1125878" y="0"/>
                    <a:pt x="725304" y="0"/>
                  </a:cubicBezTo>
                  <a:cubicBezTo>
                    <a:pt x="324730" y="0"/>
                    <a:pt x="0" y="324730"/>
                    <a:pt x="0" y="725304"/>
                  </a:cubicBezTo>
                  <a:cubicBezTo>
                    <a:pt x="0" y="875519"/>
                    <a:pt x="45665" y="1015069"/>
                    <a:pt x="123871" y="1130828"/>
                  </a:cubicBezTo>
                  <a:close/>
                </a:path>
              </a:pathLst>
            </a:custGeom>
            <a:solidFill>
              <a:schemeClr val="accent1">
                <a:lumMod val="75000"/>
                <a:alpha val="72000"/>
              </a:schemeClr>
            </a:solidFill>
            <a:ln>
              <a:noFill/>
            </a:ln>
            <a:effectLst>
              <a:outerShdw blurRad="1905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2" name="椭圆 11"/>
            <p:cNvSpPr/>
            <p:nvPr/>
          </p:nvSpPr>
          <p:spPr>
            <a:xfrm flipV="1">
              <a:off x="2286980" y="511738"/>
              <a:ext cx="561520" cy="56152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任意多边形: 形状 12"/>
            <p:cNvSpPr/>
            <p:nvPr/>
          </p:nvSpPr>
          <p:spPr>
            <a:xfrm flipV="1">
              <a:off x="1533823" y="0"/>
              <a:ext cx="786976" cy="418373"/>
            </a:xfrm>
            <a:custGeom>
              <a:avLst/>
              <a:gdLst>
                <a:gd name="connsiteX0" fmla="*/ 2509 w 786976"/>
                <a:gd name="connsiteY0" fmla="*/ 418373 h 418373"/>
                <a:gd name="connsiteX1" fmla="*/ 784468 w 786976"/>
                <a:gd name="connsiteY1" fmla="*/ 418373 h 418373"/>
                <a:gd name="connsiteX2" fmla="*/ 786976 w 786976"/>
                <a:gd name="connsiteY2" fmla="*/ 393488 h 418373"/>
                <a:gd name="connsiteX3" fmla="*/ 393488 w 786976"/>
                <a:gd name="connsiteY3" fmla="*/ 0 h 418373"/>
                <a:gd name="connsiteX4" fmla="*/ 0 w 786976"/>
                <a:gd name="connsiteY4" fmla="*/ 393488 h 418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6976" h="418373">
                  <a:moveTo>
                    <a:pt x="2509" y="418373"/>
                  </a:moveTo>
                  <a:lnTo>
                    <a:pt x="784468" y="418373"/>
                  </a:lnTo>
                  <a:lnTo>
                    <a:pt x="786976" y="393488"/>
                  </a:lnTo>
                  <a:cubicBezTo>
                    <a:pt x="786976" y="176171"/>
                    <a:pt x="610805" y="0"/>
                    <a:pt x="393488" y="0"/>
                  </a:cubicBezTo>
                  <a:cubicBezTo>
                    <a:pt x="176171" y="0"/>
                    <a:pt x="0" y="176171"/>
                    <a:pt x="0" y="393488"/>
                  </a:cubicBezTo>
                  <a:close/>
                </a:path>
              </a:pathLst>
            </a:cu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椭圆 13"/>
            <p:cNvSpPr/>
            <p:nvPr/>
          </p:nvSpPr>
          <p:spPr>
            <a:xfrm flipV="1">
              <a:off x="10117770" y="483400"/>
              <a:ext cx="561520" cy="56152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p:cNvSpPr/>
            <p:nvPr/>
          </p:nvSpPr>
          <p:spPr>
            <a:xfrm flipV="1">
              <a:off x="6819661" y="779752"/>
              <a:ext cx="374347" cy="374347"/>
            </a:xfrm>
            <a:prstGeom prst="ellipse">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6" name="组合 15"/>
          <p:cNvGrpSpPr/>
          <p:nvPr/>
        </p:nvGrpSpPr>
        <p:grpSpPr>
          <a:xfrm flipV="1">
            <a:off x="1533823" y="5695273"/>
            <a:ext cx="9145467" cy="1154099"/>
            <a:chOff x="1533823" y="0"/>
            <a:chExt cx="9145467" cy="1154099"/>
          </a:xfrm>
        </p:grpSpPr>
        <p:sp>
          <p:nvSpPr>
            <p:cNvPr id="17" name="任意多边形: 形状 16"/>
            <p:cNvSpPr/>
            <p:nvPr/>
          </p:nvSpPr>
          <p:spPr>
            <a:xfrm flipV="1">
              <a:off x="3133630" y="0"/>
              <a:ext cx="1328050" cy="1049462"/>
            </a:xfrm>
            <a:custGeom>
              <a:avLst/>
              <a:gdLst>
                <a:gd name="connsiteX0" fmla="*/ 125100 w 1328050"/>
                <a:gd name="connsiteY0" fmla="*/ 1049462 h 1049462"/>
                <a:gd name="connsiteX1" fmla="*/ 1202951 w 1328050"/>
                <a:gd name="connsiteY1" fmla="*/ 1049462 h 1049462"/>
                <a:gd name="connsiteX2" fmla="*/ 1214645 w 1328050"/>
                <a:gd name="connsiteY2" fmla="*/ 1035288 h 1049462"/>
                <a:gd name="connsiteX3" fmla="*/ 1328050 w 1328050"/>
                <a:gd name="connsiteY3" fmla="*/ 664025 h 1049462"/>
                <a:gd name="connsiteX4" fmla="*/ 664025 w 1328050"/>
                <a:gd name="connsiteY4" fmla="*/ 0 h 1049462"/>
                <a:gd name="connsiteX5" fmla="*/ 0 w 1328050"/>
                <a:gd name="connsiteY5" fmla="*/ 664025 h 1049462"/>
                <a:gd name="connsiteX6" fmla="*/ 113405 w 1328050"/>
                <a:gd name="connsiteY6" fmla="*/ 1035288 h 10494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28050" h="1049462">
                  <a:moveTo>
                    <a:pt x="125100" y="1049462"/>
                  </a:moveTo>
                  <a:lnTo>
                    <a:pt x="1202951" y="1049462"/>
                  </a:lnTo>
                  <a:lnTo>
                    <a:pt x="1214645" y="1035288"/>
                  </a:lnTo>
                  <a:cubicBezTo>
                    <a:pt x="1286243" y="929309"/>
                    <a:pt x="1328050" y="801549"/>
                    <a:pt x="1328050" y="664025"/>
                  </a:cubicBezTo>
                  <a:cubicBezTo>
                    <a:pt x="1328050" y="297294"/>
                    <a:pt x="1030756" y="0"/>
                    <a:pt x="664025" y="0"/>
                  </a:cubicBezTo>
                  <a:cubicBezTo>
                    <a:pt x="297294" y="0"/>
                    <a:pt x="0" y="297294"/>
                    <a:pt x="0" y="664025"/>
                  </a:cubicBezTo>
                  <a:cubicBezTo>
                    <a:pt x="0" y="801549"/>
                    <a:pt x="41807" y="929309"/>
                    <a:pt x="113405" y="1035288"/>
                  </a:cubicBezTo>
                  <a:close/>
                </a:path>
              </a:pathLst>
            </a:custGeom>
            <a:solidFill>
              <a:schemeClr val="accent1">
                <a:lumMod val="60000"/>
                <a:lumOff val="40000"/>
              </a:schemeClr>
            </a:solidFill>
            <a:ln>
              <a:noFill/>
            </a:ln>
            <a:effectLst>
              <a:outerShdw blurRad="1143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任意多边形: 形状 17"/>
            <p:cNvSpPr/>
            <p:nvPr/>
          </p:nvSpPr>
          <p:spPr>
            <a:xfrm flipV="1">
              <a:off x="4771823" y="0"/>
              <a:ext cx="777822" cy="459209"/>
            </a:xfrm>
            <a:custGeom>
              <a:avLst/>
              <a:gdLst>
                <a:gd name="connsiteX0" fmla="*/ 14193 w 777822"/>
                <a:gd name="connsiteY0" fmla="*/ 459209 h 459209"/>
                <a:gd name="connsiteX1" fmla="*/ 763630 w 777822"/>
                <a:gd name="connsiteY1" fmla="*/ 459209 h 459209"/>
                <a:gd name="connsiteX2" fmla="*/ 777822 w 777822"/>
                <a:gd name="connsiteY2" fmla="*/ 388911 h 459209"/>
                <a:gd name="connsiteX3" fmla="*/ 388911 w 777822"/>
                <a:gd name="connsiteY3" fmla="*/ 0 h 459209"/>
                <a:gd name="connsiteX4" fmla="*/ 0 w 777822"/>
                <a:gd name="connsiteY4" fmla="*/ 388911 h 4592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7822" h="459209">
                  <a:moveTo>
                    <a:pt x="14193" y="459209"/>
                  </a:moveTo>
                  <a:lnTo>
                    <a:pt x="763630" y="459209"/>
                  </a:lnTo>
                  <a:lnTo>
                    <a:pt x="777822" y="388911"/>
                  </a:lnTo>
                  <a:cubicBezTo>
                    <a:pt x="777822" y="174121"/>
                    <a:pt x="603701" y="0"/>
                    <a:pt x="388911" y="0"/>
                  </a:cubicBezTo>
                  <a:cubicBezTo>
                    <a:pt x="174121" y="0"/>
                    <a:pt x="0" y="174121"/>
                    <a:pt x="0" y="388911"/>
                  </a:cubicBezTo>
                  <a:close/>
                </a:path>
              </a:pathLst>
            </a:custGeom>
            <a:solidFill>
              <a:schemeClr val="accent1"/>
            </a:solidFill>
            <a:ln>
              <a:noFill/>
            </a:ln>
            <a:effectLst>
              <a:outerShdw blurRad="2286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椭圆 18"/>
            <p:cNvSpPr/>
            <p:nvPr/>
          </p:nvSpPr>
          <p:spPr>
            <a:xfrm flipV="1">
              <a:off x="5834776" y="271636"/>
              <a:ext cx="777826" cy="777826"/>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任意多边形: 形状 19"/>
            <p:cNvSpPr/>
            <p:nvPr/>
          </p:nvSpPr>
          <p:spPr>
            <a:xfrm flipV="1">
              <a:off x="7112798" y="0"/>
              <a:ext cx="887872" cy="629286"/>
            </a:xfrm>
            <a:custGeom>
              <a:avLst/>
              <a:gdLst>
                <a:gd name="connsiteX0" fmla="*/ 41699 w 887872"/>
                <a:gd name="connsiteY0" fmla="*/ 629286 h 629286"/>
                <a:gd name="connsiteX1" fmla="*/ 846174 w 887872"/>
                <a:gd name="connsiteY1" fmla="*/ 629286 h 629286"/>
                <a:gd name="connsiteX2" fmla="*/ 852986 w 887872"/>
                <a:gd name="connsiteY2" fmla="*/ 616736 h 629286"/>
                <a:gd name="connsiteX3" fmla="*/ 887872 w 887872"/>
                <a:gd name="connsiteY3" fmla="*/ 443936 h 629286"/>
                <a:gd name="connsiteX4" fmla="*/ 443936 w 887872"/>
                <a:gd name="connsiteY4" fmla="*/ 0 h 629286"/>
                <a:gd name="connsiteX5" fmla="*/ 0 w 887872"/>
                <a:gd name="connsiteY5" fmla="*/ 443936 h 629286"/>
                <a:gd name="connsiteX6" fmla="*/ 34887 w 887872"/>
                <a:gd name="connsiteY6" fmla="*/ 616736 h 629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87872" h="629286">
                  <a:moveTo>
                    <a:pt x="41699" y="629286"/>
                  </a:moveTo>
                  <a:lnTo>
                    <a:pt x="846174" y="629286"/>
                  </a:lnTo>
                  <a:lnTo>
                    <a:pt x="852986" y="616736"/>
                  </a:lnTo>
                  <a:cubicBezTo>
                    <a:pt x="875450" y="563624"/>
                    <a:pt x="887872" y="505231"/>
                    <a:pt x="887872" y="443936"/>
                  </a:cubicBezTo>
                  <a:cubicBezTo>
                    <a:pt x="887872" y="198757"/>
                    <a:pt x="689115" y="0"/>
                    <a:pt x="443936" y="0"/>
                  </a:cubicBezTo>
                  <a:cubicBezTo>
                    <a:pt x="198757" y="0"/>
                    <a:pt x="0" y="198757"/>
                    <a:pt x="0" y="443936"/>
                  </a:cubicBezTo>
                  <a:cubicBezTo>
                    <a:pt x="0" y="505231"/>
                    <a:pt x="12423" y="563624"/>
                    <a:pt x="34887" y="616736"/>
                  </a:cubicBez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p:nvSpPr>
          <p:spPr>
            <a:xfrm flipV="1">
              <a:off x="8333916" y="1"/>
              <a:ext cx="1450608" cy="1143677"/>
            </a:xfrm>
            <a:custGeom>
              <a:avLst/>
              <a:gdLst>
                <a:gd name="connsiteX0" fmla="*/ 134472 w 1450608"/>
                <a:gd name="connsiteY0" fmla="*/ 1143677 h 1143677"/>
                <a:gd name="connsiteX1" fmla="*/ 1316136 w 1450608"/>
                <a:gd name="connsiteY1" fmla="*/ 1143677 h 1143677"/>
                <a:gd name="connsiteX2" fmla="*/ 1326737 w 1450608"/>
                <a:gd name="connsiteY2" fmla="*/ 1130828 h 1143677"/>
                <a:gd name="connsiteX3" fmla="*/ 1450608 w 1450608"/>
                <a:gd name="connsiteY3" fmla="*/ 725304 h 1143677"/>
                <a:gd name="connsiteX4" fmla="*/ 725304 w 1450608"/>
                <a:gd name="connsiteY4" fmla="*/ 0 h 1143677"/>
                <a:gd name="connsiteX5" fmla="*/ 0 w 1450608"/>
                <a:gd name="connsiteY5" fmla="*/ 725304 h 1143677"/>
                <a:gd name="connsiteX6" fmla="*/ 123871 w 1450608"/>
                <a:gd name="connsiteY6" fmla="*/ 1130828 h 11436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608" h="1143677">
                  <a:moveTo>
                    <a:pt x="134472" y="1143677"/>
                  </a:moveTo>
                  <a:lnTo>
                    <a:pt x="1316136" y="1143677"/>
                  </a:lnTo>
                  <a:lnTo>
                    <a:pt x="1326737" y="1130828"/>
                  </a:lnTo>
                  <a:cubicBezTo>
                    <a:pt x="1404943" y="1015069"/>
                    <a:pt x="1450608" y="875519"/>
                    <a:pt x="1450608" y="725304"/>
                  </a:cubicBezTo>
                  <a:cubicBezTo>
                    <a:pt x="1450608" y="324730"/>
                    <a:pt x="1125878" y="0"/>
                    <a:pt x="725304" y="0"/>
                  </a:cubicBezTo>
                  <a:cubicBezTo>
                    <a:pt x="324730" y="0"/>
                    <a:pt x="0" y="324730"/>
                    <a:pt x="0" y="725304"/>
                  </a:cubicBezTo>
                  <a:cubicBezTo>
                    <a:pt x="0" y="875519"/>
                    <a:pt x="45665" y="1015069"/>
                    <a:pt x="123871" y="1130828"/>
                  </a:cubicBezTo>
                  <a:close/>
                </a:path>
              </a:pathLst>
            </a:custGeom>
            <a:solidFill>
              <a:schemeClr val="accent1">
                <a:lumMod val="75000"/>
                <a:alpha val="72000"/>
              </a:schemeClr>
            </a:solidFill>
            <a:ln>
              <a:noFill/>
            </a:ln>
            <a:effectLst>
              <a:outerShdw blurRad="1905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椭圆 21"/>
            <p:cNvSpPr/>
            <p:nvPr/>
          </p:nvSpPr>
          <p:spPr>
            <a:xfrm flipV="1">
              <a:off x="2286980" y="511738"/>
              <a:ext cx="561520" cy="561520"/>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任意多边形: 形状 22"/>
            <p:cNvSpPr/>
            <p:nvPr/>
          </p:nvSpPr>
          <p:spPr>
            <a:xfrm flipV="1">
              <a:off x="1533823" y="0"/>
              <a:ext cx="786976" cy="418373"/>
            </a:xfrm>
            <a:custGeom>
              <a:avLst/>
              <a:gdLst>
                <a:gd name="connsiteX0" fmla="*/ 2509 w 786976"/>
                <a:gd name="connsiteY0" fmla="*/ 418373 h 418373"/>
                <a:gd name="connsiteX1" fmla="*/ 784468 w 786976"/>
                <a:gd name="connsiteY1" fmla="*/ 418373 h 418373"/>
                <a:gd name="connsiteX2" fmla="*/ 786976 w 786976"/>
                <a:gd name="connsiteY2" fmla="*/ 393488 h 418373"/>
                <a:gd name="connsiteX3" fmla="*/ 393488 w 786976"/>
                <a:gd name="connsiteY3" fmla="*/ 0 h 418373"/>
                <a:gd name="connsiteX4" fmla="*/ 0 w 786976"/>
                <a:gd name="connsiteY4" fmla="*/ 393488 h 41837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6976" h="418373">
                  <a:moveTo>
                    <a:pt x="2509" y="418373"/>
                  </a:moveTo>
                  <a:lnTo>
                    <a:pt x="784468" y="418373"/>
                  </a:lnTo>
                  <a:lnTo>
                    <a:pt x="786976" y="393488"/>
                  </a:lnTo>
                  <a:cubicBezTo>
                    <a:pt x="786976" y="176171"/>
                    <a:pt x="610805" y="0"/>
                    <a:pt x="393488" y="0"/>
                  </a:cubicBezTo>
                  <a:cubicBezTo>
                    <a:pt x="176171" y="0"/>
                    <a:pt x="0" y="176171"/>
                    <a:pt x="0" y="393488"/>
                  </a:cubicBezTo>
                  <a:close/>
                </a:path>
              </a:pathLst>
            </a:cu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4" name="椭圆 23"/>
            <p:cNvSpPr/>
            <p:nvPr/>
          </p:nvSpPr>
          <p:spPr>
            <a:xfrm flipV="1">
              <a:off x="10117770" y="483400"/>
              <a:ext cx="561520" cy="561520"/>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5" name="椭圆 24"/>
            <p:cNvSpPr/>
            <p:nvPr/>
          </p:nvSpPr>
          <p:spPr>
            <a:xfrm flipV="1">
              <a:off x="6819661" y="779752"/>
              <a:ext cx="374347" cy="374347"/>
            </a:xfrm>
            <a:prstGeom prst="ellipse">
              <a:avLst/>
            </a:prstGeom>
            <a:solidFill>
              <a:schemeClr val="accent1">
                <a:lumMod val="40000"/>
                <a:lumOff val="6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Grp="1"/>
          </p:cNvSpPr>
          <p:nvPr>
            <p:ph type="title" hasCustomPrompt="1"/>
          </p:nvPr>
        </p:nvSpPr>
        <p:spPr>
          <a:xfrm>
            <a:off x="965889" y="2302403"/>
            <a:ext cx="10515600" cy="1569660"/>
          </a:xfrm>
        </p:spPr>
        <p:txBody>
          <a:bodyPr>
            <a:normAutofit/>
          </a:bodyPr>
          <a:lstStyle>
            <a:lvl1pPr algn="ctr">
              <a:defRPr sz="8000"/>
            </a:lvl1pPr>
          </a:lstStyle>
          <a:p>
            <a:r>
              <a:rPr lang="zh-CN" altLang="en-US"/>
              <a:t>单击此处编辑标题</a:t>
            </a:r>
            <a:endParaRPr lang="zh-CN" altLang="en-US"/>
          </a:p>
        </p:txBody>
      </p:sp>
      <p:sp>
        <p:nvSpPr>
          <p:cNvPr id="3" name="日期占位符 2"/>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15F6551D-C697-47F0-8D0F-B52E4434774B}"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15F6551D-C697-47F0-8D0F-B52E4434774B}"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7" y="457200"/>
            <a:ext cx="4165200" cy="1600200"/>
          </a:xfrm>
        </p:spPr>
        <p:txBody>
          <a:bodyPr anchor="t" anchorCtr="0">
            <a:normAutofit/>
          </a:bodyPr>
          <a:lstStyle>
            <a:lvl1pPr>
              <a:defRPr sz="3600"/>
            </a:lvl1pPr>
          </a:lstStyle>
          <a:p>
            <a:r>
              <a:rPr lang="zh-CN" altLang="en-US" dirty="0"/>
              <a:t>单击此处编辑母版标题样式</a:t>
            </a:r>
            <a:endParaRPr lang="zh-CN" altLang="en-US" dirty="0"/>
          </a:p>
        </p:txBody>
      </p:sp>
      <p:sp>
        <p:nvSpPr>
          <p:cNvPr id="3" name="图片占位符 2"/>
          <p:cNvSpPr>
            <a:spLocks noGrp="1" noChangeAspect="1"/>
          </p:cNvSpPr>
          <p:nvPr>
            <p:ph type="pic" idx="1"/>
          </p:nvPr>
        </p:nvSpPr>
        <p:spPr>
          <a:xfrm>
            <a:off x="5184000" y="457200"/>
            <a:ext cx="6170400" cy="540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dirty="0"/>
          </a:p>
        </p:txBody>
      </p:sp>
      <p:sp>
        <p:nvSpPr>
          <p:cNvPr id="4" name="文本占位符 3"/>
          <p:cNvSpPr>
            <a:spLocks noGrp="1"/>
          </p:cNvSpPr>
          <p:nvPr>
            <p:ph type="body" sz="half" idx="2"/>
          </p:nvPr>
        </p:nvSpPr>
        <p:spPr>
          <a:xfrm>
            <a:off x="839787" y="2057400"/>
            <a:ext cx="4165200" cy="38115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dirty="0"/>
              <a:t>单击此处编辑母版文本样式</a:t>
            </a:r>
            <a:endParaRPr lang="zh-CN" altLang="en-US" dirty="0"/>
          </a:p>
        </p:txBody>
      </p:sp>
      <p:sp>
        <p:nvSpPr>
          <p:cNvPr id="5" name="日期占位符 4"/>
          <p:cNvSpPr>
            <a:spLocks noGrp="1"/>
          </p:cNvSpPr>
          <p:nvPr>
            <p:ph type="dt" sz="half" idx="10"/>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0396602" y="365125"/>
            <a:ext cx="957197" cy="5811838"/>
          </a:xfrm>
        </p:spPr>
        <p:txBody>
          <a:bodyPr vert="eaVert">
            <a:normAutofit/>
          </a:bodyPr>
          <a:lstStyle>
            <a:lvl1pPr>
              <a:defRPr sz="3600"/>
            </a:lvl1p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9445668" cy="5811838"/>
          </a:xfrm>
        </p:spPr>
        <p:txBody>
          <a:bodyPr vert="eaVert"/>
          <a:lstStyle>
            <a:lvl1pPr>
              <a:defRPr/>
            </a:lvl1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nvPr>
        </p:nvSpPr>
        <p:spPr/>
        <p:txBody>
          <a:bodyPr/>
          <a:lstStyle/>
          <a:p>
            <a:fld id="{A6D4A088-84C6-4E25-8974-50052BF70A30}"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15F6551D-C697-47F0-8D0F-B52E4434774B}"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tags" Target="../tags/tag3.xml"/><Relationship Id="rId14" Type="http://schemas.openxmlformats.org/officeDocument/2006/relationships/tags" Target="../tags/tag2.xml"/><Relationship Id="rId13" Type="http://schemas.openxmlformats.org/officeDocument/2006/relationships/tags" Target="../tags/tag1.xml"/><Relationship Id="rId12" Type="http://schemas.openxmlformats.org/officeDocument/2006/relationships/image" Target="../media/image1.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extLst>
              <a:ext uri="{28A0092B-C50C-407E-A947-70E740481C1C}">
                <a14:useLocalDpi xmlns:a14="http://schemas.microsoft.com/office/drawing/2010/main" val="0"/>
              </a:ext>
            </a:extLst>
          </a:blip>
          <a:srcRect/>
          <a:stretch>
            <a:fillRect/>
          </a:stretch>
        </a:blipFill>
        <a:effectLst/>
      </p:bgPr>
    </p:bg>
    <p:spTree>
      <p:nvGrpSpPr>
        <p:cNvPr id="1" name=""/>
        <p:cNvGrpSpPr/>
        <p:nvPr/>
      </p:nvGrpSpPr>
      <p:grpSpPr>
        <a:xfrm>
          <a:off x="0" y="0"/>
          <a:ext cx="0" cy="0"/>
          <a:chOff x="0" y="0"/>
          <a:chExt cx="0" cy="0"/>
        </a:xfrm>
      </p:grpSpPr>
      <p:grpSp>
        <p:nvGrpSpPr>
          <p:cNvPr id="7" name="组合 6"/>
          <p:cNvGrpSpPr/>
          <p:nvPr/>
        </p:nvGrpSpPr>
        <p:grpSpPr>
          <a:xfrm rot="10800000">
            <a:off x="46587" y="5707287"/>
            <a:ext cx="1430938" cy="1085390"/>
            <a:chOff x="46587" y="5707287"/>
            <a:chExt cx="1430938" cy="1085390"/>
          </a:xfrm>
        </p:grpSpPr>
        <p:sp>
          <p:nvSpPr>
            <p:cNvPr id="8" name="椭圆 7"/>
            <p:cNvSpPr/>
            <p:nvPr/>
          </p:nvSpPr>
          <p:spPr>
            <a:xfrm>
              <a:off x="649487" y="6446845"/>
              <a:ext cx="345832" cy="34583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p:nvSpPr>
          <p:spPr>
            <a:xfrm>
              <a:off x="966734" y="5707287"/>
              <a:ext cx="510791" cy="510791"/>
            </a:xfrm>
            <a:prstGeom prst="ellipse">
              <a:avLst/>
            </a:prstGeom>
            <a:solidFill>
              <a:schemeClr val="accent1">
                <a:lumMod val="75000"/>
                <a:alpha val="65000"/>
              </a:schemeClr>
            </a:solidFill>
            <a:ln>
              <a:noFill/>
            </a:ln>
            <a:effectLst>
              <a:outerShdw blurRad="76200" dist="38100" dir="2700000" algn="tl" rotWithShape="0">
                <a:srgbClr val="2B579A">
                  <a:alpha val="5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椭圆 9"/>
            <p:cNvSpPr/>
            <p:nvPr/>
          </p:nvSpPr>
          <p:spPr>
            <a:xfrm>
              <a:off x="46587" y="6234989"/>
              <a:ext cx="221063" cy="221063"/>
            </a:xfrm>
            <a:prstGeom prst="ellipse">
              <a:avLst/>
            </a:prstGeom>
            <a:solidFill>
              <a:schemeClr val="accent1">
                <a:lumMod val="40000"/>
                <a:lumOff val="60000"/>
                <a:alpha val="75000"/>
              </a:schemeClr>
            </a:solidFill>
            <a:ln>
              <a:noFill/>
            </a:ln>
            <a:effectLst>
              <a:outerShdw blurRad="76200" dist="38100" dir="2700000" algn="tl" rotWithShape="0">
                <a:srgbClr val="2B579A">
                  <a:alpha val="61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占位符 1"/>
          <p:cNvSpPr>
            <a:spLocks noGrp="1"/>
          </p:cNvSpPr>
          <p:nvPr>
            <p:ph type="title"/>
            <p:custDataLst>
              <p:tags r:id="rId13"/>
            </p:custDataLst>
          </p:nvPr>
        </p:nvSpPr>
        <p:spPr>
          <a:xfrm>
            <a:off x="838200" y="365125"/>
            <a:ext cx="10515600" cy="1325563"/>
          </a:xfrm>
          <a:prstGeom prst="rect">
            <a:avLst/>
          </a:prstGeom>
        </p:spPr>
        <p:txBody>
          <a:bodyPr vert="horz" lIns="91440" tIns="45720" rIns="91440" bIns="45720" rtlCol="0" anchor="ctr">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4"/>
            </p:custDataLst>
          </p:nvPr>
        </p:nvSpPr>
        <p:spPr>
          <a:xfrm>
            <a:off x="838200" y="1825625"/>
            <a:ext cx="10515600" cy="4351338"/>
          </a:xfrm>
          <a:prstGeom prst="rect">
            <a:avLst/>
          </a:prstGeom>
        </p:spPr>
        <p:txBody>
          <a:bodyPr vert="horz" lIns="91440" tIns="45720" rIns="91440" bIns="4572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normAutofit/>
          </a:bodyPr>
          <a:lstStyle>
            <a:lvl1pPr algn="l">
              <a:lnSpc>
                <a:spcPct val="120000"/>
              </a:lnSpc>
              <a:defRPr sz="1200">
                <a:solidFill>
                  <a:schemeClr val="bg1">
                    <a:lumMod val="50000"/>
                  </a:schemeClr>
                </a:solidFill>
              </a:defRPr>
            </a:lvl1pPr>
          </a:lstStyle>
          <a:p>
            <a:fld id="{A6D4A088-84C6-4E25-8974-50052BF70A30}"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normAutofit/>
          </a:bodyPr>
          <a:lstStyle>
            <a:lvl1pPr algn="ctr">
              <a:lnSpc>
                <a:spcPct val="120000"/>
              </a:lnSpc>
              <a:defRPr sz="1200">
                <a:solidFill>
                  <a:schemeClr val="bg1">
                    <a:lumMod val="50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normAutofit/>
          </a:bodyPr>
          <a:lstStyle>
            <a:lvl1pPr algn="r">
              <a:lnSpc>
                <a:spcPct val="120000"/>
              </a:lnSpc>
              <a:defRPr sz="1200">
                <a:solidFill>
                  <a:schemeClr val="bg1">
                    <a:lumMod val="50000"/>
                  </a:schemeClr>
                </a:solidFill>
              </a:defRPr>
            </a:lvl1pPr>
          </a:lstStyle>
          <a:p>
            <a:fld id="{15F6551D-C697-47F0-8D0F-B52E4434774B}" type="slidenum">
              <a:rPr lang="zh-CN" altLang="en-US" smtClean="0"/>
            </a:fld>
            <a:endParaRPr lang="zh-CN" altLang="en-US"/>
          </a:p>
        </p:txBody>
      </p:sp>
      <p:sp>
        <p:nvSpPr>
          <p:cNvPr id="11" name="KSO_TEMPLATE" hidden="1"/>
          <p:cNvSpPr/>
          <p:nvPr>
            <p:custDataLst>
              <p:tags r:id="rId15"/>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120000"/>
        </a:lnSpc>
        <a:spcBef>
          <a:spcPct val="0"/>
        </a:spcBef>
        <a:buNone/>
        <a:defRPr sz="4400" kern="1200">
          <a:solidFill>
            <a:schemeClr val="tx1">
              <a:lumMod val="75000"/>
              <a:lumOff val="25000"/>
            </a:schemeClr>
          </a:solidFill>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90204" pitchFamily="34" charset="0"/>
        <a:buChar char="•"/>
        <a:defRPr sz="2400" kern="1200">
          <a:solidFill>
            <a:schemeClr val="tx1">
              <a:lumMod val="75000"/>
              <a:lumOff val="25000"/>
            </a:schemeClr>
          </a:solidFill>
          <a:latin typeface="+mn-lt"/>
          <a:ea typeface="+mn-ea"/>
          <a:cs typeface="+mn-cs"/>
        </a:defRPr>
      </a:lvl1pPr>
      <a:lvl2pPr marL="685800" indent="-228600" algn="l" defTabSz="914400" rtl="0" eaLnBrk="1" latinLnBrk="0" hangingPunct="1">
        <a:lnSpc>
          <a:spcPct val="120000"/>
        </a:lnSpc>
        <a:spcBef>
          <a:spcPts val="500"/>
        </a:spcBef>
        <a:buFont typeface="Arial" panose="020B0604020202090204" pitchFamily="34" charset="0"/>
        <a:buChar char="•"/>
        <a:defRPr sz="2000" kern="1200">
          <a:solidFill>
            <a:schemeClr val="tx1">
              <a:lumMod val="75000"/>
              <a:lumOff val="25000"/>
            </a:schemeClr>
          </a:solidFill>
          <a:latin typeface="+mn-lt"/>
          <a:ea typeface="+mn-ea"/>
          <a:cs typeface="+mn-cs"/>
        </a:defRPr>
      </a:lvl2pPr>
      <a:lvl3pPr marL="1143000" indent="-228600" algn="l" defTabSz="914400" rtl="0" eaLnBrk="1" latinLnBrk="0" hangingPunct="1">
        <a:lnSpc>
          <a:spcPct val="120000"/>
        </a:lnSpc>
        <a:spcBef>
          <a:spcPts val="500"/>
        </a:spcBef>
        <a:buFont typeface="Arial" panose="020B0604020202090204" pitchFamily="34" charset="0"/>
        <a:buChar char="•"/>
        <a:defRPr sz="1800" kern="1200">
          <a:solidFill>
            <a:schemeClr val="tx1">
              <a:lumMod val="75000"/>
              <a:lumOff val="25000"/>
            </a:schemeClr>
          </a:solidFill>
          <a:latin typeface="+mn-lt"/>
          <a:ea typeface="+mn-ea"/>
          <a:cs typeface="+mn-cs"/>
        </a:defRPr>
      </a:lvl3pPr>
      <a:lvl4pPr marL="1600200" indent="-228600" algn="l" defTabSz="914400" rtl="0" eaLnBrk="1" latinLnBrk="0" hangingPunct="1">
        <a:lnSpc>
          <a:spcPct val="120000"/>
        </a:lnSpc>
        <a:spcBef>
          <a:spcPts val="500"/>
        </a:spcBef>
        <a:buFont typeface="Arial" panose="020B0604020202090204" pitchFamily="34" charset="0"/>
        <a:buChar char="•"/>
        <a:defRPr sz="1800" kern="1200">
          <a:solidFill>
            <a:schemeClr val="tx1">
              <a:lumMod val="75000"/>
              <a:lumOff val="25000"/>
            </a:schemeClr>
          </a:solidFill>
          <a:latin typeface="+mn-lt"/>
          <a:ea typeface="+mn-ea"/>
          <a:cs typeface="+mn-cs"/>
        </a:defRPr>
      </a:lvl4pPr>
      <a:lvl5pPr marL="2057400" indent="-228600" algn="l" defTabSz="914400" rtl="0" eaLnBrk="1" latinLnBrk="0" hangingPunct="1">
        <a:lnSpc>
          <a:spcPct val="120000"/>
        </a:lnSpc>
        <a:spcBef>
          <a:spcPts val="500"/>
        </a:spcBef>
        <a:buFont typeface="Arial" panose="020B0604020202090204" pitchFamily="34" charset="0"/>
        <a:buChar char="•"/>
        <a:defRPr sz="1800" kern="1200">
          <a:solidFill>
            <a:schemeClr val="tx1">
              <a:lumMod val="75000"/>
              <a:lumOff val="2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tags" Target="../tags/tag5.xml"/><Relationship Id="rId1" Type="http://schemas.openxmlformats.org/officeDocument/2006/relationships/tags" Target="../tags/tag4.xml"/></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10.xml"/><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tags" Target="../tags/tag22.xml"/></Relationships>
</file>

<file path=ppt/slides/_rels/slide11.xml.rels><?xml version="1.0" encoding="UTF-8" standalone="yes"?>
<Relationships xmlns="http://schemas.openxmlformats.org/package/2006/relationships"><Relationship Id="rId4" Type="http://schemas.openxmlformats.org/officeDocument/2006/relationships/notesSlide" Target="../notesSlides/notesSlide11.xml"/><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tags" Target="../tags/tag24.xml"/></Relationships>
</file>

<file path=ppt/slides/_rels/slide12.xml.rels><?xml version="1.0" encoding="UTF-8" standalone="yes"?>
<Relationships xmlns="http://schemas.openxmlformats.org/package/2006/relationships"><Relationship Id="rId4" Type="http://schemas.openxmlformats.org/officeDocument/2006/relationships/notesSlide" Target="../notesSlides/notesSlide12.xml"/><Relationship Id="rId3" Type="http://schemas.openxmlformats.org/officeDocument/2006/relationships/slideLayout" Target="../slideLayouts/slideLayout2.xml"/><Relationship Id="rId2" Type="http://schemas.openxmlformats.org/officeDocument/2006/relationships/tags" Target="../tags/tag27.xml"/><Relationship Id="rId1" Type="http://schemas.openxmlformats.org/officeDocument/2006/relationships/tags" Target="../tags/tag26.xml"/></Relationships>
</file>

<file path=ppt/slides/_rels/slide13.xml.rels><?xml version="1.0" encoding="UTF-8" standalone="yes"?>
<Relationships xmlns="http://schemas.openxmlformats.org/package/2006/relationships"><Relationship Id="rId4" Type="http://schemas.openxmlformats.org/officeDocument/2006/relationships/notesSlide" Target="../notesSlides/notesSlide13.xml"/><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tags" Target="../tags/tag28.xml"/></Relationships>
</file>

<file path=ppt/slides/_rels/slide14.xml.rels><?xml version="1.0" encoding="UTF-8" standalone="yes"?>
<Relationships xmlns="http://schemas.openxmlformats.org/package/2006/relationships"><Relationship Id="rId4" Type="http://schemas.openxmlformats.org/officeDocument/2006/relationships/notesSlide" Target="../notesSlides/notesSlide14.xml"/><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tags" Target="../tags/tag30.xml"/></Relationships>
</file>

<file path=ppt/slides/_rels/slide15.xml.rels><?xml version="1.0" encoding="UTF-8" standalone="yes"?>
<Relationships xmlns="http://schemas.openxmlformats.org/package/2006/relationships"><Relationship Id="rId4" Type="http://schemas.openxmlformats.org/officeDocument/2006/relationships/notesSlide" Target="../notesSlides/notesSlide15.xml"/><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tags" Target="../tags/tag32.xml"/></Relationships>
</file>

<file path=ppt/slides/_rels/slide16.xml.rels><?xml version="1.0" encoding="UTF-8" standalone="yes"?>
<Relationships xmlns="http://schemas.openxmlformats.org/package/2006/relationships"><Relationship Id="rId4" Type="http://schemas.openxmlformats.org/officeDocument/2006/relationships/notesSlide" Target="../notesSlides/notesSlide16.xml"/><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tags" Target="../tags/tag34.xml"/></Relationships>
</file>

<file path=ppt/slides/_rels/slide17.xml.rels><?xml version="1.0" encoding="UTF-8" standalone="yes"?>
<Relationships xmlns="http://schemas.openxmlformats.org/package/2006/relationships"><Relationship Id="rId4" Type="http://schemas.openxmlformats.org/officeDocument/2006/relationships/notesSlide" Target="../notesSlides/notesSlide17.xml"/><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tags" Target="../tags/tag36.xml"/></Relationships>
</file>

<file path=ppt/slides/_rels/slide18.xml.rels><?xml version="1.0" encoding="UTF-8" standalone="yes"?>
<Relationships xmlns="http://schemas.openxmlformats.org/package/2006/relationships"><Relationship Id="rId4" Type="http://schemas.openxmlformats.org/officeDocument/2006/relationships/notesSlide" Target="../notesSlides/notesSlide18.xml"/><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s>
</file>

<file path=ppt/slides/_rels/slide19.xml.rels><?xml version="1.0" encoding="UTF-8" standalone="yes"?>
<Relationships xmlns="http://schemas.openxmlformats.org/package/2006/relationships"><Relationship Id="rId4" Type="http://schemas.openxmlformats.org/officeDocument/2006/relationships/notesSlide" Target="../notesSlides/notesSlide19.xml"/><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s>
</file>

<file path=ppt/slides/_rels/slide2.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20.xml.rels><?xml version="1.0" encoding="UTF-8" standalone="yes"?>
<Relationships xmlns="http://schemas.openxmlformats.org/package/2006/relationships"><Relationship Id="rId4" Type="http://schemas.openxmlformats.org/officeDocument/2006/relationships/notesSlide" Target="../notesSlides/notesSlide20.xml"/><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tags" Target="../tags/tag42.xml"/></Relationships>
</file>

<file path=ppt/slides/_rels/slide21.xml.rels><?xml version="1.0" encoding="UTF-8" standalone="yes"?>
<Relationships xmlns="http://schemas.openxmlformats.org/package/2006/relationships"><Relationship Id="rId5" Type="http://schemas.openxmlformats.org/officeDocument/2006/relationships/notesSlide" Target="../notesSlides/notesSlide21.xml"/><Relationship Id="rId4" Type="http://schemas.openxmlformats.org/officeDocument/2006/relationships/slideLayout" Target="../slideLayouts/slideLayout6.xml"/><Relationship Id="rId3" Type="http://schemas.openxmlformats.org/officeDocument/2006/relationships/tags" Target="../tags/tag45.xml"/><Relationship Id="rId2" Type="http://schemas.openxmlformats.org/officeDocument/2006/relationships/image" Target="../media/image2.jpeg"/><Relationship Id="rId1" Type="http://schemas.openxmlformats.org/officeDocument/2006/relationships/tags" Target="../tags/tag44.xml"/></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4.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5.xml.rels><?xml version="1.0" encoding="UTF-8" standalone="yes"?>
<Relationships xmlns="http://schemas.openxmlformats.org/package/2006/relationships"><Relationship Id="rId4" Type="http://schemas.openxmlformats.org/officeDocument/2006/relationships/notesSlide" Target="../notesSlides/notesSlide5.xml"/><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s>
</file>

<file path=ppt/slides/_rels/slide9.xml.rels><?xml version="1.0" encoding="UTF-8" standalone="yes"?>
<Relationships xmlns="http://schemas.openxmlformats.org/package/2006/relationships"><Relationship Id="rId4" Type="http://schemas.openxmlformats.org/officeDocument/2006/relationships/notesSlide" Target="../notesSlides/notesSlide9.xml"/><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7"/>
          <p:cNvSpPr>
            <a:spLocks noGrp="1"/>
          </p:cNvSpPr>
          <p:nvPr>
            <p:ph type="ctrTitle"/>
            <p:custDataLst>
              <p:tags r:id="rId1"/>
            </p:custDataLst>
          </p:nvPr>
        </p:nvSpPr>
        <p:spPr>
          <a:xfrm>
            <a:off x="1455083" y="2039186"/>
            <a:ext cx="9144000" cy="1200329"/>
          </a:xfrm>
        </p:spPr>
        <p:txBody>
          <a:bodyPr>
            <a:noAutofit/>
          </a:bodyPr>
          <a:lstStyle/>
          <a:p>
            <a:br>
              <a:rPr lang="en-US" altLang="zh-CN" sz="4400" dirty="0"/>
            </a:br>
            <a:br>
              <a:rPr lang="en-US" altLang="zh-CN" sz="4400" dirty="0"/>
            </a:br>
            <a:r>
              <a:rPr lang="zh-CN" altLang="en-US" sz="4400" dirty="0">
                <a:solidFill>
                  <a:schemeClr val="tx1"/>
                </a:solidFill>
                <a:sym typeface="+mn-ea"/>
              </a:rPr>
              <a:t>研发机构采购国产研发设备退税介绍</a:t>
            </a:r>
            <a:endParaRPr lang="zh-CN" altLang="en-US" sz="4400" dirty="0">
              <a:solidFill>
                <a:schemeClr val="tx1"/>
              </a:solidFill>
              <a:sym typeface="+mn-ea"/>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pPr lvl="0"/>
            <a:r>
              <a:rPr lang="zh-CN" altLang="zh-CN" dirty="0">
                <a:latin typeface="STFangsong" panose="02010600040101010101" pitchFamily="2" charset="-122"/>
                <a:ea typeface="STFangsong" panose="02010600040101010101" pitchFamily="2" charset="-122"/>
              </a:rPr>
              <a:t>设备归类：</a:t>
            </a:r>
            <a:endParaRPr lang="en-US"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所采购的用于申请办理退税业务的国产研发设备，参考《科技开发、科学研究和教学设备清单》中所列范围，</a:t>
            </a:r>
            <a:r>
              <a:rPr lang="zh-CN" altLang="zh-CN" b="1" dirty="0">
                <a:solidFill>
                  <a:srgbClr val="FF0000"/>
                </a:solidFill>
                <a:latin typeface="STFangsong" panose="02010600040101010101" pitchFamily="2" charset="-122"/>
                <a:ea typeface="STFangsong" panose="02010600040101010101" pitchFamily="2" charset="-122"/>
                <a:sym typeface="+mn-ea"/>
              </a:rPr>
              <a:t>需由设备实际使用部门</a:t>
            </a:r>
            <a:r>
              <a:rPr lang="zh-CN" altLang="en-US" b="1" dirty="0">
                <a:solidFill>
                  <a:srgbClr val="FF0000"/>
                </a:solidFill>
                <a:latin typeface="STFangsong" panose="02010600040101010101" pitchFamily="2" charset="-122"/>
                <a:ea typeface="STFangsong" panose="02010600040101010101" pitchFamily="2" charset="-122"/>
                <a:sym typeface="+mn-ea"/>
              </a:rPr>
              <a:t>或人员</a:t>
            </a:r>
            <a:r>
              <a:rPr lang="zh-CN" altLang="zh-CN" b="1" dirty="0">
                <a:solidFill>
                  <a:srgbClr val="FF0000"/>
                </a:solidFill>
                <a:latin typeface="STFangsong" panose="02010600040101010101" pitchFamily="2" charset="-122"/>
                <a:ea typeface="STFangsong" panose="02010600040101010101" pitchFamily="2" charset="-122"/>
                <a:sym typeface="+mn-ea"/>
              </a:rPr>
              <a:t>明确其组成部分和实际用途</a:t>
            </a:r>
            <a:r>
              <a:rPr lang="zh-CN" altLang="zh-CN" dirty="0">
                <a:latin typeface="STFangsong" panose="02010600040101010101" pitchFamily="2" charset="-122"/>
                <a:ea typeface="STFangsong" panose="02010600040101010101" pitchFamily="2" charset="-122"/>
              </a:rPr>
              <a:t>进行归类，最终由主管税务部门确认归类的合理性并最终确认是否可以办理退税业务。</a:t>
            </a:r>
            <a:endParaRPr lang="zh-CN" altLang="zh-CN" dirty="0">
              <a:latin typeface="STFangsong" panose="02010600040101010101" pitchFamily="2" charset="-122"/>
              <a:ea typeface="STFangsong" panose="02010600040101010101" pitchFamily="2" charset="-122"/>
            </a:endParaRPr>
          </a:p>
          <a:p>
            <a:pPr lvl="0"/>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pPr lvl="0"/>
            <a:r>
              <a:rPr lang="zh-CN" altLang="zh-CN" dirty="0">
                <a:latin typeface="STFangsong" panose="02010600040101010101" pitchFamily="2" charset="-122"/>
                <a:ea typeface="STFangsong" panose="02010600040101010101" pitchFamily="2" charset="-122"/>
              </a:rPr>
              <a:t>退税范围：</a:t>
            </a:r>
            <a:endParaRPr lang="en-US" altLang="zh-CN" dirty="0">
              <a:latin typeface="STFangsong" panose="02010600040101010101" pitchFamily="2" charset="-122"/>
              <a:ea typeface="STFangsong" panose="02010600040101010101" pitchFamily="2" charset="-122"/>
            </a:endParaRPr>
          </a:p>
          <a:p>
            <a:pPr lvl="0"/>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科技开发、科学研究和教学设备，是指符合《中华人民共和国增值税暂行条例实施细则》（财政部 国家税务总局令第50号）第二十一条“固定资产”的相关规定，为科学研究、教学和科技开发提供必要条件的实验设备、装置和器械（不包括中试设备）。具体包括以下四类：</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522605"/>
            <a:ext cx="10515600" cy="5654675"/>
          </a:xfrm>
        </p:spPr>
        <p:txBody>
          <a:bodyPr>
            <a:normAutofit lnSpcReduction="20000"/>
          </a:bodyPr>
          <a:lstStyle/>
          <a:p>
            <a:pPr lvl="0"/>
            <a:r>
              <a:rPr lang="zh-CN" altLang="zh-CN" b="1" dirty="0">
                <a:latin typeface="STFangsong" panose="02010600040101010101" pitchFamily="2" charset="-122"/>
                <a:ea typeface="STFangsong" panose="02010600040101010101" pitchFamily="2" charset="-122"/>
              </a:rPr>
              <a:t>一、实验环境方面</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（一）教学实验仪器及装置；</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（二）教学示教、演示仪器及装置；</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（三）超净设备（如换气、灭菌、纯水、净化设备等）；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（四）特殊实验环境设备（如超低温、超高温、高压、低压、强腐蚀设备等）；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（五）特殊电源、光源设备；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（六）清洗循环设备；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（七）恒温设备（如水浴、恒温箱、灭菌仪等）；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（八）小型粉碎、研磨制备设备。</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513080"/>
            <a:ext cx="10515600" cy="5664200"/>
          </a:xfrm>
        </p:spPr>
        <p:txBody>
          <a:bodyPr>
            <a:normAutofit/>
          </a:bodyPr>
          <a:lstStyle/>
          <a:p>
            <a:pPr lvl="0"/>
            <a:r>
              <a:rPr lang="zh-CN" altLang="zh-CN" b="1" dirty="0">
                <a:latin typeface="STFangsong" panose="02010600040101010101" pitchFamily="2" charset="-122"/>
                <a:ea typeface="STFangsong" panose="02010600040101010101" pitchFamily="2" charset="-122"/>
              </a:rPr>
              <a:t>二、样品制备设备和装置</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（一）特种泵类（如分子泵、离子泵、真空泵、蠕动泵、蜗轮泵、干泵等）；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（二）培养设备（如培养箱、发酵罐等）；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（三）微量取样设备（如取样器、精密天平等）；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（四）分离、纯化、浓缩设备（如离心机、层析、色谱、萃取、结晶设备、旋转蒸发器等）；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（五）气体、液体、固体混合设备（如旋涡混合器等）；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（六）制气设备、气体压缩设备；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（七）专用制样设备（如切片机、压片机、镀膜机、减薄仪、抛光机等），实验用注射、挤出、造粒、膜压设备，实验室样品前处理设备。</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551180"/>
            <a:ext cx="10515600" cy="5626100"/>
          </a:xfrm>
        </p:spPr>
        <p:txBody>
          <a:bodyPr>
            <a:normAutofit fontScale="90000"/>
          </a:bodyPr>
          <a:lstStyle/>
          <a:p>
            <a:pPr lvl="0"/>
            <a:r>
              <a:rPr lang="zh-CN" altLang="zh-CN" b="1" dirty="0">
                <a:latin typeface="STFangsong" panose="02010600040101010101" pitchFamily="2" charset="-122"/>
                <a:ea typeface="STFangsong" panose="02010600040101010101" pitchFamily="2" charset="-122"/>
              </a:rPr>
              <a:t>三、实验室专用设备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（一）特殊照相和摄影设备（如水下、高空、高温、低温等）；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（二）科研飞机、船舶用关键设备；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（三）特种数据记录设备（如大幅面扫描仪、大幅面绘图仪、磁带机、光盘机等）；</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四）材料科学专用设备（如干胶仪、特种坩埚、陶瓷、图形转换设备、制版用干板、特种等离子体源、离子源、外延炉、扩散炉、溅射仪、离子刻蚀机，材料实验机等），可靠性试验设备，微电子加工设备，通信模拟仿真设备，通信环境试验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（五）小型熔炼设备（如真空、粉末、电渣等），特殊焊接设备；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（六）小型染整、纺丝试验专用设备；</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（七）电生理设备。</a:t>
            </a:r>
            <a:endParaRPr lang="zh-CN" altLang="zh-CN" dirty="0">
              <a:latin typeface="STFangsong" panose="02010600040101010101" pitchFamily="2" charset="-122"/>
              <a:ea typeface="STFangsong" panose="02010600040101010101" pitchFamily="2" charset="-122"/>
            </a:endParaRPr>
          </a:p>
          <a:p>
            <a:pPr lvl="0"/>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pPr lvl="0"/>
            <a:r>
              <a:rPr lang="zh-CN" altLang="zh-CN" b="1" dirty="0">
                <a:latin typeface="STFangsong" panose="02010600040101010101" pitchFamily="2" charset="-122"/>
                <a:ea typeface="STFangsong" panose="02010600040101010101" pitchFamily="2" charset="-122"/>
              </a:rPr>
              <a:t>四、计算机工作站，中型、大型计算机</a:t>
            </a:r>
            <a:r>
              <a:rPr lang="zh-CN" altLang="zh-CN" dirty="0">
                <a:latin typeface="STFangsong" panose="02010600040101010101" pitchFamily="2" charset="-122"/>
                <a:ea typeface="STFangsong" panose="02010600040101010101" pitchFamily="2" charset="-122"/>
              </a:rPr>
              <a:t>。</a:t>
            </a:r>
            <a:endParaRPr lang="zh-CN" altLang="zh-CN" dirty="0">
              <a:latin typeface="STFangsong" panose="02010600040101010101" pitchFamily="2" charset="-122"/>
              <a:ea typeface="STFangsong" panose="02010600040101010101" pitchFamily="2" charset="-122"/>
            </a:endParaRPr>
          </a:p>
          <a:p>
            <a:pPr lvl="0"/>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1127793"/>
            <a:ext cx="10515600" cy="4351338"/>
          </a:xfrm>
        </p:spPr>
        <p:txBody>
          <a:bodyPr>
            <a:normAutofit/>
          </a:bodyPr>
          <a:lstStyle/>
          <a:p>
            <a:r>
              <a:rPr lang="zh-CN" altLang="zh-CN" dirty="0">
                <a:latin typeface="STFangsong" panose="02010600040101010101" pitchFamily="2" charset="-122"/>
                <a:ea typeface="STFangsong" panose="02010600040101010101" pitchFamily="2" charset="-122"/>
              </a:rPr>
              <a:t>退税后业务管理：</a:t>
            </a:r>
            <a:endParaRPr lang="zh-CN" altLang="zh-CN" dirty="0">
              <a:latin typeface="STFangsong" panose="02010600040101010101" pitchFamily="2" charset="-122"/>
              <a:ea typeface="STFangsong" panose="02010600040101010101" pitchFamily="2" charset="-122"/>
            </a:endParaRPr>
          </a:p>
          <a:p>
            <a:pPr marL="0" indent="0">
              <a:buNone/>
            </a:pPr>
            <a:r>
              <a:rPr lang="en-US" altLang="zh-CN" dirty="0">
                <a:latin typeface="STFangsong" panose="02010600040101010101" pitchFamily="2" charset="-122"/>
                <a:ea typeface="STFangsong" panose="02010600040101010101" pitchFamily="2" charset="-122"/>
              </a:rPr>
              <a:t>     1</a:t>
            </a:r>
            <a:r>
              <a:rPr lang="zh-CN" altLang="zh-CN" dirty="0">
                <a:latin typeface="STFangsong" panose="02010600040101010101" pitchFamily="2" charset="-122"/>
                <a:ea typeface="STFangsong" panose="02010600040101010101" pitchFamily="2" charset="-122"/>
              </a:rPr>
              <a:t>、建议对已退税设备建立单独台账的方式管理，管理内容包括设备名称、</a:t>
            </a:r>
            <a:r>
              <a:rPr lang="zh-CN" altLang="en-US" dirty="0">
                <a:latin typeface="STFangsong" panose="02010600040101010101" pitchFamily="2" charset="-122"/>
                <a:ea typeface="STFangsong" panose="02010600040101010101" pitchFamily="2" charset="-122"/>
              </a:rPr>
              <a:t> </a:t>
            </a:r>
            <a:endParaRPr lang="en-US" altLang="zh-CN" dirty="0">
              <a:latin typeface="STFangsong" panose="02010600040101010101" pitchFamily="2" charset="-122"/>
              <a:ea typeface="STFangsong" panose="02010600040101010101" pitchFamily="2" charset="-122"/>
            </a:endParaRPr>
          </a:p>
          <a:p>
            <a:pPr marL="0" indent="0">
              <a:buNone/>
            </a:pPr>
            <a:r>
              <a:rPr lang="zh-CN" altLang="en-US"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设备编号、固定资产号、设备所在位置、退税时间、设备使用负责人及</a:t>
            </a:r>
            <a:r>
              <a:rPr lang="zh-CN" altLang="en-US" dirty="0">
                <a:latin typeface="STFangsong" panose="02010600040101010101" pitchFamily="2" charset="-122"/>
                <a:ea typeface="STFangsong" panose="02010600040101010101" pitchFamily="2" charset="-122"/>
              </a:rPr>
              <a:t> </a:t>
            </a:r>
            <a:endParaRPr lang="en-US" altLang="zh-CN" dirty="0">
              <a:latin typeface="STFangsong" panose="02010600040101010101" pitchFamily="2" charset="-122"/>
              <a:ea typeface="STFangsong" panose="02010600040101010101" pitchFamily="2" charset="-122"/>
            </a:endParaRPr>
          </a:p>
          <a:p>
            <a:pPr marL="0" indent="0">
              <a:buNone/>
            </a:pPr>
            <a:r>
              <a:rPr lang="zh-CN" altLang="en-US"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联系电话、设备运行情况；</a:t>
            </a:r>
            <a:endParaRPr lang="en-US" altLang="zh-CN" dirty="0">
              <a:latin typeface="STFangsong" panose="02010600040101010101" pitchFamily="2" charset="-122"/>
              <a:ea typeface="STFangsong" panose="02010600040101010101" pitchFamily="2" charset="-122"/>
            </a:endParaRPr>
          </a:p>
          <a:p>
            <a:endParaRPr lang="zh-CN" altLang="zh-CN" dirty="0">
              <a:latin typeface="STFangsong" panose="02010600040101010101" pitchFamily="2" charset="-122"/>
              <a:ea typeface="STFangsong" panose="02010600040101010101" pitchFamily="2" charset="-122"/>
            </a:endParaRPr>
          </a:p>
          <a:p>
            <a:pPr marL="0" indent="0">
              <a:buNone/>
            </a:pPr>
            <a:r>
              <a:rPr lang="en-US" altLang="zh-CN" dirty="0">
                <a:latin typeface="STFangsong" panose="02010600040101010101" pitchFamily="2" charset="-122"/>
                <a:ea typeface="STFangsong" panose="02010600040101010101" pitchFamily="2" charset="-122"/>
              </a:rPr>
              <a:t>     2</a:t>
            </a:r>
            <a:r>
              <a:rPr lang="zh-CN" altLang="zh-CN" dirty="0">
                <a:latin typeface="STFangsong" panose="02010600040101010101" pitchFamily="2" charset="-122"/>
                <a:ea typeface="STFangsong" panose="02010600040101010101" pitchFamily="2" charset="-122"/>
              </a:rPr>
              <a:t>、严格依据采购国产研发设备退税相关管理规定对本单位退税资格、已</a:t>
            </a:r>
            <a:endParaRPr lang="en-US" altLang="zh-CN" dirty="0">
              <a:latin typeface="STFangsong" panose="02010600040101010101" pitchFamily="2" charset="-122"/>
              <a:ea typeface="STFangsong" panose="02010600040101010101" pitchFamily="2" charset="-122"/>
            </a:endParaRPr>
          </a:p>
          <a:p>
            <a:pPr mar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退税设备的使用、固定资产管理等情况进行管理；</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pPr marL="0" indent="0">
              <a:buNone/>
            </a:pPr>
            <a:endParaRPr lang="en-US" altLang="zh-CN" dirty="0">
              <a:latin typeface="STFangsong" panose="02010600040101010101" pitchFamily="2" charset="-122"/>
              <a:ea typeface="STFangsong" panose="02010600040101010101" pitchFamily="2" charset="-122"/>
            </a:endParaRPr>
          </a:p>
          <a:p>
            <a:pPr marL="0" indent="0">
              <a:buNone/>
            </a:pPr>
            <a:r>
              <a:rPr lang="en-US" altLang="zh-CN" dirty="0">
                <a:latin typeface="STFangsong" panose="02010600040101010101" pitchFamily="2" charset="-122"/>
                <a:ea typeface="STFangsong" panose="02010600040101010101" pitchFamily="2" charset="-122"/>
              </a:rPr>
              <a:t>      3</a:t>
            </a:r>
            <a:r>
              <a:rPr lang="zh-CN" altLang="zh-CN" dirty="0">
                <a:latin typeface="STFangsong" panose="02010600040101010101" pitchFamily="2" charset="-122"/>
                <a:ea typeface="STFangsong" panose="02010600040101010101" pitchFamily="2" charset="-122"/>
              </a:rPr>
              <a:t>、对处于监管期之内的已退税设备，如出现设备不能运行或已报废的情</a:t>
            </a:r>
            <a:r>
              <a:rPr lang="en-US" altLang="zh-CN" dirty="0">
                <a:latin typeface="STFangsong" panose="02010600040101010101" pitchFamily="2" charset="-122"/>
                <a:ea typeface="STFangsong" panose="02010600040101010101" pitchFamily="2" charset="-122"/>
              </a:rPr>
              <a:t> </a:t>
            </a:r>
            <a:endParaRPr lang="en-US" altLang="zh-CN" dirty="0">
              <a:latin typeface="STFangsong" panose="02010600040101010101" pitchFamily="2" charset="-122"/>
              <a:ea typeface="STFangsong" panose="02010600040101010101" pitchFamily="2" charset="-122"/>
            </a:endParaRPr>
          </a:p>
          <a:p>
            <a:pPr mar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况，仍需留存至监管期结束，</a:t>
            </a:r>
            <a:r>
              <a:rPr lang="zh-CN" altLang="en-US" dirty="0">
                <a:latin typeface="STFangsong" panose="02010600040101010101" pitchFamily="2" charset="-122"/>
                <a:ea typeface="STFangsong" panose="02010600040101010101" pitchFamily="2" charset="-122"/>
              </a:rPr>
              <a:t>需按照政策规定进行管理</a:t>
            </a:r>
            <a:r>
              <a:rPr lang="zh-CN" altLang="zh-CN" dirty="0">
                <a:latin typeface="STFangsong" panose="02010600040101010101" pitchFamily="2" charset="-122"/>
                <a:ea typeface="STFangsong" panose="02010600040101010101" pitchFamily="2" charset="-122"/>
              </a:rPr>
              <a:t>；</a:t>
            </a:r>
            <a:endParaRPr lang="en-US" altLang="zh-CN" dirty="0">
              <a:latin typeface="STFangsong" panose="02010600040101010101" pitchFamily="2" charset="-122"/>
              <a:ea typeface="STFangsong" panose="02010600040101010101" pitchFamily="2" charset="-122"/>
            </a:endParaRPr>
          </a:p>
          <a:p>
            <a:endParaRPr lang="zh-CN" altLang="zh-CN" dirty="0">
              <a:latin typeface="STFangsong" panose="02010600040101010101" pitchFamily="2" charset="-122"/>
              <a:ea typeface="STFangsong" panose="02010600040101010101" pitchFamily="2" charset="-122"/>
            </a:endParaRPr>
          </a:p>
          <a:p>
            <a:pPr marL="0" indent="0">
              <a:buNone/>
            </a:pPr>
            <a:r>
              <a:rPr lang="zh-CN" altLang="en-US" dirty="0">
                <a:latin typeface="STFangsong" panose="02010600040101010101" pitchFamily="2" charset="-122"/>
                <a:ea typeface="STFangsong" panose="02010600040101010101" pitchFamily="2" charset="-122"/>
              </a:rPr>
              <a:t>      </a:t>
            </a:r>
            <a:r>
              <a:rPr lang="en-US" altLang="zh-CN" dirty="0">
                <a:latin typeface="STFangsong" panose="02010600040101010101" pitchFamily="2" charset="-122"/>
                <a:ea typeface="STFangsong" panose="02010600040101010101" pitchFamily="2" charset="-122"/>
              </a:rPr>
              <a:t>4</a:t>
            </a:r>
            <a:r>
              <a:rPr lang="zh-CN" altLang="zh-CN" dirty="0">
                <a:latin typeface="STFangsong" panose="02010600040101010101" pitchFamily="2" charset="-122"/>
                <a:ea typeface="STFangsong" panose="02010600040101010101" pitchFamily="2" charset="-122"/>
              </a:rPr>
              <a:t>、积极配合主管税务部门对已办理退税业务的设备进行实地核查与监管；</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1264024"/>
            <a:ext cx="10515600" cy="4912939"/>
          </a:xfrm>
        </p:spPr>
        <p:txBody>
          <a:bodyPr>
            <a:normAutofit/>
          </a:bodyPr>
          <a:lstStyle/>
          <a:p>
            <a:pPr lvl="0"/>
            <a:r>
              <a:rPr lang="zh-CN" altLang="zh-CN" dirty="0">
                <a:latin typeface="STFangsong" panose="02010600040101010101" pitchFamily="2" charset="-122"/>
                <a:ea typeface="STFangsong" panose="02010600040101010101" pitchFamily="2" charset="-122"/>
              </a:rPr>
              <a:t>工作流程概述：</a:t>
            </a:r>
            <a:endParaRPr lang="zh-CN" altLang="zh-CN" dirty="0">
              <a:latin typeface="STFangsong" panose="02010600040101010101" pitchFamily="2" charset="-122"/>
              <a:ea typeface="STFangsong" panose="02010600040101010101" pitchFamily="2" charset="-122"/>
            </a:endParaRPr>
          </a:p>
          <a:p>
            <a:r>
              <a:rPr lang="zh-CN" altLang="zh-CN" b="1" dirty="0">
                <a:latin typeface="STFangsong" panose="02010600040101010101" pitchFamily="2" charset="-122"/>
                <a:ea typeface="STFangsong" panose="02010600040101010101" pitchFamily="2" charset="-122"/>
              </a:rPr>
              <a:t>（一）合规性审议：</a:t>
            </a:r>
            <a:endParaRPr lang="zh-CN" altLang="zh-CN" b="1"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明确拟办理退税业务的单位所具备的资质</a:t>
            </a:r>
            <a:r>
              <a:rPr lang="zh-CN" altLang="en-US" dirty="0">
                <a:latin typeface="STFangsong" panose="02010600040101010101" pitchFamily="2" charset="-122"/>
                <a:ea typeface="STFangsong" panose="02010600040101010101" pitchFamily="2" charset="-122"/>
              </a:rPr>
              <a:t>（法人证书、成立批复文件等）</a:t>
            </a:r>
            <a:r>
              <a:rPr lang="zh-CN" altLang="zh-CN" dirty="0">
                <a:latin typeface="STFangsong" panose="02010600040101010101" pitchFamily="2" charset="-122"/>
                <a:ea typeface="STFangsong" panose="02010600040101010101" pitchFamily="2" charset="-122"/>
              </a:rPr>
              <a:t>；</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初步圈定可办理退税业务的设备范围（所属部门</a:t>
            </a:r>
            <a:r>
              <a:rPr lang="zh-CN" altLang="en-US" dirty="0">
                <a:latin typeface="STFangsong" panose="02010600040101010101" pitchFamily="2" charset="-122"/>
                <a:ea typeface="STFangsong" panose="02010600040101010101" pitchFamily="2" charset="-122"/>
              </a:rPr>
              <a:t>、负责人</a:t>
            </a:r>
            <a:r>
              <a:rPr lang="zh-CN" altLang="zh-CN" dirty="0">
                <a:latin typeface="STFangsong" panose="02010600040101010101" pitchFamily="2" charset="-122"/>
                <a:ea typeface="STFangsong" panose="02010600040101010101" pitchFamily="2" charset="-122"/>
              </a:rPr>
              <a:t>、实际使用地点</a:t>
            </a:r>
            <a:r>
              <a:rPr lang="zh-CN" altLang="en-US" dirty="0">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rPr>
              <a:t>固定资产管理）；</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明确拟办理退税业务的设备功能及用途；</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明确拟办理退税业务所取得的发票为增值税专用发票（增值税普通发票是否可以使用，则需依据相关政策规定进行评估。）</a:t>
            </a:r>
            <a:endParaRPr lang="zh-CN" altLang="zh-CN" dirty="0">
              <a:latin typeface="STFangsong" panose="02010600040101010101" pitchFamily="2" charset="-122"/>
              <a:ea typeface="STFangsong" panose="02010600040101010101" pitchFamily="2" charset="-122"/>
            </a:endParaRPr>
          </a:p>
          <a:p>
            <a:r>
              <a:rPr lang="en-US" altLang="zh-CN" dirty="0"/>
              <a:t> </a:t>
            </a:r>
            <a:endParaRPr lang="zh-CN" altLang="zh-CN" dirty="0"/>
          </a:p>
        </p:txBody>
      </p:sp>
    </p:spTree>
    <p:custDataLst>
      <p:tags r:id="rId2"/>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1035424"/>
            <a:ext cx="10515600" cy="5141539"/>
          </a:xfrm>
        </p:spPr>
        <p:txBody>
          <a:bodyPr>
            <a:normAutofit/>
          </a:bodyPr>
          <a:lstStyle/>
          <a:p>
            <a:r>
              <a:rPr lang="zh-CN" altLang="zh-CN" dirty="0">
                <a:latin typeface="STFangsong" panose="02010600040101010101" pitchFamily="2" charset="-122"/>
                <a:ea typeface="STFangsong" panose="02010600040101010101" pitchFamily="2" charset="-122"/>
              </a:rPr>
              <a:t>（二）办理前准备：</a:t>
            </a:r>
            <a:endParaRPr lang="en-US" altLang="zh-CN" dirty="0">
              <a:latin typeface="STFangsong" panose="02010600040101010101" pitchFamily="2" charset="-122"/>
              <a:ea typeface="STFangsong" panose="02010600040101010101" pitchFamily="2" charset="-122"/>
            </a:endParaRPr>
          </a:p>
          <a:p>
            <a:endParaRPr lang="zh-CN" altLang="zh-CN" dirty="0">
              <a:latin typeface="STFangsong" panose="02010600040101010101" pitchFamily="2" charset="-122"/>
              <a:ea typeface="STFangsong" panose="02010600040101010101" pitchFamily="2" charset="-122"/>
            </a:endParaRPr>
          </a:p>
          <a:p>
            <a:r>
              <a:rPr lang="en-US" altLang="zh-CN" dirty="0">
                <a:latin typeface="STFangsong" panose="02010600040101010101" pitchFamily="2" charset="-122"/>
                <a:ea typeface="STFangsong" panose="02010600040101010101" pitchFamily="2" charset="-122"/>
              </a:rPr>
              <a:t>   1</a:t>
            </a:r>
            <a:r>
              <a:rPr lang="zh-CN" altLang="zh-CN" dirty="0">
                <a:latin typeface="STFangsong" panose="02010600040101010101" pitchFamily="2" charset="-122"/>
                <a:ea typeface="STFangsong" panose="02010600040101010101" pitchFamily="2" charset="-122"/>
              </a:rPr>
              <a:t>、汇总拟办理退税业务所涉及的设备文件（包括：采购合同、增值税发</a:t>
            </a:r>
            <a:endParaRPr lang="en-US" altLang="zh-CN" dirty="0">
              <a:latin typeface="STFangsong" panose="02010600040101010101" pitchFamily="2" charset="-122"/>
              <a:ea typeface="STFangsong" panose="02010600040101010101" pitchFamily="2" charset="-122"/>
            </a:endParaRPr>
          </a:p>
          <a:p>
            <a:pPr mar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票）；</a:t>
            </a:r>
            <a:endParaRPr lang="en-US" altLang="zh-CN" dirty="0">
              <a:latin typeface="STFangsong" panose="02010600040101010101" pitchFamily="2" charset="-122"/>
              <a:ea typeface="STFangsong" panose="02010600040101010101" pitchFamily="2" charset="-122"/>
            </a:endParaRPr>
          </a:p>
          <a:p>
            <a:r>
              <a:rPr lang="en-US" altLang="zh-CN" dirty="0">
                <a:latin typeface="STFangsong" panose="02010600040101010101" pitchFamily="2" charset="-122"/>
                <a:ea typeface="STFangsong" panose="02010600040101010101" pitchFamily="2" charset="-122"/>
              </a:rPr>
              <a:t>   2</a:t>
            </a:r>
            <a:r>
              <a:rPr lang="zh-CN" altLang="zh-CN" dirty="0">
                <a:latin typeface="STFangsong" panose="02010600040101010101" pitchFamily="2" charset="-122"/>
                <a:ea typeface="STFangsong" panose="02010600040101010101" pitchFamily="2" charset="-122"/>
              </a:rPr>
              <a:t>、对拟办理退税业务所涉及的设备进行归类并开展归类合理性确认工作；</a:t>
            </a:r>
            <a:endParaRPr lang="en-US" altLang="zh-CN" dirty="0">
              <a:latin typeface="STFangsong" panose="02010600040101010101" pitchFamily="2" charset="-122"/>
              <a:ea typeface="STFangsong" panose="02010600040101010101" pitchFamily="2" charset="-122"/>
            </a:endParaRPr>
          </a:p>
          <a:p>
            <a:r>
              <a:rPr lang="zh-CN" altLang="en-US" dirty="0">
                <a:latin typeface="STFangsong" panose="02010600040101010101" pitchFamily="2" charset="-122"/>
                <a:ea typeface="STFangsong" panose="02010600040101010101" pitchFamily="2" charset="-122"/>
              </a:rPr>
              <a:t>   </a:t>
            </a:r>
            <a:r>
              <a:rPr lang="en-US" altLang="zh-CN" dirty="0">
                <a:latin typeface="STFangsong" panose="02010600040101010101" pitchFamily="2" charset="-122"/>
                <a:ea typeface="STFangsong" panose="02010600040101010101" pitchFamily="2" charset="-122"/>
              </a:rPr>
              <a:t>3</a:t>
            </a:r>
            <a:r>
              <a:rPr lang="zh-CN" altLang="en-US" dirty="0">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sym typeface="+mn-ea"/>
              </a:rPr>
              <a:t>对拟办理退税业务所涉及的设备是否按固定资产管理进行确认；</a:t>
            </a:r>
            <a:endParaRPr lang="zh-CN" altLang="en-US" dirty="0">
              <a:latin typeface="STFangsong" panose="02010600040101010101" pitchFamily="2" charset="-122"/>
              <a:ea typeface="STFangsong" panose="02010600040101010101" pitchFamily="2" charset="-122"/>
            </a:endParaRPr>
          </a:p>
          <a:p>
            <a:r>
              <a:rPr lang="zh-CN" altLang="en-US" dirty="0">
                <a:latin typeface="STFangsong" panose="02010600040101010101" pitchFamily="2" charset="-122"/>
                <a:ea typeface="STFangsong" panose="02010600040101010101" pitchFamily="2" charset="-122"/>
              </a:rPr>
              <a:t>   </a:t>
            </a:r>
            <a:r>
              <a:rPr lang="en-US" altLang="zh-CN" dirty="0">
                <a:latin typeface="STFangsong" panose="02010600040101010101" pitchFamily="2" charset="-122"/>
                <a:ea typeface="STFangsong" panose="02010600040101010101" pitchFamily="2" charset="-122"/>
              </a:rPr>
              <a:t>4</a:t>
            </a:r>
            <a:r>
              <a:rPr lang="zh-CN" altLang="en-US" dirty="0">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sym typeface="+mn-ea"/>
              </a:rPr>
              <a:t>对拟办理退税业务所涉及设备所对应的增值税发票信息进行</a:t>
            </a:r>
            <a:r>
              <a:rPr lang="zh-CN" altLang="zh-CN" dirty="0">
                <a:latin typeface="STFangsong" panose="02010600040101010101" pitchFamily="2" charset="-122"/>
                <a:ea typeface="STFangsong" panose="02010600040101010101" pitchFamily="2" charset="-122"/>
              </a:rPr>
              <a:t>确认；（包括：增值税发票的类型（专、普）、内容（货物、服务）、认证抵扣等情况；）</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1116106"/>
            <a:ext cx="10515600" cy="5060857"/>
          </a:xfrm>
        </p:spPr>
        <p:txBody>
          <a:bodyPr>
            <a:normAutofit/>
          </a:bodyPr>
          <a:lstStyle/>
          <a:p>
            <a:pPr>
              <a:lnSpc>
                <a:spcPct val="150000"/>
              </a:lnSpc>
            </a:pPr>
            <a:r>
              <a:rPr lang="zh-CN" altLang="zh-CN" dirty="0">
                <a:latin typeface="STFangsong" panose="02010600040101010101" pitchFamily="2" charset="-122"/>
                <a:ea typeface="STFangsong" panose="02010600040101010101" pitchFamily="2" charset="-122"/>
              </a:rPr>
              <a:t>研发机构采购国产研发设备退税业务，</a:t>
            </a:r>
            <a:r>
              <a:rPr lang="zh-CN" altLang="zh-CN" b="1" u="sng" dirty="0">
                <a:solidFill>
                  <a:srgbClr val="FF0000"/>
                </a:solidFill>
                <a:latin typeface="STFangsong" panose="02010600040101010101" pitchFamily="2" charset="-122"/>
                <a:ea typeface="STFangsong" panose="02010600040101010101" pitchFamily="2" charset="-122"/>
              </a:rPr>
              <a:t>是指</a:t>
            </a:r>
            <a:r>
              <a:rPr lang="zh-CN" altLang="en-US" b="1" u="sng" dirty="0">
                <a:solidFill>
                  <a:srgbClr val="FF0000"/>
                </a:solidFill>
                <a:latin typeface="STFangsong" panose="02010600040101010101" pitchFamily="2" charset="-122"/>
                <a:ea typeface="STFangsong" panose="02010600040101010101" pitchFamily="2" charset="-122"/>
              </a:rPr>
              <a:t>符合政策规定</a:t>
            </a:r>
            <a:r>
              <a:rPr lang="zh-CN" altLang="zh-CN" b="1" dirty="0">
                <a:solidFill>
                  <a:srgbClr val="FF0000"/>
                </a:solidFill>
                <a:latin typeface="STFangsong" panose="02010600040101010101" pitchFamily="2" charset="-122"/>
                <a:ea typeface="STFangsong" panose="02010600040101010101" pitchFamily="2" charset="-122"/>
              </a:rPr>
              <a:t>的</a:t>
            </a:r>
            <a:r>
              <a:rPr lang="zh-CN" altLang="en-US" b="1" dirty="0">
                <a:solidFill>
                  <a:srgbClr val="FF0000"/>
                </a:solidFill>
                <a:latin typeface="STFangsong" panose="02010600040101010101" pitchFamily="2" charset="-122"/>
                <a:ea typeface="STFangsong" panose="02010600040101010101" pitchFamily="2" charset="-122"/>
              </a:rPr>
              <a:t>内外资</a:t>
            </a:r>
            <a:r>
              <a:rPr lang="zh-CN" altLang="zh-CN" b="1" dirty="0">
                <a:solidFill>
                  <a:srgbClr val="FF0000"/>
                </a:solidFill>
                <a:latin typeface="STFangsong" panose="02010600040101010101" pitchFamily="2" charset="-122"/>
                <a:ea typeface="STFangsong" panose="02010600040101010101" pitchFamily="2" charset="-122"/>
              </a:rPr>
              <a:t>研发机构，</a:t>
            </a:r>
            <a:r>
              <a:rPr lang="zh-CN" altLang="zh-CN" dirty="0">
                <a:solidFill>
                  <a:schemeClr val="tx1"/>
                </a:solidFill>
                <a:latin typeface="STFangsong" panose="02010600040101010101" pitchFamily="2" charset="-122"/>
                <a:ea typeface="STFangsong" panose="02010600040101010101" pitchFamily="2" charset="-122"/>
              </a:rPr>
              <a:t>对其</a:t>
            </a:r>
            <a:r>
              <a:rPr lang="zh-CN" altLang="en-US" dirty="0">
                <a:solidFill>
                  <a:schemeClr val="tx1"/>
                </a:solidFill>
                <a:latin typeface="STFangsong" panose="02010600040101010101" pitchFamily="2" charset="-122"/>
                <a:ea typeface="STFangsong" panose="02010600040101010101" pitchFamily="2" charset="-122"/>
              </a:rPr>
              <a:t>采购并</a:t>
            </a:r>
            <a:r>
              <a:rPr lang="zh-CN" altLang="zh-CN" dirty="0">
                <a:solidFill>
                  <a:schemeClr val="tx1"/>
                </a:solidFill>
                <a:latin typeface="STFangsong" panose="02010600040101010101" pitchFamily="2" charset="-122"/>
                <a:ea typeface="STFangsong" panose="02010600040101010101" pitchFamily="2" charset="-122"/>
              </a:rPr>
              <a:t>按固定资产管理规定</a:t>
            </a:r>
            <a:r>
              <a:rPr lang="zh-CN" altLang="en-US" dirty="0">
                <a:solidFill>
                  <a:schemeClr val="tx1"/>
                </a:solidFill>
                <a:latin typeface="STFangsong" panose="02010600040101010101" pitchFamily="2" charset="-122"/>
                <a:ea typeface="STFangsong" panose="02010600040101010101" pitchFamily="2" charset="-122"/>
              </a:rPr>
              <a:t>进行管理的</a:t>
            </a:r>
            <a:r>
              <a:rPr lang="zh-CN" altLang="zh-CN" dirty="0">
                <a:solidFill>
                  <a:schemeClr val="tx1"/>
                </a:solidFill>
                <a:latin typeface="STFangsong" panose="02010600040101010101" pitchFamily="2" charset="-122"/>
                <a:ea typeface="STFangsong" panose="02010600040101010101" pitchFamily="2" charset="-122"/>
              </a:rPr>
              <a:t>国产研发设备所产生的增值税，</a:t>
            </a:r>
            <a:r>
              <a:rPr lang="zh-CN" altLang="zh-CN" b="1" dirty="0">
                <a:solidFill>
                  <a:srgbClr val="FF0000"/>
                </a:solidFill>
                <a:latin typeface="STFangsong" panose="02010600040101010101" pitchFamily="2" charset="-122"/>
                <a:ea typeface="STFangsong" panose="02010600040101010101" pitchFamily="2" charset="-122"/>
              </a:rPr>
              <a:t>经审核确认后</a:t>
            </a:r>
            <a:r>
              <a:rPr lang="zh-CN" altLang="zh-CN" dirty="0">
                <a:solidFill>
                  <a:schemeClr val="tx1"/>
                </a:solidFill>
                <a:latin typeface="STFangsong" panose="02010600040101010101" pitchFamily="2" charset="-122"/>
                <a:ea typeface="STFangsong" panose="02010600040101010101" pitchFamily="2" charset="-122"/>
              </a:rPr>
              <a:t>，给予全额退还增值税。</a:t>
            </a:r>
            <a:endParaRPr lang="en-US" altLang="zh-CN" dirty="0">
              <a:solidFill>
                <a:schemeClr val="tx1"/>
              </a:solidFill>
              <a:latin typeface="STFangsong" panose="02010600040101010101" pitchFamily="2" charset="-122"/>
              <a:ea typeface="STFangsong" panose="02010600040101010101" pitchFamily="2" charset="-122"/>
            </a:endParaRPr>
          </a:p>
          <a:p>
            <a:pPr>
              <a:lnSpc>
                <a:spcPct val="150000"/>
              </a:lnSpc>
            </a:pPr>
            <a:r>
              <a:rPr lang="zh-CN" altLang="en-US" b="1" dirty="0">
                <a:solidFill>
                  <a:srgbClr val="FF0000"/>
                </a:solidFill>
                <a:latin typeface="STFangsong" panose="02010600040101010101" pitchFamily="2" charset="-122"/>
                <a:ea typeface="STFangsong" panose="02010600040101010101" pitchFamily="2" charset="-122"/>
              </a:rPr>
              <a:t>备注说明：</a:t>
            </a:r>
            <a:endParaRPr lang="en-US" altLang="zh-CN" b="1" dirty="0">
              <a:solidFill>
                <a:srgbClr val="FF0000"/>
              </a:solidFill>
              <a:latin typeface="STFangsong" panose="02010600040101010101" pitchFamily="2" charset="-122"/>
              <a:ea typeface="STFangsong" panose="02010600040101010101" pitchFamily="2" charset="-122"/>
            </a:endParaRPr>
          </a:p>
          <a:p>
            <a:pPr>
              <a:lnSpc>
                <a:spcPct val="150000"/>
              </a:lnSpc>
            </a:pPr>
            <a:r>
              <a:rPr lang="en-US" altLang="zh-CN" b="1" dirty="0">
                <a:solidFill>
                  <a:srgbClr val="FF0000"/>
                </a:solidFill>
                <a:latin typeface="STFangsong" panose="02010600040101010101" pitchFamily="2" charset="-122"/>
                <a:ea typeface="STFangsong" panose="02010600040101010101" pitchFamily="2" charset="-122"/>
              </a:rPr>
              <a:t>1</a:t>
            </a:r>
            <a:r>
              <a:rPr lang="zh-CN" altLang="en-US" b="1" dirty="0">
                <a:solidFill>
                  <a:srgbClr val="FF0000"/>
                </a:solidFill>
                <a:latin typeface="STFangsong" panose="02010600040101010101" pitchFamily="2" charset="-122"/>
                <a:ea typeface="STFangsong" panose="02010600040101010101" pitchFamily="2" charset="-122"/>
              </a:rPr>
              <a:t>、国拨资金所购买的设备，原则上可以办理退税业务。</a:t>
            </a:r>
            <a:endParaRPr lang="en-US" altLang="zh-CN" b="1" dirty="0">
              <a:solidFill>
                <a:srgbClr val="FF0000"/>
              </a:solidFill>
              <a:latin typeface="STFangsong" panose="02010600040101010101" pitchFamily="2" charset="-122"/>
              <a:ea typeface="STFangsong" panose="02010600040101010101" pitchFamily="2" charset="-122"/>
            </a:endParaRPr>
          </a:p>
          <a:p>
            <a:pPr>
              <a:lnSpc>
                <a:spcPct val="150000"/>
              </a:lnSpc>
            </a:pPr>
            <a:r>
              <a:rPr lang="en-US" altLang="zh-CN" b="1" dirty="0">
                <a:solidFill>
                  <a:srgbClr val="FF0000"/>
                </a:solidFill>
                <a:latin typeface="STFangsong" panose="02010600040101010101" pitchFamily="2" charset="-122"/>
                <a:ea typeface="STFangsong" panose="02010600040101010101" pitchFamily="2" charset="-122"/>
              </a:rPr>
              <a:t>2</a:t>
            </a:r>
            <a:r>
              <a:rPr lang="zh-CN" altLang="en-US" b="1" dirty="0">
                <a:solidFill>
                  <a:srgbClr val="FF0000"/>
                </a:solidFill>
                <a:latin typeface="STFangsong" panose="02010600040101010101" pitchFamily="2" charset="-122"/>
                <a:ea typeface="STFangsong" panose="02010600040101010101" pitchFamily="2" charset="-122"/>
              </a:rPr>
              <a:t>、研发机构采购国产设备取得的增值税专用发票，已用于进项税额抵扣的，不得申报退税；已用于退税的，不得用于进项税额抵扣。</a:t>
            </a:r>
            <a:endParaRPr lang="en-US" altLang="zh-CN" b="1" dirty="0">
              <a:solidFill>
                <a:srgbClr val="FF0000"/>
              </a:solidFill>
              <a:latin typeface="STFangsong" panose="02010600040101010101" pitchFamily="2" charset="-122"/>
              <a:ea typeface="STFangsong" panose="02010600040101010101" pitchFamily="2" charset="-122"/>
            </a:endParaRPr>
          </a:p>
          <a:p>
            <a:pPr marL="0" indent="0">
              <a:lnSpc>
                <a:spcPct val="150000"/>
              </a:lnSpc>
              <a:buNone/>
            </a:pP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1035424"/>
            <a:ext cx="10515600" cy="5141539"/>
          </a:xfrm>
        </p:spPr>
        <p:txBody>
          <a:bodyPr>
            <a:normAutofit lnSpcReduction="10000"/>
          </a:bodyPr>
          <a:lstStyle/>
          <a:p>
            <a:r>
              <a:rPr lang="zh-CN" altLang="en-US" dirty="0">
                <a:latin typeface="STFangsong" panose="02010600040101010101" pitchFamily="2" charset="-122"/>
                <a:ea typeface="STFangsong" panose="02010600040101010101" pitchFamily="2" charset="-122"/>
              </a:rPr>
              <a:t>   </a:t>
            </a:r>
            <a:r>
              <a:rPr lang="en-US" altLang="zh-CN" dirty="0">
                <a:latin typeface="STFangsong" panose="02010600040101010101" pitchFamily="2" charset="-122"/>
                <a:ea typeface="STFangsong" panose="02010600040101010101" pitchFamily="2" charset="-122"/>
              </a:rPr>
              <a:t>5</a:t>
            </a:r>
            <a:r>
              <a:rPr lang="zh-CN" altLang="zh-CN" dirty="0">
                <a:latin typeface="STFangsong" panose="02010600040101010101" pitchFamily="2" charset="-122"/>
                <a:ea typeface="STFangsong" panose="02010600040101010101" pitchFamily="2" charset="-122"/>
              </a:rPr>
              <a:t>、编制《采购国产研发设备申请退税情况统计表》，</a:t>
            </a:r>
            <a:r>
              <a:rPr lang="zh-CN" altLang="en-US" dirty="0">
                <a:latin typeface="STFangsong" panose="02010600040101010101" pitchFamily="2" charset="-122"/>
                <a:ea typeface="STFangsong" panose="02010600040101010101" pitchFamily="2" charset="-122"/>
              </a:rPr>
              <a:t>需明确以下内容</a:t>
            </a:r>
            <a:r>
              <a:rPr lang="zh-CN" altLang="zh-CN" dirty="0">
                <a:latin typeface="STFangsong" panose="02010600040101010101" pitchFamily="2" charset="-122"/>
                <a:ea typeface="STFangsong" panose="02010600040101010101" pitchFamily="2" charset="-122"/>
              </a:rPr>
              <a:t>：</a:t>
            </a:r>
            <a:endParaRPr lang="zh-CN" altLang="zh-CN" dirty="0">
              <a:latin typeface="STFangsong" panose="02010600040101010101" pitchFamily="2" charset="-122"/>
              <a:ea typeface="STFangsong" panose="02010600040101010101" pitchFamily="2" charset="-122"/>
            </a:endParaRPr>
          </a:p>
          <a:p>
            <a:endParaRPr lang="zh-CN" altLang="zh-CN" dirty="0">
              <a:latin typeface="STFangsong" panose="02010600040101010101" pitchFamily="2" charset="-122"/>
              <a:ea typeface="STFangsong" panose="02010600040101010101" pitchFamily="2" charset="-122"/>
            </a:endParaRPr>
          </a:p>
          <a:p>
            <a:r>
              <a:rPr lang="zh-CN" altLang="zh-CN" dirty="0">
                <a:latin typeface="STFangsong" panose="02010600040101010101" pitchFamily="2" charset="-122"/>
                <a:ea typeface="STFangsong" panose="02010600040101010101" pitchFamily="2" charset="-122"/>
              </a:rPr>
              <a:t>（</a:t>
            </a:r>
            <a:r>
              <a:rPr lang="en-US" altLang="zh-CN" dirty="0">
                <a:latin typeface="STFangsong" panose="02010600040101010101" pitchFamily="2" charset="-122"/>
                <a:ea typeface="STFangsong" panose="02010600040101010101" pitchFamily="2" charset="-122"/>
              </a:rPr>
              <a:t>1</a:t>
            </a:r>
            <a:r>
              <a:rPr lang="zh-CN" altLang="zh-CN" dirty="0">
                <a:latin typeface="STFangsong" panose="02010600040101010101" pitchFamily="2" charset="-122"/>
                <a:ea typeface="STFangsong" panose="02010600040101010101" pitchFamily="2" charset="-122"/>
              </a:rPr>
              <a:t>）设备</a:t>
            </a:r>
            <a:r>
              <a:rPr lang="zh-CN" altLang="en-US" dirty="0">
                <a:latin typeface="STFangsong" panose="02010600040101010101" pitchFamily="2" charset="-122"/>
                <a:ea typeface="STFangsong" panose="02010600040101010101" pitchFamily="2" charset="-122"/>
              </a:rPr>
              <a:t>归类、</a:t>
            </a:r>
            <a:r>
              <a:rPr lang="zh-CN" altLang="zh-CN" dirty="0">
                <a:latin typeface="STFangsong" panose="02010600040101010101" pitchFamily="2" charset="-122"/>
                <a:ea typeface="STFangsong" panose="02010600040101010101" pitchFamily="2" charset="-122"/>
              </a:rPr>
              <a:t>组成</a:t>
            </a:r>
            <a:r>
              <a:rPr lang="zh-CN" altLang="en-US" dirty="0">
                <a:latin typeface="STFangsong" panose="02010600040101010101" pitchFamily="2" charset="-122"/>
                <a:ea typeface="STFangsong" panose="02010600040101010101" pitchFamily="2" charset="-122"/>
              </a:rPr>
              <a:t>部分</a:t>
            </a:r>
            <a:r>
              <a:rPr lang="zh-CN" altLang="zh-CN" dirty="0">
                <a:latin typeface="STFangsong" panose="02010600040101010101" pitchFamily="2" charset="-122"/>
                <a:ea typeface="STFangsong" panose="02010600040101010101" pitchFamily="2" charset="-122"/>
              </a:rPr>
              <a:t>、功能及用途、付款情况、</a:t>
            </a:r>
            <a:r>
              <a:rPr lang="zh-CN" altLang="en-US" dirty="0">
                <a:latin typeface="STFangsong" panose="02010600040101010101" pitchFamily="2" charset="-122"/>
                <a:ea typeface="STFangsong" panose="02010600040101010101" pitchFamily="2" charset="-122"/>
              </a:rPr>
              <a:t>使用部门、</a:t>
            </a:r>
            <a:r>
              <a:rPr lang="zh-CN" altLang="zh-CN" dirty="0">
                <a:latin typeface="STFangsong" panose="02010600040101010101" pitchFamily="2" charset="-122"/>
                <a:ea typeface="STFangsong" panose="02010600040101010101" pitchFamily="2" charset="-122"/>
              </a:rPr>
              <a:t>使用地点；</a:t>
            </a:r>
            <a:endParaRPr lang="zh-CN" altLang="zh-CN" dirty="0">
              <a:latin typeface="STFangsong" panose="02010600040101010101" pitchFamily="2" charset="-122"/>
              <a:ea typeface="STFangsong" panose="02010600040101010101" pitchFamily="2" charset="-122"/>
            </a:endParaRPr>
          </a:p>
          <a:p>
            <a:r>
              <a:rPr lang="zh-CN" altLang="zh-CN" dirty="0">
                <a:latin typeface="STFangsong" panose="02010600040101010101" pitchFamily="2" charset="-122"/>
                <a:ea typeface="STFangsong" panose="02010600040101010101" pitchFamily="2" charset="-122"/>
              </a:rPr>
              <a:t>（</a:t>
            </a:r>
            <a:r>
              <a:rPr lang="en-US" altLang="zh-CN" dirty="0">
                <a:latin typeface="STFangsong" panose="02010600040101010101" pitchFamily="2" charset="-122"/>
                <a:ea typeface="STFangsong" panose="02010600040101010101" pitchFamily="2" charset="-122"/>
              </a:rPr>
              <a:t>2</a:t>
            </a:r>
            <a:r>
              <a:rPr lang="zh-CN" altLang="zh-CN" dirty="0">
                <a:latin typeface="STFangsong" panose="02010600040101010101" pitchFamily="2" charset="-122"/>
                <a:ea typeface="STFangsong" panose="02010600040101010101" pitchFamily="2" charset="-122"/>
              </a:rPr>
              <a:t>）固定资产编号、发票</a:t>
            </a:r>
            <a:r>
              <a:rPr lang="zh-CN" altLang="en-US" dirty="0">
                <a:latin typeface="STFangsong" panose="02010600040101010101" pitchFamily="2" charset="-122"/>
                <a:ea typeface="STFangsong" panose="02010600040101010101" pitchFamily="2" charset="-122"/>
              </a:rPr>
              <a:t>勾选</a:t>
            </a:r>
            <a:r>
              <a:rPr lang="zh-CN" altLang="zh-CN" dirty="0">
                <a:latin typeface="STFangsong" panose="02010600040101010101" pitchFamily="2" charset="-122"/>
                <a:ea typeface="STFangsong" panose="02010600040101010101" pitchFamily="2" charset="-122"/>
              </a:rPr>
              <a:t>认证</a:t>
            </a:r>
            <a:r>
              <a:rPr lang="zh-CN" altLang="en-US" dirty="0">
                <a:latin typeface="STFangsong" panose="02010600040101010101" pitchFamily="2" charset="-122"/>
                <a:ea typeface="STFangsong" panose="02010600040101010101" pitchFamily="2" charset="-122"/>
              </a:rPr>
              <a:t>、发票代码及号码情况</a:t>
            </a:r>
            <a:r>
              <a:rPr lang="zh-CN" altLang="zh-CN" dirty="0">
                <a:latin typeface="STFangsong" panose="02010600040101010101" pitchFamily="2" charset="-122"/>
                <a:ea typeface="STFangsong" panose="02010600040101010101" pitchFamily="2" charset="-122"/>
              </a:rPr>
              <a:t>；</a:t>
            </a:r>
            <a:endParaRPr lang="en-US" altLang="zh-CN" dirty="0">
              <a:latin typeface="STFangsong" panose="02010600040101010101" pitchFamily="2" charset="-122"/>
              <a:ea typeface="STFangsong" panose="02010600040101010101" pitchFamily="2" charset="-122"/>
            </a:endParaRPr>
          </a:p>
          <a:p>
            <a:endParaRPr lang="zh-CN" altLang="zh-CN" dirty="0">
              <a:latin typeface="STFangsong" panose="02010600040101010101" pitchFamily="2" charset="-122"/>
              <a:ea typeface="STFangsong" panose="02010600040101010101" pitchFamily="2" charset="-122"/>
            </a:endParaRPr>
          </a:p>
          <a:p>
            <a:r>
              <a:rPr lang="en-US" altLang="zh-CN" dirty="0">
                <a:latin typeface="STFangsong" panose="02010600040101010101" pitchFamily="2" charset="-122"/>
                <a:ea typeface="STFangsong" panose="02010600040101010101" pitchFamily="2" charset="-122"/>
              </a:rPr>
              <a:t>   6</a:t>
            </a:r>
            <a:r>
              <a:rPr lang="zh-CN" altLang="zh-CN" dirty="0">
                <a:latin typeface="STFangsong" panose="02010600040101010101" pitchFamily="2" charset="-122"/>
                <a:ea typeface="STFangsong" panose="02010600040101010101" pitchFamily="2" charset="-122"/>
              </a:rPr>
              <a:t>、复核《采购国产研发设备申请退税情况统计表》信息；</a:t>
            </a:r>
            <a:endParaRPr lang="en-US" altLang="zh-CN" dirty="0">
              <a:latin typeface="STFangsong" panose="02010600040101010101" pitchFamily="2" charset="-122"/>
              <a:ea typeface="STFangsong" panose="02010600040101010101" pitchFamily="2" charset="-122"/>
            </a:endParaRPr>
          </a:p>
          <a:p>
            <a:endParaRPr lang="zh-CN" altLang="zh-CN" dirty="0">
              <a:latin typeface="STFangsong" panose="02010600040101010101" pitchFamily="2" charset="-122"/>
              <a:ea typeface="STFangsong" panose="02010600040101010101" pitchFamily="2" charset="-122"/>
            </a:endParaRPr>
          </a:p>
          <a:p>
            <a:r>
              <a:rPr lang="en-US" altLang="zh-CN" dirty="0">
                <a:latin typeface="STFangsong" panose="02010600040101010101" pitchFamily="2" charset="-122"/>
                <a:ea typeface="STFangsong" panose="02010600040101010101" pitchFamily="2" charset="-122"/>
              </a:rPr>
              <a:t>   7</a:t>
            </a:r>
            <a:r>
              <a:rPr lang="zh-CN" altLang="zh-CN" dirty="0">
                <a:latin typeface="STFangsong" panose="02010600040101010101" pitchFamily="2" charset="-122"/>
                <a:ea typeface="STFangsong" panose="02010600040101010101" pitchFamily="2" charset="-122"/>
              </a:rPr>
              <a:t>、整理拟办理退税业务设备所涉及的相关纸质材料；</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标题 14"/>
          <p:cNvSpPr>
            <a:spLocks noGrp="1"/>
          </p:cNvSpPr>
          <p:nvPr>
            <p:ph type="title"/>
            <p:custDataLst>
              <p:tags r:id="rId1"/>
            </p:custDataLst>
          </p:nvPr>
        </p:nvSpPr>
        <p:spPr>
          <a:xfrm>
            <a:off x="965888" y="2302403"/>
            <a:ext cx="3565471" cy="965232"/>
          </a:xfrm>
        </p:spPr>
        <p:txBody>
          <a:bodyPr>
            <a:normAutofit/>
          </a:bodyPr>
          <a:lstStyle/>
          <a:p>
            <a:r>
              <a:rPr lang="zh-CN" altLang="en-US" sz="4800" dirty="0"/>
              <a:t>感谢聆听</a:t>
            </a:r>
            <a:endParaRPr lang="zh-CN" altLang="en-US" sz="4800" dirty="0"/>
          </a:p>
        </p:txBody>
      </p:sp>
      <p:sp>
        <p:nvSpPr>
          <p:cNvPr id="2" name="文本框 1"/>
          <p:cNvSpPr txBox="1"/>
          <p:nvPr/>
        </p:nvSpPr>
        <p:spPr>
          <a:xfrm>
            <a:off x="965889" y="4352420"/>
            <a:ext cx="3899602" cy="1200329"/>
          </a:xfrm>
          <a:prstGeom prst="rect">
            <a:avLst/>
          </a:prstGeom>
          <a:noFill/>
        </p:spPr>
        <p:txBody>
          <a:bodyPr wrap="square" rtlCol="0">
            <a:spAutoFit/>
          </a:bodyPr>
          <a:lstStyle/>
          <a:p>
            <a:r>
              <a:rPr kumimoji="1" lang="zh-CN" altLang="en-US" dirty="0"/>
              <a:t>汇报机构：</a:t>
            </a:r>
            <a:endParaRPr kumimoji="1" lang="en-US" altLang="zh-CN" dirty="0"/>
          </a:p>
          <a:p>
            <a:r>
              <a:rPr kumimoji="1" lang="zh-CN" altLang="en-US" dirty="0"/>
              <a:t>北京市朝阳区进出口企业协会</a:t>
            </a:r>
            <a:endParaRPr kumimoji="1" lang="en-US" altLang="zh-CN" dirty="0"/>
          </a:p>
          <a:p>
            <a:r>
              <a:rPr kumimoji="1" lang="zh-CN" altLang="en-US" dirty="0"/>
              <a:t>汇 报 人 ： 闻迟</a:t>
            </a:r>
            <a:endParaRPr kumimoji="1" lang="en-US" altLang="zh-CN" dirty="0"/>
          </a:p>
          <a:p>
            <a:r>
              <a:rPr kumimoji="1" lang="zh-CN" altLang="en-US" dirty="0"/>
              <a:t>联系方式：</a:t>
            </a:r>
            <a:r>
              <a:rPr kumimoji="1" lang="en-US" altLang="zh-CN" dirty="0"/>
              <a:t>13810828919</a:t>
            </a:r>
            <a:endParaRPr kumimoji="1" lang="zh-CN" altLang="en-US" dirty="0"/>
          </a:p>
        </p:txBody>
      </p:sp>
      <p:pic>
        <p:nvPicPr>
          <p:cNvPr id="4" name="图片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5491" y="0"/>
            <a:ext cx="7326509" cy="6858000"/>
          </a:xfrm>
          <a:prstGeom prst="rect">
            <a:avLst/>
          </a:prstGeom>
        </p:spPr>
      </p:pic>
    </p:spTree>
    <p:custDataLst>
      <p:tags r:id="rId3"/>
    </p:custData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706688"/>
            <a:ext cx="10515600" cy="5035206"/>
          </a:xfrm>
        </p:spPr>
        <p:txBody>
          <a:bodyPr>
            <a:normAutofit fontScale="85000" lnSpcReduction="10000"/>
          </a:bodyPr>
          <a:lstStyle/>
          <a:p>
            <a:pPr lvl="0"/>
            <a:r>
              <a:rPr lang="zh-CN" altLang="zh-CN" b="1" dirty="0">
                <a:latin typeface="STFangsong" panose="02010600040101010101" pitchFamily="2" charset="-122"/>
                <a:ea typeface="STFangsong" panose="02010600040101010101" pitchFamily="2" charset="-122"/>
              </a:rPr>
              <a:t>退税时间要点：</a:t>
            </a:r>
            <a:endParaRPr lang="en-US" altLang="zh-CN" b="1" dirty="0">
              <a:latin typeface="STFangsong" panose="02010600040101010101" pitchFamily="2" charset="-122"/>
              <a:ea typeface="STFangsong" panose="02010600040101010101" pitchFamily="2" charset="-122"/>
            </a:endParaRPr>
          </a:p>
          <a:p>
            <a:pPr lvl="0"/>
            <a:endParaRPr lang="zh-CN" altLang="zh-CN" dirty="0">
              <a:latin typeface="STFangsong" panose="02010600040101010101" pitchFamily="2" charset="-122"/>
              <a:ea typeface="STFangsong" panose="02010600040101010101" pitchFamily="2" charset="-122"/>
            </a:endParaRPr>
          </a:p>
          <a:p>
            <a:pPr lvl="0"/>
            <a:r>
              <a:rPr lang="zh-CN" altLang="zh-CN" b="1" dirty="0">
                <a:solidFill>
                  <a:srgbClr val="FF0000"/>
                </a:solidFill>
                <a:latin typeface="STFangsong" panose="02010600040101010101" pitchFamily="2" charset="-122"/>
                <a:ea typeface="STFangsong" panose="02010600040101010101" pitchFamily="2" charset="-122"/>
              </a:rPr>
              <a:t>退税周期：</a:t>
            </a:r>
            <a:r>
              <a:rPr lang="zh-CN" altLang="zh-CN" dirty="0">
                <a:latin typeface="STFangsong" panose="02010600040101010101" pitchFamily="2" charset="-122"/>
                <a:ea typeface="STFangsong" panose="02010600040101010101" pitchFamily="2" charset="-122"/>
              </a:rPr>
              <a:t>根据国家税务总局每两年发布一次的《研发机构采购国产设备增值税退</a:t>
            </a:r>
            <a:endParaRPr lang="en-US" altLang="zh-CN" dirty="0">
              <a:latin typeface="STFangsong" panose="02010600040101010101" pitchFamily="2" charset="-122"/>
              <a:ea typeface="STFangsong" panose="02010600040101010101" pitchFamily="2" charset="-122"/>
            </a:endParaRPr>
          </a:p>
          <a:p>
            <a:pPr marL="0" lv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税管理办法》政策中所规定时间周期（如：</a:t>
            </a:r>
            <a:r>
              <a:rPr lang="en-US" altLang="zh-CN" dirty="0">
                <a:latin typeface="STFangsong" panose="02010600040101010101" pitchFamily="2" charset="-122"/>
                <a:ea typeface="STFangsong" panose="02010600040101010101" pitchFamily="2" charset="-122"/>
              </a:rPr>
              <a:t>2019</a:t>
            </a:r>
            <a:r>
              <a:rPr lang="zh-CN" altLang="zh-CN" dirty="0">
                <a:latin typeface="STFangsong" panose="02010600040101010101" pitchFamily="2" charset="-122"/>
                <a:ea typeface="STFangsong" panose="02010600040101010101" pitchFamily="2" charset="-122"/>
              </a:rPr>
              <a:t>年底发布的政策中规定，</a:t>
            </a:r>
            <a:endParaRPr lang="en-US" altLang="zh-CN" dirty="0">
              <a:latin typeface="STFangsong" panose="02010600040101010101" pitchFamily="2" charset="-122"/>
              <a:ea typeface="STFangsong" panose="02010600040101010101" pitchFamily="2" charset="-122"/>
            </a:endParaRPr>
          </a:p>
          <a:p>
            <a:pPr marL="0" lv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退税周期为</a:t>
            </a:r>
            <a:r>
              <a:rPr lang="en-US" altLang="zh-CN" dirty="0">
                <a:latin typeface="STFangsong" panose="02010600040101010101" pitchFamily="2" charset="-122"/>
                <a:ea typeface="STFangsong" panose="02010600040101010101" pitchFamily="2" charset="-122"/>
              </a:rPr>
              <a:t>2019.1.1</a:t>
            </a:r>
            <a:r>
              <a:rPr lang="zh-CN" altLang="zh-CN" dirty="0">
                <a:latin typeface="STFangsong" panose="02010600040101010101" pitchFamily="2" charset="-122"/>
                <a:ea typeface="STFangsong" panose="02010600040101010101" pitchFamily="2" charset="-122"/>
              </a:rPr>
              <a:t>～</a:t>
            </a:r>
            <a:r>
              <a:rPr lang="en-US" altLang="zh-CN" dirty="0">
                <a:latin typeface="STFangsong" panose="02010600040101010101" pitchFamily="2" charset="-122"/>
                <a:ea typeface="STFangsong" panose="02010600040101010101" pitchFamily="2" charset="-122"/>
              </a:rPr>
              <a:t>2020.12.31</a:t>
            </a:r>
            <a:r>
              <a:rPr lang="zh-CN" altLang="zh-CN" dirty="0">
                <a:latin typeface="STFangsong" panose="02010600040101010101" pitchFamily="2" charset="-122"/>
                <a:ea typeface="STFangsong" panose="02010600040101010101" pitchFamily="2" charset="-122"/>
              </a:rPr>
              <a:t>）；</a:t>
            </a:r>
            <a:endParaRPr lang="zh-CN" altLang="zh-CN" dirty="0">
              <a:latin typeface="STFangsong" panose="02010600040101010101" pitchFamily="2" charset="-122"/>
              <a:ea typeface="STFangsong" panose="02010600040101010101" pitchFamily="2" charset="-122"/>
            </a:endParaRPr>
          </a:p>
          <a:p>
            <a:pPr marL="0" indent="0">
              <a:buNone/>
            </a:pPr>
            <a:endParaRPr lang="zh-CN" altLang="zh-CN" dirty="0">
              <a:latin typeface="STFangsong" panose="02010600040101010101" pitchFamily="2" charset="-122"/>
              <a:ea typeface="STFangsong" panose="02010600040101010101" pitchFamily="2" charset="-122"/>
            </a:endParaRPr>
          </a:p>
          <a:p>
            <a:pPr lvl="0"/>
            <a:r>
              <a:rPr lang="zh-CN" altLang="zh-CN" b="1" dirty="0">
                <a:solidFill>
                  <a:srgbClr val="FF0000"/>
                </a:solidFill>
                <a:latin typeface="STFangsong" panose="02010600040101010101" pitchFamily="2" charset="-122"/>
                <a:ea typeface="STFangsong" panose="02010600040101010101" pitchFamily="2" charset="-122"/>
              </a:rPr>
              <a:t>申报期限：</a:t>
            </a:r>
            <a:r>
              <a:rPr lang="zh-CN" altLang="zh-CN" dirty="0">
                <a:latin typeface="STFangsong" panose="02010600040101010101" pitchFamily="2" charset="-122"/>
                <a:ea typeface="STFangsong" panose="02010600040101010101" pitchFamily="2" charset="-122"/>
              </a:rPr>
              <a:t>为采购国产设备之日（以发票开具日期为准）次月</a:t>
            </a:r>
            <a:r>
              <a:rPr lang="en-US" altLang="zh-CN" dirty="0">
                <a:latin typeface="STFangsong" panose="02010600040101010101" pitchFamily="2" charset="-122"/>
                <a:ea typeface="STFangsong" panose="02010600040101010101" pitchFamily="2" charset="-122"/>
              </a:rPr>
              <a:t>1</a:t>
            </a:r>
            <a:r>
              <a:rPr lang="zh-CN" altLang="zh-CN" dirty="0">
                <a:latin typeface="STFangsong" panose="02010600040101010101" pitchFamily="2" charset="-122"/>
                <a:ea typeface="STFangsong" panose="02010600040101010101" pitchFamily="2" charset="-122"/>
              </a:rPr>
              <a:t>日起至次年</a:t>
            </a:r>
            <a:r>
              <a:rPr lang="en-US" altLang="zh-CN" dirty="0">
                <a:latin typeface="STFangsong" panose="02010600040101010101" pitchFamily="2" charset="-122"/>
                <a:ea typeface="STFangsong" panose="02010600040101010101" pitchFamily="2" charset="-122"/>
              </a:rPr>
              <a:t>4</a:t>
            </a:r>
            <a:r>
              <a:rPr lang="zh-CN" altLang="zh-CN" dirty="0">
                <a:latin typeface="STFangsong" panose="02010600040101010101" pitchFamily="2" charset="-122"/>
                <a:ea typeface="STFangsong" panose="02010600040101010101" pitchFamily="2" charset="-122"/>
              </a:rPr>
              <a:t>月征期。</a:t>
            </a:r>
            <a:endParaRPr lang="en-US" altLang="zh-CN" dirty="0">
              <a:latin typeface="STFangsong" panose="02010600040101010101" pitchFamily="2" charset="-122"/>
              <a:ea typeface="STFangsong" panose="02010600040101010101" pitchFamily="2" charset="-122"/>
            </a:endParaRPr>
          </a:p>
          <a:p>
            <a:pPr marL="0" lv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也就是说，在次年</a:t>
            </a:r>
            <a:r>
              <a:rPr lang="en-US" altLang="zh-CN" dirty="0">
                <a:latin typeface="STFangsong" panose="02010600040101010101" pitchFamily="2" charset="-122"/>
                <a:ea typeface="STFangsong" panose="02010600040101010101" pitchFamily="2" charset="-122"/>
              </a:rPr>
              <a:t>4</a:t>
            </a:r>
            <a:r>
              <a:rPr lang="zh-CN" altLang="zh-CN" dirty="0">
                <a:latin typeface="STFangsong" panose="02010600040101010101" pitchFamily="2" charset="-122"/>
                <a:ea typeface="STFangsong" panose="02010600040101010101" pitchFamily="2" charset="-122"/>
              </a:rPr>
              <a:t>月征期前，需将上年度具备退税</a:t>
            </a:r>
            <a:r>
              <a:rPr lang="zh-CN" altLang="en-US" dirty="0">
                <a:latin typeface="STFangsong" panose="02010600040101010101" pitchFamily="2" charset="-122"/>
                <a:ea typeface="STFangsong" panose="02010600040101010101" pitchFamily="2" charset="-122"/>
              </a:rPr>
              <a:t>条件</a:t>
            </a:r>
            <a:r>
              <a:rPr lang="zh-CN" altLang="zh-CN" dirty="0">
                <a:latin typeface="STFangsong" panose="02010600040101010101" pitchFamily="2" charset="-122"/>
                <a:ea typeface="STFangsong" panose="02010600040101010101" pitchFamily="2" charset="-122"/>
              </a:rPr>
              <a:t>的设备完成退</a:t>
            </a:r>
            <a:endParaRPr lang="en-US" altLang="zh-CN" dirty="0">
              <a:latin typeface="STFangsong" panose="02010600040101010101" pitchFamily="2" charset="-122"/>
              <a:ea typeface="STFangsong" panose="02010600040101010101" pitchFamily="2" charset="-122"/>
            </a:endParaRPr>
          </a:p>
          <a:p>
            <a:pPr marL="0" lv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税申报（注意：最终时间节点是否为</a:t>
            </a:r>
            <a:r>
              <a:rPr lang="en-US" altLang="zh-CN" dirty="0">
                <a:latin typeface="STFangsong" panose="02010600040101010101" pitchFamily="2" charset="-122"/>
                <a:ea typeface="STFangsong" panose="02010600040101010101" pitchFamily="2" charset="-122"/>
              </a:rPr>
              <a:t>4</a:t>
            </a:r>
            <a:r>
              <a:rPr lang="zh-CN" altLang="zh-CN" dirty="0">
                <a:latin typeface="STFangsong" panose="02010600040101010101" pitchFamily="2" charset="-122"/>
                <a:ea typeface="STFangsong" panose="02010600040101010101" pitchFamily="2" charset="-122"/>
              </a:rPr>
              <a:t>月征期，还需参看具体执行政策，</a:t>
            </a:r>
            <a:endParaRPr lang="en-US" altLang="zh-CN" dirty="0">
              <a:latin typeface="STFangsong" panose="02010600040101010101" pitchFamily="2" charset="-122"/>
              <a:ea typeface="STFangsong" panose="02010600040101010101" pitchFamily="2" charset="-122"/>
            </a:endParaRPr>
          </a:p>
          <a:p>
            <a:pPr marL="0" lvl="0" indent="0">
              <a:buNone/>
            </a:pPr>
            <a:r>
              <a:rPr lang="en-US" altLang="zh-CN" dirty="0">
                <a:latin typeface="STFangsong" panose="02010600040101010101" pitchFamily="2" charset="-122"/>
                <a:ea typeface="STFangsong" panose="02010600040101010101" pitchFamily="2" charset="-122"/>
              </a:rPr>
              <a:t>   </a:t>
            </a:r>
            <a:r>
              <a:rPr lang="zh-CN" altLang="en-US" dirty="0">
                <a:latin typeface="STFangsong" panose="02010600040101010101" pitchFamily="2" charset="-122"/>
                <a:ea typeface="STFangsong" panose="02010600040101010101" pitchFamily="2" charset="-122"/>
              </a:rPr>
              <a:t>                   </a:t>
            </a: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如：《研发机构采购国产设备增值税退税管理办法》文件中所述的具体</a:t>
            </a:r>
            <a:r>
              <a:rPr lang="zh-CN" altLang="en-US" dirty="0">
                <a:latin typeface="STFangsong" panose="02010600040101010101" pitchFamily="2" charset="-122"/>
                <a:ea typeface="STFangsong" panose="02010600040101010101" pitchFamily="2" charset="-122"/>
              </a:rPr>
              <a:t>  </a:t>
            </a:r>
            <a:endParaRPr lang="en-US" altLang="zh-CN" dirty="0">
              <a:latin typeface="STFangsong" panose="02010600040101010101" pitchFamily="2" charset="-122"/>
              <a:ea typeface="STFangsong" panose="02010600040101010101" pitchFamily="2" charset="-122"/>
            </a:endParaRPr>
          </a:p>
          <a:p>
            <a:pPr marL="0" lvl="0" indent="0">
              <a:buNone/>
            </a:pPr>
            <a:r>
              <a:rPr lang="zh-CN" altLang="en-US"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最终截止日期。）</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1237129"/>
            <a:ext cx="10515600" cy="4939834"/>
          </a:xfrm>
        </p:spPr>
        <p:txBody>
          <a:bodyPr>
            <a:normAutofit/>
          </a:bodyPr>
          <a:lstStyle/>
          <a:p>
            <a:pPr lvl="0"/>
            <a:r>
              <a:rPr lang="zh-CN" altLang="zh-CN" dirty="0">
                <a:latin typeface="STFangsong" panose="02010600040101010101" pitchFamily="2" charset="-122"/>
                <a:ea typeface="STFangsong" panose="02010600040101010101" pitchFamily="2" charset="-122"/>
              </a:rPr>
              <a:t>退税基本要求：</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退税条件：</a:t>
            </a:r>
            <a:r>
              <a:rPr lang="zh-CN" altLang="en-US" dirty="0">
                <a:latin typeface="STFangsong" panose="02010600040101010101" pitchFamily="2" charset="-122"/>
                <a:ea typeface="STFangsong" panose="02010600040101010101" pitchFamily="2" charset="-122"/>
              </a:rPr>
              <a:t>自完成退税资格备案的次月</a:t>
            </a:r>
            <a:r>
              <a:rPr lang="en-US" altLang="zh-CN" dirty="0">
                <a:latin typeface="STFangsong" panose="02010600040101010101" pitchFamily="2" charset="-122"/>
                <a:ea typeface="STFangsong" panose="02010600040101010101" pitchFamily="2" charset="-122"/>
              </a:rPr>
              <a:t>1</a:t>
            </a:r>
            <a:r>
              <a:rPr lang="zh-CN" altLang="en-US" dirty="0">
                <a:latin typeface="STFangsong" panose="02010600040101010101" pitchFamily="2" charset="-122"/>
                <a:ea typeface="STFangsong" panose="02010600040101010101" pitchFamily="2" charset="-122"/>
              </a:rPr>
              <a:t>日开始；</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退税税种：增值税；</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退税金额：全额退还增值税（增值税专用发票上注明的税额）；</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退税发票：增值税</a:t>
            </a:r>
            <a:r>
              <a:rPr lang="zh-CN" altLang="zh-CN" b="1" u="sng" dirty="0">
                <a:latin typeface="STFangsong" panose="02010600040101010101" pitchFamily="2" charset="-122"/>
                <a:ea typeface="STFangsong" panose="02010600040101010101" pitchFamily="2" charset="-122"/>
              </a:rPr>
              <a:t>专用发票</a:t>
            </a:r>
            <a:r>
              <a:rPr lang="zh-CN" altLang="zh-CN" dirty="0">
                <a:latin typeface="STFangsong" panose="02010600040101010101" pitchFamily="2" charset="-122"/>
                <a:ea typeface="STFangsong" panose="02010600040101010101" pitchFamily="2" charset="-122"/>
              </a:rPr>
              <a:t>；（</a:t>
            </a:r>
            <a:r>
              <a:rPr lang="zh-CN" altLang="zh-CN" b="1" dirty="0">
                <a:solidFill>
                  <a:srgbClr val="FF0000"/>
                </a:solidFill>
                <a:latin typeface="STFangsong" panose="02010600040101010101" pitchFamily="2" charset="-122"/>
                <a:ea typeface="STFangsong" panose="02010600040101010101" pitchFamily="2" charset="-122"/>
              </a:rPr>
              <a:t>备注：在政策发布前已开具的增值税</a:t>
            </a:r>
            <a:r>
              <a:rPr lang="zh-CN" altLang="zh-CN" b="1" u="sng" dirty="0">
                <a:solidFill>
                  <a:srgbClr val="FF0000"/>
                </a:solidFill>
                <a:latin typeface="STFangsong" panose="02010600040101010101" pitchFamily="2" charset="-122"/>
                <a:ea typeface="STFangsong" panose="02010600040101010101" pitchFamily="2" charset="-122"/>
              </a:rPr>
              <a:t>普通发票</a:t>
            </a:r>
            <a:r>
              <a:rPr lang="zh-CN" altLang="zh-CN" b="1" dirty="0">
                <a:solidFill>
                  <a:srgbClr val="FF0000"/>
                </a:solidFill>
                <a:latin typeface="STFangsong" panose="02010600040101010101" pitchFamily="2" charset="-122"/>
                <a:ea typeface="STFangsong" panose="02010600040101010101" pitchFamily="2" charset="-122"/>
              </a:rPr>
              <a:t>，原则上可以办理退税业务，但</a:t>
            </a:r>
            <a:r>
              <a:rPr lang="zh-CN" altLang="en-US" b="1" dirty="0">
                <a:solidFill>
                  <a:srgbClr val="FF0000"/>
                </a:solidFill>
                <a:latin typeface="STFangsong" panose="02010600040101010101" pitchFamily="2" charset="-122"/>
                <a:ea typeface="STFangsong" panose="02010600040101010101" pitchFamily="2" charset="-122"/>
              </a:rPr>
              <a:t>具体是否可以办理还需根据政策规定开展</a:t>
            </a:r>
            <a:r>
              <a:rPr lang="zh-CN" altLang="zh-CN" b="1" dirty="0">
                <a:solidFill>
                  <a:srgbClr val="FF0000"/>
                </a:solidFill>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rPr>
              <a:t>）</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a:xfrm>
            <a:off x="838200" y="1187944"/>
            <a:ext cx="10515600" cy="4972223"/>
          </a:xfrm>
        </p:spPr>
        <p:txBody>
          <a:bodyPr>
            <a:normAutofit fontScale="92500"/>
          </a:bodyPr>
          <a:lstStyle/>
          <a:p>
            <a:pPr lvl="0"/>
            <a:r>
              <a:rPr lang="zh-CN" altLang="zh-CN" dirty="0">
                <a:latin typeface="STFangsong" panose="02010600040101010101" pitchFamily="2" charset="-122"/>
                <a:ea typeface="STFangsong" panose="02010600040101010101" pitchFamily="2" charset="-122"/>
              </a:rPr>
              <a:t>退税依据：研发机构所采购并</a:t>
            </a:r>
            <a:r>
              <a:rPr lang="zh-CN" altLang="zh-CN" b="1" u="sng" dirty="0">
                <a:solidFill>
                  <a:srgbClr val="FF0000"/>
                </a:solidFill>
                <a:latin typeface="STFangsong" panose="02010600040101010101" pitchFamily="2" charset="-122"/>
                <a:ea typeface="STFangsong" panose="02010600040101010101" pitchFamily="2" charset="-122"/>
              </a:rPr>
              <a:t>纳入固定资产管理</a:t>
            </a:r>
            <a:r>
              <a:rPr lang="zh-CN" altLang="zh-CN" dirty="0">
                <a:latin typeface="STFangsong" panose="02010600040101010101" pitchFamily="2" charset="-122"/>
                <a:ea typeface="STFangsong" panose="02010600040101010101" pitchFamily="2" charset="-122"/>
              </a:rPr>
              <a:t>的国产</a:t>
            </a:r>
            <a:r>
              <a:rPr lang="zh-CN" altLang="zh-CN" b="1" u="sng" dirty="0">
                <a:solidFill>
                  <a:srgbClr val="FF0000"/>
                </a:solidFill>
                <a:latin typeface="STFangsong" panose="02010600040101010101" pitchFamily="2" charset="-122"/>
                <a:ea typeface="STFangsong" panose="02010600040101010101" pitchFamily="2" charset="-122"/>
              </a:rPr>
              <a:t>设备</a:t>
            </a:r>
            <a:r>
              <a:rPr lang="zh-CN" altLang="zh-CN" dirty="0">
                <a:solidFill>
                  <a:srgbClr val="FF0000"/>
                </a:solidFill>
                <a:latin typeface="STFangsong" panose="02010600040101010101" pitchFamily="2" charset="-122"/>
                <a:ea typeface="STFangsong" panose="02010600040101010101" pitchFamily="2" charset="-122"/>
              </a:rPr>
              <a:t>（</a:t>
            </a:r>
            <a:r>
              <a:rPr lang="zh-CN" altLang="zh-CN" b="1" u="sng" dirty="0">
                <a:solidFill>
                  <a:srgbClr val="FF0000"/>
                </a:solidFill>
                <a:latin typeface="STFangsong" panose="02010600040101010101" pitchFamily="2" charset="-122"/>
                <a:ea typeface="STFangsong" panose="02010600040101010101" pitchFamily="2" charset="-122"/>
              </a:rPr>
              <a:t>不含服务</a:t>
            </a:r>
            <a:r>
              <a:rPr lang="zh-CN" altLang="zh-CN" dirty="0">
                <a:solidFill>
                  <a:srgbClr val="FF0000"/>
                </a:solidFill>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rPr>
              <a:t>，</a:t>
            </a:r>
            <a:r>
              <a:rPr lang="zh-CN" altLang="zh-CN" b="1" dirty="0">
                <a:solidFill>
                  <a:srgbClr val="FF0000"/>
                </a:solidFill>
                <a:latin typeface="STFangsong" panose="02010600040101010101" pitchFamily="2" charset="-122"/>
                <a:ea typeface="STFangsong" panose="02010600040101010101" pitchFamily="2" charset="-122"/>
              </a:rPr>
              <a:t>所采购</a:t>
            </a:r>
            <a:endParaRPr lang="en-US" altLang="zh-CN" b="1" dirty="0">
              <a:solidFill>
                <a:srgbClr val="FF0000"/>
              </a:solidFill>
              <a:latin typeface="STFangsong" panose="02010600040101010101" pitchFamily="2" charset="-122"/>
              <a:ea typeface="STFangsong" panose="02010600040101010101" pitchFamily="2" charset="-122"/>
            </a:endParaRPr>
          </a:p>
          <a:p>
            <a:pPr marL="0" lvl="0" indent="0">
              <a:buNone/>
            </a:pPr>
            <a:r>
              <a:rPr lang="en-US" altLang="zh-CN" b="1" dirty="0">
                <a:solidFill>
                  <a:srgbClr val="FF0000"/>
                </a:solidFill>
                <a:latin typeface="STFangsong" panose="02010600040101010101" pitchFamily="2" charset="-122"/>
                <a:ea typeface="STFangsong" panose="02010600040101010101" pitchFamily="2" charset="-122"/>
              </a:rPr>
              <a:t>                       </a:t>
            </a:r>
            <a:r>
              <a:rPr lang="zh-CN" altLang="zh-CN" b="1" dirty="0">
                <a:solidFill>
                  <a:srgbClr val="FF0000"/>
                </a:solidFill>
                <a:latin typeface="STFangsong" panose="02010600040101010101" pitchFamily="2" charset="-122"/>
                <a:ea typeface="STFangsong" panose="02010600040101010101" pitchFamily="2" charset="-122"/>
              </a:rPr>
              <a:t>的设备符合《科技开发、科学研究和教学设备清单》范围</a:t>
            </a:r>
            <a:r>
              <a:rPr lang="zh-CN" altLang="zh-CN" dirty="0">
                <a:latin typeface="STFangsong" panose="02010600040101010101" pitchFamily="2" charset="-122"/>
                <a:ea typeface="STFangsong" panose="02010600040101010101" pitchFamily="2" charset="-122"/>
              </a:rPr>
              <a:t>；（《科技开</a:t>
            </a:r>
            <a:endParaRPr lang="en-US" altLang="zh-CN" dirty="0">
              <a:latin typeface="STFangsong" panose="02010600040101010101" pitchFamily="2" charset="-122"/>
              <a:ea typeface="STFangsong" panose="02010600040101010101" pitchFamily="2" charset="-122"/>
            </a:endParaRPr>
          </a:p>
          <a:p>
            <a:pPr marL="0" lv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发、科学研究和教学设备清单》详见附件）</a:t>
            </a:r>
            <a:endParaRPr lang="zh-CN" altLang="zh-CN" dirty="0">
              <a:latin typeface="STFangsong" panose="02010600040101010101" pitchFamily="2" charset="-122"/>
              <a:ea typeface="STFangsong" panose="02010600040101010101" pitchFamily="2" charset="-122"/>
            </a:endParaRPr>
          </a:p>
          <a:p>
            <a:pPr marL="0" indent="0">
              <a:buNone/>
            </a:pPr>
            <a:endParaRPr lang="zh-CN" altLang="zh-CN" dirty="0">
              <a:latin typeface="STFangsong" panose="02010600040101010101" pitchFamily="2" charset="-122"/>
              <a:ea typeface="STFangsong" panose="02010600040101010101" pitchFamily="2" charset="-122"/>
            </a:endParaRPr>
          </a:p>
          <a:p>
            <a:pPr lvl="0"/>
            <a:endParaRPr lang="en-US"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退税设备使用地点：因主管税务部门对办理退税的设备有实物核实和三年监管期的</a:t>
            </a:r>
            <a:endParaRPr lang="en-US" altLang="zh-CN" dirty="0">
              <a:latin typeface="STFangsong" panose="02010600040101010101" pitchFamily="2" charset="-122"/>
              <a:ea typeface="STFangsong" panose="02010600040101010101" pitchFamily="2" charset="-122"/>
            </a:endParaRPr>
          </a:p>
          <a:p>
            <a:pPr marL="0" lvl="0" indent="0">
              <a:buNone/>
            </a:pPr>
            <a:r>
              <a:rPr lang="en-US" altLang="zh-CN" dirty="0">
                <a:latin typeface="STFangsong" panose="02010600040101010101" pitchFamily="2" charset="-122"/>
                <a:ea typeface="STFangsong" panose="02010600040101010101" pitchFamily="2" charset="-122"/>
              </a:rPr>
              <a:t>                                       </a:t>
            </a:r>
            <a:r>
              <a:rPr lang="zh-CN" altLang="zh-CN" dirty="0">
                <a:latin typeface="STFangsong" panose="02010600040101010101" pitchFamily="2" charset="-122"/>
                <a:ea typeface="STFangsong" panose="02010600040101010101" pitchFamily="2" charset="-122"/>
              </a:rPr>
              <a:t>要求</a:t>
            </a:r>
            <a:r>
              <a:rPr lang="zh-CN" altLang="en-US" dirty="0">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rPr>
              <a:t>所以目前可给予办理退税业务的研发设备</a:t>
            </a:r>
            <a:r>
              <a:rPr lang="zh-CN" altLang="en-US" dirty="0">
                <a:latin typeface="STFangsong" panose="02010600040101010101" pitchFamily="2" charset="-122"/>
                <a:ea typeface="STFangsong" panose="02010600040101010101" pitchFamily="2" charset="-122"/>
              </a:rPr>
              <a:t>主要</a:t>
            </a:r>
            <a:r>
              <a:rPr lang="zh-CN" altLang="zh-CN" dirty="0">
                <a:latin typeface="STFangsong" panose="02010600040101010101" pitchFamily="2" charset="-122"/>
                <a:ea typeface="STFangsong" panose="02010600040101010101" pitchFamily="2" charset="-122"/>
              </a:rPr>
              <a:t>是在</a:t>
            </a:r>
            <a:r>
              <a:rPr lang="zh-CN" altLang="zh-CN" b="1" dirty="0">
                <a:solidFill>
                  <a:srgbClr val="FF0000"/>
                </a:solidFill>
                <a:latin typeface="STFangsong" panose="02010600040101010101" pitchFamily="2" charset="-122"/>
                <a:ea typeface="STFangsong" panose="02010600040101010101" pitchFamily="2" charset="-122"/>
              </a:rPr>
              <a:t>北京</a:t>
            </a:r>
            <a:endParaRPr lang="en-US" altLang="zh-CN" b="1" dirty="0">
              <a:solidFill>
                <a:srgbClr val="FF0000"/>
              </a:solidFill>
              <a:latin typeface="STFangsong" panose="02010600040101010101" pitchFamily="2" charset="-122"/>
              <a:ea typeface="STFangsong" panose="02010600040101010101" pitchFamily="2" charset="-122"/>
            </a:endParaRPr>
          </a:p>
          <a:p>
            <a:pPr marL="0" lvl="0" indent="0">
              <a:buNone/>
            </a:pPr>
            <a:r>
              <a:rPr lang="en-US" altLang="zh-CN" b="1" dirty="0">
                <a:solidFill>
                  <a:srgbClr val="FF0000"/>
                </a:solidFill>
                <a:latin typeface="STFangsong" panose="02010600040101010101" pitchFamily="2" charset="-122"/>
                <a:ea typeface="STFangsong" panose="02010600040101010101" pitchFamily="2" charset="-122"/>
              </a:rPr>
              <a:t>                                       </a:t>
            </a:r>
            <a:r>
              <a:rPr lang="zh-CN" altLang="en-US" b="1" dirty="0">
                <a:solidFill>
                  <a:srgbClr val="FF0000"/>
                </a:solidFill>
                <a:latin typeface="STFangsong" panose="02010600040101010101" pitchFamily="2" charset="-122"/>
                <a:ea typeface="STFangsong" panose="02010600040101010101" pitchFamily="2" charset="-122"/>
              </a:rPr>
              <a:t>地区</a:t>
            </a:r>
            <a:r>
              <a:rPr lang="zh-CN" altLang="zh-CN" dirty="0">
                <a:latin typeface="STFangsong" panose="02010600040101010101" pitchFamily="2" charset="-122"/>
                <a:ea typeface="STFangsong" panose="02010600040101010101" pitchFamily="2" charset="-122"/>
              </a:rPr>
              <a:t>使用的研发设备。 </a:t>
            </a:r>
            <a:endParaRPr lang="en-US" altLang="zh-CN" dirty="0">
              <a:latin typeface="STFangsong" panose="02010600040101010101" pitchFamily="2" charset="-122"/>
              <a:ea typeface="STFangsong" panose="02010600040101010101" pitchFamily="2" charset="-122"/>
            </a:endParaRPr>
          </a:p>
          <a:p>
            <a:pPr marL="0" lvl="0" indent="0">
              <a:buNone/>
            </a:pPr>
            <a:r>
              <a:rPr lang="zh-CN" altLang="en-US" dirty="0">
                <a:solidFill>
                  <a:srgbClr val="FF0000"/>
                </a:solidFill>
                <a:latin typeface="STFangsong" panose="02010600040101010101" pitchFamily="2" charset="-122"/>
                <a:ea typeface="STFangsong" panose="02010600040101010101" pitchFamily="2" charset="-122"/>
              </a:rPr>
              <a:t>（对因实际业务需要，需将设备放置在外地使用的，则需根据实际情况另行讨论。）</a:t>
            </a:r>
            <a:endParaRPr lang="en-US" altLang="zh-CN" dirty="0">
              <a:solidFill>
                <a:srgbClr val="FF0000"/>
              </a:solidFill>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pPr lvl="0"/>
            <a:r>
              <a:rPr lang="zh-CN" altLang="zh-CN" dirty="0">
                <a:latin typeface="STFangsong" panose="02010600040101010101" pitchFamily="2" charset="-122"/>
                <a:ea typeface="STFangsong" panose="02010600040101010101" pitchFamily="2" charset="-122"/>
              </a:rPr>
              <a:t>退税设备监管：</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已办理增值税退税的国产设备，</a:t>
            </a:r>
            <a:r>
              <a:rPr lang="zh-CN" altLang="zh-CN" b="1" dirty="0">
                <a:solidFill>
                  <a:srgbClr val="FF0000"/>
                </a:solidFill>
                <a:latin typeface="STFangsong" panose="02010600040101010101" pitchFamily="2" charset="-122"/>
                <a:ea typeface="STFangsong" panose="02010600040101010101" pitchFamily="2" charset="-122"/>
              </a:rPr>
              <a:t>自增值税发票开具之日起</a:t>
            </a:r>
            <a:r>
              <a:rPr lang="en-US" altLang="zh-CN" b="1" dirty="0">
                <a:solidFill>
                  <a:srgbClr val="FF0000"/>
                </a:solidFill>
                <a:latin typeface="STFangsong" panose="02010600040101010101" pitchFamily="2" charset="-122"/>
                <a:ea typeface="STFangsong" panose="02010600040101010101" pitchFamily="2" charset="-122"/>
              </a:rPr>
              <a:t>3</a:t>
            </a:r>
            <a:r>
              <a:rPr lang="zh-CN" altLang="zh-CN" b="1" dirty="0">
                <a:solidFill>
                  <a:srgbClr val="FF0000"/>
                </a:solidFill>
                <a:latin typeface="STFangsong" panose="02010600040101010101" pitchFamily="2" charset="-122"/>
                <a:ea typeface="STFangsong" panose="02010600040101010101" pitchFamily="2" charset="-122"/>
              </a:rPr>
              <a:t>年内，设备所有权转移或移作他用的</a:t>
            </a:r>
            <a:r>
              <a:rPr lang="zh-CN" altLang="zh-CN" dirty="0">
                <a:latin typeface="STFangsong" panose="02010600040101010101" pitchFamily="2" charset="-122"/>
                <a:ea typeface="STFangsong" panose="02010600040101010101" pitchFamily="2" charset="-122"/>
              </a:rPr>
              <a:t>，研发机构须按照下列计算公式，向主管税务机关补缴已退税款。</a:t>
            </a:r>
            <a:endParaRPr lang="zh-CN" altLang="zh-CN" dirty="0">
              <a:latin typeface="STFangsong" panose="02010600040101010101" pitchFamily="2" charset="-122"/>
              <a:ea typeface="STFangsong" panose="02010600040101010101" pitchFamily="2" charset="-122"/>
            </a:endParaRPr>
          </a:p>
          <a:p>
            <a:r>
              <a:rPr lang="zh-CN" altLang="zh-CN" dirty="0">
                <a:latin typeface="STFangsong" panose="02010600040101010101" pitchFamily="2" charset="-122"/>
                <a:ea typeface="STFangsong" panose="02010600040101010101" pitchFamily="2" charset="-122"/>
              </a:rPr>
              <a:t>应补缴税款＝增值税发票上注明的税额×（设备折余价值÷设备原值）</a:t>
            </a:r>
            <a:endParaRPr lang="zh-CN" altLang="zh-CN" dirty="0">
              <a:latin typeface="STFangsong" panose="02010600040101010101" pitchFamily="2" charset="-122"/>
              <a:ea typeface="STFangsong" panose="02010600040101010101" pitchFamily="2" charset="-122"/>
            </a:endParaRPr>
          </a:p>
          <a:p>
            <a:r>
              <a:rPr lang="zh-CN" altLang="zh-CN" dirty="0">
                <a:latin typeface="STFangsong" panose="02010600040101010101" pitchFamily="2" charset="-122"/>
                <a:ea typeface="STFangsong" panose="02010600040101010101" pitchFamily="2" charset="-122"/>
              </a:rPr>
              <a:t>设备折余价值＝增值税发票上注明的金额</a:t>
            </a:r>
            <a:r>
              <a:rPr lang="en-US" altLang="zh-CN" dirty="0">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rPr>
              <a:t>累计已提折旧</a:t>
            </a:r>
            <a:r>
              <a:rPr lang="zh-CN" altLang="en-US" dirty="0">
                <a:latin typeface="STFangsong" panose="02010600040101010101" pitchFamily="2" charset="-122"/>
                <a:ea typeface="STFangsong" panose="02010600040101010101" pitchFamily="2" charset="-122"/>
              </a:rPr>
              <a:t>，</a:t>
            </a:r>
            <a:r>
              <a:rPr lang="zh-CN" altLang="zh-CN" dirty="0">
                <a:latin typeface="STFangsong" panose="02010600040101010101" pitchFamily="2" charset="-122"/>
                <a:ea typeface="STFangsong" panose="02010600040101010101" pitchFamily="2" charset="-122"/>
              </a:rPr>
              <a:t>累计已提折旧按照企业所得税法的有关规定计算。</a:t>
            </a:r>
            <a:endParaRPr lang="zh-CN" altLang="zh-CN" dirty="0">
              <a:latin typeface="STFangsong" panose="02010600040101010101" pitchFamily="2" charset="-122"/>
              <a:ea typeface="STFangsong" panose="02010600040101010101" pitchFamily="2" charset="-122"/>
            </a:endParaRPr>
          </a:p>
          <a:p>
            <a:r>
              <a:rPr lang="en-US" altLang="zh-CN" dirty="0">
                <a:latin typeface="STFangsong" panose="02010600040101010101" pitchFamily="2" charset="-122"/>
                <a:ea typeface="STFangsong" panose="02010600040101010101" pitchFamily="2" charset="-122"/>
              </a:rPr>
              <a:t> </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pPr lvl="0"/>
            <a:r>
              <a:rPr lang="zh-CN" altLang="zh-CN" dirty="0">
                <a:latin typeface="STFangsong" panose="02010600040101010101" pitchFamily="2" charset="-122"/>
                <a:ea typeface="STFangsong" panose="02010600040101010101" pitchFamily="2" charset="-122"/>
              </a:rPr>
              <a:t>研发机构涉及重大税收违法失信案件，按照《国家税务总局关于发布〈重大税收违法失信案件信息公布办法〉的公告》（</a:t>
            </a:r>
            <a:r>
              <a:rPr lang="en-US" altLang="zh-CN" dirty="0">
                <a:latin typeface="STFangsong" panose="02010600040101010101" pitchFamily="2" charset="-122"/>
                <a:ea typeface="STFangsong" panose="02010600040101010101" pitchFamily="2" charset="-122"/>
              </a:rPr>
              <a:t>2018</a:t>
            </a:r>
            <a:r>
              <a:rPr lang="zh-CN" altLang="zh-CN" dirty="0">
                <a:latin typeface="STFangsong" panose="02010600040101010101" pitchFamily="2" charset="-122"/>
                <a:ea typeface="STFangsong" panose="02010600040101010101" pitchFamily="2" charset="-122"/>
              </a:rPr>
              <a:t>年第</a:t>
            </a:r>
            <a:r>
              <a:rPr lang="en-US" altLang="zh-CN" dirty="0">
                <a:latin typeface="STFangsong" panose="02010600040101010101" pitchFamily="2" charset="-122"/>
                <a:ea typeface="STFangsong" panose="02010600040101010101" pitchFamily="2" charset="-122"/>
              </a:rPr>
              <a:t>54</a:t>
            </a:r>
            <a:r>
              <a:rPr lang="zh-CN" altLang="zh-CN" dirty="0">
                <a:latin typeface="STFangsong" panose="02010600040101010101" pitchFamily="2" charset="-122"/>
                <a:ea typeface="STFangsong" panose="02010600040101010101" pitchFamily="2" charset="-122"/>
              </a:rPr>
              <a:t>号）被公布信息的，</a:t>
            </a:r>
            <a:r>
              <a:rPr lang="zh-CN" altLang="zh-CN" b="1" u="sng" dirty="0">
                <a:solidFill>
                  <a:srgbClr val="FF0000"/>
                </a:solidFill>
                <a:latin typeface="STFangsong" panose="02010600040101010101" pitchFamily="2" charset="-122"/>
                <a:ea typeface="STFangsong" panose="02010600040101010101" pitchFamily="2" charset="-122"/>
              </a:rPr>
              <a:t>研发机构应自案件信息公布之日起，停止享受采购国产设备退税政策，并在</a:t>
            </a:r>
            <a:r>
              <a:rPr lang="en-US" altLang="zh-CN" b="1" u="sng" dirty="0">
                <a:solidFill>
                  <a:srgbClr val="FF0000"/>
                </a:solidFill>
                <a:latin typeface="STFangsong" panose="02010600040101010101" pitchFamily="2" charset="-122"/>
                <a:ea typeface="STFangsong" panose="02010600040101010101" pitchFamily="2" charset="-122"/>
              </a:rPr>
              <a:t>30</a:t>
            </a:r>
            <a:r>
              <a:rPr lang="zh-CN" altLang="zh-CN" b="1" u="sng" dirty="0">
                <a:solidFill>
                  <a:srgbClr val="FF0000"/>
                </a:solidFill>
                <a:latin typeface="STFangsong" panose="02010600040101010101" pitchFamily="2" charset="-122"/>
                <a:ea typeface="STFangsong" panose="02010600040101010101" pitchFamily="2" charset="-122"/>
              </a:rPr>
              <a:t>日内办理退税备案撤回</a:t>
            </a:r>
            <a:r>
              <a:rPr lang="zh-CN" altLang="zh-CN" dirty="0">
                <a:latin typeface="STFangsong" panose="02010600040101010101" pitchFamily="2" charset="-122"/>
                <a:ea typeface="STFangsong" panose="02010600040101010101" pitchFamily="2" charset="-122"/>
              </a:rPr>
              <a:t>。</a:t>
            </a:r>
            <a:endParaRPr lang="en-US"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rPr>
              <a:t>研发机构违法失信案件信息停止公布并从公告栏撤出的，自信息撤出之日起，研发机构可重新办理采购国产设备退税备案，其采购的国产设备可继续享受退税政策。</a:t>
            </a:r>
            <a:endParaRPr lang="zh-CN" altLang="zh-CN" dirty="0">
              <a:latin typeface="STFangsong" panose="02010600040101010101" pitchFamily="2" charset="-122"/>
              <a:ea typeface="STFangsong" panose="02010600040101010101" pitchFamily="2" charset="-122"/>
            </a:endParaRPr>
          </a:p>
          <a:p>
            <a:r>
              <a:rPr lang="en-US" altLang="zh-CN" dirty="0">
                <a:latin typeface="STFangsong" panose="02010600040101010101" pitchFamily="2" charset="-122"/>
                <a:ea typeface="STFangsong" panose="02010600040101010101" pitchFamily="2" charset="-122"/>
              </a:rPr>
              <a:t> </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r>
              <a:rPr lang="zh-CN" altLang="zh-CN" b="1" dirty="0">
                <a:solidFill>
                  <a:srgbClr val="FF0000"/>
                </a:solidFill>
                <a:latin typeface="STFangsong" panose="02010600040101010101" pitchFamily="2" charset="-122"/>
                <a:ea typeface="STFangsong" panose="02010600040101010101" pitchFamily="2" charset="-122"/>
              </a:rPr>
              <a:t>未按照规定办理退税备案撤回，并继续申报采购国产设备退税的</a:t>
            </a:r>
            <a:r>
              <a:rPr lang="zh-CN" altLang="zh-CN" dirty="0">
                <a:latin typeface="STFangsong" panose="02010600040101010101" pitchFamily="2" charset="-122"/>
                <a:ea typeface="STFangsong" panose="02010600040101010101" pitchFamily="2" charset="-122"/>
              </a:rPr>
              <a:t>，</a:t>
            </a:r>
            <a:r>
              <a:rPr lang="zh-CN" altLang="zh-CN" b="1" dirty="0">
                <a:solidFill>
                  <a:schemeClr val="tx1"/>
                </a:solidFill>
                <a:latin typeface="STFangsong" panose="02010600040101010101" pitchFamily="2" charset="-122"/>
                <a:ea typeface="STFangsong" panose="02010600040101010101" pitchFamily="2" charset="-122"/>
              </a:rPr>
              <a:t>依照研发机构采取假冒采购国产设备退税资格、虚构采购国产设备业务、增值税发票既申报抵扣又申报退税、提供虚假退税申报资料等手段，骗取采购国产设备退税的，主管税务机关应追回已退税款，并依照税收征收管理法的有关规定处理</a:t>
            </a:r>
            <a:r>
              <a:rPr lang="zh-CN" altLang="zh-CN" dirty="0">
                <a:solidFill>
                  <a:schemeClr val="tx1"/>
                </a:solidFill>
                <a:latin typeface="STFangsong" panose="02010600040101010101" pitchFamily="2" charset="-122"/>
                <a:ea typeface="STFangsong" panose="02010600040101010101" pitchFamily="2" charset="-122"/>
              </a:rPr>
              <a:t>。</a:t>
            </a:r>
            <a:endParaRPr lang="zh-CN" altLang="zh-CN" dirty="0">
              <a:solidFill>
                <a:schemeClr val="tx1"/>
              </a:solidFill>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内容占位符 8"/>
          <p:cNvSpPr>
            <a:spLocks noGrp="1"/>
          </p:cNvSpPr>
          <p:nvPr>
            <p:ph idx="1"/>
            <p:custDataLst>
              <p:tags r:id="rId1"/>
            </p:custDataLst>
          </p:nvPr>
        </p:nvSpPr>
        <p:spPr/>
        <p:txBody>
          <a:bodyPr>
            <a:normAutofit/>
          </a:bodyPr>
          <a:lstStyle/>
          <a:p>
            <a:pPr lvl="0"/>
            <a:r>
              <a:rPr lang="zh-CN" altLang="zh-CN" dirty="0">
                <a:latin typeface="STFangsong" panose="02010600040101010101" pitchFamily="2" charset="-122"/>
                <a:ea typeface="STFangsong" panose="02010600040101010101" pitchFamily="2" charset="-122"/>
              </a:rPr>
              <a:t>退税业务管理：（</a:t>
            </a:r>
            <a:r>
              <a:rPr lang="zh-CN" altLang="zh-CN" b="1" u="sng" dirty="0">
                <a:solidFill>
                  <a:srgbClr val="FF0000"/>
                </a:solidFill>
                <a:latin typeface="STFangsong" panose="02010600040101010101" pitchFamily="2" charset="-122"/>
                <a:ea typeface="STFangsong" panose="02010600040101010101" pitchFamily="2" charset="-122"/>
              </a:rPr>
              <a:t>以下为建议，具体情况还需根据单位实际情况具体讨论。</a:t>
            </a:r>
            <a:r>
              <a:rPr lang="zh-CN" altLang="zh-CN" dirty="0">
                <a:latin typeface="STFangsong" panose="02010600040101010101" pitchFamily="2" charset="-122"/>
                <a:ea typeface="STFangsong" panose="02010600040101010101" pitchFamily="2" charset="-122"/>
              </a:rPr>
              <a:t>）</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sym typeface="+mn-ea"/>
              </a:rPr>
              <a:t>发票管理：</a:t>
            </a:r>
            <a:endParaRPr lang="zh-CN" altLang="zh-CN" dirty="0">
              <a:latin typeface="STFangsong" panose="02010600040101010101" pitchFamily="2" charset="-122"/>
              <a:ea typeface="STFangsong" panose="02010600040101010101" pitchFamily="2" charset="-122"/>
            </a:endParaRPr>
          </a:p>
          <a:p>
            <a:pPr lvl="0"/>
            <a:r>
              <a:rPr lang="zh-CN" altLang="zh-CN" dirty="0">
                <a:latin typeface="STFangsong" panose="02010600040101010101" pitchFamily="2" charset="-122"/>
                <a:ea typeface="STFangsong" panose="02010600040101010101" pitchFamily="2" charset="-122"/>
                <a:sym typeface="+mn-ea"/>
              </a:rPr>
              <a:t>因用于退税业务的增值税专用发票不得抵扣，所以在发票认证系统中，需将该笔发票在增值税发票选择确认平台勾选认证为“</a:t>
            </a:r>
            <a:r>
              <a:rPr lang="zh-CN" altLang="zh-CN" b="1" u="sng" dirty="0">
                <a:solidFill>
                  <a:srgbClr val="FF0000"/>
                </a:solidFill>
                <a:latin typeface="STFangsong" panose="02010600040101010101" pitchFamily="2" charset="-122"/>
                <a:ea typeface="STFangsong" panose="02010600040101010101" pitchFamily="2" charset="-122"/>
                <a:sym typeface="+mn-ea"/>
              </a:rPr>
              <a:t>退税</a:t>
            </a:r>
            <a:r>
              <a:rPr lang="zh-CN" altLang="zh-CN" dirty="0">
                <a:latin typeface="STFangsong" panose="02010600040101010101" pitchFamily="2" charset="-122"/>
                <a:ea typeface="STFangsong" panose="02010600040101010101" pitchFamily="2" charset="-122"/>
                <a:sym typeface="+mn-ea"/>
              </a:rPr>
              <a:t>”。</a:t>
            </a:r>
            <a:endParaRPr lang="zh-CN" altLang="zh-CN" dirty="0">
              <a:latin typeface="STFangsong" panose="02010600040101010101" pitchFamily="2" charset="-122"/>
              <a:ea typeface="STFangsong" panose="02010600040101010101" pitchFamily="2" charset="-122"/>
            </a:endParaRPr>
          </a:p>
          <a:p>
            <a:pPr lvl="0"/>
            <a:r>
              <a:rPr lang="zh-CN" altLang="zh-CN" b="1" dirty="0">
                <a:solidFill>
                  <a:srgbClr val="FF0000"/>
                </a:solidFill>
                <a:latin typeface="STFangsong" panose="02010600040101010101" pitchFamily="2" charset="-122"/>
                <a:ea typeface="STFangsong" panose="02010600040101010101" pitchFamily="2" charset="-122"/>
                <a:sym typeface="+mn-ea"/>
              </a:rPr>
              <a:t>特别注意</a:t>
            </a:r>
            <a:r>
              <a:rPr lang="zh-CN" altLang="zh-CN" dirty="0">
                <a:latin typeface="STFangsong" panose="02010600040101010101" pitchFamily="2" charset="-122"/>
                <a:ea typeface="STFangsong" panose="02010600040101010101" pitchFamily="2" charset="-122"/>
                <a:sym typeface="+mn-ea"/>
              </a:rPr>
              <a:t>：因</a:t>
            </a:r>
            <a:r>
              <a:rPr lang="zh-CN" altLang="zh-CN" b="1" u="sng" dirty="0">
                <a:solidFill>
                  <a:srgbClr val="FF0000"/>
                </a:solidFill>
                <a:latin typeface="STFangsong" panose="02010600040101010101" pitchFamily="2" charset="-122"/>
                <a:ea typeface="STFangsong" panose="02010600040101010101" pitchFamily="2" charset="-122"/>
                <a:sym typeface="+mn-ea"/>
              </a:rPr>
              <a:t>服务费发票</a:t>
            </a:r>
            <a:r>
              <a:rPr lang="zh-CN" altLang="zh-CN" dirty="0">
                <a:solidFill>
                  <a:srgbClr val="FF0000"/>
                </a:solidFill>
                <a:latin typeface="STFangsong" panose="02010600040101010101" pitchFamily="2" charset="-122"/>
                <a:ea typeface="STFangsong" panose="02010600040101010101" pitchFamily="2" charset="-122"/>
                <a:sym typeface="+mn-ea"/>
              </a:rPr>
              <a:t>、</a:t>
            </a:r>
            <a:r>
              <a:rPr lang="zh-CN" altLang="zh-CN" b="1" u="sng" dirty="0">
                <a:solidFill>
                  <a:srgbClr val="FF0000"/>
                </a:solidFill>
                <a:latin typeface="STFangsong" panose="02010600040101010101" pitchFamily="2" charset="-122"/>
                <a:ea typeface="STFangsong" panose="02010600040101010101" pitchFamily="2" charset="-122"/>
                <a:sym typeface="+mn-ea"/>
              </a:rPr>
              <a:t>未按固定资产管理的设备</a:t>
            </a:r>
            <a:r>
              <a:rPr lang="zh-CN" altLang="en-US" b="1" u="sng" dirty="0">
                <a:solidFill>
                  <a:srgbClr val="FF0000"/>
                </a:solidFill>
                <a:latin typeface="STFangsong" panose="02010600040101010101" pitchFamily="2" charset="-122"/>
                <a:ea typeface="STFangsong" panose="02010600040101010101" pitchFamily="2" charset="-122"/>
                <a:sym typeface="+mn-ea"/>
              </a:rPr>
              <a:t>发票</a:t>
            </a:r>
            <a:r>
              <a:rPr lang="zh-CN" altLang="zh-CN" dirty="0">
                <a:latin typeface="STFangsong" panose="02010600040101010101" pitchFamily="2" charset="-122"/>
                <a:ea typeface="STFangsong" panose="02010600040101010101" pitchFamily="2" charset="-122"/>
                <a:sym typeface="+mn-ea"/>
              </a:rPr>
              <a:t>，均不属于可办理退税业务范围，所以在增值税发票选择确认平台中，此类发票</a:t>
            </a:r>
            <a:r>
              <a:rPr lang="zh-CN" altLang="en-US" b="1" u="sng" dirty="0">
                <a:solidFill>
                  <a:srgbClr val="FF0000"/>
                </a:solidFill>
                <a:latin typeface="STFangsong" panose="02010600040101010101" pitchFamily="2" charset="-122"/>
                <a:ea typeface="STFangsong" panose="02010600040101010101" pitchFamily="2" charset="-122"/>
                <a:sym typeface="+mn-ea"/>
              </a:rPr>
              <a:t>均不得</a:t>
            </a:r>
            <a:r>
              <a:rPr lang="zh-CN" altLang="zh-CN" dirty="0">
                <a:latin typeface="STFangsong" panose="02010600040101010101" pitchFamily="2" charset="-122"/>
                <a:ea typeface="STFangsong" panose="02010600040101010101" pitchFamily="2" charset="-122"/>
                <a:sym typeface="+mn-ea"/>
              </a:rPr>
              <a:t>勾选认证为“</a:t>
            </a:r>
            <a:r>
              <a:rPr lang="zh-CN" altLang="en-US" dirty="0">
                <a:latin typeface="STFangsong" panose="02010600040101010101" pitchFamily="2" charset="-122"/>
                <a:ea typeface="STFangsong" panose="02010600040101010101" pitchFamily="2" charset="-122"/>
                <a:sym typeface="+mn-ea"/>
              </a:rPr>
              <a:t>退税</a:t>
            </a:r>
            <a:r>
              <a:rPr lang="zh-CN" altLang="zh-CN" dirty="0">
                <a:latin typeface="STFangsong" panose="02010600040101010101" pitchFamily="2" charset="-122"/>
                <a:ea typeface="STFangsong" panose="02010600040101010101" pitchFamily="2" charset="-122"/>
                <a:sym typeface="+mn-ea"/>
              </a:rPr>
              <a:t>”</a:t>
            </a:r>
            <a:r>
              <a:rPr lang="zh-CN" altLang="en-US" dirty="0">
                <a:latin typeface="STFangsong" panose="02010600040101010101" pitchFamily="2" charset="-122"/>
                <a:ea typeface="STFangsong" panose="02010600040101010101" pitchFamily="2" charset="-122"/>
                <a:sym typeface="+mn-ea"/>
              </a:rPr>
              <a:t>。</a:t>
            </a:r>
            <a:endParaRPr lang="zh-CN" altLang="zh-CN" dirty="0">
              <a:latin typeface="STFangsong" panose="02010600040101010101" pitchFamily="2" charset="-122"/>
              <a:ea typeface="STFangsong" panose="02010600040101010101" pitchFamily="2" charset="-122"/>
            </a:endParaRPr>
          </a:p>
          <a:p>
            <a:r>
              <a:rPr lang="en-US" altLang="zh-CN" dirty="0">
                <a:latin typeface="STFangsong" panose="02010600040101010101" pitchFamily="2" charset="-122"/>
                <a:ea typeface="STFangsong" panose="02010600040101010101" pitchFamily="2" charset="-122"/>
              </a:rPr>
              <a:t> </a:t>
            </a:r>
            <a:endParaRPr lang="zh-CN" altLang="zh-CN" dirty="0">
              <a:latin typeface="STFangsong" panose="02010600040101010101" pitchFamily="2" charset="-122"/>
              <a:ea typeface="STFangsong" panose="02010600040101010101" pitchFamily="2" charset="-122"/>
            </a:endParaRPr>
          </a:p>
        </p:txBody>
      </p:sp>
    </p:spTree>
    <p:custDataLst>
      <p:tags r:id="rId2"/>
    </p:custDataLst>
  </p:cSld>
  <p:clrMapOvr>
    <a:masterClrMapping/>
  </p:clrMapOvr>
</p:sld>
</file>

<file path=ppt/tags/tag1.xml><?xml version="1.0" encoding="utf-8"?>
<p:tagLst xmlns:p="http://schemas.openxmlformats.org/presentationml/2006/main">
  <p:tag name="KSO_WM_TAG_VERSION" val="1.0"/>
  <p:tag name="KSO_WM_TEMPLATE_CATEGORY" val="custom"/>
  <p:tag name="KSO_WM_TEMPLATE_INDEX" val="20184572"/>
</p:tagLst>
</file>

<file path=ppt/tags/tag10.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11.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12.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13.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14.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15.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16.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17.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18.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19.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2.xml><?xml version="1.0" encoding="utf-8"?>
<p:tagLst xmlns:p="http://schemas.openxmlformats.org/presentationml/2006/main">
  <p:tag name="KSO_WM_TAG_VERSION" val="1.0"/>
  <p:tag name="KSO_WM_TEMPLATE_CATEGORY" val="custom"/>
  <p:tag name="KSO_WM_TEMPLATE_INDEX" val="20184572"/>
</p:tagLst>
</file>

<file path=ppt/tags/tag20.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21.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22.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23.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24.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25.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26.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27.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28.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29.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3.xml><?xml version="1.0" encoding="utf-8"?>
<p:tagLst xmlns:p="http://schemas.openxmlformats.org/presentationml/2006/main">
  <p:tag name="KSO_WM_TEMPLATE_CATEGORY" val="custom"/>
  <p:tag name="KSO_WM_TEMPLATE_INDEX" val="20184572"/>
  <p:tag name="KSO_WM_TAG_VERSION" val="1.0"/>
  <p:tag name="KSO_WM_TEMPLATE_THUMBS_INDEX" val="1、9、12、16、19、22、23"/>
  <p:tag name="KSO_WM_BEAUTIFY_FLAG" val="#wm#"/>
</p:tagLst>
</file>

<file path=ppt/tags/tag30.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31.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32.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33.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34.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35.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36.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37.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38.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39.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4.xml><?xml version="1.0" encoding="utf-8"?>
<p:tagLst xmlns:p="http://schemas.openxmlformats.org/presentationml/2006/main">
  <p:tag name="KSO_WM_TEMPLATE_CATEGORY" val="custom"/>
  <p:tag name="KSO_WM_TEMPLATE_INDEX" val="20184572"/>
  <p:tag name="KSO_WM_UNIT_TYPE" val="a"/>
  <p:tag name="KSO_WM_UNIT_INDEX" val="1"/>
  <p:tag name="KSO_WM_UNIT_ID" val="custom20184572_1*a*1"/>
  <p:tag name="KSO_WM_UNIT_LAYERLEVEL" val="1"/>
  <p:tag name="KSO_WM_UNIT_VALUE" val="13"/>
  <p:tag name="KSO_WM_UNIT_ISCONTENTSTITLE" val="0"/>
  <p:tag name="KSO_WM_UNIT_HIGHLIGHT" val="0"/>
  <p:tag name="KSO_WM_UNIT_COMPATIBLE" val="0"/>
  <p:tag name="KSO_WM_UNIT_CLEAR" val="0"/>
  <p:tag name="KSO_WM_BEAUTIFY_FLAG" val="#wm#"/>
  <p:tag name="KSO_WM_TAG_VERSION" val="1.0"/>
  <p:tag name="KSO_WM_UNIT_PRESET_TEXT" val="低面几何风商务通用"/>
</p:tagLst>
</file>

<file path=ppt/tags/tag40.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41.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42.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43.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44.xml><?xml version="1.0" encoding="utf-8"?>
<p:tagLst xmlns:p="http://schemas.openxmlformats.org/presentationml/2006/main">
  <p:tag name="KSO_WM_TEMPLATE_CATEGORY" val="custom"/>
  <p:tag name="KSO_WM_TEMPLATE_INDEX" val="20184572"/>
  <p:tag name="KSO_WM_UNIT_TYPE" val="a"/>
  <p:tag name="KSO_WM_UNIT_INDEX" val="1"/>
  <p:tag name="KSO_WM_UNIT_ID" val="custom20184572_23*a*1"/>
  <p:tag name="KSO_WM_UNIT_LAYERLEVEL" val="1"/>
  <p:tag name="KSO_WM_UNIT_VALUE" val="11"/>
  <p:tag name="KSO_WM_UNIT_ISCONTENTSTITLE" val="0"/>
  <p:tag name="KSO_WM_UNIT_HIGHLIGHT" val="0"/>
  <p:tag name="KSO_WM_UNIT_COMPATIBLE" val="0"/>
  <p:tag name="KSO_WM_UNIT_CLEAR" val="0"/>
  <p:tag name="KSO_WM_BEAUTIFY_FLAG" val="#wm#"/>
  <p:tag name="KSO_WM_TAG_VERSION" val="1.0"/>
  <p:tag name="KSO_WM_UNIT_PRESET_TEXT" val="感谢您的观看"/>
</p:tagLst>
</file>

<file path=ppt/tags/tag45.xml><?xml version="1.0" encoding="utf-8"?>
<p:tagLst xmlns:p="http://schemas.openxmlformats.org/presentationml/2006/main">
  <p:tag name="KSO_WM_TEMPLATE_CATEGORY" val="custom"/>
  <p:tag name="KSO_WM_TEMPLATE_INDEX" val="20184572"/>
  <p:tag name="KSO_WM_TAG_VERSION" val="1.0"/>
  <p:tag name="KSO_WM_SLIDE_ID" val="custom20184572_23"/>
  <p:tag name="KSO_WM_SLIDE_INDEX" val="23"/>
  <p:tag name="KSO_WM_SLIDE_ITEM_CNT" val="1"/>
  <p:tag name="KSO_WM_SLIDE_LAYOUT" val="a"/>
  <p:tag name="KSO_WM_SLIDE_LAYOUT_CNT" val="1"/>
  <p:tag name="KSO_WM_SLIDE_TYPE" val="endPage"/>
  <p:tag name="KSO_WM_BEAUTIFY_FLAG" val="#wm#"/>
</p:tagLst>
</file>

<file path=ppt/tags/tag5.xml><?xml version="1.0" encoding="utf-8"?>
<p:tagLst xmlns:p="http://schemas.openxmlformats.org/presentationml/2006/main">
  <p:tag name="KSO_WM_TEMPLATE_CATEGORY" val="custom"/>
  <p:tag name="KSO_WM_TEMPLATE_INDEX" val="20184572"/>
  <p:tag name="KSO_WM_TAG_VERSION" val="1.0"/>
  <p:tag name="KSO_WM_SLIDE_ID" val="custom20184572_1"/>
  <p:tag name="KSO_WM_SLIDE_INDEX" val="1"/>
  <p:tag name="KSO_WM_SLIDE_ITEM_CNT" val="2"/>
  <p:tag name="KSO_WM_SLIDE_LAYOUT" val="a_b"/>
  <p:tag name="KSO_WM_SLIDE_LAYOUT_CNT" val="1_1"/>
  <p:tag name="KSO_WM_SLIDE_TYPE" val="title"/>
  <p:tag name="KSO_WM_TEMPLATE_THUMBS_INDEX" val="1、9、12、16、19、22、23、"/>
  <p:tag name="KSO_WM_BEAUTIFY_FLAG" val="#wm#"/>
</p:tagLst>
</file>

<file path=ppt/tags/tag6.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7.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ags/tag8.xml><?xml version="1.0" encoding="utf-8"?>
<p:tagLst xmlns:p="http://schemas.openxmlformats.org/presentationml/2006/main">
  <p:tag name="KSO_WM_TEMPLATE_CATEGORY" val="custom"/>
  <p:tag name="KSO_WM_TEMPLATE_INDEX" val="20184572"/>
  <p:tag name="KSO_WM_TAG_VERSION" val="1.0"/>
  <p:tag name="KSO_WM_BEAUTIFY_FLAG" val="#wm#"/>
  <p:tag name="KSO_WM_UNIT_PRESET_TEXT_LEN" val="240"/>
  <p:tag name="KSO_WM_UNIT_PRESET_TEXT_INDEX" val="2"/>
  <p:tag name="KSO_WM_UNIT_CLEAR" val="0"/>
  <p:tag name="KSO_WM_UNIT_COMPATIBLE" val="0"/>
  <p:tag name="KSO_WM_UNIT_HIGHLIGHT" val="0"/>
  <p:tag name="KSO_WM_UNIT_VALUE" val="297"/>
  <p:tag name="KSO_WM_UNIT_LAYERLEVEL" val="1"/>
  <p:tag name="KSO_WM_UNIT_INDEX" val="1"/>
  <p:tag name="KSO_WM_UNIT_ID" val="custom20184572_2*f*1"/>
  <p:tag name="KSO_WM_UNIT_TYPE" val="f"/>
</p:tagLst>
</file>

<file path=ppt/tags/tag9.xml><?xml version="1.0" encoding="utf-8"?>
<p:tagLst xmlns:p="http://schemas.openxmlformats.org/presentationml/2006/main">
  <p:tag name="KSO_WM_BEAUTIFY_FLAG" val="#wm#"/>
  <p:tag name="KSO_WM_TEMPLATE_CATEGORY" val="custom"/>
  <p:tag name="KSO_WM_TEMPLATE_INDEX" val="20184572"/>
  <p:tag name="KSO_WM_SLIDE_SIZE" val="828*342"/>
  <p:tag name="KSO_WM_SLIDE_POSITION" val="66*143"/>
  <p:tag name="KSO_WM_SLIDE_LAYOUT_CNT" val="1_1"/>
  <p:tag name="KSO_WM_SLIDE_LAYOUT" val="a_f"/>
  <p:tag name="KSO_WM_SLIDE_TYPE" val="text"/>
  <p:tag name="KSO_WM_SLIDE_ITEM_CNT" val="1"/>
  <p:tag name="KSO_WM_SLIDE_INDEX" val="2"/>
  <p:tag name="KSO_WM_SLIDE_ID" val="custom20184572_2"/>
  <p:tag name="KSO_WM_TAG_VERSION" val="1.0"/>
</p:tagLst>
</file>

<file path=ppt/theme/theme1.xml><?xml version="1.0" encoding="utf-8"?>
<a:theme xmlns:a="http://schemas.openxmlformats.org/drawingml/2006/main" name="自定义设计方案">
  <a:themeElements>
    <a:clrScheme name="自定义 199">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3446</Words>
  <Application>WPS 文字</Application>
  <PresentationFormat>宽屏</PresentationFormat>
  <Paragraphs>139</Paragraphs>
  <Slides>21</Slides>
  <Notes>20</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21</vt:i4>
      </vt:variant>
    </vt:vector>
  </HeadingPairs>
  <TitlesOfParts>
    <vt:vector size="42" baseType="lpstr">
      <vt:lpstr>Arial</vt:lpstr>
      <vt:lpstr>方正书宋_GBK</vt:lpstr>
      <vt:lpstr>Wingdings</vt:lpstr>
      <vt:lpstr>微软雅黑</vt:lpstr>
      <vt:lpstr>Segoe UI</vt:lpstr>
      <vt:lpstr>方正黑体简体</vt:lpstr>
      <vt:lpstr>华文宋体</vt:lpstr>
      <vt:lpstr>汉仪旗黑</vt:lpstr>
      <vt:lpstr>STFangsong</vt:lpstr>
      <vt:lpstr>等线</vt:lpstr>
      <vt:lpstr>汉仪中等线KW</vt:lpstr>
      <vt:lpstr>宋体</vt:lpstr>
      <vt:lpstr>汉仪书宋二KW</vt:lpstr>
      <vt:lpstr>Calibri</vt:lpstr>
      <vt:lpstr>Helvetica Neue</vt:lpstr>
      <vt:lpstr>宋体</vt:lpstr>
      <vt:lpstr>Arial Unicode MS</vt:lpstr>
      <vt:lpstr>黑体</vt:lpstr>
      <vt:lpstr>汉仪中黑KW</vt:lpstr>
      <vt:lpstr>苹方-简</vt:lpstr>
      <vt:lpstr>自定义设计方案</vt:lpstr>
      <vt:lpstr>  支持科研机构相关财税政策介绍</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感谢聆听</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kingsoft</dc:creator>
  <cp:lastModifiedBy>mac</cp:lastModifiedBy>
  <cp:revision>90</cp:revision>
  <cp:lastPrinted>2020-10-19T02:43:23Z</cp:lastPrinted>
  <dcterms:created xsi:type="dcterms:W3CDTF">2020-10-19T02:43:23Z</dcterms:created>
  <dcterms:modified xsi:type="dcterms:W3CDTF">2020-10-19T02:43:23Z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2052-2.7.1.4479</vt:lpwstr>
  </property>
</Properties>
</file>