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2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81" d="100"/>
          <a:sy n="81" d="100"/>
        </p:scale>
        <p:origin x="-128" y="-68"/>
      </p:cViewPr>
      <p:guideLst>
        <p:guide orient="horz" pos="2202"/>
        <p:guide pos="383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2019-12-9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530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520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8434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en-US" altLang="zh-CN" dirty="0"/>
          </a:p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843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048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048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2253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en-US" altLang="zh-CN" dirty="0"/>
          </a:p>
          <a:p>
            <a:pPr lvl="0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253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  <a:t>4</a:t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2019-12-9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2019-12-9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文本框 5"/>
          <p:cNvSpPr txBox="1"/>
          <p:nvPr/>
        </p:nvSpPr>
        <p:spPr>
          <a:xfrm>
            <a:off x="3070225" y="2252663"/>
            <a:ext cx="1790700" cy="132207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R="0" defTabSz="912495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altLang="zh-CN" sz="8000" b="1" kern="1200" cap="none" spc="0" normalizeH="0" baseline="0" noProof="0" dirty="0">
                <a:solidFill>
                  <a:srgbClr val="EAEAEA"/>
                </a:solidFill>
                <a:latin typeface="Century Gothic" panose="020B0502020202020204"/>
                <a:ea typeface="微软雅黑" panose="020B0503020204020204" charset="-122"/>
                <a:cs typeface="+mn-cs"/>
              </a:rPr>
              <a:t>02</a:t>
            </a:r>
            <a:endParaRPr kumimoji="0" lang="zh-CN" altLang="en-US" sz="8000" b="1" kern="1200" cap="none" spc="0" normalizeH="0" baseline="0" noProof="0" dirty="0">
              <a:solidFill>
                <a:srgbClr val="EAEAEA"/>
              </a:solidFill>
              <a:latin typeface="Century Gothic" panose="020B0502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655838" y="2592820"/>
            <a:ext cx="20116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600" b="1" noProof="0" dirty="0">
                <a:solidFill>
                  <a:srgbClr val="2F5897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所内转账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2F5897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40" name="椭圆 39"/>
          <p:cNvSpPr/>
          <p:nvPr/>
        </p:nvSpPr>
        <p:spPr>
          <a:xfrm>
            <a:off x="2208213" y="2684463"/>
            <a:ext cx="139700" cy="139700"/>
          </a:xfrm>
          <a:prstGeom prst="ellipse">
            <a:avLst/>
          </a:prstGeom>
          <a:solidFill>
            <a:srgbClr val="2F5897"/>
          </a:solidFill>
          <a:ln w="285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41" name="椭圆 40"/>
          <p:cNvSpPr/>
          <p:nvPr/>
        </p:nvSpPr>
        <p:spPr>
          <a:xfrm>
            <a:off x="2887663" y="3927475"/>
            <a:ext cx="139700" cy="139700"/>
          </a:xfrm>
          <a:prstGeom prst="ellipse">
            <a:avLst/>
          </a:prstGeom>
          <a:solidFill>
            <a:srgbClr val="2F5897"/>
          </a:solidFill>
          <a:ln w="285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4625975" y="3255645"/>
            <a:ext cx="6877685" cy="2206489"/>
            <a:chOff x="277329" y="2206380"/>
            <a:chExt cx="5427948" cy="2930143"/>
          </a:xfrm>
        </p:grpSpPr>
        <p:cxnSp>
          <p:nvCxnSpPr>
            <p:cNvPr id="5126" name="直接连接符 42"/>
            <p:cNvCxnSpPr/>
            <p:nvPr/>
          </p:nvCxnSpPr>
          <p:spPr>
            <a:xfrm>
              <a:off x="410834" y="2206380"/>
              <a:ext cx="5294443" cy="0"/>
            </a:xfrm>
            <a:prstGeom prst="line">
              <a:avLst/>
            </a:prstGeom>
            <a:ln w="9525" cap="flat" cmpd="sng">
              <a:solidFill>
                <a:srgbClr val="7F7F7F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sp>
          <p:nvSpPr>
            <p:cNvPr id="5127" name="文本框 19"/>
            <p:cNvSpPr txBox="1"/>
            <p:nvPr/>
          </p:nvSpPr>
          <p:spPr>
            <a:xfrm>
              <a:off x="277329" y="2317510"/>
              <a:ext cx="5427948" cy="281901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defTabSz="685800">
                <a:buSzTx/>
              </a:pPr>
              <a:r>
                <a:rPr lang="zh-CN" altLang="en-US" sz="1200" b="1" dirty="0">
                  <a:solidFill>
                    <a:schemeClr val="bg1">
                      <a:lumMod val="5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</a:t>
              </a:r>
              <a:r>
                <a:rPr lang="zh-CN" altLang="en-US" sz="1800" b="1" dirty="0" smtClean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+mn-ea"/>
                </a:rPr>
                <a:t>我的一般费用分摊</a:t>
              </a:r>
              <a:endParaRPr lang="zh-CN" altLang="en-US" sz="1200" b="1" dirty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  <a:p>
              <a:pPr defTabSz="685800">
                <a:buSzTx/>
              </a:pPr>
              <a:endParaRPr lang="zh-CN" altLang="en-US" sz="1200" b="1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  <a:p>
              <a:pPr defTabSz="685800"/>
              <a:r>
                <a:rPr lang="en-US" altLang="zh-CN" dirty="0">
                  <a:latin typeface="+mn-ea"/>
                </a:rPr>
                <a:t> </a:t>
              </a:r>
              <a:r>
                <a:rPr lang="en-US" altLang="zh-CN" dirty="0" smtClean="0">
                  <a:latin typeface="+mn-ea"/>
                </a:rPr>
                <a:t>     </a:t>
              </a:r>
              <a:r>
                <a:rPr lang="zh-CN" altLang="en-US" b="1" dirty="0" smtClean="0">
                  <a:latin typeface="Calibri" panose="020F0502020204030204" pitchFamily="34" charset="0"/>
                  <a:ea typeface="宋体" panose="02010600030101010101" pitchFamily="2" charset="-122"/>
                </a:rPr>
                <a:t>  所内转账原来是收款方和付款方的概念。</a:t>
              </a:r>
            </a:p>
            <a:p>
              <a:pPr defTabSz="685800"/>
              <a:r>
                <a:rPr lang="zh-CN" altLang="en-US" b="1" dirty="0" smtClean="0">
                  <a:solidFill>
                    <a:srgbClr val="0070C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新系统是以费用分摊的理念来理解。</a:t>
              </a:r>
              <a:endParaRPr lang="en-US" altLang="zh-CN" b="1" dirty="0" smtClean="0">
                <a:solidFill>
                  <a:srgbClr val="0070C0"/>
                </a:solidFill>
                <a:latin typeface="+mn-ea"/>
              </a:endParaRPr>
            </a:p>
            <a:p>
              <a:pPr defTabSz="685800"/>
              <a:r>
                <a:rPr lang="en-US" altLang="zh-CN" dirty="0">
                  <a:latin typeface="+mn-ea"/>
                </a:rPr>
                <a:t> </a:t>
              </a:r>
              <a:r>
                <a:rPr lang="en-US" altLang="zh-CN" dirty="0" smtClean="0">
                  <a:latin typeface="+mn-ea"/>
                </a:rPr>
                <a:t>      </a:t>
              </a:r>
              <a:r>
                <a:rPr lang="zh-CN" altLang="en-US" b="1" dirty="0" smtClean="0">
                  <a:latin typeface="Calibri" panose="020F0502020204030204" pitchFamily="34" charset="0"/>
                  <a:ea typeface="宋体" panose="02010600030101010101" pitchFamily="2" charset="-122"/>
                </a:rPr>
                <a:t> </a:t>
              </a:r>
              <a:r>
                <a:rPr lang="zh-CN" altLang="en-US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对于原来的收款方，相当于已经支出了设备的水电、设备维护等费用，现在需要把相关费用转出给对方承担，所以</a:t>
              </a:r>
              <a:r>
                <a:rPr lang="zh-CN" altLang="en-US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  <a:sym typeface="+mn-ea"/>
                </a:rPr>
                <a:t>收款方</a:t>
              </a:r>
              <a:r>
                <a:rPr lang="zh-CN" altLang="en-US" b="1" dirty="0" smtClean="0">
                  <a:solidFill>
                    <a:srgbClr val="FF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是费用转出部门。原来的付款方即为费用的转入部门。</a:t>
              </a:r>
              <a:endParaRPr lang="en-US" altLang="zh-CN" dirty="0">
                <a:solidFill>
                  <a:srgbClr val="FF0000"/>
                </a:solidFill>
                <a:latin typeface="+mn-ea"/>
              </a:endParaRPr>
            </a:p>
            <a:p>
              <a:pPr defTabSz="685800">
                <a:buSzTx/>
              </a:pPr>
              <a:endParaRPr lang="zh-CN" altLang="en-US" sz="12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45" name="椭圆 44"/>
          <p:cNvSpPr/>
          <p:nvPr/>
        </p:nvSpPr>
        <p:spPr>
          <a:xfrm>
            <a:off x="2887663" y="3487738"/>
            <a:ext cx="111125" cy="111125"/>
          </a:xfrm>
          <a:prstGeom prst="ellipse">
            <a:avLst/>
          </a:prstGeom>
          <a:solidFill>
            <a:srgbClr val="758085"/>
          </a:solidFill>
          <a:ln w="28575" cap="flat" cmpd="sng" algn="ctr">
            <a:noFill/>
            <a:prstDash val="solid"/>
          </a:ln>
          <a:effectLst/>
        </p:spPr>
        <p:txBody>
          <a:bodyPr lIns="68579" tIns="34289" rIns="68579" bIns="34289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46" name="椭圆 45"/>
          <p:cNvSpPr/>
          <p:nvPr/>
        </p:nvSpPr>
        <p:spPr>
          <a:xfrm>
            <a:off x="4538663" y="3452813"/>
            <a:ext cx="114300" cy="114300"/>
          </a:xfrm>
          <a:prstGeom prst="ellipse">
            <a:avLst/>
          </a:prstGeom>
          <a:solidFill>
            <a:srgbClr val="63891F"/>
          </a:solidFill>
          <a:ln w="28575" cap="flat" cmpd="sng" algn="ctr">
            <a:noFill/>
            <a:prstDash val="solid"/>
          </a:ln>
          <a:effectLst/>
        </p:spPr>
        <p:txBody>
          <a:bodyPr lIns="68579" tIns="34289" rIns="68579" bIns="34289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47" name="椭圆 46"/>
          <p:cNvSpPr/>
          <p:nvPr/>
        </p:nvSpPr>
        <p:spPr>
          <a:xfrm rot="11047877">
            <a:off x="3819525" y="4006850"/>
            <a:ext cx="290513" cy="290513"/>
          </a:xfrm>
          <a:prstGeom prst="ellipse">
            <a:avLst/>
          </a:prstGeom>
          <a:solidFill>
            <a:srgbClr val="758085"/>
          </a:solidFill>
          <a:ln w="28575" cap="flat" cmpd="sng" algn="ctr">
            <a:noFill/>
            <a:prstDash val="solid"/>
          </a:ln>
          <a:effectLst/>
        </p:spPr>
        <p:txBody>
          <a:bodyPr lIns="68579" tIns="34289" rIns="68579" bIns="34289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48" name="椭圆 47"/>
          <p:cNvSpPr/>
          <p:nvPr/>
        </p:nvSpPr>
        <p:spPr>
          <a:xfrm>
            <a:off x="9879013" y="3121025"/>
            <a:ext cx="182563" cy="182563"/>
          </a:xfrm>
          <a:prstGeom prst="ellipse">
            <a:avLst/>
          </a:prstGeom>
          <a:solidFill>
            <a:srgbClr val="2F5897"/>
          </a:solidFill>
          <a:ln w="28575" cap="flat" cmpd="sng" algn="ctr">
            <a:noFill/>
            <a:prstDash val="solid"/>
          </a:ln>
          <a:effectLst/>
        </p:spPr>
        <p:txBody>
          <a:bodyPr lIns="68579" tIns="34289" rIns="68579" bIns="34289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0" name="椭圆 49"/>
          <p:cNvSpPr/>
          <p:nvPr/>
        </p:nvSpPr>
        <p:spPr>
          <a:xfrm>
            <a:off x="2907055" y="2104762"/>
            <a:ext cx="1652921" cy="1652921"/>
          </a:xfrm>
          <a:prstGeom prst="ellipse">
            <a:avLst/>
          </a:prstGeom>
          <a:gradFill flip="none" rotWithShape="1">
            <a:gsLst>
              <a:gs pos="0">
                <a:sysClr val="window" lastClr="FFFFFF"/>
              </a:gs>
              <a:gs pos="100000">
                <a:sysClr val="window" lastClr="FFFFFF">
                  <a:lumMod val="85000"/>
                </a:sysClr>
              </a:gs>
            </a:gsLst>
            <a:lin ang="18900000" scaled="1"/>
            <a:tileRect/>
          </a:gradFill>
          <a:ln w="28575" cap="flat" cmpd="sng" algn="ctr">
            <a:gradFill>
              <a:gsLst>
                <a:gs pos="0">
                  <a:sysClr val="window" lastClr="FFFFFF"/>
                </a:gs>
                <a:gs pos="100000">
                  <a:sysClr val="window" lastClr="FFFFFF">
                    <a:lumMod val="85000"/>
                  </a:sysClr>
                </a:gs>
              </a:gsLst>
              <a:lin ang="5400000" scaled="1"/>
            </a:gradFill>
            <a:prstDash val="solid"/>
          </a:ln>
          <a:effectLst>
            <a:outerShdw blurRad="444500" dist="1905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2" name="椭圆 51"/>
          <p:cNvSpPr/>
          <p:nvPr/>
        </p:nvSpPr>
        <p:spPr>
          <a:xfrm>
            <a:off x="2586038" y="3548063"/>
            <a:ext cx="239713" cy="239713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3" name="椭圆 52"/>
          <p:cNvSpPr/>
          <p:nvPr/>
        </p:nvSpPr>
        <p:spPr>
          <a:xfrm>
            <a:off x="2401888" y="2930525"/>
            <a:ext cx="369888" cy="369888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4" name="椭圆 53"/>
          <p:cNvSpPr/>
          <p:nvPr/>
        </p:nvSpPr>
        <p:spPr>
          <a:xfrm>
            <a:off x="3733800" y="3943350"/>
            <a:ext cx="371475" cy="371475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5" name="椭圆 54"/>
          <p:cNvSpPr/>
          <p:nvPr/>
        </p:nvSpPr>
        <p:spPr>
          <a:xfrm>
            <a:off x="3248025" y="3927475"/>
            <a:ext cx="139700" cy="13970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6" name="椭圆 55"/>
          <p:cNvSpPr/>
          <p:nvPr/>
        </p:nvSpPr>
        <p:spPr>
          <a:xfrm>
            <a:off x="4329113" y="3813175"/>
            <a:ext cx="139700" cy="13970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  <p:sp>
        <p:nvSpPr>
          <p:cNvPr id="57" name="椭圆 56"/>
          <p:cNvSpPr/>
          <p:nvPr/>
        </p:nvSpPr>
        <p:spPr>
          <a:xfrm>
            <a:off x="9709150" y="2994025"/>
            <a:ext cx="139700" cy="13970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24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 panose="02040502050505030304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  <p:transition spd="slow" advTm="116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52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bldLvl="0" animBg="1"/>
      <p:bldP spid="40" grpId="0" bldLvl="0" animBg="1"/>
      <p:bldP spid="41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52" grpId="0" bldLvl="0" animBg="1"/>
      <p:bldP spid="53" grpId="0" bldLvl="0" animBg="1"/>
      <p:bldP spid="54" grpId="0" bldLvl="0" animBg="1"/>
      <p:bldP spid="55" grpId="0" bldLvl="0" animBg="1"/>
      <p:bldP spid="56" grpId="0" bldLvl="0" animBg="1"/>
      <p:bldP spid="5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"/>
          <p:cNvSpPr txBox="1"/>
          <p:nvPr/>
        </p:nvSpPr>
        <p:spPr>
          <a:xfrm>
            <a:off x="2133600" y="-17462"/>
            <a:ext cx="8229600" cy="9461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2000" dirty="0">
                <a:latin typeface="Calibri" panose="020F0502020204030204" pitchFamily="34" charset="0"/>
                <a:ea typeface="宋体" panose="02010600030101010101" pitchFamily="2" charset="-122"/>
              </a:rPr>
              <a:t>所内转账</a:t>
            </a:r>
          </a:p>
        </p:txBody>
      </p:sp>
      <p:sp>
        <p:nvSpPr>
          <p:cNvPr id="65" name="TextBox 12"/>
          <p:cNvSpPr txBox="1"/>
          <p:nvPr/>
        </p:nvSpPr>
        <p:spPr>
          <a:xfrm>
            <a:off x="7724140" y="1464944"/>
            <a:ext cx="2783205" cy="297815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800">
              <a:lnSpc>
                <a:spcPct val="150000"/>
              </a:lnSpc>
              <a:defRPr/>
            </a:pPr>
            <a:r>
              <a:rPr lang="zh-CN" altLang="en-US" sz="1000" b="1" kern="0" noProof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        </a:t>
            </a:r>
            <a:endParaRPr lang="zh-CN" altLang="en-US" sz="1000" b="1" kern="0" noProof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6" name="TextBox 13"/>
          <p:cNvSpPr txBox="1"/>
          <p:nvPr/>
        </p:nvSpPr>
        <p:spPr>
          <a:xfrm>
            <a:off x="1724025" y="705485"/>
            <a:ext cx="7720965" cy="759460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800">
              <a:lnSpc>
                <a:spcPct val="150000"/>
              </a:lnSpc>
              <a:defRPr/>
            </a:pPr>
            <a:r>
              <a:rPr lang="zh-CN" altLang="en-US" sz="1600" b="1" kern="0" noProof="1">
                <a:solidFill>
                  <a:srgbClr val="2F5897"/>
                </a:solidFill>
                <a:latin typeface="Arial" panose="020B0604020202020204" pitchFamily="34" charset="0"/>
                <a:ea typeface="微软雅黑" panose="020B0503020204020204" charset="-122"/>
                <a:cs typeface="+mn-cs"/>
              </a:rPr>
              <a:t>一般费用分摊：</a:t>
            </a:r>
            <a:r>
              <a:rPr lang="zh-CN" altLang="en-US" sz="1400" b="1" kern="0" noProof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rPr>
              <a:t>对于合作部门产生的费用，进行分摊成本</a:t>
            </a:r>
            <a:endParaRPr lang="zh-CN" altLang="en-US" sz="1400" b="1" kern="0" noProof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</a:endParaRPr>
          </a:p>
          <a:p>
            <a:pPr defTabSz="685800">
              <a:lnSpc>
                <a:spcPct val="150000"/>
              </a:lnSpc>
              <a:defRPr/>
            </a:pPr>
            <a:endParaRPr lang="zh-CN" altLang="en-US" sz="1400" b="1" kern="0" noProof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412" name="文本框 1"/>
          <p:cNvSpPr txBox="1"/>
          <p:nvPr/>
        </p:nvSpPr>
        <p:spPr>
          <a:xfrm>
            <a:off x="1724025" y="1258888"/>
            <a:ext cx="58928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路径</a:t>
            </a:r>
            <a:r>
              <a:rPr lang="zh-CN" altLang="en-US">
                <a:latin typeface="Calibri" panose="020F0502020204030204" pitchFamily="34" charset="0"/>
                <a:ea typeface="宋体" panose="02010600030101010101" pitchFamily="2" charset="-122"/>
              </a:rPr>
              <a:t>：综合财务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费用分摊</a:t>
            </a:r>
            <a:r>
              <a:rPr lang="en-US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—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我的一般费用分摊</a:t>
            </a:r>
          </a:p>
        </p:txBody>
      </p:sp>
      <p:pic>
        <p:nvPicPr>
          <p:cNvPr id="17413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692275"/>
            <a:ext cx="9144000" cy="51276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1852930" y="3275330"/>
            <a:ext cx="13061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“收款部门”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52930" y="4245610"/>
            <a:ext cx="13061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“付款部门”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1"/>
          <p:cNvSpPr txBox="1"/>
          <p:nvPr/>
        </p:nvSpPr>
        <p:spPr>
          <a:xfrm>
            <a:off x="2133600" y="-17462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2000" dirty="0">
                <a:latin typeface="Calibri" panose="020F0502020204030204" pitchFamily="34" charset="0"/>
                <a:ea typeface="宋体" panose="02010600030101010101" pitchFamily="2" charset="-122"/>
              </a:rPr>
              <a:t>所内转账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9615" y="865505"/>
            <a:ext cx="10976610" cy="16148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</a:rPr>
              <a:t>一般费用分摊：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1.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一般费用分摊 ：由</a:t>
            </a:r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</a:t>
            </a:r>
            <a:r>
              <a:rPr lang="zh-CN" altLang="en-US" b="1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已</a:t>
            </a:r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垫付部门</a:t>
            </a:r>
            <a:r>
              <a:rPr lang="en-US" altLang="zh-CN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-</a:t>
            </a:r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转出方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发起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分摊申请，费用转出部门默认为本部门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，然后填写</a:t>
            </a:r>
            <a:r>
              <a:rPr lang="zh-CN" altLang="en-US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费用转入部门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及</a:t>
            </a:r>
            <a:r>
              <a:rPr lang="zh-CN" altLang="en-US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经办人（操作人）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信息，填写承担费用核算帐号、预算科目及本次转出费用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金额。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185" y="2006600"/>
            <a:ext cx="11242040" cy="47637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633220" y="3244850"/>
            <a:ext cx="8729980" cy="368300"/>
          </a:xfrm>
          <a:prstGeom prst="rect">
            <a:avLst/>
          </a:prstGeom>
          <a:noFill/>
          <a:ln w="222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33220" y="3613150"/>
            <a:ext cx="8729980" cy="368300"/>
          </a:xfrm>
          <a:prstGeom prst="rect">
            <a:avLst/>
          </a:prstGeom>
          <a:noFill/>
          <a:ln w="222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65930" y="3244850"/>
            <a:ext cx="3207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费用转出方-收款方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265930" y="3613150"/>
            <a:ext cx="3207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费用转入方-付款方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04315" y="5280025"/>
            <a:ext cx="8729980" cy="368300"/>
          </a:xfrm>
          <a:prstGeom prst="rect">
            <a:avLst/>
          </a:prstGeom>
          <a:noFill/>
          <a:ln w="222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265930" y="5280025"/>
            <a:ext cx="3207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选择收款核算账号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79145" y="1042035"/>
            <a:ext cx="10910570" cy="48615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SzTx/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2.“</a:t>
            </a:r>
            <a:r>
              <a:rPr lang="zh-CN" altLang="en-US" b="1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费用承担部门</a:t>
            </a:r>
            <a:r>
              <a:rPr lang="en-US" altLang="zh-CN" dirty="0" err="1" smtClean="0">
                <a:latin typeface="Calibri" panose="020F0502020204030204" pitchFamily="34" charset="0"/>
                <a:ea typeface="宋体" panose="02010600030101010101" pitchFamily="2" charset="-122"/>
              </a:rPr>
              <a:t>操作人</a:t>
            </a: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-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转入方</a:t>
            </a: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”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在ARP首页点击“综合财务待办”- “分摊待办”编辑该单据，填写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承担费用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核算账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号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并点击右上角 “审核”提交单据。</a:t>
            </a:r>
          </a:p>
          <a:p>
            <a:pPr>
              <a:lnSpc>
                <a:spcPct val="150000"/>
              </a:lnSpc>
              <a:spcAft>
                <a:spcPts val="600"/>
              </a:spcAft>
              <a:buSzTx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Aft>
                <a:spcPts val="600"/>
              </a:spcAft>
              <a:buSzTx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Aft>
                <a:spcPts val="600"/>
              </a:spcAft>
              <a:buSzTx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Aft>
                <a:spcPts val="600"/>
              </a:spcAft>
              <a:buSzTx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buSzTx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buSzTx/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3.“</a:t>
            </a:r>
            <a:r>
              <a:rPr lang="zh-CN" altLang="en-US" b="1" dirty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费用垫支部门</a:t>
            </a:r>
            <a:r>
              <a:rPr lang="en-US" altLang="zh-CN" dirty="0" err="1" smtClean="0">
                <a:latin typeface="Calibri" panose="020F0502020204030204" pitchFamily="34" charset="0"/>
                <a:ea typeface="宋体" panose="02010600030101010101" pitchFamily="2" charset="-122"/>
              </a:rPr>
              <a:t>操作人</a:t>
            </a: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-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转出方</a:t>
            </a: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”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再次进入“我的一般费用分摊”-“审核中”打印单据，粘贴相应附件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、签字、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递交财务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审批</a:t>
            </a: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</a:p>
          <a:p>
            <a:pPr>
              <a:lnSpc>
                <a:spcPct val="150000"/>
              </a:lnSpc>
              <a:spcBef>
                <a:spcPts val="600"/>
              </a:spcBef>
              <a:buSzTx/>
            </a:pPr>
            <a:r>
              <a:rPr lang="en-US" altLang="zh-CN" dirty="0" smtClean="0">
                <a:latin typeface="Calibri" panose="020F0502020204030204" pitchFamily="34" charset="0"/>
                <a:ea typeface="宋体" panose="02010600030101010101" pitchFamily="2" charset="-122"/>
              </a:rPr>
              <a:t>4. </a:t>
            </a:r>
            <a:r>
              <a:rPr lang="zh-CN" altLang="en-US" dirty="0" smtClean="0">
                <a:latin typeface="Calibri" panose="020F0502020204030204" pitchFamily="34" charset="0"/>
                <a:ea typeface="宋体" panose="02010600030101010101" pitchFamily="2" charset="-122"/>
              </a:rPr>
              <a:t>注意请费用转出方和转入方填报人及核算账号负责人均需签字。</a:t>
            </a:r>
            <a:endParaRPr lang="en-US" altLang="zh-CN" dirty="0" smtClean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1506" name="标题 1"/>
          <p:cNvSpPr txBox="1"/>
          <p:nvPr/>
        </p:nvSpPr>
        <p:spPr>
          <a:xfrm>
            <a:off x="2133600" y="-17462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2000" dirty="0">
                <a:latin typeface="Calibri" panose="020F0502020204030204" pitchFamily="34" charset="0"/>
                <a:ea typeface="宋体" panose="02010600030101010101" pitchFamily="2" charset="-122"/>
              </a:rPr>
              <a:t>所内转账</a:t>
            </a: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79145" y="2044700"/>
            <a:ext cx="10843895" cy="230314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633220" y="2367915"/>
            <a:ext cx="8729980" cy="368300"/>
          </a:xfrm>
          <a:prstGeom prst="rect">
            <a:avLst/>
          </a:prstGeom>
          <a:noFill/>
          <a:ln w="222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65930" y="2367915"/>
            <a:ext cx="3207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费用转入方-付款方</a:t>
            </a:r>
          </a:p>
        </p:txBody>
      </p:sp>
      <p:sp>
        <p:nvSpPr>
          <p:cNvPr id="4" name="矩形 3"/>
          <p:cNvSpPr/>
          <p:nvPr/>
        </p:nvSpPr>
        <p:spPr>
          <a:xfrm>
            <a:off x="2324100" y="3164840"/>
            <a:ext cx="1157605" cy="568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704153428"/>
  <p:tag name="KSO_WM_UNIT_PLACING_PICTURE_USER_VIEWPORT" val="{&quot;height&quot;:5460,&quot;width&quot;:28800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291</Words>
  <Application>Microsoft Office PowerPoint</Application>
  <PresentationFormat>自定义</PresentationFormat>
  <Paragraphs>32</Paragraphs>
  <Slides>4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王军</cp:lastModifiedBy>
  <cp:revision>35</cp:revision>
  <dcterms:created xsi:type="dcterms:W3CDTF">2019-06-19T02:08:00Z</dcterms:created>
  <dcterms:modified xsi:type="dcterms:W3CDTF">2019-12-09T01:03:04Z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