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62"/>
  </p:notesMasterIdLst>
  <p:handoutMasterIdLst>
    <p:handoutMasterId r:id="rId63"/>
  </p:handoutMasterIdLst>
  <p:sldIdLst>
    <p:sldId id="926" r:id="rId2"/>
    <p:sldId id="967" r:id="rId3"/>
    <p:sldId id="2260" r:id="rId4"/>
    <p:sldId id="1082" r:id="rId5"/>
    <p:sldId id="1097" r:id="rId6"/>
    <p:sldId id="1268" r:id="rId7"/>
    <p:sldId id="1279" r:id="rId8"/>
    <p:sldId id="1280" r:id="rId9"/>
    <p:sldId id="1281" r:id="rId10"/>
    <p:sldId id="2462" r:id="rId11"/>
    <p:sldId id="1450" r:id="rId12"/>
    <p:sldId id="1063" r:id="rId13"/>
    <p:sldId id="2445" r:id="rId14"/>
    <p:sldId id="2262" r:id="rId15"/>
    <p:sldId id="1325" r:id="rId16"/>
    <p:sldId id="2298" r:id="rId17"/>
    <p:sldId id="2299" r:id="rId18"/>
    <p:sldId id="2471" r:id="rId19"/>
    <p:sldId id="2473" r:id="rId20"/>
    <p:sldId id="2301" r:id="rId21"/>
    <p:sldId id="2302" r:id="rId22"/>
    <p:sldId id="2303" r:id="rId23"/>
    <p:sldId id="2304" r:id="rId24"/>
    <p:sldId id="2305" r:id="rId25"/>
    <p:sldId id="2285" r:id="rId26"/>
    <p:sldId id="2481" r:id="rId27"/>
    <p:sldId id="1356" r:id="rId28"/>
    <p:sldId id="2475" r:id="rId29"/>
    <p:sldId id="2476" r:id="rId30"/>
    <p:sldId id="2477" r:id="rId31"/>
    <p:sldId id="2478" r:id="rId32"/>
    <p:sldId id="2479" r:id="rId33"/>
    <p:sldId id="2448" r:id="rId34"/>
    <p:sldId id="2360" r:id="rId35"/>
    <p:sldId id="2460" r:id="rId36"/>
    <p:sldId id="1109" r:id="rId37"/>
    <p:sldId id="1115" r:id="rId38"/>
    <p:sldId id="1116" r:id="rId39"/>
    <p:sldId id="1384" r:id="rId40"/>
    <p:sldId id="1117" r:id="rId41"/>
    <p:sldId id="1118" r:id="rId42"/>
    <p:sldId id="2272" r:id="rId43"/>
    <p:sldId id="2275" r:id="rId44"/>
    <p:sldId id="1125" r:id="rId45"/>
    <p:sldId id="1126" r:id="rId46"/>
    <p:sldId id="1190" r:id="rId47"/>
    <p:sldId id="1451" r:id="rId48"/>
    <p:sldId id="1065" r:id="rId49"/>
    <p:sldId id="1452" r:id="rId50"/>
    <p:sldId id="1066" r:id="rId51"/>
    <p:sldId id="2439" r:id="rId52"/>
    <p:sldId id="2461" r:id="rId53"/>
    <p:sldId id="2440" r:id="rId54"/>
    <p:sldId id="2453" r:id="rId55"/>
    <p:sldId id="2325" r:id="rId56"/>
    <p:sldId id="2326" r:id="rId57"/>
    <p:sldId id="2264" r:id="rId58"/>
    <p:sldId id="2341" r:id="rId59"/>
    <p:sldId id="2480" r:id="rId60"/>
    <p:sldId id="659" r:id="rId61"/>
  </p:sldIdLst>
  <p:sldSz cx="9144000" cy="6858000" type="screen4x3"/>
  <p:notesSz cx="6797675" cy="9856788"/>
  <p:defaultTextStyle>
    <a:defPPr>
      <a:defRPr lang="zh-CN"/>
    </a:defPPr>
    <a:lvl1pPr algn="l" rtl="0" fontAlgn="base">
      <a:spcBef>
        <a:spcPct val="0"/>
      </a:spcBef>
      <a:spcAft>
        <a:spcPct val="0"/>
      </a:spcAft>
      <a:defRPr kumimoji="1"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umimoji="1"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umimoji="1"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umimoji="1"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umimoji="1" sz="2400" b="1" kern="1200">
        <a:solidFill>
          <a:schemeClr val="tx1"/>
        </a:solidFill>
        <a:latin typeface="Tahoma" pitchFamily="34" charset="0"/>
        <a:ea typeface="宋体" pitchFamily="2" charset="-122"/>
        <a:cs typeface="+mn-cs"/>
      </a:defRPr>
    </a:lvl5pPr>
    <a:lvl6pPr marL="2286000" algn="l" defTabSz="914400" rtl="0" eaLnBrk="1" latinLnBrk="0" hangingPunct="1">
      <a:defRPr kumimoji="1" sz="2400" b="1" kern="1200">
        <a:solidFill>
          <a:schemeClr val="tx1"/>
        </a:solidFill>
        <a:latin typeface="Tahoma" pitchFamily="34" charset="0"/>
        <a:ea typeface="宋体" pitchFamily="2" charset="-122"/>
        <a:cs typeface="+mn-cs"/>
      </a:defRPr>
    </a:lvl6pPr>
    <a:lvl7pPr marL="2743200" algn="l" defTabSz="914400" rtl="0" eaLnBrk="1" latinLnBrk="0" hangingPunct="1">
      <a:defRPr kumimoji="1" sz="2400" b="1" kern="1200">
        <a:solidFill>
          <a:schemeClr val="tx1"/>
        </a:solidFill>
        <a:latin typeface="Tahoma" pitchFamily="34" charset="0"/>
        <a:ea typeface="宋体" pitchFamily="2" charset="-122"/>
        <a:cs typeface="+mn-cs"/>
      </a:defRPr>
    </a:lvl7pPr>
    <a:lvl8pPr marL="3200400" algn="l" defTabSz="914400" rtl="0" eaLnBrk="1" latinLnBrk="0" hangingPunct="1">
      <a:defRPr kumimoji="1" sz="2400" b="1" kern="1200">
        <a:solidFill>
          <a:schemeClr val="tx1"/>
        </a:solidFill>
        <a:latin typeface="Tahoma" pitchFamily="34" charset="0"/>
        <a:ea typeface="宋体" pitchFamily="2" charset="-122"/>
        <a:cs typeface="+mn-cs"/>
      </a:defRPr>
    </a:lvl8pPr>
    <a:lvl9pPr marL="3657600" algn="l" defTabSz="914400" rtl="0" eaLnBrk="1" latinLnBrk="0" hangingPunct="1">
      <a:defRPr kumimoji="1" sz="2400" b="1" kern="1200">
        <a:solidFill>
          <a:schemeClr val="tx1"/>
        </a:solidFill>
        <a:latin typeface="Tahoma"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麦兜 徐" initials="麦兜"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CCFF"/>
    <a:srgbClr val="CCFF66"/>
    <a:srgbClr val="C1F7DF"/>
    <a:srgbClr val="FFCC00"/>
    <a:srgbClr val="FFFF99"/>
    <a:srgbClr val="FFCC99"/>
    <a:srgbClr val="FFC000"/>
    <a:srgbClr val="FBFD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969" autoAdjust="0"/>
  </p:normalViewPr>
  <p:slideViewPr>
    <p:cSldViewPr>
      <p:cViewPr>
        <p:scale>
          <a:sx n="82" d="100"/>
          <a:sy n="82" d="100"/>
        </p:scale>
        <p:origin x="-8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3779E7F5-ED7C-4879-8048-92D078CD6552}">
      <dgm:prSet phldrT="[文本]"/>
      <dgm:spPr/>
      <dgm:t>
        <a:bodyPr/>
        <a:lstStyle/>
        <a:p>
          <a:r>
            <a:rPr lang="en-US" altLang="zh-CN" b="1" dirty="0"/>
            <a:t>1</a:t>
          </a:r>
          <a:endParaRPr lang="zh-CN" altLang="en-US" b="1" dirty="0"/>
        </a:p>
      </dgm:t>
    </dgm:pt>
    <dgm:pt modelId="{7D11216C-E168-4A04-9C53-4B5977120037}" type="parTrans" cxnId="{67E1E776-08C5-46E7-9025-F861124FABFB}">
      <dgm:prSet/>
      <dgm:spPr/>
      <dgm:t>
        <a:bodyPr/>
        <a:lstStyle/>
        <a:p>
          <a:endParaRPr lang="zh-CN" altLang="en-US"/>
        </a:p>
      </dgm:t>
    </dgm:pt>
    <dgm:pt modelId="{FA1470D4-079E-4837-A423-1AB39B8E2BB4}" type="sibTrans" cxnId="{67E1E776-08C5-46E7-9025-F861124FABFB}">
      <dgm:prSet/>
      <dgm:spPr/>
      <dgm:t>
        <a:bodyPr/>
        <a:lstStyle/>
        <a:p>
          <a:endParaRPr lang="zh-CN" altLang="en-US"/>
        </a:p>
      </dgm:t>
    </dgm:pt>
    <dgm:pt modelId="{E9C93E70-033A-4B92-8D54-884E864C4E29}">
      <dgm:prSet phldrT="[文本]" custT="1"/>
      <dgm:spPr/>
      <dgm:t>
        <a:bodyPr/>
        <a:lstStyle/>
        <a:p>
          <a:r>
            <a:rPr lang="zh-CN" altLang="en-US" sz="3200" dirty="0"/>
            <a:t>采购申请</a:t>
          </a:r>
        </a:p>
      </dgm:t>
    </dgm:pt>
    <dgm:pt modelId="{A461C46D-3EEA-40EE-A5D6-D9706681A6FC}" type="parTrans" cxnId="{1AD59A0B-8674-4F74-913E-2EB29514BC8D}">
      <dgm:prSet/>
      <dgm:spPr/>
      <dgm:t>
        <a:bodyPr/>
        <a:lstStyle/>
        <a:p>
          <a:endParaRPr lang="zh-CN" altLang="en-US"/>
        </a:p>
      </dgm:t>
    </dgm:pt>
    <dgm:pt modelId="{A9622399-3F5F-4CDE-AA69-51B140AB8BAB}" type="sibTrans" cxnId="{1AD59A0B-8674-4F74-913E-2EB29514BC8D}">
      <dgm:prSet/>
      <dgm:spPr/>
      <dgm:t>
        <a:bodyPr/>
        <a:lstStyle/>
        <a:p>
          <a:endParaRPr lang="zh-CN" altLang="en-US"/>
        </a:p>
      </dgm:t>
    </dgm:pt>
    <dgm:pt modelId="{C098F3A6-88D9-48C6-81FC-725309F29BDF}">
      <dgm:prSet phldrT="[文本]"/>
      <dgm:spPr/>
      <dgm:t>
        <a:bodyPr/>
        <a:lstStyle/>
        <a:p>
          <a:r>
            <a:rPr lang="en-US" altLang="zh-CN" b="1" dirty="0"/>
            <a:t>2</a:t>
          </a:r>
          <a:endParaRPr lang="zh-CN" altLang="en-US" b="1" dirty="0"/>
        </a:p>
      </dgm:t>
    </dgm:pt>
    <dgm:pt modelId="{66ECD773-F795-488E-BCE2-20B5EA7F7FA5}" type="parTrans" cxnId="{02738A9E-7834-4157-8D89-72F290945AB1}">
      <dgm:prSet/>
      <dgm:spPr/>
      <dgm:t>
        <a:bodyPr/>
        <a:lstStyle/>
        <a:p>
          <a:endParaRPr lang="zh-CN" altLang="en-US"/>
        </a:p>
      </dgm:t>
    </dgm:pt>
    <dgm:pt modelId="{E307C6CB-725A-4306-B036-CD5F28E71DE4}" type="sibTrans" cxnId="{02738A9E-7834-4157-8D89-72F290945AB1}">
      <dgm:prSet/>
      <dgm:spPr/>
      <dgm:t>
        <a:bodyPr/>
        <a:lstStyle/>
        <a:p>
          <a:endParaRPr lang="zh-CN" altLang="en-US"/>
        </a:p>
      </dgm:t>
    </dgm:pt>
    <dgm:pt modelId="{3391ECEC-A6A4-4702-90DB-2D831E1355DB}">
      <dgm:prSet phldrT="[文本]" custT="1"/>
      <dgm:spPr/>
      <dgm:t>
        <a:bodyPr/>
        <a:lstStyle/>
        <a:p>
          <a:r>
            <a:rPr lang="zh-CN" altLang="en-US" sz="3200" dirty="0"/>
            <a:t>采购订单</a:t>
          </a:r>
        </a:p>
      </dgm:t>
    </dgm:pt>
    <dgm:pt modelId="{6BD43181-5FB7-4692-BC5A-C4F520669507}" type="parTrans" cxnId="{B481061E-3CA3-4CE0-9D1B-7743A703D0BD}">
      <dgm:prSet/>
      <dgm:spPr/>
      <dgm:t>
        <a:bodyPr/>
        <a:lstStyle/>
        <a:p>
          <a:endParaRPr lang="zh-CN" altLang="en-US"/>
        </a:p>
      </dgm:t>
    </dgm:pt>
    <dgm:pt modelId="{AEC16640-3C8B-4B20-BB4B-C786B72F6F7C}" type="sibTrans" cxnId="{B481061E-3CA3-4CE0-9D1B-7743A703D0BD}">
      <dgm:prSet/>
      <dgm:spPr/>
      <dgm:t>
        <a:bodyPr/>
        <a:lstStyle/>
        <a:p>
          <a:endParaRPr lang="zh-CN" altLang="en-US"/>
        </a:p>
      </dgm:t>
    </dgm:pt>
    <dgm:pt modelId="{D303008F-A482-4D90-A085-2EF0431CA7B6}">
      <dgm:prSet phldrT="[文本]"/>
      <dgm:spPr/>
      <dgm:t>
        <a:bodyPr/>
        <a:lstStyle/>
        <a:p>
          <a:r>
            <a:rPr lang="en-US" altLang="zh-CN" b="1" dirty="0"/>
            <a:t>3</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r>
            <a:rPr lang="zh-CN" altLang="en-US" sz="3200" dirty="0"/>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E8B9500F-8A93-456D-93F6-D5EF18581CAC}">
      <dgm:prSet phldrT="[文本]"/>
      <dgm:spPr/>
      <dgm:t>
        <a:bodyPr/>
        <a:lstStyle/>
        <a:p>
          <a:r>
            <a:rPr lang="en-US" altLang="zh-CN" b="1" dirty="0"/>
            <a:t>4</a:t>
          </a:r>
          <a:endParaRPr lang="zh-CN" altLang="en-US" b="1" dirty="0"/>
        </a:p>
      </dgm:t>
    </dgm:pt>
    <dgm:pt modelId="{19B81584-075B-4A8B-9319-C8C892D263F3}" type="parTrans" cxnId="{41D834D0-9164-4821-818A-5535806181ED}">
      <dgm:prSet/>
      <dgm:spPr/>
      <dgm:t>
        <a:bodyPr/>
        <a:lstStyle/>
        <a:p>
          <a:endParaRPr lang="zh-CN" altLang="en-US"/>
        </a:p>
      </dgm:t>
    </dgm:pt>
    <dgm:pt modelId="{1F338F0A-7C4B-4C59-B88D-F05D41426381}" type="sibTrans" cxnId="{41D834D0-9164-4821-818A-5535806181ED}">
      <dgm:prSet/>
      <dgm:spPr/>
      <dgm:t>
        <a:bodyPr/>
        <a:lstStyle/>
        <a:p>
          <a:endParaRPr lang="zh-CN" altLang="en-US"/>
        </a:p>
      </dgm:t>
    </dgm:pt>
    <dgm:pt modelId="{F0EB9919-C053-458D-96A3-8CE8C6B30009}">
      <dgm:prSet phldrT="[文本]" custT="1"/>
      <dgm:spPr/>
      <dgm:t>
        <a:bodyPr/>
        <a:lstStyle/>
        <a:p>
          <a:r>
            <a:rPr lang="zh-CN" altLang="en-US" sz="3200" dirty="0"/>
            <a:t>报销申请</a:t>
          </a:r>
          <a:endParaRPr lang="zh-CN" altLang="en-US" sz="3200" b="1" dirty="0"/>
        </a:p>
      </dgm:t>
    </dgm:pt>
    <dgm:pt modelId="{CBD5616D-4844-400C-AF18-EE1104AAEED0}" type="parTrans" cxnId="{D924DAA1-873F-46F7-B5E2-14F964049B51}">
      <dgm:prSet/>
      <dgm:spPr/>
      <dgm:t>
        <a:bodyPr/>
        <a:lstStyle/>
        <a:p>
          <a:endParaRPr lang="zh-CN" altLang="en-US"/>
        </a:p>
      </dgm:t>
    </dgm:pt>
    <dgm:pt modelId="{D852DFC9-9A34-44B0-AAAB-1D82436DC637}" type="sibTrans" cxnId="{D924DAA1-873F-46F7-B5E2-14F964049B51}">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t>
        <a:bodyPr/>
        <a:lstStyle/>
        <a:p>
          <a:endParaRPr lang="zh-CN" altLang="en-US"/>
        </a:p>
      </dgm:t>
    </dgm:pt>
    <dgm:pt modelId="{8804A7BF-BE96-4C52-87F0-430AF4803C46}" type="pres">
      <dgm:prSet presAssocID="{3779E7F5-ED7C-4879-8048-92D078CD6552}" presName="composite" presStyleCnt="0"/>
      <dgm:spPr/>
    </dgm:pt>
    <dgm:pt modelId="{FA68787D-D094-4E81-8198-34F6FB4A8AA8}" type="pres">
      <dgm:prSet presAssocID="{3779E7F5-ED7C-4879-8048-92D078CD6552}" presName="parentText" presStyleLbl="alignNode1" presStyleIdx="0" presStyleCnt="4">
        <dgm:presLayoutVars>
          <dgm:chMax val="1"/>
          <dgm:bulletEnabled val="1"/>
        </dgm:presLayoutVars>
      </dgm:prSet>
      <dgm:spPr/>
      <dgm:t>
        <a:bodyPr/>
        <a:lstStyle/>
        <a:p>
          <a:endParaRPr lang="zh-CN" altLang="en-US"/>
        </a:p>
      </dgm:t>
    </dgm:pt>
    <dgm:pt modelId="{EB35B9BB-C5C7-45C1-83C6-D07F0EEB5A3A}" type="pres">
      <dgm:prSet presAssocID="{3779E7F5-ED7C-4879-8048-92D078CD6552}" presName="descendantText" presStyleLbl="alignAcc1" presStyleIdx="0" presStyleCnt="4">
        <dgm:presLayoutVars>
          <dgm:bulletEnabled val="1"/>
        </dgm:presLayoutVars>
      </dgm:prSet>
      <dgm:spPr/>
      <dgm:t>
        <a:bodyPr/>
        <a:lstStyle/>
        <a:p>
          <a:endParaRPr lang="zh-CN" altLang="en-US"/>
        </a:p>
      </dgm:t>
    </dgm:pt>
    <dgm:pt modelId="{3DBD6083-DBE0-40C6-9685-D794C17E1BBA}" type="pres">
      <dgm:prSet presAssocID="{FA1470D4-079E-4837-A423-1AB39B8E2BB4}" presName="sp" presStyleCnt="0"/>
      <dgm:spPr/>
    </dgm:pt>
    <dgm:pt modelId="{2A64C882-C697-4D66-90EF-736CD69C3EAD}" type="pres">
      <dgm:prSet presAssocID="{C098F3A6-88D9-48C6-81FC-725309F29BDF}" presName="composite" presStyleCnt="0"/>
      <dgm:spPr/>
    </dgm:pt>
    <dgm:pt modelId="{7C4EA042-12EA-437A-BA31-27D6EAE905EA}" type="pres">
      <dgm:prSet presAssocID="{C098F3A6-88D9-48C6-81FC-725309F29BDF}" presName="parentText" presStyleLbl="alignNode1" presStyleIdx="1" presStyleCnt="4">
        <dgm:presLayoutVars>
          <dgm:chMax val="1"/>
          <dgm:bulletEnabled val="1"/>
        </dgm:presLayoutVars>
      </dgm:prSet>
      <dgm:spPr/>
      <dgm:t>
        <a:bodyPr/>
        <a:lstStyle/>
        <a:p>
          <a:endParaRPr lang="zh-CN" altLang="en-US"/>
        </a:p>
      </dgm:t>
    </dgm:pt>
    <dgm:pt modelId="{4038120E-83AC-4D29-A0A9-538B727801CC}" type="pres">
      <dgm:prSet presAssocID="{C098F3A6-88D9-48C6-81FC-725309F29BDF}" presName="descendantText" presStyleLbl="alignAcc1" presStyleIdx="1" presStyleCnt="4">
        <dgm:presLayoutVars>
          <dgm:bulletEnabled val="1"/>
        </dgm:presLayoutVars>
      </dgm:prSet>
      <dgm:spPr/>
      <dgm:t>
        <a:bodyPr/>
        <a:lstStyle/>
        <a:p>
          <a:endParaRPr lang="zh-CN" altLang="en-US"/>
        </a:p>
      </dgm:t>
    </dgm:pt>
    <dgm:pt modelId="{20A4CAEA-C426-44CA-A0B0-DF8342C0BB5C}" type="pres">
      <dgm:prSet presAssocID="{E307C6CB-725A-4306-B036-CD5F28E71DE4}" presName="sp" presStyleCnt="0"/>
      <dgm:spPr/>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2" presStyleCnt="4">
        <dgm:presLayoutVars>
          <dgm:chMax val="1"/>
          <dgm:bulletEnabled val="1"/>
        </dgm:presLayoutVars>
      </dgm:prSet>
      <dgm:spPr/>
      <dgm:t>
        <a:bodyPr/>
        <a:lstStyle/>
        <a:p>
          <a:endParaRPr lang="zh-CN" altLang="en-US"/>
        </a:p>
      </dgm:t>
    </dgm:pt>
    <dgm:pt modelId="{7AAD9478-4CA8-4D53-B016-7634077DED0C}" type="pres">
      <dgm:prSet presAssocID="{D303008F-A482-4D90-A085-2EF0431CA7B6}" presName="descendantText" presStyleLbl="alignAcc1" presStyleIdx="2" presStyleCnt="4">
        <dgm:presLayoutVars>
          <dgm:bulletEnabled val="1"/>
        </dgm:presLayoutVars>
      </dgm:prSet>
      <dgm:spPr/>
      <dgm:t>
        <a:bodyPr/>
        <a:lstStyle/>
        <a:p>
          <a:endParaRPr lang="zh-CN" altLang="en-US"/>
        </a:p>
      </dgm:t>
    </dgm:pt>
    <dgm:pt modelId="{168A3C7C-DB91-496B-A666-73D4EEEDB707}" type="pres">
      <dgm:prSet presAssocID="{5A0D4264-8334-474A-9AFA-4DD05A883EB8}" presName="sp" presStyleCnt="0"/>
      <dgm:spPr/>
    </dgm:pt>
    <dgm:pt modelId="{FEAFBDE0-BC1A-48BC-A57D-54B30330AC99}" type="pres">
      <dgm:prSet presAssocID="{E8B9500F-8A93-456D-93F6-D5EF18581CAC}" presName="composite" presStyleCnt="0"/>
      <dgm:spPr/>
    </dgm:pt>
    <dgm:pt modelId="{1EC558DF-EC3A-466B-B62F-7264514BF5EB}" type="pres">
      <dgm:prSet presAssocID="{E8B9500F-8A93-456D-93F6-D5EF18581CAC}" presName="parentText" presStyleLbl="alignNode1" presStyleIdx="3" presStyleCnt="4">
        <dgm:presLayoutVars>
          <dgm:chMax val="1"/>
          <dgm:bulletEnabled val="1"/>
        </dgm:presLayoutVars>
      </dgm:prSet>
      <dgm:spPr/>
      <dgm:t>
        <a:bodyPr/>
        <a:lstStyle/>
        <a:p>
          <a:endParaRPr lang="zh-CN" altLang="en-US"/>
        </a:p>
      </dgm:t>
    </dgm:pt>
    <dgm:pt modelId="{7719B731-3CCD-4337-A7CD-D681D1447612}" type="pres">
      <dgm:prSet presAssocID="{E8B9500F-8A93-456D-93F6-D5EF18581CAC}" presName="descendantText" presStyleLbl="alignAcc1" presStyleIdx="3" presStyleCnt="4">
        <dgm:presLayoutVars>
          <dgm:bulletEnabled val="1"/>
        </dgm:presLayoutVars>
      </dgm:prSet>
      <dgm:spPr/>
      <dgm:t>
        <a:bodyPr/>
        <a:lstStyle/>
        <a:p>
          <a:endParaRPr lang="zh-CN" altLang="en-US"/>
        </a:p>
      </dgm:t>
    </dgm:pt>
  </dgm:ptLst>
  <dgm:cxnLst>
    <dgm:cxn modelId="{62F80A9D-A353-4B37-9062-5FA52F8A40C2}" type="presOf" srcId="{3779E7F5-ED7C-4879-8048-92D078CD6552}" destId="{FA68787D-D094-4E81-8198-34F6FB4A8AA8}" srcOrd="0" destOrd="0" presId="urn:microsoft.com/office/officeart/2005/8/layout/chevron2"/>
    <dgm:cxn modelId="{34FC0F54-7889-41EC-A729-749B1E2509C6}" srcId="{D303008F-A482-4D90-A085-2EF0431CA7B6}" destId="{5D8D7092-B781-4FAD-B3B2-3340804CA019}" srcOrd="0" destOrd="0" parTransId="{26151C74-17EA-4C12-81C6-013A26154BA7}" sibTransId="{A449DA4E-40D5-4C60-9468-0754F4DEB66F}"/>
    <dgm:cxn modelId="{C6B6CB11-088A-4CAF-AF5B-C6A331A8A358}" type="presOf" srcId="{E9C93E70-033A-4B92-8D54-884E864C4E29}" destId="{EB35B9BB-C5C7-45C1-83C6-D07F0EEB5A3A}" srcOrd="0" destOrd="0" presId="urn:microsoft.com/office/officeart/2005/8/layout/chevron2"/>
    <dgm:cxn modelId="{1AD59A0B-8674-4F74-913E-2EB29514BC8D}" srcId="{3779E7F5-ED7C-4879-8048-92D078CD6552}" destId="{E9C93E70-033A-4B92-8D54-884E864C4E29}" srcOrd="0" destOrd="0" parTransId="{A461C46D-3EEA-40EE-A5D6-D9706681A6FC}" sibTransId="{A9622399-3F5F-4CDE-AA69-51B140AB8BAB}"/>
    <dgm:cxn modelId="{D7B22DF8-794B-4816-8A59-B25AB71CD4E2}" type="presOf" srcId="{D303008F-A482-4D90-A085-2EF0431CA7B6}" destId="{B1EEAFAC-9C95-429C-A7A6-EA7A4EC230C9}" srcOrd="0" destOrd="0" presId="urn:microsoft.com/office/officeart/2005/8/layout/chevron2"/>
    <dgm:cxn modelId="{7ACC8660-B808-4717-A4CF-3C47A0044E7F}" type="presOf" srcId="{B0ABF30A-6F2A-4CD2-A279-A317AB219131}" destId="{BA814E35-722A-4CC5-B5C1-5A9D4C5BFEB7}" srcOrd="0" destOrd="0" presId="urn:microsoft.com/office/officeart/2005/8/layout/chevron2"/>
    <dgm:cxn modelId="{41D834D0-9164-4821-818A-5535806181ED}" srcId="{B0ABF30A-6F2A-4CD2-A279-A317AB219131}" destId="{E8B9500F-8A93-456D-93F6-D5EF18581CAC}" srcOrd="3" destOrd="0" parTransId="{19B81584-075B-4A8B-9319-C8C892D263F3}" sibTransId="{1F338F0A-7C4B-4C59-B88D-F05D41426381}"/>
    <dgm:cxn modelId="{772C41F2-4E3C-464E-853D-EFB29E1B2C68}" srcId="{B0ABF30A-6F2A-4CD2-A279-A317AB219131}" destId="{D303008F-A482-4D90-A085-2EF0431CA7B6}" srcOrd="2" destOrd="0" parTransId="{BC9FEF64-F3A4-4205-BD34-7BAEF58918EA}" sibTransId="{5A0D4264-8334-474A-9AFA-4DD05A883EB8}"/>
    <dgm:cxn modelId="{5A8DA01B-3D4D-47F7-A563-ADBBE2E2B9E2}" type="presOf" srcId="{F0EB9919-C053-458D-96A3-8CE8C6B30009}" destId="{7719B731-3CCD-4337-A7CD-D681D1447612}" srcOrd="0" destOrd="0" presId="urn:microsoft.com/office/officeart/2005/8/layout/chevron2"/>
    <dgm:cxn modelId="{3B62DB1A-9142-4D1A-839A-4CD33D34D0DD}" type="presOf" srcId="{C098F3A6-88D9-48C6-81FC-725309F29BDF}" destId="{7C4EA042-12EA-437A-BA31-27D6EAE905EA}" srcOrd="0" destOrd="0" presId="urn:microsoft.com/office/officeart/2005/8/layout/chevron2"/>
    <dgm:cxn modelId="{02738A9E-7834-4157-8D89-72F290945AB1}" srcId="{B0ABF30A-6F2A-4CD2-A279-A317AB219131}" destId="{C098F3A6-88D9-48C6-81FC-725309F29BDF}" srcOrd="1" destOrd="0" parTransId="{66ECD773-F795-488E-BCE2-20B5EA7F7FA5}" sibTransId="{E307C6CB-725A-4306-B036-CD5F28E71DE4}"/>
    <dgm:cxn modelId="{D924DAA1-873F-46F7-B5E2-14F964049B51}" srcId="{E8B9500F-8A93-456D-93F6-D5EF18581CAC}" destId="{F0EB9919-C053-458D-96A3-8CE8C6B30009}" srcOrd="0" destOrd="0" parTransId="{CBD5616D-4844-400C-AF18-EE1104AAEED0}" sibTransId="{D852DFC9-9A34-44B0-AAAB-1D82436DC637}"/>
    <dgm:cxn modelId="{67E1E776-08C5-46E7-9025-F861124FABFB}" srcId="{B0ABF30A-6F2A-4CD2-A279-A317AB219131}" destId="{3779E7F5-ED7C-4879-8048-92D078CD6552}" srcOrd="0" destOrd="0" parTransId="{7D11216C-E168-4A04-9C53-4B5977120037}" sibTransId="{FA1470D4-079E-4837-A423-1AB39B8E2BB4}"/>
    <dgm:cxn modelId="{2A129C89-C466-4C50-BFE4-29916A65237F}" type="presOf" srcId="{E8B9500F-8A93-456D-93F6-D5EF18581CAC}" destId="{1EC558DF-EC3A-466B-B62F-7264514BF5EB}" srcOrd="0" destOrd="0" presId="urn:microsoft.com/office/officeart/2005/8/layout/chevron2"/>
    <dgm:cxn modelId="{E5602DC7-C733-48E2-BFDB-6A809C5D7A0B}" type="presOf" srcId="{3391ECEC-A6A4-4702-90DB-2D831E1355DB}" destId="{4038120E-83AC-4D29-A0A9-538B727801CC}" srcOrd="0" destOrd="0" presId="urn:microsoft.com/office/officeart/2005/8/layout/chevron2"/>
    <dgm:cxn modelId="{B481061E-3CA3-4CE0-9D1B-7743A703D0BD}" srcId="{C098F3A6-88D9-48C6-81FC-725309F29BDF}" destId="{3391ECEC-A6A4-4702-90DB-2D831E1355DB}" srcOrd="0" destOrd="0" parTransId="{6BD43181-5FB7-4692-BC5A-C4F520669507}" sibTransId="{AEC16640-3C8B-4B20-BB4B-C786B72F6F7C}"/>
    <dgm:cxn modelId="{AC8D7DC9-1AD4-42C5-A7C0-34CD03A0D40F}" type="presOf" srcId="{5D8D7092-B781-4FAD-B3B2-3340804CA019}" destId="{7AAD9478-4CA8-4D53-B016-7634077DED0C}" srcOrd="0" destOrd="0" presId="urn:microsoft.com/office/officeart/2005/8/layout/chevron2"/>
    <dgm:cxn modelId="{44C7C308-881E-4F9D-95E8-BB7EFD549B90}" type="presParOf" srcId="{BA814E35-722A-4CC5-B5C1-5A9D4C5BFEB7}" destId="{8804A7BF-BE96-4C52-87F0-430AF4803C46}" srcOrd="0" destOrd="0" presId="urn:microsoft.com/office/officeart/2005/8/layout/chevron2"/>
    <dgm:cxn modelId="{6A61B026-74E2-4BF5-B473-49FFF00036D2}" type="presParOf" srcId="{8804A7BF-BE96-4C52-87F0-430AF4803C46}" destId="{FA68787D-D094-4E81-8198-34F6FB4A8AA8}" srcOrd="0" destOrd="0" presId="urn:microsoft.com/office/officeart/2005/8/layout/chevron2"/>
    <dgm:cxn modelId="{361682DC-9AC5-4694-AB97-24DDF26978A0}" type="presParOf" srcId="{8804A7BF-BE96-4C52-87F0-430AF4803C46}" destId="{EB35B9BB-C5C7-45C1-83C6-D07F0EEB5A3A}" srcOrd="1" destOrd="0" presId="urn:microsoft.com/office/officeart/2005/8/layout/chevron2"/>
    <dgm:cxn modelId="{5DC18326-73DC-4E39-B011-4FF141767C07}" type="presParOf" srcId="{BA814E35-722A-4CC5-B5C1-5A9D4C5BFEB7}" destId="{3DBD6083-DBE0-40C6-9685-D794C17E1BBA}" srcOrd="1" destOrd="0" presId="urn:microsoft.com/office/officeart/2005/8/layout/chevron2"/>
    <dgm:cxn modelId="{0BB7D3EC-F877-477C-BB97-DFD636A11811}" type="presParOf" srcId="{BA814E35-722A-4CC5-B5C1-5A9D4C5BFEB7}" destId="{2A64C882-C697-4D66-90EF-736CD69C3EAD}" srcOrd="2" destOrd="0" presId="urn:microsoft.com/office/officeart/2005/8/layout/chevron2"/>
    <dgm:cxn modelId="{9E0EEA77-2BAD-4B58-852B-91D51AF0E083}" type="presParOf" srcId="{2A64C882-C697-4D66-90EF-736CD69C3EAD}" destId="{7C4EA042-12EA-437A-BA31-27D6EAE905EA}" srcOrd="0" destOrd="0" presId="urn:microsoft.com/office/officeart/2005/8/layout/chevron2"/>
    <dgm:cxn modelId="{E272E615-81B8-4480-A715-9307596057A5}" type="presParOf" srcId="{2A64C882-C697-4D66-90EF-736CD69C3EAD}" destId="{4038120E-83AC-4D29-A0A9-538B727801CC}" srcOrd="1" destOrd="0" presId="urn:microsoft.com/office/officeart/2005/8/layout/chevron2"/>
    <dgm:cxn modelId="{100A0E9D-BD1F-49B3-89C3-4630A85F311B}" type="presParOf" srcId="{BA814E35-722A-4CC5-B5C1-5A9D4C5BFEB7}" destId="{20A4CAEA-C426-44CA-A0B0-DF8342C0BB5C}" srcOrd="3" destOrd="0" presId="urn:microsoft.com/office/officeart/2005/8/layout/chevron2"/>
    <dgm:cxn modelId="{236C23C3-E745-4B8F-9635-EEFCCBE75E80}" type="presParOf" srcId="{BA814E35-722A-4CC5-B5C1-5A9D4C5BFEB7}" destId="{8B746E0A-A17A-4E33-9012-AAA244E1ED87}" srcOrd="4"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 modelId="{53F03DE1-CE27-4336-AB8D-7ADD95B11E87}" type="presParOf" srcId="{BA814E35-722A-4CC5-B5C1-5A9D4C5BFEB7}" destId="{168A3C7C-DB91-496B-A666-73D4EEEDB707}" srcOrd="5" destOrd="0" presId="urn:microsoft.com/office/officeart/2005/8/layout/chevron2"/>
    <dgm:cxn modelId="{F4C091D3-37C7-48B2-9458-2C001305AEF9}" type="presParOf" srcId="{BA814E35-722A-4CC5-B5C1-5A9D4C5BFEB7}" destId="{FEAFBDE0-BC1A-48BC-A57D-54B30330AC99}" srcOrd="6" destOrd="0" presId="urn:microsoft.com/office/officeart/2005/8/layout/chevron2"/>
    <dgm:cxn modelId="{FEE8C0ED-55CD-4C8B-9A48-2E924ED353A5}" type="presParOf" srcId="{FEAFBDE0-BC1A-48BC-A57D-54B30330AC99}" destId="{1EC558DF-EC3A-466B-B62F-7264514BF5EB}" srcOrd="0" destOrd="0" presId="urn:microsoft.com/office/officeart/2005/8/layout/chevron2"/>
    <dgm:cxn modelId="{AE755ECE-9A42-44CE-8062-00D43282A9A4}" type="presParOf" srcId="{FEAFBDE0-BC1A-48BC-A57D-54B30330AC99}" destId="{7719B731-3CCD-4337-A7CD-D681D14476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7F1A1-47FA-40E9-ACBB-60422598FA03}" type="doc">
      <dgm:prSet loTypeId="urn:microsoft.com/office/officeart/2005/8/layout/process1" loCatId="process" qsTypeId="urn:microsoft.com/office/officeart/2005/8/quickstyle/simple1" qsCatId="simple" csTypeId="urn:microsoft.com/office/officeart/2005/8/colors/accent1_2" csCatId="accent1" phldr="1"/>
      <dgm:spPr/>
    </dgm:pt>
    <dgm:pt modelId="{3BD295B7-14E8-4DFF-A4AA-B3850A8205A2}">
      <dgm:prSet phldrT="[文本]"/>
      <dgm:spPr/>
      <dgm:t>
        <a:bodyPr/>
        <a:lstStyle/>
        <a:p>
          <a:r>
            <a:rPr lang="zh-CN" altLang="en-US" dirty="0"/>
            <a:t>处置申请</a:t>
          </a:r>
        </a:p>
      </dgm:t>
    </dgm:pt>
    <dgm:pt modelId="{D8D1504E-D211-42D2-B023-014C6AD6756D}" type="parTrans" cxnId="{E5B54BB5-F448-4146-A08E-2BC4B5E393DC}">
      <dgm:prSet/>
      <dgm:spPr/>
      <dgm:t>
        <a:bodyPr/>
        <a:lstStyle/>
        <a:p>
          <a:endParaRPr lang="zh-CN" altLang="en-US"/>
        </a:p>
      </dgm:t>
    </dgm:pt>
    <dgm:pt modelId="{4E3B7708-8749-4BBA-B55B-D3ECC9B57E20}" type="sibTrans" cxnId="{E5B54BB5-F448-4146-A08E-2BC4B5E393DC}">
      <dgm:prSet/>
      <dgm:spPr/>
      <dgm:t>
        <a:bodyPr/>
        <a:lstStyle/>
        <a:p>
          <a:endParaRPr lang="zh-CN" altLang="en-US"/>
        </a:p>
      </dgm:t>
    </dgm:pt>
    <dgm:pt modelId="{456D275E-8E23-4E0A-A3B9-61FD0F692DD9}">
      <dgm:prSet phldrT="[文本]"/>
      <dgm:spPr/>
      <dgm:t>
        <a:bodyPr/>
        <a:lstStyle/>
        <a:p>
          <a:r>
            <a:rPr lang="zh-CN" altLang="en-US" dirty="0"/>
            <a:t>处置汇总</a:t>
          </a:r>
        </a:p>
      </dgm:t>
    </dgm:pt>
    <dgm:pt modelId="{08EB61F6-EFC9-4A62-99B4-97769E7B0CC9}" type="parTrans" cxnId="{81F4EA8E-F080-4118-A49D-B7B0A3BA08BE}">
      <dgm:prSet/>
      <dgm:spPr/>
      <dgm:t>
        <a:bodyPr/>
        <a:lstStyle/>
        <a:p>
          <a:endParaRPr lang="zh-CN" altLang="en-US"/>
        </a:p>
      </dgm:t>
    </dgm:pt>
    <dgm:pt modelId="{48339473-23F6-41F4-AD4B-493D1C9A1022}" type="sibTrans" cxnId="{81F4EA8E-F080-4118-A49D-B7B0A3BA08BE}">
      <dgm:prSet/>
      <dgm:spPr/>
      <dgm:t>
        <a:bodyPr/>
        <a:lstStyle/>
        <a:p>
          <a:endParaRPr lang="zh-CN" altLang="en-US"/>
        </a:p>
      </dgm:t>
    </dgm:pt>
    <dgm:pt modelId="{B4BE8B46-73C0-401C-8298-DF9F67F9EDFB}">
      <dgm:prSet phldrT="[文本]"/>
      <dgm:spPr/>
      <dgm:t>
        <a:bodyPr/>
        <a:lstStyle/>
        <a:p>
          <a:r>
            <a:rPr lang="zh-CN" altLang="en-US" dirty="0"/>
            <a:t>月末处置台账</a:t>
          </a:r>
        </a:p>
      </dgm:t>
    </dgm:pt>
    <dgm:pt modelId="{83094DC8-5B89-487E-9ADC-5F92AE845BAE}" type="parTrans" cxnId="{0C9D7AC9-1217-4FF4-807A-922629DAAF28}">
      <dgm:prSet/>
      <dgm:spPr/>
      <dgm:t>
        <a:bodyPr/>
        <a:lstStyle/>
        <a:p>
          <a:endParaRPr lang="zh-CN" altLang="en-US"/>
        </a:p>
      </dgm:t>
    </dgm:pt>
    <dgm:pt modelId="{2FBD9BF3-EDCF-4811-A8D2-5A6FA0A7886A}" type="sibTrans" cxnId="{0C9D7AC9-1217-4FF4-807A-922629DAAF28}">
      <dgm:prSet/>
      <dgm:spPr/>
      <dgm:t>
        <a:bodyPr/>
        <a:lstStyle/>
        <a:p>
          <a:endParaRPr lang="zh-CN" altLang="en-US"/>
        </a:p>
      </dgm:t>
    </dgm:pt>
    <dgm:pt modelId="{73074A19-6018-44E8-A49D-6A036367EC27}" type="pres">
      <dgm:prSet presAssocID="{CBE7F1A1-47FA-40E9-ACBB-60422598FA03}" presName="Name0" presStyleCnt="0">
        <dgm:presLayoutVars>
          <dgm:dir/>
          <dgm:resizeHandles val="exact"/>
        </dgm:presLayoutVars>
      </dgm:prSet>
      <dgm:spPr/>
    </dgm:pt>
    <dgm:pt modelId="{873CE673-34D2-4DC2-9032-A56C46432BBC}" type="pres">
      <dgm:prSet presAssocID="{3BD295B7-14E8-4DFF-A4AA-B3850A8205A2}" presName="node" presStyleLbl="node1" presStyleIdx="0" presStyleCnt="3">
        <dgm:presLayoutVars>
          <dgm:bulletEnabled val="1"/>
        </dgm:presLayoutVars>
      </dgm:prSet>
      <dgm:spPr/>
      <dgm:t>
        <a:bodyPr/>
        <a:lstStyle/>
        <a:p>
          <a:endParaRPr lang="zh-CN" altLang="en-US"/>
        </a:p>
      </dgm:t>
    </dgm:pt>
    <dgm:pt modelId="{E88DB500-FA05-4CF7-98D0-BF9F4EE0EB2D}" type="pres">
      <dgm:prSet presAssocID="{4E3B7708-8749-4BBA-B55B-D3ECC9B57E20}" presName="sibTrans" presStyleLbl="sibTrans2D1" presStyleIdx="0" presStyleCnt="2"/>
      <dgm:spPr/>
      <dgm:t>
        <a:bodyPr/>
        <a:lstStyle/>
        <a:p>
          <a:endParaRPr lang="zh-CN" altLang="en-US"/>
        </a:p>
      </dgm:t>
    </dgm:pt>
    <dgm:pt modelId="{F04F1CD2-F560-41A4-A841-9FA26A377B30}" type="pres">
      <dgm:prSet presAssocID="{4E3B7708-8749-4BBA-B55B-D3ECC9B57E20}" presName="connectorText" presStyleLbl="sibTrans2D1" presStyleIdx="0" presStyleCnt="2"/>
      <dgm:spPr/>
      <dgm:t>
        <a:bodyPr/>
        <a:lstStyle/>
        <a:p>
          <a:endParaRPr lang="zh-CN" altLang="en-US"/>
        </a:p>
      </dgm:t>
    </dgm:pt>
    <dgm:pt modelId="{0F8E41DB-BB82-4B9C-95C9-185E73A0955A}" type="pres">
      <dgm:prSet presAssocID="{456D275E-8E23-4E0A-A3B9-61FD0F692DD9}" presName="node" presStyleLbl="node1" presStyleIdx="1" presStyleCnt="3">
        <dgm:presLayoutVars>
          <dgm:bulletEnabled val="1"/>
        </dgm:presLayoutVars>
      </dgm:prSet>
      <dgm:spPr/>
      <dgm:t>
        <a:bodyPr/>
        <a:lstStyle/>
        <a:p>
          <a:endParaRPr lang="zh-CN" altLang="en-US"/>
        </a:p>
      </dgm:t>
    </dgm:pt>
    <dgm:pt modelId="{FDDB56FB-00DB-48A7-913C-E81615201DE9}" type="pres">
      <dgm:prSet presAssocID="{48339473-23F6-41F4-AD4B-493D1C9A1022}" presName="sibTrans" presStyleLbl="sibTrans2D1" presStyleIdx="1" presStyleCnt="2"/>
      <dgm:spPr/>
      <dgm:t>
        <a:bodyPr/>
        <a:lstStyle/>
        <a:p>
          <a:endParaRPr lang="zh-CN" altLang="en-US"/>
        </a:p>
      </dgm:t>
    </dgm:pt>
    <dgm:pt modelId="{8195C2DA-9012-484E-A33D-5A4D1535CD0B}" type="pres">
      <dgm:prSet presAssocID="{48339473-23F6-41F4-AD4B-493D1C9A1022}" presName="connectorText" presStyleLbl="sibTrans2D1" presStyleIdx="1" presStyleCnt="2"/>
      <dgm:spPr/>
      <dgm:t>
        <a:bodyPr/>
        <a:lstStyle/>
        <a:p>
          <a:endParaRPr lang="zh-CN" altLang="en-US"/>
        </a:p>
      </dgm:t>
    </dgm:pt>
    <dgm:pt modelId="{370ADFDB-0534-431C-985A-9E0ABE76DAA7}" type="pres">
      <dgm:prSet presAssocID="{B4BE8B46-73C0-401C-8298-DF9F67F9EDFB}" presName="node" presStyleLbl="node1" presStyleIdx="2" presStyleCnt="3" custScaleX="138364">
        <dgm:presLayoutVars>
          <dgm:bulletEnabled val="1"/>
        </dgm:presLayoutVars>
      </dgm:prSet>
      <dgm:spPr/>
      <dgm:t>
        <a:bodyPr/>
        <a:lstStyle/>
        <a:p>
          <a:endParaRPr lang="zh-CN" altLang="en-US"/>
        </a:p>
      </dgm:t>
    </dgm:pt>
  </dgm:ptLst>
  <dgm:cxnLst>
    <dgm:cxn modelId="{81F4EA8E-F080-4118-A49D-B7B0A3BA08BE}" srcId="{CBE7F1A1-47FA-40E9-ACBB-60422598FA03}" destId="{456D275E-8E23-4E0A-A3B9-61FD0F692DD9}" srcOrd="1" destOrd="0" parTransId="{08EB61F6-EFC9-4A62-99B4-97769E7B0CC9}" sibTransId="{48339473-23F6-41F4-AD4B-493D1C9A1022}"/>
    <dgm:cxn modelId="{4ECDF7AF-CB98-44E7-881F-EC39322C205C}" type="presOf" srcId="{4E3B7708-8749-4BBA-B55B-D3ECC9B57E20}" destId="{F04F1CD2-F560-41A4-A841-9FA26A377B30}" srcOrd="1" destOrd="0" presId="urn:microsoft.com/office/officeart/2005/8/layout/process1"/>
    <dgm:cxn modelId="{2789C528-2E61-45E5-8222-C762D95E37EF}" type="presOf" srcId="{3BD295B7-14E8-4DFF-A4AA-B3850A8205A2}" destId="{873CE673-34D2-4DC2-9032-A56C46432BBC}" srcOrd="0" destOrd="0" presId="urn:microsoft.com/office/officeart/2005/8/layout/process1"/>
    <dgm:cxn modelId="{0C9D7AC9-1217-4FF4-807A-922629DAAF28}" srcId="{CBE7F1A1-47FA-40E9-ACBB-60422598FA03}" destId="{B4BE8B46-73C0-401C-8298-DF9F67F9EDFB}" srcOrd="2" destOrd="0" parTransId="{83094DC8-5B89-487E-9ADC-5F92AE845BAE}" sibTransId="{2FBD9BF3-EDCF-4811-A8D2-5A6FA0A7886A}"/>
    <dgm:cxn modelId="{CBFA28A2-37B9-4EC4-A49E-542D3856F43C}" type="presOf" srcId="{B4BE8B46-73C0-401C-8298-DF9F67F9EDFB}" destId="{370ADFDB-0534-431C-985A-9E0ABE76DAA7}" srcOrd="0" destOrd="0" presId="urn:microsoft.com/office/officeart/2005/8/layout/process1"/>
    <dgm:cxn modelId="{56E1C11D-23AC-44F2-A119-66D09D9D5517}" type="presOf" srcId="{4E3B7708-8749-4BBA-B55B-D3ECC9B57E20}" destId="{E88DB500-FA05-4CF7-98D0-BF9F4EE0EB2D}" srcOrd="0" destOrd="0" presId="urn:microsoft.com/office/officeart/2005/8/layout/process1"/>
    <dgm:cxn modelId="{7CBD3D80-3C0C-425C-A9C0-DE6E94CD0BC7}" type="presOf" srcId="{CBE7F1A1-47FA-40E9-ACBB-60422598FA03}" destId="{73074A19-6018-44E8-A49D-6A036367EC27}" srcOrd="0" destOrd="0" presId="urn:microsoft.com/office/officeart/2005/8/layout/process1"/>
    <dgm:cxn modelId="{F6C1497E-9C6E-4A47-94EE-9C4C2807FC6A}" type="presOf" srcId="{456D275E-8E23-4E0A-A3B9-61FD0F692DD9}" destId="{0F8E41DB-BB82-4B9C-95C9-185E73A0955A}" srcOrd="0" destOrd="0" presId="urn:microsoft.com/office/officeart/2005/8/layout/process1"/>
    <dgm:cxn modelId="{0E83B97F-9276-46DE-924F-1E775E8AE257}" type="presOf" srcId="{48339473-23F6-41F4-AD4B-493D1C9A1022}" destId="{FDDB56FB-00DB-48A7-913C-E81615201DE9}" srcOrd="0" destOrd="0" presId="urn:microsoft.com/office/officeart/2005/8/layout/process1"/>
    <dgm:cxn modelId="{E5B54BB5-F448-4146-A08E-2BC4B5E393DC}" srcId="{CBE7F1A1-47FA-40E9-ACBB-60422598FA03}" destId="{3BD295B7-14E8-4DFF-A4AA-B3850A8205A2}" srcOrd="0" destOrd="0" parTransId="{D8D1504E-D211-42D2-B023-014C6AD6756D}" sibTransId="{4E3B7708-8749-4BBA-B55B-D3ECC9B57E20}"/>
    <dgm:cxn modelId="{342B50E7-55FF-4F06-86E7-7140956A517C}" type="presOf" srcId="{48339473-23F6-41F4-AD4B-493D1C9A1022}" destId="{8195C2DA-9012-484E-A33D-5A4D1535CD0B}" srcOrd="1" destOrd="0" presId="urn:microsoft.com/office/officeart/2005/8/layout/process1"/>
    <dgm:cxn modelId="{54C4C4FE-1410-4D7B-8085-546DA2FDE17B}" type="presParOf" srcId="{73074A19-6018-44E8-A49D-6A036367EC27}" destId="{873CE673-34D2-4DC2-9032-A56C46432BBC}" srcOrd="0" destOrd="0" presId="urn:microsoft.com/office/officeart/2005/8/layout/process1"/>
    <dgm:cxn modelId="{CA382B1E-51F5-457C-B2BE-84317FFDC25F}" type="presParOf" srcId="{73074A19-6018-44E8-A49D-6A036367EC27}" destId="{E88DB500-FA05-4CF7-98D0-BF9F4EE0EB2D}" srcOrd="1" destOrd="0" presId="urn:microsoft.com/office/officeart/2005/8/layout/process1"/>
    <dgm:cxn modelId="{AE957A06-E4B7-4C5E-BB53-B9BAE7DC7EAD}" type="presParOf" srcId="{E88DB500-FA05-4CF7-98D0-BF9F4EE0EB2D}" destId="{F04F1CD2-F560-41A4-A841-9FA26A377B30}" srcOrd="0" destOrd="0" presId="urn:microsoft.com/office/officeart/2005/8/layout/process1"/>
    <dgm:cxn modelId="{C9AF8445-4B43-41BE-9D48-8ED90BD11EFE}" type="presParOf" srcId="{73074A19-6018-44E8-A49D-6A036367EC27}" destId="{0F8E41DB-BB82-4B9C-95C9-185E73A0955A}" srcOrd="2" destOrd="0" presId="urn:microsoft.com/office/officeart/2005/8/layout/process1"/>
    <dgm:cxn modelId="{DE2274B6-0B70-425A-A5BF-E0F71130A899}" type="presParOf" srcId="{73074A19-6018-44E8-A49D-6A036367EC27}" destId="{FDDB56FB-00DB-48A7-913C-E81615201DE9}" srcOrd="3" destOrd="0" presId="urn:microsoft.com/office/officeart/2005/8/layout/process1"/>
    <dgm:cxn modelId="{332111F4-5AA8-4D0B-A1A5-F0B8D1EEEB30}" type="presParOf" srcId="{FDDB56FB-00DB-48A7-913C-E81615201DE9}" destId="{8195C2DA-9012-484E-A33D-5A4D1535CD0B}" srcOrd="0" destOrd="0" presId="urn:microsoft.com/office/officeart/2005/8/layout/process1"/>
    <dgm:cxn modelId="{112C5277-A4C1-4477-B72B-F62E1237D00F}" type="presParOf" srcId="{73074A19-6018-44E8-A49D-6A036367EC27}" destId="{370ADFDB-0534-431C-985A-9E0ABE76DAA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8787D-D094-4E81-8198-34F6FB4A8AA8}">
      <dsp:nvSpPr>
        <dsp:cNvPr id="0" name=""/>
        <dsp:cNvSpPr/>
      </dsp:nvSpPr>
      <dsp:spPr>
        <a:xfrm rot="5400000">
          <a:off x="-191953" y="192290"/>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b="1" kern="1200" dirty="0"/>
            <a:t>1</a:t>
          </a:r>
          <a:endParaRPr lang="zh-CN" altLang="en-US" sz="2500" b="1" kern="1200" dirty="0"/>
        </a:p>
      </dsp:txBody>
      <dsp:txXfrm rot="-5400000">
        <a:off x="1" y="448228"/>
        <a:ext cx="895781" cy="383906"/>
      </dsp:txXfrm>
    </dsp:sp>
    <dsp:sp modelId="{EB35B9BB-C5C7-45C1-83C6-D07F0EEB5A3A}">
      <dsp:nvSpPr>
        <dsp:cNvPr id="0" name=""/>
        <dsp:cNvSpPr/>
      </dsp:nvSpPr>
      <dsp:spPr>
        <a:xfrm rot="5400000">
          <a:off x="2516268" y="-1620149"/>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采购申请</a:t>
          </a:r>
        </a:p>
      </dsp:txBody>
      <dsp:txXfrm rot="-5400000">
        <a:off x="895782" y="40942"/>
        <a:ext cx="4032165" cy="750586"/>
      </dsp:txXfrm>
    </dsp:sp>
    <dsp:sp modelId="{7C4EA042-12EA-437A-BA31-27D6EAE905EA}">
      <dsp:nvSpPr>
        <dsp:cNvPr id="0" name=""/>
        <dsp:cNvSpPr/>
      </dsp:nvSpPr>
      <dsp:spPr>
        <a:xfrm rot="5400000">
          <a:off x="-191953" y="1325503"/>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b="1" kern="1200" dirty="0"/>
            <a:t>2</a:t>
          </a:r>
          <a:endParaRPr lang="zh-CN" altLang="en-US" sz="2500" b="1" kern="1200" dirty="0"/>
        </a:p>
      </dsp:txBody>
      <dsp:txXfrm rot="-5400000">
        <a:off x="1" y="1581441"/>
        <a:ext cx="895781" cy="383906"/>
      </dsp:txXfrm>
    </dsp:sp>
    <dsp:sp modelId="{4038120E-83AC-4D29-A0A9-538B727801CC}">
      <dsp:nvSpPr>
        <dsp:cNvPr id="0" name=""/>
        <dsp:cNvSpPr/>
      </dsp:nvSpPr>
      <dsp:spPr>
        <a:xfrm rot="5400000">
          <a:off x="2516268" y="-486936"/>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采购订单</a:t>
          </a:r>
        </a:p>
      </dsp:txBody>
      <dsp:txXfrm rot="-5400000">
        <a:off x="895782" y="1174155"/>
        <a:ext cx="4032165" cy="750586"/>
      </dsp:txXfrm>
    </dsp:sp>
    <dsp:sp modelId="{B1EEAFAC-9C95-429C-A7A6-EA7A4EC230C9}">
      <dsp:nvSpPr>
        <dsp:cNvPr id="0" name=""/>
        <dsp:cNvSpPr/>
      </dsp:nvSpPr>
      <dsp:spPr>
        <a:xfrm rot="5400000">
          <a:off x="-191953" y="2458715"/>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b="1" kern="1200" dirty="0"/>
            <a:t>3</a:t>
          </a:r>
          <a:endParaRPr lang="zh-CN" altLang="en-US" sz="2500" b="1" kern="1200" dirty="0"/>
        </a:p>
      </dsp:txBody>
      <dsp:txXfrm rot="-5400000">
        <a:off x="1" y="2714653"/>
        <a:ext cx="895781" cy="383906"/>
      </dsp:txXfrm>
    </dsp:sp>
    <dsp:sp modelId="{7AAD9478-4CA8-4D53-B016-7634077DED0C}">
      <dsp:nvSpPr>
        <dsp:cNvPr id="0" name=""/>
        <dsp:cNvSpPr/>
      </dsp:nvSpPr>
      <dsp:spPr>
        <a:xfrm rot="5400000">
          <a:off x="2516268" y="646275"/>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验收入库</a:t>
          </a:r>
        </a:p>
      </dsp:txBody>
      <dsp:txXfrm rot="-5400000">
        <a:off x="895782" y="2307367"/>
        <a:ext cx="4032165" cy="750586"/>
      </dsp:txXfrm>
    </dsp:sp>
    <dsp:sp modelId="{1EC558DF-EC3A-466B-B62F-7264514BF5EB}">
      <dsp:nvSpPr>
        <dsp:cNvPr id="0" name=""/>
        <dsp:cNvSpPr/>
      </dsp:nvSpPr>
      <dsp:spPr>
        <a:xfrm rot="5400000">
          <a:off x="-191953" y="3591928"/>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b="1" kern="1200" dirty="0"/>
            <a:t>4</a:t>
          </a:r>
          <a:endParaRPr lang="zh-CN" altLang="en-US" sz="2500" b="1" kern="1200" dirty="0"/>
        </a:p>
      </dsp:txBody>
      <dsp:txXfrm rot="-5400000">
        <a:off x="1" y="3847866"/>
        <a:ext cx="895781" cy="383906"/>
      </dsp:txXfrm>
    </dsp:sp>
    <dsp:sp modelId="{7719B731-3CCD-4337-A7CD-D681D1447612}">
      <dsp:nvSpPr>
        <dsp:cNvPr id="0" name=""/>
        <dsp:cNvSpPr/>
      </dsp:nvSpPr>
      <dsp:spPr>
        <a:xfrm rot="5400000">
          <a:off x="2516268" y="1779488"/>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报销申请</a:t>
          </a:r>
          <a:endParaRPr lang="zh-CN" altLang="en-US" sz="3200" b="1" kern="1200" dirty="0"/>
        </a:p>
      </dsp:txBody>
      <dsp:txXfrm rot="-5400000">
        <a:off x="895782" y="3440580"/>
        <a:ext cx="4032165" cy="750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E673-34D2-4DC2-9032-A56C46432BBC}">
      <dsp:nvSpPr>
        <dsp:cNvPr id="0" name=""/>
        <dsp:cNvSpPr/>
      </dsp:nvSpPr>
      <dsp:spPr>
        <a:xfrm>
          <a:off x="169" y="1572469"/>
          <a:ext cx="1531769"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处置申请</a:t>
          </a:r>
        </a:p>
      </dsp:txBody>
      <dsp:txXfrm>
        <a:off x="27087" y="1599387"/>
        <a:ext cx="1477933" cy="865225"/>
      </dsp:txXfrm>
    </dsp:sp>
    <dsp:sp modelId="{E88DB500-FA05-4CF7-98D0-BF9F4EE0EB2D}">
      <dsp:nvSpPr>
        <dsp:cNvPr id="0" name=""/>
        <dsp:cNvSpPr/>
      </dsp:nvSpPr>
      <dsp:spPr>
        <a:xfrm>
          <a:off x="1685116" y="1842060"/>
          <a:ext cx="324735" cy="37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1685116" y="1918036"/>
        <a:ext cx="227315" cy="227926"/>
      </dsp:txXfrm>
    </dsp:sp>
    <dsp:sp modelId="{0F8E41DB-BB82-4B9C-95C9-185E73A0955A}">
      <dsp:nvSpPr>
        <dsp:cNvPr id="0" name=""/>
        <dsp:cNvSpPr/>
      </dsp:nvSpPr>
      <dsp:spPr>
        <a:xfrm>
          <a:off x="2144647" y="1572469"/>
          <a:ext cx="1531769"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处置汇总</a:t>
          </a:r>
        </a:p>
      </dsp:txBody>
      <dsp:txXfrm>
        <a:off x="2171565" y="1599387"/>
        <a:ext cx="1477933" cy="865225"/>
      </dsp:txXfrm>
    </dsp:sp>
    <dsp:sp modelId="{FDDB56FB-00DB-48A7-913C-E81615201DE9}">
      <dsp:nvSpPr>
        <dsp:cNvPr id="0" name=""/>
        <dsp:cNvSpPr/>
      </dsp:nvSpPr>
      <dsp:spPr>
        <a:xfrm>
          <a:off x="3829593" y="1842060"/>
          <a:ext cx="324735" cy="37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3829593" y="1918036"/>
        <a:ext cx="227315" cy="227926"/>
      </dsp:txXfrm>
    </dsp:sp>
    <dsp:sp modelId="{370ADFDB-0534-431C-985A-9E0ABE76DAA7}">
      <dsp:nvSpPr>
        <dsp:cNvPr id="0" name=""/>
        <dsp:cNvSpPr/>
      </dsp:nvSpPr>
      <dsp:spPr>
        <a:xfrm>
          <a:off x="4289124" y="1572469"/>
          <a:ext cx="2119417"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月末处置台账</a:t>
          </a:r>
        </a:p>
      </dsp:txBody>
      <dsp:txXfrm>
        <a:off x="4316042" y="1599387"/>
        <a:ext cx="2065581" cy="8652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l"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1"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r"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2" name="Rectangle 4"/>
          <p:cNvSpPr>
            <a:spLocks noGrp="1" noChangeArrowheads="1"/>
          </p:cNvSpPr>
          <p:nvPr>
            <p:ph type="ftr" sz="quarter" idx="2"/>
          </p:nvPr>
        </p:nvSpPr>
        <p:spPr bwMode="auto">
          <a:xfrm>
            <a:off x="0"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l"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3" name="Rectangle 5"/>
          <p:cNvSpPr>
            <a:spLocks noGrp="1" noChangeArrowheads="1"/>
          </p:cNvSpPr>
          <p:nvPr>
            <p:ph type="sldNum" sz="quarter" idx="3"/>
          </p:nvPr>
        </p:nvSpPr>
        <p:spPr bwMode="auto">
          <a:xfrm>
            <a:off x="3851275"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r" defTabSz="909638">
              <a:spcBef>
                <a:spcPct val="20000"/>
              </a:spcBef>
              <a:buFontTx/>
              <a:buChar char="•"/>
              <a:defRPr sz="1200" b="0">
                <a:latin typeface="Times New Roman" pitchFamily="18" charset="0"/>
                <a:ea typeface="华文中宋" pitchFamily="2" charset="-122"/>
              </a:defRPr>
            </a:lvl1pPr>
          </a:lstStyle>
          <a:p>
            <a:pPr>
              <a:defRPr/>
            </a:pPr>
            <a:fld id="{0BB56ADF-20C8-49D0-ADDE-9542344FF69E}" type="slidenum">
              <a:rPr lang="en-US" altLang="zh-CN"/>
              <a:pPr>
                <a:defRPr/>
              </a:pPr>
              <a:t>‹#›</a:t>
            </a:fld>
            <a:endParaRPr lang="en-US" altLang="zh-CN"/>
          </a:p>
        </p:txBody>
      </p:sp>
    </p:spTree>
    <p:extLst>
      <p:ext uri="{BB962C8B-B14F-4D97-AF65-F5344CB8AC3E}">
        <p14:creationId xmlns:p14="http://schemas.microsoft.com/office/powerpoint/2010/main" val="2756904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l" defTabSz="909638">
              <a:spcBef>
                <a:spcPct val="0"/>
              </a:spcBef>
              <a:defRPr sz="1200" b="0">
                <a:latin typeface="Times New Roman" pitchFamily="18" charset="0"/>
                <a:ea typeface="宋体" pitchFamily="2" charset="-122"/>
              </a:defRPr>
            </a:lvl1pPr>
          </a:lstStyle>
          <a:p>
            <a:pPr>
              <a:defRPr/>
            </a:pPr>
            <a:endParaRPr lang="en-US" altLang="zh-CN"/>
          </a:p>
        </p:txBody>
      </p:sp>
      <p:sp>
        <p:nvSpPr>
          <p:cNvPr id="3075"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r" defTabSz="909638">
              <a:spcBef>
                <a:spcPct val="0"/>
              </a:spcBef>
              <a:defRPr sz="1200" b="0">
                <a:latin typeface="Times New Roman" pitchFamily="18" charset="0"/>
                <a:ea typeface="宋体" pitchFamily="2" charset="-122"/>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931863" y="738188"/>
            <a:ext cx="4933950" cy="36988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681538"/>
            <a:ext cx="4984750" cy="4437062"/>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l" defTabSz="909638">
              <a:spcBef>
                <a:spcPct val="0"/>
              </a:spcBef>
              <a:defRPr sz="1200" b="0">
                <a:latin typeface="Times New Roman" pitchFamily="18" charset="0"/>
                <a:ea typeface="宋体" pitchFamily="2"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51275"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r" defTabSz="909638">
              <a:spcBef>
                <a:spcPct val="0"/>
              </a:spcBef>
              <a:defRPr sz="1200" b="0">
                <a:latin typeface="Times New Roman" pitchFamily="18" charset="0"/>
                <a:ea typeface="宋体" pitchFamily="2" charset="-122"/>
              </a:defRPr>
            </a:lvl1pPr>
          </a:lstStyle>
          <a:p>
            <a:pPr>
              <a:defRPr/>
            </a:pPr>
            <a:fld id="{3F579E29-1D6A-4BB3-A73C-EA6C36758055}" type="slidenum">
              <a:rPr lang="en-US" altLang="zh-CN"/>
              <a:pPr>
                <a:defRPr/>
              </a:pPr>
              <a:t>‹#›</a:t>
            </a:fld>
            <a:endParaRPr lang="en-US" altLang="zh-CN"/>
          </a:p>
        </p:txBody>
      </p:sp>
    </p:spTree>
    <p:extLst>
      <p:ext uri="{BB962C8B-B14F-4D97-AF65-F5344CB8AC3E}">
        <p14:creationId xmlns:p14="http://schemas.microsoft.com/office/powerpoint/2010/main" val="2632858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4485A6C7-93CD-4C6A-95B1-6772743ED8E0}" type="slidenum">
              <a:rPr lang="zh-CN" altLang="en-US" smtClean="0"/>
              <a:pPr>
                <a:defRPr/>
              </a:pPr>
              <a:t>2</a:t>
            </a:fld>
            <a:endParaRPr lang="zh-CN" altLang="en-US"/>
          </a:p>
        </p:txBody>
      </p:sp>
    </p:spTree>
    <p:extLst>
      <p:ext uri="{BB962C8B-B14F-4D97-AF65-F5344CB8AC3E}">
        <p14:creationId xmlns:p14="http://schemas.microsoft.com/office/powerpoint/2010/main" val="402562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CAD20D-9969-4862-AE3B-C1D6DA780519}" type="slidenum">
              <a:rPr lang="zh-CN" altLang="en-US" smtClean="0"/>
              <a:t>4</a:t>
            </a:fld>
            <a:endParaRPr lang="zh-CN" altLang="en-US"/>
          </a:p>
        </p:txBody>
      </p:sp>
    </p:spTree>
    <p:extLst>
      <p:ext uri="{BB962C8B-B14F-4D97-AF65-F5344CB8AC3E}">
        <p14:creationId xmlns:p14="http://schemas.microsoft.com/office/powerpoint/2010/main" val="270542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CAD20D-9969-4862-AE3B-C1D6DA780519}" type="slidenum">
              <a:rPr lang="zh-CN" altLang="en-US" smtClean="0"/>
              <a:t>5</a:t>
            </a:fld>
            <a:endParaRPr lang="zh-CN" altLang="en-US"/>
          </a:p>
        </p:txBody>
      </p:sp>
    </p:spTree>
    <p:extLst>
      <p:ext uri="{BB962C8B-B14F-4D97-AF65-F5344CB8AC3E}">
        <p14:creationId xmlns:p14="http://schemas.microsoft.com/office/powerpoint/2010/main" val="270542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F579E29-1D6A-4BB3-A73C-EA6C36758055}" type="slidenum">
              <a:rPr lang="en-US" altLang="zh-CN" smtClean="0"/>
              <a:pPr>
                <a:defRPr/>
              </a:pPr>
              <a:t>7</a:t>
            </a:fld>
            <a:endParaRPr lang="en-US" altLang="zh-CN"/>
          </a:p>
        </p:txBody>
      </p:sp>
    </p:spTree>
    <p:extLst>
      <p:ext uri="{BB962C8B-B14F-4D97-AF65-F5344CB8AC3E}">
        <p14:creationId xmlns:p14="http://schemas.microsoft.com/office/powerpoint/2010/main" val="288084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4485A6C7-93CD-4C6A-95B1-6772743ED8E0}" type="slidenum">
              <a:rPr lang="zh-CN" altLang="en-US" smtClean="0"/>
              <a:pPr>
                <a:defRPr/>
              </a:pPr>
              <a:t>10</a:t>
            </a:fld>
            <a:endParaRPr lang="zh-CN" altLang="en-US"/>
          </a:p>
        </p:txBody>
      </p:sp>
    </p:spTree>
    <p:extLst>
      <p:ext uri="{BB962C8B-B14F-4D97-AF65-F5344CB8AC3E}">
        <p14:creationId xmlns:p14="http://schemas.microsoft.com/office/powerpoint/2010/main" val="185396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盘点：主要实现新建盘点任务、生成盘点清单，比对盘点结果的功能。可以使用移动端扫描资产标签二维码进行盘点</a:t>
            </a:r>
          </a:p>
          <a:p>
            <a:endParaRPr lang="zh-CN" altLang="en-US" dirty="0"/>
          </a:p>
        </p:txBody>
      </p:sp>
      <p:sp>
        <p:nvSpPr>
          <p:cNvPr id="4" name="灯片编号占位符 3"/>
          <p:cNvSpPr>
            <a:spLocks noGrp="1"/>
          </p:cNvSpPr>
          <p:nvPr>
            <p:ph type="sldNum" sz="quarter" idx="5"/>
          </p:nvPr>
        </p:nvSpPr>
        <p:spPr/>
        <p:txBody>
          <a:bodyPr/>
          <a:lstStyle/>
          <a:p>
            <a:fld id="{0CF632FC-8EC4-4358-9B0C-A0C561EF4A76}" type="slidenum">
              <a:rPr lang="zh-CN" altLang="en-US" smtClean="0"/>
              <a:t>34</a:t>
            </a:fld>
            <a:endParaRPr lang="zh-CN" altLang="en-US"/>
          </a:p>
        </p:txBody>
      </p:sp>
    </p:spTree>
    <p:extLst>
      <p:ext uri="{BB962C8B-B14F-4D97-AF65-F5344CB8AC3E}">
        <p14:creationId xmlns:p14="http://schemas.microsoft.com/office/powerpoint/2010/main" val="3060857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496"/>
            <a:ext cx="7772400" cy="1470025"/>
          </a:xfrm>
        </p:spPr>
        <p:txBody>
          <a:bodyPr>
            <a:normAutofit/>
          </a:bodyPr>
          <a:lstStyle>
            <a:lvl1pPr algn="r">
              <a:defRPr sz="4000" b="1">
                <a:solidFill>
                  <a:schemeClr val="bg1"/>
                </a:solidFill>
                <a:latin typeface="微软雅黑" pitchFamily="34" charset="-122"/>
                <a:ea typeface="微软雅黑" pitchFamily="34" charset="-122"/>
              </a:defRPr>
            </a:lvl1pPr>
          </a:lstStyle>
          <a:p>
            <a:r>
              <a:rPr kumimoji="1" lang="zh-CN" altLang="en-US" dirty="0"/>
              <a:t>单击此处编辑母版标题样式</a:t>
            </a:r>
          </a:p>
        </p:txBody>
      </p:sp>
      <p:sp>
        <p:nvSpPr>
          <p:cNvPr id="3" name="副标题 2"/>
          <p:cNvSpPr>
            <a:spLocks noGrp="1"/>
          </p:cNvSpPr>
          <p:nvPr>
            <p:ph type="subTitle" idx="1"/>
          </p:nvPr>
        </p:nvSpPr>
        <p:spPr>
          <a:xfrm>
            <a:off x="2057400" y="3308674"/>
            <a:ext cx="6400800" cy="541421"/>
          </a:xfrm>
        </p:spPr>
        <p:txBody>
          <a:bodyPr>
            <a:normAutofit/>
          </a:bodyPr>
          <a:lstStyle>
            <a:lvl1pPr marL="0" indent="0" algn="r">
              <a:buNone/>
              <a:defRPr sz="1800">
                <a:solidFill>
                  <a:srgbClr val="FFFFF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extLst>
      <p:ext uri="{BB962C8B-B14F-4D97-AF65-F5344CB8AC3E}">
        <p14:creationId xmlns:p14="http://schemas.microsoft.com/office/powerpoint/2010/main" val="17691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1422" y="108091"/>
            <a:ext cx="8133347" cy="609600"/>
          </a:xfrm>
        </p:spPr>
        <p:txBody>
          <a:bodyPr>
            <a:normAutofit/>
          </a:bodyPr>
          <a:lstStyle>
            <a:lvl1pPr algn="l">
              <a:defRPr sz="2400" b="1">
                <a:solidFill>
                  <a:schemeClr val="tx1">
                    <a:lumMod val="75000"/>
                    <a:lumOff val="25000"/>
                  </a:schemeClr>
                </a:solidFill>
                <a:latin typeface="微软雅黑" pitchFamily="34" charset="-122"/>
                <a:ea typeface="微软雅黑" pitchFamily="34" charset="-122"/>
              </a:defRPr>
            </a:lvl1pPr>
          </a:lstStyle>
          <a:p>
            <a:r>
              <a:rPr kumimoji="1" lang="zh-CN" altLang="en-US" dirty="0"/>
              <a:t>单击此处编辑母版标题样式</a:t>
            </a:r>
          </a:p>
        </p:txBody>
      </p:sp>
      <p:sp>
        <p:nvSpPr>
          <p:cNvPr id="3" name="内容占位符 2"/>
          <p:cNvSpPr>
            <a:spLocks noGrp="1"/>
          </p:cNvSpPr>
          <p:nvPr>
            <p:ph idx="1"/>
          </p:nvPr>
        </p:nvSpPr>
        <p:spPr>
          <a:xfrm>
            <a:off x="445170" y="978568"/>
            <a:ext cx="8229599" cy="5486400"/>
          </a:xfrm>
        </p:spPr>
        <p:txBody>
          <a:bodyPr>
            <a:normAutofit/>
          </a:bodyPr>
          <a:lstStyle>
            <a:lvl1pPr>
              <a:defRPr sz="2000">
                <a:solidFill>
                  <a:schemeClr val="tx1">
                    <a:lumMod val="75000"/>
                    <a:lumOff val="25000"/>
                  </a:schemeClr>
                </a:solidFill>
                <a:latin typeface="微软雅黑" pitchFamily="34" charset="-122"/>
                <a:ea typeface="微软雅黑" pitchFamily="34" charset="-122"/>
              </a:defRPr>
            </a:lvl1pPr>
            <a:lvl2pPr>
              <a:defRPr sz="1800">
                <a:solidFill>
                  <a:schemeClr val="tx1">
                    <a:lumMod val="75000"/>
                    <a:lumOff val="25000"/>
                  </a:schemeClr>
                </a:solidFill>
                <a:latin typeface="微软雅黑" pitchFamily="34" charset="-122"/>
                <a:ea typeface="微软雅黑" pitchFamily="34" charset="-122"/>
              </a:defRPr>
            </a:lvl2pPr>
            <a:lvl3pPr>
              <a:defRPr sz="1600">
                <a:solidFill>
                  <a:schemeClr val="tx1">
                    <a:lumMod val="75000"/>
                    <a:lumOff val="25000"/>
                  </a:schemeClr>
                </a:solidFill>
                <a:latin typeface="微软雅黑" pitchFamily="34" charset="-122"/>
                <a:ea typeface="微软雅黑" pitchFamily="34" charset="-122"/>
              </a:defRPr>
            </a:lvl3pPr>
            <a:lvl4pPr>
              <a:defRPr sz="1400">
                <a:solidFill>
                  <a:schemeClr val="tx1">
                    <a:lumMod val="75000"/>
                    <a:lumOff val="25000"/>
                  </a:schemeClr>
                </a:solidFill>
                <a:latin typeface="微软雅黑" pitchFamily="34" charset="-122"/>
                <a:ea typeface="微软雅黑" pitchFamily="34" charset="-122"/>
              </a:defRPr>
            </a:lvl4pPr>
            <a:lvl5pPr>
              <a:defRPr sz="1400">
                <a:solidFill>
                  <a:schemeClr val="tx1">
                    <a:lumMod val="75000"/>
                    <a:lumOff val="25000"/>
                  </a:schemeClr>
                </a:solidFill>
                <a:latin typeface="微软雅黑" pitchFamily="34" charset="-122"/>
                <a:ea typeface="微软雅黑"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extLst>
      <p:ext uri="{BB962C8B-B14F-4D97-AF65-F5344CB8AC3E}">
        <p14:creationId xmlns:p14="http://schemas.microsoft.com/office/powerpoint/2010/main" val="3943747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4659181-4168-6643-BD0C-4250C62B016B}" type="datetimeFigureOut">
              <a:rPr lang="zh-CN" altLang="en-US" b="0" smtClean="0">
                <a:solidFill>
                  <a:prstClr val="black">
                    <a:tint val="75000"/>
                  </a:prstClr>
                </a:solidFill>
                <a:latin typeface="Calibri"/>
                <a:ea typeface="宋体"/>
              </a:rPr>
              <a:pPr defTabSz="457200" fontAlgn="auto">
                <a:spcBef>
                  <a:spcPts val="0"/>
                </a:spcBef>
                <a:spcAft>
                  <a:spcPts val="0"/>
                </a:spcAft>
              </a:pPr>
              <a:t>2019-12-6</a:t>
            </a:fld>
            <a:endParaRPr lang="zh-CN" altLang="en-US" b="0">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zh-CN" altLang="en-US" b="0">
              <a:solidFill>
                <a:prstClr val="black">
                  <a:tint val="75000"/>
                </a:prstClr>
              </a:solidFill>
              <a:latin typeface="Calibri"/>
              <a:ea typeface="宋体"/>
            </a:endParaRPr>
          </a:p>
        </p:txBody>
      </p:sp>
      <p:sp>
        <p:nvSpPr>
          <p:cNvPr id="6" name="幻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1E0A30D-A330-B44A-AD77-88D263285F5E}" type="slidenum">
              <a:rPr lang="zh-CN" altLang="en-US" b="0" smtClean="0">
                <a:solidFill>
                  <a:prstClr val="black">
                    <a:tint val="75000"/>
                  </a:prstClr>
                </a:solidFill>
                <a:latin typeface="Calibri"/>
                <a:ea typeface="宋体"/>
              </a:rPr>
              <a:pPr defTabSz="457200" fontAlgn="auto">
                <a:spcBef>
                  <a:spcPts val="0"/>
                </a:spcBef>
                <a:spcAft>
                  <a:spcPts val="0"/>
                </a:spcAft>
              </a:pPr>
              <a:t>‹#›</a:t>
            </a:fld>
            <a:endParaRPr lang="zh-CN" altLang="en-US" b="0">
              <a:solidFill>
                <a:prstClr val="black">
                  <a:tint val="75000"/>
                </a:prstClr>
              </a:solidFill>
              <a:latin typeface="Calibri"/>
              <a:ea typeface="宋体"/>
            </a:endParaRPr>
          </a:p>
        </p:txBody>
      </p:sp>
    </p:spTree>
    <p:extLst>
      <p:ext uri="{BB962C8B-B14F-4D97-AF65-F5344CB8AC3E}">
        <p14:creationId xmlns:p14="http://schemas.microsoft.com/office/powerpoint/2010/main" val="1380001227"/>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5157192"/>
            <a:ext cx="6400800" cy="1080120"/>
          </a:xfrm>
        </p:spPr>
        <p:txBody>
          <a:bodyPr>
            <a:noAutofit/>
          </a:bodyPr>
          <a:lstStyle/>
          <a:p>
            <a:pPr algn="ctr"/>
            <a:r>
              <a:rPr kumimoji="1" lang="zh-CN" altLang="en-US" sz="2000" b="1" dirty="0">
                <a:solidFill>
                  <a:srgbClr val="0070C0"/>
                </a:solidFill>
              </a:rPr>
              <a:t>中国科学院计算机网络信息中心</a:t>
            </a:r>
            <a:endParaRPr kumimoji="1" lang="en-US" altLang="zh-CN" sz="2000" b="1" dirty="0">
              <a:solidFill>
                <a:srgbClr val="0070C0"/>
              </a:solidFill>
            </a:endParaRPr>
          </a:p>
          <a:p>
            <a:pPr algn="ctr"/>
            <a:r>
              <a:rPr kumimoji="1" lang="en-US" altLang="zh-CN" sz="2000" b="1" dirty="0">
                <a:solidFill>
                  <a:srgbClr val="0070C0"/>
                </a:solidFill>
              </a:rPr>
              <a:t>2019</a:t>
            </a:r>
            <a:r>
              <a:rPr kumimoji="1" lang="zh-CN" altLang="en-US" sz="2000" b="1" dirty="0">
                <a:solidFill>
                  <a:srgbClr val="0070C0"/>
                </a:solidFill>
              </a:rPr>
              <a:t>年</a:t>
            </a:r>
            <a:r>
              <a:rPr kumimoji="1" lang="en-US" altLang="zh-CN" sz="2000" b="1" dirty="0">
                <a:solidFill>
                  <a:srgbClr val="0070C0"/>
                </a:solidFill>
              </a:rPr>
              <a:t>10</a:t>
            </a:r>
            <a:r>
              <a:rPr kumimoji="1" lang="zh-CN" altLang="en-US" sz="2000" b="1" dirty="0">
                <a:solidFill>
                  <a:srgbClr val="0070C0"/>
                </a:solidFill>
              </a:rPr>
              <a:t>月</a:t>
            </a:r>
          </a:p>
        </p:txBody>
      </p:sp>
      <p:sp>
        <p:nvSpPr>
          <p:cNvPr id="6" name="标题 1">
            <a:extLst>
              <a:ext uri="{FF2B5EF4-FFF2-40B4-BE49-F238E27FC236}">
                <a16:creationId xmlns="" xmlns:a16="http://schemas.microsoft.com/office/drawing/2014/main" id="{1E86EDD2-6A14-4E8D-99B0-A5A0EF31A83B}"/>
              </a:ext>
            </a:extLst>
          </p:cNvPr>
          <p:cNvSpPr>
            <a:spLocks noGrp="1"/>
          </p:cNvSpPr>
          <p:nvPr/>
        </p:nvSpPr>
        <p:spPr bwMode="auto">
          <a:xfrm>
            <a:off x="395287" y="1700808"/>
            <a:ext cx="8353425" cy="208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defTabSz="457200" rtl="0" eaLnBrk="0" fontAlgn="base" hangingPunct="0">
              <a:spcBef>
                <a:spcPct val="0"/>
              </a:spcBef>
              <a:spcAft>
                <a:spcPct val="0"/>
              </a:spcAft>
              <a:defRPr sz="4000" b="1" kern="1200">
                <a:solidFill>
                  <a:schemeClr val="bg1"/>
                </a:solidFill>
                <a:latin typeface="微软雅黑" pitchFamily="34" charset="-122"/>
                <a:ea typeface="微软雅黑" pitchFamily="34" charset="-122"/>
                <a:cs typeface="+mj-cs"/>
              </a:defRPr>
            </a:lvl1pPr>
            <a:lvl2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2pPr>
            <a:lvl3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3pPr>
            <a:lvl4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4pPr>
            <a:lvl5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defTabSz="457200" rtl="0" fontAlgn="base">
              <a:spcBef>
                <a:spcPct val="0"/>
              </a:spcBef>
              <a:spcAft>
                <a:spcPct val="0"/>
              </a:spcAft>
              <a:defRPr sz="4400">
                <a:solidFill>
                  <a:schemeClr val="tx1"/>
                </a:solidFill>
                <a:latin typeface="Calibri" pitchFamily="34" charset="0"/>
                <a:ea typeface="宋体" pitchFamily="2" charset="-122"/>
              </a:defRPr>
            </a:lvl6pPr>
            <a:lvl7pPr marL="914400" algn="ctr" defTabSz="457200" rtl="0" fontAlgn="base">
              <a:spcBef>
                <a:spcPct val="0"/>
              </a:spcBef>
              <a:spcAft>
                <a:spcPct val="0"/>
              </a:spcAft>
              <a:defRPr sz="4400">
                <a:solidFill>
                  <a:schemeClr val="tx1"/>
                </a:solidFill>
                <a:latin typeface="Calibri" pitchFamily="34" charset="0"/>
                <a:ea typeface="宋体" pitchFamily="2" charset="-122"/>
              </a:defRPr>
            </a:lvl7pPr>
            <a:lvl8pPr marL="1371600" algn="ctr" defTabSz="457200" rtl="0" fontAlgn="base">
              <a:spcBef>
                <a:spcPct val="0"/>
              </a:spcBef>
              <a:spcAft>
                <a:spcPct val="0"/>
              </a:spcAft>
              <a:defRPr sz="4400">
                <a:solidFill>
                  <a:schemeClr val="tx1"/>
                </a:solidFill>
                <a:latin typeface="Calibri" pitchFamily="34" charset="0"/>
                <a:ea typeface="宋体" pitchFamily="2" charset="-122"/>
              </a:defRPr>
            </a:lvl8pPr>
            <a:lvl9pPr marL="1828800" algn="ctr" defTabSz="457200" rtl="0" fontAlgn="base">
              <a:spcBef>
                <a:spcPct val="0"/>
              </a:spcBef>
              <a:spcAft>
                <a:spcPct val="0"/>
              </a:spcAft>
              <a:defRPr sz="4400">
                <a:solidFill>
                  <a:schemeClr val="tx1"/>
                </a:solidFill>
                <a:latin typeface="Calibri" pitchFamily="34" charset="0"/>
                <a:ea typeface="宋体" pitchFamily="2" charset="-122"/>
              </a:defRPr>
            </a:lvl9pPr>
          </a:lstStyle>
          <a:p>
            <a:pPr algn="ctr" eaLnBrk="1" hangingPunct="1">
              <a:spcBef>
                <a:spcPct val="50000"/>
              </a:spcBef>
            </a:pPr>
            <a:r>
              <a:rPr lang="zh-CN" altLang="en-US" sz="3600" dirty="0"/>
              <a:t>新一代</a:t>
            </a:r>
            <a:r>
              <a:rPr lang="en-US" altLang="zh-CN" sz="3600" dirty="0"/>
              <a:t>ARP</a:t>
            </a:r>
            <a:r>
              <a:rPr lang="zh-CN" altLang="en-US" sz="3600" dirty="0"/>
              <a:t>（标准版）系统</a:t>
            </a:r>
            <a:r>
              <a:rPr lang="en-US" altLang="zh-CN" sz="3600" dirty="0"/>
              <a:t/>
            </a:r>
            <a:br>
              <a:rPr lang="en-US" altLang="zh-CN" sz="3600" dirty="0"/>
            </a:br>
            <a:r>
              <a:rPr lang="zh-CN" altLang="en-US" sz="3600" dirty="0"/>
              <a:t>科研条件所级应用系统</a:t>
            </a:r>
            <a:r>
              <a:rPr lang="en-US" altLang="zh-CN" sz="3600" dirty="0"/>
              <a:t/>
            </a:r>
            <a:br>
              <a:rPr lang="en-US" altLang="zh-CN" sz="3600" dirty="0"/>
            </a:br>
            <a:r>
              <a:rPr lang="zh-CN" altLang="en-US" sz="3600" dirty="0"/>
              <a:t>用户操作培训</a:t>
            </a:r>
          </a:p>
        </p:txBody>
      </p:sp>
    </p:spTree>
    <p:extLst>
      <p:ext uri="{BB962C8B-B14F-4D97-AF65-F5344CB8AC3E}">
        <p14:creationId xmlns:p14="http://schemas.microsoft.com/office/powerpoint/2010/main" val="77812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dirty="0"/>
              <a:t>汇  报  提  纲</a:t>
            </a:r>
          </a:p>
        </p:txBody>
      </p:sp>
      <p:sp>
        <p:nvSpPr>
          <p:cNvPr id="19" name="矩形 18"/>
          <p:cNvSpPr/>
          <p:nvPr/>
        </p:nvSpPr>
        <p:spPr>
          <a:xfrm>
            <a:off x="713176" y="3984242"/>
            <a:ext cx="2342444"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共性操作</a:t>
            </a:r>
          </a:p>
        </p:txBody>
      </p:sp>
      <p:sp>
        <p:nvSpPr>
          <p:cNvPr id="20" name="矩形 19"/>
          <p:cNvSpPr/>
          <p:nvPr/>
        </p:nvSpPr>
        <p:spPr>
          <a:xfrm>
            <a:off x="3416480" y="3984242"/>
            <a:ext cx="2318576"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基本操作</a:t>
            </a:r>
          </a:p>
        </p:txBody>
      </p:sp>
      <p:sp>
        <p:nvSpPr>
          <p:cNvPr id="21" name="矩形 20"/>
          <p:cNvSpPr/>
          <p:nvPr/>
        </p:nvSpPr>
        <p:spPr>
          <a:xfrm>
            <a:off x="6137644" y="3984242"/>
            <a:ext cx="2325189"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技术支持</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80" y="1822067"/>
            <a:ext cx="2318576"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645" y="1822066"/>
            <a:ext cx="2325189"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90" y="1822066"/>
            <a:ext cx="2340430"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447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耗材管理</a:t>
            </a: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189872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固定资产管理</a:t>
            </a:r>
          </a:p>
        </p:txBody>
      </p:sp>
      <p:sp>
        <p:nvSpPr>
          <p:cNvPr id="89" name="AutoShape 10"/>
          <p:cNvSpPr>
            <a:spLocks noChangeArrowheads="1"/>
          </p:cNvSpPr>
          <p:nvPr/>
        </p:nvSpPr>
        <p:spPr bwMode="auto">
          <a:xfrm rot="16200000">
            <a:off x="4059605" y="1665782"/>
            <a:ext cx="1398833" cy="7676197"/>
          </a:xfrm>
          <a:prstGeom prst="downArrow">
            <a:avLst>
              <a:gd name="adj1" fmla="val 49065"/>
              <a:gd name="adj2" fmla="val 44827"/>
            </a:avLst>
          </a:prstGeom>
          <a:solidFill>
            <a:srgbClr val="0070C0"/>
          </a:solidFill>
          <a:ln>
            <a:noFill/>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nvGrpSpPr>
          <p:cNvPr id="90" name="组合 41"/>
          <p:cNvGrpSpPr>
            <a:grpSpLocks/>
          </p:cNvGrpSpPr>
          <p:nvPr/>
        </p:nvGrpSpPr>
        <p:grpSpPr bwMode="auto">
          <a:xfrm>
            <a:off x="3860569" y="4883657"/>
            <a:ext cx="1287495" cy="1137631"/>
            <a:chOff x="1214414" y="2786058"/>
            <a:chExt cx="1935848" cy="1751017"/>
          </a:xfrm>
        </p:grpSpPr>
        <p:grpSp>
          <p:nvGrpSpPr>
            <p:cNvPr id="91" name="Group 6"/>
            <p:cNvGrpSpPr>
              <a:grpSpLocks/>
            </p:cNvGrpSpPr>
            <p:nvPr/>
          </p:nvGrpSpPr>
          <p:grpSpPr bwMode="auto">
            <a:xfrm>
              <a:off x="1295400" y="2786058"/>
              <a:ext cx="1753450" cy="1751017"/>
              <a:chOff x="1823" y="2371"/>
              <a:chExt cx="1801" cy="1801"/>
            </a:xfrm>
          </p:grpSpPr>
          <p:sp>
            <p:nvSpPr>
              <p:cNvPr id="9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94"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92"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领用</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95" name="组合 46"/>
          <p:cNvGrpSpPr>
            <a:grpSpLocks/>
          </p:cNvGrpSpPr>
          <p:nvPr/>
        </p:nvGrpSpPr>
        <p:grpSpPr bwMode="auto">
          <a:xfrm>
            <a:off x="5228722" y="4883657"/>
            <a:ext cx="1287494" cy="1137631"/>
            <a:chOff x="1214414" y="2786058"/>
            <a:chExt cx="1935848" cy="1751017"/>
          </a:xfrm>
        </p:grpSpPr>
        <p:grpSp>
          <p:nvGrpSpPr>
            <p:cNvPr id="96" name="Group 6"/>
            <p:cNvGrpSpPr>
              <a:grpSpLocks/>
            </p:cNvGrpSpPr>
            <p:nvPr/>
          </p:nvGrpSpPr>
          <p:grpSpPr bwMode="auto">
            <a:xfrm>
              <a:off x="1295400" y="2786058"/>
              <a:ext cx="1753450" cy="1751017"/>
              <a:chOff x="1823" y="2371"/>
              <a:chExt cx="1801" cy="1801"/>
            </a:xfrm>
          </p:grpSpPr>
          <p:sp>
            <p:nvSpPr>
              <p:cNvPr id="9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99"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9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盘点</a:t>
              </a:r>
            </a:p>
          </p:txBody>
        </p:sp>
      </p:grpSp>
      <p:grpSp>
        <p:nvGrpSpPr>
          <p:cNvPr id="100" name="组合 51"/>
          <p:cNvGrpSpPr>
            <a:grpSpLocks/>
          </p:cNvGrpSpPr>
          <p:nvPr/>
        </p:nvGrpSpPr>
        <p:grpSpPr bwMode="auto">
          <a:xfrm>
            <a:off x="6589241" y="4883657"/>
            <a:ext cx="1287495" cy="1137631"/>
            <a:chOff x="1214414" y="2786058"/>
            <a:chExt cx="1935848" cy="1751017"/>
          </a:xfrm>
        </p:grpSpPr>
        <p:grpSp>
          <p:nvGrpSpPr>
            <p:cNvPr id="101" name="Group 6"/>
            <p:cNvGrpSpPr>
              <a:grpSpLocks/>
            </p:cNvGrpSpPr>
            <p:nvPr/>
          </p:nvGrpSpPr>
          <p:grpSpPr bwMode="auto">
            <a:xfrm>
              <a:off x="1295400" y="2786058"/>
              <a:ext cx="1753450" cy="1751017"/>
              <a:chOff x="1823" y="2371"/>
              <a:chExt cx="1801" cy="1801"/>
            </a:xfrm>
          </p:grpSpPr>
          <p:sp>
            <p:nvSpPr>
              <p:cNvPr id="10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4"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0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查询</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105" name="组合 40"/>
          <p:cNvGrpSpPr>
            <a:grpSpLocks/>
          </p:cNvGrpSpPr>
          <p:nvPr/>
        </p:nvGrpSpPr>
        <p:grpSpPr bwMode="auto">
          <a:xfrm>
            <a:off x="2420409" y="4883657"/>
            <a:ext cx="1287495" cy="1137631"/>
            <a:chOff x="1128105" y="2786058"/>
            <a:chExt cx="1935848" cy="1751017"/>
          </a:xfrm>
        </p:grpSpPr>
        <p:grpSp>
          <p:nvGrpSpPr>
            <p:cNvPr id="106" name="Group 6"/>
            <p:cNvGrpSpPr>
              <a:grpSpLocks/>
            </p:cNvGrpSpPr>
            <p:nvPr/>
          </p:nvGrpSpPr>
          <p:grpSpPr bwMode="auto">
            <a:xfrm>
              <a:off x="1295400" y="2786058"/>
              <a:ext cx="1753450" cy="1751017"/>
              <a:chOff x="1823" y="2371"/>
              <a:chExt cx="1801" cy="1801"/>
            </a:xfrm>
          </p:grpSpPr>
          <p:sp>
            <p:nvSpPr>
              <p:cNvPr id="10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9" name="Oval 8"/>
              <p:cNvSpPr>
                <a:spLocks noChangeArrowheads="1"/>
              </p:cNvSpPr>
              <p:nvPr/>
            </p:nvSpPr>
            <p:spPr bwMode="auto">
              <a:xfrm>
                <a:off x="1946"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07"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入库</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cxnSp>
        <p:nvCxnSpPr>
          <p:cNvPr id="110" name="原创设计师QQ598969553      _8"/>
          <p:cNvCxnSpPr/>
          <p:nvPr/>
        </p:nvCxnSpPr>
        <p:spPr>
          <a:xfrm>
            <a:off x="4480088" y="3914800"/>
            <a:ext cx="19904" cy="1242392"/>
          </a:xfrm>
          <a:prstGeom prst="line">
            <a:avLst/>
          </a:prstGeom>
          <a:noFill/>
          <a:ln w="28575" cap="flat" cmpd="sng" algn="ctr">
            <a:solidFill>
              <a:sysClr val="window" lastClr="FFFFFF">
                <a:lumMod val="50000"/>
              </a:sysClr>
            </a:solidFill>
            <a:prstDash val="sysDot"/>
            <a:tailEnd type="oval"/>
          </a:ln>
          <a:effectLst/>
        </p:spPr>
      </p:cxnSp>
      <p:sp>
        <p:nvSpPr>
          <p:cNvPr id="169" name="平行四边形 2"/>
          <p:cNvSpPr>
            <a:spLocks noChangeArrowheads="1"/>
          </p:cNvSpPr>
          <p:nvPr/>
        </p:nvSpPr>
        <p:spPr bwMode="auto">
          <a:xfrm rot="747658">
            <a:off x="913699" y="2618775"/>
            <a:ext cx="5698376" cy="1420296"/>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70C0"/>
          </a:solidFill>
          <a:ln>
            <a:noFill/>
          </a:ln>
        </p:spPr>
        <p:txBody>
          <a:bodyPr lIns="56300" tIns="28150" rIns="56300" bIns="2815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nvGrpSpPr>
          <p:cNvPr id="170" name="组合 169"/>
          <p:cNvGrpSpPr/>
          <p:nvPr/>
        </p:nvGrpSpPr>
        <p:grpSpPr>
          <a:xfrm>
            <a:off x="1642859" y="3186610"/>
            <a:ext cx="4309225" cy="662789"/>
            <a:chOff x="3585720" y="5137719"/>
            <a:chExt cx="6985673" cy="1079499"/>
          </a:xfrm>
          <a:solidFill>
            <a:sysClr val="window" lastClr="FFFFFF"/>
          </a:solidFill>
        </p:grpSpPr>
        <p:grpSp>
          <p:nvGrpSpPr>
            <p:cNvPr id="171" name="Group 8"/>
            <p:cNvGrpSpPr>
              <a:grpSpLocks/>
            </p:cNvGrpSpPr>
            <p:nvPr/>
          </p:nvGrpSpPr>
          <p:grpSpPr bwMode="auto">
            <a:xfrm>
              <a:off x="3585720" y="5525746"/>
              <a:ext cx="532885" cy="139071"/>
              <a:chOff x="0" y="0"/>
              <a:chExt cx="438150" cy="114300"/>
            </a:xfrm>
            <a:grpFill/>
          </p:grpSpPr>
          <p:sp>
            <p:nvSpPr>
              <p:cNvPr id="198"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9" name="椭圆 5"/>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2" name="Group 11"/>
            <p:cNvGrpSpPr>
              <a:grpSpLocks/>
            </p:cNvGrpSpPr>
            <p:nvPr/>
          </p:nvGrpSpPr>
          <p:grpSpPr bwMode="auto">
            <a:xfrm>
              <a:off x="5010608" y="5478111"/>
              <a:ext cx="532885" cy="139071"/>
              <a:chOff x="0" y="0"/>
              <a:chExt cx="438150" cy="114300"/>
            </a:xfrm>
            <a:grpFill/>
          </p:grpSpPr>
          <p:sp>
            <p:nvSpPr>
              <p:cNvPr id="196"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7" name="椭圆 61"/>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3" name="Group 14"/>
            <p:cNvGrpSpPr>
              <a:grpSpLocks/>
            </p:cNvGrpSpPr>
            <p:nvPr/>
          </p:nvGrpSpPr>
          <p:grpSpPr bwMode="auto">
            <a:xfrm>
              <a:off x="5867856" y="5792301"/>
              <a:ext cx="621704" cy="162251"/>
              <a:chOff x="0" y="0"/>
              <a:chExt cx="438150" cy="114300"/>
            </a:xfrm>
            <a:grpFill/>
          </p:grpSpPr>
          <p:sp>
            <p:nvSpPr>
              <p:cNvPr id="194"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5" name="椭圆 66"/>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4" name="Group 17"/>
            <p:cNvGrpSpPr>
              <a:grpSpLocks/>
            </p:cNvGrpSpPr>
            <p:nvPr/>
          </p:nvGrpSpPr>
          <p:grpSpPr bwMode="auto">
            <a:xfrm>
              <a:off x="6993624" y="5565671"/>
              <a:ext cx="532885" cy="139071"/>
              <a:chOff x="0" y="0"/>
              <a:chExt cx="438150" cy="114300"/>
            </a:xfrm>
            <a:grpFill/>
          </p:grpSpPr>
          <p:sp>
            <p:nvSpPr>
              <p:cNvPr id="192"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3" name="椭圆 73"/>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5" name="Group 20"/>
            <p:cNvGrpSpPr>
              <a:grpSpLocks/>
            </p:cNvGrpSpPr>
            <p:nvPr/>
          </p:nvGrpSpPr>
          <p:grpSpPr bwMode="auto">
            <a:xfrm>
              <a:off x="7972156" y="6007329"/>
              <a:ext cx="804241" cy="209889"/>
              <a:chOff x="0" y="0"/>
              <a:chExt cx="438150" cy="114300"/>
            </a:xfrm>
            <a:grpFill/>
          </p:grpSpPr>
          <p:sp>
            <p:nvSpPr>
              <p:cNvPr id="190"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1" name="椭圆 77"/>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6" name="Group 23"/>
            <p:cNvGrpSpPr>
              <a:grpSpLocks/>
            </p:cNvGrpSpPr>
            <p:nvPr/>
          </p:nvGrpSpPr>
          <p:grpSpPr bwMode="auto">
            <a:xfrm>
              <a:off x="9024869" y="5137719"/>
              <a:ext cx="532885" cy="139071"/>
              <a:chOff x="0" y="0"/>
              <a:chExt cx="438150" cy="114300"/>
            </a:xfrm>
            <a:grpFill/>
          </p:grpSpPr>
          <p:sp>
            <p:nvSpPr>
              <p:cNvPr id="188"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89" name="椭圆 80"/>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7" name="Group 26"/>
            <p:cNvGrpSpPr>
              <a:grpSpLocks/>
            </p:cNvGrpSpPr>
            <p:nvPr/>
          </p:nvGrpSpPr>
          <p:grpSpPr bwMode="auto">
            <a:xfrm>
              <a:off x="10038508" y="5402990"/>
              <a:ext cx="532885" cy="139071"/>
              <a:chOff x="0" y="0"/>
              <a:chExt cx="438150" cy="114300"/>
            </a:xfrm>
            <a:grpFill/>
          </p:grpSpPr>
          <p:sp>
            <p:nvSpPr>
              <p:cNvPr id="186"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87" name="椭圆 83"/>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cxnSp>
          <p:nvCxnSpPr>
            <p:cNvPr id="178" name="直接连接符 15"/>
            <p:cNvCxnSpPr>
              <a:cxnSpLocks noChangeShapeType="1"/>
              <a:stCxn id="198" idx="6"/>
              <a:endCxn id="196" idx="2"/>
            </p:cNvCxnSpPr>
            <p:nvPr/>
          </p:nvCxnSpPr>
          <p:spPr bwMode="auto">
            <a:xfrm flipV="1">
              <a:off x="4118605" y="5547647"/>
              <a:ext cx="892003" cy="47635"/>
            </a:xfrm>
            <a:prstGeom prst="line">
              <a:avLst/>
            </a:prstGeom>
            <a:grpFill/>
            <a:ln w="12700" cap="flat" cmpd="sng">
              <a:solidFill>
                <a:sysClr val="window" lastClr="FFFFFF"/>
              </a:solidFill>
              <a:bevel/>
              <a:headEnd/>
              <a:tailEnd/>
            </a:ln>
          </p:spPr>
        </p:cxnSp>
        <p:cxnSp>
          <p:nvCxnSpPr>
            <p:cNvPr id="179" name="直接连接符 19"/>
            <p:cNvCxnSpPr>
              <a:cxnSpLocks noChangeShapeType="1"/>
              <a:stCxn id="196" idx="5"/>
              <a:endCxn id="194" idx="1"/>
            </p:cNvCxnSpPr>
            <p:nvPr/>
          </p:nvCxnSpPr>
          <p:spPr bwMode="auto">
            <a:xfrm>
              <a:off x="5465453" y="5596816"/>
              <a:ext cx="493449" cy="219247"/>
            </a:xfrm>
            <a:prstGeom prst="line">
              <a:avLst/>
            </a:prstGeom>
            <a:grpFill/>
            <a:ln w="12700" cap="flat" cmpd="sng">
              <a:solidFill>
                <a:sysClr val="window" lastClr="FFFFFF"/>
              </a:solidFill>
              <a:bevel/>
              <a:headEnd/>
              <a:tailEnd/>
            </a:ln>
          </p:spPr>
        </p:cxnSp>
        <p:sp>
          <p:nvSpPr>
            <p:cNvPr id="180" name="直接连接符 24"/>
            <p:cNvSpPr>
              <a:spLocks noChangeShapeType="1"/>
            </p:cNvSpPr>
            <p:nvPr/>
          </p:nvSpPr>
          <p:spPr bwMode="auto">
            <a:xfrm flipV="1">
              <a:off x="6394951" y="5684376"/>
              <a:ext cx="676713" cy="131687"/>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1" name="直接连接符 26"/>
            <p:cNvSpPr>
              <a:spLocks noChangeShapeType="1"/>
            </p:cNvSpPr>
            <p:nvPr/>
          </p:nvSpPr>
          <p:spPr bwMode="auto">
            <a:xfrm>
              <a:off x="7448469" y="5684376"/>
              <a:ext cx="776661" cy="373629"/>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182" name="直接连接符 29"/>
            <p:cNvCxnSpPr>
              <a:cxnSpLocks noChangeShapeType="1"/>
              <a:stCxn id="190" idx="7"/>
              <a:endCxn id="186" idx="3"/>
            </p:cNvCxnSpPr>
            <p:nvPr/>
          </p:nvCxnSpPr>
          <p:spPr bwMode="auto">
            <a:xfrm flipV="1">
              <a:off x="8658618" y="5521694"/>
              <a:ext cx="1457930" cy="516372"/>
            </a:xfrm>
            <a:prstGeom prst="line">
              <a:avLst/>
            </a:prstGeom>
            <a:grpFill/>
            <a:ln w="12700" cap="flat" cmpd="sng">
              <a:solidFill>
                <a:sysClr val="window" lastClr="FFFFFF"/>
              </a:solidFill>
              <a:bevel/>
              <a:headEnd/>
              <a:tailEnd/>
            </a:ln>
          </p:spPr>
        </p:cxnSp>
        <p:cxnSp>
          <p:nvCxnSpPr>
            <p:cNvPr id="183" name="直接连接符 32"/>
            <p:cNvCxnSpPr>
              <a:cxnSpLocks noChangeShapeType="1"/>
              <a:stCxn id="186" idx="1"/>
              <a:endCxn id="188" idx="5"/>
            </p:cNvCxnSpPr>
            <p:nvPr/>
          </p:nvCxnSpPr>
          <p:spPr bwMode="auto">
            <a:xfrm flipH="1" flipV="1">
              <a:off x="9479715" y="5256424"/>
              <a:ext cx="636834" cy="166933"/>
            </a:xfrm>
            <a:prstGeom prst="line">
              <a:avLst/>
            </a:prstGeom>
            <a:grpFill/>
            <a:ln w="12700" cap="flat" cmpd="sng">
              <a:solidFill>
                <a:sysClr val="window" lastClr="FFFFFF"/>
              </a:solidFill>
              <a:bevel/>
              <a:headEnd/>
              <a:tailEnd/>
            </a:ln>
          </p:spPr>
        </p:cxnSp>
        <p:cxnSp>
          <p:nvCxnSpPr>
            <p:cNvPr id="184" name="直接连接符 34"/>
            <p:cNvCxnSpPr>
              <a:cxnSpLocks noChangeShapeType="1"/>
              <a:stCxn id="192" idx="6"/>
              <a:endCxn id="186" idx="2"/>
            </p:cNvCxnSpPr>
            <p:nvPr/>
          </p:nvCxnSpPr>
          <p:spPr bwMode="auto">
            <a:xfrm flipV="1">
              <a:off x="7526509" y="5472525"/>
              <a:ext cx="2511999" cy="162682"/>
            </a:xfrm>
            <a:prstGeom prst="line">
              <a:avLst/>
            </a:prstGeom>
            <a:grpFill/>
            <a:ln w="12700" cap="flat" cmpd="sng">
              <a:solidFill>
                <a:sysClr val="window" lastClr="FFFFFF"/>
              </a:solidFill>
              <a:bevel/>
              <a:headEnd/>
              <a:tailEnd/>
            </a:ln>
          </p:spPr>
        </p:cxnSp>
        <p:sp>
          <p:nvSpPr>
            <p:cNvPr id="185" name="直接连接符 43"/>
            <p:cNvSpPr>
              <a:spLocks noChangeShapeType="1"/>
            </p:cNvSpPr>
            <p:nvPr/>
          </p:nvSpPr>
          <p:spPr bwMode="auto">
            <a:xfrm flipV="1">
              <a:off x="8506282" y="5270066"/>
              <a:ext cx="728632" cy="750905"/>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00" name="组合 199"/>
          <p:cNvGrpSpPr/>
          <p:nvPr/>
        </p:nvGrpSpPr>
        <p:grpSpPr>
          <a:xfrm>
            <a:off x="2326380" y="2220428"/>
            <a:ext cx="717062" cy="1205711"/>
            <a:chOff x="4693779" y="3564074"/>
            <a:chExt cx="1162426" cy="1963768"/>
          </a:xfrm>
        </p:grpSpPr>
        <p:sp>
          <p:nvSpPr>
            <p:cNvPr id="201" name="直接连接符 84"/>
            <p:cNvSpPr>
              <a:spLocks noChangeShapeType="1"/>
            </p:cNvSpPr>
            <p:nvPr/>
          </p:nvSpPr>
          <p:spPr bwMode="auto">
            <a:xfrm flipV="1">
              <a:off x="5276037" y="4083684"/>
              <a:ext cx="1" cy="1444158"/>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02" name="椭圆 90"/>
            <p:cNvSpPr>
              <a:spLocks noChangeArrowheads="1"/>
            </p:cNvSpPr>
            <p:nvPr/>
          </p:nvSpPr>
          <p:spPr bwMode="auto">
            <a:xfrm>
              <a:off x="4693779" y="3564074"/>
              <a:ext cx="1162426" cy="1162083"/>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03" name="矩形 111"/>
          <p:cNvSpPr>
            <a:spLocks noChangeArrowheads="1"/>
          </p:cNvSpPr>
          <p:nvPr/>
        </p:nvSpPr>
        <p:spPr bwMode="auto">
          <a:xfrm>
            <a:off x="2453993" y="2436627"/>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dirty="0">
                <a:solidFill>
                  <a:srgbClr val="000000"/>
                </a:solidFill>
                <a:latin typeface="Calibri" pitchFamily="34" charset="0"/>
                <a:ea typeface="微软雅黑" pitchFamily="34" charset="-122"/>
                <a:sym typeface="Calibri" pitchFamily="34" charset="0"/>
              </a:rPr>
              <a:t>挂失</a:t>
            </a:r>
            <a:endParaRPr lang="en-US" altLang="zh-CN" sz="1400" b="1" dirty="0">
              <a:solidFill>
                <a:srgbClr val="000000"/>
              </a:solidFill>
              <a:latin typeface="Calibri" pitchFamily="34" charset="0"/>
              <a:ea typeface="微软雅黑" pitchFamily="34" charset="-122"/>
              <a:sym typeface="Calibri" pitchFamily="34" charset="0"/>
            </a:endParaRPr>
          </a:p>
        </p:txBody>
      </p:sp>
      <p:grpSp>
        <p:nvGrpSpPr>
          <p:cNvPr id="204" name="组合 203"/>
          <p:cNvGrpSpPr/>
          <p:nvPr/>
        </p:nvGrpSpPr>
        <p:grpSpPr>
          <a:xfrm>
            <a:off x="1459237" y="1983316"/>
            <a:ext cx="698003" cy="1515141"/>
            <a:chOff x="3288054" y="3177886"/>
            <a:chExt cx="1131530" cy="2467743"/>
          </a:xfrm>
        </p:grpSpPr>
        <p:sp>
          <p:nvSpPr>
            <p:cNvPr id="205" name="直接连接符 12"/>
            <p:cNvSpPr>
              <a:spLocks noChangeShapeType="1"/>
            </p:cNvSpPr>
            <p:nvPr/>
          </p:nvSpPr>
          <p:spPr bwMode="auto">
            <a:xfrm flipV="1">
              <a:off x="3852195" y="4200238"/>
              <a:ext cx="1" cy="1445391"/>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06" name="椭圆 95"/>
            <p:cNvSpPr>
              <a:spLocks noChangeArrowheads="1"/>
            </p:cNvSpPr>
            <p:nvPr/>
          </p:nvSpPr>
          <p:spPr bwMode="auto">
            <a:xfrm>
              <a:off x="3288054" y="3177886"/>
              <a:ext cx="1131530" cy="1130204"/>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grpSp>
      <p:sp>
        <p:nvSpPr>
          <p:cNvPr id="207" name="矩形 112"/>
          <p:cNvSpPr>
            <a:spLocks noChangeArrowheads="1"/>
          </p:cNvSpPr>
          <p:nvPr/>
        </p:nvSpPr>
        <p:spPr bwMode="auto">
          <a:xfrm>
            <a:off x="1580774" y="2216619"/>
            <a:ext cx="472773"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dirty="0">
                <a:solidFill>
                  <a:srgbClr val="000000"/>
                </a:solidFill>
                <a:latin typeface="Calibri" pitchFamily="34" charset="0"/>
                <a:ea typeface="微软雅黑" pitchFamily="34" charset="-122"/>
                <a:sym typeface="Calibri" pitchFamily="34" charset="0"/>
              </a:rPr>
              <a:t>移交</a:t>
            </a:r>
            <a:endParaRPr lang="en-US" altLang="zh-CN" sz="1400" b="1" dirty="0">
              <a:solidFill>
                <a:srgbClr val="000000"/>
              </a:solidFill>
              <a:latin typeface="Calibri" pitchFamily="34" charset="0"/>
              <a:ea typeface="微软雅黑" pitchFamily="34" charset="-122"/>
              <a:sym typeface="Calibri" pitchFamily="34" charset="0"/>
            </a:endParaRPr>
          </a:p>
        </p:txBody>
      </p:sp>
      <p:grpSp>
        <p:nvGrpSpPr>
          <p:cNvPr id="208" name="组合 207"/>
          <p:cNvGrpSpPr/>
          <p:nvPr/>
        </p:nvGrpSpPr>
        <p:grpSpPr>
          <a:xfrm>
            <a:off x="3544909" y="1876616"/>
            <a:ext cx="717062" cy="1595758"/>
            <a:chOff x="6669132" y="3004102"/>
            <a:chExt cx="1162426" cy="2599047"/>
          </a:xfrm>
        </p:grpSpPr>
        <p:sp>
          <p:nvSpPr>
            <p:cNvPr id="209" name="直接连接符 86"/>
            <p:cNvSpPr>
              <a:spLocks noChangeShapeType="1"/>
            </p:cNvSpPr>
            <p:nvPr/>
          </p:nvSpPr>
          <p:spPr bwMode="auto">
            <a:xfrm flipV="1">
              <a:off x="7255965" y="3457411"/>
              <a:ext cx="1" cy="2145738"/>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0" name="椭圆 91"/>
            <p:cNvSpPr>
              <a:spLocks noChangeArrowheads="1"/>
            </p:cNvSpPr>
            <p:nvPr/>
          </p:nvSpPr>
          <p:spPr bwMode="auto">
            <a:xfrm>
              <a:off x="6669132" y="3004102"/>
              <a:ext cx="1162426" cy="1162832"/>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11" name="矩形 113"/>
          <p:cNvSpPr>
            <a:spLocks noChangeArrowheads="1"/>
          </p:cNvSpPr>
          <p:nvPr/>
        </p:nvSpPr>
        <p:spPr bwMode="auto">
          <a:xfrm>
            <a:off x="3672198" y="2132856"/>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变更</a:t>
            </a:r>
          </a:p>
        </p:txBody>
      </p:sp>
      <p:grpSp>
        <p:nvGrpSpPr>
          <p:cNvPr id="212" name="组合 211"/>
          <p:cNvGrpSpPr/>
          <p:nvPr/>
        </p:nvGrpSpPr>
        <p:grpSpPr>
          <a:xfrm>
            <a:off x="5416177" y="1372755"/>
            <a:ext cx="717062" cy="2015445"/>
            <a:chOff x="9702639" y="2183452"/>
            <a:chExt cx="1162426" cy="3282600"/>
          </a:xfrm>
        </p:grpSpPr>
        <p:sp>
          <p:nvSpPr>
            <p:cNvPr id="213" name="直接连接符 89"/>
            <p:cNvSpPr>
              <a:spLocks noChangeShapeType="1"/>
            </p:cNvSpPr>
            <p:nvPr/>
          </p:nvSpPr>
          <p:spPr bwMode="auto">
            <a:xfrm flipV="1">
              <a:off x="10305417" y="3145995"/>
              <a:ext cx="1" cy="2320057"/>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4" name="椭圆 94"/>
            <p:cNvSpPr>
              <a:spLocks noChangeArrowheads="1"/>
            </p:cNvSpPr>
            <p:nvPr/>
          </p:nvSpPr>
          <p:spPr bwMode="auto">
            <a:xfrm>
              <a:off x="9702639" y="2183452"/>
              <a:ext cx="1162426" cy="1162409"/>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15" name="矩形 114"/>
          <p:cNvSpPr>
            <a:spLocks noChangeArrowheads="1"/>
          </p:cNvSpPr>
          <p:nvPr/>
        </p:nvSpPr>
        <p:spPr bwMode="auto">
          <a:xfrm>
            <a:off x="5532421" y="1519023"/>
            <a:ext cx="472772" cy="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处置</a:t>
            </a:r>
            <a:endParaRPr lang="en-US" altLang="zh-CN" sz="1400" b="1" dirty="0">
              <a:solidFill>
                <a:srgbClr val="000000"/>
              </a:solidFill>
              <a:latin typeface="Calibri" pitchFamily="34" charset="0"/>
              <a:ea typeface="微软雅黑" pitchFamily="34" charset="-122"/>
              <a:sym typeface="Calibri" pitchFamily="34" charset="0"/>
            </a:endParaRPr>
          </a:p>
          <a:p>
            <a:pPr algn="ctr"/>
            <a:r>
              <a:rPr lang="zh-CN" altLang="en-US" sz="1400" b="1" dirty="0">
                <a:solidFill>
                  <a:srgbClr val="000000"/>
                </a:solidFill>
                <a:latin typeface="Calibri" pitchFamily="34" charset="0"/>
                <a:ea typeface="微软雅黑" pitchFamily="34" charset="-122"/>
                <a:sym typeface="Calibri" pitchFamily="34" charset="0"/>
              </a:rPr>
              <a:t>汇总</a:t>
            </a:r>
          </a:p>
        </p:txBody>
      </p:sp>
      <p:grpSp>
        <p:nvGrpSpPr>
          <p:cNvPr id="216" name="组合 215"/>
          <p:cNvGrpSpPr/>
          <p:nvPr/>
        </p:nvGrpSpPr>
        <p:grpSpPr>
          <a:xfrm>
            <a:off x="4167871" y="855853"/>
            <a:ext cx="830219" cy="2929508"/>
            <a:chOff x="7679013" y="1341562"/>
            <a:chExt cx="1345866" cy="4771355"/>
          </a:xfrm>
        </p:grpSpPr>
        <p:sp>
          <p:nvSpPr>
            <p:cNvPr id="217" name="直接连接符 87"/>
            <p:cNvSpPr>
              <a:spLocks noChangeShapeType="1"/>
            </p:cNvSpPr>
            <p:nvPr/>
          </p:nvSpPr>
          <p:spPr bwMode="auto">
            <a:xfrm flipV="1">
              <a:off x="8361211" y="2567202"/>
              <a:ext cx="1" cy="3545715"/>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8" name="椭圆 13"/>
            <p:cNvSpPr>
              <a:spLocks noChangeArrowheads="1"/>
            </p:cNvSpPr>
            <p:nvPr/>
          </p:nvSpPr>
          <p:spPr bwMode="auto">
            <a:xfrm>
              <a:off x="7679013" y="1341562"/>
              <a:ext cx="1345866" cy="1346173"/>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19" name="矩形 118"/>
          <p:cNvSpPr>
            <a:spLocks noChangeArrowheads="1"/>
          </p:cNvSpPr>
          <p:nvPr/>
        </p:nvSpPr>
        <p:spPr bwMode="auto">
          <a:xfrm>
            <a:off x="4360552" y="1124744"/>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归还</a:t>
            </a:r>
          </a:p>
        </p:txBody>
      </p:sp>
      <p:grpSp>
        <p:nvGrpSpPr>
          <p:cNvPr id="220" name="组合 219"/>
          <p:cNvGrpSpPr/>
          <p:nvPr/>
        </p:nvGrpSpPr>
        <p:grpSpPr>
          <a:xfrm>
            <a:off x="2892168" y="1364457"/>
            <a:ext cx="717062" cy="2262040"/>
            <a:chOff x="5610976" y="2169935"/>
            <a:chExt cx="1162426" cy="3684235"/>
          </a:xfrm>
        </p:grpSpPr>
        <p:sp>
          <p:nvSpPr>
            <p:cNvPr id="221" name="直接连接符 85"/>
            <p:cNvSpPr>
              <a:spLocks noChangeShapeType="1"/>
            </p:cNvSpPr>
            <p:nvPr/>
          </p:nvSpPr>
          <p:spPr bwMode="auto">
            <a:xfrm flipV="1">
              <a:off x="6178962" y="2352496"/>
              <a:ext cx="1" cy="3501674"/>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22" name="椭圆 93"/>
            <p:cNvSpPr>
              <a:spLocks noChangeArrowheads="1"/>
            </p:cNvSpPr>
            <p:nvPr/>
          </p:nvSpPr>
          <p:spPr bwMode="auto">
            <a:xfrm>
              <a:off x="5610976" y="2169935"/>
              <a:ext cx="1162426" cy="1162310"/>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23" name="矩形 119"/>
          <p:cNvSpPr>
            <a:spLocks noChangeArrowheads="1"/>
          </p:cNvSpPr>
          <p:nvPr/>
        </p:nvSpPr>
        <p:spPr bwMode="auto">
          <a:xfrm>
            <a:off x="3014314" y="1557886"/>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维修</a:t>
            </a:r>
          </a:p>
        </p:txBody>
      </p:sp>
      <p:grpSp>
        <p:nvGrpSpPr>
          <p:cNvPr id="224" name="组合 223"/>
          <p:cNvGrpSpPr/>
          <p:nvPr/>
        </p:nvGrpSpPr>
        <p:grpSpPr>
          <a:xfrm>
            <a:off x="4762246" y="2010584"/>
            <a:ext cx="784956" cy="1214010"/>
            <a:chOff x="8642553" y="3222299"/>
            <a:chExt cx="1272489" cy="1977284"/>
          </a:xfrm>
        </p:grpSpPr>
        <p:sp>
          <p:nvSpPr>
            <p:cNvPr id="225" name="直接连接符 88"/>
            <p:cNvSpPr>
              <a:spLocks noChangeShapeType="1"/>
            </p:cNvSpPr>
            <p:nvPr/>
          </p:nvSpPr>
          <p:spPr bwMode="auto">
            <a:xfrm flipV="1">
              <a:off x="9285939" y="4017097"/>
              <a:ext cx="1" cy="1182486"/>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26" name="椭圆 92"/>
            <p:cNvSpPr>
              <a:spLocks noChangeArrowheads="1"/>
            </p:cNvSpPr>
            <p:nvPr/>
          </p:nvSpPr>
          <p:spPr bwMode="auto">
            <a:xfrm>
              <a:off x="8642553" y="3222299"/>
              <a:ext cx="1272489" cy="1271587"/>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27" name="矩形 120"/>
          <p:cNvSpPr>
            <a:spLocks noChangeArrowheads="1"/>
          </p:cNvSpPr>
          <p:nvPr/>
        </p:nvSpPr>
        <p:spPr bwMode="auto">
          <a:xfrm>
            <a:off x="4924997" y="2292611"/>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处置</a:t>
            </a:r>
          </a:p>
        </p:txBody>
      </p:sp>
      <p:cxnSp>
        <p:nvCxnSpPr>
          <p:cNvPr id="228" name="原创设计师QQ598969553      _8"/>
          <p:cNvCxnSpPr/>
          <p:nvPr/>
        </p:nvCxnSpPr>
        <p:spPr>
          <a:xfrm>
            <a:off x="7236296" y="1633006"/>
            <a:ext cx="0" cy="3372596"/>
          </a:xfrm>
          <a:prstGeom prst="line">
            <a:avLst/>
          </a:prstGeom>
          <a:noFill/>
          <a:ln w="28575" cap="flat" cmpd="sng" algn="ctr">
            <a:solidFill>
              <a:sysClr val="window" lastClr="FFFFFF">
                <a:lumMod val="50000"/>
              </a:sysClr>
            </a:solidFill>
            <a:prstDash val="sysDot"/>
            <a:tailEnd type="oval"/>
          </a:ln>
          <a:effectLst/>
        </p:spPr>
      </p:cxnSp>
      <p:sp>
        <p:nvSpPr>
          <p:cNvPr id="231" name="原创设计师QQ598969553      _3"/>
          <p:cNvSpPr/>
          <p:nvPr/>
        </p:nvSpPr>
        <p:spPr>
          <a:xfrm>
            <a:off x="7607440" y="1633006"/>
            <a:ext cx="1282156"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我的资产</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232" name="原创设计师QQ598969553      _5"/>
          <p:cNvSpPr/>
          <p:nvPr/>
        </p:nvSpPr>
        <p:spPr>
          <a:xfrm>
            <a:off x="7607440" y="2440326"/>
            <a:ext cx="1461668"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综合查询</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grpSp>
        <p:nvGrpSpPr>
          <p:cNvPr id="233" name="原创设计师QQ598969553      _10"/>
          <p:cNvGrpSpPr/>
          <p:nvPr/>
        </p:nvGrpSpPr>
        <p:grpSpPr>
          <a:xfrm>
            <a:off x="7089907" y="1546203"/>
            <a:ext cx="442641" cy="461665"/>
            <a:chOff x="1505114" y="3412397"/>
            <a:chExt cx="589156" cy="614476"/>
          </a:xfrm>
        </p:grpSpPr>
        <p:sp>
          <p:nvSpPr>
            <p:cNvPr id="234"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35" name="文本框 9"/>
            <p:cNvSpPr txBox="1"/>
            <p:nvPr/>
          </p:nvSpPr>
          <p:spPr>
            <a:xfrm>
              <a:off x="1563785" y="3412397"/>
              <a:ext cx="454883"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rPr>
                <a:t>A</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grpSp>
        <p:nvGrpSpPr>
          <p:cNvPr id="236" name="原创设计师QQ598969553      _13"/>
          <p:cNvGrpSpPr/>
          <p:nvPr/>
        </p:nvGrpSpPr>
        <p:grpSpPr>
          <a:xfrm>
            <a:off x="7089907" y="2463279"/>
            <a:ext cx="442641" cy="461665"/>
            <a:chOff x="1505114" y="3412397"/>
            <a:chExt cx="589156" cy="614476"/>
          </a:xfrm>
        </p:grpSpPr>
        <p:sp>
          <p:nvSpPr>
            <p:cNvPr id="237"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38" name="文本框 9"/>
            <p:cNvSpPr txBox="1"/>
            <p:nvPr/>
          </p:nvSpPr>
          <p:spPr>
            <a:xfrm>
              <a:off x="1555249" y="3412397"/>
              <a:ext cx="471953"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rPr>
                <a:t>B</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sp>
        <p:nvSpPr>
          <p:cNvPr id="239" name="原创设计师QQ598969553      _5"/>
          <p:cNvSpPr/>
          <p:nvPr/>
        </p:nvSpPr>
        <p:spPr>
          <a:xfrm>
            <a:off x="7609813" y="3304422"/>
            <a:ext cx="1461668"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综合统计</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grpSp>
        <p:nvGrpSpPr>
          <p:cNvPr id="240" name="原创设计师QQ598969553      _13"/>
          <p:cNvGrpSpPr/>
          <p:nvPr/>
        </p:nvGrpSpPr>
        <p:grpSpPr>
          <a:xfrm>
            <a:off x="7092280" y="3327375"/>
            <a:ext cx="442641" cy="461665"/>
            <a:chOff x="1505114" y="3412397"/>
            <a:chExt cx="589156" cy="614476"/>
          </a:xfrm>
        </p:grpSpPr>
        <p:sp>
          <p:nvSpPr>
            <p:cNvPr id="241"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42" name="文本框 9"/>
            <p:cNvSpPr txBox="1"/>
            <p:nvPr/>
          </p:nvSpPr>
          <p:spPr>
            <a:xfrm>
              <a:off x="1555250" y="3412397"/>
              <a:ext cx="471952"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kern="0" dirty="0">
                  <a:solidFill>
                    <a:sysClr val="window" lastClr="FFFFFF"/>
                  </a:solidFill>
                  <a:latin typeface="Impact" pitchFamily="34" charset="0"/>
                  <a:ea typeface="微软雅黑" panose="020B0503020204020204" pitchFamily="34" charset="-122"/>
                </a:rPr>
                <a:t>C</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grpSp>
        <p:nvGrpSpPr>
          <p:cNvPr id="111" name="组合 40"/>
          <p:cNvGrpSpPr>
            <a:grpSpLocks/>
          </p:cNvGrpSpPr>
          <p:nvPr/>
        </p:nvGrpSpPr>
        <p:grpSpPr bwMode="auto">
          <a:xfrm>
            <a:off x="1003585" y="4883657"/>
            <a:ext cx="1287495" cy="1137631"/>
            <a:chOff x="1128105" y="2786058"/>
            <a:chExt cx="1935848" cy="1751017"/>
          </a:xfrm>
        </p:grpSpPr>
        <p:grpSp>
          <p:nvGrpSpPr>
            <p:cNvPr id="112" name="Group 6"/>
            <p:cNvGrpSpPr>
              <a:grpSpLocks/>
            </p:cNvGrpSpPr>
            <p:nvPr/>
          </p:nvGrpSpPr>
          <p:grpSpPr bwMode="auto">
            <a:xfrm>
              <a:off x="1295400" y="2786058"/>
              <a:ext cx="1753450" cy="1751017"/>
              <a:chOff x="1823" y="2371"/>
              <a:chExt cx="1801" cy="1801"/>
            </a:xfrm>
          </p:grpSpPr>
          <p:sp>
            <p:nvSpPr>
              <p:cNvPr id="114"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15" name="Oval 8"/>
              <p:cNvSpPr>
                <a:spLocks noChangeArrowheads="1"/>
              </p:cNvSpPr>
              <p:nvPr/>
            </p:nvSpPr>
            <p:spPr bwMode="auto">
              <a:xfrm>
                <a:off x="1946"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13"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采购</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val="3119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p:cTn id="11" dur="1000" fill="hold"/>
                                        <p:tgtEl>
                                          <p:spTgt spid="111"/>
                                        </p:tgtEl>
                                        <p:attrNameLst>
                                          <p:attrName>ppt_w</p:attrName>
                                        </p:attrNameLst>
                                      </p:cBhvr>
                                      <p:tavLst>
                                        <p:tav tm="0">
                                          <p:val>
                                            <p:fltVal val="0"/>
                                          </p:val>
                                        </p:tav>
                                        <p:tav tm="100000">
                                          <p:val>
                                            <p:strVal val="#ppt_w"/>
                                          </p:val>
                                        </p:tav>
                                      </p:tavLst>
                                    </p:anim>
                                    <p:anim calcmode="lin" valueType="num">
                                      <p:cBhvr>
                                        <p:cTn id="12" dur="1000" fill="hold"/>
                                        <p:tgtEl>
                                          <p:spTgt spid="111"/>
                                        </p:tgtEl>
                                        <p:attrNameLst>
                                          <p:attrName>ppt_h</p:attrName>
                                        </p:attrNameLst>
                                      </p:cBhvr>
                                      <p:tavLst>
                                        <p:tav tm="0">
                                          <p:val>
                                            <p:fltVal val="0"/>
                                          </p:val>
                                        </p:tav>
                                        <p:tav tm="100000">
                                          <p:val>
                                            <p:strVal val="#ppt_h"/>
                                          </p:val>
                                        </p:tav>
                                      </p:tavLst>
                                    </p:anim>
                                    <p:anim calcmode="lin" valueType="num">
                                      <p:cBhvr>
                                        <p:cTn id="13" dur="1000" fill="hold"/>
                                        <p:tgtEl>
                                          <p:spTgt spid="1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1000" fill="hold"/>
                                        <p:tgtEl>
                                          <p:spTgt spid="105"/>
                                        </p:tgtEl>
                                        <p:attrNameLst>
                                          <p:attrName>ppt_w</p:attrName>
                                        </p:attrNameLst>
                                      </p:cBhvr>
                                      <p:tavLst>
                                        <p:tav tm="0">
                                          <p:val>
                                            <p:fltVal val="0"/>
                                          </p:val>
                                        </p:tav>
                                        <p:tav tm="100000">
                                          <p:val>
                                            <p:strVal val="#ppt_w"/>
                                          </p:val>
                                        </p:tav>
                                      </p:tavLst>
                                    </p:anim>
                                    <p:anim calcmode="lin" valueType="num">
                                      <p:cBhvr>
                                        <p:cTn id="19" dur="1000" fill="hold"/>
                                        <p:tgtEl>
                                          <p:spTgt spid="105"/>
                                        </p:tgtEl>
                                        <p:attrNameLst>
                                          <p:attrName>ppt_h</p:attrName>
                                        </p:attrNameLst>
                                      </p:cBhvr>
                                      <p:tavLst>
                                        <p:tav tm="0">
                                          <p:val>
                                            <p:fltVal val="0"/>
                                          </p:val>
                                        </p:tav>
                                        <p:tav tm="100000">
                                          <p:val>
                                            <p:strVal val="#ppt_h"/>
                                          </p:val>
                                        </p:tav>
                                      </p:tavLst>
                                    </p:anim>
                                    <p:anim calcmode="lin" valueType="num">
                                      <p:cBhvr>
                                        <p:cTn id="20"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5"/>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250"/>
                                  </p:stCondLst>
                                  <p:childTnLst>
                                    <p:set>
                                      <p:cBhvr>
                                        <p:cTn id="23" dur="1" fill="hold">
                                          <p:stCondLst>
                                            <p:cond delay="0"/>
                                          </p:stCondLst>
                                        </p:cTn>
                                        <p:tgtEl>
                                          <p:spTgt spid="90"/>
                                        </p:tgtEl>
                                        <p:attrNameLst>
                                          <p:attrName>style.visibility</p:attrName>
                                        </p:attrNameLst>
                                      </p:cBhvr>
                                      <p:to>
                                        <p:strVal val="visible"/>
                                      </p:to>
                                    </p:set>
                                    <p:anim calcmode="lin" valueType="num">
                                      <p:cBhvr>
                                        <p:cTn id="24" dur="1000" fill="hold"/>
                                        <p:tgtEl>
                                          <p:spTgt spid="90"/>
                                        </p:tgtEl>
                                        <p:attrNameLst>
                                          <p:attrName>ppt_w</p:attrName>
                                        </p:attrNameLst>
                                      </p:cBhvr>
                                      <p:tavLst>
                                        <p:tav tm="0">
                                          <p:val>
                                            <p:fltVal val="0"/>
                                          </p:val>
                                        </p:tav>
                                        <p:tav tm="100000">
                                          <p:val>
                                            <p:strVal val="#ppt_w"/>
                                          </p:val>
                                        </p:tav>
                                      </p:tavLst>
                                    </p:anim>
                                    <p:anim calcmode="lin" valueType="num">
                                      <p:cBhvr>
                                        <p:cTn id="25" dur="1000" fill="hold"/>
                                        <p:tgtEl>
                                          <p:spTgt spid="90"/>
                                        </p:tgtEl>
                                        <p:attrNameLst>
                                          <p:attrName>ppt_h</p:attrName>
                                        </p:attrNameLst>
                                      </p:cBhvr>
                                      <p:tavLst>
                                        <p:tav tm="0">
                                          <p:val>
                                            <p:fltVal val="0"/>
                                          </p:val>
                                        </p:tav>
                                        <p:tav tm="100000">
                                          <p:val>
                                            <p:strVal val="#ppt_h"/>
                                          </p:val>
                                        </p:tav>
                                      </p:tavLst>
                                    </p:anim>
                                    <p:anim calcmode="lin" valueType="num">
                                      <p:cBhvr>
                                        <p:cTn id="26"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90"/>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50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5"/>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750"/>
                                  </p:stCondLst>
                                  <p:childTnLst>
                                    <p:set>
                                      <p:cBhvr>
                                        <p:cTn id="35" dur="1" fill="hold">
                                          <p:stCondLst>
                                            <p:cond delay="0"/>
                                          </p:stCondLst>
                                        </p:cTn>
                                        <p:tgtEl>
                                          <p:spTgt spid="100"/>
                                        </p:tgtEl>
                                        <p:attrNameLst>
                                          <p:attrName>style.visibility</p:attrName>
                                        </p:attrNameLst>
                                      </p:cBhvr>
                                      <p:to>
                                        <p:strVal val="visible"/>
                                      </p:to>
                                    </p:set>
                                    <p:anim calcmode="lin" valueType="num">
                                      <p:cBhvr>
                                        <p:cTn id="36" dur="1000" fill="hold"/>
                                        <p:tgtEl>
                                          <p:spTgt spid="100"/>
                                        </p:tgtEl>
                                        <p:attrNameLst>
                                          <p:attrName>ppt_w</p:attrName>
                                        </p:attrNameLst>
                                      </p:cBhvr>
                                      <p:tavLst>
                                        <p:tav tm="0">
                                          <p:val>
                                            <p:fltVal val="0"/>
                                          </p:val>
                                        </p:tav>
                                        <p:tav tm="100000">
                                          <p:val>
                                            <p:strVal val="#ppt_w"/>
                                          </p:val>
                                        </p:tav>
                                      </p:tavLst>
                                    </p:anim>
                                    <p:anim calcmode="lin" valueType="num">
                                      <p:cBhvr>
                                        <p:cTn id="37" dur="1000" fill="hold"/>
                                        <p:tgtEl>
                                          <p:spTgt spid="100"/>
                                        </p:tgtEl>
                                        <p:attrNameLst>
                                          <p:attrName>ppt_h</p:attrName>
                                        </p:attrNameLst>
                                      </p:cBhvr>
                                      <p:tavLst>
                                        <p:tav tm="0">
                                          <p:val>
                                            <p:fltVal val="0"/>
                                          </p:val>
                                        </p:tav>
                                        <p:tav tm="100000">
                                          <p:val>
                                            <p:strVal val="#ppt_h"/>
                                          </p:val>
                                        </p:tav>
                                      </p:tavLst>
                                    </p:anim>
                                    <p:anim calcmode="lin" valueType="num">
                                      <p:cBhvr>
                                        <p:cTn id="38" dur="10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0"/>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up)">
                                      <p:cBhvr>
                                        <p:cTn id="43" dur="500"/>
                                        <p:tgtEl>
                                          <p:spTgt spid="1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 calcmode="lin" valueType="num">
                                      <p:cBhvr>
                                        <p:cTn id="46" dur="1000" fill="hold"/>
                                        <p:tgtEl>
                                          <p:spTgt spid="169"/>
                                        </p:tgtEl>
                                        <p:attrNameLst>
                                          <p:attrName>ppt_w</p:attrName>
                                        </p:attrNameLst>
                                      </p:cBhvr>
                                      <p:tavLst>
                                        <p:tav tm="0">
                                          <p:val>
                                            <p:fltVal val="0"/>
                                          </p:val>
                                        </p:tav>
                                        <p:tav tm="100000">
                                          <p:val>
                                            <p:strVal val="#ppt_w"/>
                                          </p:val>
                                        </p:tav>
                                      </p:tavLst>
                                    </p:anim>
                                    <p:anim calcmode="lin" valueType="num">
                                      <p:cBhvr>
                                        <p:cTn id="47" dur="1000" fill="hold"/>
                                        <p:tgtEl>
                                          <p:spTgt spid="169"/>
                                        </p:tgtEl>
                                        <p:attrNameLst>
                                          <p:attrName>ppt_h</p:attrName>
                                        </p:attrNameLst>
                                      </p:cBhvr>
                                      <p:tavLst>
                                        <p:tav tm="0">
                                          <p:val>
                                            <p:fltVal val="0"/>
                                          </p:val>
                                        </p:tav>
                                        <p:tav tm="100000">
                                          <p:val>
                                            <p:strVal val="#ppt_h"/>
                                          </p:val>
                                        </p:tav>
                                      </p:tavLst>
                                    </p:anim>
                                    <p:anim calcmode="lin" valueType="num">
                                      <p:cBhvr>
                                        <p:cTn id="48" dur="1000" fill="hold"/>
                                        <p:tgtEl>
                                          <p:spTgt spid="169"/>
                                        </p:tgtEl>
                                        <p:attrNameLst>
                                          <p:attrName>style.rotation</p:attrName>
                                        </p:attrNameLst>
                                      </p:cBhvr>
                                      <p:tavLst>
                                        <p:tav tm="0">
                                          <p:val>
                                            <p:fltVal val="90"/>
                                          </p:val>
                                        </p:tav>
                                        <p:tav tm="100000">
                                          <p:val>
                                            <p:fltVal val="0"/>
                                          </p:val>
                                        </p:tav>
                                      </p:tavLst>
                                    </p:anim>
                                    <p:animEffect transition="in" filter="fade">
                                      <p:cBhvr>
                                        <p:cTn id="49" dur="1000"/>
                                        <p:tgtEl>
                                          <p:spTgt spid="169"/>
                                        </p:tgtEl>
                                      </p:cBhvr>
                                    </p:animEffect>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170"/>
                                        </p:tgtEl>
                                        <p:attrNameLst>
                                          <p:attrName>style.visibility</p:attrName>
                                        </p:attrNameLst>
                                      </p:cBhvr>
                                      <p:to>
                                        <p:strVal val="visible"/>
                                      </p:to>
                                    </p:set>
                                    <p:animEffect transition="in" filter="wipe(left)">
                                      <p:cBhvr>
                                        <p:cTn id="53" dur="250"/>
                                        <p:tgtEl>
                                          <p:spTgt spid="170"/>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204"/>
                                        </p:tgtEl>
                                        <p:attrNameLst>
                                          <p:attrName>style.visibility</p:attrName>
                                        </p:attrNameLst>
                                      </p:cBhvr>
                                      <p:to>
                                        <p:strVal val="visible"/>
                                      </p:to>
                                    </p:set>
                                    <p:animEffect transition="in" filter="wipe(down)">
                                      <p:cBhvr>
                                        <p:cTn id="57" dur="250"/>
                                        <p:tgtEl>
                                          <p:spTgt spid="204"/>
                                        </p:tgtEl>
                                      </p:cBhvr>
                                    </p:animEffect>
                                  </p:childTnLst>
                                </p:cTn>
                              </p:par>
                            </p:childTnLst>
                          </p:cTn>
                        </p:par>
                        <p:par>
                          <p:cTn id="58" fill="hold">
                            <p:stCondLst>
                              <p:cond delay="4750"/>
                            </p:stCondLst>
                            <p:childTnLst>
                              <p:par>
                                <p:cTn id="59" presetID="53" presetClass="entr" presetSubtype="16" fill="hold" grpId="0" nodeType="afterEffect">
                                  <p:stCondLst>
                                    <p:cond delay="0"/>
                                  </p:stCondLst>
                                  <p:childTnLst>
                                    <p:set>
                                      <p:cBhvr>
                                        <p:cTn id="60" dur="1" fill="hold">
                                          <p:stCondLst>
                                            <p:cond delay="0"/>
                                          </p:stCondLst>
                                        </p:cTn>
                                        <p:tgtEl>
                                          <p:spTgt spid="207"/>
                                        </p:tgtEl>
                                        <p:attrNameLst>
                                          <p:attrName>style.visibility</p:attrName>
                                        </p:attrNameLst>
                                      </p:cBhvr>
                                      <p:to>
                                        <p:strVal val="visible"/>
                                      </p:to>
                                    </p:set>
                                    <p:anim calcmode="lin" valueType="num">
                                      <p:cBhvr>
                                        <p:cTn id="61" dur="250" fill="hold"/>
                                        <p:tgtEl>
                                          <p:spTgt spid="207"/>
                                        </p:tgtEl>
                                        <p:attrNameLst>
                                          <p:attrName>ppt_w</p:attrName>
                                        </p:attrNameLst>
                                      </p:cBhvr>
                                      <p:tavLst>
                                        <p:tav tm="0">
                                          <p:val>
                                            <p:fltVal val="0"/>
                                          </p:val>
                                        </p:tav>
                                        <p:tav tm="100000">
                                          <p:val>
                                            <p:strVal val="#ppt_w"/>
                                          </p:val>
                                        </p:tav>
                                      </p:tavLst>
                                    </p:anim>
                                    <p:anim calcmode="lin" valueType="num">
                                      <p:cBhvr>
                                        <p:cTn id="62" dur="250" fill="hold"/>
                                        <p:tgtEl>
                                          <p:spTgt spid="207"/>
                                        </p:tgtEl>
                                        <p:attrNameLst>
                                          <p:attrName>ppt_h</p:attrName>
                                        </p:attrNameLst>
                                      </p:cBhvr>
                                      <p:tavLst>
                                        <p:tav tm="0">
                                          <p:val>
                                            <p:fltVal val="0"/>
                                          </p:val>
                                        </p:tav>
                                        <p:tav tm="100000">
                                          <p:val>
                                            <p:strVal val="#ppt_h"/>
                                          </p:val>
                                        </p:tav>
                                      </p:tavLst>
                                    </p:anim>
                                    <p:animEffect transition="in" filter="fade">
                                      <p:cBhvr>
                                        <p:cTn id="63" dur="250"/>
                                        <p:tgtEl>
                                          <p:spTgt spid="207"/>
                                        </p:tgtEl>
                                      </p:cBhvr>
                                    </p:animEffect>
                                  </p:childTnLst>
                                </p:cTn>
                              </p:par>
                            </p:childTnLst>
                          </p:cTn>
                        </p:par>
                        <p:par>
                          <p:cTn id="64" fill="hold">
                            <p:stCondLst>
                              <p:cond delay="5000"/>
                            </p:stCondLst>
                            <p:childTnLst>
                              <p:par>
                                <p:cTn id="65" presetID="22" presetClass="entr" presetSubtype="4" fill="hold" nodeType="afterEffect">
                                  <p:stCondLst>
                                    <p:cond delay="0"/>
                                  </p:stCondLst>
                                  <p:childTnLst>
                                    <p:set>
                                      <p:cBhvr>
                                        <p:cTn id="66" dur="1" fill="hold">
                                          <p:stCondLst>
                                            <p:cond delay="0"/>
                                          </p:stCondLst>
                                        </p:cTn>
                                        <p:tgtEl>
                                          <p:spTgt spid="200"/>
                                        </p:tgtEl>
                                        <p:attrNameLst>
                                          <p:attrName>style.visibility</p:attrName>
                                        </p:attrNameLst>
                                      </p:cBhvr>
                                      <p:to>
                                        <p:strVal val="visible"/>
                                      </p:to>
                                    </p:set>
                                    <p:animEffect transition="in" filter="wipe(down)">
                                      <p:cBhvr>
                                        <p:cTn id="67" dur="250"/>
                                        <p:tgtEl>
                                          <p:spTgt spid="200"/>
                                        </p:tgtEl>
                                      </p:cBhvr>
                                    </p:animEffect>
                                  </p:childTnLst>
                                </p:cTn>
                              </p:par>
                            </p:childTnLst>
                          </p:cTn>
                        </p:par>
                        <p:par>
                          <p:cTn id="68" fill="hold">
                            <p:stCondLst>
                              <p:cond delay="5250"/>
                            </p:stCondLst>
                            <p:childTnLst>
                              <p:par>
                                <p:cTn id="69" presetID="53" presetClass="entr" presetSubtype="16" fill="hold" grpId="0" nodeType="afterEffect">
                                  <p:stCondLst>
                                    <p:cond delay="0"/>
                                  </p:stCondLst>
                                  <p:childTnLst>
                                    <p:set>
                                      <p:cBhvr>
                                        <p:cTn id="70" dur="1" fill="hold">
                                          <p:stCondLst>
                                            <p:cond delay="0"/>
                                          </p:stCondLst>
                                        </p:cTn>
                                        <p:tgtEl>
                                          <p:spTgt spid="203"/>
                                        </p:tgtEl>
                                        <p:attrNameLst>
                                          <p:attrName>style.visibility</p:attrName>
                                        </p:attrNameLst>
                                      </p:cBhvr>
                                      <p:to>
                                        <p:strVal val="visible"/>
                                      </p:to>
                                    </p:set>
                                    <p:anim calcmode="lin" valueType="num">
                                      <p:cBhvr>
                                        <p:cTn id="71" dur="250" fill="hold"/>
                                        <p:tgtEl>
                                          <p:spTgt spid="203"/>
                                        </p:tgtEl>
                                        <p:attrNameLst>
                                          <p:attrName>ppt_w</p:attrName>
                                        </p:attrNameLst>
                                      </p:cBhvr>
                                      <p:tavLst>
                                        <p:tav tm="0">
                                          <p:val>
                                            <p:fltVal val="0"/>
                                          </p:val>
                                        </p:tav>
                                        <p:tav tm="100000">
                                          <p:val>
                                            <p:strVal val="#ppt_w"/>
                                          </p:val>
                                        </p:tav>
                                      </p:tavLst>
                                    </p:anim>
                                    <p:anim calcmode="lin" valueType="num">
                                      <p:cBhvr>
                                        <p:cTn id="72" dur="250" fill="hold"/>
                                        <p:tgtEl>
                                          <p:spTgt spid="203"/>
                                        </p:tgtEl>
                                        <p:attrNameLst>
                                          <p:attrName>ppt_h</p:attrName>
                                        </p:attrNameLst>
                                      </p:cBhvr>
                                      <p:tavLst>
                                        <p:tav tm="0">
                                          <p:val>
                                            <p:fltVal val="0"/>
                                          </p:val>
                                        </p:tav>
                                        <p:tav tm="100000">
                                          <p:val>
                                            <p:strVal val="#ppt_h"/>
                                          </p:val>
                                        </p:tav>
                                      </p:tavLst>
                                    </p:anim>
                                    <p:animEffect transition="in" filter="fade">
                                      <p:cBhvr>
                                        <p:cTn id="73" dur="250"/>
                                        <p:tgtEl>
                                          <p:spTgt spid="203"/>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20"/>
                                        </p:tgtEl>
                                        <p:attrNameLst>
                                          <p:attrName>style.visibility</p:attrName>
                                        </p:attrNameLst>
                                      </p:cBhvr>
                                      <p:to>
                                        <p:strVal val="visible"/>
                                      </p:to>
                                    </p:set>
                                    <p:animEffect transition="in" filter="wipe(down)">
                                      <p:cBhvr>
                                        <p:cTn id="77" dur="250"/>
                                        <p:tgtEl>
                                          <p:spTgt spid="220"/>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223"/>
                                        </p:tgtEl>
                                        <p:attrNameLst>
                                          <p:attrName>style.visibility</p:attrName>
                                        </p:attrNameLst>
                                      </p:cBhvr>
                                      <p:to>
                                        <p:strVal val="visible"/>
                                      </p:to>
                                    </p:set>
                                    <p:anim calcmode="lin" valueType="num">
                                      <p:cBhvr>
                                        <p:cTn id="81" dur="250" fill="hold"/>
                                        <p:tgtEl>
                                          <p:spTgt spid="223"/>
                                        </p:tgtEl>
                                        <p:attrNameLst>
                                          <p:attrName>ppt_w</p:attrName>
                                        </p:attrNameLst>
                                      </p:cBhvr>
                                      <p:tavLst>
                                        <p:tav tm="0">
                                          <p:val>
                                            <p:fltVal val="0"/>
                                          </p:val>
                                        </p:tav>
                                        <p:tav tm="100000">
                                          <p:val>
                                            <p:strVal val="#ppt_w"/>
                                          </p:val>
                                        </p:tav>
                                      </p:tavLst>
                                    </p:anim>
                                    <p:anim calcmode="lin" valueType="num">
                                      <p:cBhvr>
                                        <p:cTn id="82" dur="250" fill="hold"/>
                                        <p:tgtEl>
                                          <p:spTgt spid="223"/>
                                        </p:tgtEl>
                                        <p:attrNameLst>
                                          <p:attrName>ppt_h</p:attrName>
                                        </p:attrNameLst>
                                      </p:cBhvr>
                                      <p:tavLst>
                                        <p:tav tm="0">
                                          <p:val>
                                            <p:fltVal val="0"/>
                                          </p:val>
                                        </p:tav>
                                        <p:tav tm="100000">
                                          <p:val>
                                            <p:strVal val="#ppt_h"/>
                                          </p:val>
                                        </p:tav>
                                      </p:tavLst>
                                    </p:anim>
                                    <p:animEffect transition="in" filter="fade">
                                      <p:cBhvr>
                                        <p:cTn id="83" dur="250"/>
                                        <p:tgtEl>
                                          <p:spTgt spid="223"/>
                                        </p:tgtEl>
                                      </p:cBhvr>
                                    </p:animEffect>
                                  </p:childTnLst>
                                </p:cTn>
                              </p:par>
                            </p:childTnLst>
                          </p:cTn>
                        </p:par>
                        <p:par>
                          <p:cTn id="84" fill="hold">
                            <p:stCondLst>
                              <p:cond delay="6000"/>
                            </p:stCondLst>
                            <p:childTnLst>
                              <p:par>
                                <p:cTn id="85" presetID="22" presetClass="entr" presetSubtype="4" fill="hold" nodeType="afterEffect">
                                  <p:stCondLst>
                                    <p:cond delay="0"/>
                                  </p:stCondLst>
                                  <p:childTnLst>
                                    <p:set>
                                      <p:cBhvr>
                                        <p:cTn id="86" dur="1" fill="hold">
                                          <p:stCondLst>
                                            <p:cond delay="0"/>
                                          </p:stCondLst>
                                        </p:cTn>
                                        <p:tgtEl>
                                          <p:spTgt spid="208"/>
                                        </p:tgtEl>
                                        <p:attrNameLst>
                                          <p:attrName>style.visibility</p:attrName>
                                        </p:attrNameLst>
                                      </p:cBhvr>
                                      <p:to>
                                        <p:strVal val="visible"/>
                                      </p:to>
                                    </p:set>
                                    <p:animEffect transition="in" filter="wipe(down)">
                                      <p:cBhvr>
                                        <p:cTn id="87" dur="250"/>
                                        <p:tgtEl>
                                          <p:spTgt spid="208"/>
                                        </p:tgtEl>
                                      </p:cBhvr>
                                    </p:animEffect>
                                  </p:childTnLst>
                                </p:cTn>
                              </p:par>
                            </p:childTnLst>
                          </p:cTn>
                        </p:par>
                        <p:par>
                          <p:cTn id="88" fill="hold">
                            <p:stCondLst>
                              <p:cond delay="6250"/>
                            </p:stCondLst>
                            <p:childTnLst>
                              <p:par>
                                <p:cTn id="89" presetID="53" presetClass="entr" presetSubtype="16" fill="hold" grpId="0" nodeType="afterEffect">
                                  <p:stCondLst>
                                    <p:cond delay="0"/>
                                  </p:stCondLst>
                                  <p:childTnLst>
                                    <p:set>
                                      <p:cBhvr>
                                        <p:cTn id="90" dur="1" fill="hold">
                                          <p:stCondLst>
                                            <p:cond delay="0"/>
                                          </p:stCondLst>
                                        </p:cTn>
                                        <p:tgtEl>
                                          <p:spTgt spid="211"/>
                                        </p:tgtEl>
                                        <p:attrNameLst>
                                          <p:attrName>style.visibility</p:attrName>
                                        </p:attrNameLst>
                                      </p:cBhvr>
                                      <p:to>
                                        <p:strVal val="visible"/>
                                      </p:to>
                                    </p:set>
                                    <p:anim calcmode="lin" valueType="num">
                                      <p:cBhvr>
                                        <p:cTn id="91" dur="250" fill="hold"/>
                                        <p:tgtEl>
                                          <p:spTgt spid="211"/>
                                        </p:tgtEl>
                                        <p:attrNameLst>
                                          <p:attrName>ppt_w</p:attrName>
                                        </p:attrNameLst>
                                      </p:cBhvr>
                                      <p:tavLst>
                                        <p:tav tm="0">
                                          <p:val>
                                            <p:fltVal val="0"/>
                                          </p:val>
                                        </p:tav>
                                        <p:tav tm="100000">
                                          <p:val>
                                            <p:strVal val="#ppt_w"/>
                                          </p:val>
                                        </p:tav>
                                      </p:tavLst>
                                    </p:anim>
                                    <p:anim calcmode="lin" valueType="num">
                                      <p:cBhvr>
                                        <p:cTn id="92" dur="250" fill="hold"/>
                                        <p:tgtEl>
                                          <p:spTgt spid="211"/>
                                        </p:tgtEl>
                                        <p:attrNameLst>
                                          <p:attrName>ppt_h</p:attrName>
                                        </p:attrNameLst>
                                      </p:cBhvr>
                                      <p:tavLst>
                                        <p:tav tm="0">
                                          <p:val>
                                            <p:fltVal val="0"/>
                                          </p:val>
                                        </p:tav>
                                        <p:tav tm="100000">
                                          <p:val>
                                            <p:strVal val="#ppt_h"/>
                                          </p:val>
                                        </p:tav>
                                      </p:tavLst>
                                    </p:anim>
                                    <p:animEffect transition="in" filter="fade">
                                      <p:cBhvr>
                                        <p:cTn id="93" dur="250"/>
                                        <p:tgtEl>
                                          <p:spTgt spid="21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216"/>
                                        </p:tgtEl>
                                        <p:attrNameLst>
                                          <p:attrName>style.visibility</p:attrName>
                                        </p:attrNameLst>
                                      </p:cBhvr>
                                      <p:to>
                                        <p:strVal val="visible"/>
                                      </p:to>
                                    </p:set>
                                    <p:animEffect transition="in" filter="wipe(down)">
                                      <p:cBhvr>
                                        <p:cTn id="97" dur="250"/>
                                        <p:tgtEl>
                                          <p:spTgt spid="216"/>
                                        </p:tgtEl>
                                      </p:cBhvr>
                                    </p:animEffect>
                                  </p:childTnLst>
                                </p:cTn>
                              </p:par>
                            </p:childTnLst>
                          </p:cTn>
                        </p:par>
                        <p:par>
                          <p:cTn id="98" fill="hold">
                            <p:stCondLst>
                              <p:cond delay="6750"/>
                            </p:stCondLst>
                            <p:childTnLst>
                              <p:par>
                                <p:cTn id="99" presetID="53" presetClass="entr" presetSubtype="16" fill="hold" grpId="0" nodeType="after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p:cTn id="101" dur="250" fill="hold"/>
                                        <p:tgtEl>
                                          <p:spTgt spid="219"/>
                                        </p:tgtEl>
                                        <p:attrNameLst>
                                          <p:attrName>ppt_w</p:attrName>
                                        </p:attrNameLst>
                                      </p:cBhvr>
                                      <p:tavLst>
                                        <p:tav tm="0">
                                          <p:val>
                                            <p:fltVal val="0"/>
                                          </p:val>
                                        </p:tav>
                                        <p:tav tm="100000">
                                          <p:val>
                                            <p:strVal val="#ppt_w"/>
                                          </p:val>
                                        </p:tav>
                                      </p:tavLst>
                                    </p:anim>
                                    <p:anim calcmode="lin" valueType="num">
                                      <p:cBhvr>
                                        <p:cTn id="102" dur="250" fill="hold"/>
                                        <p:tgtEl>
                                          <p:spTgt spid="219"/>
                                        </p:tgtEl>
                                        <p:attrNameLst>
                                          <p:attrName>ppt_h</p:attrName>
                                        </p:attrNameLst>
                                      </p:cBhvr>
                                      <p:tavLst>
                                        <p:tav tm="0">
                                          <p:val>
                                            <p:fltVal val="0"/>
                                          </p:val>
                                        </p:tav>
                                        <p:tav tm="100000">
                                          <p:val>
                                            <p:strVal val="#ppt_h"/>
                                          </p:val>
                                        </p:tav>
                                      </p:tavLst>
                                    </p:anim>
                                    <p:animEffect transition="in" filter="fade">
                                      <p:cBhvr>
                                        <p:cTn id="103" dur="250"/>
                                        <p:tgtEl>
                                          <p:spTgt spid="219"/>
                                        </p:tgtEl>
                                      </p:cBhvr>
                                    </p:animEffect>
                                  </p:childTnLst>
                                </p:cTn>
                              </p:par>
                            </p:childTnLst>
                          </p:cTn>
                        </p:par>
                        <p:par>
                          <p:cTn id="104" fill="hold">
                            <p:stCondLst>
                              <p:cond delay="7000"/>
                            </p:stCondLst>
                            <p:childTnLst>
                              <p:par>
                                <p:cTn id="105" presetID="22" presetClass="entr" presetSubtype="4" fill="hold" nodeType="afterEffect">
                                  <p:stCondLst>
                                    <p:cond delay="0"/>
                                  </p:stCondLst>
                                  <p:childTnLst>
                                    <p:set>
                                      <p:cBhvr>
                                        <p:cTn id="106" dur="1" fill="hold">
                                          <p:stCondLst>
                                            <p:cond delay="0"/>
                                          </p:stCondLst>
                                        </p:cTn>
                                        <p:tgtEl>
                                          <p:spTgt spid="224"/>
                                        </p:tgtEl>
                                        <p:attrNameLst>
                                          <p:attrName>style.visibility</p:attrName>
                                        </p:attrNameLst>
                                      </p:cBhvr>
                                      <p:to>
                                        <p:strVal val="visible"/>
                                      </p:to>
                                    </p:set>
                                    <p:animEffect transition="in" filter="wipe(down)">
                                      <p:cBhvr>
                                        <p:cTn id="107" dur="250"/>
                                        <p:tgtEl>
                                          <p:spTgt spid="224"/>
                                        </p:tgtEl>
                                      </p:cBhvr>
                                    </p:animEffect>
                                  </p:childTnLst>
                                </p:cTn>
                              </p:par>
                            </p:childTnLst>
                          </p:cTn>
                        </p:par>
                        <p:par>
                          <p:cTn id="108" fill="hold">
                            <p:stCondLst>
                              <p:cond delay="7250"/>
                            </p:stCondLst>
                            <p:childTnLst>
                              <p:par>
                                <p:cTn id="109" presetID="53" presetClass="entr" presetSubtype="16" fill="hold" grpId="0" nodeType="afterEffect">
                                  <p:stCondLst>
                                    <p:cond delay="0"/>
                                  </p:stCondLst>
                                  <p:childTnLst>
                                    <p:set>
                                      <p:cBhvr>
                                        <p:cTn id="110" dur="1" fill="hold">
                                          <p:stCondLst>
                                            <p:cond delay="0"/>
                                          </p:stCondLst>
                                        </p:cTn>
                                        <p:tgtEl>
                                          <p:spTgt spid="227"/>
                                        </p:tgtEl>
                                        <p:attrNameLst>
                                          <p:attrName>style.visibility</p:attrName>
                                        </p:attrNameLst>
                                      </p:cBhvr>
                                      <p:to>
                                        <p:strVal val="visible"/>
                                      </p:to>
                                    </p:set>
                                    <p:anim calcmode="lin" valueType="num">
                                      <p:cBhvr>
                                        <p:cTn id="111" dur="250" fill="hold"/>
                                        <p:tgtEl>
                                          <p:spTgt spid="227"/>
                                        </p:tgtEl>
                                        <p:attrNameLst>
                                          <p:attrName>ppt_w</p:attrName>
                                        </p:attrNameLst>
                                      </p:cBhvr>
                                      <p:tavLst>
                                        <p:tav tm="0">
                                          <p:val>
                                            <p:fltVal val="0"/>
                                          </p:val>
                                        </p:tav>
                                        <p:tav tm="100000">
                                          <p:val>
                                            <p:strVal val="#ppt_w"/>
                                          </p:val>
                                        </p:tav>
                                      </p:tavLst>
                                    </p:anim>
                                    <p:anim calcmode="lin" valueType="num">
                                      <p:cBhvr>
                                        <p:cTn id="112" dur="250" fill="hold"/>
                                        <p:tgtEl>
                                          <p:spTgt spid="227"/>
                                        </p:tgtEl>
                                        <p:attrNameLst>
                                          <p:attrName>ppt_h</p:attrName>
                                        </p:attrNameLst>
                                      </p:cBhvr>
                                      <p:tavLst>
                                        <p:tav tm="0">
                                          <p:val>
                                            <p:fltVal val="0"/>
                                          </p:val>
                                        </p:tav>
                                        <p:tav tm="100000">
                                          <p:val>
                                            <p:strVal val="#ppt_h"/>
                                          </p:val>
                                        </p:tav>
                                      </p:tavLst>
                                    </p:anim>
                                    <p:animEffect transition="in" filter="fade">
                                      <p:cBhvr>
                                        <p:cTn id="113" dur="250"/>
                                        <p:tgtEl>
                                          <p:spTgt spid="227"/>
                                        </p:tgtEl>
                                      </p:cBhvr>
                                    </p:animEffect>
                                  </p:childTnLst>
                                </p:cTn>
                              </p:par>
                            </p:childTnLst>
                          </p:cTn>
                        </p:par>
                        <p:par>
                          <p:cTn id="114" fill="hold">
                            <p:stCondLst>
                              <p:cond delay="7500"/>
                            </p:stCondLst>
                            <p:childTnLst>
                              <p:par>
                                <p:cTn id="115" presetID="22" presetClass="entr" presetSubtype="4" fill="hold" nodeType="afterEffect">
                                  <p:stCondLst>
                                    <p:cond delay="0"/>
                                  </p:stCondLst>
                                  <p:childTnLst>
                                    <p:set>
                                      <p:cBhvr>
                                        <p:cTn id="116" dur="1" fill="hold">
                                          <p:stCondLst>
                                            <p:cond delay="0"/>
                                          </p:stCondLst>
                                        </p:cTn>
                                        <p:tgtEl>
                                          <p:spTgt spid="212"/>
                                        </p:tgtEl>
                                        <p:attrNameLst>
                                          <p:attrName>style.visibility</p:attrName>
                                        </p:attrNameLst>
                                      </p:cBhvr>
                                      <p:to>
                                        <p:strVal val="visible"/>
                                      </p:to>
                                    </p:set>
                                    <p:animEffect transition="in" filter="wipe(down)">
                                      <p:cBhvr>
                                        <p:cTn id="117" dur="250"/>
                                        <p:tgtEl>
                                          <p:spTgt spid="212"/>
                                        </p:tgtEl>
                                      </p:cBhvr>
                                    </p:animEffect>
                                  </p:childTnLst>
                                </p:cTn>
                              </p:par>
                            </p:childTnLst>
                          </p:cTn>
                        </p:par>
                        <p:par>
                          <p:cTn id="118" fill="hold">
                            <p:stCondLst>
                              <p:cond delay="7750"/>
                            </p:stCondLst>
                            <p:childTnLst>
                              <p:par>
                                <p:cTn id="119" presetID="53" presetClass="entr" presetSubtype="16" fill="hold" grpId="0" nodeType="afterEffect">
                                  <p:stCondLst>
                                    <p:cond delay="0"/>
                                  </p:stCondLst>
                                  <p:childTnLst>
                                    <p:set>
                                      <p:cBhvr>
                                        <p:cTn id="120" dur="1" fill="hold">
                                          <p:stCondLst>
                                            <p:cond delay="0"/>
                                          </p:stCondLst>
                                        </p:cTn>
                                        <p:tgtEl>
                                          <p:spTgt spid="215"/>
                                        </p:tgtEl>
                                        <p:attrNameLst>
                                          <p:attrName>style.visibility</p:attrName>
                                        </p:attrNameLst>
                                      </p:cBhvr>
                                      <p:to>
                                        <p:strVal val="visible"/>
                                      </p:to>
                                    </p:set>
                                    <p:anim calcmode="lin" valueType="num">
                                      <p:cBhvr>
                                        <p:cTn id="121" dur="250" fill="hold"/>
                                        <p:tgtEl>
                                          <p:spTgt spid="215"/>
                                        </p:tgtEl>
                                        <p:attrNameLst>
                                          <p:attrName>ppt_w</p:attrName>
                                        </p:attrNameLst>
                                      </p:cBhvr>
                                      <p:tavLst>
                                        <p:tav tm="0">
                                          <p:val>
                                            <p:fltVal val="0"/>
                                          </p:val>
                                        </p:tav>
                                        <p:tav tm="100000">
                                          <p:val>
                                            <p:strVal val="#ppt_w"/>
                                          </p:val>
                                        </p:tav>
                                      </p:tavLst>
                                    </p:anim>
                                    <p:anim calcmode="lin" valueType="num">
                                      <p:cBhvr>
                                        <p:cTn id="122" dur="250" fill="hold"/>
                                        <p:tgtEl>
                                          <p:spTgt spid="215"/>
                                        </p:tgtEl>
                                        <p:attrNameLst>
                                          <p:attrName>ppt_h</p:attrName>
                                        </p:attrNameLst>
                                      </p:cBhvr>
                                      <p:tavLst>
                                        <p:tav tm="0">
                                          <p:val>
                                            <p:fltVal val="0"/>
                                          </p:val>
                                        </p:tav>
                                        <p:tav tm="100000">
                                          <p:val>
                                            <p:strVal val="#ppt_h"/>
                                          </p:val>
                                        </p:tav>
                                      </p:tavLst>
                                    </p:anim>
                                    <p:animEffect transition="in" filter="fade">
                                      <p:cBhvr>
                                        <p:cTn id="123" dur="250"/>
                                        <p:tgtEl>
                                          <p:spTgt spid="215"/>
                                        </p:tgtEl>
                                      </p:cBhvr>
                                    </p:animEffect>
                                  </p:childTnLst>
                                </p:cTn>
                              </p:par>
                            </p:childTnLst>
                          </p:cTn>
                        </p:par>
                        <p:par>
                          <p:cTn id="124" fill="hold">
                            <p:stCondLst>
                              <p:cond delay="8000"/>
                            </p:stCondLst>
                            <p:childTnLst>
                              <p:par>
                                <p:cTn id="125" presetID="22" presetClass="entr" presetSubtype="1" fill="hold" nodeType="afterEffect">
                                  <p:stCondLst>
                                    <p:cond delay="0"/>
                                  </p:stCondLst>
                                  <p:childTnLst>
                                    <p:set>
                                      <p:cBhvr>
                                        <p:cTn id="126" dur="1" fill="hold">
                                          <p:stCondLst>
                                            <p:cond delay="0"/>
                                          </p:stCondLst>
                                        </p:cTn>
                                        <p:tgtEl>
                                          <p:spTgt spid="228"/>
                                        </p:tgtEl>
                                        <p:attrNameLst>
                                          <p:attrName>style.visibility</p:attrName>
                                        </p:attrNameLst>
                                      </p:cBhvr>
                                      <p:to>
                                        <p:strVal val="visible"/>
                                      </p:to>
                                    </p:set>
                                    <p:animEffect transition="in" filter="wipe(up)">
                                      <p:cBhvr>
                                        <p:cTn id="127" dur="500"/>
                                        <p:tgtEl>
                                          <p:spTgt spid="228"/>
                                        </p:tgtEl>
                                      </p:cBhvr>
                                    </p:animEffect>
                                  </p:childTnLst>
                                </p:cTn>
                              </p:par>
                            </p:childTnLst>
                          </p:cTn>
                        </p:par>
                        <p:par>
                          <p:cTn id="128" fill="hold">
                            <p:stCondLst>
                              <p:cond delay="8500"/>
                            </p:stCondLst>
                            <p:childTnLst>
                              <p:par>
                                <p:cTn id="129" presetID="42" presetClass="entr" presetSubtype="0" fill="hold" nodeType="afterEffect">
                                  <p:stCondLst>
                                    <p:cond delay="0"/>
                                  </p:stCondLst>
                                  <p:childTnLst>
                                    <p:set>
                                      <p:cBhvr>
                                        <p:cTn id="130" dur="1" fill="hold">
                                          <p:stCondLst>
                                            <p:cond delay="0"/>
                                          </p:stCondLst>
                                        </p:cTn>
                                        <p:tgtEl>
                                          <p:spTgt spid="233"/>
                                        </p:tgtEl>
                                        <p:attrNameLst>
                                          <p:attrName>style.visibility</p:attrName>
                                        </p:attrNameLst>
                                      </p:cBhvr>
                                      <p:to>
                                        <p:strVal val="visible"/>
                                      </p:to>
                                    </p:set>
                                    <p:animEffect transition="in" filter="fade">
                                      <p:cBhvr>
                                        <p:cTn id="131" dur="500"/>
                                        <p:tgtEl>
                                          <p:spTgt spid="233"/>
                                        </p:tgtEl>
                                      </p:cBhvr>
                                    </p:animEffect>
                                    <p:anim calcmode="lin" valueType="num">
                                      <p:cBhvr>
                                        <p:cTn id="132" dur="500" fill="hold"/>
                                        <p:tgtEl>
                                          <p:spTgt spid="233"/>
                                        </p:tgtEl>
                                        <p:attrNameLst>
                                          <p:attrName>ppt_x</p:attrName>
                                        </p:attrNameLst>
                                      </p:cBhvr>
                                      <p:tavLst>
                                        <p:tav tm="0">
                                          <p:val>
                                            <p:strVal val="#ppt_x"/>
                                          </p:val>
                                        </p:tav>
                                        <p:tav tm="100000">
                                          <p:val>
                                            <p:strVal val="#ppt_x"/>
                                          </p:val>
                                        </p:tav>
                                      </p:tavLst>
                                    </p:anim>
                                    <p:anim calcmode="lin" valueType="num">
                                      <p:cBhvr>
                                        <p:cTn id="133" dur="500" fill="hold"/>
                                        <p:tgtEl>
                                          <p:spTgt spid="233"/>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300"/>
                                  </p:stCondLst>
                                  <p:childTnLst>
                                    <p:set>
                                      <p:cBhvr>
                                        <p:cTn id="135" dur="1" fill="hold">
                                          <p:stCondLst>
                                            <p:cond delay="0"/>
                                          </p:stCondLst>
                                        </p:cTn>
                                        <p:tgtEl>
                                          <p:spTgt spid="236"/>
                                        </p:tgtEl>
                                        <p:attrNameLst>
                                          <p:attrName>style.visibility</p:attrName>
                                        </p:attrNameLst>
                                      </p:cBhvr>
                                      <p:to>
                                        <p:strVal val="visible"/>
                                      </p:to>
                                    </p:set>
                                    <p:animEffect transition="in" filter="fade">
                                      <p:cBhvr>
                                        <p:cTn id="136" dur="500"/>
                                        <p:tgtEl>
                                          <p:spTgt spid="236"/>
                                        </p:tgtEl>
                                      </p:cBhvr>
                                    </p:animEffect>
                                    <p:anim calcmode="lin" valueType="num">
                                      <p:cBhvr>
                                        <p:cTn id="137" dur="500" fill="hold"/>
                                        <p:tgtEl>
                                          <p:spTgt spid="236"/>
                                        </p:tgtEl>
                                        <p:attrNameLst>
                                          <p:attrName>ppt_x</p:attrName>
                                        </p:attrNameLst>
                                      </p:cBhvr>
                                      <p:tavLst>
                                        <p:tav tm="0">
                                          <p:val>
                                            <p:strVal val="#ppt_x"/>
                                          </p:val>
                                        </p:tav>
                                        <p:tav tm="100000">
                                          <p:val>
                                            <p:strVal val="#ppt_x"/>
                                          </p:val>
                                        </p:tav>
                                      </p:tavLst>
                                    </p:anim>
                                    <p:anim calcmode="lin" valueType="num">
                                      <p:cBhvr>
                                        <p:cTn id="138" dur="500" fill="hold"/>
                                        <p:tgtEl>
                                          <p:spTgt spid="236"/>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300"/>
                                  </p:stCondLst>
                                  <p:childTnLst>
                                    <p:set>
                                      <p:cBhvr>
                                        <p:cTn id="140" dur="1" fill="hold">
                                          <p:stCondLst>
                                            <p:cond delay="0"/>
                                          </p:stCondLst>
                                        </p:cTn>
                                        <p:tgtEl>
                                          <p:spTgt spid="240"/>
                                        </p:tgtEl>
                                        <p:attrNameLst>
                                          <p:attrName>style.visibility</p:attrName>
                                        </p:attrNameLst>
                                      </p:cBhvr>
                                      <p:to>
                                        <p:strVal val="visible"/>
                                      </p:to>
                                    </p:set>
                                    <p:animEffect transition="in" filter="fade">
                                      <p:cBhvr>
                                        <p:cTn id="141" dur="500"/>
                                        <p:tgtEl>
                                          <p:spTgt spid="240"/>
                                        </p:tgtEl>
                                      </p:cBhvr>
                                    </p:animEffect>
                                    <p:anim calcmode="lin" valueType="num">
                                      <p:cBhvr>
                                        <p:cTn id="142" dur="500" fill="hold"/>
                                        <p:tgtEl>
                                          <p:spTgt spid="240"/>
                                        </p:tgtEl>
                                        <p:attrNameLst>
                                          <p:attrName>ppt_x</p:attrName>
                                        </p:attrNameLst>
                                      </p:cBhvr>
                                      <p:tavLst>
                                        <p:tav tm="0">
                                          <p:val>
                                            <p:strVal val="#ppt_x"/>
                                          </p:val>
                                        </p:tav>
                                        <p:tav tm="100000">
                                          <p:val>
                                            <p:strVal val="#ppt_x"/>
                                          </p:val>
                                        </p:tav>
                                      </p:tavLst>
                                    </p:anim>
                                    <p:anim calcmode="lin" valueType="num">
                                      <p:cBhvr>
                                        <p:cTn id="143" dur="500" fill="hold"/>
                                        <p:tgtEl>
                                          <p:spTgt spid="240"/>
                                        </p:tgtEl>
                                        <p:attrNameLst>
                                          <p:attrName>ppt_y</p:attrName>
                                        </p:attrNameLst>
                                      </p:cBhvr>
                                      <p:tavLst>
                                        <p:tav tm="0">
                                          <p:val>
                                            <p:strVal val="#ppt_y+.1"/>
                                          </p:val>
                                        </p:tav>
                                        <p:tav tm="100000">
                                          <p:val>
                                            <p:strVal val="#ppt_y"/>
                                          </p:val>
                                        </p:tav>
                                      </p:tavLst>
                                    </p:anim>
                                  </p:childTnLst>
                                </p:cTn>
                              </p:par>
                            </p:childTnLst>
                          </p:cTn>
                        </p:par>
                        <p:par>
                          <p:cTn id="144" fill="hold">
                            <p:stCondLst>
                              <p:cond delay="9300"/>
                            </p:stCondLst>
                            <p:childTnLst>
                              <p:par>
                                <p:cTn id="145" presetID="22" presetClass="entr" presetSubtype="8" fill="hold" grpId="0" nodeType="afterEffect">
                                  <p:stCondLst>
                                    <p:cond delay="0"/>
                                  </p:stCondLst>
                                  <p:childTnLst>
                                    <p:set>
                                      <p:cBhvr>
                                        <p:cTn id="146" dur="1" fill="hold">
                                          <p:stCondLst>
                                            <p:cond delay="0"/>
                                          </p:stCondLst>
                                        </p:cTn>
                                        <p:tgtEl>
                                          <p:spTgt spid="231"/>
                                        </p:tgtEl>
                                        <p:attrNameLst>
                                          <p:attrName>style.visibility</p:attrName>
                                        </p:attrNameLst>
                                      </p:cBhvr>
                                      <p:to>
                                        <p:strVal val="visible"/>
                                      </p:to>
                                    </p:set>
                                    <p:animEffect transition="in" filter="wipe(left)">
                                      <p:cBhvr>
                                        <p:cTn id="147" dur="500"/>
                                        <p:tgtEl>
                                          <p:spTgt spid="231"/>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232"/>
                                        </p:tgtEl>
                                        <p:attrNameLst>
                                          <p:attrName>style.visibility</p:attrName>
                                        </p:attrNameLst>
                                      </p:cBhvr>
                                      <p:to>
                                        <p:strVal val="visible"/>
                                      </p:to>
                                    </p:set>
                                    <p:animEffect transition="in" filter="wipe(left)">
                                      <p:cBhvr>
                                        <p:cTn id="150" dur="500"/>
                                        <p:tgtEl>
                                          <p:spTgt spid="232"/>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239"/>
                                        </p:tgtEl>
                                        <p:attrNameLst>
                                          <p:attrName>style.visibility</p:attrName>
                                        </p:attrNameLst>
                                      </p:cBhvr>
                                      <p:to>
                                        <p:strVal val="visible"/>
                                      </p:to>
                                    </p:set>
                                    <p:animEffect transition="in" filter="wipe(left)">
                                      <p:cBhvr>
                                        <p:cTn id="153"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69" grpId="0" animBg="1"/>
      <p:bldP spid="203" grpId="0"/>
      <p:bldP spid="207" grpId="0"/>
      <p:bldP spid="211" grpId="0"/>
      <p:bldP spid="215" grpId="0"/>
      <p:bldP spid="219" grpId="0"/>
      <p:bldP spid="223" grpId="0"/>
      <p:bldP spid="227" grpId="0"/>
      <p:bldP spid="231" grpId="0"/>
      <p:bldP spid="232" grpId="0"/>
      <p:bldP spid="2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 xmlns:a16="http://schemas.microsoft.com/office/drawing/2014/main" id="{CC152C62-3D23-4228-8E0B-B0E17F8D8BD9}"/>
              </a:ext>
            </a:extLst>
          </p:cNvPr>
          <p:cNvGrpSpPr/>
          <p:nvPr/>
        </p:nvGrpSpPr>
        <p:grpSpPr>
          <a:xfrm>
            <a:off x="780690" y="4060978"/>
            <a:ext cx="7582619" cy="1096214"/>
            <a:chOff x="780690" y="3624172"/>
            <a:chExt cx="7582619" cy="1096214"/>
          </a:xfrm>
        </p:grpSpPr>
        <p:sp>
          <p:nvSpPr>
            <p:cNvPr id="31" name="椭圆 30">
              <a:extLst>
                <a:ext uri="{FF2B5EF4-FFF2-40B4-BE49-F238E27FC236}">
                  <a16:creationId xmlns="" xmlns:a16="http://schemas.microsoft.com/office/drawing/2014/main" id="{AB56600A-4FC5-4D0B-9067-D5DE5F7C143A}"/>
                </a:ext>
              </a:extLst>
            </p:cNvPr>
            <p:cNvSpPr/>
            <p:nvPr/>
          </p:nvSpPr>
          <p:spPr>
            <a:xfrm>
              <a:off x="916744" y="372151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 xmlns:a16="http://schemas.microsoft.com/office/drawing/2014/main" id="{4F6709E2-71E9-476B-A22B-D9C6A83D95F5}"/>
                </a:ext>
              </a:extLst>
            </p:cNvPr>
            <p:cNvSpPr/>
            <p:nvPr/>
          </p:nvSpPr>
          <p:spPr>
            <a:xfrm>
              <a:off x="780690" y="362417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 xmlns:a16="http://schemas.microsoft.com/office/drawing/2014/main" id="{EB0AFC1C-787D-496A-8CEA-936911572F58}"/>
                </a:ext>
              </a:extLst>
            </p:cNvPr>
            <p:cNvSpPr/>
            <p:nvPr/>
          </p:nvSpPr>
          <p:spPr>
            <a:xfrm>
              <a:off x="1965555" y="3844660"/>
              <a:ext cx="3892412" cy="584775"/>
            </a:xfrm>
            <a:prstGeom prst="rect">
              <a:avLst/>
            </a:prstGeom>
          </p:spPr>
          <p:txBody>
            <a:bodyPr wrap="none">
              <a:spAutoFit/>
            </a:bodyPr>
            <a:lstStyle/>
            <a:p>
              <a:pPr>
                <a:spcAft>
                  <a:spcPts val="0"/>
                </a:spcAft>
              </a:pPr>
              <a:r>
                <a:rPr lang="zh-CN" altLang="en-US" sz="3200" kern="100" dirty="0">
                  <a:solidFill>
                    <a:schemeClr val="accent1"/>
                  </a:solidFill>
                  <a:cs typeface="Times New Roman" panose="02020603050405020304" pitchFamily="18" charset="0"/>
                </a:rPr>
                <a:t>数据查询及报表打印</a:t>
              </a:r>
            </a:p>
          </p:txBody>
        </p:sp>
        <p:grpSp>
          <p:nvGrpSpPr>
            <p:cNvPr id="39" name="组合 38">
              <a:extLst>
                <a:ext uri="{FF2B5EF4-FFF2-40B4-BE49-F238E27FC236}">
                  <a16:creationId xmlns="" xmlns:a16="http://schemas.microsoft.com/office/drawing/2014/main" id="{FA9CB26A-0BE6-4F79-AA3B-5C80C1D22615}"/>
                </a:ext>
              </a:extLst>
            </p:cNvPr>
            <p:cNvGrpSpPr/>
            <p:nvPr/>
          </p:nvGrpSpPr>
          <p:grpSpPr>
            <a:xfrm>
              <a:off x="1111507" y="3915124"/>
              <a:ext cx="512006" cy="514311"/>
              <a:chOff x="1087405" y="3965980"/>
              <a:chExt cx="512006" cy="514311"/>
            </a:xfrm>
          </p:grpSpPr>
          <p:sp>
            <p:nvSpPr>
              <p:cNvPr id="40" name="AutoShape 37">
                <a:extLst>
                  <a:ext uri="{FF2B5EF4-FFF2-40B4-BE49-F238E27FC236}">
                    <a16:creationId xmlns=""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grpSp>
        <p:nvGrpSpPr>
          <p:cNvPr id="52" name="组合 51">
            <a:extLst>
              <a:ext uri="{FF2B5EF4-FFF2-40B4-BE49-F238E27FC236}">
                <a16:creationId xmlns="" xmlns:a16="http://schemas.microsoft.com/office/drawing/2014/main" id="{02B29F8D-9E08-4ECD-9E0F-E9B95CE73186}"/>
              </a:ext>
            </a:extLst>
          </p:cNvPr>
          <p:cNvGrpSpPr/>
          <p:nvPr/>
        </p:nvGrpSpPr>
        <p:grpSpPr>
          <a:xfrm>
            <a:off x="780690" y="2785692"/>
            <a:ext cx="7582619" cy="1096214"/>
            <a:chOff x="780690" y="2348886"/>
            <a:chExt cx="7582619" cy="1096214"/>
          </a:xfrm>
        </p:grpSpPr>
        <p:sp>
          <p:nvSpPr>
            <p:cNvPr id="29" name="椭圆 28">
              <a:extLst>
                <a:ext uri="{FF2B5EF4-FFF2-40B4-BE49-F238E27FC236}">
                  <a16:creationId xmlns="" xmlns:a16="http://schemas.microsoft.com/office/drawing/2014/main" id="{5925FF97-AC85-476A-8838-ED80C90937BD}"/>
                </a:ext>
              </a:extLst>
            </p:cNvPr>
            <p:cNvSpPr/>
            <p:nvPr/>
          </p:nvSpPr>
          <p:spPr>
            <a:xfrm>
              <a:off x="916744" y="244622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 xmlns:a16="http://schemas.microsoft.com/office/drawing/2014/main" id="{E204B420-9471-49DA-93B0-5AF443FBCE90}"/>
                </a:ext>
              </a:extLst>
            </p:cNvPr>
            <p:cNvSpPr/>
            <p:nvPr/>
          </p:nvSpPr>
          <p:spPr>
            <a:xfrm>
              <a:off x="780690" y="234888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 xmlns:a16="http://schemas.microsoft.com/office/drawing/2014/main" id="{036A116E-C256-46C5-B54F-3A9942763318}"/>
                </a:ext>
              </a:extLst>
            </p:cNvPr>
            <p:cNvSpPr/>
            <p:nvPr/>
          </p:nvSpPr>
          <p:spPr>
            <a:xfrm>
              <a:off x="1963692" y="2547948"/>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 xmlns:a16="http://schemas.microsoft.com/office/drawing/2014/main" id="{D7E31B58-737B-48E7-A959-83BF3CE1D9BB}"/>
                </a:ext>
              </a:extLst>
            </p:cNvPr>
            <p:cNvSpPr>
              <a:spLocks/>
            </p:cNvSpPr>
            <p:nvPr/>
          </p:nvSpPr>
          <p:spPr bwMode="auto">
            <a:xfrm>
              <a:off x="1135013" y="2624964"/>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51" name="组合 50">
            <a:extLst>
              <a:ext uri="{FF2B5EF4-FFF2-40B4-BE49-F238E27FC236}">
                <a16:creationId xmlns="" xmlns:a16="http://schemas.microsoft.com/office/drawing/2014/main" id="{8E510987-5F42-492E-B007-263A16250791}"/>
              </a:ext>
            </a:extLst>
          </p:cNvPr>
          <p:cNvGrpSpPr/>
          <p:nvPr/>
        </p:nvGrpSpPr>
        <p:grpSpPr>
          <a:xfrm>
            <a:off x="781195" y="1507536"/>
            <a:ext cx="7582619" cy="1096214"/>
            <a:chOff x="781195" y="1070730"/>
            <a:chExt cx="7582619" cy="1096214"/>
          </a:xfrm>
        </p:grpSpPr>
        <p:sp>
          <p:nvSpPr>
            <p:cNvPr id="27" name="椭圆 26">
              <a:extLst>
                <a:ext uri="{FF2B5EF4-FFF2-40B4-BE49-F238E27FC236}">
                  <a16:creationId xmlns="" xmlns:a16="http://schemas.microsoft.com/office/drawing/2014/main" id="{F253DA36-B0FA-43F1-8AB0-15D174ABF536}"/>
                </a:ext>
              </a:extLst>
            </p:cNvPr>
            <p:cNvSpPr/>
            <p:nvPr/>
          </p:nvSpPr>
          <p:spPr>
            <a:xfrm>
              <a:off x="917249" y="1168071"/>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 xmlns:a16="http://schemas.microsoft.com/office/drawing/2014/main" id="{49A5279B-4C68-4C39-8977-17A29931E420}"/>
                </a:ext>
              </a:extLst>
            </p:cNvPr>
            <p:cNvSpPr/>
            <p:nvPr/>
          </p:nvSpPr>
          <p:spPr>
            <a:xfrm>
              <a:off x="781195" y="1070730"/>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 xmlns:a16="http://schemas.microsoft.com/office/drawing/2014/main" id="{6571C8F3-DEFD-40CB-B8B1-04EDB287A6BB}"/>
                </a:ext>
              </a:extLst>
            </p:cNvPr>
            <p:cNvSpPr/>
            <p:nvPr/>
          </p:nvSpPr>
          <p:spPr>
            <a:xfrm>
              <a:off x="1931716" y="1326193"/>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 xmlns:a16="http://schemas.microsoft.com/office/drawing/2014/main" id="{0B416C01-5F64-4B80-AF5E-D428FD6E1352}"/>
                </a:ext>
              </a:extLst>
            </p:cNvPr>
            <p:cNvGrpSpPr/>
            <p:nvPr/>
          </p:nvGrpSpPr>
          <p:grpSpPr>
            <a:xfrm>
              <a:off x="1171453" y="1361625"/>
              <a:ext cx="352547" cy="513912"/>
              <a:chOff x="2528974" y="2863357"/>
              <a:chExt cx="246811" cy="359779"/>
            </a:xfrm>
            <a:solidFill>
              <a:sysClr val="window" lastClr="FFFFFF"/>
            </a:solidFill>
          </p:grpSpPr>
          <p:sp>
            <p:nvSpPr>
              <p:cNvPr id="48" name="AutoShape 113">
                <a:extLst>
                  <a:ext uri="{FF2B5EF4-FFF2-40B4-BE49-F238E27FC236}">
                    <a16:creationId xmlns=""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sp>
        <p:nvSpPr>
          <p:cNvPr id="50" name="标题 1">
            <a:extLst>
              <a:ext uri="{FF2B5EF4-FFF2-40B4-BE49-F238E27FC236}">
                <a16:creationId xmlns=""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12517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plus(in)">
                                      <p:cBhvr>
                                        <p:cTn id="7" dur="500"/>
                                        <p:tgtEl>
                                          <p:spTgt spid="53"/>
                                        </p:tgtEl>
                                      </p:cBhvr>
                                    </p:animEffect>
                                  </p:childTnLst>
                                </p:cTn>
                              </p:par>
                              <p:par>
                                <p:cTn id="8" presetID="13"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plus(in)">
                                      <p:cBhvr>
                                        <p:cTn id="10" dur="500"/>
                                        <p:tgtEl>
                                          <p:spTgt spid="52"/>
                                        </p:tgtEl>
                                      </p:cBhvr>
                                    </p:animEffect>
                                  </p:childTnLst>
                                </p:cTn>
                              </p:par>
                              <p:par>
                                <p:cTn id="11" presetID="13" presetClass="entr" presetSubtype="16"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plus(in)">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70297431-53B0-41FD-8933-F3256E700A74}"/>
              </a:ext>
            </a:extLst>
          </p:cNvPr>
          <p:cNvSpPr>
            <a:spLocks noGrp="1"/>
          </p:cNvSpPr>
          <p:nvPr>
            <p:ph type="title"/>
          </p:nvPr>
        </p:nvSpPr>
        <p:spPr>
          <a:xfrm>
            <a:off x="541422" y="108091"/>
            <a:ext cx="8133347" cy="609600"/>
          </a:xfrm>
        </p:spPr>
        <p:txBody>
          <a:bodyPr vert="horz" lIns="91440" tIns="45720" rIns="91440" bIns="45720" rtlCol="0" anchor="ctr">
            <a:normAutofit/>
          </a:bodyPr>
          <a:lstStyle/>
          <a:p>
            <a:r>
              <a:rPr lang="zh-CN" altLang="en-US" dirty="0"/>
              <a:t>资产采购或新增</a:t>
            </a:r>
          </a:p>
        </p:txBody>
      </p:sp>
      <p:graphicFrame>
        <p:nvGraphicFramePr>
          <p:cNvPr id="5" name="图示 4">
            <a:extLst>
              <a:ext uri="{FF2B5EF4-FFF2-40B4-BE49-F238E27FC236}">
                <a16:creationId xmlns="" xmlns:a16="http://schemas.microsoft.com/office/drawing/2014/main" id="{84609EF2-57B6-4D22-BEAC-EAD2F52F15F4}"/>
              </a:ext>
            </a:extLst>
          </p:cNvPr>
          <p:cNvGraphicFramePr/>
          <p:nvPr/>
        </p:nvGraphicFramePr>
        <p:xfrm>
          <a:off x="469414" y="1708956"/>
          <a:ext cx="4968552"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组合 9">
            <a:extLst>
              <a:ext uri="{FF2B5EF4-FFF2-40B4-BE49-F238E27FC236}">
                <a16:creationId xmlns="" xmlns:a16="http://schemas.microsoft.com/office/drawing/2014/main" id="{D222F514-98A3-404C-BD9D-C5E172A1F524}"/>
              </a:ext>
            </a:extLst>
          </p:cNvPr>
          <p:cNvGrpSpPr/>
          <p:nvPr/>
        </p:nvGrpSpPr>
        <p:grpSpPr>
          <a:xfrm>
            <a:off x="5796136" y="1340768"/>
            <a:ext cx="2952328" cy="4840312"/>
            <a:chOff x="5868144" y="1397000"/>
            <a:chExt cx="2952328" cy="4840312"/>
          </a:xfrm>
        </p:grpSpPr>
        <p:sp>
          <p:nvSpPr>
            <p:cNvPr id="8" name="矩形: 圆角 7">
              <a:extLst>
                <a:ext uri="{FF2B5EF4-FFF2-40B4-BE49-F238E27FC236}">
                  <a16:creationId xmlns="" xmlns:a16="http://schemas.microsoft.com/office/drawing/2014/main" id="{E5A8667D-6BFF-4A9D-BCB0-800926891F29}"/>
                </a:ext>
              </a:extLst>
            </p:cNvPr>
            <p:cNvSpPr/>
            <p:nvPr/>
          </p:nvSpPr>
          <p:spPr>
            <a:xfrm>
              <a:off x="5868144" y="1397000"/>
              <a:ext cx="2952328" cy="4840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00" b="0"/>
            </a:p>
          </p:txBody>
        </p:sp>
        <p:sp>
          <p:nvSpPr>
            <p:cNvPr id="9" name="文本框 8">
              <a:extLst>
                <a:ext uri="{FF2B5EF4-FFF2-40B4-BE49-F238E27FC236}">
                  <a16:creationId xmlns="" xmlns:a16="http://schemas.microsoft.com/office/drawing/2014/main" id="{4670DD5C-3DC2-4E06-A773-88CEC953C5C2}"/>
                </a:ext>
              </a:extLst>
            </p:cNvPr>
            <p:cNvSpPr txBox="1"/>
            <p:nvPr/>
          </p:nvSpPr>
          <p:spPr>
            <a:xfrm>
              <a:off x="5868145" y="1584908"/>
              <a:ext cx="2901102" cy="4154984"/>
            </a:xfrm>
            <a:prstGeom prst="rect">
              <a:avLst/>
            </a:prstGeom>
            <a:noFill/>
          </p:spPr>
          <p:txBody>
            <a:bodyPr wrap="square" rtlCol="0">
              <a:spAutoFit/>
            </a:bodyPr>
            <a:lstStyle/>
            <a:p>
              <a:r>
                <a:rPr lang="zh-CN" altLang="en-US" sz="4400" b="0" dirty="0" smtClean="0">
                  <a:solidFill>
                    <a:srgbClr val="FF0000"/>
                  </a:solidFill>
                  <a:latin typeface="微软雅黑" panose="020B0503020204020204" pitchFamily="34" charset="-122"/>
                  <a:ea typeface="微软雅黑" panose="020B0503020204020204" pitchFamily="34" charset="-122"/>
                </a:rPr>
                <a:t>暂时现在不启用采购申请，采购订单，直接做验收入库单</a:t>
              </a:r>
              <a:endParaRPr lang="zh-CN" altLang="en-US" sz="4400" b="0" dirty="0">
                <a:solidFill>
                  <a:srgbClr val="FF0000"/>
                </a:solidFill>
                <a:latin typeface="微软雅黑" panose="020B0503020204020204" pitchFamily="34" charset="-122"/>
                <a:ea typeface="微软雅黑" panose="020B0503020204020204" pitchFamily="34" charset="-122"/>
              </a:endParaRPr>
            </a:p>
          </p:txBody>
        </p:sp>
      </p:grpSp>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日常采购资产新增的标准业务处理过程</a:t>
            </a:r>
          </a:p>
        </p:txBody>
      </p:sp>
    </p:spTree>
    <p:extLst>
      <p:ext uri="{BB962C8B-B14F-4D97-AF65-F5344CB8AC3E}">
        <p14:creationId xmlns:p14="http://schemas.microsoft.com/office/powerpoint/2010/main" val="352800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 xmlns:a16="http://schemas.microsoft.com/office/drawing/2014/main" id="{7F7092EF-E528-4795-AA51-7D899B5B5466}"/>
              </a:ext>
            </a:extLst>
          </p:cNvPr>
          <p:cNvSpPr>
            <a:spLocks noGrp="1"/>
          </p:cNvSpPr>
          <p:nvPr>
            <p:ph idx="1"/>
          </p:nvPr>
        </p:nvSpPr>
        <p:spPr>
          <a:xfrm>
            <a:off x="475522" y="980728"/>
            <a:ext cx="8058278" cy="1241690"/>
          </a:xfrm>
        </p:spPr>
        <p:txBody>
          <a:bodyPr>
            <a:normAutofit lnSpcReduction="10000"/>
          </a:bodyPr>
          <a:lstStyle/>
          <a:p>
            <a:pPr>
              <a:lnSpc>
                <a:spcPct val="125000"/>
              </a:lnSpc>
            </a:pPr>
            <a:r>
              <a:rPr lang="zh-CN" altLang="en-US" dirty="0"/>
              <a:t>固定资产验收入库：主要指接收到固定资产后，对固定资产进行验收入库。</a:t>
            </a:r>
            <a:endParaRPr lang="en-US" altLang="zh-CN" dirty="0"/>
          </a:p>
          <a:p>
            <a:pPr marL="342900" lvl="1" indent="-342900">
              <a:lnSpc>
                <a:spcPct val="125000"/>
              </a:lnSpc>
              <a:buFont typeface="Arial"/>
              <a:buChar char="•"/>
            </a:pPr>
            <a:r>
              <a:rPr lang="zh-CN" altLang="en-US" sz="2100" dirty="0"/>
              <a:t>路径：科研条件 </a:t>
            </a:r>
            <a:r>
              <a:rPr lang="en-US" altLang="zh-CN" sz="2100" dirty="0"/>
              <a:t>》</a:t>
            </a:r>
            <a:r>
              <a:rPr lang="zh-CN" altLang="en-US" sz="2100" dirty="0"/>
              <a:t>固定资产管理 </a:t>
            </a:r>
            <a:r>
              <a:rPr lang="en-US" altLang="zh-CN" sz="2100" dirty="0"/>
              <a:t>》 </a:t>
            </a:r>
            <a:r>
              <a:rPr lang="zh-CN" altLang="en-US" sz="2100" dirty="0"/>
              <a:t>验收入库</a:t>
            </a:r>
            <a:endParaRPr lang="en-US" altLang="zh-CN" sz="21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8280000" cy="274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标题 1">
            <a:extLst>
              <a:ext uri="{FF2B5EF4-FFF2-40B4-BE49-F238E27FC236}">
                <a16:creationId xmlns="" xmlns:a16="http://schemas.microsoft.com/office/drawing/2014/main" id="{B3DC9303-8D98-4180-8510-5D23B0D4D087}"/>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365947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A58DEF7-21A5-482D-888C-AF072CCA5132}"/>
              </a:ext>
            </a:extLst>
          </p:cNvPr>
          <p:cNvPicPr>
            <a:picLocks noChangeAspect="1"/>
          </p:cNvPicPr>
          <p:nvPr/>
        </p:nvPicPr>
        <p:blipFill>
          <a:blip r:embed="rId2"/>
          <a:stretch>
            <a:fillRect/>
          </a:stretch>
        </p:blipFill>
        <p:spPr>
          <a:xfrm>
            <a:off x="2555776" y="836712"/>
            <a:ext cx="4581525" cy="5638800"/>
          </a:xfrm>
          <a:prstGeom prst="rect">
            <a:avLst/>
          </a:prstGeom>
        </p:spPr>
      </p:pic>
      <p:sp>
        <p:nvSpPr>
          <p:cNvPr id="6" name="TextBox 14">
            <a:extLst>
              <a:ext uri="{FF2B5EF4-FFF2-40B4-BE49-F238E27FC236}">
                <a16:creationId xmlns="" xmlns:a16="http://schemas.microsoft.com/office/drawing/2014/main" id="{1061F580-71A8-4FB8-9B1D-D2F0DA6B5A1F}"/>
              </a:ext>
            </a:extLst>
          </p:cNvPr>
          <p:cNvSpPr txBox="1"/>
          <p:nvPr/>
        </p:nvSpPr>
        <p:spPr>
          <a:xfrm>
            <a:off x="1187624" y="980728"/>
            <a:ext cx="504056" cy="3046988"/>
          </a:xfrm>
          <a:prstGeom prst="rect">
            <a:avLst/>
          </a:prstGeom>
          <a:solidFill>
            <a:srgbClr val="CCFF66"/>
          </a:solidFill>
        </p:spPr>
        <p:txBody>
          <a:bodyPr wrap="square" rtlCol="0">
            <a:spAutoFit/>
          </a:bodyPr>
          <a:lstStyle>
            <a:defPPr>
              <a:defRPr lang="zh-CN"/>
            </a:defPPr>
          </a:lstStyle>
          <a:p>
            <a:endParaRPr lang="en-US" altLang="zh-CN" dirty="0"/>
          </a:p>
          <a:p>
            <a:r>
              <a:rPr lang="zh-CN" altLang="en-US" dirty="0"/>
              <a:t>验收入库申请</a:t>
            </a:r>
            <a:endParaRPr lang="en-US" altLang="zh-CN" dirty="0"/>
          </a:p>
          <a:p>
            <a:endParaRPr lang="zh-CN" altLang="en-US" dirty="0"/>
          </a:p>
        </p:txBody>
      </p:sp>
      <p:sp>
        <p:nvSpPr>
          <p:cNvPr id="7" name="标题 1">
            <a:extLst>
              <a:ext uri="{FF2B5EF4-FFF2-40B4-BE49-F238E27FC236}">
                <a16:creationId xmlns="" xmlns:a16="http://schemas.microsoft.com/office/drawing/2014/main" id="{5811A7E9-46FE-4E58-A734-D96D877409E0}"/>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38845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4C5815C9-99CD-45C0-A0DB-28C08496F805}"/>
              </a:ext>
            </a:extLst>
          </p:cNvPr>
          <p:cNvGrpSpPr/>
          <p:nvPr/>
        </p:nvGrpSpPr>
        <p:grpSpPr>
          <a:xfrm>
            <a:off x="296080" y="5056133"/>
            <a:ext cx="8596399" cy="1439272"/>
            <a:chOff x="31946" y="4611588"/>
            <a:chExt cx="8500493" cy="1208751"/>
          </a:xfrm>
        </p:grpSpPr>
        <p:sp>
          <p:nvSpPr>
            <p:cNvPr id="6" name="矩形 5">
              <a:extLst>
                <a:ext uri="{FF2B5EF4-FFF2-40B4-BE49-F238E27FC236}">
                  <a16:creationId xmlns="" xmlns:a16="http://schemas.microsoft.com/office/drawing/2014/main" id="{1D946647-532E-43DC-AFF1-B0156D536B0E}"/>
                </a:ext>
              </a:extLst>
            </p:cNvPr>
            <p:cNvSpPr/>
            <p:nvPr/>
          </p:nvSpPr>
          <p:spPr>
            <a:xfrm>
              <a:off x="31946" y="4611588"/>
              <a:ext cx="8415166" cy="10886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91553C22-64AE-4CFC-9ADB-B773FA963420}"/>
                </a:ext>
              </a:extLst>
            </p:cNvPr>
            <p:cNvSpPr/>
            <p:nvPr/>
          </p:nvSpPr>
          <p:spPr>
            <a:xfrm>
              <a:off x="114165" y="4708869"/>
              <a:ext cx="8418274" cy="1111470"/>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新增类型</a:t>
              </a:r>
              <a:r>
                <a:rPr lang="zh-CN" altLang="en-US" sz="1600" b="0" dirty="0" smtClean="0">
                  <a:latin typeface="微软雅黑" panose="020B0503020204020204" pitchFamily="34" charset="-122"/>
                  <a:ea typeface="微软雅黑" panose="020B0503020204020204" pitchFamily="34" charset="-122"/>
                </a:rPr>
                <a:t>：先不启用采购订单，采购申请业务，新入资产入库单只勾选补录。</a:t>
              </a:r>
              <a:endParaRPr lang="en-US" altLang="zh-CN" sz="1600" b="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资产领用</a:t>
              </a:r>
              <a:r>
                <a:rPr lang="zh-CN" altLang="en-US" sz="1600" b="0" dirty="0" smtClean="0">
                  <a:latin typeface="微软雅黑" panose="020B0503020204020204" pitchFamily="34" charset="-122"/>
                  <a:ea typeface="微软雅黑" panose="020B0503020204020204" pitchFamily="34" charset="-122"/>
                </a:rPr>
                <a:t>：</a:t>
              </a:r>
              <a:r>
                <a:rPr lang="zh-CN" altLang="en-US" sz="1600" dirty="0">
                  <a:solidFill>
                    <a:srgbClr val="C00000"/>
                  </a:solidFill>
                  <a:latin typeface="微软雅黑" panose="020B0503020204020204" pitchFamily="34" charset="-122"/>
                  <a:ea typeface="微软雅黑" panose="020B0503020204020204" pitchFamily="34" charset="-122"/>
                </a:rPr>
                <a:t>选直接领用</a:t>
              </a:r>
              <a:r>
                <a:rPr lang="zh-CN" altLang="en-US" sz="1600" dirty="0" smtClean="0">
                  <a:solidFill>
                    <a:srgbClr val="C00000"/>
                  </a:solidFill>
                  <a:latin typeface="微软雅黑" panose="020B0503020204020204" pitchFamily="34" charset="-122"/>
                  <a:ea typeface="微软雅黑" panose="020B0503020204020204" pitchFamily="34" charset="-122"/>
                </a:rPr>
                <a:t>！</a:t>
              </a:r>
              <a:endParaRPr lang="en-US" altLang="zh-CN" sz="1600" dirty="0" smtClean="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资产取得</a:t>
              </a:r>
              <a:r>
                <a:rPr lang="zh-CN" altLang="en-US" sz="1600" dirty="0" smtClean="0">
                  <a:solidFill>
                    <a:srgbClr val="0000FF"/>
                  </a:solidFill>
                  <a:latin typeface="微软雅黑" panose="020B0503020204020204" pitchFamily="34" charset="-122"/>
                  <a:ea typeface="微软雅黑" panose="020B0503020204020204" pitchFamily="34" charset="-122"/>
                </a:rPr>
                <a:t>方式</a:t>
              </a:r>
              <a:r>
                <a:rPr lang="zh-CN" altLang="en-US" sz="1600" b="0" dirty="0" smtClean="0">
                  <a:latin typeface="微软雅黑" panose="020B0503020204020204" pitchFamily="34" charset="-122"/>
                  <a:ea typeface="微软雅黑" panose="020B0503020204020204" pitchFamily="34" charset="-122"/>
                </a:rPr>
                <a:t>：</a:t>
              </a:r>
              <a:r>
                <a:rPr lang="zh-CN" altLang="en-US" sz="1600" dirty="0" smtClean="0">
                  <a:solidFill>
                    <a:srgbClr val="FF0000"/>
                  </a:solidFill>
                  <a:latin typeface="微软雅黑" panose="020B0503020204020204" pitchFamily="34" charset="-122"/>
                  <a:ea typeface="微软雅黑" panose="020B0503020204020204" pitchFamily="34" charset="-122"/>
                </a:rPr>
                <a:t>除了基建转入，研制转入</a:t>
              </a:r>
              <a:r>
                <a:rPr lang="zh-CN" altLang="en-US" sz="1600" dirty="0" smtClean="0">
                  <a:latin typeface="微软雅黑" panose="020B0503020204020204" pitchFamily="34" charset="-122"/>
                  <a:ea typeface="微软雅黑" panose="020B0503020204020204" pitchFamily="34" charset="-122"/>
                </a:rPr>
                <a:t>都选采购</a:t>
              </a:r>
              <a:endParaRPr lang="en-US" altLang="zh-CN" sz="1600" dirty="0">
                <a:solidFill>
                  <a:srgbClr val="0000FF"/>
                </a:solidFill>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已完成报销：</a:t>
              </a:r>
              <a:r>
                <a:rPr lang="zh-CN" altLang="en-US" sz="1600" dirty="0" smtClean="0">
                  <a:solidFill>
                    <a:srgbClr val="FF0000"/>
                  </a:solidFill>
                  <a:latin typeface="微软雅黑" panose="020B0503020204020204" pitchFamily="34" charset="-122"/>
                  <a:ea typeface="微软雅黑" panose="020B0503020204020204" pitchFamily="34" charset="-122"/>
                </a:rPr>
                <a:t>不勾选</a:t>
              </a:r>
              <a:endParaRPr lang="zh-CN" altLang="en-US" sz="1600" dirty="0">
                <a:solidFill>
                  <a:srgbClr val="FF0000"/>
                </a:solidFill>
                <a:latin typeface="微软雅黑" panose="020B0503020204020204" pitchFamily="34" charset="-122"/>
                <a:ea typeface="微软雅黑" panose="020B0503020204020204" pitchFamily="34" charset="-122"/>
              </a:endParaRPr>
            </a:p>
          </p:txBody>
        </p:sp>
      </p:grpSp>
      <p:sp>
        <p:nvSpPr>
          <p:cNvPr id="8" name="TextBox 14">
            <a:extLst>
              <a:ext uri="{FF2B5EF4-FFF2-40B4-BE49-F238E27FC236}">
                <a16:creationId xmlns="" xmlns:a16="http://schemas.microsoft.com/office/drawing/2014/main" id="{F17F124B-8152-4F36-B1AC-3053F674F094}"/>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基本</a:t>
            </a:r>
            <a:r>
              <a:rPr lang="zh-CN" altLang="en-US" dirty="0"/>
              <a:t>信息</a:t>
            </a:r>
          </a:p>
        </p:txBody>
      </p:sp>
      <p:sp>
        <p:nvSpPr>
          <p:cNvPr id="11" name="矩形 10">
            <a:extLst>
              <a:ext uri="{FF2B5EF4-FFF2-40B4-BE49-F238E27FC236}">
                <a16:creationId xmlns="" xmlns:a16="http://schemas.microsoft.com/office/drawing/2014/main" id="{8C518864-FEAE-4D83-83B0-6284120EBB5A}"/>
              </a:ext>
            </a:extLst>
          </p:cNvPr>
          <p:cNvSpPr/>
          <p:nvPr/>
        </p:nvSpPr>
        <p:spPr>
          <a:xfrm>
            <a:off x="323528" y="4149080"/>
            <a:ext cx="4968552" cy="57606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标题 1">
            <a:extLst>
              <a:ext uri="{FF2B5EF4-FFF2-40B4-BE49-F238E27FC236}">
                <a16:creationId xmlns="" xmlns:a16="http://schemas.microsoft.com/office/drawing/2014/main" id="{0A51A89D-2533-484A-B427-DBBA67A85D3F}"/>
              </a:ext>
            </a:extLst>
          </p:cNvPr>
          <p:cNvSpPr>
            <a:spLocks noGrp="1"/>
          </p:cNvSpPr>
          <p:nvPr>
            <p:ph type="title"/>
          </p:nvPr>
        </p:nvSpPr>
        <p:spPr>
          <a:xfrm>
            <a:off x="541422" y="108091"/>
            <a:ext cx="8133347" cy="609600"/>
          </a:xfrm>
        </p:spPr>
        <p:txBody>
          <a:bodyPr/>
          <a:lstStyle/>
          <a:p>
            <a:r>
              <a:rPr lang="zh-CN" altLang="en-US" dirty="0" smtClean="0"/>
              <a:t> </a:t>
            </a:r>
            <a:r>
              <a:rPr lang="zh-CN" altLang="en-US" dirty="0"/>
              <a:t>固定资产验收入库</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77312"/>
            <a:ext cx="8510110" cy="367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05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4C5815C9-99CD-45C0-A0DB-28C08496F805}"/>
              </a:ext>
            </a:extLst>
          </p:cNvPr>
          <p:cNvGrpSpPr/>
          <p:nvPr/>
        </p:nvGrpSpPr>
        <p:grpSpPr>
          <a:xfrm>
            <a:off x="55698" y="3854117"/>
            <a:ext cx="8561916" cy="2678126"/>
            <a:chOff x="114165" y="5131693"/>
            <a:chExt cx="8466394" cy="1088661"/>
          </a:xfrm>
        </p:grpSpPr>
        <p:sp>
          <p:nvSpPr>
            <p:cNvPr id="6" name="矩形 5">
              <a:extLst>
                <a:ext uri="{FF2B5EF4-FFF2-40B4-BE49-F238E27FC236}">
                  <a16:creationId xmlns="" xmlns:a16="http://schemas.microsoft.com/office/drawing/2014/main" id="{1D946647-532E-43DC-AFF1-B0156D536B0E}"/>
                </a:ext>
              </a:extLst>
            </p:cNvPr>
            <p:cNvSpPr/>
            <p:nvPr/>
          </p:nvSpPr>
          <p:spPr>
            <a:xfrm>
              <a:off x="165393" y="5131693"/>
              <a:ext cx="8415166" cy="10886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91553C22-64AE-4CFC-9ADB-B773FA963420}"/>
                </a:ext>
              </a:extLst>
            </p:cNvPr>
            <p:cNvSpPr/>
            <p:nvPr/>
          </p:nvSpPr>
          <p:spPr>
            <a:xfrm>
              <a:off x="114165" y="5144694"/>
              <a:ext cx="8418274" cy="537979"/>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采购组织形式</a:t>
              </a:r>
              <a:r>
                <a:rPr lang="zh-CN" altLang="en-US" sz="1600" dirty="0" smtClean="0">
                  <a:latin typeface="微软雅黑" panose="020B0503020204020204" pitchFamily="34" charset="-122"/>
                  <a:ea typeface="微软雅黑" panose="020B0503020204020204" pitchFamily="34" charset="-122"/>
                </a:rPr>
                <a:t>：非政采选自行采购，政采选政府采购，</a:t>
              </a:r>
              <a:r>
                <a:rPr lang="en-US" altLang="zh-CN" sz="1600" dirty="0" smtClean="0">
                  <a:latin typeface="微软雅黑" panose="020B0503020204020204" pitchFamily="34" charset="-122"/>
                  <a:ea typeface="微软雅黑" panose="020B0503020204020204" pitchFamily="34" charset="-122"/>
                </a:rPr>
                <a:t>120</a:t>
              </a:r>
              <a:r>
                <a:rPr lang="zh-CN" altLang="en-US" sz="1600" dirty="0" smtClean="0">
                  <a:latin typeface="微软雅黑" panose="020B0503020204020204" pitchFamily="34" charset="-122"/>
                  <a:ea typeface="微软雅黑" panose="020B0503020204020204" pitchFamily="34" charset="-122"/>
                </a:rPr>
                <a:t>万以上选分散采购。</a:t>
              </a:r>
              <a:endParaRPr lang="en-US" altLang="zh-CN" sz="160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采购方式</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100W</a:t>
              </a:r>
              <a:r>
                <a:rPr lang="zh-CN" altLang="en-US" sz="1600" dirty="0" smtClean="0">
                  <a:latin typeface="微软雅黑" panose="020B0503020204020204" pitchFamily="34" charset="-122"/>
                  <a:ea typeface="微软雅黑" panose="020B0503020204020204" pitchFamily="34" charset="-122"/>
                </a:rPr>
                <a:t>以下非政采选</a:t>
              </a:r>
              <a:r>
                <a:rPr lang="zh-CN" altLang="en-US" sz="1600" dirty="0" smtClean="0">
                  <a:solidFill>
                    <a:srgbClr val="C00000"/>
                  </a:solidFill>
                  <a:latin typeface="微软雅黑" panose="020B0503020204020204" pitchFamily="34" charset="-122"/>
                  <a:ea typeface="微软雅黑" panose="020B0503020204020204" pitchFamily="34" charset="-122"/>
                </a:rPr>
                <a:t>其他</a:t>
              </a:r>
              <a:r>
                <a:rPr lang="zh-CN" altLang="en-US" sz="1600" dirty="0" smtClean="0">
                  <a:latin typeface="微软雅黑" panose="020B0503020204020204" pitchFamily="34" charset="-122"/>
                  <a:ea typeface="微软雅黑" panose="020B0503020204020204" pitchFamily="34" charset="-122"/>
                </a:rPr>
                <a:t>，政采选</a:t>
              </a:r>
              <a:r>
                <a:rPr lang="zh-CN" altLang="en-US" sz="1600" dirty="0" smtClean="0">
                  <a:solidFill>
                    <a:srgbClr val="C00000"/>
                  </a:solidFill>
                  <a:latin typeface="微软雅黑" panose="020B0503020204020204" pitchFamily="34" charset="-122"/>
                  <a:ea typeface="微软雅黑" panose="020B0503020204020204" pitchFamily="34" charset="-122"/>
                </a:rPr>
                <a:t>公开招标</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200W</a:t>
              </a:r>
              <a:r>
                <a:rPr lang="zh-CN" altLang="en-US" sz="1600" dirty="0" smtClean="0">
                  <a:latin typeface="微软雅黑" panose="020B0503020204020204" pitchFamily="34" charset="-122"/>
                  <a:ea typeface="微软雅黑" panose="020B0503020204020204" pitchFamily="34" charset="-122"/>
                </a:rPr>
                <a:t>以上无特殊修改选</a:t>
              </a:r>
              <a:r>
                <a:rPr lang="zh-CN" altLang="en-US" sz="1600" dirty="0" smtClean="0">
                  <a:solidFill>
                    <a:srgbClr val="C00000"/>
                  </a:solidFill>
                  <a:latin typeface="微软雅黑" panose="020B0503020204020204" pitchFamily="34" charset="-122"/>
                  <a:ea typeface="微软雅黑" panose="020B0503020204020204" pitchFamily="34" charset="-122"/>
                </a:rPr>
                <a:t>公开招标</a:t>
              </a:r>
              <a:r>
                <a:rPr lang="zh-CN" altLang="en-US" sz="1600" dirty="0" smtClean="0">
                  <a:latin typeface="微软雅黑" panose="020B0503020204020204" pitchFamily="34" charset="-122"/>
                  <a:ea typeface="微软雅黑" panose="020B0503020204020204" pitchFamily="34" charset="-122"/>
                </a:rPr>
                <a:t>，特殊修改过采购方式</a:t>
              </a:r>
              <a:r>
                <a:rPr lang="zh-CN" altLang="en-US" sz="1600" dirty="0" smtClean="0">
                  <a:solidFill>
                    <a:srgbClr val="C00000"/>
                  </a:solidFill>
                  <a:latin typeface="微软雅黑" panose="020B0503020204020204" pitchFamily="34" charset="-122"/>
                  <a:ea typeface="微软雅黑" panose="020B0503020204020204" pitchFamily="34" charset="-122"/>
                </a:rPr>
                <a:t>选单一来源</a:t>
              </a:r>
              <a:r>
                <a:rPr lang="zh-CN" altLang="en-US" sz="1600" dirty="0" smtClean="0">
                  <a:latin typeface="微软雅黑" panose="020B0503020204020204" pitchFamily="34" charset="-122"/>
                  <a:ea typeface="微软雅黑" panose="020B0503020204020204" pitchFamily="34" charset="-122"/>
                </a:rPr>
                <a:t>。（</a:t>
              </a:r>
              <a:r>
                <a:rPr lang="zh-CN" altLang="en-US" sz="1600" dirty="0" smtClean="0">
                  <a:solidFill>
                    <a:srgbClr val="C00000"/>
                  </a:solidFill>
                  <a:latin typeface="微软雅黑" panose="020B0503020204020204" pitchFamily="34" charset="-122"/>
                  <a:ea typeface="微软雅黑" panose="020B0503020204020204" pitchFamily="34" charset="-122"/>
                </a:rPr>
                <a:t>申请买设备的人最清楚采购方式</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资产所有权</a:t>
              </a:r>
              <a:r>
                <a:rPr lang="zh-CN" altLang="en-US" sz="1600" dirty="0" smtClean="0">
                  <a:latin typeface="微软雅黑" panose="020B0503020204020204" pitchFamily="34" charset="-122"/>
                  <a:ea typeface="微软雅黑" panose="020B0503020204020204" pitchFamily="34" charset="-122"/>
                </a:rPr>
                <a:t>：</a:t>
              </a:r>
              <a:r>
                <a:rPr lang="zh-CN" altLang="en-US" sz="1600" dirty="0" smtClean="0">
                  <a:solidFill>
                    <a:srgbClr val="C00000"/>
                  </a:solidFill>
                  <a:latin typeface="微软雅黑" panose="020B0503020204020204" pitchFamily="34" charset="-122"/>
                  <a:ea typeface="微软雅黑" panose="020B0503020204020204" pitchFamily="34" charset="-122"/>
                </a:rPr>
                <a:t>有所有权</a:t>
              </a:r>
              <a:endParaRPr lang="zh-CN" altLang="en-US" sz="1600" dirty="0">
                <a:solidFill>
                  <a:srgbClr val="C00000"/>
                </a:solidFill>
                <a:latin typeface="微软雅黑" panose="020B0503020204020204" pitchFamily="34" charset="-122"/>
                <a:ea typeface="微软雅黑" panose="020B0503020204020204" pitchFamily="34" charset="-122"/>
              </a:endParaRPr>
            </a:p>
          </p:txBody>
        </p:sp>
      </p:grpSp>
      <p:sp>
        <p:nvSpPr>
          <p:cNvPr id="8" name="TextBox 14">
            <a:extLst>
              <a:ext uri="{FF2B5EF4-FFF2-40B4-BE49-F238E27FC236}">
                <a16:creationId xmlns="" xmlns:a16="http://schemas.microsoft.com/office/drawing/2014/main" id="{F17F124B-8152-4F36-B1AC-3053F674F094}"/>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来源信息</a:t>
            </a:r>
            <a:endParaRPr lang="zh-CN" altLang="en-US" dirty="0"/>
          </a:p>
        </p:txBody>
      </p:sp>
      <p:sp>
        <p:nvSpPr>
          <p:cNvPr id="12" name="标题 1">
            <a:extLst>
              <a:ext uri="{FF2B5EF4-FFF2-40B4-BE49-F238E27FC236}">
                <a16:creationId xmlns="" xmlns:a16="http://schemas.microsoft.com/office/drawing/2014/main" id="{0A51A89D-2533-484A-B427-DBBA67A85D3F}"/>
              </a:ext>
            </a:extLst>
          </p:cNvPr>
          <p:cNvSpPr>
            <a:spLocks noGrp="1"/>
          </p:cNvSpPr>
          <p:nvPr>
            <p:ph type="title"/>
          </p:nvPr>
        </p:nvSpPr>
        <p:spPr>
          <a:xfrm>
            <a:off x="541422" y="108091"/>
            <a:ext cx="8133347" cy="609600"/>
          </a:xfrm>
        </p:spPr>
        <p:txBody>
          <a:bodyPr/>
          <a:lstStyle/>
          <a:p>
            <a:r>
              <a:rPr lang="zh-CN" altLang="en-US" dirty="0" smtClean="0"/>
              <a:t> </a:t>
            </a:r>
            <a:r>
              <a:rPr lang="zh-CN" altLang="en-US" dirty="0"/>
              <a:t>固定资产验收入库</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640960" cy="239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26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4C5815C9-99CD-45C0-A0DB-28C08496F805}"/>
              </a:ext>
            </a:extLst>
          </p:cNvPr>
          <p:cNvGrpSpPr/>
          <p:nvPr/>
        </p:nvGrpSpPr>
        <p:grpSpPr>
          <a:xfrm>
            <a:off x="7035" y="3854117"/>
            <a:ext cx="8561916" cy="2678126"/>
            <a:chOff x="114165" y="5131693"/>
            <a:chExt cx="8466394" cy="1088661"/>
          </a:xfrm>
        </p:grpSpPr>
        <p:sp>
          <p:nvSpPr>
            <p:cNvPr id="6" name="矩形 5">
              <a:extLst>
                <a:ext uri="{FF2B5EF4-FFF2-40B4-BE49-F238E27FC236}">
                  <a16:creationId xmlns="" xmlns:a16="http://schemas.microsoft.com/office/drawing/2014/main" id="{1D946647-532E-43DC-AFF1-B0156D536B0E}"/>
                </a:ext>
              </a:extLst>
            </p:cNvPr>
            <p:cNvSpPr/>
            <p:nvPr/>
          </p:nvSpPr>
          <p:spPr>
            <a:xfrm>
              <a:off x="165393" y="5131693"/>
              <a:ext cx="8415166" cy="10886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91553C22-64AE-4CFC-9ADB-B773FA963420}"/>
                </a:ext>
              </a:extLst>
            </p:cNvPr>
            <p:cNvSpPr/>
            <p:nvPr/>
          </p:nvSpPr>
          <p:spPr>
            <a:xfrm>
              <a:off x="114165" y="5144694"/>
              <a:ext cx="8418274" cy="788202"/>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所内验收人</a:t>
              </a:r>
              <a:r>
                <a:rPr lang="zh-CN" altLang="en-US" sz="1600" dirty="0" smtClean="0">
                  <a:latin typeface="微软雅黑" panose="020B0503020204020204" pitchFamily="34" charset="-122"/>
                  <a:ea typeface="微软雅黑" panose="020B0503020204020204" pitchFamily="34" charset="-122"/>
                </a:rPr>
                <a:t>：必填，点添加行。</a:t>
              </a:r>
              <a:endParaRPr lang="en-US" altLang="zh-CN" sz="160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所外验收人</a:t>
              </a:r>
              <a:r>
                <a:rPr lang="zh-CN" altLang="en-US" sz="1600" dirty="0" smtClean="0">
                  <a:latin typeface="微软雅黑" panose="020B0503020204020204" pitchFamily="34" charset="-122"/>
                  <a:ea typeface="微软雅黑" panose="020B0503020204020204" pitchFamily="34" charset="-122"/>
                </a:rPr>
                <a:t>：点添加外部人员，选填</a:t>
              </a:r>
              <a:endParaRPr lang="en-US" altLang="zh-CN" sz="160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smtClean="0">
                  <a:latin typeface="微软雅黑" panose="020B0503020204020204" pitchFamily="34" charset="-122"/>
                  <a:ea typeface="微软雅黑" panose="020B0503020204020204" pitchFamily="34" charset="-122"/>
                </a:rPr>
                <a:t>验收人数参照</a:t>
              </a:r>
              <a:r>
                <a:rPr lang="zh-CN" altLang="zh-CN" sz="1600" dirty="0" smtClean="0"/>
                <a:t>《中国科学院半导体研究所科研仪器设备采购及领用管理办法（修订版）》</a:t>
              </a:r>
              <a:endParaRPr lang="en-US" altLang="zh-CN" sz="1600" dirty="0" smtClean="0"/>
            </a:p>
            <a:p>
              <a:pPr>
                <a:lnSpc>
                  <a:spcPct val="125000"/>
                </a:lnSpc>
              </a:pPr>
              <a:r>
                <a:rPr lang="zh-CN" altLang="en-US" sz="1600" dirty="0" smtClean="0"/>
                <a:t>      第四章第八条</a:t>
              </a:r>
              <a:endParaRPr lang="zh-CN" altLang="en-US" sz="1600" dirty="0"/>
            </a:p>
            <a:p>
              <a:pPr marL="342900" indent="-342900">
                <a:lnSpc>
                  <a:spcPct val="125000"/>
                </a:lnSpc>
                <a:buFont typeface="Wingdings" panose="05000000000000000000" pitchFamily="2" charset="2"/>
                <a:buChar char="n"/>
              </a:pPr>
              <a:endParaRPr lang="en-US" altLang="zh-CN" sz="160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endParaRPr lang="en-US" altLang="zh-CN" sz="1600" dirty="0" smtClean="0">
                <a:solidFill>
                  <a:srgbClr val="C00000"/>
                </a:solidFill>
                <a:latin typeface="微软雅黑" panose="020B0503020204020204" pitchFamily="34" charset="-122"/>
                <a:ea typeface="微软雅黑" panose="020B0503020204020204" pitchFamily="34" charset="-122"/>
              </a:endParaRPr>
            </a:p>
          </p:txBody>
        </p:sp>
      </p:grpSp>
      <p:sp>
        <p:nvSpPr>
          <p:cNvPr id="8" name="TextBox 14">
            <a:extLst>
              <a:ext uri="{FF2B5EF4-FFF2-40B4-BE49-F238E27FC236}">
                <a16:creationId xmlns="" xmlns:a16="http://schemas.microsoft.com/office/drawing/2014/main" id="{F17F124B-8152-4F36-B1AC-3053F674F094}"/>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验收人员</a:t>
            </a:r>
            <a:endParaRPr lang="zh-CN" altLang="en-US" dirty="0"/>
          </a:p>
        </p:txBody>
      </p:sp>
      <p:sp>
        <p:nvSpPr>
          <p:cNvPr id="12" name="标题 1">
            <a:extLst>
              <a:ext uri="{FF2B5EF4-FFF2-40B4-BE49-F238E27FC236}">
                <a16:creationId xmlns="" xmlns:a16="http://schemas.microsoft.com/office/drawing/2014/main" id="{0A51A89D-2533-484A-B427-DBBA67A85D3F}"/>
              </a:ext>
            </a:extLst>
          </p:cNvPr>
          <p:cNvSpPr>
            <a:spLocks noGrp="1"/>
          </p:cNvSpPr>
          <p:nvPr>
            <p:ph type="title"/>
          </p:nvPr>
        </p:nvSpPr>
        <p:spPr>
          <a:xfrm>
            <a:off x="541422" y="108091"/>
            <a:ext cx="8133347" cy="609600"/>
          </a:xfrm>
        </p:spPr>
        <p:txBody>
          <a:bodyPr/>
          <a:lstStyle/>
          <a:p>
            <a:r>
              <a:rPr lang="zh-CN" altLang="en-US" dirty="0" smtClean="0"/>
              <a:t>固定资产</a:t>
            </a:r>
            <a:r>
              <a:rPr lang="zh-CN" altLang="en-US" dirty="0"/>
              <a:t>验收入库</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79" y="1454239"/>
            <a:ext cx="8222078" cy="230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34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dirty="0"/>
              <a:t>汇  报  提  纲</a:t>
            </a:r>
          </a:p>
        </p:txBody>
      </p:sp>
      <p:sp>
        <p:nvSpPr>
          <p:cNvPr id="19" name="矩形 18"/>
          <p:cNvSpPr/>
          <p:nvPr/>
        </p:nvSpPr>
        <p:spPr>
          <a:xfrm>
            <a:off x="713176" y="3984242"/>
            <a:ext cx="2342444"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共性操作</a:t>
            </a:r>
          </a:p>
        </p:txBody>
      </p:sp>
      <p:sp>
        <p:nvSpPr>
          <p:cNvPr id="20" name="矩形 19"/>
          <p:cNvSpPr/>
          <p:nvPr/>
        </p:nvSpPr>
        <p:spPr>
          <a:xfrm>
            <a:off x="3416480" y="3984242"/>
            <a:ext cx="2318576"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基本操作</a:t>
            </a:r>
          </a:p>
        </p:txBody>
      </p:sp>
      <p:sp>
        <p:nvSpPr>
          <p:cNvPr id="21" name="矩形 20"/>
          <p:cNvSpPr/>
          <p:nvPr/>
        </p:nvSpPr>
        <p:spPr>
          <a:xfrm>
            <a:off x="6137644" y="3984242"/>
            <a:ext cx="2325189"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技术支持</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80" y="1822067"/>
            <a:ext cx="2318576"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645" y="1822066"/>
            <a:ext cx="2325189"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90" y="1822066"/>
            <a:ext cx="2340430"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20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33E5F31E-F0B4-4D2E-8BEA-7DA8FB377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7" y="1556792"/>
            <a:ext cx="9144000" cy="21554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14">
            <a:extLst>
              <a:ext uri="{FF2B5EF4-FFF2-40B4-BE49-F238E27FC236}">
                <a16:creationId xmlns="" xmlns:a16="http://schemas.microsoft.com/office/drawing/2014/main" id="{CF65D626-EDA7-4EEB-8E58-D868C2C78DF8}"/>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资产</a:t>
            </a:r>
            <a:r>
              <a:rPr lang="zh-CN" altLang="en-US" dirty="0"/>
              <a:t>清单</a:t>
            </a:r>
          </a:p>
        </p:txBody>
      </p:sp>
      <p:grpSp>
        <p:nvGrpSpPr>
          <p:cNvPr id="6" name="组合 5">
            <a:extLst>
              <a:ext uri="{FF2B5EF4-FFF2-40B4-BE49-F238E27FC236}">
                <a16:creationId xmlns="" xmlns:a16="http://schemas.microsoft.com/office/drawing/2014/main" id="{43081CB4-68FC-43A6-BB26-DD996BA1EEEC}"/>
              </a:ext>
            </a:extLst>
          </p:cNvPr>
          <p:cNvGrpSpPr/>
          <p:nvPr/>
        </p:nvGrpSpPr>
        <p:grpSpPr>
          <a:xfrm>
            <a:off x="72008" y="3789040"/>
            <a:ext cx="8964488" cy="1169326"/>
            <a:chOff x="5406527" y="4742035"/>
            <a:chExt cx="4674789" cy="1120480"/>
          </a:xfrm>
        </p:grpSpPr>
        <p:sp>
          <p:nvSpPr>
            <p:cNvPr id="7" name="矩形 6">
              <a:extLst>
                <a:ext uri="{FF2B5EF4-FFF2-40B4-BE49-F238E27FC236}">
                  <a16:creationId xmlns="" xmlns:a16="http://schemas.microsoft.com/office/drawing/2014/main" id="{E47CDFB3-2CFF-4279-8E43-178FA3224719}"/>
                </a:ext>
              </a:extLst>
            </p:cNvPr>
            <p:cNvSpPr/>
            <p:nvPr/>
          </p:nvSpPr>
          <p:spPr>
            <a:xfrm>
              <a:off x="5406527" y="4742035"/>
              <a:ext cx="4674789" cy="1120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25000"/>
                </a:lnSpc>
              </a:pPr>
              <a:endParaRPr lang="zh-CN" altLang="en-US"/>
            </a:p>
          </p:txBody>
        </p:sp>
        <p:sp>
          <p:nvSpPr>
            <p:cNvPr id="8" name="矩形 7">
              <a:extLst>
                <a:ext uri="{FF2B5EF4-FFF2-40B4-BE49-F238E27FC236}">
                  <a16:creationId xmlns="" xmlns:a16="http://schemas.microsoft.com/office/drawing/2014/main" id="{F43FB60D-6E54-4C65-989F-9543C95F21E5}"/>
                </a:ext>
              </a:extLst>
            </p:cNvPr>
            <p:cNvSpPr/>
            <p:nvPr/>
          </p:nvSpPr>
          <p:spPr>
            <a:xfrm>
              <a:off x="5436096" y="4785297"/>
              <a:ext cx="4645220" cy="651404"/>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补充资产信息</a:t>
              </a:r>
              <a:r>
                <a:rPr lang="zh-CN" altLang="en-US" sz="1600" b="0" dirty="0">
                  <a:latin typeface="微软雅黑" panose="020B0503020204020204" pitchFamily="34" charset="-122"/>
                  <a:ea typeface="微软雅黑" panose="020B0503020204020204" pitchFamily="34" charset="-122"/>
                </a:rPr>
                <a:t>：点击弹出资产信息录入界面。</a:t>
              </a:r>
              <a:endParaRPr lang="en-US" altLang="zh-CN" sz="1600" b="0" dirty="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“复制”按钮</a:t>
              </a:r>
              <a:r>
                <a:rPr lang="zh-CN" altLang="en-US" sz="1600" b="0" dirty="0">
                  <a:latin typeface="微软雅黑" panose="020B0503020204020204" pitchFamily="34" charset="-122"/>
                  <a:ea typeface="微软雅黑" panose="020B0503020204020204" pitchFamily="34" charset="-122"/>
                </a:rPr>
                <a:t>：会将上一条资产中除序列号之外的信息复制到下一条。</a:t>
              </a:r>
            </a:p>
          </p:txBody>
        </p:sp>
      </p:grpSp>
      <p:sp>
        <p:nvSpPr>
          <p:cNvPr id="10" name="标题 1">
            <a:extLst>
              <a:ext uri="{FF2B5EF4-FFF2-40B4-BE49-F238E27FC236}">
                <a16:creationId xmlns="" xmlns:a16="http://schemas.microsoft.com/office/drawing/2014/main" id="{34D7F7AD-A820-49FF-A6DD-1175DFC4D955}"/>
              </a:ext>
            </a:extLst>
          </p:cNvPr>
          <p:cNvSpPr>
            <a:spLocks noGrp="1"/>
          </p:cNvSpPr>
          <p:nvPr>
            <p:ph type="title"/>
          </p:nvPr>
        </p:nvSpPr>
        <p:spPr>
          <a:xfrm>
            <a:off x="541422" y="108091"/>
            <a:ext cx="8133347" cy="609600"/>
          </a:xfrm>
        </p:spPr>
        <p:txBody>
          <a:bodyPr/>
          <a:lstStyle/>
          <a:p>
            <a:r>
              <a:rPr lang="zh-CN" altLang="en-US" dirty="0" smtClean="0"/>
              <a:t> </a:t>
            </a:r>
            <a:r>
              <a:rPr lang="zh-CN" altLang="en-US" dirty="0"/>
              <a:t>固定资产验收入库</a:t>
            </a:r>
          </a:p>
        </p:txBody>
      </p:sp>
    </p:spTree>
    <p:extLst>
      <p:ext uri="{BB962C8B-B14F-4D97-AF65-F5344CB8AC3E}">
        <p14:creationId xmlns:p14="http://schemas.microsoft.com/office/powerpoint/2010/main" val="385128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2163A2D9-C3ED-4CD4-8573-A3F9EB0F8B79}"/>
              </a:ext>
            </a:extLst>
          </p:cNvPr>
          <p:cNvPicPr>
            <a:picLocks noChangeAspect="1"/>
          </p:cNvPicPr>
          <p:nvPr/>
        </p:nvPicPr>
        <p:blipFill>
          <a:blip r:embed="rId2"/>
          <a:stretch>
            <a:fillRect/>
          </a:stretch>
        </p:blipFill>
        <p:spPr>
          <a:xfrm>
            <a:off x="-16000" y="1412776"/>
            <a:ext cx="9144000" cy="3096344"/>
          </a:xfrm>
          <a:prstGeom prst="rect">
            <a:avLst/>
          </a:prstGeom>
        </p:spPr>
      </p:pic>
      <p:sp>
        <p:nvSpPr>
          <p:cNvPr id="5" name="TextBox 14">
            <a:extLst>
              <a:ext uri="{FF2B5EF4-FFF2-40B4-BE49-F238E27FC236}">
                <a16:creationId xmlns="" xmlns:a16="http://schemas.microsoft.com/office/drawing/2014/main" id="{58D68779-0A01-4986-9E1B-275F695C5173}"/>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资产</a:t>
            </a:r>
            <a:r>
              <a:rPr lang="zh-CN" altLang="en-US" dirty="0"/>
              <a:t>清单</a:t>
            </a:r>
          </a:p>
        </p:txBody>
      </p:sp>
      <p:sp>
        <p:nvSpPr>
          <p:cNvPr id="8" name="标题 1">
            <a:extLst>
              <a:ext uri="{FF2B5EF4-FFF2-40B4-BE49-F238E27FC236}">
                <a16:creationId xmlns="" xmlns:a16="http://schemas.microsoft.com/office/drawing/2014/main" id="{761FA88E-C3FB-4DAA-8AA0-4F500BFED4AD}"/>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grpSp>
        <p:nvGrpSpPr>
          <p:cNvPr id="6" name="组合 5">
            <a:extLst>
              <a:ext uri="{FF2B5EF4-FFF2-40B4-BE49-F238E27FC236}">
                <a16:creationId xmlns="" xmlns:a16="http://schemas.microsoft.com/office/drawing/2014/main" id="{4C5815C9-99CD-45C0-A0DB-28C08496F805}"/>
              </a:ext>
            </a:extLst>
          </p:cNvPr>
          <p:cNvGrpSpPr/>
          <p:nvPr/>
        </p:nvGrpSpPr>
        <p:grpSpPr>
          <a:xfrm>
            <a:off x="58841" y="4481200"/>
            <a:ext cx="8561916" cy="1972135"/>
            <a:chOff x="114165" y="5131693"/>
            <a:chExt cx="8466394" cy="1088661"/>
          </a:xfrm>
        </p:grpSpPr>
        <p:sp>
          <p:nvSpPr>
            <p:cNvPr id="7" name="矩形 6">
              <a:extLst>
                <a:ext uri="{FF2B5EF4-FFF2-40B4-BE49-F238E27FC236}">
                  <a16:creationId xmlns="" xmlns:a16="http://schemas.microsoft.com/office/drawing/2014/main" id="{1D946647-532E-43DC-AFF1-B0156D536B0E}"/>
                </a:ext>
              </a:extLst>
            </p:cNvPr>
            <p:cNvSpPr/>
            <p:nvPr/>
          </p:nvSpPr>
          <p:spPr>
            <a:xfrm>
              <a:off x="165393" y="5131693"/>
              <a:ext cx="8415166" cy="10886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91553C22-64AE-4CFC-9ADB-B773FA963420}"/>
                </a:ext>
              </a:extLst>
            </p:cNvPr>
            <p:cNvSpPr/>
            <p:nvPr/>
          </p:nvSpPr>
          <p:spPr>
            <a:xfrm>
              <a:off x="114165" y="5144694"/>
              <a:ext cx="8418274" cy="900466"/>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是否配件</a:t>
              </a:r>
              <a:r>
                <a:rPr lang="zh-CN" altLang="en-US" sz="1600" dirty="0" smtClean="0">
                  <a:latin typeface="微软雅黑" panose="020B0503020204020204" pitchFamily="34" charset="-122"/>
                  <a:ea typeface="微软雅黑" panose="020B0503020204020204" pitchFamily="34" charset="-122"/>
                </a:rPr>
                <a:t>：新增资产不勾选，追加资产价值勾选。（追加资产点开父资产选中要追加的父资产）</a:t>
              </a:r>
              <a:endParaRPr lang="en-US" altLang="zh-CN" sz="160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endParaRPr lang="en-US" altLang="zh-CN" sz="160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资产用途明细</a:t>
              </a:r>
              <a:r>
                <a:rPr lang="zh-CN" altLang="en-US" sz="1600" dirty="0" smtClean="0">
                  <a:latin typeface="微软雅黑" panose="020B0503020204020204" pitchFamily="34" charset="-122"/>
                  <a:ea typeface="微软雅黑" panose="020B0503020204020204" pitchFamily="34" charset="-122"/>
                </a:rPr>
                <a:t>：按部门性质结合实际用途勾选对用选项。</a:t>
              </a:r>
              <a:endParaRPr lang="en-US" altLang="zh-CN" sz="160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是否名义金额</a:t>
              </a:r>
              <a:r>
                <a:rPr lang="zh-CN" altLang="en-US" sz="1600" dirty="0" smtClean="0">
                  <a:solidFill>
                    <a:srgbClr val="C00000"/>
                  </a:solidFill>
                  <a:latin typeface="微软雅黑" panose="020B0503020204020204" pitchFamily="34" charset="-122"/>
                  <a:ea typeface="微软雅黑" panose="020B0503020204020204" pitchFamily="34" charset="-122"/>
                </a:rPr>
                <a:t>：不勾选</a:t>
              </a:r>
              <a:endParaRPr lang="en-US" altLang="zh-CN" sz="1600" dirty="0" smtClean="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72706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0C1342F0-A96D-4520-9ABD-930C51F5141E}"/>
              </a:ext>
            </a:extLst>
          </p:cNvPr>
          <p:cNvPicPr>
            <a:picLocks noChangeAspect="1"/>
          </p:cNvPicPr>
          <p:nvPr/>
        </p:nvPicPr>
        <p:blipFill>
          <a:blip r:embed="rId2"/>
          <a:stretch>
            <a:fillRect/>
          </a:stretch>
        </p:blipFill>
        <p:spPr>
          <a:xfrm>
            <a:off x="0" y="1646196"/>
            <a:ext cx="9144000" cy="4960224"/>
          </a:xfrm>
          <a:prstGeom prst="rect">
            <a:avLst/>
          </a:prstGeom>
        </p:spPr>
      </p:pic>
      <p:sp>
        <p:nvSpPr>
          <p:cNvPr id="5" name="TextBox 14">
            <a:extLst>
              <a:ext uri="{FF2B5EF4-FFF2-40B4-BE49-F238E27FC236}">
                <a16:creationId xmlns="" xmlns:a16="http://schemas.microsoft.com/office/drawing/2014/main" id="{BEA82DE8-87C1-4A34-B002-23D09D616F9F}"/>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资产</a:t>
            </a:r>
            <a:r>
              <a:rPr lang="zh-CN" altLang="en-US" dirty="0"/>
              <a:t>清单</a:t>
            </a:r>
          </a:p>
        </p:txBody>
      </p:sp>
      <p:sp>
        <p:nvSpPr>
          <p:cNvPr id="7" name="标题 1">
            <a:extLst>
              <a:ext uri="{FF2B5EF4-FFF2-40B4-BE49-F238E27FC236}">
                <a16:creationId xmlns="" xmlns:a16="http://schemas.microsoft.com/office/drawing/2014/main" id="{C3070191-025F-4ABE-9A43-B2858C6FD67A}"/>
              </a:ext>
            </a:extLst>
          </p:cNvPr>
          <p:cNvSpPr>
            <a:spLocks noGrp="1"/>
          </p:cNvSpPr>
          <p:nvPr>
            <p:ph type="title"/>
          </p:nvPr>
        </p:nvSpPr>
        <p:spPr>
          <a:xfrm>
            <a:off x="541422" y="108091"/>
            <a:ext cx="8133347" cy="609600"/>
          </a:xfrm>
        </p:spPr>
        <p:txBody>
          <a:bodyPr/>
          <a:lstStyle/>
          <a:p>
            <a:r>
              <a:rPr lang="zh-CN" altLang="en-US" dirty="0" smtClean="0"/>
              <a:t>固定资产</a:t>
            </a:r>
            <a:r>
              <a:rPr lang="zh-CN" altLang="en-US" dirty="0"/>
              <a:t>验收入库</a:t>
            </a:r>
          </a:p>
        </p:txBody>
      </p:sp>
    </p:spTree>
    <p:extLst>
      <p:ext uri="{BB962C8B-B14F-4D97-AF65-F5344CB8AC3E}">
        <p14:creationId xmlns:p14="http://schemas.microsoft.com/office/powerpoint/2010/main" val="278316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 xmlns:a16="http://schemas.microsoft.com/office/drawing/2014/main" id="{CB6E7857-AFC4-46F4-B584-7EDCD44937AA}"/>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验收</a:t>
            </a:r>
            <a:r>
              <a:rPr lang="zh-CN" altLang="en-US" dirty="0"/>
              <a:t>信息</a:t>
            </a:r>
          </a:p>
        </p:txBody>
      </p:sp>
      <p:pic>
        <p:nvPicPr>
          <p:cNvPr id="6" name="Picture 2">
            <a:extLst>
              <a:ext uri="{FF2B5EF4-FFF2-40B4-BE49-F238E27FC236}">
                <a16:creationId xmlns="" xmlns:a16="http://schemas.microsoft.com/office/drawing/2014/main" id="{668AA63E-5FBE-480E-9025-A8332DFCC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1283"/>
            <a:ext cx="6057900" cy="22193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图片 8">
            <a:extLst>
              <a:ext uri="{FF2B5EF4-FFF2-40B4-BE49-F238E27FC236}">
                <a16:creationId xmlns="" xmlns:a16="http://schemas.microsoft.com/office/drawing/2014/main" id="{EC4DE443-54B2-4CF4-BF8D-E66BCC8B78D4}"/>
              </a:ext>
            </a:extLst>
          </p:cNvPr>
          <p:cNvPicPr>
            <a:picLocks noChangeAspect="1"/>
          </p:cNvPicPr>
          <p:nvPr/>
        </p:nvPicPr>
        <p:blipFill>
          <a:blip r:embed="rId3"/>
          <a:stretch>
            <a:fillRect/>
          </a:stretch>
        </p:blipFill>
        <p:spPr>
          <a:xfrm>
            <a:off x="-8033" y="4941168"/>
            <a:ext cx="9144000" cy="1102046"/>
          </a:xfrm>
          <a:prstGeom prst="rect">
            <a:avLst/>
          </a:prstGeom>
          <a:ln>
            <a:solidFill>
              <a:schemeClr val="bg1">
                <a:lumMod val="65000"/>
              </a:schemeClr>
            </a:solidFill>
          </a:ln>
        </p:spPr>
      </p:pic>
      <p:sp>
        <p:nvSpPr>
          <p:cNvPr id="10" name="TextBox 14">
            <a:extLst>
              <a:ext uri="{FF2B5EF4-FFF2-40B4-BE49-F238E27FC236}">
                <a16:creationId xmlns="" xmlns:a16="http://schemas.microsoft.com/office/drawing/2014/main" id="{E6D120C3-1479-426A-B239-FF7AABF8345D}"/>
              </a:ext>
            </a:extLst>
          </p:cNvPr>
          <p:cNvSpPr txBox="1"/>
          <p:nvPr/>
        </p:nvSpPr>
        <p:spPr>
          <a:xfrm>
            <a:off x="251520" y="4203546"/>
            <a:ext cx="5936651" cy="461665"/>
          </a:xfrm>
          <a:prstGeom prst="rect">
            <a:avLst/>
          </a:prstGeom>
          <a:solidFill>
            <a:schemeClr val="accent5">
              <a:lumMod val="40000"/>
              <a:lumOff val="60000"/>
            </a:schemeClr>
          </a:solidFill>
        </p:spPr>
        <p:txBody>
          <a:bodyPr wrap="square" rtlCol="0">
            <a:spAutoFit/>
          </a:bodyPr>
          <a:lstStyle/>
          <a:p>
            <a:r>
              <a:rPr lang="en-US" altLang="zh-CN" dirty="0"/>
              <a:t>6.</a:t>
            </a:r>
            <a:r>
              <a:rPr lang="zh-CN" altLang="en-US" dirty="0"/>
              <a:t>预算分配</a:t>
            </a:r>
          </a:p>
        </p:txBody>
      </p:sp>
      <p:sp>
        <p:nvSpPr>
          <p:cNvPr id="11" name="标题 1">
            <a:extLst>
              <a:ext uri="{FF2B5EF4-FFF2-40B4-BE49-F238E27FC236}">
                <a16:creationId xmlns="" xmlns:a16="http://schemas.microsoft.com/office/drawing/2014/main" id="{B37C2646-BDCE-41BF-9F87-3A21C7B2CD46}"/>
              </a:ext>
            </a:extLst>
          </p:cNvPr>
          <p:cNvSpPr>
            <a:spLocks noGrp="1"/>
          </p:cNvSpPr>
          <p:nvPr>
            <p:ph type="title"/>
          </p:nvPr>
        </p:nvSpPr>
        <p:spPr>
          <a:xfrm>
            <a:off x="541422" y="108091"/>
            <a:ext cx="8133347" cy="609600"/>
          </a:xfrm>
        </p:spPr>
        <p:txBody>
          <a:bodyPr/>
          <a:lstStyle/>
          <a:p>
            <a:r>
              <a:rPr lang="zh-CN" altLang="en-US" dirty="0" smtClean="0"/>
              <a:t>固定资产</a:t>
            </a:r>
            <a:r>
              <a:rPr lang="zh-CN" altLang="en-US" dirty="0"/>
              <a:t>验收入库</a:t>
            </a:r>
          </a:p>
        </p:txBody>
      </p:sp>
    </p:spTree>
    <p:extLst>
      <p:ext uri="{BB962C8B-B14F-4D97-AF65-F5344CB8AC3E}">
        <p14:creationId xmlns:p14="http://schemas.microsoft.com/office/powerpoint/2010/main" val="3976923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6A50B418-57CF-4DDA-9594-C6D0AEF87437}"/>
              </a:ext>
            </a:extLst>
          </p:cNvPr>
          <p:cNvPicPr>
            <a:picLocks noChangeAspect="1"/>
          </p:cNvPicPr>
          <p:nvPr/>
        </p:nvPicPr>
        <p:blipFill>
          <a:blip r:embed="rId2"/>
          <a:stretch>
            <a:fillRect/>
          </a:stretch>
        </p:blipFill>
        <p:spPr>
          <a:xfrm>
            <a:off x="0" y="1792914"/>
            <a:ext cx="9144000" cy="1504143"/>
          </a:xfrm>
          <a:prstGeom prst="rect">
            <a:avLst/>
          </a:prstGeom>
          <a:ln>
            <a:solidFill>
              <a:schemeClr val="bg1">
                <a:lumMod val="65000"/>
              </a:schemeClr>
            </a:solidFill>
          </a:ln>
        </p:spPr>
      </p:pic>
      <p:sp>
        <p:nvSpPr>
          <p:cNvPr id="5" name="TextBox 14">
            <a:extLst>
              <a:ext uri="{FF2B5EF4-FFF2-40B4-BE49-F238E27FC236}">
                <a16:creationId xmlns="" xmlns:a16="http://schemas.microsoft.com/office/drawing/2014/main" id="{1C06051A-2BC9-4C25-9EDA-80A3349B5C7B}"/>
              </a:ext>
            </a:extLst>
          </p:cNvPr>
          <p:cNvSpPr txBox="1"/>
          <p:nvPr/>
        </p:nvSpPr>
        <p:spPr>
          <a:xfrm>
            <a:off x="107504" y="1024470"/>
            <a:ext cx="7920880" cy="461665"/>
          </a:xfrm>
          <a:prstGeom prst="rect">
            <a:avLst/>
          </a:prstGeom>
          <a:solidFill>
            <a:schemeClr val="accent5">
              <a:lumMod val="40000"/>
              <a:lumOff val="60000"/>
            </a:schemeClr>
          </a:solidFill>
        </p:spPr>
        <p:txBody>
          <a:bodyPr wrap="square" rtlCol="0">
            <a:spAutoFit/>
          </a:bodyPr>
          <a:lstStyle/>
          <a:p>
            <a:r>
              <a:rPr lang="zh-CN" altLang="en-US" dirty="0" smtClean="0"/>
              <a:t>关联</a:t>
            </a:r>
            <a:r>
              <a:rPr lang="zh-CN" altLang="en-US" dirty="0"/>
              <a:t>报销单</a:t>
            </a:r>
            <a:r>
              <a:rPr lang="en-US" altLang="zh-CN" dirty="0"/>
              <a:t>—</a:t>
            </a:r>
            <a:r>
              <a:rPr lang="zh-CN" altLang="en-US" dirty="0"/>
              <a:t>非必填，特殊情况先报销时才关联</a:t>
            </a:r>
          </a:p>
        </p:txBody>
      </p:sp>
      <p:sp>
        <p:nvSpPr>
          <p:cNvPr id="6" name="TextBox 14">
            <a:extLst>
              <a:ext uri="{FF2B5EF4-FFF2-40B4-BE49-F238E27FC236}">
                <a16:creationId xmlns="" xmlns:a16="http://schemas.microsoft.com/office/drawing/2014/main" id="{AC52565C-65C7-4B59-9E82-8CB5F457391A}"/>
              </a:ext>
            </a:extLst>
          </p:cNvPr>
          <p:cNvSpPr txBox="1"/>
          <p:nvPr/>
        </p:nvSpPr>
        <p:spPr>
          <a:xfrm>
            <a:off x="15721" y="3727708"/>
            <a:ext cx="8012663" cy="461665"/>
          </a:xfrm>
          <a:prstGeom prst="rect">
            <a:avLst/>
          </a:prstGeom>
          <a:solidFill>
            <a:schemeClr val="accent5">
              <a:lumMod val="40000"/>
              <a:lumOff val="60000"/>
            </a:schemeClr>
          </a:solidFill>
        </p:spPr>
        <p:txBody>
          <a:bodyPr wrap="square" rtlCol="0">
            <a:spAutoFit/>
          </a:bodyPr>
          <a:lstStyle/>
          <a:p>
            <a:r>
              <a:rPr lang="zh-CN" altLang="en-US" dirty="0" smtClean="0"/>
              <a:t>关联</a:t>
            </a:r>
            <a:r>
              <a:rPr lang="zh-CN" altLang="en-US" dirty="0"/>
              <a:t>借款单</a:t>
            </a:r>
            <a:r>
              <a:rPr lang="en-US" altLang="zh-CN" dirty="0"/>
              <a:t>—</a:t>
            </a:r>
            <a:r>
              <a:rPr lang="zh-CN" altLang="en-US" dirty="0"/>
              <a:t>非必填，有借款的情况才关联</a:t>
            </a:r>
          </a:p>
        </p:txBody>
      </p:sp>
      <p:pic>
        <p:nvPicPr>
          <p:cNvPr id="7" name="图片 6">
            <a:extLst>
              <a:ext uri="{FF2B5EF4-FFF2-40B4-BE49-F238E27FC236}">
                <a16:creationId xmlns="" xmlns:a16="http://schemas.microsoft.com/office/drawing/2014/main" id="{465899EC-FE4F-4BE8-85B4-4CA746105FD3}"/>
              </a:ext>
            </a:extLst>
          </p:cNvPr>
          <p:cNvPicPr>
            <a:picLocks noChangeAspect="1"/>
          </p:cNvPicPr>
          <p:nvPr/>
        </p:nvPicPr>
        <p:blipFill>
          <a:blip r:embed="rId3"/>
          <a:stretch>
            <a:fillRect/>
          </a:stretch>
        </p:blipFill>
        <p:spPr>
          <a:xfrm>
            <a:off x="-4054" y="4387852"/>
            <a:ext cx="9144000" cy="1489420"/>
          </a:xfrm>
          <a:prstGeom prst="rect">
            <a:avLst/>
          </a:prstGeom>
          <a:ln>
            <a:solidFill>
              <a:schemeClr val="bg1">
                <a:lumMod val="65000"/>
              </a:schemeClr>
            </a:solidFill>
          </a:ln>
        </p:spPr>
      </p:pic>
      <p:sp>
        <p:nvSpPr>
          <p:cNvPr id="10" name="标题 1">
            <a:extLst>
              <a:ext uri="{FF2B5EF4-FFF2-40B4-BE49-F238E27FC236}">
                <a16:creationId xmlns="" xmlns:a16="http://schemas.microsoft.com/office/drawing/2014/main" id="{2E2B218A-E9BF-44C5-8474-6CE0124DE53C}"/>
              </a:ext>
            </a:extLst>
          </p:cNvPr>
          <p:cNvSpPr>
            <a:spLocks noGrp="1"/>
          </p:cNvSpPr>
          <p:nvPr>
            <p:ph type="title"/>
          </p:nvPr>
        </p:nvSpPr>
        <p:spPr>
          <a:xfrm>
            <a:off x="541422" y="108091"/>
            <a:ext cx="8133347" cy="609600"/>
          </a:xfrm>
        </p:spPr>
        <p:txBody>
          <a:bodyPr/>
          <a:lstStyle/>
          <a:p>
            <a:r>
              <a:rPr lang="zh-CN" altLang="en-US" dirty="0" smtClean="0"/>
              <a:t>固定资产</a:t>
            </a:r>
            <a:r>
              <a:rPr lang="zh-CN" altLang="en-US" dirty="0"/>
              <a:t>验收入库</a:t>
            </a:r>
          </a:p>
        </p:txBody>
      </p:sp>
    </p:spTree>
    <p:extLst>
      <p:ext uri="{BB962C8B-B14F-4D97-AF65-F5344CB8AC3E}">
        <p14:creationId xmlns:p14="http://schemas.microsoft.com/office/powerpoint/2010/main" val="135217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28EFF4B4-3B5D-4154-8DC7-29C600F591D1}"/>
              </a:ext>
            </a:extLst>
          </p:cNvPr>
          <p:cNvPicPr>
            <a:picLocks noChangeAspect="1"/>
          </p:cNvPicPr>
          <p:nvPr/>
        </p:nvPicPr>
        <p:blipFill>
          <a:blip r:embed="rId2"/>
          <a:stretch>
            <a:fillRect/>
          </a:stretch>
        </p:blipFill>
        <p:spPr>
          <a:xfrm>
            <a:off x="271529" y="2276872"/>
            <a:ext cx="8640000" cy="2736304"/>
          </a:xfrm>
          <a:prstGeom prst="rect">
            <a:avLst/>
          </a:prstGeom>
        </p:spPr>
      </p:pic>
      <p:sp>
        <p:nvSpPr>
          <p:cNvPr id="5" name="内容占位符 2">
            <a:extLst>
              <a:ext uri="{FF2B5EF4-FFF2-40B4-BE49-F238E27FC236}">
                <a16:creationId xmlns="" xmlns:a16="http://schemas.microsoft.com/office/drawing/2014/main" id="{E0ADCD9E-487B-42B0-9571-2CBFAABB99EC}"/>
              </a:ext>
            </a:extLst>
          </p:cNvPr>
          <p:cNvSpPr>
            <a:spLocks noGrp="1"/>
          </p:cNvSpPr>
          <p:nvPr>
            <p:ph idx="1"/>
          </p:nvPr>
        </p:nvSpPr>
        <p:spPr>
          <a:xfrm>
            <a:off x="445169" y="908720"/>
            <a:ext cx="8434800" cy="1440160"/>
          </a:xfrm>
        </p:spPr>
        <p:txBody>
          <a:bodyPr>
            <a:normAutofit fontScale="85000" lnSpcReduction="10000"/>
          </a:bodyPr>
          <a:lstStyle/>
          <a:p>
            <a:pPr>
              <a:lnSpc>
                <a:spcPct val="125000"/>
              </a:lnSpc>
              <a:buFont typeface="Wingdings" panose="05000000000000000000" pitchFamily="2" charset="2"/>
              <a:buChar char="n"/>
            </a:pPr>
            <a:r>
              <a:rPr lang="zh-CN" altLang="en-US" sz="1800" b="1" dirty="0"/>
              <a:t>关联的采购订单有借款，自动带出借款单信息。</a:t>
            </a:r>
            <a:endParaRPr lang="en-US" altLang="zh-CN" sz="1800" b="1" dirty="0"/>
          </a:p>
          <a:p>
            <a:pPr marL="0" indent="0">
              <a:lnSpc>
                <a:spcPct val="125000"/>
              </a:lnSpc>
              <a:buNone/>
            </a:pPr>
            <a:r>
              <a:rPr lang="en-US" altLang="zh-CN" sz="1800" b="1" dirty="0"/>
              <a:t>	</a:t>
            </a:r>
            <a:r>
              <a:rPr lang="zh-CN" altLang="en-US" sz="1800" b="1" dirty="0"/>
              <a:t>入库单的分摊金额</a:t>
            </a:r>
            <a:r>
              <a:rPr lang="en-US" altLang="zh-CN" sz="1800" b="1" dirty="0"/>
              <a:t>=</a:t>
            </a:r>
            <a:r>
              <a:rPr lang="zh-CN" altLang="en-US" sz="1800" b="1" dirty="0"/>
              <a:t>入库总金额</a:t>
            </a:r>
            <a:r>
              <a:rPr lang="en-US" altLang="zh-CN" sz="1800" b="1" dirty="0"/>
              <a:t>-</a:t>
            </a:r>
            <a:r>
              <a:rPr lang="zh-CN" altLang="en-US" sz="1800" b="1" dirty="0"/>
              <a:t>借款单本次验收金额（</a:t>
            </a:r>
            <a:r>
              <a:rPr lang="zh-CN" altLang="en-US" sz="1800" dirty="0"/>
              <a:t>全额借款，分摊金额为</a:t>
            </a:r>
            <a:r>
              <a:rPr lang="en-US" altLang="zh-CN" sz="1800" dirty="0"/>
              <a:t>0 </a:t>
            </a:r>
            <a:r>
              <a:rPr lang="zh-CN" altLang="en-US" sz="1800" b="1" dirty="0"/>
              <a:t>）</a:t>
            </a:r>
            <a:endParaRPr lang="en-US" altLang="zh-CN" sz="1800" b="1" dirty="0"/>
          </a:p>
          <a:p>
            <a:pPr marL="0" indent="0">
              <a:lnSpc>
                <a:spcPct val="125000"/>
              </a:lnSpc>
              <a:buNone/>
            </a:pPr>
            <a:r>
              <a:rPr lang="zh-CN" altLang="en-US" sz="1800" dirty="0"/>
              <a:t>如不满足以上公式，在提交时系统会提示：入库金额与分摊金额不等（该提示不够友好，后续计划优化为“分摊金额不满足条件入库单的分摊金额</a:t>
            </a:r>
            <a:r>
              <a:rPr lang="en-US" altLang="zh-CN" sz="1800" dirty="0"/>
              <a:t>=</a:t>
            </a:r>
            <a:r>
              <a:rPr lang="zh-CN" altLang="en-US" sz="1800" dirty="0"/>
              <a:t>入库总金额</a:t>
            </a:r>
            <a:r>
              <a:rPr lang="en-US" altLang="zh-CN" sz="1800" dirty="0"/>
              <a:t>-</a:t>
            </a:r>
            <a:r>
              <a:rPr lang="zh-CN" altLang="en-US" sz="1800" dirty="0"/>
              <a:t>借款单本次验收金额，请您检查” ）</a:t>
            </a:r>
          </a:p>
        </p:txBody>
      </p:sp>
      <p:sp>
        <p:nvSpPr>
          <p:cNvPr id="8" name="标题 1">
            <a:extLst>
              <a:ext uri="{FF2B5EF4-FFF2-40B4-BE49-F238E27FC236}">
                <a16:creationId xmlns="" xmlns:a16="http://schemas.microsoft.com/office/drawing/2014/main" id="{B6B0F34F-06F8-4034-B50A-3416717FDCEC}"/>
              </a:ext>
            </a:extLst>
          </p:cNvPr>
          <p:cNvSpPr>
            <a:spLocks noGrp="1"/>
          </p:cNvSpPr>
          <p:nvPr>
            <p:ph type="title"/>
          </p:nvPr>
        </p:nvSpPr>
        <p:spPr>
          <a:xfrm>
            <a:off x="541422" y="108091"/>
            <a:ext cx="8133347" cy="609600"/>
          </a:xfrm>
        </p:spPr>
        <p:txBody>
          <a:bodyPr/>
          <a:lstStyle/>
          <a:p>
            <a:r>
              <a:rPr lang="zh-CN" altLang="en-US" dirty="0" smtClean="0"/>
              <a:t> </a:t>
            </a:r>
            <a:r>
              <a:rPr lang="zh-CN" altLang="en-US" dirty="0"/>
              <a:t>固定资产验收入库</a:t>
            </a:r>
          </a:p>
        </p:txBody>
      </p:sp>
      <p:sp>
        <p:nvSpPr>
          <p:cNvPr id="6" name="矩形 5">
            <a:extLst>
              <a:ext uri="{FF2B5EF4-FFF2-40B4-BE49-F238E27FC236}">
                <a16:creationId xmlns="" xmlns:a16="http://schemas.microsoft.com/office/drawing/2014/main" id="{1D946647-532E-43DC-AFF1-B0156D536B0E}"/>
              </a:ext>
            </a:extLst>
          </p:cNvPr>
          <p:cNvSpPr/>
          <p:nvPr/>
        </p:nvSpPr>
        <p:spPr>
          <a:xfrm>
            <a:off x="403434" y="5013176"/>
            <a:ext cx="8510110" cy="15841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dirty="0" smtClean="0"/>
              <a:t>预算分配：需要支付金额在分摊金额栏填写支付金额，支付过核销</a:t>
            </a:r>
            <a:r>
              <a:rPr lang="en-US" altLang="zh-CN" dirty="0" smtClean="0"/>
              <a:t>/</a:t>
            </a:r>
            <a:r>
              <a:rPr lang="zh-CN" altLang="en-US" dirty="0" smtClean="0"/>
              <a:t>部分核销时填</a:t>
            </a:r>
            <a:r>
              <a:rPr lang="en-US" altLang="zh-CN" dirty="0" smtClean="0"/>
              <a:t>0</a:t>
            </a:r>
            <a:endParaRPr lang="zh-CN" altLang="zh-CN" dirty="0"/>
          </a:p>
        </p:txBody>
      </p:sp>
    </p:spTree>
    <p:extLst>
      <p:ext uri="{BB962C8B-B14F-4D97-AF65-F5344CB8AC3E}">
        <p14:creationId xmlns:p14="http://schemas.microsoft.com/office/powerpoint/2010/main" val="23280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固定资产转固</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7920880" cy="42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内容占位符 5">
            <a:extLst>
              <a:ext uri="{FF2B5EF4-FFF2-40B4-BE49-F238E27FC236}">
                <a16:creationId xmlns="" xmlns:a16="http://schemas.microsoft.com/office/drawing/2014/main" id="{1D946647-532E-43DC-AFF1-B0156D536B0E}"/>
              </a:ext>
            </a:extLst>
          </p:cNvPr>
          <p:cNvSpPr>
            <a:spLocks noGrp="1"/>
          </p:cNvSpPr>
          <p:nvPr>
            <p:ph idx="1"/>
          </p:nvPr>
        </p:nvSpPr>
        <p:spPr>
          <a:xfrm>
            <a:off x="467545" y="5229200"/>
            <a:ext cx="7920880" cy="12357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dirty="0" smtClean="0"/>
              <a:t>固定资产转固：填验收入库单要勾选</a:t>
            </a:r>
            <a:r>
              <a:rPr lang="zh-CN" altLang="en-US" dirty="0" smtClean="0">
                <a:solidFill>
                  <a:srgbClr val="FF0000"/>
                </a:solidFill>
              </a:rPr>
              <a:t>已完成报销</a:t>
            </a:r>
            <a:endParaRPr lang="zh-CN" altLang="zh-CN" dirty="0">
              <a:solidFill>
                <a:srgbClr val="FF0000"/>
              </a:solidFill>
            </a:endParaRPr>
          </a:p>
        </p:txBody>
      </p:sp>
    </p:spTree>
    <p:extLst>
      <p:ext uri="{BB962C8B-B14F-4D97-AF65-F5344CB8AC3E}">
        <p14:creationId xmlns:p14="http://schemas.microsoft.com/office/powerpoint/2010/main" val="3758592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 xmlns:a16="http://schemas.microsoft.com/office/drawing/2014/main" id="{2E36D1E8-4A0C-4B38-A99A-52F36665BD93}"/>
              </a:ext>
            </a:extLst>
          </p:cNvPr>
          <p:cNvPicPr>
            <a:picLocks noChangeAspect="1"/>
          </p:cNvPicPr>
          <p:nvPr/>
        </p:nvPicPr>
        <p:blipFill>
          <a:blip r:embed="rId2"/>
          <a:stretch>
            <a:fillRect/>
          </a:stretch>
        </p:blipFill>
        <p:spPr>
          <a:xfrm>
            <a:off x="482267" y="836712"/>
            <a:ext cx="4581525" cy="5638800"/>
          </a:xfrm>
          <a:prstGeom prst="rect">
            <a:avLst/>
          </a:prstGeom>
        </p:spPr>
      </p:pic>
      <p:sp>
        <p:nvSpPr>
          <p:cNvPr id="9" name="矩形 8"/>
          <p:cNvSpPr/>
          <p:nvPr/>
        </p:nvSpPr>
        <p:spPr>
          <a:xfrm>
            <a:off x="635631" y="1196752"/>
            <a:ext cx="1488097" cy="542336"/>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4023919" y="2110648"/>
            <a:ext cx="4752528" cy="1230626"/>
            <a:chOff x="3953707" y="1340768"/>
            <a:chExt cx="4752528" cy="1230626"/>
          </a:xfrm>
        </p:grpSpPr>
        <p:sp>
          <p:nvSpPr>
            <p:cNvPr id="2" name="矩形 1"/>
            <p:cNvSpPr/>
            <p:nvPr/>
          </p:nvSpPr>
          <p:spPr>
            <a:xfrm>
              <a:off x="4097723" y="1664771"/>
              <a:ext cx="1080121"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申请人填报</a:t>
              </a:r>
            </a:p>
          </p:txBody>
        </p:sp>
        <p:sp>
          <p:nvSpPr>
            <p:cNvPr id="11" name="矩形 10"/>
            <p:cNvSpPr/>
            <p:nvPr/>
          </p:nvSpPr>
          <p:spPr>
            <a:xfrm>
              <a:off x="5681899" y="1675117"/>
              <a:ext cx="1152128"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资产相关人员审批</a:t>
              </a:r>
            </a:p>
          </p:txBody>
        </p:sp>
        <p:sp>
          <p:nvSpPr>
            <p:cNvPr id="12" name="矩形 11"/>
            <p:cNvSpPr/>
            <p:nvPr/>
          </p:nvSpPr>
          <p:spPr>
            <a:xfrm>
              <a:off x="7338083" y="1664771"/>
              <a:ext cx="1152128"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流程结束</a:t>
              </a:r>
            </a:p>
          </p:txBody>
        </p:sp>
        <p:sp>
          <p:nvSpPr>
            <p:cNvPr id="3" name="右箭头 2"/>
            <p:cNvSpPr/>
            <p:nvPr/>
          </p:nvSpPr>
          <p:spPr>
            <a:xfrm>
              <a:off x="5249851" y="1788302"/>
              <a:ext cx="360040" cy="313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右箭头 14"/>
            <p:cNvSpPr/>
            <p:nvPr/>
          </p:nvSpPr>
          <p:spPr>
            <a:xfrm>
              <a:off x="6969896" y="1802938"/>
              <a:ext cx="360040" cy="313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 name="矩形 3"/>
            <p:cNvSpPr/>
            <p:nvPr/>
          </p:nvSpPr>
          <p:spPr>
            <a:xfrm>
              <a:off x="3953707" y="1340768"/>
              <a:ext cx="4752528" cy="1230626"/>
            </a:xfrm>
            <a:prstGeom prst="rect">
              <a:avLst/>
            </a:prstGeom>
            <a:noFill/>
            <a:ln w="28575">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962091" y="3869085"/>
            <a:ext cx="4752528" cy="1944216"/>
            <a:chOff x="3962091" y="3869085"/>
            <a:chExt cx="4752528" cy="1944216"/>
          </a:xfrm>
        </p:grpSpPr>
        <p:sp>
          <p:nvSpPr>
            <p:cNvPr id="18" name="矩形 17"/>
            <p:cNvSpPr/>
            <p:nvPr/>
          </p:nvSpPr>
          <p:spPr>
            <a:xfrm>
              <a:off x="4178115" y="4010192"/>
              <a:ext cx="1080121"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申请人填报</a:t>
              </a:r>
            </a:p>
          </p:txBody>
        </p:sp>
        <p:sp>
          <p:nvSpPr>
            <p:cNvPr id="19" name="矩形 18"/>
            <p:cNvSpPr/>
            <p:nvPr/>
          </p:nvSpPr>
          <p:spPr>
            <a:xfrm>
              <a:off x="5947187" y="4020538"/>
              <a:ext cx="261323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资产相关人员审批</a:t>
              </a:r>
            </a:p>
          </p:txBody>
        </p:sp>
        <p:sp>
          <p:nvSpPr>
            <p:cNvPr id="20" name="矩形 19"/>
            <p:cNvSpPr/>
            <p:nvPr/>
          </p:nvSpPr>
          <p:spPr>
            <a:xfrm>
              <a:off x="5923983" y="5013176"/>
              <a:ext cx="263644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财务审核（确定会计科目）</a:t>
              </a:r>
            </a:p>
          </p:txBody>
        </p:sp>
        <p:sp>
          <p:nvSpPr>
            <p:cNvPr id="21" name="矩形 20"/>
            <p:cNvSpPr/>
            <p:nvPr/>
          </p:nvSpPr>
          <p:spPr>
            <a:xfrm>
              <a:off x="4178115" y="5024268"/>
              <a:ext cx="1152128"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流程结束</a:t>
              </a:r>
            </a:p>
          </p:txBody>
        </p:sp>
        <p:sp>
          <p:nvSpPr>
            <p:cNvPr id="23" name="右箭头 22"/>
            <p:cNvSpPr/>
            <p:nvPr/>
          </p:nvSpPr>
          <p:spPr>
            <a:xfrm>
              <a:off x="5470937" y="4133723"/>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4" name="右箭头 23"/>
            <p:cNvSpPr/>
            <p:nvPr/>
          </p:nvSpPr>
          <p:spPr>
            <a:xfrm rot="5400000">
              <a:off x="7192398" y="4644120"/>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5" name="右箭头 24"/>
            <p:cNvSpPr/>
            <p:nvPr/>
          </p:nvSpPr>
          <p:spPr>
            <a:xfrm rot="10800000">
              <a:off x="5436097" y="5137453"/>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31" name="矩形 30"/>
            <p:cNvSpPr/>
            <p:nvPr/>
          </p:nvSpPr>
          <p:spPr>
            <a:xfrm>
              <a:off x="3962091" y="3869085"/>
              <a:ext cx="4752528" cy="1944216"/>
            </a:xfrm>
            <a:prstGeom prst="rect">
              <a:avLst/>
            </a:prstGeom>
            <a:noFill/>
            <a:ln w="28575">
              <a:solidFill>
                <a:schemeClr val="accent6"/>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1145395" y="2159102"/>
            <a:ext cx="2274477" cy="1128691"/>
            <a:chOff x="5406527" y="4742035"/>
            <a:chExt cx="4674789" cy="501800"/>
          </a:xfrm>
        </p:grpSpPr>
        <p:sp>
          <p:nvSpPr>
            <p:cNvPr id="37" name="矩形 36"/>
            <p:cNvSpPr/>
            <p:nvPr/>
          </p:nvSpPr>
          <p:spPr>
            <a:xfrm>
              <a:off x="5406527" y="4742035"/>
              <a:ext cx="4674789" cy="50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8" name="矩形 37"/>
            <p:cNvSpPr/>
            <p:nvPr/>
          </p:nvSpPr>
          <p:spPr>
            <a:xfrm>
              <a:off x="5436097" y="4785297"/>
              <a:ext cx="4645219" cy="451549"/>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b="0" dirty="0">
                  <a:latin typeface="微软雅黑" panose="020B0503020204020204" pitchFamily="34" charset="-122"/>
                  <a:ea typeface="微软雅黑" panose="020B0503020204020204" pitchFamily="34" charset="-122"/>
                </a:rPr>
                <a:t>取得方式为“采购”的设备，在验收入库时。</a:t>
              </a:r>
              <a:endParaRPr lang="en-US" altLang="zh-CN" sz="1600" b="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67544" y="3869083"/>
            <a:ext cx="3384377" cy="1715162"/>
            <a:chOff x="5406526" y="4742037"/>
            <a:chExt cx="4674790" cy="662731"/>
          </a:xfrm>
        </p:grpSpPr>
        <p:sp>
          <p:nvSpPr>
            <p:cNvPr id="41" name="矩形 40"/>
            <p:cNvSpPr/>
            <p:nvPr/>
          </p:nvSpPr>
          <p:spPr>
            <a:xfrm>
              <a:off x="5406526" y="4742037"/>
              <a:ext cx="4674789" cy="6627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2" name="矩形 41"/>
            <p:cNvSpPr/>
            <p:nvPr/>
          </p:nvSpPr>
          <p:spPr>
            <a:xfrm>
              <a:off x="5436097" y="4766755"/>
              <a:ext cx="4645219" cy="619443"/>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b="0" dirty="0">
                  <a:latin typeface="微软雅黑" panose="020B0503020204020204" pitchFamily="34" charset="-122"/>
                  <a:ea typeface="微软雅黑" panose="020B0503020204020204" pitchFamily="34" charset="-122"/>
                </a:rPr>
                <a:t>取得方式为非“采购”的资产，在验收入库时，需要经过财务审核，以便确定是否生成凭证以及指定生成资产凭证时的会计科目。</a:t>
              </a:r>
              <a:endParaRPr lang="en-US" altLang="zh-CN" sz="1600" b="0" dirty="0">
                <a:latin typeface="微软雅黑" panose="020B0503020204020204" pitchFamily="34" charset="-122"/>
                <a:ea typeface="微软雅黑" panose="020B0503020204020204" pitchFamily="34" charset="-122"/>
              </a:endParaRPr>
            </a:p>
          </p:txBody>
        </p:sp>
      </p:grpSp>
      <p:sp>
        <p:nvSpPr>
          <p:cNvPr id="29" name="标题 1">
            <a:extLst>
              <a:ext uri="{FF2B5EF4-FFF2-40B4-BE49-F238E27FC236}">
                <a16:creationId xmlns="" xmlns:a16="http://schemas.microsoft.com/office/drawing/2014/main" id="{0A7CA3A2-8D9D-497B-8360-5DE7378B7852}"/>
              </a:ext>
            </a:extLst>
          </p:cNvPr>
          <p:cNvSpPr>
            <a:spLocks noGrp="1"/>
          </p:cNvSpPr>
          <p:nvPr>
            <p:ph type="title"/>
          </p:nvPr>
        </p:nvSpPr>
        <p:spPr>
          <a:xfrm>
            <a:off x="541422" y="108091"/>
            <a:ext cx="8133347" cy="609600"/>
          </a:xfrm>
        </p:spPr>
        <p:txBody>
          <a:bodyPr/>
          <a:lstStyle/>
          <a:p>
            <a:r>
              <a:rPr lang="zh-CN" altLang="en-US" dirty="0" smtClean="0"/>
              <a:t> </a:t>
            </a:r>
            <a:r>
              <a:rPr lang="zh-CN" altLang="en-US" dirty="0"/>
              <a:t>固定资产验收入库</a:t>
            </a:r>
          </a:p>
        </p:txBody>
      </p:sp>
    </p:spTree>
    <p:extLst>
      <p:ext uri="{BB962C8B-B14F-4D97-AF65-F5344CB8AC3E}">
        <p14:creationId xmlns:p14="http://schemas.microsoft.com/office/powerpoint/2010/main" val="26431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arn(outVertical)">
                                      <p:cBhvr>
                                        <p:cTn id="11" dur="500"/>
                                        <p:tgtEl>
                                          <p:spTgt spid="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outVertical)">
                                      <p:cBhvr>
                                        <p:cTn id="19" dur="500"/>
                                        <p:tgtEl>
                                          <p:spTgt spid="4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 xmlns:a16="http://schemas.microsoft.com/office/drawing/2014/main" id="{58D68779-0A01-4986-9E1B-275F695C5173}"/>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固定资产报销单</a:t>
            </a:r>
            <a:endParaRPr lang="zh-CN" altLang="en-US" dirty="0"/>
          </a:p>
        </p:txBody>
      </p:sp>
      <p:sp>
        <p:nvSpPr>
          <p:cNvPr id="8" name="标题 1">
            <a:extLst>
              <a:ext uri="{FF2B5EF4-FFF2-40B4-BE49-F238E27FC236}">
                <a16:creationId xmlns="" xmlns:a16="http://schemas.microsoft.com/office/drawing/2014/main" id="{761FA88E-C3FB-4DAA-8AA0-4F500BFED4AD}"/>
              </a:ext>
            </a:extLst>
          </p:cNvPr>
          <p:cNvSpPr>
            <a:spLocks noGrp="1"/>
          </p:cNvSpPr>
          <p:nvPr>
            <p:ph type="title"/>
          </p:nvPr>
        </p:nvSpPr>
        <p:spPr>
          <a:xfrm>
            <a:off x="541422" y="108091"/>
            <a:ext cx="8133347" cy="609600"/>
          </a:xfrm>
        </p:spPr>
        <p:txBody>
          <a:bodyPr/>
          <a:lstStyle/>
          <a:p>
            <a:r>
              <a:rPr lang="zh-CN" altLang="en-US" dirty="0" smtClean="0"/>
              <a:t> 固定资产报销单</a:t>
            </a:r>
            <a:endParaRPr lang="zh-CN" altLang="en-US" dirty="0"/>
          </a:p>
        </p:txBody>
      </p:sp>
      <p:sp>
        <p:nvSpPr>
          <p:cNvPr id="9" name="矩形 8">
            <a:extLst>
              <a:ext uri="{FF2B5EF4-FFF2-40B4-BE49-F238E27FC236}">
                <a16:creationId xmlns="" xmlns:a16="http://schemas.microsoft.com/office/drawing/2014/main" id="{91553C22-64AE-4CFC-9ADB-B773FA963420}"/>
              </a:ext>
            </a:extLst>
          </p:cNvPr>
          <p:cNvSpPr/>
          <p:nvPr/>
        </p:nvSpPr>
        <p:spPr>
          <a:xfrm>
            <a:off x="58841" y="4504743"/>
            <a:ext cx="8513253" cy="372025"/>
          </a:xfrm>
          <a:prstGeom prst="rect">
            <a:avLst/>
          </a:prstGeom>
        </p:spPr>
        <p:txBody>
          <a:bodyPr wrap="square">
            <a:spAutoFit/>
          </a:bodyPr>
          <a:lstStyle/>
          <a:p>
            <a:pPr marL="342900" indent="-342900">
              <a:lnSpc>
                <a:spcPct val="125000"/>
              </a:lnSpc>
              <a:buFont typeface="Wingdings" panose="05000000000000000000" pitchFamily="2" charset="2"/>
              <a:buChar char="n"/>
            </a:pPr>
            <a:endParaRPr lang="en-US" altLang="zh-CN" sz="1600" dirty="0" smtClean="0">
              <a:solidFill>
                <a:srgbClr val="C00000"/>
              </a:solidFill>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120862" cy="423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66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 xmlns:a16="http://schemas.microsoft.com/office/drawing/2014/main" id="{58D68779-0A01-4986-9E1B-275F695C5173}"/>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固定资产</a:t>
            </a:r>
            <a:r>
              <a:rPr lang="zh-CN" altLang="en-US" dirty="0"/>
              <a:t>报销单</a:t>
            </a:r>
          </a:p>
        </p:txBody>
      </p:sp>
      <p:sp>
        <p:nvSpPr>
          <p:cNvPr id="8" name="标题 1">
            <a:extLst>
              <a:ext uri="{FF2B5EF4-FFF2-40B4-BE49-F238E27FC236}">
                <a16:creationId xmlns="" xmlns:a16="http://schemas.microsoft.com/office/drawing/2014/main" id="{761FA88E-C3FB-4DAA-8AA0-4F500BFED4AD}"/>
              </a:ext>
            </a:extLst>
          </p:cNvPr>
          <p:cNvSpPr>
            <a:spLocks noGrp="1"/>
          </p:cNvSpPr>
          <p:nvPr>
            <p:ph type="title"/>
          </p:nvPr>
        </p:nvSpPr>
        <p:spPr>
          <a:xfrm>
            <a:off x="541422" y="108091"/>
            <a:ext cx="8133347" cy="609600"/>
          </a:xfrm>
        </p:spPr>
        <p:txBody>
          <a:bodyPr/>
          <a:lstStyle/>
          <a:p>
            <a:r>
              <a:rPr lang="zh-CN" altLang="en-US" dirty="0" smtClean="0"/>
              <a:t>固定资产</a:t>
            </a:r>
            <a:r>
              <a:rPr lang="zh-CN" altLang="en-US" dirty="0"/>
              <a:t>报销单</a:t>
            </a:r>
          </a:p>
        </p:txBody>
      </p:sp>
      <p:grpSp>
        <p:nvGrpSpPr>
          <p:cNvPr id="6" name="组合 5">
            <a:extLst>
              <a:ext uri="{FF2B5EF4-FFF2-40B4-BE49-F238E27FC236}">
                <a16:creationId xmlns="" xmlns:a16="http://schemas.microsoft.com/office/drawing/2014/main" id="{4C5815C9-99CD-45C0-A0DB-28C08496F805}"/>
              </a:ext>
            </a:extLst>
          </p:cNvPr>
          <p:cNvGrpSpPr/>
          <p:nvPr/>
        </p:nvGrpSpPr>
        <p:grpSpPr>
          <a:xfrm>
            <a:off x="58841" y="4504745"/>
            <a:ext cx="8561916" cy="1584178"/>
            <a:chOff x="114165" y="5144694"/>
            <a:chExt cx="8466394" cy="874501"/>
          </a:xfrm>
        </p:grpSpPr>
        <p:sp>
          <p:nvSpPr>
            <p:cNvPr id="7" name="矩形 6">
              <a:extLst>
                <a:ext uri="{FF2B5EF4-FFF2-40B4-BE49-F238E27FC236}">
                  <a16:creationId xmlns="" xmlns:a16="http://schemas.microsoft.com/office/drawing/2014/main" id="{1D946647-532E-43DC-AFF1-B0156D536B0E}"/>
                </a:ext>
              </a:extLst>
            </p:cNvPr>
            <p:cNvSpPr/>
            <p:nvPr/>
          </p:nvSpPr>
          <p:spPr>
            <a:xfrm>
              <a:off x="165393" y="5144696"/>
              <a:ext cx="8415166" cy="8744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91553C22-64AE-4CFC-9ADB-B773FA963420}"/>
                </a:ext>
              </a:extLst>
            </p:cNvPr>
            <p:cNvSpPr/>
            <p:nvPr/>
          </p:nvSpPr>
          <p:spPr>
            <a:xfrm>
              <a:off x="114165" y="5144694"/>
              <a:ext cx="8418274" cy="560668"/>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smtClean="0">
                  <a:solidFill>
                    <a:srgbClr val="0000FF"/>
                  </a:solidFill>
                  <a:latin typeface="微软雅黑" panose="020B0503020204020204" pitchFamily="34" charset="-122"/>
                  <a:ea typeface="微软雅黑" panose="020B0503020204020204" pitchFamily="34" charset="-122"/>
                </a:rPr>
                <a:t>报销明细</a:t>
              </a:r>
              <a:r>
                <a:rPr lang="zh-CN" altLang="en-US" sz="1600" dirty="0" smtClean="0">
                  <a:latin typeface="微软雅黑" panose="020B0503020204020204" pitchFamily="34" charset="-122"/>
                  <a:ea typeface="微软雅黑" panose="020B0503020204020204" pitchFamily="34" charset="-122"/>
                </a:rPr>
                <a:t>：点入库单号弹出窗口选择对应的入库信息</a:t>
              </a:r>
              <a:endParaRPr lang="en-US" altLang="zh-CN" sz="1600" dirty="0" smtClean="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endParaRPr lang="en-US" altLang="zh-CN" sz="1600" dirty="0" smtClean="0">
                <a:latin typeface="微软雅黑" panose="020B0503020204020204" pitchFamily="34" charset="-122"/>
                <a:ea typeface="微软雅黑" panose="020B0503020204020204" pitchFamily="34" charset="-122"/>
              </a:endParaRPr>
            </a:p>
            <a:p>
              <a:pPr>
                <a:lnSpc>
                  <a:spcPct val="125000"/>
                </a:lnSpc>
              </a:pPr>
              <a:endParaRPr lang="en-US" altLang="zh-CN" sz="1600" dirty="0" smtClean="0">
                <a:latin typeface="微软雅黑" panose="020B0503020204020204" pitchFamily="34" charset="-122"/>
                <a:ea typeface="微软雅黑" panose="020B0503020204020204" pitchFamily="34" charset="-122"/>
              </a:endParaRPr>
            </a:p>
          </p:txBody>
        </p:sp>
      </p:gr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2" y="1412776"/>
            <a:ext cx="8176558" cy="274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98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C909BA-C766-4E50-8554-B04875DCE64E}"/>
              </a:ext>
            </a:extLst>
          </p:cNvPr>
          <p:cNvSpPr>
            <a:spLocks noGrp="1"/>
          </p:cNvSpPr>
          <p:nvPr>
            <p:ph type="title"/>
          </p:nvPr>
        </p:nvSpPr>
        <p:spPr/>
        <p:txBody>
          <a:bodyPr vert="horz" lIns="91440" tIns="45720" rIns="91440" bIns="45720" rtlCol="0" anchor="ctr">
            <a:normAutofit/>
          </a:bodyPr>
          <a:lstStyle/>
          <a:p>
            <a:r>
              <a:rPr lang="zh-CN" altLang="en-US" sz="2000" dirty="0"/>
              <a:t>系统菜单概览</a:t>
            </a:r>
          </a:p>
        </p:txBody>
      </p:sp>
      <p:pic>
        <p:nvPicPr>
          <p:cNvPr id="4" name="图片 3">
            <a:extLst>
              <a:ext uri="{FF2B5EF4-FFF2-40B4-BE49-F238E27FC236}">
                <a16:creationId xmlns="" xmlns:a16="http://schemas.microsoft.com/office/drawing/2014/main" id="{1B661DAD-A845-4FE9-A8CA-CB9E190295D9}"/>
              </a:ext>
            </a:extLst>
          </p:cNvPr>
          <p:cNvPicPr>
            <a:picLocks noChangeAspect="1"/>
          </p:cNvPicPr>
          <p:nvPr/>
        </p:nvPicPr>
        <p:blipFill>
          <a:blip r:embed="rId2"/>
          <a:stretch>
            <a:fillRect/>
          </a:stretch>
        </p:blipFill>
        <p:spPr>
          <a:xfrm>
            <a:off x="404812" y="1052736"/>
            <a:ext cx="8334375" cy="5229225"/>
          </a:xfrm>
          <a:prstGeom prst="rect">
            <a:avLst/>
          </a:prstGeom>
        </p:spPr>
      </p:pic>
      <p:sp>
        <p:nvSpPr>
          <p:cNvPr id="3" name="矩形 2">
            <a:extLst>
              <a:ext uri="{FF2B5EF4-FFF2-40B4-BE49-F238E27FC236}">
                <a16:creationId xmlns="" xmlns:a16="http://schemas.microsoft.com/office/drawing/2014/main" id="{CE29AD49-8AC9-4F15-8867-D9FE409D6689}"/>
              </a:ext>
            </a:extLst>
          </p:cNvPr>
          <p:cNvSpPr/>
          <p:nvPr/>
        </p:nvSpPr>
        <p:spPr>
          <a:xfrm>
            <a:off x="1403648" y="1484784"/>
            <a:ext cx="1224136" cy="2736304"/>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5802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 xmlns:a16="http://schemas.microsoft.com/office/drawing/2014/main" id="{58D68779-0A01-4986-9E1B-275F695C5173}"/>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固定资产</a:t>
            </a:r>
            <a:r>
              <a:rPr lang="zh-CN" altLang="en-US" dirty="0"/>
              <a:t>报销单</a:t>
            </a:r>
          </a:p>
        </p:txBody>
      </p:sp>
      <p:sp>
        <p:nvSpPr>
          <p:cNvPr id="8" name="标题 1">
            <a:extLst>
              <a:ext uri="{FF2B5EF4-FFF2-40B4-BE49-F238E27FC236}">
                <a16:creationId xmlns="" xmlns:a16="http://schemas.microsoft.com/office/drawing/2014/main" id="{761FA88E-C3FB-4DAA-8AA0-4F500BFED4AD}"/>
              </a:ext>
            </a:extLst>
          </p:cNvPr>
          <p:cNvSpPr>
            <a:spLocks noGrp="1"/>
          </p:cNvSpPr>
          <p:nvPr>
            <p:ph type="title"/>
          </p:nvPr>
        </p:nvSpPr>
        <p:spPr>
          <a:xfrm>
            <a:off x="541422" y="108091"/>
            <a:ext cx="8133347" cy="609600"/>
          </a:xfrm>
        </p:spPr>
        <p:txBody>
          <a:bodyPr/>
          <a:lstStyle/>
          <a:p>
            <a:r>
              <a:rPr lang="zh-CN" altLang="en-US" dirty="0" smtClean="0"/>
              <a:t>固定资产</a:t>
            </a:r>
            <a:r>
              <a:rPr lang="zh-CN" altLang="en-US" dirty="0"/>
              <a:t>报销单</a:t>
            </a:r>
          </a:p>
        </p:txBody>
      </p:sp>
      <p:grpSp>
        <p:nvGrpSpPr>
          <p:cNvPr id="6" name="组合 5">
            <a:extLst>
              <a:ext uri="{FF2B5EF4-FFF2-40B4-BE49-F238E27FC236}">
                <a16:creationId xmlns="" xmlns:a16="http://schemas.microsoft.com/office/drawing/2014/main" id="{4C5815C9-99CD-45C0-A0DB-28C08496F805}"/>
              </a:ext>
            </a:extLst>
          </p:cNvPr>
          <p:cNvGrpSpPr/>
          <p:nvPr/>
        </p:nvGrpSpPr>
        <p:grpSpPr>
          <a:xfrm>
            <a:off x="58841" y="4504745"/>
            <a:ext cx="8561916" cy="1584178"/>
            <a:chOff x="114165" y="5144694"/>
            <a:chExt cx="8466394" cy="874501"/>
          </a:xfrm>
        </p:grpSpPr>
        <p:sp>
          <p:nvSpPr>
            <p:cNvPr id="7" name="矩形 6">
              <a:extLst>
                <a:ext uri="{FF2B5EF4-FFF2-40B4-BE49-F238E27FC236}">
                  <a16:creationId xmlns="" xmlns:a16="http://schemas.microsoft.com/office/drawing/2014/main" id="{1D946647-532E-43DC-AFF1-B0156D536B0E}"/>
                </a:ext>
              </a:extLst>
            </p:cNvPr>
            <p:cNvSpPr/>
            <p:nvPr/>
          </p:nvSpPr>
          <p:spPr>
            <a:xfrm>
              <a:off x="165393" y="5144696"/>
              <a:ext cx="8415166" cy="8744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91553C22-64AE-4CFC-9ADB-B773FA963420}"/>
                </a:ext>
              </a:extLst>
            </p:cNvPr>
            <p:cNvSpPr/>
            <p:nvPr/>
          </p:nvSpPr>
          <p:spPr>
            <a:xfrm>
              <a:off x="114165" y="5144694"/>
              <a:ext cx="8418274" cy="390769"/>
            </a:xfrm>
            <a:prstGeom prst="rect">
              <a:avLst/>
            </a:prstGeom>
          </p:spPr>
          <p:txBody>
            <a:bodyPr wrap="square">
              <a:spAutoFit/>
            </a:bodyPr>
            <a:lstStyle/>
            <a:p>
              <a:pPr>
                <a:lnSpc>
                  <a:spcPct val="125000"/>
                </a:lnSpc>
              </a:pPr>
              <a:r>
                <a:rPr lang="zh-CN" altLang="en-US" sz="1600" dirty="0" smtClean="0">
                  <a:solidFill>
                    <a:srgbClr val="FF0000"/>
                  </a:solidFill>
                  <a:latin typeface="微软雅黑" panose="020B0503020204020204" pitchFamily="34" charset="-122"/>
                  <a:ea typeface="微软雅黑" panose="020B0503020204020204" pitchFamily="34" charset="-122"/>
                </a:rPr>
                <a:t>注意</a:t>
              </a:r>
              <a:r>
                <a:rPr lang="zh-CN" altLang="en-US" sz="1600" dirty="0" smtClean="0">
                  <a:latin typeface="微软雅黑" panose="020B0503020204020204" pitchFamily="34" charset="-122"/>
                  <a:ea typeface="微软雅黑" panose="020B0503020204020204" pitchFamily="34" charset="-122"/>
                </a:rPr>
                <a:t>：验收入库单选择了，是否配件作为固定资产追加的资产</a:t>
              </a:r>
              <a:r>
                <a:rPr lang="zh-CN" altLang="en-US" sz="1600" dirty="0" smtClean="0">
                  <a:solidFill>
                    <a:srgbClr val="FF0000"/>
                  </a:solidFill>
                  <a:latin typeface="微软雅黑" panose="020B0503020204020204" pitchFamily="34" charset="-122"/>
                  <a:ea typeface="微软雅黑" panose="020B0503020204020204" pitchFamily="34" charset="-122"/>
                </a:rPr>
                <a:t>不填</a:t>
              </a:r>
              <a:r>
                <a:rPr lang="zh-CN" altLang="en-US" sz="1600" dirty="0" smtClean="0">
                  <a:latin typeface="微软雅黑" panose="020B0503020204020204" pitchFamily="34" charset="-122"/>
                  <a:ea typeface="微软雅黑" panose="020B0503020204020204" pitchFamily="34" charset="-122"/>
                </a:rPr>
                <a:t>固定资产报销单，填写</a:t>
              </a:r>
              <a:r>
                <a:rPr lang="zh-CN" altLang="en-US" sz="1600" dirty="0" smtClean="0">
                  <a:solidFill>
                    <a:srgbClr val="FF0000"/>
                  </a:solidFill>
                  <a:latin typeface="微软雅黑" panose="020B0503020204020204" pitchFamily="34" charset="-122"/>
                  <a:ea typeface="微软雅黑" panose="020B0503020204020204" pitchFamily="34" charset="-122"/>
                </a:rPr>
                <a:t>普通报销单</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p:txBody>
        </p:sp>
      </p:gr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08520"/>
            <a:ext cx="8104550" cy="309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758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 xmlns:a16="http://schemas.microsoft.com/office/drawing/2014/main" id="{58D68779-0A01-4986-9E1B-275F695C5173}"/>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维修费</a:t>
            </a:r>
            <a:r>
              <a:rPr lang="zh-CN" altLang="en-US" dirty="0"/>
              <a:t>报销单</a:t>
            </a:r>
          </a:p>
        </p:txBody>
      </p:sp>
      <p:sp>
        <p:nvSpPr>
          <p:cNvPr id="8" name="标题 1">
            <a:extLst>
              <a:ext uri="{FF2B5EF4-FFF2-40B4-BE49-F238E27FC236}">
                <a16:creationId xmlns="" xmlns:a16="http://schemas.microsoft.com/office/drawing/2014/main" id="{761FA88E-C3FB-4DAA-8AA0-4F500BFED4AD}"/>
              </a:ext>
            </a:extLst>
          </p:cNvPr>
          <p:cNvSpPr>
            <a:spLocks noGrp="1"/>
          </p:cNvSpPr>
          <p:nvPr>
            <p:ph type="title"/>
          </p:nvPr>
        </p:nvSpPr>
        <p:spPr>
          <a:xfrm>
            <a:off x="541422" y="108091"/>
            <a:ext cx="8133347" cy="609600"/>
          </a:xfrm>
        </p:spPr>
        <p:txBody>
          <a:bodyPr/>
          <a:lstStyle/>
          <a:p>
            <a:r>
              <a:rPr lang="zh-CN" altLang="en-US" dirty="0" smtClean="0"/>
              <a:t>维修费报销单</a:t>
            </a:r>
            <a:endParaRPr lang="zh-CN" altLang="en-US" dirty="0"/>
          </a:p>
        </p:txBody>
      </p:sp>
      <p:grpSp>
        <p:nvGrpSpPr>
          <p:cNvPr id="6" name="组合 5">
            <a:extLst>
              <a:ext uri="{FF2B5EF4-FFF2-40B4-BE49-F238E27FC236}">
                <a16:creationId xmlns="" xmlns:a16="http://schemas.microsoft.com/office/drawing/2014/main" id="{4C5815C9-99CD-45C0-A0DB-28C08496F805}"/>
              </a:ext>
            </a:extLst>
          </p:cNvPr>
          <p:cNvGrpSpPr/>
          <p:nvPr/>
        </p:nvGrpSpPr>
        <p:grpSpPr>
          <a:xfrm>
            <a:off x="227187" y="4420543"/>
            <a:ext cx="8561916" cy="1584178"/>
            <a:chOff x="114165" y="5144694"/>
            <a:chExt cx="8466394" cy="874501"/>
          </a:xfrm>
        </p:grpSpPr>
        <p:sp>
          <p:nvSpPr>
            <p:cNvPr id="7" name="矩形 6">
              <a:extLst>
                <a:ext uri="{FF2B5EF4-FFF2-40B4-BE49-F238E27FC236}">
                  <a16:creationId xmlns="" xmlns:a16="http://schemas.microsoft.com/office/drawing/2014/main" id="{1D946647-532E-43DC-AFF1-B0156D536B0E}"/>
                </a:ext>
              </a:extLst>
            </p:cNvPr>
            <p:cNvSpPr/>
            <p:nvPr/>
          </p:nvSpPr>
          <p:spPr>
            <a:xfrm>
              <a:off x="165393" y="5144696"/>
              <a:ext cx="8415166" cy="8744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91553C22-64AE-4CFC-9ADB-B773FA963420}"/>
                </a:ext>
              </a:extLst>
            </p:cNvPr>
            <p:cNvSpPr/>
            <p:nvPr/>
          </p:nvSpPr>
          <p:spPr>
            <a:xfrm>
              <a:off x="114165" y="5144694"/>
              <a:ext cx="8418274" cy="560668"/>
            </a:xfrm>
            <a:prstGeom prst="rect">
              <a:avLst/>
            </a:prstGeom>
          </p:spPr>
          <p:txBody>
            <a:bodyPr wrap="square">
              <a:spAutoFit/>
            </a:bodyPr>
            <a:lstStyle/>
            <a:p>
              <a:pPr>
                <a:lnSpc>
                  <a:spcPct val="125000"/>
                </a:lnSpc>
              </a:pPr>
              <a:r>
                <a:rPr lang="zh-CN" altLang="en-US" sz="1600" dirty="0" smtClean="0">
                  <a:solidFill>
                    <a:srgbClr val="0000FF"/>
                  </a:solidFill>
                  <a:latin typeface="微软雅黑" panose="020B0503020204020204" pitchFamily="34" charset="-122"/>
                  <a:ea typeface="微软雅黑" panose="020B0503020204020204" pitchFamily="34" charset="-122"/>
                </a:rPr>
                <a:t>基本信息</a:t>
              </a:r>
              <a:r>
                <a:rPr lang="zh-CN" altLang="en-US" sz="1600" dirty="0" smtClean="0">
                  <a:latin typeface="微软雅黑" panose="020B0503020204020204" pitchFamily="34" charset="-122"/>
                  <a:ea typeface="微软雅黑" panose="020B0503020204020204" pitchFamily="34" charset="-122"/>
                </a:rPr>
                <a:t>：正常填写，业务事项 费用类别都是默认唯一选项</a:t>
              </a:r>
              <a:endParaRPr lang="en-US" altLang="zh-CN" sz="1600"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solidFill>
                    <a:srgbClr val="0000FF"/>
                  </a:solidFill>
                  <a:latin typeface="微软雅黑" panose="020B0503020204020204" pitchFamily="34" charset="-122"/>
                  <a:ea typeface="微软雅黑" panose="020B0503020204020204" pitchFamily="34" charset="-122"/>
                </a:rPr>
                <a:t>附件信息</a:t>
              </a:r>
              <a:r>
                <a:rPr lang="zh-CN" altLang="en-US" sz="1600" dirty="0" smtClean="0">
                  <a:latin typeface="微软雅黑" panose="020B0503020204020204" pitchFamily="34" charset="-122"/>
                  <a:ea typeface="微软雅黑" panose="020B0503020204020204" pitchFamily="34" charset="-122"/>
                </a:rPr>
                <a:t>：原始票据要上传所有报销附件</a:t>
              </a:r>
              <a:endParaRPr lang="en-US" altLang="zh-CN" sz="1600" dirty="0" smtClean="0">
                <a:latin typeface="微软雅黑" panose="020B0503020204020204" pitchFamily="34" charset="-122"/>
                <a:ea typeface="微软雅黑" panose="020B0503020204020204" pitchFamily="34" charset="-122"/>
              </a:endParaRPr>
            </a:p>
            <a:p>
              <a:pPr>
                <a:lnSpc>
                  <a:spcPct val="125000"/>
                </a:lnSpc>
              </a:pPr>
              <a:endParaRPr lang="en-US" altLang="zh-CN" sz="1600" dirty="0" smtClean="0">
                <a:latin typeface="微软雅黑" panose="020B0503020204020204" pitchFamily="34" charset="-122"/>
                <a:ea typeface="微软雅黑" panose="020B0503020204020204" pitchFamily="34" charset="-122"/>
              </a:endParaRPr>
            </a:p>
          </p:txBody>
        </p:sp>
      </p:gr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362430"/>
            <a:ext cx="8225221" cy="314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34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 xmlns:a16="http://schemas.microsoft.com/office/drawing/2014/main" id="{58D68779-0A01-4986-9E1B-275F695C5173}"/>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zh-CN" altLang="en-US" dirty="0" smtClean="0"/>
              <a:t>维修费</a:t>
            </a:r>
            <a:r>
              <a:rPr lang="zh-CN" altLang="en-US" dirty="0"/>
              <a:t>报销单</a:t>
            </a:r>
          </a:p>
        </p:txBody>
      </p:sp>
      <p:sp>
        <p:nvSpPr>
          <p:cNvPr id="8" name="标题 1">
            <a:extLst>
              <a:ext uri="{FF2B5EF4-FFF2-40B4-BE49-F238E27FC236}">
                <a16:creationId xmlns="" xmlns:a16="http://schemas.microsoft.com/office/drawing/2014/main" id="{761FA88E-C3FB-4DAA-8AA0-4F500BFED4AD}"/>
              </a:ext>
            </a:extLst>
          </p:cNvPr>
          <p:cNvSpPr>
            <a:spLocks noGrp="1"/>
          </p:cNvSpPr>
          <p:nvPr>
            <p:ph type="title"/>
          </p:nvPr>
        </p:nvSpPr>
        <p:spPr>
          <a:xfrm>
            <a:off x="541422" y="108091"/>
            <a:ext cx="8133347" cy="609600"/>
          </a:xfrm>
        </p:spPr>
        <p:txBody>
          <a:bodyPr/>
          <a:lstStyle/>
          <a:p>
            <a:r>
              <a:rPr lang="zh-CN" altLang="en-US" dirty="0" smtClean="0"/>
              <a:t>维修费报销单</a:t>
            </a:r>
            <a:endParaRPr lang="zh-CN" altLang="en-US" dirty="0"/>
          </a:p>
        </p:txBody>
      </p:sp>
      <p:grpSp>
        <p:nvGrpSpPr>
          <p:cNvPr id="6" name="组合 5">
            <a:extLst>
              <a:ext uri="{FF2B5EF4-FFF2-40B4-BE49-F238E27FC236}">
                <a16:creationId xmlns="" xmlns:a16="http://schemas.microsoft.com/office/drawing/2014/main" id="{4C5815C9-99CD-45C0-A0DB-28C08496F805}"/>
              </a:ext>
            </a:extLst>
          </p:cNvPr>
          <p:cNvGrpSpPr/>
          <p:nvPr/>
        </p:nvGrpSpPr>
        <p:grpSpPr>
          <a:xfrm>
            <a:off x="227187" y="4420543"/>
            <a:ext cx="8561916" cy="1584178"/>
            <a:chOff x="114165" y="5144694"/>
            <a:chExt cx="8466394" cy="874501"/>
          </a:xfrm>
        </p:grpSpPr>
        <p:sp>
          <p:nvSpPr>
            <p:cNvPr id="7" name="矩形 6">
              <a:extLst>
                <a:ext uri="{FF2B5EF4-FFF2-40B4-BE49-F238E27FC236}">
                  <a16:creationId xmlns="" xmlns:a16="http://schemas.microsoft.com/office/drawing/2014/main" id="{1D946647-532E-43DC-AFF1-B0156D536B0E}"/>
                </a:ext>
              </a:extLst>
            </p:cNvPr>
            <p:cNvSpPr/>
            <p:nvPr/>
          </p:nvSpPr>
          <p:spPr>
            <a:xfrm>
              <a:off x="165393" y="5144696"/>
              <a:ext cx="8415166" cy="8744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91553C22-64AE-4CFC-9ADB-B773FA963420}"/>
                </a:ext>
              </a:extLst>
            </p:cNvPr>
            <p:cNvSpPr/>
            <p:nvPr/>
          </p:nvSpPr>
          <p:spPr>
            <a:xfrm>
              <a:off x="114165" y="5144694"/>
              <a:ext cx="8418274" cy="560668"/>
            </a:xfrm>
            <a:prstGeom prst="rect">
              <a:avLst/>
            </a:prstGeom>
          </p:spPr>
          <p:txBody>
            <a:bodyPr wrap="square">
              <a:spAutoFit/>
            </a:bodyPr>
            <a:lstStyle/>
            <a:p>
              <a:pPr>
                <a:lnSpc>
                  <a:spcPct val="125000"/>
                </a:lnSpc>
              </a:pPr>
              <a:r>
                <a:rPr lang="zh-CN" altLang="en-US" sz="1600" dirty="0" smtClean="0">
                  <a:solidFill>
                    <a:srgbClr val="0000FF"/>
                  </a:solidFill>
                  <a:latin typeface="微软雅黑" panose="020B0503020204020204" pitchFamily="34" charset="-122"/>
                  <a:ea typeface="微软雅黑" panose="020B0503020204020204" pitchFamily="34" charset="-122"/>
                </a:rPr>
                <a:t>基本信息</a:t>
              </a:r>
              <a:r>
                <a:rPr lang="zh-CN" altLang="en-US" sz="1600" dirty="0" smtClean="0">
                  <a:latin typeface="微软雅黑" panose="020B0503020204020204" pitchFamily="34" charset="-122"/>
                  <a:ea typeface="微软雅黑" panose="020B0503020204020204" pitchFamily="34" charset="-122"/>
                </a:rPr>
                <a:t>：正常填写，业务事项 费用类别都是默认唯一选项</a:t>
              </a:r>
              <a:endParaRPr lang="en-US" altLang="zh-CN" sz="1600" dirty="0" smtClean="0">
                <a:latin typeface="微软雅黑" panose="020B0503020204020204" pitchFamily="34" charset="-122"/>
                <a:ea typeface="微软雅黑" panose="020B0503020204020204" pitchFamily="34" charset="-122"/>
              </a:endParaRPr>
            </a:p>
            <a:p>
              <a:pPr>
                <a:lnSpc>
                  <a:spcPct val="125000"/>
                </a:lnSpc>
              </a:pPr>
              <a:r>
                <a:rPr lang="zh-CN" altLang="en-US" sz="1600" dirty="0" smtClean="0">
                  <a:solidFill>
                    <a:srgbClr val="0000FF"/>
                  </a:solidFill>
                  <a:latin typeface="微软雅黑" panose="020B0503020204020204" pitchFamily="34" charset="-122"/>
                  <a:ea typeface="微软雅黑" panose="020B0503020204020204" pitchFamily="34" charset="-122"/>
                </a:rPr>
                <a:t>附件信息</a:t>
              </a:r>
              <a:r>
                <a:rPr lang="zh-CN" altLang="en-US" sz="1600" dirty="0" smtClean="0">
                  <a:latin typeface="微软雅黑" panose="020B0503020204020204" pitchFamily="34" charset="-122"/>
                  <a:ea typeface="微软雅黑" panose="020B0503020204020204" pitchFamily="34" charset="-122"/>
                </a:rPr>
                <a:t>：原始票据要上传所有报销附件</a:t>
              </a:r>
              <a:endParaRPr lang="en-US" altLang="zh-CN" sz="1600" dirty="0" smtClean="0">
                <a:latin typeface="微软雅黑" panose="020B0503020204020204" pitchFamily="34" charset="-122"/>
                <a:ea typeface="微软雅黑" panose="020B0503020204020204" pitchFamily="34" charset="-122"/>
              </a:endParaRPr>
            </a:p>
            <a:p>
              <a:pPr>
                <a:lnSpc>
                  <a:spcPct val="125000"/>
                </a:lnSpc>
              </a:pPr>
              <a:endParaRPr lang="en-US" altLang="zh-CN" sz="1600" dirty="0" smtClean="0">
                <a:latin typeface="微软雅黑" panose="020B0503020204020204" pitchFamily="34" charset="-122"/>
                <a:ea typeface="微软雅黑" panose="020B0503020204020204" pitchFamily="34" charset="-122"/>
              </a:endParaRPr>
            </a:p>
          </p:txBody>
        </p:sp>
      </p:gr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48" y="1387648"/>
            <a:ext cx="8100392" cy="28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201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a:extLst>
              <a:ext uri="{FF2B5EF4-FFF2-40B4-BE49-F238E27FC236}">
                <a16:creationId xmlns="" xmlns:a16="http://schemas.microsoft.com/office/drawing/2014/main" id="{AB56600A-4FC5-4D0B-9067-D5DE5F7C143A}"/>
              </a:ext>
            </a:extLst>
          </p:cNvPr>
          <p:cNvSpPr/>
          <p:nvPr/>
        </p:nvSpPr>
        <p:spPr>
          <a:xfrm>
            <a:off x="916744" y="4158319"/>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 xmlns:a16="http://schemas.microsoft.com/office/drawing/2014/main" id="{4F6709E2-71E9-476B-A22B-D9C6A83D95F5}"/>
              </a:ext>
            </a:extLst>
          </p:cNvPr>
          <p:cNvSpPr/>
          <p:nvPr/>
        </p:nvSpPr>
        <p:spPr>
          <a:xfrm>
            <a:off x="780690" y="4060978"/>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 xmlns:a16="http://schemas.microsoft.com/office/drawing/2014/main" id="{EB0AFC1C-787D-496A-8CEA-936911572F58}"/>
              </a:ext>
            </a:extLst>
          </p:cNvPr>
          <p:cNvSpPr/>
          <p:nvPr/>
        </p:nvSpPr>
        <p:spPr>
          <a:xfrm>
            <a:off x="1965555" y="4281466"/>
            <a:ext cx="3892412"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数据查询</a:t>
            </a:r>
            <a:r>
              <a:rPr lang="zh-CN" altLang="en-US" sz="3200" kern="100" dirty="0">
                <a:solidFill>
                  <a:schemeClr val="accent1"/>
                </a:solidFill>
                <a:cs typeface="Times New Roman" panose="02020603050405020304" pitchFamily="18" charset="0"/>
              </a:rPr>
              <a:t>及报表打印</a:t>
            </a:r>
            <a:endParaRPr lang="zh-CN" altLang="en-US" sz="3200" kern="100" dirty="0">
              <a:solidFill>
                <a:schemeClr val="accent1"/>
              </a:solidFill>
              <a:latin typeface="+mj-lt"/>
              <a:cs typeface="Times New Roman" panose="02020603050405020304" pitchFamily="18" charset="0"/>
            </a:endParaRPr>
          </a:p>
        </p:txBody>
      </p:sp>
      <p:grpSp>
        <p:nvGrpSpPr>
          <p:cNvPr id="39" name="组合 38">
            <a:extLst>
              <a:ext uri="{FF2B5EF4-FFF2-40B4-BE49-F238E27FC236}">
                <a16:creationId xmlns="" xmlns:a16="http://schemas.microsoft.com/office/drawing/2014/main" id="{FA9CB26A-0BE6-4F79-AA3B-5C80C1D22615}"/>
              </a:ext>
            </a:extLst>
          </p:cNvPr>
          <p:cNvGrpSpPr/>
          <p:nvPr/>
        </p:nvGrpSpPr>
        <p:grpSpPr>
          <a:xfrm>
            <a:off x="1111507" y="4351930"/>
            <a:ext cx="512006" cy="514311"/>
            <a:chOff x="1087405" y="3965980"/>
            <a:chExt cx="512006" cy="514311"/>
          </a:xfrm>
        </p:grpSpPr>
        <p:sp>
          <p:nvSpPr>
            <p:cNvPr id="40" name="AutoShape 37">
              <a:extLst>
                <a:ext uri="{FF2B5EF4-FFF2-40B4-BE49-F238E27FC236}">
                  <a16:creationId xmlns=""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9" name="椭圆 28">
            <a:extLst>
              <a:ext uri="{FF2B5EF4-FFF2-40B4-BE49-F238E27FC236}">
                <a16:creationId xmlns="" xmlns:a16="http://schemas.microsoft.com/office/drawing/2014/main" id="{5925FF97-AC85-476A-8838-ED80C90937BD}"/>
              </a:ext>
            </a:extLst>
          </p:cNvPr>
          <p:cNvSpPr/>
          <p:nvPr/>
        </p:nvSpPr>
        <p:spPr>
          <a:xfrm>
            <a:off x="916744" y="288303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 xmlns:a16="http://schemas.microsoft.com/office/drawing/2014/main" id="{E204B420-9471-49DA-93B0-5AF443FBCE90}"/>
              </a:ext>
            </a:extLst>
          </p:cNvPr>
          <p:cNvSpPr/>
          <p:nvPr/>
        </p:nvSpPr>
        <p:spPr>
          <a:xfrm>
            <a:off x="780690" y="278569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 xmlns:a16="http://schemas.microsoft.com/office/drawing/2014/main" id="{036A116E-C256-46C5-B54F-3A9942763318}"/>
              </a:ext>
            </a:extLst>
          </p:cNvPr>
          <p:cNvSpPr/>
          <p:nvPr/>
        </p:nvSpPr>
        <p:spPr>
          <a:xfrm>
            <a:off x="1963692" y="2984754"/>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 xmlns:a16="http://schemas.microsoft.com/office/drawing/2014/main" id="{D7E31B58-737B-48E7-A959-83BF3CE1D9BB}"/>
              </a:ext>
            </a:extLst>
          </p:cNvPr>
          <p:cNvSpPr>
            <a:spLocks/>
          </p:cNvSpPr>
          <p:nvPr/>
        </p:nvSpPr>
        <p:spPr bwMode="auto">
          <a:xfrm>
            <a:off x="1135013" y="3061770"/>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椭圆 26">
            <a:extLst>
              <a:ext uri="{FF2B5EF4-FFF2-40B4-BE49-F238E27FC236}">
                <a16:creationId xmlns="" xmlns:a16="http://schemas.microsoft.com/office/drawing/2014/main" id="{F253DA36-B0FA-43F1-8AB0-15D174ABF536}"/>
              </a:ext>
            </a:extLst>
          </p:cNvPr>
          <p:cNvSpPr/>
          <p:nvPr/>
        </p:nvSpPr>
        <p:spPr>
          <a:xfrm>
            <a:off x="917249" y="160487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 xmlns:a16="http://schemas.microsoft.com/office/drawing/2014/main" id="{49A5279B-4C68-4C39-8977-17A29931E420}"/>
              </a:ext>
            </a:extLst>
          </p:cNvPr>
          <p:cNvSpPr/>
          <p:nvPr/>
        </p:nvSpPr>
        <p:spPr>
          <a:xfrm>
            <a:off x="781195" y="150753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 xmlns:a16="http://schemas.microsoft.com/office/drawing/2014/main" id="{6571C8F3-DEFD-40CB-B8B1-04EDB287A6BB}"/>
              </a:ext>
            </a:extLst>
          </p:cNvPr>
          <p:cNvSpPr/>
          <p:nvPr/>
        </p:nvSpPr>
        <p:spPr>
          <a:xfrm>
            <a:off x="1931716" y="1762999"/>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 xmlns:a16="http://schemas.microsoft.com/office/drawing/2014/main" id="{0B416C01-5F64-4B80-AF5E-D428FD6E1352}"/>
              </a:ext>
            </a:extLst>
          </p:cNvPr>
          <p:cNvGrpSpPr/>
          <p:nvPr/>
        </p:nvGrpSpPr>
        <p:grpSpPr>
          <a:xfrm>
            <a:off x="1171453" y="1798431"/>
            <a:ext cx="352547" cy="513912"/>
            <a:chOff x="2528974" y="2863357"/>
            <a:chExt cx="246811" cy="359779"/>
          </a:xfrm>
          <a:solidFill>
            <a:sysClr val="window" lastClr="FFFFFF"/>
          </a:solidFill>
        </p:grpSpPr>
        <p:sp>
          <p:nvSpPr>
            <p:cNvPr id="48" name="AutoShape 113">
              <a:extLst>
                <a:ext uri="{FF2B5EF4-FFF2-40B4-BE49-F238E27FC236}">
                  <a16:creationId xmlns=""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50" name="标题 1">
            <a:extLst>
              <a:ext uri="{FF2B5EF4-FFF2-40B4-BE49-F238E27FC236}">
                <a16:creationId xmlns=""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10866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1000" fill="hold"/>
                                        <p:tgtEl>
                                          <p:spTgt spid="30"/>
                                        </p:tgtEl>
                                        <p:attrNameLst>
                                          <p:attrName>stroke.color</p:attrName>
                                        </p:attrNameLst>
                                      </p:cBhvr>
                                      <p:to>
                                        <a:schemeClr val="accent2"/>
                                      </p:to>
                                    </p:animClr>
                                    <p:set>
                                      <p:cBhvr>
                                        <p:cTn id="7" dur="1000" fill="hold"/>
                                        <p:tgtEl>
                                          <p:spTgt spid="30"/>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 fill="hold"/>
                                        <p:tgtEl>
                                          <p:spTgt spid="29"/>
                                        </p:tgtEl>
                                        <p:attrNameLst>
                                          <p:attrName>fillcolor</p:attrName>
                                        </p:attrNameLst>
                                      </p:cBhvr>
                                      <p:to>
                                        <a:schemeClr val="accent2"/>
                                      </p:to>
                                    </p:animClr>
                                    <p:set>
                                      <p:cBhvr>
                                        <p:cTn id="10" dur="10" fill="hold"/>
                                        <p:tgtEl>
                                          <p:spTgt spid="29"/>
                                        </p:tgtEl>
                                        <p:attrNameLst>
                                          <p:attrName>fill.type</p:attrName>
                                        </p:attrNameLst>
                                      </p:cBhvr>
                                      <p:to>
                                        <p:strVal val="solid"/>
                                      </p:to>
                                    </p:set>
                                    <p:set>
                                      <p:cBhvr>
                                        <p:cTn id="11" dur="10" fill="hold"/>
                                        <p:tgtEl>
                                          <p:spTgt spid="29"/>
                                        </p:tgtEl>
                                        <p:attrNameLst>
                                          <p:attrName>fill.on</p:attrName>
                                        </p:attrNameLst>
                                      </p:cBhvr>
                                      <p:to>
                                        <p:strVal val="true"/>
                                      </p:to>
                                    </p:set>
                                  </p:childTnLst>
                                </p:cTn>
                              </p:par>
                              <p:par>
                                <p:cTn id="12" presetID="3" presetClass="emph" presetSubtype="2" fill="hold" grpId="0" nodeType="withEffect">
                                  <p:stCondLst>
                                    <p:cond delay="0"/>
                                  </p:stCondLst>
                                  <p:childTnLst>
                                    <p:animClr clrSpc="rgb" dir="cw">
                                      <p:cBhvr override="childStyle">
                                        <p:cTn id="13" dur="1000" fill="hold"/>
                                        <p:tgtEl>
                                          <p:spTgt spid="3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FA2F2D6-8772-403C-B71B-D3288C5E7EB1}"/>
              </a:ext>
            </a:extLst>
          </p:cNvPr>
          <p:cNvSpPr/>
          <p:nvPr/>
        </p:nvSpPr>
        <p:spPr>
          <a:xfrm>
            <a:off x="611560" y="2205000"/>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变更</a:t>
            </a:r>
          </a:p>
        </p:txBody>
      </p:sp>
      <p:sp>
        <p:nvSpPr>
          <p:cNvPr id="5" name="矩形: 圆角 4">
            <a:extLst>
              <a:ext uri="{FF2B5EF4-FFF2-40B4-BE49-F238E27FC236}">
                <a16:creationId xmlns="" xmlns:a16="http://schemas.microsoft.com/office/drawing/2014/main" id="{DF19FA03-2731-4DD4-99DC-9FD501A15DCC}"/>
              </a:ext>
            </a:extLst>
          </p:cNvPr>
          <p:cNvSpPr/>
          <p:nvPr/>
        </p:nvSpPr>
        <p:spPr>
          <a:xfrm>
            <a:off x="1562763" y="2205000"/>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主要实现对已入库资产的信息进行变更，如基本信息、来源信息等。</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变更</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6" name="矩形: 圆角 5">
            <a:extLst>
              <a:ext uri="{FF2B5EF4-FFF2-40B4-BE49-F238E27FC236}">
                <a16:creationId xmlns="" xmlns:a16="http://schemas.microsoft.com/office/drawing/2014/main" id="{68EA2A98-4DC2-4A06-8E26-C255A44AE8FF}"/>
              </a:ext>
            </a:extLst>
          </p:cNvPr>
          <p:cNvSpPr/>
          <p:nvPr/>
        </p:nvSpPr>
        <p:spPr>
          <a:xfrm>
            <a:off x="611560" y="2871495"/>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移交</a:t>
            </a:r>
          </a:p>
        </p:txBody>
      </p:sp>
      <p:sp>
        <p:nvSpPr>
          <p:cNvPr id="7" name="矩形: 圆角 6">
            <a:extLst>
              <a:ext uri="{FF2B5EF4-FFF2-40B4-BE49-F238E27FC236}">
                <a16:creationId xmlns="" xmlns:a16="http://schemas.microsoft.com/office/drawing/2014/main" id="{D3A888F9-58E7-47C0-BE64-BB330D2C710B}"/>
              </a:ext>
            </a:extLst>
          </p:cNvPr>
          <p:cNvSpPr/>
          <p:nvPr/>
        </p:nvSpPr>
        <p:spPr>
          <a:xfrm>
            <a:off x="1562763" y="2871495"/>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将已领用的资产从</a:t>
            </a:r>
            <a:r>
              <a:rPr lang="en-US" altLang="zh-CN" sz="1600" b="1" dirty="0">
                <a:solidFill>
                  <a:schemeClr val="tx1"/>
                </a:solidFill>
                <a:latin typeface="华文细黑" panose="02010600040101010101" pitchFamily="2" charset="-122"/>
                <a:ea typeface="华文细黑" panose="02010600040101010101" pitchFamily="2" charset="-122"/>
              </a:rPr>
              <a:t>A</a:t>
            </a:r>
            <a:r>
              <a:rPr lang="zh-CN" altLang="en-US" sz="1600" b="1" dirty="0">
                <a:solidFill>
                  <a:schemeClr val="tx1"/>
                </a:solidFill>
                <a:latin typeface="华文细黑" panose="02010600040101010101" pitchFamily="2" charset="-122"/>
                <a:ea typeface="华文细黑" panose="02010600040101010101" pitchFamily="2" charset="-122"/>
              </a:rPr>
              <a:t>用户名下移交到</a:t>
            </a:r>
            <a:r>
              <a:rPr lang="en-US" altLang="zh-CN" sz="1600" b="1" dirty="0">
                <a:solidFill>
                  <a:schemeClr val="tx1"/>
                </a:solidFill>
                <a:latin typeface="华文细黑" panose="02010600040101010101" pitchFamily="2" charset="-122"/>
                <a:ea typeface="华文细黑" panose="02010600040101010101" pitchFamily="2" charset="-122"/>
              </a:rPr>
              <a:t>B</a:t>
            </a:r>
            <a:r>
              <a:rPr lang="zh-CN" altLang="en-US" sz="1600" b="1" dirty="0">
                <a:solidFill>
                  <a:schemeClr val="tx1"/>
                </a:solidFill>
                <a:latin typeface="华文细黑" panose="02010600040101010101" pitchFamily="2" charset="-122"/>
                <a:ea typeface="华文细黑" panose="02010600040101010101" pitchFamily="2" charset="-122"/>
              </a:rPr>
              <a:t>用户名下，或从</a:t>
            </a:r>
            <a:r>
              <a:rPr lang="en-US" altLang="zh-CN" sz="1600" b="1" dirty="0">
                <a:solidFill>
                  <a:schemeClr val="tx1"/>
                </a:solidFill>
                <a:latin typeface="华文细黑" panose="02010600040101010101" pitchFamily="2" charset="-122"/>
                <a:ea typeface="华文细黑" panose="02010600040101010101" pitchFamily="2" charset="-122"/>
              </a:rPr>
              <a:t>C</a:t>
            </a:r>
            <a:r>
              <a:rPr lang="zh-CN" altLang="en-US" sz="1600" b="1" dirty="0">
                <a:solidFill>
                  <a:schemeClr val="tx1"/>
                </a:solidFill>
                <a:latin typeface="华文细黑" panose="02010600040101010101" pitchFamily="2" charset="-122"/>
                <a:ea typeface="华文细黑" panose="02010600040101010101" pitchFamily="2" charset="-122"/>
              </a:rPr>
              <a:t>部门移交到</a:t>
            </a:r>
            <a:r>
              <a:rPr lang="en-US" altLang="zh-CN" sz="1600" b="1" dirty="0">
                <a:solidFill>
                  <a:schemeClr val="tx1"/>
                </a:solidFill>
                <a:latin typeface="华文细黑" panose="02010600040101010101" pitchFamily="2" charset="-122"/>
                <a:ea typeface="华文细黑" panose="02010600040101010101" pitchFamily="2" charset="-122"/>
              </a:rPr>
              <a:t>D</a:t>
            </a:r>
            <a:r>
              <a:rPr lang="zh-CN" altLang="en-US" sz="1600" b="1" dirty="0">
                <a:solidFill>
                  <a:schemeClr val="tx1"/>
                </a:solidFill>
                <a:latin typeface="华文细黑" panose="02010600040101010101" pitchFamily="2" charset="-122"/>
                <a:ea typeface="华文细黑" panose="02010600040101010101" pitchFamily="2" charset="-122"/>
              </a:rPr>
              <a:t>部门。</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移交</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8" name="矩形: 圆角 7">
            <a:extLst>
              <a:ext uri="{FF2B5EF4-FFF2-40B4-BE49-F238E27FC236}">
                <a16:creationId xmlns="" xmlns:a16="http://schemas.microsoft.com/office/drawing/2014/main" id="{45F2B646-9FCB-496A-8D00-59AEF7156E78}"/>
              </a:ext>
            </a:extLst>
          </p:cNvPr>
          <p:cNvSpPr/>
          <p:nvPr/>
        </p:nvSpPr>
        <p:spPr>
          <a:xfrm>
            <a:off x="611560" y="3521359"/>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维修</a:t>
            </a:r>
          </a:p>
        </p:txBody>
      </p:sp>
      <p:sp>
        <p:nvSpPr>
          <p:cNvPr id="9" name="矩形: 圆角 8">
            <a:extLst>
              <a:ext uri="{FF2B5EF4-FFF2-40B4-BE49-F238E27FC236}">
                <a16:creationId xmlns="" xmlns:a16="http://schemas.microsoft.com/office/drawing/2014/main" id="{6CCED942-3384-4BAC-B8BF-1A19BD4BE0BF}"/>
              </a:ext>
            </a:extLst>
          </p:cNvPr>
          <p:cNvSpPr/>
          <p:nvPr/>
        </p:nvSpPr>
        <p:spPr>
          <a:xfrm>
            <a:off x="1562763" y="3521359"/>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资产使用中发生故障，可通过资产维修功能进行资产维修申报及审批。</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维修</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4" name="矩形: 圆角 13">
            <a:extLst>
              <a:ext uri="{FF2B5EF4-FFF2-40B4-BE49-F238E27FC236}">
                <a16:creationId xmlns="" xmlns:a16="http://schemas.microsoft.com/office/drawing/2014/main" id="{1FD71BD5-3542-4E91-993C-805490E2C04B}"/>
              </a:ext>
            </a:extLst>
          </p:cNvPr>
          <p:cNvSpPr/>
          <p:nvPr/>
        </p:nvSpPr>
        <p:spPr>
          <a:xfrm>
            <a:off x="627382" y="4133359"/>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挂失</a:t>
            </a:r>
          </a:p>
        </p:txBody>
      </p:sp>
      <p:sp>
        <p:nvSpPr>
          <p:cNvPr id="15" name="矩形: 圆角 14">
            <a:extLst>
              <a:ext uri="{FF2B5EF4-FFF2-40B4-BE49-F238E27FC236}">
                <a16:creationId xmlns="" xmlns:a16="http://schemas.microsoft.com/office/drawing/2014/main" id="{5BC8FFD5-FC01-449A-9E5E-5E9BE9303F55}"/>
              </a:ext>
            </a:extLst>
          </p:cNvPr>
          <p:cNvSpPr/>
          <p:nvPr/>
        </p:nvSpPr>
        <p:spPr>
          <a:xfrm>
            <a:off x="1578585" y="4133359"/>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如果资产丢失可发起资产挂失申请。如挂失之后又找回，可撤销挂失。</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挂失</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6" name="矩形: 圆角 15">
            <a:extLst>
              <a:ext uri="{FF2B5EF4-FFF2-40B4-BE49-F238E27FC236}">
                <a16:creationId xmlns="" xmlns:a16="http://schemas.microsoft.com/office/drawing/2014/main" id="{17355803-969B-4EF4-ABFC-5E7302CB8666}"/>
              </a:ext>
            </a:extLst>
          </p:cNvPr>
          <p:cNvSpPr/>
          <p:nvPr/>
        </p:nvSpPr>
        <p:spPr>
          <a:xfrm>
            <a:off x="615550" y="4797152"/>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处置</a:t>
            </a:r>
          </a:p>
        </p:txBody>
      </p:sp>
      <p:sp>
        <p:nvSpPr>
          <p:cNvPr id="17" name="矩形: 圆角 16">
            <a:extLst>
              <a:ext uri="{FF2B5EF4-FFF2-40B4-BE49-F238E27FC236}">
                <a16:creationId xmlns="" xmlns:a16="http://schemas.microsoft.com/office/drawing/2014/main" id="{C89FA5B7-D3FB-4844-9B1B-F384DA75A144}"/>
              </a:ext>
            </a:extLst>
          </p:cNvPr>
          <p:cNvSpPr/>
          <p:nvPr/>
        </p:nvSpPr>
        <p:spPr>
          <a:xfrm>
            <a:off x="1566753" y="4797152"/>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已达到处置条件的资产可以由用户发起资产处置申请。</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处置申请</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8" name="矩形: 圆角 17">
            <a:extLst>
              <a:ext uri="{FF2B5EF4-FFF2-40B4-BE49-F238E27FC236}">
                <a16:creationId xmlns="" xmlns:a16="http://schemas.microsoft.com/office/drawing/2014/main" id="{9F08BA4F-BE77-4805-86FC-2380784210F6}"/>
              </a:ext>
            </a:extLst>
          </p:cNvPr>
          <p:cNvSpPr/>
          <p:nvPr/>
        </p:nvSpPr>
        <p:spPr>
          <a:xfrm>
            <a:off x="603503" y="5447016"/>
            <a:ext cx="934234" cy="6120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处置</a:t>
            </a:r>
            <a:endParaRPr lang="en-US" altLang="zh-CN" sz="2000" b="1" dirty="0">
              <a:solidFill>
                <a:schemeClr val="bg1"/>
              </a:solidFill>
              <a:latin typeface="华文细黑" panose="02010600040101010101" pitchFamily="2" charset="-122"/>
              <a:ea typeface="华文细黑" panose="02010600040101010101" pitchFamily="2" charset="-122"/>
            </a:endParaRPr>
          </a:p>
          <a:p>
            <a:pPr algn="ctr"/>
            <a:r>
              <a:rPr lang="zh-CN" altLang="en-US" sz="2000" b="1" dirty="0">
                <a:solidFill>
                  <a:schemeClr val="bg1"/>
                </a:solidFill>
                <a:latin typeface="华文细黑" panose="02010600040101010101" pitchFamily="2" charset="-122"/>
                <a:ea typeface="华文细黑" panose="02010600040101010101" pitchFamily="2" charset="-122"/>
              </a:rPr>
              <a:t>汇总</a:t>
            </a:r>
          </a:p>
        </p:txBody>
      </p:sp>
      <p:sp>
        <p:nvSpPr>
          <p:cNvPr id="19" name="矩形: 圆角 18">
            <a:extLst>
              <a:ext uri="{FF2B5EF4-FFF2-40B4-BE49-F238E27FC236}">
                <a16:creationId xmlns="" xmlns:a16="http://schemas.microsoft.com/office/drawing/2014/main" id="{7C0F0551-FB3D-4397-A68C-BF790AB5BB52}"/>
              </a:ext>
            </a:extLst>
          </p:cNvPr>
          <p:cNvSpPr/>
          <p:nvPr/>
        </p:nvSpPr>
        <p:spPr>
          <a:xfrm>
            <a:off x="1554706" y="5447016"/>
            <a:ext cx="6983089" cy="61200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处置申请审批通过后，由资产管理员统一进行资产处置汇总。</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处置汇总</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0" name="矩形: 圆角 19">
            <a:extLst>
              <a:ext uri="{FF2B5EF4-FFF2-40B4-BE49-F238E27FC236}">
                <a16:creationId xmlns="" xmlns:a16="http://schemas.microsoft.com/office/drawing/2014/main" id="{6F74FD2D-74B1-48F6-86B5-C0372F67017B}"/>
              </a:ext>
            </a:extLst>
          </p:cNvPr>
          <p:cNvSpPr/>
          <p:nvPr/>
        </p:nvSpPr>
        <p:spPr>
          <a:xfrm>
            <a:off x="603503" y="6129368"/>
            <a:ext cx="934234" cy="6120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盘点</a:t>
            </a:r>
          </a:p>
        </p:txBody>
      </p:sp>
      <p:sp>
        <p:nvSpPr>
          <p:cNvPr id="21" name="矩形: 圆角 20">
            <a:extLst>
              <a:ext uri="{FF2B5EF4-FFF2-40B4-BE49-F238E27FC236}">
                <a16:creationId xmlns="" xmlns:a16="http://schemas.microsoft.com/office/drawing/2014/main" id="{964980A1-B23A-4BEF-9BA7-C572B704DF07}"/>
              </a:ext>
            </a:extLst>
          </p:cNvPr>
          <p:cNvSpPr/>
          <p:nvPr/>
        </p:nvSpPr>
        <p:spPr>
          <a:xfrm>
            <a:off x="1554706" y="6129368"/>
            <a:ext cx="6983089" cy="61200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主要实现新建盘点任务、生成盘点清单，比对盘点结果的功能。</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盘点</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2" name="标题 1">
            <a:extLst>
              <a:ext uri="{FF2B5EF4-FFF2-40B4-BE49-F238E27FC236}">
                <a16:creationId xmlns="" xmlns:a16="http://schemas.microsoft.com/office/drawing/2014/main" id="{D4D6A669-6532-464A-89FD-008C3C19EA6E}"/>
              </a:ext>
            </a:extLst>
          </p:cNvPr>
          <p:cNvSpPr>
            <a:spLocks noGrp="1"/>
          </p:cNvSpPr>
          <p:nvPr>
            <p:ph type="title"/>
          </p:nvPr>
        </p:nvSpPr>
        <p:spPr>
          <a:xfrm>
            <a:off x="541422" y="108091"/>
            <a:ext cx="8133347" cy="609600"/>
          </a:xfrm>
        </p:spPr>
        <p:txBody>
          <a:bodyPr vert="horz" lIns="91440" tIns="45720" rIns="91440" bIns="45720" rtlCol="0" anchor="ctr">
            <a:normAutofit/>
          </a:bodyPr>
          <a:lstStyle/>
          <a:p>
            <a:r>
              <a:rPr lang="zh-CN" altLang="en-US" dirty="0"/>
              <a:t>资产日常管理</a:t>
            </a:r>
          </a:p>
        </p:txBody>
      </p:sp>
      <p:sp>
        <p:nvSpPr>
          <p:cNvPr id="23" name="矩形: 圆角 22">
            <a:extLst>
              <a:ext uri="{FF2B5EF4-FFF2-40B4-BE49-F238E27FC236}">
                <a16:creationId xmlns="" xmlns:a16="http://schemas.microsoft.com/office/drawing/2014/main" id="{9EB05C8B-74D8-41C3-A673-A2414F91DAEE}"/>
              </a:ext>
            </a:extLst>
          </p:cNvPr>
          <p:cNvSpPr/>
          <p:nvPr/>
        </p:nvSpPr>
        <p:spPr>
          <a:xfrm>
            <a:off x="611560" y="908720"/>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领用</a:t>
            </a:r>
          </a:p>
        </p:txBody>
      </p:sp>
      <p:sp>
        <p:nvSpPr>
          <p:cNvPr id="24" name="矩形: 圆角 23">
            <a:extLst>
              <a:ext uri="{FF2B5EF4-FFF2-40B4-BE49-F238E27FC236}">
                <a16:creationId xmlns="" xmlns:a16="http://schemas.microsoft.com/office/drawing/2014/main" id="{01F9A7E9-0122-4752-8B70-A703E1AAFD13}"/>
              </a:ext>
            </a:extLst>
          </p:cNvPr>
          <p:cNvSpPr/>
          <p:nvPr/>
        </p:nvSpPr>
        <p:spPr>
          <a:xfrm>
            <a:off x="1562763" y="908720"/>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指用户对库存资产发起领用申请，通过审批后资产变到领用人名下</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我的资产</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领用</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5" name="矩形: 圆角 24">
            <a:extLst>
              <a:ext uri="{FF2B5EF4-FFF2-40B4-BE49-F238E27FC236}">
                <a16:creationId xmlns="" xmlns:a16="http://schemas.microsoft.com/office/drawing/2014/main" id="{222535BA-73FD-4D6B-A02D-A19E2D09040E}"/>
              </a:ext>
            </a:extLst>
          </p:cNvPr>
          <p:cNvSpPr/>
          <p:nvPr/>
        </p:nvSpPr>
        <p:spPr>
          <a:xfrm>
            <a:off x="611560" y="1592864"/>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归还</a:t>
            </a:r>
          </a:p>
        </p:txBody>
      </p:sp>
      <p:sp>
        <p:nvSpPr>
          <p:cNvPr id="26" name="矩形: 圆角 25">
            <a:extLst>
              <a:ext uri="{FF2B5EF4-FFF2-40B4-BE49-F238E27FC236}">
                <a16:creationId xmlns="" xmlns:a16="http://schemas.microsoft.com/office/drawing/2014/main" id="{11911437-E3E1-4785-89B5-4FCF56891674}"/>
              </a:ext>
            </a:extLst>
          </p:cNvPr>
          <p:cNvSpPr/>
          <p:nvPr/>
        </p:nvSpPr>
        <p:spPr>
          <a:xfrm>
            <a:off x="1562763" y="1592864"/>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主要指对“我”名下或有管理权限的资产进行退库申请。</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我的资产</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归还</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661205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5336E3B6-D5D4-4382-BA5B-9A398369832D}"/>
              </a:ext>
            </a:extLst>
          </p:cNvPr>
          <p:cNvSpPr>
            <a:spLocks noGrp="1"/>
          </p:cNvSpPr>
          <p:nvPr>
            <p:ph idx="1"/>
          </p:nvPr>
        </p:nvSpPr>
        <p:spPr/>
        <p:txBody>
          <a:bodyPr/>
          <a:lstStyle/>
          <a:p>
            <a:pPr>
              <a:lnSpc>
                <a:spcPct val="125000"/>
              </a:lnSpc>
            </a:pPr>
            <a:r>
              <a:rPr lang="zh-CN" altLang="en-US" dirty="0"/>
              <a:t>关于资产日常管理中涉及的数据权限</a:t>
            </a:r>
            <a:endParaRPr lang="en-US" altLang="zh-CN" dirty="0"/>
          </a:p>
          <a:p>
            <a:pPr lvl="1">
              <a:lnSpc>
                <a:spcPct val="125000"/>
              </a:lnSpc>
            </a:pPr>
            <a:r>
              <a:rPr lang="zh-CN" altLang="en-US" dirty="0"/>
              <a:t>每个用户默认在系统中能够查看或操作本人名下的资产、本人提交的业务单据。</a:t>
            </a:r>
            <a:endParaRPr lang="en-US" altLang="zh-CN" dirty="0"/>
          </a:p>
          <a:p>
            <a:pPr lvl="1">
              <a:lnSpc>
                <a:spcPct val="125000"/>
              </a:lnSpc>
            </a:pPr>
            <a:r>
              <a:rPr lang="zh-CN" altLang="en-US" dirty="0"/>
              <a:t>如果某些用户需要查看或操作除本人名下数据外的其他数据，例如某部门的课题秘书需要查看本部门的所有资产、关联本部门的所有采购申请等，则需要联系所级资产管理员为该用户设置该部门的数据权限。</a:t>
            </a:r>
            <a:endParaRPr lang="en-US" altLang="zh-CN" dirty="0"/>
          </a:p>
          <a:p>
            <a:pPr lvl="1">
              <a:lnSpc>
                <a:spcPct val="125000"/>
              </a:lnSpc>
            </a:pPr>
            <a:r>
              <a:rPr lang="zh-CN" altLang="en-US" dirty="0"/>
              <a:t>系统默认报销时可以选到入库单的人员为该入库单的申请人、该入库单对应的采购申请的申请人、采购订单的申请人。如果除以上三类人员外，其他人需要在报销时关联此入库单，则需要联系所级资产管理员在“设置报销人”菜单下，为入库单设置实际报销人。</a:t>
            </a:r>
          </a:p>
        </p:txBody>
      </p:sp>
      <p:sp>
        <p:nvSpPr>
          <p:cNvPr id="4" name="标题 1">
            <a:extLst>
              <a:ext uri="{FF2B5EF4-FFF2-40B4-BE49-F238E27FC236}">
                <a16:creationId xmlns="" xmlns:a16="http://schemas.microsoft.com/office/drawing/2014/main" id="{A0C68270-3832-459F-98A9-3B038199C6DE}"/>
              </a:ext>
            </a:extLst>
          </p:cNvPr>
          <p:cNvSpPr>
            <a:spLocks noGrp="1"/>
          </p:cNvSpPr>
          <p:nvPr>
            <p:ph type="title"/>
          </p:nvPr>
        </p:nvSpPr>
        <p:spPr>
          <a:xfrm>
            <a:off x="541338" y="107950"/>
            <a:ext cx="8132762" cy="609600"/>
          </a:xfrm>
        </p:spPr>
        <p:txBody>
          <a:bodyPr vert="horz" lIns="91440" tIns="45720" rIns="91440" bIns="45720" rtlCol="0" anchor="ctr">
            <a:normAutofit/>
          </a:bodyPr>
          <a:lstStyle/>
          <a:p>
            <a:r>
              <a:rPr lang="zh-CN" altLang="en-US" dirty="0"/>
              <a:t>资产日常管理</a:t>
            </a:r>
          </a:p>
        </p:txBody>
      </p:sp>
    </p:spTree>
    <p:extLst>
      <p:ext uri="{BB962C8B-B14F-4D97-AF65-F5344CB8AC3E}">
        <p14:creationId xmlns:p14="http://schemas.microsoft.com/office/powerpoint/2010/main" val="286977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BA34966-921E-431C-81CC-447ADEFB8C93}"/>
              </a:ext>
            </a:extLst>
          </p:cNvPr>
          <p:cNvPicPr>
            <a:picLocks noChangeAspect="1"/>
          </p:cNvPicPr>
          <p:nvPr/>
        </p:nvPicPr>
        <p:blipFill>
          <a:blip r:embed="rId2"/>
          <a:stretch>
            <a:fillRect/>
          </a:stretch>
        </p:blipFill>
        <p:spPr>
          <a:xfrm>
            <a:off x="0" y="1896362"/>
            <a:ext cx="9144000" cy="3065276"/>
          </a:xfrm>
          <a:prstGeom prst="rect">
            <a:avLst/>
          </a:prstGeom>
        </p:spPr>
      </p:pic>
      <p:sp>
        <p:nvSpPr>
          <p:cNvPr id="11" name="内容占位符 2">
            <a:extLst>
              <a:ext uri="{FF2B5EF4-FFF2-40B4-BE49-F238E27FC236}">
                <a16:creationId xmlns="" xmlns:a16="http://schemas.microsoft.com/office/drawing/2014/main" id="{7F7092EF-E528-4795-AA51-7D899B5B5466}"/>
              </a:ext>
            </a:extLst>
          </p:cNvPr>
          <p:cNvSpPr txBox="1">
            <a:spLocks/>
          </p:cNvSpPr>
          <p:nvPr/>
        </p:nvSpPr>
        <p:spPr>
          <a:xfrm>
            <a:off x="163592" y="4942347"/>
            <a:ext cx="8316150" cy="1440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25000"/>
              </a:lnSpc>
              <a:spcAft>
                <a:spcPts val="0"/>
              </a:spcAft>
            </a:pPr>
            <a:r>
              <a:rPr kumimoji="0" lang="zh-CN" altLang="en-US" sz="1800" b="0" dirty="0"/>
              <a:t>我的资产页签：当前登录用户名下的资产，即“我的资产”</a:t>
            </a:r>
            <a:endParaRPr kumimoji="0" lang="en-US" altLang="zh-CN" sz="1800" b="0" dirty="0"/>
          </a:p>
          <a:p>
            <a:pPr fontAlgn="auto">
              <a:lnSpc>
                <a:spcPct val="125000"/>
              </a:lnSpc>
              <a:spcAft>
                <a:spcPts val="0"/>
              </a:spcAft>
            </a:pPr>
            <a:r>
              <a:rPr kumimoji="0" lang="zh-CN" altLang="en-US" sz="1800" b="0" dirty="0"/>
              <a:t>“查询”、“审批中”、“暂存”页签：“我”提出的资产领用业务单、资产归还业务单</a:t>
            </a:r>
            <a:endParaRPr kumimoji="0" lang="en-US" altLang="zh-CN" sz="1800" b="0" dirty="0"/>
          </a:p>
          <a:p>
            <a:pPr marL="0" indent="0" fontAlgn="auto">
              <a:lnSpc>
                <a:spcPct val="125000"/>
              </a:lnSpc>
              <a:spcAft>
                <a:spcPts val="0"/>
              </a:spcAft>
              <a:buNone/>
            </a:pPr>
            <a:endParaRPr kumimoji="0" lang="en-US" altLang="zh-CN" sz="1800" b="0" dirty="0"/>
          </a:p>
        </p:txBody>
      </p:sp>
      <p:sp>
        <p:nvSpPr>
          <p:cNvPr id="5" name="标题 1"/>
          <p:cNvSpPr>
            <a:spLocks noGrp="1"/>
          </p:cNvSpPr>
          <p:nvPr>
            <p:ph type="title"/>
          </p:nvPr>
        </p:nvSpPr>
        <p:spPr>
          <a:xfrm>
            <a:off x="541422" y="108091"/>
            <a:ext cx="8133347" cy="609600"/>
          </a:xfrm>
        </p:spPr>
        <p:txBody>
          <a:bodyPr/>
          <a:lstStyle/>
          <a:p>
            <a:r>
              <a:rPr lang="zh-CN" altLang="en-US" dirty="0"/>
              <a:t>我的资产</a:t>
            </a:r>
            <a:endParaRPr lang="zh-CN" altLang="en-US" dirty="0">
              <a:solidFill>
                <a:srgbClr val="FF0000"/>
              </a:solidFill>
            </a:endParaRPr>
          </a:p>
        </p:txBody>
      </p:sp>
      <p:sp>
        <p:nvSpPr>
          <p:cNvPr id="4" name="内容占位符 2">
            <a:extLst>
              <a:ext uri="{FF2B5EF4-FFF2-40B4-BE49-F238E27FC236}">
                <a16:creationId xmlns="" xmlns:a16="http://schemas.microsoft.com/office/drawing/2014/main" id="{7F7092EF-E528-4795-AA51-7D899B5B5466}"/>
              </a:ext>
            </a:extLst>
          </p:cNvPr>
          <p:cNvSpPr>
            <a:spLocks noGrp="1"/>
          </p:cNvSpPr>
          <p:nvPr>
            <p:ph idx="1"/>
          </p:nvPr>
        </p:nvSpPr>
        <p:spPr>
          <a:xfrm>
            <a:off x="359386" y="1052736"/>
            <a:ext cx="8316150" cy="943000"/>
          </a:xfrm>
        </p:spPr>
        <p:txBody>
          <a:bodyPr>
            <a:normAutofit/>
          </a:bodyPr>
          <a:lstStyle/>
          <a:p>
            <a:pPr>
              <a:lnSpc>
                <a:spcPct val="125000"/>
              </a:lnSpc>
            </a:pPr>
            <a:r>
              <a:rPr lang="zh-CN" altLang="en-US" dirty="0"/>
              <a:t>我的资产：主要指与当前登录用户</a:t>
            </a:r>
            <a:r>
              <a:rPr lang="zh-CN" altLang="en-US"/>
              <a:t>相关的固定资产</a:t>
            </a:r>
            <a:endParaRPr lang="en-US" altLang="zh-CN" dirty="0"/>
          </a:p>
          <a:p>
            <a:pPr lvl="1">
              <a:lnSpc>
                <a:spcPct val="125000"/>
              </a:lnSpc>
            </a:pPr>
            <a:r>
              <a:rPr lang="zh-CN" altLang="en-US" dirty="0"/>
              <a:t>路径：科研</a:t>
            </a:r>
            <a:r>
              <a:rPr lang="zh-CN" altLang="en-US"/>
              <a:t>条件 </a:t>
            </a:r>
            <a:r>
              <a:rPr lang="en-US" altLang="zh-CN"/>
              <a:t>》</a:t>
            </a:r>
            <a:r>
              <a:rPr lang="zh-CN" altLang="en-US"/>
              <a:t>固定资产管理 </a:t>
            </a:r>
            <a:r>
              <a:rPr lang="en-US" altLang="zh-CN" dirty="0"/>
              <a:t>》 </a:t>
            </a:r>
            <a:r>
              <a:rPr lang="zh-CN" altLang="en-US" dirty="0"/>
              <a:t>我的资产</a:t>
            </a:r>
          </a:p>
          <a:p>
            <a:pPr>
              <a:lnSpc>
                <a:spcPct val="125000"/>
              </a:lnSpc>
            </a:pPr>
            <a:endParaRPr lang="en-US" altLang="zh-CN" sz="2400" dirty="0"/>
          </a:p>
        </p:txBody>
      </p:sp>
      <p:sp>
        <p:nvSpPr>
          <p:cNvPr id="18" name="矩形 17"/>
          <p:cNvSpPr/>
          <p:nvPr/>
        </p:nvSpPr>
        <p:spPr>
          <a:xfrm>
            <a:off x="3563889" y="2132781"/>
            <a:ext cx="2232248" cy="396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1" name="矩形 20"/>
          <p:cNvSpPr/>
          <p:nvPr/>
        </p:nvSpPr>
        <p:spPr>
          <a:xfrm>
            <a:off x="160032" y="2176728"/>
            <a:ext cx="576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3" name="圆角矩形标注 22"/>
          <p:cNvSpPr/>
          <p:nvPr/>
        </p:nvSpPr>
        <p:spPr>
          <a:xfrm>
            <a:off x="160032" y="3019199"/>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点击“领用申请”按钮</a:t>
            </a:r>
            <a:r>
              <a:rPr lang="zh-CN" altLang="en-US" sz="1400" b="0">
                <a:solidFill>
                  <a:schemeClr val="tx1"/>
                </a:solidFill>
                <a:latin typeface="微软雅黑" panose="020B0503020204020204" pitchFamily="34" charset="-122"/>
                <a:ea typeface="微软雅黑" panose="020B0503020204020204" pitchFamily="34" charset="-122"/>
              </a:rPr>
              <a:t>，进行固定资产领</a:t>
            </a:r>
            <a:r>
              <a:rPr lang="zh-CN" altLang="en-US" sz="1400" b="0" dirty="0">
                <a:solidFill>
                  <a:schemeClr val="tx1"/>
                </a:solidFill>
                <a:latin typeface="微软雅黑" panose="020B0503020204020204" pitchFamily="34" charset="-122"/>
                <a:ea typeface="微软雅黑" panose="020B0503020204020204" pitchFamily="34" charset="-122"/>
              </a:rPr>
              <a:t>用操作</a:t>
            </a:r>
          </a:p>
        </p:txBody>
      </p:sp>
      <p:sp>
        <p:nvSpPr>
          <p:cNvPr id="24" name="矩形 23"/>
          <p:cNvSpPr/>
          <p:nvPr/>
        </p:nvSpPr>
        <p:spPr>
          <a:xfrm>
            <a:off x="808167" y="2176728"/>
            <a:ext cx="648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5" name="圆角矩形标注 24"/>
          <p:cNvSpPr/>
          <p:nvPr/>
        </p:nvSpPr>
        <p:spPr>
          <a:xfrm>
            <a:off x="1835696" y="3019199"/>
            <a:ext cx="1396545" cy="1356439"/>
          </a:xfrm>
          <a:prstGeom prst="wedgeRoundRectCallout">
            <a:avLst>
              <a:gd name="adj1" fmla="val -94198"/>
              <a:gd name="adj2" fmla="val -936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点击“归还申请”按钮，进行固定资产归还操作</a:t>
            </a:r>
          </a:p>
        </p:txBody>
      </p:sp>
      <p:sp>
        <p:nvSpPr>
          <p:cNvPr id="12" name="矩形 11">
            <a:extLst>
              <a:ext uri="{FF2B5EF4-FFF2-40B4-BE49-F238E27FC236}">
                <a16:creationId xmlns="" xmlns:a16="http://schemas.microsoft.com/office/drawing/2014/main" id="{2A14163D-A6CC-43A4-A5BD-17DD6EE481D8}"/>
              </a:ext>
            </a:extLst>
          </p:cNvPr>
          <p:cNvSpPr/>
          <p:nvPr/>
        </p:nvSpPr>
        <p:spPr>
          <a:xfrm>
            <a:off x="1547744" y="2186781"/>
            <a:ext cx="756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13" name="圆角矩形标注 24">
            <a:extLst>
              <a:ext uri="{FF2B5EF4-FFF2-40B4-BE49-F238E27FC236}">
                <a16:creationId xmlns="" xmlns:a16="http://schemas.microsoft.com/office/drawing/2014/main" id="{9DDB2947-A87D-4366-A912-29F8BA76787B}"/>
              </a:ext>
            </a:extLst>
          </p:cNvPr>
          <p:cNvSpPr/>
          <p:nvPr/>
        </p:nvSpPr>
        <p:spPr>
          <a:xfrm>
            <a:off x="3846987" y="2986082"/>
            <a:ext cx="1396545" cy="1356439"/>
          </a:xfrm>
          <a:prstGeom prst="wedgeRoundRectCallout">
            <a:avLst>
              <a:gd name="adj1" fmla="val -156907"/>
              <a:gd name="adj2" fmla="val -9651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点击“打印个人资产”按钮，可导出本人名下的资产信息。</a:t>
            </a:r>
          </a:p>
        </p:txBody>
      </p:sp>
    </p:spTree>
    <p:extLst>
      <p:ext uri="{BB962C8B-B14F-4D97-AF65-F5344CB8AC3E}">
        <p14:creationId xmlns:p14="http://schemas.microsoft.com/office/powerpoint/2010/main" val="26686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style.rotation</p:attrName>
                                        </p:attrNameLst>
                                      </p:cBhvr>
                                      <p:tavLst>
                                        <p:tav tm="0">
                                          <p:val>
                                            <p:fltVal val="90"/>
                                          </p:val>
                                        </p:tav>
                                        <p:tav tm="100000">
                                          <p:val>
                                            <p:fltVal val="0"/>
                                          </p:val>
                                        </p:tav>
                                      </p:tavLst>
                                    </p:anim>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 calcmode="lin" valueType="num">
                                      <p:cBhvr>
                                        <p:cTn id="24" dur="500" fill="hold"/>
                                        <p:tgtEl>
                                          <p:spTgt spid="24"/>
                                        </p:tgtEl>
                                        <p:attrNameLst>
                                          <p:attrName>style.rotation</p:attrName>
                                        </p:attrNameLst>
                                      </p:cBhvr>
                                      <p:tavLst>
                                        <p:tav tm="0">
                                          <p:val>
                                            <p:fltVal val="90"/>
                                          </p:val>
                                        </p:tav>
                                        <p:tav tm="100000">
                                          <p:val>
                                            <p:fltVal val="0"/>
                                          </p:val>
                                        </p:tav>
                                      </p:tavLst>
                                    </p:anim>
                                    <p:animEffect transition="in" filter="fade">
                                      <p:cBhvr>
                                        <p:cTn id="25" dur="500"/>
                                        <p:tgtEl>
                                          <p:spTgt spid="24"/>
                                        </p:tgtEl>
                                      </p:cBhvr>
                                    </p:animEffect>
                                  </p:childTnLst>
                                </p:cTn>
                              </p:par>
                            </p:childTnLst>
                          </p:cTn>
                        </p:par>
                        <p:par>
                          <p:cTn id="26" fill="hold">
                            <p:stCondLst>
                              <p:cond delay="500"/>
                            </p:stCondLst>
                            <p:childTnLst>
                              <p:par>
                                <p:cTn id="27" presetID="31"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 calcmode="lin" valueType="num">
                                      <p:cBhvr>
                                        <p:cTn id="31" dur="500" fill="hold"/>
                                        <p:tgtEl>
                                          <p:spTgt spid="25"/>
                                        </p:tgtEl>
                                        <p:attrNameLst>
                                          <p:attrName>style.rotation</p:attrName>
                                        </p:attrNameLst>
                                      </p:cBhvr>
                                      <p:tavLst>
                                        <p:tav tm="0">
                                          <p:val>
                                            <p:fltVal val="90"/>
                                          </p:val>
                                        </p:tav>
                                        <p:tav tm="100000">
                                          <p:val>
                                            <p:fltVal val="0"/>
                                          </p:val>
                                        </p:tav>
                                      </p:tavLst>
                                    </p:anim>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90"/>
                                          </p:val>
                                        </p:tav>
                                        <p:tav tm="100000">
                                          <p:val>
                                            <p:fltVal val="0"/>
                                          </p:val>
                                        </p:tav>
                                      </p:tavLst>
                                    </p:anim>
                                    <p:animEffect transition="in" filter="fade">
                                      <p:cBhvr>
                                        <p:cTn id="40" dur="500"/>
                                        <p:tgtEl>
                                          <p:spTgt spid="12"/>
                                        </p:tgtEl>
                                      </p:cBhvr>
                                    </p:animEffect>
                                  </p:childTnLst>
                                </p:cTn>
                              </p:par>
                            </p:childTnLst>
                          </p:cTn>
                        </p:par>
                        <p:par>
                          <p:cTn id="41" fill="hold">
                            <p:stCondLst>
                              <p:cond delay="500"/>
                            </p:stCondLst>
                            <p:childTnLst>
                              <p:par>
                                <p:cTn id="42" presetID="31"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90"/>
                                          </p:val>
                                        </p:tav>
                                        <p:tav tm="100000">
                                          <p:val>
                                            <p:fltVal val="0"/>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72" y="4077072"/>
            <a:ext cx="8280000" cy="262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000" cy="3159326"/>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固定资产变更：主要实现对已入库资产的信息进行变更，包括固定资产的基本信息、来源信息、维护规则信息等。</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变更</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个别变更：针对每个资产进行信息的变更，如添加多个资产，可分别编辑每个资产的信息。</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批量变更：针对一批资产同时变更相同字段的场景，可一次性将多个资产的相同资产变更为相同的值。</a:t>
            </a:r>
          </a:p>
        </p:txBody>
      </p:sp>
      <p:sp>
        <p:nvSpPr>
          <p:cNvPr id="10" name="标题 1"/>
          <p:cNvSpPr>
            <a:spLocks noGrp="1"/>
          </p:cNvSpPr>
          <p:nvPr>
            <p:ph type="title"/>
          </p:nvPr>
        </p:nvSpPr>
        <p:spPr>
          <a:xfrm>
            <a:off x="541422" y="108091"/>
            <a:ext cx="8133347" cy="609600"/>
          </a:xfrm>
        </p:spPr>
        <p:txBody>
          <a:bodyPr/>
          <a:lstStyle/>
          <a:p>
            <a:r>
              <a:rPr lang="zh-CN" altLang="en-US" dirty="0"/>
              <a:t>固定资产变更</a:t>
            </a:r>
          </a:p>
        </p:txBody>
      </p:sp>
      <p:sp>
        <p:nvSpPr>
          <p:cNvPr id="20" name="矩形 19"/>
          <p:cNvSpPr/>
          <p:nvPr/>
        </p:nvSpPr>
        <p:spPr>
          <a:xfrm>
            <a:off x="540472" y="4289516"/>
            <a:ext cx="762063"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1" name="圆角矩形标注 20"/>
          <p:cNvSpPr/>
          <p:nvPr/>
        </p:nvSpPr>
        <p:spPr>
          <a:xfrm>
            <a:off x="747750" y="5168905"/>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点击“个别变更”按钮，跳</a:t>
            </a:r>
            <a:r>
              <a:rPr lang="zh-CN" altLang="en-US" sz="1400" b="0">
                <a:solidFill>
                  <a:schemeClr val="tx1"/>
                </a:solidFill>
                <a:latin typeface="微软雅黑" panose="020B0503020204020204" pitchFamily="34" charset="-122"/>
                <a:ea typeface="微软雅黑" panose="020B0503020204020204" pitchFamily="34" charset="-122"/>
              </a:rPr>
              <a:t>转至固定资产个别</a:t>
            </a:r>
            <a:r>
              <a:rPr lang="zh-CN" altLang="en-US" sz="1400" b="0" dirty="0">
                <a:solidFill>
                  <a:schemeClr val="tx1"/>
                </a:solidFill>
                <a:latin typeface="微软雅黑" panose="020B0503020204020204" pitchFamily="34" charset="-122"/>
                <a:ea typeface="微软雅黑" panose="020B0503020204020204" pitchFamily="34" charset="-122"/>
              </a:rPr>
              <a:t>变更申请页面</a:t>
            </a:r>
          </a:p>
        </p:txBody>
      </p:sp>
      <p:sp>
        <p:nvSpPr>
          <p:cNvPr id="22" name="矩形 21"/>
          <p:cNvSpPr/>
          <p:nvPr/>
        </p:nvSpPr>
        <p:spPr>
          <a:xfrm>
            <a:off x="1332560" y="4289515"/>
            <a:ext cx="72008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3" name="圆角矩形标注 22"/>
          <p:cNvSpPr/>
          <p:nvPr/>
        </p:nvSpPr>
        <p:spPr>
          <a:xfrm>
            <a:off x="2432327" y="5168905"/>
            <a:ext cx="1396545" cy="1356439"/>
          </a:xfrm>
          <a:prstGeom prst="wedgeRoundRectCallout">
            <a:avLst>
              <a:gd name="adj1" fmla="val -83132"/>
              <a:gd name="adj2" fmla="val -8892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点击“批量变更”按钮，跳</a:t>
            </a:r>
            <a:r>
              <a:rPr lang="zh-CN" altLang="en-US" sz="1400" b="0">
                <a:solidFill>
                  <a:schemeClr val="tx1"/>
                </a:solidFill>
                <a:latin typeface="微软雅黑" panose="020B0503020204020204" pitchFamily="34" charset="-122"/>
                <a:ea typeface="微软雅黑" panose="020B0503020204020204" pitchFamily="34" charset="-122"/>
              </a:rPr>
              <a:t>转至固定资产批量</a:t>
            </a:r>
            <a:r>
              <a:rPr lang="zh-CN" altLang="en-US" sz="1400" b="0" dirty="0">
                <a:solidFill>
                  <a:schemeClr val="tx1"/>
                </a:solidFill>
                <a:latin typeface="微软雅黑" panose="020B0503020204020204" pitchFamily="34" charset="-122"/>
                <a:ea typeface="微软雅黑" panose="020B0503020204020204" pitchFamily="34" charset="-122"/>
              </a:rPr>
              <a:t>变更申请页面</a:t>
            </a:r>
          </a:p>
        </p:txBody>
      </p:sp>
    </p:spTree>
    <p:extLst>
      <p:ext uri="{BB962C8B-B14F-4D97-AF65-F5344CB8AC3E}">
        <p14:creationId xmlns:p14="http://schemas.microsoft.com/office/powerpoint/2010/main" val="9941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fltVal val="0"/>
                                          </p:val>
                                        </p:tav>
                                        <p:tav tm="100000">
                                          <p:val>
                                            <p:strVal val="#ppt_w"/>
                                          </p:val>
                                        </p:tav>
                                      </p:tavLst>
                                    </p:anim>
                                    <p:anim calcmode="lin" valueType="num">
                                      <p:cBhvr>
                                        <p:cTn id="15" dur="1000" fill="hold"/>
                                        <p:tgtEl>
                                          <p:spTgt spid="21"/>
                                        </p:tgtEl>
                                        <p:attrNameLst>
                                          <p:attrName>ppt_h</p:attrName>
                                        </p:attrNameLst>
                                      </p:cBhvr>
                                      <p:tavLst>
                                        <p:tav tm="0">
                                          <p:val>
                                            <p:fltVal val="0"/>
                                          </p:val>
                                        </p:tav>
                                        <p:tav tm="100000">
                                          <p:val>
                                            <p:strVal val="#ppt_h"/>
                                          </p:val>
                                        </p:tav>
                                      </p:tavLst>
                                    </p:anim>
                                    <p:anim calcmode="lin" valueType="num">
                                      <p:cBhvr>
                                        <p:cTn id="16" dur="1000" fill="hold"/>
                                        <p:tgtEl>
                                          <p:spTgt spid="21"/>
                                        </p:tgtEl>
                                        <p:attrNameLst>
                                          <p:attrName>style.rotation</p:attrName>
                                        </p:attrNameLst>
                                      </p:cBhvr>
                                      <p:tavLst>
                                        <p:tav tm="0">
                                          <p:val>
                                            <p:fltVal val="90"/>
                                          </p:val>
                                        </p:tav>
                                        <p:tav tm="100000">
                                          <p:val>
                                            <p:fltVal val="0"/>
                                          </p:val>
                                        </p:tav>
                                      </p:tavLst>
                                    </p:anim>
                                    <p:animEffect transition="in" filter="fad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childTnLst>
                          </p:cTn>
                        </p:par>
                        <p:par>
                          <p:cTn id="26" fill="hold">
                            <p:stCondLst>
                              <p:cond delay="500"/>
                            </p:stCondLst>
                            <p:childTnLst>
                              <p:par>
                                <p:cTn id="27" presetID="31"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ppt_w</p:attrName>
                                        </p:attrNameLst>
                                      </p:cBhvr>
                                      <p:tavLst>
                                        <p:tav tm="0">
                                          <p:val>
                                            <p:fltVal val="0"/>
                                          </p:val>
                                        </p:tav>
                                        <p:tav tm="100000">
                                          <p:val>
                                            <p:strVal val="#ppt_w"/>
                                          </p:val>
                                        </p:tav>
                                      </p:tavLst>
                                    </p:anim>
                                    <p:anim calcmode="lin" valueType="num">
                                      <p:cBhvr>
                                        <p:cTn id="30" dur="1000" fill="hold"/>
                                        <p:tgtEl>
                                          <p:spTgt spid="23"/>
                                        </p:tgtEl>
                                        <p:attrNameLst>
                                          <p:attrName>ppt_h</p:attrName>
                                        </p:attrNameLst>
                                      </p:cBhvr>
                                      <p:tavLst>
                                        <p:tav tm="0">
                                          <p:val>
                                            <p:fltVal val="0"/>
                                          </p:val>
                                        </p:tav>
                                        <p:tav tm="100000">
                                          <p:val>
                                            <p:strVal val="#ppt_h"/>
                                          </p:val>
                                        </p:tav>
                                      </p:tavLst>
                                    </p:anim>
                                    <p:anim calcmode="lin" valueType="num">
                                      <p:cBhvr>
                                        <p:cTn id="31" dur="1000" fill="hold"/>
                                        <p:tgtEl>
                                          <p:spTgt spid="23"/>
                                        </p:tgtEl>
                                        <p:attrNameLst>
                                          <p:attrName>style.rotation</p:attrName>
                                        </p:attrNameLst>
                                      </p:cBhvr>
                                      <p:tavLst>
                                        <p:tav tm="0">
                                          <p:val>
                                            <p:fltVal val="90"/>
                                          </p:val>
                                        </p:tav>
                                        <p:tav tm="100000">
                                          <p:val>
                                            <p:fltVal val="0"/>
                                          </p:val>
                                        </p:tav>
                                      </p:tavLst>
                                    </p:anim>
                                    <p:animEffect transition="in" filter="fade">
                                      <p:cBhvr>
                                        <p:cTn id="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46798"/>
            <a:ext cx="8280000" cy="424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固定资产个别</a:t>
            </a:r>
            <a:r>
              <a:rPr lang="zh-CN" altLang="en-US" sz="2000" b="0" dirty="0">
                <a:latin typeface="微软雅黑" panose="020B0503020204020204" pitchFamily="34" charset="-122"/>
                <a:ea typeface="微软雅黑" panose="020B0503020204020204" pitchFamily="34" charset="-122"/>
              </a:rPr>
              <a:t>变更页面</a:t>
            </a:r>
          </a:p>
        </p:txBody>
      </p:sp>
      <p:sp>
        <p:nvSpPr>
          <p:cNvPr id="13" name="圆角矩形标注 12"/>
          <p:cNvSpPr/>
          <p:nvPr/>
        </p:nvSpPr>
        <p:spPr>
          <a:xfrm>
            <a:off x="5364088" y="5663654"/>
            <a:ext cx="2379002" cy="456510"/>
          </a:xfrm>
          <a:prstGeom prst="wedgeRoundRectCallout">
            <a:avLst>
              <a:gd name="adj1" fmla="val 65848"/>
              <a:gd name="adj2" fmla="val -979"/>
              <a:gd name="adj3" fmla="val 16667"/>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r>
              <a:rPr lang="zh-CN" altLang="en-US" sz="1400" b="0" dirty="0">
                <a:solidFill>
                  <a:schemeClr val="tx1"/>
                </a:solidFill>
              </a:rPr>
              <a:t>点击按钮，弹出资产信息编辑页面，可以变更资产信息</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99" y="1628800"/>
            <a:ext cx="8280000" cy="3316137"/>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5" name="下箭头 14"/>
          <p:cNvSpPr/>
          <p:nvPr/>
        </p:nvSpPr>
        <p:spPr>
          <a:xfrm flipV="1">
            <a:off x="8028384" y="5016945"/>
            <a:ext cx="312634" cy="37850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nvGrpSpPr>
          <p:cNvPr id="3" name="组合 2"/>
          <p:cNvGrpSpPr/>
          <p:nvPr/>
        </p:nvGrpSpPr>
        <p:grpSpPr>
          <a:xfrm>
            <a:off x="369163" y="1611057"/>
            <a:ext cx="6597766" cy="4507810"/>
            <a:chOff x="478565" y="1612354"/>
            <a:chExt cx="6597766" cy="4507810"/>
          </a:xfrm>
        </p:grpSpPr>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65" y="1633889"/>
              <a:ext cx="28956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992"/>
            <a:stretch/>
          </p:blipFill>
          <p:spPr bwMode="auto">
            <a:xfrm>
              <a:off x="3275856" y="1612354"/>
              <a:ext cx="3800475" cy="450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组合 16"/>
          <p:cNvGrpSpPr/>
          <p:nvPr/>
        </p:nvGrpSpPr>
        <p:grpSpPr>
          <a:xfrm>
            <a:off x="6966929" y="1624683"/>
            <a:ext cx="1925551" cy="2452389"/>
            <a:chOff x="5406527" y="4742035"/>
            <a:chExt cx="4674789" cy="515977"/>
          </a:xfrm>
        </p:grpSpPr>
        <p:sp>
          <p:nvSpPr>
            <p:cNvPr id="18" name="矩形 17"/>
            <p:cNvSpPr/>
            <p:nvPr/>
          </p:nvSpPr>
          <p:spPr>
            <a:xfrm>
              <a:off x="5406527" y="4742035"/>
              <a:ext cx="4674789" cy="50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9" name="矩形 18"/>
            <p:cNvSpPr/>
            <p:nvPr/>
          </p:nvSpPr>
          <p:spPr>
            <a:xfrm>
              <a:off x="5436097" y="4785297"/>
              <a:ext cx="4645219" cy="472715"/>
            </a:xfrm>
            <a:prstGeom prst="rect">
              <a:avLst/>
            </a:prstGeom>
          </p:spPr>
          <p:txBody>
            <a:bodyPr wrap="square">
              <a:spAutoFit/>
            </a:bodyPr>
            <a:lstStyle/>
            <a:p>
              <a:pPr>
                <a:lnSpc>
                  <a:spcPct val="125000"/>
                </a:lnSpc>
              </a:pPr>
              <a:r>
                <a:rPr lang="zh-CN" altLang="en-US" sz="1600" b="0" dirty="0">
                  <a:latin typeface="微软雅黑" panose="020B0503020204020204" pitchFamily="34" charset="-122"/>
                  <a:ea typeface="微软雅黑" panose="020B0503020204020204" pitchFamily="34" charset="-122"/>
                </a:rPr>
                <a:t>说明：变更审批时，系统自动将变更之前的信息标红放在“（）”中，便于用户比对变更前后的信息，更好的支持审核。</a:t>
              </a:r>
              <a:endParaRPr lang="en-US" altLang="zh-CN" sz="1600" b="0" dirty="0">
                <a:latin typeface="微软雅黑" panose="020B0503020204020204" pitchFamily="34" charset="-122"/>
                <a:ea typeface="微软雅黑" panose="020B0503020204020204" pitchFamily="34" charset="-122"/>
              </a:endParaRPr>
            </a:p>
          </p:txBody>
        </p:sp>
      </p:grpSp>
      <p:sp>
        <p:nvSpPr>
          <p:cNvPr id="16" name="标题 1">
            <a:extLst>
              <a:ext uri="{FF2B5EF4-FFF2-40B4-BE49-F238E27FC236}">
                <a16:creationId xmlns="" xmlns:a16="http://schemas.microsoft.com/office/drawing/2014/main" id="{64597331-D308-4357-8FCE-84694D48B80B}"/>
              </a:ext>
            </a:extLst>
          </p:cNvPr>
          <p:cNvSpPr>
            <a:spLocks noGrp="1"/>
          </p:cNvSpPr>
          <p:nvPr>
            <p:ph type="title"/>
          </p:nvPr>
        </p:nvSpPr>
        <p:spPr>
          <a:xfrm>
            <a:off x="541422" y="108091"/>
            <a:ext cx="8133347" cy="609600"/>
          </a:xfrm>
        </p:spPr>
        <p:txBody>
          <a:bodyPr/>
          <a:lstStyle/>
          <a:p>
            <a:r>
              <a:rPr lang="zh-CN" altLang="en-US" dirty="0"/>
              <a:t>固定资产变更</a:t>
            </a:r>
          </a:p>
        </p:txBody>
      </p:sp>
    </p:spTree>
    <p:extLst>
      <p:ext uri="{BB962C8B-B14F-4D97-AF65-F5344CB8AC3E}">
        <p14:creationId xmlns:p14="http://schemas.microsoft.com/office/powerpoint/2010/main" val="17052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wipe(down)">
                                      <p:cBhvr>
                                        <p:cTn id="15" dur="500"/>
                                        <p:tgtEl>
                                          <p:spTgt spid="143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par>
                          <p:cTn id="21" fill="hold">
                            <p:stCondLst>
                              <p:cond delay="500"/>
                            </p:stCondLst>
                            <p:childTnLst>
                              <p:par>
                                <p:cTn id="22" presetID="16" presetClass="entr" presetSubtype="37"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out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16976"/>
            <a:ext cx="8280000" cy="392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67544" y="908720"/>
            <a:ext cx="8280000" cy="1397306"/>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固定资产批量</a:t>
            </a:r>
            <a:r>
              <a:rPr lang="zh-CN" altLang="en-US" sz="2000" b="0" dirty="0">
                <a:latin typeface="微软雅黑" panose="020B0503020204020204" pitchFamily="34" charset="-122"/>
                <a:ea typeface="微软雅黑" panose="020B0503020204020204" pitchFamily="34" charset="-122"/>
              </a:rPr>
              <a:t>变更页面：</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添加要变更的资产后，在“变更明细”中，填入需要批量变更的字段变更后的内容及相关必填项后，单击提交即可。无需变更的字段不需要填写。</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4953"/>
            <a:ext cx="8280000" cy="400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a:extLst>
              <a:ext uri="{FF2B5EF4-FFF2-40B4-BE49-F238E27FC236}">
                <a16:creationId xmlns="" xmlns:a16="http://schemas.microsoft.com/office/drawing/2014/main" id="{93F39A41-0303-4473-959C-FF41FD6F8514}"/>
              </a:ext>
            </a:extLst>
          </p:cNvPr>
          <p:cNvSpPr>
            <a:spLocks noGrp="1"/>
          </p:cNvSpPr>
          <p:nvPr>
            <p:ph type="title"/>
          </p:nvPr>
        </p:nvSpPr>
        <p:spPr>
          <a:xfrm>
            <a:off x="541422" y="108091"/>
            <a:ext cx="8133347" cy="609600"/>
          </a:xfrm>
        </p:spPr>
        <p:txBody>
          <a:bodyPr/>
          <a:lstStyle/>
          <a:p>
            <a:r>
              <a:rPr lang="zh-CN" altLang="en-US" dirty="0"/>
              <a:t>固定资产变更</a:t>
            </a:r>
          </a:p>
        </p:txBody>
      </p:sp>
    </p:spTree>
    <p:extLst>
      <p:ext uri="{BB962C8B-B14F-4D97-AF65-F5344CB8AC3E}">
        <p14:creationId xmlns:p14="http://schemas.microsoft.com/office/powerpoint/2010/main" val="30923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outVertic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747F0CB-70CF-4D00-B796-CBA5FBC83B03}"/>
              </a:ext>
            </a:extLst>
          </p:cNvPr>
          <p:cNvSpPr>
            <a:spLocks noGrp="1"/>
          </p:cNvSpPr>
          <p:nvPr>
            <p:ph type="title"/>
          </p:nvPr>
        </p:nvSpPr>
        <p:spPr/>
        <p:txBody>
          <a:bodyPr>
            <a:normAutofit/>
          </a:bodyPr>
          <a:lstStyle/>
          <a:p>
            <a:r>
              <a:rPr lang="zh-CN" altLang="en-US" sz="2000" dirty="0"/>
              <a:t>共性操作</a:t>
            </a:r>
          </a:p>
        </p:txBody>
      </p:sp>
      <p:sp>
        <p:nvSpPr>
          <p:cNvPr id="3" name="内容占位符 2">
            <a:extLst>
              <a:ext uri="{FF2B5EF4-FFF2-40B4-BE49-F238E27FC236}">
                <a16:creationId xmlns="" xmlns:a16="http://schemas.microsoft.com/office/drawing/2014/main" id="{7F7092EF-E528-4795-AA51-7D899B5B5466}"/>
              </a:ext>
            </a:extLst>
          </p:cNvPr>
          <p:cNvSpPr>
            <a:spLocks noGrp="1"/>
          </p:cNvSpPr>
          <p:nvPr>
            <p:ph idx="1"/>
          </p:nvPr>
        </p:nvSpPr>
        <p:spPr>
          <a:xfrm>
            <a:off x="445170" y="978568"/>
            <a:ext cx="8698830" cy="866256"/>
          </a:xfrm>
        </p:spPr>
        <p:txBody>
          <a:bodyPr>
            <a:normAutofit/>
          </a:bodyPr>
          <a:lstStyle/>
          <a:p>
            <a:pPr>
              <a:lnSpc>
                <a:spcPct val="125000"/>
              </a:lnSpc>
            </a:pPr>
            <a:r>
              <a:rPr lang="zh-CN" altLang="en-US" dirty="0"/>
              <a:t>新一代</a:t>
            </a:r>
            <a:r>
              <a:rPr lang="en-US" altLang="zh-CN" dirty="0"/>
              <a:t>ARP</a:t>
            </a:r>
            <a:r>
              <a:rPr lang="zh-CN" altLang="en-US" dirty="0"/>
              <a:t>首页</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46" y="2031867"/>
            <a:ext cx="8280000" cy="3970706"/>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椭圆 4"/>
          <p:cNvSpPr/>
          <p:nvPr/>
        </p:nvSpPr>
        <p:spPr>
          <a:xfrm>
            <a:off x="179512" y="4017220"/>
            <a:ext cx="792088" cy="563908"/>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7644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89809"/>
            <a:ext cx="8280000" cy="218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000" cy="1441933"/>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固定资产移交：主要实现将已领用的资产从</a:t>
            </a:r>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用户名下移交到</a:t>
            </a:r>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用户名下，或从</a:t>
            </a:r>
            <a:r>
              <a:rPr lang="en-US" altLang="zh-CN" sz="2000" b="0" dirty="0">
                <a:latin typeface="微软雅黑" panose="020B0503020204020204" pitchFamily="34" charset="-122"/>
                <a:ea typeface="微软雅黑" panose="020B0503020204020204" pitchFamily="34" charset="-122"/>
              </a:rPr>
              <a:t>C</a:t>
            </a:r>
            <a:r>
              <a:rPr lang="zh-CN" altLang="en-US" sz="2000" b="0" dirty="0">
                <a:latin typeface="微软雅黑" panose="020B0503020204020204" pitchFamily="34" charset="-122"/>
                <a:ea typeface="微软雅黑" panose="020B0503020204020204" pitchFamily="34" charset="-122"/>
              </a:rPr>
              <a:t>部门移交到</a:t>
            </a:r>
            <a:r>
              <a:rPr lang="en-US" altLang="zh-CN" sz="2000" b="0" dirty="0">
                <a:latin typeface="微软雅黑" panose="020B0503020204020204" pitchFamily="34" charset="-122"/>
                <a:ea typeface="微软雅黑" panose="020B0503020204020204" pitchFamily="34" charset="-122"/>
              </a:rPr>
              <a:t>D</a:t>
            </a:r>
            <a:r>
              <a:rPr lang="zh-CN" altLang="en-US" sz="2000" b="0" dirty="0">
                <a:latin typeface="微软雅黑" panose="020B0503020204020204" pitchFamily="34" charset="-122"/>
                <a:ea typeface="微软雅黑" panose="020B0503020204020204" pitchFamily="34" charset="-122"/>
              </a:rPr>
              <a:t>部门。</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移交</a:t>
            </a:r>
            <a:endParaRPr lang="en-US" altLang="zh-CN" sz="1800" b="0" dirty="0">
              <a:solidFill>
                <a:schemeClr val="tx1">
                  <a:lumMod val="75000"/>
                  <a:lumOff val="25000"/>
                </a:schemeClr>
              </a:solidFill>
              <a:latin typeface="微软雅黑" pitchFamily="34" charset="-122"/>
              <a:ea typeface="微软雅黑" pitchFamily="34" charset="-122"/>
            </a:endParaRPr>
          </a:p>
        </p:txBody>
      </p:sp>
      <p:sp>
        <p:nvSpPr>
          <p:cNvPr id="10" name="标题 1"/>
          <p:cNvSpPr>
            <a:spLocks noGrp="1"/>
          </p:cNvSpPr>
          <p:nvPr>
            <p:ph type="title"/>
          </p:nvPr>
        </p:nvSpPr>
        <p:spPr>
          <a:xfrm>
            <a:off x="541422" y="108091"/>
            <a:ext cx="8133347" cy="609600"/>
          </a:xfrm>
        </p:spPr>
        <p:txBody>
          <a:bodyPr/>
          <a:lstStyle/>
          <a:p>
            <a:r>
              <a:rPr lang="zh-CN" altLang="en-US" dirty="0"/>
              <a:t>固定资产移交</a:t>
            </a:r>
          </a:p>
        </p:txBody>
      </p:sp>
      <p:sp>
        <p:nvSpPr>
          <p:cNvPr id="20" name="矩形 19"/>
          <p:cNvSpPr/>
          <p:nvPr/>
        </p:nvSpPr>
        <p:spPr>
          <a:xfrm>
            <a:off x="395536" y="2977841"/>
            <a:ext cx="576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13" name="圆角矩形标注 12"/>
          <p:cNvSpPr/>
          <p:nvPr/>
        </p:nvSpPr>
        <p:spPr>
          <a:xfrm>
            <a:off x="955893" y="3989754"/>
            <a:ext cx="2308359" cy="456510"/>
          </a:xfrm>
          <a:prstGeom prst="wedgeRoundRectCallout">
            <a:avLst>
              <a:gd name="adj1" fmla="val -68180"/>
              <a:gd name="adj2" fmla="val -1758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点击“申请”按钮，跳转至移交申请页面</a:t>
            </a:r>
          </a:p>
        </p:txBody>
      </p:sp>
    </p:spTree>
    <p:extLst>
      <p:ext uri="{BB962C8B-B14F-4D97-AF65-F5344CB8AC3E}">
        <p14:creationId xmlns:p14="http://schemas.microsoft.com/office/powerpoint/2010/main" val="25512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70" y="1703318"/>
            <a:ext cx="8280000" cy="400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固定资产移交</a:t>
            </a:r>
            <a:r>
              <a:rPr lang="zh-CN" altLang="en-US" sz="2000" b="0" dirty="0">
                <a:latin typeface="微软雅黑" panose="020B0503020204020204" pitchFamily="34" charset="-122"/>
                <a:ea typeface="微软雅黑" panose="020B0503020204020204" pitchFamily="34" charset="-122"/>
              </a:rPr>
              <a:t>申请页面</a:t>
            </a:r>
          </a:p>
        </p:txBody>
      </p:sp>
      <p:sp>
        <p:nvSpPr>
          <p:cNvPr id="16" name="矩形 15"/>
          <p:cNvSpPr/>
          <p:nvPr/>
        </p:nvSpPr>
        <p:spPr>
          <a:xfrm>
            <a:off x="523758" y="4987985"/>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矩形 19"/>
          <p:cNvSpPr/>
          <p:nvPr/>
        </p:nvSpPr>
        <p:spPr>
          <a:xfrm>
            <a:off x="1211187" y="4973667"/>
            <a:ext cx="936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圆角矩形标注 20"/>
          <p:cNvSpPr/>
          <p:nvPr/>
        </p:nvSpPr>
        <p:spPr>
          <a:xfrm>
            <a:off x="1819902" y="5418220"/>
            <a:ext cx="3090028" cy="361855"/>
          </a:xfrm>
          <a:prstGeom prst="wedgeRoundRectCallout">
            <a:avLst>
              <a:gd name="adj1" fmla="val -57487"/>
              <a:gd name="adj2" fmla="val -99054"/>
              <a:gd name="adj3" fmla="val 16667"/>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将当前用户领用的所有资产都移交</a:t>
            </a:r>
          </a:p>
        </p:txBody>
      </p:sp>
      <p:sp>
        <p:nvSpPr>
          <p:cNvPr id="10" name="标题 1">
            <a:extLst>
              <a:ext uri="{FF2B5EF4-FFF2-40B4-BE49-F238E27FC236}">
                <a16:creationId xmlns="" xmlns:a16="http://schemas.microsoft.com/office/drawing/2014/main" id="{F588B997-7266-418C-A190-3009B83169D8}"/>
              </a:ext>
            </a:extLst>
          </p:cNvPr>
          <p:cNvSpPr>
            <a:spLocks noGrp="1"/>
          </p:cNvSpPr>
          <p:nvPr>
            <p:ph type="title"/>
          </p:nvPr>
        </p:nvSpPr>
        <p:spPr>
          <a:xfrm>
            <a:off x="541422" y="108091"/>
            <a:ext cx="8133347" cy="609600"/>
          </a:xfrm>
        </p:spPr>
        <p:txBody>
          <a:bodyPr/>
          <a:lstStyle/>
          <a:p>
            <a:r>
              <a:rPr lang="zh-CN" altLang="en-US" dirty="0"/>
              <a:t>固定资产移交</a:t>
            </a:r>
          </a:p>
        </p:txBody>
      </p:sp>
    </p:spTree>
    <p:extLst>
      <p:ext uri="{BB962C8B-B14F-4D97-AF65-F5344CB8AC3E}">
        <p14:creationId xmlns:p14="http://schemas.microsoft.com/office/powerpoint/2010/main" val="2926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关于资产变更和资产移交操作区别的说明</a:t>
            </a:r>
          </a:p>
        </p:txBody>
      </p:sp>
      <p:sp>
        <p:nvSpPr>
          <p:cNvPr id="5" name="矩形 4">
            <a:extLst>
              <a:ext uri="{FF2B5EF4-FFF2-40B4-BE49-F238E27FC236}">
                <a16:creationId xmlns="" xmlns:a16="http://schemas.microsoft.com/office/drawing/2014/main" id="{528F4E5B-B803-4C73-86B2-C5FC80E1F28D}"/>
              </a:ext>
            </a:extLst>
          </p:cNvPr>
          <p:cNvSpPr/>
          <p:nvPr/>
        </p:nvSpPr>
        <p:spPr>
          <a:xfrm>
            <a:off x="468095" y="1500711"/>
            <a:ext cx="8280000" cy="4133760"/>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资产变更</a:t>
            </a:r>
            <a:r>
              <a:rPr lang="zh-CN" altLang="en-US" sz="2000" b="0" dirty="0">
                <a:latin typeface="微软雅黑" panose="020B0503020204020204" pitchFamily="34" charset="-122"/>
                <a:ea typeface="微软雅黑" panose="020B0503020204020204" pitchFamily="34" charset="-122"/>
              </a:rPr>
              <a:t>：主要实现对已入库资产的</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基本信息进行变更</a:t>
            </a:r>
            <a:r>
              <a:rPr lang="zh-CN" altLang="en-US" sz="2000" b="0" dirty="0">
                <a:latin typeface="微软雅黑" panose="020B0503020204020204" pitchFamily="34" charset="-122"/>
                <a:ea typeface="微软雅黑" panose="020B0503020204020204" pitchFamily="34" charset="-122"/>
              </a:rPr>
              <a:t>，例如资产名称、金额、使用地点等。</a:t>
            </a:r>
            <a:endParaRPr lang="en-US" altLang="zh-CN" sz="2000" b="0" dirty="0">
              <a:latin typeface="微软雅黑" panose="020B0503020204020204" pitchFamily="34" charset="-122"/>
              <a:ea typeface="微软雅黑" panose="020B0503020204020204" pitchFamily="34" charset="-122"/>
            </a:endParaRPr>
          </a:p>
          <a:p>
            <a:pPr marL="742950" lvl="1" indent="-285750">
              <a:lnSpc>
                <a:spcPct val="150000"/>
              </a:lnSpc>
              <a:spcBef>
                <a:spcPct val="20000"/>
              </a:spcBef>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个别变更：针对每个资产进行信息的变更，如添加多个资产，可分别编辑每个资产的信息。</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50000"/>
              </a:lnSpc>
              <a:spcBef>
                <a:spcPct val="20000"/>
              </a:spcBef>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批量变更：针对一批资产同时变更相同字段的场景，可一次性将多个资产的相同资产变更为相同的值。</a:t>
            </a:r>
            <a:endParaRPr lang="en-US" altLang="zh-CN" sz="18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资产移交</a:t>
            </a:r>
            <a:r>
              <a:rPr lang="zh-CN" altLang="en-US" sz="200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主要实现对</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资产责任人和责任部门进行调整</a:t>
            </a:r>
            <a:r>
              <a:rPr lang="zh-CN" altLang="en-US" sz="2000" b="0" dirty="0">
                <a:latin typeface="微软雅黑" panose="020B0503020204020204" pitchFamily="34" charset="-122"/>
                <a:ea typeface="微软雅黑" panose="020B0503020204020204" pitchFamily="34" charset="-122"/>
              </a:rPr>
              <a:t>，例如将资产从</a:t>
            </a:r>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用户名下移交到</a:t>
            </a:r>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用户名下，或从甲部门移交到乙部门。</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50000"/>
              </a:lnSpc>
              <a:spcBef>
                <a:spcPct val="20000"/>
              </a:spcBef>
              <a:buFont typeface="Arial"/>
              <a:buChar char="–"/>
            </a:pPr>
            <a:endParaRPr lang="zh-CN" altLang="en-US" sz="1800" b="0" dirty="0">
              <a:solidFill>
                <a:schemeClr val="tx1">
                  <a:lumMod val="75000"/>
                  <a:lumOff val="25000"/>
                </a:schemeClr>
              </a:solidFill>
              <a:latin typeface="微软雅黑" pitchFamily="34" charset="-122"/>
              <a:ea typeface="微软雅黑" pitchFamily="34" charset="-122"/>
            </a:endParaRPr>
          </a:p>
        </p:txBody>
      </p:sp>
      <p:sp>
        <p:nvSpPr>
          <p:cNvPr id="8" name="标题 1">
            <a:extLst>
              <a:ext uri="{FF2B5EF4-FFF2-40B4-BE49-F238E27FC236}">
                <a16:creationId xmlns="" xmlns:a16="http://schemas.microsoft.com/office/drawing/2014/main" id="{517AECC6-53C0-4032-873B-7BEA794CA9F2}"/>
              </a:ext>
            </a:extLst>
          </p:cNvPr>
          <p:cNvSpPr>
            <a:spLocks noGrp="1"/>
          </p:cNvSpPr>
          <p:nvPr>
            <p:ph type="title"/>
          </p:nvPr>
        </p:nvSpPr>
        <p:spPr>
          <a:xfrm>
            <a:off x="541422" y="108091"/>
            <a:ext cx="8133347" cy="609600"/>
          </a:xfrm>
        </p:spPr>
        <p:txBody>
          <a:bodyPr/>
          <a:lstStyle/>
          <a:p>
            <a:r>
              <a:rPr lang="zh-CN" altLang="en-US" dirty="0"/>
              <a:t>固定资产移交</a:t>
            </a:r>
          </a:p>
        </p:txBody>
      </p:sp>
    </p:spTree>
    <p:extLst>
      <p:ext uri="{BB962C8B-B14F-4D97-AF65-F5344CB8AC3E}">
        <p14:creationId xmlns:p14="http://schemas.microsoft.com/office/powerpoint/2010/main" val="2775065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关于资产处置的处理过程说明</a:t>
            </a:r>
          </a:p>
        </p:txBody>
      </p:sp>
      <p:sp>
        <p:nvSpPr>
          <p:cNvPr id="5" name="矩形 4">
            <a:extLst>
              <a:ext uri="{FF2B5EF4-FFF2-40B4-BE49-F238E27FC236}">
                <a16:creationId xmlns="" xmlns:a16="http://schemas.microsoft.com/office/drawing/2014/main" id="{0D5977E5-AA3A-45FD-93AC-C1912006BCF0}"/>
              </a:ext>
            </a:extLst>
          </p:cNvPr>
          <p:cNvSpPr/>
          <p:nvPr/>
        </p:nvSpPr>
        <p:spPr>
          <a:xfrm>
            <a:off x="468095" y="1500711"/>
            <a:ext cx="8280000" cy="3269613"/>
          </a:xfrm>
          <a:prstGeom prst="rect">
            <a:avLst/>
          </a:prstGeom>
        </p:spPr>
        <p:txBody>
          <a:bodyPr wrap="square">
            <a:spAutoFit/>
          </a:bodyPr>
          <a:lstStyle/>
          <a:p>
            <a:pPr marL="0" lvl="1">
              <a:lnSpc>
                <a:spcPct val="150000"/>
              </a:lnSpc>
            </a:pPr>
            <a:r>
              <a:rPr lang="zh-CN" altLang="en-US" sz="2000" b="0" dirty="0">
                <a:latin typeface="微软雅黑" panose="020B0503020204020204" pitchFamily="34" charset="-122"/>
                <a:ea typeface="微软雅黑" panose="020B0503020204020204" pitchFamily="34" charset="-122"/>
              </a:rPr>
              <a:t>资产处置分为两个阶段：</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dirty="0">
                <a:solidFill>
                  <a:srgbClr val="C00000"/>
                </a:solidFill>
                <a:latin typeface="微软雅黑" panose="020B0503020204020204" pitchFamily="34" charset="-122"/>
                <a:ea typeface="微软雅黑" panose="020B0503020204020204" pitchFamily="34" charset="-122"/>
              </a:rPr>
              <a:t>资产处置申请</a:t>
            </a:r>
            <a:r>
              <a:rPr lang="zh-CN" altLang="en-US" sz="2000" b="0" dirty="0">
                <a:latin typeface="微软雅黑" panose="020B0503020204020204" pitchFamily="34" charset="-122"/>
                <a:ea typeface="微软雅黑" panose="020B0503020204020204" pitchFamily="34" charset="-122"/>
              </a:rPr>
              <a:t>：</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课题组</a:t>
            </a:r>
            <a:r>
              <a:rPr lang="zh-CN" altLang="en-US" sz="2000" b="0" dirty="0">
                <a:latin typeface="微软雅黑" panose="020B0503020204020204" pitchFamily="34" charset="-122"/>
                <a:ea typeface="微软雅黑" panose="020B0503020204020204" pitchFamily="34" charset="-122"/>
              </a:rPr>
              <a:t>可针对已达到处置条件的资产，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发起资产处置申请</a:t>
            </a:r>
            <a:r>
              <a:rPr lang="zh-CN" altLang="en-US" sz="2000" b="0" dirty="0">
                <a:latin typeface="微软雅黑" panose="020B0503020204020204" pitchFamily="34" charset="-122"/>
                <a:ea typeface="微软雅黑" panose="020B0503020204020204" pitchFamily="34" charset="-122"/>
              </a:rPr>
              <a:t>，经审批确定是否同意该对该资产进行处置。</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资产处置汇总：</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所资产管理员</a:t>
            </a:r>
            <a:r>
              <a:rPr lang="zh-CN" altLang="en-US" sz="2000" b="0" dirty="0">
                <a:latin typeface="微软雅黑" panose="020B0503020204020204" pitchFamily="34" charset="-122"/>
                <a:ea typeface="微软雅黑" panose="020B0503020204020204" pitchFamily="34" charset="-122"/>
              </a:rPr>
              <a:t>统一对已经通过处置申请审批的资产，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进行资产处置汇总</a:t>
            </a:r>
            <a:r>
              <a:rPr lang="zh-CN" altLang="en-US" sz="2000" b="0" dirty="0">
                <a:latin typeface="微软雅黑" panose="020B0503020204020204" pitchFamily="34" charset="-122"/>
                <a:ea typeface="微软雅黑" panose="020B0503020204020204" pitchFamily="34" charset="-122"/>
              </a:rPr>
              <a:t>，对资产进行真正的处置操作。</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完成处置汇总审批的资产，状态为“已处置”。且会显示在当月资产台账的待入账列表中，供资产管理员进行台账和传送凭证处理。</a:t>
            </a:r>
            <a:endParaRPr lang="en-US" altLang="zh-CN" sz="2000" b="0" dirty="0">
              <a:latin typeface="微软雅黑" panose="020B0503020204020204" pitchFamily="34" charset="-122"/>
              <a:ea typeface="微软雅黑" panose="020B0503020204020204" pitchFamily="34" charset="-122"/>
            </a:endParaRPr>
          </a:p>
        </p:txBody>
      </p:sp>
      <p:graphicFrame>
        <p:nvGraphicFramePr>
          <p:cNvPr id="2" name="图示 1">
            <a:extLst>
              <a:ext uri="{FF2B5EF4-FFF2-40B4-BE49-F238E27FC236}">
                <a16:creationId xmlns="" xmlns:a16="http://schemas.microsoft.com/office/drawing/2014/main" id="{85465E96-8979-4D90-9A25-D739128B10D3}"/>
              </a:ext>
            </a:extLst>
          </p:cNvPr>
          <p:cNvGraphicFramePr/>
          <p:nvPr/>
        </p:nvGraphicFramePr>
        <p:xfrm>
          <a:off x="1259632" y="3573016"/>
          <a:ext cx="64087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a:extLst>
              <a:ext uri="{FF2B5EF4-FFF2-40B4-BE49-F238E27FC236}">
                <a16:creationId xmlns="" xmlns:a16="http://schemas.microsoft.com/office/drawing/2014/main" id="{4B3B69DF-04CF-43BA-B126-BBD111B3BCC0}"/>
              </a:ext>
            </a:extLst>
          </p:cNvPr>
          <p:cNvSpPr>
            <a:spLocks noGrp="1"/>
          </p:cNvSpPr>
          <p:nvPr>
            <p:ph type="title"/>
          </p:nvPr>
        </p:nvSpPr>
        <p:spPr>
          <a:xfrm>
            <a:off x="541422" y="108091"/>
            <a:ext cx="8133347" cy="609600"/>
          </a:xfrm>
        </p:spPr>
        <p:txBody>
          <a:bodyPr/>
          <a:lstStyle/>
          <a:p>
            <a:r>
              <a:rPr lang="zh-CN" altLang="en-US" dirty="0" smtClean="0"/>
              <a:t>固定资产</a:t>
            </a:r>
            <a:r>
              <a:rPr lang="zh-CN" altLang="en-US" dirty="0"/>
              <a:t>处置</a:t>
            </a:r>
          </a:p>
        </p:txBody>
      </p:sp>
    </p:spTree>
    <p:extLst>
      <p:ext uri="{BB962C8B-B14F-4D97-AF65-F5344CB8AC3E}">
        <p14:creationId xmlns:p14="http://schemas.microsoft.com/office/powerpoint/2010/main" val="4127262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56" y="3140968"/>
            <a:ext cx="8280000" cy="179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920" cy="1888209"/>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固定资产处置：已达到处置条件的资产可以由课题组或资产管理员发起资产处置申请，审批通过后，由所级资产管理员统一进行资产处置汇总。处置汇总完成后，资产才会置为已处置的状态。</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固定资产处置申请</a:t>
            </a:r>
            <a:endParaRPr lang="en-US" altLang="zh-CN" sz="1800" b="0" dirty="0">
              <a:solidFill>
                <a:schemeClr val="tx1">
                  <a:lumMod val="75000"/>
                  <a:lumOff val="25000"/>
                </a:schemeClr>
              </a:solidFill>
              <a:latin typeface="微软雅黑" pitchFamily="34" charset="-122"/>
              <a:ea typeface="微软雅黑" pitchFamily="34" charset="-122"/>
            </a:endParaRPr>
          </a:p>
        </p:txBody>
      </p:sp>
      <p:sp>
        <p:nvSpPr>
          <p:cNvPr id="25" name="矩形 24"/>
          <p:cNvSpPr/>
          <p:nvPr/>
        </p:nvSpPr>
        <p:spPr>
          <a:xfrm>
            <a:off x="538009" y="3356992"/>
            <a:ext cx="576000" cy="324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6" name="圆角矩形标注 25"/>
          <p:cNvSpPr/>
          <p:nvPr/>
        </p:nvSpPr>
        <p:spPr>
          <a:xfrm>
            <a:off x="754033" y="4092125"/>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点击“处置申请”按钮，跳</a:t>
            </a:r>
            <a:r>
              <a:rPr lang="zh-CN" altLang="en-US" sz="1400" b="0">
                <a:solidFill>
                  <a:schemeClr val="tx1"/>
                </a:solidFill>
                <a:latin typeface="微软雅黑" panose="020B0503020204020204" pitchFamily="34" charset="-122"/>
                <a:ea typeface="微软雅黑" panose="020B0503020204020204" pitchFamily="34" charset="-122"/>
              </a:rPr>
              <a:t>转至固定资产处置</a:t>
            </a:r>
            <a:r>
              <a:rPr lang="zh-CN" altLang="en-US" sz="1400" b="0" dirty="0">
                <a:solidFill>
                  <a:schemeClr val="tx1"/>
                </a:solidFill>
                <a:latin typeface="微软雅黑" panose="020B0503020204020204" pitchFamily="34" charset="-122"/>
                <a:ea typeface="微软雅黑" panose="020B0503020204020204" pitchFamily="34" charset="-122"/>
              </a:rPr>
              <a:t>申请页面</a:t>
            </a:r>
          </a:p>
        </p:txBody>
      </p:sp>
      <p:sp>
        <p:nvSpPr>
          <p:cNvPr id="11" name="标题 1">
            <a:extLst>
              <a:ext uri="{FF2B5EF4-FFF2-40B4-BE49-F238E27FC236}">
                <a16:creationId xmlns="" xmlns:a16="http://schemas.microsoft.com/office/drawing/2014/main" id="{D00C5BD7-9FE4-4A99-B377-B28804CCBA53}"/>
              </a:ext>
            </a:extLst>
          </p:cNvPr>
          <p:cNvSpPr>
            <a:spLocks noGrp="1"/>
          </p:cNvSpPr>
          <p:nvPr>
            <p:ph type="title"/>
          </p:nvPr>
        </p:nvSpPr>
        <p:spPr>
          <a:xfrm>
            <a:off x="541422" y="108091"/>
            <a:ext cx="8133347" cy="609600"/>
          </a:xfrm>
        </p:spPr>
        <p:txBody>
          <a:bodyPr/>
          <a:lstStyle/>
          <a:p>
            <a:r>
              <a:rPr lang="en-US" altLang="zh-CN" dirty="0" smtClean="0"/>
              <a:t> </a:t>
            </a:r>
            <a:r>
              <a:rPr lang="zh-CN" altLang="en-US" dirty="0"/>
              <a:t>固定资产处置</a:t>
            </a:r>
          </a:p>
        </p:txBody>
      </p:sp>
    </p:spTree>
    <p:extLst>
      <p:ext uri="{BB962C8B-B14F-4D97-AF65-F5344CB8AC3E}">
        <p14:creationId xmlns:p14="http://schemas.microsoft.com/office/powerpoint/2010/main" val="38982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90"/>
                                          </p:val>
                                        </p:tav>
                                        <p:tav tm="100000">
                                          <p:val>
                                            <p:fltVal val="0"/>
                                          </p:val>
                                        </p:tav>
                                      </p:tavLst>
                                    </p:anim>
                                    <p:animEffect transition="in" filter="fade">
                                      <p:cBhvr>
                                        <p:cTn id="10" dur="500"/>
                                        <p:tgtEl>
                                          <p:spTgt spid="2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fltVal val="0"/>
                                          </p:val>
                                        </p:tav>
                                        <p:tav tm="100000">
                                          <p:val>
                                            <p:strVal val="#ppt_w"/>
                                          </p:val>
                                        </p:tav>
                                      </p:tavLst>
                                    </p:anim>
                                    <p:anim calcmode="lin" valueType="num">
                                      <p:cBhvr>
                                        <p:cTn id="15" dur="1000" fill="hold"/>
                                        <p:tgtEl>
                                          <p:spTgt spid="26"/>
                                        </p:tgtEl>
                                        <p:attrNameLst>
                                          <p:attrName>ppt_h</p:attrName>
                                        </p:attrNameLst>
                                      </p:cBhvr>
                                      <p:tavLst>
                                        <p:tav tm="0">
                                          <p:val>
                                            <p:fltVal val="0"/>
                                          </p:val>
                                        </p:tav>
                                        <p:tav tm="100000">
                                          <p:val>
                                            <p:strVal val="#ppt_h"/>
                                          </p:val>
                                        </p:tav>
                                      </p:tavLst>
                                    </p:anim>
                                    <p:anim calcmode="lin" valueType="num">
                                      <p:cBhvr>
                                        <p:cTn id="16" dur="1000" fill="hold"/>
                                        <p:tgtEl>
                                          <p:spTgt spid="26"/>
                                        </p:tgtEl>
                                        <p:attrNameLst>
                                          <p:attrName>style.rotation</p:attrName>
                                        </p:attrNameLst>
                                      </p:cBhvr>
                                      <p:tavLst>
                                        <p:tav tm="0">
                                          <p:val>
                                            <p:fltVal val="90"/>
                                          </p:val>
                                        </p:tav>
                                        <p:tav tm="100000">
                                          <p:val>
                                            <p:fltVal val="0"/>
                                          </p:val>
                                        </p:tav>
                                      </p:tavLst>
                                    </p:anim>
                                    <p:animEffect transition="in" filter="fade">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固定资产处置</a:t>
            </a:r>
            <a:r>
              <a:rPr lang="zh-CN" altLang="en-US" sz="2000" b="0" dirty="0">
                <a:latin typeface="微软雅黑" panose="020B0503020204020204" pitchFamily="34" charset="-122"/>
                <a:ea typeface="微软雅黑" panose="020B0503020204020204" pitchFamily="34" charset="-122"/>
              </a:rPr>
              <a:t>申请页面</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01" y="1628800"/>
            <a:ext cx="8280000" cy="397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84" y="2132856"/>
            <a:ext cx="8280000" cy="356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a:extLst>
              <a:ext uri="{FF2B5EF4-FFF2-40B4-BE49-F238E27FC236}">
                <a16:creationId xmlns="" xmlns:a16="http://schemas.microsoft.com/office/drawing/2014/main" id="{ADF023B2-A459-4E8C-8557-0F030DA0295C}"/>
              </a:ext>
            </a:extLst>
          </p:cNvPr>
          <p:cNvSpPr>
            <a:spLocks noGrp="1"/>
          </p:cNvSpPr>
          <p:nvPr>
            <p:ph type="title"/>
          </p:nvPr>
        </p:nvSpPr>
        <p:spPr>
          <a:xfrm>
            <a:off x="541422" y="108091"/>
            <a:ext cx="8133347" cy="609600"/>
          </a:xfrm>
        </p:spPr>
        <p:txBody>
          <a:bodyPr/>
          <a:lstStyle/>
          <a:p>
            <a:r>
              <a:rPr lang="en-US" altLang="zh-CN" dirty="0" smtClean="0"/>
              <a:t> </a:t>
            </a:r>
            <a:r>
              <a:rPr lang="zh-CN" altLang="en-US" dirty="0"/>
              <a:t>固定资产处置</a:t>
            </a:r>
          </a:p>
        </p:txBody>
      </p:sp>
    </p:spTree>
    <p:extLst>
      <p:ext uri="{BB962C8B-B14F-4D97-AF65-F5344CB8AC3E}">
        <p14:creationId xmlns:p14="http://schemas.microsoft.com/office/powerpoint/2010/main" val="333770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out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908720"/>
            <a:ext cx="8280920" cy="2712217"/>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固定资产处置汇总：</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所资产管理员</a:t>
            </a:r>
            <a:r>
              <a:rPr lang="zh-CN" altLang="en-US" sz="2000" b="0" dirty="0">
                <a:latin typeface="微软雅黑" panose="020B0503020204020204" pitchFamily="34" charset="-122"/>
                <a:ea typeface="微软雅黑" panose="020B0503020204020204" pitchFamily="34" charset="-122"/>
              </a:rPr>
              <a:t>统一对已经通过处置申请审批的资产，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进行资产处置汇总</a:t>
            </a:r>
            <a:r>
              <a:rPr lang="zh-CN" altLang="en-US" sz="2000" b="0" dirty="0">
                <a:latin typeface="微软雅黑" panose="020B0503020204020204" pitchFamily="34" charset="-122"/>
                <a:ea typeface="微软雅黑" panose="020B0503020204020204" pitchFamily="34" charset="-122"/>
              </a:rPr>
              <a:t>，对资产进行真正的处置操作。</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固定资产处置汇总</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endParaRPr lang="en-US" altLang="zh-CN" sz="1800" b="0" dirty="0">
              <a:solidFill>
                <a:schemeClr val="tx1">
                  <a:lumMod val="75000"/>
                  <a:lumOff val="25000"/>
                </a:schemeClr>
              </a:solidFill>
              <a:latin typeface="微软雅黑" pitchFamily="34" charset="-122"/>
              <a:ea typeface="微软雅黑" pitchFamily="34" charset="-122"/>
            </a:endParaRPr>
          </a:p>
          <a:p>
            <a:pPr lvl="1" defTabSz="457200">
              <a:lnSpc>
                <a:spcPct val="145000"/>
              </a:lnSpc>
              <a:spcBef>
                <a:spcPct val="20000"/>
              </a:spcBef>
            </a:pPr>
            <a:r>
              <a:rPr lang="zh-CN" altLang="en-US" sz="1800" b="0" dirty="0">
                <a:solidFill>
                  <a:srgbClr val="C00000"/>
                </a:solidFill>
                <a:latin typeface="微软雅黑" pitchFamily="34" charset="-122"/>
                <a:ea typeface="微软雅黑" pitchFamily="34" charset="-122"/>
              </a:rPr>
              <a:t>只有所级资产管理员才能针对各课题组审批通过的处置申请中的资产，做处置汇总！！！</a:t>
            </a:r>
            <a:endParaRPr lang="en-US" altLang="zh-CN" sz="1800" b="0" dirty="0">
              <a:solidFill>
                <a:srgbClr val="C00000"/>
              </a:solidFill>
              <a:latin typeface="微软雅黑" pitchFamily="34" charset="-122"/>
              <a:ea typeface="微软雅黑" pitchFamily="34" charset="-122"/>
            </a:endParaRPr>
          </a:p>
        </p:txBody>
      </p:sp>
      <p:sp>
        <p:nvSpPr>
          <p:cNvPr id="11" name="标题 1">
            <a:extLst>
              <a:ext uri="{FF2B5EF4-FFF2-40B4-BE49-F238E27FC236}">
                <a16:creationId xmlns="" xmlns:a16="http://schemas.microsoft.com/office/drawing/2014/main" id="{4D768D68-FA0F-462D-84C2-4EB7FFBD103D}"/>
              </a:ext>
            </a:extLst>
          </p:cNvPr>
          <p:cNvSpPr>
            <a:spLocks noGrp="1"/>
          </p:cNvSpPr>
          <p:nvPr>
            <p:ph type="title"/>
          </p:nvPr>
        </p:nvSpPr>
        <p:spPr>
          <a:xfrm>
            <a:off x="541422" y="108091"/>
            <a:ext cx="8133347" cy="609600"/>
          </a:xfrm>
        </p:spPr>
        <p:txBody>
          <a:bodyPr/>
          <a:lstStyle/>
          <a:p>
            <a:r>
              <a:rPr lang="zh-CN" altLang="en-US" dirty="0" smtClean="0"/>
              <a:t>固定资产</a:t>
            </a:r>
            <a:r>
              <a:rPr lang="zh-CN" altLang="en-US" dirty="0"/>
              <a:t>处置</a:t>
            </a:r>
          </a:p>
        </p:txBody>
      </p:sp>
    </p:spTree>
    <p:extLst>
      <p:ext uri="{BB962C8B-B14F-4D97-AF65-F5344CB8AC3E}">
        <p14:creationId xmlns:p14="http://schemas.microsoft.com/office/powerpoint/2010/main" val="3513942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耗材管理</a:t>
            </a: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6" name="矩形 259"/>
          <p:cNvSpPr>
            <a:spLocks noChangeArrowheads="1"/>
          </p:cNvSpPr>
          <p:nvPr/>
        </p:nvSpPr>
        <p:spPr bwMode="auto">
          <a:xfrm>
            <a:off x="6249980" y="511155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资产台账管理</a:t>
            </a:r>
          </a:p>
        </p:txBody>
      </p:sp>
      <p:sp>
        <p:nvSpPr>
          <p:cNvPr id="17" name="矩形 259"/>
          <p:cNvSpPr>
            <a:spLocks noChangeArrowheads="1"/>
          </p:cNvSpPr>
          <p:nvPr/>
        </p:nvSpPr>
        <p:spPr bwMode="auto">
          <a:xfrm>
            <a:off x="5778026" y="506704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04</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948064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无形资产</a:t>
            </a:r>
          </a:p>
        </p:txBody>
      </p:sp>
      <p:sp>
        <p:nvSpPr>
          <p:cNvPr id="4" name="原创设计师QQ598969553      _1"/>
          <p:cNvSpPr>
            <a:spLocks/>
          </p:cNvSpPr>
          <p:nvPr/>
        </p:nvSpPr>
        <p:spPr bwMode="auto">
          <a:xfrm>
            <a:off x="602703" y="1107977"/>
            <a:ext cx="1693879"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无形资产验收入库</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 name="原创设计师QQ598969553      _2"/>
          <p:cNvSpPr/>
          <p:nvPr/>
        </p:nvSpPr>
        <p:spPr>
          <a:xfrm>
            <a:off x="39818" y="3345911"/>
            <a:ext cx="9140694" cy="36698"/>
          </a:xfrm>
          <a:prstGeom prst="rect">
            <a:avLst/>
          </a:prstGeom>
          <a:solidFill>
            <a:sysClr val="window" lastClr="FFFFFF">
              <a:lumMod val="75000"/>
            </a:sysClr>
          </a:solidFill>
          <a:ln w="25400" cap="flat" cmpd="sng" algn="ctr">
            <a:noFill/>
            <a:prstDash val="solid"/>
          </a:ln>
          <a:effectLst/>
        </p:spPr>
        <p:txBody>
          <a:bodyPr lIns="103620" tIns="51810" rIns="103620" bIns="518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 name="原创设计师QQ598969553      _3"/>
          <p:cNvSpPr/>
          <p:nvPr>
            <p:custDataLst>
              <p:tags r:id="rId1"/>
            </p:custDataLst>
          </p:nvPr>
        </p:nvSpPr>
        <p:spPr>
          <a:xfrm flipV="1">
            <a:off x="1024596"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7" name="原创设计师QQ598969553      _4"/>
          <p:cNvCxnSpPr/>
          <p:nvPr/>
        </p:nvCxnSpPr>
        <p:spPr>
          <a:xfrm flipV="1">
            <a:off x="1127292" y="1861221"/>
            <a:ext cx="0" cy="1414106"/>
          </a:xfrm>
          <a:prstGeom prst="line">
            <a:avLst/>
          </a:prstGeom>
          <a:noFill/>
          <a:ln w="28575" cap="flat" cmpd="sng" algn="ctr">
            <a:solidFill>
              <a:sysClr val="window" lastClr="FFFFFF">
                <a:lumMod val="50000"/>
              </a:sysClr>
            </a:solidFill>
            <a:prstDash val="sysDot"/>
            <a:tailEnd type="oval"/>
          </a:ln>
          <a:effectLst/>
        </p:spPr>
      </p:cxnSp>
      <p:grpSp>
        <p:nvGrpSpPr>
          <p:cNvPr id="8" name="原创设计师QQ598969553      _5"/>
          <p:cNvGrpSpPr/>
          <p:nvPr/>
        </p:nvGrpSpPr>
        <p:grpSpPr>
          <a:xfrm>
            <a:off x="853315" y="1489460"/>
            <a:ext cx="575107" cy="558900"/>
            <a:chOff x="4508674" y="2118116"/>
            <a:chExt cx="2204282" cy="2204282"/>
          </a:xfrm>
        </p:grpSpPr>
        <p:grpSp>
          <p:nvGrpSpPr>
            <p:cNvPr id="9" name="组合 8"/>
            <p:cNvGrpSpPr/>
            <p:nvPr/>
          </p:nvGrpSpPr>
          <p:grpSpPr>
            <a:xfrm>
              <a:off x="4508674" y="2118116"/>
              <a:ext cx="2204282" cy="2204282"/>
              <a:chOff x="1517331" y="1125257"/>
              <a:chExt cx="2204282" cy="2204282"/>
            </a:xfrm>
          </p:grpSpPr>
          <p:sp>
            <p:nvSpPr>
              <p:cNvPr id="11" name="椭圆 10"/>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12" name="椭圆 11"/>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10" name="TextBox 9"/>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3" name="原创设计师QQ598969553      _6"/>
          <p:cNvSpPr>
            <a:spLocks/>
          </p:cNvSpPr>
          <p:nvPr/>
        </p:nvSpPr>
        <p:spPr bwMode="auto">
          <a:xfrm>
            <a:off x="1370334" y="4797152"/>
            <a:ext cx="1425771"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无形资产领用</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4" name="原创设计师QQ598969553      _7"/>
          <p:cNvSpPr/>
          <p:nvPr>
            <p:custDataLst>
              <p:tags r:id="rId2"/>
            </p:custDataLst>
          </p:nvPr>
        </p:nvSpPr>
        <p:spPr>
          <a:xfrm flipV="1">
            <a:off x="1882836"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15" name="原创设计师QQ598969553      _8"/>
          <p:cNvCxnSpPr/>
          <p:nvPr/>
        </p:nvCxnSpPr>
        <p:spPr>
          <a:xfrm>
            <a:off x="1985532" y="3489890"/>
            <a:ext cx="0" cy="882352"/>
          </a:xfrm>
          <a:prstGeom prst="line">
            <a:avLst/>
          </a:prstGeom>
          <a:noFill/>
          <a:ln w="28575" cap="flat" cmpd="sng" algn="ctr">
            <a:solidFill>
              <a:sysClr val="window" lastClr="FFFFFF">
                <a:lumMod val="50000"/>
              </a:sysClr>
            </a:solidFill>
            <a:prstDash val="sysDot"/>
            <a:tailEnd type="oval"/>
          </a:ln>
          <a:effectLst/>
        </p:spPr>
      </p:cxnSp>
      <p:grpSp>
        <p:nvGrpSpPr>
          <p:cNvPr id="16" name="原创设计师QQ598969553      _9"/>
          <p:cNvGrpSpPr/>
          <p:nvPr/>
        </p:nvGrpSpPr>
        <p:grpSpPr>
          <a:xfrm>
            <a:off x="1711555" y="4000481"/>
            <a:ext cx="575107" cy="558900"/>
            <a:chOff x="4508674" y="2118116"/>
            <a:chExt cx="2204282" cy="2204282"/>
          </a:xfrm>
        </p:grpSpPr>
        <p:grpSp>
          <p:nvGrpSpPr>
            <p:cNvPr id="17" name="组合 16"/>
            <p:cNvGrpSpPr/>
            <p:nvPr/>
          </p:nvGrpSpPr>
          <p:grpSpPr>
            <a:xfrm>
              <a:off x="4508674" y="2118116"/>
              <a:ext cx="2204282" cy="2204282"/>
              <a:chOff x="1517331" y="1125257"/>
              <a:chExt cx="2204282" cy="2204282"/>
            </a:xfrm>
          </p:grpSpPr>
          <p:sp>
            <p:nvSpPr>
              <p:cNvPr id="19" name="椭圆 18"/>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20" name="椭圆 19"/>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18" name="TextBox 1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1" name="原创设计师QQ598969553      _10"/>
          <p:cNvSpPr>
            <a:spLocks/>
          </p:cNvSpPr>
          <p:nvPr/>
        </p:nvSpPr>
        <p:spPr bwMode="auto">
          <a:xfrm>
            <a:off x="2609309" y="1541861"/>
            <a:ext cx="1516495" cy="37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kern="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无形资产归还</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原创设计师QQ598969553      _11"/>
          <p:cNvSpPr/>
          <p:nvPr>
            <p:custDataLst>
              <p:tags r:id="rId3"/>
            </p:custDataLst>
          </p:nvPr>
        </p:nvSpPr>
        <p:spPr>
          <a:xfrm flipV="1">
            <a:off x="2859095"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23" name="原创设计师QQ598969553      _12"/>
          <p:cNvCxnSpPr/>
          <p:nvPr/>
        </p:nvCxnSpPr>
        <p:spPr>
          <a:xfrm flipV="1">
            <a:off x="2961791" y="2209620"/>
            <a:ext cx="0" cy="1065707"/>
          </a:xfrm>
          <a:prstGeom prst="line">
            <a:avLst/>
          </a:prstGeom>
          <a:noFill/>
          <a:ln w="28575" cap="flat" cmpd="sng" algn="ctr">
            <a:solidFill>
              <a:sysClr val="window" lastClr="FFFFFF">
                <a:lumMod val="50000"/>
              </a:sysClr>
            </a:solidFill>
            <a:prstDash val="sysDot"/>
            <a:tailEnd type="oval"/>
          </a:ln>
          <a:effectLst/>
        </p:spPr>
      </p:cxnSp>
      <p:grpSp>
        <p:nvGrpSpPr>
          <p:cNvPr id="24" name="原创设计师QQ598969553      _13"/>
          <p:cNvGrpSpPr/>
          <p:nvPr/>
        </p:nvGrpSpPr>
        <p:grpSpPr>
          <a:xfrm>
            <a:off x="2687814" y="1930171"/>
            <a:ext cx="575107" cy="558900"/>
            <a:chOff x="4508674" y="2118116"/>
            <a:chExt cx="2204282" cy="2204282"/>
          </a:xfrm>
        </p:grpSpPr>
        <p:grpSp>
          <p:nvGrpSpPr>
            <p:cNvPr id="25" name="组合 24"/>
            <p:cNvGrpSpPr/>
            <p:nvPr/>
          </p:nvGrpSpPr>
          <p:grpSpPr>
            <a:xfrm>
              <a:off x="4508674" y="2118116"/>
              <a:ext cx="2204282" cy="2204282"/>
              <a:chOff x="1517331" y="1125257"/>
              <a:chExt cx="2204282" cy="2204282"/>
            </a:xfrm>
          </p:grpSpPr>
          <p:sp>
            <p:nvSpPr>
              <p:cNvPr id="27" name="椭圆 26"/>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28" name="椭圆 27"/>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26" name="TextBox 25"/>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9" name="原创设计师QQ598969553      _14"/>
          <p:cNvSpPr>
            <a:spLocks/>
          </p:cNvSpPr>
          <p:nvPr/>
        </p:nvSpPr>
        <p:spPr bwMode="auto">
          <a:xfrm>
            <a:off x="3059832" y="5483697"/>
            <a:ext cx="157396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无形资产移交</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30" name="原创设计师QQ598969553      _15"/>
          <p:cNvSpPr/>
          <p:nvPr>
            <p:custDataLst>
              <p:tags r:id="rId4"/>
            </p:custDataLst>
          </p:nvPr>
        </p:nvSpPr>
        <p:spPr>
          <a:xfrm flipV="1">
            <a:off x="3717335"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31" name="原创设计师QQ598969553      _16"/>
          <p:cNvCxnSpPr/>
          <p:nvPr/>
        </p:nvCxnSpPr>
        <p:spPr>
          <a:xfrm>
            <a:off x="3820031" y="3489890"/>
            <a:ext cx="0" cy="1434550"/>
          </a:xfrm>
          <a:prstGeom prst="line">
            <a:avLst/>
          </a:prstGeom>
          <a:noFill/>
          <a:ln w="28575" cap="flat" cmpd="sng" algn="ctr">
            <a:solidFill>
              <a:sysClr val="window" lastClr="FFFFFF">
                <a:lumMod val="50000"/>
              </a:sysClr>
            </a:solidFill>
            <a:prstDash val="sysDot"/>
            <a:tailEnd type="oval"/>
          </a:ln>
          <a:effectLst/>
        </p:spPr>
      </p:cxnSp>
      <p:grpSp>
        <p:nvGrpSpPr>
          <p:cNvPr id="32" name="原创设计师QQ598969553      _17"/>
          <p:cNvGrpSpPr/>
          <p:nvPr/>
        </p:nvGrpSpPr>
        <p:grpSpPr>
          <a:xfrm>
            <a:off x="3546054" y="4644991"/>
            <a:ext cx="575107" cy="558900"/>
            <a:chOff x="4508674" y="2118116"/>
            <a:chExt cx="2204282" cy="2204282"/>
          </a:xfrm>
        </p:grpSpPr>
        <p:grpSp>
          <p:nvGrpSpPr>
            <p:cNvPr id="33" name="组合 32"/>
            <p:cNvGrpSpPr/>
            <p:nvPr/>
          </p:nvGrpSpPr>
          <p:grpSpPr>
            <a:xfrm>
              <a:off x="4508674" y="2118116"/>
              <a:ext cx="2204282" cy="2204282"/>
              <a:chOff x="1517331" y="1125257"/>
              <a:chExt cx="2204282" cy="2204282"/>
            </a:xfrm>
          </p:grpSpPr>
          <p:sp>
            <p:nvSpPr>
              <p:cNvPr id="35" name="椭圆 34"/>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36" name="椭圆 35"/>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34" name="TextBox 33"/>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7" name="原创设计师QQ598969553      _18"/>
          <p:cNvSpPr>
            <a:spLocks/>
          </p:cNvSpPr>
          <p:nvPr/>
        </p:nvSpPr>
        <p:spPr bwMode="auto">
          <a:xfrm>
            <a:off x="5134745" y="1556421"/>
            <a:ext cx="2205638"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无形资产变更</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38" name="原创设计师QQ598969553      _19"/>
          <p:cNvSpPr/>
          <p:nvPr>
            <p:custDataLst>
              <p:tags r:id="rId5"/>
            </p:custDataLst>
          </p:nvPr>
        </p:nvSpPr>
        <p:spPr>
          <a:xfrm flipV="1">
            <a:off x="4635859"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39" name="原创设计师QQ598969553      _20"/>
          <p:cNvCxnSpPr/>
          <p:nvPr/>
        </p:nvCxnSpPr>
        <p:spPr>
          <a:xfrm flipV="1">
            <a:off x="4738555" y="1861221"/>
            <a:ext cx="0" cy="1414106"/>
          </a:xfrm>
          <a:prstGeom prst="line">
            <a:avLst/>
          </a:prstGeom>
          <a:noFill/>
          <a:ln w="28575" cap="flat" cmpd="sng" algn="ctr">
            <a:solidFill>
              <a:sysClr val="window" lastClr="FFFFFF">
                <a:lumMod val="50000"/>
              </a:sysClr>
            </a:solidFill>
            <a:prstDash val="sysDot"/>
            <a:tailEnd type="oval"/>
          </a:ln>
          <a:effectLst/>
        </p:spPr>
      </p:cxnSp>
      <p:grpSp>
        <p:nvGrpSpPr>
          <p:cNvPr id="40" name="原创设计师QQ598969553      _21"/>
          <p:cNvGrpSpPr/>
          <p:nvPr/>
        </p:nvGrpSpPr>
        <p:grpSpPr>
          <a:xfrm>
            <a:off x="4464578" y="1489460"/>
            <a:ext cx="575107" cy="558900"/>
            <a:chOff x="4508674" y="2118116"/>
            <a:chExt cx="2204282" cy="2204282"/>
          </a:xfrm>
        </p:grpSpPr>
        <p:grpSp>
          <p:nvGrpSpPr>
            <p:cNvPr id="41" name="组合 40"/>
            <p:cNvGrpSpPr/>
            <p:nvPr/>
          </p:nvGrpSpPr>
          <p:grpSpPr>
            <a:xfrm>
              <a:off x="4508674" y="2118116"/>
              <a:ext cx="2204282" cy="2204282"/>
              <a:chOff x="1517331" y="1125257"/>
              <a:chExt cx="2204282" cy="2204282"/>
            </a:xfrm>
          </p:grpSpPr>
          <p:sp>
            <p:nvSpPr>
              <p:cNvPr id="43" name="椭圆 42"/>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44" name="椭圆 43"/>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42" name="TextBox 41"/>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45" name="原创设计师QQ598969553      _22"/>
          <p:cNvSpPr>
            <a:spLocks/>
          </p:cNvSpPr>
          <p:nvPr/>
        </p:nvSpPr>
        <p:spPr bwMode="auto">
          <a:xfrm>
            <a:off x="5094631" y="4835625"/>
            <a:ext cx="1501159"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无形资产处置</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46" name="原创设计师QQ598969553      _23"/>
          <p:cNvSpPr/>
          <p:nvPr>
            <p:custDataLst>
              <p:tags r:id="rId6"/>
            </p:custDataLst>
          </p:nvPr>
        </p:nvSpPr>
        <p:spPr>
          <a:xfrm flipV="1">
            <a:off x="5494099"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47" name="原创设计师QQ598969553      _24"/>
          <p:cNvCxnSpPr/>
          <p:nvPr/>
        </p:nvCxnSpPr>
        <p:spPr>
          <a:xfrm>
            <a:off x="5596795" y="3489890"/>
            <a:ext cx="0" cy="882352"/>
          </a:xfrm>
          <a:prstGeom prst="line">
            <a:avLst/>
          </a:prstGeom>
          <a:noFill/>
          <a:ln w="28575" cap="flat" cmpd="sng" algn="ctr">
            <a:solidFill>
              <a:sysClr val="window" lastClr="FFFFFF">
                <a:lumMod val="50000"/>
              </a:sysClr>
            </a:solidFill>
            <a:prstDash val="sysDot"/>
            <a:tailEnd type="oval"/>
          </a:ln>
          <a:effectLst/>
        </p:spPr>
      </p:cxnSp>
      <p:grpSp>
        <p:nvGrpSpPr>
          <p:cNvPr id="48" name="原创设计师QQ598969553      _25"/>
          <p:cNvGrpSpPr/>
          <p:nvPr/>
        </p:nvGrpSpPr>
        <p:grpSpPr>
          <a:xfrm>
            <a:off x="5322818" y="4000481"/>
            <a:ext cx="575107" cy="558900"/>
            <a:chOff x="4508674" y="2118116"/>
            <a:chExt cx="2204282" cy="2204282"/>
          </a:xfrm>
        </p:grpSpPr>
        <p:grpSp>
          <p:nvGrpSpPr>
            <p:cNvPr id="49" name="组合 48"/>
            <p:cNvGrpSpPr/>
            <p:nvPr/>
          </p:nvGrpSpPr>
          <p:grpSpPr>
            <a:xfrm>
              <a:off x="4508674" y="2118116"/>
              <a:ext cx="2204282" cy="2204282"/>
              <a:chOff x="1517331" y="1125257"/>
              <a:chExt cx="2204282" cy="2204282"/>
            </a:xfrm>
          </p:grpSpPr>
          <p:sp>
            <p:nvSpPr>
              <p:cNvPr id="51" name="椭圆 50"/>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52" name="椭圆 51"/>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50" name="TextBox 49"/>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53" name="原创设计师QQ598969553      _26"/>
          <p:cNvSpPr>
            <a:spLocks/>
          </p:cNvSpPr>
          <p:nvPr/>
        </p:nvSpPr>
        <p:spPr bwMode="auto">
          <a:xfrm>
            <a:off x="7048718" y="1997132"/>
            <a:ext cx="1820041"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a:t>
            </a:r>
            <a:r>
              <a:rPr kumimoji="0" lang="zh-CN" altLang="en-US" sz="1600" b="0" kern="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查询</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4" name="原创设计师QQ598969553      _27"/>
          <p:cNvSpPr/>
          <p:nvPr>
            <p:custDataLst>
              <p:tags r:id="rId7"/>
            </p:custDataLst>
          </p:nvPr>
        </p:nvSpPr>
        <p:spPr>
          <a:xfrm flipV="1">
            <a:off x="6549833"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55" name="原创设计师QQ598969553      _28"/>
          <p:cNvCxnSpPr/>
          <p:nvPr/>
        </p:nvCxnSpPr>
        <p:spPr>
          <a:xfrm flipV="1">
            <a:off x="6652529" y="2209620"/>
            <a:ext cx="0" cy="1065707"/>
          </a:xfrm>
          <a:prstGeom prst="line">
            <a:avLst/>
          </a:prstGeom>
          <a:noFill/>
          <a:ln w="28575" cap="flat" cmpd="sng" algn="ctr">
            <a:solidFill>
              <a:sysClr val="window" lastClr="FFFFFF">
                <a:lumMod val="50000"/>
              </a:sysClr>
            </a:solidFill>
            <a:prstDash val="sysDot"/>
            <a:tailEnd type="oval"/>
          </a:ln>
          <a:effectLst/>
        </p:spPr>
      </p:cxnSp>
      <p:grpSp>
        <p:nvGrpSpPr>
          <p:cNvPr id="56" name="原创设计师QQ598969553      _29"/>
          <p:cNvGrpSpPr/>
          <p:nvPr/>
        </p:nvGrpSpPr>
        <p:grpSpPr>
          <a:xfrm>
            <a:off x="6378552" y="1930171"/>
            <a:ext cx="575107" cy="558900"/>
            <a:chOff x="4508674" y="2118116"/>
            <a:chExt cx="2204282" cy="2204282"/>
          </a:xfrm>
        </p:grpSpPr>
        <p:grpSp>
          <p:nvGrpSpPr>
            <p:cNvPr id="57" name="组合 56"/>
            <p:cNvGrpSpPr/>
            <p:nvPr/>
          </p:nvGrpSpPr>
          <p:grpSpPr>
            <a:xfrm>
              <a:off x="4508674" y="2118116"/>
              <a:ext cx="2204282" cy="2204282"/>
              <a:chOff x="1517331" y="1125257"/>
              <a:chExt cx="2204282" cy="2204282"/>
            </a:xfrm>
          </p:grpSpPr>
          <p:sp>
            <p:nvSpPr>
              <p:cNvPr id="59" name="椭圆 58"/>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0" name="椭圆 59"/>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58" name="TextBox 5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1" name="原创设计师QQ598969553      _14"/>
          <p:cNvSpPr>
            <a:spLocks/>
          </p:cNvSpPr>
          <p:nvPr/>
        </p:nvSpPr>
        <p:spPr bwMode="auto">
          <a:xfrm>
            <a:off x="7980500" y="4522523"/>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a:t>
            </a:r>
            <a:endParaRPr kumimoji="0" lang="en-US" altLang="zh-CN"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综合统计</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62" name="原创设计师QQ598969553      _15"/>
          <p:cNvSpPr/>
          <p:nvPr>
            <p:custDataLst>
              <p:tags r:id="rId8"/>
            </p:custDataLst>
          </p:nvPr>
        </p:nvSpPr>
        <p:spPr>
          <a:xfrm flipV="1">
            <a:off x="7511664" y="3228628"/>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63" name="原创设计师QQ598969553      _16"/>
          <p:cNvCxnSpPr/>
          <p:nvPr/>
        </p:nvCxnSpPr>
        <p:spPr>
          <a:xfrm>
            <a:off x="7614360" y="3443191"/>
            <a:ext cx="0" cy="1434550"/>
          </a:xfrm>
          <a:prstGeom prst="line">
            <a:avLst/>
          </a:prstGeom>
          <a:noFill/>
          <a:ln w="28575" cap="flat" cmpd="sng" algn="ctr">
            <a:solidFill>
              <a:sysClr val="window" lastClr="FFFFFF">
                <a:lumMod val="50000"/>
              </a:sysClr>
            </a:solidFill>
            <a:prstDash val="sysDot"/>
            <a:tailEnd type="oval"/>
          </a:ln>
          <a:effectLst/>
        </p:spPr>
      </p:cxnSp>
      <p:grpSp>
        <p:nvGrpSpPr>
          <p:cNvPr id="64" name="原创设计师QQ598969553      _17"/>
          <p:cNvGrpSpPr/>
          <p:nvPr/>
        </p:nvGrpSpPr>
        <p:grpSpPr>
          <a:xfrm>
            <a:off x="7340383" y="4598292"/>
            <a:ext cx="575107" cy="558900"/>
            <a:chOff x="4508674" y="2118116"/>
            <a:chExt cx="2204282" cy="2204282"/>
          </a:xfrm>
        </p:grpSpPr>
        <p:grpSp>
          <p:nvGrpSpPr>
            <p:cNvPr id="65" name="组合 64"/>
            <p:cNvGrpSpPr/>
            <p:nvPr/>
          </p:nvGrpSpPr>
          <p:grpSpPr>
            <a:xfrm>
              <a:off x="4508674" y="2118116"/>
              <a:ext cx="2204282" cy="2204282"/>
              <a:chOff x="1517331" y="1125257"/>
              <a:chExt cx="2204282" cy="2204282"/>
            </a:xfrm>
          </p:grpSpPr>
          <p:sp>
            <p:nvSpPr>
              <p:cNvPr id="67" name="椭圆 66"/>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8" name="椭圆 67"/>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66" name="TextBox 65"/>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9" name="原创设计师QQ598969553      _6"/>
          <p:cNvSpPr>
            <a:spLocks/>
          </p:cNvSpPr>
          <p:nvPr/>
        </p:nvSpPr>
        <p:spPr bwMode="auto">
          <a:xfrm>
            <a:off x="78416" y="4819185"/>
            <a:ext cx="1334860"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无形资产采购</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70" name="原创设计师QQ598969553      _7"/>
          <p:cNvSpPr/>
          <p:nvPr>
            <p:custDataLst>
              <p:tags r:id="rId9"/>
            </p:custDataLst>
          </p:nvPr>
        </p:nvSpPr>
        <p:spPr>
          <a:xfrm flipV="1">
            <a:off x="500007" y="3297360"/>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71" name="原创设计师QQ598969553      _8"/>
          <p:cNvCxnSpPr/>
          <p:nvPr/>
        </p:nvCxnSpPr>
        <p:spPr>
          <a:xfrm>
            <a:off x="602703" y="3511923"/>
            <a:ext cx="0" cy="882352"/>
          </a:xfrm>
          <a:prstGeom prst="line">
            <a:avLst/>
          </a:prstGeom>
          <a:noFill/>
          <a:ln w="28575" cap="flat" cmpd="sng" algn="ctr">
            <a:solidFill>
              <a:sysClr val="window" lastClr="FFFFFF">
                <a:lumMod val="50000"/>
              </a:sysClr>
            </a:solidFill>
            <a:prstDash val="sysDot"/>
            <a:tailEnd type="oval"/>
          </a:ln>
          <a:effectLst/>
        </p:spPr>
      </p:cxnSp>
      <p:grpSp>
        <p:nvGrpSpPr>
          <p:cNvPr id="72" name="原创设计师QQ598969553      _9"/>
          <p:cNvGrpSpPr/>
          <p:nvPr/>
        </p:nvGrpSpPr>
        <p:grpSpPr>
          <a:xfrm>
            <a:off x="328726" y="4022514"/>
            <a:ext cx="575107" cy="558900"/>
            <a:chOff x="4508674" y="2118116"/>
            <a:chExt cx="2204282" cy="2204282"/>
          </a:xfrm>
        </p:grpSpPr>
        <p:grpSp>
          <p:nvGrpSpPr>
            <p:cNvPr id="73" name="组合 72"/>
            <p:cNvGrpSpPr/>
            <p:nvPr/>
          </p:nvGrpSpPr>
          <p:grpSpPr>
            <a:xfrm>
              <a:off x="4508674" y="2118116"/>
              <a:ext cx="2204282" cy="2204282"/>
              <a:chOff x="1517331" y="1125257"/>
              <a:chExt cx="2204282" cy="2204282"/>
            </a:xfrm>
          </p:grpSpPr>
          <p:sp>
            <p:nvSpPr>
              <p:cNvPr id="75" name="椭圆 74"/>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76" name="椭圆 75"/>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74" name="TextBox 1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139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250"/>
                                        <p:tgtEl>
                                          <p:spTgt spid="7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up)">
                                      <p:cBhvr>
                                        <p:cTn id="15" dur="250"/>
                                        <p:tgtEl>
                                          <p:spTgt spid="71"/>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50"/>
                                        <p:tgtEl>
                                          <p:spTgt spid="7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childTnLst>
                                </p:cTn>
                              </p:par>
                            </p:childTnLst>
                          </p:cTn>
                        </p:par>
                        <p:par>
                          <p:cTn id="24" fill="hold">
                            <p:stCondLst>
                              <p:cond delay="275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5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250"/>
                                        <p:tgtEl>
                                          <p:spTgt spid="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375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250"/>
                                        <p:tgtEl>
                                          <p:spTgt spid="15"/>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425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250"/>
                                        <p:tgtEl>
                                          <p:spTgt spid="13"/>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50"/>
                                        <p:tgtEl>
                                          <p:spTgt spid="22"/>
                                        </p:tgtEl>
                                      </p:cBhvr>
                                    </p:animEffect>
                                  </p:childTnLst>
                                </p:cTn>
                              </p:par>
                            </p:childTnLst>
                          </p:cTn>
                        </p:par>
                        <p:par>
                          <p:cTn id="56" fill="hold">
                            <p:stCondLst>
                              <p:cond delay="4750"/>
                            </p:stCondLst>
                            <p:childTnLst>
                              <p:par>
                                <p:cTn id="57" presetID="22" presetClass="entr" presetSubtype="4"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250"/>
                                        <p:tgtEl>
                                          <p:spTgt spid="23"/>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250"/>
                                        <p:tgtEl>
                                          <p:spTgt spid="24"/>
                                        </p:tgtEl>
                                      </p:cBhvr>
                                    </p:animEffect>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250"/>
                                        <p:tgtEl>
                                          <p:spTgt spid="21"/>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50"/>
                                        <p:tgtEl>
                                          <p:spTgt spid="30"/>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250"/>
                                        <p:tgtEl>
                                          <p:spTgt spid="31"/>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50"/>
                                        <p:tgtEl>
                                          <p:spTgt spid="32"/>
                                        </p:tgtEl>
                                      </p:cBhvr>
                                    </p:animEffect>
                                  </p:childTnLst>
                                </p:cTn>
                              </p:par>
                            </p:childTnLst>
                          </p:cTn>
                        </p:par>
                        <p:par>
                          <p:cTn id="80" fill="hold">
                            <p:stCondLst>
                              <p:cond delay="6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250"/>
                                        <p:tgtEl>
                                          <p:spTgt spid="29"/>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50"/>
                                        <p:tgtEl>
                                          <p:spTgt spid="38"/>
                                        </p:tgtEl>
                                      </p:cBhvr>
                                    </p:animEffect>
                                  </p:childTnLst>
                                </p:cTn>
                              </p:par>
                            </p:childTnLst>
                          </p:cTn>
                        </p:par>
                        <p:par>
                          <p:cTn id="88" fill="hold">
                            <p:stCondLst>
                              <p:cond delay="6750"/>
                            </p:stCondLst>
                            <p:childTnLst>
                              <p:par>
                                <p:cTn id="89" presetID="22" presetClass="entr" presetSubtype="4"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down)">
                                      <p:cBhvr>
                                        <p:cTn id="91" dur="250"/>
                                        <p:tgtEl>
                                          <p:spTgt spid="39"/>
                                        </p:tgtEl>
                                      </p:cBhvr>
                                    </p:animEffect>
                                  </p:childTnLst>
                                </p:cTn>
                              </p:par>
                            </p:childTnLst>
                          </p:cTn>
                        </p:par>
                        <p:par>
                          <p:cTn id="92" fill="hold">
                            <p:stCondLst>
                              <p:cond delay="7000"/>
                            </p:stCondLst>
                            <p:childTnLst>
                              <p:par>
                                <p:cTn id="93" presetID="10"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childTnLst>
                                </p:cTn>
                              </p:par>
                            </p:childTnLst>
                          </p:cTn>
                        </p:par>
                        <p:par>
                          <p:cTn id="96" fill="hold">
                            <p:stCondLst>
                              <p:cond delay="7250"/>
                            </p:stCondLst>
                            <p:childTnLst>
                              <p:par>
                                <p:cTn id="97" presetID="22" presetClass="entr" presetSubtype="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250"/>
                                        <p:tgtEl>
                                          <p:spTgt spid="37"/>
                                        </p:tgtEl>
                                      </p:cBhvr>
                                    </p:animEffect>
                                  </p:childTnLst>
                                </p:cTn>
                              </p:par>
                            </p:childTnLst>
                          </p:cTn>
                        </p:par>
                        <p:par>
                          <p:cTn id="100" fill="hold">
                            <p:stCondLst>
                              <p:cond delay="7500"/>
                            </p:stCondLst>
                            <p:childTnLst>
                              <p:par>
                                <p:cTn id="101" presetID="10" presetClass="entr" presetSubtype="0"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250"/>
                                        <p:tgtEl>
                                          <p:spTgt spid="46"/>
                                        </p:tgtEl>
                                      </p:cBhvr>
                                    </p:animEffect>
                                  </p:childTnLst>
                                </p:cTn>
                              </p:par>
                            </p:childTnLst>
                          </p:cTn>
                        </p:par>
                        <p:par>
                          <p:cTn id="104" fill="hold">
                            <p:stCondLst>
                              <p:cond delay="7750"/>
                            </p:stCondLst>
                            <p:childTnLst>
                              <p:par>
                                <p:cTn id="105" presetID="22" presetClass="entr" presetSubtype="1"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up)">
                                      <p:cBhvr>
                                        <p:cTn id="107" dur="250"/>
                                        <p:tgtEl>
                                          <p:spTgt spid="47"/>
                                        </p:tgtEl>
                                      </p:cBhvr>
                                    </p:animEffect>
                                  </p:childTnLst>
                                </p:cTn>
                              </p:par>
                            </p:childTnLst>
                          </p:cTn>
                        </p:par>
                        <p:par>
                          <p:cTn id="108" fill="hold">
                            <p:stCondLst>
                              <p:cond delay="8000"/>
                            </p:stCondLst>
                            <p:childTnLst>
                              <p:par>
                                <p:cTn id="109" presetID="10" presetClass="entr" presetSubtype="0"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250"/>
                                        <p:tgtEl>
                                          <p:spTgt spid="48"/>
                                        </p:tgtEl>
                                      </p:cBhvr>
                                    </p:animEffect>
                                  </p:childTnLst>
                                </p:cTn>
                              </p:par>
                            </p:childTnLst>
                          </p:cTn>
                        </p:par>
                        <p:par>
                          <p:cTn id="112" fill="hold">
                            <p:stCondLst>
                              <p:cond delay="8250"/>
                            </p:stCondLst>
                            <p:childTnLst>
                              <p:par>
                                <p:cTn id="113" presetID="22" presetClass="entr" presetSubtype="8" fill="hold" grpId="0"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left)">
                                      <p:cBhvr>
                                        <p:cTn id="115" dur="250"/>
                                        <p:tgtEl>
                                          <p:spTgt spid="45"/>
                                        </p:tgtEl>
                                      </p:cBhvr>
                                    </p:animEffect>
                                  </p:childTnLst>
                                </p:cTn>
                              </p:par>
                            </p:childTnLst>
                          </p:cTn>
                        </p:par>
                        <p:par>
                          <p:cTn id="116" fill="hold">
                            <p:stCondLst>
                              <p:cond delay="8500"/>
                            </p:stCondLst>
                            <p:childTnLst>
                              <p:par>
                                <p:cTn id="117" presetID="10" presetClass="entr" presetSubtype="0"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250"/>
                                        <p:tgtEl>
                                          <p:spTgt spid="54"/>
                                        </p:tgtEl>
                                      </p:cBhvr>
                                    </p:animEffect>
                                  </p:childTnLst>
                                </p:cTn>
                              </p:par>
                            </p:childTnLst>
                          </p:cTn>
                        </p:par>
                        <p:par>
                          <p:cTn id="120" fill="hold">
                            <p:stCondLst>
                              <p:cond delay="8750"/>
                            </p:stCondLst>
                            <p:childTnLst>
                              <p:par>
                                <p:cTn id="121" presetID="22" presetClass="entr" presetSubtype="4"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down)">
                                      <p:cBhvr>
                                        <p:cTn id="123" dur="250"/>
                                        <p:tgtEl>
                                          <p:spTgt spid="55"/>
                                        </p:tgtEl>
                                      </p:cBhvr>
                                    </p:animEffect>
                                  </p:childTnLst>
                                </p:cTn>
                              </p:par>
                            </p:childTnLst>
                          </p:cTn>
                        </p:par>
                        <p:par>
                          <p:cTn id="124" fill="hold">
                            <p:stCondLst>
                              <p:cond delay="9000"/>
                            </p:stCondLst>
                            <p:childTnLst>
                              <p:par>
                                <p:cTn id="125" presetID="10" presetClass="entr" presetSubtype="0" fill="hold"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250"/>
                                        <p:tgtEl>
                                          <p:spTgt spid="56"/>
                                        </p:tgtEl>
                                      </p:cBhvr>
                                    </p:animEffect>
                                  </p:childTnLst>
                                </p:cTn>
                              </p:par>
                            </p:childTnLst>
                          </p:cTn>
                        </p:par>
                        <p:par>
                          <p:cTn id="128" fill="hold">
                            <p:stCondLst>
                              <p:cond delay="9250"/>
                            </p:stCondLst>
                            <p:childTnLst>
                              <p:par>
                                <p:cTn id="129" presetID="22" presetClass="entr" presetSubtype="8" fill="hold" grpId="0" nodeType="after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left)">
                                      <p:cBhvr>
                                        <p:cTn id="131" dur="250"/>
                                        <p:tgtEl>
                                          <p:spTgt spid="53"/>
                                        </p:tgtEl>
                                      </p:cBhvr>
                                    </p:animEffect>
                                  </p:childTnLst>
                                </p:cTn>
                              </p:par>
                            </p:childTnLst>
                          </p:cTn>
                        </p:par>
                        <p:par>
                          <p:cTn id="132" fill="hold">
                            <p:stCondLst>
                              <p:cond delay="9500"/>
                            </p:stCondLst>
                            <p:childTnLst>
                              <p:par>
                                <p:cTn id="133" presetID="10"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50"/>
                                        <p:tgtEl>
                                          <p:spTgt spid="62"/>
                                        </p:tgtEl>
                                      </p:cBhvr>
                                    </p:animEffect>
                                  </p:childTnLst>
                                </p:cTn>
                              </p:par>
                            </p:childTnLst>
                          </p:cTn>
                        </p:par>
                        <p:par>
                          <p:cTn id="136" fill="hold">
                            <p:stCondLst>
                              <p:cond delay="9750"/>
                            </p:stCondLst>
                            <p:childTnLst>
                              <p:par>
                                <p:cTn id="137" presetID="22" presetClass="entr" presetSubtype="1" fill="hold" nodeType="after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wipe(up)">
                                      <p:cBhvr>
                                        <p:cTn id="139" dur="250"/>
                                        <p:tgtEl>
                                          <p:spTgt spid="63"/>
                                        </p:tgtEl>
                                      </p:cBhvr>
                                    </p:animEffect>
                                  </p:childTnLst>
                                </p:cTn>
                              </p:par>
                            </p:childTnLst>
                          </p:cTn>
                        </p:par>
                        <p:par>
                          <p:cTn id="140" fill="hold">
                            <p:stCondLst>
                              <p:cond delay="10000"/>
                            </p:stCondLst>
                            <p:childTnLst>
                              <p:par>
                                <p:cTn id="141" presetID="10" presetClass="entr" presetSubtype="0" fill="hold"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250"/>
                                        <p:tgtEl>
                                          <p:spTgt spid="64"/>
                                        </p:tgtEl>
                                      </p:cBhvr>
                                    </p:animEffect>
                                  </p:childTnLst>
                                </p:cTn>
                              </p:par>
                            </p:childTnLst>
                          </p:cTn>
                        </p:par>
                        <p:par>
                          <p:cTn id="144" fill="hold">
                            <p:stCondLst>
                              <p:cond delay="10250"/>
                            </p:stCondLst>
                            <p:childTnLst>
                              <p:par>
                                <p:cTn id="145" presetID="22" presetClass="entr" presetSubtype="8" fill="hold" grpId="0" nodeType="after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wipe(left)">
                                      <p:cBhvr>
                                        <p:cTn id="147" dur="250"/>
                                        <p:tgtEl>
                                          <p:spTgt spid="61"/>
                                        </p:tgtEl>
                                      </p:cBhvr>
                                    </p:animEffect>
                                  </p:childTnLst>
                                </p:cTn>
                              </p:par>
                            </p:childTnLst>
                          </p:cTn>
                        </p:par>
                        <p:par>
                          <p:cTn id="148" fill="hold">
                            <p:stCondLst>
                              <p:cond delay="10500"/>
                            </p:stCondLst>
                            <p:childTnLst>
                              <p:par>
                                <p:cTn id="149" presetID="22" presetClass="entr" presetSubtype="8"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wipe(left)">
                                      <p:cBhvr>
                                        <p:cTn id="151" dur="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3" grpId="0"/>
      <p:bldP spid="14" grpId="0" animBg="1"/>
      <p:bldP spid="21" grpId="0"/>
      <p:bldP spid="22" grpId="0" animBg="1"/>
      <p:bldP spid="29" grpId="0"/>
      <p:bldP spid="30" grpId="0" animBg="1"/>
      <p:bldP spid="37" grpId="0"/>
      <p:bldP spid="38" grpId="0" animBg="1"/>
      <p:bldP spid="45" grpId="0"/>
      <p:bldP spid="46" grpId="0" animBg="1"/>
      <p:bldP spid="53" grpId="0"/>
      <p:bldP spid="54" grpId="0" animBg="1"/>
      <p:bldP spid="61" grpId="0"/>
      <p:bldP spid="62" grpId="0" animBg="1"/>
      <p:bldP spid="69" grpId="0"/>
      <p:bldP spid="7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2642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耗材</a:t>
            </a:r>
            <a:r>
              <a:rPr kumimoji="0" lang="zh-CN" altLang="en-US" sz="2000" kern="0" dirty="0" smtClean="0">
                <a:solidFill>
                  <a:schemeClr val="accent6"/>
                </a:solidFill>
                <a:latin typeface="Arial" panose="020B0604020202020204" pitchFamily="34" charset="0"/>
                <a:cs typeface="+mn-ea"/>
                <a:sym typeface="+mn-lt"/>
              </a:rPr>
              <a:t>管理</a:t>
            </a:r>
            <a:r>
              <a:rPr kumimoji="0" lang="en-US" altLang="zh-CN" sz="2000" kern="0" dirty="0" smtClean="0">
                <a:solidFill>
                  <a:schemeClr val="accent6"/>
                </a:solidFill>
                <a:latin typeface="Arial" panose="020B0604020202020204" pitchFamily="34" charset="0"/>
                <a:cs typeface="+mn-ea"/>
                <a:sym typeface="+mn-lt"/>
              </a:rPr>
              <a:t>-</a:t>
            </a:r>
            <a:r>
              <a:rPr kumimoji="0" lang="zh-CN" altLang="en-US" sz="2000" kern="0" dirty="0" smtClean="0">
                <a:solidFill>
                  <a:schemeClr val="accent6"/>
                </a:solidFill>
                <a:latin typeface="Arial" panose="020B0604020202020204" pitchFamily="34" charset="0"/>
                <a:cs typeface="+mn-ea"/>
                <a:sym typeface="+mn-lt"/>
              </a:rPr>
              <a:t>暂不启用</a:t>
            </a:r>
            <a:endParaRPr kumimoji="0" lang="zh-CN" altLang="en-US" sz="2000" kern="0" dirty="0">
              <a:solidFill>
                <a:schemeClr val="accent6"/>
              </a:solidFill>
              <a:latin typeface="Arial" panose="020B0604020202020204" pitchFamily="34" charset="0"/>
              <a:cs typeface="+mn-ea"/>
              <a:sym typeface="+mn-lt"/>
            </a:endParaRP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6" name="矩形 259"/>
          <p:cNvSpPr>
            <a:spLocks noChangeArrowheads="1"/>
          </p:cNvSpPr>
          <p:nvPr/>
        </p:nvSpPr>
        <p:spPr bwMode="auto">
          <a:xfrm>
            <a:off x="6249980" y="511155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资产台账管理</a:t>
            </a:r>
          </a:p>
        </p:txBody>
      </p:sp>
      <p:sp>
        <p:nvSpPr>
          <p:cNvPr id="17" name="矩形 259"/>
          <p:cNvSpPr>
            <a:spLocks noChangeArrowheads="1"/>
          </p:cNvSpPr>
          <p:nvPr/>
        </p:nvSpPr>
        <p:spPr bwMode="auto">
          <a:xfrm>
            <a:off x="5778026" y="506704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04</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94806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747F0CB-70CF-4D00-B796-CBA5FBC83B03}"/>
              </a:ext>
            </a:extLst>
          </p:cNvPr>
          <p:cNvSpPr>
            <a:spLocks noGrp="1"/>
          </p:cNvSpPr>
          <p:nvPr>
            <p:ph type="title"/>
          </p:nvPr>
        </p:nvSpPr>
        <p:spPr/>
        <p:txBody>
          <a:bodyPr>
            <a:normAutofit/>
          </a:bodyPr>
          <a:lstStyle/>
          <a:p>
            <a:r>
              <a:rPr lang="zh-CN" altLang="en-US" sz="2000" dirty="0"/>
              <a:t>共性操作</a:t>
            </a:r>
          </a:p>
        </p:txBody>
      </p:sp>
      <p:pic>
        <p:nvPicPr>
          <p:cNvPr id="7" name="图片 6">
            <a:extLst>
              <a:ext uri="{FF2B5EF4-FFF2-40B4-BE49-F238E27FC236}">
                <a16:creationId xmlns="" xmlns:a16="http://schemas.microsoft.com/office/drawing/2014/main" id="{451BF319-E891-4FDB-84BD-B67CA1B2DC26}"/>
              </a:ext>
            </a:extLst>
          </p:cNvPr>
          <p:cNvPicPr>
            <a:picLocks noChangeAspect="1"/>
          </p:cNvPicPr>
          <p:nvPr/>
        </p:nvPicPr>
        <p:blipFill>
          <a:blip r:embed="rId3"/>
          <a:stretch>
            <a:fillRect/>
          </a:stretch>
        </p:blipFill>
        <p:spPr>
          <a:xfrm>
            <a:off x="876300" y="1317133"/>
            <a:ext cx="7391400" cy="2076450"/>
          </a:xfrm>
          <a:prstGeom prst="rect">
            <a:avLst/>
          </a:prstGeom>
          <a:ln>
            <a:solidFill>
              <a:schemeClr val="bg1">
                <a:lumMod val="65000"/>
              </a:schemeClr>
            </a:solidFill>
          </a:ln>
        </p:spPr>
      </p:pic>
      <p:sp>
        <p:nvSpPr>
          <p:cNvPr id="8" name="内容占位符 2">
            <a:extLst>
              <a:ext uri="{FF2B5EF4-FFF2-40B4-BE49-F238E27FC236}">
                <a16:creationId xmlns="" xmlns:a16="http://schemas.microsoft.com/office/drawing/2014/main" id="{F743A841-6598-4408-98AA-9C796D3FB6EB}"/>
              </a:ext>
            </a:extLst>
          </p:cNvPr>
          <p:cNvSpPr>
            <a:spLocks noGrp="1"/>
          </p:cNvSpPr>
          <p:nvPr>
            <p:ph idx="1"/>
          </p:nvPr>
        </p:nvSpPr>
        <p:spPr>
          <a:xfrm>
            <a:off x="536053" y="3849266"/>
            <a:ext cx="8133348" cy="2376264"/>
          </a:xfrm>
        </p:spPr>
        <p:txBody>
          <a:bodyPr>
            <a:normAutofit/>
          </a:bodyPr>
          <a:lstStyle/>
          <a:p>
            <a:pPr>
              <a:lnSpc>
                <a:spcPct val="150000"/>
              </a:lnSpc>
              <a:buFont typeface="Wingdings" panose="05000000000000000000" pitchFamily="2" charset="2"/>
              <a:buChar char="n"/>
            </a:pPr>
            <a:r>
              <a:rPr lang="zh-CN" altLang="en-US" dirty="0"/>
              <a:t>标准设置中，科研人员具有资产和耗材管理日常业务中可能用到的业务申请和查询权限。例如，采购申请、入库申请、资产移交申请、我的资产或耗材查询等功能。</a:t>
            </a:r>
            <a:endParaRPr lang="en-US" altLang="zh-CN" dirty="0"/>
          </a:p>
          <a:p>
            <a:pPr>
              <a:lnSpc>
                <a:spcPct val="150000"/>
              </a:lnSpc>
              <a:buFont typeface="Wingdings" panose="05000000000000000000" pitchFamily="2" charset="2"/>
              <a:buChar char="n"/>
            </a:pPr>
            <a:r>
              <a:rPr lang="zh-CN" altLang="en-US" dirty="0"/>
              <a:t>如标准设置与研究所实际业务有差异，研究所可自行调整。</a:t>
            </a:r>
          </a:p>
        </p:txBody>
      </p:sp>
    </p:spTree>
    <p:extLst>
      <p:ext uri="{BB962C8B-B14F-4D97-AF65-F5344CB8AC3E}">
        <p14:creationId xmlns:p14="http://schemas.microsoft.com/office/powerpoint/2010/main" val="3416930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耗材</a:t>
            </a:r>
            <a:r>
              <a:rPr lang="zh-CN" altLang="en-US" dirty="0" smtClean="0"/>
              <a:t>管理</a:t>
            </a:r>
            <a:r>
              <a:rPr lang="en-US" altLang="zh-CN" dirty="0" smtClean="0"/>
              <a:t>-</a:t>
            </a:r>
            <a:r>
              <a:rPr lang="zh-CN" altLang="en-US" dirty="0" smtClean="0">
                <a:solidFill>
                  <a:srgbClr val="FF0000"/>
                </a:solidFill>
              </a:rPr>
              <a:t>暂不启用</a:t>
            </a:r>
            <a:endParaRPr lang="zh-CN" altLang="en-US" dirty="0">
              <a:solidFill>
                <a:srgbClr val="FF0000"/>
              </a:solidFill>
            </a:endParaRPr>
          </a:p>
        </p:txBody>
      </p:sp>
      <p:grpSp>
        <p:nvGrpSpPr>
          <p:cNvPr id="4" name="原创设计师QQ598969553      _1"/>
          <p:cNvGrpSpPr/>
          <p:nvPr/>
        </p:nvGrpSpPr>
        <p:grpSpPr>
          <a:xfrm>
            <a:off x="1605452" y="3400783"/>
            <a:ext cx="1670404" cy="1051080"/>
            <a:chOff x="800422" y="2736943"/>
            <a:chExt cx="1670404" cy="1051080"/>
          </a:xfrm>
        </p:grpSpPr>
        <p:sp>
          <p:nvSpPr>
            <p:cNvPr id="5" name="矩形 4"/>
            <p:cNvSpPr/>
            <p:nvPr/>
          </p:nvSpPr>
          <p:spPr>
            <a:xfrm>
              <a:off x="927738" y="2736943"/>
              <a:ext cx="1415772" cy="387798"/>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耗材验收入库</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6" name="矩形 5"/>
            <p:cNvSpPr/>
            <p:nvPr/>
          </p:nvSpPr>
          <p:spPr>
            <a:xfrm>
              <a:off x="800422" y="3178625"/>
              <a:ext cx="1670404" cy="609398"/>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填入耗材相关信息，验收入库</a:t>
              </a:r>
            </a:p>
          </p:txBody>
        </p:sp>
      </p:grpSp>
      <p:grpSp>
        <p:nvGrpSpPr>
          <p:cNvPr id="7" name="原创设计师QQ598969553      _2"/>
          <p:cNvGrpSpPr/>
          <p:nvPr/>
        </p:nvGrpSpPr>
        <p:grpSpPr>
          <a:xfrm>
            <a:off x="5133844" y="3400783"/>
            <a:ext cx="1670404" cy="1180346"/>
            <a:chOff x="800422" y="2736943"/>
            <a:chExt cx="1670404" cy="1180346"/>
          </a:xfrm>
        </p:grpSpPr>
        <p:sp>
          <p:nvSpPr>
            <p:cNvPr id="8" name="矩形 7"/>
            <p:cNvSpPr/>
            <p:nvPr/>
          </p:nvSpPr>
          <p:spPr>
            <a:xfrm>
              <a:off x="927738" y="2736943"/>
              <a:ext cx="1005403"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耗材盘点</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新建盘点任务；生成盘点清单；比对盘点结果</a:t>
              </a:r>
            </a:p>
          </p:txBody>
        </p:sp>
      </p:grpSp>
      <p:grpSp>
        <p:nvGrpSpPr>
          <p:cNvPr id="10" name="原创设计师QQ598969553      _3"/>
          <p:cNvGrpSpPr/>
          <p:nvPr/>
        </p:nvGrpSpPr>
        <p:grpSpPr>
          <a:xfrm>
            <a:off x="3261636" y="1960623"/>
            <a:ext cx="1670404" cy="1180346"/>
            <a:chOff x="800422" y="2736943"/>
            <a:chExt cx="1670404" cy="1180346"/>
          </a:xfrm>
        </p:grpSpPr>
        <p:sp>
          <p:nvSpPr>
            <p:cNvPr id="11" name="矩形 10"/>
            <p:cNvSpPr/>
            <p:nvPr/>
          </p:nvSpPr>
          <p:spPr>
            <a:xfrm>
              <a:off x="927738" y="2736943"/>
              <a:ext cx="1005403"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耗材领用</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kern="0" dirty="0">
                  <a:solidFill>
                    <a:sysClr val="windowText" lastClr="000000">
                      <a:lumMod val="75000"/>
                      <a:lumOff val="25000"/>
                    </a:sysClr>
                  </a:solidFill>
                  <a:latin typeface="微软雅黑" pitchFamily="34" charset="-122"/>
                  <a:ea typeface="微软雅黑" panose="020B0503020204020204" pitchFamily="34" charset="-122"/>
                </a:rPr>
                <a:t>用户对库存耗材发起领用申请，并可查看已领用的耗材</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endParaRPr>
            </a:p>
          </p:txBody>
        </p:sp>
      </p:grpSp>
      <p:grpSp>
        <p:nvGrpSpPr>
          <p:cNvPr id="13" name="原创设计师QQ598969553      _4"/>
          <p:cNvGrpSpPr/>
          <p:nvPr/>
        </p:nvGrpSpPr>
        <p:grpSpPr>
          <a:xfrm>
            <a:off x="7006052" y="1960623"/>
            <a:ext cx="1670404" cy="1180346"/>
            <a:chOff x="800422" y="2736943"/>
            <a:chExt cx="1670404" cy="1180346"/>
          </a:xfrm>
        </p:grpSpPr>
        <p:sp>
          <p:nvSpPr>
            <p:cNvPr id="14" name="矩形 13"/>
            <p:cNvSpPr/>
            <p:nvPr/>
          </p:nvSpPr>
          <p:spPr>
            <a:xfrm>
              <a:off x="927738" y="2736943"/>
              <a:ext cx="1210588"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查询与统计</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提供我的耗材查询、耗材综合查询、耗材综合统计功能</a:t>
              </a:r>
            </a:p>
          </p:txBody>
        </p:sp>
      </p:grpSp>
      <p:grpSp>
        <p:nvGrpSpPr>
          <p:cNvPr id="16" name="原创设计师QQ598969553      _5"/>
          <p:cNvGrpSpPr/>
          <p:nvPr/>
        </p:nvGrpSpPr>
        <p:grpSpPr>
          <a:xfrm>
            <a:off x="2001601" y="2318816"/>
            <a:ext cx="878105" cy="878322"/>
            <a:chOff x="701911" y="1144125"/>
            <a:chExt cx="707780" cy="707955"/>
          </a:xfrm>
        </p:grpSpPr>
        <p:sp>
          <p:nvSpPr>
            <p:cNvPr id="17" name="Oval 53"/>
            <p:cNvSpPr>
              <a:spLocks noChangeArrowheads="1"/>
            </p:cNvSpPr>
            <p:nvPr/>
          </p:nvSpPr>
          <p:spPr bwMode="auto">
            <a:xfrm>
              <a:off x="701911" y="1144125"/>
              <a:ext cx="707780" cy="707955"/>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8" name="Freeform 586"/>
            <p:cNvSpPr>
              <a:spLocks noEditPoints="1"/>
            </p:cNvSpPr>
            <p:nvPr/>
          </p:nvSpPr>
          <p:spPr bwMode="auto">
            <a:xfrm>
              <a:off x="834742" y="1318017"/>
              <a:ext cx="457361" cy="371414"/>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19" name="原创设计师QQ598969553      _6"/>
          <p:cNvGrpSpPr/>
          <p:nvPr/>
        </p:nvGrpSpPr>
        <p:grpSpPr>
          <a:xfrm>
            <a:off x="3736798" y="3517756"/>
            <a:ext cx="878105" cy="878322"/>
            <a:chOff x="3275856" y="2948538"/>
            <a:chExt cx="878105" cy="878322"/>
          </a:xfrm>
        </p:grpSpPr>
        <p:sp>
          <p:nvSpPr>
            <p:cNvPr id="20" name="Oval 53"/>
            <p:cNvSpPr>
              <a:spLocks noChangeArrowheads="1"/>
            </p:cNvSpPr>
            <p:nvPr/>
          </p:nvSpPr>
          <p:spPr bwMode="auto">
            <a:xfrm>
              <a:off x="3275856" y="2948538"/>
              <a:ext cx="878105" cy="878322"/>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1" name="Freeform 626"/>
            <p:cNvSpPr>
              <a:spLocks noEditPoints="1"/>
            </p:cNvSpPr>
            <p:nvPr/>
          </p:nvSpPr>
          <p:spPr bwMode="auto">
            <a:xfrm>
              <a:off x="3507714" y="3149894"/>
              <a:ext cx="414388" cy="472707"/>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2" name="原创设计师QQ598969553      _7"/>
          <p:cNvGrpSpPr/>
          <p:nvPr/>
        </p:nvGrpSpPr>
        <p:grpSpPr>
          <a:xfrm>
            <a:off x="5464990" y="2008954"/>
            <a:ext cx="878105" cy="878322"/>
            <a:chOff x="5004048" y="1439736"/>
            <a:chExt cx="878105" cy="878322"/>
          </a:xfrm>
        </p:grpSpPr>
        <p:sp>
          <p:nvSpPr>
            <p:cNvPr id="23" name="Oval 53"/>
            <p:cNvSpPr>
              <a:spLocks noChangeArrowheads="1"/>
            </p:cNvSpPr>
            <p:nvPr/>
          </p:nvSpPr>
          <p:spPr bwMode="auto">
            <a:xfrm>
              <a:off x="5004048" y="1439736"/>
              <a:ext cx="878105" cy="878322"/>
            </a:xfrm>
            <a:prstGeom prst="ellipse">
              <a:avLst/>
            </a:prstGeom>
            <a:gradFill>
              <a:gsLst>
                <a:gs pos="100000">
                  <a:srgbClr val="0073C3"/>
                </a:gs>
                <a:gs pos="0">
                  <a:srgbClr val="01B0F1"/>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4" name="Freeform 705"/>
            <p:cNvSpPr>
              <a:spLocks noEditPoints="1"/>
            </p:cNvSpPr>
            <p:nvPr/>
          </p:nvSpPr>
          <p:spPr bwMode="auto">
            <a:xfrm>
              <a:off x="5237915" y="1623903"/>
              <a:ext cx="486213" cy="464267"/>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5" name="原创设计师QQ598969553      _8"/>
          <p:cNvGrpSpPr/>
          <p:nvPr/>
        </p:nvGrpSpPr>
        <p:grpSpPr>
          <a:xfrm>
            <a:off x="7549996" y="3517756"/>
            <a:ext cx="878105" cy="878322"/>
            <a:chOff x="7089054" y="2948538"/>
            <a:chExt cx="878105" cy="878322"/>
          </a:xfrm>
        </p:grpSpPr>
        <p:sp>
          <p:nvSpPr>
            <p:cNvPr id="26" name="Oval 53"/>
            <p:cNvSpPr>
              <a:spLocks noChangeArrowheads="1"/>
            </p:cNvSpPr>
            <p:nvPr/>
          </p:nvSpPr>
          <p:spPr bwMode="auto">
            <a:xfrm>
              <a:off x="7089054" y="2948538"/>
              <a:ext cx="878105" cy="878322"/>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7" name="Freeform 628"/>
            <p:cNvSpPr>
              <a:spLocks noEditPoints="1"/>
            </p:cNvSpPr>
            <p:nvPr/>
          </p:nvSpPr>
          <p:spPr bwMode="auto">
            <a:xfrm>
              <a:off x="7339329" y="3143980"/>
              <a:ext cx="377553" cy="472707"/>
            </a:xfrm>
            <a:custGeom>
              <a:avLst/>
              <a:gdLst>
                <a:gd name="T0" fmla="*/ 7 w 123"/>
                <a:gd name="T1" fmla="*/ 0 h 154"/>
                <a:gd name="T2" fmla="*/ 115 w 123"/>
                <a:gd name="T3" fmla="*/ 0 h 154"/>
                <a:gd name="T4" fmla="*/ 123 w 123"/>
                <a:gd name="T5" fmla="*/ 0 h 154"/>
                <a:gd name="T6" fmla="*/ 123 w 123"/>
                <a:gd name="T7" fmla="*/ 5 h 154"/>
                <a:gd name="T8" fmla="*/ 123 w 123"/>
                <a:gd name="T9" fmla="*/ 147 h 154"/>
                <a:gd name="T10" fmla="*/ 123 w 123"/>
                <a:gd name="T11" fmla="*/ 154 h 154"/>
                <a:gd name="T12" fmla="*/ 115 w 123"/>
                <a:gd name="T13" fmla="*/ 154 h 154"/>
                <a:gd name="T14" fmla="*/ 37 w 123"/>
                <a:gd name="T15" fmla="*/ 154 h 154"/>
                <a:gd name="T16" fmla="*/ 37 w 123"/>
                <a:gd name="T17" fmla="*/ 154 h 154"/>
                <a:gd name="T18" fmla="*/ 35 w 123"/>
                <a:gd name="T19" fmla="*/ 154 h 154"/>
                <a:gd name="T20" fmla="*/ 2 w 123"/>
                <a:gd name="T21" fmla="*/ 128 h 154"/>
                <a:gd name="T22" fmla="*/ 0 w 123"/>
                <a:gd name="T23" fmla="*/ 128 h 154"/>
                <a:gd name="T24" fmla="*/ 0 w 123"/>
                <a:gd name="T25" fmla="*/ 123 h 154"/>
                <a:gd name="T26" fmla="*/ 0 w 123"/>
                <a:gd name="T27" fmla="*/ 5 h 154"/>
                <a:gd name="T28" fmla="*/ 0 w 123"/>
                <a:gd name="T29" fmla="*/ 0 h 154"/>
                <a:gd name="T30" fmla="*/ 7 w 123"/>
                <a:gd name="T31" fmla="*/ 0 h 154"/>
                <a:gd name="T32" fmla="*/ 7 w 123"/>
                <a:gd name="T33" fmla="*/ 0 h 154"/>
                <a:gd name="T34" fmla="*/ 11 w 123"/>
                <a:gd name="T35" fmla="*/ 116 h 154"/>
                <a:gd name="T36" fmla="*/ 33 w 123"/>
                <a:gd name="T37" fmla="*/ 109 h 154"/>
                <a:gd name="T38" fmla="*/ 35 w 123"/>
                <a:gd name="T39" fmla="*/ 109 h 154"/>
                <a:gd name="T40" fmla="*/ 35 w 123"/>
                <a:gd name="T41" fmla="*/ 112 h 154"/>
                <a:gd name="T42" fmla="*/ 44 w 123"/>
                <a:gd name="T43" fmla="*/ 142 h 154"/>
                <a:gd name="T44" fmla="*/ 111 w 123"/>
                <a:gd name="T45" fmla="*/ 142 h 154"/>
                <a:gd name="T46" fmla="*/ 111 w 123"/>
                <a:gd name="T47" fmla="*/ 12 h 154"/>
                <a:gd name="T48" fmla="*/ 11 w 123"/>
                <a:gd name="T49" fmla="*/ 12 h 154"/>
                <a:gd name="T50" fmla="*/ 11 w 123"/>
                <a:gd name="T51" fmla="*/ 116 h 154"/>
                <a:gd name="T52" fmla="*/ 11 w 123"/>
                <a:gd name="T53" fmla="*/ 116 h 154"/>
                <a:gd name="T54" fmla="*/ 37 w 123"/>
                <a:gd name="T55" fmla="*/ 140 h 154"/>
                <a:gd name="T56" fmla="*/ 30 w 123"/>
                <a:gd name="T57" fmla="*/ 116 h 154"/>
                <a:gd name="T58" fmla="*/ 14 w 123"/>
                <a:gd name="T59" fmla="*/ 123 h 154"/>
                <a:gd name="T60" fmla="*/ 37 w 123"/>
                <a:gd name="T61" fmla="*/ 140 h 154"/>
                <a:gd name="T62" fmla="*/ 37 w 123"/>
                <a:gd name="T63" fmla="*/ 140 h 154"/>
                <a:gd name="T64" fmla="*/ 28 w 123"/>
                <a:gd name="T65" fmla="*/ 83 h 154"/>
                <a:gd name="T66" fmla="*/ 28 w 123"/>
                <a:gd name="T67" fmla="*/ 88 h 154"/>
                <a:gd name="T68" fmla="*/ 94 w 123"/>
                <a:gd name="T69" fmla="*/ 88 h 154"/>
                <a:gd name="T70" fmla="*/ 94 w 123"/>
                <a:gd name="T71" fmla="*/ 83 h 154"/>
                <a:gd name="T72" fmla="*/ 28 w 123"/>
                <a:gd name="T73" fmla="*/ 83 h 154"/>
                <a:gd name="T74" fmla="*/ 28 w 123"/>
                <a:gd name="T75" fmla="*/ 83 h 154"/>
                <a:gd name="T76" fmla="*/ 28 w 123"/>
                <a:gd name="T77" fmla="*/ 67 h 154"/>
                <a:gd name="T78" fmla="*/ 28 w 123"/>
                <a:gd name="T79" fmla="*/ 71 h 154"/>
                <a:gd name="T80" fmla="*/ 94 w 123"/>
                <a:gd name="T81" fmla="*/ 71 h 154"/>
                <a:gd name="T82" fmla="*/ 94 w 123"/>
                <a:gd name="T83" fmla="*/ 67 h 154"/>
                <a:gd name="T84" fmla="*/ 28 w 123"/>
                <a:gd name="T85" fmla="*/ 67 h 154"/>
                <a:gd name="T86" fmla="*/ 28 w 123"/>
                <a:gd name="T87" fmla="*/ 67 h 154"/>
                <a:gd name="T88" fmla="*/ 28 w 123"/>
                <a:gd name="T89" fmla="*/ 50 h 154"/>
                <a:gd name="T90" fmla="*/ 28 w 123"/>
                <a:gd name="T91" fmla="*/ 55 h 154"/>
                <a:gd name="T92" fmla="*/ 94 w 123"/>
                <a:gd name="T93" fmla="*/ 55 h 154"/>
                <a:gd name="T94" fmla="*/ 94 w 123"/>
                <a:gd name="T95" fmla="*/ 50 h 154"/>
                <a:gd name="T96" fmla="*/ 28 w 123"/>
                <a:gd name="T97" fmla="*/ 50 h 154"/>
                <a:gd name="T98" fmla="*/ 28 w 123"/>
                <a:gd name="T99" fmla="*/ 50 h 154"/>
                <a:gd name="T100" fmla="*/ 28 w 123"/>
                <a:gd name="T101" fmla="*/ 34 h 154"/>
                <a:gd name="T102" fmla="*/ 28 w 123"/>
                <a:gd name="T103" fmla="*/ 38 h 154"/>
                <a:gd name="T104" fmla="*/ 94 w 123"/>
                <a:gd name="T105" fmla="*/ 38 h 154"/>
                <a:gd name="T106" fmla="*/ 94 w 123"/>
                <a:gd name="T107" fmla="*/ 34 h 154"/>
                <a:gd name="T108" fmla="*/ 28 w 123"/>
                <a:gd name="T10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4">
                  <a:moveTo>
                    <a:pt x="7" y="0"/>
                  </a:moveTo>
                  <a:lnTo>
                    <a:pt x="115" y="0"/>
                  </a:lnTo>
                  <a:lnTo>
                    <a:pt x="123" y="0"/>
                  </a:lnTo>
                  <a:lnTo>
                    <a:pt x="123" y="5"/>
                  </a:lnTo>
                  <a:lnTo>
                    <a:pt x="123" y="147"/>
                  </a:lnTo>
                  <a:lnTo>
                    <a:pt x="123" y="154"/>
                  </a:lnTo>
                  <a:lnTo>
                    <a:pt x="115" y="154"/>
                  </a:lnTo>
                  <a:lnTo>
                    <a:pt x="37" y="154"/>
                  </a:lnTo>
                  <a:lnTo>
                    <a:pt x="37" y="154"/>
                  </a:lnTo>
                  <a:lnTo>
                    <a:pt x="35" y="154"/>
                  </a:lnTo>
                  <a:lnTo>
                    <a:pt x="2" y="128"/>
                  </a:lnTo>
                  <a:lnTo>
                    <a:pt x="0" y="128"/>
                  </a:lnTo>
                  <a:lnTo>
                    <a:pt x="0" y="123"/>
                  </a:lnTo>
                  <a:lnTo>
                    <a:pt x="0" y="5"/>
                  </a:lnTo>
                  <a:lnTo>
                    <a:pt x="0" y="0"/>
                  </a:lnTo>
                  <a:lnTo>
                    <a:pt x="7" y="0"/>
                  </a:lnTo>
                  <a:lnTo>
                    <a:pt x="7" y="0"/>
                  </a:lnTo>
                  <a:close/>
                  <a:moveTo>
                    <a:pt x="11" y="116"/>
                  </a:moveTo>
                  <a:lnTo>
                    <a:pt x="33" y="109"/>
                  </a:lnTo>
                  <a:lnTo>
                    <a:pt x="35" y="109"/>
                  </a:lnTo>
                  <a:lnTo>
                    <a:pt x="35" y="112"/>
                  </a:lnTo>
                  <a:lnTo>
                    <a:pt x="44" y="142"/>
                  </a:lnTo>
                  <a:lnTo>
                    <a:pt x="111" y="142"/>
                  </a:lnTo>
                  <a:lnTo>
                    <a:pt x="111" y="12"/>
                  </a:lnTo>
                  <a:lnTo>
                    <a:pt x="11" y="12"/>
                  </a:lnTo>
                  <a:lnTo>
                    <a:pt x="11" y="116"/>
                  </a:lnTo>
                  <a:lnTo>
                    <a:pt x="11" y="116"/>
                  </a:lnTo>
                  <a:close/>
                  <a:moveTo>
                    <a:pt x="37" y="140"/>
                  </a:moveTo>
                  <a:lnTo>
                    <a:pt x="30" y="116"/>
                  </a:lnTo>
                  <a:lnTo>
                    <a:pt x="14" y="123"/>
                  </a:lnTo>
                  <a:lnTo>
                    <a:pt x="37" y="140"/>
                  </a:lnTo>
                  <a:lnTo>
                    <a:pt x="37" y="140"/>
                  </a:lnTo>
                  <a:close/>
                  <a:moveTo>
                    <a:pt x="28" y="83"/>
                  </a:moveTo>
                  <a:lnTo>
                    <a:pt x="28" y="88"/>
                  </a:lnTo>
                  <a:lnTo>
                    <a:pt x="94" y="88"/>
                  </a:lnTo>
                  <a:lnTo>
                    <a:pt x="94" y="83"/>
                  </a:lnTo>
                  <a:lnTo>
                    <a:pt x="28" y="83"/>
                  </a:lnTo>
                  <a:lnTo>
                    <a:pt x="28" y="83"/>
                  </a:lnTo>
                  <a:close/>
                  <a:moveTo>
                    <a:pt x="28" y="67"/>
                  </a:moveTo>
                  <a:lnTo>
                    <a:pt x="28" y="71"/>
                  </a:lnTo>
                  <a:lnTo>
                    <a:pt x="94" y="71"/>
                  </a:lnTo>
                  <a:lnTo>
                    <a:pt x="94" y="67"/>
                  </a:lnTo>
                  <a:lnTo>
                    <a:pt x="28" y="67"/>
                  </a:lnTo>
                  <a:lnTo>
                    <a:pt x="28" y="67"/>
                  </a:lnTo>
                  <a:close/>
                  <a:moveTo>
                    <a:pt x="28" y="50"/>
                  </a:moveTo>
                  <a:lnTo>
                    <a:pt x="28" y="55"/>
                  </a:lnTo>
                  <a:lnTo>
                    <a:pt x="94" y="55"/>
                  </a:lnTo>
                  <a:lnTo>
                    <a:pt x="94" y="50"/>
                  </a:lnTo>
                  <a:lnTo>
                    <a:pt x="28" y="50"/>
                  </a:lnTo>
                  <a:lnTo>
                    <a:pt x="28" y="50"/>
                  </a:lnTo>
                  <a:close/>
                  <a:moveTo>
                    <a:pt x="28" y="34"/>
                  </a:moveTo>
                  <a:lnTo>
                    <a:pt x="28" y="38"/>
                  </a:lnTo>
                  <a:lnTo>
                    <a:pt x="94" y="38"/>
                  </a:lnTo>
                  <a:lnTo>
                    <a:pt x="94" y="34"/>
                  </a:lnTo>
                  <a:lnTo>
                    <a:pt x="28" y="3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8" name="原创设计师QQ598969553      _1"/>
          <p:cNvGrpSpPr/>
          <p:nvPr/>
        </p:nvGrpSpPr>
        <p:grpSpPr>
          <a:xfrm>
            <a:off x="160102" y="1960623"/>
            <a:ext cx="1670404" cy="1180347"/>
            <a:chOff x="800422" y="2736943"/>
            <a:chExt cx="1670404" cy="1180347"/>
          </a:xfrm>
        </p:grpSpPr>
        <p:sp>
          <p:nvSpPr>
            <p:cNvPr id="29" name="矩形 28"/>
            <p:cNvSpPr/>
            <p:nvPr/>
          </p:nvSpPr>
          <p:spPr>
            <a:xfrm>
              <a:off x="927738" y="2736943"/>
              <a:ext cx="1005403" cy="387798"/>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耗材采购</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800422" y="3049360"/>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用户发起耗材采购申请，耗材管理员采购耗材</a:t>
              </a:r>
            </a:p>
          </p:txBody>
        </p:sp>
      </p:grpSp>
    </p:spTree>
    <p:extLst>
      <p:ext uri="{BB962C8B-B14F-4D97-AF65-F5344CB8AC3E}">
        <p14:creationId xmlns:p14="http://schemas.microsoft.com/office/powerpoint/2010/main" val="23579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1900"/>
                            </p:stCondLst>
                            <p:childTnLst>
                              <p:par>
                                <p:cTn id="26" presetID="2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2400"/>
                            </p:stCondLst>
                            <p:childTnLst>
                              <p:par>
                                <p:cTn id="30" presetID="2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9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34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3900"/>
                            </p:stCondLst>
                            <p:childTnLst>
                              <p:par>
                                <p:cTn id="42" presetID="22" presetClass="entr" presetSubtype="1"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F3584C-75BF-4CC7-8CC2-3DD3C1222FDC}"/>
              </a:ext>
            </a:extLst>
          </p:cNvPr>
          <p:cNvSpPr>
            <a:spLocks noGrp="1"/>
          </p:cNvSpPr>
          <p:nvPr>
            <p:ph type="title"/>
          </p:nvPr>
        </p:nvSpPr>
        <p:spPr/>
        <p:txBody>
          <a:bodyPr/>
          <a:lstStyle/>
          <a:p>
            <a:r>
              <a:rPr lang="zh-CN" altLang="en-US" dirty="0"/>
              <a:t>耗材入库放入库存</a:t>
            </a:r>
          </a:p>
        </p:txBody>
      </p:sp>
      <p:sp>
        <p:nvSpPr>
          <p:cNvPr id="3" name="内容占位符 2">
            <a:extLst>
              <a:ext uri="{FF2B5EF4-FFF2-40B4-BE49-F238E27FC236}">
                <a16:creationId xmlns="" xmlns:a16="http://schemas.microsoft.com/office/drawing/2014/main" id="{64A76051-BAB2-44E5-99BF-93696AAED3F0}"/>
              </a:ext>
            </a:extLst>
          </p:cNvPr>
          <p:cNvSpPr>
            <a:spLocks noGrp="1"/>
          </p:cNvSpPr>
          <p:nvPr>
            <p:ph idx="1"/>
          </p:nvPr>
        </p:nvSpPr>
        <p:spPr>
          <a:xfrm>
            <a:off x="348436" y="870556"/>
            <a:ext cx="8519318" cy="722240"/>
          </a:xfrm>
        </p:spPr>
        <p:txBody>
          <a:bodyPr/>
          <a:lstStyle/>
          <a:p>
            <a:r>
              <a:rPr lang="zh-CN" altLang="en-US" dirty="0"/>
              <a:t>如果耗材验收入库时，选择将耗材“放入库存”，则需要填写要放置的仓库。（仓库可由资产管理员在系统中预先建立）</a:t>
            </a:r>
          </a:p>
        </p:txBody>
      </p:sp>
      <p:pic>
        <p:nvPicPr>
          <p:cNvPr id="4" name="图片 3">
            <a:extLst>
              <a:ext uri="{FF2B5EF4-FFF2-40B4-BE49-F238E27FC236}">
                <a16:creationId xmlns="" xmlns:a16="http://schemas.microsoft.com/office/drawing/2014/main" id="{06714941-9D31-4AD1-A17E-8C508BEC5FAD}"/>
              </a:ext>
            </a:extLst>
          </p:cNvPr>
          <p:cNvPicPr>
            <a:picLocks noChangeAspect="1"/>
          </p:cNvPicPr>
          <p:nvPr/>
        </p:nvPicPr>
        <p:blipFill rotWithShape="1">
          <a:blip r:embed="rId2"/>
          <a:srcRect b="3198"/>
          <a:stretch/>
        </p:blipFill>
        <p:spPr>
          <a:xfrm>
            <a:off x="-12031" y="1700808"/>
            <a:ext cx="9144000" cy="3672408"/>
          </a:xfrm>
          <a:prstGeom prst="rect">
            <a:avLst/>
          </a:prstGeom>
          <a:ln>
            <a:solidFill>
              <a:schemeClr val="bg1">
                <a:lumMod val="65000"/>
              </a:schemeClr>
            </a:solidFill>
          </a:ln>
        </p:spPr>
      </p:pic>
      <p:pic>
        <p:nvPicPr>
          <p:cNvPr id="5" name="图片 4">
            <a:extLst>
              <a:ext uri="{FF2B5EF4-FFF2-40B4-BE49-F238E27FC236}">
                <a16:creationId xmlns="" xmlns:a16="http://schemas.microsoft.com/office/drawing/2014/main" id="{7B779A72-571F-4AAA-8A25-5A7D772AD94B}"/>
              </a:ext>
            </a:extLst>
          </p:cNvPr>
          <p:cNvPicPr>
            <a:picLocks noChangeAspect="1"/>
          </p:cNvPicPr>
          <p:nvPr/>
        </p:nvPicPr>
        <p:blipFill rotWithShape="1">
          <a:blip r:embed="rId3"/>
          <a:srcRect t="11221"/>
          <a:stretch/>
        </p:blipFill>
        <p:spPr>
          <a:xfrm>
            <a:off x="0" y="5589240"/>
            <a:ext cx="9144000" cy="1196752"/>
          </a:xfrm>
          <a:prstGeom prst="rect">
            <a:avLst/>
          </a:prstGeom>
          <a:ln>
            <a:solidFill>
              <a:schemeClr val="bg1">
                <a:lumMod val="65000"/>
              </a:schemeClr>
            </a:solidFill>
          </a:ln>
        </p:spPr>
      </p:pic>
      <p:pic>
        <p:nvPicPr>
          <p:cNvPr id="6" name="图片 5">
            <a:extLst>
              <a:ext uri="{FF2B5EF4-FFF2-40B4-BE49-F238E27FC236}">
                <a16:creationId xmlns="" xmlns:a16="http://schemas.microsoft.com/office/drawing/2014/main" id="{6545FDDE-9764-42C6-B127-363B1A8C5D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6695380">
            <a:off x="2516856" y="4039717"/>
            <a:ext cx="4086225" cy="2667000"/>
          </a:xfrm>
          <a:prstGeom prst="rect">
            <a:avLst/>
          </a:prstGeom>
        </p:spPr>
      </p:pic>
    </p:spTree>
    <p:extLst>
      <p:ext uri="{BB962C8B-B14F-4D97-AF65-F5344CB8AC3E}">
        <p14:creationId xmlns:p14="http://schemas.microsoft.com/office/powerpoint/2010/main" val="518615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EEC43F-7B47-43DA-A77C-F977B9488E00}"/>
              </a:ext>
            </a:extLst>
          </p:cNvPr>
          <p:cNvSpPr>
            <a:spLocks noGrp="1"/>
          </p:cNvSpPr>
          <p:nvPr>
            <p:ph type="title"/>
          </p:nvPr>
        </p:nvSpPr>
        <p:spPr/>
        <p:txBody>
          <a:bodyPr/>
          <a:lstStyle/>
          <a:p>
            <a:r>
              <a:rPr lang="zh-CN" altLang="en-US" dirty="0"/>
              <a:t>耗材验收入库</a:t>
            </a:r>
          </a:p>
        </p:txBody>
      </p:sp>
      <p:sp>
        <p:nvSpPr>
          <p:cNvPr id="3" name="内容占位符 2">
            <a:extLst>
              <a:ext uri="{FF2B5EF4-FFF2-40B4-BE49-F238E27FC236}">
                <a16:creationId xmlns="" xmlns:a16="http://schemas.microsoft.com/office/drawing/2014/main" id="{B56E8D4B-98CF-494C-8E4D-464C7FA8BDA3}"/>
              </a:ext>
            </a:extLst>
          </p:cNvPr>
          <p:cNvSpPr>
            <a:spLocks noGrp="1"/>
          </p:cNvSpPr>
          <p:nvPr>
            <p:ph idx="1"/>
          </p:nvPr>
        </p:nvSpPr>
        <p:spPr>
          <a:xfrm>
            <a:off x="323528" y="811960"/>
            <a:ext cx="8229599" cy="1226296"/>
          </a:xfrm>
        </p:spPr>
        <p:txBody>
          <a:bodyPr/>
          <a:lstStyle/>
          <a:p>
            <a:r>
              <a:rPr lang="zh-CN" altLang="en-US" dirty="0"/>
              <a:t>耗材验收入库，新增类型选择补录时，支持</a:t>
            </a:r>
            <a:r>
              <a:rPr lang="en-US" altLang="zh-CN" dirty="0"/>
              <a:t>2</a:t>
            </a:r>
            <a:r>
              <a:rPr lang="zh-CN" altLang="en-US" dirty="0"/>
              <a:t>中录入方式：</a:t>
            </a:r>
            <a:endParaRPr lang="en-US" altLang="zh-CN" dirty="0"/>
          </a:p>
          <a:p>
            <a:pPr lvl="1"/>
            <a:r>
              <a:rPr lang="zh-CN" altLang="en-US" dirty="0"/>
              <a:t>添加耗材：可选择之前已录入过的耗材，直接将信息带入，再修改即可。</a:t>
            </a:r>
            <a:endParaRPr lang="en-US" altLang="zh-CN" dirty="0"/>
          </a:p>
          <a:p>
            <a:pPr lvl="1"/>
            <a:r>
              <a:rPr lang="zh-CN" altLang="en-US" dirty="0"/>
              <a:t>直接添加：手动录入耗材信息。</a:t>
            </a:r>
          </a:p>
        </p:txBody>
      </p:sp>
      <p:grpSp>
        <p:nvGrpSpPr>
          <p:cNvPr id="6" name="组合 5">
            <a:extLst>
              <a:ext uri="{FF2B5EF4-FFF2-40B4-BE49-F238E27FC236}">
                <a16:creationId xmlns="" xmlns:a16="http://schemas.microsoft.com/office/drawing/2014/main" id="{6E5DD6BD-76DF-462D-8F8F-1B2B68CE345B}"/>
              </a:ext>
            </a:extLst>
          </p:cNvPr>
          <p:cNvGrpSpPr/>
          <p:nvPr/>
        </p:nvGrpSpPr>
        <p:grpSpPr>
          <a:xfrm>
            <a:off x="0" y="2183718"/>
            <a:ext cx="9144000" cy="4237531"/>
            <a:chOff x="0" y="2183718"/>
            <a:chExt cx="9144000" cy="4237531"/>
          </a:xfrm>
        </p:grpSpPr>
        <p:pic>
          <p:nvPicPr>
            <p:cNvPr id="4" name="图片 3">
              <a:extLst>
                <a:ext uri="{FF2B5EF4-FFF2-40B4-BE49-F238E27FC236}">
                  <a16:creationId xmlns="" xmlns:a16="http://schemas.microsoft.com/office/drawing/2014/main" id="{B663E968-EB27-4DB0-AEB4-72960ACE39E1}"/>
                </a:ext>
              </a:extLst>
            </p:cNvPr>
            <p:cNvPicPr>
              <a:picLocks noChangeAspect="1"/>
            </p:cNvPicPr>
            <p:nvPr/>
          </p:nvPicPr>
          <p:blipFill>
            <a:blip r:embed="rId2"/>
            <a:stretch>
              <a:fillRect/>
            </a:stretch>
          </p:blipFill>
          <p:spPr>
            <a:xfrm>
              <a:off x="0" y="2823441"/>
              <a:ext cx="9144000" cy="3597808"/>
            </a:xfrm>
            <a:prstGeom prst="rect">
              <a:avLst/>
            </a:prstGeom>
          </p:spPr>
        </p:pic>
        <p:pic>
          <p:nvPicPr>
            <p:cNvPr id="5" name="图片 4">
              <a:extLst>
                <a:ext uri="{FF2B5EF4-FFF2-40B4-BE49-F238E27FC236}">
                  <a16:creationId xmlns="" xmlns:a16="http://schemas.microsoft.com/office/drawing/2014/main" id="{45BE44D1-1A44-4FE8-99E8-05F373343345}"/>
                </a:ext>
              </a:extLst>
            </p:cNvPr>
            <p:cNvPicPr>
              <a:picLocks noChangeAspect="1"/>
            </p:cNvPicPr>
            <p:nvPr/>
          </p:nvPicPr>
          <p:blipFill>
            <a:blip r:embed="rId3"/>
            <a:stretch>
              <a:fillRect/>
            </a:stretch>
          </p:blipFill>
          <p:spPr>
            <a:xfrm>
              <a:off x="0" y="2183718"/>
              <a:ext cx="9144000" cy="2490564"/>
            </a:xfrm>
            <a:prstGeom prst="rect">
              <a:avLst/>
            </a:prstGeom>
          </p:spPr>
        </p:pic>
      </p:grpSp>
    </p:spTree>
    <p:extLst>
      <p:ext uri="{BB962C8B-B14F-4D97-AF65-F5344CB8AC3E}">
        <p14:creationId xmlns:p14="http://schemas.microsoft.com/office/powerpoint/2010/main" val="1438611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5539419-0466-41A2-B91A-126C39A7B817}"/>
              </a:ext>
            </a:extLst>
          </p:cNvPr>
          <p:cNvSpPr>
            <a:spLocks noGrp="1"/>
          </p:cNvSpPr>
          <p:nvPr>
            <p:ph type="title"/>
          </p:nvPr>
        </p:nvSpPr>
        <p:spPr/>
        <p:txBody>
          <a:bodyPr/>
          <a:lstStyle/>
          <a:p>
            <a:r>
              <a:rPr lang="zh-CN" altLang="en-US" dirty="0"/>
              <a:t>耗材领用分摊</a:t>
            </a:r>
          </a:p>
        </p:txBody>
      </p:sp>
      <p:sp>
        <p:nvSpPr>
          <p:cNvPr id="3" name="内容占位符 2">
            <a:extLst>
              <a:ext uri="{FF2B5EF4-FFF2-40B4-BE49-F238E27FC236}">
                <a16:creationId xmlns="" xmlns:a16="http://schemas.microsoft.com/office/drawing/2014/main" id="{5A4807E8-7614-4D2B-9B2A-C681CBAD234F}"/>
              </a:ext>
            </a:extLst>
          </p:cNvPr>
          <p:cNvSpPr>
            <a:spLocks noGrp="1"/>
          </p:cNvSpPr>
          <p:nvPr>
            <p:ph idx="1"/>
          </p:nvPr>
        </p:nvSpPr>
        <p:spPr>
          <a:xfrm>
            <a:off x="445170" y="978568"/>
            <a:ext cx="8229599" cy="1154288"/>
          </a:xfrm>
        </p:spPr>
        <p:txBody>
          <a:bodyPr/>
          <a:lstStyle/>
          <a:p>
            <a:r>
              <a:rPr lang="zh-CN" altLang="en-US" dirty="0"/>
              <a:t>点击“我的耗材”列表中的“领用申请”按钮，可以对已放入库存的耗材进行领用。</a:t>
            </a:r>
            <a:endParaRPr lang="en-US" altLang="zh-CN" dirty="0"/>
          </a:p>
          <a:p>
            <a:r>
              <a:rPr lang="zh-CN" altLang="en-US" dirty="0"/>
              <a:t>选好要领用的耗材后，点击“领用篮”按钮，跳转到领用申请页面。</a:t>
            </a:r>
          </a:p>
        </p:txBody>
      </p:sp>
      <p:pic>
        <p:nvPicPr>
          <p:cNvPr id="4" name="图片 3">
            <a:extLst>
              <a:ext uri="{FF2B5EF4-FFF2-40B4-BE49-F238E27FC236}">
                <a16:creationId xmlns="" xmlns:a16="http://schemas.microsoft.com/office/drawing/2014/main" id="{94EC6C0A-5D63-4E48-82CE-0E33570533C3}"/>
              </a:ext>
            </a:extLst>
          </p:cNvPr>
          <p:cNvPicPr>
            <a:picLocks noChangeAspect="1"/>
          </p:cNvPicPr>
          <p:nvPr/>
        </p:nvPicPr>
        <p:blipFill>
          <a:blip r:embed="rId2"/>
          <a:stretch>
            <a:fillRect/>
          </a:stretch>
        </p:blipFill>
        <p:spPr>
          <a:xfrm>
            <a:off x="36095" y="2153816"/>
            <a:ext cx="9144000" cy="1965669"/>
          </a:xfrm>
          <a:prstGeom prst="rect">
            <a:avLst/>
          </a:prstGeom>
          <a:ln>
            <a:solidFill>
              <a:schemeClr val="bg1">
                <a:lumMod val="65000"/>
              </a:schemeClr>
            </a:solidFill>
          </a:ln>
        </p:spPr>
      </p:pic>
      <p:pic>
        <p:nvPicPr>
          <p:cNvPr id="5" name="图片 4">
            <a:extLst>
              <a:ext uri="{FF2B5EF4-FFF2-40B4-BE49-F238E27FC236}">
                <a16:creationId xmlns="" xmlns:a16="http://schemas.microsoft.com/office/drawing/2014/main" id="{B8B5AD9A-2577-4A89-89C0-28F15FE4231E}"/>
              </a:ext>
            </a:extLst>
          </p:cNvPr>
          <p:cNvPicPr>
            <a:picLocks noChangeAspect="1"/>
          </p:cNvPicPr>
          <p:nvPr/>
        </p:nvPicPr>
        <p:blipFill>
          <a:blip r:embed="rId3"/>
          <a:stretch>
            <a:fillRect/>
          </a:stretch>
        </p:blipFill>
        <p:spPr>
          <a:xfrm>
            <a:off x="-12031" y="4673472"/>
            <a:ext cx="9144000" cy="1923880"/>
          </a:xfrm>
          <a:prstGeom prst="rect">
            <a:avLst/>
          </a:prstGeom>
          <a:ln>
            <a:solidFill>
              <a:schemeClr val="bg1">
                <a:lumMod val="65000"/>
              </a:schemeClr>
            </a:solidFill>
          </a:ln>
        </p:spPr>
      </p:pic>
      <p:sp>
        <p:nvSpPr>
          <p:cNvPr id="6" name="箭头: 下 5">
            <a:extLst>
              <a:ext uri="{FF2B5EF4-FFF2-40B4-BE49-F238E27FC236}">
                <a16:creationId xmlns="" xmlns:a16="http://schemas.microsoft.com/office/drawing/2014/main" id="{33561DB1-4F45-4E3F-A004-D9774F6EC850}"/>
              </a:ext>
            </a:extLst>
          </p:cNvPr>
          <p:cNvSpPr/>
          <p:nvPr/>
        </p:nvSpPr>
        <p:spPr>
          <a:xfrm>
            <a:off x="4427984" y="4212453"/>
            <a:ext cx="216024" cy="360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5065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BB60A523-72C0-4E8D-BC35-52A8FF3DC76B}"/>
              </a:ext>
            </a:extLst>
          </p:cNvPr>
          <p:cNvSpPr>
            <a:spLocks noGrp="1"/>
          </p:cNvSpPr>
          <p:nvPr>
            <p:ph idx="1"/>
          </p:nvPr>
        </p:nvSpPr>
        <p:spPr>
          <a:xfrm>
            <a:off x="445170" y="908720"/>
            <a:ext cx="8229599" cy="1397712"/>
          </a:xfrm>
        </p:spPr>
        <p:txBody>
          <a:bodyPr/>
          <a:lstStyle/>
          <a:p>
            <a:r>
              <a:rPr lang="zh-CN" altLang="en-US" dirty="0"/>
              <a:t>如果勾选了“是否分摊”，即该笔领用需要直接进行费用分摊，则需要在预算分配处通过“添加预算”按钮，填写费用分摊的预算信息。</a:t>
            </a:r>
            <a:endParaRPr lang="en-US" altLang="zh-CN" dirty="0"/>
          </a:p>
          <a:p>
            <a:r>
              <a:rPr lang="zh-CN" altLang="en-US" dirty="0"/>
              <a:t>如果不勾选“是否分摊”，则可使用“综合财务”模块的公共费用分摊功能阶段性进行分摊</a:t>
            </a:r>
          </a:p>
        </p:txBody>
      </p:sp>
      <p:pic>
        <p:nvPicPr>
          <p:cNvPr id="5" name="图片 4">
            <a:extLst>
              <a:ext uri="{FF2B5EF4-FFF2-40B4-BE49-F238E27FC236}">
                <a16:creationId xmlns="" xmlns:a16="http://schemas.microsoft.com/office/drawing/2014/main" id="{F0B06A36-0897-43DE-8B8F-C46C8EA7CAF7}"/>
              </a:ext>
            </a:extLst>
          </p:cNvPr>
          <p:cNvPicPr>
            <a:picLocks noChangeAspect="1"/>
          </p:cNvPicPr>
          <p:nvPr/>
        </p:nvPicPr>
        <p:blipFill>
          <a:blip r:embed="rId2"/>
          <a:stretch>
            <a:fillRect/>
          </a:stretch>
        </p:blipFill>
        <p:spPr>
          <a:xfrm>
            <a:off x="-19672" y="5360908"/>
            <a:ext cx="9144000" cy="1207008"/>
          </a:xfrm>
          <a:prstGeom prst="rect">
            <a:avLst/>
          </a:prstGeom>
          <a:ln>
            <a:solidFill>
              <a:schemeClr val="bg1">
                <a:lumMod val="65000"/>
              </a:schemeClr>
            </a:solidFill>
          </a:ln>
        </p:spPr>
      </p:pic>
      <p:pic>
        <p:nvPicPr>
          <p:cNvPr id="6" name="图片 5">
            <a:extLst>
              <a:ext uri="{FF2B5EF4-FFF2-40B4-BE49-F238E27FC236}">
                <a16:creationId xmlns="" xmlns:a16="http://schemas.microsoft.com/office/drawing/2014/main" id="{3BC33CE5-BAFD-4B5C-BFC8-60F1D070FC81}"/>
              </a:ext>
            </a:extLst>
          </p:cNvPr>
          <p:cNvPicPr>
            <a:picLocks noChangeAspect="1"/>
          </p:cNvPicPr>
          <p:nvPr/>
        </p:nvPicPr>
        <p:blipFill>
          <a:blip r:embed="rId3"/>
          <a:stretch>
            <a:fillRect/>
          </a:stretch>
        </p:blipFill>
        <p:spPr>
          <a:xfrm>
            <a:off x="36095" y="2306432"/>
            <a:ext cx="9144000" cy="2924038"/>
          </a:xfrm>
          <a:prstGeom prst="rect">
            <a:avLst/>
          </a:prstGeom>
          <a:ln>
            <a:solidFill>
              <a:schemeClr val="bg1">
                <a:lumMod val="65000"/>
              </a:schemeClr>
            </a:solidFill>
          </a:ln>
        </p:spPr>
      </p:pic>
      <p:sp>
        <p:nvSpPr>
          <p:cNvPr id="7" name="标题 1">
            <a:extLst>
              <a:ext uri="{FF2B5EF4-FFF2-40B4-BE49-F238E27FC236}">
                <a16:creationId xmlns="" xmlns:a16="http://schemas.microsoft.com/office/drawing/2014/main" id="{6AE422A3-3F40-4F4C-991F-C7E3D2909B24}"/>
              </a:ext>
            </a:extLst>
          </p:cNvPr>
          <p:cNvSpPr>
            <a:spLocks noGrp="1"/>
          </p:cNvSpPr>
          <p:nvPr>
            <p:ph type="title"/>
          </p:nvPr>
        </p:nvSpPr>
        <p:spPr>
          <a:xfrm>
            <a:off x="541422" y="108091"/>
            <a:ext cx="8133347" cy="609600"/>
          </a:xfrm>
        </p:spPr>
        <p:txBody>
          <a:bodyPr/>
          <a:lstStyle/>
          <a:p>
            <a:r>
              <a:rPr lang="zh-CN" altLang="en-US" dirty="0"/>
              <a:t>耗材领用分摊</a:t>
            </a:r>
          </a:p>
        </p:txBody>
      </p:sp>
    </p:spTree>
    <p:extLst>
      <p:ext uri="{BB962C8B-B14F-4D97-AF65-F5344CB8AC3E}">
        <p14:creationId xmlns:p14="http://schemas.microsoft.com/office/powerpoint/2010/main" val="1112598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处置申报中的资产，还需要进行什么审批吗？</a:t>
            </a:r>
            <a:endParaRPr lang="en-US" altLang="zh-CN" dirty="0">
              <a:solidFill>
                <a:schemeClr val="accent6">
                  <a:lumMod val="75000"/>
                </a:schemeClr>
              </a:solidFill>
            </a:endParaRPr>
          </a:p>
          <a:p>
            <a:pPr marL="0" indent="0">
              <a:lnSpc>
                <a:spcPct val="150000"/>
              </a:lnSpc>
              <a:buNone/>
            </a:pPr>
            <a:r>
              <a:rPr lang="zh-CN" altLang="en-US" dirty="0"/>
              <a:t>答：处置申报只是走审批手续，能否报废。处置申报完之后，还需要所资产管理员进行处置汇总，处置汇总是真正的处置操作。</a:t>
            </a:r>
          </a:p>
          <a:p>
            <a:pPr marL="0" indent="0">
              <a:lnSpc>
                <a:spcPct val="150000"/>
              </a:lnSpc>
              <a:buNone/>
            </a:pPr>
            <a:endParaRPr lang="zh-CN" altLang="en-US" dirty="0"/>
          </a:p>
        </p:txBody>
      </p:sp>
      <p:sp>
        <p:nvSpPr>
          <p:cNvPr id="4" name="标题 1">
            <a:extLst>
              <a:ext uri="{FF2B5EF4-FFF2-40B4-BE49-F238E27FC236}">
                <a16:creationId xmlns=""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资产过程管理</a:t>
            </a:r>
          </a:p>
        </p:txBody>
      </p:sp>
    </p:spTree>
    <p:extLst>
      <p:ext uri="{BB962C8B-B14F-4D97-AF65-F5344CB8AC3E}">
        <p14:creationId xmlns:p14="http://schemas.microsoft.com/office/powerpoint/2010/main" val="4233937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之前有些设备都办理了处置申请，能撤回吗？</a:t>
            </a:r>
            <a:endParaRPr lang="en-US" altLang="zh-CN" dirty="0">
              <a:solidFill>
                <a:schemeClr val="accent6">
                  <a:lumMod val="75000"/>
                </a:schemeClr>
              </a:solidFill>
            </a:endParaRPr>
          </a:p>
          <a:p>
            <a:pPr marL="0" indent="0">
              <a:lnSpc>
                <a:spcPct val="150000"/>
              </a:lnSpc>
              <a:buNone/>
            </a:pPr>
            <a:r>
              <a:rPr lang="zh-CN" altLang="en-US" dirty="0"/>
              <a:t>答：如果该设备尚未被所资产管理员汇总提交，可以撤回，可使用菜单“处置申请撤销” 撤销已审批的处置申请，固定资产管理和无形资产管理下都有这个菜单。目前标准版菜单设置中，改菜单权限赋予了所资产管理员，可根据需要选择是否开发给课题组。</a:t>
            </a:r>
          </a:p>
          <a:p>
            <a:pPr marL="0" indent="0">
              <a:lnSpc>
                <a:spcPct val="150000"/>
              </a:lnSpc>
              <a:buNone/>
            </a:pPr>
            <a:endParaRPr lang="zh-CN" altLang="en-US" dirty="0"/>
          </a:p>
        </p:txBody>
      </p:sp>
      <p:sp>
        <p:nvSpPr>
          <p:cNvPr id="4" name="标题 1">
            <a:extLst>
              <a:ext uri="{FF2B5EF4-FFF2-40B4-BE49-F238E27FC236}">
                <a16:creationId xmlns=""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资产过程管理</a:t>
            </a:r>
          </a:p>
        </p:txBody>
      </p:sp>
    </p:spTree>
    <p:extLst>
      <p:ext uri="{BB962C8B-B14F-4D97-AF65-F5344CB8AC3E}">
        <p14:creationId xmlns:p14="http://schemas.microsoft.com/office/powerpoint/2010/main" val="2553695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978568"/>
            <a:ext cx="8229599" cy="522143"/>
          </a:xfrm>
        </p:spPr>
        <p:txBody>
          <a:bodyPr>
            <a:normAutofit lnSpcReduction="10000"/>
          </a:bodyPr>
          <a:lstStyle/>
          <a:p>
            <a:pPr>
              <a:lnSpc>
                <a:spcPct val="150000"/>
              </a:lnSpc>
              <a:buFont typeface="Wingdings" panose="05000000000000000000" pitchFamily="2" charset="2"/>
              <a:buChar char="u"/>
            </a:pPr>
            <a:r>
              <a:rPr lang="zh-CN" altLang="en-US" dirty="0">
                <a:solidFill>
                  <a:schemeClr val="accent6">
                    <a:lumMod val="75000"/>
                  </a:schemeClr>
                </a:solidFill>
              </a:rPr>
              <a:t>如何撤销单据？</a:t>
            </a:r>
          </a:p>
        </p:txBody>
      </p:sp>
      <p:sp>
        <p:nvSpPr>
          <p:cNvPr id="12" name="文本框 11">
            <a:extLst>
              <a:ext uri="{FF2B5EF4-FFF2-40B4-BE49-F238E27FC236}">
                <a16:creationId xmlns="" xmlns:a16="http://schemas.microsoft.com/office/drawing/2014/main" id="{A4CD638D-E849-4633-B082-AE33924C36DD}"/>
              </a:ext>
            </a:extLst>
          </p:cNvPr>
          <p:cNvSpPr txBox="1"/>
          <p:nvPr/>
        </p:nvSpPr>
        <p:spPr>
          <a:xfrm>
            <a:off x="493295" y="1540672"/>
            <a:ext cx="8133347" cy="3869457"/>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zh-CN" altLang="en-US" sz="1800" b="0" dirty="0">
                <a:latin typeface="微软雅黑" panose="020B0503020204020204" pitchFamily="34" charset="-122"/>
                <a:ea typeface="微软雅黑" panose="020B0503020204020204" pitchFamily="34" charset="-122"/>
              </a:rPr>
              <a:t>如果单据尚在审批流转中，想要撤销单据可通过如下方式：</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申请人可以在该业务对应菜单下的</a:t>
            </a: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“审批中”</a:t>
            </a:r>
            <a:r>
              <a:rPr lang="zh-CN" altLang="en-US" sz="1800" b="0" dirty="0">
                <a:latin typeface="微软雅黑" panose="020B0503020204020204" pitchFamily="34" charset="-122"/>
                <a:ea typeface="微软雅黑" panose="020B0503020204020204" pitchFamily="34" charset="-122"/>
              </a:rPr>
              <a:t>页签下，找到该单据，进入</a:t>
            </a: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详情页面</a:t>
            </a:r>
            <a:r>
              <a:rPr lang="zh-CN" altLang="en-US" sz="1800" b="0" dirty="0">
                <a:latin typeface="微软雅黑" panose="020B0503020204020204" pitchFamily="34" charset="-122"/>
                <a:ea typeface="微软雅黑" panose="020B0503020204020204" pitchFamily="34" charset="-122"/>
              </a:rPr>
              <a:t>，点击详情页面左上角的</a:t>
            </a: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“撤销”按钮</a:t>
            </a:r>
            <a:r>
              <a:rPr lang="zh-CN" altLang="en-US" sz="1800" b="0" dirty="0">
                <a:latin typeface="微软雅黑" panose="020B0503020204020204" pitchFamily="34" charset="-122"/>
                <a:ea typeface="微软雅黑" panose="020B0503020204020204" pitchFamily="34" charset="-122"/>
              </a:rPr>
              <a:t>，将单据撤回修改。</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审批人在审批时选择“退回申请人”，提交后。申请人可在该业务对应菜单下的</a:t>
            </a: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“暂存”</a:t>
            </a:r>
            <a:r>
              <a:rPr lang="zh-CN" altLang="en-US" sz="1800" b="0" dirty="0">
                <a:latin typeface="微软雅黑" panose="020B0503020204020204" pitchFamily="34" charset="-122"/>
                <a:ea typeface="微软雅黑" panose="020B0503020204020204" pitchFamily="34" charset="-122"/>
              </a:rPr>
              <a:t>页签下，找到该单据，重新编辑提交。</a:t>
            </a:r>
            <a:endParaRPr lang="en-US" altLang="zh-CN" sz="1800" b="0" dirty="0">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Ø"/>
            </a:pPr>
            <a:r>
              <a:rPr lang="zh-CN" altLang="en-US" sz="1800" b="0" dirty="0">
                <a:latin typeface="微软雅黑" panose="020B0503020204020204" pitchFamily="34" charset="-122"/>
                <a:ea typeface="微软雅黑" panose="020B0503020204020204" pitchFamily="34" charset="-122"/>
              </a:rPr>
              <a:t>如果单据已经完成审批，即单据状态是“已审批”，且该单据尚未被其他单据关联，如果用户需要撤销该单据：</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采购申请、采购订单、验收入库、资产维修申请单，需要联系所资产管理员进行操作。</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其他单据：一旦完成审批，不允许撤销。</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如果该单据被其他业务关联了，则该单据不允许撤销</a:t>
            </a:r>
            <a:r>
              <a:rPr lang="zh-CN" altLang="en-US" sz="1800" b="0" dirty="0">
                <a:latin typeface="微软雅黑" panose="020B0503020204020204" pitchFamily="34" charset="-122"/>
                <a:ea typeface="微软雅黑" panose="020B0503020204020204" pitchFamily="34" charset="-122"/>
              </a:rPr>
              <a:t>。</a:t>
            </a:r>
            <a:endParaRPr lang="en-US" altLang="zh-CN" sz="1800" b="0" dirty="0">
              <a:latin typeface="微软雅黑" panose="020B0503020204020204" pitchFamily="34" charset="-122"/>
              <a:ea typeface="微软雅黑" panose="020B0503020204020204" pitchFamily="34" charset="-122"/>
            </a:endParaRPr>
          </a:p>
        </p:txBody>
      </p:sp>
      <p:sp>
        <p:nvSpPr>
          <p:cNvPr id="8" name="标题 1">
            <a:extLst>
              <a:ext uri="{FF2B5EF4-FFF2-40B4-BE49-F238E27FC236}">
                <a16:creationId xmlns="" xmlns:a16="http://schemas.microsoft.com/office/drawing/2014/main" id="{AD81AAE4-832F-4861-A755-BFCB8E22E882}"/>
              </a:ext>
            </a:extLst>
          </p:cNvPr>
          <p:cNvSpPr>
            <a:spLocks noGrp="1"/>
          </p:cNvSpPr>
          <p:nvPr>
            <p:ph type="title"/>
          </p:nvPr>
        </p:nvSpPr>
        <p:spPr>
          <a:xfrm>
            <a:off x="541422" y="108091"/>
            <a:ext cx="8133347" cy="609600"/>
          </a:xfrm>
        </p:spPr>
        <p:txBody>
          <a:bodyPr/>
          <a:lstStyle/>
          <a:p>
            <a:r>
              <a:rPr lang="zh-CN" altLang="en-US" dirty="0"/>
              <a:t>常见问题</a:t>
            </a:r>
          </a:p>
        </p:txBody>
      </p:sp>
    </p:spTree>
    <p:extLst>
      <p:ext uri="{BB962C8B-B14F-4D97-AF65-F5344CB8AC3E}">
        <p14:creationId xmlns:p14="http://schemas.microsoft.com/office/powerpoint/2010/main" val="114680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EBC26330-D7BC-4D6D-9DC9-0974326930A8}"/>
              </a:ext>
            </a:extLst>
          </p:cNvPr>
          <p:cNvSpPr>
            <a:spLocks noGrp="1"/>
          </p:cNvSpPr>
          <p:nvPr>
            <p:ph idx="1"/>
          </p:nvPr>
        </p:nvSpPr>
        <p:spPr>
          <a:xfrm>
            <a:off x="445170" y="978568"/>
            <a:ext cx="8229599" cy="1010272"/>
          </a:xfrm>
        </p:spPr>
        <p:txBody>
          <a:bodyPr>
            <a:normAutofit/>
          </a:bodyPr>
          <a:lstStyle/>
          <a:p>
            <a:pPr>
              <a:buFont typeface="Wingdings" panose="05000000000000000000" pitchFamily="2" charset="2"/>
              <a:buChar char="n"/>
            </a:pPr>
            <a:r>
              <a:rPr lang="zh-CN" altLang="en-US" b="1" dirty="0"/>
              <a:t>审批中的单据如何撤销？</a:t>
            </a:r>
            <a:endParaRPr lang="en-US" altLang="zh-CN" b="1" dirty="0"/>
          </a:p>
          <a:p>
            <a:pPr marL="0" indent="0">
              <a:buNone/>
            </a:pPr>
            <a:r>
              <a:rPr lang="zh-CN" altLang="en-US" dirty="0"/>
              <a:t>     </a:t>
            </a:r>
            <a:r>
              <a:rPr lang="en-US" altLang="zh-CN" dirty="0"/>
              <a:t>- </a:t>
            </a:r>
            <a:r>
              <a:rPr lang="zh-CN" altLang="en-US" dirty="0"/>
              <a:t>点击要撤销的业务对应的菜单</a:t>
            </a:r>
          </a:p>
        </p:txBody>
      </p:sp>
      <p:pic>
        <p:nvPicPr>
          <p:cNvPr id="4" name="图片 3">
            <a:extLst>
              <a:ext uri="{FF2B5EF4-FFF2-40B4-BE49-F238E27FC236}">
                <a16:creationId xmlns="" xmlns:a16="http://schemas.microsoft.com/office/drawing/2014/main" id="{CB84A48D-02F0-441A-8858-EFE091A09FF8}"/>
              </a:ext>
            </a:extLst>
          </p:cNvPr>
          <p:cNvPicPr>
            <a:picLocks noChangeAspect="1"/>
          </p:cNvPicPr>
          <p:nvPr/>
        </p:nvPicPr>
        <p:blipFill>
          <a:blip r:embed="rId2"/>
          <a:stretch>
            <a:fillRect/>
          </a:stretch>
        </p:blipFill>
        <p:spPr>
          <a:xfrm>
            <a:off x="36512" y="1772816"/>
            <a:ext cx="9144000" cy="2563258"/>
          </a:xfrm>
          <a:prstGeom prst="rect">
            <a:avLst/>
          </a:prstGeom>
          <a:ln>
            <a:solidFill>
              <a:schemeClr val="tx1">
                <a:lumMod val="65000"/>
                <a:lumOff val="35000"/>
              </a:schemeClr>
            </a:solidFill>
          </a:ln>
        </p:spPr>
      </p:pic>
      <p:pic>
        <p:nvPicPr>
          <p:cNvPr id="5" name="图片 4">
            <a:extLst>
              <a:ext uri="{FF2B5EF4-FFF2-40B4-BE49-F238E27FC236}">
                <a16:creationId xmlns="" xmlns:a16="http://schemas.microsoft.com/office/drawing/2014/main" id="{4EABF30D-E0DC-417F-ACEE-8D4CDF1C6BFF}"/>
              </a:ext>
            </a:extLst>
          </p:cNvPr>
          <p:cNvPicPr>
            <a:picLocks noChangeAspect="1"/>
          </p:cNvPicPr>
          <p:nvPr/>
        </p:nvPicPr>
        <p:blipFill>
          <a:blip r:embed="rId3"/>
          <a:stretch>
            <a:fillRect/>
          </a:stretch>
        </p:blipFill>
        <p:spPr>
          <a:xfrm>
            <a:off x="36095" y="4454557"/>
            <a:ext cx="9144000" cy="2193398"/>
          </a:xfrm>
          <a:prstGeom prst="rect">
            <a:avLst/>
          </a:prstGeom>
          <a:ln>
            <a:solidFill>
              <a:schemeClr val="tx1">
                <a:lumMod val="65000"/>
                <a:lumOff val="35000"/>
              </a:schemeClr>
            </a:solidFill>
          </a:ln>
        </p:spPr>
      </p:pic>
      <p:sp>
        <p:nvSpPr>
          <p:cNvPr id="8" name="标题 1">
            <a:extLst>
              <a:ext uri="{FF2B5EF4-FFF2-40B4-BE49-F238E27FC236}">
                <a16:creationId xmlns="" xmlns:a16="http://schemas.microsoft.com/office/drawing/2014/main" id="{F57C0492-D1BC-405F-B310-EC32410E699C}"/>
              </a:ext>
            </a:extLst>
          </p:cNvPr>
          <p:cNvSpPr>
            <a:spLocks noGrp="1"/>
          </p:cNvSpPr>
          <p:nvPr>
            <p:ph type="title"/>
          </p:nvPr>
        </p:nvSpPr>
        <p:spPr>
          <a:xfrm>
            <a:off x="541422" y="108091"/>
            <a:ext cx="8133347" cy="609600"/>
          </a:xfrm>
        </p:spPr>
        <p:txBody>
          <a:bodyPr/>
          <a:lstStyle/>
          <a:p>
            <a:r>
              <a:rPr lang="zh-CN" altLang="en-US" dirty="0"/>
              <a:t>常见问题</a:t>
            </a:r>
          </a:p>
        </p:txBody>
      </p:sp>
    </p:spTree>
    <p:extLst>
      <p:ext uri="{BB962C8B-B14F-4D97-AF65-F5344CB8AC3E}">
        <p14:creationId xmlns:p14="http://schemas.microsoft.com/office/powerpoint/2010/main" val="2635526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978568"/>
            <a:ext cx="8229599" cy="522143"/>
          </a:xfrm>
        </p:spPr>
        <p:txBody>
          <a:bodyPr>
            <a:normAutofit lnSpcReduction="10000"/>
          </a:bodyPr>
          <a:lstStyle/>
          <a:p>
            <a:pPr>
              <a:lnSpc>
                <a:spcPct val="150000"/>
              </a:lnSpc>
              <a:buFont typeface="Wingdings" panose="05000000000000000000" pitchFamily="2" charset="2"/>
              <a:buChar char="u"/>
            </a:pPr>
            <a:r>
              <a:rPr lang="zh-CN" altLang="en-US" dirty="0" smtClean="0">
                <a:solidFill>
                  <a:schemeClr val="accent6">
                    <a:lumMod val="75000"/>
                  </a:schemeClr>
                </a:solidFill>
              </a:rPr>
              <a:t>特殊业务</a:t>
            </a:r>
            <a:endParaRPr lang="zh-CN" altLang="en-US" dirty="0">
              <a:solidFill>
                <a:schemeClr val="accent6">
                  <a:lumMod val="75000"/>
                </a:schemeClr>
              </a:solidFill>
            </a:endParaRPr>
          </a:p>
        </p:txBody>
      </p:sp>
      <p:sp>
        <p:nvSpPr>
          <p:cNvPr id="5" name="矩形 4">
            <a:extLst>
              <a:ext uri="{FF2B5EF4-FFF2-40B4-BE49-F238E27FC236}">
                <a16:creationId xmlns="" xmlns:a16="http://schemas.microsoft.com/office/drawing/2014/main" id="{B03120FA-4B0E-421B-80CA-229C8B6F8B2F}"/>
              </a:ext>
            </a:extLst>
          </p:cNvPr>
          <p:cNvSpPr/>
          <p:nvPr/>
        </p:nvSpPr>
        <p:spPr>
          <a:xfrm>
            <a:off x="468095" y="1500711"/>
            <a:ext cx="8280000" cy="3785652"/>
          </a:xfrm>
          <a:prstGeom prst="rect">
            <a:avLst/>
          </a:prstGeom>
        </p:spPr>
        <p:txBody>
          <a:bodyPr wrap="square">
            <a:spAutoFit/>
          </a:bodyPr>
          <a:lstStyle/>
          <a:p>
            <a:pPr marL="0" lvl="1">
              <a:lnSpc>
                <a:spcPct val="150000"/>
              </a:lnSpc>
            </a:pPr>
            <a:r>
              <a:rPr lang="en-US" altLang="zh-CN" sz="2000" dirty="0" smtClean="0"/>
              <a:t>1.</a:t>
            </a:r>
            <a:r>
              <a:rPr lang="zh-CN" altLang="zh-CN" sz="2000" dirty="0" smtClean="0"/>
              <a:t>资产</a:t>
            </a:r>
            <a:r>
              <a:rPr lang="zh-CN" altLang="zh-CN" sz="2000" dirty="0"/>
              <a:t>增加减少业务不在变更里做，增加在验收入库选是否配件，调减选部分报废。</a:t>
            </a:r>
          </a:p>
          <a:p>
            <a:pPr marL="0" lvl="1">
              <a:lnSpc>
                <a:spcPct val="150000"/>
              </a:lnSpc>
            </a:pPr>
            <a:r>
              <a:rPr lang="en-US" altLang="zh-CN" sz="2000" dirty="0" smtClean="0"/>
              <a:t>2.</a:t>
            </a:r>
            <a:r>
              <a:rPr lang="zh-CN" altLang="zh-CN" sz="2000" dirty="0" smtClean="0"/>
              <a:t>资产</a:t>
            </a:r>
            <a:r>
              <a:rPr lang="zh-CN" altLang="zh-CN" sz="2000" dirty="0"/>
              <a:t>填单人与责任人不一致</a:t>
            </a:r>
            <a:r>
              <a:rPr lang="en-US" altLang="zh-CN" sz="2000" dirty="0"/>
              <a:t>-</a:t>
            </a:r>
            <a:r>
              <a:rPr lang="zh-CN" altLang="zh-CN" sz="2000" dirty="0"/>
              <a:t>验收入库单需要资产验收人先</a:t>
            </a:r>
            <a:r>
              <a:rPr lang="zh-CN" altLang="zh-CN" sz="2000" dirty="0" smtClean="0"/>
              <a:t>审批</a:t>
            </a:r>
            <a:r>
              <a:rPr lang="zh-CN" altLang="en-US" sz="2000" dirty="0" smtClean="0"/>
              <a:t>。</a:t>
            </a:r>
            <a:endParaRPr lang="zh-CN" altLang="zh-CN" sz="2000" dirty="0"/>
          </a:p>
          <a:p>
            <a:pPr marL="0" lvl="1">
              <a:lnSpc>
                <a:spcPct val="150000"/>
              </a:lnSpc>
            </a:pPr>
            <a:r>
              <a:rPr lang="en-US" altLang="zh-CN" sz="2000" b="0" dirty="0" smtClean="0">
                <a:latin typeface="微软雅黑" panose="020B0503020204020204" pitchFamily="34" charset="-122"/>
                <a:ea typeface="微软雅黑" panose="020B0503020204020204" pitchFamily="34" charset="-122"/>
              </a:rPr>
              <a:t>3.</a:t>
            </a:r>
            <a:r>
              <a:rPr lang="zh-CN" altLang="en-US" sz="2000" b="0" dirty="0" smtClean="0">
                <a:latin typeface="微软雅黑" panose="020B0503020204020204" pitchFamily="34" charset="-122"/>
                <a:ea typeface="微软雅黑" panose="020B0503020204020204" pitchFamily="34" charset="-122"/>
              </a:rPr>
              <a:t>基建转固 研制转入只填写验收入库不再填写固定资产报销单，只有这两类业务勾选已完成报销。</a:t>
            </a:r>
            <a:endParaRPr lang="en-US" altLang="zh-CN" sz="2000" b="0" dirty="0" smtClean="0">
              <a:latin typeface="微软雅黑" panose="020B0503020204020204" pitchFamily="34" charset="-122"/>
              <a:ea typeface="微软雅黑" panose="020B0503020204020204" pitchFamily="34" charset="-122"/>
            </a:endParaRPr>
          </a:p>
          <a:p>
            <a:pPr marL="0" lvl="1">
              <a:lnSpc>
                <a:spcPct val="150000"/>
              </a:lnSpc>
            </a:pPr>
            <a:r>
              <a:rPr lang="en-US" altLang="zh-CN" sz="2000" b="0" dirty="0" smtClean="0">
                <a:latin typeface="微软雅黑" panose="020B0503020204020204" pitchFamily="34" charset="-122"/>
                <a:ea typeface="微软雅黑" panose="020B0503020204020204" pitchFamily="34" charset="-122"/>
              </a:rPr>
              <a:t>4.</a:t>
            </a:r>
            <a:r>
              <a:rPr lang="zh-CN" altLang="en-US" sz="2000" b="0" smtClean="0">
                <a:latin typeface="微软雅黑" panose="020B0503020204020204" pitchFamily="34" charset="-122"/>
                <a:ea typeface="微软雅黑" panose="020B0503020204020204" pitchFamily="34" charset="-122"/>
              </a:rPr>
              <a:t>固定资产入库领用单一式三份，发票，合同，验收单等附件贴在其中一张入库单后面，现场审批。</a:t>
            </a:r>
            <a:endParaRPr lang="en-US" altLang="zh-CN" sz="2000" b="0" dirty="0" smtClean="0">
              <a:latin typeface="微软雅黑" panose="020B0503020204020204" pitchFamily="34" charset="-122"/>
              <a:ea typeface="微软雅黑" panose="020B0503020204020204" pitchFamily="34" charset="-122"/>
            </a:endParaRPr>
          </a:p>
          <a:p>
            <a:pPr marL="0" lvl="1">
              <a:lnSpc>
                <a:spcPct val="150000"/>
              </a:lnSpc>
            </a:pPr>
            <a:endParaRPr lang="en-US" altLang="zh-CN" sz="2000" b="0" dirty="0">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 xmlns:a16="http://schemas.microsoft.com/office/drawing/2014/main" id="{BD5A1E3E-D5E9-4DAA-A52D-51025B4EC8BD}"/>
              </a:ext>
            </a:extLst>
          </p:cNvPr>
          <p:cNvSpPr>
            <a:spLocks noGrp="1"/>
          </p:cNvSpPr>
          <p:nvPr>
            <p:ph type="title"/>
          </p:nvPr>
        </p:nvSpPr>
        <p:spPr>
          <a:xfrm>
            <a:off x="541422" y="108091"/>
            <a:ext cx="8133347" cy="609600"/>
          </a:xfrm>
        </p:spPr>
        <p:txBody>
          <a:bodyPr/>
          <a:lstStyle/>
          <a:p>
            <a:r>
              <a:rPr lang="zh-CN" altLang="en-US" dirty="0" smtClean="0"/>
              <a:t>特别注意</a:t>
            </a:r>
            <a:endParaRPr lang="zh-CN" altLang="en-US" dirty="0"/>
          </a:p>
        </p:txBody>
      </p:sp>
    </p:spTree>
    <p:extLst>
      <p:ext uri="{BB962C8B-B14F-4D97-AF65-F5344CB8AC3E}">
        <p14:creationId xmlns:p14="http://schemas.microsoft.com/office/powerpoint/2010/main" val="401322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98731"/>
            <a:ext cx="5819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16" y="2559442"/>
            <a:ext cx="8280000" cy="360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弧形箭头 4"/>
          <p:cNvSpPr/>
          <p:nvPr/>
        </p:nvSpPr>
        <p:spPr>
          <a:xfrm>
            <a:off x="6824163" y="1589244"/>
            <a:ext cx="864096" cy="946298"/>
          </a:xfrm>
          <a:prstGeom prst="curved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endParaRPr>
          </a:p>
        </p:txBody>
      </p:sp>
      <p:sp>
        <p:nvSpPr>
          <p:cNvPr id="11" name="标题 1">
            <a:extLst>
              <a:ext uri="{FF2B5EF4-FFF2-40B4-BE49-F238E27FC236}">
                <a16:creationId xmlns=""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7" name="矩形 6"/>
          <p:cNvSpPr/>
          <p:nvPr/>
        </p:nvSpPr>
        <p:spPr>
          <a:xfrm>
            <a:off x="3995936" y="2708920"/>
            <a:ext cx="602980" cy="432048"/>
          </a:xfrm>
          <a:prstGeom prst="rect">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矩形 12"/>
          <p:cNvSpPr/>
          <p:nvPr/>
        </p:nvSpPr>
        <p:spPr>
          <a:xfrm>
            <a:off x="4641874" y="2708920"/>
            <a:ext cx="602980" cy="432048"/>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 xmlns:a16="http://schemas.microsoft.com/office/drawing/2014/main" id="{63108C09-E963-46F1-9F21-EDA94A579C4C}"/>
              </a:ext>
            </a:extLst>
          </p:cNvPr>
          <p:cNvPicPr>
            <a:picLocks noChangeAspect="1"/>
          </p:cNvPicPr>
          <p:nvPr/>
        </p:nvPicPr>
        <p:blipFill>
          <a:blip r:embed="rId4"/>
          <a:stretch>
            <a:fillRect/>
          </a:stretch>
        </p:blipFill>
        <p:spPr>
          <a:xfrm>
            <a:off x="1649318" y="3320784"/>
            <a:ext cx="5899195" cy="2880000"/>
          </a:xfrm>
          <a:prstGeom prst="rect">
            <a:avLst/>
          </a:prstGeom>
        </p:spPr>
      </p:pic>
      <p:pic>
        <p:nvPicPr>
          <p:cNvPr id="3" name="图片 2">
            <a:extLst>
              <a:ext uri="{FF2B5EF4-FFF2-40B4-BE49-F238E27FC236}">
                <a16:creationId xmlns="" xmlns:a16="http://schemas.microsoft.com/office/drawing/2014/main" id="{5E81600A-5B78-487D-85B4-5B2B7801DDF9}"/>
              </a:ext>
            </a:extLst>
          </p:cNvPr>
          <p:cNvPicPr>
            <a:picLocks noChangeAspect="1"/>
          </p:cNvPicPr>
          <p:nvPr/>
        </p:nvPicPr>
        <p:blipFill>
          <a:blip r:embed="rId5"/>
          <a:stretch>
            <a:fillRect/>
          </a:stretch>
        </p:blipFill>
        <p:spPr>
          <a:xfrm>
            <a:off x="855245" y="3873943"/>
            <a:ext cx="7505700" cy="2286000"/>
          </a:xfrm>
          <a:prstGeom prst="rect">
            <a:avLst/>
          </a:prstGeom>
        </p:spPr>
      </p:pic>
    </p:spTree>
    <p:extLst>
      <p:ext uri="{BB962C8B-B14F-4D97-AF65-F5344CB8AC3E}">
        <p14:creationId xmlns:p14="http://schemas.microsoft.com/office/powerpoint/2010/main" val="15962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2)">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40778"/>
            <a:ext cx="9144000" cy="1417223"/>
          </a:xfrm>
          <a:prstGeom prst="rect">
            <a:avLst/>
          </a:prstGeom>
          <a:solidFill>
            <a:srgbClr val="2073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Rectangle 2"/>
          <p:cNvSpPr>
            <a:spLocks noChangeArrowheads="1"/>
          </p:cNvSpPr>
          <p:nvPr/>
        </p:nvSpPr>
        <p:spPr bwMode="auto">
          <a:xfrm>
            <a:off x="1187450" y="1557338"/>
            <a:ext cx="6753225" cy="4191000"/>
          </a:xfrm>
          <a:prstGeom prst="rect">
            <a:avLst/>
          </a:prstGeom>
          <a:noFill/>
          <a:ln w="9525">
            <a:noFill/>
            <a:miter lim="800000"/>
            <a:headEnd/>
            <a:tailEnd/>
          </a:ln>
          <a:effectLst/>
        </p:spPr>
        <p:txBody>
          <a:bodyPr/>
          <a:lstStyle/>
          <a:p>
            <a:pPr algn="ctr" eaLnBrk="0" hangingPunct="0">
              <a:spcBef>
                <a:spcPct val="40000"/>
              </a:spcBef>
              <a:defRPr/>
            </a:pPr>
            <a:endParaRPr kumimoji="0" lang="zh-TW" sz="6700" dirty="0">
              <a:solidFill>
                <a:srgbClr val="FF0000"/>
              </a:solidFill>
              <a:latin typeface="黑体" pitchFamily="2" charset="-122"/>
              <a:ea typeface="黑体" pitchFamily="2" charset="-122"/>
            </a:endParaRPr>
          </a:p>
          <a:p>
            <a:pPr algn="ctr" eaLnBrk="0" hangingPunct="0">
              <a:spcBef>
                <a:spcPct val="40000"/>
              </a:spcBef>
              <a:defRPr/>
            </a:pPr>
            <a:r>
              <a:rPr kumimoji="0" lang="zh-TW" sz="3700" b="0" dirty="0">
                <a:effectLst>
                  <a:outerShdw blurRad="38100" dist="38100" dir="2700000" algn="tl">
                    <a:srgbClr val="C0C0C0"/>
                  </a:outerShdw>
                </a:effectLst>
                <a:latin typeface="Arial" charset="0"/>
                <a:ea typeface="黑体" pitchFamily="2" charset="-122"/>
              </a:rPr>
              <a:t/>
            </a:r>
            <a:br>
              <a:rPr kumimoji="0" lang="zh-TW" sz="3700" b="0" dirty="0">
                <a:effectLst>
                  <a:outerShdw blurRad="38100" dist="38100" dir="2700000" algn="tl">
                    <a:srgbClr val="C0C0C0"/>
                  </a:outerShdw>
                </a:effectLst>
                <a:latin typeface="Arial" charset="0"/>
                <a:ea typeface="黑体" pitchFamily="2" charset="-122"/>
              </a:rPr>
            </a:br>
            <a:endParaRPr kumimoji="0" lang="zh-TW" sz="3700" b="0" dirty="0">
              <a:effectLst>
                <a:outerShdw blurRad="38100" dist="38100" dir="2700000" algn="tl">
                  <a:srgbClr val="C0C0C0"/>
                </a:outerShdw>
              </a:effectLst>
              <a:latin typeface="Arial" charset="0"/>
              <a:ea typeface="黑体" pitchFamily="2" charset="-122"/>
            </a:endParaRPr>
          </a:p>
          <a:p>
            <a:pPr algn="ctr" eaLnBrk="0" hangingPunct="0">
              <a:spcBef>
                <a:spcPct val="40000"/>
              </a:spcBef>
              <a:defRPr/>
            </a:pPr>
            <a:endParaRPr kumimoji="0" lang="en-US" sz="800" dirty="0">
              <a:effectLst>
                <a:outerShdw blurRad="38100" dist="38100" dir="2700000" algn="tl">
                  <a:srgbClr val="C0C0C0"/>
                </a:outerShdw>
              </a:effectLst>
              <a:latin typeface="Arial" charset="0"/>
              <a:ea typeface="黑体" pitchFamily="2" charset="-122"/>
            </a:endParaRPr>
          </a:p>
          <a:p>
            <a:pPr algn="ctr" eaLnBrk="0" hangingPunct="0">
              <a:spcBef>
                <a:spcPct val="40000"/>
              </a:spcBef>
              <a:defRPr/>
            </a:pPr>
            <a:r>
              <a:rPr kumimoji="0" lang="en-US" sz="2000" dirty="0">
                <a:effectLst>
                  <a:outerShdw blurRad="38100" dist="38100" dir="2700000" algn="tl">
                    <a:srgbClr val="C0C0C0"/>
                  </a:outerShdw>
                </a:effectLst>
                <a:latin typeface="Arial" charset="0"/>
                <a:ea typeface="黑体" pitchFamily="2" charset="-122"/>
              </a:rPr>
              <a:t>            </a:t>
            </a:r>
            <a:br>
              <a:rPr kumimoji="0" lang="en-US" sz="2000" dirty="0">
                <a:effectLst>
                  <a:outerShdw blurRad="38100" dist="38100" dir="2700000" algn="tl">
                    <a:srgbClr val="C0C0C0"/>
                  </a:outerShdw>
                </a:effectLst>
                <a:latin typeface="Arial" charset="0"/>
                <a:ea typeface="黑体" pitchFamily="2" charset="-122"/>
              </a:rPr>
            </a:br>
            <a:r>
              <a:rPr kumimoji="0" lang="en-US" sz="700" dirty="0">
                <a:effectLst>
                  <a:outerShdw blurRad="38100" dist="38100" dir="2700000" algn="tl">
                    <a:srgbClr val="C0C0C0"/>
                  </a:outerShdw>
                </a:effectLst>
                <a:latin typeface="Arial" charset="0"/>
                <a:ea typeface="黑体" pitchFamily="2" charset="-122"/>
              </a:rPr>
              <a:t/>
            </a:r>
            <a:br>
              <a:rPr kumimoji="0" lang="en-US" sz="700" dirty="0">
                <a:effectLst>
                  <a:outerShdw blurRad="38100" dist="38100" dir="2700000" algn="tl">
                    <a:srgbClr val="C0C0C0"/>
                  </a:outerShdw>
                </a:effectLst>
                <a:latin typeface="Arial" charset="0"/>
                <a:ea typeface="黑体" pitchFamily="2" charset="-122"/>
              </a:rPr>
            </a:br>
            <a:r>
              <a:rPr kumimoji="0" lang="en-US" sz="2000" dirty="0">
                <a:effectLst>
                  <a:outerShdw blurRad="38100" dist="38100" dir="2700000" algn="tl">
                    <a:srgbClr val="C0C0C0"/>
                  </a:outerShdw>
                </a:effectLst>
                <a:latin typeface="Arial" charset="0"/>
                <a:ea typeface="黑体" pitchFamily="2" charset="-122"/>
              </a:rPr>
              <a:t> </a:t>
            </a:r>
            <a:r>
              <a:rPr kumimoji="0" lang="en-US" sz="2000" b="0" dirty="0">
                <a:effectLst>
                  <a:outerShdw blurRad="38100" dist="38100" dir="2700000" algn="tl">
                    <a:srgbClr val="C0C0C0"/>
                  </a:outerShdw>
                </a:effectLst>
                <a:latin typeface="Arial" charset="0"/>
                <a:ea typeface="黑体" pitchFamily="2" charset="-122"/>
              </a:rPr>
              <a:t/>
            </a:r>
            <a:br>
              <a:rPr kumimoji="0" lang="en-US" sz="2000" b="0" dirty="0">
                <a:effectLst>
                  <a:outerShdw blurRad="38100" dist="38100" dir="2700000" algn="tl">
                    <a:srgbClr val="C0C0C0"/>
                  </a:outerShdw>
                </a:effectLst>
                <a:latin typeface="Arial" charset="0"/>
                <a:ea typeface="黑体" pitchFamily="2" charset="-122"/>
              </a:rPr>
            </a:br>
            <a:r>
              <a:rPr kumimoji="0" lang="zh-CN" altLang="en-US" sz="2000" b="0" dirty="0">
                <a:effectLst>
                  <a:outerShdw blurRad="38100" dist="38100" dir="2700000" algn="tl">
                    <a:srgbClr val="C0C0C0"/>
                  </a:outerShdw>
                </a:effectLst>
                <a:latin typeface="Arial" charset="0"/>
                <a:ea typeface="黑体" pitchFamily="2" charset="-122"/>
              </a:rPr>
              <a:t>欢迎</a:t>
            </a:r>
            <a:r>
              <a:rPr kumimoji="0" lang="zh-CN" sz="2000" b="0" dirty="0">
                <a:effectLst>
                  <a:outerShdw blurRad="38100" dist="38100" dir="2700000" algn="tl">
                    <a:srgbClr val="C0C0C0"/>
                  </a:outerShdw>
                </a:effectLst>
                <a:latin typeface="Arial" charset="0"/>
                <a:ea typeface="黑体" pitchFamily="2" charset="-122"/>
              </a:rPr>
              <a:t>提出您的宝贵意见！</a:t>
            </a:r>
          </a:p>
          <a:p>
            <a:pPr algn="ctr" eaLnBrk="0" hangingPunct="0">
              <a:spcBef>
                <a:spcPct val="40000"/>
              </a:spcBef>
              <a:defRPr/>
            </a:pPr>
            <a:r>
              <a:rPr kumimoji="0" lang="zh-CN" sz="2000" b="0" dirty="0">
                <a:effectLst>
                  <a:outerShdw blurRad="38100" dist="38100" dir="2700000" algn="tl">
                    <a:srgbClr val="C0C0C0"/>
                  </a:outerShdw>
                </a:effectLst>
                <a:latin typeface="Arial" charset="0"/>
                <a:ea typeface="黑体" pitchFamily="2" charset="-122"/>
              </a:rPr>
              <a:t>                                                                 </a:t>
            </a:r>
            <a:endParaRPr kumimoji="0" lang="zh-CN" sz="800" b="0" dirty="0">
              <a:effectLst>
                <a:outerShdw blurRad="38100" dist="38100" dir="2700000" algn="tl">
                  <a:srgbClr val="C0C0C0"/>
                </a:outerShdw>
              </a:effectLst>
              <a:latin typeface="黑体" pitchFamily="2" charset="-122"/>
              <a:ea typeface="黑体" pitchFamily="2" charset="-122"/>
            </a:endParaRPr>
          </a:p>
        </p:txBody>
      </p:sp>
      <p:pic>
        <p:nvPicPr>
          <p:cNvPr id="17" name="Picture 3" descr="coffee6"/>
          <p:cNvPicPr>
            <a:picLocks noChangeAspect="1" noChangeArrowheads="1"/>
          </p:cNvPicPr>
          <p:nvPr/>
        </p:nvPicPr>
        <p:blipFill>
          <a:blip r:embed="rId2" cstate="print"/>
          <a:srcRect/>
          <a:stretch>
            <a:fillRect/>
          </a:stretch>
        </p:blipFill>
        <p:spPr bwMode="auto">
          <a:xfrm>
            <a:off x="4079875" y="2971800"/>
            <a:ext cx="974725" cy="1371600"/>
          </a:xfrm>
          <a:prstGeom prst="rect">
            <a:avLst/>
          </a:prstGeom>
          <a:noFill/>
          <a:ln w="9525">
            <a:noFill/>
            <a:miter lim="800000"/>
            <a:headEnd/>
            <a:tailEnd/>
          </a:ln>
        </p:spPr>
      </p:pic>
      <p:sp>
        <p:nvSpPr>
          <p:cNvPr id="27" name="Rectangle 5"/>
          <p:cNvSpPr>
            <a:spLocks noChangeArrowheads="1"/>
          </p:cNvSpPr>
          <p:nvPr/>
        </p:nvSpPr>
        <p:spPr bwMode="auto">
          <a:xfrm>
            <a:off x="857250" y="1571625"/>
            <a:ext cx="7777163" cy="1247775"/>
          </a:xfrm>
          <a:prstGeom prst="rect">
            <a:avLst/>
          </a:prstGeom>
          <a:noFill/>
          <a:ln w="9525">
            <a:noFill/>
            <a:miter lim="800000"/>
            <a:headEnd/>
            <a:tailEnd/>
          </a:ln>
        </p:spPr>
        <p:txBody>
          <a:bodyPr lIns="12700" tIns="12700" rIns="12700" bIns="12700"/>
          <a:lstStyle/>
          <a:p>
            <a:pPr algn="ctr" eaLnBrk="0" hangingPunct="0"/>
            <a:r>
              <a:rPr kumimoji="0" lang="zh-CN" altLang="en-US" sz="6700" dirty="0">
                <a:solidFill>
                  <a:srgbClr val="FF0000"/>
                </a:solidFill>
                <a:latin typeface="黑体" pitchFamily="49" charset="-122"/>
                <a:ea typeface="黑体" pitchFamily="49" charset="-122"/>
              </a:rPr>
              <a:t>谢谢</a:t>
            </a:r>
            <a:r>
              <a:rPr kumimoji="0" lang="zh-TW" sz="6700" dirty="0">
                <a:solidFill>
                  <a:srgbClr val="FF0000"/>
                </a:solidFill>
                <a:latin typeface="黑体" pitchFamily="49" charset="-122"/>
                <a:ea typeface="黑体" pitchFamily="49" charset="-122"/>
              </a:rPr>
              <a:t> </a:t>
            </a:r>
            <a:r>
              <a:rPr kumimoji="0" lang="zh-TW" altLang="zh-CN" sz="6700" dirty="0">
                <a:solidFill>
                  <a:srgbClr val="FF0000"/>
                </a:solidFill>
                <a:latin typeface="黑体" pitchFamily="49" charset="-122"/>
                <a:ea typeface="黑体" pitchFamily="49" charset="-122"/>
              </a:rPr>
              <a:t>!</a:t>
            </a:r>
            <a:endParaRPr kumimoji="0" lang="zh-CN" altLang="zh-CN" sz="6700"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46294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6" name="内容占位符 2">
            <a:extLst>
              <a:ext uri="{FF2B5EF4-FFF2-40B4-BE49-F238E27FC236}">
                <a16:creationId xmlns=""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列表页签</a:t>
            </a:r>
            <a:endParaRPr lang="en-US" altLang="zh-CN" sz="24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836712"/>
            <a:ext cx="33147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内容占位符 2">
            <a:extLst>
              <a:ext uri="{FF2B5EF4-FFF2-40B4-BE49-F238E27FC236}">
                <a16:creationId xmlns="" xmlns:a16="http://schemas.microsoft.com/office/drawing/2014/main" id="{7F7092EF-E528-4795-AA51-7D899B5B5466}"/>
              </a:ext>
            </a:extLst>
          </p:cNvPr>
          <p:cNvSpPr txBox="1">
            <a:spLocks/>
          </p:cNvSpPr>
          <p:nvPr/>
        </p:nvSpPr>
        <p:spPr>
          <a:xfrm>
            <a:off x="179512" y="1853208"/>
            <a:ext cx="8208912" cy="438410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solidFill>
                  <a:schemeClr val="tx1"/>
                </a:solidFill>
              </a:rPr>
              <a:t>“查询”页签 </a:t>
            </a:r>
            <a:r>
              <a:rPr kumimoji="0" lang="zh-CN" altLang="en-US" sz="2000" b="0" dirty="0"/>
              <a:t>：所有</a:t>
            </a:r>
            <a:r>
              <a:rPr kumimoji="0" lang="zh-CN" altLang="en-US" sz="2000" b="0" dirty="0">
                <a:solidFill>
                  <a:srgbClr val="0000FF"/>
                </a:solidFill>
              </a:rPr>
              <a:t>本人提出的</a:t>
            </a:r>
            <a:r>
              <a:rPr kumimoji="0" lang="zh-CN" altLang="en-US" sz="2000" b="0" dirty="0"/>
              <a:t>业务单据都在“查询”页签下的列表中显示。</a:t>
            </a:r>
            <a:endParaRPr kumimoji="0" lang="en-US" altLang="zh-CN" sz="2000" b="0" dirty="0"/>
          </a:p>
          <a:p>
            <a:pPr lvl="1" fontAlgn="auto">
              <a:lnSpc>
                <a:spcPct val="150000"/>
              </a:lnSpc>
              <a:spcAft>
                <a:spcPts val="0"/>
              </a:spcAft>
            </a:pPr>
            <a:r>
              <a:rPr kumimoji="0" lang="zh-CN" altLang="en-US" sz="2000" dirty="0">
                <a:solidFill>
                  <a:schemeClr val="tx1"/>
                </a:solidFill>
              </a:rPr>
              <a:t>“审批中”页签</a:t>
            </a:r>
            <a:r>
              <a:rPr kumimoji="0" lang="zh-CN" altLang="en-US" sz="2000" b="0" dirty="0"/>
              <a:t>：显示所有</a:t>
            </a:r>
            <a:r>
              <a:rPr kumimoji="0" lang="zh-CN" altLang="en-US" sz="2000" b="0" dirty="0">
                <a:solidFill>
                  <a:srgbClr val="0000FF"/>
                </a:solidFill>
              </a:rPr>
              <a:t>本人提出的</a:t>
            </a:r>
            <a:r>
              <a:rPr kumimoji="0" lang="zh-CN" altLang="en-US" sz="2000" b="0" dirty="0"/>
              <a:t>、当前正在</a:t>
            </a:r>
            <a:r>
              <a:rPr kumimoji="0" lang="zh-CN" altLang="en-US" sz="2000" b="0" dirty="0">
                <a:solidFill>
                  <a:srgbClr val="0000FF"/>
                </a:solidFill>
              </a:rPr>
              <a:t>审批中</a:t>
            </a:r>
            <a:r>
              <a:rPr kumimoji="0" lang="zh-CN" altLang="en-US" sz="2000" b="0" dirty="0"/>
              <a:t>的业务单据，可查看当前审批人。</a:t>
            </a:r>
            <a:r>
              <a:rPr kumimoji="0" lang="zh-CN" altLang="en-US" sz="2000" b="0" dirty="0">
                <a:solidFill>
                  <a:schemeClr val="accent2">
                    <a:lumMod val="75000"/>
                  </a:schemeClr>
                </a:solidFill>
              </a:rPr>
              <a:t>如果需要撤回某一张业务单据，可在 “审批中”页签中找到该单据，点击查看，在单据查看页面点击“撤销”按钮进行撤回</a:t>
            </a:r>
            <a:r>
              <a:rPr kumimoji="0" lang="zh-CN" altLang="en-US" sz="2000" b="0" dirty="0"/>
              <a:t>。</a:t>
            </a:r>
            <a:endParaRPr kumimoji="0" lang="en-US" altLang="zh-CN" sz="2000" b="0" dirty="0"/>
          </a:p>
          <a:p>
            <a:pPr lvl="1" fontAlgn="auto">
              <a:lnSpc>
                <a:spcPct val="150000"/>
              </a:lnSpc>
              <a:spcAft>
                <a:spcPts val="0"/>
              </a:spcAft>
            </a:pPr>
            <a:r>
              <a:rPr kumimoji="0" lang="zh-CN" altLang="en-US" sz="2000" dirty="0">
                <a:solidFill>
                  <a:schemeClr val="tx1"/>
                </a:solidFill>
              </a:rPr>
              <a:t>“暂存”页签</a:t>
            </a:r>
            <a:r>
              <a:rPr kumimoji="0" lang="zh-CN" altLang="en-US" sz="2000" b="0" dirty="0"/>
              <a:t>：所有本人填报时</a:t>
            </a:r>
            <a:r>
              <a:rPr kumimoji="0" lang="zh-CN" altLang="en-US" sz="2000" b="0" dirty="0">
                <a:solidFill>
                  <a:srgbClr val="0000FF"/>
                </a:solidFill>
              </a:rPr>
              <a:t>暂存</a:t>
            </a:r>
            <a:r>
              <a:rPr kumimoji="0" lang="zh-CN" altLang="en-US" sz="2000" b="0" dirty="0"/>
              <a:t>的单据、审批过程中被</a:t>
            </a:r>
            <a:r>
              <a:rPr kumimoji="0" lang="zh-CN" altLang="en-US" sz="2000" b="0" dirty="0">
                <a:solidFill>
                  <a:srgbClr val="0000FF"/>
                </a:solidFill>
              </a:rPr>
              <a:t>退回</a:t>
            </a:r>
            <a:r>
              <a:rPr kumimoji="0" lang="zh-CN" altLang="en-US" sz="2000" b="0" dirty="0"/>
              <a:t>、</a:t>
            </a:r>
            <a:r>
              <a:rPr kumimoji="0" lang="zh-CN" altLang="en-US" sz="2000" b="0" dirty="0">
                <a:solidFill>
                  <a:srgbClr val="0000FF"/>
                </a:solidFill>
              </a:rPr>
              <a:t>撤销</a:t>
            </a:r>
            <a:r>
              <a:rPr kumimoji="0" lang="zh-CN" altLang="en-US" sz="2000" b="0" dirty="0"/>
              <a:t>的单据都在“暂存”页签中显示或进行编辑。</a:t>
            </a:r>
            <a:endParaRPr kumimoji="0" lang="en-US" altLang="zh-CN" sz="2000" b="0" dirty="0"/>
          </a:p>
          <a:p>
            <a:pPr lvl="1" fontAlgn="auto">
              <a:lnSpc>
                <a:spcPct val="150000"/>
              </a:lnSpc>
              <a:spcAft>
                <a:spcPts val="0"/>
              </a:spcAft>
            </a:pPr>
            <a:r>
              <a:rPr kumimoji="0" lang="zh-CN" altLang="en-US" sz="2000" b="0" dirty="0"/>
              <a:t>注：如果有时需要审批自己申请的单据，请务必在前一页</a:t>
            </a:r>
            <a:r>
              <a:rPr kumimoji="0" lang="en-US" altLang="zh-CN" sz="2000" b="0" dirty="0"/>
              <a:t>PPT</a:t>
            </a:r>
            <a:r>
              <a:rPr kumimoji="0" lang="zh-CN" altLang="en-US" sz="2000" b="0" dirty="0"/>
              <a:t>中讲的“科研条件待办列表”中进行审批，而不是进业务菜单，因为业务菜单对应的以上三个页签是如上的本人提出单据的查询页面。</a:t>
            </a:r>
            <a:endParaRPr kumimoji="0" lang="en-US" altLang="zh-CN" sz="2000" b="0" dirty="0"/>
          </a:p>
        </p:txBody>
      </p:sp>
    </p:spTree>
    <p:extLst>
      <p:ext uri="{BB962C8B-B14F-4D97-AF65-F5344CB8AC3E}">
        <p14:creationId xmlns:p14="http://schemas.microsoft.com/office/powerpoint/2010/main" val="152477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5" name="内容占位符 2">
            <a:extLst>
              <a:ext uri="{FF2B5EF4-FFF2-40B4-BE49-F238E27FC236}">
                <a16:creationId xmlns=""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按钮</a:t>
            </a:r>
            <a:endParaRPr lang="en-US" altLang="zh-CN" sz="2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11239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169" y="908720"/>
            <a:ext cx="24669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内容占位符 2">
            <a:extLst>
              <a:ext uri="{FF2B5EF4-FFF2-40B4-BE49-F238E27FC236}">
                <a16:creationId xmlns="" xmlns:a16="http://schemas.microsoft.com/office/drawing/2014/main" id="{7F7092EF-E528-4795-AA51-7D899B5B5466}"/>
              </a:ext>
            </a:extLst>
          </p:cNvPr>
          <p:cNvSpPr txBox="1">
            <a:spLocks/>
          </p:cNvSpPr>
          <p:nvPr/>
        </p:nvSpPr>
        <p:spPr>
          <a:xfrm>
            <a:off x="107504" y="1925216"/>
            <a:ext cx="8568952" cy="3448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solidFill>
                  <a:schemeClr val="tx1"/>
                </a:solidFill>
              </a:rPr>
              <a:t>“申请”按钮</a:t>
            </a:r>
            <a:r>
              <a:rPr kumimoji="0" lang="zh-CN" altLang="en-US" sz="2000" b="0" dirty="0"/>
              <a:t>：页面跳转至业务单据申请填报页面。</a:t>
            </a:r>
            <a:endParaRPr kumimoji="0" lang="en-US" altLang="zh-CN" sz="2000" b="0" dirty="0"/>
          </a:p>
          <a:p>
            <a:pPr lvl="1" fontAlgn="auto">
              <a:lnSpc>
                <a:spcPct val="150000"/>
              </a:lnSpc>
              <a:spcAft>
                <a:spcPts val="0"/>
              </a:spcAft>
            </a:pPr>
            <a:r>
              <a:rPr kumimoji="0" lang="zh-CN" altLang="en-US" sz="2000" dirty="0">
                <a:solidFill>
                  <a:schemeClr val="tx1"/>
                </a:solidFill>
              </a:rPr>
              <a:t>“提交”按钮</a:t>
            </a:r>
            <a:r>
              <a:rPr kumimoji="0" lang="zh-CN" altLang="en-US" sz="2000" b="0" dirty="0"/>
              <a:t>：将当前页面数据</a:t>
            </a:r>
            <a:r>
              <a:rPr lang="zh-CN" altLang="en-US" sz="2000" b="0" dirty="0"/>
              <a:t>经系统格式检查后，提交到下一流程环节</a:t>
            </a:r>
            <a:r>
              <a:rPr kumimoji="0" lang="zh-CN" altLang="en-US" sz="2000" b="0" dirty="0"/>
              <a:t>。</a:t>
            </a:r>
            <a:endParaRPr kumimoji="0" lang="en-US" altLang="zh-CN" sz="2000" b="0" dirty="0"/>
          </a:p>
          <a:p>
            <a:pPr lvl="1" fontAlgn="auto">
              <a:lnSpc>
                <a:spcPct val="150000"/>
              </a:lnSpc>
              <a:spcAft>
                <a:spcPts val="0"/>
              </a:spcAft>
            </a:pPr>
            <a:r>
              <a:rPr kumimoji="0" lang="zh-CN" altLang="en-US" sz="2000" dirty="0">
                <a:solidFill>
                  <a:schemeClr val="tx1"/>
                </a:solidFill>
              </a:rPr>
              <a:t>“暂存”按钮</a:t>
            </a:r>
            <a:r>
              <a:rPr kumimoji="0" lang="zh-CN" altLang="en-US" sz="2000" b="0" dirty="0"/>
              <a:t>：将业务申请单据保存到对应业务列表“暂存”页签中。</a:t>
            </a:r>
            <a:endParaRPr kumimoji="0" lang="en-US" altLang="zh-CN" sz="2000" b="0" dirty="0"/>
          </a:p>
          <a:p>
            <a:pPr lvl="1" fontAlgn="auto">
              <a:lnSpc>
                <a:spcPct val="150000"/>
              </a:lnSpc>
              <a:spcAft>
                <a:spcPts val="0"/>
              </a:spcAft>
            </a:pPr>
            <a:r>
              <a:rPr kumimoji="0" lang="zh-CN" altLang="en-US" sz="2000" dirty="0">
                <a:solidFill>
                  <a:schemeClr val="tx1"/>
                </a:solidFill>
              </a:rPr>
              <a:t>“撤销”按钮</a:t>
            </a:r>
            <a:r>
              <a:rPr kumimoji="0" lang="zh-CN" altLang="en-US" sz="2000" b="0" dirty="0"/>
              <a:t>：将本人提交的正在审批中的业务单据撤回，撤回的业务单据可在对应业务列表中“暂存”页签中查看或编辑。</a:t>
            </a:r>
          </a:p>
        </p:txBody>
      </p:sp>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680" y="940070"/>
            <a:ext cx="1044000" cy="66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89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5" name="内容占位符 2">
            <a:extLst>
              <a:ext uri="{FF2B5EF4-FFF2-40B4-BE49-F238E27FC236}">
                <a16:creationId xmlns=""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查询条件</a:t>
            </a:r>
            <a:endParaRPr lang="en-US" altLang="zh-CN" sz="2400"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6761163"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36912"/>
            <a:ext cx="8280000" cy="129327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内容占位符 2">
            <a:extLst>
              <a:ext uri="{FF2B5EF4-FFF2-40B4-BE49-F238E27FC236}">
                <a16:creationId xmlns="" xmlns:a16="http://schemas.microsoft.com/office/drawing/2014/main" id="{7F7092EF-E528-4795-AA51-7D899B5B5466}"/>
              </a:ext>
            </a:extLst>
          </p:cNvPr>
          <p:cNvSpPr txBox="1">
            <a:spLocks/>
          </p:cNvSpPr>
          <p:nvPr/>
        </p:nvSpPr>
        <p:spPr>
          <a:xfrm>
            <a:off x="179512" y="4149080"/>
            <a:ext cx="8352928" cy="22322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t>搜索框</a:t>
            </a:r>
            <a:r>
              <a:rPr kumimoji="0" lang="zh-CN" altLang="en-US" sz="2000" b="0" dirty="0"/>
              <a:t>：根据搜索框中的</a:t>
            </a:r>
            <a:r>
              <a:rPr kumimoji="0" lang="zh-CN" altLang="en-US" sz="2000" b="0" dirty="0">
                <a:solidFill>
                  <a:srgbClr val="0000FF"/>
                </a:solidFill>
              </a:rPr>
              <a:t>提示文字</a:t>
            </a:r>
            <a:r>
              <a:rPr kumimoji="0" lang="zh-CN" altLang="en-US" sz="2000" b="0" dirty="0"/>
              <a:t>，进行资产或单据的</a:t>
            </a:r>
            <a:r>
              <a:rPr kumimoji="0" lang="zh-CN" altLang="en-US" sz="2000" b="0" dirty="0">
                <a:solidFill>
                  <a:srgbClr val="0000FF"/>
                </a:solidFill>
              </a:rPr>
              <a:t>模糊搜索</a:t>
            </a:r>
            <a:r>
              <a:rPr kumimoji="0" lang="zh-CN" altLang="en-US" sz="2000" b="0" dirty="0"/>
              <a:t>。</a:t>
            </a:r>
            <a:endParaRPr kumimoji="0" lang="en-US" altLang="zh-CN" sz="2000" b="0" dirty="0"/>
          </a:p>
          <a:p>
            <a:pPr lvl="1" fontAlgn="auto">
              <a:lnSpc>
                <a:spcPct val="150000"/>
              </a:lnSpc>
              <a:spcAft>
                <a:spcPts val="0"/>
              </a:spcAft>
            </a:pPr>
            <a:r>
              <a:rPr kumimoji="0" lang="zh-CN" altLang="en-US" sz="2000" dirty="0"/>
              <a:t>高级查询</a:t>
            </a:r>
            <a:r>
              <a:rPr kumimoji="0" lang="zh-CN" altLang="en-US" sz="2000" b="0" dirty="0"/>
              <a:t>：点击“高级”按钮，展开高级查询，填入某些查询条件后，点击“查询”按钮，可根据查询条件搜索当前页面数据。点击“清空”按钮，清除查询条件。</a:t>
            </a:r>
            <a:endParaRPr kumimoji="0" lang="en-US" altLang="zh-CN" sz="2000" b="0" dirty="0"/>
          </a:p>
        </p:txBody>
      </p:sp>
    </p:spTree>
    <p:extLst>
      <p:ext uri="{BB962C8B-B14F-4D97-AF65-F5344CB8AC3E}">
        <p14:creationId xmlns:p14="http://schemas.microsoft.com/office/powerpoint/2010/main" val="3201059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ARP中心</Template>
  <TotalTime>17589</TotalTime>
  <Words>3155</Words>
  <Application>Microsoft Office PowerPoint</Application>
  <PresentationFormat>全屏显示(4:3)</PresentationFormat>
  <Paragraphs>338</Paragraphs>
  <Slides>60</Slides>
  <Notes>6</Notes>
  <HiddenSlides>0</HiddenSlides>
  <MMClips>0</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Office 主题</vt:lpstr>
      <vt:lpstr>PowerPoint 演示文稿</vt:lpstr>
      <vt:lpstr>汇  报  提  纲</vt:lpstr>
      <vt:lpstr>系统菜单概览</vt:lpstr>
      <vt:lpstr>共性操作</vt:lpstr>
      <vt:lpstr>共性操作</vt:lpstr>
      <vt:lpstr>共性操作</vt:lpstr>
      <vt:lpstr>共性操作</vt:lpstr>
      <vt:lpstr>共性操作</vt:lpstr>
      <vt:lpstr>共性操作</vt:lpstr>
      <vt:lpstr>汇  报  提  纲</vt:lpstr>
      <vt:lpstr>基本操作</vt:lpstr>
      <vt:lpstr>固定资产管理</vt:lpstr>
      <vt:lpstr>固定资产管理</vt:lpstr>
      <vt:lpstr>资产采购或新增</vt:lpstr>
      <vt:lpstr>1-3. 固定资产验收入库</vt:lpstr>
      <vt:lpstr>1-3. 固定资产验收入库</vt:lpstr>
      <vt:lpstr> 固定资产验收入库</vt:lpstr>
      <vt:lpstr> 固定资产验收入库</vt:lpstr>
      <vt:lpstr>固定资产验收入库</vt:lpstr>
      <vt:lpstr> 固定资产验收入库</vt:lpstr>
      <vt:lpstr>1-3. 固定资产验收入库</vt:lpstr>
      <vt:lpstr>固定资产验收入库</vt:lpstr>
      <vt:lpstr>固定资产验收入库</vt:lpstr>
      <vt:lpstr>固定资产验收入库</vt:lpstr>
      <vt:lpstr> 固定资产验收入库</vt:lpstr>
      <vt:lpstr>固定资产转固</vt:lpstr>
      <vt:lpstr> 固定资产验收入库</vt:lpstr>
      <vt:lpstr> 固定资产报销单</vt:lpstr>
      <vt:lpstr>固定资产报销单</vt:lpstr>
      <vt:lpstr>固定资产报销单</vt:lpstr>
      <vt:lpstr>维修费报销单</vt:lpstr>
      <vt:lpstr>维修费报销单</vt:lpstr>
      <vt:lpstr>固定资产管理</vt:lpstr>
      <vt:lpstr>资产日常管理</vt:lpstr>
      <vt:lpstr>资产日常管理</vt:lpstr>
      <vt:lpstr>我的资产</vt:lpstr>
      <vt:lpstr>固定资产变更</vt:lpstr>
      <vt:lpstr>固定资产变更</vt:lpstr>
      <vt:lpstr>固定资产变更</vt:lpstr>
      <vt:lpstr>固定资产移交</vt:lpstr>
      <vt:lpstr>固定资产移交</vt:lpstr>
      <vt:lpstr>固定资产移交</vt:lpstr>
      <vt:lpstr>固定资产处置</vt:lpstr>
      <vt:lpstr> 固定资产处置</vt:lpstr>
      <vt:lpstr> 固定资产处置</vt:lpstr>
      <vt:lpstr>固定资产处置</vt:lpstr>
      <vt:lpstr>基本操作</vt:lpstr>
      <vt:lpstr>无形资产</vt:lpstr>
      <vt:lpstr>基本操作</vt:lpstr>
      <vt:lpstr>耗材管理-暂不启用</vt:lpstr>
      <vt:lpstr>耗材入库放入库存</vt:lpstr>
      <vt:lpstr>耗材验收入库</vt:lpstr>
      <vt:lpstr>耗材领用分摊</vt:lpstr>
      <vt:lpstr>耗材领用分摊</vt:lpstr>
      <vt:lpstr>常见问题-资产过程管理</vt:lpstr>
      <vt:lpstr>常见问题-资产过程管理</vt:lpstr>
      <vt:lpstr>常见问题</vt:lpstr>
      <vt:lpstr>常见问题</vt:lpstr>
      <vt:lpstr>特别注意</vt:lpstr>
      <vt:lpstr>PowerPoint 演示文稿</vt:lpstr>
    </vt:vector>
  </TitlesOfParts>
  <Company>CNIC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柳岸</dc:creator>
  <cp:lastModifiedBy>王军</cp:lastModifiedBy>
  <cp:revision>1412</cp:revision>
  <dcterms:created xsi:type="dcterms:W3CDTF">2009-03-01T12:37:22Z</dcterms:created>
  <dcterms:modified xsi:type="dcterms:W3CDTF">2019-12-06T05:54:36Z</dcterms:modified>
</cp:coreProperties>
</file>