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278" r:id="rId3"/>
    <p:sldId id="279" r:id="rId4"/>
    <p:sldId id="280" r:id="rId5"/>
    <p:sldId id="272" r:id="rId6"/>
    <p:sldId id="281" r:id="rId7"/>
    <p:sldId id="282" r:id="rId8"/>
    <p:sldId id="259" r:id="rId9"/>
    <p:sldId id="260" r:id="rId10"/>
    <p:sldId id="28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68" r:id="rId22"/>
    <p:sldId id="256" r:id="rId23"/>
    <p:sldId id="257" r:id="rId24"/>
    <p:sldId id="258" r:id="rId25"/>
    <p:sldId id="273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0" autoAdjust="0"/>
  </p:normalViewPr>
  <p:slideViewPr>
    <p:cSldViewPr>
      <p:cViewPr varScale="1">
        <p:scale>
          <a:sx n="77" d="100"/>
          <a:sy n="77" d="100"/>
        </p:scale>
        <p:origin x="-9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11T10:59:24.383" idx="1">
    <p:pos x="10" y="10"/>
    <p:text/>
  </p:cm>
  <p:cm authorId="0" dt="2019-01-11T10:59:26.016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CEA7C-6AAE-4E44-954A-48FC184387C4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06EC-E953-49E6-B74A-BB51B6B70D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49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9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84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72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4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7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03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91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20B-B01E-4644-8DAF-67CCAEC899F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0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2019-12-6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借款</a:t>
            </a:r>
            <a:r>
              <a:rPr lang="zh-CN" altLang="en-US" sz="2000" dirty="0"/>
              <a:t>单填报</a:t>
            </a:r>
            <a:r>
              <a:rPr lang="en-US" altLang="zh-CN" sz="2000" dirty="0"/>
              <a:t>-1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附件信息、核算账号、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" y="1523585"/>
            <a:ext cx="9110318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8300" y="4559300"/>
            <a:ext cx="868680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借款方式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：定额借款和限额借款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借款类别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：设备采购、无形资产采购、会议费借款、维修费预付款、差旅费借款、外事出访借款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借款会自动冻结预算，其中资产类借款关联采购单号，释放原预算重新冻结。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业务事项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：决定了该借款单的审批流程</a:t>
            </a:r>
          </a:p>
        </p:txBody>
      </p:sp>
    </p:spTree>
    <p:extLst>
      <p:ext uri="{BB962C8B-B14F-4D97-AF65-F5344CB8AC3E}">
        <p14:creationId xmlns:p14="http://schemas.microsoft.com/office/powerpoint/2010/main" val="248625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单填报（普通报销单）</a:t>
            </a:r>
            <a:r>
              <a:rPr lang="en-US" altLang="zh-CN" sz="2000" dirty="0"/>
              <a:t>-1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pic>
        <p:nvPicPr>
          <p:cNvPr id="6" name="图片 5" descr="类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3676650" cy="2476500"/>
          </a:xfrm>
          <a:prstGeom prst="rect">
            <a:avLst/>
          </a:prstGeom>
        </p:spPr>
      </p:pic>
      <p:pic>
        <p:nvPicPr>
          <p:cNvPr id="7" name="图片 6" descr="360截图201912061010351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276872"/>
            <a:ext cx="4314825" cy="2533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费用类别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业务事项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11960" y="3284984"/>
            <a:ext cx="24482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4427984" y="3717032"/>
            <a:ext cx="1656184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40" y="566124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选择一张报销单包含市内交通费、快递费、办公费、印刷费中两种或以上事项的，需要在核算账号栏目中添加多栏，即使使用同一课题号也应将预算科目和金额分开。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41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单填报（普通报销单）</a:t>
            </a:r>
            <a:r>
              <a:rPr lang="en-US" altLang="zh-CN" sz="2000" dirty="0"/>
              <a:t>-2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5145" y="769030"/>
            <a:ext cx="910590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、报销明细、借款信息、核算账号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结算信息（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与借款单附件信息操作方法相同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C4384FF-B742-49EC-9587-BBFD6D16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9" y="3651230"/>
            <a:ext cx="3795486" cy="29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E37A50-F969-4928-A549-F6AA51C0DBBB}"/>
              </a:ext>
            </a:extLst>
          </p:cNvPr>
          <p:cNvSpPr txBox="1"/>
          <p:nvPr/>
        </p:nvSpPr>
        <p:spPr>
          <a:xfrm>
            <a:off x="406399" y="4385128"/>
            <a:ext cx="432435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附件类别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：原始票据、其他附件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附件上传预览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：可电脑上传、手机拍照上传、可下载、预览（拼图预览）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财务审核前均可以补充附件。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发票查验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：各省发票查验网站链接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96087F-351C-41C6-8D5A-048207104C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26497"/>
            <a:ext cx="9144000" cy="12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单填报（普通报销单）</a:t>
            </a:r>
            <a:r>
              <a:rPr lang="en-US" altLang="zh-CN" sz="2000" dirty="0"/>
              <a:t>-3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38100" y="764704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053" y="5733256"/>
            <a:ext cx="882594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添加费用明细：可添加多条费用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明细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其中增值税：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如有抵扣需求，填写此项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；无抵扣金额可忽略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10.29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13568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348880"/>
            <a:ext cx="11156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2000" y="2636912"/>
            <a:ext cx="11156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10.29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140968"/>
            <a:ext cx="4762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借款信息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00" y="5428158"/>
            <a:ext cx="83462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借款信息：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可查看借款核销、还款情况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17700"/>
            <a:ext cx="8751509" cy="323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单填报（普通报销单）</a:t>
            </a:r>
            <a:r>
              <a:rPr lang="en-US" altLang="zh-CN" sz="2000" dirty="0"/>
              <a:t>-4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59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借款信息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单填报（普通报销单）</a:t>
            </a:r>
            <a:r>
              <a:rPr lang="en-US" altLang="zh-CN" sz="2000" dirty="0"/>
              <a:t>-5</a:t>
            </a:r>
            <a:endParaRPr lang="zh-CN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6462CA-7A93-43C6-9CB9-9BD4C52D8D0E}"/>
              </a:ext>
            </a:extLst>
          </p:cNvPr>
          <p:cNvSpPr txBox="1"/>
          <p:nvPr/>
        </p:nvSpPr>
        <p:spPr>
          <a:xfrm>
            <a:off x="254756" y="5146392"/>
            <a:ext cx="7924800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核算账号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：可添加多条核算账号，根据权限可查看资金情况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FCCE827-08C6-49B2-86EB-3EAAD784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6" y="2107406"/>
            <a:ext cx="9028944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借款信息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单填报（普通报销单）</a:t>
            </a:r>
            <a:r>
              <a:rPr lang="en-US" altLang="zh-CN" sz="2000" dirty="0"/>
              <a:t>-5</a:t>
            </a:r>
            <a:endParaRPr lang="zh-CN" altLang="en-US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F1B05ED-F66E-40A8-BF53-396D446F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" y="1961513"/>
            <a:ext cx="7856084" cy="245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5491F249-07C8-4111-98C3-036AE0B4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2" y="1765299"/>
            <a:ext cx="6337140" cy="28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1A84B0-2F99-4A87-B3BE-50DED9950394}"/>
              </a:ext>
            </a:extLst>
          </p:cNvPr>
          <p:cNvSpPr txBox="1"/>
          <p:nvPr/>
        </p:nvSpPr>
        <p:spPr>
          <a:xfrm>
            <a:off x="519514" y="4873207"/>
            <a:ext cx="8346272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添加结算信息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：支持转账、支票、现金等多种结算方式；银行卡信息来自人力资源系统；默认显示本人银行卡，可选择他人银行卡和外部收款方，他人银行卡中间用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代替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7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997179"/>
            <a:ext cx="9105900" cy="200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类报销单与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普通报销单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区别主要是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费用明细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信息不同，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基本信息、附件信息、借款信息、核算账号信息、结算方式均与普通报销单相同。不再重复讲解。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0AFEBA-9BC4-472B-A1CE-FD9DD0F36D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539" y="2395363"/>
            <a:ext cx="2114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97289"/>
            <a:ext cx="7677816" cy="33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差旅费报销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4965554"/>
            <a:ext cx="83462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出差人的报销级别自动计算市内交通补贴和伙食补助，判断住宿是否超标，查询出差人补贴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外事合并到差旅费报销单中填报，住宿及补贴需人事处审批签字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00" y="0"/>
            <a:ext cx="5240900" cy="490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单填报（差旅费报销单）</a:t>
            </a:r>
          </a:p>
        </p:txBody>
      </p:sp>
    </p:spTree>
    <p:extLst>
      <p:ext uri="{BB962C8B-B14F-4D97-AF65-F5344CB8AC3E}">
        <p14:creationId xmlns:p14="http://schemas.microsoft.com/office/powerpoint/2010/main" val="36583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单填报（会议费报销单）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38100" y="836712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会议费报销明细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43028" cy="399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514" y="5729286"/>
            <a:ext cx="7604514" cy="8744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可添加会议基本信息和费用明细信息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注：会议费报销单是指举办会议，非参会！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3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单填报（培训费报销单）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培训费报销明细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/>
          <a:stretch/>
        </p:blipFill>
        <p:spPr bwMode="auto">
          <a:xfrm>
            <a:off x="541422" y="1397289"/>
            <a:ext cx="7567528" cy="428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514" y="5983201"/>
            <a:ext cx="7710086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可添加培训基本信息和费用明细信息。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8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借款</a:t>
            </a:r>
            <a:r>
              <a:rPr lang="zh-CN" altLang="en-US" sz="2000" dirty="0"/>
              <a:t>单填报</a:t>
            </a:r>
            <a:r>
              <a:rPr lang="en-US" altLang="zh-CN" sz="2000" dirty="0"/>
              <a:t>-2</a:t>
            </a:r>
            <a:endParaRPr lang="zh-CN" alt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651230"/>
            <a:ext cx="3795486" cy="29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、预算分配、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300" y="4385128"/>
            <a:ext cx="432435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附件类别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：原始票据、其他附件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附件上传预览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：可电脑上传、手机拍照上传、可下载、预览（拼图预览）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财务审核前均可以补充附件。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发票查验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：各省发票查验网站链接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FA296E-2D2F-4EDB-94DA-A6CA0F97F5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1" y="1582467"/>
            <a:ext cx="9144000" cy="15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单填报（招待费报销单）</a:t>
            </a:r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招待费报销明细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301208"/>
            <a:ext cx="8280920" cy="13388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可添加招待基本信息和费细信息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。来宾人数为必填项，住宿费及交通费不包含在招待费内。</a:t>
            </a:r>
            <a:r>
              <a:rPr lang="zh-CN" altLang="en-US" dirty="0" smtClean="0"/>
              <a:t>招待所外（含国内、国外）人员发生的餐费（原则上一张餐票对应一张审批单）。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招待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9876"/>
            <a:ext cx="9144000" cy="25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劳务费报销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报销明细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293096"/>
            <a:ext cx="8346272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报销明细：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可自动计算税金，批量导入劳务明细信息，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填报页面亦可添加劳务人员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；本所劳务人员库信息共享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填入实发金额或税前金额均可带出另一数据，实验室可自行决定是否承担累计导致的多余税金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要求劳务费报销单提交完成后，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当天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将单子拿到财务办理，以免影响他人报销及劳务费税金统计！月底填报的报销单如果当天未审核下月将退回！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6721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41422" y="108091"/>
            <a:ext cx="8133347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单填报（劳务费报销单）</a:t>
            </a:r>
          </a:p>
        </p:txBody>
      </p:sp>
    </p:spTree>
    <p:extLst>
      <p:ext uri="{BB962C8B-B14F-4D97-AF65-F5344CB8AC3E}">
        <p14:creationId xmlns:p14="http://schemas.microsoft.com/office/powerpoint/2010/main" val="704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/>
              <a:t>基础设置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95E699-F131-4422-94EB-BEF174BF9A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947" y="2369367"/>
            <a:ext cx="6978106" cy="2359742"/>
          </a:xfrm>
          <a:prstGeom prst="rect">
            <a:avLst/>
          </a:prstGeom>
        </p:spPr>
      </p:pic>
      <p:sp>
        <p:nvSpPr>
          <p:cNvPr id="11" name="圆角矩形 48">
            <a:extLst>
              <a:ext uri="{FF2B5EF4-FFF2-40B4-BE49-F238E27FC236}">
                <a16:creationId xmlns:a16="http://schemas.microsoft.com/office/drawing/2014/main" xmlns="" id="{46AFE420-A6EC-4242-A62E-E8E87C35F7F6}"/>
              </a:ext>
            </a:extLst>
          </p:cNvPr>
          <p:cNvSpPr/>
          <p:nvPr/>
        </p:nvSpPr>
        <p:spPr>
          <a:xfrm>
            <a:off x="3655175" y="3106419"/>
            <a:ext cx="1905840" cy="781038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外单位劳务人员</a:t>
            </a:r>
          </a:p>
        </p:txBody>
      </p:sp>
      <p:sp>
        <p:nvSpPr>
          <p:cNvPr id="13" name="圆角矩形 50">
            <a:extLst>
              <a:ext uri="{FF2B5EF4-FFF2-40B4-BE49-F238E27FC236}">
                <a16:creationId xmlns:a16="http://schemas.microsoft.com/office/drawing/2014/main" xmlns="" id="{D1ECAECB-D20D-48E3-9B0D-F922E4E9E9FC}"/>
              </a:ext>
            </a:extLst>
          </p:cNvPr>
          <p:cNvSpPr/>
          <p:nvPr/>
        </p:nvSpPr>
        <p:spPr>
          <a:xfrm>
            <a:off x="5833944" y="3106419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财务业务委托</a:t>
            </a:r>
          </a:p>
        </p:txBody>
      </p:sp>
      <p:sp>
        <p:nvSpPr>
          <p:cNvPr id="26" name="圆角矩形 48">
            <a:extLst>
              <a:ext uri="{FF2B5EF4-FFF2-40B4-BE49-F238E27FC236}">
                <a16:creationId xmlns:a16="http://schemas.microsoft.com/office/drawing/2014/main" xmlns="" id="{76E5DAC1-E83B-4FB2-99AA-4A0610506AC9}"/>
              </a:ext>
            </a:extLst>
          </p:cNvPr>
          <p:cNvSpPr/>
          <p:nvPr/>
        </p:nvSpPr>
        <p:spPr>
          <a:xfrm>
            <a:off x="1404216" y="3127912"/>
            <a:ext cx="1905840" cy="7810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收付款方设置</a:t>
            </a:r>
          </a:p>
        </p:txBody>
      </p:sp>
    </p:spTree>
    <p:extLst>
      <p:ext uri="{BB962C8B-B14F-4D97-AF65-F5344CB8AC3E}">
        <p14:creationId xmlns:p14="http://schemas.microsoft.com/office/powerpoint/2010/main" val="24128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836264-000D-4F57-B946-0707E7C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/>
              <a:t>外</a:t>
            </a:r>
            <a:r>
              <a:rPr lang="zh-CN" altLang="en-US" sz="1800" dirty="0"/>
              <a:t>单位劳务人员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33033E-2295-464F-8BF3-BFD297695EA9}"/>
              </a:ext>
            </a:extLst>
          </p:cNvPr>
          <p:cNvSpPr txBox="1"/>
          <p:nvPr/>
        </p:nvSpPr>
        <p:spPr>
          <a:xfrm>
            <a:off x="541422" y="1016000"/>
            <a:ext cx="8133347" cy="17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功能描述：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新增、删除、启用、停用外单位劳务人员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单个或者批量添加劳务人员形成劳务人员专家库，劳务人员所内共享</a:t>
            </a:r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操作路径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综合财务&gt;基础设置&gt;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外单位劳务人员设置</a:t>
            </a: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C576F6C-BA0B-4FE9-9EEE-E5619758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" y="2500423"/>
            <a:ext cx="461559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C90DCA6-3AB4-4E2E-8ABA-17A0D29F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54" y="2500423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90D7535-920C-49AC-BCF4-B92E416D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54" y="3622448"/>
            <a:ext cx="2305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836264-000D-4F57-B946-0707E7C2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外</a:t>
            </a:r>
            <a:r>
              <a:rPr lang="zh-CN" altLang="en-US" sz="2400" dirty="0"/>
              <a:t>单位劳务人员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33033E-2295-464F-8BF3-BFD297695EA9}"/>
              </a:ext>
            </a:extLst>
          </p:cNvPr>
          <p:cNvSpPr txBox="1"/>
          <p:nvPr/>
        </p:nvSpPr>
        <p:spPr>
          <a:xfrm>
            <a:off x="539552" y="1340768"/>
            <a:ext cx="8133347" cy="46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设置后可在劳务费报销单选择劳务人员时体现；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7D9D03-0155-402C-AE00-68B643DECD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349581"/>
            <a:ext cx="10268399" cy="2424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15719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注：外籍劳务人员一定填写国籍、性别、出生日期！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464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08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借款</a:t>
            </a:r>
            <a:r>
              <a:rPr lang="zh-CN" altLang="en-US" sz="2000" dirty="0"/>
              <a:t>单填报</a:t>
            </a:r>
            <a:r>
              <a:rPr lang="en-US" altLang="zh-CN" sz="2000" dirty="0"/>
              <a:t>-2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、预算分配、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601" y="3678114"/>
            <a:ext cx="4324350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发票查验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：各省发票查验网站链接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564672"/>
            <a:ext cx="4552950" cy="29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B7DDA7-9173-4E66-9A6E-39A06B6DA1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55512"/>
            <a:ext cx="9144000" cy="15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借款</a:t>
            </a:r>
            <a:r>
              <a:rPr lang="zh-CN" altLang="en-US" sz="2000" dirty="0"/>
              <a:t>单填报</a:t>
            </a:r>
            <a:r>
              <a:rPr lang="en-US" altLang="zh-CN" sz="2000" dirty="0"/>
              <a:t>-2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附件</a:t>
            </a:r>
            <a:r>
              <a:rPr lang="zh-CN" altLang="en-US" sz="2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、核算账号、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422" y="4381277"/>
            <a:ext cx="78470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：打开新一代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的移动端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点击右上方的扫码功能，上传图片，确定后可完成上传照片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751760-FC39-46F7-9128-993838BC1A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22" y="1672942"/>
            <a:ext cx="8046305" cy="24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ar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788024" cy="5544616"/>
          </a:xfrm>
        </p:spPr>
      </p:pic>
      <p:pic>
        <p:nvPicPr>
          <p:cNvPr id="5" name="图片 4" descr="10.29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528392" cy="62758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884368" y="548680"/>
            <a:ext cx="12596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8748464" y="1196752"/>
            <a:ext cx="39553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用浏览器打开下载</a:t>
            </a:r>
            <a:r>
              <a:rPr lang="en-US" altLang="zh-CN" dirty="0" smtClean="0"/>
              <a:t>app</a:t>
            </a:r>
            <a:r>
              <a:rPr lang="zh-CN" altLang="en-US" dirty="0" smtClean="0"/>
              <a:t>，信任开发者，连接</a:t>
            </a:r>
            <a:r>
              <a:rPr lang="en-US" altLang="zh-CN" dirty="0" err="1" smtClean="0"/>
              <a:t>vpn</a:t>
            </a:r>
            <a:r>
              <a:rPr lang="zh-CN" altLang="en-US" dirty="0" smtClean="0"/>
              <a:t>登陆，设置手势解锁密码。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借款</a:t>
            </a:r>
            <a:r>
              <a:rPr lang="zh-CN" altLang="en-US" sz="2000" dirty="0"/>
              <a:t>单填报</a:t>
            </a:r>
            <a:r>
              <a:rPr lang="en-US" altLang="zh-CN" sz="2000" dirty="0"/>
              <a:t>-3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核算账号、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结算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信息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700" y="4613786"/>
            <a:ext cx="7924800" cy="458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核算账号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：可添加多条核算账号，根据权限可查看资金情况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9028944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5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借款</a:t>
            </a:r>
            <a:r>
              <a:rPr lang="zh-CN" altLang="en-US" sz="2000" dirty="0"/>
              <a:t>单填报</a:t>
            </a:r>
            <a:r>
              <a:rPr lang="en-US" altLang="zh-CN" sz="2000" dirty="0"/>
              <a:t>-4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借款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单信息包括：基本信息、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附件信息、预算分配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结算信息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" y="1961513"/>
            <a:ext cx="7856084" cy="245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2" y="1765299"/>
            <a:ext cx="6337140" cy="284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514" y="4873207"/>
            <a:ext cx="8346272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添加结算信息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：支持转账、支票、现金等多种结算方式；银行卡信息来自人力资源系统；默认显示本人银行卡，可选择他人银行卡和外部收款方，他人银行卡中间用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代替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8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 smtClean="0"/>
              <a:t>报销</a:t>
            </a:r>
            <a:r>
              <a:rPr lang="zh-CN" altLang="en-US" sz="3600" dirty="0"/>
              <a:t>单填报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085555"/>
            <a:ext cx="5038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箭头 2"/>
          <p:cNvSpPr/>
          <p:nvPr/>
        </p:nvSpPr>
        <p:spPr>
          <a:xfrm>
            <a:off x="5178500" y="3623843"/>
            <a:ext cx="1133400" cy="6179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9700" y="5966990"/>
            <a:ext cx="8346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报销单类型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类报销单合并为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类报销单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BDF0C4F-3689-4F73-9FF9-910D1EA82D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2932" y="1895054"/>
            <a:ext cx="2114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000" dirty="0" smtClean="0"/>
              <a:t>报销</a:t>
            </a:r>
            <a:r>
              <a:rPr lang="zh-CN" altLang="en-US" sz="2000" dirty="0"/>
              <a:t>单填报（普通报销单）</a:t>
            </a:r>
            <a:r>
              <a:rPr lang="en-US" altLang="zh-CN" sz="2000" dirty="0"/>
              <a:t>-1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39700" y="997179"/>
            <a:ext cx="910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报销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单信息包括：</a:t>
            </a:r>
            <a:r>
              <a:rPr lang="zh-CN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r>
              <a:rPr lang="zh-CN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附件信息、报销明细、借款信息、核算账号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结算信息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711" y="4326937"/>
            <a:ext cx="8346272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普通报销单</a:t>
            </a:r>
            <a:r>
              <a:rPr lang="zh-CN" altLang="en-US" dirty="0" smtClean="0"/>
              <a:t>：材料费；委托业务费；办公用品；交通费用；所内评审</a:t>
            </a:r>
            <a:r>
              <a:rPr lang="zh-CN" altLang="en-US" dirty="0" smtClean="0"/>
              <a:t>费</a:t>
            </a:r>
            <a:r>
              <a:rPr lang="en-US" altLang="zh-CN" dirty="0" smtClean="0"/>
              <a:t>(</a:t>
            </a:r>
            <a:r>
              <a:rPr lang="zh-CN" altLang="en-US" dirty="0" smtClean="0"/>
              <a:t>结算方式选现金）；</a:t>
            </a:r>
            <a:r>
              <a:rPr lang="zh-CN" altLang="en-US" dirty="0" smtClean="0"/>
              <a:t>加班餐费；接待所外专家（含国内、国外）住宿交通费；专利费、邮寄费；医疗费；子女统筹；需要将来固定资产转固的报销业务（款项结清、资产到所验收合格后，填写验收入库单）；基建报销；其他业务报销。</a:t>
            </a:r>
            <a:r>
              <a:rPr lang="zh-CN" altLang="en-US" dirty="0" smtClean="0">
                <a:solidFill>
                  <a:srgbClr val="FF0000"/>
                </a:solidFill>
              </a:rPr>
              <a:t>无详细选项的报销单一律选择（费用类别：其他费用；业务事项：一般事项）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95622"/>
            <a:ext cx="8887694" cy="224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1391</Words>
  <Application>Microsoft Office PowerPoint</Application>
  <PresentationFormat>全屏显示(4:3)</PresentationFormat>
  <Paragraphs>106</Paragraphs>
  <Slides>25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借款单填报-1</vt:lpstr>
      <vt:lpstr>借款单填报-2</vt:lpstr>
      <vt:lpstr>借款单填报-2</vt:lpstr>
      <vt:lpstr>借款单填报-2</vt:lpstr>
      <vt:lpstr>PowerPoint 演示文稿</vt:lpstr>
      <vt:lpstr>借款单填报-3</vt:lpstr>
      <vt:lpstr>借款单填报-4</vt:lpstr>
      <vt:lpstr>报销单填报</vt:lpstr>
      <vt:lpstr>报销单填报（普通报销单）-1</vt:lpstr>
      <vt:lpstr>报销单填报（普通报销单）-1</vt:lpstr>
      <vt:lpstr>报销单填报（普通报销单）-2</vt:lpstr>
      <vt:lpstr>报销单填报（普通报销单）-3</vt:lpstr>
      <vt:lpstr>报销单填报（普通报销单）-4</vt:lpstr>
      <vt:lpstr>报销单填报（普通报销单）-5</vt:lpstr>
      <vt:lpstr>报销单填报（普通报销单）-5</vt:lpstr>
      <vt:lpstr>报销单填报</vt:lpstr>
      <vt:lpstr>报销单填报（差旅费报销单）</vt:lpstr>
      <vt:lpstr>报销单填报（会议费报销单）</vt:lpstr>
      <vt:lpstr>报销单填报（培训费报销单）</vt:lpstr>
      <vt:lpstr>报销单填报（招待费报销单）</vt:lpstr>
      <vt:lpstr>报销单填报（劳务费报销单）</vt:lpstr>
      <vt:lpstr>基础设置</vt:lpstr>
      <vt:lpstr>外单位劳务人员</vt:lpstr>
      <vt:lpstr>外单位劳务人员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2报销单填报</dc:title>
  <cp:lastModifiedBy>王军</cp:lastModifiedBy>
  <cp:revision>91</cp:revision>
  <dcterms:modified xsi:type="dcterms:W3CDTF">2019-12-06T06:08:10Z</dcterms:modified>
</cp:coreProperties>
</file>