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699" r:id="rId2"/>
  </p:sldMasterIdLst>
  <p:notesMasterIdLst>
    <p:notesMasterId r:id="rId105"/>
  </p:notesMasterIdLst>
  <p:handoutMasterIdLst>
    <p:handoutMasterId r:id="rId106"/>
  </p:handoutMasterIdLst>
  <p:sldIdLst>
    <p:sldId id="926" r:id="rId3"/>
    <p:sldId id="967" r:id="rId4"/>
    <p:sldId id="2260" r:id="rId5"/>
    <p:sldId id="1082" r:id="rId6"/>
    <p:sldId id="1097" r:id="rId7"/>
    <p:sldId id="1267" r:id="rId8"/>
    <p:sldId id="1268" r:id="rId9"/>
    <p:sldId id="1279" r:id="rId10"/>
    <p:sldId id="1280" r:id="rId11"/>
    <p:sldId id="1281" r:id="rId12"/>
    <p:sldId id="2462" r:id="rId13"/>
    <p:sldId id="1450" r:id="rId14"/>
    <p:sldId id="1063" r:id="rId15"/>
    <p:sldId id="2445" r:id="rId16"/>
    <p:sldId id="2446" r:id="rId17"/>
    <p:sldId id="2262" r:id="rId18"/>
    <p:sldId id="1284" r:id="rId19"/>
    <p:sldId id="1102" r:id="rId20"/>
    <p:sldId id="1286" r:id="rId21"/>
    <p:sldId id="1294" r:id="rId22"/>
    <p:sldId id="1297" r:id="rId23"/>
    <p:sldId id="1298" r:id="rId24"/>
    <p:sldId id="1305" r:id="rId25"/>
    <p:sldId id="1309" r:id="rId26"/>
    <p:sldId id="2292" r:id="rId27"/>
    <p:sldId id="1308" r:id="rId28"/>
    <p:sldId id="2293" r:id="rId29"/>
    <p:sldId id="2294" r:id="rId30"/>
    <p:sldId id="2296" r:id="rId31"/>
    <p:sldId id="2297" r:id="rId32"/>
    <p:sldId id="1324" r:id="rId33"/>
    <p:sldId id="1325" r:id="rId34"/>
    <p:sldId id="2447" r:id="rId35"/>
    <p:sldId id="2459" r:id="rId36"/>
    <p:sldId id="2298" r:id="rId37"/>
    <p:sldId id="2299" r:id="rId38"/>
    <p:sldId id="2300" r:id="rId39"/>
    <p:sldId id="1345" r:id="rId40"/>
    <p:sldId id="2301" r:id="rId41"/>
    <p:sldId id="2302" r:id="rId42"/>
    <p:sldId id="2303" r:id="rId43"/>
    <p:sldId id="2304" r:id="rId44"/>
    <p:sldId id="2305" r:id="rId45"/>
    <p:sldId id="2285" r:id="rId46"/>
    <p:sldId id="1356" r:id="rId47"/>
    <p:sldId id="2274" r:id="rId48"/>
    <p:sldId id="2448" r:id="rId49"/>
    <p:sldId id="2360" r:id="rId50"/>
    <p:sldId id="2460" r:id="rId51"/>
    <p:sldId id="1109" r:id="rId52"/>
    <p:sldId id="1115" r:id="rId53"/>
    <p:sldId id="1116" r:id="rId54"/>
    <p:sldId id="1384" r:id="rId55"/>
    <p:sldId id="1117" r:id="rId56"/>
    <p:sldId id="1118" r:id="rId57"/>
    <p:sldId id="2272" r:id="rId58"/>
    <p:sldId id="1120" r:id="rId59"/>
    <p:sldId id="1119" r:id="rId60"/>
    <p:sldId id="1121" r:id="rId61"/>
    <p:sldId id="1122" r:id="rId62"/>
    <p:sldId id="1123" r:id="rId63"/>
    <p:sldId id="1124" r:id="rId64"/>
    <p:sldId id="2275" r:id="rId65"/>
    <p:sldId id="1125" r:id="rId66"/>
    <p:sldId id="1126" r:id="rId67"/>
    <p:sldId id="1190" r:id="rId68"/>
    <p:sldId id="2449" r:id="rId69"/>
    <p:sldId id="2450" r:id="rId70"/>
    <p:sldId id="1129" r:id="rId71"/>
    <p:sldId id="2451" r:id="rId72"/>
    <p:sldId id="1465" r:id="rId73"/>
    <p:sldId id="2452" r:id="rId74"/>
    <p:sldId id="1451" r:id="rId75"/>
    <p:sldId id="1065" r:id="rId76"/>
    <p:sldId id="1452" r:id="rId77"/>
    <p:sldId id="1066" r:id="rId78"/>
    <p:sldId id="2439" r:id="rId79"/>
    <p:sldId id="2461" r:id="rId80"/>
    <p:sldId id="2440" r:id="rId81"/>
    <p:sldId id="2453" r:id="rId82"/>
    <p:sldId id="2463" r:id="rId83"/>
    <p:sldId id="2458" r:id="rId84"/>
    <p:sldId id="2464" r:id="rId85"/>
    <p:sldId id="256" r:id="rId86"/>
    <p:sldId id="2466" r:id="rId87"/>
    <p:sldId id="2467" r:id="rId88"/>
    <p:sldId id="2468" r:id="rId89"/>
    <p:sldId id="2309" r:id="rId90"/>
    <p:sldId id="2310" r:id="rId91"/>
    <p:sldId id="2311" r:id="rId92"/>
    <p:sldId id="2469" r:id="rId93"/>
    <p:sldId id="2313" r:id="rId94"/>
    <p:sldId id="2316" r:id="rId95"/>
    <p:sldId id="2317" r:id="rId96"/>
    <p:sldId id="2321" r:id="rId97"/>
    <p:sldId id="2324" r:id="rId98"/>
    <p:sldId id="2325" r:id="rId99"/>
    <p:sldId id="2326" r:id="rId100"/>
    <p:sldId id="2264" r:id="rId101"/>
    <p:sldId id="2341" r:id="rId102"/>
    <p:sldId id="2268" r:id="rId103"/>
    <p:sldId id="659" r:id="rId104"/>
  </p:sldIdLst>
  <p:sldSz cx="9144000" cy="6858000" type="screen4x3"/>
  <p:notesSz cx="6797675" cy="9856788"/>
  <p:defaultTextStyle>
    <a:defPPr>
      <a:defRPr lang="zh-CN"/>
    </a:defPPr>
    <a:lvl1pPr algn="l" rtl="0" fontAlgn="base">
      <a:spcBef>
        <a:spcPct val="0"/>
      </a:spcBef>
      <a:spcAft>
        <a:spcPct val="0"/>
      </a:spcAft>
      <a:defRPr kumimoji="1"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kumimoji="1"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kumimoji="1"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kumimoji="1"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kumimoji="1" sz="2400" b="1" kern="1200">
        <a:solidFill>
          <a:schemeClr val="tx1"/>
        </a:solidFill>
        <a:latin typeface="Tahoma" pitchFamily="34" charset="0"/>
        <a:ea typeface="宋体" pitchFamily="2" charset="-122"/>
        <a:cs typeface="+mn-cs"/>
      </a:defRPr>
    </a:lvl5pPr>
    <a:lvl6pPr marL="2286000" algn="l" defTabSz="914400" rtl="0" eaLnBrk="1" latinLnBrk="0" hangingPunct="1">
      <a:defRPr kumimoji="1" sz="2400" b="1" kern="1200">
        <a:solidFill>
          <a:schemeClr val="tx1"/>
        </a:solidFill>
        <a:latin typeface="Tahoma" pitchFamily="34" charset="0"/>
        <a:ea typeface="宋体" pitchFamily="2" charset="-122"/>
        <a:cs typeface="+mn-cs"/>
      </a:defRPr>
    </a:lvl6pPr>
    <a:lvl7pPr marL="2743200" algn="l" defTabSz="914400" rtl="0" eaLnBrk="1" latinLnBrk="0" hangingPunct="1">
      <a:defRPr kumimoji="1" sz="2400" b="1" kern="1200">
        <a:solidFill>
          <a:schemeClr val="tx1"/>
        </a:solidFill>
        <a:latin typeface="Tahoma" pitchFamily="34" charset="0"/>
        <a:ea typeface="宋体" pitchFamily="2" charset="-122"/>
        <a:cs typeface="+mn-cs"/>
      </a:defRPr>
    </a:lvl7pPr>
    <a:lvl8pPr marL="3200400" algn="l" defTabSz="914400" rtl="0" eaLnBrk="1" latinLnBrk="0" hangingPunct="1">
      <a:defRPr kumimoji="1" sz="2400" b="1" kern="1200">
        <a:solidFill>
          <a:schemeClr val="tx1"/>
        </a:solidFill>
        <a:latin typeface="Tahoma" pitchFamily="34" charset="0"/>
        <a:ea typeface="宋体" pitchFamily="2" charset="-122"/>
        <a:cs typeface="+mn-cs"/>
      </a:defRPr>
    </a:lvl8pPr>
    <a:lvl9pPr marL="3657600" algn="l" defTabSz="914400" rtl="0" eaLnBrk="1" latinLnBrk="0" hangingPunct="1">
      <a:defRPr kumimoji="1" sz="2400" b="1" kern="1200">
        <a:solidFill>
          <a:schemeClr val="tx1"/>
        </a:solidFill>
        <a:latin typeface="Tahoma"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麦兜 徐" initials="麦兜"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CCFF"/>
    <a:srgbClr val="CCFF66"/>
    <a:srgbClr val="C1F7DF"/>
    <a:srgbClr val="0000FF"/>
    <a:srgbClr val="FFCC00"/>
    <a:srgbClr val="FFFF99"/>
    <a:srgbClr val="FFCC99"/>
    <a:srgbClr val="FFC000"/>
    <a:srgbClr val="FBFD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969" autoAdjust="0"/>
  </p:normalViewPr>
  <p:slideViewPr>
    <p:cSldViewPr>
      <p:cViewPr varScale="1">
        <p:scale>
          <a:sx n="86" d="100"/>
          <a:sy n="86" d="100"/>
        </p:scale>
        <p:origin x="138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commentAuthors" Target="commentAuthor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BF30A-6F2A-4CD2-A279-A317AB21913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3779E7F5-ED7C-4879-8048-92D078CD6552}">
      <dgm:prSet phldrT="[文本]"/>
      <dgm:spPr/>
      <dgm:t>
        <a:bodyPr/>
        <a:lstStyle/>
        <a:p>
          <a:r>
            <a:rPr lang="en-US" altLang="zh-CN" b="1" dirty="0"/>
            <a:t>1</a:t>
          </a:r>
          <a:endParaRPr lang="zh-CN" altLang="en-US" b="1" dirty="0"/>
        </a:p>
      </dgm:t>
    </dgm:pt>
    <dgm:pt modelId="{7D11216C-E168-4A04-9C53-4B5977120037}" type="parTrans" cxnId="{67E1E776-08C5-46E7-9025-F861124FABFB}">
      <dgm:prSet/>
      <dgm:spPr/>
      <dgm:t>
        <a:bodyPr/>
        <a:lstStyle/>
        <a:p>
          <a:endParaRPr lang="zh-CN" altLang="en-US"/>
        </a:p>
      </dgm:t>
    </dgm:pt>
    <dgm:pt modelId="{FA1470D4-079E-4837-A423-1AB39B8E2BB4}" type="sibTrans" cxnId="{67E1E776-08C5-46E7-9025-F861124FABFB}">
      <dgm:prSet/>
      <dgm:spPr/>
      <dgm:t>
        <a:bodyPr/>
        <a:lstStyle/>
        <a:p>
          <a:endParaRPr lang="zh-CN" altLang="en-US"/>
        </a:p>
      </dgm:t>
    </dgm:pt>
    <dgm:pt modelId="{E9C93E70-033A-4B92-8D54-884E864C4E29}">
      <dgm:prSet phldrT="[文本]" custT="1"/>
      <dgm:spPr/>
      <dgm:t>
        <a:bodyPr/>
        <a:lstStyle/>
        <a:p>
          <a:r>
            <a:rPr lang="zh-CN" altLang="en-US" sz="3200" dirty="0"/>
            <a:t>采购申请</a:t>
          </a:r>
        </a:p>
      </dgm:t>
    </dgm:pt>
    <dgm:pt modelId="{A461C46D-3EEA-40EE-A5D6-D9706681A6FC}" type="parTrans" cxnId="{1AD59A0B-8674-4F74-913E-2EB29514BC8D}">
      <dgm:prSet/>
      <dgm:spPr/>
      <dgm:t>
        <a:bodyPr/>
        <a:lstStyle/>
        <a:p>
          <a:endParaRPr lang="zh-CN" altLang="en-US"/>
        </a:p>
      </dgm:t>
    </dgm:pt>
    <dgm:pt modelId="{A9622399-3F5F-4CDE-AA69-51B140AB8BAB}" type="sibTrans" cxnId="{1AD59A0B-8674-4F74-913E-2EB29514BC8D}">
      <dgm:prSet/>
      <dgm:spPr/>
      <dgm:t>
        <a:bodyPr/>
        <a:lstStyle/>
        <a:p>
          <a:endParaRPr lang="zh-CN" altLang="en-US"/>
        </a:p>
      </dgm:t>
    </dgm:pt>
    <dgm:pt modelId="{C098F3A6-88D9-48C6-81FC-725309F29BDF}">
      <dgm:prSet phldrT="[文本]"/>
      <dgm:spPr/>
      <dgm:t>
        <a:bodyPr/>
        <a:lstStyle/>
        <a:p>
          <a:r>
            <a:rPr lang="en-US" altLang="zh-CN" b="1" dirty="0"/>
            <a:t>2</a:t>
          </a:r>
          <a:endParaRPr lang="zh-CN" altLang="en-US" b="1" dirty="0"/>
        </a:p>
      </dgm:t>
    </dgm:pt>
    <dgm:pt modelId="{66ECD773-F795-488E-BCE2-20B5EA7F7FA5}" type="parTrans" cxnId="{02738A9E-7834-4157-8D89-72F290945AB1}">
      <dgm:prSet/>
      <dgm:spPr/>
      <dgm:t>
        <a:bodyPr/>
        <a:lstStyle/>
        <a:p>
          <a:endParaRPr lang="zh-CN" altLang="en-US"/>
        </a:p>
      </dgm:t>
    </dgm:pt>
    <dgm:pt modelId="{E307C6CB-725A-4306-B036-CD5F28E71DE4}" type="sibTrans" cxnId="{02738A9E-7834-4157-8D89-72F290945AB1}">
      <dgm:prSet/>
      <dgm:spPr/>
      <dgm:t>
        <a:bodyPr/>
        <a:lstStyle/>
        <a:p>
          <a:endParaRPr lang="zh-CN" altLang="en-US"/>
        </a:p>
      </dgm:t>
    </dgm:pt>
    <dgm:pt modelId="{3391ECEC-A6A4-4702-90DB-2D831E1355DB}">
      <dgm:prSet phldrT="[文本]" custT="1"/>
      <dgm:spPr/>
      <dgm:t>
        <a:bodyPr/>
        <a:lstStyle/>
        <a:p>
          <a:r>
            <a:rPr lang="zh-CN" altLang="en-US" sz="3200" dirty="0"/>
            <a:t>采购订单</a:t>
          </a:r>
        </a:p>
      </dgm:t>
    </dgm:pt>
    <dgm:pt modelId="{6BD43181-5FB7-4692-BC5A-C4F520669507}" type="parTrans" cxnId="{B481061E-3CA3-4CE0-9D1B-7743A703D0BD}">
      <dgm:prSet/>
      <dgm:spPr/>
      <dgm:t>
        <a:bodyPr/>
        <a:lstStyle/>
        <a:p>
          <a:endParaRPr lang="zh-CN" altLang="en-US"/>
        </a:p>
      </dgm:t>
    </dgm:pt>
    <dgm:pt modelId="{AEC16640-3C8B-4B20-BB4B-C786B72F6F7C}" type="sibTrans" cxnId="{B481061E-3CA3-4CE0-9D1B-7743A703D0BD}">
      <dgm:prSet/>
      <dgm:spPr/>
      <dgm:t>
        <a:bodyPr/>
        <a:lstStyle/>
        <a:p>
          <a:endParaRPr lang="zh-CN" altLang="en-US"/>
        </a:p>
      </dgm:t>
    </dgm:pt>
    <dgm:pt modelId="{D303008F-A482-4D90-A085-2EF0431CA7B6}">
      <dgm:prSet phldrT="[文本]"/>
      <dgm:spPr/>
      <dgm:t>
        <a:bodyPr/>
        <a:lstStyle/>
        <a:p>
          <a:r>
            <a:rPr lang="en-US" altLang="zh-CN" b="1" dirty="0"/>
            <a:t>3</a:t>
          </a:r>
          <a:endParaRPr lang="zh-CN" altLang="en-US" b="1" dirty="0"/>
        </a:p>
      </dgm:t>
    </dgm:pt>
    <dgm:pt modelId="{BC9FEF64-F3A4-4205-BD34-7BAEF58918EA}" type="parTrans" cxnId="{772C41F2-4E3C-464E-853D-EFB29E1B2C68}">
      <dgm:prSet/>
      <dgm:spPr/>
      <dgm:t>
        <a:bodyPr/>
        <a:lstStyle/>
        <a:p>
          <a:endParaRPr lang="zh-CN" altLang="en-US"/>
        </a:p>
      </dgm:t>
    </dgm:pt>
    <dgm:pt modelId="{5A0D4264-8334-474A-9AFA-4DD05A883EB8}" type="sibTrans" cxnId="{772C41F2-4E3C-464E-853D-EFB29E1B2C68}">
      <dgm:prSet/>
      <dgm:spPr/>
      <dgm:t>
        <a:bodyPr/>
        <a:lstStyle/>
        <a:p>
          <a:endParaRPr lang="zh-CN" altLang="en-US"/>
        </a:p>
      </dgm:t>
    </dgm:pt>
    <dgm:pt modelId="{5D8D7092-B781-4FAD-B3B2-3340804CA019}">
      <dgm:prSet phldrT="[文本]" custT="1"/>
      <dgm:spPr/>
      <dgm:t>
        <a:bodyPr/>
        <a:lstStyle/>
        <a:p>
          <a:r>
            <a:rPr lang="zh-CN" altLang="en-US" sz="3200" dirty="0"/>
            <a:t>验收入库</a:t>
          </a:r>
        </a:p>
      </dgm:t>
    </dgm:pt>
    <dgm:pt modelId="{26151C74-17EA-4C12-81C6-013A26154BA7}" type="parTrans" cxnId="{34FC0F54-7889-41EC-A729-749B1E2509C6}">
      <dgm:prSet/>
      <dgm:spPr/>
      <dgm:t>
        <a:bodyPr/>
        <a:lstStyle/>
        <a:p>
          <a:endParaRPr lang="zh-CN" altLang="en-US"/>
        </a:p>
      </dgm:t>
    </dgm:pt>
    <dgm:pt modelId="{A449DA4E-40D5-4C60-9468-0754F4DEB66F}" type="sibTrans" cxnId="{34FC0F54-7889-41EC-A729-749B1E2509C6}">
      <dgm:prSet/>
      <dgm:spPr/>
      <dgm:t>
        <a:bodyPr/>
        <a:lstStyle/>
        <a:p>
          <a:endParaRPr lang="zh-CN" altLang="en-US"/>
        </a:p>
      </dgm:t>
    </dgm:pt>
    <dgm:pt modelId="{E8B9500F-8A93-456D-93F6-D5EF18581CAC}">
      <dgm:prSet phldrT="[文本]"/>
      <dgm:spPr/>
      <dgm:t>
        <a:bodyPr/>
        <a:lstStyle/>
        <a:p>
          <a:r>
            <a:rPr lang="en-US" altLang="zh-CN" b="1" dirty="0"/>
            <a:t>4</a:t>
          </a:r>
          <a:endParaRPr lang="zh-CN" altLang="en-US" b="1" dirty="0"/>
        </a:p>
      </dgm:t>
    </dgm:pt>
    <dgm:pt modelId="{19B81584-075B-4A8B-9319-C8C892D263F3}" type="parTrans" cxnId="{41D834D0-9164-4821-818A-5535806181ED}">
      <dgm:prSet/>
      <dgm:spPr/>
      <dgm:t>
        <a:bodyPr/>
        <a:lstStyle/>
        <a:p>
          <a:endParaRPr lang="zh-CN" altLang="en-US"/>
        </a:p>
      </dgm:t>
    </dgm:pt>
    <dgm:pt modelId="{1F338F0A-7C4B-4C59-B88D-F05D41426381}" type="sibTrans" cxnId="{41D834D0-9164-4821-818A-5535806181ED}">
      <dgm:prSet/>
      <dgm:spPr/>
      <dgm:t>
        <a:bodyPr/>
        <a:lstStyle/>
        <a:p>
          <a:endParaRPr lang="zh-CN" altLang="en-US"/>
        </a:p>
      </dgm:t>
    </dgm:pt>
    <dgm:pt modelId="{F0EB9919-C053-458D-96A3-8CE8C6B30009}">
      <dgm:prSet phldrT="[文本]" custT="1"/>
      <dgm:spPr/>
      <dgm:t>
        <a:bodyPr/>
        <a:lstStyle/>
        <a:p>
          <a:r>
            <a:rPr lang="zh-CN" altLang="en-US" sz="3200" dirty="0"/>
            <a:t>报销申请</a:t>
          </a:r>
          <a:endParaRPr lang="zh-CN" altLang="en-US" sz="3200" b="1" dirty="0"/>
        </a:p>
      </dgm:t>
    </dgm:pt>
    <dgm:pt modelId="{CBD5616D-4844-400C-AF18-EE1104AAEED0}" type="parTrans" cxnId="{D924DAA1-873F-46F7-B5E2-14F964049B51}">
      <dgm:prSet/>
      <dgm:spPr/>
      <dgm:t>
        <a:bodyPr/>
        <a:lstStyle/>
        <a:p>
          <a:endParaRPr lang="zh-CN" altLang="en-US"/>
        </a:p>
      </dgm:t>
    </dgm:pt>
    <dgm:pt modelId="{D852DFC9-9A34-44B0-AAAB-1D82436DC637}" type="sibTrans" cxnId="{D924DAA1-873F-46F7-B5E2-14F964049B51}">
      <dgm:prSet/>
      <dgm:spPr/>
      <dgm:t>
        <a:bodyPr/>
        <a:lstStyle/>
        <a:p>
          <a:endParaRPr lang="zh-CN" altLang="en-US"/>
        </a:p>
      </dgm:t>
    </dgm:pt>
    <dgm:pt modelId="{BA814E35-722A-4CC5-B5C1-5A9D4C5BFEB7}" type="pres">
      <dgm:prSet presAssocID="{B0ABF30A-6F2A-4CD2-A279-A317AB219131}" presName="linearFlow" presStyleCnt="0">
        <dgm:presLayoutVars>
          <dgm:dir/>
          <dgm:animLvl val="lvl"/>
          <dgm:resizeHandles val="exact"/>
        </dgm:presLayoutVars>
      </dgm:prSet>
      <dgm:spPr/>
    </dgm:pt>
    <dgm:pt modelId="{8804A7BF-BE96-4C52-87F0-430AF4803C46}" type="pres">
      <dgm:prSet presAssocID="{3779E7F5-ED7C-4879-8048-92D078CD6552}" presName="composite" presStyleCnt="0"/>
      <dgm:spPr/>
    </dgm:pt>
    <dgm:pt modelId="{FA68787D-D094-4E81-8198-34F6FB4A8AA8}" type="pres">
      <dgm:prSet presAssocID="{3779E7F5-ED7C-4879-8048-92D078CD6552}" presName="parentText" presStyleLbl="alignNode1" presStyleIdx="0" presStyleCnt="4">
        <dgm:presLayoutVars>
          <dgm:chMax val="1"/>
          <dgm:bulletEnabled val="1"/>
        </dgm:presLayoutVars>
      </dgm:prSet>
      <dgm:spPr/>
    </dgm:pt>
    <dgm:pt modelId="{EB35B9BB-C5C7-45C1-83C6-D07F0EEB5A3A}" type="pres">
      <dgm:prSet presAssocID="{3779E7F5-ED7C-4879-8048-92D078CD6552}" presName="descendantText" presStyleLbl="alignAcc1" presStyleIdx="0" presStyleCnt="4">
        <dgm:presLayoutVars>
          <dgm:bulletEnabled val="1"/>
        </dgm:presLayoutVars>
      </dgm:prSet>
      <dgm:spPr/>
    </dgm:pt>
    <dgm:pt modelId="{3DBD6083-DBE0-40C6-9685-D794C17E1BBA}" type="pres">
      <dgm:prSet presAssocID="{FA1470D4-079E-4837-A423-1AB39B8E2BB4}" presName="sp" presStyleCnt="0"/>
      <dgm:spPr/>
    </dgm:pt>
    <dgm:pt modelId="{2A64C882-C697-4D66-90EF-736CD69C3EAD}" type="pres">
      <dgm:prSet presAssocID="{C098F3A6-88D9-48C6-81FC-725309F29BDF}" presName="composite" presStyleCnt="0"/>
      <dgm:spPr/>
    </dgm:pt>
    <dgm:pt modelId="{7C4EA042-12EA-437A-BA31-27D6EAE905EA}" type="pres">
      <dgm:prSet presAssocID="{C098F3A6-88D9-48C6-81FC-725309F29BDF}" presName="parentText" presStyleLbl="alignNode1" presStyleIdx="1" presStyleCnt="4">
        <dgm:presLayoutVars>
          <dgm:chMax val="1"/>
          <dgm:bulletEnabled val="1"/>
        </dgm:presLayoutVars>
      </dgm:prSet>
      <dgm:spPr/>
    </dgm:pt>
    <dgm:pt modelId="{4038120E-83AC-4D29-A0A9-538B727801CC}" type="pres">
      <dgm:prSet presAssocID="{C098F3A6-88D9-48C6-81FC-725309F29BDF}" presName="descendantText" presStyleLbl="alignAcc1" presStyleIdx="1" presStyleCnt="4">
        <dgm:presLayoutVars>
          <dgm:bulletEnabled val="1"/>
        </dgm:presLayoutVars>
      </dgm:prSet>
      <dgm:spPr/>
    </dgm:pt>
    <dgm:pt modelId="{20A4CAEA-C426-44CA-A0B0-DF8342C0BB5C}" type="pres">
      <dgm:prSet presAssocID="{E307C6CB-725A-4306-B036-CD5F28E71DE4}" presName="sp" presStyleCnt="0"/>
      <dgm:spPr/>
    </dgm:pt>
    <dgm:pt modelId="{8B746E0A-A17A-4E33-9012-AAA244E1ED87}" type="pres">
      <dgm:prSet presAssocID="{D303008F-A482-4D90-A085-2EF0431CA7B6}" presName="composite" presStyleCnt="0"/>
      <dgm:spPr/>
    </dgm:pt>
    <dgm:pt modelId="{B1EEAFAC-9C95-429C-A7A6-EA7A4EC230C9}" type="pres">
      <dgm:prSet presAssocID="{D303008F-A482-4D90-A085-2EF0431CA7B6}" presName="parentText" presStyleLbl="alignNode1" presStyleIdx="2" presStyleCnt="4">
        <dgm:presLayoutVars>
          <dgm:chMax val="1"/>
          <dgm:bulletEnabled val="1"/>
        </dgm:presLayoutVars>
      </dgm:prSet>
      <dgm:spPr/>
    </dgm:pt>
    <dgm:pt modelId="{7AAD9478-4CA8-4D53-B016-7634077DED0C}" type="pres">
      <dgm:prSet presAssocID="{D303008F-A482-4D90-A085-2EF0431CA7B6}" presName="descendantText" presStyleLbl="alignAcc1" presStyleIdx="2" presStyleCnt="4">
        <dgm:presLayoutVars>
          <dgm:bulletEnabled val="1"/>
        </dgm:presLayoutVars>
      </dgm:prSet>
      <dgm:spPr/>
    </dgm:pt>
    <dgm:pt modelId="{168A3C7C-DB91-496B-A666-73D4EEEDB707}" type="pres">
      <dgm:prSet presAssocID="{5A0D4264-8334-474A-9AFA-4DD05A883EB8}" presName="sp" presStyleCnt="0"/>
      <dgm:spPr/>
    </dgm:pt>
    <dgm:pt modelId="{FEAFBDE0-BC1A-48BC-A57D-54B30330AC99}" type="pres">
      <dgm:prSet presAssocID="{E8B9500F-8A93-456D-93F6-D5EF18581CAC}" presName="composite" presStyleCnt="0"/>
      <dgm:spPr/>
    </dgm:pt>
    <dgm:pt modelId="{1EC558DF-EC3A-466B-B62F-7264514BF5EB}" type="pres">
      <dgm:prSet presAssocID="{E8B9500F-8A93-456D-93F6-D5EF18581CAC}" presName="parentText" presStyleLbl="alignNode1" presStyleIdx="3" presStyleCnt="4">
        <dgm:presLayoutVars>
          <dgm:chMax val="1"/>
          <dgm:bulletEnabled val="1"/>
        </dgm:presLayoutVars>
      </dgm:prSet>
      <dgm:spPr/>
    </dgm:pt>
    <dgm:pt modelId="{7719B731-3CCD-4337-A7CD-D681D1447612}" type="pres">
      <dgm:prSet presAssocID="{E8B9500F-8A93-456D-93F6-D5EF18581CAC}" presName="descendantText" presStyleLbl="alignAcc1" presStyleIdx="3" presStyleCnt="4">
        <dgm:presLayoutVars>
          <dgm:bulletEnabled val="1"/>
        </dgm:presLayoutVars>
      </dgm:prSet>
      <dgm:spPr/>
    </dgm:pt>
  </dgm:ptLst>
  <dgm:cxnLst>
    <dgm:cxn modelId="{1AD59A0B-8674-4F74-913E-2EB29514BC8D}" srcId="{3779E7F5-ED7C-4879-8048-92D078CD6552}" destId="{E9C93E70-033A-4B92-8D54-884E864C4E29}" srcOrd="0" destOrd="0" parTransId="{A461C46D-3EEA-40EE-A5D6-D9706681A6FC}" sibTransId="{A9622399-3F5F-4CDE-AA69-51B140AB8BAB}"/>
    <dgm:cxn modelId="{C6B6CB11-088A-4CAF-AF5B-C6A331A8A358}" type="presOf" srcId="{E9C93E70-033A-4B92-8D54-884E864C4E29}" destId="{EB35B9BB-C5C7-45C1-83C6-D07F0EEB5A3A}" srcOrd="0" destOrd="0" presId="urn:microsoft.com/office/officeart/2005/8/layout/chevron2"/>
    <dgm:cxn modelId="{3B62DB1A-9142-4D1A-839A-4CD33D34D0DD}" type="presOf" srcId="{C098F3A6-88D9-48C6-81FC-725309F29BDF}" destId="{7C4EA042-12EA-437A-BA31-27D6EAE905EA}" srcOrd="0" destOrd="0" presId="urn:microsoft.com/office/officeart/2005/8/layout/chevron2"/>
    <dgm:cxn modelId="{5A8DA01B-3D4D-47F7-A563-ADBBE2E2B9E2}" type="presOf" srcId="{F0EB9919-C053-458D-96A3-8CE8C6B30009}" destId="{7719B731-3CCD-4337-A7CD-D681D1447612}" srcOrd="0" destOrd="0" presId="urn:microsoft.com/office/officeart/2005/8/layout/chevron2"/>
    <dgm:cxn modelId="{B481061E-3CA3-4CE0-9D1B-7743A703D0BD}" srcId="{C098F3A6-88D9-48C6-81FC-725309F29BDF}" destId="{3391ECEC-A6A4-4702-90DB-2D831E1355DB}" srcOrd="0" destOrd="0" parTransId="{6BD43181-5FB7-4692-BC5A-C4F520669507}" sibTransId="{AEC16640-3C8B-4B20-BB4B-C786B72F6F7C}"/>
    <dgm:cxn modelId="{7ACC8660-B808-4717-A4CF-3C47A0044E7F}" type="presOf" srcId="{B0ABF30A-6F2A-4CD2-A279-A317AB219131}" destId="{BA814E35-722A-4CC5-B5C1-5A9D4C5BFEB7}" srcOrd="0" destOrd="0" presId="urn:microsoft.com/office/officeart/2005/8/layout/chevron2"/>
    <dgm:cxn modelId="{34FC0F54-7889-41EC-A729-749B1E2509C6}" srcId="{D303008F-A482-4D90-A085-2EF0431CA7B6}" destId="{5D8D7092-B781-4FAD-B3B2-3340804CA019}" srcOrd="0" destOrd="0" parTransId="{26151C74-17EA-4C12-81C6-013A26154BA7}" sibTransId="{A449DA4E-40D5-4C60-9468-0754F4DEB66F}"/>
    <dgm:cxn modelId="{67E1E776-08C5-46E7-9025-F861124FABFB}" srcId="{B0ABF30A-6F2A-4CD2-A279-A317AB219131}" destId="{3779E7F5-ED7C-4879-8048-92D078CD6552}" srcOrd="0" destOrd="0" parTransId="{7D11216C-E168-4A04-9C53-4B5977120037}" sibTransId="{FA1470D4-079E-4837-A423-1AB39B8E2BB4}"/>
    <dgm:cxn modelId="{2A129C89-C466-4C50-BFE4-29916A65237F}" type="presOf" srcId="{E8B9500F-8A93-456D-93F6-D5EF18581CAC}" destId="{1EC558DF-EC3A-466B-B62F-7264514BF5EB}" srcOrd="0" destOrd="0" presId="urn:microsoft.com/office/officeart/2005/8/layout/chevron2"/>
    <dgm:cxn modelId="{62F80A9D-A353-4B37-9062-5FA52F8A40C2}" type="presOf" srcId="{3779E7F5-ED7C-4879-8048-92D078CD6552}" destId="{FA68787D-D094-4E81-8198-34F6FB4A8AA8}" srcOrd="0" destOrd="0" presId="urn:microsoft.com/office/officeart/2005/8/layout/chevron2"/>
    <dgm:cxn modelId="{02738A9E-7834-4157-8D89-72F290945AB1}" srcId="{B0ABF30A-6F2A-4CD2-A279-A317AB219131}" destId="{C098F3A6-88D9-48C6-81FC-725309F29BDF}" srcOrd="1" destOrd="0" parTransId="{66ECD773-F795-488E-BCE2-20B5EA7F7FA5}" sibTransId="{E307C6CB-725A-4306-B036-CD5F28E71DE4}"/>
    <dgm:cxn modelId="{D924DAA1-873F-46F7-B5E2-14F964049B51}" srcId="{E8B9500F-8A93-456D-93F6-D5EF18581CAC}" destId="{F0EB9919-C053-458D-96A3-8CE8C6B30009}" srcOrd="0" destOrd="0" parTransId="{CBD5616D-4844-400C-AF18-EE1104AAEED0}" sibTransId="{D852DFC9-9A34-44B0-AAAB-1D82436DC637}"/>
    <dgm:cxn modelId="{E5602DC7-C733-48E2-BFDB-6A809C5D7A0B}" type="presOf" srcId="{3391ECEC-A6A4-4702-90DB-2D831E1355DB}" destId="{4038120E-83AC-4D29-A0A9-538B727801CC}" srcOrd="0" destOrd="0" presId="urn:microsoft.com/office/officeart/2005/8/layout/chevron2"/>
    <dgm:cxn modelId="{AC8D7DC9-1AD4-42C5-A7C0-34CD03A0D40F}" type="presOf" srcId="{5D8D7092-B781-4FAD-B3B2-3340804CA019}" destId="{7AAD9478-4CA8-4D53-B016-7634077DED0C}" srcOrd="0" destOrd="0" presId="urn:microsoft.com/office/officeart/2005/8/layout/chevron2"/>
    <dgm:cxn modelId="{41D834D0-9164-4821-818A-5535806181ED}" srcId="{B0ABF30A-6F2A-4CD2-A279-A317AB219131}" destId="{E8B9500F-8A93-456D-93F6-D5EF18581CAC}" srcOrd="3" destOrd="0" parTransId="{19B81584-075B-4A8B-9319-C8C892D263F3}" sibTransId="{1F338F0A-7C4B-4C59-B88D-F05D41426381}"/>
    <dgm:cxn modelId="{772C41F2-4E3C-464E-853D-EFB29E1B2C68}" srcId="{B0ABF30A-6F2A-4CD2-A279-A317AB219131}" destId="{D303008F-A482-4D90-A085-2EF0431CA7B6}" srcOrd="2" destOrd="0" parTransId="{BC9FEF64-F3A4-4205-BD34-7BAEF58918EA}" sibTransId="{5A0D4264-8334-474A-9AFA-4DD05A883EB8}"/>
    <dgm:cxn modelId="{D7B22DF8-794B-4816-8A59-B25AB71CD4E2}" type="presOf" srcId="{D303008F-A482-4D90-A085-2EF0431CA7B6}" destId="{B1EEAFAC-9C95-429C-A7A6-EA7A4EC230C9}" srcOrd="0" destOrd="0" presId="urn:microsoft.com/office/officeart/2005/8/layout/chevron2"/>
    <dgm:cxn modelId="{44C7C308-881E-4F9D-95E8-BB7EFD549B90}" type="presParOf" srcId="{BA814E35-722A-4CC5-B5C1-5A9D4C5BFEB7}" destId="{8804A7BF-BE96-4C52-87F0-430AF4803C46}" srcOrd="0" destOrd="0" presId="urn:microsoft.com/office/officeart/2005/8/layout/chevron2"/>
    <dgm:cxn modelId="{6A61B026-74E2-4BF5-B473-49FFF00036D2}" type="presParOf" srcId="{8804A7BF-BE96-4C52-87F0-430AF4803C46}" destId="{FA68787D-D094-4E81-8198-34F6FB4A8AA8}" srcOrd="0" destOrd="0" presId="urn:microsoft.com/office/officeart/2005/8/layout/chevron2"/>
    <dgm:cxn modelId="{361682DC-9AC5-4694-AB97-24DDF26978A0}" type="presParOf" srcId="{8804A7BF-BE96-4C52-87F0-430AF4803C46}" destId="{EB35B9BB-C5C7-45C1-83C6-D07F0EEB5A3A}" srcOrd="1" destOrd="0" presId="urn:microsoft.com/office/officeart/2005/8/layout/chevron2"/>
    <dgm:cxn modelId="{5DC18326-73DC-4E39-B011-4FF141767C07}" type="presParOf" srcId="{BA814E35-722A-4CC5-B5C1-5A9D4C5BFEB7}" destId="{3DBD6083-DBE0-40C6-9685-D794C17E1BBA}" srcOrd="1" destOrd="0" presId="urn:microsoft.com/office/officeart/2005/8/layout/chevron2"/>
    <dgm:cxn modelId="{0BB7D3EC-F877-477C-BB97-DFD636A11811}" type="presParOf" srcId="{BA814E35-722A-4CC5-B5C1-5A9D4C5BFEB7}" destId="{2A64C882-C697-4D66-90EF-736CD69C3EAD}" srcOrd="2" destOrd="0" presId="urn:microsoft.com/office/officeart/2005/8/layout/chevron2"/>
    <dgm:cxn modelId="{9E0EEA77-2BAD-4B58-852B-91D51AF0E083}" type="presParOf" srcId="{2A64C882-C697-4D66-90EF-736CD69C3EAD}" destId="{7C4EA042-12EA-437A-BA31-27D6EAE905EA}" srcOrd="0" destOrd="0" presId="urn:microsoft.com/office/officeart/2005/8/layout/chevron2"/>
    <dgm:cxn modelId="{E272E615-81B8-4480-A715-9307596057A5}" type="presParOf" srcId="{2A64C882-C697-4D66-90EF-736CD69C3EAD}" destId="{4038120E-83AC-4D29-A0A9-538B727801CC}" srcOrd="1" destOrd="0" presId="urn:microsoft.com/office/officeart/2005/8/layout/chevron2"/>
    <dgm:cxn modelId="{100A0E9D-BD1F-49B3-89C3-4630A85F311B}" type="presParOf" srcId="{BA814E35-722A-4CC5-B5C1-5A9D4C5BFEB7}" destId="{20A4CAEA-C426-44CA-A0B0-DF8342C0BB5C}" srcOrd="3" destOrd="0" presId="urn:microsoft.com/office/officeart/2005/8/layout/chevron2"/>
    <dgm:cxn modelId="{236C23C3-E745-4B8F-9635-EEFCCBE75E80}" type="presParOf" srcId="{BA814E35-722A-4CC5-B5C1-5A9D4C5BFEB7}" destId="{8B746E0A-A17A-4E33-9012-AAA244E1ED87}" srcOrd="4" destOrd="0" presId="urn:microsoft.com/office/officeart/2005/8/layout/chevron2"/>
    <dgm:cxn modelId="{F2AE1C11-65F3-4EC8-9032-3ED1F7BA0BB9}" type="presParOf" srcId="{8B746E0A-A17A-4E33-9012-AAA244E1ED87}" destId="{B1EEAFAC-9C95-429C-A7A6-EA7A4EC230C9}" srcOrd="0" destOrd="0" presId="urn:microsoft.com/office/officeart/2005/8/layout/chevron2"/>
    <dgm:cxn modelId="{C091B956-3329-49B9-9345-7680C5A73BCB}" type="presParOf" srcId="{8B746E0A-A17A-4E33-9012-AAA244E1ED87}" destId="{7AAD9478-4CA8-4D53-B016-7634077DED0C}" srcOrd="1" destOrd="0" presId="urn:microsoft.com/office/officeart/2005/8/layout/chevron2"/>
    <dgm:cxn modelId="{53F03DE1-CE27-4336-AB8D-7ADD95B11E87}" type="presParOf" srcId="{BA814E35-722A-4CC5-B5C1-5A9D4C5BFEB7}" destId="{168A3C7C-DB91-496B-A666-73D4EEEDB707}" srcOrd="5" destOrd="0" presId="urn:microsoft.com/office/officeart/2005/8/layout/chevron2"/>
    <dgm:cxn modelId="{F4C091D3-37C7-48B2-9458-2C001305AEF9}" type="presParOf" srcId="{BA814E35-722A-4CC5-B5C1-5A9D4C5BFEB7}" destId="{FEAFBDE0-BC1A-48BC-A57D-54B30330AC99}" srcOrd="6" destOrd="0" presId="urn:microsoft.com/office/officeart/2005/8/layout/chevron2"/>
    <dgm:cxn modelId="{FEE8C0ED-55CD-4C8B-9A48-2E924ED353A5}" type="presParOf" srcId="{FEAFBDE0-BC1A-48BC-A57D-54B30330AC99}" destId="{1EC558DF-EC3A-466B-B62F-7264514BF5EB}" srcOrd="0" destOrd="0" presId="urn:microsoft.com/office/officeart/2005/8/layout/chevron2"/>
    <dgm:cxn modelId="{AE755ECE-9A42-44CE-8062-00D43282A9A4}" type="presParOf" srcId="{FEAFBDE0-BC1A-48BC-A57D-54B30330AC99}" destId="{7719B731-3CCD-4337-A7CD-D681D144761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AE89FF-337D-4AEA-BB2A-3D56332E2AA9}" type="doc">
      <dgm:prSet loTypeId="urn:microsoft.com/office/officeart/2005/8/layout/lProcess1" loCatId="process" qsTypeId="urn:microsoft.com/office/officeart/2005/8/quickstyle/3d3" qsCatId="3D" csTypeId="urn:microsoft.com/office/officeart/2005/8/colors/colorful1" csCatId="colorful" phldr="1"/>
      <dgm:spPr/>
      <dgm:t>
        <a:bodyPr/>
        <a:lstStyle/>
        <a:p>
          <a:endParaRPr lang="zh-CN" altLang="en-US"/>
        </a:p>
      </dgm:t>
    </dgm:pt>
    <dgm:pt modelId="{14445077-FBA8-4755-B6D9-C5DC9FBA1E73}">
      <dgm:prSet phldrT="[文本]"/>
      <dgm:spPr/>
      <dgm:t>
        <a:bodyPr/>
        <a:lstStyle/>
        <a:p>
          <a:r>
            <a:rPr lang="zh-CN" altLang="en-US" dirty="0"/>
            <a:t>模式一</a:t>
          </a:r>
        </a:p>
      </dgm:t>
    </dgm:pt>
    <dgm:pt modelId="{9F5104E7-014D-4ABB-A036-10BB4142B1C5}" type="parTrans" cxnId="{EF66FD16-B442-4DB1-A839-C084B90EC479}">
      <dgm:prSet/>
      <dgm:spPr/>
      <dgm:t>
        <a:bodyPr/>
        <a:lstStyle/>
        <a:p>
          <a:endParaRPr lang="zh-CN" altLang="en-US"/>
        </a:p>
      </dgm:t>
    </dgm:pt>
    <dgm:pt modelId="{4A5EDC5D-F290-47CB-ABAE-5C66DECDAAB6}" type="sibTrans" cxnId="{EF66FD16-B442-4DB1-A839-C084B90EC479}">
      <dgm:prSet/>
      <dgm:spPr/>
      <dgm:t>
        <a:bodyPr/>
        <a:lstStyle/>
        <a:p>
          <a:endParaRPr lang="zh-CN" altLang="en-US"/>
        </a:p>
      </dgm:t>
    </dgm:pt>
    <dgm:pt modelId="{94661AA6-7DD2-4BEC-8955-C915A334DA8A}">
      <dgm:prSet phldrT="[文本]"/>
      <dgm:spPr/>
      <dgm:t>
        <a:bodyPr spcFirstLastPara="0" vert="horz" wrap="square" lIns="40640" tIns="40640" rIns="40640" bIns="40640" numCol="1" spcCol="1270" anchor="ctr" anchorCtr="0"/>
        <a:lstStyle/>
        <a:p>
          <a:r>
            <a:rPr lang="zh-CN" altLang="en-US" dirty="0"/>
            <a:t>采购申请</a:t>
          </a:r>
        </a:p>
      </dgm:t>
    </dgm:pt>
    <dgm:pt modelId="{E7B798CA-3C24-4043-8341-8D27675BB6FC}" type="parTrans" cxnId="{19A58894-D89E-46C6-AAE2-DAFBA0D56679}">
      <dgm:prSet/>
      <dgm:spPr/>
      <dgm:t>
        <a:bodyPr/>
        <a:lstStyle/>
        <a:p>
          <a:endParaRPr lang="zh-CN" altLang="en-US"/>
        </a:p>
      </dgm:t>
    </dgm:pt>
    <dgm:pt modelId="{993B8EB3-1093-4FD4-8B87-99A02B10097E}" type="sibTrans" cxnId="{19A58894-D89E-46C6-AAE2-DAFBA0D56679}">
      <dgm:prSet/>
      <dgm:spPr/>
      <dgm:t>
        <a:bodyPr/>
        <a:lstStyle/>
        <a:p>
          <a:endParaRPr lang="zh-CN" altLang="en-US"/>
        </a:p>
      </dgm:t>
    </dgm:pt>
    <dgm:pt modelId="{BD8133F2-0E34-46B4-9F40-7048E4B63A17}">
      <dgm:prSet phldrT="[文本]" custT="1"/>
      <dgm:spPr>
        <a:solidFill>
          <a:srgbClr val="4BACC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3200" kern="1200" dirty="0">
              <a:solidFill>
                <a:prstClr val="black">
                  <a:hueOff val="0"/>
                  <a:satOff val="0"/>
                  <a:lumOff val="0"/>
                  <a:alphaOff val="0"/>
                </a:prstClr>
              </a:solidFill>
              <a:latin typeface="Calibri"/>
              <a:ea typeface="宋体" panose="02010600030101010101" pitchFamily="2" charset="-122"/>
              <a:cs typeface="+mn-cs"/>
            </a:rPr>
            <a:t>采购订单</a:t>
          </a:r>
        </a:p>
      </dgm:t>
    </dgm:pt>
    <dgm:pt modelId="{B13850CF-814F-42B4-B58F-A91BA972B285}" type="parTrans" cxnId="{76F9E343-2785-45E5-B058-B20144B8778F}">
      <dgm:prSet/>
      <dgm:spPr/>
      <dgm:t>
        <a:bodyPr/>
        <a:lstStyle/>
        <a:p>
          <a:endParaRPr lang="zh-CN" altLang="en-US"/>
        </a:p>
      </dgm:t>
    </dgm:pt>
    <dgm:pt modelId="{B06C7AEB-5BF5-4834-A26E-568592FBA458}" type="sibTrans" cxnId="{76F9E343-2785-45E5-B058-B20144B8778F}">
      <dgm:prSet/>
      <dgm:spPr/>
      <dgm:t>
        <a:bodyPr/>
        <a:lstStyle/>
        <a:p>
          <a:endParaRPr lang="zh-CN" altLang="en-US"/>
        </a:p>
      </dgm:t>
    </dgm:pt>
    <dgm:pt modelId="{661D365E-5E82-4086-844C-91CC621A4070}">
      <dgm:prSet phldrT="[文本]"/>
      <dgm:spPr/>
      <dgm:t>
        <a:bodyPr/>
        <a:lstStyle/>
        <a:p>
          <a:r>
            <a:rPr lang="zh-CN" altLang="en-US" dirty="0"/>
            <a:t>模式二</a:t>
          </a:r>
        </a:p>
      </dgm:t>
    </dgm:pt>
    <dgm:pt modelId="{961D7814-56EE-4F1E-93B2-CCE6382A230D}" type="parTrans" cxnId="{80B2ADE9-F453-4F77-96C3-623E7BBD0448}">
      <dgm:prSet/>
      <dgm:spPr/>
      <dgm:t>
        <a:bodyPr/>
        <a:lstStyle/>
        <a:p>
          <a:endParaRPr lang="zh-CN" altLang="en-US"/>
        </a:p>
      </dgm:t>
    </dgm:pt>
    <dgm:pt modelId="{4609583F-0E6B-40F6-BD52-D434BA5DF60F}" type="sibTrans" cxnId="{80B2ADE9-F453-4F77-96C3-623E7BBD0448}">
      <dgm:prSet/>
      <dgm:spPr/>
      <dgm:t>
        <a:bodyPr/>
        <a:lstStyle/>
        <a:p>
          <a:endParaRPr lang="zh-CN" altLang="en-US"/>
        </a:p>
      </dgm:t>
    </dgm:pt>
    <dgm:pt modelId="{6EBE1AAB-E88B-4E0F-8A11-0BF9FEA3D7A3}">
      <dgm:prSet phldrT="[文本]" custT="1"/>
      <dgm:spPr>
        <a:solidFill>
          <a:srgbClr val="C0504D">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3200" kern="1200" dirty="0">
              <a:latin typeface="Calibri"/>
              <a:ea typeface="宋体" panose="02010600030101010101" pitchFamily="2" charset="-122"/>
              <a:cs typeface="+mn-cs"/>
            </a:rPr>
            <a:t>采购申请</a:t>
          </a:r>
        </a:p>
      </dgm:t>
    </dgm:pt>
    <dgm:pt modelId="{16D8FA3A-B438-4A2A-9D35-1BA3363BF8A6}" type="parTrans" cxnId="{65CEC6DF-EE3E-4826-90F9-315C2FB6BE2A}">
      <dgm:prSet/>
      <dgm:spPr/>
      <dgm:t>
        <a:bodyPr/>
        <a:lstStyle/>
        <a:p>
          <a:endParaRPr lang="zh-CN" altLang="en-US"/>
        </a:p>
      </dgm:t>
    </dgm:pt>
    <dgm:pt modelId="{AA5CBD26-AB51-4C4D-A535-8702CD17CF31}" type="sibTrans" cxnId="{65CEC6DF-EE3E-4826-90F9-315C2FB6BE2A}">
      <dgm:prSet/>
      <dgm:spPr/>
      <dgm:t>
        <a:bodyPr/>
        <a:lstStyle/>
        <a:p>
          <a:endParaRPr lang="zh-CN" altLang="en-US"/>
        </a:p>
      </dgm:t>
    </dgm:pt>
    <dgm:pt modelId="{2FAA33B8-FAB0-4C3F-96CB-042CAB52FE84}">
      <dgm:prSet phldrT="[文本]"/>
      <dgm:spPr/>
      <dgm:t>
        <a:bodyPr/>
        <a:lstStyle/>
        <a:p>
          <a:r>
            <a:rPr lang="zh-CN" altLang="en-US"/>
            <a:t>模式三</a:t>
          </a:r>
          <a:endParaRPr lang="zh-CN" altLang="en-US" dirty="0"/>
        </a:p>
      </dgm:t>
    </dgm:pt>
    <dgm:pt modelId="{14C967A2-5060-4A3B-BF61-5EF84E3A45F9}" type="parTrans" cxnId="{A540ACFB-336E-477F-9516-BA32AF06CC83}">
      <dgm:prSet/>
      <dgm:spPr/>
      <dgm:t>
        <a:bodyPr/>
        <a:lstStyle/>
        <a:p>
          <a:endParaRPr lang="zh-CN" altLang="en-US"/>
        </a:p>
      </dgm:t>
    </dgm:pt>
    <dgm:pt modelId="{28E6C0F4-9453-412F-ADDF-8EE6FF4199A1}" type="sibTrans" cxnId="{A540ACFB-336E-477F-9516-BA32AF06CC83}">
      <dgm:prSet/>
      <dgm:spPr/>
      <dgm:t>
        <a:bodyPr/>
        <a:lstStyle/>
        <a:p>
          <a:endParaRPr lang="zh-CN" altLang="en-US"/>
        </a:p>
      </dgm:t>
    </dgm:pt>
    <dgm:pt modelId="{34A82B21-8652-49FA-A474-82A3A7642C5B}">
      <dgm:prSet phldrT="[文本]" custT="1"/>
      <dgm:spPr>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3200" kern="1200" dirty="0">
              <a:solidFill>
                <a:prstClr val="black">
                  <a:hueOff val="0"/>
                  <a:satOff val="0"/>
                  <a:lumOff val="0"/>
                  <a:alphaOff val="0"/>
                </a:prstClr>
              </a:solidFill>
              <a:latin typeface="Calibri"/>
              <a:ea typeface="宋体" panose="02010600030101010101" pitchFamily="2" charset="-122"/>
              <a:cs typeface="+mn-cs"/>
            </a:rPr>
            <a:t>验收入库</a:t>
          </a:r>
        </a:p>
      </dgm:t>
    </dgm:pt>
    <dgm:pt modelId="{0600C839-8C7A-40B7-9BAA-617C36B5F22D}" type="parTrans" cxnId="{697C8B30-1633-4165-8721-1C35536A3E93}">
      <dgm:prSet/>
      <dgm:spPr/>
      <dgm:t>
        <a:bodyPr/>
        <a:lstStyle/>
        <a:p>
          <a:endParaRPr lang="zh-CN" altLang="en-US"/>
        </a:p>
      </dgm:t>
    </dgm:pt>
    <dgm:pt modelId="{8E8A094D-BC78-4990-9B37-AC538B2AE49C}" type="sibTrans" cxnId="{697C8B30-1633-4165-8721-1C35536A3E93}">
      <dgm:prSet/>
      <dgm:spPr/>
      <dgm:t>
        <a:bodyPr/>
        <a:lstStyle/>
        <a:p>
          <a:endParaRPr lang="zh-CN" altLang="en-US"/>
        </a:p>
      </dgm:t>
    </dgm:pt>
    <dgm:pt modelId="{C0750918-7A15-4519-89C2-8A13B7401BC5}">
      <dgm:prSet phldrT="[文本]" custT="1"/>
      <dgm:spPr/>
      <dgm:t>
        <a:bodyPr spcFirstLastPara="0" vert="horz" wrap="square" lIns="40640" tIns="40640" rIns="40640" bIns="40640" numCol="1" spcCol="1270" anchor="ctr" anchorCtr="0"/>
        <a:lstStyle/>
        <a:p>
          <a:r>
            <a:rPr lang="zh-CN" altLang="en-US" sz="3200" kern="1200">
              <a:latin typeface="Calibri"/>
              <a:ea typeface="宋体" panose="02010600030101010101" pitchFamily="2" charset="-122"/>
              <a:cs typeface="+mn-cs"/>
            </a:rPr>
            <a:t>验收</a:t>
          </a:r>
          <a:r>
            <a:rPr lang="zh-CN" altLang="en-US" sz="3200" kern="1200"/>
            <a:t>入库</a:t>
          </a:r>
          <a:endParaRPr lang="zh-CN" altLang="en-US" sz="3200" kern="1200" dirty="0"/>
        </a:p>
      </dgm:t>
    </dgm:pt>
    <dgm:pt modelId="{E9A60941-FCA5-4C58-9239-6118489400D9}" type="parTrans" cxnId="{0F99DA53-875B-4EBF-A77C-37C0D3741E1E}">
      <dgm:prSet/>
      <dgm:spPr/>
      <dgm:t>
        <a:bodyPr/>
        <a:lstStyle/>
        <a:p>
          <a:endParaRPr lang="zh-CN" altLang="en-US"/>
        </a:p>
      </dgm:t>
    </dgm:pt>
    <dgm:pt modelId="{6590DF6A-D56F-4C21-A0D4-12AF81E580AE}" type="sibTrans" cxnId="{0F99DA53-875B-4EBF-A77C-37C0D3741E1E}">
      <dgm:prSet/>
      <dgm:spPr/>
      <dgm:t>
        <a:bodyPr/>
        <a:lstStyle/>
        <a:p>
          <a:endParaRPr lang="zh-CN" altLang="en-US"/>
        </a:p>
      </dgm:t>
    </dgm:pt>
    <dgm:pt modelId="{DE6E76DA-4154-4A73-A4E3-CFB9E72A027B}">
      <dgm:prSet phldrT="[文本]" custT="1"/>
      <dgm:spPr>
        <a:solidFill>
          <a:srgbClr val="4BACC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r>
            <a:rPr lang="zh-CN" altLang="en-US" sz="3200" kern="1200" dirty="0">
              <a:latin typeface="Calibri"/>
              <a:ea typeface="宋体" panose="02010600030101010101" pitchFamily="2" charset="-122"/>
              <a:cs typeface="+mn-cs"/>
            </a:rPr>
            <a:t>采购</a:t>
          </a:r>
          <a:r>
            <a:rPr lang="zh-CN" altLang="en-US" sz="3200" kern="1200" dirty="0"/>
            <a:t>订单</a:t>
          </a:r>
        </a:p>
      </dgm:t>
    </dgm:pt>
    <dgm:pt modelId="{8C6EF9CD-5EF8-414F-9346-E3F2B35BB7B4}" type="parTrans" cxnId="{22313ED9-6DD5-4085-A925-73B921C6318F}">
      <dgm:prSet/>
      <dgm:spPr/>
      <dgm:t>
        <a:bodyPr/>
        <a:lstStyle/>
        <a:p>
          <a:endParaRPr lang="zh-CN" altLang="en-US"/>
        </a:p>
      </dgm:t>
    </dgm:pt>
    <dgm:pt modelId="{700C576B-D53F-4674-A561-57D0BF9FF99E}" type="sibTrans" cxnId="{22313ED9-6DD5-4085-A925-73B921C6318F}">
      <dgm:prSet/>
      <dgm:spPr/>
      <dgm:t>
        <a:bodyPr/>
        <a:lstStyle/>
        <a:p>
          <a:endParaRPr lang="zh-CN" altLang="en-US"/>
        </a:p>
      </dgm:t>
    </dgm:pt>
    <dgm:pt modelId="{91EB78CF-C8E6-4532-B440-0BD38A3FEFCF}">
      <dgm:prSet phldrT="[文本]" custT="1"/>
      <dgm:spPr>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3200" kern="1200">
              <a:solidFill>
                <a:prstClr val="black">
                  <a:hueOff val="0"/>
                  <a:satOff val="0"/>
                  <a:lumOff val="0"/>
                  <a:alphaOff val="0"/>
                </a:prstClr>
              </a:solidFill>
              <a:latin typeface="Calibri"/>
              <a:ea typeface="宋体" panose="02010600030101010101" pitchFamily="2" charset="-122"/>
              <a:cs typeface="+mn-cs"/>
            </a:rPr>
            <a:t>验收入库</a:t>
          </a:r>
          <a:endParaRPr lang="zh-CN" altLang="en-US" sz="3200" kern="1200" dirty="0">
            <a:solidFill>
              <a:prstClr val="black">
                <a:hueOff val="0"/>
                <a:satOff val="0"/>
                <a:lumOff val="0"/>
                <a:alphaOff val="0"/>
              </a:prstClr>
            </a:solidFill>
            <a:latin typeface="Calibri"/>
            <a:ea typeface="宋体" panose="02010600030101010101" pitchFamily="2" charset="-122"/>
            <a:cs typeface="+mn-cs"/>
          </a:endParaRPr>
        </a:p>
      </dgm:t>
    </dgm:pt>
    <dgm:pt modelId="{4E0E0236-02BC-4209-97AD-999C3F7D0F21}" type="parTrans" cxnId="{8A101A6D-E34E-40D0-BDE7-A6C236342CDC}">
      <dgm:prSet/>
      <dgm:spPr/>
      <dgm:t>
        <a:bodyPr/>
        <a:lstStyle/>
        <a:p>
          <a:endParaRPr lang="zh-CN" altLang="en-US"/>
        </a:p>
      </dgm:t>
    </dgm:pt>
    <dgm:pt modelId="{1FC72B0A-4669-4A45-B7D7-1AE5C3C0F4CA}" type="sibTrans" cxnId="{8A101A6D-E34E-40D0-BDE7-A6C236342CDC}">
      <dgm:prSet/>
      <dgm:spPr/>
      <dgm:t>
        <a:bodyPr/>
        <a:lstStyle/>
        <a:p>
          <a:endParaRPr lang="zh-CN" altLang="en-US"/>
        </a:p>
      </dgm:t>
    </dgm:pt>
    <dgm:pt modelId="{C1FC7415-4F05-4E68-9EA0-E652800CE9FA}">
      <dgm:prSet phldrT="[文本]"/>
      <dgm:spPr/>
      <dgm:t>
        <a:bodyPr/>
        <a:lstStyle/>
        <a:p>
          <a:r>
            <a:rPr lang="zh-CN" altLang="en-US" dirty="0"/>
            <a:t>模式四</a:t>
          </a:r>
        </a:p>
      </dgm:t>
    </dgm:pt>
    <dgm:pt modelId="{20D79B47-4AE4-4149-9B0D-BAD98BFC5327}" type="parTrans" cxnId="{2674F1CC-FA50-4DF2-AA5F-BC8A3A16CBE3}">
      <dgm:prSet/>
      <dgm:spPr/>
      <dgm:t>
        <a:bodyPr/>
        <a:lstStyle/>
        <a:p>
          <a:endParaRPr lang="zh-CN" altLang="en-US"/>
        </a:p>
      </dgm:t>
    </dgm:pt>
    <dgm:pt modelId="{D1567198-FAF2-461F-A4C0-B74AFA619C87}" type="sibTrans" cxnId="{2674F1CC-FA50-4DF2-AA5F-BC8A3A16CBE3}">
      <dgm:prSet/>
      <dgm:spPr/>
      <dgm:t>
        <a:bodyPr/>
        <a:lstStyle/>
        <a:p>
          <a:endParaRPr lang="zh-CN" altLang="en-US"/>
        </a:p>
      </dgm:t>
    </dgm:pt>
    <dgm:pt modelId="{D29CB556-8C84-4BF5-9A3F-F10491B82BFC}">
      <dgm:prSet phldrT="[文本]" custT="1"/>
      <dgm:spPr>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3200" kern="1200" dirty="0">
              <a:solidFill>
                <a:prstClr val="black">
                  <a:hueOff val="0"/>
                  <a:satOff val="0"/>
                  <a:lumOff val="0"/>
                  <a:alphaOff val="0"/>
                </a:prstClr>
              </a:solidFill>
              <a:latin typeface="Calibri"/>
              <a:ea typeface="宋体" panose="02010600030101010101" pitchFamily="2" charset="-122"/>
              <a:cs typeface="+mn-cs"/>
            </a:rPr>
            <a:t>验收入库</a:t>
          </a:r>
        </a:p>
      </dgm:t>
    </dgm:pt>
    <dgm:pt modelId="{85E40703-358A-443F-A86E-27F71B14A943}" type="parTrans" cxnId="{9ACD78CD-D774-4EA2-A6FA-41CF9C3171D4}">
      <dgm:prSet/>
      <dgm:spPr/>
      <dgm:t>
        <a:bodyPr/>
        <a:lstStyle/>
        <a:p>
          <a:endParaRPr lang="zh-CN" altLang="en-US"/>
        </a:p>
      </dgm:t>
    </dgm:pt>
    <dgm:pt modelId="{86A32D78-E0BA-4C9D-AC94-1587794DE227}" type="sibTrans" cxnId="{9ACD78CD-D774-4EA2-A6FA-41CF9C3171D4}">
      <dgm:prSet/>
      <dgm:spPr/>
      <dgm:t>
        <a:bodyPr/>
        <a:lstStyle/>
        <a:p>
          <a:endParaRPr lang="zh-CN" altLang="en-US"/>
        </a:p>
      </dgm:t>
    </dgm:pt>
    <dgm:pt modelId="{11D18063-4E42-4E93-9057-3ED48E24C153}" type="pres">
      <dgm:prSet presAssocID="{FCAE89FF-337D-4AEA-BB2A-3D56332E2AA9}" presName="Name0" presStyleCnt="0">
        <dgm:presLayoutVars>
          <dgm:dir/>
          <dgm:animLvl val="lvl"/>
          <dgm:resizeHandles val="exact"/>
        </dgm:presLayoutVars>
      </dgm:prSet>
      <dgm:spPr/>
    </dgm:pt>
    <dgm:pt modelId="{9C2C1A0B-80EB-45F3-946E-EB06C9723E2C}" type="pres">
      <dgm:prSet presAssocID="{14445077-FBA8-4755-B6D9-C5DC9FBA1E73}" presName="vertFlow" presStyleCnt="0"/>
      <dgm:spPr/>
    </dgm:pt>
    <dgm:pt modelId="{3786F39C-40CD-48BF-AE65-B4046EB331F6}" type="pres">
      <dgm:prSet presAssocID="{14445077-FBA8-4755-B6D9-C5DC9FBA1E73}" presName="header" presStyleLbl="node1" presStyleIdx="0" presStyleCnt="4" custScaleY="208826"/>
      <dgm:spPr/>
    </dgm:pt>
    <dgm:pt modelId="{E0929D52-1A3C-4068-84B9-0AC6CE6994CB}" type="pres">
      <dgm:prSet presAssocID="{E7B798CA-3C24-4043-8341-8D27675BB6FC}" presName="parTrans" presStyleLbl="sibTrans2D1" presStyleIdx="0" presStyleCnt="8"/>
      <dgm:spPr/>
    </dgm:pt>
    <dgm:pt modelId="{3B2CB167-0FD8-49CC-B7CB-20E939B8F2DA}" type="pres">
      <dgm:prSet presAssocID="{94661AA6-7DD2-4BEC-8955-C915A334DA8A}" presName="child" presStyleLbl="alignAccFollowNode1" presStyleIdx="0" presStyleCnt="8" custScaleY="208826">
        <dgm:presLayoutVars>
          <dgm:chMax val="0"/>
          <dgm:bulletEnabled val="1"/>
        </dgm:presLayoutVars>
      </dgm:prSet>
      <dgm:spPr>
        <a:xfrm>
          <a:off x="1821" y="1411254"/>
          <a:ext cx="1769153" cy="923613"/>
        </a:xfrm>
        <a:prstGeom prst="roundRect">
          <a:avLst>
            <a:gd name="adj" fmla="val 10000"/>
          </a:avLst>
        </a:prstGeom>
      </dgm:spPr>
    </dgm:pt>
    <dgm:pt modelId="{34DBCBFE-FCEE-4211-9F3B-E097170BB67E}" type="pres">
      <dgm:prSet presAssocID="{993B8EB3-1093-4FD4-8B87-99A02B10097E}" presName="sibTrans" presStyleLbl="sibTrans2D1" presStyleIdx="1" presStyleCnt="8"/>
      <dgm:spPr/>
    </dgm:pt>
    <dgm:pt modelId="{D35A49B0-0D71-406F-8FAC-169699FD8065}" type="pres">
      <dgm:prSet presAssocID="{BD8133F2-0E34-46B4-9F40-7048E4B63A17}" presName="child" presStyleLbl="alignAccFollowNode1" presStyleIdx="1" presStyleCnt="8" custScaleY="208826">
        <dgm:presLayoutVars>
          <dgm:chMax val="0"/>
          <dgm:bulletEnabled val="1"/>
        </dgm:presLayoutVars>
      </dgm:prSet>
      <dgm:spPr>
        <a:xfrm>
          <a:off x="1821" y="2489668"/>
          <a:ext cx="1769153" cy="923613"/>
        </a:xfrm>
        <a:prstGeom prst="roundRect">
          <a:avLst>
            <a:gd name="adj" fmla="val 10000"/>
          </a:avLst>
        </a:prstGeom>
      </dgm:spPr>
    </dgm:pt>
    <dgm:pt modelId="{C69893DD-C295-4486-BADD-8C7D2A00B1C3}" type="pres">
      <dgm:prSet presAssocID="{B06C7AEB-5BF5-4834-A26E-568592FBA458}" presName="sibTrans" presStyleLbl="sibTrans2D1" presStyleIdx="2" presStyleCnt="8"/>
      <dgm:spPr/>
    </dgm:pt>
    <dgm:pt modelId="{AB87D1F0-215B-4999-B0CD-07A6814FD0EE}" type="pres">
      <dgm:prSet presAssocID="{34A82B21-8652-49FA-A474-82A3A7642C5B}" presName="child" presStyleLbl="alignAccFollowNode1" presStyleIdx="2" presStyleCnt="8" custScaleY="208826">
        <dgm:presLayoutVars>
          <dgm:chMax val="0"/>
          <dgm:bulletEnabled val="1"/>
        </dgm:presLayoutVars>
      </dgm:prSet>
      <dgm:spPr>
        <a:xfrm>
          <a:off x="1821" y="3568082"/>
          <a:ext cx="1769153" cy="923613"/>
        </a:xfrm>
        <a:prstGeom prst="roundRect">
          <a:avLst>
            <a:gd name="adj" fmla="val 10000"/>
          </a:avLst>
        </a:prstGeom>
      </dgm:spPr>
    </dgm:pt>
    <dgm:pt modelId="{074EC8CD-C36C-43AB-BA2D-68B41FEE90B7}" type="pres">
      <dgm:prSet presAssocID="{14445077-FBA8-4755-B6D9-C5DC9FBA1E73}" presName="hSp" presStyleCnt="0"/>
      <dgm:spPr/>
    </dgm:pt>
    <dgm:pt modelId="{6CB2A3C8-361A-4A60-9F92-9133D1579076}" type="pres">
      <dgm:prSet presAssocID="{661D365E-5E82-4086-844C-91CC621A4070}" presName="vertFlow" presStyleCnt="0"/>
      <dgm:spPr/>
    </dgm:pt>
    <dgm:pt modelId="{EE6D1C9F-98E8-40A9-8ABA-498EF1CB8E0B}" type="pres">
      <dgm:prSet presAssocID="{661D365E-5E82-4086-844C-91CC621A4070}" presName="header" presStyleLbl="node1" presStyleIdx="1" presStyleCnt="4" custScaleY="208826"/>
      <dgm:spPr/>
    </dgm:pt>
    <dgm:pt modelId="{1949756C-C518-4CA2-A831-195E81634BCF}" type="pres">
      <dgm:prSet presAssocID="{16D8FA3A-B438-4A2A-9D35-1BA3363BF8A6}" presName="parTrans" presStyleLbl="sibTrans2D1" presStyleIdx="3" presStyleCnt="8"/>
      <dgm:spPr/>
    </dgm:pt>
    <dgm:pt modelId="{F98546BA-83AF-4B13-B8F2-0BD1864A623F}" type="pres">
      <dgm:prSet presAssocID="{6EBE1AAB-E88B-4E0F-8A11-0BF9FEA3D7A3}" presName="child" presStyleLbl="alignAccFollowNode1" presStyleIdx="3" presStyleCnt="8" custScaleY="208826">
        <dgm:presLayoutVars>
          <dgm:chMax val="0"/>
          <dgm:bulletEnabled val="1"/>
        </dgm:presLayoutVars>
      </dgm:prSet>
      <dgm:spPr>
        <a:xfrm>
          <a:off x="2018656" y="1411254"/>
          <a:ext cx="1769153" cy="923613"/>
        </a:xfrm>
        <a:prstGeom prst="roundRect">
          <a:avLst>
            <a:gd name="adj" fmla="val 10000"/>
          </a:avLst>
        </a:prstGeom>
      </dgm:spPr>
    </dgm:pt>
    <dgm:pt modelId="{8BC2CADA-C16B-4E16-868D-83AAF5326D0F}" type="pres">
      <dgm:prSet presAssocID="{AA5CBD26-AB51-4C4D-A535-8702CD17CF31}" presName="sibTrans" presStyleLbl="sibTrans2D1" presStyleIdx="4" presStyleCnt="8"/>
      <dgm:spPr/>
    </dgm:pt>
    <dgm:pt modelId="{8DF6FA7F-68DA-4408-B5AF-5D44FEDEB6E3}" type="pres">
      <dgm:prSet presAssocID="{C0750918-7A15-4519-89C2-8A13B7401BC5}" presName="child" presStyleLbl="alignAccFollowNode1" presStyleIdx="4" presStyleCnt="8" custScaleY="208826">
        <dgm:presLayoutVars>
          <dgm:chMax val="0"/>
          <dgm:bulletEnabled val="1"/>
        </dgm:presLayoutVars>
      </dgm:prSet>
      <dgm:spPr>
        <a:xfrm>
          <a:off x="2018656" y="2489668"/>
          <a:ext cx="1769153" cy="923613"/>
        </a:xfrm>
        <a:prstGeom prst="roundRect">
          <a:avLst>
            <a:gd name="adj" fmla="val 10000"/>
          </a:avLst>
        </a:prstGeom>
      </dgm:spPr>
    </dgm:pt>
    <dgm:pt modelId="{047C170F-4574-4E3D-BD7D-121A82C65C3C}" type="pres">
      <dgm:prSet presAssocID="{661D365E-5E82-4086-844C-91CC621A4070}" presName="hSp" presStyleCnt="0"/>
      <dgm:spPr/>
    </dgm:pt>
    <dgm:pt modelId="{31DDE513-4772-4E7B-A742-1AF0A9D0C6FF}" type="pres">
      <dgm:prSet presAssocID="{2FAA33B8-FAB0-4C3F-96CB-042CAB52FE84}" presName="vertFlow" presStyleCnt="0"/>
      <dgm:spPr/>
    </dgm:pt>
    <dgm:pt modelId="{C846BE95-8CC4-49F2-85E3-AF82254FA125}" type="pres">
      <dgm:prSet presAssocID="{2FAA33B8-FAB0-4C3F-96CB-042CAB52FE84}" presName="header" presStyleLbl="node1" presStyleIdx="2" presStyleCnt="4" custScaleY="208826"/>
      <dgm:spPr/>
    </dgm:pt>
    <dgm:pt modelId="{63DDB999-E624-469C-A87C-AA900BE14757}" type="pres">
      <dgm:prSet presAssocID="{8C6EF9CD-5EF8-414F-9346-E3F2B35BB7B4}" presName="parTrans" presStyleLbl="sibTrans2D1" presStyleIdx="5" presStyleCnt="8"/>
      <dgm:spPr/>
    </dgm:pt>
    <dgm:pt modelId="{13DC7DCA-AE5B-4285-A033-48E86B405AAC}" type="pres">
      <dgm:prSet presAssocID="{DE6E76DA-4154-4A73-A4E3-CFB9E72A027B}" presName="child" presStyleLbl="alignAccFollowNode1" presStyleIdx="5" presStyleCnt="8" custScaleY="208826">
        <dgm:presLayoutVars>
          <dgm:chMax val="0"/>
          <dgm:bulletEnabled val="1"/>
        </dgm:presLayoutVars>
      </dgm:prSet>
      <dgm:spPr>
        <a:xfrm>
          <a:off x="4035491" y="1411254"/>
          <a:ext cx="1769153" cy="923613"/>
        </a:xfrm>
        <a:prstGeom prst="roundRect">
          <a:avLst>
            <a:gd name="adj" fmla="val 10000"/>
          </a:avLst>
        </a:prstGeom>
      </dgm:spPr>
    </dgm:pt>
    <dgm:pt modelId="{ADF88337-AA66-4197-AB45-B742ABCD8C27}" type="pres">
      <dgm:prSet presAssocID="{700C576B-D53F-4674-A561-57D0BF9FF99E}" presName="sibTrans" presStyleLbl="sibTrans2D1" presStyleIdx="6" presStyleCnt="8"/>
      <dgm:spPr/>
    </dgm:pt>
    <dgm:pt modelId="{45A2D28B-3D3F-4A08-9553-1E33196F3B97}" type="pres">
      <dgm:prSet presAssocID="{91EB78CF-C8E6-4532-B440-0BD38A3FEFCF}" presName="child" presStyleLbl="alignAccFollowNode1" presStyleIdx="6" presStyleCnt="8" custScaleY="208826">
        <dgm:presLayoutVars>
          <dgm:chMax val="0"/>
          <dgm:bulletEnabled val="1"/>
        </dgm:presLayoutVars>
      </dgm:prSet>
      <dgm:spPr>
        <a:xfrm>
          <a:off x="4035491" y="2489668"/>
          <a:ext cx="1769153" cy="923613"/>
        </a:xfrm>
        <a:prstGeom prst="roundRect">
          <a:avLst>
            <a:gd name="adj" fmla="val 10000"/>
          </a:avLst>
        </a:prstGeom>
      </dgm:spPr>
    </dgm:pt>
    <dgm:pt modelId="{FC7D0156-DD16-4721-AF18-CE7456E66FA6}" type="pres">
      <dgm:prSet presAssocID="{2FAA33B8-FAB0-4C3F-96CB-042CAB52FE84}" presName="hSp" presStyleCnt="0"/>
      <dgm:spPr/>
    </dgm:pt>
    <dgm:pt modelId="{32CE2481-9C58-4C20-AE92-B5969FEA43D0}" type="pres">
      <dgm:prSet presAssocID="{C1FC7415-4F05-4E68-9EA0-E652800CE9FA}" presName="vertFlow" presStyleCnt="0"/>
      <dgm:spPr/>
    </dgm:pt>
    <dgm:pt modelId="{45020BCB-C009-4856-9BCD-CC54D3759585}" type="pres">
      <dgm:prSet presAssocID="{C1FC7415-4F05-4E68-9EA0-E652800CE9FA}" presName="header" presStyleLbl="node1" presStyleIdx="3" presStyleCnt="4" custScaleY="208826"/>
      <dgm:spPr/>
    </dgm:pt>
    <dgm:pt modelId="{8F536473-EEC8-490B-998A-BE3AF9631C65}" type="pres">
      <dgm:prSet presAssocID="{85E40703-358A-443F-A86E-27F71B14A943}" presName="parTrans" presStyleLbl="sibTrans2D1" presStyleIdx="7" presStyleCnt="8"/>
      <dgm:spPr/>
    </dgm:pt>
    <dgm:pt modelId="{E2B1A517-7676-4431-BDD2-F68D7DD23D64}" type="pres">
      <dgm:prSet presAssocID="{D29CB556-8C84-4BF5-9A3F-F10491B82BFC}" presName="child" presStyleLbl="alignAccFollowNode1" presStyleIdx="7" presStyleCnt="8" custScaleY="208826">
        <dgm:presLayoutVars>
          <dgm:chMax val="0"/>
          <dgm:bulletEnabled val="1"/>
        </dgm:presLayoutVars>
      </dgm:prSet>
      <dgm:spPr>
        <a:xfrm>
          <a:off x="6052326" y="1411254"/>
          <a:ext cx="1769153" cy="923613"/>
        </a:xfrm>
        <a:prstGeom prst="roundRect">
          <a:avLst>
            <a:gd name="adj" fmla="val 10000"/>
          </a:avLst>
        </a:prstGeom>
      </dgm:spPr>
    </dgm:pt>
  </dgm:ptLst>
  <dgm:cxnLst>
    <dgm:cxn modelId="{E2E3D203-A110-42ED-95CA-8DD4B7B2EE89}" type="presOf" srcId="{FCAE89FF-337D-4AEA-BB2A-3D56332E2AA9}" destId="{11D18063-4E42-4E93-9057-3ED48E24C153}" srcOrd="0" destOrd="0" presId="urn:microsoft.com/office/officeart/2005/8/layout/lProcess1"/>
    <dgm:cxn modelId="{EF66FD16-B442-4DB1-A839-C084B90EC479}" srcId="{FCAE89FF-337D-4AEA-BB2A-3D56332E2AA9}" destId="{14445077-FBA8-4755-B6D9-C5DC9FBA1E73}" srcOrd="0" destOrd="0" parTransId="{9F5104E7-014D-4ABB-A036-10BB4142B1C5}" sibTransId="{4A5EDC5D-F290-47CB-ABAE-5C66DECDAAB6}"/>
    <dgm:cxn modelId="{6A702D17-3EB8-45B6-A4CA-6C437D4816A4}" type="presOf" srcId="{34A82B21-8652-49FA-A474-82A3A7642C5B}" destId="{AB87D1F0-215B-4999-B0CD-07A6814FD0EE}" srcOrd="0" destOrd="0" presId="urn:microsoft.com/office/officeart/2005/8/layout/lProcess1"/>
    <dgm:cxn modelId="{78263F1F-51CD-4018-A175-9632214F8375}" type="presOf" srcId="{14445077-FBA8-4755-B6D9-C5DC9FBA1E73}" destId="{3786F39C-40CD-48BF-AE65-B4046EB331F6}" srcOrd="0" destOrd="0" presId="urn:microsoft.com/office/officeart/2005/8/layout/lProcess1"/>
    <dgm:cxn modelId="{69A18E21-6909-48B3-AA83-80DCC4BE7410}" type="presOf" srcId="{C0750918-7A15-4519-89C2-8A13B7401BC5}" destId="{8DF6FA7F-68DA-4408-B5AF-5D44FEDEB6E3}" srcOrd="0" destOrd="0" presId="urn:microsoft.com/office/officeart/2005/8/layout/lProcess1"/>
    <dgm:cxn modelId="{697C8B30-1633-4165-8721-1C35536A3E93}" srcId="{14445077-FBA8-4755-B6D9-C5DC9FBA1E73}" destId="{34A82B21-8652-49FA-A474-82A3A7642C5B}" srcOrd="2" destOrd="0" parTransId="{0600C839-8C7A-40B7-9BAA-617C36B5F22D}" sibTransId="{8E8A094D-BC78-4990-9B37-AC538B2AE49C}"/>
    <dgm:cxn modelId="{51E17438-62F5-4C26-9662-5D3FB7B2AF44}" type="presOf" srcId="{D29CB556-8C84-4BF5-9A3F-F10491B82BFC}" destId="{E2B1A517-7676-4431-BDD2-F68D7DD23D64}" srcOrd="0" destOrd="0" presId="urn:microsoft.com/office/officeart/2005/8/layout/lProcess1"/>
    <dgm:cxn modelId="{6607B03D-5871-4B58-A7D6-4F82C27D9756}" type="presOf" srcId="{BD8133F2-0E34-46B4-9F40-7048E4B63A17}" destId="{D35A49B0-0D71-406F-8FAC-169699FD8065}" srcOrd="0" destOrd="0" presId="urn:microsoft.com/office/officeart/2005/8/layout/lProcess1"/>
    <dgm:cxn modelId="{76F9E343-2785-45E5-B058-B20144B8778F}" srcId="{14445077-FBA8-4755-B6D9-C5DC9FBA1E73}" destId="{BD8133F2-0E34-46B4-9F40-7048E4B63A17}" srcOrd="1" destOrd="0" parTransId="{B13850CF-814F-42B4-B58F-A91BA972B285}" sibTransId="{B06C7AEB-5BF5-4834-A26E-568592FBA458}"/>
    <dgm:cxn modelId="{9B120165-9B4A-452A-8EE0-D944E074EF6A}" type="presOf" srcId="{993B8EB3-1093-4FD4-8B87-99A02B10097E}" destId="{34DBCBFE-FCEE-4211-9F3B-E097170BB67E}" srcOrd="0" destOrd="0" presId="urn:microsoft.com/office/officeart/2005/8/layout/lProcess1"/>
    <dgm:cxn modelId="{8A101A6D-E34E-40D0-BDE7-A6C236342CDC}" srcId="{2FAA33B8-FAB0-4C3F-96CB-042CAB52FE84}" destId="{91EB78CF-C8E6-4532-B440-0BD38A3FEFCF}" srcOrd="1" destOrd="0" parTransId="{4E0E0236-02BC-4209-97AD-999C3F7D0F21}" sibTransId="{1FC72B0A-4669-4A45-B7D7-1AE5C3C0F4CA}"/>
    <dgm:cxn modelId="{0086AB53-D82D-48D6-BE24-8A6777C8492B}" type="presOf" srcId="{E7B798CA-3C24-4043-8341-8D27675BB6FC}" destId="{E0929D52-1A3C-4068-84B9-0AC6CE6994CB}" srcOrd="0" destOrd="0" presId="urn:microsoft.com/office/officeart/2005/8/layout/lProcess1"/>
    <dgm:cxn modelId="{0F99DA53-875B-4EBF-A77C-37C0D3741E1E}" srcId="{661D365E-5E82-4086-844C-91CC621A4070}" destId="{C0750918-7A15-4519-89C2-8A13B7401BC5}" srcOrd="1" destOrd="0" parTransId="{E9A60941-FCA5-4C58-9239-6118489400D9}" sibTransId="{6590DF6A-D56F-4C21-A0D4-12AF81E580AE}"/>
    <dgm:cxn modelId="{34123054-8AC5-4BE3-A9D0-E614D60F9C50}" type="presOf" srcId="{94661AA6-7DD2-4BEC-8955-C915A334DA8A}" destId="{3B2CB167-0FD8-49CC-B7CB-20E939B8F2DA}" srcOrd="0" destOrd="0" presId="urn:microsoft.com/office/officeart/2005/8/layout/lProcess1"/>
    <dgm:cxn modelId="{A6B7F97A-3914-4280-8887-7AB862C95A6D}" type="presOf" srcId="{C1FC7415-4F05-4E68-9EA0-E652800CE9FA}" destId="{45020BCB-C009-4856-9BCD-CC54D3759585}" srcOrd="0" destOrd="0" presId="urn:microsoft.com/office/officeart/2005/8/layout/lProcess1"/>
    <dgm:cxn modelId="{CE27577C-046C-49FD-BA09-3C1E40D59524}" type="presOf" srcId="{700C576B-D53F-4674-A561-57D0BF9FF99E}" destId="{ADF88337-AA66-4197-AB45-B742ABCD8C27}" srcOrd="0" destOrd="0" presId="urn:microsoft.com/office/officeart/2005/8/layout/lProcess1"/>
    <dgm:cxn modelId="{E1903582-1E43-4495-8650-67105FDC41E4}" type="presOf" srcId="{91EB78CF-C8E6-4532-B440-0BD38A3FEFCF}" destId="{45A2D28B-3D3F-4A08-9553-1E33196F3B97}" srcOrd="0" destOrd="0" presId="urn:microsoft.com/office/officeart/2005/8/layout/lProcess1"/>
    <dgm:cxn modelId="{8330FE8C-C8B1-4A2A-9AF2-10664A9BCA0D}" type="presOf" srcId="{85E40703-358A-443F-A86E-27F71B14A943}" destId="{8F536473-EEC8-490B-998A-BE3AF9631C65}" srcOrd="0" destOrd="0" presId="urn:microsoft.com/office/officeart/2005/8/layout/lProcess1"/>
    <dgm:cxn modelId="{19A58894-D89E-46C6-AAE2-DAFBA0D56679}" srcId="{14445077-FBA8-4755-B6D9-C5DC9FBA1E73}" destId="{94661AA6-7DD2-4BEC-8955-C915A334DA8A}" srcOrd="0" destOrd="0" parTransId="{E7B798CA-3C24-4043-8341-8D27675BB6FC}" sibTransId="{993B8EB3-1093-4FD4-8B87-99A02B10097E}"/>
    <dgm:cxn modelId="{D3EF08A6-B473-43CE-9D4F-E98E65BEC3A0}" type="presOf" srcId="{8C6EF9CD-5EF8-414F-9346-E3F2B35BB7B4}" destId="{63DDB999-E624-469C-A87C-AA900BE14757}" srcOrd="0" destOrd="0" presId="urn:microsoft.com/office/officeart/2005/8/layout/lProcess1"/>
    <dgm:cxn modelId="{586E67AA-8AE0-49CB-9CC0-C410DB8BD5C7}" type="presOf" srcId="{DE6E76DA-4154-4A73-A4E3-CFB9E72A027B}" destId="{13DC7DCA-AE5B-4285-A033-48E86B405AAC}" srcOrd="0" destOrd="0" presId="urn:microsoft.com/office/officeart/2005/8/layout/lProcess1"/>
    <dgm:cxn modelId="{E33CCEC2-9E0F-41DA-81BE-311962F92C9E}" type="presOf" srcId="{2FAA33B8-FAB0-4C3F-96CB-042CAB52FE84}" destId="{C846BE95-8CC4-49F2-85E3-AF82254FA125}" srcOrd="0" destOrd="0" presId="urn:microsoft.com/office/officeart/2005/8/layout/lProcess1"/>
    <dgm:cxn modelId="{2674F1CC-FA50-4DF2-AA5F-BC8A3A16CBE3}" srcId="{FCAE89FF-337D-4AEA-BB2A-3D56332E2AA9}" destId="{C1FC7415-4F05-4E68-9EA0-E652800CE9FA}" srcOrd="3" destOrd="0" parTransId="{20D79B47-4AE4-4149-9B0D-BAD98BFC5327}" sibTransId="{D1567198-FAF2-461F-A4C0-B74AFA619C87}"/>
    <dgm:cxn modelId="{9ACD78CD-D774-4EA2-A6FA-41CF9C3171D4}" srcId="{C1FC7415-4F05-4E68-9EA0-E652800CE9FA}" destId="{D29CB556-8C84-4BF5-9A3F-F10491B82BFC}" srcOrd="0" destOrd="0" parTransId="{85E40703-358A-443F-A86E-27F71B14A943}" sibTransId="{86A32D78-E0BA-4C9D-AC94-1587794DE227}"/>
    <dgm:cxn modelId="{6EEFF5D4-8373-4D24-93AD-B6B1DCEDAE98}" type="presOf" srcId="{6EBE1AAB-E88B-4E0F-8A11-0BF9FEA3D7A3}" destId="{F98546BA-83AF-4B13-B8F2-0BD1864A623F}" srcOrd="0" destOrd="0" presId="urn:microsoft.com/office/officeart/2005/8/layout/lProcess1"/>
    <dgm:cxn modelId="{22313ED9-6DD5-4085-A925-73B921C6318F}" srcId="{2FAA33B8-FAB0-4C3F-96CB-042CAB52FE84}" destId="{DE6E76DA-4154-4A73-A4E3-CFB9E72A027B}" srcOrd="0" destOrd="0" parTransId="{8C6EF9CD-5EF8-414F-9346-E3F2B35BB7B4}" sibTransId="{700C576B-D53F-4674-A561-57D0BF9FF99E}"/>
    <dgm:cxn modelId="{2DB1D8DB-1A1E-4381-8D1B-3245820A3BBC}" type="presOf" srcId="{AA5CBD26-AB51-4C4D-A535-8702CD17CF31}" destId="{8BC2CADA-C16B-4E16-868D-83AAF5326D0F}" srcOrd="0" destOrd="0" presId="urn:microsoft.com/office/officeart/2005/8/layout/lProcess1"/>
    <dgm:cxn modelId="{D7196BDE-1B47-4208-801A-FA899B6090EB}" type="presOf" srcId="{B06C7AEB-5BF5-4834-A26E-568592FBA458}" destId="{C69893DD-C295-4486-BADD-8C7D2A00B1C3}" srcOrd="0" destOrd="0" presId="urn:microsoft.com/office/officeart/2005/8/layout/lProcess1"/>
    <dgm:cxn modelId="{65CEC6DF-EE3E-4826-90F9-315C2FB6BE2A}" srcId="{661D365E-5E82-4086-844C-91CC621A4070}" destId="{6EBE1AAB-E88B-4E0F-8A11-0BF9FEA3D7A3}" srcOrd="0" destOrd="0" parTransId="{16D8FA3A-B438-4A2A-9D35-1BA3363BF8A6}" sibTransId="{AA5CBD26-AB51-4C4D-A535-8702CD17CF31}"/>
    <dgm:cxn modelId="{5025BDE4-8DDE-463A-86F1-56DF5B69928A}" type="presOf" srcId="{661D365E-5E82-4086-844C-91CC621A4070}" destId="{EE6D1C9F-98E8-40A9-8ABA-498EF1CB8E0B}" srcOrd="0" destOrd="0" presId="urn:microsoft.com/office/officeart/2005/8/layout/lProcess1"/>
    <dgm:cxn modelId="{80B2ADE9-F453-4F77-96C3-623E7BBD0448}" srcId="{FCAE89FF-337D-4AEA-BB2A-3D56332E2AA9}" destId="{661D365E-5E82-4086-844C-91CC621A4070}" srcOrd="1" destOrd="0" parTransId="{961D7814-56EE-4F1E-93B2-CCE6382A230D}" sibTransId="{4609583F-0E6B-40F6-BD52-D434BA5DF60F}"/>
    <dgm:cxn modelId="{A0F92EF9-5FA0-4F40-94AA-81CF9382F016}" type="presOf" srcId="{16D8FA3A-B438-4A2A-9D35-1BA3363BF8A6}" destId="{1949756C-C518-4CA2-A831-195E81634BCF}" srcOrd="0" destOrd="0" presId="urn:microsoft.com/office/officeart/2005/8/layout/lProcess1"/>
    <dgm:cxn modelId="{A540ACFB-336E-477F-9516-BA32AF06CC83}" srcId="{FCAE89FF-337D-4AEA-BB2A-3D56332E2AA9}" destId="{2FAA33B8-FAB0-4C3F-96CB-042CAB52FE84}" srcOrd="2" destOrd="0" parTransId="{14C967A2-5060-4A3B-BF61-5EF84E3A45F9}" sibTransId="{28E6C0F4-9453-412F-ADDF-8EE6FF4199A1}"/>
    <dgm:cxn modelId="{B4E388E6-E778-4EE9-A8B3-E23D8320D980}" type="presParOf" srcId="{11D18063-4E42-4E93-9057-3ED48E24C153}" destId="{9C2C1A0B-80EB-45F3-946E-EB06C9723E2C}" srcOrd="0" destOrd="0" presId="urn:microsoft.com/office/officeart/2005/8/layout/lProcess1"/>
    <dgm:cxn modelId="{DB02E474-4191-468B-B2E4-5213611DDD01}" type="presParOf" srcId="{9C2C1A0B-80EB-45F3-946E-EB06C9723E2C}" destId="{3786F39C-40CD-48BF-AE65-B4046EB331F6}" srcOrd="0" destOrd="0" presId="urn:microsoft.com/office/officeart/2005/8/layout/lProcess1"/>
    <dgm:cxn modelId="{1EF263CD-3A93-4A11-9D0A-D4259439E063}" type="presParOf" srcId="{9C2C1A0B-80EB-45F3-946E-EB06C9723E2C}" destId="{E0929D52-1A3C-4068-84B9-0AC6CE6994CB}" srcOrd="1" destOrd="0" presId="urn:microsoft.com/office/officeart/2005/8/layout/lProcess1"/>
    <dgm:cxn modelId="{F20503FB-575A-4856-AF79-AFEAB31772FB}" type="presParOf" srcId="{9C2C1A0B-80EB-45F3-946E-EB06C9723E2C}" destId="{3B2CB167-0FD8-49CC-B7CB-20E939B8F2DA}" srcOrd="2" destOrd="0" presId="urn:microsoft.com/office/officeart/2005/8/layout/lProcess1"/>
    <dgm:cxn modelId="{A2FD4691-9DF1-4643-B33D-7163F9B89D3B}" type="presParOf" srcId="{9C2C1A0B-80EB-45F3-946E-EB06C9723E2C}" destId="{34DBCBFE-FCEE-4211-9F3B-E097170BB67E}" srcOrd="3" destOrd="0" presId="urn:microsoft.com/office/officeart/2005/8/layout/lProcess1"/>
    <dgm:cxn modelId="{AE239C30-2A5D-4426-AE87-295DD826042C}" type="presParOf" srcId="{9C2C1A0B-80EB-45F3-946E-EB06C9723E2C}" destId="{D35A49B0-0D71-406F-8FAC-169699FD8065}" srcOrd="4" destOrd="0" presId="urn:microsoft.com/office/officeart/2005/8/layout/lProcess1"/>
    <dgm:cxn modelId="{0FC6ACBD-7850-424B-8C50-CEB80A56FA08}" type="presParOf" srcId="{9C2C1A0B-80EB-45F3-946E-EB06C9723E2C}" destId="{C69893DD-C295-4486-BADD-8C7D2A00B1C3}" srcOrd="5" destOrd="0" presId="urn:microsoft.com/office/officeart/2005/8/layout/lProcess1"/>
    <dgm:cxn modelId="{248BF7B3-F2F5-43F2-B6AF-0D8A3D19FEBE}" type="presParOf" srcId="{9C2C1A0B-80EB-45F3-946E-EB06C9723E2C}" destId="{AB87D1F0-215B-4999-B0CD-07A6814FD0EE}" srcOrd="6" destOrd="0" presId="urn:microsoft.com/office/officeart/2005/8/layout/lProcess1"/>
    <dgm:cxn modelId="{94141EDD-1A0C-4DE0-8870-AECBC60C7B28}" type="presParOf" srcId="{11D18063-4E42-4E93-9057-3ED48E24C153}" destId="{074EC8CD-C36C-43AB-BA2D-68B41FEE90B7}" srcOrd="1" destOrd="0" presId="urn:microsoft.com/office/officeart/2005/8/layout/lProcess1"/>
    <dgm:cxn modelId="{9D89177E-5759-4AC3-BD96-59E06191A475}" type="presParOf" srcId="{11D18063-4E42-4E93-9057-3ED48E24C153}" destId="{6CB2A3C8-361A-4A60-9F92-9133D1579076}" srcOrd="2" destOrd="0" presId="urn:microsoft.com/office/officeart/2005/8/layout/lProcess1"/>
    <dgm:cxn modelId="{FBD57F39-F405-4FE7-9EBF-82B046F7BA17}" type="presParOf" srcId="{6CB2A3C8-361A-4A60-9F92-9133D1579076}" destId="{EE6D1C9F-98E8-40A9-8ABA-498EF1CB8E0B}" srcOrd="0" destOrd="0" presId="urn:microsoft.com/office/officeart/2005/8/layout/lProcess1"/>
    <dgm:cxn modelId="{C8C60A3F-268F-4AC9-9B75-961B516F77A3}" type="presParOf" srcId="{6CB2A3C8-361A-4A60-9F92-9133D1579076}" destId="{1949756C-C518-4CA2-A831-195E81634BCF}" srcOrd="1" destOrd="0" presId="urn:microsoft.com/office/officeart/2005/8/layout/lProcess1"/>
    <dgm:cxn modelId="{1DF1FA80-91EC-40A0-B2C2-B0D6254E10BA}" type="presParOf" srcId="{6CB2A3C8-361A-4A60-9F92-9133D1579076}" destId="{F98546BA-83AF-4B13-B8F2-0BD1864A623F}" srcOrd="2" destOrd="0" presId="urn:microsoft.com/office/officeart/2005/8/layout/lProcess1"/>
    <dgm:cxn modelId="{ADAE29AE-A716-4D31-B988-61BA1D398636}" type="presParOf" srcId="{6CB2A3C8-361A-4A60-9F92-9133D1579076}" destId="{8BC2CADA-C16B-4E16-868D-83AAF5326D0F}" srcOrd="3" destOrd="0" presId="urn:microsoft.com/office/officeart/2005/8/layout/lProcess1"/>
    <dgm:cxn modelId="{CD76748B-2449-4A64-8E21-75A611825D5E}" type="presParOf" srcId="{6CB2A3C8-361A-4A60-9F92-9133D1579076}" destId="{8DF6FA7F-68DA-4408-B5AF-5D44FEDEB6E3}" srcOrd="4" destOrd="0" presId="urn:microsoft.com/office/officeart/2005/8/layout/lProcess1"/>
    <dgm:cxn modelId="{E7CE3FAA-DAE9-4F53-9E22-11D9B074BE77}" type="presParOf" srcId="{11D18063-4E42-4E93-9057-3ED48E24C153}" destId="{047C170F-4574-4E3D-BD7D-121A82C65C3C}" srcOrd="3" destOrd="0" presId="urn:microsoft.com/office/officeart/2005/8/layout/lProcess1"/>
    <dgm:cxn modelId="{24690945-CBAA-446F-9DAB-990F95BD06BA}" type="presParOf" srcId="{11D18063-4E42-4E93-9057-3ED48E24C153}" destId="{31DDE513-4772-4E7B-A742-1AF0A9D0C6FF}" srcOrd="4" destOrd="0" presId="urn:microsoft.com/office/officeart/2005/8/layout/lProcess1"/>
    <dgm:cxn modelId="{EA69F88E-B59F-402C-AD65-210F267B0C93}" type="presParOf" srcId="{31DDE513-4772-4E7B-A742-1AF0A9D0C6FF}" destId="{C846BE95-8CC4-49F2-85E3-AF82254FA125}" srcOrd="0" destOrd="0" presId="urn:microsoft.com/office/officeart/2005/8/layout/lProcess1"/>
    <dgm:cxn modelId="{F00FDFCD-5913-4E97-A1ED-57B970529258}" type="presParOf" srcId="{31DDE513-4772-4E7B-A742-1AF0A9D0C6FF}" destId="{63DDB999-E624-469C-A87C-AA900BE14757}" srcOrd="1" destOrd="0" presId="urn:microsoft.com/office/officeart/2005/8/layout/lProcess1"/>
    <dgm:cxn modelId="{C5AAD256-E120-4431-A014-A58E1E1ABEB6}" type="presParOf" srcId="{31DDE513-4772-4E7B-A742-1AF0A9D0C6FF}" destId="{13DC7DCA-AE5B-4285-A033-48E86B405AAC}" srcOrd="2" destOrd="0" presId="urn:microsoft.com/office/officeart/2005/8/layout/lProcess1"/>
    <dgm:cxn modelId="{5C384729-FFE0-44E6-9EB5-765A05948F62}" type="presParOf" srcId="{31DDE513-4772-4E7B-A742-1AF0A9D0C6FF}" destId="{ADF88337-AA66-4197-AB45-B742ABCD8C27}" srcOrd="3" destOrd="0" presId="urn:microsoft.com/office/officeart/2005/8/layout/lProcess1"/>
    <dgm:cxn modelId="{CF3FAF18-7754-409A-A5BD-312F480BD883}" type="presParOf" srcId="{31DDE513-4772-4E7B-A742-1AF0A9D0C6FF}" destId="{45A2D28B-3D3F-4A08-9553-1E33196F3B97}" srcOrd="4" destOrd="0" presId="urn:microsoft.com/office/officeart/2005/8/layout/lProcess1"/>
    <dgm:cxn modelId="{2508C2BF-51FA-460F-9B17-7E315FAB0871}" type="presParOf" srcId="{11D18063-4E42-4E93-9057-3ED48E24C153}" destId="{FC7D0156-DD16-4721-AF18-CE7456E66FA6}" srcOrd="5" destOrd="0" presId="urn:microsoft.com/office/officeart/2005/8/layout/lProcess1"/>
    <dgm:cxn modelId="{0455E91D-3E79-4F73-8968-5D5D12EA416A}" type="presParOf" srcId="{11D18063-4E42-4E93-9057-3ED48E24C153}" destId="{32CE2481-9C58-4C20-AE92-B5969FEA43D0}" srcOrd="6" destOrd="0" presId="urn:microsoft.com/office/officeart/2005/8/layout/lProcess1"/>
    <dgm:cxn modelId="{4D0F2812-6AFC-4CB4-A6AC-D3F514FD7A33}" type="presParOf" srcId="{32CE2481-9C58-4C20-AE92-B5969FEA43D0}" destId="{45020BCB-C009-4856-9BCD-CC54D3759585}" srcOrd="0" destOrd="0" presId="urn:microsoft.com/office/officeart/2005/8/layout/lProcess1"/>
    <dgm:cxn modelId="{248A635B-D584-4E03-B8F9-6BE3DE0D3885}" type="presParOf" srcId="{32CE2481-9C58-4C20-AE92-B5969FEA43D0}" destId="{8F536473-EEC8-490B-998A-BE3AF9631C65}" srcOrd="1" destOrd="0" presId="urn:microsoft.com/office/officeart/2005/8/layout/lProcess1"/>
    <dgm:cxn modelId="{5B3173DF-60D0-485C-BDBC-3FC152523853}" type="presParOf" srcId="{32CE2481-9C58-4C20-AE92-B5969FEA43D0}" destId="{E2B1A517-7676-4431-BDD2-F68D7DD23D64}"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AE89FF-337D-4AEA-BB2A-3D56332E2AA9}" type="doc">
      <dgm:prSet loTypeId="urn:microsoft.com/office/officeart/2005/8/layout/lProcess1" loCatId="process" qsTypeId="urn:microsoft.com/office/officeart/2005/8/quickstyle/3d3" qsCatId="3D" csTypeId="urn:microsoft.com/office/officeart/2005/8/colors/colorful1" csCatId="colorful" phldr="1"/>
      <dgm:spPr/>
      <dgm:t>
        <a:bodyPr/>
        <a:lstStyle/>
        <a:p>
          <a:endParaRPr lang="zh-CN" altLang="en-US"/>
        </a:p>
      </dgm:t>
    </dgm:pt>
    <dgm:pt modelId="{14445077-FBA8-4755-B6D9-C5DC9FBA1E73}">
      <dgm:prSet phldrT="[文本]" custT="1"/>
      <dgm:spPr/>
      <dgm:t>
        <a:bodyPr/>
        <a:lstStyle/>
        <a:p>
          <a:r>
            <a:rPr lang="zh-CN" altLang="en-US" sz="3200" dirty="0"/>
            <a:t>模式一</a:t>
          </a:r>
        </a:p>
      </dgm:t>
    </dgm:pt>
    <dgm:pt modelId="{9F5104E7-014D-4ABB-A036-10BB4142B1C5}" type="parTrans" cxnId="{EF66FD16-B442-4DB1-A839-C084B90EC479}">
      <dgm:prSet/>
      <dgm:spPr/>
      <dgm:t>
        <a:bodyPr/>
        <a:lstStyle/>
        <a:p>
          <a:endParaRPr lang="zh-CN" altLang="en-US"/>
        </a:p>
      </dgm:t>
    </dgm:pt>
    <dgm:pt modelId="{4A5EDC5D-F290-47CB-ABAE-5C66DECDAAB6}" type="sibTrans" cxnId="{EF66FD16-B442-4DB1-A839-C084B90EC479}">
      <dgm:prSet/>
      <dgm:spPr/>
      <dgm:t>
        <a:bodyPr/>
        <a:lstStyle/>
        <a:p>
          <a:endParaRPr lang="zh-CN" altLang="en-US"/>
        </a:p>
      </dgm:t>
    </dgm:pt>
    <dgm:pt modelId="{94661AA6-7DD2-4BEC-8955-C915A334DA8A}">
      <dgm:prSet phldrT="[文本]" custT="1"/>
      <dgm:spPr/>
      <dgm:t>
        <a:bodyPr spcFirstLastPara="0" vert="horz" wrap="square" lIns="40640" tIns="40640" rIns="40640" bIns="40640" numCol="1" spcCol="1270" anchor="ctr" anchorCtr="0"/>
        <a:lstStyle/>
        <a:p>
          <a:r>
            <a:rPr lang="zh-CN" altLang="en-US" sz="2400" dirty="0"/>
            <a:t>采购申请</a:t>
          </a:r>
        </a:p>
      </dgm:t>
    </dgm:pt>
    <dgm:pt modelId="{E7B798CA-3C24-4043-8341-8D27675BB6FC}" type="parTrans" cxnId="{19A58894-D89E-46C6-AAE2-DAFBA0D56679}">
      <dgm:prSet/>
      <dgm:spPr/>
      <dgm:t>
        <a:bodyPr/>
        <a:lstStyle/>
        <a:p>
          <a:endParaRPr lang="zh-CN" altLang="en-US"/>
        </a:p>
      </dgm:t>
    </dgm:pt>
    <dgm:pt modelId="{993B8EB3-1093-4FD4-8B87-99A02B10097E}" type="sibTrans" cxnId="{19A58894-D89E-46C6-AAE2-DAFBA0D56679}">
      <dgm:prSet/>
      <dgm:spPr/>
      <dgm:t>
        <a:bodyPr/>
        <a:lstStyle/>
        <a:p>
          <a:endParaRPr lang="zh-CN" altLang="en-US"/>
        </a:p>
      </dgm:t>
    </dgm:pt>
    <dgm:pt modelId="{BD8133F2-0E34-46B4-9F40-7048E4B63A17}">
      <dgm:prSet phldrT="[文本]" custT="1"/>
      <dgm:spPr>
        <a:solidFill>
          <a:srgbClr val="4BACC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2400" kern="1200" dirty="0">
              <a:solidFill>
                <a:prstClr val="black">
                  <a:hueOff val="0"/>
                  <a:satOff val="0"/>
                  <a:lumOff val="0"/>
                  <a:alphaOff val="0"/>
                </a:prstClr>
              </a:solidFill>
              <a:latin typeface="Calibri"/>
              <a:ea typeface="宋体" panose="02010600030101010101" pitchFamily="2" charset="-122"/>
              <a:cs typeface="+mn-cs"/>
            </a:rPr>
            <a:t>采购订单</a:t>
          </a:r>
        </a:p>
      </dgm:t>
    </dgm:pt>
    <dgm:pt modelId="{B13850CF-814F-42B4-B58F-A91BA972B285}" type="parTrans" cxnId="{76F9E343-2785-45E5-B058-B20144B8778F}">
      <dgm:prSet/>
      <dgm:spPr/>
      <dgm:t>
        <a:bodyPr/>
        <a:lstStyle/>
        <a:p>
          <a:endParaRPr lang="zh-CN" altLang="en-US"/>
        </a:p>
      </dgm:t>
    </dgm:pt>
    <dgm:pt modelId="{B06C7AEB-5BF5-4834-A26E-568592FBA458}" type="sibTrans" cxnId="{76F9E343-2785-45E5-B058-B20144B8778F}">
      <dgm:prSet/>
      <dgm:spPr/>
      <dgm:t>
        <a:bodyPr/>
        <a:lstStyle/>
        <a:p>
          <a:endParaRPr lang="zh-CN" altLang="en-US"/>
        </a:p>
      </dgm:t>
    </dgm:pt>
    <dgm:pt modelId="{661D365E-5E82-4086-844C-91CC621A4070}">
      <dgm:prSet phldrT="[文本]" custT="1"/>
      <dgm:spPr>
        <a:solidFill>
          <a:schemeClr val="bg1">
            <a:lumMod val="85000"/>
          </a:schemeClr>
        </a:solidFill>
      </dgm:spPr>
      <dgm:t>
        <a:bodyPr/>
        <a:lstStyle/>
        <a:p>
          <a:r>
            <a:rPr lang="zh-CN" altLang="en-US" sz="3200" dirty="0">
              <a:solidFill>
                <a:schemeClr val="tx1"/>
              </a:solidFill>
            </a:rPr>
            <a:t>模式二</a:t>
          </a:r>
        </a:p>
      </dgm:t>
    </dgm:pt>
    <dgm:pt modelId="{961D7814-56EE-4F1E-93B2-CCE6382A230D}" type="parTrans" cxnId="{80B2ADE9-F453-4F77-96C3-623E7BBD0448}">
      <dgm:prSet/>
      <dgm:spPr/>
      <dgm:t>
        <a:bodyPr/>
        <a:lstStyle/>
        <a:p>
          <a:endParaRPr lang="zh-CN" altLang="en-US"/>
        </a:p>
      </dgm:t>
    </dgm:pt>
    <dgm:pt modelId="{4609583F-0E6B-40F6-BD52-D434BA5DF60F}" type="sibTrans" cxnId="{80B2ADE9-F453-4F77-96C3-623E7BBD0448}">
      <dgm:prSet/>
      <dgm:spPr/>
      <dgm:t>
        <a:bodyPr/>
        <a:lstStyle/>
        <a:p>
          <a:endParaRPr lang="zh-CN" altLang="en-US"/>
        </a:p>
      </dgm:t>
    </dgm:pt>
    <dgm:pt modelId="{6EBE1AAB-E88B-4E0F-8A11-0BF9FEA3D7A3}">
      <dgm:prSet phldrT="[文本]" custT="1"/>
      <dgm:spPr>
        <a:solidFill>
          <a:schemeClr val="bg1">
            <a:lumMod val="8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2400" kern="1200" dirty="0">
              <a:latin typeface="Calibri"/>
              <a:ea typeface="宋体" panose="02010600030101010101" pitchFamily="2" charset="-122"/>
              <a:cs typeface="+mn-cs"/>
            </a:rPr>
            <a:t>采购申请</a:t>
          </a:r>
        </a:p>
      </dgm:t>
    </dgm:pt>
    <dgm:pt modelId="{16D8FA3A-B438-4A2A-9D35-1BA3363BF8A6}" type="parTrans" cxnId="{65CEC6DF-EE3E-4826-90F9-315C2FB6BE2A}">
      <dgm:prSet/>
      <dgm:spPr/>
      <dgm:t>
        <a:bodyPr/>
        <a:lstStyle/>
        <a:p>
          <a:endParaRPr lang="zh-CN" altLang="en-US"/>
        </a:p>
      </dgm:t>
    </dgm:pt>
    <dgm:pt modelId="{AA5CBD26-AB51-4C4D-A535-8702CD17CF31}" type="sibTrans" cxnId="{65CEC6DF-EE3E-4826-90F9-315C2FB6BE2A}">
      <dgm:prSet/>
      <dgm:spPr/>
      <dgm:t>
        <a:bodyPr/>
        <a:lstStyle/>
        <a:p>
          <a:endParaRPr lang="zh-CN" altLang="en-US"/>
        </a:p>
      </dgm:t>
    </dgm:pt>
    <dgm:pt modelId="{2FAA33B8-FAB0-4C3F-96CB-042CAB52FE84}">
      <dgm:prSet phldrT="[文本]" custT="1"/>
      <dgm:spPr/>
      <dgm:t>
        <a:bodyPr/>
        <a:lstStyle/>
        <a:p>
          <a:r>
            <a:rPr lang="zh-CN" altLang="en-US" sz="3200" dirty="0"/>
            <a:t>模式三</a:t>
          </a:r>
        </a:p>
      </dgm:t>
    </dgm:pt>
    <dgm:pt modelId="{14C967A2-5060-4A3B-BF61-5EF84E3A45F9}" type="parTrans" cxnId="{A540ACFB-336E-477F-9516-BA32AF06CC83}">
      <dgm:prSet/>
      <dgm:spPr/>
      <dgm:t>
        <a:bodyPr/>
        <a:lstStyle/>
        <a:p>
          <a:endParaRPr lang="zh-CN" altLang="en-US"/>
        </a:p>
      </dgm:t>
    </dgm:pt>
    <dgm:pt modelId="{28E6C0F4-9453-412F-ADDF-8EE6FF4199A1}" type="sibTrans" cxnId="{A540ACFB-336E-477F-9516-BA32AF06CC83}">
      <dgm:prSet/>
      <dgm:spPr/>
      <dgm:t>
        <a:bodyPr/>
        <a:lstStyle/>
        <a:p>
          <a:endParaRPr lang="zh-CN" altLang="en-US"/>
        </a:p>
      </dgm:t>
    </dgm:pt>
    <dgm:pt modelId="{34A82B21-8652-49FA-A474-82A3A7642C5B}">
      <dgm:prSet phldrT="[文本]" custT="1"/>
      <dgm:spPr>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2400" kern="1200" dirty="0">
              <a:solidFill>
                <a:prstClr val="black">
                  <a:hueOff val="0"/>
                  <a:satOff val="0"/>
                  <a:lumOff val="0"/>
                  <a:alphaOff val="0"/>
                </a:prstClr>
              </a:solidFill>
              <a:latin typeface="Calibri"/>
              <a:ea typeface="宋体" panose="02010600030101010101" pitchFamily="2" charset="-122"/>
              <a:cs typeface="+mn-cs"/>
            </a:rPr>
            <a:t>验收入库</a:t>
          </a:r>
        </a:p>
      </dgm:t>
    </dgm:pt>
    <dgm:pt modelId="{0600C839-8C7A-40B7-9BAA-617C36B5F22D}" type="parTrans" cxnId="{697C8B30-1633-4165-8721-1C35536A3E93}">
      <dgm:prSet/>
      <dgm:spPr/>
      <dgm:t>
        <a:bodyPr/>
        <a:lstStyle/>
        <a:p>
          <a:endParaRPr lang="zh-CN" altLang="en-US"/>
        </a:p>
      </dgm:t>
    </dgm:pt>
    <dgm:pt modelId="{8E8A094D-BC78-4990-9B37-AC538B2AE49C}" type="sibTrans" cxnId="{697C8B30-1633-4165-8721-1C35536A3E93}">
      <dgm:prSet/>
      <dgm:spPr/>
      <dgm:t>
        <a:bodyPr/>
        <a:lstStyle/>
        <a:p>
          <a:endParaRPr lang="zh-CN" altLang="en-US"/>
        </a:p>
      </dgm:t>
    </dgm:pt>
    <dgm:pt modelId="{C0750918-7A15-4519-89C2-8A13B7401BC5}">
      <dgm:prSet phldrT="[文本]" custT="1"/>
      <dgm:spPr>
        <a:solidFill>
          <a:schemeClr val="bg1">
            <a:lumMod val="85000"/>
            <a:alpha val="90000"/>
          </a:schemeClr>
        </a:solidFill>
      </dgm:spPr>
      <dgm:t>
        <a:bodyPr spcFirstLastPara="0" vert="horz" wrap="square" lIns="40640" tIns="40640" rIns="40640" bIns="40640" numCol="1" spcCol="1270" anchor="ctr" anchorCtr="0"/>
        <a:lstStyle/>
        <a:p>
          <a:r>
            <a:rPr lang="zh-CN" altLang="en-US" sz="2400" kern="1200" dirty="0">
              <a:latin typeface="Calibri"/>
              <a:ea typeface="宋体" panose="02010600030101010101" pitchFamily="2" charset="-122"/>
              <a:cs typeface="+mn-cs"/>
            </a:rPr>
            <a:t>验收</a:t>
          </a:r>
          <a:r>
            <a:rPr lang="zh-CN" altLang="en-US" sz="2400" kern="1200" dirty="0"/>
            <a:t>入库</a:t>
          </a:r>
        </a:p>
      </dgm:t>
    </dgm:pt>
    <dgm:pt modelId="{E9A60941-FCA5-4C58-9239-6118489400D9}" type="parTrans" cxnId="{0F99DA53-875B-4EBF-A77C-37C0D3741E1E}">
      <dgm:prSet/>
      <dgm:spPr/>
      <dgm:t>
        <a:bodyPr/>
        <a:lstStyle/>
        <a:p>
          <a:endParaRPr lang="zh-CN" altLang="en-US"/>
        </a:p>
      </dgm:t>
    </dgm:pt>
    <dgm:pt modelId="{6590DF6A-D56F-4C21-A0D4-12AF81E580AE}" type="sibTrans" cxnId="{0F99DA53-875B-4EBF-A77C-37C0D3741E1E}">
      <dgm:prSet/>
      <dgm:spPr/>
      <dgm:t>
        <a:bodyPr/>
        <a:lstStyle/>
        <a:p>
          <a:endParaRPr lang="zh-CN" altLang="en-US"/>
        </a:p>
      </dgm:t>
    </dgm:pt>
    <dgm:pt modelId="{DE6E76DA-4154-4A73-A4E3-CFB9E72A027B}">
      <dgm:prSet phldrT="[文本]" custT="1"/>
      <dgm:spPr>
        <a:solidFill>
          <a:srgbClr val="4BACC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r>
            <a:rPr lang="zh-CN" altLang="en-US" sz="2400" kern="1200" dirty="0">
              <a:latin typeface="Calibri"/>
              <a:ea typeface="宋体" panose="02010600030101010101" pitchFamily="2" charset="-122"/>
              <a:cs typeface="+mn-cs"/>
            </a:rPr>
            <a:t>采购</a:t>
          </a:r>
          <a:r>
            <a:rPr lang="zh-CN" altLang="en-US" sz="2400" kern="1200" dirty="0"/>
            <a:t>订单</a:t>
          </a:r>
        </a:p>
      </dgm:t>
    </dgm:pt>
    <dgm:pt modelId="{8C6EF9CD-5EF8-414F-9346-E3F2B35BB7B4}" type="parTrans" cxnId="{22313ED9-6DD5-4085-A925-73B921C6318F}">
      <dgm:prSet/>
      <dgm:spPr/>
      <dgm:t>
        <a:bodyPr/>
        <a:lstStyle/>
        <a:p>
          <a:endParaRPr lang="zh-CN" altLang="en-US"/>
        </a:p>
      </dgm:t>
    </dgm:pt>
    <dgm:pt modelId="{700C576B-D53F-4674-A561-57D0BF9FF99E}" type="sibTrans" cxnId="{22313ED9-6DD5-4085-A925-73B921C6318F}">
      <dgm:prSet/>
      <dgm:spPr/>
      <dgm:t>
        <a:bodyPr/>
        <a:lstStyle/>
        <a:p>
          <a:endParaRPr lang="zh-CN" altLang="en-US"/>
        </a:p>
      </dgm:t>
    </dgm:pt>
    <dgm:pt modelId="{91EB78CF-C8E6-4532-B440-0BD38A3FEFCF}">
      <dgm:prSet phldrT="[文本]" custT="1"/>
      <dgm:spPr>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2400" kern="1200" dirty="0">
              <a:solidFill>
                <a:prstClr val="black">
                  <a:hueOff val="0"/>
                  <a:satOff val="0"/>
                  <a:lumOff val="0"/>
                  <a:alphaOff val="0"/>
                </a:prstClr>
              </a:solidFill>
              <a:latin typeface="Calibri"/>
              <a:ea typeface="宋体" panose="02010600030101010101" pitchFamily="2" charset="-122"/>
              <a:cs typeface="+mn-cs"/>
            </a:rPr>
            <a:t>验收入库</a:t>
          </a:r>
        </a:p>
      </dgm:t>
    </dgm:pt>
    <dgm:pt modelId="{4E0E0236-02BC-4209-97AD-999C3F7D0F21}" type="parTrans" cxnId="{8A101A6D-E34E-40D0-BDE7-A6C236342CDC}">
      <dgm:prSet/>
      <dgm:spPr/>
      <dgm:t>
        <a:bodyPr/>
        <a:lstStyle/>
        <a:p>
          <a:endParaRPr lang="zh-CN" altLang="en-US"/>
        </a:p>
      </dgm:t>
    </dgm:pt>
    <dgm:pt modelId="{1FC72B0A-4669-4A45-B7D7-1AE5C3C0F4CA}" type="sibTrans" cxnId="{8A101A6D-E34E-40D0-BDE7-A6C236342CDC}">
      <dgm:prSet/>
      <dgm:spPr/>
      <dgm:t>
        <a:bodyPr/>
        <a:lstStyle/>
        <a:p>
          <a:endParaRPr lang="zh-CN" altLang="en-US"/>
        </a:p>
      </dgm:t>
    </dgm:pt>
    <dgm:pt modelId="{C1FC7415-4F05-4E68-9EA0-E652800CE9FA}">
      <dgm:prSet phldrT="[文本]" custT="1"/>
      <dgm:spPr/>
      <dgm:t>
        <a:bodyPr/>
        <a:lstStyle/>
        <a:p>
          <a:r>
            <a:rPr lang="zh-CN" altLang="en-US" sz="3200" dirty="0"/>
            <a:t>模式四</a:t>
          </a:r>
        </a:p>
      </dgm:t>
    </dgm:pt>
    <dgm:pt modelId="{20D79B47-4AE4-4149-9B0D-BAD98BFC5327}" type="parTrans" cxnId="{2674F1CC-FA50-4DF2-AA5F-BC8A3A16CBE3}">
      <dgm:prSet/>
      <dgm:spPr/>
      <dgm:t>
        <a:bodyPr/>
        <a:lstStyle/>
        <a:p>
          <a:endParaRPr lang="zh-CN" altLang="en-US"/>
        </a:p>
      </dgm:t>
    </dgm:pt>
    <dgm:pt modelId="{D1567198-FAF2-461F-A4C0-B74AFA619C87}" type="sibTrans" cxnId="{2674F1CC-FA50-4DF2-AA5F-BC8A3A16CBE3}">
      <dgm:prSet/>
      <dgm:spPr/>
      <dgm:t>
        <a:bodyPr/>
        <a:lstStyle/>
        <a:p>
          <a:endParaRPr lang="zh-CN" altLang="en-US"/>
        </a:p>
      </dgm:t>
    </dgm:pt>
    <dgm:pt modelId="{D29CB556-8C84-4BF5-9A3F-F10491B82BFC}">
      <dgm:prSet phldrT="[文本]" custT="1"/>
      <dgm:spPr>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2400" kern="1200" dirty="0">
              <a:solidFill>
                <a:prstClr val="black">
                  <a:hueOff val="0"/>
                  <a:satOff val="0"/>
                  <a:lumOff val="0"/>
                  <a:alphaOff val="0"/>
                </a:prstClr>
              </a:solidFill>
              <a:latin typeface="Calibri"/>
              <a:ea typeface="宋体" panose="02010600030101010101" pitchFamily="2" charset="-122"/>
              <a:cs typeface="+mn-cs"/>
            </a:rPr>
            <a:t>验收入库</a:t>
          </a:r>
        </a:p>
      </dgm:t>
    </dgm:pt>
    <dgm:pt modelId="{85E40703-358A-443F-A86E-27F71B14A943}" type="parTrans" cxnId="{9ACD78CD-D774-4EA2-A6FA-41CF9C3171D4}">
      <dgm:prSet/>
      <dgm:spPr/>
      <dgm:t>
        <a:bodyPr/>
        <a:lstStyle/>
        <a:p>
          <a:endParaRPr lang="zh-CN" altLang="en-US"/>
        </a:p>
      </dgm:t>
    </dgm:pt>
    <dgm:pt modelId="{86A32D78-E0BA-4C9D-AC94-1587794DE227}" type="sibTrans" cxnId="{9ACD78CD-D774-4EA2-A6FA-41CF9C3171D4}">
      <dgm:prSet/>
      <dgm:spPr/>
      <dgm:t>
        <a:bodyPr/>
        <a:lstStyle/>
        <a:p>
          <a:endParaRPr lang="zh-CN" altLang="en-US"/>
        </a:p>
      </dgm:t>
    </dgm:pt>
    <dgm:pt modelId="{AAD98249-016E-46F9-9567-7523369F3AD7}">
      <dgm:prSet phldrT="[文本]" custT="1"/>
      <dgm:spPr>
        <a:solidFill>
          <a:srgbClr val="66CCF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2400" kern="1200" dirty="0">
              <a:solidFill>
                <a:srgbClr val="FF0000"/>
              </a:solidFill>
              <a:latin typeface="Calibri"/>
              <a:ea typeface="宋体" panose="02010600030101010101" pitchFamily="2" charset="-122"/>
              <a:cs typeface="+mn-cs"/>
            </a:rPr>
            <a:t>借款申请</a:t>
          </a:r>
        </a:p>
      </dgm:t>
    </dgm:pt>
    <dgm:pt modelId="{41E732EA-DBCD-47E6-A832-BECAE6353E64}" type="parTrans" cxnId="{F6299B14-A65C-4750-80F1-A424E16E8BD6}">
      <dgm:prSet/>
      <dgm:spPr/>
      <dgm:t>
        <a:bodyPr/>
        <a:lstStyle/>
        <a:p>
          <a:endParaRPr lang="zh-CN" altLang="en-US"/>
        </a:p>
      </dgm:t>
    </dgm:pt>
    <dgm:pt modelId="{5E8672B3-8640-4D9E-B341-C602B31D3421}" type="sibTrans" cxnId="{F6299B14-A65C-4750-80F1-A424E16E8BD6}">
      <dgm:prSet/>
      <dgm:spPr/>
      <dgm:t>
        <a:bodyPr/>
        <a:lstStyle/>
        <a:p>
          <a:endParaRPr lang="zh-CN" altLang="en-US"/>
        </a:p>
      </dgm:t>
    </dgm:pt>
    <dgm:pt modelId="{82ADD5B1-6B51-4DB0-982A-06A1522F2BE7}">
      <dgm:prSet phldrT="[文本]" custT="1"/>
      <dgm:spPr>
        <a:solidFill>
          <a:srgbClr val="66CCF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r>
            <a:rPr lang="zh-CN" altLang="en-US" sz="2400" kern="1200" dirty="0">
              <a:solidFill>
                <a:srgbClr val="FF0000"/>
              </a:solidFill>
            </a:rPr>
            <a:t>借款申请</a:t>
          </a:r>
        </a:p>
      </dgm:t>
    </dgm:pt>
    <dgm:pt modelId="{BA7DAB7A-FF23-49EF-ACB3-841C8A1E7626}" type="parTrans" cxnId="{B1E16E11-1DAA-4622-A376-2F18B633E19C}">
      <dgm:prSet/>
      <dgm:spPr/>
      <dgm:t>
        <a:bodyPr/>
        <a:lstStyle/>
        <a:p>
          <a:endParaRPr lang="zh-CN" altLang="en-US"/>
        </a:p>
      </dgm:t>
    </dgm:pt>
    <dgm:pt modelId="{9E31514F-E6FA-4EB0-994E-447FA431160B}" type="sibTrans" cxnId="{B1E16E11-1DAA-4622-A376-2F18B633E19C}">
      <dgm:prSet/>
      <dgm:spPr/>
      <dgm:t>
        <a:bodyPr/>
        <a:lstStyle/>
        <a:p>
          <a:endParaRPr lang="zh-CN" altLang="en-US"/>
        </a:p>
      </dgm:t>
    </dgm:pt>
    <dgm:pt modelId="{92ECECCF-D041-4465-88E3-913D1D3F7019}">
      <dgm:prSet phldrT="[文本]" custT="1"/>
      <dgm:spPr>
        <a:solidFill>
          <a:srgbClr val="66CCF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0640" tIns="40640" rIns="40640" bIns="40640" numCol="1" spcCol="1270" anchor="ctr" anchorCtr="0"/>
        <a:lstStyle/>
        <a:p>
          <a:pPr marL="0" lvl="0" indent="0" algn="ctr" defTabSz="1422400">
            <a:lnSpc>
              <a:spcPct val="90000"/>
            </a:lnSpc>
            <a:spcBef>
              <a:spcPct val="0"/>
            </a:spcBef>
            <a:spcAft>
              <a:spcPct val="35000"/>
            </a:spcAft>
            <a:buNone/>
          </a:pPr>
          <a:r>
            <a:rPr lang="zh-CN" altLang="en-US" sz="2400" kern="1200" dirty="0">
              <a:solidFill>
                <a:srgbClr val="FF0000"/>
              </a:solidFill>
              <a:latin typeface="Calibri"/>
              <a:ea typeface="宋体" panose="02010600030101010101" pitchFamily="2" charset="-122"/>
              <a:cs typeface="+mn-cs"/>
            </a:rPr>
            <a:t>借款申请</a:t>
          </a:r>
        </a:p>
      </dgm:t>
    </dgm:pt>
    <dgm:pt modelId="{23A9DDB0-0420-46D5-B863-A225DE52818E}" type="parTrans" cxnId="{0A688B7E-1BEC-4084-ACB6-4B2A9D401F43}">
      <dgm:prSet/>
      <dgm:spPr/>
      <dgm:t>
        <a:bodyPr/>
        <a:lstStyle/>
        <a:p>
          <a:endParaRPr lang="zh-CN" altLang="en-US"/>
        </a:p>
      </dgm:t>
    </dgm:pt>
    <dgm:pt modelId="{22B473F4-E91C-48BA-8474-7A68C9E44663}" type="sibTrans" cxnId="{0A688B7E-1BEC-4084-ACB6-4B2A9D401F43}">
      <dgm:prSet/>
      <dgm:spPr/>
      <dgm:t>
        <a:bodyPr/>
        <a:lstStyle/>
        <a:p>
          <a:endParaRPr lang="zh-CN" altLang="en-US"/>
        </a:p>
      </dgm:t>
    </dgm:pt>
    <dgm:pt modelId="{11D18063-4E42-4E93-9057-3ED48E24C153}" type="pres">
      <dgm:prSet presAssocID="{FCAE89FF-337D-4AEA-BB2A-3D56332E2AA9}" presName="Name0" presStyleCnt="0">
        <dgm:presLayoutVars>
          <dgm:dir/>
          <dgm:animLvl val="lvl"/>
          <dgm:resizeHandles val="exact"/>
        </dgm:presLayoutVars>
      </dgm:prSet>
      <dgm:spPr/>
    </dgm:pt>
    <dgm:pt modelId="{9C2C1A0B-80EB-45F3-946E-EB06C9723E2C}" type="pres">
      <dgm:prSet presAssocID="{14445077-FBA8-4755-B6D9-C5DC9FBA1E73}" presName="vertFlow" presStyleCnt="0"/>
      <dgm:spPr/>
    </dgm:pt>
    <dgm:pt modelId="{3786F39C-40CD-48BF-AE65-B4046EB331F6}" type="pres">
      <dgm:prSet presAssocID="{14445077-FBA8-4755-B6D9-C5DC9FBA1E73}" presName="header" presStyleLbl="node1" presStyleIdx="0" presStyleCnt="4" custScaleY="208826"/>
      <dgm:spPr/>
    </dgm:pt>
    <dgm:pt modelId="{E0929D52-1A3C-4068-84B9-0AC6CE6994CB}" type="pres">
      <dgm:prSet presAssocID="{E7B798CA-3C24-4043-8341-8D27675BB6FC}" presName="parTrans" presStyleLbl="sibTrans2D1" presStyleIdx="0" presStyleCnt="11"/>
      <dgm:spPr/>
    </dgm:pt>
    <dgm:pt modelId="{3B2CB167-0FD8-49CC-B7CB-20E939B8F2DA}" type="pres">
      <dgm:prSet presAssocID="{94661AA6-7DD2-4BEC-8955-C915A334DA8A}" presName="child" presStyleLbl="alignAccFollowNode1" presStyleIdx="0" presStyleCnt="11" custScaleY="208826">
        <dgm:presLayoutVars>
          <dgm:chMax val="0"/>
          <dgm:bulletEnabled val="1"/>
        </dgm:presLayoutVars>
      </dgm:prSet>
      <dgm:spPr>
        <a:xfrm>
          <a:off x="1821" y="1411254"/>
          <a:ext cx="1769153" cy="923613"/>
        </a:xfrm>
        <a:prstGeom prst="roundRect">
          <a:avLst>
            <a:gd name="adj" fmla="val 10000"/>
          </a:avLst>
        </a:prstGeom>
      </dgm:spPr>
    </dgm:pt>
    <dgm:pt modelId="{34DBCBFE-FCEE-4211-9F3B-E097170BB67E}" type="pres">
      <dgm:prSet presAssocID="{993B8EB3-1093-4FD4-8B87-99A02B10097E}" presName="sibTrans" presStyleLbl="sibTrans2D1" presStyleIdx="1" presStyleCnt="11"/>
      <dgm:spPr/>
    </dgm:pt>
    <dgm:pt modelId="{D35A49B0-0D71-406F-8FAC-169699FD8065}" type="pres">
      <dgm:prSet presAssocID="{BD8133F2-0E34-46B4-9F40-7048E4B63A17}" presName="child" presStyleLbl="alignAccFollowNode1" presStyleIdx="1" presStyleCnt="11" custScaleY="208826">
        <dgm:presLayoutVars>
          <dgm:chMax val="0"/>
          <dgm:bulletEnabled val="1"/>
        </dgm:presLayoutVars>
      </dgm:prSet>
      <dgm:spPr>
        <a:xfrm>
          <a:off x="1821" y="2489668"/>
          <a:ext cx="1769153" cy="923613"/>
        </a:xfrm>
        <a:prstGeom prst="roundRect">
          <a:avLst>
            <a:gd name="adj" fmla="val 10000"/>
          </a:avLst>
        </a:prstGeom>
      </dgm:spPr>
    </dgm:pt>
    <dgm:pt modelId="{C69893DD-C295-4486-BADD-8C7D2A00B1C3}" type="pres">
      <dgm:prSet presAssocID="{B06C7AEB-5BF5-4834-A26E-568592FBA458}" presName="sibTrans" presStyleLbl="sibTrans2D1" presStyleIdx="2" presStyleCnt="11"/>
      <dgm:spPr/>
    </dgm:pt>
    <dgm:pt modelId="{1ABD4707-2735-405D-A616-A396FE60F840}" type="pres">
      <dgm:prSet presAssocID="{AAD98249-016E-46F9-9567-7523369F3AD7}" presName="child" presStyleLbl="alignAccFollowNode1" presStyleIdx="2" presStyleCnt="11" custScaleY="228329">
        <dgm:presLayoutVars>
          <dgm:chMax val="0"/>
          <dgm:bulletEnabled val="1"/>
        </dgm:presLayoutVars>
      </dgm:prSet>
      <dgm:spPr/>
    </dgm:pt>
    <dgm:pt modelId="{E6AE48DE-182C-43DA-B6E1-1AF349546BD8}" type="pres">
      <dgm:prSet presAssocID="{5E8672B3-8640-4D9E-B341-C602B31D3421}" presName="sibTrans" presStyleLbl="sibTrans2D1" presStyleIdx="3" presStyleCnt="11"/>
      <dgm:spPr/>
    </dgm:pt>
    <dgm:pt modelId="{AB87D1F0-215B-4999-B0CD-07A6814FD0EE}" type="pres">
      <dgm:prSet presAssocID="{34A82B21-8652-49FA-A474-82A3A7642C5B}" presName="child" presStyleLbl="alignAccFollowNode1" presStyleIdx="3" presStyleCnt="11" custScaleY="208826">
        <dgm:presLayoutVars>
          <dgm:chMax val="0"/>
          <dgm:bulletEnabled val="1"/>
        </dgm:presLayoutVars>
      </dgm:prSet>
      <dgm:spPr>
        <a:xfrm>
          <a:off x="1821" y="3568082"/>
          <a:ext cx="1769153" cy="923613"/>
        </a:xfrm>
        <a:prstGeom prst="roundRect">
          <a:avLst>
            <a:gd name="adj" fmla="val 10000"/>
          </a:avLst>
        </a:prstGeom>
      </dgm:spPr>
    </dgm:pt>
    <dgm:pt modelId="{074EC8CD-C36C-43AB-BA2D-68B41FEE90B7}" type="pres">
      <dgm:prSet presAssocID="{14445077-FBA8-4755-B6D9-C5DC9FBA1E73}" presName="hSp" presStyleCnt="0"/>
      <dgm:spPr/>
    </dgm:pt>
    <dgm:pt modelId="{6CB2A3C8-361A-4A60-9F92-9133D1579076}" type="pres">
      <dgm:prSet presAssocID="{661D365E-5E82-4086-844C-91CC621A4070}" presName="vertFlow" presStyleCnt="0"/>
      <dgm:spPr/>
    </dgm:pt>
    <dgm:pt modelId="{EE6D1C9F-98E8-40A9-8ABA-498EF1CB8E0B}" type="pres">
      <dgm:prSet presAssocID="{661D365E-5E82-4086-844C-91CC621A4070}" presName="header" presStyleLbl="node1" presStyleIdx="1" presStyleCnt="4" custScaleY="208826"/>
      <dgm:spPr/>
    </dgm:pt>
    <dgm:pt modelId="{1949756C-C518-4CA2-A831-195E81634BCF}" type="pres">
      <dgm:prSet presAssocID="{16D8FA3A-B438-4A2A-9D35-1BA3363BF8A6}" presName="parTrans" presStyleLbl="sibTrans2D1" presStyleIdx="4" presStyleCnt="11"/>
      <dgm:spPr/>
    </dgm:pt>
    <dgm:pt modelId="{F98546BA-83AF-4B13-B8F2-0BD1864A623F}" type="pres">
      <dgm:prSet presAssocID="{6EBE1AAB-E88B-4E0F-8A11-0BF9FEA3D7A3}" presName="child" presStyleLbl="alignAccFollowNode1" presStyleIdx="4" presStyleCnt="11" custScaleY="208826">
        <dgm:presLayoutVars>
          <dgm:chMax val="0"/>
          <dgm:bulletEnabled val="1"/>
        </dgm:presLayoutVars>
      </dgm:prSet>
      <dgm:spPr>
        <a:xfrm>
          <a:off x="2018656" y="1411254"/>
          <a:ext cx="1769153" cy="923613"/>
        </a:xfrm>
        <a:prstGeom prst="roundRect">
          <a:avLst>
            <a:gd name="adj" fmla="val 10000"/>
          </a:avLst>
        </a:prstGeom>
      </dgm:spPr>
    </dgm:pt>
    <dgm:pt modelId="{8BC2CADA-C16B-4E16-868D-83AAF5326D0F}" type="pres">
      <dgm:prSet presAssocID="{AA5CBD26-AB51-4C4D-A535-8702CD17CF31}" presName="sibTrans" presStyleLbl="sibTrans2D1" presStyleIdx="5" presStyleCnt="11"/>
      <dgm:spPr/>
    </dgm:pt>
    <dgm:pt modelId="{8DF6FA7F-68DA-4408-B5AF-5D44FEDEB6E3}" type="pres">
      <dgm:prSet presAssocID="{C0750918-7A15-4519-89C2-8A13B7401BC5}" presName="child" presStyleLbl="alignAccFollowNode1" presStyleIdx="5" presStyleCnt="11" custScaleY="208826">
        <dgm:presLayoutVars>
          <dgm:chMax val="0"/>
          <dgm:bulletEnabled val="1"/>
        </dgm:presLayoutVars>
      </dgm:prSet>
      <dgm:spPr>
        <a:xfrm>
          <a:off x="2018656" y="2489668"/>
          <a:ext cx="1769153" cy="923613"/>
        </a:xfrm>
        <a:prstGeom prst="roundRect">
          <a:avLst>
            <a:gd name="adj" fmla="val 10000"/>
          </a:avLst>
        </a:prstGeom>
      </dgm:spPr>
    </dgm:pt>
    <dgm:pt modelId="{047C170F-4574-4E3D-BD7D-121A82C65C3C}" type="pres">
      <dgm:prSet presAssocID="{661D365E-5E82-4086-844C-91CC621A4070}" presName="hSp" presStyleCnt="0"/>
      <dgm:spPr/>
    </dgm:pt>
    <dgm:pt modelId="{31DDE513-4772-4E7B-A742-1AF0A9D0C6FF}" type="pres">
      <dgm:prSet presAssocID="{2FAA33B8-FAB0-4C3F-96CB-042CAB52FE84}" presName="vertFlow" presStyleCnt="0"/>
      <dgm:spPr/>
    </dgm:pt>
    <dgm:pt modelId="{C846BE95-8CC4-49F2-85E3-AF82254FA125}" type="pres">
      <dgm:prSet presAssocID="{2FAA33B8-FAB0-4C3F-96CB-042CAB52FE84}" presName="header" presStyleLbl="node1" presStyleIdx="2" presStyleCnt="4" custScaleY="208826"/>
      <dgm:spPr/>
    </dgm:pt>
    <dgm:pt modelId="{63DDB999-E624-469C-A87C-AA900BE14757}" type="pres">
      <dgm:prSet presAssocID="{8C6EF9CD-5EF8-414F-9346-E3F2B35BB7B4}" presName="parTrans" presStyleLbl="sibTrans2D1" presStyleIdx="6" presStyleCnt="11"/>
      <dgm:spPr/>
    </dgm:pt>
    <dgm:pt modelId="{13DC7DCA-AE5B-4285-A033-48E86B405AAC}" type="pres">
      <dgm:prSet presAssocID="{DE6E76DA-4154-4A73-A4E3-CFB9E72A027B}" presName="child" presStyleLbl="alignAccFollowNode1" presStyleIdx="6" presStyleCnt="11" custScaleY="208826">
        <dgm:presLayoutVars>
          <dgm:chMax val="0"/>
          <dgm:bulletEnabled val="1"/>
        </dgm:presLayoutVars>
      </dgm:prSet>
      <dgm:spPr>
        <a:xfrm>
          <a:off x="4035491" y="1411254"/>
          <a:ext cx="1769153" cy="923613"/>
        </a:xfrm>
        <a:prstGeom prst="roundRect">
          <a:avLst>
            <a:gd name="adj" fmla="val 10000"/>
          </a:avLst>
        </a:prstGeom>
      </dgm:spPr>
    </dgm:pt>
    <dgm:pt modelId="{ADF88337-AA66-4197-AB45-B742ABCD8C27}" type="pres">
      <dgm:prSet presAssocID="{700C576B-D53F-4674-A561-57D0BF9FF99E}" presName="sibTrans" presStyleLbl="sibTrans2D1" presStyleIdx="7" presStyleCnt="11"/>
      <dgm:spPr/>
    </dgm:pt>
    <dgm:pt modelId="{CFB181EE-0C0D-49A6-B0E3-5577FFB6C76B}" type="pres">
      <dgm:prSet presAssocID="{82ADD5B1-6B51-4DB0-982A-06A1522F2BE7}" presName="child" presStyleLbl="alignAccFollowNode1" presStyleIdx="7" presStyleCnt="11" custScaleY="228329">
        <dgm:presLayoutVars>
          <dgm:chMax val="0"/>
          <dgm:bulletEnabled val="1"/>
        </dgm:presLayoutVars>
      </dgm:prSet>
      <dgm:spPr/>
    </dgm:pt>
    <dgm:pt modelId="{670BACF6-0746-45BC-9DFC-602C3896EF00}" type="pres">
      <dgm:prSet presAssocID="{9E31514F-E6FA-4EB0-994E-447FA431160B}" presName="sibTrans" presStyleLbl="sibTrans2D1" presStyleIdx="8" presStyleCnt="11"/>
      <dgm:spPr/>
    </dgm:pt>
    <dgm:pt modelId="{45A2D28B-3D3F-4A08-9553-1E33196F3B97}" type="pres">
      <dgm:prSet presAssocID="{91EB78CF-C8E6-4532-B440-0BD38A3FEFCF}" presName="child" presStyleLbl="alignAccFollowNode1" presStyleIdx="8" presStyleCnt="11" custScaleY="208826">
        <dgm:presLayoutVars>
          <dgm:chMax val="0"/>
          <dgm:bulletEnabled val="1"/>
        </dgm:presLayoutVars>
      </dgm:prSet>
      <dgm:spPr>
        <a:xfrm>
          <a:off x="4035491" y="2489668"/>
          <a:ext cx="1769153" cy="923613"/>
        </a:xfrm>
        <a:prstGeom prst="roundRect">
          <a:avLst>
            <a:gd name="adj" fmla="val 10000"/>
          </a:avLst>
        </a:prstGeom>
      </dgm:spPr>
    </dgm:pt>
    <dgm:pt modelId="{FC7D0156-DD16-4721-AF18-CE7456E66FA6}" type="pres">
      <dgm:prSet presAssocID="{2FAA33B8-FAB0-4C3F-96CB-042CAB52FE84}" presName="hSp" presStyleCnt="0"/>
      <dgm:spPr/>
    </dgm:pt>
    <dgm:pt modelId="{32CE2481-9C58-4C20-AE92-B5969FEA43D0}" type="pres">
      <dgm:prSet presAssocID="{C1FC7415-4F05-4E68-9EA0-E652800CE9FA}" presName="vertFlow" presStyleCnt="0"/>
      <dgm:spPr/>
    </dgm:pt>
    <dgm:pt modelId="{45020BCB-C009-4856-9BCD-CC54D3759585}" type="pres">
      <dgm:prSet presAssocID="{C1FC7415-4F05-4E68-9EA0-E652800CE9FA}" presName="header" presStyleLbl="node1" presStyleIdx="3" presStyleCnt="4" custScaleY="208826"/>
      <dgm:spPr/>
    </dgm:pt>
    <dgm:pt modelId="{452E9616-4808-4693-B227-0134811160FC}" type="pres">
      <dgm:prSet presAssocID="{23A9DDB0-0420-46D5-B863-A225DE52818E}" presName="parTrans" presStyleLbl="sibTrans2D1" presStyleIdx="9" presStyleCnt="11"/>
      <dgm:spPr/>
    </dgm:pt>
    <dgm:pt modelId="{D5080409-63BF-46E4-B934-3D08151286DB}" type="pres">
      <dgm:prSet presAssocID="{92ECECCF-D041-4465-88E3-913D1D3F7019}" presName="child" presStyleLbl="alignAccFollowNode1" presStyleIdx="9" presStyleCnt="11" custScaleY="228329">
        <dgm:presLayoutVars>
          <dgm:chMax val="0"/>
          <dgm:bulletEnabled val="1"/>
        </dgm:presLayoutVars>
      </dgm:prSet>
      <dgm:spPr/>
    </dgm:pt>
    <dgm:pt modelId="{2FAF25A0-E973-49D3-B538-EB57C0F62B17}" type="pres">
      <dgm:prSet presAssocID="{22B473F4-E91C-48BA-8474-7A68C9E44663}" presName="sibTrans" presStyleLbl="sibTrans2D1" presStyleIdx="10" presStyleCnt="11"/>
      <dgm:spPr/>
    </dgm:pt>
    <dgm:pt modelId="{E2B1A517-7676-4431-BDD2-F68D7DD23D64}" type="pres">
      <dgm:prSet presAssocID="{D29CB556-8C84-4BF5-9A3F-F10491B82BFC}" presName="child" presStyleLbl="alignAccFollowNode1" presStyleIdx="10" presStyleCnt="11" custScaleY="208826">
        <dgm:presLayoutVars>
          <dgm:chMax val="0"/>
          <dgm:bulletEnabled val="1"/>
        </dgm:presLayoutVars>
      </dgm:prSet>
      <dgm:spPr>
        <a:xfrm>
          <a:off x="6052326" y="1411254"/>
          <a:ext cx="1769153" cy="923613"/>
        </a:xfrm>
        <a:prstGeom prst="roundRect">
          <a:avLst>
            <a:gd name="adj" fmla="val 10000"/>
          </a:avLst>
        </a:prstGeom>
      </dgm:spPr>
    </dgm:pt>
  </dgm:ptLst>
  <dgm:cxnLst>
    <dgm:cxn modelId="{E2E3D203-A110-42ED-95CA-8DD4B7B2EE89}" type="presOf" srcId="{FCAE89FF-337D-4AEA-BB2A-3D56332E2AA9}" destId="{11D18063-4E42-4E93-9057-3ED48E24C153}" srcOrd="0" destOrd="0" presId="urn:microsoft.com/office/officeart/2005/8/layout/lProcess1"/>
    <dgm:cxn modelId="{CAA84604-1AA9-4C7B-93D7-04EFB3BF82C8}" type="presOf" srcId="{82ADD5B1-6B51-4DB0-982A-06A1522F2BE7}" destId="{CFB181EE-0C0D-49A6-B0E3-5577FFB6C76B}" srcOrd="0" destOrd="0" presId="urn:microsoft.com/office/officeart/2005/8/layout/lProcess1"/>
    <dgm:cxn modelId="{B1E16E11-1DAA-4622-A376-2F18B633E19C}" srcId="{2FAA33B8-FAB0-4C3F-96CB-042CAB52FE84}" destId="{82ADD5B1-6B51-4DB0-982A-06A1522F2BE7}" srcOrd="1" destOrd="0" parTransId="{BA7DAB7A-FF23-49EF-ACB3-841C8A1E7626}" sibTransId="{9E31514F-E6FA-4EB0-994E-447FA431160B}"/>
    <dgm:cxn modelId="{F6299B14-A65C-4750-80F1-A424E16E8BD6}" srcId="{14445077-FBA8-4755-B6D9-C5DC9FBA1E73}" destId="{AAD98249-016E-46F9-9567-7523369F3AD7}" srcOrd="2" destOrd="0" parTransId="{41E732EA-DBCD-47E6-A832-BECAE6353E64}" sibTransId="{5E8672B3-8640-4D9E-B341-C602B31D3421}"/>
    <dgm:cxn modelId="{EF66FD16-B442-4DB1-A839-C084B90EC479}" srcId="{FCAE89FF-337D-4AEA-BB2A-3D56332E2AA9}" destId="{14445077-FBA8-4755-B6D9-C5DC9FBA1E73}" srcOrd="0" destOrd="0" parTransId="{9F5104E7-014D-4ABB-A036-10BB4142B1C5}" sibTransId="{4A5EDC5D-F290-47CB-ABAE-5C66DECDAAB6}"/>
    <dgm:cxn modelId="{6A702D17-3EB8-45B6-A4CA-6C437D4816A4}" type="presOf" srcId="{34A82B21-8652-49FA-A474-82A3A7642C5B}" destId="{AB87D1F0-215B-4999-B0CD-07A6814FD0EE}" srcOrd="0" destOrd="0" presId="urn:microsoft.com/office/officeart/2005/8/layout/lProcess1"/>
    <dgm:cxn modelId="{78263F1F-51CD-4018-A175-9632214F8375}" type="presOf" srcId="{14445077-FBA8-4755-B6D9-C5DC9FBA1E73}" destId="{3786F39C-40CD-48BF-AE65-B4046EB331F6}" srcOrd="0" destOrd="0" presId="urn:microsoft.com/office/officeart/2005/8/layout/lProcess1"/>
    <dgm:cxn modelId="{69A18E21-6909-48B3-AA83-80DCC4BE7410}" type="presOf" srcId="{C0750918-7A15-4519-89C2-8A13B7401BC5}" destId="{8DF6FA7F-68DA-4408-B5AF-5D44FEDEB6E3}" srcOrd="0" destOrd="0" presId="urn:microsoft.com/office/officeart/2005/8/layout/lProcess1"/>
    <dgm:cxn modelId="{697C8B30-1633-4165-8721-1C35536A3E93}" srcId="{14445077-FBA8-4755-B6D9-C5DC9FBA1E73}" destId="{34A82B21-8652-49FA-A474-82A3A7642C5B}" srcOrd="3" destOrd="0" parTransId="{0600C839-8C7A-40B7-9BAA-617C36B5F22D}" sibTransId="{8E8A094D-BC78-4990-9B37-AC538B2AE49C}"/>
    <dgm:cxn modelId="{51E17438-62F5-4C26-9662-5D3FB7B2AF44}" type="presOf" srcId="{D29CB556-8C84-4BF5-9A3F-F10491B82BFC}" destId="{E2B1A517-7676-4431-BDD2-F68D7DD23D64}" srcOrd="0" destOrd="0" presId="urn:microsoft.com/office/officeart/2005/8/layout/lProcess1"/>
    <dgm:cxn modelId="{6607B03D-5871-4B58-A7D6-4F82C27D9756}" type="presOf" srcId="{BD8133F2-0E34-46B4-9F40-7048E4B63A17}" destId="{D35A49B0-0D71-406F-8FAC-169699FD8065}" srcOrd="0" destOrd="0" presId="urn:microsoft.com/office/officeart/2005/8/layout/lProcess1"/>
    <dgm:cxn modelId="{76F9E343-2785-45E5-B058-B20144B8778F}" srcId="{14445077-FBA8-4755-B6D9-C5DC9FBA1E73}" destId="{BD8133F2-0E34-46B4-9F40-7048E4B63A17}" srcOrd="1" destOrd="0" parTransId="{B13850CF-814F-42B4-B58F-A91BA972B285}" sibTransId="{B06C7AEB-5BF5-4834-A26E-568592FBA458}"/>
    <dgm:cxn modelId="{9B120165-9B4A-452A-8EE0-D944E074EF6A}" type="presOf" srcId="{993B8EB3-1093-4FD4-8B87-99A02B10097E}" destId="{34DBCBFE-FCEE-4211-9F3B-E097170BB67E}" srcOrd="0" destOrd="0" presId="urn:microsoft.com/office/officeart/2005/8/layout/lProcess1"/>
    <dgm:cxn modelId="{8A101A6D-E34E-40D0-BDE7-A6C236342CDC}" srcId="{2FAA33B8-FAB0-4C3F-96CB-042CAB52FE84}" destId="{91EB78CF-C8E6-4532-B440-0BD38A3FEFCF}" srcOrd="2" destOrd="0" parTransId="{4E0E0236-02BC-4209-97AD-999C3F7D0F21}" sibTransId="{1FC72B0A-4669-4A45-B7D7-1AE5C3C0F4CA}"/>
    <dgm:cxn modelId="{0086AB53-D82D-48D6-BE24-8A6777C8492B}" type="presOf" srcId="{E7B798CA-3C24-4043-8341-8D27675BB6FC}" destId="{E0929D52-1A3C-4068-84B9-0AC6CE6994CB}" srcOrd="0" destOrd="0" presId="urn:microsoft.com/office/officeart/2005/8/layout/lProcess1"/>
    <dgm:cxn modelId="{0F99DA53-875B-4EBF-A77C-37C0D3741E1E}" srcId="{661D365E-5E82-4086-844C-91CC621A4070}" destId="{C0750918-7A15-4519-89C2-8A13B7401BC5}" srcOrd="1" destOrd="0" parTransId="{E9A60941-FCA5-4C58-9239-6118489400D9}" sibTransId="{6590DF6A-D56F-4C21-A0D4-12AF81E580AE}"/>
    <dgm:cxn modelId="{34123054-8AC5-4BE3-A9D0-E614D60F9C50}" type="presOf" srcId="{94661AA6-7DD2-4BEC-8955-C915A334DA8A}" destId="{3B2CB167-0FD8-49CC-B7CB-20E939B8F2DA}" srcOrd="0" destOrd="0" presId="urn:microsoft.com/office/officeart/2005/8/layout/lProcess1"/>
    <dgm:cxn modelId="{07F0AD78-A6EE-4BF0-B0D4-6FA153687AF0}" type="presOf" srcId="{5E8672B3-8640-4D9E-B341-C602B31D3421}" destId="{E6AE48DE-182C-43DA-B6E1-1AF349546BD8}" srcOrd="0" destOrd="0" presId="urn:microsoft.com/office/officeart/2005/8/layout/lProcess1"/>
    <dgm:cxn modelId="{A6B7F97A-3914-4280-8887-7AB862C95A6D}" type="presOf" srcId="{C1FC7415-4F05-4E68-9EA0-E652800CE9FA}" destId="{45020BCB-C009-4856-9BCD-CC54D3759585}" srcOrd="0" destOrd="0" presId="urn:microsoft.com/office/officeart/2005/8/layout/lProcess1"/>
    <dgm:cxn modelId="{CE27577C-046C-49FD-BA09-3C1E40D59524}" type="presOf" srcId="{700C576B-D53F-4674-A561-57D0BF9FF99E}" destId="{ADF88337-AA66-4197-AB45-B742ABCD8C27}" srcOrd="0" destOrd="0" presId="urn:microsoft.com/office/officeart/2005/8/layout/lProcess1"/>
    <dgm:cxn modelId="{0A688B7E-1BEC-4084-ACB6-4B2A9D401F43}" srcId="{C1FC7415-4F05-4E68-9EA0-E652800CE9FA}" destId="{92ECECCF-D041-4465-88E3-913D1D3F7019}" srcOrd="0" destOrd="0" parTransId="{23A9DDB0-0420-46D5-B863-A225DE52818E}" sibTransId="{22B473F4-E91C-48BA-8474-7A68C9E44663}"/>
    <dgm:cxn modelId="{E1903582-1E43-4495-8650-67105FDC41E4}" type="presOf" srcId="{91EB78CF-C8E6-4532-B440-0BD38A3FEFCF}" destId="{45A2D28B-3D3F-4A08-9553-1E33196F3B97}" srcOrd="0" destOrd="0" presId="urn:microsoft.com/office/officeart/2005/8/layout/lProcess1"/>
    <dgm:cxn modelId="{01417387-0B61-4B54-BB85-F41705171D8D}" type="presOf" srcId="{92ECECCF-D041-4465-88E3-913D1D3F7019}" destId="{D5080409-63BF-46E4-B934-3D08151286DB}" srcOrd="0" destOrd="0" presId="urn:microsoft.com/office/officeart/2005/8/layout/lProcess1"/>
    <dgm:cxn modelId="{19A58894-D89E-46C6-AAE2-DAFBA0D56679}" srcId="{14445077-FBA8-4755-B6D9-C5DC9FBA1E73}" destId="{94661AA6-7DD2-4BEC-8955-C915A334DA8A}" srcOrd="0" destOrd="0" parTransId="{E7B798CA-3C24-4043-8341-8D27675BB6FC}" sibTransId="{993B8EB3-1093-4FD4-8B87-99A02B10097E}"/>
    <dgm:cxn modelId="{D3EF08A6-B473-43CE-9D4F-E98E65BEC3A0}" type="presOf" srcId="{8C6EF9CD-5EF8-414F-9346-E3F2B35BB7B4}" destId="{63DDB999-E624-469C-A87C-AA900BE14757}" srcOrd="0" destOrd="0" presId="urn:microsoft.com/office/officeart/2005/8/layout/lProcess1"/>
    <dgm:cxn modelId="{586E67AA-8AE0-49CB-9CC0-C410DB8BD5C7}" type="presOf" srcId="{DE6E76DA-4154-4A73-A4E3-CFB9E72A027B}" destId="{13DC7DCA-AE5B-4285-A033-48E86B405AAC}" srcOrd="0" destOrd="0" presId="urn:microsoft.com/office/officeart/2005/8/layout/lProcess1"/>
    <dgm:cxn modelId="{39A67ABD-86B3-4C42-A31E-8794FBEA3A6F}" type="presOf" srcId="{9E31514F-E6FA-4EB0-994E-447FA431160B}" destId="{670BACF6-0746-45BC-9DFC-602C3896EF00}" srcOrd="0" destOrd="0" presId="urn:microsoft.com/office/officeart/2005/8/layout/lProcess1"/>
    <dgm:cxn modelId="{A859A3C1-220A-4BA4-926E-FB6B8DCACADB}" type="presOf" srcId="{23A9DDB0-0420-46D5-B863-A225DE52818E}" destId="{452E9616-4808-4693-B227-0134811160FC}" srcOrd="0" destOrd="0" presId="urn:microsoft.com/office/officeart/2005/8/layout/lProcess1"/>
    <dgm:cxn modelId="{E33CCEC2-9E0F-41DA-81BE-311962F92C9E}" type="presOf" srcId="{2FAA33B8-FAB0-4C3F-96CB-042CAB52FE84}" destId="{C846BE95-8CC4-49F2-85E3-AF82254FA125}" srcOrd="0" destOrd="0" presId="urn:microsoft.com/office/officeart/2005/8/layout/lProcess1"/>
    <dgm:cxn modelId="{F4E84BCA-D3F1-417C-AAAA-F98FAAD6B91A}" type="presOf" srcId="{AAD98249-016E-46F9-9567-7523369F3AD7}" destId="{1ABD4707-2735-405D-A616-A396FE60F840}" srcOrd="0" destOrd="0" presId="urn:microsoft.com/office/officeart/2005/8/layout/lProcess1"/>
    <dgm:cxn modelId="{2674F1CC-FA50-4DF2-AA5F-BC8A3A16CBE3}" srcId="{FCAE89FF-337D-4AEA-BB2A-3D56332E2AA9}" destId="{C1FC7415-4F05-4E68-9EA0-E652800CE9FA}" srcOrd="3" destOrd="0" parTransId="{20D79B47-4AE4-4149-9B0D-BAD98BFC5327}" sibTransId="{D1567198-FAF2-461F-A4C0-B74AFA619C87}"/>
    <dgm:cxn modelId="{9ACD78CD-D774-4EA2-A6FA-41CF9C3171D4}" srcId="{C1FC7415-4F05-4E68-9EA0-E652800CE9FA}" destId="{D29CB556-8C84-4BF5-9A3F-F10491B82BFC}" srcOrd="1" destOrd="0" parTransId="{85E40703-358A-443F-A86E-27F71B14A943}" sibTransId="{86A32D78-E0BA-4C9D-AC94-1587794DE227}"/>
    <dgm:cxn modelId="{6EEFF5D4-8373-4D24-93AD-B6B1DCEDAE98}" type="presOf" srcId="{6EBE1AAB-E88B-4E0F-8A11-0BF9FEA3D7A3}" destId="{F98546BA-83AF-4B13-B8F2-0BD1864A623F}" srcOrd="0" destOrd="0" presId="urn:microsoft.com/office/officeart/2005/8/layout/lProcess1"/>
    <dgm:cxn modelId="{22313ED9-6DD5-4085-A925-73B921C6318F}" srcId="{2FAA33B8-FAB0-4C3F-96CB-042CAB52FE84}" destId="{DE6E76DA-4154-4A73-A4E3-CFB9E72A027B}" srcOrd="0" destOrd="0" parTransId="{8C6EF9CD-5EF8-414F-9346-E3F2B35BB7B4}" sibTransId="{700C576B-D53F-4674-A561-57D0BF9FF99E}"/>
    <dgm:cxn modelId="{2DB1D8DB-1A1E-4381-8D1B-3245820A3BBC}" type="presOf" srcId="{AA5CBD26-AB51-4C4D-A535-8702CD17CF31}" destId="{8BC2CADA-C16B-4E16-868D-83AAF5326D0F}" srcOrd="0" destOrd="0" presId="urn:microsoft.com/office/officeart/2005/8/layout/lProcess1"/>
    <dgm:cxn modelId="{D7196BDE-1B47-4208-801A-FA899B6090EB}" type="presOf" srcId="{B06C7AEB-5BF5-4834-A26E-568592FBA458}" destId="{C69893DD-C295-4486-BADD-8C7D2A00B1C3}" srcOrd="0" destOrd="0" presId="urn:microsoft.com/office/officeart/2005/8/layout/lProcess1"/>
    <dgm:cxn modelId="{65CEC6DF-EE3E-4826-90F9-315C2FB6BE2A}" srcId="{661D365E-5E82-4086-844C-91CC621A4070}" destId="{6EBE1AAB-E88B-4E0F-8A11-0BF9FEA3D7A3}" srcOrd="0" destOrd="0" parTransId="{16D8FA3A-B438-4A2A-9D35-1BA3363BF8A6}" sibTransId="{AA5CBD26-AB51-4C4D-A535-8702CD17CF31}"/>
    <dgm:cxn modelId="{5025BDE4-8DDE-463A-86F1-56DF5B69928A}" type="presOf" srcId="{661D365E-5E82-4086-844C-91CC621A4070}" destId="{EE6D1C9F-98E8-40A9-8ABA-498EF1CB8E0B}" srcOrd="0" destOrd="0" presId="urn:microsoft.com/office/officeart/2005/8/layout/lProcess1"/>
    <dgm:cxn modelId="{870381E6-B7F1-455D-8DC4-59161804463D}" type="presOf" srcId="{22B473F4-E91C-48BA-8474-7A68C9E44663}" destId="{2FAF25A0-E973-49D3-B538-EB57C0F62B17}" srcOrd="0" destOrd="0" presId="urn:microsoft.com/office/officeart/2005/8/layout/lProcess1"/>
    <dgm:cxn modelId="{80B2ADE9-F453-4F77-96C3-623E7BBD0448}" srcId="{FCAE89FF-337D-4AEA-BB2A-3D56332E2AA9}" destId="{661D365E-5E82-4086-844C-91CC621A4070}" srcOrd="1" destOrd="0" parTransId="{961D7814-56EE-4F1E-93B2-CCE6382A230D}" sibTransId="{4609583F-0E6B-40F6-BD52-D434BA5DF60F}"/>
    <dgm:cxn modelId="{A0F92EF9-5FA0-4F40-94AA-81CF9382F016}" type="presOf" srcId="{16D8FA3A-B438-4A2A-9D35-1BA3363BF8A6}" destId="{1949756C-C518-4CA2-A831-195E81634BCF}" srcOrd="0" destOrd="0" presId="urn:microsoft.com/office/officeart/2005/8/layout/lProcess1"/>
    <dgm:cxn modelId="{A540ACFB-336E-477F-9516-BA32AF06CC83}" srcId="{FCAE89FF-337D-4AEA-BB2A-3D56332E2AA9}" destId="{2FAA33B8-FAB0-4C3F-96CB-042CAB52FE84}" srcOrd="2" destOrd="0" parTransId="{14C967A2-5060-4A3B-BF61-5EF84E3A45F9}" sibTransId="{28E6C0F4-9453-412F-ADDF-8EE6FF4199A1}"/>
    <dgm:cxn modelId="{B4E388E6-E778-4EE9-A8B3-E23D8320D980}" type="presParOf" srcId="{11D18063-4E42-4E93-9057-3ED48E24C153}" destId="{9C2C1A0B-80EB-45F3-946E-EB06C9723E2C}" srcOrd="0" destOrd="0" presId="urn:microsoft.com/office/officeart/2005/8/layout/lProcess1"/>
    <dgm:cxn modelId="{DB02E474-4191-468B-B2E4-5213611DDD01}" type="presParOf" srcId="{9C2C1A0B-80EB-45F3-946E-EB06C9723E2C}" destId="{3786F39C-40CD-48BF-AE65-B4046EB331F6}" srcOrd="0" destOrd="0" presId="urn:microsoft.com/office/officeart/2005/8/layout/lProcess1"/>
    <dgm:cxn modelId="{1EF263CD-3A93-4A11-9D0A-D4259439E063}" type="presParOf" srcId="{9C2C1A0B-80EB-45F3-946E-EB06C9723E2C}" destId="{E0929D52-1A3C-4068-84B9-0AC6CE6994CB}" srcOrd="1" destOrd="0" presId="urn:microsoft.com/office/officeart/2005/8/layout/lProcess1"/>
    <dgm:cxn modelId="{F20503FB-575A-4856-AF79-AFEAB31772FB}" type="presParOf" srcId="{9C2C1A0B-80EB-45F3-946E-EB06C9723E2C}" destId="{3B2CB167-0FD8-49CC-B7CB-20E939B8F2DA}" srcOrd="2" destOrd="0" presId="urn:microsoft.com/office/officeart/2005/8/layout/lProcess1"/>
    <dgm:cxn modelId="{A2FD4691-9DF1-4643-B33D-7163F9B89D3B}" type="presParOf" srcId="{9C2C1A0B-80EB-45F3-946E-EB06C9723E2C}" destId="{34DBCBFE-FCEE-4211-9F3B-E097170BB67E}" srcOrd="3" destOrd="0" presId="urn:microsoft.com/office/officeart/2005/8/layout/lProcess1"/>
    <dgm:cxn modelId="{AE239C30-2A5D-4426-AE87-295DD826042C}" type="presParOf" srcId="{9C2C1A0B-80EB-45F3-946E-EB06C9723E2C}" destId="{D35A49B0-0D71-406F-8FAC-169699FD8065}" srcOrd="4" destOrd="0" presId="urn:microsoft.com/office/officeart/2005/8/layout/lProcess1"/>
    <dgm:cxn modelId="{0FC6ACBD-7850-424B-8C50-CEB80A56FA08}" type="presParOf" srcId="{9C2C1A0B-80EB-45F3-946E-EB06C9723E2C}" destId="{C69893DD-C295-4486-BADD-8C7D2A00B1C3}" srcOrd="5" destOrd="0" presId="urn:microsoft.com/office/officeart/2005/8/layout/lProcess1"/>
    <dgm:cxn modelId="{D24FA1E3-3E64-4994-BEFE-0240645C8A8A}" type="presParOf" srcId="{9C2C1A0B-80EB-45F3-946E-EB06C9723E2C}" destId="{1ABD4707-2735-405D-A616-A396FE60F840}" srcOrd="6" destOrd="0" presId="urn:microsoft.com/office/officeart/2005/8/layout/lProcess1"/>
    <dgm:cxn modelId="{548E9117-E4C7-4BD8-B875-CD5B836FDF2D}" type="presParOf" srcId="{9C2C1A0B-80EB-45F3-946E-EB06C9723E2C}" destId="{E6AE48DE-182C-43DA-B6E1-1AF349546BD8}" srcOrd="7" destOrd="0" presId="urn:microsoft.com/office/officeart/2005/8/layout/lProcess1"/>
    <dgm:cxn modelId="{248BF7B3-F2F5-43F2-B6AF-0D8A3D19FEBE}" type="presParOf" srcId="{9C2C1A0B-80EB-45F3-946E-EB06C9723E2C}" destId="{AB87D1F0-215B-4999-B0CD-07A6814FD0EE}" srcOrd="8" destOrd="0" presId="urn:microsoft.com/office/officeart/2005/8/layout/lProcess1"/>
    <dgm:cxn modelId="{94141EDD-1A0C-4DE0-8870-AECBC60C7B28}" type="presParOf" srcId="{11D18063-4E42-4E93-9057-3ED48E24C153}" destId="{074EC8CD-C36C-43AB-BA2D-68B41FEE90B7}" srcOrd="1" destOrd="0" presId="urn:microsoft.com/office/officeart/2005/8/layout/lProcess1"/>
    <dgm:cxn modelId="{9D89177E-5759-4AC3-BD96-59E06191A475}" type="presParOf" srcId="{11D18063-4E42-4E93-9057-3ED48E24C153}" destId="{6CB2A3C8-361A-4A60-9F92-9133D1579076}" srcOrd="2" destOrd="0" presId="urn:microsoft.com/office/officeart/2005/8/layout/lProcess1"/>
    <dgm:cxn modelId="{FBD57F39-F405-4FE7-9EBF-82B046F7BA17}" type="presParOf" srcId="{6CB2A3C8-361A-4A60-9F92-9133D1579076}" destId="{EE6D1C9F-98E8-40A9-8ABA-498EF1CB8E0B}" srcOrd="0" destOrd="0" presId="urn:microsoft.com/office/officeart/2005/8/layout/lProcess1"/>
    <dgm:cxn modelId="{C8C60A3F-268F-4AC9-9B75-961B516F77A3}" type="presParOf" srcId="{6CB2A3C8-361A-4A60-9F92-9133D1579076}" destId="{1949756C-C518-4CA2-A831-195E81634BCF}" srcOrd="1" destOrd="0" presId="urn:microsoft.com/office/officeart/2005/8/layout/lProcess1"/>
    <dgm:cxn modelId="{1DF1FA80-91EC-40A0-B2C2-B0D6254E10BA}" type="presParOf" srcId="{6CB2A3C8-361A-4A60-9F92-9133D1579076}" destId="{F98546BA-83AF-4B13-B8F2-0BD1864A623F}" srcOrd="2" destOrd="0" presId="urn:microsoft.com/office/officeart/2005/8/layout/lProcess1"/>
    <dgm:cxn modelId="{ADAE29AE-A716-4D31-B988-61BA1D398636}" type="presParOf" srcId="{6CB2A3C8-361A-4A60-9F92-9133D1579076}" destId="{8BC2CADA-C16B-4E16-868D-83AAF5326D0F}" srcOrd="3" destOrd="0" presId="urn:microsoft.com/office/officeart/2005/8/layout/lProcess1"/>
    <dgm:cxn modelId="{CD76748B-2449-4A64-8E21-75A611825D5E}" type="presParOf" srcId="{6CB2A3C8-361A-4A60-9F92-9133D1579076}" destId="{8DF6FA7F-68DA-4408-B5AF-5D44FEDEB6E3}" srcOrd="4" destOrd="0" presId="urn:microsoft.com/office/officeart/2005/8/layout/lProcess1"/>
    <dgm:cxn modelId="{E7CE3FAA-DAE9-4F53-9E22-11D9B074BE77}" type="presParOf" srcId="{11D18063-4E42-4E93-9057-3ED48E24C153}" destId="{047C170F-4574-4E3D-BD7D-121A82C65C3C}" srcOrd="3" destOrd="0" presId="urn:microsoft.com/office/officeart/2005/8/layout/lProcess1"/>
    <dgm:cxn modelId="{24690945-CBAA-446F-9DAB-990F95BD06BA}" type="presParOf" srcId="{11D18063-4E42-4E93-9057-3ED48E24C153}" destId="{31DDE513-4772-4E7B-A742-1AF0A9D0C6FF}" srcOrd="4" destOrd="0" presId="urn:microsoft.com/office/officeart/2005/8/layout/lProcess1"/>
    <dgm:cxn modelId="{EA69F88E-B59F-402C-AD65-210F267B0C93}" type="presParOf" srcId="{31DDE513-4772-4E7B-A742-1AF0A9D0C6FF}" destId="{C846BE95-8CC4-49F2-85E3-AF82254FA125}" srcOrd="0" destOrd="0" presId="urn:microsoft.com/office/officeart/2005/8/layout/lProcess1"/>
    <dgm:cxn modelId="{F00FDFCD-5913-4E97-A1ED-57B970529258}" type="presParOf" srcId="{31DDE513-4772-4E7B-A742-1AF0A9D0C6FF}" destId="{63DDB999-E624-469C-A87C-AA900BE14757}" srcOrd="1" destOrd="0" presId="urn:microsoft.com/office/officeart/2005/8/layout/lProcess1"/>
    <dgm:cxn modelId="{C5AAD256-E120-4431-A014-A58E1E1ABEB6}" type="presParOf" srcId="{31DDE513-4772-4E7B-A742-1AF0A9D0C6FF}" destId="{13DC7DCA-AE5B-4285-A033-48E86B405AAC}" srcOrd="2" destOrd="0" presId="urn:microsoft.com/office/officeart/2005/8/layout/lProcess1"/>
    <dgm:cxn modelId="{5C384729-FFE0-44E6-9EB5-765A05948F62}" type="presParOf" srcId="{31DDE513-4772-4E7B-A742-1AF0A9D0C6FF}" destId="{ADF88337-AA66-4197-AB45-B742ABCD8C27}" srcOrd="3" destOrd="0" presId="urn:microsoft.com/office/officeart/2005/8/layout/lProcess1"/>
    <dgm:cxn modelId="{29CF7605-4E6C-4626-8DA3-B76E94DDCFB5}" type="presParOf" srcId="{31DDE513-4772-4E7B-A742-1AF0A9D0C6FF}" destId="{CFB181EE-0C0D-49A6-B0E3-5577FFB6C76B}" srcOrd="4" destOrd="0" presId="urn:microsoft.com/office/officeart/2005/8/layout/lProcess1"/>
    <dgm:cxn modelId="{BE578E7A-3D29-409A-A57A-9AF573FA4B78}" type="presParOf" srcId="{31DDE513-4772-4E7B-A742-1AF0A9D0C6FF}" destId="{670BACF6-0746-45BC-9DFC-602C3896EF00}" srcOrd="5" destOrd="0" presId="urn:microsoft.com/office/officeart/2005/8/layout/lProcess1"/>
    <dgm:cxn modelId="{CF3FAF18-7754-409A-A5BD-312F480BD883}" type="presParOf" srcId="{31DDE513-4772-4E7B-A742-1AF0A9D0C6FF}" destId="{45A2D28B-3D3F-4A08-9553-1E33196F3B97}" srcOrd="6" destOrd="0" presId="urn:microsoft.com/office/officeart/2005/8/layout/lProcess1"/>
    <dgm:cxn modelId="{2508C2BF-51FA-460F-9B17-7E315FAB0871}" type="presParOf" srcId="{11D18063-4E42-4E93-9057-3ED48E24C153}" destId="{FC7D0156-DD16-4721-AF18-CE7456E66FA6}" srcOrd="5" destOrd="0" presId="urn:microsoft.com/office/officeart/2005/8/layout/lProcess1"/>
    <dgm:cxn modelId="{0455E91D-3E79-4F73-8968-5D5D12EA416A}" type="presParOf" srcId="{11D18063-4E42-4E93-9057-3ED48E24C153}" destId="{32CE2481-9C58-4C20-AE92-B5969FEA43D0}" srcOrd="6" destOrd="0" presId="urn:microsoft.com/office/officeart/2005/8/layout/lProcess1"/>
    <dgm:cxn modelId="{4D0F2812-6AFC-4CB4-A6AC-D3F514FD7A33}" type="presParOf" srcId="{32CE2481-9C58-4C20-AE92-B5969FEA43D0}" destId="{45020BCB-C009-4856-9BCD-CC54D3759585}" srcOrd="0" destOrd="0" presId="urn:microsoft.com/office/officeart/2005/8/layout/lProcess1"/>
    <dgm:cxn modelId="{3D7BC33C-BDA6-4849-B499-D5DE4BF61F24}" type="presParOf" srcId="{32CE2481-9C58-4C20-AE92-B5969FEA43D0}" destId="{452E9616-4808-4693-B227-0134811160FC}" srcOrd="1" destOrd="0" presId="urn:microsoft.com/office/officeart/2005/8/layout/lProcess1"/>
    <dgm:cxn modelId="{0C56E495-4F9F-4667-A0D6-B3362BD255F2}" type="presParOf" srcId="{32CE2481-9C58-4C20-AE92-B5969FEA43D0}" destId="{D5080409-63BF-46E4-B934-3D08151286DB}" srcOrd="2" destOrd="0" presId="urn:microsoft.com/office/officeart/2005/8/layout/lProcess1"/>
    <dgm:cxn modelId="{04A0920F-DE03-4EB3-9D8C-1D3031313BD2}" type="presParOf" srcId="{32CE2481-9C58-4C20-AE92-B5969FEA43D0}" destId="{2FAF25A0-E973-49D3-B538-EB57C0F62B17}" srcOrd="3" destOrd="0" presId="urn:microsoft.com/office/officeart/2005/8/layout/lProcess1"/>
    <dgm:cxn modelId="{5B3173DF-60D0-485C-BDBC-3FC152523853}" type="presParOf" srcId="{32CE2481-9C58-4C20-AE92-B5969FEA43D0}" destId="{E2B1A517-7676-4431-BDD2-F68D7DD23D64}"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E7F1A1-47FA-40E9-ACBB-60422598FA03}" type="doc">
      <dgm:prSet loTypeId="urn:microsoft.com/office/officeart/2005/8/layout/process1" loCatId="process" qsTypeId="urn:microsoft.com/office/officeart/2005/8/quickstyle/simple1" qsCatId="simple" csTypeId="urn:microsoft.com/office/officeart/2005/8/colors/accent1_2" csCatId="accent1" phldr="1"/>
      <dgm:spPr/>
    </dgm:pt>
    <dgm:pt modelId="{3BD295B7-14E8-4DFF-A4AA-B3850A8205A2}">
      <dgm:prSet phldrT="[文本]"/>
      <dgm:spPr/>
      <dgm:t>
        <a:bodyPr/>
        <a:lstStyle/>
        <a:p>
          <a:r>
            <a:rPr lang="zh-CN" altLang="en-US" dirty="0"/>
            <a:t>处置申请</a:t>
          </a:r>
        </a:p>
      </dgm:t>
    </dgm:pt>
    <dgm:pt modelId="{D8D1504E-D211-42D2-B023-014C6AD6756D}" type="parTrans" cxnId="{E5B54BB5-F448-4146-A08E-2BC4B5E393DC}">
      <dgm:prSet/>
      <dgm:spPr/>
      <dgm:t>
        <a:bodyPr/>
        <a:lstStyle/>
        <a:p>
          <a:endParaRPr lang="zh-CN" altLang="en-US"/>
        </a:p>
      </dgm:t>
    </dgm:pt>
    <dgm:pt modelId="{4E3B7708-8749-4BBA-B55B-D3ECC9B57E20}" type="sibTrans" cxnId="{E5B54BB5-F448-4146-A08E-2BC4B5E393DC}">
      <dgm:prSet/>
      <dgm:spPr/>
      <dgm:t>
        <a:bodyPr/>
        <a:lstStyle/>
        <a:p>
          <a:endParaRPr lang="zh-CN" altLang="en-US"/>
        </a:p>
      </dgm:t>
    </dgm:pt>
    <dgm:pt modelId="{456D275E-8E23-4E0A-A3B9-61FD0F692DD9}">
      <dgm:prSet phldrT="[文本]"/>
      <dgm:spPr/>
      <dgm:t>
        <a:bodyPr/>
        <a:lstStyle/>
        <a:p>
          <a:r>
            <a:rPr lang="zh-CN" altLang="en-US" dirty="0"/>
            <a:t>处置汇总</a:t>
          </a:r>
        </a:p>
      </dgm:t>
    </dgm:pt>
    <dgm:pt modelId="{08EB61F6-EFC9-4A62-99B4-97769E7B0CC9}" type="parTrans" cxnId="{81F4EA8E-F080-4118-A49D-B7B0A3BA08BE}">
      <dgm:prSet/>
      <dgm:spPr/>
      <dgm:t>
        <a:bodyPr/>
        <a:lstStyle/>
        <a:p>
          <a:endParaRPr lang="zh-CN" altLang="en-US"/>
        </a:p>
      </dgm:t>
    </dgm:pt>
    <dgm:pt modelId="{48339473-23F6-41F4-AD4B-493D1C9A1022}" type="sibTrans" cxnId="{81F4EA8E-F080-4118-A49D-B7B0A3BA08BE}">
      <dgm:prSet/>
      <dgm:spPr/>
      <dgm:t>
        <a:bodyPr/>
        <a:lstStyle/>
        <a:p>
          <a:endParaRPr lang="zh-CN" altLang="en-US"/>
        </a:p>
      </dgm:t>
    </dgm:pt>
    <dgm:pt modelId="{B4BE8B46-73C0-401C-8298-DF9F67F9EDFB}">
      <dgm:prSet phldrT="[文本]"/>
      <dgm:spPr/>
      <dgm:t>
        <a:bodyPr/>
        <a:lstStyle/>
        <a:p>
          <a:r>
            <a:rPr lang="zh-CN" altLang="en-US" dirty="0"/>
            <a:t>月末处置台账</a:t>
          </a:r>
        </a:p>
      </dgm:t>
    </dgm:pt>
    <dgm:pt modelId="{83094DC8-5B89-487E-9ADC-5F92AE845BAE}" type="parTrans" cxnId="{0C9D7AC9-1217-4FF4-807A-922629DAAF28}">
      <dgm:prSet/>
      <dgm:spPr/>
      <dgm:t>
        <a:bodyPr/>
        <a:lstStyle/>
        <a:p>
          <a:endParaRPr lang="zh-CN" altLang="en-US"/>
        </a:p>
      </dgm:t>
    </dgm:pt>
    <dgm:pt modelId="{2FBD9BF3-EDCF-4811-A8D2-5A6FA0A7886A}" type="sibTrans" cxnId="{0C9D7AC9-1217-4FF4-807A-922629DAAF28}">
      <dgm:prSet/>
      <dgm:spPr/>
      <dgm:t>
        <a:bodyPr/>
        <a:lstStyle/>
        <a:p>
          <a:endParaRPr lang="zh-CN" altLang="en-US"/>
        </a:p>
      </dgm:t>
    </dgm:pt>
    <dgm:pt modelId="{73074A19-6018-44E8-A49D-6A036367EC27}" type="pres">
      <dgm:prSet presAssocID="{CBE7F1A1-47FA-40E9-ACBB-60422598FA03}" presName="Name0" presStyleCnt="0">
        <dgm:presLayoutVars>
          <dgm:dir/>
          <dgm:resizeHandles val="exact"/>
        </dgm:presLayoutVars>
      </dgm:prSet>
      <dgm:spPr/>
    </dgm:pt>
    <dgm:pt modelId="{873CE673-34D2-4DC2-9032-A56C46432BBC}" type="pres">
      <dgm:prSet presAssocID="{3BD295B7-14E8-4DFF-A4AA-B3850A8205A2}" presName="node" presStyleLbl="node1" presStyleIdx="0" presStyleCnt="3">
        <dgm:presLayoutVars>
          <dgm:bulletEnabled val="1"/>
        </dgm:presLayoutVars>
      </dgm:prSet>
      <dgm:spPr/>
    </dgm:pt>
    <dgm:pt modelId="{E88DB500-FA05-4CF7-98D0-BF9F4EE0EB2D}" type="pres">
      <dgm:prSet presAssocID="{4E3B7708-8749-4BBA-B55B-D3ECC9B57E20}" presName="sibTrans" presStyleLbl="sibTrans2D1" presStyleIdx="0" presStyleCnt="2"/>
      <dgm:spPr/>
    </dgm:pt>
    <dgm:pt modelId="{F04F1CD2-F560-41A4-A841-9FA26A377B30}" type="pres">
      <dgm:prSet presAssocID="{4E3B7708-8749-4BBA-B55B-D3ECC9B57E20}" presName="connectorText" presStyleLbl="sibTrans2D1" presStyleIdx="0" presStyleCnt="2"/>
      <dgm:spPr/>
    </dgm:pt>
    <dgm:pt modelId="{0F8E41DB-BB82-4B9C-95C9-185E73A0955A}" type="pres">
      <dgm:prSet presAssocID="{456D275E-8E23-4E0A-A3B9-61FD0F692DD9}" presName="node" presStyleLbl="node1" presStyleIdx="1" presStyleCnt="3">
        <dgm:presLayoutVars>
          <dgm:bulletEnabled val="1"/>
        </dgm:presLayoutVars>
      </dgm:prSet>
      <dgm:spPr/>
    </dgm:pt>
    <dgm:pt modelId="{FDDB56FB-00DB-48A7-913C-E81615201DE9}" type="pres">
      <dgm:prSet presAssocID="{48339473-23F6-41F4-AD4B-493D1C9A1022}" presName="sibTrans" presStyleLbl="sibTrans2D1" presStyleIdx="1" presStyleCnt="2"/>
      <dgm:spPr/>
    </dgm:pt>
    <dgm:pt modelId="{8195C2DA-9012-484E-A33D-5A4D1535CD0B}" type="pres">
      <dgm:prSet presAssocID="{48339473-23F6-41F4-AD4B-493D1C9A1022}" presName="connectorText" presStyleLbl="sibTrans2D1" presStyleIdx="1" presStyleCnt="2"/>
      <dgm:spPr/>
    </dgm:pt>
    <dgm:pt modelId="{370ADFDB-0534-431C-985A-9E0ABE76DAA7}" type="pres">
      <dgm:prSet presAssocID="{B4BE8B46-73C0-401C-8298-DF9F67F9EDFB}" presName="node" presStyleLbl="node1" presStyleIdx="2" presStyleCnt="3" custScaleX="138364">
        <dgm:presLayoutVars>
          <dgm:bulletEnabled val="1"/>
        </dgm:presLayoutVars>
      </dgm:prSet>
      <dgm:spPr/>
    </dgm:pt>
  </dgm:ptLst>
  <dgm:cxnLst>
    <dgm:cxn modelId="{56E1C11D-23AC-44F2-A119-66D09D9D5517}" type="presOf" srcId="{4E3B7708-8749-4BBA-B55B-D3ECC9B57E20}" destId="{E88DB500-FA05-4CF7-98D0-BF9F4EE0EB2D}" srcOrd="0" destOrd="0" presId="urn:microsoft.com/office/officeart/2005/8/layout/process1"/>
    <dgm:cxn modelId="{2789C528-2E61-45E5-8222-C762D95E37EF}" type="presOf" srcId="{3BD295B7-14E8-4DFF-A4AA-B3850A8205A2}" destId="{873CE673-34D2-4DC2-9032-A56C46432BBC}" srcOrd="0" destOrd="0" presId="urn:microsoft.com/office/officeart/2005/8/layout/process1"/>
    <dgm:cxn modelId="{F6C1497E-9C6E-4A47-94EE-9C4C2807FC6A}" type="presOf" srcId="{456D275E-8E23-4E0A-A3B9-61FD0F692DD9}" destId="{0F8E41DB-BB82-4B9C-95C9-185E73A0955A}" srcOrd="0" destOrd="0" presId="urn:microsoft.com/office/officeart/2005/8/layout/process1"/>
    <dgm:cxn modelId="{0E83B97F-9276-46DE-924F-1E775E8AE257}" type="presOf" srcId="{48339473-23F6-41F4-AD4B-493D1C9A1022}" destId="{FDDB56FB-00DB-48A7-913C-E81615201DE9}" srcOrd="0" destOrd="0" presId="urn:microsoft.com/office/officeart/2005/8/layout/process1"/>
    <dgm:cxn modelId="{7CBD3D80-3C0C-425C-A9C0-DE6E94CD0BC7}" type="presOf" srcId="{CBE7F1A1-47FA-40E9-ACBB-60422598FA03}" destId="{73074A19-6018-44E8-A49D-6A036367EC27}" srcOrd="0" destOrd="0" presId="urn:microsoft.com/office/officeart/2005/8/layout/process1"/>
    <dgm:cxn modelId="{81F4EA8E-F080-4118-A49D-B7B0A3BA08BE}" srcId="{CBE7F1A1-47FA-40E9-ACBB-60422598FA03}" destId="{456D275E-8E23-4E0A-A3B9-61FD0F692DD9}" srcOrd="1" destOrd="0" parTransId="{08EB61F6-EFC9-4A62-99B4-97769E7B0CC9}" sibTransId="{48339473-23F6-41F4-AD4B-493D1C9A1022}"/>
    <dgm:cxn modelId="{CBFA28A2-37B9-4EC4-A49E-542D3856F43C}" type="presOf" srcId="{B4BE8B46-73C0-401C-8298-DF9F67F9EDFB}" destId="{370ADFDB-0534-431C-985A-9E0ABE76DAA7}" srcOrd="0" destOrd="0" presId="urn:microsoft.com/office/officeart/2005/8/layout/process1"/>
    <dgm:cxn modelId="{4ECDF7AF-CB98-44E7-881F-EC39322C205C}" type="presOf" srcId="{4E3B7708-8749-4BBA-B55B-D3ECC9B57E20}" destId="{F04F1CD2-F560-41A4-A841-9FA26A377B30}" srcOrd="1" destOrd="0" presId="urn:microsoft.com/office/officeart/2005/8/layout/process1"/>
    <dgm:cxn modelId="{E5B54BB5-F448-4146-A08E-2BC4B5E393DC}" srcId="{CBE7F1A1-47FA-40E9-ACBB-60422598FA03}" destId="{3BD295B7-14E8-4DFF-A4AA-B3850A8205A2}" srcOrd="0" destOrd="0" parTransId="{D8D1504E-D211-42D2-B023-014C6AD6756D}" sibTransId="{4E3B7708-8749-4BBA-B55B-D3ECC9B57E20}"/>
    <dgm:cxn modelId="{0C9D7AC9-1217-4FF4-807A-922629DAAF28}" srcId="{CBE7F1A1-47FA-40E9-ACBB-60422598FA03}" destId="{B4BE8B46-73C0-401C-8298-DF9F67F9EDFB}" srcOrd="2" destOrd="0" parTransId="{83094DC8-5B89-487E-9ADC-5F92AE845BAE}" sibTransId="{2FBD9BF3-EDCF-4811-A8D2-5A6FA0A7886A}"/>
    <dgm:cxn modelId="{342B50E7-55FF-4F06-86E7-7140956A517C}" type="presOf" srcId="{48339473-23F6-41F4-AD4B-493D1C9A1022}" destId="{8195C2DA-9012-484E-A33D-5A4D1535CD0B}" srcOrd="1" destOrd="0" presId="urn:microsoft.com/office/officeart/2005/8/layout/process1"/>
    <dgm:cxn modelId="{54C4C4FE-1410-4D7B-8085-546DA2FDE17B}" type="presParOf" srcId="{73074A19-6018-44E8-A49D-6A036367EC27}" destId="{873CE673-34D2-4DC2-9032-A56C46432BBC}" srcOrd="0" destOrd="0" presId="urn:microsoft.com/office/officeart/2005/8/layout/process1"/>
    <dgm:cxn modelId="{CA382B1E-51F5-457C-B2BE-84317FFDC25F}" type="presParOf" srcId="{73074A19-6018-44E8-A49D-6A036367EC27}" destId="{E88DB500-FA05-4CF7-98D0-BF9F4EE0EB2D}" srcOrd="1" destOrd="0" presId="urn:microsoft.com/office/officeart/2005/8/layout/process1"/>
    <dgm:cxn modelId="{AE957A06-E4B7-4C5E-BB53-B9BAE7DC7EAD}" type="presParOf" srcId="{E88DB500-FA05-4CF7-98D0-BF9F4EE0EB2D}" destId="{F04F1CD2-F560-41A4-A841-9FA26A377B30}" srcOrd="0" destOrd="0" presId="urn:microsoft.com/office/officeart/2005/8/layout/process1"/>
    <dgm:cxn modelId="{C9AF8445-4B43-41BE-9D48-8ED90BD11EFE}" type="presParOf" srcId="{73074A19-6018-44E8-A49D-6A036367EC27}" destId="{0F8E41DB-BB82-4B9C-95C9-185E73A0955A}" srcOrd="2" destOrd="0" presId="urn:microsoft.com/office/officeart/2005/8/layout/process1"/>
    <dgm:cxn modelId="{DE2274B6-0B70-425A-A5BF-E0F71130A899}" type="presParOf" srcId="{73074A19-6018-44E8-A49D-6A036367EC27}" destId="{FDDB56FB-00DB-48A7-913C-E81615201DE9}" srcOrd="3" destOrd="0" presId="urn:microsoft.com/office/officeart/2005/8/layout/process1"/>
    <dgm:cxn modelId="{332111F4-5AA8-4D0B-A1A5-F0B8D1EEEB30}" type="presParOf" srcId="{FDDB56FB-00DB-48A7-913C-E81615201DE9}" destId="{8195C2DA-9012-484E-A33D-5A4D1535CD0B}" srcOrd="0" destOrd="0" presId="urn:microsoft.com/office/officeart/2005/8/layout/process1"/>
    <dgm:cxn modelId="{112C5277-A4C1-4477-B72B-F62E1237D00F}" type="presParOf" srcId="{73074A19-6018-44E8-A49D-6A036367EC27}" destId="{370ADFDB-0534-431C-985A-9E0ABE76DAA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8787D-D094-4E81-8198-34F6FB4A8AA8}">
      <dsp:nvSpPr>
        <dsp:cNvPr id="0" name=""/>
        <dsp:cNvSpPr/>
      </dsp:nvSpPr>
      <dsp:spPr>
        <a:xfrm rot="5400000">
          <a:off x="-191953" y="192290"/>
          <a:ext cx="1279687" cy="89578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CN" sz="2500" b="1" kern="1200" dirty="0"/>
            <a:t>1</a:t>
          </a:r>
          <a:endParaRPr lang="zh-CN" altLang="en-US" sz="2500" b="1" kern="1200" dirty="0"/>
        </a:p>
      </dsp:txBody>
      <dsp:txXfrm rot="-5400000">
        <a:off x="1" y="448228"/>
        <a:ext cx="895781" cy="383906"/>
      </dsp:txXfrm>
    </dsp:sp>
    <dsp:sp modelId="{EB35B9BB-C5C7-45C1-83C6-D07F0EEB5A3A}">
      <dsp:nvSpPr>
        <dsp:cNvPr id="0" name=""/>
        <dsp:cNvSpPr/>
      </dsp:nvSpPr>
      <dsp:spPr>
        <a:xfrm rot="5400000">
          <a:off x="2516268" y="-1620149"/>
          <a:ext cx="831796" cy="40727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zh-CN" altLang="en-US" sz="3200" kern="1200" dirty="0"/>
            <a:t>采购申请</a:t>
          </a:r>
        </a:p>
      </dsp:txBody>
      <dsp:txXfrm rot="-5400000">
        <a:off x="895782" y="40942"/>
        <a:ext cx="4032165" cy="750586"/>
      </dsp:txXfrm>
    </dsp:sp>
    <dsp:sp modelId="{7C4EA042-12EA-437A-BA31-27D6EAE905EA}">
      <dsp:nvSpPr>
        <dsp:cNvPr id="0" name=""/>
        <dsp:cNvSpPr/>
      </dsp:nvSpPr>
      <dsp:spPr>
        <a:xfrm rot="5400000">
          <a:off x="-191953" y="1325503"/>
          <a:ext cx="1279687" cy="89578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CN" sz="2500" b="1" kern="1200" dirty="0"/>
            <a:t>2</a:t>
          </a:r>
          <a:endParaRPr lang="zh-CN" altLang="en-US" sz="2500" b="1" kern="1200" dirty="0"/>
        </a:p>
      </dsp:txBody>
      <dsp:txXfrm rot="-5400000">
        <a:off x="1" y="1581441"/>
        <a:ext cx="895781" cy="383906"/>
      </dsp:txXfrm>
    </dsp:sp>
    <dsp:sp modelId="{4038120E-83AC-4D29-A0A9-538B727801CC}">
      <dsp:nvSpPr>
        <dsp:cNvPr id="0" name=""/>
        <dsp:cNvSpPr/>
      </dsp:nvSpPr>
      <dsp:spPr>
        <a:xfrm rot="5400000">
          <a:off x="2516268" y="-486936"/>
          <a:ext cx="831796" cy="40727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zh-CN" altLang="en-US" sz="3200" kern="1200" dirty="0"/>
            <a:t>采购订单</a:t>
          </a:r>
        </a:p>
      </dsp:txBody>
      <dsp:txXfrm rot="-5400000">
        <a:off x="895782" y="1174155"/>
        <a:ext cx="4032165" cy="750586"/>
      </dsp:txXfrm>
    </dsp:sp>
    <dsp:sp modelId="{B1EEAFAC-9C95-429C-A7A6-EA7A4EC230C9}">
      <dsp:nvSpPr>
        <dsp:cNvPr id="0" name=""/>
        <dsp:cNvSpPr/>
      </dsp:nvSpPr>
      <dsp:spPr>
        <a:xfrm rot="5400000">
          <a:off x="-191953" y="2458715"/>
          <a:ext cx="1279687" cy="89578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CN" sz="2500" b="1" kern="1200" dirty="0"/>
            <a:t>3</a:t>
          </a:r>
          <a:endParaRPr lang="zh-CN" altLang="en-US" sz="2500" b="1" kern="1200" dirty="0"/>
        </a:p>
      </dsp:txBody>
      <dsp:txXfrm rot="-5400000">
        <a:off x="1" y="2714653"/>
        <a:ext cx="895781" cy="383906"/>
      </dsp:txXfrm>
    </dsp:sp>
    <dsp:sp modelId="{7AAD9478-4CA8-4D53-B016-7634077DED0C}">
      <dsp:nvSpPr>
        <dsp:cNvPr id="0" name=""/>
        <dsp:cNvSpPr/>
      </dsp:nvSpPr>
      <dsp:spPr>
        <a:xfrm rot="5400000">
          <a:off x="2516268" y="646275"/>
          <a:ext cx="831796" cy="40727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zh-CN" altLang="en-US" sz="3200" kern="1200" dirty="0"/>
            <a:t>验收入库</a:t>
          </a:r>
        </a:p>
      </dsp:txBody>
      <dsp:txXfrm rot="-5400000">
        <a:off x="895782" y="2307367"/>
        <a:ext cx="4032165" cy="750586"/>
      </dsp:txXfrm>
    </dsp:sp>
    <dsp:sp modelId="{1EC558DF-EC3A-466B-B62F-7264514BF5EB}">
      <dsp:nvSpPr>
        <dsp:cNvPr id="0" name=""/>
        <dsp:cNvSpPr/>
      </dsp:nvSpPr>
      <dsp:spPr>
        <a:xfrm rot="5400000">
          <a:off x="-191953" y="3591928"/>
          <a:ext cx="1279687" cy="89578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CN" sz="2500" b="1" kern="1200" dirty="0"/>
            <a:t>4</a:t>
          </a:r>
          <a:endParaRPr lang="zh-CN" altLang="en-US" sz="2500" b="1" kern="1200" dirty="0"/>
        </a:p>
      </dsp:txBody>
      <dsp:txXfrm rot="-5400000">
        <a:off x="1" y="3847866"/>
        <a:ext cx="895781" cy="383906"/>
      </dsp:txXfrm>
    </dsp:sp>
    <dsp:sp modelId="{7719B731-3CCD-4337-A7CD-D681D1447612}">
      <dsp:nvSpPr>
        <dsp:cNvPr id="0" name=""/>
        <dsp:cNvSpPr/>
      </dsp:nvSpPr>
      <dsp:spPr>
        <a:xfrm rot="5400000">
          <a:off x="2516268" y="1779488"/>
          <a:ext cx="831796" cy="40727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zh-CN" altLang="en-US" sz="3200" kern="1200" dirty="0"/>
            <a:t>报销申请</a:t>
          </a:r>
          <a:endParaRPr lang="zh-CN" altLang="en-US" sz="3200" b="1" kern="1200" dirty="0"/>
        </a:p>
      </dsp:txBody>
      <dsp:txXfrm rot="-5400000">
        <a:off x="895782" y="3440580"/>
        <a:ext cx="4032165" cy="750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6F39C-40CD-48BF-AE65-B4046EB331F6}">
      <dsp:nvSpPr>
        <dsp:cNvPr id="0" name=""/>
        <dsp:cNvSpPr/>
      </dsp:nvSpPr>
      <dsp:spPr>
        <a:xfrm>
          <a:off x="1821" y="332840"/>
          <a:ext cx="1769153" cy="923613"/>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zh-CN" altLang="en-US" sz="4200" kern="1200" dirty="0"/>
            <a:t>模式一</a:t>
          </a:r>
        </a:p>
      </dsp:txBody>
      <dsp:txXfrm>
        <a:off x="28873" y="359892"/>
        <a:ext cx="1715049" cy="869509"/>
      </dsp:txXfrm>
    </dsp:sp>
    <dsp:sp modelId="{E0929D52-1A3C-4068-84B9-0AC6CE6994CB}">
      <dsp:nvSpPr>
        <dsp:cNvPr id="0" name=""/>
        <dsp:cNvSpPr/>
      </dsp:nvSpPr>
      <dsp:spPr>
        <a:xfrm rot="5400000">
          <a:off x="847698" y="1295153"/>
          <a:ext cx="77400" cy="77400"/>
        </a:xfrm>
        <a:prstGeom prst="rightArrow">
          <a:avLst>
            <a:gd name="adj1" fmla="val 667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B2CB167-0FD8-49CC-B7CB-20E939B8F2DA}">
      <dsp:nvSpPr>
        <dsp:cNvPr id="0" name=""/>
        <dsp:cNvSpPr/>
      </dsp:nvSpPr>
      <dsp:spPr>
        <a:xfrm>
          <a:off x="1821" y="1411254"/>
          <a:ext cx="1769153" cy="923613"/>
        </a:xfrm>
        <a:prstGeom prst="roundRect">
          <a:avLst>
            <a:gd name="adj" fmla="val 1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采购申请</a:t>
          </a:r>
        </a:p>
      </dsp:txBody>
      <dsp:txXfrm>
        <a:off x="28873" y="1438306"/>
        <a:ext cx="1715049" cy="869509"/>
      </dsp:txXfrm>
    </dsp:sp>
    <dsp:sp modelId="{34DBCBFE-FCEE-4211-9F3B-E097170BB67E}">
      <dsp:nvSpPr>
        <dsp:cNvPr id="0" name=""/>
        <dsp:cNvSpPr/>
      </dsp:nvSpPr>
      <dsp:spPr>
        <a:xfrm rot="5400000">
          <a:off x="847698" y="2373567"/>
          <a:ext cx="77400" cy="77400"/>
        </a:xfrm>
        <a:prstGeom prst="rightArrow">
          <a:avLst>
            <a:gd name="adj1" fmla="val 667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35A49B0-0D71-406F-8FAC-169699FD8065}">
      <dsp:nvSpPr>
        <dsp:cNvPr id="0" name=""/>
        <dsp:cNvSpPr/>
      </dsp:nvSpPr>
      <dsp:spPr>
        <a:xfrm>
          <a:off x="1821" y="2489668"/>
          <a:ext cx="1769153" cy="923613"/>
        </a:xfrm>
        <a:prstGeom prst="roundRect">
          <a:avLst>
            <a:gd name="adj" fmla="val 10000"/>
          </a:avLst>
        </a:prstGeom>
        <a:solidFill>
          <a:srgbClr val="4BACC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solidFill>
                <a:prstClr val="black">
                  <a:hueOff val="0"/>
                  <a:satOff val="0"/>
                  <a:lumOff val="0"/>
                  <a:alphaOff val="0"/>
                </a:prstClr>
              </a:solidFill>
              <a:latin typeface="Calibri"/>
              <a:ea typeface="宋体" panose="02010600030101010101" pitchFamily="2" charset="-122"/>
              <a:cs typeface="+mn-cs"/>
            </a:rPr>
            <a:t>采购订单</a:t>
          </a:r>
        </a:p>
      </dsp:txBody>
      <dsp:txXfrm>
        <a:off x="28873" y="2516720"/>
        <a:ext cx="1715049" cy="869509"/>
      </dsp:txXfrm>
    </dsp:sp>
    <dsp:sp modelId="{C69893DD-C295-4486-BADD-8C7D2A00B1C3}">
      <dsp:nvSpPr>
        <dsp:cNvPr id="0" name=""/>
        <dsp:cNvSpPr/>
      </dsp:nvSpPr>
      <dsp:spPr>
        <a:xfrm rot="5400000">
          <a:off x="847698" y="3451981"/>
          <a:ext cx="77400" cy="77400"/>
        </a:xfrm>
        <a:prstGeom prst="rightArrow">
          <a:avLst>
            <a:gd name="adj1" fmla="val 667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B87D1F0-215B-4999-B0CD-07A6814FD0EE}">
      <dsp:nvSpPr>
        <dsp:cNvPr id="0" name=""/>
        <dsp:cNvSpPr/>
      </dsp:nvSpPr>
      <dsp:spPr>
        <a:xfrm>
          <a:off x="1821" y="3568082"/>
          <a:ext cx="1769153" cy="923613"/>
        </a:xfrm>
        <a:prstGeom prst="roundRect">
          <a:avLst>
            <a:gd name="adj" fmla="val 10000"/>
          </a:avLst>
        </a:prstGeom>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solidFill>
                <a:prstClr val="black">
                  <a:hueOff val="0"/>
                  <a:satOff val="0"/>
                  <a:lumOff val="0"/>
                  <a:alphaOff val="0"/>
                </a:prstClr>
              </a:solidFill>
              <a:latin typeface="Calibri"/>
              <a:ea typeface="宋体" panose="02010600030101010101" pitchFamily="2" charset="-122"/>
              <a:cs typeface="+mn-cs"/>
            </a:rPr>
            <a:t>验收入库</a:t>
          </a:r>
        </a:p>
      </dsp:txBody>
      <dsp:txXfrm>
        <a:off x="28873" y="3595134"/>
        <a:ext cx="1715049" cy="869509"/>
      </dsp:txXfrm>
    </dsp:sp>
    <dsp:sp modelId="{EE6D1C9F-98E8-40A9-8ABA-498EF1CB8E0B}">
      <dsp:nvSpPr>
        <dsp:cNvPr id="0" name=""/>
        <dsp:cNvSpPr/>
      </dsp:nvSpPr>
      <dsp:spPr>
        <a:xfrm>
          <a:off x="2018656" y="332840"/>
          <a:ext cx="1769153" cy="923613"/>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zh-CN" altLang="en-US" sz="4200" kern="1200" dirty="0"/>
            <a:t>模式二</a:t>
          </a:r>
        </a:p>
      </dsp:txBody>
      <dsp:txXfrm>
        <a:off x="2045708" y="359892"/>
        <a:ext cx="1715049" cy="869509"/>
      </dsp:txXfrm>
    </dsp:sp>
    <dsp:sp modelId="{1949756C-C518-4CA2-A831-195E81634BCF}">
      <dsp:nvSpPr>
        <dsp:cNvPr id="0" name=""/>
        <dsp:cNvSpPr/>
      </dsp:nvSpPr>
      <dsp:spPr>
        <a:xfrm rot="5400000">
          <a:off x="2864533" y="1295153"/>
          <a:ext cx="77400" cy="77400"/>
        </a:xfrm>
        <a:prstGeom prst="rightArrow">
          <a:avLst>
            <a:gd name="adj1" fmla="val 667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98546BA-83AF-4B13-B8F2-0BD1864A623F}">
      <dsp:nvSpPr>
        <dsp:cNvPr id="0" name=""/>
        <dsp:cNvSpPr/>
      </dsp:nvSpPr>
      <dsp:spPr>
        <a:xfrm>
          <a:off x="2018656" y="1411254"/>
          <a:ext cx="1769153" cy="923613"/>
        </a:xfrm>
        <a:prstGeom prst="roundRect">
          <a:avLst>
            <a:gd name="adj" fmla="val 10000"/>
          </a:avLst>
        </a:prstGeom>
        <a:solidFill>
          <a:srgbClr val="C0504D">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latin typeface="Calibri"/>
              <a:ea typeface="宋体" panose="02010600030101010101" pitchFamily="2" charset="-122"/>
              <a:cs typeface="+mn-cs"/>
            </a:rPr>
            <a:t>采购申请</a:t>
          </a:r>
        </a:p>
      </dsp:txBody>
      <dsp:txXfrm>
        <a:off x="2045708" y="1438306"/>
        <a:ext cx="1715049" cy="869509"/>
      </dsp:txXfrm>
    </dsp:sp>
    <dsp:sp modelId="{8BC2CADA-C16B-4E16-868D-83AAF5326D0F}">
      <dsp:nvSpPr>
        <dsp:cNvPr id="0" name=""/>
        <dsp:cNvSpPr/>
      </dsp:nvSpPr>
      <dsp:spPr>
        <a:xfrm rot="5400000">
          <a:off x="2864533" y="2373567"/>
          <a:ext cx="77400" cy="77400"/>
        </a:xfrm>
        <a:prstGeom prst="rightArrow">
          <a:avLst>
            <a:gd name="adj1" fmla="val 667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DF6FA7F-68DA-4408-B5AF-5D44FEDEB6E3}">
      <dsp:nvSpPr>
        <dsp:cNvPr id="0" name=""/>
        <dsp:cNvSpPr/>
      </dsp:nvSpPr>
      <dsp:spPr>
        <a:xfrm>
          <a:off x="2018656" y="2489668"/>
          <a:ext cx="1769153" cy="923613"/>
        </a:xfrm>
        <a:prstGeom prst="roundRect">
          <a:avLst>
            <a:gd name="adj" fmla="val 10000"/>
          </a:avLst>
        </a:prstGeom>
        <a:solidFill>
          <a:schemeClr val="accent6">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3200" kern="1200">
              <a:latin typeface="Calibri"/>
              <a:ea typeface="宋体" panose="02010600030101010101" pitchFamily="2" charset="-122"/>
              <a:cs typeface="+mn-cs"/>
            </a:rPr>
            <a:t>验收</a:t>
          </a:r>
          <a:r>
            <a:rPr lang="zh-CN" altLang="en-US" sz="3200" kern="1200"/>
            <a:t>入库</a:t>
          </a:r>
          <a:endParaRPr lang="zh-CN" altLang="en-US" sz="3200" kern="1200" dirty="0"/>
        </a:p>
      </dsp:txBody>
      <dsp:txXfrm>
        <a:off x="2045708" y="2516720"/>
        <a:ext cx="1715049" cy="869509"/>
      </dsp:txXfrm>
    </dsp:sp>
    <dsp:sp modelId="{C846BE95-8CC4-49F2-85E3-AF82254FA125}">
      <dsp:nvSpPr>
        <dsp:cNvPr id="0" name=""/>
        <dsp:cNvSpPr/>
      </dsp:nvSpPr>
      <dsp:spPr>
        <a:xfrm>
          <a:off x="4035491" y="332840"/>
          <a:ext cx="1769153" cy="923613"/>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zh-CN" altLang="en-US" sz="4200" kern="1200"/>
            <a:t>模式三</a:t>
          </a:r>
          <a:endParaRPr lang="zh-CN" altLang="en-US" sz="4200" kern="1200" dirty="0"/>
        </a:p>
      </dsp:txBody>
      <dsp:txXfrm>
        <a:off x="4062543" y="359892"/>
        <a:ext cx="1715049" cy="869509"/>
      </dsp:txXfrm>
    </dsp:sp>
    <dsp:sp modelId="{63DDB999-E624-469C-A87C-AA900BE14757}">
      <dsp:nvSpPr>
        <dsp:cNvPr id="0" name=""/>
        <dsp:cNvSpPr/>
      </dsp:nvSpPr>
      <dsp:spPr>
        <a:xfrm rot="5400000">
          <a:off x="4881368" y="1295153"/>
          <a:ext cx="77400" cy="77400"/>
        </a:xfrm>
        <a:prstGeom prst="rightArrow">
          <a:avLst>
            <a:gd name="adj1" fmla="val 667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3DC7DCA-AE5B-4285-A033-48E86B405AAC}">
      <dsp:nvSpPr>
        <dsp:cNvPr id="0" name=""/>
        <dsp:cNvSpPr/>
      </dsp:nvSpPr>
      <dsp:spPr>
        <a:xfrm>
          <a:off x="4035491" y="1411254"/>
          <a:ext cx="1769153" cy="923613"/>
        </a:xfrm>
        <a:prstGeom prst="roundRect">
          <a:avLst>
            <a:gd name="adj" fmla="val 10000"/>
          </a:avLst>
        </a:prstGeom>
        <a:solidFill>
          <a:srgbClr val="4BACC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latin typeface="Calibri"/>
              <a:ea typeface="宋体" panose="02010600030101010101" pitchFamily="2" charset="-122"/>
              <a:cs typeface="+mn-cs"/>
            </a:rPr>
            <a:t>采购</a:t>
          </a:r>
          <a:r>
            <a:rPr lang="zh-CN" altLang="en-US" sz="3200" kern="1200" dirty="0"/>
            <a:t>订单</a:t>
          </a:r>
        </a:p>
      </dsp:txBody>
      <dsp:txXfrm>
        <a:off x="4062543" y="1438306"/>
        <a:ext cx="1715049" cy="869509"/>
      </dsp:txXfrm>
    </dsp:sp>
    <dsp:sp modelId="{ADF88337-AA66-4197-AB45-B742ABCD8C27}">
      <dsp:nvSpPr>
        <dsp:cNvPr id="0" name=""/>
        <dsp:cNvSpPr/>
      </dsp:nvSpPr>
      <dsp:spPr>
        <a:xfrm rot="5400000">
          <a:off x="4881368" y="2373567"/>
          <a:ext cx="77400" cy="77400"/>
        </a:xfrm>
        <a:prstGeom prst="rightArrow">
          <a:avLst>
            <a:gd name="adj1" fmla="val 667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5A2D28B-3D3F-4A08-9553-1E33196F3B97}">
      <dsp:nvSpPr>
        <dsp:cNvPr id="0" name=""/>
        <dsp:cNvSpPr/>
      </dsp:nvSpPr>
      <dsp:spPr>
        <a:xfrm>
          <a:off x="4035491" y="2489668"/>
          <a:ext cx="1769153" cy="923613"/>
        </a:xfrm>
        <a:prstGeom prst="roundRect">
          <a:avLst>
            <a:gd name="adj" fmla="val 10000"/>
          </a:avLst>
        </a:prstGeom>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3200" kern="1200">
              <a:solidFill>
                <a:prstClr val="black">
                  <a:hueOff val="0"/>
                  <a:satOff val="0"/>
                  <a:lumOff val="0"/>
                  <a:alphaOff val="0"/>
                </a:prstClr>
              </a:solidFill>
              <a:latin typeface="Calibri"/>
              <a:ea typeface="宋体" panose="02010600030101010101" pitchFamily="2" charset="-122"/>
              <a:cs typeface="+mn-cs"/>
            </a:rPr>
            <a:t>验收入库</a:t>
          </a:r>
          <a:endParaRPr lang="zh-CN" altLang="en-US" sz="3200" kern="1200" dirty="0">
            <a:solidFill>
              <a:prstClr val="black">
                <a:hueOff val="0"/>
                <a:satOff val="0"/>
                <a:lumOff val="0"/>
                <a:alphaOff val="0"/>
              </a:prstClr>
            </a:solidFill>
            <a:latin typeface="Calibri"/>
            <a:ea typeface="宋体" panose="02010600030101010101" pitchFamily="2" charset="-122"/>
            <a:cs typeface="+mn-cs"/>
          </a:endParaRPr>
        </a:p>
      </dsp:txBody>
      <dsp:txXfrm>
        <a:off x="4062543" y="2516720"/>
        <a:ext cx="1715049" cy="869509"/>
      </dsp:txXfrm>
    </dsp:sp>
    <dsp:sp modelId="{45020BCB-C009-4856-9BCD-CC54D3759585}">
      <dsp:nvSpPr>
        <dsp:cNvPr id="0" name=""/>
        <dsp:cNvSpPr/>
      </dsp:nvSpPr>
      <dsp:spPr>
        <a:xfrm>
          <a:off x="6052326" y="332840"/>
          <a:ext cx="1769153" cy="923613"/>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zh-CN" altLang="en-US" sz="4200" kern="1200" dirty="0"/>
            <a:t>模式四</a:t>
          </a:r>
        </a:p>
      </dsp:txBody>
      <dsp:txXfrm>
        <a:off x="6079378" y="359892"/>
        <a:ext cx="1715049" cy="869509"/>
      </dsp:txXfrm>
    </dsp:sp>
    <dsp:sp modelId="{8F536473-EEC8-490B-998A-BE3AF9631C65}">
      <dsp:nvSpPr>
        <dsp:cNvPr id="0" name=""/>
        <dsp:cNvSpPr/>
      </dsp:nvSpPr>
      <dsp:spPr>
        <a:xfrm rot="5400000">
          <a:off x="6898203" y="1295153"/>
          <a:ext cx="77400" cy="77400"/>
        </a:xfrm>
        <a:prstGeom prst="rightArrow">
          <a:avLst>
            <a:gd name="adj1" fmla="val 667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2B1A517-7676-4431-BDD2-F68D7DD23D64}">
      <dsp:nvSpPr>
        <dsp:cNvPr id="0" name=""/>
        <dsp:cNvSpPr/>
      </dsp:nvSpPr>
      <dsp:spPr>
        <a:xfrm>
          <a:off x="6052326" y="1411254"/>
          <a:ext cx="1769153" cy="923613"/>
        </a:xfrm>
        <a:prstGeom prst="roundRect">
          <a:avLst>
            <a:gd name="adj" fmla="val 10000"/>
          </a:avLst>
        </a:prstGeom>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solidFill>
                <a:prstClr val="black">
                  <a:hueOff val="0"/>
                  <a:satOff val="0"/>
                  <a:lumOff val="0"/>
                  <a:alphaOff val="0"/>
                </a:prstClr>
              </a:solidFill>
              <a:latin typeface="Calibri"/>
              <a:ea typeface="宋体" panose="02010600030101010101" pitchFamily="2" charset="-122"/>
              <a:cs typeface="+mn-cs"/>
            </a:rPr>
            <a:t>验收入库</a:t>
          </a:r>
        </a:p>
      </dsp:txBody>
      <dsp:txXfrm>
        <a:off x="6079378" y="1438306"/>
        <a:ext cx="1715049" cy="869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6F39C-40CD-48BF-AE65-B4046EB331F6}">
      <dsp:nvSpPr>
        <dsp:cNvPr id="0" name=""/>
        <dsp:cNvSpPr/>
      </dsp:nvSpPr>
      <dsp:spPr>
        <a:xfrm>
          <a:off x="371459" y="2148"/>
          <a:ext cx="1601896" cy="836294"/>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模式一</a:t>
          </a:r>
        </a:p>
      </dsp:txBody>
      <dsp:txXfrm>
        <a:off x="395953" y="26642"/>
        <a:ext cx="1552908" cy="787306"/>
      </dsp:txXfrm>
    </dsp:sp>
    <dsp:sp modelId="{E0929D52-1A3C-4068-84B9-0AC6CE6994CB}">
      <dsp:nvSpPr>
        <dsp:cNvPr id="0" name=""/>
        <dsp:cNvSpPr/>
      </dsp:nvSpPr>
      <dsp:spPr>
        <a:xfrm rot="5400000">
          <a:off x="1137366" y="873484"/>
          <a:ext cx="70082" cy="70082"/>
        </a:xfrm>
        <a:prstGeom prst="rightArrow">
          <a:avLst>
            <a:gd name="adj1" fmla="val 667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B2CB167-0FD8-49CC-B7CB-20E939B8F2DA}">
      <dsp:nvSpPr>
        <dsp:cNvPr id="0" name=""/>
        <dsp:cNvSpPr/>
      </dsp:nvSpPr>
      <dsp:spPr>
        <a:xfrm>
          <a:off x="371459" y="978608"/>
          <a:ext cx="1601896" cy="836294"/>
        </a:xfrm>
        <a:prstGeom prst="roundRect">
          <a:avLst>
            <a:gd name="adj" fmla="val 1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采购申请</a:t>
          </a:r>
        </a:p>
      </dsp:txBody>
      <dsp:txXfrm>
        <a:off x="395953" y="1003102"/>
        <a:ext cx="1552908" cy="787306"/>
      </dsp:txXfrm>
    </dsp:sp>
    <dsp:sp modelId="{34DBCBFE-FCEE-4211-9F3B-E097170BB67E}">
      <dsp:nvSpPr>
        <dsp:cNvPr id="0" name=""/>
        <dsp:cNvSpPr/>
      </dsp:nvSpPr>
      <dsp:spPr>
        <a:xfrm rot="5400000">
          <a:off x="1137366" y="1849944"/>
          <a:ext cx="70082" cy="70082"/>
        </a:xfrm>
        <a:prstGeom prst="rightArrow">
          <a:avLst>
            <a:gd name="adj1" fmla="val 667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35A49B0-0D71-406F-8FAC-169699FD8065}">
      <dsp:nvSpPr>
        <dsp:cNvPr id="0" name=""/>
        <dsp:cNvSpPr/>
      </dsp:nvSpPr>
      <dsp:spPr>
        <a:xfrm>
          <a:off x="371459" y="1955068"/>
          <a:ext cx="1601896" cy="836294"/>
        </a:xfrm>
        <a:prstGeom prst="roundRect">
          <a:avLst>
            <a:gd name="adj" fmla="val 10000"/>
          </a:avLst>
        </a:prstGeom>
        <a:solidFill>
          <a:srgbClr val="4BACC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2400" kern="1200" dirty="0">
              <a:solidFill>
                <a:prstClr val="black">
                  <a:hueOff val="0"/>
                  <a:satOff val="0"/>
                  <a:lumOff val="0"/>
                  <a:alphaOff val="0"/>
                </a:prstClr>
              </a:solidFill>
              <a:latin typeface="Calibri"/>
              <a:ea typeface="宋体" panose="02010600030101010101" pitchFamily="2" charset="-122"/>
              <a:cs typeface="+mn-cs"/>
            </a:rPr>
            <a:t>采购订单</a:t>
          </a:r>
        </a:p>
      </dsp:txBody>
      <dsp:txXfrm>
        <a:off x="395953" y="1979562"/>
        <a:ext cx="1552908" cy="787306"/>
      </dsp:txXfrm>
    </dsp:sp>
    <dsp:sp modelId="{C69893DD-C295-4486-BADD-8C7D2A00B1C3}">
      <dsp:nvSpPr>
        <dsp:cNvPr id="0" name=""/>
        <dsp:cNvSpPr/>
      </dsp:nvSpPr>
      <dsp:spPr>
        <a:xfrm rot="5400000">
          <a:off x="1137366" y="2826404"/>
          <a:ext cx="70082" cy="70082"/>
        </a:xfrm>
        <a:prstGeom prst="rightArrow">
          <a:avLst>
            <a:gd name="adj1" fmla="val 667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ABD4707-2735-405D-A616-A396FE60F840}">
      <dsp:nvSpPr>
        <dsp:cNvPr id="0" name=""/>
        <dsp:cNvSpPr/>
      </dsp:nvSpPr>
      <dsp:spPr>
        <a:xfrm>
          <a:off x="371459" y="2931528"/>
          <a:ext cx="1601896" cy="914398"/>
        </a:xfrm>
        <a:prstGeom prst="roundRect">
          <a:avLst>
            <a:gd name="adj" fmla="val 10000"/>
          </a:avLst>
        </a:prstGeom>
        <a:solidFill>
          <a:srgbClr val="66CCF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2400" kern="1200" dirty="0">
              <a:solidFill>
                <a:srgbClr val="FF0000"/>
              </a:solidFill>
              <a:latin typeface="Calibri"/>
              <a:ea typeface="宋体" panose="02010600030101010101" pitchFamily="2" charset="-122"/>
              <a:cs typeface="+mn-cs"/>
            </a:rPr>
            <a:t>借款申请</a:t>
          </a:r>
        </a:p>
      </dsp:txBody>
      <dsp:txXfrm>
        <a:off x="398241" y="2958310"/>
        <a:ext cx="1548332" cy="860834"/>
      </dsp:txXfrm>
    </dsp:sp>
    <dsp:sp modelId="{E6AE48DE-182C-43DA-B6E1-1AF349546BD8}">
      <dsp:nvSpPr>
        <dsp:cNvPr id="0" name=""/>
        <dsp:cNvSpPr/>
      </dsp:nvSpPr>
      <dsp:spPr>
        <a:xfrm rot="5400000">
          <a:off x="1137366" y="3880969"/>
          <a:ext cx="70082" cy="70082"/>
        </a:xfrm>
        <a:prstGeom prst="rightArrow">
          <a:avLst>
            <a:gd name="adj1" fmla="val 667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B87D1F0-215B-4999-B0CD-07A6814FD0EE}">
      <dsp:nvSpPr>
        <dsp:cNvPr id="0" name=""/>
        <dsp:cNvSpPr/>
      </dsp:nvSpPr>
      <dsp:spPr>
        <a:xfrm>
          <a:off x="371459" y="3986093"/>
          <a:ext cx="1601896" cy="836294"/>
        </a:xfrm>
        <a:prstGeom prst="roundRect">
          <a:avLst>
            <a:gd name="adj" fmla="val 10000"/>
          </a:avLst>
        </a:prstGeom>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2400" kern="1200" dirty="0">
              <a:solidFill>
                <a:prstClr val="black">
                  <a:hueOff val="0"/>
                  <a:satOff val="0"/>
                  <a:lumOff val="0"/>
                  <a:alphaOff val="0"/>
                </a:prstClr>
              </a:solidFill>
              <a:latin typeface="Calibri"/>
              <a:ea typeface="宋体" panose="02010600030101010101" pitchFamily="2" charset="-122"/>
              <a:cs typeface="+mn-cs"/>
            </a:rPr>
            <a:t>验收入库</a:t>
          </a:r>
        </a:p>
      </dsp:txBody>
      <dsp:txXfrm>
        <a:off x="395953" y="4010587"/>
        <a:ext cx="1552908" cy="787306"/>
      </dsp:txXfrm>
    </dsp:sp>
    <dsp:sp modelId="{EE6D1C9F-98E8-40A9-8ABA-498EF1CB8E0B}">
      <dsp:nvSpPr>
        <dsp:cNvPr id="0" name=""/>
        <dsp:cNvSpPr/>
      </dsp:nvSpPr>
      <dsp:spPr>
        <a:xfrm>
          <a:off x="2197621" y="2148"/>
          <a:ext cx="1601896" cy="836294"/>
        </a:xfrm>
        <a:prstGeom prst="roundRect">
          <a:avLst>
            <a:gd name="adj" fmla="val 1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solidFill>
                <a:schemeClr val="tx1"/>
              </a:solidFill>
            </a:rPr>
            <a:t>模式二</a:t>
          </a:r>
        </a:p>
      </dsp:txBody>
      <dsp:txXfrm>
        <a:off x="2222115" y="26642"/>
        <a:ext cx="1552908" cy="787306"/>
      </dsp:txXfrm>
    </dsp:sp>
    <dsp:sp modelId="{1949756C-C518-4CA2-A831-195E81634BCF}">
      <dsp:nvSpPr>
        <dsp:cNvPr id="0" name=""/>
        <dsp:cNvSpPr/>
      </dsp:nvSpPr>
      <dsp:spPr>
        <a:xfrm rot="5400000">
          <a:off x="2963528" y="873484"/>
          <a:ext cx="70082" cy="70082"/>
        </a:xfrm>
        <a:prstGeom prst="rightArrow">
          <a:avLst>
            <a:gd name="adj1" fmla="val 667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98546BA-83AF-4B13-B8F2-0BD1864A623F}">
      <dsp:nvSpPr>
        <dsp:cNvPr id="0" name=""/>
        <dsp:cNvSpPr/>
      </dsp:nvSpPr>
      <dsp:spPr>
        <a:xfrm>
          <a:off x="2197621" y="978608"/>
          <a:ext cx="1601896" cy="836294"/>
        </a:xfrm>
        <a:prstGeom prst="roundRect">
          <a:avLst>
            <a:gd name="adj" fmla="val 10000"/>
          </a:avLst>
        </a:prstGeom>
        <a:solidFill>
          <a:schemeClr val="bg1">
            <a:lumMod val="8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2400" kern="1200" dirty="0">
              <a:latin typeface="Calibri"/>
              <a:ea typeface="宋体" panose="02010600030101010101" pitchFamily="2" charset="-122"/>
              <a:cs typeface="+mn-cs"/>
            </a:rPr>
            <a:t>采购申请</a:t>
          </a:r>
        </a:p>
      </dsp:txBody>
      <dsp:txXfrm>
        <a:off x="2222115" y="1003102"/>
        <a:ext cx="1552908" cy="787306"/>
      </dsp:txXfrm>
    </dsp:sp>
    <dsp:sp modelId="{8BC2CADA-C16B-4E16-868D-83AAF5326D0F}">
      <dsp:nvSpPr>
        <dsp:cNvPr id="0" name=""/>
        <dsp:cNvSpPr/>
      </dsp:nvSpPr>
      <dsp:spPr>
        <a:xfrm rot="5400000">
          <a:off x="2963528" y="1849944"/>
          <a:ext cx="70082" cy="70082"/>
        </a:xfrm>
        <a:prstGeom prst="rightArrow">
          <a:avLst>
            <a:gd name="adj1" fmla="val 667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DF6FA7F-68DA-4408-B5AF-5D44FEDEB6E3}">
      <dsp:nvSpPr>
        <dsp:cNvPr id="0" name=""/>
        <dsp:cNvSpPr/>
      </dsp:nvSpPr>
      <dsp:spPr>
        <a:xfrm>
          <a:off x="2197621" y="1955068"/>
          <a:ext cx="1601896" cy="836294"/>
        </a:xfrm>
        <a:prstGeom prst="roundRect">
          <a:avLst>
            <a:gd name="adj" fmla="val 10000"/>
          </a:avLst>
        </a:prstGeom>
        <a:solidFill>
          <a:schemeClr val="bg1">
            <a:lumMod val="8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Calibri"/>
              <a:ea typeface="宋体" panose="02010600030101010101" pitchFamily="2" charset="-122"/>
              <a:cs typeface="+mn-cs"/>
            </a:rPr>
            <a:t>验收</a:t>
          </a:r>
          <a:r>
            <a:rPr lang="zh-CN" altLang="en-US" sz="2400" kern="1200" dirty="0"/>
            <a:t>入库</a:t>
          </a:r>
        </a:p>
      </dsp:txBody>
      <dsp:txXfrm>
        <a:off x="2222115" y="1979562"/>
        <a:ext cx="1552908" cy="787306"/>
      </dsp:txXfrm>
    </dsp:sp>
    <dsp:sp modelId="{C846BE95-8CC4-49F2-85E3-AF82254FA125}">
      <dsp:nvSpPr>
        <dsp:cNvPr id="0" name=""/>
        <dsp:cNvSpPr/>
      </dsp:nvSpPr>
      <dsp:spPr>
        <a:xfrm>
          <a:off x="4023783" y="2148"/>
          <a:ext cx="1601896" cy="836294"/>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模式三</a:t>
          </a:r>
        </a:p>
      </dsp:txBody>
      <dsp:txXfrm>
        <a:off x="4048277" y="26642"/>
        <a:ext cx="1552908" cy="787306"/>
      </dsp:txXfrm>
    </dsp:sp>
    <dsp:sp modelId="{63DDB999-E624-469C-A87C-AA900BE14757}">
      <dsp:nvSpPr>
        <dsp:cNvPr id="0" name=""/>
        <dsp:cNvSpPr/>
      </dsp:nvSpPr>
      <dsp:spPr>
        <a:xfrm rot="5400000">
          <a:off x="4789690" y="873484"/>
          <a:ext cx="70082" cy="70082"/>
        </a:xfrm>
        <a:prstGeom prst="rightArrow">
          <a:avLst>
            <a:gd name="adj1" fmla="val 667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3DC7DCA-AE5B-4285-A033-48E86B405AAC}">
      <dsp:nvSpPr>
        <dsp:cNvPr id="0" name=""/>
        <dsp:cNvSpPr/>
      </dsp:nvSpPr>
      <dsp:spPr>
        <a:xfrm>
          <a:off x="4023783" y="978608"/>
          <a:ext cx="1601896" cy="836294"/>
        </a:xfrm>
        <a:prstGeom prst="roundRect">
          <a:avLst>
            <a:gd name="adj" fmla="val 10000"/>
          </a:avLst>
        </a:prstGeom>
        <a:solidFill>
          <a:srgbClr val="4BACC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Calibri"/>
              <a:ea typeface="宋体" panose="02010600030101010101" pitchFamily="2" charset="-122"/>
              <a:cs typeface="+mn-cs"/>
            </a:rPr>
            <a:t>采购</a:t>
          </a:r>
          <a:r>
            <a:rPr lang="zh-CN" altLang="en-US" sz="2400" kern="1200" dirty="0"/>
            <a:t>订单</a:t>
          </a:r>
        </a:p>
      </dsp:txBody>
      <dsp:txXfrm>
        <a:off x="4048277" y="1003102"/>
        <a:ext cx="1552908" cy="787306"/>
      </dsp:txXfrm>
    </dsp:sp>
    <dsp:sp modelId="{ADF88337-AA66-4197-AB45-B742ABCD8C27}">
      <dsp:nvSpPr>
        <dsp:cNvPr id="0" name=""/>
        <dsp:cNvSpPr/>
      </dsp:nvSpPr>
      <dsp:spPr>
        <a:xfrm rot="5400000">
          <a:off x="4789690" y="1849944"/>
          <a:ext cx="70082" cy="70082"/>
        </a:xfrm>
        <a:prstGeom prst="rightArrow">
          <a:avLst>
            <a:gd name="adj1" fmla="val 667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FB181EE-0C0D-49A6-B0E3-5577FFB6C76B}">
      <dsp:nvSpPr>
        <dsp:cNvPr id="0" name=""/>
        <dsp:cNvSpPr/>
      </dsp:nvSpPr>
      <dsp:spPr>
        <a:xfrm>
          <a:off x="4023783" y="1955068"/>
          <a:ext cx="1601896" cy="914398"/>
        </a:xfrm>
        <a:prstGeom prst="roundRect">
          <a:avLst>
            <a:gd name="adj" fmla="val 10000"/>
          </a:avLst>
        </a:prstGeom>
        <a:solidFill>
          <a:srgbClr val="66CCF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rgbClr val="FF0000"/>
              </a:solidFill>
            </a:rPr>
            <a:t>借款申请</a:t>
          </a:r>
        </a:p>
      </dsp:txBody>
      <dsp:txXfrm>
        <a:off x="4050565" y="1981850"/>
        <a:ext cx="1548332" cy="860834"/>
      </dsp:txXfrm>
    </dsp:sp>
    <dsp:sp modelId="{670BACF6-0746-45BC-9DFC-602C3896EF00}">
      <dsp:nvSpPr>
        <dsp:cNvPr id="0" name=""/>
        <dsp:cNvSpPr/>
      </dsp:nvSpPr>
      <dsp:spPr>
        <a:xfrm rot="5400000">
          <a:off x="4789690" y="2904508"/>
          <a:ext cx="70082" cy="70082"/>
        </a:xfrm>
        <a:prstGeom prst="rightArrow">
          <a:avLst>
            <a:gd name="adj1" fmla="val 667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5A2D28B-3D3F-4A08-9553-1E33196F3B97}">
      <dsp:nvSpPr>
        <dsp:cNvPr id="0" name=""/>
        <dsp:cNvSpPr/>
      </dsp:nvSpPr>
      <dsp:spPr>
        <a:xfrm>
          <a:off x="4023783" y="3009633"/>
          <a:ext cx="1601896" cy="836294"/>
        </a:xfrm>
        <a:prstGeom prst="roundRect">
          <a:avLst>
            <a:gd name="adj" fmla="val 10000"/>
          </a:avLst>
        </a:prstGeom>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2400" kern="1200" dirty="0">
              <a:solidFill>
                <a:prstClr val="black">
                  <a:hueOff val="0"/>
                  <a:satOff val="0"/>
                  <a:lumOff val="0"/>
                  <a:alphaOff val="0"/>
                </a:prstClr>
              </a:solidFill>
              <a:latin typeface="Calibri"/>
              <a:ea typeface="宋体" panose="02010600030101010101" pitchFamily="2" charset="-122"/>
              <a:cs typeface="+mn-cs"/>
            </a:rPr>
            <a:t>验收入库</a:t>
          </a:r>
        </a:p>
      </dsp:txBody>
      <dsp:txXfrm>
        <a:off x="4048277" y="3034127"/>
        <a:ext cx="1552908" cy="787306"/>
      </dsp:txXfrm>
    </dsp:sp>
    <dsp:sp modelId="{45020BCB-C009-4856-9BCD-CC54D3759585}">
      <dsp:nvSpPr>
        <dsp:cNvPr id="0" name=""/>
        <dsp:cNvSpPr/>
      </dsp:nvSpPr>
      <dsp:spPr>
        <a:xfrm>
          <a:off x="5849946" y="2148"/>
          <a:ext cx="1601896" cy="836294"/>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模式四</a:t>
          </a:r>
        </a:p>
      </dsp:txBody>
      <dsp:txXfrm>
        <a:off x="5874440" y="26642"/>
        <a:ext cx="1552908" cy="787306"/>
      </dsp:txXfrm>
    </dsp:sp>
    <dsp:sp modelId="{452E9616-4808-4693-B227-0134811160FC}">
      <dsp:nvSpPr>
        <dsp:cNvPr id="0" name=""/>
        <dsp:cNvSpPr/>
      </dsp:nvSpPr>
      <dsp:spPr>
        <a:xfrm rot="5400000">
          <a:off x="6615852" y="873484"/>
          <a:ext cx="70082" cy="70082"/>
        </a:xfrm>
        <a:prstGeom prst="rightArrow">
          <a:avLst>
            <a:gd name="adj1" fmla="val 667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5080409-63BF-46E4-B934-3D08151286DB}">
      <dsp:nvSpPr>
        <dsp:cNvPr id="0" name=""/>
        <dsp:cNvSpPr/>
      </dsp:nvSpPr>
      <dsp:spPr>
        <a:xfrm>
          <a:off x="5849946" y="978608"/>
          <a:ext cx="1601896" cy="914398"/>
        </a:xfrm>
        <a:prstGeom prst="roundRect">
          <a:avLst>
            <a:gd name="adj" fmla="val 10000"/>
          </a:avLst>
        </a:prstGeom>
        <a:solidFill>
          <a:srgbClr val="66CCF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2400" kern="1200" dirty="0">
              <a:solidFill>
                <a:srgbClr val="FF0000"/>
              </a:solidFill>
              <a:latin typeface="Calibri"/>
              <a:ea typeface="宋体" panose="02010600030101010101" pitchFamily="2" charset="-122"/>
              <a:cs typeface="+mn-cs"/>
            </a:rPr>
            <a:t>借款申请</a:t>
          </a:r>
        </a:p>
      </dsp:txBody>
      <dsp:txXfrm>
        <a:off x="5876728" y="1005390"/>
        <a:ext cx="1548332" cy="860834"/>
      </dsp:txXfrm>
    </dsp:sp>
    <dsp:sp modelId="{2FAF25A0-E973-49D3-B538-EB57C0F62B17}">
      <dsp:nvSpPr>
        <dsp:cNvPr id="0" name=""/>
        <dsp:cNvSpPr/>
      </dsp:nvSpPr>
      <dsp:spPr>
        <a:xfrm rot="5400000">
          <a:off x="6615852" y="1928048"/>
          <a:ext cx="70082" cy="70082"/>
        </a:xfrm>
        <a:prstGeom prst="rightArrow">
          <a:avLst>
            <a:gd name="adj1" fmla="val 667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2B1A517-7676-4431-BDD2-F68D7DD23D64}">
      <dsp:nvSpPr>
        <dsp:cNvPr id="0" name=""/>
        <dsp:cNvSpPr/>
      </dsp:nvSpPr>
      <dsp:spPr>
        <a:xfrm>
          <a:off x="5849946" y="2033173"/>
          <a:ext cx="1601896" cy="836294"/>
        </a:xfrm>
        <a:prstGeom prst="roundRect">
          <a:avLst>
            <a:gd name="adj" fmla="val 10000"/>
          </a:avLst>
        </a:prstGeom>
        <a:solidFill>
          <a:srgbClr val="F79646">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CN" altLang="en-US" sz="2400" kern="1200" dirty="0">
              <a:solidFill>
                <a:prstClr val="black">
                  <a:hueOff val="0"/>
                  <a:satOff val="0"/>
                  <a:lumOff val="0"/>
                  <a:alphaOff val="0"/>
                </a:prstClr>
              </a:solidFill>
              <a:latin typeface="Calibri"/>
              <a:ea typeface="宋体" panose="02010600030101010101" pitchFamily="2" charset="-122"/>
              <a:cs typeface="+mn-cs"/>
            </a:rPr>
            <a:t>验收入库</a:t>
          </a:r>
        </a:p>
      </dsp:txBody>
      <dsp:txXfrm>
        <a:off x="5874440" y="2057667"/>
        <a:ext cx="1552908" cy="7873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CE673-34D2-4DC2-9032-A56C46432BBC}">
      <dsp:nvSpPr>
        <dsp:cNvPr id="0" name=""/>
        <dsp:cNvSpPr/>
      </dsp:nvSpPr>
      <dsp:spPr>
        <a:xfrm>
          <a:off x="169" y="1572469"/>
          <a:ext cx="1531769" cy="919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处置申请</a:t>
          </a:r>
        </a:p>
      </dsp:txBody>
      <dsp:txXfrm>
        <a:off x="27087" y="1599387"/>
        <a:ext cx="1477933" cy="865225"/>
      </dsp:txXfrm>
    </dsp:sp>
    <dsp:sp modelId="{E88DB500-FA05-4CF7-98D0-BF9F4EE0EB2D}">
      <dsp:nvSpPr>
        <dsp:cNvPr id="0" name=""/>
        <dsp:cNvSpPr/>
      </dsp:nvSpPr>
      <dsp:spPr>
        <a:xfrm>
          <a:off x="1685116" y="1842060"/>
          <a:ext cx="324735" cy="379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1685116" y="1918036"/>
        <a:ext cx="227315" cy="227926"/>
      </dsp:txXfrm>
    </dsp:sp>
    <dsp:sp modelId="{0F8E41DB-BB82-4B9C-95C9-185E73A0955A}">
      <dsp:nvSpPr>
        <dsp:cNvPr id="0" name=""/>
        <dsp:cNvSpPr/>
      </dsp:nvSpPr>
      <dsp:spPr>
        <a:xfrm>
          <a:off x="2144647" y="1572469"/>
          <a:ext cx="1531769" cy="919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处置汇总</a:t>
          </a:r>
        </a:p>
      </dsp:txBody>
      <dsp:txXfrm>
        <a:off x="2171565" y="1599387"/>
        <a:ext cx="1477933" cy="865225"/>
      </dsp:txXfrm>
    </dsp:sp>
    <dsp:sp modelId="{FDDB56FB-00DB-48A7-913C-E81615201DE9}">
      <dsp:nvSpPr>
        <dsp:cNvPr id="0" name=""/>
        <dsp:cNvSpPr/>
      </dsp:nvSpPr>
      <dsp:spPr>
        <a:xfrm>
          <a:off x="3829593" y="1842060"/>
          <a:ext cx="324735" cy="379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3829593" y="1918036"/>
        <a:ext cx="227315" cy="227926"/>
      </dsp:txXfrm>
    </dsp:sp>
    <dsp:sp modelId="{370ADFDB-0534-431C-985A-9E0ABE76DAA7}">
      <dsp:nvSpPr>
        <dsp:cNvPr id="0" name=""/>
        <dsp:cNvSpPr/>
      </dsp:nvSpPr>
      <dsp:spPr>
        <a:xfrm>
          <a:off x="4289124" y="1572469"/>
          <a:ext cx="2119417" cy="919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月末处置台账</a:t>
          </a:r>
        </a:p>
      </dsp:txBody>
      <dsp:txXfrm>
        <a:off x="4316042" y="1599387"/>
        <a:ext cx="2065581" cy="8652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050" tIns="45525" rIns="91050" bIns="45525" numCol="1" anchor="t" anchorCtr="0" compatLnSpc="1">
            <a:prstTxWarp prst="textNoShape">
              <a:avLst/>
            </a:prstTxWarp>
          </a:bodyPr>
          <a:lstStyle>
            <a:lvl1pPr algn="l" defTabSz="909638">
              <a:spcBef>
                <a:spcPct val="20000"/>
              </a:spcBef>
              <a:buFontTx/>
              <a:buChar char="•"/>
              <a:defRPr sz="1200" b="0">
                <a:latin typeface="Times New Roman" pitchFamily="18" charset="0"/>
                <a:ea typeface="华文中宋" pitchFamily="2" charset="-122"/>
              </a:defRPr>
            </a:lvl1pPr>
          </a:lstStyle>
          <a:p>
            <a:pPr>
              <a:defRPr/>
            </a:pPr>
            <a:endParaRPr lang="en-US" altLang="zh-CN"/>
          </a:p>
        </p:txBody>
      </p:sp>
      <p:sp>
        <p:nvSpPr>
          <p:cNvPr id="201731" name="Rectangle 3"/>
          <p:cNvSpPr>
            <a:spLocks noGrp="1" noChangeArrowheads="1"/>
          </p:cNvSpPr>
          <p:nvPr>
            <p:ph type="dt" sz="quarter" idx="1"/>
          </p:nvPr>
        </p:nvSpPr>
        <p:spPr bwMode="auto">
          <a:xfrm>
            <a:off x="3851275" y="0"/>
            <a:ext cx="2946400" cy="493713"/>
          </a:xfrm>
          <a:prstGeom prst="rect">
            <a:avLst/>
          </a:prstGeom>
          <a:noFill/>
          <a:ln w="9525">
            <a:noFill/>
            <a:miter lim="800000"/>
            <a:headEnd/>
            <a:tailEnd/>
          </a:ln>
          <a:effectLst/>
        </p:spPr>
        <p:txBody>
          <a:bodyPr vert="horz" wrap="square" lIns="91050" tIns="45525" rIns="91050" bIns="45525" numCol="1" anchor="t" anchorCtr="0" compatLnSpc="1">
            <a:prstTxWarp prst="textNoShape">
              <a:avLst/>
            </a:prstTxWarp>
          </a:bodyPr>
          <a:lstStyle>
            <a:lvl1pPr algn="r" defTabSz="909638">
              <a:spcBef>
                <a:spcPct val="20000"/>
              </a:spcBef>
              <a:buFontTx/>
              <a:buChar char="•"/>
              <a:defRPr sz="1200" b="0">
                <a:latin typeface="Times New Roman" pitchFamily="18" charset="0"/>
                <a:ea typeface="华文中宋" pitchFamily="2" charset="-122"/>
              </a:defRPr>
            </a:lvl1pPr>
          </a:lstStyle>
          <a:p>
            <a:pPr>
              <a:defRPr/>
            </a:pPr>
            <a:endParaRPr lang="en-US" altLang="zh-CN"/>
          </a:p>
        </p:txBody>
      </p:sp>
      <p:sp>
        <p:nvSpPr>
          <p:cNvPr id="201732" name="Rectangle 4"/>
          <p:cNvSpPr>
            <a:spLocks noGrp="1" noChangeArrowheads="1"/>
          </p:cNvSpPr>
          <p:nvPr>
            <p:ph type="ftr" sz="quarter" idx="2"/>
          </p:nvPr>
        </p:nvSpPr>
        <p:spPr bwMode="auto">
          <a:xfrm>
            <a:off x="0" y="9363075"/>
            <a:ext cx="2946400" cy="493713"/>
          </a:xfrm>
          <a:prstGeom prst="rect">
            <a:avLst/>
          </a:prstGeom>
          <a:noFill/>
          <a:ln w="9525">
            <a:noFill/>
            <a:miter lim="800000"/>
            <a:headEnd/>
            <a:tailEnd/>
          </a:ln>
          <a:effectLst/>
        </p:spPr>
        <p:txBody>
          <a:bodyPr vert="horz" wrap="square" lIns="91050" tIns="45525" rIns="91050" bIns="45525" numCol="1" anchor="b" anchorCtr="0" compatLnSpc="1">
            <a:prstTxWarp prst="textNoShape">
              <a:avLst/>
            </a:prstTxWarp>
          </a:bodyPr>
          <a:lstStyle>
            <a:lvl1pPr algn="l" defTabSz="909638">
              <a:spcBef>
                <a:spcPct val="20000"/>
              </a:spcBef>
              <a:buFontTx/>
              <a:buChar char="•"/>
              <a:defRPr sz="1200" b="0">
                <a:latin typeface="Times New Roman" pitchFamily="18" charset="0"/>
                <a:ea typeface="华文中宋" pitchFamily="2" charset="-122"/>
              </a:defRPr>
            </a:lvl1pPr>
          </a:lstStyle>
          <a:p>
            <a:pPr>
              <a:defRPr/>
            </a:pPr>
            <a:endParaRPr lang="en-US" altLang="zh-CN"/>
          </a:p>
        </p:txBody>
      </p:sp>
      <p:sp>
        <p:nvSpPr>
          <p:cNvPr id="201733" name="Rectangle 5"/>
          <p:cNvSpPr>
            <a:spLocks noGrp="1" noChangeArrowheads="1"/>
          </p:cNvSpPr>
          <p:nvPr>
            <p:ph type="sldNum" sz="quarter" idx="3"/>
          </p:nvPr>
        </p:nvSpPr>
        <p:spPr bwMode="auto">
          <a:xfrm>
            <a:off x="3851275" y="9363075"/>
            <a:ext cx="2946400" cy="493713"/>
          </a:xfrm>
          <a:prstGeom prst="rect">
            <a:avLst/>
          </a:prstGeom>
          <a:noFill/>
          <a:ln w="9525">
            <a:noFill/>
            <a:miter lim="800000"/>
            <a:headEnd/>
            <a:tailEnd/>
          </a:ln>
          <a:effectLst/>
        </p:spPr>
        <p:txBody>
          <a:bodyPr vert="horz" wrap="square" lIns="91050" tIns="45525" rIns="91050" bIns="45525" numCol="1" anchor="b" anchorCtr="0" compatLnSpc="1">
            <a:prstTxWarp prst="textNoShape">
              <a:avLst/>
            </a:prstTxWarp>
          </a:bodyPr>
          <a:lstStyle>
            <a:lvl1pPr algn="r" defTabSz="909638">
              <a:spcBef>
                <a:spcPct val="20000"/>
              </a:spcBef>
              <a:buFontTx/>
              <a:buChar char="•"/>
              <a:defRPr sz="1200" b="0">
                <a:latin typeface="Times New Roman" pitchFamily="18" charset="0"/>
                <a:ea typeface="华文中宋" pitchFamily="2" charset="-122"/>
              </a:defRPr>
            </a:lvl1pPr>
          </a:lstStyle>
          <a:p>
            <a:pPr>
              <a:defRPr/>
            </a:pPr>
            <a:fld id="{0BB56ADF-20C8-49D0-ADDE-9542344FF69E}" type="slidenum">
              <a:rPr lang="en-US" altLang="zh-CN"/>
              <a:pPr>
                <a:defRPr/>
              </a:pPr>
              <a:t>‹#›</a:t>
            </a:fld>
            <a:endParaRPr lang="en-US" altLang="zh-CN"/>
          </a:p>
        </p:txBody>
      </p:sp>
    </p:spTree>
    <p:extLst>
      <p:ext uri="{BB962C8B-B14F-4D97-AF65-F5344CB8AC3E}">
        <p14:creationId xmlns:p14="http://schemas.microsoft.com/office/powerpoint/2010/main" val="2756904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050" tIns="45525" rIns="91050" bIns="45525" numCol="1" anchor="t" anchorCtr="0" compatLnSpc="1">
            <a:prstTxWarp prst="textNoShape">
              <a:avLst/>
            </a:prstTxWarp>
          </a:bodyPr>
          <a:lstStyle>
            <a:lvl1pPr algn="l" defTabSz="909638">
              <a:spcBef>
                <a:spcPct val="0"/>
              </a:spcBef>
              <a:defRPr sz="1200" b="0">
                <a:latin typeface="Times New Roman" pitchFamily="18" charset="0"/>
                <a:ea typeface="宋体" pitchFamily="2" charset="-122"/>
              </a:defRPr>
            </a:lvl1pPr>
          </a:lstStyle>
          <a:p>
            <a:pPr>
              <a:defRPr/>
            </a:pPr>
            <a:endParaRPr lang="en-US" altLang="zh-CN"/>
          </a:p>
        </p:txBody>
      </p:sp>
      <p:sp>
        <p:nvSpPr>
          <p:cNvPr id="3075" name="Rectangle 3"/>
          <p:cNvSpPr>
            <a:spLocks noGrp="1" noChangeArrowheads="1"/>
          </p:cNvSpPr>
          <p:nvPr>
            <p:ph type="dt" idx="1"/>
          </p:nvPr>
        </p:nvSpPr>
        <p:spPr bwMode="auto">
          <a:xfrm>
            <a:off x="3851275" y="0"/>
            <a:ext cx="2946400" cy="493713"/>
          </a:xfrm>
          <a:prstGeom prst="rect">
            <a:avLst/>
          </a:prstGeom>
          <a:noFill/>
          <a:ln w="9525">
            <a:noFill/>
            <a:miter lim="800000"/>
            <a:headEnd/>
            <a:tailEnd/>
          </a:ln>
          <a:effectLst/>
        </p:spPr>
        <p:txBody>
          <a:bodyPr vert="horz" wrap="square" lIns="91050" tIns="45525" rIns="91050" bIns="45525" numCol="1" anchor="t" anchorCtr="0" compatLnSpc="1">
            <a:prstTxWarp prst="textNoShape">
              <a:avLst/>
            </a:prstTxWarp>
          </a:bodyPr>
          <a:lstStyle>
            <a:lvl1pPr algn="r" defTabSz="909638">
              <a:spcBef>
                <a:spcPct val="0"/>
              </a:spcBef>
              <a:defRPr sz="1200" b="0">
                <a:latin typeface="Times New Roman" pitchFamily="18" charset="0"/>
                <a:ea typeface="宋体" pitchFamily="2" charset="-122"/>
              </a:defRPr>
            </a:lvl1pPr>
          </a:lstStyle>
          <a:p>
            <a:pPr>
              <a:defRPr/>
            </a:pPr>
            <a:endParaRPr lang="en-US" altLang="zh-CN"/>
          </a:p>
        </p:txBody>
      </p:sp>
      <p:sp>
        <p:nvSpPr>
          <p:cNvPr id="31748" name="Rectangle 4"/>
          <p:cNvSpPr>
            <a:spLocks noGrp="1" noRot="1" noChangeAspect="1" noChangeArrowheads="1" noTextEdit="1"/>
          </p:cNvSpPr>
          <p:nvPr>
            <p:ph type="sldImg" idx="2"/>
          </p:nvPr>
        </p:nvSpPr>
        <p:spPr bwMode="auto">
          <a:xfrm>
            <a:off x="931863" y="738188"/>
            <a:ext cx="4933950" cy="36988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6463" y="4681538"/>
            <a:ext cx="4984750" cy="4437062"/>
          </a:xfrm>
          <a:prstGeom prst="rect">
            <a:avLst/>
          </a:prstGeom>
          <a:noFill/>
          <a:ln w="9525">
            <a:noFill/>
            <a:miter lim="800000"/>
            <a:headEnd/>
            <a:tailEnd/>
          </a:ln>
          <a:effectLst/>
        </p:spPr>
        <p:txBody>
          <a:bodyPr vert="horz" wrap="square" lIns="91050" tIns="45525" rIns="91050" bIns="45525"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Rectangle 6"/>
          <p:cNvSpPr>
            <a:spLocks noGrp="1" noChangeArrowheads="1"/>
          </p:cNvSpPr>
          <p:nvPr>
            <p:ph type="ftr" sz="quarter" idx="4"/>
          </p:nvPr>
        </p:nvSpPr>
        <p:spPr bwMode="auto">
          <a:xfrm>
            <a:off x="0" y="9363075"/>
            <a:ext cx="2946400" cy="493713"/>
          </a:xfrm>
          <a:prstGeom prst="rect">
            <a:avLst/>
          </a:prstGeom>
          <a:noFill/>
          <a:ln w="9525">
            <a:noFill/>
            <a:miter lim="800000"/>
            <a:headEnd/>
            <a:tailEnd/>
          </a:ln>
          <a:effectLst/>
        </p:spPr>
        <p:txBody>
          <a:bodyPr vert="horz" wrap="square" lIns="91050" tIns="45525" rIns="91050" bIns="45525" numCol="1" anchor="b" anchorCtr="0" compatLnSpc="1">
            <a:prstTxWarp prst="textNoShape">
              <a:avLst/>
            </a:prstTxWarp>
          </a:bodyPr>
          <a:lstStyle>
            <a:lvl1pPr algn="l" defTabSz="909638">
              <a:spcBef>
                <a:spcPct val="0"/>
              </a:spcBef>
              <a:defRPr sz="1200" b="0">
                <a:latin typeface="Times New Roman" pitchFamily="18" charset="0"/>
                <a:ea typeface="宋体" pitchFamily="2" charset="-122"/>
              </a:defRPr>
            </a:lvl1pPr>
          </a:lstStyle>
          <a:p>
            <a:pPr>
              <a:defRPr/>
            </a:pPr>
            <a:endParaRPr lang="en-US" altLang="zh-CN"/>
          </a:p>
        </p:txBody>
      </p:sp>
      <p:sp>
        <p:nvSpPr>
          <p:cNvPr id="3079" name="Rectangle 7"/>
          <p:cNvSpPr>
            <a:spLocks noGrp="1" noChangeArrowheads="1"/>
          </p:cNvSpPr>
          <p:nvPr>
            <p:ph type="sldNum" sz="quarter" idx="5"/>
          </p:nvPr>
        </p:nvSpPr>
        <p:spPr bwMode="auto">
          <a:xfrm>
            <a:off x="3851275" y="9363075"/>
            <a:ext cx="2946400" cy="493713"/>
          </a:xfrm>
          <a:prstGeom prst="rect">
            <a:avLst/>
          </a:prstGeom>
          <a:noFill/>
          <a:ln w="9525">
            <a:noFill/>
            <a:miter lim="800000"/>
            <a:headEnd/>
            <a:tailEnd/>
          </a:ln>
          <a:effectLst/>
        </p:spPr>
        <p:txBody>
          <a:bodyPr vert="horz" wrap="square" lIns="91050" tIns="45525" rIns="91050" bIns="45525" numCol="1" anchor="b" anchorCtr="0" compatLnSpc="1">
            <a:prstTxWarp prst="textNoShape">
              <a:avLst/>
            </a:prstTxWarp>
          </a:bodyPr>
          <a:lstStyle>
            <a:lvl1pPr algn="r" defTabSz="909638">
              <a:spcBef>
                <a:spcPct val="0"/>
              </a:spcBef>
              <a:defRPr sz="1200" b="0">
                <a:latin typeface="Times New Roman" pitchFamily="18" charset="0"/>
                <a:ea typeface="宋体" pitchFamily="2" charset="-122"/>
              </a:defRPr>
            </a:lvl1pPr>
          </a:lstStyle>
          <a:p>
            <a:pPr>
              <a:defRPr/>
            </a:pPr>
            <a:fld id="{3F579E29-1D6A-4BB3-A73C-EA6C36758055}" type="slidenum">
              <a:rPr lang="en-US" altLang="zh-CN"/>
              <a:pPr>
                <a:defRPr/>
              </a:pPr>
              <a:t>‹#›</a:t>
            </a:fld>
            <a:endParaRPr lang="en-US" altLang="zh-CN"/>
          </a:p>
        </p:txBody>
      </p:sp>
    </p:spTree>
    <p:extLst>
      <p:ext uri="{BB962C8B-B14F-4D97-AF65-F5344CB8AC3E}">
        <p14:creationId xmlns:p14="http://schemas.microsoft.com/office/powerpoint/2010/main" val="2632858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a:defRPr/>
            </a:pPr>
            <a:fld id="{4485A6C7-93CD-4C6A-95B1-6772743ED8E0}" type="slidenum">
              <a:rPr lang="zh-CN" altLang="en-US" smtClean="0"/>
              <a:pPr>
                <a:defRPr/>
              </a:pPr>
              <a:t>2</a:t>
            </a:fld>
            <a:endParaRPr lang="zh-CN" altLang="en-US"/>
          </a:p>
        </p:txBody>
      </p:sp>
    </p:spTree>
    <p:extLst>
      <p:ext uri="{BB962C8B-B14F-4D97-AF65-F5344CB8AC3E}">
        <p14:creationId xmlns:p14="http://schemas.microsoft.com/office/powerpoint/2010/main" val="402562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CAD20D-9969-4862-AE3B-C1D6DA780519}" type="slidenum">
              <a:rPr lang="zh-CN" altLang="en-US" smtClean="0"/>
              <a:t>4</a:t>
            </a:fld>
            <a:endParaRPr lang="zh-CN" altLang="en-US"/>
          </a:p>
        </p:txBody>
      </p:sp>
    </p:spTree>
    <p:extLst>
      <p:ext uri="{BB962C8B-B14F-4D97-AF65-F5344CB8AC3E}">
        <p14:creationId xmlns:p14="http://schemas.microsoft.com/office/powerpoint/2010/main" val="270542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CAD20D-9969-4862-AE3B-C1D6DA780519}" type="slidenum">
              <a:rPr lang="zh-CN" altLang="en-US" smtClean="0"/>
              <a:t>5</a:t>
            </a:fld>
            <a:endParaRPr lang="zh-CN" altLang="en-US"/>
          </a:p>
        </p:txBody>
      </p:sp>
    </p:spTree>
    <p:extLst>
      <p:ext uri="{BB962C8B-B14F-4D97-AF65-F5344CB8AC3E}">
        <p14:creationId xmlns:p14="http://schemas.microsoft.com/office/powerpoint/2010/main" val="270542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F579E29-1D6A-4BB3-A73C-EA6C36758055}" type="slidenum">
              <a:rPr lang="en-US" altLang="zh-CN" smtClean="0"/>
              <a:pPr>
                <a:defRPr/>
              </a:pPr>
              <a:t>8</a:t>
            </a:fld>
            <a:endParaRPr lang="en-US" altLang="zh-CN"/>
          </a:p>
        </p:txBody>
      </p:sp>
    </p:spTree>
    <p:extLst>
      <p:ext uri="{BB962C8B-B14F-4D97-AF65-F5344CB8AC3E}">
        <p14:creationId xmlns:p14="http://schemas.microsoft.com/office/powerpoint/2010/main" val="288084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a:defRPr/>
            </a:pPr>
            <a:fld id="{4485A6C7-93CD-4C6A-95B1-6772743ED8E0}" type="slidenum">
              <a:rPr lang="zh-CN" altLang="en-US" smtClean="0"/>
              <a:pPr>
                <a:defRPr/>
              </a:pPr>
              <a:t>11</a:t>
            </a:fld>
            <a:endParaRPr lang="zh-CN" altLang="en-US"/>
          </a:p>
        </p:txBody>
      </p:sp>
    </p:spTree>
    <p:extLst>
      <p:ext uri="{BB962C8B-B14F-4D97-AF65-F5344CB8AC3E}">
        <p14:creationId xmlns:p14="http://schemas.microsoft.com/office/powerpoint/2010/main" val="1853960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F579E29-1D6A-4BB3-A73C-EA6C36758055}" type="slidenum">
              <a:rPr lang="en-US" altLang="zh-CN" smtClean="0"/>
              <a:pPr>
                <a:defRPr/>
              </a:pPr>
              <a:t>21</a:t>
            </a:fld>
            <a:endParaRPr lang="en-US" altLang="zh-CN"/>
          </a:p>
        </p:txBody>
      </p:sp>
    </p:spTree>
    <p:extLst>
      <p:ext uri="{BB962C8B-B14F-4D97-AF65-F5344CB8AC3E}">
        <p14:creationId xmlns:p14="http://schemas.microsoft.com/office/powerpoint/2010/main" val="1716914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F579E29-1D6A-4BB3-A73C-EA6C36758055}" type="slidenum">
              <a:rPr lang="en-US" altLang="zh-CN" smtClean="0"/>
              <a:pPr>
                <a:defRPr/>
              </a:pPr>
              <a:t>22</a:t>
            </a:fld>
            <a:endParaRPr lang="en-US" altLang="zh-CN"/>
          </a:p>
        </p:txBody>
      </p:sp>
    </p:spTree>
    <p:extLst>
      <p:ext uri="{BB962C8B-B14F-4D97-AF65-F5344CB8AC3E}">
        <p14:creationId xmlns:p14="http://schemas.microsoft.com/office/powerpoint/2010/main" val="171691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盘点：主要实现新建盘点任务、生成盘点清单，比对盘点结果的功能。可以使用移动端扫描资产标签二维码进行盘点</a:t>
            </a:r>
          </a:p>
          <a:p>
            <a:endParaRPr lang="zh-CN" altLang="en-US" dirty="0"/>
          </a:p>
        </p:txBody>
      </p:sp>
      <p:sp>
        <p:nvSpPr>
          <p:cNvPr id="4" name="灯片编号占位符 3"/>
          <p:cNvSpPr>
            <a:spLocks noGrp="1"/>
          </p:cNvSpPr>
          <p:nvPr>
            <p:ph type="sldNum" sz="quarter" idx="5"/>
          </p:nvPr>
        </p:nvSpPr>
        <p:spPr/>
        <p:txBody>
          <a:bodyPr/>
          <a:lstStyle/>
          <a:p>
            <a:fld id="{0CF632FC-8EC4-4358-9B0C-A0C561EF4A76}" type="slidenum">
              <a:rPr lang="zh-CN" altLang="en-US" smtClean="0"/>
              <a:t>48</a:t>
            </a:fld>
            <a:endParaRPr lang="zh-CN" altLang="en-US"/>
          </a:p>
        </p:txBody>
      </p:sp>
    </p:spTree>
    <p:extLst>
      <p:ext uri="{BB962C8B-B14F-4D97-AF65-F5344CB8AC3E}">
        <p14:creationId xmlns:p14="http://schemas.microsoft.com/office/powerpoint/2010/main" val="3060857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a:defRPr/>
            </a:pPr>
            <a:fld id="{4485A6C7-93CD-4C6A-95B1-6772743ED8E0}" type="slidenum">
              <a:rPr lang="zh-CN" altLang="en-US" smtClean="0"/>
              <a:pPr>
                <a:defRPr/>
              </a:pPr>
              <a:t>81</a:t>
            </a:fld>
            <a:endParaRPr lang="zh-CN" altLang="en-US"/>
          </a:p>
        </p:txBody>
      </p:sp>
    </p:spTree>
    <p:extLst>
      <p:ext uri="{BB962C8B-B14F-4D97-AF65-F5344CB8AC3E}">
        <p14:creationId xmlns:p14="http://schemas.microsoft.com/office/powerpoint/2010/main" val="3559026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7496"/>
            <a:ext cx="7772400" cy="1470025"/>
          </a:xfrm>
        </p:spPr>
        <p:txBody>
          <a:bodyPr>
            <a:normAutofit/>
          </a:bodyPr>
          <a:lstStyle>
            <a:lvl1pPr algn="r">
              <a:defRPr sz="4000" b="1">
                <a:solidFill>
                  <a:schemeClr val="bg1"/>
                </a:solidFill>
                <a:latin typeface="微软雅黑" pitchFamily="34" charset="-122"/>
                <a:ea typeface="微软雅黑" pitchFamily="34" charset="-122"/>
              </a:defRPr>
            </a:lvl1pPr>
          </a:lstStyle>
          <a:p>
            <a:r>
              <a:rPr kumimoji="1" lang="zh-CN" altLang="en-US" dirty="0"/>
              <a:t>单击此处编辑母版标题样式</a:t>
            </a:r>
          </a:p>
        </p:txBody>
      </p:sp>
      <p:sp>
        <p:nvSpPr>
          <p:cNvPr id="3" name="副标题 2"/>
          <p:cNvSpPr>
            <a:spLocks noGrp="1"/>
          </p:cNvSpPr>
          <p:nvPr>
            <p:ph type="subTitle" idx="1"/>
          </p:nvPr>
        </p:nvSpPr>
        <p:spPr>
          <a:xfrm>
            <a:off x="2057400" y="3308674"/>
            <a:ext cx="6400800" cy="541421"/>
          </a:xfrm>
        </p:spPr>
        <p:txBody>
          <a:bodyPr>
            <a:normAutofit/>
          </a:bodyPr>
          <a:lstStyle>
            <a:lvl1pPr marL="0" indent="0" algn="r">
              <a:buNone/>
              <a:defRPr sz="1800">
                <a:solidFill>
                  <a:srgbClr val="FFFFFF"/>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spTree>
    <p:extLst>
      <p:ext uri="{BB962C8B-B14F-4D97-AF65-F5344CB8AC3E}">
        <p14:creationId xmlns:p14="http://schemas.microsoft.com/office/powerpoint/2010/main" val="176911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41422" y="108091"/>
            <a:ext cx="8133347" cy="609600"/>
          </a:xfrm>
        </p:spPr>
        <p:txBody>
          <a:bodyPr>
            <a:normAutofit/>
          </a:bodyPr>
          <a:lstStyle>
            <a:lvl1pPr algn="l">
              <a:defRPr sz="2400" b="1">
                <a:solidFill>
                  <a:schemeClr val="tx1">
                    <a:lumMod val="75000"/>
                    <a:lumOff val="25000"/>
                  </a:schemeClr>
                </a:solidFill>
                <a:latin typeface="微软雅黑" pitchFamily="34" charset="-122"/>
                <a:ea typeface="微软雅黑" pitchFamily="34" charset="-122"/>
              </a:defRPr>
            </a:lvl1pPr>
          </a:lstStyle>
          <a:p>
            <a:r>
              <a:rPr kumimoji="1" lang="zh-CN" altLang="en-US" dirty="0"/>
              <a:t>单击此处编辑母版标题样式</a:t>
            </a:r>
          </a:p>
        </p:txBody>
      </p:sp>
      <p:sp>
        <p:nvSpPr>
          <p:cNvPr id="3" name="内容占位符 2"/>
          <p:cNvSpPr>
            <a:spLocks noGrp="1"/>
          </p:cNvSpPr>
          <p:nvPr>
            <p:ph idx="1"/>
          </p:nvPr>
        </p:nvSpPr>
        <p:spPr>
          <a:xfrm>
            <a:off x="445170" y="978568"/>
            <a:ext cx="8229599" cy="5486400"/>
          </a:xfrm>
        </p:spPr>
        <p:txBody>
          <a:bodyPr>
            <a:normAutofit/>
          </a:bodyPr>
          <a:lstStyle>
            <a:lvl1pPr>
              <a:defRPr sz="2000">
                <a:solidFill>
                  <a:schemeClr val="tx1">
                    <a:lumMod val="75000"/>
                    <a:lumOff val="25000"/>
                  </a:schemeClr>
                </a:solidFill>
                <a:latin typeface="微软雅黑" pitchFamily="34" charset="-122"/>
                <a:ea typeface="微软雅黑" pitchFamily="34" charset="-122"/>
              </a:defRPr>
            </a:lvl1pPr>
            <a:lvl2pPr>
              <a:defRPr sz="1800">
                <a:solidFill>
                  <a:schemeClr val="tx1">
                    <a:lumMod val="75000"/>
                    <a:lumOff val="25000"/>
                  </a:schemeClr>
                </a:solidFill>
                <a:latin typeface="微软雅黑" pitchFamily="34" charset="-122"/>
                <a:ea typeface="微软雅黑" pitchFamily="34" charset="-122"/>
              </a:defRPr>
            </a:lvl2pPr>
            <a:lvl3pPr>
              <a:defRPr sz="1600">
                <a:solidFill>
                  <a:schemeClr val="tx1">
                    <a:lumMod val="75000"/>
                    <a:lumOff val="25000"/>
                  </a:schemeClr>
                </a:solidFill>
                <a:latin typeface="微软雅黑" pitchFamily="34" charset="-122"/>
                <a:ea typeface="微软雅黑" pitchFamily="34" charset="-122"/>
              </a:defRPr>
            </a:lvl3pPr>
            <a:lvl4pPr>
              <a:defRPr sz="1400">
                <a:solidFill>
                  <a:schemeClr val="tx1">
                    <a:lumMod val="75000"/>
                    <a:lumOff val="25000"/>
                  </a:schemeClr>
                </a:solidFill>
                <a:latin typeface="微软雅黑" pitchFamily="34" charset="-122"/>
                <a:ea typeface="微软雅黑" pitchFamily="34" charset="-122"/>
              </a:defRPr>
            </a:lvl4pPr>
            <a:lvl5pPr>
              <a:defRPr sz="1400">
                <a:solidFill>
                  <a:schemeClr val="tx1">
                    <a:lumMod val="75000"/>
                    <a:lumOff val="25000"/>
                  </a:schemeClr>
                </a:solidFill>
                <a:latin typeface="微软雅黑" pitchFamily="34" charset="-122"/>
                <a:ea typeface="微软雅黑" pitchFamily="34"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Tree>
    <p:extLst>
      <p:ext uri="{BB962C8B-B14F-4D97-AF65-F5344CB8AC3E}">
        <p14:creationId xmlns:p14="http://schemas.microsoft.com/office/powerpoint/2010/main" val="394374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312802" y="2496820"/>
            <a:ext cx="4775956" cy="1470025"/>
          </a:xfrm>
        </p:spPr>
        <p:txBody>
          <a:bodyPr>
            <a:normAutofit/>
          </a:bodyPr>
          <a:lstStyle>
            <a:lvl1pPr algn="l">
              <a:lnSpc>
                <a:spcPct val="150000"/>
              </a:lnSpc>
              <a:defRPr sz="3600" b="1">
                <a:solidFill>
                  <a:schemeClr val="bg1"/>
                </a:solidFill>
                <a:latin typeface="微软雅黑" pitchFamily="34" charset="-122"/>
                <a:ea typeface="微软雅黑" pitchFamily="34" charset="-122"/>
              </a:defRPr>
            </a:lvl1pPr>
          </a:lstStyle>
          <a:p>
            <a:r>
              <a:rPr kumimoji="1" lang="zh-CN" altLang="en-US" dirty="0"/>
              <a:t>单击此处编辑母版标题样式</a:t>
            </a:r>
          </a:p>
        </p:txBody>
      </p:sp>
      <p:sp>
        <p:nvSpPr>
          <p:cNvPr id="3" name="副标题 2"/>
          <p:cNvSpPr>
            <a:spLocks noGrp="1"/>
          </p:cNvSpPr>
          <p:nvPr>
            <p:ph type="subTitle" idx="1"/>
          </p:nvPr>
        </p:nvSpPr>
        <p:spPr>
          <a:xfrm>
            <a:off x="312802" y="4196728"/>
            <a:ext cx="4775956" cy="541421"/>
          </a:xfrm>
        </p:spPr>
        <p:txBody>
          <a:bodyPr>
            <a:normAutofit/>
          </a:bodyPr>
          <a:lstStyle>
            <a:lvl1pPr marL="0" indent="0" algn="l">
              <a:buNone/>
              <a:defRPr sz="1400">
                <a:solidFill>
                  <a:srgbClr val="FFFFFF"/>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spTree>
    <p:extLst>
      <p:ext uri="{BB962C8B-B14F-4D97-AF65-F5344CB8AC3E}">
        <p14:creationId xmlns:p14="http://schemas.microsoft.com/office/powerpoint/2010/main" val="207299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41422" y="108091"/>
            <a:ext cx="8133347" cy="609600"/>
          </a:xfrm>
        </p:spPr>
        <p:txBody>
          <a:bodyPr>
            <a:normAutofit/>
          </a:bodyPr>
          <a:lstStyle>
            <a:lvl1pPr algn="l">
              <a:defRPr sz="1600" b="1">
                <a:solidFill>
                  <a:schemeClr val="tx1">
                    <a:lumMod val="75000"/>
                    <a:lumOff val="25000"/>
                  </a:schemeClr>
                </a:solidFill>
                <a:latin typeface="微软雅黑" pitchFamily="34" charset="-122"/>
                <a:ea typeface="微软雅黑" pitchFamily="34" charset="-122"/>
              </a:defRPr>
            </a:lvl1pPr>
          </a:lstStyle>
          <a:p>
            <a:r>
              <a:rPr kumimoji="1" lang="zh-CN" altLang="en-US" dirty="0"/>
              <a:t>单击此处编辑母版标题样式</a:t>
            </a:r>
          </a:p>
        </p:txBody>
      </p:sp>
      <p:sp>
        <p:nvSpPr>
          <p:cNvPr id="3" name="内容占位符 2"/>
          <p:cNvSpPr>
            <a:spLocks noGrp="1"/>
          </p:cNvSpPr>
          <p:nvPr>
            <p:ph idx="1"/>
          </p:nvPr>
        </p:nvSpPr>
        <p:spPr>
          <a:xfrm>
            <a:off x="445170" y="978568"/>
            <a:ext cx="8229599" cy="5486400"/>
          </a:xfrm>
        </p:spPr>
        <p:txBody>
          <a:bodyPr>
            <a:normAutofit/>
          </a:bodyPr>
          <a:lstStyle>
            <a:lvl1pPr>
              <a:defRPr sz="2000">
                <a:solidFill>
                  <a:schemeClr val="tx1">
                    <a:lumMod val="75000"/>
                    <a:lumOff val="25000"/>
                  </a:schemeClr>
                </a:solidFill>
                <a:latin typeface="微软雅黑" pitchFamily="34" charset="-122"/>
                <a:ea typeface="微软雅黑" pitchFamily="34" charset="-122"/>
              </a:defRPr>
            </a:lvl1pPr>
            <a:lvl2pPr>
              <a:defRPr sz="1800">
                <a:solidFill>
                  <a:schemeClr val="tx1">
                    <a:lumMod val="75000"/>
                    <a:lumOff val="25000"/>
                  </a:schemeClr>
                </a:solidFill>
                <a:latin typeface="微软雅黑" pitchFamily="34" charset="-122"/>
                <a:ea typeface="微软雅黑" pitchFamily="34" charset="-122"/>
              </a:defRPr>
            </a:lvl2pPr>
            <a:lvl3pPr>
              <a:defRPr sz="1600">
                <a:solidFill>
                  <a:schemeClr val="tx1">
                    <a:lumMod val="75000"/>
                    <a:lumOff val="25000"/>
                  </a:schemeClr>
                </a:solidFill>
                <a:latin typeface="微软雅黑" pitchFamily="34" charset="-122"/>
                <a:ea typeface="微软雅黑" pitchFamily="34" charset="-122"/>
              </a:defRPr>
            </a:lvl3pPr>
            <a:lvl4pPr>
              <a:defRPr sz="1400">
                <a:solidFill>
                  <a:schemeClr val="tx1">
                    <a:lumMod val="75000"/>
                    <a:lumOff val="25000"/>
                  </a:schemeClr>
                </a:solidFill>
                <a:latin typeface="微软雅黑" pitchFamily="34" charset="-122"/>
                <a:ea typeface="微软雅黑" pitchFamily="34" charset="-122"/>
              </a:defRPr>
            </a:lvl4pPr>
            <a:lvl5pPr>
              <a:defRPr sz="1400">
                <a:solidFill>
                  <a:schemeClr val="tx1">
                    <a:lumMod val="75000"/>
                    <a:lumOff val="25000"/>
                  </a:schemeClr>
                </a:solidFill>
                <a:latin typeface="微软雅黑" pitchFamily="34" charset="-122"/>
                <a:ea typeface="微软雅黑" pitchFamily="34"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5" name="椭圆 4"/>
          <p:cNvSpPr/>
          <p:nvPr userDrawn="1"/>
        </p:nvSpPr>
        <p:spPr>
          <a:xfrm>
            <a:off x="437881" y="362617"/>
            <a:ext cx="101934" cy="101934"/>
          </a:xfrm>
          <a:prstGeom prst="ellipse">
            <a:avLst/>
          </a:prstGeom>
          <a:solidFill>
            <a:srgbClr val="2073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3810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74659181-4168-6643-BD0C-4250C62B016B}" type="datetimeFigureOut">
              <a:rPr lang="zh-CN" altLang="en-US" b="0" smtClean="0">
                <a:solidFill>
                  <a:prstClr val="black">
                    <a:tint val="75000"/>
                  </a:prstClr>
                </a:solidFill>
                <a:latin typeface="Calibri"/>
                <a:ea typeface="宋体"/>
              </a:rPr>
              <a:pPr defTabSz="457200" fontAlgn="auto">
                <a:spcBef>
                  <a:spcPts val="0"/>
                </a:spcBef>
                <a:spcAft>
                  <a:spcPts val="0"/>
                </a:spcAft>
              </a:pPr>
              <a:t>2019/10/27</a:t>
            </a:fld>
            <a:endParaRPr lang="zh-CN" altLang="en-US" b="0">
              <a:solidFill>
                <a:prstClr val="black">
                  <a:tint val="75000"/>
                </a:prstClr>
              </a:solidFill>
              <a:latin typeface="Calibri"/>
              <a:ea typeface="宋体"/>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zh-CN" altLang="en-US" b="0">
              <a:solidFill>
                <a:prstClr val="black">
                  <a:tint val="75000"/>
                </a:prstClr>
              </a:solidFill>
              <a:latin typeface="Calibri"/>
              <a:ea typeface="宋体"/>
            </a:endParaRPr>
          </a:p>
        </p:txBody>
      </p:sp>
      <p:sp>
        <p:nvSpPr>
          <p:cNvPr id="6" name="幻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E1E0A30D-A330-B44A-AD77-88D263285F5E}" type="slidenum">
              <a:rPr lang="zh-CN" altLang="en-US" b="0" smtClean="0">
                <a:solidFill>
                  <a:prstClr val="black">
                    <a:tint val="75000"/>
                  </a:prstClr>
                </a:solidFill>
                <a:latin typeface="Calibri"/>
                <a:ea typeface="宋体"/>
              </a:rPr>
              <a:pPr defTabSz="457200" fontAlgn="auto">
                <a:spcBef>
                  <a:spcPts val="0"/>
                </a:spcBef>
                <a:spcAft>
                  <a:spcPts val="0"/>
                </a:spcAft>
              </a:pPr>
              <a:t>‹#›</a:t>
            </a:fld>
            <a:endParaRPr lang="zh-CN" altLang="en-US" b="0">
              <a:solidFill>
                <a:prstClr val="black">
                  <a:tint val="75000"/>
                </a:prstClr>
              </a:solidFill>
              <a:latin typeface="Calibri"/>
              <a:ea typeface="宋体"/>
            </a:endParaRPr>
          </a:p>
        </p:txBody>
      </p:sp>
    </p:spTree>
    <p:extLst>
      <p:ext uri="{BB962C8B-B14F-4D97-AF65-F5344CB8AC3E}">
        <p14:creationId xmlns:p14="http://schemas.microsoft.com/office/powerpoint/2010/main" val="1380001227"/>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59181-4168-6643-BD0C-4250C62B016B}" type="datetimeFigureOut">
              <a:rPr kumimoji="1" lang="zh-CN" altLang="en-US" smtClean="0"/>
              <a:t>2019/10/27</a:t>
            </a:fld>
            <a:endParaRPr kumimoji="1"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0A30D-A330-B44A-AD77-88D263285F5E}" type="slidenum">
              <a:rPr kumimoji="1" lang="zh-CN" altLang="en-US" smtClean="0"/>
              <a:t>‹#›</a:t>
            </a:fld>
            <a:endParaRPr kumimoji="1" lang="zh-CN" altLang="en-US"/>
          </a:p>
        </p:txBody>
      </p:sp>
    </p:spTree>
    <p:extLst>
      <p:ext uri="{BB962C8B-B14F-4D97-AF65-F5344CB8AC3E}">
        <p14:creationId xmlns:p14="http://schemas.microsoft.com/office/powerpoint/2010/main" val="1704891285"/>
      </p:ext>
    </p:extLst>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6.png"/></Relationships>
</file>

<file path=ppt/slides/_rels/slide7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6.png"/></Relationships>
</file>

<file path=ppt/slides/_rels/slide7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8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600" y="5157192"/>
            <a:ext cx="6400800" cy="1080120"/>
          </a:xfrm>
        </p:spPr>
        <p:txBody>
          <a:bodyPr>
            <a:noAutofit/>
          </a:bodyPr>
          <a:lstStyle/>
          <a:p>
            <a:pPr algn="ctr"/>
            <a:r>
              <a:rPr kumimoji="1" lang="zh-CN" altLang="en-US" sz="2000" b="1" dirty="0">
                <a:solidFill>
                  <a:srgbClr val="0070C0"/>
                </a:solidFill>
              </a:rPr>
              <a:t>中国科学院计算机网络信息中心</a:t>
            </a:r>
            <a:endParaRPr kumimoji="1" lang="en-US" altLang="zh-CN" sz="2000" b="1" dirty="0">
              <a:solidFill>
                <a:srgbClr val="0070C0"/>
              </a:solidFill>
            </a:endParaRPr>
          </a:p>
          <a:p>
            <a:pPr algn="ctr"/>
            <a:r>
              <a:rPr kumimoji="1" lang="en-US" altLang="zh-CN" sz="2000" b="1" dirty="0">
                <a:solidFill>
                  <a:srgbClr val="0070C0"/>
                </a:solidFill>
              </a:rPr>
              <a:t>2019</a:t>
            </a:r>
            <a:r>
              <a:rPr kumimoji="1" lang="zh-CN" altLang="en-US" sz="2000" b="1" dirty="0">
                <a:solidFill>
                  <a:srgbClr val="0070C0"/>
                </a:solidFill>
              </a:rPr>
              <a:t>年</a:t>
            </a:r>
            <a:r>
              <a:rPr kumimoji="1" lang="en-US" altLang="zh-CN" sz="2000" b="1" dirty="0">
                <a:solidFill>
                  <a:srgbClr val="0070C0"/>
                </a:solidFill>
              </a:rPr>
              <a:t>10</a:t>
            </a:r>
            <a:r>
              <a:rPr kumimoji="1" lang="zh-CN" altLang="en-US" sz="2000" b="1" dirty="0">
                <a:solidFill>
                  <a:srgbClr val="0070C0"/>
                </a:solidFill>
              </a:rPr>
              <a:t>月</a:t>
            </a:r>
          </a:p>
        </p:txBody>
      </p:sp>
      <p:sp>
        <p:nvSpPr>
          <p:cNvPr id="6" name="标题 1">
            <a:extLst>
              <a:ext uri="{FF2B5EF4-FFF2-40B4-BE49-F238E27FC236}">
                <a16:creationId xmlns:a16="http://schemas.microsoft.com/office/drawing/2014/main" id="{1E86EDD2-6A14-4E8D-99B0-A5A0EF31A83B}"/>
              </a:ext>
            </a:extLst>
          </p:cNvPr>
          <p:cNvSpPr>
            <a:spLocks noGrp="1"/>
          </p:cNvSpPr>
          <p:nvPr/>
        </p:nvSpPr>
        <p:spPr bwMode="auto">
          <a:xfrm>
            <a:off x="395287" y="1700808"/>
            <a:ext cx="8353425" cy="208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r" defTabSz="457200" rtl="0" eaLnBrk="0" fontAlgn="base" hangingPunct="0">
              <a:spcBef>
                <a:spcPct val="0"/>
              </a:spcBef>
              <a:spcAft>
                <a:spcPct val="0"/>
              </a:spcAft>
              <a:defRPr sz="4000" b="1" kern="1200">
                <a:solidFill>
                  <a:schemeClr val="bg1"/>
                </a:solidFill>
                <a:latin typeface="微软雅黑" pitchFamily="34" charset="-122"/>
                <a:ea typeface="微软雅黑" pitchFamily="34" charset="-122"/>
                <a:cs typeface="+mj-cs"/>
              </a:defRPr>
            </a:lvl1pPr>
            <a:lvl2pPr algn="ctr" defTabSz="457200" rtl="0" eaLnBrk="0" fontAlgn="base" hangingPunct="0">
              <a:spcBef>
                <a:spcPct val="0"/>
              </a:spcBef>
              <a:spcAft>
                <a:spcPct val="0"/>
              </a:spcAft>
              <a:defRPr sz="4400">
                <a:solidFill>
                  <a:schemeClr val="tx1"/>
                </a:solidFill>
                <a:latin typeface="Calibri" pitchFamily="34" charset="0"/>
                <a:ea typeface="宋体" pitchFamily="2" charset="-122"/>
              </a:defRPr>
            </a:lvl2pPr>
            <a:lvl3pPr algn="ctr" defTabSz="457200" rtl="0" eaLnBrk="0" fontAlgn="base" hangingPunct="0">
              <a:spcBef>
                <a:spcPct val="0"/>
              </a:spcBef>
              <a:spcAft>
                <a:spcPct val="0"/>
              </a:spcAft>
              <a:defRPr sz="4400">
                <a:solidFill>
                  <a:schemeClr val="tx1"/>
                </a:solidFill>
                <a:latin typeface="Calibri" pitchFamily="34" charset="0"/>
                <a:ea typeface="宋体" pitchFamily="2" charset="-122"/>
              </a:defRPr>
            </a:lvl3pPr>
            <a:lvl4pPr algn="ctr" defTabSz="457200" rtl="0" eaLnBrk="0" fontAlgn="base" hangingPunct="0">
              <a:spcBef>
                <a:spcPct val="0"/>
              </a:spcBef>
              <a:spcAft>
                <a:spcPct val="0"/>
              </a:spcAft>
              <a:defRPr sz="4400">
                <a:solidFill>
                  <a:schemeClr val="tx1"/>
                </a:solidFill>
                <a:latin typeface="Calibri" pitchFamily="34" charset="0"/>
                <a:ea typeface="宋体" pitchFamily="2" charset="-122"/>
              </a:defRPr>
            </a:lvl4pPr>
            <a:lvl5pPr algn="ctr" defTabSz="457200"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defTabSz="457200" rtl="0" fontAlgn="base">
              <a:spcBef>
                <a:spcPct val="0"/>
              </a:spcBef>
              <a:spcAft>
                <a:spcPct val="0"/>
              </a:spcAft>
              <a:defRPr sz="4400">
                <a:solidFill>
                  <a:schemeClr val="tx1"/>
                </a:solidFill>
                <a:latin typeface="Calibri" pitchFamily="34" charset="0"/>
                <a:ea typeface="宋体" pitchFamily="2" charset="-122"/>
              </a:defRPr>
            </a:lvl6pPr>
            <a:lvl7pPr marL="914400" algn="ctr" defTabSz="457200" rtl="0" fontAlgn="base">
              <a:spcBef>
                <a:spcPct val="0"/>
              </a:spcBef>
              <a:spcAft>
                <a:spcPct val="0"/>
              </a:spcAft>
              <a:defRPr sz="4400">
                <a:solidFill>
                  <a:schemeClr val="tx1"/>
                </a:solidFill>
                <a:latin typeface="Calibri" pitchFamily="34" charset="0"/>
                <a:ea typeface="宋体" pitchFamily="2" charset="-122"/>
              </a:defRPr>
            </a:lvl7pPr>
            <a:lvl8pPr marL="1371600" algn="ctr" defTabSz="457200" rtl="0" fontAlgn="base">
              <a:spcBef>
                <a:spcPct val="0"/>
              </a:spcBef>
              <a:spcAft>
                <a:spcPct val="0"/>
              </a:spcAft>
              <a:defRPr sz="4400">
                <a:solidFill>
                  <a:schemeClr val="tx1"/>
                </a:solidFill>
                <a:latin typeface="Calibri" pitchFamily="34" charset="0"/>
                <a:ea typeface="宋体" pitchFamily="2" charset="-122"/>
              </a:defRPr>
            </a:lvl8pPr>
            <a:lvl9pPr marL="1828800" algn="ctr" defTabSz="457200" rtl="0" fontAlgn="base">
              <a:spcBef>
                <a:spcPct val="0"/>
              </a:spcBef>
              <a:spcAft>
                <a:spcPct val="0"/>
              </a:spcAft>
              <a:defRPr sz="4400">
                <a:solidFill>
                  <a:schemeClr val="tx1"/>
                </a:solidFill>
                <a:latin typeface="Calibri" pitchFamily="34" charset="0"/>
                <a:ea typeface="宋体" pitchFamily="2" charset="-122"/>
              </a:defRPr>
            </a:lvl9pPr>
          </a:lstStyle>
          <a:p>
            <a:pPr algn="ctr" eaLnBrk="1" hangingPunct="1">
              <a:spcBef>
                <a:spcPct val="50000"/>
              </a:spcBef>
            </a:pPr>
            <a:r>
              <a:rPr lang="zh-CN" altLang="en-US" sz="3600" dirty="0"/>
              <a:t>新一代</a:t>
            </a:r>
            <a:r>
              <a:rPr lang="en-US" altLang="zh-CN" sz="3600" dirty="0"/>
              <a:t>ARP</a:t>
            </a:r>
            <a:r>
              <a:rPr lang="zh-CN" altLang="en-US" sz="3600" dirty="0"/>
              <a:t>（标准版）系统</a:t>
            </a:r>
            <a:br>
              <a:rPr lang="en-US" altLang="zh-CN" sz="3600" dirty="0"/>
            </a:br>
            <a:r>
              <a:rPr lang="zh-CN" altLang="en-US" sz="3600" dirty="0"/>
              <a:t>科研条件所级应用系统</a:t>
            </a:r>
            <a:br>
              <a:rPr lang="en-US" altLang="zh-CN" sz="3600" dirty="0"/>
            </a:br>
            <a:r>
              <a:rPr lang="zh-CN" altLang="en-US" sz="3600" dirty="0"/>
              <a:t>用户操作培训</a:t>
            </a:r>
          </a:p>
        </p:txBody>
      </p:sp>
    </p:spTree>
    <p:extLst>
      <p:ext uri="{BB962C8B-B14F-4D97-AF65-F5344CB8AC3E}">
        <p14:creationId xmlns:p14="http://schemas.microsoft.com/office/powerpoint/2010/main" val="77812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B747F0CB-70CF-4D00-B796-CBA5FBC83B03}"/>
              </a:ext>
            </a:extLst>
          </p:cNvPr>
          <p:cNvSpPr>
            <a:spLocks noGrp="1"/>
          </p:cNvSpPr>
          <p:nvPr>
            <p:ph type="title"/>
          </p:nvPr>
        </p:nvSpPr>
        <p:spPr>
          <a:xfrm>
            <a:off x="541422" y="108091"/>
            <a:ext cx="8133347" cy="609600"/>
          </a:xfrm>
        </p:spPr>
        <p:txBody>
          <a:bodyPr>
            <a:normAutofit/>
          </a:bodyPr>
          <a:lstStyle/>
          <a:p>
            <a:r>
              <a:rPr lang="zh-CN" altLang="en-US" sz="2000" dirty="0"/>
              <a:t>共性操作</a:t>
            </a:r>
          </a:p>
        </p:txBody>
      </p:sp>
      <p:sp>
        <p:nvSpPr>
          <p:cNvPr id="5" name="内容占位符 2">
            <a:extLst>
              <a:ext uri="{FF2B5EF4-FFF2-40B4-BE49-F238E27FC236}">
                <a16:creationId xmlns:a16="http://schemas.microsoft.com/office/drawing/2014/main" id="{7F7092EF-E528-4795-AA51-7D899B5B5466}"/>
              </a:ext>
            </a:extLst>
          </p:cNvPr>
          <p:cNvSpPr>
            <a:spLocks noGrp="1"/>
          </p:cNvSpPr>
          <p:nvPr>
            <p:ph idx="1"/>
          </p:nvPr>
        </p:nvSpPr>
        <p:spPr>
          <a:xfrm>
            <a:off x="445170" y="978568"/>
            <a:ext cx="8087270" cy="794248"/>
          </a:xfrm>
        </p:spPr>
        <p:txBody>
          <a:bodyPr>
            <a:normAutofit/>
          </a:bodyPr>
          <a:lstStyle/>
          <a:p>
            <a:pPr>
              <a:lnSpc>
                <a:spcPct val="125000"/>
              </a:lnSpc>
            </a:pPr>
            <a:r>
              <a:rPr lang="zh-CN" altLang="en-US" sz="2400" dirty="0"/>
              <a:t>查询条件</a:t>
            </a:r>
            <a:endParaRPr lang="en-US" altLang="zh-CN" sz="2400" dirty="0"/>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6761163"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36912"/>
            <a:ext cx="8280000" cy="129327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内容占位符 2">
            <a:extLst>
              <a:ext uri="{FF2B5EF4-FFF2-40B4-BE49-F238E27FC236}">
                <a16:creationId xmlns:a16="http://schemas.microsoft.com/office/drawing/2014/main" id="{7F7092EF-E528-4795-AA51-7D899B5B5466}"/>
              </a:ext>
            </a:extLst>
          </p:cNvPr>
          <p:cNvSpPr txBox="1">
            <a:spLocks/>
          </p:cNvSpPr>
          <p:nvPr/>
        </p:nvSpPr>
        <p:spPr>
          <a:xfrm>
            <a:off x="179512" y="4149080"/>
            <a:ext cx="8352928" cy="22322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457200" rtl="0" eaLnBrk="1" latinLnBrk="0" hangingPunct="1">
              <a:spcBef>
                <a:spcPct val="20000"/>
              </a:spcBef>
              <a:buFont typeface="Arial"/>
              <a:buChar char="–"/>
              <a:defRPr sz="18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lnSpc>
                <a:spcPct val="150000"/>
              </a:lnSpc>
              <a:spcAft>
                <a:spcPts val="0"/>
              </a:spcAft>
            </a:pPr>
            <a:r>
              <a:rPr kumimoji="0" lang="zh-CN" altLang="en-US" sz="2000" dirty="0"/>
              <a:t>搜索框</a:t>
            </a:r>
            <a:r>
              <a:rPr kumimoji="0" lang="zh-CN" altLang="en-US" sz="2000" b="0" dirty="0"/>
              <a:t>：根据搜索框中的</a:t>
            </a:r>
            <a:r>
              <a:rPr kumimoji="0" lang="zh-CN" altLang="en-US" sz="2000" b="0" dirty="0">
                <a:solidFill>
                  <a:srgbClr val="0000FF"/>
                </a:solidFill>
              </a:rPr>
              <a:t>提示文字</a:t>
            </a:r>
            <a:r>
              <a:rPr kumimoji="0" lang="zh-CN" altLang="en-US" sz="2000" b="0" dirty="0"/>
              <a:t>，进行资产或单据的</a:t>
            </a:r>
            <a:r>
              <a:rPr kumimoji="0" lang="zh-CN" altLang="en-US" sz="2000" b="0" dirty="0">
                <a:solidFill>
                  <a:srgbClr val="0000FF"/>
                </a:solidFill>
              </a:rPr>
              <a:t>模糊搜索</a:t>
            </a:r>
            <a:r>
              <a:rPr kumimoji="0" lang="zh-CN" altLang="en-US" sz="2000" b="0" dirty="0"/>
              <a:t>。</a:t>
            </a:r>
            <a:endParaRPr kumimoji="0" lang="en-US" altLang="zh-CN" sz="2000" b="0" dirty="0"/>
          </a:p>
          <a:p>
            <a:pPr lvl="1" fontAlgn="auto">
              <a:lnSpc>
                <a:spcPct val="150000"/>
              </a:lnSpc>
              <a:spcAft>
                <a:spcPts val="0"/>
              </a:spcAft>
            </a:pPr>
            <a:r>
              <a:rPr kumimoji="0" lang="zh-CN" altLang="en-US" sz="2000" dirty="0"/>
              <a:t>高级查询</a:t>
            </a:r>
            <a:r>
              <a:rPr kumimoji="0" lang="zh-CN" altLang="en-US" sz="2000" b="0" dirty="0"/>
              <a:t>：点击“高级”按钮，展开高级查询，填入某些查询条件后，点击“查询”按钮，可根据查询条件搜索当前页面数据。点击“清空”按钮，清除查询条件。</a:t>
            </a:r>
            <a:endParaRPr kumimoji="0" lang="en-US" altLang="zh-CN" sz="2000" b="0" dirty="0"/>
          </a:p>
        </p:txBody>
      </p:sp>
    </p:spTree>
    <p:extLst>
      <p:ext uri="{BB962C8B-B14F-4D97-AF65-F5344CB8AC3E}">
        <p14:creationId xmlns:p14="http://schemas.microsoft.com/office/powerpoint/2010/main" val="32010592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BC26330-D7BC-4D6D-9DC9-0974326930A8}"/>
              </a:ext>
            </a:extLst>
          </p:cNvPr>
          <p:cNvSpPr>
            <a:spLocks noGrp="1"/>
          </p:cNvSpPr>
          <p:nvPr>
            <p:ph idx="1"/>
          </p:nvPr>
        </p:nvSpPr>
        <p:spPr>
          <a:xfrm>
            <a:off x="445170" y="978568"/>
            <a:ext cx="8229599" cy="1010272"/>
          </a:xfrm>
        </p:spPr>
        <p:txBody>
          <a:bodyPr>
            <a:normAutofit/>
          </a:bodyPr>
          <a:lstStyle/>
          <a:p>
            <a:pPr>
              <a:buFont typeface="Wingdings" panose="05000000000000000000" pitchFamily="2" charset="2"/>
              <a:buChar char="n"/>
            </a:pPr>
            <a:r>
              <a:rPr lang="zh-CN" altLang="en-US" b="1" dirty="0"/>
              <a:t>审批中的单据如何撤销？</a:t>
            </a:r>
            <a:endParaRPr lang="en-US" altLang="zh-CN" b="1" dirty="0"/>
          </a:p>
          <a:p>
            <a:pPr marL="0" indent="0">
              <a:buNone/>
            </a:pPr>
            <a:r>
              <a:rPr lang="zh-CN" altLang="en-US" dirty="0"/>
              <a:t>     </a:t>
            </a:r>
            <a:r>
              <a:rPr lang="en-US" altLang="zh-CN" dirty="0"/>
              <a:t>- </a:t>
            </a:r>
            <a:r>
              <a:rPr lang="zh-CN" altLang="en-US" dirty="0"/>
              <a:t>点击要撤销的业务对应的菜单</a:t>
            </a:r>
          </a:p>
        </p:txBody>
      </p:sp>
      <p:pic>
        <p:nvPicPr>
          <p:cNvPr id="4" name="图片 3">
            <a:extLst>
              <a:ext uri="{FF2B5EF4-FFF2-40B4-BE49-F238E27FC236}">
                <a16:creationId xmlns:a16="http://schemas.microsoft.com/office/drawing/2014/main" id="{CB84A48D-02F0-441A-8858-EFE091A09FF8}"/>
              </a:ext>
            </a:extLst>
          </p:cNvPr>
          <p:cNvPicPr>
            <a:picLocks noChangeAspect="1"/>
          </p:cNvPicPr>
          <p:nvPr/>
        </p:nvPicPr>
        <p:blipFill>
          <a:blip r:embed="rId2"/>
          <a:stretch>
            <a:fillRect/>
          </a:stretch>
        </p:blipFill>
        <p:spPr>
          <a:xfrm>
            <a:off x="36512" y="1772816"/>
            <a:ext cx="9144000" cy="2563258"/>
          </a:xfrm>
          <a:prstGeom prst="rect">
            <a:avLst/>
          </a:prstGeom>
          <a:ln>
            <a:solidFill>
              <a:schemeClr val="tx1">
                <a:lumMod val="65000"/>
                <a:lumOff val="35000"/>
              </a:schemeClr>
            </a:solidFill>
          </a:ln>
        </p:spPr>
      </p:pic>
      <p:pic>
        <p:nvPicPr>
          <p:cNvPr id="5" name="图片 4">
            <a:extLst>
              <a:ext uri="{FF2B5EF4-FFF2-40B4-BE49-F238E27FC236}">
                <a16:creationId xmlns:a16="http://schemas.microsoft.com/office/drawing/2014/main" id="{4EABF30D-E0DC-417F-ACEE-8D4CDF1C6BFF}"/>
              </a:ext>
            </a:extLst>
          </p:cNvPr>
          <p:cNvPicPr>
            <a:picLocks noChangeAspect="1"/>
          </p:cNvPicPr>
          <p:nvPr/>
        </p:nvPicPr>
        <p:blipFill>
          <a:blip r:embed="rId3"/>
          <a:stretch>
            <a:fillRect/>
          </a:stretch>
        </p:blipFill>
        <p:spPr>
          <a:xfrm>
            <a:off x="36095" y="4454557"/>
            <a:ext cx="9144000" cy="2193398"/>
          </a:xfrm>
          <a:prstGeom prst="rect">
            <a:avLst/>
          </a:prstGeom>
          <a:ln>
            <a:solidFill>
              <a:schemeClr val="tx1">
                <a:lumMod val="65000"/>
                <a:lumOff val="35000"/>
              </a:schemeClr>
            </a:solidFill>
          </a:ln>
        </p:spPr>
      </p:pic>
      <p:sp>
        <p:nvSpPr>
          <p:cNvPr id="8" name="标题 1">
            <a:extLst>
              <a:ext uri="{FF2B5EF4-FFF2-40B4-BE49-F238E27FC236}">
                <a16:creationId xmlns:a16="http://schemas.microsoft.com/office/drawing/2014/main" id="{F57C0492-D1BC-405F-B310-EC32410E699C}"/>
              </a:ext>
            </a:extLst>
          </p:cNvPr>
          <p:cNvSpPr>
            <a:spLocks noGrp="1"/>
          </p:cNvSpPr>
          <p:nvPr>
            <p:ph type="title"/>
          </p:nvPr>
        </p:nvSpPr>
        <p:spPr>
          <a:xfrm>
            <a:off x="541422" y="108091"/>
            <a:ext cx="8133347" cy="609600"/>
          </a:xfrm>
        </p:spPr>
        <p:txBody>
          <a:bodyPr/>
          <a:lstStyle/>
          <a:p>
            <a:r>
              <a:rPr lang="zh-CN" altLang="en-US" dirty="0"/>
              <a:t>常见问题</a:t>
            </a:r>
          </a:p>
        </p:txBody>
      </p:sp>
    </p:spTree>
    <p:extLst>
      <p:ext uri="{BB962C8B-B14F-4D97-AF65-F5344CB8AC3E}">
        <p14:creationId xmlns:p14="http://schemas.microsoft.com/office/powerpoint/2010/main" val="26355264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a:extLst>
              <a:ext uri="{FF2B5EF4-FFF2-40B4-BE49-F238E27FC236}">
                <a16:creationId xmlns:a16="http://schemas.microsoft.com/office/drawing/2014/main" id="{576BD065-1A47-443E-BD57-B539EB2CA082}"/>
              </a:ext>
            </a:extLst>
          </p:cNvPr>
          <p:cNvSpPr>
            <a:spLocks noGrp="1"/>
          </p:cNvSpPr>
          <p:nvPr>
            <p:ph idx="1"/>
          </p:nvPr>
        </p:nvSpPr>
        <p:spPr>
          <a:xfrm>
            <a:off x="445170" y="978568"/>
            <a:ext cx="8229599" cy="522143"/>
          </a:xfrm>
        </p:spPr>
        <p:txBody>
          <a:bodyPr>
            <a:normAutofit/>
          </a:bodyPr>
          <a:lstStyle/>
          <a:p>
            <a:pPr>
              <a:lnSpc>
                <a:spcPct val="150000"/>
              </a:lnSpc>
              <a:buFont typeface="Wingdings" panose="05000000000000000000" pitchFamily="2" charset="2"/>
              <a:buChar char="u"/>
            </a:pPr>
            <a:r>
              <a:rPr lang="zh-CN" altLang="en-US" dirty="0">
                <a:solidFill>
                  <a:schemeClr val="accent6">
                    <a:lumMod val="75000"/>
                  </a:schemeClr>
                </a:solidFill>
              </a:rPr>
              <a:t>哪些业务需要财务审核？</a:t>
            </a:r>
          </a:p>
        </p:txBody>
      </p:sp>
      <p:sp>
        <p:nvSpPr>
          <p:cNvPr id="5" name="矩形 4">
            <a:extLst>
              <a:ext uri="{FF2B5EF4-FFF2-40B4-BE49-F238E27FC236}">
                <a16:creationId xmlns:a16="http://schemas.microsoft.com/office/drawing/2014/main" id="{B03120FA-4B0E-421B-80CA-229C8B6F8B2F}"/>
              </a:ext>
            </a:extLst>
          </p:cNvPr>
          <p:cNvSpPr/>
          <p:nvPr/>
        </p:nvSpPr>
        <p:spPr>
          <a:xfrm>
            <a:off x="468095" y="1500711"/>
            <a:ext cx="8280000" cy="3731278"/>
          </a:xfrm>
          <a:prstGeom prst="rect">
            <a:avLst/>
          </a:prstGeom>
        </p:spPr>
        <p:txBody>
          <a:bodyPr wrap="square">
            <a:spAutoFit/>
          </a:bodyPr>
          <a:lstStyle/>
          <a:p>
            <a:pPr marL="0" lvl="1">
              <a:lnSpc>
                <a:spcPct val="150000"/>
              </a:lnSpc>
            </a:pPr>
            <a:r>
              <a:rPr lang="zh-CN" altLang="en-US" sz="2000" b="0" dirty="0">
                <a:latin typeface="微软雅黑" panose="020B0503020204020204" pitchFamily="34" charset="-122"/>
                <a:ea typeface="微软雅黑" panose="020B0503020204020204" pitchFamily="34" charset="-122"/>
              </a:rPr>
              <a:t>在部分资产业务中，由于涉及会计凭证，因此需要财务人员审核，确此业务定是否生成凭证，如果生成凭证，则需要指定凭证的借贷方。主要包含以下业务场景：</a:t>
            </a:r>
            <a:endParaRPr lang="en-US" altLang="zh-CN" sz="2000" b="0" dirty="0">
              <a:latin typeface="微软雅黑" panose="020B0503020204020204" pitchFamily="34" charset="-122"/>
              <a:ea typeface="微软雅黑" panose="020B0503020204020204" pitchFamily="34" charset="-122"/>
            </a:endParaRPr>
          </a:p>
          <a:p>
            <a:pPr marL="342900" lvl="1" indent="-342900">
              <a:lnSpc>
                <a:spcPct val="150000"/>
              </a:lnSpc>
              <a:buFont typeface="Wingdings" panose="05000000000000000000" pitchFamily="2" charset="2"/>
              <a:buChar char="Ø"/>
            </a:pPr>
            <a:r>
              <a:rPr lang="zh-CN" altLang="en-US" sz="2000" b="0" dirty="0">
                <a:latin typeface="微软雅黑" panose="020B0503020204020204" pitchFamily="34" charset="-122"/>
                <a:ea typeface="微软雅黑" panose="020B0503020204020204" pitchFamily="34" charset="-122"/>
              </a:rPr>
              <a:t>资产取得方式不是采购的资产验收入库。</a:t>
            </a:r>
            <a:endParaRPr lang="en-US" altLang="zh-CN" sz="2000" b="0" dirty="0">
              <a:latin typeface="微软雅黑" panose="020B0503020204020204" pitchFamily="34" charset="-122"/>
              <a:ea typeface="微软雅黑" panose="020B0503020204020204" pitchFamily="34" charset="-122"/>
            </a:endParaRPr>
          </a:p>
          <a:p>
            <a:pPr marL="342900" lvl="1" indent="-342900">
              <a:lnSpc>
                <a:spcPct val="150000"/>
              </a:lnSpc>
              <a:buFont typeface="Wingdings" panose="05000000000000000000" pitchFamily="2" charset="2"/>
              <a:buChar char="Ø"/>
            </a:pPr>
            <a:r>
              <a:rPr lang="zh-CN" altLang="en-US" sz="2000" b="0" dirty="0">
                <a:latin typeface="微软雅黑" panose="020B0503020204020204" pitchFamily="34" charset="-122"/>
                <a:ea typeface="微软雅黑" panose="020B0503020204020204" pitchFamily="34" charset="-122"/>
              </a:rPr>
              <a:t>由于某种业务需要，通过“固定资产</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变更”或“无形资产</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变更”菜单，调整资产金额的业务。（不是增加资产配件，新增配件需要通过“验收入库”功能实现而不是“变更”功能）</a:t>
            </a:r>
            <a:endParaRPr lang="en-US" altLang="zh-CN" sz="2000" b="0" dirty="0">
              <a:latin typeface="微软雅黑" panose="020B0503020204020204" pitchFamily="34" charset="-122"/>
              <a:ea typeface="微软雅黑" panose="020B0503020204020204" pitchFamily="34" charset="-122"/>
            </a:endParaRPr>
          </a:p>
          <a:p>
            <a:pPr marL="342900" lvl="1" indent="-342900">
              <a:lnSpc>
                <a:spcPct val="150000"/>
              </a:lnSpc>
              <a:buFont typeface="Wingdings" panose="05000000000000000000" pitchFamily="2" charset="2"/>
              <a:buChar char="Ø"/>
            </a:pPr>
            <a:r>
              <a:rPr lang="zh-CN" altLang="en-US" sz="2000" b="0" dirty="0">
                <a:latin typeface="微软雅黑" panose="020B0503020204020204" pitchFamily="34" charset="-122"/>
                <a:ea typeface="微软雅黑" panose="020B0503020204020204" pitchFamily="34" charset="-122"/>
              </a:rPr>
              <a:t>耗材领用时，选择进行预算分摊。</a:t>
            </a:r>
            <a:endParaRPr lang="en-US" altLang="zh-CN" sz="2000" b="0" dirty="0">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BD5A1E3E-D5E9-4DAA-A52D-51025B4EC8BD}"/>
              </a:ext>
            </a:extLst>
          </p:cNvPr>
          <p:cNvSpPr>
            <a:spLocks noGrp="1"/>
          </p:cNvSpPr>
          <p:nvPr>
            <p:ph type="title"/>
          </p:nvPr>
        </p:nvSpPr>
        <p:spPr>
          <a:xfrm>
            <a:off x="541422" y="108091"/>
            <a:ext cx="8133347" cy="609600"/>
          </a:xfrm>
        </p:spPr>
        <p:txBody>
          <a:bodyPr/>
          <a:lstStyle/>
          <a:p>
            <a:r>
              <a:rPr lang="zh-CN" altLang="en-US" dirty="0"/>
              <a:t>常见问题</a:t>
            </a:r>
          </a:p>
        </p:txBody>
      </p:sp>
    </p:spTree>
    <p:extLst>
      <p:ext uri="{BB962C8B-B14F-4D97-AF65-F5344CB8AC3E}">
        <p14:creationId xmlns:p14="http://schemas.microsoft.com/office/powerpoint/2010/main" val="32321752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5440778"/>
            <a:ext cx="9144000" cy="1417223"/>
          </a:xfrm>
          <a:prstGeom prst="rect">
            <a:avLst/>
          </a:prstGeom>
          <a:solidFill>
            <a:srgbClr val="2073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Rectangle 2"/>
          <p:cNvSpPr>
            <a:spLocks noChangeArrowheads="1"/>
          </p:cNvSpPr>
          <p:nvPr/>
        </p:nvSpPr>
        <p:spPr bwMode="auto">
          <a:xfrm>
            <a:off x="1187450" y="1557338"/>
            <a:ext cx="6753225" cy="4191000"/>
          </a:xfrm>
          <a:prstGeom prst="rect">
            <a:avLst/>
          </a:prstGeom>
          <a:noFill/>
          <a:ln w="9525">
            <a:noFill/>
            <a:miter lim="800000"/>
            <a:headEnd/>
            <a:tailEnd/>
          </a:ln>
          <a:effectLst/>
        </p:spPr>
        <p:txBody>
          <a:bodyPr/>
          <a:lstStyle/>
          <a:p>
            <a:pPr algn="ctr" eaLnBrk="0" hangingPunct="0">
              <a:spcBef>
                <a:spcPct val="40000"/>
              </a:spcBef>
              <a:defRPr/>
            </a:pPr>
            <a:endParaRPr kumimoji="0" lang="zh-TW" sz="6700" dirty="0">
              <a:solidFill>
                <a:srgbClr val="FF0000"/>
              </a:solidFill>
              <a:latin typeface="黑体" pitchFamily="2" charset="-122"/>
              <a:ea typeface="黑体" pitchFamily="2" charset="-122"/>
            </a:endParaRPr>
          </a:p>
          <a:p>
            <a:pPr algn="ctr" eaLnBrk="0" hangingPunct="0">
              <a:spcBef>
                <a:spcPct val="40000"/>
              </a:spcBef>
              <a:defRPr/>
            </a:pPr>
            <a:br>
              <a:rPr kumimoji="0" lang="zh-TW" sz="3700" b="0" dirty="0">
                <a:effectLst>
                  <a:outerShdw blurRad="38100" dist="38100" dir="2700000" algn="tl">
                    <a:srgbClr val="C0C0C0"/>
                  </a:outerShdw>
                </a:effectLst>
                <a:latin typeface="Arial" charset="0"/>
                <a:ea typeface="黑体" pitchFamily="2" charset="-122"/>
              </a:rPr>
            </a:br>
            <a:endParaRPr kumimoji="0" lang="zh-TW" sz="3700" b="0" dirty="0">
              <a:effectLst>
                <a:outerShdw blurRad="38100" dist="38100" dir="2700000" algn="tl">
                  <a:srgbClr val="C0C0C0"/>
                </a:outerShdw>
              </a:effectLst>
              <a:latin typeface="Arial" charset="0"/>
              <a:ea typeface="黑体" pitchFamily="2" charset="-122"/>
            </a:endParaRPr>
          </a:p>
          <a:p>
            <a:pPr algn="ctr" eaLnBrk="0" hangingPunct="0">
              <a:spcBef>
                <a:spcPct val="40000"/>
              </a:spcBef>
              <a:defRPr/>
            </a:pPr>
            <a:endParaRPr kumimoji="0" lang="en-US" sz="800" dirty="0">
              <a:effectLst>
                <a:outerShdw blurRad="38100" dist="38100" dir="2700000" algn="tl">
                  <a:srgbClr val="C0C0C0"/>
                </a:outerShdw>
              </a:effectLst>
              <a:latin typeface="Arial" charset="0"/>
              <a:ea typeface="黑体" pitchFamily="2" charset="-122"/>
            </a:endParaRPr>
          </a:p>
          <a:p>
            <a:pPr algn="ctr" eaLnBrk="0" hangingPunct="0">
              <a:spcBef>
                <a:spcPct val="40000"/>
              </a:spcBef>
              <a:defRPr/>
            </a:pPr>
            <a:r>
              <a:rPr kumimoji="0" lang="en-US" sz="2000" dirty="0">
                <a:effectLst>
                  <a:outerShdw blurRad="38100" dist="38100" dir="2700000" algn="tl">
                    <a:srgbClr val="C0C0C0"/>
                  </a:outerShdw>
                </a:effectLst>
                <a:latin typeface="Arial" charset="0"/>
                <a:ea typeface="黑体" pitchFamily="2" charset="-122"/>
              </a:rPr>
              <a:t>            </a:t>
            </a:r>
            <a:br>
              <a:rPr kumimoji="0" lang="en-US" sz="2000" dirty="0">
                <a:effectLst>
                  <a:outerShdw blurRad="38100" dist="38100" dir="2700000" algn="tl">
                    <a:srgbClr val="C0C0C0"/>
                  </a:outerShdw>
                </a:effectLst>
                <a:latin typeface="Arial" charset="0"/>
                <a:ea typeface="黑体" pitchFamily="2" charset="-122"/>
              </a:rPr>
            </a:br>
            <a:br>
              <a:rPr kumimoji="0" lang="en-US" sz="700" dirty="0">
                <a:effectLst>
                  <a:outerShdw blurRad="38100" dist="38100" dir="2700000" algn="tl">
                    <a:srgbClr val="C0C0C0"/>
                  </a:outerShdw>
                </a:effectLst>
                <a:latin typeface="Arial" charset="0"/>
                <a:ea typeface="黑体" pitchFamily="2" charset="-122"/>
              </a:rPr>
            </a:br>
            <a:r>
              <a:rPr kumimoji="0" lang="en-US" sz="2000" dirty="0">
                <a:effectLst>
                  <a:outerShdw blurRad="38100" dist="38100" dir="2700000" algn="tl">
                    <a:srgbClr val="C0C0C0"/>
                  </a:outerShdw>
                </a:effectLst>
                <a:latin typeface="Arial" charset="0"/>
                <a:ea typeface="黑体" pitchFamily="2" charset="-122"/>
              </a:rPr>
              <a:t> </a:t>
            </a:r>
            <a:br>
              <a:rPr kumimoji="0" lang="en-US" sz="2000" b="0" dirty="0">
                <a:effectLst>
                  <a:outerShdw blurRad="38100" dist="38100" dir="2700000" algn="tl">
                    <a:srgbClr val="C0C0C0"/>
                  </a:outerShdw>
                </a:effectLst>
                <a:latin typeface="Arial" charset="0"/>
                <a:ea typeface="黑体" pitchFamily="2" charset="-122"/>
              </a:rPr>
            </a:br>
            <a:r>
              <a:rPr kumimoji="0" lang="zh-CN" altLang="en-US" sz="2000" b="0" dirty="0">
                <a:effectLst>
                  <a:outerShdw blurRad="38100" dist="38100" dir="2700000" algn="tl">
                    <a:srgbClr val="C0C0C0"/>
                  </a:outerShdw>
                </a:effectLst>
                <a:latin typeface="Arial" charset="0"/>
                <a:ea typeface="黑体" pitchFamily="2" charset="-122"/>
              </a:rPr>
              <a:t>欢迎</a:t>
            </a:r>
            <a:r>
              <a:rPr kumimoji="0" lang="zh-CN" sz="2000" b="0" dirty="0">
                <a:effectLst>
                  <a:outerShdw blurRad="38100" dist="38100" dir="2700000" algn="tl">
                    <a:srgbClr val="C0C0C0"/>
                  </a:outerShdw>
                </a:effectLst>
                <a:latin typeface="Arial" charset="0"/>
                <a:ea typeface="黑体" pitchFamily="2" charset="-122"/>
              </a:rPr>
              <a:t>提出您的宝贵意见！</a:t>
            </a:r>
          </a:p>
          <a:p>
            <a:pPr algn="ctr" eaLnBrk="0" hangingPunct="0">
              <a:spcBef>
                <a:spcPct val="40000"/>
              </a:spcBef>
              <a:defRPr/>
            </a:pPr>
            <a:r>
              <a:rPr kumimoji="0" lang="zh-CN" sz="2000" b="0" dirty="0">
                <a:effectLst>
                  <a:outerShdw blurRad="38100" dist="38100" dir="2700000" algn="tl">
                    <a:srgbClr val="C0C0C0"/>
                  </a:outerShdw>
                </a:effectLst>
                <a:latin typeface="Arial" charset="0"/>
                <a:ea typeface="黑体" pitchFamily="2" charset="-122"/>
              </a:rPr>
              <a:t>                                                                 </a:t>
            </a:r>
            <a:endParaRPr kumimoji="0" lang="zh-CN" sz="800" b="0" dirty="0">
              <a:effectLst>
                <a:outerShdw blurRad="38100" dist="38100" dir="2700000" algn="tl">
                  <a:srgbClr val="C0C0C0"/>
                </a:outerShdw>
              </a:effectLst>
              <a:latin typeface="黑体" pitchFamily="2" charset="-122"/>
              <a:ea typeface="黑体" pitchFamily="2" charset="-122"/>
            </a:endParaRPr>
          </a:p>
        </p:txBody>
      </p:sp>
      <p:pic>
        <p:nvPicPr>
          <p:cNvPr id="17" name="Picture 3" descr="coffee6"/>
          <p:cNvPicPr>
            <a:picLocks noChangeAspect="1" noChangeArrowheads="1"/>
          </p:cNvPicPr>
          <p:nvPr/>
        </p:nvPicPr>
        <p:blipFill>
          <a:blip r:embed="rId2" cstate="print"/>
          <a:srcRect/>
          <a:stretch>
            <a:fillRect/>
          </a:stretch>
        </p:blipFill>
        <p:spPr bwMode="auto">
          <a:xfrm>
            <a:off x="4079875" y="2971800"/>
            <a:ext cx="974725" cy="1371600"/>
          </a:xfrm>
          <a:prstGeom prst="rect">
            <a:avLst/>
          </a:prstGeom>
          <a:noFill/>
          <a:ln w="9525">
            <a:noFill/>
            <a:miter lim="800000"/>
            <a:headEnd/>
            <a:tailEnd/>
          </a:ln>
        </p:spPr>
      </p:pic>
      <p:sp>
        <p:nvSpPr>
          <p:cNvPr id="27" name="Rectangle 5"/>
          <p:cNvSpPr>
            <a:spLocks noChangeArrowheads="1"/>
          </p:cNvSpPr>
          <p:nvPr/>
        </p:nvSpPr>
        <p:spPr bwMode="auto">
          <a:xfrm>
            <a:off x="857250" y="1571625"/>
            <a:ext cx="7777163" cy="1247775"/>
          </a:xfrm>
          <a:prstGeom prst="rect">
            <a:avLst/>
          </a:prstGeom>
          <a:noFill/>
          <a:ln w="9525">
            <a:noFill/>
            <a:miter lim="800000"/>
            <a:headEnd/>
            <a:tailEnd/>
          </a:ln>
        </p:spPr>
        <p:txBody>
          <a:bodyPr lIns="12700" tIns="12700" rIns="12700" bIns="12700"/>
          <a:lstStyle/>
          <a:p>
            <a:pPr algn="ctr" eaLnBrk="0" hangingPunct="0"/>
            <a:r>
              <a:rPr kumimoji="0" lang="zh-CN" altLang="en-US" sz="6700" dirty="0">
                <a:solidFill>
                  <a:srgbClr val="FF0000"/>
                </a:solidFill>
                <a:latin typeface="黑体" pitchFamily="49" charset="-122"/>
                <a:ea typeface="黑体" pitchFamily="49" charset="-122"/>
              </a:rPr>
              <a:t>谢谢</a:t>
            </a:r>
            <a:r>
              <a:rPr kumimoji="0" lang="zh-TW" sz="6700" dirty="0">
                <a:solidFill>
                  <a:srgbClr val="FF0000"/>
                </a:solidFill>
                <a:latin typeface="黑体" pitchFamily="49" charset="-122"/>
                <a:ea typeface="黑体" pitchFamily="49" charset="-122"/>
              </a:rPr>
              <a:t> </a:t>
            </a:r>
            <a:r>
              <a:rPr kumimoji="0" lang="zh-TW" altLang="zh-CN" sz="6700" dirty="0">
                <a:solidFill>
                  <a:srgbClr val="FF0000"/>
                </a:solidFill>
                <a:latin typeface="黑体" pitchFamily="49" charset="-122"/>
                <a:ea typeface="黑体" pitchFamily="49" charset="-122"/>
              </a:rPr>
              <a:t>!</a:t>
            </a:r>
            <a:endParaRPr kumimoji="0" lang="zh-CN" altLang="zh-CN" sz="6700"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3462940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rmAutofit/>
          </a:bodyPr>
          <a:lstStyle/>
          <a:p>
            <a:r>
              <a:rPr lang="zh-CN" altLang="en-US" dirty="0"/>
              <a:t>汇  报  提  纲</a:t>
            </a:r>
          </a:p>
        </p:txBody>
      </p:sp>
      <p:sp>
        <p:nvSpPr>
          <p:cNvPr id="19" name="矩形 18"/>
          <p:cNvSpPr/>
          <p:nvPr/>
        </p:nvSpPr>
        <p:spPr>
          <a:xfrm>
            <a:off x="713176" y="3984242"/>
            <a:ext cx="2342444"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共性操作</a:t>
            </a:r>
          </a:p>
        </p:txBody>
      </p:sp>
      <p:sp>
        <p:nvSpPr>
          <p:cNvPr id="20" name="矩形 19"/>
          <p:cNvSpPr/>
          <p:nvPr/>
        </p:nvSpPr>
        <p:spPr>
          <a:xfrm>
            <a:off x="3416480" y="3984242"/>
            <a:ext cx="2318576"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基本操作</a:t>
            </a:r>
          </a:p>
        </p:txBody>
      </p:sp>
      <p:sp>
        <p:nvSpPr>
          <p:cNvPr id="21" name="矩形 20"/>
          <p:cNvSpPr/>
          <p:nvPr/>
        </p:nvSpPr>
        <p:spPr>
          <a:xfrm>
            <a:off x="6137644" y="3984242"/>
            <a:ext cx="2325189"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技术支持</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6480" y="1822067"/>
            <a:ext cx="2318576"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7645" y="1822066"/>
            <a:ext cx="2325189"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190" y="1822066"/>
            <a:ext cx="2340430"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2447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2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367" y="1076278"/>
            <a:ext cx="9296866" cy="52292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5" name="矩形 4"/>
          <p:cNvSpPr/>
          <p:nvPr/>
        </p:nvSpPr>
        <p:spPr>
          <a:xfrm>
            <a:off x="4989459" y="1076278"/>
            <a:ext cx="4313403" cy="5229200"/>
          </a:xfrm>
          <a:prstGeom prst="rect">
            <a:avLst/>
          </a:prstGeom>
          <a:solidFill>
            <a:srgbClr val="1F84BE"/>
          </a:solidFill>
          <a:ln w="63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1" lang="zh-CN" altLang="en-US" sz="9800" b="1" i="0" u="none" strike="noStrike" kern="0" cap="none" spc="0" normalizeH="0" baseline="0" noProof="0" dirty="0">
              <a:ln>
                <a:noFill/>
              </a:ln>
              <a:solidFill>
                <a:sysClr val="window" lastClr="FFFFFF"/>
              </a:solidFill>
              <a:effectLst/>
              <a:uLnTx/>
              <a:uFillTx/>
              <a:latin typeface="Arial"/>
              <a:ea typeface="微软雅黑"/>
              <a:cs typeface="+mn-cs"/>
            </a:endParaRPr>
          </a:p>
        </p:txBody>
      </p:sp>
      <p:sp>
        <p:nvSpPr>
          <p:cNvPr id="6" name="剪去单角的矩形 5"/>
          <p:cNvSpPr/>
          <p:nvPr/>
        </p:nvSpPr>
        <p:spPr>
          <a:xfrm flipH="1" flipV="1">
            <a:off x="4616540" y="1545836"/>
            <a:ext cx="4686322" cy="1221500"/>
          </a:xfrm>
          <a:prstGeom prst="snip1Rect">
            <a:avLst>
              <a:gd name="adj" fmla="val 26757"/>
            </a:avLst>
          </a:prstGeom>
          <a:solidFill>
            <a:srgbClr val="09425E"/>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7" name="直角三角形 6"/>
          <p:cNvSpPr/>
          <p:nvPr/>
        </p:nvSpPr>
        <p:spPr>
          <a:xfrm flipH="1" flipV="1">
            <a:off x="4605336" y="2431145"/>
            <a:ext cx="347397" cy="347397"/>
          </a:xfrm>
          <a:prstGeom prst="rtTriangle">
            <a:avLst/>
          </a:prstGeom>
          <a:solidFill>
            <a:sysClr val="window" lastClr="FFFFF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8" name="矩形 7"/>
          <p:cNvSpPr/>
          <p:nvPr/>
        </p:nvSpPr>
        <p:spPr>
          <a:xfrm>
            <a:off x="7308304" y="2162513"/>
            <a:ext cx="1005403" cy="584775"/>
          </a:xfrm>
          <a:prstGeom prst="rect">
            <a:avLst/>
          </a:prstGeom>
          <a:effectLst/>
        </p:spPr>
        <p:txBody>
          <a:bodyPr vert="horz"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3200" b="0" kern="0" dirty="0">
                <a:solidFill>
                  <a:sysClr val="window" lastClr="FFFFFF"/>
                </a:solidFill>
                <a:ea typeface="微软雅黑" panose="020B0503020204020204" pitchFamily="34" charset="-122"/>
              </a:rPr>
              <a:t>操作</a:t>
            </a:r>
            <a:endParaRPr kumimoji="0" lang="zh-CN" altLang="en-US" sz="32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9" name="矩形 8"/>
          <p:cNvSpPr/>
          <p:nvPr/>
        </p:nvSpPr>
        <p:spPr>
          <a:xfrm>
            <a:off x="6729602" y="1732618"/>
            <a:ext cx="1005403" cy="584775"/>
          </a:xfrm>
          <a:prstGeom prst="rect">
            <a:avLst/>
          </a:prstGeom>
          <a:effectLst/>
        </p:spPr>
        <p:txBody>
          <a:bodyPr vert="horz"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rPr>
              <a:t>基本</a:t>
            </a:r>
          </a:p>
        </p:txBody>
      </p:sp>
      <p:sp>
        <p:nvSpPr>
          <p:cNvPr id="10" name="矩形 259"/>
          <p:cNvSpPr>
            <a:spLocks noChangeArrowheads="1"/>
          </p:cNvSpPr>
          <p:nvPr/>
        </p:nvSpPr>
        <p:spPr bwMode="auto">
          <a:xfrm>
            <a:off x="6249980" y="3482631"/>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kern="0" dirty="0">
                <a:solidFill>
                  <a:schemeClr val="accent6"/>
                </a:solidFill>
                <a:latin typeface="Arial" panose="020B0604020202020204" pitchFamily="34" charset="0"/>
                <a:cs typeface="+mn-ea"/>
                <a:sym typeface="+mn-lt"/>
              </a:rPr>
              <a:t>固定资产管理</a:t>
            </a:r>
          </a:p>
        </p:txBody>
      </p:sp>
      <p:sp>
        <p:nvSpPr>
          <p:cNvPr id="11" name="矩形 259"/>
          <p:cNvSpPr>
            <a:spLocks noChangeArrowheads="1"/>
          </p:cNvSpPr>
          <p:nvPr/>
        </p:nvSpPr>
        <p:spPr bwMode="auto">
          <a:xfrm>
            <a:off x="5778026" y="3438127"/>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accent6"/>
                </a:solidFill>
                <a:effectLst/>
                <a:uLnTx/>
                <a:uFillTx/>
                <a:latin typeface="Agency FB" panose="020B0503020202020204" pitchFamily="34" charset="0"/>
                <a:ea typeface="微软雅黑" panose="020B0503020204020204" pitchFamily="34" charset="-122"/>
                <a:cs typeface="+mn-ea"/>
                <a:sym typeface="+mn-lt"/>
              </a:rPr>
              <a:t>01</a:t>
            </a:r>
            <a:endParaRPr kumimoji="0" lang="zh-CN" altLang="en-US" sz="2800" b="0" i="0" u="none" strike="noStrike" kern="0" cap="all" spc="0" normalizeH="0" baseline="0" noProof="0" dirty="0">
              <a:ln>
                <a:noFill/>
              </a:ln>
              <a:solidFill>
                <a:schemeClr val="accent6"/>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2" name="矩形 259"/>
          <p:cNvSpPr>
            <a:spLocks noChangeArrowheads="1"/>
          </p:cNvSpPr>
          <p:nvPr/>
        </p:nvSpPr>
        <p:spPr bwMode="auto">
          <a:xfrm>
            <a:off x="6249980" y="4034693"/>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无形资产管理</a:t>
            </a:r>
          </a:p>
        </p:txBody>
      </p:sp>
      <p:sp>
        <p:nvSpPr>
          <p:cNvPr id="13" name="矩形 259"/>
          <p:cNvSpPr>
            <a:spLocks noChangeArrowheads="1"/>
          </p:cNvSpPr>
          <p:nvPr/>
        </p:nvSpPr>
        <p:spPr bwMode="auto">
          <a:xfrm>
            <a:off x="5778026" y="3990189"/>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02</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4" name="矩形 259"/>
          <p:cNvSpPr>
            <a:spLocks noChangeArrowheads="1"/>
          </p:cNvSpPr>
          <p:nvPr/>
        </p:nvSpPr>
        <p:spPr bwMode="auto">
          <a:xfrm>
            <a:off x="6249980" y="4559491"/>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耗材管理</a:t>
            </a:r>
          </a:p>
        </p:txBody>
      </p:sp>
      <p:sp>
        <p:nvSpPr>
          <p:cNvPr id="15" name="矩形 259"/>
          <p:cNvSpPr>
            <a:spLocks noChangeArrowheads="1"/>
          </p:cNvSpPr>
          <p:nvPr/>
        </p:nvSpPr>
        <p:spPr bwMode="auto">
          <a:xfrm>
            <a:off x="5778026" y="4514987"/>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03</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8" name="标题 1"/>
          <p:cNvSpPr>
            <a:spLocks noGrp="1"/>
          </p:cNvSpPr>
          <p:nvPr>
            <p:ph type="title"/>
          </p:nvPr>
        </p:nvSpPr>
        <p:spPr>
          <a:xfrm>
            <a:off x="541422" y="108091"/>
            <a:ext cx="8133347" cy="609600"/>
          </a:xfrm>
        </p:spPr>
        <p:txBody>
          <a:bodyPr/>
          <a:lstStyle/>
          <a:p>
            <a:r>
              <a:rPr lang="zh-CN" altLang="en-US" dirty="0"/>
              <a:t>基本操作</a:t>
            </a:r>
          </a:p>
        </p:txBody>
      </p:sp>
    </p:spTree>
    <p:extLst>
      <p:ext uri="{BB962C8B-B14F-4D97-AF65-F5344CB8AC3E}">
        <p14:creationId xmlns:p14="http://schemas.microsoft.com/office/powerpoint/2010/main" val="1898725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固定资产管理</a:t>
            </a:r>
          </a:p>
        </p:txBody>
      </p:sp>
      <p:sp>
        <p:nvSpPr>
          <p:cNvPr id="89" name="AutoShape 10"/>
          <p:cNvSpPr>
            <a:spLocks noChangeArrowheads="1"/>
          </p:cNvSpPr>
          <p:nvPr/>
        </p:nvSpPr>
        <p:spPr bwMode="auto">
          <a:xfrm rot="16200000">
            <a:off x="4059605" y="1665782"/>
            <a:ext cx="1398833" cy="7676197"/>
          </a:xfrm>
          <a:prstGeom prst="downArrow">
            <a:avLst>
              <a:gd name="adj1" fmla="val 49065"/>
              <a:gd name="adj2" fmla="val 44827"/>
            </a:avLst>
          </a:prstGeom>
          <a:solidFill>
            <a:srgbClr val="0070C0"/>
          </a:solidFill>
          <a:ln>
            <a:noFill/>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grpSp>
        <p:nvGrpSpPr>
          <p:cNvPr id="90" name="组合 41"/>
          <p:cNvGrpSpPr>
            <a:grpSpLocks/>
          </p:cNvGrpSpPr>
          <p:nvPr/>
        </p:nvGrpSpPr>
        <p:grpSpPr bwMode="auto">
          <a:xfrm>
            <a:off x="3860569" y="4883657"/>
            <a:ext cx="1287495" cy="1137631"/>
            <a:chOff x="1214414" y="2786058"/>
            <a:chExt cx="1935848" cy="1751017"/>
          </a:xfrm>
        </p:grpSpPr>
        <p:grpSp>
          <p:nvGrpSpPr>
            <p:cNvPr id="91" name="Group 6"/>
            <p:cNvGrpSpPr>
              <a:grpSpLocks/>
            </p:cNvGrpSpPr>
            <p:nvPr/>
          </p:nvGrpSpPr>
          <p:grpSpPr bwMode="auto">
            <a:xfrm>
              <a:off x="1295400" y="2786058"/>
              <a:ext cx="1753450" cy="1751017"/>
              <a:chOff x="1823" y="2371"/>
              <a:chExt cx="1801" cy="1801"/>
            </a:xfrm>
          </p:grpSpPr>
          <p:sp>
            <p:nvSpPr>
              <p:cNvPr id="9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94" name="Oval 8"/>
              <p:cNvSpPr>
                <a:spLocks noChangeArrowheads="1"/>
              </p:cNvSpPr>
              <p:nvPr/>
            </p:nvSpPr>
            <p:spPr bwMode="auto">
              <a:xfrm>
                <a:off x="1945" y="2493"/>
                <a:ext cx="1556" cy="1556"/>
              </a:xfrm>
              <a:prstGeom prst="ellipse">
                <a:avLst/>
              </a:prstGeom>
              <a:gradFill>
                <a:gsLst>
                  <a:gs pos="50000">
                    <a:srgbClr val="EEEEEE"/>
                  </a:gs>
                  <a:gs pos="0">
                    <a:sysClr val="window" lastClr="FFFFFF"/>
                  </a:gs>
                  <a:gs pos="100000">
                    <a:sysClr val="window" lastClr="FFFFFF">
                      <a:lumMod val="75000"/>
                    </a:sysClr>
                  </a:gs>
                </a:gsLst>
                <a:lin ang="18900000" scaled="1"/>
              </a:gradFill>
              <a:ln w="381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grpSp>
        <p:sp>
          <p:nvSpPr>
            <p:cNvPr id="92"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kern="0" dirty="0">
                  <a:solidFill>
                    <a:srgbClr val="0070C0"/>
                  </a:solidFill>
                  <a:latin typeface="微软雅黑" pitchFamily="34" charset="-122"/>
                  <a:ea typeface="微软雅黑" pitchFamily="34" charset="-122"/>
                </a:rPr>
                <a:t>领用</a:t>
              </a:r>
              <a:endParaRPr kumimoji="0" lang="zh-CN" altLang="en-US" sz="2000" b="1" i="0" u="none" strike="noStrike" kern="0" cap="none" spc="0" normalizeH="0" baseline="0" noProof="0" dirty="0">
                <a:ln>
                  <a:noFill/>
                </a:ln>
                <a:solidFill>
                  <a:srgbClr val="0070C0"/>
                </a:solidFill>
                <a:effectLst/>
                <a:uLnTx/>
                <a:uFillTx/>
                <a:latin typeface="微软雅黑" pitchFamily="34" charset="-122"/>
                <a:ea typeface="微软雅黑" pitchFamily="34" charset="-122"/>
              </a:endParaRPr>
            </a:p>
          </p:txBody>
        </p:sp>
      </p:grpSp>
      <p:grpSp>
        <p:nvGrpSpPr>
          <p:cNvPr id="95" name="组合 46"/>
          <p:cNvGrpSpPr>
            <a:grpSpLocks/>
          </p:cNvGrpSpPr>
          <p:nvPr/>
        </p:nvGrpSpPr>
        <p:grpSpPr bwMode="auto">
          <a:xfrm>
            <a:off x="5228722" y="4883657"/>
            <a:ext cx="1287494" cy="1137631"/>
            <a:chOff x="1214414" y="2786058"/>
            <a:chExt cx="1935848" cy="1751017"/>
          </a:xfrm>
        </p:grpSpPr>
        <p:grpSp>
          <p:nvGrpSpPr>
            <p:cNvPr id="96" name="Group 6"/>
            <p:cNvGrpSpPr>
              <a:grpSpLocks/>
            </p:cNvGrpSpPr>
            <p:nvPr/>
          </p:nvGrpSpPr>
          <p:grpSpPr bwMode="auto">
            <a:xfrm>
              <a:off x="1295400" y="2786058"/>
              <a:ext cx="1753450" cy="1751017"/>
              <a:chOff x="1823" y="2371"/>
              <a:chExt cx="1801" cy="1801"/>
            </a:xfrm>
          </p:grpSpPr>
          <p:sp>
            <p:nvSpPr>
              <p:cNvPr id="9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99" name="Oval 8"/>
              <p:cNvSpPr>
                <a:spLocks noChangeArrowheads="1"/>
              </p:cNvSpPr>
              <p:nvPr/>
            </p:nvSpPr>
            <p:spPr bwMode="auto">
              <a:xfrm>
                <a:off x="1945" y="2493"/>
                <a:ext cx="1556" cy="1556"/>
              </a:xfrm>
              <a:prstGeom prst="ellipse">
                <a:avLst/>
              </a:prstGeom>
              <a:gradFill>
                <a:gsLst>
                  <a:gs pos="50000">
                    <a:srgbClr val="EEEEEE"/>
                  </a:gs>
                  <a:gs pos="0">
                    <a:sysClr val="window" lastClr="FFFFFF"/>
                  </a:gs>
                  <a:gs pos="100000">
                    <a:sysClr val="window" lastClr="FFFFFF">
                      <a:lumMod val="75000"/>
                    </a:sysClr>
                  </a:gs>
                </a:gsLst>
                <a:lin ang="18900000" scaled="1"/>
              </a:gradFill>
              <a:ln w="381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grpSp>
        <p:sp>
          <p:nvSpPr>
            <p:cNvPr id="97"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rgbClr val="0070C0"/>
                  </a:solidFill>
                  <a:effectLst/>
                  <a:uLnTx/>
                  <a:uFillTx/>
                  <a:latin typeface="微软雅黑" pitchFamily="34" charset="-122"/>
                  <a:ea typeface="微软雅黑" pitchFamily="34" charset="-122"/>
                </a:rPr>
                <a:t>盘点</a:t>
              </a:r>
            </a:p>
          </p:txBody>
        </p:sp>
      </p:grpSp>
      <p:grpSp>
        <p:nvGrpSpPr>
          <p:cNvPr id="100" name="组合 51"/>
          <p:cNvGrpSpPr>
            <a:grpSpLocks/>
          </p:cNvGrpSpPr>
          <p:nvPr/>
        </p:nvGrpSpPr>
        <p:grpSpPr bwMode="auto">
          <a:xfrm>
            <a:off x="6589241" y="4883657"/>
            <a:ext cx="1287495" cy="1137631"/>
            <a:chOff x="1214414" y="2786058"/>
            <a:chExt cx="1935848" cy="1751017"/>
          </a:xfrm>
        </p:grpSpPr>
        <p:grpSp>
          <p:nvGrpSpPr>
            <p:cNvPr id="101" name="Group 6"/>
            <p:cNvGrpSpPr>
              <a:grpSpLocks/>
            </p:cNvGrpSpPr>
            <p:nvPr/>
          </p:nvGrpSpPr>
          <p:grpSpPr bwMode="auto">
            <a:xfrm>
              <a:off x="1295400" y="2786058"/>
              <a:ext cx="1753450" cy="1751017"/>
              <a:chOff x="1823" y="2371"/>
              <a:chExt cx="1801" cy="1801"/>
            </a:xfrm>
          </p:grpSpPr>
          <p:sp>
            <p:nvSpPr>
              <p:cNvPr id="10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04" name="Oval 8"/>
              <p:cNvSpPr>
                <a:spLocks noChangeArrowheads="1"/>
              </p:cNvSpPr>
              <p:nvPr/>
            </p:nvSpPr>
            <p:spPr bwMode="auto">
              <a:xfrm>
                <a:off x="1945" y="2493"/>
                <a:ext cx="1556" cy="1556"/>
              </a:xfrm>
              <a:prstGeom prst="ellipse">
                <a:avLst/>
              </a:prstGeom>
              <a:gradFill>
                <a:gsLst>
                  <a:gs pos="50000">
                    <a:srgbClr val="EEEEEE"/>
                  </a:gs>
                  <a:gs pos="0">
                    <a:sysClr val="window" lastClr="FFFFFF"/>
                  </a:gs>
                  <a:gs pos="100000">
                    <a:sysClr val="window" lastClr="FFFFFF">
                      <a:lumMod val="75000"/>
                    </a:sysClr>
                  </a:gs>
                </a:gsLst>
                <a:lin ang="18900000" scaled="1"/>
              </a:gradFill>
              <a:ln w="381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grpSp>
        <p:sp>
          <p:nvSpPr>
            <p:cNvPr id="10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kern="0" dirty="0">
                  <a:solidFill>
                    <a:srgbClr val="0070C0"/>
                  </a:solidFill>
                  <a:latin typeface="微软雅黑" pitchFamily="34" charset="-122"/>
                  <a:ea typeface="微软雅黑" pitchFamily="34" charset="-122"/>
                </a:rPr>
                <a:t>查询</a:t>
              </a:r>
              <a:endParaRPr kumimoji="0" lang="zh-CN" altLang="en-US" sz="2000" b="1" i="0" u="none" strike="noStrike" kern="0" cap="none" spc="0" normalizeH="0" baseline="0" noProof="0" dirty="0">
                <a:ln>
                  <a:noFill/>
                </a:ln>
                <a:solidFill>
                  <a:srgbClr val="0070C0"/>
                </a:solidFill>
                <a:effectLst/>
                <a:uLnTx/>
                <a:uFillTx/>
                <a:latin typeface="微软雅黑" pitchFamily="34" charset="-122"/>
                <a:ea typeface="微软雅黑" pitchFamily="34" charset="-122"/>
              </a:endParaRPr>
            </a:p>
          </p:txBody>
        </p:sp>
      </p:grpSp>
      <p:grpSp>
        <p:nvGrpSpPr>
          <p:cNvPr id="105" name="组合 40"/>
          <p:cNvGrpSpPr>
            <a:grpSpLocks/>
          </p:cNvGrpSpPr>
          <p:nvPr/>
        </p:nvGrpSpPr>
        <p:grpSpPr bwMode="auto">
          <a:xfrm>
            <a:off x="2420409" y="4883657"/>
            <a:ext cx="1287495" cy="1137631"/>
            <a:chOff x="1128105" y="2786058"/>
            <a:chExt cx="1935848" cy="1751017"/>
          </a:xfrm>
        </p:grpSpPr>
        <p:grpSp>
          <p:nvGrpSpPr>
            <p:cNvPr id="106" name="Group 6"/>
            <p:cNvGrpSpPr>
              <a:grpSpLocks/>
            </p:cNvGrpSpPr>
            <p:nvPr/>
          </p:nvGrpSpPr>
          <p:grpSpPr bwMode="auto">
            <a:xfrm>
              <a:off x="1295400" y="2786058"/>
              <a:ext cx="1753450" cy="1751017"/>
              <a:chOff x="1823" y="2371"/>
              <a:chExt cx="1801" cy="1801"/>
            </a:xfrm>
          </p:grpSpPr>
          <p:sp>
            <p:nvSpPr>
              <p:cNvPr id="10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09" name="Oval 8"/>
              <p:cNvSpPr>
                <a:spLocks noChangeArrowheads="1"/>
              </p:cNvSpPr>
              <p:nvPr/>
            </p:nvSpPr>
            <p:spPr bwMode="auto">
              <a:xfrm>
                <a:off x="1946" y="2493"/>
                <a:ext cx="1556" cy="1556"/>
              </a:xfrm>
              <a:prstGeom prst="ellipse">
                <a:avLst/>
              </a:prstGeom>
              <a:gradFill>
                <a:gsLst>
                  <a:gs pos="50000">
                    <a:srgbClr val="EEEEEE"/>
                  </a:gs>
                  <a:gs pos="0">
                    <a:sysClr val="window" lastClr="FFFFFF"/>
                  </a:gs>
                  <a:gs pos="100000">
                    <a:sysClr val="window" lastClr="FFFFFF">
                      <a:lumMod val="75000"/>
                    </a:sysClr>
                  </a:gs>
                </a:gsLst>
                <a:lin ang="18900000" scaled="1"/>
              </a:gradFill>
              <a:ln w="381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grpSp>
        <p:sp>
          <p:nvSpPr>
            <p:cNvPr id="107" name="Text Box 9"/>
            <p:cNvSpPr txBox="1">
              <a:spLocks noChangeArrowheads="1"/>
            </p:cNvSpPr>
            <p:nvPr/>
          </p:nvSpPr>
          <p:spPr bwMode="auto">
            <a:xfrm>
              <a:off x="1128105" y="3413117"/>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kern="0" dirty="0">
                  <a:solidFill>
                    <a:srgbClr val="0070C0"/>
                  </a:solidFill>
                  <a:latin typeface="微软雅黑" pitchFamily="34" charset="-122"/>
                  <a:ea typeface="微软雅黑" pitchFamily="34" charset="-122"/>
                </a:rPr>
                <a:t>入库</a:t>
              </a:r>
              <a:endParaRPr kumimoji="0" lang="zh-CN" altLang="en-US" sz="2000" b="1" i="0" u="none" strike="noStrike" kern="0" cap="none" spc="0" normalizeH="0" baseline="0" noProof="0" dirty="0">
                <a:ln>
                  <a:noFill/>
                </a:ln>
                <a:solidFill>
                  <a:srgbClr val="0070C0"/>
                </a:solidFill>
                <a:effectLst/>
                <a:uLnTx/>
                <a:uFillTx/>
                <a:latin typeface="微软雅黑" pitchFamily="34" charset="-122"/>
                <a:ea typeface="微软雅黑" pitchFamily="34" charset="-122"/>
              </a:endParaRPr>
            </a:p>
          </p:txBody>
        </p:sp>
      </p:grpSp>
      <p:cxnSp>
        <p:nvCxnSpPr>
          <p:cNvPr id="110" name="原创设计师QQ598969553      _8"/>
          <p:cNvCxnSpPr/>
          <p:nvPr/>
        </p:nvCxnSpPr>
        <p:spPr>
          <a:xfrm>
            <a:off x="4480088" y="3914800"/>
            <a:ext cx="19904" cy="1242392"/>
          </a:xfrm>
          <a:prstGeom prst="line">
            <a:avLst/>
          </a:prstGeom>
          <a:noFill/>
          <a:ln w="28575" cap="flat" cmpd="sng" algn="ctr">
            <a:solidFill>
              <a:sysClr val="window" lastClr="FFFFFF">
                <a:lumMod val="50000"/>
              </a:sysClr>
            </a:solidFill>
            <a:prstDash val="sysDot"/>
            <a:tailEnd type="oval"/>
          </a:ln>
          <a:effectLst/>
        </p:spPr>
      </p:cxnSp>
      <p:sp>
        <p:nvSpPr>
          <p:cNvPr id="169" name="平行四边形 2"/>
          <p:cNvSpPr>
            <a:spLocks noChangeArrowheads="1"/>
          </p:cNvSpPr>
          <p:nvPr/>
        </p:nvSpPr>
        <p:spPr bwMode="auto">
          <a:xfrm rot="747658">
            <a:off x="913699" y="2618775"/>
            <a:ext cx="5698376" cy="1420296"/>
          </a:xfrm>
          <a:custGeom>
            <a:avLst/>
            <a:gdLst>
              <a:gd name="T0" fmla="*/ 0 w 7595382"/>
              <a:gd name="T1" fmla="*/ 1901232 h 1901232"/>
              <a:gd name="T2" fmla="*/ 5150373 w 7595382"/>
              <a:gd name="T3" fmla="*/ 217677 h 1901232"/>
              <a:gd name="T4" fmla="*/ 7595382 w 7595382"/>
              <a:gd name="T5" fmla="*/ 0 h 1901232"/>
              <a:gd name="T6" fmla="*/ 4968279 w 7595382"/>
              <a:gd name="T7" fmla="*/ 1901232 h 1901232"/>
              <a:gd name="T8" fmla="*/ 0 w 7595382"/>
              <a:gd name="T9" fmla="*/ 1901232 h 1901232"/>
              <a:gd name="T10" fmla="*/ 0 60000 65536"/>
              <a:gd name="T11" fmla="*/ 0 60000 65536"/>
              <a:gd name="T12" fmla="*/ 0 60000 65536"/>
              <a:gd name="T13" fmla="*/ 0 60000 65536"/>
              <a:gd name="T14" fmla="*/ 0 60000 65536"/>
              <a:gd name="T15" fmla="*/ 0 w 7595382"/>
              <a:gd name="T16" fmla="*/ 0 h 1901232"/>
              <a:gd name="T17" fmla="*/ 7595382 w 7595382"/>
              <a:gd name="T18" fmla="*/ 1901232 h 1901232"/>
            </a:gdLst>
            <a:ahLst/>
            <a:cxnLst>
              <a:cxn ang="T10">
                <a:pos x="T0" y="T1"/>
              </a:cxn>
              <a:cxn ang="T11">
                <a:pos x="T2" y="T3"/>
              </a:cxn>
              <a:cxn ang="T12">
                <a:pos x="T4" y="T5"/>
              </a:cxn>
              <a:cxn ang="T13">
                <a:pos x="T6" y="T7"/>
              </a:cxn>
              <a:cxn ang="T14">
                <a:pos x="T8" y="T9"/>
              </a:cxn>
            </a:cxnLst>
            <a:rect l="T15" t="T16" r="T17" b="T18"/>
            <a:pathLst>
              <a:path w="7595382" h="1901232">
                <a:moveTo>
                  <a:pt x="0" y="1901232"/>
                </a:moveTo>
                <a:lnTo>
                  <a:pt x="5150373" y="217677"/>
                </a:lnTo>
                <a:lnTo>
                  <a:pt x="7595382" y="0"/>
                </a:lnTo>
                <a:lnTo>
                  <a:pt x="4968279" y="1901232"/>
                </a:lnTo>
                <a:lnTo>
                  <a:pt x="0" y="1901232"/>
                </a:lnTo>
                <a:close/>
              </a:path>
            </a:pathLst>
          </a:custGeom>
          <a:solidFill>
            <a:srgbClr val="0070C0"/>
          </a:solidFill>
          <a:ln>
            <a:noFill/>
          </a:ln>
        </p:spPr>
        <p:txBody>
          <a:bodyPr lIns="56300" tIns="28150" rIns="56300" bIns="2815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nvGrpSpPr>
          <p:cNvPr id="170" name="组合 169"/>
          <p:cNvGrpSpPr/>
          <p:nvPr/>
        </p:nvGrpSpPr>
        <p:grpSpPr>
          <a:xfrm>
            <a:off x="1642859" y="3186610"/>
            <a:ext cx="4309225" cy="662789"/>
            <a:chOff x="3585720" y="5137719"/>
            <a:chExt cx="6985673" cy="1079499"/>
          </a:xfrm>
          <a:solidFill>
            <a:sysClr val="window" lastClr="FFFFFF"/>
          </a:solidFill>
        </p:grpSpPr>
        <p:grpSp>
          <p:nvGrpSpPr>
            <p:cNvPr id="171" name="Group 8"/>
            <p:cNvGrpSpPr>
              <a:grpSpLocks/>
            </p:cNvGrpSpPr>
            <p:nvPr/>
          </p:nvGrpSpPr>
          <p:grpSpPr bwMode="auto">
            <a:xfrm>
              <a:off x="3585720" y="5525746"/>
              <a:ext cx="532885" cy="139071"/>
              <a:chOff x="0" y="0"/>
              <a:chExt cx="438150" cy="114300"/>
            </a:xfrm>
            <a:grpFill/>
          </p:grpSpPr>
          <p:sp>
            <p:nvSpPr>
              <p:cNvPr id="198"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9" name="椭圆 5"/>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grpSp>
          <p:nvGrpSpPr>
            <p:cNvPr id="172" name="Group 11"/>
            <p:cNvGrpSpPr>
              <a:grpSpLocks/>
            </p:cNvGrpSpPr>
            <p:nvPr/>
          </p:nvGrpSpPr>
          <p:grpSpPr bwMode="auto">
            <a:xfrm>
              <a:off x="5010608" y="5478111"/>
              <a:ext cx="532885" cy="139071"/>
              <a:chOff x="0" y="0"/>
              <a:chExt cx="438150" cy="114300"/>
            </a:xfrm>
            <a:grpFill/>
          </p:grpSpPr>
          <p:sp>
            <p:nvSpPr>
              <p:cNvPr id="196"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7" name="椭圆 61"/>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grpSp>
          <p:nvGrpSpPr>
            <p:cNvPr id="173" name="Group 14"/>
            <p:cNvGrpSpPr>
              <a:grpSpLocks/>
            </p:cNvGrpSpPr>
            <p:nvPr/>
          </p:nvGrpSpPr>
          <p:grpSpPr bwMode="auto">
            <a:xfrm>
              <a:off x="5867856" y="5792301"/>
              <a:ext cx="621704" cy="162251"/>
              <a:chOff x="0" y="0"/>
              <a:chExt cx="438150" cy="114300"/>
            </a:xfrm>
            <a:grpFill/>
          </p:grpSpPr>
          <p:sp>
            <p:nvSpPr>
              <p:cNvPr id="194"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5" name="椭圆 66"/>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grpSp>
          <p:nvGrpSpPr>
            <p:cNvPr id="174" name="Group 17"/>
            <p:cNvGrpSpPr>
              <a:grpSpLocks/>
            </p:cNvGrpSpPr>
            <p:nvPr/>
          </p:nvGrpSpPr>
          <p:grpSpPr bwMode="auto">
            <a:xfrm>
              <a:off x="6993624" y="5565671"/>
              <a:ext cx="532885" cy="139071"/>
              <a:chOff x="0" y="0"/>
              <a:chExt cx="438150" cy="114300"/>
            </a:xfrm>
            <a:grpFill/>
          </p:grpSpPr>
          <p:sp>
            <p:nvSpPr>
              <p:cNvPr id="192"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3" name="椭圆 73"/>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grpSp>
          <p:nvGrpSpPr>
            <p:cNvPr id="175" name="Group 20"/>
            <p:cNvGrpSpPr>
              <a:grpSpLocks/>
            </p:cNvGrpSpPr>
            <p:nvPr/>
          </p:nvGrpSpPr>
          <p:grpSpPr bwMode="auto">
            <a:xfrm>
              <a:off x="7972156" y="6007329"/>
              <a:ext cx="804241" cy="209889"/>
              <a:chOff x="0" y="0"/>
              <a:chExt cx="438150" cy="114300"/>
            </a:xfrm>
            <a:grpFill/>
          </p:grpSpPr>
          <p:sp>
            <p:nvSpPr>
              <p:cNvPr id="190"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1" name="椭圆 77"/>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grpSp>
          <p:nvGrpSpPr>
            <p:cNvPr id="176" name="Group 23"/>
            <p:cNvGrpSpPr>
              <a:grpSpLocks/>
            </p:cNvGrpSpPr>
            <p:nvPr/>
          </p:nvGrpSpPr>
          <p:grpSpPr bwMode="auto">
            <a:xfrm>
              <a:off x="9024869" y="5137719"/>
              <a:ext cx="532885" cy="139071"/>
              <a:chOff x="0" y="0"/>
              <a:chExt cx="438150" cy="114300"/>
            </a:xfrm>
            <a:grpFill/>
          </p:grpSpPr>
          <p:sp>
            <p:nvSpPr>
              <p:cNvPr id="188"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89" name="椭圆 80"/>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grpSp>
          <p:nvGrpSpPr>
            <p:cNvPr id="177" name="Group 26"/>
            <p:cNvGrpSpPr>
              <a:grpSpLocks/>
            </p:cNvGrpSpPr>
            <p:nvPr/>
          </p:nvGrpSpPr>
          <p:grpSpPr bwMode="auto">
            <a:xfrm>
              <a:off x="10038508" y="5402990"/>
              <a:ext cx="532885" cy="139071"/>
              <a:chOff x="0" y="0"/>
              <a:chExt cx="438150" cy="114300"/>
            </a:xfrm>
            <a:grpFill/>
          </p:grpSpPr>
          <p:sp>
            <p:nvSpPr>
              <p:cNvPr id="186"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87" name="椭圆 83"/>
              <p:cNvSpPr>
                <a:spLocks noChangeArrowheads="1"/>
              </p:cNvSpPr>
              <p:nvPr/>
            </p:nvSpPr>
            <p:spPr bwMode="auto">
              <a:xfrm>
                <a:off x="129075" y="39150"/>
                <a:ext cx="180000" cy="36000"/>
              </a:xfrm>
              <a:prstGeom prst="ellipse">
                <a:avLst/>
              </a:prstGeom>
              <a:grpFill/>
              <a:ln w="12700" cap="flat" cmpd="sng">
                <a:solidFill>
                  <a:srgbClr val="0070C0"/>
                </a:solidFill>
                <a:bevel/>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cxnSp>
          <p:nvCxnSpPr>
            <p:cNvPr id="178" name="直接连接符 15"/>
            <p:cNvCxnSpPr>
              <a:cxnSpLocks noChangeShapeType="1"/>
              <a:stCxn id="198" idx="6"/>
              <a:endCxn id="196" idx="2"/>
            </p:cNvCxnSpPr>
            <p:nvPr/>
          </p:nvCxnSpPr>
          <p:spPr bwMode="auto">
            <a:xfrm flipV="1">
              <a:off x="4118605" y="5547647"/>
              <a:ext cx="892003" cy="47635"/>
            </a:xfrm>
            <a:prstGeom prst="line">
              <a:avLst/>
            </a:prstGeom>
            <a:grpFill/>
            <a:ln w="12700" cap="flat" cmpd="sng">
              <a:solidFill>
                <a:sysClr val="window" lastClr="FFFFFF"/>
              </a:solidFill>
              <a:bevel/>
              <a:headEnd/>
              <a:tailEnd/>
            </a:ln>
          </p:spPr>
        </p:cxnSp>
        <p:cxnSp>
          <p:nvCxnSpPr>
            <p:cNvPr id="179" name="直接连接符 19"/>
            <p:cNvCxnSpPr>
              <a:cxnSpLocks noChangeShapeType="1"/>
              <a:stCxn id="196" idx="5"/>
              <a:endCxn id="194" idx="1"/>
            </p:cNvCxnSpPr>
            <p:nvPr/>
          </p:nvCxnSpPr>
          <p:spPr bwMode="auto">
            <a:xfrm>
              <a:off x="5465453" y="5596816"/>
              <a:ext cx="493449" cy="219247"/>
            </a:xfrm>
            <a:prstGeom prst="line">
              <a:avLst/>
            </a:prstGeom>
            <a:grpFill/>
            <a:ln w="12700" cap="flat" cmpd="sng">
              <a:solidFill>
                <a:sysClr val="window" lastClr="FFFFFF"/>
              </a:solidFill>
              <a:bevel/>
              <a:headEnd/>
              <a:tailEnd/>
            </a:ln>
          </p:spPr>
        </p:cxnSp>
        <p:sp>
          <p:nvSpPr>
            <p:cNvPr id="180" name="直接连接符 24"/>
            <p:cNvSpPr>
              <a:spLocks noChangeShapeType="1"/>
            </p:cNvSpPr>
            <p:nvPr/>
          </p:nvSpPr>
          <p:spPr bwMode="auto">
            <a:xfrm flipV="1">
              <a:off x="6394951" y="5684376"/>
              <a:ext cx="676713" cy="131687"/>
            </a:xfrm>
            <a:prstGeom prst="line">
              <a:avLst/>
            </a:prstGeom>
            <a:grpFill/>
            <a:ln w="12700" cap="flat" cmpd="sng">
              <a:solidFill>
                <a:sysClr val="window" lastClr="FFFFFF"/>
              </a:solidFill>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1" name="直接连接符 26"/>
            <p:cNvSpPr>
              <a:spLocks noChangeShapeType="1"/>
            </p:cNvSpPr>
            <p:nvPr/>
          </p:nvSpPr>
          <p:spPr bwMode="auto">
            <a:xfrm>
              <a:off x="7448469" y="5684376"/>
              <a:ext cx="776661" cy="373629"/>
            </a:xfrm>
            <a:prstGeom prst="line">
              <a:avLst/>
            </a:prstGeom>
            <a:grpFill/>
            <a:ln w="12700" cap="flat" cmpd="sng">
              <a:solidFill>
                <a:sysClr val="window" lastClr="FFFFFF"/>
              </a:solidFill>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182" name="直接连接符 29"/>
            <p:cNvCxnSpPr>
              <a:cxnSpLocks noChangeShapeType="1"/>
              <a:stCxn id="190" idx="7"/>
              <a:endCxn id="186" idx="3"/>
            </p:cNvCxnSpPr>
            <p:nvPr/>
          </p:nvCxnSpPr>
          <p:spPr bwMode="auto">
            <a:xfrm flipV="1">
              <a:off x="8658618" y="5521694"/>
              <a:ext cx="1457930" cy="516372"/>
            </a:xfrm>
            <a:prstGeom prst="line">
              <a:avLst/>
            </a:prstGeom>
            <a:grpFill/>
            <a:ln w="12700" cap="flat" cmpd="sng">
              <a:solidFill>
                <a:sysClr val="window" lastClr="FFFFFF"/>
              </a:solidFill>
              <a:bevel/>
              <a:headEnd/>
              <a:tailEnd/>
            </a:ln>
          </p:spPr>
        </p:cxnSp>
        <p:cxnSp>
          <p:nvCxnSpPr>
            <p:cNvPr id="183" name="直接连接符 32"/>
            <p:cNvCxnSpPr>
              <a:cxnSpLocks noChangeShapeType="1"/>
              <a:stCxn id="186" idx="1"/>
              <a:endCxn id="188" idx="5"/>
            </p:cNvCxnSpPr>
            <p:nvPr/>
          </p:nvCxnSpPr>
          <p:spPr bwMode="auto">
            <a:xfrm flipH="1" flipV="1">
              <a:off x="9479715" y="5256424"/>
              <a:ext cx="636834" cy="166933"/>
            </a:xfrm>
            <a:prstGeom prst="line">
              <a:avLst/>
            </a:prstGeom>
            <a:grpFill/>
            <a:ln w="12700" cap="flat" cmpd="sng">
              <a:solidFill>
                <a:sysClr val="window" lastClr="FFFFFF"/>
              </a:solidFill>
              <a:bevel/>
              <a:headEnd/>
              <a:tailEnd/>
            </a:ln>
          </p:spPr>
        </p:cxnSp>
        <p:cxnSp>
          <p:nvCxnSpPr>
            <p:cNvPr id="184" name="直接连接符 34"/>
            <p:cNvCxnSpPr>
              <a:cxnSpLocks noChangeShapeType="1"/>
              <a:stCxn id="192" idx="6"/>
              <a:endCxn id="186" idx="2"/>
            </p:cNvCxnSpPr>
            <p:nvPr/>
          </p:nvCxnSpPr>
          <p:spPr bwMode="auto">
            <a:xfrm flipV="1">
              <a:off x="7526509" y="5472525"/>
              <a:ext cx="2511999" cy="162682"/>
            </a:xfrm>
            <a:prstGeom prst="line">
              <a:avLst/>
            </a:prstGeom>
            <a:grpFill/>
            <a:ln w="12700" cap="flat" cmpd="sng">
              <a:solidFill>
                <a:sysClr val="window" lastClr="FFFFFF"/>
              </a:solidFill>
              <a:bevel/>
              <a:headEnd/>
              <a:tailEnd/>
            </a:ln>
          </p:spPr>
        </p:cxnSp>
        <p:sp>
          <p:nvSpPr>
            <p:cNvPr id="185" name="直接连接符 43"/>
            <p:cNvSpPr>
              <a:spLocks noChangeShapeType="1"/>
            </p:cNvSpPr>
            <p:nvPr/>
          </p:nvSpPr>
          <p:spPr bwMode="auto">
            <a:xfrm flipV="1">
              <a:off x="8506282" y="5270066"/>
              <a:ext cx="728632" cy="750905"/>
            </a:xfrm>
            <a:prstGeom prst="line">
              <a:avLst/>
            </a:prstGeom>
            <a:grpFill/>
            <a:ln w="12700" cap="flat" cmpd="sng">
              <a:solidFill>
                <a:sysClr val="window" lastClr="FFFFFF"/>
              </a:solidFill>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00" name="组合 199"/>
          <p:cNvGrpSpPr/>
          <p:nvPr/>
        </p:nvGrpSpPr>
        <p:grpSpPr>
          <a:xfrm>
            <a:off x="2326380" y="2220428"/>
            <a:ext cx="717062" cy="1205711"/>
            <a:chOff x="4693779" y="3564074"/>
            <a:chExt cx="1162426" cy="1963768"/>
          </a:xfrm>
        </p:grpSpPr>
        <p:sp>
          <p:nvSpPr>
            <p:cNvPr id="201" name="直接连接符 84"/>
            <p:cNvSpPr>
              <a:spLocks noChangeShapeType="1"/>
            </p:cNvSpPr>
            <p:nvPr/>
          </p:nvSpPr>
          <p:spPr bwMode="auto">
            <a:xfrm flipV="1">
              <a:off x="5276037" y="4083684"/>
              <a:ext cx="1" cy="1444158"/>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02" name="椭圆 90"/>
            <p:cNvSpPr>
              <a:spLocks noChangeArrowheads="1"/>
            </p:cNvSpPr>
            <p:nvPr/>
          </p:nvSpPr>
          <p:spPr bwMode="auto">
            <a:xfrm>
              <a:off x="4693779" y="3564074"/>
              <a:ext cx="1162426" cy="1162083"/>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400" b="0" i="0" u="none" strike="noStrike" kern="0" cap="none" spc="0" normalizeH="0" baseline="0" noProof="0">
                <a:ln>
                  <a:noFill/>
                </a:ln>
                <a:solidFill>
                  <a:srgbClr val="FFFFFF"/>
                </a:solidFill>
                <a:effectLst/>
                <a:uLnTx/>
                <a:uFillTx/>
              </a:endParaRPr>
            </a:p>
          </p:txBody>
        </p:sp>
      </p:grpSp>
      <p:sp>
        <p:nvSpPr>
          <p:cNvPr id="203" name="矩形 111"/>
          <p:cNvSpPr>
            <a:spLocks noChangeArrowheads="1"/>
          </p:cNvSpPr>
          <p:nvPr/>
        </p:nvSpPr>
        <p:spPr bwMode="auto">
          <a:xfrm>
            <a:off x="2453993" y="2436627"/>
            <a:ext cx="472772" cy="27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dirty="0">
                <a:solidFill>
                  <a:srgbClr val="000000"/>
                </a:solidFill>
                <a:latin typeface="Calibri" pitchFamily="34" charset="0"/>
                <a:ea typeface="微软雅黑" pitchFamily="34" charset="-122"/>
                <a:sym typeface="Calibri" pitchFamily="34" charset="0"/>
              </a:rPr>
              <a:t>挂失</a:t>
            </a:r>
            <a:endParaRPr lang="en-US" altLang="zh-CN" sz="1400" b="1" dirty="0">
              <a:solidFill>
                <a:srgbClr val="000000"/>
              </a:solidFill>
              <a:latin typeface="Calibri" pitchFamily="34" charset="0"/>
              <a:ea typeface="微软雅黑" pitchFamily="34" charset="-122"/>
              <a:sym typeface="Calibri" pitchFamily="34" charset="0"/>
            </a:endParaRPr>
          </a:p>
        </p:txBody>
      </p:sp>
      <p:grpSp>
        <p:nvGrpSpPr>
          <p:cNvPr id="204" name="组合 203"/>
          <p:cNvGrpSpPr/>
          <p:nvPr/>
        </p:nvGrpSpPr>
        <p:grpSpPr>
          <a:xfrm>
            <a:off x="1459237" y="1983316"/>
            <a:ext cx="698003" cy="1515141"/>
            <a:chOff x="3288054" y="3177886"/>
            <a:chExt cx="1131530" cy="2467743"/>
          </a:xfrm>
        </p:grpSpPr>
        <p:sp>
          <p:nvSpPr>
            <p:cNvPr id="205" name="直接连接符 12"/>
            <p:cNvSpPr>
              <a:spLocks noChangeShapeType="1"/>
            </p:cNvSpPr>
            <p:nvPr/>
          </p:nvSpPr>
          <p:spPr bwMode="auto">
            <a:xfrm flipV="1">
              <a:off x="3852195" y="4200238"/>
              <a:ext cx="1" cy="1445391"/>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06" name="椭圆 95"/>
            <p:cNvSpPr>
              <a:spLocks noChangeArrowheads="1"/>
            </p:cNvSpPr>
            <p:nvPr/>
          </p:nvSpPr>
          <p:spPr bwMode="auto">
            <a:xfrm>
              <a:off x="3288054" y="3177886"/>
              <a:ext cx="1131530" cy="1130204"/>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endParaRPr>
            </a:p>
          </p:txBody>
        </p:sp>
      </p:grpSp>
      <p:sp>
        <p:nvSpPr>
          <p:cNvPr id="207" name="矩形 112"/>
          <p:cNvSpPr>
            <a:spLocks noChangeArrowheads="1"/>
          </p:cNvSpPr>
          <p:nvPr/>
        </p:nvSpPr>
        <p:spPr bwMode="auto">
          <a:xfrm>
            <a:off x="1580774" y="2216619"/>
            <a:ext cx="472773" cy="27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dirty="0">
                <a:solidFill>
                  <a:srgbClr val="000000"/>
                </a:solidFill>
                <a:latin typeface="Calibri" pitchFamily="34" charset="0"/>
                <a:ea typeface="微软雅黑" pitchFamily="34" charset="-122"/>
                <a:sym typeface="Calibri" pitchFamily="34" charset="0"/>
              </a:rPr>
              <a:t>移交</a:t>
            </a:r>
            <a:endParaRPr lang="en-US" altLang="zh-CN" sz="1400" b="1" dirty="0">
              <a:solidFill>
                <a:srgbClr val="000000"/>
              </a:solidFill>
              <a:latin typeface="Calibri" pitchFamily="34" charset="0"/>
              <a:ea typeface="微软雅黑" pitchFamily="34" charset="-122"/>
              <a:sym typeface="Calibri" pitchFamily="34" charset="0"/>
            </a:endParaRPr>
          </a:p>
        </p:txBody>
      </p:sp>
      <p:grpSp>
        <p:nvGrpSpPr>
          <p:cNvPr id="208" name="组合 207"/>
          <p:cNvGrpSpPr/>
          <p:nvPr/>
        </p:nvGrpSpPr>
        <p:grpSpPr>
          <a:xfrm>
            <a:off x="3544909" y="1876616"/>
            <a:ext cx="717062" cy="1595758"/>
            <a:chOff x="6669132" y="3004102"/>
            <a:chExt cx="1162426" cy="2599047"/>
          </a:xfrm>
        </p:grpSpPr>
        <p:sp>
          <p:nvSpPr>
            <p:cNvPr id="209" name="直接连接符 86"/>
            <p:cNvSpPr>
              <a:spLocks noChangeShapeType="1"/>
            </p:cNvSpPr>
            <p:nvPr/>
          </p:nvSpPr>
          <p:spPr bwMode="auto">
            <a:xfrm flipV="1">
              <a:off x="7255965" y="3457411"/>
              <a:ext cx="1" cy="2145738"/>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10" name="椭圆 91"/>
            <p:cNvSpPr>
              <a:spLocks noChangeArrowheads="1"/>
            </p:cNvSpPr>
            <p:nvPr/>
          </p:nvSpPr>
          <p:spPr bwMode="auto">
            <a:xfrm>
              <a:off x="6669132" y="3004102"/>
              <a:ext cx="1162426" cy="1162832"/>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sp>
        <p:nvSpPr>
          <p:cNvPr id="211" name="矩形 113"/>
          <p:cNvSpPr>
            <a:spLocks noChangeArrowheads="1"/>
          </p:cNvSpPr>
          <p:nvPr/>
        </p:nvSpPr>
        <p:spPr bwMode="auto">
          <a:xfrm>
            <a:off x="3672198" y="2132856"/>
            <a:ext cx="472772" cy="27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b="1" dirty="0">
                <a:solidFill>
                  <a:srgbClr val="000000"/>
                </a:solidFill>
                <a:latin typeface="Calibri" pitchFamily="34" charset="0"/>
                <a:ea typeface="微软雅黑" pitchFamily="34" charset="-122"/>
                <a:sym typeface="Calibri" pitchFamily="34" charset="0"/>
              </a:rPr>
              <a:t>变更</a:t>
            </a:r>
          </a:p>
        </p:txBody>
      </p:sp>
      <p:grpSp>
        <p:nvGrpSpPr>
          <p:cNvPr id="212" name="组合 211"/>
          <p:cNvGrpSpPr/>
          <p:nvPr/>
        </p:nvGrpSpPr>
        <p:grpSpPr>
          <a:xfrm>
            <a:off x="5416177" y="1372755"/>
            <a:ext cx="717062" cy="2015445"/>
            <a:chOff x="9702639" y="2183452"/>
            <a:chExt cx="1162426" cy="3282600"/>
          </a:xfrm>
        </p:grpSpPr>
        <p:sp>
          <p:nvSpPr>
            <p:cNvPr id="213" name="直接连接符 89"/>
            <p:cNvSpPr>
              <a:spLocks noChangeShapeType="1"/>
            </p:cNvSpPr>
            <p:nvPr/>
          </p:nvSpPr>
          <p:spPr bwMode="auto">
            <a:xfrm flipV="1">
              <a:off x="10305417" y="3145995"/>
              <a:ext cx="1" cy="2320057"/>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14" name="椭圆 94"/>
            <p:cNvSpPr>
              <a:spLocks noChangeArrowheads="1"/>
            </p:cNvSpPr>
            <p:nvPr/>
          </p:nvSpPr>
          <p:spPr bwMode="auto">
            <a:xfrm>
              <a:off x="9702639" y="2183452"/>
              <a:ext cx="1162426" cy="1162409"/>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400" b="0" i="0" u="none" strike="noStrike" kern="0" cap="none" spc="0" normalizeH="0" baseline="0" noProof="0">
                <a:ln>
                  <a:noFill/>
                </a:ln>
                <a:solidFill>
                  <a:srgbClr val="FFFFFF"/>
                </a:solidFill>
                <a:effectLst/>
                <a:uLnTx/>
                <a:uFillTx/>
              </a:endParaRPr>
            </a:p>
          </p:txBody>
        </p:sp>
      </p:grpSp>
      <p:sp>
        <p:nvSpPr>
          <p:cNvPr id="215" name="矩形 114"/>
          <p:cNvSpPr>
            <a:spLocks noChangeArrowheads="1"/>
          </p:cNvSpPr>
          <p:nvPr/>
        </p:nvSpPr>
        <p:spPr bwMode="auto">
          <a:xfrm>
            <a:off x="5532421" y="1519023"/>
            <a:ext cx="472772" cy="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b="1" dirty="0">
                <a:solidFill>
                  <a:srgbClr val="000000"/>
                </a:solidFill>
                <a:latin typeface="Calibri" pitchFamily="34" charset="0"/>
                <a:ea typeface="微软雅黑" pitchFamily="34" charset="-122"/>
                <a:sym typeface="Calibri" pitchFamily="34" charset="0"/>
              </a:rPr>
              <a:t>处置</a:t>
            </a:r>
            <a:endParaRPr lang="en-US" altLang="zh-CN" sz="1400" b="1" dirty="0">
              <a:solidFill>
                <a:srgbClr val="000000"/>
              </a:solidFill>
              <a:latin typeface="Calibri" pitchFamily="34" charset="0"/>
              <a:ea typeface="微软雅黑" pitchFamily="34" charset="-122"/>
              <a:sym typeface="Calibri" pitchFamily="34" charset="0"/>
            </a:endParaRPr>
          </a:p>
          <a:p>
            <a:pPr algn="ctr"/>
            <a:r>
              <a:rPr lang="zh-CN" altLang="en-US" sz="1400" b="1" dirty="0">
                <a:solidFill>
                  <a:srgbClr val="000000"/>
                </a:solidFill>
                <a:latin typeface="Calibri" pitchFamily="34" charset="0"/>
                <a:ea typeface="微软雅黑" pitchFamily="34" charset="-122"/>
                <a:sym typeface="Calibri" pitchFamily="34" charset="0"/>
              </a:rPr>
              <a:t>汇总</a:t>
            </a:r>
          </a:p>
        </p:txBody>
      </p:sp>
      <p:grpSp>
        <p:nvGrpSpPr>
          <p:cNvPr id="216" name="组合 215"/>
          <p:cNvGrpSpPr/>
          <p:nvPr/>
        </p:nvGrpSpPr>
        <p:grpSpPr>
          <a:xfrm>
            <a:off x="4167871" y="855853"/>
            <a:ext cx="830219" cy="2929508"/>
            <a:chOff x="7679013" y="1341562"/>
            <a:chExt cx="1345866" cy="4771355"/>
          </a:xfrm>
        </p:grpSpPr>
        <p:sp>
          <p:nvSpPr>
            <p:cNvPr id="217" name="直接连接符 87"/>
            <p:cNvSpPr>
              <a:spLocks noChangeShapeType="1"/>
            </p:cNvSpPr>
            <p:nvPr/>
          </p:nvSpPr>
          <p:spPr bwMode="auto">
            <a:xfrm flipV="1">
              <a:off x="8361211" y="2567202"/>
              <a:ext cx="1" cy="3545715"/>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18" name="椭圆 13"/>
            <p:cNvSpPr>
              <a:spLocks noChangeArrowheads="1"/>
            </p:cNvSpPr>
            <p:nvPr/>
          </p:nvSpPr>
          <p:spPr bwMode="auto">
            <a:xfrm>
              <a:off x="7679013" y="1341562"/>
              <a:ext cx="1345866" cy="1346173"/>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sp>
        <p:nvSpPr>
          <p:cNvPr id="219" name="矩形 118"/>
          <p:cNvSpPr>
            <a:spLocks noChangeArrowheads="1"/>
          </p:cNvSpPr>
          <p:nvPr/>
        </p:nvSpPr>
        <p:spPr bwMode="auto">
          <a:xfrm>
            <a:off x="4360552" y="1124744"/>
            <a:ext cx="472772" cy="27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b="1" dirty="0">
                <a:solidFill>
                  <a:srgbClr val="000000"/>
                </a:solidFill>
                <a:latin typeface="Calibri" pitchFamily="34" charset="0"/>
                <a:ea typeface="微软雅黑" pitchFamily="34" charset="-122"/>
                <a:sym typeface="Calibri" pitchFamily="34" charset="0"/>
              </a:rPr>
              <a:t>归还</a:t>
            </a:r>
          </a:p>
        </p:txBody>
      </p:sp>
      <p:grpSp>
        <p:nvGrpSpPr>
          <p:cNvPr id="220" name="组合 219"/>
          <p:cNvGrpSpPr/>
          <p:nvPr/>
        </p:nvGrpSpPr>
        <p:grpSpPr>
          <a:xfrm>
            <a:off x="2892168" y="1364457"/>
            <a:ext cx="717062" cy="2262040"/>
            <a:chOff x="5610976" y="2169935"/>
            <a:chExt cx="1162426" cy="3684235"/>
          </a:xfrm>
        </p:grpSpPr>
        <p:sp>
          <p:nvSpPr>
            <p:cNvPr id="221" name="直接连接符 85"/>
            <p:cNvSpPr>
              <a:spLocks noChangeShapeType="1"/>
            </p:cNvSpPr>
            <p:nvPr/>
          </p:nvSpPr>
          <p:spPr bwMode="auto">
            <a:xfrm flipV="1">
              <a:off x="6178962" y="2352496"/>
              <a:ext cx="1" cy="3501674"/>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22" name="椭圆 93"/>
            <p:cNvSpPr>
              <a:spLocks noChangeArrowheads="1"/>
            </p:cNvSpPr>
            <p:nvPr/>
          </p:nvSpPr>
          <p:spPr bwMode="auto">
            <a:xfrm>
              <a:off x="5610976" y="2169935"/>
              <a:ext cx="1162426" cy="1162310"/>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endParaRPr>
            </a:p>
          </p:txBody>
        </p:sp>
      </p:grpSp>
      <p:sp>
        <p:nvSpPr>
          <p:cNvPr id="223" name="矩形 119"/>
          <p:cNvSpPr>
            <a:spLocks noChangeArrowheads="1"/>
          </p:cNvSpPr>
          <p:nvPr/>
        </p:nvSpPr>
        <p:spPr bwMode="auto">
          <a:xfrm>
            <a:off x="3014314" y="1557886"/>
            <a:ext cx="472772" cy="27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b="1" dirty="0">
                <a:solidFill>
                  <a:srgbClr val="000000"/>
                </a:solidFill>
                <a:latin typeface="Calibri" pitchFamily="34" charset="0"/>
                <a:ea typeface="微软雅黑" pitchFamily="34" charset="-122"/>
                <a:sym typeface="Calibri" pitchFamily="34" charset="0"/>
              </a:rPr>
              <a:t>维修</a:t>
            </a:r>
          </a:p>
        </p:txBody>
      </p:sp>
      <p:grpSp>
        <p:nvGrpSpPr>
          <p:cNvPr id="224" name="组合 223"/>
          <p:cNvGrpSpPr/>
          <p:nvPr/>
        </p:nvGrpSpPr>
        <p:grpSpPr>
          <a:xfrm>
            <a:off x="4762246" y="2010584"/>
            <a:ext cx="784956" cy="1214010"/>
            <a:chOff x="8642553" y="3222299"/>
            <a:chExt cx="1272489" cy="1977284"/>
          </a:xfrm>
        </p:grpSpPr>
        <p:sp>
          <p:nvSpPr>
            <p:cNvPr id="225" name="直接连接符 88"/>
            <p:cNvSpPr>
              <a:spLocks noChangeShapeType="1"/>
            </p:cNvSpPr>
            <p:nvPr/>
          </p:nvSpPr>
          <p:spPr bwMode="auto">
            <a:xfrm flipV="1">
              <a:off x="9285939" y="4017097"/>
              <a:ext cx="1" cy="1182486"/>
            </a:xfrm>
            <a:prstGeom prst="line">
              <a:avLst/>
            </a:prstGeom>
            <a:noFill/>
            <a:ln w="25400" cap="flat" cmpd="sng" algn="ctr">
              <a:solidFill>
                <a:srgbClr val="0070C0"/>
              </a:solidFill>
              <a:prstDash val="solid"/>
              <a:headEnd/>
              <a:tailEn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26" name="椭圆 92"/>
            <p:cNvSpPr>
              <a:spLocks noChangeArrowheads="1"/>
            </p:cNvSpPr>
            <p:nvPr/>
          </p:nvSpPr>
          <p:spPr bwMode="auto">
            <a:xfrm>
              <a:off x="8642553" y="3222299"/>
              <a:ext cx="1272489" cy="1271587"/>
            </a:xfrm>
            <a:prstGeom prst="ellipse">
              <a:avLst/>
            </a:prstGeom>
            <a:gradFill>
              <a:gsLst>
                <a:gs pos="50000">
                  <a:sysClr val="window" lastClr="FFFFFF"/>
                </a:gs>
                <a:gs pos="0">
                  <a:sysClr val="window" lastClr="FFFFFF"/>
                </a:gs>
                <a:gs pos="100000">
                  <a:sysClr val="window" lastClr="FFFFFF">
                    <a:lumMod val="75000"/>
                  </a:sysClr>
                </a:gs>
              </a:gsLst>
              <a:lin ang="18900000" scaled="0"/>
            </a:gradFill>
            <a:ln w="38100" cap="flat" cmpd="sng">
              <a:noFill/>
              <a:beve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400" b="0" i="0" u="none" strike="noStrike" kern="0" cap="none" spc="0" normalizeH="0" baseline="0" noProof="0">
                <a:ln>
                  <a:noFill/>
                </a:ln>
                <a:solidFill>
                  <a:srgbClr val="FFFFFF"/>
                </a:solidFill>
                <a:effectLst/>
                <a:uLnTx/>
                <a:uFillTx/>
              </a:endParaRPr>
            </a:p>
          </p:txBody>
        </p:sp>
      </p:grpSp>
      <p:sp>
        <p:nvSpPr>
          <p:cNvPr id="227" name="矩形 120"/>
          <p:cNvSpPr>
            <a:spLocks noChangeArrowheads="1"/>
          </p:cNvSpPr>
          <p:nvPr/>
        </p:nvSpPr>
        <p:spPr bwMode="auto">
          <a:xfrm>
            <a:off x="4924997" y="2292611"/>
            <a:ext cx="472772" cy="27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400" b="1" dirty="0">
                <a:solidFill>
                  <a:srgbClr val="000000"/>
                </a:solidFill>
                <a:latin typeface="Calibri" pitchFamily="34" charset="0"/>
                <a:ea typeface="微软雅黑" pitchFamily="34" charset="-122"/>
                <a:sym typeface="Calibri" pitchFamily="34" charset="0"/>
              </a:rPr>
              <a:t>处置</a:t>
            </a:r>
          </a:p>
        </p:txBody>
      </p:sp>
      <p:cxnSp>
        <p:nvCxnSpPr>
          <p:cNvPr id="228" name="原创设计师QQ598969553      _8"/>
          <p:cNvCxnSpPr/>
          <p:nvPr/>
        </p:nvCxnSpPr>
        <p:spPr>
          <a:xfrm>
            <a:off x="7236296" y="1633006"/>
            <a:ext cx="0" cy="3372596"/>
          </a:xfrm>
          <a:prstGeom prst="line">
            <a:avLst/>
          </a:prstGeom>
          <a:noFill/>
          <a:ln w="28575" cap="flat" cmpd="sng" algn="ctr">
            <a:solidFill>
              <a:sysClr val="window" lastClr="FFFFFF">
                <a:lumMod val="50000"/>
              </a:sysClr>
            </a:solidFill>
            <a:prstDash val="sysDot"/>
            <a:tailEnd type="oval"/>
          </a:ln>
          <a:effectLst/>
        </p:spPr>
      </p:cxnSp>
      <p:sp>
        <p:nvSpPr>
          <p:cNvPr id="231" name="原创设计师QQ598969553      _3"/>
          <p:cNvSpPr/>
          <p:nvPr/>
        </p:nvSpPr>
        <p:spPr>
          <a:xfrm>
            <a:off x="7607440" y="1633006"/>
            <a:ext cx="1282156" cy="38301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kern="0" dirty="0">
                <a:gradFill>
                  <a:gsLst>
                    <a:gs pos="22000">
                      <a:srgbClr val="01B0F1"/>
                    </a:gs>
                    <a:gs pos="94000">
                      <a:srgbClr val="0073C3"/>
                    </a:gs>
                  </a:gsLst>
                  <a:lin ang="2700000" scaled="0"/>
                </a:gradFill>
                <a:latin typeface="微软雅黑" panose="020B0503020204020204" pitchFamily="34" charset="-122"/>
                <a:ea typeface="微软雅黑" panose="020B0503020204020204" pitchFamily="34" charset="-122"/>
              </a:rPr>
              <a:t>我的资产</a:t>
            </a:r>
            <a:endParaRPr kumimoji="0" lang="zh-CN" altLang="en-US" sz="1800" b="0" i="0" u="none" strike="noStrike" kern="0" cap="none" spc="0" normalizeH="0" baseline="0" noProof="0" dirty="0">
              <a:ln>
                <a:noFill/>
              </a:ln>
              <a:gradFill>
                <a:gsLst>
                  <a:gs pos="22000">
                    <a:srgbClr val="01B0F1"/>
                  </a:gs>
                  <a:gs pos="94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sp>
        <p:nvSpPr>
          <p:cNvPr id="232" name="原创设计师QQ598969553      _5"/>
          <p:cNvSpPr/>
          <p:nvPr/>
        </p:nvSpPr>
        <p:spPr>
          <a:xfrm>
            <a:off x="7607440" y="2440326"/>
            <a:ext cx="1461668" cy="38301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kern="0" dirty="0">
                <a:gradFill>
                  <a:gsLst>
                    <a:gs pos="22000">
                      <a:srgbClr val="01B0F1"/>
                    </a:gs>
                    <a:gs pos="94000">
                      <a:srgbClr val="0073C3"/>
                    </a:gs>
                  </a:gsLst>
                  <a:lin ang="2700000" scaled="0"/>
                </a:gradFill>
                <a:latin typeface="微软雅黑" panose="020B0503020204020204" pitchFamily="34" charset="-122"/>
                <a:ea typeface="微软雅黑" panose="020B0503020204020204" pitchFamily="34" charset="-122"/>
              </a:rPr>
              <a:t>综合查询</a:t>
            </a:r>
            <a:endParaRPr kumimoji="0" lang="zh-CN" altLang="en-US" sz="1800" b="0" i="0" u="none" strike="noStrike" kern="0" cap="none" spc="0" normalizeH="0" baseline="0" noProof="0" dirty="0">
              <a:ln>
                <a:noFill/>
              </a:ln>
              <a:gradFill>
                <a:gsLst>
                  <a:gs pos="22000">
                    <a:srgbClr val="01B0F1"/>
                  </a:gs>
                  <a:gs pos="94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grpSp>
        <p:nvGrpSpPr>
          <p:cNvPr id="233" name="原创设计师QQ598969553      _10"/>
          <p:cNvGrpSpPr/>
          <p:nvPr/>
        </p:nvGrpSpPr>
        <p:grpSpPr>
          <a:xfrm>
            <a:off x="7089907" y="1546203"/>
            <a:ext cx="442641" cy="461665"/>
            <a:chOff x="1505114" y="3412397"/>
            <a:chExt cx="589156" cy="614476"/>
          </a:xfrm>
        </p:grpSpPr>
        <p:sp>
          <p:nvSpPr>
            <p:cNvPr id="234" name="Oval 53"/>
            <p:cNvSpPr>
              <a:spLocks noChangeArrowheads="1"/>
            </p:cNvSpPr>
            <p:nvPr/>
          </p:nvSpPr>
          <p:spPr bwMode="auto">
            <a:xfrm>
              <a:off x="1505114" y="3434341"/>
              <a:ext cx="589156" cy="589303"/>
            </a:xfrm>
            <a:prstGeom prst="ellipse">
              <a:avLst/>
            </a:prstGeom>
            <a:gradFill>
              <a:gsLst>
                <a:gs pos="0">
                  <a:srgbClr val="01B0F1"/>
                </a:gs>
                <a:gs pos="100000">
                  <a:srgbClr val="0073C3"/>
                </a:gs>
              </a:gsLst>
              <a:lin ang="12600000" scaled="0"/>
            </a:gradFill>
            <a:ln w="381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35" name="文本框 9"/>
            <p:cNvSpPr txBox="1"/>
            <p:nvPr/>
          </p:nvSpPr>
          <p:spPr>
            <a:xfrm>
              <a:off x="1563785" y="3412397"/>
              <a:ext cx="454883" cy="614476"/>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 lastClr="FFFFFF"/>
                  </a:solidFill>
                  <a:effectLst/>
                  <a:uLnTx/>
                  <a:uFillTx/>
                  <a:latin typeface="Impact" pitchFamily="34" charset="0"/>
                  <a:ea typeface="微软雅黑" panose="020B0503020204020204" pitchFamily="34" charset="-122"/>
                </a:rPr>
                <a:t>A</a:t>
              </a:r>
              <a:endParaRPr kumimoji="0" lang="zh-CN" altLang="en-US" sz="2400" b="0" i="0" u="none" strike="noStrike" kern="0" cap="none" spc="0" normalizeH="0" baseline="0" noProof="0" dirty="0">
                <a:ln>
                  <a:noFill/>
                </a:ln>
                <a:solidFill>
                  <a:sysClr val="window" lastClr="FFFFFF"/>
                </a:solidFill>
                <a:effectLst/>
                <a:uLnTx/>
                <a:uFillTx/>
                <a:latin typeface="Impact" pitchFamily="34" charset="0"/>
                <a:ea typeface="微软雅黑" panose="020B0503020204020204" pitchFamily="34" charset="-122"/>
              </a:endParaRPr>
            </a:p>
          </p:txBody>
        </p:sp>
      </p:grpSp>
      <p:grpSp>
        <p:nvGrpSpPr>
          <p:cNvPr id="236" name="原创设计师QQ598969553      _13"/>
          <p:cNvGrpSpPr/>
          <p:nvPr/>
        </p:nvGrpSpPr>
        <p:grpSpPr>
          <a:xfrm>
            <a:off x="7089907" y="2463279"/>
            <a:ext cx="442641" cy="461665"/>
            <a:chOff x="1505114" y="3412397"/>
            <a:chExt cx="589156" cy="614476"/>
          </a:xfrm>
        </p:grpSpPr>
        <p:sp>
          <p:nvSpPr>
            <p:cNvPr id="237" name="Oval 53"/>
            <p:cNvSpPr>
              <a:spLocks noChangeArrowheads="1"/>
            </p:cNvSpPr>
            <p:nvPr/>
          </p:nvSpPr>
          <p:spPr bwMode="auto">
            <a:xfrm>
              <a:off x="1505114" y="3434341"/>
              <a:ext cx="589156" cy="589303"/>
            </a:xfrm>
            <a:prstGeom prst="ellipse">
              <a:avLst/>
            </a:prstGeom>
            <a:gradFill>
              <a:gsLst>
                <a:gs pos="0">
                  <a:srgbClr val="01B0F1"/>
                </a:gs>
                <a:gs pos="100000">
                  <a:srgbClr val="0073C3"/>
                </a:gs>
              </a:gsLst>
              <a:lin ang="12600000" scaled="0"/>
            </a:gradFill>
            <a:ln w="381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38" name="文本框 9"/>
            <p:cNvSpPr txBox="1"/>
            <p:nvPr/>
          </p:nvSpPr>
          <p:spPr>
            <a:xfrm>
              <a:off x="1555249" y="3412397"/>
              <a:ext cx="471953" cy="614476"/>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 lastClr="FFFFFF"/>
                  </a:solidFill>
                  <a:effectLst/>
                  <a:uLnTx/>
                  <a:uFillTx/>
                  <a:latin typeface="Impact" pitchFamily="34" charset="0"/>
                  <a:ea typeface="微软雅黑" panose="020B0503020204020204" pitchFamily="34" charset="-122"/>
                </a:rPr>
                <a:t>B</a:t>
              </a:r>
              <a:endParaRPr kumimoji="0" lang="zh-CN" altLang="en-US" sz="2400" b="0" i="0" u="none" strike="noStrike" kern="0" cap="none" spc="0" normalizeH="0" baseline="0" noProof="0" dirty="0">
                <a:ln>
                  <a:noFill/>
                </a:ln>
                <a:solidFill>
                  <a:sysClr val="window" lastClr="FFFFFF"/>
                </a:solidFill>
                <a:effectLst/>
                <a:uLnTx/>
                <a:uFillTx/>
                <a:latin typeface="Impact" pitchFamily="34" charset="0"/>
                <a:ea typeface="微软雅黑" panose="020B0503020204020204" pitchFamily="34" charset="-122"/>
              </a:endParaRPr>
            </a:p>
          </p:txBody>
        </p:sp>
      </p:grpSp>
      <p:sp>
        <p:nvSpPr>
          <p:cNvPr id="239" name="原创设计师QQ598969553      _5"/>
          <p:cNvSpPr/>
          <p:nvPr/>
        </p:nvSpPr>
        <p:spPr>
          <a:xfrm>
            <a:off x="7609813" y="3304422"/>
            <a:ext cx="1461668" cy="38301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kern="0" dirty="0">
                <a:gradFill>
                  <a:gsLst>
                    <a:gs pos="22000">
                      <a:srgbClr val="01B0F1"/>
                    </a:gs>
                    <a:gs pos="94000">
                      <a:srgbClr val="0073C3"/>
                    </a:gs>
                  </a:gsLst>
                  <a:lin ang="2700000" scaled="0"/>
                </a:gradFill>
                <a:latin typeface="微软雅黑" panose="020B0503020204020204" pitchFamily="34" charset="-122"/>
                <a:ea typeface="微软雅黑" panose="020B0503020204020204" pitchFamily="34" charset="-122"/>
              </a:rPr>
              <a:t>综合统计</a:t>
            </a:r>
            <a:endParaRPr kumimoji="0" lang="zh-CN" altLang="en-US" sz="1800" b="0" i="0" u="none" strike="noStrike" kern="0" cap="none" spc="0" normalizeH="0" baseline="0" noProof="0" dirty="0">
              <a:ln>
                <a:noFill/>
              </a:ln>
              <a:gradFill>
                <a:gsLst>
                  <a:gs pos="22000">
                    <a:srgbClr val="01B0F1"/>
                  </a:gs>
                  <a:gs pos="94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grpSp>
        <p:nvGrpSpPr>
          <p:cNvPr id="240" name="原创设计师QQ598969553      _13"/>
          <p:cNvGrpSpPr/>
          <p:nvPr/>
        </p:nvGrpSpPr>
        <p:grpSpPr>
          <a:xfrm>
            <a:off x="7092280" y="3327375"/>
            <a:ext cx="442641" cy="461665"/>
            <a:chOff x="1505114" y="3412397"/>
            <a:chExt cx="589156" cy="614476"/>
          </a:xfrm>
        </p:grpSpPr>
        <p:sp>
          <p:nvSpPr>
            <p:cNvPr id="241" name="Oval 53"/>
            <p:cNvSpPr>
              <a:spLocks noChangeArrowheads="1"/>
            </p:cNvSpPr>
            <p:nvPr/>
          </p:nvSpPr>
          <p:spPr bwMode="auto">
            <a:xfrm>
              <a:off x="1505114" y="3434341"/>
              <a:ext cx="589156" cy="589303"/>
            </a:xfrm>
            <a:prstGeom prst="ellipse">
              <a:avLst/>
            </a:prstGeom>
            <a:gradFill>
              <a:gsLst>
                <a:gs pos="0">
                  <a:srgbClr val="01B0F1"/>
                </a:gs>
                <a:gs pos="100000">
                  <a:srgbClr val="0073C3"/>
                </a:gs>
              </a:gsLst>
              <a:lin ang="12600000" scaled="0"/>
            </a:gradFill>
            <a:ln w="381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42" name="文本框 9"/>
            <p:cNvSpPr txBox="1"/>
            <p:nvPr/>
          </p:nvSpPr>
          <p:spPr>
            <a:xfrm>
              <a:off x="1555250" y="3412397"/>
              <a:ext cx="471952" cy="614476"/>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0" kern="0" dirty="0">
                  <a:solidFill>
                    <a:sysClr val="window" lastClr="FFFFFF"/>
                  </a:solidFill>
                  <a:latin typeface="Impact" pitchFamily="34" charset="0"/>
                  <a:ea typeface="微软雅黑" panose="020B0503020204020204" pitchFamily="34" charset="-122"/>
                </a:rPr>
                <a:t>C</a:t>
              </a:r>
              <a:endParaRPr kumimoji="0" lang="zh-CN" altLang="en-US" sz="2400" b="0" i="0" u="none" strike="noStrike" kern="0" cap="none" spc="0" normalizeH="0" baseline="0" noProof="0" dirty="0">
                <a:ln>
                  <a:noFill/>
                </a:ln>
                <a:solidFill>
                  <a:sysClr val="window" lastClr="FFFFFF"/>
                </a:solidFill>
                <a:effectLst/>
                <a:uLnTx/>
                <a:uFillTx/>
                <a:latin typeface="Impact" pitchFamily="34" charset="0"/>
                <a:ea typeface="微软雅黑" panose="020B0503020204020204" pitchFamily="34" charset="-122"/>
              </a:endParaRPr>
            </a:p>
          </p:txBody>
        </p:sp>
      </p:grpSp>
      <p:grpSp>
        <p:nvGrpSpPr>
          <p:cNvPr id="111" name="组合 40"/>
          <p:cNvGrpSpPr>
            <a:grpSpLocks/>
          </p:cNvGrpSpPr>
          <p:nvPr/>
        </p:nvGrpSpPr>
        <p:grpSpPr bwMode="auto">
          <a:xfrm>
            <a:off x="1003585" y="4883657"/>
            <a:ext cx="1287495" cy="1137631"/>
            <a:chOff x="1128105" y="2786058"/>
            <a:chExt cx="1935848" cy="1751017"/>
          </a:xfrm>
        </p:grpSpPr>
        <p:grpSp>
          <p:nvGrpSpPr>
            <p:cNvPr id="112" name="Group 6"/>
            <p:cNvGrpSpPr>
              <a:grpSpLocks/>
            </p:cNvGrpSpPr>
            <p:nvPr/>
          </p:nvGrpSpPr>
          <p:grpSpPr bwMode="auto">
            <a:xfrm>
              <a:off x="1295400" y="2786058"/>
              <a:ext cx="1753450" cy="1751017"/>
              <a:chOff x="1823" y="2371"/>
              <a:chExt cx="1801" cy="1801"/>
            </a:xfrm>
          </p:grpSpPr>
          <p:sp>
            <p:nvSpPr>
              <p:cNvPr id="114"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15" name="Oval 8"/>
              <p:cNvSpPr>
                <a:spLocks noChangeArrowheads="1"/>
              </p:cNvSpPr>
              <p:nvPr/>
            </p:nvSpPr>
            <p:spPr bwMode="auto">
              <a:xfrm>
                <a:off x="1946" y="2493"/>
                <a:ext cx="1556" cy="1556"/>
              </a:xfrm>
              <a:prstGeom prst="ellipse">
                <a:avLst/>
              </a:prstGeom>
              <a:gradFill>
                <a:gsLst>
                  <a:gs pos="50000">
                    <a:srgbClr val="EEEEEE"/>
                  </a:gs>
                  <a:gs pos="0">
                    <a:sysClr val="window" lastClr="FFFFFF"/>
                  </a:gs>
                  <a:gs pos="100000">
                    <a:sysClr val="window" lastClr="FFFFFF">
                      <a:lumMod val="75000"/>
                    </a:sysClr>
                  </a:gs>
                </a:gsLst>
                <a:lin ang="18900000" scaled="1"/>
              </a:gradFill>
              <a:ln w="381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grpSp>
        <p:sp>
          <p:nvSpPr>
            <p:cNvPr id="113" name="Text Box 9"/>
            <p:cNvSpPr txBox="1">
              <a:spLocks noChangeArrowheads="1"/>
            </p:cNvSpPr>
            <p:nvPr/>
          </p:nvSpPr>
          <p:spPr bwMode="auto">
            <a:xfrm>
              <a:off x="1128105" y="3413117"/>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kern="0" dirty="0">
                  <a:solidFill>
                    <a:srgbClr val="0070C0"/>
                  </a:solidFill>
                  <a:latin typeface="微软雅黑" pitchFamily="34" charset="-122"/>
                  <a:ea typeface="微软雅黑" pitchFamily="34" charset="-122"/>
                </a:rPr>
                <a:t>采购</a:t>
              </a:r>
              <a:endParaRPr kumimoji="0" lang="zh-CN" altLang="en-US" sz="2000" b="1" i="0" u="none" strike="noStrike" kern="0" cap="none" spc="0" normalizeH="0" baseline="0" noProof="0" dirty="0">
                <a:ln>
                  <a:noFill/>
                </a:ln>
                <a:solidFill>
                  <a:srgbClr val="0070C0"/>
                </a:solidFill>
                <a:effectLst/>
                <a:uLnTx/>
                <a:uFillTx/>
                <a:latin typeface="微软雅黑" pitchFamily="34" charset="-122"/>
                <a:ea typeface="微软雅黑" pitchFamily="34" charset="-122"/>
              </a:endParaRPr>
            </a:p>
          </p:txBody>
        </p:sp>
      </p:grpSp>
    </p:spTree>
    <p:extLst>
      <p:ext uri="{BB962C8B-B14F-4D97-AF65-F5344CB8AC3E}">
        <p14:creationId xmlns:p14="http://schemas.microsoft.com/office/powerpoint/2010/main" val="31192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p:cTn id="11" dur="1000" fill="hold"/>
                                        <p:tgtEl>
                                          <p:spTgt spid="111"/>
                                        </p:tgtEl>
                                        <p:attrNameLst>
                                          <p:attrName>ppt_w</p:attrName>
                                        </p:attrNameLst>
                                      </p:cBhvr>
                                      <p:tavLst>
                                        <p:tav tm="0">
                                          <p:val>
                                            <p:fltVal val="0"/>
                                          </p:val>
                                        </p:tav>
                                        <p:tav tm="100000">
                                          <p:val>
                                            <p:strVal val="#ppt_w"/>
                                          </p:val>
                                        </p:tav>
                                      </p:tavLst>
                                    </p:anim>
                                    <p:anim calcmode="lin" valueType="num">
                                      <p:cBhvr>
                                        <p:cTn id="12" dur="1000" fill="hold"/>
                                        <p:tgtEl>
                                          <p:spTgt spid="111"/>
                                        </p:tgtEl>
                                        <p:attrNameLst>
                                          <p:attrName>ppt_h</p:attrName>
                                        </p:attrNameLst>
                                      </p:cBhvr>
                                      <p:tavLst>
                                        <p:tav tm="0">
                                          <p:val>
                                            <p:fltVal val="0"/>
                                          </p:val>
                                        </p:tav>
                                        <p:tav tm="100000">
                                          <p:val>
                                            <p:strVal val="#ppt_h"/>
                                          </p:val>
                                        </p:tav>
                                      </p:tavLst>
                                    </p:anim>
                                    <p:anim calcmode="lin" valueType="num">
                                      <p:cBhvr>
                                        <p:cTn id="13" dur="1000" fill="hold"/>
                                        <p:tgtEl>
                                          <p:spTgt spid="1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15" presetClass="entr" presetSubtype="0" fill="hold" nodeType="afterEffect">
                                  <p:stCondLst>
                                    <p:cond delay="0"/>
                                  </p:stCondLst>
                                  <p:childTnLst>
                                    <p:set>
                                      <p:cBhvr>
                                        <p:cTn id="17" dur="1" fill="hold">
                                          <p:stCondLst>
                                            <p:cond delay="0"/>
                                          </p:stCondLst>
                                        </p:cTn>
                                        <p:tgtEl>
                                          <p:spTgt spid="105"/>
                                        </p:tgtEl>
                                        <p:attrNameLst>
                                          <p:attrName>style.visibility</p:attrName>
                                        </p:attrNameLst>
                                      </p:cBhvr>
                                      <p:to>
                                        <p:strVal val="visible"/>
                                      </p:to>
                                    </p:set>
                                    <p:anim calcmode="lin" valueType="num">
                                      <p:cBhvr>
                                        <p:cTn id="18" dur="1000" fill="hold"/>
                                        <p:tgtEl>
                                          <p:spTgt spid="105"/>
                                        </p:tgtEl>
                                        <p:attrNameLst>
                                          <p:attrName>ppt_w</p:attrName>
                                        </p:attrNameLst>
                                      </p:cBhvr>
                                      <p:tavLst>
                                        <p:tav tm="0">
                                          <p:val>
                                            <p:fltVal val="0"/>
                                          </p:val>
                                        </p:tav>
                                        <p:tav tm="100000">
                                          <p:val>
                                            <p:strVal val="#ppt_w"/>
                                          </p:val>
                                        </p:tav>
                                      </p:tavLst>
                                    </p:anim>
                                    <p:anim calcmode="lin" valueType="num">
                                      <p:cBhvr>
                                        <p:cTn id="19" dur="1000" fill="hold"/>
                                        <p:tgtEl>
                                          <p:spTgt spid="105"/>
                                        </p:tgtEl>
                                        <p:attrNameLst>
                                          <p:attrName>ppt_h</p:attrName>
                                        </p:attrNameLst>
                                      </p:cBhvr>
                                      <p:tavLst>
                                        <p:tav tm="0">
                                          <p:val>
                                            <p:fltVal val="0"/>
                                          </p:val>
                                        </p:tav>
                                        <p:tav tm="100000">
                                          <p:val>
                                            <p:strVal val="#ppt_h"/>
                                          </p:val>
                                        </p:tav>
                                      </p:tavLst>
                                    </p:anim>
                                    <p:anim calcmode="lin" valueType="num">
                                      <p:cBhvr>
                                        <p:cTn id="20" dur="1000" fill="hold"/>
                                        <p:tgtEl>
                                          <p:spTgt spid="10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5"/>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250"/>
                                  </p:stCondLst>
                                  <p:childTnLst>
                                    <p:set>
                                      <p:cBhvr>
                                        <p:cTn id="23" dur="1" fill="hold">
                                          <p:stCondLst>
                                            <p:cond delay="0"/>
                                          </p:stCondLst>
                                        </p:cTn>
                                        <p:tgtEl>
                                          <p:spTgt spid="90"/>
                                        </p:tgtEl>
                                        <p:attrNameLst>
                                          <p:attrName>style.visibility</p:attrName>
                                        </p:attrNameLst>
                                      </p:cBhvr>
                                      <p:to>
                                        <p:strVal val="visible"/>
                                      </p:to>
                                    </p:set>
                                    <p:anim calcmode="lin" valueType="num">
                                      <p:cBhvr>
                                        <p:cTn id="24" dur="1000" fill="hold"/>
                                        <p:tgtEl>
                                          <p:spTgt spid="90"/>
                                        </p:tgtEl>
                                        <p:attrNameLst>
                                          <p:attrName>ppt_w</p:attrName>
                                        </p:attrNameLst>
                                      </p:cBhvr>
                                      <p:tavLst>
                                        <p:tav tm="0">
                                          <p:val>
                                            <p:fltVal val="0"/>
                                          </p:val>
                                        </p:tav>
                                        <p:tav tm="100000">
                                          <p:val>
                                            <p:strVal val="#ppt_w"/>
                                          </p:val>
                                        </p:tav>
                                      </p:tavLst>
                                    </p:anim>
                                    <p:anim calcmode="lin" valueType="num">
                                      <p:cBhvr>
                                        <p:cTn id="25" dur="1000" fill="hold"/>
                                        <p:tgtEl>
                                          <p:spTgt spid="90"/>
                                        </p:tgtEl>
                                        <p:attrNameLst>
                                          <p:attrName>ppt_h</p:attrName>
                                        </p:attrNameLst>
                                      </p:cBhvr>
                                      <p:tavLst>
                                        <p:tav tm="0">
                                          <p:val>
                                            <p:fltVal val="0"/>
                                          </p:val>
                                        </p:tav>
                                        <p:tav tm="100000">
                                          <p:val>
                                            <p:strVal val="#ppt_h"/>
                                          </p:val>
                                        </p:tav>
                                      </p:tavLst>
                                    </p:anim>
                                    <p:anim calcmode="lin" valueType="num">
                                      <p:cBhvr>
                                        <p:cTn id="26" dur="1000" fill="hold"/>
                                        <p:tgtEl>
                                          <p:spTgt spid="90"/>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90"/>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500"/>
                                  </p:stCondLst>
                                  <p:childTnLst>
                                    <p:set>
                                      <p:cBhvr>
                                        <p:cTn id="29" dur="1" fill="hold">
                                          <p:stCondLst>
                                            <p:cond delay="0"/>
                                          </p:stCondLst>
                                        </p:cTn>
                                        <p:tgtEl>
                                          <p:spTgt spid="95"/>
                                        </p:tgtEl>
                                        <p:attrNameLst>
                                          <p:attrName>style.visibility</p:attrName>
                                        </p:attrNameLst>
                                      </p:cBhvr>
                                      <p:to>
                                        <p:strVal val="visible"/>
                                      </p:to>
                                    </p:set>
                                    <p:anim calcmode="lin" valueType="num">
                                      <p:cBhvr>
                                        <p:cTn id="30" dur="1000" fill="hold"/>
                                        <p:tgtEl>
                                          <p:spTgt spid="95"/>
                                        </p:tgtEl>
                                        <p:attrNameLst>
                                          <p:attrName>ppt_w</p:attrName>
                                        </p:attrNameLst>
                                      </p:cBhvr>
                                      <p:tavLst>
                                        <p:tav tm="0">
                                          <p:val>
                                            <p:fltVal val="0"/>
                                          </p:val>
                                        </p:tav>
                                        <p:tav tm="100000">
                                          <p:val>
                                            <p:strVal val="#ppt_w"/>
                                          </p:val>
                                        </p:tav>
                                      </p:tavLst>
                                    </p:anim>
                                    <p:anim calcmode="lin" valueType="num">
                                      <p:cBhvr>
                                        <p:cTn id="31" dur="1000" fill="hold"/>
                                        <p:tgtEl>
                                          <p:spTgt spid="95"/>
                                        </p:tgtEl>
                                        <p:attrNameLst>
                                          <p:attrName>ppt_h</p:attrName>
                                        </p:attrNameLst>
                                      </p:cBhvr>
                                      <p:tavLst>
                                        <p:tav tm="0">
                                          <p:val>
                                            <p:fltVal val="0"/>
                                          </p:val>
                                        </p:tav>
                                        <p:tav tm="100000">
                                          <p:val>
                                            <p:strVal val="#ppt_h"/>
                                          </p:val>
                                        </p:tav>
                                      </p:tavLst>
                                    </p:anim>
                                    <p:anim calcmode="lin" valueType="num">
                                      <p:cBhvr>
                                        <p:cTn id="32" dur="1000" fill="hold"/>
                                        <p:tgtEl>
                                          <p:spTgt spid="95"/>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95"/>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nodeType="withEffect">
                                  <p:stCondLst>
                                    <p:cond delay="750"/>
                                  </p:stCondLst>
                                  <p:childTnLst>
                                    <p:set>
                                      <p:cBhvr>
                                        <p:cTn id="35" dur="1" fill="hold">
                                          <p:stCondLst>
                                            <p:cond delay="0"/>
                                          </p:stCondLst>
                                        </p:cTn>
                                        <p:tgtEl>
                                          <p:spTgt spid="100"/>
                                        </p:tgtEl>
                                        <p:attrNameLst>
                                          <p:attrName>style.visibility</p:attrName>
                                        </p:attrNameLst>
                                      </p:cBhvr>
                                      <p:to>
                                        <p:strVal val="visible"/>
                                      </p:to>
                                    </p:set>
                                    <p:anim calcmode="lin" valueType="num">
                                      <p:cBhvr>
                                        <p:cTn id="36" dur="1000" fill="hold"/>
                                        <p:tgtEl>
                                          <p:spTgt spid="100"/>
                                        </p:tgtEl>
                                        <p:attrNameLst>
                                          <p:attrName>ppt_w</p:attrName>
                                        </p:attrNameLst>
                                      </p:cBhvr>
                                      <p:tavLst>
                                        <p:tav tm="0">
                                          <p:val>
                                            <p:fltVal val="0"/>
                                          </p:val>
                                        </p:tav>
                                        <p:tav tm="100000">
                                          <p:val>
                                            <p:strVal val="#ppt_w"/>
                                          </p:val>
                                        </p:tav>
                                      </p:tavLst>
                                    </p:anim>
                                    <p:anim calcmode="lin" valueType="num">
                                      <p:cBhvr>
                                        <p:cTn id="37" dur="1000" fill="hold"/>
                                        <p:tgtEl>
                                          <p:spTgt spid="100"/>
                                        </p:tgtEl>
                                        <p:attrNameLst>
                                          <p:attrName>ppt_h</p:attrName>
                                        </p:attrNameLst>
                                      </p:cBhvr>
                                      <p:tavLst>
                                        <p:tav tm="0">
                                          <p:val>
                                            <p:fltVal val="0"/>
                                          </p:val>
                                        </p:tav>
                                        <p:tav tm="100000">
                                          <p:val>
                                            <p:strVal val="#ppt_h"/>
                                          </p:val>
                                        </p:tav>
                                      </p:tavLst>
                                    </p:anim>
                                    <p:anim calcmode="lin" valueType="num">
                                      <p:cBhvr>
                                        <p:cTn id="38" dur="1000" fill="hold"/>
                                        <p:tgtEl>
                                          <p:spTgt spid="10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00"/>
                                        </p:tgtEl>
                                        <p:attrNameLst>
                                          <p:attrName>ppt_y</p:attrName>
                                        </p:attrNameLst>
                                      </p:cBhvr>
                                      <p:tavLst>
                                        <p:tav tm="0" fmla="#ppt_y+(sin(-2*pi*(1-$))*-#ppt_x+cos(-2*pi*(1-$))*(1-#ppt_y))*(1-$)">
                                          <p:val>
                                            <p:fltVal val="0"/>
                                          </p:val>
                                        </p:tav>
                                        <p:tav tm="100000">
                                          <p:val>
                                            <p:fltVal val="1"/>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wipe(up)">
                                      <p:cBhvr>
                                        <p:cTn id="43" dur="500"/>
                                        <p:tgtEl>
                                          <p:spTgt spid="1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69"/>
                                        </p:tgtEl>
                                        <p:attrNameLst>
                                          <p:attrName>style.visibility</p:attrName>
                                        </p:attrNameLst>
                                      </p:cBhvr>
                                      <p:to>
                                        <p:strVal val="visible"/>
                                      </p:to>
                                    </p:set>
                                    <p:anim calcmode="lin" valueType="num">
                                      <p:cBhvr>
                                        <p:cTn id="46" dur="1000" fill="hold"/>
                                        <p:tgtEl>
                                          <p:spTgt spid="169"/>
                                        </p:tgtEl>
                                        <p:attrNameLst>
                                          <p:attrName>ppt_w</p:attrName>
                                        </p:attrNameLst>
                                      </p:cBhvr>
                                      <p:tavLst>
                                        <p:tav tm="0">
                                          <p:val>
                                            <p:fltVal val="0"/>
                                          </p:val>
                                        </p:tav>
                                        <p:tav tm="100000">
                                          <p:val>
                                            <p:strVal val="#ppt_w"/>
                                          </p:val>
                                        </p:tav>
                                      </p:tavLst>
                                    </p:anim>
                                    <p:anim calcmode="lin" valueType="num">
                                      <p:cBhvr>
                                        <p:cTn id="47" dur="1000" fill="hold"/>
                                        <p:tgtEl>
                                          <p:spTgt spid="169"/>
                                        </p:tgtEl>
                                        <p:attrNameLst>
                                          <p:attrName>ppt_h</p:attrName>
                                        </p:attrNameLst>
                                      </p:cBhvr>
                                      <p:tavLst>
                                        <p:tav tm="0">
                                          <p:val>
                                            <p:fltVal val="0"/>
                                          </p:val>
                                        </p:tav>
                                        <p:tav tm="100000">
                                          <p:val>
                                            <p:strVal val="#ppt_h"/>
                                          </p:val>
                                        </p:tav>
                                      </p:tavLst>
                                    </p:anim>
                                    <p:anim calcmode="lin" valueType="num">
                                      <p:cBhvr>
                                        <p:cTn id="48" dur="1000" fill="hold"/>
                                        <p:tgtEl>
                                          <p:spTgt spid="169"/>
                                        </p:tgtEl>
                                        <p:attrNameLst>
                                          <p:attrName>style.rotation</p:attrName>
                                        </p:attrNameLst>
                                      </p:cBhvr>
                                      <p:tavLst>
                                        <p:tav tm="0">
                                          <p:val>
                                            <p:fltVal val="90"/>
                                          </p:val>
                                        </p:tav>
                                        <p:tav tm="100000">
                                          <p:val>
                                            <p:fltVal val="0"/>
                                          </p:val>
                                        </p:tav>
                                      </p:tavLst>
                                    </p:anim>
                                    <p:animEffect transition="in" filter="fade">
                                      <p:cBhvr>
                                        <p:cTn id="49" dur="1000"/>
                                        <p:tgtEl>
                                          <p:spTgt spid="169"/>
                                        </p:tgtEl>
                                      </p:cBhvr>
                                    </p:animEffect>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170"/>
                                        </p:tgtEl>
                                        <p:attrNameLst>
                                          <p:attrName>style.visibility</p:attrName>
                                        </p:attrNameLst>
                                      </p:cBhvr>
                                      <p:to>
                                        <p:strVal val="visible"/>
                                      </p:to>
                                    </p:set>
                                    <p:animEffect transition="in" filter="wipe(left)">
                                      <p:cBhvr>
                                        <p:cTn id="53" dur="250"/>
                                        <p:tgtEl>
                                          <p:spTgt spid="170"/>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204"/>
                                        </p:tgtEl>
                                        <p:attrNameLst>
                                          <p:attrName>style.visibility</p:attrName>
                                        </p:attrNameLst>
                                      </p:cBhvr>
                                      <p:to>
                                        <p:strVal val="visible"/>
                                      </p:to>
                                    </p:set>
                                    <p:animEffect transition="in" filter="wipe(down)">
                                      <p:cBhvr>
                                        <p:cTn id="57" dur="250"/>
                                        <p:tgtEl>
                                          <p:spTgt spid="204"/>
                                        </p:tgtEl>
                                      </p:cBhvr>
                                    </p:animEffect>
                                  </p:childTnLst>
                                </p:cTn>
                              </p:par>
                            </p:childTnLst>
                          </p:cTn>
                        </p:par>
                        <p:par>
                          <p:cTn id="58" fill="hold">
                            <p:stCondLst>
                              <p:cond delay="4750"/>
                            </p:stCondLst>
                            <p:childTnLst>
                              <p:par>
                                <p:cTn id="59" presetID="53" presetClass="entr" presetSubtype="16" fill="hold" grpId="0" nodeType="afterEffect">
                                  <p:stCondLst>
                                    <p:cond delay="0"/>
                                  </p:stCondLst>
                                  <p:childTnLst>
                                    <p:set>
                                      <p:cBhvr>
                                        <p:cTn id="60" dur="1" fill="hold">
                                          <p:stCondLst>
                                            <p:cond delay="0"/>
                                          </p:stCondLst>
                                        </p:cTn>
                                        <p:tgtEl>
                                          <p:spTgt spid="207"/>
                                        </p:tgtEl>
                                        <p:attrNameLst>
                                          <p:attrName>style.visibility</p:attrName>
                                        </p:attrNameLst>
                                      </p:cBhvr>
                                      <p:to>
                                        <p:strVal val="visible"/>
                                      </p:to>
                                    </p:set>
                                    <p:anim calcmode="lin" valueType="num">
                                      <p:cBhvr>
                                        <p:cTn id="61" dur="250" fill="hold"/>
                                        <p:tgtEl>
                                          <p:spTgt spid="207"/>
                                        </p:tgtEl>
                                        <p:attrNameLst>
                                          <p:attrName>ppt_w</p:attrName>
                                        </p:attrNameLst>
                                      </p:cBhvr>
                                      <p:tavLst>
                                        <p:tav tm="0">
                                          <p:val>
                                            <p:fltVal val="0"/>
                                          </p:val>
                                        </p:tav>
                                        <p:tav tm="100000">
                                          <p:val>
                                            <p:strVal val="#ppt_w"/>
                                          </p:val>
                                        </p:tav>
                                      </p:tavLst>
                                    </p:anim>
                                    <p:anim calcmode="lin" valueType="num">
                                      <p:cBhvr>
                                        <p:cTn id="62" dur="250" fill="hold"/>
                                        <p:tgtEl>
                                          <p:spTgt spid="207"/>
                                        </p:tgtEl>
                                        <p:attrNameLst>
                                          <p:attrName>ppt_h</p:attrName>
                                        </p:attrNameLst>
                                      </p:cBhvr>
                                      <p:tavLst>
                                        <p:tav tm="0">
                                          <p:val>
                                            <p:fltVal val="0"/>
                                          </p:val>
                                        </p:tav>
                                        <p:tav tm="100000">
                                          <p:val>
                                            <p:strVal val="#ppt_h"/>
                                          </p:val>
                                        </p:tav>
                                      </p:tavLst>
                                    </p:anim>
                                    <p:animEffect transition="in" filter="fade">
                                      <p:cBhvr>
                                        <p:cTn id="63" dur="250"/>
                                        <p:tgtEl>
                                          <p:spTgt spid="207"/>
                                        </p:tgtEl>
                                      </p:cBhvr>
                                    </p:animEffect>
                                  </p:childTnLst>
                                </p:cTn>
                              </p:par>
                            </p:childTnLst>
                          </p:cTn>
                        </p:par>
                        <p:par>
                          <p:cTn id="64" fill="hold">
                            <p:stCondLst>
                              <p:cond delay="5000"/>
                            </p:stCondLst>
                            <p:childTnLst>
                              <p:par>
                                <p:cTn id="65" presetID="22" presetClass="entr" presetSubtype="4" fill="hold" nodeType="afterEffect">
                                  <p:stCondLst>
                                    <p:cond delay="0"/>
                                  </p:stCondLst>
                                  <p:childTnLst>
                                    <p:set>
                                      <p:cBhvr>
                                        <p:cTn id="66" dur="1" fill="hold">
                                          <p:stCondLst>
                                            <p:cond delay="0"/>
                                          </p:stCondLst>
                                        </p:cTn>
                                        <p:tgtEl>
                                          <p:spTgt spid="200"/>
                                        </p:tgtEl>
                                        <p:attrNameLst>
                                          <p:attrName>style.visibility</p:attrName>
                                        </p:attrNameLst>
                                      </p:cBhvr>
                                      <p:to>
                                        <p:strVal val="visible"/>
                                      </p:to>
                                    </p:set>
                                    <p:animEffect transition="in" filter="wipe(down)">
                                      <p:cBhvr>
                                        <p:cTn id="67" dur="250"/>
                                        <p:tgtEl>
                                          <p:spTgt spid="200"/>
                                        </p:tgtEl>
                                      </p:cBhvr>
                                    </p:animEffect>
                                  </p:childTnLst>
                                </p:cTn>
                              </p:par>
                            </p:childTnLst>
                          </p:cTn>
                        </p:par>
                        <p:par>
                          <p:cTn id="68" fill="hold">
                            <p:stCondLst>
                              <p:cond delay="5250"/>
                            </p:stCondLst>
                            <p:childTnLst>
                              <p:par>
                                <p:cTn id="69" presetID="53" presetClass="entr" presetSubtype="16" fill="hold" grpId="0" nodeType="afterEffect">
                                  <p:stCondLst>
                                    <p:cond delay="0"/>
                                  </p:stCondLst>
                                  <p:childTnLst>
                                    <p:set>
                                      <p:cBhvr>
                                        <p:cTn id="70" dur="1" fill="hold">
                                          <p:stCondLst>
                                            <p:cond delay="0"/>
                                          </p:stCondLst>
                                        </p:cTn>
                                        <p:tgtEl>
                                          <p:spTgt spid="203"/>
                                        </p:tgtEl>
                                        <p:attrNameLst>
                                          <p:attrName>style.visibility</p:attrName>
                                        </p:attrNameLst>
                                      </p:cBhvr>
                                      <p:to>
                                        <p:strVal val="visible"/>
                                      </p:to>
                                    </p:set>
                                    <p:anim calcmode="lin" valueType="num">
                                      <p:cBhvr>
                                        <p:cTn id="71" dur="250" fill="hold"/>
                                        <p:tgtEl>
                                          <p:spTgt spid="203"/>
                                        </p:tgtEl>
                                        <p:attrNameLst>
                                          <p:attrName>ppt_w</p:attrName>
                                        </p:attrNameLst>
                                      </p:cBhvr>
                                      <p:tavLst>
                                        <p:tav tm="0">
                                          <p:val>
                                            <p:fltVal val="0"/>
                                          </p:val>
                                        </p:tav>
                                        <p:tav tm="100000">
                                          <p:val>
                                            <p:strVal val="#ppt_w"/>
                                          </p:val>
                                        </p:tav>
                                      </p:tavLst>
                                    </p:anim>
                                    <p:anim calcmode="lin" valueType="num">
                                      <p:cBhvr>
                                        <p:cTn id="72" dur="250" fill="hold"/>
                                        <p:tgtEl>
                                          <p:spTgt spid="203"/>
                                        </p:tgtEl>
                                        <p:attrNameLst>
                                          <p:attrName>ppt_h</p:attrName>
                                        </p:attrNameLst>
                                      </p:cBhvr>
                                      <p:tavLst>
                                        <p:tav tm="0">
                                          <p:val>
                                            <p:fltVal val="0"/>
                                          </p:val>
                                        </p:tav>
                                        <p:tav tm="100000">
                                          <p:val>
                                            <p:strVal val="#ppt_h"/>
                                          </p:val>
                                        </p:tav>
                                      </p:tavLst>
                                    </p:anim>
                                    <p:animEffect transition="in" filter="fade">
                                      <p:cBhvr>
                                        <p:cTn id="73" dur="250"/>
                                        <p:tgtEl>
                                          <p:spTgt spid="203"/>
                                        </p:tgtEl>
                                      </p:cBhvr>
                                    </p:animEffect>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220"/>
                                        </p:tgtEl>
                                        <p:attrNameLst>
                                          <p:attrName>style.visibility</p:attrName>
                                        </p:attrNameLst>
                                      </p:cBhvr>
                                      <p:to>
                                        <p:strVal val="visible"/>
                                      </p:to>
                                    </p:set>
                                    <p:animEffect transition="in" filter="wipe(down)">
                                      <p:cBhvr>
                                        <p:cTn id="77" dur="250"/>
                                        <p:tgtEl>
                                          <p:spTgt spid="220"/>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223"/>
                                        </p:tgtEl>
                                        <p:attrNameLst>
                                          <p:attrName>style.visibility</p:attrName>
                                        </p:attrNameLst>
                                      </p:cBhvr>
                                      <p:to>
                                        <p:strVal val="visible"/>
                                      </p:to>
                                    </p:set>
                                    <p:anim calcmode="lin" valueType="num">
                                      <p:cBhvr>
                                        <p:cTn id="81" dur="250" fill="hold"/>
                                        <p:tgtEl>
                                          <p:spTgt spid="223"/>
                                        </p:tgtEl>
                                        <p:attrNameLst>
                                          <p:attrName>ppt_w</p:attrName>
                                        </p:attrNameLst>
                                      </p:cBhvr>
                                      <p:tavLst>
                                        <p:tav tm="0">
                                          <p:val>
                                            <p:fltVal val="0"/>
                                          </p:val>
                                        </p:tav>
                                        <p:tav tm="100000">
                                          <p:val>
                                            <p:strVal val="#ppt_w"/>
                                          </p:val>
                                        </p:tav>
                                      </p:tavLst>
                                    </p:anim>
                                    <p:anim calcmode="lin" valueType="num">
                                      <p:cBhvr>
                                        <p:cTn id="82" dur="250" fill="hold"/>
                                        <p:tgtEl>
                                          <p:spTgt spid="223"/>
                                        </p:tgtEl>
                                        <p:attrNameLst>
                                          <p:attrName>ppt_h</p:attrName>
                                        </p:attrNameLst>
                                      </p:cBhvr>
                                      <p:tavLst>
                                        <p:tav tm="0">
                                          <p:val>
                                            <p:fltVal val="0"/>
                                          </p:val>
                                        </p:tav>
                                        <p:tav tm="100000">
                                          <p:val>
                                            <p:strVal val="#ppt_h"/>
                                          </p:val>
                                        </p:tav>
                                      </p:tavLst>
                                    </p:anim>
                                    <p:animEffect transition="in" filter="fade">
                                      <p:cBhvr>
                                        <p:cTn id="83" dur="250"/>
                                        <p:tgtEl>
                                          <p:spTgt spid="223"/>
                                        </p:tgtEl>
                                      </p:cBhvr>
                                    </p:animEffect>
                                  </p:childTnLst>
                                </p:cTn>
                              </p:par>
                            </p:childTnLst>
                          </p:cTn>
                        </p:par>
                        <p:par>
                          <p:cTn id="84" fill="hold">
                            <p:stCondLst>
                              <p:cond delay="6000"/>
                            </p:stCondLst>
                            <p:childTnLst>
                              <p:par>
                                <p:cTn id="85" presetID="22" presetClass="entr" presetSubtype="4" fill="hold" nodeType="afterEffect">
                                  <p:stCondLst>
                                    <p:cond delay="0"/>
                                  </p:stCondLst>
                                  <p:childTnLst>
                                    <p:set>
                                      <p:cBhvr>
                                        <p:cTn id="86" dur="1" fill="hold">
                                          <p:stCondLst>
                                            <p:cond delay="0"/>
                                          </p:stCondLst>
                                        </p:cTn>
                                        <p:tgtEl>
                                          <p:spTgt spid="208"/>
                                        </p:tgtEl>
                                        <p:attrNameLst>
                                          <p:attrName>style.visibility</p:attrName>
                                        </p:attrNameLst>
                                      </p:cBhvr>
                                      <p:to>
                                        <p:strVal val="visible"/>
                                      </p:to>
                                    </p:set>
                                    <p:animEffect transition="in" filter="wipe(down)">
                                      <p:cBhvr>
                                        <p:cTn id="87" dur="250"/>
                                        <p:tgtEl>
                                          <p:spTgt spid="208"/>
                                        </p:tgtEl>
                                      </p:cBhvr>
                                    </p:animEffect>
                                  </p:childTnLst>
                                </p:cTn>
                              </p:par>
                            </p:childTnLst>
                          </p:cTn>
                        </p:par>
                        <p:par>
                          <p:cTn id="88" fill="hold">
                            <p:stCondLst>
                              <p:cond delay="6250"/>
                            </p:stCondLst>
                            <p:childTnLst>
                              <p:par>
                                <p:cTn id="89" presetID="53" presetClass="entr" presetSubtype="16" fill="hold" grpId="0" nodeType="afterEffect">
                                  <p:stCondLst>
                                    <p:cond delay="0"/>
                                  </p:stCondLst>
                                  <p:childTnLst>
                                    <p:set>
                                      <p:cBhvr>
                                        <p:cTn id="90" dur="1" fill="hold">
                                          <p:stCondLst>
                                            <p:cond delay="0"/>
                                          </p:stCondLst>
                                        </p:cTn>
                                        <p:tgtEl>
                                          <p:spTgt spid="211"/>
                                        </p:tgtEl>
                                        <p:attrNameLst>
                                          <p:attrName>style.visibility</p:attrName>
                                        </p:attrNameLst>
                                      </p:cBhvr>
                                      <p:to>
                                        <p:strVal val="visible"/>
                                      </p:to>
                                    </p:set>
                                    <p:anim calcmode="lin" valueType="num">
                                      <p:cBhvr>
                                        <p:cTn id="91" dur="250" fill="hold"/>
                                        <p:tgtEl>
                                          <p:spTgt spid="211"/>
                                        </p:tgtEl>
                                        <p:attrNameLst>
                                          <p:attrName>ppt_w</p:attrName>
                                        </p:attrNameLst>
                                      </p:cBhvr>
                                      <p:tavLst>
                                        <p:tav tm="0">
                                          <p:val>
                                            <p:fltVal val="0"/>
                                          </p:val>
                                        </p:tav>
                                        <p:tav tm="100000">
                                          <p:val>
                                            <p:strVal val="#ppt_w"/>
                                          </p:val>
                                        </p:tav>
                                      </p:tavLst>
                                    </p:anim>
                                    <p:anim calcmode="lin" valueType="num">
                                      <p:cBhvr>
                                        <p:cTn id="92" dur="250" fill="hold"/>
                                        <p:tgtEl>
                                          <p:spTgt spid="211"/>
                                        </p:tgtEl>
                                        <p:attrNameLst>
                                          <p:attrName>ppt_h</p:attrName>
                                        </p:attrNameLst>
                                      </p:cBhvr>
                                      <p:tavLst>
                                        <p:tav tm="0">
                                          <p:val>
                                            <p:fltVal val="0"/>
                                          </p:val>
                                        </p:tav>
                                        <p:tav tm="100000">
                                          <p:val>
                                            <p:strVal val="#ppt_h"/>
                                          </p:val>
                                        </p:tav>
                                      </p:tavLst>
                                    </p:anim>
                                    <p:animEffect transition="in" filter="fade">
                                      <p:cBhvr>
                                        <p:cTn id="93" dur="250"/>
                                        <p:tgtEl>
                                          <p:spTgt spid="21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216"/>
                                        </p:tgtEl>
                                        <p:attrNameLst>
                                          <p:attrName>style.visibility</p:attrName>
                                        </p:attrNameLst>
                                      </p:cBhvr>
                                      <p:to>
                                        <p:strVal val="visible"/>
                                      </p:to>
                                    </p:set>
                                    <p:animEffect transition="in" filter="wipe(down)">
                                      <p:cBhvr>
                                        <p:cTn id="97" dur="250"/>
                                        <p:tgtEl>
                                          <p:spTgt spid="216"/>
                                        </p:tgtEl>
                                      </p:cBhvr>
                                    </p:animEffect>
                                  </p:childTnLst>
                                </p:cTn>
                              </p:par>
                            </p:childTnLst>
                          </p:cTn>
                        </p:par>
                        <p:par>
                          <p:cTn id="98" fill="hold">
                            <p:stCondLst>
                              <p:cond delay="6750"/>
                            </p:stCondLst>
                            <p:childTnLst>
                              <p:par>
                                <p:cTn id="99" presetID="53" presetClass="entr" presetSubtype="16" fill="hold" grpId="0" nodeType="afterEffect">
                                  <p:stCondLst>
                                    <p:cond delay="0"/>
                                  </p:stCondLst>
                                  <p:childTnLst>
                                    <p:set>
                                      <p:cBhvr>
                                        <p:cTn id="100" dur="1" fill="hold">
                                          <p:stCondLst>
                                            <p:cond delay="0"/>
                                          </p:stCondLst>
                                        </p:cTn>
                                        <p:tgtEl>
                                          <p:spTgt spid="219"/>
                                        </p:tgtEl>
                                        <p:attrNameLst>
                                          <p:attrName>style.visibility</p:attrName>
                                        </p:attrNameLst>
                                      </p:cBhvr>
                                      <p:to>
                                        <p:strVal val="visible"/>
                                      </p:to>
                                    </p:set>
                                    <p:anim calcmode="lin" valueType="num">
                                      <p:cBhvr>
                                        <p:cTn id="101" dur="250" fill="hold"/>
                                        <p:tgtEl>
                                          <p:spTgt spid="219"/>
                                        </p:tgtEl>
                                        <p:attrNameLst>
                                          <p:attrName>ppt_w</p:attrName>
                                        </p:attrNameLst>
                                      </p:cBhvr>
                                      <p:tavLst>
                                        <p:tav tm="0">
                                          <p:val>
                                            <p:fltVal val="0"/>
                                          </p:val>
                                        </p:tav>
                                        <p:tav tm="100000">
                                          <p:val>
                                            <p:strVal val="#ppt_w"/>
                                          </p:val>
                                        </p:tav>
                                      </p:tavLst>
                                    </p:anim>
                                    <p:anim calcmode="lin" valueType="num">
                                      <p:cBhvr>
                                        <p:cTn id="102" dur="250" fill="hold"/>
                                        <p:tgtEl>
                                          <p:spTgt spid="219"/>
                                        </p:tgtEl>
                                        <p:attrNameLst>
                                          <p:attrName>ppt_h</p:attrName>
                                        </p:attrNameLst>
                                      </p:cBhvr>
                                      <p:tavLst>
                                        <p:tav tm="0">
                                          <p:val>
                                            <p:fltVal val="0"/>
                                          </p:val>
                                        </p:tav>
                                        <p:tav tm="100000">
                                          <p:val>
                                            <p:strVal val="#ppt_h"/>
                                          </p:val>
                                        </p:tav>
                                      </p:tavLst>
                                    </p:anim>
                                    <p:animEffect transition="in" filter="fade">
                                      <p:cBhvr>
                                        <p:cTn id="103" dur="250"/>
                                        <p:tgtEl>
                                          <p:spTgt spid="219"/>
                                        </p:tgtEl>
                                      </p:cBhvr>
                                    </p:animEffect>
                                  </p:childTnLst>
                                </p:cTn>
                              </p:par>
                            </p:childTnLst>
                          </p:cTn>
                        </p:par>
                        <p:par>
                          <p:cTn id="104" fill="hold">
                            <p:stCondLst>
                              <p:cond delay="7000"/>
                            </p:stCondLst>
                            <p:childTnLst>
                              <p:par>
                                <p:cTn id="105" presetID="22" presetClass="entr" presetSubtype="4" fill="hold" nodeType="afterEffect">
                                  <p:stCondLst>
                                    <p:cond delay="0"/>
                                  </p:stCondLst>
                                  <p:childTnLst>
                                    <p:set>
                                      <p:cBhvr>
                                        <p:cTn id="106" dur="1" fill="hold">
                                          <p:stCondLst>
                                            <p:cond delay="0"/>
                                          </p:stCondLst>
                                        </p:cTn>
                                        <p:tgtEl>
                                          <p:spTgt spid="224"/>
                                        </p:tgtEl>
                                        <p:attrNameLst>
                                          <p:attrName>style.visibility</p:attrName>
                                        </p:attrNameLst>
                                      </p:cBhvr>
                                      <p:to>
                                        <p:strVal val="visible"/>
                                      </p:to>
                                    </p:set>
                                    <p:animEffect transition="in" filter="wipe(down)">
                                      <p:cBhvr>
                                        <p:cTn id="107" dur="250"/>
                                        <p:tgtEl>
                                          <p:spTgt spid="224"/>
                                        </p:tgtEl>
                                      </p:cBhvr>
                                    </p:animEffect>
                                  </p:childTnLst>
                                </p:cTn>
                              </p:par>
                            </p:childTnLst>
                          </p:cTn>
                        </p:par>
                        <p:par>
                          <p:cTn id="108" fill="hold">
                            <p:stCondLst>
                              <p:cond delay="7250"/>
                            </p:stCondLst>
                            <p:childTnLst>
                              <p:par>
                                <p:cTn id="109" presetID="53" presetClass="entr" presetSubtype="16" fill="hold" grpId="0" nodeType="afterEffect">
                                  <p:stCondLst>
                                    <p:cond delay="0"/>
                                  </p:stCondLst>
                                  <p:childTnLst>
                                    <p:set>
                                      <p:cBhvr>
                                        <p:cTn id="110" dur="1" fill="hold">
                                          <p:stCondLst>
                                            <p:cond delay="0"/>
                                          </p:stCondLst>
                                        </p:cTn>
                                        <p:tgtEl>
                                          <p:spTgt spid="227"/>
                                        </p:tgtEl>
                                        <p:attrNameLst>
                                          <p:attrName>style.visibility</p:attrName>
                                        </p:attrNameLst>
                                      </p:cBhvr>
                                      <p:to>
                                        <p:strVal val="visible"/>
                                      </p:to>
                                    </p:set>
                                    <p:anim calcmode="lin" valueType="num">
                                      <p:cBhvr>
                                        <p:cTn id="111" dur="250" fill="hold"/>
                                        <p:tgtEl>
                                          <p:spTgt spid="227"/>
                                        </p:tgtEl>
                                        <p:attrNameLst>
                                          <p:attrName>ppt_w</p:attrName>
                                        </p:attrNameLst>
                                      </p:cBhvr>
                                      <p:tavLst>
                                        <p:tav tm="0">
                                          <p:val>
                                            <p:fltVal val="0"/>
                                          </p:val>
                                        </p:tav>
                                        <p:tav tm="100000">
                                          <p:val>
                                            <p:strVal val="#ppt_w"/>
                                          </p:val>
                                        </p:tav>
                                      </p:tavLst>
                                    </p:anim>
                                    <p:anim calcmode="lin" valueType="num">
                                      <p:cBhvr>
                                        <p:cTn id="112" dur="250" fill="hold"/>
                                        <p:tgtEl>
                                          <p:spTgt spid="227"/>
                                        </p:tgtEl>
                                        <p:attrNameLst>
                                          <p:attrName>ppt_h</p:attrName>
                                        </p:attrNameLst>
                                      </p:cBhvr>
                                      <p:tavLst>
                                        <p:tav tm="0">
                                          <p:val>
                                            <p:fltVal val="0"/>
                                          </p:val>
                                        </p:tav>
                                        <p:tav tm="100000">
                                          <p:val>
                                            <p:strVal val="#ppt_h"/>
                                          </p:val>
                                        </p:tav>
                                      </p:tavLst>
                                    </p:anim>
                                    <p:animEffect transition="in" filter="fade">
                                      <p:cBhvr>
                                        <p:cTn id="113" dur="250"/>
                                        <p:tgtEl>
                                          <p:spTgt spid="227"/>
                                        </p:tgtEl>
                                      </p:cBhvr>
                                    </p:animEffect>
                                  </p:childTnLst>
                                </p:cTn>
                              </p:par>
                            </p:childTnLst>
                          </p:cTn>
                        </p:par>
                        <p:par>
                          <p:cTn id="114" fill="hold">
                            <p:stCondLst>
                              <p:cond delay="7500"/>
                            </p:stCondLst>
                            <p:childTnLst>
                              <p:par>
                                <p:cTn id="115" presetID="22" presetClass="entr" presetSubtype="4" fill="hold" nodeType="afterEffect">
                                  <p:stCondLst>
                                    <p:cond delay="0"/>
                                  </p:stCondLst>
                                  <p:childTnLst>
                                    <p:set>
                                      <p:cBhvr>
                                        <p:cTn id="116" dur="1" fill="hold">
                                          <p:stCondLst>
                                            <p:cond delay="0"/>
                                          </p:stCondLst>
                                        </p:cTn>
                                        <p:tgtEl>
                                          <p:spTgt spid="212"/>
                                        </p:tgtEl>
                                        <p:attrNameLst>
                                          <p:attrName>style.visibility</p:attrName>
                                        </p:attrNameLst>
                                      </p:cBhvr>
                                      <p:to>
                                        <p:strVal val="visible"/>
                                      </p:to>
                                    </p:set>
                                    <p:animEffect transition="in" filter="wipe(down)">
                                      <p:cBhvr>
                                        <p:cTn id="117" dur="250"/>
                                        <p:tgtEl>
                                          <p:spTgt spid="212"/>
                                        </p:tgtEl>
                                      </p:cBhvr>
                                    </p:animEffect>
                                  </p:childTnLst>
                                </p:cTn>
                              </p:par>
                            </p:childTnLst>
                          </p:cTn>
                        </p:par>
                        <p:par>
                          <p:cTn id="118" fill="hold">
                            <p:stCondLst>
                              <p:cond delay="7750"/>
                            </p:stCondLst>
                            <p:childTnLst>
                              <p:par>
                                <p:cTn id="119" presetID="53" presetClass="entr" presetSubtype="16" fill="hold" grpId="0" nodeType="afterEffect">
                                  <p:stCondLst>
                                    <p:cond delay="0"/>
                                  </p:stCondLst>
                                  <p:childTnLst>
                                    <p:set>
                                      <p:cBhvr>
                                        <p:cTn id="120" dur="1" fill="hold">
                                          <p:stCondLst>
                                            <p:cond delay="0"/>
                                          </p:stCondLst>
                                        </p:cTn>
                                        <p:tgtEl>
                                          <p:spTgt spid="215"/>
                                        </p:tgtEl>
                                        <p:attrNameLst>
                                          <p:attrName>style.visibility</p:attrName>
                                        </p:attrNameLst>
                                      </p:cBhvr>
                                      <p:to>
                                        <p:strVal val="visible"/>
                                      </p:to>
                                    </p:set>
                                    <p:anim calcmode="lin" valueType="num">
                                      <p:cBhvr>
                                        <p:cTn id="121" dur="250" fill="hold"/>
                                        <p:tgtEl>
                                          <p:spTgt spid="215"/>
                                        </p:tgtEl>
                                        <p:attrNameLst>
                                          <p:attrName>ppt_w</p:attrName>
                                        </p:attrNameLst>
                                      </p:cBhvr>
                                      <p:tavLst>
                                        <p:tav tm="0">
                                          <p:val>
                                            <p:fltVal val="0"/>
                                          </p:val>
                                        </p:tav>
                                        <p:tav tm="100000">
                                          <p:val>
                                            <p:strVal val="#ppt_w"/>
                                          </p:val>
                                        </p:tav>
                                      </p:tavLst>
                                    </p:anim>
                                    <p:anim calcmode="lin" valueType="num">
                                      <p:cBhvr>
                                        <p:cTn id="122" dur="250" fill="hold"/>
                                        <p:tgtEl>
                                          <p:spTgt spid="215"/>
                                        </p:tgtEl>
                                        <p:attrNameLst>
                                          <p:attrName>ppt_h</p:attrName>
                                        </p:attrNameLst>
                                      </p:cBhvr>
                                      <p:tavLst>
                                        <p:tav tm="0">
                                          <p:val>
                                            <p:fltVal val="0"/>
                                          </p:val>
                                        </p:tav>
                                        <p:tav tm="100000">
                                          <p:val>
                                            <p:strVal val="#ppt_h"/>
                                          </p:val>
                                        </p:tav>
                                      </p:tavLst>
                                    </p:anim>
                                    <p:animEffect transition="in" filter="fade">
                                      <p:cBhvr>
                                        <p:cTn id="123" dur="250"/>
                                        <p:tgtEl>
                                          <p:spTgt spid="215"/>
                                        </p:tgtEl>
                                      </p:cBhvr>
                                    </p:animEffect>
                                  </p:childTnLst>
                                </p:cTn>
                              </p:par>
                            </p:childTnLst>
                          </p:cTn>
                        </p:par>
                        <p:par>
                          <p:cTn id="124" fill="hold">
                            <p:stCondLst>
                              <p:cond delay="8000"/>
                            </p:stCondLst>
                            <p:childTnLst>
                              <p:par>
                                <p:cTn id="125" presetID="22" presetClass="entr" presetSubtype="1" fill="hold" nodeType="afterEffect">
                                  <p:stCondLst>
                                    <p:cond delay="0"/>
                                  </p:stCondLst>
                                  <p:childTnLst>
                                    <p:set>
                                      <p:cBhvr>
                                        <p:cTn id="126" dur="1" fill="hold">
                                          <p:stCondLst>
                                            <p:cond delay="0"/>
                                          </p:stCondLst>
                                        </p:cTn>
                                        <p:tgtEl>
                                          <p:spTgt spid="228"/>
                                        </p:tgtEl>
                                        <p:attrNameLst>
                                          <p:attrName>style.visibility</p:attrName>
                                        </p:attrNameLst>
                                      </p:cBhvr>
                                      <p:to>
                                        <p:strVal val="visible"/>
                                      </p:to>
                                    </p:set>
                                    <p:animEffect transition="in" filter="wipe(up)">
                                      <p:cBhvr>
                                        <p:cTn id="127" dur="500"/>
                                        <p:tgtEl>
                                          <p:spTgt spid="228"/>
                                        </p:tgtEl>
                                      </p:cBhvr>
                                    </p:animEffect>
                                  </p:childTnLst>
                                </p:cTn>
                              </p:par>
                            </p:childTnLst>
                          </p:cTn>
                        </p:par>
                        <p:par>
                          <p:cTn id="128" fill="hold">
                            <p:stCondLst>
                              <p:cond delay="8500"/>
                            </p:stCondLst>
                            <p:childTnLst>
                              <p:par>
                                <p:cTn id="129" presetID="42" presetClass="entr" presetSubtype="0" fill="hold" nodeType="afterEffect">
                                  <p:stCondLst>
                                    <p:cond delay="0"/>
                                  </p:stCondLst>
                                  <p:childTnLst>
                                    <p:set>
                                      <p:cBhvr>
                                        <p:cTn id="130" dur="1" fill="hold">
                                          <p:stCondLst>
                                            <p:cond delay="0"/>
                                          </p:stCondLst>
                                        </p:cTn>
                                        <p:tgtEl>
                                          <p:spTgt spid="233"/>
                                        </p:tgtEl>
                                        <p:attrNameLst>
                                          <p:attrName>style.visibility</p:attrName>
                                        </p:attrNameLst>
                                      </p:cBhvr>
                                      <p:to>
                                        <p:strVal val="visible"/>
                                      </p:to>
                                    </p:set>
                                    <p:animEffect transition="in" filter="fade">
                                      <p:cBhvr>
                                        <p:cTn id="131" dur="500"/>
                                        <p:tgtEl>
                                          <p:spTgt spid="233"/>
                                        </p:tgtEl>
                                      </p:cBhvr>
                                    </p:animEffect>
                                    <p:anim calcmode="lin" valueType="num">
                                      <p:cBhvr>
                                        <p:cTn id="132" dur="500" fill="hold"/>
                                        <p:tgtEl>
                                          <p:spTgt spid="233"/>
                                        </p:tgtEl>
                                        <p:attrNameLst>
                                          <p:attrName>ppt_x</p:attrName>
                                        </p:attrNameLst>
                                      </p:cBhvr>
                                      <p:tavLst>
                                        <p:tav tm="0">
                                          <p:val>
                                            <p:strVal val="#ppt_x"/>
                                          </p:val>
                                        </p:tav>
                                        <p:tav tm="100000">
                                          <p:val>
                                            <p:strVal val="#ppt_x"/>
                                          </p:val>
                                        </p:tav>
                                      </p:tavLst>
                                    </p:anim>
                                    <p:anim calcmode="lin" valueType="num">
                                      <p:cBhvr>
                                        <p:cTn id="133" dur="500" fill="hold"/>
                                        <p:tgtEl>
                                          <p:spTgt spid="233"/>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300"/>
                                  </p:stCondLst>
                                  <p:childTnLst>
                                    <p:set>
                                      <p:cBhvr>
                                        <p:cTn id="135" dur="1" fill="hold">
                                          <p:stCondLst>
                                            <p:cond delay="0"/>
                                          </p:stCondLst>
                                        </p:cTn>
                                        <p:tgtEl>
                                          <p:spTgt spid="236"/>
                                        </p:tgtEl>
                                        <p:attrNameLst>
                                          <p:attrName>style.visibility</p:attrName>
                                        </p:attrNameLst>
                                      </p:cBhvr>
                                      <p:to>
                                        <p:strVal val="visible"/>
                                      </p:to>
                                    </p:set>
                                    <p:animEffect transition="in" filter="fade">
                                      <p:cBhvr>
                                        <p:cTn id="136" dur="500"/>
                                        <p:tgtEl>
                                          <p:spTgt spid="236"/>
                                        </p:tgtEl>
                                      </p:cBhvr>
                                    </p:animEffect>
                                    <p:anim calcmode="lin" valueType="num">
                                      <p:cBhvr>
                                        <p:cTn id="137" dur="500" fill="hold"/>
                                        <p:tgtEl>
                                          <p:spTgt spid="236"/>
                                        </p:tgtEl>
                                        <p:attrNameLst>
                                          <p:attrName>ppt_x</p:attrName>
                                        </p:attrNameLst>
                                      </p:cBhvr>
                                      <p:tavLst>
                                        <p:tav tm="0">
                                          <p:val>
                                            <p:strVal val="#ppt_x"/>
                                          </p:val>
                                        </p:tav>
                                        <p:tav tm="100000">
                                          <p:val>
                                            <p:strVal val="#ppt_x"/>
                                          </p:val>
                                        </p:tav>
                                      </p:tavLst>
                                    </p:anim>
                                    <p:anim calcmode="lin" valueType="num">
                                      <p:cBhvr>
                                        <p:cTn id="138" dur="500" fill="hold"/>
                                        <p:tgtEl>
                                          <p:spTgt spid="236"/>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300"/>
                                  </p:stCondLst>
                                  <p:childTnLst>
                                    <p:set>
                                      <p:cBhvr>
                                        <p:cTn id="140" dur="1" fill="hold">
                                          <p:stCondLst>
                                            <p:cond delay="0"/>
                                          </p:stCondLst>
                                        </p:cTn>
                                        <p:tgtEl>
                                          <p:spTgt spid="240"/>
                                        </p:tgtEl>
                                        <p:attrNameLst>
                                          <p:attrName>style.visibility</p:attrName>
                                        </p:attrNameLst>
                                      </p:cBhvr>
                                      <p:to>
                                        <p:strVal val="visible"/>
                                      </p:to>
                                    </p:set>
                                    <p:animEffect transition="in" filter="fade">
                                      <p:cBhvr>
                                        <p:cTn id="141" dur="500"/>
                                        <p:tgtEl>
                                          <p:spTgt spid="240"/>
                                        </p:tgtEl>
                                      </p:cBhvr>
                                    </p:animEffect>
                                    <p:anim calcmode="lin" valueType="num">
                                      <p:cBhvr>
                                        <p:cTn id="142" dur="500" fill="hold"/>
                                        <p:tgtEl>
                                          <p:spTgt spid="240"/>
                                        </p:tgtEl>
                                        <p:attrNameLst>
                                          <p:attrName>ppt_x</p:attrName>
                                        </p:attrNameLst>
                                      </p:cBhvr>
                                      <p:tavLst>
                                        <p:tav tm="0">
                                          <p:val>
                                            <p:strVal val="#ppt_x"/>
                                          </p:val>
                                        </p:tav>
                                        <p:tav tm="100000">
                                          <p:val>
                                            <p:strVal val="#ppt_x"/>
                                          </p:val>
                                        </p:tav>
                                      </p:tavLst>
                                    </p:anim>
                                    <p:anim calcmode="lin" valueType="num">
                                      <p:cBhvr>
                                        <p:cTn id="143" dur="500" fill="hold"/>
                                        <p:tgtEl>
                                          <p:spTgt spid="240"/>
                                        </p:tgtEl>
                                        <p:attrNameLst>
                                          <p:attrName>ppt_y</p:attrName>
                                        </p:attrNameLst>
                                      </p:cBhvr>
                                      <p:tavLst>
                                        <p:tav tm="0">
                                          <p:val>
                                            <p:strVal val="#ppt_y+.1"/>
                                          </p:val>
                                        </p:tav>
                                        <p:tav tm="100000">
                                          <p:val>
                                            <p:strVal val="#ppt_y"/>
                                          </p:val>
                                        </p:tav>
                                      </p:tavLst>
                                    </p:anim>
                                  </p:childTnLst>
                                </p:cTn>
                              </p:par>
                            </p:childTnLst>
                          </p:cTn>
                        </p:par>
                        <p:par>
                          <p:cTn id="144" fill="hold">
                            <p:stCondLst>
                              <p:cond delay="9300"/>
                            </p:stCondLst>
                            <p:childTnLst>
                              <p:par>
                                <p:cTn id="145" presetID="22" presetClass="entr" presetSubtype="8" fill="hold" grpId="0" nodeType="afterEffect">
                                  <p:stCondLst>
                                    <p:cond delay="0"/>
                                  </p:stCondLst>
                                  <p:childTnLst>
                                    <p:set>
                                      <p:cBhvr>
                                        <p:cTn id="146" dur="1" fill="hold">
                                          <p:stCondLst>
                                            <p:cond delay="0"/>
                                          </p:stCondLst>
                                        </p:cTn>
                                        <p:tgtEl>
                                          <p:spTgt spid="231"/>
                                        </p:tgtEl>
                                        <p:attrNameLst>
                                          <p:attrName>style.visibility</p:attrName>
                                        </p:attrNameLst>
                                      </p:cBhvr>
                                      <p:to>
                                        <p:strVal val="visible"/>
                                      </p:to>
                                    </p:set>
                                    <p:animEffect transition="in" filter="wipe(left)">
                                      <p:cBhvr>
                                        <p:cTn id="147" dur="500"/>
                                        <p:tgtEl>
                                          <p:spTgt spid="231"/>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232"/>
                                        </p:tgtEl>
                                        <p:attrNameLst>
                                          <p:attrName>style.visibility</p:attrName>
                                        </p:attrNameLst>
                                      </p:cBhvr>
                                      <p:to>
                                        <p:strVal val="visible"/>
                                      </p:to>
                                    </p:set>
                                    <p:animEffect transition="in" filter="wipe(left)">
                                      <p:cBhvr>
                                        <p:cTn id="150" dur="500"/>
                                        <p:tgtEl>
                                          <p:spTgt spid="232"/>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239"/>
                                        </p:tgtEl>
                                        <p:attrNameLst>
                                          <p:attrName>style.visibility</p:attrName>
                                        </p:attrNameLst>
                                      </p:cBhvr>
                                      <p:to>
                                        <p:strVal val="visible"/>
                                      </p:to>
                                    </p:set>
                                    <p:animEffect transition="in" filter="wipe(left)">
                                      <p:cBhvr>
                                        <p:cTn id="153"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69" grpId="0" animBg="1"/>
      <p:bldP spid="203" grpId="0"/>
      <p:bldP spid="207" grpId="0"/>
      <p:bldP spid="211" grpId="0"/>
      <p:bldP spid="215" grpId="0"/>
      <p:bldP spid="219" grpId="0"/>
      <p:bldP spid="223" grpId="0"/>
      <p:bldP spid="227" grpId="0"/>
      <p:bldP spid="231" grpId="0"/>
      <p:bldP spid="232" grpId="0"/>
      <p:bldP spid="2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CC152C62-3D23-4228-8E0B-B0E17F8D8BD9}"/>
              </a:ext>
            </a:extLst>
          </p:cNvPr>
          <p:cNvGrpSpPr/>
          <p:nvPr/>
        </p:nvGrpSpPr>
        <p:grpSpPr>
          <a:xfrm>
            <a:off x="780690" y="4060978"/>
            <a:ext cx="7582619" cy="1096214"/>
            <a:chOff x="780690" y="3624172"/>
            <a:chExt cx="7582619" cy="1096214"/>
          </a:xfrm>
        </p:grpSpPr>
        <p:sp>
          <p:nvSpPr>
            <p:cNvPr id="31" name="椭圆 30">
              <a:extLst>
                <a:ext uri="{FF2B5EF4-FFF2-40B4-BE49-F238E27FC236}">
                  <a16:creationId xmlns:a16="http://schemas.microsoft.com/office/drawing/2014/main" id="{AB56600A-4FC5-4D0B-9067-D5DE5F7C143A}"/>
                </a:ext>
              </a:extLst>
            </p:cNvPr>
            <p:cNvSpPr/>
            <p:nvPr/>
          </p:nvSpPr>
          <p:spPr>
            <a:xfrm>
              <a:off x="916744" y="3721513"/>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矩形: 圆角 31">
              <a:extLst>
                <a:ext uri="{FF2B5EF4-FFF2-40B4-BE49-F238E27FC236}">
                  <a16:creationId xmlns:a16="http://schemas.microsoft.com/office/drawing/2014/main" id="{4F6709E2-71E9-476B-A22B-D9C6A83D95F5}"/>
                </a:ext>
              </a:extLst>
            </p:cNvPr>
            <p:cNvSpPr/>
            <p:nvPr/>
          </p:nvSpPr>
          <p:spPr>
            <a:xfrm>
              <a:off x="780690" y="3624172"/>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EB0AFC1C-787D-496A-8CEA-936911572F58}"/>
                </a:ext>
              </a:extLst>
            </p:cNvPr>
            <p:cNvSpPr/>
            <p:nvPr/>
          </p:nvSpPr>
          <p:spPr>
            <a:xfrm>
              <a:off x="1965555" y="3844660"/>
              <a:ext cx="3892412" cy="584775"/>
            </a:xfrm>
            <a:prstGeom prst="rect">
              <a:avLst/>
            </a:prstGeom>
          </p:spPr>
          <p:txBody>
            <a:bodyPr wrap="none">
              <a:spAutoFit/>
            </a:bodyPr>
            <a:lstStyle/>
            <a:p>
              <a:pPr>
                <a:spcAft>
                  <a:spcPts val="0"/>
                </a:spcAft>
              </a:pPr>
              <a:r>
                <a:rPr lang="zh-CN" altLang="en-US" sz="3200" kern="100" dirty="0">
                  <a:solidFill>
                    <a:schemeClr val="accent1"/>
                  </a:solidFill>
                  <a:cs typeface="Times New Roman" panose="02020603050405020304" pitchFamily="18" charset="0"/>
                </a:rPr>
                <a:t>数据查询及报表打印</a:t>
              </a:r>
            </a:p>
          </p:txBody>
        </p:sp>
        <p:grpSp>
          <p:nvGrpSpPr>
            <p:cNvPr id="39" name="组合 38">
              <a:extLst>
                <a:ext uri="{FF2B5EF4-FFF2-40B4-BE49-F238E27FC236}">
                  <a16:creationId xmlns:a16="http://schemas.microsoft.com/office/drawing/2014/main" id="{FA9CB26A-0BE6-4F79-AA3B-5C80C1D22615}"/>
                </a:ext>
              </a:extLst>
            </p:cNvPr>
            <p:cNvGrpSpPr/>
            <p:nvPr/>
          </p:nvGrpSpPr>
          <p:grpSpPr>
            <a:xfrm>
              <a:off x="1111507" y="3915124"/>
              <a:ext cx="512006" cy="514311"/>
              <a:chOff x="1087405" y="3965980"/>
              <a:chExt cx="512006" cy="514311"/>
            </a:xfrm>
          </p:grpSpPr>
          <p:sp>
            <p:nvSpPr>
              <p:cNvPr id="40" name="AutoShape 37">
                <a:extLst>
                  <a:ext uri="{FF2B5EF4-FFF2-40B4-BE49-F238E27FC236}">
                    <a16:creationId xmlns:a16="http://schemas.microsoft.com/office/drawing/2014/main" id="{FC992F0E-1C8F-43DE-B244-0D5C93C052BC}"/>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1" name="AutoShape 38">
                <a:extLst>
                  <a:ext uri="{FF2B5EF4-FFF2-40B4-BE49-F238E27FC236}">
                    <a16:creationId xmlns:a16="http://schemas.microsoft.com/office/drawing/2014/main" id="{C8AD02C7-5FFB-4750-A33F-74058FF07A54}"/>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2" name="AutoShape 39">
                <a:extLst>
                  <a:ext uri="{FF2B5EF4-FFF2-40B4-BE49-F238E27FC236}">
                    <a16:creationId xmlns:a16="http://schemas.microsoft.com/office/drawing/2014/main" id="{7EA8105F-128E-41F4-B84B-02C51C2FC770}"/>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3" name="AutoShape 40">
                <a:extLst>
                  <a:ext uri="{FF2B5EF4-FFF2-40B4-BE49-F238E27FC236}">
                    <a16:creationId xmlns:a16="http://schemas.microsoft.com/office/drawing/2014/main" id="{2482C865-1876-4E8E-B5F4-3EF94255C077}"/>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4" name="AutoShape 41">
                <a:extLst>
                  <a:ext uri="{FF2B5EF4-FFF2-40B4-BE49-F238E27FC236}">
                    <a16:creationId xmlns:a16="http://schemas.microsoft.com/office/drawing/2014/main" id="{3915A977-4985-4291-849B-38B9000B73D7}"/>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5" name="AutoShape 42">
                <a:extLst>
                  <a:ext uri="{FF2B5EF4-FFF2-40B4-BE49-F238E27FC236}">
                    <a16:creationId xmlns:a16="http://schemas.microsoft.com/office/drawing/2014/main" id="{06486DE8-3589-4A46-95C5-C18BAC32AAC3}"/>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grpSp>
      <p:grpSp>
        <p:nvGrpSpPr>
          <p:cNvPr id="52" name="组合 51">
            <a:extLst>
              <a:ext uri="{FF2B5EF4-FFF2-40B4-BE49-F238E27FC236}">
                <a16:creationId xmlns:a16="http://schemas.microsoft.com/office/drawing/2014/main" id="{02B29F8D-9E08-4ECD-9E0F-E9B95CE73186}"/>
              </a:ext>
            </a:extLst>
          </p:cNvPr>
          <p:cNvGrpSpPr/>
          <p:nvPr/>
        </p:nvGrpSpPr>
        <p:grpSpPr>
          <a:xfrm>
            <a:off x="780690" y="2785692"/>
            <a:ext cx="7582619" cy="1096214"/>
            <a:chOff x="780690" y="2348886"/>
            <a:chExt cx="7582619" cy="1096214"/>
          </a:xfrm>
        </p:grpSpPr>
        <p:sp>
          <p:nvSpPr>
            <p:cNvPr id="29" name="椭圆 28">
              <a:extLst>
                <a:ext uri="{FF2B5EF4-FFF2-40B4-BE49-F238E27FC236}">
                  <a16:creationId xmlns:a16="http://schemas.microsoft.com/office/drawing/2014/main" id="{5925FF97-AC85-476A-8838-ED80C90937BD}"/>
                </a:ext>
              </a:extLst>
            </p:cNvPr>
            <p:cNvSpPr/>
            <p:nvPr/>
          </p:nvSpPr>
          <p:spPr>
            <a:xfrm>
              <a:off x="916744" y="2446227"/>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矩形: 圆角 29">
              <a:extLst>
                <a:ext uri="{FF2B5EF4-FFF2-40B4-BE49-F238E27FC236}">
                  <a16:creationId xmlns:a16="http://schemas.microsoft.com/office/drawing/2014/main" id="{E204B420-9471-49DA-93B0-5AF443FBCE90}"/>
                </a:ext>
              </a:extLst>
            </p:cNvPr>
            <p:cNvSpPr/>
            <p:nvPr/>
          </p:nvSpPr>
          <p:spPr>
            <a:xfrm>
              <a:off x="780690" y="2348886"/>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036A116E-C256-46C5-B54F-3A9942763318}"/>
                </a:ext>
              </a:extLst>
            </p:cNvPr>
            <p:cNvSpPr/>
            <p:nvPr/>
          </p:nvSpPr>
          <p:spPr>
            <a:xfrm>
              <a:off x="1963692" y="2547948"/>
              <a:ext cx="2656496"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资产日常管理</a:t>
              </a:r>
            </a:p>
          </p:txBody>
        </p:sp>
        <p:sp>
          <p:nvSpPr>
            <p:cNvPr id="46" name="AutoShape 112">
              <a:extLst>
                <a:ext uri="{FF2B5EF4-FFF2-40B4-BE49-F238E27FC236}">
                  <a16:creationId xmlns:a16="http://schemas.microsoft.com/office/drawing/2014/main" id="{D7E31B58-737B-48E7-A959-83BF3CE1D9BB}"/>
                </a:ext>
              </a:extLst>
            </p:cNvPr>
            <p:cNvSpPr>
              <a:spLocks/>
            </p:cNvSpPr>
            <p:nvPr/>
          </p:nvSpPr>
          <p:spPr bwMode="auto">
            <a:xfrm>
              <a:off x="1135013" y="2624964"/>
              <a:ext cx="514313" cy="51431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grpSp>
        <p:nvGrpSpPr>
          <p:cNvPr id="51" name="组合 50">
            <a:extLst>
              <a:ext uri="{FF2B5EF4-FFF2-40B4-BE49-F238E27FC236}">
                <a16:creationId xmlns:a16="http://schemas.microsoft.com/office/drawing/2014/main" id="{8E510987-5F42-492E-B007-263A16250791}"/>
              </a:ext>
            </a:extLst>
          </p:cNvPr>
          <p:cNvGrpSpPr/>
          <p:nvPr/>
        </p:nvGrpSpPr>
        <p:grpSpPr>
          <a:xfrm>
            <a:off x="781195" y="1507536"/>
            <a:ext cx="7582619" cy="1096214"/>
            <a:chOff x="781195" y="1070730"/>
            <a:chExt cx="7582619" cy="1096214"/>
          </a:xfrm>
        </p:grpSpPr>
        <p:sp>
          <p:nvSpPr>
            <p:cNvPr id="27" name="椭圆 26">
              <a:extLst>
                <a:ext uri="{FF2B5EF4-FFF2-40B4-BE49-F238E27FC236}">
                  <a16:creationId xmlns:a16="http://schemas.microsoft.com/office/drawing/2014/main" id="{F253DA36-B0FA-43F1-8AB0-15D174ABF536}"/>
                </a:ext>
              </a:extLst>
            </p:cNvPr>
            <p:cNvSpPr/>
            <p:nvPr/>
          </p:nvSpPr>
          <p:spPr>
            <a:xfrm>
              <a:off x="917249" y="1168071"/>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矩形: 圆角 27">
              <a:extLst>
                <a:ext uri="{FF2B5EF4-FFF2-40B4-BE49-F238E27FC236}">
                  <a16:creationId xmlns:a16="http://schemas.microsoft.com/office/drawing/2014/main" id="{49A5279B-4C68-4C39-8977-17A29931E420}"/>
                </a:ext>
              </a:extLst>
            </p:cNvPr>
            <p:cNvSpPr/>
            <p:nvPr/>
          </p:nvSpPr>
          <p:spPr>
            <a:xfrm>
              <a:off x="781195" y="1070730"/>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6571C8F3-DEFD-40CB-B8B1-04EDB287A6BB}"/>
                </a:ext>
              </a:extLst>
            </p:cNvPr>
            <p:cNvSpPr/>
            <p:nvPr/>
          </p:nvSpPr>
          <p:spPr>
            <a:xfrm>
              <a:off x="1931716" y="1326193"/>
              <a:ext cx="3068469"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资产采购或新增</a:t>
              </a:r>
            </a:p>
          </p:txBody>
        </p:sp>
        <p:grpSp>
          <p:nvGrpSpPr>
            <p:cNvPr id="47" name="组合 46">
              <a:extLst>
                <a:ext uri="{FF2B5EF4-FFF2-40B4-BE49-F238E27FC236}">
                  <a16:creationId xmlns:a16="http://schemas.microsoft.com/office/drawing/2014/main" id="{0B416C01-5F64-4B80-AF5E-D428FD6E1352}"/>
                </a:ext>
              </a:extLst>
            </p:cNvPr>
            <p:cNvGrpSpPr/>
            <p:nvPr/>
          </p:nvGrpSpPr>
          <p:grpSpPr>
            <a:xfrm>
              <a:off x="1171453" y="1361625"/>
              <a:ext cx="352547" cy="513912"/>
              <a:chOff x="2528974" y="2863357"/>
              <a:chExt cx="246811" cy="359779"/>
            </a:xfrm>
            <a:solidFill>
              <a:sysClr val="window" lastClr="FFFFFF"/>
            </a:solidFill>
          </p:grpSpPr>
          <p:sp>
            <p:nvSpPr>
              <p:cNvPr id="48" name="AutoShape 113">
                <a:extLst>
                  <a:ext uri="{FF2B5EF4-FFF2-40B4-BE49-F238E27FC236}">
                    <a16:creationId xmlns:a16="http://schemas.microsoft.com/office/drawing/2014/main" id="{BB3F5594-E360-4A13-9C40-5DD183A9BE2E}"/>
                  </a:ext>
                </a:extLst>
              </p:cNvPr>
              <p:cNvSpPr>
                <a:spLocks/>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9" name="AutoShape 114">
                <a:extLst>
                  <a:ext uri="{FF2B5EF4-FFF2-40B4-BE49-F238E27FC236}">
                    <a16:creationId xmlns:a16="http://schemas.microsoft.com/office/drawing/2014/main" id="{A85DC2A4-62A4-48F9-9BDE-096F23D0F140}"/>
                  </a:ext>
                </a:extLst>
              </p:cNvPr>
              <p:cNvSpPr>
                <a:spLocks/>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grpSp>
      <p:sp>
        <p:nvSpPr>
          <p:cNvPr id="50" name="标题 1">
            <a:extLst>
              <a:ext uri="{FF2B5EF4-FFF2-40B4-BE49-F238E27FC236}">
                <a16:creationId xmlns:a16="http://schemas.microsoft.com/office/drawing/2014/main" id="{0C050D81-217B-4480-8EF5-DCDDA7C318A3}"/>
              </a:ext>
            </a:extLst>
          </p:cNvPr>
          <p:cNvSpPr>
            <a:spLocks noGrp="1"/>
          </p:cNvSpPr>
          <p:nvPr>
            <p:ph type="title"/>
          </p:nvPr>
        </p:nvSpPr>
        <p:spPr>
          <a:xfrm>
            <a:off x="541422" y="108091"/>
            <a:ext cx="8133347" cy="609600"/>
          </a:xfrm>
        </p:spPr>
        <p:txBody>
          <a:bodyPr/>
          <a:lstStyle/>
          <a:p>
            <a:r>
              <a:rPr lang="zh-CN" altLang="en-US" dirty="0"/>
              <a:t>固定资产管理</a:t>
            </a:r>
          </a:p>
        </p:txBody>
      </p:sp>
    </p:spTree>
    <p:extLst>
      <p:ext uri="{BB962C8B-B14F-4D97-AF65-F5344CB8AC3E}">
        <p14:creationId xmlns:p14="http://schemas.microsoft.com/office/powerpoint/2010/main" val="125170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plus(in)">
                                      <p:cBhvr>
                                        <p:cTn id="7" dur="500"/>
                                        <p:tgtEl>
                                          <p:spTgt spid="53"/>
                                        </p:tgtEl>
                                      </p:cBhvr>
                                    </p:animEffect>
                                  </p:childTnLst>
                                </p:cTn>
                              </p:par>
                              <p:par>
                                <p:cTn id="8" presetID="13" presetClass="entr" presetSubtype="16"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plus(in)">
                                      <p:cBhvr>
                                        <p:cTn id="10" dur="500"/>
                                        <p:tgtEl>
                                          <p:spTgt spid="52"/>
                                        </p:tgtEl>
                                      </p:cBhvr>
                                    </p:animEffect>
                                  </p:childTnLst>
                                </p:cTn>
                              </p:par>
                              <p:par>
                                <p:cTn id="11" presetID="13" presetClass="entr" presetSubtype="16"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plus(in)">
                                      <p:cBhvr>
                                        <p:cTn id="1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椭圆 30">
            <a:extLst>
              <a:ext uri="{FF2B5EF4-FFF2-40B4-BE49-F238E27FC236}">
                <a16:creationId xmlns:a16="http://schemas.microsoft.com/office/drawing/2014/main" id="{AB56600A-4FC5-4D0B-9067-D5DE5F7C143A}"/>
              </a:ext>
            </a:extLst>
          </p:cNvPr>
          <p:cNvSpPr/>
          <p:nvPr/>
        </p:nvSpPr>
        <p:spPr>
          <a:xfrm>
            <a:off x="916744" y="4158319"/>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矩形: 圆角 31">
            <a:extLst>
              <a:ext uri="{FF2B5EF4-FFF2-40B4-BE49-F238E27FC236}">
                <a16:creationId xmlns:a16="http://schemas.microsoft.com/office/drawing/2014/main" id="{4F6709E2-71E9-476B-A22B-D9C6A83D95F5}"/>
              </a:ext>
            </a:extLst>
          </p:cNvPr>
          <p:cNvSpPr/>
          <p:nvPr/>
        </p:nvSpPr>
        <p:spPr>
          <a:xfrm>
            <a:off x="780690" y="4060978"/>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EB0AFC1C-787D-496A-8CEA-936911572F58}"/>
              </a:ext>
            </a:extLst>
          </p:cNvPr>
          <p:cNvSpPr/>
          <p:nvPr/>
        </p:nvSpPr>
        <p:spPr>
          <a:xfrm>
            <a:off x="1965555" y="4281466"/>
            <a:ext cx="3892412" cy="584775"/>
          </a:xfrm>
          <a:prstGeom prst="rect">
            <a:avLst/>
          </a:prstGeom>
        </p:spPr>
        <p:txBody>
          <a:bodyPr wrap="none">
            <a:spAutoFit/>
          </a:bodyPr>
          <a:lstStyle/>
          <a:p>
            <a:pPr>
              <a:spcAft>
                <a:spcPts val="0"/>
              </a:spcAft>
            </a:pPr>
            <a:r>
              <a:rPr lang="zh-CN" altLang="en-US" sz="3200" kern="100" dirty="0">
                <a:solidFill>
                  <a:schemeClr val="accent1"/>
                </a:solidFill>
                <a:cs typeface="Times New Roman" panose="02020603050405020304" pitchFamily="18" charset="0"/>
              </a:rPr>
              <a:t>数据查询及报表打印</a:t>
            </a:r>
          </a:p>
        </p:txBody>
      </p:sp>
      <p:grpSp>
        <p:nvGrpSpPr>
          <p:cNvPr id="39" name="组合 38">
            <a:extLst>
              <a:ext uri="{FF2B5EF4-FFF2-40B4-BE49-F238E27FC236}">
                <a16:creationId xmlns:a16="http://schemas.microsoft.com/office/drawing/2014/main" id="{FA9CB26A-0BE6-4F79-AA3B-5C80C1D22615}"/>
              </a:ext>
            </a:extLst>
          </p:cNvPr>
          <p:cNvGrpSpPr/>
          <p:nvPr/>
        </p:nvGrpSpPr>
        <p:grpSpPr>
          <a:xfrm>
            <a:off x="1111507" y="4351930"/>
            <a:ext cx="512006" cy="514311"/>
            <a:chOff x="1087405" y="3965980"/>
            <a:chExt cx="512006" cy="514311"/>
          </a:xfrm>
        </p:grpSpPr>
        <p:sp>
          <p:nvSpPr>
            <p:cNvPr id="40" name="AutoShape 37">
              <a:extLst>
                <a:ext uri="{FF2B5EF4-FFF2-40B4-BE49-F238E27FC236}">
                  <a16:creationId xmlns:a16="http://schemas.microsoft.com/office/drawing/2014/main" id="{FC992F0E-1C8F-43DE-B244-0D5C93C052BC}"/>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1" name="AutoShape 38">
              <a:extLst>
                <a:ext uri="{FF2B5EF4-FFF2-40B4-BE49-F238E27FC236}">
                  <a16:creationId xmlns:a16="http://schemas.microsoft.com/office/drawing/2014/main" id="{C8AD02C7-5FFB-4750-A33F-74058FF07A54}"/>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2" name="AutoShape 39">
              <a:extLst>
                <a:ext uri="{FF2B5EF4-FFF2-40B4-BE49-F238E27FC236}">
                  <a16:creationId xmlns:a16="http://schemas.microsoft.com/office/drawing/2014/main" id="{7EA8105F-128E-41F4-B84B-02C51C2FC770}"/>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3" name="AutoShape 40">
              <a:extLst>
                <a:ext uri="{FF2B5EF4-FFF2-40B4-BE49-F238E27FC236}">
                  <a16:creationId xmlns:a16="http://schemas.microsoft.com/office/drawing/2014/main" id="{2482C865-1876-4E8E-B5F4-3EF94255C077}"/>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4" name="AutoShape 41">
              <a:extLst>
                <a:ext uri="{FF2B5EF4-FFF2-40B4-BE49-F238E27FC236}">
                  <a16:creationId xmlns:a16="http://schemas.microsoft.com/office/drawing/2014/main" id="{3915A977-4985-4291-849B-38B9000B73D7}"/>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5" name="AutoShape 42">
              <a:extLst>
                <a:ext uri="{FF2B5EF4-FFF2-40B4-BE49-F238E27FC236}">
                  <a16:creationId xmlns:a16="http://schemas.microsoft.com/office/drawing/2014/main" id="{06486DE8-3589-4A46-95C5-C18BAC32AAC3}"/>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29" name="椭圆 28">
            <a:extLst>
              <a:ext uri="{FF2B5EF4-FFF2-40B4-BE49-F238E27FC236}">
                <a16:creationId xmlns:a16="http://schemas.microsoft.com/office/drawing/2014/main" id="{5925FF97-AC85-476A-8838-ED80C90937BD}"/>
              </a:ext>
            </a:extLst>
          </p:cNvPr>
          <p:cNvSpPr/>
          <p:nvPr/>
        </p:nvSpPr>
        <p:spPr>
          <a:xfrm>
            <a:off x="916744" y="2883033"/>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矩形: 圆角 29">
            <a:extLst>
              <a:ext uri="{FF2B5EF4-FFF2-40B4-BE49-F238E27FC236}">
                <a16:creationId xmlns:a16="http://schemas.microsoft.com/office/drawing/2014/main" id="{E204B420-9471-49DA-93B0-5AF443FBCE90}"/>
              </a:ext>
            </a:extLst>
          </p:cNvPr>
          <p:cNvSpPr/>
          <p:nvPr/>
        </p:nvSpPr>
        <p:spPr>
          <a:xfrm>
            <a:off x="780690" y="2785692"/>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036A116E-C256-46C5-B54F-3A9942763318}"/>
              </a:ext>
            </a:extLst>
          </p:cNvPr>
          <p:cNvSpPr/>
          <p:nvPr/>
        </p:nvSpPr>
        <p:spPr>
          <a:xfrm>
            <a:off x="1963692" y="2984754"/>
            <a:ext cx="2656496"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资产日常管理</a:t>
            </a:r>
          </a:p>
        </p:txBody>
      </p:sp>
      <p:sp>
        <p:nvSpPr>
          <p:cNvPr id="46" name="AutoShape 112">
            <a:extLst>
              <a:ext uri="{FF2B5EF4-FFF2-40B4-BE49-F238E27FC236}">
                <a16:creationId xmlns:a16="http://schemas.microsoft.com/office/drawing/2014/main" id="{D7E31B58-737B-48E7-A959-83BF3CE1D9BB}"/>
              </a:ext>
            </a:extLst>
          </p:cNvPr>
          <p:cNvSpPr>
            <a:spLocks/>
          </p:cNvSpPr>
          <p:nvPr/>
        </p:nvSpPr>
        <p:spPr bwMode="auto">
          <a:xfrm>
            <a:off x="1135013" y="3061770"/>
            <a:ext cx="514313" cy="51431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7" name="椭圆 26">
            <a:extLst>
              <a:ext uri="{FF2B5EF4-FFF2-40B4-BE49-F238E27FC236}">
                <a16:creationId xmlns:a16="http://schemas.microsoft.com/office/drawing/2014/main" id="{F253DA36-B0FA-43F1-8AB0-15D174ABF536}"/>
              </a:ext>
            </a:extLst>
          </p:cNvPr>
          <p:cNvSpPr/>
          <p:nvPr/>
        </p:nvSpPr>
        <p:spPr>
          <a:xfrm>
            <a:off x="917249" y="1604877"/>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矩形: 圆角 27">
            <a:extLst>
              <a:ext uri="{FF2B5EF4-FFF2-40B4-BE49-F238E27FC236}">
                <a16:creationId xmlns:a16="http://schemas.microsoft.com/office/drawing/2014/main" id="{49A5279B-4C68-4C39-8977-17A29931E420}"/>
              </a:ext>
            </a:extLst>
          </p:cNvPr>
          <p:cNvSpPr/>
          <p:nvPr/>
        </p:nvSpPr>
        <p:spPr>
          <a:xfrm>
            <a:off x="781195" y="1507536"/>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6571C8F3-DEFD-40CB-B8B1-04EDB287A6BB}"/>
              </a:ext>
            </a:extLst>
          </p:cNvPr>
          <p:cNvSpPr/>
          <p:nvPr/>
        </p:nvSpPr>
        <p:spPr>
          <a:xfrm>
            <a:off x="1931716" y="1762999"/>
            <a:ext cx="3068469"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资产采购或新增</a:t>
            </a:r>
          </a:p>
        </p:txBody>
      </p:sp>
      <p:grpSp>
        <p:nvGrpSpPr>
          <p:cNvPr id="47" name="组合 46">
            <a:extLst>
              <a:ext uri="{FF2B5EF4-FFF2-40B4-BE49-F238E27FC236}">
                <a16:creationId xmlns:a16="http://schemas.microsoft.com/office/drawing/2014/main" id="{0B416C01-5F64-4B80-AF5E-D428FD6E1352}"/>
              </a:ext>
            </a:extLst>
          </p:cNvPr>
          <p:cNvGrpSpPr/>
          <p:nvPr/>
        </p:nvGrpSpPr>
        <p:grpSpPr>
          <a:xfrm>
            <a:off x="1171453" y="1798431"/>
            <a:ext cx="352547" cy="513912"/>
            <a:chOff x="2528974" y="2863357"/>
            <a:chExt cx="246811" cy="359779"/>
          </a:xfrm>
          <a:solidFill>
            <a:sysClr val="window" lastClr="FFFFFF"/>
          </a:solidFill>
        </p:grpSpPr>
        <p:sp>
          <p:nvSpPr>
            <p:cNvPr id="48" name="AutoShape 113">
              <a:extLst>
                <a:ext uri="{FF2B5EF4-FFF2-40B4-BE49-F238E27FC236}">
                  <a16:creationId xmlns:a16="http://schemas.microsoft.com/office/drawing/2014/main" id="{BB3F5594-E360-4A13-9C40-5DD183A9BE2E}"/>
                </a:ext>
              </a:extLst>
            </p:cNvPr>
            <p:cNvSpPr>
              <a:spLocks/>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9" name="AutoShape 114">
              <a:extLst>
                <a:ext uri="{FF2B5EF4-FFF2-40B4-BE49-F238E27FC236}">
                  <a16:creationId xmlns:a16="http://schemas.microsoft.com/office/drawing/2014/main" id="{A85DC2A4-62A4-48F9-9BDE-096F23D0F140}"/>
                </a:ext>
              </a:extLst>
            </p:cNvPr>
            <p:cNvSpPr>
              <a:spLocks/>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50" name="标题 1">
            <a:extLst>
              <a:ext uri="{FF2B5EF4-FFF2-40B4-BE49-F238E27FC236}">
                <a16:creationId xmlns:a16="http://schemas.microsoft.com/office/drawing/2014/main" id="{0C050D81-217B-4480-8EF5-DCDDA7C318A3}"/>
              </a:ext>
            </a:extLst>
          </p:cNvPr>
          <p:cNvSpPr>
            <a:spLocks noGrp="1"/>
          </p:cNvSpPr>
          <p:nvPr>
            <p:ph type="title"/>
          </p:nvPr>
        </p:nvSpPr>
        <p:spPr>
          <a:xfrm>
            <a:off x="541422" y="108091"/>
            <a:ext cx="8133347" cy="609600"/>
          </a:xfrm>
        </p:spPr>
        <p:txBody>
          <a:bodyPr/>
          <a:lstStyle/>
          <a:p>
            <a:r>
              <a:rPr lang="zh-CN" altLang="en-US" dirty="0"/>
              <a:t>固定资产管理</a:t>
            </a:r>
          </a:p>
        </p:txBody>
      </p:sp>
    </p:spTree>
    <p:extLst>
      <p:ext uri="{BB962C8B-B14F-4D97-AF65-F5344CB8AC3E}">
        <p14:creationId xmlns:p14="http://schemas.microsoft.com/office/powerpoint/2010/main" val="278769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1000" fill="hold"/>
                                        <p:tgtEl>
                                          <p:spTgt spid="27"/>
                                        </p:tgtEl>
                                        <p:attrNameLst>
                                          <p:attrName>fillcolor</p:attrName>
                                        </p:attrNameLst>
                                      </p:cBhvr>
                                      <p:to>
                                        <a:schemeClr val="accent2"/>
                                      </p:to>
                                    </p:animClr>
                                    <p:set>
                                      <p:cBhvr>
                                        <p:cTn id="7" dur="1000" fill="hold"/>
                                        <p:tgtEl>
                                          <p:spTgt spid="27"/>
                                        </p:tgtEl>
                                        <p:attrNameLst>
                                          <p:attrName>fill.type</p:attrName>
                                        </p:attrNameLst>
                                      </p:cBhvr>
                                      <p:to>
                                        <p:strVal val="solid"/>
                                      </p:to>
                                    </p:set>
                                    <p:set>
                                      <p:cBhvr>
                                        <p:cTn id="8" dur="1000" fill="hold"/>
                                        <p:tgtEl>
                                          <p:spTgt spid="27"/>
                                        </p:tgtEl>
                                        <p:attrNameLst>
                                          <p:attrName>fill.on</p:attrName>
                                        </p:attrNameLst>
                                      </p:cBhvr>
                                      <p:to>
                                        <p:strVal val="true"/>
                                      </p:to>
                                    </p:set>
                                  </p:childTnLst>
                                </p:cTn>
                              </p:par>
                              <p:par>
                                <p:cTn id="9" presetID="3" presetClass="emph" presetSubtype="2" fill="hold" grpId="0" nodeType="withEffect">
                                  <p:stCondLst>
                                    <p:cond delay="0"/>
                                  </p:stCondLst>
                                  <p:childTnLst>
                                    <p:animClr clrSpc="rgb" dir="cw">
                                      <p:cBhvr override="childStyle">
                                        <p:cTn id="10" dur="1000" fill="hold"/>
                                        <p:tgtEl>
                                          <p:spTgt spid="33"/>
                                        </p:tgtEl>
                                        <p:attrNameLst>
                                          <p:attrName>style.color</p:attrName>
                                        </p:attrNameLst>
                                      </p:cBhvr>
                                      <p:to>
                                        <a:schemeClr val="accent2"/>
                                      </p:to>
                                    </p:animClr>
                                  </p:childTnLst>
                                </p:cTn>
                              </p:par>
                              <p:par>
                                <p:cTn id="11" presetID="7" presetClass="emph" presetSubtype="2" fill="hold" nodeType="withEffect">
                                  <p:stCondLst>
                                    <p:cond delay="0"/>
                                  </p:stCondLst>
                                  <p:childTnLst>
                                    <p:animClr clrSpc="rgb" dir="cw">
                                      <p:cBhvr>
                                        <p:cTn id="12" dur="1000" fill="hold"/>
                                        <p:tgtEl>
                                          <p:spTgt spid="28"/>
                                        </p:tgtEl>
                                        <p:attrNameLst>
                                          <p:attrName>stroke.color</p:attrName>
                                        </p:attrNameLst>
                                      </p:cBhvr>
                                      <p:to>
                                        <a:schemeClr val="accent2"/>
                                      </p:to>
                                    </p:animClr>
                                    <p:set>
                                      <p:cBhvr>
                                        <p:cTn id="13" dur="1000" fill="hold"/>
                                        <p:tgtEl>
                                          <p:spTgt spid="2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70297431-53B0-41FD-8933-F3256E700A74}"/>
              </a:ext>
            </a:extLst>
          </p:cNvPr>
          <p:cNvSpPr>
            <a:spLocks noGrp="1"/>
          </p:cNvSpPr>
          <p:nvPr>
            <p:ph type="title"/>
          </p:nvPr>
        </p:nvSpPr>
        <p:spPr>
          <a:xfrm>
            <a:off x="541422" y="108091"/>
            <a:ext cx="8133347" cy="609600"/>
          </a:xfrm>
        </p:spPr>
        <p:txBody>
          <a:bodyPr vert="horz" lIns="91440" tIns="45720" rIns="91440" bIns="45720" rtlCol="0" anchor="ctr">
            <a:normAutofit/>
          </a:bodyPr>
          <a:lstStyle/>
          <a:p>
            <a:r>
              <a:rPr lang="zh-CN" altLang="en-US" dirty="0"/>
              <a:t>资产采购或新增</a:t>
            </a:r>
          </a:p>
        </p:txBody>
      </p:sp>
      <p:graphicFrame>
        <p:nvGraphicFramePr>
          <p:cNvPr id="5" name="图示 4">
            <a:extLst>
              <a:ext uri="{FF2B5EF4-FFF2-40B4-BE49-F238E27FC236}">
                <a16:creationId xmlns:a16="http://schemas.microsoft.com/office/drawing/2014/main" id="{84609EF2-57B6-4D22-BEAC-EAD2F52F15F4}"/>
              </a:ext>
            </a:extLst>
          </p:cNvPr>
          <p:cNvGraphicFramePr/>
          <p:nvPr/>
        </p:nvGraphicFramePr>
        <p:xfrm>
          <a:off x="469414" y="1708956"/>
          <a:ext cx="4968552" cy="46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组合 9">
            <a:extLst>
              <a:ext uri="{FF2B5EF4-FFF2-40B4-BE49-F238E27FC236}">
                <a16:creationId xmlns:a16="http://schemas.microsoft.com/office/drawing/2014/main" id="{D222F514-98A3-404C-BD9D-C5E172A1F524}"/>
              </a:ext>
            </a:extLst>
          </p:cNvPr>
          <p:cNvGrpSpPr/>
          <p:nvPr/>
        </p:nvGrpSpPr>
        <p:grpSpPr>
          <a:xfrm>
            <a:off x="5796136" y="1340768"/>
            <a:ext cx="2952328" cy="4840312"/>
            <a:chOff x="5868144" y="1397000"/>
            <a:chExt cx="2952328" cy="4840312"/>
          </a:xfrm>
        </p:grpSpPr>
        <p:sp>
          <p:nvSpPr>
            <p:cNvPr id="8" name="矩形: 圆角 7">
              <a:extLst>
                <a:ext uri="{FF2B5EF4-FFF2-40B4-BE49-F238E27FC236}">
                  <a16:creationId xmlns:a16="http://schemas.microsoft.com/office/drawing/2014/main" id="{E5A8667D-6BFF-4A9D-BCB0-800926891F29}"/>
                </a:ext>
              </a:extLst>
            </p:cNvPr>
            <p:cNvSpPr/>
            <p:nvPr/>
          </p:nvSpPr>
          <p:spPr>
            <a:xfrm>
              <a:off x="5868144" y="1397000"/>
              <a:ext cx="2952328" cy="48403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800" b="0"/>
            </a:p>
          </p:txBody>
        </p:sp>
        <p:sp>
          <p:nvSpPr>
            <p:cNvPr id="9" name="文本框 8">
              <a:extLst>
                <a:ext uri="{FF2B5EF4-FFF2-40B4-BE49-F238E27FC236}">
                  <a16:creationId xmlns:a16="http://schemas.microsoft.com/office/drawing/2014/main" id="{4670DD5C-3DC2-4E06-A773-88CEC953C5C2}"/>
                </a:ext>
              </a:extLst>
            </p:cNvPr>
            <p:cNvSpPr txBox="1"/>
            <p:nvPr/>
          </p:nvSpPr>
          <p:spPr>
            <a:xfrm>
              <a:off x="5868145" y="1584908"/>
              <a:ext cx="2901102" cy="4524315"/>
            </a:xfrm>
            <a:prstGeom prst="rect">
              <a:avLst/>
            </a:prstGeom>
            <a:noFill/>
          </p:spPr>
          <p:txBody>
            <a:bodyPr wrap="square" rtlCol="0">
              <a:spAutoFit/>
            </a:bodyPr>
            <a:lstStyle/>
            <a:p>
              <a:pPr marL="342900" indent="-342900">
                <a:buFont typeface="+mj-lt"/>
                <a:buAutoNum type="arabicPeriod"/>
              </a:pPr>
              <a:r>
                <a:rPr lang="zh-CN" altLang="en-US" sz="1800" b="0" dirty="0">
                  <a:latin typeface="微软雅黑" panose="020B0503020204020204" pitchFamily="34" charset="-122"/>
                  <a:ea typeface="微软雅黑" panose="020B0503020204020204" pitchFamily="34" charset="-122"/>
                </a:rPr>
                <a:t>标准业务处理过程中，后一个环节需要关联前一个环节的单据，以保证业务的连续性。</a:t>
              </a:r>
              <a:endParaRPr lang="en-US" altLang="zh-CN" sz="1800" b="0" dirty="0">
                <a:latin typeface="微软雅黑" panose="020B0503020204020204" pitchFamily="34" charset="-122"/>
                <a:ea typeface="微软雅黑" panose="020B0503020204020204" pitchFamily="34" charset="-122"/>
              </a:endParaRPr>
            </a:p>
            <a:p>
              <a:pPr marL="342900" indent="-342900">
                <a:buFont typeface="+mj-lt"/>
                <a:buAutoNum type="arabicPeriod"/>
              </a:pPr>
              <a:r>
                <a:rPr lang="zh-CN" altLang="en-US" sz="1800" b="0" dirty="0">
                  <a:latin typeface="微软雅黑" panose="020B0503020204020204" pitchFamily="34" charset="-122"/>
                  <a:ea typeface="微软雅黑" panose="020B0503020204020204" pitchFamily="34" charset="-122"/>
                </a:rPr>
                <a:t>前</a:t>
              </a:r>
              <a:r>
                <a:rPr lang="en-US" altLang="zh-CN" sz="1800" b="0" dirty="0">
                  <a:latin typeface="微软雅黑" panose="020B0503020204020204" pitchFamily="34" charset="-122"/>
                  <a:ea typeface="微软雅黑" panose="020B0503020204020204" pitchFamily="34" charset="-122"/>
                </a:rPr>
                <a:t>2</a:t>
              </a:r>
              <a:r>
                <a:rPr lang="zh-CN" altLang="en-US" sz="1800" b="0" dirty="0">
                  <a:latin typeface="微软雅黑" panose="020B0503020204020204" pitchFamily="34" charset="-122"/>
                  <a:ea typeface="微软雅黑" panose="020B0503020204020204" pitchFamily="34" charset="-122"/>
                </a:rPr>
                <a:t>个环节，即采购申请、采购订单在标准业务处理过程中设计了，但系统支持用户根据本单位的实际情况选用或不使用。</a:t>
              </a:r>
              <a:endParaRPr lang="en-US" altLang="zh-CN" sz="1800" b="0" dirty="0">
                <a:latin typeface="微软雅黑" panose="020B0503020204020204" pitchFamily="34" charset="-122"/>
                <a:ea typeface="微软雅黑" panose="020B0503020204020204" pitchFamily="34" charset="-122"/>
              </a:endParaRPr>
            </a:p>
            <a:p>
              <a:pPr marL="342900" indent="-342900">
                <a:buFont typeface="+mj-lt"/>
                <a:buAutoNum type="arabicPeriod"/>
              </a:pPr>
              <a:r>
                <a:rPr lang="zh-CN" altLang="en-US" sz="1800" b="0" dirty="0">
                  <a:latin typeface="微软雅黑" panose="020B0503020204020204" pitchFamily="34" charset="-122"/>
                  <a:ea typeface="微软雅黑" panose="020B0503020204020204" pitchFamily="34" charset="-122"/>
                </a:rPr>
                <a:t>如果某业务提交了采购申请，且此笔业务需要借款，则必须提交采购订单，以便在借款时关联采购订单，避免在借款时重复冻结预算。</a:t>
              </a:r>
            </a:p>
          </p:txBody>
        </p:sp>
      </p:grpSp>
      <p:sp>
        <p:nvSpPr>
          <p:cNvPr id="11" name="内容占位符 2">
            <a:extLst>
              <a:ext uri="{FF2B5EF4-FFF2-40B4-BE49-F238E27FC236}">
                <a16:creationId xmlns:a16="http://schemas.microsoft.com/office/drawing/2014/main" id="{576BD065-1A47-443E-BD57-B539EB2CA082}"/>
              </a:ext>
            </a:extLst>
          </p:cNvPr>
          <p:cNvSpPr>
            <a:spLocks noGrp="1"/>
          </p:cNvSpPr>
          <p:nvPr>
            <p:ph idx="1"/>
          </p:nvPr>
        </p:nvSpPr>
        <p:spPr>
          <a:xfrm>
            <a:off x="445170" y="978568"/>
            <a:ext cx="8229599" cy="522143"/>
          </a:xfrm>
        </p:spPr>
        <p:txBody>
          <a:bodyPr>
            <a:normAutofit/>
          </a:bodyPr>
          <a:lstStyle/>
          <a:p>
            <a:pPr>
              <a:buFont typeface="Wingdings" panose="05000000000000000000" pitchFamily="2" charset="2"/>
              <a:buChar char="n"/>
            </a:pPr>
            <a:r>
              <a:rPr lang="zh-CN" altLang="en-US" b="1" dirty="0"/>
              <a:t>日常采购资产新增的标准业务处理过程</a:t>
            </a:r>
          </a:p>
        </p:txBody>
      </p:sp>
    </p:spTree>
    <p:extLst>
      <p:ext uri="{BB962C8B-B14F-4D97-AF65-F5344CB8AC3E}">
        <p14:creationId xmlns:p14="http://schemas.microsoft.com/office/powerpoint/2010/main" val="3528000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7F7092EF-E528-4795-AA51-7D899B5B5466}"/>
              </a:ext>
            </a:extLst>
          </p:cNvPr>
          <p:cNvSpPr>
            <a:spLocks noGrp="1"/>
          </p:cNvSpPr>
          <p:nvPr>
            <p:ph idx="1"/>
          </p:nvPr>
        </p:nvSpPr>
        <p:spPr>
          <a:xfrm>
            <a:off x="473242" y="908720"/>
            <a:ext cx="8202294" cy="1601729"/>
          </a:xfrm>
        </p:spPr>
        <p:txBody>
          <a:bodyPr>
            <a:normAutofit/>
          </a:bodyPr>
          <a:lstStyle/>
          <a:p>
            <a:pPr>
              <a:lnSpc>
                <a:spcPct val="125000"/>
              </a:lnSpc>
            </a:pPr>
            <a:r>
              <a:rPr lang="zh-CN" altLang="en-US" dirty="0"/>
              <a:t>固定资产采购申请：主要指购买资产前，发起的是否同意此次采购的活动的申请。</a:t>
            </a:r>
            <a:endParaRPr lang="en-US" altLang="zh-CN" dirty="0"/>
          </a:p>
          <a:p>
            <a:pPr>
              <a:lnSpc>
                <a:spcPct val="125000"/>
              </a:lnSpc>
            </a:pPr>
            <a:r>
              <a:rPr lang="zh-CN" altLang="en-US" dirty="0"/>
              <a:t>路径：</a:t>
            </a:r>
            <a:r>
              <a:rPr lang="zh-CN" altLang="en-US" sz="1800" dirty="0"/>
              <a:t>科研条件 </a:t>
            </a:r>
            <a:r>
              <a:rPr lang="en-US" altLang="zh-CN" sz="1800" dirty="0"/>
              <a:t>》</a:t>
            </a:r>
            <a:r>
              <a:rPr lang="zh-CN" altLang="en-US" sz="1800" dirty="0"/>
              <a:t>固定资产管理 </a:t>
            </a:r>
            <a:r>
              <a:rPr lang="en-US" altLang="zh-CN" sz="1800" dirty="0"/>
              <a:t>》 </a:t>
            </a:r>
            <a:r>
              <a:rPr lang="zh-CN" altLang="en-US" sz="1800" dirty="0"/>
              <a:t>采购申请</a:t>
            </a:r>
            <a:endParaRPr lang="en-US" altLang="zh-CN" dirty="0"/>
          </a:p>
          <a:p>
            <a:pPr>
              <a:lnSpc>
                <a:spcPct val="125000"/>
              </a:lnSpc>
            </a:pPr>
            <a:endParaRPr lang="en-US" altLang="zh-CN" dirty="0"/>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325296"/>
            <a:ext cx="8280000" cy="369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标题 1"/>
          <p:cNvSpPr>
            <a:spLocks noGrp="1"/>
          </p:cNvSpPr>
          <p:nvPr>
            <p:ph type="title"/>
          </p:nvPr>
        </p:nvSpPr>
        <p:spPr>
          <a:xfrm>
            <a:off x="541422" y="108091"/>
            <a:ext cx="8133347" cy="609600"/>
          </a:xfrm>
        </p:spPr>
        <p:txBody>
          <a:bodyPr/>
          <a:lstStyle/>
          <a:p>
            <a:r>
              <a:rPr lang="en-US" altLang="zh-CN" dirty="0"/>
              <a:t>1-1.</a:t>
            </a:r>
            <a:r>
              <a:rPr lang="zh-CN" altLang="en-US" dirty="0"/>
              <a:t> 固定资产采购申请</a:t>
            </a:r>
          </a:p>
        </p:txBody>
      </p:sp>
      <p:sp>
        <p:nvSpPr>
          <p:cNvPr id="6" name="矩形 5"/>
          <p:cNvSpPr/>
          <p:nvPr/>
        </p:nvSpPr>
        <p:spPr>
          <a:xfrm>
            <a:off x="539552" y="2600944"/>
            <a:ext cx="504000" cy="3240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29441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6542087"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组合 11"/>
          <p:cNvGrpSpPr/>
          <p:nvPr/>
        </p:nvGrpSpPr>
        <p:grpSpPr>
          <a:xfrm>
            <a:off x="2051720" y="2271861"/>
            <a:ext cx="6807467" cy="4181475"/>
            <a:chOff x="2051720" y="2271861"/>
            <a:chExt cx="6807467" cy="4181475"/>
          </a:xfrm>
        </p:grpSpPr>
        <p:grpSp>
          <p:nvGrpSpPr>
            <p:cNvPr id="9" name="组合 8"/>
            <p:cNvGrpSpPr/>
            <p:nvPr/>
          </p:nvGrpSpPr>
          <p:grpSpPr>
            <a:xfrm>
              <a:off x="2433006" y="2271861"/>
              <a:ext cx="6426181" cy="4181475"/>
              <a:chOff x="2433006" y="2271861"/>
              <a:chExt cx="6426181" cy="4181475"/>
            </a:xfrm>
          </p:grpSpPr>
          <p:grpSp>
            <p:nvGrpSpPr>
              <p:cNvPr id="8" name="组合 7"/>
              <p:cNvGrpSpPr/>
              <p:nvPr/>
            </p:nvGrpSpPr>
            <p:grpSpPr>
              <a:xfrm>
                <a:off x="2433006" y="2271861"/>
                <a:ext cx="6426181" cy="4181475"/>
                <a:chOff x="2433006" y="2271861"/>
                <a:chExt cx="6426181" cy="4181475"/>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006" y="2271861"/>
                  <a:ext cx="3362325"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29767"/>
                <a:stretch/>
              </p:blipFill>
              <p:spPr bwMode="auto">
                <a:xfrm>
                  <a:off x="5795331" y="2416454"/>
                  <a:ext cx="3063856"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矩形 10"/>
              <p:cNvSpPr/>
              <p:nvPr/>
            </p:nvSpPr>
            <p:spPr>
              <a:xfrm>
                <a:off x="2433007" y="4752296"/>
                <a:ext cx="3219114" cy="731208"/>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2555776" y="2348880"/>
                <a:ext cx="6192688" cy="1462416"/>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10" name="右箭头 9"/>
            <p:cNvSpPr/>
            <p:nvPr/>
          </p:nvSpPr>
          <p:spPr>
            <a:xfrm>
              <a:off x="2051720" y="2737295"/>
              <a:ext cx="381287" cy="2271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14" name="标题 1">
            <a:extLst>
              <a:ext uri="{FF2B5EF4-FFF2-40B4-BE49-F238E27FC236}">
                <a16:creationId xmlns:a16="http://schemas.microsoft.com/office/drawing/2014/main" id="{B4F5E271-5875-4772-A2D5-998577670401}"/>
              </a:ext>
            </a:extLst>
          </p:cNvPr>
          <p:cNvSpPr>
            <a:spLocks noGrp="1"/>
          </p:cNvSpPr>
          <p:nvPr>
            <p:ph type="title"/>
          </p:nvPr>
        </p:nvSpPr>
        <p:spPr>
          <a:xfrm>
            <a:off x="541422" y="108091"/>
            <a:ext cx="8133347" cy="609600"/>
          </a:xfrm>
        </p:spPr>
        <p:txBody>
          <a:bodyPr/>
          <a:lstStyle/>
          <a:p>
            <a:r>
              <a:rPr lang="en-US" altLang="zh-CN" dirty="0"/>
              <a:t>1-1.</a:t>
            </a:r>
            <a:r>
              <a:rPr lang="zh-CN" altLang="en-US" dirty="0"/>
              <a:t> 固定资产采购申请</a:t>
            </a:r>
          </a:p>
        </p:txBody>
      </p:sp>
    </p:spTree>
    <p:extLst>
      <p:ext uri="{BB962C8B-B14F-4D97-AF65-F5344CB8AC3E}">
        <p14:creationId xmlns:p14="http://schemas.microsoft.com/office/powerpoint/2010/main" val="13387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6542087"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组合 12"/>
          <p:cNvGrpSpPr/>
          <p:nvPr/>
        </p:nvGrpSpPr>
        <p:grpSpPr>
          <a:xfrm>
            <a:off x="2051719" y="2238638"/>
            <a:ext cx="6571482" cy="3267075"/>
            <a:chOff x="2051719" y="2238638"/>
            <a:chExt cx="6571482" cy="3267075"/>
          </a:xfrm>
        </p:grpSpPr>
        <p:sp>
          <p:nvSpPr>
            <p:cNvPr id="7" name="右箭头 6"/>
            <p:cNvSpPr/>
            <p:nvPr/>
          </p:nvSpPr>
          <p:spPr>
            <a:xfrm>
              <a:off x="2051719" y="3645024"/>
              <a:ext cx="381287" cy="2271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238638"/>
              <a:ext cx="606742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8147" y="1082075"/>
            <a:ext cx="6276975"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1628798"/>
            <a:ext cx="6336000" cy="479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组合 13"/>
          <p:cNvGrpSpPr/>
          <p:nvPr/>
        </p:nvGrpSpPr>
        <p:grpSpPr>
          <a:xfrm>
            <a:off x="2628504" y="1052736"/>
            <a:ext cx="6480000" cy="5517820"/>
            <a:chOff x="2628504" y="1052736"/>
            <a:chExt cx="6480000" cy="5517820"/>
          </a:xfrm>
        </p:grpSpPr>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8504" y="1052736"/>
              <a:ext cx="6480000" cy="5517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矩形 20"/>
            <p:cNvSpPr/>
            <p:nvPr/>
          </p:nvSpPr>
          <p:spPr>
            <a:xfrm>
              <a:off x="8100392" y="6058897"/>
              <a:ext cx="957908" cy="489804"/>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6084168" y="3155220"/>
            <a:ext cx="2974131" cy="489804"/>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标题 1">
            <a:extLst>
              <a:ext uri="{FF2B5EF4-FFF2-40B4-BE49-F238E27FC236}">
                <a16:creationId xmlns:a16="http://schemas.microsoft.com/office/drawing/2014/main" id="{D2CD2AEF-61EB-46F4-9E38-3218C7E07853}"/>
              </a:ext>
            </a:extLst>
          </p:cNvPr>
          <p:cNvSpPr>
            <a:spLocks noGrp="1"/>
          </p:cNvSpPr>
          <p:nvPr>
            <p:ph type="title"/>
          </p:nvPr>
        </p:nvSpPr>
        <p:spPr>
          <a:xfrm>
            <a:off x="541422" y="108091"/>
            <a:ext cx="8133347" cy="609600"/>
          </a:xfrm>
        </p:spPr>
        <p:txBody>
          <a:bodyPr/>
          <a:lstStyle/>
          <a:p>
            <a:r>
              <a:rPr lang="en-US" altLang="zh-CN" dirty="0"/>
              <a:t>1-1.</a:t>
            </a:r>
            <a:r>
              <a:rPr lang="zh-CN" altLang="en-US" dirty="0"/>
              <a:t> 固定资产采购申请</a:t>
            </a:r>
          </a:p>
        </p:txBody>
      </p:sp>
    </p:spTree>
    <p:extLst>
      <p:ext uri="{BB962C8B-B14F-4D97-AF65-F5344CB8AC3E}">
        <p14:creationId xmlns:p14="http://schemas.microsoft.com/office/powerpoint/2010/main" val="312000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wipe(up)">
                                      <p:cBhvr>
                                        <p:cTn id="17" dur="500"/>
                                        <p:tgtEl>
                                          <p:spTgt spid="1229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2293"/>
                                        </p:tgtEl>
                                      </p:cBhvr>
                                    </p:animEffect>
                                    <p:set>
                                      <p:cBhvr>
                                        <p:cTn id="34" dur="1" fill="hold">
                                          <p:stCondLst>
                                            <p:cond delay="499"/>
                                          </p:stCondLst>
                                        </p:cTn>
                                        <p:tgtEl>
                                          <p:spTgt spid="1229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rmAutofit/>
          </a:bodyPr>
          <a:lstStyle/>
          <a:p>
            <a:r>
              <a:rPr lang="zh-CN" altLang="en-US" dirty="0"/>
              <a:t>汇  报  提  纲</a:t>
            </a:r>
          </a:p>
        </p:txBody>
      </p:sp>
      <p:sp>
        <p:nvSpPr>
          <p:cNvPr id="19" name="矩形 18"/>
          <p:cNvSpPr/>
          <p:nvPr/>
        </p:nvSpPr>
        <p:spPr>
          <a:xfrm>
            <a:off x="713176" y="3984242"/>
            <a:ext cx="2342444"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共性操作</a:t>
            </a:r>
          </a:p>
        </p:txBody>
      </p:sp>
      <p:sp>
        <p:nvSpPr>
          <p:cNvPr id="20" name="矩形 19"/>
          <p:cNvSpPr/>
          <p:nvPr/>
        </p:nvSpPr>
        <p:spPr>
          <a:xfrm>
            <a:off x="3416480" y="3984242"/>
            <a:ext cx="2318576"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基本操作</a:t>
            </a:r>
          </a:p>
        </p:txBody>
      </p:sp>
      <p:sp>
        <p:nvSpPr>
          <p:cNvPr id="21" name="矩形 20"/>
          <p:cNvSpPr/>
          <p:nvPr/>
        </p:nvSpPr>
        <p:spPr>
          <a:xfrm>
            <a:off x="6137644" y="3984242"/>
            <a:ext cx="2325189"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技术支持</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6480" y="1822067"/>
            <a:ext cx="2318576"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7645" y="1822066"/>
            <a:ext cx="2325189"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190" y="1822066"/>
            <a:ext cx="2340430"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9205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6542087"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组合 2"/>
          <p:cNvGrpSpPr/>
          <p:nvPr/>
        </p:nvGrpSpPr>
        <p:grpSpPr>
          <a:xfrm>
            <a:off x="323528" y="4745478"/>
            <a:ext cx="8280000" cy="1766991"/>
            <a:chOff x="323528" y="4745478"/>
            <a:chExt cx="8280000" cy="1766991"/>
          </a:xfrm>
        </p:grpSpPr>
        <p:sp>
          <p:nvSpPr>
            <p:cNvPr id="7" name="右箭头 6"/>
            <p:cNvSpPr/>
            <p:nvPr/>
          </p:nvSpPr>
          <p:spPr>
            <a:xfrm rot="3253428">
              <a:off x="2023570" y="4822546"/>
              <a:ext cx="381287" cy="2271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157192"/>
              <a:ext cx="8280000" cy="135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矩形 14"/>
            <p:cNvSpPr/>
            <p:nvPr/>
          </p:nvSpPr>
          <p:spPr>
            <a:xfrm>
              <a:off x="395536" y="6179556"/>
              <a:ext cx="648072" cy="332913"/>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252440" y="980728"/>
            <a:ext cx="8496000" cy="5626470"/>
            <a:chOff x="252440" y="980728"/>
            <a:chExt cx="8496000" cy="5626470"/>
          </a:xfrm>
        </p:grpSpPr>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40" y="980728"/>
              <a:ext cx="8496000" cy="562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矩形 13"/>
            <p:cNvSpPr/>
            <p:nvPr/>
          </p:nvSpPr>
          <p:spPr>
            <a:xfrm>
              <a:off x="6877400" y="1151871"/>
              <a:ext cx="1726128" cy="332913"/>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16" name="标题 1">
            <a:extLst>
              <a:ext uri="{FF2B5EF4-FFF2-40B4-BE49-F238E27FC236}">
                <a16:creationId xmlns:a16="http://schemas.microsoft.com/office/drawing/2014/main" id="{105A9901-C6E1-4CD3-AF54-30C2808B40DA}"/>
              </a:ext>
            </a:extLst>
          </p:cNvPr>
          <p:cNvSpPr>
            <a:spLocks noGrp="1"/>
          </p:cNvSpPr>
          <p:nvPr>
            <p:ph type="title"/>
          </p:nvPr>
        </p:nvSpPr>
        <p:spPr>
          <a:xfrm>
            <a:off x="541422" y="108091"/>
            <a:ext cx="8133347" cy="609600"/>
          </a:xfrm>
        </p:spPr>
        <p:txBody>
          <a:bodyPr/>
          <a:lstStyle/>
          <a:p>
            <a:r>
              <a:rPr lang="en-US" altLang="zh-CN" dirty="0"/>
              <a:t>1-1.</a:t>
            </a:r>
            <a:r>
              <a:rPr lang="zh-CN" altLang="en-US" dirty="0"/>
              <a:t> 固定资产采购申请</a:t>
            </a:r>
          </a:p>
        </p:txBody>
      </p:sp>
    </p:spTree>
    <p:extLst>
      <p:ext uri="{BB962C8B-B14F-4D97-AF65-F5344CB8AC3E}">
        <p14:creationId xmlns:p14="http://schemas.microsoft.com/office/powerpoint/2010/main" val="10591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80728"/>
            <a:ext cx="6542087"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组合 2"/>
          <p:cNvGrpSpPr/>
          <p:nvPr/>
        </p:nvGrpSpPr>
        <p:grpSpPr>
          <a:xfrm>
            <a:off x="323528" y="4745478"/>
            <a:ext cx="8280000" cy="1766991"/>
            <a:chOff x="323528" y="4745478"/>
            <a:chExt cx="8280000" cy="1766991"/>
          </a:xfrm>
        </p:grpSpPr>
        <p:sp>
          <p:nvSpPr>
            <p:cNvPr id="7" name="右箭头 6"/>
            <p:cNvSpPr/>
            <p:nvPr/>
          </p:nvSpPr>
          <p:spPr>
            <a:xfrm rot="3253428">
              <a:off x="2023570" y="4822546"/>
              <a:ext cx="381287" cy="2271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157192"/>
              <a:ext cx="8280000" cy="135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矩形 14"/>
            <p:cNvSpPr/>
            <p:nvPr/>
          </p:nvSpPr>
          <p:spPr>
            <a:xfrm>
              <a:off x="5148064" y="5877272"/>
              <a:ext cx="360040" cy="330474"/>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3203848" y="5517232"/>
            <a:ext cx="2384648" cy="842914"/>
          </a:xfrm>
          <a:prstGeom prst="rect">
            <a:avLst/>
          </a:prstGeom>
          <a:noFill/>
          <a:ln w="28575">
            <a:solidFill>
              <a:srgbClr val="FFC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88" y="908720"/>
            <a:ext cx="8892000" cy="5624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标题 1">
            <a:extLst>
              <a:ext uri="{FF2B5EF4-FFF2-40B4-BE49-F238E27FC236}">
                <a16:creationId xmlns:a16="http://schemas.microsoft.com/office/drawing/2014/main" id="{337AA9A4-9511-411C-9490-CBD1373E1680}"/>
              </a:ext>
            </a:extLst>
          </p:cNvPr>
          <p:cNvSpPr>
            <a:spLocks noGrp="1"/>
          </p:cNvSpPr>
          <p:nvPr>
            <p:ph type="title"/>
          </p:nvPr>
        </p:nvSpPr>
        <p:spPr>
          <a:xfrm>
            <a:off x="541422" y="108091"/>
            <a:ext cx="8133347" cy="609600"/>
          </a:xfrm>
        </p:spPr>
        <p:txBody>
          <a:bodyPr/>
          <a:lstStyle/>
          <a:p>
            <a:r>
              <a:rPr lang="en-US" altLang="zh-CN" dirty="0"/>
              <a:t>1-1.</a:t>
            </a:r>
            <a:r>
              <a:rPr lang="zh-CN" altLang="en-US" dirty="0"/>
              <a:t> 固定资产采购申请</a:t>
            </a:r>
          </a:p>
        </p:txBody>
      </p:sp>
    </p:spTree>
    <p:extLst>
      <p:ext uri="{BB962C8B-B14F-4D97-AF65-F5344CB8AC3E}">
        <p14:creationId xmlns:p14="http://schemas.microsoft.com/office/powerpoint/2010/main" val="305631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down)">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412"/>
                                        </p:tgtEl>
                                      </p:cBhvr>
                                    </p:animEffect>
                                    <p:set>
                                      <p:cBhvr>
                                        <p:cTn id="12" dur="1" fill="hold">
                                          <p:stCondLst>
                                            <p:cond delay="499"/>
                                          </p:stCondLst>
                                        </p:cTn>
                                        <p:tgtEl>
                                          <p:spTgt spid="174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80728"/>
            <a:ext cx="6542087"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组合 2"/>
          <p:cNvGrpSpPr/>
          <p:nvPr/>
        </p:nvGrpSpPr>
        <p:grpSpPr>
          <a:xfrm>
            <a:off x="323528" y="4745478"/>
            <a:ext cx="8280000" cy="1766991"/>
            <a:chOff x="323528" y="4745478"/>
            <a:chExt cx="8280000" cy="1766991"/>
          </a:xfrm>
        </p:grpSpPr>
        <p:sp>
          <p:nvSpPr>
            <p:cNvPr id="7" name="右箭头 6"/>
            <p:cNvSpPr/>
            <p:nvPr/>
          </p:nvSpPr>
          <p:spPr>
            <a:xfrm rot="3253428">
              <a:off x="2023570" y="4822546"/>
              <a:ext cx="381287" cy="2271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157192"/>
              <a:ext cx="8280000" cy="135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矩形 15"/>
          <p:cNvSpPr/>
          <p:nvPr/>
        </p:nvSpPr>
        <p:spPr>
          <a:xfrm>
            <a:off x="5436096" y="5521560"/>
            <a:ext cx="2016224" cy="842914"/>
          </a:xfrm>
          <a:prstGeom prst="rect">
            <a:avLst/>
          </a:prstGeom>
          <a:noFill/>
          <a:ln w="28575">
            <a:solidFill>
              <a:srgbClr val="FFC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矩形 9"/>
          <p:cNvSpPr/>
          <p:nvPr/>
        </p:nvSpPr>
        <p:spPr>
          <a:xfrm>
            <a:off x="8316416" y="5813995"/>
            <a:ext cx="478954" cy="489804"/>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837336"/>
            <a:ext cx="8568000" cy="5623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标题 1">
            <a:extLst>
              <a:ext uri="{FF2B5EF4-FFF2-40B4-BE49-F238E27FC236}">
                <a16:creationId xmlns:a16="http://schemas.microsoft.com/office/drawing/2014/main" id="{EA63C404-A14D-470C-BCD3-73854583C0A5}"/>
              </a:ext>
            </a:extLst>
          </p:cNvPr>
          <p:cNvSpPr>
            <a:spLocks noGrp="1"/>
          </p:cNvSpPr>
          <p:nvPr>
            <p:ph type="title"/>
          </p:nvPr>
        </p:nvSpPr>
        <p:spPr>
          <a:xfrm>
            <a:off x="541422" y="108091"/>
            <a:ext cx="8133347" cy="609600"/>
          </a:xfrm>
        </p:spPr>
        <p:txBody>
          <a:bodyPr/>
          <a:lstStyle/>
          <a:p>
            <a:r>
              <a:rPr lang="en-US" altLang="zh-CN" dirty="0"/>
              <a:t>1-1.</a:t>
            </a:r>
            <a:r>
              <a:rPr lang="zh-CN" altLang="en-US" dirty="0"/>
              <a:t> 固定资产采购申请</a:t>
            </a:r>
          </a:p>
        </p:txBody>
      </p:sp>
    </p:spTree>
    <p:extLst>
      <p:ext uri="{BB962C8B-B14F-4D97-AF65-F5344CB8AC3E}">
        <p14:creationId xmlns:p14="http://schemas.microsoft.com/office/powerpoint/2010/main" val="341212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arn(inVertical)">
                                      <p:cBhvr>
                                        <p:cTn id="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94206"/>
            <a:ext cx="7418387"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37" y="3140968"/>
            <a:ext cx="8280000" cy="2843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标题 1">
            <a:extLst>
              <a:ext uri="{FF2B5EF4-FFF2-40B4-BE49-F238E27FC236}">
                <a16:creationId xmlns:a16="http://schemas.microsoft.com/office/drawing/2014/main" id="{E86EC686-43A3-434B-B3D4-CB094129E0A3}"/>
              </a:ext>
            </a:extLst>
          </p:cNvPr>
          <p:cNvSpPr>
            <a:spLocks noGrp="1"/>
          </p:cNvSpPr>
          <p:nvPr>
            <p:ph type="title"/>
          </p:nvPr>
        </p:nvSpPr>
        <p:spPr>
          <a:xfrm>
            <a:off x="541422" y="108091"/>
            <a:ext cx="8133347" cy="609600"/>
          </a:xfrm>
        </p:spPr>
        <p:txBody>
          <a:bodyPr/>
          <a:lstStyle/>
          <a:p>
            <a:r>
              <a:rPr lang="en-US" altLang="zh-CN" dirty="0"/>
              <a:t>1-1.</a:t>
            </a:r>
            <a:r>
              <a:rPr lang="zh-CN" altLang="en-US" dirty="0"/>
              <a:t> 固定资产采购申请</a:t>
            </a:r>
          </a:p>
        </p:txBody>
      </p:sp>
    </p:spTree>
    <p:extLst>
      <p:ext uri="{BB962C8B-B14F-4D97-AF65-F5344CB8AC3E}">
        <p14:creationId xmlns:p14="http://schemas.microsoft.com/office/powerpoint/2010/main" val="321035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a:extLst>
              <a:ext uri="{FF2B5EF4-FFF2-40B4-BE49-F238E27FC236}">
                <a16:creationId xmlns:a16="http://schemas.microsoft.com/office/drawing/2014/main" id="{7F7092EF-E528-4795-AA51-7D899B5B5466}"/>
              </a:ext>
            </a:extLst>
          </p:cNvPr>
          <p:cNvSpPr>
            <a:spLocks noGrp="1"/>
          </p:cNvSpPr>
          <p:nvPr>
            <p:ph idx="1"/>
          </p:nvPr>
        </p:nvSpPr>
        <p:spPr>
          <a:xfrm>
            <a:off x="330146" y="963174"/>
            <a:ext cx="8698830" cy="2321810"/>
          </a:xfrm>
        </p:spPr>
        <p:txBody>
          <a:bodyPr>
            <a:normAutofit/>
          </a:bodyPr>
          <a:lstStyle/>
          <a:p>
            <a:pPr>
              <a:lnSpc>
                <a:spcPct val="125000"/>
              </a:lnSpc>
            </a:pPr>
            <a:r>
              <a:rPr lang="zh-CN" altLang="en-US" dirty="0"/>
              <a:t>固定资产采购订单：主要指采购申请审批通过之后，采购员根据供应商及报价情况，填写采购订单的申请。采购订单审批通过之后，可用于借款。</a:t>
            </a:r>
            <a:endParaRPr lang="en-US" altLang="zh-CN" dirty="0"/>
          </a:p>
          <a:p>
            <a:pPr marL="342900" lvl="1" indent="-342900">
              <a:lnSpc>
                <a:spcPct val="125000"/>
              </a:lnSpc>
              <a:buFont typeface="Arial"/>
              <a:buChar char="•"/>
            </a:pPr>
            <a:r>
              <a:rPr lang="zh-CN" altLang="en-US" sz="2000" dirty="0"/>
              <a:t>路径：科研条件 </a:t>
            </a:r>
            <a:r>
              <a:rPr lang="en-US" altLang="zh-CN" sz="2000" dirty="0"/>
              <a:t>》</a:t>
            </a:r>
            <a:r>
              <a:rPr lang="zh-CN" altLang="en-US" sz="2000" dirty="0"/>
              <a:t>固定资产管理 </a:t>
            </a:r>
            <a:r>
              <a:rPr lang="en-US" altLang="zh-CN" sz="2000" dirty="0"/>
              <a:t>》 </a:t>
            </a:r>
            <a:r>
              <a:rPr lang="zh-CN" altLang="en-US" sz="2000" dirty="0"/>
              <a:t>采购订单</a:t>
            </a:r>
            <a:endParaRPr lang="en-US" altLang="zh-CN" sz="20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00" y="2564904"/>
            <a:ext cx="8280000" cy="271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标题 1">
            <a:extLst>
              <a:ext uri="{FF2B5EF4-FFF2-40B4-BE49-F238E27FC236}">
                <a16:creationId xmlns:a16="http://schemas.microsoft.com/office/drawing/2014/main" id="{11506DC2-47AF-44AF-B0AD-CDE07239C4B4}"/>
              </a:ext>
            </a:extLst>
          </p:cNvPr>
          <p:cNvSpPr>
            <a:spLocks noGrp="1"/>
          </p:cNvSpPr>
          <p:nvPr>
            <p:ph type="title"/>
          </p:nvPr>
        </p:nvSpPr>
        <p:spPr>
          <a:xfrm>
            <a:off x="541422" y="108091"/>
            <a:ext cx="8133347" cy="609600"/>
          </a:xfrm>
        </p:spPr>
        <p:txBody>
          <a:bodyPr/>
          <a:lstStyle/>
          <a:p>
            <a:r>
              <a:rPr lang="en-US" altLang="zh-CN" dirty="0"/>
              <a:t>1-2.</a:t>
            </a:r>
            <a:r>
              <a:rPr lang="zh-CN" altLang="en-US" dirty="0"/>
              <a:t> 固定资产采购订单</a:t>
            </a:r>
          </a:p>
        </p:txBody>
      </p:sp>
    </p:spTree>
    <p:extLst>
      <p:ext uri="{BB962C8B-B14F-4D97-AF65-F5344CB8AC3E}">
        <p14:creationId xmlns:p14="http://schemas.microsoft.com/office/powerpoint/2010/main" val="16820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1443D1B-5F75-4E67-B034-2D5837D97BD8}"/>
              </a:ext>
            </a:extLst>
          </p:cNvPr>
          <p:cNvPicPr>
            <a:picLocks noChangeAspect="1"/>
          </p:cNvPicPr>
          <p:nvPr/>
        </p:nvPicPr>
        <p:blipFill>
          <a:blip r:embed="rId2"/>
          <a:stretch>
            <a:fillRect/>
          </a:stretch>
        </p:blipFill>
        <p:spPr>
          <a:xfrm>
            <a:off x="201761" y="2224485"/>
            <a:ext cx="4838700" cy="3733800"/>
          </a:xfrm>
          <a:prstGeom prst="rect">
            <a:avLst/>
          </a:prstGeom>
        </p:spPr>
      </p:pic>
      <p:pic>
        <p:nvPicPr>
          <p:cNvPr id="5" name="图片 4">
            <a:extLst>
              <a:ext uri="{FF2B5EF4-FFF2-40B4-BE49-F238E27FC236}">
                <a16:creationId xmlns:a16="http://schemas.microsoft.com/office/drawing/2014/main" id="{A05E6C0E-E3DD-45A8-9664-C61217F8DF6B}"/>
              </a:ext>
            </a:extLst>
          </p:cNvPr>
          <p:cNvPicPr>
            <a:picLocks noChangeAspect="1"/>
          </p:cNvPicPr>
          <p:nvPr/>
        </p:nvPicPr>
        <p:blipFill>
          <a:blip r:embed="rId3"/>
          <a:stretch>
            <a:fillRect/>
          </a:stretch>
        </p:blipFill>
        <p:spPr>
          <a:xfrm>
            <a:off x="3874169" y="2276872"/>
            <a:ext cx="4800600" cy="3629025"/>
          </a:xfrm>
          <a:prstGeom prst="rect">
            <a:avLst/>
          </a:prstGeom>
        </p:spPr>
      </p:pic>
      <p:sp>
        <p:nvSpPr>
          <p:cNvPr id="6" name="TextBox 1">
            <a:extLst>
              <a:ext uri="{FF2B5EF4-FFF2-40B4-BE49-F238E27FC236}">
                <a16:creationId xmlns:a16="http://schemas.microsoft.com/office/drawing/2014/main" id="{08A7ADD9-167A-46E1-B9C9-013B51B6A8D5}"/>
              </a:ext>
            </a:extLst>
          </p:cNvPr>
          <p:cNvSpPr txBox="1"/>
          <p:nvPr/>
        </p:nvSpPr>
        <p:spPr>
          <a:xfrm>
            <a:off x="1723449" y="3704115"/>
            <a:ext cx="1814985" cy="1200329"/>
          </a:xfrm>
          <a:prstGeom prst="rect">
            <a:avLst/>
          </a:prstGeom>
          <a:solidFill>
            <a:srgbClr val="CCFF66"/>
          </a:solidFill>
        </p:spPr>
        <p:txBody>
          <a:bodyPr wrap="square" rtlCol="0">
            <a:spAutoFit/>
          </a:bodyPr>
          <a:lstStyle/>
          <a:p>
            <a:r>
              <a:rPr lang="zh-CN" altLang="en-US" dirty="0"/>
              <a:t>已有采购申请，关联采购申请单</a:t>
            </a:r>
          </a:p>
        </p:txBody>
      </p:sp>
      <p:sp>
        <p:nvSpPr>
          <p:cNvPr id="7" name="TextBox 14">
            <a:extLst>
              <a:ext uri="{FF2B5EF4-FFF2-40B4-BE49-F238E27FC236}">
                <a16:creationId xmlns:a16="http://schemas.microsoft.com/office/drawing/2014/main" id="{555965D8-4002-451A-BFAC-C18309005908}"/>
              </a:ext>
            </a:extLst>
          </p:cNvPr>
          <p:cNvSpPr txBox="1"/>
          <p:nvPr/>
        </p:nvSpPr>
        <p:spPr>
          <a:xfrm>
            <a:off x="5711930" y="3825210"/>
            <a:ext cx="2761600" cy="1200329"/>
          </a:xfrm>
          <a:prstGeom prst="rect">
            <a:avLst/>
          </a:prstGeom>
          <a:solidFill>
            <a:schemeClr val="accent6">
              <a:lumMod val="20000"/>
              <a:lumOff val="80000"/>
            </a:schemeClr>
          </a:solidFill>
        </p:spPr>
        <p:txBody>
          <a:bodyPr wrap="square" rtlCol="0">
            <a:spAutoFit/>
          </a:bodyPr>
          <a:lstStyle/>
          <a:p>
            <a:r>
              <a:rPr lang="zh-CN" altLang="en-US" dirty="0"/>
              <a:t>系统中没有采购申请，无需关联采购申请单</a:t>
            </a:r>
          </a:p>
        </p:txBody>
      </p:sp>
      <p:sp>
        <p:nvSpPr>
          <p:cNvPr id="11" name="标题 1">
            <a:extLst>
              <a:ext uri="{FF2B5EF4-FFF2-40B4-BE49-F238E27FC236}">
                <a16:creationId xmlns:a16="http://schemas.microsoft.com/office/drawing/2014/main" id="{636CC728-7038-4AE6-8D95-01E597B0BE9E}"/>
              </a:ext>
            </a:extLst>
          </p:cNvPr>
          <p:cNvSpPr>
            <a:spLocks noGrp="1"/>
          </p:cNvSpPr>
          <p:nvPr>
            <p:ph type="title"/>
          </p:nvPr>
        </p:nvSpPr>
        <p:spPr>
          <a:xfrm>
            <a:off x="541422" y="108091"/>
            <a:ext cx="8133347" cy="609600"/>
          </a:xfrm>
        </p:spPr>
        <p:txBody>
          <a:bodyPr/>
          <a:lstStyle/>
          <a:p>
            <a:r>
              <a:rPr lang="en-US" altLang="zh-CN" dirty="0"/>
              <a:t>1-2.</a:t>
            </a:r>
            <a:r>
              <a:rPr lang="zh-CN" altLang="en-US" dirty="0"/>
              <a:t> 固定资产采购订单</a:t>
            </a:r>
          </a:p>
        </p:txBody>
      </p:sp>
      <p:sp>
        <p:nvSpPr>
          <p:cNvPr id="12" name="内容占位符 2">
            <a:extLst>
              <a:ext uri="{FF2B5EF4-FFF2-40B4-BE49-F238E27FC236}">
                <a16:creationId xmlns:a16="http://schemas.microsoft.com/office/drawing/2014/main" id="{D41DE45A-5B9F-4E8A-AFC6-7B90A0287A6A}"/>
              </a:ext>
            </a:extLst>
          </p:cNvPr>
          <p:cNvSpPr>
            <a:spLocks noGrp="1"/>
          </p:cNvSpPr>
          <p:nvPr>
            <p:ph idx="1"/>
          </p:nvPr>
        </p:nvSpPr>
        <p:spPr>
          <a:xfrm>
            <a:off x="330146" y="908720"/>
            <a:ext cx="8698830" cy="2321810"/>
          </a:xfrm>
        </p:spPr>
        <p:txBody>
          <a:bodyPr>
            <a:normAutofit/>
          </a:bodyPr>
          <a:lstStyle/>
          <a:p>
            <a:pPr>
              <a:lnSpc>
                <a:spcPct val="125000"/>
              </a:lnSpc>
            </a:pPr>
            <a:r>
              <a:rPr lang="zh-CN" altLang="en-US" dirty="0"/>
              <a:t>支持</a:t>
            </a:r>
            <a:r>
              <a:rPr lang="en-US" altLang="zh-CN" dirty="0"/>
              <a:t>2</a:t>
            </a:r>
            <a:r>
              <a:rPr lang="zh-CN" altLang="en-US" dirty="0"/>
              <a:t>种操作模式：</a:t>
            </a:r>
            <a:endParaRPr lang="en-US" altLang="zh-CN" dirty="0"/>
          </a:p>
          <a:p>
            <a:pPr lvl="1">
              <a:lnSpc>
                <a:spcPct val="125000"/>
              </a:lnSpc>
            </a:pPr>
            <a:r>
              <a:rPr lang="zh-CN" altLang="en-US" dirty="0"/>
              <a:t>已有采购申请，提交采购订单时关联采购申请单</a:t>
            </a:r>
            <a:endParaRPr lang="en-US" altLang="zh-CN" dirty="0"/>
          </a:p>
          <a:p>
            <a:pPr lvl="1">
              <a:lnSpc>
                <a:spcPct val="125000"/>
              </a:lnSpc>
            </a:pPr>
            <a:r>
              <a:rPr lang="zh-CN" altLang="en-US" dirty="0"/>
              <a:t>没有在系统中提交采购申请，直接提交采购订单</a:t>
            </a:r>
            <a:endParaRPr lang="en-US" altLang="zh-CN" dirty="0"/>
          </a:p>
        </p:txBody>
      </p:sp>
    </p:spTree>
    <p:extLst>
      <p:ext uri="{BB962C8B-B14F-4D97-AF65-F5344CB8AC3E}">
        <p14:creationId xmlns:p14="http://schemas.microsoft.com/office/powerpoint/2010/main" val="320121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5715E1-F9A9-41A6-A982-5429D7119962}"/>
              </a:ext>
            </a:extLst>
          </p:cNvPr>
          <p:cNvPicPr>
            <a:picLocks noChangeAspect="1"/>
          </p:cNvPicPr>
          <p:nvPr/>
        </p:nvPicPr>
        <p:blipFill>
          <a:blip r:embed="rId2"/>
          <a:stretch>
            <a:fillRect/>
          </a:stretch>
        </p:blipFill>
        <p:spPr>
          <a:xfrm>
            <a:off x="-24621" y="1808493"/>
            <a:ext cx="9144000" cy="3241013"/>
          </a:xfrm>
          <a:prstGeom prst="rect">
            <a:avLst/>
          </a:prstGeom>
          <a:ln>
            <a:solidFill>
              <a:schemeClr val="bg1">
                <a:lumMod val="50000"/>
              </a:schemeClr>
            </a:solidFill>
          </a:ln>
        </p:spPr>
      </p:pic>
      <p:sp>
        <p:nvSpPr>
          <p:cNvPr id="16" name="TextBox 14">
            <a:extLst>
              <a:ext uri="{FF2B5EF4-FFF2-40B4-BE49-F238E27FC236}">
                <a16:creationId xmlns:a16="http://schemas.microsoft.com/office/drawing/2014/main" id="{B06D2F36-78CD-4434-A7C9-264DA2426C23}"/>
              </a:ext>
            </a:extLst>
          </p:cNvPr>
          <p:cNvSpPr txBox="1"/>
          <p:nvPr/>
        </p:nvSpPr>
        <p:spPr>
          <a:xfrm>
            <a:off x="507556" y="980728"/>
            <a:ext cx="5936651" cy="461665"/>
          </a:xfrm>
          <a:prstGeom prst="rect">
            <a:avLst/>
          </a:prstGeom>
          <a:solidFill>
            <a:schemeClr val="accent5">
              <a:lumMod val="40000"/>
              <a:lumOff val="60000"/>
            </a:schemeClr>
          </a:solidFill>
        </p:spPr>
        <p:txBody>
          <a:bodyPr wrap="square" rtlCol="0">
            <a:spAutoFit/>
          </a:bodyPr>
          <a:lstStyle/>
          <a:p>
            <a:r>
              <a:rPr lang="en-US" altLang="zh-CN"/>
              <a:t>1.</a:t>
            </a:r>
            <a:r>
              <a:rPr lang="zh-CN" altLang="en-US"/>
              <a:t>基本</a:t>
            </a:r>
            <a:r>
              <a:rPr lang="zh-CN" altLang="en-US" dirty="0"/>
              <a:t>信息</a:t>
            </a:r>
          </a:p>
        </p:txBody>
      </p:sp>
      <p:sp>
        <p:nvSpPr>
          <p:cNvPr id="7" name="标题 1">
            <a:extLst>
              <a:ext uri="{FF2B5EF4-FFF2-40B4-BE49-F238E27FC236}">
                <a16:creationId xmlns:a16="http://schemas.microsoft.com/office/drawing/2014/main" id="{BE02C7C3-3FE1-40C0-ABC0-22959ED5ABEE}"/>
              </a:ext>
            </a:extLst>
          </p:cNvPr>
          <p:cNvSpPr>
            <a:spLocks noGrp="1"/>
          </p:cNvSpPr>
          <p:nvPr>
            <p:ph type="title"/>
          </p:nvPr>
        </p:nvSpPr>
        <p:spPr>
          <a:xfrm>
            <a:off x="541422" y="108091"/>
            <a:ext cx="8133347" cy="609600"/>
          </a:xfrm>
        </p:spPr>
        <p:txBody>
          <a:bodyPr/>
          <a:lstStyle/>
          <a:p>
            <a:r>
              <a:rPr lang="en-US" altLang="zh-CN" dirty="0"/>
              <a:t>1-2.</a:t>
            </a:r>
            <a:r>
              <a:rPr lang="zh-CN" altLang="en-US" dirty="0"/>
              <a:t> 固定资产采购订单</a:t>
            </a:r>
          </a:p>
        </p:txBody>
      </p:sp>
    </p:spTree>
    <p:extLst>
      <p:ext uri="{BB962C8B-B14F-4D97-AF65-F5344CB8AC3E}">
        <p14:creationId xmlns:p14="http://schemas.microsoft.com/office/powerpoint/2010/main" val="425003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4">
            <a:extLst>
              <a:ext uri="{FF2B5EF4-FFF2-40B4-BE49-F238E27FC236}">
                <a16:creationId xmlns:a16="http://schemas.microsoft.com/office/drawing/2014/main" id="{B06D2F36-78CD-4434-A7C9-264DA2426C23}"/>
              </a:ext>
            </a:extLst>
          </p:cNvPr>
          <p:cNvSpPr txBox="1"/>
          <p:nvPr/>
        </p:nvSpPr>
        <p:spPr>
          <a:xfrm>
            <a:off x="507556" y="980728"/>
            <a:ext cx="5936651" cy="461665"/>
          </a:xfrm>
          <a:prstGeom prst="rect">
            <a:avLst/>
          </a:prstGeom>
          <a:solidFill>
            <a:srgbClr val="CCFF66"/>
          </a:solidFill>
        </p:spPr>
        <p:txBody>
          <a:bodyPr wrap="square" rtlCol="0">
            <a:spAutoFit/>
          </a:bodyPr>
          <a:lstStyle>
            <a:defPPr>
              <a:defRPr lang="zh-CN"/>
            </a:defPPr>
          </a:lstStyle>
          <a:p>
            <a:r>
              <a:rPr lang="en-US" altLang="zh-CN"/>
              <a:t>2</a:t>
            </a:r>
            <a:r>
              <a:rPr lang="en-US" altLang="zh-CN" dirty="0"/>
              <a:t>.</a:t>
            </a:r>
            <a:r>
              <a:rPr lang="zh-CN" altLang="en-US" dirty="0"/>
              <a:t>采购申请单</a:t>
            </a:r>
          </a:p>
        </p:txBody>
      </p:sp>
      <p:pic>
        <p:nvPicPr>
          <p:cNvPr id="5" name="Picture 2">
            <a:extLst>
              <a:ext uri="{FF2B5EF4-FFF2-40B4-BE49-F238E27FC236}">
                <a16:creationId xmlns:a16="http://schemas.microsoft.com/office/drawing/2014/main" id="{344B9748-B5CA-4577-B170-2DB997799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56" y="1556792"/>
            <a:ext cx="594360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B5336702-7288-4AE7-9C32-C29BE3977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43" y="2924944"/>
            <a:ext cx="8280000" cy="3660199"/>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标题 1">
            <a:extLst>
              <a:ext uri="{FF2B5EF4-FFF2-40B4-BE49-F238E27FC236}">
                <a16:creationId xmlns:a16="http://schemas.microsoft.com/office/drawing/2014/main" id="{509EBD56-90BE-4A62-A184-47893AE6E458}"/>
              </a:ext>
            </a:extLst>
          </p:cNvPr>
          <p:cNvSpPr>
            <a:spLocks noGrp="1"/>
          </p:cNvSpPr>
          <p:nvPr>
            <p:ph type="title"/>
          </p:nvPr>
        </p:nvSpPr>
        <p:spPr>
          <a:xfrm>
            <a:off x="541422" y="108091"/>
            <a:ext cx="8133347" cy="609600"/>
          </a:xfrm>
        </p:spPr>
        <p:txBody>
          <a:bodyPr/>
          <a:lstStyle/>
          <a:p>
            <a:r>
              <a:rPr lang="en-US" altLang="zh-CN" dirty="0"/>
              <a:t>1-2.</a:t>
            </a:r>
            <a:r>
              <a:rPr lang="zh-CN" altLang="en-US" dirty="0"/>
              <a:t> 固定资产采购订单</a:t>
            </a:r>
          </a:p>
        </p:txBody>
      </p:sp>
    </p:spTree>
    <p:extLst>
      <p:ext uri="{BB962C8B-B14F-4D97-AF65-F5344CB8AC3E}">
        <p14:creationId xmlns:p14="http://schemas.microsoft.com/office/powerpoint/2010/main" val="230044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4">
            <a:extLst>
              <a:ext uri="{FF2B5EF4-FFF2-40B4-BE49-F238E27FC236}">
                <a16:creationId xmlns:a16="http://schemas.microsoft.com/office/drawing/2014/main" id="{B06D2F36-78CD-4434-A7C9-264DA2426C23}"/>
              </a:ext>
            </a:extLst>
          </p:cNvPr>
          <p:cNvSpPr txBox="1"/>
          <p:nvPr/>
        </p:nvSpPr>
        <p:spPr>
          <a:xfrm>
            <a:off x="507556" y="980728"/>
            <a:ext cx="5936651" cy="830997"/>
          </a:xfrm>
          <a:prstGeom prst="rect">
            <a:avLst/>
          </a:prstGeom>
          <a:solidFill>
            <a:schemeClr val="accent6">
              <a:lumMod val="20000"/>
              <a:lumOff val="80000"/>
            </a:schemeClr>
          </a:solidFill>
        </p:spPr>
        <p:txBody>
          <a:bodyPr wrap="square" rtlCol="0">
            <a:spAutoFit/>
          </a:bodyPr>
          <a:lstStyle>
            <a:defPPr>
              <a:defRPr lang="zh-CN"/>
            </a:defPPr>
          </a:lstStyle>
          <a:p>
            <a:r>
              <a:rPr lang="en-US" altLang="zh-CN" dirty="0"/>
              <a:t>2.</a:t>
            </a:r>
            <a:r>
              <a:rPr lang="zh-CN" altLang="en-US" dirty="0"/>
              <a:t>资产清单</a:t>
            </a:r>
            <a:endParaRPr lang="en-US" altLang="zh-CN" dirty="0"/>
          </a:p>
          <a:p>
            <a:r>
              <a:rPr lang="zh-CN" altLang="en-US" dirty="0"/>
              <a:t>（补录时）</a:t>
            </a:r>
          </a:p>
        </p:txBody>
      </p:sp>
      <p:grpSp>
        <p:nvGrpSpPr>
          <p:cNvPr id="7" name="组合 6">
            <a:extLst>
              <a:ext uri="{FF2B5EF4-FFF2-40B4-BE49-F238E27FC236}">
                <a16:creationId xmlns:a16="http://schemas.microsoft.com/office/drawing/2014/main" id="{7DDAE3DC-56D4-43DA-ACEC-DF60B2602B2F}"/>
              </a:ext>
            </a:extLst>
          </p:cNvPr>
          <p:cNvGrpSpPr/>
          <p:nvPr/>
        </p:nvGrpSpPr>
        <p:grpSpPr>
          <a:xfrm>
            <a:off x="2483768" y="1006146"/>
            <a:ext cx="6480000" cy="5517820"/>
            <a:chOff x="2664000" y="1035697"/>
            <a:chExt cx="6480000" cy="5517820"/>
          </a:xfrm>
        </p:grpSpPr>
        <p:pic>
          <p:nvPicPr>
            <p:cNvPr id="8" name="Picture 2">
              <a:extLst>
                <a:ext uri="{FF2B5EF4-FFF2-40B4-BE49-F238E27FC236}">
                  <a16:creationId xmlns:a16="http://schemas.microsoft.com/office/drawing/2014/main" id="{7542026B-03A0-43B2-B4CD-DD5C2C69B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000" y="1035697"/>
              <a:ext cx="6480000" cy="551782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矩形 8">
              <a:extLst>
                <a:ext uri="{FF2B5EF4-FFF2-40B4-BE49-F238E27FC236}">
                  <a16:creationId xmlns:a16="http://schemas.microsoft.com/office/drawing/2014/main" id="{0B19BB47-E51A-4237-97C2-C85C591C0924}"/>
                </a:ext>
              </a:extLst>
            </p:cNvPr>
            <p:cNvSpPr/>
            <p:nvPr/>
          </p:nvSpPr>
          <p:spPr>
            <a:xfrm>
              <a:off x="8100392" y="6058897"/>
              <a:ext cx="957908" cy="489804"/>
            </a:xfrm>
            <a:prstGeom prst="rect">
              <a:avLst/>
            </a:prstGeom>
            <a:noFill/>
            <a:ln w="285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10" name="标题 1">
            <a:extLst>
              <a:ext uri="{FF2B5EF4-FFF2-40B4-BE49-F238E27FC236}">
                <a16:creationId xmlns:a16="http://schemas.microsoft.com/office/drawing/2014/main" id="{E5809FEC-0A0F-4EDA-8EE4-B18F605B9E20}"/>
              </a:ext>
            </a:extLst>
          </p:cNvPr>
          <p:cNvSpPr>
            <a:spLocks noGrp="1"/>
          </p:cNvSpPr>
          <p:nvPr>
            <p:ph type="title"/>
          </p:nvPr>
        </p:nvSpPr>
        <p:spPr>
          <a:xfrm>
            <a:off x="541422" y="108091"/>
            <a:ext cx="8133347" cy="609600"/>
          </a:xfrm>
        </p:spPr>
        <p:txBody>
          <a:bodyPr/>
          <a:lstStyle/>
          <a:p>
            <a:r>
              <a:rPr lang="en-US" altLang="zh-CN" dirty="0"/>
              <a:t>1-2.</a:t>
            </a:r>
            <a:r>
              <a:rPr lang="zh-CN" altLang="en-US" dirty="0"/>
              <a:t> 固定资产采购订单</a:t>
            </a:r>
          </a:p>
        </p:txBody>
      </p:sp>
    </p:spTree>
    <p:extLst>
      <p:ext uri="{BB962C8B-B14F-4D97-AF65-F5344CB8AC3E}">
        <p14:creationId xmlns:p14="http://schemas.microsoft.com/office/powerpoint/2010/main" val="1386524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2417D80-88F2-439D-ACE5-F08E7B0E107C}"/>
              </a:ext>
            </a:extLst>
          </p:cNvPr>
          <p:cNvPicPr>
            <a:picLocks noChangeAspect="1"/>
          </p:cNvPicPr>
          <p:nvPr/>
        </p:nvPicPr>
        <p:blipFill>
          <a:blip r:embed="rId2"/>
          <a:stretch>
            <a:fillRect/>
          </a:stretch>
        </p:blipFill>
        <p:spPr>
          <a:xfrm>
            <a:off x="971600" y="1844824"/>
            <a:ext cx="2914650" cy="1333500"/>
          </a:xfrm>
          <a:prstGeom prst="rect">
            <a:avLst/>
          </a:prstGeom>
        </p:spPr>
      </p:pic>
      <p:sp>
        <p:nvSpPr>
          <p:cNvPr id="11" name="TextBox 14">
            <a:extLst>
              <a:ext uri="{FF2B5EF4-FFF2-40B4-BE49-F238E27FC236}">
                <a16:creationId xmlns:a16="http://schemas.microsoft.com/office/drawing/2014/main" id="{3D6FBD5A-A7F0-49E9-AB51-20B7DF13CE6C}"/>
              </a:ext>
            </a:extLst>
          </p:cNvPr>
          <p:cNvSpPr txBox="1"/>
          <p:nvPr/>
        </p:nvSpPr>
        <p:spPr>
          <a:xfrm>
            <a:off x="507556" y="980728"/>
            <a:ext cx="5936651" cy="461665"/>
          </a:xfrm>
          <a:prstGeom prst="rect">
            <a:avLst/>
          </a:prstGeom>
          <a:solidFill>
            <a:schemeClr val="accent5">
              <a:lumMod val="40000"/>
              <a:lumOff val="60000"/>
            </a:schemeClr>
          </a:solidFill>
        </p:spPr>
        <p:txBody>
          <a:bodyPr wrap="square" rtlCol="0">
            <a:spAutoFit/>
          </a:bodyPr>
          <a:lstStyle/>
          <a:p>
            <a:r>
              <a:rPr lang="en-US" altLang="zh-CN" dirty="0"/>
              <a:t>3.</a:t>
            </a:r>
            <a:r>
              <a:rPr lang="zh-CN" altLang="en-US" dirty="0"/>
              <a:t>供应商信息</a:t>
            </a:r>
          </a:p>
        </p:txBody>
      </p:sp>
      <p:pic>
        <p:nvPicPr>
          <p:cNvPr id="12" name="图片 11">
            <a:extLst>
              <a:ext uri="{FF2B5EF4-FFF2-40B4-BE49-F238E27FC236}">
                <a16:creationId xmlns:a16="http://schemas.microsoft.com/office/drawing/2014/main" id="{88EBB07D-F265-4CAD-81D5-16DA4A912C2F}"/>
              </a:ext>
            </a:extLst>
          </p:cNvPr>
          <p:cNvPicPr>
            <a:picLocks noChangeAspect="1"/>
          </p:cNvPicPr>
          <p:nvPr/>
        </p:nvPicPr>
        <p:blipFill>
          <a:blip r:embed="rId3"/>
          <a:stretch>
            <a:fillRect/>
          </a:stretch>
        </p:blipFill>
        <p:spPr>
          <a:xfrm>
            <a:off x="0" y="836712"/>
            <a:ext cx="9144000" cy="3057920"/>
          </a:xfrm>
          <a:prstGeom prst="rect">
            <a:avLst/>
          </a:prstGeom>
          <a:ln>
            <a:solidFill>
              <a:schemeClr val="bg1">
                <a:lumMod val="50000"/>
              </a:schemeClr>
            </a:solidFill>
          </a:ln>
        </p:spPr>
      </p:pic>
      <p:pic>
        <p:nvPicPr>
          <p:cNvPr id="13" name="图片 12">
            <a:extLst>
              <a:ext uri="{FF2B5EF4-FFF2-40B4-BE49-F238E27FC236}">
                <a16:creationId xmlns:a16="http://schemas.microsoft.com/office/drawing/2014/main" id="{E7C9FB28-E18B-4659-9213-4946D63A6EBD}"/>
              </a:ext>
            </a:extLst>
          </p:cNvPr>
          <p:cNvPicPr>
            <a:picLocks noChangeAspect="1"/>
          </p:cNvPicPr>
          <p:nvPr/>
        </p:nvPicPr>
        <p:blipFill>
          <a:blip r:embed="rId4"/>
          <a:stretch>
            <a:fillRect/>
          </a:stretch>
        </p:blipFill>
        <p:spPr>
          <a:xfrm>
            <a:off x="0" y="3983440"/>
            <a:ext cx="9144000" cy="2829936"/>
          </a:xfrm>
          <a:prstGeom prst="rect">
            <a:avLst/>
          </a:prstGeom>
          <a:ln>
            <a:solidFill>
              <a:schemeClr val="bg1">
                <a:lumMod val="50000"/>
              </a:schemeClr>
            </a:solidFill>
          </a:ln>
        </p:spPr>
      </p:pic>
      <p:sp>
        <p:nvSpPr>
          <p:cNvPr id="9" name="标题 1">
            <a:extLst>
              <a:ext uri="{FF2B5EF4-FFF2-40B4-BE49-F238E27FC236}">
                <a16:creationId xmlns:a16="http://schemas.microsoft.com/office/drawing/2014/main" id="{598830D6-6EC3-4A1B-A5DD-E6EA66CD7F8A}"/>
              </a:ext>
            </a:extLst>
          </p:cNvPr>
          <p:cNvSpPr>
            <a:spLocks noGrp="1"/>
          </p:cNvSpPr>
          <p:nvPr>
            <p:ph type="title"/>
          </p:nvPr>
        </p:nvSpPr>
        <p:spPr>
          <a:xfrm>
            <a:off x="541422" y="108091"/>
            <a:ext cx="8133347" cy="609600"/>
          </a:xfrm>
        </p:spPr>
        <p:txBody>
          <a:bodyPr/>
          <a:lstStyle/>
          <a:p>
            <a:r>
              <a:rPr lang="en-US" altLang="zh-CN" dirty="0"/>
              <a:t>1-2.</a:t>
            </a:r>
            <a:r>
              <a:rPr lang="zh-CN" altLang="en-US" dirty="0"/>
              <a:t> 固定资产采购订单</a:t>
            </a:r>
          </a:p>
        </p:txBody>
      </p:sp>
    </p:spTree>
    <p:extLst>
      <p:ext uri="{BB962C8B-B14F-4D97-AF65-F5344CB8AC3E}">
        <p14:creationId xmlns:p14="http://schemas.microsoft.com/office/powerpoint/2010/main" val="202461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C909BA-C766-4E50-8554-B04875DCE64E}"/>
              </a:ext>
            </a:extLst>
          </p:cNvPr>
          <p:cNvSpPr>
            <a:spLocks noGrp="1"/>
          </p:cNvSpPr>
          <p:nvPr>
            <p:ph type="title"/>
          </p:nvPr>
        </p:nvSpPr>
        <p:spPr/>
        <p:txBody>
          <a:bodyPr vert="horz" lIns="91440" tIns="45720" rIns="91440" bIns="45720" rtlCol="0" anchor="ctr">
            <a:normAutofit/>
          </a:bodyPr>
          <a:lstStyle/>
          <a:p>
            <a:r>
              <a:rPr lang="zh-CN" altLang="en-US" sz="2000" dirty="0"/>
              <a:t>系统菜单概览</a:t>
            </a:r>
          </a:p>
        </p:txBody>
      </p:sp>
      <p:pic>
        <p:nvPicPr>
          <p:cNvPr id="4" name="图片 3">
            <a:extLst>
              <a:ext uri="{FF2B5EF4-FFF2-40B4-BE49-F238E27FC236}">
                <a16:creationId xmlns:a16="http://schemas.microsoft.com/office/drawing/2014/main" id="{1B661DAD-A845-4FE9-A8CA-CB9E190295D9}"/>
              </a:ext>
            </a:extLst>
          </p:cNvPr>
          <p:cNvPicPr>
            <a:picLocks noChangeAspect="1"/>
          </p:cNvPicPr>
          <p:nvPr/>
        </p:nvPicPr>
        <p:blipFill>
          <a:blip r:embed="rId2"/>
          <a:stretch>
            <a:fillRect/>
          </a:stretch>
        </p:blipFill>
        <p:spPr>
          <a:xfrm>
            <a:off x="404812" y="1052736"/>
            <a:ext cx="8334375" cy="5229225"/>
          </a:xfrm>
          <a:prstGeom prst="rect">
            <a:avLst/>
          </a:prstGeom>
        </p:spPr>
      </p:pic>
      <p:sp>
        <p:nvSpPr>
          <p:cNvPr id="3" name="矩形 2">
            <a:extLst>
              <a:ext uri="{FF2B5EF4-FFF2-40B4-BE49-F238E27FC236}">
                <a16:creationId xmlns:a16="http://schemas.microsoft.com/office/drawing/2014/main" id="{CE29AD49-8AC9-4F15-8867-D9FE409D6689}"/>
              </a:ext>
            </a:extLst>
          </p:cNvPr>
          <p:cNvSpPr/>
          <p:nvPr/>
        </p:nvSpPr>
        <p:spPr>
          <a:xfrm>
            <a:off x="1403648" y="1484784"/>
            <a:ext cx="1224136" cy="2736304"/>
          </a:xfrm>
          <a:prstGeom prst="rect">
            <a:avLst/>
          </a:prstGeom>
          <a:noFill/>
          <a:ln w="28575">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55802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9365618-1023-48CB-AA27-A0521E60EB98}"/>
              </a:ext>
            </a:extLst>
          </p:cNvPr>
          <p:cNvPicPr>
            <a:picLocks noChangeAspect="1"/>
          </p:cNvPicPr>
          <p:nvPr/>
        </p:nvPicPr>
        <p:blipFill>
          <a:blip r:embed="rId2"/>
          <a:stretch>
            <a:fillRect/>
          </a:stretch>
        </p:blipFill>
        <p:spPr>
          <a:xfrm>
            <a:off x="507556" y="1447961"/>
            <a:ext cx="6638925" cy="5038725"/>
          </a:xfrm>
          <a:prstGeom prst="rect">
            <a:avLst/>
          </a:prstGeom>
        </p:spPr>
      </p:pic>
      <p:sp>
        <p:nvSpPr>
          <p:cNvPr id="6" name="TextBox 14">
            <a:extLst>
              <a:ext uri="{FF2B5EF4-FFF2-40B4-BE49-F238E27FC236}">
                <a16:creationId xmlns:a16="http://schemas.microsoft.com/office/drawing/2014/main" id="{A02BFA44-B4D0-41A0-AE13-163FF2E09770}"/>
              </a:ext>
            </a:extLst>
          </p:cNvPr>
          <p:cNvSpPr txBox="1"/>
          <p:nvPr/>
        </p:nvSpPr>
        <p:spPr>
          <a:xfrm>
            <a:off x="507556" y="980728"/>
            <a:ext cx="5936651" cy="461665"/>
          </a:xfrm>
          <a:prstGeom prst="rect">
            <a:avLst/>
          </a:prstGeom>
          <a:solidFill>
            <a:schemeClr val="accent5">
              <a:lumMod val="40000"/>
              <a:lumOff val="60000"/>
            </a:schemeClr>
          </a:solidFill>
        </p:spPr>
        <p:txBody>
          <a:bodyPr wrap="square" rtlCol="0">
            <a:spAutoFit/>
          </a:bodyPr>
          <a:lstStyle/>
          <a:p>
            <a:r>
              <a:rPr lang="en-US" altLang="zh-CN" dirty="0"/>
              <a:t>4.</a:t>
            </a:r>
            <a:r>
              <a:rPr lang="zh-CN" altLang="en-US" dirty="0"/>
              <a:t>预算分配</a:t>
            </a:r>
          </a:p>
        </p:txBody>
      </p:sp>
      <p:pic>
        <p:nvPicPr>
          <p:cNvPr id="8" name="Picture 2">
            <a:extLst>
              <a:ext uri="{FF2B5EF4-FFF2-40B4-BE49-F238E27FC236}">
                <a16:creationId xmlns:a16="http://schemas.microsoft.com/office/drawing/2014/main" id="{98591379-463B-47C4-8FCC-11CCD5001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85" y="2736143"/>
            <a:ext cx="8921429" cy="1385714"/>
          </a:xfrm>
          <a:prstGeom prst="rect">
            <a:avLst/>
          </a:prstGeom>
          <a:noFill/>
          <a:ln w="2857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10" name="矩形 9">
            <a:extLst>
              <a:ext uri="{FF2B5EF4-FFF2-40B4-BE49-F238E27FC236}">
                <a16:creationId xmlns:a16="http://schemas.microsoft.com/office/drawing/2014/main" id="{12F3D410-5A3E-4E84-B774-E989A9436D63}"/>
              </a:ext>
            </a:extLst>
          </p:cNvPr>
          <p:cNvSpPr/>
          <p:nvPr/>
        </p:nvSpPr>
        <p:spPr>
          <a:xfrm>
            <a:off x="827584" y="4239917"/>
            <a:ext cx="3168352" cy="1323439"/>
          </a:xfrm>
          <a:prstGeom prst="rect">
            <a:avLst/>
          </a:prstGeom>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buFont typeface="Wingdings" panose="05000000000000000000" pitchFamily="2" charset="2"/>
              <a:buChar char="n"/>
            </a:pPr>
            <a:r>
              <a:rPr lang="zh-CN" altLang="en-US" sz="2000" b="0" dirty="0">
                <a:solidFill>
                  <a:srgbClr val="0000FF"/>
                </a:solidFill>
              </a:rPr>
              <a:t>如果关联采购申请单，则自动带出预算信息；</a:t>
            </a:r>
            <a:endParaRPr lang="en-US" altLang="zh-CN" sz="2000" b="0" dirty="0">
              <a:solidFill>
                <a:srgbClr val="0000FF"/>
              </a:solidFill>
            </a:endParaRPr>
          </a:p>
          <a:p>
            <a:pPr marL="342900" indent="-342900">
              <a:buFont typeface="Wingdings" panose="05000000000000000000" pitchFamily="2" charset="2"/>
              <a:buChar char="n"/>
            </a:pPr>
            <a:r>
              <a:rPr lang="zh-CN" altLang="en-US" sz="2000" b="0" dirty="0">
                <a:solidFill>
                  <a:srgbClr val="0000FF"/>
                </a:solidFill>
              </a:rPr>
              <a:t>如果是“补录”的单据，则支持手动添加预算。</a:t>
            </a:r>
          </a:p>
        </p:txBody>
      </p:sp>
      <p:sp>
        <p:nvSpPr>
          <p:cNvPr id="11" name="矩形 10">
            <a:extLst>
              <a:ext uri="{FF2B5EF4-FFF2-40B4-BE49-F238E27FC236}">
                <a16:creationId xmlns:a16="http://schemas.microsoft.com/office/drawing/2014/main" id="{A9B899F4-06CD-461E-A6EE-B0271561F5A1}"/>
              </a:ext>
            </a:extLst>
          </p:cNvPr>
          <p:cNvSpPr/>
          <p:nvPr/>
        </p:nvSpPr>
        <p:spPr>
          <a:xfrm>
            <a:off x="4932040" y="4286654"/>
            <a:ext cx="2808312" cy="2246769"/>
          </a:xfrm>
          <a:prstGeom prst="rect">
            <a:avLst/>
          </a:prstGeom>
          <a:ln>
            <a:prstDash val="sysDot"/>
          </a:ln>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buFont typeface="Wingdings" panose="05000000000000000000" pitchFamily="2" charset="2"/>
              <a:buChar char="n"/>
            </a:pPr>
            <a:r>
              <a:rPr lang="zh-CN" altLang="en-US" sz="2000" b="0" dirty="0"/>
              <a:t>如果只添加一条预算，分摊金额会随着报价金额而改变；</a:t>
            </a:r>
            <a:endParaRPr lang="en-US" altLang="zh-CN" sz="2000" b="0" dirty="0"/>
          </a:p>
          <a:p>
            <a:pPr marL="342900" indent="-342900">
              <a:buFont typeface="Wingdings" panose="05000000000000000000" pitchFamily="2" charset="2"/>
              <a:buChar char="n"/>
            </a:pPr>
            <a:r>
              <a:rPr lang="zh-CN" altLang="en-US" sz="2000" b="0" dirty="0"/>
              <a:t>如果添加了多条预算，若修改报价金额，则需手动同步修改分摊金额。</a:t>
            </a:r>
          </a:p>
        </p:txBody>
      </p:sp>
      <p:sp>
        <p:nvSpPr>
          <p:cNvPr id="12" name="标题 1">
            <a:extLst>
              <a:ext uri="{FF2B5EF4-FFF2-40B4-BE49-F238E27FC236}">
                <a16:creationId xmlns:a16="http://schemas.microsoft.com/office/drawing/2014/main" id="{9FBB22DB-C0B8-4EDE-B7E6-E7296C2B1CBA}"/>
              </a:ext>
            </a:extLst>
          </p:cNvPr>
          <p:cNvSpPr>
            <a:spLocks noGrp="1"/>
          </p:cNvSpPr>
          <p:nvPr>
            <p:ph type="title"/>
          </p:nvPr>
        </p:nvSpPr>
        <p:spPr>
          <a:xfrm>
            <a:off x="541422" y="108091"/>
            <a:ext cx="8133347" cy="609600"/>
          </a:xfrm>
        </p:spPr>
        <p:txBody>
          <a:bodyPr/>
          <a:lstStyle/>
          <a:p>
            <a:r>
              <a:rPr lang="en-US" altLang="zh-CN" dirty="0"/>
              <a:t>1-2.</a:t>
            </a:r>
            <a:r>
              <a:rPr lang="zh-CN" altLang="en-US" dirty="0"/>
              <a:t> 固定资产采购订单</a:t>
            </a:r>
          </a:p>
        </p:txBody>
      </p:sp>
    </p:spTree>
    <p:extLst>
      <p:ext uri="{BB962C8B-B14F-4D97-AF65-F5344CB8AC3E}">
        <p14:creationId xmlns:p14="http://schemas.microsoft.com/office/powerpoint/2010/main" val="193394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943E3D6-BDA4-4432-A61C-4773C768AF14}"/>
              </a:ext>
            </a:extLst>
          </p:cNvPr>
          <p:cNvPicPr>
            <a:picLocks noChangeAspect="1"/>
          </p:cNvPicPr>
          <p:nvPr/>
        </p:nvPicPr>
        <p:blipFill>
          <a:blip r:embed="rId2"/>
          <a:stretch>
            <a:fillRect/>
          </a:stretch>
        </p:blipFill>
        <p:spPr>
          <a:xfrm>
            <a:off x="809812" y="799389"/>
            <a:ext cx="6638925" cy="5038725"/>
          </a:xfrm>
          <a:prstGeom prst="rect">
            <a:avLst/>
          </a:prstGeom>
        </p:spPr>
      </p:pic>
      <p:grpSp>
        <p:nvGrpSpPr>
          <p:cNvPr id="2" name="组合 1">
            <a:extLst>
              <a:ext uri="{FF2B5EF4-FFF2-40B4-BE49-F238E27FC236}">
                <a16:creationId xmlns:a16="http://schemas.microsoft.com/office/drawing/2014/main" id="{84985FAE-C28D-47E2-84E2-077ED915107C}"/>
              </a:ext>
            </a:extLst>
          </p:cNvPr>
          <p:cNvGrpSpPr/>
          <p:nvPr/>
        </p:nvGrpSpPr>
        <p:grpSpPr>
          <a:xfrm>
            <a:off x="532178" y="1492490"/>
            <a:ext cx="8280000" cy="3001040"/>
            <a:chOff x="532178" y="1492490"/>
            <a:chExt cx="8280000" cy="3001040"/>
          </a:xfrm>
        </p:grpSpPr>
        <p:sp>
          <p:nvSpPr>
            <p:cNvPr id="5" name="矩形 4"/>
            <p:cNvSpPr/>
            <p:nvPr/>
          </p:nvSpPr>
          <p:spPr>
            <a:xfrm>
              <a:off x="1043608" y="1492490"/>
              <a:ext cx="2232248" cy="542336"/>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78" y="2582247"/>
              <a:ext cx="8280000" cy="191128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686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472836">
              <a:off x="2389861" y="1813366"/>
              <a:ext cx="22288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标题 1">
            <a:extLst>
              <a:ext uri="{FF2B5EF4-FFF2-40B4-BE49-F238E27FC236}">
                <a16:creationId xmlns:a16="http://schemas.microsoft.com/office/drawing/2014/main" id="{D49169B4-6148-4BFE-8147-11EB809DC043}"/>
              </a:ext>
            </a:extLst>
          </p:cNvPr>
          <p:cNvSpPr>
            <a:spLocks noGrp="1"/>
          </p:cNvSpPr>
          <p:nvPr>
            <p:ph type="title"/>
          </p:nvPr>
        </p:nvSpPr>
        <p:spPr>
          <a:xfrm>
            <a:off x="541422" y="108091"/>
            <a:ext cx="8133347" cy="609600"/>
          </a:xfrm>
        </p:spPr>
        <p:txBody>
          <a:bodyPr/>
          <a:lstStyle/>
          <a:p>
            <a:r>
              <a:rPr lang="en-US" altLang="zh-CN" dirty="0"/>
              <a:t>1-2.</a:t>
            </a:r>
            <a:r>
              <a:rPr lang="zh-CN" altLang="en-US" dirty="0"/>
              <a:t> 固定资产采购订单</a:t>
            </a:r>
          </a:p>
        </p:txBody>
      </p:sp>
    </p:spTree>
    <p:extLst>
      <p:ext uri="{BB962C8B-B14F-4D97-AF65-F5344CB8AC3E}">
        <p14:creationId xmlns:p14="http://schemas.microsoft.com/office/powerpoint/2010/main" val="1552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7F7092EF-E528-4795-AA51-7D899B5B5466}"/>
              </a:ext>
            </a:extLst>
          </p:cNvPr>
          <p:cNvSpPr>
            <a:spLocks noGrp="1"/>
          </p:cNvSpPr>
          <p:nvPr>
            <p:ph idx="1"/>
          </p:nvPr>
        </p:nvSpPr>
        <p:spPr>
          <a:xfrm>
            <a:off x="475522" y="980728"/>
            <a:ext cx="8058278" cy="1241690"/>
          </a:xfrm>
        </p:spPr>
        <p:txBody>
          <a:bodyPr>
            <a:normAutofit lnSpcReduction="10000"/>
          </a:bodyPr>
          <a:lstStyle/>
          <a:p>
            <a:pPr>
              <a:lnSpc>
                <a:spcPct val="125000"/>
              </a:lnSpc>
            </a:pPr>
            <a:r>
              <a:rPr lang="zh-CN" altLang="en-US" dirty="0"/>
              <a:t>固定资产验收入库：主要指接收到固定资产后，对固定资产进行验收入库。</a:t>
            </a:r>
            <a:endParaRPr lang="en-US" altLang="zh-CN" dirty="0"/>
          </a:p>
          <a:p>
            <a:pPr marL="342900" lvl="1" indent="-342900">
              <a:lnSpc>
                <a:spcPct val="125000"/>
              </a:lnSpc>
              <a:buFont typeface="Arial"/>
              <a:buChar char="•"/>
            </a:pPr>
            <a:r>
              <a:rPr lang="zh-CN" altLang="en-US" sz="2100" dirty="0"/>
              <a:t>路径：科研条件 </a:t>
            </a:r>
            <a:r>
              <a:rPr lang="en-US" altLang="zh-CN" sz="2100" dirty="0"/>
              <a:t>》</a:t>
            </a:r>
            <a:r>
              <a:rPr lang="zh-CN" altLang="en-US" sz="2100" dirty="0"/>
              <a:t>固定资产管理 </a:t>
            </a:r>
            <a:r>
              <a:rPr lang="en-US" altLang="zh-CN" sz="2100" dirty="0"/>
              <a:t>》 </a:t>
            </a:r>
            <a:r>
              <a:rPr lang="zh-CN" altLang="en-US" sz="2100" dirty="0"/>
              <a:t>验收入库</a:t>
            </a:r>
            <a:endParaRPr lang="en-US" altLang="zh-CN" sz="2100"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64904"/>
            <a:ext cx="8280000" cy="2746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标题 1">
            <a:extLst>
              <a:ext uri="{FF2B5EF4-FFF2-40B4-BE49-F238E27FC236}">
                <a16:creationId xmlns:a16="http://schemas.microsoft.com/office/drawing/2014/main" id="{B3DC9303-8D98-4180-8510-5D23B0D4D087}"/>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3659474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FFA2D61-5EF4-4794-BB4F-A8E1A8FE3871}"/>
              </a:ext>
            </a:extLst>
          </p:cNvPr>
          <p:cNvSpPr>
            <a:spLocks noGrp="1"/>
          </p:cNvSpPr>
          <p:nvPr>
            <p:ph idx="1"/>
          </p:nvPr>
        </p:nvSpPr>
        <p:spPr>
          <a:xfrm>
            <a:off x="541422" y="1124744"/>
            <a:ext cx="8229599" cy="792088"/>
          </a:xfrm>
        </p:spPr>
        <p:txBody>
          <a:bodyPr/>
          <a:lstStyle/>
          <a:p>
            <a:r>
              <a:rPr lang="zh-CN" altLang="en-US" dirty="0"/>
              <a:t>验收入库功能根据各单位不同的管理规定，可支持如下</a:t>
            </a:r>
            <a:r>
              <a:rPr lang="en-US" altLang="zh-CN" dirty="0"/>
              <a:t>4</a:t>
            </a:r>
            <a:r>
              <a:rPr lang="zh-CN" altLang="en-US" dirty="0"/>
              <a:t>种模式：</a:t>
            </a:r>
          </a:p>
        </p:txBody>
      </p:sp>
      <p:graphicFrame>
        <p:nvGraphicFramePr>
          <p:cNvPr id="4" name="图示 3">
            <a:extLst>
              <a:ext uri="{FF2B5EF4-FFF2-40B4-BE49-F238E27FC236}">
                <a16:creationId xmlns:a16="http://schemas.microsoft.com/office/drawing/2014/main" id="{0E31AFA1-60F2-4E86-AAA6-6EF9A759BD61}"/>
              </a:ext>
            </a:extLst>
          </p:cNvPr>
          <p:cNvGraphicFramePr/>
          <p:nvPr>
            <p:extLst>
              <p:ext uri="{D42A27DB-BD31-4B8C-83A1-F6EECF244321}">
                <p14:modId xmlns:p14="http://schemas.microsoft.com/office/powerpoint/2010/main" val="1159604067"/>
              </p:ext>
            </p:extLst>
          </p:nvPr>
        </p:nvGraphicFramePr>
        <p:xfrm>
          <a:off x="827403" y="1556792"/>
          <a:ext cx="782330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标题 1">
            <a:extLst>
              <a:ext uri="{FF2B5EF4-FFF2-40B4-BE49-F238E27FC236}">
                <a16:creationId xmlns:a16="http://schemas.microsoft.com/office/drawing/2014/main" id="{D0A30686-3867-4533-BC1F-E1048E3B092E}"/>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1987178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FFA2D61-5EF4-4794-BB4F-A8E1A8FE3871}"/>
              </a:ext>
            </a:extLst>
          </p:cNvPr>
          <p:cNvSpPr>
            <a:spLocks noGrp="1"/>
          </p:cNvSpPr>
          <p:nvPr>
            <p:ph idx="1"/>
          </p:nvPr>
        </p:nvSpPr>
        <p:spPr>
          <a:xfrm>
            <a:off x="541422" y="908720"/>
            <a:ext cx="8229599" cy="792088"/>
          </a:xfrm>
        </p:spPr>
        <p:txBody>
          <a:bodyPr/>
          <a:lstStyle/>
          <a:p>
            <a:r>
              <a:rPr lang="zh-CN" altLang="en-US" dirty="0"/>
              <a:t>如有借款，则根据规定选用如下模式：</a:t>
            </a:r>
          </a:p>
        </p:txBody>
      </p:sp>
      <p:graphicFrame>
        <p:nvGraphicFramePr>
          <p:cNvPr id="4" name="图示 3">
            <a:extLst>
              <a:ext uri="{FF2B5EF4-FFF2-40B4-BE49-F238E27FC236}">
                <a16:creationId xmlns:a16="http://schemas.microsoft.com/office/drawing/2014/main" id="{0E31AFA1-60F2-4E86-AAA6-6EF9A759BD61}"/>
              </a:ext>
            </a:extLst>
          </p:cNvPr>
          <p:cNvGraphicFramePr/>
          <p:nvPr>
            <p:extLst>
              <p:ext uri="{D42A27DB-BD31-4B8C-83A1-F6EECF244321}">
                <p14:modId xmlns:p14="http://schemas.microsoft.com/office/powerpoint/2010/main" val="2945504648"/>
              </p:ext>
            </p:extLst>
          </p:nvPr>
        </p:nvGraphicFramePr>
        <p:xfrm>
          <a:off x="779276" y="1556792"/>
          <a:ext cx="782330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标题 1">
            <a:extLst>
              <a:ext uri="{FF2B5EF4-FFF2-40B4-BE49-F238E27FC236}">
                <a16:creationId xmlns:a16="http://schemas.microsoft.com/office/drawing/2014/main" id="{D0A30686-3867-4533-BC1F-E1048E3B092E}"/>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
        <p:nvSpPr>
          <p:cNvPr id="2" name="文本框 1">
            <a:extLst>
              <a:ext uri="{FF2B5EF4-FFF2-40B4-BE49-F238E27FC236}">
                <a16:creationId xmlns:a16="http://schemas.microsoft.com/office/drawing/2014/main" id="{83F8C366-50C2-4D40-AD44-94C330FC6FEB}"/>
              </a:ext>
            </a:extLst>
          </p:cNvPr>
          <p:cNvSpPr txBox="1"/>
          <p:nvPr/>
        </p:nvSpPr>
        <p:spPr>
          <a:xfrm>
            <a:off x="3466102" y="5580529"/>
            <a:ext cx="4850313"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1600" dirty="0">
                <a:solidFill>
                  <a:srgbClr val="C00000"/>
                </a:solidFill>
              </a:rPr>
              <a:t>其中，如果已在系统中填写采购申请，需要借款，则需要先填写采购订单，在借款时关联采购订单，避免重复冻结预算的情况。</a:t>
            </a:r>
          </a:p>
        </p:txBody>
      </p:sp>
    </p:spTree>
    <p:extLst>
      <p:ext uri="{BB962C8B-B14F-4D97-AF65-F5344CB8AC3E}">
        <p14:creationId xmlns:p14="http://schemas.microsoft.com/office/powerpoint/2010/main" val="3714036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A58DEF7-21A5-482D-888C-AF072CCA5132}"/>
              </a:ext>
            </a:extLst>
          </p:cNvPr>
          <p:cNvPicPr>
            <a:picLocks noChangeAspect="1"/>
          </p:cNvPicPr>
          <p:nvPr/>
        </p:nvPicPr>
        <p:blipFill>
          <a:blip r:embed="rId2"/>
          <a:stretch>
            <a:fillRect/>
          </a:stretch>
        </p:blipFill>
        <p:spPr>
          <a:xfrm>
            <a:off x="2555776" y="836712"/>
            <a:ext cx="4581525" cy="5638800"/>
          </a:xfrm>
          <a:prstGeom prst="rect">
            <a:avLst/>
          </a:prstGeom>
        </p:spPr>
      </p:pic>
      <p:sp>
        <p:nvSpPr>
          <p:cNvPr id="6" name="TextBox 14">
            <a:extLst>
              <a:ext uri="{FF2B5EF4-FFF2-40B4-BE49-F238E27FC236}">
                <a16:creationId xmlns:a16="http://schemas.microsoft.com/office/drawing/2014/main" id="{1061F580-71A8-4FB8-9B1D-D2F0DA6B5A1F}"/>
              </a:ext>
            </a:extLst>
          </p:cNvPr>
          <p:cNvSpPr txBox="1"/>
          <p:nvPr/>
        </p:nvSpPr>
        <p:spPr>
          <a:xfrm>
            <a:off x="1187624" y="980728"/>
            <a:ext cx="504056" cy="3046988"/>
          </a:xfrm>
          <a:prstGeom prst="rect">
            <a:avLst/>
          </a:prstGeom>
          <a:solidFill>
            <a:srgbClr val="CCFF66"/>
          </a:solidFill>
        </p:spPr>
        <p:txBody>
          <a:bodyPr wrap="square" rtlCol="0">
            <a:spAutoFit/>
          </a:bodyPr>
          <a:lstStyle>
            <a:defPPr>
              <a:defRPr lang="zh-CN"/>
            </a:defPPr>
          </a:lstStyle>
          <a:p>
            <a:endParaRPr lang="en-US" altLang="zh-CN" dirty="0"/>
          </a:p>
          <a:p>
            <a:r>
              <a:rPr lang="zh-CN" altLang="en-US" dirty="0"/>
              <a:t>验收入库申请</a:t>
            </a:r>
            <a:endParaRPr lang="en-US" altLang="zh-CN" dirty="0"/>
          </a:p>
          <a:p>
            <a:endParaRPr lang="zh-CN" altLang="en-US" dirty="0"/>
          </a:p>
        </p:txBody>
      </p:sp>
      <p:sp>
        <p:nvSpPr>
          <p:cNvPr id="7" name="标题 1">
            <a:extLst>
              <a:ext uri="{FF2B5EF4-FFF2-40B4-BE49-F238E27FC236}">
                <a16:creationId xmlns:a16="http://schemas.microsoft.com/office/drawing/2014/main" id="{5811A7E9-46FE-4E58-A734-D96D877409E0}"/>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1388450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BBB88FA-7508-4BD0-9792-90226ABE6F07}"/>
              </a:ext>
            </a:extLst>
          </p:cNvPr>
          <p:cNvPicPr>
            <a:picLocks noChangeAspect="1"/>
          </p:cNvPicPr>
          <p:nvPr/>
        </p:nvPicPr>
        <p:blipFill>
          <a:blip r:embed="rId2"/>
          <a:stretch>
            <a:fillRect/>
          </a:stretch>
        </p:blipFill>
        <p:spPr>
          <a:xfrm>
            <a:off x="0" y="1462184"/>
            <a:ext cx="9144000" cy="4127182"/>
          </a:xfrm>
          <a:prstGeom prst="rect">
            <a:avLst/>
          </a:prstGeom>
          <a:ln>
            <a:solidFill>
              <a:schemeClr val="bg1">
                <a:lumMod val="65000"/>
              </a:schemeClr>
            </a:solidFill>
          </a:ln>
        </p:spPr>
      </p:pic>
      <p:grpSp>
        <p:nvGrpSpPr>
          <p:cNvPr id="9" name="组合 8">
            <a:extLst>
              <a:ext uri="{FF2B5EF4-FFF2-40B4-BE49-F238E27FC236}">
                <a16:creationId xmlns:a16="http://schemas.microsoft.com/office/drawing/2014/main" id="{4C5815C9-99CD-45C0-A0DB-28C08496F805}"/>
              </a:ext>
            </a:extLst>
          </p:cNvPr>
          <p:cNvGrpSpPr/>
          <p:nvPr/>
        </p:nvGrpSpPr>
        <p:grpSpPr>
          <a:xfrm>
            <a:off x="323528" y="5661247"/>
            <a:ext cx="8568952" cy="1088661"/>
            <a:chOff x="59088" y="5216701"/>
            <a:chExt cx="8473352" cy="1088661"/>
          </a:xfrm>
        </p:grpSpPr>
        <p:sp>
          <p:nvSpPr>
            <p:cNvPr id="6" name="矩形 5">
              <a:extLst>
                <a:ext uri="{FF2B5EF4-FFF2-40B4-BE49-F238E27FC236}">
                  <a16:creationId xmlns:a16="http://schemas.microsoft.com/office/drawing/2014/main" id="{1D946647-532E-43DC-AFF1-B0156D536B0E}"/>
                </a:ext>
              </a:extLst>
            </p:cNvPr>
            <p:cNvSpPr/>
            <p:nvPr/>
          </p:nvSpPr>
          <p:spPr>
            <a:xfrm>
              <a:off x="59088" y="5216701"/>
              <a:ext cx="8415166" cy="108866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91553C22-64AE-4CFC-9ADB-B773FA963420}"/>
                </a:ext>
              </a:extLst>
            </p:cNvPr>
            <p:cNvSpPr/>
            <p:nvPr/>
          </p:nvSpPr>
          <p:spPr>
            <a:xfrm>
              <a:off x="114166" y="5263391"/>
              <a:ext cx="8418274" cy="987578"/>
            </a:xfrm>
            <a:prstGeom prst="rect">
              <a:avLst/>
            </a:prstGeom>
          </p:spPr>
          <p:txBody>
            <a:bodyPr wrap="square">
              <a:spAutoFit/>
            </a:bodyPr>
            <a:lstStyle/>
            <a:p>
              <a:pPr marL="342900" indent="-342900">
                <a:lnSpc>
                  <a:spcPct val="125000"/>
                </a:lnSpc>
                <a:buFont typeface="Wingdings" panose="05000000000000000000" pitchFamily="2" charset="2"/>
                <a:buChar char="n"/>
              </a:pPr>
              <a:r>
                <a:rPr lang="zh-CN" altLang="en-US" sz="1600" dirty="0">
                  <a:solidFill>
                    <a:srgbClr val="0000FF"/>
                  </a:solidFill>
                  <a:latin typeface="微软雅黑" panose="020B0503020204020204" pitchFamily="34" charset="-122"/>
                  <a:ea typeface="微软雅黑" panose="020B0503020204020204" pitchFamily="34" charset="-122"/>
                </a:rPr>
                <a:t>关联采购订单</a:t>
              </a:r>
              <a:r>
                <a:rPr lang="zh-CN" altLang="en-US" sz="1600" b="0" dirty="0">
                  <a:latin typeface="微软雅黑" panose="020B0503020204020204" pitchFamily="34" charset="-122"/>
                  <a:ea typeface="微软雅黑" panose="020B0503020204020204" pitchFamily="34" charset="-122"/>
                </a:rPr>
                <a:t>：已在系统中提交固定资产采购订单，且采购订单已完成审批。</a:t>
              </a:r>
              <a:endParaRPr lang="en-US" altLang="zh-CN" sz="1600" b="0" dirty="0">
                <a:latin typeface="微软雅黑" panose="020B0503020204020204" pitchFamily="34" charset="-122"/>
                <a:ea typeface="微软雅黑" panose="020B0503020204020204" pitchFamily="34" charset="-122"/>
              </a:endParaRPr>
            </a:p>
            <a:p>
              <a:pPr marL="342900" indent="-342900">
                <a:lnSpc>
                  <a:spcPct val="125000"/>
                </a:lnSpc>
                <a:buFont typeface="Wingdings" panose="05000000000000000000" pitchFamily="2" charset="2"/>
                <a:buChar char="n"/>
              </a:pPr>
              <a:r>
                <a:rPr lang="zh-CN" altLang="en-US" sz="1600" dirty="0">
                  <a:solidFill>
                    <a:srgbClr val="0000FF"/>
                  </a:solidFill>
                  <a:latin typeface="微软雅黑" panose="020B0503020204020204" pitchFamily="34" charset="-122"/>
                  <a:ea typeface="微软雅黑" panose="020B0503020204020204" pitchFamily="34" charset="-122"/>
                </a:rPr>
                <a:t>关联采购申请</a:t>
              </a:r>
              <a:r>
                <a:rPr lang="zh-CN" altLang="en-US" sz="1600" b="0" dirty="0">
                  <a:latin typeface="微软雅黑" panose="020B0503020204020204" pitchFamily="34" charset="-122"/>
                  <a:ea typeface="微软雅黑" panose="020B0503020204020204" pitchFamily="34" charset="-122"/>
                </a:rPr>
                <a:t>，在系统中提交了固定资产采购申请，但未在系统中做采购订单。</a:t>
              </a:r>
              <a:endParaRPr lang="en-US" altLang="zh-CN" sz="1600" b="0" dirty="0">
                <a:latin typeface="微软雅黑" panose="020B0503020204020204" pitchFamily="34" charset="-122"/>
                <a:ea typeface="微软雅黑" panose="020B0503020204020204" pitchFamily="34" charset="-122"/>
              </a:endParaRPr>
            </a:p>
            <a:p>
              <a:pPr marL="342900" indent="-342900">
                <a:lnSpc>
                  <a:spcPct val="125000"/>
                </a:lnSpc>
                <a:buFont typeface="Wingdings" panose="05000000000000000000" pitchFamily="2" charset="2"/>
                <a:buChar char="n"/>
              </a:pPr>
              <a:r>
                <a:rPr lang="zh-CN" altLang="en-US" sz="1600" dirty="0">
                  <a:solidFill>
                    <a:srgbClr val="0000FF"/>
                  </a:solidFill>
                  <a:latin typeface="微软雅黑" panose="020B0503020204020204" pitchFamily="34" charset="-122"/>
                  <a:ea typeface="微软雅黑" panose="020B0503020204020204" pitchFamily="34" charset="-122"/>
                </a:rPr>
                <a:t>补录</a:t>
              </a:r>
              <a:r>
                <a:rPr lang="zh-CN" altLang="en-US" sz="1600" b="0" dirty="0">
                  <a:latin typeface="微软雅黑" panose="020B0503020204020204" pitchFamily="34" charset="-122"/>
                  <a:ea typeface="微软雅黑" panose="020B0503020204020204" pitchFamily="34" charset="-122"/>
                </a:rPr>
                <a:t>：未在系统中提交固定资产采购申请和固定资产采购订单。</a:t>
              </a:r>
            </a:p>
          </p:txBody>
        </p:sp>
      </p:grpSp>
      <p:sp>
        <p:nvSpPr>
          <p:cNvPr id="8" name="TextBox 14">
            <a:extLst>
              <a:ext uri="{FF2B5EF4-FFF2-40B4-BE49-F238E27FC236}">
                <a16:creationId xmlns:a16="http://schemas.microsoft.com/office/drawing/2014/main" id="{F17F124B-8152-4F36-B1AC-3053F674F094}"/>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en-US" altLang="zh-CN" dirty="0"/>
              <a:t>1.</a:t>
            </a:r>
            <a:r>
              <a:rPr lang="zh-CN" altLang="en-US" dirty="0"/>
              <a:t>基本信息</a:t>
            </a:r>
          </a:p>
        </p:txBody>
      </p:sp>
      <p:sp>
        <p:nvSpPr>
          <p:cNvPr id="11" name="矩形 10">
            <a:extLst>
              <a:ext uri="{FF2B5EF4-FFF2-40B4-BE49-F238E27FC236}">
                <a16:creationId xmlns:a16="http://schemas.microsoft.com/office/drawing/2014/main" id="{8C518864-FEAE-4D83-83B0-6284120EBB5A}"/>
              </a:ext>
            </a:extLst>
          </p:cNvPr>
          <p:cNvSpPr/>
          <p:nvPr/>
        </p:nvSpPr>
        <p:spPr>
          <a:xfrm>
            <a:off x="251520" y="3501008"/>
            <a:ext cx="4968552" cy="57606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标题 1">
            <a:extLst>
              <a:ext uri="{FF2B5EF4-FFF2-40B4-BE49-F238E27FC236}">
                <a16:creationId xmlns:a16="http://schemas.microsoft.com/office/drawing/2014/main" id="{0A51A89D-2533-484A-B427-DBBA67A85D3F}"/>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1885058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E4C2932-9F88-4EC9-AB9C-4A01E04C35EA}"/>
              </a:ext>
            </a:extLst>
          </p:cNvPr>
          <p:cNvPicPr>
            <a:picLocks noChangeAspect="1"/>
          </p:cNvPicPr>
          <p:nvPr/>
        </p:nvPicPr>
        <p:blipFill>
          <a:blip r:embed="rId2"/>
          <a:stretch>
            <a:fillRect/>
          </a:stretch>
        </p:blipFill>
        <p:spPr>
          <a:xfrm>
            <a:off x="9543" y="1412776"/>
            <a:ext cx="9144000" cy="2644825"/>
          </a:xfrm>
          <a:prstGeom prst="rect">
            <a:avLst/>
          </a:prstGeom>
          <a:ln>
            <a:solidFill>
              <a:schemeClr val="bg1">
                <a:lumMod val="65000"/>
              </a:schemeClr>
            </a:solidFill>
          </a:ln>
        </p:spPr>
      </p:pic>
      <p:sp>
        <p:nvSpPr>
          <p:cNvPr id="5" name="TextBox 14">
            <a:extLst>
              <a:ext uri="{FF2B5EF4-FFF2-40B4-BE49-F238E27FC236}">
                <a16:creationId xmlns:a16="http://schemas.microsoft.com/office/drawing/2014/main" id="{5F32F851-CE00-43DD-9530-4F5EC7CEA65D}"/>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en-US" altLang="zh-CN" dirty="0"/>
              <a:t>2.</a:t>
            </a:r>
            <a:r>
              <a:rPr lang="zh-CN" altLang="en-US" dirty="0"/>
              <a:t>来源信息</a:t>
            </a:r>
            <a:r>
              <a:rPr lang="en-US" altLang="zh-CN" dirty="0"/>
              <a:t>--</a:t>
            </a:r>
            <a:r>
              <a:rPr lang="zh-CN" altLang="en-US" dirty="0"/>
              <a:t>采购</a:t>
            </a:r>
          </a:p>
        </p:txBody>
      </p:sp>
      <p:sp>
        <p:nvSpPr>
          <p:cNvPr id="6" name="TextBox 14">
            <a:extLst>
              <a:ext uri="{FF2B5EF4-FFF2-40B4-BE49-F238E27FC236}">
                <a16:creationId xmlns:a16="http://schemas.microsoft.com/office/drawing/2014/main" id="{32A830C2-A327-430A-9426-5B25D8F9BE61}"/>
              </a:ext>
            </a:extLst>
          </p:cNvPr>
          <p:cNvSpPr txBox="1"/>
          <p:nvPr/>
        </p:nvSpPr>
        <p:spPr>
          <a:xfrm>
            <a:off x="422431" y="4324157"/>
            <a:ext cx="5936651" cy="461665"/>
          </a:xfrm>
          <a:prstGeom prst="rect">
            <a:avLst/>
          </a:prstGeom>
          <a:solidFill>
            <a:schemeClr val="accent5">
              <a:lumMod val="40000"/>
              <a:lumOff val="60000"/>
            </a:schemeClr>
          </a:solidFill>
        </p:spPr>
        <p:txBody>
          <a:bodyPr wrap="square" rtlCol="0">
            <a:spAutoFit/>
          </a:bodyPr>
          <a:lstStyle/>
          <a:p>
            <a:r>
              <a:rPr lang="en-US" altLang="zh-CN" dirty="0"/>
              <a:t>2.</a:t>
            </a:r>
            <a:r>
              <a:rPr lang="zh-CN" altLang="en-US" dirty="0"/>
              <a:t>来源信息</a:t>
            </a:r>
            <a:r>
              <a:rPr lang="en-US" altLang="zh-CN" dirty="0"/>
              <a:t>--</a:t>
            </a:r>
            <a:r>
              <a:rPr lang="zh-CN" altLang="en-US" dirty="0"/>
              <a:t>非采购</a:t>
            </a:r>
          </a:p>
        </p:txBody>
      </p:sp>
      <p:pic>
        <p:nvPicPr>
          <p:cNvPr id="7" name="图片 6">
            <a:extLst>
              <a:ext uri="{FF2B5EF4-FFF2-40B4-BE49-F238E27FC236}">
                <a16:creationId xmlns:a16="http://schemas.microsoft.com/office/drawing/2014/main" id="{AF5A47C1-5375-4014-A565-5EC860B45630}"/>
              </a:ext>
            </a:extLst>
          </p:cNvPr>
          <p:cNvPicPr>
            <a:picLocks noChangeAspect="1"/>
          </p:cNvPicPr>
          <p:nvPr/>
        </p:nvPicPr>
        <p:blipFill>
          <a:blip r:embed="rId3"/>
          <a:stretch>
            <a:fillRect/>
          </a:stretch>
        </p:blipFill>
        <p:spPr>
          <a:xfrm>
            <a:off x="-3485" y="4814799"/>
            <a:ext cx="9144000" cy="1768929"/>
          </a:xfrm>
          <a:prstGeom prst="rect">
            <a:avLst/>
          </a:prstGeom>
          <a:ln>
            <a:solidFill>
              <a:schemeClr val="bg1">
                <a:lumMod val="65000"/>
              </a:schemeClr>
            </a:solidFill>
          </a:ln>
        </p:spPr>
      </p:pic>
      <p:sp>
        <p:nvSpPr>
          <p:cNvPr id="9" name="标题 1">
            <a:extLst>
              <a:ext uri="{FF2B5EF4-FFF2-40B4-BE49-F238E27FC236}">
                <a16:creationId xmlns:a16="http://schemas.microsoft.com/office/drawing/2014/main" id="{55115B0B-18D9-4C05-BA60-896222DC3CB8}"/>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987973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143" y="1833562"/>
            <a:ext cx="6627813"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14">
            <a:extLst>
              <a:ext uri="{FF2B5EF4-FFF2-40B4-BE49-F238E27FC236}">
                <a16:creationId xmlns:a16="http://schemas.microsoft.com/office/drawing/2014/main" id="{5031702C-44CC-446B-BFCB-2C9DA7BA74EF}"/>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en-US" altLang="zh-CN" dirty="0"/>
              <a:t>3.</a:t>
            </a:r>
            <a:r>
              <a:rPr lang="zh-CN" altLang="en-US" dirty="0"/>
              <a:t>验收人员</a:t>
            </a:r>
          </a:p>
        </p:txBody>
      </p:sp>
      <p:sp>
        <p:nvSpPr>
          <p:cNvPr id="7" name="标题 1">
            <a:extLst>
              <a:ext uri="{FF2B5EF4-FFF2-40B4-BE49-F238E27FC236}">
                <a16:creationId xmlns:a16="http://schemas.microsoft.com/office/drawing/2014/main" id="{CE7CF1C8-9E64-4D65-BD19-1633FBE0B985}"/>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240869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3E5F31E-F0B4-4D2E-8BEA-7DA8FB377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7" y="1556792"/>
            <a:ext cx="9144000" cy="215547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14">
            <a:extLst>
              <a:ext uri="{FF2B5EF4-FFF2-40B4-BE49-F238E27FC236}">
                <a16:creationId xmlns:a16="http://schemas.microsoft.com/office/drawing/2014/main" id="{CF65D626-EDA7-4EEB-8E58-D868C2C78DF8}"/>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en-US" altLang="zh-CN" dirty="0"/>
              <a:t>4.</a:t>
            </a:r>
            <a:r>
              <a:rPr lang="zh-CN" altLang="en-US" dirty="0"/>
              <a:t>资产清单</a:t>
            </a:r>
          </a:p>
        </p:txBody>
      </p:sp>
      <p:grpSp>
        <p:nvGrpSpPr>
          <p:cNvPr id="6" name="组合 5">
            <a:extLst>
              <a:ext uri="{FF2B5EF4-FFF2-40B4-BE49-F238E27FC236}">
                <a16:creationId xmlns:a16="http://schemas.microsoft.com/office/drawing/2014/main" id="{43081CB4-68FC-43A6-BB26-DD996BA1EEEC}"/>
              </a:ext>
            </a:extLst>
          </p:cNvPr>
          <p:cNvGrpSpPr/>
          <p:nvPr/>
        </p:nvGrpSpPr>
        <p:grpSpPr>
          <a:xfrm>
            <a:off x="72008" y="3789040"/>
            <a:ext cx="8964488" cy="1169326"/>
            <a:chOff x="5406527" y="4742035"/>
            <a:chExt cx="4674789" cy="1120480"/>
          </a:xfrm>
        </p:grpSpPr>
        <p:sp>
          <p:nvSpPr>
            <p:cNvPr id="7" name="矩形 6">
              <a:extLst>
                <a:ext uri="{FF2B5EF4-FFF2-40B4-BE49-F238E27FC236}">
                  <a16:creationId xmlns:a16="http://schemas.microsoft.com/office/drawing/2014/main" id="{E47CDFB3-2CFF-4279-8E43-178FA3224719}"/>
                </a:ext>
              </a:extLst>
            </p:cNvPr>
            <p:cNvSpPr/>
            <p:nvPr/>
          </p:nvSpPr>
          <p:spPr>
            <a:xfrm>
              <a:off x="5406527" y="4742035"/>
              <a:ext cx="4674789" cy="11204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25000"/>
                </a:lnSpc>
              </a:pPr>
              <a:endParaRPr lang="zh-CN" altLang="en-US"/>
            </a:p>
          </p:txBody>
        </p:sp>
        <p:sp>
          <p:nvSpPr>
            <p:cNvPr id="8" name="矩形 7">
              <a:extLst>
                <a:ext uri="{FF2B5EF4-FFF2-40B4-BE49-F238E27FC236}">
                  <a16:creationId xmlns:a16="http://schemas.microsoft.com/office/drawing/2014/main" id="{F43FB60D-6E54-4C65-989F-9543C95F21E5}"/>
                </a:ext>
              </a:extLst>
            </p:cNvPr>
            <p:cNvSpPr/>
            <p:nvPr/>
          </p:nvSpPr>
          <p:spPr>
            <a:xfrm>
              <a:off x="5436096" y="4785297"/>
              <a:ext cx="4645220" cy="651404"/>
            </a:xfrm>
            <a:prstGeom prst="rect">
              <a:avLst/>
            </a:prstGeom>
          </p:spPr>
          <p:txBody>
            <a:bodyPr wrap="square">
              <a:spAutoFit/>
            </a:bodyPr>
            <a:lstStyle/>
            <a:p>
              <a:pPr marL="342900" indent="-342900">
                <a:lnSpc>
                  <a:spcPct val="125000"/>
                </a:lnSpc>
                <a:buFont typeface="Wingdings" panose="05000000000000000000" pitchFamily="2" charset="2"/>
                <a:buChar char="n"/>
              </a:pPr>
              <a:r>
                <a:rPr lang="zh-CN" altLang="en-US" sz="1600" dirty="0">
                  <a:solidFill>
                    <a:srgbClr val="0000FF"/>
                  </a:solidFill>
                  <a:latin typeface="微软雅黑" panose="020B0503020204020204" pitchFamily="34" charset="-122"/>
                  <a:ea typeface="微软雅黑" panose="020B0503020204020204" pitchFamily="34" charset="-122"/>
                </a:rPr>
                <a:t>补充资产信息</a:t>
              </a:r>
              <a:r>
                <a:rPr lang="zh-CN" altLang="en-US" sz="1600" b="0" dirty="0">
                  <a:latin typeface="微软雅黑" panose="020B0503020204020204" pitchFamily="34" charset="-122"/>
                  <a:ea typeface="微软雅黑" panose="020B0503020204020204" pitchFamily="34" charset="-122"/>
                </a:rPr>
                <a:t>：点击弹出资产信息录入界面。</a:t>
              </a:r>
              <a:endParaRPr lang="en-US" altLang="zh-CN" sz="1600" b="0" dirty="0">
                <a:latin typeface="微软雅黑" panose="020B0503020204020204" pitchFamily="34" charset="-122"/>
                <a:ea typeface="微软雅黑" panose="020B0503020204020204" pitchFamily="34" charset="-122"/>
              </a:endParaRPr>
            </a:p>
            <a:p>
              <a:pPr marL="342900" indent="-342900">
                <a:lnSpc>
                  <a:spcPct val="125000"/>
                </a:lnSpc>
                <a:buFont typeface="Wingdings" panose="05000000000000000000" pitchFamily="2" charset="2"/>
                <a:buChar char="n"/>
              </a:pPr>
              <a:r>
                <a:rPr lang="zh-CN" altLang="en-US" sz="1600" dirty="0">
                  <a:solidFill>
                    <a:srgbClr val="0000FF"/>
                  </a:solidFill>
                  <a:latin typeface="微软雅黑" panose="020B0503020204020204" pitchFamily="34" charset="-122"/>
                  <a:ea typeface="微软雅黑" panose="020B0503020204020204" pitchFamily="34" charset="-122"/>
                </a:rPr>
                <a:t>“复制”按钮</a:t>
              </a:r>
              <a:r>
                <a:rPr lang="zh-CN" altLang="en-US" sz="1600" b="0" dirty="0">
                  <a:latin typeface="微软雅黑" panose="020B0503020204020204" pitchFamily="34" charset="-122"/>
                  <a:ea typeface="微软雅黑" panose="020B0503020204020204" pitchFamily="34" charset="-122"/>
                </a:rPr>
                <a:t>：会将上一条资产中除序列号之外的信息复制到下一条。</a:t>
              </a:r>
            </a:p>
          </p:txBody>
        </p:sp>
      </p:grpSp>
      <p:sp>
        <p:nvSpPr>
          <p:cNvPr id="10" name="标题 1">
            <a:extLst>
              <a:ext uri="{FF2B5EF4-FFF2-40B4-BE49-F238E27FC236}">
                <a16:creationId xmlns:a16="http://schemas.microsoft.com/office/drawing/2014/main" id="{34D7F7AD-A820-49FF-A6DD-1175DFC4D955}"/>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3851280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47F0CB-70CF-4D00-B796-CBA5FBC83B03}"/>
              </a:ext>
            </a:extLst>
          </p:cNvPr>
          <p:cNvSpPr>
            <a:spLocks noGrp="1"/>
          </p:cNvSpPr>
          <p:nvPr>
            <p:ph type="title"/>
          </p:nvPr>
        </p:nvSpPr>
        <p:spPr/>
        <p:txBody>
          <a:bodyPr>
            <a:normAutofit/>
          </a:bodyPr>
          <a:lstStyle/>
          <a:p>
            <a:r>
              <a:rPr lang="zh-CN" altLang="en-US" sz="2000" dirty="0"/>
              <a:t>共性操作</a:t>
            </a:r>
          </a:p>
        </p:txBody>
      </p:sp>
      <p:sp>
        <p:nvSpPr>
          <p:cNvPr id="3" name="内容占位符 2">
            <a:extLst>
              <a:ext uri="{FF2B5EF4-FFF2-40B4-BE49-F238E27FC236}">
                <a16:creationId xmlns:a16="http://schemas.microsoft.com/office/drawing/2014/main" id="{7F7092EF-E528-4795-AA51-7D899B5B5466}"/>
              </a:ext>
            </a:extLst>
          </p:cNvPr>
          <p:cNvSpPr>
            <a:spLocks noGrp="1"/>
          </p:cNvSpPr>
          <p:nvPr>
            <p:ph idx="1"/>
          </p:nvPr>
        </p:nvSpPr>
        <p:spPr>
          <a:xfrm>
            <a:off x="445170" y="978568"/>
            <a:ext cx="8698830" cy="866256"/>
          </a:xfrm>
        </p:spPr>
        <p:txBody>
          <a:bodyPr>
            <a:normAutofit/>
          </a:bodyPr>
          <a:lstStyle/>
          <a:p>
            <a:pPr>
              <a:lnSpc>
                <a:spcPct val="125000"/>
              </a:lnSpc>
            </a:pPr>
            <a:r>
              <a:rPr lang="zh-CN" altLang="en-US" dirty="0"/>
              <a:t>新一代</a:t>
            </a:r>
            <a:r>
              <a:rPr lang="en-US" altLang="zh-CN" dirty="0"/>
              <a:t>ARP</a:t>
            </a:r>
            <a:r>
              <a:rPr lang="zh-CN" altLang="en-US" dirty="0"/>
              <a:t>首页</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46" y="2031867"/>
            <a:ext cx="8280000" cy="3970706"/>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椭圆 4"/>
          <p:cNvSpPr/>
          <p:nvPr/>
        </p:nvSpPr>
        <p:spPr>
          <a:xfrm>
            <a:off x="179512" y="4017220"/>
            <a:ext cx="792088" cy="563908"/>
          </a:xfrm>
          <a:prstGeom prst="ellipse">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76441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90"/>
                                          </p:val>
                                        </p:tav>
                                        <p:tav tm="100000">
                                          <p:val>
                                            <p:fltVal val="0"/>
                                          </p:val>
                                        </p:tav>
                                      </p:tavLst>
                                    </p:anim>
                                    <p:animEffect transition="in" filter="fade">
                                      <p:cBhvr>
                                        <p:cTn id="1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163A2D9-C3ED-4CD4-8573-A3F9EB0F8B79}"/>
              </a:ext>
            </a:extLst>
          </p:cNvPr>
          <p:cNvPicPr>
            <a:picLocks noChangeAspect="1"/>
          </p:cNvPicPr>
          <p:nvPr/>
        </p:nvPicPr>
        <p:blipFill>
          <a:blip r:embed="rId2"/>
          <a:stretch>
            <a:fillRect/>
          </a:stretch>
        </p:blipFill>
        <p:spPr>
          <a:xfrm>
            <a:off x="0" y="1700808"/>
            <a:ext cx="9144000" cy="4722148"/>
          </a:xfrm>
          <a:prstGeom prst="rect">
            <a:avLst/>
          </a:prstGeom>
        </p:spPr>
      </p:pic>
      <p:sp>
        <p:nvSpPr>
          <p:cNvPr id="5" name="TextBox 14">
            <a:extLst>
              <a:ext uri="{FF2B5EF4-FFF2-40B4-BE49-F238E27FC236}">
                <a16:creationId xmlns:a16="http://schemas.microsoft.com/office/drawing/2014/main" id="{58D68779-0A01-4986-9E1B-275F695C5173}"/>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en-US" altLang="zh-CN" dirty="0"/>
              <a:t>4.</a:t>
            </a:r>
            <a:r>
              <a:rPr lang="zh-CN" altLang="en-US" dirty="0"/>
              <a:t>资产清单</a:t>
            </a:r>
          </a:p>
        </p:txBody>
      </p:sp>
      <p:sp>
        <p:nvSpPr>
          <p:cNvPr id="8" name="标题 1">
            <a:extLst>
              <a:ext uri="{FF2B5EF4-FFF2-40B4-BE49-F238E27FC236}">
                <a16:creationId xmlns:a16="http://schemas.microsoft.com/office/drawing/2014/main" id="{761FA88E-C3FB-4DAA-8AA0-4F500BFED4AD}"/>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727063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C1342F0-A96D-4520-9ABD-930C51F5141E}"/>
              </a:ext>
            </a:extLst>
          </p:cNvPr>
          <p:cNvPicPr>
            <a:picLocks noChangeAspect="1"/>
          </p:cNvPicPr>
          <p:nvPr/>
        </p:nvPicPr>
        <p:blipFill>
          <a:blip r:embed="rId2"/>
          <a:stretch>
            <a:fillRect/>
          </a:stretch>
        </p:blipFill>
        <p:spPr>
          <a:xfrm>
            <a:off x="0" y="1646196"/>
            <a:ext cx="9144000" cy="4960224"/>
          </a:xfrm>
          <a:prstGeom prst="rect">
            <a:avLst/>
          </a:prstGeom>
        </p:spPr>
      </p:pic>
      <p:sp>
        <p:nvSpPr>
          <p:cNvPr id="5" name="TextBox 14">
            <a:extLst>
              <a:ext uri="{FF2B5EF4-FFF2-40B4-BE49-F238E27FC236}">
                <a16:creationId xmlns:a16="http://schemas.microsoft.com/office/drawing/2014/main" id="{BEA82DE8-87C1-4A34-B002-23D09D616F9F}"/>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en-US" altLang="zh-CN" dirty="0"/>
              <a:t>4.</a:t>
            </a:r>
            <a:r>
              <a:rPr lang="zh-CN" altLang="en-US" dirty="0"/>
              <a:t>资产清单</a:t>
            </a:r>
          </a:p>
        </p:txBody>
      </p:sp>
      <p:sp>
        <p:nvSpPr>
          <p:cNvPr id="7" name="标题 1">
            <a:extLst>
              <a:ext uri="{FF2B5EF4-FFF2-40B4-BE49-F238E27FC236}">
                <a16:creationId xmlns:a16="http://schemas.microsoft.com/office/drawing/2014/main" id="{C3070191-025F-4ABE-9A43-B2858C6FD67A}"/>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2783165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a:extLst>
              <a:ext uri="{FF2B5EF4-FFF2-40B4-BE49-F238E27FC236}">
                <a16:creationId xmlns:a16="http://schemas.microsoft.com/office/drawing/2014/main" id="{CB6E7857-AFC4-46F4-B584-7EDCD44937AA}"/>
              </a:ext>
            </a:extLst>
          </p:cNvPr>
          <p:cNvSpPr txBox="1"/>
          <p:nvPr/>
        </p:nvSpPr>
        <p:spPr>
          <a:xfrm>
            <a:off x="395536" y="951111"/>
            <a:ext cx="5936651" cy="461665"/>
          </a:xfrm>
          <a:prstGeom prst="rect">
            <a:avLst/>
          </a:prstGeom>
          <a:solidFill>
            <a:schemeClr val="accent5">
              <a:lumMod val="40000"/>
              <a:lumOff val="60000"/>
            </a:schemeClr>
          </a:solidFill>
        </p:spPr>
        <p:txBody>
          <a:bodyPr wrap="square" rtlCol="0">
            <a:spAutoFit/>
          </a:bodyPr>
          <a:lstStyle/>
          <a:p>
            <a:r>
              <a:rPr lang="en-US" altLang="zh-CN" dirty="0"/>
              <a:t>5.</a:t>
            </a:r>
            <a:r>
              <a:rPr lang="zh-CN" altLang="en-US" dirty="0"/>
              <a:t>验收信息</a:t>
            </a:r>
          </a:p>
        </p:txBody>
      </p:sp>
      <p:pic>
        <p:nvPicPr>
          <p:cNvPr id="6" name="Picture 2">
            <a:extLst>
              <a:ext uri="{FF2B5EF4-FFF2-40B4-BE49-F238E27FC236}">
                <a16:creationId xmlns:a16="http://schemas.microsoft.com/office/drawing/2014/main" id="{668AA63E-5FBE-480E-9025-A8332DFCC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1283"/>
            <a:ext cx="6057900" cy="221932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 name="图片 8">
            <a:extLst>
              <a:ext uri="{FF2B5EF4-FFF2-40B4-BE49-F238E27FC236}">
                <a16:creationId xmlns:a16="http://schemas.microsoft.com/office/drawing/2014/main" id="{EC4DE443-54B2-4CF4-BF8D-E66BCC8B78D4}"/>
              </a:ext>
            </a:extLst>
          </p:cNvPr>
          <p:cNvPicPr>
            <a:picLocks noChangeAspect="1"/>
          </p:cNvPicPr>
          <p:nvPr/>
        </p:nvPicPr>
        <p:blipFill>
          <a:blip r:embed="rId3"/>
          <a:stretch>
            <a:fillRect/>
          </a:stretch>
        </p:blipFill>
        <p:spPr>
          <a:xfrm>
            <a:off x="-8033" y="4941168"/>
            <a:ext cx="9144000" cy="1102046"/>
          </a:xfrm>
          <a:prstGeom prst="rect">
            <a:avLst/>
          </a:prstGeom>
          <a:ln>
            <a:solidFill>
              <a:schemeClr val="bg1">
                <a:lumMod val="65000"/>
              </a:schemeClr>
            </a:solidFill>
          </a:ln>
        </p:spPr>
      </p:pic>
      <p:sp>
        <p:nvSpPr>
          <p:cNvPr id="10" name="TextBox 14">
            <a:extLst>
              <a:ext uri="{FF2B5EF4-FFF2-40B4-BE49-F238E27FC236}">
                <a16:creationId xmlns:a16="http://schemas.microsoft.com/office/drawing/2014/main" id="{E6D120C3-1479-426A-B239-FF7AABF8345D}"/>
              </a:ext>
            </a:extLst>
          </p:cNvPr>
          <p:cNvSpPr txBox="1"/>
          <p:nvPr/>
        </p:nvSpPr>
        <p:spPr>
          <a:xfrm>
            <a:off x="251520" y="4203546"/>
            <a:ext cx="5936651" cy="461665"/>
          </a:xfrm>
          <a:prstGeom prst="rect">
            <a:avLst/>
          </a:prstGeom>
          <a:solidFill>
            <a:schemeClr val="accent5">
              <a:lumMod val="40000"/>
              <a:lumOff val="60000"/>
            </a:schemeClr>
          </a:solidFill>
        </p:spPr>
        <p:txBody>
          <a:bodyPr wrap="square" rtlCol="0">
            <a:spAutoFit/>
          </a:bodyPr>
          <a:lstStyle/>
          <a:p>
            <a:r>
              <a:rPr lang="en-US" altLang="zh-CN" dirty="0"/>
              <a:t>6.</a:t>
            </a:r>
            <a:r>
              <a:rPr lang="zh-CN" altLang="en-US" dirty="0"/>
              <a:t>预算分配</a:t>
            </a:r>
          </a:p>
        </p:txBody>
      </p:sp>
      <p:sp>
        <p:nvSpPr>
          <p:cNvPr id="11" name="标题 1">
            <a:extLst>
              <a:ext uri="{FF2B5EF4-FFF2-40B4-BE49-F238E27FC236}">
                <a16:creationId xmlns:a16="http://schemas.microsoft.com/office/drawing/2014/main" id="{B37C2646-BDCE-41BF-9F87-3A21C7B2CD46}"/>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3976923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A50B418-57CF-4DDA-9594-C6D0AEF87437}"/>
              </a:ext>
            </a:extLst>
          </p:cNvPr>
          <p:cNvPicPr>
            <a:picLocks noChangeAspect="1"/>
          </p:cNvPicPr>
          <p:nvPr/>
        </p:nvPicPr>
        <p:blipFill>
          <a:blip r:embed="rId2"/>
          <a:stretch>
            <a:fillRect/>
          </a:stretch>
        </p:blipFill>
        <p:spPr>
          <a:xfrm>
            <a:off x="0" y="1792914"/>
            <a:ext cx="9144000" cy="1504143"/>
          </a:xfrm>
          <a:prstGeom prst="rect">
            <a:avLst/>
          </a:prstGeom>
          <a:ln>
            <a:solidFill>
              <a:schemeClr val="bg1">
                <a:lumMod val="65000"/>
              </a:schemeClr>
            </a:solidFill>
          </a:ln>
        </p:spPr>
      </p:pic>
      <p:sp>
        <p:nvSpPr>
          <p:cNvPr id="5" name="TextBox 14">
            <a:extLst>
              <a:ext uri="{FF2B5EF4-FFF2-40B4-BE49-F238E27FC236}">
                <a16:creationId xmlns:a16="http://schemas.microsoft.com/office/drawing/2014/main" id="{1C06051A-2BC9-4C25-9EDA-80A3349B5C7B}"/>
              </a:ext>
            </a:extLst>
          </p:cNvPr>
          <p:cNvSpPr txBox="1"/>
          <p:nvPr/>
        </p:nvSpPr>
        <p:spPr>
          <a:xfrm>
            <a:off x="107504" y="1024470"/>
            <a:ext cx="7920880" cy="461665"/>
          </a:xfrm>
          <a:prstGeom prst="rect">
            <a:avLst/>
          </a:prstGeom>
          <a:solidFill>
            <a:schemeClr val="accent5">
              <a:lumMod val="40000"/>
              <a:lumOff val="60000"/>
            </a:schemeClr>
          </a:solidFill>
        </p:spPr>
        <p:txBody>
          <a:bodyPr wrap="square" rtlCol="0">
            <a:spAutoFit/>
          </a:bodyPr>
          <a:lstStyle/>
          <a:p>
            <a:r>
              <a:rPr lang="en-US" altLang="zh-CN" dirty="0"/>
              <a:t>7.</a:t>
            </a:r>
            <a:r>
              <a:rPr lang="zh-CN" altLang="en-US" dirty="0"/>
              <a:t>关联报销单</a:t>
            </a:r>
            <a:r>
              <a:rPr lang="en-US" altLang="zh-CN" dirty="0"/>
              <a:t>—</a:t>
            </a:r>
            <a:r>
              <a:rPr lang="zh-CN" altLang="en-US" dirty="0"/>
              <a:t>非必填，特殊情况先报销时才关联</a:t>
            </a:r>
          </a:p>
        </p:txBody>
      </p:sp>
      <p:sp>
        <p:nvSpPr>
          <p:cNvPr id="6" name="TextBox 14">
            <a:extLst>
              <a:ext uri="{FF2B5EF4-FFF2-40B4-BE49-F238E27FC236}">
                <a16:creationId xmlns:a16="http://schemas.microsoft.com/office/drawing/2014/main" id="{AC52565C-65C7-4B59-9E82-8CB5F457391A}"/>
              </a:ext>
            </a:extLst>
          </p:cNvPr>
          <p:cNvSpPr txBox="1"/>
          <p:nvPr/>
        </p:nvSpPr>
        <p:spPr>
          <a:xfrm>
            <a:off x="15721" y="3727708"/>
            <a:ext cx="8012663" cy="461665"/>
          </a:xfrm>
          <a:prstGeom prst="rect">
            <a:avLst/>
          </a:prstGeom>
          <a:solidFill>
            <a:schemeClr val="accent5">
              <a:lumMod val="40000"/>
              <a:lumOff val="60000"/>
            </a:schemeClr>
          </a:solidFill>
        </p:spPr>
        <p:txBody>
          <a:bodyPr wrap="square" rtlCol="0">
            <a:spAutoFit/>
          </a:bodyPr>
          <a:lstStyle/>
          <a:p>
            <a:r>
              <a:rPr lang="en-US" altLang="zh-CN" dirty="0"/>
              <a:t>8.</a:t>
            </a:r>
            <a:r>
              <a:rPr lang="zh-CN" altLang="en-US" dirty="0"/>
              <a:t>关联借款单</a:t>
            </a:r>
            <a:r>
              <a:rPr lang="en-US" altLang="zh-CN" dirty="0"/>
              <a:t>—</a:t>
            </a:r>
            <a:r>
              <a:rPr lang="zh-CN" altLang="en-US" dirty="0"/>
              <a:t>非必填，有借款的情况才关联</a:t>
            </a:r>
          </a:p>
        </p:txBody>
      </p:sp>
      <p:pic>
        <p:nvPicPr>
          <p:cNvPr id="7" name="图片 6">
            <a:extLst>
              <a:ext uri="{FF2B5EF4-FFF2-40B4-BE49-F238E27FC236}">
                <a16:creationId xmlns:a16="http://schemas.microsoft.com/office/drawing/2014/main" id="{465899EC-FE4F-4BE8-85B4-4CA746105FD3}"/>
              </a:ext>
            </a:extLst>
          </p:cNvPr>
          <p:cNvPicPr>
            <a:picLocks noChangeAspect="1"/>
          </p:cNvPicPr>
          <p:nvPr/>
        </p:nvPicPr>
        <p:blipFill>
          <a:blip r:embed="rId3"/>
          <a:stretch>
            <a:fillRect/>
          </a:stretch>
        </p:blipFill>
        <p:spPr>
          <a:xfrm>
            <a:off x="-4054" y="4387852"/>
            <a:ext cx="9144000" cy="1489420"/>
          </a:xfrm>
          <a:prstGeom prst="rect">
            <a:avLst/>
          </a:prstGeom>
          <a:ln>
            <a:solidFill>
              <a:schemeClr val="bg1">
                <a:lumMod val="65000"/>
              </a:schemeClr>
            </a:solidFill>
          </a:ln>
        </p:spPr>
      </p:pic>
      <p:sp>
        <p:nvSpPr>
          <p:cNvPr id="10" name="标题 1">
            <a:extLst>
              <a:ext uri="{FF2B5EF4-FFF2-40B4-BE49-F238E27FC236}">
                <a16:creationId xmlns:a16="http://schemas.microsoft.com/office/drawing/2014/main" id="{2E2B218A-E9BF-44C5-8474-6CE0124DE53C}"/>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1352170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8EFF4B4-3B5D-4154-8DC7-29C600F591D1}"/>
              </a:ext>
            </a:extLst>
          </p:cNvPr>
          <p:cNvPicPr>
            <a:picLocks noChangeAspect="1"/>
          </p:cNvPicPr>
          <p:nvPr/>
        </p:nvPicPr>
        <p:blipFill>
          <a:blip r:embed="rId2"/>
          <a:stretch>
            <a:fillRect/>
          </a:stretch>
        </p:blipFill>
        <p:spPr>
          <a:xfrm>
            <a:off x="271529" y="2276872"/>
            <a:ext cx="8640000" cy="4114612"/>
          </a:xfrm>
          <a:prstGeom prst="rect">
            <a:avLst/>
          </a:prstGeom>
        </p:spPr>
      </p:pic>
      <p:sp>
        <p:nvSpPr>
          <p:cNvPr id="5" name="内容占位符 2">
            <a:extLst>
              <a:ext uri="{FF2B5EF4-FFF2-40B4-BE49-F238E27FC236}">
                <a16:creationId xmlns:a16="http://schemas.microsoft.com/office/drawing/2014/main" id="{E0ADCD9E-487B-42B0-9571-2CBFAABB99EC}"/>
              </a:ext>
            </a:extLst>
          </p:cNvPr>
          <p:cNvSpPr>
            <a:spLocks noGrp="1"/>
          </p:cNvSpPr>
          <p:nvPr>
            <p:ph idx="1"/>
          </p:nvPr>
        </p:nvSpPr>
        <p:spPr>
          <a:xfrm>
            <a:off x="445169" y="908720"/>
            <a:ext cx="8434800" cy="1440160"/>
          </a:xfrm>
        </p:spPr>
        <p:txBody>
          <a:bodyPr>
            <a:normAutofit fontScale="85000" lnSpcReduction="10000"/>
          </a:bodyPr>
          <a:lstStyle/>
          <a:p>
            <a:pPr>
              <a:lnSpc>
                <a:spcPct val="125000"/>
              </a:lnSpc>
              <a:buFont typeface="Wingdings" panose="05000000000000000000" pitchFamily="2" charset="2"/>
              <a:buChar char="n"/>
            </a:pPr>
            <a:r>
              <a:rPr lang="zh-CN" altLang="en-US" sz="1800" b="1" dirty="0"/>
              <a:t>关联的采购订单有借款，自动带出借款单信息。</a:t>
            </a:r>
            <a:endParaRPr lang="en-US" altLang="zh-CN" sz="1800" b="1" dirty="0"/>
          </a:p>
          <a:p>
            <a:pPr marL="0" indent="0">
              <a:lnSpc>
                <a:spcPct val="125000"/>
              </a:lnSpc>
              <a:buNone/>
            </a:pPr>
            <a:r>
              <a:rPr lang="en-US" altLang="zh-CN" sz="1800" b="1" dirty="0"/>
              <a:t>	</a:t>
            </a:r>
            <a:r>
              <a:rPr lang="zh-CN" altLang="en-US" sz="1800" b="1" dirty="0"/>
              <a:t>入库单的分摊金额</a:t>
            </a:r>
            <a:r>
              <a:rPr lang="en-US" altLang="zh-CN" sz="1800" b="1" dirty="0"/>
              <a:t>=</a:t>
            </a:r>
            <a:r>
              <a:rPr lang="zh-CN" altLang="en-US" sz="1800" b="1" dirty="0"/>
              <a:t>入库总金额</a:t>
            </a:r>
            <a:r>
              <a:rPr lang="en-US" altLang="zh-CN" sz="1800" b="1" dirty="0"/>
              <a:t>-</a:t>
            </a:r>
            <a:r>
              <a:rPr lang="zh-CN" altLang="en-US" sz="1800" b="1" dirty="0"/>
              <a:t>借款单本次验收金额（</a:t>
            </a:r>
            <a:r>
              <a:rPr lang="zh-CN" altLang="en-US" sz="1800" dirty="0"/>
              <a:t>全额借款，分摊金额为</a:t>
            </a:r>
            <a:r>
              <a:rPr lang="en-US" altLang="zh-CN" sz="1800" dirty="0"/>
              <a:t>0 </a:t>
            </a:r>
            <a:r>
              <a:rPr lang="zh-CN" altLang="en-US" sz="1800" b="1" dirty="0"/>
              <a:t>）</a:t>
            </a:r>
            <a:endParaRPr lang="en-US" altLang="zh-CN" sz="1800" b="1" dirty="0"/>
          </a:p>
          <a:p>
            <a:pPr marL="0" indent="0">
              <a:lnSpc>
                <a:spcPct val="125000"/>
              </a:lnSpc>
              <a:buNone/>
            </a:pPr>
            <a:r>
              <a:rPr lang="zh-CN" altLang="en-US" sz="1800" dirty="0"/>
              <a:t>如不满足以上公式，在提交时系统会提示：入库金额与分摊金额不等（该提示不够友好，后续计划优化为“分摊金额不满足条件入库单的分摊金额</a:t>
            </a:r>
            <a:r>
              <a:rPr lang="en-US" altLang="zh-CN" sz="1800" dirty="0"/>
              <a:t>=</a:t>
            </a:r>
            <a:r>
              <a:rPr lang="zh-CN" altLang="en-US" sz="1800" dirty="0"/>
              <a:t>入库总金额</a:t>
            </a:r>
            <a:r>
              <a:rPr lang="en-US" altLang="zh-CN" sz="1800" dirty="0"/>
              <a:t>-</a:t>
            </a:r>
            <a:r>
              <a:rPr lang="zh-CN" altLang="en-US" sz="1800" dirty="0"/>
              <a:t>借款单本次验收金额，请您检查” ）</a:t>
            </a:r>
          </a:p>
        </p:txBody>
      </p:sp>
      <p:sp>
        <p:nvSpPr>
          <p:cNvPr id="8" name="标题 1">
            <a:extLst>
              <a:ext uri="{FF2B5EF4-FFF2-40B4-BE49-F238E27FC236}">
                <a16:creationId xmlns:a16="http://schemas.microsoft.com/office/drawing/2014/main" id="{B6B0F34F-06F8-4034-B50A-3416717FDCEC}"/>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232802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2E36D1E8-4A0C-4B38-A99A-52F36665BD93}"/>
              </a:ext>
            </a:extLst>
          </p:cNvPr>
          <p:cNvPicPr>
            <a:picLocks noChangeAspect="1"/>
          </p:cNvPicPr>
          <p:nvPr/>
        </p:nvPicPr>
        <p:blipFill>
          <a:blip r:embed="rId2"/>
          <a:stretch>
            <a:fillRect/>
          </a:stretch>
        </p:blipFill>
        <p:spPr>
          <a:xfrm>
            <a:off x="482267" y="836712"/>
            <a:ext cx="4581525" cy="5638800"/>
          </a:xfrm>
          <a:prstGeom prst="rect">
            <a:avLst/>
          </a:prstGeom>
        </p:spPr>
      </p:pic>
      <p:sp>
        <p:nvSpPr>
          <p:cNvPr id="9" name="矩形 8"/>
          <p:cNvSpPr/>
          <p:nvPr/>
        </p:nvSpPr>
        <p:spPr>
          <a:xfrm>
            <a:off x="635631" y="1196752"/>
            <a:ext cx="1488097" cy="542336"/>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4023919" y="2110648"/>
            <a:ext cx="4752528" cy="1230626"/>
            <a:chOff x="3953707" y="1340768"/>
            <a:chExt cx="4752528" cy="1230626"/>
          </a:xfrm>
        </p:grpSpPr>
        <p:sp>
          <p:nvSpPr>
            <p:cNvPr id="2" name="矩形 1"/>
            <p:cNvSpPr/>
            <p:nvPr/>
          </p:nvSpPr>
          <p:spPr>
            <a:xfrm>
              <a:off x="4097723" y="1664771"/>
              <a:ext cx="1080121" cy="54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申请人填报</a:t>
              </a:r>
            </a:p>
          </p:txBody>
        </p:sp>
        <p:sp>
          <p:nvSpPr>
            <p:cNvPr id="11" name="矩形 10"/>
            <p:cNvSpPr/>
            <p:nvPr/>
          </p:nvSpPr>
          <p:spPr>
            <a:xfrm>
              <a:off x="5681899" y="1675117"/>
              <a:ext cx="1152128" cy="54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资产相关人员审批</a:t>
              </a:r>
            </a:p>
          </p:txBody>
        </p:sp>
        <p:sp>
          <p:nvSpPr>
            <p:cNvPr id="12" name="矩形 11"/>
            <p:cNvSpPr/>
            <p:nvPr/>
          </p:nvSpPr>
          <p:spPr>
            <a:xfrm>
              <a:off x="7338083" y="1664771"/>
              <a:ext cx="1152128" cy="54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流程结束</a:t>
              </a:r>
            </a:p>
          </p:txBody>
        </p:sp>
        <p:sp>
          <p:nvSpPr>
            <p:cNvPr id="3" name="右箭头 2"/>
            <p:cNvSpPr/>
            <p:nvPr/>
          </p:nvSpPr>
          <p:spPr>
            <a:xfrm>
              <a:off x="5249851" y="1788302"/>
              <a:ext cx="360040" cy="3136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右箭头 14"/>
            <p:cNvSpPr/>
            <p:nvPr/>
          </p:nvSpPr>
          <p:spPr>
            <a:xfrm>
              <a:off x="6969896" y="1802938"/>
              <a:ext cx="360040" cy="3136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 name="矩形 3"/>
            <p:cNvSpPr/>
            <p:nvPr/>
          </p:nvSpPr>
          <p:spPr>
            <a:xfrm>
              <a:off x="3953707" y="1340768"/>
              <a:ext cx="4752528" cy="1230626"/>
            </a:xfrm>
            <a:prstGeom prst="rect">
              <a:avLst/>
            </a:prstGeom>
            <a:noFill/>
            <a:ln w="28575">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3962091" y="3869085"/>
            <a:ext cx="4752528" cy="1944216"/>
            <a:chOff x="3962091" y="3869085"/>
            <a:chExt cx="4752528" cy="1944216"/>
          </a:xfrm>
        </p:grpSpPr>
        <p:sp>
          <p:nvSpPr>
            <p:cNvPr id="18" name="矩形 17"/>
            <p:cNvSpPr/>
            <p:nvPr/>
          </p:nvSpPr>
          <p:spPr>
            <a:xfrm>
              <a:off x="4178115" y="4010192"/>
              <a:ext cx="1080121"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申请人填报</a:t>
              </a:r>
            </a:p>
          </p:txBody>
        </p:sp>
        <p:sp>
          <p:nvSpPr>
            <p:cNvPr id="19" name="矩形 18"/>
            <p:cNvSpPr/>
            <p:nvPr/>
          </p:nvSpPr>
          <p:spPr>
            <a:xfrm>
              <a:off x="5947187" y="4020538"/>
              <a:ext cx="261323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资产相关人员审批</a:t>
              </a:r>
            </a:p>
          </p:txBody>
        </p:sp>
        <p:sp>
          <p:nvSpPr>
            <p:cNvPr id="20" name="矩形 19"/>
            <p:cNvSpPr/>
            <p:nvPr/>
          </p:nvSpPr>
          <p:spPr>
            <a:xfrm>
              <a:off x="5923983" y="5013176"/>
              <a:ext cx="263644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财务审核（确定会计科目）</a:t>
              </a:r>
            </a:p>
          </p:txBody>
        </p:sp>
        <p:sp>
          <p:nvSpPr>
            <p:cNvPr id="21" name="矩形 20"/>
            <p:cNvSpPr/>
            <p:nvPr/>
          </p:nvSpPr>
          <p:spPr>
            <a:xfrm>
              <a:off x="4178115" y="5024268"/>
              <a:ext cx="1152128"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流程结束</a:t>
              </a:r>
            </a:p>
          </p:txBody>
        </p:sp>
        <p:sp>
          <p:nvSpPr>
            <p:cNvPr id="23" name="右箭头 22"/>
            <p:cNvSpPr/>
            <p:nvPr/>
          </p:nvSpPr>
          <p:spPr>
            <a:xfrm>
              <a:off x="5470937" y="4133723"/>
              <a:ext cx="360040" cy="31363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24" name="右箭头 23"/>
            <p:cNvSpPr/>
            <p:nvPr/>
          </p:nvSpPr>
          <p:spPr>
            <a:xfrm rot="5400000">
              <a:off x="7192398" y="4644120"/>
              <a:ext cx="360040" cy="31363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25" name="右箭头 24"/>
            <p:cNvSpPr/>
            <p:nvPr/>
          </p:nvSpPr>
          <p:spPr>
            <a:xfrm rot="10800000">
              <a:off x="5436097" y="5137453"/>
              <a:ext cx="360040" cy="31363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31" name="矩形 30"/>
            <p:cNvSpPr/>
            <p:nvPr/>
          </p:nvSpPr>
          <p:spPr>
            <a:xfrm>
              <a:off x="3962091" y="3869085"/>
              <a:ext cx="4752528" cy="1944216"/>
            </a:xfrm>
            <a:prstGeom prst="rect">
              <a:avLst/>
            </a:prstGeom>
            <a:noFill/>
            <a:ln w="28575">
              <a:solidFill>
                <a:schemeClr val="accent6"/>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1145395" y="2159102"/>
            <a:ext cx="2274477" cy="1128691"/>
            <a:chOff x="5406527" y="4742035"/>
            <a:chExt cx="4674789" cy="501800"/>
          </a:xfrm>
        </p:grpSpPr>
        <p:sp>
          <p:nvSpPr>
            <p:cNvPr id="37" name="矩形 36"/>
            <p:cNvSpPr/>
            <p:nvPr/>
          </p:nvSpPr>
          <p:spPr>
            <a:xfrm>
              <a:off x="5406527" y="4742035"/>
              <a:ext cx="4674789" cy="501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8" name="矩形 37"/>
            <p:cNvSpPr/>
            <p:nvPr/>
          </p:nvSpPr>
          <p:spPr>
            <a:xfrm>
              <a:off x="5436097" y="4785297"/>
              <a:ext cx="4645219" cy="451549"/>
            </a:xfrm>
            <a:prstGeom prst="rect">
              <a:avLst/>
            </a:prstGeom>
          </p:spPr>
          <p:txBody>
            <a:bodyPr wrap="square">
              <a:spAutoFit/>
            </a:bodyPr>
            <a:lstStyle/>
            <a:p>
              <a:pPr marL="342900" indent="-342900">
                <a:lnSpc>
                  <a:spcPct val="125000"/>
                </a:lnSpc>
                <a:buFont typeface="Wingdings" panose="05000000000000000000" pitchFamily="2" charset="2"/>
                <a:buChar char="n"/>
              </a:pPr>
              <a:r>
                <a:rPr lang="zh-CN" altLang="en-US" sz="1600" b="0" dirty="0">
                  <a:latin typeface="微软雅黑" panose="020B0503020204020204" pitchFamily="34" charset="-122"/>
                  <a:ea typeface="微软雅黑" panose="020B0503020204020204" pitchFamily="34" charset="-122"/>
                </a:rPr>
                <a:t>取得方式为“采购”的设备，在验收入库时。</a:t>
              </a:r>
              <a:endParaRPr lang="en-US" altLang="zh-CN" sz="1600" b="0" dirty="0">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67544" y="3869083"/>
            <a:ext cx="3384377" cy="1715162"/>
            <a:chOff x="5406526" y="4742037"/>
            <a:chExt cx="4674790" cy="662731"/>
          </a:xfrm>
        </p:grpSpPr>
        <p:sp>
          <p:nvSpPr>
            <p:cNvPr id="41" name="矩形 40"/>
            <p:cNvSpPr/>
            <p:nvPr/>
          </p:nvSpPr>
          <p:spPr>
            <a:xfrm>
              <a:off x="5406526" y="4742037"/>
              <a:ext cx="4674789" cy="66273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2" name="矩形 41"/>
            <p:cNvSpPr/>
            <p:nvPr/>
          </p:nvSpPr>
          <p:spPr>
            <a:xfrm>
              <a:off x="5436097" y="4766755"/>
              <a:ext cx="4645219" cy="619443"/>
            </a:xfrm>
            <a:prstGeom prst="rect">
              <a:avLst/>
            </a:prstGeom>
          </p:spPr>
          <p:txBody>
            <a:bodyPr wrap="square">
              <a:spAutoFit/>
            </a:bodyPr>
            <a:lstStyle/>
            <a:p>
              <a:pPr marL="342900" indent="-342900">
                <a:lnSpc>
                  <a:spcPct val="125000"/>
                </a:lnSpc>
                <a:buFont typeface="Wingdings" panose="05000000000000000000" pitchFamily="2" charset="2"/>
                <a:buChar char="n"/>
              </a:pPr>
              <a:r>
                <a:rPr lang="zh-CN" altLang="en-US" sz="1600" b="0" dirty="0">
                  <a:latin typeface="微软雅黑" panose="020B0503020204020204" pitchFamily="34" charset="-122"/>
                  <a:ea typeface="微软雅黑" panose="020B0503020204020204" pitchFamily="34" charset="-122"/>
                </a:rPr>
                <a:t>取得方式为非“采购”的资产，在验收入库时，需要经过财务审核，以便确定是否生成凭证以及指定生成资产凭证时的会计科目。</a:t>
              </a:r>
              <a:endParaRPr lang="en-US" altLang="zh-CN" sz="1600" b="0" dirty="0">
                <a:latin typeface="微软雅黑" panose="020B0503020204020204" pitchFamily="34" charset="-122"/>
                <a:ea typeface="微软雅黑" panose="020B0503020204020204" pitchFamily="34" charset="-122"/>
              </a:endParaRPr>
            </a:p>
          </p:txBody>
        </p:sp>
      </p:grpSp>
      <p:sp>
        <p:nvSpPr>
          <p:cNvPr id="29" name="标题 1">
            <a:extLst>
              <a:ext uri="{FF2B5EF4-FFF2-40B4-BE49-F238E27FC236}">
                <a16:creationId xmlns:a16="http://schemas.microsoft.com/office/drawing/2014/main" id="{0A7CA3A2-8D9D-497B-8360-5DE7378B7852}"/>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264315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barn(outVertical)">
                                      <p:cBhvr>
                                        <p:cTn id="11" dur="500"/>
                                        <p:tgtEl>
                                          <p:spTgt spid="3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arn(outVertical)">
                                      <p:cBhvr>
                                        <p:cTn id="19" dur="500"/>
                                        <p:tgtEl>
                                          <p:spTgt spid="4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a:extLst>
              <a:ext uri="{FF2B5EF4-FFF2-40B4-BE49-F238E27FC236}">
                <a16:creationId xmlns:a16="http://schemas.microsoft.com/office/drawing/2014/main" id="{576BD065-1A47-443E-BD57-B539EB2CA082}"/>
              </a:ext>
            </a:extLst>
          </p:cNvPr>
          <p:cNvSpPr>
            <a:spLocks noGrp="1"/>
          </p:cNvSpPr>
          <p:nvPr>
            <p:ph idx="1"/>
          </p:nvPr>
        </p:nvSpPr>
        <p:spPr>
          <a:xfrm>
            <a:off x="445170" y="978568"/>
            <a:ext cx="8229599" cy="522143"/>
          </a:xfrm>
        </p:spPr>
        <p:txBody>
          <a:bodyPr>
            <a:normAutofit/>
          </a:bodyPr>
          <a:lstStyle/>
          <a:p>
            <a:pPr>
              <a:buFont typeface="Wingdings" panose="05000000000000000000" pitchFamily="2" charset="2"/>
              <a:buChar char="n"/>
            </a:pPr>
            <a:r>
              <a:rPr lang="zh-CN" altLang="en-US" b="1" dirty="0"/>
              <a:t>关于采购申请</a:t>
            </a:r>
            <a:r>
              <a:rPr lang="en-US" altLang="zh-CN" b="1" dirty="0"/>
              <a:t>-</a:t>
            </a:r>
            <a:r>
              <a:rPr lang="zh-CN" altLang="en-US" b="1" dirty="0"/>
              <a:t>订单</a:t>
            </a:r>
            <a:r>
              <a:rPr lang="en-US" altLang="zh-CN" b="1" dirty="0"/>
              <a:t>-</a:t>
            </a:r>
            <a:r>
              <a:rPr lang="zh-CN" altLang="en-US" b="1" dirty="0"/>
              <a:t>入库过程中预算金额的说明</a:t>
            </a:r>
          </a:p>
        </p:txBody>
      </p:sp>
      <p:sp>
        <p:nvSpPr>
          <p:cNvPr id="2" name="文本框 1">
            <a:extLst>
              <a:ext uri="{FF2B5EF4-FFF2-40B4-BE49-F238E27FC236}">
                <a16:creationId xmlns:a16="http://schemas.microsoft.com/office/drawing/2014/main" id="{9BDAA23A-4C0E-40C8-A71F-A0950453C196}"/>
              </a:ext>
            </a:extLst>
          </p:cNvPr>
          <p:cNvSpPr txBox="1"/>
          <p:nvPr/>
        </p:nvSpPr>
        <p:spPr>
          <a:xfrm>
            <a:off x="493295" y="1540672"/>
            <a:ext cx="8133347" cy="326961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000" b="0" dirty="0">
                <a:latin typeface="微软雅黑" panose="020B0503020204020204" pitchFamily="34" charset="-122"/>
                <a:ea typeface="微软雅黑" panose="020B0503020204020204" pitchFamily="34" charset="-122"/>
              </a:rPr>
              <a:t>由于采购申请是领导审批是否同意此次申购的业务，因此一旦采购申请审批通过，后续的采购订单、验收入库等业务中的采购金额，均</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不能大于采购申请的金额</a:t>
            </a:r>
            <a:r>
              <a:rPr lang="zh-CN" altLang="en-US" sz="2000" b="0" dirty="0">
                <a:latin typeface="微软雅黑" panose="020B0503020204020204" pitchFamily="34" charset="-122"/>
                <a:ea typeface="微软雅黑" panose="020B0503020204020204" pitchFamily="34" charset="-122"/>
              </a:rPr>
              <a:t>。如果实际业务发生时出现了超出采购申请预算的情况，需要将之前的采购申请单通过“采购申请撤销”功能取消，重新提交采购申请。</a:t>
            </a:r>
            <a:endParaRPr lang="en-US" altLang="zh-CN" sz="2000" b="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000" b="0" dirty="0">
                <a:latin typeface="微软雅黑" panose="020B0503020204020204" pitchFamily="34" charset="-122"/>
                <a:ea typeface="微软雅黑" panose="020B0503020204020204" pitchFamily="34" charset="-122"/>
              </a:rPr>
              <a:t>如果后续采购活动中实际发生的金额，</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小于</a:t>
            </a:r>
            <a:r>
              <a:rPr lang="zh-CN" altLang="en-US" sz="2000" b="0" dirty="0">
                <a:latin typeface="微软雅黑" panose="020B0503020204020204" pitchFamily="34" charset="-122"/>
                <a:ea typeface="微软雅黑" panose="020B0503020204020204" pitchFamily="34" charset="-122"/>
              </a:rPr>
              <a:t>采购申请预算的金额，可在后续业务单中，直接</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修改金额</a:t>
            </a:r>
            <a:r>
              <a:rPr lang="zh-CN" altLang="en-US" sz="2000" b="0" dirty="0">
                <a:latin typeface="微软雅黑" panose="020B0503020204020204" pitchFamily="34" charset="-122"/>
                <a:ea typeface="微软雅黑" panose="020B0503020204020204" pitchFamily="34" charset="-122"/>
              </a:rPr>
              <a:t>。</a:t>
            </a:r>
            <a:endParaRPr lang="en-US" altLang="zh-CN" sz="2000" b="0" dirty="0">
              <a:latin typeface="微软雅黑" panose="020B0503020204020204" pitchFamily="34" charset="-122"/>
              <a:ea typeface="微软雅黑" panose="020B0503020204020204" pitchFamily="34" charset="-122"/>
            </a:endParaRPr>
          </a:p>
        </p:txBody>
      </p:sp>
      <p:sp>
        <p:nvSpPr>
          <p:cNvPr id="8" name="标题 1">
            <a:extLst>
              <a:ext uri="{FF2B5EF4-FFF2-40B4-BE49-F238E27FC236}">
                <a16:creationId xmlns:a16="http://schemas.microsoft.com/office/drawing/2014/main" id="{E84EAC96-2A3C-4C82-B3F1-0B60EBE30C35}"/>
              </a:ext>
            </a:extLst>
          </p:cNvPr>
          <p:cNvSpPr>
            <a:spLocks noGrp="1"/>
          </p:cNvSpPr>
          <p:nvPr>
            <p:ph type="title"/>
          </p:nvPr>
        </p:nvSpPr>
        <p:spPr>
          <a:xfrm>
            <a:off x="541422" y="108091"/>
            <a:ext cx="8133347" cy="609600"/>
          </a:xfrm>
        </p:spPr>
        <p:txBody>
          <a:bodyPr/>
          <a:lstStyle/>
          <a:p>
            <a:r>
              <a:rPr lang="en-US" altLang="zh-CN" dirty="0"/>
              <a:t>1-3.</a:t>
            </a:r>
            <a:r>
              <a:rPr lang="zh-CN" altLang="en-US" dirty="0"/>
              <a:t> 固定资产验收入库</a:t>
            </a:r>
          </a:p>
        </p:txBody>
      </p:sp>
    </p:spTree>
    <p:extLst>
      <p:ext uri="{BB962C8B-B14F-4D97-AF65-F5344CB8AC3E}">
        <p14:creationId xmlns:p14="http://schemas.microsoft.com/office/powerpoint/2010/main" val="580699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椭圆 30">
            <a:extLst>
              <a:ext uri="{FF2B5EF4-FFF2-40B4-BE49-F238E27FC236}">
                <a16:creationId xmlns:a16="http://schemas.microsoft.com/office/drawing/2014/main" id="{AB56600A-4FC5-4D0B-9067-D5DE5F7C143A}"/>
              </a:ext>
            </a:extLst>
          </p:cNvPr>
          <p:cNvSpPr/>
          <p:nvPr/>
        </p:nvSpPr>
        <p:spPr>
          <a:xfrm>
            <a:off x="916744" y="4158319"/>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矩形: 圆角 31">
            <a:extLst>
              <a:ext uri="{FF2B5EF4-FFF2-40B4-BE49-F238E27FC236}">
                <a16:creationId xmlns:a16="http://schemas.microsoft.com/office/drawing/2014/main" id="{4F6709E2-71E9-476B-A22B-D9C6A83D95F5}"/>
              </a:ext>
            </a:extLst>
          </p:cNvPr>
          <p:cNvSpPr/>
          <p:nvPr/>
        </p:nvSpPr>
        <p:spPr>
          <a:xfrm>
            <a:off x="780690" y="4060978"/>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EB0AFC1C-787D-496A-8CEA-936911572F58}"/>
              </a:ext>
            </a:extLst>
          </p:cNvPr>
          <p:cNvSpPr/>
          <p:nvPr/>
        </p:nvSpPr>
        <p:spPr>
          <a:xfrm>
            <a:off x="1965555" y="4281466"/>
            <a:ext cx="3892412"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数据查询</a:t>
            </a:r>
            <a:r>
              <a:rPr lang="zh-CN" altLang="en-US" sz="3200" kern="100" dirty="0">
                <a:solidFill>
                  <a:schemeClr val="accent1"/>
                </a:solidFill>
                <a:cs typeface="Times New Roman" panose="02020603050405020304" pitchFamily="18" charset="0"/>
              </a:rPr>
              <a:t>及报表打印</a:t>
            </a:r>
            <a:endParaRPr lang="zh-CN" altLang="en-US" sz="3200" kern="100" dirty="0">
              <a:solidFill>
                <a:schemeClr val="accent1"/>
              </a:solidFill>
              <a:latin typeface="+mj-lt"/>
              <a:cs typeface="Times New Roman" panose="02020603050405020304" pitchFamily="18" charset="0"/>
            </a:endParaRPr>
          </a:p>
        </p:txBody>
      </p:sp>
      <p:grpSp>
        <p:nvGrpSpPr>
          <p:cNvPr id="39" name="组合 38">
            <a:extLst>
              <a:ext uri="{FF2B5EF4-FFF2-40B4-BE49-F238E27FC236}">
                <a16:creationId xmlns:a16="http://schemas.microsoft.com/office/drawing/2014/main" id="{FA9CB26A-0BE6-4F79-AA3B-5C80C1D22615}"/>
              </a:ext>
            </a:extLst>
          </p:cNvPr>
          <p:cNvGrpSpPr/>
          <p:nvPr/>
        </p:nvGrpSpPr>
        <p:grpSpPr>
          <a:xfrm>
            <a:off x="1111507" y="4351930"/>
            <a:ext cx="512006" cy="514311"/>
            <a:chOff x="1087405" y="3965980"/>
            <a:chExt cx="512006" cy="514311"/>
          </a:xfrm>
        </p:grpSpPr>
        <p:sp>
          <p:nvSpPr>
            <p:cNvPr id="40" name="AutoShape 37">
              <a:extLst>
                <a:ext uri="{FF2B5EF4-FFF2-40B4-BE49-F238E27FC236}">
                  <a16:creationId xmlns:a16="http://schemas.microsoft.com/office/drawing/2014/main" id="{FC992F0E-1C8F-43DE-B244-0D5C93C052BC}"/>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1" name="AutoShape 38">
              <a:extLst>
                <a:ext uri="{FF2B5EF4-FFF2-40B4-BE49-F238E27FC236}">
                  <a16:creationId xmlns:a16="http://schemas.microsoft.com/office/drawing/2014/main" id="{C8AD02C7-5FFB-4750-A33F-74058FF07A54}"/>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2" name="AutoShape 39">
              <a:extLst>
                <a:ext uri="{FF2B5EF4-FFF2-40B4-BE49-F238E27FC236}">
                  <a16:creationId xmlns:a16="http://schemas.microsoft.com/office/drawing/2014/main" id="{7EA8105F-128E-41F4-B84B-02C51C2FC770}"/>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3" name="AutoShape 40">
              <a:extLst>
                <a:ext uri="{FF2B5EF4-FFF2-40B4-BE49-F238E27FC236}">
                  <a16:creationId xmlns:a16="http://schemas.microsoft.com/office/drawing/2014/main" id="{2482C865-1876-4E8E-B5F4-3EF94255C077}"/>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4" name="AutoShape 41">
              <a:extLst>
                <a:ext uri="{FF2B5EF4-FFF2-40B4-BE49-F238E27FC236}">
                  <a16:creationId xmlns:a16="http://schemas.microsoft.com/office/drawing/2014/main" id="{3915A977-4985-4291-849B-38B9000B73D7}"/>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5" name="AutoShape 42">
              <a:extLst>
                <a:ext uri="{FF2B5EF4-FFF2-40B4-BE49-F238E27FC236}">
                  <a16:creationId xmlns:a16="http://schemas.microsoft.com/office/drawing/2014/main" id="{06486DE8-3589-4A46-95C5-C18BAC32AAC3}"/>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29" name="椭圆 28">
            <a:extLst>
              <a:ext uri="{FF2B5EF4-FFF2-40B4-BE49-F238E27FC236}">
                <a16:creationId xmlns:a16="http://schemas.microsoft.com/office/drawing/2014/main" id="{5925FF97-AC85-476A-8838-ED80C90937BD}"/>
              </a:ext>
            </a:extLst>
          </p:cNvPr>
          <p:cNvSpPr/>
          <p:nvPr/>
        </p:nvSpPr>
        <p:spPr>
          <a:xfrm>
            <a:off x="916744" y="2883033"/>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矩形: 圆角 29">
            <a:extLst>
              <a:ext uri="{FF2B5EF4-FFF2-40B4-BE49-F238E27FC236}">
                <a16:creationId xmlns:a16="http://schemas.microsoft.com/office/drawing/2014/main" id="{E204B420-9471-49DA-93B0-5AF443FBCE90}"/>
              </a:ext>
            </a:extLst>
          </p:cNvPr>
          <p:cNvSpPr/>
          <p:nvPr/>
        </p:nvSpPr>
        <p:spPr>
          <a:xfrm>
            <a:off x="780690" y="2785692"/>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036A116E-C256-46C5-B54F-3A9942763318}"/>
              </a:ext>
            </a:extLst>
          </p:cNvPr>
          <p:cNvSpPr/>
          <p:nvPr/>
        </p:nvSpPr>
        <p:spPr>
          <a:xfrm>
            <a:off x="1963692" y="2984754"/>
            <a:ext cx="2656496"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资产日常管理</a:t>
            </a:r>
          </a:p>
        </p:txBody>
      </p:sp>
      <p:sp>
        <p:nvSpPr>
          <p:cNvPr id="46" name="AutoShape 112">
            <a:extLst>
              <a:ext uri="{FF2B5EF4-FFF2-40B4-BE49-F238E27FC236}">
                <a16:creationId xmlns:a16="http://schemas.microsoft.com/office/drawing/2014/main" id="{D7E31B58-737B-48E7-A959-83BF3CE1D9BB}"/>
              </a:ext>
            </a:extLst>
          </p:cNvPr>
          <p:cNvSpPr>
            <a:spLocks/>
          </p:cNvSpPr>
          <p:nvPr/>
        </p:nvSpPr>
        <p:spPr bwMode="auto">
          <a:xfrm>
            <a:off x="1135013" y="3061770"/>
            <a:ext cx="514313" cy="51431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7" name="椭圆 26">
            <a:extLst>
              <a:ext uri="{FF2B5EF4-FFF2-40B4-BE49-F238E27FC236}">
                <a16:creationId xmlns:a16="http://schemas.microsoft.com/office/drawing/2014/main" id="{F253DA36-B0FA-43F1-8AB0-15D174ABF536}"/>
              </a:ext>
            </a:extLst>
          </p:cNvPr>
          <p:cNvSpPr/>
          <p:nvPr/>
        </p:nvSpPr>
        <p:spPr>
          <a:xfrm>
            <a:off x="917249" y="1604877"/>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矩形: 圆角 27">
            <a:extLst>
              <a:ext uri="{FF2B5EF4-FFF2-40B4-BE49-F238E27FC236}">
                <a16:creationId xmlns:a16="http://schemas.microsoft.com/office/drawing/2014/main" id="{49A5279B-4C68-4C39-8977-17A29931E420}"/>
              </a:ext>
            </a:extLst>
          </p:cNvPr>
          <p:cNvSpPr/>
          <p:nvPr/>
        </p:nvSpPr>
        <p:spPr>
          <a:xfrm>
            <a:off x="781195" y="1507536"/>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6571C8F3-DEFD-40CB-B8B1-04EDB287A6BB}"/>
              </a:ext>
            </a:extLst>
          </p:cNvPr>
          <p:cNvSpPr/>
          <p:nvPr/>
        </p:nvSpPr>
        <p:spPr>
          <a:xfrm>
            <a:off x="1931716" y="1762999"/>
            <a:ext cx="3068469"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资产采购或新增</a:t>
            </a:r>
          </a:p>
        </p:txBody>
      </p:sp>
      <p:grpSp>
        <p:nvGrpSpPr>
          <p:cNvPr id="47" name="组合 46">
            <a:extLst>
              <a:ext uri="{FF2B5EF4-FFF2-40B4-BE49-F238E27FC236}">
                <a16:creationId xmlns:a16="http://schemas.microsoft.com/office/drawing/2014/main" id="{0B416C01-5F64-4B80-AF5E-D428FD6E1352}"/>
              </a:ext>
            </a:extLst>
          </p:cNvPr>
          <p:cNvGrpSpPr/>
          <p:nvPr/>
        </p:nvGrpSpPr>
        <p:grpSpPr>
          <a:xfrm>
            <a:off x="1171453" y="1798431"/>
            <a:ext cx="352547" cy="513912"/>
            <a:chOff x="2528974" y="2863357"/>
            <a:chExt cx="246811" cy="359779"/>
          </a:xfrm>
          <a:solidFill>
            <a:sysClr val="window" lastClr="FFFFFF"/>
          </a:solidFill>
        </p:grpSpPr>
        <p:sp>
          <p:nvSpPr>
            <p:cNvPr id="48" name="AutoShape 113">
              <a:extLst>
                <a:ext uri="{FF2B5EF4-FFF2-40B4-BE49-F238E27FC236}">
                  <a16:creationId xmlns:a16="http://schemas.microsoft.com/office/drawing/2014/main" id="{BB3F5594-E360-4A13-9C40-5DD183A9BE2E}"/>
                </a:ext>
              </a:extLst>
            </p:cNvPr>
            <p:cNvSpPr>
              <a:spLocks/>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9" name="AutoShape 114">
              <a:extLst>
                <a:ext uri="{FF2B5EF4-FFF2-40B4-BE49-F238E27FC236}">
                  <a16:creationId xmlns:a16="http://schemas.microsoft.com/office/drawing/2014/main" id="{A85DC2A4-62A4-48F9-9BDE-096F23D0F140}"/>
                </a:ext>
              </a:extLst>
            </p:cNvPr>
            <p:cNvSpPr>
              <a:spLocks/>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50" name="标题 1">
            <a:extLst>
              <a:ext uri="{FF2B5EF4-FFF2-40B4-BE49-F238E27FC236}">
                <a16:creationId xmlns:a16="http://schemas.microsoft.com/office/drawing/2014/main" id="{0C050D81-217B-4480-8EF5-DCDDA7C318A3}"/>
              </a:ext>
            </a:extLst>
          </p:cNvPr>
          <p:cNvSpPr>
            <a:spLocks noGrp="1"/>
          </p:cNvSpPr>
          <p:nvPr>
            <p:ph type="title"/>
          </p:nvPr>
        </p:nvSpPr>
        <p:spPr>
          <a:xfrm>
            <a:off x="541422" y="108091"/>
            <a:ext cx="8133347" cy="609600"/>
          </a:xfrm>
        </p:spPr>
        <p:txBody>
          <a:bodyPr/>
          <a:lstStyle/>
          <a:p>
            <a:r>
              <a:rPr lang="zh-CN" altLang="en-US" dirty="0"/>
              <a:t>固定资产管理</a:t>
            </a:r>
          </a:p>
        </p:txBody>
      </p:sp>
    </p:spTree>
    <p:extLst>
      <p:ext uri="{BB962C8B-B14F-4D97-AF65-F5344CB8AC3E}">
        <p14:creationId xmlns:p14="http://schemas.microsoft.com/office/powerpoint/2010/main" val="108665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1000" fill="hold"/>
                                        <p:tgtEl>
                                          <p:spTgt spid="30"/>
                                        </p:tgtEl>
                                        <p:attrNameLst>
                                          <p:attrName>stroke.color</p:attrName>
                                        </p:attrNameLst>
                                      </p:cBhvr>
                                      <p:to>
                                        <a:schemeClr val="accent2"/>
                                      </p:to>
                                    </p:animClr>
                                    <p:set>
                                      <p:cBhvr>
                                        <p:cTn id="7" dur="1000" fill="hold"/>
                                        <p:tgtEl>
                                          <p:spTgt spid="30"/>
                                        </p:tgtEl>
                                        <p:attrNameLst>
                                          <p:attrName>stroke.on</p:attrName>
                                        </p:attrNameLst>
                                      </p:cBhvr>
                                      <p:to>
                                        <p:strVal val="true"/>
                                      </p:to>
                                    </p:set>
                                  </p:childTnLst>
                                </p:cTn>
                              </p:par>
                              <p:par>
                                <p:cTn id="8" presetID="1" presetClass="emph" presetSubtype="2" fill="hold" nodeType="withEffect">
                                  <p:stCondLst>
                                    <p:cond delay="0"/>
                                  </p:stCondLst>
                                  <p:childTnLst>
                                    <p:animClr clrSpc="rgb" dir="cw">
                                      <p:cBhvr>
                                        <p:cTn id="9" dur="10" fill="hold"/>
                                        <p:tgtEl>
                                          <p:spTgt spid="29"/>
                                        </p:tgtEl>
                                        <p:attrNameLst>
                                          <p:attrName>fillcolor</p:attrName>
                                        </p:attrNameLst>
                                      </p:cBhvr>
                                      <p:to>
                                        <a:schemeClr val="accent2"/>
                                      </p:to>
                                    </p:animClr>
                                    <p:set>
                                      <p:cBhvr>
                                        <p:cTn id="10" dur="10" fill="hold"/>
                                        <p:tgtEl>
                                          <p:spTgt spid="29"/>
                                        </p:tgtEl>
                                        <p:attrNameLst>
                                          <p:attrName>fill.type</p:attrName>
                                        </p:attrNameLst>
                                      </p:cBhvr>
                                      <p:to>
                                        <p:strVal val="solid"/>
                                      </p:to>
                                    </p:set>
                                    <p:set>
                                      <p:cBhvr>
                                        <p:cTn id="11" dur="10" fill="hold"/>
                                        <p:tgtEl>
                                          <p:spTgt spid="29"/>
                                        </p:tgtEl>
                                        <p:attrNameLst>
                                          <p:attrName>fill.on</p:attrName>
                                        </p:attrNameLst>
                                      </p:cBhvr>
                                      <p:to>
                                        <p:strVal val="true"/>
                                      </p:to>
                                    </p:set>
                                  </p:childTnLst>
                                </p:cTn>
                              </p:par>
                              <p:par>
                                <p:cTn id="12" presetID="3" presetClass="emph" presetSubtype="2" fill="hold" grpId="0" nodeType="withEffect">
                                  <p:stCondLst>
                                    <p:cond delay="0"/>
                                  </p:stCondLst>
                                  <p:childTnLst>
                                    <p:animClr clrSpc="rgb" dir="cw">
                                      <p:cBhvr override="childStyle">
                                        <p:cTn id="13" dur="1000" fill="hold"/>
                                        <p:tgtEl>
                                          <p:spTgt spid="3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EFA2F2D6-8772-403C-B71B-D3288C5E7EB1}"/>
              </a:ext>
            </a:extLst>
          </p:cNvPr>
          <p:cNvSpPr/>
          <p:nvPr/>
        </p:nvSpPr>
        <p:spPr>
          <a:xfrm>
            <a:off x="611560" y="2205000"/>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变更</a:t>
            </a:r>
          </a:p>
        </p:txBody>
      </p:sp>
      <p:sp>
        <p:nvSpPr>
          <p:cNvPr id="5" name="矩形: 圆角 4">
            <a:extLst>
              <a:ext uri="{FF2B5EF4-FFF2-40B4-BE49-F238E27FC236}">
                <a16:creationId xmlns:a16="http://schemas.microsoft.com/office/drawing/2014/main" id="{DF19FA03-2731-4DD4-99DC-9FD501A15DCC}"/>
              </a:ext>
            </a:extLst>
          </p:cNvPr>
          <p:cNvSpPr/>
          <p:nvPr/>
        </p:nvSpPr>
        <p:spPr>
          <a:xfrm>
            <a:off x="1562763" y="2205000"/>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主要实现对已入库资产的信息进行变更，如基本信息、来源信息等。</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变更</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6" name="矩形: 圆角 5">
            <a:extLst>
              <a:ext uri="{FF2B5EF4-FFF2-40B4-BE49-F238E27FC236}">
                <a16:creationId xmlns:a16="http://schemas.microsoft.com/office/drawing/2014/main" id="{68EA2A98-4DC2-4A06-8E26-C255A44AE8FF}"/>
              </a:ext>
            </a:extLst>
          </p:cNvPr>
          <p:cNvSpPr/>
          <p:nvPr/>
        </p:nvSpPr>
        <p:spPr>
          <a:xfrm>
            <a:off x="611560" y="2871495"/>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移交</a:t>
            </a:r>
          </a:p>
        </p:txBody>
      </p:sp>
      <p:sp>
        <p:nvSpPr>
          <p:cNvPr id="7" name="矩形: 圆角 6">
            <a:extLst>
              <a:ext uri="{FF2B5EF4-FFF2-40B4-BE49-F238E27FC236}">
                <a16:creationId xmlns:a16="http://schemas.microsoft.com/office/drawing/2014/main" id="{D3A888F9-58E7-47C0-BE64-BB330D2C710B}"/>
              </a:ext>
            </a:extLst>
          </p:cNvPr>
          <p:cNvSpPr/>
          <p:nvPr/>
        </p:nvSpPr>
        <p:spPr>
          <a:xfrm>
            <a:off x="1562763" y="2871495"/>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将已领用的资产从</a:t>
            </a:r>
            <a:r>
              <a:rPr lang="en-US" altLang="zh-CN" sz="1600" b="1" dirty="0">
                <a:solidFill>
                  <a:schemeClr val="tx1"/>
                </a:solidFill>
                <a:latin typeface="华文细黑" panose="02010600040101010101" pitchFamily="2" charset="-122"/>
                <a:ea typeface="华文细黑" panose="02010600040101010101" pitchFamily="2" charset="-122"/>
              </a:rPr>
              <a:t>A</a:t>
            </a:r>
            <a:r>
              <a:rPr lang="zh-CN" altLang="en-US" sz="1600" b="1" dirty="0">
                <a:solidFill>
                  <a:schemeClr val="tx1"/>
                </a:solidFill>
                <a:latin typeface="华文细黑" panose="02010600040101010101" pitchFamily="2" charset="-122"/>
                <a:ea typeface="华文细黑" panose="02010600040101010101" pitchFamily="2" charset="-122"/>
              </a:rPr>
              <a:t>用户名下移交到</a:t>
            </a:r>
            <a:r>
              <a:rPr lang="en-US" altLang="zh-CN" sz="1600" b="1" dirty="0">
                <a:solidFill>
                  <a:schemeClr val="tx1"/>
                </a:solidFill>
                <a:latin typeface="华文细黑" panose="02010600040101010101" pitchFamily="2" charset="-122"/>
                <a:ea typeface="华文细黑" panose="02010600040101010101" pitchFamily="2" charset="-122"/>
              </a:rPr>
              <a:t>B</a:t>
            </a:r>
            <a:r>
              <a:rPr lang="zh-CN" altLang="en-US" sz="1600" b="1" dirty="0">
                <a:solidFill>
                  <a:schemeClr val="tx1"/>
                </a:solidFill>
                <a:latin typeface="华文细黑" panose="02010600040101010101" pitchFamily="2" charset="-122"/>
                <a:ea typeface="华文细黑" panose="02010600040101010101" pitchFamily="2" charset="-122"/>
              </a:rPr>
              <a:t>用户名下，或从</a:t>
            </a:r>
            <a:r>
              <a:rPr lang="en-US" altLang="zh-CN" sz="1600" b="1" dirty="0">
                <a:solidFill>
                  <a:schemeClr val="tx1"/>
                </a:solidFill>
                <a:latin typeface="华文细黑" panose="02010600040101010101" pitchFamily="2" charset="-122"/>
                <a:ea typeface="华文细黑" panose="02010600040101010101" pitchFamily="2" charset="-122"/>
              </a:rPr>
              <a:t>C</a:t>
            </a:r>
            <a:r>
              <a:rPr lang="zh-CN" altLang="en-US" sz="1600" b="1" dirty="0">
                <a:solidFill>
                  <a:schemeClr val="tx1"/>
                </a:solidFill>
                <a:latin typeface="华文细黑" panose="02010600040101010101" pitchFamily="2" charset="-122"/>
                <a:ea typeface="华文细黑" panose="02010600040101010101" pitchFamily="2" charset="-122"/>
              </a:rPr>
              <a:t>部门移交到</a:t>
            </a:r>
            <a:r>
              <a:rPr lang="en-US" altLang="zh-CN" sz="1600" b="1" dirty="0">
                <a:solidFill>
                  <a:schemeClr val="tx1"/>
                </a:solidFill>
                <a:latin typeface="华文细黑" panose="02010600040101010101" pitchFamily="2" charset="-122"/>
                <a:ea typeface="华文细黑" panose="02010600040101010101" pitchFamily="2" charset="-122"/>
              </a:rPr>
              <a:t>D</a:t>
            </a:r>
            <a:r>
              <a:rPr lang="zh-CN" altLang="en-US" sz="1600" b="1" dirty="0">
                <a:solidFill>
                  <a:schemeClr val="tx1"/>
                </a:solidFill>
                <a:latin typeface="华文细黑" panose="02010600040101010101" pitchFamily="2" charset="-122"/>
                <a:ea typeface="华文细黑" panose="02010600040101010101" pitchFamily="2" charset="-122"/>
              </a:rPr>
              <a:t>部门。</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移交</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8" name="矩形: 圆角 7">
            <a:extLst>
              <a:ext uri="{FF2B5EF4-FFF2-40B4-BE49-F238E27FC236}">
                <a16:creationId xmlns:a16="http://schemas.microsoft.com/office/drawing/2014/main" id="{45F2B646-9FCB-496A-8D00-59AEF7156E78}"/>
              </a:ext>
            </a:extLst>
          </p:cNvPr>
          <p:cNvSpPr/>
          <p:nvPr/>
        </p:nvSpPr>
        <p:spPr>
          <a:xfrm>
            <a:off x="611560" y="3521359"/>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维修</a:t>
            </a:r>
          </a:p>
        </p:txBody>
      </p:sp>
      <p:sp>
        <p:nvSpPr>
          <p:cNvPr id="9" name="矩形: 圆角 8">
            <a:extLst>
              <a:ext uri="{FF2B5EF4-FFF2-40B4-BE49-F238E27FC236}">
                <a16:creationId xmlns:a16="http://schemas.microsoft.com/office/drawing/2014/main" id="{6CCED942-3384-4BAC-B8BF-1A19BD4BE0BF}"/>
              </a:ext>
            </a:extLst>
          </p:cNvPr>
          <p:cNvSpPr/>
          <p:nvPr/>
        </p:nvSpPr>
        <p:spPr>
          <a:xfrm>
            <a:off x="1562763" y="3521359"/>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资产使用中发生故障，可通过资产维修功能进行资产维修申报及审批。</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维修</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14" name="矩形: 圆角 13">
            <a:extLst>
              <a:ext uri="{FF2B5EF4-FFF2-40B4-BE49-F238E27FC236}">
                <a16:creationId xmlns:a16="http://schemas.microsoft.com/office/drawing/2014/main" id="{1FD71BD5-3542-4E91-993C-805490E2C04B}"/>
              </a:ext>
            </a:extLst>
          </p:cNvPr>
          <p:cNvSpPr/>
          <p:nvPr/>
        </p:nvSpPr>
        <p:spPr>
          <a:xfrm>
            <a:off x="627382" y="4133359"/>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挂失</a:t>
            </a:r>
          </a:p>
        </p:txBody>
      </p:sp>
      <p:sp>
        <p:nvSpPr>
          <p:cNvPr id="15" name="矩形: 圆角 14">
            <a:extLst>
              <a:ext uri="{FF2B5EF4-FFF2-40B4-BE49-F238E27FC236}">
                <a16:creationId xmlns:a16="http://schemas.microsoft.com/office/drawing/2014/main" id="{5BC8FFD5-FC01-449A-9E5E-5E9BE9303F55}"/>
              </a:ext>
            </a:extLst>
          </p:cNvPr>
          <p:cNvSpPr/>
          <p:nvPr/>
        </p:nvSpPr>
        <p:spPr>
          <a:xfrm>
            <a:off x="1578585" y="4133359"/>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如果资产丢失可发起资产挂失申请。如挂失之后又找回，可撤销挂失。</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挂失</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16" name="矩形: 圆角 15">
            <a:extLst>
              <a:ext uri="{FF2B5EF4-FFF2-40B4-BE49-F238E27FC236}">
                <a16:creationId xmlns:a16="http://schemas.microsoft.com/office/drawing/2014/main" id="{17355803-969B-4EF4-ABFC-5E7302CB8666}"/>
              </a:ext>
            </a:extLst>
          </p:cNvPr>
          <p:cNvSpPr/>
          <p:nvPr/>
        </p:nvSpPr>
        <p:spPr>
          <a:xfrm>
            <a:off x="615550" y="4797152"/>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处置</a:t>
            </a:r>
          </a:p>
        </p:txBody>
      </p:sp>
      <p:sp>
        <p:nvSpPr>
          <p:cNvPr id="17" name="矩形: 圆角 16">
            <a:extLst>
              <a:ext uri="{FF2B5EF4-FFF2-40B4-BE49-F238E27FC236}">
                <a16:creationId xmlns:a16="http://schemas.microsoft.com/office/drawing/2014/main" id="{C89FA5B7-D3FB-4844-9B1B-F384DA75A144}"/>
              </a:ext>
            </a:extLst>
          </p:cNvPr>
          <p:cNvSpPr/>
          <p:nvPr/>
        </p:nvSpPr>
        <p:spPr>
          <a:xfrm>
            <a:off x="1566753" y="4797152"/>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已达到处置条件的资产可以由用户发起资产处置申请。</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处置申请</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18" name="矩形: 圆角 17">
            <a:extLst>
              <a:ext uri="{FF2B5EF4-FFF2-40B4-BE49-F238E27FC236}">
                <a16:creationId xmlns:a16="http://schemas.microsoft.com/office/drawing/2014/main" id="{9F08BA4F-BE77-4805-86FC-2380784210F6}"/>
              </a:ext>
            </a:extLst>
          </p:cNvPr>
          <p:cNvSpPr/>
          <p:nvPr/>
        </p:nvSpPr>
        <p:spPr>
          <a:xfrm>
            <a:off x="603503" y="5447016"/>
            <a:ext cx="934234" cy="612000"/>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处置</a:t>
            </a:r>
            <a:endParaRPr lang="en-US" altLang="zh-CN" sz="2000" b="1" dirty="0">
              <a:solidFill>
                <a:schemeClr val="bg1"/>
              </a:solidFill>
              <a:latin typeface="华文细黑" panose="02010600040101010101" pitchFamily="2" charset="-122"/>
              <a:ea typeface="华文细黑" panose="02010600040101010101" pitchFamily="2" charset="-122"/>
            </a:endParaRPr>
          </a:p>
          <a:p>
            <a:pPr algn="ctr"/>
            <a:r>
              <a:rPr lang="zh-CN" altLang="en-US" sz="2000" b="1" dirty="0">
                <a:solidFill>
                  <a:schemeClr val="bg1"/>
                </a:solidFill>
                <a:latin typeface="华文细黑" panose="02010600040101010101" pitchFamily="2" charset="-122"/>
                <a:ea typeface="华文细黑" panose="02010600040101010101" pitchFamily="2" charset="-122"/>
              </a:rPr>
              <a:t>汇总</a:t>
            </a:r>
          </a:p>
        </p:txBody>
      </p:sp>
      <p:sp>
        <p:nvSpPr>
          <p:cNvPr id="19" name="矩形: 圆角 18">
            <a:extLst>
              <a:ext uri="{FF2B5EF4-FFF2-40B4-BE49-F238E27FC236}">
                <a16:creationId xmlns:a16="http://schemas.microsoft.com/office/drawing/2014/main" id="{7C0F0551-FB3D-4397-A68C-BF790AB5BB52}"/>
              </a:ext>
            </a:extLst>
          </p:cNvPr>
          <p:cNvSpPr/>
          <p:nvPr/>
        </p:nvSpPr>
        <p:spPr>
          <a:xfrm>
            <a:off x="1554706" y="5447016"/>
            <a:ext cx="6983089" cy="612000"/>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处置申请审批通过后，由资产管理员统一进行资产处置汇总。</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处置汇总</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20" name="矩形: 圆角 19">
            <a:extLst>
              <a:ext uri="{FF2B5EF4-FFF2-40B4-BE49-F238E27FC236}">
                <a16:creationId xmlns:a16="http://schemas.microsoft.com/office/drawing/2014/main" id="{6F74FD2D-74B1-48F6-86B5-C0372F67017B}"/>
              </a:ext>
            </a:extLst>
          </p:cNvPr>
          <p:cNvSpPr/>
          <p:nvPr/>
        </p:nvSpPr>
        <p:spPr>
          <a:xfrm>
            <a:off x="603503" y="6129368"/>
            <a:ext cx="934234" cy="612000"/>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盘点</a:t>
            </a:r>
          </a:p>
        </p:txBody>
      </p:sp>
      <p:sp>
        <p:nvSpPr>
          <p:cNvPr id="21" name="矩形: 圆角 20">
            <a:extLst>
              <a:ext uri="{FF2B5EF4-FFF2-40B4-BE49-F238E27FC236}">
                <a16:creationId xmlns:a16="http://schemas.microsoft.com/office/drawing/2014/main" id="{964980A1-B23A-4BEF-9BA7-C572B704DF07}"/>
              </a:ext>
            </a:extLst>
          </p:cNvPr>
          <p:cNvSpPr/>
          <p:nvPr/>
        </p:nvSpPr>
        <p:spPr>
          <a:xfrm>
            <a:off x="1554706" y="6129368"/>
            <a:ext cx="6983089" cy="612000"/>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主要实现新建盘点任务、生成盘点清单，比对盘点结果的功能。</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盘点</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22" name="标题 1">
            <a:extLst>
              <a:ext uri="{FF2B5EF4-FFF2-40B4-BE49-F238E27FC236}">
                <a16:creationId xmlns:a16="http://schemas.microsoft.com/office/drawing/2014/main" id="{D4D6A669-6532-464A-89FD-008C3C19EA6E}"/>
              </a:ext>
            </a:extLst>
          </p:cNvPr>
          <p:cNvSpPr>
            <a:spLocks noGrp="1"/>
          </p:cNvSpPr>
          <p:nvPr>
            <p:ph type="title"/>
          </p:nvPr>
        </p:nvSpPr>
        <p:spPr>
          <a:xfrm>
            <a:off x="541422" y="108091"/>
            <a:ext cx="8133347" cy="609600"/>
          </a:xfrm>
        </p:spPr>
        <p:txBody>
          <a:bodyPr vert="horz" lIns="91440" tIns="45720" rIns="91440" bIns="45720" rtlCol="0" anchor="ctr">
            <a:normAutofit/>
          </a:bodyPr>
          <a:lstStyle/>
          <a:p>
            <a:r>
              <a:rPr lang="zh-CN" altLang="en-US" dirty="0"/>
              <a:t>资产日常管理</a:t>
            </a:r>
          </a:p>
        </p:txBody>
      </p:sp>
      <p:sp>
        <p:nvSpPr>
          <p:cNvPr id="23" name="矩形: 圆角 22">
            <a:extLst>
              <a:ext uri="{FF2B5EF4-FFF2-40B4-BE49-F238E27FC236}">
                <a16:creationId xmlns:a16="http://schemas.microsoft.com/office/drawing/2014/main" id="{9EB05C8B-74D8-41C3-A673-A2414F91DAEE}"/>
              </a:ext>
            </a:extLst>
          </p:cNvPr>
          <p:cNvSpPr/>
          <p:nvPr/>
        </p:nvSpPr>
        <p:spPr>
          <a:xfrm>
            <a:off x="611560" y="908720"/>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领用</a:t>
            </a:r>
          </a:p>
        </p:txBody>
      </p:sp>
      <p:sp>
        <p:nvSpPr>
          <p:cNvPr id="24" name="矩形: 圆角 23">
            <a:extLst>
              <a:ext uri="{FF2B5EF4-FFF2-40B4-BE49-F238E27FC236}">
                <a16:creationId xmlns:a16="http://schemas.microsoft.com/office/drawing/2014/main" id="{01F9A7E9-0122-4752-8B70-A703E1AAFD13}"/>
              </a:ext>
            </a:extLst>
          </p:cNvPr>
          <p:cNvSpPr/>
          <p:nvPr/>
        </p:nvSpPr>
        <p:spPr>
          <a:xfrm>
            <a:off x="1562763" y="908720"/>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指用户对库存资产发起领用申请，通过审批后资产变到领用人名下</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我的资产</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领用</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25" name="矩形: 圆角 24">
            <a:extLst>
              <a:ext uri="{FF2B5EF4-FFF2-40B4-BE49-F238E27FC236}">
                <a16:creationId xmlns:a16="http://schemas.microsoft.com/office/drawing/2014/main" id="{222535BA-73FD-4D6B-A02D-A19E2D09040E}"/>
              </a:ext>
            </a:extLst>
          </p:cNvPr>
          <p:cNvSpPr/>
          <p:nvPr/>
        </p:nvSpPr>
        <p:spPr>
          <a:xfrm>
            <a:off x="611560" y="1592864"/>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schemeClr val="bg1"/>
                </a:solidFill>
                <a:latin typeface="华文细黑" panose="02010600040101010101" pitchFamily="2" charset="-122"/>
                <a:ea typeface="华文细黑" panose="02010600040101010101" pitchFamily="2" charset="-122"/>
              </a:rPr>
              <a:t>归还</a:t>
            </a:r>
          </a:p>
        </p:txBody>
      </p:sp>
      <p:sp>
        <p:nvSpPr>
          <p:cNvPr id="26" name="矩形: 圆角 25">
            <a:extLst>
              <a:ext uri="{FF2B5EF4-FFF2-40B4-BE49-F238E27FC236}">
                <a16:creationId xmlns:a16="http://schemas.microsoft.com/office/drawing/2014/main" id="{11911437-E3E1-4785-89B5-4FCF56891674}"/>
              </a:ext>
            </a:extLst>
          </p:cNvPr>
          <p:cNvSpPr/>
          <p:nvPr/>
        </p:nvSpPr>
        <p:spPr>
          <a:xfrm>
            <a:off x="1562763" y="1592864"/>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主要指对“我”名下或有管理权限的资产进行退库申请。</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我的资产</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归还</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6612053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336E3B6-D5D4-4382-BA5B-9A398369832D}"/>
              </a:ext>
            </a:extLst>
          </p:cNvPr>
          <p:cNvSpPr>
            <a:spLocks noGrp="1"/>
          </p:cNvSpPr>
          <p:nvPr>
            <p:ph idx="1"/>
          </p:nvPr>
        </p:nvSpPr>
        <p:spPr/>
        <p:txBody>
          <a:bodyPr/>
          <a:lstStyle/>
          <a:p>
            <a:pPr>
              <a:lnSpc>
                <a:spcPct val="125000"/>
              </a:lnSpc>
            </a:pPr>
            <a:r>
              <a:rPr lang="zh-CN" altLang="en-US" dirty="0"/>
              <a:t>关于资产日常管理中涉及的数据权限</a:t>
            </a:r>
            <a:endParaRPr lang="en-US" altLang="zh-CN" dirty="0"/>
          </a:p>
          <a:p>
            <a:pPr lvl="1">
              <a:lnSpc>
                <a:spcPct val="125000"/>
              </a:lnSpc>
            </a:pPr>
            <a:r>
              <a:rPr lang="zh-CN" altLang="en-US" dirty="0"/>
              <a:t>每个用户默认在系统中能够查看或操作本人名下的资产、本人提交的业务单据。</a:t>
            </a:r>
            <a:endParaRPr lang="en-US" altLang="zh-CN" dirty="0"/>
          </a:p>
          <a:p>
            <a:pPr lvl="1">
              <a:lnSpc>
                <a:spcPct val="125000"/>
              </a:lnSpc>
            </a:pPr>
            <a:r>
              <a:rPr lang="zh-CN" altLang="en-US" dirty="0"/>
              <a:t>如果某些用户需要查看或操作除本人名下数据外的其他数据，例如某部门的课题秘书需要查看本部门的所有资产、关联本部门的所有采购申请等，则需要联系所级资产管理员为该用户设置该部门的数据权限。</a:t>
            </a:r>
            <a:endParaRPr lang="en-US" altLang="zh-CN" dirty="0"/>
          </a:p>
          <a:p>
            <a:pPr lvl="1">
              <a:lnSpc>
                <a:spcPct val="125000"/>
              </a:lnSpc>
            </a:pPr>
            <a:r>
              <a:rPr lang="zh-CN" altLang="en-US" dirty="0"/>
              <a:t>系统默认报销时可以选到入库单的人员为该入库单的申请人、该入库单对应的采购申请的申请人、采购订单的申请人。如果除以上三类人员外，其他人需要在报销时关联此入库单，则需要联系所级资产管理员在“设置报销人”菜单下，为入库单设置实际报销人。</a:t>
            </a:r>
          </a:p>
        </p:txBody>
      </p:sp>
      <p:sp>
        <p:nvSpPr>
          <p:cNvPr id="4" name="标题 1">
            <a:extLst>
              <a:ext uri="{FF2B5EF4-FFF2-40B4-BE49-F238E27FC236}">
                <a16:creationId xmlns:a16="http://schemas.microsoft.com/office/drawing/2014/main" id="{A0C68270-3832-459F-98A9-3B038199C6DE}"/>
              </a:ext>
            </a:extLst>
          </p:cNvPr>
          <p:cNvSpPr>
            <a:spLocks noGrp="1"/>
          </p:cNvSpPr>
          <p:nvPr>
            <p:ph type="title"/>
          </p:nvPr>
        </p:nvSpPr>
        <p:spPr>
          <a:xfrm>
            <a:off x="541338" y="107950"/>
            <a:ext cx="8132762" cy="609600"/>
          </a:xfrm>
        </p:spPr>
        <p:txBody>
          <a:bodyPr vert="horz" lIns="91440" tIns="45720" rIns="91440" bIns="45720" rtlCol="0" anchor="ctr">
            <a:normAutofit/>
          </a:bodyPr>
          <a:lstStyle/>
          <a:p>
            <a:r>
              <a:rPr lang="zh-CN" altLang="en-US" dirty="0"/>
              <a:t>资产日常管理</a:t>
            </a:r>
          </a:p>
        </p:txBody>
      </p:sp>
    </p:spTree>
    <p:extLst>
      <p:ext uri="{BB962C8B-B14F-4D97-AF65-F5344CB8AC3E}">
        <p14:creationId xmlns:p14="http://schemas.microsoft.com/office/powerpoint/2010/main" val="286977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47F0CB-70CF-4D00-B796-CBA5FBC83B03}"/>
              </a:ext>
            </a:extLst>
          </p:cNvPr>
          <p:cNvSpPr>
            <a:spLocks noGrp="1"/>
          </p:cNvSpPr>
          <p:nvPr>
            <p:ph type="title"/>
          </p:nvPr>
        </p:nvSpPr>
        <p:spPr/>
        <p:txBody>
          <a:bodyPr>
            <a:normAutofit/>
          </a:bodyPr>
          <a:lstStyle/>
          <a:p>
            <a:r>
              <a:rPr lang="zh-CN" altLang="en-US" sz="2000" dirty="0"/>
              <a:t>共性操作</a:t>
            </a:r>
          </a:p>
        </p:txBody>
      </p:sp>
      <p:pic>
        <p:nvPicPr>
          <p:cNvPr id="7" name="图片 6">
            <a:extLst>
              <a:ext uri="{FF2B5EF4-FFF2-40B4-BE49-F238E27FC236}">
                <a16:creationId xmlns:a16="http://schemas.microsoft.com/office/drawing/2014/main" id="{451BF319-E891-4FDB-84BD-B67CA1B2DC26}"/>
              </a:ext>
            </a:extLst>
          </p:cNvPr>
          <p:cNvPicPr>
            <a:picLocks noChangeAspect="1"/>
          </p:cNvPicPr>
          <p:nvPr/>
        </p:nvPicPr>
        <p:blipFill>
          <a:blip r:embed="rId3"/>
          <a:stretch>
            <a:fillRect/>
          </a:stretch>
        </p:blipFill>
        <p:spPr>
          <a:xfrm>
            <a:off x="876300" y="1317133"/>
            <a:ext cx="7391400" cy="2076450"/>
          </a:xfrm>
          <a:prstGeom prst="rect">
            <a:avLst/>
          </a:prstGeom>
          <a:ln>
            <a:solidFill>
              <a:schemeClr val="bg1">
                <a:lumMod val="65000"/>
              </a:schemeClr>
            </a:solidFill>
          </a:ln>
        </p:spPr>
      </p:pic>
      <p:sp>
        <p:nvSpPr>
          <p:cNvPr id="8" name="内容占位符 2">
            <a:extLst>
              <a:ext uri="{FF2B5EF4-FFF2-40B4-BE49-F238E27FC236}">
                <a16:creationId xmlns:a16="http://schemas.microsoft.com/office/drawing/2014/main" id="{F743A841-6598-4408-98AA-9C796D3FB6EB}"/>
              </a:ext>
            </a:extLst>
          </p:cNvPr>
          <p:cNvSpPr>
            <a:spLocks noGrp="1"/>
          </p:cNvSpPr>
          <p:nvPr>
            <p:ph idx="1"/>
          </p:nvPr>
        </p:nvSpPr>
        <p:spPr>
          <a:xfrm>
            <a:off x="536053" y="3849266"/>
            <a:ext cx="8133348" cy="2376264"/>
          </a:xfrm>
        </p:spPr>
        <p:txBody>
          <a:bodyPr>
            <a:normAutofit/>
          </a:bodyPr>
          <a:lstStyle/>
          <a:p>
            <a:pPr>
              <a:lnSpc>
                <a:spcPct val="150000"/>
              </a:lnSpc>
              <a:buFont typeface="Wingdings" panose="05000000000000000000" pitchFamily="2" charset="2"/>
              <a:buChar char="n"/>
            </a:pPr>
            <a:r>
              <a:rPr lang="zh-CN" altLang="en-US" dirty="0"/>
              <a:t>标准设置中，科研人员具有资产和耗材管理日常业务中可能用到的业务申请和查询权限。例如，采购申请、入库申请、资产移交申请、我的资产或耗材查询等功能。</a:t>
            </a:r>
            <a:endParaRPr lang="en-US" altLang="zh-CN" dirty="0"/>
          </a:p>
          <a:p>
            <a:pPr>
              <a:lnSpc>
                <a:spcPct val="150000"/>
              </a:lnSpc>
              <a:buFont typeface="Wingdings" panose="05000000000000000000" pitchFamily="2" charset="2"/>
              <a:buChar char="n"/>
            </a:pPr>
            <a:r>
              <a:rPr lang="zh-CN" altLang="en-US" dirty="0"/>
              <a:t>如标准设置与研究所实际业务有差异，研究所可自行调整。</a:t>
            </a:r>
          </a:p>
        </p:txBody>
      </p:sp>
    </p:spTree>
    <p:extLst>
      <p:ext uri="{BB962C8B-B14F-4D97-AF65-F5344CB8AC3E}">
        <p14:creationId xmlns:p14="http://schemas.microsoft.com/office/powerpoint/2010/main" val="3416930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BA34966-921E-431C-81CC-447ADEFB8C93}"/>
              </a:ext>
            </a:extLst>
          </p:cNvPr>
          <p:cNvPicPr>
            <a:picLocks noChangeAspect="1"/>
          </p:cNvPicPr>
          <p:nvPr/>
        </p:nvPicPr>
        <p:blipFill>
          <a:blip r:embed="rId2"/>
          <a:stretch>
            <a:fillRect/>
          </a:stretch>
        </p:blipFill>
        <p:spPr>
          <a:xfrm>
            <a:off x="0" y="1896362"/>
            <a:ext cx="9144000" cy="3065276"/>
          </a:xfrm>
          <a:prstGeom prst="rect">
            <a:avLst/>
          </a:prstGeom>
        </p:spPr>
      </p:pic>
      <p:sp>
        <p:nvSpPr>
          <p:cNvPr id="11" name="内容占位符 2">
            <a:extLst>
              <a:ext uri="{FF2B5EF4-FFF2-40B4-BE49-F238E27FC236}">
                <a16:creationId xmlns:a16="http://schemas.microsoft.com/office/drawing/2014/main" id="{7F7092EF-E528-4795-AA51-7D899B5B5466}"/>
              </a:ext>
            </a:extLst>
          </p:cNvPr>
          <p:cNvSpPr txBox="1">
            <a:spLocks/>
          </p:cNvSpPr>
          <p:nvPr/>
        </p:nvSpPr>
        <p:spPr>
          <a:xfrm>
            <a:off x="163592" y="4942347"/>
            <a:ext cx="8316150" cy="14401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457200" rtl="0" eaLnBrk="1" latinLnBrk="0" hangingPunct="1">
              <a:spcBef>
                <a:spcPct val="20000"/>
              </a:spcBef>
              <a:buFont typeface="Arial"/>
              <a:buChar char="–"/>
              <a:defRPr sz="18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125000"/>
              </a:lnSpc>
              <a:spcAft>
                <a:spcPts val="0"/>
              </a:spcAft>
            </a:pPr>
            <a:r>
              <a:rPr kumimoji="0" lang="zh-CN" altLang="en-US" sz="1800" b="0" dirty="0"/>
              <a:t>我的资产页签：当前登录用户名下的资产，即“我的资产”</a:t>
            </a:r>
            <a:endParaRPr kumimoji="0" lang="en-US" altLang="zh-CN" sz="1800" b="0" dirty="0"/>
          </a:p>
          <a:p>
            <a:pPr fontAlgn="auto">
              <a:lnSpc>
                <a:spcPct val="125000"/>
              </a:lnSpc>
              <a:spcAft>
                <a:spcPts val="0"/>
              </a:spcAft>
            </a:pPr>
            <a:r>
              <a:rPr kumimoji="0" lang="zh-CN" altLang="en-US" sz="1800" b="0" dirty="0"/>
              <a:t>“查询”、“审批中”、“暂存”页签：“我”提出的资产领用业务单、资产归还业务单</a:t>
            </a:r>
            <a:endParaRPr kumimoji="0" lang="en-US" altLang="zh-CN" sz="1800" b="0" dirty="0"/>
          </a:p>
          <a:p>
            <a:pPr marL="0" indent="0" fontAlgn="auto">
              <a:lnSpc>
                <a:spcPct val="125000"/>
              </a:lnSpc>
              <a:spcAft>
                <a:spcPts val="0"/>
              </a:spcAft>
              <a:buNone/>
            </a:pPr>
            <a:endParaRPr kumimoji="0" lang="en-US" altLang="zh-CN" sz="1800" b="0" dirty="0"/>
          </a:p>
        </p:txBody>
      </p:sp>
      <p:sp>
        <p:nvSpPr>
          <p:cNvPr id="5" name="标题 1"/>
          <p:cNvSpPr>
            <a:spLocks noGrp="1"/>
          </p:cNvSpPr>
          <p:nvPr>
            <p:ph type="title"/>
          </p:nvPr>
        </p:nvSpPr>
        <p:spPr>
          <a:xfrm>
            <a:off x="541422" y="108091"/>
            <a:ext cx="8133347" cy="609600"/>
          </a:xfrm>
        </p:spPr>
        <p:txBody>
          <a:bodyPr/>
          <a:lstStyle/>
          <a:p>
            <a:r>
              <a:rPr lang="zh-CN" altLang="en-US" dirty="0"/>
              <a:t>我的资产</a:t>
            </a:r>
            <a:endParaRPr lang="zh-CN" altLang="en-US" dirty="0">
              <a:solidFill>
                <a:srgbClr val="FF0000"/>
              </a:solidFill>
            </a:endParaRPr>
          </a:p>
        </p:txBody>
      </p:sp>
      <p:sp>
        <p:nvSpPr>
          <p:cNvPr id="4" name="内容占位符 2">
            <a:extLst>
              <a:ext uri="{FF2B5EF4-FFF2-40B4-BE49-F238E27FC236}">
                <a16:creationId xmlns:a16="http://schemas.microsoft.com/office/drawing/2014/main" id="{7F7092EF-E528-4795-AA51-7D899B5B5466}"/>
              </a:ext>
            </a:extLst>
          </p:cNvPr>
          <p:cNvSpPr>
            <a:spLocks noGrp="1"/>
          </p:cNvSpPr>
          <p:nvPr>
            <p:ph idx="1"/>
          </p:nvPr>
        </p:nvSpPr>
        <p:spPr>
          <a:xfrm>
            <a:off x="359386" y="1052736"/>
            <a:ext cx="8316150" cy="943000"/>
          </a:xfrm>
        </p:spPr>
        <p:txBody>
          <a:bodyPr>
            <a:normAutofit/>
          </a:bodyPr>
          <a:lstStyle/>
          <a:p>
            <a:pPr>
              <a:lnSpc>
                <a:spcPct val="125000"/>
              </a:lnSpc>
            </a:pPr>
            <a:r>
              <a:rPr lang="zh-CN" altLang="en-US" dirty="0"/>
              <a:t>我的资产：主要指与当前登录用户</a:t>
            </a:r>
            <a:r>
              <a:rPr lang="zh-CN" altLang="en-US"/>
              <a:t>相关的固定资产</a:t>
            </a:r>
            <a:endParaRPr lang="en-US" altLang="zh-CN" dirty="0"/>
          </a:p>
          <a:p>
            <a:pPr lvl="1">
              <a:lnSpc>
                <a:spcPct val="125000"/>
              </a:lnSpc>
            </a:pPr>
            <a:r>
              <a:rPr lang="zh-CN" altLang="en-US" dirty="0"/>
              <a:t>路径：科研</a:t>
            </a:r>
            <a:r>
              <a:rPr lang="zh-CN" altLang="en-US"/>
              <a:t>条件 </a:t>
            </a:r>
            <a:r>
              <a:rPr lang="en-US" altLang="zh-CN"/>
              <a:t>》</a:t>
            </a:r>
            <a:r>
              <a:rPr lang="zh-CN" altLang="en-US"/>
              <a:t>固定资产管理 </a:t>
            </a:r>
            <a:r>
              <a:rPr lang="en-US" altLang="zh-CN" dirty="0"/>
              <a:t>》 </a:t>
            </a:r>
            <a:r>
              <a:rPr lang="zh-CN" altLang="en-US" dirty="0"/>
              <a:t>我的资产</a:t>
            </a:r>
          </a:p>
          <a:p>
            <a:pPr>
              <a:lnSpc>
                <a:spcPct val="125000"/>
              </a:lnSpc>
            </a:pPr>
            <a:endParaRPr lang="en-US" altLang="zh-CN" sz="2400" dirty="0"/>
          </a:p>
        </p:txBody>
      </p:sp>
      <p:sp>
        <p:nvSpPr>
          <p:cNvPr id="18" name="矩形 17"/>
          <p:cNvSpPr/>
          <p:nvPr/>
        </p:nvSpPr>
        <p:spPr>
          <a:xfrm>
            <a:off x="3563889" y="2132781"/>
            <a:ext cx="2232248" cy="3960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1" name="矩形 20"/>
          <p:cNvSpPr/>
          <p:nvPr/>
        </p:nvSpPr>
        <p:spPr>
          <a:xfrm>
            <a:off x="160032" y="2176728"/>
            <a:ext cx="576000" cy="2880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3" name="圆角矩形标注 22"/>
          <p:cNvSpPr/>
          <p:nvPr/>
        </p:nvSpPr>
        <p:spPr>
          <a:xfrm>
            <a:off x="160032" y="3019199"/>
            <a:ext cx="1396545" cy="1356439"/>
          </a:xfrm>
          <a:prstGeom prst="wedgeRoundRectCallout">
            <a:avLst>
              <a:gd name="adj1" fmla="val -39802"/>
              <a:gd name="adj2" fmla="val -8396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点击“领用申请”按钮</a:t>
            </a:r>
            <a:r>
              <a:rPr lang="zh-CN" altLang="en-US" sz="1400" b="0">
                <a:solidFill>
                  <a:schemeClr val="tx1"/>
                </a:solidFill>
                <a:latin typeface="微软雅黑" panose="020B0503020204020204" pitchFamily="34" charset="-122"/>
                <a:ea typeface="微软雅黑" panose="020B0503020204020204" pitchFamily="34" charset="-122"/>
              </a:rPr>
              <a:t>，进行固定资产领</a:t>
            </a:r>
            <a:r>
              <a:rPr lang="zh-CN" altLang="en-US" sz="1400" b="0" dirty="0">
                <a:solidFill>
                  <a:schemeClr val="tx1"/>
                </a:solidFill>
                <a:latin typeface="微软雅黑" panose="020B0503020204020204" pitchFamily="34" charset="-122"/>
                <a:ea typeface="微软雅黑" panose="020B0503020204020204" pitchFamily="34" charset="-122"/>
              </a:rPr>
              <a:t>用操作</a:t>
            </a:r>
          </a:p>
        </p:txBody>
      </p:sp>
      <p:sp>
        <p:nvSpPr>
          <p:cNvPr id="24" name="矩形 23"/>
          <p:cNvSpPr/>
          <p:nvPr/>
        </p:nvSpPr>
        <p:spPr>
          <a:xfrm>
            <a:off x="808167" y="2176728"/>
            <a:ext cx="648000" cy="2880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5" name="圆角矩形标注 24"/>
          <p:cNvSpPr/>
          <p:nvPr/>
        </p:nvSpPr>
        <p:spPr>
          <a:xfrm>
            <a:off x="1835696" y="3019199"/>
            <a:ext cx="1396545" cy="1356439"/>
          </a:xfrm>
          <a:prstGeom prst="wedgeRoundRectCallout">
            <a:avLst>
              <a:gd name="adj1" fmla="val -94198"/>
              <a:gd name="adj2" fmla="val -9366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点击“归还申请”按钮，进行固定资产归还操作</a:t>
            </a:r>
          </a:p>
        </p:txBody>
      </p:sp>
      <p:sp>
        <p:nvSpPr>
          <p:cNvPr id="12" name="矩形 11">
            <a:extLst>
              <a:ext uri="{FF2B5EF4-FFF2-40B4-BE49-F238E27FC236}">
                <a16:creationId xmlns:a16="http://schemas.microsoft.com/office/drawing/2014/main" id="{2A14163D-A6CC-43A4-A5BD-17DD6EE481D8}"/>
              </a:ext>
            </a:extLst>
          </p:cNvPr>
          <p:cNvSpPr/>
          <p:nvPr/>
        </p:nvSpPr>
        <p:spPr>
          <a:xfrm>
            <a:off x="1547744" y="2186781"/>
            <a:ext cx="756000" cy="2880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13" name="圆角矩形标注 24">
            <a:extLst>
              <a:ext uri="{FF2B5EF4-FFF2-40B4-BE49-F238E27FC236}">
                <a16:creationId xmlns:a16="http://schemas.microsoft.com/office/drawing/2014/main" id="{9DDB2947-A87D-4366-A912-29F8BA76787B}"/>
              </a:ext>
            </a:extLst>
          </p:cNvPr>
          <p:cNvSpPr/>
          <p:nvPr/>
        </p:nvSpPr>
        <p:spPr>
          <a:xfrm>
            <a:off x="3846987" y="2986082"/>
            <a:ext cx="1396545" cy="1356439"/>
          </a:xfrm>
          <a:prstGeom prst="wedgeRoundRectCallout">
            <a:avLst>
              <a:gd name="adj1" fmla="val -156907"/>
              <a:gd name="adj2" fmla="val -9651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点击“打印个人资产”按钮，可导出本人名下的资产信息。</a:t>
            </a:r>
          </a:p>
        </p:txBody>
      </p:sp>
    </p:spTree>
    <p:extLst>
      <p:ext uri="{BB962C8B-B14F-4D97-AF65-F5344CB8AC3E}">
        <p14:creationId xmlns:p14="http://schemas.microsoft.com/office/powerpoint/2010/main" val="266869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90"/>
                                          </p:val>
                                        </p:tav>
                                        <p:tav tm="100000">
                                          <p:val>
                                            <p:fltVal val="0"/>
                                          </p:val>
                                        </p:tav>
                                      </p:tavLst>
                                    </p:anim>
                                    <p:animEffect transition="in" filter="fade">
                                      <p:cBhvr>
                                        <p:cTn id="10" dur="500"/>
                                        <p:tgtEl>
                                          <p:spTgt spid="21"/>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 calcmode="lin" valueType="num">
                                      <p:cBhvr>
                                        <p:cTn id="16" dur="500" fill="hold"/>
                                        <p:tgtEl>
                                          <p:spTgt spid="23"/>
                                        </p:tgtEl>
                                        <p:attrNameLst>
                                          <p:attrName>style.rotation</p:attrName>
                                        </p:attrNameLst>
                                      </p:cBhvr>
                                      <p:tavLst>
                                        <p:tav tm="0">
                                          <p:val>
                                            <p:fltVal val="90"/>
                                          </p:val>
                                        </p:tav>
                                        <p:tav tm="100000">
                                          <p:val>
                                            <p:fltVal val="0"/>
                                          </p:val>
                                        </p:tav>
                                      </p:tavLst>
                                    </p:anim>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 calcmode="lin" valueType="num">
                                      <p:cBhvr>
                                        <p:cTn id="24" dur="500" fill="hold"/>
                                        <p:tgtEl>
                                          <p:spTgt spid="24"/>
                                        </p:tgtEl>
                                        <p:attrNameLst>
                                          <p:attrName>style.rotation</p:attrName>
                                        </p:attrNameLst>
                                      </p:cBhvr>
                                      <p:tavLst>
                                        <p:tav tm="0">
                                          <p:val>
                                            <p:fltVal val="90"/>
                                          </p:val>
                                        </p:tav>
                                        <p:tav tm="100000">
                                          <p:val>
                                            <p:fltVal val="0"/>
                                          </p:val>
                                        </p:tav>
                                      </p:tavLst>
                                    </p:anim>
                                    <p:animEffect transition="in" filter="fade">
                                      <p:cBhvr>
                                        <p:cTn id="25" dur="500"/>
                                        <p:tgtEl>
                                          <p:spTgt spid="24"/>
                                        </p:tgtEl>
                                      </p:cBhvr>
                                    </p:animEffect>
                                  </p:childTnLst>
                                </p:cTn>
                              </p:par>
                            </p:childTnLst>
                          </p:cTn>
                        </p:par>
                        <p:par>
                          <p:cTn id="26" fill="hold">
                            <p:stCondLst>
                              <p:cond delay="500"/>
                            </p:stCondLst>
                            <p:childTnLst>
                              <p:par>
                                <p:cTn id="27" presetID="31"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 calcmode="lin" valueType="num">
                                      <p:cBhvr>
                                        <p:cTn id="31" dur="500" fill="hold"/>
                                        <p:tgtEl>
                                          <p:spTgt spid="25"/>
                                        </p:tgtEl>
                                        <p:attrNameLst>
                                          <p:attrName>style.rotation</p:attrName>
                                        </p:attrNameLst>
                                      </p:cBhvr>
                                      <p:tavLst>
                                        <p:tav tm="0">
                                          <p:val>
                                            <p:fltVal val="90"/>
                                          </p:val>
                                        </p:tav>
                                        <p:tav tm="100000">
                                          <p:val>
                                            <p:fltVal val="0"/>
                                          </p:val>
                                        </p:tav>
                                      </p:tavLst>
                                    </p:anim>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 calcmode="lin" valueType="num">
                                      <p:cBhvr>
                                        <p:cTn id="39" dur="500" fill="hold"/>
                                        <p:tgtEl>
                                          <p:spTgt spid="12"/>
                                        </p:tgtEl>
                                        <p:attrNameLst>
                                          <p:attrName>style.rotation</p:attrName>
                                        </p:attrNameLst>
                                      </p:cBhvr>
                                      <p:tavLst>
                                        <p:tav tm="0">
                                          <p:val>
                                            <p:fltVal val="90"/>
                                          </p:val>
                                        </p:tav>
                                        <p:tav tm="100000">
                                          <p:val>
                                            <p:fltVal val="0"/>
                                          </p:val>
                                        </p:tav>
                                      </p:tavLst>
                                    </p:anim>
                                    <p:animEffect transition="in" filter="fade">
                                      <p:cBhvr>
                                        <p:cTn id="40" dur="500"/>
                                        <p:tgtEl>
                                          <p:spTgt spid="12"/>
                                        </p:tgtEl>
                                      </p:cBhvr>
                                    </p:animEffect>
                                  </p:childTnLst>
                                </p:cTn>
                              </p:par>
                            </p:childTnLst>
                          </p:cTn>
                        </p:par>
                        <p:par>
                          <p:cTn id="41" fill="hold">
                            <p:stCondLst>
                              <p:cond delay="500"/>
                            </p:stCondLst>
                            <p:childTnLst>
                              <p:par>
                                <p:cTn id="42" presetID="31"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 calcmode="lin" valueType="num">
                                      <p:cBhvr>
                                        <p:cTn id="46" dur="500" fill="hold"/>
                                        <p:tgtEl>
                                          <p:spTgt spid="13"/>
                                        </p:tgtEl>
                                        <p:attrNameLst>
                                          <p:attrName>style.rotation</p:attrName>
                                        </p:attrNameLst>
                                      </p:cBhvr>
                                      <p:tavLst>
                                        <p:tav tm="0">
                                          <p:val>
                                            <p:fltVal val="90"/>
                                          </p:val>
                                        </p:tav>
                                        <p:tav tm="100000">
                                          <p:val>
                                            <p:fltVal val="0"/>
                                          </p:val>
                                        </p:tav>
                                      </p:tavLst>
                                    </p:anim>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72" y="4077072"/>
            <a:ext cx="8280000" cy="262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67544" y="908720"/>
            <a:ext cx="8280000" cy="3159326"/>
          </a:xfrm>
          <a:prstGeom prst="rect">
            <a:avLst/>
          </a:prstGeom>
        </p:spPr>
        <p:txBody>
          <a:bodyPr wrap="square">
            <a:spAutoFit/>
          </a:bodyPr>
          <a:lstStyle/>
          <a:p>
            <a:pPr marL="342900" lvl="1" indent="-342900">
              <a:lnSpc>
                <a:spcPct val="145000"/>
              </a:lnSpc>
              <a:buFont typeface="Arial"/>
              <a:buChar char="•"/>
            </a:pPr>
            <a:r>
              <a:rPr lang="zh-CN" altLang="en-US" sz="2000" b="0" dirty="0">
                <a:latin typeface="微软雅黑" panose="020B0503020204020204" pitchFamily="34" charset="-122"/>
                <a:ea typeface="微软雅黑" panose="020B0503020204020204" pitchFamily="34" charset="-122"/>
              </a:rPr>
              <a:t>固定资产变更：主要实现对已入库资产的信息进行变更，包括固定资产的基本信息、来源信息、维护规则信息等。</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路径：科研条件 </a:t>
            </a:r>
            <a:r>
              <a:rPr lang="en-US" altLang="zh-CN" sz="1800" b="0" dirty="0">
                <a:solidFill>
                  <a:schemeClr val="tx1">
                    <a:lumMod val="75000"/>
                    <a:lumOff val="25000"/>
                  </a:schemeClr>
                </a:solidFill>
                <a:latin typeface="微软雅黑" pitchFamily="34" charset="-122"/>
                <a:ea typeface="微软雅黑" pitchFamily="34" charset="-122"/>
              </a:rPr>
              <a:t>》</a:t>
            </a:r>
            <a:r>
              <a:rPr lang="zh-CN" altLang="en-US" sz="1800" b="0" dirty="0">
                <a:solidFill>
                  <a:schemeClr val="tx1">
                    <a:lumMod val="75000"/>
                    <a:lumOff val="25000"/>
                  </a:schemeClr>
                </a:solidFill>
                <a:latin typeface="微软雅黑" pitchFamily="34" charset="-122"/>
                <a:ea typeface="微软雅黑" pitchFamily="34" charset="-122"/>
              </a:rPr>
              <a:t>固定资产管理 </a:t>
            </a:r>
            <a:r>
              <a:rPr lang="en-US" altLang="zh-CN" sz="1800" b="0" dirty="0">
                <a:solidFill>
                  <a:schemeClr val="tx1">
                    <a:lumMod val="75000"/>
                    <a:lumOff val="25000"/>
                  </a:schemeClr>
                </a:solidFill>
                <a:latin typeface="微软雅黑" pitchFamily="34" charset="-122"/>
                <a:ea typeface="微软雅黑" pitchFamily="34" charset="-122"/>
              </a:rPr>
              <a:t>》 </a:t>
            </a:r>
            <a:r>
              <a:rPr lang="zh-CN" altLang="en-US" sz="1800" b="0" dirty="0">
                <a:solidFill>
                  <a:schemeClr val="tx1">
                    <a:lumMod val="75000"/>
                    <a:lumOff val="25000"/>
                  </a:schemeClr>
                </a:solidFill>
                <a:latin typeface="微软雅黑" pitchFamily="34" charset="-122"/>
                <a:ea typeface="微软雅黑" pitchFamily="34" charset="-122"/>
              </a:rPr>
              <a:t>变更</a:t>
            </a:r>
            <a:endParaRPr lang="en-US" altLang="zh-CN" sz="1800" b="0" dirty="0">
              <a:solidFill>
                <a:schemeClr val="tx1">
                  <a:lumMod val="75000"/>
                  <a:lumOff val="25000"/>
                </a:schemeClr>
              </a:solidFill>
              <a:latin typeface="微软雅黑" pitchFamily="34" charset="-122"/>
              <a:ea typeface="微软雅黑"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个别变更：针对每个资产进行信息的变更，如添加多个资产，可分别编辑每个资产的信息。</a:t>
            </a:r>
            <a:endParaRPr lang="en-US" altLang="zh-CN" sz="1800" b="0" dirty="0">
              <a:solidFill>
                <a:schemeClr val="tx1">
                  <a:lumMod val="75000"/>
                  <a:lumOff val="25000"/>
                </a:schemeClr>
              </a:solidFill>
              <a:latin typeface="微软雅黑" pitchFamily="34" charset="-122"/>
              <a:ea typeface="微软雅黑"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批量变更：针对一批资产同时变更相同字段的场景，可一次性将多个资产的相同资产变更为相同的值。</a:t>
            </a:r>
          </a:p>
        </p:txBody>
      </p:sp>
      <p:sp>
        <p:nvSpPr>
          <p:cNvPr id="10" name="标题 1"/>
          <p:cNvSpPr>
            <a:spLocks noGrp="1"/>
          </p:cNvSpPr>
          <p:nvPr>
            <p:ph type="title"/>
          </p:nvPr>
        </p:nvSpPr>
        <p:spPr>
          <a:xfrm>
            <a:off x="541422" y="108091"/>
            <a:ext cx="8133347" cy="609600"/>
          </a:xfrm>
        </p:spPr>
        <p:txBody>
          <a:bodyPr/>
          <a:lstStyle/>
          <a:p>
            <a:r>
              <a:rPr lang="zh-CN" altLang="en-US" dirty="0"/>
              <a:t>固定资产变更</a:t>
            </a:r>
          </a:p>
        </p:txBody>
      </p:sp>
      <p:sp>
        <p:nvSpPr>
          <p:cNvPr id="20" name="矩形 19"/>
          <p:cNvSpPr/>
          <p:nvPr/>
        </p:nvSpPr>
        <p:spPr>
          <a:xfrm>
            <a:off x="540472" y="4289516"/>
            <a:ext cx="762063" cy="38571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1" name="圆角矩形标注 20"/>
          <p:cNvSpPr/>
          <p:nvPr/>
        </p:nvSpPr>
        <p:spPr>
          <a:xfrm>
            <a:off x="747750" y="5168905"/>
            <a:ext cx="1396545" cy="1356439"/>
          </a:xfrm>
          <a:prstGeom prst="wedgeRoundRectCallout">
            <a:avLst>
              <a:gd name="adj1" fmla="val -39802"/>
              <a:gd name="adj2" fmla="val -8396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点击“个别变更”按钮，跳</a:t>
            </a:r>
            <a:r>
              <a:rPr lang="zh-CN" altLang="en-US" sz="1400" b="0">
                <a:solidFill>
                  <a:schemeClr val="tx1"/>
                </a:solidFill>
                <a:latin typeface="微软雅黑" panose="020B0503020204020204" pitchFamily="34" charset="-122"/>
                <a:ea typeface="微软雅黑" panose="020B0503020204020204" pitchFamily="34" charset="-122"/>
              </a:rPr>
              <a:t>转至固定资产个别</a:t>
            </a:r>
            <a:r>
              <a:rPr lang="zh-CN" altLang="en-US" sz="1400" b="0" dirty="0">
                <a:solidFill>
                  <a:schemeClr val="tx1"/>
                </a:solidFill>
                <a:latin typeface="微软雅黑" panose="020B0503020204020204" pitchFamily="34" charset="-122"/>
                <a:ea typeface="微软雅黑" panose="020B0503020204020204" pitchFamily="34" charset="-122"/>
              </a:rPr>
              <a:t>变更申请页面</a:t>
            </a:r>
          </a:p>
        </p:txBody>
      </p:sp>
      <p:sp>
        <p:nvSpPr>
          <p:cNvPr id="22" name="矩形 21"/>
          <p:cNvSpPr/>
          <p:nvPr/>
        </p:nvSpPr>
        <p:spPr>
          <a:xfrm>
            <a:off x="1332560" y="4289515"/>
            <a:ext cx="720080" cy="38571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3" name="圆角矩形标注 22"/>
          <p:cNvSpPr/>
          <p:nvPr/>
        </p:nvSpPr>
        <p:spPr>
          <a:xfrm>
            <a:off x="2432327" y="5168905"/>
            <a:ext cx="1396545" cy="1356439"/>
          </a:xfrm>
          <a:prstGeom prst="wedgeRoundRectCallout">
            <a:avLst>
              <a:gd name="adj1" fmla="val -83132"/>
              <a:gd name="adj2" fmla="val -8892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点击“批量变更”按钮，跳</a:t>
            </a:r>
            <a:r>
              <a:rPr lang="zh-CN" altLang="en-US" sz="1400" b="0">
                <a:solidFill>
                  <a:schemeClr val="tx1"/>
                </a:solidFill>
                <a:latin typeface="微软雅黑" panose="020B0503020204020204" pitchFamily="34" charset="-122"/>
                <a:ea typeface="微软雅黑" panose="020B0503020204020204" pitchFamily="34" charset="-122"/>
              </a:rPr>
              <a:t>转至固定资产批量</a:t>
            </a:r>
            <a:r>
              <a:rPr lang="zh-CN" altLang="en-US" sz="1400" b="0" dirty="0">
                <a:solidFill>
                  <a:schemeClr val="tx1"/>
                </a:solidFill>
                <a:latin typeface="微软雅黑" panose="020B0503020204020204" pitchFamily="34" charset="-122"/>
                <a:ea typeface="微软雅黑" panose="020B0503020204020204" pitchFamily="34" charset="-122"/>
              </a:rPr>
              <a:t>变更申请页面</a:t>
            </a:r>
          </a:p>
        </p:txBody>
      </p:sp>
    </p:spTree>
    <p:extLst>
      <p:ext uri="{BB962C8B-B14F-4D97-AF65-F5344CB8AC3E}">
        <p14:creationId xmlns:p14="http://schemas.microsoft.com/office/powerpoint/2010/main" val="99413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90"/>
                                          </p:val>
                                        </p:tav>
                                        <p:tav tm="100000">
                                          <p:val>
                                            <p:fltVal val="0"/>
                                          </p:val>
                                        </p:tav>
                                      </p:tavLst>
                                    </p:anim>
                                    <p:animEffect transition="in" filter="fade">
                                      <p:cBhvr>
                                        <p:cTn id="10" dur="500"/>
                                        <p:tgtEl>
                                          <p:spTgt spid="20"/>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000" fill="hold"/>
                                        <p:tgtEl>
                                          <p:spTgt spid="21"/>
                                        </p:tgtEl>
                                        <p:attrNameLst>
                                          <p:attrName>ppt_w</p:attrName>
                                        </p:attrNameLst>
                                      </p:cBhvr>
                                      <p:tavLst>
                                        <p:tav tm="0">
                                          <p:val>
                                            <p:fltVal val="0"/>
                                          </p:val>
                                        </p:tav>
                                        <p:tav tm="100000">
                                          <p:val>
                                            <p:strVal val="#ppt_w"/>
                                          </p:val>
                                        </p:tav>
                                      </p:tavLst>
                                    </p:anim>
                                    <p:anim calcmode="lin" valueType="num">
                                      <p:cBhvr>
                                        <p:cTn id="15" dur="1000" fill="hold"/>
                                        <p:tgtEl>
                                          <p:spTgt spid="21"/>
                                        </p:tgtEl>
                                        <p:attrNameLst>
                                          <p:attrName>ppt_h</p:attrName>
                                        </p:attrNameLst>
                                      </p:cBhvr>
                                      <p:tavLst>
                                        <p:tav tm="0">
                                          <p:val>
                                            <p:fltVal val="0"/>
                                          </p:val>
                                        </p:tav>
                                        <p:tav tm="100000">
                                          <p:val>
                                            <p:strVal val="#ppt_h"/>
                                          </p:val>
                                        </p:tav>
                                      </p:tavLst>
                                    </p:anim>
                                    <p:anim calcmode="lin" valueType="num">
                                      <p:cBhvr>
                                        <p:cTn id="16" dur="1000" fill="hold"/>
                                        <p:tgtEl>
                                          <p:spTgt spid="21"/>
                                        </p:tgtEl>
                                        <p:attrNameLst>
                                          <p:attrName>style.rotation</p:attrName>
                                        </p:attrNameLst>
                                      </p:cBhvr>
                                      <p:tavLst>
                                        <p:tav tm="0">
                                          <p:val>
                                            <p:fltVal val="90"/>
                                          </p:val>
                                        </p:tav>
                                        <p:tav tm="100000">
                                          <p:val>
                                            <p:fltVal val="0"/>
                                          </p:val>
                                        </p:tav>
                                      </p:tavLst>
                                    </p:anim>
                                    <p:animEffect transition="in" filter="fade">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 calcmode="lin" valueType="num">
                                      <p:cBhvr>
                                        <p:cTn id="24" dur="500" fill="hold"/>
                                        <p:tgtEl>
                                          <p:spTgt spid="22"/>
                                        </p:tgtEl>
                                        <p:attrNameLst>
                                          <p:attrName>style.rotation</p:attrName>
                                        </p:attrNameLst>
                                      </p:cBhvr>
                                      <p:tavLst>
                                        <p:tav tm="0">
                                          <p:val>
                                            <p:fltVal val="90"/>
                                          </p:val>
                                        </p:tav>
                                        <p:tav tm="100000">
                                          <p:val>
                                            <p:fltVal val="0"/>
                                          </p:val>
                                        </p:tav>
                                      </p:tavLst>
                                    </p:anim>
                                    <p:animEffect transition="in" filter="fade">
                                      <p:cBhvr>
                                        <p:cTn id="25" dur="500"/>
                                        <p:tgtEl>
                                          <p:spTgt spid="22"/>
                                        </p:tgtEl>
                                      </p:cBhvr>
                                    </p:animEffect>
                                  </p:childTnLst>
                                </p:cTn>
                              </p:par>
                            </p:childTnLst>
                          </p:cTn>
                        </p:par>
                        <p:par>
                          <p:cTn id="26" fill="hold">
                            <p:stCondLst>
                              <p:cond delay="500"/>
                            </p:stCondLst>
                            <p:childTnLst>
                              <p:par>
                                <p:cTn id="27" presetID="31"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1000" fill="hold"/>
                                        <p:tgtEl>
                                          <p:spTgt spid="23"/>
                                        </p:tgtEl>
                                        <p:attrNameLst>
                                          <p:attrName>ppt_w</p:attrName>
                                        </p:attrNameLst>
                                      </p:cBhvr>
                                      <p:tavLst>
                                        <p:tav tm="0">
                                          <p:val>
                                            <p:fltVal val="0"/>
                                          </p:val>
                                        </p:tav>
                                        <p:tav tm="100000">
                                          <p:val>
                                            <p:strVal val="#ppt_w"/>
                                          </p:val>
                                        </p:tav>
                                      </p:tavLst>
                                    </p:anim>
                                    <p:anim calcmode="lin" valueType="num">
                                      <p:cBhvr>
                                        <p:cTn id="30" dur="1000" fill="hold"/>
                                        <p:tgtEl>
                                          <p:spTgt spid="23"/>
                                        </p:tgtEl>
                                        <p:attrNameLst>
                                          <p:attrName>ppt_h</p:attrName>
                                        </p:attrNameLst>
                                      </p:cBhvr>
                                      <p:tavLst>
                                        <p:tav tm="0">
                                          <p:val>
                                            <p:fltVal val="0"/>
                                          </p:val>
                                        </p:tav>
                                        <p:tav tm="100000">
                                          <p:val>
                                            <p:strVal val="#ppt_h"/>
                                          </p:val>
                                        </p:tav>
                                      </p:tavLst>
                                    </p:anim>
                                    <p:anim calcmode="lin" valueType="num">
                                      <p:cBhvr>
                                        <p:cTn id="31" dur="1000" fill="hold"/>
                                        <p:tgtEl>
                                          <p:spTgt spid="23"/>
                                        </p:tgtEl>
                                        <p:attrNameLst>
                                          <p:attrName>style.rotation</p:attrName>
                                        </p:attrNameLst>
                                      </p:cBhvr>
                                      <p:tavLst>
                                        <p:tav tm="0">
                                          <p:val>
                                            <p:fltVal val="90"/>
                                          </p:val>
                                        </p:tav>
                                        <p:tav tm="100000">
                                          <p:val>
                                            <p:fltVal val="0"/>
                                          </p:val>
                                        </p:tav>
                                      </p:tavLst>
                                    </p:anim>
                                    <p:animEffect transition="in" filter="fade">
                                      <p:cBhvr>
                                        <p:cTn id="3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46798"/>
            <a:ext cx="8280000" cy="4245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467544" y="908720"/>
            <a:ext cx="8280000" cy="488082"/>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固定资产个别</a:t>
            </a:r>
            <a:r>
              <a:rPr lang="zh-CN" altLang="en-US" sz="2000" b="0" dirty="0">
                <a:latin typeface="微软雅黑" panose="020B0503020204020204" pitchFamily="34" charset="-122"/>
                <a:ea typeface="微软雅黑" panose="020B0503020204020204" pitchFamily="34" charset="-122"/>
              </a:rPr>
              <a:t>变更页面</a:t>
            </a:r>
          </a:p>
        </p:txBody>
      </p:sp>
      <p:sp>
        <p:nvSpPr>
          <p:cNvPr id="13" name="圆角矩形标注 12"/>
          <p:cNvSpPr/>
          <p:nvPr/>
        </p:nvSpPr>
        <p:spPr>
          <a:xfrm>
            <a:off x="5364088" y="5663654"/>
            <a:ext cx="2379002" cy="456510"/>
          </a:xfrm>
          <a:prstGeom prst="wedgeRoundRectCallout">
            <a:avLst>
              <a:gd name="adj1" fmla="val 65848"/>
              <a:gd name="adj2" fmla="val -979"/>
              <a:gd name="adj3" fmla="val 16667"/>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r>
              <a:rPr lang="zh-CN" altLang="en-US" sz="1400" b="0" dirty="0">
                <a:solidFill>
                  <a:schemeClr val="tx1"/>
                </a:solidFill>
              </a:rPr>
              <a:t>点击按钮，弹出资产信息编辑页面，可以变更资产信息</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99" y="1628800"/>
            <a:ext cx="8280000" cy="3316137"/>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5" name="下箭头 14"/>
          <p:cNvSpPr/>
          <p:nvPr/>
        </p:nvSpPr>
        <p:spPr>
          <a:xfrm flipV="1">
            <a:off x="8028384" y="5016945"/>
            <a:ext cx="312634" cy="37850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grpSp>
        <p:nvGrpSpPr>
          <p:cNvPr id="3" name="组合 2"/>
          <p:cNvGrpSpPr/>
          <p:nvPr/>
        </p:nvGrpSpPr>
        <p:grpSpPr>
          <a:xfrm>
            <a:off x="369163" y="1611057"/>
            <a:ext cx="6597766" cy="4507810"/>
            <a:chOff x="478565" y="1612354"/>
            <a:chExt cx="6597766" cy="4507810"/>
          </a:xfrm>
        </p:grpSpPr>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65" y="1633889"/>
              <a:ext cx="289560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992"/>
            <a:stretch/>
          </p:blipFill>
          <p:spPr bwMode="auto">
            <a:xfrm>
              <a:off x="3275856" y="1612354"/>
              <a:ext cx="3800475" cy="4507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7" name="组合 16"/>
          <p:cNvGrpSpPr/>
          <p:nvPr/>
        </p:nvGrpSpPr>
        <p:grpSpPr>
          <a:xfrm>
            <a:off x="6966929" y="1624683"/>
            <a:ext cx="1925551" cy="2452389"/>
            <a:chOff x="5406527" y="4742035"/>
            <a:chExt cx="4674789" cy="515977"/>
          </a:xfrm>
        </p:grpSpPr>
        <p:sp>
          <p:nvSpPr>
            <p:cNvPr id="18" name="矩形 17"/>
            <p:cNvSpPr/>
            <p:nvPr/>
          </p:nvSpPr>
          <p:spPr>
            <a:xfrm>
              <a:off x="5406527" y="4742035"/>
              <a:ext cx="4674789" cy="501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9" name="矩形 18"/>
            <p:cNvSpPr/>
            <p:nvPr/>
          </p:nvSpPr>
          <p:spPr>
            <a:xfrm>
              <a:off x="5436097" y="4785297"/>
              <a:ext cx="4645219" cy="472715"/>
            </a:xfrm>
            <a:prstGeom prst="rect">
              <a:avLst/>
            </a:prstGeom>
          </p:spPr>
          <p:txBody>
            <a:bodyPr wrap="square">
              <a:spAutoFit/>
            </a:bodyPr>
            <a:lstStyle/>
            <a:p>
              <a:pPr>
                <a:lnSpc>
                  <a:spcPct val="125000"/>
                </a:lnSpc>
              </a:pPr>
              <a:r>
                <a:rPr lang="zh-CN" altLang="en-US" sz="1600" b="0" dirty="0">
                  <a:latin typeface="微软雅黑" panose="020B0503020204020204" pitchFamily="34" charset="-122"/>
                  <a:ea typeface="微软雅黑" panose="020B0503020204020204" pitchFamily="34" charset="-122"/>
                </a:rPr>
                <a:t>说明：变更审批时，系统自动将变更之前的信息标红放在“（）”中，便于用户比对变更前后的信息，更好的支持审核。</a:t>
              </a:r>
              <a:endParaRPr lang="en-US" altLang="zh-CN" sz="1600" b="0" dirty="0">
                <a:latin typeface="微软雅黑" panose="020B0503020204020204" pitchFamily="34" charset="-122"/>
                <a:ea typeface="微软雅黑" panose="020B0503020204020204" pitchFamily="34" charset="-122"/>
              </a:endParaRPr>
            </a:p>
          </p:txBody>
        </p:sp>
      </p:grpSp>
      <p:sp>
        <p:nvSpPr>
          <p:cNvPr id="16" name="标题 1">
            <a:extLst>
              <a:ext uri="{FF2B5EF4-FFF2-40B4-BE49-F238E27FC236}">
                <a16:creationId xmlns:a16="http://schemas.microsoft.com/office/drawing/2014/main" id="{64597331-D308-4357-8FCE-84694D48B80B}"/>
              </a:ext>
            </a:extLst>
          </p:cNvPr>
          <p:cNvSpPr>
            <a:spLocks noGrp="1"/>
          </p:cNvSpPr>
          <p:nvPr>
            <p:ph type="title"/>
          </p:nvPr>
        </p:nvSpPr>
        <p:spPr>
          <a:xfrm>
            <a:off x="541422" y="108091"/>
            <a:ext cx="8133347" cy="609600"/>
          </a:xfrm>
        </p:spPr>
        <p:txBody>
          <a:bodyPr/>
          <a:lstStyle/>
          <a:p>
            <a:r>
              <a:rPr lang="zh-CN" altLang="en-US" dirty="0"/>
              <a:t>固定资产变更</a:t>
            </a:r>
          </a:p>
        </p:txBody>
      </p:sp>
    </p:spTree>
    <p:extLst>
      <p:ext uri="{BB962C8B-B14F-4D97-AF65-F5344CB8AC3E}">
        <p14:creationId xmlns:p14="http://schemas.microsoft.com/office/powerpoint/2010/main" val="170523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338"/>
                                        </p:tgtEl>
                                        <p:attrNameLst>
                                          <p:attrName>style.visibility</p:attrName>
                                        </p:attrNameLst>
                                      </p:cBhvr>
                                      <p:to>
                                        <p:strVal val="visible"/>
                                      </p:to>
                                    </p:set>
                                    <p:animEffect transition="in" filter="wipe(down)">
                                      <p:cBhvr>
                                        <p:cTn id="15" dur="500"/>
                                        <p:tgtEl>
                                          <p:spTgt spid="1433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outVertical)">
                                      <p:cBhvr>
                                        <p:cTn id="20" dur="500"/>
                                        <p:tgtEl>
                                          <p:spTgt spid="3"/>
                                        </p:tgtEl>
                                      </p:cBhvr>
                                    </p:animEffect>
                                  </p:childTnLst>
                                </p:cTn>
                              </p:par>
                            </p:childTnLst>
                          </p:cTn>
                        </p:par>
                        <p:par>
                          <p:cTn id="21" fill="hold">
                            <p:stCondLst>
                              <p:cond delay="500"/>
                            </p:stCondLst>
                            <p:childTnLst>
                              <p:par>
                                <p:cTn id="22" presetID="16" presetClass="entr" presetSubtype="37"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out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316976"/>
            <a:ext cx="8280000" cy="3929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467544" y="908720"/>
            <a:ext cx="8280000" cy="1397306"/>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固定资产批量</a:t>
            </a:r>
            <a:r>
              <a:rPr lang="zh-CN" altLang="en-US" sz="2000" b="0" dirty="0">
                <a:latin typeface="微软雅黑" panose="020B0503020204020204" pitchFamily="34" charset="-122"/>
                <a:ea typeface="微软雅黑" panose="020B0503020204020204" pitchFamily="34" charset="-122"/>
              </a:rPr>
              <a:t>变更页面：</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添加要变更的资产后，在“变更明细”中，填入需要批量变更的字段变更后的内容及相关必填项后，单击提交即可。无需变更的字段不需要填写。</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704953"/>
            <a:ext cx="8280000" cy="400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标题 1">
            <a:extLst>
              <a:ext uri="{FF2B5EF4-FFF2-40B4-BE49-F238E27FC236}">
                <a16:creationId xmlns:a16="http://schemas.microsoft.com/office/drawing/2014/main" id="{93F39A41-0303-4473-959C-FF41FD6F8514}"/>
              </a:ext>
            </a:extLst>
          </p:cNvPr>
          <p:cNvSpPr>
            <a:spLocks noGrp="1"/>
          </p:cNvSpPr>
          <p:nvPr>
            <p:ph type="title"/>
          </p:nvPr>
        </p:nvSpPr>
        <p:spPr>
          <a:xfrm>
            <a:off x="541422" y="108091"/>
            <a:ext cx="8133347" cy="609600"/>
          </a:xfrm>
        </p:spPr>
        <p:txBody>
          <a:bodyPr/>
          <a:lstStyle/>
          <a:p>
            <a:r>
              <a:rPr lang="zh-CN" altLang="en-US" dirty="0"/>
              <a:t>固定资产变更</a:t>
            </a:r>
          </a:p>
        </p:txBody>
      </p:sp>
    </p:spTree>
    <p:extLst>
      <p:ext uri="{BB962C8B-B14F-4D97-AF65-F5344CB8AC3E}">
        <p14:creationId xmlns:p14="http://schemas.microsoft.com/office/powerpoint/2010/main" val="309230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outVertical)">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89809"/>
            <a:ext cx="8280000" cy="218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67544" y="908720"/>
            <a:ext cx="8280000" cy="1441933"/>
          </a:xfrm>
          <a:prstGeom prst="rect">
            <a:avLst/>
          </a:prstGeom>
        </p:spPr>
        <p:txBody>
          <a:bodyPr wrap="square">
            <a:spAutoFit/>
          </a:bodyPr>
          <a:lstStyle/>
          <a:p>
            <a:pPr marL="342900" lvl="1" indent="-342900">
              <a:lnSpc>
                <a:spcPct val="145000"/>
              </a:lnSpc>
              <a:buFont typeface="Arial"/>
              <a:buChar char="•"/>
            </a:pPr>
            <a:r>
              <a:rPr lang="zh-CN" altLang="en-US" sz="2000" b="0" dirty="0">
                <a:latin typeface="微软雅黑" panose="020B0503020204020204" pitchFamily="34" charset="-122"/>
                <a:ea typeface="微软雅黑" panose="020B0503020204020204" pitchFamily="34" charset="-122"/>
              </a:rPr>
              <a:t>固定资产移交：主要实现将已领用的资产从</a:t>
            </a:r>
            <a:r>
              <a:rPr lang="en-US" altLang="zh-CN" sz="2000" b="0" dirty="0">
                <a:latin typeface="微软雅黑" panose="020B0503020204020204" pitchFamily="34" charset="-122"/>
                <a:ea typeface="微软雅黑" panose="020B0503020204020204" pitchFamily="34" charset="-122"/>
              </a:rPr>
              <a:t>A</a:t>
            </a:r>
            <a:r>
              <a:rPr lang="zh-CN" altLang="en-US" sz="2000" b="0" dirty="0">
                <a:latin typeface="微软雅黑" panose="020B0503020204020204" pitchFamily="34" charset="-122"/>
                <a:ea typeface="微软雅黑" panose="020B0503020204020204" pitchFamily="34" charset="-122"/>
              </a:rPr>
              <a:t>用户名下移交到</a:t>
            </a:r>
            <a:r>
              <a:rPr lang="en-US" altLang="zh-CN" sz="2000" b="0" dirty="0">
                <a:latin typeface="微软雅黑" panose="020B0503020204020204" pitchFamily="34" charset="-122"/>
                <a:ea typeface="微软雅黑" panose="020B0503020204020204" pitchFamily="34" charset="-122"/>
              </a:rPr>
              <a:t>B</a:t>
            </a:r>
            <a:r>
              <a:rPr lang="zh-CN" altLang="en-US" sz="2000" b="0" dirty="0">
                <a:latin typeface="微软雅黑" panose="020B0503020204020204" pitchFamily="34" charset="-122"/>
                <a:ea typeface="微软雅黑" panose="020B0503020204020204" pitchFamily="34" charset="-122"/>
              </a:rPr>
              <a:t>用户名下，或从</a:t>
            </a:r>
            <a:r>
              <a:rPr lang="en-US" altLang="zh-CN" sz="2000" b="0" dirty="0">
                <a:latin typeface="微软雅黑" panose="020B0503020204020204" pitchFamily="34" charset="-122"/>
                <a:ea typeface="微软雅黑" panose="020B0503020204020204" pitchFamily="34" charset="-122"/>
              </a:rPr>
              <a:t>C</a:t>
            </a:r>
            <a:r>
              <a:rPr lang="zh-CN" altLang="en-US" sz="2000" b="0" dirty="0">
                <a:latin typeface="微软雅黑" panose="020B0503020204020204" pitchFamily="34" charset="-122"/>
                <a:ea typeface="微软雅黑" panose="020B0503020204020204" pitchFamily="34" charset="-122"/>
              </a:rPr>
              <a:t>部门移交到</a:t>
            </a:r>
            <a:r>
              <a:rPr lang="en-US" altLang="zh-CN" sz="2000" b="0" dirty="0">
                <a:latin typeface="微软雅黑" panose="020B0503020204020204" pitchFamily="34" charset="-122"/>
                <a:ea typeface="微软雅黑" panose="020B0503020204020204" pitchFamily="34" charset="-122"/>
              </a:rPr>
              <a:t>D</a:t>
            </a:r>
            <a:r>
              <a:rPr lang="zh-CN" altLang="en-US" sz="2000" b="0" dirty="0">
                <a:latin typeface="微软雅黑" panose="020B0503020204020204" pitchFamily="34" charset="-122"/>
                <a:ea typeface="微软雅黑" panose="020B0503020204020204" pitchFamily="34" charset="-122"/>
              </a:rPr>
              <a:t>部门。</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路径：科研条件 </a:t>
            </a:r>
            <a:r>
              <a:rPr lang="en-US" altLang="zh-CN" sz="1800" b="0" dirty="0">
                <a:solidFill>
                  <a:schemeClr val="tx1">
                    <a:lumMod val="75000"/>
                    <a:lumOff val="25000"/>
                  </a:schemeClr>
                </a:solidFill>
                <a:latin typeface="微软雅黑" pitchFamily="34" charset="-122"/>
                <a:ea typeface="微软雅黑" pitchFamily="34" charset="-122"/>
              </a:rPr>
              <a:t>》</a:t>
            </a:r>
            <a:r>
              <a:rPr lang="zh-CN" altLang="en-US" sz="1800" b="0" dirty="0">
                <a:solidFill>
                  <a:schemeClr val="tx1">
                    <a:lumMod val="75000"/>
                    <a:lumOff val="25000"/>
                  </a:schemeClr>
                </a:solidFill>
                <a:latin typeface="微软雅黑" pitchFamily="34" charset="-122"/>
                <a:ea typeface="微软雅黑" pitchFamily="34" charset="-122"/>
              </a:rPr>
              <a:t>固定资产管理 </a:t>
            </a:r>
            <a:r>
              <a:rPr lang="en-US" altLang="zh-CN" sz="1800" b="0" dirty="0">
                <a:solidFill>
                  <a:schemeClr val="tx1">
                    <a:lumMod val="75000"/>
                    <a:lumOff val="25000"/>
                  </a:schemeClr>
                </a:solidFill>
                <a:latin typeface="微软雅黑" pitchFamily="34" charset="-122"/>
                <a:ea typeface="微软雅黑" pitchFamily="34" charset="-122"/>
              </a:rPr>
              <a:t>》 </a:t>
            </a:r>
            <a:r>
              <a:rPr lang="zh-CN" altLang="en-US" sz="1800" b="0" dirty="0">
                <a:solidFill>
                  <a:schemeClr val="tx1">
                    <a:lumMod val="75000"/>
                    <a:lumOff val="25000"/>
                  </a:schemeClr>
                </a:solidFill>
                <a:latin typeface="微软雅黑" pitchFamily="34" charset="-122"/>
                <a:ea typeface="微软雅黑" pitchFamily="34" charset="-122"/>
              </a:rPr>
              <a:t>移交</a:t>
            </a:r>
            <a:endParaRPr lang="en-US" altLang="zh-CN" sz="1800" b="0" dirty="0">
              <a:solidFill>
                <a:schemeClr val="tx1">
                  <a:lumMod val="75000"/>
                  <a:lumOff val="25000"/>
                </a:schemeClr>
              </a:solidFill>
              <a:latin typeface="微软雅黑" pitchFamily="34" charset="-122"/>
              <a:ea typeface="微软雅黑" pitchFamily="34" charset="-122"/>
            </a:endParaRPr>
          </a:p>
        </p:txBody>
      </p:sp>
      <p:sp>
        <p:nvSpPr>
          <p:cNvPr id="10" name="标题 1"/>
          <p:cNvSpPr>
            <a:spLocks noGrp="1"/>
          </p:cNvSpPr>
          <p:nvPr>
            <p:ph type="title"/>
          </p:nvPr>
        </p:nvSpPr>
        <p:spPr>
          <a:xfrm>
            <a:off x="541422" y="108091"/>
            <a:ext cx="8133347" cy="609600"/>
          </a:xfrm>
        </p:spPr>
        <p:txBody>
          <a:bodyPr/>
          <a:lstStyle/>
          <a:p>
            <a:r>
              <a:rPr lang="zh-CN" altLang="en-US" dirty="0"/>
              <a:t>固定资产移交</a:t>
            </a:r>
          </a:p>
        </p:txBody>
      </p:sp>
      <p:sp>
        <p:nvSpPr>
          <p:cNvPr id="20" name="矩形 19"/>
          <p:cNvSpPr/>
          <p:nvPr/>
        </p:nvSpPr>
        <p:spPr>
          <a:xfrm>
            <a:off x="395536" y="2977841"/>
            <a:ext cx="576000" cy="38571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13" name="圆角矩形标注 12"/>
          <p:cNvSpPr/>
          <p:nvPr/>
        </p:nvSpPr>
        <p:spPr>
          <a:xfrm>
            <a:off x="955893" y="3989754"/>
            <a:ext cx="2308359" cy="456510"/>
          </a:xfrm>
          <a:prstGeom prst="wedgeRoundRectCallout">
            <a:avLst>
              <a:gd name="adj1" fmla="val -68180"/>
              <a:gd name="adj2" fmla="val -17583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点击“申请”按钮，跳转至移交申请页面</a:t>
            </a:r>
          </a:p>
        </p:txBody>
      </p:sp>
    </p:spTree>
    <p:extLst>
      <p:ext uri="{BB962C8B-B14F-4D97-AF65-F5344CB8AC3E}">
        <p14:creationId xmlns:p14="http://schemas.microsoft.com/office/powerpoint/2010/main" val="25512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90"/>
                                          </p:val>
                                        </p:tav>
                                        <p:tav tm="100000">
                                          <p:val>
                                            <p:fltVal val="0"/>
                                          </p:val>
                                        </p:tav>
                                      </p:tavLst>
                                    </p:anim>
                                    <p:animEffect transition="in" filter="fade">
                                      <p:cBhvr>
                                        <p:cTn id="10" dur="500"/>
                                        <p:tgtEl>
                                          <p:spTgt spid="2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670" y="1703318"/>
            <a:ext cx="8280000" cy="4004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467544" y="908720"/>
            <a:ext cx="8280000" cy="488082"/>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固定资产移交</a:t>
            </a:r>
            <a:r>
              <a:rPr lang="zh-CN" altLang="en-US" sz="2000" b="0" dirty="0">
                <a:latin typeface="微软雅黑" panose="020B0503020204020204" pitchFamily="34" charset="-122"/>
                <a:ea typeface="微软雅黑" panose="020B0503020204020204" pitchFamily="34" charset="-122"/>
              </a:rPr>
              <a:t>申请页面</a:t>
            </a:r>
          </a:p>
        </p:txBody>
      </p:sp>
      <p:sp>
        <p:nvSpPr>
          <p:cNvPr id="16" name="矩形 15"/>
          <p:cNvSpPr/>
          <p:nvPr/>
        </p:nvSpPr>
        <p:spPr>
          <a:xfrm>
            <a:off x="523758" y="4987985"/>
            <a:ext cx="612000" cy="26629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 name="矩形 19"/>
          <p:cNvSpPr/>
          <p:nvPr/>
        </p:nvSpPr>
        <p:spPr>
          <a:xfrm>
            <a:off x="1211187" y="4973667"/>
            <a:ext cx="936000" cy="26629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 name="圆角矩形标注 20"/>
          <p:cNvSpPr/>
          <p:nvPr/>
        </p:nvSpPr>
        <p:spPr>
          <a:xfrm>
            <a:off x="1819902" y="5418220"/>
            <a:ext cx="3090028" cy="361855"/>
          </a:xfrm>
          <a:prstGeom prst="wedgeRoundRectCallout">
            <a:avLst>
              <a:gd name="adj1" fmla="val -57487"/>
              <a:gd name="adj2" fmla="val -99054"/>
              <a:gd name="adj3" fmla="val 16667"/>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将当前用户领用的所有资产都移交</a:t>
            </a:r>
          </a:p>
        </p:txBody>
      </p:sp>
      <p:sp>
        <p:nvSpPr>
          <p:cNvPr id="10" name="标题 1">
            <a:extLst>
              <a:ext uri="{FF2B5EF4-FFF2-40B4-BE49-F238E27FC236}">
                <a16:creationId xmlns:a16="http://schemas.microsoft.com/office/drawing/2014/main" id="{F588B997-7266-418C-A190-3009B83169D8}"/>
              </a:ext>
            </a:extLst>
          </p:cNvPr>
          <p:cNvSpPr>
            <a:spLocks noGrp="1"/>
          </p:cNvSpPr>
          <p:nvPr>
            <p:ph type="title"/>
          </p:nvPr>
        </p:nvSpPr>
        <p:spPr>
          <a:xfrm>
            <a:off x="541422" y="108091"/>
            <a:ext cx="8133347" cy="609600"/>
          </a:xfrm>
        </p:spPr>
        <p:txBody>
          <a:bodyPr/>
          <a:lstStyle/>
          <a:p>
            <a:r>
              <a:rPr lang="zh-CN" altLang="en-US" dirty="0"/>
              <a:t>固定资产移交</a:t>
            </a:r>
          </a:p>
        </p:txBody>
      </p:sp>
    </p:spTree>
    <p:extLst>
      <p:ext uri="{BB962C8B-B14F-4D97-AF65-F5344CB8AC3E}">
        <p14:creationId xmlns:p14="http://schemas.microsoft.com/office/powerpoint/2010/main" val="29266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500"/>
                                        <p:tgtEl>
                                          <p:spTgt spid="2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a:extLst>
              <a:ext uri="{FF2B5EF4-FFF2-40B4-BE49-F238E27FC236}">
                <a16:creationId xmlns:a16="http://schemas.microsoft.com/office/drawing/2014/main" id="{576BD065-1A47-443E-BD57-B539EB2CA082}"/>
              </a:ext>
            </a:extLst>
          </p:cNvPr>
          <p:cNvSpPr>
            <a:spLocks noGrp="1"/>
          </p:cNvSpPr>
          <p:nvPr>
            <p:ph idx="1"/>
          </p:nvPr>
        </p:nvSpPr>
        <p:spPr>
          <a:xfrm>
            <a:off x="445170" y="978568"/>
            <a:ext cx="8229599" cy="522143"/>
          </a:xfrm>
        </p:spPr>
        <p:txBody>
          <a:bodyPr>
            <a:normAutofit/>
          </a:bodyPr>
          <a:lstStyle/>
          <a:p>
            <a:pPr>
              <a:buFont typeface="Wingdings" panose="05000000000000000000" pitchFamily="2" charset="2"/>
              <a:buChar char="n"/>
            </a:pPr>
            <a:r>
              <a:rPr lang="zh-CN" altLang="en-US" b="1" dirty="0"/>
              <a:t>关于资产变更和资产移交操作区别的说明</a:t>
            </a:r>
          </a:p>
        </p:txBody>
      </p:sp>
      <p:sp>
        <p:nvSpPr>
          <p:cNvPr id="5" name="矩形 4">
            <a:extLst>
              <a:ext uri="{FF2B5EF4-FFF2-40B4-BE49-F238E27FC236}">
                <a16:creationId xmlns:a16="http://schemas.microsoft.com/office/drawing/2014/main" id="{528F4E5B-B803-4C73-86B2-C5FC80E1F28D}"/>
              </a:ext>
            </a:extLst>
          </p:cNvPr>
          <p:cNvSpPr/>
          <p:nvPr/>
        </p:nvSpPr>
        <p:spPr>
          <a:xfrm>
            <a:off x="468095" y="1500711"/>
            <a:ext cx="8280000" cy="4133760"/>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资产变更</a:t>
            </a:r>
            <a:r>
              <a:rPr lang="zh-CN" altLang="en-US" sz="2000" b="0" dirty="0">
                <a:latin typeface="微软雅黑" panose="020B0503020204020204" pitchFamily="34" charset="-122"/>
                <a:ea typeface="微软雅黑" panose="020B0503020204020204" pitchFamily="34" charset="-122"/>
              </a:rPr>
              <a:t>：主要实现对已入库资产的</a:t>
            </a: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基本信息进行变更</a:t>
            </a:r>
            <a:r>
              <a:rPr lang="zh-CN" altLang="en-US" sz="2000" b="0" dirty="0">
                <a:latin typeface="微软雅黑" panose="020B0503020204020204" pitchFamily="34" charset="-122"/>
                <a:ea typeface="微软雅黑" panose="020B0503020204020204" pitchFamily="34" charset="-122"/>
              </a:rPr>
              <a:t>，例如资产名称、金额、使用地点等。</a:t>
            </a:r>
            <a:endParaRPr lang="en-US" altLang="zh-CN" sz="2000" b="0" dirty="0">
              <a:latin typeface="微软雅黑" panose="020B0503020204020204" pitchFamily="34" charset="-122"/>
              <a:ea typeface="微软雅黑" panose="020B0503020204020204" pitchFamily="34" charset="-122"/>
            </a:endParaRPr>
          </a:p>
          <a:p>
            <a:pPr marL="742950" lvl="1" indent="-285750">
              <a:lnSpc>
                <a:spcPct val="150000"/>
              </a:lnSpc>
              <a:spcBef>
                <a:spcPct val="20000"/>
              </a:spcBef>
              <a:buFont typeface="Arial" panose="020B0604020202020204" pitchFamily="34" charset="0"/>
              <a:buChar char="•"/>
            </a:pPr>
            <a:r>
              <a:rPr lang="zh-CN" altLang="en-US" sz="1800" b="0" dirty="0">
                <a:latin typeface="微软雅黑" panose="020B0503020204020204" pitchFamily="34" charset="-122"/>
                <a:ea typeface="微软雅黑" panose="020B0503020204020204" pitchFamily="34" charset="-122"/>
              </a:rPr>
              <a:t>个别变更：针对每个资产进行信息的变更，如添加多个资产，可分别编辑每个资产的信息。</a:t>
            </a:r>
            <a:endParaRPr lang="en-US" altLang="zh-CN" sz="1800" b="0" dirty="0">
              <a:latin typeface="微软雅黑" panose="020B0503020204020204" pitchFamily="34" charset="-122"/>
              <a:ea typeface="微软雅黑" panose="020B0503020204020204" pitchFamily="34" charset="-122"/>
            </a:endParaRPr>
          </a:p>
          <a:p>
            <a:pPr marL="742950" lvl="1" indent="-285750">
              <a:lnSpc>
                <a:spcPct val="150000"/>
              </a:lnSpc>
              <a:spcBef>
                <a:spcPct val="20000"/>
              </a:spcBef>
              <a:buFont typeface="Arial" panose="020B0604020202020204" pitchFamily="34" charset="0"/>
              <a:buChar char="•"/>
            </a:pPr>
            <a:r>
              <a:rPr lang="zh-CN" altLang="en-US" sz="1800" b="0" dirty="0">
                <a:latin typeface="微软雅黑" panose="020B0503020204020204" pitchFamily="34" charset="-122"/>
                <a:ea typeface="微软雅黑" panose="020B0503020204020204" pitchFamily="34" charset="-122"/>
              </a:rPr>
              <a:t>批量变更：针对一批资产同时变更相同字段的场景，可一次性将多个资产的相同资产变更为相同的值。</a:t>
            </a:r>
            <a:endParaRPr lang="en-US" altLang="zh-CN" sz="1800" b="0" dirty="0">
              <a:latin typeface="微软雅黑" panose="020B0503020204020204" pitchFamily="34" charset="-122"/>
              <a:ea typeface="微软雅黑" panose="020B0503020204020204" pitchFamily="34" charset="-122"/>
            </a:endParaRPr>
          </a:p>
          <a:p>
            <a:pPr marL="342900" lvl="1" indent="-342900">
              <a:lnSpc>
                <a:spcPct val="150000"/>
              </a:lnSpc>
              <a:buFont typeface="Wingdings" panose="05000000000000000000" pitchFamily="2" charset="2"/>
              <a:buChar char="Ø"/>
            </a:pP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资产移交</a:t>
            </a:r>
            <a:r>
              <a:rPr lang="zh-CN" altLang="en-US" sz="200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主要实现对</a:t>
            </a:r>
            <a:r>
              <a:rPr lang="zh-CN" altLang="en-US" sz="2000" dirty="0">
                <a:solidFill>
                  <a:schemeClr val="accent5">
                    <a:lumMod val="75000"/>
                  </a:schemeClr>
                </a:solidFill>
                <a:latin typeface="微软雅黑" panose="020B0503020204020204" pitchFamily="34" charset="-122"/>
                <a:ea typeface="微软雅黑" panose="020B0503020204020204" pitchFamily="34" charset="-122"/>
              </a:rPr>
              <a:t>资产责任人和责任部门进行调整</a:t>
            </a:r>
            <a:r>
              <a:rPr lang="zh-CN" altLang="en-US" sz="2000" b="0" dirty="0">
                <a:latin typeface="微软雅黑" panose="020B0503020204020204" pitchFamily="34" charset="-122"/>
                <a:ea typeface="微软雅黑" panose="020B0503020204020204" pitchFamily="34" charset="-122"/>
              </a:rPr>
              <a:t>，例如将资产从</a:t>
            </a:r>
            <a:r>
              <a:rPr lang="en-US" altLang="zh-CN" sz="2000" b="0" dirty="0">
                <a:latin typeface="微软雅黑" panose="020B0503020204020204" pitchFamily="34" charset="-122"/>
                <a:ea typeface="微软雅黑" panose="020B0503020204020204" pitchFamily="34" charset="-122"/>
              </a:rPr>
              <a:t>A</a:t>
            </a:r>
            <a:r>
              <a:rPr lang="zh-CN" altLang="en-US" sz="2000" b="0" dirty="0">
                <a:latin typeface="微软雅黑" panose="020B0503020204020204" pitchFamily="34" charset="-122"/>
                <a:ea typeface="微软雅黑" panose="020B0503020204020204" pitchFamily="34" charset="-122"/>
              </a:rPr>
              <a:t>用户名下移交到</a:t>
            </a:r>
            <a:r>
              <a:rPr lang="en-US" altLang="zh-CN" sz="2000" b="0" dirty="0">
                <a:latin typeface="微软雅黑" panose="020B0503020204020204" pitchFamily="34" charset="-122"/>
                <a:ea typeface="微软雅黑" panose="020B0503020204020204" pitchFamily="34" charset="-122"/>
              </a:rPr>
              <a:t>B</a:t>
            </a:r>
            <a:r>
              <a:rPr lang="zh-CN" altLang="en-US" sz="2000" b="0" dirty="0">
                <a:latin typeface="微软雅黑" panose="020B0503020204020204" pitchFamily="34" charset="-122"/>
                <a:ea typeface="微软雅黑" panose="020B0503020204020204" pitchFamily="34" charset="-122"/>
              </a:rPr>
              <a:t>用户名下，或从甲部门移交到乙部门。</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50000"/>
              </a:lnSpc>
              <a:spcBef>
                <a:spcPct val="20000"/>
              </a:spcBef>
              <a:buFont typeface="Arial"/>
              <a:buChar char="–"/>
            </a:pPr>
            <a:endParaRPr lang="zh-CN" altLang="en-US" sz="1800" b="0" dirty="0">
              <a:solidFill>
                <a:schemeClr val="tx1">
                  <a:lumMod val="75000"/>
                  <a:lumOff val="25000"/>
                </a:schemeClr>
              </a:solidFill>
              <a:latin typeface="微软雅黑" pitchFamily="34" charset="-122"/>
              <a:ea typeface="微软雅黑" pitchFamily="34" charset="-122"/>
            </a:endParaRPr>
          </a:p>
        </p:txBody>
      </p:sp>
      <p:sp>
        <p:nvSpPr>
          <p:cNvPr id="8" name="标题 1">
            <a:extLst>
              <a:ext uri="{FF2B5EF4-FFF2-40B4-BE49-F238E27FC236}">
                <a16:creationId xmlns:a16="http://schemas.microsoft.com/office/drawing/2014/main" id="{517AECC6-53C0-4032-873B-7BEA794CA9F2}"/>
              </a:ext>
            </a:extLst>
          </p:cNvPr>
          <p:cNvSpPr>
            <a:spLocks noGrp="1"/>
          </p:cNvSpPr>
          <p:nvPr>
            <p:ph type="title"/>
          </p:nvPr>
        </p:nvSpPr>
        <p:spPr>
          <a:xfrm>
            <a:off x="541422" y="108091"/>
            <a:ext cx="8133347" cy="609600"/>
          </a:xfrm>
        </p:spPr>
        <p:txBody>
          <a:bodyPr/>
          <a:lstStyle/>
          <a:p>
            <a:r>
              <a:rPr lang="zh-CN" altLang="en-US" dirty="0"/>
              <a:t>固定资产移交</a:t>
            </a:r>
          </a:p>
        </p:txBody>
      </p:sp>
    </p:spTree>
    <p:extLst>
      <p:ext uri="{BB962C8B-B14F-4D97-AF65-F5344CB8AC3E}">
        <p14:creationId xmlns:p14="http://schemas.microsoft.com/office/powerpoint/2010/main" val="2775065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429000"/>
            <a:ext cx="8280000" cy="1847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67544" y="908720"/>
            <a:ext cx="8280000" cy="2345257"/>
          </a:xfrm>
          <a:prstGeom prst="rect">
            <a:avLst/>
          </a:prstGeom>
        </p:spPr>
        <p:txBody>
          <a:bodyPr wrap="square">
            <a:spAutoFit/>
          </a:bodyPr>
          <a:lstStyle/>
          <a:p>
            <a:pPr marL="342900" lvl="1" indent="-342900">
              <a:lnSpc>
                <a:spcPct val="145000"/>
              </a:lnSpc>
              <a:buFont typeface="Arial"/>
              <a:buChar char="•"/>
            </a:pPr>
            <a:r>
              <a:rPr lang="zh-CN" altLang="en-US" sz="2000" b="0" dirty="0">
                <a:latin typeface="微软雅黑" panose="020B0503020204020204" pitchFamily="34" charset="-122"/>
                <a:ea typeface="微软雅黑" panose="020B0503020204020204" pitchFamily="34" charset="-122"/>
              </a:rPr>
              <a:t>固定资产维修：已领用的资产若使用中发生故障，用户可通过资产维修管理功能进行资产维修申报及审批。</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路径：科研条件 </a:t>
            </a:r>
            <a:r>
              <a:rPr lang="en-US" altLang="zh-CN" sz="1800" b="0" dirty="0">
                <a:solidFill>
                  <a:schemeClr val="tx1">
                    <a:lumMod val="75000"/>
                    <a:lumOff val="25000"/>
                  </a:schemeClr>
                </a:solidFill>
                <a:latin typeface="微软雅黑" pitchFamily="34" charset="-122"/>
                <a:ea typeface="微软雅黑" pitchFamily="34" charset="-122"/>
              </a:rPr>
              <a:t>》</a:t>
            </a:r>
            <a:r>
              <a:rPr lang="zh-CN" altLang="en-US" sz="1800" b="0" dirty="0">
                <a:solidFill>
                  <a:schemeClr val="tx1">
                    <a:lumMod val="75000"/>
                    <a:lumOff val="25000"/>
                  </a:schemeClr>
                </a:solidFill>
                <a:latin typeface="微软雅黑" pitchFamily="34" charset="-122"/>
                <a:ea typeface="微软雅黑" pitchFamily="34" charset="-122"/>
              </a:rPr>
              <a:t>固定资产管理 </a:t>
            </a:r>
            <a:r>
              <a:rPr lang="en-US" altLang="zh-CN" sz="1800" b="0" dirty="0">
                <a:solidFill>
                  <a:schemeClr val="tx1">
                    <a:lumMod val="75000"/>
                    <a:lumOff val="25000"/>
                  </a:schemeClr>
                </a:solidFill>
                <a:latin typeface="微软雅黑" pitchFamily="34" charset="-122"/>
                <a:ea typeface="微软雅黑" pitchFamily="34" charset="-122"/>
              </a:rPr>
              <a:t>》 </a:t>
            </a:r>
            <a:r>
              <a:rPr lang="zh-CN" altLang="en-US" sz="1800" b="0" dirty="0">
                <a:solidFill>
                  <a:schemeClr val="tx1">
                    <a:lumMod val="75000"/>
                    <a:lumOff val="25000"/>
                  </a:schemeClr>
                </a:solidFill>
                <a:latin typeface="微软雅黑" pitchFamily="34" charset="-122"/>
                <a:ea typeface="微软雅黑" pitchFamily="34" charset="-122"/>
              </a:rPr>
              <a:t>维修</a:t>
            </a:r>
            <a:endParaRPr lang="en-US" altLang="zh-CN" sz="1800" b="0" dirty="0">
              <a:solidFill>
                <a:schemeClr val="tx1">
                  <a:lumMod val="75000"/>
                  <a:lumOff val="25000"/>
                </a:schemeClr>
              </a:solidFill>
              <a:latin typeface="微软雅黑" pitchFamily="34" charset="-122"/>
              <a:ea typeface="微软雅黑"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页面：固定资产维修列表、固定资产维修申请</a:t>
            </a:r>
          </a:p>
          <a:p>
            <a:pPr marL="342900" lvl="1" indent="-342900">
              <a:lnSpc>
                <a:spcPct val="145000"/>
              </a:lnSpc>
              <a:buFont typeface="Arial"/>
              <a:buChar char="•"/>
            </a:pPr>
            <a:r>
              <a:rPr lang="zh-CN" altLang="en-US" sz="2000" b="0" dirty="0">
                <a:latin typeface="微软雅黑" panose="020B0503020204020204" pitchFamily="34" charset="-122"/>
                <a:ea typeface="微软雅黑" panose="020B0503020204020204" pitchFamily="34" charset="-122"/>
              </a:rPr>
              <a:t>固定资产维修列表：</a:t>
            </a:r>
            <a:endParaRPr lang="en-US" altLang="zh-CN" sz="2000" b="0" dirty="0">
              <a:latin typeface="微软雅黑" panose="020B0503020204020204" pitchFamily="34" charset="-122"/>
              <a:ea typeface="微软雅黑" panose="020B0503020204020204" pitchFamily="34" charset="-122"/>
            </a:endParaRPr>
          </a:p>
        </p:txBody>
      </p:sp>
      <p:sp>
        <p:nvSpPr>
          <p:cNvPr id="10" name="标题 1"/>
          <p:cNvSpPr>
            <a:spLocks noGrp="1"/>
          </p:cNvSpPr>
          <p:nvPr>
            <p:ph type="title"/>
          </p:nvPr>
        </p:nvSpPr>
        <p:spPr>
          <a:xfrm>
            <a:off x="541422" y="108091"/>
            <a:ext cx="8133347" cy="609600"/>
          </a:xfrm>
        </p:spPr>
        <p:txBody>
          <a:bodyPr/>
          <a:lstStyle/>
          <a:p>
            <a:r>
              <a:rPr lang="zh-CN" altLang="en-US" dirty="0"/>
              <a:t>固定资产维修</a:t>
            </a:r>
          </a:p>
        </p:txBody>
      </p:sp>
      <p:sp>
        <p:nvSpPr>
          <p:cNvPr id="20" name="矩形 19"/>
          <p:cNvSpPr/>
          <p:nvPr/>
        </p:nvSpPr>
        <p:spPr>
          <a:xfrm>
            <a:off x="395536" y="3573016"/>
            <a:ext cx="576000" cy="38571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13" name="圆角矩形标注 12"/>
          <p:cNvSpPr/>
          <p:nvPr/>
        </p:nvSpPr>
        <p:spPr>
          <a:xfrm>
            <a:off x="955893" y="4584929"/>
            <a:ext cx="2308359" cy="456510"/>
          </a:xfrm>
          <a:prstGeom prst="wedgeRoundRectCallout">
            <a:avLst>
              <a:gd name="adj1" fmla="val -68180"/>
              <a:gd name="adj2" fmla="val -17583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点击“申请”按钮，跳转至维修申请页面</a:t>
            </a:r>
          </a:p>
        </p:txBody>
      </p:sp>
    </p:spTree>
    <p:extLst>
      <p:ext uri="{BB962C8B-B14F-4D97-AF65-F5344CB8AC3E}">
        <p14:creationId xmlns:p14="http://schemas.microsoft.com/office/powerpoint/2010/main" val="29600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7544" y="908720"/>
            <a:ext cx="8280000" cy="538609"/>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固定资产维修</a:t>
            </a:r>
            <a:r>
              <a:rPr lang="zh-CN" altLang="en-US" sz="2000" b="0" dirty="0">
                <a:latin typeface="微软雅黑" panose="020B0503020204020204" pitchFamily="34" charset="-122"/>
                <a:ea typeface="微软雅黑" panose="020B0503020204020204" pitchFamily="34" charset="-122"/>
              </a:rPr>
              <a:t>申请页面</a:t>
            </a:r>
          </a:p>
        </p:txBody>
      </p:sp>
      <p:pic>
        <p:nvPicPr>
          <p:cNvPr id="2" name="图片 1"/>
          <p:cNvPicPr>
            <a:picLocks noChangeAspect="1"/>
          </p:cNvPicPr>
          <p:nvPr/>
        </p:nvPicPr>
        <p:blipFill>
          <a:blip r:embed="rId2"/>
          <a:stretch>
            <a:fillRect/>
          </a:stretch>
        </p:blipFill>
        <p:spPr>
          <a:xfrm>
            <a:off x="143047" y="1415345"/>
            <a:ext cx="8928992" cy="2996239"/>
          </a:xfrm>
          <a:prstGeom prst="rect">
            <a:avLst/>
          </a:prstGeom>
        </p:spPr>
      </p:pic>
      <p:sp>
        <p:nvSpPr>
          <p:cNvPr id="12" name="矩形 11"/>
          <p:cNvSpPr/>
          <p:nvPr/>
        </p:nvSpPr>
        <p:spPr>
          <a:xfrm>
            <a:off x="275934" y="1812802"/>
            <a:ext cx="612000" cy="26629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 name="矩形 16"/>
          <p:cNvSpPr/>
          <p:nvPr/>
        </p:nvSpPr>
        <p:spPr>
          <a:xfrm>
            <a:off x="4193592" y="2408448"/>
            <a:ext cx="612000" cy="26629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8" name="右箭头 17"/>
          <p:cNvSpPr/>
          <p:nvPr/>
        </p:nvSpPr>
        <p:spPr>
          <a:xfrm rot="5400000">
            <a:off x="4289729" y="2757070"/>
            <a:ext cx="419725" cy="34477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9" name="矩形 18"/>
          <p:cNvSpPr/>
          <p:nvPr/>
        </p:nvSpPr>
        <p:spPr>
          <a:xfrm>
            <a:off x="4607543" y="3139320"/>
            <a:ext cx="2370939" cy="584775"/>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zh-CN" altLang="en-US" sz="1600" b="0" dirty="0">
                <a:latin typeface="微软雅黑" panose="020B0503020204020204" pitchFamily="34" charset="-122"/>
                <a:ea typeface="微软雅黑" panose="020B0503020204020204" pitchFamily="34" charset="-122"/>
              </a:rPr>
              <a:t>填写了维修费用，才需要进行预算分配</a:t>
            </a:r>
          </a:p>
        </p:txBody>
      </p:sp>
      <p:sp>
        <p:nvSpPr>
          <p:cNvPr id="9" name="矩形 8">
            <a:extLst>
              <a:ext uri="{FF2B5EF4-FFF2-40B4-BE49-F238E27FC236}">
                <a16:creationId xmlns:a16="http://schemas.microsoft.com/office/drawing/2014/main" id="{C1E4F563-9D52-412E-8BAB-1CA989534066}"/>
              </a:ext>
            </a:extLst>
          </p:cNvPr>
          <p:cNvSpPr/>
          <p:nvPr/>
        </p:nvSpPr>
        <p:spPr>
          <a:xfrm>
            <a:off x="467543" y="4508297"/>
            <a:ext cx="8280000" cy="1251818"/>
          </a:xfrm>
          <a:prstGeom prst="rect">
            <a:avLst/>
          </a:prstGeom>
        </p:spPr>
        <p:txBody>
          <a:bodyPr wrap="square">
            <a:spAutoFit/>
          </a:bodyPr>
          <a:lstStyle/>
          <a:p>
            <a:pPr marL="342900" lvl="1" indent="-342900">
              <a:lnSpc>
                <a:spcPct val="145000"/>
              </a:lnSpc>
              <a:buFont typeface="Arial"/>
              <a:buChar char="•"/>
            </a:pPr>
            <a:r>
              <a:rPr lang="zh-CN" altLang="en-US" sz="1800" b="0" dirty="0">
                <a:latin typeface="微软雅黑" panose="020B0503020204020204" pitchFamily="34" charset="-122"/>
                <a:ea typeface="微软雅黑" panose="020B0503020204020204" pitchFamily="34" charset="-122"/>
              </a:rPr>
              <a:t>说明：如果填写了固定资产维修申请，且有费用发生，冻结了预算，则在对维修费用进行报销时，需要使用固定资产维修费用报销单，且关联前面填写的资产维修申请单，以避免重复冻结预算的情况。</a:t>
            </a:r>
            <a:endParaRPr lang="en-US" altLang="zh-CN" sz="1800" b="0" dirty="0">
              <a:latin typeface="微软雅黑" panose="020B0503020204020204" pitchFamily="34" charset="-122"/>
              <a:ea typeface="微软雅黑" panose="020B0503020204020204" pitchFamily="34" charset="-122"/>
            </a:endParaRPr>
          </a:p>
        </p:txBody>
      </p:sp>
      <p:sp>
        <p:nvSpPr>
          <p:cNvPr id="13" name="标题 1">
            <a:extLst>
              <a:ext uri="{FF2B5EF4-FFF2-40B4-BE49-F238E27FC236}">
                <a16:creationId xmlns:a16="http://schemas.microsoft.com/office/drawing/2014/main" id="{9CCA7793-6C85-4B47-B4C9-71D518D9094A}"/>
              </a:ext>
            </a:extLst>
          </p:cNvPr>
          <p:cNvSpPr>
            <a:spLocks noGrp="1"/>
          </p:cNvSpPr>
          <p:nvPr>
            <p:ph type="title"/>
          </p:nvPr>
        </p:nvSpPr>
        <p:spPr>
          <a:xfrm>
            <a:off x="541422" y="108091"/>
            <a:ext cx="8133347" cy="609600"/>
          </a:xfrm>
        </p:spPr>
        <p:txBody>
          <a:bodyPr/>
          <a:lstStyle/>
          <a:p>
            <a:r>
              <a:rPr lang="zh-CN" altLang="en-US" dirty="0"/>
              <a:t>固定资产维修</a:t>
            </a:r>
          </a:p>
        </p:txBody>
      </p:sp>
    </p:spTree>
    <p:extLst>
      <p:ext uri="{BB962C8B-B14F-4D97-AF65-F5344CB8AC3E}">
        <p14:creationId xmlns:p14="http://schemas.microsoft.com/office/powerpoint/2010/main" val="168420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1000"/>
                                        <p:tgtEl>
                                          <p:spTgt spid="1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7544" y="908720"/>
            <a:ext cx="8280920" cy="1898981"/>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固定资产维修</a:t>
            </a:r>
            <a:r>
              <a:rPr lang="zh-CN" altLang="en-US" sz="2000" b="0" dirty="0">
                <a:latin typeface="微软雅黑" panose="020B0503020204020204" pitchFamily="34" charset="-122"/>
                <a:ea typeface="微软雅黑" panose="020B0503020204020204" pitchFamily="34" charset="-122"/>
              </a:rPr>
              <a:t>结果登记：用户申请的资产维修审批通过后，生成维修结果登记列表，用户可以对资产的维修状态进行变更，填写维修结果。</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路径：科研</a:t>
            </a:r>
            <a:r>
              <a:rPr lang="zh-CN" altLang="en-US" sz="1800" b="0">
                <a:solidFill>
                  <a:schemeClr val="tx1">
                    <a:lumMod val="75000"/>
                    <a:lumOff val="25000"/>
                  </a:schemeClr>
                </a:solidFill>
                <a:latin typeface="微软雅黑" pitchFamily="34" charset="-122"/>
                <a:ea typeface="微软雅黑" pitchFamily="34" charset="-122"/>
              </a:rPr>
              <a:t>条件 </a:t>
            </a:r>
            <a:r>
              <a:rPr lang="en-US" altLang="zh-CN" sz="1800" b="0">
                <a:solidFill>
                  <a:schemeClr val="tx1">
                    <a:lumMod val="75000"/>
                    <a:lumOff val="25000"/>
                  </a:schemeClr>
                </a:solidFill>
                <a:latin typeface="微软雅黑" pitchFamily="34" charset="-122"/>
                <a:ea typeface="微软雅黑" pitchFamily="34" charset="-122"/>
              </a:rPr>
              <a:t>》</a:t>
            </a:r>
            <a:r>
              <a:rPr lang="zh-CN" altLang="en-US" sz="1800" b="0">
                <a:solidFill>
                  <a:schemeClr val="tx1">
                    <a:lumMod val="75000"/>
                    <a:lumOff val="25000"/>
                  </a:schemeClr>
                </a:solidFill>
                <a:latin typeface="微软雅黑" pitchFamily="34" charset="-122"/>
                <a:ea typeface="微软雅黑" pitchFamily="34" charset="-122"/>
              </a:rPr>
              <a:t>固定资产管理 </a:t>
            </a:r>
            <a:r>
              <a:rPr lang="en-US" altLang="zh-CN" sz="1800" b="0" dirty="0">
                <a:solidFill>
                  <a:schemeClr val="tx1">
                    <a:lumMod val="75000"/>
                    <a:lumOff val="25000"/>
                  </a:schemeClr>
                </a:solidFill>
                <a:latin typeface="微软雅黑" pitchFamily="34" charset="-122"/>
                <a:ea typeface="微软雅黑" pitchFamily="34" charset="-122"/>
              </a:rPr>
              <a:t>》 </a:t>
            </a:r>
            <a:r>
              <a:rPr lang="zh-CN" altLang="en-US" sz="1800" b="0" dirty="0">
                <a:solidFill>
                  <a:schemeClr val="tx1">
                    <a:lumMod val="75000"/>
                    <a:lumOff val="25000"/>
                  </a:schemeClr>
                </a:solidFill>
                <a:latin typeface="微软雅黑" pitchFamily="34" charset="-122"/>
                <a:ea typeface="微软雅黑" pitchFamily="34" charset="-122"/>
              </a:rPr>
              <a:t>维修结果登记</a:t>
            </a:r>
            <a:endParaRPr lang="en-US" altLang="zh-CN" sz="1800" b="0" dirty="0">
              <a:solidFill>
                <a:schemeClr val="tx1">
                  <a:lumMod val="75000"/>
                  <a:lumOff val="25000"/>
                </a:schemeClr>
              </a:solidFill>
              <a:latin typeface="微软雅黑" pitchFamily="34" charset="-122"/>
              <a:ea typeface="微软雅黑" pitchFamily="34" charset="-122"/>
            </a:endParaRPr>
          </a:p>
          <a:p>
            <a:pPr marL="742950" lvl="1" indent="-285750" defTabSz="457200">
              <a:lnSpc>
                <a:spcPct val="145000"/>
              </a:lnSpc>
              <a:spcBef>
                <a:spcPct val="20000"/>
              </a:spcBef>
              <a:buFont typeface="Arial"/>
              <a:buChar char="–"/>
            </a:pPr>
            <a:r>
              <a:rPr lang="zh-CN" altLang="en-US" sz="1800" b="0">
                <a:solidFill>
                  <a:schemeClr val="tx1">
                    <a:lumMod val="75000"/>
                    <a:lumOff val="25000"/>
                  </a:schemeClr>
                </a:solidFill>
                <a:latin typeface="微软雅黑" pitchFamily="34" charset="-122"/>
                <a:ea typeface="微软雅黑" pitchFamily="34" charset="-122"/>
              </a:rPr>
              <a:t>页面：固定资产维修</a:t>
            </a:r>
            <a:r>
              <a:rPr lang="zh-CN" altLang="en-US" sz="1800" b="0" dirty="0">
                <a:solidFill>
                  <a:schemeClr val="tx1">
                    <a:lumMod val="75000"/>
                    <a:lumOff val="25000"/>
                  </a:schemeClr>
                </a:solidFill>
                <a:latin typeface="微软雅黑" pitchFamily="34" charset="-122"/>
                <a:ea typeface="微软雅黑" pitchFamily="34" charset="-122"/>
              </a:rPr>
              <a:t>结果登记</a:t>
            </a:r>
            <a:r>
              <a:rPr lang="zh-CN" altLang="en-US" sz="1800" b="0">
                <a:solidFill>
                  <a:schemeClr val="tx1">
                    <a:lumMod val="75000"/>
                    <a:lumOff val="25000"/>
                  </a:schemeClr>
                </a:solidFill>
                <a:latin typeface="微软雅黑" pitchFamily="34" charset="-122"/>
                <a:ea typeface="微软雅黑" pitchFamily="34" charset="-122"/>
              </a:rPr>
              <a:t>列表、固定资产维修</a:t>
            </a:r>
            <a:r>
              <a:rPr lang="zh-CN" altLang="en-US" sz="1800" b="0" dirty="0">
                <a:solidFill>
                  <a:schemeClr val="tx1">
                    <a:lumMod val="75000"/>
                    <a:lumOff val="25000"/>
                  </a:schemeClr>
                </a:solidFill>
                <a:latin typeface="微软雅黑" pitchFamily="34" charset="-122"/>
                <a:ea typeface="微软雅黑" pitchFamily="34" charset="-122"/>
              </a:rPr>
              <a:t>结果登记页面</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47" y="2996952"/>
            <a:ext cx="7961313"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标题 1">
            <a:extLst>
              <a:ext uri="{FF2B5EF4-FFF2-40B4-BE49-F238E27FC236}">
                <a16:creationId xmlns:a16="http://schemas.microsoft.com/office/drawing/2014/main" id="{25EDB956-0E9C-4300-8994-D220D0D1D865}"/>
              </a:ext>
            </a:extLst>
          </p:cNvPr>
          <p:cNvSpPr>
            <a:spLocks noGrp="1"/>
          </p:cNvSpPr>
          <p:nvPr>
            <p:ph type="title"/>
          </p:nvPr>
        </p:nvSpPr>
        <p:spPr>
          <a:xfrm>
            <a:off x="541422" y="108091"/>
            <a:ext cx="8133347" cy="609600"/>
          </a:xfrm>
        </p:spPr>
        <p:txBody>
          <a:bodyPr/>
          <a:lstStyle/>
          <a:p>
            <a:r>
              <a:rPr lang="zh-CN" altLang="en-US" dirty="0"/>
              <a:t>固定资产维修</a:t>
            </a:r>
          </a:p>
        </p:txBody>
      </p:sp>
    </p:spTree>
    <p:extLst>
      <p:ext uri="{BB962C8B-B14F-4D97-AF65-F5344CB8AC3E}">
        <p14:creationId xmlns:p14="http://schemas.microsoft.com/office/powerpoint/2010/main" val="1547006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44824"/>
            <a:ext cx="7237021"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内容占位符 2">
            <a:extLst>
              <a:ext uri="{FF2B5EF4-FFF2-40B4-BE49-F238E27FC236}">
                <a16:creationId xmlns:a16="http://schemas.microsoft.com/office/drawing/2014/main" id="{7F7092EF-E528-4795-AA51-7D899B5B5466}"/>
              </a:ext>
            </a:extLst>
          </p:cNvPr>
          <p:cNvSpPr>
            <a:spLocks noGrp="1"/>
          </p:cNvSpPr>
          <p:nvPr>
            <p:ph idx="1"/>
          </p:nvPr>
        </p:nvSpPr>
        <p:spPr>
          <a:xfrm>
            <a:off x="445170" y="978568"/>
            <a:ext cx="8087270" cy="1442320"/>
          </a:xfrm>
        </p:spPr>
        <p:txBody>
          <a:bodyPr>
            <a:normAutofit/>
          </a:bodyPr>
          <a:lstStyle/>
          <a:p>
            <a:pPr>
              <a:lnSpc>
                <a:spcPct val="125000"/>
              </a:lnSpc>
            </a:pPr>
            <a:r>
              <a:rPr lang="zh-CN" altLang="en-US" dirty="0"/>
              <a:t>科研条件待办工作</a:t>
            </a:r>
            <a:endParaRPr lang="en-US" altLang="zh-CN" dirty="0"/>
          </a:p>
          <a:p>
            <a:pPr lvl="1">
              <a:lnSpc>
                <a:spcPct val="125000"/>
              </a:lnSpc>
            </a:pPr>
            <a:r>
              <a:rPr lang="zh-CN" altLang="en-US" dirty="0"/>
              <a:t>集中展示待办及审批数据</a:t>
            </a:r>
          </a:p>
        </p:txBody>
      </p:sp>
      <p:sp>
        <p:nvSpPr>
          <p:cNvPr id="6" name="标题 1">
            <a:extLst>
              <a:ext uri="{FF2B5EF4-FFF2-40B4-BE49-F238E27FC236}">
                <a16:creationId xmlns:a16="http://schemas.microsoft.com/office/drawing/2014/main" id="{B747F0CB-70CF-4D00-B796-CBA5FBC83B03}"/>
              </a:ext>
            </a:extLst>
          </p:cNvPr>
          <p:cNvSpPr>
            <a:spLocks noGrp="1"/>
          </p:cNvSpPr>
          <p:nvPr>
            <p:ph type="title"/>
          </p:nvPr>
        </p:nvSpPr>
        <p:spPr>
          <a:xfrm>
            <a:off x="541422" y="108091"/>
            <a:ext cx="8133347" cy="609600"/>
          </a:xfrm>
        </p:spPr>
        <p:txBody>
          <a:bodyPr>
            <a:normAutofit/>
          </a:bodyPr>
          <a:lstStyle/>
          <a:p>
            <a:r>
              <a:rPr lang="zh-CN" altLang="en-US" sz="2000" dirty="0"/>
              <a:t>共性操作</a:t>
            </a:r>
          </a:p>
        </p:txBody>
      </p:sp>
      <p:sp>
        <p:nvSpPr>
          <p:cNvPr id="4" name="TextBox 3"/>
          <p:cNvSpPr txBox="1"/>
          <p:nvPr/>
        </p:nvSpPr>
        <p:spPr>
          <a:xfrm>
            <a:off x="6444208" y="2755863"/>
            <a:ext cx="1655264" cy="113710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lnSpc>
                <a:spcPct val="150000"/>
              </a:lnSpc>
            </a:pPr>
            <a:r>
              <a:rPr lang="zh-CN" altLang="en-US" dirty="0"/>
              <a:t>科研条件</a:t>
            </a:r>
            <a:endParaRPr lang="en-US" altLang="zh-CN" dirty="0"/>
          </a:p>
          <a:p>
            <a:pPr algn="ctr">
              <a:lnSpc>
                <a:spcPct val="150000"/>
              </a:lnSpc>
            </a:pPr>
            <a:r>
              <a:rPr lang="zh-CN" altLang="en-US" dirty="0"/>
              <a:t>待办列表</a:t>
            </a:r>
          </a:p>
        </p:txBody>
      </p:sp>
    </p:spTree>
    <p:extLst>
      <p:ext uri="{BB962C8B-B14F-4D97-AF65-F5344CB8AC3E}">
        <p14:creationId xmlns:p14="http://schemas.microsoft.com/office/powerpoint/2010/main" val="28508871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90" y="3335521"/>
            <a:ext cx="8280000" cy="179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67544" y="908720"/>
            <a:ext cx="8280920" cy="2345257"/>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固定资产挂失</a:t>
            </a:r>
            <a:r>
              <a:rPr lang="zh-CN" altLang="en-US" sz="2000" b="0" dirty="0">
                <a:latin typeface="微软雅黑" panose="020B0503020204020204" pitchFamily="34" charset="-122"/>
                <a:ea typeface="微软雅黑" panose="020B0503020204020204" pitchFamily="34" charset="-122"/>
              </a:rPr>
              <a:t>：对于用户已领用的资产，如果丢失可在系统中发起资产挂失申请。如挂失之后又找到了资产，可撤销挂失。</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路径：科研</a:t>
            </a:r>
            <a:r>
              <a:rPr lang="zh-CN" altLang="en-US" sz="1800" b="0">
                <a:solidFill>
                  <a:schemeClr val="tx1">
                    <a:lumMod val="75000"/>
                    <a:lumOff val="25000"/>
                  </a:schemeClr>
                </a:solidFill>
                <a:latin typeface="微软雅黑" pitchFamily="34" charset="-122"/>
                <a:ea typeface="微软雅黑" pitchFamily="34" charset="-122"/>
              </a:rPr>
              <a:t>条件 </a:t>
            </a:r>
            <a:r>
              <a:rPr lang="en-US" altLang="zh-CN" sz="1800" b="0">
                <a:solidFill>
                  <a:schemeClr val="tx1">
                    <a:lumMod val="75000"/>
                    <a:lumOff val="25000"/>
                  </a:schemeClr>
                </a:solidFill>
                <a:latin typeface="微软雅黑" pitchFamily="34" charset="-122"/>
                <a:ea typeface="微软雅黑" pitchFamily="34" charset="-122"/>
              </a:rPr>
              <a:t>》</a:t>
            </a:r>
            <a:r>
              <a:rPr lang="zh-CN" altLang="en-US" sz="1800" b="0">
                <a:solidFill>
                  <a:schemeClr val="tx1">
                    <a:lumMod val="75000"/>
                    <a:lumOff val="25000"/>
                  </a:schemeClr>
                </a:solidFill>
                <a:latin typeface="微软雅黑" pitchFamily="34" charset="-122"/>
                <a:ea typeface="微软雅黑" pitchFamily="34" charset="-122"/>
              </a:rPr>
              <a:t>固定资产管理 </a:t>
            </a:r>
            <a:r>
              <a:rPr lang="en-US" altLang="zh-CN" sz="1800" b="0" dirty="0">
                <a:solidFill>
                  <a:schemeClr val="tx1">
                    <a:lumMod val="75000"/>
                    <a:lumOff val="25000"/>
                  </a:schemeClr>
                </a:solidFill>
                <a:latin typeface="微软雅黑" pitchFamily="34" charset="-122"/>
                <a:ea typeface="微软雅黑" pitchFamily="34" charset="-122"/>
              </a:rPr>
              <a:t>》 </a:t>
            </a:r>
            <a:r>
              <a:rPr lang="zh-CN" altLang="en-US" sz="1800" b="0" dirty="0">
                <a:solidFill>
                  <a:schemeClr val="tx1">
                    <a:lumMod val="75000"/>
                    <a:lumOff val="25000"/>
                  </a:schemeClr>
                </a:solidFill>
                <a:latin typeface="微软雅黑" pitchFamily="34" charset="-122"/>
                <a:ea typeface="微软雅黑" pitchFamily="34" charset="-122"/>
              </a:rPr>
              <a:t>挂失</a:t>
            </a:r>
            <a:endParaRPr lang="en-US" altLang="zh-CN" sz="1800" b="0" dirty="0">
              <a:solidFill>
                <a:schemeClr val="tx1">
                  <a:lumMod val="75000"/>
                  <a:lumOff val="25000"/>
                </a:schemeClr>
              </a:solidFill>
              <a:latin typeface="微软雅黑" pitchFamily="34" charset="-122"/>
              <a:ea typeface="微软雅黑" pitchFamily="34" charset="-122"/>
            </a:endParaRPr>
          </a:p>
          <a:p>
            <a:pPr marL="742950" lvl="1" indent="-285750" defTabSz="457200">
              <a:lnSpc>
                <a:spcPct val="145000"/>
              </a:lnSpc>
              <a:spcBef>
                <a:spcPct val="20000"/>
              </a:spcBef>
              <a:buFont typeface="Arial"/>
              <a:buChar char="–"/>
            </a:pPr>
            <a:r>
              <a:rPr lang="zh-CN" altLang="en-US" sz="1800" b="0">
                <a:solidFill>
                  <a:schemeClr val="tx1">
                    <a:lumMod val="75000"/>
                    <a:lumOff val="25000"/>
                  </a:schemeClr>
                </a:solidFill>
                <a:latin typeface="微软雅黑" pitchFamily="34" charset="-122"/>
                <a:ea typeface="微软雅黑" pitchFamily="34" charset="-122"/>
              </a:rPr>
              <a:t>页面：固定资产挂失</a:t>
            </a:r>
            <a:r>
              <a:rPr lang="zh-CN" altLang="en-US" sz="1800" b="0" dirty="0">
                <a:solidFill>
                  <a:schemeClr val="tx1">
                    <a:lumMod val="75000"/>
                    <a:lumOff val="25000"/>
                  </a:schemeClr>
                </a:solidFill>
                <a:latin typeface="微软雅黑" pitchFamily="34" charset="-122"/>
                <a:ea typeface="微软雅黑" pitchFamily="34" charset="-122"/>
              </a:rPr>
              <a:t>列表、挂失申请页面、挂失撤销申请页面</a:t>
            </a:r>
            <a:endParaRPr lang="en-US" altLang="zh-CN" sz="1800" b="0" dirty="0">
              <a:solidFill>
                <a:schemeClr val="tx1">
                  <a:lumMod val="75000"/>
                  <a:lumOff val="25000"/>
                </a:schemeClr>
              </a:solidFill>
              <a:latin typeface="微软雅黑" pitchFamily="34" charset="-122"/>
              <a:ea typeface="微软雅黑" pitchFamily="34" charset="-122"/>
            </a:endParaRPr>
          </a:p>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固定资产挂失</a:t>
            </a:r>
            <a:r>
              <a:rPr lang="zh-CN" altLang="en-US" sz="2000" b="0" dirty="0">
                <a:latin typeface="微软雅黑" panose="020B0503020204020204" pitchFamily="34" charset="-122"/>
                <a:ea typeface="微软雅黑" panose="020B0503020204020204" pitchFamily="34" charset="-122"/>
              </a:rPr>
              <a:t>列表</a:t>
            </a:r>
            <a:endParaRPr lang="en-US" altLang="zh-CN" sz="2000" b="0" dirty="0">
              <a:latin typeface="微软雅黑" panose="020B0503020204020204" pitchFamily="34" charset="-122"/>
              <a:ea typeface="微软雅黑" panose="020B0503020204020204" pitchFamily="34" charset="-122"/>
            </a:endParaRPr>
          </a:p>
        </p:txBody>
      </p:sp>
      <p:sp>
        <p:nvSpPr>
          <p:cNvPr id="10" name="标题 1"/>
          <p:cNvSpPr>
            <a:spLocks noGrp="1"/>
          </p:cNvSpPr>
          <p:nvPr>
            <p:ph type="title"/>
          </p:nvPr>
        </p:nvSpPr>
        <p:spPr>
          <a:xfrm>
            <a:off x="541422" y="108091"/>
            <a:ext cx="8133347" cy="609600"/>
          </a:xfrm>
        </p:spPr>
        <p:txBody>
          <a:bodyPr/>
          <a:lstStyle/>
          <a:p>
            <a:r>
              <a:rPr lang="zh-CN" altLang="en-US" dirty="0"/>
              <a:t>固定资产挂失</a:t>
            </a:r>
          </a:p>
        </p:txBody>
      </p:sp>
      <p:sp>
        <p:nvSpPr>
          <p:cNvPr id="25" name="矩形 24"/>
          <p:cNvSpPr/>
          <p:nvPr/>
        </p:nvSpPr>
        <p:spPr>
          <a:xfrm>
            <a:off x="539552" y="3573017"/>
            <a:ext cx="576000" cy="38571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6" name="圆角矩形标注 25"/>
          <p:cNvSpPr/>
          <p:nvPr/>
        </p:nvSpPr>
        <p:spPr>
          <a:xfrm>
            <a:off x="560767" y="4452406"/>
            <a:ext cx="1396545" cy="1356439"/>
          </a:xfrm>
          <a:prstGeom prst="wedgeRoundRectCallout">
            <a:avLst>
              <a:gd name="adj1" fmla="val -39802"/>
              <a:gd name="adj2" fmla="val -8396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点击“挂失申请”按钮，跳</a:t>
            </a:r>
            <a:r>
              <a:rPr lang="zh-CN" altLang="en-US" sz="1400" b="0">
                <a:solidFill>
                  <a:schemeClr val="tx1"/>
                </a:solidFill>
                <a:latin typeface="微软雅黑" panose="020B0503020204020204" pitchFamily="34" charset="-122"/>
                <a:ea typeface="微软雅黑" panose="020B0503020204020204" pitchFamily="34" charset="-122"/>
              </a:rPr>
              <a:t>转至固定资产挂失</a:t>
            </a:r>
            <a:r>
              <a:rPr lang="zh-CN" altLang="en-US" sz="1400" b="0" dirty="0">
                <a:solidFill>
                  <a:schemeClr val="tx1"/>
                </a:solidFill>
                <a:latin typeface="微软雅黑" panose="020B0503020204020204" pitchFamily="34" charset="-122"/>
                <a:ea typeface="微软雅黑" panose="020B0503020204020204" pitchFamily="34" charset="-122"/>
              </a:rPr>
              <a:t>申请页面</a:t>
            </a:r>
          </a:p>
        </p:txBody>
      </p:sp>
      <p:sp>
        <p:nvSpPr>
          <p:cNvPr id="27" name="矩形 26"/>
          <p:cNvSpPr/>
          <p:nvPr/>
        </p:nvSpPr>
        <p:spPr>
          <a:xfrm>
            <a:off x="1187624" y="3573016"/>
            <a:ext cx="864000" cy="38571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8" name="圆角矩形标注 27"/>
          <p:cNvSpPr/>
          <p:nvPr/>
        </p:nvSpPr>
        <p:spPr>
          <a:xfrm>
            <a:off x="2245344" y="4452406"/>
            <a:ext cx="1396545" cy="1356439"/>
          </a:xfrm>
          <a:prstGeom prst="wedgeRoundRectCallout">
            <a:avLst>
              <a:gd name="adj1" fmla="val -83132"/>
              <a:gd name="adj2" fmla="val -8892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点击“挂失撤销申请”按钮，跳</a:t>
            </a:r>
            <a:r>
              <a:rPr lang="zh-CN" altLang="en-US" sz="1400" b="0">
                <a:solidFill>
                  <a:schemeClr val="tx1"/>
                </a:solidFill>
                <a:latin typeface="微软雅黑" panose="020B0503020204020204" pitchFamily="34" charset="-122"/>
                <a:ea typeface="微软雅黑" panose="020B0503020204020204" pitchFamily="34" charset="-122"/>
              </a:rPr>
              <a:t>转至固定资产挂失</a:t>
            </a:r>
            <a:r>
              <a:rPr lang="zh-CN" altLang="en-US" sz="1400" b="0" dirty="0">
                <a:solidFill>
                  <a:schemeClr val="tx1"/>
                </a:solidFill>
                <a:latin typeface="微软雅黑" panose="020B0503020204020204" pitchFamily="34" charset="-122"/>
                <a:ea typeface="微软雅黑" panose="020B0503020204020204" pitchFamily="34" charset="-122"/>
              </a:rPr>
              <a:t>撤销申请页面</a:t>
            </a:r>
          </a:p>
        </p:txBody>
      </p:sp>
    </p:spTree>
    <p:extLst>
      <p:ext uri="{BB962C8B-B14F-4D97-AF65-F5344CB8AC3E}">
        <p14:creationId xmlns:p14="http://schemas.microsoft.com/office/powerpoint/2010/main" val="123809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style.rotation</p:attrName>
                                        </p:attrNameLst>
                                      </p:cBhvr>
                                      <p:tavLst>
                                        <p:tav tm="0">
                                          <p:val>
                                            <p:fltVal val="90"/>
                                          </p:val>
                                        </p:tav>
                                        <p:tav tm="100000">
                                          <p:val>
                                            <p:fltVal val="0"/>
                                          </p:val>
                                        </p:tav>
                                      </p:tavLst>
                                    </p:anim>
                                    <p:animEffect transition="in" filter="fade">
                                      <p:cBhvr>
                                        <p:cTn id="10" dur="500"/>
                                        <p:tgtEl>
                                          <p:spTgt spid="25"/>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 calcmode="lin" valueType="num">
                                      <p:cBhvr>
                                        <p:cTn id="16" dur="500" fill="hold"/>
                                        <p:tgtEl>
                                          <p:spTgt spid="26"/>
                                        </p:tgtEl>
                                        <p:attrNameLst>
                                          <p:attrName>style.rotation</p:attrName>
                                        </p:attrNameLst>
                                      </p:cBhvr>
                                      <p:tavLst>
                                        <p:tav tm="0">
                                          <p:val>
                                            <p:fltVal val="90"/>
                                          </p:val>
                                        </p:tav>
                                        <p:tav tm="100000">
                                          <p:val>
                                            <p:fltVal val="0"/>
                                          </p:val>
                                        </p:tav>
                                      </p:tavLst>
                                    </p:anim>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 calcmode="lin" valueType="num">
                                      <p:cBhvr>
                                        <p:cTn id="24" dur="500" fill="hold"/>
                                        <p:tgtEl>
                                          <p:spTgt spid="27"/>
                                        </p:tgtEl>
                                        <p:attrNameLst>
                                          <p:attrName>style.rotation</p:attrName>
                                        </p:attrNameLst>
                                      </p:cBhvr>
                                      <p:tavLst>
                                        <p:tav tm="0">
                                          <p:val>
                                            <p:fltVal val="90"/>
                                          </p:val>
                                        </p:tav>
                                        <p:tav tm="100000">
                                          <p:val>
                                            <p:fltVal val="0"/>
                                          </p:val>
                                        </p:tav>
                                      </p:tavLst>
                                    </p:anim>
                                    <p:animEffect transition="in" filter="fade">
                                      <p:cBhvr>
                                        <p:cTn id="25" dur="500"/>
                                        <p:tgtEl>
                                          <p:spTgt spid="27"/>
                                        </p:tgtEl>
                                      </p:cBhvr>
                                    </p:animEffect>
                                  </p:childTnLst>
                                </p:cTn>
                              </p:par>
                            </p:childTnLst>
                          </p:cTn>
                        </p:par>
                        <p:par>
                          <p:cTn id="26" fill="hold">
                            <p:stCondLst>
                              <p:cond delay="500"/>
                            </p:stCondLst>
                            <p:childTnLst>
                              <p:par>
                                <p:cTn id="27" presetID="31"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 calcmode="lin" valueType="num">
                                      <p:cBhvr>
                                        <p:cTn id="31" dur="500" fill="hold"/>
                                        <p:tgtEl>
                                          <p:spTgt spid="28"/>
                                        </p:tgtEl>
                                        <p:attrNameLst>
                                          <p:attrName>style.rotation</p:attrName>
                                        </p:attrNameLst>
                                      </p:cBhvr>
                                      <p:tavLst>
                                        <p:tav tm="0">
                                          <p:val>
                                            <p:fltVal val="90"/>
                                          </p:val>
                                        </p:tav>
                                        <p:tav tm="100000">
                                          <p:val>
                                            <p:fltVal val="0"/>
                                          </p:val>
                                        </p:tav>
                                      </p:tavLst>
                                    </p:anim>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67544" y="908720"/>
            <a:ext cx="8280000" cy="538609"/>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固定资产挂失</a:t>
            </a:r>
            <a:r>
              <a:rPr lang="zh-CN" altLang="en-US" sz="2000" b="0" dirty="0">
                <a:latin typeface="微软雅黑" panose="020B0503020204020204" pitchFamily="34" charset="-122"/>
                <a:ea typeface="微软雅黑" panose="020B0503020204020204" pitchFamily="34" charset="-122"/>
              </a:rPr>
              <a:t>申请页面</a:t>
            </a:r>
          </a:p>
        </p:txBody>
      </p:sp>
      <p:pic>
        <p:nvPicPr>
          <p:cNvPr id="15" name="图片 14"/>
          <p:cNvPicPr>
            <a:picLocks noChangeAspect="1"/>
          </p:cNvPicPr>
          <p:nvPr/>
        </p:nvPicPr>
        <p:blipFill>
          <a:blip r:embed="rId2"/>
          <a:stretch>
            <a:fillRect/>
          </a:stretch>
        </p:blipFill>
        <p:spPr>
          <a:xfrm>
            <a:off x="468464" y="1440814"/>
            <a:ext cx="8280000" cy="4900720"/>
          </a:xfrm>
          <a:prstGeom prst="rect">
            <a:avLst/>
          </a:prstGeom>
          <a:ln>
            <a:solidFill>
              <a:schemeClr val="bg1">
                <a:lumMod val="85000"/>
              </a:schemeClr>
            </a:solidFill>
          </a:ln>
        </p:spPr>
      </p:pic>
      <p:sp>
        <p:nvSpPr>
          <p:cNvPr id="22" name="矩形 21"/>
          <p:cNvSpPr/>
          <p:nvPr/>
        </p:nvSpPr>
        <p:spPr>
          <a:xfrm>
            <a:off x="611560" y="5558669"/>
            <a:ext cx="612000" cy="26629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矩形 8"/>
          <p:cNvSpPr/>
          <p:nvPr/>
        </p:nvSpPr>
        <p:spPr>
          <a:xfrm>
            <a:off x="467544" y="1484784"/>
            <a:ext cx="1293863" cy="37575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标题 1">
            <a:extLst>
              <a:ext uri="{FF2B5EF4-FFF2-40B4-BE49-F238E27FC236}">
                <a16:creationId xmlns:a16="http://schemas.microsoft.com/office/drawing/2014/main" id="{D7682CD3-B0FA-43E8-8113-AF48AC42D882}"/>
              </a:ext>
            </a:extLst>
          </p:cNvPr>
          <p:cNvSpPr>
            <a:spLocks noGrp="1"/>
          </p:cNvSpPr>
          <p:nvPr>
            <p:ph type="title"/>
          </p:nvPr>
        </p:nvSpPr>
        <p:spPr>
          <a:xfrm>
            <a:off x="541422" y="108091"/>
            <a:ext cx="8133347" cy="609600"/>
          </a:xfrm>
        </p:spPr>
        <p:txBody>
          <a:bodyPr/>
          <a:lstStyle/>
          <a:p>
            <a:r>
              <a:rPr lang="en-US" altLang="zh-CN" dirty="0"/>
              <a:t>2-7. </a:t>
            </a:r>
            <a:r>
              <a:rPr lang="zh-CN" altLang="en-US" dirty="0"/>
              <a:t>固定资产挂失</a:t>
            </a:r>
          </a:p>
        </p:txBody>
      </p:sp>
    </p:spTree>
    <p:extLst>
      <p:ext uri="{BB962C8B-B14F-4D97-AF65-F5344CB8AC3E}">
        <p14:creationId xmlns:p14="http://schemas.microsoft.com/office/powerpoint/2010/main" val="23942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500"/>
                                        <p:tgtEl>
                                          <p:spTgt spid="2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467544" y="1556792"/>
            <a:ext cx="8280000" cy="4734695"/>
          </a:xfrm>
          <a:prstGeom prst="rect">
            <a:avLst/>
          </a:prstGeom>
          <a:ln>
            <a:solidFill>
              <a:schemeClr val="bg1">
                <a:lumMod val="85000"/>
              </a:schemeClr>
            </a:solidFill>
          </a:ln>
        </p:spPr>
      </p:pic>
      <p:sp>
        <p:nvSpPr>
          <p:cNvPr id="7" name="矩形 6"/>
          <p:cNvSpPr/>
          <p:nvPr/>
        </p:nvSpPr>
        <p:spPr>
          <a:xfrm>
            <a:off x="467544" y="908720"/>
            <a:ext cx="8280000" cy="538609"/>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固定资产挂失</a:t>
            </a:r>
            <a:r>
              <a:rPr lang="zh-CN" altLang="en-US" sz="2000" b="0" dirty="0">
                <a:latin typeface="微软雅黑" panose="020B0503020204020204" pitchFamily="34" charset="-122"/>
                <a:ea typeface="微软雅黑" panose="020B0503020204020204" pitchFamily="34" charset="-122"/>
              </a:rPr>
              <a:t>撤销申请页面</a:t>
            </a:r>
          </a:p>
        </p:txBody>
      </p:sp>
      <p:sp>
        <p:nvSpPr>
          <p:cNvPr id="22" name="矩形 21"/>
          <p:cNvSpPr/>
          <p:nvPr/>
        </p:nvSpPr>
        <p:spPr>
          <a:xfrm>
            <a:off x="611560" y="5558669"/>
            <a:ext cx="612000" cy="26629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 name="矩形 10"/>
          <p:cNvSpPr/>
          <p:nvPr/>
        </p:nvSpPr>
        <p:spPr>
          <a:xfrm>
            <a:off x="467544" y="1541074"/>
            <a:ext cx="1293863" cy="37575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标题 1">
            <a:extLst>
              <a:ext uri="{FF2B5EF4-FFF2-40B4-BE49-F238E27FC236}">
                <a16:creationId xmlns:a16="http://schemas.microsoft.com/office/drawing/2014/main" id="{CCA283D3-8AC5-408B-BB87-38BCAEEE5B2C}"/>
              </a:ext>
            </a:extLst>
          </p:cNvPr>
          <p:cNvSpPr>
            <a:spLocks noGrp="1"/>
          </p:cNvSpPr>
          <p:nvPr>
            <p:ph type="title"/>
          </p:nvPr>
        </p:nvSpPr>
        <p:spPr>
          <a:xfrm>
            <a:off x="541422" y="108091"/>
            <a:ext cx="8133347" cy="609600"/>
          </a:xfrm>
        </p:spPr>
        <p:txBody>
          <a:bodyPr/>
          <a:lstStyle/>
          <a:p>
            <a:r>
              <a:rPr lang="en-US" altLang="zh-CN" dirty="0"/>
              <a:t>2-7. </a:t>
            </a:r>
            <a:r>
              <a:rPr lang="zh-CN" altLang="en-US" dirty="0"/>
              <a:t>固定资产挂失</a:t>
            </a:r>
          </a:p>
        </p:txBody>
      </p:sp>
    </p:spTree>
    <p:extLst>
      <p:ext uri="{BB962C8B-B14F-4D97-AF65-F5344CB8AC3E}">
        <p14:creationId xmlns:p14="http://schemas.microsoft.com/office/powerpoint/2010/main" val="51385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500"/>
                                        <p:tgtEl>
                                          <p:spTgt spid="2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a:extLst>
              <a:ext uri="{FF2B5EF4-FFF2-40B4-BE49-F238E27FC236}">
                <a16:creationId xmlns:a16="http://schemas.microsoft.com/office/drawing/2014/main" id="{576BD065-1A47-443E-BD57-B539EB2CA082}"/>
              </a:ext>
            </a:extLst>
          </p:cNvPr>
          <p:cNvSpPr>
            <a:spLocks noGrp="1"/>
          </p:cNvSpPr>
          <p:nvPr>
            <p:ph idx="1"/>
          </p:nvPr>
        </p:nvSpPr>
        <p:spPr>
          <a:xfrm>
            <a:off x="445170" y="978568"/>
            <a:ext cx="8229599" cy="522143"/>
          </a:xfrm>
        </p:spPr>
        <p:txBody>
          <a:bodyPr>
            <a:normAutofit/>
          </a:bodyPr>
          <a:lstStyle/>
          <a:p>
            <a:pPr>
              <a:buFont typeface="Wingdings" panose="05000000000000000000" pitchFamily="2" charset="2"/>
              <a:buChar char="n"/>
            </a:pPr>
            <a:r>
              <a:rPr lang="zh-CN" altLang="en-US" b="1" dirty="0"/>
              <a:t>关于资产处置的处理过程说明</a:t>
            </a:r>
          </a:p>
        </p:txBody>
      </p:sp>
      <p:sp>
        <p:nvSpPr>
          <p:cNvPr id="5" name="矩形 4">
            <a:extLst>
              <a:ext uri="{FF2B5EF4-FFF2-40B4-BE49-F238E27FC236}">
                <a16:creationId xmlns:a16="http://schemas.microsoft.com/office/drawing/2014/main" id="{0D5977E5-AA3A-45FD-93AC-C1912006BCF0}"/>
              </a:ext>
            </a:extLst>
          </p:cNvPr>
          <p:cNvSpPr/>
          <p:nvPr/>
        </p:nvSpPr>
        <p:spPr>
          <a:xfrm>
            <a:off x="468095" y="1500711"/>
            <a:ext cx="8280000" cy="3269613"/>
          </a:xfrm>
          <a:prstGeom prst="rect">
            <a:avLst/>
          </a:prstGeom>
        </p:spPr>
        <p:txBody>
          <a:bodyPr wrap="square">
            <a:spAutoFit/>
          </a:bodyPr>
          <a:lstStyle/>
          <a:p>
            <a:pPr marL="0" lvl="1">
              <a:lnSpc>
                <a:spcPct val="150000"/>
              </a:lnSpc>
            </a:pPr>
            <a:r>
              <a:rPr lang="zh-CN" altLang="en-US" sz="2000" b="0" dirty="0">
                <a:latin typeface="微软雅黑" panose="020B0503020204020204" pitchFamily="34" charset="-122"/>
                <a:ea typeface="微软雅黑" panose="020B0503020204020204" pitchFamily="34" charset="-122"/>
              </a:rPr>
              <a:t>资产处置分为两个阶段：</a:t>
            </a:r>
            <a:endParaRPr lang="en-US" altLang="zh-CN" sz="2000" b="0" dirty="0">
              <a:latin typeface="微软雅黑" panose="020B0503020204020204" pitchFamily="34" charset="-122"/>
              <a:ea typeface="微软雅黑" panose="020B0503020204020204" pitchFamily="34" charset="-122"/>
            </a:endParaRPr>
          </a:p>
          <a:p>
            <a:pPr marL="342900" lvl="1" indent="-342900">
              <a:lnSpc>
                <a:spcPct val="150000"/>
              </a:lnSpc>
              <a:buFont typeface="Wingdings" panose="05000000000000000000" pitchFamily="2" charset="2"/>
              <a:buChar char="Ø"/>
            </a:pPr>
            <a:r>
              <a:rPr lang="zh-CN" altLang="en-US" sz="2000" dirty="0">
                <a:solidFill>
                  <a:srgbClr val="C00000"/>
                </a:solidFill>
                <a:latin typeface="微软雅黑" panose="020B0503020204020204" pitchFamily="34" charset="-122"/>
                <a:ea typeface="微软雅黑" panose="020B0503020204020204" pitchFamily="34" charset="-122"/>
              </a:rPr>
              <a:t>资产处置申请</a:t>
            </a:r>
            <a:r>
              <a:rPr lang="zh-CN" altLang="en-US" sz="2000" b="0" dirty="0">
                <a:latin typeface="微软雅黑" panose="020B0503020204020204" pitchFamily="34" charset="-122"/>
                <a:ea typeface="微软雅黑" panose="020B0503020204020204" pitchFamily="34" charset="-122"/>
              </a:rPr>
              <a:t>：</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课题组</a:t>
            </a:r>
            <a:r>
              <a:rPr lang="zh-CN" altLang="en-US" sz="2000" b="0" dirty="0">
                <a:latin typeface="微软雅黑" panose="020B0503020204020204" pitchFamily="34" charset="-122"/>
                <a:ea typeface="微软雅黑" panose="020B0503020204020204" pitchFamily="34" charset="-122"/>
              </a:rPr>
              <a:t>可针对已达到处置条件的资产，</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发起资产处置申请</a:t>
            </a:r>
            <a:r>
              <a:rPr lang="zh-CN" altLang="en-US" sz="2000" b="0" dirty="0">
                <a:latin typeface="微软雅黑" panose="020B0503020204020204" pitchFamily="34" charset="-122"/>
                <a:ea typeface="微软雅黑" panose="020B0503020204020204" pitchFamily="34" charset="-122"/>
              </a:rPr>
              <a:t>，经审批确定是否同意该对该资产进行处置。</a:t>
            </a:r>
            <a:endParaRPr lang="en-US" altLang="zh-CN" sz="2000" b="0" dirty="0">
              <a:latin typeface="微软雅黑" panose="020B0503020204020204" pitchFamily="34" charset="-122"/>
              <a:ea typeface="微软雅黑" panose="020B0503020204020204" pitchFamily="34" charset="-122"/>
            </a:endParaRPr>
          </a:p>
          <a:p>
            <a:pPr marL="342900" lvl="1" indent="-342900">
              <a:lnSpc>
                <a:spcPct val="150000"/>
              </a:lnSpc>
              <a:buFont typeface="Wingdings" panose="05000000000000000000" pitchFamily="2" charset="2"/>
              <a:buChar char="Ø"/>
            </a:pPr>
            <a:r>
              <a:rPr lang="zh-CN" altLang="en-US" sz="2000" b="0" dirty="0">
                <a:latin typeface="微软雅黑" panose="020B0503020204020204" pitchFamily="34" charset="-122"/>
                <a:ea typeface="微软雅黑" panose="020B0503020204020204" pitchFamily="34" charset="-122"/>
              </a:rPr>
              <a:t>资产处置汇总：</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所资产管理员</a:t>
            </a:r>
            <a:r>
              <a:rPr lang="zh-CN" altLang="en-US" sz="2000" b="0" dirty="0">
                <a:latin typeface="微软雅黑" panose="020B0503020204020204" pitchFamily="34" charset="-122"/>
                <a:ea typeface="微软雅黑" panose="020B0503020204020204" pitchFamily="34" charset="-122"/>
              </a:rPr>
              <a:t>统一对已经通过处置申请审批的资产，</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进行资产处置汇总</a:t>
            </a:r>
            <a:r>
              <a:rPr lang="zh-CN" altLang="en-US" sz="2000" b="0" dirty="0">
                <a:latin typeface="微软雅黑" panose="020B0503020204020204" pitchFamily="34" charset="-122"/>
                <a:ea typeface="微软雅黑" panose="020B0503020204020204" pitchFamily="34" charset="-122"/>
              </a:rPr>
              <a:t>，对资产进行真正的处置操作。</a:t>
            </a:r>
            <a:endParaRPr lang="en-US" altLang="zh-CN" sz="2000" b="0" dirty="0">
              <a:latin typeface="微软雅黑" panose="020B0503020204020204" pitchFamily="34" charset="-122"/>
              <a:ea typeface="微软雅黑" panose="020B0503020204020204" pitchFamily="34" charset="-122"/>
            </a:endParaRPr>
          </a:p>
          <a:p>
            <a:pPr marL="342900" lvl="1" indent="-342900">
              <a:lnSpc>
                <a:spcPct val="150000"/>
              </a:lnSpc>
              <a:buFont typeface="Wingdings" panose="05000000000000000000" pitchFamily="2" charset="2"/>
              <a:buChar char="Ø"/>
            </a:pPr>
            <a:r>
              <a:rPr lang="zh-CN" altLang="en-US" sz="2000" b="0" dirty="0">
                <a:latin typeface="微软雅黑" panose="020B0503020204020204" pitchFamily="34" charset="-122"/>
                <a:ea typeface="微软雅黑" panose="020B0503020204020204" pitchFamily="34" charset="-122"/>
              </a:rPr>
              <a:t>完成处置汇总审批的资产，状态为“已处置”。且会显示在当月资产台账的待入账列表中，供资产管理员进行台账和传送凭证处理。</a:t>
            </a:r>
            <a:endParaRPr lang="en-US" altLang="zh-CN" sz="2000" b="0" dirty="0">
              <a:latin typeface="微软雅黑" panose="020B0503020204020204" pitchFamily="34" charset="-122"/>
              <a:ea typeface="微软雅黑" panose="020B0503020204020204" pitchFamily="34" charset="-122"/>
            </a:endParaRPr>
          </a:p>
        </p:txBody>
      </p:sp>
      <p:graphicFrame>
        <p:nvGraphicFramePr>
          <p:cNvPr id="2" name="图示 1">
            <a:extLst>
              <a:ext uri="{FF2B5EF4-FFF2-40B4-BE49-F238E27FC236}">
                <a16:creationId xmlns:a16="http://schemas.microsoft.com/office/drawing/2014/main" id="{85465E96-8979-4D90-9A25-D739128B10D3}"/>
              </a:ext>
            </a:extLst>
          </p:cNvPr>
          <p:cNvGraphicFramePr/>
          <p:nvPr/>
        </p:nvGraphicFramePr>
        <p:xfrm>
          <a:off x="1259632" y="3573016"/>
          <a:ext cx="64087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标题 1">
            <a:extLst>
              <a:ext uri="{FF2B5EF4-FFF2-40B4-BE49-F238E27FC236}">
                <a16:creationId xmlns:a16="http://schemas.microsoft.com/office/drawing/2014/main" id="{4B3B69DF-04CF-43BA-B126-BBD111B3BCC0}"/>
              </a:ext>
            </a:extLst>
          </p:cNvPr>
          <p:cNvSpPr>
            <a:spLocks noGrp="1"/>
          </p:cNvSpPr>
          <p:nvPr>
            <p:ph type="title"/>
          </p:nvPr>
        </p:nvSpPr>
        <p:spPr>
          <a:xfrm>
            <a:off x="541422" y="108091"/>
            <a:ext cx="8133347" cy="609600"/>
          </a:xfrm>
        </p:spPr>
        <p:txBody>
          <a:bodyPr/>
          <a:lstStyle/>
          <a:p>
            <a:r>
              <a:rPr lang="en-US" altLang="zh-CN" dirty="0"/>
              <a:t>2-8. </a:t>
            </a:r>
            <a:r>
              <a:rPr lang="zh-CN" altLang="en-US" dirty="0"/>
              <a:t>固定资产处置</a:t>
            </a:r>
          </a:p>
        </p:txBody>
      </p:sp>
    </p:spTree>
    <p:extLst>
      <p:ext uri="{BB962C8B-B14F-4D97-AF65-F5344CB8AC3E}">
        <p14:creationId xmlns:p14="http://schemas.microsoft.com/office/powerpoint/2010/main" val="41272629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56" y="3140968"/>
            <a:ext cx="8280000" cy="179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67544" y="908720"/>
            <a:ext cx="8280920" cy="1888209"/>
          </a:xfrm>
          <a:prstGeom prst="rect">
            <a:avLst/>
          </a:prstGeom>
        </p:spPr>
        <p:txBody>
          <a:bodyPr wrap="square">
            <a:spAutoFit/>
          </a:bodyPr>
          <a:lstStyle/>
          <a:p>
            <a:pPr marL="342900" lvl="1" indent="-342900">
              <a:lnSpc>
                <a:spcPct val="145000"/>
              </a:lnSpc>
              <a:buFont typeface="Arial"/>
              <a:buChar char="•"/>
            </a:pPr>
            <a:r>
              <a:rPr lang="zh-CN" altLang="en-US" sz="2000" b="0" dirty="0">
                <a:latin typeface="微软雅黑" panose="020B0503020204020204" pitchFamily="34" charset="-122"/>
                <a:ea typeface="微软雅黑" panose="020B0503020204020204" pitchFamily="34" charset="-122"/>
              </a:rPr>
              <a:t>固定资产处置：已达到处置条件的资产可以由课题组或资产管理员发起资产处置申请，审批通过后，由所级资产管理员统一进行资产处置汇总。处置汇总完成后，资产才会置为已处置的状态。</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路径：科研条件 </a:t>
            </a:r>
            <a:r>
              <a:rPr lang="en-US" altLang="zh-CN" sz="1800" b="0" dirty="0">
                <a:solidFill>
                  <a:schemeClr val="tx1">
                    <a:lumMod val="75000"/>
                    <a:lumOff val="25000"/>
                  </a:schemeClr>
                </a:solidFill>
                <a:latin typeface="微软雅黑" pitchFamily="34" charset="-122"/>
                <a:ea typeface="微软雅黑" pitchFamily="34" charset="-122"/>
              </a:rPr>
              <a:t>》</a:t>
            </a:r>
            <a:r>
              <a:rPr lang="zh-CN" altLang="en-US" sz="1800" b="0" dirty="0">
                <a:solidFill>
                  <a:schemeClr val="tx1">
                    <a:lumMod val="75000"/>
                    <a:lumOff val="25000"/>
                  </a:schemeClr>
                </a:solidFill>
                <a:latin typeface="微软雅黑" pitchFamily="34" charset="-122"/>
                <a:ea typeface="微软雅黑" pitchFamily="34" charset="-122"/>
              </a:rPr>
              <a:t>固定资产管理 </a:t>
            </a:r>
            <a:r>
              <a:rPr lang="en-US" altLang="zh-CN" sz="1800" b="0" dirty="0">
                <a:solidFill>
                  <a:schemeClr val="tx1">
                    <a:lumMod val="75000"/>
                    <a:lumOff val="25000"/>
                  </a:schemeClr>
                </a:solidFill>
                <a:latin typeface="微软雅黑" pitchFamily="34" charset="-122"/>
                <a:ea typeface="微软雅黑" pitchFamily="34" charset="-122"/>
              </a:rPr>
              <a:t>》 </a:t>
            </a:r>
            <a:r>
              <a:rPr lang="zh-CN" altLang="en-US" sz="1800" b="0" dirty="0">
                <a:solidFill>
                  <a:schemeClr val="tx1">
                    <a:lumMod val="75000"/>
                    <a:lumOff val="25000"/>
                  </a:schemeClr>
                </a:solidFill>
                <a:latin typeface="微软雅黑" pitchFamily="34" charset="-122"/>
                <a:ea typeface="微软雅黑" pitchFamily="34" charset="-122"/>
              </a:rPr>
              <a:t>固定资产处置申请</a:t>
            </a:r>
            <a:endParaRPr lang="en-US" altLang="zh-CN" sz="1800" b="0" dirty="0">
              <a:solidFill>
                <a:schemeClr val="tx1">
                  <a:lumMod val="75000"/>
                  <a:lumOff val="25000"/>
                </a:schemeClr>
              </a:solidFill>
              <a:latin typeface="微软雅黑" pitchFamily="34" charset="-122"/>
              <a:ea typeface="微软雅黑" pitchFamily="34" charset="-122"/>
            </a:endParaRPr>
          </a:p>
        </p:txBody>
      </p:sp>
      <p:sp>
        <p:nvSpPr>
          <p:cNvPr id="25" name="矩形 24"/>
          <p:cNvSpPr/>
          <p:nvPr/>
        </p:nvSpPr>
        <p:spPr>
          <a:xfrm>
            <a:off x="538009" y="3356992"/>
            <a:ext cx="576000" cy="3240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b="0">
              <a:latin typeface="微软雅黑" panose="020B0503020204020204" pitchFamily="34" charset="-122"/>
              <a:ea typeface="微软雅黑" panose="020B0503020204020204" pitchFamily="34" charset="-122"/>
            </a:endParaRPr>
          </a:p>
        </p:txBody>
      </p:sp>
      <p:sp>
        <p:nvSpPr>
          <p:cNvPr id="26" name="圆角矩形标注 25"/>
          <p:cNvSpPr/>
          <p:nvPr/>
        </p:nvSpPr>
        <p:spPr>
          <a:xfrm>
            <a:off x="754033" y="4092125"/>
            <a:ext cx="1396545" cy="1356439"/>
          </a:xfrm>
          <a:prstGeom prst="wedgeRoundRectCallout">
            <a:avLst>
              <a:gd name="adj1" fmla="val -39802"/>
              <a:gd name="adj2" fmla="val -8396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b="0" dirty="0">
                <a:solidFill>
                  <a:schemeClr val="tx1"/>
                </a:solidFill>
                <a:latin typeface="微软雅黑" panose="020B0503020204020204" pitchFamily="34" charset="-122"/>
                <a:ea typeface="微软雅黑" panose="020B0503020204020204" pitchFamily="34" charset="-122"/>
              </a:rPr>
              <a:t>点击“处置申请”按钮，跳</a:t>
            </a:r>
            <a:r>
              <a:rPr lang="zh-CN" altLang="en-US" sz="1400" b="0">
                <a:solidFill>
                  <a:schemeClr val="tx1"/>
                </a:solidFill>
                <a:latin typeface="微软雅黑" panose="020B0503020204020204" pitchFamily="34" charset="-122"/>
                <a:ea typeface="微软雅黑" panose="020B0503020204020204" pitchFamily="34" charset="-122"/>
              </a:rPr>
              <a:t>转至固定资产处置</a:t>
            </a:r>
            <a:r>
              <a:rPr lang="zh-CN" altLang="en-US" sz="1400" b="0" dirty="0">
                <a:solidFill>
                  <a:schemeClr val="tx1"/>
                </a:solidFill>
                <a:latin typeface="微软雅黑" panose="020B0503020204020204" pitchFamily="34" charset="-122"/>
                <a:ea typeface="微软雅黑" panose="020B0503020204020204" pitchFamily="34" charset="-122"/>
              </a:rPr>
              <a:t>申请页面</a:t>
            </a:r>
          </a:p>
        </p:txBody>
      </p:sp>
      <p:sp>
        <p:nvSpPr>
          <p:cNvPr id="11" name="标题 1">
            <a:extLst>
              <a:ext uri="{FF2B5EF4-FFF2-40B4-BE49-F238E27FC236}">
                <a16:creationId xmlns:a16="http://schemas.microsoft.com/office/drawing/2014/main" id="{D00C5BD7-9FE4-4A99-B377-B28804CCBA53}"/>
              </a:ext>
            </a:extLst>
          </p:cNvPr>
          <p:cNvSpPr>
            <a:spLocks noGrp="1"/>
          </p:cNvSpPr>
          <p:nvPr>
            <p:ph type="title"/>
          </p:nvPr>
        </p:nvSpPr>
        <p:spPr>
          <a:xfrm>
            <a:off x="541422" y="108091"/>
            <a:ext cx="8133347" cy="609600"/>
          </a:xfrm>
        </p:spPr>
        <p:txBody>
          <a:bodyPr/>
          <a:lstStyle/>
          <a:p>
            <a:r>
              <a:rPr lang="en-US" altLang="zh-CN" dirty="0"/>
              <a:t>2-8. </a:t>
            </a:r>
            <a:r>
              <a:rPr lang="zh-CN" altLang="en-US" dirty="0"/>
              <a:t>固定资产处置</a:t>
            </a:r>
          </a:p>
        </p:txBody>
      </p:sp>
    </p:spTree>
    <p:extLst>
      <p:ext uri="{BB962C8B-B14F-4D97-AF65-F5344CB8AC3E}">
        <p14:creationId xmlns:p14="http://schemas.microsoft.com/office/powerpoint/2010/main" val="389823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style.rotation</p:attrName>
                                        </p:attrNameLst>
                                      </p:cBhvr>
                                      <p:tavLst>
                                        <p:tav tm="0">
                                          <p:val>
                                            <p:fltVal val="90"/>
                                          </p:val>
                                        </p:tav>
                                        <p:tav tm="100000">
                                          <p:val>
                                            <p:fltVal val="0"/>
                                          </p:val>
                                        </p:tav>
                                      </p:tavLst>
                                    </p:anim>
                                    <p:animEffect transition="in" filter="fade">
                                      <p:cBhvr>
                                        <p:cTn id="10" dur="500"/>
                                        <p:tgtEl>
                                          <p:spTgt spid="25"/>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1000" fill="hold"/>
                                        <p:tgtEl>
                                          <p:spTgt spid="26"/>
                                        </p:tgtEl>
                                        <p:attrNameLst>
                                          <p:attrName>ppt_w</p:attrName>
                                        </p:attrNameLst>
                                      </p:cBhvr>
                                      <p:tavLst>
                                        <p:tav tm="0">
                                          <p:val>
                                            <p:fltVal val="0"/>
                                          </p:val>
                                        </p:tav>
                                        <p:tav tm="100000">
                                          <p:val>
                                            <p:strVal val="#ppt_w"/>
                                          </p:val>
                                        </p:tav>
                                      </p:tavLst>
                                    </p:anim>
                                    <p:anim calcmode="lin" valueType="num">
                                      <p:cBhvr>
                                        <p:cTn id="15" dur="1000" fill="hold"/>
                                        <p:tgtEl>
                                          <p:spTgt spid="26"/>
                                        </p:tgtEl>
                                        <p:attrNameLst>
                                          <p:attrName>ppt_h</p:attrName>
                                        </p:attrNameLst>
                                      </p:cBhvr>
                                      <p:tavLst>
                                        <p:tav tm="0">
                                          <p:val>
                                            <p:fltVal val="0"/>
                                          </p:val>
                                        </p:tav>
                                        <p:tav tm="100000">
                                          <p:val>
                                            <p:strVal val="#ppt_h"/>
                                          </p:val>
                                        </p:tav>
                                      </p:tavLst>
                                    </p:anim>
                                    <p:anim calcmode="lin" valueType="num">
                                      <p:cBhvr>
                                        <p:cTn id="16" dur="1000" fill="hold"/>
                                        <p:tgtEl>
                                          <p:spTgt spid="26"/>
                                        </p:tgtEl>
                                        <p:attrNameLst>
                                          <p:attrName>style.rotation</p:attrName>
                                        </p:attrNameLst>
                                      </p:cBhvr>
                                      <p:tavLst>
                                        <p:tav tm="0">
                                          <p:val>
                                            <p:fltVal val="90"/>
                                          </p:val>
                                        </p:tav>
                                        <p:tav tm="100000">
                                          <p:val>
                                            <p:fltVal val="0"/>
                                          </p:val>
                                        </p:tav>
                                      </p:tavLst>
                                    </p:anim>
                                    <p:animEffect transition="in" filter="fade">
                                      <p:cBhvr>
                                        <p:cTn id="1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67544" y="908720"/>
            <a:ext cx="8280000" cy="488082"/>
          </a:xfrm>
          <a:prstGeom prst="rect">
            <a:avLst/>
          </a:prstGeom>
        </p:spPr>
        <p:txBody>
          <a:bodyPr wrap="square">
            <a:spAutoFit/>
          </a:bodyPr>
          <a:lstStyle/>
          <a:p>
            <a:pPr marL="342900" lvl="1" indent="-342900">
              <a:lnSpc>
                <a:spcPct val="145000"/>
              </a:lnSpc>
              <a:buFont typeface="Arial"/>
              <a:buChar char="•"/>
            </a:pPr>
            <a:r>
              <a:rPr lang="zh-CN" altLang="en-US" sz="2000" b="0">
                <a:latin typeface="微软雅黑" panose="020B0503020204020204" pitchFamily="34" charset="-122"/>
                <a:ea typeface="微软雅黑" panose="020B0503020204020204" pitchFamily="34" charset="-122"/>
              </a:rPr>
              <a:t>固定资产处置</a:t>
            </a:r>
            <a:r>
              <a:rPr lang="zh-CN" altLang="en-US" sz="2000" b="0" dirty="0">
                <a:latin typeface="微软雅黑" panose="020B0503020204020204" pitchFamily="34" charset="-122"/>
                <a:ea typeface="微软雅黑" panose="020B0503020204020204" pitchFamily="34" charset="-122"/>
              </a:rPr>
              <a:t>申请页面</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01" y="1628800"/>
            <a:ext cx="8280000" cy="397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84" y="2132856"/>
            <a:ext cx="8280000" cy="356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标题 1">
            <a:extLst>
              <a:ext uri="{FF2B5EF4-FFF2-40B4-BE49-F238E27FC236}">
                <a16:creationId xmlns:a16="http://schemas.microsoft.com/office/drawing/2014/main" id="{ADF023B2-A459-4E8C-8557-0F030DA0295C}"/>
              </a:ext>
            </a:extLst>
          </p:cNvPr>
          <p:cNvSpPr>
            <a:spLocks noGrp="1"/>
          </p:cNvSpPr>
          <p:nvPr>
            <p:ph type="title"/>
          </p:nvPr>
        </p:nvSpPr>
        <p:spPr>
          <a:xfrm>
            <a:off x="541422" y="108091"/>
            <a:ext cx="8133347" cy="609600"/>
          </a:xfrm>
        </p:spPr>
        <p:txBody>
          <a:bodyPr/>
          <a:lstStyle/>
          <a:p>
            <a:r>
              <a:rPr lang="en-US" altLang="zh-CN" dirty="0"/>
              <a:t>2-8. </a:t>
            </a:r>
            <a:r>
              <a:rPr lang="zh-CN" altLang="en-US" dirty="0"/>
              <a:t>固定资产处置</a:t>
            </a:r>
          </a:p>
        </p:txBody>
      </p:sp>
    </p:spTree>
    <p:extLst>
      <p:ext uri="{BB962C8B-B14F-4D97-AF65-F5344CB8AC3E}">
        <p14:creationId xmlns:p14="http://schemas.microsoft.com/office/powerpoint/2010/main" val="333770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out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7544" y="908720"/>
            <a:ext cx="8280920" cy="2712217"/>
          </a:xfrm>
          <a:prstGeom prst="rect">
            <a:avLst/>
          </a:prstGeom>
        </p:spPr>
        <p:txBody>
          <a:bodyPr wrap="square">
            <a:spAutoFit/>
          </a:bodyPr>
          <a:lstStyle/>
          <a:p>
            <a:pPr marL="342900" lvl="1" indent="-342900">
              <a:lnSpc>
                <a:spcPct val="145000"/>
              </a:lnSpc>
              <a:buFont typeface="Arial"/>
              <a:buChar char="•"/>
            </a:pPr>
            <a:r>
              <a:rPr lang="zh-CN" altLang="en-US" sz="2000" b="0" dirty="0">
                <a:latin typeface="微软雅黑" panose="020B0503020204020204" pitchFamily="34" charset="-122"/>
                <a:ea typeface="微软雅黑" panose="020B0503020204020204" pitchFamily="34" charset="-122"/>
              </a:rPr>
              <a:t>固定资产处置汇总：</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所资产管理员</a:t>
            </a:r>
            <a:r>
              <a:rPr lang="zh-CN" altLang="en-US" sz="2000" b="0" dirty="0">
                <a:latin typeface="微软雅黑" panose="020B0503020204020204" pitchFamily="34" charset="-122"/>
                <a:ea typeface="微软雅黑" panose="020B0503020204020204" pitchFamily="34" charset="-122"/>
              </a:rPr>
              <a:t>统一对已经通过处置申请审批的资产，</a:t>
            </a:r>
            <a:r>
              <a:rPr lang="zh-CN" altLang="en-US" sz="2000" b="0" dirty="0">
                <a:solidFill>
                  <a:schemeClr val="accent5">
                    <a:lumMod val="75000"/>
                  </a:schemeClr>
                </a:solidFill>
                <a:latin typeface="微软雅黑" panose="020B0503020204020204" pitchFamily="34" charset="-122"/>
                <a:ea typeface="微软雅黑" panose="020B0503020204020204" pitchFamily="34" charset="-122"/>
              </a:rPr>
              <a:t>进行资产处置汇总</a:t>
            </a:r>
            <a:r>
              <a:rPr lang="zh-CN" altLang="en-US" sz="2000" b="0" dirty="0">
                <a:latin typeface="微软雅黑" panose="020B0503020204020204" pitchFamily="34" charset="-122"/>
                <a:ea typeface="微软雅黑" panose="020B0503020204020204" pitchFamily="34" charset="-122"/>
              </a:rPr>
              <a:t>，对资产进行真正的处置操作。</a:t>
            </a:r>
            <a:endParaRPr lang="en-US" altLang="zh-CN" sz="2000" b="0" dirty="0">
              <a:latin typeface="微软雅黑" panose="020B0503020204020204" pitchFamily="34" charset="-122"/>
              <a:ea typeface="微软雅黑" panose="020B0503020204020204" pitchFamily="34" charset="-122"/>
            </a:endParaRPr>
          </a:p>
          <a:p>
            <a:pPr marL="742950" lvl="1" indent="-285750" defTabSz="457200">
              <a:lnSpc>
                <a:spcPct val="145000"/>
              </a:lnSpc>
              <a:spcBef>
                <a:spcPct val="20000"/>
              </a:spcBef>
              <a:buFont typeface="Arial"/>
              <a:buChar char="–"/>
            </a:pPr>
            <a:r>
              <a:rPr lang="zh-CN" altLang="en-US" sz="1800" b="0" dirty="0">
                <a:solidFill>
                  <a:schemeClr val="tx1">
                    <a:lumMod val="75000"/>
                    <a:lumOff val="25000"/>
                  </a:schemeClr>
                </a:solidFill>
                <a:latin typeface="微软雅黑" pitchFamily="34" charset="-122"/>
                <a:ea typeface="微软雅黑" pitchFamily="34" charset="-122"/>
              </a:rPr>
              <a:t>路径：科研条件 </a:t>
            </a:r>
            <a:r>
              <a:rPr lang="en-US" altLang="zh-CN" sz="1800" b="0" dirty="0">
                <a:solidFill>
                  <a:schemeClr val="tx1">
                    <a:lumMod val="75000"/>
                    <a:lumOff val="25000"/>
                  </a:schemeClr>
                </a:solidFill>
                <a:latin typeface="微软雅黑" pitchFamily="34" charset="-122"/>
                <a:ea typeface="微软雅黑" pitchFamily="34" charset="-122"/>
              </a:rPr>
              <a:t>》</a:t>
            </a:r>
            <a:r>
              <a:rPr lang="zh-CN" altLang="en-US" sz="1800" b="0" dirty="0">
                <a:solidFill>
                  <a:schemeClr val="tx1">
                    <a:lumMod val="75000"/>
                    <a:lumOff val="25000"/>
                  </a:schemeClr>
                </a:solidFill>
                <a:latin typeface="微软雅黑" pitchFamily="34" charset="-122"/>
                <a:ea typeface="微软雅黑" pitchFamily="34" charset="-122"/>
              </a:rPr>
              <a:t>固定资产管理 </a:t>
            </a:r>
            <a:r>
              <a:rPr lang="en-US" altLang="zh-CN" sz="1800" b="0" dirty="0">
                <a:solidFill>
                  <a:schemeClr val="tx1">
                    <a:lumMod val="75000"/>
                    <a:lumOff val="25000"/>
                  </a:schemeClr>
                </a:solidFill>
                <a:latin typeface="微软雅黑" pitchFamily="34" charset="-122"/>
                <a:ea typeface="微软雅黑" pitchFamily="34" charset="-122"/>
              </a:rPr>
              <a:t>》 </a:t>
            </a:r>
            <a:r>
              <a:rPr lang="zh-CN" altLang="en-US" sz="1800" b="0" dirty="0">
                <a:solidFill>
                  <a:schemeClr val="tx1">
                    <a:lumMod val="75000"/>
                    <a:lumOff val="25000"/>
                  </a:schemeClr>
                </a:solidFill>
                <a:latin typeface="微软雅黑" pitchFamily="34" charset="-122"/>
                <a:ea typeface="微软雅黑" pitchFamily="34" charset="-122"/>
              </a:rPr>
              <a:t>固定资产处置汇总</a:t>
            </a:r>
            <a:endParaRPr lang="en-US" altLang="zh-CN" sz="1800" b="0" dirty="0">
              <a:solidFill>
                <a:schemeClr val="tx1">
                  <a:lumMod val="75000"/>
                  <a:lumOff val="25000"/>
                </a:schemeClr>
              </a:solidFill>
              <a:latin typeface="微软雅黑" pitchFamily="34" charset="-122"/>
              <a:ea typeface="微软雅黑" pitchFamily="34" charset="-122"/>
            </a:endParaRPr>
          </a:p>
          <a:p>
            <a:pPr marL="742950" lvl="1" indent="-285750" defTabSz="457200">
              <a:lnSpc>
                <a:spcPct val="145000"/>
              </a:lnSpc>
              <a:spcBef>
                <a:spcPct val="20000"/>
              </a:spcBef>
              <a:buFont typeface="Arial"/>
              <a:buChar char="–"/>
            </a:pPr>
            <a:endParaRPr lang="en-US" altLang="zh-CN" sz="1800" b="0" dirty="0">
              <a:solidFill>
                <a:schemeClr val="tx1">
                  <a:lumMod val="75000"/>
                  <a:lumOff val="25000"/>
                </a:schemeClr>
              </a:solidFill>
              <a:latin typeface="微软雅黑" pitchFamily="34" charset="-122"/>
              <a:ea typeface="微软雅黑" pitchFamily="34" charset="-122"/>
            </a:endParaRPr>
          </a:p>
          <a:p>
            <a:pPr lvl="1" defTabSz="457200">
              <a:lnSpc>
                <a:spcPct val="145000"/>
              </a:lnSpc>
              <a:spcBef>
                <a:spcPct val="20000"/>
              </a:spcBef>
            </a:pPr>
            <a:r>
              <a:rPr lang="zh-CN" altLang="en-US" sz="1800" b="0" dirty="0">
                <a:solidFill>
                  <a:srgbClr val="C00000"/>
                </a:solidFill>
                <a:latin typeface="微软雅黑" pitchFamily="34" charset="-122"/>
                <a:ea typeface="微软雅黑" pitchFamily="34" charset="-122"/>
              </a:rPr>
              <a:t>只有所级资产管理员才能针对各课题组审批通过的处置申请中的资产，做处置汇总！！！</a:t>
            </a:r>
            <a:endParaRPr lang="en-US" altLang="zh-CN" sz="1800" b="0" dirty="0">
              <a:solidFill>
                <a:srgbClr val="C00000"/>
              </a:solidFill>
              <a:latin typeface="微软雅黑" pitchFamily="34" charset="-122"/>
              <a:ea typeface="微软雅黑" pitchFamily="34" charset="-122"/>
            </a:endParaRPr>
          </a:p>
        </p:txBody>
      </p:sp>
      <p:sp>
        <p:nvSpPr>
          <p:cNvPr id="11" name="标题 1">
            <a:extLst>
              <a:ext uri="{FF2B5EF4-FFF2-40B4-BE49-F238E27FC236}">
                <a16:creationId xmlns:a16="http://schemas.microsoft.com/office/drawing/2014/main" id="{4D768D68-FA0F-462D-84C2-4EB7FFBD103D}"/>
              </a:ext>
            </a:extLst>
          </p:cNvPr>
          <p:cNvSpPr>
            <a:spLocks noGrp="1"/>
          </p:cNvSpPr>
          <p:nvPr>
            <p:ph type="title"/>
          </p:nvPr>
        </p:nvSpPr>
        <p:spPr>
          <a:xfrm>
            <a:off x="541422" y="108091"/>
            <a:ext cx="8133347" cy="609600"/>
          </a:xfrm>
        </p:spPr>
        <p:txBody>
          <a:bodyPr/>
          <a:lstStyle/>
          <a:p>
            <a:r>
              <a:rPr lang="en-US" altLang="zh-CN" dirty="0"/>
              <a:t>2-8. </a:t>
            </a:r>
            <a:r>
              <a:rPr lang="zh-CN" altLang="en-US" dirty="0"/>
              <a:t>固定资产处置</a:t>
            </a:r>
          </a:p>
        </p:txBody>
      </p:sp>
    </p:spTree>
    <p:extLst>
      <p:ext uri="{BB962C8B-B14F-4D97-AF65-F5344CB8AC3E}">
        <p14:creationId xmlns:p14="http://schemas.microsoft.com/office/powerpoint/2010/main" val="35139426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椭圆 30">
            <a:extLst>
              <a:ext uri="{FF2B5EF4-FFF2-40B4-BE49-F238E27FC236}">
                <a16:creationId xmlns:a16="http://schemas.microsoft.com/office/drawing/2014/main" id="{AB56600A-4FC5-4D0B-9067-D5DE5F7C143A}"/>
              </a:ext>
            </a:extLst>
          </p:cNvPr>
          <p:cNvSpPr/>
          <p:nvPr/>
        </p:nvSpPr>
        <p:spPr>
          <a:xfrm>
            <a:off x="916744" y="4158319"/>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矩形: 圆角 31">
            <a:extLst>
              <a:ext uri="{FF2B5EF4-FFF2-40B4-BE49-F238E27FC236}">
                <a16:creationId xmlns:a16="http://schemas.microsoft.com/office/drawing/2014/main" id="{4F6709E2-71E9-476B-A22B-D9C6A83D95F5}"/>
              </a:ext>
            </a:extLst>
          </p:cNvPr>
          <p:cNvSpPr/>
          <p:nvPr/>
        </p:nvSpPr>
        <p:spPr>
          <a:xfrm>
            <a:off x="780690" y="4060978"/>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EB0AFC1C-787D-496A-8CEA-936911572F58}"/>
              </a:ext>
            </a:extLst>
          </p:cNvPr>
          <p:cNvSpPr/>
          <p:nvPr/>
        </p:nvSpPr>
        <p:spPr>
          <a:xfrm>
            <a:off x="1965555" y="4281466"/>
            <a:ext cx="3892412"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数据查询及报表打印</a:t>
            </a:r>
          </a:p>
        </p:txBody>
      </p:sp>
      <p:grpSp>
        <p:nvGrpSpPr>
          <p:cNvPr id="39" name="组合 38">
            <a:extLst>
              <a:ext uri="{FF2B5EF4-FFF2-40B4-BE49-F238E27FC236}">
                <a16:creationId xmlns:a16="http://schemas.microsoft.com/office/drawing/2014/main" id="{FA9CB26A-0BE6-4F79-AA3B-5C80C1D22615}"/>
              </a:ext>
            </a:extLst>
          </p:cNvPr>
          <p:cNvGrpSpPr/>
          <p:nvPr/>
        </p:nvGrpSpPr>
        <p:grpSpPr>
          <a:xfrm>
            <a:off x="1111507" y="4351930"/>
            <a:ext cx="512006" cy="514311"/>
            <a:chOff x="1087405" y="3965980"/>
            <a:chExt cx="512006" cy="514311"/>
          </a:xfrm>
        </p:grpSpPr>
        <p:sp>
          <p:nvSpPr>
            <p:cNvPr id="40" name="AutoShape 37">
              <a:extLst>
                <a:ext uri="{FF2B5EF4-FFF2-40B4-BE49-F238E27FC236}">
                  <a16:creationId xmlns:a16="http://schemas.microsoft.com/office/drawing/2014/main" id="{FC992F0E-1C8F-43DE-B244-0D5C93C052BC}"/>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1" name="AutoShape 38">
              <a:extLst>
                <a:ext uri="{FF2B5EF4-FFF2-40B4-BE49-F238E27FC236}">
                  <a16:creationId xmlns:a16="http://schemas.microsoft.com/office/drawing/2014/main" id="{C8AD02C7-5FFB-4750-A33F-74058FF07A54}"/>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2" name="AutoShape 39">
              <a:extLst>
                <a:ext uri="{FF2B5EF4-FFF2-40B4-BE49-F238E27FC236}">
                  <a16:creationId xmlns:a16="http://schemas.microsoft.com/office/drawing/2014/main" id="{7EA8105F-128E-41F4-B84B-02C51C2FC770}"/>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3" name="AutoShape 40">
              <a:extLst>
                <a:ext uri="{FF2B5EF4-FFF2-40B4-BE49-F238E27FC236}">
                  <a16:creationId xmlns:a16="http://schemas.microsoft.com/office/drawing/2014/main" id="{2482C865-1876-4E8E-B5F4-3EF94255C077}"/>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4" name="AutoShape 41">
              <a:extLst>
                <a:ext uri="{FF2B5EF4-FFF2-40B4-BE49-F238E27FC236}">
                  <a16:creationId xmlns:a16="http://schemas.microsoft.com/office/drawing/2014/main" id="{3915A977-4985-4291-849B-38B9000B73D7}"/>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5" name="AutoShape 42">
              <a:extLst>
                <a:ext uri="{FF2B5EF4-FFF2-40B4-BE49-F238E27FC236}">
                  <a16:creationId xmlns:a16="http://schemas.microsoft.com/office/drawing/2014/main" id="{06486DE8-3589-4A46-95C5-C18BAC32AAC3}"/>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29" name="椭圆 28">
            <a:extLst>
              <a:ext uri="{FF2B5EF4-FFF2-40B4-BE49-F238E27FC236}">
                <a16:creationId xmlns:a16="http://schemas.microsoft.com/office/drawing/2014/main" id="{5925FF97-AC85-476A-8838-ED80C90937BD}"/>
              </a:ext>
            </a:extLst>
          </p:cNvPr>
          <p:cNvSpPr/>
          <p:nvPr/>
        </p:nvSpPr>
        <p:spPr>
          <a:xfrm>
            <a:off x="916744" y="2883033"/>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矩形: 圆角 29">
            <a:extLst>
              <a:ext uri="{FF2B5EF4-FFF2-40B4-BE49-F238E27FC236}">
                <a16:creationId xmlns:a16="http://schemas.microsoft.com/office/drawing/2014/main" id="{E204B420-9471-49DA-93B0-5AF443FBCE90}"/>
              </a:ext>
            </a:extLst>
          </p:cNvPr>
          <p:cNvSpPr/>
          <p:nvPr/>
        </p:nvSpPr>
        <p:spPr>
          <a:xfrm>
            <a:off x="780690" y="2785692"/>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036A116E-C256-46C5-B54F-3A9942763318}"/>
              </a:ext>
            </a:extLst>
          </p:cNvPr>
          <p:cNvSpPr/>
          <p:nvPr/>
        </p:nvSpPr>
        <p:spPr>
          <a:xfrm>
            <a:off x="1963692" y="2984754"/>
            <a:ext cx="2656496"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资产日常管理</a:t>
            </a:r>
          </a:p>
        </p:txBody>
      </p:sp>
      <p:sp>
        <p:nvSpPr>
          <p:cNvPr id="46" name="AutoShape 112">
            <a:extLst>
              <a:ext uri="{FF2B5EF4-FFF2-40B4-BE49-F238E27FC236}">
                <a16:creationId xmlns:a16="http://schemas.microsoft.com/office/drawing/2014/main" id="{D7E31B58-737B-48E7-A959-83BF3CE1D9BB}"/>
              </a:ext>
            </a:extLst>
          </p:cNvPr>
          <p:cNvSpPr>
            <a:spLocks/>
          </p:cNvSpPr>
          <p:nvPr/>
        </p:nvSpPr>
        <p:spPr bwMode="auto">
          <a:xfrm>
            <a:off x="1135013" y="3061770"/>
            <a:ext cx="514313" cy="51431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7" name="椭圆 26">
            <a:extLst>
              <a:ext uri="{FF2B5EF4-FFF2-40B4-BE49-F238E27FC236}">
                <a16:creationId xmlns:a16="http://schemas.microsoft.com/office/drawing/2014/main" id="{F253DA36-B0FA-43F1-8AB0-15D174ABF536}"/>
              </a:ext>
            </a:extLst>
          </p:cNvPr>
          <p:cNvSpPr/>
          <p:nvPr/>
        </p:nvSpPr>
        <p:spPr>
          <a:xfrm>
            <a:off x="917249" y="1604877"/>
            <a:ext cx="901533" cy="901533"/>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矩形: 圆角 27">
            <a:extLst>
              <a:ext uri="{FF2B5EF4-FFF2-40B4-BE49-F238E27FC236}">
                <a16:creationId xmlns:a16="http://schemas.microsoft.com/office/drawing/2014/main" id="{49A5279B-4C68-4C39-8977-17A29931E420}"/>
              </a:ext>
            </a:extLst>
          </p:cNvPr>
          <p:cNvSpPr/>
          <p:nvPr/>
        </p:nvSpPr>
        <p:spPr>
          <a:xfrm>
            <a:off x="781195" y="1507536"/>
            <a:ext cx="7582619" cy="1096214"/>
          </a:xfrm>
          <a:prstGeom prst="roundRect">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6571C8F3-DEFD-40CB-B8B1-04EDB287A6BB}"/>
              </a:ext>
            </a:extLst>
          </p:cNvPr>
          <p:cNvSpPr/>
          <p:nvPr/>
        </p:nvSpPr>
        <p:spPr>
          <a:xfrm>
            <a:off x="1931716" y="1762999"/>
            <a:ext cx="3068469" cy="584775"/>
          </a:xfrm>
          <a:prstGeom prst="rect">
            <a:avLst/>
          </a:prstGeom>
        </p:spPr>
        <p:txBody>
          <a:bodyPr wrap="none">
            <a:spAutoFit/>
          </a:bodyPr>
          <a:lstStyle/>
          <a:p>
            <a:pPr>
              <a:spcAft>
                <a:spcPts val="0"/>
              </a:spcAft>
            </a:pPr>
            <a:r>
              <a:rPr lang="zh-CN" altLang="en-US" sz="3200" kern="100" dirty="0">
                <a:solidFill>
                  <a:schemeClr val="accent1"/>
                </a:solidFill>
                <a:latin typeface="+mj-lt"/>
                <a:cs typeface="Times New Roman" panose="02020603050405020304" pitchFamily="18" charset="0"/>
              </a:rPr>
              <a:t>资产采购或新增</a:t>
            </a:r>
          </a:p>
        </p:txBody>
      </p:sp>
      <p:grpSp>
        <p:nvGrpSpPr>
          <p:cNvPr id="47" name="组合 46">
            <a:extLst>
              <a:ext uri="{FF2B5EF4-FFF2-40B4-BE49-F238E27FC236}">
                <a16:creationId xmlns:a16="http://schemas.microsoft.com/office/drawing/2014/main" id="{0B416C01-5F64-4B80-AF5E-D428FD6E1352}"/>
              </a:ext>
            </a:extLst>
          </p:cNvPr>
          <p:cNvGrpSpPr/>
          <p:nvPr/>
        </p:nvGrpSpPr>
        <p:grpSpPr>
          <a:xfrm>
            <a:off x="1171453" y="1798431"/>
            <a:ext cx="352547" cy="513912"/>
            <a:chOff x="2528974" y="2863357"/>
            <a:chExt cx="246811" cy="359779"/>
          </a:xfrm>
          <a:solidFill>
            <a:sysClr val="window" lastClr="FFFFFF"/>
          </a:solidFill>
        </p:grpSpPr>
        <p:sp>
          <p:nvSpPr>
            <p:cNvPr id="48" name="AutoShape 113">
              <a:extLst>
                <a:ext uri="{FF2B5EF4-FFF2-40B4-BE49-F238E27FC236}">
                  <a16:creationId xmlns:a16="http://schemas.microsoft.com/office/drawing/2014/main" id="{BB3F5594-E360-4A13-9C40-5DD183A9BE2E}"/>
                </a:ext>
              </a:extLst>
            </p:cNvPr>
            <p:cNvSpPr>
              <a:spLocks/>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9" name="AutoShape 114">
              <a:extLst>
                <a:ext uri="{FF2B5EF4-FFF2-40B4-BE49-F238E27FC236}">
                  <a16:creationId xmlns:a16="http://schemas.microsoft.com/office/drawing/2014/main" id="{A85DC2A4-62A4-48F9-9BDE-096F23D0F140}"/>
                </a:ext>
              </a:extLst>
            </p:cNvPr>
            <p:cNvSpPr>
              <a:spLocks/>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50" name="标题 1">
            <a:extLst>
              <a:ext uri="{FF2B5EF4-FFF2-40B4-BE49-F238E27FC236}">
                <a16:creationId xmlns:a16="http://schemas.microsoft.com/office/drawing/2014/main" id="{0C050D81-217B-4480-8EF5-DCDDA7C318A3}"/>
              </a:ext>
            </a:extLst>
          </p:cNvPr>
          <p:cNvSpPr>
            <a:spLocks noGrp="1"/>
          </p:cNvSpPr>
          <p:nvPr>
            <p:ph type="title"/>
          </p:nvPr>
        </p:nvSpPr>
        <p:spPr>
          <a:xfrm>
            <a:off x="541422" y="108091"/>
            <a:ext cx="8133347" cy="609600"/>
          </a:xfrm>
        </p:spPr>
        <p:txBody>
          <a:bodyPr/>
          <a:lstStyle/>
          <a:p>
            <a:r>
              <a:rPr lang="zh-CN" altLang="en-US" dirty="0"/>
              <a:t>固定资产管理</a:t>
            </a:r>
          </a:p>
        </p:txBody>
      </p:sp>
    </p:spTree>
    <p:extLst>
      <p:ext uri="{BB962C8B-B14F-4D97-AF65-F5344CB8AC3E}">
        <p14:creationId xmlns:p14="http://schemas.microsoft.com/office/powerpoint/2010/main" val="424908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1000" fill="hold"/>
                                        <p:tgtEl>
                                          <p:spTgt spid="32"/>
                                        </p:tgtEl>
                                        <p:attrNameLst>
                                          <p:attrName>stroke.color</p:attrName>
                                        </p:attrNameLst>
                                      </p:cBhvr>
                                      <p:to>
                                        <a:schemeClr val="accent2"/>
                                      </p:to>
                                    </p:animClr>
                                    <p:set>
                                      <p:cBhvr>
                                        <p:cTn id="7" dur="1000" fill="hold"/>
                                        <p:tgtEl>
                                          <p:spTgt spid="32"/>
                                        </p:tgtEl>
                                        <p:attrNameLst>
                                          <p:attrName>stroke.on</p:attrName>
                                        </p:attrNameLst>
                                      </p:cBhvr>
                                      <p:to>
                                        <p:strVal val="true"/>
                                      </p:to>
                                    </p:set>
                                  </p:childTnLst>
                                </p:cTn>
                              </p:par>
                              <p:par>
                                <p:cTn id="8" presetID="1" presetClass="emph" presetSubtype="2" fill="hold" nodeType="withEffect">
                                  <p:stCondLst>
                                    <p:cond delay="0"/>
                                  </p:stCondLst>
                                  <p:childTnLst>
                                    <p:animClr clrSpc="rgb" dir="cw">
                                      <p:cBhvr>
                                        <p:cTn id="9" dur="1000" fill="hold"/>
                                        <p:tgtEl>
                                          <p:spTgt spid="31"/>
                                        </p:tgtEl>
                                        <p:attrNameLst>
                                          <p:attrName>fillcolor</p:attrName>
                                        </p:attrNameLst>
                                      </p:cBhvr>
                                      <p:to>
                                        <a:schemeClr val="accent2"/>
                                      </p:to>
                                    </p:animClr>
                                    <p:set>
                                      <p:cBhvr>
                                        <p:cTn id="10" dur="1000" fill="hold"/>
                                        <p:tgtEl>
                                          <p:spTgt spid="31"/>
                                        </p:tgtEl>
                                        <p:attrNameLst>
                                          <p:attrName>fill.type</p:attrName>
                                        </p:attrNameLst>
                                      </p:cBhvr>
                                      <p:to>
                                        <p:strVal val="solid"/>
                                      </p:to>
                                    </p:set>
                                    <p:set>
                                      <p:cBhvr>
                                        <p:cTn id="11" dur="1000" fill="hold"/>
                                        <p:tgtEl>
                                          <p:spTgt spid="31"/>
                                        </p:tgtEl>
                                        <p:attrNameLst>
                                          <p:attrName>fill.on</p:attrName>
                                        </p:attrNameLst>
                                      </p:cBhvr>
                                      <p:to>
                                        <p:strVal val="true"/>
                                      </p:to>
                                    </p:set>
                                  </p:childTnLst>
                                </p:cTn>
                              </p:par>
                              <p:par>
                                <p:cTn id="12" presetID="3" presetClass="emph" presetSubtype="2" fill="hold" grpId="0" nodeType="withEffect">
                                  <p:stCondLst>
                                    <p:cond delay="0"/>
                                  </p:stCondLst>
                                  <p:childTnLst>
                                    <p:animClr clrSpc="rgb" dir="cw">
                                      <p:cBhvr override="childStyle">
                                        <p:cTn id="13" dur="1000" fill="hold"/>
                                        <p:tgtEl>
                                          <p:spTgt spid="3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BA34966-921E-431C-81CC-447ADEFB8C93}"/>
              </a:ext>
            </a:extLst>
          </p:cNvPr>
          <p:cNvPicPr>
            <a:picLocks noChangeAspect="1"/>
          </p:cNvPicPr>
          <p:nvPr/>
        </p:nvPicPr>
        <p:blipFill>
          <a:blip r:embed="rId2"/>
          <a:stretch>
            <a:fillRect/>
          </a:stretch>
        </p:blipFill>
        <p:spPr>
          <a:xfrm>
            <a:off x="-9509" y="2673188"/>
            <a:ext cx="9144000" cy="3065276"/>
          </a:xfrm>
          <a:prstGeom prst="rect">
            <a:avLst/>
          </a:prstGeom>
        </p:spPr>
      </p:pic>
      <p:sp>
        <p:nvSpPr>
          <p:cNvPr id="5" name="标题 1"/>
          <p:cNvSpPr>
            <a:spLocks noGrp="1"/>
          </p:cNvSpPr>
          <p:nvPr>
            <p:ph type="title"/>
          </p:nvPr>
        </p:nvSpPr>
        <p:spPr>
          <a:xfrm>
            <a:off x="541422" y="108091"/>
            <a:ext cx="8133347" cy="609600"/>
          </a:xfrm>
        </p:spPr>
        <p:txBody>
          <a:bodyPr/>
          <a:lstStyle/>
          <a:p>
            <a:r>
              <a:rPr lang="en-US" altLang="zh-CN" dirty="0"/>
              <a:t>3-1. </a:t>
            </a:r>
            <a:r>
              <a:rPr lang="zh-CN" altLang="en-US" dirty="0"/>
              <a:t>我的资产</a:t>
            </a:r>
            <a:endParaRPr lang="zh-CN" altLang="en-US" dirty="0">
              <a:solidFill>
                <a:srgbClr val="FF0000"/>
              </a:solidFill>
            </a:endParaRPr>
          </a:p>
        </p:txBody>
      </p:sp>
      <p:sp>
        <p:nvSpPr>
          <p:cNvPr id="4" name="内容占位符 2">
            <a:extLst>
              <a:ext uri="{FF2B5EF4-FFF2-40B4-BE49-F238E27FC236}">
                <a16:creationId xmlns:a16="http://schemas.microsoft.com/office/drawing/2014/main" id="{7F7092EF-E528-4795-AA51-7D899B5B5466}"/>
              </a:ext>
            </a:extLst>
          </p:cNvPr>
          <p:cNvSpPr>
            <a:spLocks noGrp="1"/>
          </p:cNvSpPr>
          <p:nvPr>
            <p:ph idx="1"/>
          </p:nvPr>
        </p:nvSpPr>
        <p:spPr>
          <a:xfrm>
            <a:off x="359386" y="1052736"/>
            <a:ext cx="8316150" cy="1512168"/>
          </a:xfrm>
        </p:spPr>
        <p:txBody>
          <a:bodyPr>
            <a:normAutofit/>
          </a:bodyPr>
          <a:lstStyle/>
          <a:p>
            <a:pPr>
              <a:lnSpc>
                <a:spcPct val="125000"/>
              </a:lnSpc>
            </a:pPr>
            <a:r>
              <a:rPr lang="zh-CN" altLang="en-US" dirty="0"/>
              <a:t>我的资产：用户可查询个人名下的所有资产，并通过“打印个人资产”按钮，导出本人的资产。此功能对所有用户都适用。</a:t>
            </a:r>
            <a:endParaRPr lang="en-US" altLang="zh-CN" dirty="0"/>
          </a:p>
          <a:p>
            <a:pPr lvl="1">
              <a:lnSpc>
                <a:spcPct val="125000"/>
              </a:lnSpc>
            </a:pPr>
            <a:r>
              <a:rPr lang="zh-CN" altLang="en-US" dirty="0"/>
              <a:t>路径：科研条件 </a:t>
            </a:r>
            <a:r>
              <a:rPr lang="en-US" altLang="zh-CN" dirty="0"/>
              <a:t>》</a:t>
            </a:r>
            <a:r>
              <a:rPr lang="zh-CN" altLang="en-US" dirty="0"/>
              <a:t>固定资产管理 </a:t>
            </a:r>
            <a:r>
              <a:rPr lang="en-US" altLang="zh-CN" dirty="0"/>
              <a:t>》 </a:t>
            </a:r>
            <a:r>
              <a:rPr lang="zh-CN" altLang="en-US" dirty="0"/>
              <a:t>我的资产</a:t>
            </a:r>
          </a:p>
          <a:p>
            <a:pPr>
              <a:lnSpc>
                <a:spcPct val="125000"/>
              </a:lnSpc>
            </a:pPr>
            <a:endParaRPr lang="en-US" altLang="zh-CN" sz="2400" dirty="0"/>
          </a:p>
        </p:txBody>
      </p:sp>
    </p:spTree>
    <p:extLst>
      <p:ext uri="{BB962C8B-B14F-4D97-AF65-F5344CB8AC3E}">
        <p14:creationId xmlns:p14="http://schemas.microsoft.com/office/powerpoint/2010/main" val="10128653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7544" y="908720"/>
            <a:ext cx="8280920" cy="1980799"/>
          </a:xfrm>
          <a:prstGeom prst="rect">
            <a:avLst/>
          </a:prstGeom>
        </p:spPr>
        <p:txBody>
          <a:bodyPr wrap="square">
            <a:spAutoFit/>
          </a:bodyPr>
          <a:lstStyle/>
          <a:p>
            <a:pPr marL="342900" lvl="1" indent="-342900">
              <a:lnSpc>
                <a:spcPct val="125000"/>
              </a:lnSpc>
              <a:buFont typeface="Arial"/>
              <a:buChar char="•"/>
            </a:pPr>
            <a:r>
              <a:rPr lang="zh-CN" altLang="en-US" sz="2000" b="0" dirty="0">
                <a:latin typeface="微软雅黑" panose="020B0503020204020204" pitchFamily="34" charset="-122"/>
                <a:ea typeface="微软雅黑" panose="020B0503020204020204" pitchFamily="34" charset="-122"/>
              </a:rPr>
              <a:t>固定资产管理列表：主要由资产管理员使用，根据数据权限维护显示当前用户可以查看和管理的资产。所级资产管理员在配置本单位顶层数据权限后，可以在该菜单下查询本单位入库的所有资产。</a:t>
            </a:r>
            <a:endParaRPr lang="en-US" altLang="zh-CN" sz="2000" b="0" dirty="0">
              <a:latin typeface="微软雅黑" panose="020B0503020204020204" pitchFamily="34" charset="-122"/>
              <a:ea typeface="微软雅黑" panose="020B0503020204020204" pitchFamily="34" charset="-122"/>
            </a:endParaRPr>
          </a:p>
          <a:p>
            <a:pPr marL="342900" lvl="1" indent="-342900">
              <a:lnSpc>
                <a:spcPct val="125000"/>
              </a:lnSpc>
              <a:buFont typeface="Arial"/>
              <a:buChar char="•"/>
            </a:pPr>
            <a:r>
              <a:rPr lang="zh-CN" altLang="en-US" sz="2000" b="0" dirty="0">
                <a:latin typeface="微软雅黑" panose="020B0503020204020204" pitchFamily="34" charset="-122"/>
                <a:ea typeface="微软雅黑" panose="020B0503020204020204" pitchFamily="34" charset="-122"/>
              </a:rPr>
              <a:t>为方便用户查看，分为“已领用”、“库存”、“已处置”三个页签，分别查看或导出对应的资产。</a:t>
            </a:r>
            <a:endParaRPr lang="en-US" altLang="zh-CN" sz="2000" b="0" dirty="0">
              <a:latin typeface="微软雅黑" panose="020B0503020204020204" pitchFamily="34" charset="-122"/>
              <a:ea typeface="微软雅黑" panose="020B0503020204020204" pitchFamily="34" charset="-122"/>
            </a:endParaRPr>
          </a:p>
        </p:txBody>
      </p:sp>
      <p:sp>
        <p:nvSpPr>
          <p:cNvPr id="10" name="标题 1"/>
          <p:cNvSpPr>
            <a:spLocks noGrp="1"/>
          </p:cNvSpPr>
          <p:nvPr>
            <p:ph type="title"/>
          </p:nvPr>
        </p:nvSpPr>
        <p:spPr>
          <a:xfrm>
            <a:off x="541422" y="108091"/>
            <a:ext cx="8133347" cy="609600"/>
          </a:xfrm>
        </p:spPr>
        <p:txBody>
          <a:bodyPr/>
          <a:lstStyle/>
          <a:p>
            <a:r>
              <a:rPr lang="en-US" altLang="zh-CN" dirty="0"/>
              <a:t>3-2. </a:t>
            </a:r>
            <a:r>
              <a:rPr lang="zh-CN" altLang="en-US" dirty="0"/>
              <a:t>资产管理列表</a:t>
            </a:r>
          </a:p>
        </p:txBody>
      </p:sp>
      <p:pic>
        <p:nvPicPr>
          <p:cNvPr id="2" name="图片 1">
            <a:extLst>
              <a:ext uri="{FF2B5EF4-FFF2-40B4-BE49-F238E27FC236}">
                <a16:creationId xmlns:a16="http://schemas.microsoft.com/office/drawing/2014/main" id="{C61EE851-6E5F-4008-BADC-559681EF2DD4}"/>
              </a:ext>
            </a:extLst>
          </p:cNvPr>
          <p:cNvPicPr>
            <a:picLocks noChangeAspect="1"/>
          </p:cNvPicPr>
          <p:nvPr/>
        </p:nvPicPr>
        <p:blipFill>
          <a:blip r:embed="rId2"/>
          <a:stretch>
            <a:fillRect/>
          </a:stretch>
        </p:blipFill>
        <p:spPr>
          <a:xfrm>
            <a:off x="36004" y="2933627"/>
            <a:ext cx="9144000" cy="1719509"/>
          </a:xfrm>
          <a:prstGeom prst="rect">
            <a:avLst/>
          </a:prstGeom>
          <a:ln>
            <a:solidFill>
              <a:schemeClr val="bg1">
                <a:lumMod val="65000"/>
              </a:schemeClr>
            </a:solidFill>
          </a:ln>
        </p:spPr>
      </p:pic>
      <p:pic>
        <p:nvPicPr>
          <p:cNvPr id="4" name="图片 3">
            <a:extLst>
              <a:ext uri="{FF2B5EF4-FFF2-40B4-BE49-F238E27FC236}">
                <a16:creationId xmlns:a16="http://schemas.microsoft.com/office/drawing/2014/main" id="{97DC5EC2-586C-4582-A922-7E1B4E2142E0}"/>
              </a:ext>
            </a:extLst>
          </p:cNvPr>
          <p:cNvPicPr>
            <a:picLocks noChangeAspect="1"/>
          </p:cNvPicPr>
          <p:nvPr/>
        </p:nvPicPr>
        <p:blipFill>
          <a:blip r:embed="rId3"/>
          <a:stretch>
            <a:fillRect/>
          </a:stretch>
        </p:blipFill>
        <p:spPr>
          <a:xfrm>
            <a:off x="0" y="4766018"/>
            <a:ext cx="9144000" cy="1822920"/>
          </a:xfrm>
          <a:prstGeom prst="rect">
            <a:avLst/>
          </a:prstGeom>
          <a:ln>
            <a:solidFill>
              <a:schemeClr val="bg1">
                <a:lumMod val="65000"/>
              </a:schemeClr>
            </a:solidFill>
          </a:ln>
        </p:spPr>
      </p:pic>
    </p:spTree>
    <p:extLst>
      <p:ext uri="{BB962C8B-B14F-4D97-AF65-F5344CB8AC3E}">
        <p14:creationId xmlns:p14="http://schemas.microsoft.com/office/powerpoint/2010/main" val="3243753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98731"/>
            <a:ext cx="58197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16" y="2559442"/>
            <a:ext cx="8280000" cy="3601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弧形箭头 4"/>
          <p:cNvSpPr/>
          <p:nvPr/>
        </p:nvSpPr>
        <p:spPr>
          <a:xfrm>
            <a:off x="6824163" y="1589244"/>
            <a:ext cx="864096" cy="946298"/>
          </a:xfrm>
          <a:prstGeom prst="curved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schemeClr val="tx1"/>
              </a:solidFill>
            </a:endParaRPr>
          </a:p>
        </p:txBody>
      </p:sp>
      <p:sp>
        <p:nvSpPr>
          <p:cNvPr id="11" name="标题 1">
            <a:extLst>
              <a:ext uri="{FF2B5EF4-FFF2-40B4-BE49-F238E27FC236}">
                <a16:creationId xmlns:a16="http://schemas.microsoft.com/office/drawing/2014/main" id="{B747F0CB-70CF-4D00-B796-CBA5FBC83B03}"/>
              </a:ext>
            </a:extLst>
          </p:cNvPr>
          <p:cNvSpPr>
            <a:spLocks noGrp="1"/>
          </p:cNvSpPr>
          <p:nvPr>
            <p:ph type="title"/>
          </p:nvPr>
        </p:nvSpPr>
        <p:spPr>
          <a:xfrm>
            <a:off x="541422" y="108091"/>
            <a:ext cx="8133347" cy="609600"/>
          </a:xfrm>
        </p:spPr>
        <p:txBody>
          <a:bodyPr>
            <a:normAutofit/>
          </a:bodyPr>
          <a:lstStyle/>
          <a:p>
            <a:r>
              <a:rPr lang="zh-CN" altLang="en-US" sz="2000" dirty="0"/>
              <a:t>共性操作</a:t>
            </a:r>
          </a:p>
        </p:txBody>
      </p:sp>
      <p:sp>
        <p:nvSpPr>
          <p:cNvPr id="7" name="矩形 6"/>
          <p:cNvSpPr/>
          <p:nvPr/>
        </p:nvSpPr>
        <p:spPr>
          <a:xfrm>
            <a:off x="3995936" y="2708920"/>
            <a:ext cx="602980" cy="432048"/>
          </a:xfrm>
          <a:prstGeom prst="rect">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矩形 12"/>
          <p:cNvSpPr/>
          <p:nvPr/>
        </p:nvSpPr>
        <p:spPr>
          <a:xfrm>
            <a:off x="4641874" y="2708920"/>
            <a:ext cx="602980" cy="432048"/>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63108C09-E963-46F1-9F21-EDA94A579C4C}"/>
              </a:ext>
            </a:extLst>
          </p:cNvPr>
          <p:cNvPicPr>
            <a:picLocks noChangeAspect="1"/>
          </p:cNvPicPr>
          <p:nvPr/>
        </p:nvPicPr>
        <p:blipFill>
          <a:blip r:embed="rId4"/>
          <a:stretch>
            <a:fillRect/>
          </a:stretch>
        </p:blipFill>
        <p:spPr>
          <a:xfrm>
            <a:off x="1649318" y="3320784"/>
            <a:ext cx="5899195" cy="2880000"/>
          </a:xfrm>
          <a:prstGeom prst="rect">
            <a:avLst/>
          </a:prstGeom>
        </p:spPr>
      </p:pic>
      <p:pic>
        <p:nvPicPr>
          <p:cNvPr id="3" name="图片 2">
            <a:extLst>
              <a:ext uri="{FF2B5EF4-FFF2-40B4-BE49-F238E27FC236}">
                <a16:creationId xmlns:a16="http://schemas.microsoft.com/office/drawing/2014/main" id="{5E81600A-5B78-487D-85B4-5B2B7801DDF9}"/>
              </a:ext>
            </a:extLst>
          </p:cNvPr>
          <p:cNvPicPr>
            <a:picLocks noChangeAspect="1"/>
          </p:cNvPicPr>
          <p:nvPr/>
        </p:nvPicPr>
        <p:blipFill>
          <a:blip r:embed="rId5"/>
          <a:stretch>
            <a:fillRect/>
          </a:stretch>
        </p:blipFill>
        <p:spPr>
          <a:xfrm>
            <a:off x="855245" y="3873943"/>
            <a:ext cx="7505700" cy="2286000"/>
          </a:xfrm>
          <a:prstGeom prst="rect">
            <a:avLst/>
          </a:prstGeom>
        </p:spPr>
      </p:pic>
    </p:spTree>
    <p:extLst>
      <p:ext uri="{BB962C8B-B14F-4D97-AF65-F5344CB8AC3E}">
        <p14:creationId xmlns:p14="http://schemas.microsoft.com/office/powerpoint/2010/main" val="159621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2)">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A0F2D73-9DDE-4810-93AC-7FF4939D6E4B}"/>
              </a:ext>
            </a:extLst>
          </p:cNvPr>
          <p:cNvSpPr>
            <a:spLocks noGrp="1"/>
          </p:cNvSpPr>
          <p:nvPr>
            <p:ph idx="1"/>
          </p:nvPr>
        </p:nvSpPr>
        <p:spPr/>
        <p:txBody>
          <a:bodyPr/>
          <a:lstStyle/>
          <a:p>
            <a:r>
              <a:rPr lang="zh-CN" altLang="en-US" dirty="0"/>
              <a:t>可以查询有权限的所有业务单据。所级资产管理员在配置本单位顶层数据权限后，可以在该菜单下查询本单位所有固定资产的业务单据。</a:t>
            </a:r>
            <a:endParaRPr lang="en-US" altLang="zh-CN" dirty="0"/>
          </a:p>
          <a:p>
            <a:r>
              <a:rPr lang="zh-CN" altLang="en-US" dirty="0"/>
              <a:t>路径：科研条件</a:t>
            </a:r>
            <a:r>
              <a:rPr lang="en-US" altLang="zh-CN" dirty="0"/>
              <a:t>-</a:t>
            </a:r>
            <a:r>
              <a:rPr lang="zh-CN" altLang="en-US" dirty="0"/>
              <a:t>固定资产管理</a:t>
            </a:r>
            <a:r>
              <a:rPr lang="en-US" altLang="zh-CN" dirty="0"/>
              <a:t>-</a:t>
            </a:r>
            <a:r>
              <a:rPr lang="zh-CN" altLang="en-US" dirty="0"/>
              <a:t>综合查询</a:t>
            </a:r>
          </a:p>
        </p:txBody>
      </p:sp>
      <p:sp>
        <p:nvSpPr>
          <p:cNvPr id="4" name="标题 1">
            <a:extLst>
              <a:ext uri="{FF2B5EF4-FFF2-40B4-BE49-F238E27FC236}">
                <a16:creationId xmlns:a16="http://schemas.microsoft.com/office/drawing/2014/main" id="{AAD2D522-53F4-4F30-96DD-98DFC8C01112}"/>
              </a:ext>
            </a:extLst>
          </p:cNvPr>
          <p:cNvSpPr>
            <a:spLocks noGrp="1"/>
          </p:cNvSpPr>
          <p:nvPr>
            <p:ph type="title"/>
          </p:nvPr>
        </p:nvSpPr>
        <p:spPr>
          <a:xfrm>
            <a:off x="541422" y="108091"/>
            <a:ext cx="8133347" cy="609600"/>
          </a:xfrm>
        </p:spPr>
        <p:txBody>
          <a:bodyPr/>
          <a:lstStyle/>
          <a:p>
            <a:r>
              <a:rPr lang="en-US" altLang="zh-CN" dirty="0"/>
              <a:t>3-3. </a:t>
            </a:r>
            <a:r>
              <a:rPr lang="zh-CN" altLang="en-US" dirty="0"/>
              <a:t>业务单据综合查询</a:t>
            </a:r>
          </a:p>
        </p:txBody>
      </p:sp>
      <p:pic>
        <p:nvPicPr>
          <p:cNvPr id="5" name="图片 4">
            <a:extLst>
              <a:ext uri="{FF2B5EF4-FFF2-40B4-BE49-F238E27FC236}">
                <a16:creationId xmlns:a16="http://schemas.microsoft.com/office/drawing/2014/main" id="{C21889C2-3F05-4238-AC91-CB1F889A4FDD}"/>
              </a:ext>
            </a:extLst>
          </p:cNvPr>
          <p:cNvPicPr>
            <a:picLocks noChangeAspect="1"/>
          </p:cNvPicPr>
          <p:nvPr/>
        </p:nvPicPr>
        <p:blipFill>
          <a:blip r:embed="rId2"/>
          <a:stretch>
            <a:fillRect/>
          </a:stretch>
        </p:blipFill>
        <p:spPr>
          <a:xfrm>
            <a:off x="342000" y="2132856"/>
            <a:ext cx="8460000" cy="1039146"/>
          </a:xfrm>
          <a:prstGeom prst="rect">
            <a:avLst/>
          </a:prstGeom>
        </p:spPr>
      </p:pic>
      <p:pic>
        <p:nvPicPr>
          <p:cNvPr id="6" name="图片 5">
            <a:extLst>
              <a:ext uri="{FF2B5EF4-FFF2-40B4-BE49-F238E27FC236}">
                <a16:creationId xmlns:a16="http://schemas.microsoft.com/office/drawing/2014/main" id="{3DFC0079-A4DB-48FD-B7D3-1EF5C0DB15B8}"/>
              </a:ext>
            </a:extLst>
          </p:cNvPr>
          <p:cNvPicPr>
            <a:picLocks noChangeAspect="1"/>
          </p:cNvPicPr>
          <p:nvPr/>
        </p:nvPicPr>
        <p:blipFill>
          <a:blip r:embed="rId3"/>
          <a:stretch>
            <a:fillRect/>
          </a:stretch>
        </p:blipFill>
        <p:spPr>
          <a:xfrm>
            <a:off x="-18946" y="3332128"/>
            <a:ext cx="9144000" cy="3186215"/>
          </a:xfrm>
          <a:prstGeom prst="rect">
            <a:avLst/>
          </a:prstGeom>
        </p:spPr>
      </p:pic>
      <p:pic>
        <p:nvPicPr>
          <p:cNvPr id="7" name="图片 6">
            <a:extLst>
              <a:ext uri="{FF2B5EF4-FFF2-40B4-BE49-F238E27FC236}">
                <a16:creationId xmlns:a16="http://schemas.microsoft.com/office/drawing/2014/main" id="{0D268D37-1CD8-4A44-9BE2-0179A4BF8F8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20855095">
            <a:off x="1570556" y="2180886"/>
            <a:ext cx="4086225" cy="2667000"/>
          </a:xfrm>
          <a:prstGeom prst="rect">
            <a:avLst/>
          </a:prstGeom>
        </p:spPr>
      </p:pic>
    </p:spTree>
    <p:extLst>
      <p:ext uri="{BB962C8B-B14F-4D97-AF65-F5344CB8AC3E}">
        <p14:creationId xmlns:p14="http://schemas.microsoft.com/office/powerpoint/2010/main" val="19172248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3-4. </a:t>
            </a:r>
            <a:r>
              <a:rPr lang="zh-CN" altLang="en-US" dirty="0"/>
              <a:t>固定格式报表打印</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64" y="1916832"/>
            <a:ext cx="8280000" cy="2026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67544" y="908720"/>
            <a:ext cx="8280920" cy="861774"/>
          </a:xfrm>
          <a:prstGeom prst="rect">
            <a:avLst/>
          </a:prstGeom>
        </p:spPr>
        <p:txBody>
          <a:bodyPr wrap="square">
            <a:spAutoFit/>
          </a:bodyPr>
          <a:lstStyle/>
          <a:p>
            <a:pPr marL="342900" lvl="1" indent="-342900">
              <a:lnSpc>
                <a:spcPct val="125000"/>
              </a:lnSpc>
              <a:buFont typeface="Arial"/>
              <a:buChar char="•"/>
            </a:pPr>
            <a:r>
              <a:rPr lang="zh-CN" altLang="en-US" sz="2000" b="0" dirty="0">
                <a:latin typeface="微软雅黑" panose="020B0503020204020204" pitchFamily="34" charset="-122"/>
                <a:ea typeface="微软雅黑" panose="020B0503020204020204" pitchFamily="34" charset="-122"/>
              </a:rPr>
              <a:t>为方便用户使用，系统中内置了单据的打印报表。可以在单据详情页面进行打印。例如，固定资产卡片：</a:t>
            </a:r>
            <a:endParaRPr lang="en-US" altLang="zh-CN" sz="2000" b="0" dirty="0">
              <a:latin typeface="微软雅黑" panose="020B0503020204020204" pitchFamily="34" charset="-122"/>
              <a:ea typeface="微软雅黑" panose="020B0503020204020204" pitchFamily="34" charset="-122"/>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387" y="881298"/>
            <a:ext cx="7580313"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905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41422" y="874167"/>
            <a:ext cx="7774994" cy="826637"/>
          </a:xfrm>
          <a:prstGeom prst="rect">
            <a:avLst/>
          </a:prstGeom>
        </p:spPr>
        <p:txBody>
          <a:bodyPr wrap="square">
            <a:spAutoFit/>
          </a:bodyPr>
          <a:lstStyle/>
          <a:p>
            <a:pPr marL="342900" lvl="1" indent="-342900">
              <a:lnSpc>
                <a:spcPct val="125000"/>
              </a:lnSpc>
              <a:buFont typeface="Arial" panose="020B0604020202020204" pitchFamily="34" charset="0"/>
              <a:buChar char="•"/>
            </a:pPr>
            <a:r>
              <a:rPr lang="zh-CN" altLang="en-US" sz="2000" b="0" dirty="0">
                <a:latin typeface="微软雅黑" panose="020B0503020204020204" pitchFamily="34" charset="-122"/>
                <a:ea typeface="微软雅黑" panose="020B0503020204020204" pitchFamily="34" charset="-122"/>
              </a:rPr>
              <a:t>目前系统已开发如下可打印的业务单据审批相关的报表，供用户使用。</a:t>
            </a:r>
            <a:endParaRPr lang="en-US" altLang="zh-CN" sz="2000" b="0" dirty="0">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9D4DEFC3-929F-47CF-A6F9-05CABF98F5A1}"/>
              </a:ext>
            </a:extLst>
          </p:cNvPr>
          <p:cNvPicPr>
            <a:picLocks noChangeAspect="1"/>
          </p:cNvPicPr>
          <p:nvPr/>
        </p:nvPicPr>
        <p:blipFill>
          <a:blip r:embed="rId2"/>
          <a:stretch>
            <a:fillRect/>
          </a:stretch>
        </p:blipFill>
        <p:spPr>
          <a:xfrm>
            <a:off x="467544" y="1827599"/>
            <a:ext cx="8391525" cy="4505325"/>
          </a:xfrm>
          <a:prstGeom prst="rect">
            <a:avLst/>
          </a:prstGeom>
        </p:spPr>
      </p:pic>
      <p:sp>
        <p:nvSpPr>
          <p:cNvPr id="8" name="标题 1">
            <a:extLst>
              <a:ext uri="{FF2B5EF4-FFF2-40B4-BE49-F238E27FC236}">
                <a16:creationId xmlns:a16="http://schemas.microsoft.com/office/drawing/2014/main" id="{5D6E12D3-B877-4FDB-B2BB-51941163BB74}"/>
              </a:ext>
            </a:extLst>
          </p:cNvPr>
          <p:cNvSpPr>
            <a:spLocks noGrp="1"/>
          </p:cNvSpPr>
          <p:nvPr>
            <p:ph type="title"/>
          </p:nvPr>
        </p:nvSpPr>
        <p:spPr>
          <a:xfrm>
            <a:off x="541422" y="108091"/>
            <a:ext cx="8133347" cy="609600"/>
          </a:xfrm>
        </p:spPr>
        <p:txBody>
          <a:bodyPr/>
          <a:lstStyle/>
          <a:p>
            <a:r>
              <a:rPr lang="en-US" altLang="zh-CN" dirty="0"/>
              <a:t>3-4. </a:t>
            </a:r>
            <a:r>
              <a:rPr lang="zh-CN" altLang="en-US" dirty="0"/>
              <a:t>固定格式报表打印</a:t>
            </a:r>
          </a:p>
        </p:txBody>
      </p:sp>
    </p:spTree>
    <p:extLst>
      <p:ext uri="{BB962C8B-B14F-4D97-AF65-F5344CB8AC3E}">
        <p14:creationId xmlns:p14="http://schemas.microsoft.com/office/powerpoint/2010/main" val="24246875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367" y="1076278"/>
            <a:ext cx="9296866" cy="52292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5" name="矩形 4"/>
          <p:cNvSpPr/>
          <p:nvPr/>
        </p:nvSpPr>
        <p:spPr>
          <a:xfrm>
            <a:off x="4989459" y="1076278"/>
            <a:ext cx="4313403" cy="5229200"/>
          </a:xfrm>
          <a:prstGeom prst="rect">
            <a:avLst/>
          </a:prstGeom>
          <a:solidFill>
            <a:srgbClr val="1F84BE"/>
          </a:solidFill>
          <a:ln w="63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1" lang="zh-CN" altLang="en-US" sz="9800" b="1" i="0" u="none" strike="noStrike" kern="0" cap="none" spc="0" normalizeH="0" baseline="0" noProof="0" dirty="0">
              <a:ln>
                <a:noFill/>
              </a:ln>
              <a:solidFill>
                <a:sysClr val="window" lastClr="FFFFFF"/>
              </a:solidFill>
              <a:effectLst/>
              <a:uLnTx/>
              <a:uFillTx/>
              <a:latin typeface="Arial"/>
              <a:ea typeface="微软雅黑"/>
              <a:cs typeface="+mn-cs"/>
            </a:endParaRPr>
          </a:p>
        </p:txBody>
      </p:sp>
      <p:sp>
        <p:nvSpPr>
          <p:cNvPr id="6" name="剪去单角的矩形 5"/>
          <p:cNvSpPr/>
          <p:nvPr/>
        </p:nvSpPr>
        <p:spPr>
          <a:xfrm flipH="1" flipV="1">
            <a:off x="4616540" y="1545836"/>
            <a:ext cx="4686322" cy="1221500"/>
          </a:xfrm>
          <a:prstGeom prst="snip1Rect">
            <a:avLst>
              <a:gd name="adj" fmla="val 26757"/>
            </a:avLst>
          </a:prstGeom>
          <a:solidFill>
            <a:srgbClr val="09425E"/>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7" name="直角三角形 6"/>
          <p:cNvSpPr/>
          <p:nvPr/>
        </p:nvSpPr>
        <p:spPr>
          <a:xfrm flipH="1" flipV="1">
            <a:off x="4605336" y="2431145"/>
            <a:ext cx="347397" cy="347397"/>
          </a:xfrm>
          <a:prstGeom prst="rtTriangle">
            <a:avLst/>
          </a:prstGeom>
          <a:solidFill>
            <a:sysClr val="window" lastClr="FFFFF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8" name="矩形 7"/>
          <p:cNvSpPr/>
          <p:nvPr/>
        </p:nvSpPr>
        <p:spPr>
          <a:xfrm>
            <a:off x="7308304" y="2162513"/>
            <a:ext cx="1005403" cy="584775"/>
          </a:xfrm>
          <a:prstGeom prst="rect">
            <a:avLst/>
          </a:prstGeom>
          <a:effectLst/>
        </p:spPr>
        <p:txBody>
          <a:bodyPr vert="horz"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3200" b="0" kern="0" dirty="0">
                <a:solidFill>
                  <a:sysClr val="window" lastClr="FFFFFF"/>
                </a:solidFill>
                <a:ea typeface="微软雅黑" panose="020B0503020204020204" pitchFamily="34" charset="-122"/>
              </a:rPr>
              <a:t>操作</a:t>
            </a:r>
            <a:endParaRPr kumimoji="0" lang="zh-CN" altLang="en-US" sz="32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9" name="矩形 8"/>
          <p:cNvSpPr/>
          <p:nvPr/>
        </p:nvSpPr>
        <p:spPr>
          <a:xfrm>
            <a:off x="6729602" y="1732618"/>
            <a:ext cx="1005403" cy="584775"/>
          </a:xfrm>
          <a:prstGeom prst="rect">
            <a:avLst/>
          </a:prstGeom>
          <a:effectLst/>
        </p:spPr>
        <p:txBody>
          <a:bodyPr vert="horz"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rPr>
              <a:t>基本</a:t>
            </a:r>
          </a:p>
        </p:txBody>
      </p:sp>
      <p:sp>
        <p:nvSpPr>
          <p:cNvPr id="10" name="矩形 259"/>
          <p:cNvSpPr>
            <a:spLocks noChangeArrowheads="1"/>
          </p:cNvSpPr>
          <p:nvPr/>
        </p:nvSpPr>
        <p:spPr bwMode="auto">
          <a:xfrm>
            <a:off x="6249980" y="3482631"/>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固定资产管理</a:t>
            </a:r>
          </a:p>
        </p:txBody>
      </p:sp>
      <p:sp>
        <p:nvSpPr>
          <p:cNvPr id="11" name="矩形 259"/>
          <p:cNvSpPr>
            <a:spLocks noChangeArrowheads="1"/>
          </p:cNvSpPr>
          <p:nvPr/>
        </p:nvSpPr>
        <p:spPr bwMode="auto">
          <a:xfrm>
            <a:off x="5778026" y="3438127"/>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01</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2" name="矩形 259"/>
          <p:cNvSpPr>
            <a:spLocks noChangeArrowheads="1"/>
          </p:cNvSpPr>
          <p:nvPr/>
        </p:nvSpPr>
        <p:spPr bwMode="auto">
          <a:xfrm>
            <a:off x="6249980" y="4034693"/>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kern="0" dirty="0">
                <a:solidFill>
                  <a:schemeClr val="accent6"/>
                </a:solidFill>
                <a:latin typeface="Arial" panose="020B0604020202020204" pitchFamily="34" charset="0"/>
                <a:cs typeface="+mn-ea"/>
                <a:sym typeface="+mn-lt"/>
              </a:rPr>
              <a:t>无形资产管理</a:t>
            </a:r>
          </a:p>
        </p:txBody>
      </p:sp>
      <p:sp>
        <p:nvSpPr>
          <p:cNvPr id="13" name="矩形 259"/>
          <p:cNvSpPr>
            <a:spLocks noChangeArrowheads="1"/>
          </p:cNvSpPr>
          <p:nvPr/>
        </p:nvSpPr>
        <p:spPr bwMode="auto">
          <a:xfrm>
            <a:off x="5778026" y="3990189"/>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accent6"/>
                </a:solidFill>
                <a:effectLst/>
                <a:uLnTx/>
                <a:uFillTx/>
                <a:latin typeface="Agency FB" panose="020B0503020202020204" pitchFamily="34" charset="0"/>
                <a:ea typeface="微软雅黑" panose="020B0503020204020204" pitchFamily="34" charset="-122"/>
                <a:cs typeface="+mn-ea"/>
                <a:sym typeface="+mn-lt"/>
              </a:rPr>
              <a:t>02</a:t>
            </a:r>
            <a:endParaRPr kumimoji="0" lang="zh-CN" altLang="en-US" sz="2800" b="0" i="0" u="none" strike="noStrike" kern="0" cap="all" spc="0" normalizeH="0" baseline="0" noProof="0" dirty="0">
              <a:ln>
                <a:noFill/>
              </a:ln>
              <a:solidFill>
                <a:schemeClr val="accent6"/>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4" name="矩形 259"/>
          <p:cNvSpPr>
            <a:spLocks noChangeArrowheads="1"/>
          </p:cNvSpPr>
          <p:nvPr/>
        </p:nvSpPr>
        <p:spPr bwMode="auto">
          <a:xfrm>
            <a:off x="6249980" y="4559491"/>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耗材管理</a:t>
            </a:r>
          </a:p>
        </p:txBody>
      </p:sp>
      <p:sp>
        <p:nvSpPr>
          <p:cNvPr id="15" name="矩形 259"/>
          <p:cNvSpPr>
            <a:spLocks noChangeArrowheads="1"/>
          </p:cNvSpPr>
          <p:nvPr/>
        </p:nvSpPr>
        <p:spPr bwMode="auto">
          <a:xfrm>
            <a:off x="5778026" y="4514987"/>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03</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6" name="矩形 259"/>
          <p:cNvSpPr>
            <a:spLocks noChangeArrowheads="1"/>
          </p:cNvSpPr>
          <p:nvPr/>
        </p:nvSpPr>
        <p:spPr bwMode="auto">
          <a:xfrm>
            <a:off x="6249980" y="5111553"/>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资产台账管理</a:t>
            </a:r>
          </a:p>
        </p:txBody>
      </p:sp>
      <p:sp>
        <p:nvSpPr>
          <p:cNvPr id="17" name="矩形 259"/>
          <p:cNvSpPr>
            <a:spLocks noChangeArrowheads="1"/>
          </p:cNvSpPr>
          <p:nvPr/>
        </p:nvSpPr>
        <p:spPr bwMode="auto">
          <a:xfrm>
            <a:off x="5778026" y="5067049"/>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04</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8" name="标题 1"/>
          <p:cNvSpPr>
            <a:spLocks noGrp="1"/>
          </p:cNvSpPr>
          <p:nvPr>
            <p:ph type="title"/>
          </p:nvPr>
        </p:nvSpPr>
        <p:spPr>
          <a:xfrm>
            <a:off x="541422" y="108091"/>
            <a:ext cx="8133347" cy="609600"/>
          </a:xfrm>
        </p:spPr>
        <p:txBody>
          <a:bodyPr/>
          <a:lstStyle/>
          <a:p>
            <a:r>
              <a:rPr lang="zh-CN" altLang="en-US" dirty="0"/>
              <a:t>基本操作</a:t>
            </a:r>
          </a:p>
        </p:txBody>
      </p:sp>
    </p:spTree>
    <p:extLst>
      <p:ext uri="{BB962C8B-B14F-4D97-AF65-F5344CB8AC3E}">
        <p14:creationId xmlns:p14="http://schemas.microsoft.com/office/powerpoint/2010/main" val="9480640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无形资产</a:t>
            </a:r>
          </a:p>
        </p:txBody>
      </p:sp>
      <p:sp>
        <p:nvSpPr>
          <p:cNvPr id="4" name="原创设计师QQ598969553      _1"/>
          <p:cNvSpPr>
            <a:spLocks/>
          </p:cNvSpPr>
          <p:nvPr/>
        </p:nvSpPr>
        <p:spPr bwMode="auto">
          <a:xfrm>
            <a:off x="602703" y="1107977"/>
            <a:ext cx="1693879"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无形资产验收入库</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5" name="原创设计师QQ598969553      _2"/>
          <p:cNvSpPr/>
          <p:nvPr/>
        </p:nvSpPr>
        <p:spPr>
          <a:xfrm>
            <a:off x="39818" y="3345911"/>
            <a:ext cx="9140694" cy="36698"/>
          </a:xfrm>
          <a:prstGeom prst="rect">
            <a:avLst/>
          </a:prstGeom>
          <a:solidFill>
            <a:sysClr val="window" lastClr="FFFFFF">
              <a:lumMod val="75000"/>
            </a:sysClr>
          </a:solidFill>
          <a:ln w="25400" cap="flat" cmpd="sng" algn="ctr">
            <a:noFill/>
            <a:prstDash val="solid"/>
          </a:ln>
          <a:effectLst/>
        </p:spPr>
        <p:txBody>
          <a:bodyPr lIns="103620" tIns="51810" rIns="103620" bIns="518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6" name="原创设计师QQ598969553      _3"/>
          <p:cNvSpPr/>
          <p:nvPr>
            <p:custDataLst>
              <p:tags r:id="rId1"/>
            </p:custDataLst>
          </p:nvPr>
        </p:nvSpPr>
        <p:spPr>
          <a:xfrm flipV="1">
            <a:off x="1024596" y="3275327"/>
            <a:ext cx="205393" cy="214564"/>
          </a:xfrm>
          <a:prstGeom prst="ellipse">
            <a:avLst/>
          </a:prstGeom>
          <a:solidFill>
            <a:sysClr val="window" lastClr="FFFFFF">
              <a:lumMod val="95000"/>
            </a:sysClr>
          </a:solidFill>
          <a:ln w="57150" cap="flat" cmpd="sng" algn="ctr">
            <a:solidFill>
              <a:srgbClr val="0073C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7" name="原创设计师QQ598969553      _4"/>
          <p:cNvCxnSpPr/>
          <p:nvPr/>
        </p:nvCxnSpPr>
        <p:spPr>
          <a:xfrm flipV="1">
            <a:off x="1127292" y="1861221"/>
            <a:ext cx="0" cy="1414106"/>
          </a:xfrm>
          <a:prstGeom prst="line">
            <a:avLst/>
          </a:prstGeom>
          <a:noFill/>
          <a:ln w="28575" cap="flat" cmpd="sng" algn="ctr">
            <a:solidFill>
              <a:sysClr val="window" lastClr="FFFFFF">
                <a:lumMod val="50000"/>
              </a:sysClr>
            </a:solidFill>
            <a:prstDash val="sysDot"/>
            <a:tailEnd type="oval"/>
          </a:ln>
          <a:effectLst/>
        </p:spPr>
      </p:cxnSp>
      <p:grpSp>
        <p:nvGrpSpPr>
          <p:cNvPr id="8" name="原创设计师QQ598969553      _5"/>
          <p:cNvGrpSpPr/>
          <p:nvPr/>
        </p:nvGrpSpPr>
        <p:grpSpPr>
          <a:xfrm>
            <a:off x="853315" y="1489460"/>
            <a:ext cx="575107" cy="558900"/>
            <a:chOff x="4508674" y="2118116"/>
            <a:chExt cx="2204282" cy="2204282"/>
          </a:xfrm>
        </p:grpSpPr>
        <p:grpSp>
          <p:nvGrpSpPr>
            <p:cNvPr id="9" name="组合 8"/>
            <p:cNvGrpSpPr/>
            <p:nvPr/>
          </p:nvGrpSpPr>
          <p:grpSpPr>
            <a:xfrm>
              <a:off x="4508674" y="2118116"/>
              <a:ext cx="2204282" cy="2204282"/>
              <a:chOff x="1517331" y="1125257"/>
              <a:chExt cx="2204282" cy="2204282"/>
            </a:xfrm>
          </p:grpSpPr>
          <p:sp>
            <p:nvSpPr>
              <p:cNvPr id="11" name="椭圆 10"/>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12" name="椭圆 11"/>
              <p:cNvSpPr/>
              <p:nvPr/>
            </p:nvSpPr>
            <p:spPr>
              <a:xfrm>
                <a:off x="1719372" y="1327298"/>
                <a:ext cx="1800200" cy="1800200"/>
              </a:xfrm>
              <a:prstGeom prst="ellipse">
                <a:avLst/>
              </a:prstGeom>
              <a:gradFill>
                <a:gsLst>
                  <a:gs pos="100000">
                    <a:srgbClr val="0090F2"/>
                  </a:gs>
                  <a:gs pos="0">
                    <a:srgbClr val="0073C3"/>
                  </a:gs>
                </a:gsLst>
                <a:lin ang="5400000" scaled="1"/>
              </a:gradFill>
              <a:ln w="28575" cap="flat">
                <a:gradFill>
                  <a:gsLst>
                    <a:gs pos="0">
                      <a:srgbClr val="0090F2"/>
                    </a:gs>
                    <a:gs pos="100000">
                      <a:srgbClr val="0073C3"/>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10" name="TextBox 9"/>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13" name="原创设计师QQ598969553      _6"/>
          <p:cNvSpPr>
            <a:spLocks/>
          </p:cNvSpPr>
          <p:nvPr/>
        </p:nvSpPr>
        <p:spPr bwMode="auto">
          <a:xfrm>
            <a:off x="1370334" y="4797152"/>
            <a:ext cx="1425771"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无形资产领用</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14" name="原创设计师QQ598969553      _7"/>
          <p:cNvSpPr/>
          <p:nvPr>
            <p:custDataLst>
              <p:tags r:id="rId2"/>
            </p:custDataLst>
          </p:nvPr>
        </p:nvSpPr>
        <p:spPr>
          <a:xfrm flipV="1">
            <a:off x="1882836" y="3275327"/>
            <a:ext cx="205393" cy="214564"/>
          </a:xfrm>
          <a:prstGeom prst="ellipse">
            <a:avLst/>
          </a:prstGeom>
          <a:solidFill>
            <a:sysClr val="window" lastClr="FFFFFF">
              <a:lumMod val="95000"/>
            </a:sysClr>
          </a:solidFill>
          <a:ln w="57150" cap="flat" cmpd="sng" algn="ctr">
            <a:solidFill>
              <a:srgbClr val="00B0F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15" name="原创设计师QQ598969553      _8"/>
          <p:cNvCxnSpPr/>
          <p:nvPr/>
        </p:nvCxnSpPr>
        <p:spPr>
          <a:xfrm>
            <a:off x="1985532" y="3489890"/>
            <a:ext cx="0" cy="882352"/>
          </a:xfrm>
          <a:prstGeom prst="line">
            <a:avLst/>
          </a:prstGeom>
          <a:noFill/>
          <a:ln w="28575" cap="flat" cmpd="sng" algn="ctr">
            <a:solidFill>
              <a:sysClr val="window" lastClr="FFFFFF">
                <a:lumMod val="50000"/>
              </a:sysClr>
            </a:solidFill>
            <a:prstDash val="sysDot"/>
            <a:tailEnd type="oval"/>
          </a:ln>
          <a:effectLst/>
        </p:spPr>
      </p:cxnSp>
      <p:grpSp>
        <p:nvGrpSpPr>
          <p:cNvPr id="16" name="原创设计师QQ598969553      _9"/>
          <p:cNvGrpSpPr/>
          <p:nvPr/>
        </p:nvGrpSpPr>
        <p:grpSpPr>
          <a:xfrm>
            <a:off x="1711555" y="4000481"/>
            <a:ext cx="575107" cy="558900"/>
            <a:chOff x="4508674" y="2118116"/>
            <a:chExt cx="2204282" cy="2204282"/>
          </a:xfrm>
        </p:grpSpPr>
        <p:grpSp>
          <p:nvGrpSpPr>
            <p:cNvPr id="17" name="组合 16"/>
            <p:cNvGrpSpPr/>
            <p:nvPr/>
          </p:nvGrpSpPr>
          <p:grpSpPr>
            <a:xfrm>
              <a:off x="4508674" y="2118116"/>
              <a:ext cx="2204282" cy="2204282"/>
              <a:chOff x="1517331" y="1125257"/>
              <a:chExt cx="2204282" cy="2204282"/>
            </a:xfrm>
          </p:grpSpPr>
          <p:sp>
            <p:nvSpPr>
              <p:cNvPr id="19" name="椭圆 18"/>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20" name="椭圆 19"/>
              <p:cNvSpPr/>
              <p:nvPr/>
            </p:nvSpPr>
            <p:spPr>
              <a:xfrm>
                <a:off x="1719372" y="1327298"/>
                <a:ext cx="1800200" cy="1800200"/>
              </a:xfrm>
              <a:prstGeom prst="ellipse">
                <a:avLst/>
              </a:prstGeom>
              <a:gradFill>
                <a:gsLst>
                  <a:gs pos="100000">
                    <a:srgbClr val="0090F2"/>
                  </a:gs>
                  <a:gs pos="0">
                    <a:srgbClr val="00B0F0"/>
                  </a:gs>
                </a:gsLst>
                <a:lin ang="5400000" scaled="1"/>
              </a:gradFill>
              <a:ln w="28575" cap="flat">
                <a:gradFill>
                  <a:gsLst>
                    <a:gs pos="0">
                      <a:srgbClr val="0090F2"/>
                    </a:gs>
                    <a:gs pos="100000">
                      <a:srgbClr val="00B0F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18" name="TextBox 17"/>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21" name="原创设计师QQ598969553      _10"/>
          <p:cNvSpPr>
            <a:spLocks/>
          </p:cNvSpPr>
          <p:nvPr/>
        </p:nvSpPr>
        <p:spPr bwMode="auto">
          <a:xfrm>
            <a:off x="2609309" y="1541861"/>
            <a:ext cx="1516495" cy="37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kern="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无形资产归还</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2" name="原创设计师QQ598969553      _11"/>
          <p:cNvSpPr/>
          <p:nvPr>
            <p:custDataLst>
              <p:tags r:id="rId3"/>
            </p:custDataLst>
          </p:nvPr>
        </p:nvSpPr>
        <p:spPr>
          <a:xfrm flipV="1">
            <a:off x="2859095" y="3275327"/>
            <a:ext cx="205393" cy="214564"/>
          </a:xfrm>
          <a:prstGeom prst="ellipse">
            <a:avLst/>
          </a:prstGeom>
          <a:solidFill>
            <a:sysClr val="window" lastClr="FFFFFF">
              <a:lumMod val="95000"/>
            </a:sysClr>
          </a:solidFill>
          <a:ln w="57150" cap="flat" cmpd="sng" algn="ctr">
            <a:solidFill>
              <a:srgbClr val="0073C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23" name="原创设计师QQ598969553      _12"/>
          <p:cNvCxnSpPr/>
          <p:nvPr/>
        </p:nvCxnSpPr>
        <p:spPr>
          <a:xfrm flipV="1">
            <a:off x="2961791" y="2209620"/>
            <a:ext cx="0" cy="1065707"/>
          </a:xfrm>
          <a:prstGeom prst="line">
            <a:avLst/>
          </a:prstGeom>
          <a:noFill/>
          <a:ln w="28575" cap="flat" cmpd="sng" algn="ctr">
            <a:solidFill>
              <a:sysClr val="window" lastClr="FFFFFF">
                <a:lumMod val="50000"/>
              </a:sysClr>
            </a:solidFill>
            <a:prstDash val="sysDot"/>
            <a:tailEnd type="oval"/>
          </a:ln>
          <a:effectLst/>
        </p:spPr>
      </p:cxnSp>
      <p:grpSp>
        <p:nvGrpSpPr>
          <p:cNvPr id="24" name="原创设计师QQ598969553      _13"/>
          <p:cNvGrpSpPr/>
          <p:nvPr/>
        </p:nvGrpSpPr>
        <p:grpSpPr>
          <a:xfrm>
            <a:off x="2687814" y="1930171"/>
            <a:ext cx="575107" cy="558900"/>
            <a:chOff x="4508674" y="2118116"/>
            <a:chExt cx="2204282" cy="2204282"/>
          </a:xfrm>
        </p:grpSpPr>
        <p:grpSp>
          <p:nvGrpSpPr>
            <p:cNvPr id="25" name="组合 24"/>
            <p:cNvGrpSpPr/>
            <p:nvPr/>
          </p:nvGrpSpPr>
          <p:grpSpPr>
            <a:xfrm>
              <a:off x="4508674" y="2118116"/>
              <a:ext cx="2204282" cy="2204282"/>
              <a:chOff x="1517331" y="1125257"/>
              <a:chExt cx="2204282" cy="2204282"/>
            </a:xfrm>
          </p:grpSpPr>
          <p:sp>
            <p:nvSpPr>
              <p:cNvPr id="27" name="椭圆 26"/>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28" name="椭圆 27"/>
              <p:cNvSpPr/>
              <p:nvPr/>
            </p:nvSpPr>
            <p:spPr>
              <a:xfrm>
                <a:off x="1719372" y="1327298"/>
                <a:ext cx="1800200" cy="1800200"/>
              </a:xfrm>
              <a:prstGeom prst="ellipse">
                <a:avLst/>
              </a:prstGeom>
              <a:gradFill>
                <a:gsLst>
                  <a:gs pos="100000">
                    <a:srgbClr val="0090F2"/>
                  </a:gs>
                  <a:gs pos="0">
                    <a:srgbClr val="0073C3"/>
                  </a:gs>
                </a:gsLst>
                <a:lin ang="5400000" scaled="1"/>
              </a:gradFill>
              <a:ln w="28575" cap="flat">
                <a:gradFill>
                  <a:gsLst>
                    <a:gs pos="0">
                      <a:srgbClr val="0090F2"/>
                    </a:gs>
                    <a:gs pos="100000">
                      <a:srgbClr val="0073C3"/>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26" name="TextBox 25"/>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29" name="原创设计师QQ598969553      _14"/>
          <p:cNvSpPr>
            <a:spLocks/>
          </p:cNvSpPr>
          <p:nvPr/>
        </p:nvSpPr>
        <p:spPr bwMode="auto">
          <a:xfrm>
            <a:off x="3059832" y="5483697"/>
            <a:ext cx="1573964"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无形资产移交</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30" name="原创设计师QQ598969553      _15"/>
          <p:cNvSpPr/>
          <p:nvPr>
            <p:custDataLst>
              <p:tags r:id="rId4"/>
            </p:custDataLst>
          </p:nvPr>
        </p:nvSpPr>
        <p:spPr>
          <a:xfrm flipV="1">
            <a:off x="3717335" y="3275327"/>
            <a:ext cx="205393" cy="214564"/>
          </a:xfrm>
          <a:prstGeom prst="ellipse">
            <a:avLst/>
          </a:prstGeom>
          <a:solidFill>
            <a:sysClr val="window" lastClr="FFFFFF">
              <a:lumMod val="95000"/>
            </a:sysClr>
          </a:solidFill>
          <a:ln w="57150" cap="flat" cmpd="sng" algn="ctr">
            <a:solidFill>
              <a:srgbClr val="00B0F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31" name="原创设计师QQ598969553      _16"/>
          <p:cNvCxnSpPr/>
          <p:nvPr/>
        </p:nvCxnSpPr>
        <p:spPr>
          <a:xfrm>
            <a:off x="3820031" y="3489890"/>
            <a:ext cx="0" cy="1434550"/>
          </a:xfrm>
          <a:prstGeom prst="line">
            <a:avLst/>
          </a:prstGeom>
          <a:noFill/>
          <a:ln w="28575" cap="flat" cmpd="sng" algn="ctr">
            <a:solidFill>
              <a:sysClr val="window" lastClr="FFFFFF">
                <a:lumMod val="50000"/>
              </a:sysClr>
            </a:solidFill>
            <a:prstDash val="sysDot"/>
            <a:tailEnd type="oval"/>
          </a:ln>
          <a:effectLst/>
        </p:spPr>
      </p:cxnSp>
      <p:grpSp>
        <p:nvGrpSpPr>
          <p:cNvPr id="32" name="原创设计师QQ598969553      _17"/>
          <p:cNvGrpSpPr/>
          <p:nvPr/>
        </p:nvGrpSpPr>
        <p:grpSpPr>
          <a:xfrm>
            <a:off x="3546054" y="4644991"/>
            <a:ext cx="575107" cy="558900"/>
            <a:chOff x="4508674" y="2118116"/>
            <a:chExt cx="2204282" cy="2204282"/>
          </a:xfrm>
        </p:grpSpPr>
        <p:grpSp>
          <p:nvGrpSpPr>
            <p:cNvPr id="33" name="组合 32"/>
            <p:cNvGrpSpPr/>
            <p:nvPr/>
          </p:nvGrpSpPr>
          <p:grpSpPr>
            <a:xfrm>
              <a:off x="4508674" y="2118116"/>
              <a:ext cx="2204282" cy="2204282"/>
              <a:chOff x="1517331" y="1125257"/>
              <a:chExt cx="2204282" cy="2204282"/>
            </a:xfrm>
          </p:grpSpPr>
          <p:sp>
            <p:nvSpPr>
              <p:cNvPr id="35" name="椭圆 34"/>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36" name="椭圆 35"/>
              <p:cNvSpPr/>
              <p:nvPr/>
            </p:nvSpPr>
            <p:spPr>
              <a:xfrm>
                <a:off x="1719372" y="1327298"/>
                <a:ext cx="1800200" cy="1800200"/>
              </a:xfrm>
              <a:prstGeom prst="ellipse">
                <a:avLst/>
              </a:prstGeom>
              <a:gradFill>
                <a:gsLst>
                  <a:gs pos="100000">
                    <a:srgbClr val="0090F2"/>
                  </a:gs>
                  <a:gs pos="0">
                    <a:srgbClr val="00B0F0"/>
                  </a:gs>
                </a:gsLst>
                <a:lin ang="5400000" scaled="1"/>
              </a:gradFill>
              <a:ln w="28575" cap="flat">
                <a:gradFill>
                  <a:gsLst>
                    <a:gs pos="0">
                      <a:srgbClr val="0090F2"/>
                    </a:gs>
                    <a:gs pos="100000">
                      <a:srgbClr val="00B0F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34" name="TextBox 33"/>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37" name="原创设计师QQ598969553      _18"/>
          <p:cNvSpPr>
            <a:spLocks/>
          </p:cNvSpPr>
          <p:nvPr/>
        </p:nvSpPr>
        <p:spPr bwMode="auto">
          <a:xfrm>
            <a:off x="5134745" y="1556421"/>
            <a:ext cx="2205638"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无形资产变更</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38" name="原创设计师QQ598969553      _19"/>
          <p:cNvSpPr/>
          <p:nvPr>
            <p:custDataLst>
              <p:tags r:id="rId5"/>
            </p:custDataLst>
          </p:nvPr>
        </p:nvSpPr>
        <p:spPr>
          <a:xfrm flipV="1">
            <a:off x="4635859" y="3275327"/>
            <a:ext cx="205393" cy="214564"/>
          </a:xfrm>
          <a:prstGeom prst="ellipse">
            <a:avLst/>
          </a:prstGeom>
          <a:solidFill>
            <a:sysClr val="window" lastClr="FFFFFF">
              <a:lumMod val="95000"/>
            </a:sysClr>
          </a:solidFill>
          <a:ln w="57150" cap="flat" cmpd="sng" algn="ctr">
            <a:solidFill>
              <a:srgbClr val="0073C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39" name="原创设计师QQ598969553      _20"/>
          <p:cNvCxnSpPr/>
          <p:nvPr/>
        </p:nvCxnSpPr>
        <p:spPr>
          <a:xfrm flipV="1">
            <a:off x="4738555" y="1861221"/>
            <a:ext cx="0" cy="1414106"/>
          </a:xfrm>
          <a:prstGeom prst="line">
            <a:avLst/>
          </a:prstGeom>
          <a:noFill/>
          <a:ln w="28575" cap="flat" cmpd="sng" algn="ctr">
            <a:solidFill>
              <a:sysClr val="window" lastClr="FFFFFF">
                <a:lumMod val="50000"/>
              </a:sysClr>
            </a:solidFill>
            <a:prstDash val="sysDot"/>
            <a:tailEnd type="oval"/>
          </a:ln>
          <a:effectLst/>
        </p:spPr>
      </p:cxnSp>
      <p:grpSp>
        <p:nvGrpSpPr>
          <p:cNvPr id="40" name="原创设计师QQ598969553      _21"/>
          <p:cNvGrpSpPr/>
          <p:nvPr/>
        </p:nvGrpSpPr>
        <p:grpSpPr>
          <a:xfrm>
            <a:off x="4464578" y="1489460"/>
            <a:ext cx="575107" cy="558900"/>
            <a:chOff x="4508674" y="2118116"/>
            <a:chExt cx="2204282" cy="2204282"/>
          </a:xfrm>
        </p:grpSpPr>
        <p:grpSp>
          <p:nvGrpSpPr>
            <p:cNvPr id="41" name="组合 40"/>
            <p:cNvGrpSpPr/>
            <p:nvPr/>
          </p:nvGrpSpPr>
          <p:grpSpPr>
            <a:xfrm>
              <a:off x="4508674" y="2118116"/>
              <a:ext cx="2204282" cy="2204282"/>
              <a:chOff x="1517331" y="1125257"/>
              <a:chExt cx="2204282" cy="2204282"/>
            </a:xfrm>
          </p:grpSpPr>
          <p:sp>
            <p:nvSpPr>
              <p:cNvPr id="43" name="椭圆 42"/>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44" name="椭圆 43"/>
              <p:cNvSpPr/>
              <p:nvPr/>
            </p:nvSpPr>
            <p:spPr>
              <a:xfrm>
                <a:off x="1719372" y="1327298"/>
                <a:ext cx="1800200" cy="1800200"/>
              </a:xfrm>
              <a:prstGeom prst="ellipse">
                <a:avLst/>
              </a:prstGeom>
              <a:gradFill>
                <a:gsLst>
                  <a:gs pos="100000">
                    <a:srgbClr val="0090F2"/>
                  </a:gs>
                  <a:gs pos="0">
                    <a:srgbClr val="0073C3"/>
                  </a:gs>
                </a:gsLst>
                <a:lin ang="5400000" scaled="1"/>
              </a:gradFill>
              <a:ln w="28575" cap="flat">
                <a:gradFill>
                  <a:gsLst>
                    <a:gs pos="0">
                      <a:srgbClr val="0090F2"/>
                    </a:gs>
                    <a:gs pos="100000">
                      <a:srgbClr val="0073C3"/>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42" name="TextBox 41"/>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45" name="原创设计师QQ598969553      _22"/>
          <p:cNvSpPr>
            <a:spLocks/>
          </p:cNvSpPr>
          <p:nvPr/>
        </p:nvSpPr>
        <p:spPr bwMode="auto">
          <a:xfrm>
            <a:off x="5094631" y="4835625"/>
            <a:ext cx="1501159"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无形资产处置</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46" name="原创设计师QQ598969553      _23"/>
          <p:cNvSpPr/>
          <p:nvPr>
            <p:custDataLst>
              <p:tags r:id="rId6"/>
            </p:custDataLst>
          </p:nvPr>
        </p:nvSpPr>
        <p:spPr>
          <a:xfrm flipV="1">
            <a:off x="5494099" y="3275327"/>
            <a:ext cx="205393" cy="214564"/>
          </a:xfrm>
          <a:prstGeom prst="ellipse">
            <a:avLst/>
          </a:prstGeom>
          <a:solidFill>
            <a:sysClr val="window" lastClr="FFFFFF">
              <a:lumMod val="95000"/>
            </a:sysClr>
          </a:solidFill>
          <a:ln w="57150" cap="flat" cmpd="sng" algn="ctr">
            <a:solidFill>
              <a:srgbClr val="00B0F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47" name="原创设计师QQ598969553      _24"/>
          <p:cNvCxnSpPr/>
          <p:nvPr/>
        </p:nvCxnSpPr>
        <p:spPr>
          <a:xfrm>
            <a:off x="5596795" y="3489890"/>
            <a:ext cx="0" cy="882352"/>
          </a:xfrm>
          <a:prstGeom prst="line">
            <a:avLst/>
          </a:prstGeom>
          <a:noFill/>
          <a:ln w="28575" cap="flat" cmpd="sng" algn="ctr">
            <a:solidFill>
              <a:sysClr val="window" lastClr="FFFFFF">
                <a:lumMod val="50000"/>
              </a:sysClr>
            </a:solidFill>
            <a:prstDash val="sysDot"/>
            <a:tailEnd type="oval"/>
          </a:ln>
          <a:effectLst/>
        </p:spPr>
      </p:cxnSp>
      <p:grpSp>
        <p:nvGrpSpPr>
          <p:cNvPr id="48" name="原创设计师QQ598969553      _25"/>
          <p:cNvGrpSpPr/>
          <p:nvPr/>
        </p:nvGrpSpPr>
        <p:grpSpPr>
          <a:xfrm>
            <a:off x="5322818" y="4000481"/>
            <a:ext cx="575107" cy="558900"/>
            <a:chOff x="4508674" y="2118116"/>
            <a:chExt cx="2204282" cy="2204282"/>
          </a:xfrm>
        </p:grpSpPr>
        <p:grpSp>
          <p:nvGrpSpPr>
            <p:cNvPr id="49" name="组合 48"/>
            <p:cNvGrpSpPr/>
            <p:nvPr/>
          </p:nvGrpSpPr>
          <p:grpSpPr>
            <a:xfrm>
              <a:off x="4508674" y="2118116"/>
              <a:ext cx="2204282" cy="2204282"/>
              <a:chOff x="1517331" y="1125257"/>
              <a:chExt cx="2204282" cy="2204282"/>
            </a:xfrm>
          </p:grpSpPr>
          <p:sp>
            <p:nvSpPr>
              <p:cNvPr id="51" name="椭圆 50"/>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52" name="椭圆 51"/>
              <p:cNvSpPr/>
              <p:nvPr/>
            </p:nvSpPr>
            <p:spPr>
              <a:xfrm>
                <a:off x="1719372" y="1327298"/>
                <a:ext cx="1800200" cy="1800200"/>
              </a:xfrm>
              <a:prstGeom prst="ellipse">
                <a:avLst/>
              </a:prstGeom>
              <a:gradFill>
                <a:gsLst>
                  <a:gs pos="100000">
                    <a:srgbClr val="0090F2"/>
                  </a:gs>
                  <a:gs pos="0">
                    <a:srgbClr val="00B0F0"/>
                  </a:gs>
                </a:gsLst>
                <a:lin ang="5400000" scaled="1"/>
              </a:gradFill>
              <a:ln w="28575" cap="flat">
                <a:gradFill>
                  <a:gsLst>
                    <a:gs pos="0">
                      <a:srgbClr val="0090F2"/>
                    </a:gs>
                    <a:gs pos="100000">
                      <a:srgbClr val="00B0F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50" name="TextBox 49"/>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53" name="原创设计师QQ598969553      _26"/>
          <p:cNvSpPr>
            <a:spLocks/>
          </p:cNvSpPr>
          <p:nvPr/>
        </p:nvSpPr>
        <p:spPr bwMode="auto">
          <a:xfrm>
            <a:off x="7048718" y="1997132"/>
            <a:ext cx="1820041"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a:t>
            </a:r>
            <a:r>
              <a:rPr kumimoji="0" lang="zh-CN" altLang="en-US" sz="1600" b="0" kern="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查询</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54" name="原创设计师QQ598969553      _27"/>
          <p:cNvSpPr/>
          <p:nvPr>
            <p:custDataLst>
              <p:tags r:id="rId7"/>
            </p:custDataLst>
          </p:nvPr>
        </p:nvSpPr>
        <p:spPr>
          <a:xfrm flipV="1">
            <a:off x="6549833" y="3275327"/>
            <a:ext cx="205393" cy="214564"/>
          </a:xfrm>
          <a:prstGeom prst="ellipse">
            <a:avLst/>
          </a:prstGeom>
          <a:solidFill>
            <a:sysClr val="window" lastClr="FFFFFF">
              <a:lumMod val="95000"/>
            </a:sysClr>
          </a:solidFill>
          <a:ln w="57150" cap="flat" cmpd="sng" algn="ctr">
            <a:solidFill>
              <a:srgbClr val="0073C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55" name="原创设计师QQ598969553      _28"/>
          <p:cNvCxnSpPr/>
          <p:nvPr/>
        </p:nvCxnSpPr>
        <p:spPr>
          <a:xfrm flipV="1">
            <a:off x="6652529" y="2209620"/>
            <a:ext cx="0" cy="1065707"/>
          </a:xfrm>
          <a:prstGeom prst="line">
            <a:avLst/>
          </a:prstGeom>
          <a:noFill/>
          <a:ln w="28575" cap="flat" cmpd="sng" algn="ctr">
            <a:solidFill>
              <a:sysClr val="window" lastClr="FFFFFF">
                <a:lumMod val="50000"/>
              </a:sysClr>
            </a:solidFill>
            <a:prstDash val="sysDot"/>
            <a:tailEnd type="oval"/>
          </a:ln>
          <a:effectLst/>
        </p:spPr>
      </p:cxnSp>
      <p:grpSp>
        <p:nvGrpSpPr>
          <p:cNvPr id="56" name="原创设计师QQ598969553      _29"/>
          <p:cNvGrpSpPr/>
          <p:nvPr/>
        </p:nvGrpSpPr>
        <p:grpSpPr>
          <a:xfrm>
            <a:off x="6378552" y="1930171"/>
            <a:ext cx="575107" cy="558900"/>
            <a:chOff x="4508674" y="2118116"/>
            <a:chExt cx="2204282" cy="2204282"/>
          </a:xfrm>
        </p:grpSpPr>
        <p:grpSp>
          <p:nvGrpSpPr>
            <p:cNvPr id="57" name="组合 56"/>
            <p:cNvGrpSpPr/>
            <p:nvPr/>
          </p:nvGrpSpPr>
          <p:grpSpPr>
            <a:xfrm>
              <a:off x="4508674" y="2118116"/>
              <a:ext cx="2204282" cy="2204282"/>
              <a:chOff x="1517331" y="1125257"/>
              <a:chExt cx="2204282" cy="2204282"/>
            </a:xfrm>
          </p:grpSpPr>
          <p:sp>
            <p:nvSpPr>
              <p:cNvPr id="59" name="椭圆 58"/>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60" name="椭圆 59"/>
              <p:cNvSpPr/>
              <p:nvPr/>
            </p:nvSpPr>
            <p:spPr>
              <a:xfrm>
                <a:off x="1719372" y="1327298"/>
                <a:ext cx="1800200" cy="1800200"/>
              </a:xfrm>
              <a:prstGeom prst="ellipse">
                <a:avLst/>
              </a:prstGeom>
              <a:gradFill>
                <a:gsLst>
                  <a:gs pos="100000">
                    <a:srgbClr val="0090F2"/>
                  </a:gs>
                  <a:gs pos="0">
                    <a:srgbClr val="0073C3"/>
                  </a:gs>
                </a:gsLst>
                <a:lin ang="5400000" scaled="1"/>
              </a:gradFill>
              <a:ln w="28575" cap="flat">
                <a:gradFill>
                  <a:gsLst>
                    <a:gs pos="0">
                      <a:srgbClr val="0090F2"/>
                    </a:gs>
                    <a:gs pos="100000">
                      <a:srgbClr val="0073C3"/>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58" name="TextBox 57"/>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61" name="原创设计师QQ598969553      _14"/>
          <p:cNvSpPr>
            <a:spLocks/>
          </p:cNvSpPr>
          <p:nvPr/>
        </p:nvSpPr>
        <p:spPr bwMode="auto">
          <a:xfrm>
            <a:off x="7980500" y="4522523"/>
            <a:ext cx="1104284"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a:t>
            </a:r>
            <a:endParaRPr kumimoji="0" lang="en-US" altLang="zh-CN"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综合统计</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62" name="原创设计师QQ598969553      _15"/>
          <p:cNvSpPr/>
          <p:nvPr>
            <p:custDataLst>
              <p:tags r:id="rId8"/>
            </p:custDataLst>
          </p:nvPr>
        </p:nvSpPr>
        <p:spPr>
          <a:xfrm flipV="1">
            <a:off x="7511664" y="3228628"/>
            <a:ext cx="205393" cy="214564"/>
          </a:xfrm>
          <a:prstGeom prst="ellipse">
            <a:avLst/>
          </a:prstGeom>
          <a:solidFill>
            <a:sysClr val="window" lastClr="FFFFFF">
              <a:lumMod val="95000"/>
            </a:sysClr>
          </a:solidFill>
          <a:ln w="57150" cap="flat" cmpd="sng" algn="ctr">
            <a:solidFill>
              <a:srgbClr val="00B0F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63" name="原创设计师QQ598969553      _16"/>
          <p:cNvCxnSpPr/>
          <p:nvPr/>
        </p:nvCxnSpPr>
        <p:spPr>
          <a:xfrm>
            <a:off x="7614360" y="3443191"/>
            <a:ext cx="0" cy="1434550"/>
          </a:xfrm>
          <a:prstGeom prst="line">
            <a:avLst/>
          </a:prstGeom>
          <a:noFill/>
          <a:ln w="28575" cap="flat" cmpd="sng" algn="ctr">
            <a:solidFill>
              <a:sysClr val="window" lastClr="FFFFFF">
                <a:lumMod val="50000"/>
              </a:sysClr>
            </a:solidFill>
            <a:prstDash val="sysDot"/>
            <a:tailEnd type="oval"/>
          </a:ln>
          <a:effectLst/>
        </p:spPr>
      </p:cxnSp>
      <p:grpSp>
        <p:nvGrpSpPr>
          <p:cNvPr id="64" name="原创设计师QQ598969553      _17"/>
          <p:cNvGrpSpPr/>
          <p:nvPr/>
        </p:nvGrpSpPr>
        <p:grpSpPr>
          <a:xfrm>
            <a:off x="7340383" y="4598292"/>
            <a:ext cx="575107" cy="558900"/>
            <a:chOff x="4508674" y="2118116"/>
            <a:chExt cx="2204282" cy="2204282"/>
          </a:xfrm>
        </p:grpSpPr>
        <p:grpSp>
          <p:nvGrpSpPr>
            <p:cNvPr id="65" name="组合 64"/>
            <p:cNvGrpSpPr/>
            <p:nvPr/>
          </p:nvGrpSpPr>
          <p:grpSpPr>
            <a:xfrm>
              <a:off x="4508674" y="2118116"/>
              <a:ext cx="2204282" cy="2204282"/>
              <a:chOff x="1517331" y="1125257"/>
              <a:chExt cx="2204282" cy="2204282"/>
            </a:xfrm>
          </p:grpSpPr>
          <p:sp>
            <p:nvSpPr>
              <p:cNvPr id="67" name="椭圆 66"/>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68" name="椭圆 67"/>
              <p:cNvSpPr/>
              <p:nvPr/>
            </p:nvSpPr>
            <p:spPr>
              <a:xfrm>
                <a:off x="1719372" y="1327298"/>
                <a:ext cx="1800200" cy="1800200"/>
              </a:xfrm>
              <a:prstGeom prst="ellipse">
                <a:avLst/>
              </a:prstGeom>
              <a:gradFill>
                <a:gsLst>
                  <a:gs pos="100000">
                    <a:srgbClr val="0090F2"/>
                  </a:gs>
                  <a:gs pos="0">
                    <a:srgbClr val="00B0F0"/>
                  </a:gs>
                </a:gsLst>
                <a:lin ang="5400000" scaled="1"/>
              </a:gradFill>
              <a:ln w="28575" cap="flat">
                <a:gradFill>
                  <a:gsLst>
                    <a:gs pos="0">
                      <a:srgbClr val="0090F2"/>
                    </a:gs>
                    <a:gs pos="100000">
                      <a:srgbClr val="00B0F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66" name="TextBox 65"/>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69" name="原创设计师QQ598969553      _6"/>
          <p:cNvSpPr>
            <a:spLocks/>
          </p:cNvSpPr>
          <p:nvPr/>
        </p:nvSpPr>
        <p:spPr bwMode="auto">
          <a:xfrm>
            <a:off x="78416" y="4819185"/>
            <a:ext cx="1334860"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25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rPr>
              <a:t>无形资产采购</a:t>
            </a:r>
            <a:endParaRPr kumimoji="0" 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70" name="原创设计师QQ598969553      _7"/>
          <p:cNvSpPr/>
          <p:nvPr>
            <p:custDataLst>
              <p:tags r:id="rId9"/>
            </p:custDataLst>
          </p:nvPr>
        </p:nvSpPr>
        <p:spPr>
          <a:xfrm flipV="1">
            <a:off x="500007" y="3297360"/>
            <a:ext cx="205393" cy="214564"/>
          </a:xfrm>
          <a:prstGeom prst="ellipse">
            <a:avLst/>
          </a:prstGeom>
          <a:solidFill>
            <a:sysClr val="window" lastClr="FFFFFF">
              <a:lumMod val="95000"/>
            </a:sysClr>
          </a:solidFill>
          <a:ln w="57150" cap="flat" cmpd="sng" algn="ctr">
            <a:solidFill>
              <a:srgbClr val="00B0F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lumMod val="50000"/>
                </a:sysClr>
              </a:solidFill>
              <a:effectLst/>
              <a:uLnTx/>
              <a:uFillTx/>
              <a:latin typeface="Calibri"/>
              <a:ea typeface="微软雅黑" panose="020B0503020204020204" pitchFamily="34" charset="-122"/>
              <a:cs typeface="+mn-cs"/>
            </a:endParaRPr>
          </a:p>
        </p:txBody>
      </p:sp>
      <p:cxnSp>
        <p:nvCxnSpPr>
          <p:cNvPr id="71" name="原创设计师QQ598969553      _8"/>
          <p:cNvCxnSpPr/>
          <p:nvPr/>
        </p:nvCxnSpPr>
        <p:spPr>
          <a:xfrm>
            <a:off x="602703" y="3511923"/>
            <a:ext cx="0" cy="882352"/>
          </a:xfrm>
          <a:prstGeom prst="line">
            <a:avLst/>
          </a:prstGeom>
          <a:noFill/>
          <a:ln w="28575" cap="flat" cmpd="sng" algn="ctr">
            <a:solidFill>
              <a:sysClr val="window" lastClr="FFFFFF">
                <a:lumMod val="50000"/>
              </a:sysClr>
            </a:solidFill>
            <a:prstDash val="sysDot"/>
            <a:tailEnd type="oval"/>
          </a:ln>
          <a:effectLst/>
        </p:spPr>
      </p:cxnSp>
      <p:grpSp>
        <p:nvGrpSpPr>
          <p:cNvPr id="72" name="原创设计师QQ598969553      _9"/>
          <p:cNvGrpSpPr/>
          <p:nvPr/>
        </p:nvGrpSpPr>
        <p:grpSpPr>
          <a:xfrm>
            <a:off x="328726" y="4022514"/>
            <a:ext cx="575107" cy="558900"/>
            <a:chOff x="4508674" y="2118116"/>
            <a:chExt cx="2204282" cy="2204282"/>
          </a:xfrm>
        </p:grpSpPr>
        <p:grpSp>
          <p:nvGrpSpPr>
            <p:cNvPr id="73" name="组合 72"/>
            <p:cNvGrpSpPr/>
            <p:nvPr/>
          </p:nvGrpSpPr>
          <p:grpSpPr>
            <a:xfrm>
              <a:off x="4508674" y="2118116"/>
              <a:ext cx="2204282" cy="2204282"/>
              <a:chOff x="1517331" y="1125257"/>
              <a:chExt cx="2204282" cy="2204282"/>
            </a:xfrm>
          </p:grpSpPr>
          <p:sp>
            <p:nvSpPr>
              <p:cNvPr id="75" name="椭圆 74"/>
              <p:cNvSpPr/>
              <p:nvPr/>
            </p:nvSpPr>
            <p:spPr>
              <a:xfrm>
                <a:off x="1517331" y="1125257"/>
                <a:ext cx="2204282" cy="2204282"/>
              </a:xfrm>
              <a:prstGeom prst="ellipse">
                <a:avLst/>
              </a:prstGeom>
              <a:gradFill>
                <a:gsLst>
                  <a:gs pos="0">
                    <a:srgbClr val="EBEBEB"/>
                  </a:gs>
                  <a:gs pos="100000">
                    <a:srgbClr val="FEFEFE"/>
                  </a:gs>
                </a:gsLst>
                <a:lin ang="7530000" scaled="0"/>
              </a:gradFill>
              <a:ln w="12700" cap="flat" cmpd="sng" algn="ctr">
                <a:solidFill>
                  <a:sysClr val="window" lastClr="FFFFFF"/>
                </a:solidFill>
                <a:prstDash val="solid"/>
              </a:ln>
              <a:effectLst>
                <a:outerShdw blurRad="457200" dist="444500" dir="7800000" sx="89000" sy="89000" algn="tr"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sp>
            <p:nvSpPr>
              <p:cNvPr id="76" name="椭圆 75"/>
              <p:cNvSpPr/>
              <p:nvPr/>
            </p:nvSpPr>
            <p:spPr>
              <a:xfrm>
                <a:off x="1719372" y="1327298"/>
                <a:ext cx="1800200" cy="1800200"/>
              </a:xfrm>
              <a:prstGeom prst="ellipse">
                <a:avLst/>
              </a:prstGeom>
              <a:gradFill>
                <a:gsLst>
                  <a:gs pos="100000">
                    <a:srgbClr val="0090F2"/>
                  </a:gs>
                  <a:gs pos="0">
                    <a:srgbClr val="00B0F0"/>
                  </a:gs>
                </a:gsLst>
                <a:lin ang="5400000" scaled="1"/>
              </a:gradFill>
              <a:ln w="28575" cap="flat">
                <a:gradFill>
                  <a:gsLst>
                    <a:gs pos="0">
                      <a:srgbClr val="0090F2"/>
                    </a:gs>
                    <a:gs pos="100000">
                      <a:srgbClr val="00B0F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64" tIns="34282" rIns="68564" bIns="342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ea typeface="微软雅黑" panose="020B0503020204020204" pitchFamily="34" charset="-122"/>
                </a:endParaRPr>
              </a:p>
            </p:txBody>
          </p:sp>
        </p:grpSp>
        <p:sp>
          <p:nvSpPr>
            <p:cNvPr id="74" name="TextBox 17"/>
            <p:cNvSpPr txBox="1"/>
            <p:nvPr/>
          </p:nvSpPr>
          <p:spPr>
            <a:xfrm>
              <a:off x="4923738" y="2856186"/>
              <a:ext cx="1648565" cy="13352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1399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75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250"/>
                                        <p:tgtEl>
                                          <p:spTgt spid="70"/>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up)">
                                      <p:cBhvr>
                                        <p:cTn id="15" dur="250"/>
                                        <p:tgtEl>
                                          <p:spTgt spid="71"/>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50"/>
                                        <p:tgtEl>
                                          <p:spTgt spid="72"/>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50"/>
                                        <p:tgtEl>
                                          <p:spTgt spid="6"/>
                                        </p:tgtEl>
                                      </p:cBhvr>
                                    </p:animEffect>
                                  </p:childTnLst>
                                </p:cTn>
                              </p:par>
                            </p:childTnLst>
                          </p:cTn>
                        </p:par>
                        <p:par>
                          <p:cTn id="24" fill="hold">
                            <p:stCondLst>
                              <p:cond delay="275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25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50"/>
                                        <p:tgtEl>
                                          <p:spTgt spid="8"/>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250"/>
                                        <p:tgtEl>
                                          <p:spTgt spid="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par>
                          <p:cTn id="40" fill="hold">
                            <p:stCondLst>
                              <p:cond delay="3750"/>
                            </p:stCondLst>
                            <p:childTnLst>
                              <p:par>
                                <p:cTn id="41" presetID="22"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250"/>
                                        <p:tgtEl>
                                          <p:spTgt spid="15"/>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childTnLst>
                          </p:cTn>
                        </p:par>
                        <p:par>
                          <p:cTn id="48" fill="hold">
                            <p:stCondLst>
                              <p:cond delay="4250"/>
                            </p:stCondLst>
                            <p:childTnLst>
                              <p:par>
                                <p:cTn id="49" presetID="22" presetClass="entr" presetSubtype="8"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250"/>
                                        <p:tgtEl>
                                          <p:spTgt spid="13"/>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250"/>
                                        <p:tgtEl>
                                          <p:spTgt spid="22"/>
                                        </p:tgtEl>
                                      </p:cBhvr>
                                    </p:animEffect>
                                  </p:childTnLst>
                                </p:cTn>
                              </p:par>
                            </p:childTnLst>
                          </p:cTn>
                        </p:par>
                        <p:par>
                          <p:cTn id="56" fill="hold">
                            <p:stCondLst>
                              <p:cond delay="4750"/>
                            </p:stCondLst>
                            <p:childTnLst>
                              <p:par>
                                <p:cTn id="57" presetID="22" presetClass="entr" presetSubtype="4"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250"/>
                                        <p:tgtEl>
                                          <p:spTgt spid="23"/>
                                        </p:tgtEl>
                                      </p:cBhvr>
                                    </p:animEffect>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250"/>
                                        <p:tgtEl>
                                          <p:spTgt spid="24"/>
                                        </p:tgtEl>
                                      </p:cBhvr>
                                    </p:animEffect>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250"/>
                                        <p:tgtEl>
                                          <p:spTgt spid="21"/>
                                        </p:tgtEl>
                                      </p:cBhvr>
                                    </p:animEffec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250"/>
                                        <p:tgtEl>
                                          <p:spTgt spid="30"/>
                                        </p:tgtEl>
                                      </p:cBhvr>
                                    </p:animEffect>
                                  </p:childTnLst>
                                </p:cTn>
                              </p:par>
                            </p:childTnLst>
                          </p:cTn>
                        </p:par>
                        <p:par>
                          <p:cTn id="72" fill="hold">
                            <p:stCondLst>
                              <p:cond delay="5750"/>
                            </p:stCondLst>
                            <p:childTnLst>
                              <p:par>
                                <p:cTn id="73" presetID="22" presetClass="entr" presetSubtype="1" fill="hold"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up)">
                                      <p:cBhvr>
                                        <p:cTn id="75" dur="250"/>
                                        <p:tgtEl>
                                          <p:spTgt spid="31"/>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250"/>
                                        <p:tgtEl>
                                          <p:spTgt spid="32"/>
                                        </p:tgtEl>
                                      </p:cBhvr>
                                    </p:animEffect>
                                  </p:childTnLst>
                                </p:cTn>
                              </p:par>
                            </p:childTnLst>
                          </p:cTn>
                        </p:par>
                        <p:par>
                          <p:cTn id="80" fill="hold">
                            <p:stCondLst>
                              <p:cond delay="6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250"/>
                                        <p:tgtEl>
                                          <p:spTgt spid="29"/>
                                        </p:tgtEl>
                                      </p:cBhvr>
                                    </p:animEffect>
                                  </p:childTnLst>
                                </p:cTn>
                              </p:par>
                            </p:childTnLst>
                          </p:cTn>
                        </p:par>
                        <p:par>
                          <p:cTn id="84" fill="hold">
                            <p:stCondLst>
                              <p:cond delay="650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250"/>
                                        <p:tgtEl>
                                          <p:spTgt spid="38"/>
                                        </p:tgtEl>
                                      </p:cBhvr>
                                    </p:animEffect>
                                  </p:childTnLst>
                                </p:cTn>
                              </p:par>
                            </p:childTnLst>
                          </p:cTn>
                        </p:par>
                        <p:par>
                          <p:cTn id="88" fill="hold">
                            <p:stCondLst>
                              <p:cond delay="6750"/>
                            </p:stCondLst>
                            <p:childTnLst>
                              <p:par>
                                <p:cTn id="89" presetID="22" presetClass="entr" presetSubtype="4"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down)">
                                      <p:cBhvr>
                                        <p:cTn id="91" dur="250"/>
                                        <p:tgtEl>
                                          <p:spTgt spid="39"/>
                                        </p:tgtEl>
                                      </p:cBhvr>
                                    </p:animEffect>
                                  </p:childTnLst>
                                </p:cTn>
                              </p:par>
                            </p:childTnLst>
                          </p:cTn>
                        </p:par>
                        <p:par>
                          <p:cTn id="92" fill="hold">
                            <p:stCondLst>
                              <p:cond delay="7000"/>
                            </p:stCondLst>
                            <p:childTnLst>
                              <p:par>
                                <p:cTn id="93" presetID="10" presetClass="entr" presetSubtype="0" fill="hold"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50"/>
                                        <p:tgtEl>
                                          <p:spTgt spid="40"/>
                                        </p:tgtEl>
                                      </p:cBhvr>
                                    </p:animEffect>
                                  </p:childTnLst>
                                </p:cTn>
                              </p:par>
                            </p:childTnLst>
                          </p:cTn>
                        </p:par>
                        <p:par>
                          <p:cTn id="96" fill="hold">
                            <p:stCondLst>
                              <p:cond delay="7250"/>
                            </p:stCondLst>
                            <p:childTnLst>
                              <p:par>
                                <p:cTn id="97" presetID="22" presetClass="entr" presetSubtype="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left)">
                                      <p:cBhvr>
                                        <p:cTn id="99" dur="250"/>
                                        <p:tgtEl>
                                          <p:spTgt spid="37"/>
                                        </p:tgtEl>
                                      </p:cBhvr>
                                    </p:animEffect>
                                  </p:childTnLst>
                                </p:cTn>
                              </p:par>
                            </p:childTnLst>
                          </p:cTn>
                        </p:par>
                        <p:par>
                          <p:cTn id="100" fill="hold">
                            <p:stCondLst>
                              <p:cond delay="7500"/>
                            </p:stCondLst>
                            <p:childTnLst>
                              <p:par>
                                <p:cTn id="101" presetID="10" presetClass="entr" presetSubtype="0"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fade">
                                      <p:cBhvr>
                                        <p:cTn id="103" dur="250"/>
                                        <p:tgtEl>
                                          <p:spTgt spid="46"/>
                                        </p:tgtEl>
                                      </p:cBhvr>
                                    </p:animEffect>
                                  </p:childTnLst>
                                </p:cTn>
                              </p:par>
                            </p:childTnLst>
                          </p:cTn>
                        </p:par>
                        <p:par>
                          <p:cTn id="104" fill="hold">
                            <p:stCondLst>
                              <p:cond delay="7750"/>
                            </p:stCondLst>
                            <p:childTnLst>
                              <p:par>
                                <p:cTn id="105" presetID="22" presetClass="entr" presetSubtype="1" fill="hold" nodeType="after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wipe(up)">
                                      <p:cBhvr>
                                        <p:cTn id="107" dur="250"/>
                                        <p:tgtEl>
                                          <p:spTgt spid="47"/>
                                        </p:tgtEl>
                                      </p:cBhvr>
                                    </p:animEffect>
                                  </p:childTnLst>
                                </p:cTn>
                              </p:par>
                            </p:childTnLst>
                          </p:cTn>
                        </p:par>
                        <p:par>
                          <p:cTn id="108" fill="hold">
                            <p:stCondLst>
                              <p:cond delay="8000"/>
                            </p:stCondLst>
                            <p:childTnLst>
                              <p:par>
                                <p:cTn id="109" presetID="10" presetClass="entr" presetSubtype="0" fill="hold"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250"/>
                                        <p:tgtEl>
                                          <p:spTgt spid="48"/>
                                        </p:tgtEl>
                                      </p:cBhvr>
                                    </p:animEffect>
                                  </p:childTnLst>
                                </p:cTn>
                              </p:par>
                            </p:childTnLst>
                          </p:cTn>
                        </p:par>
                        <p:par>
                          <p:cTn id="112" fill="hold">
                            <p:stCondLst>
                              <p:cond delay="8250"/>
                            </p:stCondLst>
                            <p:childTnLst>
                              <p:par>
                                <p:cTn id="113" presetID="22" presetClass="entr" presetSubtype="8" fill="hold" grpId="0" nodeType="after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wipe(left)">
                                      <p:cBhvr>
                                        <p:cTn id="115" dur="250"/>
                                        <p:tgtEl>
                                          <p:spTgt spid="45"/>
                                        </p:tgtEl>
                                      </p:cBhvr>
                                    </p:animEffect>
                                  </p:childTnLst>
                                </p:cTn>
                              </p:par>
                            </p:childTnLst>
                          </p:cTn>
                        </p:par>
                        <p:par>
                          <p:cTn id="116" fill="hold">
                            <p:stCondLst>
                              <p:cond delay="8500"/>
                            </p:stCondLst>
                            <p:childTnLst>
                              <p:par>
                                <p:cTn id="117" presetID="10" presetClass="entr" presetSubtype="0"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fade">
                                      <p:cBhvr>
                                        <p:cTn id="119" dur="250"/>
                                        <p:tgtEl>
                                          <p:spTgt spid="54"/>
                                        </p:tgtEl>
                                      </p:cBhvr>
                                    </p:animEffect>
                                  </p:childTnLst>
                                </p:cTn>
                              </p:par>
                            </p:childTnLst>
                          </p:cTn>
                        </p:par>
                        <p:par>
                          <p:cTn id="120" fill="hold">
                            <p:stCondLst>
                              <p:cond delay="8750"/>
                            </p:stCondLst>
                            <p:childTnLst>
                              <p:par>
                                <p:cTn id="121" presetID="22" presetClass="entr" presetSubtype="4"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down)">
                                      <p:cBhvr>
                                        <p:cTn id="123" dur="250"/>
                                        <p:tgtEl>
                                          <p:spTgt spid="55"/>
                                        </p:tgtEl>
                                      </p:cBhvr>
                                    </p:animEffect>
                                  </p:childTnLst>
                                </p:cTn>
                              </p:par>
                            </p:childTnLst>
                          </p:cTn>
                        </p:par>
                        <p:par>
                          <p:cTn id="124" fill="hold">
                            <p:stCondLst>
                              <p:cond delay="9000"/>
                            </p:stCondLst>
                            <p:childTnLst>
                              <p:par>
                                <p:cTn id="125" presetID="10" presetClass="entr" presetSubtype="0" fill="hold"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250"/>
                                        <p:tgtEl>
                                          <p:spTgt spid="56"/>
                                        </p:tgtEl>
                                      </p:cBhvr>
                                    </p:animEffect>
                                  </p:childTnLst>
                                </p:cTn>
                              </p:par>
                            </p:childTnLst>
                          </p:cTn>
                        </p:par>
                        <p:par>
                          <p:cTn id="128" fill="hold">
                            <p:stCondLst>
                              <p:cond delay="9250"/>
                            </p:stCondLst>
                            <p:childTnLst>
                              <p:par>
                                <p:cTn id="129" presetID="22" presetClass="entr" presetSubtype="8" fill="hold" grpId="0" nodeType="after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wipe(left)">
                                      <p:cBhvr>
                                        <p:cTn id="131" dur="250"/>
                                        <p:tgtEl>
                                          <p:spTgt spid="53"/>
                                        </p:tgtEl>
                                      </p:cBhvr>
                                    </p:animEffect>
                                  </p:childTnLst>
                                </p:cTn>
                              </p:par>
                            </p:childTnLst>
                          </p:cTn>
                        </p:par>
                        <p:par>
                          <p:cTn id="132" fill="hold">
                            <p:stCondLst>
                              <p:cond delay="9500"/>
                            </p:stCondLst>
                            <p:childTnLst>
                              <p:par>
                                <p:cTn id="133" presetID="10"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50"/>
                                        <p:tgtEl>
                                          <p:spTgt spid="62"/>
                                        </p:tgtEl>
                                      </p:cBhvr>
                                    </p:animEffect>
                                  </p:childTnLst>
                                </p:cTn>
                              </p:par>
                            </p:childTnLst>
                          </p:cTn>
                        </p:par>
                        <p:par>
                          <p:cTn id="136" fill="hold">
                            <p:stCondLst>
                              <p:cond delay="9750"/>
                            </p:stCondLst>
                            <p:childTnLst>
                              <p:par>
                                <p:cTn id="137" presetID="22" presetClass="entr" presetSubtype="1" fill="hold" nodeType="afterEffect">
                                  <p:stCondLst>
                                    <p:cond delay="0"/>
                                  </p:stCondLst>
                                  <p:childTnLst>
                                    <p:set>
                                      <p:cBhvr>
                                        <p:cTn id="138" dur="1" fill="hold">
                                          <p:stCondLst>
                                            <p:cond delay="0"/>
                                          </p:stCondLst>
                                        </p:cTn>
                                        <p:tgtEl>
                                          <p:spTgt spid="63"/>
                                        </p:tgtEl>
                                        <p:attrNameLst>
                                          <p:attrName>style.visibility</p:attrName>
                                        </p:attrNameLst>
                                      </p:cBhvr>
                                      <p:to>
                                        <p:strVal val="visible"/>
                                      </p:to>
                                    </p:set>
                                    <p:animEffect transition="in" filter="wipe(up)">
                                      <p:cBhvr>
                                        <p:cTn id="139" dur="250"/>
                                        <p:tgtEl>
                                          <p:spTgt spid="63"/>
                                        </p:tgtEl>
                                      </p:cBhvr>
                                    </p:animEffect>
                                  </p:childTnLst>
                                </p:cTn>
                              </p:par>
                            </p:childTnLst>
                          </p:cTn>
                        </p:par>
                        <p:par>
                          <p:cTn id="140" fill="hold">
                            <p:stCondLst>
                              <p:cond delay="10000"/>
                            </p:stCondLst>
                            <p:childTnLst>
                              <p:par>
                                <p:cTn id="141" presetID="10" presetClass="entr" presetSubtype="0" fill="hold" nodeType="afterEffect">
                                  <p:stCondLst>
                                    <p:cond delay="0"/>
                                  </p:stCondLst>
                                  <p:childTnLst>
                                    <p:set>
                                      <p:cBhvr>
                                        <p:cTn id="142" dur="1" fill="hold">
                                          <p:stCondLst>
                                            <p:cond delay="0"/>
                                          </p:stCondLst>
                                        </p:cTn>
                                        <p:tgtEl>
                                          <p:spTgt spid="64"/>
                                        </p:tgtEl>
                                        <p:attrNameLst>
                                          <p:attrName>style.visibility</p:attrName>
                                        </p:attrNameLst>
                                      </p:cBhvr>
                                      <p:to>
                                        <p:strVal val="visible"/>
                                      </p:to>
                                    </p:set>
                                    <p:animEffect transition="in" filter="fade">
                                      <p:cBhvr>
                                        <p:cTn id="143" dur="250"/>
                                        <p:tgtEl>
                                          <p:spTgt spid="64"/>
                                        </p:tgtEl>
                                      </p:cBhvr>
                                    </p:animEffect>
                                  </p:childTnLst>
                                </p:cTn>
                              </p:par>
                            </p:childTnLst>
                          </p:cTn>
                        </p:par>
                        <p:par>
                          <p:cTn id="144" fill="hold">
                            <p:stCondLst>
                              <p:cond delay="10250"/>
                            </p:stCondLst>
                            <p:childTnLst>
                              <p:par>
                                <p:cTn id="145" presetID="22" presetClass="entr" presetSubtype="8" fill="hold" grpId="0" nodeType="afterEffect">
                                  <p:stCondLst>
                                    <p:cond delay="0"/>
                                  </p:stCondLst>
                                  <p:childTnLst>
                                    <p:set>
                                      <p:cBhvr>
                                        <p:cTn id="146" dur="1" fill="hold">
                                          <p:stCondLst>
                                            <p:cond delay="0"/>
                                          </p:stCondLst>
                                        </p:cTn>
                                        <p:tgtEl>
                                          <p:spTgt spid="61"/>
                                        </p:tgtEl>
                                        <p:attrNameLst>
                                          <p:attrName>style.visibility</p:attrName>
                                        </p:attrNameLst>
                                      </p:cBhvr>
                                      <p:to>
                                        <p:strVal val="visible"/>
                                      </p:to>
                                    </p:set>
                                    <p:animEffect transition="in" filter="wipe(left)">
                                      <p:cBhvr>
                                        <p:cTn id="147" dur="250"/>
                                        <p:tgtEl>
                                          <p:spTgt spid="61"/>
                                        </p:tgtEl>
                                      </p:cBhvr>
                                    </p:animEffect>
                                  </p:childTnLst>
                                </p:cTn>
                              </p:par>
                            </p:childTnLst>
                          </p:cTn>
                        </p:par>
                        <p:par>
                          <p:cTn id="148" fill="hold">
                            <p:stCondLst>
                              <p:cond delay="10500"/>
                            </p:stCondLst>
                            <p:childTnLst>
                              <p:par>
                                <p:cTn id="149" presetID="22" presetClass="entr" presetSubtype="8"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Effect transition="in" filter="wipe(left)">
                                      <p:cBhvr>
                                        <p:cTn id="151" dur="2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3" grpId="0"/>
      <p:bldP spid="14" grpId="0" animBg="1"/>
      <p:bldP spid="21" grpId="0"/>
      <p:bldP spid="22" grpId="0" animBg="1"/>
      <p:bldP spid="29" grpId="0"/>
      <p:bldP spid="30" grpId="0" animBg="1"/>
      <p:bldP spid="37" grpId="0"/>
      <p:bldP spid="38" grpId="0" animBg="1"/>
      <p:bldP spid="45" grpId="0"/>
      <p:bldP spid="46" grpId="0" animBg="1"/>
      <p:bldP spid="53" grpId="0"/>
      <p:bldP spid="54" grpId="0" animBg="1"/>
      <p:bldP spid="61" grpId="0"/>
      <p:bldP spid="62" grpId="0" animBg="1"/>
      <p:bldP spid="69" grpId="0"/>
      <p:bldP spid="7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367" y="1076278"/>
            <a:ext cx="9296866" cy="52292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5" name="矩形 4"/>
          <p:cNvSpPr/>
          <p:nvPr/>
        </p:nvSpPr>
        <p:spPr>
          <a:xfrm>
            <a:off x="4989459" y="1076278"/>
            <a:ext cx="4313403" cy="5229200"/>
          </a:xfrm>
          <a:prstGeom prst="rect">
            <a:avLst/>
          </a:prstGeom>
          <a:solidFill>
            <a:srgbClr val="1F84BE"/>
          </a:solidFill>
          <a:ln w="63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1" lang="zh-CN" altLang="en-US" sz="9800" b="1" i="0" u="none" strike="noStrike" kern="0" cap="none" spc="0" normalizeH="0" baseline="0" noProof="0" dirty="0">
              <a:ln>
                <a:noFill/>
              </a:ln>
              <a:solidFill>
                <a:sysClr val="window" lastClr="FFFFFF"/>
              </a:solidFill>
              <a:effectLst/>
              <a:uLnTx/>
              <a:uFillTx/>
              <a:latin typeface="Arial"/>
              <a:ea typeface="微软雅黑"/>
              <a:cs typeface="+mn-cs"/>
            </a:endParaRPr>
          </a:p>
        </p:txBody>
      </p:sp>
      <p:sp>
        <p:nvSpPr>
          <p:cNvPr id="6" name="剪去单角的矩形 5"/>
          <p:cNvSpPr/>
          <p:nvPr/>
        </p:nvSpPr>
        <p:spPr>
          <a:xfrm flipH="1" flipV="1">
            <a:off x="4616540" y="1545836"/>
            <a:ext cx="4686322" cy="1221500"/>
          </a:xfrm>
          <a:prstGeom prst="snip1Rect">
            <a:avLst>
              <a:gd name="adj" fmla="val 26757"/>
            </a:avLst>
          </a:prstGeom>
          <a:solidFill>
            <a:srgbClr val="09425E"/>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7" name="直角三角形 6"/>
          <p:cNvSpPr/>
          <p:nvPr/>
        </p:nvSpPr>
        <p:spPr>
          <a:xfrm flipH="1" flipV="1">
            <a:off x="4605336" y="2431145"/>
            <a:ext cx="347397" cy="347397"/>
          </a:xfrm>
          <a:prstGeom prst="rtTriangle">
            <a:avLst/>
          </a:prstGeom>
          <a:solidFill>
            <a:sysClr val="window" lastClr="FFFFF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8" name="矩形 7"/>
          <p:cNvSpPr/>
          <p:nvPr/>
        </p:nvSpPr>
        <p:spPr>
          <a:xfrm>
            <a:off x="7308304" y="2162513"/>
            <a:ext cx="1005403" cy="584775"/>
          </a:xfrm>
          <a:prstGeom prst="rect">
            <a:avLst/>
          </a:prstGeom>
          <a:effectLst/>
        </p:spPr>
        <p:txBody>
          <a:bodyPr vert="horz"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3200" b="0" kern="0" dirty="0">
                <a:solidFill>
                  <a:sysClr val="window" lastClr="FFFFFF"/>
                </a:solidFill>
                <a:ea typeface="微软雅黑" panose="020B0503020204020204" pitchFamily="34" charset="-122"/>
              </a:rPr>
              <a:t>操作</a:t>
            </a:r>
            <a:endParaRPr kumimoji="0" lang="zh-CN" altLang="en-US" sz="32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9" name="矩形 8"/>
          <p:cNvSpPr/>
          <p:nvPr/>
        </p:nvSpPr>
        <p:spPr>
          <a:xfrm>
            <a:off x="6729602" y="1732618"/>
            <a:ext cx="1005403" cy="584775"/>
          </a:xfrm>
          <a:prstGeom prst="rect">
            <a:avLst/>
          </a:prstGeom>
          <a:effectLst/>
        </p:spPr>
        <p:txBody>
          <a:bodyPr vert="horz"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rPr>
              <a:t>基本</a:t>
            </a:r>
          </a:p>
        </p:txBody>
      </p:sp>
      <p:sp>
        <p:nvSpPr>
          <p:cNvPr id="10" name="矩形 259"/>
          <p:cNvSpPr>
            <a:spLocks noChangeArrowheads="1"/>
          </p:cNvSpPr>
          <p:nvPr/>
        </p:nvSpPr>
        <p:spPr bwMode="auto">
          <a:xfrm>
            <a:off x="6249980" y="3482631"/>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固定资产管理</a:t>
            </a:r>
          </a:p>
        </p:txBody>
      </p:sp>
      <p:sp>
        <p:nvSpPr>
          <p:cNvPr id="11" name="矩形 259"/>
          <p:cNvSpPr>
            <a:spLocks noChangeArrowheads="1"/>
          </p:cNvSpPr>
          <p:nvPr/>
        </p:nvSpPr>
        <p:spPr bwMode="auto">
          <a:xfrm>
            <a:off x="5778026" y="3438127"/>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01</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2" name="矩形 259"/>
          <p:cNvSpPr>
            <a:spLocks noChangeArrowheads="1"/>
          </p:cNvSpPr>
          <p:nvPr/>
        </p:nvSpPr>
        <p:spPr bwMode="auto">
          <a:xfrm>
            <a:off x="6249980" y="4034693"/>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无形资产管理</a:t>
            </a:r>
          </a:p>
        </p:txBody>
      </p:sp>
      <p:sp>
        <p:nvSpPr>
          <p:cNvPr id="13" name="矩形 259"/>
          <p:cNvSpPr>
            <a:spLocks noChangeArrowheads="1"/>
          </p:cNvSpPr>
          <p:nvPr/>
        </p:nvSpPr>
        <p:spPr bwMode="auto">
          <a:xfrm>
            <a:off x="5778026" y="3990189"/>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02</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4" name="矩形 259"/>
          <p:cNvSpPr>
            <a:spLocks noChangeArrowheads="1"/>
          </p:cNvSpPr>
          <p:nvPr/>
        </p:nvSpPr>
        <p:spPr bwMode="auto">
          <a:xfrm>
            <a:off x="6249980" y="4559491"/>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kern="0" dirty="0">
                <a:solidFill>
                  <a:schemeClr val="accent6"/>
                </a:solidFill>
                <a:latin typeface="Arial" panose="020B0604020202020204" pitchFamily="34" charset="0"/>
                <a:cs typeface="+mn-ea"/>
                <a:sym typeface="+mn-lt"/>
              </a:rPr>
              <a:t>耗材管理</a:t>
            </a:r>
          </a:p>
        </p:txBody>
      </p:sp>
      <p:sp>
        <p:nvSpPr>
          <p:cNvPr id="15" name="矩形 259"/>
          <p:cNvSpPr>
            <a:spLocks noChangeArrowheads="1"/>
          </p:cNvSpPr>
          <p:nvPr/>
        </p:nvSpPr>
        <p:spPr bwMode="auto">
          <a:xfrm>
            <a:off x="5778026" y="4514987"/>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accent6"/>
                </a:solidFill>
                <a:effectLst/>
                <a:uLnTx/>
                <a:uFillTx/>
                <a:latin typeface="Agency FB" panose="020B0503020202020204" pitchFamily="34" charset="0"/>
                <a:ea typeface="微软雅黑" panose="020B0503020204020204" pitchFamily="34" charset="-122"/>
                <a:cs typeface="+mn-ea"/>
                <a:sym typeface="+mn-lt"/>
              </a:rPr>
              <a:t>03</a:t>
            </a:r>
            <a:endParaRPr kumimoji="0" lang="zh-CN" altLang="en-US" sz="2800" b="0" i="0" u="none" strike="noStrike" kern="0" cap="all" spc="0" normalizeH="0" baseline="0" noProof="0" dirty="0">
              <a:ln>
                <a:noFill/>
              </a:ln>
              <a:solidFill>
                <a:schemeClr val="accent6"/>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6" name="矩形 259"/>
          <p:cNvSpPr>
            <a:spLocks noChangeArrowheads="1"/>
          </p:cNvSpPr>
          <p:nvPr/>
        </p:nvSpPr>
        <p:spPr bwMode="auto">
          <a:xfrm>
            <a:off x="6249980" y="5111553"/>
            <a:ext cx="196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auto">
              <a:spcAft>
                <a:spcPts val="0"/>
              </a:spcAft>
              <a:buNone/>
              <a:defRPr/>
            </a:pPr>
            <a:r>
              <a:rPr kumimoji="0" lang="zh-CN" altLang="en-US" sz="2000" b="0" kern="0" dirty="0">
                <a:solidFill>
                  <a:sysClr val="window" lastClr="FFFFFF"/>
                </a:solidFill>
                <a:latin typeface="Arial" panose="020B0604020202020204" pitchFamily="34" charset="0"/>
                <a:cs typeface="+mn-ea"/>
                <a:sym typeface="+mn-lt"/>
              </a:rPr>
              <a:t>资产台账管理</a:t>
            </a:r>
          </a:p>
        </p:txBody>
      </p:sp>
      <p:sp>
        <p:nvSpPr>
          <p:cNvPr id="17" name="矩形 259"/>
          <p:cNvSpPr>
            <a:spLocks noChangeArrowheads="1"/>
          </p:cNvSpPr>
          <p:nvPr/>
        </p:nvSpPr>
        <p:spPr bwMode="auto">
          <a:xfrm>
            <a:off x="5778026" y="5067049"/>
            <a:ext cx="599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mn-ea"/>
                <a:sym typeface="+mn-lt"/>
              </a:rPr>
              <a:t>04</a:t>
            </a:r>
            <a:endParaRPr kumimoji="0" lang="zh-CN" altLang="en-US" sz="2800" b="0" i="0" u="none" strike="noStrike" kern="0" cap="all" spc="0" normalizeH="0" baseline="0" noProof="0" dirty="0">
              <a:ln>
                <a:noFill/>
              </a:ln>
              <a:solidFill>
                <a:sysClr val="window" lastClr="FFFFFF"/>
              </a:solidFill>
              <a:effectLst/>
              <a:uLnTx/>
              <a:uFillTx/>
              <a:latin typeface="Agency FB" panose="020B0503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sp>
        <p:nvSpPr>
          <p:cNvPr id="18" name="标题 1"/>
          <p:cNvSpPr>
            <a:spLocks noGrp="1"/>
          </p:cNvSpPr>
          <p:nvPr>
            <p:ph type="title"/>
          </p:nvPr>
        </p:nvSpPr>
        <p:spPr>
          <a:xfrm>
            <a:off x="541422" y="108091"/>
            <a:ext cx="8133347" cy="609600"/>
          </a:xfrm>
        </p:spPr>
        <p:txBody>
          <a:bodyPr/>
          <a:lstStyle/>
          <a:p>
            <a:r>
              <a:rPr lang="zh-CN" altLang="en-US" dirty="0"/>
              <a:t>基本操作</a:t>
            </a:r>
          </a:p>
        </p:txBody>
      </p:sp>
    </p:spTree>
    <p:extLst>
      <p:ext uri="{BB962C8B-B14F-4D97-AF65-F5344CB8AC3E}">
        <p14:creationId xmlns:p14="http://schemas.microsoft.com/office/powerpoint/2010/main" val="9480640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耗材管理</a:t>
            </a:r>
          </a:p>
        </p:txBody>
      </p:sp>
      <p:grpSp>
        <p:nvGrpSpPr>
          <p:cNvPr id="4" name="原创设计师QQ598969553      _1"/>
          <p:cNvGrpSpPr/>
          <p:nvPr/>
        </p:nvGrpSpPr>
        <p:grpSpPr>
          <a:xfrm>
            <a:off x="1605452" y="3400783"/>
            <a:ext cx="1670404" cy="1051080"/>
            <a:chOff x="800422" y="2736943"/>
            <a:chExt cx="1670404" cy="1051080"/>
          </a:xfrm>
        </p:grpSpPr>
        <p:sp>
          <p:nvSpPr>
            <p:cNvPr id="5" name="矩形 4"/>
            <p:cNvSpPr/>
            <p:nvPr/>
          </p:nvSpPr>
          <p:spPr>
            <a:xfrm>
              <a:off x="927738" y="2736943"/>
              <a:ext cx="1415772" cy="387798"/>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600" b="0" kern="0" dirty="0">
                  <a:gradFill>
                    <a:gsLst>
                      <a:gs pos="25000">
                        <a:srgbClr val="01B0F1"/>
                      </a:gs>
                      <a:gs pos="100000">
                        <a:srgbClr val="0073C3"/>
                      </a:gs>
                    </a:gsLst>
                    <a:lin ang="2700000" scaled="0"/>
                  </a:gradFill>
                  <a:latin typeface="微软雅黑" panose="020B0503020204020204" pitchFamily="34" charset="-122"/>
                  <a:ea typeface="微软雅黑" panose="020B0503020204020204" pitchFamily="34" charset="-122"/>
                </a:rPr>
                <a:t>耗材验收入库</a:t>
              </a:r>
              <a:endParaRPr kumimoji="0" lang="zh-CN" altLang="en-US" sz="1600" b="0" i="0" u="none" strike="noStrike" kern="0" cap="none" spc="0" normalizeH="0" baseline="0" noProof="0" dirty="0">
                <a:ln>
                  <a:noFill/>
                </a:ln>
                <a:gradFill>
                  <a:gsLst>
                    <a:gs pos="25000">
                      <a:srgbClr val="01B0F1"/>
                    </a:gs>
                    <a:gs pos="100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sp>
          <p:nvSpPr>
            <p:cNvPr id="6" name="矩形 5"/>
            <p:cNvSpPr/>
            <p:nvPr/>
          </p:nvSpPr>
          <p:spPr>
            <a:xfrm>
              <a:off x="800422" y="3178625"/>
              <a:ext cx="1670404" cy="609398"/>
            </a:xfrm>
            <a:prstGeom prst="rect">
              <a:avLst/>
            </a:prstGeom>
          </p:spPr>
          <p:txBody>
            <a:bodyPr wrap="square"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anose="020B0503020204020204" pitchFamily="34" charset="-122"/>
                </a:rPr>
                <a:t>填入耗材相关信息，验收入库</a:t>
              </a:r>
            </a:p>
          </p:txBody>
        </p:sp>
      </p:grpSp>
      <p:grpSp>
        <p:nvGrpSpPr>
          <p:cNvPr id="7" name="原创设计师QQ598969553      _2"/>
          <p:cNvGrpSpPr/>
          <p:nvPr/>
        </p:nvGrpSpPr>
        <p:grpSpPr>
          <a:xfrm>
            <a:off x="5133844" y="3400783"/>
            <a:ext cx="1670404" cy="1180346"/>
            <a:chOff x="800422" y="2736943"/>
            <a:chExt cx="1670404" cy="1180346"/>
          </a:xfrm>
        </p:grpSpPr>
        <p:sp>
          <p:nvSpPr>
            <p:cNvPr id="8" name="矩形 7"/>
            <p:cNvSpPr/>
            <p:nvPr/>
          </p:nvSpPr>
          <p:spPr>
            <a:xfrm>
              <a:off x="927738" y="2736943"/>
              <a:ext cx="1005403" cy="362792"/>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600" b="0" kern="0" dirty="0">
                  <a:gradFill>
                    <a:gsLst>
                      <a:gs pos="25000">
                        <a:srgbClr val="01B0F1"/>
                      </a:gs>
                      <a:gs pos="100000">
                        <a:srgbClr val="0073C3"/>
                      </a:gs>
                    </a:gsLst>
                    <a:lin ang="2700000" scaled="0"/>
                  </a:gradFill>
                  <a:latin typeface="微软雅黑" panose="020B0503020204020204" pitchFamily="34" charset="-122"/>
                  <a:ea typeface="微软雅黑" panose="020B0503020204020204" pitchFamily="34" charset="-122"/>
                </a:rPr>
                <a:t>耗材盘点</a:t>
              </a:r>
              <a:endParaRPr kumimoji="0" lang="zh-CN" altLang="en-US" sz="1600" b="0" i="0" u="none" strike="noStrike" kern="0" cap="none" spc="0" normalizeH="0" baseline="0" noProof="0" dirty="0">
                <a:ln>
                  <a:noFill/>
                </a:ln>
                <a:gradFill>
                  <a:gsLst>
                    <a:gs pos="25000">
                      <a:srgbClr val="01B0F1"/>
                    </a:gs>
                    <a:gs pos="100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sp>
          <p:nvSpPr>
            <p:cNvPr id="9" name="矩形 8"/>
            <p:cNvSpPr/>
            <p:nvPr/>
          </p:nvSpPr>
          <p:spPr>
            <a:xfrm>
              <a:off x="800422" y="3049359"/>
              <a:ext cx="1670404" cy="867930"/>
            </a:xfrm>
            <a:prstGeom prst="rect">
              <a:avLst/>
            </a:prstGeom>
          </p:spPr>
          <p:txBody>
            <a:bodyPr wrap="square"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anose="020B0503020204020204" pitchFamily="34" charset="-122"/>
                </a:rPr>
                <a:t>新建盘点任务；生成盘点清单；比对盘点结果</a:t>
              </a:r>
            </a:p>
          </p:txBody>
        </p:sp>
      </p:grpSp>
      <p:grpSp>
        <p:nvGrpSpPr>
          <p:cNvPr id="10" name="原创设计师QQ598969553      _3"/>
          <p:cNvGrpSpPr/>
          <p:nvPr/>
        </p:nvGrpSpPr>
        <p:grpSpPr>
          <a:xfrm>
            <a:off x="3261636" y="1960623"/>
            <a:ext cx="1670404" cy="1180346"/>
            <a:chOff x="800422" y="2736943"/>
            <a:chExt cx="1670404" cy="1180346"/>
          </a:xfrm>
        </p:grpSpPr>
        <p:sp>
          <p:nvSpPr>
            <p:cNvPr id="11" name="矩形 10"/>
            <p:cNvSpPr/>
            <p:nvPr/>
          </p:nvSpPr>
          <p:spPr>
            <a:xfrm>
              <a:off x="927738" y="2736943"/>
              <a:ext cx="1005403" cy="362792"/>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600" b="0" kern="0" dirty="0">
                  <a:gradFill>
                    <a:gsLst>
                      <a:gs pos="25000">
                        <a:srgbClr val="01B0F1"/>
                      </a:gs>
                      <a:gs pos="100000">
                        <a:srgbClr val="0073C3"/>
                      </a:gs>
                    </a:gsLst>
                    <a:lin ang="2700000" scaled="0"/>
                  </a:gradFill>
                  <a:latin typeface="微软雅黑" panose="020B0503020204020204" pitchFamily="34" charset="-122"/>
                  <a:ea typeface="微软雅黑" panose="020B0503020204020204" pitchFamily="34" charset="-122"/>
                </a:rPr>
                <a:t>耗材领用</a:t>
              </a:r>
              <a:endParaRPr kumimoji="0" lang="zh-CN" altLang="en-US" sz="1600" b="0" i="0" u="none" strike="noStrike" kern="0" cap="none" spc="0" normalizeH="0" baseline="0" noProof="0" dirty="0">
                <a:ln>
                  <a:noFill/>
                </a:ln>
                <a:gradFill>
                  <a:gsLst>
                    <a:gs pos="25000">
                      <a:srgbClr val="01B0F1"/>
                    </a:gs>
                    <a:gs pos="100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sp>
          <p:nvSpPr>
            <p:cNvPr id="12" name="矩形 11"/>
            <p:cNvSpPr/>
            <p:nvPr/>
          </p:nvSpPr>
          <p:spPr>
            <a:xfrm>
              <a:off x="800422" y="3049359"/>
              <a:ext cx="1670404" cy="867930"/>
            </a:xfrm>
            <a:prstGeom prst="rect">
              <a:avLst/>
            </a:prstGeom>
          </p:spPr>
          <p:txBody>
            <a:bodyPr wrap="square"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kern="0" dirty="0">
                  <a:solidFill>
                    <a:sysClr val="windowText" lastClr="000000">
                      <a:lumMod val="75000"/>
                      <a:lumOff val="25000"/>
                    </a:sysClr>
                  </a:solidFill>
                  <a:latin typeface="微软雅黑" pitchFamily="34" charset="-122"/>
                  <a:ea typeface="微软雅黑" panose="020B0503020204020204" pitchFamily="34" charset="-122"/>
                </a:rPr>
                <a:t>用户对库存耗材发起领用申请，并可查看已领用的耗材</a:t>
              </a:r>
              <a:endPar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anose="020B0503020204020204" pitchFamily="34" charset="-122"/>
              </a:endParaRPr>
            </a:p>
          </p:txBody>
        </p:sp>
      </p:grpSp>
      <p:grpSp>
        <p:nvGrpSpPr>
          <p:cNvPr id="13" name="原创设计师QQ598969553      _4"/>
          <p:cNvGrpSpPr/>
          <p:nvPr/>
        </p:nvGrpSpPr>
        <p:grpSpPr>
          <a:xfrm>
            <a:off x="7006052" y="1960623"/>
            <a:ext cx="1670404" cy="1180346"/>
            <a:chOff x="800422" y="2736943"/>
            <a:chExt cx="1670404" cy="1180346"/>
          </a:xfrm>
        </p:grpSpPr>
        <p:sp>
          <p:nvSpPr>
            <p:cNvPr id="14" name="矩形 13"/>
            <p:cNvSpPr/>
            <p:nvPr/>
          </p:nvSpPr>
          <p:spPr>
            <a:xfrm>
              <a:off x="927738" y="2736943"/>
              <a:ext cx="1210588" cy="362792"/>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600" b="0" kern="0" dirty="0">
                  <a:gradFill>
                    <a:gsLst>
                      <a:gs pos="25000">
                        <a:srgbClr val="01B0F1"/>
                      </a:gs>
                      <a:gs pos="100000">
                        <a:srgbClr val="0073C3"/>
                      </a:gs>
                    </a:gsLst>
                    <a:lin ang="2700000" scaled="0"/>
                  </a:gradFill>
                  <a:latin typeface="微软雅黑" panose="020B0503020204020204" pitchFamily="34" charset="-122"/>
                  <a:ea typeface="微软雅黑" panose="020B0503020204020204" pitchFamily="34" charset="-122"/>
                </a:rPr>
                <a:t>查询与统计</a:t>
              </a:r>
              <a:endParaRPr kumimoji="0" lang="zh-CN" altLang="en-US" sz="1600" b="0" i="0" u="none" strike="noStrike" kern="0" cap="none" spc="0" normalizeH="0" baseline="0" noProof="0" dirty="0">
                <a:ln>
                  <a:noFill/>
                </a:ln>
                <a:gradFill>
                  <a:gsLst>
                    <a:gs pos="25000">
                      <a:srgbClr val="01B0F1"/>
                    </a:gs>
                    <a:gs pos="100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sp>
          <p:nvSpPr>
            <p:cNvPr id="15" name="矩形 14"/>
            <p:cNvSpPr/>
            <p:nvPr/>
          </p:nvSpPr>
          <p:spPr>
            <a:xfrm>
              <a:off x="800422" y="3049359"/>
              <a:ext cx="1670404" cy="867930"/>
            </a:xfrm>
            <a:prstGeom prst="rect">
              <a:avLst/>
            </a:prstGeom>
          </p:spPr>
          <p:txBody>
            <a:bodyPr wrap="square"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anose="020B0503020204020204" pitchFamily="34" charset="-122"/>
                </a:rPr>
                <a:t>提供我的耗材查询、耗材综合查询、耗材综合统计功能</a:t>
              </a:r>
            </a:p>
          </p:txBody>
        </p:sp>
      </p:grpSp>
      <p:grpSp>
        <p:nvGrpSpPr>
          <p:cNvPr id="16" name="原创设计师QQ598969553      _5"/>
          <p:cNvGrpSpPr/>
          <p:nvPr/>
        </p:nvGrpSpPr>
        <p:grpSpPr>
          <a:xfrm>
            <a:off x="2001601" y="2318816"/>
            <a:ext cx="878105" cy="878322"/>
            <a:chOff x="701911" y="1144125"/>
            <a:chExt cx="707780" cy="707955"/>
          </a:xfrm>
        </p:grpSpPr>
        <p:sp>
          <p:nvSpPr>
            <p:cNvPr id="17" name="Oval 53"/>
            <p:cNvSpPr>
              <a:spLocks noChangeArrowheads="1"/>
            </p:cNvSpPr>
            <p:nvPr/>
          </p:nvSpPr>
          <p:spPr bwMode="auto">
            <a:xfrm>
              <a:off x="701911" y="1144125"/>
              <a:ext cx="707780" cy="707955"/>
            </a:xfrm>
            <a:prstGeom prst="ellipse">
              <a:avLst/>
            </a:prstGeom>
            <a:gradFill>
              <a:gsLst>
                <a:gs pos="0">
                  <a:srgbClr val="01B0F1"/>
                </a:gs>
                <a:gs pos="100000">
                  <a:srgbClr val="0073C3"/>
                </a:gs>
              </a:gsLst>
              <a:lin ang="12600000" scaled="0"/>
            </a:gradFill>
            <a:ln w="762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8" name="Freeform 586"/>
            <p:cNvSpPr>
              <a:spLocks noEditPoints="1"/>
            </p:cNvSpPr>
            <p:nvPr/>
          </p:nvSpPr>
          <p:spPr bwMode="auto">
            <a:xfrm>
              <a:off x="834742" y="1318017"/>
              <a:ext cx="457361" cy="371414"/>
            </a:xfrm>
            <a:custGeom>
              <a:avLst/>
              <a:gdLst>
                <a:gd name="T0" fmla="*/ 0 w 63"/>
                <a:gd name="T1" fmla="*/ 1 h 51"/>
                <a:gd name="T2" fmla="*/ 15 w 63"/>
                <a:gd name="T3" fmla="*/ 1 h 51"/>
                <a:gd name="T4" fmla="*/ 15 w 63"/>
                <a:gd name="T5" fmla="*/ 49 h 51"/>
                <a:gd name="T6" fmla="*/ 0 w 63"/>
                <a:gd name="T7" fmla="*/ 49 h 51"/>
                <a:gd name="T8" fmla="*/ 0 w 63"/>
                <a:gd name="T9" fmla="*/ 1 h 51"/>
                <a:gd name="T10" fmla="*/ 33 w 63"/>
                <a:gd name="T11" fmla="*/ 5 h 51"/>
                <a:gd name="T12" fmla="*/ 48 w 63"/>
                <a:gd name="T13" fmla="*/ 0 h 51"/>
                <a:gd name="T14" fmla="*/ 63 w 63"/>
                <a:gd name="T15" fmla="*/ 46 h 51"/>
                <a:gd name="T16" fmla="*/ 49 w 63"/>
                <a:gd name="T17" fmla="*/ 51 h 51"/>
                <a:gd name="T18" fmla="*/ 33 w 63"/>
                <a:gd name="T19" fmla="*/ 5 h 51"/>
                <a:gd name="T20" fmla="*/ 51 w 63"/>
                <a:gd name="T21" fmla="*/ 32 h 51"/>
                <a:gd name="T22" fmla="*/ 48 w 63"/>
                <a:gd name="T23" fmla="*/ 39 h 51"/>
                <a:gd name="T24" fmla="*/ 54 w 63"/>
                <a:gd name="T25" fmla="*/ 42 h 51"/>
                <a:gd name="T26" fmla="*/ 57 w 63"/>
                <a:gd name="T27" fmla="*/ 35 h 51"/>
                <a:gd name="T28" fmla="*/ 51 w 63"/>
                <a:gd name="T29" fmla="*/ 32 h 51"/>
                <a:gd name="T30" fmla="*/ 39 w 63"/>
                <a:gd name="T31" fmla="*/ 15 h 51"/>
                <a:gd name="T32" fmla="*/ 41 w 63"/>
                <a:gd name="T33" fmla="*/ 19 h 51"/>
                <a:gd name="T34" fmla="*/ 51 w 63"/>
                <a:gd name="T35" fmla="*/ 15 h 51"/>
                <a:gd name="T36" fmla="*/ 50 w 63"/>
                <a:gd name="T37" fmla="*/ 12 h 51"/>
                <a:gd name="T38" fmla="*/ 39 w 63"/>
                <a:gd name="T39" fmla="*/ 15 h 51"/>
                <a:gd name="T40" fmla="*/ 37 w 63"/>
                <a:gd name="T41" fmla="*/ 8 h 51"/>
                <a:gd name="T42" fmla="*/ 38 w 63"/>
                <a:gd name="T43" fmla="*/ 12 h 51"/>
                <a:gd name="T44" fmla="*/ 49 w 63"/>
                <a:gd name="T45" fmla="*/ 8 h 51"/>
                <a:gd name="T46" fmla="*/ 47 w 63"/>
                <a:gd name="T47" fmla="*/ 5 h 51"/>
                <a:gd name="T48" fmla="*/ 37 w 63"/>
                <a:gd name="T49" fmla="*/ 8 h 51"/>
                <a:gd name="T50" fmla="*/ 17 w 63"/>
                <a:gd name="T51" fmla="*/ 1 h 51"/>
                <a:gd name="T52" fmla="*/ 32 w 63"/>
                <a:gd name="T53" fmla="*/ 1 h 51"/>
                <a:gd name="T54" fmla="*/ 32 w 63"/>
                <a:gd name="T55" fmla="*/ 49 h 51"/>
                <a:gd name="T56" fmla="*/ 17 w 63"/>
                <a:gd name="T57" fmla="*/ 49 h 51"/>
                <a:gd name="T58" fmla="*/ 17 w 63"/>
                <a:gd name="T59" fmla="*/ 1 h 51"/>
                <a:gd name="T60" fmla="*/ 25 w 63"/>
                <a:gd name="T61" fmla="*/ 32 h 51"/>
                <a:gd name="T62" fmla="*/ 20 w 63"/>
                <a:gd name="T63" fmla="*/ 38 h 51"/>
                <a:gd name="T64" fmla="*/ 25 w 63"/>
                <a:gd name="T65" fmla="*/ 43 h 51"/>
                <a:gd name="T66" fmla="*/ 30 w 63"/>
                <a:gd name="T67" fmla="*/ 38 h 51"/>
                <a:gd name="T68" fmla="*/ 25 w 63"/>
                <a:gd name="T69" fmla="*/ 32 h 51"/>
                <a:gd name="T70" fmla="*/ 19 w 63"/>
                <a:gd name="T71" fmla="*/ 13 h 51"/>
                <a:gd name="T72" fmla="*/ 19 w 63"/>
                <a:gd name="T73" fmla="*/ 17 h 51"/>
                <a:gd name="T74" fmla="*/ 30 w 63"/>
                <a:gd name="T75" fmla="*/ 17 h 51"/>
                <a:gd name="T76" fmla="*/ 30 w 63"/>
                <a:gd name="T77" fmla="*/ 13 h 51"/>
                <a:gd name="T78" fmla="*/ 19 w 63"/>
                <a:gd name="T79" fmla="*/ 13 h 51"/>
                <a:gd name="T80" fmla="*/ 19 w 63"/>
                <a:gd name="T81" fmla="*/ 6 h 51"/>
                <a:gd name="T82" fmla="*/ 19 w 63"/>
                <a:gd name="T83" fmla="*/ 9 h 51"/>
                <a:gd name="T84" fmla="*/ 30 w 63"/>
                <a:gd name="T85" fmla="*/ 9 h 51"/>
                <a:gd name="T86" fmla="*/ 30 w 63"/>
                <a:gd name="T87" fmla="*/ 6 h 51"/>
                <a:gd name="T88" fmla="*/ 19 w 63"/>
                <a:gd name="T89" fmla="*/ 6 h 51"/>
                <a:gd name="T90" fmla="*/ 7 w 63"/>
                <a:gd name="T91" fmla="*/ 32 h 51"/>
                <a:gd name="T92" fmla="*/ 2 w 63"/>
                <a:gd name="T93" fmla="*/ 38 h 51"/>
                <a:gd name="T94" fmla="*/ 7 w 63"/>
                <a:gd name="T95" fmla="*/ 43 h 51"/>
                <a:gd name="T96" fmla="*/ 12 w 63"/>
                <a:gd name="T97" fmla="*/ 38 h 51"/>
                <a:gd name="T98" fmla="*/ 7 w 63"/>
                <a:gd name="T99" fmla="*/ 32 h 51"/>
                <a:gd name="T100" fmla="*/ 2 w 63"/>
                <a:gd name="T101" fmla="*/ 13 h 51"/>
                <a:gd name="T102" fmla="*/ 2 w 63"/>
                <a:gd name="T103" fmla="*/ 17 h 51"/>
                <a:gd name="T104" fmla="*/ 13 w 63"/>
                <a:gd name="T105" fmla="*/ 17 h 51"/>
                <a:gd name="T106" fmla="*/ 13 w 63"/>
                <a:gd name="T107" fmla="*/ 13 h 51"/>
                <a:gd name="T108" fmla="*/ 2 w 63"/>
                <a:gd name="T109" fmla="*/ 13 h 51"/>
                <a:gd name="T110" fmla="*/ 2 w 63"/>
                <a:gd name="T111" fmla="*/ 6 h 51"/>
                <a:gd name="T112" fmla="*/ 2 w 63"/>
                <a:gd name="T113" fmla="*/ 9 h 51"/>
                <a:gd name="T114" fmla="*/ 13 w 63"/>
                <a:gd name="T115" fmla="*/ 9 h 51"/>
                <a:gd name="T116" fmla="*/ 13 w 63"/>
                <a:gd name="T117" fmla="*/ 6 h 51"/>
                <a:gd name="T118" fmla="*/ 2 w 63"/>
                <a:gd name="T119"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51">
                  <a:moveTo>
                    <a:pt x="0" y="1"/>
                  </a:moveTo>
                  <a:cubicBezTo>
                    <a:pt x="15" y="1"/>
                    <a:pt x="15" y="1"/>
                    <a:pt x="15" y="1"/>
                  </a:cubicBezTo>
                  <a:cubicBezTo>
                    <a:pt x="15" y="49"/>
                    <a:pt x="15" y="49"/>
                    <a:pt x="15" y="49"/>
                  </a:cubicBezTo>
                  <a:cubicBezTo>
                    <a:pt x="0" y="49"/>
                    <a:pt x="0" y="49"/>
                    <a:pt x="0" y="49"/>
                  </a:cubicBezTo>
                  <a:cubicBezTo>
                    <a:pt x="0" y="1"/>
                    <a:pt x="0" y="1"/>
                    <a:pt x="0" y="1"/>
                  </a:cubicBezTo>
                  <a:close/>
                  <a:moveTo>
                    <a:pt x="33" y="5"/>
                  </a:moveTo>
                  <a:cubicBezTo>
                    <a:pt x="48" y="0"/>
                    <a:pt x="48" y="0"/>
                    <a:pt x="48" y="0"/>
                  </a:cubicBezTo>
                  <a:cubicBezTo>
                    <a:pt x="63" y="46"/>
                    <a:pt x="63" y="46"/>
                    <a:pt x="63" y="46"/>
                  </a:cubicBezTo>
                  <a:cubicBezTo>
                    <a:pt x="49" y="51"/>
                    <a:pt x="49" y="51"/>
                    <a:pt x="49" y="51"/>
                  </a:cubicBezTo>
                  <a:cubicBezTo>
                    <a:pt x="33" y="5"/>
                    <a:pt x="33" y="5"/>
                    <a:pt x="33" y="5"/>
                  </a:cubicBezTo>
                  <a:close/>
                  <a:moveTo>
                    <a:pt x="51" y="32"/>
                  </a:moveTo>
                  <a:cubicBezTo>
                    <a:pt x="48" y="33"/>
                    <a:pt x="47" y="36"/>
                    <a:pt x="48" y="39"/>
                  </a:cubicBezTo>
                  <a:cubicBezTo>
                    <a:pt x="48" y="41"/>
                    <a:pt x="51" y="43"/>
                    <a:pt x="54" y="42"/>
                  </a:cubicBezTo>
                  <a:cubicBezTo>
                    <a:pt x="57" y="41"/>
                    <a:pt x="58" y="38"/>
                    <a:pt x="57" y="35"/>
                  </a:cubicBezTo>
                  <a:cubicBezTo>
                    <a:pt x="56" y="33"/>
                    <a:pt x="53" y="31"/>
                    <a:pt x="51" y="32"/>
                  </a:cubicBezTo>
                  <a:close/>
                  <a:moveTo>
                    <a:pt x="39" y="15"/>
                  </a:moveTo>
                  <a:cubicBezTo>
                    <a:pt x="41" y="19"/>
                    <a:pt x="41" y="19"/>
                    <a:pt x="41" y="19"/>
                  </a:cubicBezTo>
                  <a:cubicBezTo>
                    <a:pt x="51" y="15"/>
                    <a:pt x="51" y="15"/>
                    <a:pt x="51" y="15"/>
                  </a:cubicBezTo>
                  <a:cubicBezTo>
                    <a:pt x="50" y="12"/>
                    <a:pt x="50" y="12"/>
                    <a:pt x="50" y="12"/>
                  </a:cubicBezTo>
                  <a:cubicBezTo>
                    <a:pt x="39" y="15"/>
                    <a:pt x="39" y="15"/>
                    <a:pt x="39" y="15"/>
                  </a:cubicBezTo>
                  <a:close/>
                  <a:moveTo>
                    <a:pt x="37" y="8"/>
                  </a:moveTo>
                  <a:cubicBezTo>
                    <a:pt x="38" y="12"/>
                    <a:pt x="38" y="12"/>
                    <a:pt x="38" y="12"/>
                  </a:cubicBezTo>
                  <a:cubicBezTo>
                    <a:pt x="49" y="8"/>
                    <a:pt x="49" y="8"/>
                    <a:pt x="49" y="8"/>
                  </a:cubicBezTo>
                  <a:cubicBezTo>
                    <a:pt x="47" y="5"/>
                    <a:pt x="47" y="5"/>
                    <a:pt x="47" y="5"/>
                  </a:cubicBezTo>
                  <a:cubicBezTo>
                    <a:pt x="37" y="8"/>
                    <a:pt x="37" y="8"/>
                    <a:pt x="37" y="8"/>
                  </a:cubicBezTo>
                  <a:close/>
                  <a:moveTo>
                    <a:pt x="17" y="1"/>
                  </a:moveTo>
                  <a:cubicBezTo>
                    <a:pt x="32" y="1"/>
                    <a:pt x="32" y="1"/>
                    <a:pt x="32" y="1"/>
                  </a:cubicBezTo>
                  <a:cubicBezTo>
                    <a:pt x="32" y="49"/>
                    <a:pt x="32" y="49"/>
                    <a:pt x="32" y="49"/>
                  </a:cubicBezTo>
                  <a:cubicBezTo>
                    <a:pt x="17" y="49"/>
                    <a:pt x="17" y="49"/>
                    <a:pt x="17" y="49"/>
                  </a:cubicBezTo>
                  <a:cubicBezTo>
                    <a:pt x="17" y="1"/>
                    <a:pt x="17" y="1"/>
                    <a:pt x="17" y="1"/>
                  </a:cubicBezTo>
                  <a:close/>
                  <a:moveTo>
                    <a:pt x="25" y="32"/>
                  </a:moveTo>
                  <a:cubicBezTo>
                    <a:pt x="22" y="32"/>
                    <a:pt x="20" y="35"/>
                    <a:pt x="20" y="38"/>
                  </a:cubicBezTo>
                  <a:cubicBezTo>
                    <a:pt x="20" y="40"/>
                    <a:pt x="22" y="43"/>
                    <a:pt x="25" y="43"/>
                  </a:cubicBezTo>
                  <a:cubicBezTo>
                    <a:pt x="28" y="43"/>
                    <a:pt x="30" y="40"/>
                    <a:pt x="30" y="38"/>
                  </a:cubicBezTo>
                  <a:cubicBezTo>
                    <a:pt x="30" y="35"/>
                    <a:pt x="28" y="32"/>
                    <a:pt x="25" y="32"/>
                  </a:cubicBezTo>
                  <a:close/>
                  <a:moveTo>
                    <a:pt x="19" y="13"/>
                  </a:moveTo>
                  <a:cubicBezTo>
                    <a:pt x="19" y="17"/>
                    <a:pt x="19" y="17"/>
                    <a:pt x="19" y="17"/>
                  </a:cubicBezTo>
                  <a:cubicBezTo>
                    <a:pt x="30" y="17"/>
                    <a:pt x="30" y="17"/>
                    <a:pt x="30" y="17"/>
                  </a:cubicBezTo>
                  <a:cubicBezTo>
                    <a:pt x="30" y="13"/>
                    <a:pt x="30" y="13"/>
                    <a:pt x="30" y="13"/>
                  </a:cubicBezTo>
                  <a:cubicBezTo>
                    <a:pt x="19" y="13"/>
                    <a:pt x="19" y="13"/>
                    <a:pt x="19" y="13"/>
                  </a:cubicBezTo>
                  <a:close/>
                  <a:moveTo>
                    <a:pt x="19" y="6"/>
                  </a:moveTo>
                  <a:cubicBezTo>
                    <a:pt x="19" y="9"/>
                    <a:pt x="19" y="9"/>
                    <a:pt x="19" y="9"/>
                  </a:cubicBezTo>
                  <a:cubicBezTo>
                    <a:pt x="30" y="9"/>
                    <a:pt x="30" y="9"/>
                    <a:pt x="30" y="9"/>
                  </a:cubicBezTo>
                  <a:cubicBezTo>
                    <a:pt x="30" y="6"/>
                    <a:pt x="30" y="6"/>
                    <a:pt x="30" y="6"/>
                  </a:cubicBezTo>
                  <a:cubicBezTo>
                    <a:pt x="19" y="6"/>
                    <a:pt x="19" y="6"/>
                    <a:pt x="19" y="6"/>
                  </a:cubicBezTo>
                  <a:close/>
                  <a:moveTo>
                    <a:pt x="7" y="32"/>
                  </a:moveTo>
                  <a:cubicBezTo>
                    <a:pt x="4" y="32"/>
                    <a:pt x="2" y="35"/>
                    <a:pt x="2" y="38"/>
                  </a:cubicBezTo>
                  <a:cubicBezTo>
                    <a:pt x="2" y="40"/>
                    <a:pt x="4" y="43"/>
                    <a:pt x="7" y="43"/>
                  </a:cubicBezTo>
                  <a:cubicBezTo>
                    <a:pt x="10" y="43"/>
                    <a:pt x="12" y="40"/>
                    <a:pt x="12" y="38"/>
                  </a:cubicBezTo>
                  <a:cubicBezTo>
                    <a:pt x="12" y="35"/>
                    <a:pt x="10" y="32"/>
                    <a:pt x="7" y="32"/>
                  </a:cubicBezTo>
                  <a:close/>
                  <a:moveTo>
                    <a:pt x="2" y="13"/>
                  </a:moveTo>
                  <a:cubicBezTo>
                    <a:pt x="2" y="17"/>
                    <a:pt x="2" y="17"/>
                    <a:pt x="2" y="17"/>
                  </a:cubicBezTo>
                  <a:cubicBezTo>
                    <a:pt x="13" y="17"/>
                    <a:pt x="13" y="17"/>
                    <a:pt x="13" y="17"/>
                  </a:cubicBezTo>
                  <a:cubicBezTo>
                    <a:pt x="13" y="13"/>
                    <a:pt x="13" y="13"/>
                    <a:pt x="13" y="13"/>
                  </a:cubicBezTo>
                  <a:cubicBezTo>
                    <a:pt x="2" y="13"/>
                    <a:pt x="2" y="13"/>
                    <a:pt x="2" y="13"/>
                  </a:cubicBezTo>
                  <a:close/>
                  <a:moveTo>
                    <a:pt x="2" y="6"/>
                  </a:moveTo>
                  <a:cubicBezTo>
                    <a:pt x="2" y="9"/>
                    <a:pt x="2" y="9"/>
                    <a:pt x="2" y="9"/>
                  </a:cubicBezTo>
                  <a:cubicBezTo>
                    <a:pt x="13" y="9"/>
                    <a:pt x="13" y="9"/>
                    <a:pt x="13" y="9"/>
                  </a:cubicBezTo>
                  <a:cubicBezTo>
                    <a:pt x="13" y="6"/>
                    <a:pt x="13" y="6"/>
                    <a:pt x="13" y="6"/>
                  </a:cubicBezTo>
                  <a:lnTo>
                    <a:pt x="2" y="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anose="020B0503020204020204" pitchFamily="34" charset="-122"/>
              </a:endParaRPr>
            </a:p>
          </p:txBody>
        </p:sp>
      </p:grpSp>
      <p:grpSp>
        <p:nvGrpSpPr>
          <p:cNvPr id="19" name="原创设计师QQ598969553      _6"/>
          <p:cNvGrpSpPr/>
          <p:nvPr/>
        </p:nvGrpSpPr>
        <p:grpSpPr>
          <a:xfrm>
            <a:off x="3736798" y="3517756"/>
            <a:ext cx="878105" cy="878322"/>
            <a:chOff x="3275856" y="2948538"/>
            <a:chExt cx="878105" cy="878322"/>
          </a:xfrm>
        </p:grpSpPr>
        <p:sp>
          <p:nvSpPr>
            <p:cNvPr id="20" name="Oval 53"/>
            <p:cNvSpPr>
              <a:spLocks noChangeArrowheads="1"/>
            </p:cNvSpPr>
            <p:nvPr/>
          </p:nvSpPr>
          <p:spPr bwMode="auto">
            <a:xfrm>
              <a:off x="3275856" y="2948538"/>
              <a:ext cx="878105" cy="878322"/>
            </a:xfrm>
            <a:prstGeom prst="ellipse">
              <a:avLst/>
            </a:prstGeom>
            <a:gradFill>
              <a:gsLst>
                <a:gs pos="0">
                  <a:srgbClr val="01B0F1"/>
                </a:gs>
                <a:gs pos="100000">
                  <a:srgbClr val="0073C3"/>
                </a:gs>
              </a:gsLst>
              <a:lin ang="12600000" scaled="0"/>
            </a:gradFill>
            <a:ln w="762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1" name="Freeform 626"/>
            <p:cNvSpPr>
              <a:spLocks noEditPoints="1"/>
            </p:cNvSpPr>
            <p:nvPr/>
          </p:nvSpPr>
          <p:spPr bwMode="auto">
            <a:xfrm>
              <a:off x="3507714" y="3149894"/>
              <a:ext cx="414388" cy="472707"/>
            </a:xfrm>
            <a:custGeom>
              <a:avLst/>
              <a:gdLst>
                <a:gd name="T0" fmla="*/ 38 w 57"/>
                <a:gd name="T1" fmla="*/ 4 h 65"/>
                <a:gd name="T2" fmla="*/ 46 w 57"/>
                <a:gd name="T3" fmla="*/ 37 h 65"/>
                <a:gd name="T4" fmla="*/ 41 w 57"/>
                <a:gd name="T5" fmla="*/ 9 h 65"/>
                <a:gd name="T6" fmla="*/ 8 w 57"/>
                <a:gd name="T7" fmla="*/ 12 h 65"/>
                <a:gd name="T8" fmla="*/ 3 w 57"/>
                <a:gd name="T9" fmla="*/ 12 h 65"/>
                <a:gd name="T10" fmla="*/ 8 w 57"/>
                <a:gd name="T11" fmla="*/ 56 h 65"/>
                <a:gd name="T12" fmla="*/ 8 w 57"/>
                <a:gd name="T13" fmla="*/ 60 h 65"/>
                <a:gd name="T14" fmla="*/ 0 w 57"/>
                <a:gd name="T15" fmla="*/ 12 h 65"/>
                <a:gd name="T16" fmla="*/ 8 w 57"/>
                <a:gd name="T17" fmla="*/ 0 h 65"/>
                <a:gd name="T18" fmla="*/ 33 w 57"/>
                <a:gd name="T19" fmla="*/ 42 h 65"/>
                <a:gd name="T20" fmla="*/ 33 w 57"/>
                <a:gd name="T21" fmla="*/ 64 h 65"/>
                <a:gd name="T22" fmla="*/ 54 w 57"/>
                <a:gd name="T23" fmla="*/ 65 h 65"/>
                <a:gd name="T24" fmla="*/ 57 w 57"/>
                <a:gd name="T25" fmla="*/ 44 h 65"/>
                <a:gd name="T26" fmla="*/ 54 w 57"/>
                <a:gd name="T27" fmla="*/ 41 h 65"/>
                <a:gd name="T28" fmla="*/ 16 w 57"/>
                <a:gd name="T29" fmla="*/ 46 h 65"/>
                <a:gd name="T30" fmla="*/ 30 w 57"/>
                <a:gd name="T31" fmla="*/ 39 h 65"/>
                <a:gd name="T32" fmla="*/ 33 w 57"/>
                <a:gd name="T33" fmla="*/ 37 h 65"/>
                <a:gd name="T34" fmla="*/ 30 w 57"/>
                <a:gd name="T35" fmla="*/ 39 h 65"/>
                <a:gd name="T36" fmla="*/ 7 w 57"/>
                <a:gd name="T37" fmla="*/ 45 h 65"/>
                <a:gd name="T38" fmla="*/ 8 w 57"/>
                <a:gd name="T39" fmla="*/ 51 h 65"/>
                <a:gd name="T40" fmla="*/ 14 w 57"/>
                <a:gd name="T41" fmla="*/ 50 h 65"/>
                <a:gd name="T42" fmla="*/ 13 w 57"/>
                <a:gd name="T43" fmla="*/ 44 h 65"/>
                <a:gd name="T44" fmla="*/ 9 w 57"/>
                <a:gd name="T45" fmla="*/ 45 h 65"/>
                <a:gd name="T46" fmla="*/ 13 w 57"/>
                <a:gd name="T47" fmla="*/ 45 h 65"/>
                <a:gd name="T48" fmla="*/ 7 w 57"/>
                <a:gd name="T49" fmla="*/ 35 h 65"/>
                <a:gd name="T50" fmla="*/ 8 w 57"/>
                <a:gd name="T51" fmla="*/ 42 h 65"/>
                <a:gd name="T52" fmla="*/ 14 w 57"/>
                <a:gd name="T53" fmla="*/ 41 h 65"/>
                <a:gd name="T54" fmla="*/ 13 w 57"/>
                <a:gd name="T55" fmla="*/ 34 h 65"/>
                <a:gd name="T56" fmla="*/ 9 w 57"/>
                <a:gd name="T57" fmla="*/ 36 h 65"/>
                <a:gd name="T58" fmla="*/ 13 w 57"/>
                <a:gd name="T59" fmla="*/ 36 h 65"/>
                <a:gd name="T60" fmla="*/ 36 w 57"/>
                <a:gd name="T61" fmla="*/ 29 h 65"/>
                <a:gd name="T62" fmla="*/ 8 w 57"/>
                <a:gd name="T63" fmla="*/ 24 h 65"/>
                <a:gd name="T64" fmla="*/ 7 w 57"/>
                <a:gd name="T65" fmla="*/ 31 h 65"/>
                <a:gd name="T66" fmla="*/ 13 w 57"/>
                <a:gd name="T67" fmla="*/ 32 h 65"/>
                <a:gd name="T68" fmla="*/ 14 w 57"/>
                <a:gd name="T69" fmla="*/ 25 h 65"/>
                <a:gd name="T70" fmla="*/ 8 w 57"/>
                <a:gd name="T71" fmla="*/ 24 h 65"/>
                <a:gd name="T72" fmla="*/ 9 w 57"/>
                <a:gd name="T73" fmla="*/ 30 h 65"/>
                <a:gd name="T74" fmla="*/ 16 w 57"/>
                <a:gd name="T75" fmla="*/ 18 h 65"/>
                <a:gd name="T76" fmla="*/ 36 w 57"/>
                <a:gd name="T77" fmla="*/ 18 h 65"/>
                <a:gd name="T78" fmla="*/ 7 w 57"/>
                <a:gd name="T79" fmla="*/ 15 h 65"/>
                <a:gd name="T80" fmla="*/ 7 w 57"/>
                <a:gd name="T81" fmla="*/ 23 h 65"/>
                <a:gd name="T82" fmla="*/ 14 w 57"/>
                <a:gd name="T83" fmla="*/ 23 h 65"/>
                <a:gd name="T84" fmla="*/ 14 w 57"/>
                <a:gd name="T85" fmla="*/ 15 h 65"/>
                <a:gd name="T86" fmla="*/ 13 w 57"/>
                <a:gd name="T87" fmla="*/ 17 h 65"/>
                <a:gd name="T88" fmla="*/ 13 w 57"/>
                <a:gd name="T89" fmla="*/ 21 h 65"/>
                <a:gd name="T90" fmla="*/ 42 w 57"/>
                <a:gd name="T91" fmla="*/ 63 h 65"/>
                <a:gd name="T92" fmla="*/ 55 w 57"/>
                <a:gd name="T93" fmla="*/ 46 h 65"/>
                <a:gd name="T94" fmla="*/ 43 w 57"/>
                <a:gd name="T95" fmla="*/ 57 h 65"/>
                <a:gd name="T96" fmla="*/ 34 w 57"/>
                <a:gd name="T97"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 h="65">
                  <a:moveTo>
                    <a:pt x="8" y="0"/>
                  </a:moveTo>
                  <a:cubicBezTo>
                    <a:pt x="38" y="0"/>
                    <a:pt x="38" y="0"/>
                    <a:pt x="38" y="0"/>
                  </a:cubicBezTo>
                  <a:cubicBezTo>
                    <a:pt x="38" y="4"/>
                    <a:pt x="38" y="4"/>
                    <a:pt x="38" y="4"/>
                  </a:cubicBezTo>
                  <a:cubicBezTo>
                    <a:pt x="40" y="4"/>
                    <a:pt x="42" y="5"/>
                    <a:pt x="43" y="6"/>
                  </a:cubicBezTo>
                  <a:cubicBezTo>
                    <a:pt x="45" y="8"/>
                    <a:pt x="46" y="10"/>
                    <a:pt x="46" y="12"/>
                  </a:cubicBezTo>
                  <a:cubicBezTo>
                    <a:pt x="46" y="37"/>
                    <a:pt x="46" y="37"/>
                    <a:pt x="46" y="37"/>
                  </a:cubicBezTo>
                  <a:cubicBezTo>
                    <a:pt x="42" y="37"/>
                    <a:pt x="42" y="37"/>
                    <a:pt x="42" y="37"/>
                  </a:cubicBezTo>
                  <a:cubicBezTo>
                    <a:pt x="42" y="12"/>
                    <a:pt x="42" y="12"/>
                    <a:pt x="42" y="12"/>
                  </a:cubicBezTo>
                  <a:cubicBezTo>
                    <a:pt x="42" y="11"/>
                    <a:pt x="42" y="10"/>
                    <a:pt x="41" y="9"/>
                  </a:cubicBezTo>
                  <a:cubicBezTo>
                    <a:pt x="40" y="8"/>
                    <a:pt x="39" y="8"/>
                    <a:pt x="38" y="8"/>
                  </a:cubicBezTo>
                  <a:cubicBezTo>
                    <a:pt x="38" y="12"/>
                    <a:pt x="38" y="12"/>
                    <a:pt x="38" y="12"/>
                  </a:cubicBezTo>
                  <a:cubicBezTo>
                    <a:pt x="8" y="12"/>
                    <a:pt x="8" y="12"/>
                    <a:pt x="8" y="12"/>
                  </a:cubicBezTo>
                  <a:cubicBezTo>
                    <a:pt x="8" y="8"/>
                    <a:pt x="8" y="8"/>
                    <a:pt x="8" y="8"/>
                  </a:cubicBezTo>
                  <a:cubicBezTo>
                    <a:pt x="6" y="8"/>
                    <a:pt x="5" y="8"/>
                    <a:pt x="5" y="9"/>
                  </a:cubicBezTo>
                  <a:cubicBezTo>
                    <a:pt x="4" y="10"/>
                    <a:pt x="3" y="11"/>
                    <a:pt x="3" y="12"/>
                  </a:cubicBezTo>
                  <a:cubicBezTo>
                    <a:pt x="3" y="52"/>
                    <a:pt x="3" y="52"/>
                    <a:pt x="3" y="52"/>
                  </a:cubicBezTo>
                  <a:cubicBezTo>
                    <a:pt x="3" y="53"/>
                    <a:pt x="4" y="54"/>
                    <a:pt x="5" y="55"/>
                  </a:cubicBezTo>
                  <a:cubicBezTo>
                    <a:pt x="6" y="56"/>
                    <a:pt x="7" y="56"/>
                    <a:pt x="8" y="56"/>
                  </a:cubicBezTo>
                  <a:cubicBezTo>
                    <a:pt x="28" y="56"/>
                    <a:pt x="28" y="56"/>
                    <a:pt x="28" y="56"/>
                  </a:cubicBezTo>
                  <a:cubicBezTo>
                    <a:pt x="28" y="60"/>
                    <a:pt x="28" y="60"/>
                    <a:pt x="28" y="60"/>
                  </a:cubicBezTo>
                  <a:cubicBezTo>
                    <a:pt x="8" y="60"/>
                    <a:pt x="8" y="60"/>
                    <a:pt x="8" y="60"/>
                  </a:cubicBezTo>
                  <a:cubicBezTo>
                    <a:pt x="6" y="60"/>
                    <a:pt x="4" y="59"/>
                    <a:pt x="2" y="58"/>
                  </a:cubicBezTo>
                  <a:cubicBezTo>
                    <a:pt x="1" y="56"/>
                    <a:pt x="0" y="54"/>
                    <a:pt x="0" y="52"/>
                  </a:cubicBezTo>
                  <a:cubicBezTo>
                    <a:pt x="0" y="12"/>
                    <a:pt x="0" y="12"/>
                    <a:pt x="0" y="12"/>
                  </a:cubicBezTo>
                  <a:cubicBezTo>
                    <a:pt x="0" y="10"/>
                    <a:pt x="1" y="8"/>
                    <a:pt x="2" y="6"/>
                  </a:cubicBezTo>
                  <a:cubicBezTo>
                    <a:pt x="4" y="5"/>
                    <a:pt x="5" y="4"/>
                    <a:pt x="8" y="4"/>
                  </a:cubicBezTo>
                  <a:cubicBezTo>
                    <a:pt x="8" y="0"/>
                    <a:pt x="8" y="0"/>
                    <a:pt x="8" y="0"/>
                  </a:cubicBezTo>
                  <a:close/>
                  <a:moveTo>
                    <a:pt x="54" y="41"/>
                  </a:moveTo>
                  <a:cubicBezTo>
                    <a:pt x="35" y="41"/>
                    <a:pt x="35" y="41"/>
                    <a:pt x="35" y="41"/>
                  </a:cubicBezTo>
                  <a:cubicBezTo>
                    <a:pt x="34" y="41"/>
                    <a:pt x="34" y="41"/>
                    <a:pt x="33" y="42"/>
                  </a:cubicBezTo>
                  <a:cubicBezTo>
                    <a:pt x="32" y="42"/>
                    <a:pt x="32" y="43"/>
                    <a:pt x="32" y="44"/>
                  </a:cubicBezTo>
                  <a:cubicBezTo>
                    <a:pt x="32" y="62"/>
                    <a:pt x="32" y="62"/>
                    <a:pt x="32" y="62"/>
                  </a:cubicBezTo>
                  <a:cubicBezTo>
                    <a:pt x="32" y="63"/>
                    <a:pt x="32" y="64"/>
                    <a:pt x="33" y="64"/>
                  </a:cubicBezTo>
                  <a:cubicBezTo>
                    <a:pt x="33" y="64"/>
                    <a:pt x="33" y="64"/>
                    <a:pt x="33" y="64"/>
                  </a:cubicBezTo>
                  <a:cubicBezTo>
                    <a:pt x="34" y="65"/>
                    <a:pt x="34" y="65"/>
                    <a:pt x="35" y="65"/>
                  </a:cubicBezTo>
                  <a:cubicBezTo>
                    <a:pt x="54" y="65"/>
                    <a:pt x="54" y="65"/>
                    <a:pt x="54" y="65"/>
                  </a:cubicBezTo>
                  <a:cubicBezTo>
                    <a:pt x="55" y="65"/>
                    <a:pt x="56" y="65"/>
                    <a:pt x="56" y="64"/>
                  </a:cubicBezTo>
                  <a:cubicBezTo>
                    <a:pt x="57" y="64"/>
                    <a:pt x="57" y="63"/>
                    <a:pt x="57" y="62"/>
                  </a:cubicBezTo>
                  <a:cubicBezTo>
                    <a:pt x="57" y="44"/>
                    <a:pt x="57" y="44"/>
                    <a:pt x="57" y="44"/>
                  </a:cubicBezTo>
                  <a:cubicBezTo>
                    <a:pt x="57" y="43"/>
                    <a:pt x="57" y="42"/>
                    <a:pt x="56" y="42"/>
                  </a:cubicBezTo>
                  <a:cubicBezTo>
                    <a:pt x="56" y="42"/>
                    <a:pt x="56" y="42"/>
                    <a:pt x="56" y="42"/>
                  </a:cubicBezTo>
                  <a:cubicBezTo>
                    <a:pt x="56" y="41"/>
                    <a:pt x="55" y="41"/>
                    <a:pt x="54" y="41"/>
                  </a:cubicBezTo>
                  <a:close/>
                  <a:moveTo>
                    <a:pt x="28" y="48"/>
                  </a:moveTo>
                  <a:cubicBezTo>
                    <a:pt x="28" y="46"/>
                    <a:pt x="28" y="46"/>
                    <a:pt x="28" y="46"/>
                  </a:cubicBezTo>
                  <a:cubicBezTo>
                    <a:pt x="16" y="46"/>
                    <a:pt x="16" y="46"/>
                    <a:pt x="16" y="46"/>
                  </a:cubicBezTo>
                  <a:cubicBezTo>
                    <a:pt x="16" y="48"/>
                    <a:pt x="16" y="48"/>
                    <a:pt x="16" y="48"/>
                  </a:cubicBezTo>
                  <a:cubicBezTo>
                    <a:pt x="28" y="48"/>
                    <a:pt x="28" y="48"/>
                    <a:pt x="28" y="48"/>
                  </a:cubicBezTo>
                  <a:close/>
                  <a:moveTo>
                    <a:pt x="30" y="39"/>
                  </a:moveTo>
                  <a:cubicBezTo>
                    <a:pt x="30" y="39"/>
                    <a:pt x="30" y="39"/>
                    <a:pt x="30" y="39"/>
                  </a:cubicBezTo>
                  <a:cubicBezTo>
                    <a:pt x="30" y="39"/>
                    <a:pt x="30" y="39"/>
                    <a:pt x="30" y="39"/>
                  </a:cubicBezTo>
                  <a:cubicBezTo>
                    <a:pt x="31" y="38"/>
                    <a:pt x="32" y="37"/>
                    <a:pt x="33" y="37"/>
                  </a:cubicBezTo>
                  <a:cubicBezTo>
                    <a:pt x="16" y="37"/>
                    <a:pt x="16" y="37"/>
                    <a:pt x="16" y="37"/>
                  </a:cubicBezTo>
                  <a:cubicBezTo>
                    <a:pt x="16" y="39"/>
                    <a:pt x="16" y="39"/>
                    <a:pt x="16" y="39"/>
                  </a:cubicBezTo>
                  <a:cubicBezTo>
                    <a:pt x="30" y="39"/>
                    <a:pt x="30" y="39"/>
                    <a:pt x="30" y="39"/>
                  </a:cubicBezTo>
                  <a:close/>
                  <a:moveTo>
                    <a:pt x="8" y="44"/>
                  </a:moveTo>
                  <a:cubicBezTo>
                    <a:pt x="7" y="44"/>
                    <a:pt x="7" y="44"/>
                    <a:pt x="7" y="44"/>
                  </a:cubicBezTo>
                  <a:cubicBezTo>
                    <a:pt x="7" y="45"/>
                    <a:pt x="7" y="45"/>
                    <a:pt x="7" y="45"/>
                  </a:cubicBezTo>
                  <a:cubicBezTo>
                    <a:pt x="7" y="50"/>
                    <a:pt x="7" y="50"/>
                    <a:pt x="7" y="50"/>
                  </a:cubicBezTo>
                  <a:cubicBezTo>
                    <a:pt x="7" y="51"/>
                    <a:pt x="7" y="51"/>
                    <a:pt x="7" y="51"/>
                  </a:cubicBezTo>
                  <a:cubicBezTo>
                    <a:pt x="8" y="51"/>
                    <a:pt x="8" y="51"/>
                    <a:pt x="8" y="51"/>
                  </a:cubicBezTo>
                  <a:cubicBezTo>
                    <a:pt x="13" y="51"/>
                    <a:pt x="13" y="51"/>
                    <a:pt x="13" y="51"/>
                  </a:cubicBezTo>
                  <a:cubicBezTo>
                    <a:pt x="14" y="51"/>
                    <a:pt x="14" y="51"/>
                    <a:pt x="14" y="51"/>
                  </a:cubicBezTo>
                  <a:cubicBezTo>
                    <a:pt x="14" y="50"/>
                    <a:pt x="14" y="50"/>
                    <a:pt x="14" y="50"/>
                  </a:cubicBezTo>
                  <a:cubicBezTo>
                    <a:pt x="14" y="45"/>
                    <a:pt x="14" y="45"/>
                    <a:pt x="14" y="45"/>
                  </a:cubicBezTo>
                  <a:cubicBezTo>
                    <a:pt x="14" y="44"/>
                    <a:pt x="14" y="44"/>
                    <a:pt x="14" y="44"/>
                  </a:cubicBezTo>
                  <a:cubicBezTo>
                    <a:pt x="13" y="44"/>
                    <a:pt x="13" y="44"/>
                    <a:pt x="13" y="44"/>
                  </a:cubicBezTo>
                  <a:cubicBezTo>
                    <a:pt x="8" y="44"/>
                    <a:pt x="8" y="44"/>
                    <a:pt x="8" y="44"/>
                  </a:cubicBezTo>
                  <a:close/>
                  <a:moveTo>
                    <a:pt x="13" y="45"/>
                  </a:moveTo>
                  <a:cubicBezTo>
                    <a:pt x="9" y="45"/>
                    <a:pt x="9" y="45"/>
                    <a:pt x="9" y="45"/>
                  </a:cubicBezTo>
                  <a:cubicBezTo>
                    <a:pt x="9" y="49"/>
                    <a:pt x="9" y="49"/>
                    <a:pt x="9" y="49"/>
                  </a:cubicBezTo>
                  <a:cubicBezTo>
                    <a:pt x="13" y="49"/>
                    <a:pt x="13" y="49"/>
                    <a:pt x="13" y="49"/>
                  </a:cubicBezTo>
                  <a:cubicBezTo>
                    <a:pt x="13" y="45"/>
                    <a:pt x="13" y="45"/>
                    <a:pt x="13" y="45"/>
                  </a:cubicBezTo>
                  <a:close/>
                  <a:moveTo>
                    <a:pt x="8" y="34"/>
                  </a:moveTo>
                  <a:cubicBezTo>
                    <a:pt x="7" y="34"/>
                    <a:pt x="7" y="34"/>
                    <a:pt x="7" y="34"/>
                  </a:cubicBezTo>
                  <a:cubicBezTo>
                    <a:pt x="7" y="35"/>
                    <a:pt x="7" y="35"/>
                    <a:pt x="7" y="35"/>
                  </a:cubicBezTo>
                  <a:cubicBezTo>
                    <a:pt x="7" y="41"/>
                    <a:pt x="7" y="41"/>
                    <a:pt x="7" y="41"/>
                  </a:cubicBezTo>
                  <a:cubicBezTo>
                    <a:pt x="7" y="42"/>
                    <a:pt x="7" y="42"/>
                    <a:pt x="7" y="42"/>
                  </a:cubicBezTo>
                  <a:cubicBezTo>
                    <a:pt x="8" y="42"/>
                    <a:pt x="8" y="42"/>
                    <a:pt x="8" y="42"/>
                  </a:cubicBezTo>
                  <a:cubicBezTo>
                    <a:pt x="13" y="42"/>
                    <a:pt x="13" y="42"/>
                    <a:pt x="13" y="42"/>
                  </a:cubicBezTo>
                  <a:cubicBezTo>
                    <a:pt x="14" y="42"/>
                    <a:pt x="14" y="42"/>
                    <a:pt x="14" y="42"/>
                  </a:cubicBezTo>
                  <a:cubicBezTo>
                    <a:pt x="14" y="41"/>
                    <a:pt x="14" y="41"/>
                    <a:pt x="14" y="41"/>
                  </a:cubicBezTo>
                  <a:cubicBezTo>
                    <a:pt x="14" y="35"/>
                    <a:pt x="14" y="35"/>
                    <a:pt x="14" y="35"/>
                  </a:cubicBezTo>
                  <a:cubicBezTo>
                    <a:pt x="14" y="34"/>
                    <a:pt x="14" y="34"/>
                    <a:pt x="14" y="34"/>
                  </a:cubicBezTo>
                  <a:cubicBezTo>
                    <a:pt x="13" y="34"/>
                    <a:pt x="13" y="34"/>
                    <a:pt x="13" y="34"/>
                  </a:cubicBezTo>
                  <a:cubicBezTo>
                    <a:pt x="8" y="34"/>
                    <a:pt x="8" y="34"/>
                    <a:pt x="8" y="34"/>
                  </a:cubicBezTo>
                  <a:close/>
                  <a:moveTo>
                    <a:pt x="13" y="36"/>
                  </a:moveTo>
                  <a:cubicBezTo>
                    <a:pt x="9" y="36"/>
                    <a:pt x="9" y="36"/>
                    <a:pt x="9" y="36"/>
                  </a:cubicBezTo>
                  <a:cubicBezTo>
                    <a:pt x="9" y="40"/>
                    <a:pt x="9" y="40"/>
                    <a:pt x="9" y="40"/>
                  </a:cubicBezTo>
                  <a:cubicBezTo>
                    <a:pt x="13" y="40"/>
                    <a:pt x="13" y="40"/>
                    <a:pt x="13" y="40"/>
                  </a:cubicBezTo>
                  <a:cubicBezTo>
                    <a:pt x="13" y="36"/>
                    <a:pt x="13" y="36"/>
                    <a:pt x="13" y="36"/>
                  </a:cubicBezTo>
                  <a:close/>
                  <a:moveTo>
                    <a:pt x="16" y="27"/>
                  </a:moveTo>
                  <a:cubicBezTo>
                    <a:pt x="16" y="29"/>
                    <a:pt x="16" y="29"/>
                    <a:pt x="16" y="29"/>
                  </a:cubicBezTo>
                  <a:cubicBezTo>
                    <a:pt x="36" y="29"/>
                    <a:pt x="36" y="29"/>
                    <a:pt x="36" y="29"/>
                  </a:cubicBezTo>
                  <a:cubicBezTo>
                    <a:pt x="36" y="27"/>
                    <a:pt x="36" y="27"/>
                    <a:pt x="36" y="27"/>
                  </a:cubicBezTo>
                  <a:cubicBezTo>
                    <a:pt x="16" y="27"/>
                    <a:pt x="16" y="27"/>
                    <a:pt x="16" y="27"/>
                  </a:cubicBezTo>
                  <a:close/>
                  <a:moveTo>
                    <a:pt x="8" y="24"/>
                  </a:moveTo>
                  <a:cubicBezTo>
                    <a:pt x="7" y="24"/>
                    <a:pt x="7" y="24"/>
                    <a:pt x="7" y="24"/>
                  </a:cubicBezTo>
                  <a:cubicBezTo>
                    <a:pt x="7" y="25"/>
                    <a:pt x="7" y="25"/>
                    <a:pt x="7" y="25"/>
                  </a:cubicBezTo>
                  <a:cubicBezTo>
                    <a:pt x="7" y="31"/>
                    <a:pt x="7" y="31"/>
                    <a:pt x="7" y="31"/>
                  </a:cubicBezTo>
                  <a:cubicBezTo>
                    <a:pt x="7" y="32"/>
                    <a:pt x="7" y="32"/>
                    <a:pt x="7" y="32"/>
                  </a:cubicBezTo>
                  <a:cubicBezTo>
                    <a:pt x="8" y="32"/>
                    <a:pt x="8" y="32"/>
                    <a:pt x="8" y="32"/>
                  </a:cubicBezTo>
                  <a:cubicBezTo>
                    <a:pt x="13" y="32"/>
                    <a:pt x="13" y="32"/>
                    <a:pt x="13" y="32"/>
                  </a:cubicBezTo>
                  <a:cubicBezTo>
                    <a:pt x="14" y="32"/>
                    <a:pt x="14" y="32"/>
                    <a:pt x="14" y="32"/>
                  </a:cubicBezTo>
                  <a:cubicBezTo>
                    <a:pt x="14" y="31"/>
                    <a:pt x="14" y="31"/>
                    <a:pt x="14" y="31"/>
                  </a:cubicBezTo>
                  <a:cubicBezTo>
                    <a:pt x="14" y="25"/>
                    <a:pt x="14" y="25"/>
                    <a:pt x="14" y="25"/>
                  </a:cubicBezTo>
                  <a:cubicBezTo>
                    <a:pt x="14" y="24"/>
                    <a:pt x="14" y="24"/>
                    <a:pt x="14" y="24"/>
                  </a:cubicBezTo>
                  <a:cubicBezTo>
                    <a:pt x="13" y="24"/>
                    <a:pt x="13" y="24"/>
                    <a:pt x="13" y="24"/>
                  </a:cubicBezTo>
                  <a:cubicBezTo>
                    <a:pt x="8" y="24"/>
                    <a:pt x="8" y="24"/>
                    <a:pt x="8" y="24"/>
                  </a:cubicBezTo>
                  <a:close/>
                  <a:moveTo>
                    <a:pt x="13" y="26"/>
                  </a:moveTo>
                  <a:cubicBezTo>
                    <a:pt x="9" y="26"/>
                    <a:pt x="9" y="26"/>
                    <a:pt x="9" y="26"/>
                  </a:cubicBezTo>
                  <a:cubicBezTo>
                    <a:pt x="9" y="30"/>
                    <a:pt x="9" y="30"/>
                    <a:pt x="9" y="30"/>
                  </a:cubicBezTo>
                  <a:cubicBezTo>
                    <a:pt x="13" y="30"/>
                    <a:pt x="13" y="30"/>
                    <a:pt x="13" y="30"/>
                  </a:cubicBezTo>
                  <a:cubicBezTo>
                    <a:pt x="13" y="26"/>
                    <a:pt x="13" y="26"/>
                    <a:pt x="13" y="26"/>
                  </a:cubicBezTo>
                  <a:close/>
                  <a:moveTo>
                    <a:pt x="16" y="18"/>
                  </a:moveTo>
                  <a:cubicBezTo>
                    <a:pt x="16" y="20"/>
                    <a:pt x="16" y="20"/>
                    <a:pt x="16" y="20"/>
                  </a:cubicBezTo>
                  <a:cubicBezTo>
                    <a:pt x="36" y="20"/>
                    <a:pt x="36" y="20"/>
                    <a:pt x="36" y="20"/>
                  </a:cubicBezTo>
                  <a:cubicBezTo>
                    <a:pt x="36" y="18"/>
                    <a:pt x="36" y="18"/>
                    <a:pt x="36" y="18"/>
                  </a:cubicBezTo>
                  <a:cubicBezTo>
                    <a:pt x="16" y="18"/>
                    <a:pt x="16" y="18"/>
                    <a:pt x="16" y="18"/>
                  </a:cubicBezTo>
                  <a:close/>
                  <a:moveTo>
                    <a:pt x="8" y="15"/>
                  </a:moveTo>
                  <a:cubicBezTo>
                    <a:pt x="7" y="15"/>
                    <a:pt x="7" y="15"/>
                    <a:pt x="7" y="15"/>
                  </a:cubicBezTo>
                  <a:cubicBezTo>
                    <a:pt x="7" y="16"/>
                    <a:pt x="7" y="16"/>
                    <a:pt x="7" y="16"/>
                  </a:cubicBezTo>
                  <a:cubicBezTo>
                    <a:pt x="7" y="22"/>
                    <a:pt x="7" y="22"/>
                    <a:pt x="7" y="22"/>
                  </a:cubicBezTo>
                  <a:cubicBezTo>
                    <a:pt x="7" y="23"/>
                    <a:pt x="7" y="23"/>
                    <a:pt x="7" y="23"/>
                  </a:cubicBezTo>
                  <a:cubicBezTo>
                    <a:pt x="8" y="23"/>
                    <a:pt x="8" y="23"/>
                    <a:pt x="8" y="23"/>
                  </a:cubicBezTo>
                  <a:cubicBezTo>
                    <a:pt x="13" y="23"/>
                    <a:pt x="13" y="23"/>
                    <a:pt x="13" y="23"/>
                  </a:cubicBezTo>
                  <a:cubicBezTo>
                    <a:pt x="14" y="23"/>
                    <a:pt x="14" y="23"/>
                    <a:pt x="14" y="23"/>
                  </a:cubicBezTo>
                  <a:cubicBezTo>
                    <a:pt x="14" y="22"/>
                    <a:pt x="14" y="22"/>
                    <a:pt x="14" y="22"/>
                  </a:cubicBezTo>
                  <a:cubicBezTo>
                    <a:pt x="14" y="16"/>
                    <a:pt x="14" y="16"/>
                    <a:pt x="14" y="16"/>
                  </a:cubicBezTo>
                  <a:cubicBezTo>
                    <a:pt x="14" y="15"/>
                    <a:pt x="14" y="15"/>
                    <a:pt x="14" y="15"/>
                  </a:cubicBezTo>
                  <a:cubicBezTo>
                    <a:pt x="13" y="15"/>
                    <a:pt x="13" y="15"/>
                    <a:pt x="13" y="15"/>
                  </a:cubicBezTo>
                  <a:cubicBezTo>
                    <a:pt x="8" y="15"/>
                    <a:pt x="8" y="15"/>
                    <a:pt x="8" y="15"/>
                  </a:cubicBezTo>
                  <a:close/>
                  <a:moveTo>
                    <a:pt x="13" y="17"/>
                  </a:moveTo>
                  <a:cubicBezTo>
                    <a:pt x="9" y="17"/>
                    <a:pt x="9" y="17"/>
                    <a:pt x="9" y="17"/>
                  </a:cubicBezTo>
                  <a:cubicBezTo>
                    <a:pt x="9" y="21"/>
                    <a:pt x="9" y="21"/>
                    <a:pt x="9" y="21"/>
                  </a:cubicBezTo>
                  <a:cubicBezTo>
                    <a:pt x="13" y="21"/>
                    <a:pt x="13" y="21"/>
                    <a:pt x="13" y="21"/>
                  </a:cubicBezTo>
                  <a:cubicBezTo>
                    <a:pt x="13" y="17"/>
                    <a:pt x="13" y="17"/>
                    <a:pt x="13" y="17"/>
                  </a:cubicBezTo>
                  <a:close/>
                  <a:moveTo>
                    <a:pt x="34" y="53"/>
                  </a:moveTo>
                  <a:cubicBezTo>
                    <a:pt x="42" y="63"/>
                    <a:pt x="42" y="63"/>
                    <a:pt x="42" y="63"/>
                  </a:cubicBezTo>
                  <a:cubicBezTo>
                    <a:pt x="42" y="64"/>
                    <a:pt x="44" y="64"/>
                    <a:pt x="45" y="64"/>
                  </a:cubicBezTo>
                  <a:cubicBezTo>
                    <a:pt x="46" y="63"/>
                    <a:pt x="46" y="63"/>
                    <a:pt x="46" y="63"/>
                  </a:cubicBezTo>
                  <a:cubicBezTo>
                    <a:pt x="55" y="46"/>
                    <a:pt x="55" y="46"/>
                    <a:pt x="55" y="46"/>
                  </a:cubicBezTo>
                  <a:cubicBezTo>
                    <a:pt x="56" y="45"/>
                    <a:pt x="55" y="43"/>
                    <a:pt x="54" y="43"/>
                  </a:cubicBezTo>
                  <a:cubicBezTo>
                    <a:pt x="53" y="42"/>
                    <a:pt x="51" y="43"/>
                    <a:pt x="50" y="44"/>
                  </a:cubicBezTo>
                  <a:cubicBezTo>
                    <a:pt x="43" y="57"/>
                    <a:pt x="43" y="57"/>
                    <a:pt x="43" y="57"/>
                  </a:cubicBezTo>
                  <a:cubicBezTo>
                    <a:pt x="39" y="50"/>
                    <a:pt x="39" y="50"/>
                    <a:pt x="39" y="50"/>
                  </a:cubicBezTo>
                  <a:cubicBezTo>
                    <a:pt x="38" y="49"/>
                    <a:pt x="36" y="49"/>
                    <a:pt x="35" y="50"/>
                  </a:cubicBezTo>
                  <a:cubicBezTo>
                    <a:pt x="34" y="51"/>
                    <a:pt x="34" y="52"/>
                    <a:pt x="34" y="53"/>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anose="020B0503020204020204" pitchFamily="34" charset="-122"/>
              </a:endParaRPr>
            </a:p>
          </p:txBody>
        </p:sp>
      </p:grpSp>
      <p:grpSp>
        <p:nvGrpSpPr>
          <p:cNvPr id="22" name="原创设计师QQ598969553      _7"/>
          <p:cNvGrpSpPr/>
          <p:nvPr/>
        </p:nvGrpSpPr>
        <p:grpSpPr>
          <a:xfrm>
            <a:off x="5464990" y="2008954"/>
            <a:ext cx="878105" cy="878322"/>
            <a:chOff x="5004048" y="1439736"/>
            <a:chExt cx="878105" cy="878322"/>
          </a:xfrm>
        </p:grpSpPr>
        <p:sp>
          <p:nvSpPr>
            <p:cNvPr id="23" name="Oval 53"/>
            <p:cNvSpPr>
              <a:spLocks noChangeArrowheads="1"/>
            </p:cNvSpPr>
            <p:nvPr/>
          </p:nvSpPr>
          <p:spPr bwMode="auto">
            <a:xfrm>
              <a:off x="5004048" y="1439736"/>
              <a:ext cx="878105" cy="878322"/>
            </a:xfrm>
            <a:prstGeom prst="ellipse">
              <a:avLst/>
            </a:prstGeom>
            <a:gradFill>
              <a:gsLst>
                <a:gs pos="100000">
                  <a:srgbClr val="0073C3"/>
                </a:gs>
                <a:gs pos="0">
                  <a:srgbClr val="01B0F1"/>
                </a:gs>
              </a:gsLst>
              <a:lin ang="12600000" scaled="0"/>
            </a:gradFill>
            <a:ln w="762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4" name="Freeform 705"/>
            <p:cNvSpPr>
              <a:spLocks noEditPoints="1"/>
            </p:cNvSpPr>
            <p:nvPr/>
          </p:nvSpPr>
          <p:spPr bwMode="auto">
            <a:xfrm>
              <a:off x="5237915" y="1623903"/>
              <a:ext cx="486213" cy="464267"/>
            </a:xfrm>
            <a:custGeom>
              <a:avLst/>
              <a:gdLst>
                <a:gd name="T0" fmla="*/ 6 w 61"/>
                <a:gd name="T1" fmla="*/ 8 h 53"/>
                <a:gd name="T2" fmla="*/ 26 w 61"/>
                <a:gd name="T3" fmla="*/ 8 h 53"/>
                <a:gd name="T4" fmla="*/ 12 w 61"/>
                <a:gd name="T5" fmla="*/ 14 h 53"/>
                <a:gd name="T6" fmla="*/ 7 w 61"/>
                <a:gd name="T7" fmla="*/ 14 h 53"/>
                <a:gd name="T8" fmla="*/ 7 w 61"/>
                <a:gd name="T9" fmla="*/ 39 h 53"/>
                <a:gd name="T10" fmla="*/ 42 w 61"/>
                <a:gd name="T11" fmla="*/ 39 h 53"/>
                <a:gd name="T12" fmla="*/ 42 w 61"/>
                <a:gd name="T13" fmla="*/ 32 h 53"/>
                <a:gd name="T14" fmla="*/ 49 w 61"/>
                <a:gd name="T15" fmla="*/ 29 h 53"/>
                <a:gd name="T16" fmla="*/ 49 w 61"/>
                <a:gd name="T17" fmla="*/ 40 h 53"/>
                <a:gd name="T18" fmla="*/ 44 w 61"/>
                <a:gd name="T19" fmla="*/ 45 h 53"/>
                <a:gd name="T20" fmla="*/ 32 w 61"/>
                <a:gd name="T21" fmla="*/ 45 h 53"/>
                <a:gd name="T22" fmla="*/ 32 w 61"/>
                <a:gd name="T23" fmla="*/ 50 h 53"/>
                <a:gd name="T24" fmla="*/ 43 w 61"/>
                <a:gd name="T25" fmla="*/ 50 h 53"/>
                <a:gd name="T26" fmla="*/ 43 w 61"/>
                <a:gd name="T27" fmla="*/ 53 h 53"/>
                <a:gd name="T28" fmla="*/ 8 w 61"/>
                <a:gd name="T29" fmla="*/ 53 h 53"/>
                <a:gd name="T30" fmla="*/ 8 w 61"/>
                <a:gd name="T31" fmla="*/ 50 h 53"/>
                <a:gd name="T32" fmla="*/ 18 w 61"/>
                <a:gd name="T33" fmla="*/ 50 h 53"/>
                <a:gd name="T34" fmla="*/ 18 w 61"/>
                <a:gd name="T35" fmla="*/ 45 h 53"/>
                <a:gd name="T36" fmla="*/ 6 w 61"/>
                <a:gd name="T37" fmla="*/ 45 h 53"/>
                <a:gd name="T38" fmla="*/ 0 w 61"/>
                <a:gd name="T39" fmla="*/ 40 h 53"/>
                <a:gd name="T40" fmla="*/ 0 w 61"/>
                <a:gd name="T41" fmla="*/ 13 h 53"/>
                <a:gd name="T42" fmla="*/ 6 w 61"/>
                <a:gd name="T43" fmla="*/ 8 h 53"/>
                <a:gd name="T44" fmla="*/ 53 w 61"/>
                <a:gd name="T45" fmla="*/ 0 h 53"/>
                <a:gd name="T46" fmla="*/ 22 w 61"/>
                <a:gd name="T47" fmla="*/ 11 h 53"/>
                <a:gd name="T48" fmla="*/ 37 w 61"/>
                <a:gd name="T49" fmla="*/ 14 h 53"/>
                <a:gd name="T50" fmla="*/ 37 w 61"/>
                <a:gd name="T51" fmla="*/ 14 h 53"/>
                <a:gd name="T52" fmla="*/ 41 w 61"/>
                <a:gd name="T53" fmla="*/ 15 h 53"/>
                <a:gd name="T54" fmla="*/ 41 w 61"/>
                <a:gd name="T55" fmla="*/ 15 h 53"/>
                <a:gd name="T56" fmla="*/ 53 w 61"/>
                <a:gd name="T57" fmla="*/ 0 h 53"/>
                <a:gd name="T58" fmla="*/ 55 w 61"/>
                <a:gd name="T59" fmla="*/ 1 h 53"/>
                <a:gd name="T60" fmla="*/ 42 w 61"/>
                <a:gd name="T61" fmla="*/ 16 h 53"/>
                <a:gd name="T62" fmla="*/ 41 w 61"/>
                <a:gd name="T63" fmla="*/ 17 h 53"/>
                <a:gd name="T64" fmla="*/ 21 w 61"/>
                <a:gd name="T65" fmla="*/ 14 h 53"/>
                <a:gd name="T66" fmla="*/ 22 w 61"/>
                <a:gd name="T67" fmla="*/ 15 h 53"/>
                <a:gd name="T68" fmla="*/ 27 w 61"/>
                <a:gd name="T69" fmla="*/ 31 h 53"/>
                <a:gd name="T70" fmla="*/ 28 w 61"/>
                <a:gd name="T71" fmla="*/ 32 h 53"/>
                <a:gd name="T72" fmla="*/ 33 w 61"/>
                <a:gd name="T73" fmla="*/ 23 h 53"/>
                <a:gd name="T74" fmla="*/ 34 w 61"/>
                <a:gd name="T75" fmla="*/ 22 h 53"/>
                <a:gd name="T76" fmla="*/ 34 w 61"/>
                <a:gd name="T77" fmla="*/ 22 h 53"/>
                <a:gd name="T78" fmla="*/ 35 w 61"/>
                <a:gd name="T79" fmla="*/ 24 h 53"/>
                <a:gd name="T80" fmla="*/ 30 w 61"/>
                <a:gd name="T81" fmla="*/ 33 h 53"/>
                <a:gd name="T82" fmla="*/ 32 w 61"/>
                <a:gd name="T83" fmla="*/ 33 h 53"/>
                <a:gd name="T84" fmla="*/ 59 w 61"/>
                <a:gd name="T85" fmla="*/ 23 h 53"/>
                <a:gd name="T86" fmla="*/ 60 w 61"/>
                <a:gd name="T87" fmla="*/ 22 h 53"/>
                <a:gd name="T88" fmla="*/ 50 w 61"/>
                <a:gd name="T89" fmla="*/ 18 h 53"/>
                <a:gd name="T90" fmla="*/ 50 w 61"/>
                <a:gd name="T91" fmla="*/ 16 h 53"/>
                <a:gd name="T92" fmla="*/ 50 w 61"/>
                <a:gd name="T93" fmla="*/ 16 h 53"/>
                <a:gd name="T94" fmla="*/ 51 w 61"/>
                <a:gd name="T95" fmla="*/ 16 h 53"/>
                <a:gd name="T96" fmla="*/ 61 w 61"/>
                <a:gd name="T97" fmla="*/ 20 h 53"/>
                <a:gd name="T98" fmla="*/ 61 w 61"/>
                <a:gd name="T99" fmla="*/ 18 h 53"/>
                <a:gd name="T100" fmla="*/ 55 w 61"/>
                <a:gd name="T101" fmla="*/ 3 h 53"/>
                <a:gd name="T102" fmla="*/ 55 w 61"/>
                <a:gd name="T103" fmla="*/ 1 h 53"/>
                <a:gd name="T104" fmla="*/ 43 w 61"/>
                <a:gd name="T105" fmla="*/ 42 h 53"/>
                <a:gd name="T106" fmla="*/ 41 w 61"/>
                <a:gd name="T107" fmla="*/ 43 h 53"/>
                <a:gd name="T108" fmla="*/ 43 w 61"/>
                <a:gd name="T109" fmla="*/ 45 h 53"/>
                <a:gd name="T110" fmla="*/ 44 w 61"/>
                <a:gd name="T111" fmla="*/ 43 h 53"/>
                <a:gd name="T112" fmla="*/ 43 w 61"/>
                <a:gd name="T11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 h="53">
                  <a:moveTo>
                    <a:pt x="6" y="8"/>
                  </a:moveTo>
                  <a:cubicBezTo>
                    <a:pt x="26" y="8"/>
                    <a:pt x="26" y="8"/>
                    <a:pt x="26" y="8"/>
                  </a:cubicBezTo>
                  <a:cubicBezTo>
                    <a:pt x="12" y="14"/>
                    <a:pt x="12" y="14"/>
                    <a:pt x="12" y="14"/>
                  </a:cubicBezTo>
                  <a:cubicBezTo>
                    <a:pt x="7" y="14"/>
                    <a:pt x="7" y="14"/>
                    <a:pt x="7" y="14"/>
                  </a:cubicBezTo>
                  <a:cubicBezTo>
                    <a:pt x="7" y="39"/>
                    <a:pt x="7" y="39"/>
                    <a:pt x="7" y="39"/>
                  </a:cubicBezTo>
                  <a:cubicBezTo>
                    <a:pt x="42" y="39"/>
                    <a:pt x="42" y="39"/>
                    <a:pt x="42" y="39"/>
                  </a:cubicBezTo>
                  <a:cubicBezTo>
                    <a:pt x="42" y="32"/>
                    <a:pt x="42" y="32"/>
                    <a:pt x="42" y="32"/>
                  </a:cubicBezTo>
                  <a:cubicBezTo>
                    <a:pt x="49" y="29"/>
                    <a:pt x="49" y="29"/>
                    <a:pt x="49" y="29"/>
                  </a:cubicBezTo>
                  <a:cubicBezTo>
                    <a:pt x="49" y="40"/>
                    <a:pt x="49" y="40"/>
                    <a:pt x="49" y="40"/>
                  </a:cubicBezTo>
                  <a:cubicBezTo>
                    <a:pt x="49" y="43"/>
                    <a:pt x="47" y="45"/>
                    <a:pt x="44" y="45"/>
                  </a:cubicBezTo>
                  <a:cubicBezTo>
                    <a:pt x="32" y="45"/>
                    <a:pt x="32" y="45"/>
                    <a:pt x="32" y="45"/>
                  </a:cubicBezTo>
                  <a:cubicBezTo>
                    <a:pt x="32" y="50"/>
                    <a:pt x="32" y="50"/>
                    <a:pt x="32" y="50"/>
                  </a:cubicBezTo>
                  <a:cubicBezTo>
                    <a:pt x="43" y="50"/>
                    <a:pt x="43" y="50"/>
                    <a:pt x="43" y="50"/>
                  </a:cubicBezTo>
                  <a:cubicBezTo>
                    <a:pt x="43" y="53"/>
                    <a:pt x="43" y="53"/>
                    <a:pt x="43" y="53"/>
                  </a:cubicBezTo>
                  <a:cubicBezTo>
                    <a:pt x="8" y="53"/>
                    <a:pt x="8" y="53"/>
                    <a:pt x="8" y="53"/>
                  </a:cubicBezTo>
                  <a:cubicBezTo>
                    <a:pt x="8" y="50"/>
                    <a:pt x="8" y="50"/>
                    <a:pt x="8" y="50"/>
                  </a:cubicBezTo>
                  <a:cubicBezTo>
                    <a:pt x="18" y="50"/>
                    <a:pt x="18" y="50"/>
                    <a:pt x="18" y="50"/>
                  </a:cubicBezTo>
                  <a:cubicBezTo>
                    <a:pt x="18" y="45"/>
                    <a:pt x="18" y="45"/>
                    <a:pt x="18" y="45"/>
                  </a:cubicBezTo>
                  <a:cubicBezTo>
                    <a:pt x="6" y="45"/>
                    <a:pt x="6" y="45"/>
                    <a:pt x="6" y="45"/>
                  </a:cubicBezTo>
                  <a:cubicBezTo>
                    <a:pt x="3" y="45"/>
                    <a:pt x="0" y="43"/>
                    <a:pt x="0" y="40"/>
                  </a:cubicBezTo>
                  <a:cubicBezTo>
                    <a:pt x="0" y="13"/>
                    <a:pt x="0" y="13"/>
                    <a:pt x="0" y="13"/>
                  </a:cubicBezTo>
                  <a:cubicBezTo>
                    <a:pt x="0" y="10"/>
                    <a:pt x="3" y="8"/>
                    <a:pt x="6" y="8"/>
                  </a:cubicBezTo>
                  <a:close/>
                  <a:moveTo>
                    <a:pt x="53" y="0"/>
                  </a:moveTo>
                  <a:cubicBezTo>
                    <a:pt x="22" y="11"/>
                    <a:pt x="22" y="11"/>
                    <a:pt x="22" y="11"/>
                  </a:cubicBezTo>
                  <a:cubicBezTo>
                    <a:pt x="37" y="14"/>
                    <a:pt x="37" y="14"/>
                    <a:pt x="37" y="14"/>
                  </a:cubicBezTo>
                  <a:cubicBezTo>
                    <a:pt x="37" y="14"/>
                    <a:pt x="37" y="14"/>
                    <a:pt x="37" y="14"/>
                  </a:cubicBezTo>
                  <a:cubicBezTo>
                    <a:pt x="41" y="15"/>
                    <a:pt x="41" y="15"/>
                    <a:pt x="41" y="15"/>
                  </a:cubicBezTo>
                  <a:cubicBezTo>
                    <a:pt x="41" y="15"/>
                    <a:pt x="41" y="15"/>
                    <a:pt x="41" y="15"/>
                  </a:cubicBezTo>
                  <a:cubicBezTo>
                    <a:pt x="53" y="0"/>
                    <a:pt x="53" y="0"/>
                    <a:pt x="53" y="0"/>
                  </a:cubicBezTo>
                  <a:close/>
                  <a:moveTo>
                    <a:pt x="55" y="1"/>
                  </a:moveTo>
                  <a:cubicBezTo>
                    <a:pt x="51" y="6"/>
                    <a:pt x="46" y="11"/>
                    <a:pt x="42" y="16"/>
                  </a:cubicBezTo>
                  <a:cubicBezTo>
                    <a:pt x="42" y="17"/>
                    <a:pt x="41" y="17"/>
                    <a:pt x="41" y="17"/>
                  </a:cubicBezTo>
                  <a:cubicBezTo>
                    <a:pt x="21" y="14"/>
                    <a:pt x="21" y="14"/>
                    <a:pt x="21" y="14"/>
                  </a:cubicBezTo>
                  <a:cubicBezTo>
                    <a:pt x="21" y="14"/>
                    <a:pt x="21" y="15"/>
                    <a:pt x="22" y="15"/>
                  </a:cubicBezTo>
                  <a:cubicBezTo>
                    <a:pt x="27" y="31"/>
                    <a:pt x="27" y="31"/>
                    <a:pt x="27" y="31"/>
                  </a:cubicBezTo>
                  <a:cubicBezTo>
                    <a:pt x="28" y="31"/>
                    <a:pt x="28" y="32"/>
                    <a:pt x="28" y="32"/>
                  </a:cubicBezTo>
                  <a:cubicBezTo>
                    <a:pt x="33" y="23"/>
                    <a:pt x="33" y="23"/>
                    <a:pt x="33" y="23"/>
                  </a:cubicBezTo>
                  <a:cubicBezTo>
                    <a:pt x="33" y="22"/>
                    <a:pt x="34" y="22"/>
                    <a:pt x="34" y="22"/>
                  </a:cubicBezTo>
                  <a:cubicBezTo>
                    <a:pt x="34" y="22"/>
                    <a:pt x="34" y="22"/>
                    <a:pt x="34" y="22"/>
                  </a:cubicBezTo>
                  <a:cubicBezTo>
                    <a:pt x="35" y="22"/>
                    <a:pt x="35" y="23"/>
                    <a:pt x="35" y="24"/>
                  </a:cubicBezTo>
                  <a:cubicBezTo>
                    <a:pt x="30" y="33"/>
                    <a:pt x="30" y="33"/>
                    <a:pt x="30" y="33"/>
                  </a:cubicBezTo>
                  <a:cubicBezTo>
                    <a:pt x="31" y="33"/>
                    <a:pt x="31" y="33"/>
                    <a:pt x="32" y="33"/>
                  </a:cubicBezTo>
                  <a:cubicBezTo>
                    <a:pt x="59" y="23"/>
                    <a:pt x="59" y="23"/>
                    <a:pt x="59" y="23"/>
                  </a:cubicBezTo>
                  <a:cubicBezTo>
                    <a:pt x="59" y="23"/>
                    <a:pt x="60" y="22"/>
                    <a:pt x="60" y="22"/>
                  </a:cubicBezTo>
                  <a:cubicBezTo>
                    <a:pt x="50" y="18"/>
                    <a:pt x="50" y="18"/>
                    <a:pt x="50" y="18"/>
                  </a:cubicBezTo>
                  <a:cubicBezTo>
                    <a:pt x="50" y="17"/>
                    <a:pt x="49" y="17"/>
                    <a:pt x="50" y="16"/>
                  </a:cubicBezTo>
                  <a:cubicBezTo>
                    <a:pt x="50" y="16"/>
                    <a:pt x="50" y="16"/>
                    <a:pt x="50" y="16"/>
                  </a:cubicBezTo>
                  <a:cubicBezTo>
                    <a:pt x="50" y="16"/>
                    <a:pt x="51" y="15"/>
                    <a:pt x="51" y="16"/>
                  </a:cubicBezTo>
                  <a:cubicBezTo>
                    <a:pt x="61" y="20"/>
                    <a:pt x="61" y="20"/>
                    <a:pt x="61" y="20"/>
                  </a:cubicBezTo>
                  <a:cubicBezTo>
                    <a:pt x="61" y="20"/>
                    <a:pt x="61" y="19"/>
                    <a:pt x="61" y="18"/>
                  </a:cubicBezTo>
                  <a:cubicBezTo>
                    <a:pt x="55" y="3"/>
                    <a:pt x="55" y="3"/>
                    <a:pt x="55" y="3"/>
                  </a:cubicBezTo>
                  <a:cubicBezTo>
                    <a:pt x="55" y="2"/>
                    <a:pt x="55" y="2"/>
                    <a:pt x="55" y="1"/>
                  </a:cubicBezTo>
                  <a:close/>
                  <a:moveTo>
                    <a:pt x="43" y="42"/>
                  </a:moveTo>
                  <a:cubicBezTo>
                    <a:pt x="42" y="42"/>
                    <a:pt x="41" y="43"/>
                    <a:pt x="41" y="43"/>
                  </a:cubicBezTo>
                  <a:cubicBezTo>
                    <a:pt x="41" y="44"/>
                    <a:pt x="42" y="45"/>
                    <a:pt x="43" y="45"/>
                  </a:cubicBezTo>
                  <a:cubicBezTo>
                    <a:pt x="43" y="45"/>
                    <a:pt x="44" y="44"/>
                    <a:pt x="44" y="43"/>
                  </a:cubicBezTo>
                  <a:cubicBezTo>
                    <a:pt x="44" y="43"/>
                    <a:pt x="43" y="42"/>
                    <a:pt x="43" y="4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anose="020B0503020204020204" pitchFamily="34" charset="-122"/>
              </a:endParaRPr>
            </a:p>
          </p:txBody>
        </p:sp>
      </p:grpSp>
      <p:grpSp>
        <p:nvGrpSpPr>
          <p:cNvPr id="25" name="原创设计师QQ598969553      _8"/>
          <p:cNvGrpSpPr/>
          <p:nvPr/>
        </p:nvGrpSpPr>
        <p:grpSpPr>
          <a:xfrm>
            <a:off x="7549996" y="3517756"/>
            <a:ext cx="878105" cy="878322"/>
            <a:chOff x="7089054" y="2948538"/>
            <a:chExt cx="878105" cy="878322"/>
          </a:xfrm>
        </p:grpSpPr>
        <p:sp>
          <p:nvSpPr>
            <p:cNvPr id="26" name="Oval 53"/>
            <p:cNvSpPr>
              <a:spLocks noChangeArrowheads="1"/>
            </p:cNvSpPr>
            <p:nvPr/>
          </p:nvSpPr>
          <p:spPr bwMode="auto">
            <a:xfrm>
              <a:off x="7089054" y="2948538"/>
              <a:ext cx="878105" cy="878322"/>
            </a:xfrm>
            <a:prstGeom prst="ellipse">
              <a:avLst/>
            </a:prstGeom>
            <a:gradFill>
              <a:gsLst>
                <a:gs pos="0">
                  <a:srgbClr val="01B0F1"/>
                </a:gs>
                <a:gs pos="100000">
                  <a:srgbClr val="0073C3"/>
                </a:gs>
              </a:gsLst>
              <a:lin ang="12600000" scaled="0"/>
            </a:gradFill>
            <a:ln w="762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7" name="Freeform 628"/>
            <p:cNvSpPr>
              <a:spLocks noEditPoints="1"/>
            </p:cNvSpPr>
            <p:nvPr/>
          </p:nvSpPr>
          <p:spPr bwMode="auto">
            <a:xfrm>
              <a:off x="7339329" y="3143980"/>
              <a:ext cx="377553" cy="472707"/>
            </a:xfrm>
            <a:custGeom>
              <a:avLst/>
              <a:gdLst>
                <a:gd name="T0" fmla="*/ 7 w 123"/>
                <a:gd name="T1" fmla="*/ 0 h 154"/>
                <a:gd name="T2" fmla="*/ 115 w 123"/>
                <a:gd name="T3" fmla="*/ 0 h 154"/>
                <a:gd name="T4" fmla="*/ 123 w 123"/>
                <a:gd name="T5" fmla="*/ 0 h 154"/>
                <a:gd name="T6" fmla="*/ 123 w 123"/>
                <a:gd name="T7" fmla="*/ 5 h 154"/>
                <a:gd name="T8" fmla="*/ 123 w 123"/>
                <a:gd name="T9" fmla="*/ 147 h 154"/>
                <a:gd name="T10" fmla="*/ 123 w 123"/>
                <a:gd name="T11" fmla="*/ 154 h 154"/>
                <a:gd name="T12" fmla="*/ 115 w 123"/>
                <a:gd name="T13" fmla="*/ 154 h 154"/>
                <a:gd name="T14" fmla="*/ 37 w 123"/>
                <a:gd name="T15" fmla="*/ 154 h 154"/>
                <a:gd name="T16" fmla="*/ 37 w 123"/>
                <a:gd name="T17" fmla="*/ 154 h 154"/>
                <a:gd name="T18" fmla="*/ 35 w 123"/>
                <a:gd name="T19" fmla="*/ 154 h 154"/>
                <a:gd name="T20" fmla="*/ 2 w 123"/>
                <a:gd name="T21" fmla="*/ 128 h 154"/>
                <a:gd name="T22" fmla="*/ 0 w 123"/>
                <a:gd name="T23" fmla="*/ 128 h 154"/>
                <a:gd name="T24" fmla="*/ 0 w 123"/>
                <a:gd name="T25" fmla="*/ 123 h 154"/>
                <a:gd name="T26" fmla="*/ 0 w 123"/>
                <a:gd name="T27" fmla="*/ 5 h 154"/>
                <a:gd name="T28" fmla="*/ 0 w 123"/>
                <a:gd name="T29" fmla="*/ 0 h 154"/>
                <a:gd name="T30" fmla="*/ 7 w 123"/>
                <a:gd name="T31" fmla="*/ 0 h 154"/>
                <a:gd name="T32" fmla="*/ 7 w 123"/>
                <a:gd name="T33" fmla="*/ 0 h 154"/>
                <a:gd name="T34" fmla="*/ 11 w 123"/>
                <a:gd name="T35" fmla="*/ 116 h 154"/>
                <a:gd name="T36" fmla="*/ 33 w 123"/>
                <a:gd name="T37" fmla="*/ 109 h 154"/>
                <a:gd name="T38" fmla="*/ 35 w 123"/>
                <a:gd name="T39" fmla="*/ 109 h 154"/>
                <a:gd name="T40" fmla="*/ 35 w 123"/>
                <a:gd name="T41" fmla="*/ 112 h 154"/>
                <a:gd name="T42" fmla="*/ 44 w 123"/>
                <a:gd name="T43" fmla="*/ 142 h 154"/>
                <a:gd name="T44" fmla="*/ 111 w 123"/>
                <a:gd name="T45" fmla="*/ 142 h 154"/>
                <a:gd name="T46" fmla="*/ 111 w 123"/>
                <a:gd name="T47" fmla="*/ 12 h 154"/>
                <a:gd name="T48" fmla="*/ 11 w 123"/>
                <a:gd name="T49" fmla="*/ 12 h 154"/>
                <a:gd name="T50" fmla="*/ 11 w 123"/>
                <a:gd name="T51" fmla="*/ 116 h 154"/>
                <a:gd name="T52" fmla="*/ 11 w 123"/>
                <a:gd name="T53" fmla="*/ 116 h 154"/>
                <a:gd name="T54" fmla="*/ 37 w 123"/>
                <a:gd name="T55" fmla="*/ 140 h 154"/>
                <a:gd name="T56" fmla="*/ 30 w 123"/>
                <a:gd name="T57" fmla="*/ 116 h 154"/>
                <a:gd name="T58" fmla="*/ 14 w 123"/>
                <a:gd name="T59" fmla="*/ 123 h 154"/>
                <a:gd name="T60" fmla="*/ 37 w 123"/>
                <a:gd name="T61" fmla="*/ 140 h 154"/>
                <a:gd name="T62" fmla="*/ 37 w 123"/>
                <a:gd name="T63" fmla="*/ 140 h 154"/>
                <a:gd name="T64" fmla="*/ 28 w 123"/>
                <a:gd name="T65" fmla="*/ 83 h 154"/>
                <a:gd name="T66" fmla="*/ 28 w 123"/>
                <a:gd name="T67" fmla="*/ 88 h 154"/>
                <a:gd name="T68" fmla="*/ 94 w 123"/>
                <a:gd name="T69" fmla="*/ 88 h 154"/>
                <a:gd name="T70" fmla="*/ 94 w 123"/>
                <a:gd name="T71" fmla="*/ 83 h 154"/>
                <a:gd name="T72" fmla="*/ 28 w 123"/>
                <a:gd name="T73" fmla="*/ 83 h 154"/>
                <a:gd name="T74" fmla="*/ 28 w 123"/>
                <a:gd name="T75" fmla="*/ 83 h 154"/>
                <a:gd name="T76" fmla="*/ 28 w 123"/>
                <a:gd name="T77" fmla="*/ 67 h 154"/>
                <a:gd name="T78" fmla="*/ 28 w 123"/>
                <a:gd name="T79" fmla="*/ 71 h 154"/>
                <a:gd name="T80" fmla="*/ 94 w 123"/>
                <a:gd name="T81" fmla="*/ 71 h 154"/>
                <a:gd name="T82" fmla="*/ 94 w 123"/>
                <a:gd name="T83" fmla="*/ 67 h 154"/>
                <a:gd name="T84" fmla="*/ 28 w 123"/>
                <a:gd name="T85" fmla="*/ 67 h 154"/>
                <a:gd name="T86" fmla="*/ 28 w 123"/>
                <a:gd name="T87" fmla="*/ 67 h 154"/>
                <a:gd name="T88" fmla="*/ 28 w 123"/>
                <a:gd name="T89" fmla="*/ 50 h 154"/>
                <a:gd name="T90" fmla="*/ 28 w 123"/>
                <a:gd name="T91" fmla="*/ 55 h 154"/>
                <a:gd name="T92" fmla="*/ 94 w 123"/>
                <a:gd name="T93" fmla="*/ 55 h 154"/>
                <a:gd name="T94" fmla="*/ 94 w 123"/>
                <a:gd name="T95" fmla="*/ 50 h 154"/>
                <a:gd name="T96" fmla="*/ 28 w 123"/>
                <a:gd name="T97" fmla="*/ 50 h 154"/>
                <a:gd name="T98" fmla="*/ 28 w 123"/>
                <a:gd name="T99" fmla="*/ 50 h 154"/>
                <a:gd name="T100" fmla="*/ 28 w 123"/>
                <a:gd name="T101" fmla="*/ 34 h 154"/>
                <a:gd name="T102" fmla="*/ 28 w 123"/>
                <a:gd name="T103" fmla="*/ 38 h 154"/>
                <a:gd name="T104" fmla="*/ 94 w 123"/>
                <a:gd name="T105" fmla="*/ 38 h 154"/>
                <a:gd name="T106" fmla="*/ 94 w 123"/>
                <a:gd name="T107" fmla="*/ 34 h 154"/>
                <a:gd name="T108" fmla="*/ 28 w 123"/>
                <a:gd name="T109"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4">
                  <a:moveTo>
                    <a:pt x="7" y="0"/>
                  </a:moveTo>
                  <a:lnTo>
                    <a:pt x="115" y="0"/>
                  </a:lnTo>
                  <a:lnTo>
                    <a:pt x="123" y="0"/>
                  </a:lnTo>
                  <a:lnTo>
                    <a:pt x="123" y="5"/>
                  </a:lnTo>
                  <a:lnTo>
                    <a:pt x="123" y="147"/>
                  </a:lnTo>
                  <a:lnTo>
                    <a:pt x="123" y="154"/>
                  </a:lnTo>
                  <a:lnTo>
                    <a:pt x="115" y="154"/>
                  </a:lnTo>
                  <a:lnTo>
                    <a:pt x="37" y="154"/>
                  </a:lnTo>
                  <a:lnTo>
                    <a:pt x="37" y="154"/>
                  </a:lnTo>
                  <a:lnTo>
                    <a:pt x="35" y="154"/>
                  </a:lnTo>
                  <a:lnTo>
                    <a:pt x="2" y="128"/>
                  </a:lnTo>
                  <a:lnTo>
                    <a:pt x="0" y="128"/>
                  </a:lnTo>
                  <a:lnTo>
                    <a:pt x="0" y="123"/>
                  </a:lnTo>
                  <a:lnTo>
                    <a:pt x="0" y="5"/>
                  </a:lnTo>
                  <a:lnTo>
                    <a:pt x="0" y="0"/>
                  </a:lnTo>
                  <a:lnTo>
                    <a:pt x="7" y="0"/>
                  </a:lnTo>
                  <a:lnTo>
                    <a:pt x="7" y="0"/>
                  </a:lnTo>
                  <a:close/>
                  <a:moveTo>
                    <a:pt x="11" y="116"/>
                  </a:moveTo>
                  <a:lnTo>
                    <a:pt x="33" y="109"/>
                  </a:lnTo>
                  <a:lnTo>
                    <a:pt x="35" y="109"/>
                  </a:lnTo>
                  <a:lnTo>
                    <a:pt x="35" y="112"/>
                  </a:lnTo>
                  <a:lnTo>
                    <a:pt x="44" y="142"/>
                  </a:lnTo>
                  <a:lnTo>
                    <a:pt x="111" y="142"/>
                  </a:lnTo>
                  <a:lnTo>
                    <a:pt x="111" y="12"/>
                  </a:lnTo>
                  <a:lnTo>
                    <a:pt x="11" y="12"/>
                  </a:lnTo>
                  <a:lnTo>
                    <a:pt x="11" y="116"/>
                  </a:lnTo>
                  <a:lnTo>
                    <a:pt x="11" y="116"/>
                  </a:lnTo>
                  <a:close/>
                  <a:moveTo>
                    <a:pt x="37" y="140"/>
                  </a:moveTo>
                  <a:lnTo>
                    <a:pt x="30" y="116"/>
                  </a:lnTo>
                  <a:lnTo>
                    <a:pt x="14" y="123"/>
                  </a:lnTo>
                  <a:lnTo>
                    <a:pt x="37" y="140"/>
                  </a:lnTo>
                  <a:lnTo>
                    <a:pt x="37" y="140"/>
                  </a:lnTo>
                  <a:close/>
                  <a:moveTo>
                    <a:pt x="28" y="83"/>
                  </a:moveTo>
                  <a:lnTo>
                    <a:pt x="28" y="88"/>
                  </a:lnTo>
                  <a:lnTo>
                    <a:pt x="94" y="88"/>
                  </a:lnTo>
                  <a:lnTo>
                    <a:pt x="94" y="83"/>
                  </a:lnTo>
                  <a:lnTo>
                    <a:pt x="28" y="83"/>
                  </a:lnTo>
                  <a:lnTo>
                    <a:pt x="28" y="83"/>
                  </a:lnTo>
                  <a:close/>
                  <a:moveTo>
                    <a:pt x="28" y="67"/>
                  </a:moveTo>
                  <a:lnTo>
                    <a:pt x="28" y="71"/>
                  </a:lnTo>
                  <a:lnTo>
                    <a:pt x="94" y="71"/>
                  </a:lnTo>
                  <a:lnTo>
                    <a:pt x="94" y="67"/>
                  </a:lnTo>
                  <a:lnTo>
                    <a:pt x="28" y="67"/>
                  </a:lnTo>
                  <a:lnTo>
                    <a:pt x="28" y="67"/>
                  </a:lnTo>
                  <a:close/>
                  <a:moveTo>
                    <a:pt x="28" y="50"/>
                  </a:moveTo>
                  <a:lnTo>
                    <a:pt x="28" y="55"/>
                  </a:lnTo>
                  <a:lnTo>
                    <a:pt x="94" y="55"/>
                  </a:lnTo>
                  <a:lnTo>
                    <a:pt x="94" y="50"/>
                  </a:lnTo>
                  <a:lnTo>
                    <a:pt x="28" y="50"/>
                  </a:lnTo>
                  <a:lnTo>
                    <a:pt x="28" y="50"/>
                  </a:lnTo>
                  <a:close/>
                  <a:moveTo>
                    <a:pt x="28" y="34"/>
                  </a:moveTo>
                  <a:lnTo>
                    <a:pt x="28" y="38"/>
                  </a:lnTo>
                  <a:lnTo>
                    <a:pt x="94" y="38"/>
                  </a:lnTo>
                  <a:lnTo>
                    <a:pt x="94" y="34"/>
                  </a:lnTo>
                  <a:lnTo>
                    <a:pt x="28" y="3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anose="020B0503020204020204" pitchFamily="34" charset="-122"/>
              </a:endParaRPr>
            </a:p>
          </p:txBody>
        </p:sp>
      </p:grpSp>
      <p:grpSp>
        <p:nvGrpSpPr>
          <p:cNvPr id="28" name="原创设计师QQ598969553      _1"/>
          <p:cNvGrpSpPr/>
          <p:nvPr/>
        </p:nvGrpSpPr>
        <p:grpSpPr>
          <a:xfrm>
            <a:off x="160102" y="1960623"/>
            <a:ext cx="1670404" cy="1180347"/>
            <a:chOff x="800422" y="2736943"/>
            <a:chExt cx="1670404" cy="1180347"/>
          </a:xfrm>
        </p:grpSpPr>
        <p:sp>
          <p:nvSpPr>
            <p:cNvPr id="29" name="矩形 28"/>
            <p:cNvSpPr/>
            <p:nvPr/>
          </p:nvSpPr>
          <p:spPr>
            <a:xfrm>
              <a:off x="927738" y="2736943"/>
              <a:ext cx="1005403" cy="387798"/>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600" b="0" kern="0" dirty="0">
                  <a:gradFill>
                    <a:gsLst>
                      <a:gs pos="25000">
                        <a:srgbClr val="01B0F1"/>
                      </a:gs>
                      <a:gs pos="100000">
                        <a:srgbClr val="0073C3"/>
                      </a:gs>
                    </a:gsLst>
                    <a:lin ang="2700000" scaled="0"/>
                  </a:gradFill>
                  <a:latin typeface="微软雅黑" panose="020B0503020204020204" pitchFamily="34" charset="-122"/>
                  <a:ea typeface="微软雅黑" panose="020B0503020204020204" pitchFamily="34" charset="-122"/>
                </a:rPr>
                <a:t>耗材采购</a:t>
              </a:r>
              <a:endParaRPr kumimoji="0" lang="zh-CN" altLang="en-US" sz="1600" b="0" i="0" u="none" strike="noStrike" kern="0" cap="none" spc="0" normalizeH="0" baseline="0" noProof="0" dirty="0">
                <a:ln>
                  <a:noFill/>
                </a:ln>
                <a:gradFill>
                  <a:gsLst>
                    <a:gs pos="25000">
                      <a:srgbClr val="01B0F1"/>
                    </a:gs>
                    <a:gs pos="100000">
                      <a:srgbClr val="0073C3"/>
                    </a:gs>
                  </a:gsLst>
                  <a:lin ang="2700000" scaled="0"/>
                </a:gradFill>
                <a:effectLst/>
                <a:uLnTx/>
                <a:uFillTx/>
                <a:latin typeface="微软雅黑" panose="020B0503020204020204" pitchFamily="34" charset="-122"/>
                <a:ea typeface="微软雅黑" panose="020B0503020204020204" pitchFamily="34" charset="-122"/>
              </a:endParaRPr>
            </a:p>
          </p:txBody>
        </p:sp>
        <p:sp>
          <p:nvSpPr>
            <p:cNvPr id="30" name="矩形 29"/>
            <p:cNvSpPr/>
            <p:nvPr/>
          </p:nvSpPr>
          <p:spPr>
            <a:xfrm>
              <a:off x="800422" y="3049360"/>
              <a:ext cx="1670404" cy="867930"/>
            </a:xfrm>
            <a:prstGeom prst="rect">
              <a:avLst/>
            </a:prstGeom>
          </p:spPr>
          <p:txBody>
            <a:bodyPr wrap="square"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anose="020B0503020204020204" pitchFamily="34" charset="-122"/>
                </a:rPr>
                <a:t>用户发起耗材采购申请，耗材管理员采购耗材</a:t>
              </a:r>
            </a:p>
          </p:txBody>
        </p:sp>
      </p:grpSp>
    </p:spTree>
    <p:extLst>
      <p:ext uri="{BB962C8B-B14F-4D97-AF65-F5344CB8AC3E}">
        <p14:creationId xmlns:p14="http://schemas.microsoft.com/office/powerpoint/2010/main" val="235797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1900"/>
                            </p:stCondLst>
                            <p:childTnLst>
                              <p:par>
                                <p:cTn id="26" presetID="22" presetClass="entr" presetSubtype="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par>
                          <p:cTn id="29" fill="hold">
                            <p:stCondLst>
                              <p:cond delay="2400"/>
                            </p:stCondLst>
                            <p:childTnLst>
                              <p:par>
                                <p:cTn id="30" presetID="2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2900"/>
                            </p:stCondLst>
                            <p:childTnLst>
                              <p:par>
                                <p:cTn id="34" presetID="22" presetClass="entr" presetSubtype="1"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3400"/>
                            </p:stCondLst>
                            <p:childTnLst>
                              <p:par>
                                <p:cTn id="38" presetID="22" presetClass="entr" presetSubtype="4"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par>
                          <p:cTn id="41" fill="hold">
                            <p:stCondLst>
                              <p:cond delay="3900"/>
                            </p:stCondLst>
                            <p:childTnLst>
                              <p:par>
                                <p:cTn id="42" presetID="22" presetClass="entr" presetSubtype="1"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up)">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F3584C-75BF-4CC7-8CC2-3DD3C1222FDC}"/>
              </a:ext>
            </a:extLst>
          </p:cNvPr>
          <p:cNvSpPr>
            <a:spLocks noGrp="1"/>
          </p:cNvSpPr>
          <p:nvPr>
            <p:ph type="title"/>
          </p:nvPr>
        </p:nvSpPr>
        <p:spPr/>
        <p:txBody>
          <a:bodyPr/>
          <a:lstStyle/>
          <a:p>
            <a:r>
              <a:rPr lang="zh-CN" altLang="en-US" dirty="0"/>
              <a:t>耗材入库放入库存</a:t>
            </a:r>
          </a:p>
        </p:txBody>
      </p:sp>
      <p:sp>
        <p:nvSpPr>
          <p:cNvPr id="3" name="内容占位符 2">
            <a:extLst>
              <a:ext uri="{FF2B5EF4-FFF2-40B4-BE49-F238E27FC236}">
                <a16:creationId xmlns:a16="http://schemas.microsoft.com/office/drawing/2014/main" id="{64A76051-BAB2-44E5-99BF-93696AAED3F0}"/>
              </a:ext>
            </a:extLst>
          </p:cNvPr>
          <p:cNvSpPr>
            <a:spLocks noGrp="1"/>
          </p:cNvSpPr>
          <p:nvPr>
            <p:ph idx="1"/>
          </p:nvPr>
        </p:nvSpPr>
        <p:spPr>
          <a:xfrm>
            <a:off x="348436" y="870556"/>
            <a:ext cx="8519318" cy="722240"/>
          </a:xfrm>
        </p:spPr>
        <p:txBody>
          <a:bodyPr/>
          <a:lstStyle/>
          <a:p>
            <a:r>
              <a:rPr lang="zh-CN" altLang="en-US" dirty="0"/>
              <a:t>如果耗材验收入库时，选择将耗材“放入库存”，则需要填写要放置的仓库。（仓库可由资产管理员在系统中预先建立）</a:t>
            </a:r>
          </a:p>
        </p:txBody>
      </p:sp>
      <p:pic>
        <p:nvPicPr>
          <p:cNvPr id="4" name="图片 3">
            <a:extLst>
              <a:ext uri="{FF2B5EF4-FFF2-40B4-BE49-F238E27FC236}">
                <a16:creationId xmlns:a16="http://schemas.microsoft.com/office/drawing/2014/main" id="{06714941-9D31-4AD1-A17E-8C508BEC5FAD}"/>
              </a:ext>
            </a:extLst>
          </p:cNvPr>
          <p:cNvPicPr>
            <a:picLocks noChangeAspect="1"/>
          </p:cNvPicPr>
          <p:nvPr/>
        </p:nvPicPr>
        <p:blipFill rotWithShape="1">
          <a:blip r:embed="rId2"/>
          <a:srcRect b="3198"/>
          <a:stretch/>
        </p:blipFill>
        <p:spPr>
          <a:xfrm>
            <a:off x="-12031" y="1700808"/>
            <a:ext cx="9144000" cy="3672408"/>
          </a:xfrm>
          <a:prstGeom prst="rect">
            <a:avLst/>
          </a:prstGeom>
          <a:ln>
            <a:solidFill>
              <a:schemeClr val="bg1">
                <a:lumMod val="65000"/>
              </a:schemeClr>
            </a:solidFill>
          </a:ln>
        </p:spPr>
      </p:pic>
      <p:pic>
        <p:nvPicPr>
          <p:cNvPr id="5" name="图片 4">
            <a:extLst>
              <a:ext uri="{FF2B5EF4-FFF2-40B4-BE49-F238E27FC236}">
                <a16:creationId xmlns:a16="http://schemas.microsoft.com/office/drawing/2014/main" id="{7B779A72-571F-4AAA-8A25-5A7D772AD94B}"/>
              </a:ext>
            </a:extLst>
          </p:cNvPr>
          <p:cNvPicPr>
            <a:picLocks noChangeAspect="1"/>
          </p:cNvPicPr>
          <p:nvPr/>
        </p:nvPicPr>
        <p:blipFill rotWithShape="1">
          <a:blip r:embed="rId3"/>
          <a:srcRect t="11221"/>
          <a:stretch/>
        </p:blipFill>
        <p:spPr>
          <a:xfrm>
            <a:off x="0" y="5589240"/>
            <a:ext cx="9144000" cy="1196752"/>
          </a:xfrm>
          <a:prstGeom prst="rect">
            <a:avLst/>
          </a:prstGeom>
          <a:ln>
            <a:solidFill>
              <a:schemeClr val="bg1">
                <a:lumMod val="65000"/>
              </a:schemeClr>
            </a:solidFill>
          </a:ln>
        </p:spPr>
      </p:pic>
      <p:pic>
        <p:nvPicPr>
          <p:cNvPr id="6" name="图片 5">
            <a:extLst>
              <a:ext uri="{FF2B5EF4-FFF2-40B4-BE49-F238E27FC236}">
                <a16:creationId xmlns:a16="http://schemas.microsoft.com/office/drawing/2014/main" id="{6545FDDE-9764-42C6-B127-363B1A8C5D0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6695380">
            <a:off x="2516856" y="4039717"/>
            <a:ext cx="4086225" cy="2667000"/>
          </a:xfrm>
          <a:prstGeom prst="rect">
            <a:avLst/>
          </a:prstGeom>
        </p:spPr>
      </p:pic>
    </p:spTree>
    <p:extLst>
      <p:ext uri="{BB962C8B-B14F-4D97-AF65-F5344CB8AC3E}">
        <p14:creationId xmlns:p14="http://schemas.microsoft.com/office/powerpoint/2010/main" val="5186153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EEC43F-7B47-43DA-A77C-F977B9488E00}"/>
              </a:ext>
            </a:extLst>
          </p:cNvPr>
          <p:cNvSpPr>
            <a:spLocks noGrp="1"/>
          </p:cNvSpPr>
          <p:nvPr>
            <p:ph type="title"/>
          </p:nvPr>
        </p:nvSpPr>
        <p:spPr/>
        <p:txBody>
          <a:bodyPr/>
          <a:lstStyle/>
          <a:p>
            <a:r>
              <a:rPr lang="zh-CN" altLang="en-US" dirty="0"/>
              <a:t>耗材验收入库</a:t>
            </a:r>
          </a:p>
        </p:txBody>
      </p:sp>
      <p:sp>
        <p:nvSpPr>
          <p:cNvPr id="3" name="内容占位符 2">
            <a:extLst>
              <a:ext uri="{FF2B5EF4-FFF2-40B4-BE49-F238E27FC236}">
                <a16:creationId xmlns:a16="http://schemas.microsoft.com/office/drawing/2014/main" id="{B56E8D4B-98CF-494C-8E4D-464C7FA8BDA3}"/>
              </a:ext>
            </a:extLst>
          </p:cNvPr>
          <p:cNvSpPr>
            <a:spLocks noGrp="1"/>
          </p:cNvSpPr>
          <p:nvPr>
            <p:ph idx="1"/>
          </p:nvPr>
        </p:nvSpPr>
        <p:spPr>
          <a:xfrm>
            <a:off x="323528" y="811960"/>
            <a:ext cx="8229599" cy="1226296"/>
          </a:xfrm>
        </p:spPr>
        <p:txBody>
          <a:bodyPr/>
          <a:lstStyle/>
          <a:p>
            <a:r>
              <a:rPr lang="zh-CN" altLang="en-US" dirty="0"/>
              <a:t>耗材验收入库，新增类型选择补录时，支持</a:t>
            </a:r>
            <a:r>
              <a:rPr lang="en-US" altLang="zh-CN" dirty="0"/>
              <a:t>2</a:t>
            </a:r>
            <a:r>
              <a:rPr lang="zh-CN" altLang="en-US" dirty="0"/>
              <a:t>中录入方式：</a:t>
            </a:r>
            <a:endParaRPr lang="en-US" altLang="zh-CN" dirty="0"/>
          </a:p>
          <a:p>
            <a:pPr lvl="1"/>
            <a:r>
              <a:rPr lang="zh-CN" altLang="en-US" dirty="0"/>
              <a:t>添加耗材：可选择之前已录入过的耗材，直接将信息带入，再修改即可。</a:t>
            </a:r>
            <a:endParaRPr lang="en-US" altLang="zh-CN" dirty="0"/>
          </a:p>
          <a:p>
            <a:pPr lvl="1"/>
            <a:r>
              <a:rPr lang="zh-CN" altLang="en-US" dirty="0"/>
              <a:t>直接添加：手动录入耗材信息。</a:t>
            </a:r>
          </a:p>
        </p:txBody>
      </p:sp>
      <p:grpSp>
        <p:nvGrpSpPr>
          <p:cNvPr id="6" name="组合 5">
            <a:extLst>
              <a:ext uri="{FF2B5EF4-FFF2-40B4-BE49-F238E27FC236}">
                <a16:creationId xmlns:a16="http://schemas.microsoft.com/office/drawing/2014/main" id="{6E5DD6BD-76DF-462D-8F8F-1B2B68CE345B}"/>
              </a:ext>
            </a:extLst>
          </p:cNvPr>
          <p:cNvGrpSpPr/>
          <p:nvPr/>
        </p:nvGrpSpPr>
        <p:grpSpPr>
          <a:xfrm>
            <a:off x="0" y="2183718"/>
            <a:ext cx="9144000" cy="4237531"/>
            <a:chOff x="0" y="2183718"/>
            <a:chExt cx="9144000" cy="4237531"/>
          </a:xfrm>
        </p:grpSpPr>
        <p:pic>
          <p:nvPicPr>
            <p:cNvPr id="4" name="图片 3">
              <a:extLst>
                <a:ext uri="{FF2B5EF4-FFF2-40B4-BE49-F238E27FC236}">
                  <a16:creationId xmlns:a16="http://schemas.microsoft.com/office/drawing/2014/main" id="{B663E968-EB27-4DB0-AEB4-72960ACE39E1}"/>
                </a:ext>
              </a:extLst>
            </p:cNvPr>
            <p:cNvPicPr>
              <a:picLocks noChangeAspect="1"/>
            </p:cNvPicPr>
            <p:nvPr/>
          </p:nvPicPr>
          <p:blipFill>
            <a:blip r:embed="rId2"/>
            <a:stretch>
              <a:fillRect/>
            </a:stretch>
          </p:blipFill>
          <p:spPr>
            <a:xfrm>
              <a:off x="0" y="2823441"/>
              <a:ext cx="9144000" cy="3597808"/>
            </a:xfrm>
            <a:prstGeom prst="rect">
              <a:avLst/>
            </a:prstGeom>
          </p:spPr>
        </p:pic>
        <p:pic>
          <p:nvPicPr>
            <p:cNvPr id="5" name="图片 4">
              <a:extLst>
                <a:ext uri="{FF2B5EF4-FFF2-40B4-BE49-F238E27FC236}">
                  <a16:creationId xmlns:a16="http://schemas.microsoft.com/office/drawing/2014/main" id="{45BE44D1-1A44-4FE8-99E8-05F373343345}"/>
                </a:ext>
              </a:extLst>
            </p:cNvPr>
            <p:cNvPicPr>
              <a:picLocks noChangeAspect="1"/>
            </p:cNvPicPr>
            <p:nvPr/>
          </p:nvPicPr>
          <p:blipFill>
            <a:blip r:embed="rId3"/>
            <a:stretch>
              <a:fillRect/>
            </a:stretch>
          </p:blipFill>
          <p:spPr>
            <a:xfrm>
              <a:off x="0" y="2183718"/>
              <a:ext cx="9144000" cy="2490564"/>
            </a:xfrm>
            <a:prstGeom prst="rect">
              <a:avLst/>
            </a:prstGeom>
          </p:spPr>
        </p:pic>
      </p:grpSp>
    </p:spTree>
    <p:extLst>
      <p:ext uri="{BB962C8B-B14F-4D97-AF65-F5344CB8AC3E}">
        <p14:creationId xmlns:p14="http://schemas.microsoft.com/office/powerpoint/2010/main" val="14386115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539419-0466-41A2-B91A-126C39A7B817}"/>
              </a:ext>
            </a:extLst>
          </p:cNvPr>
          <p:cNvSpPr>
            <a:spLocks noGrp="1"/>
          </p:cNvSpPr>
          <p:nvPr>
            <p:ph type="title"/>
          </p:nvPr>
        </p:nvSpPr>
        <p:spPr/>
        <p:txBody>
          <a:bodyPr/>
          <a:lstStyle/>
          <a:p>
            <a:r>
              <a:rPr lang="zh-CN" altLang="en-US" dirty="0"/>
              <a:t>耗材领用分摊</a:t>
            </a:r>
          </a:p>
        </p:txBody>
      </p:sp>
      <p:sp>
        <p:nvSpPr>
          <p:cNvPr id="3" name="内容占位符 2">
            <a:extLst>
              <a:ext uri="{FF2B5EF4-FFF2-40B4-BE49-F238E27FC236}">
                <a16:creationId xmlns:a16="http://schemas.microsoft.com/office/drawing/2014/main" id="{5A4807E8-7614-4D2B-9B2A-C681CBAD234F}"/>
              </a:ext>
            </a:extLst>
          </p:cNvPr>
          <p:cNvSpPr>
            <a:spLocks noGrp="1"/>
          </p:cNvSpPr>
          <p:nvPr>
            <p:ph idx="1"/>
          </p:nvPr>
        </p:nvSpPr>
        <p:spPr>
          <a:xfrm>
            <a:off x="445170" y="978568"/>
            <a:ext cx="8229599" cy="1154288"/>
          </a:xfrm>
        </p:spPr>
        <p:txBody>
          <a:bodyPr/>
          <a:lstStyle/>
          <a:p>
            <a:r>
              <a:rPr lang="zh-CN" altLang="en-US" dirty="0"/>
              <a:t>点击“我的耗材”列表中的“领用申请”按钮，可以对已放入库存的耗材进行领用。</a:t>
            </a:r>
            <a:endParaRPr lang="en-US" altLang="zh-CN" dirty="0"/>
          </a:p>
          <a:p>
            <a:r>
              <a:rPr lang="zh-CN" altLang="en-US" dirty="0"/>
              <a:t>选好要领用的耗材后，点击“领用篮”按钮，跳转到领用申请页面。</a:t>
            </a:r>
          </a:p>
        </p:txBody>
      </p:sp>
      <p:pic>
        <p:nvPicPr>
          <p:cNvPr id="4" name="图片 3">
            <a:extLst>
              <a:ext uri="{FF2B5EF4-FFF2-40B4-BE49-F238E27FC236}">
                <a16:creationId xmlns:a16="http://schemas.microsoft.com/office/drawing/2014/main" id="{94EC6C0A-5D63-4E48-82CE-0E33570533C3}"/>
              </a:ext>
            </a:extLst>
          </p:cNvPr>
          <p:cNvPicPr>
            <a:picLocks noChangeAspect="1"/>
          </p:cNvPicPr>
          <p:nvPr/>
        </p:nvPicPr>
        <p:blipFill>
          <a:blip r:embed="rId2"/>
          <a:stretch>
            <a:fillRect/>
          </a:stretch>
        </p:blipFill>
        <p:spPr>
          <a:xfrm>
            <a:off x="36095" y="2153816"/>
            <a:ext cx="9144000" cy="1965669"/>
          </a:xfrm>
          <a:prstGeom prst="rect">
            <a:avLst/>
          </a:prstGeom>
          <a:ln>
            <a:solidFill>
              <a:schemeClr val="bg1">
                <a:lumMod val="65000"/>
              </a:schemeClr>
            </a:solidFill>
          </a:ln>
        </p:spPr>
      </p:pic>
      <p:pic>
        <p:nvPicPr>
          <p:cNvPr id="5" name="图片 4">
            <a:extLst>
              <a:ext uri="{FF2B5EF4-FFF2-40B4-BE49-F238E27FC236}">
                <a16:creationId xmlns:a16="http://schemas.microsoft.com/office/drawing/2014/main" id="{B8B5AD9A-2577-4A89-89C0-28F15FE4231E}"/>
              </a:ext>
            </a:extLst>
          </p:cNvPr>
          <p:cNvPicPr>
            <a:picLocks noChangeAspect="1"/>
          </p:cNvPicPr>
          <p:nvPr/>
        </p:nvPicPr>
        <p:blipFill>
          <a:blip r:embed="rId3"/>
          <a:stretch>
            <a:fillRect/>
          </a:stretch>
        </p:blipFill>
        <p:spPr>
          <a:xfrm>
            <a:off x="-12031" y="4673472"/>
            <a:ext cx="9144000" cy="1923880"/>
          </a:xfrm>
          <a:prstGeom prst="rect">
            <a:avLst/>
          </a:prstGeom>
          <a:ln>
            <a:solidFill>
              <a:schemeClr val="bg1">
                <a:lumMod val="65000"/>
              </a:schemeClr>
            </a:solidFill>
          </a:ln>
        </p:spPr>
      </p:pic>
      <p:sp>
        <p:nvSpPr>
          <p:cNvPr id="6" name="箭头: 下 5">
            <a:extLst>
              <a:ext uri="{FF2B5EF4-FFF2-40B4-BE49-F238E27FC236}">
                <a16:creationId xmlns:a16="http://schemas.microsoft.com/office/drawing/2014/main" id="{33561DB1-4F45-4E3F-A004-D9774F6EC850}"/>
              </a:ext>
            </a:extLst>
          </p:cNvPr>
          <p:cNvSpPr/>
          <p:nvPr/>
        </p:nvSpPr>
        <p:spPr>
          <a:xfrm>
            <a:off x="4427984" y="4212453"/>
            <a:ext cx="216024" cy="3600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75065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B747F0CB-70CF-4D00-B796-CBA5FBC83B03}"/>
              </a:ext>
            </a:extLst>
          </p:cNvPr>
          <p:cNvSpPr>
            <a:spLocks noGrp="1"/>
          </p:cNvSpPr>
          <p:nvPr>
            <p:ph type="title"/>
          </p:nvPr>
        </p:nvSpPr>
        <p:spPr>
          <a:xfrm>
            <a:off x="541422" y="108091"/>
            <a:ext cx="8133347" cy="609600"/>
          </a:xfrm>
        </p:spPr>
        <p:txBody>
          <a:bodyPr>
            <a:normAutofit/>
          </a:bodyPr>
          <a:lstStyle/>
          <a:p>
            <a:r>
              <a:rPr lang="zh-CN" altLang="en-US" sz="2000" dirty="0"/>
              <a:t>共性操作</a:t>
            </a:r>
          </a:p>
        </p:txBody>
      </p:sp>
      <p:sp>
        <p:nvSpPr>
          <p:cNvPr id="6" name="内容占位符 2">
            <a:extLst>
              <a:ext uri="{FF2B5EF4-FFF2-40B4-BE49-F238E27FC236}">
                <a16:creationId xmlns:a16="http://schemas.microsoft.com/office/drawing/2014/main" id="{7F7092EF-E528-4795-AA51-7D899B5B5466}"/>
              </a:ext>
            </a:extLst>
          </p:cNvPr>
          <p:cNvSpPr>
            <a:spLocks noGrp="1"/>
          </p:cNvSpPr>
          <p:nvPr>
            <p:ph idx="1"/>
          </p:nvPr>
        </p:nvSpPr>
        <p:spPr>
          <a:xfrm>
            <a:off x="445170" y="978568"/>
            <a:ext cx="8087270" cy="794248"/>
          </a:xfrm>
        </p:spPr>
        <p:txBody>
          <a:bodyPr>
            <a:normAutofit/>
          </a:bodyPr>
          <a:lstStyle/>
          <a:p>
            <a:pPr>
              <a:lnSpc>
                <a:spcPct val="125000"/>
              </a:lnSpc>
            </a:pPr>
            <a:r>
              <a:rPr lang="zh-CN" altLang="en-US" sz="2400" dirty="0"/>
              <a:t>列表页签</a:t>
            </a:r>
            <a:endParaRPr lang="en-US" altLang="zh-CN" sz="24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836712"/>
            <a:ext cx="331470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内容占位符 2">
            <a:extLst>
              <a:ext uri="{FF2B5EF4-FFF2-40B4-BE49-F238E27FC236}">
                <a16:creationId xmlns:a16="http://schemas.microsoft.com/office/drawing/2014/main" id="{7F7092EF-E528-4795-AA51-7D899B5B5466}"/>
              </a:ext>
            </a:extLst>
          </p:cNvPr>
          <p:cNvSpPr txBox="1">
            <a:spLocks/>
          </p:cNvSpPr>
          <p:nvPr/>
        </p:nvSpPr>
        <p:spPr>
          <a:xfrm>
            <a:off x="179512" y="1853208"/>
            <a:ext cx="8208912" cy="438410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0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457200" rtl="0" eaLnBrk="1" latinLnBrk="0" hangingPunct="1">
              <a:spcBef>
                <a:spcPct val="20000"/>
              </a:spcBef>
              <a:buFont typeface="Arial"/>
              <a:buChar char="–"/>
              <a:defRPr sz="18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lnSpc>
                <a:spcPct val="150000"/>
              </a:lnSpc>
              <a:spcAft>
                <a:spcPts val="0"/>
              </a:spcAft>
            </a:pPr>
            <a:r>
              <a:rPr kumimoji="0" lang="zh-CN" altLang="en-US" sz="2000" dirty="0">
                <a:solidFill>
                  <a:schemeClr val="tx1"/>
                </a:solidFill>
              </a:rPr>
              <a:t>“查询”页签 </a:t>
            </a:r>
            <a:r>
              <a:rPr kumimoji="0" lang="zh-CN" altLang="en-US" sz="2000" b="0" dirty="0"/>
              <a:t>：所有</a:t>
            </a:r>
            <a:r>
              <a:rPr kumimoji="0" lang="zh-CN" altLang="en-US" sz="2000" b="0" dirty="0">
                <a:solidFill>
                  <a:srgbClr val="0000FF"/>
                </a:solidFill>
              </a:rPr>
              <a:t>本人提出的</a:t>
            </a:r>
            <a:r>
              <a:rPr kumimoji="0" lang="zh-CN" altLang="en-US" sz="2000" b="0" dirty="0"/>
              <a:t>业务单据都在“查询”页签下的列表中显示。</a:t>
            </a:r>
            <a:endParaRPr kumimoji="0" lang="en-US" altLang="zh-CN" sz="2000" b="0" dirty="0"/>
          </a:p>
          <a:p>
            <a:pPr lvl="1" fontAlgn="auto">
              <a:lnSpc>
                <a:spcPct val="150000"/>
              </a:lnSpc>
              <a:spcAft>
                <a:spcPts val="0"/>
              </a:spcAft>
            </a:pPr>
            <a:r>
              <a:rPr kumimoji="0" lang="zh-CN" altLang="en-US" sz="2000" dirty="0">
                <a:solidFill>
                  <a:schemeClr val="tx1"/>
                </a:solidFill>
              </a:rPr>
              <a:t>“审批中”页签</a:t>
            </a:r>
            <a:r>
              <a:rPr kumimoji="0" lang="zh-CN" altLang="en-US" sz="2000" b="0" dirty="0"/>
              <a:t>：显示所有</a:t>
            </a:r>
            <a:r>
              <a:rPr kumimoji="0" lang="zh-CN" altLang="en-US" sz="2000" b="0" dirty="0">
                <a:solidFill>
                  <a:srgbClr val="0000FF"/>
                </a:solidFill>
              </a:rPr>
              <a:t>本人提出的</a:t>
            </a:r>
            <a:r>
              <a:rPr kumimoji="0" lang="zh-CN" altLang="en-US" sz="2000" b="0" dirty="0"/>
              <a:t>、当前正在</a:t>
            </a:r>
            <a:r>
              <a:rPr kumimoji="0" lang="zh-CN" altLang="en-US" sz="2000" b="0" dirty="0">
                <a:solidFill>
                  <a:srgbClr val="0000FF"/>
                </a:solidFill>
              </a:rPr>
              <a:t>审批中</a:t>
            </a:r>
            <a:r>
              <a:rPr kumimoji="0" lang="zh-CN" altLang="en-US" sz="2000" b="0" dirty="0"/>
              <a:t>的业务单据，可查看当前审批人。</a:t>
            </a:r>
            <a:r>
              <a:rPr kumimoji="0" lang="zh-CN" altLang="en-US" sz="2000" b="0" dirty="0">
                <a:solidFill>
                  <a:schemeClr val="accent2">
                    <a:lumMod val="75000"/>
                  </a:schemeClr>
                </a:solidFill>
              </a:rPr>
              <a:t>如果需要撤回某一张业务单据，可在 “审批中”页签中找到该单据，点击查看，在单据查看页面点击“撤销”按钮进行撤回</a:t>
            </a:r>
            <a:r>
              <a:rPr kumimoji="0" lang="zh-CN" altLang="en-US" sz="2000" b="0" dirty="0"/>
              <a:t>。</a:t>
            </a:r>
            <a:endParaRPr kumimoji="0" lang="en-US" altLang="zh-CN" sz="2000" b="0" dirty="0"/>
          </a:p>
          <a:p>
            <a:pPr lvl="1" fontAlgn="auto">
              <a:lnSpc>
                <a:spcPct val="150000"/>
              </a:lnSpc>
              <a:spcAft>
                <a:spcPts val="0"/>
              </a:spcAft>
            </a:pPr>
            <a:r>
              <a:rPr kumimoji="0" lang="zh-CN" altLang="en-US" sz="2000" dirty="0">
                <a:solidFill>
                  <a:schemeClr val="tx1"/>
                </a:solidFill>
              </a:rPr>
              <a:t>“暂存”页签</a:t>
            </a:r>
            <a:r>
              <a:rPr kumimoji="0" lang="zh-CN" altLang="en-US" sz="2000" b="0" dirty="0"/>
              <a:t>：所有本人填报时</a:t>
            </a:r>
            <a:r>
              <a:rPr kumimoji="0" lang="zh-CN" altLang="en-US" sz="2000" b="0" dirty="0">
                <a:solidFill>
                  <a:srgbClr val="0000FF"/>
                </a:solidFill>
              </a:rPr>
              <a:t>暂存</a:t>
            </a:r>
            <a:r>
              <a:rPr kumimoji="0" lang="zh-CN" altLang="en-US" sz="2000" b="0" dirty="0"/>
              <a:t>的单据、审批过程中被</a:t>
            </a:r>
            <a:r>
              <a:rPr kumimoji="0" lang="zh-CN" altLang="en-US" sz="2000" b="0" dirty="0">
                <a:solidFill>
                  <a:srgbClr val="0000FF"/>
                </a:solidFill>
              </a:rPr>
              <a:t>退回</a:t>
            </a:r>
            <a:r>
              <a:rPr kumimoji="0" lang="zh-CN" altLang="en-US" sz="2000" b="0" dirty="0"/>
              <a:t>、</a:t>
            </a:r>
            <a:r>
              <a:rPr kumimoji="0" lang="zh-CN" altLang="en-US" sz="2000" b="0" dirty="0">
                <a:solidFill>
                  <a:srgbClr val="0000FF"/>
                </a:solidFill>
              </a:rPr>
              <a:t>撤销</a:t>
            </a:r>
            <a:r>
              <a:rPr kumimoji="0" lang="zh-CN" altLang="en-US" sz="2000" b="0" dirty="0"/>
              <a:t>的单据都在“暂存”页签中显示或进行编辑。</a:t>
            </a:r>
            <a:endParaRPr kumimoji="0" lang="en-US" altLang="zh-CN" sz="2000" b="0" dirty="0"/>
          </a:p>
          <a:p>
            <a:pPr lvl="1" fontAlgn="auto">
              <a:lnSpc>
                <a:spcPct val="150000"/>
              </a:lnSpc>
              <a:spcAft>
                <a:spcPts val="0"/>
              </a:spcAft>
            </a:pPr>
            <a:r>
              <a:rPr kumimoji="0" lang="zh-CN" altLang="en-US" sz="2000" b="0" dirty="0"/>
              <a:t>注：如果有时需要审批自己申请的单据，请务必在前一页</a:t>
            </a:r>
            <a:r>
              <a:rPr kumimoji="0" lang="en-US" altLang="zh-CN" sz="2000" b="0" dirty="0"/>
              <a:t>PPT</a:t>
            </a:r>
            <a:r>
              <a:rPr kumimoji="0" lang="zh-CN" altLang="en-US" sz="2000" b="0" dirty="0"/>
              <a:t>中讲的“科研条件待办列表”中进行审批，而不是进业务菜单，因为业务菜单对应的以上三个页签是如上的本人提出单据的查询页面。</a:t>
            </a:r>
            <a:endParaRPr kumimoji="0" lang="en-US" altLang="zh-CN" sz="2000" b="0" dirty="0"/>
          </a:p>
        </p:txBody>
      </p:sp>
    </p:spTree>
    <p:extLst>
      <p:ext uri="{BB962C8B-B14F-4D97-AF65-F5344CB8AC3E}">
        <p14:creationId xmlns:p14="http://schemas.microsoft.com/office/powerpoint/2010/main" val="15247728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B60A523-72C0-4E8D-BC35-52A8FF3DC76B}"/>
              </a:ext>
            </a:extLst>
          </p:cNvPr>
          <p:cNvSpPr>
            <a:spLocks noGrp="1"/>
          </p:cNvSpPr>
          <p:nvPr>
            <p:ph idx="1"/>
          </p:nvPr>
        </p:nvSpPr>
        <p:spPr>
          <a:xfrm>
            <a:off x="445170" y="908720"/>
            <a:ext cx="8229599" cy="1397712"/>
          </a:xfrm>
        </p:spPr>
        <p:txBody>
          <a:bodyPr/>
          <a:lstStyle/>
          <a:p>
            <a:r>
              <a:rPr lang="zh-CN" altLang="en-US" dirty="0"/>
              <a:t>如果勾选了“是否分摊”，即该笔领用需要直接进行费用分摊，则需要在预算分配处通过“添加预算”按钮，填写费用分摊的预算信息。</a:t>
            </a:r>
            <a:endParaRPr lang="en-US" altLang="zh-CN" dirty="0"/>
          </a:p>
          <a:p>
            <a:r>
              <a:rPr lang="zh-CN" altLang="en-US" dirty="0"/>
              <a:t>如果不勾选“是否分摊”，则可使用“综合财务”模块的公共费用分摊功能阶段性进行分摊</a:t>
            </a:r>
          </a:p>
        </p:txBody>
      </p:sp>
      <p:pic>
        <p:nvPicPr>
          <p:cNvPr id="5" name="图片 4">
            <a:extLst>
              <a:ext uri="{FF2B5EF4-FFF2-40B4-BE49-F238E27FC236}">
                <a16:creationId xmlns:a16="http://schemas.microsoft.com/office/drawing/2014/main" id="{F0B06A36-0897-43DE-8B8F-C46C8EA7CAF7}"/>
              </a:ext>
            </a:extLst>
          </p:cNvPr>
          <p:cNvPicPr>
            <a:picLocks noChangeAspect="1"/>
          </p:cNvPicPr>
          <p:nvPr/>
        </p:nvPicPr>
        <p:blipFill>
          <a:blip r:embed="rId2"/>
          <a:stretch>
            <a:fillRect/>
          </a:stretch>
        </p:blipFill>
        <p:spPr>
          <a:xfrm>
            <a:off x="-19672" y="5360908"/>
            <a:ext cx="9144000" cy="1207008"/>
          </a:xfrm>
          <a:prstGeom prst="rect">
            <a:avLst/>
          </a:prstGeom>
          <a:ln>
            <a:solidFill>
              <a:schemeClr val="bg1">
                <a:lumMod val="65000"/>
              </a:schemeClr>
            </a:solidFill>
          </a:ln>
        </p:spPr>
      </p:pic>
      <p:pic>
        <p:nvPicPr>
          <p:cNvPr id="6" name="图片 5">
            <a:extLst>
              <a:ext uri="{FF2B5EF4-FFF2-40B4-BE49-F238E27FC236}">
                <a16:creationId xmlns:a16="http://schemas.microsoft.com/office/drawing/2014/main" id="{3BC33CE5-BAFD-4B5C-BFC8-60F1D070FC81}"/>
              </a:ext>
            </a:extLst>
          </p:cNvPr>
          <p:cNvPicPr>
            <a:picLocks noChangeAspect="1"/>
          </p:cNvPicPr>
          <p:nvPr/>
        </p:nvPicPr>
        <p:blipFill>
          <a:blip r:embed="rId3"/>
          <a:stretch>
            <a:fillRect/>
          </a:stretch>
        </p:blipFill>
        <p:spPr>
          <a:xfrm>
            <a:off x="36095" y="2306432"/>
            <a:ext cx="9144000" cy="2924038"/>
          </a:xfrm>
          <a:prstGeom prst="rect">
            <a:avLst/>
          </a:prstGeom>
          <a:ln>
            <a:solidFill>
              <a:schemeClr val="bg1">
                <a:lumMod val="65000"/>
              </a:schemeClr>
            </a:solidFill>
          </a:ln>
        </p:spPr>
      </p:pic>
      <p:sp>
        <p:nvSpPr>
          <p:cNvPr id="7" name="标题 1">
            <a:extLst>
              <a:ext uri="{FF2B5EF4-FFF2-40B4-BE49-F238E27FC236}">
                <a16:creationId xmlns:a16="http://schemas.microsoft.com/office/drawing/2014/main" id="{6AE422A3-3F40-4F4C-991F-C7E3D2909B24}"/>
              </a:ext>
            </a:extLst>
          </p:cNvPr>
          <p:cNvSpPr>
            <a:spLocks noGrp="1"/>
          </p:cNvSpPr>
          <p:nvPr>
            <p:ph type="title"/>
          </p:nvPr>
        </p:nvSpPr>
        <p:spPr>
          <a:xfrm>
            <a:off x="541422" y="108091"/>
            <a:ext cx="8133347" cy="609600"/>
          </a:xfrm>
        </p:spPr>
        <p:txBody>
          <a:bodyPr/>
          <a:lstStyle/>
          <a:p>
            <a:r>
              <a:rPr lang="zh-CN" altLang="en-US" dirty="0"/>
              <a:t>耗材领用分摊</a:t>
            </a:r>
          </a:p>
        </p:txBody>
      </p:sp>
    </p:spTree>
    <p:extLst>
      <p:ext uri="{BB962C8B-B14F-4D97-AF65-F5344CB8AC3E}">
        <p14:creationId xmlns:p14="http://schemas.microsoft.com/office/powerpoint/2010/main" val="11125980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rmAutofit/>
          </a:bodyPr>
          <a:lstStyle/>
          <a:p>
            <a:r>
              <a:rPr lang="zh-CN" altLang="en-US" dirty="0"/>
              <a:t>汇  报  提  纲</a:t>
            </a:r>
          </a:p>
        </p:txBody>
      </p:sp>
      <p:sp>
        <p:nvSpPr>
          <p:cNvPr id="19" name="矩形 18"/>
          <p:cNvSpPr/>
          <p:nvPr/>
        </p:nvSpPr>
        <p:spPr>
          <a:xfrm>
            <a:off x="713176" y="3984242"/>
            <a:ext cx="2342444"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共性操作</a:t>
            </a:r>
          </a:p>
        </p:txBody>
      </p:sp>
      <p:sp>
        <p:nvSpPr>
          <p:cNvPr id="20" name="矩形 19"/>
          <p:cNvSpPr/>
          <p:nvPr/>
        </p:nvSpPr>
        <p:spPr>
          <a:xfrm>
            <a:off x="3416480" y="3984242"/>
            <a:ext cx="2318576"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基本操作</a:t>
            </a:r>
          </a:p>
        </p:txBody>
      </p:sp>
      <p:sp>
        <p:nvSpPr>
          <p:cNvPr id="21" name="矩形 20"/>
          <p:cNvSpPr/>
          <p:nvPr/>
        </p:nvSpPr>
        <p:spPr>
          <a:xfrm>
            <a:off x="6137644" y="3984242"/>
            <a:ext cx="2325189" cy="86169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itchFamily="34" charset="-122"/>
                <a:ea typeface="微软雅黑" pitchFamily="34" charset="-122"/>
              </a:rPr>
              <a:t>技术支持</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6480" y="1822067"/>
            <a:ext cx="2318576"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7645" y="1822066"/>
            <a:ext cx="2325189"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190" y="1822066"/>
            <a:ext cx="2340430" cy="216217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582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2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0E59304-1F87-474A-8F1D-B629A7E68149}"/>
              </a:ext>
            </a:extLst>
          </p:cNvPr>
          <p:cNvSpPr>
            <a:spLocks noGrp="1"/>
          </p:cNvSpPr>
          <p:nvPr>
            <p:ph idx="1"/>
          </p:nvPr>
        </p:nvSpPr>
        <p:spPr>
          <a:xfrm>
            <a:off x="107504" y="836712"/>
            <a:ext cx="8831360" cy="1548832"/>
          </a:xfrm>
        </p:spPr>
        <p:txBody>
          <a:bodyPr>
            <a:normAutofit fontScale="92500" lnSpcReduction="10000"/>
          </a:bodyPr>
          <a:lstStyle/>
          <a:p>
            <a:pPr>
              <a:buFont typeface="Wingdings" panose="05000000000000000000" pitchFamily="2" charset="2"/>
              <a:buChar char="n"/>
              <a:defRPr/>
            </a:pPr>
            <a:r>
              <a:rPr lang="zh-CN" altLang="en-US" b="1" dirty="0">
                <a:solidFill>
                  <a:srgbClr val="C00000"/>
                </a:solidFill>
              </a:rPr>
              <a:t>推荐方式：</a:t>
            </a:r>
            <a:r>
              <a:rPr lang="zh-CN" altLang="en-US" dirty="0">
                <a:solidFill>
                  <a:srgbClr val="C00000"/>
                </a:solidFill>
              </a:rPr>
              <a:t>登录运维服务网站（</a:t>
            </a:r>
            <a:r>
              <a:rPr lang="en-US" altLang="zh-CN" dirty="0">
                <a:solidFill>
                  <a:srgbClr val="C00000"/>
                </a:solidFill>
              </a:rPr>
              <a:t>http://www.cnic.cn</a:t>
            </a:r>
            <a:r>
              <a:rPr lang="zh-CN" altLang="en-US" dirty="0">
                <a:solidFill>
                  <a:srgbClr val="C00000"/>
                </a:solidFill>
              </a:rPr>
              <a:t>）</a:t>
            </a:r>
            <a:r>
              <a:rPr lang="en-US" altLang="zh-CN" dirty="0">
                <a:sym typeface="Wingdings" panose="05000000000000000000" pitchFamily="2" charset="2"/>
              </a:rPr>
              <a:t></a:t>
            </a:r>
            <a:r>
              <a:rPr lang="zh-CN" altLang="en-US" dirty="0">
                <a:sym typeface="Wingdings" panose="05000000000000000000" pitchFamily="2" charset="2"/>
              </a:rPr>
              <a:t>点击“新一代</a:t>
            </a:r>
            <a:r>
              <a:rPr lang="en-US" altLang="zh-CN" dirty="0">
                <a:sym typeface="Wingdings" panose="05000000000000000000" pitchFamily="2" charset="2"/>
              </a:rPr>
              <a:t>ARP</a:t>
            </a:r>
            <a:r>
              <a:rPr lang="zh-CN" altLang="en-US" dirty="0">
                <a:sym typeface="Wingdings" panose="05000000000000000000" pitchFamily="2" charset="2"/>
              </a:rPr>
              <a:t>系统”</a:t>
            </a:r>
            <a:r>
              <a:rPr lang="en-US" altLang="zh-CN" dirty="0">
                <a:sym typeface="Wingdings" panose="05000000000000000000" pitchFamily="2" charset="2"/>
              </a:rPr>
              <a:t></a:t>
            </a:r>
            <a:r>
              <a:rPr lang="zh-CN" altLang="en-US" dirty="0">
                <a:sym typeface="Wingdings" panose="05000000000000000000" pitchFamily="2" charset="2"/>
              </a:rPr>
              <a:t>鼠标滚轮向下滑动，点击“科研条件”</a:t>
            </a:r>
            <a:r>
              <a:rPr lang="en-US" altLang="zh-CN" dirty="0">
                <a:sym typeface="Wingdings" panose="05000000000000000000" pitchFamily="2" charset="2"/>
              </a:rPr>
              <a:t></a:t>
            </a:r>
            <a:r>
              <a:rPr lang="zh-CN" altLang="en-US" dirty="0">
                <a:sym typeface="Wingdings" panose="05000000000000000000" pitchFamily="2" charset="2"/>
              </a:rPr>
              <a:t>点击“提交问题”</a:t>
            </a:r>
            <a:r>
              <a:rPr lang="en-US" altLang="zh-CN" dirty="0">
                <a:sym typeface="Wingdings" panose="05000000000000000000" pitchFamily="2" charset="2"/>
              </a:rPr>
              <a:t></a:t>
            </a:r>
            <a:r>
              <a:rPr lang="zh-CN" altLang="en-US" dirty="0">
                <a:sym typeface="Wingdings" panose="05000000000000000000" pitchFamily="2" charset="2"/>
              </a:rPr>
              <a:t>填写问题后，点击“提交工单”</a:t>
            </a:r>
            <a:r>
              <a:rPr lang="en-US" altLang="zh-CN" dirty="0">
                <a:sym typeface="Wingdings" panose="05000000000000000000" pitchFamily="2" charset="2"/>
              </a:rPr>
              <a:t></a:t>
            </a:r>
            <a:r>
              <a:rPr lang="zh-CN" altLang="en-US" dirty="0">
                <a:sym typeface="Wingdings" panose="05000000000000000000" pitchFamily="2" charset="2"/>
              </a:rPr>
              <a:t>完成。</a:t>
            </a:r>
            <a:endParaRPr lang="en-US" altLang="zh-CN" dirty="0">
              <a:sym typeface="Wingdings" panose="05000000000000000000" pitchFamily="2" charset="2"/>
            </a:endParaRPr>
          </a:p>
          <a:p>
            <a:pPr>
              <a:buFont typeface="Wingdings" panose="05000000000000000000" pitchFamily="2" charset="2"/>
              <a:buChar char="n"/>
              <a:defRPr/>
            </a:pPr>
            <a:r>
              <a:rPr lang="zh-CN" altLang="en-US" dirty="0">
                <a:sym typeface="Wingdings" panose="05000000000000000000" pitchFamily="2" charset="2"/>
              </a:rPr>
              <a:t>每天会有专门的技术支持人员登录运维服务网站进行问题处理，推荐各位老师采用此种方式提问，不容易遗漏问题。</a:t>
            </a:r>
            <a:endParaRPr lang="en-US" altLang="zh-CN" dirty="0"/>
          </a:p>
          <a:p>
            <a:pPr marL="457200" indent="-457200">
              <a:buFont typeface="Arial" panose="020B0604020202020204" pitchFamily="34" charset="0"/>
              <a:buAutoNum type="arabicPeriod"/>
              <a:defRPr/>
            </a:pPr>
            <a:endParaRPr lang="en-US" altLang="zh-CN" dirty="0"/>
          </a:p>
          <a:p>
            <a:pPr marL="457200" indent="-457200">
              <a:buFont typeface="Arial" panose="020B0604020202020204" pitchFamily="34" charset="0"/>
              <a:buAutoNum type="arabicPeriod"/>
              <a:defRPr/>
            </a:pPr>
            <a:endParaRPr lang="en-US" altLang="zh-CN" dirty="0"/>
          </a:p>
          <a:p>
            <a:pPr marL="457200" indent="-457200">
              <a:buFont typeface="Arial" panose="020B0604020202020204" pitchFamily="34" charset="0"/>
              <a:buAutoNum type="arabicPeriod"/>
              <a:defRPr/>
            </a:pPr>
            <a:endParaRPr lang="en-US" altLang="zh-CN" dirty="0"/>
          </a:p>
          <a:p>
            <a:pPr marL="457200" indent="-457200">
              <a:buFont typeface="Arial" panose="020B0604020202020204" pitchFamily="34" charset="0"/>
              <a:buAutoNum type="arabicPeriod"/>
              <a:defRPr/>
            </a:pPr>
            <a:endParaRPr lang="zh-CN" altLang="en-US" dirty="0"/>
          </a:p>
        </p:txBody>
      </p:sp>
      <p:sp>
        <p:nvSpPr>
          <p:cNvPr id="4" name="标题 1">
            <a:extLst>
              <a:ext uri="{FF2B5EF4-FFF2-40B4-BE49-F238E27FC236}">
                <a16:creationId xmlns:a16="http://schemas.microsoft.com/office/drawing/2014/main" id="{EADEDAFB-EB25-4B38-87FE-4EDBA51C440B}"/>
              </a:ext>
            </a:extLst>
          </p:cNvPr>
          <p:cNvSpPr>
            <a:spLocks noGrp="1"/>
          </p:cNvSpPr>
          <p:nvPr>
            <p:ph type="title"/>
          </p:nvPr>
        </p:nvSpPr>
        <p:spPr>
          <a:xfrm>
            <a:off x="541338" y="107950"/>
            <a:ext cx="8132762" cy="609600"/>
          </a:xfrm>
        </p:spPr>
        <p:txBody>
          <a:bodyPr/>
          <a:lstStyle/>
          <a:p>
            <a:pPr>
              <a:defRPr/>
            </a:pPr>
            <a:r>
              <a:rPr lang="zh-CN" altLang="en-US" dirty="0"/>
              <a:t>技术支持</a:t>
            </a:r>
          </a:p>
        </p:txBody>
      </p:sp>
      <p:pic>
        <p:nvPicPr>
          <p:cNvPr id="33796" name="图片 6">
            <a:extLst>
              <a:ext uri="{FF2B5EF4-FFF2-40B4-BE49-F238E27FC236}">
                <a16:creationId xmlns:a16="http://schemas.microsoft.com/office/drawing/2014/main" id="{21C78EB6-60E0-445A-85CD-73BD46F67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9" y="2501957"/>
            <a:ext cx="914400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id="{C8A0156F-873C-482D-9280-54672089E804}"/>
              </a:ext>
            </a:extLst>
          </p:cNvPr>
          <p:cNvPicPr>
            <a:picLocks noChangeAspect="1"/>
          </p:cNvPicPr>
          <p:nvPr/>
        </p:nvPicPr>
        <p:blipFill>
          <a:blip r:embed="rId3"/>
          <a:stretch>
            <a:fillRect/>
          </a:stretch>
        </p:blipFill>
        <p:spPr>
          <a:xfrm>
            <a:off x="-12700" y="2481178"/>
            <a:ext cx="9144000" cy="3768720"/>
          </a:xfrm>
          <a:prstGeom prst="rect">
            <a:avLst/>
          </a:prstGeom>
        </p:spPr>
      </p:pic>
      <p:pic>
        <p:nvPicPr>
          <p:cNvPr id="2" name="图片 1">
            <a:extLst>
              <a:ext uri="{FF2B5EF4-FFF2-40B4-BE49-F238E27FC236}">
                <a16:creationId xmlns:a16="http://schemas.microsoft.com/office/drawing/2014/main" id="{873CAB41-2779-49AA-92D9-B55AD96F6088}"/>
              </a:ext>
            </a:extLst>
          </p:cNvPr>
          <p:cNvPicPr>
            <a:picLocks noChangeAspect="1"/>
          </p:cNvPicPr>
          <p:nvPr/>
        </p:nvPicPr>
        <p:blipFill>
          <a:blip r:embed="rId4"/>
          <a:stretch>
            <a:fillRect/>
          </a:stretch>
        </p:blipFill>
        <p:spPr>
          <a:xfrm>
            <a:off x="-12700" y="2825785"/>
            <a:ext cx="9144000" cy="3619358"/>
          </a:xfrm>
          <a:prstGeom prst="rect">
            <a:avLst/>
          </a:prstGeom>
        </p:spPr>
      </p:pic>
      <p:grpSp>
        <p:nvGrpSpPr>
          <p:cNvPr id="8" name="组合 7">
            <a:extLst>
              <a:ext uri="{FF2B5EF4-FFF2-40B4-BE49-F238E27FC236}">
                <a16:creationId xmlns:a16="http://schemas.microsoft.com/office/drawing/2014/main" id="{09D122A5-4B99-4C96-9240-95679ABD276E}"/>
              </a:ext>
            </a:extLst>
          </p:cNvPr>
          <p:cNvGrpSpPr/>
          <p:nvPr/>
        </p:nvGrpSpPr>
        <p:grpSpPr>
          <a:xfrm>
            <a:off x="-61119" y="2225719"/>
            <a:ext cx="9144000" cy="4659665"/>
            <a:chOff x="-61119" y="2144650"/>
            <a:chExt cx="9144000" cy="4659665"/>
          </a:xfrm>
        </p:grpSpPr>
        <p:pic>
          <p:nvPicPr>
            <p:cNvPr id="5" name="图片 4">
              <a:extLst>
                <a:ext uri="{FF2B5EF4-FFF2-40B4-BE49-F238E27FC236}">
                  <a16:creationId xmlns:a16="http://schemas.microsoft.com/office/drawing/2014/main" id="{215336B3-1FDA-476E-9886-94B8581388F4}"/>
                </a:ext>
              </a:extLst>
            </p:cNvPr>
            <p:cNvPicPr>
              <a:picLocks noChangeAspect="1"/>
            </p:cNvPicPr>
            <p:nvPr/>
          </p:nvPicPr>
          <p:blipFill rotWithShape="1">
            <a:blip r:embed="rId5"/>
            <a:srcRect b="16862"/>
            <a:stretch/>
          </p:blipFill>
          <p:spPr>
            <a:xfrm>
              <a:off x="-61119" y="2144650"/>
              <a:ext cx="9144000" cy="2897798"/>
            </a:xfrm>
            <a:prstGeom prst="rect">
              <a:avLst/>
            </a:prstGeom>
          </p:spPr>
        </p:pic>
        <p:pic>
          <p:nvPicPr>
            <p:cNvPr id="6" name="图片 5">
              <a:extLst>
                <a:ext uri="{FF2B5EF4-FFF2-40B4-BE49-F238E27FC236}">
                  <a16:creationId xmlns:a16="http://schemas.microsoft.com/office/drawing/2014/main" id="{BF11F432-E9A9-4931-9275-641E52B3C7CF}"/>
                </a:ext>
              </a:extLst>
            </p:cNvPr>
            <p:cNvPicPr>
              <a:picLocks noChangeAspect="1"/>
            </p:cNvPicPr>
            <p:nvPr/>
          </p:nvPicPr>
          <p:blipFill>
            <a:blip r:embed="rId6"/>
            <a:stretch>
              <a:fillRect/>
            </a:stretch>
          </p:blipFill>
          <p:spPr>
            <a:xfrm>
              <a:off x="35719" y="4869160"/>
              <a:ext cx="8964000" cy="193515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0C89D488-7956-45A9-8809-BC6E1C73D424}"/>
              </a:ext>
            </a:extLst>
          </p:cNvPr>
          <p:cNvSpPr/>
          <p:nvPr/>
        </p:nvSpPr>
        <p:spPr>
          <a:xfrm>
            <a:off x="323528" y="2060848"/>
            <a:ext cx="8496944" cy="4032448"/>
          </a:xfrm>
          <a:prstGeom prst="rect">
            <a:avLst/>
          </a:prstGeom>
          <a:solidFill>
            <a:srgbClr val="C1F7DF"/>
          </a:solidFill>
          <a:ln>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内容占位符 2">
            <a:extLst>
              <a:ext uri="{FF2B5EF4-FFF2-40B4-BE49-F238E27FC236}">
                <a16:creationId xmlns:a16="http://schemas.microsoft.com/office/drawing/2014/main" id="{E531188C-6B86-41A5-86E8-5B0FE0808CBA}"/>
              </a:ext>
            </a:extLst>
          </p:cNvPr>
          <p:cNvSpPr>
            <a:spLocks noGrp="1"/>
          </p:cNvSpPr>
          <p:nvPr>
            <p:ph idx="1"/>
          </p:nvPr>
        </p:nvSpPr>
        <p:spPr>
          <a:xfrm>
            <a:off x="445170" y="978568"/>
            <a:ext cx="8229599" cy="866256"/>
          </a:xfrm>
        </p:spPr>
        <p:txBody>
          <a:bodyPr/>
          <a:lstStyle/>
          <a:p>
            <a:pPr>
              <a:lnSpc>
                <a:spcPct val="125000"/>
              </a:lnSpc>
              <a:buFont typeface="Wingdings" panose="05000000000000000000" pitchFamily="2" charset="2"/>
              <a:buChar char="p"/>
            </a:pPr>
            <a:r>
              <a:rPr lang="zh-CN" altLang="en-US" dirty="0"/>
              <a:t>系统上线切换后，解决问题过程中，如需临时登录某位用户的账号排查问题，为保证系统的安全性，需要用户做如下授权：</a:t>
            </a:r>
            <a:endParaRPr lang="en-US" altLang="zh-CN" dirty="0"/>
          </a:p>
          <a:p>
            <a:pPr>
              <a:lnSpc>
                <a:spcPct val="125000"/>
              </a:lnSpc>
            </a:pPr>
            <a:endParaRPr lang="zh-CN" altLang="en-US" dirty="0"/>
          </a:p>
        </p:txBody>
      </p:sp>
      <p:sp>
        <p:nvSpPr>
          <p:cNvPr id="4" name="标题 1">
            <a:extLst>
              <a:ext uri="{FF2B5EF4-FFF2-40B4-BE49-F238E27FC236}">
                <a16:creationId xmlns:a16="http://schemas.microsoft.com/office/drawing/2014/main" id="{A25E196A-2E79-4571-9433-4A65E8A8A38D}"/>
              </a:ext>
            </a:extLst>
          </p:cNvPr>
          <p:cNvSpPr>
            <a:spLocks noGrp="1"/>
          </p:cNvSpPr>
          <p:nvPr>
            <p:ph type="title"/>
          </p:nvPr>
        </p:nvSpPr>
        <p:spPr>
          <a:xfrm>
            <a:off x="541422" y="108091"/>
            <a:ext cx="8133347" cy="609600"/>
          </a:xfrm>
        </p:spPr>
        <p:txBody>
          <a:bodyPr/>
          <a:lstStyle/>
          <a:p>
            <a:r>
              <a:rPr lang="zh-CN" altLang="en-US" dirty="0"/>
              <a:t>技术支持</a:t>
            </a:r>
          </a:p>
        </p:txBody>
      </p:sp>
      <p:pic>
        <p:nvPicPr>
          <p:cNvPr id="5" name="图片 4">
            <a:extLst>
              <a:ext uri="{FF2B5EF4-FFF2-40B4-BE49-F238E27FC236}">
                <a16:creationId xmlns:a16="http://schemas.microsoft.com/office/drawing/2014/main" id="{CB69190E-AA7B-43B4-B9E8-A2B24CD6A5F8}"/>
              </a:ext>
            </a:extLst>
          </p:cNvPr>
          <p:cNvPicPr>
            <a:picLocks noChangeAspect="1"/>
          </p:cNvPicPr>
          <p:nvPr/>
        </p:nvPicPr>
        <p:blipFill>
          <a:blip r:embed="rId2"/>
          <a:stretch>
            <a:fillRect/>
          </a:stretch>
        </p:blipFill>
        <p:spPr>
          <a:xfrm>
            <a:off x="522560" y="3027015"/>
            <a:ext cx="3343275" cy="2562225"/>
          </a:xfrm>
          <a:prstGeom prst="rect">
            <a:avLst/>
          </a:prstGeom>
        </p:spPr>
      </p:pic>
      <p:sp>
        <p:nvSpPr>
          <p:cNvPr id="7" name="文本框 6">
            <a:extLst>
              <a:ext uri="{FF2B5EF4-FFF2-40B4-BE49-F238E27FC236}">
                <a16:creationId xmlns:a16="http://schemas.microsoft.com/office/drawing/2014/main" id="{71071442-6A22-4131-A1A0-FDA7FBF52454}"/>
              </a:ext>
            </a:extLst>
          </p:cNvPr>
          <p:cNvSpPr txBox="1"/>
          <p:nvPr/>
        </p:nvSpPr>
        <p:spPr>
          <a:xfrm>
            <a:off x="541422" y="2319129"/>
            <a:ext cx="3238490" cy="707886"/>
          </a:xfrm>
          <a:prstGeom prst="rect">
            <a:avLst/>
          </a:prstGeom>
          <a:noFill/>
        </p:spPr>
        <p:txBody>
          <a:bodyPr wrap="square" rtlCol="0">
            <a:spAutoFit/>
          </a:bodyPr>
          <a:lstStyle/>
          <a:p>
            <a:r>
              <a:rPr lang="en-US" altLang="zh-CN" sz="2000" b="0" dirty="0"/>
              <a:t>1.</a:t>
            </a:r>
            <a:r>
              <a:rPr lang="zh-CN" altLang="en-US" sz="2000" b="0" dirty="0"/>
              <a:t>点击页面右上角头像</a:t>
            </a:r>
            <a:r>
              <a:rPr lang="en-US" altLang="zh-CN" sz="2000" b="0" dirty="0"/>
              <a:t>-</a:t>
            </a:r>
            <a:r>
              <a:rPr lang="zh-CN" altLang="en-US" sz="2000" b="0" dirty="0"/>
              <a:t>申请协助</a:t>
            </a:r>
          </a:p>
        </p:txBody>
      </p:sp>
      <p:sp>
        <p:nvSpPr>
          <p:cNvPr id="8" name="文本框 7">
            <a:extLst>
              <a:ext uri="{FF2B5EF4-FFF2-40B4-BE49-F238E27FC236}">
                <a16:creationId xmlns:a16="http://schemas.microsoft.com/office/drawing/2014/main" id="{4ED1070E-3BEE-495C-A91F-7E5251E85B3F}"/>
              </a:ext>
            </a:extLst>
          </p:cNvPr>
          <p:cNvSpPr txBox="1"/>
          <p:nvPr/>
        </p:nvSpPr>
        <p:spPr>
          <a:xfrm>
            <a:off x="4355976" y="2314360"/>
            <a:ext cx="4338267" cy="707886"/>
          </a:xfrm>
          <a:prstGeom prst="rect">
            <a:avLst/>
          </a:prstGeom>
          <a:noFill/>
        </p:spPr>
        <p:txBody>
          <a:bodyPr wrap="square" rtlCol="0">
            <a:spAutoFit/>
          </a:bodyPr>
          <a:lstStyle/>
          <a:p>
            <a:r>
              <a:rPr lang="en-US" altLang="zh-CN" sz="2000" b="0" dirty="0"/>
              <a:t>2.</a:t>
            </a:r>
            <a:r>
              <a:rPr lang="zh-CN" altLang="en-US" sz="2000" b="0" dirty="0"/>
              <a:t>点击复制按钮，将申请协助信息中的手机号码和验证码发给支持人员</a:t>
            </a:r>
          </a:p>
        </p:txBody>
      </p:sp>
      <p:pic>
        <p:nvPicPr>
          <p:cNvPr id="2" name="图片 1">
            <a:extLst>
              <a:ext uri="{FF2B5EF4-FFF2-40B4-BE49-F238E27FC236}">
                <a16:creationId xmlns:a16="http://schemas.microsoft.com/office/drawing/2014/main" id="{EF114699-D3BD-4C86-B1EC-9B3DA90AF18F}"/>
              </a:ext>
            </a:extLst>
          </p:cNvPr>
          <p:cNvPicPr>
            <a:picLocks noChangeAspect="1"/>
          </p:cNvPicPr>
          <p:nvPr/>
        </p:nvPicPr>
        <p:blipFill>
          <a:blip r:embed="rId3"/>
          <a:stretch>
            <a:fillRect/>
          </a:stretch>
        </p:blipFill>
        <p:spPr>
          <a:xfrm>
            <a:off x="4584407" y="3109083"/>
            <a:ext cx="3895200" cy="2398088"/>
          </a:xfrm>
          <a:prstGeom prst="rect">
            <a:avLst/>
          </a:prstGeom>
        </p:spPr>
      </p:pic>
    </p:spTree>
    <p:extLst>
      <p:ext uri="{BB962C8B-B14F-4D97-AF65-F5344CB8AC3E}">
        <p14:creationId xmlns:p14="http://schemas.microsoft.com/office/powerpoint/2010/main" val="10028415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92D7AF17-2180-44E8-931E-FA9AC61CE4BB}"/>
              </a:ext>
            </a:extLst>
          </p:cNvPr>
          <p:cNvSpPr/>
          <p:nvPr/>
        </p:nvSpPr>
        <p:spPr>
          <a:xfrm>
            <a:off x="1259632" y="2924944"/>
            <a:ext cx="2954656" cy="923330"/>
          </a:xfrm>
          <a:prstGeom prst="rect">
            <a:avLst/>
          </a:prstGeom>
          <a:noFill/>
        </p:spPr>
        <p:txBody>
          <a:bodyPr wrap="none" lIns="91440" tIns="45720" rIns="91440" bIns="45720">
            <a:spAutoFit/>
          </a:bodyPr>
          <a:lstStyle/>
          <a:p>
            <a:pPr algn="ctr"/>
            <a:r>
              <a:rPr lang="zh-CN" altLang="en-US" sz="5400" b="0" cap="none" spc="0" dirty="0">
                <a:ln w="0"/>
                <a:solidFill>
                  <a:schemeClr val="bg1"/>
                </a:solidFill>
                <a:effectLst>
                  <a:reflection blurRad="6350" stA="53000" endA="300" endPos="35500" dir="5400000" sy="-90000" algn="bl" rotWithShape="0"/>
                </a:effectLst>
              </a:rPr>
              <a:t>常见问题</a:t>
            </a:r>
          </a:p>
        </p:txBody>
      </p:sp>
    </p:spTree>
    <p:extLst>
      <p:ext uri="{BB962C8B-B14F-4D97-AF65-F5344CB8AC3E}">
        <p14:creationId xmlns:p14="http://schemas.microsoft.com/office/powerpoint/2010/main" val="34890887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DCEAD0-304A-4C9D-BF7D-88F1FFC75166}"/>
              </a:ext>
            </a:extLst>
          </p:cNvPr>
          <p:cNvSpPr>
            <a:spLocks noGrp="1"/>
          </p:cNvSpPr>
          <p:nvPr>
            <p:ph type="title"/>
          </p:nvPr>
        </p:nvSpPr>
        <p:spPr/>
        <p:txBody>
          <a:bodyPr>
            <a:normAutofit/>
          </a:bodyPr>
          <a:lstStyle/>
          <a:p>
            <a:r>
              <a:rPr lang="zh-CN" altLang="en-US" dirty="0"/>
              <a:t>常见问题</a:t>
            </a:r>
            <a:r>
              <a:rPr lang="en-US" altLang="zh-CN" dirty="0"/>
              <a:t>-</a:t>
            </a:r>
            <a:r>
              <a:rPr lang="zh-CN" altLang="en-US" dirty="0"/>
              <a:t>资产或耗材采购或新增</a:t>
            </a:r>
          </a:p>
        </p:txBody>
      </p:sp>
      <p:sp>
        <p:nvSpPr>
          <p:cNvPr id="4" name="文本框 3">
            <a:extLst>
              <a:ext uri="{FF2B5EF4-FFF2-40B4-BE49-F238E27FC236}">
                <a16:creationId xmlns:a16="http://schemas.microsoft.com/office/drawing/2014/main" id="{C363FEE9-2FA2-4B1E-A79D-E3D7077C5DB7}"/>
              </a:ext>
            </a:extLst>
          </p:cNvPr>
          <p:cNvSpPr txBox="1"/>
          <p:nvPr/>
        </p:nvSpPr>
        <p:spPr>
          <a:xfrm>
            <a:off x="251520" y="1052736"/>
            <a:ext cx="8133347" cy="5116272"/>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在新系统中资产新增及报销业务与</a:t>
            </a:r>
            <a:r>
              <a:rPr lang="en-US" altLang="zh-CN" sz="2000" dirty="0">
                <a:latin typeface="微软雅黑" panose="020B0503020204020204" pitchFamily="34" charset="-122"/>
                <a:ea typeface="微软雅黑" panose="020B0503020204020204" pitchFamily="34" charset="-122"/>
              </a:rPr>
              <a:t>2.4</a:t>
            </a:r>
            <a:r>
              <a:rPr lang="zh-CN" altLang="en-US" sz="2000" dirty="0">
                <a:latin typeface="微软雅黑" panose="020B0503020204020204" pitchFamily="34" charset="-122"/>
                <a:ea typeface="微软雅黑" panose="020B0503020204020204" pitchFamily="34" charset="-122"/>
              </a:rPr>
              <a:t>系统有何差别？新系统中如何进行资产新增及报销业务的处理？</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答：与</a:t>
            </a:r>
            <a:r>
              <a:rPr lang="en-US" altLang="zh-CN" sz="2000" dirty="0">
                <a:latin typeface="微软雅黑" panose="020B0503020204020204" pitchFamily="34" charset="-122"/>
                <a:ea typeface="微软雅黑" panose="020B0503020204020204" pitchFamily="34" charset="-122"/>
              </a:rPr>
              <a:t>2.4</a:t>
            </a:r>
            <a:r>
              <a:rPr lang="zh-CN" altLang="en-US" sz="2000" dirty="0">
                <a:latin typeface="微软雅黑" panose="020B0503020204020204" pitchFamily="34" charset="-122"/>
                <a:ea typeface="微软雅黑" panose="020B0503020204020204" pitchFamily="34" charset="-122"/>
              </a:rPr>
              <a:t>系统中的差异：</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为了更清晰的对资产进行管理，新一代</a:t>
            </a:r>
            <a:r>
              <a:rPr lang="en-US" altLang="zh-CN" sz="2000" dirty="0">
                <a:latin typeface="微软雅黑" panose="020B0503020204020204" pitchFamily="34" charset="-122"/>
                <a:ea typeface="微软雅黑" panose="020B0503020204020204" pitchFamily="34" charset="-122"/>
              </a:rPr>
              <a:t>ARP</a:t>
            </a:r>
            <a:r>
              <a:rPr lang="zh-CN" altLang="en-US" sz="2000" dirty="0">
                <a:latin typeface="微软雅黑" panose="020B0503020204020204" pitchFamily="34" charset="-122"/>
                <a:ea typeface="微软雅黑" panose="020B0503020204020204" pitchFamily="34" charset="-122"/>
              </a:rPr>
              <a:t>将资产管理与报销业务做了一定程度的分离，对原来资产信息与报销单信息混杂在一起的情况做了优化，</a:t>
            </a: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将入库单和报销单进行了拆分</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根据资产管理规定，实行</a:t>
            </a: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先入库后报销</a:t>
            </a:r>
            <a:r>
              <a:rPr lang="zh-CN" altLang="en-US" sz="2000" dirty="0">
                <a:latin typeface="微软雅黑" panose="020B0503020204020204" pitchFamily="34" charset="-122"/>
                <a:ea typeface="微软雅黑" panose="020B0503020204020204" pitchFamily="34" charset="-122"/>
              </a:rPr>
              <a:t>的业务操作模式。且入库单和报销单在业务上有紧密的关联性，报销时可选择已审批通过的入库单进行</a:t>
            </a: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关联</a:t>
            </a:r>
            <a:r>
              <a:rPr lang="zh-CN" altLang="en-US" sz="2000" dirty="0">
                <a:latin typeface="微软雅黑" panose="020B0503020204020204" pitchFamily="34" charset="-122"/>
                <a:ea typeface="微软雅黑" panose="020B0503020204020204" pitchFamily="34" charset="-122"/>
              </a:rPr>
              <a:t>，相关</a:t>
            </a: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信息自动带出</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资产管理员重点审核与资产相关的业务单据（入库单），财务的老师重点审核报销单本身的财务相关信息，业务逻辑更清晰。</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639050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4FD7FB9-D9FF-462A-9C41-9389860B3FCB}"/>
              </a:ext>
            </a:extLst>
          </p:cNvPr>
          <p:cNvSpPr>
            <a:spLocks noGrp="1"/>
          </p:cNvSpPr>
          <p:nvPr>
            <p:ph idx="1"/>
          </p:nvPr>
        </p:nvSpPr>
        <p:spPr/>
        <p:txBody>
          <a:bodyPr/>
          <a:lstStyle/>
          <a:p>
            <a:pPr>
              <a:lnSpc>
                <a:spcPct val="150000"/>
              </a:lnSpc>
              <a:buFont typeface="Wingdings" panose="05000000000000000000" pitchFamily="2" charset="2"/>
              <a:buChar char="u"/>
            </a:pPr>
            <a:r>
              <a:rPr lang="zh-CN" altLang="en-US" dirty="0">
                <a:solidFill>
                  <a:schemeClr val="accent6">
                    <a:lumMod val="75000"/>
                  </a:schemeClr>
                </a:solidFill>
              </a:rPr>
              <a:t>为什么采购申请时无法选到核算账号？</a:t>
            </a:r>
            <a:endParaRPr lang="en-US" altLang="zh-CN" dirty="0"/>
          </a:p>
          <a:p>
            <a:pPr marL="0" indent="0">
              <a:lnSpc>
                <a:spcPct val="150000"/>
              </a:lnSpc>
              <a:buNone/>
            </a:pPr>
            <a:r>
              <a:rPr lang="zh-CN" altLang="en-US" dirty="0"/>
              <a:t>答：用户是否能够使用核算账号的预算，是由核算账号预算使用人员控制的，需要需要科研处或财务处的老师进行授权。</a:t>
            </a:r>
          </a:p>
          <a:p>
            <a:pPr>
              <a:lnSpc>
                <a:spcPct val="150000"/>
              </a:lnSpc>
            </a:pPr>
            <a:endParaRPr lang="zh-CN" altLang="en-US" dirty="0"/>
          </a:p>
        </p:txBody>
      </p:sp>
      <p:sp>
        <p:nvSpPr>
          <p:cNvPr id="4" name="标题 1">
            <a:extLst>
              <a:ext uri="{FF2B5EF4-FFF2-40B4-BE49-F238E27FC236}">
                <a16:creationId xmlns:a16="http://schemas.microsoft.com/office/drawing/2014/main" id="{B08B0F43-7329-4543-814E-537D9A0FB82F}"/>
              </a:ext>
            </a:extLst>
          </p:cNvPr>
          <p:cNvSpPr>
            <a:spLocks noGrp="1"/>
          </p:cNvSpPr>
          <p:nvPr>
            <p:ph type="title"/>
          </p:nvPr>
        </p:nvSpPr>
        <p:spPr>
          <a:xfrm>
            <a:off x="541422" y="108091"/>
            <a:ext cx="8133347" cy="609600"/>
          </a:xfrm>
        </p:spPr>
        <p:txBody>
          <a:bodyPr>
            <a:normAutofit/>
          </a:bodyPr>
          <a:lstStyle/>
          <a:p>
            <a:r>
              <a:rPr lang="zh-CN" altLang="en-US" dirty="0"/>
              <a:t>常见问题</a:t>
            </a:r>
            <a:r>
              <a:rPr lang="en-US" altLang="zh-CN" dirty="0"/>
              <a:t>-</a:t>
            </a:r>
            <a:r>
              <a:rPr lang="zh-CN" altLang="en-US" dirty="0"/>
              <a:t>资产或耗材采购或新增</a:t>
            </a:r>
            <a:r>
              <a:rPr lang="en-US" altLang="zh-CN" dirty="0"/>
              <a:t>-</a:t>
            </a:r>
            <a:r>
              <a:rPr lang="zh-CN" altLang="en-US" dirty="0"/>
              <a:t>采购</a:t>
            </a:r>
          </a:p>
        </p:txBody>
      </p:sp>
    </p:spTree>
    <p:extLst>
      <p:ext uri="{BB962C8B-B14F-4D97-AF65-F5344CB8AC3E}">
        <p14:creationId xmlns:p14="http://schemas.microsoft.com/office/powerpoint/2010/main" val="13343171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4FD7FB9-D9FF-462A-9C41-9389860B3FCB}"/>
              </a:ext>
            </a:extLst>
          </p:cNvPr>
          <p:cNvSpPr>
            <a:spLocks noGrp="1"/>
          </p:cNvSpPr>
          <p:nvPr>
            <p:ph idx="1"/>
          </p:nvPr>
        </p:nvSpPr>
        <p:spPr/>
        <p:txBody>
          <a:bodyPr>
            <a:normAutofit fontScale="92500"/>
          </a:bodyPr>
          <a:lstStyle/>
          <a:p>
            <a:pPr>
              <a:lnSpc>
                <a:spcPct val="150000"/>
              </a:lnSpc>
              <a:buFont typeface="Wingdings" panose="05000000000000000000" pitchFamily="2" charset="2"/>
              <a:buChar char="u"/>
            </a:pPr>
            <a:r>
              <a:rPr lang="zh-CN" altLang="en-US" dirty="0">
                <a:solidFill>
                  <a:schemeClr val="accent6">
                    <a:lumMod val="75000"/>
                  </a:schemeClr>
                </a:solidFill>
              </a:rPr>
              <a:t>固定资产增值的，研究组在新系统里怎么填验收入库？</a:t>
            </a:r>
            <a:endParaRPr lang="en-US" altLang="zh-CN" dirty="0">
              <a:solidFill>
                <a:schemeClr val="accent6">
                  <a:lumMod val="75000"/>
                </a:schemeClr>
              </a:solidFill>
            </a:endParaRPr>
          </a:p>
          <a:p>
            <a:pPr marL="0" indent="0">
              <a:lnSpc>
                <a:spcPct val="150000"/>
              </a:lnSpc>
              <a:buNone/>
            </a:pPr>
            <a:r>
              <a:rPr lang="zh-CN" altLang="en-US" dirty="0"/>
              <a:t>答：如果从采购申请开始，在填写采购申请的时候，添加资产那个页面勾选“是否配件”，在验收入库的时候，关联父资产即可。如果直接填写验收入库，在验收入库添加资产的时候，勾选“是否配件”，然后关联父资产即可。</a:t>
            </a:r>
            <a:endParaRPr lang="en-US" altLang="zh-CN" dirty="0"/>
          </a:p>
          <a:p>
            <a:pPr marL="342900" lvl="1" indent="-342900">
              <a:lnSpc>
                <a:spcPct val="150000"/>
              </a:lnSpc>
              <a:buFont typeface="Wingdings" panose="05000000000000000000" pitchFamily="2" charset="2"/>
              <a:buChar char="Ø"/>
            </a:pPr>
            <a:r>
              <a:rPr lang="zh-CN" altLang="en-US" sz="2100" dirty="0"/>
              <a:t>系统会自动将配件的价值增加到父资产中，用户在月末账务处理时，可通过父资产成本增加的方式进行入账。</a:t>
            </a:r>
            <a:endParaRPr lang="en-US" altLang="zh-CN" sz="2100" dirty="0"/>
          </a:p>
          <a:p>
            <a:pPr marL="342900" lvl="1" indent="-342900">
              <a:lnSpc>
                <a:spcPct val="150000"/>
              </a:lnSpc>
              <a:buFont typeface="Wingdings" panose="05000000000000000000" pitchFamily="2" charset="2"/>
              <a:buChar char="Ø"/>
            </a:pPr>
            <a:r>
              <a:rPr lang="zh-CN" altLang="en-US" sz="2000" dirty="0"/>
              <a:t>注：</a:t>
            </a:r>
            <a:endParaRPr lang="en-US" altLang="zh-CN" sz="2000" dirty="0"/>
          </a:p>
          <a:p>
            <a:pPr marL="800100" lvl="2" indent="-342900">
              <a:lnSpc>
                <a:spcPct val="150000"/>
              </a:lnSpc>
              <a:buFont typeface="Arial" panose="020B0604020202020204" pitchFamily="34" charset="0"/>
              <a:buChar char="•"/>
            </a:pPr>
            <a:r>
              <a:rPr lang="zh-CN" altLang="en-US" sz="2000" dirty="0"/>
              <a:t>由于配件大部分都是采购的，因此根据需要决定配件是否走采购申请和采购订单的阶段。</a:t>
            </a:r>
            <a:endParaRPr lang="en-US" altLang="zh-CN" sz="2000" dirty="0"/>
          </a:p>
          <a:p>
            <a:pPr marL="800100" lvl="2" indent="-342900">
              <a:lnSpc>
                <a:spcPct val="150000"/>
              </a:lnSpc>
              <a:buFont typeface="Arial" panose="020B0604020202020204" pitchFamily="34" charset="0"/>
              <a:buChar char="•"/>
            </a:pPr>
            <a:r>
              <a:rPr lang="zh-CN" altLang="en-US" sz="2000" dirty="0"/>
              <a:t>为了更好的对配件进行管理和记录，一般通过以上方式添加配件，而不是通过资产变更直接变更资产金额。</a:t>
            </a:r>
            <a:endParaRPr lang="en-US" altLang="zh-CN" sz="2000" dirty="0"/>
          </a:p>
          <a:p>
            <a:pPr marL="0" indent="0">
              <a:lnSpc>
                <a:spcPct val="150000"/>
              </a:lnSpc>
              <a:buNone/>
            </a:pPr>
            <a:endParaRPr lang="en-US" altLang="zh-CN" dirty="0"/>
          </a:p>
          <a:p>
            <a:pPr marL="0" indent="0">
              <a:lnSpc>
                <a:spcPct val="150000"/>
              </a:lnSpc>
              <a:buNone/>
            </a:pPr>
            <a:endParaRPr lang="zh-CN" altLang="en-US" dirty="0"/>
          </a:p>
          <a:p>
            <a:pPr>
              <a:lnSpc>
                <a:spcPct val="150000"/>
              </a:lnSpc>
            </a:pPr>
            <a:endParaRPr lang="zh-CN" altLang="en-US" dirty="0"/>
          </a:p>
        </p:txBody>
      </p:sp>
      <p:sp>
        <p:nvSpPr>
          <p:cNvPr id="4" name="标题 1">
            <a:extLst>
              <a:ext uri="{FF2B5EF4-FFF2-40B4-BE49-F238E27FC236}">
                <a16:creationId xmlns:a16="http://schemas.microsoft.com/office/drawing/2014/main" id="{B08B0F43-7329-4543-814E-537D9A0FB82F}"/>
              </a:ext>
            </a:extLst>
          </p:cNvPr>
          <p:cNvSpPr>
            <a:spLocks noGrp="1"/>
          </p:cNvSpPr>
          <p:nvPr>
            <p:ph type="title"/>
          </p:nvPr>
        </p:nvSpPr>
        <p:spPr>
          <a:xfrm>
            <a:off x="541422" y="108091"/>
            <a:ext cx="8133347" cy="609600"/>
          </a:xfrm>
        </p:spPr>
        <p:txBody>
          <a:bodyPr>
            <a:normAutofit/>
          </a:bodyPr>
          <a:lstStyle/>
          <a:p>
            <a:r>
              <a:rPr lang="zh-CN" altLang="en-US" dirty="0"/>
              <a:t>常见问题</a:t>
            </a:r>
            <a:r>
              <a:rPr lang="en-US" altLang="zh-CN" dirty="0"/>
              <a:t>-</a:t>
            </a:r>
            <a:r>
              <a:rPr lang="zh-CN" altLang="en-US" dirty="0"/>
              <a:t>资产或耗材采购或新增</a:t>
            </a:r>
            <a:r>
              <a:rPr lang="en-US" altLang="zh-CN" dirty="0"/>
              <a:t>-</a:t>
            </a:r>
            <a:r>
              <a:rPr lang="zh-CN" altLang="en-US" dirty="0"/>
              <a:t>入库</a:t>
            </a:r>
          </a:p>
        </p:txBody>
      </p:sp>
    </p:spTree>
    <p:extLst>
      <p:ext uri="{BB962C8B-B14F-4D97-AF65-F5344CB8AC3E}">
        <p14:creationId xmlns:p14="http://schemas.microsoft.com/office/powerpoint/2010/main" val="1255073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4FD7FB9-D9FF-462A-9C41-9389860B3FCB}"/>
              </a:ext>
            </a:extLst>
          </p:cNvPr>
          <p:cNvSpPr>
            <a:spLocks noGrp="1"/>
          </p:cNvSpPr>
          <p:nvPr>
            <p:ph idx="1"/>
          </p:nvPr>
        </p:nvSpPr>
        <p:spPr/>
        <p:txBody>
          <a:bodyPr/>
          <a:lstStyle/>
          <a:p>
            <a:pPr>
              <a:lnSpc>
                <a:spcPct val="150000"/>
              </a:lnSpc>
              <a:buFont typeface="Wingdings" panose="05000000000000000000" pitchFamily="2" charset="2"/>
              <a:buChar char="u"/>
            </a:pPr>
            <a:r>
              <a:rPr lang="zh-CN" altLang="en-US" dirty="0">
                <a:solidFill>
                  <a:schemeClr val="accent6">
                    <a:lumMod val="75000"/>
                  </a:schemeClr>
                </a:solidFill>
              </a:rPr>
              <a:t>耗材采购申请单的申请金额大于实际金额的话，可以在验收申请申请中修改金额吗？还是要重新做采购申请和实际金额一致？</a:t>
            </a:r>
            <a:endParaRPr lang="en-US" altLang="zh-CN" dirty="0">
              <a:solidFill>
                <a:schemeClr val="accent6">
                  <a:lumMod val="75000"/>
                </a:schemeClr>
              </a:solidFill>
            </a:endParaRPr>
          </a:p>
          <a:p>
            <a:pPr marL="0" indent="0">
              <a:lnSpc>
                <a:spcPct val="150000"/>
              </a:lnSpc>
              <a:buNone/>
            </a:pPr>
            <a:r>
              <a:rPr lang="zh-CN" altLang="en-US" dirty="0"/>
              <a:t>答：如果采购申请单的金额大于实际的金额，可以在验收入库环节修改金额。</a:t>
            </a:r>
          </a:p>
          <a:p>
            <a:pPr>
              <a:lnSpc>
                <a:spcPct val="150000"/>
              </a:lnSpc>
            </a:pPr>
            <a:endParaRPr lang="zh-CN" altLang="en-US" dirty="0"/>
          </a:p>
        </p:txBody>
      </p:sp>
      <p:sp>
        <p:nvSpPr>
          <p:cNvPr id="4" name="标题 1">
            <a:extLst>
              <a:ext uri="{FF2B5EF4-FFF2-40B4-BE49-F238E27FC236}">
                <a16:creationId xmlns:a16="http://schemas.microsoft.com/office/drawing/2014/main" id="{B08B0F43-7329-4543-814E-537D9A0FB82F}"/>
              </a:ext>
            </a:extLst>
          </p:cNvPr>
          <p:cNvSpPr>
            <a:spLocks noGrp="1"/>
          </p:cNvSpPr>
          <p:nvPr>
            <p:ph type="title"/>
          </p:nvPr>
        </p:nvSpPr>
        <p:spPr>
          <a:xfrm>
            <a:off x="541422" y="108091"/>
            <a:ext cx="8133347" cy="609600"/>
          </a:xfrm>
        </p:spPr>
        <p:txBody>
          <a:bodyPr>
            <a:normAutofit/>
          </a:bodyPr>
          <a:lstStyle/>
          <a:p>
            <a:r>
              <a:rPr lang="zh-CN" altLang="en-US" dirty="0"/>
              <a:t>常见问题</a:t>
            </a:r>
            <a:r>
              <a:rPr lang="en-US" altLang="zh-CN" dirty="0"/>
              <a:t>-</a:t>
            </a:r>
            <a:r>
              <a:rPr lang="zh-CN" altLang="en-US" dirty="0"/>
              <a:t>资产或耗材采购或新增</a:t>
            </a:r>
            <a:r>
              <a:rPr lang="en-US" altLang="zh-CN" dirty="0"/>
              <a:t>-</a:t>
            </a:r>
            <a:r>
              <a:rPr lang="zh-CN" altLang="en-US" dirty="0"/>
              <a:t>入库</a:t>
            </a:r>
          </a:p>
        </p:txBody>
      </p:sp>
    </p:spTree>
    <p:extLst>
      <p:ext uri="{BB962C8B-B14F-4D97-AF65-F5344CB8AC3E}">
        <p14:creationId xmlns:p14="http://schemas.microsoft.com/office/powerpoint/2010/main" val="22349892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4FD7FB9-D9FF-462A-9C41-9389860B3FCB}"/>
              </a:ext>
            </a:extLst>
          </p:cNvPr>
          <p:cNvSpPr>
            <a:spLocks noGrp="1"/>
          </p:cNvSpPr>
          <p:nvPr>
            <p:ph idx="1"/>
          </p:nvPr>
        </p:nvSpPr>
        <p:spPr/>
        <p:txBody>
          <a:bodyPr/>
          <a:lstStyle/>
          <a:p>
            <a:pPr>
              <a:lnSpc>
                <a:spcPct val="150000"/>
              </a:lnSpc>
              <a:buFont typeface="Wingdings" panose="05000000000000000000" pitchFamily="2" charset="2"/>
              <a:buChar char="u"/>
            </a:pPr>
            <a:r>
              <a:rPr lang="zh-CN" altLang="en-US" dirty="0">
                <a:solidFill>
                  <a:schemeClr val="accent6">
                    <a:lumMod val="75000"/>
                  </a:schemeClr>
                </a:solidFill>
              </a:rPr>
              <a:t>已审核通过的验收入库单，金额填错了，如何修改？</a:t>
            </a:r>
            <a:endParaRPr lang="en-US" altLang="zh-CN" dirty="0">
              <a:solidFill>
                <a:schemeClr val="accent6">
                  <a:lumMod val="75000"/>
                </a:schemeClr>
              </a:solidFill>
            </a:endParaRPr>
          </a:p>
          <a:p>
            <a:pPr marL="0" indent="0">
              <a:lnSpc>
                <a:spcPct val="150000"/>
              </a:lnSpc>
              <a:buNone/>
            </a:pPr>
            <a:r>
              <a:rPr lang="zh-CN" altLang="en-US" dirty="0"/>
              <a:t>答：已经审批结束的验收入库单据已变为历史数据，不能修改。如果确实信息填写错误，可以将这张入库单通过单据办结</a:t>
            </a:r>
            <a:r>
              <a:rPr lang="en-US" altLang="zh-CN" dirty="0"/>
              <a:t>-</a:t>
            </a:r>
            <a:r>
              <a:rPr lang="zh-CN" altLang="en-US" dirty="0"/>
              <a:t>作废的功能进行作废处理，然后重新新建一张入库单</a:t>
            </a:r>
            <a:endParaRPr lang="en-US" altLang="zh-CN" dirty="0"/>
          </a:p>
          <a:p>
            <a:pPr marL="0" indent="0">
              <a:lnSpc>
                <a:spcPct val="150000"/>
              </a:lnSpc>
              <a:buNone/>
            </a:pPr>
            <a:r>
              <a:rPr lang="zh-CN" altLang="en-US" dirty="0"/>
              <a:t>后续系统优化时，可考虑作废的同时，用户可选择将已作废单据的信息复制到一张新的草稿状态的单据，减少用户录入的工作量。</a:t>
            </a:r>
          </a:p>
          <a:p>
            <a:pPr>
              <a:lnSpc>
                <a:spcPct val="150000"/>
              </a:lnSpc>
            </a:pPr>
            <a:endParaRPr lang="zh-CN" altLang="en-US" dirty="0"/>
          </a:p>
        </p:txBody>
      </p:sp>
      <p:sp>
        <p:nvSpPr>
          <p:cNvPr id="4" name="标题 1">
            <a:extLst>
              <a:ext uri="{FF2B5EF4-FFF2-40B4-BE49-F238E27FC236}">
                <a16:creationId xmlns:a16="http://schemas.microsoft.com/office/drawing/2014/main" id="{B08B0F43-7329-4543-814E-537D9A0FB82F}"/>
              </a:ext>
            </a:extLst>
          </p:cNvPr>
          <p:cNvSpPr>
            <a:spLocks noGrp="1"/>
          </p:cNvSpPr>
          <p:nvPr>
            <p:ph type="title"/>
          </p:nvPr>
        </p:nvSpPr>
        <p:spPr>
          <a:xfrm>
            <a:off x="541422" y="108091"/>
            <a:ext cx="8133347" cy="609600"/>
          </a:xfrm>
        </p:spPr>
        <p:txBody>
          <a:bodyPr>
            <a:normAutofit/>
          </a:bodyPr>
          <a:lstStyle/>
          <a:p>
            <a:r>
              <a:rPr lang="zh-CN" altLang="en-US" dirty="0"/>
              <a:t>常见问题</a:t>
            </a:r>
            <a:r>
              <a:rPr lang="en-US" altLang="zh-CN" dirty="0"/>
              <a:t>-</a:t>
            </a:r>
            <a:r>
              <a:rPr lang="zh-CN" altLang="en-US" dirty="0"/>
              <a:t>资产或耗材采购或新增</a:t>
            </a:r>
            <a:r>
              <a:rPr lang="en-US" altLang="zh-CN" dirty="0"/>
              <a:t>-</a:t>
            </a:r>
            <a:r>
              <a:rPr lang="zh-CN" altLang="en-US" dirty="0"/>
              <a:t>入库</a:t>
            </a:r>
          </a:p>
        </p:txBody>
      </p:sp>
    </p:spTree>
    <p:extLst>
      <p:ext uri="{BB962C8B-B14F-4D97-AF65-F5344CB8AC3E}">
        <p14:creationId xmlns:p14="http://schemas.microsoft.com/office/powerpoint/2010/main" val="3481983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B747F0CB-70CF-4D00-B796-CBA5FBC83B03}"/>
              </a:ext>
            </a:extLst>
          </p:cNvPr>
          <p:cNvSpPr>
            <a:spLocks noGrp="1"/>
          </p:cNvSpPr>
          <p:nvPr>
            <p:ph type="title"/>
          </p:nvPr>
        </p:nvSpPr>
        <p:spPr>
          <a:xfrm>
            <a:off x="541422" y="108091"/>
            <a:ext cx="8133347" cy="609600"/>
          </a:xfrm>
        </p:spPr>
        <p:txBody>
          <a:bodyPr>
            <a:normAutofit/>
          </a:bodyPr>
          <a:lstStyle/>
          <a:p>
            <a:r>
              <a:rPr lang="zh-CN" altLang="en-US" sz="2000" dirty="0"/>
              <a:t>共性操作</a:t>
            </a:r>
          </a:p>
        </p:txBody>
      </p:sp>
      <p:sp>
        <p:nvSpPr>
          <p:cNvPr id="5" name="内容占位符 2">
            <a:extLst>
              <a:ext uri="{FF2B5EF4-FFF2-40B4-BE49-F238E27FC236}">
                <a16:creationId xmlns:a16="http://schemas.microsoft.com/office/drawing/2014/main" id="{7F7092EF-E528-4795-AA51-7D899B5B5466}"/>
              </a:ext>
            </a:extLst>
          </p:cNvPr>
          <p:cNvSpPr>
            <a:spLocks noGrp="1"/>
          </p:cNvSpPr>
          <p:nvPr>
            <p:ph idx="1"/>
          </p:nvPr>
        </p:nvSpPr>
        <p:spPr>
          <a:xfrm>
            <a:off x="445170" y="978568"/>
            <a:ext cx="8087270" cy="794248"/>
          </a:xfrm>
        </p:spPr>
        <p:txBody>
          <a:bodyPr>
            <a:normAutofit/>
          </a:bodyPr>
          <a:lstStyle/>
          <a:p>
            <a:pPr>
              <a:lnSpc>
                <a:spcPct val="125000"/>
              </a:lnSpc>
            </a:pPr>
            <a:r>
              <a:rPr lang="zh-CN" altLang="en-US" sz="2400" dirty="0"/>
              <a:t>按钮</a:t>
            </a:r>
            <a:endParaRPr lang="en-US" altLang="zh-CN" sz="24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08720"/>
            <a:ext cx="11239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169" y="908720"/>
            <a:ext cx="246697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内容占位符 2">
            <a:extLst>
              <a:ext uri="{FF2B5EF4-FFF2-40B4-BE49-F238E27FC236}">
                <a16:creationId xmlns:a16="http://schemas.microsoft.com/office/drawing/2014/main" id="{7F7092EF-E528-4795-AA51-7D899B5B5466}"/>
              </a:ext>
            </a:extLst>
          </p:cNvPr>
          <p:cNvSpPr txBox="1">
            <a:spLocks/>
          </p:cNvSpPr>
          <p:nvPr/>
        </p:nvSpPr>
        <p:spPr>
          <a:xfrm>
            <a:off x="107504" y="1925216"/>
            <a:ext cx="8568952" cy="3448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457200" rtl="0" eaLnBrk="1" latinLnBrk="0" hangingPunct="1">
              <a:spcBef>
                <a:spcPct val="20000"/>
              </a:spcBef>
              <a:buFont typeface="Arial"/>
              <a:buChar char="–"/>
              <a:defRPr sz="18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lnSpc>
                <a:spcPct val="150000"/>
              </a:lnSpc>
              <a:spcAft>
                <a:spcPts val="0"/>
              </a:spcAft>
            </a:pPr>
            <a:r>
              <a:rPr kumimoji="0" lang="zh-CN" altLang="en-US" sz="2000" dirty="0">
                <a:solidFill>
                  <a:schemeClr val="tx1"/>
                </a:solidFill>
              </a:rPr>
              <a:t>“申请”按钮</a:t>
            </a:r>
            <a:r>
              <a:rPr kumimoji="0" lang="zh-CN" altLang="en-US" sz="2000" b="0" dirty="0"/>
              <a:t>：页面跳转至业务单据申请填报页面。</a:t>
            </a:r>
            <a:endParaRPr kumimoji="0" lang="en-US" altLang="zh-CN" sz="2000" b="0" dirty="0"/>
          </a:p>
          <a:p>
            <a:pPr lvl="1" fontAlgn="auto">
              <a:lnSpc>
                <a:spcPct val="150000"/>
              </a:lnSpc>
              <a:spcAft>
                <a:spcPts val="0"/>
              </a:spcAft>
            </a:pPr>
            <a:r>
              <a:rPr kumimoji="0" lang="zh-CN" altLang="en-US" sz="2000" dirty="0">
                <a:solidFill>
                  <a:schemeClr val="tx1"/>
                </a:solidFill>
              </a:rPr>
              <a:t>“提交”按钮</a:t>
            </a:r>
            <a:r>
              <a:rPr kumimoji="0" lang="zh-CN" altLang="en-US" sz="2000" b="0" dirty="0"/>
              <a:t>：将当前页面数据</a:t>
            </a:r>
            <a:r>
              <a:rPr lang="zh-CN" altLang="en-US" sz="2000" b="0" dirty="0"/>
              <a:t>经系统格式检查后，提交到下一流程环节</a:t>
            </a:r>
            <a:r>
              <a:rPr kumimoji="0" lang="zh-CN" altLang="en-US" sz="2000" b="0" dirty="0"/>
              <a:t>。</a:t>
            </a:r>
            <a:endParaRPr kumimoji="0" lang="en-US" altLang="zh-CN" sz="2000" b="0" dirty="0"/>
          </a:p>
          <a:p>
            <a:pPr lvl="1" fontAlgn="auto">
              <a:lnSpc>
                <a:spcPct val="150000"/>
              </a:lnSpc>
              <a:spcAft>
                <a:spcPts val="0"/>
              </a:spcAft>
            </a:pPr>
            <a:r>
              <a:rPr kumimoji="0" lang="zh-CN" altLang="en-US" sz="2000" dirty="0">
                <a:solidFill>
                  <a:schemeClr val="tx1"/>
                </a:solidFill>
              </a:rPr>
              <a:t>“暂存”按钮</a:t>
            </a:r>
            <a:r>
              <a:rPr kumimoji="0" lang="zh-CN" altLang="en-US" sz="2000" b="0" dirty="0"/>
              <a:t>：将业务申请单据保存到对应业务列表“暂存”页签中。</a:t>
            </a:r>
            <a:endParaRPr kumimoji="0" lang="en-US" altLang="zh-CN" sz="2000" b="0" dirty="0"/>
          </a:p>
          <a:p>
            <a:pPr lvl="1" fontAlgn="auto">
              <a:lnSpc>
                <a:spcPct val="150000"/>
              </a:lnSpc>
              <a:spcAft>
                <a:spcPts val="0"/>
              </a:spcAft>
            </a:pPr>
            <a:r>
              <a:rPr kumimoji="0" lang="zh-CN" altLang="en-US" sz="2000" dirty="0">
                <a:solidFill>
                  <a:schemeClr val="tx1"/>
                </a:solidFill>
              </a:rPr>
              <a:t>“撤销”按钮</a:t>
            </a:r>
            <a:r>
              <a:rPr kumimoji="0" lang="zh-CN" altLang="en-US" sz="2000" b="0" dirty="0"/>
              <a:t>：将本人提交的正在审批中的业务单据撤回，撤回的业务单据可在对应业务列表中“暂存”页签中查看或编辑。</a:t>
            </a:r>
          </a:p>
        </p:txBody>
      </p:sp>
      <p:pic>
        <p:nvPicPr>
          <p:cNvPr id="184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2680" y="940070"/>
            <a:ext cx="1044000" cy="66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8978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4FD7FB9-D9FF-462A-9C41-9389860B3FCB}"/>
              </a:ext>
            </a:extLst>
          </p:cNvPr>
          <p:cNvSpPr>
            <a:spLocks noGrp="1"/>
          </p:cNvSpPr>
          <p:nvPr>
            <p:ph idx="1"/>
          </p:nvPr>
        </p:nvSpPr>
        <p:spPr/>
        <p:txBody>
          <a:bodyPr/>
          <a:lstStyle/>
          <a:p>
            <a:pPr>
              <a:lnSpc>
                <a:spcPct val="150000"/>
              </a:lnSpc>
              <a:buFont typeface="Wingdings" panose="05000000000000000000" pitchFamily="2" charset="2"/>
              <a:buChar char="u"/>
            </a:pPr>
            <a:r>
              <a:rPr lang="zh-CN" altLang="en-US" dirty="0">
                <a:solidFill>
                  <a:schemeClr val="accent6">
                    <a:lumMod val="75000"/>
                  </a:schemeClr>
                </a:solidFill>
              </a:rPr>
              <a:t>固定资产入库为什么有关联借款单的情况呢？</a:t>
            </a:r>
            <a:endParaRPr lang="en-US" altLang="zh-CN" dirty="0">
              <a:solidFill>
                <a:schemeClr val="accent6">
                  <a:lumMod val="75000"/>
                </a:schemeClr>
              </a:solidFill>
            </a:endParaRPr>
          </a:p>
          <a:p>
            <a:pPr marL="0" indent="0">
              <a:lnSpc>
                <a:spcPct val="150000"/>
              </a:lnSpc>
              <a:buNone/>
            </a:pPr>
            <a:r>
              <a:rPr lang="zh-CN" altLang="en-US" dirty="0"/>
              <a:t>答：入库时关联借款单是由于用户在系统中提交了该笔资产采购的借款单，但借款单未关联采购订单。验收入库时是为了使用借款单中的预算，不再额外冻结预算。</a:t>
            </a:r>
          </a:p>
          <a:p>
            <a:pPr>
              <a:lnSpc>
                <a:spcPct val="150000"/>
              </a:lnSpc>
            </a:pPr>
            <a:endParaRPr lang="zh-CN" altLang="en-US" dirty="0"/>
          </a:p>
        </p:txBody>
      </p:sp>
      <p:sp>
        <p:nvSpPr>
          <p:cNvPr id="4" name="标题 1">
            <a:extLst>
              <a:ext uri="{FF2B5EF4-FFF2-40B4-BE49-F238E27FC236}">
                <a16:creationId xmlns:a16="http://schemas.microsoft.com/office/drawing/2014/main" id="{B08B0F43-7329-4543-814E-537D9A0FB82F}"/>
              </a:ext>
            </a:extLst>
          </p:cNvPr>
          <p:cNvSpPr>
            <a:spLocks noGrp="1"/>
          </p:cNvSpPr>
          <p:nvPr>
            <p:ph type="title"/>
          </p:nvPr>
        </p:nvSpPr>
        <p:spPr>
          <a:xfrm>
            <a:off x="541422" y="108091"/>
            <a:ext cx="8133347" cy="609600"/>
          </a:xfrm>
        </p:spPr>
        <p:txBody>
          <a:bodyPr>
            <a:normAutofit/>
          </a:bodyPr>
          <a:lstStyle/>
          <a:p>
            <a:r>
              <a:rPr lang="zh-CN" altLang="en-US" dirty="0"/>
              <a:t>常见问题</a:t>
            </a:r>
            <a:r>
              <a:rPr lang="en-US" altLang="zh-CN" dirty="0"/>
              <a:t>-</a:t>
            </a:r>
            <a:r>
              <a:rPr lang="zh-CN" altLang="en-US" dirty="0"/>
              <a:t>资产或耗材采购或新增</a:t>
            </a:r>
            <a:r>
              <a:rPr lang="en-US" altLang="zh-CN" dirty="0"/>
              <a:t>-</a:t>
            </a:r>
            <a:r>
              <a:rPr lang="zh-CN" altLang="en-US" dirty="0"/>
              <a:t>入库</a:t>
            </a:r>
          </a:p>
        </p:txBody>
      </p:sp>
    </p:spTree>
    <p:extLst>
      <p:ext uri="{BB962C8B-B14F-4D97-AF65-F5344CB8AC3E}">
        <p14:creationId xmlns:p14="http://schemas.microsoft.com/office/powerpoint/2010/main" val="1433294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CD1E171E-3A30-4071-AFFC-9545F4E6652A}"/>
              </a:ext>
            </a:extLst>
          </p:cNvPr>
          <p:cNvSpPr>
            <a:spLocks noGrp="1"/>
          </p:cNvSpPr>
          <p:nvPr>
            <p:ph idx="1"/>
          </p:nvPr>
        </p:nvSpPr>
        <p:spPr>
          <a:xfrm>
            <a:off x="445170" y="741991"/>
            <a:ext cx="8229599" cy="2133597"/>
          </a:xfrm>
          <a:noFill/>
        </p:spPr>
        <p:txBody>
          <a:bodyPr wrap="square" rtlCol="0">
            <a:spAutoFit/>
          </a:bodyPr>
          <a:lstStyle/>
          <a:p>
            <a:pPr>
              <a:lnSpc>
                <a:spcPct val="150000"/>
              </a:lnSpc>
              <a:buFont typeface="Wingdings" panose="05000000000000000000" pitchFamily="2" charset="2"/>
              <a:buChar char="u"/>
            </a:pPr>
            <a:r>
              <a:rPr lang="zh-CN" altLang="en-US" dirty="0">
                <a:solidFill>
                  <a:schemeClr val="accent6">
                    <a:lumMod val="75000"/>
                  </a:schemeClr>
                </a:solidFill>
              </a:rPr>
              <a:t>验收入库关联了借款单，提交时，提示“入库金额与分摊金额不等”，该如何处理？</a:t>
            </a:r>
            <a:endParaRPr lang="en-US" altLang="zh-CN" dirty="0">
              <a:solidFill>
                <a:schemeClr val="accent6">
                  <a:lumMod val="75000"/>
                </a:schemeClr>
              </a:solidFill>
            </a:endParaRPr>
          </a:p>
          <a:p>
            <a:pPr defTabSz="914400">
              <a:lnSpc>
                <a:spcPct val="125000"/>
              </a:lnSpc>
              <a:buFont typeface="Wingdings" panose="05000000000000000000" pitchFamily="2" charset="2"/>
              <a:buChar char="n"/>
            </a:pPr>
            <a:r>
              <a:rPr lang="zh-CN" altLang="en-US" sz="1800" dirty="0">
                <a:solidFill>
                  <a:schemeClr val="tx1"/>
                </a:solidFill>
              </a:rPr>
              <a:t>答：</a:t>
            </a:r>
            <a:r>
              <a:rPr lang="zh-CN" altLang="en-US" sz="1800" b="1" dirty="0">
                <a:solidFill>
                  <a:schemeClr val="accent5">
                    <a:lumMod val="75000"/>
                  </a:schemeClr>
                </a:solidFill>
              </a:rPr>
              <a:t>需检查是否符合如下条件：入库单的分摊金额</a:t>
            </a:r>
            <a:r>
              <a:rPr lang="en-US" altLang="zh-CN" sz="1800" b="1" dirty="0">
                <a:solidFill>
                  <a:schemeClr val="accent5">
                    <a:lumMod val="75000"/>
                  </a:schemeClr>
                </a:solidFill>
              </a:rPr>
              <a:t>=</a:t>
            </a:r>
            <a:r>
              <a:rPr lang="zh-CN" altLang="en-US" sz="1800" b="1" dirty="0">
                <a:solidFill>
                  <a:schemeClr val="accent5">
                    <a:lumMod val="75000"/>
                  </a:schemeClr>
                </a:solidFill>
              </a:rPr>
              <a:t>验收入库总金额</a:t>
            </a:r>
            <a:r>
              <a:rPr lang="en-US" altLang="zh-CN" sz="1800" b="1" dirty="0">
                <a:solidFill>
                  <a:schemeClr val="accent5">
                    <a:lumMod val="75000"/>
                  </a:schemeClr>
                </a:solidFill>
              </a:rPr>
              <a:t>-</a:t>
            </a:r>
            <a:r>
              <a:rPr lang="zh-CN" altLang="en-US" sz="1800" b="1" dirty="0">
                <a:solidFill>
                  <a:schemeClr val="accent5">
                    <a:lumMod val="75000"/>
                  </a:schemeClr>
                </a:solidFill>
              </a:rPr>
              <a:t>借款单本次验收金额</a:t>
            </a:r>
            <a:r>
              <a:rPr lang="zh-CN" altLang="en-US" sz="1800" dirty="0"/>
              <a:t>。如果借款金额等于验收入库总金额，则入库单的分摊金额为</a:t>
            </a:r>
            <a:r>
              <a:rPr lang="en-US" altLang="zh-CN" sz="1800" dirty="0"/>
              <a:t>0</a:t>
            </a:r>
            <a:r>
              <a:rPr lang="zh-CN" altLang="en-US" sz="1800" dirty="0"/>
              <a:t>。</a:t>
            </a:r>
          </a:p>
          <a:p>
            <a:pPr defTabSz="914400">
              <a:lnSpc>
                <a:spcPct val="125000"/>
              </a:lnSpc>
              <a:buFont typeface="Wingdings" panose="05000000000000000000" pitchFamily="2" charset="2"/>
              <a:buChar char="n"/>
            </a:pPr>
            <a:endParaRPr lang="zh-CN" altLang="en-US" sz="1800" dirty="0">
              <a:solidFill>
                <a:schemeClr val="tx1"/>
              </a:solidFill>
            </a:endParaRPr>
          </a:p>
        </p:txBody>
      </p:sp>
      <p:pic>
        <p:nvPicPr>
          <p:cNvPr id="9" name="图片 8">
            <a:extLst>
              <a:ext uri="{FF2B5EF4-FFF2-40B4-BE49-F238E27FC236}">
                <a16:creationId xmlns:a16="http://schemas.microsoft.com/office/drawing/2014/main" id="{E179E1CC-07AE-473E-AE2C-8C838602DC55}"/>
              </a:ext>
            </a:extLst>
          </p:cNvPr>
          <p:cNvPicPr>
            <a:picLocks noChangeAspect="1"/>
          </p:cNvPicPr>
          <p:nvPr/>
        </p:nvPicPr>
        <p:blipFill>
          <a:blip r:embed="rId2"/>
          <a:stretch>
            <a:fillRect/>
          </a:stretch>
        </p:blipFill>
        <p:spPr>
          <a:xfrm>
            <a:off x="324488" y="2554748"/>
            <a:ext cx="8640000" cy="4114612"/>
          </a:xfrm>
          <a:prstGeom prst="rect">
            <a:avLst/>
          </a:prstGeom>
        </p:spPr>
      </p:pic>
      <p:sp>
        <p:nvSpPr>
          <p:cNvPr id="8" name="标题 1">
            <a:extLst>
              <a:ext uri="{FF2B5EF4-FFF2-40B4-BE49-F238E27FC236}">
                <a16:creationId xmlns:a16="http://schemas.microsoft.com/office/drawing/2014/main" id="{EA2CE412-5458-4FBC-BC2B-AA2E1A870D97}"/>
              </a:ext>
            </a:extLst>
          </p:cNvPr>
          <p:cNvSpPr>
            <a:spLocks noGrp="1"/>
          </p:cNvSpPr>
          <p:nvPr>
            <p:ph type="title"/>
          </p:nvPr>
        </p:nvSpPr>
        <p:spPr>
          <a:xfrm>
            <a:off x="541422" y="108091"/>
            <a:ext cx="8133347" cy="609600"/>
          </a:xfrm>
        </p:spPr>
        <p:txBody>
          <a:bodyPr>
            <a:normAutofit/>
          </a:bodyPr>
          <a:lstStyle/>
          <a:p>
            <a:r>
              <a:rPr lang="zh-CN" altLang="en-US" dirty="0"/>
              <a:t>常见问题</a:t>
            </a:r>
            <a:r>
              <a:rPr lang="en-US" altLang="zh-CN" dirty="0"/>
              <a:t>-</a:t>
            </a:r>
            <a:r>
              <a:rPr lang="zh-CN" altLang="en-US" dirty="0"/>
              <a:t>资产或耗材采购或新增</a:t>
            </a:r>
            <a:r>
              <a:rPr lang="en-US" altLang="zh-CN" dirty="0"/>
              <a:t>-</a:t>
            </a:r>
            <a:r>
              <a:rPr lang="zh-CN" altLang="en-US" dirty="0"/>
              <a:t>入库</a:t>
            </a:r>
          </a:p>
        </p:txBody>
      </p:sp>
    </p:spTree>
    <p:extLst>
      <p:ext uri="{BB962C8B-B14F-4D97-AF65-F5344CB8AC3E}">
        <p14:creationId xmlns:p14="http://schemas.microsoft.com/office/powerpoint/2010/main" val="13049783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4FD7FB9-D9FF-462A-9C41-9389860B3FCB}"/>
              </a:ext>
            </a:extLst>
          </p:cNvPr>
          <p:cNvSpPr>
            <a:spLocks noGrp="1"/>
          </p:cNvSpPr>
          <p:nvPr>
            <p:ph idx="1"/>
          </p:nvPr>
        </p:nvSpPr>
        <p:spPr/>
        <p:txBody>
          <a:bodyPr/>
          <a:lstStyle/>
          <a:p>
            <a:pPr>
              <a:lnSpc>
                <a:spcPct val="150000"/>
              </a:lnSpc>
              <a:buFont typeface="Wingdings" panose="05000000000000000000" pitchFamily="2" charset="2"/>
              <a:buChar char="u"/>
            </a:pPr>
            <a:r>
              <a:rPr lang="zh-CN" altLang="en-US" dirty="0">
                <a:solidFill>
                  <a:schemeClr val="accent6">
                    <a:lumMod val="75000"/>
                  </a:schemeClr>
                </a:solidFill>
              </a:rPr>
              <a:t>验收入库，录入配件时，无法选到父资产是什么原因？</a:t>
            </a:r>
            <a:endParaRPr lang="en-US" altLang="zh-CN" dirty="0">
              <a:solidFill>
                <a:schemeClr val="accent6">
                  <a:lumMod val="75000"/>
                </a:schemeClr>
              </a:solidFill>
            </a:endParaRPr>
          </a:p>
          <a:p>
            <a:pPr marL="0" indent="0">
              <a:lnSpc>
                <a:spcPct val="150000"/>
              </a:lnSpc>
              <a:buNone/>
            </a:pPr>
            <a:r>
              <a:rPr lang="zh-CN" altLang="en-US" dirty="0"/>
              <a:t>答：需要检查入库单的经办人是否有查询该父资产的权限。如果关联的父资产不是本人名下的，需要联系所资产管理员为您设置数据权限。</a:t>
            </a:r>
          </a:p>
          <a:p>
            <a:pPr>
              <a:lnSpc>
                <a:spcPct val="150000"/>
              </a:lnSpc>
            </a:pPr>
            <a:endParaRPr lang="zh-CN" altLang="en-US" dirty="0"/>
          </a:p>
        </p:txBody>
      </p:sp>
      <p:sp>
        <p:nvSpPr>
          <p:cNvPr id="4" name="标题 1">
            <a:extLst>
              <a:ext uri="{FF2B5EF4-FFF2-40B4-BE49-F238E27FC236}">
                <a16:creationId xmlns:a16="http://schemas.microsoft.com/office/drawing/2014/main" id="{B08B0F43-7329-4543-814E-537D9A0FB82F}"/>
              </a:ext>
            </a:extLst>
          </p:cNvPr>
          <p:cNvSpPr>
            <a:spLocks noGrp="1"/>
          </p:cNvSpPr>
          <p:nvPr>
            <p:ph type="title"/>
          </p:nvPr>
        </p:nvSpPr>
        <p:spPr>
          <a:xfrm>
            <a:off x="541422" y="108091"/>
            <a:ext cx="8133347" cy="609600"/>
          </a:xfrm>
        </p:spPr>
        <p:txBody>
          <a:bodyPr>
            <a:normAutofit/>
          </a:bodyPr>
          <a:lstStyle/>
          <a:p>
            <a:r>
              <a:rPr lang="zh-CN" altLang="en-US" dirty="0"/>
              <a:t>常见问题</a:t>
            </a:r>
            <a:r>
              <a:rPr lang="en-US" altLang="zh-CN" dirty="0"/>
              <a:t>-</a:t>
            </a:r>
            <a:r>
              <a:rPr lang="zh-CN" altLang="en-US" dirty="0"/>
              <a:t>资产或耗材采购或新增</a:t>
            </a:r>
            <a:r>
              <a:rPr lang="en-US" altLang="zh-CN" dirty="0"/>
              <a:t>-</a:t>
            </a:r>
            <a:r>
              <a:rPr lang="zh-CN" altLang="en-US" dirty="0"/>
              <a:t>入库</a:t>
            </a:r>
          </a:p>
        </p:txBody>
      </p:sp>
    </p:spTree>
    <p:extLst>
      <p:ext uri="{BB962C8B-B14F-4D97-AF65-F5344CB8AC3E}">
        <p14:creationId xmlns:p14="http://schemas.microsoft.com/office/powerpoint/2010/main" val="29635840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4FD7FB9-D9FF-462A-9C41-9389860B3FCB}"/>
              </a:ext>
            </a:extLst>
          </p:cNvPr>
          <p:cNvSpPr>
            <a:spLocks noGrp="1"/>
          </p:cNvSpPr>
          <p:nvPr>
            <p:ph idx="1"/>
          </p:nvPr>
        </p:nvSpPr>
        <p:spPr/>
        <p:txBody>
          <a:bodyPr/>
          <a:lstStyle/>
          <a:p>
            <a:pPr>
              <a:lnSpc>
                <a:spcPct val="150000"/>
              </a:lnSpc>
              <a:buFont typeface="Wingdings" panose="05000000000000000000" pitchFamily="2" charset="2"/>
              <a:buChar char="u"/>
            </a:pPr>
            <a:r>
              <a:rPr lang="zh-CN" altLang="en-US" dirty="0">
                <a:solidFill>
                  <a:schemeClr val="accent6">
                    <a:lumMod val="75000"/>
                  </a:schemeClr>
                </a:solidFill>
              </a:rPr>
              <a:t>一个资产，线下已经报销完成了，如何补录入库，且由于后续不再进行报销，不需要冻结预算？</a:t>
            </a:r>
            <a:endParaRPr lang="en-US" altLang="zh-CN" dirty="0">
              <a:solidFill>
                <a:schemeClr val="accent6">
                  <a:lumMod val="75000"/>
                </a:schemeClr>
              </a:solidFill>
            </a:endParaRPr>
          </a:p>
          <a:p>
            <a:pPr marL="0" indent="0">
              <a:lnSpc>
                <a:spcPct val="150000"/>
              </a:lnSpc>
              <a:buNone/>
            </a:pPr>
            <a:r>
              <a:rPr lang="zh-CN" altLang="en-US" dirty="0"/>
              <a:t>答：在验收入库单申请页面，新增类型选择“补录”，并勾选“已报销完成”。</a:t>
            </a:r>
            <a:endParaRPr lang="en-US" altLang="zh-CN" dirty="0"/>
          </a:p>
          <a:p>
            <a:pPr marL="0" indent="0">
              <a:lnSpc>
                <a:spcPct val="150000"/>
              </a:lnSpc>
              <a:buNone/>
            </a:pPr>
            <a:r>
              <a:rPr lang="zh-CN" altLang="en-US" dirty="0"/>
              <a:t>注：如果入库的资产后续需要在线上报销，切记不要勾选“已报销完成”，否则在报销的时候，无法关联该入库单。</a:t>
            </a:r>
          </a:p>
          <a:p>
            <a:pPr>
              <a:lnSpc>
                <a:spcPct val="150000"/>
              </a:lnSpc>
            </a:pPr>
            <a:endParaRPr lang="zh-CN" altLang="en-US" dirty="0"/>
          </a:p>
        </p:txBody>
      </p:sp>
      <p:sp>
        <p:nvSpPr>
          <p:cNvPr id="4" name="标题 1">
            <a:extLst>
              <a:ext uri="{FF2B5EF4-FFF2-40B4-BE49-F238E27FC236}">
                <a16:creationId xmlns:a16="http://schemas.microsoft.com/office/drawing/2014/main" id="{B08B0F43-7329-4543-814E-537D9A0FB82F}"/>
              </a:ext>
            </a:extLst>
          </p:cNvPr>
          <p:cNvSpPr>
            <a:spLocks noGrp="1"/>
          </p:cNvSpPr>
          <p:nvPr>
            <p:ph type="title"/>
          </p:nvPr>
        </p:nvSpPr>
        <p:spPr>
          <a:xfrm>
            <a:off x="541422" y="108091"/>
            <a:ext cx="8133347" cy="609600"/>
          </a:xfrm>
        </p:spPr>
        <p:txBody>
          <a:bodyPr>
            <a:normAutofit/>
          </a:bodyPr>
          <a:lstStyle/>
          <a:p>
            <a:r>
              <a:rPr lang="zh-CN" altLang="en-US" dirty="0"/>
              <a:t>常见问题</a:t>
            </a:r>
            <a:r>
              <a:rPr lang="en-US" altLang="zh-CN" dirty="0"/>
              <a:t>-</a:t>
            </a:r>
            <a:r>
              <a:rPr lang="zh-CN" altLang="en-US" dirty="0"/>
              <a:t>资产或耗材采购或新增</a:t>
            </a:r>
            <a:r>
              <a:rPr lang="en-US" altLang="zh-CN" dirty="0"/>
              <a:t>-</a:t>
            </a:r>
            <a:r>
              <a:rPr lang="zh-CN" altLang="en-US" dirty="0"/>
              <a:t>入库</a:t>
            </a:r>
          </a:p>
        </p:txBody>
      </p:sp>
    </p:spTree>
    <p:extLst>
      <p:ext uri="{BB962C8B-B14F-4D97-AF65-F5344CB8AC3E}">
        <p14:creationId xmlns:p14="http://schemas.microsoft.com/office/powerpoint/2010/main" val="11810146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4FD7FB9-D9FF-462A-9C41-9389860B3FCB}"/>
              </a:ext>
            </a:extLst>
          </p:cNvPr>
          <p:cNvSpPr>
            <a:spLocks noGrp="1"/>
          </p:cNvSpPr>
          <p:nvPr>
            <p:ph idx="1"/>
          </p:nvPr>
        </p:nvSpPr>
        <p:spPr/>
        <p:txBody>
          <a:bodyPr/>
          <a:lstStyle/>
          <a:p>
            <a:pPr>
              <a:lnSpc>
                <a:spcPct val="150000"/>
              </a:lnSpc>
              <a:buFont typeface="Wingdings" panose="05000000000000000000" pitchFamily="2" charset="2"/>
              <a:buChar char="u"/>
            </a:pPr>
            <a:r>
              <a:rPr lang="zh-CN" altLang="en-US" dirty="0">
                <a:solidFill>
                  <a:schemeClr val="accent6">
                    <a:lumMod val="75000"/>
                  </a:schemeClr>
                </a:solidFill>
              </a:rPr>
              <a:t>验收入库关联采购订单或采购订单关联采购申请时，前一个环节的预算信息没有带出来怎么办？</a:t>
            </a:r>
            <a:endParaRPr lang="en-US" altLang="zh-CN" dirty="0">
              <a:solidFill>
                <a:schemeClr val="accent6">
                  <a:lumMod val="75000"/>
                </a:schemeClr>
              </a:solidFill>
            </a:endParaRPr>
          </a:p>
          <a:p>
            <a:pPr marL="0" indent="0">
              <a:lnSpc>
                <a:spcPct val="150000"/>
              </a:lnSpc>
              <a:buNone/>
            </a:pPr>
            <a:r>
              <a:rPr lang="zh-CN" altLang="en-US" dirty="0"/>
              <a:t>答：由于网络不稳定等因素，数据没有加载完，导致预算信息偶尔不能正常带出，遇到此类情况，只需将关联的单据再重新关联一下即可。</a:t>
            </a:r>
          </a:p>
          <a:p>
            <a:pPr>
              <a:lnSpc>
                <a:spcPct val="150000"/>
              </a:lnSpc>
            </a:pPr>
            <a:endParaRPr lang="zh-CN" altLang="en-US" dirty="0"/>
          </a:p>
        </p:txBody>
      </p:sp>
      <p:sp>
        <p:nvSpPr>
          <p:cNvPr id="4" name="标题 1">
            <a:extLst>
              <a:ext uri="{FF2B5EF4-FFF2-40B4-BE49-F238E27FC236}">
                <a16:creationId xmlns:a16="http://schemas.microsoft.com/office/drawing/2014/main" id="{B08B0F43-7329-4543-814E-537D9A0FB82F}"/>
              </a:ext>
            </a:extLst>
          </p:cNvPr>
          <p:cNvSpPr>
            <a:spLocks noGrp="1"/>
          </p:cNvSpPr>
          <p:nvPr>
            <p:ph type="title"/>
          </p:nvPr>
        </p:nvSpPr>
        <p:spPr>
          <a:xfrm>
            <a:off x="541422" y="108091"/>
            <a:ext cx="8133347" cy="609600"/>
          </a:xfrm>
        </p:spPr>
        <p:txBody>
          <a:bodyPr>
            <a:normAutofit/>
          </a:bodyPr>
          <a:lstStyle/>
          <a:p>
            <a:r>
              <a:rPr lang="zh-CN" altLang="en-US" dirty="0"/>
              <a:t>常见问题</a:t>
            </a:r>
            <a:r>
              <a:rPr lang="en-US" altLang="zh-CN" dirty="0"/>
              <a:t>-</a:t>
            </a:r>
            <a:r>
              <a:rPr lang="zh-CN" altLang="en-US" dirty="0"/>
              <a:t>资产或耗材采购或新增</a:t>
            </a:r>
            <a:r>
              <a:rPr lang="en-US" altLang="zh-CN" dirty="0"/>
              <a:t>-</a:t>
            </a:r>
            <a:r>
              <a:rPr lang="zh-CN" altLang="en-US" dirty="0"/>
              <a:t>入库</a:t>
            </a:r>
          </a:p>
        </p:txBody>
      </p:sp>
    </p:spTree>
    <p:extLst>
      <p:ext uri="{BB962C8B-B14F-4D97-AF65-F5344CB8AC3E}">
        <p14:creationId xmlns:p14="http://schemas.microsoft.com/office/powerpoint/2010/main" val="23107868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4FD7FB9-D9FF-462A-9C41-9389860B3FCB}"/>
              </a:ext>
            </a:extLst>
          </p:cNvPr>
          <p:cNvSpPr>
            <a:spLocks noGrp="1"/>
          </p:cNvSpPr>
          <p:nvPr>
            <p:ph idx="1"/>
          </p:nvPr>
        </p:nvSpPr>
        <p:spPr/>
        <p:txBody>
          <a:bodyPr/>
          <a:lstStyle/>
          <a:p>
            <a:pPr>
              <a:lnSpc>
                <a:spcPct val="150000"/>
              </a:lnSpc>
              <a:buFont typeface="Wingdings" panose="05000000000000000000" pitchFamily="2" charset="2"/>
              <a:buChar char="u"/>
            </a:pPr>
            <a:r>
              <a:rPr lang="zh-CN" altLang="en-US" dirty="0">
                <a:solidFill>
                  <a:schemeClr val="accent6">
                    <a:lumMod val="75000"/>
                  </a:schemeClr>
                </a:solidFill>
              </a:rPr>
              <a:t>为什么提交入库单后，报销时无法选到入库单（例如：某一验收入库单是由所资产管理员补录的，但是报销是由课题组的人去报销）？</a:t>
            </a:r>
            <a:endParaRPr lang="en-US" altLang="zh-CN" dirty="0">
              <a:solidFill>
                <a:schemeClr val="accent6">
                  <a:lumMod val="75000"/>
                </a:schemeClr>
              </a:solidFill>
            </a:endParaRPr>
          </a:p>
          <a:p>
            <a:pPr marL="0" indent="0">
              <a:lnSpc>
                <a:spcPct val="150000"/>
              </a:lnSpc>
              <a:buNone/>
            </a:pPr>
            <a:r>
              <a:rPr lang="zh-CN" altLang="en-US" dirty="0"/>
              <a:t>答：验收入库申请人或该验收入库单关联的采购申请、采购订单的申请人，提报销申请时，才能关联到该入库单。如果需要不是以上三类人员中的其他用户报销该入库单，则可联系所资产管理员在“科研条件</a:t>
            </a:r>
            <a:r>
              <a:rPr lang="en-US" altLang="zh-CN" dirty="0"/>
              <a:t>-</a:t>
            </a:r>
            <a:r>
              <a:rPr lang="zh-CN" altLang="en-US" dirty="0"/>
              <a:t>基础业务配置</a:t>
            </a:r>
            <a:r>
              <a:rPr lang="en-US" altLang="zh-CN" dirty="0"/>
              <a:t>-</a:t>
            </a:r>
            <a:r>
              <a:rPr lang="zh-CN" altLang="en-US" dirty="0"/>
              <a:t>设置报销人”菜单下，找到该入库单，设置实际报销人。</a:t>
            </a:r>
          </a:p>
          <a:p>
            <a:pPr>
              <a:lnSpc>
                <a:spcPct val="150000"/>
              </a:lnSpc>
            </a:pPr>
            <a:endParaRPr lang="zh-CN" altLang="en-US" dirty="0"/>
          </a:p>
        </p:txBody>
      </p:sp>
      <p:sp>
        <p:nvSpPr>
          <p:cNvPr id="4" name="标题 1">
            <a:extLst>
              <a:ext uri="{FF2B5EF4-FFF2-40B4-BE49-F238E27FC236}">
                <a16:creationId xmlns:a16="http://schemas.microsoft.com/office/drawing/2014/main" id="{B08B0F43-7329-4543-814E-537D9A0FB82F}"/>
              </a:ext>
            </a:extLst>
          </p:cNvPr>
          <p:cNvSpPr>
            <a:spLocks noGrp="1"/>
          </p:cNvSpPr>
          <p:nvPr>
            <p:ph type="title"/>
          </p:nvPr>
        </p:nvSpPr>
        <p:spPr>
          <a:xfrm>
            <a:off x="541422" y="108091"/>
            <a:ext cx="8133347" cy="609600"/>
          </a:xfrm>
        </p:spPr>
        <p:txBody>
          <a:bodyPr>
            <a:normAutofit/>
          </a:bodyPr>
          <a:lstStyle/>
          <a:p>
            <a:r>
              <a:rPr lang="zh-CN" altLang="en-US" dirty="0"/>
              <a:t>常见问题</a:t>
            </a:r>
            <a:r>
              <a:rPr lang="en-US" altLang="zh-CN" dirty="0"/>
              <a:t>-</a:t>
            </a:r>
            <a:r>
              <a:rPr lang="zh-CN" altLang="en-US" dirty="0"/>
              <a:t>资产或耗材采购或新增</a:t>
            </a:r>
            <a:r>
              <a:rPr lang="en-US" altLang="zh-CN" dirty="0"/>
              <a:t>-</a:t>
            </a:r>
            <a:r>
              <a:rPr lang="zh-CN" altLang="en-US" dirty="0"/>
              <a:t>报销</a:t>
            </a:r>
          </a:p>
        </p:txBody>
      </p:sp>
    </p:spTree>
    <p:extLst>
      <p:ext uri="{BB962C8B-B14F-4D97-AF65-F5344CB8AC3E}">
        <p14:creationId xmlns:p14="http://schemas.microsoft.com/office/powerpoint/2010/main" val="9920377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4FD7FB9-D9FF-462A-9C41-9389860B3FCB}"/>
              </a:ext>
            </a:extLst>
          </p:cNvPr>
          <p:cNvSpPr>
            <a:spLocks noGrp="1"/>
          </p:cNvSpPr>
          <p:nvPr>
            <p:ph idx="1"/>
          </p:nvPr>
        </p:nvSpPr>
        <p:spPr/>
        <p:txBody>
          <a:bodyPr/>
          <a:lstStyle/>
          <a:p>
            <a:pPr>
              <a:lnSpc>
                <a:spcPct val="150000"/>
              </a:lnSpc>
              <a:buFont typeface="Wingdings" panose="05000000000000000000" pitchFamily="2" charset="2"/>
              <a:buChar char="u"/>
            </a:pPr>
            <a:r>
              <a:rPr lang="zh-CN" altLang="en-US" dirty="0">
                <a:solidFill>
                  <a:schemeClr val="accent6">
                    <a:lumMod val="75000"/>
                  </a:schemeClr>
                </a:solidFill>
              </a:rPr>
              <a:t>课题组不是资产责任人的老师想要提资产维修申请，如何选到该资产？</a:t>
            </a:r>
            <a:endParaRPr lang="en-US" altLang="zh-CN" dirty="0">
              <a:solidFill>
                <a:schemeClr val="accent6">
                  <a:lumMod val="75000"/>
                </a:schemeClr>
              </a:solidFill>
            </a:endParaRPr>
          </a:p>
          <a:p>
            <a:pPr marL="0" indent="0">
              <a:lnSpc>
                <a:spcPct val="150000"/>
              </a:lnSpc>
              <a:buNone/>
            </a:pPr>
            <a:r>
              <a:rPr lang="zh-CN" altLang="en-US" dirty="0"/>
              <a:t>答：所资产管理员通过科研条件</a:t>
            </a:r>
            <a:r>
              <a:rPr lang="en-US" altLang="zh-CN" dirty="0"/>
              <a:t>-</a:t>
            </a:r>
            <a:r>
              <a:rPr lang="zh-CN" altLang="en-US" dirty="0"/>
              <a:t>基础业务配置</a:t>
            </a:r>
            <a:r>
              <a:rPr lang="en-US" altLang="zh-CN" dirty="0"/>
              <a:t>-</a:t>
            </a:r>
            <a:r>
              <a:rPr lang="zh-CN" altLang="en-US" dirty="0"/>
              <a:t>数据权限维护菜单，为课题组秘书配置本部门的相关数据权限。</a:t>
            </a:r>
          </a:p>
          <a:p>
            <a:pPr>
              <a:lnSpc>
                <a:spcPct val="150000"/>
              </a:lnSpc>
            </a:pPr>
            <a:endParaRPr lang="zh-CN" altLang="en-US" dirty="0"/>
          </a:p>
        </p:txBody>
      </p:sp>
      <p:sp>
        <p:nvSpPr>
          <p:cNvPr id="4" name="标题 1">
            <a:extLst>
              <a:ext uri="{FF2B5EF4-FFF2-40B4-BE49-F238E27FC236}">
                <a16:creationId xmlns:a16="http://schemas.microsoft.com/office/drawing/2014/main" id="{B08B0F43-7329-4543-814E-537D9A0FB82F}"/>
              </a:ext>
            </a:extLst>
          </p:cNvPr>
          <p:cNvSpPr>
            <a:spLocks noGrp="1"/>
          </p:cNvSpPr>
          <p:nvPr>
            <p:ph type="title"/>
          </p:nvPr>
        </p:nvSpPr>
        <p:spPr>
          <a:xfrm>
            <a:off x="541422" y="108091"/>
            <a:ext cx="8133347" cy="609600"/>
          </a:xfrm>
        </p:spPr>
        <p:txBody>
          <a:bodyPr>
            <a:normAutofit/>
          </a:bodyPr>
          <a:lstStyle/>
          <a:p>
            <a:r>
              <a:rPr lang="zh-CN" altLang="en-US" dirty="0"/>
              <a:t>常见问题</a:t>
            </a:r>
            <a:r>
              <a:rPr lang="en-US" altLang="zh-CN" dirty="0"/>
              <a:t>-</a:t>
            </a:r>
            <a:r>
              <a:rPr lang="zh-CN" altLang="en-US" dirty="0"/>
              <a:t>资产过程管理</a:t>
            </a:r>
          </a:p>
        </p:txBody>
      </p:sp>
    </p:spTree>
    <p:extLst>
      <p:ext uri="{BB962C8B-B14F-4D97-AF65-F5344CB8AC3E}">
        <p14:creationId xmlns:p14="http://schemas.microsoft.com/office/powerpoint/2010/main" val="20637024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4FD7FB9-D9FF-462A-9C41-9389860B3FCB}"/>
              </a:ext>
            </a:extLst>
          </p:cNvPr>
          <p:cNvSpPr>
            <a:spLocks noGrp="1"/>
          </p:cNvSpPr>
          <p:nvPr>
            <p:ph idx="1"/>
          </p:nvPr>
        </p:nvSpPr>
        <p:spPr/>
        <p:txBody>
          <a:bodyPr/>
          <a:lstStyle/>
          <a:p>
            <a:pPr>
              <a:lnSpc>
                <a:spcPct val="150000"/>
              </a:lnSpc>
              <a:buFont typeface="Wingdings" panose="05000000000000000000" pitchFamily="2" charset="2"/>
              <a:buChar char="u"/>
            </a:pPr>
            <a:r>
              <a:rPr lang="zh-CN" altLang="en-US" dirty="0">
                <a:solidFill>
                  <a:schemeClr val="accent6">
                    <a:lumMod val="75000"/>
                  </a:schemeClr>
                </a:solidFill>
              </a:rPr>
              <a:t>处置申报中的资产，还需要进行什么审批吗？</a:t>
            </a:r>
            <a:endParaRPr lang="en-US" altLang="zh-CN" dirty="0">
              <a:solidFill>
                <a:schemeClr val="accent6">
                  <a:lumMod val="75000"/>
                </a:schemeClr>
              </a:solidFill>
            </a:endParaRPr>
          </a:p>
          <a:p>
            <a:pPr marL="0" indent="0">
              <a:lnSpc>
                <a:spcPct val="150000"/>
              </a:lnSpc>
              <a:buNone/>
            </a:pPr>
            <a:r>
              <a:rPr lang="zh-CN" altLang="en-US" dirty="0"/>
              <a:t>答：处置申报只是走审批手续，能否报废。处置申报完之后，还需要所资产管理员进行处置汇总，处置汇总是真正的处置操作。</a:t>
            </a:r>
          </a:p>
          <a:p>
            <a:pPr marL="0" indent="0">
              <a:lnSpc>
                <a:spcPct val="150000"/>
              </a:lnSpc>
              <a:buNone/>
            </a:pPr>
            <a:endParaRPr lang="zh-CN" altLang="en-US" dirty="0"/>
          </a:p>
        </p:txBody>
      </p:sp>
      <p:sp>
        <p:nvSpPr>
          <p:cNvPr id="4" name="标题 1">
            <a:extLst>
              <a:ext uri="{FF2B5EF4-FFF2-40B4-BE49-F238E27FC236}">
                <a16:creationId xmlns:a16="http://schemas.microsoft.com/office/drawing/2014/main" id="{B08B0F43-7329-4543-814E-537D9A0FB82F}"/>
              </a:ext>
            </a:extLst>
          </p:cNvPr>
          <p:cNvSpPr>
            <a:spLocks noGrp="1"/>
          </p:cNvSpPr>
          <p:nvPr>
            <p:ph type="title"/>
          </p:nvPr>
        </p:nvSpPr>
        <p:spPr>
          <a:xfrm>
            <a:off x="541422" y="108091"/>
            <a:ext cx="8133347" cy="609600"/>
          </a:xfrm>
        </p:spPr>
        <p:txBody>
          <a:bodyPr>
            <a:normAutofit/>
          </a:bodyPr>
          <a:lstStyle/>
          <a:p>
            <a:r>
              <a:rPr lang="zh-CN" altLang="en-US" dirty="0"/>
              <a:t>常见问题</a:t>
            </a:r>
            <a:r>
              <a:rPr lang="en-US" altLang="zh-CN" dirty="0"/>
              <a:t>-</a:t>
            </a:r>
            <a:r>
              <a:rPr lang="zh-CN" altLang="en-US" dirty="0"/>
              <a:t>资产过程管理</a:t>
            </a:r>
          </a:p>
        </p:txBody>
      </p:sp>
    </p:spTree>
    <p:extLst>
      <p:ext uri="{BB962C8B-B14F-4D97-AF65-F5344CB8AC3E}">
        <p14:creationId xmlns:p14="http://schemas.microsoft.com/office/powerpoint/2010/main" val="42339374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4FD7FB9-D9FF-462A-9C41-9389860B3FCB}"/>
              </a:ext>
            </a:extLst>
          </p:cNvPr>
          <p:cNvSpPr>
            <a:spLocks noGrp="1"/>
          </p:cNvSpPr>
          <p:nvPr>
            <p:ph idx="1"/>
          </p:nvPr>
        </p:nvSpPr>
        <p:spPr/>
        <p:txBody>
          <a:bodyPr/>
          <a:lstStyle/>
          <a:p>
            <a:pPr>
              <a:lnSpc>
                <a:spcPct val="150000"/>
              </a:lnSpc>
              <a:buFont typeface="Wingdings" panose="05000000000000000000" pitchFamily="2" charset="2"/>
              <a:buChar char="u"/>
            </a:pPr>
            <a:r>
              <a:rPr lang="zh-CN" altLang="en-US" dirty="0">
                <a:solidFill>
                  <a:schemeClr val="accent6">
                    <a:lumMod val="75000"/>
                  </a:schemeClr>
                </a:solidFill>
              </a:rPr>
              <a:t>之前有些设备都办理了处置申请，能撤回吗？</a:t>
            </a:r>
            <a:endParaRPr lang="en-US" altLang="zh-CN" dirty="0">
              <a:solidFill>
                <a:schemeClr val="accent6">
                  <a:lumMod val="75000"/>
                </a:schemeClr>
              </a:solidFill>
            </a:endParaRPr>
          </a:p>
          <a:p>
            <a:pPr marL="0" indent="0">
              <a:lnSpc>
                <a:spcPct val="150000"/>
              </a:lnSpc>
              <a:buNone/>
            </a:pPr>
            <a:r>
              <a:rPr lang="zh-CN" altLang="en-US" dirty="0"/>
              <a:t>答：如果该设备尚未被所资产管理员汇总提交，可以撤回，可使用菜单“处置申请撤销” 撤销已审批的处置申请，固定资产管理和无形资产管理下都有这个菜单。目前标准版菜单设置中，改菜单权限赋予了所资产管理员，可根据需要选择是否开发给课题组。</a:t>
            </a:r>
          </a:p>
          <a:p>
            <a:pPr marL="0" indent="0">
              <a:lnSpc>
                <a:spcPct val="150000"/>
              </a:lnSpc>
              <a:buNone/>
            </a:pPr>
            <a:endParaRPr lang="zh-CN" altLang="en-US" dirty="0"/>
          </a:p>
        </p:txBody>
      </p:sp>
      <p:sp>
        <p:nvSpPr>
          <p:cNvPr id="4" name="标题 1">
            <a:extLst>
              <a:ext uri="{FF2B5EF4-FFF2-40B4-BE49-F238E27FC236}">
                <a16:creationId xmlns:a16="http://schemas.microsoft.com/office/drawing/2014/main" id="{B08B0F43-7329-4543-814E-537D9A0FB82F}"/>
              </a:ext>
            </a:extLst>
          </p:cNvPr>
          <p:cNvSpPr>
            <a:spLocks noGrp="1"/>
          </p:cNvSpPr>
          <p:nvPr>
            <p:ph type="title"/>
          </p:nvPr>
        </p:nvSpPr>
        <p:spPr>
          <a:xfrm>
            <a:off x="541422" y="108091"/>
            <a:ext cx="8133347" cy="609600"/>
          </a:xfrm>
        </p:spPr>
        <p:txBody>
          <a:bodyPr>
            <a:normAutofit/>
          </a:bodyPr>
          <a:lstStyle/>
          <a:p>
            <a:r>
              <a:rPr lang="zh-CN" altLang="en-US" dirty="0"/>
              <a:t>常见问题</a:t>
            </a:r>
            <a:r>
              <a:rPr lang="en-US" altLang="zh-CN" dirty="0"/>
              <a:t>-</a:t>
            </a:r>
            <a:r>
              <a:rPr lang="zh-CN" altLang="en-US" dirty="0"/>
              <a:t>资产过程管理</a:t>
            </a:r>
          </a:p>
        </p:txBody>
      </p:sp>
    </p:spTree>
    <p:extLst>
      <p:ext uri="{BB962C8B-B14F-4D97-AF65-F5344CB8AC3E}">
        <p14:creationId xmlns:p14="http://schemas.microsoft.com/office/powerpoint/2010/main" val="25536951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a:extLst>
              <a:ext uri="{FF2B5EF4-FFF2-40B4-BE49-F238E27FC236}">
                <a16:creationId xmlns:a16="http://schemas.microsoft.com/office/drawing/2014/main" id="{576BD065-1A47-443E-BD57-B539EB2CA082}"/>
              </a:ext>
            </a:extLst>
          </p:cNvPr>
          <p:cNvSpPr>
            <a:spLocks noGrp="1"/>
          </p:cNvSpPr>
          <p:nvPr>
            <p:ph idx="1"/>
          </p:nvPr>
        </p:nvSpPr>
        <p:spPr>
          <a:xfrm>
            <a:off x="445170" y="978568"/>
            <a:ext cx="8229599" cy="522143"/>
          </a:xfrm>
        </p:spPr>
        <p:txBody>
          <a:bodyPr>
            <a:normAutofit/>
          </a:bodyPr>
          <a:lstStyle/>
          <a:p>
            <a:pPr>
              <a:lnSpc>
                <a:spcPct val="150000"/>
              </a:lnSpc>
              <a:buFont typeface="Wingdings" panose="05000000000000000000" pitchFamily="2" charset="2"/>
              <a:buChar char="u"/>
            </a:pPr>
            <a:r>
              <a:rPr lang="zh-CN" altLang="en-US" dirty="0">
                <a:solidFill>
                  <a:schemeClr val="accent6">
                    <a:lumMod val="75000"/>
                  </a:schemeClr>
                </a:solidFill>
              </a:rPr>
              <a:t>如何撤销单据？</a:t>
            </a:r>
          </a:p>
        </p:txBody>
      </p:sp>
      <p:sp>
        <p:nvSpPr>
          <p:cNvPr id="12" name="文本框 11">
            <a:extLst>
              <a:ext uri="{FF2B5EF4-FFF2-40B4-BE49-F238E27FC236}">
                <a16:creationId xmlns:a16="http://schemas.microsoft.com/office/drawing/2014/main" id="{A4CD638D-E849-4633-B082-AE33924C36DD}"/>
              </a:ext>
            </a:extLst>
          </p:cNvPr>
          <p:cNvSpPr txBox="1"/>
          <p:nvPr/>
        </p:nvSpPr>
        <p:spPr>
          <a:xfrm>
            <a:off x="493295" y="1540672"/>
            <a:ext cx="8133347" cy="3869457"/>
          </a:xfrm>
          <a:prstGeom prst="rect">
            <a:avLst/>
          </a:prstGeom>
          <a:noFill/>
        </p:spPr>
        <p:txBody>
          <a:bodyPr wrap="square" rtlCol="0">
            <a:spAutoFit/>
          </a:bodyPr>
          <a:lstStyle/>
          <a:p>
            <a:pPr marL="285750" indent="-285750">
              <a:lnSpc>
                <a:spcPct val="125000"/>
              </a:lnSpc>
              <a:buFont typeface="Wingdings" panose="05000000000000000000" pitchFamily="2" charset="2"/>
              <a:buChar char="Ø"/>
            </a:pPr>
            <a:r>
              <a:rPr lang="zh-CN" altLang="en-US" sz="1800" b="0" dirty="0">
                <a:latin typeface="微软雅黑" panose="020B0503020204020204" pitchFamily="34" charset="-122"/>
                <a:ea typeface="微软雅黑" panose="020B0503020204020204" pitchFamily="34" charset="-122"/>
              </a:rPr>
              <a:t>如果单据尚在审批流转中，想要撤销单据可通过如下方式：</a:t>
            </a:r>
            <a:endParaRPr lang="en-US" altLang="zh-CN" sz="1800" b="0" dirty="0">
              <a:latin typeface="微软雅黑" panose="020B0503020204020204" pitchFamily="34" charset="-122"/>
              <a:ea typeface="微软雅黑" panose="020B0503020204020204" pitchFamily="34" charset="-122"/>
            </a:endParaRPr>
          </a:p>
          <a:p>
            <a:pPr marL="742950" lvl="1" indent="-285750">
              <a:lnSpc>
                <a:spcPct val="125000"/>
              </a:lnSpc>
              <a:buFont typeface="Arial" panose="020B0604020202020204" pitchFamily="34" charset="0"/>
              <a:buChar char="•"/>
            </a:pPr>
            <a:r>
              <a:rPr lang="zh-CN" altLang="en-US" sz="1800" b="0" dirty="0">
                <a:latin typeface="微软雅黑" panose="020B0503020204020204" pitchFamily="34" charset="-122"/>
                <a:ea typeface="微软雅黑" panose="020B0503020204020204" pitchFamily="34" charset="-122"/>
              </a:rPr>
              <a:t>申请人可以在该业务对应菜单下的</a:t>
            </a:r>
            <a:r>
              <a:rPr lang="zh-CN" altLang="en-US" sz="1800" b="0" dirty="0">
                <a:solidFill>
                  <a:schemeClr val="accent5">
                    <a:lumMod val="75000"/>
                  </a:schemeClr>
                </a:solidFill>
                <a:latin typeface="微软雅黑" panose="020B0503020204020204" pitchFamily="34" charset="-122"/>
                <a:ea typeface="微软雅黑" panose="020B0503020204020204" pitchFamily="34" charset="-122"/>
              </a:rPr>
              <a:t>“审批中”</a:t>
            </a:r>
            <a:r>
              <a:rPr lang="zh-CN" altLang="en-US" sz="1800" b="0" dirty="0">
                <a:latin typeface="微软雅黑" panose="020B0503020204020204" pitchFamily="34" charset="-122"/>
                <a:ea typeface="微软雅黑" panose="020B0503020204020204" pitchFamily="34" charset="-122"/>
              </a:rPr>
              <a:t>页签下，找到该单据，进入</a:t>
            </a:r>
            <a:r>
              <a:rPr lang="zh-CN" altLang="en-US" sz="1800" b="0" dirty="0">
                <a:solidFill>
                  <a:schemeClr val="accent5">
                    <a:lumMod val="75000"/>
                  </a:schemeClr>
                </a:solidFill>
                <a:latin typeface="微软雅黑" panose="020B0503020204020204" pitchFamily="34" charset="-122"/>
                <a:ea typeface="微软雅黑" panose="020B0503020204020204" pitchFamily="34" charset="-122"/>
              </a:rPr>
              <a:t>详情页面</a:t>
            </a:r>
            <a:r>
              <a:rPr lang="zh-CN" altLang="en-US" sz="1800" b="0" dirty="0">
                <a:latin typeface="微软雅黑" panose="020B0503020204020204" pitchFamily="34" charset="-122"/>
                <a:ea typeface="微软雅黑" panose="020B0503020204020204" pitchFamily="34" charset="-122"/>
              </a:rPr>
              <a:t>，点击详情页面左上角的</a:t>
            </a:r>
            <a:r>
              <a:rPr lang="zh-CN" altLang="en-US" sz="1800" b="0" dirty="0">
                <a:solidFill>
                  <a:schemeClr val="accent5">
                    <a:lumMod val="75000"/>
                  </a:schemeClr>
                </a:solidFill>
                <a:latin typeface="微软雅黑" panose="020B0503020204020204" pitchFamily="34" charset="-122"/>
                <a:ea typeface="微软雅黑" panose="020B0503020204020204" pitchFamily="34" charset="-122"/>
              </a:rPr>
              <a:t>“撤销”按钮</a:t>
            </a:r>
            <a:r>
              <a:rPr lang="zh-CN" altLang="en-US" sz="1800" b="0" dirty="0">
                <a:latin typeface="微软雅黑" panose="020B0503020204020204" pitchFamily="34" charset="-122"/>
                <a:ea typeface="微软雅黑" panose="020B0503020204020204" pitchFamily="34" charset="-122"/>
              </a:rPr>
              <a:t>，将单据撤回修改。</a:t>
            </a:r>
            <a:endParaRPr lang="en-US" altLang="zh-CN" sz="1800" b="0" dirty="0">
              <a:latin typeface="微软雅黑" panose="020B0503020204020204" pitchFamily="34" charset="-122"/>
              <a:ea typeface="微软雅黑" panose="020B0503020204020204" pitchFamily="34" charset="-122"/>
            </a:endParaRPr>
          </a:p>
          <a:p>
            <a:pPr marL="742950" lvl="1" indent="-285750">
              <a:lnSpc>
                <a:spcPct val="125000"/>
              </a:lnSpc>
              <a:buFont typeface="Arial" panose="020B0604020202020204" pitchFamily="34" charset="0"/>
              <a:buChar char="•"/>
            </a:pPr>
            <a:r>
              <a:rPr lang="zh-CN" altLang="en-US" sz="1800" b="0" dirty="0">
                <a:latin typeface="微软雅黑" panose="020B0503020204020204" pitchFamily="34" charset="-122"/>
                <a:ea typeface="微软雅黑" panose="020B0503020204020204" pitchFamily="34" charset="-122"/>
              </a:rPr>
              <a:t>审批人在审批时选择“退回申请人”，提交后。申请人可在该业务对应菜单下的</a:t>
            </a:r>
            <a:r>
              <a:rPr lang="zh-CN" altLang="en-US" sz="1800" b="0" dirty="0">
                <a:solidFill>
                  <a:schemeClr val="accent5">
                    <a:lumMod val="75000"/>
                  </a:schemeClr>
                </a:solidFill>
                <a:latin typeface="微软雅黑" panose="020B0503020204020204" pitchFamily="34" charset="-122"/>
                <a:ea typeface="微软雅黑" panose="020B0503020204020204" pitchFamily="34" charset="-122"/>
              </a:rPr>
              <a:t>“暂存”</a:t>
            </a:r>
            <a:r>
              <a:rPr lang="zh-CN" altLang="en-US" sz="1800" b="0" dirty="0">
                <a:latin typeface="微软雅黑" panose="020B0503020204020204" pitchFamily="34" charset="-122"/>
                <a:ea typeface="微软雅黑" panose="020B0503020204020204" pitchFamily="34" charset="-122"/>
              </a:rPr>
              <a:t>页签下，找到该单据，重新编辑提交。</a:t>
            </a:r>
            <a:endParaRPr lang="en-US" altLang="zh-CN" sz="1800" b="0" dirty="0">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Ø"/>
            </a:pPr>
            <a:r>
              <a:rPr lang="zh-CN" altLang="en-US" sz="1800" b="0" dirty="0">
                <a:latin typeface="微软雅黑" panose="020B0503020204020204" pitchFamily="34" charset="-122"/>
                <a:ea typeface="微软雅黑" panose="020B0503020204020204" pitchFamily="34" charset="-122"/>
              </a:rPr>
              <a:t>如果单据已经完成审批，即单据状态是“已审批”，且该单据尚未被其他单据关联，如果用户需要撤销该单据：</a:t>
            </a:r>
            <a:endParaRPr lang="en-US" altLang="zh-CN" sz="1800" b="0" dirty="0">
              <a:latin typeface="微软雅黑" panose="020B0503020204020204" pitchFamily="34" charset="-122"/>
              <a:ea typeface="微软雅黑" panose="020B0503020204020204" pitchFamily="34" charset="-122"/>
            </a:endParaRPr>
          </a:p>
          <a:p>
            <a:pPr marL="742950" lvl="1" indent="-285750">
              <a:lnSpc>
                <a:spcPct val="125000"/>
              </a:lnSpc>
              <a:buFont typeface="Arial" panose="020B0604020202020204" pitchFamily="34" charset="0"/>
              <a:buChar char="•"/>
            </a:pPr>
            <a:r>
              <a:rPr lang="zh-CN" altLang="en-US" sz="1800" b="0" dirty="0">
                <a:latin typeface="微软雅黑" panose="020B0503020204020204" pitchFamily="34" charset="-122"/>
                <a:ea typeface="微软雅黑" panose="020B0503020204020204" pitchFamily="34" charset="-122"/>
              </a:rPr>
              <a:t>采购申请、采购订单、验收入库、资产维修申请单，需要联系所资产管理员进行操作。</a:t>
            </a:r>
            <a:endParaRPr lang="en-US" altLang="zh-CN" sz="1800" b="0" dirty="0">
              <a:latin typeface="微软雅黑" panose="020B0503020204020204" pitchFamily="34" charset="-122"/>
              <a:ea typeface="微软雅黑" panose="020B0503020204020204" pitchFamily="34" charset="-122"/>
            </a:endParaRPr>
          </a:p>
          <a:p>
            <a:pPr marL="742950" lvl="1" indent="-285750">
              <a:lnSpc>
                <a:spcPct val="125000"/>
              </a:lnSpc>
              <a:buFont typeface="Arial" panose="020B0604020202020204" pitchFamily="34" charset="0"/>
              <a:buChar char="•"/>
            </a:pPr>
            <a:r>
              <a:rPr lang="zh-CN" altLang="en-US" sz="1800" b="0" dirty="0">
                <a:latin typeface="微软雅黑" panose="020B0503020204020204" pitchFamily="34" charset="-122"/>
                <a:ea typeface="微软雅黑" panose="020B0503020204020204" pitchFamily="34" charset="-122"/>
              </a:rPr>
              <a:t>其他单据：一旦完成审批，不允许撤销。</a:t>
            </a:r>
            <a:endParaRPr lang="en-US" altLang="zh-CN" sz="1800" b="0" dirty="0">
              <a:latin typeface="微软雅黑" panose="020B0503020204020204" pitchFamily="34" charset="-122"/>
              <a:ea typeface="微软雅黑" panose="020B0503020204020204" pitchFamily="34" charset="-122"/>
            </a:endParaRPr>
          </a:p>
          <a:p>
            <a:pPr marL="742950" lvl="1" indent="-285750">
              <a:lnSpc>
                <a:spcPct val="125000"/>
              </a:lnSpc>
              <a:buFont typeface="Arial" panose="020B0604020202020204" pitchFamily="34" charset="0"/>
              <a:buChar char="•"/>
            </a:pPr>
            <a:r>
              <a:rPr lang="zh-CN" altLang="en-US" sz="1800" b="0" dirty="0">
                <a:solidFill>
                  <a:schemeClr val="accent5">
                    <a:lumMod val="75000"/>
                  </a:schemeClr>
                </a:solidFill>
                <a:latin typeface="微软雅黑" panose="020B0503020204020204" pitchFamily="34" charset="-122"/>
                <a:ea typeface="微软雅黑" panose="020B0503020204020204" pitchFamily="34" charset="-122"/>
              </a:rPr>
              <a:t>如果该单据被其他业务关联了，则该单据不允许撤销</a:t>
            </a:r>
            <a:r>
              <a:rPr lang="zh-CN" altLang="en-US" sz="1800" b="0" dirty="0">
                <a:latin typeface="微软雅黑" panose="020B0503020204020204" pitchFamily="34" charset="-122"/>
                <a:ea typeface="微软雅黑" panose="020B0503020204020204" pitchFamily="34" charset="-122"/>
              </a:rPr>
              <a:t>。</a:t>
            </a:r>
            <a:endParaRPr lang="en-US" altLang="zh-CN" sz="1800" b="0" dirty="0">
              <a:latin typeface="微软雅黑" panose="020B0503020204020204" pitchFamily="34" charset="-122"/>
              <a:ea typeface="微软雅黑" panose="020B0503020204020204" pitchFamily="34" charset="-122"/>
            </a:endParaRPr>
          </a:p>
        </p:txBody>
      </p:sp>
      <p:sp>
        <p:nvSpPr>
          <p:cNvPr id="8" name="标题 1">
            <a:extLst>
              <a:ext uri="{FF2B5EF4-FFF2-40B4-BE49-F238E27FC236}">
                <a16:creationId xmlns:a16="http://schemas.microsoft.com/office/drawing/2014/main" id="{AD81AAE4-832F-4861-A755-BFCB8E22E882}"/>
              </a:ext>
            </a:extLst>
          </p:cNvPr>
          <p:cNvSpPr>
            <a:spLocks noGrp="1"/>
          </p:cNvSpPr>
          <p:nvPr>
            <p:ph type="title"/>
          </p:nvPr>
        </p:nvSpPr>
        <p:spPr>
          <a:xfrm>
            <a:off x="541422" y="108091"/>
            <a:ext cx="8133347" cy="609600"/>
          </a:xfrm>
        </p:spPr>
        <p:txBody>
          <a:bodyPr/>
          <a:lstStyle/>
          <a:p>
            <a:r>
              <a:rPr lang="zh-CN" altLang="en-US" dirty="0"/>
              <a:t>常见问题</a:t>
            </a:r>
          </a:p>
        </p:txBody>
      </p:sp>
    </p:spTree>
    <p:extLst>
      <p:ext uri="{BB962C8B-B14F-4D97-AF65-F5344CB8AC3E}">
        <p14:creationId xmlns:p14="http://schemas.microsoft.com/office/powerpoint/2010/main" val="11468019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ARP中心</Template>
  <TotalTime>17113</TotalTime>
  <Words>5375</Words>
  <Application>Microsoft Office PowerPoint</Application>
  <PresentationFormat>全屏显示(4:3)</PresentationFormat>
  <Paragraphs>494</Paragraphs>
  <Slides>102</Slides>
  <Notes>9</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102</vt:i4>
      </vt:variant>
    </vt:vector>
  </HeadingPairs>
  <TitlesOfParts>
    <vt:vector size="115" baseType="lpstr">
      <vt:lpstr>Gill Sans</vt:lpstr>
      <vt:lpstr>黑体</vt:lpstr>
      <vt:lpstr>华文细黑</vt:lpstr>
      <vt:lpstr>微软雅黑</vt:lpstr>
      <vt:lpstr>Agency FB</vt:lpstr>
      <vt:lpstr>Arial</vt:lpstr>
      <vt:lpstr>Calibri</vt:lpstr>
      <vt:lpstr>Impact</vt:lpstr>
      <vt:lpstr>Tahoma</vt:lpstr>
      <vt:lpstr>Times New Roman</vt:lpstr>
      <vt:lpstr>Wingdings</vt:lpstr>
      <vt:lpstr>Office 主题</vt:lpstr>
      <vt:lpstr>1_Office 主题</vt:lpstr>
      <vt:lpstr>PowerPoint 演示文稿</vt:lpstr>
      <vt:lpstr>汇  报  提  纲</vt:lpstr>
      <vt:lpstr>系统菜单概览</vt:lpstr>
      <vt:lpstr>共性操作</vt:lpstr>
      <vt:lpstr>共性操作</vt:lpstr>
      <vt:lpstr>共性操作</vt:lpstr>
      <vt:lpstr>共性操作</vt:lpstr>
      <vt:lpstr>共性操作</vt:lpstr>
      <vt:lpstr>共性操作</vt:lpstr>
      <vt:lpstr>共性操作</vt:lpstr>
      <vt:lpstr>汇  报  提  纲</vt:lpstr>
      <vt:lpstr>基本操作</vt:lpstr>
      <vt:lpstr>固定资产管理</vt:lpstr>
      <vt:lpstr>固定资产管理</vt:lpstr>
      <vt:lpstr>固定资产管理</vt:lpstr>
      <vt:lpstr>资产采购或新增</vt:lpstr>
      <vt:lpstr>1-1. 固定资产采购申请</vt:lpstr>
      <vt:lpstr>1-1. 固定资产采购申请</vt:lpstr>
      <vt:lpstr>1-1. 固定资产采购申请</vt:lpstr>
      <vt:lpstr>1-1. 固定资产采购申请</vt:lpstr>
      <vt:lpstr>1-1. 固定资产采购申请</vt:lpstr>
      <vt:lpstr>1-1. 固定资产采购申请</vt:lpstr>
      <vt:lpstr>1-1. 固定资产采购申请</vt:lpstr>
      <vt:lpstr>1-2. 固定资产采购订单</vt:lpstr>
      <vt:lpstr>1-2. 固定资产采购订单</vt:lpstr>
      <vt:lpstr>1-2. 固定资产采购订单</vt:lpstr>
      <vt:lpstr>1-2. 固定资产采购订单</vt:lpstr>
      <vt:lpstr>1-2. 固定资产采购订单</vt:lpstr>
      <vt:lpstr>1-2. 固定资产采购订单</vt:lpstr>
      <vt:lpstr>1-2. 固定资产采购订单</vt:lpstr>
      <vt:lpstr>1-2. 固定资产采购订单</vt:lpstr>
      <vt:lpstr>1-3. 固定资产验收入库</vt:lpstr>
      <vt:lpstr>1-3. 固定资产验收入库</vt:lpstr>
      <vt:lpstr>1-3. 固定资产验收入库</vt:lpstr>
      <vt:lpstr>1-3. 固定资产验收入库</vt:lpstr>
      <vt:lpstr>1-3. 固定资产验收入库</vt:lpstr>
      <vt:lpstr>1-3. 固定资产验收入库</vt:lpstr>
      <vt:lpstr>1-3. 固定资产验收入库</vt:lpstr>
      <vt:lpstr>1-3. 固定资产验收入库</vt:lpstr>
      <vt:lpstr>1-3. 固定资产验收入库</vt:lpstr>
      <vt:lpstr>1-3. 固定资产验收入库</vt:lpstr>
      <vt:lpstr>1-3. 固定资产验收入库</vt:lpstr>
      <vt:lpstr>1-3. 固定资产验收入库</vt:lpstr>
      <vt:lpstr>1-3. 固定资产验收入库</vt:lpstr>
      <vt:lpstr>1-3. 固定资产验收入库</vt:lpstr>
      <vt:lpstr>1-3. 固定资产验收入库</vt:lpstr>
      <vt:lpstr>固定资产管理</vt:lpstr>
      <vt:lpstr>资产日常管理</vt:lpstr>
      <vt:lpstr>资产日常管理</vt:lpstr>
      <vt:lpstr>我的资产</vt:lpstr>
      <vt:lpstr>固定资产变更</vt:lpstr>
      <vt:lpstr>固定资产变更</vt:lpstr>
      <vt:lpstr>固定资产变更</vt:lpstr>
      <vt:lpstr>固定资产移交</vt:lpstr>
      <vt:lpstr>固定资产移交</vt:lpstr>
      <vt:lpstr>固定资产移交</vt:lpstr>
      <vt:lpstr>固定资产维修</vt:lpstr>
      <vt:lpstr>固定资产维修</vt:lpstr>
      <vt:lpstr>固定资产维修</vt:lpstr>
      <vt:lpstr>固定资产挂失</vt:lpstr>
      <vt:lpstr>2-7. 固定资产挂失</vt:lpstr>
      <vt:lpstr>2-7. 固定资产挂失</vt:lpstr>
      <vt:lpstr>2-8. 固定资产处置</vt:lpstr>
      <vt:lpstr>2-8. 固定资产处置</vt:lpstr>
      <vt:lpstr>2-8. 固定资产处置</vt:lpstr>
      <vt:lpstr>2-8. 固定资产处置</vt:lpstr>
      <vt:lpstr>固定资产管理</vt:lpstr>
      <vt:lpstr>3-1. 我的资产</vt:lpstr>
      <vt:lpstr>3-2. 资产管理列表</vt:lpstr>
      <vt:lpstr>3-3. 业务单据综合查询</vt:lpstr>
      <vt:lpstr>3-4. 固定格式报表打印</vt:lpstr>
      <vt:lpstr>3-4. 固定格式报表打印</vt:lpstr>
      <vt:lpstr>基本操作</vt:lpstr>
      <vt:lpstr>无形资产</vt:lpstr>
      <vt:lpstr>基本操作</vt:lpstr>
      <vt:lpstr>耗材管理</vt:lpstr>
      <vt:lpstr>耗材入库放入库存</vt:lpstr>
      <vt:lpstr>耗材验收入库</vt:lpstr>
      <vt:lpstr>耗材领用分摊</vt:lpstr>
      <vt:lpstr>耗材领用分摊</vt:lpstr>
      <vt:lpstr>汇  报  提  纲</vt:lpstr>
      <vt:lpstr>技术支持</vt:lpstr>
      <vt:lpstr>技术支持</vt:lpstr>
      <vt:lpstr>PowerPoint 演示文稿</vt:lpstr>
      <vt:lpstr>常见问题-资产或耗材采购或新增</vt:lpstr>
      <vt:lpstr>常见问题-资产或耗材采购或新增-采购</vt:lpstr>
      <vt:lpstr>常见问题-资产或耗材采购或新增-入库</vt:lpstr>
      <vt:lpstr>常见问题-资产或耗材采购或新增-入库</vt:lpstr>
      <vt:lpstr>常见问题-资产或耗材采购或新增-入库</vt:lpstr>
      <vt:lpstr>常见问题-资产或耗材采购或新增-入库</vt:lpstr>
      <vt:lpstr>常见问题-资产或耗材采购或新增-入库</vt:lpstr>
      <vt:lpstr>常见问题-资产或耗材采购或新增-入库</vt:lpstr>
      <vt:lpstr>常见问题-资产或耗材采购或新增-入库</vt:lpstr>
      <vt:lpstr>常见问题-资产或耗材采购或新增-入库</vt:lpstr>
      <vt:lpstr>常见问题-资产或耗材采购或新增-报销</vt:lpstr>
      <vt:lpstr>常见问题-资产过程管理</vt:lpstr>
      <vt:lpstr>常见问题-资产过程管理</vt:lpstr>
      <vt:lpstr>常见问题-资产过程管理</vt:lpstr>
      <vt:lpstr>常见问题</vt:lpstr>
      <vt:lpstr>常见问题</vt:lpstr>
      <vt:lpstr>常见问题</vt:lpstr>
      <vt:lpstr>PowerPoint 演示文稿</vt:lpstr>
    </vt:vector>
  </TitlesOfParts>
  <Company>CNIC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柳岸</dc:creator>
  <cp:lastModifiedBy> </cp:lastModifiedBy>
  <cp:revision>1377</cp:revision>
  <dcterms:created xsi:type="dcterms:W3CDTF">2009-03-01T12:37:22Z</dcterms:created>
  <dcterms:modified xsi:type="dcterms:W3CDTF">2019-10-27T09:25:00Z</dcterms:modified>
</cp:coreProperties>
</file>