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bookmarkIdSeed="3">
  <p:sldMasterIdLst>
    <p:sldMasterId id="2147483648" r:id="rId1"/>
    <p:sldMasterId id="2147483650" r:id="rId2"/>
  </p:sldMasterIdLst>
  <p:notesMasterIdLst>
    <p:notesMasterId r:id="rId49"/>
  </p:notesMasterIdLst>
  <p:handoutMasterIdLst>
    <p:handoutMasterId r:id="rId50"/>
  </p:handoutMasterIdLst>
  <p:sldIdLst>
    <p:sldId id="510" r:id="rId3"/>
    <p:sldId id="559" r:id="rId4"/>
    <p:sldId id="558" r:id="rId5"/>
    <p:sldId id="351" r:id="rId6"/>
    <p:sldId id="560" r:id="rId7"/>
    <p:sldId id="561" r:id="rId8"/>
    <p:sldId id="552" r:id="rId9"/>
    <p:sldId id="564" r:id="rId10"/>
    <p:sldId id="565" r:id="rId11"/>
    <p:sldId id="563" r:id="rId12"/>
    <p:sldId id="517" r:id="rId13"/>
    <p:sldId id="516" r:id="rId14"/>
    <p:sldId id="518" r:id="rId15"/>
    <p:sldId id="519" r:id="rId16"/>
    <p:sldId id="590" r:id="rId17"/>
    <p:sldId id="520" r:id="rId18"/>
    <p:sldId id="521" r:id="rId19"/>
    <p:sldId id="568" r:id="rId20"/>
    <p:sldId id="571" r:id="rId21"/>
    <p:sldId id="575" r:id="rId22"/>
    <p:sldId id="578" r:id="rId23"/>
    <p:sldId id="581" r:id="rId24"/>
    <p:sldId id="583" r:id="rId25"/>
    <p:sldId id="586" r:id="rId26"/>
    <p:sldId id="589" r:id="rId27"/>
    <p:sldId id="522" r:id="rId28"/>
    <p:sldId id="524" r:id="rId29"/>
    <p:sldId id="549" r:id="rId30"/>
    <p:sldId id="537" r:id="rId31"/>
    <p:sldId id="525" r:id="rId32"/>
    <p:sldId id="550" r:id="rId33"/>
    <p:sldId id="526" r:id="rId34"/>
    <p:sldId id="527" r:id="rId35"/>
    <p:sldId id="528" r:id="rId36"/>
    <p:sldId id="523" r:id="rId37"/>
    <p:sldId id="529" r:id="rId38"/>
    <p:sldId id="551" r:id="rId39"/>
    <p:sldId id="546" r:id="rId40"/>
    <p:sldId id="547" r:id="rId41"/>
    <p:sldId id="566" r:id="rId42"/>
    <p:sldId id="567" r:id="rId43"/>
    <p:sldId id="530" r:id="rId44"/>
    <p:sldId id="532" r:id="rId45"/>
    <p:sldId id="533" r:id="rId46"/>
    <p:sldId id="553" r:id="rId47"/>
    <p:sldId id="544" r:id="rId48"/>
  </p:sldIdLst>
  <p:sldSz cx="9144000" cy="5143500" type="screen16x9"/>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66">
          <p15:clr>
            <a:srgbClr val="A4A3A4"/>
          </p15:clr>
        </p15:guide>
        <p15:guide id="2" pos="29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5050"/>
    <a:srgbClr val="FF6600"/>
    <a:srgbClr val="FF7C80"/>
    <a:srgbClr val="FFFFFF"/>
    <a:srgbClr val="FF0000"/>
    <a:srgbClr val="FF9966"/>
    <a:srgbClr val="FF9900"/>
    <a:srgbClr val="FFCC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122" d="100"/>
          <a:sy n="122" d="100"/>
        </p:scale>
        <p:origin x="-96" y="-72"/>
      </p:cViewPr>
      <p:guideLst>
        <p:guide orient="horz" pos="1666"/>
        <p:guide pos="2931"/>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387A10D-2E86-4382-A64F-ABAE9847B767}" type="doc">
      <dgm:prSet loTypeId="urn:microsoft.com/office/officeart/2005/8/layout/orgChart1#1" qsTypeId="urn:microsoft.com/office/officeart/2005/8/quickstyle/simple3#1" csTypeId="urn:microsoft.com/office/officeart/2005/8/colors/accent1_2#1" phldr="1"/>
      <dgm:spPr/>
    </dgm:pt>
    <dgm:pt modelId="{A4E474F8-E752-4765-8F0F-85004357A29A}">
      <dgm:prSet phldr="0" custT="1">
        <dgm:style>
          <a:lnRef idx="3">
            <a:schemeClr val="lt1"/>
          </a:lnRef>
          <a:fillRef idx="1">
            <a:schemeClr val="accent2"/>
          </a:fillRef>
          <a:effectRef idx="1">
            <a:schemeClr val="accent2"/>
          </a:effectRef>
          <a:fontRef idx="minor">
            <a:schemeClr val="lt1"/>
          </a:fontRef>
        </dgm:style>
      </dgm:prSet>
      <dgm:spPr/>
      <dgm:t>
        <a:bodyPr wrap="square" lIns="28575" tIns="28575" rIns="28575" bIns="28575" anchor="ctr"/>
        <a:lstStyle>
          <a:lvl2pPr marL="228600" indent="-228600">
            <a:defRPr sz="2700"/>
          </a:lvl2pPr>
          <a:lvl3pPr marL="457200" indent="-228600">
            <a:defRPr sz="2700"/>
          </a:lvl3pPr>
          <a:lvl4pPr marL="685800" indent="-228600">
            <a:defRPr sz="2700"/>
          </a:lvl4pPr>
          <a:lvl5pPr marL="914400" indent="-228600">
            <a:defRPr sz="2700"/>
          </a:lvl5pPr>
          <a:lvl6pPr marL="1143000" indent="-228600">
            <a:defRPr sz="2700"/>
          </a:lvl6pPr>
          <a:lvl7pPr marL="1371600" indent="-228600">
            <a:defRPr sz="2700"/>
          </a:lvl7pPr>
          <a:lvl8pPr marL="1600200" indent="-228600">
            <a:defRPr sz="2700"/>
          </a:lvl8pPr>
          <a:lvl9pPr marL="1828800" indent="-228600">
            <a:defRPr sz="2700"/>
          </a:lvl9pPr>
        </a:lstStyle>
        <a:p>
          <a:pPr lvl="0" indent="0" algn="ctr">
            <a:lnSpc>
              <a:spcPct val="100000"/>
            </a:lnSpc>
            <a:spcBef>
              <a:spcPct val="0"/>
            </a:spcBef>
            <a:spcAft>
              <a:spcPct val="35000"/>
            </a:spcAft>
            <a:buNone/>
          </a:pPr>
          <a:r>
            <a:rPr lang="zh-CN" altLang="en-US" sz="1600" b="1"/>
            <a:t>领导小组</a:t>
          </a:r>
        </a:p>
      </dgm:t>
    </dgm:pt>
    <dgm:pt modelId="{0AFF824B-DA25-4D73-849D-311DC6069163}" type="parTrans" cxnId="{7B7055F9-09B4-49D2-A35E-ADFF4F1F9EE4}">
      <dgm:prSet/>
      <dgm:spPr/>
      <dgm:t>
        <a:bodyPr/>
        <a:lstStyle/>
        <a:p>
          <a:endParaRPr lang="zh-CN" altLang="en-US" sz="1100"/>
        </a:p>
      </dgm:t>
    </dgm:pt>
    <dgm:pt modelId="{B9CC38F1-2E38-4971-8247-BD135AF5AC2D}" type="sibTrans" cxnId="{7B7055F9-09B4-49D2-A35E-ADFF4F1F9EE4}">
      <dgm:prSet/>
      <dgm:spPr/>
      <dgm:t>
        <a:bodyPr/>
        <a:lstStyle/>
        <a:p>
          <a:endParaRPr lang="zh-CN" altLang="en-US" sz="1100"/>
        </a:p>
      </dgm:t>
    </dgm:pt>
    <dgm:pt modelId="{9C788ABE-38FF-48F3-A390-026719E9B630}" type="asst">
      <dgm:prSet phldr="0" custT="1">
        <dgm:style>
          <a:lnRef idx="3">
            <a:schemeClr val="lt1"/>
          </a:lnRef>
          <a:fillRef idx="1">
            <a:schemeClr val="accent2"/>
          </a:fillRef>
          <a:effectRef idx="1">
            <a:schemeClr val="accent2"/>
          </a:effectRef>
          <a:fontRef idx="minor">
            <a:schemeClr val="lt1"/>
          </a:fontRef>
        </dgm:style>
      </dgm:prSet>
      <dgm:spPr/>
      <dgm:t>
        <a:bodyPr wrap="square" lIns="28575" tIns="28575" rIns="28575" bIns="28575" anchor="ctr"/>
        <a:lstStyle>
          <a:lvl2pPr marL="228600" indent="-228600">
            <a:defRPr sz="2700"/>
          </a:lvl2pPr>
          <a:lvl3pPr marL="457200" indent="-228600">
            <a:defRPr sz="2700"/>
          </a:lvl3pPr>
          <a:lvl4pPr marL="685800" indent="-228600">
            <a:defRPr sz="2700"/>
          </a:lvl4pPr>
          <a:lvl5pPr marL="914400" indent="-228600">
            <a:defRPr sz="2700"/>
          </a:lvl5pPr>
          <a:lvl6pPr marL="1143000" indent="-228600">
            <a:defRPr sz="2700"/>
          </a:lvl6pPr>
          <a:lvl7pPr marL="1371600" indent="-228600">
            <a:defRPr sz="2700"/>
          </a:lvl7pPr>
          <a:lvl8pPr marL="1600200" indent="-228600">
            <a:defRPr sz="2700"/>
          </a:lvl8pPr>
          <a:lvl9pPr marL="1828800" indent="-228600">
            <a:defRPr sz="2700"/>
          </a:lvl9pPr>
        </a:lstStyle>
        <a:p>
          <a:pPr lvl="0" indent="0" algn="ctr">
            <a:lnSpc>
              <a:spcPct val="100000"/>
            </a:lnSpc>
            <a:spcBef>
              <a:spcPct val="0"/>
            </a:spcBef>
            <a:spcAft>
              <a:spcPct val="35000"/>
            </a:spcAft>
            <a:buNone/>
          </a:pPr>
          <a:r>
            <a:rPr lang="zh-CN" altLang="en-US" sz="1600" b="1"/>
            <a:t>办公室</a:t>
          </a:r>
        </a:p>
      </dgm:t>
    </dgm:pt>
    <dgm:pt modelId="{577A0784-3F7B-4C55-8EED-6A79E3F5B78D}" type="parTrans" cxnId="{9946D9B7-94CC-467A-BB81-504D819D2B28}">
      <dgm:prSet/>
      <dgm:spPr/>
      <dgm:t>
        <a:bodyPr/>
        <a:lstStyle/>
        <a:p>
          <a:endParaRPr lang="zh-CN" altLang="en-US" sz="1100"/>
        </a:p>
      </dgm:t>
    </dgm:pt>
    <dgm:pt modelId="{66A9F698-B436-46F8-B36C-3CD2E33B94DD}" type="sibTrans" cxnId="{9946D9B7-94CC-467A-BB81-504D819D2B28}">
      <dgm:prSet/>
      <dgm:spPr/>
      <dgm:t>
        <a:bodyPr/>
        <a:lstStyle/>
        <a:p>
          <a:endParaRPr lang="zh-CN" altLang="en-US" sz="1100"/>
        </a:p>
      </dgm:t>
    </dgm:pt>
    <dgm:pt modelId="{FF88564F-7801-4C02-9297-AC790C7ADF12}">
      <dgm:prSet phldr="0" custT="1">
        <dgm:style>
          <a:lnRef idx="3">
            <a:schemeClr val="lt1"/>
          </a:lnRef>
          <a:fillRef idx="1">
            <a:schemeClr val="accent2"/>
          </a:fillRef>
          <a:effectRef idx="1">
            <a:schemeClr val="accent2"/>
          </a:effectRef>
          <a:fontRef idx="minor">
            <a:schemeClr val="lt1"/>
          </a:fontRef>
        </dgm:style>
      </dgm:prSet>
      <dgm:spPr/>
      <dgm:t>
        <a:bodyPr wrap="square" lIns="23495" tIns="23495" rIns="23495" bIns="23495" anchor="ctr"/>
        <a:lstStyle>
          <a:lvl2pPr marL="228600" indent="-228600">
            <a:defRPr sz="2700"/>
          </a:lvl2pPr>
          <a:lvl3pPr marL="457200" indent="-228600">
            <a:defRPr sz="2700"/>
          </a:lvl3pPr>
          <a:lvl4pPr marL="685800" indent="-228600">
            <a:defRPr sz="2700"/>
          </a:lvl4pPr>
          <a:lvl5pPr marL="914400" indent="-228600">
            <a:defRPr sz="2700"/>
          </a:lvl5pPr>
          <a:lvl6pPr marL="1143000" indent="-228600">
            <a:defRPr sz="2700"/>
          </a:lvl6pPr>
          <a:lvl7pPr marL="1371600" indent="-228600">
            <a:defRPr sz="2700"/>
          </a:lvl7pPr>
          <a:lvl8pPr marL="1600200" indent="-228600">
            <a:defRPr sz="2700"/>
          </a:lvl8pPr>
          <a:lvl9pPr marL="1828800" indent="-228600">
            <a:defRPr sz="2700"/>
          </a:lvl9pPr>
        </a:lstStyle>
        <a:p>
          <a:pPr lvl="0" indent="0" algn="ctr">
            <a:lnSpc>
              <a:spcPct val="100000"/>
            </a:lnSpc>
            <a:spcBef>
              <a:spcPct val="0"/>
            </a:spcBef>
            <a:spcAft>
              <a:spcPct val="35000"/>
            </a:spcAft>
            <a:buNone/>
          </a:pPr>
          <a:r>
            <a:rPr lang="zh-CN" sz="1600" b="1"/>
            <a:t>宣传动员组</a:t>
          </a:r>
        </a:p>
      </dgm:t>
    </dgm:pt>
    <dgm:pt modelId="{895B4D2B-26E2-4ED0-AAB6-EF6DCD448F10}" type="parTrans" cxnId="{9A393C27-1B6A-4E1A-BE4C-F1DB5A556E81}">
      <dgm:prSet/>
      <dgm:spPr/>
      <dgm:t>
        <a:bodyPr/>
        <a:lstStyle/>
        <a:p>
          <a:endParaRPr lang="zh-CN" altLang="en-US" sz="1100"/>
        </a:p>
      </dgm:t>
    </dgm:pt>
    <dgm:pt modelId="{573CF62A-A204-44F4-8B58-C362F0B42A82}" type="sibTrans" cxnId="{9A393C27-1B6A-4E1A-BE4C-F1DB5A556E81}">
      <dgm:prSet/>
      <dgm:spPr/>
      <dgm:t>
        <a:bodyPr/>
        <a:lstStyle/>
        <a:p>
          <a:endParaRPr lang="zh-CN" altLang="en-US" sz="1100"/>
        </a:p>
      </dgm:t>
    </dgm:pt>
    <dgm:pt modelId="{9BD1B0F6-A460-4814-A04B-7F339ACE1E92}">
      <dgm:prSet phldr="0" custT="1">
        <dgm:style>
          <a:lnRef idx="3">
            <a:schemeClr val="lt1"/>
          </a:lnRef>
          <a:fillRef idx="1">
            <a:schemeClr val="accent2"/>
          </a:fillRef>
          <a:effectRef idx="1">
            <a:schemeClr val="accent2"/>
          </a:effectRef>
          <a:fontRef idx="minor">
            <a:schemeClr val="lt1"/>
          </a:fontRef>
        </dgm:style>
      </dgm:prSet>
      <dgm:spPr/>
      <dgm:t>
        <a:bodyPr wrap="square" lIns="23495" tIns="23495" rIns="23495" bIns="23495" anchor="ctr"/>
        <a:lstStyle>
          <a:lvl2pPr marL="228600" indent="-228600">
            <a:defRPr sz="2700"/>
          </a:lvl2pPr>
          <a:lvl3pPr marL="457200" indent="-228600">
            <a:defRPr sz="2700"/>
          </a:lvl3pPr>
          <a:lvl4pPr marL="685800" indent="-228600">
            <a:defRPr sz="2700"/>
          </a:lvl4pPr>
          <a:lvl5pPr marL="914400" indent="-228600">
            <a:defRPr sz="2700"/>
          </a:lvl5pPr>
          <a:lvl6pPr marL="1143000" indent="-228600">
            <a:defRPr sz="2700"/>
          </a:lvl6pPr>
          <a:lvl7pPr marL="1371600" indent="-228600">
            <a:defRPr sz="2700"/>
          </a:lvl7pPr>
          <a:lvl8pPr marL="1600200" indent="-228600">
            <a:defRPr sz="2700"/>
          </a:lvl8pPr>
          <a:lvl9pPr marL="1828800" indent="-228600">
            <a:defRPr sz="2700"/>
          </a:lvl9pPr>
        </a:lstStyle>
        <a:p>
          <a:pPr lvl="0" indent="0" algn="ctr">
            <a:lnSpc>
              <a:spcPct val="100000"/>
            </a:lnSpc>
            <a:spcBef>
              <a:spcPct val="0"/>
            </a:spcBef>
            <a:spcAft>
              <a:spcPct val="35000"/>
            </a:spcAft>
            <a:buNone/>
          </a:pPr>
          <a:r>
            <a:rPr lang="zh-CN" sz="1600" b="1"/>
            <a:t>日常运行组</a:t>
          </a:r>
          <a:r>
            <a:rPr lang="zh-CN" sz="2000" b="1"/>
            <a:t> </a:t>
          </a:r>
        </a:p>
      </dgm:t>
    </dgm:pt>
    <dgm:pt modelId="{B8E26B9F-0540-42C7-8AE0-6E80C32E5C8D}" type="parTrans" cxnId="{FC929273-53EF-40F3-B79A-E38B70738057}">
      <dgm:prSet/>
      <dgm:spPr/>
      <dgm:t>
        <a:bodyPr/>
        <a:lstStyle/>
        <a:p>
          <a:endParaRPr lang="zh-CN" altLang="en-US" sz="1100"/>
        </a:p>
      </dgm:t>
    </dgm:pt>
    <dgm:pt modelId="{F9C9EFBC-3589-4BCA-86BA-31E2C87FBFA1}" type="sibTrans" cxnId="{FC929273-53EF-40F3-B79A-E38B70738057}">
      <dgm:prSet/>
      <dgm:spPr/>
      <dgm:t>
        <a:bodyPr/>
        <a:lstStyle/>
        <a:p>
          <a:endParaRPr lang="zh-CN" altLang="en-US" sz="1100"/>
        </a:p>
      </dgm:t>
    </dgm:pt>
    <dgm:pt modelId="{AA8C80B4-0A2C-414E-A210-E4E588157206}">
      <dgm:prSet phldr="0" custT="1">
        <dgm:style>
          <a:lnRef idx="3">
            <a:schemeClr val="lt1"/>
          </a:lnRef>
          <a:fillRef idx="1">
            <a:schemeClr val="accent2"/>
          </a:fillRef>
          <a:effectRef idx="1">
            <a:schemeClr val="accent2"/>
          </a:effectRef>
          <a:fontRef idx="minor">
            <a:schemeClr val="lt1"/>
          </a:fontRef>
        </dgm:style>
      </dgm:prSet>
      <dgm:spPr/>
      <dgm:t>
        <a:bodyPr wrap="square" lIns="23495" tIns="23495" rIns="23495" bIns="23495" anchor="ctr"/>
        <a:lstStyle>
          <a:lvl2pPr marL="228600" indent="-228600">
            <a:defRPr sz="2700"/>
          </a:lvl2pPr>
          <a:lvl3pPr marL="457200" indent="-228600">
            <a:defRPr sz="2700"/>
          </a:lvl3pPr>
          <a:lvl4pPr marL="685800" indent="-228600">
            <a:defRPr sz="2700"/>
          </a:lvl4pPr>
          <a:lvl5pPr marL="914400" indent="-228600">
            <a:defRPr sz="2700"/>
          </a:lvl5pPr>
          <a:lvl6pPr marL="1143000" indent="-228600">
            <a:defRPr sz="2700"/>
          </a:lvl6pPr>
          <a:lvl7pPr marL="1371600" indent="-228600">
            <a:defRPr sz="2700"/>
          </a:lvl7pPr>
          <a:lvl8pPr marL="1600200" indent="-228600">
            <a:defRPr sz="2700"/>
          </a:lvl8pPr>
          <a:lvl9pPr marL="1828800" indent="-228600">
            <a:defRPr sz="2700"/>
          </a:lvl9pPr>
        </a:lstStyle>
        <a:p>
          <a:pPr lvl="0" indent="0" algn="ctr">
            <a:lnSpc>
              <a:spcPct val="100000"/>
            </a:lnSpc>
            <a:spcBef>
              <a:spcPct val="0"/>
            </a:spcBef>
            <a:spcAft>
              <a:spcPct val="35000"/>
            </a:spcAft>
            <a:buNone/>
          </a:pPr>
          <a:r>
            <a:rPr lang="zh-CN" sz="1600" b="1"/>
            <a:t>监督检查组</a:t>
          </a:r>
        </a:p>
      </dgm:t>
    </dgm:pt>
    <dgm:pt modelId="{9E6BB7F0-476C-4A73-9255-02BA4CD7ECA1}" type="parTrans" cxnId="{CFAD5DFA-A486-4623-8F18-6F7A61ED4668}">
      <dgm:prSet/>
      <dgm:spPr/>
      <dgm:t>
        <a:bodyPr/>
        <a:lstStyle/>
        <a:p>
          <a:endParaRPr lang="zh-CN" altLang="en-US" sz="1100"/>
        </a:p>
      </dgm:t>
    </dgm:pt>
    <dgm:pt modelId="{304C3A44-FD13-42F1-8821-A341C19328D3}" type="sibTrans" cxnId="{CFAD5DFA-A486-4623-8F18-6F7A61ED4668}">
      <dgm:prSet/>
      <dgm:spPr/>
      <dgm:t>
        <a:bodyPr/>
        <a:lstStyle/>
        <a:p>
          <a:endParaRPr lang="zh-CN" altLang="en-US" sz="1100"/>
        </a:p>
      </dgm:t>
    </dgm:pt>
    <dgm:pt modelId="{9E8E5EE4-0B8B-493E-A2AD-4CA052AA801D}" type="pres">
      <dgm:prSet presAssocID="{8387A10D-2E86-4382-A64F-ABAE9847B767}" presName="hierChild1" presStyleCnt="0">
        <dgm:presLayoutVars>
          <dgm:orgChart val="1"/>
          <dgm:chPref val="1"/>
          <dgm:dir/>
          <dgm:animOne val="branch"/>
          <dgm:animLvl val="lvl"/>
          <dgm:resizeHandles/>
        </dgm:presLayoutVars>
      </dgm:prSet>
      <dgm:spPr/>
    </dgm:pt>
    <dgm:pt modelId="{01694F38-FD18-472F-86F5-64EA6E841E9F}" type="pres">
      <dgm:prSet presAssocID="{A4E474F8-E752-4765-8F0F-85004357A29A}" presName="hierRoot1" presStyleCnt="0">
        <dgm:presLayoutVars>
          <dgm:hierBranch val="init"/>
        </dgm:presLayoutVars>
      </dgm:prSet>
      <dgm:spPr/>
    </dgm:pt>
    <dgm:pt modelId="{F1AD7260-46FE-475D-96C0-392B8DAC4A77}" type="pres">
      <dgm:prSet presAssocID="{A4E474F8-E752-4765-8F0F-85004357A29A}" presName="rootComposite1" presStyleCnt="0"/>
      <dgm:spPr/>
    </dgm:pt>
    <dgm:pt modelId="{B9DA4961-9EB5-42BC-88D8-069C138CD848}" type="pres">
      <dgm:prSet presAssocID="{A4E474F8-E752-4765-8F0F-85004357A29A}" presName="rootText1" presStyleLbl="node0" presStyleIdx="0" presStyleCnt="1">
        <dgm:presLayoutVars>
          <dgm:chPref val="3"/>
        </dgm:presLayoutVars>
      </dgm:prSet>
      <dgm:spPr/>
      <dgm:t>
        <a:bodyPr/>
        <a:lstStyle/>
        <a:p>
          <a:endParaRPr lang="zh-CN" altLang="en-US"/>
        </a:p>
      </dgm:t>
    </dgm:pt>
    <dgm:pt modelId="{8CB1A068-7499-4702-8E3B-CFF2A443AA6A}" type="pres">
      <dgm:prSet presAssocID="{A4E474F8-E752-4765-8F0F-85004357A29A}" presName="rootConnector1" presStyleLbl="node1" presStyleIdx="0" presStyleCnt="0"/>
      <dgm:spPr/>
      <dgm:t>
        <a:bodyPr/>
        <a:lstStyle/>
        <a:p>
          <a:endParaRPr lang="zh-CN" altLang="en-US"/>
        </a:p>
      </dgm:t>
    </dgm:pt>
    <dgm:pt modelId="{C993DB3E-4649-4D77-BFFB-B69E525D0FE0}" type="pres">
      <dgm:prSet presAssocID="{A4E474F8-E752-4765-8F0F-85004357A29A}" presName="hierChild2" presStyleCnt="0"/>
      <dgm:spPr/>
    </dgm:pt>
    <dgm:pt modelId="{58427F53-481E-4860-A173-52EA66837F9B}" type="pres">
      <dgm:prSet presAssocID="{895B4D2B-26E2-4ED0-AAB6-EF6DCD448F10}" presName="Name37" presStyleLbl="parChTrans1D2" presStyleIdx="0" presStyleCnt="4"/>
      <dgm:spPr/>
      <dgm:t>
        <a:bodyPr/>
        <a:lstStyle/>
        <a:p>
          <a:endParaRPr lang="zh-CN" altLang="en-US"/>
        </a:p>
      </dgm:t>
    </dgm:pt>
    <dgm:pt modelId="{DCE6609B-226C-4429-BE9F-33E597129068}" type="pres">
      <dgm:prSet presAssocID="{FF88564F-7801-4C02-9297-AC790C7ADF12}" presName="hierRoot2" presStyleCnt="0">
        <dgm:presLayoutVars>
          <dgm:hierBranch val="init"/>
        </dgm:presLayoutVars>
      </dgm:prSet>
      <dgm:spPr/>
    </dgm:pt>
    <dgm:pt modelId="{8419D18D-7119-4064-98E2-E650E18E8B2F}" type="pres">
      <dgm:prSet presAssocID="{FF88564F-7801-4C02-9297-AC790C7ADF12}" presName="rootComposite" presStyleCnt="0"/>
      <dgm:spPr/>
    </dgm:pt>
    <dgm:pt modelId="{EBEA24EB-FF20-43D8-AF3B-135634143291}" type="pres">
      <dgm:prSet presAssocID="{FF88564F-7801-4C02-9297-AC790C7ADF12}" presName="rootText" presStyleLbl="node2" presStyleIdx="0" presStyleCnt="3">
        <dgm:presLayoutVars>
          <dgm:chPref val="3"/>
        </dgm:presLayoutVars>
      </dgm:prSet>
      <dgm:spPr/>
      <dgm:t>
        <a:bodyPr/>
        <a:lstStyle/>
        <a:p>
          <a:endParaRPr lang="zh-CN" altLang="en-US"/>
        </a:p>
      </dgm:t>
    </dgm:pt>
    <dgm:pt modelId="{4EE025BA-6C3F-412A-9A9F-4D939385323D}" type="pres">
      <dgm:prSet presAssocID="{FF88564F-7801-4C02-9297-AC790C7ADF12}" presName="rootConnector" presStyleLbl="node2" presStyleIdx="0" presStyleCnt="3"/>
      <dgm:spPr/>
      <dgm:t>
        <a:bodyPr/>
        <a:lstStyle/>
        <a:p>
          <a:endParaRPr lang="zh-CN" altLang="en-US"/>
        </a:p>
      </dgm:t>
    </dgm:pt>
    <dgm:pt modelId="{E4A258C3-0719-4813-B943-193649E3F0CD}" type="pres">
      <dgm:prSet presAssocID="{FF88564F-7801-4C02-9297-AC790C7ADF12}" presName="hierChild4" presStyleCnt="0"/>
      <dgm:spPr/>
    </dgm:pt>
    <dgm:pt modelId="{2655D173-86EF-4C1E-89CE-48A4F05D1A63}" type="pres">
      <dgm:prSet presAssocID="{FF88564F-7801-4C02-9297-AC790C7ADF12}" presName="hierChild5" presStyleCnt="0"/>
      <dgm:spPr/>
    </dgm:pt>
    <dgm:pt modelId="{CA3253F3-A27A-4298-A2D0-229B2FA1F302}" type="pres">
      <dgm:prSet presAssocID="{B8E26B9F-0540-42C7-8AE0-6E80C32E5C8D}" presName="Name37" presStyleLbl="parChTrans1D2" presStyleIdx="1" presStyleCnt="4"/>
      <dgm:spPr/>
      <dgm:t>
        <a:bodyPr/>
        <a:lstStyle/>
        <a:p>
          <a:endParaRPr lang="zh-CN" altLang="en-US"/>
        </a:p>
      </dgm:t>
    </dgm:pt>
    <dgm:pt modelId="{818E5471-792A-445A-918C-765179248A15}" type="pres">
      <dgm:prSet presAssocID="{9BD1B0F6-A460-4814-A04B-7F339ACE1E92}" presName="hierRoot2" presStyleCnt="0">
        <dgm:presLayoutVars>
          <dgm:hierBranch val="init"/>
        </dgm:presLayoutVars>
      </dgm:prSet>
      <dgm:spPr/>
    </dgm:pt>
    <dgm:pt modelId="{9B21F42E-D5E0-4D5D-9549-0B6257FE615A}" type="pres">
      <dgm:prSet presAssocID="{9BD1B0F6-A460-4814-A04B-7F339ACE1E92}" presName="rootComposite" presStyleCnt="0"/>
      <dgm:spPr/>
    </dgm:pt>
    <dgm:pt modelId="{54910C09-22E1-494D-8E10-8AC6CC1C98E7}" type="pres">
      <dgm:prSet presAssocID="{9BD1B0F6-A460-4814-A04B-7F339ACE1E92}" presName="rootText" presStyleLbl="node2" presStyleIdx="1" presStyleCnt="3">
        <dgm:presLayoutVars>
          <dgm:chPref val="3"/>
        </dgm:presLayoutVars>
      </dgm:prSet>
      <dgm:spPr/>
      <dgm:t>
        <a:bodyPr/>
        <a:lstStyle/>
        <a:p>
          <a:endParaRPr lang="zh-CN" altLang="en-US"/>
        </a:p>
      </dgm:t>
    </dgm:pt>
    <dgm:pt modelId="{26D53B2A-A7FB-42F9-88CC-047E96390911}" type="pres">
      <dgm:prSet presAssocID="{9BD1B0F6-A460-4814-A04B-7F339ACE1E92}" presName="rootConnector" presStyleLbl="node2" presStyleIdx="1" presStyleCnt="3"/>
      <dgm:spPr/>
      <dgm:t>
        <a:bodyPr/>
        <a:lstStyle/>
        <a:p>
          <a:endParaRPr lang="zh-CN" altLang="en-US"/>
        </a:p>
      </dgm:t>
    </dgm:pt>
    <dgm:pt modelId="{BE52F3F7-1A69-4C92-AC08-BB19AAB7473A}" type="pres">
      <dgm:prSet presAssocID="{9BD1B0F6-A460-4814-A04B-7F339ACE1E92}" presName="hierChild4" presStyleCnt="0"/>
      <dgm:spPr/>
    </dgm:pt>
    <dgm:pt modelId="{BAD1FEC1-9D2F-44DD-8C9B-6C6DB6772F72}" type="pres">
      <dgm:prSet presAssocID="{9BD1B0F6-A460-4814-A04B-7F339ACE1E92}" presName="hierChild5" presStyleCnt="0"/>
      <dgm:spPr/>
    </dgm:pt>
    <dgm:pt modelId="{6712D15B-286E-4CE1-8EBE-9DE590C71DC5}" type="pres">
      <dgm:prSet presAssocID="{9E6BB7F0-476C-4A73-9255-02BA4CD7ECA1}" presName="Name37" presStyleLbl="parChTrans1D2" presStyleIdx="2" presStyleCnt="4"/>
      <dgm:spPr/>
      <dgm:t>
        <a:bodyPr/>
        <a:lstStyle/>
        <a:p>
          <a:endParaRPr lang="zh-CN" altLang="en-US"/>
        </a:p>
      </dgm:t>
    </dgm:pt>
    <dgm:pt modelId="{751C4354-0FEC-43A8-9448-8D3E36BEE87C}" type="pres">
      <dgm:prSet presAssocID="{AA8C80B4-0A2C-414E-A210-E4E588157206}" presName="hierRoot2" presStyleCnt="0">
        <dgm:presLayoutVars>
          <dgm:hierBranch val="init"/>
        </dgm:presLayoutVars>
      </dgm:prSet>
      <dgm:spPr/>
    </dgm:pt>
    <dgm:pt modelId="{DAA349E3-F579-4BCF-949F-D7ED8E630CBB}" type="pres">
      <dgm:prSet presAssocID="{AA8C80B4-0A2C-414E-A210-E4E588157206}" presName="rootComposite" presStyleCnt="0"/>
      <dgm:spPr/>
    </dgm:pt>
    <dgm:pt modelId="{4AF29325-62C8-4D8B-AB4A-48FCB73D13A6}" type="pres">
      <dgm:prSet presAssocID="{AA8C80B4-0A2C-414E-A210-E4E588157206}" presName="rootText" presStyleLbl="node2" presStyleIdx="2" presStyleCnt="3">
        <dgm:presLayoutVars>
          <dgm:chPref val="3"/>
        </dgm:presLayoutVars>
      </dgm:prSet>
      <dgm:spPr/>
      <dgm:t>
        <a:bodyPr/>
        <a:lstStyle/>
        <a:p>
          <a:endParaRPr lang="zh-CN" altLang="en-US"/>
        </a:p>
      </dgm:t>
    </dgm:pt>
    <dgm:pt modelId="{4E1975BC-113C-4D76-B606-9BE0ECA1419F}" type="pres">
      <dgm:prSet presAssocID="{AA8C80B4-0A2C-414E-A210-E4E588157206}" presName="rootConnector" presStyleLbl="node2" presStyleIdx="2" presStyleCnt="3"/>
      <dgm:spPr/>
      <dgm:t>
        <a:bodyPr/>
        <a:lstStyle/>
        <a:p>
          <a:endParaRPr lang="zh-CN" altLang="en-US"/>
        </a:p>
      </dgm:t>
    </dgm:pt>
    <dgm:pt modelId="{CC879F45-E02F-4DCD-9C4D-09BD4A062E99}" type="pres">
      <dgm:prSet presAssocID="{AA8C80B4-0A2C-414E-A210-E4E588157206}" presName="hierChild4" presStyleCnt="0"/>
      <dgm:spPr/>
    </dgm:pt>
    <dgm:pt modelId="{6B62390B-B58D-41B4-9CEC-F076474C64F0}" type="pres">
      <dgm:prSet presAssocID="{AA8C80B4-0A2C-414E-A210-E4E588157206}" presName="hierChild5" presStyleCnt="0"/>
      <dgm:spPr/>
    </dgm:pt>
    <dgm:pt modelId="{94A7F26A-04B3-4A70-AC9A-4954D1A940EB}" type="pres">
      <dgm:prSet presAssocID="{A4E474F8-E752-4765-8F0F-85004357A29A}" presName="hierChild3" presStyleCnt="0"/>
      <dgm:spPr/>
    </dgm:pt>
    <dgm:pt modelId="{99A777F6-ACE6-44C7-BDAE-3A60EB1873BE}" type="pres">
      <dgm:prSet presAssocID="{577A0784-3F7B-4C55-8EED-6A79E3F5B78D}" presName="Name111" presStyleLbl="parChTrans1D2" presStyleIdx="3" presStyleCnt="4"/>
      <dgm:spPr/>
      <dgm:t>
        <a:bodyPr/>
        <a:lstStyle/>
        <a:p>
          <a:endParaRPr lang="zh-CN" altLang="en-US"/>
        </a:p>
      </dgm:t>
    </dgm:pt>
    <dgm:pt modelId="{D1E707AD-C688-42DA-B053-7E1E60EC1293}" type="pres">
      <dgm:prSet presAssocID="{9C788ABE-38FF-48F3-A390-026719E9B630}" presName="hierRoot3" presStyleCnt="0">
        <dgm:presLayoutVars>
          <dgm:hierBranch val="init"/>
        </dgm:presLayoutVars>
      </dgm:prSet>
      <dgm:spPr/>
    </dgm:pt>
    <dgm:pt modelId="{9C1FAD24-4B58-4B15-B1D3-F6F62A162EF5}" type="pres">
      <dgm:prSet presAssocID="{9C788ABE-38FF-48F3-A390-026719E9B630}" presName="rootComposite3" presStyleCnt="0"/>
      <dgm:spPr/>
    </dgm:pt>
    <dgm:pt modelId="{45AC9EC7-7180-4D72-8799-3C35FA59C334}" type="pres">
      <dgm:prSet presAssocID="{9C788ABE-38FF-48F3-A390-026719E9B630}" presName="rootText3" presStyleLbl="asst1" presStyleIdx="0" presStyleCnt="1" custScaleY="101345">
        <dgm:presLayoutVars>
          <dgm:chPref val="3"/>
        </dgm:presLayoutVars>
      </dgm:prSet>
      <dgm:spPr/>
      <dgm:t>
        <a:bodyPr/>
        <a:lstStyle/>
        <a:p>
          <a:endParaRPr lang="zh-CN" altLang="en-US"/>
        </a:p>
      </dgm:t>
    </dgm:pt>
    <dgm:pt modelId="{384B9258-AAD8-4A89-84E1-724B4BF2FE12}" type="pres">
      <dgm:prSet presAssocID="{9C788ABE-38FF-48F3-A390-026719E9B630}" presName="rootConnector3" presStyleLbl="asst1" presStyleIdx="0" presStyleCnt="1"/>
      <dgm:spPr/>
      <dgm:t>
        <a:bodyPr/>
        <a:lstStyle/>
        <a:p>
          <a:endParaRPr lang="zh-CN" altLang="en-US"/>
        </a:p>
      </dgm:t>
    </dgm:pt>
    <dgm:pt modelId="{0C833B65-7D12-42F0-8059-FB189E724C9A}" type="pres">
      <dgm:prSet presAssocID="{9C788ABE-38FF-48F3-A390-026719E9B630}" presName="hierChild6" presStyleCnt="0"/>
      <dgm:spPr/>
    </dgm:pt>
    <dgm:pt modelId="{7A8A18F7-9429-449D-A8BB-FCA887F9AA26}" type="pres">
      <dgm:prSet presAssocID="{9C788ABE-38FF-48F3-A390-026719E9B630}" presName="hierChild7" presStyleCnt="0"/>
      <dgm:spPr/>
    </dgm:pt>
  </dgm:ptLst>
  <dgm:cxnLst>
    <dgm:cxn modelId="{5A7BD67A-3B74-4FB8-8373-09CC4548EA5D}" type="presOf" srcId="{8387A10D-2E86-4382-A64F-ABAE9847B767}" destId="{9E8E5EE4-0B8B-493E-A2AD-4CA052AA801D}" srcOrd="0" destOrd="0" presId="urn:microsoft.com/office/officeart/2005/8/layout/orgChart1#1"/>
    <dgm:cxn modelId="{D4CD0C8B-83C7-4F98-ACB7-112650BA5F37}" type="presOf" srcId="{AA8C80B4-0A2C-414E-A210-E4E588157206}" destId="{4E1975BC-113C-4D76-B606-9BE0ECA1419F}" srcOrd="1" destOrd="0" presId="urn:microsoft.com/office/officeart/2005/8/layout/orgChart1#1"/>
    <dgm:cxn modelId="{FC929273-53EF-40F3-B79A-E38B70738057}" srcId="{A4E474F8-E752-4765-8F0F-85004357A29A}" destId="{9BD1B0F6-A460-4814-A04B-7F339ACE1E92}" srcOrd="2" destOrd="0" parTransId="{B8E26B9F-0540-42C7-8AE0-6E80C32E5C8D}" sibTransId="{F9C9EFBC-3589-4BCA-86BA-31E2C87FBFA1}"/>
    <dgm:cxn modelId="{9A393C27-1B6A-4E1A-BE4C-F1DB5A556E81}" srcId="{A4E474F8-E752-4765-8F0F-85004357A29A}" destId="{FF88564F-7801-4C02-9297-AC790C7ADF12}" srcOrd="1" destOrd="0" parTransId="{895B4D2B-26E2-4ED0-AAB6-EF6DCD448F10}" sibTransId="{573CF62A-A204-44F4-8B58-C362F0B42A82}"/>
    <dgm:cxn modelId="{7B7055F9-09B4-49D2-A35E-ADFF4F1F9EE4}" srcId="{8387A10D-2E86-4382-A64F-ABAE9847B767}" destId="{A4E474F8-E752-4765-8F0F-85004357A29A}" srcOrd="0" destOrd="0" parTransId="{0AFF824B-DA25-4D73-849D-311DC6069163}" sibTransId="{B9CC38F1-2E38-4971-8247-BD135AF5AC2D}"/>
    <dgm:cxn modelId="{95CB416E-3E33-4311-8A30-5FA462C567BE}" type="presOf" srcId="{895B4D2B-26E2-4ED0-AAB6-EF6DCD448F10}" destId="{58427F53-481E-4860-A173-52EA66837F9B}" srcOrd="0" destOrd="0" presId="urn:microsoft.com/office/officeart/2005/8/layout/orgChart1#1"/>
    <dgm:cxn modelId="{CFAD5DFA-A486-4623-8F18-6F7A61ED4668}" srcId="{A4E474F8-E752-4765-8F0F-85004357A29A}" destId="{AA8C80B4-0A2C-414E-A210-E4E588157206}" srcOrd="3" destOrd="0" parTransId="{9E6BB7F0-476C-4A73-9255-02BA4CD7ECA1}" sibTransId="{304C3A44-FD13-42F1-8821-A341C19328D3}"/>
    <dgm:cxn modelId="{719B0A67-4B84-4AA0-99E2-A0A94870A0C1}" type="presOf" srcId="{9BD1B0F6-A460-4814-A04B-7F339ACE1E92}" destId="{54910C09-22E1-494D-8E10-8AC6CC1C98E7}" srcOrd="0" destOrd="0" presId="urn:microsoft.com/office/officeart/2005/8/layout/orgChart1#1"/>
    <dgm:cxn modelId="{337A14B3-5F54-4332-8D36-C006B9708451}" type="presOf" srcId="{577A0784-3F7B-4C55-8EED-6A79E3F5B78D}" destId="{99A777F6-ACE6-44C7-BDAE-3A60EB1873BE}" srcOrd="0" destOrd="0" presId="urn:microsoft.com/office/officeart/2005/8/layout/orgChart1#1"/>
    <dgm:cxn modelId="{CC308790-FDBC-40FF-B613-20A120391CB4}" type="presOf" srcId="{A4E474F8-E752-4765-8F0F-85004357A29A}" destId="{8CB1A068-7499-4702-8E3B-CFF2A443AA6A}" srcOrd="1" destOrd="0" presId="urn:microsoft.com/office/officeart/2005/8/layout/orgChart1#1"/>
    <dgm:cxn modelId="{2E52B303-FA3C-41D5-A4BF-1FFB34C7FE82}" type="presOf" srcId="{9C788ABE-38FF-48F3-A390-026719E9B630}" destId="{45AC9EC7-7180-4D72-8799-3C35FA59C334}" srcOrd="0" destOrd="0" presId="urn:microsoft.com/office/officeart/2005/8/layout/orgChart1#1"/>
    <dgm:cxn modelId="{B9BD079D-E2CC-4D52-B39D-B30BB1BED7FE}" type="presOf" srcId="{FF88564F-7801-4C02-9297-AC790C7ADF12}" destId="{EBEA24EB-FF20-43D8-AF3B-135634143291}" srcOrd="0" destOrd="0" presId="urn:microsoft.com/office/officeart/2005/8/layout/orgChart1#1"/>
    <dgm:cxn modelId="{6255011A-84F8-41ED-87E1-B2EDFEACB38B}" type="presOf" srcId="{AA8C80B4-0A2C-414E-A210-E4E588157206}" destId="{4AF29325-62C8-4D8B-AB4A-48FCB73D13A6}" srcOrd="0" destOrd="0" presId="urn:microsoft.com/office/officeart/2005/8/layout/orgChart1#1"/>
    <dgm:cxn modelId="{2F51279B-D175-40B9-AFC5-FB45FF0CE1C2}" type="presOf" srcId="{B8E26B9F-0540-42C7-8AE0-6E80C32E5C8D}" destId="{CA3253F3-A27A-4298-A2D0-229B2FA1F302}" srcOrd="0" destOrd="0" presId="urn:microsoft.com/office/officeart/2005/8/layout/orgChart1#1"/>
    <dgm:cxn modelId="{E28BD7D2-5FA2-4FB7-83B3-4E58B1BC84C2}" type="presOf" srcId="{9E6BB7F0-476C-4A73-9255-02BA4CD7ECA1}" destId="{6712D15B-286E-4CE1-8EBE-9DE590C71DC5}" srcOrd="0" destOrd="0" presId="urn:microsoft.com/office/officeart/2005/8/layout/orgChart1#1"/>
    <dgm:cxn modelId="{8436C489-74C3-4BAA-8EF3-6FB937CBC6AD}" type="presOf" srcId="{9C788ABE-38FF-48F3-A390-026719E9B630}" destId="{384B9258-AAD8-4A89-84E1-724B4BF2FE12}" srcOrd="1" destOrd="0" presId="urn:microsoft.com/office/officeart/2005/8/layout/orgChart1#1"/>
    <dgm:cxn modelId="{B1678FEA-EDFD-4855-BB22-0DC8114B10F1}" type="presOf" srcId="{A4E474F8-E752-4765-8F0F-85004357A29A}" destId="{B9DA4961-9EB5-42BC-88D8-069C138CD848}" srcOrd="0" destOrd="0" presId="urn:microsoft.com/office/officeart/2005/8/layout/orgChart1#1"/>
    <dgm:cxn modelId="{5456979A-792B-4C9B-9B71-8F78B93B5CCC}" type="presOf" srcId="{9BD1B0F6-A460-4814-A04B-7F339ACE1E92}" destId="{26D53B2A-A7FB-42F9-88CC-047E96390911}" srcOrd="1" destOrd="0" presId="urn:microsoft.com/office/officeart/2005/8/layout/orgChart1#1"/>
    <dgm:cxn modelId="{9946D9B7-94CC-467A-BB81-504D819D2B28}" srcId="{A4E474F8-E752-4765-8F0F-85004357A29A}" destId="{9C788ABE-38FF-48F3-A390-026719E9B630}" srcOrd="0" destOrd="0" parTransId="{577A0784-3F7B-4C55-8EED-6A79E3F5B78D}" sibTransId="{66A9F698-B436-46F8-B36C-3CD2E33B94DD}"/>
    <dgm:cxn modelId="{6BFD2991-E1B7-46D5-A4F5-44F43D7C73A3}" type="presOf" srcId="{FF88564F-7801-4C02-9297-AC790C7ADF12}" destId="{4EE025BA-6C3F-412A-9A9F-4D939385323D}" srcOrd="1" destOrd="0" presId="urn:microsoft.com/office/officeart/2005/8/layout/orgChart1#1"/>
    <dgm:cxn modelId="{920A2A13-5DDB-4D4D-AD8A-A082FC6F2007}" type="presParOf" srcId="{9E8E5EE4-0B8B-493E-A2AD-4CA052AA801D}" destId="{01694F38-FD18-472F-86F5-64EA6E841E9F}" srcOrd="0" destOrd="0" presId="urn:microsoft.com/office/officeart/2005/8/layout/orgChart1#1"/>
    <dgm:cxn modelId="{48318CCF-0C35-49A2-8CDB-CEA2F38E9E15}" type="presParOf" srcId="{01694F38-FD18-472F-86F5-64EA6E841E9F}" destId="{F1AD7260-46FE-475D-96C0-392B8DAC4A77}" srcOrd="0" destOrd="0" presId="urn:microsoft.com/office/officeart/2005/8/layout/orgChart1#1"/>
    <dgm:cxn modelId="{5D9B8367-C9CD-43A5-BA8E-E5E2172EB738}" type="presParOf" srcId="{F1AD7260-46FE-475D-96C0-392B8DAC4A77}" destId="{B9DA4961-9EB5-42BC-88D8-069C138CD848}" srcOrd="0" destOrd="0" presId="urn:microsoft.com/office/officeart/2005/8/layout/orgChart1#1"/>
    <dgm:cxn modelId="{E4CDDF17-F272-4B79-AED5-96C387E025E9}" type="presParOf" srcId="{F1AD7260-46FE-475D-96C0-392B8DAC4A77}" destId="{8CB1A068-7499-4702-8E3B-CFF2A443AA6A}" srcOrd="1" destOrd="0" presId="urn:microsoft.com/office/officeart/2005/8/layout/orgChart1#1"/>
    <dgm:cxn modelId="{8D698E12-10C0-4BEE-B016-0FBD40706535}" type="presParOf" srcId="{01694F38-FD18-472F-86F5-64EA6E841E9F}" destId="{C993DB3E-4649-4D77-BFFB-B69E525D0FE0}" srcOrd="1" destOrd="0" presId="urn:microsoft.com/office/officeart/2005/8/layout/orgChart1#1"/>
    <dgm:cxn modelId="{41EAFF36-BBAE-4A61-B50E-BB633F77B2C9}" type="presParOf" srcId="{C993DB3E-4649-4D77-BFFB-B69E525D0FE0}" destId="{58427F53-481E-4860-A173-52EA66837F9B}" srcOrd="0" destOrd="0" presId="urn:microsoft.com/office/officeart/2005/8/layout/orgChart1#1"/>
    <dgm:cxn modelId="{49CA8B57-0FF8-47AB-AD0D-E149E21823AA}" type="presParOf" srcId="{C993DB3E-4649-4D77-BFFB-B69E525D0FE0}" destId="{DCE6609B-226C-4429-BE9F-33E597129068}" srcOrd="1" destOrd="0" presId="urn:microsoft.com/office/officeart/2005/8/layout/orgChart1#1"/>
    <dgm:cxn modelId="{76898B25-B1B2-4230-9ADD-735610171FC3}" type="presParOf" srcId="{DCE6609B-226C-4429-BE9F-33E597129068}" destId="{8419D18D-7119-4064-98E2-E650E18E8B2F}" srcOrd="0" destOrd="0" presId="urn:microsoft.com/office/officeart/2005/8/layout/orgChart1#1"/>
    <dgm:cxn modelId="{FB03B272-8613-4F34-BCCA-4F6941349F19}" type="presParOf" srcId="{8419D18D-7119-4064-98E2-E650E18E8B2F}" destId="{EBEA24EB-FF20-43D8-AF3B-135634143291}" srcOrd="0" destOrd="0" presId="urn:microsoft.com/office/officeart/2005/8/layout/orgChart1#1"/>
    <dgm:cxn modelId="{6A274402-5815-4960-AFD7-206E09722402}" type="presParOf" srcId="{8419D18D-7119-4064-98E2-E650E18E8B2F}" destId="{4EE025BA-6C3F-412A-9A9F-4D939385323D}" srcOrd="1" destOrd="0" presId="urn:microsoft.com/office/officeart/2005/8/layout/orgChart1#1"/>
    <dgm:cxn modelId="{0B2FC41A-8A1D-413E-88AA-FB3607384062}" type="presParOf" srcId="{DCE6609B-226C-4429-BE9F-33E597129068}" destId="{E4A258C3-0719-4813-B943-193649E3F0CD}" srcOrd="1" destOrd="0" presId="urn:microsoft.com/office/officeart/2005/8/layout/orgChart1#1"/>
    <dgm:cxn modelId="{49FC44D5-0455-4175-89F9-D8C119B23EC9}" type="presParOf" srcId="{DCE6609B-226C-4429-BE9F-33E597129068}" destId="{2655D173-86EF-4C1E-89CE-48A4F05D1A63}" srcOrd="2" destOrd="0" presId="urn:microsoft.com/office/officeart/2005/8/layout/orgChart1#1"/>
    <dgm:cxn modelId="{27A77913-5945-4565-BCF2-0DDAA5872119}" type="presParOf" srcId="{C993DB3E-4649-4D77-BFFB-B69E525D0FE0}" destId="{CA3253F3-A27A-4298-A2D0-229B2FA1F302}" srcOrd="2" destOrd="0" presId="urn:microsoft.com/office/officeart/2005/8/layout/orgChart1#1"/>
    <dgm:cxn modelId="{6103022A-860B-47E8-B714-90AC8313C03F}" type="presParOf" srcId="{C993DB3E-4649-4D77-BFFB-B69E525D0FE0}" destId="{818E5471-792A-445A-918C-765179248A15}" srcOrd="3" destOrd="0" presId="urn:microsoft.com/office/officeart/2005/8/layout/orgChart1#1"/>
    <dgm:cxn modelId="{D162F37F-8B01-4B30-815B-0282A7BA5279}" type="presParOf" srcId="{818E5471-792A-445A-918C-765179248A15}" destId="{9B21F42E-D5E0-4D5D-9549-0B6257FE615A}" srcOrd="0" destOrd="0" presId="urn:microsoft.com/office/officeart/2005/8/layout/orgChart1#1"/>
    <dgm:cxn modelId="{F473667D-A7C0-4A52-BE9F-46349608FB61}" type="presParOf" srcId="{9B21F42E-D5E0-4D5D-9549-0B6257FE615A}" destId="{54910C09-22E1-494D-8E10-8AC6CC1C98E7}" srcOrd="0" destOrd="0" presId="urn:microsoft.com/office/officeart/2005/8/layout/orgChart1#1"/>
    <dgm:cxn modelId="{AD7F4AF4-A1A7-4C9F-920D-6FCA829B982E}" type="presParOf" srcId="{9B21F42E-D5E0-4D5D-9549-0B6257FE615A}" destId="{26D53B2A-A7FB-42F9-88CC-047E96390911}" srcOrd="1" destOrd="0" presId="urn:microsoft.com/office/officeart/2005/8/layout/orgChart1#1"/>
    <dgm:cxn modelId="{34485A70-B4C2-408A-8CD9-11DFE841CA3E}" type="presParOf" srcId="{818E5471-792A-445A-918C-765179248A15}" destId="{BE52F3F7-1A69-4C92-AC08-BB19AAB7473A}" srcOrd="1" destOrd="0" presId="urn:microsoft.com/office/officeart/2005/8/layout/orgChart1#1"/>
    <dgm:cxn modelId="{EB368CA5-9B94-45CE-8EDF-8D6076433249}" type="presParOf" srcId="{818E5471-792A-445A-918C-765179248A15}" destId="{BAD1FEC1-9D2F-44DD-8C9B-6C6DB6772F72}" srcOrd="2" destOrd="0" presId="urn:microsoft.com/office/officeart/2005/8/layout/orgChart1#1"/>
    <dgm:cxn modelId="{4EEC51B1-D7C2-4C5A-9641-F356A39B8E43}" type="presParOf" srcId="{C993DB3E-4649-4D77-BFFB-B69E525D0FE0}" destId="{6712D15B-286E-4CE1-8EBE-9DE590C71DC5}" srcOrd="4" destOrd="0" presId="urn:microsoft.com/office/officeart/2005/8/layout/orgChart1#1"/>
    <dgm:cxn modelId="{7481BC15-CC73-4D73-855D-A746632D8E72}" type="presParOf" srcId="{C993DB3E-4649-4D77-BFFB-B69E525D0FE0}" destId="{751C4354-0FEC-43A8-9448-8D3E36BEE87C}" srcOrd="5" destOrd="0" presId="urn:microsoft.com/office/officeart/2005/8/layout/orgChart1#1"/>
    <dgm:cxn modelId="{2F4130C2-17BA-4F38-945B-C85C430BFF5C}" type="presParOf" srcId="{751C4354-0FEC-43A8-9448-8D3E36BEE87C}" destId="{DAA349E3-F579-4BCF-949F-D7ED8E630CBB}" srcOrd="0" destOrd="0" presId="urn:microsoft.com/office/officeart/2005/8/layout/orgChart1#1"/>
    <dgm:cxn modelId="{05E4EB0F-02AB-4C02-A10D-60C9A02A9E4E}" type="presParOf" srcId="{DAA349E3-F579-4BCF-949F-D7ED8E630CBB}" destId="{4AF29325-62C8-4D8B-AB4A-48FCB73D13A6}" srcOrd="0" destOrd="0" presId="urn:microsoft.com/office/officeart/2005/8/layout/orgChart1#1"/>
    <dgm:cxn modelId="{33B46E8B-2BBE-452C-A3B1-2512BEB6F4D7}" type="presParOf" srcId="{DAA349E3-F579-4BCF-949F-D7ED8E630CBB}" destId="{4E1975BC-113C-4D76-B606-9BE0ECA1419F}" srcOrd="1" destOrd="0" presId="urn:microsoft.com/office/officeart/2005/8/layout/orgChart1#1"/>
    <dgm:cxn modelId="{1A448EB8-6C20-400B-85DD-8E5CDB7B5ECB}" type="presParOf" srcId="{751C4354-0FEC-43A8-9448-8D3E36BEE87C}" destId="{CC879F45-E02F-4DCD-9C4D-09BD4A062E99}" srcOrd="1" destOrd="0" presId="urn:microsoft.com/office/officeart/2005/8/layout/orgChart1#1"/>
    <dgm:cxn modelId="{68D3F17C-5821-4CB9-9FD6-BDA66D1B1F2C}" type="presParOf" srcId="{751C4354-0FEC-43A8-9448-8D3E36BEE87C}" destId="{6B62390B-B58D-41B4-9CEC-F076474C64F0}" srcOrd="2" destOrd="0" presId="urn:microsoft.com/office/officeart/2005/8/layout/orgChart1#1"/>
    <dgm:cxn modelId="{B33F31CD-F02E-48FB-899E-1A6F1AFB100C}" type="presParOf" srcId="{01694F38-FD18-472F-86F5-64EA6E841E9F}" destId="{94A7F26A-04B3-4A70-AC9A-4954D1A940EB}" srcOrd="2" destOrd="0" presId="urn:microsoft.com/office/officeart/2005/8/layout/orgChart1#1"/>
    <dgm:cxn modelId="{2B52DEA7-3285-4CB9-B879-563900F0F8CB}" type="presParOf" srcId="{94A7F26A-04B3-4A70-AC9A-4954D1A940EB}" destId="{99A777F6-ACE6-44C7-BDAE-3A60EB1873BE}" srcOrd="0" destOrd="0" presId="urn:microsoft.com/office/officeart/2005/8/layout/orgChart1#1"/>
    <dgm:cxn modelId="{E1D5C02E-4E7E-40CF-916E-2934477BCA08}" type="presParOf" srcId="{94A7F26A-04B3-4A70-AC9A-4954D1A940EB}" destId="{D1E707AD-C688-42DA-B053-7E1E60EC1293}" srcOrd="1" destOrd="0" presId="urn:microsoft.com/office/officeart/2005/8/layout/orgChart1#1"/>
    <dgm:cxn modelId="{2A3024EF-DCDF-4D1D-AC85-929648C9CEE2}" type="presParOf" srcId="{D1E707AD-C688-42DA-B053-7E1E60EC1293}" destId="{9C1FAD24-4B58-4B15-B1D3-F6F62A162EF5}" srcOrd="0" destOrd="0" presId="urn:microsoft.com/office/officeart/2005/8/layout/orgChart1#1"/>
    <dgm:cxn modelId="{2E90C657-1034-45D6-B08C-3245CF8EA37B}" type="presParOf" srcId="{9C1FAD24-4B58-4B15-B1D3-F6F62A162EF5}" destId="{45AC9EC7-7180-4D72-8799-3C35FA59C334}" srcOrd="0" destOrd="0" presId="urn:microsoft.com/office/officeart/2005/8/layout/orgChart1#1"/>
    <dgm:cxn modelId="{1366C4F6-8AE2-4420-B956-56052811EB04}" type="presParOf" srcId="{9C1FAD24-4B58-4B15-B1D3-F6F62A162EF5}" destId="{384B9258-AAD8-4A89-84E1-724B4BF2FE12}" srcOrd="1" destOrd="0" presId="urn:microsoft.com/office/officeart/2005/8/layout/orgChart1#1"/>
    <dgm:cxn modelId="{AB2BD429-7EC7-4C57-9CC6-F6B0F10FED6A}" type="presParOf" srcId="{D1E707AD-C688-42DA-B053-7E1E60EC1293}" destId="{0C833B65-7D12-42F0-8059-FB189E724C9A}" srcOrd="1" destOrd="0" presId="urn:microsoft.com/office/officeart/2005/8/layout/orgChart1#1"/>
    <dgm:cxn modelId="{E8623DBD-E3D1-48A0-A725-004AD07FED64}" type="presParOf" srcId="{D1E707AD-C688-42DA-B053-7E1E60EC1293}" destId="{7A8A18F7-9429-449D-A8BB-FCA887F9AA26}" srcOrd="2" destOrd="0" presId="urn:microsoft.com/office/officeart/2005/8/layout/orgChar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23BF43-ECA6-4C23-80EA-71F06B50A65F}"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zh-CN" altLang="en-US"/>
        </a:p>
      </dgm:t>
    </dgm:pt>
    <dgm:pt modelId="{3AF98CA4-C041-45EC-A542-ECB9159F013A}">
      <dgm:prSet phldrT="[文本]" custT="1"/>
      <dgm:spPr/>
      <dgm:t>
        <a:bodyPr/>
        <a:lstStyle/>
        <a:p>
          <a:r>
            <a:rPr lang="zh-CN" altLang="en-US" sz="2200" b="1" smtClean="0"/>
            <a:t>分类投放</a:t>
          </a:r>
          <a:endParaRPr lang="zh-CN" altLang="en-US" sz="2200" b="1"/>
        </a:p>
      </dgm:t>
    </dgm:pt>
    <dgm:pt modelId="{691DA164-275D-40BE-8A0A-3B51CA812148}" type="parTrans" cxnId="{60014E2B-7132-421D-B420-87A4105E4F91}">
      <dgm:prSet/>
      <dgm:spPr/>
      <dgm:t>
        <a:bodyPr/>
        <a:lstStyle/>
        <a:p>
          <a:endParaRPr lang="zh-CN" altLang="en-US"/>
        </a:p>
      </dgm:t>
    </dgm:pt>
    <dgm:pt modelId="{0F85DBB2-BE79-4B7F-9FED-37C8A31D4079}" type="sibTrans" cxnId="{60014E2B-7132-421D-B420-87A4105E4F91}">
      <dgm:prSet/>
      <dgm:spPr/>
      <dgm:t>
        <a:bodyPr/>
        <a:lstStyle/>
        <a:p>
          <a:endParaRPr lang="zh-CN" altLang="en-US"/>
        </a:p>
      </dgm:t>
    </dgm:pt>
    <dgm:pt modelId="{94C20887-BA6B-4CCE-8755-3FE5F220E5F3}">
      <dgm:prSet phldrT="[文本]" custT="1"/>
      <dgm:spPr/>
      <dgm:t>
        <a:bodyPr/>
        <a:lstStyle/>
        <a:p>
          <a:r>
            <a:rPr lang="zh-CN" altLang="en-US" sz="1500" b="1" smtClean="0"/>
            <a:t>干部职工奖惩制度</a:t>
          </a:r>
          <a:endParaRPr lang="zh-CN" altLang="en-US" sz="1500"/>
        </a:p>
      </dgm:t>
    </dgm:pt>
    <dgm:pt modelId="{8ED8AD1F-CCA8-4EA5-87A8-637D773BFB6F}" type="parTrans" cxnId="{313A6A2F-FB15-4AEC-B739-D11F4A2E08D5}">
      <dgm:prSet/>
      <dgm:spPr/>
      <dgm:t>
        <a:bodyPr/>
        <a:lstStyle/>
        <a:p>
          <a:endParaRPr lang="zh-CN" altLang="en-US"/>
        </a:p>
      </dgm:t>
    </dgm:pt>
    <dgm:pt modelId="{0B01399B-3BA1-4AA4-89F3-33FAFBB3A07F}" type="sibTrans" cxnId="{313A6A2F-FB15-4AEC-B739-D11F4A2E08D5}">
      <dgm:prSet/>
      <dgm:spPr/>
      <dgm:t>
        <a:bodyPr/>
        <a:lstStyle/>
        <a:p>
          <a:endParaRPr lang="zh-CN" altLang="en-US"/>
        </a:p>
      </dgm:t>
    </dgm:pt>
    <dgm:pt modelId="{D6D74641-C1AA-4FC2-8CDC-78D299F6551A}">
      <dgm:prSet phldrT="[文本]" custT="1"/>
      <dgm:spPr/>
      <dgm:t>
        <a:bodyPr/>
        <a:lstStyle/>
        <a:p>
          <a:r>
            <a:rPr lang="zh-CN" altLang="en-US" sz="2200" b="1" smtClean="0"/>
            <a:t>分类收集</a:t>
          </a:r>
          <a:endParaRPr lang="zh-CN" altLang="en-US" sz="2200" b="1"/>
        </a:p>
      </dgm:t>
    </dgm:pt>
    <dgm:pt modelId="{5E44CEC8-084E-4AF9-A0A1-F2C0A9A5BE0F}" type="parTrans" cxnId="{32D5E024-D0EC-47AC-8F92-A74A7AA53362}">
      <dgm:prSet/>
      <dgm:spPr/>
      <dgm:t>
        <a:bodyPr/>
        <a:lstStyle/>
        <a:p>
          <a:endParaRPr lang="zh-CN" altLang="en-US"/>
        </a:p>
      </dgm:t>
    </dgm:pt>
    <dgm:pt modelId="{0829AA7E-D556-4FBA-BDBE-719521AE860B}" type="sibTrans" cxnId="{32D5E024-D0EC-47AC-8F92-A74A7AA53362}">
      <dgm:prSet/>
      <dgm:spPr/>
      <dgm:t>
        <a:bodyPr/>
        <a:lstStyle/>
        <a:p>
          <a:endParaRPr lang="zh-CN" altLang="en-US"/>
        </a:p>
      </dgm:t>
    </dgm:pt>
    <dgm:pt modelId="{4EACBB3A-7E33-4EDC-ADB1-64A85BDFA159}">
      <dgm:prSet phldrT="[文本]" custT="1"/>
      <dgm:spPr/>
      <dgm:t>
        <a:bodyPr/>
        <a:lstStyle/>
        <a:p>
          <a:r>
            <a:rPr lang="zh-CN" altLang="en-US" sz="1500" b="1" dirty="0" smtClean="0"/>
            <a:t>垃圾分类</a:t>
          </a:r>
          <a:r>
            <a:rPr lang="zh-CN" altLang="en-US" sz="1500" b="1" smtClean="0"/>
            <a:t>管理责任人工作规定</a:t>
          </a:r>
          <a:endParaRPr lang="zh-CN" altLang="en-US" sz="1500" b="1" dirty="0"/>
        </a:p>
      </dgm:t>
    </dgm:pt>
    <dgm:pt modelId="{3E9F4DAA-8B0F-4B8B-B8A9-B6BC6D6972A0}" type="parTrans" cxnId="{24F9C6B8-D623-4228-82E6-7A74BA90FDC4}">
      <dgm:prSet/>
      <dgm:spPr/>
      <dgm:t>
        <a:bodyPr/>
        <a:lstStyle/>
        <a:p>
          <a:endParaRPr lang="zh-CN" altLang="en-US"/>
        </a:p>
      </dgm:t>
    </dgm:pt>
    <dgm:pt modelId="{339210E6-4EF9-4774-A33F-A2C707824CB0}" type="sibTrans" cxnId="{24F9C6B8-D623-4228-82E6-7A74BA90FDC4}">
      <dgm:prSet/>
      <dgm:spPr/>
      <dgm:t>
        <a:bodyPr/>
        <a:lstStyle/>
        <a:p>
          <a:endParaRPr lang="zh-CN" altLang="en-US"/>
        </a:p>
      </dgm:t>
    </dgm:pt>
    <dgm:pt modelId="{3105E814-A9F9-495F-BDB7-63BD992BB669}">
      <dgm:prSet phldrT="[文本]" custT="1"/>
      <dgm:spPr/>
      <dgm:t>
        <a:bodyPr/>
        <a:lstStyle/>
        <a:p>
          <a:r>
            <a:rPr lang="zh-CN" altLang="en-US" sz="1500" b="1" smtClean="0">
              <a:sym typeface="+mn-ea"/>
            </a:rPr>
            <a:t>计量统计制度</a:t>
          </a:r>
          <a:endParaRPr lang="zh-CN" altLang="en-US" sz="1500" b="1"/>
        </a:p>
      </dgm:t>
    </dgm:pt>
    <dgm:pt modelId="{AE279EC6-7274-4C18-AAF1-01EB8534798E}" type="parTrans" cxnId="{45D09993-C073-4457-9F7C-AB9D53B02572}">
      <dgm:prSet/>
      <dgm:spPr/>
      <dgm:t>
        <a:bodyPr/>
        <a:lstStyle/>
        <a:p>
          <a:endParaRPr lang="zh-CN" altLang="en-US"/>
        </a:p>
      </dgm:t>
    </dgm:pt>
    <dgm:pt modelId="{CCE22D8F-218D-475C-AB09-FDCEAEF1656F}" type="sibTrans" cxnId="{45D09993-C073-4457-9F7C-AB9D53B02572}">
      <dgm:prSet/>
      <dgm:spPr/>
      <dgm:t>
        <a:bodyPr/>
        <a:lstStyle/>
        <a:p>
          <a:endParaRPr lang="zh-CN" altLang="en-US"/>
        </a:p>
      </dgm:t>
    </dgm:pt>
    <dgm:pt modelId="{DBDDCCC9-6926-4306-A495-0F33965F44ED}">
      <dgm:prSet phldrT="[文本]" custT="1"/>
      <dgm:spPr/>
      <dgm:t>
        <a:bodyPr/>
        <a:lstStyle/>
        <a:p>
          <a:r>
            <a:rPr lang="zh-CN" altLang="en-US" sz="2200" b="1" smtClean="0"/>
            <a:t>分类运输</a:t>
          </a:r>
          <a:endParaRPr lang="zh-CN" altLang="en-US" sz="2200" b="1"/>
        </a:p>
      </dgm:t>
    </dgm:pt>
    <dgm:pt modelId="{5ECBF33C-96AF-4701-A69F-3C6BEEAFC95F}" type="parTrans" cxnId="{0338A52A-186E-4E4B-9DD8-7259AC023523}">
      <dgm:prSet/>
      <dgm:spPr/>
      <dgm:t>
        <a:bodyPr/>
        <a:lstStyle/>
        <a:p>
          <a:endParaRPr lang="zh-CN" altLang="en-US"/>
        </a:p>
      </dgm:t>
    </dgm:pt>
    <dgm:pt modelId="{E0F27345-6F6B-4C33-B426-189CA861EC0C}" type="sibTrans" cxnId="{0338A52A-186E-4E4B-9DD8-7259AC023523}">
      <dgm:prSet/>
      <dgm:spPr/>
      <dgm:t>
        <a:bodyPr/>
        <a:lstStyle/>
        <a:p>
          <a:endParaRPr lang="zh-CN" altLang="en-US"/>
        </a:p>
      </dgm:t>
    </dgm:pt>
    <dgm:pt modelId="{AE5B2148-EA4B-45DC-8790-55D5E82D13E9}">
      <dgm:prSet phldrT="[文本]" custT="1"/>
      <dgm:spPr/>
      <dgm:t>
        <a:bodyPr/>
        <a:lstStyle/>
        <a:p>
          <a:r>
            <a:rPr lang="zh-CN" altLang="en-US" sz="1500" b="1" smtClean="0"/>
            <a:t>签订垃圾分类收运合同</a:t>
          </a:r>
          <a:endParaRPr lang="zh-CN" altLang="en-US" sz="1500" b="1"/>
        </a:p>
      </dgm:t>
    </dgm:pt>
    <dgm:pt modelId="{CC1C671A-3F79-4ED4-89A1-E9A597C9F35D}" type="parTrans" cxnId="{197B4E41-A698-4AAD-A16F-F4B32298F482}">
      <dgm:prSet/>
      <dgm:spPr/>
      <dgm:t>
        <a:bodyPr/>
        <a:lstStyle/>
        <a:p>
          <a:endParaRPr lang="zh-CN" altLang="en-US"/>
        </a:p>
      </dgm:t>
    </dgm:pt>
    <dgm:pt modelId="{5245AC51-59CC-4D56-9A2B-5A8253989F6A}" type="sibTrans" cxnId="{197B4E41-A698-4AAD-A16F-F4B32298F482}">
      <dgm:prSet/>
      <dgm:spPr/>
      <dgm:t>
        <a:bodyPr/>
        <a:lstStyle/>
        <a:p>
          <a:endParaRPr lang="zh-CN" altLang="en-US"/>
        </a:p>
      </dgm:t>
    </dgm:pt>
    <dgm:pt modelId="{504ADE2B-BC85-46FF-94CD-48192940696D}">
      <dgm:prSet phldrT="[文本]" custT="1"/>
      <dgm:spPr/>
      <dgm:t>
        <a:bodyPr/>
        <a:lstStyle/>
        <a:p>
          <a:endParaRPr lang="zh-CN" altLang="en-US" sz="1500"/>
        </a:p>
      </dgm:t>
    </dgm:pt>
    <dgm:pt modelId="{89B63AC7-F729-485C-A372-1EFD1A7DF141}" type="parTrans" cxnId="{BED1C34C-DF43-40DF-84A6-9FF325819D22}">
      <dgm:prSet/>
      <dgm:spPr/>
      <dgm:t>
        <a:bodyPr/>
        <a:lstStyle/>
        <a:p>
          <a:endParaRPr lang="zh-CN" altLang="en-US"/>
        </a:p>
      </dgm:t>
    </dgm:pt>
    <dgm:pt modelId="{0A3C8D95-59EB-48C7-B7C0-09C1B5599C67}" type="sibTrans" cxnId="{BED1C34C-DF43-40DF-84A6-9FF325819D22}">
      <dgm:prSet/>
      <dgm:spPr/>
      <dgm:t>
        <a:bodyPr/>
        <a:lstStyle/>
        <a:p>
          <a:endParaRPr lang="zh-CN" altLang="en-US"/>
        </a:p>
      </dgm:t>
    </dgm:pt>
    <dgm:pt modelId="{2A197621-779B-4C2F-9C4D-75D5CB331611}">
      <dgm:prSet phldrT="[文本]" custT="1"/>
      <dgm:spPr/>
      <dgm:t>
        <a:bodyPr/>
        <a:lstStyle/>
        <a:p>
          <a:r>
            <a:rPr lang="zh-CN" altLang="en-US" sz="1500" b="1" smtClean="0"/>
            <a:t>监督检查机制</a:t>
          </a:r>
          <a:endParaRPr lang="zh-CN" altLang="en-US" sz="1500" b="1"/>
        </a:p>
      </dgm:t>
    </dgm:pt>
    <dgm:pt modelId="{E8770722-708C-47A8-B28E-F2E2B538072F}" type="parTrans" cxnId="{5102DA85-0330-41F6-B23F-09201227BCEF}">
      <dgm:prSet/>
      <dgm:spPr/>
      <dgm:t>
        <a:bodyPr/>
        <a:lstStyle/>
        <a:p>
          <a:endParaRPr lang="zh-CN" altLang="en-US"/>
        </a:p>
      </dgm:t>
    </dgm:pt>
    <dgm:pt modelId="{665F6988-75F7-47FF-80EB-E8A0534990D8}" type="sibTrans" cxnId="{5102DA85-0330-41F6-B23F-09201227BCEF}">
      <dgm:prSet/>
      <dgm:spPr/>
      <dgm:t>
        <a:bodyPr/>
        <a:lstStyle/>
        <a:p>
          <a:endParaRPr lang="zh-CN" altLang="en-US"/>
        </a:p>
      </dgm:t>
    </dgm:pt>
    <dgm:pt modelId="{9CB715A4-9975-4373-9A90-FF4609821426}" type="pres">
      <dgm:prSet presAssocID="{2C23BF43-ECA6-4C23-80EA-71F06B50A65F}" presName="Name0" presStyleCnt="0">
        <dgm:presLayoutVars>
          <dgm:dir/>
          <dgm:animLvl val="lvl"/>
          <dgm:resizeHandles val="exact"/>
        </dgm:presLayoutVars>
      </dgm:prSet>
      <dgm:spPr/>
      <dgm:t>
        <a:bodyPr/>
        <a:lstStyle/>
        <a:p>
          <a:endParaRPr lang="zh-CN" altLang="en-US"/>
        </a:p>
      </dgm:t>
    </dgm:pt>
    <dgm:pt modelId="{AB1F1A12-1C67-4282-A6C7-E3BF454F8799}" type="pres">
      <dgm:prSet presAssocID="{2C23BF43-ECA6-4C23-80EA-71F06B50A65F}" presName="tSp" presStyleCnt="0"/>
      <dgm:spPr/>
    </dgm:pt>
    <dgm:pt modelId="{D464ABF3-9DD6-4312-9A2E-E671CD3A7C10}" type="pres">
      <dgm:prSet presAssocID="{2C23BF43-ECA6-4C23-80EA-71F06B50A65F}" presName="bSp" presStyleCnt="0"/>
      <dgm:spPr/>
    </dgm:pt>
    <dgm:pt modelId="{5F77593E-6CE1-41A9-A033-1E85C4BAD4BD}" type="pres">
      <dgm:prSet presAssocID="{2C23BF43-ECA6-4C23-80EA-71F06B50A65F}" presName="process" presStyleCnt="0"/>
      <dgm:spPr/>
    </dgm:pt>
    <dgm:pt modelId="{F5CD1C93-941B-4141-A9B4-F009C8A57E4B}" type="pres">
      <dgm:prSet presAssocID="{3AF98CA4-C041-45EC-A542-ECB9159F013A}" presName="composite1" presStyleCnt="0"/>
      <dgm:spPr/>
    </dgm:pt>
    <dgm:pt modelId="{6EB5F36D-24F6-484D-8891-0A4EFBFE2067}" type="pres">
      <dgm:prSet presAssocID="{3AF98CA4-C041-45EC-A542-ECB9159F013A}" presName="dummyNode1" presStyleLbl="node1" presStyleIdx="0" presStyleCnt="3"/>
      <dgm:spPr/>
    </dgm:pt>
    <dgm:pt modelId="{5C864512-EEE5-429A-967A-CFE013B4F14E}" type="pres">
      <dgm:prSet presAssocID="{3AF98CA4-C041-45EC-A542-ECB9159F013A}" presName="childNode1" presStyleLbl="bgAcc1" presStyleIdx="0" presStyleCnt="3" custScaleX="153399">
        <dgm:presLayoutVars>
          <dgm:bulletEnabled val="1"/>
        </dgm:presLayoutVars>
      </dgm:prSet>
      <dgm:spPr/>
      <dgm:t>
        <a:bodyPr/>
        <a:lstStyle/>
        <a:p>
          <a:endParaRPr lang="zh-CN" altLang="en-US"/>
        </a:p>
      </dgm:t>
    </dgm:pt>
    <dgm:pt modelId="{C93B96AE-3C1B-41FC-B6EC-E06751A113D9}" type="pres">
      <dgm:prSet presAssocID="{3AF98CA4-C041-45EC-A542-ECB9159F013A}" presName="childNode1tx" presStyleLbl="bgAcc1" presStyleIdx="0" presStyleCnt="3">
        <dgm:presLayoutVars>
          <dgm:bulletEnabled val="1"/>
        </dgm:presLayoutVars>
      </dgm:prSet>
      <dgm:spPr/>
      <dgm:t>
        <a:bodyPr/>
        <a:lstStyle/>
        <a:p>
          <a:endParaRPr lang="zh-CN" altLang="en-US"/>
        </a:p>
      </dgm:t>
    </dgm:pt>
    <dgm:pt modelId="{3536D0FC-057E-407C-99A3-0C07F771F359}" type="pres">
      <dgm:prSet presAssocID="{3AF98CA4-C041-45EC-A542-ECB9159F013A}" presName="parentNode1" presStyleLbl="node1" presStyleIdx="0" presStyleCnt="3" custScaleX="117653">
        <dgm:presLayoutVars>
          <dgm:chMax val="1"/>
          <dgm:bulletEnabled val="1"/>
        </dgm:presLayoutVars>
      </dgm:prSet>
      <dgm:spPr/>
      <dgm:t>
        <a:bodyPr/>
        <a:lstStyle/>
        <a:p>
          <a:endParaRPr lang="zh-CN" altLang="en-US"/>
        </a:p>
      </dgm:t>
    </dgm:pt>
    <dgm:pt modelId="{5A986D62-7612-40E1-9E53-07046020E7A8}" type="pres">
      <dgm:prSet presAssocID="{3AF98CA4-C041-45EC-A542-ECB9159F013A}" presName="connSite1" presStyleCnt="0"/>
      <dgm:spPr/>
    </dgm:pt>
    <dgm:pt modelId="{D1A462D6-355A-4FB7-82E0-E7B90DD056E5}" type="pres">
      <dgm:prSet presAssocID="{0F85DBB2-BE79-4B7F-9FED-37C8A31D4079}" presName="Name9" presStyleLbl="sibTrans2D1" presStyleIdx="0" presStyleCnt="2" custScaleX="98478"/>
      <dgm:spPr/>
      <dgm:t>
        <a:bodyPr/>
        <a:lstStyle/>
        <a:p>
          <a:endParaRPr lang="zh-CN" altLang="en-US"/>
        </a:p>
      </dgm:t>
    </dgm:pt>
    <dgm:pt modelId="{BE54C3EB-23A6-411E-809B-6C5EE376E387}" type="pres">
      <dgm:prSet presAssocID="{D6D74641-C1AA-4FC2-8CDC-78D299F6551A}" presName="composite2" presStyleCnt="0"/>
      <dgm:spPr/>
    </dgm:pt>
    <dgm:pt modelId="{1118396C-FF7E-4C73-8C40-BA7204A8AE3D}" type="pres">
      <dgm:prSet presAssocID="{D6D74641-C1AA-4FC2-8CDC-78D299F6551A}" presName="dummyNode2" presStyleLbl="node1" presStyleIdx="0" presStyleCnt="3"/>
      <dgm:spPr/>
    </dgm:pt>
    <dgm:pt modelId="{B9CAEA09-E080-413F-A374-4AB8E78D2DFA}" type="pres">
      <dgm:prSet presAssocID="{D6D74641-C1AA-4FC2-8CDC-78D299F6551A}" presName="childNode2" presStyleLbl="bgAcc1" presStyleIdx="1" presStyleCnt="3" custScaleX="230767">
        <dgm:presLayoutVars>
          <dgm:bulletEnabled val="1"/>
        </dgm:presLayoutVars>
      </dgm:prSet>
      <dgm:spPr/>
      <dgm:t>
        <a:bodyPr/>
        <a:lstStyle/>
        <a:p>
          <a:endParaRPr lang="zh-CN" altLang="en-US"/>
        </a:p>
      </dgm:t>
    </dgm:pt>
    <dgm:pt modelId="{A72F932C-FD2D-4CC3-83D8-8D9A05BC8114}" type="pres">
      <dgm:prSet presAssocID="{D6D74641-C1AA-4FC2-8CDC-78D299F6551A}" presName="childNode2tx" presStyleLbl="bgAcc1" presStyleIdx="1" presStyleCnt="3">
        <dgm:presLayoutVars>
          <dgm:bulletEnabled val="1"/>
        </dgm:presLayoutVars>
      </dgm:prSet>
      <dgm:spPr/>
      <dgm:t>
        <a:bodyPr/>
        <a:lstStyle/>
        <a:p>
          <a:endParaRPr lang="zh-CN" altLang="en-US"/>
        </a:p>
      </dgm:t>
    </dgm:pt>
    <dgm:pt modelId="{74C665C4-433F-44C2-8116-72C9C4CB459D}" type="pres">
      <dgm:prSet presAssocID="{D6D74641-C1AA-4FC2-8CDC-78D299F6551A}" presName="parentNode2" presStyleLbl="node1" presStyleIdx="1" presStyleCnt="3" custScaleX="121897">
        <dgm:presLayoutVars>
          <dgm:chMax val="0"/>
          <dgm:bulletEnabled val="1"/>
        </dgm:presLayoutVars>
      </dgm:prSet>
      <dgm:spPr/>
      <dgm:t>
        <a:bodyPr/>
        <a:lstStyle/>
        <a:p>
          <a:endParaRPr lang="zh-CN" altLang="en-US"/>
        </a:p>
      </dgm:t>
    </dgm:pt>
    <dgm:pt modelId="{4423D751-ACA4-43CB-B534-EAB74231768C}" type="pres">
      <dgm:prSet presAssocID="{D6D74641-C1AA-4FC2-8CDC-78D299F6551A}" presName="connSite2" presStyleCnt="0"/>
      <dgm:spPr/>
    </dgm:pt>
    <dgm:pt modelId="{40DDE251-CAF8-4C6F-9E93-8B46E6440FBA}" type="pres">
      <dgm:prSet presAssocID="{0829AA7E-D556-4FBA-BDBE-719521AE860B}" presName="Name18" presStyleLbl="sibTrans2D1" presStyleIdx="1" presStyleCnt="2"/>
      <dgm:spPr/>
      <dgm:t>
        <a:bodyPr/>
        <a:lstStyle/>
        <a:p>
          <a:endParaRPr lang="zh-CN" altLang="en-US"/>
        </a:p>
      </dgm:t>
    </dgm:pt>
    <dgm:pt modelId="{AF300ABE-BF4B-441B-B180-5CE75BBBDE8C}" type="pres">
      <dgm:prSet presAssocID="{DBDDCCC9-6926-4306-A495-0F33965F44ED}" presName="composite1" presStyleCnt="0"/>
      <dgm:spPr/>
    </dgm:pt>
    <dgm:pt modelId="{3F5A8B7F-CA8D-42B9-9F78-9FE3B7575ADF}" type="pres">
      <dgm:prSet presAssocID="{DBDDCCC9-6926-4306-A495-0F33965F44ED}" presName="dummyNode1" presStyleLbl="node1" presStyleIdx="1" presStyleCnt="3"/>
      <dgm:spPr/>
    </dgm:pt>
    <dgm:pt modelId="{6E6FB3EA-38D5-478B-AE57-F65C47A46806}" type="pres">
      <dgm:prSet presAssocID="{DBDDCCC9-6926-4306-A495-0F33965F44ED}" presName="childNode1" presStyleLbl="bgAcc1" presStyleIdx="2" presStyleCnt="3" custScaleX="164739">
        <dgm:presLayoutVars>
          <dgm:bulletEnabled val="1"/>
        </dgm:presLayoutVars>
      </dgm:prSet>
      <dgm:spPr/>
      <dgm:t>
        <a:bodyPr/>
        <a:lstStyle/>
        <a:p>
          <a:endParaRPr lang="zh-CN" altLang="en-US"/>
        </a:p>
      </dgm:t>
    </dgm:pt>
    <dgm:pt modelId="{92CA5D7B-4003-4F87-A9B7-74C660FC1E81}" type="pres">
      <dgm:prSet presAssocID="{DBDDCCC9-6926-4306-A495-0F33965F44ED}" presName="childNode1tx" presStyleLbl="bgAcc1" presStyleIdx="2" presStyleCnt="3">
        <dgm:presLayoutVars>
          <dgm:bulletEnabled val="1"/>
        </dgm:presLayoutVars>
      </dgm:prSet>
      <dgm:spPr/>
      <dgm:t>
        <a:bodyPr/>
        <a:lstStyle/>
        <a:p>
          <a:endParaRPr lang="zh-CN" altLang="en-US"/>
        </a:p>
      </dgm:t>
    </dgm:pt>
    <dgm:pt modelId="{92562F6B-C9AD-48E8-849B-12A505039792}" type="pres">
      <dgm:prSet presAssocID="{DBDDCCC9-6926-4306-A495-0F33965F44ED}" presName="parentNode1" presStyleLbl="node1" presStyleIdx="2" presStyleCnt="3" custScaleX="119958">
        <dgm:presLayoutVars>
          <dgm:chMax val="1"/>
          <dgm:bulletEnabled val="1"/>
        </dgm:presLayoutVars>
      </dgm:prSet>
      <dgm:spPr/>
      <dgm:t>
        <a:bodyPr/>
        <a:lstStyle/>
        <a:p>
          <a:endParaRPr lang="zh-CN" altLang="en-US"/>
        </a:p>
      </dgm:t>
    </dgm:pt>
    <dgm:pt modelId="{6FC4C2A5-9262-441B-9BE2-9967A6AFBA75}" type="pres">
      <dgm:prSet presAssocID="{DBDDCCC9-6926-4306-A495-0F33965F44ED}" presName="connSite1" presStyleCnt="0"/>
      <dgm:spPr/>
    </dgm:pt>
  </dgm:ptLst>
  <dgm:cxnLst>
    <dgm:cxn modelId="{32D5E024-D0EC-47AC-8F92-A74A7AA53362}" srcId="{2C23BF43-ECA6-4C23-80EA-71F06B50A65F}" destId="{D6D74641-C1AA-4FC2-8CDC-78D299F6551A}" srcOrd="1" destOrd="0" parTransId="{5E44CEC8-084E-4AF9-A0A1-F2C0A9A5BE0F}" sibTransId="{0829AA7E-D556-4FBA-BDBE-719521AE860B}"/>
    <dgm:cxn modelId="{DDF46741-6266-4326-9F03-1FBD162142ED}" type="presOf" srcId="{4EACBB3A-7E33-4EDC-ADB1-64A85BDFA159}" destId="{A72F932C-FD2D-4CC3-83D8-8D9A05BC8114}" srcOrd="1" destOrd="0" presId="urn:microsoft.com/office/officeart/2005/8/layout/hProcess4"/>
    <dgm:cxn modelId="{5102DA85-0330-41F6-B23F-09201227BCEF}" srcId="{3AF98CA4-C041-45EC-A542-ECB9159F013A}" destId="{2A197621-779B-4C2F-9C4D-75D5CB331611}" srcOrd="1" destOrd="0" parTransId="{E8770722-708C-47A8-B28E-F2E2B538072F}" sibTransId="{665F6988-75F7-47FF-80EB-E8A0534990D8}"/>
    <dgm:cxn modelId="{BED1C34C-DF43-40DF-84A6-9FF325819D22}" srcId="{3AF98CA4-C041-45EC-A542-ECB9159F013A}" destId="{504ADE2B-BC85-46FF-94CD-48192940696D}" srcOrd="2" destOrd="0" parTransId="{89B63AC7-F729-485C-A372-1EFD1A7DF141}" sibTransId="{0A3C8D95-59EB-48C7-B7C0-09C1B5599C67}"/>
    <dgm:cxn modelId="{E1876AB9-96C2-43FD-B8E0-DC3B592B8F32}" type="presOf" srcId="{2A197621-779B-4C2F-9C4D-75D5CB331611}" destId="{5C864512-EEE5-429A-967A-CFE013B4F14E}" srcOrd="0" destOrd="1" presId="urn:microsoft.com/office/officeart/2005/8/layout/hProcess4"/>
    <dgm:cxn modelId="{60014E2B-7132-421D-B420-87A4105E4F91}" srcId="{2C23BF43-ECA6-4C23-80EA-71F06B50A65F}" destId="{3AF98CA4-C041-45EC-A542-ECB9159F013A}" srcOrd="0" destOrd="0" parTransId="{691DA164-275D-40BE-8A0A-3B51CA812148}" sibTransId="{0F85DBB2-BE79-4B7F-9FED-37C8A31D4079}"/>
    <dgm:cxn modelId="{0465057E-7660-417B-9B64-7EB34AE24584}" type="presOf" srcId="{504ADE2B-BC85-46FF-94CD-48192940696D}" destId="{5C864512-EEE5-429A-967A-CFE013B4F14E}" srcOrd="0" destOrd="2" presId="urn:microsoft.com/office/officeart/2005/8/layout/hProcess4"/>
    <dgm:cxn modelId="{0338A52A-186E-4E4B-9DD8-7259AC023523}" srcId="{2C23BF43-ECA6-4C23-80EA-71F06B50A65F}" destId="{DBDDCCC9-6926-4306-A495-0F33965F44ED}" srcOrd="2" destOrd="0" parTransId="{5ECBF33C-96AF-4701-A69F-3C6BEEAFC95F}" sibTransId="{E0F27345-6F6B-4C33-B426-189CA861EC0C}"/>
    <dgm:cxn modelId="{313A6A2F-FB15-4AEC-B739-D11F4A2E08D5}" srcId="{3AF98CA4-C041-45EC-A542-ECB9159F013A}" destId="{94C20887-BA6B-4CCE-8755-3FE5F220E5F3}" srcOrd="0" destOrd="0" parTransId="{8ED8AD1F-CCA8-4EA5-87A8-637D773BFB6F}" sibTransId="{0B01399B-3BA1-4AA4-89F3-33FAFBB3A07F}"/>
    <dgm:cxn modelId="{2591CBDC-1E62-48E4-815D-9B4B0C4BAC73}" type="presOf" srcId="{0829AA7E-D556-4FBA-BDBE-719521AE860B}" destId="{40DDE251-CAF8-4C6F-9E93-8B46E6440FBA}" srcOrd="0" destOrd="0" presId="urn:microsoft.com/office/officeart/2005/8/layout/hProcess4"/>
    <dgm:cxn modelId="{24F9C6B8-D623-4228-82E6-7A74BA90FDC4}" srcId="{D6D74641-C1AA-4FC2-8CDC-78D299F6551A}" destId="{4EACBB3A-7E33-4EDC-ADB1-64A85BDFA159}" srcOrd="0" destOrd="0" parTransId="{3E9F4DAA-8B0F-4B8B-B8A9-B6BC6D6972A0}" sibTransId="{339210E6-4EF9-4774-A33F-A2C707824CB0}"/>
    <dgm:cxn modelId="{4D2155C1-8548-47A9-86CD-5025B456C207}" type="presOf" srcId="{D6D74641-C1AA-4FC2-8CDC-78D299F6551A}" destId="{74C665C4-433F-44C2-8116-72C9C4CB459D}" srcOrd="0" destOrd="0" presId="urn:microsoft.com/office/officeart/2005/8/layout/hProcess4"/>
    <dgm:cxn modelId="{EEBA560B-001C-43CC-A965-4525F38554F5}" type="presOf" srcId="{94C20887-BA6B-4CCE-8755-3FE5F220E5F3}" destId="{5C864512-EEE5-429A-967A-CFE013B4F14E}" srcOrd="0" destOrd="0" presId="urn:microsoft.com/office/officeart/2005/8/layout/hProcess4"/>
    <dgm:cxn modelId="{C825A6D9-0BDB-405F-BCEF-243762FF7F3A}" type="presOf" srcId="{94C20887-BA6B-4CCE-8755-3FE5F220E5F3}" destId="{C93B96AE-3C1B-41FC-B6EC-E06751A113D9}" srcOrd="1" destOrd="0" presId="urn:microsoft.com/office/officeart/2005/8/layout/hProcess4"/>
    <dgm:cxn modelId="{C263F997-16B3-4BBD-ADFF-E226B9B97F16}" type="presOf" srcId="{3105E814-A9F9-495F-BDB7-63BD992BB669}" destId="{A72F932C-FD2D-4CC3-83D8-8D9A05BC8114}" srcOrd="1" destOrd="1" presId="urn:microsoft.com/office/officeart/2005/8/layout/hProcess4"/>
    <dgm:cxn modelId="{29CD3299-403C-4998-8B58-89E9E3CC0A52}" type="presOf" srcId="{AE5B2148-EA4B-45DC-8790-55D5E82D13E9}" destId="{92CA5D7B-4003-4F87-A9B7-74C660FC1E81}" srcOrd="1" destOrd="0" presId="urn:microsoft.com/office/officeart/2005/8/layout/hProcess4"/>
    <dgm:cxn modelId="{3E0F3E7F-97DC-4BAD-9FB3-4DF8B52E231E}" type="presOf" srcId="{0F85DBB2-BE79-4B7F-9FED-37C8A31D4079}" destId="{D1A462D6-355A-4FB7-82E0-E7B90DD056E5}" srcOrd="0" destOrd="0" presId="urn:microsoft.com/office/officeart/2005/8/layout/hProcess4"/>
    <dgm:cxn modelId="{A54C2B30-9C88-4377-B823-C7E766837E8B}" type="presOf" srcId="{4EACBB3A-7E33-4EDC-ADB1-64A85BDFA159}" destId="{B9CAEA09-E080-413F-A374-4AB8E78D2DFA}" srcOrd="0" destOrd="0" presId="urn:microsoft.com/office/officeart/2005/8/layout/hProcess4"/>
    <dgm:cxn modelId="{B6CF78BD-E6F0-4482-AFE1-F5EEE8A00E59}" type="presOf" srcId="{3105E814-A9F9-495F-BDB7-63BD992BB669}" destId="{B9CAEA09-E080-413F-A374-4AB8E78D2DFA}" srcOrd="0" destOrd="1" presId="urn:microsoft.com/office/officeart/2005/8/layout/hProcess4"/>
    <dgm:cxn modelId="{197B4E41-A698-4AAD-A16F-F4B32298F482}" srcId="{DBDDCCC9-6926-4306-A495-0F33965F44ED}" destId="{AE5B2148-EA4B-45DC-8790-55D5E82D13E9}" srcOrd="0" destOrd="0" parTransId="{CC1C671A-3F79-4ED4-89A1-E9A597C9F35D}" sibTransId="{5245AC51-59CC-4D56-9A2B-5A8253989F6A}"/>
    <dgm:cxn modelId="{6804D76A-4292-4268-978B-F63DC0596EE3}" type="presOf" srcId="{AE5B2148-EA4B-45DC-8790-55D5E82D13E9}" destId="{6E6FB3EA-38D5-478B-AE57-F65C47A46806}" srcOrd="0" destOrd="0" presId="urn:microsoft.com/office/officeart/2005/8/layout/hProcess4"/>
    <dgm:cxn modelId="{25566801-0750-4BE4-8963-FC6CD4E72149}" type="presOf" srcId="{2A197621-779B-4C2F-9C4D-75D5CB331611}" destId="{C93B96AE-3C1B-41FC-B6EC-E06751A113D9}" srcOrd="1" destOrd="1" presId="urn:microsoft.com/office/officeart/2005/8/layout/hProcess4"/>
    <dgm:cxn modelId="{19377983-D576-4FF8-BF8B-FBA405802562}" type="presOf" srcId="{2C23BF43-ECA6-4C23-80EA-71F06B50A65F}" destId="{9CB715A4-9975-4373-9A90-FF4609821426}" srcOrd="0" destOrd="0" presId="urn:microsoft.com/office/officeart/2005/8/layout/hProcess4"/>
    <dgm:cxn modelId="{919BAFCE-4DAB-4CCB-9233-AF33B5F75412}" type="presOf" srcId="{3AF98CA4-C041-45EC-A542-ECB9159F013A}" destId="{3536D0FC-057E-407C-99A3-0C07F771F359}" srcOrd="0" destOrd="0" presId="urn:microsoft.com/office/officeart/2005/8/layout/hProcess4"/>
    <dgm:cxn modelId="{45D09993-C073-4457-9F7C-AB9D53B02572}" srcId="{D6D74641-C1AA-4FC2-8CDC-78D299F6551A}" destId="{3105E814-A9F9-495F-BDB7-63BD992BB669}" srcOrd="1" destOrd="0" parTransId="{AE279EC6-7274-4C18-AAF1-01EB8534798E}" sibTransId="{CCE22D8F-218D-475C-AB09-FDCEAEF1656F}"/>
    <dgm:cxn modelId="{C4D334AA-0734-45AF-8589-FBC594C56635}" type="presOf" srcId="{DBDDCCC9-6926-4306-A495-0F33965F44ED}" destId="{92562F6B-C9AD-48E8-849B-12A505039792}" srcOrd="0" destOrd="0" presId="urn:microsoft.com/office/officeart/2005/8/layout/hProcess4"/>
    <dgm:cxn modelId="{71E798CA-1696-4C59-8FF4-BAB7D356AE0D}" type="presOf" srcId="{504ADE2B-BC85-46FF-94CD-48192940696D}" destId="{C93B96AE-3C1B-41FC-B6EC-E06751A113D9}" srcOrd="1" destOrd="2" presId="urn:microsoft.com/office/officeart/2005/8/layout/hProcess4"/>
    <dgm:cxn modelId="{2392BAC9-6200-4B41-8360-9496FED58B2B}" type="presParOf" srcId="{9CB715A4-9975-4373-9A90-FF4609821426}" destId="{AB1F1A12-1C67-4282-A6C7-E3BF454F8799}" srcOrd="0" destOrd="0" presId="urn:microsoft.com/office/officeart/2005/8/layout/hProcess4"/>
    <dgm:cxn modelId="{05DE50A8-0393-4EC8-9AC9-ABB13EA4BECD}" type="presParOf" srcId="{9CB715A4-9975-4373-9A90-FF4609821426}" destId="{D464ABF3-9DD6-4312-9A2E-E671CD3A7C10}" srcOrd="1" destOrd="0" presId="urn:microsoft.com/office/officeart/2005/8/layout/hProcess4"/>
    <dgm:cxn modelId="{B0976529-1E59-4891-B7CE-7BF7C240AF43}" type="presParOf" srcId="{9CB715A4-9975-4373-9A90-FF4609821426}" destId="{5F77593E-6CE1-41A9-A033-1E85C4BAD4BD}" srcOrd="2" destOrd="0" presId="urn:microsoft.com/office/officeart/2005/8/layout/hProcess4"/>
    <dgm:cxn modelId="{3CF2448B-2107-4C14-AC29-EDEC676AEB41}" type="presParOf" srcId="{5F77593E-6CE1-41A9-A033-1E85C4BAD4BD}" destId="{F5CD1C93-941B-4141-A9B4-F009C8A57E4B}" srcOrd="0" destOrd="0" presId="urn:microsoft.com/office/officeart/2005/8/layout/hProcess4"/>
    <dgm:cxn modelId="{87246D0D-B588-4F8A-97AD-5E03EB6B3235}" type="presParOf" srcId="{F5CD1C93-941B-4141-A9B4-F009C8A57E4B}" destId="{6EB5F36D-24F6-484D-8891-0A4EFBFE2067}" srcOrd="0" destOrd="0" presId="urn:microsoft.com/office/officeart/2005/8/layout/hProcess4"/>
    <dgm:cxn modelId="{DD642808-060D-4AE4-A3EC-ADD4B054C398}" type="presParOf" srcId="{F5CD1C93-941B-4141-A9B4-F009C8A57E4B}" destId="{5C864512-EEE5-429A-967A-CFE013B4F14E}" srcOrd="1" destOrd="0" presId="urn:microsoft.com/office/officeart/2005/8/layout/hProcess4"/>
    <dgm:cxn modelId="{A7A4B9A2-9709-4ED4-9D34-2AB9170C9560}" type="presParOf" srcId="{F5CD1C93-941B-4141-A9B4-F009C8A57E4B}" destId="{C93B96AE-3C1B-41FC-B6EC-E06751A113D9}" srcOrd="2" destOrd="0" presId="urn:microsoft.com/office/officeart/2005/8/layout/hProcess4"/>
    <dgm:cxn modelId="{FABC7E4F-3DE8-4B09-8B89-EFEDDDC3CA06}" type="presParOf" srcId="{F5CD1C93-941B-4141-A9B4-F009C8A57E4B}" destId="{3536D0FC-057E-407C-99A3-0C07F771F359}" srcOrd="3" destOrd="0" presId="urn:microsoft.com/office/officeart/2005/8/layout/hProcess4"/>
    <dgm:cxn modelId="{A19E5138-813A-47EA-A62F-5E03AB34D9A5}" type="presParOf" srcId="{F5CD1C93-941B-4141-A9B4-F009C8A57E4B}" destId="{5A986D62-7612-40E1-9E53-07046020E7A8}" srcOrd="4" destOrd="0" presId="urn:microsoft.com/office/officeart/2005/8/layout/hProcess4"/>
    <dgm:cxn modelId="{1A90C8D0-628A-40F0-B0FD-C7E4018797B7}" type="presParOf" srcId="{5F77593E-6CE1-41A9-A033-1E85C4BAD4BD}" destId="{D1A462D6-355A-4FB7-82E0-E7B90DD056E5}" srcOrd="1" destOrd="0" presId="urn:microsoft.com/office/officeart/2005/8/layout/hProcess4"/>
    <dgm:cxn modelId="{85C11EAD-B3F4-43C0-BD63-C546FB2FB5FB}" type="presParOf" srcId="{5F77593E-6CE1-41A9-A033-1E85C4BAD4BD}" destId="{BE54C3EB-23A6-411E-809B-6C5EE376E387}" srcOrd="2" destOrd="0" presId="urn:microsoft.com/office/officeart/2005/8/layout/hProcess4"/>
    <dgm:cxn modelId="{DA4CF801-A9BA-4BFD-98BD-1ECDA0962461}" type="presParOf" srcId="{BE54C3EB-23A6-411E-809B-6C5EE376E387}" destId="{1118396C-FF7E-4C73-8C40-BA7204A8AE3D}" srcOrd="0" destOrd="0" presId="urn:microsoft.com/office/officeart/2005/8/layout/hProcess4"/>
    <dgm:cxn modelId="{747D7F0B-A807-4072-8CCD-A28FF4DB80A7}" type="presParOf" srcId="{BE54C3EB-23A6-411E-809B-6C5EE376E387}" destId="{B9CAEA09-E080-413F-A374-4AB8E78D2DFA}" srcOrd="1" destOrd="0" presId="urn:microsoft.com/office/officeart/2005/8/layout/hProcess4"/>
    <dgm:cxn modelId="{49E3D9A7-132D-486E-AF13-EA5767533217}" type="presParOf" srcId="{BE54C3EB-23A6-411E-809B-6C5EE376E387}" destId="{A72F932C-FD2D-4CC3-83D8-8D9A05BC8114}" srcOrd="2" destOrd="0" presId="urn:microsoft.com/office/officeart/2005/8/layout/hProcess4"/>
    <dgm:cxn modelId="{DD331E65-D0F7-494A-AB25-4C1CA248C48D}" type="presParOf" srcId="{BE54C3EB-23A6-411E-809B-6C5EE376E387}" destId="{74C665C4-433F-44C2-8116-72C9C4CB459D}" srcOrd="3" destOrd="0" presId="urn:microsoft.com/office/officeart/2005/8/layout/hProcess4"/>
    <dgm:cxn modelId="{50E40E41-C6DE-4DEF-8A90-5B2101B99D0B}" type="presParOf" srcId="{BE54C3EB-23A6-411E-809B-6C5EE376E387}" destId="{4423D751-ACA4-43CB-B534-EAB74231768C}" srcOrd="4" destOrd="0" presId="urn:microsoft.com/office/officeart/2005/8/layout/hProcess4"/>
    <dgm:cxn modelId="{2F726EBD-74CD-444F-9F24-AEEC1248E501}" type="presParOf" srcId="{5F77593E-6CE1-41A9-A033-1E85C4BAD4BD}" destId="{40DDE251-CAF8-4C6F-9E93-8B46E6440FBA}" srcOrd="3" destOrd="0" presId="urn:microsoft.com/office/officeart/2005/8/layout/hProcess4"/>
    <dgm:cxn modelId="{5D5BAD5D-56FC-460B-B8C6-9F90087291BC}" type="presParOf" srcId="{5F77593E-6CE1-41A9-A033-1E85C4BAD4BD}" destId="{AF300ABE-BF4B-441B-B180-5CE75BBBDE8C}" srcOrd="4" destOrd="0" presId="urn:microsoft.com/office/officeart/2005/8/layout/hProcess4"/>
    <dgm:cxn modelId="{45FD776A-848B-42A3-870F-3D1B996C4E0A}" type="presParOf" srcId="{AF300ABE-BF4B-441B-B180-5CE75BBBDE8C}" destId="{3F5A8B7F-CA8D-42B9-9F78-9FE3B7575ADF}" srcOrd="0" destOrd="0" presId="urn:microsoft.com/office/officeart/2005/8/layout/hProcess4"/>
    <dgm:cxn modelId="{77864AB2-E475-47E5-B301-C194AE4F76A0}" type="presParOf" srcId="{AF300ABE-BF4B-441B-B180-5CE75BBBDE8C}" destId="{6E6FB3EA-38D5-478B-AE57-F65C47A46806}" srcOrd="1" destOrd="0" presId="urn:microsoft.com/office/officeart/2005/8/layout/hProcess4"/>
    <dgm:cxn modelId="{C91413FE-3E32-4A2A-8DE9-0F914B88E93B}" type="presParOf" srcId="{AF300ABE-BF4B-441B-B180-5CE75BBBDE8C}" destId="{92CA5D7B-4003-4F87-A9B7-74C660FC1E81}" srcOrd="2" destOrd="0" presId="urn:microsoft.com/office/officeart/2005/8/layout/hProcess4"/>
    <dgm:cxn modelId="{D214C25F-4463-49FD-9E25-B4431B5C5A42}" type="presParOf" srcId="{AF300ABE-BF4B-441B-B180-5CE75BBBDE8C}" destId="{92562F6B-C9AD-48E8-849B-12A505039792}" srcOrd="3" destOrd="0" presId="urn:microsoft.com/office/officeart/2005/8/layout/hProcess4"/>
    <dgm:cxn modelId="{E2BF9ACD-8B51-433A-BECE-AC7DC5BABE63}" type="presParOf" srcId="{AF300ABE-BF4B-441B-B180-5CE75BBBDE8C}" destId="{6FC4C2A5-9262-441B-9BE2-9967A6AFBA75}"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630FB5-AA9C-4B99-A70B-104F0BFE556C}" type="doc">
      <dgm:prSet loTypeId="urn:microsoft.com/office/officeart/2005/8/layout/process1" loCatId="process" qsTypeId="urn:microsoft.com/office/officeart/2005/8/quickstyle/simple1#1" qsCatId="simple" csTypeId="urn:microsoft.com/office/officeart/2005/8/colors/accent1_2#2" csCatId="accent1" phldr="1"/>
      <dgm:spPr/>
      <dgm:t>
        <a:bodyPr/>
        <a:lstStyle/>
        <a:p>
          <a:endParaRPr lang="zh-CN" altLang="en-US"/>
        </a:p>
      </dgm:t>
    </dgm:pt>
    <dgm:pt modelId="{C3E4E9BF-6C4D-407B-AE7E-E31D17D6E832}">
      <dgm:prSet phldrT="[文本]"/>
      <dgm:spPr>
        <a:solidFill>
          <a:srgbClr val="00B0F0"/>
        </a:solidFill>
      </dgm:spPr>
      <dgm:t>
        <a:bodyPr/>
        <a:lstStyle/>
        <a:p>
          <a:r>
            <a:rPr lang="zh-CN" altLang="en-US" b="1">
              <a:solidFill>
                <a:schemeClr val="bg1"/>
              </a:solidFill>
            </a:rPr>
            <a:t>办公室</a:t>
          </a:r>
        </a:p>
      </dgm:t>
    </dgm:pt>
    <dgm:pt modelId="{724E86D6-3DBA-48DE-BA28-D553359DF6CA}" type="parTrans" cxnId="{F591262B-1588-4A71-8903-5EB998F95428}">
      <dgm:prSet/>
      <dgm:spPr/>
      <dgm:t>
        <a:bodyPr/>
        <a:lstStyle/>
        <a:p>
          <a:endParaRPr lang="zh-CN" altLang="en-US">
            <a:solidFill>
              <a:schemeClr val="bg1"/>
            </a:solidFill>
          </a:endParaRPr>
        </a:p>
      </dgm:t>
    </dgm:pt>
    <dgm:pt modelId="{AF6185E4-AA99-4014-B1B2-66AD9358D739}" type="sibTrans" cxnId="{F591262B-1588-4A71-8903-5EB998F95428}">
      <dgm:prSet/>
      <dgm:spPr>
        <a:solidFill>
          <a:srgbClr val="00B0F0"/>
        </a:solidFill>
      </dgm:spPr>
      <dgm:t>
        <a:bodyPr/>
        <a:lstStyle/>
        <a:p>
          <a:r>
            <a:rPr lang="zh-CN" altLang="en-US" b="1" dirty="0" smtClean="0">
              <a:solidFill>
                <a:schemeClr val="bg1"/>
              </a:solidFill>
            </a:rPr>
            <a:t>收集</a:t>
          </a:r>
          <a:endParaRPr lang="zh-CN" altLang="en-US" b="1" dirty="0">
            <a:solidFill>
              <a:schemeClr val="bg1"/>
            </a:solidFill>
          </a:endParaRPr>
        </a:p>
      </dgm:t>
    </dgm:pt>
    <dgm:pt modelId="{466F3200-940E-4750-B917-17446C7C3916}">
      <dgm:prSet phldrT="[文本]"/>
      <dgm:spPr>
        <a:solidFill>
          <a:srgbClr val="00B0F0"/>
        </a:solidFill>
      </dgm:spPr>
      <dgm:t>
        <a:bodyPr/>
        <a:lstStyle/>
        <a:p>
          <a:r>
            <a:rPr lang="zh-CN" altLang="en-US" b="1" dirty="0">
              <a:solidFill>
                <a:schemeClr val="bg1"/>
              </a:solidFill>
            </a:rPr>
            <a:t>楼道</a:t>
          </a:r>
          <a:r>
            <a:rPr lang="zh-CN" altLang="en-US" b="1" dirty="0" smtClean="0">
              <a:solidFill>
                <a:schemeClr val="bg1"/>
              </a:solidFill>
            </a:rPr>
            <a:t>等公共</a:t>
          </a:r>
          <a:r>
            <a:rPr lang="zh-CN" altLang="en-US" b="1" dirty="0">
              <a:solidFill>
                <a:schemeClr val="bg1"/>
              </a:solidFill>
            </a:rPr>
            <a:t>区</a:t>
          </a:r>
        </a:p>
      </dgm:t>
    </dgm:pt>
    <dgm:pt modelId="{C4440A3B-6CDB-4641-A60C-E0890A81684C}" type="parTrans" cxnId="{660EF0F0-460C-44B9-B7E7-5A323A61A8B6}">
      <dgm:prSet/>
      <dgm:spPr/>
      <dgm:t>
        <a:bodyPr/>
        <a:lstStyle/>
        <a:p>
          <a:endParaRPr lang="zh-CN" altLang="en-US">
            <a:solidFill>
              <a:schemeClr val="bg1"/>
            </a:solidFill>
          </a:endParaRPr>
        </a:p>
      </dgm:t>
    </dgm:pt>
    <dgm:pt modelId="{0FF528BC-1D31-4842-A0B8-27A01E5A7BFD}" type="sibTrans" cxnId="{660EF0F0-460C-44B9-B7E7-5A323A61A8B6}">
      <dgm:prSet/>
      <dgm:spPr>
        <a:solidFill>
          <a:srgbClr val="00B0F0"/>
        </a:solidFill>
      </dgm:spPr>
      <dgm:t>
        <a:bodyPr/>
        <a:lstStyle/>
        <a:p>
          <a:r>
            <a:rPr lang="zh-CN" altLang="en-US" b="1" dirty="0" smtClean="0">
              <a:solidFill>
                <a:schemeClr val="bg1"/>
              </a:solidFill>
            </a:rPr>
            <a:t>运输</a:t>
          </a:r>
          <a:endParaRPr lang="zh-CN" altLang="en-US" b="1" dirty="0">
            <a:solidFill>
              <a:schemeClr val="bg1"/>
            </a:solidFill>
          </a:endParaRPr>
        </a:p>
      </dgm:t>
    </dgm:pt>
    <dgm:pt modelId="{09D41C77-9C9F-41CF-8FC7-57DDF7FA6279}">
      <dgm:prSet phldrT="[文本]"/>
      <dgm:spPr>
        <a:solidFill>
          <a:srgbClr val="00B0F0"/>
        </a:solidFill>
      </dgm:spPr>
      <dgm:t>
        <a:bodyPr/>
        <a:lstStyle/>
        <a:p>
          <a:r>
            <a:rPr lang="zh-CN" altLang="en-US" b="1">
              <a:solidFill>
                <a:schemeClr val="bg1"/>
              </a:solidFill>
            </a:rPr>
            <a:t>贮存</a:t>
          </a:r>
          <a:r>
            <a:rPr lang="zh-CN" altLang="en-US" b="1" smtClean="0">
              <a:solidFill>
                <a:schemeClr val="bg1"/>
              </a:solidFill>
            </a:rPr>
            <a:t>间或</a:t>
          </a:r>
          <a:r>
            <a:rPr lang="zh-CN" altLang="en-US" b="1">
              <a:solidFill>
                <a:schemeClr val="bg1"/>
              </a:solidFill>
            </a:rPr>
            <a:t>中转站</a:t>
          </a:r>
        </a:p>
      </dgm:t>
    </dgm:pt>
    <dgm:pt modelId="{CA1D88E3-139C-40C4-9432-8532378B6BEE}" type="parTrans" cxnId="{FB678BF8-7278-44D3-BBF7-FB44010566AD}">
      <dgm:prSet/>
      <dgm:spPr/>
      <dgm:t>
        <a:bodyPr/>
        <a:lstStyle/>
        <a:p>
          <a:endParaRPr lang="zh-CN" altLang="en-US">
            <a:solidFill>
              <a:schemeClr val="bg1"/>
            </a:solidFill>
          </a:endParaRPr>
        </a:p>
      </dgm:t>
    </dgm:pt>
    <dgm:pt modelId="{86330CA5-0AC2-43C9-89FE-B37758B2031B}" type="sibTrans" cxnId="{FB678BF8-7278-44D3-BBF7-FB44010566AD}">
      <dgm:prSet/>
      <dgm:spPr>
        <a:solidFill>
          <a:srgbClr val="00B0F0"/>
        </a:solidFill>
      </dgm:spPr>
      <dgm:t>
        <a:bodyPr/>
        <a:lstStyle/>
        <a:p>
          <a:r>
            <a:rPr lang="zh-CN" altLang="en-US" b="1" dirty="0">
              <a:solidFill>
                <a:schemeClr val="bg1"/>
              </a:solidFill>
            </a:rPr>
            <a:t>运输工具</a:t>
          </a:r>
        </a:p>
      </dgm:t>
    </dgm:pt>
    <dgm:pt modelId="{8EB68B28-1674-4403-A403-7F149A979BBA}">
      <dgm:prSet/>
      <dgm:spPr>
        <a:solidFill>
          <a:srgbClr val="00B0F0"/>
        </a:solidFill>
      </dgm:spPr>
      <dgm:t>
        <a:bodyPr/>
        <a:lstStyle/>
        <a:p>
          <a:r>
            <a:rPr lang="zh-CN" altLang="en-US" b="1" smtClean="0">
              <a:solidFill>
                <a:schemeClr val="bg1"/>
              </a:solidFill>
            </a:rPr>
            <a:t>处理</a:t>
          </a:r>
          <a:r>
            <a:rPr lang="zh-CN" altLang="en-US" b="1">
              <a:solidFill>
                <a:schemeClr val="bg1"/>
              </a:solidFill>
            </a:rPr>
            <a:t>设施</a:t>
          </a:r>
        </a:p>
      </dgm:t>
    </dgm:pt>
    <dgm:pt modelId="{6A17976E-572D-42AA-BE17-019FECC7CD9A}" type="parTrans" cxnId="{7D834392-89AE-4A35-80D5-D603CBE856DB}">
      <dgm:prSet/>
      <dgm:spPr/>
      <dgm:t>
        <a:bodyPr/>
        <a:lstStyle/>
        <a:p>
          <a:endParaRPr lang="zh-CN" altLang="en-US">
            <a:solidFill>
              <a:schemeClr val="bg1"/>
            </a:solidFill>
          </a:endParaRPr>
        </a:p>
      </dgm:t>
    </dgm:pt>
    <dgm:pt modelId="{5998ECB7-1DB2-49A4-A816-1A1A42AC0E83}" type="sibTrans" cxnId="{7D834392-89AE-4A35-80D5-D603CBE856DB}">
      <dgm:prSet/>
      <dgm:spPr/>
      <dgm:t>
        <a:bodyPr/>
        <a:lstStyle/>
        <a:p>
          <a:endParaRPr lang="zh-CN" altLang="en-US">
            <a:solidFill>
              <a:schemeClr val="bg1"/>
            </a:solidFill>
          </a:endParaRPr>
        </a:p>
      </dgm:t>
    </dgm:pt>
    <dgm:pt modelId="{701B2CEB-07AE-4622-868C-843236657E07}" type="pres">
      <dgm:prSet presAssocID="{41630FB5-AA9C-4B99-A70B-104F0BFE556C}" presName="Name0" presStyleCnt="0">
        <dgm:presLayoutVars>
          <dgm:dir/>
          <dgm:resizeHandles val="exact"/>
        </dgm:presLayoutVars>
      </dgm:prSet>
      <dgm:spPr/>
      <dgm:t>
        <a:bodyPr/>
        <a:lstStyle/>
        <a:p>
          <a:endParaRPr lang="zh-CN" altLang="en-US"/>
        </a:p>
      </dgm:t>
    </dgm:pt>
    <dgm:pt modelId="{2D895A8D-36CC-4AF7-BAD5-18C2299F0208}" type="pres">
      <dgm:prSet presAssocID="{C3E4E9BF-6C4D-407B-AE7E-E31D17D6E832}" presName="node" presStyleLbl="node1" presStyleIdx="0" presStyleCnt="4" custScaleX="48014" custScaleY="45993">
        <dgm:presLayoutVars>
          <dgm:bulletEnabled val="1"/>
        </dgm:presLayoutVars>
      </dgm:prSet>
      <dgm:spPr/>
      <dgm:t>
        <a:bodyPr/>
        <a:lstStyle/>
        <a:p>
          <a:endParaRPr lang="zh-CN" altLang="en-US"/>
        </a:p>
      </dgm:t>
    </dgm:pt>
    <dgm:pt modelId="{8B62C681-CC43-4176-AF19-5A5FA2AB4534}" type="pres">
      <dgm:prSet presAssocID="{AF6185E4-AA99-4014-B1B2-66AD9358D739}" presName="sibTrans" presStyleLbl="sibTrans2D1" presStyleIdx="0" presStyleCnt="3" custScaleX="153606" custScaleY="68373"/>
      <dgm:spPr/>
      <dgm:t>
        <a:bodyPr/>
        <a:lstStyle/>
        <a:p>
          <a:endParaRPr lang="zh-CN" altLang="en-US"/>
        </a:p>
      </dgm:t>
    </dgm:pt>
    <dgm:pt modelId="{2C7E98A8-E9C7-48DC-8FB3-AFDAD862CBCB}" type="pres">
      <dgm:prSet presAssocID="{AF6185E4-AA99-4014-B1B2-66AD9358D739}" presName="connectorText" presStyleLbl="sibTrans2D1" presStyleIdx="0" presStyleCnt="3"/>
      <dgm:spPr/>
      <dgm:t>
        <a:bodyPr/>
        <a:lstStyle/>
        <a:p>
          <a:endParaRPr lang="zh-CN" altLang="en-US"/>
        </a:p>
      </dgm:t>
    </dgm:pt>
    <dgm:pt modelId="{F306E89B-0808-4007-B31B-9AA0F8741C36}" type="pres">
      <dgm:prSet presAssocID="{466F3200-940E-4750-B917-17446C7C3916}" presName="node" presStyleLbl="node1" presStyleIdx="1" presStyleCnt="4" custScaleX="48014" custScaleY="45993">
        <dgm:presLayoutVars>
          <dgm:bulletEnabled val="1"/>
        </dgm:presLayoutVars>
      </dgm:prSet>
      <dgm:spPr/>
      <dgm:t>
        <a:bodyPr/>
        <a:lstStyle/>
        <a:p>
          <a:endParaRPr lang="zh-CN" altLang="en-US"/>
        </a:p>
      </dgm:t>
    </dgm:pt>
    <dgm:pt modelId="{54799D11-A628-4264-A220-B8E847095D99}" type="pres">
      <dgm:prSet presAssocID="{0FF528BC-1D31-4842-A0B8-27A01E5A7BFD}" presName="sibTrans" presStyleLbl="sibTrans2D1" presStyleIdx="1" presStyleCnt="3" custScaleX="153606" custScaleY="68373"/>
      <dgm:spPr/>
      <dgm:t>
        <a:bodyPr/>
        <a:lstStyle/>
        <a:p>
          <a:endParaRPr lang="zh-CN" altLang="en-US"/>
        </a:p>
      </dgm:t>
    </dgm:pt>
    <dgm:pt modelId="{0D0AB8D7-15B4-4FCA-83B1-DEA4D63F8A80}" type="pres">
      <dgm:prSet presAssocID="{0FF528BC-1D31-4842-A0B8-27A01E5A7BFD}" presName="connectorText" presStyleLbl="sibTrans2D1" presStyleIdx="1" presStyleCnt="3"/>
      <dgm:spPr/>
      <dgm:t>
        <a:bodyPr/>
        <a:lstStyle/>
        <a:p>
          <a:endParaRPr lang="zh-CN" altLang="en-US"/>
        </a:p>
      </dgm:t>
    </dgm:pt>
    <dgm:pt modelId="{AFA70875-53A7-4E43-AEDB-F4A8E5CDCC82}" type="pres">
      <dgm:prSet presAssocID="{09D41C77-9C9F-41CF-8FC7-57DDF7FA6279}" presName="node" presStyleLbl="node1" presStyleIdx="2" presStyleCnt="4" custScaleX="48014" custScaleY="45993">
        <dgm:presLayoutVars>
          <dgm:bulletEnabled val="1"/>
        </dgm:presLayoutVars>
      </dgm:prSet>
      <dgm:spPr/>
      <dgm:t>
        <a:bodyPr/>
        <a:lstStyle/>
        <a:p>
          <a:endParaRPr lang="zh-CN" altLang="en-US"/>
        </a:p>
      </dgm:t>
    </dgm:pt>
    <dgm:pt modelId="{4697A0F0-8B85-44BA-93D9-37B9916C1AB9}" type="pres">
      <dgm:prSet presAssocID="{86330CA5-0AC2-43C9-89FE-B37758B2031B}" presName="sibTrans" presStyleLbl="sibTrans2D1" presStyleIdx="2" presStyleCnt="3" custScaleX="153606" custScaleY="68373"/>
      <dgm:spPr/>
      <dgm:t>
        <a:bodyPr/>
        <a:lstStyle/>
        <a:p>
          <a:endParaRPr lang="zh-CN" altLang="en-US"/>
        </a:p>
      </dgm:t>
    </dgm:pt>
    <dgm:pt modelId="{4BD0B721-C73F-41B4-8521-36B8C0BAE859}" type="pres">
      <dgm:prSet presAssocID="{86330CA5-0AC2-43C9-89FE-B37758B2031B}" presName="connectorText" presStyleLbl="sibTrans2D1" presStyleIdx="2" presStyleCnt="3"/>
      <dgm:spPr/>
      <dgm:t>
        <a:bodyPr/>
        <a:lstStyle/>
        <a:p>
          <a:endParaRPr lang="zh-CN" altLang="en-US"/>
        </a:p>
      </dgm:t>
    </dgm:pt>
    <dgm:pt modelId="{4739A5BE-08AC-44AF-9241-70564748B134}" type="pres">
      <dgm:prSet presAssocID="{8EB68B28-1674-4403-A403-7F149A979BBA}" presName="node" presStyleLbl="node1" presStyleIdx="3" presStyleCnt="4" custScaleX="48014" custScaleY="45993">
        <dgm:presLayoutVars>
          <dgm:bulletEnabled val="1"/>
        </dgm:presLayoutVars>
      </dgm:prSet>
      <dgm:spPr/>
      <dgm:t>
        <a:bodyPr/>
        <a:lstStyle/>
        <a:p>
          <a:endParaRPr lang="zh-CN" altLang="en-US"/>
        </a:p>
      </dgm:t>
    </dgm:pt>
  </dgm:ptLst>
  <dgm:cxnLst>
    <dgm:cxn modelId="{F591262B-1588-4A71-8903-5EB998F95428}" srcId="{41630FB5-AA9C-4B99-A70B-104F0BFE556C}" destId="{C3E4E9BF-6C4D-407B-AE7E-E31D17D6E832}" srcOrd="0" destOrd="0" parTransId="{724E86D6-3DBA-48DE-BA28-D553359DF6CA}" sibTransId="{AF6185E4-AA99-4014-B1B2-66AD9358D739}"/>
    <dgm:cxn modelId="{72A37D56-200A-4796-A6A0-BE13BB288D08}" type="presOf" srcId="{8EB68B28-1674-4403-A403-7F149A979BBA}" destId="{4739A5BE-08AC-44AF-9241-70564748B134}" srcOrd="0" destOrd="0" presId="urn:microsoft.com/office/officeart/2005/8/layout/process1"/>
    <dgm:cxn modelId="{FB678BF8-7278-44D3-BBF7-FB44010566AD}" srcId="{41630FB5-AA9C-4B99-A70B-104F0BFE556C}" destId="{09D41C77-9C9F-41CF-8FC7-57DDF7FA6279}" srcOrd="2" destOrd="0" parTransId="{CA1D88E3-139C-40C4-9432-8532378B6BEE}" sibTransId="{86330CA5-0AC2-43C9-89FE-B37758B2031B}"/>
    <dgm:cxn modelId="{7D834392-89AE-4A35-80D5-D603CBE856DB}" srcId="{41630FB5-AA9C-4B99-A70B-104F0BFE556C}" destId="{8EB68B28-1674-4403-A403-7F149A979BBA}" srcOrd="3" destOrd="0" parTransId="{6A17976E-572D-42AA-BE17-019FECC7CD9A}" sibTransId="{5998ECB7-1DB2-49A4-A816-1A1A42AC0E83}"/>
    <dgm:cxn modelId="{93261F6B-8405-43AD-89A3-089610BF7D5D}" type="presOf" srcId="{86330CA5-0AC2-43C9-89FE-B37758B2031B}" destId="{4BD0B721-C73F-41B4-8521-36B8C0BAE859}" srcOrd="1" destOrd="0" presId="urn:microsoft.com/office/officeart/2005/8/layout/process1"/>
    <dgm:cxn modelId="{00397B7B-31AE-4ADD-BE82-B0F8D104F5A0}" type="presOf" srcId="{AF6185E4-AA99-4014-B1B2-66AD9358D739}" destId="{8B62C681-CC43-4176-AF19-5A5FA2AB4534}" srcOrd="0" destOrd="0" presId="urn:microsoft.com/office/officeart/2005/8/layout/process1"/>
    <dgm:cxn modelId="{D40DFE40-68CA-4CE6-AC2E-C9179F02F40D}" type="presOf" srcId="{0FF528BC-1D31-4842-A0B8-27A01E5A7BFD}" destId="{0D0AB8D7-15B4-4FCA-83B1-DEA4D63F8A80}" srcOrd="1" destOrd="0" presId="urn:microsoft.com/office/officeart/2005/8/layout/process1"/>
    <dgm:cxn modelId="{467D007D-12F9-473F-8A7C-9FB917494B31}" type="presOf" srcId="{41630FB5-AA9C-4B99-A70B-104F0BFE556C}" destId="{701B2CEB-07AE-4622-868C-843236657E07}" srcOrd="0" destOrd="0" presId="urn:microsoft.com/office/officeart/2005/8/layout/process1"/>
    <dgm:cxn modelId="{F8B75E04-1635-4858-B445-9BA8AEFB9CE6}" type="presOf" srcId="{86330CA5-0AC2-43C9-89FE-B37758B2031B}" destId="{4697A0F0-8B85-44BA-93D9-37B9916C1AB9}" srcOrd="0" destOrd="0" presId="urn:microsoft.com/office/officeart/2005/8/layout/process1"/>
    <dgm:cxn modelId="{24814D7F-3368-443C-881F-D4622FDA627D}" type="presOf" srcId="{AF6185E4-AA99-4014-B1B2-66AD9358D739}" destId="{2C7E98A8-E9C7-48DC-8FB3-AFDAD862CBCB}" srcOrd="1" destOrd="0" presId="urn:microsoft.com/office/officeart/2005/8/layout/process1"/>
    <dgm:cxn modelId="{660EF0F0-460C-44B9-B7E7-5A323A61A8B6}" srcId="{41630FB5-AA9C-4B99-A70B-104F0BFE556C}" destId="{466F3200-940E-4750-B917-17446C7C3916}" srcOrd="1" destOrd="0" parTransId="{C4440A3B-6CDB-4641-A60C-E0890A81684C}" sibTransId="{0FF528BC-1D31-4842-A0B8-27A01E5A7BFD}"/>
    <dgm:cxn modelId="{CFD06BFF-4606-49C7-B6B3-424EA948371F}" type="presOf" srcId="{466F3200-940E-4750-B917-17446C7C3916}" destId="{F306E89B-0808-4007-B31B-9AA0F8741C36}" srcOrd="0" destOrd="0" presId="urn:microsoft.com/office/officeart/2005/8/layout/process1"/>
    <dgm:cxn modelId="{53308F68-BAC3-42A6-880E-6FA5D0B02816}" type="presOf" srcId="{09D41C77-9C9F-41CF-8FC7-57DDF7FA6279}" destId="{AFA70875-53A7-4E43-AEDB-F4A8E5CDCC82}" srcOrd="0" destOrd="0" presId="urn:microsoft.com/office/officeart/2005/8/layout/process1"/>
    <dgm:cxn modelId="{3A65F59D-92EA-4EB5-B8F3-E4BDF332F31B}" type="presOf" srcId="{0FF528BC-1D31-4842-A0B8-27A01E5A7BFD}" destId="{54799D11-A628-4264-A220-B8E847095D99}" srcOrd="0" destOrd="0" presId="urn:microsoft.com/office/officeart/2005/8/layout/process1"/>
    <dgm:cxn modelId="{41997D6F-640D-42F5-81F8-9216C8847522}" type="presOf" srcId="{C3E4E9BF-6C4D-407B-AE7E-E31D17D6E832}" destId="{2D895A8D-36CC-4AF7-BAD5-18C2299F0208}" srcOrd="0" destOrd="0" presId="urn:microsoft.com/office/officeart/2005/8/layout/process1"/>
    <dgm:cxn modelId="{9A0B9EB5-302D-4ECE-A5BC-62BF937859CF}" type="presParOf" srcId="{701B2CEB-07AE-4622-868C-843236657E07}" destId="{2D895A8D-36CC-4AF7-BAD5-18C2299F0208}" srcOrd="0" destOrd="0" presId="urn:microsoft.com/office/officeart/2005/8/layout/process1"/>
    <dgm:cxn modelId="{170A190F-7A89-4BA7-ABFD-84F4CA24BCFE}" type="presParOf" srcId="{701B2CEB-07AE-4622-868C-843236657E07}" destId="{8B62C681-CC43-4176-AF19-5A5FA2AB4534}" srcOrd="1" destOrd="0" presId="urn:microsoft.com/office/officeart/2005/8/layout/process1"/>
    <dgm:cxn modelId="{164DEC57-A14B-43D1-95F0-9903973BA2BF}" type="presParOf" srcId="{8B62C681-CC43-4176-AF19-5A5FA2AB4534}" destId="{2C7E98A8-E9C7-48DC-8FB3-AFDAD862CBCB}" srcOrd="0" destOrd="0" presId="urn:microsoft.com/office/officeart/2005/8/layout/process1"/>
    <dgm:cxn modelId="{2D18C18C-69AC-41BE-BFAD-F5956579FCB8}" type="presParOf" srcId="{701B2CEB-07AE-4622-868C-843236657E07}" destId="{F306E89B-0808-4007-B31B-9AA0F8741C36}" srcOrd="2" destOrd="0" presId="urn:microsoft.com/office/officeart/2005/8/layout/process1"/>
    <dgm:cxn modelId="{DBB474D9-98C9-45E2-9B59-65D4AD856BCF}" type="presParOf" srcId="{701B2CEB-07AE-4622-868C-843236657E07}" destId="{54799D11-A628-4264-A220-B8E847095D99}" srcOrd="3" destOrd="0" presId="urn:microsoft.com/office/officeart/2005/8/layout/process1"/>
    <dgm:cxn modelId="{476D1617-EC46-4486-9C08-75EB5159C7E7}" type="presParOf" srcId="{54799D11-A628-4264-A220-B8E847095D99}" destId="{0D0AB8D7-15B4-4FCA-83B1-DEA4D63F8A80}" srcOrd="0" destOrd="0" presId="urn:microsoft.com/office/officeart/2005/8/layout/process1"/>
    <dgm:cxn modelId="{CA11A1BA-E56A-4866-B638-B52B6C193AD9}" type="presParOf" srcId="{701B2CEB-07AE-4622-868C-843236657E07}" destId="{AFA70875-53A7-4E43-AEDB-F4A8E5CDCC82}" srcOrd="4" destOrd="0" presId="urn:microsoft.com/office/officeart/2005/8/layout/process1"/>
    <dgm:cxn modelId="{7A26F8A3-21AF-4043-9EBA-96EE3CB4DF09}" type="presParOf" srcId="{701B2CEB-07AE-4622-868C-843236657E07}" destId="{4697A0F0-8B85-44BA-93D9-37B9916C1AB9}" srcOrd="5" destOrd="0" presId="urn:microsoft.com/office/officeart/2005/8/layout/process1"/>
    <dgm:cxn modelId="{A1ECEF1C-1521-4FCF-B89C-B8D5A4FF4539}" type="presParOf" srcId="{4697A0F0-8B85-44BA-93D9-37B9916C1AB9}" destId="{4BD0B721-C73F-41B4-8521-36B8C0BAE859}" srcOrd="0" destOrd="0" presId="urn:microsoft.com/office/officeart/2005/8/layout/process1"/>
    <dgm:cxn modelId="{61676284-D435-4C45-ACE7-7CBC3E0A2D67}" type="presParOf" srcId="{701B2CEB-07AE-4622-868C-843236657E07}" destId="{4739A5BE-08AC-44AF-9241-70564748B134}"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630FB5-AA9C-4B99-A70B-104F0BFE556C}" type="doc">
      <dgm:prSet loTypeId="urn:microsoft.com/office/officeart/2005/8/layout/process1" loCatId="process" qsTypeId="urn:microsoft.com/office/officeart/2005/8/quickstyle/simple1#2" qsCatId="simple" csTypeId="urn:microsoft.com/office/officeart/2005/8/colors/accent1_2#3" csCatId="accent1" phldr="1"/>
      <dgm:spPr/>
      <dgm:t>
        <a:bodyPr/>
        <a:lstStyle/>
        <a:p>
          <a:endParaRPr lang="zh-CN" altLang="en-US"/>
        </a:p>
      </dgm:t>
    </dgm:pt>
    <dgm:pt modelId="{C3E4E9BF-6C4D-407B-AE7E-E31D17D6E832}">
      <dgm:prSet phldrT="[文本]"/>
      <dgm:spPr>
        <a:solidFill>
          <a:schemeClr val="tx1">
            <a:lumMod val="65000"/>
            <a:lumOff val="35000"/>
          </a:schemeClr>
        </a:solidFill>
      </dgm:spPr>
      <dgm:t>
        <a:bodyPr/>
        <a:lstStyle/>
        <a:p>
          <a:r>
            <a:rPr lang="zh-CN" altLang="en-US" b="1">
              <a:solidFill>
                <a:schemeClr val="bg1"/>
              </a:solidFill>
            </a:rPr>
            <a:t>办公室</a:t>
          </a:r>
        </a:p>
      </dgm:t>
    </dgm:pt>
    <dgm:pt modelId="{724E86D6-3DBA-48DE-BA28-D553359DF6CA}" type="parTrans" cxnId="{F591262B-1588-4A71-8903-5EB998F95428}">
      <dgm:prSet/>
      <dgm:spPr/>
      <dgm:t>
        <a:bodyPr/>
        <a:lstStyle/>
        <a:p>
          <a:endParaRPr lang="zh-CN" altLang="en-US"/>
        </a:p>
      </dgm:t>
    </dgm:pt>
    <dgm:pt modelId="{AF6185E4-AA99-4014-B1B2-66AD9358D739}" type="sibTrans" cxnId="{F591262B-1588-4A71-8903-5EB998F95428}">
      <dgm:prSet/>
      <dgm:spPr>
        <a:solidFill>
          <a:schemeClr val="bg1">
            <a:lumMod val="65000"/>
          </a:schemeClr>
        </a:solidFill>
      </dgm:spPr>
      <dgm:t>
        <a:bodyPr/>
        <a:lstStyle/>
        <a:p>
          <a:r>
            <a:rPr lang="zh-CN" altLang="en-US" b="1" dirty="0" smtClean="0"/>
            <a:t>收集 </a:t>
          </a:r>
          <a:endParaRPr lang="zh-CN" altLang="en-US" b="1" dirty="0"/>
        </a:p>
      </dgm:t>
    </dgm:pt>
    <dgm:pt modelId="{466F3200-940E-4750-B917-17446C7C3916}">
      <dgm:prSet phldrT="[文本]"/>
      <dgm:spPr>
        <a:solidFill>
          <a:schemeClr val="tx1">
            <a:lumMod val="65000"/>
            <a:lumOff val="35000"/>
          </a:schemeClr>
        </a:solidFill>
      </dgm:spPr>
      <dgm:t>
        <a:bodyPr/>
        <a:lstStyle/>
        <a:p>
          <a:r>
            <a:rPr lang="zh-CN" altLang="en-US" b="1"/>
            <a:t>楼道</a:t>
          </a:r>
          <a:r>
            <a:rPr lang="zh-CN" altLang="en-US" b="1" smtClean="0"/>
            <a:t>等公共</a:t>
          </a:r>
          <a:r>
            <a:rPr lang="zh-CN" altLang="en-US" b="1"/>
            <a:t>区</a:t>
          </a:r>
        </a:p>
      </dgm:t>
    </dgm:pt>
    <dgm:pt modelId="{C4440A3B-6CDB-4641-A60C-E0890A81684C}" type="parTrans" cxnId="{660EF0F0-460C-44B9-B7E7-5A323A61A8B6}">
      <dgm:prSet/>
      <dgm:spPr/>
      <dgm:t>
        <a:bodyPr/>
        <a:lstStyle/>
        <a:p>
          <a:endParaRPr lang="zh-CN" altLang="en-US"/>
        </a:p>
      </dgm:t>
    </dgm:pt>
    <dgm:pt modelId="{0FF528BC-1D31-4842-A0B8-27A01E5A7BFD}" type="sibTrans" cxnId="{660EF0F0-460C-44B9-B7E7-5A323A61A8B6}">
      <dgm:prSet/>
      <dgm:spPr>
        <a:solidFill>
          <a:schemeClr val="bg1">
            <a:lumMod val="65000"/>
          </a:schemeClr>
        </a:solidFill>
      </dgm:spPr>
      <dgm:t>
        <a:bodyPr/>
        <a:lstStyle/>
        <a:p>
          <a:r>
            <a:rPr lang="zh-CN" altLang="en-US" b="1" dirty="0" smtClean="0"/>
            <a:t>运输</a:t>
          </a:r>
          <a:endParaRPr lang="zh-CN" altLang="en-US" b="1" dirty="0"/>
        </a:p>
      </dgm:t>
    </dgm:pt>
    <dgm:pt modelId="{09D41C77-9C9F-41CF-8FC7-57DDF7FA6279}">
      <dgm:prSet phldrT="[文本]"/>
      <dgm:spPr>
        <a:solidFill>
          <a:schemeClr val="tx1">
            <a:lumMod val="65000"/>
            <a:lumOff val="35000"/>
          </a:schemeClr>
        </a:solidFill>
      </dgm:spPr>
      <dgm:t>
        <a:bodyPr/>
        <a:lstStyle/>
        <a:p>
          <a:r>
            <a:rPr lang="zh-CN" altLang="en-US" b="1"/>
            <a:t>贮存</a:t>
          </a:r>
          <a:r>
            <a:rPr lang="zh-CN" altLang="en-US" b="1" smtClean="0"/>
            <a:t>间或</a:t>
          </a:r>
          <a:r>
            <a:rPr lang="zh-CN" altLang="en-US" b="1"/>
            <a:t>中转站</a:t>
          </a:r>
        </a:p>
      </dgm:t>
    </dgm:pt>
    <dgm:pt modelId="{CA1D88E3-139C-40C4-9432-8532378B6BEE}" type="parTrans" cxnId="{FB678BF8-7278-44D3-BBF7-FB44010566AD}">
      <dgm:prSet/>
      <dgm:spPr/>
      <dgm:t>
        <a:bodyPr/>
        <a:lstStyle/>
        <a:p>
          <a:endParaRPr lang="zh-CN" altLang="en-US"/>
        </a:p>
      </dgm:t>
    </dgm:pt>
    <dgm:pt modelId="{86330CA5-0AC2-43C9-89FE-B37758B2031B}" type="sibTrans" cxnId="{FB678BF8-7278-44D3-BBF7-FB44010566AD}">
      <dgm:prSet/>
      <dgm:spPr>
        <a:solidFill>
          <a:schemeClr val="bg1">
            <a:lumMod val="65000"/>
          </a:schemeClr>
        </a:solidFill>
      </dgm:spPr>
      <dgm:t>
        <a:bodyPr/>
        <a:lstStyle/>
        <a:p>
          <a:r>
            <a:rPr lang="zh-CN" altLang="en-US" b="1"/>
            <a:t>运输工具</a:t>
          </a:r>
        </a:p>
      </dgm:t>
    </dgm:pt>
    <dgm:pt modelId="{8EB68B28-1674-4403-A403-7F149A979BBA}">
      <dgm:prSet/>
      <dgm:spPr>
        <a:solidFill>
          <a:schemeClr val="tx1">
            <a:lumMod val="65000"/>
            <a:lumOff val="35000"/>
          </a:schemeClr>
        </a:solidFill>
      </dgm:spPr>
      <dgm:t>
        <a:bodyPr/>
        <a:lstStyle/>
        <a:p>
          <a:r>
            <a:rPr lang="zh-CN" altLang="en-US" b="1"/>
            <a:t>垃圾</a:t>
          </a:r>
          <a:r>
            <a:rPr lang="zh-CN" altLang="en-US" b="1" smtClean="0"/>
            <a:t>楼或</a:t>
          </a:r>
          <a:r>
            <a:rPr lang="zh-CN" altLang="en-US" b="1"/>
            <a:t>上门收运</a:t>
          </a:r>
        </a:p>
      </dgm:t>
    </dgm:pt>
    <dgm:pt modelId="{6A17976E-572D-42AA-BE17-019FECC7CD9A}" type="parTrans" cxnId="{7D834392-89AE-4A35-80D5-D603CBE856DB}">
      <dgm:prSet/>
      <dgm:spPr/>
      <dgm:t>
        <a:bodyPr/>
        <a:lstStyle/>
        <a:p>
          <a:endParaRPr lang="zh-CN" altLang="en-US"/>
        </a:p>
      </dgm:t>
    </dgm:pt>
    <dgm:pt modelId="{5998ECB7-1DB2-49A4-A816-1A1A42AC0E83}" type="sibTrans" cxnId="{7D834392-89AE-4A35-80D5-D603CBE856DB}">
      <dgm:prSet/>
      <dgm:spPr/>
      <dgm:t>
        <a:bodyPr/>
        <a:lstStyle/>
        <a:p>
          <a:endParaRPr lang="zh-CN" altLang="en-US"/>
        </a:p>
      </dgm:t>
    </dgm:pt>
    <dgm:pt modelId="{701B2CEB-07AE-4622-868C-843236657E07}" type="pres">
      <dgm:prSet presAssocID="{41630FB5-AA9C-4B99-A70B-104F0BFE556C}" presName="Name0" presStyleCnt="0">
        <dgm:presLayoutVars>
          <dgm:dir/>
          <dgm:resizeHandles val="exact"/>
        </dgm:presLayoutVars>
      </dgm:prSet>
      <dgm:spPr/>
      <dgm:t>
        <a:bodyPr/>
        <a:lstStyle/>
        <a:p>
          <a:endParaRPr lang="zh-CN" altLang="en-US"/>
        </a:p>
      </dgm:t>
    </dgm:pt>
    <dgm:pt modelId="{2D895A8D-36CC-4AF7-BAD5-18C2299F0208}" type="pres">
      <dgm:prSet presAssocID="{C3E4E9BF-6C4D-407B-AE7E-E31D17D6E832}" presName="node" presStyleLbl="node1" presStyleIdx="0" presStyleCnt="4" custScaleX="48014" custScaleY="45993">
        <dgm:presLayoutVars>
          <dgm:bulletEnabled val="1"/>
        </dgm:presLayoutVars>
      </dgm:prSet>
      <dgm:spPr/>
      <dgm:t>
        <a:bodyPr/>
        <a:lstStyle/>
        <a:p>
          <a:endParaRPr lang="zh-CN" altLang="en-US"/>
        </a:p>
      </dgm:t>
    </dgm:pt>
    <dgm:pt modelId="{8B62C681-CC43-4176-AF19-5A5FA2AB4534}" type="pres">
      <dgm:prSet presAssocID="{AF6185E4-AA99-4014-B1B2-66AD9358D739}" presName="sibTrans" presStyleLbl="sibTrans2D1" presStyleIdx="0" presStyleCnt="3" custScaleX="153606" custScaleY="68373"/>
      <dgm:spPr/>
      <dgm:t>
        <a:bodyPr/>
        <a:lstStyle/>
        <a:p>
          <a:endParaRPr lang="zh-CN" altLang="en-US"/>
        </a:p>
      </dgm:t>
    </dgm:pt>
    <dgm:pt modelId="{2C7E98A8-E9C7-48DC-8FB3-AFDAD862CBCB}" type="pres">
      <dgm:prSet presAssocID="{AF6185E4-AA99-4014-B1B2-66AD9358D739}" presName="connectorText" presStyleLbl="sibTrans2D1" presStyleIdx="0" presStyleCnt="3"/>
      <dgm:spPr/>
      <dgm:t>
        <a:bodyPr/>
        <a:lstStyle/>
        <a:p>
          <a:endParaRPr lang="zh-CN" altLang="en-US"/>
        </a:p>
      </dgm:t>
    </dgm:pt>
    <dgm:pt modelId="{F306E89B-0808-4007-B31B-9AA0F8741C36}" type="pres">
      <dgm:prSet presAssocID="{466F3200-940E-4750-B917-17446C7C3916}" presName="node" presStyleLbl="node1" presStyleIdx="1" presStyleCnt="4" custScaleX="48014" custScaleY="45993">
        <dgm:presLayoutVars>
          <dgm:bulletEnabled val="1"/>
        </dgm:presLayoutVars>
      </dgm:prSet>
      <dgm:spPr/>
      <dgm:t>
        <a:bodyPr/>
        <a:lstStyle/>
        <a:p>
          <a:endParaRPr lang="zh-CN" altLang="en-US"/>
        </a:p>
      </dgm:t>
    </dgm:pt>
    <dgm:pt modelId="{54799D11-A628-4264-A220-B8E847095D99}" type="pres">
      <dgm:prSet presAssocID="{0FF528BC-1D31-4842-A0B8-27A01E5A7BFD}" presName="sibTrans" presStyleLbl="sibTrans2D1" presStyleIdx="1" presStyleCnt="3" custScaleX="153606" custScaleY="68373"/>
      <dgm:spPr/>
      <dgm:t>
        <a:bodyPr/>
        <a:lstStyle/>
        <a:p>
          <a:endParaRPr lang="zh-CN" altLang="en-US"/>
        </a:p>
      </dgm:t>
    </dgm:pt>
    <dgm:pt modelId="{0D0AB8D7-15B4-4FCA-83B1-DEA4D63F8A80}" type="pres">
      <dgm:prSet presAssocID="{0FF528BC-1D31-4842-A0B8-27A01E5A7BFD}" presName="connectorText" presStyleLbl="sibTrans2D1" presStyleIdx="1" presStyleCnt="3"/>
      <dgm:spPr/>
      <dgm:t>
        <a:bodyPr/>
        <a:lstStyle/>
        <a:p>
          <a:endParaRPr lang="zh-CN" altLang="en-US"/>
        </a:p>
      </dgm:t>
    </dgm:pt>
    <dgm:pt modelId="{AFA70875-53A7-4E43-AEDB-F4A8E5CDCC82}" type="pres">
      <dgm:prSet presAssocID="{09D41C77-9C9F-41CF-8FC7-57DDF7FA6279}" presName="node" presStyleLbl="node1" presStyleIdx="2" presStyleCnt="4" custScaleX="55146" custScaleY="45993">
        <dgm:presLayoutVars>
          <dgm:bulletEnabled val="1"/>
        </dgm:presLayoutVars>
      </dgm:prSet>
      <dgm:spPr/>
      <dgm:t>
        <a:bodyPr/>
        <a:lstStyle/>
        <a:p>
          <a:endParaRPr lang="zh-CN" altLang="en-US"/>
        </a:p>
      </dgm:t>
    </dgm:pt>
    <dgm:pt modelId="{4697A0F0-8B85-44BA-93D9-37B9916C1AB9}" type="pres">
      <dgm:prSet presAssocID="{86330CA5-0AC2-43C9-89FE-B37758B2031B}" presName="sibTrans" presStyleLbl="sibTrans2D1" presStyleIdx="2" presStyleCnt="3" custScaleX="153606" custScaleY="68373"/>
      <dgm:spPr/>
      <dgm:t>
        <a:bodyPr/>
        <a:lstStyle/>
        <a:p>
          <a:endParaRPr lang="zh-CN" altLang="en-US"/>
        </a:p>
      </dgm:t>
    </dgm:pt>
    <dgm:pt modelId="{4BD0B721-C73F-41B4-8521-36B8C0BAE859}" type="pres">
      <dgm:prSet presAssocID="{86330CA5-0AC2-43C9-89FE-B37758B2031B}" presName="connectorText" presStyleLbl="sibTrans2D1" presStyleIdx="2" presStyleCnt="3"/>
      <dgm:spPr/>
      <dgm:t>
        <a:bodyPr/>
        <a:lstStyle/>
        <a:p>
          <a:endParaRPr lang="zh-CN" altLang="en-US"/>
        </a:p>
      </dgm:t>
    </dgm:pt>
    <dgm:pt modelId="{4739A5BE-08AC-44AF-9241-70564748B134}" type="pres">
      <dgm:prSet presAssocID="{8EB68B28-1674-4403-A403-7F149A979BBA}" presName="node" presStyleLbl="node1" presStyleIdx="3" presStyleCnt="4" custScaleX="56362" custScaleY="45993">
        <dgm:presLayoutVars>
          <dgm:bulletEnabled val="1"/>
        </dgm:presLayoutVars>
      </dgm:prSet>
      <dgm:spPr/>
      <dgm:t>
        <a:bodyPr/>
        <a:lstStyle/>
        <a:p>
          <a:endParaRPr lang="zh-CN" altLang="en-US"/>
        </a:p>
      </dgm:t>
    </dgm:pt>
  </dgm:ptLst>
  <dgm:cxnLst>
    <dgm:cxn modelId="{EA737333-0952-4086-B653-B486E57193E3}" type="presOf" srcId="{C3E4E9BF-6C4D-407B-AE7E-E31D17D6E832}" destId="{2D895A8D-36CC-4AF7-BAD5-18C2299F0208}" srcOrd="0" destOrd="0" presId="urn:microsoft.com/office/officeart/2005/8/layout/process1"/>
    <dgm:cxn modelId="{F591262B-1588-4A71-8903-5EB998F95428}" srcId="{41630FB5-AA9C-4B99-A70B-104F0BFE556C}" destId="{C3E4E9BF-6C4D-407B-AE7E-E31D17D6E832}" srcOrd="0" destOrd="0" parTransId="{724E86D6-3DBA-48DE-BA28-D553359DF6CA}" sibTransId="{AF6185E4-AA99-4014-B1B2-66AD9358D739}"/>
    <dgm:cxn modelId="{FB678BF8-7278-44D3-BBF7-FB44010566AD}" srcId="{41630FB5-AA9C-4B99-A70B-104F0BFE556C}" destId="{09D41C77-9C9F-41CF-8FC7-57DDF7FA6279}" srcOrd="2" destOrd="0" parTransId="{CA1D88E3-139C-40C4-9432-8532378B6BEE}" sibTransId="{86330CA5-0AC2-43C9-89FE-B37758B2031B}"/>
    <dgm:cxn modelId="{7D834392-89AE-4A35-80D5-D603CBE856DB}" srcId="{41630FB5-AA9C-4B99-A70B-104F0BFE556C}" destId="{8EB68B28-1674-4403-A403-7F149A979BBA}" srcOrd="3" destOrd="0" parTransId="{6A17976E-572D-42AA-BE17-019FECC7CD9A}" sibTransId="{5998ECB7-1DB2-49A4-A816-1A1A42AC0E83}"/>
    <dgm:cxn modelId="{10A82AEF-A97D-407B-9314-5E24D21EE449}" type="presOf" srcId="{8EB68B28-1674-4403-A403-7F149A979BBA}" destId="{4739A5BE-08AC-44AF-9241-70564748B134}" srcOrd="0" destOrd="0" presId="urn:microsoft.com/office/officeart/2005/8/layout/process1"/>
    <dgm:cxn modelId="{AB2DA9D0-F5E6-4A10-B190-F48E115CA0D2}" type="presOf" srcId="{41630FB5-AA9C-4B99-A70B-104F0BFE556C}" destId="{701B2CEB-07AE-4622-868C-843236657E07}" srcOrd="0" destOrd="0" presId="urn:microsoft.com/office/officeart/2005/8/layout/process1"/>
    <dgm:cxn modelId="{EFFC0215-AA04-4528-B43F-2C15DAD03C40}" type="presOf" srcId="{09D41C77-9C9F-41CF-8FC7-57DDF7FA6279}" destId="{AFA70875-53A7-4E43-AEDB-F4A8E5CDCC82}" srcOrd="0" destOrd="0" presId="urn:microsoft.com/office/officeart/2005/8/layout/process1"/>
    <dgm:cxn modelId="{532E9B7B-B518-47E5-BF1B-8013C15787B4}" type="presOf" srcId="{0FF528BC-1D31-4842-A0B8-27A01E5A7BFD}" destId="{54799D11-A628-4264-A220-B8E847095D99}" srcOrd="0" destOrd="0" presId="urn:microsoft.com/office/officeart/2005/8/layout/process1"/>
    <dgm:cxn modelId="{DD54B912-8B48-4D32-8F41-432FC7D0DD18}" type="presOf" srcId="{0FF528BC-1D31-4842-A0B8-27A01E5A7BFD}" destId="{0D0AB8D7-15B4-4FCA-83B1-DEA4D63F8A80}" srcOrd="1" destOrd="0" presId="urn:microsoft.com/office/officeart/2005/8/layout/process1"/>
    <dgm:cxn modelId="{1D9823ED-DB5B-477B-B615-B0B2341A7F1C}" type="presOf" srcId="{86330CA5-0AC2-43C9-89FE-B37758B2031B}" destId="{4697A0F0-8B85-44BA-93D9-37B9916C1AB9}" srcOrd="0" destOrd="0" presId="urn:microsoft.com/office/officeart/2005/8/layout/process1"/>
    <dgm:cxn modelId="{A9B94302-34AB-48D4-B958-7ACAB720A06D}" type="presOf" srcId="{466F3200-940E-4750-B917-17446C7C3916}" destId="{F306E89B-0808-4007-B31B-9AA0F8741C36}" srcOrd="0" destOrd="0" presId="urn:microsoft.com/office/officeart/2005/8/layout/process1"/>
    <dgm:cxn modelId="{660EF0F0-460C-44B9-B7E7-5A323A61A8B6}" srcId="{41630FB5-AA9C-4B99-A70B-104F0BFE556C}" destId="{466F3200-940E-4750-B917-17446C7C3916}" srcOrd="1" destOrd="0" parTransId="{C4440A3B-6CDB-4641-A60C-E0890A81684C}" sibTransId="{0FF528BC-1D31-4842-A0B8-27A01E5A7BFD}"/>
    <dgm:cxn modelId="{2B87BD81-2F84-452F-AC91-E7193612E930}" type="presOf" srcId="{86330CA5-0AC2-43C9-89FE-B37758B2031B}" destId="{4BD0B721-C73F-41B4-8521-36B8C0BAE859}" srcOrd="1" destOrd="0" presId="urn:microsoft.com/office/officeart/2005/8/layout/process1"/>
    <dgm:cxn modelId="{2D642FD9-11C1-46A7-8F9D-62512D44AEBF}" type="presOf" srcId="{AF6185E4-AA99-4014-B1B2-66AD9358D739}" destId="{8B62C681-CC43-4176-AF19-5A5FA2AB4534}" srcOrd="0" destOrd="0" presId="urn:microsoft.com/office/officeart/2005/8/layout/process1"/>
    <dgm:cxn modelId="{F1242F9D-8510-42B5-A8A3-3FD8578F1DE1}" type="presOf" srcId="{AF6185E4-AA99-4014-B1B2-66AD9358D739}" destId="{2C7E98A8-E9C7-48DC-8FB3-AFDAD862CBCB}" srcOrd="1" destOrd="0" presId="urn:microsoft.com/office/officeart/2005/8/layout/process1"/>
    <dgm:cxn modelId="{D1138EE3-D556-403A-B02F-8B2A5FF7C495}" type="presParOf" srcId="{701B2CEB-07AE-4622-868C-843236657E07}" destId="{2D895A8D-36CC-4AF7-BAD5-18C2299F0208}" srcOrd="0" destOrd="0" presId="urn:microsoft.com/office/officeart/2005/8/layout/process1"/>
    <dgm:cxn modelId="{306FACC8-D869-43B5-BFFA-C75EA6C60EAE}" type="presParOf" srcId="{701B2CEB-07AE-4622-868C-843236657E07}" destId="{8B62C681-CC43-4176-AF19-5A5FA2AB4534}" srcOrd="1" destOrd="0" presId="urn:microsoft.com/office/officeart/2005/8/layout/process1"/>
    <dgm:cxn modelId="{F6B7D96C-8071-4C75-89E2-367C7BA865E0}" type="presParOf" srcId="{8B62C681-CC43-4176-AF19-5A5FA2AB4534}" destId="{2C7E98A8-E9C7-48DC-8FB3-AFDAD862CBCB}" srcOrd="0" destOrd="0" presId="urn:microsoft.com/office/officeart/2005/8/layout/process1"/>
    <dgm:cxn modelId="{EF612910-A149-4FE4-B27C-5C0AE756B73E}" type="presParOf" srcId="{701B2CEB-07AE-4622-868C-843236657E07}" destId="{F306E89B-0808-4007-B31B-9AA0F8741C36}" srcOrd="2" destOrd="0" presId="urn:microsoft.com/office/officeart/2005/8/layout/process1"/>
    <dgm:cxn modelId="{920D17E9-8DE3-4452-8820-45C0E2A40461}" type="presParOf" srcId="{701B2CEB-07AE-4622-868C-843236657E07}" destId="{54799D11-A628-4264-A220-B8E847095D99}" srcOrd="3" destOrd="0" presId="urn:microsoft.com/office/officeart/2005/8/layout/process1"/>
    <dgm:cxn modelId="{36B93ECB-A68B-4BE4-B3DD-6683A0224070}" type="presParOf" srcId="{54799D11-A628-4264-A220-B8E847095D99}" destId="{0D0AB8D7-15B4-4FCA-83B1-DEA4D63F8A80}" srcOrd="0" destOrd="0" presId="urn:microsoft.com/office/officeart/2005/8/layout/process1"/>
    <dgm:cxn modelId="{64AF4507-44FD-4A2F-84B8-26B556B83A70}" type="presParOf" srcId="{701B2CEB-07AE-4622-868C-843236657E07}" destId="{AFA70875-53A7-4E43-AEDB-F4A8E5CDCC82}" srcOrd="4" destOrd="0" presId="urn:microsoft.com/office/officeart/2005/8/layout/process1"/>
    <dgm:cxn modelId="{DE7536E0-BFFB-4516-B1DC-519938730D6B}" type="presParOf" srcId="{701B2CEB-07AE-4622-868C-843236657E07}" destId="{4697A0F0-8B85-44BA-93D9-37B9916C1AB9}" srcOrd="5" destOrd="0" presId="urn:microsoft.com/office/officeart/2005/8/layout/process1"/>
    <dgm:cxn modelId="{17843DA0-45E6-45D4-AA77-1130E80600AB}" type="presParOf" srcId="{4697A0F0-8B85-44BA-93D9-37B9916C1AB9}" destId="{4BD0B721-C73F-41B4-8521-36B8C0BAE859}" srcOrd="0" destOrd="0" presId="urn:microsoft.com/office/officeart/2005/8/layout/process1"/>
    <dgm:cxn modelId="{4C2E3B79-E345-4979-A9EE-473D3BFE6BDF}" type="presParOf" srcId="{701B2CEB-07AE-4622-868C-843236657E07}" destId="{4739A5BE-08AC-44AF-9241-70564748B134}" srcOrd="6"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630FB5-AA9C-4B99-A70B-104F0BFE556C}" type="doc">
      <dgm:prSet loTypeId="urn:microsoft.com/office/officeart/2005/8/layout/process1" loCatId="process" qsTypeId="urn:microsoft.com/office/officeart/2005/8/quickstyle/simple1#3" qsCatId="simple" csTypeId="urn:microsoft.com/office/officeart/2005/8/colors/accent1_2#4" csCatId="accent1" phldr="1"/>
      <dgm:spPr/>
      <dgm:t>
        <a:bodyPr/>
        <a:lstStyle/>
        <a:p>
          <a:endParaRPr lang="zh-CN" altLang="en-US"/>
        </a:p>
      </dgm:t>
    </dgm:pt>
    <dgm:pt modelId="{C3E4E9BF-6C4D-407B-AE7E-E31D17D6E832}">
      <dgm:prSet phldrT="[文本]"/>
      <dgm:spPr>
        <a:solidFill>
          <a:srgbClr val="00B050"/>
        </a:solidFill>
      </dgm:spPr>
      <dgm:t>
        <a:bodyPr/>
        <a:lstStyle/>
        <a:p>
          <a:r>
            <a:rPr lang="zh-CN" altLang="en-US" b="1" dirty="0">
              <a:solidFill>
                <a:schemeClr val="bg1"/>
              </a:solidFill>
            </a:rPr>
            <a:t>食堂</a:t>
          </a:r>
        </a:p>
      </dgm:t>
    </dgm:pt>
    <dgm:pt modelId="{724E86D6-3DBA-48DE-BA28-D553359DF6CA}" type="parTrans" cxnId="{F591262B-1588-4A71-8903-5EB998F95428}">
      <dgm:prSet/>
      <dgm:spPr/>
      <dgm:t>
        <a:bodyPr/>
        <a:lstStyle/>
        <a:p>
          <a:endParaRPr lang="zh-CN" altLang="en-US">
            <a:solidFill>
              <a:schemeClr val="bg1"/>
            </a:solidFill>
          </a:endParaRPr>
        </a:p>
      </dgm:t>
    </dgm:pt>
    <dgm:pt modelId="{AF6185E4-AA99-4014-B1B2-66AD9358D739}" type="sibTrans" cxnId="{F591262B-1588-4A71-8903-5EB998F95428}">
      <dgm:prSet/>
      <dgm:spPr>
        <a:solidFill>
          <a:schemeClr val="accent2"/>
        </a:solidFill>
      </dgm:spPr>
      <dgm:t>
        <a:bodyPr/>
        <a:lstStyle/>
        <a:p>
          <a:r>
            <a:rPr lang="zh-CN" altLang="en-US" b="1" dirty="0" smtClean="0">
              <a:solidFill>
                <a:schemeClr val="bg1"/>
              </a:solidFill>
            </a:rPr>
            <a:t>运输</a:t>
          </a:r>
          <a:endParaRPr lang="zh-CN" altLang="en-US" b="1" dirty="0">
            <a:solidFill>
              <a:schemeClr val="bg1"/>
            </a:solidFill>
          </a:endParaRPr>
        </a:p>
      </dgm:t>
    </dgm:pt>
    <dgm:pt modelId="{09D41C77-9C9F-41CF-8FC7-57DDF7FA6279}">
      <dgm:prSet phldrT="[文本]"/>
      <dgm:spPr>
        <a:solidFill>
          <a:srgbClr val="00B050"/>
        </a:solidFill>
      </dgm:spPr>
      <dgm:t>
        <a:bodyPr/>
        <a:lstStyle/>
        <a:p>
          <a:r>
            <a:rPr lang="zh-CN" altLang="en-US" b="1">
              <a:solidFill>
                <a:schemeClr val="bg1"/>
              </a:solidFill>
            </a:rPr>
            <a:t>贮存</a:t>
          </a:r>
          <a:r>
            <a:rPr lang="zh-CN" altLang="en-US" b="1" smtClean="0">
              <a:solidFill>
                <a:schemeClr val="bg1"/>
              </a:solidFill>
            </a:rPr>
            <a:t>间或</a:t>
          </a:r>
          <a:r>
            <a:rPr lang="zh-CN" altLang="en-US" b="1">
              <a:solidFill>
                <a:schemeClr val="bg1"/>
              </a:solidFill>
            </a:rPr>
            <a:t>中转站</a:t>
          </a:r>
        </a:p>
      </dgm:t>
    </dgm:pt>
    <dgm:pt modelId="{CA1D88E3-139C-40C4-9432-8532378B6BEE}" type="parTrans" cxnId="{FB678BF8-7278-44D3-BBF7-FB44010566AD}">
      <dgm:prSet/>
      <dgm:spPr/>
      <dgm:t>
        <a:bodyPr/>
        <a:lstStyle/>
        <a:p>
          <a:endParaRPr lang="zh-CN" altLang="en-US">
            <a:solidFill>
              <a:schemeClr val="bg1"/>
            </a:solidFill>
          </a:endParaRPr>
        </a:p>
      </dgm:t>
    </dgm:pt>
    <dgm:pt modelId="{86330CA5-0AC2-43C9-89FE-B37758B2031B}" type="sibTrans" cxnId="{FB678BF8-7278-44D3-BBF7-FB44010566AD}">
      <dgm:prSet/>
      <dgm:spPr>
        <a:solidFill>
          <a:schemeClr val="accent2"/>
        </a:solidFill>
      </dgm:spPr>
      <dgm:t>
        <a:bodyPr/>
        <a:lstStyle/>
        <a:p>
          <a:r>
            <a:rPr lang="zh-CN" altLang="en-US" b="1">
              <a:solidFill>
                <a:schemeClr val="bg1"/>
              </a:solidFill>
            </a:rPr>
            <a:t>运输工具</a:t>
          </a:r>
        </a:p>
      </dgm:t>
    </dgm:pt>
    <dgm:pt modelId="{8EB68B28-1674-4403-A403-7F149A979BBA}">
      <dgm:prSet/>
      <dgm:spPr>
        <a:solidFill>
          <a:srgbClr val="00B050"/>
        </a:solidFill>
      </dgm:spPr>
      <dgm:t>
        <a:bodyPr/>
        <a:lstStyle/>
        <a:p>
          <a:r>
            <a:rPr lang="zh-CN" altLang="en-US" b="1" dirty="0">
              <a:solidFill>
                <a:schemeClr val="bg1"/>
              </a:solidFill>
            </a:rPr>
            <a:t>处理设施</a:t>
          </a:r>
        </a:p>
      </dgm:t>
    </dgm:pt>
    <dgm:pt modelId="{6A17976E-572D-42AA-BE17-019FECC7CD9A}" type="parTrans" cxnId="{7D834392-89AE-4A35-80D5-D603CBE856DB}">
      <dgm:prSet/>
      <dgm:spPr/>
      <dgm:t>
        <a:bodyPr/>
        <a:lstStyle/>
        <a:p>
          <a:endParaRPr lang="zh-CN" altLang="en-US">
            <a:solidFill>
              <a:schemeClr val="bg1"/>
            </a:solidFill>
          </a:endParaRPr>
        </a:p>
      </dgm:t>
    </dgm:pt>
    <dgm:pt modelId="{5998ECB7-1DB2-49A4-A816-1A1A42AC0E83}" type="sibTrans" cxnId="{7D834392-89AE-4A35-80D5-D603CBE856DB}">
      <dgm:prSet/>
      <dgm:spPr/>
      <dgm:t>
        <a:bodyPr/>
        <a:lstStyle/>
        <a:p>
          <a:endParaRPr lang="zh-CN" altLang="en-US">
            <a:solidFill>
              <a:schemeClr val="bg1"/>
            </a:solidFill>
          </a:endParaRPr>
        </a:p>
      </dgm:t>
    </dgm:pt>
    <dgm:pt modelId="{701B2CEB-07AE-4622-868C-843236657E07}" type="pres">
      <dgm:prSet presAssocID="{41630FB5-AA9C-4B99-A70B-104F0BFE556C}" presName="Name0" presStyleCnt="0">
        <dgm:presLayoutVars>
          <dgm:dir/>
          <dgm:resizeHandles val="exact"/>
        </dgm:presLayoutVars>
      </dgm:prSet>
      <dgm:spPr/>
      <dgm:t>
        <a:bodyPr/>
        <a:lstStyle/>
        <a:p>
          <a:endParaRPr lang="zh-CN" altLang="en-US"/>
        </a:p>
      </dgm:t>
    </dgm:pt>
    <dgm:pt modelId="{2D895A8D-36CC-4AF7-BAD5-18C2299F0208}" type="pres">
      <dgm:prSet presAssocID="{C3E4E9BF-6C4D-407B-AE7E-E31D17D6E832}" presName="node" presStyleLbl="node1" presStyleIdx="0" presStyleCnt="3" custScaleX="48014" custScaleY="45993">
        <dgm:presLayoutVars>
          <dgm:bulletEnabled val="1"/>
        </dgm:presLayoutVars>
      </dgm:prSet>
      <dgm:spPr/>
      <dgm:t>
        <a:bodyPr/>
        <a:lstStyle/>
        <a:p>
          <a:endParaRPr lang="zh-CN" altLang="en-US"/>
        </a:p>
      </dgm:t>
    </dgm:pt>
    <dgm:pt modelId="{8B62C681-CC43-4176-AF19-5A5FA2AB4534}" type="pres">
      <dgm:prSet presAssocID="{AF6185E4-AA99-4014-B1B2-66AD9358D739}" presName="sibTrans" presStyleLbl="sibTrans2D1" presStyleIdx="0" presStyleCnt="2" custScaleX="153606" custScaleY="68373"/>
      <dgm:spPr/>
      <dgm:t>
        <a:bodyPr/>
        <a:lstStyle/>
        <a:p>
          <a:endParaRPr lang="zh-CN" altLang="en-US"/>
        </a:p>
      </dgm:t>
    </dgm:pt>
    <dgm:pt modelId="{2C7E98A8-E9C7-48DC-8FB3-AFDAD862CBCB}" type="pres">
      <dgm:prSet presAssocID="{AF6185E4-AA99-4014-B1B2-66AD9358D739}" presName="connectorText" presStyleLbl="sibTrans2D1" presStyleIdx="0" presStyleCnt="2"/>
      <dgm:spPr/>
      <dgm:t>
        <a:bodyPr/>
        <a:lstStyle/>
        <a:p>
          <a:endParaRPr lang="zh-CN" altLang="en-US"/>
        </a:p>
      </dgm:t>
    </dgm:pt>
    <dgm:pt modelId="{AFA70875-53A7-4E43-AEDB-F4A8E5CDCC82}" type="pres">
      <dgm:prSet presAssocID="{09D41C77-9C9F-41CF-8FC7-57DDF7FA6279}" presName="node" presStyleLbl="node1" presStyleIdx="1" presStyleCnt="3" custScaleX="48014" custScaleY="45993">
        <dgm:presLayoutVars>
          <dgm:bulletEnabled val="1"/>
        </dgm:presLayoutVars>
      </dgm:prSet>
      <dgm:spPr/>
      <dgm:t>
        <a:bodyPr/>
        <a:lstStyle/>
        <a:p>
          <a:endParaRPr lang="zh-CN" altLang="en-US"/>
        </a:p>
      </dgm:t>
    </dgm:pt>
    <dgm:pt modelId="{4697A0F0-8B85-44BA-93D9-37B9916C1AB9}" type="pres">
      <dgm:prSet presAssocID="{86330CA5-0AC2-43C9-89FE-B37758B2031B}" presName="sibTrans" presStyleLbl="sibTrans2D1" presStyleIdx="1" presStyleCnt="2" custScaleX="153606" custScaleY="68373"/>
      <dgm:spPr/>
      <dgm:t>
        <a:bodyPr/>
        <a:lstStyle/>
        <a:p>
          <a:endParaRPr lang="zh-CN" altLang="en-US"/>
        </a:p>
      </dgm:t>
    </dgm:pt>
    <dgm:pt modelId="{4BD0B721-C73F-41B4-8521-36B8C0BAE859}" type="pres">
      <dgm:prSet presAssocID="{86330CA5-0AC2-43C9-89FE-B37758B2031B}" presName="connectorText" presStyleLbl="sibTrans2D1" presStyleIdx="1" presStyleCnt="2"/>
      <dgm:spPr/>
      <dgm:t>
        <a:bodyPr/>
        <a:lstStyle/>
        <a:p>
          <a:endParaRPr lang="zh-CN" altLang="en-US"/>
        </a:p>
      </dgm:t>
    </dgm:pt>
    <dgm:pt modelId="{4739A5BE-08AC-44AF-9241-70564748B134}" type="pres">
      <dgm:prSet presAssocID="{8EB68B28-1674-4403-A403-7F149A979BBA}" presName="node" presStyleLbl="node1" presStyleIdx="2" presStyleCnt="3" custScaleX="48014" custScaleY="45993">
        <dgm:presLayoutVars>
          <dgm:bulletEnabled val="1"/>
        </dgm:presLayoutVars>
      </dgm:prSet>
      <dgm:spPr/>
      <dgm:t>
        <a:bodyPr/>
        <a:lstStyle/>
        <a:p>
          <a:endParaRPr lang="zh-CN" altLang="en-US"/>
        </a:p>
      </dgm:t>
    </dgm:pt>
  </dgm:ptLst>
  <dgm:cxnLst>
    <dgm:cxn modelId="{F591262B-1588-4A71-8903-5EB998F95428}" srcId="{41630FB5-AA9C-4B99-A70B-104F0BFE556C}" destId="{C3E4E9BF-6C4D-407B-AE7E-E31D17D6E832}" srcOrd="0" destOrd="0" parTransId="{724E86D6-3DBA-48DE-BA28-D553359DF6CA}" sibTransId="{AF6185E4-AA99-4014-B1B2-66AD9358D739}"/>
    <dgm:cxn modelId="{F84640F8-2F0F-44E5-AA04-CA2481572FDB}" type="presOf" srcId="{09D41C77-9C9F-41CF-8FC7-57DDF7FA6279}" destId="{AFA70875-53A7-4E43-AEDB-F4A8E5CDCC82}" srcOrd="0" destOrd="0" presId="urn:microsoft.com/office/officeart/2005/8/layout/process1"/>
    <dgm:cxn modelId="{FB678BF8-7278-44D3-BBF7-FB44010566AD}" srcId="{41630FB5-AA9C-4B99-A70B-104F0BFE556C}" destId="{09D41C77-9C9F-41CF-8FC7-57DDF7FA6279}" srcOrd="1" destOrd="0" parTransId="{CA1D88E3-139C-40C4-9432-8532378B6BEE}" sibTransId="{86330CA5-0AC2-43C9-89FE-B37758B2031B}"/>
    <dgm:cxn modelId="{C831DF60-9DEC-4C26-A5D5-EF8B2768506C}" type="presOf" srcId="{86330CA5-0AC2-43C9-89FE-B37758B2031B}" destId="{4697A0F0-8B85-44BA-93D9-37B9916C1AB9}" srcOrd="0" destOrd="0" presId="urn:microsoft.com/office/officeart/2005/8/layout/process1"/>
    <dgm:cxn modelId="{7D834392-89AE-4A35-80D5-D603CBE856DB}" srcId="{41630FB5-AA9C-4B99-A70B-104F0BFE556C}" destId="{8EB68B28-1674-4403-A403-7F149A979BBA}" srcOrd="2" destOrd="0" parTransId="{6A17976E-572D-42AA-BE17-019FECC7CD9A}" sibTransId="{5998ECB7-1DB2-49A4-A816-1A1A42AC0E83}"/>
    <dgm:cxn modelId="{BF6E6E1D-35CD-4887-BAFC-DC572FAF90BB}" type="presOf" srcId="{8EB68B28-1674-4403-A403-7F149A979BBA}" destId="{4739A5BE-08AC-44AF-9241-70564748B134}" srcOrd="0" destOrd="0" presId="urn:microsoft.com/office/officeart/2005/8/layout/process1"/>
    <dgm:cxn modelId="{E6B26B25-2EC6-45B2-8341-0B973CD45874}" type="presOf" srcId="{86330CA5-0AC2-43C9-89FE-B37758B2031B}" destId="{4BD0B721-C73F-41B4-8521-36B8C0BAE859}" srcOrd="1" destOrd="0" presId="urn:microsoft.com/office/officeart/2005/8/layout/process1"/>
    <dgm:cxn modelId="{8BA7FD4D-62F3-4550-8C9E-BB0F256F79F3}" type="presOf" srcId="{AF6185E4-AA99-4014-B1B2-66AD9358D739}" destId="{8B62C681-CC43-4176-AF19-5A5FA2AB4534}" srcOrd="0" destOrd="0" presId="urn:microsoft.com/office/officeart/2005/8/layout/process1"/>
    <dgm:cxn modelId="{2E6A8E2D-5851-444B-B8E4-04B8E620FDE0}" type="presOf" srcId="{C3E4E9BF-6C4D-407B-AE7E-E31D17D6E832}" destId="{2D895A8D-36CC-4AF7-BAD5-18C2299F0208}" srcOrd="0" destOrd="0" presId="urn:microsoft.com/office/officeart/2005/8/layout/process1"/>
    <dgm:cxn modelId="{56E2D674-6C95-461D-BDC3-9CB1C757C24B}" type="presOf" srcId="{AF6185E4-AA99-4014-B1B2-66AD9358D739}" destId="{2C7E98A8-E9C7-48DC-8FB3-AFDAD862CBCB}" srcOrd="1" destOrd="0" presId="urn:microsoft.com/office/officeart/2005/8/layout/process1"/>
    <dgm:cxn modelId="{97DFB599-BF5E-4DEE-8A07-E3716D2D700E}" type="presOf" srcId="{41630FB5-AA9C-4B99-A70B-104F0BFE556C}" destId="{701B2CEB-07AE-4622-868C-843236657E07}" srcOrd="0" destOrd="0" presId="urn:microsoft.com/office/officeart/2005/8/layout/process1"/>
    <dgm:cxn modelId="{B7FBBEB6-8425-473D-81CE-A5E0DCE6B015}" type="presParOf" srcId="{701B2CEB-07AE-4622-868C-843236657E07}" destId="{2D895A8D-36CC-4AF7-BAD5-18C2299F0208}" srcOrd="0" destOrd="0" presId="urn:microsoft.com/office/officeart/2005/8/layout/process1"/>
    <dgm:cxn modelId="{94C146A4-D673-416E-B2D1-04B19CA0EC0C}" type="presParOf" srcId="{701B2CEB-07AE-4622-868C-843236657E07}" destId="{8B62C681-CC43-4176-AF19-5A5FA2AB4534}" srcOrd="1" destOrd="0" presId="urn:microsoft.com/office/officeart/2005/8/layout/process1"/>
    <dgm:cxn modelId="{5D672F9F-6767-46C1-8723-23A281427EF3}" type="presParOf" srcId="{8B62C681-CC43-4176-AF19-5A5FA2AB4534}" destId="{2C7E98A8-E9C7-48DC-8FB3-AFDAD862CBCB}" srcOrd="0" destOrd="0" presId="urn:microsoft.com/office/officeart/2005/8/layout/process1"/>
    <dgm:cxn modelId="{7B51A46F-5623-4C28-AD6A-41E2A91F2C05}" type="presParOf" srcId="{701B2CEB-07AE-4622-868C-843236657E07}" destId="{AFA70875-53A7-4E43-AEDB-F4A8E5CDCC82}" srcOrd="2" destOrd="0" presId="urn:microsoft.com/office/officeart/2005/8/layout/process1"/>
    <dgm:cxn modelId="{7D118F2A-1AC4-430A-B97F-D9AD529F0AE4}" type="presParOf" srcId="{701B2CEB-07AE-4622-868C-843236657E07}" destId="{4697A0F0-8B85-44BA-93D9-37B9916C1AB9}" srcOrd="3" destOrd="0" presId="urn:microsoft.com/office/officeart/2005/8/layout/process1"/>
    <dgm:cxn modelId="{CE40F458-93CE-40A1-9CC6-F6BFDD1863A2}" type="presParOf" srcId="{4697A0F0-8B85-44BA-93D9-37B9916C1AB9}" destId="{4BD0B721-C73F-41B4-8521-36B8C0BAE859}" srcOrd="0" destOrd="0" presId="urn:microsoft.com/office/officeart/2005/8/layout/process1"/>
    <dgm:cxn modelId="{08E05B9E-AA3E-432C-9892-51818B970C5B}" type="presParOf" srcId="{701B2CEB-07AE-4622-868C-843236657E07}" destId="{4739A5BE-08AC-44AF-9241-70564748B134}" srcOrd="4"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630FB5-AA9C-4B99-A70B-104F0BFE556C}" type="doc">
      <dgm:prSet loTypeId="urn:microsoft.com/office/officeart/2005/8/layout/process1" loCatId="process" qsTypeId="urn:microsoft.com/office/officeart/2005/8/quickstyle/simple1#4" qsCatId="simple" csTypeId="urn:microsoft.com/office/officeart/2005/8/colors/accent1_2#5" csCatId="accent1" phldr="1"/>
      <dgm:spPr/>
      <dgm:t>
        <a:bodyPr/>
        <a:lstStyle/>
        <a:p>
          <a:endParaRPr lang="zh-CN" altLang="en-US"/>
        </a:p>
      </dgm:t>
    </dgm:pt>
    <dgm:pt modelId="{09D41C77-9C9F-41CF-8FC7-57DDF7FA6279}">
      <dgm:prSet phldrT="[文本]"/>
      <dgm:spPr>
        <a:solidFill>
          <a:srgbClr val="FF0000"/>
        </a:solidFill>
      </dgm:spPr>
      <dgm:t>
        <a:bodyPr/>
        <a:lstStyle/>
        <a:p>
          <a:r>
            <a:rPr lang="zh-CN" altLang="en-US" b="1">
              <a:solidFill>
                <a:schemeClr val="bg1"/>
              </a:solidFill>
            </a:rPr>
            <a:t>贮存</a:t>
          </a:r>
          <a:r>
            <a:rPr lang="zh-CN" altLang="en-US" b="1" smtClean="0">
              <a:solidFill>
                <a:schemeClr val="bg1"/>
              </a:solidFill>
            </a:rPr>
            <a:t>间或</a:t>
          </a:r>
          <a:r>
            <a:rPr lang="zh-CN" altLang="en-US" b="1">
              <a:solidFill>
                <a:schemeClr val="bg1"/>
              </a:solidFill>
            </a:rPr>
            <a:t>中转站</a:t>
          </a:r>
        </a:p>
      </dgm:t>
    </dgm:pt>
    <dgm:pt modelId="{CA1D88E3-139C-40C4-9432-8532378B6BEE}" type="parTrans" cxnId="{FB678BF8-7278-44D3-BBF7-FB44010566AD}">
      <dgm:prSet/>
      <dgm:spPr/>
      <dgm:t>
        <a:bodyPr/>
        <a:lstStyle/>
        <a:p>
          <a:endParaRPr lang="zh-CN" altLang="en-US">
            <a:solidFill>
              <a:schemeClr val="bg1"/>
            </a:solidFill>
          </a:endParaRPr>
        </a:p>
      </dgm:t>
    </dgm:pt>
    <dgm:pt modelId="{86330CA5-0AC2-43C9-89FE-B37758B2031B}" type="sibTrans" cxnId="{FB678BF8-7278-44D3-BBF7-FB44010566AD}">
      <dgm:prSet/>
      <dgm:spPr>
        <a:solidFill>
          <a:srgbClr val="F97E75"/>
        </a:solidFill>
      </dgm:spPr>
      <dgm:t>
        <a:bodyPr/>
        <a:lstStyle/>
        <a:p>
          <a:r>
            <a:rPr lang="zh-CN" altLang="en-US" b="1">
              <a:solidFill>
                <a:schemeClr val="bg1"/>
              </a:solidFill>
            </a:rPr>
            <a:t>运输工具</a:t>
          </a:r>
        </a:p>
      </dgm:t>
    </dgm:pt>
    <dgm:pt modelId="{8EB68B28-1674-4403-A403-7F149A979BBA}">
      <dgm:prSet/>
      <dgm:spPr>
        <a:solidFill>
          <a:srgbClr val="FF0000"/>
        </a:solidFill>
      </dgm:spPr>
      <dgm:t>
        <a:bodyPr/>
        <a:lstStyle/>
        <a:p>
          <a:r>
            <a:rPr lang="zh-CN" altLang="en-US" b="1">
              <a:solidFill>
                <a:schemeClr val="bg1"/>
              </a:solidFill>
            </a:rPr>
            <a:t>处理设施</a:t>
          </a:r>
        </a:p>
      </dgm:t>
    </dgm:pt>
    <dgm:pt modelId="{6A17976E-572D-42AA-BE17-019FECC7CD9A}" type="parTrans" cxnId="{7D834392-89AE-4A35-80D5-D603CBE856DB}">
      <dgm:prSet/>
      <dgm:spPr/>
      <dgm:t>
        <a:bodyPr/>
        <a:lstStyle/>
        <a:p>
          <a:endParaRPr lang="zh-CN" altLang="en-US">
            <a:solidFill>
              <a:schemeClr val="bg1"/>
            </a:solidFill>
          </a:endParaRPr>
        </a:p>
      </dgm:t>
    </dgm:pt>
    <dgm:pt modelId="{5998ECB7-1DB2-49A4-A816-1A1A42AC0E83}" type="sibTrans" cxnId="{7D834392-89AE-4A35-80D5-D603CBE856DB}">
      <dgm:prSet/>
      <dgm:spPr/>
      <dgm:t>
        <a:bodyPr/>
        <a:lstStyle/>
        <a:p>
          <a:endParaRPr lang="zh-CN" altLang="en-US">
            <a:solidFill>
              <a:schemeClr val="bg1"/>
            </a:solidFill>
          </a:endParaRPr>
        </a:p>
      </dgm:t>
    </dgm:pt>
    <dgm:pt modelId="{C3E4E9BF-6C4D-407B-AE7E-E31D17D6E832}">
      <dgm:prSet phldrT="[文本]"/>
      <dgm:spPr>
        <a:solidFill>
          <a:srgbClr val="FF0000"/>
        </a:solidFill>
      </dgm:spPr>
      <dgm:t>
        <a:bodyPr/>
        <a:lstStyle/>
        <a:p>
          <a:r>
            <a:rPr lang="zh-CN" altLang="en-US" b="1">
              <a:solidFill>
                <a:schemeClr val="bg1"/>
              </a:solidFill>
            </a:rPr>
            <a:t>收集点位</a:t>
          </a:r>
        </a:p>
      </dgm:t>
    </dgm:pt>
    <dgm:pt modelId="{AF6185E4-AA99-4014-B1B2-66AD9358D739}" type="sibTrans" cxnId="{F591262B-1588-4A71-8903-5EB998F95428}">
      <dgm:prSet/>
      <dgm:spPr>
        <a:solidFill>
          <a:srgbClr val="F97E75"/>
        </a:solidFill>
      </dgm:spPr>
      <dgm:t>
        <a:bodyPr/>
        <a:lstStyle/>
        <a:p>
          <a:r>
            <a:rPr lang="zh-CN" altLang="en-US" b="1" dirty="0" smtClean="0">
              <a:solidFill>
                <a:schemeClr val="bg1"/>
              </a:solidFill>
            </a:rPr>
            <a:t>运输</a:t>
          </a:r>
          <a:endParaRPr lang="zh-CN" altLang="en-US" b="1" dirty="0">
            <a:solidFill>
              <a:schemeClr val="bg1"/>
            </a:solidFill>
          </a:endParaRPr>
        </a:p>
      </dgm:t>
    </dgm:pt>
    <dgm:pt modelId="{724E86D6-3DBA-48DE-BA28-D553359DF6CA}" type="parTrans" cxnId="{F591262B-1588-4A71-8903-5EB998F95428}">
      <dgm:prSet/>
      <dgm:spPr/>
      <dgm:t>
        <a:bodyPr/>
        <a:lstStyle/>
        <a:p>
          <a:endParaRPr lang="zh-CN" altLang="en-US">
            <a:solidFill>
              <a:schemeClr val="bg1"/>
            </a:solidFill>
          </a:endParaRPr>
        </a:p>
      </dgm:t>
    </dgm:pt>
    <dgm:pt modelId="{701B2CEB-07AE-4622-868C-843236657E07}" type="pres">
      <dgm:prSet presAssocID="{41630FB5-AA9C-4B99-A70B-104F0BFE556C}" presName="Name0" presStyleCnt="0">
        <dgm:presLayoutVars>
          <dgm:dir/>
          <dgm:resizeHandles val="exact"/>
        </dgm:presLayoutVars>
      </dgm:prSet>
      <dgm:spPr/>
      <dgm:t>
        <a:bodyPr/>
        <a:lstStyle/>
        <a:p>
          <a:endParaRPr lang="zh-CN" altLang="en-US"/>
        </a:p>
      </dgm:t>
    </dgm:pt>
    <dgm:pt modelId="{2D895A8D-36CC-4AF7-BAD5-18C2299F0208}" type="pres">
      <dgm:prSet presAssocID="{C3E4E9BF-6C4D-407B-AE7E-E31D17D6E832}" presName="node" presStyleLbl="node1" presStyleIdx="0" presStyleCnt="3" custScaleX="48014" custScaleY="45993">
        <dgm:presLayoutVars>
          <dgm:bulletEnabled val="1"/>
        </dgm:presLayoutVars>
      </dgm:prSet>
      <dgm:spPr/>
      <dgm:t>
        <a:bodyPr/>
        <a:lstStyle/>
        <a:p>
          <a:endParaRPr lang="zh-CN" altLang="en-US"/>
        </a:p>
      </dgm:t>
    </dgm:pt>
    <dgm:pt modelId="{8B62C681-CC43-4176-AF19-5A5FA2AB4534}" type="pres">
      <dgm:prSet presAssocID="{AF6185E4-AA99-4014-B1B2-66AD9358D739}" presName="sibTrans" presStyleLbl="sibTrans2D1" presStyleIdx="0" presStyleCnt="2" custScaleX="153606" custScaleY="68373"/>
      <dgm:spPr/>
      <dgm:t>
        <a:bodyPr/>
        <a:lstStyle/>
        <a:p>
          <a:endParaRPr lang="zh-CN" altLang="en-US"/>
        </a:p>
      </dgm:t>
    </dgm:pt>
    <dgm:pt modelId="{2C7E98A8-E9C7-48DC-8FB3-AFDAD862CBCB}" type="pres">
      <dgm:prSet presAssocID="{AF6185E4-AA99-4014-B1B2-66AD9358D739}" presName="connectorText" presStyleLbl="sibTrans2D1" presStyleIdx="0" presStyleCnt="2"/>
      <dgm:spPr/>
      <dgm:t>
        <a:bodyPr/>
        <a:lstStyle/>
        <a:p>
          <a:endParaRPr lang="zh-CN" altLang="en-US"/>
        </a:p>
      </dgm:t>
    </dgm:pt>
    <dgm:pt modelId="{AFA70875-53A7-4E43-AEDB-F4A8E5CDCC82}" type="pres">
      <dgm:prSet presAssocID="{09D41C77-9C9F-41CF-8FC7-57DDF7FA6279}" presName="node" presStyleLbl="node1" presStyleIdx="1" presStyleCnt="3" custScaleX="48014" custScaleY="45993">
        <dgm:presLayoutVars>
          <dgm:bulletEnabled val="1"/>
        </dgm:presLayoutVars>
      </dgm:prSet>
      <dgm:spPr/>
      <dgm:t>
        <a:bodyPr/>
        <a:lstStyle/>
        <a:p>
          <a:endParaRPr lang="zh-CN" altLang="en-US"/>
        </a:p>
      </dgm:t>
    </dgm:pt>
    <dgm:pt modelId="{4697A0F0-8B85-44BA-93D9-37B9916C1AB9}" type="pres">
      <dgm:prSet presAssocID="{86330CA5-0AC2-43C9-89FE-B37758B2031B}" presName="sibTrans" presStyleLbl="sibTrans2D1" presStyleIdx="1" presStyleCnt="2" custScaleX="153606" custScaleY="68373"/>
      <dgm:spPr/>
      <dgm:t>
        <a:bodyPr/>
        <a:lstStyle/>
        <a:p>
          <a:endParaRPr lang="zh-CN" altLang="en-US"/>
        </a:p>
      </dgm:t>
    </dgm:pt>
    <dgm:pt modelId="{4BD0B721-C73F-41B4-8521-36B8C0BAE859}" type="pres">
      <dgm:prSet presAssocID="{86330CA5-0AC2-43C9-89FE-B37758B2031B}" presName="connectorText" presStyleLbl="sibTrans2D1" presStyleIdx="1" presStyleCnt="2"/>
      <dgm:spPr/>
      <dgm:t>
        <a:bodyPr/>
        <a:lstStyle/>
        <a:p>
          <a:endParaRPr lang="zh-CN" altLang="en-US"/>
        </a:p>
      </dgm:t>
    </dgm:pt>
    <dgm:pt modelId="{4739A5BE-08AC-44AF-9241-70564748B134}" type="pres">
      <dgm:prSet presAssocID="{8EB68B28-1674-4403-A403-7F149A979BBA}" presName="node" presStyleLbl="node1" presStyleIdx="2" presStyleCnt="3" custScaleX="48014" custScaleY="45993">
        <dgm:presLayoutVars>
          <dgm:bulletEnabled val="1"/>
        </dgm:presLayoutVars>
      </dgm:prSet>
      <dgm:spPr/>
      <dgm:t>
        <a:bodyPr/>
        <a:lstStyle/>
        <a:p>
          <a:endParaRPr lang="zh-CN" altLang="en-US"/>
        </a:p>
      </dgm:t>
    </dgm:pt>
  </dgm:ptLst>
  <dgm:cxnLst>
    <dgm:cxn modelId="{88140D0A-4367-4A92-9F1E-B9532F3D765F}" type="presOf" srcId="{C3E4E9BF-6C4D-407B-AE7E-E31D17D6E832}" destId="{2D895A8D-36CC-4AF7-BAD5-18C2299F0208}" srcOrd="0" destOrd="0" presId="urn:microsoft.com/office/officeart/2005/8/layout/process1"/>
    <dgm:cxn modelId="{330855A8-1325-4672-A430-1EDA48E21797}" type="presOf" srcId="{41630FB5-AA9C-4B99-A70B-104F0BFE556C}" destId="{701B2CEB-07AE-4622-868C-843236657E07}" srcOrd="0" destOrd="0" presId="urn:microsoft.com/office/officeart/2005/8/layout/process1"/>
    <dgm:cxn modelId="{EF1397B2-8E9B-4D75-B43B-F405E77B8C0A}" type="presOf" srcId="{AF6185E4-AA99-4014-B1B2-66AD9358D739}" destId="{8B62C681-CC43-4176-AF19-5A5FA2AB4534}" srcOrd="0" destOrd="0" presId="urn:microsoft.com/office/officeart/2005/8/layout/process1"/>
    <dgm:cxn modelId="{3E8B7555-11B9-4369-AE97-6782DA1E1D66}" type="presOf" srcId="{AF6185E4-AA99-4014-B1B2-66AD9358D739}" destId="{2C7E98A8-E9C7-48DC-8FB3-AFDAD862CBCB}" srcOrd="1" destOrd="0" presId="urn:microsoft.com/office/officeart/2005/8/layout/process1"/>
    <dgm:cxn modelId="{CA9FB954-51BC-4722-B6A2-79A3BB2888E6}" type="presOf" srcId="{86330CA5-0AC2-43C9-89FE-B37758B2031B}" destId="{4697A0F0-8B85-44BA-93D9-37B9916C1AB9}" srcOrd="0" destOrd="0" presId="urn:microsoft.com/office/officeart/2005/8/layout/process1"/>
    <dgm:cxn modelId="{7ACBE381-B6DE-4C22-9CC5-982F4B67D214}" type="presOf" srcId="{86330CA5-0AC2-43C9-89FE-B37758B2031B}" destId="{4BD0B721-C73F-41B4-8521-36B8C0BAE859}" srcOrd="1" destOrd="0" presId="urn:microsoft.com/office/officeart/2005/8/layout/process1"/>
    <dgm:cxn modelId="{FB678BF8-7278-44D3-BBF7-FB44010566AD}" srcId="{41630FB5-AA9C-4B99-A70B-104F0BFE556C}" destId="{09D41C77-9C9F-41CF-8FC7-57DDF7FA6279}" srcOrd="1" destOrd="0" parTransId="{CA1D88E3-139C-40C4-9432-8532378B6BEE}" sibTransId="{86330CA5-0AC2-43C9-89FE-B37758B2031B}"/>
    <dgm:cxn modelId="{7D834392-89AE-4A35-80D5-D603CBE856DB}" srcId="{41630FB5-AA9C-4B99-A70B-104F0BFE556C}" destId="{8EB68B28-1674-4403-A403-7F149A979BBA}" srcOrd="2" destOrd="0" parTransId="{6A17976E-572D-42AA-BE17-019FECC7CD9A}" sibTransId="{5998ECB7-1DB2-49A4-A816-1A1A42AC0E83}"/>
    <dgm:cxn modelId="{1C26E8C5-99C1-4ED7-925E-B1299B11B0CE}" type="presOf" srcId="{09D41C77-9C9F-41CF-8FC7-57DDF7FA6279}" destId="{AFA70875-53A7-4E43-AEDB-F4A8E5CDCC82}" srcOrd="0" destOrd="0" presId="urn:microsoft.com/office/officeart/2005/8/layout/process1"/>
    <dgm:cxn modelId="{84B4EC27-6D78-4D9F-86DA-CEAD8430BE1B}" type="presOf" srcId="{8EB68B28-1674-4403-A403-7F149A979BBA}" destId="{4739A5BE-08AC-44AF-9241-70564748B134}" srcOrd="0" destOrd="0" presId="urn:microsoft.com/office/officeart/2005/8/layout/process1"/>
    <dgm:cxn modelId="{F591262B-1588-4A71-8903-5EB998F95428}" srcId="{41630FB5-AA9C-4B99-A70B-104F0BFE556C}" destId="{C3E4E9BF-6C4D-407B-AE7E-E31D17D6E832}" srcOrd="0" destOrd="0" parTransId="{724E86D6-3DBA-48DE-BA28-D553359DF6CA}" sibTransId="{AF6185E4-AA99-4014-B1B2-66AD9358D739}"/>
    <dgm:cxn modelId="{1B004649-7817-4F6E-B7E6-3C713A77E974}" type="presParOf" srcId="{701B2CEB-07AE-4622-868C-843236657E07}" destId="{2D895A8D-36CC-4AF7-BAD5-18C2299F0208}" srcOrd="0" destOrd="0" presId="urn:microsoft.com/office/officeart/2005/8/layout/process1"/>
    <dgm:cxn modelId="{DD1B3419-D09E-47BC-AF49-46D65C8502B5}" type="presParOf" srcId="{701B2CEB-07AE-4622-868C-843236657E07}" destId="{8B62C681-CC43-4176-AF19-5A5FA2AB4534}" srcOrd="1" destOrd="0" presId="urn:microsoft.com/office/officeart/2005/8/layout/process1"/>
    <dgm:cxn modelId="{B5078876-9F62-41BA-890E-24EB6D8B4ED8}" type="presParOf" srcId="{8B62C681-CC43-4176-AF19-5A5FA2AB4534}" destId="{2C7E98A8-E9C7-48DC-8FB3-AFDAD862CBCB}" srcOrd="0" destOrd="0" presId="urn:microsoft.com/office/officeart/2005/8/layout/process1"/>
    <dgm:cxn modelId="{62D54FAB-B013-4771-965A-518FF660473D}" type="presParOf" srcId="{701B2CEB-07AE-4622-868C-843236657E07}" destId="{AFA70875-53A7-4E43-AEDB-F4A8E5CDCC82}" srcOrd="2" destOrd="0" presId="urn:microsoft.com/office/officeart/2005/8/layout/process1"/>
    <dgm:cxn modelId="{768E8EE4-3B22-4066-8A35-A79A76816D08}" type="presParOf" srcId="{701B2CEB-07AE-4622-868C-843236657E07}" destId="{4697A0F0-8B85-44BA-93D9-37B9916C1AB9}" srcOrd="3" destOrd="0" presId="urn:microsoft.com/office/officeart/2005/8/layout/process1"/>
    <dgm:cxn modelId="{7D93CCDE-52CA-48EB-9AA3-D00E65F7CD4F}" type="presParOf" srcId="{4697A0F0-8B85-44BA-93D9-37B9916C1AB9}" destId="{4BD0B721-C73F-41B4-8521-36B8C0BAE859}" srcOrd="0" destOrd="0" presId="urn:microsoft.com/office/officeart/2005/8/layout/process1"/>
    <dgm:cxn modelId="{57AD63DE-8AB1-4414-A72F-42E6A9342FFA}" type="presParOf" srcId="{701B2CEB-07AE-4622-868C-843236657E07}" destId="{4739A5BE-08AC-44AF-9241-70564748B134}" srcOrd="4"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777F6-ACE6-44C7-BDAE-3A60EB1873BE}">
      <dsp:nvSpPr>
        <dsp:cNvPr id="0" name=""/>
        <dsp:cNvSpPr/>
      </dsp:nvSpPr>
      <dsp:spPr>
        <a:xfrm>
          <a:off x="2105513" y="561305"/>
          <a:ext cx="117686" cy="519349"/>
        </a:xfrm>
        <a:custGeom>
          <a:avLst/>
          <a:gdLst/>
          <a:ahLst/>
          <a:cxnLst/>
          <a:rect l="0" t="0" r="0" b="0"/>
          <a:pathLst>
            <a:path>
              <a:moveTo>
                <a:pt x="117686" y="0"/>
              </a:moveTo>
              <a:lnTo>
                <a:pt x="117686" y="519349"/>
              </a:lnTo>
              <a:lnTo>
                <a:pt x="0" y="5193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12D15B-286E-4CE1-8EBE-9DE590C71DC5}">
      <dsp:nvSpPr>
        <dsp:cNvPr id="0" name=""/>
        <dsp:cNvSpPr/>
      </dsp:nvSpPr>
      <dsp:spPr>
        <a:xfrm>
          <a:off x="2223200" y="561305"/>
          <a:ext cx="1356201" cy="1038698"/>
        </a:xfrm>
        <a:custGeom>
          <a:avLst/>
          <a:gdLst/>
          <a:ahLst/>
          <a:cxnLst/>
          <a:rect l="0" t="0" r="0" b="0"/>
          <a:pathLst>
            <a:path>
              <a:moveTo>
                <a:pt x="0" y="0"/>
              </a:moveTo>
              <a:lnTo>
                <a:pt x="0" y="921011"/>
              </a:lnTo>
              <a:lnTo>
                <a:pt x="1356201" y="921011"/>
              </a:lnTo>
              <a:lnTo>
                <a:pt x="1356201" y="10386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3253F3-A27A-4298-A2D0-229B2FA1F302}">
      <dsp:nvSpPr>
        <dsp:cNvPr id="0" name=""/>
        <dsp:cNvSpPr/>
      </dsp:nvSpPr>
      <dsp:spPr>
        <a:xfrm>
          <a:off x="2177480" y="561305"/>
          <a:ext cx="91440" cy="1038698"/>
        </a:xfrm>
        <a:custGeom>
          <a:avLst/>
          <a:gdLst/>
          <a:ahLst/>
          <a:cxnLst/>
          <a:rect l="0" t="0" r="0" b="0"/>
          <a:pathLst>
            <a:path>
              <a:moveTo>
                <a:pt x="45720" y="0"/>
              </a:moveTo>
              <a:lnTo>
                <a:pt x="45720" y="10386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427F53-481E-4860-A173-52EA66837F9B}">
      <dsp:nvSpPr>
        <dsp:cNvPr id="0" name=""/>
        <dsp:cNvSpPr/>
      </dsp:nvSpPr>
      <dsp:spPr>
        <a:xfrm>
          <a:off x="866999" y="561305"/>
          <a:ext cx="1356201" cy="1038698"/>
        </a:xfrm>
        <a:custGeom>
          <a:avLst/>
          <a:gdLst/>
          <a:ahLst/>
          <a:cxnLst/>
          <a:rect l="0" t="0" r="0" b="0"/>
          <a:pathLst>
            <a:path>
              <a:moveTo>
                <a:pt x="1356201" y="0"/>
              </a:moveTo>
              <a:lnTo>
                <a:pt x="1356201" y="921011"/>
              </a:lnTo>
              <a:lnTo>
                <a:pt x="0" y="921011"/>
              </a:lnTo>
              <a:lnTo>
                <a:pt x="0" y="10386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DA4961-9EB5-42BC-88D8-069C138CD848}">
      <dsp:nvSpPr>
        <dsp:cNvPr id="0" name=""/>
        <dsp:cNvSpPr/>
      </dsp:nvSpPr>
      <dsp:spPr>
        <a:xfrm>
          <a:off x="1662786" y="891"/>
          <a:ext cx="1120827" cy="560413"/>
        </a:xfrm>
        <a:prstGeom prst="rect">
          <a:avLst/>
        </a:prstGeom>
        <a:solidFill>
          <a:schemeClr val="accent2"/>
        </a:solidFill>
        <a:ln w="19050" cap="flat" cmpd="sng" algn="ctr">
          <a:solidFill>
            <a:schemeClr val="lt1"/>
          </a:solidFill>
          <a:prstDash val="solid"/>
          <a:miter lim="800000"/>
        </a:ln>
        <a:effectLst/>
        <a:scene3d>
          <a:camera prst="orthographicFront"/>
          <a:lightRig rig="flat" dir="t"/>
        </a:scene3d>
        <a:sp3d/>
      </dsp:spPr>
      <dsp:style>
        <a:lnRef idx="3">
          <a:schemeClr val="lt1"/>
        </a:lnRef>
        <a:fillRef idx="1">
          <a:schemeClr val="accent2"/>
        </a:fillRef>
        <a:effectRef idx="1">
          <a:schemeClr val="accent2"/>
        </a:effectRef>
        <a:fontRef idx="minor">
          <a:schemeClr val="lt1"/>
        </a:fontRef>
      </dsp:style>
      <dsp:txBody>
        <a:bodyPr spcFirstLastPara="0" vert="horz" wrap="square" lIns="28575" tIns="28575" rIns="28575" bIns="28575" numCol="1" spcCol="1270" anchor="ctr" anchorCtr="0">
          <a:noAutofit/>
        </a:bodyPr>
        <a:lstStyle/>
        <a:p>
          <a:pPr lvl="0" indent="0" algn="ctr" defTabSz="711200">
            <a:lnSpc>
              <a:spcPct val="100000"/>
            </a:lnSpc>
            <a:spcBef>
              <a:spcPct val="0"/>
            </a:spcBef>
            <a:spcAft>
              <a:spcPct val="35000"/>
            </a:spcAft>
            <a:buNone/>
          </a:pPr>
          <a:r>
            <a:rPr lang="zh-CN" altLang="en-US" sz="1600" b="1" kern="1200"/>
            <a:t>领导小组</a:t>
          </a:r>
        </a:p>
      </dsp:txBody>
      <dsp:txXfrm>
        <a:off x="1662786" y="891"/>
        <a:ext cx="1120827" cy="560413"/>
      </dsp:txXfrm>
    </dsp:sp>
    <dsp:sp modelId="{EBEA24EB-FF20-43D8-AF3B-135634143291}">
      <dsp:nvSpPr>
        <dsp:cNvPr id="0" name=""/>
        <dsp:cNvSpPr/>
      </dsp:nvSpPr>
      <dsp:spPr>
        <a:xfrm>
          <a:off x="306585" y="1600004"/>
          <a:ext cx="1120827" cy="560413"/>
        </a:xfrm>
        <a:prstGeom prst="rect">
          <a:avLst/>
        </a:prstGeom>
        <a:solidFill>
          <a:schemeClr val="accent2"/>
        </a:solidFill>
        <a:ln w="19050" cap="flat" cmpd="sng" algn="ctr">
          <a:solidFill>
            <a:schemeClr val="lt1"/>
          </a:solidFill>
          <a:prstDash val="solid"/>
          <a:miter lim="800000"/>
        </a:ln>
        <a:effectLst/>
        <a:scene3d>
          <a:camera prst="orthographicFront"/>
          <a:lightRig rig="flat" dir="t"/>
        </a:scene3d>
        <a:sp3d/>
      </dsp:spPr>
      <dsp:style>
        <a:lnRef idx="3">
          <a:schemeClr val="lt1"/>
        </a:lnRef>
        <a:fillRef idx="1">
          <a:schemeClr val="accent2"/>
        </a:fillRef>
        <a:effectRef idx="1">
          <a:schemeClr val="accent2"/>
        </a:effectRef>
        <a:fontRef idx="minor">
          <a:schemeClr val="lt1"/>
        </a:fontRef>
      </dsp:style>
      <dsp:txBody>
        <a:bodyPr spcFirstLastPara="0" vert="horz" wrap="square" lIns="23495" tIns="23495" rIns="23495" bIns="23495" numCol="1" spcCol="1270" anchor="ctr" anchorCtr="0">
          <a:noAutofit/>
        </a:bodyPr>
        <a:lstStyle/>
        <a:p>
          <a:pPr lvl="0" indent="0" algn="ctr" defTabSz="711200">
            <a:lnSpc>
              <a:spcPct val="100000"/>
            </a:lnSpc>
            <a:spcBef>
              <a:spcPct val="0"/>
            </a:spcBef>
            <a:spcAft>
              <a:spcPct val="35000"/>
            </a:spcAft>
            <a:buNone/>
          </a:pPr>
          <a:r>
            <a:rPr lang="zh-CN" sz="1600" b="1" kern="1200"/>
            <a:t>宣传动员组</a:t>
          </a:r>
        </a:p>
      </dsp:txBody>
      <dsp:txXfrm>
        <a:off x="306585" y="1600004"/>
        <a:ext cx="1120827" cy="560413"/>
      </dsp:txXfrm>
    </dsp:sp>
    <dsp:sp modelId="{54910C09-22E1-494D-8E10-8AC6CC1C98E7}">
      <dsp:nvSpPr>
        <dsp:cNvPr id="0" name=""/>
        <dsp:cNvSpPr/>
      </dsp:nvSpPr>
      <dsp:spPr>
        <a:xfrm>
          <a:off x="1662786" y="1600004"/>
          <a:ext cx="1120827" cy="560413"/>
        </a:xfrm>
        <a:prstGeom prst="rect">
          <a:avLst/>
        </a:prstGeom>
        <a:solidFill>
          <a:schemeClr val="accent2"/>
        </a:solidFill>
        <a:ln w="19050" cap="flat" cmpd="sng" algn="ctr">
          <a:solidFill>
            <a:schemeClr val="lt1"/>
          </a:solidFill>
          <a:prstDash val="solid"/>
          <a:miter lim="800000"/>
        </a:ln>
        <a:effectLst/>
        <a:scene3d>
          <a:camera prst="orthographicFront"/>
          <a:lightRig rig="flat" dir="t"/>
        </a:scene3d>
        <a:sp3d/>
      </dsp:spPr>
      <dsp:style>
        <a:lnRef idx="3">
          <a:schemeClr val="lt1"/>
        </a:lnRef>
        <a:fillRef idx="1">
          <a:schemeClr val="accent2"/>
        </a:fillRef>
        <a:effectRef idx="1">
          <a:schemeClr val="accent2"/>
        </a:effectRef>
        <a:fontRef idx="minor">
          <a:schemeClr val="lt1"/>
        </a:fontRef>
      </dsp:style>
      <dsp:txBody>
        <a:bodyPr spcFirstLastPara="0" vert="horz" wrap="square" lIns="23495" tIns="23495" rIns="23495" bIns="23495" numCol="1" spcCol="1270" anchor="ctr" anchorCtr="0">
          <a:noAutofit/>
        </a:bodyPr>
        <a:lstStyle/>
        <a:p>
          <a:pPr lvl="0" indent="0" algn="ctr" defTabSz="711200">
            <a:lnSpc>
              <a:spcPct val="100000"/>
            </a:lnSpc>
            <a:spcBef>
              <a:spcPct val="0"/>
            </a:spcBef>
            <a:spcAft>
              <a:spcPct val="35000"/>
            </a:spcAft>
            <a:buNone/>
          </a:pPr>
          <a:r>
            <a:rPr lang="zh-CN" sz="1600" b="1" kern="1200"/>
            <a:t>日常运行组</a:t>
          </a:r>
          <a:r>
            <a:rPr lang="zh-CN" sz="2000" b="1" kern="1200"/>
            <a:t> </a:t>
          </a:r>
        </a:p>
      </dsp:txBody>
      <dsp:txXfrm>
        <a:off x="1662786" y="1600004"/>
        <a:ext cx="1120827" cy="560413"/>
      </dsp:txXfrm>
    </dsp:sp>
    <dsp:sp modelId="{4AF29325-62C8-4D8B-AB4A-48FCB73D13A6}">
      <dsp:nvSpPr>
        <dsp:cNvPr id="0" name=""/>
        <dsp:cNvSpPr/>
      </dsp:nvSpPr>
      <dsp:spPr>
        <a:xfrm>
          <a:off x="3018987" y="1600004"/>
          <a:ext cx="1120827" cy="560413"/>
        </a:xfrm>
        <a:prstGeom prst="rect">
          <a:avLst/>
        </a:prstGeom>
        <a:solidFill>
          <a:schemeClr val="accent2"/>
        </a:solidFill>
        <a:ln w="19050" cap="flat" cmpd="sng" algn="ctr">
          <a:solidFill>
            <a:schemeClr val="lt1"/>
          </a:solidFill>
          <a:prstDash val="solid"/>
          <a:miter lim="800000"/>
        </a:ln>
        <a:effectLst/>
        <a:scene3d>
          <a:camera prst="orthographicFront"/>
          <a:lightRig rig="flat" dir="t"/>
        </a:scene3d>
        <a:sp3d/>
      </dsp:spPr>
      <dsp:style>
        <a:lnRef idx="3">
          <a:schemeClr val="lt1"/>
        </a:lnRef>
        <a:fillRef idx="1">
          <a:schemeClr val="accent2"/>
        </a:fillRef>
        <a:effectRef idx="1">
          <a:schemeClr val="accent2"/>
        </a:effectRef>
        <a:fontRef idx="minor">
          <a:schemeClr val="lt1"/>
        </a:fontRef>
      </dsp:style>
      <dsp:txBody>
        <a:bodyPr spcFirstLastPara="0" vert="horz" wrap="square" lIns="23495" tIns="23495" rIns="23495" bIns="23495" numCol="1" spcCol="1270" anchor="ctr" anchorCtr="0">
          <a:noAutofit/>
        </a:bodyPr>
        <a:lstStyle/>
        <a:p>
          <a:pPr lvl="0" indent="0" algn="ctr" defTabSz="711200">
            <a:lnSpc>
              <a:spcPct val="100000"/>
            </a:lnSpc>
            <a:spcBef>
              <a:spcPct val="0"/>
            </a:spcBef>
            <a:spcAft>
              <a:spcPct val="35000"/>
            </a:spcAft>
            <a:buNone/>
          </a:pPr>
          <a:r>
            <a:rPr lang="zh-CN" sz="1600" b="1" kern="1200"/>
            <a:t>监督检查组</a:t>
          </a:r>
        </a:p>
      </dsp:txBody>
      <dsp:txXfrm>
        <a:off x="3018987" y="1600004"/>
        <a:ext cx="1120827" cy="560413"/>
      </dsp:txXfrm>
    </dsp:sp>
    <dsp:sp modelId="{45AC9EC7-7180-4D72-8799-3C35FA59C334}">
      <dsp:nvSpPr>
        <dsp:cNvPr id="0" name=""/>
        <dsp:cNvSpPr/>
      </dsp:nvSpPr>
      <dsp:spPr>
        <a:xfrm>
          <a:off x="984686" y="796679"/>
          <a:ext cx="1120827" cy="567951"/>
        </a:xfrm>
        <a:prstGeom prst="rect">
          <a:avLst/>
        </a:prstGeom>
        <a:solidFill>
          <a:schemeClr val="accent2"/>
        </a:solidFill>
        <a:ln w="19050" cap="flat" cmpd="sng" algn="ctr">
          <a:solidFill>
            <a:schemeClr val="lt1"/>
          </a:solidFill>
          <a:prstDash val="solid"/>
          <a:miter lim="800000"/>
        </a:ln>
        <a:effectLst/>
        <a:scene3d>
          <a:camera prst="orthographicFront"/>
          <a:lightRig rig="flat" dir="t"/>
        </a:scene3d>
        <a:sp3d/>
      </dsp:spPr>
      <dsp:style>
        <a:lnRef idx="3">
          <a:schemeClr val="lt1"/>
        </a:lnRef>
        <a:fillRef idx="1">
          <a:schemeClr val="accent2"/>
        </a:fillRef>
        <a:effectRef idx="1">
          <a:schemeClr val="accent2"/>
        </a:effectRef>
        <a:fontRef idx="minor">
          <a:schemeClr val="lt1"/>
        </a:fontRef>
      </dsp:style>
      <dsp:txBody>
        <a:bodyPr spcFirstLastPara="0" vert="horz" wrap="square" lIns="28575" tIns="28575" rIns="28575" bIns="28575" numCol="1" spcCol="1270" anchor="ctr" anchorCtr="0">
          <a:noAutofit/>
        </a:bodyPr>
        <a:lstStyle/>
        <a:p>
          <a:pPr lvl="0" indent="0" algn="ctr" defTabSz="711200">
            <a:lnSpc>
              <a:spcPct val="100000"/>
            </a:lnSpc>
            <a:spcBef>
              <a:spcPct val="0"/>
            </a:spcBef>
            <a:spcAft>
              <a:spcPct val="35000"/>
            </a:spcAft>
            <a:buNone/>
          </a:pPr>
          <a:r>
            <a:rPr lang="zh-CN" altLang="en-US" sz="1600" b="1" kern="1200"/>
            <a:t>办公室</a:t>
          </a:r>
        </a:p>
      </dsp:txBody>
      <dsp:txXfrm>
        <a:off x="984686" y="796679"/>
        <a:ext cx="1120827" cy="5679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864512-EEE5-429A-967A-CFE013B4F14E}">
      <dsp:nvSpPr>
        <dsp:cNvPr id="0" name=""/>
        <dsp:cNvSpPr/>
      </dsp:nvSpPr>
      <dsp:spPr>
        <a:xfrm>
          <a:off x="1853" y="648778"/>
          <a:ext cx="2180696" cy="11725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66750">
            <a:lnSpc>
              <a:spcPct val="90000"/>
            </a:lnSpc>
            <a:spcBef>
              <a:spcPct val="0"/>
            </a:spcBef>
            <a:spcAft>
              <a:spcPct val="15000"/>
            </a:spcAft>
            <a:buChar char="••"/>
          </a:pPr>
          <a:r>
            <a:rPr lang="zh-CN" altLang="en-US" sz="1500" b="1" kern="1200" smtClean="0"/>
            <a:t>干部职工奖惩制度</a:t>
          </a:r>
          <a:endParaRPr lang="zh-CN" altLang="en-US" sz="1500" kern="1200"/>
        </a:p>
        <a:p>
          <a:pPr marL="114300" lvl="1" indent="-114300" algn="l" defTabSz="666750">
            <a:lnSpc>
              <a:spcPct val="90000"/>
            </a:lnSpc>
            <a:spcBef>
              <a:spcPct val="0"/>
            </a:spcBef>
            <a:spcAft>
              <a:spcPct val="15000"/>
            </a:spcAft>
            <a:buChar char="••"/>
          </a:pPr>
          <a:r>
            <a:rPr lang="zh-CN" altLang="en-US" sz="1500" b="1" kern="1200" smtClean="0"/>
            <a:t>监督检查机制</a:t>
          </a:r>
          <a:endParaRPr lang="zh-CN" altLang="en-US" sz="1500" b="1" kern="1200"/>
        </a:p>
        <a:p>
          <a:pPr marL="114300" lvl="1" indent="-114300" algn="l" defTabSz="666750">
            <a:lnSpc>
              <a:spcPct val="90000"/>
            </a:lnSpc>
            <a:spcBef>
              <a:spcPct val="0"/>
            </a:spcBef>
            <a:spcAft>
              <a:spcPct val="15000"/>
            </a:spcAft>
            <a:buChar char="••"/>
          </a:pPr>
          <a:endParaRPr lang="zh-CN" altLang="en-US" sz="1500" kern="1200"/>
        </a:p>
      </dsp:txBody>
      <dsp:txXfrm>
        <a:off x="28836" y="675761"/>
        <a:ext cx="2126730" cy="867291"/>
      </dsp:txXfrm>
    </dsp:sp>
    <dsp:sp modelId="{D1A462D6-355A-4FB7-82E0-E7B90DD056E5}">
      <dsp:nvSpPr>
        <dsp:cNvPr id="0" name=""/>
        <dsp:cNvSpPr/>
      </dsp:nvSpPr>
      <dsp:spPr>
        <a:xfrm>
          <a:off x="1062790" y="-259742"/>
          <a:ext cx="3137073" cy="3185558"/>
        </a:xfrm>
        <a:prstGeom prst="leftCircularArrow">
          <a:avLst>
            <a:gd name="adj1" fmla="val 2760"/>
            <a:gd name="adj2" fmla="val 336552"/>
            <a:gd name="adj3" fmla="val 2112062"/>
            <a:gd name="adj4" fmla="val 9024489"/>
            <a:gd name="adj5" fmla="val 32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36D0FC-057E-407C-99A3-0C07F771F359}">
      <dsp:nvSpPr>
        <dsp:cNvPr id="0" name=""/>
        <dsp:cNvSpPr/>
      </dsp:nvSpPr>
      <dsp:spPr>
        <a:xfrm>
          <a:off x="585783" y="1570036"/>
          <a:ext cx="1486699" cy="5025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zh-CN" altLang="en-US" sz="2200" b="1" kern="1200" smtClean="0"/>
            <a:t>分类投放</a:t>
          </a:r>
          <a:endParaRPr lang="zh-CN" altLang="en-US" sz="2200" b="1" kern="1200"/>
        </a:p>
      </dsp:txBody>
      <dsp:txXfrm>
        <a:off x="600501" y="1584754"/>
        <a:ext cx="1457263" cy="473068"/>
      </dsp:txXfrm>
    </dsp:sp>
    <dsp:sp modelId="{B9CAEA09-E080-413F-A374-4AB8E78D2DFA}">
      <dsp:nvSpPr>
        <dsp:cNvPr id="0" name=""/>
        <dsp:cNvSpPr/>
      </dsp:nvSpPr>
      <dsp:spPr>
        <a:xfrm>
          <a:off x="2601257" y="648778"/>
          <a:ext cx="3280547" cy="11725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66750">
            <a:lnSpc>
              <a:spcPct val="90000"/>
            </a:lnSpc>
            <a:spcBef>
              <a:spcPct val="0"/>
            </a:spcBef>
            <a:spcAft>
              <a:spcPct val="15000"/>
            </a:spcAft>
            <a:buChar char="••"/>
          </a:pPr>
          <a:r>
            <a:rPr lang="zh-CN" altLang="en-US" sz="1500" b="1" kern="1200" dirty="0" smtClean="0"/>
            <a:t>垃圾分类</a:t>
          </a:r>
          <a:r>
            <a:rPr lang="zh-CN" altLang="en-US" sz="1500" b="1" kern="1200" smtClean="0"/>
            <a:t>管理责任人工作规定</a:t>
          </a:r>
          <a:endParaRPr lang="zh-CN" altLang="en-US" sz="1500" b="1" kern="1200" dirty="0"/>
        </a:p>
        <a:p>
          <a:pPr marL="114300" lvl="1" indent="-114300" algn="l" defTabSz="666750">
            <a:lnSpc>
              <a:spcPct val="90000"/>
            </a:lnSpc>
            <a:spcBef>
              <a:spcPct val="0"/>
            </a:spcBef>
            <a:spcAft>
              <a:spcPct val="15000"/>
            </a:spcAft>
            <a:buChar char="••"/>
          </a:pPr>
          <a:r>
            <a:rPr lang="zh-CN" altLang="en-US" sz="1500" b="1" kern="1200" smtClean="0">
              <a:sym typeface="+mn-ea"/>
            </a:rPr>
            <a:t>计量统计制度</a:t>
          </a:r>
          <a:endParaRPr lang="zh-CN" altLang="en-US" sz="1500" b="1" kern="1200"/>
        </a:p>
      </dsp:txBody>
      <dsp:txXfrm>
        <a:off x="2628240" y="927013"/>
        <a:ext cx="3226581" cy="867291"/>
      </dsp:txXfrm>
    </dsp:sp>
    <dsp:sp modelId="{40DDE251-CAF8-4C6F-9E93-8B46E6440FBA}">
      <dsp:nvSpPr>
        <dsp:cNvPr id="0" name=""/>
        <dsp:cNvSpPr/>
      </dsp:nvSpPr>
      <dsp:spPr>
        <a:xfrm>
          <a:off x="4169985" y="-525181"/>
          <a:ext cx="3459899" cy="3459899"/>
        </a:xfrm>
        <a:prstGeom prst="circularArrow">
          <a:avLst>
            <a:gd name="adj1" fmla="val 2541"/>
            <a:gd name="adj2" fmla="val 308291"/>
            <a:gd name="adj3" fmla="val 19516198"/>
            <a:gd name="adj4" fmla="val 12575511"/>
            <a:gd name="adj5" fmla="val 296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C665C4-433F-44C2-8116-72C9C4CB459D}">
      <dsp:nvSpPr>
        <dsp:cNvPr id="0" name=""/>
        <dsp:cNvSpPr/>
      </dsp:nvSpPr>
      <dsp:spPr>
        <a:xfrm>
          <a:off x="3708297" y="397526"/>
          <a:ext cx="1540327" cy="5025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zh-CN" altLang="en-US" sz="2200" b="1" kern="1200" smtClean="0"/>
            <a:t>分类收集</a:t>
          </a:r>
          <a:endParaRPr lang="zh-CN" altLang="en-US" sz="2200" b="1" kern="1200"/>
        </a:p>
      </dsp:txBody>
      <dsp:txXfrm>
        <a:off x="3723015" y="412244"/>
        <a:ext cx="1510891" cy="473068"/>
      </dsp:txXfrm>
    </dsp:sp>
    <dsp:sp modelId="{6E6FB3EA-38D5-478B-AE57-F65C47A46806}">
      <dsp:nvSpPr>
        <dsp:cNvPr id="0" name=""/>
        <dsp:cNvSpPr/>
      </dsp:nvSpPr>
      <dsp:spPr>
        <a:xfrm>
          <a:off x="6300511" y="648778"/>
          <a:ext cx="2341904" cy="11725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66750">
            <a:lnSpc>
              <a:spcPct val="90000"/>
            </a:lnSpc>
            <a:spcBef>
              <a:spcPct val="0"/>
            </a:spcBef>
            <a:spcAft>
              <a:spcPct val="15000"/>
            </a:spcAft>
            <a:buChar char="••"/>
          </a:pPr>
          <a:r>
            <a:rPr lang="zh-CN" altLang="en-US" sz="1500" b="1" kern="1200" smtClean="0"/>
            <a:t>签订垃圾分类收运合同</a:t>
          </a:r>
          <a:endParaRPr lang="zh-CN" altLang="en-US" sz="1500" b="1" kern="1200"/>
        </a:p>
      </dsp:txBody>
      <dsp:txXfrm>
        <a:off x="6327494" y="675761"/>
        <a:ext cx="2287938" cy="867291"/>
      </dsp:txXfrm>
    </dsp:sp>
    <dsp:sp modelId="{92562F6B-C9AD-48E8-849B-12A505039792}">
      <dsp:nvSpPr>
        <dsp:cNvPr id="0" name=""/>
        <dsp:cNvSpPr/>
      </dsp:nvSpPr>
      <dsp:spPr>
        <a:xfrm>
          <a:off x="6950481" y="1570036"/>
          <a:ext cx="1515826" cy="5025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zh-CN" altLang="en-US" sz="2200" b="1" kern="1200" smtClean="0"/>
            <a:t>分类运输</a:t>
          </a:r>
          <a:endParaRPr lang="zh-CN" altLang="en-US" sz="2200" b="1" kern="1200"/>
        </a:p>
      </dsp:txBody>
      <dsp:txXfrm>
        <a:off x="6965199" y="1584754"/>
        <a:ext cx="1486390" cy="473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95A8D-36CC-4AF7-BAD5-18C2299F0208}">
      <dsp:nvSpPr>
        <dsp:cNvPr id="0" name=""/>
        <dsp:cNvSpPr/>
      </dsp:nvSpPr>
      <dsp:spPr>
        <a:xfrm>
          <a:off x="5629" y="0"/>
          <a:ext cx="1216678" cy="551190"/>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b="1" kern="1200">
              <a:solidFill>
                <a:schemeClr val="bg1"/>
              </a:solidFill>
            </a:rPr>
            <a:t>办公室</a:t>
          </a:r>
        </a:p>
      </dsp:txBody>
      <dsp:txXfrm>
        <a:off x="21773" y="16144"/>
        <a:ext cx="1184390" cy="518902"/>
      </dsp:txXfrm>
    </dsp:sp>
    <dsp:sp modelId="{8B62C681-CC43-4176-AF19-5A5FA2AB4534}">
      <dsp:nvSpPr>
        <dsp:cNvPr id="0" name=""/>
        <dsp:cNvSpPr/>
      </dsp:nvSpPr>
      <dsp:spPr>
        <a:xfrm>
          <a:off x="1331720" y="87162"/>
          <a:ext cx="825186" cy="376865"/>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rPr>
            <a:t>收集</a:t>
          </a:r>
          <a:endParaRPr lang="zh-CN" altLang="en-US" sz="1000" b="1" kern="1200" dirty="0">
            <a:solidFill>
              <a:schemeClr val="bg1"/>
            </a:solidFill>
          </a:endParaRPr>
        </a:p>
      </dsp:txBody>
      <dsp:txXfrm>
        <a:off x="1331720" y="162535"/>
        <a:ext cx="712127" cy="226119"/>
      </dsp:txXfrm>
    </dsp:sp>
    <dsp:sp modelId="{F306E89B-0808-4007-B31B-9AA0F8741C36}">
      <dsp:nvSpPr>
        <dsp:cNvPr id="0" name=""/>
        <dsp:cNvSpPr/>
      </dsp:nvSpPr>
      <dsp:spPr>
        <a:xfrm>
          <a:off x="2235910" y="0"/>
          <a:ext cx="1216678" cy="551190"/>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b="1" kern="1200" dirty="0">
              <a:solidFill>
                <a:schemeClr val="bg1"/>
              </a:solidFill>
            </a:rPr>
            <a:t>楼道</a:t>
          </a:r>
          <a:r>
            <a:rPr lang="zh-CN" altLang="en-US" sz="1200" b="1" kern="1200" dirty="0" smtClean="0">
              <a:solidFill>
                <a:schemeClr val="bg1"/>
              </a:solidFill>
            </a:rPr>
            <a:t>等公共</a:t>
          </a:r>
          <a:r>
            <a:rPr lang="zh-CN" altLang="en-US" sz="1200" b="1" kern="1200" dirty="0">
              <a:solidFill>
                <a:schemeClr val="bg1"/>
              </a:solidFill>
            </a:rPr>
            <a:t>区</a:t>
          </a:r>
        </a:p>
      </dsp:txBody>
      <dsp:txXfrm>
        <a:off x="2252054" y="16144"/>
        <a:ext cx="1184390" cy="518902"/>
      </dsp:txXfrm>
    </dsp:sp>
    <dsp:sp modelId="{54799D11-A628-4264-A220-B8E847095D99}">
      <dsp:nvSpPr>
        <dsp:cNvPr id="0" name=""/>
        <dsp:cNvSpPr/>
      </dsp:nvSpPr>
      <dsp:spPr>
        <a:xfrm>
          <a:off x="3562001" y="87162"/>
          <a:ext cx="825186" cy="376865"/>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rPr>
            <a:t>运输</a:t>
          </a:r>
          <a:endParaRPr lang="zh-CN" altLang="en-US" sz="1000" b="1" kern="1200" dirty="0">
            <a:solidFill>
              <a:schemeClr val="bg1"/>
            </a:solidFill>
          </a:endParaRPr>
        </a:p>
      </dsp:txBody>
      <dsp:txXfrm>
        <a:off x="3562001" y="162535"/>
        <a:ext cx="712127" cy="226119"/>
      </dsp:txXfrm>
    </dsp:sp>
    <dsp:sp modelId="{AFA70875-53A7-4E43-AEDB-F4A8E5CDCC82}">
      <dsp:nvSpPr>
        <dsp:cNvPr id="0" name=""/>
        <dsp:cNvSpPr/>
      </dsp:nvSpPr>
      <dsp:spPr>
        <a:xfrm>
          <a:off x="4466192" y="0"/>
          <a:ext cx="1216678" cy="551190"/>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b="1" kern="1200">
              <a:solidFill>
                <a:schemeClr val="bg1"/>
              </a:solidFill>
            </a:rPr>
            <a:t>贮存</a:t>
          </a:r>
          <a:r>
            <a:rPr lang="zh-CN" altLang="en-US" sz="1200" b="1" kern="1200" smtClean="0">
              <a:solidFill>
                <a:schemeClr val="bg1"/>
              </a:solidFill>
            </a:rPr>
            <a:t>间或</a:t>
          </a:r>
          <a:r>
            <a:rPr lang="zh-CN" altLang="en-US" sz="1200" b="1" kern="1200">
              <a:solidFill>
                <a:schemeClr val="bg1"/>
              </a:solidFill>
            </a:rPr>
            <a:t>中转站</a:t>
          </a:r>
        </a:p>
      </dsp:txBody>
      <dsp:txXfrm>
        <a:off x="4482336" y="16144"/>
        <a:ext cx="1184390" cy="518902"/>
      </dsp:txXfrm>
    </dsp:sp>
    <dsp:sp modelId="{4697A0F0-8B85-44BA-93D9-37B9916C1AB9}">
      <dsp:nvSpPr>
        <dsp:cNvPr id="0" name=""/>
        <dsp:cNvSpPr/>
      </dsp:nvSpPr>
      <dsp:spPr>
        <a:xfrm>
          <a:off x="5792283" y="87162"/>
          <a:ext cx="825186" cy="376865"/>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zh-CN" altLang="en-US" sz="1000" b="1" kern="1200" dirty="0">
              <a:solidFill>
                <a:schemeClr val="bg1"/>
              </a:solidFill>
            </a:rPr>
            <a:t>运输工具</a:t>
          </a:r>
        </a:p>
      </dsp:txBody>
      <dsp:txXfrm>
        <a:off x="5792283" y="162535"/>
        <a:ext cx="712127" cy="226119"/>
      </dsp:txXfrm>
    </dsp:sp>
    <dsp:sp modelId="{4739A5BE-08AC-44AF-9241-70564748B134}">
      <dsp:nvSpPr>
        <dsp:cNvPr id="0" name=""/>
        <dsp:cNvSpPr/>
      </dsp:nvSpPr>
      <dsp:spPr>
        <a:xfrm>
          <a:off x="6696474" y="0"/>
          <a:ext cx="1216678" cy="551190"/>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b="1" kern="1200" smtClean="0">
              <a:solidFill>
                <a:schemeClr val="bg1"/>
              </a:solidFill>
            </a:rPr>
            <a:t>处理</a:t>
          </a:r>
          <a:r>
            <a:rPr lang="zh-CN" altLang="en-US" sz="1200" b="1" kern="1200">
              <a:solidFill>
                <a:schemeClr val="bg1"/>
              </a:solidFill>
            </a:rPr>
            <a:t>设施</a:t>
          </a:r>
        </a:p>
      </dsp:txBody>
      <dsp:txXfrm>
        <a:off x="6712618" y="16144"/>
        <a:ext cx="1184390" cy="5189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95A8D-36CC-4AF7-BAD5-18C2299F0208}">
      <dsp:nvSpPr>
        <dsp:cNvPr id="0" name=""/>
        <dsp:cNvSpPr/>
      </dsp:nvSpPr>
      <dsp:spPr>
        <a:xfrm>
          <a:off x="5604" y="0"/>
          <a:ext cx="1159183" cy="634934"/>
        </a:xfrm>
        <a:prstGeom prst="roundRect">
          <a:avLst>
            <a:gd name="adj" fmla="val 10000"/>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b="1" kern="1200">
              <a:solidFill>
                <a:schemeClr val="bg1"/>
              </a:solidFill>
            </a:rPr>
            <a:t>办公室</a:t>
          </a:r>
        </a:p>
      </dsp:txBody>
      <dsp:txXfrm>
        <a:off x="24201" y="18597"/>
        <a:ext cx="1121989" cy="597740"/>
      </dsp:txXfrm>
    </dsp:sp>
    <dsp:sp modelId="{8B62C681-CC43-4176-AF19-5A5FA2AB4534}">
      <dsp:nvSpPr>
        <dsp:cNvPr id="0" name=""/>
        <dsp:cNvSpPr/>
      </dsp:nvSpPr>
      <dsp:spPr>
        <a:xfrm>
          <a:off x="1269029" y="112779"/>
          <a:ext cx="786191" cy="409374"/>
        </a:xfrm>
        <a:prstGeom prst="rightArrow">
          <a:avLst>
            <a:gd name="adj1" fmla="val 60000"/>
            <a:gd name="adj2" fmla="val 50000"/>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zh-CN" altLang="en-US" sz="1000" b="1" kern="1200" dirty="0" smtClean="0"/>
            <a:t>收集 </a:t>
          </a:r>
          <a:endParaRPr lang="zh-CN" altLang="en-US" sz="1000" b="1" kern="1200" dirty="0"/>
        </a:p>
      </dsp:txBody>
      <dsp:txXfrm>
        <a:off x="1269029" y="194654"/>
        <a:ext cx="663379" cy="245624"/>
      </dsp:txXfrm>
    </dsp:sp>
    <dsp:sp modelId="{F306E89B-0808-4007-B31B-9AA0F8741C36}">
      <dsp:nvSpPr>
        <dsp:cNvPr id="0" name=""/>
        <dsp:cNvSpPr/>
      </dsp:nvSpPr>
      <dsp:spPr>
        <a:xfrm>
          <a:off x="2130492" y="0"/>
          <a:ext cx="1159183" cy="634934"/>
        </a:xfrm>
        <a:prstGeom prst="roundRect">
          <a:avLst>
            <a:gd name="adj" fmla="val 10000"/>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b="1" kern="1200"/>
            <a:t>楼道</a:t>
          </a:r>
          <a:r>
            <a:rPr lang="zh-CN" altLang="en-US" sz="1200" b="1" kern="1200" smtClean="0"/>
            <a:t>等公共</a:t>
          </a:r>
          <a:r>
            <a:rPr lang="zh-CN" altLang="en-US" sz="1200" b="1" kern="1200"/>
            <a:t>区</a:t>
          </a:r>
        </a:p>
      </dsp:txBody>
      <dsp:txXfrm>
        <a:off x="2149089" y="18597"/>
        <a:ext cx="1121989" cy="597740"/>
      </dsp:txXfrm>
    </dsp:sp>
    <dsp:sp modelId="{54799D11-A628-4264-A220-B8E847095D99}">
      <dsp:nvSpPr>
        <dsp:cNvPr id="0" name=""/>
        <dsp:cNvSpPr/>
      </dsp:nvSpPr>
      <dsp:spPr>
        <a:xfrm>
          <a:off x="3393917" y="112779"/>
          <a:ext cx="786191" cy="409374"/>
        </a:xfrm>
        <a:prstGeom prst="rightArrow">
          <a:avLst>
            <a:gd name="adj1" fmla="val 60000"/>
            <a:gd name="adj2" fmla="val 50000"/>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zh-CN" altLang="en-US" sz="1000" b="1" kern="1200" dirty="0" smtClean="0"/>
            <a:t>运输</a:t>
          </a:r>
          <a:endParaRPr lang="zh-CN" altLang="en-US" sz="1000" b="1" kern="1200" dirty="0"/>
        </a:p>
      </dsp:txBody>
      <dsp:txXfrm>
        <a:off x="3393917" y="194654"/>
        <a:ext cx="663379" cy="245624"/>
      </dsp:txXfrm>
    </dsp:sp>
    <dsp:sp modelId="{AFA70875-53A7-4E43-AEDB-F4A8E5CDCC82}">
      <dsp:nvSpPr>
        <dsp:cNvPr id="0" name=""/>
        <dsp:cNvSpPr/>
      </dsp:nvSpPr>
      <dsp:spPr>
        <a:xfrm>
          <a:off x="4255379" y="0"/>
          <a:ext cx="1331368" cy="634934"/>
        </a:xfrm>
        <a:prstGeom prst="roundRect">
          <a:avLst>
            <a:gd name="adj" fmla="val 10000"/>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b="1" kern="1200"/>
            <a:t>贮存</a:t>
          </a:r>
          <a:r>
            <a:rPr lang="zh-CN" altLang="en-US" sz="1200" b="1" kern="1200" smtClean="0"/>
            <a:t>间或</a:t>
          </a:r>
          <a:r>
            <a:rPr lang="zh-CN" altLang="en-US" sz="1200" b="1" kern="1200"/>
            <a:t>中转站</a:t>
          </a:r>
        </a:p>
      </dsp:txBody>
      <dsp:txXfrm>
        <a:off x="4273976" y="18597"/>
        <a:ext cx="1294174" cy="597740"/>
      </dsp:txXfrm>
    </dsp:sp>
    <dsp:sp modelId="{4697A0F0-8B85-44BA-93D9-37B9916C1AB9}">
      <dsp:nvSpPr>
        <dsp:cNvPr id="0" name=""/>
        <dsp:cNvSpPr/>
      </dsp:nvSpPr>
      <dsp:spPr>
        <a:xfrm>
          <a:off x="5690989" y="112779"/>
          <a:ext cx="786191" cy="409374"/>
        </a:xfrm>
        <a:prstGeom prst="rightArrow">
          <a:avLst>
            <a:gd name="adj1" fmla="val 60000"/>
            <a:gd name="adj2" fmla="val 50000"/>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zh-CN" altLang="en-US" sz="1000" b="1" kern="1200"/>
            <a:t>运输工具</a:t>
          </a:r>
        </a:p>
      </dsp:txBody>
      <dsp:txXfrm>
        <a:off x="5690989" y="194654"/>
        <a:ext cx="663379" cy="245624"/>
      </dsp:txXfrm>
    </dsp:sp>
    <dsp:sp modelId="{4739A5BE-08AC-44AF-9241-70564748B134}">
      <dsp:nvSpPr>
        <dsp:cNvPr id="0" name=""/>
        <dsp:cNvSpPr/>
      </dsp:nvSpPr>
      <dsp:spPr>
        <a:xfrm>
          <a:off x="6552451" y="0"/>
          <a:ext cx="1360725" cy="634934"/>
        </a:xfrm>
        <a:prstGeom prst="roundRect">
          <a:avLst>
            <a:gd name="adj" fmla="val 10000"/>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b="1" kern="1200"/>
            <a:t>垃圾</a:t>
          </a:r>
          <a:r>
            <a:rPr lang="zh-CN" altLang="en-US" sz="1200" b="1" kern="1200" smtClean="0"/>
            <a:t>楼或</a:t>
          </a:r>
          <a:r>
            <a:rPr lang="zh-CN" altLang="en-US" sz="1200" b="1" kern="1200"/>
            <a:t>上门收运</a:t>
          </a:r>
        </a:p>
      </dsp:txBody>
      <dsp:txXfrm>
        <a:off x="6571048" y="18597"/>
        <a:ext cx="1323531" cy="5977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95A8D-36CC-4AF7-BAD5-18C2299F0208}">
      <dsp:nvSpPr>
        <dsp:cNvPr id="0" name=""/>
        <dsp:cNvSpPr/>
      </dsp:nvSpPr>
      <dsp:spPr>
        <a:xfrm>
          <a:off x="3247" y="0"/>
          <a:ext cx="1262465" cy="545732"/>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b="1" kern="1200" dirty="0">
              <a:solidFill>
                <a:schemeClr val="bg1"/>
              </a:solidFill>
            </a:rPr>
            <a:t>食堂</a:t>
          </a:r>
        </a:p>
      </dsp:txBody>
      <dsp:txXfrm>
        <a:off x="19231" y="15984"/>
        <a:ext cx="1230497" cy="513764"/>
      </dsp:txXfrm>
    </dsp:sp>
    <dsp:sp modelId="{8B62C681-CC43-4176-AF19-5A5FA2AB4534}">
      <dsp:nvSpPr>
        <dsp:cNvPr id="0" name=""/>
        <dsp:cNvSpPr/>
      </dsp:nvSpPr>
      <dsp:spPr>
        <a:xfrm>
          <a:off x="1379243" y="86299"/>
          <a:ext cx="856240" cy="373133"/>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rPr>
            <a:t>运输</a:t>
          </a:r>
          <a:endParaRPr lang="zh-CN" altLang="en-US" sz="1000" b="1" kern="1200" dirty="0">
            <a:solidFill>
              <a:schemeClr val="bg1"/>
            </a:solidFill>
          </a:endParaRPr>
        </a:p>
      </dsp:txBody>
      <dsp:txXfrm>
        <a:off x="1379243" y="160926"/>
        <a:ext cx="744300" cy="223879"/>
      </dsp:txXfrm>
    </dsp:sp>
    <dsp:sp modelId="{AFA70875-53A7-4E43-AEDB-F4A8E5CDCC82}">
      <dsp:nvSpPr>
        <dsp:cNvPr id="0" name=""/>
        <dsp:cNvSpPr/>
      </dsp:nvSpPr>
      <dsp:spPr>
        <a:xfrm>
          <a:off x="2317461" y="0"/>
          <a:ext cx="1262465" cy="545732"/>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b="1" kern="1200">
              <a:solidFill>
                <a:schemeClr val="bg1"/>
              </a:solidFill>
            </a:rPr>
            <a:t>贮存</a:t>
          </a:r>
          <a:r>
            <a:rPr lang="zh-CN" altLang="en-US" sz="1200" b="1" kern="1200" smtClean="0">
              <a:solidFill>
                <a:schemeClr val="bg1"/>
              </a:solidFill>
            </a:rPr>
            <a:t>间或</a:t>
          </a:r>
          <a:r>
            <a:rPr lang="zh-CN" altLang="en-US" sz="1200" b="1" kern="1200">
              <a:solidFill>
                <a:schemeClr val="bg1"/>
              </a:solidFill>
            </a:rPr>
            <a:t>中转站</a:t>
          </a:r>
        </a:p>
      </dsp:txBody>
      <dsp:txXfrm>
        <a:off x="2333445" y="15984"/>
        <a:ext cx="1230497" cy="513764"/>
      </dsp:txXfrm>
    </dsp:sp>
    <dsp:sp modelId="{4697A0F0-8B85-44BA-93D9-37B9916C1AB9}">
      <dsp:nvSpPr>
        <dsp:cNvPr id="0" name=""/>
        <dsp:cNvSpPr/>
      </dsp:nvSpPr>
      <dsp:spPr>
        <a:xfrm>
          <a:off x="3693456" y="86299"/>
          <a:ext cx="856240" cy="373133"/>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zh-CN" altLang="en-US" sz="1000" b="1" kern="1200">
              <a:solidFill>
                <a:schemeClr val="bg1"/>
              </a:solidFill>
            </a:rPr>
            <a:t>运输工具</a:t>
          </a:r>
        </a:p>
      </dsp:txBody>
      <dsp:txXfrm>
        <a:off x="3693456" y="160926"/>
        <a:ext cx="744300" cy="223879"/>
      </dsp:txXfrm>
    </dsp:sp>
    <dsp:sp modelId="{4739A5BE-08AC-44AF-9241-70564748B134}">
      <dsp:nvSpPr>
        <dsp:cNvPr id="0" name=""/>
        <dsp:cNvSpPr/>
      </dsp:nvSpPr>
      <dsp:spPr>
        <a:xfrm>
          <a:off x="4631674" y="0"/>
          <a:ext cx="1262465" cy="545732"/>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b="1" kern="1200" dirty="0">
              <a:solidFill>
                <a:schemeClr val="bg1"/>
              </a:solidFill>
            </a:rPr>
            <a:t>处理设施</a:t>
          </a:r>
        </a:p>
      </dsp:txBody>
      <dsp:txXfrm>
        <a:off x="4647658" y="15984"/>
        <a:ext cx="1230497" cy="5137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95A8D-36CC-4AF7-BAD5-18C2299F0208}">
      <dsp:nvSpPr>
        <dsp:cNvPr id="0" name=""/>
        <dsp:cNvSpPr/>
      </dsp:nvSpPr>
      <dsp:spPr>
        <a:xfrm>
          <a:off x="3276" y="0"/>
          <a:ext cx="1273395" cy="572228"/>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b="1" kern="1200">
              <a:solidFill>
                <a:schemeClr val="bg1"/>
              </a:solidFill>
            </a:rPr>
            <a:t>收集点位</a:t>
          </a:r>
        </a:p>
      </dsp:txBody>
      <dsp:txXfrm>
        <a:off x="20036" y="16760"/>
        <a:ext cx="1239875" cy="538708"/>
      </dsp:txXfrm>
    </dsp:sp>
    <dsp:sp modelId="{8B62C681-CC43-4176-AF19-5A5FA2AB4534}">
      <dsp:nvSpPr>
        <dsp:cNvPr id="0" name=""/>
        <dsp:cNvSpPr/>
      </dsp:nvSpPr>
      <dsp:spPr>
        <a:xfrm>
          <a:off x="1391184" y="90489"/>
          <a:ext cx="863653" cy="391249"/>
        </a:xfrm>
        <a:prstGeom prst="rightArrow">
          <a:avLst>
            <a:gd name="adj1" fmla="val 60000"/>
            <a:gd name="adj2" fmla="val 50000"/>
          </a:avLst>
        </a:prstGeom>
        <a:solidFill>
          <a:srgbClr val="F97E7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rPr>
            <a:t>运输</a:t>
          </a:r>
          <a:endParaRPr lang="zh-CN" altLang="en-US" sz="1000" b="1" kern="1200" dirty="0">
            <a:solidFill>
              <a:schemeClr val="bg1"/>
            </a:solidFill>
          </a:endParaRPr>
        </a:p>
      </dsp:txBody>
      <dsp:txXfrm>
        <a:off x="1391184" y="168739"/>
        <a:ext cx="746278" cy="234749"/>
      </dsp:txXfrm>
    </dsp:sp>
    <dsp:sp modelId="{AFA70875-53A7-4E43-AEDB-F4A8E5CDCC82}">
      <dsp:nvSpPr>
        <dsp:cNvPr id="0" name=""/>
        <dsp:cNvSpPr/>
      </dsp:nvSpPr>
      <dsp:spPr>
        <a:xfrm>
          <a:off x="2337525" y="0"/>
          <a:ext cx="1273395" cy="572228"/>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b="1" kern="1200">
              <a:solidFill>
                <a:schemeClr val="bg1"/>
              </a:solidFill>
            </a:rPr>
            <a:t>贮存</a:t>
          </a:r>
          <a:r>
            <a:rPr lang="zh-CN" altLang="en-US" sz="1200" b="1" kern="1200" smtClean="0">
              <a:solidFill>
                <a:schemeClr val="bg1"/>
              </a:solidFill>
            </a:rPr>
            <a:t>间或</a:t>
          </a:r>
          <a:r>
            <a:rPr lang="zh-CN" altLang="en-US" sz="1200" b="1" kern="1200">
              <a:solidFill>
                <a:schemeClr val="bg1"/>
              </a:solidFill>
            </a:rPr>
            <a:t>中转站</a:t>
          </a:r>
        </a:p>
      </dsp:txBody>
      <dsp:txXfrm>
        <a:off x="2354285" y="16760"/>
        <a:ext cx="1239875" cy="538708"/>
      </dsp:txXfrm>
    </dsp:sp>
    <dsp:sp modelId="{4697A0F0-8B85-44BA-93D9-37B9916C1AB9}">
      <dsp:nvSpPr>
        <dsp:cNvPr id="0" name=""/>
        <dsp:cNvSpPr/>
      </dsp:nvSpPr>
      <dsp:spPr>
        <a:xfrm>
          <a:off x="3725434" y="90489"/>
          <a:ext cx="863653" cy="391249"/>
        </a:xfrm>
        <a:prstGeom prst="rightArrow">
          <a:avLst>
            <a:gd name="adj1" fmla="val 60000"/>
            <a:gd name="adj2" fmla="val 50000"/>
          </a:avLst>
        </a:prstGeom>
        <a:solidFill>
          <a:srgbClr val="F97E7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zh-CN" altLang="en-US" sz="1000" b="1" kern="1200">
              <a:solidFill>
                <a:schemeClr val="bg1"/>
              </a:solidFill>
            </a:rPr>
            <a:t>运输工具</a:t>
          </a:r>
        </a:p>
      </dsp:txBody>
      <dsp:txXfrm>
        <a:off x="3725434" y="168739"/>
        <a:ext cx="746278" cy="234749"/>
      </dsp:txXfrm>
    </dsp:sp>
    <dsp:sp modelId="{4739A5BE-08AC-44AF-9241-70564748B134}">
      <dsp:nvSpPr>
        <dsp:cNvPr id="0" name=""/>
        <dsp:cNvSpPr/>
      </dsp:nvSpPr>
      <dsp:spPr>
        <a:xfrm>
          <a:off x="4671775" y="0"/>
          <a:ext cx="1273395" cy="572228"/>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b="1" kern="1200">
              <a:solidFill>
                <a:schemeClr val="bg1"/>
              </a:solidFill>
            </a:rPr>
            <a:t>处理设施</a:t>
          </a:r>
        </a:p>
      </dsp:txBody>
      <dsp:txXfrm>
        <a:off x="4688535" y="16760"/>
        <a:ext cx="1239875" cy="53870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1"/>
            <a:ext cx="2944283" cy="49829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48646" y="1"/>
            <a:ext cx="2944283" cy="498295"/>
          </a:xfrm>
          <a:prstGeom prst="rect">
            <a:avLst/>
          </a:prstGeom>
        </p:spPr>
        <p:txBody>
          <a:bodyPr vert="horz" lIns="91440" tIns="45720" rIns="91440" bIns="45720" rtlCol="0"/>
          <a:lstStyle>
            <a:lvl1pPr algn="r">
              <a:defRPr sz="1200"/>
            </a:lvl1pPr>
          </a:lstStyle>
          <a:p>
            <a:fld id="{1E7D432F-500B-40A5-8D20-AD7C9FD15933}" type="datetimeFigureOut">
              <a:rPr lang="zh-CN" altLang="en-US" smtClean="0"/>
              <a:pPr/>
              <a:t>2019-1-14</a:t>
            </a:fld>
            <a:endParaRPr lang="zh-CN" altLang="en-US"/>
          </a:p>
        </p:txBody>
      </p:sp>
      <p:sp>
        <p:nvSpPr>
          <p:cNvPr id="4" name="页脚占位符 3"/>
          <p:cNvSpPr>
            <a:spLocks noGrp="1"/>
          </p:cNvSpPr>
          <p:nvPr>
            <p:ph type="ftr" sz="quarter" idx="2"/>
          </p:nvPr>
        </p:nvSpPr>
        <p:spPr>
          <a:xfrm>
            <a:off x="1" y="9433107"/>
            <a:ext cx="2944283" cy="498293"/>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48646" y="9433107"/>
            <a:ext cx="2944283" cy="498293"/>
          </a:xfrm>
          <a:prstGeom prst="rect">
            <a:avLst/>
          </a:prstGeom>
        </p:spPr>
        <p:txBody>
          <a:bodyPr vert="horz" lIns="91440" tIns="45720" rIns="91440" bIns="45720" rtlCol="0" anchor="b"/>
          <a:lstStyle>
            <a:lvl1pPr algn="r">
              <a:defRPr sz="1200"/>
            </a:lvl1pPr>
          </a:lstStyle>
          <a:p>
            <a:fld id="{81EE0E66-0D14-4BBC-92E6-C54B90739E17}" type="slidenum">
              <a:rPr lang="zh-CN" altLang="en-US" smtClean="0"/>
              <a:pPr/>
              <a:t>‹#›</a:t>
            </a:fld>
            <a:endParaRPr lang="zh-CN" altLang="en-US"/>
          </a:p>
        </p:txBody>
      </p:sp>
    </p:spTree>
    <p:extLst>
      <p:ext uri="{BB962C8B-B14F-4D97-AF65-F5344CB8AC3E}">
        <p14:creationId xmlns:p14="http://schemas.microsoft.com/office/powerpoint/2010/main" val="43024779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1"/>
            <a:ext cx="2944283" cy="49829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48646" y="1"/>
            <a:ext cx="2944283" cy="498295"/>
          </a:xfrm>
          <a:prstGeom prst="rect">
            <a:avLst/>
          </a:prstGeom>
        </p:spPr>
        <p:txBody>
          <a:bodyPr vert="horz" lIns="91440" tIns="45720" rIns="91440" bIns="45720" rtlCol="0"/>
          <a:lstStyle>
            <a:lvl1pPr algn="r">
              <a:defRPr sz="1200"/>
            </a:lvl1pPr>
          </a:lstStyle>
          <a:p>
            <a:fld id="{5CF52F9A-8F4D-466E-B9E9-50DE33859FE3}" type="datetimeFigureOut">
              <a:rPr lang="zh-CN" altLang="en-US" smtClean="0"/>
              <a:pPr/>
              <a:t>2019-1-14</a:t>
            </a:fld>
            <a:endParaRPr lang="zh-CN" altLang="en-US"/>
          </a:p>
        </p:txBody>
      </p:sp>
      <p:sp>
        <p:nvSpPr>
          <p:cNvPr id="4" name="幻灯片图像占位符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450" y="4779487"/>
            <a:ext cx="5435600" cy="391049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1" y="9433107"/>
            <a:ext cx="2944283" cy="49829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48646" y="9433107"/>
            <a:ext cx="2944283" cy="498293"/>
          </a:xfrm>
          <a:prstGeom prst="rect">
            <a:avLst/>
          </a:prstGeom>
        </p:spPr>
        <p:txBody>
          <a:bodyPr vert="horz" lIns="91440" tIns="45720" rIns="91440" bIns="45720" rtlCol="0" anchor="b"/>
          <a:lstStyle>
            <a:lvl1pPr algn="r">
              <a:defRPr sz="1200"/>
            </a:lvl1pPr>
          </a:lstStyle>
          <a:p>
            <a:fld id="{EBA5A865-2289-4A28-A607-FE2F7A09DECB}" type="slidenum">
              <a:rPr lang="zh-CN" altLang="en-US" smtClean="0"/>
              <a:pPr/>
              <a:t>‹#›</a:t>
            </a:fld>
            <a:endParaRPr lang="zh-CN" altLang="en-US"/>
          </a:p>
        </p:txBody>
      </p:sp>
    </p:spTree>
    <p:extLst>
      <p:ext uri="{BB962C8B-B14F-4D97-AF65-F5344CB8AC3E}">
        <p14:creationId xmlns:p14="http://schemas.microsoft.com/office/powerpoint/2010/main" val="354255985"/>
      </p:ext>
    </p:extLst>
  </p:cSld>
  <p:clrMap bg1="lt1" tx1="dk1" bg2="lt2" tx2="dk2" accent1="accent1" accent2="accent2" accent3="accent3" accent4="accent4" accent5="accent5" accent6="accent6" hlink="hlink" folHlink="folHlink"/>
  <p:hf sldNum="0" hdr="0" ft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a:ln/>
        </p:spPr>
      </p:sp>
      <p:sp>
        <p:nvSpPr>
          <p:cNvPr id="63491" name="备注占位符 2"/>
          <p:cNvSpPr>
            <a:spLocks noGrp="1"/>
          </p:cNvSpPr>
          <p:nvPr>
            <p:ph type="body" idx="1"/>
          </p:nvPr>
        </p:nvSpPr>
        <p:spPr>
          <a:noFill/>
          <a:ln/>
        </p:spPr>
        <p:txBody>
          <a:bodyPr/>
          <a:lstStyle/>
          <a:p>
            <a:endParaRPr lang="zh-CN" altLang="en-US" smtClean="0">
              <a:latin typeface="Arial" pitchFamily="34" charset="0"/>
            </a:endParaRPr>
          </a:p>
        </p:txBody>
      </p:sp>
      <p:sp>
        <p:nvSpPr>
          <p:cNvPr id="63492" name="灯片编号占位符 3"/>
          <p:cNvSpPr>
            <a:spLocks noGrp="1"/>
          </p:cNvSpPr>
          <p:nvPr>
            <p:ph type="sldNum" sz="quarter" idx="5"/>
          </p:nvPr>
        </p:nvSpPr>
        <p:spPr>
          <a:noFill/>
        </p:spPr>
        <p:txBody>
          <a:bodyPr/>
          <a:lstStyle/>
          <a:p>
            <a:fld id="{9F07CDD0-87C6-4629-B6FB-37F2A62A8721}" type="slidenum">
              <a:rPr lang="en-US" altLang="zh-CN" smtClean="0"/>
              <a:pPr/>
              <a:t>38</a:t>
            </a:fld>
            <a:endParaRPr lang="en-US" altLang="zh-CN" smtClean="0"/>
          </a:p>
        </p:txBody>
      </p:sp>
    </p:spTree>
    <p:extLst>
      <p:ext uri="{BB962C8B-B14F-4D97-AF65-F5344CB8AC3E}">
        <p14:creationId xmlns:p14="http://schemas.microsoft.com/office/powerpoint/2010/main" val="3520559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a:ln/>
        </p:spPr>
      </p:sp>
      <p:sp>
        <p:nvSpPr>
          <p:cNvPr id="64515" name="备注占位符 2"/>
          <p:cNvSpPr>
            <a:spLocks noGrp="1"/>
          </p:cNvSpPr>
          <p:nvPr>
            <p:ph type="body" idx="1"/>
          </p:nvPr>
        </p:nvSpPr>
        <p:spPr>
          <a:noFill/>
          <a:ln/>
        </p:spPr>
        <p:txBody>
          <a:bodyPr/>
          <a:lstStyle/>
          <a:p>
            <a:endParaRPr lang="zh-CN" altLang="en-US" smtClean="0">
              <a:latin typeface="Arial" pitchFamily="34" charset="0"/>
            </a:endParaRPr>
          </a:p>
        </p:txBody>
      </p:sp>
      <p:sp>
        <p:nvSpPr>
          <p:cNvPr id="64516" name="灯片编号占位符 3"/>
          <p:cNvSpPr>
            <a:spLocks noGrp="1"/>
          </p:cNvSpPr>
          <p:nvPr>
            <p:ph type="sldNum" sz="quarter" idx="5"/>
          </p:nvPr>
        </p:nvSpPr>
        <p:spPr>
          <a:noFill/>
        </p:spPr>
        <p:txBody>
          <a:bodyPr/>
          <a:lstStyle/>
          <a:p>
            <a:fld id="{EB79AD26-CAE0-4F5F-94DE-F92B007505D7}" type="slidenum">
              <a:rPr lang="en-US" altLang="zh-CN" smtClean="0"/>
              <a:pPr/>
              <a:t>39</a:t>
            </a:fld>
            <a:endParaRPr lang="en-US" altLang="zh-CN" smtClean="0"/>
          </a:p>
        </p:txBody>
      </p:sp>
    </p:spTree>
    <p:extLst>
      <p:ext uri="{BB962C8B-B14F-4D97-AF65-F5344CB8AC3E}">
        <p14:creationId xmlns:p14="http://schemas.microsoft.com/office/powerpoint/2010/main" val="3331828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9847B6-DB8B-48D1-B694-F4AF0BBC2327}"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矩形 1"/>
          <p:cNvSpPr/>
          <p:nvPr userDrawn="1"/>
        </p:nvSpPr>
        <p:spPr>
          <a:xfrm flipH="1">
            <a:off x="-1" y="4893404"/>
            <a:ext cx="9144001" cy="270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3" name="矩形 2"/>
          <p:cNvSpPr/>
          <p:nvPr userDrawn="1"/>
        </p:nvSpPr>
        <p:spPr>
          <a:xfrm flipH="1">
            <a:off x="-2" y="4946689"/>
            <a:ext cx="9144001" cy="21667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4" name="矩形 5"/>
          <p:cNvSpPr/>
          <p:nvPr userDrawn="1"/>
        </p:nvSpPr>
        <p:spPr>
          <a:xfrm>
            <a:off x="7480479" y="4869260"/>
            <a:ext cx="763522" cy="83839"/>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5" name="矩形 4"/>
          <p:cNvSpPr/>
          <p:nvPr userDrawn="1"/>
        </p:nvSpPr>
        <p:spPr>
          <a:xfrm>
            <a:off x="7548696" y="4869258"/>
            <a:ext cx="802741" cy="2941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cxnSp>
        <p:nvCxnSpPr>
          <p:cNvPr id="7" name="直接连接符 6"/>
          <p:cNvCxnSpPr/>
          <p:nvPr userDrawn="1"/>
        </p:nvCxnSpPr>
        <p:spPr>
          <a:xfrm>
            <a:off x="5543855" y="315192"/>
            <a:ext cx="33475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252645" y="318458"/>
            <a:ext cx="3293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5543855" y="358080"/>
            <a:ext cx="33475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a:off x="252645" y="361346"/>
            <a:ext cx="3293508"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4"/>
          </p:nvPr>
        </p:nvSpPr>
        <p:spPr>
          <a:xfrm>
            <a:off x="7484164" y="4847250"/>
            <a:ext cx="931804" cy="312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ctr" anchorCtr="0" compatLnSpc="1"/>
          <a:lstStyle>
            <a:lvl1pPr>
              <a:defRPr lang="en-US" sz="1500" b="1" smtClean="0">
                <a:solidFill>
                  <a:schemeClr val="tx2"/>
                </a:solidFill>
                <a:latin typeface="微软雅黑" panose="020B0503020204020204" pitchFamily="34" charset="-122"/>
                <a:ea typeface="微软雅黑" panose="020B0503020204020204" pitchFamily="34" charset="-122"/>
                <a:cs typeface="+mj-cs"/>
              </a:defRPr>
            </a:lvl1pPr>
          </a:lstStyle>
          <a:p>
            <a:pPr algn="ctr"/>
            <a:fld id="{48F63A3B-78C7-47BE-AE5E-E10140E04643}" type="slidenum">
              <a:rPr lang="en-US" altLang="zh-CN" smtClean="0"/>
              <a:pPr algn="ctr"/>
              <a:t>‹#›</a:t>
            </a:fld>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68313" y="681038"/>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68313" y="1491854"/>
            <a:ext cx="8229600" cy="307776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a:defRPr/>
            </a:pPr>
            <a:fld id="{236093DC-479D-4226-967B-448E2F10973F}"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229847B6-DB8B-48D1-B694-F4AF0BBC232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5" cstate="email"/>
          <a:stretch>
            <a:fillRect/>
          </a:stretch>
        </p:blipFill>
        <p:spPr>
          <a:xfrm>
            <a:off x="0" y="0"/>
            <a:ext cx="9139429" cy="5143500"/>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2.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diagramLayout" Target="../diagrams/layout6.xml"/><Relationship Id="rId26" Type="http://schemas.openxmlformats.org/officeDocument/2006/relationships/image" Target="../media/image24.jpeg"/><Relationship Id="rId3" Type="http://schemas.openxmlformats.org/officeDocument/2006/relationships/diagramLayout" Target="../diagrams/layout3.xml"/><Relationship Id="rId21" Type="http://schemas.microsoft.com/office/2007/relationships/diagramDrawing" Target="../diagrams/drawing6.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5" Type="http://schemas.openxmlformats.org/officeDocument/2006/relationships/image" Target="../media/image23.png"/><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1" Type="http://schemas.openxmlformats.org/officeDocument/2006/relationships/slideLayout" Target="../slideLayouts/slideLayout3.xml"/><Relationship Id="rId6" Type="http://schemas.microsoft.com/office/2007/relationships/diagramDrawing" Target="../diagrams/drawing3.xml"/><Relationship Id="rId11" Type="http://schemas.microsoft.com/office/2007/relationships/diagramDrawing" Target="../diagrams/drawing4.xml"/><Relationship Id="rId24" Type="http://schemas.openxmlformats.org/officeDocument/2006/relationships/image" Target="../media/image22.png"/><Relationship Id="rId5" Type="http://schemas.openxmlformats.org/officeDocument/2006/relationships/diagramColors" Target="../diagrams/colors3.xml"/><Relationship Id="rId15" Type="http://schemas.openxmlformats.org/officeDocument/2006/relationships/diagramColors" Target="../diagrams/colors5.xml"/><Relationship Id="rId23" Type="http://schemas.openxmlformats.org/officeDocument/2006/relationships/hyperlink" Target="&#20854;&#23427;&#22403;&#22334;&#35774;&#26045;&#21488;&#36134;--&#31034;&#20363;.xlsx" TargetMode="External"/><Relationship Id="rId10" Type="http://schemas.openxmlformats.org/officeDocument/2006/relationships/diagramColors" Target="../diagrams/colors4.xml"/><Relationship Id="rId19" Type="http://schemas.openxmlformats.org/officeDocument/2006/relationships/diagramQuickStyle" Target="../diagrams/quickStyle6.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 Id="rId22"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 Id="rId5" Type="http://schemas.openxmlformats.org/officeDocument/2006/relationships/image" Target="../media/image28.jpeg"/><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house.focus.cn/photoshow/5982/58061097.html"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3.xm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3.xml"/><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3.xml"/><Relationship Id="rId4" Type="http://schemas.openxmlformats.org/officeDocument/2006/relationships/image" Target="../media/image46.jpe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jpeg"/><Relationship Id="rId2" Type="http://schemas.openxmlformats.org/officeDocument/2006/relationships/image" Target="../media/image52.png"/><Relationship Id="rId1" Type="http://schemas.openxmlformats.org/officeDocument/2006/relationships/slideLayout" Target="../slideLayouts/slideLayout3.xm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3.xml"/><Relationship Id="rId5" Type="http://schemas.openxmlformats.org/officeDocument/2006/relationships/image" Target="../media/image63.png"/><Relationship Id="rId4" Type="http://schemas.openxmlformats.org/officeDocument/2006/relationships/image" Target="../media/image6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3.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_组合 21"/>
          <p:cNvGrpSpPr/>
          <p:nvPr>
            <p:custDataLst>
              <p:tags r:id="rId2"/>
            </p:custDataLst>
          </p:nvPr>
        </p:nvGrpSpPr>
        <p:grpSpPr>
          <a:xfrm>
            <a:off x="2186983" y="905852"/>
            <a:ext cx="431541" cy="431540"/>
            <a:chOff x="304800" y="673100"/>
            <a:chExt cx="4000500" cy="4000500"/>
          </a:xfrm>
          <a:solidFill>
            <a:schemeClr val="accent2"/>
          </a:solidFill>
          <a:effectLst>
            <a:outerShdw blurRad="444500" dist="254000" dir="8100000" algn="tr" rotWithShape="0">
              <a:prstClr val="black">
                <a:alpha val="50000"/>
              </a:prstClr>
            </a:outerShdw>
          </a:effectLst>
        </p:grpSpPr>
        <p:sp>
          <p:nvSpPr>
            <p:cNvPr id="23" name="同心圆 40"/>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4" name="椭圆 23"/>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3" name="PA_组合 24"/>
          <p:cNvGrpSpPr/>
          <p:nvPr>
            <p:custDataLst>
              <p:tags r:id="rId3"/>
            </p:custDataLst>
          </p:nvPr>
        </p:nvGrpSpPr>
        <p:grpSpPr>
          <a:xfrm>
            <a:off x="2354639" y="2994391"/>
            <a:ext cx="594066" cy="594065"/>
            <a:chOff x="304800" y="673100"/>
            <a:chExt cx="4000500" cy="4000500"/>
          </a:xfrm>
          <a:effectLst>
            <a:outerShdw blurRad="444500" dist="254000" dir="8100000" algn="tr" rotWithShape="0">
              <a:prstClr val="black">
                <a:alpha val="50000"/>
              </a:prstClr>
            </a:outerShdw>
          </a:effectLst>
        </p:grpSpPr>
        <p:sp>
          <p:nvSpPr>
            <p:cNvPr id="26" name="同心圆 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7" name="椭圆 2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4" name="PA_组合 27"/>
          <p:cNvGrpSpPr/>
          <p:nvPr>
            <p:custDataLst>
              <p:tags r:id="rId4"/>
            </p:custDataLst>
          </p:nvPr>
        </p:nvGrpSpPr>
        <p:grpSpPr>
          <a:xfrm>
            <a:off x="687904" y="1231951"/>
            <a:ext cx="2146541" cy="2146539"/>
            <a:chOff x="304800" y="673100"/>
            <a:chExt cx="4000500" cy="4000500"/>
          </a:xfrm>
          <a:effectLst>
            <a:outerShdw blurRad="444500" dist="254000" dir="8100000" algn="tr" rotWithShape="0">
              <a:prstClr val="black">
                <a:alpha val="50000"/>
              </a:prstClr>
            </a:outerShdw>
          </a:effectLst>
        </p:grpSpPr>
        <p:sp>
          <p:nvSpPr>
            <p:cNvPr id="29" name="同心圆 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0" name="椭圆 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5" name="PA_组合 30"/>
          <p:cNvGrpSpPr/>
          <p:nvPr>
            <p:custDataLst>
              <p:tags r:id="rId5"/>
            </p:custDataLst>
          </p:nvPr>
        </p:nvGrpSpPr>
        <p:grpSpPr>
          <a:xfrm>
            <a:off x="377694" y="738770"/>
            <a:ext cx="864096" cy="864095"/>
            <a:chOff x="304800" y="673100"/>
            <a:chExt cx="4000500" cy="4000500"/>
          </a:xfrm>
          <a:solidFill>
            <a:schemeClr val="accent2"/>
          </a:solidFill>
          <a:effectLst>
            <a:outerShdw blurRad="444500" dist="254000" dir="8100000" algn="tr" rotWithShape="0">
              <a:prstClr val="black">
                <a:alpha val="50000"/>
              </a:prstClr>
            </a:outerShdw>
          </a:effectLst>
        </p:grpSpPr>
        <p:sp>
          <p:nvSpPr>
            <p:cNvPr id="32" name="同心圆 50"/>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3" name="椭圆 32"/>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6" name="PA_组合 33"/>
          <p:cNvGrpSpPr/>
          <p:nvPr>
            <p:custDataLst>
              <p:tags r:id="rId6"/>
            </p:custDataLst>
          </p:nvPr>
        </p:nvGrpSpPr>
        <p:grpSpPr>
          <a:xfrm>
            <a:off x="0" y="2221497"/>
            <a:ext cx="705051" cy="705048"/>
            <a:chOff x="304800" y="673100"/>
            <a:chExt cx="4000500" cy="4000500"/>
          </a:xfrm>
          <a:effectLst>
            <a:outerShdw blurRad="444500" dist="254000" dir="8100000" algn="tr" rotWithShape="0">
              <a:prstClr val="black">
                <a:alpha val="50000"/>
              </a:prstClr>
            </a:outerShdw>
          </a:effectLst>
        </p:grpSpPr>
        <p:sp>
          <p:nvSpPr>
            <p:cNvPr id="35" name="同心圆 7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6" name="椭圆 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7" name="PA_组合 36"/>
          <p:cNvGrpSpPr/>
          <p:nvPr>
            <p:custDataLst>
              <p:tags r:id="rId7"/>
            </p:custDataLst>
          </p:nvPr>
        </p:nvGrpSpPr>
        <p:grpSpPr>
          <a:xfrm>
            <a:off x="1270094" y="3508431"/>
            <a:ext cx="431541" cy="431540"/>
            <a:chOff x="304800" y="673100"/>
            <a:chExt cx="4000500" cy="4000500"/>
          </a:xfrm>
          <a:solidFill>
            <a:schemeClr val="accent1"/>
          </a:solidFill>
          <a:effectLst>
            <a:outerShdw blurRad="444500" dist="254000" dir="8100000" algn="tr" rotWithShape="0">
              <a:prstClr val="black">
                <a:alpha val="50000"/>
              </a:prstClr>
            </a:outerShdw>
          </a:effectLst>
        </p:grpSpPr>
        <p:sp>
          <p:nvSpPr>
            <p:cNvPr id="38" name="同心圆 73"/>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37" name="组合 36"/>
          <p:cNvGrpSpPr/>
          <p:nvPr/>
        </p:nvGrpSpPr>
        <p:grpSpPr>
          <a:xfrm>
            <a:off x="2782221" y="1121621"/>
            <a:ext cx="6582446" cy="2752857"/>
            <a:chOff x="3012816" y="953730"/>
            <a:chExt cx="5916033" cy="1758509"/>
          </a:xfrm>
        </p:grpSpPr>
        <p:sp>
          <p:nvSpPr>
            <p:cNvPr id="78" name="PA_矩形 77"/>
            <p:cNvSpPr/>
            <p:nvPr>
              <p:custDataLst>
                <p:tags r:id="rId9"/>
              </p:custDataLst>
            </p:nvPr>
          </p:nvSpPr>
          <p:spPr>
            <a:xfrm>
              <a:off x="3012816" y="1468641"/>
              <a:ext cx="5916033" cy="714335"/>
            </a:xfrm>
            <a:prstGeom prst="rect">
              <a:avLst/>
            </a:prstGeom>
          </p:spPr>
          <p:txBody>
            <a:bodyPr wrap="square">
              <a:spAutoFit/>
            </a:bodyPr>
            <a:lstStyle/>
            <a:p>
              <a:pPr algn="ctr">
                <a:lnSpc>
                  <a:spcPts val="4000"/>
                </a:lnSpc>
                <a:defRPr/>
              </a:pPr>
              <a:r>
                <a:rPr lang="zh-CN" altLang="en-US" sz="2800" b="1" dirty="0" smtClean="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生活垃圾强制分类工作</a:t>
              </a:r>
              <a:endParaRPr lang="en-US" altLang="zh-CN" sz="2800" b="1" dirty="0" smtClean="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4000"/>
                </a:lnSpc>
                <a:defRPr/>
              </a:pPr>
              <a:r>
                <a:rPr lang="zh-CN" altLang="en-US" sz="28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要求</a:t>
              </a:r>
              <a:r>
                <a:rPr lang="zh-CN" altLang="en-US" sz="2800" b="1" dirty="0" smtClean="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和说明</a:t>
              </a:r>
              <a:endParaRPr lang="zh-CN" altLang="en-US" sz="28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4" name="组合 33"/>
            <p:cNvGrpSpPr/>
            <p:nvPr/>
          </p:nvGrpSpPr>
          <p:grpSpPr>
            <a:xfrm>
              <a:off x="3445994" y="953730"/>
              <a:ext cx="5102962" cy="1758509"/>
              <a:chOff x="3445994" y="953730"/>
              <a:chExt cx="5102962" cy="1758509"/>
            </a:xfrm>
          </p:grpSpPr>
          <p:grpSp>
            <p:nvGrpSpPr>
              <p:cNvPr id="8" name="组合 43"/>
              <p:cNvGrpSpPr/>
              <p:nvPr/>
            </p:nvGrpSpPr>
            <p:grpSpPr>
              <a:xfrm>
                <a:off x="3445994" y="1310849"/>
                <a:ext cx="5102962" cy="1401390"/>
                <a:chOff x="3445994" y="1530890"/>
                <a:chExt cx="5102962" cy="1221896"/>
              </a:xfrm>
            </p:grpSpPr>
            <p:cxnSp>
              <p:nvCxnSpPr>
                <p:cNvPr id="77" name="PA_直接连接符 76"/>
                <p:cNvCxnSpPr/>
                <p:nvPr>
                  <p:custDataLst>
                    <p:tags r:id="rId11"/>
                  </p:custDataLst>
                </p:nvPr>
              </p:nvCxnSpPr>
              <p:spPr>
                <a:xfrm>
                  <a:off x="3455550" y="1530890"/>
                  <a:ext cx="5093406" cy="649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组合 41"/>
                <p:cNvGrpSpPr/>
                <p:nvPr/>
              </p:nvGrpSpPr>
              <p:grpSpPr>
                <a:xfrm>
                  <a:off x="3445994" y="2707874"/>
                  <a:ext cx="5074294" cy="44912"/>
                  <a:chOff x="3445994" y="2590911"/>
                  <a:chExt cx="5074294" cy="44912"/>
                </a:xfrm>
              </p:grpSpPr>
              <p:cxnSp>
                <p:nvCxnSpPr>
                  <p:cNvPr id="79" name="PA_直接连接符 78"/>
                  <p:cNvCxnSpPr/>
                  <p:nvPr>
                    <p:custDataLst>
                      <p:tags r:id="rId12"/>
                    </p:custDataLst>
                  </p:nvPr>
                </p:nvCxnSpPr>
                <p:spPr>
                  <a:xfrm>
                    <a:off x="3627142" y="2590911"/>
                    <a:ext cx="464330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PA_直接连接符 79"/>
                  <p:cNvCxnSpPr/>
                  <p:nvPr>
                    <p:custDataLst>
                      <p:tags r:id="rId13"/>
                    </p:custDataLst>
                  </p:nvPr>
                </p:nvCxnSpPr>
                <p:spPr>
                  <a:xfrm>
                    <a:off x="3445994" y="2629323"/>
                    <a:ext cx="5074294" cy="650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41" name="PA_矩形 74"/>
              <p:cNvSpPr/>
              <p:nvPr>
                <p:custDataLst>
                  <p:tags r:id="rId10"/>
                </p:custDataLst>
              </p:nvPr>
            </p:nvSpPr>
            <p:spPr>
              <a:xfrm>
                <a:off x="3770901" y="953730"/>
                <a:ext cx="4090014" cy="28050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中国科学院</a:t>
                </a:r>
                <a:r>
                  <a:rPr kumimoji="0" lang="zh-CN" altLang="en-US" sz="2000" b="1" i="0" u="none" strike="noStrike" kern="120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爱国卫生运动委员会办公室</a:t>
                </a:r>
                <a:endParaRPr kumimoji="0" lang="zh-CN" altLang="en-US" sz="20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grpSp>
      <p:sp>
        <p:nvSpPr>
          <p:cNvPr id="31" name="PA_矩形 74"/>
          <p:cNvSpPr/>
          <p:nvPr>
            <p:custDataLst>
              <p:tags r:id="rId8"/>
            </p:custDataLst>
          </p:nvPr>
        </p:nvSpPr>
        <p:spPr>
          <a:xfrm>
            <a:off x="4294894" y="3317452"/>
            <a:ext cx="3351351" cy="3693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2018</a:t>
            </a:r>
            <a:r>
              <a:rPr kumimoji="0" lang="zh-CN" altLang="en-US" sz="18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年</a:t>
            </a:r>
            <a:r>
              <a:rPr lang="en-US" altLang="zh-CN" b="1" dirty="0" smtClean="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rPr>
              <a:t>12</a:t>
            </a:r>
            <a:r>
              <a:rPr kumimoji="0" lang="zh-CN" altLang="en-US" sz="18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月</a:t>
            </a:r>
            <a:r>
              <a:rPr lang="en-US" altLang="zh-CN" b="1" dirty="0" smtClean="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rPr>
              <a:t>4</a:t>
            </a:r>
            <a:r>
              <a:rPr kumimoji="0" lang="zh-CN" altLang="en-US" sz="18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日</a:t>
            </a:r>
            <a:endParaRPr kumimoji="0" lang="zh-CN" altLang="en-US" sz="18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40" name="Picture 2" descr="C:\Users\Lilr\Desktop\bj-fylogo1.png"/>
          <p:cNvPicPr>
            <a:picLocks noChangeAspect="1" noChangeArrowheads="1"/>
          </p:cNvPicPr>
          <p:nvPr/>
        </p:nvPicPr>
        <p:blipFill rotWithShape="1">
          <a:blip r:embed="rId15">
            <a:extLst>
              <a:ext uri="{28A0092B-C50C-407E-A947-70E740481C1C}">
                <a14:useLocalDpi xmlns:a14="http://schemas.microsoft.com/office/drawing/2010/main" val="0"/>
              </a:ext>
            </a:extLst>
          </a:blip>
          <a:srcRect l="-1" r="86628"/>
          <a:stretch/>
        </p:blipFill>
        <p:spPr bwMode="auto">
          <a:xfrm>
            <a:off x="1082447" y="1722062"/>
            <a:ext cx="1341775" cy="113809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0-#ppt_w/2"/>
                                          </p:val>
                                        </p:tav>
                                        <p:tav tm="100000">
                                          <p:val>
                                            <p:strVal val="#ppt_x"/>
                                          </p:val>
                                        </p:tav>
                                      </p:tavLst>
                                    </p:anim>
                                    <p:anim calcmode="lin" valueType="num">
                                      <p:cBhvr additive="base">
                                        <p:cTn id="12" dur="20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000" fill="hold"/>
                                        <p:tgtEl>
                                          <p:spTgt spid="3"/>
                                        </p:tgtEl>
                                        <p:attrNameLst>
                                          <p:attrName>ppt_x</p:attrName>
                                        </p:attrNameLst>
                                      </p:cBhvr>
                                      <p:tavLst>
                                        <p:tav tm="0">
                                          <p:val>
                                            <p:strVal val="1+#ppt_w/2"/>
                                          </p:val>
                                        </p:tav>
                                        <p:tav tm="100000">
                                          <p:val>
                                            <p:strVal val="#ppt_x"/>
                                          </p:val>
                                        </p:tav>
                                      </p:tavLst>
                                    </p:anim>
                                    <p:anim calcmode="lin" valueType="num">
                                      <p:cBhvr additive="base">
                                        <p:cTn id="16" dur="20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2000" fill="hold"/>
                                        <p:tgtEl>
                                          <p:spTgt spid="2"/>
                                        </p:tgtEl>
                                        <p:attrNameLst>
                                          <p:attrName>ppt_x</p:attrName>
                                        </p:attrNameLst>
                                      </p:cBhvr>
                                      <p:tavLst>
                                        <p:tav tm="0">
                                          <p:val>
                                            <p:strVal val="1+#ppt_w/2"/>
                                          </p:val>
                                        </p:tav>
                                        <p:tav tm="100000">
                                          <p:val>
                                            <p:strVal val="#ppt_x"/>
                                          </p:val>
                                        </p:tav>
                                      </p:tavLst>
                                    </p:anim>
                                    <p:anim calcmode="lin" valueType="num">
                                      <p:cBhvr additive="base">
                                        <p:cTn id="20" dur="2000" fill="hold"/>
                                        <p:tgtEl>
                                          <p:spTgt spid="2"/>
                                        </p:tgtEl>
                                        <p:attrNameLst>
                                          <p:attrName>ppt_y</p:attrName>
                                        </p:attrNameLst>
                                      </p:cBhvr>
                                      <p:tavLst>
                                        <p:tav tm="0">
                                          <p:val>
                                            <p:strVal val="0-#ppt_h/2"/>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2000" fill="hold"/>
                                        <p:tgtEl>
                                          <p:spTgt spid="6"/>
                                        </p:tgtEl>
                                        <p:attrNameLst>
                                          <p:attrName>ppt_x</p:attrName>
                                        </p:attrNameLst>
                                      </p:cBhvr>
                                      <p:tavLst>
                                        <p:tav tm="0">
                                          <p:val>
                                            <p:strVal val="0-#ppt_w/2"/>
                                          </p:val>
                                        </p:tav>
                                        <p:tav tm="100000">
                                          <p:val>
                                            <p:strVal val="#ppt_x"/>
                                          </p:val>
                                        </p:tav>
                                      </p:tavLst>
                                    </p:anim>
                                    <p:anim calcmode="lin" valueType="num">
                                      <p:cBhvr additive="base">
                                        <p:cTn id="24" dur="20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12"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000" fill="hold"/>
                                        <p:tgtEl>
                                          <p:spTgt spid="7"/>
                                        </p:tgtEl>
                                        <p:attrNameLst>
                                          <p:attrName>ppt_x</p:attrName>
                                        </p:attrNameLst>
                                      </p:cBhvr>
                                      <p:tavLst>
                                        <p:tav tm="0">
                                          <p:val>
                                            <p:strVal val="0-#ppt_w/2"/>
                                          </p:val>
                                        </p:tav>
                                        <p:tav tm="100000">
                                          <p:val>
                                            <p:strVal val="#ppt_x"/>
                                          </p:val>
                                        </p:tav>
                                      </p:tavLst>
                                    </p:anim>
                                    <p:anim calcmode="lin" valueType="num">
                                      <p:cBhvr additive="base">
                                        <p:cTn id="2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fld id="{48F63A3B-78C7-47BE-AE5E-E10140E04643}" type="slidenum">
              <a:rPr lang="en-US" altLang="zh-CN" smtClean="0"/>
              <a:pPr algn="ctr"/>
              <a:t>10</a:t>
            </a:fld>
            <a:endParaRPr lang="zh-CN" altLang="en-US" dirty="0"/>
          </a:p>
        </p:txBody>
      </p:sp>
      <p:sp>
        <p:nvSpPr>
          <p:cNvPr id="1025" name="Rectangle 1"/>
          <p:cNvSpPr>
            <a:spLocks noChangeArrowheads="1"/>
          </p:cNvSpPr>
          <p:nvPr/>
        </p:nvSpPr>
        <p:spPr bwMode="auto">
          <a:xfrm>
            <a:off x="754911" y="1411653"/>
            <a:ext cx="7740504" cy="2785378"/>
          </a:xfrm>
          <a:prstGeom prst="rect">
            <a:avLst/>
          </a:prstGeom>
          <a:noFill/>
          <a:ln w="19050">
            <a:solidFill>
              <a:schemeClr val="accent2"/>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6400" algn="l" defTabSz="914400" rtl="0" eaLnBrk="0" fontAlgn="base" latinLnBrk="0" hangingPunct="0">
              <a:lnSpc>
                <a:spcPts val="2100"/>
              </a:lnSpc>
              <a:spcBef>
                <a:spcPct val="0"/>
              </a:spcBef>
              <a:spcAft>
                <a:spcPct val="0"/>
              </a:spcAft>
              <a:buClrTx/>
              <a:buSzTx/>
              <a:buFontTx/>
              <a:buNone/>
              <a:tabLst/>
            </a:pPr>
            <a:r>
              <a:rPr kumimoji="0" lang="zh-CN" sz="1600" b="0" i="0" u="none" strike="noStrike" cap="none" normalizeH="0" baseline="0" dirty="0" smtClean="0">
                <a:ln>
                  <a:noFill/>
                </a:ln>
                <a:solidFill>
                  <a:schemeClr val="tx1"/>
                </a:solidFill>
                <a:effectLst/>
                <a:latin typeface="Times New Roman" pitchFamily="18" charset="0"/>
                <a:ea typeface="仿宋_GB2312"/>
                <a:cs typeface="Times New Roman" pitchFamily="18" charset="0"/>
              </a:rPr>
              <a:t>根据国管局要求，</a:t>
            </a:r>
            <a:r>
              <a:rPr kumimoji="0" lang="en-US" altLang="zh-CN" sz="1600" b="0" i="0" u="none" strike="noStrike" cap="none" normalizeH="0" baseline="0" dirty="0" smtClean="0">
                <a:ln>
                  <a:noFill/>
                </a:ln>
                <a:solidFill>
                  <a:schemeClr val="tx1"/>
                </a:solidFill>
                <a:effectLst/>
                <a:latin typeface="Times New Roman" pitchFamily="18" charset="0"/>
                <a:ea typeface="仿宋_GB2312"/>
                <a:cs typeface="Times New Roman" pitchFamily="18" charset="0"/>
              </a:rPr>
              <a:t>2018</a:t>
            </a:r>
            <a:r>
              <a:rPr kumimoji="0" lang="zh-CN" altLang="en-US" sz="1600" b="0" i="0" u="none" strike="noStrike" cap="none" normalizeH="0" baseline="0" dirty="0" smtClean="0">
                <a:ln>
                  <a:noFill/>
                </a:ln>
                <a:solidFill>
                  <a:schemeClr val="tx1"/>
                </a:solidFill>
                <a:effectLst/>
                <a:latin typeface="Times New Roman" pitchFamily="18" charset="0"/>
                <a:ea typeface="仿宋_GB2312"/>
                <a:cs typeface="Times New Roman" pitchFamily="18" charset="0"/>
              </a:rPr>
              <a:t>年中央国家机关办公区生活垃圾强制分类工作的范围扩展到中央国家机关各部门、各单位所属在京二级单位。</a:t>
            </a:r>
            <a:endParaRPr kumimoji="0" lang="en-US" altLang="zh-CN" sz="1600" b="0" i="0" u="none" strike="noStrike" cap="none" normalizeH="0" baseline="0" dirty="0" smtClean="0">
              <a:ln>
                <a:noFill/>
              </a:ln>
              <a:solidFill>
                <a:schemeClr val="tx1"/>
              </a:solidFill>
              <a:effectLst/>
              <a:latin typeface="Times New Roman" pitchFamily="18" charset="0"/>
              <a:ea typeface="仿宋_GB2312"/>
              <a:cs typeface="Times New Roman" pitchFamily="18" charset="0"/>
            </a:endParaRPr>
          </a:p>
          <a:p>
            <a:pPr marL="0" marR="0" lvl="0" indent="406400" algn="l" defTabSz="914400" rtl="0" eaLnBrk="0" fontAlgn="base" latinLnBrk="0" hangingPunct="0">
              <a:lnSpc>
                <a:spcPts val="21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Times New Roman" pitchFamily="18" charset="0"/>
                <a:ea typeface="仿宋_GB2312"/>
                <a:cs typeface="Times New Roman" pitchFamily="18" charset="0"/>
              </a:rPr>
              <a:t>京区各事业单位要高度重视，要把垃圾分类工作作为本单位</a:t>
            </a:r>
            <a:r>
              <a:rPr kumimoji="0" lang="zh-CN" altLang="en-US" sz="1600" b="0" i="0" u="none" strike="noStrike" cap="none" normalizeH="0" baseline="0" dirty="0" smtClean="0">
                <a:ln>
                  <a:noFill/>
                </a:ln>
                <a:solidFill>
                  <a:srgbClr val="FF0000"/>
                </a:solidFill>
                <a:effectLst/>
                <a:latin typeface="Times New Roman" pitchFamily="18" charset="0"/>
                <a:ea typeface="仿宋_GB2312"/>
                <a:cs typeface="Times New Roman" pitchFamily="18" charset="0"/>
              </a:rPr>
              <a:t>精神文明建设</a:t>
            </a:r>
            <a:r>
              <a:rPr kumimoji="0" lang="zh-CN" altLang="en-US" sz="1600" b="0" i="0" u="none" strike="noStrike" cap="none" normalizeH="0" baseline="0" dirty="0" smtClean="0">
                <a:ln>
                  <a:noFill/>
                </a:ln>
                <a:solidFill>
                  <a:schemeClr val="tx1"/>
                </a:solidFill>
                <a:effectLst/>
                <a:latin typeface="Times New Roman" pitchFamily="18" charset="0"/>
                <a:ea typeface="仿宋_GB2312"/>
                <a:cs typeface="Times New Roman" pitchFamily="18" charset="0"/>
              </a:rPr>
              <a:t>的一项重要内容来抓，</a:t>
            </a:r>
            <a:r>
              <a:rPr kumimoji="0" lang="zh-CN" altLang="en-US" sz="1600" b="0" i="0" u="none" strike="noStrike" cap="none" normalizeH="0" baseline="0" dirty="0" smtClean="0">
                <a:ln>
                  <a:noFill/>
                </a:ln>
                <a:solidFill>
                  <a:srgbClr val="FF0000"/>
                </a:solidFill>
                <a:effectLst/>
                <a:latin typeface="Times New Roman" pitchFamily="18" charset="0"/>
                <a:ea typeface="仿宋_GB2312"/>
                <a:cs typeface="Times New Roman" pitchFamily="18" charset="0"/>
              </a:rPr>
              <a:t>指定专门部门负责、明确工作队伍，要落实好相关经费</a:t>
            </a:r>
            <a:r>
              <a:rPr kumimoji="0" lang="zh-CN" altLang="en-US" sz="1600" b="0" i="0" u="none" strike="noStrike" cap="none" normalizeH="0" baseline="0" dirty="0" smtClean="0">
                <a:ln>
                  <a:noFill/>
                </a:ln>
                <a:solidFill>
                  <a:schemeClr val="tx1"/>
                </a:solidFill>
                <a:effectLst/>
                <a:latin typeface="Times New Roman" pitchFamily="18" charset="0"/>
                <a:ea typeface="仿宋_GB2312"/>
                <a:cs typeface="Times New Roman" pitchFamily="18" charset="0"/>
              </a:rPr>
              <a:t>，做好任务安排、组织协调、宣传培训和指导督查等各项工作。</a:t>
            </a:r>
            <a:endParaRPr kumimoji="0" lang="en-US" altLang="zh-CN" sz="1600" b="0" i="0" u="none" strike="noStrike" cap="none" normalizeH="0" baseline="0" dirty="0" smtClean="0">
              <a:ln>
                <a:noFill/>
              </a:ln>
              <a:solidFill>
                <a:schemeClr val="tx1"/>
              </a:solidFill>
              <a:effectLst/>
              <a:latin typeface="Times New Roman" pitchFamily="18" charset="0"/>
              <a:ea typeface="仿宋_GB2312"/>
              <a:cs typeface="Times New Roman" pitchFamily="18" charset="0"/>
            </a:endParaRPr>
          </a:p>
          <a:p>
            <a:pPr marL="0" marR="0" lvl="0" indent="406400" algn="l" defTabSz="914400" rtl="0" eaLnBrk="0" fontAlgn="base" latinLnBrk="0" hangingPunct="0">
              <a:lnSpc>
                <a:spcPts val="21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Times New Roman" pitchFamily="18" charset="0"/>
                <a:ea typeface="仿宋_GB2312"/>
                <a:cs typeface="Times New Roman" pitchFamily="18" charset="0"/>
              </a:rPr>
              <a:t>要按要求</a:t>
            </a:r>
            <a:r>
              <a:rPr kumimoji="0" lang="zh-CN" altLang="en-US" sz="1600" b="0" i="0" u="none" strike="noStrike" cap="none" normalizeH="0" baseline="0" dirty="0" smtClean="0">
                <a:ln>
                  <a:noFill/>
                </a:ln>
                <a:solidFill>
                  <a:srgbClr val="FF0000"/>
                </a:solidFill>
                <a:effectLst/>
                <a:latin typeface="Times New Roman" pitchFamily="18" charset="0"/>
                <a:ea typeface="仿宋_GB2312"/>
                <a:cs typeface="Times New Roman" pitchFamily="18" charset="0"/>
              </a:rPr>
              <a:t>配备相应收集设备</a:t>
            </a:r>
            <a:r>
              <a:rPr kumimoji="0" lang="zh-CN" altLang="en-US" sz="1600" b="0" i="0" u="none" strike="noStrike" cap="none" normalizeH="0" baseline="0" dirty="0" smtClean="0">
                <a:ln>
                  <a:noFill/>
                </a:ln>
                <a:solidFill>
                  <a:schemeClr val="tx1"/>
                </a:solidFill>
                <a:effectLst/>
                <a:latin typeface="Times New Roman" pitchFamily="18" charset="0"/>
                <a:ea typeface="仿宋_GB2312"/>
                <a:cs typeface="Times New Roman" pitchFamily="18" charset="0"/>
              </a:rPr>
              <a:t>、</a:t>
            </a:r>
            <a:r>
              <a:rPr kumimoji="0" lang="zh-CN" altLang="en-US" sz="1600" b="0" i="0" u="none" strike="noStrike" cap="none" normalizeH="0" baseline="0" dirty="0" smtClean="0">
                <a:ln>
                  <a:noFill/>
                </a:ln>
                <a:solidFill>
                  <a:srgbClr val="FF0000"/>
                </a:solidFill>
                <a:effectLst/>
                <a:latin typeface="Times New Roman" pitchFamily="18" charset="0"/>
                <a:ea typeface="仿宋_GB2312"/>
                <a:cs typeface="Times New Roman" pitchFamily="18" charset="0"/>
              </a:rPr>
              <a:t>粘贴规范标识</a:t>
            </a:r>
            <a:r>
              <a:rPr kumimoji="0" lang="zh-CN" altLang="en-US" sz="1600" b="0" i="0" u="none" strike="noStrike" cap="none" normalizeH="0" baseline="0" dirty="0" smtClean="0">
                <a:ln>
                  <a:noFill/>
                </a:ln>
                <a:solidFill>
                  <a:schemeClr val="tx1"/>
                </a:solidFill>
                <a:effectLst/>
                <a:latin typeface="Times New Roman" pitchFamily="18" charset="0"/>
                <a:ea typeface="仿宋_GB2312"/>
                <a:cs typeface="Times New Roman" pitchFamily="18" charset="0"/>
              </a:rPr>
              <a:t>、</a:t>
            </a:r>
            <a:r>
              <a:rPr kumimoji="0" lang="zh-CN" altLang="en-US" sz="1600" b="0" i="0" u="none" strike="noStrike" cap="none" normalizeH="0" baseline="0" dirty="0" smtClean="0">
                <a:ln>
                  <a:noFill/>
                </a:ln>
                <a:solidFill>
                  <a:srgbClr val="FF0000"/>
                </a:solidFill>
                <a:effectLst/>
                <a:latin typeface="Times New Roman" pitchFamily="18" charset="0"/>
                <a:ea typeface="仿宋_GB2312"/>
                <a:cs typeface="Times New Roman" pitchFamily="18" charset="0"/>
              </a:rPr>
              <a:t>建立分类台账、与有资质的单位签订清运合同</a:t>
            </a:r>
            <a:r>
              <a:rPr kumimoji="0" lang="zh-CN" altLang="en-US" sz="1600" b="0" i="0" u="none" strike="noStrike" cap="none" normalizeH="0" baseline="0" dirty="0" smtClean="0">
                <a:ln>
                  <a:noFill/>
                </a:ln>
                <a:solidFill>
                  <a:schemeClr val="tx1"/>
                </a:solidFill>
                <a:effectLst/>
                <a:latin typeface="Times New Roman" pitchFamily="18" charset="0"/>
                <a:ea typeface="仿宋_GB2312"/>
                <a:cs typeface="Times New Roman" pitchFamily="18" charset="0"/>
              </a:rPr>
              <a:t>等。</a:t>
            </a:r>
            <a:endParaRPr kumimoji="0" lang="en-US" altLang="zh-CN" sz="1600" b="0" i="0" u="none" strike="noStrike" cap="none" normalizeH="0" baseline="0" dirty="0" smtClean="0">
              <a:ln>
                <a:noFill/>
              </a:ln>
              <a:solidFill>
                <a:schemeClr val="tx1"/>
              </a:solidFill>
              <a:effectLst/>
              <a:latin typeface="Times New Roman" pitchFamily="18" charset="0"/>
              <a:ea typeface="仿宋_GB2312"/>
              <a:cs typeface="Times New Roman" pitchFamily="18" charset="0"/>
            </a:endParaRPr>
          </a:p>
          <a:p>
            <a:pPr marL="0" marR="0" lvl="0" indent="406400" algn="l" defTabSz="914400" rtl="0" eaLnBrk="0" fontAlgn="base" latinLnBrk="0" hangingPunct="0">
              <a:lnSpc>
                <a:spcPts val="21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Times New Roman" pitchFamily="18" charset="0"/>
                <a:ea typeface="仿宋_GB2312"/>
                <a:cs typeface="Times New Roman" pitchFamily="18" charset="0"/>
              </a:rPr>
              <a:t>要加强垃圾强制分类</a:t>
            </a:r>
            <a:r>
              <a:rPr kumimoji="0" lang="zh-CN" altLang="en-US" sz="1600" b="0" i="0" u="none" strike="noStrike" cap="none" normalizeH="0" baseline="0" dirty="0" smtClean="0">
                <a:ln>
                  <a:noFill/>
                </a:ln>
                <a:solidFill>
                  <a:srgbClr val="FF0000"/>
                </a:solidFill>
                <a:effectLst/>
                <a:latin typeface="Times New Roman" pitchFamily="18" charset="0"/>
                <a:ea typeface="仿宋_GB2312"/>
                <a:cs typeface="Times New Roman" pitchFamily="18" charset="0"/>
              </a:rPr>
              <a:t>宣传工作</a:t>
            </a:r>
            <a:r>
              <a:rPr kumimoji="0" lang="zh-CN" altLang="en-US" sz="1600" b="0" i="0" u="none" strike="noStrike" cap="none" normalizeH="0" baseline="0" dirty="0" smtClean="0">
                <a:ln>
                  <a:noFill/>
                </a:ln>
                <a:solidFill>
                  <a:schemeClr val="tx1"/>
                </a:solidFill>
                <a:effectLst/>
                <a:latin typeface="Times New Roman" pitchFamily="18" charset="0"/>
                <a:ea typeface="仿宋_GB2312"/>
                <a:cs typeface="Times New Roman" pitchFamily="18" charset="0"/>
              </a:rPr>
              <a:t>，充分利用海报、橱窗、网站、微信等多种方式，向干部职工宣传普及分类常识，培养分类意识。</a:t>
            </a:r>
            <a:endParaRPr kumimoji="0" lang="en-US" altLang="zh-CN" sz="1600" b="0" i="0" u="none" strike="noStrike" cap="none" normalizeH="0" baseline="0" dirty="0" smtClean="0">
              <a:ln>
                <a:noFill/>
              </a:ln>
              <a:solidFill>
                <a:schemeClr val="tx1"/>
              </a:solidFill>
              <a:effectLst/>
              <a:latin typeface="Times New Roman" pitchFamily="18" charset="0"/>
              <a:ea typeface="仿宋_GB2312"/>
              <a:cs typeface="Times New Roman" pitchFamily="18" charset="0"/>
            </a:endParaRPr>
          </a:p>
          <a:p>
            <a:pPr marL="0" marR="0" lvl="0" indent="406400" algn="l" defTabSz="914400" rtl="0" eaLnBrk="0" fontAlgn="base" latinLnBrk="0" hangingPunct="0">
              <a:lnSpc>
                <a:spcPts val="21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Times New Roman" pitchFamily="18" charset="0"/>
                <a:ea typeface="仿宋_GB2312"/>
                <a:cs typeface="Times New Roman" pitchFamily="18" charset="0"/>
              </a:rPr>
              <a:t>要建立垃圾分类工作</a:t>
            </a:r>
            <a:r>
              <a:rPr kumimoji="0" lang="zh-CN" altLang="en-US" sz="1600" b="0" i="0" u="none" strike="noStrike" cap="none" normalizeH="0" baseline="0" dirty="0" smtClean="0">
                <a:ln>
                  <a:noFill/>
                </a:ln>
                <a:solidFill>
                  <a:srgbClr val="FF0000"/>
                </a:solidFill>
                <a:effectLst/>
                <a:latin typeface="Times New Roman" pitchFamily="18" charset="0"/>
                <a:ea typeface="仿宋_GB2312"/>
                <a:cs typeface="Times New Roman" pitchFamily="18" charset="0"/>
              </a:rPr>
              <a:t>督导员</a:t>
            </a:r>
            <a:r>
              <a:rPr kumimoji="0" lang="zh-CN" altLang="en-US" sz="1600" b="0" i="0" u="none" strike="noStrike" cap="none" normalizeH="0" baseline="0" dirty="0" smtClean="0">
                <a:ln>
                  <a:noFill/>
                </a:ln>
                <a:solidFill>
                  <a:schemeClr val="tx1"/>
                </a:solidFill>
                <a:effectLst/>
                <a:latin typeface="Times New Roman" pitchFamily="18" charset="0"/>
                <a:ea typeface="仿宋_GB2312"/>
                <a:cs typeface="Times New Roman" pitchFamily="18" charset="0"/>
              </a:rPr>
              <a:t>、志愿者队伍，加强日常</a:t>
            </a:r>
            <a:r>
              <a:rPr kumimoji="0" lang="zh-CN" altLang="en-US" sz="1600" b="0" i="0" u="none" strike="noStrike" cap="none" normalizeH="0" baseline="0" dirty="0" smtClean="0">
                <a:ln>
                  <a:noFill/>
                </a:ln>
                <a:solidFill>
                  <a:srgbClr val="FF0000"/>
                </a:solidFill>
                <a:effectLst/>
                <a:latin typeface="Times New Roman" pitchFamily="18" charset="0"/>
                <a:ea typeface="仿宋_GB2312"/>
                <a:cs typeface="Times New Roman" pitchFamily="18" charset="0"/>
              </a:rPr>
              <a:t>监督检查</a:t>
            </a:r>
            <a:r>
              <a:rPr kumimoji="0" lang="zh-CN" altLang="en-US" sz="1600" b="0" i="0" u="none" strike="noStrike" cap="none" normalizeH="0" baseline="0" dirty="0" smtClean="0">
                <a:ln>
                  <a:noFill/>
                </a:ln>
                <a:solidFill>
                  <a:schemeClr val="tx1"/>
                </a:solidFill>
                <a:effectLst/>
                <a:latin typeface="Times New Roman" pitchFamily="18" charset="0"/>
                <a:ea typeface="仿宋_GB2312"/>
                <a:cs typeface="Times New Roman" pitchFamily="18" charset="0"/>
              </a:rPr>
              <a:t>，确保工作实效。</a:t>
            </a: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 name="矩形 2"/>
          <p:cNvSpPr/>
          <p:nvPr/>
        </p:nvSpPr>
        <p:spPr>
          <a:xfrm>
            <a:off x="754910" y="829339"/>
            <a:ext cx="1338829" cy="369332"/>
          </a:xfrm>
          <a:prstGeom prst="rect">
            <a:avLst/>
          </a:prstGeom>
        </p:spPr>
        <p:txBody>
          <a:bodyPr wrap="none">
            <a:spAutoFit/>
          </a:bodyPr>
          <a:lstStyle/>
          <a:p>
            <a:pPr algn="ctr"/>
            <a:r>
              <a:rPr lang="zh-CN" altLang="en-US" b="1" dirty="0" smtClean="0">
                <a:solidFill>
                  <a:srgbClr val="FF0000"/>
                </a:solidFill>
              </a:rPr>
              <a:t>具体</a:t>
            </a:r>
            <a:r>
              <a:rPr lang="zh-CN" altLang="en-US" b="1" dirty="0">
                <a:solidFill>
                  <a:srgbClr val="FF0000"/>
                </a:solidFill>
              </a:rPr>
              <a:t>任务</a:t>
            </a:r>
            <a:r>
              <a:rPr lang="zh-CN" altLang="en-US" b="1" dirty="0" smtClean="0">
                <a:solidFill>
                  <a:srgbClr val="FF0000"/>
                </a:solidFill>
              </a:rPr>
              <a:t>：</a:t>
            </a:r>
            <a:endParaRPr lang="zh-CN" altLang="en-US" b="1" dirty="0">
              <a:solidFill>
                <a:srgbClr val="FF0000"/>
              </a:solidFill>
            </a:endParaRPr>
          </a:p>
        </p:txBody>
      </p:sp>
      <p:sp>
        <p:nvSpPr>
          <p:cNvPr id="6" name="圆角矩形 5"/>
          <p:cNvSpPr/>
          <p:nvPr/>
        </p:nvSpPr>
        <p:spPr>
          <a:xfrm>
            <a:off x="2468673" y="154201"/>
            <a:ext cx="4401879" cy="520700"/>
          </a:xfrm>
          <a:prstGeom prst="roundRect">
            <a:avLst/>
          </a:prstGeom>
          <a:solidFill>
            <a:schemeClr val="bg1">
              <a:lumMod val="95000"/>
            </a:schemeClr>
          </a:solidFill>
          <a:ln w="317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accent1"/>
                </a:solidFill>
              </a:rPr>
              <a:t>二</a:t>
            </a:r>
            <a:r>
              <a:rPr lang="zh-CN" altLang="en-US" sz="2400" b="1" dirty="0" smtClean="0">
                <a:solidFill>
                  <a:schemeClr val="accent1"/>
                </a:solidFill>
              </a:rPr>
              <a:t>、生活垃圾分类工作要求</a:t>
            </a:r>
            <a:endParaRPr lang="zh-CN" altLang="en-US" sz="2400" b="1" dirty="0">
              <a:solidFill>
                <a:schemeClr val="accent1"/>
              </a:solidFill>
            </a:endParaRPr>
          </a:p>
        </p:txBody>
      </p:sp>
    </p:spTree>
    <p:extLst>
      <p:ext uri="{BB962C8B-B14F-4D97-AF65-F5344CB8AC3E}">
        <p14:creationId xmlns:p14="http://schemas.microsoft.com/office/powerpoint/2010/main" val="3595763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菱形 107"/>
          <p:cNvSpPr/>
          <p:nvPr/>
        </p:nvSpPr>
        <p:spPr>
          <a:xfrm>
            <a:off x="3526972" y="4310742"/>
            <a:ext cx="415636" cy="380011"/>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灯片编号占位符 1"/>
          <p:cNvSpPr>
            <a:spLocks noGrp="1"/>
          </p:cNvSpPr>
          <p:nvPr>
            <p:ph type="sldNum" sz="quarter" idx="4"/>
          </p:nvPr>
        </p:nvSpPr>
        <p:spPr/>
        <p:txBody>
          <a:bodyPr/>
          <a:lstStyle/>
          <a:p>
            <a:pPr algn="ctr"/>
            <a:fld id="{48F63A3B-78C7-47BE-AE5E-E10140E04643}" type="slidenum">
              <a:rPr lang="en-US" altLang="zh-CN" smtClean="0"/>
              <a:pPr algn="ctr"/>
              <a:t>11</a:t>
            </a:fld>
            <a:endParaRPr lang="zh-CN" altLang="en-US" dirty="0"/>
          </a:p>
        </p:txBody>
      </p:sp>
      <p:grpSp>
        <p:nvGrpSpPr>
          <p:cNvPr id="3" name="组合 51"/>
          <p:cNvGrpSpPr/>
          <p:nvPr/>
        </p:nvGrpSpPr>
        <p:grpSpPr>
          <a:xfrm rot="10800000">
            <a:off x="1031126" y="710669"/>
            <a:ext cx="6984723" cy="3849456"/>
            <a:chOff x="306727" y="1341182"/>
            <a:chExt cx="8441737" cy="4515959"/>
          </a:xfrm>
        </p:grpSpPr>
        <p:sp>
          <p:nvSpPr>
            <p:cNvPr id="4" name="Oval 17"/>
            <p:cNvSpPr/>
            <p:nvPr/>
          </p:nvSpPr>
          <p:spPr>
            <a:xfrm rot="2700000">
              <a:off x="4486423" y="1341182"/>
              <a:ext cx="1045053" cy="1045054"/>
            </a:xfrm>
            <a:prstGeom prst="ellipse">
              <a:avLst/>
            </a:prstGeom>
            <a:solidFill>
              <a:srgbClr val="00602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5" name="Group 10"/>
            <p:cNvGrpSpPr/>
            <p:nvPr/>
          </p:nvGrpSpPr>
          <p:grpSpPr>
            <a:xfrm rot="2700000">
              <a:off x="3746017" y="1756952"/>
              <a:ext cx="1045053" cy="1540080"/>
              <a:chOff x="3124200" y="2114550"/>
              <a:chExt cx="1447800" cy="2133600"/>
            </a:xfrm>
            <a:solidFill>
              <a:srgbClr val="92D050"/>
            </a:solidFill>
          </p:grpSpPr>
          <p:sp>
            <p:nvSpPr>
              <p:cNvPr id="6" name="Oval 11"/>
              <p:cNvSpPr/>
              <p:nvPr/>
            </p:nvSpPr>
            <p:spPr>
              <a:xfrm>
                <a:off x="3124200" y="2800350"/>
                <a:ext cx="1447800" cy="14478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Up Arrow 12"/>
              <p:cNvSpPr/>
              <p:nvPr/>
            </p:nvSpPr>
            <p:spPr>
              <a:xfrm>
                <a:off x="3352800" y="2114550"/>
                <a:ext cx="990600" cy="914400"/>
              </a:xfrm>
              <a:prstGeom prst="upArrow">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9" name="Group 13"/>
            <p:cNvGrpSpPr/>
            <p:nvPr/>
          </p:nvGrpSpPr>
          <p:grpSpPr>
            <a:xfrm rot="18900000">
              <a:off x="4241042" y="2654606"/>
              <a:ext cx="1045054" cy="1540078"/>
              <a:chOff x="3124200" y="2114550"/>
              <a:chExt cx="1447800" cy="2133600"/>
            </a:xfrm>
            <a:solidFill>
              <a:srgbClr val="00602B"/>
            </a:solidFill>
          </p:grpSpPr>
          <p:sp>
            <p:nvSpPr>
              <p:cNvPr id="10" name="Oval 14"/>
              <p:cNvSpPr/>
              <p:nvPr/>
            </p:nvSpPr>
            <p:spPr>
              <a:xfrm>
                <a:off x="3124200" y="2800350"/>
                <a:ext cx="1447800" cy="14478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Up Arrow 15"/>
              <p:cNvSpPr/>
              <p:nvPr/>
            </p:nvSpPr>
            <p:spPr>
              <a:xfrm>
                <a:off x="3352800" y="2114550"/>
                <a:ext cx="990600" cy="914400"/>
              </a:xfrm>
              <a:prstGeom prst="upArrow">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2" name="Group 6"/>
            <p:cNvGrpSpPr/>
            <p:nvPr/>
          </p:nvGrpSpPr>
          <p:grpSpPr>
            <a:xfrm rot="2700000">
              <a:off x="3746017" y="3495863"/>
              <a:ext cx="1045053" cy="1540080"/>
              <a:chOff x="3124200" y="2114550"/>
              <a:chExt cx="1447800" cy="2133600"/>
            </a:xfrm>
            <a:solidFill>
              <a:srgbClr val="92D050"/>
            </a:solidFill>
          </p:grpSpPr>
          <p:sp>
            <p:nvSpPr>
              <p:cNvPr id="13" name="Oval 7"/>
              <p:cNvSpPr/>
              <p:nvPr/>
            </p:nvSpPr>
            <p:spPr>
              <a:xfrm>
                <a:off x="3124200" y="2800350"/>
                <a:ext cx="1447800" cy="14478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Up Arrow 8"/>
              <p:cNvSpPr/>
              <p:nvPr/>
            </p:nvSpPr>
            <p:spPr>
              <a:xfrm>
                <a:off x="3352800" y="2114550"/>
                <a:ext cx="990600" cy="914400"/>
              </a:xfrm>
              <a:prstGeom prst="upArrow">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5" name="Group 5"/>
            <p:cNvGrpSpPr/>
            <p:nvPr/>
          </p:nvGrpSpPr>
          <p:grpSpPr>
            <a:xfrm rot="18900000">
              <a:off x="4241042" y="4317063"/>
              <a:ext cx="1045054" cy="1540078"/>
              <a:chOff x="3124200" y="2114550"/>
              <a:chExt cx="1447800" cy="2133600"/>
            </a:xfrm>
          </p:grpSpPr>
          <p:sp>
            <p:nvSpPr>
              <p:cNvPr id="16" name="Oval 3"/>
              <p:cNvSpPr/>
              <p:nvPr/>
            </p:nvSpPr>
            <p:spPr>
              <a:xfrm>
                <a:off x="3124200" y="2800350"/>
                <a:ext cx="1447800" cy="1447800"/>
              </a:xfrm>
              <a:prstGeom prst="ellipse">
                <a:avLst/>
              </a:prstGeom>
              <a:solidFill>
                <a:srgbClr val="00602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Up Arrow 4"/>
              <p:cNvSpPr/>
              <p:nvPr/>
            </p:nvSpPr>
            <p:spPr>
              <a:xfrm>
                <a:off x="3352800" y="2114550"/>
                <a:ext cx="990600" cy="914400"/>
              </a:xfrm>
              <a:prstGeom prst="upArrow">
                <a:avLst/>
              </a:prstGeom>
              <a:solidFill>
                <a:srgbClr val="00602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18" name="Freeform 107"/>
            <p:cNvSpPr>
              <a:spLocks noEditPoints="1"/>
            </p:cNvSpPr>
            <p:nvPr/>
          </p:nvSpPr>
          <p:spPr bwMode="auto">
            <a:xfrm>
              <a:off x="4769949" y="5079296"/>
              <a:ext cx="360535" cy="365649"/>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ysClr val="window" lastClr="FFFFFF"/>
            </a:solidFill>
            <a:ln w="9525">
              <a:noFill/>
              <a:round/>
              <a:headEnd/>
              <a:tailEnd/>
            </a:ln>
          </p:spPr>
          <p:txBody>
            <a:bodyPr vert="horz" wrap="square" lIns="111650" tIns="55825" rIns="111650" bIns="55825" numCol="1" anchor="t" anchorCtr="0" compatLnSpc="1">
              <a:prstTxWarp prst="textNoShape">
                <a:avLst/>
              </a:prstTxWarp>
            </a:bodyP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74"/>
            <p:cNvSpPr>
              <a:spLocks noEditPoints="1"/>
            </p:cNvSpPr>
            <p:nvPr/>
          </p:nvSpPr>
          <p:spPr bwMode="auto">
            <a:xfrm rot="10800000">
              <a:off x="4758318" y="3410094"/>
              <a:ext cx="389616" cy="302203"/>
            </a:xfrm>
            <a:custGeom>
              <a:avLst/>
              <a:gdLst/>
              <a:ahLst/>
              <a:cxnLst>
                <a:cxn ang="0">
                  <a:pos x="66" y="17"/>
                </a:cxn>
                <a:cxn ang="0">
                  <a:pos x="47" y="30"/>
                </a:cxn>
                <a:cxn ang="0">
                  <a:pos x="37" y="36"/>
                </a:cxn>
                <a:cxn ang="0">
                  <a:pos x="36" y="36"/>
                </a:cxn>
                <a:cxn ang="0">
                  <a:pos x="36" y="36"/>
                </a:cxn>
                <a:cxn ang="0">
                  <a:pos x="26" y="30"/>
                </a:cxn>
                <a:cxn ang="0">
                  <a:pos x="7" y="17"/>
                </a:cxn>
                <a:cxn ang="0">
                  <a:pos x="0" y="7"/>
                </a:cxn>
                <a:cxn ang="0">
                  <a:pos x="7" y="0"/>
                </a:cxn>
                <a:cxn ang="0">
                  <a:pos x="66" y="0"/>
                </a:cxn>
                <a:cxn ang="0">
                  <a:pos x="72" y="6"/>
                </a:cxn>
                <a:cxn ang="0">
                  <a:pos x="66" y="17"/>
                </a:cxn>
                <a:cxn ang="0">
                  <a:pos x="72" y="50"/>
                </a:cxn>
                <a:cxn ang="0">
                  <a:pos x="66" y="56"/>
                </a:cxn>
                <a:cxn ang="0">
                  <a:pos x="7" y="56"/>
                </a:cxn>
                <a:cxn ang="0">
                  <a:pos x="0" y="50"/>
                </a:cxn>
                <a:cxn ang="0">
                  <a:pos x="0" y="18"/>
                </a:cxn>
                <a:cxn ang="0">
                  <a:pos x="5" y="21"/>
                </a:cxn>
                <a:cxn ang="0">
                  <a:pos x="24" y="35"/>
                </a:cxn>
                <a:cxn ang="0">
                  <a:pos x="36" y="41"/>
                </a:cxn>
                <a:cxn ang="0">
                  <a:pos x="36" y="41"/>
                </a:cxn>
                <a:cxn ang="0">
                  <a:pos x="37" y="41"/>
                </a:cxn>
                <a:cxn ang="0">
                  <a:pos x="48" y="35"/>
                </a:cxn>
                <a:cxn ang="0">
                  <a:pos x="68" y="21"/>
                </a:cxn>
                <a:cxn ang="0">
                  <a:pos x="72" y="18"/>
                </a:cxn>
                <a:cxn ang="0">
                  <a:pos x="72" y="50"/>
                </a:cxn>
              </a:cxnLst>
              <a:rect l="0" t="0" r="r" b="b"/>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ysClr val="window" lastClr="FFFFFF"/>
            </a:solidFill>
            <a:ln w="9525">
              <a:noFill/>
              <a:round/>
              <a:headEnd/>
              <a:tailEnd/>
            </a:ln>
          </p:spPr>
          <p:txBody>
            <a:bodyPr vert="horz" wrap="square" lIns="111650" tIns="55825" rIns="111650" bIns="5582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48"/>
            <p:cNvSpPr>
              <a:spLocks noEditPoints="1"/>
            </p:cNvSpPr>
            <p:nvPr/>
          </p:nvSpPr>
          <p:spPr bwMode="auto">
            <a:xfrm rot="10800000">
              <a:off x="3890833" y="2531524"/>
              <a:ext cx="397368" cy="383075"/>
            </a:xfrm>
            <a:custGeom>
              <a:avLst/>
              <a:gdLst/>
              <a:ahLst/>
              <a:cxnLst>
                <a:cxn ang="0">
                  <a:pos x="16" y="54"/>
                </a:cxn>
                <a:cxn ang="0">
                  <a:pos x="14" y="57"/>
                </a:cxn>
                <a:cxn ang="0">
                  <a:pos x="2" y="57"/>
                </a:cxn>
                <a:cxn ang="0">
                  <a:pos x="0" y="54"/>
                </a:cxn>
                <a:cxn ang="0">
                  <a:pos x="0" y="29"/>
                </a:cxn>
                <a:cxn ang="0">
                  <a:pos x="2" y="26"/>
                </a:cxn>
                <a:cxn ang="0">
                  <a:pos x="14" y="26"/>
                </a:cxn>
                <a:cxn ang="0">
                  <a:pos x="16" y="29"/>
                </a:cxn>
                <a:cxn ang="0">
                  <a:pos x="16" y="54"/>
                </a:cxn>
                <a:cxn ang="0">
                  <a:pos x="7" y="47"/>
                </a:cxn>
                <a:cxn ang="0">
                  <a:pos x="5" y="49"/>
                </a:cxn>
                <a:cxn ang="0">
                  <a:pos x="7" y="52"/>
                </a:cxn>
                <a:cxn ang="0">
                  <a:pos x="10" y="49"/>
                </a:cxn>
                <a:cxn ang="0">
                  <a:pos x="7" y="47"/>
                </a:cxn>
                <a:cxn ang="0">
                  <a:pos x="62" y="35"/>
                </a:cxn>
                <a:cxn ang="0">
                  <a:pos x="62" y="38"/>
                </a:cxn>
                <a:cxn ang="0">
                  <a:pos x="61" y="43"/>
                </a:cxn>
                <a:cxn ang="0">
                  <a:pos x="61" y="48"/>
                </a:cxn>
                <a:cxn ang="0">
                  <a:pos x="59" y="52"/>
                </a:cxn>
                <a:cxn ang="0">
                  <a:pos x="57" y="59"/>
                </a:cxn>
                <a:cxn ang="0">
                  <a:pos x="49" y="62"/>
                </a:cxn>
                <a:cxn ang="0">
                  <a:pos x="47" y="62"/>
                </a:cxn>
                <a:cxn ang="0">
                  <a:pos x="44" y="62"/>
                </a:cxn>
                <a:cxn ang="0">
                  <a:pos x="43" y="62"/>
                </a:cxn>
                <a:cxn ang="0">
                  <a:pos x="28" y="59"/>
                </a:cxn>
                <a:cxn ang="0">
                  <a:pos x="22" y="57"/>
                </a:cxn>
                <a:cxn ang="0">
                  <a:pos x="19" y="54"/>
                </a:cxn>
                <a:cxn ang="0">
                  <a:pos x="19" y="29"/>
                </a:cxn>
                <a:cxn ang="0">
                  <a:pos x="21" y="26"/>
                </a:cxn>
                <a:cxn ang="0">
                  <a:pos x="29" y="19"/>
                </a:cxn>
                <a:cxn ang="0">
                  <a:pos x="33" y="14"/>
                </a:cxn>
                <a:cxn ang="0">
                  <a:pos x="35" y="8"/>
                </a:cxn>
                <a:cxn ang="0">
                  <a:pos x="38" y="1"/>
                </a:cxn>
                <a:cxn ang="0">
                  <a:pos x="40" y="0"/>
                </a:cxn>
                <a:cxn ang="0">
                  <a:pos x="49" y="11"/>
                </a:cxn>
                <a:cxn ang="0">
                  <a:pos x="46" y="18"/>
                </a:cxn>
                <a:cxn ang="0">
                  <a:pos x="45" y="21"/>
                </a:cxn>
                <a:cxn ang="0">
                  <a:pos x="56" y="21"/>
                </a:cxn>
                <a:cxn ang="0">
                  <a:pos x="64" y="29"/>
                </a:cxn>
                <a:cxn ang="0">
                  <a:pos x="62" y="35"/>
                </a:cxn>
              </a:cxnLst>
              <a:rect l="0" t="0" r="r" b="b"/>
              <a:pathLst>
                <a:path w="64" h="62">
                  <a:moveTo>
                    <a:pt x="16" y="54"/>
                  </a:moveTo>
                  <a:cubicBezTo>
                    <a:pt x="16" y="56"/>
                    <a:pt x="15" y="57"/>
                    <a:pt x="14" y="57"/>
                  </a:cubicBezTo>
                  <a:cubicBezTo>
                    <a:pt x="2" y="57"/>
                    <a:pt x="2" y="57"/>
                    <a:pt x="2" y="57"/>
                  </a:cubicBezTo>
                  <a:cubicBezTo>
                    <a:pt x="1" y="57"/>
                    <a:pt x="0" y="56"/>
                    <a:pt x="0" y="54"/>
                  </a:cubicBezTo>
                  <a:cubicBezTo>
                    <a:pt x="0" y="29"/>
                    <a:pt x="0" y="29"/>
                    <a:pt x="0" y="29"/>
                  </a:cubicBezTo>
                  <a:cubicBezTo>
                    <a:pt x="0" y="27"/>
                    <a:pt x="1" y="26"/>
                    <a:pt x="2" y="26"/>
                  </a:cubicBezTo>
                  <a:cubicBezTo>
                    <a:pt x="14" y="26"/>
                    <a:pt x="14" y="26"/>
                    <a:pt x="14" y="26"/>
                  </a:cubicBezTo>
                  <a:cubicBezTo>
                    <a:pt x="15" y="26"/>
                    <a:pt x="16" y="27"/>
                    <a:pt x="16" y="29"/>
                  </a:cubicBezTo>
                  <a:lnTo>
                    <a:pt x="16" y="54"/>
                  </a:lnTo>
                  <a:close/>
                  <a:moveTo>
                    <a:pt x="7" y="47"/>
                  </a:moveTo>
                  <a:cubicBezTo>
                    <a:pt x="6" y="47"/>
                    <a:pt x="5" y="48"/>
                    <a:pt x="5" y="49"/>
                  </a:cubicBezTo>
                  <a:cubicBezTo>
                    <a:pt x="5" y="51"/>
                    <a:pt x="6" y="52"/>
                    <a:pt x="7" y="52"/>
                  </a:cubicBezTo>
                  <a:cubicBezTo>
                    <a:pt x="9" y="52"/>
                    <a:pt x="10" y="51"/>
                    <a:pt x="10" y="49"/>
                  </a:cubicBezTo>
                  <a:cubicBezTo>
                    <a:pt x="10" y="48"/>
                    <a:pt x="9" y="47"/>
                    <a:pt x="7" y="47"/>
                  </a:cubicBezTo>
                  <a:close/>
                  <a:moveTo>
                    <a:pt x="62" y="35"/>
                  </a:moveTo>
                  <a:cubicBezTo>
                    <a:pt x="62" y="36"/>
                    <a:pt x="62" y="37"/>
                    <a:pt x="62" y="38"/>
                  </a:cubicBezTo>
                  <a:cubicBezTo>
                    <a:pt x="62" y="40"/>
                    <a:pt x="62" y="42"/>
                    <a:pt x="61" y="43"/>
                  </a:cubicBezTo>
                  <a:cubicBezTo>
                    <a:pt x="61" y="45"/>
                    <a:pt x="61" y="46"/>
                    <a:pt x="61" y="48"/>
                  </a:cubicBezTo>
                  <a:cubicBezTo>
                    <a:pt x="60" y="49"/>
                    <a:pt x="60" y="51"/>
                    <a:pt x="59" y="52"/>
                  </a:cubicBezTo>
                  <a:cubicBezTo>
                    <a:pt x="59" y="55"/>
                    <a:pt x="58" y="57"/>
                    <a:pt x="57" y="59"/>
                  </a:cubicBezTo>
                  <a:cubicBezTo>
                    <a:pt x="55" y="61"/>
                    <a:pt x="52" y="62"/>
                    <a:pt x="49" y="62"/>
                  </a:cubicBezTo>
                  <a:cubicBezTo>
                    <a:pt x="48" y="62"/>
                    <a:pt x="48" y="62"/>
                    <a:pt x="47" y="62"/>
                  </a:cubicBezTo>
                  <a:cubicBezTo>
                    <a:pt x="44" y="62"/>
                    <a:pt x="44" y="62"/>
                    <a:pt x="44" y="62"/>
                  </a:cubicBezTo>
                  <a:cubicBezTo>
                    <a:pt x="43" y="62"/>
                    <a:pt x="43" y="62"/>
                    <a:pt x="43" y="62"/>
                  </a:cubicBezTo>
                  <a:cubicBezTo>
                    <a:pt x="38" y="62"/>
                    <a:pt x="32" y="60"/>
                    <a:pt x="28" y="59"/>
                  </a:cubicBezTo>
                  <a:cubicBezTo>
                    <a:pt x="25" y="58"/>
                    <a:pt x="23" y="57"/>
                    <a:pt x="22" y="57"/>
                  </a:cubicBezTo>
                  <a:cubicBezTo>
                    <a:pt x="20" y="57"/>
                    <a:pt x="19" y="56"/>
                    <a:pt x="19" y="54"/>
                  </a:cubicBezTo>
                  <a:cubicBezTo>
                    <a:pt x="19" y="29"/>
                    <a:pt x="19" y="29"/>
                    <a:pt x="19" y="29"/>
                  </a:cubicBezTo>
                  <a:cubicBezTo>
                    <a:pt x="19" y="27"/>
                    <a:pt x="20" y="26"/>
                    <a:pt x="21" y="26"/>
                  </a:cubicBezTo>
                  <a:cubicBezTo>
                    <a:pt x="23" y="26"/>
                    <a:pt x="27" y="21"/>
                    <a:pt x="29" y="19"/>
                  </a:cubicBezTo>
                  <a:cubicBezTo>
                    <a:pt x="30" y="17"/>
                    <a:pt x="31" y="15"/>
                    <a:pt x="33" y="14"/>
                  </a:cubicBezTo>
                  <a:cubicBezTo>
                    <a:pt x="34" y="13"/>
                    <a:pt x="35" y="10"/>
                    <a:pt x="35" y="8"/>
                  </a:cubicBezTo>
                  <a:cubicBezTo>
                    <a:pt x="36" y="5"/>
                    <a:pt x="36" y="3"/>
                    <a:pt x="38" y="1"/>
                  </a:cubicBezTo>
                  <a:cubicBezTo>
                    <a:pt x="38" y="1"/>
                    <a:pt x="39" y="0"/>
                    <a:pt x="40" y="0"/>
                  </a:cubicBezTo>
                  <a:cubicBezTo>
                    <a:pt x="49" y="0"/>
                    <a:pt x="49" y="8"/>
                    <a:pt x="49" y="11"/>
                  </a:cubicBezTo>
                  <a:cubicBezTo>
                    <a:pt x="49" y="14"/>
                    <a:pt x="47" y="16"/>
                    <a:pt x="46" y="18"/>
                  </a:cubicBezTo>
                  <a:cubicBezTo>
                    <a:pt x="46" y="19"/>
                    <a:pt x="46" y="20"/>
                    <a:pt x="45" y="21"/>
                  </a:cubicBezTo>
                  <a:cubicBezTo>
                    <a:pt x="56" y="21"/>
                    <a:pt x="56" y="21"/>
                    <a:pt x="56" y="21"/>
                  </a:cubicBezTo>
                  <a:cubicBezTo>
                    <a:pt x="60" y="21"/>
                    <a:pt x="64" y="25"/>
                    <a:pt x="64" y="29"/>
                  </a:cubicBezTo>
                  <a:cubicBezTo>
                    <a:pt x="64" y="31"/>
                    <a:pt x="63" y="33"/>
                    <a:pt x="62" y="35"/>
                  </a:cubicBezTo>
                  <a:close/>
                </a:path>
              </a:pathLst>
            </a:custGeom>
            <a:solidFill>
              <a:sysClr val="window" lastClr="FFFFFF"/>
            </a:solidFill>
            <a:ln w="9525">
              <a:noFill/>
              <a:round/>
              <a:headEnd/>
              <a:tailEnd/>
            </a:ln>
          </p:spPr>
          <p:txBody>
            <a:bodyPr vert="horz" wrap="square" lIns="111650" tIns="55825" rIns="111650" bIns="5582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1"/>
            <p:cNvSpPr>
              <a:spLocks noEditPoints="1"/>
            </p:cNvSpPr>
            <p:nvPr/>
          </p:nvSpPr>
          <p:spPr bwMode="auto">
            <a:xfrm rot="10800000">
              <a:off x="3904653" y="4229948"/>
              <a:ext cx="377981" cy="306951"/>
            </a:xfrm>
            <a:custGeom>
              <a:avLst/>
              <a:gdLst/>
              <a:ahLst/>
              <a:cxnLst>
                <a:cxn ang="0">
                  <a:pos x="69" y="43"/>
                </a:cxn>
                <a:cxn ang="0">
                  <a:pos x="64" y="46"/>
                </a:cxn>
                <a:cxn ang="0">
                  <a:pos x="54" y="56"/>
                </a:cxn>
                <a:cxn ang="0">
                  <a:pos x="44" y="46"/>
                </a:cxn>
                <a:cxn ang="0">
                  <a:pos x="28" y="46"/>
                </a:cxn>
                <a:cxn ang="0">
                  <a:pos x="18" y="56"/>
                </a:cxn>
                <a:cxn ang="0">
                  <a:pos x="8" y="46"/>
                </a:cxn>
                <a:cxn ang="0">
                  <a:pos x="5" y="46"/>
                </a:cxn>
                <a:cxn ang="0">
                  <a:pos x="0" y="43"/>
                </a:cxn>
                <a:cxn ang="0">
                  <a:pos x="3" y="41"/>
                </a:cxn>
                <a:cxn ang="0">
                  <a:pos x="3" y="28"/>
                </a:cxn>
                <a:cxn ang="0">
                  <a:pos x="4" y="20"/>
                </a:cxn>
                <a:cxn ang="0">
                  <a:pos x="12" y="12"/>
                </a:cxn>
                <a:cxn ang="0">
                  <a:pos x="17" y="10"/>
                </a:cxn>
                <a:cxn ang="0">
                  <a:pos x="23" y="10"/>
                </a:cxn>
                <a:cxn ang="0">
                  <a:pos x="23" y="2"/>
                </a:cxn>
                <a:cxn ang="0">
                  <a:pos x="26" y="0"/>
                </a:cxn>
                <a:cxn ang="0">
                  <a:pos x="67" y="0"/>
                </a:cxn>
                <a:cxn ang="0">
                  <a:pos x="69" y="2"/>
                </a:cxn>
                <a:cxn ang="0">
                  <a:pos x="69" y="43"/>
                </a:cxn>
                <a:cxn ang="0">
                  <a:pos x="23" y="25"/>
                </a:cxn>
                <a:cxn ang="0">
                  <a:pos x="23" y="15"/>
                </a:cxn>
                <a:cxn ang="0">
                  <a:pos x="17" y="15"/>
                </a:cxn>
                <a:cxn ang="0">
                  <a:pos x="16" y="15"/>
                </a:cxn>
                <a:cxn ang="0">
                  <a:pos x="8" y="23"/>
                </a:cxn>
                <a:cxn ang="0">
                  <a:pos x="8" y="24"/>
                </a:cxn>
                <a:cxn ang="0">
                  <a:pos x="8" y="25"/>
                </a:cxn>
                <a:cxn ang="0">
                  <a:pos x="23" y="25"/>
                </a:cxn>
                <a:cxn ang="0">
                  <a:pos x="18" y="41"/>
                </a:cxn>
                <a:cxn ang="0">
                  <a:pos x="13" y="46"/>
                </a:cxn>
                <a:cxn ang="0">
                  <a:pos x="18" y="51"/>
                </a:cxn>
                <a:cxn ang="0">
                  <a:pos x="23" y="46"/>
                </a:cxn>
                <a:cxn ang="0">
                  <a:pos x="18" y="41"/>
                </a:cxn>
                <a:cxn ang="0">
                  <a:pos x="54" y="41"/>
                </a:cxn>
                <a:cxn ang="0">
                  <a:pos x="49" y="46"/>
                </a:cxn>
                <a:cxn ang="0">
                  <a:pos x="54" y="51"/>
                </a:cxn>
                <a:cxn ang="0">
                  <a:pos x="59" y="46"/>
                </a:cxn>
                <a:cxn ang="0">
                  <a:pos x="54" y="41"/>
                </a:cxn>
              </a:cxnLst>
              <a:rect l="0" t="0" r="r" b="b"/>
              <a:pathLst>
                <a:path w="69" h="56">
                  <a:moveTo>
                    <a:pt x="69" y="43"/>
                  </a:moveTo>
                  <a:cubicBezTo>
                    <a:pt x="69" y="46"/>
                    <a:pt x="66" y="46"/>
                    <a:pt x="64" y="46"/>
                  </a:cubicBezTo>
                  <a:cubicBezTo>
                    <a:pt x="64" y="52"/>
                    <a:pt x="60" y="56"/>
                    <a:pt x="54" y="56"/>
                  </a:cubicBezTo>
                  <a:cubicBezTo>
                    <a:pt x="48" y="56"/>
                    <a:pt x="44" y="52"/>
                    <a:pt x="44" y="46"/>
                  </a:cubicBezTo>
                  <a:cubicBezTo>
                    <a:pt x="28" y="46"/>
                    <a:pt x="28" y="46"/>
                    <a:pt x="28" y="46"/>
                  </a:cubicBezTo>
                  <a:cubicBezTo>
                    <a:pt x="28" y="52"/>
                    <a:pt x="24" y="56"/>
                    <a:pt x="18" y="56"/>
                  </a:cubicBezTo>
                  <a:cubicBezTo>
                    <a:pt x="12" y="56"/>
                    <a:pt x="8" y="52"/>
                    <a:pt x="8" y="46"/>
                  </a:cubicBezTo>
                  <a:cubicBezTo>
                    <a:pt x="5" y="46"/>
                    <a:pt x="5" y="46"/>
                    <a:pt x="5" y="46"/>
                  </a:cubicBezTo>
                  <a:cubicBezTo>
                    <a:pt x="3" y="46"/>
                    <a:pt x="0" y="46"/>
                    <a:pt x="0" y="43"/>
                  </a:cubicBezTo>
                  <a:cubicBezTo>
                    <a:pt x="0" y="42"/>
                    <a:pt x="1" y="41"/>
                    <a:pt x="3" y="41"/>
                  </a:cubicBezTo>
                  <a:cubicBezTo>
                    <a:pt x="3" y="28"/>
                    <a:pt x="3" y="28"/>
                    <a:pt x="3" y="28"/>
                  </a:cubicBezTo>
                  <a:cubicBezTo>
                    <a:pt x="3" y="25"/>
                    <a:pt x="2" y="22"/>
                    <a:pt x="4" y="20"/>
                  </a:cubicBezTo>
                  <a:cubicBezTo>
                    <a:pt x="12" y="12"/>
                    <a:pt x="12" y="12"/>
                    <a:pt x="12" y="12"/>
                  </a:cubicBezTo>
                  <a:cubicBezTo>
                    <a:pt x="13" y="11"/>
                    <a:pt x="15" y="10"/>
                    <a:pt x="17" y="10"/>
                  </a:cubicBezTo>
                  <a:cubicBezTo>
                    <a:pt x="23" y="10"/>
                    <a:pt x="23" y="10"/>
                    <a:pt x="23" y="10"/>
                  </a:cubicBezTo>
                  <a:cubicBezTo>
                    <a:pt x="23" y="2"/>
                    <a:pt x="23" y="2"/>
                    <a:pt x="23" y="2"/>
                  </a:cubicBezTo>
                  <a:cubicBezTo>
                    <a:pt x="23" y="1"/>
                    <a:pt x="24" y="0"/>
                    <a:pt x="26" y="0"/>
                  </a:cubicBezTo>
                  <a:cubicBezTo>
                    <a:pt x="67" y="0"/>
                    <a:pt x="67" y="0"/>
                    <a:pt x="67" y="0"/>
                  </a:cubicBezTo>
                  <a:cubicBezTo>
                    <a:pt x="68" y="0"/>
                    <a:pt x="69" y="1"/>
                    <a:pt x="69" y="2"/>
                  </a:cubicBezTo>
                  <a:lnTo>
                    <a:pt x="69" y="43"/>
                  </a:lnTo>
                  <a:close/>
                  <a:moveTo>
                    <a:pt x="23" y="25"/>
                  </a:moveTo>
                  <a:cubicBezTo>
                    <a:pt x="23" y="15"/>
                    <a:pt x="23" y="15"/>
                    <a:pt x="23" y="15"/>
                  </a:cubicBezTo>
                  <a:cubicBezTo>
                    <a:pt x="17" y="15"/>
                    <a:pt x="17" y="15"/>
                    <a:pt x="17" y="15"/>
                  </a:cubicBezTo>
                  <a:cubicBezTo>
                    <a:pt x="17" y="15"/>
                    <a:pt x="16" y="15"/>
                    <a:pt x="16" y="15"/>
                  </a:cubicBezTo>
                  <a:cubicBezTo>
                    <a:pt x="8" y="23"/>
                    <a:pt x="8" y="23"/>
                    <a:pt x="8" y="23"/>
                  </a:cubicBezTo>
                  <a:cubicBezTo>
                    <a:pt x="8" y="23"/>
                    <a:pt x="8" y="24"/>
                    <a:pt x="8" y="24"/>
                  </a:cubicBezTo>
                  <a:cubicBezTo>
                    <a:pt x="8" y="25"/>
                    <a:pt x="8" y="25"/>
                    <a:pt x="8" y="25"/>
                  </a:cubicBezTo>
                  <a:lnTo>
                    <a:pt x="23" y="25"/>
                  </a:lnTo>
                  <a:close/>
                  <a:moveTo>
                    <a:pt x="18" y="41"/>
                  </a:moveTo>
                  <a:cubicBezTo>
                    <a:pt x="15" y="41"/>
                    <a:pt x="13" y="43"/>
                    <a:pt x="13" y="46"/>
                  </a:cubicBezTo>
                  <a:cubicBezTo>
                    <a:pt x="13" y="49"/>
                    <a:pt x="15" y="51"/>
                    <a:pt x="18" y="51"/>
                  </a:cubicBezTo>
                  <a:cubicBezTo>
                    <a:pt x="21" y="51"/>
                    <a:pt x="23" y="49"/>
                    <a:pt x="23" y="46"/>
                  </a:cubicBezTo>
                  <a:cubicBezTo>
                    <a:pt x="23" y="43"/>
                    <a:pt x="21" y="41"/>
                    <a:pt x="18" y="41"/>
                  </a:cubicBezTo>
                  <a:close/>
                  <a:moveTo>
                    <a:pt x="54" y="41"/>
                  </a:moveTo>
                  <a:cubicBezTo>
                    <a:pt x="51" y="41"/>
                    <a:pt x="49" y="43"/>
                    <a:pt x="49" y="46"/>
                  </a:cubicBezTo>
                  <a:cubicBezTo>
                    <a:pt x="49" y="49"/>
                    <a:pt x="51" y="51"/>
                    <a:pt x="54" y="51"/>
                  </a:cubicBezTo>
                  <a:cubicBezTo>
                    <a:pt x="57" y="51"/>
                    <a:pt x="59" y="49"/>
                    <a:pt x="59" y="46"/>
                  </a:cubicBezTo>
                  <a:cubicBezTo>
                    <a:pt x="59" y="43"/>
                    <a:pt x="57" y="41"/>
                    <a:pt x="54" y="41"/>
                  </a:cubicBezTo>
                  <a:close/>
                </a:path>
              </a:pathLst>
            </a:custGeom>
            <a:solidFill>
              <a:sysClr val="window" lastClr="FFFFFF"/>
            </a:solidFill>
            <a:ln w="9525">
              <a:noFill/>
              <a:round/>
              <a:headEnd/>
              <a:tailEnd/>
            </a:ln>
          </p:spPr>
          <p:txBody>
            <a:bodyPr vert="horz" wrap="square" lIns="111650" tIns="55825" rIns="111650" bIns="5582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118"/>
            <p:cNvSpPr>
              <a:spLocks noEditPoints="1"/>
            </p:cNvSpPr>
            <p:nvPr/>
          </p:nvSpPr>
          <p:spPr bwMode="auto">
            <a:xfrm>
              <a:off x="4823582" y="1727412"/>
              <a:ext cx="399305" cy="388583"/>
            </a:xfrm>
            <a:custGeom>
              <a:avLst/>
              <a:gdLst/>
              <a:ahLst/>
              <a:cxnLst>
                <a:cxn ang="0">
                  <a:pos x="53" y="58"/>
                </a:cxn>
                <a:cxn ang="0">
                  <a:pos x="31" y="67"/>
                </a:cxn>
                <a:cxn ang="0">
                  <a:pos x="0" y="36"/>
                </a:cxn>
                <a:cxn ang="0">
                  <a:pos x="31" y="5"/>
                </a:cxn>
                <a:cxn ang="0">
                  <a:pos x="31" y="36"/>
                </a:cxn>
                <a:cxn ang="0">
                  <a:pos x="53" y="58"/>
                </a:cxn>
                <a:cxn ang="0">
                  <a:pos x="36" y="31"/>
                </a:cxn>
                <a:cxn ang="0">
                  <a:pos x="36" y="0"/>
                </a:cxn>
                <a:cxn ang="0">
                  <a:pos x="67" y="31"/>
                </a:cxn>
                <a:cxn ang="0">
                  <a:pos x="36" y="31"/>
                </a:cxn>
                <a:cxn ang="0">
                  <a:pos x="69" y="36"/>
                </a:cxn>
                <a:cxn ang="0">
                  <a:pos x="60" y="58"/>
                </a:cxn>
                <a:cxn ang="0">
                  <a:pos x="38" y="36"/>
                </a:cxn>
                <a:cxn ang="0">
                  <a:pos x="69" y="36"/>
                </a:cxn>
              </a:cxnLst>
              <a:rect l="0" t="0" r="r" b="b"/>
              <a:pathLst>
                <a:path w="69" h="67">
                  <a:moveTo>
                    <a:pt x="53" y="58"/>
                  </a:moveTo>
                  <a:cubicBezTo>
                    <a:pt x="47" y="64"/>
                    <a:pt x="39" y="67"/>
                    <a:pt x="31" y="67"/>
                  </a:cubicBezTo>
                  <a:cubicBezTo>
                    <a:pt x="14" y="67"/>
                    <a:pt x="0" y="53"/>
                    <a:pt x="0" y="36"/>
                  </a:cubicBezTo>
                  <a:cubicBezTo>
                    <a:pt x="0" y="19"/>
                    <a:pt x="14" y="5"/>
                    <a:pt x="31" y="5"/>
                  </a:cubicBezTo>
                  <a:cubicBezTo>
                    <a:pt x="31" y="36"/>
                    <a:pt x="31" y="36"/>
                    <a:pt x="31" y="36"/>
                  </a:cubicBezTo>
                  <a:lnTo>
                    <a:pt x="53" y="58"/>
                  </a:lnTo>
                  <a:close/>
                  <a:moveTo>
                    <a:pt x="36" y="31"/>
                  </a:moveTo>
                  <a:cubicBezTo>
                    <a:pt x="36" y="0"/>
                    <a:pt x="36" y="0"/>
                    <a:pt x="36" y="0"/>
                  </a:cubicBezTo>
                  <a:cubicBezTo>
                    <a:pt x="53" y="0"/>
                    <a:pt x="67" y="14"/>
                    <a:pt x="67" y="31"/>
                  </a:cubicBezTo>
                  <a:lnTo>
                    <a:pt x="36" y="31"/>
                  </a:lnTo>
                  <a:close/>
                  <a:moveTo>
                    <a:pt x="69" y="36"/>
                  </a:moveTo>
                  <a:cubicBezTo>
                    <a:pt x="69" y="45"/>
                    <a:pt x="66" y="53"/>
                    <a:pt x="60" y="58"/>
                  </a:cubicBezTo>
                  <a:cubicBezTo>
                    <a:pt x="38" y="36"/>
                    <a:pt x="38" y="36"/>
                    <a:pt x="38" y="36"/>
                  </a:cubicBezTo>
                  <a:lnTo>
                    <a:pt x="69" y="36"/>
                  </a:lnTo>
                  <a:close/>
                </a:path>
              </a:pathLst>
            </a:custGeom>
            <a:solidFill>
              <a:sysClr val="window" lastClr="FFFFFF"/>
            </a:solidFill>
            <a:ln w="9525">
              <a:noFill/>
              <a:round/>
              <a:headEnd/>
              <a:tailEnd/>
            </a:ln>
          </p:spPr>
          <p:txBody>
            <a:bodyPr vert="horz" wrap="square" lIns="111650" tIns="55825" rIns="111650" bIns="5582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Isosceles Triangle 37"/>
            <p:cNvSpPr/>
            <p:nvPr/>
          </p:nvSpPr>
          <p:spPr>
            <a:xfrm rot="5400000">
              <a:off x="3263770" y="2455900"/>
              <a:ext cx="209325" cy="162516"/>
            </a:xfrm>
            <a:prstGeom prst="triangle">
              <a:avLst/>
            </a:pr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23" name="Group 42"/>
            <p:cNvGrpSpPr/>
            <p:nvPr/>
          </p:nvGrpSpPr>
          <p:grpSpPr>
            <a:xfrm>
              <a:off x="306727" y="4157616"/>
              <a:ext cx="3142962" cy="717166"/>
              <a:chOff x="838200" y="1919136"/>
              <a:chExt cx="2893138" cy="783203"/>
            </a:xfrm>
          </p:grpSpPr>
          <p:sp>
            <p:nvSpPr>
              <p:cNvPr id="35" name="Isosceles Triangle 43"/>
              <p:cNvSpPr/>
              <p:nvPr/>
            </p:nvSpPr>
            <p:spPr>
              <a:xfrm rot="5400000">
                <a:off x="3542239" y="2235938"/>
                <a:ext cx="228600" cy="149598"/>
              </a:xfrm>
              <a:prstGeom prst="triangle">
                <a:avLst/>
              </a:pr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6" name="Rounded Rectangle 45"/>
              <p:cNvSpPr/>
              <p:nvPr/>
            </p:nvSpPr>
            <p:spPr>
              <a:xfrm rot="10800000">
                <a:off x="838200" y="1919136"/>
                <a:ext cx="2743200" cy="783203"/>
              </a:xfrm>
              <a:prstGeom prst="roundRect">
                <a:avLst>
                  <a:gd name="adj" fmla="val 15647"/>
                </a:avLst>
              </a:prstGeom>
              <a:noFill/>
              <a:ln w="190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lang="zh-CN" altLang="en-US" sz="2000" b="1" kern="0" smtClea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设施</a:t>
                </a:r>
                <a:r>
                  <a:rPr kumimoji="0" lang="zh-CN" altLang="en-US" sz="2000" b="1" i="0" u="none" strike="noStrike" kern="0" cap="none" spc="0" normalizeH="0" baseline="0" noProof="0" smtClean="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配备</a:t>
                </a:r>
                <a:r>
                  <a:rPr kumimoji="0" lang="en-US" altLang="zh-CN" sz="2000" b="1" i="0" u="none" strike="noStrike" kern="0" cap="none" spc="0" normalizeH="0" baseline="0" noProof="0" smtClean="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&amp;</a:t>
                </a:r>
                <a:r>
                  <a:rPr kumimoji="0" lang="zh-CN" altLang="en-US" sz="2000" b="1" i="0" u="none" strike="noStrike" kern="0" cap="none" spc="0" normalizeH="0" baseline="0" noProof="0" smtClean="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分类收集</a:t>
                </a:r>
                <a:endParaRPr kumimoji="0" lang="en-US" sz="2000" b="1" i="0" u="none" strike="noStrike" kern="0" cap="none" spc="0" normalizeH="0" baseline="0" noProof="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40" name="Isosceles Triangle 49"/>
            <p:cNvSpPr/>
            <p:nvPr/>
          </p:nvSpPr>
          <p:spPr>
            <a:xfrm rot="16200000" flipH="1">
              <a:off x="5582098" y="1779207"/>
              <a:ext cx="209325" cy="162516"/>
            </a:xfrm>
            <a:prstGeom prst="triangle">
              <a:avLst/>
            </a:pr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5" name="Isosceles Triangle 54"/>
            <p:cNvSpPr/>
            <p:nvPr/>
          </p:nvSpPr>
          <p:spPr>
            <a:xfrm rot="16200000" flipH="1">
              <a:off x="5582098" y="3620698"/>
              <a:ext cx="209325" cy="162516"/>
            </a:xfrm>
            <a:prstGeom prst="triangle">
              <a:avLst/>
            </a:pr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24" name="Group 58"/>
            <p:cNvGrpSpPr/>
            <p:nvPr/>
          </p:nvGrpSpPr>
          <p:grpSpPr>
            <a:xfrm flipH="1">
              <a:off x="5605502" y="5060879"/>
              <a:ext cx="3142962" cy="626916"/>
              <a:chOff x="838200" y="1988099"/>
              <a:chExt cx="2893138" cy="684641"/>
            </a:xfrm>
          </p:grpSpPr>
          <p:sp>
            <p:nvSpPr>
              <p:cNvPr id="50" name="Isosceles Triangle 59"/>
              <p:cNvSpPr/>
              <p:nvPr/>
            </p:nvSpPr>
            <p:spPr>
              <a:xfrm rot="5400000">
                <a:off x="3542239" y="2235938"/>
                <a:ext cx="228600" cy="149598"/>
              </a:xfrm>
              <a:prstGeom prst="triangl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1" name="Rounded Rectangle 60"/>
              <p:cNvSpPr/>
              <p:nvPr/>
            </p:nvSpPr>
            <p:spPr>
              <a:xfrm rot="10800000">
                <a:off x="838200" y="1988099"/>
                <a:ext cx="2743200" cy="684641"/>
              </a:xfrm>
              <a:prstGeom prst="roundRect">
                <a:avLst>
                  <a:gd name="adj" fmla="val 15647"/>
                </a:avLst>
              </a:prstGeom>
              <a:noFill/>
              <a:ln w="1905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组织管理</a:t>
                </a:r>
                <a:endParaRPr kumimoji="0" lang="en-US" sz="2000" b="1" i="0" u="none" strike="noStrike" kern="0" cap="none" spc="0" normalizeH="0" baseline="0" noProof="0" dirty="0">
                  <a:ln>
                    <a:noFill/>
                  </a:ln>
                  <a:solidFill>
                    <a:schemeClr val="bg1">
                      <a:lumMod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sp>
        <p:nvSpPr>
          <p:cNvPr id="53" name="TextBox 52"/>
          <p:cNvSpPr txBox="1"/>
          <p:nvPr/>
        </p:nvSpPr>
        <p:spPr>
          <a:xfrm>
            <a:off x="4358241" y="1460665"/>
            <a:ext cx="475013" cy="369332"/>
          </a:xfrm>
          <a:prstGeom prst="rect">
            <a:avLst/>
          </a:prstGeom>
          <a:noFill/>
        </p:spPr>
        <p:txBody>
          <a:bodyPr wrap="square" rtlCol="0">
            <a:spAutoFit/>
          </a:bodyPr>
          <a:lstStyle/>
          <a:p>
            <a:r>
              <a:rPr lang="en-US" altLang="zh-CN" b="1" smtClean="0">
                <a:solidFill>
                  <a:schemeClr val="bg1"/>
                </a:solidFill>
              </a:rPr>
              <a:t>01</a:t>
            </a:r>
            <a:endParaRPr lang="zh-CN" altLang="en-US" b="1">
              <a:solidFill>
                <a:schemeClr val="bg1"/>
              </a:solidFill>
            </a:endParaRPr>
          </a:p>
        </p:txBody>
      </p:sp>
      <p:sp>
        <p:nvSpPr>
          <p:cNvPr id="100" name="TextBox 99"/>
          <p:cNvSpPr txBox="1"/>
          <p:nvPr/>
        </p:nvSpPr>
        <p:spPr>
          <a:xfrm>
            <a:off x="4190006" y="2135580"/>
            <a:ext cx="475013" cy="369332"/>
          </a:xfrm>
          <a:prstGeom prst="rect">
            <a:avLst/>
          </a:prstGeom>
          <a:noFill/>
        </p:spPr>
        <p:txBody>
          <a:bodyPr wrap="square" rtlCol="0">
            <a:spAutoFit/>
          </a:bodyPr>
          <a:lstStyle/>
          <a:p>
            <a:r>
              <a:rPr lang="en-US" altLang="zh-CN" b="1" smtClean="0">
                <a:solidFill>
                  <a:schemeClr val="bg1"/>
                </a:solidFill>
              </a:rPr>
              <a:t>02</a:t>
            </a:r>
            <a:endParaRPr lang="zh-CN" altLang="en-US" b="1">
              <a:solidFill>
                <a:schemeClr val="bg1"/>
              </a:solidFill>
            </a:endParaRPr>
          </a:p>
        </p:txBody>
      </p:sp>
      <p:sp>
        <p:nvSpPr>
          <p:cNvPr id="101" name="TextBox 100"/>
          <p:cNvSpPr txBox="1"/>
          <p:nvPr/>
        </p:nvSpPr>
        <p:spPr>
          <a:xfrm>
            <a:off x="4201883" y="3655621"/>
            <a:ext cx="475013" cy="369332"/>
          </a:xfrm>
          <a:prstGeom prst="rect">
            <a:avLst/>
          </a:prstGeom>
          <a:noFill/>
        </p:spPr>
        <p:txBody>
          <a:bodyPr wrap="square" rtlCol="0">
            <a:spAutoFit/>
          </a:bodyPr>
          <a:lstStyle/>
          <a:p>
            <a:r>
              <a:rPr lang="en-US" altLang="zh-CN" b="1" smtClean="0">
                <a:solidFill>
                  <a:schemeClr val="bg1"/>
                </a:solidFill>
              </a:rPr>
              <a:t>04</a:t>
            </a:r>
            <a:endParaRPr lang="zh-CN" altLang="en-US" b="1">
              <a:solidFill>
                <a:schemeClr val="bg1"/>
              </a:solidFill>
            </a:endParaRPr>
          </a:p>
        </p:txBody>
      </p:sp>
      <p:sp>
        <p:nvSpPr>
          <p:cNvPr id="102" name="TextBox 101"/>
          <p:cNvSpPr txBox="1"/>
          <p:nvPr/>
        </p:nvSpPr>
        <p:spPr>
          <a:xfrm>
            <a:off x="4366158" y="2881746"/>
            <a:ext cx="475013" cy="369332"/>
          </a:xfrm>
          <a:prstGeom prst="rect">
            <a:avLst/>
          </a:prstGeom>
          <a:noFill/>
        </p:spPr>
        <p:txBody>
          <a:bodyPr wrap="square" rtlCol="0">
            <a:spAutoFit/>
          </a:bodyPr>
          <a:lstStyle/>
          <a:p>
            <a:r>
              <a:rPr lang="en-US" altLang="zh-CN" b="1" smtClean="0">
                <a:solidFill>
                  <a:schemeClr val="bg1"/>
                </a:solidFill>
              </a:rPr>
              <a:t>03</a:t>
            </a:r>
            <a:endParaRPr lang="zh-CN" altLang="en-US" b="1">
              <a:solidFill>
                <a:schemeClr val="bg1"/>
              </a:solidFill>
            </a:endParaRPr>
          </a:p>
        </p:txBody>
      </p:sp>
      <p:sp>
        <p:nvSpPr>
          <p:cNvPr id="103" name="Rounded Rectangle 60"/>
          <p:cNvSpPr/>
          <p:nvPr/>
        </p:nvSpPr>
        <p:spPr>
          <a:xfrm flipH="1">
            <a:off x="1029147" y="2266208"/>
            <a:ext cx="2465726" cy="534390"/>
          </a:xfrm>
          <a:prstGeom prst="roundRect">
            <a:avLst>
              <a:gd name="adj" fmla="val 15647"/>
            </a:avLst>
          </a:prstGeom>
          <a:noFill/>
          <a:ln w="190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2000" b="1" i="0" u="none" strike="noStrike" kern="0" cap="none" spc="0" normalizeH="0" baseline="0" noProof="0" smtClean="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宣传培训</a:t>
            </a:r>
            <a:endParaRPr kumimoji="0" lang="en-US" sz="2000" b="1" i="0" u="none" strike="noStrike" kern="0" cap="none" spc="0" normalizeH="0" baseline="0" noProof="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 name="Rounded Rectangle 45"/>
          <p:cNvSpPr/>
          <p:nvPr/>
        </p:nvSpPr>
        <p:spPr>
          <a:xfrm>
            <a:off x="5548144" y="3244235"/>
            <a:ext cx="2465726" cy="611321"/>
          </a:xfrm>
          <a:prstGeom prst="roundRect">
            <a:avLst>
              <a:gd name="adj" fmla="val 15647"/>
            </a:avLst>
          </a:prstGeom>
          <a:noFill/>
          <a:ln w="190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2000" b="1" i="0" u="none" strike="noStrike" kern="0" cap="none" spc="0" normalizeH="0" baseline="0" noProof="0" smtClean="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填报台账</a:t>
            </a:r>
            <a:r>
              <a:rPr kumimoji="0" lang="en-US" altLang="zh-CN" sz="2000" b="1" i="0" u="none" strike="noStrike" kern="0" cap="none" spc="0" normalizeH="0" baseline="0" noProof="0" smtClean="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&amp;</a:t>
            </a:r>
            <a:r>
              <a:rPr kumimoji="0" lang="zh-CN" altLang="en-US" sz="2000" b="1" i="0" u="none" strike="noStrike" kern="0" cap="none" spc="0" normalizeH="0" baseline="0" noProof="0" smtClean="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日常运行</a:t>
            </a:r>
            <a:endParaRPr kumimoji="0" lang="en-US" sz="2000" b="1" i="0" u="none" strike="noStrike" kern="0" cap="none" spc="0" normalizeH="0" baseline="0" noProof="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5" name="Rounded Rectangle 60"/>
          <p:cNvSpPr/>
          <p:nvPr/>
        </p:nvSpPr>
        <p:spPr>
          <a:xfrm flipH="1">
            <a:off x="1027168" y="3843647"/>
            <a:ext cx="2465726" cy="534390"/>
          </a:xfrm>
          <a:prstGeom prst="roundRect">
            <a:avLst>
              <a:gd name="adj" fmla="val 15647"/>
            </a:avLst>
          </a:prstGeom>
          <a:noFill/>
          <a:ln w="190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检查总结和监督</a:t>
            </a:r>
            <a:endParaRPr kumimoji="0" lang="en-US" sz="2000" b="1" i="0" u="none" strike="noStrike" kern="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6" name="TextBox 105"/>
          <p:cNvSpPr txBox="1"/>
          <p:nvPr/>
        </p:nvSpPr>
        <p:spPr>
          <a:xfrm>
            <a:off x="3499257" y="4306783"/>
            <a:ext cx="478976" cy="369332"/>
          </a:xfrm>
          <a:prstGeom prst="rect">
            <a:avLst/>
          </a:prstGeom>
          <a:noFill/>
        </p:spPr>
        <p:txBody>
          <a:bodyPr wrap="square" rtlCol="0">
            <a:spAutoFit/>
          </a:bodyPr>
          <a:lstStyle/>
          <a:p>
            <a:r>
              <a:rPr lang="en-US" altLang="zh-CN" b="1" smtClean="0">
                <a:solidFill>
                  <a:schemeClr val="bg1"/>
                </a:solidFill>
              </a:rPr>
              <a:t>05</a:t>
            </a:r>
            <a:endParaRPr lang="zh-CN" altLang="en-US" b="1">
              <a:solidFill>
                <a:schemeClr val="bg1"/>
              </a:solidFill>
            </a:endParaRPr>
          </a:p>
        </p:txBody>
      </p:sp>
      <p:sp>
        <p:nvSpPr>
          <p:cNvPr id="41" name="圆角矩形 40"/>
          <p:cNvSpPr/>
          <p:nvPr/>
        </p:nvSpPr>
        <p:spPr>
          <a:xfrm>
            <a:off x="2349795" y="154201"/>
            <a:ext cx="5082363" cy="520700"/>
          </a:xfrm>
          <a:prstGeom prst="roundRect">
            <a:avLst/>
          </a:prstGeom>
          <a:solidFill>
            <a:schemeClr val="bg1">
              <a:lumMod val="95000"/>
            </a:schemeClr>
          </a:solidFill>
          <a:ln w="317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accent1"/>
                </a:solidFill>
              </a:rPr>
              <a:t>三、生活垃圾分类标准和流程</a:t>
            </a:r>
            <a:endParaRPr lang="zh-CN" altLang="en-US" sz="2400" b="1" dirty="0">
              <a:solidFill>
                <a:schemeClr val="accent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fld id="{48F63A3B-78C7-47BE-AE5E-E10140E04643}" type="slidenum">
              <a:rPr lang="en-US" altLang="zh-CN" smtClean="0"/>
              <a:pPr algn="ctr"/>
              <a:t>12</a:t>
            </a:fld>
            <a:endParaRPr lang="zh-CN" altLang="en-US" dirty="0"/>
          </a:p>
        </p:txBody>
      </p:sp>
      <p:sp>
        <p:nvSpPr>
          <p:cNvPr id="4" name="标题 1"/>
          <p:cNvSpPr txBox="1">
            <a:spLocks/>
          </p:cNvSpPr>
          <p:nvPr/>
        </p:nvSpPr>
        <p:spPr>
          <a:xfrm>
            <a:off x="349192" y="1095292"/>
            <a:ext cx="4270711" cy="463137"/>
          </a:xfrm>
          <a:prstGeom prst="roundRect">
            <a:avLst/>
          </a:prstGeom>
          <a:ln w="19050">
            <a:solidFill>
              <a:schemeClr val="accent1"/>
            </a:solidFill>
          </a:ln>
        </p:spPr>
        <p:txBody>
          <a:bodyPr>
            <a:normAutofit fontScale="92500"/>
          </a:body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zh-CN" altLang="en-US" sz="2200" b="1" i="0" u="none" strike="noStrike" kern="1200" cap="none" spc="0" normalizeH="0" baseline="0" noProof="0" smtClean="0">
                <a:ln>
                  <a:noFill/>
                </a:ln>
                <a:solidFill>
                  <a:srgbClr val="000000"/>
                </a:solidFill>
                <a:effectLst/>
                <a:uLnTx/>
                <a:uFillTx/>
                <a:latin typeface="微软雅黑" panose="020B0503020204020204" charset="-122"/>
                <a:ea typeface="+mj-ea"/>
                <a:cs typeface="+mj-cs"/>
              </a:rPr>
              <a:t>成立垃圾分类领导小组及工作机构</a:t>
            </a:r>
            <a:endParaRPr kumimoji="0" lang="zh-CN" altLang="en-US" sz="2200" b="1" i="0" u="none" strike="noStrike" kern="1200" cap="none" spc="0" normalizeH="0" baseline="0" noProof="0" dirty="0" smtClean="0">
              <a:ln>
                <a:noFill/>
              </a:ln>
              <a:solidFill>
                <a:srgbClr val="000000"/>
              </a:solidFill>
              <a:effectLst/>
              <a:uLnTx/>
              <a:uFillTx/>
              <a:latin typeface="微软雅黑" panose="020B0503020204020204" charset="-122"/>
              <a:ea typeface="+mj-ea"/>
              <a:cs typeface="+mj-cs"/>
            </a:endParaRPr>
          </a:p>
        </p:txBody>
      </p:sp>
      <p:graphicFrame>
        <p:nvGraphicFramePr>
          <p:cNvPr id="5" name="图示 4"/>
          <p:cNvGraphicFramePr/>
          <p:nvPr/>
        </p:nvGraphicFramePr>
        <p:xfrm>
          <a:off x="173100" y="1650670"/>
          <a:ext cx="4446401" cy="2161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标题 1"/>
          <p:cNvSpPr txBox="1"/>
          <p:nvPr/>
        </p:nvSpPr>
        <p:spPr>
          <a:xfrm>
            <a:off x="534390" y="3954483"/>
            <a:ext cx="4595750" cy="797132"/>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defRPr/>
            </a:pPr>
            <a:r>
              <a:rPr kumimoji="0" lang="zh-CN" altLang="en-US" sz="2000" b="1" i="0" u="none" strike="noStrike" kern="1200" cap="none" spc="0" normalizeH="0" baseline="0" noProof="0" dirty="0" smtClean="0">
                <a:ln>
                  <a:noFill/>
                </a:ln>
                <a:solidFill>
                  <a:srgbClr val="000000"/>
                </a:solidFill>
                <a:effectLst/>
                <a:uLnTx/>
                <a:uFillTx/>
                <a:latin typeface="楷体_GB2312" pitchFamily="49" charset="-122"/>
                <a:ea typeface="楷体_GB2312" pitchFamily="49" charset="-122"/>
                <a:cs typeface="+mj-cs"/>
              </a:rPr>
              <a:t>按照</a:t>
            </a:r>
            <a:r>
              <a:rPr kumimoji="0" lang="zh-CN" altLang="en-US" sz="2000" b="1" i="0" u="none" strike="noStrike" kern="1200" cap="none" spc="0" normalizeH="0" baseline="0" noProof="0" smtClean="0">
                <a:ln>
                  <a:noFill/>
                </a:ln>
                <a:solidFill>
                  <a:srgbClr val="000000"/>
                </a:solidFill>
                <a:effectLst/>
                <a:uLnTx/>
                <a:uFillTx/>
                <a:latin typeface="楷体_GB2312" pitchFamily="49" charset="-122"/>
                <a:ea typeface="楷体_GB2312" pitchFamily="49" charset="-122"/>
                <a:cs typeface="+mj-cs"/>
              </a:rPr>
              <a:t>实际情况分工</a:t>
            </a:r>
            <a:endParaRPr lang="en-US" altLang="zh-CN" sz="2000" b="1" smtClean="0">
              <a:solidFill>
                <a:srgbClr val="000000"/>
              </a:solidFill>
              <a:latin typeface="楷体_GB2312" pitchFamily="49" charset="-122"/>
              <a:ea typeface="楷体_GB2312" pitchFamily="49" charset="-122"/>
              <a:cs typeface="+mj-cs"/>
            </a:endParaRPr>
          </a:p>
          <a:p>
            <a:pPr marL="0" marR="0" lvl="0" indent="0" defTabSz="914400" rtl="0" eaLnBrk="1" fontAlgn="auto" latinLnBrk="0" hangingPunct="1">
              <a:lnSpc>
                <a:spcPct val="100000"/>
              </a:lnSpc>
              <a:spcBef>
                <a:spcPct val="0"/>
              </a:spcBef>
              <a:spcAft>
                <a:spcPts val="0"/>
              </a:spcAft>
              <a:buClrTx/>
              <a:buSzTx/>
              <a:buFontTx/>
              <a:buNone/>
              <a:defRPr/>
            </a:pPr>
            <a:r>
              <a:rPr kumimoji="0" lang="zh-CN" altLang="en-US" sz="2000" b="1" i="0" u="none" strike="noStrike" kern="1200" cap="none" spc="0" normalizeH="0" baseline="0" noProof="0" smtClean="0">
                <a:ln>
                  <a:noFill/>
                </a:ln>
                <a:solidFill>
                  <a:srgbClr val="000000"/>
                </a:solidFill>
                <a:effectLst/>
                <a:uLnTx/>
                <a:uFillTx/>
                <a:latin typeface="楷体_GB2312" pitchFamily="49" charset="-122"/>
                <a:ea typeface="楷体_GB2312" pitchFamily="49" charset="-122"/>
                <a:cs typeface="+mj-cs"/>
              </a:rPr>
              <a:t>责任</a:t>
            </a:r>
            <a:r>
              <a:rPr kumimoji="0" lang="zh-CN" altLang="en-US" sz="2000" b="1" i="0" u="none" strike="noStrike" kern="1200" cap="none" spc="0" normalizeH="0" baseline="0" noProof="0" dirty="0" smtClean="0">
                <a:ln>
                  <a:noFill/>
                </a:ln>
                <a:solidFill>
                  <a:srgbClr val="000000"/>
                </a:solidFill>
                <a:effectLst/>
                <a:uLnTx/>
                <a:uFillTx/>
                <a:latin typeface="楷体_GB2312" pitchFamily="49" charset="-122"/>
                <a:ea typeface="楷体_GB2312" pitchFamily="49" charset="-122"/>
                <a:cs typeface="+mj-cs"/>
              </a:rPr>
              <a:t>落实到部门，落实到人</a:t>
            </a:r>
          </a:p>
        </p:txBody>
      </p:sp>
      <p:grpSp>
        <p:nvGrpSpPr>
          <p:cNvPr id="11" name="组合 10"/>
          <p:cNvGrpSpPr/>
          <p:nvPr/>
        </p:nvGrpSpPr>
        <p:grpSpPr>
          <a:xfrm>
            <a:off x="4714503" y="2945081"/>
            <a:ext cx="4191989" cy="1911923"/>
            <a:chOff x="4714503" y="2790706"/>
            <a:chExt cx="4191989" cy="1911923"/>
          </a:xfrm>
        </p:grpSpPr>
        <p:pic>
          <p:nvPicPr>
            <p:cNvPr id="7" name="Picture 2"/>
            <p:cNvPicPr>
              <a:picLocks noChangeAspect="1" noChangeArrowheads="1"/>
            </p:cNvPicPr>
            <p:nvPr/>
          </p:nvPicPr>
          <p:blipFill>
            <a:blip r:embed="rId7" cstate="print"/>
            <a:srcRect t="13794" b="21730"/>
            <a:stretch>
              <a:fillRect/>
            </a:stretch>
          </p:blipFill>
          <p:spPr bwMode="auto">
            <a:xfrm>
              <a:off x="4714503" y="2790706"/>
              <a:ext cx="4191989" cy="1911923"/>
            </a:xfrm>
            <a:prstGeom prst="rect">
              <a:avLst/>
            </a:prstGeom>
            <a:noFill/>
            <a:ln w="9525">
              <a:solidFill>
                <a:schemeClr val="accent1"/>
              </a:solidFill>
              <a:miter lim="800000"/>
              <a:headEnd/>
              <a:tailEnd/>
            </a:ln>
          </p:spPr>
        </p:pic>
        <p:sp>
          <p:nvSpPr>
            <p:cNvPr id="10" name="标题 1"/>
            <p:cNvSpPr txBox="1"/>
            <p:nvPr/>
          </p:nvSpPr>
          <p:spPr>
            <a:xfrm>
              <a:off x="4992044" y="3239529"/>
              <a:ext cx="3653194" cy="489322"/>
            </a:xfrm>
            <a:prstGeom prst="rect">
              <a:avLst/>
            </a:prstGeom>
            <a:ln>
              <a:noFill/>
            </a:ln>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defRPr/>
              </a:pPr>
              <a:r>
                <a:rPr kumimoji="0" lang="zh-CN" altLang="en-US" sz="800" b="1" i="0" u="none" strike="noStrike" kern="1200" cap="none" spc="0" normalizeH="0" baseline="0" noProof="0" dirty="0" smtClean="0">
                  <a:ln>
                    <a:noFill/>
                  </a:ln>
                  <a:solidFill>
                    <a:srgbClr val="000000"/>
                  </a:solidFill>
                  <a:effectLst/>
                  <a:uLnTx/>
                  <a:uFillTx/>
                  <a:latin typeface="微软雅黑" panose="020B0503020204020204" charset="-122"/>
                  <a:ea typeface="+mj-ea"/>
                  <a:cs typeface="+mj-cs"/>
                </a:rPr>
                <a:t>张</a:t>
              </a:r>
              <a:r>
                <a:rPr kumimoji="0" lang="en-US" altLang="zh-CN" sz="800" b="1" i="0" u="none" strike="noStrike" kern="1200" cap="none" spc="0" normalizeH="0" baseline="0" noProof="0" smtClean="0">
                  <a:ln>
                    <a:noFill/>
                  </a:ln>
                  <a:solidFill>
                    <a:srgbClr val="000000"/>
                  </a:solidFill>
                  <a:effectLst/>
                  <a:uLnTx/>
                  <a:uFillTx/>
                  <a:latin typeface="微软雅黑" panose="020B0503020204020204" charset="-122"/>
                  <a:ea typeface="+mj-ea"/>
                  <a:cs typeface="+mj-cs"/>
                </a:rPr>
                <a:t>xx</a:t>
              </a:r>
              <a:r>
                <a:rPr kumimoji="0" lang="zh-CN" altLang="en-US" sz="800" b="1" i="0" u="none" strike="noStrike" kern="1200" cap="none" spc="0" normalizeH="0" baseline="0" noProof="0" smtClean="0">
                  <a:ln>
                    <a:noFill/>
                  </a:ln>
                  <a:solidFill>
                    <a:srgbClr val="000000"/>
                  </a:solidFill>
                  <a:effectLst/>
                  <a:uLnTx/>
                  <a:uFillTx/>
                  <a:latin typeface="微软雅黑" panose="020B0503020204020204" charset="-122"/>
                  <a:ea typeface="+mj-ea"/>
                  <a:cs typeface="+mj-cs"/>
                </a:rPr>
                <a:t>      男        司长       </a:t>
              </a:r>
              <a:r>
                <a:rPr kumimoji="0" lang="zh-CN" altLang="en-US" sz="800" b="1" i="0" u="none" strike="noStrike" kern="1200" cap="none" spc="0" normalizeH="0" baseline="0" noProof="0" dirty="0" smtClean="0">
                  <a:ln>
                    <a:noFill/>
                  </a:ln>
                  <a:solidFill>
                    <a:srgbClr val="000000"/>
                  </a:solidFill>
                  <a:effectLst/>
                  <a:uLnTx/>
                  <a:uFillTx/>
                  <a:latin typeface="微软雅黑" panose="020B0503020204020204" charset="-122"/>
                  <a:ea typeface="+mj-ea"/>
                  <a:cs typeface="+mj-cs"/>
                </a:rPr>
                <a:t>领导小组</a:t>
              </a:r>
              <a:r>
                <a:rPr kumimoji="0" lang="zh-CN" altLang="en-US" sz="800" b="1" i="0" u="none" strike="noStrike" kern="1200" cap="none" spc="0" normalizeH="0" baseline="0" noProof="0" smtClean="0">
                  <a:ln>
                    <a:noFill/>
                  </a:ln>
                  <a:solidFill>
                    <a:srgbClr val="000000"/>
                  </a:solidFill>
                  <a:effectLst/>
                  <a:uLnTx/>
                  <a:uFillTx/>
                  <a:latin typeface="微软雅黑" panose="020B0503020204020204" charset="-122"/>
                  <a:ea typeface="+mj-ea"/>
                  <a:cs typeface="+mj-cs"/>
                </a:rPr>
                <a:t>组长    </a:t>
              </a:r>
              <a:r>
                <a:rPr kumimoji="0" lang="zh-CN" altLang="en-US" sz="800" b="1" i="0" u="none" strike="noStrike" kern="1200" cap="none" spc="0" normalizeH="0" noProof="0" smtClean="0">
                  <a:ln>
                    <a:noFill/>
                  </a:ln>
                  <a:solidFill>
                    <a:srgbClr val="000000"/>
                  </a:solidFill>
                  <a:effectLst/>
                  <a:uLnTx/>
                  <a:uFillTx/>
                  <a:latin typeface="微软雅黑" panose="020B0503020204020204" charset="-122"/>
                  <a:ea typeface="+mj-ea"/>
                  <a:cs typeface="+mj-cs"/>
                </a:rPr>
                <a:t>  </a:t>
              </a:r>
              <a:r>
                <a:rPr kumimoji="0" lang="zh-CN" altLang="en-US" sz="800" b="1" i="0" u="none" strike="noStrike" kern="1200" cap="none" spc="0" normalizeH="0" baseline="0" noProof="0" smtClean="0">
                  <a:ln>
                    <a:noFill/>
                  </a:ln>
                  <a:solidFill>
                    <a:srgbClr val="000000"/>
                  </a:solidFill>
                  <a:effectLst/>
                  <a:uLnTx/>
                  <a:uFillTx/>
                  <a:latin typeface="微软雅黑" panose="020B0503020204020204" charset="-122"/>
                  <a:ea typeface="+mj-ea"/>
                  <a:cs typeface="+mj-cs"/>
                </a:rPr>
                <a:t>全面</a:t>
              </a:r>
              <a:r>
                <a:rPr kumimoji="0" lang="zh-CN" altLang="en-US" sz="800" b="1" i="0" u="none" strike="noStrike" kern="1200" cap="none" spc="0" normalizeH="0" baseline="0" noProof="0" dirty="0" smtClean="0">
                  <a:ln>
                    <a:noFill/>
                  </a:ln>
                  <a:solidFill>
                    <a:srgbClr val="000000"/>
                  </a:solidFill>
                  <a:effectLst/>
                  <a:uLnTx/>
                  <a:uFillTx/>
                  <a:latin typeface="微软雅黑" panose="020B0503020204020204" charset="-122"/>
                  <a:ea typeface="+mj-ea"/>
                  <a:cs typeface="+mj-cs"/>
                </a:rPr>
                <a:t>负责</a:t>
              </a:r>
              <a:r>
                <a:rPr kumimoji="0" lang="zh-CN" altLang="en-US" sz="800" b="1" i="0" u="none" strike="noStrike" kern="1200" cap="none" spc="0" normalizeH="0" baseline="0" noProof="0" smtClean="0">
                  <a:ln>
                    <a:noFill/>
                  </a:ln>
                  <a:solidFill>
                    <a:srgbClr val="000000"/>
                  </a:solidFill>
                  <a:effectLst/>
                  <a:uLnTx/>
                  <a:uFillTx/>
                  <a:latin typeface="微软雅黑" panose="020B0503020204020204" charset="-122"/>
                  <a:ea typeface="+mj-ea"/>
                  <a:cs typeface="+mj-cs"/>
                </a:rPr>
                <a:t>垃圾分类</a:t>
              </a:r>
              <a:endParaRPr kumimoji="0" lang="zh-CN" altLang="en-US" sz="800" b="1" i="0" u="none" strike="noStrike" kern="1200" cap="none" spc="0" normalizeH="0" baseline="0" noProof="0" dirty="0" smtClean="0">
                <a:ln>
                  <a:noFill/>
                </a:ln>
                <a:solidFill>
                  <a:srgbClr val="000000"/>
                </a:solidFill>
                <a:effectLst/>
                <a:uLnTx/>
                <a:uFillTx/>
                <a:latin typeface="微软雅黑" panose="020B0503020204020204" charset="-122"/>
                <a:ea typeface="+mj-ea"/>
                <a:cs typeface="+mj-cs"/>
              </a:endParaRPr>
            </a:p>
          </p:txBody>
        </p:sp>
      </p:grpSp>
      <p:pic>
        <p:nvPicPr>
          <p:cNvPr id="12" name="图片 11"/>
          <p:cNvPicPr>
            <a:picLocks noChangeAspect="1"/>
          </p:cNvPicPr>
          <p:nvPr/>
        </p:nvPicPr>
        <p:blipFill>
          <a:blip r:embed="rId8" cstate="print"/>
          <a:srcRect l="3435" t="2074" r="5192" b="18701"/>
          <a:stretch>
            <a:fillRect/>
          </a:stretch>
        </p:blipFill>
        <p:spPr>
          <a:xfrm>
            <a:off x="4726379" y="629393"/>
            <a:ext cx="4180115" cy="2268993"/>
          </a:xfrm>
          <a:prstGeom prst="rect">
            <a:avLst/>
          </a:prstGeom>
          <a:ln>
            <a:solidFill>
              <a:schemeClr val="accent1"/>
            </a:solidFill>
          </a:ln>
        </p:spPr>
      </p:pic>
      <p:cxnSp>
        <p:nvCxnSpPr>
          <p:cNvPr id="14" name="直接连接符 13"/>
          <p:cNvCxnSpPr/>
          <p:nvPr/>
        </p:nvCxnSpPr>
        <p:spPr>
          <a:xfrm>
            <a:off x="5070764" y="2054431"/>
            <a:ext cx="71251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5070764" y="2337459"/>
            <a:ext cx="817417" cy="198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104411" y="2610592"/>
            <a:ext cx="512618" cy="19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128161" y="2848099"/>
            <a:ext cx="203860" cy="19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387664" y="513704"/>
            <a:ext cx="1338828" cy="369332"/>
          </a:xfrm>
          <a:prstGeom prst="rect">
            <a:avLst/>
          </a:prstGeom>
        </p:spPr>
        <p:txBody>
          <a:bodyPr wrap="none">
            <a:spAutoFit/>
          </a:bodyPr>
          <a:lstStyle/>
          <a:p>
            <a:pPr lvl="0" algn="ctr"/>
            <a:r>
              <a:rPr lang="zh-CN" altLang="en-US" b="1" dirty="0">
                <a:solidFill>
                  <a:srgbClr val="FF0000"/>
                </a:solidFill>
              </a:rPr>
              <a:t>组织</a:t>
            </a:r>
            <a:r>
              <a:rPr lang="zh-CN" altLang="en-US" b="1" dirty="0" smtClean="0">
                <a:solidFill>
                  <a:srgbClr val="FF0000"/>
                </a:solidFill>
              </a:rPr>
              <a:t>管理：</a:t>
            </a:r>
            <a:endParaRPr lang="zh-CN" altLang="en-US" b="1" dirty="0">
              <a:solidFill>
                <a:srgbClr val="FF0000"/>
              </a:solidFill>
            </a:endParaRPr>
          </a:p>
        </p:txBody>
      </p:sp>
      <p:sp>
        <p:nvSpPr>
          <p:cNvPr id="16" name="圆角矩形 15"/>
          <p:cNvSpPr/>
          <p:nvPr/>
        </p:nvSpPr>
        <p:spPr>
          <a:xfrm>
            <a:off x="2371061" y="154201"/>
            <a:ext cx="4986670" cy="520700"/>
          </a:xfrm>
          <a:prstGeom prst="roundRect">
            <a:avLst/>
          </a:prstGeom>
          <a:solidFill>
            <a:schemeClr val="bg1">
              <a:lumMod val="95000"/>
            </a:schemeClr>
          </a:solidFill>
          <a:ln w="317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accent1"/>
                </a:solidFill>
              </a:rPr>
              <a:t>三、生活垃圾分类标准和流程</a:t>
            </a:r>
            <a:endParaRPr lang="zh-CN" altLang="en-US" sz="2400" b="1" dirty="0">
              <a:solidFill>
                <a:schemeClr val="accent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fld id="{48F63A3B-78C7-47BE-AE5E-E10140E04643}" type="slidenum">
              <a:rPr lang="en-US" altLang="zh-CN" smtClean="0"/>
              <a:pPr algn="ctr"/>
              <a:t>13</a:t>
            </a:fld>
            <a:endParaRPr lang="zh-CN" altLang="en-US" dirty="0"/>
          </a:p>
        </p:txBody>
      </p:sp>
      <p:pic>
        <p:nvPicPr>
          <p:cNvPr id="5" name="图片 4"/>
          <p:cNvPicPr>
            <a:picLocks noChangeAspect="1"/>
          </p:cNvPicPr>
          <p:nvPr/>
        </p:nvPicPr>
        <p:blipFill>
          <a:blip r:embed="rId2" cstate="print"/>
          <a:stretch>
            <a:fillRect/>
          </a:stretch>
        </p:blipFill>
        <p:spPr>
          <a:xfrm>
            <a:off x="267469" y="1499192"/>
            <a:ext cx="3634679" cy="2775097"/>
          </a:xfrm>
          <a:prstGeom prst="rect">
            <a:avLst/>
          </a:prstGeom>
          <a:ln>
            <a:solidFill>
              <a:schemeClr val="accent1"/>
            </a:solidFill>
          </a:ln>
        </p:spPr>
      </p:pic>
      <p:pic>
        <p:nvPicPr>
          <p:cNvPr id="6" name="图片 5" descr="微信图片_20170915140726"/>
          <p:cNvPicPr>
            <a:picLocks noChangeAspect="1"/>
          </p:cNvPicPr>
          <p:nvPr/>
        </p:nvPicPr>
        <p:blipFill>
          <a:blip r:embed="rId3" cstate="print"/>
          <a:stretch>
            <a:fillRect/>
          </a:stretch>
        </p:blipFill>
        <p:spPr>
          <a:xfrm>
            <a:off x="6609656" y="1424421"/>
            <a:ext cx="2308713" cy="3159454"/>
          </a:xfrm>
          <a:prstGeom prst="rect">
            <a:avLst/>
          </a:prstGeom>
        </p:spPr>
      </p:pic>
      <p:pic>
        <p:nvPicPr>
          <p:cNvPr id="7" name="图片 6" descr="微信图片_20170915140708"/>
          <p:cNvPicPr>
            <a:picLocks noChangeAspect="1"/>
          </p:cNvPicPr>
          <p:nvPr/>
        </p:nvPicPr>
        <p:blipFill>
          <a:blip r:embed="rId4" cstate="print"/>
          <a:stretch>
            <a:fillRect/>
          </a:stretch>
        </p:blipFill>
        <p:spPr>
          <a:xfrm>
            <a:off x="4239490" y="1438581"/>
            <a:ext cx="2367060" cy="3157170"/>
          </a:xfrm>
          <a:prstGeom prst="rect">
            <a:avLst/>
          </a:prstGeom>
        </p:spPr>
      </p:pic>
      <p:sp>
        <p:nvSpPr>
          <p:cNvPr id="9" name="标题 1"/>
          <p:cNvSpPr txBox="1">
            <a:spLocks/>
          </p:cNvSpPr>
          <p:nvPr/>
        </p:nvSpPr>
        <p:spPr>
          <a:xfrm>
            <a:off x="624915" y="2254056"/>
            <a:ext cx="2631915" cy="463137"/>
          </a:xfrm>
          <a:prstGeom prst="roundRect">
            <a:avLst/>
          </a:prstGeom>
          <a:ln w="19050">
            <a:solidFill>
              <a:schemeClr val="accent1"/>
            </a:solidFill>
          </a:ln>
        </p:spPr>
        <p:txBody>
          <a:bodyPr>
            <a:normAutofit/>
          </a:bodyPr>
          <a:lstStyle/>
          <a:p>
            <a:pPr marL="0" marR="0" lvl="0" indent="0" algn="ctr" defTabSz="685800" rtl="0" eaLnBrk="1" fontAlgn="auto" latinLnBrk="0" hangingPunct="1">
              <a:lnSpc>
                <a:spcPct val="90000"/>
              </a:lnSpc>
              <a:spcBef>
                <a:spcPct val="0"/>
              </a:spcBef>
              <a:spcAft>
                <a:spcPts val="0"/>
              </a:spcAft>
              <a:buClrTx/>
              <a:buSzTx/>
              <a:buFontTx/>
              <a:buNone/>
              <a:tabLst/>
              <a:defRPr/>
            </a:pPr>
            <a:r>
              <a:rPr lang="zh-CN" altLang="en-US" sz="2200" b="1" dirty="0" smtClean="0">
                <a:solidFill>
                  <a:srgbClr val="C00000"/>
                </a:solidFill>
                <a:latin typeface="微软雅黑" panose="020B0503020204020204" charset="-122"/>
                <a:ea typeface="+mj-ea"/>
                <a:cs typeface="+mj-cs"/>
              </a:rPr>
              <a:t>具有可执行性</a:t>
            </a:r>
            <a:endParaRPr kumimoji="0" lang="zh-CN" altLang="en-US" sz="2200" b="1" i="0" u="none" strike="noStrike" kern="1200" cap="none" spc="0" normalizeH="0" baseline="0" noProof="0" dirty="0" smtClean="0">
              <a:ln>
                <a:noFill/>
              </a:ln>
              <a:solidFill>
                <a:srgbClr val="C00000"/>
              </a:solidFill>
              <a:effectLst/>
              <a:uLnTx/>
              <a:uFillTx/>
              <a:latin typeface="微软雅黑" panose="020B0503020204020204" charset="-122"/>
              <a:ea typeface="+mj-ea"/>
              <a:cs typeface="+mj-cs"/>
            </a:endParaRPr>
          </a:p>
        </p:txBody>
      </p:sp>
      <p:sp>
        <p:nvSpPr>
          <p:cNvPr id="10" name="标题 1"/>
          <p:cNvSpPr txBox="1">
            <a:spLocks/>
          </p:cNvSpPr>
          <p:nvPr/>
        </p:nvSpPr>
        <p:spPr>
          <a:xfrm>
            <a:off x="596562" y="2938084"/>
            <a:ext cx="2631915" cy="900269"/>
          </a:xfrm>
          <a:prstGeom prst="roundRect">
            <a:avLst/>
          </a:prstGeom>
          <a:ln w="19050">
            <a:solidFill>
              <a:schemeClr val="accent1"/>
            </a:solidFill>
          </a:ln>
        </p:spPr>
        <p:txBody>
          <a:bodyPr>
            <a:normAutofit/>
          </a:body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zh-CN" altLang="en-US" sz="1400" b="1" i="0" u="none" strike="noStrike" kern="1200" cap="none" spc="0" normalizeH="0" baseline="0" noProof="0" dirty="0" smtClean="0">
                <a:ln>
                  <a:noFill/>
                </a:ln>
                <a:solidFill>
                  <a:srgbClr val="FF0066"/>
                </a:solidFill>
                <a:effectLst/>
                <a:uLnTx/>
                <a:uFillTx/>
                <a:latin typeface="微软雅黑" panose="020B0503020204020204" charset="-122"/>
                <a:ea typeface="+mj-ea"/>
                <a:cs typeface="+mj-cs"/>
              </a:rPr>
              <a:t>有机构、人员、时间性要求、</a:t>
            </a:r>
            <a:endParaRPr kumimoji="0" lang="en-US" altLang="zh-CN" sz="1400" b="1" i="0" u="none" strike="noStrike" kern="1200" cap="none" spc="0" normalizeH="0" baseline="0" noProof="0" dirty="0" smtClean="0">
              <a:ln>
                <a:noFill/>
              </a:ln>
              <a:solidFill>
                <a:srgbClr val="FF0066"/>
              </a:solidFill>
              <a:effectLst/>
              <a:uLnTx/>
              <a:uFillTx/>
              <a:latin typeface="微软雅黑" panose="020B0503020204020204" charset="-122"/>
              <a:ea typeface="+mj-ea"/>
              <a:cs typeface="+mj-cs"/>
            </a:endParaRPr>
          </a:p>
          <a:p>
            <a:pPr marL="0" marR="0" lvl="0" indent="0" algn="ctr" defTabSz="685800" rtl="0" eaLnBrk="1" fontAlgn="auto" latinLnBrk="0" hangingPunct="1">
              <a:lnSpc>
                <a:spcPct val="90000"/>
              </a:lnSpc>
              <a:spcBef>
                <a:spcPct val="0"/>
              </a:spcBef>
              <a:spcAft>
                <a:spcPts val="0"/>
              </a:spcAft>
              <a:buClrTx/>
              <a:buSzTx/>
              <a:buFontTx/>
              <a:buNone/>
              <a:tabLst/>
              <a:defRPr/>
            </a:pPr>
            <a:endParaRPr lang="en-US" altLang="zh-CN" sz="1400" b="1" dirty="0" smtClean="0">
              <a:solidFill>
                <a:srgbClr val="FF0066"/>
              </a:solidFill>
              <a:latin typeface="微软雅黑" panose="020B0503020204020204" charset="-122"/>
              <a:ea typeface="+mj-ea"/>
              <a:cs typeface="+mj-cs"/>
            </a:endParaRP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zh-CN" altLang="en-US" sz="1400" b="1" i="0" u="none" strike="noStrike" kern="1200" cap="none" spc="0" normalizeH="0" baseline="0" noProof="0" dirty="0" smtClean="0">
                <a:ln>
                  <a:noFill/>
                </a:ln>
                <a:solidFill>
                  <a:srgbClr val="FF0066"/>
                </a:solidFill>
                <a:effectLst/>
                <a:uLnTx/>
                <a:uFillTx/>
                <a:latin typeface="微软雅黑" panose="020B0503020204020204" charset="-122"/>
                <a:ea typeface="+mj-ea"/>
                <a:cs typeface="+mj-cs"/>
              </a:rPr>
              <a:t>工作任务、经费预算等等</a:t>
            </a:r>
          </a:p>
        </p:txBody>
      </p:sp>
      <p:sp>
        <p:nvSpPr>
          <p:cNvPr id="3" name="矩形 2"/>
          <p:cNvSpPr/>
          <p:nvPr/>
        </p:nvSpPr>
        <p:spPr>
          <a:xfrm>
            <a:off x="249725" y="816683"/>
            <a:ext cx="1800494" cy="341632"/>
          </a:xfrm>
          <a:prstGeom prst="rect">
            <a:avLst/>
          </a:prstGeom>
        </p:spPr>
        <p:txBody>
          <a:bodyPr wrap="none">
            <a:spAutoFit/>
          </a:bodyPr>
          <a:lstStyle/>
          <a:p>
            <a:pPr lvl="0" algn="ctr" defTabSz="685800">
              <a:lnSpc>
                <a:spcPct val="90000"/>
              </a:lnSpc>
              <a:spcBef>
                <a:spcPct val="0"/>
              </a:spcBef>
              <a:defRPr/>
            </a:pPr>
            <a:r>
              <a:rPr lang="zh-CN" altLang="en-US" b="1" dirty="0">
                <a:solidFill>
                  <a:srgbClr val="FF0000"/>
                </a:solidFill>
                <a:latin typeface="微软雅黑" panose="020B0503020204020204" charset="-122"/>
              </a:rPr>
              <a:t>制定工作</a:t>
            </a:r>
            <a:r>
              <a:rPr lang="zh-CN" altLang="en-US" b="1" dirty="0" smtClean="0">
                <a:solidFill>
                  <a:srgbClr val="FF0000"/>
                </a:solidFill>
                <a:latin typeface="微软雅黑" panose="020B0503020204020204" charset="-122"/>
              </a:rPr>
              <a:t>方案：</a:t>
            </a:r>
            <a:endParaRPr lang="zh-CN" altLang="en-US" b="1" dirty="0">
              <a:solidFill>
                <a:srgbClr val="FF0000"/>
              </a:solidFill>
              <a:latin typeface="微软雅黑" panose="020B0503020204020204" charset="-122"/>
            </a:endParaRPr>
          </a:p>
        </p:txBody>
      </p:sp>
      <p:sp>
        <p:nvSpPr>
          <p:cNvPr id="12" name="圆角矩形 11"/>
          <p:cNvSpPr/>
          <p:nvPr/>
        </p:nvSpPr>
        <p:spPr>
          <a:xfrm>
            <a:off x="2349794" y="154201"/>
            <a:ext cx="4965405" cy="520700"/>
          </a:xfrm>
          <a:prstGeom prst="roundRect">
            <a:avLst/>
          </a:prstGeom>
          <a:solidFill>
            <a:schemeClr val="bg1">
              <a:lumMod val="95000"/>
            </a:schemeClr>
          </a:solidFill>
          <a:ln w="317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accent1"/>
                </a:solidFill>
              </a:rPr>
              <a:t>三、生活垃圾分类标准和流程</a:t>
            </a:r>
            <a:endParaRPr lang="zh-CN" altLang="en-US" sz="2400" b="1" dirty="0">
              <a:solidFill>
                <a:schemeClr val="accent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fld id="{48F63A3B-78C7-47BE-AE5E-E10140E04643}" type="slidenum">
              <a:rPr lang="en-US" altLang="zh-CN" smtClean="0"/>
              <a:pPr algn="ctr"/>
              <a:t>14</a:t>
            </a:fld>
            <a:endParaRPr lang="zh-CN" altLang="en-US" dirty="0"/>
          </a:p>
        </p:txBody>
      </p:sp>
      <p:graphicFrame>
        <p:nvGraphicFramePr>
          <p:cNvPr id="9" name="图示 8"/>
          <p:cNvGraphicFramePr/>
          <p:nvPr>
            <p:extLst>
              <p:ext uri="{D42A27DB-BD31-4B8C-83A1-F6EECF244321}">
                <p14:modId xmlns:p14="http://schemas.microsoft.com/office/powerpoint/2010/main" val="1719169724"/>
              </p:ext>
            </p:extLst>
          </p:nvPr>
        </p:nvGraphicFramePr>
        <p:xfrm>
          <a:off x="350868" y="1116281"/>
          <a:ext cx="8644270" cy="2470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矩形 9"/>
          <p:cNvSpPr/>
          <p:nvPr/>
        </p:nvSpPr>
        <p:spPr>
          <a:xfrm>
            <a:off x="1052759" y="4090227"/>
            <a:ext cx="7178635" cy="584775"/>
          </a:xfrm>
          <a:prstGeom prst="rect">
            <a:avLst/>
          </a:prstGeom>
        </p:spPr>
        <p:txBody>
          <a:bodyPr wrap="square">
            <a:spAutoFit/>
          </a:bodyPr>
          <a:lstStyle/>
          <a:p>
            <a:pPr>
              <a:buClr>
                <a:schemeClr val="accent1"/>
              </a:buClr>
              <a:buFont typeface="Wingdings" pitchFamily="2" charset="2"/>
              <a:buChar char="l"/>
            </a:pPr>
            <a:r>
              <a:rPr lang="zh-CN" altLang="en-US" sz="1600" b="1" dirty="0" smtClean="0">
                <a:latin typeface="楷体_GB2312" pitchFamily="49" charset="-122"/>
                <a:ea typeface="楷体_GB2312" pitchFamily="49" charset="-122"/>
              </a:rPr>
              <a:t> 对分类方法、各类垃圾在各投放点位的投放要求、各类垃圾的收集频次等要提出明确的制度管理要求。</a:t>
            </a:r>
            <a:endParaRPr lang="zh-CN" altLang="en-US" sz="1600" b="1" dirty="0">
              <a:latin typeface="楷体_GB2312" pitchFamily="49" charset="-122"/>
              <a:ea typeface="楷体_GB2312" pitchFamily="49" charset="-122"/>
            </a:endParaRPr>
          </a:p>
        </p:txBody>
      </p:sp>
      <p:sp>
        <p:nvSpPr>
          <p:cNvPr id="3" name="矩形 2"/>
          <p:cNvSpPr/>
          <p:nvPr/>
        </p:nvSpPr>
        <p:spPr>
          <a:xfrm>
            <a:off x="258701" y="944273"/>
            <a:ext cx="1800494" cy="341632"/>
          </a:xfrm>
          <a:prstGeom prst="rect">
            <a:avLst/>
          </a:prstGeom>
        </p:spPr>
        <p:txBody>
          <a:bodyPr wrap="none">
            <a:spAutoFit/>
          </a:bodyPr>
          <a:lstStyle/>
          <a:p>
            <a:pPr lvl="0" algn="ctr" defTabSz="685800">
              <a:lnSpc>
                <a:spcPct val="90000"/>
              </a:lnSpc>
              <a:spcBef>
                <a:spcPct val="0"/>
              </a:spcBef>
              <a:defRPr/>
            </a:pPr>
            <a:r>
              <a:rPr lang="zh-CN" altLang="en-US" b="1" dirty="0">
                <a:solidFill>
                  <a:srgbClr val="FF0000"/>
                </a:solidFill>
                <a:latin typeface="微软雅黑" panose="020B0503020204020204" charset="-122"/>
              </a:rPr>
              <a:t>建立管理</a:t>
            </a:r>
            <a:r>
              <a:rPr lang="zh-CN" altLang="en-US" b="1" dirty="0" smtClean="0">
                <a:solidFill>
                  <a:srgbClr val="FF0000"/>
                </a:solidFill>
                <a:latin typeface="微软雅黑" panose="020B0503020204020204" charset="-122"/>
              </a:rPr>
              <a:t>制度：</a:t>
            </a:r>
            <a:endParaRPr lang="zh-CN" altLang="en-US" b="1" dirty="0">
              <a:solidFill>
                <a:srgbClr val="FF0000"/>
              </a:solidFill>
              <a:latin typeface="微软雅黑" panose="020B0503020204020204" charset="-122"/>
            </a:endParaRPr>
          </a:p>
        </p:txBody>
      </p:sp>
      <p:sp>
        <p:nvSpPr>
          <p:cNvPr id="12" name="圆角矩形 11"/>
          <p:cNvSpPr/>
          <p:nvPr/>
        </p:nvSpPr>
        <p:spPr>
          <a:xfrm>
            <a:off x="2441136" y="91702"/>
            <a:ext cx="4401879" cy="520700"/>
          </a:xfrm>
          <a:prstGeom prst="roundRect">
            <a:avLst/>
          </a:prstGeom>
          <a:solidFill>
            <a:schemeClr val="bg1">
              <a:lumMod val="95000"/>
            </a:schemeClr>
          </a:solidFill>
          <a:ln w="317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accent1"/>
                </a:solidFill>
              </a:rPr>
              <a:t>三、生活垃圾分类标准和流程</a:t>
            </a:r>
            <a:endParaRPr lang="zh-CN" altLang="en-US" sz="2400" b="1" dirty="0">
              <a:solidFill>
                <a:schemeClr val="accent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fld id="{48F63A3B-78C7-47BE-AE5E-E10140E04643}" type="slidenum">
              <a:rPr lang="en-US" altLang="zh-CN" smtClean="0"/>
              <a:pPr algn="ctr"/>
              <a:t>15</a:t>
            </a:fld>
            <a:endParaRPr lang="zh-CN" altLang="en-US" dirty="0"/>
          </a:p>
        </p:txBody>
      </p:sp>
      <p:sp>
        <p:nvSpPr>
          <p:cNvPr id="3" name="矩形 2"/>
          <p:cNvSpPr/>
          <p:nvPr/>
        </p:nvSpPr>
        <p:spPr>
          <a:xfrm>
            <a:off x="333910" y="813833"/>
            <a:ext cx="7762126" cy="3693319"/>
          </a:xfrm>
          <a:prstGeom prst="rect">
            <a:avLst/>
          </a:prstGeom>
        </p:spPr>
        <p:txBody>
          <a:bodyPr wrap="square">
            <a:spAutoFit/>
          </a:bodyPr>
          <a:lstStyle/>
          <a:p>
            <a:r>
              <a:rPr lang="zh-CN" altLang="en-US" dirty="0" smtClean="0">
                <a:solidFill>
                  <a:srgbClr val="FF0000"/>
                </a:solidFill>
              </a:rPr>
              <a:t>垃圾分类管理</a:t>
            </a:r>
            <a:r>
              <a:rPr lang="zh-CN" altLang="en-US" dirty="0">
                <a:solidFill>
                  <a:srgbClr val="FF0000"/>
                </a:solidFill>
              </a:rPr>
              <a:t>责任人应当遵守下列规定</a:t>
            </a:r>
            <a:r>
              <a:rPr lang="en-US" altLang="zh-CN" dirty="0">
                <a:solidFill>
                  <a:srgbClr val="FF0000"/>
                </a:solidFill>
              </a:rPr>
              <a:t>:</a:t>
            </a:r>
          </a:p>
          <a:p>
            <a:r>
              <a:rPr lang="en-US" altLang="zh-CN" dirty="0"/>
              <a:t>1.</a:t>
            </a:r>
            <a:r>
              <a:rPr lang="zh-CN" altLang="en-US" dirty="0"/>
              <a:t>按照本办法规定设置生活垃圾分类收集容器或者垃圾分类收集点，并保持生活垃圾分类收集容器齐全、完好、整洁；</a:t>
            </a:r>
          </a:p>
          <a:p>
            <a:r>
              <a:rPr lang="en-US" altLang="zh-CN" dirty="0"/>
              <a:t>2.</a:t>
            </a:r>
            <a:r>
              <a:rPr lang="zh-CN" altLang="en-US" dirty="0"/>
              <a:t>明确不同种类生活垃圾的投放时间、地点；</a:t>
            </a:r>
          </a:p>
          <a:p>
            <a:r>
              <a:rPr lang="en-US" altLang="zh-CN" dirty="0"/>
              <a:t>3.</a:t>
            </a:r>
            <a:r>
              <a:rPr lang="zh-CN" altLang="en-US" dirty="0"/>
              <a:t>对生活垃圾分类投放工作进行宣传、指导，对不符合分类投放要求的行为予以劝告、制止；</a:t>
            </a:r>
          </a:p>
          <a:p>
            <a:r>
              <a:rPr lang="en-US" altLang="zh-CN" dirty="0"/>
              <a:t>4.</a:t>
            </a:r>
            <a:r>
              <a:rPr lang="zh-CN" altLang="en-US" dirty="0"/>
              <a:t>及时制止翻拣、混合已分类投放的生活垃圾的行为；</a:t>
            </a:r>
          </a:p>
          <a:p>
            <a:r>
              <a:rPr lang="en-US" altLang="zh-CN" dirty="0"/>
              <a:t>5.</a:t>
            </a:r>
            <a:r>
              <a:rPr lang="zh-CN" altLang="en-US" dirty="0"/>
              <a:t>将分类投放的生活垃圾分类收集到垃圾收集点，交由有资质的单位收集；</a:t>
            </a:r>
          </a:p>
          <a:p>
            <a:r>
              <a:rPr lang="en-US" altLang="zh-CN" dirty="0"/>
              <a:t>6.</a:t>
            </a:r>
            <a:r>
              <a:rPr lang="zh-CN" altLang="en-US" dirty="0"/>
              <a:t>按照规定配置处理设施以及合格的管理人员和操作人员；</a:t>
            </a:r>
          </a:p>
          <a:p>
            <a:r>
              <a:rPr lang="en-US" altLang="zh-CN" dirty="0"/>
              <a:t>7.</a:t>
            </a:r>
            <a:r>
              <a:rPr lang="zh-CN" altLang="en-US" dirty="0"/>
              <a:t>指导、督促保洁人员按照生活垃圾分类标准进行分类工作，处理保洁人员反映的有关问题；</a:t>
            </a:r>
          </a:p>
          <a:p>
            <a:r>
              <a:rPr lang="en-US" altLang="zh-CN" dirty="0"/>
              <a:t>8.</a:t>
            </a:r>
            <a:r>
              <a:rPr lang="zh-CN" altLang="en-US" dirty="0"/>
              <a:t>建立处理台账，记录每日生活垃圾的运输单位、种类、数量，并按照规定报送数据、报表等；</a:t>
            </a:r>
          </a:p>
        </p:txBody>
      </p:sp>
      <p:sp>
        <p:nvSpPr>
          <p:cNvPr id="4" name="圆角矩形 3"/>
          <p:cNvSpPr/>
          <p:nvPr/>
        </p:nvSpPr>
        <p:spPr>
          <a:xfrm>
            <a:off x="2441136" y="91702"/>
            <a:ext cx="4401879" cy="520700"/>
          </a:xfrm>
          <a:prstGeom prst="roundRect">
            <a:avLst/>
          </a:prstGeom>
          <a:solidFill>
            <a:schemeClr val="bg1">
              <a:lumMod val="95000"/>
            </a:schemeClr>
          </a:solidFill>
          <a:ln w="317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accent1"/>
                </a:solidFill>
              </a:rPr>
              <a:t>三、生活垃圾分类标准和流程</a:t>
            </a:r>
            <a:endParaRPr lang="zh-CN" altLang="en-US" sz="2400" b="1" dirty="0">
              <a:solidFill>
                <a:schemeClr val="accent1"/>
              </a:solidFill>
            </a:endParaRPr>
          </a:p>
        </p:txBody>
      </p:sp>
    </p:spTree>
    <p:extLst>
      <p:ext uri="{BB962C8B-B14F-4D97-AF65-F5344CB8AC3E}">
        <p14:creationId xmlns:p14="http://schemas.microsoft.com/office/powerpoint/2010/main" val="3360820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菱形 107"/>
          <p:cNvSpPr/>
          <p:nvPr/>
        </p:nvSpPr>
        <p:spPr>
          <a:xfrm>
            <a:off x="3526972" y="4310742"/>
            <a:ext cx="415636" cy="380011"/>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灯片编号占位符 1"/>
          <p:cNvSpPr>
            <a:spLocks noGrp="1"/>
          </p:cNvSpPr>
          <p:nvPr>
            <p:ph type="sldNum" sz="quarter" idx="4"/>
          </p:nvPr>
        </p:nvSpPr>
        <p:spPr/>
        <p:txBody>
          <a:bodyPr/>
          <a:lstStyle/>
          <a:p>
            <a:pPr algn="ctr"/>
            <a:fld id="{48F63A3B-78C7-47BE-AE5E-E10140E04643}" type="slidenum">
              <a:rPr lang="en-US" altLang="zh-CN" smtClean="0"/>
              <a:pPr algn="ctr"/>
              <a:t>16</a:t>
            </a:fld>
            <a:endParaRPr lang="zh-CN" altLang="en-US" dirty="0"/>
          </a:p>
        </p:txBody>
      </p:sp>
      <p:grpSp>
        <p:nvGrpSpPr>
          <p:cNvPr id="3" name="组合 51"/>
          <p:cNvGrpSpPr/>
          <p:nvPr/>
        </p:nvGrpSpPr>
        <p:grpSpPr>
          <a:xfrm rot="10800000">
            <a:off x="1031126" y="710669"/>
            <a:ext cx="6984723" cy="3849456"/>
            <a:chOff x="306727" y="1341182"/>
            <a:chExt cx="8441737" cy="4515959"/>
          </a:xfrm>
        </p:grpSpPr>
        <p:sp>
          <p:nvSpPr>
            <p:cNvPr id="4" name="Oval 17"/>
            <p:cNvSpPr/>
            <p:nvPr/>
          </p:nvSpPr>
          <p:spPr>
            <a:xfrm rot="2700000">
              <a:off x="4486423" y="1341182"/>
              <a:ext cx="1045053" cy="1045054"/>
            </a:xfrm>
            <a:prstGeom prst="ellipse">
              <a:avLst/>
            </a:prstGeom>
            <a:solidFill>
              <a:srgbClr val="00602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5" name="Group 10"/>
            <p:cNvGrpSpPr/>
            <p:nvPr/>
          </p:nvGrpSpPr>
          <p:grpSpPr>
            <a:xfrm rot="2700000">
              <a:off x="3746017" y="1756952"/>
              <a:ext cx="1045053" cy="1540080"/>
              <a:chOff x="3124200" y="2114550"/>
              <a:chExt cx="1447800" cy="2133600"/>
            </a:xfrm>
            <a:solidFill>
              <a:srgbClr val="92D050"/>
            </a:solidFill>
          </p:grpSpPr>
          <p:sp>
            <p:nvSpPr>
              <p:cNvPr id="6" name="Oval 11"/>
              <p:cNvSpPr/>
              <p:nvPr/>
            </p:nvSpPr>
            <p:spPr>
              <a:xfrm>
                <a:off x="3124200" y="2800350"/>
                <a:ext cx="1447800" cy="14478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Up Arrow 12"/>
              <p:cNvSpPr/>
              <p:nvPr/>
            </p:nvSpPr>
            <p:spPr>
              <a:xfrm>
                <a:off x="3352800" y="2114550"/>
                <a:ext cx="990600" cy="914400"/>
              </a:xfrm>
              <a:prstGeom prst="upArrow">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9" name="Group 13"/>
            <p:cNvGrpSpPr/>
            <p:nvPr/>
          </p:nvGrpSpPr>
          <p:grpSpPr>
            <a:xfrm rot="18900000">
              <a:off x="4241042" y="2654606"/>
              <a:ext cx="1045054" cy="1540078"/>
              <a:chOff x="3124200" y="2114550"/>
              <a:chExt cx="1447800" cy="2133600"/>
            </a:xfrm>
            <a:solidFill>
              <a:srgbClr val="00602B"/>
            </a:solidFill>
          </p:grpSpPr>
          <p:sp>
            <p:nvSpPr>
              <p:cNvPr id="10" name="Oval 14"/>
              <p:cNvSpPr/>
              <p:nvPr/>
            </p:nvSpPr>
            <p:spPr>
              <a:xfrm>
                <a:off x="3124200" y="2800350"/>
                <a:ext cx="1447800" cy="14478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Up Arrow 15"/>
              <p:cNvSpPr/>
              <p:nvPr/>
            </p:nvSpPr>
            <p:spPr>
              <a:xfrm>
                <a:off x="3352800" y="2114550"/>
                <a:ext cx="990600" cy="914400"/>
              </a:xfrm>
              <a:prstGeom prst="upArrow">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2" name="Group 6"/>
            <p:cNvGrpSpPr/>
            <p:nvPr/>
          </p:nvGrpSpPr>
          <p:grpSpPr>
            <a:xfrm rot="2700000">
              <a:off x="3746017" y="3495863"/>
              <a:ext cx="1045053" cy="1540080"/>
              <a:chOff x="3124200" y="2114550"/>
              <a:chExt cx="1447800" cy="2133600"/>
            </a:xfrm>
            <a:solidFill>
              <a:srgbClr val="92D050"/>
            </a:solidFill>
          </p:grpSpPr>
          <p:sp>
            <p:nvSpPr>
              <p:cNvPr id="13" name="Oval 7"/>
              <p:cNvSpPr/>
              <p:nvPr/>
            </p:nvSpPr>
            <p:spPr>
              <a:xfrm>
                <a:off x="3124200" y="2800350"/>
                <a:ext cx="1447800" cy="14478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Up Arrow 8"/>
              <p:cNvSpPr/>
              <p:nvPr/>
            </p:nvSpPr>
            <p:spPr>
              <a:xfrm>
                <a:off x="3352800" y="2114550"/>
                <a:ext cx="990600" cy="914400"/>
              </a:xfrm>
              <a:prstGeom prst="upArrow">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5" name="Group 5"/>
            <p:cNvGrpSpPr/>
            <p:nvPr/>
          </p:nvGrpSpPr>
          <p:grpSpPr>
            <a:xfrm rot="18900000">
              <a:off x="4241042" y="4317063"/>
              <a:ext cx="1045054" cy="1540078"/>
              <a:chOff x="3124200" y="2114550"/>
              <a:chExt cx="1447800" cy="2133600"/>
            </a:xfrm>
          </p:grpSpPr>
          <p:sp>
            <p:nvSpPr>
              <p:cNvPr id="16" name="Oval 3"/>
              <p:cNvSpPr/>
              <p:nvPr/>
            </p:nvSpPr>
            <p:spPr>
              <a:xfrm>
                <a:off x="3124200" y="2800350"/>
                <a:ext cx="1447800" cy="1447800"/>
              </a:xfrm>
              <a:prstGeom prst="ellipse">
                <a:avLst/>
              </a:prstGeom>
              <a:solidFill>
                <a:srgbClr val="00602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Up Arrow 4"/>
              <p:cNvSpPr/>
              <p:nvPr/>
            </p:nvSpPr>
            <p:spPr>
              <a:xfrm>
                <a:off x="3352800" y="2114550"/>
                <a:ext cx="990600" cy="914400"/>
              </a:xfrm>
              <a:prstGeom prst="upArrow">
                <a:avLst/>
              </a:prstGeom>
              <a:solidFill>
                <a:srgbClr val="00602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18" name="Freeform 107"/>
            <p:cNvSpPr>
              <a:spLocks noEditPoints="1"/>
            </p:cNvSpPr>
            <p:nvPr/>
          </p:nvSpPr>
          <p:spPr bwMode="auto">
            <a:xfrm>
              <a:off x="4769949" y="5079296"/>
              <a:ext cx="360535" cy="365649"/>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ysClr val="window" lastClr="FFFFFF"/>
            </a:solidFill>
            <a:ln w="9525">
              <a:noFill/>
              <a:round/>
              <a:headEnd/>
              <a:tailEnd/>
            </a:ln>
          </p:spPr>
          <p:txBody>
            <a:bodyPr vert="horz" wrap="square" lIns="111650" tIns="55825" rIns="111650" bIns="55825" numCol="1" anchor="t" anchorCtr="0" compatLnSpc="1">
              <a:prstTxWarp prst="textNoShape">
                <a:avLst/>
              </a:prstTxWarp>
            </a:bodyP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74"/>
            <p:cNvSpPr>
              <a:spLocks noEditPoints="1"/>
            </p:cNvSpPr>
            <p:nvPr/>
          </p:nvSpPr>
          <p:spPr bwMode="auto">
            <a:xfrm rot="10800000">
              <a:off x="4758318" y="3410094"/>
              <a:ext cx="389616" cy="302203"/>
            </a:xfrm>
            <a:custGeom>
              <a:avLst/>
              <a:gdLst/>
              <a:ahLst/>
              <a:cxnLst>
                <a:cxn ang="0">
                  <a:pos x="66" y="17"/>
                </a:cxn>
                <a:cxn ang="0">
                  <a:pos x="47" y="30"/>
                </a:cxn>
                <a:cxn ang="0">
                  <a:pos x="37" y="36"/>
                </a:cxn>
                <a:cxn ang="0">
                  <a:pos x="36" y="36"/>
                </a:cxn>
                <a:cxn ang="0">
                  <a:pos x="36" y="36"/>
                </a:cxn>
                <a:cxn ang="0">
                  <a:pos x="26" y="30"/>
                </a:cxn>
                <a:cxn ang="0">
                  <a:pos x="7" y="17"/>
                </a:cxn>
                <a:cxn ang="0">
                  <a:pos x="0" y="7"/>
                </a:cxn>
                <a:cxn ang="0">
                  <a:pos x="7" y="0"/>
                </a:cxn>
                <a:cxn ang="0">
                  <a:pos x="66" y="0"/>
                </a:cxn>
                <a:cxn ang="0">
                  <a:pos x="72" y="6"/>
                </a:cxn>
                <a:cxn ang="0">
                  <a:pos x="66" y="17"/>
                </a:cxn>
                <a:cxn ang="0">
                  <a:pos x="72" y="50"/>
                </a:cxn>
                <a:cxn ang="0">
                  <a:pos x="66" y="56"/>
                </a:cxn>
                <a:cxn ang="0">
                  <a:pos x="7" y="56"/>
                </a:cxn>
                <a:cxn ang="0">
                  <a:pos x="0" y="50"/>
                </a:cxn>
                <a:cxn ang="0">
                  <a:pos x="0" y="18"/>
                </a:cxn>
                <a:cxn ang="0">
                  <a:pos x="5" y="21"/>
                </a:cxn>
                <a:cxn ang="0">
                  <a:pos x="24" y="35"/>
                </a:cxn>
                <a:cxn ang="0">
                  <a:pos x="36" y="41"/>
                </a:cxn>
                <a:cxn ang="0">
                  <a:pos x="36" y="41"/>
                </a:cxn>
                <a:cxn ang="0">
                  <a:pos x="37" y="41"/>
                </a:cxn>
                <a:cxn ang="0">
                  <a:pos x="48" y="35"/>
                </a:cxn>
                <a:cxn ang="0">
                  <a:pos x="68" y="21"/>
                </a:cxn>
                <a:cxn ang="0">
                  <a:pos x="72" y="18"/>
                </a:cxn>
                <a:cxn ang="0">
                  <a:pos x="72" y="50"/>
                </a:cxn>
              </a:cxnLst>
              <a:rect l="0" t="0" r="r" b="b"/>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ysClr val="window" lastClr="FFFFFF"/>
            </a:solidFill>
            <a:ln w="9525">
              <a:noFill/>
              <a:round/>
              <a:headEnd/>
              <a:tailEnd/>
            </a:ln>
          </p:spPr>
          <p:txBody>
            <a:bodyPr vert="horz" wrap="square" lIns="111650" tIns="55825" rIns="111650" bIns="5582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48"/>
            <p:cNvSpPr>
              <a:spLocks noEditPoints="1"/>
            </p:cNvSpPr>
            <p:nvPr/>
          </p:nvSpPr>
          <p:spPr bwMode="auto">
            <a:xfrm rot="10800000">
              <a:off x="3890833" y="2531524"/>
              <a:ext cx="397368" cy="383075"/>
            </a:xfrm>
            <a:custGeom>
              <a:avLst/>
              <a:gdLst/>
              <a:ahLst/>
              <a:cxnLst>
                <a:cxn ang="0">
                  <a:pos x="16" y="54"/>
                </a:cxn>
                <a:cxn ang="0">
                  <a:pos x="14" y="57"/>
                </a:cxn>
                <a:cxn ang="0">
                  <a:pos x="2" y="57"/>
                </a:cxn>
                <a:cxn ang="0">
                  <a:pos x="0" y="54"/>
                </a:cxn>
                <a:cxn ang="0">
                  <a:pos x="0" y="29"/>
                </a:cxn>
                <a:cxn ang="0">
                  <a:pos x="2" y="26"/>
                </a:cxn>
                <a:cxn ang="0">
                  <a:pos x="14" y="26"/>
                </a:cxn>
                <a:cxn ang="0">
                  <a:pos x="16" y="29"/>
                </a:cxn>
                <a:cxn ang="0">
                  <a:pos x="16" y="54"/>
                </a:cxn>
                <a:cxn ang="0">
                  <a:pos x="7" y="47"/>
                </a:cxn>
                <a:cxn ang="0">
                  <a:pos x="5" y="49"/>
                </a:cxn>
                <a:cxn ang="0">
                  <a:pos x="7" y="52"/>
                </a:cxn>
                <a:cxn ang="0">
                  <a:pos x="10" y="49"/>
                </a:cxn>
                <a:cxn ang="0">
                  <a:pos x="7" y="47"/>
                </a:cxn>
                <a:cxn ang="0">
                  <a:pos x="62" y="35"/>
                </a:cxn>
                <a:cxn ang="0">
                  <a:pos x="62" y="38"/>
                </a:cxn>
                <a:cxn ang="0">
                  <a:pos x="61" y="43"/>
                </a:cxn>
                <a:cxn ang="0">
                  <a:pos x="61" y="48"/>
                </a:cxn>
                <a:cxn ang="0">
                  <a:pos x="59" y="52"/>
                </a:cxn>
                <a:cxn ang="0">
                  <a:pos x="57" y="59"/>
                </a:cxn>
                <a:cxn ang="0">
                  <a:pos x="49" y="62"/>
                </a:cxn>
                <a:cxn ang="0">
                  <a:pos x="47" y="62"/>
                </a:cxn>
                <a:cxn ang="0">
                  <a:pos x="44" y="62"/>
                </a:cxn>
                <a:cxn ang="0">
                  <a:pos x="43" y="62"/>
                </a:cxn>
                <a:cxn ang="0">
                  <a:pos x="28" y="59"/>
                </a:cxn>
                <a:cxn ang="0">
                  <a:pos x="22" y="57"/>
                </a:cxn>
                <a:cxn ang="0">
                  <a:pos x="19" y="54"/>
                </a:cxn>
                <a:cxn ang="0">
                  <a:pos x="19" y="29"/>
                </a:cxn>
                <a:cxn ang="0">
                  <a:pos x="21" y="26"/>
                </a:cxn>
                <a:cxn ang="0">
                  <a:pos x="29" y="19"/>
                </a:cxn>
                <a:cxn ang="0">
                  <a:pos x="33" y="14"/>
                </a:cxn>
                <a:cxn ang="0">
                  <a:pos x="35" y="8"/>
                </a:cxn>
                <a:cxn ang="0">
                  <a:pos x="38" y="1"/>
                </a:cxn>
                <a:cxn ang="0">
                  <a:pos x="40" y="0"/>
                </a:cxn>
                <a:cxn ang="0">
                  <a:pos x="49" y="11"/>
                </a:cxn>
                <a:cxn ang="0">
                  <a:pos x="46" y="18"/>
                </a:cxn>
                <a:cxn ang="0">
                  <a:pos x="45" y="21"/>
                </a:cxn>
                <a:cxn ang="0">
                  <a:pos x="56" y="21"/>
                </a:cxn>
                <a:cxn ang="0">
                  <a:pos x="64" y="29"/>
                </a:cxn>
                <a:cxn ang="0">
                  <a:pos x="62" y="35"/>
                </a:cxn>
              </a:cxnLst>
              <a:rect l="0" t="0" r="r" b="b"/>
              <a:pathLst>
                <a:path w="64" h="62">
                  <a:moveTo>
                    <a:pt x="16" y="54"/>
                  </a:moveTo>
                  <a:cubicBezTo>
                    <a:pt x="16" y="56"/>
                    <a:pt x="15" y="57"/>
                    <a:pt x="14" y="57"/>
                  </a:cubicBezTo>
                  <a:cubicBezTo>
                    <a:pt x="2" y="57"/>
                    <a:pt x="2" y="57"/>
                    <a:pt x="2" y="57"/>
                  </a:cubicBezTo>
                  <a:cubicBezTo>
                    <a:pt x="1" y="57"/>
                    <a:pt x="0" y="56"/>
                    <a:pt x="0" y="54"/>
                  </a:cubicBezTo>
                  <a:cubicBezTo>
                    <a:pt x="0" y="29"/>
                    <a:pt x="0" y="29"/>
                    <a:pt x="0" y="29"/>
                  </a:cubicBezTo>
                  <a:cubicBezTo>
                    <a:pt x="0" y="27"/>
                    <a:pt x="1" y="26"/>
                    <a:pt x="2" y="26"/>
                  </a:cubicBezTo>
                  <a:cubicBezTo>
                    <a:pt x="14" y="26"/>
                    <a:pt x="14" y="26"/>
                    <a:pt x="14" y="26"/>
                  </a:cubicBezTo>
                  <a:cubicBezTo>
                    <a:pt x="15" y="26"/>
                    <a:pt x="16" y="27"/>
                    <a:pt x="16" y="29"/>
                  </a:cubicBezTo>
                  <a:lnTo>
                    <a:pt x="16" y="54"/>
                  </a:lnTo>
                  <a:close/>
                  <a:moveTo>
                    <a:pt x="7" y="47"/>
                  </a:moveTo>
                  <a:cubicBezTo>
                    <a:pt x="6" y="47"/>
                    <a:pt x="5" y="48"/>
                    <a:pt x="5" y="49"/>
                  </a:cubicBezTo>
                  <a:cubicBezTo>
                    <a:pt x="5" y="51"/>
                    <a:pt x="6" y="52"/>
                    <a:pt x="7" y="52"/>
                  </a:cubicBezTo>
                  <a:cubicBezTo>
                    <a:pt x="9" y="52"/>
                    <a:pt x="10" y="51"/>
                    <a:pt x="10" y="49"/>
                  </a:cubicBezTo>
                  <a:cubicBezTo>
                    <a:pt x="10" y="48"/>
                    <a:pt x="9" y="47"/>
                    <a:pt x="7" y="47"/>
                  </a:cubicBezTo>
                  <a:close/>
                  <a:moveTo>
                    <a:pt x="62" y="35"/>
                  </a:moveTo>
                  <a:cubicBezTo>
                    <a:pt x="62" y="36"/>
                    <a:pt x="62" y="37"/>
                    <a:pt x="62" y="38"/>
                  </a:cubicBezTo>
                  <a:cubicBezTo>
                    <a:pt x="62" y="40"/>
                    <a:pt x="62" y="42"/>
                    <a:pt x="61" y="43"/>
                  </a:cubicBezTo>
                  <a:cubicBezTo>
                    <a:pt x="61" y="45"/>
                    <a:pt x="61" y="46"/>
                    <a:pt x="61" y="48"/>
                  </a:cubicBezTo>
                  <a:cubicBezTo>
                    <a:pt x="60" y="49"/>
                    <a:pt x="60" y="51"/>
                    <a:pt x="59" y="52"/>
                  </a:cubicBezTo>
                  <a:cubicBezTo>
                    <a:pt x="59" y="55"/>
                    <a:pt x="58" y="57"/>
                    <a:pt x="57" y="59"/>
                  </a:cubicBezTo>
                  <a:cubicBezTo>
                    <a:pt x="55" y="61"/>
                    <a:pt x="52" y="62"/>
                    <a:pt x="49" y="62"/>
                  </a:cubicBezTo>
                  <a:cubicBezTo>
                    <a:pt x="48" y="62"/>
                    <a:pt x="48" y="62"/>
                    <a:pt x="47" y="62"/>
                  </a:cubicBezTo>
                  <a:cubicBezTo>
                    <a:pt x="44" y="62"/>
                    <a:pt x="44" y="62"/>
                    <a:pt x="44" y="62"/>
                  </a:cubicBezTo>
                  <a:cubicBezTo>
                    <a:pt x="43" y="62"/>
                    <a:pt x="43" y="62"/>
                    <a:pt x="43" y="62"/>
                  </a:cubicBezTo>
                  <a:cubicBezTo>
                    <a:pt x="38" y="62"/>
                    <a:pt x="32" y="60"/>
                    <a:pt x="28" y="59"/>
                  </a:cubicBezTo>
                  <a:cubicBezTo>
                    <a:pt x="25" y="58"/>
                    <a:pt x="23" y="57"/>
                    <a:pt x="22" y="57"/>
                  </a:cubicBezTo>
                  <a:cubicBezTo>
                    <a:pt x="20" y="57"/>
                    <a:pt x="19" y="56"/>
                    <a:pt x="19" y="54"/>
                  </a:cubicBezTo>
                  <a:cubicBezTo>
                    <a:pt x="19" y="29"/>
                    <a:pt x="19" y="29"/>
                    <a:pt x="19" y="29"/>
                  </a:cubicBezTo>
                  <a:cubicBezTo>
                    <a:pt x="19" y="27"/>
                    <a:pt x="20" y="26"/>
                    <a:pt x="21" y="26"/>
                  </a:cubicBezTo>
                  <a:cubicBezTo>
                    <a:pt x="23" y="26"/>
                    <a:pt x="27" y="21"/>
                    <a:pt x="29" y="19"/>
                  </a:cubicBezTo>
                  <a:cubicBezTo>
                    <a:pt x="30" y="17"/>
                    <a:pt x="31" y="15"/>
                    <a:pt x="33" y="14"/>
                  </a:cubicBezTo>
                  <a:cubicBezTo>
                    <a:pt x="34" y="13"/>
                    <a:pt x="35" y="10"/>
                    <a:pt x="35" y="8"/>
                  </a:cubicBezTo>
                  <a:cubicBezTo>
                    <a:pt x="36" y="5"/>
                    <a:pt x="36" y="3"/>
                    <a:pt x="38" y="1"/>
                  </a:cubicBezTo>
                  <a:cubicBezTo>
                    <a:pt x="38" y="1"/>
                    <a:pt x="39" y="0"/>
                    <a:pt x="40" y="0"/>
                  </a:cubicBezTo>
                  <a:cubicBezTo>
                    <a:pt x="49" y="0"/>
                    <a:pt x="49" y="8"/>
                    <a:pt x="49" y="11"/>
                  </a:cubicBezTo>
                  <a:cubicBezTo>
                    <a:pt x="49" y="14"/>
                    <a:pt x="47" y="16"/>
                    <a:pt x="46" y="18"/>
                  </a:cubicBezTo>
                  <a:cubicBezTo>
                    <a:pt x="46" y="19"/>
                    <a:pt x="46" y="20"/>
                    <a:pt x="45" y="21"/>
                  </a:cubicBezTo>
                  <a:cubicBezTo>
                    <a:pt x="56" y="21"/>
                    <a:pt x="56" y="21"/>
                    <a:pt x="56" y="21"/>
                  </a:cubicBezTo>
                  <a:cubicBezTo>
                    <a:pt x="60" y="21"/>
                    <a:pt x="64" y="25"/>
                    <a:pt x="64" y="29"/>
                  </a:cubicBezTo>
                  <a:cubicBezTo>
                    <a:pt x="64" y="31"/>
                    <a:pt x="63" y="33"/>
                    <a:pt x="62" y="35"/>
                  </a:cubicBezTo>
                  <a:close/>
                </a:path>
              </a:pathLst>
            </a:custGeom>
            <a:solidFill>
              <a:sysClr val="window" lastClr="FFFFFF"/>
            </a:solidFill>
            <a:ln w="9525">
              <a:noFill/>
              <a:round/>
              <a:headEnd/>
              <a:tailEnd/>
            </a:ln>
          </p:spPr>
          <p:txBody>
            <a:bodyPr vert="horz" wrap="square" lIns="111650" tIns="55825" rIns="111650" bIns="5582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1"/>
            <p:cNvSpPr>
              <a:spLocks noEditPoints="1"/>
            </p:cNvSpPr>
            <p:nvPr/>
          </p:nvSpPr>
          <p:spPr bwMode="auto">
            <a:xfrm rot="10800000">
              <a:off x="3904653" y="4229948"/>
              <a:ext cx="377981" cy="306951"/>
            </a:xfrm>
            <a:custGeom>
              <a:avLst/>
              <a:gdLst/>
              <a:ahLst/>
              <a:cxnLst>
                <a:cxn ang="0">
                  <a:pos x="69" y="43"/>
                </a:cxn>
                <a:cxn ang="0">
                  <a:pos x="64" y="46"/>
                </a:cxn>
                <a:cxn ang="0">
                  <a:pos x="54" y="56"/>
                </a:cxn>
                <a:cxn ang="0">
                  <a:pos x="44" y="46"/>
                </a:cxn>
                <a:cxn ang="0">
                  <a:pos x="28" y="46"/>
                </a:cxn>
                <a:cxn ang="0">
                  <a:pos x="18" y="56"/>
                </a:cxn>
                <a:cxn ang="0">
                  <a:pos x="8" y="46"/>
                </a:cxn>
                <a:cxn ang="0">
                  <a:pos x="5" y="46"/>
                </a:cxn>
                <a:cxn ang="0">
                  <a:pos x="0" y="43"/>
                </a:cxn>
                <a:cxn ang="0">
                  <a:pos x="3" y="41"/>
                </a:cxn>
                <a:cxn ang="0">
                  <a:pos x="3" y="28"/>
                </a:cxn>
                <a:cxn ang="0">
                  <a:pos x="4" y="20"/>
                </a:cxn>
                <a:cxn ang="0">
                  <a:pos x="12" y="12"/>
                </a:cxn>
                <a:cxn ang="0">
                  <a:pos x="17" y="10"/>
                </a:cxn>
                <a:cxn ang="0">
                  <a:pos x="23" y="10"/>
                </a:cxn>
                <a:cxn ang="0">
                  <a:pos x="23" y="2"/>
                </a:cxn>
                <a:cxn ang="0">
                  <a:pos x="26" y="0"/>
                </a:cxn>
                <a:cxn ang="0">
                  <a:pos x="67" y="0"/>
                </a:cxn>
                <a:cxn ang="0">
                  <a:pos x="69" y="2"/>
                </a:cxn>
                <a:cxn ang="0">
                  <a:pos x="69" y="43"/>
                </a:cxn>
                <a:cxn ang="0">
                  <a:pos x="23" y="25"/>
                </a:cxn>
                <a:cxn ang="0">
                  <a:pos x="23" y="15"/>
                </a:cxn>
                <a:cxn ang="0">
                  <a:pos x="17" y="15"/>
                </a:cxn>
                <a:cxn ang="0">
                  <a:pos x="16" y="15"/>
                </a:cxn>
                <a:cxn ang="0">
                  <a:pos x="8" y="23"/>
                </a:cxn>
                <a:cxn ang="0">
                  <a:pos x="8" y="24"/>
                </a:cxn>
                <a:cxn ang="0">
                  <a:pos x="8" y="25"/>
                </a:cxn>
                <a:cxn ang="0">
                  <a:pos x="23" y="25"/>
                </a:cxn>
                <a:cxn ang="0">
                  <a:pos x="18" y="41"/>
                </a:cxn>
                <a:cxn ang="0">
                  <a:pos x="13" y="46"/>
                </a:cxn>
                <a:cxn ang="0">
                  <a:pos x="18" y="51"/>
                </a:cxn>
                <a:cxn ang="0">
                  <a:pos x="23" y="46"/>
                </a:cxn>
                <a:cxn ang="0">
                  <a:pos x="18" y="41"/>
                </a:cxn>
                <a:cxn ang="0">
                  <a:pos x="54" y="41"/>
                </a:cxn>
                <a:cxn ang="0">
                  <a:pos x="49" y="46"/>
                </a:cxn>
                <a:cxn ang="0">
                  <a:pos x="54" y="51"/>
                </a:cxn>
                <a:cxn ang="0">
                  <a:pos x="59" y="46"/>
                </a:cxn>
                <a:cxn ang="0">
                  <a:pos x="54" y="41"/>
                </a:cxn>
              </a:cxnLst>
              <a:rect l="0" t="0" r="r" b="b"/>
              <a:pathLst>
                <a:path w="69" h="56">
                  <a:moveTo>
                    <a:pt x="69" y="43"/>
                  </a:moveTo>
                  <a:cubicBezTo>
                    <a:pt x="69" y="46"/>
                    <a:pt x="66" y="46"/>
                    <a:pt x="64" y="46"/>
                  </a:cubicBezTo>
                  <a:cubicBezTo>
                    <a:pt x="64" y="52"/>
                    <a:pt x="60" y="56"/>
                    <a:pt x="54" y="56"/>
                  </a:cubicBezTo>
                  <a:cubicBezTo>
                    <a:pt x="48" y="56"/>
                    <a:pt x="44" y="52"/>
                    <a:pt x="44" y="46"/>
                  </a:cubicBezTo>
                  <a:cubicBezTo>
                    <a:pt x="28" y="46"/>
                    <a:pt x="28" y="46"/>
                    <a:pt x="28" y="46"/>
                  </a:cubicBezTo>
                  <a:cubicBezTo>
                    <a:pt x="28" y="52"/>
                    <a:pt x="24" y="56"/>
                    <a:pt x="18" y="56"/>
                  </a:cubicBezTo>
                  <a:cubicBezTo>
                    <a:pt x="12" y="56"/>
                    <a:pt x="8" y="52"/>
                    <a:pt x="8" y="46"/>
                  </a:cubicBezTo>
                  <a:cubicBezTo>
                    <a:pt x="5" y="46"/>
                    <a:pt x="5" y="46"/>
                    <a:pt x="5" y="46"/>
                  </a:cubicBezTo>
                  <a:cubicBezTo>
                    <a:pt x="3" y="46"/>
                    <a:pt x="0" y="46"/>
                    <a:pt x="0" y="43"/>
                  </a:cubicBezTo>
                  <a:cubicBezTo>
                    <a:pt x="0" y="42"/>
                    <a:pt x="1" y="41"/>
                    <a:pt x="3" y="41"/>
                  </a:cubicBezTo>
                  <a:cubicBezTo>
                    <a:pt x="3" y="28"/>
                    <a:pt x="3" y="28"/>
                    <a:pt x="3" y="28"/>
                  </a:cubicBezTo>
                  <a:cubicBezTo>
                    <a:pt x="3" y="25"/>
                    <a:pt x="2" y="22"/>
                    <a:pt x="4" y="20"/>
                  </a:cubicBezTo>
                  <a:cubicBezTo>
                    <a:pt x="12" y="12"/>
                    <a:pt x="12" y="12"/>
                    <a:pt x="12" y="12"/>
                  </a:cubicBezTo>
                  <a:cubicBezTo>
                    <a:pt x="13" y="11"/>
                    <a:pt x="15" y="10"/>
                    <a:pt x="17" y="10"/>
                  </a:cubicBezTo>
                  <a:cubicBezTo>
                    <a:pt x="23" y="10"/>
                    <a:pt x="23" y="10"/>
                    <a:pt x="23" y="10"/>
                  </a:cubicBezTo>
                  <a:cubicBezTo>
                    <a:pt x="23" y="2"/>
                    <a:pt x="23" y="2"/>
                    <a:pt x="23" y="2"/>
                  </a:cubicBezTo>
                  <a:cubicBezTo>
                    <a:pt x="23" y="1"/>
                    <a:pt x="24" y="0"/>
                    <a:pt x="26" y="0"/>
                  </a:cubicBezTo>
                  <a:cubicBezTo>
                    <a:pt x="67" y="0"/>
                    <a:pt x="67" y="0"/>
                    <a:pt x="67" y="0"/>
                  </a:cubicBezTo>
                  <a:cubicBezTo>
                    <a:pt x="68" y="0"/>
                    <a:pt x="69" y="1"/>
                    <a:pt x="69" y="2"/>
                  </a:cubicBezTo>
                  <a:lnTo>
                    <a:pt x="69" y="43"/>
                  </a:lnTo>
                  <a:close/>
                  <a:moveTo>
                    <a:pt x="23" y="25"/>
                  </a:moveTo>
                  <a:cubicBezTo>
                    <a:pt x="23" y="15"/>
                    <a:pt x="23" y="15"/>
                    <a:pt x="23" y="15"/>
                  </a:cubicBezTo>
                  <a:cubicBezTo>
                    <a:pt x="17" y="15"/>
                    <a:pt x="17" y="15"/>
                    <a:pt x="17" y="15"/>
                  </a:cubicBezTo>
                  <a:cubicBezTo>
                    <a:pt x="17" y="15"/>
                    <a:pt x="16" y="15"/>
                    <a:pt x="16" y="15"/>
                  </a:cubicBezTo>
                  <a:cubicBezTo>
                    <a:pt x="8" y="23"/>
                    <a:pt x="8" y="23"/>
                    <a:pt x="8" y="23"/>
                  </a:cubicBezTo>
                  <a:cubicBezTo>
                    <a:pt x="8" y="23"/>
                    <a:pt x="8" y="24"/>
                    <a:pt x="8" y="24"/>
                  </a:cubicBezTo>
                  <a:cubicBezTo>
                    <a:pt x="8" y="25"/>
                    <a:pt x="8" y="25"/>
                    <a:pt x="8" y="25"/>
                  </a:cubicBezTo>
                  <a:lnTo>
                    <a:pt x="23" y="25"/>
                  </a:lnTo>
                  <a:close/>
                  <a:moveTo>
                    <a:pt x="18" y="41"/>
                  </a:moveTo>
                  <a:cubicBezTo>
                    <a:pt x="15" y="41"/>
                    <a:pt x="13" y="43"/>
                    <a:pt x="13" y="46"/>
                  </a:cubicBezTo>
                  <a:cubicBezTo>
                    <a:pt x="13" y="49"/>
                    <a:pt x="15" y="51"/>
                    <a:pt x="18" y="51"/>
                  </a:cubicBezTo>
                  <a:cubicBezTo>
                    <a:pt x="21" y="51"/>
                    <a:pt x="23" y="49"/>
                    <a:pt x="23" y="46"/>
                  </a:cubicBezTo>
                  <a:cubicBezTo>
                    <a:pt x="23" y="43"/>
                    <a:pt x="21" y="41"/>
                    <a:pt x="18" y="41"/>
                  </a:cubicBezTo>
                  <a:close/>
                  <a:moveTo>
                    <a:pt x="54" y="41"/>
                  </a:moveTo>
                  <a:cubicBezTo>
                    <a:pt x="51" y="41"/>
                    <a:pt x="49" y="43"/>
                    <a:pt x="49" y="46"/>
                  </a:cubicBezTo>
                  <a:cubicBezTo>
                    <a:pt x="49" y="49"/>
                    <a:pt x="51" y="51"/>
                    <a:pt x="54" y="51"/>
                  </a:cubicBezTo>
                  <a:cubicBezTo>
                    <a:pt x="57" y="51"/>
                    <a:pt x="59" y="49"/>
                    <a:pt x="59" y="46"/>
                  </a:cubicBezTo>
                  <a:cubicBezTo>
                    <a:pt x="59" y="43"/>
                    <a:pt x="57" y="41"/>
                    <a:pt x="54" y="41"/>
                  </a:cubicBezTo>
                  <a:close/>
                </a:path>
              </a:pathLst>
            </a:custGeom>
            <a:solidFill>
              <a:sysClr val="window" lastClr="FFFFFF"/>
            </a:solidFill>
            <a:ln w="9525">
              <a:noFill/>
              <a:round/>
              <a:headEnd/>
              <a:tailEnd/>
            </a:ln>
          </p:spPr>
          <p:txBody>
            <a:bodyPr vert="horz" wrap="square" lIns="111650" tIns="55825" rIns="111650" bIns="5582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118"/>
            <p:cNvSpPr>
              <a:spLocks noEditPoints="1"/>
            </p:cNvSpPr>
            <p:nvPr/>
          </p:nvSpPr>
          <p:spPr bwMode="auto">
            <a:xfrm>
              <a:off x="4823582" y="1727412"/>
              <a:ext cx="399305" cy="388583"/>
            </a:xfrm>
            <a:custGeom>
              <a:avLst/>
              <a:gdLst/>
              <a:ahLst/>
              <a:cxnLst>
                <a:cxn ang="0">
                  <a:pos x="53" y="58"/>
                </a:cxn>
                <a:cxn ang="0">
                  <a:pos x="31" y="67"/>
                </a:cxn>
                <a:cxn ang="0">
                  <a:pos x="0" y="36"/>
                </a:cxn>
                <a:cxn ang="0">
                  <a:pos x="31" y="5"/>
                </a:cxn>
                <a:cxn ang="0">
                  <a:pos x="31" y="36"/>
                </a:cxn>
                <a:cxn ang="0">
                  <a:pos x="53" y="58"/>
                </a:cxn>
                <a:cxn ang="0">
                  <a:pos x="36" y="31"/>
                </a:cxn>
                <a:cxn ang="0">
                  <a:pos x="36" y="0"/>
                </a:cxn>
                <a:cxn ang="0">
                  <a:pos x="67" y="31"/>
                </a:cxn>
                <a:cxn ang="0">
                  <a:pos x="36" y="31"/>
                </a:cxn>
                <a:cxn ang="0">
                  <a:pos x="69" y="36"/>
                </a:cxn>
                <a:cxn ang="0">
                  <a:pos x="60" y="58"/>
                </a:cxn>
                <a:cxn ang="0">
                  <a:pos x="38" y="36"/>
                </a:cxn>
                <a:cxn ang="0">
                  <a:pos x="69" y="36"/>
                </a:cxn>
              </a:cxnLst>
              <a:rect l="0" t="0" r="r" b="b"/>
              <a:pathLst>
                <a:path w="69" h="67">
                  <a:moveTo>
                    <a:pt x="53" y="58"/>
                  </a:moveTo>
                  <a:cubicBezTo>
                    <a:pt x="47" y="64"/>
                    <a:pt x="39" y="67"/>
                    <a:pt x="31" y="67"/>
                  </a:cubicBezTo>
                  <a:cubicBezTo>
                    <a:pt x="14" y="67"/>
                    <a:pt x="0" y="53"/>
                    <a:pt x="0" y="36"/>
                  </a:cubicBezTo>
                  <a:cubicBezTo>
                    <a:pt x="0" y="19"/>
                    <a:pt x="14" y="5"/>
                    <a:pt x="31" y="5"/>
                  </a:cubicBezTo>
                  <a:cubicBezTo>
                    <a:pt x="31" y="36"/>
                    <a:pt x="31" y="36"/>
                    <a:pt x="31" y="36"/>
                  </a:cubicBezTo>
                  <a:lnTo>
                    <a:pt x="53" y="58"/>
                  </a:lnTo>
                  <a:close/>
                  <a:moveTo>
                    <a:pt x="36" y="31"/>
                  </a:moveTo>
                  <a:cubicBezTo>
                    <a:pt x="36" y="0"/>
                    <a:pt x="36" y="0"/>
                    <a:pt x="36" y="0"/>
                  </a:cubicBezTo>
                  <a:cubicBezTo>
                    <a:pt x="53" y="0"/>
                    <a:pt x="67" y="14"/>
                    <a:pt x="67" y="31"/>
                  </a:cubicBezTo>
                  <a:lnTo>
                    <a:pt x="36" y="31"/>
                  </a:lnTo>
                  <a:close/>
                  <a:moveTo>
                    <a:pt x="69" y="36"/>
                  </a:moveTo>
                  <a:cubicBezTo>
                    <a:pt x="69" y="45"/>
                    <a:pt x="66" y="53"/>
                    <a:pt x="60" y="58"/>
                  </a:cubicBezTo>
                  <a:cubicBezTo>
                    <a:pt x="38" y="36"/>
                    <a:pt x="38" y="36"/>
                    <a:pt x="38" y="36"/>
                  </a:cubicBezTo>
                  <a:lnTo>
                    <a:pt x="69" y="36"/>
                  </a:lnTo>
                  <a:close/>
                </a:path>
              </a:pathLst>
            </a:custGeom>
            <a:solidFill>
              <a:sysClr val="window" lastClr="FFFFFF"/>
            </a:solidFill>
            <a:ln w="9525">
              <a:noFill/>
              <a:round/>
              <a:headEnd/>
              <a:tailEnd/>
            </a:ln>
          </p:spPr>
          <p:txBody>
            <a:bodyPr vert="horz" wrap="square" lIns="111650" tIns="55825" rIns="111650" bIns="5582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Isosceles Triangle 37"/>
            <p:cNvSpPr/>
            <p:nvPr/>
          </p:nvSpPr>
          <p:spPr>
            <a:xfrm rot="5400000">
              <a:off x="3263770" y="2455900"/>
              <a:ext cx="209325" cy="162516"/>
            </a:xfrm>
            <a:prstGeom prst="triangle">
              <a:avLst/>
            </a:pr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23" name="Group 42"/>
            <p:cNvGrpSpPr/>
            <p:nvPr/>
          </p:nvGrpSpPr>
          <p:grpSpPr>
            <a:xfrm>
              <a:off x="306727" y="4157616"/>
              <a:ext cx="3142962" cy="717166"/>
              <a:chOff x="838200" y="1919136"/>
              <a:chExt cx="2893138" cy="783203"/>
            </a:xfrm>
          </p:grpSpPr>
          <p:sp>
            <p:nvSpPr>
              <p:cNvPr id="35" name="Isosceles Triangle 43"/>
              <p:cNvSpPr/>
              <p:nvPr/>
            </p:nvSpPr>
            <p:spPr>
              <a:xfrm rot="5400000">
                <a:off x="3542239" y="2235938"/>
                <a:ext cx="228600" cy="149598"/>
              </a:xfrm>
              <a:prstGeom prst="triangl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6" name="Rounded Rectangle 45"/>
              <p:cNvSpPr/>
              <p:nvPr/>
            </p:nvSpPr>
            <p:spPr>
              <a:xfrm rot="10800000">
                <a:off x="838200" y="1919136"/>
                <a:ext cx="2743200" cy="783203"/>
              </a:xfrm>
              <a:prstGeom prst="roundRect">
                <a:avLst>
                  <a:gd name="adj" fmla="val 15647"/>
                </a:avLst>
              </a:prstGeom>
              <a:noFill/>
              <a:ln w="1905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lang="zh-CN" altLang="en-US" sz="2000" b="1" kern="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设施</a:t>
                </a:r>
                <a:r>
                  <a:rPr kumimoji="0" lang="zh-CN" altLang="en-US" sz="2000" b="1" i="0" u="none" strike="noStrike" kern="0" cap="none" spc="0" normalizeH="0" baseline="0" noProof="0" smtClean="0">
                    <a:ln>
                      <a:noFill/>
                    </a:ln>
                    <a:solidFill>
                      <a:schemeClr val="accent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配备</a:t>
                </a:r>
                <a:r>
                  <a:rPr kumimoji="0" lang="en-US" altLang="zh-CN" sz="2000" b="1" i="0" u="none" strike="noStrike" kern="0" cap="none" spc="0" normalizeH="0" baseline="0" noProof="0" smtClean="0">
                    <a:ln>
                      <a:noFill/>
                    </a:ln>
                    <a:solidFill>
                      <a:schemeClr val="accent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&amp;</a:t>
                </a:r>
                <a:r>
                  <a:rPr kumimoji="0" lang="zh-CN" altLang="en-US" sz="2000" b="1" i="0" u="none" strike="noStrike" kern="0" cap="none" spc="0" normalizeH="0" baseline="0" noProof="0" smtClean="0">
                    <a:ln>
                      <a:noFill/>
                    </a:ln>
                    <a:solidFill>
                      <a:schemeClr val="accent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分类收集</a:t>
                </a:r>
                <a:endParaRPr kumimoji="0" lang="en-US" sz="2000" b="1" i="0" u="none" strike="noStrike" kern="0" cap="none" spc="0" normalizeH="0" baseline="0" noProof="0">
                  <a:ln>
                    <a:noFill/>
                  </a:ln>
                  <a:solidFill>
                    <a:schemeClr val="accen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40" name="Isosceles Triangle 49"/>
            <p:cNvSpPr/>
            <p:nvPr/>
          </p:nvSpPr>
          <p:spPr>
            <a:xfrm rot="16200000" flipH="1">
              <a:off x="5582098" y="1779207"/>
              <a:ext cx="209325" cy="162516"/>
            </a:xfrm>
            <a:prstGeom prst="triangle">
              <a:avLst/>
            </a:pr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5" name="Isosceles Triangle 54"/>
            <p:cNvSpPr/>
            <p:nvPr/>
          </p:nvSpPr>
          <p:spPr>
            <a:xfrm rot="16200000" flipH="1">
              <a:off x="5582098" y="3620698"/>
              <a:ext cx="209325" cy="162516"/>
            </a:xfrm>
            <a:prstGeom prst="triangle">
              <a:avLst/>
            </a:pr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24" name="Group 58"/>
            <p:cNvGrpSpPr/>
            <p:nvPr/>
          </p:nvGrpSpPr>
          <p:grpSpPr>
            <a:xfrm flipH="1">
              <a:off x="5605502" y="5060879"/>
              <a:ext cx="3142962" cy="626916"/>
              <a:chOff x="838200" y="1988099"/>
              <a:chExt cx="2893138" cy="684641"/>
            </a:xfrm>
          </p:grpSpPr>
          <p:sp>
            <p:nvSpPr>
              <p:cNvPr id="50" name="Isosceles Triangle 59"/>
              <p:cNvSpPr/>
              <p:nvPr/>
            </p:nvSpPr>
            <p:spPr>
              <a:xfrm rot="5400000">
                <a:off x="3542239" y="2235938"/>
                <a:ext cx="228600" cy="149598"/>
              </a:xfrm>
              <a:prstGeom prst="triangle">
                <a:avLst/>
              </a:pr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1" name="Rounded Rectangle 60"/>
              <p:cNvSpPr/>
              <p:nvPr/>
            </p:nvSpPr>
            <p:spPr>
              <a:xfrm rot="10800000">
                <a:off x="838200" y="1988099"/>
                <a:ext cx="2743200" cy="684641"/>
              </a:xfrm>
              <a:prstGeom prst="roundRect">
                <a:avLst>
                  <a:gd name="adj" fmla="val 15647"/>
                </a:avLst>
              </a:prstGeom>
              <a:noFill/>
              <a:ln w="190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2000" b="1" i="0" u="none" strike="noStrike" kern="0" cap="none" spc="0" normalizeH="0" baseline="0" noProof="0" smtClean="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组织管理</a:t>
                </a:r>
                <a:endParaRPr kumimoji="0" lang="en-US" sz="2000" b="1" i="0" u="none" strike="noStrike" kern="0" cap="none" spc="0" normalizeH="0" baseline="0" noProof="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sp>
        <p:nvSpPr>
          <p:cNvPr id="53" name="TextBox 52"/>
          <p:cNvSpPr txBox="1"/>
          <p:nvPr/>
        </p:nvSpPr>
        <p:spPr>
          <a:xfrm>
            <a:off x="4358241" y="1460665"/>
            <a:ext cx="475013" cy="369332"/>
          </a:xfrm>
          <a:prstGeom prst="rect">
            <a:avLst/>
          </a:prstGeom>
          <a:noFill/>
        </p:spPr>
        <p:txBody>
          <a:bodyPr wrap="square" rtlCol="0">
            <a:spAutoFit/>
          </a:bodyPr>
          <a:lstStyle/>
          <a:p>
            <a:r>
              <a:rPr lang="en-US" altLang="zh-CN" b="1" smtClean="0">
                <a:solidFill>
                  <a:schemeClr val="bg1"/>
                </a:solidFill>
              </a:rPr>
              <a:t>01</a:t>
            </a:r>
            <a:endParaRPr lang="zh-CN" altLang="en-US" b="1">
              <a:solidFill>
                <a:schemeClr val="bg1"/>
              </a:solidFill>
            </a:endParaRPr>
          </a:p>
        </p:txBody>
      </p:sp>
      <p:sp>
        <p:nvSpPr>
          <p:cNvPr id="100" name="TextBox 99"/>
          <p:cNvSpPr txBox="1"/>
          <p:nvPr/>
        </p:nvSpPr>
        <p:spPr>
          <a:xfrm>
            <a:off x="4190006" y="2135580"/>
            <a:ext cx="475013" cy="369332"/>
          </a:xfrm>
          <a:prstGeom prst="rect">
            <a:avLst/>
          </a:prstGeom>
          <a:noFill/>
        </p:spPr>
        <p:txBody>
          <a:bodyPr wrap="square" rtlCol="0">
            <a:spAutoFit/>
          </a:bodyPr>
          <a:lstStyle/>
          <a:p>
            <a:r>
              <a:rPr lang="en-US" altLang="zh-CN" b="1" smtClean="0">
                <a:solidFill>
                  <a:schemeClr val="bg1"/>
                </a:solidFill>
              </a:rPr>
              <a:t>02</a:t>
            </a:r>
            <a:endParaRPr lang="zh-CN" altLang="en-US" b="1">
              <a:solidFill>
                <a:schemeClr val="bg1"/>
              </a:solidFill>
            </a:endParaRPr>
          </a:p>
        </p:txBody>
      </p:sp>
      <p:sp>
        <p:nvSpPr>
          <p:cNvPr id="101" name="TextBox 100"/>
          <p:cNvSpPr txBox="1"/>
          <p:nvPr/>
        </p:nvSpPr>
        <p:spPr>
          <a:xfrm>
            <a:off x="4201883" y="3655621"/>
            <a:ext cx="475013" cy="369332"/>
          </a:xfrm>
          <a:prstGeom prst="rect">
            <a:avLst/>
          </a:prstGeom>
          <a:noFill/>
        </p:spPr>
        <p:txBody>
          <a:bodyPr wrap="square" rtlCol="0">
            <a:spAutoFit/>
          </a:bodyPr>
          <a:lstStyle/>
          <a:p>
            <a:r>
              <a:rPr lang="en-US" altLang="zh-CN" b="1" smtClean="0">
                <a:solidFill>
                  <a:schemeClr val="bg1"/>
                </a:solidFill>
              </a:rPr>
              <a:t>04</a:t>
            </a:r>
            <a:endParaRPr lang="zh-CN" altLang="en-US" b="1">
              <a:solidFill>
                <a:schemeClr val="bg1"/>
              </a:solidFill>
            </a:endParaRPr>
          </a:p>
        </p:txBody>
      </p:sp>
      <p:sp>
        <p:nvSpPr>
          <p:cNvPr id="102" name="TextBox 101"/>
          <p:cNvSpPr txBox="1"/>
          <p:nvPr/>
        </p:nvSpPr>
        <p:spPr>
          <a:xfrm>
            <a:off x="4366158" y="2881746"/>
            <a:ext cx="475013" cy="369332"/>
          </a:xfrm>
          <a:prstGeom prst="rect">
            <a:avLst/>
          </a:prstGeom>
          <a:noFill/>
        </p:spPr>
        <p:txBody>
          <a:bodyPr wrap="square" rtlCol="0">
            <a:spAutoFit/>
          </a:bodyPr>
          <a:lstStyle/>
          <a:p>
            <a:r>
              <a:rPr lang="en-US" altLang="zh-CN" b="1" smtClean="0">
                <a:solidFill>
                  <a:schemeClr val="bg1"/>
                </a:solidFill>
              </a:rPr>
              <a:t>03</a:t>
            </a:r>
            <a:endParaRPr lang="zh-CN" altLang="en-US" b="1">
              <a:solidFill>
                <a:schemeClr val="bg1"/>
              </a:solidFill>
            </a:endParaRPr>
          </a:p>
        </p:txBody>
      </p:sp>
      <p:sp>
        <p:nvSpPr>
          <p:cNvPr id="103" name="Rounded Rectangle 60"/>
          <p:cNvSpPr/>
          <p:nvPr/>
        </p:nvSpPr>
        <p:spPr>
          <a:xfrm flipH="1">
            <a:off x="1029147" y="2266208"/>
            <a:ext cx="2465726" cy="534390"/>
          </a:xfrm>
          <a:prstGeom prst="roundRect">
            <a:avLst>
              <a:gd name="adj" fmla="val 15647"/>
            </a:avLst>
          </a:prstGeom>
          <a:noFill/>
          <a:ln w="190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2000" b="1" i="0" u="none" strike="noStrike" kern="0" cap="none" spc="0" normalizeH="0" baseline="0" noProof="0" smtClean="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宣传培训</a:t>
            </a:r>
            <a:endParaRPr kumimoji="0" lang="en-US" sz="2000" b="1" i="0" u="none" strike="noStrike" kern="0" cap="none" spc="0" normalizeH="0" baseline="0" noProof="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 name="Rounded Rectangle 45"/>
          <p:cNvSpPr/>
          <p:nvPr/>
        </p:nvSpPr>
        <p:spPr>
          <a:xfrm>
            <a:off x="5548144" y="3244235"/>
            <a:ext cx="2465726" cy="611321"/>
          </a:xfrm>
          <a:prstGeom prst="roundRect">
            <a:avLst>
              <a:gd name="adj" fmla="val 15647"/>
            </a:avLst>
          </a:prstGeom>
          <a:noFill/>
          <a:ln w="190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2000" b="1" i="0" u="none" strike="noStrike" kern="0" cap="none" spc="0" normalizeH="0" baseline="0" noProof="0" smtClean="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填报台账</a:t>
            </a:r>
            <a:r>
              <a:rPr kumimoji="0" lang="en-US" altLang="zh-CN" sz="2000" b="1" i="0" u="none" strike="noStrike" kern="0" cap="none" spc="0" normalizeH="0" baseline="0" noProof="0" smtClean="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&amp;</a:t>
            </a:r>
            <a:r>
              <a:rPr kumimoji="0" lang="zh-CN" altLang="en-US" sz="2000" b="1" i="0" u="none" strike="noStrike" kern="0" cap="none" spc="0" normalizeH="0" baseline="0" noProof="0" smtClean="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日常运行</a:t>
            </a:r>
            <a:endParaRPr kumimoji="0" lang="en-US" sz="2000" b="1" i="0" u="none" strike="noStrike" kern="0" cap="none" spc="0" normalizeH="0" baseline="0" noProof="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5" name="Rounded Rectangle 60"/>
          <p:cNvSpPr/>
          <p:nvPr/>
        </p:nvSpPr>
        <p:spPr>
          <a:xfrm flipH="1">
            <a:off x="1027168" y="3843647"/>
            <a:ext cx="2465726" cy="534390"/>
          </a:xfrm>
          <a:prstGeom prst="roundRect">
            <a:avLst>
              <a:gd name="adj" fmla="val 15647"/>
            </a:avLst>
          </a:prstGeom>
          <a:noFill/>
          <a:ln w="190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检查总结和监督</a:t>
            </a:r>
            <a:endParaRPr kumimoji="0" lang="en-US" sz="2000" b="1" i="0" u="none" strike="noStrike" kern="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6" name="TextBox 105"/>
          <p:cNvSpPr txBox="1"/>
          <p:nvPr/>
        </p:nvSpPr>
        <p:spPr>
          <a:xfrm>
            <a:off x="3499257" y="4306783"/>
            <a:ext cx="478976" cy="369332"/>
          </a:xfrm>
          <a:prstGeom prst="rect">
            <a:avLst/>
          </a:prstGeom>
          <a:noFill/>
        </p:spPr>
        <p:txBody>
          <a:bodyPr wrap="square" rtlCol="0">
            <a:spAutoFit/>
          </a:bodyPr>
          <a:lstStyle/>
          <a:p>
            <a:r>
              <a:rPr lang="en-US" altLang="zh-CN" b="1" smtClean="0">
                <a:solidFill>
                  <a:schemeClr val="bg1"/>
                </a:solidFill>
              </a:rPr>
              <a:t>05</a:t>
            </a:r>
            <a:endParaRPr lang="zh-CN" altLang="en-US" b="1">
              <a:solidFill>
                <a:schemeClr val="bg1"/>
              </a:solidFill>
            </a:endParaRPr>
          </a:p>
        </p:txBody>
      </p:sp>
      <p:sp>
        <p:nvSpPr>
          <p:cNvPr id="41" name="圆角矩形 40"/>
          <p:cNvSpPr/>
          <p:nvPr/>
        </p:nvSpPr>
        <p:spPr>
          <a:xfrm>
            <a:off x="2544936" y="141509"/>
            <a:ext cx="4401879" cy="520700"/>
          </a:xfrm>
          <a:prstGeom prst="roundRect">
            <a:avLst/>
          </a:prstGeom>
          <a:solidFill>
            <a:schemeClr val="bg1">
              <a:lumMod val="95000"/>
            </a:schemeClr>
          </a:solidFill>
          <a:ln w="317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accent1"/>
                </a:solidFill>
              </a:rPr>
              <a:t>三、生活垃圾分类标准和流程</a:t>
            </a:r>
            <a:endParaRPr lang="zh-CN" altLang="en-US" sz="2400" b="1" dirty="0">
              <a:solidFill>
                <a:schemeClr val="accent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fld id="{48F63A3B-78C7-47BE-AE5E-E10140E04643}" type="slidenum">
              <a:rPr lang="en-US" altLang="zh-CN" smtClean="0"/>
              <a:pPr algn="ctr"/>
              <a:t>17</a:t>
            </a:fld>
            <a:endParaRPr lang="zh-CN" altLang="en-US" dirty="0"/>
          </a:p>
        </p:txBody>
      </p:sp>
      <p:grpSp>
        <p:nvGrpSpPr>
          <p:cNvPr id="5" name="组合 4"/>
          <p:cNvGrpSpPr/>
          <p:nvPr/>
        </p:nvGrpSpPr>
        <p:grpSpPr>
          <a:xfrm>
            <a:off x="645787" y="1096964"/>
            <a:ext cx="7945319" cy="3398207"/>
            <a:chOff x="827439" y="582032"/>
            <a:chExt cx="7948724" cy="3932342"/>
          </a:xfrm>
        </p:grpSpPr>
        <p:sp>
          <p:nvSpPr>
            <p:cNvPr id="6" name="TextBox 4"/>
            <p:cNvSpPr txBox="1"/>
            <p:nvPr/>
          </p:nvSpPr>
          <p:spPr>
            <a:xfrm>
              <a:off x="3796210" y="2968600"/>
              <a:ext cx="1622875" cy="338554"/>
            </a:xfrm>
            <a:prstGeom prst="rect">
              <a:avLst/>
            </a:prstGeom>
            <a:solidFill>
              <a:schemeClr val="bg1"/>
            </a:solidFill>
            <a:ln w="9525">
              <a:noFill/>
            </a:ln>
          </p:spPr>
          <p:txBody>
            <a:bodyPr>
              <a:spAutoFit/>
            </a:bodyPr>
            <a:lstStyle/>
            <a:p>
              <a:pPr eaLnBrk="0" hangingPunct="0">
                <a:buClrTx/>
                <a:buFont typeface="Arial" panose="020B0604020202020204" pitchFamily="34" charset="0"/>
                <a:buNone/>
              </a:pPr>
              <a:endParaRPr lang="zh-CN" altLang="en-US" sz="1600" dirty="0">
                <a:latin typeface="Calibri" panose="020F0502020204030204" pitchFamily="34" charset="0"/>
              </a:endParaRPr>
            </a:p>
          </p:txBody>
        </p:sp>
        <p:sp>
          <p:nvSpPr>
            <p:cNvPr id="7" name="矩形 4"/>
            <p:cNvSpPr/>
            <p:nvPr/>
          </p:nvSpPr>
          <p:spPr>
            <a:xfrm>
              <a:off x="827439" y="3101456"/>
              <a:ext cx="2030884" cy="1412918"/>
            </a:xfrm>
            <a:prstGeom prst="rect">
              <a:avLst/>
            </a:prstGeom>
            <a:noFill/>
            <a:ln w="9525">
              <a:noFill/>
            </a:ln>
          </p:spPr>
          <p:txBody>
            <a:bodyPr wrap="square">
              <a:spAutoFit/>
            </a:bodyPr>
            <a:lstStyle/>
            <a:p>
              <a:pPr algn="ctr" eaLnBrk="0" hangingPunct="0">
                <a:buClrTx/>
                <a:buFont typeface="Arial" panose="020B0604020202020204" pitchFamily="34" charset="0"/>
                <a:buNone/>
              </a:pPr>
              <a:r>
                <a:rPr lang="zh-CN" altLang="en-US" sz="1600" b="1" u="sng" smtClean="0">
                  <a:solidFill>
                    <a:srgbClr val="45B745"/>
                  </a:solidFill>
                  <a:latin typeface="宋体" panose="02010600030101010101" pitchFamily="2" charset="-122"/>
                </a:rPr>
                <a:t>餐厨垃圾</a:t>
              </a:r>
              <a:endParaRPr lang="zh-CN" altLang="en-US" sz="1600" b="1" u="sng" dirty="0">
                <a:solidFill>
                  <a:srgbClr val="45B745"/>
                </a:solidFill>
                <a:latin typeface="宋体" panose="02010600030101010101" pitchFamily="2" charset="-122"/>
              </a:endParaRPr>
            </a:p>
            <a:p>
              <a:pPr eaLnBrk="0" hangingPunct="0"/>
              <a:r>
                <a:rPr lang="zh-CN" altLang="en-US" sz="1600" b="1" smtClean="0">
                  <a:solidFill>
                    <a:srgbClr val="45B745"/>
                  </a:solidFill>
                  <a:latin typeface="宋体" panose="02010600030101010101" pitchFamily="2" charset="-122"/>
                </a:rPr>
                <a:t>食堂产生的带汤带水的易腐性食物垃圾。</a:t>
              </a:r>
              <a:endParaRPr lang="zh-CN" altLang="en-US" sz="1600" b="1" dirty="0">
                <a:solidFill>
                  <a:srgbClr val="45B745"/>
                </a:solidFill>
                <a:latin typeface="宋体" panose="02010600030101010101" pitchFamily="2" charset="-122"/>
              </a:endParaRPr>
            </a:p>
          </p:txBody>
        </p:sp>
        <p:sp>
          <p:nvSpPr>
            <p:cNvPr id="9" name="矩形 7"/>
            <p:cNvSpPr/>
            <p:nvPr/>
          </p:nvSpPr>
          <p:spPr>
            <a:xfrm>
              <a:off x="2761717" y="3003391"/>
              <a:ext cx="1939348" cy="1487124"/>
            </a:xfrm>
            <a:prstGeom prst="rect">
              <a:avLst/>
            </a:prstGeom>
            <a:noFill/>
            <a:ln w="9525">
              <a:noFill/>
            </a:ln>
          </p:spPr>
          <p:txBody>
            <a:bodyPr wrap="square">
              <a:spAutoFit/>
            </a:bodyPr>
            <a:lstStyle/>
            <a:p>
              <a:pPr algn="ctr" eaLnBrk="0" hangingPunct="0">
                <a:buClrTx/>
                <a:buFont typeface="Arial" panose="020B0604020202020204" pitchFamily="34" charset="0"/>
                <a:buNone/>
              </a:pPr>
              <a:r>
                <a:rPr lang="zh-CN" altLang="en-US" sz="1600" b="1" u="sng" dirty="0">
                  <a:solidFill>
                    <a:srgbClr val="00B0F0"/>
                  </a:solidFill>
                  <a:latin typeface="Calibri" panose="020F0502020204030204" pitchFamily="34" charset="0"/>
                  <a:sym typeface="Calibri" panose="020F0502020204030204" pitchFamily="34" charset="0"/>
                </a:rPr>
                <a:t>可回收物</a:t>
              </a:r>
            </a:p>
            <a:p>
              <a:pPr eaLnBrk="0" hangingPunct="0">
                <a:buClrTx/>
                <a:buFont typeface="Arial" panose="020B0604020202020204" pitchFamily="34" charset="0"/>
                <a:buNone/>
              </a:pPr>
              <a:r>
                <a:rPr lang="zh-CN" altLang="en-US" sz="1600" b="1" dirty="0" smtClean="0">
                  <a:solidFill>
                    <a:srgbClr val="00B0F0"/>
                  </a:solidFill>
                  <a:latin typeface="微软雅黑" panose="020B0503020204020204" charset="-122"/>
                </a:rPr>
                <a:t>大类包括纸类、塑料、金属、玻璃、织物、废弃电子产品等。</a:t>
              </a:r>
              <a:endParaRPr lang="en-US" altLang="zh-CN" sz="1600" b="1" dirty="0">
                <a:solidFill>
                  <a:srgbClr val="00B0F0"/>
                </a:solidFill>
                <a:latin typeface="Calibri" panose="020F0502020204030204" pitchFamily="34" charset="0"/>
                <a:sym typeface="Calibri" panose="020F0502020204030204" pitchFamily="34" charset="0"/>
              </a:endParaRPr>
            </a:p>
          </p:txBody>
        </p:sp>
        <p:sp>
          <p:nvSpPr>
            <p:cNvPr id="10" name="矩形 7"/>
            <p:cNvSpPr/>
            <p:nvPr/>
          </p:nvSpPr>
          <p:spPr>
            <a:xfrm>
              <a:off x="4634687" y="2976703"/>
              <a:ext cx="2057224" cy="1487124"/>
            </a:xfrm>
            <a:prstGeom prst="rect">
              <a:avLst/>
            </a:prstGeom>
            <a:noFill/>
            <a:ln w="9525">
              <a:noFill/>
            </a:ln>
          </p:spPr>
          <p:txBody>
            <a:bodyPr wrap="square">
              <a:spAutoFit/>
            </a:bodyPr>
            <a:lstStyle/>
            <a:p>
              <a:pPr algn="ctr" eaLnBrk="0" hangingPunct="0">
                <a:buClrTx/>
                <a:buFont typeface="Arial" panose="020B0604020202020204" pitchFamily="34" charset="0"/>
                <a:buNone/>
              </a:pPr>
              <a:r>
                <a:rPr lang="zh-CN" altLang="en-US" sz="1600" b="1" u="sng" dirty="0">
                  <a:solidFill>
                    <a:srgbClr val="FF0000"/>
                  </a:solidFill>
                  <a:latin typeface="Calibri" panose="020F0502020204030204" pitchFamily="34" charset="0"/>
                  <a:sym typeface="Calibri" panose="020F0502020204030204" pitchFamily="34" charset="0"/>
                </a:rPr>
                <a:t>有害垃圾</a:t>
              </a:r>
            </a:p>
            <a:p>
              <a:pPr eaLnBrk="0" hangingPunct="0">
                <a:buClrTx/>
                <a:buFont typeface="Arial" panose="020B0604020202020204" pitchFamily="34" charset="0"/>
                <a:buNone/>
              </a:pPr>
              <a:r>
                <a:rPr lang="zh-CN" altLang="en-US" sz="1600" b="1" dirty="0" smtClean="0">
                  <a:solidFill>
                    <a:srgbClr val="FF0000"/>
                  </a:solidFill>
                  <a:latin typeface="Calibri" panose="020F0502020204030204" pitchFamily="34" charset="0"/>
                  <a:sym typeface="Calibri" panose="020F0502020204030204" pitchFamily="34" charset="0"/>
                </a:rPr>
                <a:t>包括</a:t>
              </a:r>
              <a:r>
                <a:rPr lang="zh-CN" altLang="en-US" sz="1600" b="1" dirty="0">
                  <a:solidFill>
                    <a:srgbClr val="FF0000"/>
                  </a:solidFill>
                  <a:latin typeface="Calibri" panose="020F0502020204030204" pitchFamily="34" charset="0"/>
                  <a:sym typeface="Calibri" panose="020F0502020204030204" pitchFamily="34" charset="0"/>
                </a:rPr>
                <a:t>废旧</a:t>
              </a:r>
              <a:r>
                <a:rPr lang="zh-CN" altLang="en-US" sz="1600" b="1" dirty="0" smtClean="0">
                  <a:solidFill>
                    <a:srgbClr val="FF0000"/>
                  </a:solidFill>
                  <a:latin typeface="Calibri" panose="020F0502020204030204" pitchFamily="34" charset="0"/>
                  <a:sym typeface="Calibri" panose="020F0502020204030204" pitchFamily="34" charset="0"/>
                </a:rPr>
                <a:t>电池（锂电池、镍铬电池、铅酸电池）、</a:t>
              </a:r>
              <a:r>
                <a:rPr lang="zh-CN" altLang="en-US" sz="1600" b="1" dirty="0">
                  <a:solidFill>
                    <a:srgbClr val="FF0000"/>
                  </a:solidFill>
                  <a:latin typeface="Calibri" panose="020F0502020204030204" pitchFamily="34" charset="0"/>
                  <a:sym typeface="Calibri" panose="020F0502020204030204" pitchFamily="34" charset="0"/>
                </a:rPr>
                <a:t>废荧光</a:t>
              </a:r>
              <a:r>
                <a:rPr lang="zh-CN" altLang="en-US" sz="1600" b="1" dirty="0" smtClean="0">
                  <a:solidFill>
                    <a:srgbClr val="FF0000"/>
                  </a:solidFill>
                  <a:latin typeface="Calibri" panose="020F0502020204030204" pitchFamily="34" charset="0"/>
                  <a:sym typeface="Calibri" panose="020F0502020204030204" pitchFamily="34" charset="0"/>
                </a:rPr>
                <a:t>灯管等</a:t>
              </a:r>
              <a:r>
                <a:rPr lang="zh-CN" altLang="en-US" sz="1600" b="1" dirty="0">
                  <a:solidFill>
                    <a:srgbClr val="FF0000"/>
                  </a:solidFill>
                  <a:latin typeface="Calibri" panose="020F0502020204030204" pitchFamily="34" charset="0"/>
                  <a:sym typeface="Calibri" panose="020F0502020204030204" pitchFamily="34" charset="0"/>
                </a:rPr>
                <a:t>。</a:t>
              </a:r>
            </a:p>
          </p:txBody>
        </p:sp>
        <p:sp>
          <p:nvSpPr>
            <p:cNvPr id="11" name="矩形 7"/>
            <p:cNvSpPr/>
            <p:nvPr/>
          </p:nvSpPr>
          <p:spPr>
            <a:xfrm>
              <a:off x="6632814" y="3043422"/>
              <a:ext cx="1943299" cy="933776"/>
            </a:xfrm>
            <a:prstGeom prst="rect">
              <a:avLst/>
            </a:prstGeom>
            <a:noFill/>
            <a:ln w="9525">
              <a:noFill/>
            </a:ln>
          </p:spPr>
          <p:txBody>
            <a:bodyPr wrap="square">
              <a:spAutoFit/>
            </a:bodyPr>
            <a:lstStyle/>
            <a:p>
              <a:pPr algn="ctr" eaLnBrk="0" hangingPunct="0">
                <a:buClrTx/>
                <a:buFont typeface="Arial" panose="020B0604020202020204" pitchFamily="34" charset="0"/>
                <a:buNone/>
              </a:pPr>
              <a:r>
                <a:rPr lang="zh-CN" altLang="en-US" sz="1600" b="1" u="sng" dirty="0">
                  <a:solidFill>
                    <a:schemeClr val="tx1">
                      <a:lumMod val="50000"/>
                      <a:lumOff val="50000"/>
                    </a:schemeClr>
                  </a:solidFill>
                  <a:latin typeface="Calibri" panose="020F0502020204030204" pitchFamily="34" charset="0"/>
                  <a:sym typeface="方正综艺简体" pitchFamily="2" charset="-122"/>
                </a:rPr>
                <a:t>其他垃圾</a:t>
              </a:r>
            </a:p>
            <a:p>
              <a:pPr eaLnBrk="0" hangingPunct="0">
                <a:buClrTx/>
                <a:buFont typeface="Arial" panose="020B0604020202020204" pitchFamily="34" charset="0"/>
                <a:buNone/>
              </a:pPr>
              <a:r>
                <a:rPr lang="zh-CN" altLang="en-US" sz="1600" b="1" smtClean="0">
                  <a:solidFill>
                    <a:schemeClr val="tx1">
                      <a:lumMod val="50000"/>
                      <a:lumOff val="50000"/>
                    </a:schemeClr>
                  </a:solidFill>
                  <a:latin typeface="Calibri" panose="020F0502020204030204" pitchFamily="34" charset="0"/>
                  <a:sym typeface="方正综艺简体" pitchFamily="2" charset="-122"/>
                </a:rPr>
                <a:t>除以上几类的混合垃圾。</a:t>
              </a:r>
              <a:endParaRPr lang="zh-CN" altLang="en-US" sz="1600" b="1" dirty="0">
                <a:solidFill>
                  <a:schemeClr val="tx1">
                    <a:lumMod val="50000"/>
                    <a:lumOff val="50000"/>
                  </a:schemeClr>
                </a:solidFill>
                <a:latin typeface="Calibri" panose="020F0502020204030204" pitchFamily="34" charset="0"/>
                <a:sym typeface="方正综艺简体" pitchFamily="2" charset="-122"/>
              </a:endParaRPr>
            </a:p>
          </p:txBody>
        </p:sp>
        <p:grpSp>
          <p:nvGrpSpPr>
            <p:cNvPr id="12" name="组合 3"/>
            <p:cNvGrpSpPr/>
            <p:nvPr/>
          </p:nvGrpSpPr>
          <p:grpSpPr>
            <a:xfrm>
              <a:off x="1047829" y="582032"/>
              <a:ext cx="7728334" cy="2184861"/>
              <a:chOff x="1468" y="882"/>
              <a:chExt cx="12322" cy="5990"/>
            </a:xfrm>
          </p:grpSpPr>
          <p:pic>
            <p:nvPicPr>
              <p:cNvPr id="14" name="Picture 1" descr="C:\Users\Administrator.YF-20150414SWPV\Documents\Tencent Files\517608981\Image\C2C\4XFFTQ3IA%PR5%E1F2I@U34.jpg"/>
              <p:cNvPicPr>
                <a:picLocks noChangeAspect="1"/>
              </p:cNvPicPr>
              <p:nvPr/>
            </p:nvPicPr>
            <p:blipFill>
              <a:blip r:embed="rId2" cstate="print"/>
              <a:srcRect t="16524" b="10006"/>
              <a:stretch>
                <a:fillRect/>
              </a:stretch>
            </p:blipFill>
            <p:spPr>
              <a:xfrm>
                <a:off x="1468" y="979"/>
                <a:ext cx="12303" cy="5893"/>
              </a:xfrm>
              <a:prstGeom prst="rect">
                <a:avLst/>
              </a:prstGeom>
              <a:noFill/>
              <a:ln w="9525">
                <a:noFill/>
              </a:ln>
            </p:spPr>
          </p:pic>
          <p:pic>
            <p:nvPicPr>
              <p:cNvPr id="15" name="图片 14"/>
              <p:cNvPicPr>
                <a:picLocks noChangeAspect="1"/>
              </p:cNvPicPr>
              <p:nvPr/>
            </p:nvPicPr>
            <p:blipFill>
              <a:blip r:embed="rId3" cstate="print"/>
              <a:srcRect t="-2347" b="2915"/>
              <a:stretch>
                <a:fillRect/>
              </a:stretch>
            </p:blipFill>
            <p:spPr>
              <a:xfrm>
                <a:off x="10685" y="882"/>
                <a:ext cx="3105" cy="5925"/>
              </a:xfrm>
              <a:prstGeom prst="rect">
                <a:avLst/>
              </a:prstGeom>
            </p:spPr>
          </p:pic>
        </p:grpSp>
      </p:grpSp>
      <p:sp>
        <p:nvSpPr>
          <p:cNvPr id="16" name="TextBox 15"/>
          <p:cNvSpPr txBox="1"/>
          <p:nvPr/>
        </p:nvSpPr>
        <p:spPr>
          <a:xfrm>
            <a:off x="1211285" y="2054428"/>
            <a:ext cx="1306284" cy="1077218"/>
          </a:xfrm>
          <a:prstGeom prst="rect">
            <a:avLst/>
          </a:prstGeom>
          <a:solidFill>
            <a:srgbClr val="FFFFFF"/>
          </a:solidFill>
        </p:spPr>
        <p:txBody>
          <a:bodyPr wrap="square" rtlCol="0">
            <a:spAutoFit/>
          </a:bodyPr>
          <a:lstStyle/>
          <a:p>
            <a:pPr algn="ctr"/>
            <a:r>
              <a:rPr lang="zh-CN" altLang="en-US" sz="3200" smtClean="0">
                <a:solidFill>
                  <a:srgbClr val="00B050"/>
                </a:solidFill>
                <a:latin typeface="华文琥珀" pitchFamily="2" charset="-122"/>
                <a:ea typeface="华文琥珀" pitchFamily="2" charset="-122"/>
              </a:rPr>
              <a:t>餐厨</a:t>
            </a:r>
            <a:endParaRPr lang="en-US" altLang="zh-CN" sz="3200" smtClean="0">
              <a:solidFill>
                <a:srgbClr val="00B050"/>
              </a:solidFill>
              <a:latin typeface="华文琥珀" pitchFamily="2" charset="-122"/>
              <a:ea typeface="华文琥珀" pitchFamily="2" charset="-122"/>
            </a:endParaRPr>
          </a:p>
          <a:p>
            <a:pPr algn="ctr"/>
            <a:r>
              <a:rPr lang="zh-CN" altLang="en-US" sz="3200" smtClean="0">
                <a:solidFill>
                  <a:srgbClr val="00B050"/>
                </a:solidFill>
                <a:latin typeface="华文琥珀" pitchFamily="2" charset="-122"/>
                <a:ea typeface="华文琥珀" pitchFamily="2" charset="-122"/>
              </a:rPr>
              <a:t>垃圾</a:t>
            </a:r>
            <a:endParaRPr lang="zh-CN" altLang="en-US" sz="3200">
              <a:solidFill>
                <a:srgbClr val="00B050"/>
              </a:solidFill>
              <a:latin typeface="华文琥珀" pitchFamily="2" charset="-122"/>
              <a:ea typeface="华文琥珀" pitchFamily="2" charset="-122"/>
            </a:endParaRPr>
          </a:p>
        </p:txBody>
      </p:sp>
      <p:sp>
        <p:nvSpPr>
          <p:cNvPr id="17" name="圆角矩形 16"/>
          <p:cNvSpPr/>
          <p:nvPr/>
        </p:nvSpPr>
        <p:spPr>
          <a:xfrm>
            <a:off x="2560047" y="99770"/>
            <a:ext cx="4401879" cy="520700"/>
          </a:xfrm>
          <a:prstGeom prst="roundRect">
            <a:avLst>
              <a:gd name="adj" fmla="val 2373"/>
            </a:avLst>
          </a:prstGeom>
          <a:solidFill>
            <a:schemeClr val="bg1">
              <a:lumMod val="95000"/>
            </a:schemeClr>
          </a:solidFill>
          <a:ln w="317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accent1"/>
                </a:solidFill>
              </a:rPr>
              <a:t>三、生活垃圾分类标准和流程</a:t>
            </a:r>
            <a:endParaRPr lang="zh-CN" altLang="en-US" sz="2400" b="1" dirty="0">
              <a:solidFill>
                <a:schemeClr val="accent1"/>
              </a:solidFill>
            </a:endParaRPr>
          </a:p>
        </p:txBody>
      </p:sp>
      <p:sp>
        <p:nvSpPr>
          <p:cNvPr id="3" name="矩形 2"/>
          <p:cNvSpPr/>
          <p:nvPr/>
        </p:nvSpPr>
        <p:spPr>
          <a:xfrm>
            <a:off x="257992" y="534077"/>
            <a:ext cx="2262159" cy="341632"/>
          </a:xfrm>
          <a:prstGeom prst="rect">
            <a:avLst/>
          </a:prstGeom>
        </p:spPr>
        <p:txBody>
          <a:bodyPr wrap="none">
            <a:spAutoFit/>
          </a:bodyPr>
          <a:lstStyle/>
          <a:p>
            <a:pPr lvl="0" algn="ctr" defTabSz="685800">
              <a:lnSpc>
                <a:spcPct val="90000"/>
              </a:lnSpc>
              <a:spcBef>
                <a:spcPct val="0"/>
              </a:spcBef>
              <a:defRPr/>
            </a:pPr>
            <a:r>
              <a:rPr lang="zh-CN" altLang="en-US" b="1" dirty="0">
                <a:solidFill>
                  <a:srgbClr val="C00000"/>
                </a:solidFill>
                <a:latin typeface="微软雅黑" panose="020B0503020204020204" charset="-122"/>
              </a:rPr>
              <a:t>垃圾强制</a:t>
            </a:r>
            <a:r>
              <a:rPr lang="zh-CN" altLang="en-US" b="1" dirty="0" smtClean="0">
                <a:solidFill>
                  <a:srgbClr val="C00000"/>
                </a:solidFill>
                <a:latin typeface="微软雅黑" panose="020B0503020204020204" charset="-122"/>
              </a:rPr>
              <a:t>分类标准：</a:t>
            </a:r>
            <a:endParaRPr lang="zh-CN" altLang="en-US" b="1" dirty="0">
              <a:solidFill>
                <a:srgbClr val="C00000"/>
              </a:solidFill>
              <a:latin typeface="微软雅黑" panose="020B050302020402020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fld id="{48F63A3B-78C7-47BE-AE5E-E10140E04643}" type="slidenum">
              <a:rPr lang="en-US" altLang="zh-CN" smtClean="0"/>
              <a:pPr algn="ctr"/>
              <a:t>18</a:t>
            </a:fld>
            <a:endParaRPr lang="zh-CN" altLang="en-US" dirty="0"/>
          </a:p>
        </p:txBody>
      </p:sp>
      <p:sp>
        <p:nvSpPr>
          <p:cNvPr id="3" name="圆角矩形 2"/>
          <p:cNvSpPr/>
          <p:nvPr/>
        </p:nvSpPr>
        <p:spPr>
          <a:xfrm>
            <a:off x="2560047" y="99770"/>
            <a:ext cx="4401879" cy="520700"/>
          </a:xfrm>
          <a:prstGeom prst="roundRect">
            <a:avLst>
              <a:gd name="adj" fmla="val 2373"/>
            </a:avLst>
          </a:prstGeom>
          <a:solidFill>
            <a:schemeClr val="bg1">
              <a:lumMod val="95000"/>
            </a:schemeClr>
          </a:solidFill>
          <a:ln w="317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accent1"/>
                </a:solidFill>
              </a:rPr>
              <a:t>三、生活垃圾分类标准和流程</a:t>
            </a:r>
            <a:endParaRPr lang="zh-CN" altLang="en-US" sz="2400" b="1" dirty="0">
              <a:solidFill>
                <a:schemeClr val="accent1"/>
              </a:solidFill>
            </a:endParaRPr>
          </a:p>
        </p:txBody>
      </p:sp>
      <p:sp>
        <p:nvSpPr>
          <p:cNvPr id="4" name="矩形 3"/>
          <p:cNvSpPr/>
          <p:nvPr/>
        </p:nvSpPr>
        <p:spPr>
          <a:xfrm>
            <a:off x="592064" y="656149"/>
            <a:ext cx="1338829" cy="341632"/>
          </a:xfrm>
          <a:prstGeom prst="rect">
            <a:avLst/>
          </a:prstGeom>
        </p:spPr>
        <p:txBody>
          <a:bodyPr wrap="none">
            <a:spAutoFit/>
          </a:bodyPr>
          <a:lstStyle/>
          <a:p>
            <a:pPr lvl="0" algn="ctr" defTabSz="685800">
              <a:lnSpc>
                <a:spcPct val="90000"/>
              </a:lnSpc>
              <a:spcBef>
                <a:spcPct val="0"/>
              </a:spcBef>
              <a:defRPr/>
            </a:pPr>
            <a:r>
              <a:rPr lang="zh-CN" altLang="en-US" b="1" dirty="0">
                <a:solidFill>
                  <a:srgbClr val="C00000"/>
                </a:solidFill>
                <a:latin typeface="微软雅黑" panose="020B0503020204020204" charset="-122"/>
              </a:rPr>
              <a:t>四</a:t>
            </a:r>
            <a:r>
              <a:rPr lang="zh-CN" altLang="en-US" b="1" dirty="0" smtClean="0">
                <a:solidFill>
                  <a:srgbClr val="C00000"/>
                </a:solidFill>
                <a:latin typeface="微软雅黑" panose="020B0503020204020204" charset="-122"/>
              </a:rPr>
              <a:t>种标识：</a:t>
            </a:r>
            <a:endParaRPr lang="zh-CN" altLang="en-US" b="1" dirty="0">
              <a:solidFill>
                <a:srgbClr val="C00000"/>
              </a:solidFill>
              <a:latin typeface="微软雅黑" panose="020B0503020204020204" charset="-122"/>
            </a:endParaRPr>
          </a:p>
        </p:txBody>
      </p:sp>
      <p:pic>
        <p:nvPicPr>
          <p:cNvPr id="1030" name="Picture 6" descr="E:\三委会工作\卫生\2018\2018年垃圾分类工作\垃圾分类标识\微信图片_2018091810465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2808" y="1196170"/>
            <a:ext cx="2171220" cy="282394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31" name="Picture 7" descr="E:\三委会工作\卫生\2018\2018年垃圾分类工作\垃圾分类标识\微信图片_201809181047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645" y="1196171"/>
            <a:ext cx="2193666" cy="285313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32" name="Picture 8" descr="E:\三委会工作\卫生\2018\2018年垃圾分类工作\垃圾分类标识\微信图片_201809181047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0986" y="1196171"/>
            <a:ext cx="2143493" cy="282394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33" name="Picture 9" descr="E:\三委会工作\卫生\2018\2018年垃圾分类工作\垃圾分类标识\微信图片_2018091810471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8751" y="1196170"/>
            <a:ext cx="1967025" cy="282394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559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1" y="457200"/>
            <a:ext cx="7769225" cy="1007269"/>
          </a:xfrm>
        </p:spPr>
        <p:txBody>
          <a:bodyPr/>
          <a:lstStyle/>
          <a:p>
            <a:pPr>
              <a:defRPr/>
            </a:pPr>
            <a:r>
              <a:rPr lang="en-US" altLang="zh-CN" b="1" spc="40" dirty="0" smtClean="0">
                <a:solidFill>
                  <a:srgbClr val="FF0000"/>
                </a:solidFill>
                <a:latin typeface="黑体" panose="02010609060101010101" pitchFamily="49" charset="-122"/>
                <a:ea typeface="黑体" panose="02010609060101010101" pitchFamily="49" charset="-122"/>
              </a:rPr>
              <a:t> </a:t>
            </a:r>
            <a:r>
              <a:rPr lang="zh-CN" altLang="en-US" sz="2000" b="1" spc="40" dirty="0" smtClean="0">
                <a:solidFill>
                  <a:srgbClr val="FF0000"/>
                </a:solidFill>
                <a:latin typeface="黑体" panose="02010609060101010101" pitchFamily="49" charset="-122"/>
                <a:ea typeface="黑体" panose="02010609060101010101" pitchFamily="49" charset="-122"/>
              </a:rPr>
              <a:t>关于推进党政机关等公共机构</a:t>
            </a:r>
            <a:r>
              <a:rPr lang="en-US" altLang="zh-CN" sz="2000" b="1" spc="40" dirty="0" smtClean="0">
                <a:solidFill>
                  <a:srgbClr val="FF0000"/>
                </a:solidFill>
                <a:latin typeface="黑体" panose="02010609060101010101" pitchFamily="49" charset="-122"/>
                <a:ea typeface="黑体" panose="02010609060101010101" pitchFamily="49" charset="-122"/>
              </a:rPr>
              <a:t> </a:t>
            </a:r>
            <a:r>
              <a:rPr lang="zh-CN" altLang="en-US" sz="2000" b="1" spc="40" dirty="0" smtClean="0">
                <a:solidFill>
                  <a:srgbClr val="FF0000"/>
                </a:solidFill>
                <a:latin typeface="黑体" panose="02010609060101010101" pitchFamily="49" charset="-122"/>
                <a:ea typeface="黑体" panose="02010609060101010101" pitchFamily="49" charset="-122"/>
              </a:rPr>
              <a:t>生活垃圾分类工作的通知</a:t>
            </a:r>
            <a:r>
              <a:rPr lang="en-US" altLang="zh-CN" sz="2000" b="1" spc="40" dirty="0" smtClean="0">
                <a:solidFill>
                  <a:srgbClr val="FF0000"/>
                </a:solidFill>
                <a:latin typeface="黑体" panose="02010609060101010101" pitchFamily="49" charset="-122"/>
                <a:ea typeface="黑体" panose="02010609060101010101" pitchFamily="49" charset="-122"/>
              </a:rPr>
              <a:t>       </a:t>
            </a:r>
            <a:r>
              <a:rPr lang="en-US" altLang="zh-CN" sz="2800" b="1" spc="40" dirty="0" smtClean="0">
                <a:solidFill>
                  <a:srgbClr val="FF0000"/>
                </a:solidFill>
                <a:latin typeface="黑体" panose="02010609060101010101" pitchFamily="49" charset="-122"/>
                <a:ea typeface="黑体" panose="02010609060101010101" pitchFamily="49" charset="-122"/>
              </a:rPr>
              <a:t/>
            </a:r>
            <a:br>
              <a:rPr lang="en-US" altLang="zh-CN" sz="2800" b="1" spc="40" dirty="0" smtClean="0">
                <a:solidFill>
                  <a:srgbClr val="FF0000"/>
                </a:solidFill>
                <a:latin typeface="黑体" panose="02010609060101010101" pitchFamily="49" charset="-122"/>
                <a:ea typeface="黑体" panose="02010609060101010101" pitchFamily="49" charset="-122"/>
              </a:rPr>
            </a:br>
            <a:r>
              <a:rPr lang="en-US" altLang="zh-CN" sz="2800" b="1" spc="40" dirty="0" smtClean="0">
                <a:solidFill>
                  <a:srgbClr val="FF0000"/>
                </a:solidFill>
                <a:latin typeface="黑体" panose="02010609060101010101" pitchFamily="49" charset="-122"/>
                <a:ea typeface="黑体" panose="02010609060101010101" pitchFamily="49" charset="-122"/>
              </a:rPr>
              <a:t>               </a:t>
            </a:r>
            <a:r>
              <a:rPr lang="zh-CN" altLang="zh-CN" sz="2000" b="1" u="sng" spc="40" dirty="0" smtClean="0">
                <a:solidFill>
                  <a:srgbClr val="FF0000"/>
                </a:solidFill>
                <a:latin typeface="黑体" panose="02010609060101010101" pitchFamily="49" charset="-122"/>
                <a:ea typeface="黑体" panose="02010609060101010101" pitchFamily="49" charset="-122"/>
              </a:rPr>
              <a:t>分类</a:t>
            </a:r>
            <a:r>
              <a:rPr lang="zh-CN" altLang="en-US" sz="2000" b="1" u="sng" spc="40" dirty="0">
                <a:solidFill>
                  <a:srgbClr val="FF0000"/>
                </a:solidFill>
                <a:latin typeface="黑体" panose="02010609060101010101" pitchFamily="49" charset="-122"/>
                <a:ea typeface="黑体" panose="02010609060101010101" pitchFamily="49" charset="-122"/>
              </a:rPr>
              <a:t>标准</a:t>
            </a:r>
            <a:r>
              <a:rPr lang="zh-CN" altLang="zh-CN" sz="2800" b="1" spc="40" dirty="0" smtClean="0">
                <a:solidFill>
                  <a:srgbClr val="FF0000"/>
                </a:solidFill>
                <a:latin typeface="黑体" panose="02010609060101010101" pitchFamily="49" charset="-122"/>
                <a:ea typeface="黑体" panose="02010609060101010101" pitchFamily="49" charset="-122"/>
              </a:rPr>
              <a:t/>
            </a:r>
            <a:br>
              <a:rPr lang="zh-CN" altLang="zh-CN" sz="2800" b="1" spc="40" dirty="0" smtClean="0">
                <a:solidFill>
                  <a:srgbClr val="FF0000"/>
                </a:solidFill>
                <a:latin typeface="黑体" panose="02010609060101010101" pitchFamily="49" charset="-122"/>
                <a:ea typeface="黑体" panose="02010609060101010101" pitchFamily="49" charset="-122"/>
              </a:rPr>
            </a:br>
            <a:endParaRPr lang="zh-CN" altLang="en-US" sz="2800" dirty="0"/>
          </a:p>
        </p:txBody>
      </p:sp>
      <p:sp>
        <p:nvSpPr>
          <p:cNvPr id="3" name="内容占位符 2"/>
          <p:cNvSpPr>
            <a:spLocks noGrp="1"/>
          </p:cNvSpPr>
          <p:nvPr>
            <p:ph idx="1"/>
          </p:nvPr>
        </p:nvSpPr>
        <p:spPr>
          <a:xfrm>
            <a:off x="609601" y="1570742"/>
            <a:ext cx="7900988" cy="3114274"/>
          </a:xfrm>
        </p:spPr>
        <p:txBody>
          <a:bodyPr/>
          <a:lstStyle/>
          <a:p>
            <a:pPr eaLnBrk="1" fontAlgn="auto" hangingPunct="1">
              <a:lnSpc>
                <a:spcPct val="100000"/>
              </a:lnSpc>
              <a:spcBef>
                <a:spcPts val="0"/>
              </a:spcBef>
              <a:spcAft>
                <a:spcPts val="1125"/>
              </a:spcAft>
              <a:buFont typeface="Wingdings 3" pitchFamily="18" charset="2"/>
              <a:buNone/>
              <a:defRPr/>
            </a:pPr>
            <a:r>
              <a:rPr lang="zh-CN" altLang="en-US" sz="2000" b="1" spc="40" dirty="0" smtClean="0">
                <a:solidFill>
                  <a:srgbClr val="0070C0"/>
                </a:solidFill>
                <a:latin typeface="Microsoft YaHei UI" pitchFamily="34" charset="-122"/>
                <a:ea typeface="Microsoft YaHei UI" pitchFamily="34" charset="-122"/>
              </a:rPr>
              <a:t>一、</a:t>
            </a:r>
            <a:r>
              <a:rPr lang="zh-CN" altLang="zh-CN" sz="2000" b="1" spc="40" dirty="0" smtClean="0">
                <a:solidFill>
                  <a:srgbClr val="0070C0"/>
                </a:solidFill>
                <a:latin typeface="Microsoft YaHei UI" pitchFamily="34" charset="-122"/>
                <a:ea typeface="Microsoft YaHei UI" pitchFamily="34" charset="-122"/>
              </a:rPr>
              <a:t>有</a:t>
            </a:r>
            <a:r>
              <a:rPr lang="zh-CN" altLang="en-US" sz="2000" b="1" spc="40" dirty="0" smtClean="0">
                <a:solidFill>
                  <a:srgbClr val="0070C0"/>
                </a:solidFill>
                <a:latin typeface="Microsoft YaHei UI" pitchFamily="34" charset="-122"/>
                <a:ea typeface="Microsoft YaHei UI" pitchFamily="34" charset="-122"/>
              </a:rPr>
              <a:t>害</a:t>
            </a:r>
            <a:r>
              <a:rPr lang="zh-CN" altLang="zh-CN" sz="2000" b="1" spc="40" dirty="0" smtClean="0">
                <a:solidFill>
                  <a:srgbClr val="0070C0"/>
                </a:solidFill>
                <a:latin typeface="Microsoft YaHei UI" pitchFamily="34" charset="-122"/>
                <a:ea typeface="Microsoft YaHei UI" pitchFamily="34" charset="-122"/>
              </a:rPr>
              <a:t>垃圾</a:t>
            </a:r>
            <a:r>
              <a:rPr lang="zh-CN" altLang="en-US" sz="2000" b="1" spc="40" dirty="0" smtClean="0">
                <a:solidFill>
                  <a:srgbClr val="0070C0"/>
                </a:solidFill>
                <a:latin typeface="Microsoft YaHei UI" pitchFamily="34" charset="-122"/>
                <a:ea typeface="Microsoft YaHei UI" pitchFamily="34" charset="-122"/>
              </a:rPr>
              <a:t>：</a:t>
            </a:r>
            <a:r>
              <a:rPr lang="zh-CN" altLang="en-US" sz="2000" b="1" spc="40" dirty="0" smtClean="0">
                <a:solidFill>
                  <a:srgbClr val="000000"/>
                </a:solidFill>
                <a:latin typeface="方正小标宋简体" panose="02010601030101010101" pitchFamily="2" charset="-122"/>
                <a:ea typeface="方正小标宋简体" panose="02010601030101010101" pitchFamily="2" charset="-122"/>
              </a:rPr>
              <a:t>是</a:t>
            </a:r>
            <a:r>
              <a:rPr lang="zh-CN" altLang="en-US" sz="2000" b="1" spc="40" dirty="0">
                <a:solidFill>
                  <a:srgbClr val="000000"/>
                </a:solidFill>
                <a:latin typeface="方正小标宋简体" panose="02010601030101010101" pitchFamily="2" charset="-122"/>
                <a:ea typeface="方正小标宋简体" panose="02010601030101010101" pitchFamily="2" charset="-122"/>
              </a:rPr>
              <a:t>指存有对人体健康有害的重金属、</a:t>
            </a:r>
            <a:r>
              <a:rPr lang="zh-CN" altLang="en-US" sz="2000" b="1" spc="40" dirty="0" smtClean="0">
                <a:solidFill>
                  <a:srgbClr val="000000"/>
                </a:solidFill>
                <a:latin typeface="方正小标宋简体" panose="02010601030101010101" pitchFamily="2" charset="-122"/>
                <a:ea typeface="方正小标宋简体" panose="02010601030101010101" pitchFamily="2" charset="-122"/>
              </a:rPr>
              <a:t>有毒的物质</a:t>
            </a:r>
            <a:r>
              <a:rPr lang="zh-CN" altLang="en-US" sz="2000" b="1" spc="40" dirty="0">
                <a:solidFill>
                  <a:srgbClr val="000000"/>
                </a:solidFill>
                <a:latin typeface="方正小标宋简体" panose="02010601030101010101" pitchFamily="2" charset="-122"/>
                <a:ea typeface="方正小标宋简体" panose="02010601030101010101" pitchFamily="2" charset="-122"/>
              </a:rPr>
              <a:t>或者对环境造成现实危害或者潜在危害的废弃物</a:t>
            </a:r>
            <a:r>
              <a:rPr lang="zh-CN" altLang="en-US" sz="2000" b="1" spc="40" dirty="0" smtClean="0">
                <a:solidFill>
                  <a:srgbClr val="000000"/>
                </a:solidFill>
                <a:latin typeface="方正小标宋简体" panose="02010601030101010101" pitchFamily="2" charset="-122"/>
                <a:ea typeface="方正小标宋简体" panose="02010601030101010101" pitchFamily="2" charset="-122"/>
              </a:rPr>
              <a:t>。</a:t>
            </a:r>
            <a:endParaRPr lang="en-US" altLang="zh-CN" sz="2000" b="1" spc="40" dirty="0" smtClean="0">
              <a:solidFill>
                <a:srgbClr val="000000"/>
              </a:solidFill>
              <a:latin typeface="方正小标宋简体" panose="02010601030101010101" pitchFamily="2" charset="-122"/>
              <a:ea typeface="方正小标宋简体" panose="02010601030101010101" pitchFamily="2" charset="-122"/>
            </a:endParaRPr>
          </a:p>
          <a:p>
            <a:pPr eaLnBrk="1" fontAlgn="auto" hangingPunct="1">
              <a:lnSpc>
                <a:spcPct val="100000"/>
              </a:lnSpc>
              <a:spcBef>
                <a:spcPts val="0"/>
              </a:spcBef>
              <a:spcAft>
                <a:spcPts val="1125"/>
              </a:spcAft>
              <a:buFont typeface="Wingdings 3" pitchFamily="18" charset="2"/>
              <a:buNone/>
              <a:defRPr/>
            </a:pPr>
            <a:r>
              <a:rPr lang="zh-CN" altLang="zh-CN" sz="2000" b="1" spc="40" dirty="0" smtClean="0">
                <a:solidFill>
                  <a:srgbClr val="C00000"/>
                </a:solidFill>
                <a:latin typeface="方正小标宋简体" panose="02010601030101010101" pitchFamily="2" charset="-122"/>
                <a:ea typeface="方正小标宋简体" panose="02010601030101010101" pitchFamily="2" charset="-122"/>
              </a:rPr>
              <a:t>主要品种</a:t>
            </a:r>
            <a:r>
              <a:rPr lang="zh-CN" altLang="en-US" sz="2000" b="1" spc="40" dirty="0" smtClean="0">
                <a:solidFill>
                  <a:srgbClr val="C00000"/>
                </a:solidFill>
                <a:latin typeface="方正小标宋简体" panose="02010601030101010101" pitchFamily="2" charset="-122"/>
                <a:ea typeface="方正小标宋简体" panose="02010601030101010101" pitchFamily="2" charset="-122"/>
              </a:rPr>
              <a:t>：</a:t>
            </a:r>
            <a:r>
              <a:rPr lang="zh-CN" altLang="zh-CN" sz="2000" b="1" spc="40" dirty="0" smtClean="0">
                <a:solidFill>
                  <a:srgbClr val="000000"/>
                </a:solidFill>
                <a:latin typeface="方正小标宋简体" panose="02010601030101010101" pitchFamily="2" charset="-122"/>
                <a:ea typeface="方正小标宋简体" panose="02010601030101010101" pitchFamily="2" charset="-122"/>
              </a:rPr>
              <a:t>包括：废电池（镉镍电池、氧化汞电池、铅蓄电池等），废荧光灯管（日光灯管、节能灯等），废温度计，废血压计，废药品及其包装物，废油漆、溶剂及其包装物等。</a:t>
            </a:r>
            <a:r>
              <a:rPr lang="zh-CN" altLang="en-US" sz="2000" dirty="0"/>
              <a:t> </a:t>
            </a:r>
            <a:endParaRPr lang="en-US" altLang="zh-CN" sz="2000" dirty="0" smtClean="0"/>
          </a:p>
          <a:p>
            <a:pPr eaLnBrk="1" fontAlgn="auto" hangingPunct="1">
              <a:lnSpc>
                <a:spcPct val="100000"/>
              </a:lnSpc>
              <a:spcBef>
                <a:spcPts val="0"/>
              </a:spcBef>
              <a:spcAft>
                <a:spcPts val="1125"/>
              </a:spcAft>
              <a:buFont typeface="Wingdings 3" pitchFamily="18" charset="2"/>
              <a:buNone/>
              <a:defRPr/>
            </a:pPr>
            <a:r>
              <a:rPr lang="zh-CN" altLang="en-US" sz="2000" b="1" spc="40" dirty="0" smtClean="0">
                <a:solidFill>
                  <a:srgbClr val="C00000"/>
                </a:solidFill>
                <a:latin typeface="方正小标宋简体" panose="02010601030101010101" pitchFamily="2" charset="-122"/>
                <a:ea typeface="方正小标宋简体" panose="02010601030101010101" pitchFamily="2" charset="-122"/>
              </a:rPr>
              <a:t>说明：</a:t>
            </a:r>
            <a:r>
              <a:rPr lang="zh-CN" altLang="en-US" sz="2000" b="1" spc="40" dirty="0" smtClean="0">
                <a:solidFill>
                  <a:srgbClr val="000000"/>
                </a:solidFill>
                <a:latin typeface="方正小标宋简体" panose="02010601030101010101" pitchFamily="2" charset="-122"/>
                <a:ea typeface="方正小标宋简体" panose="02010601030101010101" pitchFamily="2" charset="-122"/>
              </a:rPr>
              <a:t>电池</a:t>
            </a:r>
            <a:r>
              <a:rPr lang="zh-CN" altLang="en-US" sz="2000" b="1" spc="40" dirty="0">
                <a:solidFill>
                  <a:srgbClr val="000000"/>
                </a:solidFill>
                <a:latin typeface="方正小标宋简体" panose="02010601030101010101" pitchFamily="2" charset="-122"/>
                <a:ea typeface="方正小标宋简体" panose="02010601030101010101" pitchFamily="2" charset="-122"/>
              </a:rPr>
              <a:t>家族中的</a:t>
            </a:r>
            <a:r>
              <a:rPr lang="en-US" altLang="zh-CN" sz="2000" b="1" spc="40" dirty="0">
                <a:solidFill>
                  <a:srgbClr val="000000"/>
                </a:solidFill>
                <a:latin typeface="方正小标宋简体" panose="02010601030101010101" pitchFamily="2" charset="-122"/>
                <a:ea typeface="方正小标宋简体" panose="02010601030101010101" pitchFamily="2" charset="-122"/>
              </a:rPr>
              <a:t>5</a:t>
            </a:r>
            <a:r>
              <a:rPr lang="zh-CN" altLang="en-US" sz="2000" b="1" spc="40" dirty="0">
                <a:solidFill>
                  <a:srgbClr val="000000"/>
                </a:solidFill>
                <a:latin typeface="方正小标宋简体" panose="02010601030101010101" pitchFamily="2" charset="-122"/>
                <a:ea typeface="方正小标宋简体" panose="02010601030101010101" pitchFamily="2" charset="-122"/>
              </a:rPr>
              <a:t>号、</a:t>
            </a:r>
            <a:r>
              <a:rPr lang="en-US" altLang="zh-CN" sz="2000" b="1" spc="40" dirty="0">
                <a:solidFill>
                  <a:srgbClr val="000000"/>
                </a:solidFill>
                <a:latin typeface="方正小标宋简体" panose="02010601030101010101" pitchFamily="2" charset="-122"/>
                <a:ea typeface="方正小标宋简体" panose="02010601030101010101" pitchFamily="2" charset="-122"/>
              </a:rPr>
              <a:t>7</a:t>
            </a:r>
            <a:r>
              <a:rPr lang="zh-CN" altLang="en-US" sz="2000" b="1" spc="40" dirty="0">
                <a:solidFill>
                  <a:srgbClr val="000000"/>
                </a:solidFill>
                <a:latin typeface="方正小标宋简体" panose="02010601030101010101" pitchFamily="2" charset="-122"/>
                <a:ea typeface="方正小标宋简体" panose="02010601030101010101" pitchFamily="2" charset="-122"/>
              </a:rPr>
              <a:t>号电池，不是“有害垃圾”，它们属于</a:t>
            </a:r>
            <a:r>
              <a:rPr lang="zh-CN" altLang="en-US" sz="2000" b="1" spc="40" dirty="0" smtClean="0">
                <a:solidFill>
                  <a:srgbClr val="000000"/>
                </a:solidFill>
                <a:latin typeface="方正小标宋简体" panose="02010601030101010101" pitchFamily="2" charset="-122"/>
                <a:ea typeface="方正小标宋简体" panose="02010601030101010101" pitchFamily="2" charset="-122"/>
              </a:rPr>
              <a:t>“其它垃圾”</a:t>
            </a:r>
            <a:r>
              <a:rPr lang="zh-CN" altLang="en-US" sz="2000" b="1" spc="40" dirty="0">
                <a:solidFill>
                  <a:srgbClr val="000000"/>
                </a:solidFill>
                <a:latin typeface="方正小标宋简体" panose="02010601030101010101" pitchFamily="2" charset="-122"/>
                <a:ea typeface="方正小标宋简体" panose="02010601030101010101" pitchFamily="2" charset="-122"/>
              </a:rPr>
              <a:t>，“这是因为这些家用电池已达到国家低汞或无汞技术</a:t>
            </a:r>
            <a:r>
              <a:rPr lang="zh-CN" altLang="en-US" sz="2000" b="1" spc="40" dirty="0" smtClean="0">
                <a:solidFill>
                  <a:srgbClr val="000000"/>
                </a:solidFill>
                <a:latin typeface="方正小标宋简体" panose="02010601030101010101" pitchFamily="2" charset="-122"/>
                <a:ea typeface="方正小标宋简体" panose="02010601030101010101" pitchFamily="2" charset="-122"/>
              </a:rPr>
              <a:t>要求</a:t>
            </a:r>
            <a:r>
              <a:rPr lang="zh-CN" altLang="en-US" sz="2000" b="1" spc="40" dirty="0">
                <a:solidFill>
                  <a:srgbClr val="000000"/>
                </a:solidFill>
                <a:latin typeface="方正小标宋简体" panose="02010601030101010101" pitchFamily="2" charset="-122"/>
                <a:ea typeface="方正小标宋简体" panose="02010601030101010101" pitchFamily="2" charset="-122"/>
              </a:rPr>
              <a:t>，无需集中统一回收</a:t>
            </a:r>
            <a:r>
              <a:rPr lang="zh-CN" altLang="en-US" sz="2000" b="1" spc="40" dirty="0" smtClean="0">
                <a:solidFill>
                  <a:srgbClr val="000000"/>
                </a:solidFill>
                <a:latin typeface="方正小标宋简体" panose="02010601030101010101" pitchFamily="2" charset="-122"/>
                <a:ea typeface="方正小标宋简体" panose="02010601030101010101" pitchFamily="2" charset="-122"/>
              </a:rPr>
              <a:t>。</a:t>
            </a:r>
            <a:endParaRPr lang="zh-CN" altLang="en-US" sz="2400" dirty="0"/>
          </a:p>
        </p:txBody>
      </p:sp>
    </p:spTree>
    <p:extLst>
      <p:ext uri="{BB962C8B-B14F-4D97-AF65-F5344CB8AC3E}">
        <p14:creationId xmlns:p14="http://schemas.microsoft.com/office/powerpoint/2010/main" val="803714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fld id="{48F63A3B-78C7-47BE-AE5E-E10140E04643}" type="slidenum">
              <a:rPr lang="en-US" altLang="zh-CN" smtClean="0"/>
              <a:pPr algn="ctr"/>
              <a:t>2</a:t>
            </a:fld>
            <a:endParaRPr lang="zh-CN" altLang="en-US" dirty="0"/>
          </a:p>
        </p:txBody>
      </p:sp>
      <p:grpSp>
        <p:nvGrpSpPr>
          <p:cNvPr id="3" name="组合 2"/>
          <p:cNvGrpSpPr/>
          <p:nvPr/>
        </p:nvGrpSpPr>
        <p:grpSpPr>
          <a:xfrm>
            <a:off x="1772163" y="99906"/>
            <a:ext cx="5475830" cy="3419471"/>
            <a:chOff x="1920077" y="232637"/>
            <a:chExt cx="7012553" cy="3784727"/>
          </a:xfrm>
        </p:grpSpPr>
        <p:sp>
          <p:nvSpPr>
            <p:cNvPr id="5" name="Freeform 23"/>
            <p:cNvSpPr>
              <a:spLocks/>
            </p:cNvSpPr>
            <p:nvPr/>
          </p:nvSpPr>
          <p:spPr bwMode="auto">
            <a:xfrm>
              <a:off x="1920077" y="1844714"/>
              <a:ext cx="612000" cy="612000"/>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rgbClr val="29507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smtClean="0">
                <a:ln>
                  <a:noFill/>
                </a:ln>
                <a:solidFill>
                  <a:srgbClr val="294A5A"/>
                </a:solidFill>
                <a:effectLst/>
                <a:uLnTx/>
                <a:uFillTx/>
                <a:latin typeface="Arial" pitchFamily="34" charset="0"/>
              </a:endParaRPr>
            </a:p>
          </p:txBody>
        </p:sp>
        <p:sp>
          <p:nvSpPr>
            <p:cNvPr id="6" name="TextBox 58"/>
            <p:cNvSpPr txBox="1"/>
            <p:nvPr/>
          </p:nvSpPr>
          <p:spPr>
            <a:xfrm>
              <a:off x="1920077" y="1844714"/>
              <a:ext cx="478728" cy="591226"/>
            </a:xfrm>
            <a:prstGeom prst="rect">
              <a:avLst/>
            </a:prstGeom>
            <a:noFill/>
          </p:spPr>
          <p:txBody>
            <a:bodyPr wrap="none" rtlCol="0">
              <a:spAutoFit/>
            </a:bodyPr>
            <a:lstStyle/>
            <a:p>
              <a:pPr defTabSz="914400" fontAlgn="base">
                <a:spcBef>
                  <a:spcPct val="0"/>
                </a:spcBef>
                <a:spcAft>
                  <a:spcPct val="0"/>
                </a:spcAft>
                <a:buFont typeface="Arial" pitchFamily="34" charset="0"/>
                <a:buNone/>
              </a:pPr>
              <a:r>
                <a:rPr lang="en-US" altLang="zh-CN" sz="2400" b="1" dirty="0">
                  <a:solidFill>
                    <a:srgbClr val="FFFFFF"/>
                  </a:solidFill>
                  <a:latin typeface="微软雅黑"/>
                  <a:ea typeface="微软雅黑"/>
                </a:rPr>
                <a:t>1</a:t>
              </a:r>
              <a:endParaRPr lang="zh-CN" altLang="en-US" sz="2400" b="1" dirty="0">
                <a:solidFill>
                  <a:srgbClr val="FFFFFF"/>
                </a:solidFill>
                <a:latin typeface="微软雅黑"/>
                <a:ea typeface="微软雅黑"/>
              </a:endParaRPr>
            </a:p>
          </p:txBody>
        </p:sp>
        <p:sp>
          <p:nvSpPr>
            <p:cNvPr id="7" name="Freeform 24"/>
            <p:cNvSpPr>
              <a:spLocks/>
            </p:cNvSpPr>
            <p:nvPr/>
          </p:nvSpPr>
          <p:spPr bwMode="auto">
            <a:xfrm>
              <a:off x="2743452" y="1844714"/>
              <a:ext cx="6189178" cy="612000"/>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FFFFFF"/>
            </a:solidFill>
            <a:ln w="9525" cap="flat">
              <a:solidFill>
                <a:srgbClr val="484849">
                  <a:lumMod val="40000"/>
                  <a:lumOff val="60000"/>
                </a:srgb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smtClean="0">
                <a:ln>
                  <a:noFill/>
                </a:ln>
                <a:solidFill>
                  <a:srgbClr val="294A5A"/>
                </a:solidFill>
                <a:effectLst/>
                <a:uLnTx/>
                <a:uFillTx/>
                <a:latin typeface="Arial" pitchFamily="34" charset="0"/>
              </a:endParaRPr>
            </a:p>
          </p:txBody>
        </p:sp>
        <p:sp>
          <p:nvSpPr>
            <p:cNvPr id="8" name="TextBox 47"/>
            <p:cNvSpPr txBox="1"/>
            <p:nvPr/>
          </p:nvSpPr>
          <p:spPr>
            <a:xfrm>
              <a:off x="2834938" y="1931033"/>
              <a:ext cx="5696135" cy="408783"/>
            </a:xfrm>
            <a:prstGeom prst="rect">
              <a:avLst/>
            </a:prstGeom>
            <a:noFill/>
          </p:spPr>
          <p:txBody>
            <a:bodyPr wrap="square" rtlCol="0">
              <a:spAutoFit/>
            </a:bodyPr>
            <a:lstStyle/>
            <a:p>
              <a:pPr fontAlgn="base">
                <a:spcBef>
                  <a:spcPct val="0"/>
                </a:spcBef>
                <a:spcAft>
                  <a:spcPct val="0"/>
                </a:spcAft>
              </a:pPr>
              <a:r>
                <a:rPr lang="zh-CN" altLang="en-US" b="1" dirty="0" smtClean="0">
                  <a:solidFill>
                    <a:schemeClr val="tx1">
                      <a:lumMod val="75000"/>
                      <a:lumOff val="25000"/>
                    </a:schemeClr>
                  </a:solidFill>
                  <a:latin typeface="微软雅黑"/>
                  <a:ea typeface="微软雅黑"/>
                </a:rPr>
                <a:t>生活垃圾分类的目的和意义</a:t>
              </a:r>
              <a:endParaRPr lang="zh-CN" altLang="en-US" b="1" dirty="0">
                <a:solidFill>
                  <a:schemeClr val="tx1">
                    <a:lumMod val="75000"/>
                    <a:lumOff val="25000"/>
                  </a:schemeClr>
                </a:solidFill>
                <a:latin typeface="微软雅黑"/>
                <a:ea typeface="微软雅黑"/>
              </a:endParaRPr>
            </a:p>
          </p:txBody>
        </p:sp>
        <p:sp>
          <p:nvSpPr>
            <p:cNvPr id="9" name="Freeform 23"/>
            <p:cNvSpPr>
              <a:spLocks/>
            </p:cNvSpPr>
            <p:nvPr/>
          </p:nvSpPr>
          <p:spPr bwMode="auto">
            <a:xfrm>
              <a:off x="1920077" y="2621586"/>
              <a:ext cx="612000" cy="612000"/>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rgbClr val="29507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smtClean="0">
                <a:ln>
                  <a:noFill/>
                </a:ln>
                <a:solidFill>
                  <a:srgbClr val="294A5A"/>
                </a:solidFill>
                <a:effectLst/>
                <a:uLnTx/>
                <a:uFillTx/>
                <a:latin typeface="Arial" pitchFamily="34" charset="0"/>
              </a:endParaRPr>
            </a:p>
          </p:txBody>
        </p:sp>
        <p:sp>
          <p:nvSpPr>
            <p:cNvPr id="10" name="TextBox 58"/>
            <p:cNvSpPr txBox="1"/>
            <p:nvPr/>
          </p:nvSpPr>
          <p:spPr>
            <a:xfrm>
              <a:off x="1920077" y="2621586"/>
              <a:ext cx="478728" cy="591226"/>
            </a:xfrm>
            <a:prstGeom prst="rect">
              <a:avLst/>
            </a:prstGeom>
            <a:noFill/>
          </p:spPr>
          <p:txBody>
            <a:bodyPr wrap="none" rtlCol="0">
              <a:spAutoFit/>
            </a:bodyPr>
            <a:lstStyle/>
            <a:p>
              <a:pPr defTabSz="914400" fontAlgn="base">
                <a:spcBef>
                  <a:spcPct val="0"/>
                </a:spcBef>
                <a:spcAft>
                  <a:spcPct val="0"/>
                </a:spcAft>
                <a:buFont typeface="Arial" pitchFamily="34" charset="0"/>
                <a:buNone/>
              </a:pPr>
              <a:r>
                <a:rPr lang="en-US" altLang="zh-CN" sz="2400" b="1" dirty="0" smtClean="0">
                  <a:solidFill>
                    <a:srgbClr val="FFFFFF"/>
                  </a:solidFill>
                  <a:latin typeface="微软雅黑"/>
                  <a:ea typeface="微软雅黑"/>
                </a:rPr>
                <a:t>2</a:t>
              </a:r>
              <a:endParaRPr lang="zh-CN" altLang="en-US" sz="2400" b="1" dirty="0">
                <a:solidFill>
                  <a:srgbClr val="FFFFFF"/>
                </a:solidFill>
                <a:latin typeface="微软雅黑"/>
                <a:ea typeface="微软雅黑"/>
              </a:endParaRPr>
            </a:p>
          </p:txBody>
        </p:sp>
        <p:sp>
          <p:nvSpPr>
            <p:cNvPr id="11" name="Freeform 24"/>
            <p:cNvSpPr>
              <a:spLocks/>
            </p:cNvSpPr>
            <p:nvPr/>
          </p:nvSpPr>
          <p:spPr bwMode="auto">
            <a:xfrm>
              <a:off x="2743452" y="2621586"/>
              <a:ext cx="6189178" cy="612000"/>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FFFFFF"/>
            </a:solidFill>
            <a:ln w="9525" cap="flat">
              <a:solidFill>
                <a:srgbClr val="484849">
                  <a:lumMod val="40000"/>
                  <a:lumOff val="60000"/>
                </a:srgb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smtClean="0">
                <a:ln>
                  <a:noFill/>
                </a:ln>
                <a:solidFill>
                  <a:srgbClr val="294A5A"/>
                </a:solidFill>
                <a:effectLst/>
                <a:uLnTx/>
                <a:uFillTx/>
                <a:latin typeface="Arial" pitchFamily="34" charset="0"/>
              </a:endParaRPr>
            </a:p>
          </p:txBody>
        </p:sp>
        <p:sp>
          <p:nvSpPr>
            <p:cNvPr id="12" name="TextBox 47"/>
            <p:cNvSpPr txBox="1"/>
            <p:nvPr/>
          </p:nvSpPr>
          <p:spPr>
            <a:xfrm>
              <a:off x="2834936" y="2746384"/>
              <a:ext cx="5696133" cy="408783"/>
            </a:xfrm>
            <a:prstGeom prst="rect">
              <a:avLst/>
            </a:prstGeom>
            <a:noFill/>
          </p:spPr>
          <p:txBody>
            <a:bodyPr wrap="square" rtlCol="0">
              <a:spAutoFit/>
            </a:bodyPr>
            <a:lstStyle/>
            <a:p>
              <a:pPr fontAlgn="base">
                <a:spcBef>
                  <a:spcPct val="0"/>
                </a:spcBef>
                <a:spcAft>
                  <a:spcPct val="0"/>
                </a:spcAft>
              </a:pPr>
              <a:r>
                <a:rPr lang="zh-CN" altLang="en-US" b="1" dirty="0" smtClean="0">
                  <a:solidFill>
                    <a:schemeClr val="tx1">
                      <a:lumMod val="75000"/>
                      <a:lumOff val="25000"/>
                    </a:schemeClr>
                  </a:solidFill>
                  <a:latin typeface="微软雅黑"/>
                  <a:ea typeface="微软雅黑"/>
                </a:rPr>
                <a:t>生活垃圾分类工作要求</a:t>
              </a:r>
              <a:endParaRPr lang="zh-CN" altLang="en-US" b="1" dirty="0">
                <a:solidFill>
                  <a:schemeClr val="tx1">
                    <a:lumMod val="75000"/>
                    <a:lumOff val="25000"/>
                  </a:schemeClr>
                </a:solidFill>
                <a:latin typeface="微软雅黑"/>
                <a:ea typeface="微软雅黑"/>
              </a:endParaRPr>
            </a:p>
          </p:txBody>
        </p:sp>
        <p:sp>
          <p:nvSpPr>
            <p:cNvPr id="13" name="Freeform 23"/>
            <p:cNvSpPr>
              <a:spLocks/>
            </p:cNvSpPr>
            <p:nvPr/>
          </p:nvSpPr>
          <p:spPr bwMode="auto">
            <a:xfrm>
              <a:off x="1920077" y="3398459"/>
              <a:ext cx="612000" cy="612000"/>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rgbClr val="29507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smtClean="0">
                <a:ln>
                  <a:noFill/>
                </a:ln>
                <a:solidFill>
                  <a:srgbClr val="294A5A"/>
                </a:solidFill>
                <a:effectLst/>
                <a:uLnTx/>
                <a:uFillTx/>
                <a:latin typeface="Arial" pitchFamily="34" charset="0"/>
              </a:endParaRPr>
            </a:p>
          </p:txBody>
        </p:sp>
        <p:sp>
          <p:nvSpPr>
            <p:cNvPr id="14" name="TextBox 58"/>
            <p:cNvSpPr txBox="1"/>
            <p:nvPr/>
          </p:nvSpPr>
          <p:spPr>
            <a:xfrm>
              <a:off x="1920077" y="3398459"/>
              <a:ext cx="404133" cy="557834"/>
            </a:xfrm>
            <a:prstGeom prst="rect">
              <a:avLst/>
            </a:prstGeom>
            <a:noFill/>
          </p:spPr>
          <p:txBody>
            <a:bodyPr wrap="square" rtlCol="0">
              <a:spAutoFit/>
            </a:bodyPr>
            <a:lstStyle/>
            <a:p>
              <a:pPr defTabSz="914400" fontAlgn="base">
                <a:spcBef>
                  <a:spcPct val="0"/>
                </a:spcBef>
                <a:spcAft>
                  <a:spcPct val="0"/>
                </a:spcAft>
                <a:buFont typeface="Arial" pitchFamily="34" charset="0"/>
                <a:buNone/>
              </a:pPr>
              <a:r>
                <a:rPr lang="en-US" altLang="zh-CN" sz="2400" b="1" dirty="0" smtClean="0">
                  <a:solidFill>
                    <a:srgbClr val="FFFFFF"/>
                  </a:solidFill>
                  <a:latin typeface="微软雅黑"/>
                  <a:ea typeface="微软雅黑"/>
                </a:rPr>
                <a:t>3</a:t>
              </a:r>
              <a:endParaRPr lang="zh-CN" altLang="en-US" sz="2400" b="1" dirty="0">
                <a:solidFill>
                  <a:srgbClr val="FFFFFF"/>
                </a:solidFill>
                <a:latin typeface="微软雅黑"/>
                <a:ea typeface="微软雅黑"/>
              </a:endParaRPr>
            </a:p>
          </p:txBody>
        </p:sp>
        <p:sp>
          <p:nvSpPr>
            <p:cNvPr id="15" name="Freeform 24"/>
            <p:cNvSpPr>
              <a:spLocks/>
            </p:cNvSpPr>
            <p:nvPr/>
          </p:nvSpPr>
          <p:spPr bwMode="auto">
            <a:xfrm>
              <a:off x="2743452" y="3398459"/>
              <a:ext cx="6189178" cy="612000"/>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FFFFFF"/>
            </a:solidFill>
            <a:ln w="9525" cap="flat">
              <a:solidFill>
                <a:srgbClr val="484849">
                  <a:lumMod val="40000"/>
                  <a:lumOff val="60000"/>
                </a:srgb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smtClean="0">
                <a:ln>
                  <a:noFill/>
                </a:ln>
                <a:solidFill>
                  <a:srgbClr val="294A5A"/>
                </a:solidFill>
                <a:effectLst/>
                <a:uLnTx/>
                <a:uFillTx/>
                <a:latin typeface="Arial" pitchFamily="34" charset="0"/>
              </a:endParaRPr>
            </a:p>
          </p:txBody>
        </p:sp>
        <p:sp>
          <p:nvSpPr>
            <p:cNvPr id="16" name="TextBox 47"/>
            <p:cNvSpPr txBox="1"/>
            <p:nvPr/>
          </p:nvSpPr>
          <p:spPr>
            <a:xfrm>
              <a:off x="2834938" y="3571097"/>
              <a:ext cx="5447308" cy="446267"/>
            </a:xfrm>
            <a:prstGeom prst="rect">
              <a:avLst/>
            </a:prstGeom>
            <a:noFill/>
          </p:spPr>
          <p:txBody>
            <a:bodyPr wrap="square" rtlCol="0">
              <a:spAutoFit/>
            </a:bodyPr>
            <a:lstStyle/>
            <a:p>
              <a:pPr fontAlgn="base">
                <a:spcBef>
                  <a:spcPct val="0"/>
                </a:spcBef>
                <a:spcAft>
                  <a:spcPct val="0"/>
                </a:spcAft>
              </a:pPr>
              <a:endParaRPr lang="zh-CN" altLang="en-US" b="1" dirty="0">
                <a:solidFill>
                  <a:schemeClr val="tx1">
                    <a:lumMod val="75000"/>
                    <a:lumOff val="25000"/>
                  </a:schemeClr>
                </a:solidFill>
                <a:latin typeface="微软雅黑"/>
                <a:ea typeface="微软雅黑"/>
              </a:endParaRPr>
            </a:p>
          </p:txBody>
        </p:sp>
        <p:sp>
          <p:nvSpPr>
            <p:cNvPr id="21" name="TextBox 47"/>
            <p:cNvSpPr txBox="1"/>
            <p:nvPr/>
          </p:nvSpPr>
          <p:spPr>
            <a:xfrm>
              <a:off x="3906340" y="232637"/>
              <a:ext cx="3022409" cy="632211"/>
            </a:xfrm>
            <a:prstGeom prst="rect">
              <a:avLst/>
            </a:prstGeom>
            <a:noFill/>
          </p:spPr>
          <p:txBody>
            <a:bodyPr wrap="square" rtlCol="0">
              <a:spAutoFit/>
            </a:bodyPr>
            <a:lstStyle/>
            <a:p>
              <a:pPr algn="ctr" defTabSz="914400" fontAlgn="base">
                <a:spcBef>
                  <a:spcPct val="0"/>
                </a:spcBef>
                <a:spcAft>
                  <a:spcPct val="0"/>
                </a:spcAft>
                <a:buFont typeface="Arial" pitchFamily="34" charset="0"/>
                <a:buNone/>
              </a:pPr>
              <a:r>
                <a:rPr lang="zh-CN" altLang="en-US" sz="2800" b="1" spc="150" dirty="0">
                  <a:solidFill>
                    <a:schemeClr val="accent1"/>
                  </a:solidFill>
                  <a:latin typeface="微软雅黑"/>
                  <a:ea typeface="微软雅黑"/>
                </a:rPr>
                <a:t>主要</a:t>
              </a:r>
              <a:r>
                <a:rPr lang="zh-CN" altLang="en-US" sz="2800" b="1" spc="150" dirty="0" smtClean="0">
                  <a:solidFill>
                    <a:schemeClr val="accent1"/>
                  </a:solidFill>
                  <a:latin typeface="微软雅黑"/>
                  <a:ea typeface="微软雅黑"/>
                </a:rPr>
                <a:t>内容</a:t>
              </a:r>
              <a:endParaRPr lang="zh-CN" altLang="en-US" sz="2800" b="1" spc="150" dirty="0">
                <a:solidFill>
                  <a:schemeClr val="accent1"/>
                </a:solidFill>
                <a:latin typeface="微软雅黑"/>
                <a:ea typeface="微软雅黑"/>
              </a:endParaRPr>
            </a:p>
          </p:txBody>
        </p:sp>
      </p:grpSp>
      <p:sp>
        <p:nvSpPr>
          <p:cNvPr id="30" name="矩形 29"/>
          <p:cNvSpPr/>
          <p:nvPr/>
        </p:nvSpPr>
        <p:spPr>
          <a:xfrm>
            <a:off x="2500298" y="3056627"/>
            <a:ext cx="3687851" cy="369332"/>
          </a:xfrm>
          <a:prstGeom prst="rect">
            <a:avLst/>
          </a:prstGeom>
        </p:spPr>
        <p:txBody>
          <a:bodyPr wrap="square">
            <a:spAutoFit/>
          </a:bodyPr>
          <a:lstStyle/>
          <a:p>
            <a:pPr fontAlgn="base">
              <a:spcBef>
                <a:spcPct val="0"/>
              </a:spcBef>
              <a:spcAft>
                <a:spcPct val="0"/>
              </a:spcAft>
            </a:pPr>
            <a:r>
              <a:rPr lang="zh-CN" altLang="en-US" b="1" dirty="0" smtClean="0">
                <a:solidFill>
                  <a:schemeClr val="tx1">
                    <a:lumMod val="75000"/>
                    <a:lumOff val="25000"/>
                  </a:schemeClr>
                </a:solidFill>
                <a:latin typeface="微软雅黑"/>
                <a:ea typeface="微软雅黑"/>
              </a:rPr>
              <a:t>垃圾分类标准和流程</a:t>
            </a:r>
            <a:endParaRPr lang="zh-CN" altLang="en-US" b="1" dirty="0">
              <a:solidFill>
                <a:schemeClr val="tx1">
                  <a:lumMod val="75000"/>
                  <a:lumOff val="25000"/>
                </a:schemeClr>
              </a:solidFill>
              <a:latin typeface="微软雅黑"/>
              <a:ea typeface="微软雅黑"/>
            </a:endParaRPr>
          </a:p>
        </p:txBody>
      </p:sp>
    </p:spTree>
    <p:extLst>
      <p:ext uri="{BB962C8B-B14F-4D97-AF65-F5344CB8AC3E}">
        <p14:creationId xmlns:p14="http://schemas.microsoft.com/office/powerpoint/2010/main" val="990535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21350" y="95090"/>
            <a:ext cx="7734300" cy="875110"/>
          </a:xfrm>
        </p:spPr>
        <p:txBody>
          <a:bodyPr/>
          <a:lstStyle/>
          <a:p>
            <a:pPr>
              <a:defRPr/>
            </a:pPr>
            <a:r>
              <a:rPr lang="zh-CN" altLang="en-US" sz="2000" b="1" spc="40" dirty="0" smtClean="0">
                <a:solidFill>
                  <a:srgbClr val="FF0000"/>
                </a:solidFill>
                <a:latin typeface="黑体" panose="02010609060101010101" pitchFamily="49" charset="-122"/>
                <a:ea typeface="黑体" panose="02010609060101010101" pitchFamily="49" charset="-122"/>
              </a:rPr>
              <a:t>    关于推进党政机关等公共机构</a:t>
            </a:r>
            <a:r>
              <a:rPr lang="en-US" altLang="zh-CN" sz="2000" b="1" spc="40" dirty="0" smtClean="0">
                <a:solidFill>
                  <a:srgbClr val="FF0000"/>
                </a:solidFill>
                <a:latin typeface="黑体" panose="02010609060101010101" pitchFamily="49" charset="-122"/>
                <a:ea typeface="黑体" panose="02010609060101010101" pitchFamily="49" charset="-122"/>
              </a:rPr>
              <a:t> </a:t>
            </a:r>
            <a:r>
              <a:rPr lang="zh-CN" altLang="en-US" sz="2000" b="1" spc="40" dirty="0" smtClean="0">
                <a:solidFill>
                  <a:srgbClr val="FF0000"/>
                </a:solidFill>
                <a:latin typeface="黑体" panose="02010609060101010101" pitchFamily="49" charset="-122"/>
                <a:ea typeface="黑体" panose="02010609060101010101" pitchFamily="49" charset="-122"/>
              </a:rPr>
              <a:t>生活垃圾分类工作的通知</a:t>
            </a:r>
            <a:r>
              <a:rPr lang="en-US" altLang="zh-CN" sz="2000" b="1" spc="40" dirty="0" smtClean="0">
                <a:solidFill>
                  <a:srgbClr val="FF0000"/>
                </a:solidFill>
                <a:latin typeface="黑体" panose="02010609060101010101" pitchFamily="49" charset="-122"/>
                <a:ea typeface="黑体" panose="02010609060101010101" pitchFamily="49" charset="-122"/>
              </a:rPr>
              <a:t>       </a:t>
            </a:r>
            <a:r>
              <a:rPr lang="en-US" altLang="zh-CN" sz="4400" b="1" spc="40" dirty="0" smtClean="0">
                <a:solidFill>
                  <a:srgbClr val="FF0000"/>
                </a:solidFill>
                <a:latin typeface="黑体" panose="02010609060101010101" pitchFamily="49" charset="-122"/>
                <a:ea typeface="黑体" panose="02010609060101010101" pitchFamily="49" charset="-122"/>
              </a:rPr>
              <a:t/>
            </a:r>
            <a:br>
              <a:rPr lang="en-US" altLang="zh-CN" sz="4400" b="1" spc="40" dirty="0" smtClean="0">
                <a:solidFill>
                  <a:srgbClr val="FF0000"/>
                </a:solidFill>
                <a:latin typeface="黑体" panose="02010609060101010101" pitchFamily="49" charset="-122"/>
                <a:ea typeface="黑体" panose="02010609060101010101" pitchFamily="49" charset="-122"/>
              </a:rPr>
            </a:br>
            <a:r>
              <a:rPr lang="en-US" altLang="zh-CN" sz="4400" b="1" spc="40" dirty="0" smtClean="0">
                <a:solidFill>
                  <a:srgbClr val="FF0000"/>
                </a:solidFill>
                <a:latin typeface="黑体" panose="02010609060101010101" pitchFamily="49" charset="-122"/>
                <a:ea typeface="黑体" panose="02010609060101010101" pitchFamily="49" charset="-122"/>
              </a:rPr>
              <a:t>         </a:t>
            </a:r>
            <a:r>
              <a:rPr lang="zh-CN" altLang="zh-CN" sz="2000" b="1" u="sng" spc="40" dirty="0" smtClean="0">
                <a:solidFill>
                  <a:srgbClr val="FF0000"/>
                </a:solidFill>
                <a:latin typeface="黑体" panose="02010609060101010101" pitchFamily="49" charset="-122"/>
                <a:ea typeface="黑体" panose="02010609060101010101" pitchFamily="49" charset="-122"/>
              </a:rPr>
              <a:t>分类</a:t>
            </a:r>
            <a:r>
              <a:rPr lang="zh-CN" altLang="en-US" sz="2000" b="1" u="sng" spc="40" dirty="0">
                <a:solidFill>
                  <a:srgbClr val="FF0000"/>
                </a:solidFill>
                <a:latin typeface="黑体" panose="02010609060101010101" pitchFamily="49" charset="-122"/>
                <a:ea typeface="黑体" panose="02010609060101010101" pitchFamily="49" charset="-122"/>
              </a:rPr>
              <a:t>标准</a:t>
            </a:r>
            <a:r>
              <a:rPr lang="zh-CN" altLang="zh-CN" sz="2800" b="1" spc="40" dirty="0" smtClean="0">
                <a:solidFill>
                  <a:srgbClr val="FF0000"/>
                </a:solidFill>
                <a:latin typeface="黑体" panose="02010609060101010101" pitchFamily="49" charset="-122"/>
                <a:ea typeface="黑体" panose="02010609060101010101" pitchFamily="49" charset="-122"/>
              </a:rPr>
              <a:t/>
            </a:r>
            <a:br>
              <a:rPr lang="zh-CN" altLang="zh-CN" sz="2800" b="1" spc="40" dirty="0" smtClean="0">
                <a:solidFill>
                  <a:srgbClr val="FF0000"/>
                </a:solidFill>
                <a:latin typeface="黑体" panose="02010609060101010101" pitchFamily="49" charset="-122"/>
                <a:ea typeface="黑体" panose="02010609060101010101" pitchFamily="49" charset="-122"/>
              </a:rPr>
            </a:br>
            <a:endParaRPr lang="zh-CN" altLang="en-US" sz="2800" dirty="0"/>
          </a:p>
        </p:txBody>
      </p:sp>
      <p:sp>
        <p:nvSpPr>
          <p:cNvPr id="3" name="内容占位符 2"/>
          <p:cNvSpPr>
            <a:spLocks noGrp="1"/>
          </p:cNvSpPr>
          <p:nvPr>
            <p:ph idx="1"/>
          </p:nvPr>
        </p:nvSpPr>
        <p:spPr>
          <a:xfrm>
            <a:off x="568503" y="970200"/>
            <a:ext cx="7620000" cy="3817557"/>
          </a:xfrm>
        </p:spPr>
        <p:txBody>
          <a:bodyPr/>
          <a:lstStyle/>
          <a:p>
            <a:pPr>
              <a:lnSpc>
                <a:spcPct val="150000"/>
              </a:lnSpc>
              <a:spcBef>
                <a:spcPts val="0"/>
              </a:spcBef>
              <a:spcAft>
                <a:spcPts val="1125"/>
              </a:spcAft>
              <a:buNone/>
              <a:defRPr/>
            </a:pPr>
            <a:r>
              <a:rPr lang="zh-CN" altLang="en-US" sz="2000" b="1" spc="40" dirty="0" smtClean="0">
                <a:solidFill>
                  <a:srgbClr val="0070C0"/>
                </a:solidFill>
                <a:latin typeface="Microsoft YaHei UI" pitchFamily="34" charset="-122"/>
                <a:ea typeface="Microsoft YaHei UI" pitchFamily="34" charset="-122"/>
              </a:rPr>
              <a:t>二、</a:t>
            </a:r>
            <a:r>
              <a:rPr lang="zh-CN" altLang="zh-CN" sz="2000" b="1" spc="40" dirty="0" smtClean="0">
                <a:solidFill>
                  <a:srgbClr val="0070C0"/>
                </a:solidFill>
                <a:latin typeface="Microsoft YaHei UI" pitchFamily="34" charset="-122"/>
                <a:ea typeface="Microsoft YaHei UI" pitchFamily="34" charset="-122"/>
              </a:rPr>
              <a:t>餐</a:t>
            </a:r>
            <a:r>
              <a:rPr lang="zh-CN" altLang="zh-CN" sz="2000" b="1" spc="40" dirty="0">
                <a:solidFill>
                  <a:srgbClr val="0070C0"/>
                </a:solidFill>
                <a:latin typeface="Microsoft YaHei UI" pitchFamily="34" charset="-122"/>
                <a:ea typeface="Microsoft YaHei UI" pitchFamily="34" charset="-122"/>
              </a:rPr>
              <a:t>厨</a:t>
            </a:r>
            <a:r>
              <a:rPr lang="zh-CN" altLang="zh-CN" sz="2000" b="1" spc="40" dirty="0" smtClean="0">
                <a:solidFill>
                  <a:srgbClr val="0070C0"/>
                </a:solidFill>
                <a:latin typeface="Microsoft YaHei UI" pitchFamily="34" charset="-122"/>
                <a:ea typeface="Microsoft YaHei UI" pitchFamily="34" charset="-122"/>
              </a:rPr>
              <a:t>垃圾</a:t>
            </a:r>
            <a:r>
              <a:rPr lang="zh-CN" altLang="en-US" sz="2000" b="1" spc="40" dirty="0" smtClean="0">
                <a:solidFill>
                  <a:srgbClr val="0070C0"/>
                </a:solidFill>
                <a:latin typeface="Microsoft YaHei UI" pitchFamily="34" charset="-122"/>
                <a:ea typeface="Microsoft YaHei UI" pitchFamily="34" charset="-122"/>
              </a:rPr>
              <a:t>：</a:t>
            </a:r>
            <a:r>
              <a:rPr lang="zh-CN" altLang="en-US" sz="2000" b="1" spc="40" dirty="0">
                <a:solidFill>
                  <a:srgbClr val="000000"/>
                </a:solidFill>
                <a:latin typeface="方正小标宋简体" panose="02010601030101010101" pitchFamily="2" charset="-122"/>
                <a:ea typeface="方正小标宋简体" panose="02010601030101010101" pitchFamily="2" charset="-122"/>
              </a:rPr>
              <a:t>是指废弃的剩菜、剩饭、蛋壳、瓜果皮核、茶渣、骨头等在日常生活中产生的易腐性</a:t>
            </a:r>
            <a:r>
              <a:rPr lang="zh-CN" altLang="en-US" sz="2000" b="1" spc="40" dirty="0" smtClean="0">
                <a:solidFill>
                  <a:srgbClr val="000000"/>
                </a:solidFill>
                <a:latin typeface="方正小标宋简体" panose="02010601030101010101" pitchFamily="2" charset="-122"/>
                <a:ea typeface="方正小标宋简体" panose="02010601030101010101" pitchFamily="2" charset="-122"/>
              </a:rPr>
              <a:t>垃圾。</a:t>
            </a:r>
            <a:r>
              <a:rPr lang="zh-CN" altLang="en-US" sz="2000" b="1" spc="40" dirty="0">
                <a:solidFill>
                  <a:srgbClr val="000000"/>
                </a:solidFill>
                <a:latin typeface="方正小标宋简体" panose="02010601030101010101" pitchFamily="2" charset="-122"/>
                <a:ea typeface="方正小标宋简体" panose="02010601030101010101" pitchFamily="2" charset="-122"/>
              </a:rPr>
              <a:t>也</a:t>
            </a:r>
            <a:r>
              <a:rPr lang="zh-CN" altLang="zh-CN" sz="2000" b="1" spc="40" dirty="0" smtClean="0">
                <a:solidFill>
                  <a:srgbClr val="000000"/>
                </a:solidFill>
                <a:latin typeface="方正小标宋简体" panose="02010601030101010101" pitchFamily="2" charset="-122"/>
                <a:ea typeface="方正小标宋简体" panose="02010601030101010101" pitchFamily="2" charset="-122"/>
              </a:rPr>
              <a:t>包括</a:t>
            </a:r>
            <a:r>
              <a:rPr lang="zh-CN" altLang="en-US" sz="2000" b="1" spc="40" dirty="0" smtClean="0">
                <a:solidFill>
                  <a:srgbClr val="000000"/>
                </a:solidFill>
                <a:latin typeface="方正小标宋简体" panose="02010601030101010101" pitchFamily="2" charset="-122"/>
                <a:ea typeface="方正小标宋简体" panose="02010601030101010101" pitchFamily="2" charset="-122"/>
              </a:rPr>
              <a:t>茶叶</a:t>
            </a:r>
            <a:r>
              <a:rPr lang="zh-CN" altLang="en-US" sz="2000" b="1" spc="40" dirty="0">
                <a:solidFill>
                  <a:srgbClr val="000000"/>
                </a:solidFill>
                <a:latin typeface="方正小标宋简体" panose="02010601030101010101" pitchFamily="2" charset="-122"/>
                <a:ea typeface="方正小标宋简体" panose="02010601030101010101" pitchFamily="2" charset="-122"/>
              </a:rPr>
              <a:t>渣</a:t>
            </a:r>
            <a:r>
              <a:rPr lang="zh-CN" altLang="en-US" sz="2000" b="1" spc="40" dirty="0" smtClean="0">
                <a:solidFill>
                  <a:srgbClr val="000000"/>
                </a:solidFill>
                <a:latin typeface="方正小标宋简体" panose="02010601030101010101" pitchFamily="2" charset="-122"/>
                <a:ea typeface="方正小标宋简体" panose="02010601030101010101" pitchFamily="2" charset="-122"/>
              </a:rPr>
              <a:t>、盆景</a:t>
            </a:r>
            <a:r>
              <a:rPr lang="zh-CN" altLang="en-US" sz="2000" b="1" spc="40" dirty="0">
                <a:solidFill>
                  <a:srgbClr val="000000"/>
                </a:solidFill>
                <a:latin typeface="方正小标宋简体" panose="02010601030101010101" pitchFamily="2" charset="-122"/>
                <a:ea typeface="方正小标宋简体" panose="02010601030101010101" pitchFamily="2" charset="-122"/>
              </a:rPr>
              <a:t>等植物的残枝落叶、废弃食用油等。　</a:t>
            </a:r>
            <a:endParaRPr lang="en-US" altLang="zh-CN" sz="2000" b="1" spc="40" dirty="0">
              <a:solidFill>
                <a:srgbClr val="000000"/>
              </a:solidFill>
              <a:latin typeface="方正小标宋简体" panose="02010601030101010101" pitchFamily="2" charset="-122"/>
              <a:ea typeface="方正小标宋简体" panose="02010601030101010101" pitchFamily="2" charset="-122"/>
            </a:endParaRPr>
          </a:p>
          <a:p>
            <a:pPr>
              <a:lnSpc>
                <a:spcPct val="100000"/>
              </a:lnSpc>
              <a:spcBef>
                <a:spcPts val="0"/>
              </a:spcBef>
              <a:spcAft>
                <a:spcPts val="1125"/>
              </a:spcAft>
              <a:buNone/>
              <a:defRPr/>
            </a:pPr>
            <a:r>
              <a:rPr lang="zh-CN" altLang="en-US" sz="2000" b="1" spc="40" dirty="0">
                <a:solidFill>
                  <a:srgbClr val="C00000"/>
                </a:solidFill>
                <a:latin typeface="方正小标宋简体" panose="02010601030101010101" pitchFamily="2" charset="-122"/>
                <a:ea typeface="方正小标宋简体" panose="02010601030101010101" pitchFamily="2" charset="-122"/>
              </a:rPr>
              <a:t>投放收运</a:t>
            </a:r>
            <a:r>
              <a:rPr lang="en-US" altLang="zh-CN" b="1" spc="40" dirty="0">
                <a:solidFill>
                  <a:srgbClr val="C00000"/>
                </a:solidFill>
                <a:latin typeface="方正小标宋简体" panose="02010601030101010101" pitchFamily="2" charset="-122"/>
                <a:ea typeface="方正小标宋简体" panose="02010601030101010101" pitchFamily="2" charset="-122"/>
              </a:rPr>
              <a:t>:</a:t>
            </a:r>
            <a:r>
              <a:rPr lang="zh-CN" altLang="en-US" sz="2000" spc="40" dirty="0">
                <a:solidFill>
                  <a:srgbClr val="000000"/>
                </a:solidFill>
                <a:latin typeface="方正小标宋简体" panose="02010601030101010101" pitchFamily="2" charset="-122"/>
                <a:ea typeface="方正小标宋简体" panose="02010601030101010101" pitchFamily="2" charset="-122"/>
              </a:rPr>
              <a:t>设置专门的密闭容器单独存放，明确专人清理，避免混入废餐具、塑料、饮料瓶罐、废纸等不利于后续处理的杂物。建立台账制度，记录餐厨垃圾数量、去向。鼓励日就餐人数</a:t>
            </a:r>
            <a:r>
              <a:rPr lang="en-US" altLang="zh-CN" sz="2000" spc="40" dirty="0">
                <a:solidFill>
                  <a:srgbClr val="000000"/>
                </a:solidFill>
                <a:latin typeface="方正小标宋简体" panose="02010601030101010101" pitchFamily="2" charset="-122"/>
                <a:ea typeface="方正小标宋简体" panose="02010601030101010101" pitchFamily="2" charset="-122"/>
              </a:rPr>
              <a:t>1000</a:t>
            </a:r>
            <a:r>
              <a:rPr lang="zh-CN" altLang="en-US" sz="2000" spc="40" dirty="0">
                <a:solidFill>
                  <a:srgbClr val="000000"/>
                </a:solidFill>
                <a:latin typeface="方正小标宋简体" panose="02010601030101010101" pitchFamily="2" charset="-122"/>
                <a:ea typeface="方正小标宋简体" panose="02010601030101010101" pitchFamily="2" charset="-122"/>
              </a:rPr>
              <a:t>人以上的单位安装餐厨垃圾就地资源化处理设备；不具备就地资源化处理条件的公共机构要将餐厨垃圾交由所在城市的专业机构进行回收处理，做到“日产日清”。</a:t>
            </a:r>
            <a:endParaRPr lang="zh-CN" altLang="zh-CN" sz="2000" spc="40" dirty="0">
              <a:solidFill>
                <a:srgbClr val="000000"/>
              </a:solidFill>
              <a:latin typeface="方正小标宋简体" panose="02010601030101010101" pitchFamily="2" charset="-122"/>
              <a:ea typeface="方正小标宋简体" panose="02010601030101010101" pitchFamily="2" charset="-122"/>
            </a:endParaRPr>
          </a:p>
          <a:p>
            <a:pPr>
              <a:defRPr/>
            </a:pPr>
            <a:endParaRPr lang="zh-CN" altLang="en-US" dirty="0"/>
          </a:p>
        </p:txBody>
      </p:sp>
    </p:spTree>
    <p:extLst>
      <p:ext uri="{BB962C8B-B14F-4D97-AF65-F5344CB8AC3E}">
        <p14:creationId xmlns:p14="http://schemas.microsoft.com/office/powerpoint/2010/main" val="34248453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3570" y="272266"/>
            <a:ext cx="7426325" cy="722710"/>
          </a:xfrm>
        </p:spPr>
        <p:txBody>
          <a:bodyPr/>
          <a:lstStyle/>
          <a:p>
            <a:pPr>
              <a:defRPr/>
            </a:pPr>
            <a:r>
              <a:rPr lang="zh-CN" altLang="en-US" sz="2000" b="1" spc="40" dirty="0" smtClean="0">
                <a:solidFill>
                  <a:srgbClr val="FF0000"/>
                </a:solidFill>
                <a:latin typeface="黑体" panose="02010609060101010101" pitchFamily="49" charset="-122"/>
                <a:ea typeface="黑体" panose="02010609060101010101" pitchFamily="49" charset="-122"/>
              </a:rPr>
              <a:t>   关于推进党政机关等公共机构</a:t>
            </a:r>
            <a:r>
              <a:rPr lang="en-US" altLang="zh-CN" sz="2000" b="1" spc="40" dirty="0" smtClean="0">
                <a:solidFill>
                  <a:srgbClr val="FF0000"/>
                </a:solidFill>
                <a:latin typeface="黑体" panose="02010609060101010101" pitchFamily="49" charset="-122"/>
                <a:ea typeface="黑体" panose="02010609060101010101" pitchFamily="49" charset="-122"/>
              </a:rPr>
              <a:t> </a:t>
            </a:r>
            <a:r>
              <a:rPr lang="zh-CN" altLang="en-US" sz="2000" b="1" spc="40" dirty="0" smtClean="0">
                <a:solidFill>
                  <a:srgbClr val="FF0000"/>
                </a:solidFill>
                <a:latin typeface="黑体" panose="02010609060101010101" pitchFamily="49" charset="-122"/>
                <a:ea typeface="黑体" panose="02010609060101010101" pitchFamily="49" charset="-122"/>
              </a:rPr>
              <a:t>生活垃圾分类工作的通知</a:t>
            </a:r>
            <a:r>
              <a:rPr lang="en-US" altLang="zh-CN" sz="2000" b="1" spc="40" dirty="0" smtClean="0">
                <a:solidFill>
                  <a:srgbClr val="FF0000"/>
                </a:solidFill>
                <a:latin typeface="黑体" panose="02010609060101010101" pitchFamily="49" charset="-122"/>
                <a:ea typeface="黑体" panose="02010609060101010101" pitchFamily="49" charset="-122"/>
              </a:rPr>
              <a:t>       </a:t>
            </a:r>
            <a:br>
              <a:rPr lang="en-US" altLang="zh-CN" sz="2000" b="1" spc="40" dirty="0" smtClean="0">
                <a:solidFill>
                  <a:srgbClr val="FF0000"/>
                </a:solidFill>
                <a:latin typeface="黑体" panose="02010609060101010101" pitchFamily="49" charset="-122"/>
                <a:ea typeface="黑体" panose="02010609060101010101" pitchFamily="49" charset="-122"/>
              </a:rPr>
            </a:br>
            <a:r>
              <a:rPr lang="en-US" altLang="zh-CN" sz="2000" b="1" spc="40" dirty="0" smtClean="0">
                <a:solidFill>
                  <a:srgbClr val="FF0000"/>
                </a:solidFill>
                <a:latin typeface="黑体" panose="02010609060101010101" pitchFamily="49" charset="-122"/>
                <a:ea typeface="黑体" panose="02010609060101010101" pitchFamily="49" charset="-122"/>
              </a:rPr>
              <a:t>                      </a:t>
            </a:r>
            <a:br>
              <a:rPr lang="en-US" altLang="zh-CN" sz="2000" b="1" spc="40" dirty="0" smtClean="0">
                <a:solidFill>
                  <a:srgbClr val="FF0000"/>
                </a:solidFill>
                <a:latin typeface="黑体" panose="02010609060101010101" pitchFamily="49" charset="-122"/>
                <a:ea typeface="黑体" panose="02010609060101010101" pitchFamily="49" charset="-122"/>
              </a:rPr>
            </a:br>
            <a:r>
              <a:rPr lang="en-US" altLang="zh-CN" sz="2000" b="1" spc="40" dirty="0" smtClean="0">
                <a:solidFill>
                  <a:srgbClr val="FF0000"/>
                </a:solidFill>
                <a:latin typeface="黑体" panose="02010609060101010101" pitchFamily="49" charset="-122"/>
                <a:ea typeface="黑体" panose="02010609060101010101" pitchFamily="49" charset="-122"/>
              </a:rPr>
              <a:t>                        </a:t>
            </a:r>
            <a:r>
              <a:rPr lang="zh-CN" altLang="zh-CN" sz="2000" b="1" spc="40" dirty="0" smtClean="0">
                <a:solidFill>
                  <a:srgbClr val="FF0000"/>
                </a:solidFill>
                <a:latin typeface="黑体" panose="02010609060101010101" pitchFamily="49" charset="-122"/>
                <a:ea typeface="黑体" panose="02010609060101010101" pitchFamily="49" charset="-122"/>
              </a:rPr>
              <a:t>分类</a:t>
            </a:r>
            <a:r>
              <a:rPr lang="zh-CN" altLang="en-US" sz="2000" b="1" spc="40" dirty="0">
                <a:solidFill>
                  <a:srgbClr val="FF0000"/>
                </a:solidFill>
                <a:latin typeface="黑体" panose="02010609060101010101" pitchFamily="49" charset="-122"/>
                <a:ea typeface="黑体" panose="02010609060101010101" pitchFamily="49" charset="-122"/>
              </a:rPr>
              <a:t>标准</a:t>
            </a:r>
            <a:r>
              <a:rPr lang="zh-CN" altLang="zh-CN" sz="2000" b="1" spc="40" dirty="0" smtClean="0">
                <a:solidFill>
                  <a:srgbClr val="FF0000"/>
                </a:solidFill>
                <a:latin typeface="黑体" panose="02010609060101010101" pitchFamily="49" charset="-122"/>
                <a:ea typeface="黑体" panose="02010609060101010101" pitchFamily="49" charset="-122"/>
              </a:rPr>
              <a:t/>
            </a:r>
            <a:br>
              <a:rPr lang="zh-CN" altLang="zh-CN" sz="2000" b="1" spc="40" dirty="0" smtClean="0">
                <a:solidFill>
                  <a:srgbClr val="FF0000"/>
                </a:solidFill>
                <a:latin typeface="黑体" panose="02010609060101010101" pitchFamily="49" charset="-122"/>
                <a:ea typeface="黑体" panose="02010609060101010101" pitchFamily="49" charset="-122"/>
              </a:rPr>
            </a:br>
            <a:endParaRPr lang="zh-CN" altLang="en-US" sz="2000" dirty="0"/>
          </a:p>
        </p:txBody>
      </p:sp>
      <p:sp>
        <p:nvSpPr>
          <p:cNvPr id="3" name="内容占位符 2"/>
          <p:cNvSpPr>
            <a:spLocks noGrp="1"/>
          </p:cNvSpPr>
          <p:nvPr>
            <p:ph idx="1"/>
          </p:nvPr>
        </p:nvSpPr>
        <p:spPr>
          <a:xfrm>
            <a:off x="609601" y="1114425"/>
            <a:ext cx="8174803" cy="3786348"/>
          </a:xfrm>
        </p:spPr>
        <p:txBody>
          <a:bodyPr/>
          <a:lstStyle/>
          <a:p>
            <a:pPr>
              <a:lnSpc>
                <a:spcPct val="150000"/>
              </a:lnSpc>
              <a:spcBef>
                <a:spcPts val="0"/>
              </a:spcBef>
              <a:spcAft>
                <a:spcPts val="1125"/>
              </a:spcAft>
              <a:buNone/>
              <a:defRPr/>
            </a:pPr>
            <a:r>
              <a:rPr lang="zh-CN" altLang="en-US" b="1" spc="40" dirty="0" smtClean="0">
                <a:solidFill>
                  <a:srgbClr val="0070C0"/>
                </a:solidFill>
                <a:latin typeface="Arial Unicode MS" pitchFamily="34" charset="-122"/>
                <a:ea typeface="Arial Unicode MS" pitchFamily="34" charset="-122"/>
                <a:cs typeface="Arial Unicode MS" pitchFamily="34" charset="-122"/>
              </a:rPr>
              <a:t>三、</a:t>
            </a:r>
            <a:r>
              <a:rPr lang="zh-CN" altLang="zh-CN" b="1" spc="40" dirty="0" smtClean="0">
                <a:solidFill>
                  <a:srgbClr val="0070C0"/>
                </a:solidFill>
                <a:latin typeface="Arial Unicode MS" pitchFamily="34" charset="-122"/>
                <a:ea typeface="Arial Unicode MS" pitchFamily="34" charset="-122"/>
                <a:cs typeface="Arial Unicode MS" pitchFamily="34" charset="-122"/>
              </a:rPr>
              <a:t>可回收物</a:t>
            </a:r>
            <a:r>
              <a:rPr lang="zh-CN" altLang="en-US" b="1" spc="40" dirty="0">
                <a:solidFill>
                  <a:srgbClr val="0070C0"/>
                </a:solidFill>
                <a:latin typeface="Arial Unicode MS" pitchFamily="34" charset="-122"/>
                <a:ea typeface="Arial Unicode MS" pitchFamily="34" charset="-122"/>
                <a:cs typeface="Arial Unicode MS" pitchFamily="34" charset="-122"/>
              </a:rPr>
              <a:t>：</a:t>
            </a:r>
            <a:r>
              <a:rPr lang="zh-CN" altLang="en-US" b="1" spc="40" dirty="0">
                <a:latin typeface="Arial Unicode MS" pitchFamily="34" charset="-122"/>
                <a:ea typeface="Arial Unicode MS" pitchFamily="34" charset="-122"/>
                <a:cs typeface="Arial Unicode MS" pitchFamily="34" charset="-122"/>
              </a:rPr>
              <a:t>再生利用价值较高，能进入废品回收渠道的垃圾</a:t>
            </a:r>
            <a:r>
              <a:rPr lang="zh-CN" altLang="en-US" b="1" spc="40" dirty="0" smtClean="0">
                <a:latin typeface="Arial Unicode MS" pitchFamily="34" charset="-122"/>
                <a:ea typeface="Arial Unicode MS" pitchFamily="34" charset="-122"/>
                <a:cs typeface="Arial Unicode MS" pitchFamily="34" charset="-122"/>
              </a:rPr>
              <a:t>。指</a:t>
            </a:r>
            <a:r>
              <a:rPr lang="zh-CN" altLang="en-US" b="1" spc="40" dirty="0">
                <a:latin typeface="Arial Unicode MS" pitchFamily="34" charset="-122"/>
                <a:ea typeface="Arial Unicode MS" pitchFamily="34" charset="-122"/>
                <a:cs typeface="Arial Unicode MS" pitchFamily="34" charset="-122"/>
              </a:rPr>
              <a:t>废弃的纸张、塑料、金属、纺织物、电器电子产品、玻璃</a:t>
            </a:r>
            <a:r>
              <a:rPr lang="zh-CN" altLang="en-US" b="1" spc="40" dirty="0" smtClean="0">
                <a:latin typeface="Arial Unicode MS" pitchFamily="34" charset="-122"/>
                <a:ea typeface="Arial Unicode MS" pitchFamily="34" charset="-122"/>
                <a:cs typeface="Arial Unicode MS" pitchFamily="34" charset="-122"/>
              </a:rPr>
              <a:t>等。</a:t>
            </a:r>
            <a:endParaRPr lang="en-US" altLang="zh-CN" sz="2800" b="1" spc="40" dirty="0">
              <a:latin typeface="Arial Unicode MS" pitchFamily="34" charset="-122"/>
              <a:ea typeface="方正小标宋简体" panose="02010601030101010101" pitchFamily="2" charset="-122"/>
            </a:endParaRPr>
          </a:p>
          <a:p>
            <a:pPr eaLnBrk="1" fontAlgn="auto" hangingPunct="1">
              <a:lnSpc>
                <a:spcPct val="150000"/>
              </a:lnSpc>
              <a:spcBef>
                <a:spcPts val="0"/>
              </a:spcBef>
              <a:spcAft>
                <a:spcPts val="1125"/>
              </a:spcAft>
              <a:buFont typeface="Wingdings 3" pitchFamily="18" charset="2"/>
              <a:buNone/>
              <a:defRPr/>
            </a:pPr>
            <a:r>
              <a:rPr lang="en-US" altLang="zh-CN" sz="2000" b="1" spc="40" dirty="0" smtClean="0">
                <a:solidFill>
                  <a:srgbClr val="000000"/>
                </a:solidFill>
                <a:latin typeface="方正小标宋简体" panose="02010601030101010101" pitchFamily="2" charset="-122"/>
                <a:ea typeface="方正小标宋简体" panose="02010601030101010101" pitchFamily="2" charset="-122"/>
              </a:rPr>
              <a:t>1</a:t>
            </a:r>
            <a:r>
              <a:rPr lang="en-US" altLang="zh-CN" sz="2000" b="1" spc="40" dirty="0">
                <a:solidFill>
                  <a:srgbClr val="000000"/>
                </a:solidFill>
                <a:latin typeface="方正小标宋简体" panose="02010601030101010101" pitchFamily="2" charset="-122"/>
                <a:ea typeface="方正小标宋简体" panose="02010601030101010101" pitchFamily="2" charset="-122"/>
              </a:rPr>
              <a:t>.</a:t>
            </a:r>
            <a:r>
              <a:rPr lang="zh-CN" altLang="zh-CN" sz="2000" b="1" spc="40" dirty="0">
                <a:solidFill>
                  <a:srgbClr val="000000"/>
                </a:solidFill>
                <a:latin typeface="方正小标宋简体" panose="02010601030101010101" pitchFamily="2" charset="-122"/>
                <a:ea typeface="方正小标宋简体" panose="02010601030101010101" pitchFamily="2" charset="-122"/>
              </a:rPr>
              <a:t>废弃电器电子类</a:t>
            </a:r>
            <a:r>
              <a:rPr lang="zh-CN" altLang="zh-CN" sz="2000" b="1" spc="40" dirty="0" smtClean="0">
                <a:solidFill>
                  <a:srgbClr val="000000"/>
                </a:solidFill>
                <a:latin typeface="方正小标宋简体" panose="02010601030101010101" pitchFamily="2" charset="-122"/>
                <a:ea typeface="方正小标宋简体" panose="02010601030101010101" pitchFamily="2" charset="-122"/>
              </a:rPr>
              <a:t>产品</a:t>
            </a:r>
            <a:r>
              <a:rPr lang="zh-CN" altLang="en-US" sz="2000" b="1" spc="40" dirty="0" smtClean="0">
                <a:solidFill>
                  <a:srgbClr val="000000"/>
                </a:solidFill>
                <a:latin typeface="方正小标宋简体" panose="02010601030101010101" pitchFamily="2" charset="-122"/>
                <a:ea typeface="方正小标宋简体" panose="02010601030101010101" pitchFamily="2" charset="-122"/>
              </a:rPr>
              <a:t>。</a:t>
            </a:r>
            <a:r>
              <a:rPr lang="zh-CN" altLang="zh-CN" sz="2000" b="1" spc="40" dirty="0" smtClean="0">
                <a:solidFill>
                  <a:srgbClr val="C00000"/>
                </a:solidFill>
                <a:latin typeface="方正小标宋简体" panose="02010601030101010101" pitchFamily="2" charset="-122"/>
                <a:ea typeface="方正小标宋简体" panose="02010601030101010101" pitchFamily="2" charset="-122"/>
              </a:rPr>
              <a:t>主要</a:t>
            </a:r>
            <a:r>
              <a:rPr lang="zh-CN" altLang="zh-CN" sz="2000" b="1" spc="40" dirty="0">
                <a:solidFill>
                  <a:srgbClr val="C00000"/>
                </a:solidFill>
                <a:latin typeface="方正小标宋简体" panose="02010601030101010101" pitchFamily="2" charset="-122"/>
                <a:ea typeface="方正小标宋简体" panose="02010601030101010101" pitchFamily="2" charset="-122"/>
              </a:rPr>
              <a:t>品种</a:t>
            </a:r>
            <a:r>
              <a:rPr lang="en-US" altLang="zh-CN" sz="2000" b="1" spc="40" dirty="0">
                <a:solidFill>
                  <a:srgbClr val="000000"/>
                </a:solidFill>
                <a:latin typeface="方正小标宋简体" panose="02010601030101010101" pitchFamily="2" charset="-122"/>
                <a:ea typeface="方正小标宋简体" panose="02010601030101010101" pitchFamily="2" charset="-122"/>
              </a:rPr>
              <a:t>:</a:t>
            </a:r>
            <a:r>
              <a:rPr lang="zh-CN" altLang="zh-CN" sz="2000" b="1" spc="40" dirty="0">
                <a:solidFill>
                  <a:srgbClr val="000000"/>
                </a:solidFill>
                <a:latin typeface="方正小标宋简体" panose="02010601030101010101" pitchFamily="2" charset="-122"/>
                <a:ea typeface="方正小标宋简体" panose="02010601030101010101" pitchFamily="2" charset="-122"/>
              </a:rPr>
              <a:t>包括废弃计算机、打印机、复印机、传真机、扫描仪、投影仪、电视机、空调机等</a:t>
            </a:r>
            <a:r>
              <a:rPr lang="zh-CN" altLang="zh-CN" sz="2000" b="1" spc="40" dirty="0" smtClean="0">
                <a:solidFill>
                  <a:srgbClr val="000000"/>
                </a:solidFill>
                <a:latin typeface="方正小标宋简体" panose="02010601030101010101" pitchFamily="2" charset="-122"/>
                <a:ea typeface="方正小标宋简体" panose="02010601030101010101" pitchFamily="2" charset="-122"/>
              </a:rPr>
              <a:t>。</a:t>
            </a:r>
            <a:endParaRPr lang="en-US" altLang="zh-CN" sz="2000" b="1" spc="40" dirty="0" smtClean="0">
              <a:solidFill>
                <a:srgbClr val="000000"/>
              </a:solidFill>
              <a:latin typeface="方正小标宋简体" panose="02010601030101010101" pitchFamily="2" charset="-122"/>
              <a:ea typeface="方正小标宋简体" panose="02010601030101010101" pitchFamily="2" charset="-122"/>
            </a:endParaRPr>
          </a:p>
          <a:p>
            <a:pPr eaLnBrk="1" fontAlgn="auto" hangingPunct="1">
              <a:lnSpc>
                <a:spcPct val="100000"/>
              </a:lnSpc>
              <a:spcBef>
                <a:spcPts val="0"/>
              </a:spcBef>
              <a:spcAft>
                <a:spcPts val="1125"/>
              </a:spcAft>
              <a:buFont typeface="Wingdings 3" pitchFamily="18" charset="2"/>
              <a:buNone/>
              <a:defRPr/>
            </a:pPr>
            <a:r>
              <a:rPr lang="zh-CN" altLang="en-US" sz="2000" b="1" spc="40" dirty="0" smtClean="0">
                <a:solidFill>
                  <a:srgbClr val="C00000"/>
                </a:solidFill>
                <a:latin typeface="方正小标宋简体" panose="02010601030101010101" pitchFamily="2" charset="-122"/>
                <a:ea typeface="方正小标宋简体" panose="02010601030101010101" pitchFamily="2" charset="-122"/>
              </a:rPr>
              <a:t>投放</a:t>
            </a:r>
            <a:r>
              <a:rPr lang="zh-CN" altLang="en-US" sz="2000" b="1" spc="40" dirty="0">
                <a:solidFill>
                  <a:srgbClr val="C00000"/>
                </a:solidFill>
                <a:latin typeface="方正小标宋简体" panose="02010601030101010101" pitchFamily="2" charset="-122"/>
                <a:ea typeface="方正小标宋简体" panose="02010601030101010101" pitchFamily="2" charset="-122"/>
              </a:rPr>
              <a:t>收运</a:t>
            </a:r>
            <a:r>
              <a:rPr lang="en-US" altLang="zh-CN" sz="2000" b="1" spc="40" dirty="0">
                <a:solidFill>
                  <a:srgbClr val="C00000"/>
                </a:solidFill>
                <a:latin typeface="方正小标宋简体" panose="02010601030101010101" pitchFamily="2" charset="-122"/>
                <a:ea typeface="方正小标宋简体" panose="02010601030101010101" pitchFamily="2" charset="-122"/>
              </a:rPr>
              <a:t>:</a:t>
            </a:r>
            <a:r>
              <a:rPr lang="zh-CN" altLang="en-US" sz="1800" spc="40" dirty="0">
                <a:solidFill>
                  <a:srgbClr val="000000"/>
                </a:solidFill>
                <a:latin typeface="方正小标宋简体" panose="02010601030101010101" pitchFamily="2" charset="-122"/>
                <a:ea typeface="方正小标宋简体" panose="02010601030101010101" pitchFamily="2" charset="-122"/>
              </a:rPr>
              <a:t>严格废弃电器电子类资产管理，建立台账制度，记录电器电子类资产数量、去向。电器电子类产品超过规定使用年限或经专业技术部门鉴定无法修复的，履行资产处置程序后，交由具备资质的再生资源回收企业进行环保回收处理。鼓励各地区建立集中处置平台，对废弃电器电子类产品进行统一回收处置，并符合保密规定和要求</a:t>
            </a:r>
            <a:r>
              <a:rPr lang="zh-CN" altLang="en-US" sz="1800" spc="40" dirty="0" smtClean="0">
                <a:solidFill>
                  <a:srgbClr val="000000"/>
                </a:solidFill>
                <a:latin typeface="方正小标宋简体" panose="02010601030101010101" pitchFamily="2" charset="-122"/>
                <a:ea typeface="方正小标宋简体" panose="02010601030101010101" pitchFamily="2" charset="-122"/>
              </a:rPr>
              <a:t>。</a:t>
            </a:r>
            <a:endParaRPr lang="zh-CN" altLang="en-US" sz="1800" spc="40" dirty="0">
              <a:solidFill>
                <a:srgbClr val="000000"/>
              </a:solidFill>
              <a:latin typeface="方正小标宋简体" panose="02010601030101010101" pitchFamily="2" charset="-122"/>
              <a:ea typeface="方正小标宋简体" panose="02010601030101010101" pitchFamily="2" charset="-122"/>
            </a:endParaRPr>
          </a:p>
        </p:txBody>
      </p:sp>
    </p:spTree>
    <p:extLst>
      <p:ext uri="{BB962C8B-B14F-4D97-AF65-F5344CB8AC3E}">
        <p14:creationId xmlns:p14="http://schemas.microsoft.com/office/powerpoint/2010/main" val="13950924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en-US" altLang="zh-CN" spc="40" dirty="0" smtClean="0">
                <a:solidFill>
                  <a:srgbClr val="000000"/>
                </a:solidFill>
                <a:latin typeface="方正小标宋简体" panose="02010601030101010101" pitchFamily="2" charset="-122"/>
                <a:ea typeface="方正小标宋简体" panose="02010601030101010101" pitchFamily="2" charset="-122"/>
              </a:rPr>
              <a:t> </a:t>
            </a:r>
            <a:r>
              <a:rPr lang="en-US" altLang="zh-CN" sz="2000" b="1" spc="40" dirty="0">
                <a:solidFill>
                  <a:srgbClr val="000000"/>
                </a:solidFill>
                <a:latin typeface="方正小标宋简体" panose="02010601030101010101" pitchFamily="2" charset="-122"/>
                <a:ea typeface="方正小标宋简体" panose="02010601030101010101" pitchFamily="2" charset="-122"/>
                <a:cs typeface="+mn-cs"/>
              </a:rPr>
              <a:t>2.</a:t>
            </a:r>
            <a:r>
              <a:rPr lang="zh-CN" altLang="zh-CN" sz="2000" b="1" spc="40" dirty="0">
                <a:solidFill>
                  <a:srgbClr val="000000"/>
                </a:solidFill>
                <a:latin typeface="方正小标宋简体" panose="02010601030101010101" pitchFamily="2" charset="-122"/>
                <a:ea typeface="方正小标宋简体" panose="02010601030101010101" pitchFamily="2" charset="-122"/>
                <a:cs typeface="+mn-cs"/>
              </a:rPr>
              <a:t>其他可回收物</a:t>
            </a:r>
            <a:endParaRPr lang="zh-CN" altLang="en-US" sz="2000" b="1" spc="40" dirty="0">
              <a:solidFill>
                <a:srgbClr val="000000"/>
              </a:solidFill>
              <a:latin typeface="方正小标宋简体" panose="02010601030101010101" pitchFamily="2" charset="-122"/>
              <a:ea typeface="方正小标宋简体" panose="02010601030101010101" pitchFamily="2" charset="-122"/>
              <a:cs typeface="+mn-cs"/>
            </a:endParaRPr>
          </a:p>
        </p:txBody>
      </p:sp>
      <p:sp>
        <p:nvSpPr>
          <p:cNvPr id="3" name="内容占位符 2"/>
          <p:cNvSpPr>
            <a:spLocks noGrp="1"/>
          </p:cNvSpPr>
          <p:nvPr>
            <p:ph idx="1"/>
          </p:nvPr>
        </p:nvSpPr>
        <p:spPr>
          <a:xfrm>
            <a:off x="619125" y="1312069"/>
            <a:ext cx="7920038" cy="3239691"/>
          </a:xfrm>
        </p:spPr>
        <p:txBody>
          <a:bodyPr/>
          <a:lstStyle/>
          <a:p>
            <a:pPr>
              <a:defRPr/>
            </a:pPr>
            <a:r>
              <a:rPr lang="zh-CN" altLang="zh-CN" b="1" spc="40" dirty="0" smtClean="0">
                <a:solidFill>
                  <a:srgbClr val="C00000"/>
                </a:solidFill>
                <a:latin typeface="方正小标宋简体" panose="02010601030101010101" pitchFamily="2" charset="-122"/>
                <a:ea typeface="方正小标宋简体" panose="02010601030101010101" pitchFamily="2" charset="-122"/>
              </a:rPr>
              <a:t>主要品种</a:t>
            </a:r>
            <a:r>
              <a:rPr lang="en-US" altLang="zh-CN" b="1" spc="40" dirty="0" smtClean="0">
                <a:solidFill>
                  <a:srgbClr val="C00000"/>
                </a:solidFill>
                <a:latin typeface="方正小标宋简体" panose="02010601030101010101" pitchFamily="2" charset="-122"/>
                <a:ea typeface="方正小标宋简体" panose="02010601030101010101" pitchFamily="2" charset="-122"/>
              </a:rPr>
              <a:t>:</a:t>
            </a:r>
            <a:r>
              <a:rPr lang="zh-CN" altLang="en-US" spc="40" dirty="0" smtClean="0">
                <a:solidFill>
                  <a:srgbClr val="000000"/>
                </a:solidFill>
                <a:latin typeface="+mn-ea"/>
              </a:rPr>
              <a:t>纸</a:t>
            </a:r>
            <a:r>
              <a:rPr lang="zh-CN" altLang="en-US" spc="40" dirty="0">
                <a:solidFill>
                  <a:srgbClr val="000000"/>
                </a:solidFill>
                <a:latin typeface="+mn-ea"/>
              </a:rPr>
              <a:t>类</a:t>
            </a:r>
            <a:r>
              <a:rPr lang="en-US" altLang="zh-CN" spc="40" dirty="0">
                <a:solidFill>
                  <a:srgbClr val="000000"/>
                </a:solidFill>
                <a:latin typeface="+mn-ea"/>
              </a:rPr>
              <a:t>(</a:t>
            </a:r>
            <a:r>
              <a:rPr lang="zh-CN" altLang="en-US" spc="40" dirty="0">
                <a:solidFill>
                  <a:srgbClr val="000000"/>
                </a:solidFill>
                <a:latin typeface="+mn-ea"/>
              </a:rPr>
              <a:t>报纸、传单、杂志、旧书、纸板箱及其它未受污染的纸制品等</a:t>
            </a:r>
            <a:r>
              <a:rPr lang="en-US" altLang="zh-CN" spc="40" dirty="0">
                <a:solidFill>
                  <a:srgbClr val="000000"/>
                </a:solidFill>
                <a:latin typeface="+mn-ea"/>
              </a:rPr>
              <a:t>)</a:t>
            </a:r>
            <a:r>
              <a:rPr lang="zh-CN" altLang="en-US" spc="40" dirty="0">
                <a:solidFill>
                  <a:srgbClr val="000000"/>
                </a:solidFill>
                <a:latin typeface="+mn-ea"/>
              </a:rPr>
              <a:t>、金属</a:t>
            </a:r>
            <a:r>
              <a:rPr lang="en-US" altLang="zh-CN" spc="40" dirty="0">
                <a:solidFill>
                  <a:srgbClr val="000000"/>
                </a:solidFill>
                <a:latin typeface="+mn-ea"/>
              </a:rPr>
              <a:t>(</a:t>
            </a:r>
            <a:r>
              <a:rPr lang="zh-CN" altLang="en-US" spc="40" dirty="0">
                <a:solidFill>
                  <a:srgbClr val="000000"/>
                </a:solidFill>
                <a:latin typeface="+mn-ea"/>
              </a:rPr>
              <a:t>铁、铜、铝等制品</a:t>
            </a:r>
            <a:r>
              <a:rPr lang="en-US" altLang="zh-CN" spc="40" dirty="0">
                <a:solidFill>
                  <a:srgbClr val="000000"/>
                </a:solidFill>
                <a:latin typeface="+mn-ea"/>
              </a:rPr>
              <a:t>)</a:t>
            </a:r>
            <a:r>
              <a:rPr lang="zh-CN" altLang="en-US" spc="40" dirty="0">
                <a:solidFill>
                  <a:srgbClr val="000000"/>
                </a:solidFill>
                <a:latin typeface="+mn-ea"/>
              </a:rPr>
              <a:t>、玻璃</a:t>
            </a:r>
            <a:r>
              <a:rPr lang="en-US" altLang="zh-CN" spc="40" dirty="0">
                <a:solidFill>
                  <a:srgbClr val="000000"/>
                </a:solidFill>
                <a:latin typeface="+mn-ea"/>
              </a:rPr>
              <a:t>(</a:t>
            </a:r>
            <a:r>
              <a:rPr lang="zh-CN" altLang="en-US" spc="40" dirty="0">
                <a:solidFill>
                  <a:srgbClr val="000000"/>
                </a:solidFill>
                <a:latin typeface="+mn-ea"/>
              </a:rPr>
              <a:t>玻璃瓶罐、平板玻璃及其他玻璃制品</a:t>
            </a:r>
            <a:r>
              <a:rPr lang="en-US" altLang="zh-CN" spc="40" dirty="0">
                <a:solidFill>
                  <a:srgbClr val="000000"/>
                </a:solidFill>
                <a:latin typeface="+mn-ea"/>
              </a:rPr>
              <a:t>)</a:t>
            </a:r>
            <a:r>
              <a:rPr lang="zh-CN" altLang="en-US" spc="40" dirty="0">
                <a:solidFill>
                  <a:srgbClr val="000000"/>
                </a:solidFill>
                <a:latin typeface="+mn-ea"/>
              </a:rPr>
              <a:t>、除塑料袋外的塑料制品</a:t>
            </a:r>
            <a:r>
              <a:rPr lang="en-US" altLang="zh-CN" spc="40" dirty="0">
                <a:solidFill>
                  <a:srgbClr val="000000"/>
                </a:solidFill>
                <a:latin typeface="+mn-ea"/>
              </a:rPr>
              <a:t>(</a:t>
            </a:r>
            <a:r>
              <a:rPr lang="zh-CN" altLang="en-US" spc="40" dirty="0">
                <a:solidFill>
                  <a:srgbClr val="000000"/>
                </a:solidFill>
                <a:latin typeface="+mn-ea"/>
              </a:rPr>
              <a:t>泡沫塑料、塑料瓶、硬塑料等</a:t>
            </a:r>
            <a:r>
              <a:rPr lang="en-US" altLang="zh-CN" spc="40" dirty="0">
                <a:solidFill>
                  <a:srgbClr val="000000"/>
                </a:solidFill>
                <a:latin typeface="+mn-ea"/>
              </a:rPr>
              <a:t>)</a:t>
            </a:r>
            <a:r>
              <a:rPr lang="zh-CN" altLang="en-US" spc="40" dirty="0">
                <a:solidFill>
                  <a:srgbClr val="000000"/>
                </a:solidFill>
                <a:latin typeface="+mn-ea"/>
              </a:rPr>
              <a:t>、橡胶及橡胶制品、牛奶盒等利乐包装、饮料瓶</a:t>
            </a:r>
            <a:r>
              <a:rPr lang="en-US" altLang="zh-CN" spc="40" dirty="0">
                <a:solidFill>
                  <a:srgbClr val="000000"/>
                </a:solidFill>
                <a:latin typeface="+mn-ea"/>
              </a:rPr>
              <a:t>(</a:t>
            </a:r>
            <a:r>
              <a:rPr lang="zh-CN" altLang="en-US" spc="40" dirty="0">
                <a:solidFill>
                  <a:srgbClr val="000000"/>
                </a:solidFill>
                <a:latin typeface="+mn-ea"/>
              </a:rPr>
              <a:t>可乐罐、塑料饮料瓶、啤酒瓶等</a:t>
            </a:r>
            <a:r>
              <a:rPr lang="en-US" altLang="zh-CN" spc="40" dirty="0">
                <a:solidFill>
                  <a:srgbClr val="000000"/>
                </a:solidFill>
                <a:latin typeface="+mn-ea"/>
              </a:rPr>
              <a:t>)</a:t>
            </a:r>
            <a:r>
              <a:rPr lang="zh-CN" altLang="en-US" spc="40" dirty="0">
                <a:solidFill>
                  <a:srgbClr val="000000"/>
                </a:solidFill>
                <a:latin typeface="+mn-ea"/>
              </a:rPr>
              <a:t>等</a:t>
            </a:r>
            <a:r>
              <a:rPr lang="zh-CN" altLang="en-US" spc="40" dirty="0" smtClean="0">
                <a:solidFill>
                  <a:srgbClr val="000000"/>
                </a:solidFill>
                <a:latin typeface="+mn-ea"/>
              </a:rPr>
              <a:t>。</a:t>
            </a:r>
            <a:endParaRPr lang="en-US" altLang="zh-CN" spc="40" dirty="0" smtClean="0">
              <a:solidFill>
                <a:srgbClr val="000000"/>
              </a:solidFill>
              <a:latin typeface="+mn-ea"/>
            </a:endParaRPr>
          </a:p>
          <a:p>
            <a:pPr>
              <a:defRPr/>
            </a:pPr>
            <a:r>
              <a:rPr lang="zh-CN" altLang="en-US" b="1" spc="40" dirty="0">
                <a:solidFill>
                  <a:srgbClr val="C00000"/>
                </a:solidFill>
                <a:latin typeface="方正小标宋简体" panose="02010601030101010101" pitchFamily="2" charset="-122"/>
                <a:ea typeface="方正小标宋简体" panose="02010601030101010101" pitchFamily="2" charset="-122"/>
              </a:rPr>
              <a:t>投放收运</a:t>
            </a:r>
            <a:r>
              <a:rPr lang="en-US" altLang="zh-CN" b="1" spc="40" dirty="0">
                <a:solidFill>
                  <a:srgbClr val="C00000"/>
                </a:solidFill>
                <a:latin typeface="方正小标宋简体" panose="02010601030101010101" pitchFamily="2" charset="-122"/>
                <a:ea typeface="方正小标宋简体" panose="02010601030101010101" pitchFamily="2" charset="-122"/>
              </a:rPr>
              <a:t>:</a:t>
            </a:r>
            <a:r>
              <a:rPr lang="zh-CN" altLang="en-US" spc="40" dirty="0">
                <a:solidFill>
                  <a:srgbClr val="000000"/>
                </a:solidFill>
                <a:latin typeface="+mn-ea"/>
              </a:rPr>
              <a:t>应当根据可回收物的种类和产生量，设置专门容器或临时存储空间，实现单独分类、定点投放，必要时可设专人分拣打包，做到标识明显。要与专业回收企业合作，构建集中管理、规范高效的废旧商品回收网络，将可回收垃圾纳入再生资源回收利用渠道。涉密的废旧文件资料，按照保密规定和要求进行收运处置。</a:t>
            </a:r>
          </a:p>
          <a:p>
            <a:pPr>
              <a:defRPr/>
            </a:pPr>
            <a:endParaRPr lang="zh-CN" altLang="en-US" b="1" spc="40" dirty="0">
              <a:solidFill>
                <a:srgbClr val="000000"/>
              </a:solidFill>
              <a:latin typeface="方正小标宋简体" panose="02010601030101010101" pitchFamily="2" charset="-122"/>
              <a:ea typeface="方正小标宋简体" panose="02010601030101010101" pitchFamily="2" charset="-122"/>
            </a:endParaRPr>
          </a:p>
          <a:p>
            <a:pPr>
              <a:defRPr/>
            </a:pPr>
            <a:r>
              <a:rPr lang="zh-CN" altLang="en-US" b="1" spc="40" dirty="0" smtClean="0">
                <a:solidFill>
                  <a:srgbClr val="000000"/>
                </a:solidFill>
                <a:latin typeface="方正小标宋简体" panose="02010601030101010101" pitchFamily="2" charset="-122"/>
                <a:ea typeface="方正小标宋简体" panose="02010601030101010101" pitchFamily="2" charset="-122"/>
              </a:rPr>
              <a:t> </a:t>
            </a:r>
            <a:endParaRPr lang="zh-CN" altLang="en-US" b="1" spc="40" dirty="0">
              <a:solidFill>
                <a:srgbClr val="000000"/>
              </a:solidFill>
              <a:latin typeface="方正小标宋简体" panose="02010601030101010101" pitchFamily="2" charset="-122"/>
              <a:ea typeface="方正小标宋简体" panose="02010601030101010101" pitchFamily="2" charset="-122"/>
            </a:endParaRPr>
          </a:p>
          <a:p>
            <a:pPr>
              <a:defRPr/>
            </a:pPr>
            <a:endParaRPr lang="zh-CN" altLang="en-US" b="1" dirty="0"/>
          </a:p>
        </p:txBody>
      </p:sp>
    </p:spTree>
    <p:extLst>
      <p:ext uri="{BB962C8B-B14F-4D97-AF65-F5344CB8AC3E}">
        <p14:creationId xmlns:p14="http://schemas.microsoft.com/office/powerpoint/2010/main" val="35233579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457200"/>
            <a:ext cx="7620000" cy="769144"/>
          </a:xfrm>
        </p:spPr>
        <p:txBody>
          <a:bodyPr/>
          <a:lstStyle/>
          <a:p>
            <a:pPr>
              <a:defRPr/>
            </a:pPr>
            <a:r>
              <a:rPr lang="zh-CN" altLang="en-US" sz="2000" b="1" spc="40" dirty="0" smtClean="0">
                <a:solidFill>
                  <a:srgbClr val="FF0000"/>
                </a:solidFill>
                <a:latin typeface="黑体" panose="02010609060101010101" pitchFamily="49" charset="-122"/>
                <a:ea typeface="黑体" panose="02010609060101010101" pitchFamily="49" charset="-122"/>
              </a:rPr>
              <a:t>     关于推进党政机关等公共机构</a:t>
            </a:r>
            <a:r>
              <a:rPr lang="en-US" altLang="zh-CN" sz="2000" b="1" spc="40" dirty="0" smtClean="0">
                <a:solidFill>
                  <a:srgbClr val="FF0000"/>
                </a:solidFill>
                <a:latin typeface="黑体" panose="02010609060101010101" pitchFamily="49" charset="-122"/>
                <a:ea typeface="黑体" panose="02010609060101010101" pitchFamily="49" charset="-122"/>
              </a:rPr>
              <a:t> </a:t>
            </a:r>
            <a:r>
              <a:rPr lang="zh-CN" altLang="en-US" sz="2000" b="1" spc="40" dirty="0" smtClean="0">
                <a:solidFill>
                  <a:srgbClr val="FF0000"/>
                </a:solidFill>
                <a:latin typeface="黑体" panose="02010609060101010101" pitchFamily="49" charset="-122"/>
                <a:ea typeface="黑体" panose="02010609060101010101" pitchFamily="49" charset="-122"/>
              </a:rPr>
              <a:t>生活垃圾分类工作的通知</a:t>
            </a:r>
            <a:r>
              <a:rPr lang="en-US" altLang="zh-CN" sz="2000" b="1" spc="40" dirty="0" smtClean="0">
                <a:solidFill>
                  <a:srgbClr val="FF0000"/>
                </a:solidFill>
                <a:latin typeface="黑体" panose="02010609060101010101" pitchFamily="49" charset="-122"/>
                <a:ea typeface="黑体" panose="02010609060101010101" pitchFamily="49" charset="-122"/>
              </a:rPr>
              <a:t>       </a:t>
            </a:r>
            <a:br>
              <a:rPr lang="en-US" altLang="zh-CN" sz="2000" b="1" spc="40" dirty="0" smtClean="0">
                <a:solidFill>
                  <a:srgbClr val="FF0000"/>
                </a:solidFill>
                <a:latin typeface="黑体" panose="02010609060101010101" pitchFamily="49" charset="-122"/>
                <a:ea typeface="黑体" panose="02010609060101010101" pitchFamily="49" charset="-122"/>
              </a:rPr>
            </a:br>
            <a:r>
              <a:rPr lang="en-US" altLang="zh-CN" sz="2400" b="1" spc="40" dirty="0" smtClean="0">
                <a:solidFill>
                  <a:srgbClr val="FF0000"/>
                </a:solidFill>
                <a:latin typeface="黑体" panose="02010609060101010101" pitchFamily="49" charset="-122"/>
                <a:ea typeface="黑体" panose="02010609060101010101" pitchFamily="49" charset="-122"/>
              </a:rPr>
              <a:t>                   </a:t>
            </a:r>
            <a:r>
              <a:rPr lang="zh-CN" altLang="zh-CN" sz="2000" b="1" spc="40" dirty="0" smtClean="0">
                <a:solidFill>
                  <a:srgbClr val="FF0000"/>
                </a:solidFill>
                <a:latin typeface="黑体" panose="02010609060101010101" pitchFamily="49" charset="-122"/>
                <a:ea typeface="黑体" panose="02010609060101010101" pitchFamily="49" charset="-122"/>
              </a:rPr>
              <a:t>分类</a:t>
            </a:r>
            <a:r>
              <a:rPr lang="zh-CN" altLang="en-US" sz="2000" b="1" spc="40" dirty="0">
                <a:solidFill>
                  <a:srgbClr val="FF0000"/>
                </a:solidFill>
                <a:latin typeface="黑体" panose="02010609060101010101" pitchFamily="49" charset="-122"/>
                <a:ea typeface="黑体" panose="02010609060101010101" pitchFamily="49" charset="-122"/>
              </a:rPr>
              <a:t>标准</a:t>
            </a:r>
            <a:r>
              <a:rPr lang="zh-CN" altLang="zh-CN" sz="2000" b="1" spc="40" dirty="0">
                <a:solidFill>
                  <a:srgbClr val="FF0000"/>
                </a:solidFill>
                <a:latin typeface="黑体" panose="02010609060101010101" pitchFamily="49" charset="-122"/>
                <a:ea typeface="黑体" panose="02010609060101010101" pitchFamily="49" charset="-122"/>
              </a:rPr>
              <a:t/>
            </a:r>
            <a:br>
              <a:rPr lang="zh-CN" altLang="zh-CN" sz="2000" b="1" spc="40" dirty="0">
                <a:solidFill>
                  <a:srgbClr val="FF0000"/>
                </a:solidFill>
                <a:latin typeface="黑体" panose="02010609060101010101" pitchFamily="49" charset="-122"/>
                <a:ea typeface="黑体" panose="02010609060101010101" pitchFamily="49" charset="-122"/>
              </a:rPr>
            </a:br>
            <a:endParaRPr lang="zh-CN" altLang="en-US" sz="2000" b="1" spc="40" dirty="0">
              <a:solidFill>
                <a:srgbClr val="FF0000"/>
              </a:solidFill>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1" y="1384068"/>
            <a:ext cx="9030984" cy="3383756"/>
          </a:xfrm>
        </p:spPr>
        <p:txBody>
          <a:bodyPr/>
          <a:lstStyle/>
          <a:p>
            <a:pPr>
              <a:lnSpc>
                <a:spcPct val="150000"/>
              </a:lnSpc>
              <a:spcBef>
                <a:spcPts val="0"/>
              </a:spcBef>
              <a:spcAft>
                <a:spcPts val="1125"/>
              </a:spcAft>
              <a:buNone/>
              <a:defRPr/>
            </a:pPr>
            <a:r>
              <a:rPr lang="zh-CN" altLang="en-US" sz="2000" b="1" spc="40" dirty="0">
                <a:solidFill>
                  <a:srgbClr val="0070C0"/>
                </a:solidFill>
                <a:latin typeface="Microsoft YaHei UI" pitchFamily="34" charset="-122"/>
                <a:ea typeface="Microsoft YaHei UI" pitchFamily="34" charset="-122"/>
              </a:rPr>
              <a:t>四</a:t>
            </a:r>
            <a:r>
              <a:rPr lang="zh-CN" altLang="en-US" sz="2000" b="1" spc="40" dirty="0" smtClean="0">
                <a:solidFill>
                  <a:srgbClr val="0070C0"/>
                </a:solidFill>
                <a:latin typeface="Microsoft YaHei UI" pitchFamily="34" charset="-122"/>
                <a:ea typeface="Microsoft YaHei UI" pitchFamily="34" charset="-122"/>
              </a:rPr>
              <a:t>、其他</a:t>
            </a:r>
            <a:r>
              <a:rPr lang="zh-CN" altLang="en-US" sz="2000" b="1" spc="40" dirty="0">
                <a:solidFill>
                  <a:srgbClr val="0070C0"/>
                </a:solidFill>
                <a:latin typeface="Microsoft YaHei UI" pitchFamily="34" charset="-122"/>
                <a:ea typeface="Microsoft YaHei UI" pitchFamily="34" charset="-122"/>
              </a:rPr>
              <a:t>垃圾：</a:t>
            </a:r>
            <a:r>
              <a:rPr lang="zh-CN" altLang="en-US" sz="2000" b="1" spc="40" dirty="0">
                <a:latin typeface="Microsoft YaHei UI" pitchFamily="34" charset="-122"/>
                <a:ea typeface="Microsoft YaHei UI" pitchFamily="34" charset="-122"/>
              </a:rPr>
              <a:t>除去可回收物、有害垃圾、厨余垃圾之外的所有垃圾的</a:t>
            </a:r>
            <a:r>
              <a:rPr lang="zh-CN" altLang="en-US" sz="2000" b="1" spc="40" dirty="0" smtClean="0">
                <a:latin typeface="Microsoft YaHei UI" pitchFamily="34" charset="-122"/>
                <a:ea typeface="Microsoft YaHei UI" pitchFamily="34" charset="-122"/>
              </a:rPr>
              <a:t>总称</a:t>
            </a:r>
            <a:endParaRPr lang="en-US" altLang="zh-CN" sz="2000" b="1" spc="40" dirty="0" smtClean="0">
              <a:latin typeface="Microsoft YaHei UI" pitchFamily="34" charset="-122"/>
              <a:ea typeface="Microsoft YaHei UI" pitchFamily="34" charset="-122"/>
            </a:endParaRPr>
          </a:p>
          <a:p>
            <a:pPr>
              <a:lnSpc>
                <a:spcPct val="150000"/>
              </a:lnSpc>
              <a:spcBef>
                <a:spcPts val="0"/>
              </a:spcBef>
              <a:spcAft>
                <a:spcPts val="1125"/>
              </a:spcAft>
              <a:buNone/>
              <a:defRPr/>
            </a:pPr>
            <a:r>
              <a:rPr lang="zh-CN" altLang="en-US" b="1" spc="40" dirty="0" smtClean="0">
                <a:solidFill>
                  <a:srgbClr val="C00000"/>
                </a:solidFill>
                <a:latin typeface="方正小标宋简体" panose="02010601030101010101" pitchFamily="2" charset="-122"/>
                <a:ea typeface="方正小标宋简体" panose="02010601030101010101" pitchFamily="2" charset="-122"/>
              </a:rPr>
              <a:t>主要</a:t>
            </a:r>
            <a:r>
              <a:rPr lang="zh-CN" altLang="en-US" b="1" spc="40" dirty="0">
                <a:solidFill>
                  <a:srgbClr val="C00000"/>
                </a:solidFill>
                <a:latin typeface="方正小标宋简体" panose="02010601030101010101" pitchFamily="2" charset="-122"/>
                <a:ea typeface="方正小标宋简体" panose="02010601030101010101" pitchFamily="2" charset="-122"/>
              </a:rPr>
              <a:t>包括：</a:t>
            </a:r>
            <a:r>
              <a:rPr lang="zh-CN" altLang="en-US" sz="1800" spc="40" dirty="0">
                <a:solidFill>
                  <a:srgbClr val="000000"/>
                </a:solidFill>
                <a:ea typeface="方正小标宋简体" panose="02010601030101010101" pitchFamily="2" charset="-122"/>
              </a:rPr>
              <a:t>受污染与无法再生的纸张</a:t>
            </a:r>
            <a:r>
              <a:rPr lang="en-US" altLang="zh-CN" sz="1800" spc="40" dirty="0">
                <a:solidFill>
                  <a:srgbClr val="000000"/>
                </a:solidFill>
                <a:ea typeface="方正小标宋简体" panose="02010601030101010101" pitchFamily="2" charset="-122"/>
              </a:rPr>
              <a:t>(</a:t>
            </a:r>
            <a:r>
              <a:rPr lang="zh-CN" altLang="en-US" sz="1800" spc="40" dirty="0">
                <a:solidFill>
                  <a:srgbClr val="000000"/>
                </a:solidFill>
                <a:ea typeface="方正小标宋简体" panose="02010601030101010101" pitchFamily="2" charset="-122"/>
              </a:rPr>
              <a:t>纸杯、照片、复写纸、压敏纸、收据用纸、明信片、相册、卫生纸、尿片等</a:t>
            </a:r>
            <a:r>
              <a:rPr lang="en-US" altLang="zh-CN" sz="1800" spc="40" dirty="0">
                <a:solidFill>
                  <a:srgbClr val="000000"/>
                </a:solidFill>
                <a:ea typeface="方正小标宋简体" panose="02010601030101010101" pitchFamily="2" charset="-122"/>
              </a:rPr>
              <a:t>)</a:t>
            </a:r>
            <a:r>
              <a:rPr lang="zh-CN" altLang="en-US" sz="1800" spc="40" dirty="0">
                <a:solidFill>
                  <a:srgbClr val="000000"/>
                </a:solidFill>
                <a:ea typeface="方正小标宋简体" panose="02010601030101010101" pitchFamily="2" charset="-122"/>
              </a:rPr>
              <a:t>、受污染或其他不可回收的玻璃、塑料袋与其他受污染的塑料制品、废旧衣物与其他纺织品、破旧陶瓷品、妇女卫生用品、一次性餐具、贝壳、烟头、灰土等</a:t>
            </a:r>
            <a:r>
              <a:rPr lang="zh-CN" altLang="en-US" sz="1800" spc="40" dirty="0" smtClean="0">
                <a:solidFill>
                  <a:srgbClr val="000000"/>
                </a:solidFill>
                <a:ea typeface="方正小标宋简体" panose="02010601030101010101" pitchFamily="2" charset="-122"/>
              </a:rPr>
              <a:t>。</a:t>
            </a:r>
            <a:endParaRPr lang="en-US" altLang="zh-CN" sz="1800" spc="40" dirty="0" smtClean="0">
              <a:solidFill>
                <a:srgbClr val="000000"/>
              </a:solidFill>
              <a:ea typeface="方正小标宋简体" panose="02010601030101010101" pitchFamily="2" charset="-122"/>
            </a:endParaRPr>
          </a:p>
          <a:p>
            <a:pPr>
              <a:lnSpc>
                <a:spcPct val="150000"/>
              </a:lnSpc>
              <a:spcBef>
                <a:spcPts val="0"/>
              </a:spcBef>
              <a:spcAft>
                <a:spcPts val="1125"/>
              </a:spcAft>
              <a:buNone/>
              <a:defRPr/>
            </a:pPr>
            <a:r>
              <a:rPr lang="zh-CN" altLang="en-US" b="1" spc="40" dirty="0">
                <a:solidFill>
                  <a:srgbClr val="C00000"/>
                </a:solidFill>
                <a:latin typeface="方正小标宋简体" panose="02010601030101010101" pitchFamily="2" charset="-122"/>
                <a:ea typeface="方正小标宋简体" panose="02010601030101010101" pitchFamily="2" charset="-122"/>
              </a:rPr>
              <a:t>投放收运</a:t>
            </a:r>
            <a:r>
              <a:rPr lang="en-US" altLang="zh-CN" b="1" spc="40" dirty="0">
                <a:solidFill>
                  <a:srgbClr val="C00000"/>
                </a:solidFill>
                <a:latin typeface="方正小标宋简体" panose="02010601030101010101" pitchFamily="2" charset="-122"/>
                <a:ea typeface="方正小标宋简体" panose="02010601030101010101" pitchFamily="2" charset="-122"/>
              </a:rPr>
              <a:t>:</a:t>
            </a:r>
            <a:r>
              <a:rPr lang="zh-CN" altLang="en-US" sz="1800" spc="40" dirty="0">
                <a:solidFill>
                  <a:srgbClr val="000000"/>
                </a:solidFill>
                <a:ea typeface="方正小标宋简体" panose="02010601030101010101" pitchFamily="2" charset="-122"/>
              </a:rPr>
              <a:t>在办公室和公共区域按照可回收垃圾、其他垃圾配置分类垃圾桶（篓），引导干部职工形成主动分类、自觉投放的良好习惯。</a:t>
            </a:r>
          </a:p>
          <a:p>
            <a:pPr>
              <a:lnSpc>
                <a:spcPct val="150000"/>
              </a:lnSpc>
              <a:spcBef>
                <a:spcPts val="0"/>
              </a:spcBef>
              <a:spcAft>
                <a:spcPts val="1125"/>
              </a:spcAft>
              <a:buNone/>
              <a:defRPr/>
            </a:pPr>
            <a:endParaRPr lang="zh-CN" altLang="en-US" sz="1800" spc="40" dirty="0">
              <a:solidFill>
                <a:srgbClr val="000000"/>
              </a:solidFill>
              <a:ea typeface="方正小标宋简体" panose="02010601030101010101" pitchFamily="2" charset="-122"/>
            </a:endParaRPr>
          </a:p>
          <a:p>
            <a:pPr marL="0" indent="0">
              <a:buNone/>
              <a:defRPr/>
            </a:pPr>
            <a:endParaRPr lang="zh-CN" altLang="en-US" dirty="0"/>
          </a:p>
        </p:txBody>
      </p:sp>
    </p:spTree>
    <p:extLst>
      <p:ext uri="{BB962C8B-B14F-4D97-AF65-F5344CB8AC3E}">
        <p14:creationId xmlns:p14="http://schemas.microsoft.com/office/powerpoint/2010/main" val="1678586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extLst>
          </p:cNvPr>
          <p:cNvSpPr>
            <a:spLocks noGrp="1" noChangeArrowheads="1"/>
          </p:cNvSpPr>
          <p:nvPr>
            <p:ph type="title"/>
          </p:nvPr>
        </p:nvSpPr>
        <p:spPr>
          <a:xfrm>
            <a:off x="2914846" y="254446"/>
            <a:ext cx="2859230" cy="365522"/>
          </a:xfrm>
        </p:spPr>
        <p:txBody>
          <a:bodyPr rtlCol="0">
            <a:noAutofit/>
          </a:bodyPr>
          <a:lstStyle/>
          <a:p>
            <a:pPr algn="r" eaLnBrk="1" fontAlgn="auto" hangingPunct="1">
              <a:spcAft>
                <a:spcPts val="0"/>
              </a:spcAft>
              <a:defRPr/>
            </a:pPr>
            <a:r>
              <a:rPr lang="zh-CN" altLang="en-US" sz="2800" b="1" dirty="0">
                <a:latin typeface="+mn-ea"/>
                <a:ea typeface="+mn-ea"/>
              </a:rPr>
              <a:t>垃圾分类小误区</a:t>
            </a:r>
          </a:p>
        </p:txBody>
      </p:sp>
      <p:sp>
        <p:nvSpPr>
          <p:cNvPr id="107523" name="Rectangle 3"/>
          <p:cNvSpPr>
            <a:spLocks noGrp="1" noChangeArrowheads="1"/>
          </p:cNvSpPr>
          <p:nvPr>
            <p:ph type="body" idx="1"/>
          </p:nvPr>
        </p:nvSpPr>
        <p:spPr>
          <a:xfrm>
            <a:off x="250825" y="880327"/>
            <a:ext cx="8451386" cy="3829050"/>
          </a:xfrm>
        </p:spPr>
        <p:txBody>
          <a:bodyPr/>
          <a:lstStyle/>
          <a:p>
            <a:pPr eaLnBrk="1" hangingPunct="1">
              <a:lnSpc>
                <a:spcPct val="90000"/>
              </a:lnSpc>
              <a:buFont typeface="Wingdings" pitchFamily="2" charset="2"/>
              <a:buNone/>
            </a:pPr>
            <a:r>
              <a:rPr lang="zh-CN" altLang="en-US" sz="2000" dirty="0" smtClean="0">
                <a:solidFill>
                  <a:srgbClr val="FF3300"/>
                </a:solidFill>
                <a:latin typeface="+mn-ea"/>
              </a:rPr>
              <a:t>误区一、大棒骨是厨余垃圾</a:t>
            </a:r>
          </a:p>
          <a:p>
            <a:pPr eaLnBrk="1" hangingPunct="1">
              <a:lnSpc>
                <a:spcPct val="90000"/>
              </a:lnSpc>
              <a:buFont typeface="Wingdings" pitchFamily="2" charset="2"/>
              <a:buNone/>
            </a:pPr>
            <a:r>
              <a:rPr lang="zh-CN" altLang="en-US" sz="2800" dirty="0" smtClean="0">
                <a:ea typeface="宋体" pitchFamily="2" charset="-122"/>
              </a:rPr>
              <a:t>      </a:t>
            </a:r>
            <a:r>
              <a:rPr lang="zh-CN" altLang="en-US" sz="1800" dirty="0" smtClean="0">
                <a:latin typeface="+mn-ea"/>
              </a:rPr>
              <a:t>事实上，大棒骨因为“难腐蚀”被列入“其它垃圾”。类似的还有玉米核、坚果壳、果核等。鸡骨等是厨余垃圾。</a:t>
            </a:r>
          </a:p>
          <a:p>
            <a:pPr>
              <a:buNone/>
            </a:pPr>
            <a:r>
              <a:rPr lang="zh-CN" altLang="en-US" sz="2000" dirty="0">
                <a:solidFill>
                  <a:srgbClr val="FF3300"/>
                </a:solidFill>
                <a:latin typeface="+mn-ea"/>
              </a:rPr>
              <a:t>误区二、厕纸是纸，也可回收</a:t>
            </a:r>
          </a:p>
          <a:p>
            <a:pPr>
              <a:buNone/>
            </a:pPr>
            <a:r>
              <a:rPr lang="zh-CN" altLang="en-US" sz="1800" dirty="0">
                <a:latin typeface="+mn-ea"/>
              </a:rPr>
              <a:t>       </a:t>
            </a:r>
            <a:r>
              <a:rPr lang="zh-CN" altLang="en-US" sz="1800" dirty="0" smtClean="0">
                <a:latin typeface="+mn-ea"/>
              </a:rPr>
              <a:t> </a:t>
            </a:r>
            <a:r>
              <a:rPr lang="zh-CN" altLang="en-US" sz="1800" dirty="0">
                <a:latin typeface="+mn-ea"/>
              </a:rPr>
              <a:t>厕纸、卫生纸遇水即溶，不算可回收的“纸张”，类似的还有陶器、烟盒等</a:t>
            </a:r>
            <a:r>
              <a:rPr lang="zh-CN" altLang="en-US" sz="1800" dirty="0" smtClean="0">
                <a:latin typeface="+mn-ea"/>
              </a:rPr>
              <a:t>。</a:t>
            </a:r>
            <a:endParaRPr lang="en-US" altLang="zh-CN" sz="1800" dirty="0" smtClean="0">
              <a:latin typeface="+mn-ea"/>
            </a:endParaRPr>
          </a:p>
          <a:p>
            <a:pPr>
              <a:buNone/>
            </a:pPr>
            <a:r>
              <a:rPr lang="zh-CN" altLang="en-US" sz="2000" dirty="0">
                <a:solidFill>
                  <a:srgbClr val="FF3300"/>
                </a:solidFill>
                <a:latin typeface="+mn-ea"/>
              </a:rPr>
              <a:t>误区三、厨余垃圾装袋扔进桶</a:t>
            </a:r>
          </a:p>
          <a:p>
            <a:pPr>
              <a:buNone/>
            </a:pPr>
            <a:r>
              <a:rPr lang="zh-CN" altLang="en-US" sz="1800" dirty="0">
                <a:latin typeface="+mn-ea"/>
              </a:rPr>
              <a:t>          常用的塑料袋，即使是可以降解的也远比厨余垃圾更难腐蚀。此外塑料袋本身是可回收垃圾。正确做法应该是将厨余垃圾倒入垃圾桶，塑料袋另扔进“其它垃圾”桶。</a:t>
            </a:r>
          </a:p>
          <a:p>
            <a:pPr>
              <a:buNone/>
            </a:pPr>
            <a:r>
              <a:rPr lang="zh-CN" altLang="en-US" sz="2000" dirty="0">
                <a:solidFill>
                  <a:srgbClr val="FF3300"/>
                </a:solidFill>
                <a:latin typeface="+mn-ea"/>
              </a:rPr>
              <a:t>误区四、啤酒瓶收破烂的都不要了，算其他垃圾吧。</a:t>
            </a:r>
          </a:p>
          <a:p>
            <a:pPr>
              <a:buNone/>
            </a:pPr>
            <a:r>
              <a:rPr lang="zh-CN" altLang="en-US" sz="1800" dirty="0">
                <a:latin typeface="+mn-ea"/>
              </a:rPr>
              <a:t>　　    啤酒瓶能卖钱，属于可回收物。只不过它个头大、利润低，遭嫌弃罢了。所以还是要和报纸等放在一起，收集多了一起卖掉</a:t>
            </a:r>
            <a:r>
              <a:rPr lang="zh-CN" altLang="en-US" sz="1800" dirty="0" smtClean="0">
                <a:latin typeface="+mn-ea"/>
              </a:rPr>
              <a:t>。</a:t>
            </a:r>
            <a:endParaRPr lang="zh-CN" altLang="en-US" sz="1800" dirty="0">
              <a:latin typeface="+mn-ea"/>
            </a:endParaRPr>
          </a:p>
        </p:txBody>
      </p:sp>
    </p:spTree>
    <p:extLst>
      <p:ext uri="{BB962C8B-B14F-4D97-AF65-F5344CB8AC3E}">
        <p14:creationId xmlns:p14="http://schemas.microsoft.com/office/powerpoint/2010/main" val="9039654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1"/>
          </p:nvPr>
        </p:nvSpPr>
        <p:spPr>
          <a:xfrm>
            <a:off x="61647" y="252273"/>
            <a:ext cx="5578868" cy="2347090"/>
          </a:xfrm>
        </p:spPr>
        <p:txBody>
          <a:bodyPr/>
          <a:lstStyle/>
          <a:p>
            <a:pPr>
              <a:buNone/>
            </a:pPr>
            <a:r>
              <a:rPr lang="zh-CN" altLang="en-US" sz="2000" dirty="0">
                <a:solidFill>
                  <a:srgbClr val="FF3300"/>
                </a:solidFill>
                <a:latin typeface="+mn-ea"/>
              </a:rPr>
              <a:t>误区五、塑料制品都属于其他垃圾</a:t>
            </a:r>
          </a:p>
          <a:p>
            <a:pPr eaLnBrk="1" hangingPunct="1">
              <a:lnSpc>
                <a:spcPct val="90000"/>
              </a:lnSpc>
              <a:buFont typeface="Wingdings" pitchFamily="2" charset="2"/>
              <a:buNone/>
            </a:pPr>
            <a:r>
              <a:rPr lang="zh-CN" altLang="en-US" sz="2800" dirty="0" smtClean="0">
                <a:ea typeface="宋体" pitchFamily="2" charset="-122"/>
              </a:rPr>
              <a:t>      </a:t>
            </a:r>
            <a:r>
              <a:rPr lang="zh-CN" altLang="en-US" sz="1800" dirty="0" smtClean="0">
                <a:latin typeface="+mn-ea"/>
              </a:rPr>
              <a:t>除</a:t>
            </a:r>
            <a:r>
              <a:rPr lang="zh-CN" altLang="en-US" sz="1800" dirty="0">
                <a:latin typeface="+mn-ea"/>
              </a:rPr>
              <a:t>塑料袋外的塑料制品，比如泡沫塑料、塑料瓶、硬塑料、橡胶及橡胶制品，都属于可回收物。</a:t>
            </a:r>
          </a:p>
          <a:p>
            <a:pPr eaLnBrk="1" hangingPunct="1">
              <a:lnSpc>
                <a:spcPct val="90000"/>
              </a:lnSpc>
              <a:buFont typeface="Wingdings" pitchFamily="2" charset="2"/>
              <a:buNone/>
            </a:pPr>
            <a:endParaRPr lang="en-US" altLang="zh-CN" sz="1800" dirty="0" smtClean="0">
              <a:latin typeface="+mn-ea"/>
            </a:endParaRPr>
          </a:p>
          <a:p>
            <a:pPr>
              <a:buNone/>
            </a:pPr>
            <a:r>
              <a:rPr lang="zh-CN" altLang="en-US" sz="2000" dirty="0" smtClean="0">
                <a:solidFill>
                  <a:srgbClr val="FF3300"/>
                </a:solidFill>
                <a:latin typeface="+mn-ea"/>
              </a:rPr>
              <a:t>误区</a:t>
            </a:r>
            <a:r>
              <a:rPr lang="zh-CN" altLang="en-US" sz="2000" dirty="0">
                <a:solidFill>
                  <a:srgbClr val="FF3300"/>
                </a:solidFill>
                <a:latin typeface="+mn-ea"/>
              </a:rPr>
              <a:t>六</a:t>
            </a:r>
            <a:r>
              <a:rPr lang="zh-CN" altLang="en-US" sz="2000" dirty="0" smtClean="0">
                <a:solidFill>
                  <a:srgbClr val="FF3300"/>
                </a:solidFill>
                <a:latin typeface="+mn-ea"/>
              </a:rPr>
              <a:t>、</a:t>
            </a:r>
            <a:r>
              <a:rPr lang="zh-CN" altLang="en-US" sz="2000" dirty="0">
                <a:solidFill>
                  <a:srgbClr val="FF3300"/>
                </a:solidFill>
                <a:latin typeface="+mn-ea"/>
              </a:rPr>
              <a:t>残枝落叶算其它垃圾。</a:t>
            </a:r>
          </a:p>
          <a:p>
            <a:pPr>
              <a:buNone/>
            </a:pPr>
            <a:r>
              <a:rPr lang="zh-CN" altLang="en-US" sz="1800" dirty="0">
                <a:latin typeface="+mn-ea"/>
              </a:rPr>
              <a:t>       残枝落叶及家里开败的鲜花属于</a:t>
            </a:r>
            <a:r>
              <a:rPr lang="zh-CN" altLang="en-US" sz="1800" dirty="0" smtClean="0">
                <a:latin typeface="+mn-ea"/>
              </a:rPr>
              <a:t>“餐厨垃圾”</a:t>
            </a:r>
            <a:r>
              <a:rPr lang="zh-CN" altLang="en-US" sz="1800" dirty="0">
                <a:latin typeface="+mn-ea"/>
              </a:rPr>
              <a:t>，而尘土属于</a:t>
            </a:r>
            <a:r>
              <a:rPr lang="zh-CN" altLang="en-US" sz="1800" dirty="0" smtClean="0">
                <a:latin typeface="+mn-ea"/>
              </a:rPr>
              <a:t>“其他垃圾”；</a:t>
            </a:r>
            <a:endParaRPr lang="zh-CN" altLang="en-US" sz="2000" dirty="0" smtClean="0">
              <a:ea typeface="宋体" pitchFamily="2" charset="-122"/>
            </a:endParaRPr>
          </a:p>
        </p:txBody>
      </p:sp>
      <p:pic>
        <p:nvPicPr>
          <p:cNvPr id="6" name="Picture 5" descr="DSC071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4483" y="252273"/>
            <a:ext cx="3348074" cy="241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61646" y="2784391"/>
            <a:ext cx="9221056" cy="1477328"/>
          </a:xfrm>
          <a:prstGeom prst="rect">
            <a:avLst/>
          </a:prstGeom>
        </p:spPr>
        <p:txBody>
          <a:bodyPr wrap="square">
            <a:spAutoFit/>
          </a:bodyPr>
          <a:lstStyle/>
          <a:p>
            <a:pPr marL="171450" indent="-171450" defTabSz="685800">
              <a:lnSpc>
                <a:spcPct val="90000"/>
              </a:lnSpc>
              <a:spcBef>
                <a:spcPts val="750"/>
              </a:spcBef>
            </a:pPr>
            <a:r>
              <a:rPr lang="zh-CN" altLang="en-US" sz="2000" dirty="0" smtClean="0">
                <a:solidFill>
                  <a:srgbClr val="FF3300"/>
                </a:solidFill>
                <a:latin typeface="+mn-ea"/>
              </a:rPr>
              <a:t>误区七、</a:t>
            </a:r>
            <a:r>
              <a:rPr lang="zh-CN" altLang="en-US" sz="2000" dirty="0">
                <a:solidFill>
                  <a:srgbClr val="FF3300"/>
                </a:solidFill>
                <a:latin typeface="+mn-ea"/>
              </a:rPr>
              <a:t>热水瓶胆和废旧灯管一样，属于有毒有害品。</a:t>
            </a:r>
          </a:p>
          <a:p>
            <a:r>
              <a:rPr lang="zh-CN" altLang="en-US" dirty="0"/>
              <a:t>           热水瓶胆本身是玻璃的，有一层很薄的水银，应该划为其他垃圾。另外，像修正液之类，毒性不强，也可以归为其他垃圾。一般，有危害性、传染性、易燃易爆的才划为有害垃圾之列，比如头发上擦的摩丝，里面有压力容器，易燃易爆；再比如用剩的香水，里面的酒精成分多，易挥发，这一类可以作为有害垃圾处理</a:t>
            </a:r>
            <a:r>
              <a:rPr lang="zh-CN" altLang="en-US" dirty="0" smtClean="0"/>
              <a:t>。</a:t>
            </a:r>
            <a:endParaRPr lang="zh-CN" altLang="en-US" dirty="0"/>
          </a:p>
        </p:txBody>
      </p:sp>
      <p:sp>
        <p:nvSpPr>
          <p:cNvPr id="3" name="矩形 2"/>
          <p:cNvSpPr/>
          <p:nvPr/>
        </p:nvSpPr>
        <p:spPr>
          <a:xfrm>
            <a:off x="61646" y="4382821"/>
            <a:ext cx="9082353" cy="1025922"/>
          </a:xfrm>
          <a:prstGeom prst="rect">
            <a:avLst/>
          </a:prstGeom>
        </p:spPr>
        <p:txBody>
          <a:bodyPr wrap="square">
            <a:spAutoFit/>
          </a:bodyPr>
          <a:lstStyle/>
          <a:p>
            <a:pPr marL="171450" indent="-171450" defTabSz="685800">
              <a:lnSpc>
                <a:spcPct val="90000"/>
              </a:lnSpc>
              <a:spcBef>
                <a:spcPts val="750"/>
              </a:spcBef>
            </a:pPr>
            <a:r>
              <a:rPr lang="zh-CN" altLang="en-US" sz="2000" dirty="0" smtClean="0">
                <a:solidFill>
                  <a:srgbClr val="FF3300"/>
                </a:solidFill>
                <a:latin typeface="+mn-ea"/>
              </a:rPr>
              <a:t>误区八、园林</a:t>
            </a:r>
            <a:r>
              <a:rPr lang="zh-CN" altLang="en-US" sz="2000" dirty="0">
                <a:solidFill>
                  <a:srgbClr val="FF3300"/>
                </a:solidFill>
                <a:latin typeface="+mn-ea"/>
              </a:rPr>
              <a:t>绿化养护过程中产生的枝条、树叶、枯树等垃圾，应当进行资源化利用，不得混入生活垃圾</a:t>
            </a:r>
            <a:r>
              <a:rPr lang="zh-CN" altLang="en-US" sz="2000" dirty="0" smtClean="0">
                <a:solidFill>
                  <a:srgbClr val="FF3300"/>
                </a:solidFill>
                <a:latin typeface="+mn-ea"/>
              </a:rPr>
              <a:t>投放；</a:t>
            </a:r>
            <a:r>
              <a:rPr lang="zh-CN" altLang="en-US" sz="2000" dirty="0" smtClean="0">
                <a:solidFill>
                  <a:srgbClr val="7030A0"/>
                </a:solidFill>
                <a:latin typeface="+mn-ea"/>
              </a:rPr>
              <a:t>医疗</a:t>
            </a:r>
            <a:r>
              <a:rPr lang="zh-CN" altLang="en-US" sz="2000" dirty="0">
                <a:solidFill>
                  <a:srgbClr val="7030A0"/>
                </a:solidFill>
                <a:latin typeface="+mn-ea"/>
              </a:rPr>
              <a:t>垃圾、建筑垃圾</a:t>
            </a:r>
            <a:r>
              <a:rPr lang="zh-CN" altLang="en-US" sz="2000" dirty="0">
                <a:solidFill>
                  <a:srgbClr val="FF3300"/>
                </a:solidFill>
                <a:latin typeface="+mn-ea"/>
              </a:rPr>
              <a:t>等不得混入生活垃圾投放。</a:t>
            </a:r>
          </a:p>
          <a:p>
            <a:pPr marL="171450" indent="-171450" defTabSz="685800">
              <a:lnSpc>
                <a:spcPct val="90000"/>
              </a:lnSpc>
              <a:spcBef>
                <a:spcPts val="750"/>
              </a:spcBef>
            </a:pPr>
            <a:endParaRPr lang="zh-CN" altLang="en-US" sz="2000" dirty="0">
              <a:solidFill>
                <a:srgbClr val="FF3300"/>
              </a:solidFill>
              <a:latin typeface="+mn-ea"/>
            </a:endParaRPr>
          </a:p>
        </p:txBody>
      </p:sp>
    </p:spTree>
    <p:extLst>
      <p:ext uri="{BB962C8B-B14F-4D97-AF65-F5344CB8AC3E}">
        <p14:creationId xmlns:p14="http://schemas.microsoft.com/office/powerpoint/2010/main" val="5348308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282145" y="4847250"/>
            <a:ext cx="931804" cy="312737"/>
          </a:xfrm>
        </p:spPr>
        <p:txBody>
          <a:bodyPr/>
          <a:lstStyle/>
          <a:p>
            <a:pPr algn="ctr"/>
            <a:fld id="{48F63A3B-78C7-47BE-AE5E-E10140E04643}" type="slidenum">
              <a:rPr lang="en-US" altLang="zh-CN" smtClean="0"/>
              <a:pPr algn="ctr"/>
              <a:t>26</a:t>
            </a:fld>
            <a:endParaRPr lang="zh-CN" altLang="en-US" dirty="0"/>
          </a:p>
        </p:txBody>
      </p:sp>
      <p:graphicFrame>
        <p:nvGraphicFramePr>
          <p:cNvPr id="17" name="图示 16"/>
          <p:cNvGraphicFramePr/>
          <p:nvPr>
            <p:extLst>
              <p:ext uri="{D42A27DB-BD31-4B8C-83A1-F6EECF244321}">
                <p14:modId xmlns:p14="http://schemas.microsoft.com/office/powerpoint/2010/main" val="4052134760"/>
              </p:ext>
            </p:extLst>
          </p:nvPr>
        </p:nvGraphicFramePr>
        <p:xfrm>
          <a:off x="1023199" y="980728"/>
          <a:ext cx="7918782" cy="551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8" name="图示 17"/>
          <p:cNvGraphicFramePr/>
          <p:nvPr>
            <p:extLst>
              <p:ext uri="{D42A27DB-BD31-4B8C-83A1-F6EECF244321}">
                <p14:modId xmlns:p14="http://schemas.microsoft.com/office/powerpoint/2010/main" val="766875421"/>
              </p:ext>
            </p:extLst>
          </p:nvPr>
        </p:nvGraphicFramePr>
        <p:xfrm>
          <a:off x="1023199" y="3485804"/>
          <a:ext cx="7918782" cy="6349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9" name="图示 18"/>
          <p:cNvGraphicFramePr/>
          <p:nvPr>
            <p:extLst>
              <p:ext uri="{D42A27DB-BD31-4B8C-83A1-F6EECF244321}">
                <p14:modId xmlns:p14="http://schemas.microsoft.com/office/powerpoint/2010/main" val="3399765873"/>
              </p:ext>
            </p:extLst>
          </p:nvPr>
        </p:nvGraphicFramePr>
        <p:xfrm>
          <a:off x="3044593" y="1853084"/>
          <a:ext cx="5897388" cy="54573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0" name="图示 19"/>
          <p:cNvGraphicFramePr/>
          <p:nvPr>
            <p:extLst>
              <p:ext uri="{D42A27DB-BD31-4B8C-83A1-F6EECF244321}">
                <p14:modId xmlns:p14="http://schemas.microsoft.com/office/powerpoint/2010/main" val="326722495"/>
              </p:ext>
            </p:extLst>
          </p:nvPr>
        </p:nvGraphicFramePr>
        <p:xfrm>
          <a:off x="2993534" y="2622234"/>
          <a:ext cx="5948447" cy="57222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22" name="Picture 5" descr="C:\Users\chenxiaoliang\AppData\Roaming\Tencent\Users\80637945\QQ\WinTemp\RichOle\DTS3JLG[VZ%@C{((U}WD${F.png"/>
          <p:cNvPicPr>
            <a:picLocks noChangeAspect="1" noChangeArrowheads="1"/>
          </p:cNvPicPr>
          <p:nvPr/>
        </p:nvPicPr>
        <p:blipFill>
          <a:blip r:embed="rId22" cstate="print"/>
          <a:srcRect/>
          <a:stretch>
            <a:fillRect/>
          </a:stretch>
        </p:blipFill>
        <p:spPr bwMode="auto">
          <a:xfrm>
            <a:off x="261118" y="988824"/>
            <a:ext cx="653143" cy="930729"/>
          </a:xfrm>
          <a:prstGeom prst="rect">
            <a:avLst/>
          </a:prstGeom>
          <a:noFill/>
        </p:spPr>
      </p:pic>
      <p:pic>
        <p:nvPicPr>
          <p:cNvPr id="23" name="Picture 6" descr="C:\Users\chenxiaoliang\AppData\Roaming\Tencent\Users\80637945\QQ\WinTemp\RichOle\RORO8_2248P4(QG0RP2FH3S.png">
            <a:hlinkClick r:id="rId23" action="ppaction://hlinkfile"/>
          </p:cNvPr>
          <p:cNvPicPr>
            <a:picLocks noChangeAspect="1" noChangeArrowheads="1"/>
          </p:cNvPicPr>
          <p:nvPr/>
        </p:nvPicPr>
        <p:blipFill>
          <a:blip r:embed="rId24" cstate="print"/>
          <a:srcRect/>
          <a:stretch>
            <a:fillRect/>
          </a:stretch>
        </p:blipFill>
        <p:spPr bwMode="auto">
          <a:xfrm>
            <a:off x="284869" y="3633560"/>
            <a:ext cx="581891" cy="818958"/>
          </a:xfrm>
          <a:prstGeom prst="rect">
            <a:avLst/>
          </a:prstGeom>
          <a:noFill/>
        </p:spPr>
      </p:pic>
      <p:pic>
        <p:nvPicPr>
          <p:cNvPr id="24" name="Picture 7" descr="C:\Users\chenxiaoliang\AppData\Roaming\Tencent\Users\80637945\QQ\WinTemp\RichOle\K%4J5~E`D3DG(_W[JMQNTTW.png"/>
          <p:cNvPicPr>
            <a:picLocks noChangeAspect="1" noChangeArrowheads="1"/>
          </p:cNvPicPr>
          <p:nvPr/>
        </p:nvPicPr>
        <p:blipFill>
          <a:blip r:embed="rId25" cstate="print"/>
          <a:srcRect/>
          <a:stretch>
            <a:fillRect/>
          </a:stretch>
        </p:blipFill>
        <p:spPr bwMode="auto">
          <a:xfrm>
            <a:off x="261119" y="1894594"/>
            <a:ext cx="653143" cy="931597"/>
          </a:xfrm>
          <a:prstGeom prst="rect">
            <a:avLst/>
          </a:prstGeom>
          <a:noFill/>
        </p:spPr>
      </p:pic>
      <p:pic>
        <p:nvPicPr>
          <p:cNvPr id="25" name="Picture 8" descr="C:\Users\chenxiaoliang\Desktop\7iNZ.jpg"/>
          <p:cNvPicPr>
            <a:picLocks noChangeAspect="1" noChangeArrowheads="1"/>
          </p:cNvPicPr>
          <p:nvPr/>
        </p:nvPicPr>
        <p:blipFill>
          <a:blip r:embed="rId26" cstate="print"/>
          <a:srcRect/>
          <a:stretch>
            <a:fillRect/>
          </a:stretch>
        </p:blipFill>
        <p:spPr bwMode="auto">
          <a:xfrm>
            <a:off x="272994" y="2799609"/>
            <a:ext cx="612700" cy="822365"/>
          </a:xfrm>
          <a:prstGeom prst="rect">
            <a:avLst/>
          </a:prstGeom>
          <a:noFill/>
        </p:spPr>
      </p:pic>
      <p:sp>
        <p:nvSpPr>
          <p:cNvPr id="26" name="圆角矩形 25"/>
          <p:cNvSpPr/>
          <p:nvPr/>
        </p:nvSpPr>
        <p:spPr>
          <a:xfrm>
            <a:off x="938012" y="926277"/>
            <a:ext cx="1365663" cy="3277588"/>
          </a:xfrm>
          <a:prstGeom prst="roundRect">
            <a:avLst/>
          </a:prstGeom>
          <a:no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967699" y="4330771"/>
            <a:ext cx="7178635" cy="338554"/>
          </a:xfrm>
          <a:prstGeom prst="rect">
            <a:avLst/>
          </a:prstGeom>
        </p:spPr>
        <p:txBody>
          <a:bodyPr wrap="square">
            <a:spAutoFit/>
          </a:bodyPr>
          <a:lstStyle/>
          <a:p>
            <a:pPr>
              <a:buClr>
                <a:schemeClr val="accent1"/>
              </a:buClr>
              <a:buFont typeface="Wingdings" pitchFamily="2" charset="2"/>
              <a:buChar char="l"/>
            </a:pPr>
            <a:r>
              <a:rPr lang="zh-CN" altLang="en-US" sz="1600" b="1" smtClean="0">
                <a:latin typeface="楷体_GB2312" pitchFamily="49" charset="-122"/>
                <a:ea typeface="楷体_GB2312" pitchFamily="49" charset="-122"/>
              </a:rPr>
              <a:t>办公室可优先将可回收物和其他垃圾作为重点品类</a:t>
            </a:r>
            <a:endParaRPr lang="zh-CN" altLang="en-US" sz="1600" b="1">
              <a:latin typeface="楷体_GB2312" pitchFamily="49" charset="-122"/>
              <a:ea typeface="楷体_GB2312" pitchFamily="49" charset="-122"/>
            </a:endParaRPr>
          </a:p>
        </p:txBody>
      </p:sp>
      <p:sp>
        <p:nvSpPr>
          <p:cNvPr id="15" name="圆角矩形 14"/>
          <p:cNvSpPr/>
          <p:nvPr/>
        </p:nvSpPr>
        <p:spPr>
          <a:xfrm>
            <a:off x="2611329" y="78506"/>
            <a:ext cx="4401879" cy="520700"/>
          </a:xfrm>
          <a:prstGeom prst="roundRect">
            <a:avLst>
              <a:gd name="adj" fmla="val 2373"/>
            </a:avLst>
          </a:prstGeom>
          <a:solidFill>
            <a:schemeClr val="bg1">
              <a:lumMod val="95000"/>
            </a:schemeClr>
          </a:solidFill>
          <a:ln w="317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accent1"/>
                </a:solidFill>
              </a:rPr>
              <a:t>三、生活垃圾分类标准和流程</a:t>
            </a:r>
            <a:endParaRPr lang="zh-CN" altLang="en-US" sz="2400" b="1" dirty="0">
              <a:solidFill>
                <a:schemeClr val="accent1"/>
              </a:solidFill>
            </a:endParaRPr>
          </a:p>
        </p:txBody>
      </p:sp>
      <p:sp>
        <p:nvSpPr>
          <p:cNvPr id="3" name="矩形 2"/>
          <p:cNvSpPr/>
          <p:nvPr/>
        </p:nvSpPr>
        <p:spPr>
          <a:xfrm>
            <a:off x="418299" y="506505"/>
            <a:ext cx="1569660" cy="369332"/>
          </a:xfrm>
          <a:prstGeom prst="rect">
            <a:avLst/>
          </a:prstGeom>
        </p:spPr>
        <p:txBody>
          <a:bodyPr wrap="none">
            <a:spAutoFit/>
          </a:bodyPr>
          <a:lstStyle/>
          <a:p>
            <a:r>
              <a:rPr lang="zh-CN" altLang="en-US" b="1" dirty="0" smtClean="0">
                <a:solidFill>
                  <a:srgbClr val="C00000"/>
                </a:solidFill>
              </a:rPr>
              <a:t>设施</a:t>
            </a:r>
            <a:r>
              <a:rPr lang="zh-CN" altLang="en-US" b="1" dirty="0" smtClean="0">
                <a:solidFill>
                  <a:srgbClr val="C00000"/>
                </a:solidFill>
                <a:latin typeface="微软雅黑" panose="020B0503020204020204" charset="-122"/>
              </a:rPr>
              <a:t>配备点：</a:t>
            </a:r>
            <a:endParaRPr lang="zh-CN" altLang="en-US" dirty="0">
              <a:solidFill>
                <a:srgbClr val="C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fld id="{48F63A3B-78C7-47BE-AE5E-E10140E04643}" type="slidenum">
              <a:rPr lang="en-US" altLang="zh-CN" smtClean="0"/>
              <a:pPr algn="ctr"/>
              <a:t>27</a:t>
            </a:fld>
            <a:endParaRPr lang="zh-CN" altLang="en-US" dirty="0"/>
          </a:p>
        </p:txBody>
      </p:sp>
      <p:pic>
        <p:nvPicPr>
          <p:cNvPr id="5" name="图片 4" descr="西郊宾馆1.JPG"/>
          <p:cNvPicPr>
            <a:picLocks noChangeAspect="1"/>
          </p:cNvPicPr>
          <p:nvPr/>
        </p:nvPicPr>
        <p:blipFill>
          <a:blip r:embed="rId2" cstate="print"/>
          <a:srcRect l="56728" t="53801" r="8226" b="6311"/>
          <a:stretch>
            <a:fillRect/>
          </a:stretch>
        </p:blipFill>
        <p:spPr>
          <a:xfrm>
            <a:off x="267720" y="1135461"/>
            <a:ext cx="2603072" cy="2223170"/>
          </a:xfrm>
          <a:prstGeom prst="rect">
            <a:avLst/>
          </a:prstGeom>
          <a:ln>
            <a:noFill/>
          </a:ln>
          <a:effectLst/>
        </p:spPr>
      </p:pic>
      <p:pic>
        <p:nvPicPr>
          <p:cNvPr id="7" name="图片 6" descr="IMG_20170915_125547.jpg"/>
          <p:cNvPicPr>
            <a:picLocks noChangeAspect="1"/>
          </p:cNvPicPr>
          <p:nvPr/>
        </p:nvPicPr>
        <p:blipFill>
          <a:blip r:embed="rId3" cstate="print"/>
          <a:srcRect l="3614" t="40353" r="21588" b="10101"/>
          <a:stretch>
            <a:fillRect/>
          </a:stretch>
        </p:blipFill>
        <p:spPr>
          <a:xfrm>
            <a:off x="2471450" y="2562449"/>
            <a:ext cx="2653443" cy="2286825"/>
          </a:xfrm>
          <a:prstGeom prst="rect">
            <a:avLst/>
          </a:prstGeom>
          <a:ln>
            <a:noFill/>
          </a:ln>
          <a:effectLst/>
        </p:spPr>
      </p:pic>
      <p:pic>
        <p:nvPicPr>
          <p:cNvPr id="10" name="图片 9" descr="12.jpg"/>
          <p:cNvPicPr>
            <a:picLocks noChangeAspect="1"/>
          </p:cNvPicPr>
          <p:nvPr/>
        </p:nvPicPr>
        <p:blipFill>
          <a:blip r:embed="rId4" cstate="print"/>
          <a:srcRect l="5903" t="5247" r="11227" b="3395"/>
          <a:stretch>
            <a:fillRect/>
          </a:stretch>
        </p:blipFill>
        <p:spPr>
          <a:xfrm>
            <a:off x="4104168" y="878515"/>
            <a:ext cx="2716599" cy="2246127"/>
          </a:xfrm>
          <a:prstGeom prst="rect">
            <a:avLst/>
          </a:prstGeom>
          <a:ln>
            <a:noFill/>
          </a:ln>
          <a:effectLst/>
        </p:spPr>
      </p:pic>
      <p:pic>
        <p:nvPicPr>
          <p:cNvPr id="6" name="Picture 2" descr="D:\以前工作\垃圾分类\影像资料\to委检查照片\东城\遂安伯小学办公室.JPG"/>
          <p:cNvPicPr>
            <a:picLocks noChangeAspect="1" noChangeArrowheads="1"/>
          </p:cNvPicPr>
          <p:nvPr/>
        </p:nvPicPr>
        <p:blipFill>
          <a:blip r:embed="rId5" cstate="print"/>
          <a:srcRect l="3475"/>
          <a:stretch>
            <a:fillRect/>
          </a:stretch>
        </p:blipFill>
        <p:spPr bwMode="auto">
          <a:xfrm>
            <a:off x="6219917" y="2660350"/>
            <a:ext cx="2788716" cy="2166832"/>
          </a:xfrm>
          <a:prstGeom prst="rect">
            <a:avLst/>
          </a:prstGeom>
          <a:ln>
            <a:noFill/>
          </a:ln>
          <a:effectLst/>
        </p:spPr>
      </p:pic>
      <p:sp>
        <p:nvSpPr>
          <p:cNvPr id="11" name="圆角矩形 10"/>
          <p:cNvSpPr/>
          <p:nvPr/>
        </p:nvSpPr>
        <p:spPr>
          <a:xfrm>
            <a:off x="2707021" y="38776"/>
            <a:ext cx="4401879" cy="520700"/>
          </a:xfrm>
          <a:prstGeom prst="roundRect">
            <a:avLst>
              <a:gd name="adj" fmla="val 2373"/>
            </a:avLst>
          </a:prstGeom>
          <a:solidFill>
            <a:schemeClr val="bg1">
              <a:lumMod val="95000"/>
            </a:schemeClr>
          </a:solidFill>
          <a:ln w="317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accent1"/>
                </a:solidFill>
              </a:rPr>
              <a:t>三、生活垃圾分类标准和流程</a:t>
            </a:r>
            <a:endParaRPr lang="zh-CN" altLang="en-US" sz="2400" b="1" dirty="0">
              <a:solidFill>
                <a:schemeClr val="accent1"/>
              </a:solidFill>
            </a:endParaRPr>
          </a:p>
        </p:txBody>
      </p:sp>
      <p:sp>
        <p:nvSpPr>
          <p:cNvPr id="4" name="矩形 3"/>
          <p:cNvSpPr/>
          <p:nvPr/>
        </p:nvSpPr>
        <p:spPr>
          <a:xfrm>
            <a:off x="33965" y="723037"/>
            <a:ext cx="3647152" cy="590931"/>
          </a:xfrm>
          <a:prstGeom prst="rect">
            <a:avLst/>
          </a:prstGeom>
        </p:spPr>
        <p:txBody>
          <a:bodyPr wrap="none">
            <a:spAutoFit/>
          </a:bodyPr>
          <a:lstStyle/>
          <a:p>
            <a:pPr algn="ctr" defTabSz="685800">
              <a:lnSpc>
                <a:spcPct val="90000"/>
              </a:lnSpc>
              <a:spcBef>
                <a:spcPct val="0"/>
              </a:spcBef>
            </a:pPr>
            <a:r>
              <a:rPr lang="zh-CN" altLang="en-US" b="1" dirty="0">
                <a:solidFill>
                  <a:srgbClr val="FF0000"/>
                </a:solidFill>
              </a:rPr>
              <a:t>办公室及公共区域垃圾设施</a:t>
            </a:r>
            <a:r>
              <a:rPr lang="zh-CN" altLang="en-US" b="1" dirty="0" smtClean="0">
                <a:solidFill>
                  <a:srgbClr val="FF0000"/>
                </a:solidFill>
              </a:rPr>
              <a:t>配备：</a:t>
            </a:r>
            <a:endParaRPr lang="zh-CN" altLang="en-US" b="1" dirty="0">
              <a:solidFill>
                <a:srgbClr val="FF0000"/>
              </a:solidFill>
            </a:endParaRPr>
          </a:p>
          <a:p>
            <a:pPr lvl="0" algn="ctr" defTabSz="685800">
              <a:lnSpc>
                <a:spcPct val="90000"/>
              </a:lnSpc>
              <a:spcBef>
                <a:spcPct val="0"/>
              </a:spcBef>
            </a:pPr>
            <a:endParaRPr lang="zh-CN" altLang="en-US" b="1" dirty="0">
              <a:solidFill>
                <a:srgbClr val="000000"/>
              </a:solidFill>
              <a:latin typeface="微软雅黑" panose="020B0503020204020204"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fld id="{48F63A3B-78C7-47BE-AE5E-E10140E04643}" type="slidenum">
              <a:rPr lang="en-US" altLang="zh-CN" smtClean="0"/>
              <a:pPr algn="ctr"/>
              <a:t>28</a:t>
            </a:fld>
            <a:endParaRPr lang="zh-CN" altLang="en-US" dirty="0"/>
          </a:p>
        </p:txBody>
      </p:sp>
      <p:sp>
        <p:nvSpPr>
          <p:cNvPr id="3" name="Rectangle 3"/>
          <p:cNvSpPr txBox="1">
            <a:spLocks noChangeArrowheads="1"/>
          </p:cNvSpPr>
          <p:nvPr/>
        </p:nvSpPr>
        <p:spPr bwMode="auto">
          <a:xfrm>
            <a:off x="2172403" y="4418935"/>
            <a:ext cx="5568100" cy="461963"/>
          </a:xfrm>
          <a:prstGeom prst="rect">
            <a:avLst/>
          </a:prstGeom>
          <a:noFill/>
          <a:ln w="9525">
            <a:noFill/>
            <a:miter lim="800000"/>
            <a:headEnd/>
            <a:tailEnd/>
          </a:ln>
        </p:spPr>
        <p:txBody>
          <a:bodyPr/>
          <a:lstStyle/>
          <a:p>
            <a:pPr marL="342900" indent="-342900">
              <a:spcBef>
                <a:spcPct val="20000"/>
              </a:spcBef>
            </a:pPr>
            <a:r>
              <a:rPr lang="zh-CN" altLang="en-US" dirty="0" smtClean="0">
                <a:latin typeface="黑体" pitchFamily="49" charset="-122"/>
                <a:ea typeface="黑体" pitchFamily="49" charset="-122"/>
              </a:rPr>
              <a:t>补齐</a:t>
            </a:r>
            <a:r>
              <a:rPr lang="zh-CN" altLang="en-US" dirty="0">
                <a:latin typeface="黑体" pitchFamily="49" charset="-122"/>
                <a:ea typeface="黑体" pitchFamily="49" charset="-122"/>
              </a:rPr>
              <a:t>分类器皿，张贴规范</a:t>
            </a:r>
            <a:r>
              <a:rPr lang="zh-CN" altLang="en-US" dirty="0" smtClean="0">
                <a:latin typeface="黑体" pitchFamily="49" charset="-122"/>
                <a:ea typeface="黑体" pitchFamily="49" charset="-122"/>
              </a:rPr>
              <a:t>标识</a:t>
            </a:r>
            <a:r>
              <a:rPr lang="zh-CN" altLang="en-US" dirty="0" smtClean="0">
                <a:solidFill>
                  <a:srgbClr val="FF0000"/>
                </a:solidFill>
                <a:latin typeface="黑体" pitchFamily="49" charset="-122"/>
                <a:ea typeface="黑体" pitchFamily="49" charset="-122"/>
              </a:rPr>
              <a:t>（具体到每个办公室）</a:t>
            </a:r>
            <a:endParaRPr lang="en-US" altLang="zh-CN" dirty="0">
              <a:solidFill>
                <a:srgbClr val="FF0000"/>
              </a:solidFill>
              <a:latin typeface="黑体" pitchFamily="49" charset="-122"/>
              <a:ea typeface="黑体" pitchFamily="49" charset="-122"/>
            </a:endParaRPr>
          </a:p>
          <a:p>
            <a:pPr marL="342900" indent="-342900">
              <a:spcBef>
                <a:spcPct val="20000"/>
              </a:spcBef>
            </a:pPr>
            <a:r>
              <a:rPr lang="zh-CN" altLang="en-US" dirty="0">
                <a:latin typeface="黑体" pitchFamily="49" charset="-122"/>
                <a:ea typeface="黑体" pitchFamily="49" charset="-122"/>
              </a:rPr>
              <a:t>		</a:t>
            </a:r>
          </a:p>
        </p:txBody>
      </p:sp>
      <p:pic>
        <p:nvPicPr>
          <p:cNvPr id="4" name="图片 3" descr="IMG_6667.JPG"/>
          <p:cNvPicPr>
            <a:picLocks noChangeAspect="1"/>
          </p:cNvPicPr>
          <p:nvPr/>
        </p:nvPicPr>
        <p:blipFill>
          <a:blip r:embed="rId2"/>
          <a:srcRect t="16129" b="6451"/>
          <a:stretch>
            <a:fillRect/>
          </a:stretch>
        </p:blipFill>
        <p:spPr bwMode="auto">
          <a:xfrm>
            <a:off x="5800229" y="817379"/>
            <a:ext cx="2554288" cy="1620110"/>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descr="IMG_6668.JPG"/>
          <p:cNvPicPr>
            <a:picLocks noChangeAspect="1"/>
          </p:cNvPicPr>
          <p:nvPr/>
        </p:nvPicPr>
        <p:blipFill>
          <a:blip r:embed="rId3"/>
          <a:srcRect/>
          <a:stretch>
            <a:fillRect/>
          </a:stretch>
        </p:blipFill>
        <p:spPr bwMode="auto">
          <a:xfrm>
            <a:off x="806968" y="1236673"/>
            <a:ext cx="3871358" cy="3107531"/>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descr="IMG_6670.JPG"/>
          <p:cNvPicPr>
            <a:picLocks noChangeAspect="1"/>
          </p:cNvPicPr>
          <p:nvPr/>
        </p:nvPicPr>
        <p:blipFill>
          <a:blip r:embed="rId4" cstate="print"/>
          <a:srcRect t="15790"/>
          <a:stretch>
            <a:fillRect/>
          </a:stretch>
        </p:blipFill>
        <p:spPr bwMode="auto">
          <a:xfrm>
            <a:off x="5782767" y="2615609"/>
            <a:ext cx="2571750" cy="1803326"/>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圆角矩形 8"/>
          <p:cNvSpPr/>
          <p:nvPr/>
        </p:nvSpPr>
        <p:spPr>
          <a:xfrm>
            <a:off x="2675494" y="88198"/>
            <a:ext cx="4401879" cy="520700"/>
          </a:xfrm>
          <a:prstGeom prst="roundRect">
            <a:avLst>
              <a:gd name="adj" fmla="val 2373"/>
            </a:avLst>
          </a:prstGeom>
          <a:solidFill>
            <a:schemeClr val="bg1">
              <a:lumMod val="95000"/>
            </a:schemeClr>
          </a:solidFill>
          <a:ln w="317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accent1"/>
                </a:solidFill>
              </a:rPr>
              <a:t>三、生活垃圾分类标准和流程</a:t>
            </a:r>
            <a:endParaRPr lang="zh-CN" altLang="en-US" sz="2400" b="1" dirty="0">
              <a:solidFill>
                <a:schemeClr val="accent1"/>
              </a:solidFill>
            </a:endParaRPr>
          </a:p>
        </p:txBody>
      </p:sp>
      <p:sp>
        <p:nvSpPr>
          <p:cNvPr id="10" name="矩形 9"/>
          <p:cNvSpPr/>
          <p:nvPr/>
        </p:nvSpPr>
        <p:spPr>
          <a:xfrm>
            <a:off x="381665" y="731622"/>
            <a:ext cx="3647152" cy="341632"/>
          </a:xfrm>
          <a:prstGeom prst="rect">
            <a:avLst/>
          </a:prstGeom>
        </p:spPr>
        <p:txBody>
          <a:bodyPr wrap="none">
            <a:spAutoFit/>
          </a:bodyPr>
          <a:lstStyle/>
          <a:p>
            <a:pPr algn="ctr" defTabSz="685800">
              <a:lnSpc>
                <a:spcPct val="90000"/>
              </a:lnSpc>
              <a:spcBef>
                <a:spcPct val="0"/>
              </a:spcBef>
            </a:pPr>
            <a:r>
              <a:rPr lang="zh-CN" altLang="en-US" b="1" dirty="0">
                <a:solidFill>
                  <a:srgbClr val="FF0000"/>
                </a:solidFill>
              </a:rPr>
              <a:t>办公室及公共区域垃圾设施配备：</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fld id="{48F63A3B-78C7-47BE-AE5E-E10140E04643}" type="slidenum">
              <a:rPr lang="en-US" altLang="zh-CN" smtClean="0"/>
              <a:pPr algn="ctr"/>
              <a:t>29</a:t>
            </a:fld>
            <a:endParaRPr lang="zh-CN" altLang="en-US" dirty="0"/>
          </a:p>
        </p:txBody>
      </p:sp>
      <p:pic>
        <p:nvPicPr>
          <p:cNvPr id="3" name="Picture 5" descr="DSC00357"/>
          <p:cNvPicPr>
            <a:picLocks noChangeAspect="1" noChangeArrowheads="1"/>
          </p:cNvPicPr>
          <p:nvPr/>
        </p:nvPicPr>
        <p:blipFill>
          <a:blip r:embed="rId2" cstate="print"/>
          <a:srcRect/>
          <a:stretch>
            <a:fillRect/>
          </a:stretch>
        </p:blipFill>
        <p:spPr bwMode="auto">
          <a:xfrm>
            <a:off x="814534" y="1079555"/>
            <a:ext cx="3632865" cy="2724649"/>
          </a:xfrm>
          <a:prstGeom prst="rect">
            <a:avLst/>
          </a:prstGeom>
          <a:noFill/>
        </p:spPr>
      </p:pic>
      <p:pic>
        <p:nvPicPr>
          <p:cNvPr id="4" name="Picture 6" descr="DSC00355"/>
          <p:cNvPicPr>
            <a:picLocks noChangeAspect="1" noChangeArrowheads="1"/>
          </p:cNvPicPr>
          <p:nvPr/>
        </p:nvPicPr>
        <p:blipFill>
          <a:blip r:embed="rId3" cstate="print"/>
          <a:srcRect/>
          <a:stretch>
            <a:fillRect/>
          </a:stretch>
        </p:blipFill>
        <p:spPr bwMode="auto">
          <a:xfrm>
            <a:off x="5046073" y="1136282"/>
            <a:ext cx="3557705" cy="2667922"/>
          </a:xfrm>
          <a:prstGeom prst="rect">
            <a:avLst/>
          </a:prstGeom>
          <a:noFill/>
        </p:spPr>
      </p:pic>
      <p:sp>
        <p:nvSpPr>
          <p:cNvPr id="5" name="AutoShape 10"/>
          <p:cNvSpPr>
            <a:spLocks noChangeArrowheads="1"/>
          </p:cNvSpPr>
          <p:nvPr/>
        </p:nvSpPr>
        <p:spPr bwMode="auto">
          <a:xfrm>
            <a:off x="1827508" y="3853823"/>
            <a:ext cx="1298463" cy="803237"/>
          </a:xfrm>
          <a:prstGeom prst="flowChartSummingJunction">
            <a:avLst/>
          </a:prstGeom>
          <a:solidFill>
            <a:srgbClr val="FF0066"/>
          </a:solidFill>
          <a:ln w="25400">
            <a:solidFill>
              <a:schemeClr val="hlink"/>
            </a:solidFill>
            <a:round/>
            <a:headEnd/>
            <a:tailEnd/>
          </a:ln>
          <a:effectLst/>
        </p:spPr>
        <p:txBody>
          <a:bodyPr wrap="none" anchor="ctr"/>
          <a:lstStyle/>
          <a:p>
            <a:endParaRPr lang="zh-CN" altLang="en-US" dirty="0">
              <a:solidFill>
                <a:srgbClr val="FF0066"/>
              </a:solidFill>
            </a:endParaRPr>
          </a:p>
        </p:txBody>
      </p:sp>
      <p:sp>
        <p:nvSpPr>
          <p:cNvPr id="6" name="AutoShape 10"/>
          <p:cNvSpPr>
            <a:spLocks noChangeArrowheads="1"/>
          </p:cNvSpPr>
          <p:nvPr/>
        </p:nvSpPr>
        <p:spPr bwMode="auto">
          <a:xfrm>
            <a:off x="6605071" y="3804204"/>
            <a:ext cx="1298463" cy="803237"/>
          </a:xfrm>
          <a:prstGeom prst="flowChartSummingJunction">
            <a:avLst/>
          </a:prstGeom>
          <a:solidFill>
            <a:srgbClr val="FF0066"/>
          </a:solidFill>
          <a:ln w="25400">
            <a:solidFill>
              <a:schemeClr val="hlink"/>
            </a:solidFill>
            <a:round/>
            <a:headEnd/>
            <a:tailEnd/>
          </a:ln>
          <a:effectLst/>
        </p:spPr>
        <p:txBody>
          <a:bodyPr wrap="none" anchor="ctr"/>
          <a:lstStyle/>
          <a:p>
            <a:endParaRPr lang="zh-CN" altLang="en-US" dirty="0">
              <a:solidFill>
                <a:srgbClr val="FF0066"/>
              </a:solidFill>
            </a:endParaRPr>
          </a:p>
        </p:txBody>
      </p:sp>
      <p:sp>
        <p:nvSpPr>
          <p:cNvPr id="8" name="圆角矩形 7"/>
          <p:cNvSpPr/>
          <p:nvPr/>
        </p:nvSpPr>
        <p:spPr>
          <a:xfrm>
            <a:off x="3361222" y="4049513"/>
            <a:ext cx="2660074" cy="487045"/>
          </a:xfrm>
          <a:prstGeom prst="roundRect">
            <a:avLst/>
          </a:prstGeom>
          <a:solidFill>
            <a:schemeClr val="bg1">
              <a:lumMod val="95000"/>
            </a:schemeClr>
          </a:solidFill>
          <a:ln w="317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rgbClr val="FF0000"/>
                </a:solidFill>
              </a:rPr>
              <a:t>未粘贴标识</a:t>
            </a:r>
          </a:p>
        </p:txBody>
      </p:sp>
      <p:sp>
        <p:nvSpPr>
          <p:cNvPr id="9" name="圆角矩形 8"/>
          <p:cNvSpPr/>
          <p:nvPr/>
        </p:nvSpPr>
        <p:spPr>
          <a:xfrm>
            <a:off x="2246460" y="118103"/>
            <a:ext cx="4401879" cy="520700"/>
          </a:xfrm>
          <a:prstGeom prst="roundRect">
            <a:avLst>
              <a:gd name="adj" fmla="val 2373"/>
            </a:avLst>
          </a:prstGeom>
          <a:solidFill>
            <a:schemeClr val="bg1">
              <a:lumMod val="95000"/>
            </a:schemeClr>
          </a:solidFill>
          <a:ln w="317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accent1"/>
                </a:solidFill>
              </a:rPr>
              <a:t>三、生活垃圾分类标准和流程</a:t>
            </a:r>
            <a:endParaRPr lang="zh-CN" altLang="en-US" sz="2400" b="1" dirty="0">
              <a:solidFill>
                <a:schemeClr val="accent1"/>
              </a:solidFill>
            </a:endParaRPr>
          </a:p>
        </p:txBody>
      </p:sp>
      <p:sp>
        <p:nvSpPr>
          <p:cNvPr id="10" name="矩形 9"/>
          <p:cNvSpPr/>
          <p:nvPr/>
        </p:nvSpPr>
        <p:spPr>
          <a:xfrm>
            <a:off x="234858" y="582577"/>
            <a:ext cx="2031326" cy="369332"/>
          </a:xfrm>
          <a:prstGeom prst="rect">
            <a:avLst/>
          </a:prstGeom>
        </p:spPr>
        <p:txBody>
          <a:bodyPr wrap="none">
            <a:spAutoFit/>
          </a:bodyPr>
          <a:lstStyle/>
          <a:p>
            <a:pPr algn="ctr"/>
            <a:r>
              <a:rPr lang="zh-CN" altLang="en-US" b="1" dirty="0">
                <a:solidFill>
                  <a:srgbClr val="FF0000"/>
                </a:solidFill>
              </a:rPr>
              <a:t>不合格垃圾</a:t>
            </a:r>
            <a:r>
              <a:rPr lang="zh-CN" altLang="en-US" b="1" dirty="0" smtClean="0">
                <a:solidFill>
                  <a:srgbClr val="FF0000"/>
                </a:solidFill>
              </a:rPr>
              <a:t>设施：</a:t>
            </a:r>
            <a:endParaRPr lang="zh-CN" altLang="en-US"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fld id="{48F63A3B-78C7-47BE-AE5E-E10140E04643}" type="slidenum">
              <a:rPr lang="en-US" altLang="zh-CN" smtClean="0"/>
              <a:pPr algn="ctr"/>
              <a:t>3</a:t>
            </a:fld>
            <a:endParaRPr lang="zh-CN" altLang="en-US" dirty="0"/>
          </a:p>
        </p:txBody>
      </p:sp>
      <p:pic>
        <p:nvPicPr>
          <p:cNvPr id="3" name="Picture 2" descr="a_58061097">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888" y="1104245"/>
            <a:ext cx="5560829" cy="310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20864" y="1625170"/>
            <a:ext cx="2562447" cy="2585323"/>
          </a:xfrm>
          <a:prstGeom prst="rect">
            <a:avLst/>
          </a:prstGeom>
          <a:ln>
            <a:solidFill>
              <a:schemeClr val="accent1"/>
            </a:solidFill>
          </a:ln>
        </p:spPr>
        <p:txBody>
          <a:bodyPr wrap="square">
            <a:spAutoFit/>
          </a:bodyPr>
          <a:lstStyle/>
          <a:p>
            <a:r>
              <a:rPr lang="zh-CN" altLang="en-US" dirty="0" smtClean="0"/>
              <a:t>       北京</a:t>
            </a:r>
            <a:r>
              <a:rPr lang="zh-CN" altLang="en-US" dirty="0"/>
              <a:t>早在上世纪</a:t>
            </a:r>
            <a:r>
              <a:rPr lang="en-US" altLang="zh-CN" dirty="0"/>
              <a:t>50</a:t>
            </a:r>
            <a:r>
              <a:rPr lang="zh-CN" altLang="en-US" dirty="0"/>
              <a:t>年代就提出了“垃圾分类”，但时至今日，市民尚未养成习惯</a:t>
            </a:r>
            <a:r>
              <a:rPr lang="zh-CN" altLang="en-US" dirty="0" smtClean="0"/>
              <a:t>。</a:t>
            </a:r>
            <a:r>
              <a:rPr lang="en-US" altLang="zh-CN" dirty="0" smtClean="0"/>
              <a:t>2016</a:t>
            </a:r>
            <a:r>
              <a:rPr lang="zh-CN" altLang="en-US" dirty="0" smtClean="0"/>
              <a:t>年底，</a:t>
            </a:r>
            <a:r>
              <a:rPr lang="zh-CN" altLang="en-US" dirty="0"/>
              <a:t>北京的垃圾产生量已经达到</a:t>
            </a:r>
            <a:r>
              <a:rPr lang="en-US" altLang="zh-CN" dirty="0"/>
              <a:t>790</a:t>
            </a:r>
            <a:r>
              <a:rPr lang="zh-CN" altLang="en-US" dirty="0"/>
              <a:t>万吨，</a:t>
            </a:r>
            <a:r>
              <a:rPr lang="en-US" altLang="zh-CN" dirty="0"/>
              <a:t>400</a:t>
            </a:r>
            <a:r>
              <a:rPr lang="zh-CN" altLang="en-US" dirty="0"/>
              <a:t>多个垃圾场，如同“七环”，将北京团团围住。</a:t>
            </a:r>
          </a:p>
        </p:txBody>
      </p:sp>
      <p:sp>
        <p:nvSpPr>
          <p:cNvPr id="5" name="圆角矩形 4"/>
          <p:cNvSpPr/>
          <p:nvPr/>
        </p:nvSpPr>
        <p:spPr>
          <a:xfrm>
            <a:off x="2488019" y="169515"/>
            <a:ext cx="4401879" cy="520700"/>
          </a:xfrm>
          <a:prstGeom prst="roundRect">
            <a:avLst/>
          </a:prstGeom>
          <a:solidFill>
            <a:schemeClr val="bg1">
              <a:lumMod val="95000"/>
            </a:schemeClr>
          </a:solidFill>
          <a:ln w="317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accent1"/>
                </a:solidFill>
              </a:rPr>
              <a:t>一、生活垃圾分类目的和意义</a:t>
            </a:r>
            <a:endParaRPr lang="zh-CN" altLang="en-US" sz="2400" b="1" dirty="0">
              <a:solidFill>
                <a:schemeClr val="accent1"/>
              </a:solidFill>
            </a:endParaRPr>
          </a:p>
        </p:txBody>
      </p:sp>
      <p:sp>
        <p:nvSpPr>
          <p:cNvPr id="6" name="TextBox 5"/>
          <p:cNvSpPr txBox="1"/>
          <p:nvPr/>
        </p:nvSpPr>
        <p:spPr>
          <a:xfrm>
            <a:off x="159488" y="994007"/>
            <a:ext cx="3005951" cy="400110"/>
          </a:xfrm>
          <a:prstGeom prst="rect">
            <a:avLst/>
          </a:prstGeom>
          <a:noFill/>
        </p:spPr>
        <p:txBody>
          <a:bodyPr wrap="none" rtlCol="0">
            <a:spAutoFit/>
          </a:bodyPr>
          <a:lstStyle/>
          <a:p>
            <a:r>
              <a:rPr lang="zh-CN" altLang="en-US" sz="2000" b="1" dirty="0" smtClean="0">
                <a:solidFill>
                  <a:srgbClr val="C00000"/>
                </a:solidFill>
              </a:rPr>
              <a:t>首都北京的垃圾场现状：</a:t>
            </a:r>
            <a:endParaRPr lang="zh-CN" altLang="en-US" sz="2000" b="1" dirty="0">
              <a:solidFill>
                <a:srgbClr val="C00000"/>
              </a:solidFill>
            </a:endParaRPr>
          </a:p>
        </p:txBody>
      </p:sp>
    </p:spTree>
    <p:extLst>
      <p:ext uri="{BB962C8B-B14F-4D97-AF65-F5344CB8AC3E}">
        <p14:creationId xmlns:p14="http://schemas.microsoft.com/office/powerpoint/2010/main" val="21968899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fld id="{48F63A3B-78C7-47BE-AE5E-E10140E04643}" type="slidenum">
              <a:rPr lang="en-US" altLang="zh-CN" smtClean="0"/>
              <a:pPr algn="ctr"/>
              <a:t>30</a:t>
            </a:fld>
            <a:endParaRPr lang="zh-CN" altLang="en-US" dirty="0"/>
          </a:p>
        </p:txBody>
      </p:sp>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b="5705"/>
          <a:stretch>
            <a:fillRect/>
          </a:stretch>
        </p:blipFill>
        <p:spPr bwMode="auto">
          <a:xfrm>
            <a:off x="1017372" y="1086209"/>
            <a:ext cx="3633652" cy="2496962"/>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矩形 10"/>
          <p:cNvSpPr/>
          <p:nvPr/>
        </p:nvSpPr>
        <p:spPr>
          <a:xfrm>
            <a:off x="428477" y="3755919"/>
            <a:ext cx="5355634" cy="1077218"/>
          </a:xfrm>
          <a:prstGeom prst="rect">
            <a:avLst/>
          </a:prstGeom>
        </p:spPr>
        <p:txBody>
          <a:bodyPr wrap="square">
            <a:spAutoFit/>
          </a:bodyPr>
          <a:lstStyle/>
          <a:p>
            <a:pPr>
              <a:buClr>
                <a:schemeClr val="accent1"/>
              </a:buClr>
              <a:buFont typeface="Wingdings" pitchFamily="2" charset="2"/>
              <a:buChar char="l"/>
            </a:pPr>
            <a:r>
              <a:rPr lang="zh-CN" altLang="en-US" sz="1600" b="1" smtClean="0">
                <a:latin typeface="楷体_GB2312" pitchFamily="49" charset="-122"/>
                <a:ea typeface="楷体_GB2312" pitchFamily="49" charset="-122"/>
              </a:rPr>
              <a:t>食堂可按需设置餐厨垃圾、其他垃圾两类或餐厨垃圾、其他垃圾、可回收物三类。</a:t>
            </a:r>
            <a:endParaRPr lang="en-US" altLang="zh-CN" sz="1600" b="1" smtClean="0">
              <a:latin typeface="楷体_GB2312" pitchFamily="49" charset="-122"/>
              <a:ea typeface="楷体_GB2312" pitchFamily="49" charset="-122"/>
            </a:endParaRPr>
          </a:p>
          <a:p>
            <a:pPr>
              <a:buClr>
                <a:schemeClr val="accent1"/>
              </a:buClr>
              <a:buFont typeface="Wingdings" pitchFamily="2" charset="2"/>
              <a:buChar char="l"/>
            </a:pPr>
            <a:r>
              <a:rPr lang="zh-CN" altLang="en-US" sz="1600" b="1" smtClean="0">
                <a:latin typeface="楷体_GB2312" pitchFamily="49" charset="-122"/>
                <a:ea typeface="楷体_GB2312" pitchFamily="49" charset="-122"/>
              </a:rPr>
              <a:t>食堂操作间需分为餐厨垃圾、废弃油脂、其他垃圾、可回收物。</a:t>
            </a:r>
            <a:endParaRPr lang="zh-CN" altLang="en-US" sz="1600" b="1">
              <a:latin typeface="楷体_GB2312" pitchFamily="49" charset="-122"/>
              <a:ea typeface="楷体_GB2312" pitchFamily="49" charset="-122"/>
            </a:endParaRPr>
          </a:p>
        </p:txBody>
      </p:sp>
      <p:pic>
        <p:nvPicPr>
          <p:cNvPr id="12" name="图片 11" descr="10-食堂.jpg"/>
          <p:cNvPicPr>
            <a:picLocks noChangeAspect="1"/>
          </p:cNvPicPr>
          <p:nvPr/>
        </p:nvPicPr>
        <p:blipFill>
          <a:blip r:embed="rId3" cstate="print"/>
          <a:stretch>
            <a:fillRect/>
          </a:stretch>
        </p:blipFill>
        <p:spPr>
          <a:xfrm>
            <a:off x="5875486" y="980435"/>
            <a:ext cx="2607635" cy="3476847"/>
          </a:xfrm>
          <a:prstGeom prst="rect">
            <a:avLst/>
          </a:prstGeom>
          <a:ln>
            <a:noFill/>
          </a:ln>
          <a:effectLst/>
        </p:spPr>
      </p:pic>
      <p:sp>
        <p:nvSpPr>
          <p:cNvPr id="10" name="圆角矩形 9"/>
          <p:cNvSpPr/>
          <p:nvPr/>
        </p:nvSpPr>
        <p:spPr>
          <a:xfrm>
            <a:off x="2246460" y="118103"/>
            <a:ext cx="4401879" cy="520700"/>
          </a:xfrm>
          <a:prstGeom prst="roundRect">
            <a:avLst>
              <a:gd name="adj" fmla="val 2373"/>
            </a:avLst>
          </a:prstGeom>
          <a:solidFill>
            <a:schemeClr val="bg1">
              <a:lumMod val="95000"/>
            </a:schemeClr>
          </a:solidFill>
          <a:ln w="317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accent1"/>
                </a:solidFill>
              </a:rPr>
              <a:t>三、生活垃圾分类标准和流程</a:t>
            </a:r>
            <a:endParaRPr lang="zh-CN" altLang="en-US" sz="2400" b="1" dirty="0">
              <a:solidFill>
                <a:schemeClr val="accent1"/>
              </a:solidFill>
            </a:endParaRPr>
          </a:p>
        </p:txBody>
      </p:sp>
      <p:sp>
        <p:nvSpPr>
          <p:cNvPr id="3" name="矩形 2"/>
          <p:cNvSpPr/>
          <p:nvPr/>
        </p:nvSpPr>
        <p:spPr>
          <a:xfrm>
            <a:off x="0" y="638803"/>
            <a:ext cx="2262158" cy="341632"/>
          </a:xfrm>
          <a:prstGeom prst="rect">
            <a:avLst/>
          </a:prstGeom>
        </p:spPr>
        <p:txBody>
          <a:bodyPr wrap="none">
            <a:spAutoFit/>
          </a:bodyPr>
          <a:lstStyle/>
          <a:p>
            <a:pPr lvl="0" algn="ctr" defTabSz="685800">
              <a:lnSpc>
                <a:spcPct val="90000"/>
              </a:lnSpc>
              <a:spcBef>
                <a:spcPct val="0"/>
              </a:spcBef>
              <a:defRPr/>
            </a:pPr>
            <a:r>
              <a:rPr lang="zh-CN" altLang="en-US" b="1" dirty="0" smtClean="0">
                <a:solidFill>
                  <a:srgbClr val="C00000"/>
                </a:solidFill>
                <a:latin typeface="微软雅黑" panose="020B0503020204020204" charset="-122"/>
              </a:rPr>
              <a:t>食堂垃圾设施配置：</a:t>
            </a:r>
            <a:endParaRPr lang="zh-CN" altLang="en-US" b="1" dirty="0">
              <a:solidFill>
                <a:srgbClr val="C00000"/>
              </a:solidFill>
              <a:latin typeface="微软雅黑" panose="020B0503020204020204"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fld id="{48F63A3B-78C7-47BE-AE5E-E10140E04643}" type="slidenum">
              <a:rPr lang="en-US" altLang="zh-CN" smtClean="0"/>
              <a:pPr algn="ctr"/>
              <a:t>31</a:t>
            </a:fld>
            <a:endParaRPr lang="zh-CN" altLang="en-US" dirty="0"/>
          </a:p>
        </p:txBody>
      </p:sp>
      <p:sp>
        <p:nvSpPr>
          <p:cNvPr id="3" name="Rectangle 3"/>
          <p:cNvSpPr txBox="1">
            <a:spLocks noChangeArrowheads="1"/>
          </p:cNvSpPr>
          <p:nvPr/>
        </p:nvSpPr>
        <p:spPr bwMode="auto">
          <a:xfrm>
            <a:off x="2024009" y="4300674"/>
            <a:ext cx="5383658" cy="461963"/>
          </a:xfrm>
          <a:prstGeom prst="rect">
            <a:avLst/>
          </a:prstGeom>
          <a:noFill/>
          <a:ln w="9525">
            <a:noFill/>
            <a:miter lim="800000"/>
            <a:headEnd/>
            <a:tailEnd/>
          </a:ln>
        </p:spPr>
        <p:txBody>
          <a:bodyPr/>
          <a:lstStyle/>
          <a:p>
            <a:pPr marL="342900" indent="-342900">
              <a:lnSpc>
                <a:spcPct val="80000"/>
              </a:lnSpc>
            </a:pPr>
            <a:r>
              <a:rPr lang="zh-CN" altLang="en-US" dirty="0" smtClean="0">
                <a:latin typeface="黑体" pitchFamily="49" charset="-122"/>
                <a:ea typeface="黑体" pitchFamily="49" charset="-122"/>
              </a:rPr>
              <a:t>配置餐厨垃圾处理设备，开展光盘行动，实现餐</a:t>
            </a:r>
            <a:r>
              <a:rPr lang="zh-CN" altLang="en-US" dirty="0">
                <a:latin typeface="黑体" pitchFamily="49" charset="-122"/>
                <a:ea typeface="黑体" pitchFamily="49" charset="-122"/>
              </a:rPr>
              <a:t>厨</a:t>
            </a:r>
            <a:r>
              <a:rPr lang="zh-CN" altLang="en-US" dirty="0" smtClean="0">
                <a:latin typeface="黑体" pitchFamily="49" charset="-122"/>
                <a:ea typeface="黑体" pitchFamily="49" charset="-122"/>
              </a:rPr>
              <a:t>垃圾减量和资源化</a:t>
            </a:r>
            <a:r>
              <a:rPr lang="zh-CN" altLang="en-US" dirty="0">
                <a:latin typeface="黑体" pitchFamily="49" charset="-122"/>
                <a:ea typeface="黑体" pitchFamily="49" charset="-122"/>
              </a:rPr>
              <a:t>		</a:t>
            </a:r>
          </a:p>
        </p:txBody>
      </p:sp>
      <p:pic>
        <p:nvPicPr>
          <p:cNvPr id="4" name="图片 6" descr="IMG_6671.JPG"/>
          <p:cNvPicPr>
            <a:picLocks noChangeAspect="1"/>
          </p:cNvPicPr>
          <p:nvPr/>
        </p:nvPicPr>
        <p:blipFill>
          <a:blip r:embed="rId2"/>
          <a:srcRect/>
          <a:stretch>
            <a:fillRect/>
          </a:stretch>
        </p:blipFill>
        <p:spPr bwMode="auto">
          <a:xfrm>
            <a:off x="983742" y="1108370"/>
            <a:ext cx="4021863" cy="3053954"/>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7" descr="IMG_6673.JPG"/>
          <p:cNvPicPr>
            <a:picLocks noChangeAspect="1"/>
          </p:cNvPicPr>
          <p:nvPr/>
        </p:nvPicPr>
        <p:blipFill>
          <a:blip r:embed="rId3"/>
          <a:srcRect/>
          <a:stretch>
            <a:fillRect/>
          </a:stretch>
        </p:blipFill>
        <p:spPr bwMode="auto">
          <a:xfrm>
            <a:off x="5460189" y="1108370"/>
            <a:ext cx="3071813" cy="3071813"/>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圆角矩形 6"/>
          <p:cNvSpPr/>
          <p:nvPr/>
        </p:nvSpPr>
        <p:spPr>
          <a:xfrm>
            <a:off x="3230088" y="122555"/>
            <a:ext cx="2660074" cy="487045"/>
          </a:xfrm>
          <a:prstGeom prst="roundRect">
            <a:avLst/>
          </a:prstGeom>
          <a:solidFill>
            <a:schemeClr val="bg1">
              <a:lumMod val="95000"/>
            </a:schemeClr>
          </a:solidFill>
          <a:ln w="317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smtClean="0">
                <a:solidFill>
                  <a:srgbClr val="FF0000"/>
                </a:solidFill>
              </a:rPr>
              <a:t>设施配备</a:t>
            </a:r>
            <a:r>
              <a:rPr lang="en-US" altLang="zh-CN" sz="2000" b="1" smtClean="0">
                <a:solidFill>
                  <a:srgbClr val="FF0000"/>
                </a:solidFill>
              </a:rPr>
              <a:t>&amp;</a:t>
            </a:r>
            <a:r>
              <a:rPr lang="zh-CN" altLang="en-US" sz="2000" b="1" smtClean="0">
                <a:solidFill>
                  <a:srgbClr val="FF0000"/>
                </a:solidFill>
              </a:rPr>
              <a:t>分类收集</a:t>
            </a:r>
            <a:endParaRPr lang="zh-CN" altLang="en-US" sz="2000" b="1" dirty="0" smtClean="0">
              <a:solidFill>
                <a:srgbClr val="FF0000"/>
              </a:solidFill>
            </a:endParaRPr>
          </a:p>
        </p:txBody>
      </p:sp>
      <p:sp>
        <p:nvSpPr>
          <p:cNvPr id="8" name="圆角矩形 7"/>
          <p:cNvSpPr/>
          <p:nvPr/>
        </p:nvSpPr>
        <p:spPr>
          <a:xfrm>
            <a:off x="2246460" y="118103"/>
            <a:ext cx="4401879" cy="520700"/>
          </a:xfrm>
          <a:prstGeom prst="roundRect">
            <a:avLst>
              <a:gd name="adj" fmla="val 2373"/>
            </a:avLst>
          </a:prstGeom>
          <a:solidFill>
            <a:schemeClr val="bg1">
              <a:lumMod val="95000"/>
            </a:schemeClr>
          </a:solidFill>
          <a:ln w="317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accent1"/>
                </a:solidFill>
              </a:rPr>
              <a:t>三、生活垃圾分类标准和流程</a:t>
            </a:r>
            <a:endParaRPr lang="zh-CN" altLang="en-US" sz="2400" b="1" dirty="0">
              <a:solidFill>
                <a:schemeClr val="accent1"/>
              </a:solidFill>
            </a:endParaRPr>
          </a:p>
        </p:txBody>
      </p:sp>
      <p:sp>
        <p:nvSpPr>
          <p:cNvPr id="9" name="矩形 8"/>
          <p:cNvSpPr/>
          <p:nvPr/>
        </p:nvSpPr>
        <p:spPr>
          <a:xfrm>
            <a:off x="198932" y="739038"/>
            <a:ext cx="2723823" cy="369332"/>
          </a:xfrm>
          <a:prstGeom prst="rect">
            <a:avLst/>
          </a:prstGeom>
        </p:spPr>
        <p:txBody>
          <a:bodyPr wrap="none">
            <a:spAutoFit/>
          </a:bodyPr>
          <a:lstStyle/>
          <a:p>
            <a:r>
              <a:rPr lang="zh-CN" altLang="en-US" b="1" dirty="0">
                <a:solidFill>
                  <a:srgbClr val="C00000"/>
                </a:solidFill>
                <a:latin typeface="微软雅黑" panose="020B0503020204020204" charset="-122"/>
              </a:rPr>
              <a:t>食堂</a:t>
            </a:r>
            <a:r>
              <a:rPr lang="zh-CN" altLang="en-US" b="1" dirty="0" smtClean="0">
                <a:solidFill>
                  <a:srgbClr val="C00000"/>
                </a:solidFill>
                <a:latin typeface="微软雅黑" panose="020B0503020204020204" charset="-122"/>
              </a:rPr>
              <a:t>垃圾处理设施配置：</a:t>
            </a:r>
            <a:endParaRPr lang="zh-CN"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fld id="{48F63A3B-78C7-47BE-AE5E-E10140E04643}" type="slidenum">
              <a:rPr lang="en-US" altLang="zh-CN" smtClean="0"/>
              <a:pPr algn="ctr"/>
              <a:t>32</a:t>
            </a:fld>
            <a:endParaRPr lang="zh-CN" altLang="en-US" dirty="0"/>
          </a:p>
        </p:txBody>
      </p:sp>
      <p:sp>
        <p:nvSpPr>
          <p:cNvPr id="11" name="矩形 10"/>
          <p:cNvSpPr/>
          <p:nvPr/>
        </p:nvSpPr>
        <p:spPr>
          <a:xfrm>
            <a:off x="327529" y="3742389"/>
            <a:ext cx="7178635" cy="584775"/>
          </a:xfrm>
          <a:prstGeom prst="rect">
            <a:avLst/>
          </a:prstGeom>
        </p:spPr>
        <p:txBody>
          <a:bodyPr wrap="square">
            <a:spAutoFit/>
          </a:bodyPr>
          <a:lstStyle/>
          <a:p>
            <a:pPr>
              <a:buClr>
                <a:schemeClr val="accent1"/>
              </a:buClr>
              <a:buFont typeface="Wingdings" pitchFamily="2" charset="2"/>
              <a:buChar char="l"/>
            </a:pPr>
            <a:r>
              <a:rPr lang="zh-CN" altLang="en-US" sz="1600" b="1" dirty="0" smtClean="0">
                <a:latin typeface="楷体_GB2312" pitchFamily="49" charset="-122"/>
                <a:ea typeface="楷体_GB2312" pitchFamily="49" charset="-122"/>
              </a:rPr>
              <a:t>为方便运输车辆作业，需设置中转点或贮存间。分类贮存</a:t>
            </a:r>
            <a:r>
              <a:rPr lang="en-US" altLang="zh-CN" sz="1600" b="1" dirty="0" smtClean="0">
                <a:latin typeface="楷体_GB2312" pitchFamily="49" charset="-122"/>
                <a:ea typeface="楷体_GB2312" pitchFamily="49" charset="-122"/>
              </a:rPr>
              <a:t>&amp;</a:t>
            </a:r>
            <a:r>
              <a:rPr lang="zh-CN" altLang="en-US" sz="1600" b="1" dirty="0" smtClean="0">
                <a:latin typeface="楷体_GB2312" pitchFamily="49" charset="-122"/>
                <a:ea typeface="楷体_GB2312" pitchFamily="49" charset="-122"/>
              </a:rPr>
              <a:t>保障安全。</a:t>
            </a:r>
            <a:endParaRPr lang="en-US" altLang="zh-CN" sz="1600" b="1" dirty="0" smtClean="0">
              <a:latin typeface="楷体_GB2312" pitchFamily="49" charset="-122"/>
              <a:ea typeface="楷体_GB2312" pitchFamily="49" charset="-122"/>
            </a:endParaRPr>
          </a:p>
          <a:p>
            <a:pPr>
              <a:buClr>
                <a:schemeClr val="accent1"/>
              </a:buClr>
              <a:buFont typeface="Wingdings" pitchFamily="2" charset="2"/>
              <a:buChar char="l"/>
            </a:pPr>
            <a:r>
              <a:rPr lang="zh-CN" altLang="en-US" sz="1600" b="1" dirty="0" smtClean="0">
                <a:latin typeface="楷体_GB2312" pitchFamily="49" charset="-122"/>
                <a:ea typeface="楷体_GB2312" pitchFamily="49" charset="-122"/>
              </a:rPr>
              <a:t>有害垃圾一般设置在贮存间，建议由后勤部门统一收集。</a:t>
            </a:r>
          </a:p>
        </p:txBody>
      </p:sp>
      <p:pic>
        <p:nvPicPr>
          <p:cNvPr id="12" name="图片 11" descr="微信图片_20170915174852.jpg"/>
          <p:cNvPicPr>
            <a:picLocks noChangeAspect="1"/>
          </p:cNvPicPr>
          <p:nvPr/>
        </p:nvPicPr>
        <p:blipFill>
          <a:blip r:embed="rId2" cstate="print"/>
          <a:srcRect t="7744" b="1179"/>
          <a:stretch>
            <a:fillRect/>
          </a:stretch>
        </p:blipFill>
        <p:spPr>
          <a:xfrm>
            <a:off x="296882" y="1128204"/>
            <a:ext cx="3222496" cy="2201213"/>
          </a:xfrm>
          <a:prstGeom prst="rect">
            <a:avLst/>
          </a:prstGeom>
          <a:ln>
            <a:noFill/>
          </a:ln>
          <a:effectLst/>
        </p:spPr>
      </p:pic>
      <p:pic>
        <p:nvPicPr>
          <p:cNvPr id="13" name="图片 12" descr="IMG_20170915_130219.jpg"/>
          <p:cNvPicPr>
            <a:picLocks noChangeAspect="1"/>
          </p:cNvPicPr>
          <p:nvPr/>
        </p:nvPicPr>
        <p:blipFill>
          <a:blip r:embed="rId3" cstate="print"/>
          <a:srcRect l="7347" t="6476" b="13574"/>
          <a:stretch>
            <a:fillRect/>
          </a:stretch>
        </p:blipFill>
        <p:spPr>
          <a:xfrm>
            <a:off x="3767321" y="1128204"/>
            <a:ext cx="3401253" cy="2201213"/>
          </a:xfrm>
          <a:prstGeom prst="rect">
            <a:avLst/>
          </a:prstGeom>
          <a:ln>
            <a:noFill/>
          </a:ln>
          <a:effectLst/>
        </p:spPr>
      </p:pic>
      <p:pic>
        <p:nvPicPr>
          <p:cNvPr id="1026" name="Picture 2" descr="C:\Users\lifengxia\Pictures\微信图片_2018072320184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4219" y="978196"/>
            <a:ext cx="1617473" cy="2880000"/>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10" name="圆角矩形 9"/>
          <p:cNvSpPr/>
          <p:nvPr/>
        </p:nvSpPr>
        <p:spPr>
          <a:xfrm>
            <a:off x="2246460" y="118103"/>
            <a:ext cx="4401879" cy="520700"/>
          </a:xfrm>
          <a:prstGeom prst="roundRect">
            <a:avLst>
              <a:gd name="adj" fmla="val 2373"/>
            </a:avLst>
          </a:prstGeom>
          <a:solidFill>
            <a:schemeClr val="bg1">
              <a:lumMod val="95000"/>
            </a:schemeClr>
          </a:solidFill>
          <a:ln w="317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accent1"/>
                </a:solidFill>
              </a:rPr>
              <a:t>三、生活垃圾分类标准和流程</a:t>
            </a:r>
            <a:endParaRPr lang="zh-CN" altLang="en-US" sz="2400" b="1" dirty="0">
              <a:solidFill>
                <a:schemeClr val="accent1"/>
              </a:solidFill>
            </a:endParaRPr>
          </a:p>
        </p:txBody>
      </p:sp>
      <p:sp>
        <p:nvSpPr>
          <p:cNvPr id="3" name="矩形 2"/>
          <p:cNvSpPr/>
          <p:nvPr/>
        </p:nvSpPr>
        <p:spPr>
          <a:xfrm>
            <a:off x="-14660" y="636564"/>
            <a:ext cx="2262158" cy="341632"/>
          </a:xfrm>
          <a:prstGeom prst="rect">
            <a:avLst/>
          </a:prstGeom>
        </p:spPr>
        <p:txBody>
          <a:bodyPr wrap="none">
            <a:spAutoFit/>
          </a:bodyPr>
          <a:lstStyle/>
          <a:p>
            <a:pPr lvl="0" algn="ctr" defTabSz="685800">
              <a:lnSpc>
                <a:spcPct val="90000"/>
              </a:lnSpc>
              <a:spcBef>
                <a:spcPct val="0"/>
              </a:spcBef>
            </a:pPr>
            <a:r>
              <a:rPr lang="zh-CN" altLang="en-US" b="1" dirty="0">
                <a:solidFill>
                  <a:srgbClr val="C00000"/>
                </a:solidFill>
              </a:rPr>
              <a:t>中转点或贮存</a:t>
            </a:r>
            <a:r>
              <a:rPr lang="zh-CN" altLang="en-US" b="1" dirty="0" smtClean="0">
                <a:solidFill>
                  <a:srgbClr val="C00000"/>
                </a:solidFill>
              </a:rPr>
              <a:t>间一：</a:t>
            </a:r>
            <a:endParaRPr lang="zh-CN" altLang="en-US" b="1" dirty="0">
              <a:solidFill>
                <a:srgbClr val="C00000"/>
              </a:solidFill>
              <a:latin typeface="微软雅黑" panose="020B0503020204020204"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fld id="{48F63A3B-78C7-47BE-AE5E-E10140E04643}" type="slidenum">
              <a:rPr lang="en-US" altLang="zh-CN" smtClean="0"/>
              <a:pPr algn="ctr"/>
              <a:t>33</a:t>
            </a:fld>
            <a:endParaRPr lang="zh-CN" altLang="en-US" dirty="0"/>
          </a:p>
        </p:txBody>
      </p:sp>
      <p:pic>
        <p:nvPicPr>
          <p:cNvPr id="9" name="Picture 1" descr="C:\Users\lenovo\Desktop\照片\微信图片_20170907142816.jpg"/>
          <p:cNvPicPr>
            <a:picLocks noChangeAspect="1" noChangeArrowheads="1"/>
          </p:cNvPicPr>
          <p:nvPr/>
        </p:nvPicPr>
        <p:blipFill>
          <a:blip r:embed="rId2" cstate="print">
            <a:extLst>
              <a:ext uri="{28A0092B-C50C-407E-A947-70E740481C1C}">
                <a14:useLocalDpi xmlns:a14="http://schemas.microsoft.com/office/drawing/2010/main" val="0"/>
              </a:ext>
            </a:extLst>
          </a:blip>
          <a:srcRect l="19510" r="6930"/>
          <a:stretch>
            <a:fillRect/>
          </a:stretch>
        </p:blipFill>
        <p:spPr bwMode="auto">
          <a:xfrm>
            <a:off x="510639" y="1161986"/>
            <a:ext cx="2731324" cy="2784764"/>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 name="图片 9" descr="微信图片_20170824140421.jpg"/>
          <p:cNvPicPr>
            <a:picLocks noChangeAspect="1"/>
          </p:cNvPicPr>
          <p:nvPr/>
        </p:nvPicPr>
        <p:blipFill>
          <a:blip r:embed="rId3" cstate="print"/>
          <a:stretch>
            <a:fillRect/>
          </a:stretch>
        </p:blipFill>
        <p:spPr>
          <a:xfrm>
            <a:off x="3312734" y="1161986"/>
            <a:ext cx="2126163" cy="2833932"/>
          </a:xfrm>
          <a:prstGeom prst="rect">
            <a:avLst/>
          </a:prstGeom>
          <a:ln>
            <a:noFill/>
          </a:ln>
          <a:effectLst/>
        </p:spPr>
      </p:pic>
      <p:pic>
        <p:nvPicPr>
          <p:cNvPr id="14" name="图片 13" descr="微信图片_20170914110623.jpg"/>
          <p:cNvPicPr>
            <a:picLocks noChangeAspect="1"/>
          </p:cNvPicPr>
          <p:nvPr/>
        </p:nvPicPr>
        <p:blipFill>
          <a:blip r:embed="rId4" cstate="print"/>
          <a:stretch>
            <a:fillRect/>
          </a:stretch>
        </p:blipFill>
        <p:spPr>
          <a:xfrm>
            <a:off x="5522026" y="1181466"/>
            <a:ext cx="3207159" cy="2814452"/>
          </a:xfrm>
          <a:prstGeom prst="rect">
            <a:avLst/>
          </a:prstGeom>
          <a:ln>
            <a:noFill/>
          </a:ln>
          <a:effectLst/>
        </p:spPr>
      </p:pic>
      <p:sp>
        <p:nvSpPr>
          <p:cNvPr id="7" name="矩形 6"/>
          <p:cNvSpPr/>
          <p:nvPr/>
        </p:nvSpPr>
        <p:spPr>
          <a:xfrm>
            <a:off x="-14660" y="636564"/>
            <a:ext cx="2262158" cy="341632"/>
          </a:xfrm>
          <a:prstGeom prst="rect">
            <a:avLst/>
          </a:prstGeom>
        </p:spPr>
        <p:txBody>
          <a:bodyPr wrap="none">
            <a:spAutoFit/>
          </a:bodyPr>
          <a:lstStyle/>
          <a:p>
            <a:pPr lvl="0" algn="ctr" defTabSz="685800">
              <a:lnSpc>
                <a:spcPct val="90000"/>
              </a:lnSpc>
              <a:spcBef>
                <a:spcPct val="0"/>
              </a:spcBef>
            </a:pPr>
            <a:r>
              <a:rPr lang="zh-CN" altLang="en-US" b="1" dirty="0">
                <a:solidFill>
                  <a:srgbClr val="C00000"/>
                </a:solidFill>
              </a:rPr>
              <a:t>中转点或贮存</a:t>
            </a:r>
            <a:r>
              <a:rPr lang="zh-CN" altLang="en-US" b="1" dirty="0" smtClean="0">
                <a:solidFill>
                  <a:srgbClr val="C00000"/>
                </a:solidFill>
              </a:rPr>
              <a:t>间二：</a:t>
            </a:r>
            <a:endParaRPr lang="zh-CN" altLang="en-US" b="1" dirty="0">
              <a:solidFill>
                <a:srgbClr val="C00000"/>
              </a:solidFill>
              <a:latin typeface="微软雅黑" panose="020B0503020204020204" charset="-122"/>
            </a:endParaRPr>
          </a:p>
        </p:txBody>
      </p:sp>
      <p:sp>
        <p:nvSpPr>
          <p:cNvPr id="11" name="圆角矩形 10"/>
          <p:cNvSpPr/>
          <p:nvPr/>
        </p:nvSpPr>
        <p:spPr>
          <a:xfrm>
            <a:off x="2491008" y="85111"/>
            <a:ext cx="4401879" cy="520700"/>
          </a:xfrm>
          <a:prstGeom prst="roundRect">
            <a:avLst>
              <a:gd name="adj" fmla="val 2373"/>
            </a:avLst>
          </a:prstGeom>
          <a:solidFill>
            <a:schemeClr val="bg1">
              <a:lumMod val="95000"/>
            </a:schemeClr>
          </a:solidFill>
          <a:ln w="317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accent1"/>
                </a:solidFill>
              </a:rPr>
              <a:t>三、生活垃圾分类标准和流程</a:t>
            </a:r>
            <a:endParaRPr lang="zh-CN" altLang="en-US" sz="2400" b="1" dirty="0">
              <a:solidFill>
                <a:schemeClr val="accent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fld id="{48F63A3B-78C7-47BE-AE5E-E10140E04643}" type="slidenum">
              <a:rPr lang="en-US" altLang="zh-CN" smtClean="0"/>
              <a:pPr algn="ctr"/>
              <a:t>34</a:t>
            </a:fld>
            <a:endParaRPr lang="zh-CN" altLang="en-US" dirty="0"/>
          </a:p>
        </p:txBody>
      </p:sp>
      <p:sp>
        <p:nvSpPr>
          <p:cNvPr id="11" name="矩形 10"/>
          <p:cNvSpPr/>
          <p:nvPr/>
        </p:nvSpPr>
        <p:spPr>
          <a:xfrm>
            <a:off x="267195" y="3938884"/>
            <a:ext cx="3212275" cy="584775"/>
          </a:xfrm>
          <a:prstGeom prst="rect">
            <a:avLst/>
          </a:prstGeom>
        </p:spPr>
        <p:txBody>
          <a:bodyPr wrap="square">
            <a:spAutoFit/>
          </a:bodyPr>
          <a:lstStyle/>
          <a:p>
            <a:pPr lvl="0">
              <a:buClr>
                <a:schemeClr val="accent1"/>
              </a:buClr>
              <a:buFont typeface="Wingdings" pitchFamily="2" charset="2"/>
              <a:buChar char="l"/>
            </a:pPr>
            <a:r>
              <a:rPr lang="zh-CN" altLang="en-US" sz="1600" b="1" smtClean="0">
                <a:latin typeface="楷体_GB2312" pitchFamily="49" charset="-122"/>
                <a:ea typeface="楷体_GB2312" pitchFamily="49" charset="-122"/>
              </a:rPr>
              <a:t>单位自有垃圾收集车，张贴标识，保持车容干净整洁。</a:t>
            </a:r>
          </a:p>
        </p:txBody>
      </p:sp>
      <p:pic>
        <p:nvPicPr>
          <p:cNvPr id="9" name="Picture 9" descr="DSC01080"/>
          <p:cNvPicPr>
            <a:picLocks noChangeAspect="1" noChangeArrowheads="1"/>
          </p:cNvPicPr>
          <p:nvPr/>
        </p:nvPicPr>
        <p:blipFill>
          <a:blip r:embed="rId2" cstate="print"/>
          <a:stretch>
            <a:fillRect/>
          </a:stretch>
        </p:blipFill>
        <p:spPr bwMode="auto">
          <a:xfrm>
            <a:off x="288124" y="1267470"/>
            <a:ext cx="3305875" cy="2390130"/>
          </a:xfrm>
          <a:prstGeom prst="rect">
            <a:avLst/>
          </a:prstGeom>
          <a:ln>
            <a:noFill/>
          </a:ln>
          <a:effectLst/>
        </p:spPr>
      </p:pic>
      <p:pic>
        <p:nvPicPr>
          <p:cNvPr id="10" name="图片 9" descr="IMG_2427.JPG"/>
          <p:cNvPicPr>
            <a:picLocks noChangeAspect="1"/>
          </p:cNvPicPr>
          <p:nvPr/>
        </p:nvPicPr>
        <p:blipFill>
          <a:blip r:embed="rId3" cstate="print"/>
          <a:srcRect r="16449"/>
          <a:stretch>
            <a:fillRect/>
          </a:stretch>
        </p:blipFill>
        <p:spPr>
          <a:xfrm>
            <a:off x="3665787" y="1221259"/>
            <a:ext cx="2556883" cy="2400715"/>
          </a:xfrm>
          <a:prstGeom prst="rect">
            <a:avLst/>
          </a:prstGeom>
          <a:ln>
            <a:noFill/>
          </a:ln>
          <a:effectLst/>
        </p:spPr>
      </p:pic>
      <p:pic>
        <p:nvPicPr>
          <p:cNvPr id="14" name="Picture 3" descr="E:\老袁\2016照片\20160920环境检查\IMG_829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1407" y="1235035"/>
            <a:ext cx="2789468" cy="2398814"/>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15" name="矩形 14"/>
          <p:cNvSpPr/>
          <p:nvPr/>
        </p:nvSpPr>
        <p:spPr>
          <a:xfrm>
            <a:off x="4219699" y="3925030"/>
            <a:ext cx="1444832" cy="338554"/>
          </a:xfrm>
          <a:prstGeom prst="rect">
            <a:avLst/>
          </a:prstGeom>
        </p:spPr>
        <p:txBody>
          <a:bodyPr wrap="square">
            <a:spAutoFit/>
          </a:bodyPr>
          <a:lstStyle/>
          <a:p>
            <a:pPr lvl="0">
              <a:buClr>
                <a:schemeClr val="accent1"/>
              </a:buClr>
              <a:buFont typeface="Wingdings" pitchFamily="2" charset="2"/>
              <a:buChar char="l"/>
            </a:pPr>
            <a:r>
              <a:rPr lang="zh-CN" altLang="en-US" sz="1600" b="1" smtClean="0">
                <a:latin typeface="楷体_GB2312" pitchFamily="49" charset="-122"/>
                <a:ea typeface="楷体_GB2312" pitchFamily="49" charset="-122"/>
              </a:rPr>
              <a:t>餐厨垃圾车</a:t>
            </a:r>
          </a:p>
        </p:txBody>
      </p:sp>
      <p:sp>
        <p:nvSpPr>
          <p:cNvPr id="16" name="矩形 15"/>
          <p:cNvSpPr/>
          <p:nvPr/>
        </p:nvSpPr>
        <p:spPr>
          <a:xfrm>
            <a:off x="6925295" y="3905512"/>
            <a:ext cx="1444832" cy="338554"/>
          </a:xfrm>
          <a:prstGeom prst="rect">
            <a:avLst/>
          </a:prstGeom>
        </p:spPr>
        <p:txBody>
          <a:bodyPr wrap="square">
            <a:spAutoFit/>
          </a:bodyPr>
          <a:lstStyle/>
          <a:p>
            <a:pPr lvl="0">
              <a:buClr>
                <a:schemeClr val="accent1"/>
              </a:buClr>
              <a:buFont typeface="Wingdings" pitchFamily="2" charset="2"/>
              <a:buChar char="l"/>
            </a:pPr>
            <a:r>
              <a:rPr lang="zh-CN" altLang="en-US" sz="1600" b="1" smtClean="0">
                <a:latin typeface="楷体_GB2312" pitchFamily="49" charset="-122"/>
                <a:ea typeface="楷体_GB2312" pitchFamily="49" charset="-122"/>
              </a:rPr>
              <a:t>其他垃圾车</a:t>
            </a:r>
          </a:p>
        </p:txBody>
      </p:sp>
      <p:sp>
        <p:nvSpPr>
          <p:cNvPr id="12" name="圆角矩形 11"/>
          <p:cNvSpPr/>
          <p:nvPr/>
        </p:nvSpPr>
        <p:spPr>
          <a:xfrm>
            <a:off x="2356285" y="25566"/>
            <a:ext cx="4401879" cy="520700"/>
          </a:xfrm>
          <a:prstGeom prst="roundRect">
            <a:avLst>
              <a:gd name="adj" fmla="val 2373"/>
            </a:avLst>
          </a:prstGeom>
          <a:solidFill>
            <a:schemeClr val="bg1">
              <a:lumMod val="95000"/>
            </a:schemeClr>
          </a:solidFill>
          <a:ln w="317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accent1"/>
                </a:solidFill>
              </a:rPr>
              <a:t>三、生活垃圾分类标准和流程</a:t>
            </a:r>
            <a:endParaRPr lang="zh-CN" altLang="en-US" sz="2400" b="1" dirty="0">
              <a:solidFill>
                <a:schemeClr val="accent1"/>
              </a:solidFill>
            </a:endParaRPr>
          </a:p>
        </p:txBody>
      </p:sp>
      <p:sp>
        <p:nvSpPr>
          <p:cNvPr id="3" name="矩形 2"/>
          <p:cNvSpPr/>
          <p:nvPr/>
        </p:nvSpPr>
        <p:spPr>
          <a:xfrm>
            <a:off x="172707" y="795418"/>
            <a:ext cx="1800494" cy="341632"/>
          </a:xfrm>
          <a:prstGeom prst="rect">
            <a:avLst/>
          </a:prstGeom>
        </p:spPr>
        <p:txBody>
          <a:bodyPr wrap="none">
            <a:spAutoFit/>
          </a:bodyPr>
          <a:lstStyle/>
          <a:p>
            <a:pPr lvl="0" algn="ctr" defTabSz="685800">
              <a:lnSpc>
                <a:spcPct val="90000"/>
              </a:lnSpc>
              <a:spcBef>
                <a:spcPct val="0"/>
              </a:spcBef>
            </a:pPr>
            <a:r>
              <a:rPr lang="zh-CN" altLang="en-US" b="1" dirty="0">
                <a:solidFill>
                  <a:srgbClr val="C00000"/>
                </a:solidFill>
                <a:latin typeface="微软雅黑" panose="020B0503020204020204" charset="-122"/>
              </a:rPr>
              <a:t>分类运输</a:t>
            </a:r>
            <a:r>
              <a:rPr lang="zh-CN" altLang="en-US" b="1" dirty="0" smtClean="0">
                <a:solidFill>
                  <a:srgbClr val="C00000"/>
                </a:solidFill>
                <a:latin typeface="微软雅黑" panose="020B0503020204020204" charset="-122"/>
              </a:rPr>
              <a:t>车辆：</a:t>
            </a:r>
            <a:endParaRPr lang="zh-CN" altLang="en-US" b="1" dirty="0">
              <a:solidFill>
                <a:srgbClr val="C00000"/>
              </a:solidFill>
              <a:latin typeface="微软雅黑" panose="020B0503020204020204"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fld id="{48F63A3B-78C7-47BE-AE5E-E10140E04643}" type="slidenum">
              <a:rPr lang="en-US" altLang="zh-CN" smtClean="0"/>
              <a:pPr algn="ctr"/>
              <a:t>35</a:t>
            </a:fld>
            <a:endParaRPr lang="zh-CN" altLang="en-US" dirty="0"/>
          </a:p>
        </p:txBody>
      </p:sp>
      <p:pic>
        <p:nvPicPr>
          <p:cNvPr id="18" name="图片 17"/>
          <p:cNvPicPr>
            <a:picLocks noChangeAspect="1"/>
          </p:cNvPicPr>
          <p:nvPr/>
        </p:nvPicPr>
        <p:blipFill>
          <a:blip r:embed="rId2" cstate="print"/>
          <a:stretch>
            <a:fillRect/>
          </a:stretch>
        </p:blipFill>
        <p:spPr>
          <a:xfrm>
            <a:off x="5647131" y="827793"/>
            <a:ext cx="2904267" cy="4014700"/>
          </a:xfrm>
          <a:prstGeom prst="rect">
            <a:avLst/>
          </a:prstGeom>
          <a:ln>
            <a:solidFill>
              <a:schemeClr val="accent1"/>
            </a:solidFill>
          </a:ln>
        </p:spPr>
      </p:pic>
      <p:pic>
        <p:nvPicPr>
          <p:cNvPr id="19" name="图片 18"/>
          <p:cNvPicPr>
            <a:picLocks noChangeAspect="1"/>
          </p:cNvPicPr>
          <p:nvPr/>
        </p:nvPicPr>
        <p:blipFill>
          <a:blip r:embed="rId3" cstate="print"/>
          <a:srcRect l="4921" r="5753" b="6549"/>
          <a:stretch>
            <a:fillRect/>
          </a:stretch>
        </p:blipFill>
        <p:spPr>
          <a:xfrm>
            <a:off x="845219" y="872262"/>
            <a:ext cx="4180115" cy="2164789"/>
          </a:xfrm>
          <a:prstGeom prst="rect">
            <a:avLst/>
          </a:prstGeom>
          <a:ln>
            <a:solidFill>
              <a:schemeClr val="accent1"/>
            </a:solidFill>
          </a:ln>
        </p:spPr>
      </p:pic>
      <p:pic>
        <p:nvPicPr>
          <p:cNvPr id="20" name="图片 19"/>
          <p:cNvPicPr>
            <a:picLocks noChangeAspect="1"/>
          </p:cNvPicPr>
          <p:nvPr/>
        </p:nvPicPr>
        <p:blipFill>
          <a:blip r:embed="rId4" cstate="print"/>
          <a:srcRect l="6802" t="11655" r="6181" b="16482"/>
          <a:stretch>
            <a:fillRect/>
          </a:stretch>
        </p:blipFill>
        <p:spPr>
          <a:xfrm>
            <a:off x="845219" y="3037051"/>
            <a:ext cx="4199860" cy="1832666"/>
          </a:xfrm>
          <a:prstGeom prst="rect">
            <a:avLst/>
          </a:prstGeom>
          <a:ln>
            <a:solidFill>
              <a:schemeClr val="accent1"/>
            </a:solidFill>
          </a:ln>
        </p:spPr>
      </p:pic>
      <p:sp>
        <p:nvSpPr>
          <p:cNvPr id="9" name="圆角矩形 8"/>
          <p:cNvSpPr/>
          <p:nvPr/>
        </p:nvSpPr>
        <p:spPr>
          <a:xfrm>
            <a:off x="2512114" y="0"/>
            <a:ext cx="4401879" cy="520700"/>
          </a:xfrm>
          <a:prstGeom prst="roundRect">
            <a:avLst>
              <a:gd name="adj" fmla="val 2373"/>
            </a:avLst>
          </a:prstGeom>
          <a:solidFill>
            <a:schemeClr val="bg1">
              <a:lumMod val="95000"/>
            </a:schemeClr>
          </a:solidFill>
          <a:ln w="317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accent1"/>
                </a:solidFill>
              </a:rPr>
              <a:t>三、生活垃圾分类标准和流程</a:t>
            </a:r>
            <a:endParaRPr lang="zh-CN" altLang="en-US" sz="2400" b="1" dirty="0">
              <a:solidFill>
                <a:schemeClr val="accent1"/>
              </a:solidFill>
            </a:endParaRPr>
          </a:p>
        </p:txBody>
      </p:sp>
      <p:sp>
        <p:nvSpPr>
          <p:cNvPr id="3" name="矩形 2"/>
          <p:cNvSpPr/>
          <p:nvPr/>
        </p:nvSpPr>
        <p:spPr>
          <a:xfrm>
            <a:off x="-96292" y="497131"/>
            <a:ext cx="2723823" cy="341632"/>
          </a:xfrm>
          <a:prstGeom prst="rect">
            <a:avLst/>
          </a:prstGeom>
        </p:spPr>
        <p:txBody>
          <a:bodyPr wrap="none">
            <a:spAutoFit/>
          </a:bodyPr>
          <a:lstStyle/>
          <a:p>
            <a:pPr lvl="0" algn="ctr" defTabSz="685800">
              <a:lnSpc>
                <a:spcPct val="90000"/>
              </a:lnSpc>
              <a:spcBef>
                <a:spcPct val="0"/>
              </a:spcBef>
              <a:defRPr/>
            </a:pPr>
            <a:r>
              <a:rPr lang="zh-CN" altLang="en-US" b="1" dirty="0">
                <a:solidFill>
                  <a:srgbClr val="C00000"/>
                </a:solidFill>
                <a:latin typeface="微软雅黑" panose="020B0503020204020204" charset="-122"/>
              </a:rPr>
              <a:t>签订分类收集运输</a:t>
            </a:r>
            <a:r>
              <a:rPr lang="zh-CN" altLang="en-US" b="1" dirty="0" smtClean="0">
                <a:solidFill>
                  <a:srgbClr val="C00000"/>
                </a:solidFill>
                <a:latin typeface="微软雅黑" panose="020B0503020204020204" charset="-122"/>
              </a:rPr>
              <a:t>合同：</a:t>
            </a:r>
            <a:endParaRPr lang="zh-CN" altLang="en-US" b="1" dirty="0">
              <a:solidFill>
                <a:srgbClr val="C00000"/>
              </a:solidFill>
              <a:latin typeface="微软雅黑" panose="020B0503020204020204"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菱形 107"/>
          <p:cNvSpPr/>
          <p:nvPr/>
        </p:nvSpPr>
        <p:spPr>
          <a:xfrm>
            <a:off x="3526972" y="4310742"/>
            <a:ext cx="415636" cy="380011"/>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灯片编号占位符 1"/>
          <p:cNvSpPr>
            <a:spLocks noGrp="1"/>
          </p:cNvSpPr>
          <p:nvPr>
            <p:ph type="sldNum" sz="quarter" idx="4"/>
          </p:nvPr>
        </p:nvSpPr>
        <p:spPr/>
        <p:txBody>
          <a:bodyPr/>
          <a:lstStyle/>
          <a:p>
            <a:pPr algn="ctr"/>
            <a:fld id="{48F63A3B-78C7-47BE-AE5E-E10140E04643}" type="slidenum">
              <a:rPr lang="en-US" altLang="zh-CN" smtClean="0"/>
              <a:pPr algn="ctr"/>
              <a:t>36</a:t>
            </a:fld>
            <a:endParaRPr lang="zh-CN" altLang="en-US" dirty="0"/>
          </a:p>
        </p:txBody>
      </p:sp>
      <p:grpSp>
        <p:nvGrpSpPr>
          <p:cNvPr id="3" name="组合 51"/>
          <p:cNvGrpSpPr/>
          <p:nvPr/>
        </p:nvGrpSpPr>
        <p:grpSpPr>
          <a:xfrm rot="10800000">
            <a:off x="1031126" y="710669"/>
            <a:ext cx="6984723" cy="3849456"/>
            <a:chOff x="306727" y="1341182"/>
            <a:chExt cx="8441737" cy="4515959"/>
          </a:xfrm>
        </p:grpSpPr>
        <p:sp>
          <p:nvSpPr>
            <p:cNvPr id="4" name="Oval 17"/>
            <p:cNvSpPr/>
            <p:nvPr/>
          </p:nvSpPr>
          <p:spPr>
            <a:xfrm rot="2700000">
              <a:off x="4486423" y="1341182"/>
              <a:ext cx="1045053" cy="1045054"/>
            </a:xfrm>
            <a:prstGeom prst="ellipse">
              <a:avLst/>
            </a:prstGeom>
            <a:solidFill>
              <a:srgbClr val="00602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5" name="Group 10"/>
            <p:cNvGrpSpPr/>
            <p:nvPr/>
          </p:nvGrpSpPr>
          <p:grpSpPr>
            <a:xfrm rot="2700000">
              <a:off x="3746017" y="1756952"/>
              <a:ext cx="1045053" cy="1540080"/>
              <a:chOff x="3124200" y="2114550"/>
              <a:chExt cx="1447800" cy="2133600"/>
            </a:xfrm>
            <a:solidFill>
              <a:srgbClr val="92D050"/>
            </a:solidFill>
          </p:grpSpPr>
          <p:sp>
            <p:nvSpPr>
              <p:cNvPr id="6" name="Oval 11"/>
              <p:cNvSpPr/>
              <p:nvPr/>
            </p:nvSpPr>
            <p:spPr>
              <a:xfrm>
                <a:off x="3124200" y="2800350"/>
                <a:ext cx="1447800" cy="14478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Up Arrow 12"/>
              <p:cNvSpPr/>
              <p:nvPr/>
            </p:nvSpPr>
            <p:spPr>
              <a:xfrm>
                <a:off x="3352800" y="2114550"/>
                <a:ext cx="990600" cy="914400"/>
              </a:xfrm>
              <a:prstGeom prst="upArrow">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9" name="Group 13"/>
            <p:cNvGrpSpPr/>
            <p:nvPr/>
          </p:nvGrpSpPr>
          <p:grpSpPr>
            <a:xfrm rot="18900000">
              <a:off x="4241042" y="2654606"/>
              <a:ext cx="1045054" cy="1540078"/>
              <a:chOff x="3124200" y="2114550"/>
              <a:chExt cx="1447800" cy="2133600"/>
            </a:xfrm>
            <a:solidFill>
              <a:srgbClr val="00602B"/>
            </a:solidFill>
          </p:grpSpPr>
          <p:sp>
            <p:nvSpPr>
              <p:cNvPr id="10" name="Oval 14"/>
              <p:cNvSpPr/>
              <p:nvPr/>
            </p:nvSpPr>
            <p:spPr>
              <a:xfrm>
                <a:off x="3124200" y="2800350"/>
                <a:ext cx="1447800" cy="14478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Up Arrow 15"/>
              <p:cNvSpPr/>
              <p:nvPr/>
            </p:nvSpPr>
            <p:spPr>
              <a:xfrm>
                <a:off x="3352800" y="2114550"/>
                <a:ext cx="990600" cy="914400"/>
              </a:xfrm>
              <a:prstGeom prst="upArrow">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2" name="Group 6"/>
            <p:cNvGrpSpPr/>
            <p:nvPr/>
          </p:nvGrpSpPr>
          <p:grpSpPr>
            <a:xfrm rot="2700000">
              <a:off x="3746017" y="3495863"/>
              <a:ext cx="1045053" cy="1540080"/>
              <a:chOff x="3124200" y="2114550"/>
              <a:chExt cx="1447800" cy="2133600"/>
            </a:xfrm>
            <a:solidFill>
              <a:srgbClr val="92D050"/>
            </a:solidFill>
          </p:grpSpPr>
          <p:sp>
            <p:nvSpPr>
              <p:cNvPr id="13" name="Oval 7"/>
              <p:cNvSpPr/>
              <p:nvPr/>
            </p:nvSpPr>
            <p:spPr>
              <a:xfrm>
                <a:off x="3124200" y="2800350"/>
                <a:ext cx="1447800" cy="14478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Up Arrow 8"/>
              <p:cNvSpPr/>
              <p:nvPr/>
            </p:nvSpPr>
            <p:spPr>
              <a:xfrm>
                <a:off x="3352800" y="2114550"/>
                <a:ext cx="990600" cy="914400"/>
              </a:xfrm>
              <a:prstGeom prst="upArrow">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5" name="Group 5"/>
            <p:cNvGrpSpPr/>
            <p:nvPr/>
          </p:nvGrpSpPr>
          <p:grpSpPr>
            <a:xfrm rot="18900000">
              <a:off x="4241042" y="4317063"/>
              <a:ext cx="1045054" cy="1540078"/>
              <a:chOff x="3124200" y="2114550"/>
              <a:chExt cx="1447800" cy="2133600"/>
            </a:xfrm>
          </p:grpSpPr>
          <p:sp>
            <p:nvSpPr>
              <p:cNvPr id="16" name="Oval 3"/>
              <p:cNvSpPr/>
              <p:nvPr/>
            </p:nvSpPr>
            <p:spPr>
              <a:xfrm>
                <a:off x="3124200" y="2800350"/>
                <a:ext cx="1447800" cy="1447800"/>
              </a:xfrm>
              <a:prstGeom prst="ellipse">
                <a:avLst/>
              </a:prstGeom>
              <a:solidFill>
                <a:srgbClr val="00602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Up Arrow 4"/>
              <p:cNvSpPr/>
              <p:nvPr/>
            </p:nvSpPr>
            <p:spPr>
              <a:xfrm>
                <a:off x="3352800" y="2114550"/>
                <a:ext cx="990600" cy="914400"/>
              </a:xfrm>
              <a:prstGeom prst="upArrow">
                <a:avLst/>
              </a:prstGeom>
              <a:solidFill>
                <a:srgbClr val="00602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18" name="Freeform 107"/>
            <p:cNvSpPr>
              <a:spLocks noEditPoints="1"/>
            </p:cNvSpPr>
            <p:nvPr/>
          </p:nvSpPr>
          <p:spPr bwMode="auto">
            <a:xfrm>
              <a:off x="4769949" y="5079296"/>
              <a:ext cx="360535" cy="365649"/>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ysClr val="window" lastClr="FFFFFF"/>
            </a:solidFill>
            <a:ln w="9525">
              <a:noFill/>
              <a:round/>
              <a:headEnd/>
              <a:tailEnd/>
            </a:ln>
          </p:spPr>
          <p:txBody>
            <a:bodyPr vert="horz" wrap="square" lIns="111650" tIns="55825" rIns="111650" bIns="55825" numCol="1" anchor="t" anchorCtr="0" compatLnSpc="1">
              <a:prstTxWarp prst="textNoShape">
                <a:avLst/>
              </a:prstTxWarp>
            </a:bodyP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74"/>
            <p:cNvSpPr>
              <a:spLocks noEditPoints="1"/>
            </p:cNvSpPr>
            <p:nvPr/>
          </p:nvSpPr>
          <p:spPr bwMode="auto">
            <a:xfrm rot="10800000">
              <a:off x="4758318" y="3410094"/>
              <a:ext cx="389616" cy="302203"/>
            </a:xfrm>
            <a:custGeom>
              <a:avLst/>
              <a:gdLst/>
              <a:ahLst/>
              <a:cxnLst>
                <a:cxn ang="0">
                  <a:pos x="66" y="17"/>
                </a:cxn>
                <a:cxn ang="0">
                  <a:pos x="47" y="30"/>
                </a:cxn>
                <a:cxn ang="0">
                  <a:pos x="37" y="36"/>
                </a:cxn>
                <a:cxn ang="0">
                  <a:pos x="36" y="36"/>
                </a:cxn>
                <a:cxn ang="0">
                  <a:pos x="36" y="36"/>
                </a:cxn>
                <a:cxn ang="0">
                  <a:pos x="26" y="30"/>
                </a:cxn>
                <a:cxn ang="0">
                  <a:pos x="7" y="17"/>
                </a:cxn>
                <a:cxn ang="0">
                  <a:pos x="0" y="7"/>
                </a:cxn>
                <a:cxn ang="0">
                  <a:pos x="7" y="0"/>
                </a:cxn>
                <a:cxn ang="0">
                  <a:pos x="66" y="0"/>
                </a:cxn>
                <a:cxn ang="0">
                  <a:pos x="72" y="6"/>
                </a:cxn>
                <a:cxn ang="0">
                  <a:pos x="66" y="17"/>
                </a:cxn>
                <a:cxn ang="0">
                  <a:pos x="72" y="50"/>
                </a:cxn>
                <a:cxn ang="0">
                  <a:pos x="66" y="56"/>
                </a:cxn>
                <a:cxn ang="0">
                  <a:pos x="7" y="56"/>
                </a:cxn>
                <a:cxn ang="0">
                  <a:pos x="0" y="50"/>
                </a:cxn>
                <a:cxn ang="0">
                  <a:pos x="0" y="18"/>
                </a:cxn>
                <a:cxn ang="0">
                  <a:pos x="5" y="21"/>
                </a:cxn>
                <a:cxn ang="0">
                  <a:pos x="24" y="35"/>
                </a:cxn>
                <a:cxn ang="0">
                  <a:pos x="36" y="41"/>
                </a:cxn>
                <a:cxn ang="0">
                  <a:pos x="36" y="41"/>
                </a:cxn>
                <a:cxn ang="0">
                  <a:pos x="37" y="41"/>
                </a:cxn>
                <a:cxn ang="0">
                  <a:pos x="48" y="35"/>
                </a:cxn>
                <a:cxn ang="0">
                  <a:pos x="68" y="21"/>
                </a:cxn>
                <a:cxn ang="0">
                  <a:pos x="72" y="18"/>
                </a:cxn>
                <a:cxn ang="0">
                  <a:pos x="72" y="50"/>
                </a:cxn>
              </a:cxnLst>
              <a:rect l="0" t="0" r="r" b="b"/>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ysClr val="window" lastClr="FFFFFF"/>
            </a:solidFill>
            <a:ln w="9525">
              <a:noFill/>
              <a:round/>
              <a:headEnd/>
              <a:tailEnd/>
            </a:ln>
          </p:spPr>
          <p:txBody>
            <a:bodyPr vert="horz" wrap="square" lIns="111650" tIns="55825" rIns="111650" bIns="5582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48"/>
            <p:cNvSpPr>
              <a:spLocks noEditPoints="1"/>
            </p:cNvSpPr>
            <p:nvPr/>
          </p:nvSpPr>
          <p:spPr bwMode="auto">
            <a:xfrm rot="10800000">
              <a:off x="3890833" y="2531524"/>
              <a:ext cx="397368" cy="383075"/>
            </a:xfrm>
            <a:custGeom>
              <a:avLst/>
              <a:gdLst/>
              <a:ahLst/>
              <a:cxnLst>
                <a:cxn ang="0">
                  <a:pos x="16" y="54"/>
                </a:cxn>
                <a:cxn ang="0">
                  <a:pos x="14" y="57"/>
                </a:cxn>
                <a:cxn ang="0">
                  <a:pos x="2" y="57"/>
                </a:cxn>
                <a:cxn ang="0">
                  <a:pos x="0" y="54"/>
                </a:cxn>
                <a:cxn ang="0">
                  <a:pos x="0" y="29"/>
                </a:cxn>
                <a:cxn ang="0">
                  <a:pos x="2" y="26"/>
                </a:cxn>
                <a:cxn ang="0">
                  <a:pos x="14" y="26"/>
                </a:cxn>
                <a:cxn ang="0">
                  <a:pos x="16" y="29"/>
                </a:cxn>
                <a:cxn ang="0">
                  <a:pos x="16" y="54"/>
                </a:cxn>
                <a:cxn ang="0">
                  <a:pos x="7" y="47"/>
                </a:cxn>
                <a:cxn ang="0">
                  <a:pos x="5" y="49"/>
                </a:cxn>
                <a:cxn ang="0">
                  <a:pos x="7" y="52"/>
                </a:cxn>
                <a:cxn ang="0">
                  <a:pos x="10" y="49"/>
                </a:cxn>
                <a:cxn ang="0">
                  <a:pos x="7" y="47"/>
                </a:cxn>
                <a:cxn ang="0">
                  <a:pos x="62" y="35"/>
                </a:cxn>
                <a:cxn ang="0">
                  <a:pos x="62" y="38"/>
                </a:cxn>
                <a:cxn ang="0">
                  <a:pos x="61" y="43"/>
                </a:cxn>
                <a:cxn ang="0">
                  <a:pos x="61" y="48"/>
                </a:cxn>
                <a:cxn ang="0">
                  <a:pos x="59" y="52"/>
                </a:cxn>
                <a:cxn ang="0">
                  <a:pos x="57" y="59"/>
                </a:cxn>
                <a:cxn ang="0">
                  <a:pos x="49" y="62"/>
                </a:cxn>
                <a:cxn ang="0">
                  <a:pos x="47" y="62"/>
                </a:cxn>
                <a:cxn ang="0">
                  <a:pos x="44" y="62"/>
                </a:cxn>
                <a:cxn ang="0">
                  <a:pos x="43" y="62"/>
                </a:cxn>
                <a:cxn ang="0">
                  <a:pos x="28" y="59"/>
                </a:cxn>
                <a:cxn ang="0">
                  <a:pos x="22" y="57"/>
                </a:cxn>
                <a:cxn ang="0">
                  <a:pos x="19" y="54"/>
                </a:cxn>
                <a:cxn ang="0">
                  <a:pos x="19" y="29"/>
                </a:cxn>
                <a:cxn ang="0">
                  <a:pos x="21" y="26"/>
                </a:cxn>
                <a:cxn ang="0">
                  <a:pos x="29" y="19"/>
                </a:cxn>
                <a:cxn ang="0">
                  <a:pos x="33" y="14"/>
                </a:cxn>
                <a:cxn ang="0">
                  <a:pos x="35" y="8"/>
                </a:cxn>
                <a:cxn ang="0">
                  <a:pos x="38" y="1"/>
                </a:cxn>
                <a:cxn ang="0">
                  <a:pos x="40" y="0"/>
                </a:cxn>
                <a:cxn ang="0">
                  <a:pos x="49" y="11"/>
                </a:cxn>
                <a:cxn ang="0">
                  <a:pos x="46" y="18"/>
                </a:cxn>
                <a:cxn ang="0">
                  <a:pos x="45" y="21"/>
                </a:cxn>
                <a:cxn ang="0">
                  <a:pos x="56" y="21"/>
                </a:cxn>
                <a:cxn ang="0">
                  <a:pos x="64" y="29"/>
                </a:cxn>
                <a:cxn ang="0">
                  <a:pos x="62" y="35"/>
                </a:cxn>
              </a:cxnLst>
              <a:rect l="0" t="0" r="r" b="b"/>
              <a:pathLst>
                <a:path w="64" h="62">
                  <a:moveTo>
                    <a:pt x="16" y="54"/>
                  </a:moveTo>
                  <a:cubicBezTo>
                    <a:pt x="16" y="56"/>
                    <a:pt x="15" y="57"/>
                    <a:pt x="14" y="57"/>
                  </a:cubicBezTo>
                  <a:cubicBezTo>
                    <a:pt x="2" y="57"/>
                    <a:pt x="2" y="57"/>
                    <a:pt x="2" y="57"/>
                  </a:cubicBezTo>
                  <a:cubicBezTo>
                    <a:pt x="1" y="57"/>
                    <a:pt x="0" y="56"/>
                    <a:pt x="0" y="54"/>
                  </a:cubicBezTo>
                  <a:cubicBezTo>
                    <a:pt x="0" y="29"/>
                    <a:pt x="0" y="29"/>
                    <a:pt x="0" y="29"/>
                  </a:cubicBezTo>
                  <a:cubicBezTo>
                    <a:pt x="0" y="27"/>
                    <a:pt x="1" y="26"/>
                    <a:pt x="2" y="26"/>
                  </a:cubicBezTo>
                  <a:cubicBezTo>
                    <a:pt x="14" y="26"/>
                    <a:pt x="14" y="26"/>
                    <a:pt x="14" y="26"/>
                  </a:cubicBezTo>
                  <a:cubicBezTo>
                    <a:pt x="15" y="26"/>
                    <a:pt x="16" y="27"/>
                    <a:pt x="16" y="29"/>
                  </a:cubicBezTo>
                  <a:lnTo>
                    <a:pt x="16" y="54"/>
                  </a:lnTo>
                  <a:close/>
                  <a:moveTo>
                    <a:pt x="7" y="47"/>
                  </a:moveTo>
                  <a:cubicBezTo>
                    <a:pt x="6" y="47"/>
                    <a:pt x="5" y="48"/>
                    <a:pt x="5" y="49"/>
                  </a:cubicBezTo>
                  <a:cubicBezTo>
                    <a:pt x="5" y="51"/>
                    <a:pt x="6" y="52"/>
                    <a:pt x="7" y="52"/>
                  </a:cubicBezTo>
                  <a:cubicBezTo>
                    <a:pt x="9" y="52"/>
                    <a:pt x="10" y="51"/>
                    <a:pt x="10" y="49"/>
                  </a:cubicBezTo>
                  <a:cubicBezTo>
                    <a:pt x="10" y="48"/>
                    <a:pt x="9" y="47"/>
                    <a:pt x="7" y="47"/>
                  </a:cubicBezTo>
                  <a:close/>
                  <a:moveTo>
                    <a:pt x="62" y="35"/>
                  </a:moveTo>
                  <a:cubicBezTo>
                    <a:pt x="62" y="36"/>
                    <a:pt x="62" y="37"/>
                    <a:pt x="62" y="38"/>
                  </a:cubicBezTo>
                  <a:cubicBezTo>
                    <a:pt x="62" y="40"/>
                    <a:pt x="62" y="42"/>
                    <a:pt x="61" y="43"/>
                  </a:cubicBezTo>
                  <a:cubicBezTo>
                    <a:pt x="61" y="45"/>
                    <a:pt x="61" y="46"/>
                    <a:pt x="61" y="48"/>
                  </a:cubicBezTo>
                  <a:cubicBezTo>
                    <a:pt x="60" y="49"/>
                    <a:pt x="60" y="51"/>
                    <a:pt x="59" y="52"/>
                  </a:cubicBezTo>
                  <a:cubicBezTo>
                    <a:pt x="59" y="55"/>
                    <a:pt x="58" y="57"/>
                    <a:pt x="57" y="59"/>
                  </a:cubicBezTo>
                  <a:cubicBezTo>
                    <a:pt x="55" y="61"/>
                    <a:pt x="52" y="62"/>
                    <a:pt x="49" y="62"/>
                  </a:cubicBezTo>
                  <a:cubicBezTo>
                    <a:pt x="48" y="62"/>
                    <a:pt x="48" y="62"/>
                    <a:pt x="47" y="62"/>
                  </a:cubicBezTo>
                  <a:cubicBezTo>
                    <a:pt x="44" y="62"/>
                    <a:pt x="44" y="62"/>
                    <a:pt x="44" y="62"/>
                  </a:cubicBezTo>
                  <a:cubicBezTo>
                    <a:pt x="43" y="62"/>
                    <a:pt x="43" y="62"/>
                    <a:pt x="43" y="62"/>
                  </a:cubicBezTo>
                  <a:cubicBezTo>
                    <a:pt x="38" y="62"/>
                    <a:pt x="32" y="60"/>
                    <a:pt x="28" y="59"/>
                  </a:cubicBezTo>
                  <a:cubicBezTo>
                    <a:pt x="25" y="58"/>
                    <a:pt x="23" y="57"/>
                    <a:pt x="22" y="57"/>
                  </a:cubicBezTo>
                  <a:cubicBezTo>
                    <a:pt x="20" y="57"/>
                    <a:pt x="19" y="56"/>
                    <a:pt x="19" y="54"/>
                  </a:cubicBezTo>
                  <a:cubicBezTo>
                    <a:pt x="19" y="29"/>
                    <a:pt x="19" y="29"/>
                    <a:pt x="19" y="29"/>
                  </a:cubicBezTo>
                  <a:cubicBezTo>
                    <a:pt x="19" y="27"/>
                    <a:pt x="20" y="26"/>
                    <a:pt x="21" y="26"/>
                  </a:cubicBezTo>
                  <a:cubicBezTo>
                    <a:pt x="23" y="26"/>
                    <a:pt x="27" y="21"/>
                    <a:pt x="29" y="19"/>
                  </a:cubicBezTo>
                  <a:cubicBezTo>
                    <a:pt x="30" y="17"/>
                    <a:pt x="31" y="15"/>
                    <a:pt x="33" y="14"/>
                  </a:cubicBezTo>
                  <a:cubicBezTo>
                    <a:pt x="34" y="13"/>
                    <a:pt x="35" y="10"/>
                    <a:pt x="35" y="8"/>
                  </a:cubicBezTo>
                  <a:cubicBezTo>
                    <a:pt x="36" y="5"/>
                    <a:pt x="36" y="3"/>
                    <a:pt x="38" y="1"/>
                  </a:cubicBezTo>
                  <a:cubicBezTo>
                    <a:pt x="38" y="1"/>
                    <a:pt x="39" y="0"/>
                    <a:pt x="40" y="0"/>
                  </a:cubicBezTo>
                  <a:cubicBezTo>
                    <a:pt x="49" y="0"/>
                    <a:pt x="49" y="8"/>
                    <a:pt x="49" y="11"/>
                  </a:cubicBezTo>
                  <a:cubicBezTo>
                    <a:pt x="49" y="14"/>
                    <a:pt x="47" y="16"/>
                    <a:pt x="46" y="18"/>
                  </a:cubicBezTo>
                  <a:cubicBezTo>
                    <a:pt x="46" y="19"/>
                    <a:pt x="46" y="20"/>
                    <a:pt x="45" y="21"/>
                  </a:cubicBezTo>
                  <a:cubicBezTo>
                    <a:pt x="56" y="21"/>
                    <a:pt x="56" y="21"/>
                    <a:pt x="56" y="21"/>
                  </a:cubicBezTo>
                  <a:cubicBezTo>
                    <a:pt x="60" y="21"/>
                    <a:pt x="64" y="25"/>
                    <a:pt x="64" y="29"/>
                  </a:cubicBezTo>
                  <a:cubicBezTo>
                    <a:pt x="64" y="31"/>
                    <a:pt x="63" y="33"/>
                    <a:pt x="62" y="35"/>
                  </a:cubicBezTo>
                  <a:close/>
                </a:path>
              </a:pathLst>
            </a:custGeom>
            <a:solidFill>
              <a:sysClr val="window" lastClr="FFFFFF"/>
            </a:solidFill>
            <a:ln w="9525">
              <a:noFill/>
              <a:round/>
              <a:headEnd/>
              <a:tailEnd/>
            </a:ln>
          </p:spPr>
          <p:txBody>
            <a:bodyPr vert="horz" wrap="square" lIns="111650" tIns="55825" rIns="111650" bIns="5582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1"/>
            <p:cNvSpPr>
              <a:spLocks noEditPoints="1"/>
            </p:cNvSpPr>
            <p:nvPr/>
          </p:nvSpPr>
          <p:spPr bwMode="auto">
            <a:xfrm rot="10800000">
              <a:off x="3904653" y="4229948"/>
              <a:ext cx="377981" cy="306951"/>
            </a:xfrm>
            <a:custGeom>
              <a:avLst/>
              <a:gdLst/>
              <a:ahLst/>
              <a:cxnLst>
                <a:cxn ang="0">
                  <a:pos x="69" y="43"/>
                </a:cxn>
                <a:cxn ang="0">
                  <a:pos x="64" y="46"/>
                </a:cxn>
                <a:cxn ang="0">
                  <a:pos x="54" y="56"/>
                </a:cxn>
                <a:cxn ang="0">
                  <a:pos x="44" y="46"/>
                </a:cxn>
                <a:cxn ang="0">
                  <a:pos x="28" y="46"/>
                </a:cxn>
                <a:cxn ang="0">
                  <a:pos x="18" y="56"/>
                </a:cxn>
                <a:cxn ang="0">
                  <a:pos x="8" y="46"/>
                </a:cxn>
                <a:cxn ang="0">
                  <a:pos x="5" y="46"/>
                </a:cxn>
                <a:cxn ang="0">
                  <a:pos x="0" y="43"/>
                </a:cxn>
                <a:cxn ang="0">
                  <a:pos x="3" y="41"/>
                </a:cxn>
                <a:cxn ang="0">
                  <a:pos x="3" y="28"/>
                </a:cxn>
                <a:cxn ang="0">
                  <a:pos x="4" y="20"/>
                </a:cxn>
                <a:cxn ang="0">
                  <a:pos x="12" y="12"/>
                </a:cxn>
                <a:cxn ang="0">
                  <a:pos x="17" y="10"/>
                </a:cxn>
                <a:cxn ang="0">
                  <a:pos x="23" y="10"/>
                </a:cxn>
                <a:cxn ang="0">
                  <a:pos x="23" y="2"/>
                </a:cxn>
                <a:cxn ang="0">
                  <a:pos x="26" y="0"/>
                </a:cxn>
                <a:cxn ang="0">
                  <a:pos x="67" y="0"/>
                </a:cxn>
                <a:cxn ang="0">
                  <a:pos x="69" y="2"/>
                </a:cxn>
                <a:cxn ang="0">
                  <a:pos x="69" y="43"/>
                </a:cxn>
                <a:cxn ang="0">
                  <a:pos x="23" y="25"/>
                </a:cxn>
                <a:cxn ang="0">
                  <a:pos x="23" y="15"/>
                </a:cxn>
                <a:cxn ang="0">
                  <a:pos x="17" y="15"/>
                </a:cxn>
                <a:cxn ang="0">
                  <a:pos x="16" y="15"/>
                </a:cxn>
                <a:cxn ang="0">
                  <a:pos x="8" y="23"/>
                </a:cxn>
                <a:cxn ang="0">
                  <a:pos x="8" y="24"/>
                </a:cxn>
                <a:cxn ang="0">
                  <a:pos x="8" y="25"/>
                </a:cxn>
                <a:cxn ang="0">
                  <a:pos x="23" y="25"/>
                </a:cxn>
                <a:cxn ang="0">
                  <a:pos x="18" y="41"/>
                </a:cxn>
                <a:cxn ang="0">
                  <a:pos x="13" y="46"/>
                </a:cxn>
                <a:cxn ang="0">
                  <a:pos x="18" y="51"/>
                </a:cxn>
                <a:cxn ang="0">
                  <a:pos x="23" y="46"/>
                </a:cxn>
                <a:cxn ang="0">
                  <a:pos x="18" y="41"/>
                </a:cxn>
                <a:cxn ang="0">
                  <a:pos x="54" y="41"/>
                </a:cxn>
                <a:cxn ang="0">
                  <a:pos x="49" y="46"/>
                </a:cxn>
                <a:cxn ang="0">
                  <a:pos x="54" y="51"/>
                </a:cxn>
                <a:cxn ang="0">
                  <a:pos x="59" y="46"/>
                </a:cxn>
                <a:cxn ang="0">
                  <a:pos x="54" y="41"/>
                </a:cxn>
              </a:cxnLst>
              <a:rect l="0" t="0" r="r" b="b"/>
              <a:pathLst>
                <a:path w="69" h="56">
                  <a:moveTo>
                    <a:pt x="69" y="43"/>
                  </a:moveTo>
                  <a:cubicBezTo>
                    <a:pt x="69" y="46"/>
                    <a:pt x="66" y="46"/>
                    <a:pt x="64" y="46"/>
                  </a:cubicBezTo>
                  <a:cubicBezTo>
                    <a:pt x="64" y="52"/>
                    <a:pt x="60" y="56"/>
                    <a:pt x="54" y="56"/>
                  </a:cubicBezTo>
                  <a:cubicBezTo>
                    <a:pt x="48" y="56"/>
                    <a:pt x="44" y="52"/>
                    <a:pt x="44" y="46"/>
                  </a:cubicBezTo>
                  <a:cubicBezTo>
                    <a:pt x="28" y="46"/>
                    <a:pt x="28" y="46"/>
                    <a:pt x="28" y="46"/>
                  </a:cubicBezTo>
                  <a:cubicBezTo>
                    <a:pt x="28" y="52"/>
                    <a:pt x="24" y="56"/>
                    <a:pt x="18" y="56"/>
                  </a:cubicBezTo>
                  <a:cubicBezTo>
                    <a:pt x="12" y="56"/>
                    <a:pt x="8" y="52"/>
                    <a:pt x="8" y="46"/>
                  </a:cubicBezTo>
                  <a:cubicBezTo>
                    <a:pt x="5" y="46"/>
                    <a:pt x="5" y="46"/>
                    <a:pt x="5" y="46"/>
                  </a:cubicBezTo>
                  <a:cubicBezTo>
                    <a:pt x="3" y="46"/>
                    <a:pt x="0" y="46"/>
                    <a:pt x="0" y="43"/>
                  </a:cubicBezTo>
                  <a:cubicBezTo>
                    <a:pt x="0" y="42"/>
                    <a:pt x="1" y="41"/>
                    <a:pt x="3" y="41"/>
                  </a:cubicBezTo>
                  <a:cubicBezTo>
                    <a:pt x="3" y="28"/>
                    <a:pt x="3" y="28"/>
                    <a:pt x="3" y="28"/>
                  </a:cubicBezTo>
                  <a:cubicBezTo>
                    <a:pt x="3" y="25"/>
                    <a:pt x="2" y="22"/>
                    <a:pt x="4" y="20"/>
                  </a:cubicBezTo>
                  <a:cubicBezTo>
                    <a:pt x="12" y="12"/>
                    <a:pt x="12" y="12"/>
                    <a:pt x="12" y="12"/>
                  </a:cubicBezTo>
                  <a:cubicBezTo>
                    <a:pt x="13" y="11"/>
                    <a:pt x="15" y="10"/>
                    <a:pt x="17" y="10"/>
                  </a:cubicBezTo>
                  <a:cubicBezTo>
                    <a:pt x="23" y="10"/>
                    <a:pt x="23" y="10"/>
                    <a:pt x="23" y="10"/>
                  </a:cubicBezTo>
                  <a:cubicBezTo>
                    <a:pt x="23" y="2"/>
                    <a:pt x="23" y="2"/>
                    <a:pt x="23" y="2"/>
                  </a:cubicBezTo>
                  <a:cubicBezTo>
                    <a:pt x="23" y="1"/>
                    <a:pt x="24" y="0"/>
                    <a:pt x="26" y="0"/>
                  </a:cubicBezTo>
                  <a:cubicBezTo>
                    <a:pt x="67" y="0"/>
                    <a:pt x="67" y="0"/>
                    <a:pt x="67" y="0"/>
                  </a:cubicBezTo>
                  <a:cubicBezTo>
                    <a:pt x="68" y="0"/>
                    <a:pt x="69" y="1"/>
                    <a:pt x="69" y="2"/>
                  </a:cubicBezTo>
                  <a:lnTo>
                    <a:pt x="69" y="43"/>
                  </a:lnTo>
                  <a:close/>
                  <a:moveTo>
                    <a:pt x="23" y="25"/>
                  </a:moveTo>
                  <a:cubicBezTo>
                    <a:pt x="23" y="15"/>
                    <a:pt x="23" y="15"/>
                    <a:pt x="23" y="15"/>
                  </a:cubicBezTo>
                  <a:cubicBezTo>
                    <a:pt x="17" y="15"/>
                    <a:pt x="17" y="15"/>
                    <a:pt x="17" y="15"/>
                  </a:cubicBezTo>
                  <a:cubicBezTo>
                    <a:pt x="17" y="15"/>
                    <a:pt x="16" y="15"/>
                    <a:pt x="16" y="15"/>
                  </a:cubicBezTo>
                  <a:cubicBezTo>
                    <a:pt x="8" y="23"/>
                    <a:pt x="8" y="23"/>
                    <a:pt x="8" y="23"/>
                  </a:cubicBezTo>
                  <a:cubicBezTo>
                    <a:pt x="8" y="23"/>
                    <a:pt x="8" y="24"/>
                    <a:pt x="8" y="24"/>
                  </a:cubicBezTo>
                  <a:cubicBezTo>
                    <a:pt x="8" y="25"/>
                    <a:pt x="8" y="25"/>
                    <a:pt x="8" y="25"/>
                  </a:cubicBezTo>
                  <a:lnTo>
                    <a:pt x="23" y="25"/>
                  </a:lnTo>
                  <a:close/>
                  <a:moveTo>
                    <a:pt x="18" y="41"/>
                  </a:moveTo>
                  <a:cubicBezTo>
                    <a:pt x="15" y="41"/>
                    <a:pt x="13" y="43"/>
                    <a:pt x="13" y="46"/>
                  </a:cubicBezTo>
                  <a:cubicBezTo>
                    <a:pt x="13" y="49"/>
                    <a:pt x="15" y="51"/>
                    <a:pt x="18" y="51"/>
                  </a:cubicBezTo>
                  <a:cubicBezTo>
                    <a:pt x="21" y="51"/>
                    <a:pt x="23" y="49"/>
                    <a:pt x="23" y="46"/>
                  </a:cubicBezTo>
                  <a:cubicBezTo>
                    <a:pt x="23" y="43"/>
                    <a:pt x="21" y="41"/>
                    <a:pt x="18" y="41"/>
                  </a:cubicBezTo>
                  <a:close/>
                  <a:moveTo>
                    <a:pt x="54" y="41"/>
                  </a:moveTo>
                  <a:cubicBezTo>
                    <a:pt x="51" y="41"/>
                    <a:pt x="49" y="43"/>
                    <a:pt x="49" y="46"/>
                  </a:cubicBezTo>
                  <a:cubicBezTo>
                    <a:pt x="49" y="49"/>
                    <a:pt x="51" y="51"/>
                    <a:pt x="54" y="51"/>
                  </a:cubicBezTo>
                  <a:cubicBezTo>
                    <a:pt x="57" y="51"/>
                    <a:pt x="59" y="49"/>
                    <a:pt x="59" y="46"/>
                  </a:cubicBezTo>
                  <a:cubicBezTo>
                    <a:pt x="59" y="43"/>
                    <a:pt x="57" y="41"/>
                    <a:pt x="54" y="41"/>
                  </a:cubicBezTo>
                  <a:close/>
                </a:path>
              </a:pathLst>
            </a:custGeom>
            <a:solidFill>
              <a:sysClr val="window" lastClr="FFFFFF"/>
            </a:solidFill>
            <a:ln w="9525">
              <a:noFill/>
              <a:round/>
              <a:headEnd/>
              <a:tailEnd/>
            </a:ln>
          </p:spPr>
          <p:txBody>
            <a:bodyPr vert="horz" wrap="square" lIns="111650" tIns="55825" rIns="111650" bIns="5582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118"/>
            <p:cNvSpPr>
              <a:spLocks noEditPoints="1"/>
            </p:cNvSpPr>
            <p:nvPr/>
          </p:nvSpPr>
          <p:spPr bwMode="auto">
            <a:xfrm>
              <a:off x="4823582" y="1727412"/>
              <a:ext cx="399305" cy="388583"/>
            </a:xfrm>
            <a:custGeom>
              <a:avLst/>
              <a:gdLst/>
              <a:ahLst/>
              <a:cxnLst>
                <a:cxn ang="0">
                  <a:pos x="53" y="58"/>
                </a:cxn>
                <a:cxn ang="0">
                  <a:pos x="31" y="67"/>
                </a:cxn>
                <a:cxn ang="0">
                  <a:pos x="0" y="36"/>
                </a:cxn>
                <a:cxn ang="0">
                  <a:pos x="31" y="5"/>
                </a:cxn>
                <a:cxn ang="0">
                  <a:pos x="31" y="36"/>
                </a:cxn>
                <a:cxn ang="0">
                  <a:pos x="53" y="58"/>
                </a:cxn>
                <a:cxn ang="0">
                  <a:pos x="36" y="31"/>
                </a:cxn>
                <a:cxn ang="0">
                  <a:pos x="36" y="0"/>
                </a:cxn>
                <a:cxn ang="0">
                  <a:pos x="67" y="31"/>
                </a:cxn>
                <a:cxn ang="0">
                  <a:pos x="36" y="31"/>
                </a:cxn>
                <a:cxn ang="0">
                  <a:pos x="69" y="36"/>
                </a:cxn>
                <a:cxn ang="0">
                  <a:pos x="60" y="58"/>
                </a:cxn>
                <a:cxn ang="0">
                  <a:pos x="38" y="36"/>
                </a:cxn>
                <a:cxn ang="0">
                  <a:pos x="69" y="36"/>
                </a:cxn>
              </a:cxnLst>
              <a:rect l="0" t="0" r="r" b="b"/>
              <a:pathLst>
                <a:path w="69" h="67">
                  <a:moveTo>
                    <a:pt x="53" y="58"/>
                  </a:moveTo>
                  <a:cubicBezTo>
                    <a:pt x="47" y="64"/>
                    <a:pt x="39" y="67"/>
                    <a:pt x="31" y="67"/>
                  </a:cubicBezTo>
                  <a:cubicBezTo>
                    <a:pt x="14" y="67"/>
                    <a:pt x="0" y="53"/>
                    <a:pt x="0" y="36"/>
                  </a:cubicBezTo>
                  <a:cubicBezTo>
                    <a:pt x="0" y="19"/>
                    <a:pt x="14" y="5"/>
                    <a:pt x="31" y="5"/>
                  </a:cubicBezTo>
                  <a:cubicBezTo>
                    <a:pt x="31" y="36"/>
                    <a:pt x="31" y="36"/>
                    <a:pt x="31" y="36"/>
                  </a:cubicBezTo>
                  <a:lnTo>
                    <a:pt x="53" y="58"/>
                  </a:lnTo>
                  <a:close/>
                  <a:moveTo>
                    <a:pt x="36" y="31"/>
                  </a:moveTo>
                  <a:cubicBezTo>
                    <a:pt x="36" y="0"/>
                    <a:pt x="36" y="0"/>
                    <a:pt x="36" y="0"/>
                  </a:cubicBezTo>
                  <a:cubicBezTo>
                    <a:pt x="53" y="0"/>
                    <a:pt x="67" y="14"/>
                    <a:pt x="67" y="31"/>
                  </a:cubicBezTo>
                  <a:lnTo>
                    <a:pt x="36" y="31"/>
                  </a:lnTo>
                  <a:close/>
                  <a:moveTo>
                    <a:pt x="69" y="36"/>
                  </a:moveTo>
                  <a:cubicBezTo>
                    <a:pt x="69" y="45"/>
                    <a:pt x="66" y="53"/>
                    <a:pt x="60" y="58"/>
                  </a:cubicBezTo>
                  <a:cubicBezTo>
                    <a:pt x="38" y="36"/>
                    <a:pt x="38" y="36"/>
                    <a:pt x="38" y="36"/>
                  </a:cubicBezTo>
                  <a:lnTo>
                    <a:pt x="69" y="36"/>
                  </a:lnTo>
                  <a:close/>
                </a:path>
              </a:pathLst>
            </a:custGeom>
            <a:solidFill>
              <a:sysClr val="window" lastClr="FFFFFF"/>
            </a:solidFill>
            <a:ln w="9525">
              <a:noFill/>
              <a:round/>
              <a:headEnd/>
              <a:tailEnd/>
            </a:ln>
          </p:spPr>
          <p:txBody>
            <a:bodyPr vert="horz" wrap="square" lIns="111650" tIns="55825" rIns="111650" bIns="5582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Isosceles Triangle 37"/>
            <p:cNvSpPr/>
            <p:nvPr/>
          </p:nvSpPr>
          <p:spPr>
            <a:xfrm rot="5400000">
              <a:off x="3263770" y="2455900"/>
              <a:ext cx="209325" cy="162516"/>
            </a:xfrm>
            <a:prstGeom prst="triangle">
              <a:avLst/>
            </a:pr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23" name="Group 42"/>
            <p:cNvGrpSpPr/>
            <p:nvPr/>
          </p:nvGrpSpPr>
          <p:grpSpPr>
            <a:xfrm>
              <a:off x="306727" y="4157616"/>
              <a:ext cx="3142962" cy="717166"/>
              <a:chOff x="838200" y="1919136"/>
              <a:chExt cx="2893138" cy="783203"/>
            </a:xfrm>
          </p:grpSpPr>
          <p:sp>
            <p:nvSpPr>
              <p:cNvPr id="35" name="Isosceles Triangle 43"/>
              <p:cNvSpPr/>
              <p:nvPr/>
            </p:nvSpPr>
            <p:spPr>
              <a:xfrm rot="5400000">
                <a:off x="3542239" y="2235938"/>
                <a:ext cx="228600" cy="149598"/>
              </a:xfrm>
              <a:prstGeom prst="triangle">
                <a:avLst/>
              </a:pr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6" name="Rounded Rectangle 45"/>
              <p:cNvSpPr/>
              <p:nvPr/>
            </p:nvSpPr>
            <p:spPr>
              <a:xfrm rot="10800000">
                <a:off x="838200" y="1919136"/>
                <a:ext cx="2743200" cy="783203"/>
              </a:xfrm>
              <a:prstGeom prst="roundRect">
                <a:avLst>
                  <a:gd name="adj" fmla="val 15647"/>
                </a:avLst>
              </a:prstGeom>
              <a:noFill/>
              <a:ln w="190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lang="zh-CN" altLang="en-US" sz="2000" b="1" kern="0" smtClea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设施</a:t>
                </a:r>
                <a:r>
                  <a:rPr kumimoji="0" lang="zh-CN" altLang="en-US" sz="2000" b="1" i="0" u="none" strike="noStrike" kern="0" cap="none" spc="0" normalizeH="0" baseline="0" noProof="0" smtClean="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配备</a:t>
                </a:r>
                <a:r>
                  <a:rPr kumimoji="0" lang="en-US" altLang="zh-CN" sz="2000" b="1" i="0" u="none" strike="noStrike" kern="0" cap="none" spc="0" normalizeH="0" baseline="0" noProof="0" smtClean="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&amp;</a:t>
                </a:r>
                <a:r>
                  <a:rPr kumimoji="0" lang="zh-CN" altLang="en-US" sz="2000" b="1" i="0" u="none" strike="noStrike" kern="0" cap="none" spc="0" normalizeH="0" baseline="0" noProof="0" smtClean="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分类收集</a:t>
                </a:r>
                <a:endParaRPr kumimoji="0" lang="en-US" sz="2000" b="1" i="0" u="none" strike="noStrike" kern="0" cap="none" spc="0" normalizeH="0" baseline="0" noProof="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40" name="Isosceles Triangle 49"/>
            <p:cNvSpPr/>
            <p:nvPr/>
          </p:nvSpPr>
          <p:spPr>
            <a:xfrm rot="16200000" flipH="1">
              <a:off x="5582098" y="1779207"/>
              <a:ext cx="209325" cy="162516"/>
            </a:xfrm>
            <a:prstGeom prst="triangle">
              <a:avLst/>
            </a:pr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5" name="Isosceles Triangle 54"/>
            <p:cNvSpPr/>
            <p:nvPr/>
          </p:nvSpPr>
          <p:spPr>
            <a:xfrm rot="16200000" flipH="1">
              <a:off x="5582098" y="3620698"/>
              <a:ext cx="209325" cy="162516"/>
            </a:xfrm>
            <a:prstGeom prst="triangl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24" name="Group 58"/>
            <p:cNvGrpSpPr/>
            <p:nvPr/>
          </p:nvGrpSpPr>
          <p:grpSpPr>
            <a:xfrm flipH="1">
              <a:off x="5605502" y="5060879"/>
              <a:ext cx="3142962" cy="626916"/>
              <a:chOff x="838200" y="1988099"/>
              <a:chExt cx="2893138" cy="684641"/>
            </a:xfrm>
          </p:grpSpPr>
          <p:sp>
            <p:nvSpPr>
              <p:cNvPr id="50" name="Isosceles Triangle 59"/>
              <p:cNvSpPr/>
              <p:nvPr/>
            </p:nvSpPr>
            <p:spPr>
              <a:xfrm rot="5400000">
                <a:off x="3542239" y="2235938"/>
                <a:ext cx="228600" cy="149598"/>
              </a:xfrm>
              <a:prstGeom prst="triangle">
                <a:avLst/>
              </a:pr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1" name="Rounded Rectangle 60"/>
              <p:cNvSpPr/>
              <p:nvPr/>
            </p:nvSpPr>
            <p:spPr>
              <a:xfrm rot="10800000">
                <a:off x="838200" y="1988099"/>
                <a:ext cx="2743200" cy="684641"/>
              </a:xfrm>
              <a:prstGeom prst="roundRect">
                <a:avLst>
                  <a:gd name="adj" fmla="val 15647"/>
                </a:avLst>
              </a:prstGeom>
              <a:noFill/>
              <a:ln w="190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2000" b="1" i="0" u="none" strike="noStrike" kern="0" cap="none" spc="0" normalizeH="0" baseline="0" noProof="0" smtClean="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组织管理</a:t>
                </a:r>
                <a:endParaRPr kumimoji="0" lang="en-US" sz="2000" b="1" i="0" u="none" strike="noStrike" kern="0" cap="none" spc="0" normalizeH="0" baseline="0" noProof="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sp>
        <p:nvSpPr>
          <p:cNvPr id="53" name="TextBox 52"/>
          <p:cNvSpPr txBox="1"/>
          <p:nvPr/>
        </p:nvSpPr>
        <p:spPr>
          <a:xfrm>
            <a:off x="4358241" y="1460665"/>
            <a:ext cx="475013" cy="369332"/>
          </a:xfrm>
          <a:prstGeom prst="rect">
            <a:avLst/>
          </a:prstGeom>
          <a:noFill/>
        </p:spPr>
        <p:txBody>
          <a:bodyPr wrap="square" rtlCol="0">
            <a:spAutoFit/>
          </a:bodyPr>
          <a:lstStyle/>
          <a:p>
            <a:r>
              <a:rPr lang="en-US" altLang="zh-CN" b="1" smtClean="0">
                <a:solidFill>
                  <a:schemeClr val="bg1"/>
                </a:solidFill>
              </a:rPr>
              <a:t>01</a:t>
            </a:r>
            <a:endParaRPr lang="zh-CN" altLang="en-US" b="1">
              <a:solidFill>
                <a:schemeClr val="bg1"/>
              </a:solidFill>
            </a:endParaRPr>
          </a:p>
        </p:txBody>
      </p:sp>
      <p:sp>
        <p:nvSpPr>
          <p:cNvPr id="100" name="TextBox 99"/>
          <p:cNvSpPr txBox="1"/>
          <p:nvPr/>
        </p:nvSpPr>
        <p:spPr>
          <a:xfrm>
            <a:off x="4190006" y="2135580"/>
            <a:ext cx="475013" cy="369332"/>
          </a:xfrm>
          <a:prstGeom prst="rect">
            <a:avLst/>
          </a:prstGeom>
          <a:noFill/>
        </p:spPr>
        <p:txBody>
          <a:bodyPr wrap="square" rtlCol="0">
            <a:spAutoFit/>
          </a:bodyPr>
          <a:lstStyle/>
          <a:p>
            <a:r>
              <a:rPr lang="en-US" altLang="zh-CN" b="1" smtClean="0">
                <a:solidFill>
                  <a:schemeClr val="bg1"/>
                </a:solidFill>
              </a:rPr>
              <a:t>02</a:t>
            </a:r>
            <a:endParaRPr lang="zh-CN" altLang="en-US" b="1">
              <a:solidFill>
                <a:schemeClr val="bg1"/>
              </a:solidFill>
            </a:endParaRPr>
          </a:p>
        </p:txBody>
      </p:sp>
      <p:sp>
        <p:nvSpPr>
          <p:cNvPr id="101" name="TextBox 100"/>
          <p:cNvSpPr txBox="1"/>
          <p:nvPr/>
        </p:nvSpPr>
        <p:spPr>
          <a:xfrm>
            <a:off x="4201883" y="3655621"/>
            <a:ext cx="475013" cy="369332"/>
          </a:xfrm>
          <a:prstGeom prst="rect">
            <a:avLst/>
          </a:prstGeom>
          <a:noFill/>
        </p:spPr>
        <p:txBody>
          <a:bodyPr wrap="square" rtlCol="0">
            <a:spAutoFit/>
          </a:bodyPr>
          <a:lstStyle/>
          <a:p>
            <a:r>
              <a:rPr lang="en-US" altLang="zh-CN" b="1" smtClean="0">
                <a:solidFill>
                  <a:schemeClr val="bg1"/>
                </a:solidFill>
              </a:rPr>
              <a:t>04</a:t>
            </a:r>
            <a:endParaRPr lang="zh-CN" altLang="en-US" b="1">
              <a:solidFill>
                <a:schemeClr val="bg1"/>
              </a:solidFill>
            </a:endParaRPr>
          </a:p>
        </p:txBody>
      </p:sp>
      <p:sp>
        <p:nvSpPr>
          <p:cNvPr id="102" name="TextBox 101"/>
          <p:cNvSpPr txBox="1"/>
          <p:nvPr/>
        </p:nvSpPr>
        <p:spPr>
          <a:xfrm>
            <a:off x="4366158" y="2881746"/>
            <a:ext cx="475013" cy="369332"/>
          </a:xfrm>
          <a:prstGeom prst="rect">
            <a:avLst/>
          </a:prstGeom>
          <a:noFill/>
        </p:spPr>
        <p:txBody>
          <a:bodyPr wrap="square" rtlCol="0">
            <a:spAutoFit/>
          </a:bodyPr>
          <a:lstStyle/>
          <a:p>
            <a:r>
              <a:rPr lang="en-US" altLang="zh-CN" b="1" smtClean="0">
                <a:solidFill>
                  <a:schemeClr val="bg1"/>
                </a:solidFill>
              </a:rPr>
              <a:t>03</a:t>
            </a:r>
            <a:endParaRPr lang="zh-CN" altLang="en-US" b="1">
              <a:solidFill>
                <a:schemeClr val="bg1"/>
              </a:solidFill>
            </a:endParaRPr>
          </a:p>
        </p:txBody>
      </p:sp>
      <p:sp>
        <p:nvSpPr>
          <p:cNvPr id="103" name="Rounded Rectangle 60"/>
          <p:cNvSpPr/>
          <p:nvPr/>
        </p:nvSpPr>
        <p:spPr>
          <a:xfrm flipH="1">
            <a:off x="1029147" y="2266208"/>
            <a:ext cx="2465726" cy="534390"/>
          </a:xfrm>
          <a:prstGeom prst="roundRect">
            <a:avLst>
              <a:gd name="adj" fmla="val 15647"/>
            </a:avLst>
          </a:prstGeom>
          <a:noFill/>
          <a:ln w="1905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2000" b="1" i="0" u="none" strike="noStrike" kern="0" cap="none" spc="0" normalizeH="0" baseline="0" noProof="0" smtClean="0">
                <a:ln>
                  <a:noFill/>
                </a:ln>
                <a:solidFill>
                  <a:srgbClr val="FF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宣传培训</a:t>
            </a:r>
            <a:endParaRPr kumimoji="0" lang="en-US" sz="2000" b="1" i="0" u="none" strike="noStrike" kern="0" cap="none" spc="0" normalizeH="0" baseline="0" noProof="0">
              <a:ln>
                <a:noFill/>
              </a:ln>
              <a:solidFill>
                <a:srgbClr val="FF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 name="Rounded Rectangle 45"/>
          <p:cNvSpPr/>
          <p:nvPr/>
        </p:nvSpPr>
        <p:spPr>
          <a:xfrm>
            <a:off x="5548144" y="3244235"/>
            <a:ext cx="2465726" cy="611321"/>
          </a:xfrm>
          <a:prstGeom prst="roundRect">
            <a:avLst>
              <a:gd name="adj" fmla="val 15647"/>
            </a:avLst>
          </a:prstGeom>
          <a:noFill/>
          <a:ln w="190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2000" b="1" i="0" u="none" strike="noStrike" kern="0" cap="none" spc="0" normalizeH="0" baseline="0" noProof="0" smtClean="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填报台账</a:t>
            </a:r>
            <a:r>
              <a:rPr kumimoji="0" lang="en-US" altLang="zh-CN" sz="2000" b="1" i="0" u="none" strike="noStrike" kern="0" cap="none" spc="0" normalizeH="0" baseline="0" noProof="0" smtClean="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&amp;</a:t>
            </a:r>
            <a:r>
              <a:rPr kumimoji="0" lang="zh-CN" altLang="en-US" sz="2000" b="1" i="0" u="none" strike="noStrike" kern="0" cap="none" spc="0" normalizeH="0" baseline="0" noProof="0" smtClean="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日常运行</a:t>
            </a:r>
            <a:endParaRPr kumimoji="0" lang="en-US" sz="2000" b="1" i="0" u="none" strike="noStrike" kern="0" cap="none" spc="0" normalizeH="0" baseline="0" noProof="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5" name="Rounded Rectangle 60"/>
          <p:cNvSpPr/>
          <p:nvPr/>
        </p:nvSpPr>
        <p:spPr>
          <a:xfrm flipH="1">
            <a:off x="1027168" y="3843647"/>
            <a:ext cx="2465726" cy="534390"/>
          </a:xfrm>
          <a:prstGeom prst="roundRect">
            <a:avLst>
              <a:gd name="adj" fmla="val 15647"/>
            </a:avLst>
          </a:prstGeom>
          <a:noFill/>
          <a:ln w="190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检查总结和监督</a:t>
            </a:r>
            <a:endParaRPr kumimoji="0" lang="en-US" sz="2000" b="1" i="0" u="none" strike="noStrike" kern="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6" name="TextBox 105"/>
          <p:cNvSpPr txBox="1"/>
          <p:nvPr/>
        </p:nvSpPr>
        <p:spPr>
          <a:xfrm>
            <a:off x="3499257" y="4306783"/>
            <a:ext cx="478976" cy="369332"/>
          </a:xfrm>
          <a:prstGeom prst="rect">
            <a:avLst/>
          </a:prstGeom>
          <a:noFill/>
        </p:spPr>
        <p:txBody>
          <a:bodyPr wrap="square" rtlCol="0">
            <a:spAutoFit/>
          </a:bodyPr>
          <a:lstStyle/>
          <a:p>
            <a:r>
              <a:rPr lang="en-US" altLang="zh-CN" b="1" smtClean="0">
                <a:solidFill>
                  <a:schemeClr val="bg1"/>
                </a:solidFill>
              </a:rPr>
              <a:t>05</a:t>
            </a:r>
            <a:endParaRPr lang="zh-CN" altLang="en-US" b="1">
              <a:solidFill>
                <a:schemeClr val="bg1"/>
              </a:solidFill>
            </a:endParaRPr>
          </a:p>
        </p:txBody>
      </p:sp>
      <p:sp>
        <p:nvSpPr>
          <p:cNvPr id="41" name="圆角矩形 40"/>
          <p:cNvSpPr/>
          <p:nvPr/>
        </p:nvSpPr>
        <p:spPr>
          <a:xfrm>
            <a:off x="2512114" y="0"/>
            <a:ext cx="4401879" cy="520700"/>
          </a:xfrm>
          <a:prstGeom prst="roundRect">
            <a:avLst>
              <a:gd name="adj" fmla="val 2373"/>
            </a:avLst>
          </a:prstGeom>
          <a:solidFill>
            <a:schemeClr val="bg1">
              <a:lumMod val="95000"/>
            </a:schemeClr>
          </a:solidFill>
          <a:ln w="317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accent1"/>
                </a:solidFill>
              </a:rPr>
              <a:t>三、生活垃圾分类标准和流程</a:t>
            </a:r>
            <a:endParaRPr lang="zh-CN" altLang="en-US" sz="2400" b="1" dirty="0">
              <a:solidFill>
                <a:schemeClr val="accent1"/>
              </a:solidFill>
            </a:endParaRPr>
          </a:p>
        </p:txBody>
      </p:sp>
      <p:sp>
        <p:nvSpPr>
          <p:cNvPr id="25" name="矩形 24"/>
          <p:cNvSpPr/>
          <p:nvPr/>
        </p:nvSpPr>
        <p:spPr>
          <a:xfrm>
            <a:off x="170558" y="412543"/>
            <a:ext cx="1338829" cy="369332"/>
          </a:xfrm>
          <a:prstGeom prst="rect">
            <a:avLst/>
          </a:prstGeom>
        </p:spPr>
        <p:txBody>
          <a:bodyPr wrap="none">
            <a:spAutoFit/>
          </a:bodyPr>
          <a:lstStyle/>
          <a:p>
            <a:pPr algn="ctr"/>
            <a:r>
              <a:rPr lang="zh-CN" altLang="en-US" b="1" dirty="0">
                <a:solidFill>
                  <a:srgbClr val="FF0000"/>
                </a:solidFill>
              </a:rPr>
              <a:t>工作</a:t>
            </a:r>
            <a:r>
              <a:rPr lang="zh-CN" altLang="en-US" b="1" dirty="0" smtClean="0">
                <a:solidFill>
                  <a:srgbClr val="FF0000"/>
                </a:solidFill>
              </a:rPr>
              <a:t>流程：</a:t>
            </a:r>
            <a:endParaRPr lang="zh-CN" altLang="en-US" b="1" dirty="0">
              <a:solidFill>
                <a:srgbClr val="FF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fld id="{48F63A3B-78C7-47BE-AE5E-E10140E04643}" type="slidenum">
              <a:rPr lang="en-US" altLang="zh-CN" smtClean="0"/>
              <a:pPr algn="ctr"/>
              <a:t>37</a:t>
            </a:fld>
            <a:endParaRPr lang="zh-CN" altLang="en-US" dirty="0"/>
          </a:p>
        </p:txBody>
      </p:sp>
      <p:sp>
        <p:nvSpPr>
          <p:cNvPr id="3" name="圆角矩形 2"/>
          <p:cNvSpPr/>
          <p:nvPr/>
        </p:nvSpPr>
        <p:spPr>
          <a:xfrm>
            <a:off x="2441908" y="1485679"/>
            <a:ext cx="679450" cy="320279"/>
          </a:xfrm>
          <a:prstGeom prst="roundRect">
            <a:avLst>
              <a:gd name="adj" fmla="val 50000"/>
            </a:avLst>
          </a:prstGeom>
          <a:solidFill>
            <a:srgbClr val="00589A"/>
          </a:solidFill>
          <a:ln w="19050">
            <a:solidFill>
              <a:srgbClr val="00589A"/>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a:defRPr/>
            </a:pPr>
            <a:r>
              <a:rPr lang="en-US" altLang="zh-CN" sz="2000" dirty="0">
                <a:solidFill>
                  <a:schemeClr val="bg1"/>
                </a:solidFill>
                <a:latin typeface="Impact" pitchFamily="34" charset="0"/>
              </a:rPr>
              <a:t>0 1</a:t>
            </a:r>
            <a:endParaRPr lang="zh-CN" altLang="en-US" sz="2000" dirty="0">
              <a:solidFill>
                <a:schemeClr val="bg1"/>
              </a:solidFill>
              <a:latin typeface="Impact" pitchFamily="34" charset="0"/>
            </a:endParaRPr>
          </a:p>
        </p:txBody>
      </p:sp>
      <p:sp>
        <p:nvSpPr>
          <p:cNvPr id="4" name="圆角矩形 3"/>
          <p:cNvSpPr/>
          <p:nvPr/>
        </p:nvSpPr>
        <p:spPr bwMode="auto">
          <a:xfrm>
            <a:off x="3317539" y="1485214"/>
            <a:ext cx="3372171" cy="321469"/>
          </a:xfrm>
          <a:prstGeom prst="roundRect">
            <a:avLst>
              <a:gd name="adj" fmla="val 50000"/>
            </a:avLst>
          </a:prstGeom>
          <a:solidFill>
            <a:srgbClr val="00589A"/>
          </a:solidFill>
          <a:ln>
            <a:solidFill>
              <a:srgbClr val="00589A"/>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600" b="1" dirty="0">
              <a:solidFill>
                <a:schemeClr val="accent2"/>
              </a:solidFill>
              <a:latin typeface="微软雅黑" pitchFamily="34" charset="-122"/>
            </a:endParaRPr>
          </a:p>
        </p:txBody>
      </p:sp>
      <p:sp>
        <p:nvSpPr>
          <p:cNvPr id="5" name="TextBox 49"/>
          <p:cNvSpPr txBox="1">
            <a:spLocks noChangeArrowheads="1"/>
          </p:cNvSpPr>
          <p:nvPr/>
        </p:nvSpPr>
        <p:spPr bwMode="auto">
          <a:xfrm>
            <a:off x="3603959" y="1517827"/>
            <a:ext cx="2797175" cy="338554"/>
          </a:xfrm>
          <a:prstGeom prst="rect">
            <a:avLst/>
          </a:prstGeom>
          <a:noFill/>
          <a:ln w="9525">
            <a:noFill/>
            <a:miter lim="800000"/>
            <a:headEnd/>
            <a:tailEnd/>
          </a:ln>
        </p:spPr>
        <p:txBody>
          <a:bodyPr>
            <a:spAutoFit/>
          </a:bodyPr>
          <a:lstStyle/>
          <a:p>
            <a:pPr algn="ctr">
              <a:spcBef>
                <a:spcPct val="20000"/>
              </a:spcBef>
            </a:pPr>
            <a:r>
              <a:rPr lang="zh-CN" altLang="en-US" sz="1600" b="1">
                <a:solidFill>
                  <a:schemeClr val="bg1"/>
                </a:solidFill>
                <a:latin typeface="微软雅黑" pitchFamily="34" charset="-122"/>
                <a:ea typeface="微软雅黑" pitchFamily="34" charset="-122"/>
              </a:rPr>
              <a:t>网络专题宣传 </a:t>
            </a:r>
          </a:p>
        </p:txBody>
      </p:sp>
      <p:sp>
        <p:nvSpPr>
          <p:cNvPr id="7" name="圆角矩形 6"/>
          <p:cNvSpPr/>
          <p:nvPr/>
        </p:nvSpPr>
        <p:spPr>
          <a:xfrm>
            <a:off x="2441908" y="1971454"/>
            <a:ext cx="679450" cy="320279"/>
          </a:xfrm>
          <a:prstGeom prst="roundRect">
            <a:avLst>
              <a:gd name="adj" fmla="val 50000"/>
            </a:avLst>
          </a:prstGeom>
          <a:solidFill>
            <a:srgbClr val="00589A"/>
          </a:solidFill>
          <a:ln w="19050">
            <a:solidFill>
              <a:srgbClr val="00589A"/>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a:defRPr/>
            </a:pPr>
            <a:r>
              <a:rPr lang="en-US" altLang="zh-CN" sz="2000" dirty="0">
                <a:solidFill>
                  <a:schemeClr val="bg1"/>
                </a:solidFill>
                <a:latin typeface="Impact" pitchFamily="34" charset="0"/>
              </a:rPr>
              <a:t>0 2</a:t>
            </a:r>
            <a:endParaRPr lang="zh-CN" altLang="en-US" sz="2000" dirty="0">
              <a:solidFill>
                <a:schemeClr val="bg1"/>
              </a:solidFill>
              <a:latin typeface="Impact" pitchFamily="34" charset="0"/>
            </a:endParaRPr>
          </a:p>
        </p:txBody>
      </p:sp>
      <p:sp>
        <p:nvSpPr>
          <p:cNvPr id="8" name="圆角矩形 7"/>
          <p:cNvSpPr/>
          <p:nvPr/>
        </p:nvSpPr>
        <p:spPr bwMode="auto">
          <a:xfrm>
            <a:off x="3317539" y="1971268"/>
            <a:ext cx="3372171" cy="321469"/>
          </a:xfrm>
          <a:prstGeom prst="roundRect">
            <a:avLst>
              <a:gd name="adj" fmla="val 50000"/>
            </a:avLst>
          </a:prstGeom>
          <a:solidFill>
            <a:srgbClr val="00589A"/>
          </a:solidFill>
          <a:ln>
            <a:solidFill>
              <a:srgbClr val="00589A"/>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600" b="1" dirty="0">
              <a:solidFill>
                <a:schemeClr val="accent2"/>
              </a:solidFill>
              <a:latin typeface="微软雅黑" pitchFamily="34" charset="-122"/>
            </a:endParaRPr>
          </a:p>
        </p:txBody>
      </p:sp>
      <p:sp>
        <p:nvSpPr>
          <p:cNvPr id="9" name="TextBox 49"/>
          <p:cNvSpPr txBox="1">
            <a:spLocks noChangeArrowheads="1"/>
          </p:cNvSpPr>
          <p:nvPr/>
        </p:nvSpPr>
        <p:spPr bwMode="auto">
          <a:xfrm>
            <a:off x="3603959" y="2004791"/>
            <a:ext cx="2797175" cy="338554"/>
          </a:xfrm>
          <a:prstGeom prst="rect">
            <a:avLst/>
          </a:prstGeom>
          <a:noFill/>
          <a:ln w="9525">
            <a:noFill/>
            <a:miter lim="800000"/>
            <a:headEnd/>
            <a:tailEnd/>
          </a:ln>
        </p:spPr>
        <p:txBody>
          <a:bodyPr>
            <a:spAutoFit/>
          </a:bodyPr>
          <a:lstStyle/>
          <a:p>
            <a:pPr algn="ctr">
              <a:spcBef>
                <a:spcPct val="20000"/>
              </a:spcBef>
            </a:pPr>
            <a:r>
              <a:rPr lang="zh-CN" altLang="en-US" sz="1600" b="1">
                <a:solidFill>
                  <a:schemeClr val="bg1"/>
                </a:solidFill>
                <a:latin typeface="微软雅黑" pitchFamily="34" charset="-122"/>
                <a:ea typeface="微软雅黑" pitchFamily="34" charset="-122"/>
              </a:rPr>
              <a:t>倡议书和海报宣传 </a:t>
            </a:r>
          </a:p>
        </p:txBody>
      </p:sp>
      <p:sp>
        <p:nvSpPr>
          <p:cNvPr id="10" name="圆角矩形 9"/>
          <p:cNvSpPr/>
          <p:nvPr/>
        </p:nvSpPr>
        <p:spPr>
          <a:xfrm>
            <a:off x="2441908" y="2457229"/>
            <a:ext cx="679450" cy="320279"/>
          </a:xfrm>
          <a:prstGeom prst="roundRect">
            <a:avLst>
              <a:gd name="adj" fmla="val 50000"/>
            </a:avLst>
          </a:prstGeom>
          <a:solidFill>
            <a:srgbClr val="00589A"/>
          </a:solidFill>
          <a:ln w="19050">
            <a:solidFill>
              <a:srgbClr val="00589A"/>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a:defRPr/>
            </a:pPr>
            <a:r>
              <a:rPr lang="en-US" altLang="zh-CN" sz="2000" dirty="0">
                <a:solidFill>
                  <a:schemeClr val="bg1"/>
                </a:solidFill>
                <a:latin typeface="Impact" pitchFamily="34" charset="0"/>
              </a:rPr>
              <a:t>0 3</a:t>
            </a:r>
            <a:endParaRPr lang="zh-CN" altLang="en-US" sz="2000" dirty="0">
              <a:solidFill>
                <a:schemeClr val="bg1"/>
              </a:solidFill>
              <a:latin typeface="Impact" pitchFamily="34" charset="0"/>
            </a:endParaRPr>
          </a:p>
        </p:txBody>
      </p:sp>
      <p:sp>
        <p:nvSpPr>
          <p:cNvPr id="11" name="圆角矩形 10"/>
          <p:cNvSpPr/>
          <p:nvPr/>
        </p:nvSpPr>
        <p:spPr bwMode="auto">
          <a:xfrm>
            <a:off x="3317539" y="2457322"/>
            <a:ext cx="3372171" cy="321469"/>
          </a:xfrm>
          <a:prstGeom prst="roundRect">
            <a:avLst>
              <a:gd name="adj" fmla="val 50000"/>
            </a:avLst>
          </a:prstGeom>
          <a:solidFill>
            <a:srgbClr val="00589A"/>
          </a:solidFill>
          <a:ln>
            <a:solidFill>
              <a:srgbClr val="00589A"/>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600" b="1" dirty="0">
              <a:solidFill>
                <a:schemeClr val="accent2"/>
              </a:solidFill>
              <a:latin typeface="微软雅黑" pitchFamily="34" charset="-122"/>
            </a:endParaRPr>
          </a:p>
        </p:txBody>
      </p:sp>
      <p:sp>
        <p:nvSpPr>
          <p:cNvPr id="12" name="TextBox 49"/>
          <p:cNvSpPr txBox="1">
            <a:spLocks noChangeArrowheads="1"/>
          </p:cNvSpPr>
          <p:nvPr/>
        </p:nvSpPr>
        <p:spPr bwMode="auto">
          <a:xfrm>
            <a:off x="3603959" y="2490566"/>
            <a:ext cx="2797175" cy="338554"/>
          </a:xfrm>
          <a:prstGeom prst="rect">
            <a:avLst/>
          </a:prstGeom>
          <a:noFill/>
          <a:ln w="9525">
            <a:noFill/>
            <a:miter lim="800000"/>
            <a:headEnd/>
            <a:tailEnd/>
          </a:ln>
        </p:spPr>
        <p:txBody>
          <a:bodyPr>
            <a:spAutoFit/>
          </a:bodyPr>
          <a:lstStyle/>
          <a:p>
            <a:pPr algn="ctr">
              <a:spcBef>
                <a:spcPct val="20000"/>
              </a:spcBef>
            </a:pPr>
            <a:r>
              <a:rPr lang="zh-CN" altLang="en-US" sz="1600" b="1">
                <a:solidFill>
                  <a:schemeClr val="bg1"/>
                </a:solidFill>
                <a:latin typeface="微软雅黑" pitchFamily="34" charset="-122"/>
                <a:ea typeface="微软雅黑" pitchFamily="34" charset="-122"/>
              </a:rPr>
              <a:t>播放宣传片 </a:t>
            </a:r>
          </a:p>
        </p:txBody>
      </p:sp>
      <p:sp>
        <p:nvSpPr>
          <p:cNvPr id="13" name="圆角矩形 12"/>
          <p:cNvSpPr/>
          <p:nvPr/>
        </p:nvSpPr>
        <p:spPr>
          <a:xfrm>
            <a:off x="2441908" y="2915620"/>
            <a:ext cx="679450" cy="320278"/>
          </a:xfrm>
          <a:prstGeom prst="roundRect">
            <a:avLst>
              <a:gd name="adj" fmla="val 50000"/>
            </a:avLst>
          </a:prstGeom>
          <a:solidFill>
            <a:srgbClr val="00589A"/>
          </a:solidFill>
          <a:ln w="19050">
            <a:solidFill>
              <a:srgbClr val="00589A"/>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a:defRPr/>
            </a:pPr>
            <a:r>
              <a:rPr lang="en-US" altLang="zh-CN" sz="2000" dirty="0">
                <a:solidFill>
                  <a:schemeClr val="bg1"/>
                </a:solidFill>
                <a:latin typeface="Impact" pitchFamily="34" charset="0"/>
              </a:rPr>
              <a:t>0 4</a:t>
            </a:r>
            <a:endParaRPr lang="zh-CN" altLang="en-US" sz="2000" dirty="0">
              <a:solidFill>
                <a:schemeClr val="bg1"/>
              </a:solidFill>
              <a:latin typeface="Impact" pitchFamily="34" charset="0"/>
            </a:endParaRPr>
          </a:p>
        </p:txBody>
      </p:sp>
      <p:sp>
        <p:nvSpPr>
          <p:cNvPr id="14" name="圆角矩形 13"/>
          <p:cNvSpPr/>
          <p:nvPr/>
        </p:nvSpPr>
        <p:spPr bwMode="auto">
          <a:xfrm>
            <a:off x="3317539" y="2915987"/>
            <a:ext cx="3372171" cy="321469"/>
          </a:xfrm>
          <a:prstGeom prst="roundRect">
            <a:avLst>
              <a:gd name="adj" fmla="val 50000"/>
            </a:avLst>
          </a:prstGeom>
          <a:solidFill>
            <a:srgbClr val="00589A"/>
          </a:solidFill>
          <a:ln>
            <a:solidFill>
              <a:srgbClr val="00589A"/>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600" b="1" dirty="0">
              <a:solidFill>
                <a:schemeClr val="accent2"/>
              </a:solidFill>
              <a:latin typeface="微软雅黑" pitchFamily="34" charset="-122"/>
            </a:endParaRPr>
          </a:p>
        </p:txBody>
      </p:sp>
      <p:sp>
        <p:nvSpPr>
          <p:cNvPr id="15" name="TextBox 49"/>
          <p:cNvSpPr txBox="1">
            <a:spLocks noChangeArrowheads="1"/>
          </p:cNvSpPr>
          <p:nvPr/>
        </p:nvSpPr>
        <p:spPr bwMode="auto">
          <a:xfrm>
            <a:off x="3603959" y="2948958"/>
            <a:ext cx="2797175" cy="338554"/>
          </a:xfrm>
          <a:prstGeom prst="rect">
            <a:avLst/>
          </a:prstGeom>
          <a:noFill/>
          <a:ln w="9525">
            <a:noFill/>
            <a:miter lim="800000"/>
            <a:headEnd/>
            <a:tailEnd/>
          </a:ln>
        </p:spPr>
        <p:txBody>
          <a:bodyPr>
            <a:spAutoFit/>
          </a:bodyPr>
          <a:lstStyle/>
          <a:p>
            <a:pPr algn="ctr">
              <a:spcBef>
                <a:spcPct val="20000"/>
              </a:spcBef>
            </a:pPr>
            <a:r>
              <a:rPr lang="zh-CN" altLang="en-US" sz="1600" b="1">
                <a:solidFill>
                  <a:schemeClr val="bg1"/>
                </a:solidFill>
                <a:latin typeface="微软雅黑" pitchFamily="34" charset="-122"/>
                <a:ea typeface="微软雅黑" pitchFamily="34" charset="-122"/>
              </a:rPr>
              <a:t>设置展示与曝光台</a:t>
            </a:r>
          </a:p>
        </p:txBody>
      </p:sp>
      <p:sp>
        <p:nvSpPr>
          <p:cNvPr id="16" name="圆角矩形 15"/>
          <p:cNvSpPr/>
          <p:nvPr/>
        </p:nvSpPr>
        <p:spPr>
          <a:xfrm>
            <a:off x="2441908" y="3357341"/>
            <a:ext cx="679450" cy="320279"/>
          </a:xfrm>
          <a:prstGeom prst="roundRect">
            <a:avLst>
              <a:gd name="adj" fmla="val 50000"/>
            </a:avLst>
          </a:prstGeom>
          <a:solidFill>
            <a:srgbClr val="00589A"/>
          </a:solidFill>
          <a:ln w="19050">
            <a:solidFill>
              <a:srgbClr val="00589A"/>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a:defRPr/>
            </a:pPr>
            <a:r>
              <a:rPr lang="en-US" altLang="zh-CN" sz="2000" dirty="0">
                <a:solidFill>
                  <a:schemeClr val="bg1"/>
                </a:solidFill>
                <a:latin typeface="Impact" pitchFamily="34" charset="0"/>
              </a:rPr>
              <a:t>0 5</a:t>
            </a:r>
            <a:endParaRPr lang="zh-CN" altLang="en-US" sz="2000" dirty="0">
              <a:solidFill>
                <a:schemeClr val="bg1"/>
              </a:solidFill>
              <a:latin typeface="Impact" pitchFamily="34" charset="0"/>
            </a:endParaRPr>
          </a:p>
        </p:txBody>
      </p:sp>
      <p:sp>
        <p:nvSpPr>
          <p:cNvPr id="17" name="圆角矩形 16"/>
          <p:cNvSpPr/>
          <p:nvPr/>
        </p:nvSpPr>
        <p:spPr bwMode="auto">
          <a:xfrm>
            <a:off x="3317539" y="3357898"/>
            <a:ext cx="3372171" cy="321469"/>
          </a:xfrm>
          <a:prstGeom prst="roundRect">
            <a:avLst>
              <a:gd name="adj" fmla="val 50000"/>
            </a:avLst>
          </a:prstGeom>
          <a:solidFill>
            <a:srgbClr val="00589A"/>
          </a:solidFill>
          <a:ln>
            <a:solidFill>
              <a:srgbClr val="00589A"/>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600" b="1" dirty="0">
              <a:solidFill>
                <a:schemeClr val="accent2"/>
              </a:solidFill>
              <a:latin typeface="微软雅黑" pitchFamily="34" charset="-122"/>
            </a:endParaRPr>
          </a:p>
        </p:txBody>
      </p:sp>
      <p:sp>
        <p:nvSpPr>
          <p:cNvPr id="18" name="TextBox 49"/>
          <p:cNvSpPr txBox="1">
            <a:spLocks noChangeArrowheads="1"/>
          </p:cNvSpPr>
          <p:nvPr/>
        </p:nvSpPr>
        <p:spPr bwMode="auto">
          <a:xfrm>
            <a:off x="3603959" y="3390679"/>
            <a:ext cx="2797175" cy="338554"/>
          </a:xfrm>
          <a:prstGeom prst="rect">
            <a:avLst/>
          </a:prstGeom>
          <a:noFill/>
          <a:ln w="9525">
            <a:noFill/>
            <a:miter lim="800000"/>
            <a:headEnd/>
            <a:tailEnd/>
          </a:ln>
        </p:spPr>
        <p:txBody>
          <a:bodyPr>
            <a:spAutoFit/>
          </a:bodyPr>
          <a:lstStyle/>
          <a:p>
            <a:pPr algn="ctr">
              <a:spcBef>
                <a:spcPct val="20000"/>
              </a:spcBef>
            </a:pPr>
            <a:r>
              <a:rPr lang="zh-CN" altLang="en-US" sz="1600" b="1">
                <a:solidFill>
                  <a:schemeClr val="bg1"/>
                </a:solidFill>
                <a:latin typeface="微软雅黑" pitchFamily="34" charset="-122"/>
                <a:ea typeface="微软雅黑" pitchFamily="34" charset="-122"/>
              </a:rPr>
              <a:t>贴文宣传</a:t>
            </a:r>
          </a:p>
        </p:txBody>
      </p:sp>
      <p:sp>
        <p:nvSpPr>
          <p:cNvPr id="20" name="Rounded Rectangle 60"/>
          <p:cNvSpPr/>
          <p:nvPr/>
        </p:nvSpPr>
        <p:spPr>
          <a:xfrm flipH="1">
            <a:off x="1022060" y="747823"/>
            <a:ext cx="1841644" cy="534390"/>
          </a:xfrm>
          <a:prstGeom prst="roundRect">
            <a:avLst>
              <a:gd name="adj" fmla="val 15647"/>
            </a:avLst>
          </a:prstGeom>
          <a:noFill/>
          <a:ln w="1905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lang="zh-CN" altLang="en-US" sz="2000" b="1" kern="0" dirty="0" smtClean="0">
                <a:solidFill>
                  <a:srgbClr val="7030A0"/>
                </a:solidFill>
                <a:latin typeface="Arial" panose="020B0604020202020204" pitchFamily="34" charset="0"/>
                <a:ea typeface="微软雅黑" panose="020B0503020204020204" pitchFamily="34" charset="-122"/>
                <a:sym typeface="Arial" panose="020B0604020202020204" pitchFamily="34" charset="0"/>
              </a:rPr>
              <a:t>多种宣传形式</a:t>
            </a:r>
            <a:endParaRPr kumimoji="0" lang="en-US" sz="2000" b="1" i="0" u="none" strike="noStrike" kern="0" cap="none" spc="0" normalizeH="0" baseline="0" noProof="0" dirty="0">
              <a:ln>
                <a:noFill/>
              </a:ln>
              <a:solidFill>
                <a:srgbClr val="7030A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 name="Rounded Rectangle 60"/>
          <p:cNvSpPr/>
          <p:nvPr/>
        </p:nvSpPr>
        <p:spPr>
          <a:xfrm flipH="1">
            <a:off x="1567864" y="4058093"/>
            <a:ext cx="5864293" cy="534390"/>
          </a:xfrm>
          <a:prstGeom prst="roundRect">
            <a:avLst>
              <a:gd name="adj" fmla="val 15647"/>
            </a:avLst>
          </a:prstGeom>
          <a:noFill/>
          <a:ln w="190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rgbClr val="FF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宣传效果：职工知晓率达到多少？</a:t>
            </a:r>
            <a:endParaRPr kumimoji="0" lang="en-US" sz="2000" b="1" i="0" u="none" strike="noStrike" kern="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2" name="圆角矩形 21"/>
          <p:cNvSpPr/>
          <p:nvPr/>
        </p:nvSpPr>
        <p:spPr>
          <a:xfrm>
            <a:off x="2512114" y="0"/>
            <a:ext cx="4401879" cy="520700"/>
          </a:xfrm>
          <a:prstGeom prst="roundRect">
            <a:avLst>
              <a:gd name="adj" fmla="val 2373"/>
            </a:avLst>
          </a:prstGeom>
          <a:solidFill>
            <a:schemeClr val="bg1">
              <a:lumMod val="95000"/>
            </a:schemeClr>
          </a:solidFill>
          <a:ln w="317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accent1"/>
                </a:solidFill>
              </a:rPr>
              <a:t>三、生活垃圾分类标准和流程</a:t>
            </a:r>
            <a:endParaRPr lang="zh-CN" altLang="en-US" sz="2400" b="1"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animBg="1"/>
      <p:bldP spid="9" grpId="0"/>
      <p:bldP spid="10" grpId="0" animBg="1"/>
      <p:bldP spid="12" grpId="0"/>
      <p:bldP spid="13" grpId="0" animBg="1"/>
      <p:bldP spid="15" grpId="0"/>
      <p:bldP spid="16" grpId="0" animBg="1"/>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图片 5" descr="IMG_6666.JPG"/>
          <p:cNvPicPr>
            <a:picLocks noChangeAspect="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D:\垃圾分类\2017.10.24垃圾分类检查\ppt照片\IMG_6665.JPG"/>
          <p:cNvPicPr>
            <a:picLocks noChangeAspect="1" noChangeArrowheads="1"/>
          </p:cNvPicPr>
          <p:nvPr/>
        </p:nvPicPr>
        <p:blipFill>
          <a:blip r:embed="rId3"/>
          <a:srcRect/>
          <a:stretch>
            <a:fillRect/>
          </a:stretch>
        </p:blipFill>
        <p:spPr bwMode="auto">
          <a:xfrm>
            <a:off x="1" y="0"/>
            <a:ext cx="9542463" cy="51970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0"/>
          <p:cNvSpPr txBox="1">
            <a:spLocks noChangeArrowheads="1"/>
          </p:cNvSpPr>
          <p:nvPr/>
        </p:nvSpPr>
        <p:spPr bwMode="auto">
          <a:xfrm>
            <a:off x="222883" y="1007214"/>
            <a:ext cx="8697913" cy="1579920"/>
          </a:xfrm>
          <a:prstGeom prst="rect">
            <a:avLst/>
          </a:prstGeom>
          <a:noFill/>
          <a:ln w="9525">
            <a:noFill/>
            <a:miter lim="800000"/>
          </a:ln>
        </p:spPr>
        <p:txBody>
          <a:bodyPr>
            <a:spAutoFit/>
          </a:bodyPr>
          <a:lstStyle/>
          <a:p>
            <a:pPr indent="457200" fontAlgn="auto">
              <a:lnSpc>
                <a:spcPts val="2900"/>
              </a:lnSpc>
              <a:buClr>
                <a:srgbClr val="00B050"/>
              </a:buClr>
              <a:buFont typeface="Wingdings" panose="05000000000000000000" pitchFamily="2" charset="2"/>
              <a:buChar char="n"/>
            </a:pPr>
            <a:r>
              <a:rPr lang="en-US" altLang="zh-CN" sz="1600" b="1" dirty="0">
                <a:latin typeface="楷体_GB2312" panose="02010609030101010101" pitchFamily="49" charset="-122"/>
                <a:ea typeface="楷体_GB2312" panose="02010609030101010101" pitchFamily="49" charset="-122"/>
              </a:rPr>
              <a:t>2016</a:t>
            </a:r>
            <a:r>
              <a:rPr lang="zh-CN" altLang="en-US" sz="1600" b="1" dirty="0">
                <a:latin typeface="楷体_GB2312" panose="02010609030101010101" pitchFamily="49" charset="-122"/>
                <a:ea typeface="楷体_GB2312" panose="02010609030101010101" pitchFamily="49" charset="-122"/>
              </a:rPr>
              <a:t>年</a:t>
            </a:r>
            <a:r>
              <a:rPr lang="en-US" altLang="zh-CN" sz="1600" b="1" dirty="0">
                <a:latin typeface="楷体_GB2312" panose="02010609030101010101" pitchFamily="49" charset="-122"/>
                <a:ea typeface="楷体_GB2312" panose="02010609030101010101" pitchFamily="49" charset="-122"/>
              </a:rPr>
              <a:t>12</a:t>
            </a:r>
            <a:r>
              <a:rPr lang="zh-CN" altLang="en-US" sz="1600" b="1" dirty="0">
                <a:latin typeface="楷体_GB2312" panose="02010609030101010101" pitchFamily="49" charset="-122"/>
                <a:ea typeface="楷体_GB2312" panose="02010609030101010101" pitchFamily="49" charset="-122"/>
              </a:rPr>
              <a:t>月</a:t>
            </a:r>
            <a:r>
              <a:rPr lang="en-US" altLang="zh-CN" sz="1600" b="1" dirty="0">
                <a:latin typeface="楷体_GB2312" panose="02010609030101010101" pitchFamily="49" charset="-122"/>
                <a:ea typeface="楷体_GB2312" panose="02010609030101010101" pitchFamily="49" charset="-122"/>
              </a:rPr>
              <a:t>21</a:t>
            </a:r>
            <a:r>
              <a:rPr lang="zh-CN" altLang="en-US" sz="1600" b="1" dirty="0">
                <a:latin typeface="楷体_GB2312" panose="02010609030101010101" pitchFamily="49" charset="-122"/>
                <a:ea typeface="楷体_GB2312" panose="02010609030101010101" pitchFamily="49" charset="-122"/>
              </a:rPr>
              <a:t>日，习近平总书记在第</a:t>
            </a:r>
            <a:r>
              <a:rPr lang="en-US" altLang="zh-CN" sz="1600" b="1" dirty="0">
                <a:latin typeface="楷体_GB2312" panose="02010609030101010101" pitchFamily="49" charset="-122"/>
                <a:ea typeface="楷体_GB2312" panose="02010609030101010101" pitchFamily="49" charset="-122"/>
              </a:rPr>
              <a:t>14</a:t>
            </a:r>
            <a:r>
              <a:rPr lang="zh-CN" altLang="en-US" sz="1600" b="1" dirty="0">
                <a:latin typeface="楷体_GB2312" panose="02010609030101010101" pitchFamily="49" charset="-122"/>
                <a:ea typeface="楷体_GB2312" panose="02010609030101010101" pitchFamily="49" charset="-122"/>
              </a:rPr>
              <a:t>次中央财经领导小组会上强调，普遍推行垃圾分类制度，关系</a:t>
            </a:r>
            <a:r>
              <a:rPr lang="en-US" altLang="zh-CN" sz="1600" b="1" dirty="0">
                <a:latin typeface="楷体_GB2312" panose="02010609030101010101" pitchFamily="49" charset="-122"/>
                <a:ea typeface="楷体_GB2312" panose="02010609030101010101" pitchFamily="49" charset="-122"/>
              </a:rPr>
              <a:t>13</a:t>
            </a:r>
            <a:r>
              <a:rPr lang="zh-CN" altLang="en-US" sz="1600" b="1" dirty="0">
                <a:latin typeface="楷体_GB2312" panose="02010609030101010101" pitchFamily="49" charset="-122"/>
                <a:ea typeface="楷体_GB2312" panose="02010609030101010101" pitchFamily="49" charset="-122"/>
              </a:rPr>
              <a:t>亿多人生活环境改善，关系垃圾能不能</a:t>
            </a:r>
            <a:r>
              <a:rPr lang="zh-CN" altLang="en-US" sz="1600" b="1" dirty="0">
                <a:solidFill>
                  <a:srgbClr val="FF0000"/>
                </a:solidFill>
                <a:latin typeface="楷体_GB2312" panose="02010609030101010101" pitchFamily="49" charset="-122"/>
                <a:ea typeface="楷体_GB2312" panose="02010609030101010101" pitchFamily="49" charset="-122"/>
              </a:rPr>
              <a:t>减量化</a:t>
            </a:r>
            <a:r>
              <a:rPr lang="zh-CN" altLang="en-US" sz="1600" b="1" dirty="0">
                <a:latin typeface="楷体_GB2312" panose="02010609030101010101" pitchFamily="49" charset="-122"/>
                <a:ea typeface="楷体_GB2312" panose="02010609030101010101" pitchFamily="49" charset="-122"/>
              </a:rPr>
              <a:t>、</a:t>
            </a:r>
            <a:r>
              <a:rPr lang="zh-CN" altLang="en-US" sz="1600" b="1" dirty="0">
                <a:solidFill>
                  <a:srgbClr val="FF0000"/>
                </a:solidFill>
                <a:latin typeface="楷体_GB2312" panose="02010609030101010101" pitchFamily="49" charset="-122"/>
                <a:ea typeface="楷体_GB2312" panose="02010609030101010101" pitchFamily="49" charset="-122"/>
              </a:rPr>
              <a:t>资源化</a:t>
            </a:r>
            <a:r>
              <a:rPr lang="zh-CN" altLang="en-US" sz="1600" b="1" dirty="0">
                <a:latin typeface="楷体_GB2312" panose="02010609030101010101" pitchFamily="49" charset="-122"/>
                <a:ea typeface="楷体_GB2312" panose="02010609030101010101" pitchFamily="49" charset="-122"/>
              </a:rPr>
              <a:t>、</a:t>
            </a:r>
            <a:r>
              <a:rPr lang="zh-CN" altLang="en-US" sz="1600" b="1" dirty="0">
                <a:solidFill>
                  <a:srgbClr val="FF0000"/>
                </a:solidFill>
                <a:latin typeface="楷体_GB2312" panose="02010609030101010101" pitchFamily="49" charset="-122"/>
                <a:ea typeface="楷体_GB2312" panose="02010609030101010101" pitchFamily="49" charset="-122"/>
              </a:rPr>
              <a:t>无害化</a:t>
            </a:r>
            <a:r>
              <a:rPr lang="zh-CN" altLang="en-US" sz="1600" b="1" dirty="0">
                <a:latin typeface="楷体_GB2312" panose="02010609030101010101" pitchFamily="49" charset="-122"/>
                <a:ea typeface="楷体_GB2312" panose="02010609030101010101" pitchFamily="49" charset="-122"/>
              </a:rPr>
              <a:t>处理。加快建立</a:t>
            </a:r>
            <a:r>
              <a:rPr lang="zh-CN" altLang="en-US" sz="1600" b="1" dirty="0">
                <a:solidFill>
                  <a:srgbClr val="FF0000"/>
                </a:solidFill>
                <a:latin typeface="楷体_GB2312" panose="02010609030101010101" pitchFamily="49" charset="-122"/>
                <a:ea typeface="楷体_GB2312" panose="02010609030101010101" pitchFamily="49" charset="-122"/>
              </a:rPr>
              <a:t>分类投放</a:t>
            </a:r>
            <a:r>
              <a:rPr lang="zh-CN" altLang="en-US" sz="1600" b="1" dirty="0">
                <a:latin typeface="楷体_GB2312" panose="02010609030101010101" pitchFamily="49" charset="-122"/>
                <a:ea typeface="楷体_GB2312" panose="02010609030101010101" pitchFamily="49" charset="-122"/>
              </a:rPr>
              <a:t>、</a:t>
            </a:r>
            <a:r>
              <a:rPr lang="zh-CN" altLang="en-US" sz="1600" b="1" dirty="0">
                <a:solidFill>
                  <a:srgbClr val="FF0000"/>
                </a:solidFill>
                <a:latin typeface="楷体_GB2312" panose="02010609030101010101" pitchFamily="49" charset="-122"/>
                <a:ea typeface="楷体_GB2312" panose="02010609030101010101" pitchFamily="49" charset="-122"/>
              </a:rPr>
              <a:t>分类收集</a:t>
            </a:r>
            <a:r>
              <a:rPr lang="zh-CN" altLang="en-US" sz="1600" b="1" dirty="0">
                <a:latin typeface="楷体_GB2312" panose="02010609030101010101" pitchFamily="49" charset="-122"/>
                <a:ea typeface="楷体_GB2312" panose="02010609030101010101" pitchFamily="49" charset="-122"/>
              </a:rPr>
              <a:t>、</a:t>
            </a:r>
            <a:r>
              <a:rPr lang="zh-CN" altLang="en-US" sz="1600" b="1" dirty="0">
                <a:solidFill>
                  <a:srgbClr val="FF0000"/>
                </a:solidFill>
                <a:latin typeface="楷体_GB2312" panose="02010609030101010101" pitchFamily="49" charset="-122"/>
                <a:ea typeface="楷体_GB2312" panose="02010609030101010101" pitchFamily="49" charset="-122"/>
              </a:rPr>
              <a:t>分类运输</a:t>
            </a:r>
            <a:r>
              <a:rPr lang="zh-CN" altLang="en-US" sz="1600" b="1" dirty="0">
                <a:latin typeface="楷体_GB2312" panose="02010609030101010101" pitchFamily="49" charset="-122"/>
                <a:ea typeface="楷体_GB2312" panose="02010609030101010101" pitchFamily="49" charset="-122"/>
              </a:rPr>
              <a:t>、</a:t>
            </a:r>
            <a:r>
              <a:rPr lang="zh-CN" altLang="en-US" sz="1600" b="1" dirty="0">
                <a:solidFill>
                  <a:srgbClr val="FF0000"/>
                </a:solidFill>
                <a:latin typeface="楷体_GB2312" panose="02010609030101010101" pitchFamily="49" charset="-122"/>
                <a:ea typeface="楷体_GB2312" panose="02010609030101010101" pitchFamily="49" charset="-122"/>
              </a:rPr>
              <a:t>分类处理</a:t>
            </a:r>
            <a:r>
              <a:rPr lang="zh-CN" altLang="en-US" sz="1600" b="1" dirty="0">
                <a:latin typeface="楷体_GB2312" panose="02010609030101010101" pitchFamily="49" charset="-122"/>
                <a:ea typeface="楷体_GB2312" panose="02010609030101010101" pitchFamily="49" charset="-122"/>
              </a:rPr>
              <a:t>的垃圾处理系统，形成以</a:t>
            </a:r>
            <a:r>
              <a:rPr lang="zh-CN" altLang="en-US" sz="1600" b="1" dirty="0">
                <a:solidFill>
                  <a:srgbClr val="FF0000"/>
                </a:solidFill>
                <a:latin typeface="楷体_GB2312" panose="02010609030101010101" pitchFamily="49" charset="-122"/>
                <a:ea typeface="楷体_GB2312" panose="02010609030101010101" pitchFamily="49" charset="-122"/>
              </a:rPr>
              <a:t>法治为基础</a:t>
            </a:r>
            <a:r>
              <a:rPr lang="zh-CN" altLang="en-US" sz="1600" b="1" dirty="0">
                <a:latin typeface="楷体_GB2312" panose="02010609030101010101" pitchFamily="49" charset="-122"/>
                <a:ea typeface="楷体_GB2312" panose="02010609030101010101" pitchFamily="49" charset="-122"/>
              </a:rPr>
              <a:t>、</a:t>
            </a:r>
            <a:r>
              <a:rPr lang="zh-CN" altLang="en-US" sz="1600" b="1" dirty="0">
                <a:solidFill>
                  <a:srgbClr val="FF0000"/>
                </a:solidFill>
                <a:latin typeface="楷体_GB2312" panose="02010609030101010101" pitchFamily="49" charset="-122"/>
                <a:ea typeface="楷体_GB2312" panose="02010609030101010101" pitchFamily="49" charset="-122"/>
              </a:rPr>
              <a:t>政府推动</a:t>
            </a:r>
            <a:r>
              <a:rPr lang="zh-CN" altLang="en-US" sz="1600" b="1" dirty="0">
                <a:latin typeface="楷体_GB2312" panose="02010609030101010101" pitchFamily="49" charset="-122"/>
                <a:ea typeface="楷体_GB2312" panose="02010609030101010101" pitchFamily="49" charset="-122"/>
              </a:rPr>
              <a:t>、</a:t>
            </a:r>
            <a:r>
              <a:rPr lang="zh-CN" altLang="en-US" sz="1600" b="1" dirty="0">
                <a:solidFill>
                  <a:srgbClr val="FF0000"/>
                </a:solidFill>
                <a:latin typeface="楷体_GB2312" panose="02010609030101010101" pitchFamily="49" charset="-122"/>
                <a:ea typeface="楷体_GB2312" panose="02010609030101010101" pitchFamily="49" charset="-122"/>
              </a:rPr>
              <a:t>全民参与</a:t>
            </a:r>
            <a:r>
              <a:rPr lang="zh-CN" altLang="en-US" sz="1600" b="1" dirty="0">
                <a:latin typeface="楷体_GB2312" panose="02010609030101010101" pitchFamily="49" charset="-122"/>
                <a:ea typeface="楷体_GB2312" panose="02010609030101010101" pitchFamily="49" charset="-122"/>
              </a:rPr>
              <a:t>、</a:t>
            </a:r>
            <a:r>
              <a:rPr lang="zh-CN" altLang="en-US" sz="1600" b="1" dirty="0">
                <a:solidFill>
                  <a:srgbClr val="FF0000"/>
                </a:solidFill>
                <a:latin typeface="楷体_GB2312" panose="02010609030101010101" pitchFamily="49" charset="-122"/>
                <a:ea typeface="楷体_GB2312" panose="02010609030101010101" pitchFamily="49" charset="-122"/>
              </a:rPr>
              <a:t>城乡统筹</a:t>
            </a:r>
            <a:r>
              <a:rPr lang="zh-CN" altLang="en-US" sz="1600" b="1" dirty="0">
                <a:latin typeface="楷体_GB2312" panose="02010609030101010101" pitchFamily="49" charset="-122"/>
                <a:ea typeface="楷体_GB2312" panose="02010609030101010101" pitchFamily="49" charset="-122"/>
              </a:rPr>
              <a:t>、</a:t>
            </a:r>
            <a:r>
              <a:rPr lang="zh-CN" altLang="en-US" sz="1600" b="1" dirty="0">
                <a:solidFill>
                  <a:srgbClr val="FF0000"/>
                </a:solidFill>
                <a:latin typeface="楷体_GB2312" panose="02010609030101010101" pitchFamily="49" charset="-122"/>
                <a:ea typeface="楷体_GB2312" panose="02010609030101010101" pitchFamily="49" charset="-122"/>
              </a:rPr>
              <a:t>因地制宜</a:t>
            </a:r>
            <a:r>
              <a:rPr lang="zh-CN" altLang="en-US" sz="1600" b="1" dirty="0">
                <a:latin typeface="楷体_GB2312" panose="02010609030101010101" pitchFamily="49" charset="-122"/>
                <a:ea typeface="楷体_GB2312" panose="02010609030101010101" pitchFamily="49" charset="-122"/>
              </a:rPr>
              <a:t>的垃圾分类制度，努力提高垃圾分类制度覆盖范围。</a:t>
            </a:r>
            <a:endParaRPr lang="en-US" altLang="zh-CN" sz="1600" b="1" i="1" u="sng" dirty="0">
              <a:latin typeface="楷体_GB2312" panose="02010609030101010101" pitchFamily="49" charset="-122"/>
              <a:ea typeface="楷体_GB2312" panose="02010609030101010101" pitchFamily="49" charset="-122"/>
            </a:endParaRPr>
          </a:p>
        </p:txBody>
      </p:sp>
      <p:pic>
        <p:nvPicPr>
          <p:cNvPr id="30727" name="图片 12" descr="习大大1.jpg"/>
          <p:cNvPicPr>
            <a:picLocks noChangeAspect="1"/>
          </p:cNvPicPr>
          <p:nvPr/>
        </p:nvPicPr>
        <p:blipFill>
          <a:blip r:embed="rId2" cstate="print"/>
          <a:srcRect l="4762" r="4762"/>
          <a:stretch>
            <a:fillRect/>
          </a:stretch>
        </p:blipFill>
        <p:spPr bwMode="auto">
          <a:xfrm>
            <a:off x="4923834" y="2885822"/>
            <a:ext cx="3327031" cy="1952849"/>
          </a:xfrm>
          <a:prstGeom prst="rect">
            <a:avLst/>
          </a:prstGeom>
          <a:ln>
            <a:noFill/>
          </a:ln>
          <a:effectLst>
            <a:outerShdw blurRad="50800" dist="38100" algn="l" rotWithShape="0">
              <a:prstClr val="black">
                <a:alpha val="40000"/>
              </a:prstClr>
            </a:outerShdw>
            <a:softEdge rad="112500"/>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 name="图片 9" descr="2017071820303926126.jpg"/>
          <p:cNvPicPr>
            <a:picLocks noChangeAspect="1"/>
          </p:cNvPicPr>
          <p:nvPr/>
        </p:nvPicPr>
        <p:blipFill>
          <a:blip r:embed="rId3" cstate="print"/>
          <a:stretch>
            <a:fillRect/>
          </a:stretch>
        </p:blipFill>
        <p:spPr>
          <a:xfrm>
            <a:off x="1119091" y="2864830"/>
            <a:ext cx="3268227" cy="1948140"/>
          </a:xfrm>
          <a:prstGeom prst="rect">
            <a:avLst/>
          </a:prstGeom>
          <a:ln>
            <a:noFill/>
          </a:ln>
          <a:effectLst>
            <a:outerShdw blurRad="50800" dist="38100" algn="l" rotWithShape="0">
              <a:prstClr val="black">
                <a:alpha val="40000"/>
              </a:prstClr>
            </a:outerShdw>
            <a:softEdge rad="112500"/>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 name="文本框 81"/>
          <p:cNvSpPr txBox="1">
            <a:spLocks noChangeArrowheads="1"/>
          </p:cNvSpPr>
          <p:nvPr/>
        </p:nvSpPr>
        <p:spPr bwMode="auto">
          <a:xfrm>
            <a:off x="5857556" y="2487042"/>
            <a:ext cx="3063240" cy="398780"/>
          </a:xfrm>
          <a:prstGeom prst="rect">
            <a:avLst/>
          </a:prstGeom>
          <a:noFill/>
          <a:ln w="9525">
            <a:solidFill>
              <a:srgbClr val="FF0000"/>
            </a:solidFill>
            <a:miter lim="800000"/>
          </a:ln>
        </p:spPr>
        <p:txBody>
          <a:bodyPr wrap="square">
            <a:spAutoFit/>
          </a:bodyPr>
          <a:lstStyle/>
          <a:p>
            <a:r>
              <a:rPr lang="en-US" altLang="zh-CN" sz="2000" b="1" dirty="0">
                <a:solidFill>
                  <a:srgbClr val="1FAA89"/>
                </a:solidFill>
                <a:latin typeface="黑体" panose="02010600030101010101" charset="-122"/>
                <a:ea typeface="黑体" panose="02010600030101010101" charset="-122"/>
              </a:rPr>
              <a:t>“</a:t>
            </a:r>
            <a:r>
              <a:rPr lang="zh-CN" altLang="en-US" sz="2000" b="1" dirty="0">
                <a:solidFill>
                  <a:srgbClr val="1FAA89"/>
                </a:solidFill>
                <a:latin typeface="黑体" panose="02010600030101010101" charset="-122"/>
                <a:ea typeface="黑体" panose="02010600030101010101" charset="-122"/>
              </a:rPr>
              <a:t>三化  四分  五原则</a:t>
            </a:r>
            <a:r>
              <a:rPr lang="en-US" altLang="zh-CN" sz="2000" b="1" dirty="0">
                <a:solidFill>
                  <a:srgbClr val="1FAA89"/>
                </a:solidFill>
                <a:latin typeface="黑体" panose="02010600030101010101" charset="-122"/>
                <a:ea typeface="黑体" panose="02010600030101010101" charset="-122"/>
              </a:rPr>
              <a:t>”</a:t>
            </a:r>
          </a:p>
        </p:txBody>
      </p:sp>
      <p:sp>
        <p:nvSpPr>
          <p:cNvPr id="5" name="灯片编号占位符 4"/>
          <p:cNvSpPr>
            <a:spLocks noGrp="1"/>
          </p:cNvSpPr>
          <p:nvPr>
            <p:ph type="sldNum" sz="quarter" idx="4"/>
          </p:nvPr>
        </p:nvSpPr>
        <p:spPr/>
        <p:txBody>
          <a:bodyPr/>
          <a:lstStyle/>
          <a:p>
            <a:pPr algn="ctr"/>
            <a:fld id="{48F63A3B-78C7-47BE-AE5E-E10140E04643}" type="slidenum">
              <a:rPr lang="en-US" altLang="zh-CN" smtClean="0"/>
              <a:pPr algn="ctr"/>
              <a:t>4</a:t>
            </a:fld>
            <a:endParaRPr lang="zh-CN" altLang="en-US" dirty="0"/>
          </a:p>
        </p:txBody>
      </p:sp>
      <p:sp>
        <p:nvSpPr>
          <p:cNvPr id="8" name="圆角矩形 7"/>
          <p:cNvSpPr/>
          <p:nvPr/>
        </p:nvSpPr>
        <p:spPr>
          <a:xfrm>
            <a:off x="2468673" y="154201"/>
            <a:ext cx="4401879" cy="520700"/>
          </a:xfrm>
          <a:prstGeom prst="roundRect">
            <a:avLst/>
          </a:prstGeom>
          <a:solidFill>
            <a:schemeClr val="bg1">
              <a:lumMod val="95000"/>
            </a:schemeClr>
          </a:solidFill>
          <a:ln w="317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accent1"/>
                </a:solidFill>
              </a:rPr>
              <a:t>一、生活垃圾分类目的和意义</a:t>
            </a:r>
            <a:endParaRPr lang="zh-CN" altLang="en-US" sz="2400" b="1" dirty="0">
              <a:solidFill>
                <a:schemeClr val="accent1"/>
              </a:solidFill>
            </a:endParaRPr>
          </a:p>
        </p:txBody>
      </p:sp>
      <p:sp>
        <p:nvSpPr>
          <p:cNvPr id="6" name="矩形 5"/>
          <p:cNvSpPr/>
          <p:nvPr/>
        </p:nvSpPr>
        <p:spPr>
          <a:xfrm>
            <a:off x="201221" y="676146"/>
            <a:ext cx="2492990" cy="400110"/>
          </a:xfrm>
          <a:prstGeom prst="rect">
            <a:avLst/>
          </a:prstGeom>
        </p:spPr>
        <p:txBody>
          <a:bodyPr wrap="none">
            <a:spAutoFit/>
          </a:bodyPr>
          <a:lstStyle/>
          <a:p>
            <a:r>
              <a:rPr lang="zh-CN" altLang="en-US" sz="2000" b="1" dirty="0">
                <a:solidFill>
                  <a:srgbClr val="C00000"/>
                </a:solidFill>
              </a:rPr>
              <a:t>中央领导高度</a:t>
            </a:r>
            <a:r>
              <a:rPr lang="zh-CN" altLang="en-US" sz="2000" b="1" dirty="0" smtClean="0">
                <a:solidFill>
                  <a:srgbClr val="C00000"/>
                </a:solidFill>
              </a:rPr>
              <a:t>重视：</a:t>
            </a:r>
            <a:endParaRPr lang="zh-CN" altLang="en-US" sz="2000" b="1" dirty="0">
              <a:solidFill>
                <a:srgbClr val="C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fld id="{48F63A3B-78C7-47BE-AE5E-E10140E04643}" type="slidenum">
              <a:rPr lang="en-US" altLang="zh-CN" smtClean="0"/>
              <a:pPr algn="ctr"/>
              <a:t>40</a:t>
            </a:fld>
            <a:endParaRPr lang="zh-CN" alt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171" y="611626"/>
            <a:ext cx="1358536" cy="23066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4101" y="569063"/>
            <a:ext cx="1408673" cy="23918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1644" y="686054"/>
            <a:ext cx="3797637" cy="190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1644" y="2780702"/>
            <a:ext cx="3797638" cy="1972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圆角矩形 7"/>
          <p:cNvSpPr/>
          <p:nvPr/>
        </p:nvSpPr>
        <p:spPr>
          <a:xfrm>
            <a:off x="3471648" y="167676"/>
            <a:ext cx="2133060" cy="324012"/>
          </a:xfrm>
          <a:prstGeom prst="roundRect">
            <a:avLst/>
          </a:prstGeom>
          <a:solidFill>
            <a:schemeClr val="bg1">
              <a:lumMod val="95000"/>
            </a:schemeClr>
          </a:solidFill>
          <a:ln w="317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rgbClr val="FF0000"/>
                </a:solidFill>
              </a:rPr>
              <a:t>标识和宣传画</a:t>
            </a:r>
          </a:p>
        </p:txBody>
      </p:sp>
      <p:pic>
        <p:nvPicPr>
          <p:cNvPr id="3080" name="Picture 8" descr="http://www.ggj.gov.cn/jswmjsw/xzzq/201709/W02017120749880898378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9171" y="3022424"/>
            <a:ext cx="1417849" cy="1883537"/>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pic>
        <p:nvPicPr>
          <p:cNvPr id="3082" name="Picture 10" descr="http://www.ggj.gov.cn/jswmjsw/xzzq/201709/W02017120749880932440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54102" y="3028649"/>
            <a:ext cx="1408672" cy="1843046"/>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3291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fld id="{48F63A3B-78C7-47BE-AE5E-E10140E04643}" type="slidenum">
              <a:rPr lang="en-US" altLang="zh-CN" smtClean="0"/>
              <a:pPr algn="ctr"/>
              <a:t>41</a:t>
            </a:fld>
            <a:endParaRPr lang="zh-CN" altLang="en-US" dirty="0"/>
          </a:p>
        </p:txBody>
      </p:sp>
      <p:pic>
        <p:nvPicPr>
          <p:cNvPr id="4098" name="Picture 2" descr="http://www.ggj.gov.cn/jswmjsw/xzzq/201709/P0201712074988314695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023" y="127592"/>
            <a:ext cx="2945219" cy="47633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358" y="127592"/>
            <a:ext cx="3099627" cy="4763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93873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fld id="{48F63A3B-78C7-47BE-AE5E-E10140E04643}" type="slidenum">
              <a:rPr lang="en-US" altLang="zh-CN" smtClean="0"/>
              <a:pPr algn="ctr"/>
              <a:t>42</a:t>
            </a:fld>
            <a:endParaRPr lang="zh-CN" altLang="en-US" dirty="0"/>
          </a:p>
        </p:txBody>
      </p:sp>
      <p:pic>
        <p:nvPicPr>
          <p:cNvPr id="4" name="图片 3"/>
          <p:cNvPicPr>
            <a:picLocks noChangeAspect="1"/>
          </p:cNvPicPr>
          <p:nvPr/>
        </p:nvPicPr>
        <p:blipFill>
          <a:blip r:embed="rId2" cstate="print"/>
          <a:stretch>
            <a:fillRect/>
          </a:stretch>
        </p:blipFill>
        <p:spPr>
          <a:xfrm>
            <a:off x="5685951" y="776178"/>
            <a:ext cx="3064090" cy="2041450"/>
          </a:xfrm>
          <a:prstGeom prst="rect">
            <a:avLst/>
          </a:prstGeom>
          <a:noFill/>
          <a:ln>
            <a:noFill/>
          </a:ln>
        </p:spPr>
      </p:pic>
      <p:pic>
        <p:nvPicPr>
          <p:cNvPr id="5" name="图片 4" descr="9-保洁员.jpg"/>
          <p:cNvPicPr>
            <a:picLocks noChangeAspect="1"/>
          </p:cNvPicPr>
          <p:nvPr/>
        </p:nvPicPr>
        <p:blipFill>
          <a:blip r:embed="rId3" cstate="print"/>
          <a:srcRect l="5191" t="8919" r="6881"/>
          <a:stretch>
            <a:fillRect/>
          </a:stretch>
        </p:blipFill>
        <p:spPr>
          <a:xfrm>
            <a:off x="255180" y="1194375"/>
            <a:ext cx="2668773" cy="3685970"/>
          </a:xfrm>
          <a:prstGeom prst="rect">
            <a:avLst/>
          </a:prstGeom>
        </p:spPr>
      </p:pic>
      <p:pic>
        <p:nvPicPr>
          <p:cNvPr id="6" name="图片 5" descr="13.jpg"/>
          <p:cNvPicPr>
            <a:picLocks noChangeAspect="1"/>
          </p:cNvPicPr>
          <p:nvPr/>
        </p:nvPicPr>
        <p:blipFill>
          <a:blip r:embed="rId4" cstate="print"/>
          <a:srcRect l="10219"/>
          <a:stretch>
            <a:fillRect/>
          </a:stretch>
        </p:blipFill>
        <p:spPr>
          <a:xfrm>
            <a:off x="3009015" y="1201479"/>
            <a:ext cx="2604976" cy="3663360"/>
          </a:xfrm>
          <a:prstGeom prst="rect">
            <a:avLst/>
          </a:prstGeom>
        </p:spPr>
      </p:pic>
      <p:pic>
        <p:nvPicPr>
          <p:cNvPr id="7" name="图片 6" descr="14.png"/>
          <p:cNvPicPr>
            <a:picLocks noChangeAspect="1"/>
          </p:cNvPicPr>
          <p:nvPr/>
        </p:nvPicPr>
        <p:blipFill>
          <a:blip r:embed="rId5" cstate="print"/>
          <a:stretch>
            <a:fillRect/>
          </a:stretch>
        </p:blipFill>
        <p:spPr>
          <a:xfrm>
            <a:off x="5679018" y="2858683"/>
            <a:ext cx="3039679" cy="1979132"/>
          </a:xfrm>
          <a:prstGeom prst="rect">
            <a:avLst/>
          </a:prstGeom>
        </p:spPr>
      </p:pic>
      <p:sp>
        <p:nvSpPr>
          <p:cNvPr id="9" name="矩形 8"/>
          <p:cNvSpPr/>
          <p:nvPr/>
        </p:nvSpPr>
        <p:spPr>
          <a:xfrm>
            <a:off x="203401" y="578994"/>
            <a:ext cx="5272367" cy="584775"/>
          </a:xfrm>
          <a:prstGeom prst="rect">
            <a:avLst/>
          </a:prstGeom>
        </p:spPr>
        <p:txBody>
          <a:bodyPr wrap="square">
            <a:spAutoFit/>
          </a:bodyPr>
          <a:lstStyle/>
          <a:p>
            <a:pPr lvl="0">
              <a:buClr>
                <a:schemeClr val="accent1"/>
              </a:buClr>
              <a:buFont typeface="Wingdings" pitchFamily="2" charset="2"/>
              <a:buChar char="l"/>
            </a:pPr>
            <a:r>
              <a:rPr lang="zh-CN" altLang="en-US" sz="1600" b="1" dirty="0" smtClean="0">
                <a:latin typeface="楷体_GB2312" pitchFamily="49" charset="-122"/>
                <a:ea typeface="楷体_GB2312" pitchFamily="49" charset="-122"/>
              </a:rPr>
              <a:t>对垃圾分类作业人员进行培训</a:t>
            </a:r>
            <a:r>
              <a:rPr lang="zh-CN" altLang="en-US" sz="1600" b="1" dirty="0" smtClean="0">
                <a:solidFill>
                  <a:srgbClr val="FF0000"/>
                </a:solidFill>
                <a:latin typeface="楷体_GB2312" pitchFamily="49" charset="-122"/>
                <a:ea typeface="楷体_GB2312" pitchFamily="49" charset="-122"/>
              </a:rPr>
              <a:t>（非常必要！！）</a:t>
            </a:r>
            <a:endParaRPr lang="en-US" altLang="zh-CN" sz="1600" b="1" dirty="0" smtClean="0">
              <a:solidFill>
                <a:srgbClr val="FF0000"/>
              </a:solidFill>
              <a:latin typeface="楷体_GB2312" pitchFamily="49" charset="-122"/>
              <a:ea typeface="楷体_GB2312" pitchFamily="49" charset="-122"/>
            </a:endParaRPr>
          </a:p>
          <a:p>
            <a:pPr lvl="0">
              <a:buClr>
                <a:schemeClr val="accent1"/>
              </a:buClr>
              <a:buFont typeface="Wingdings" pitchFamily="2" charset="2"/>
              <a:buChar char="l"/>
            </a:pPr>
            <a:r>
              <a:rPr lang="zh-CN" altLang="en-US" sz="1600" b="1" dirty="0" smtClean="0">
                <a:solidFill>
                  <a:srgbClr val="FF0066"/>
                </a:solidFill>
                <a:latin typeface="楷体_GB2312" pitchFamily="49" charset="-122"/>
                <a:ea typeface="楷体_GB2312" pitchFamily="49" charset="-122"/>
              </a:rPr>
              <a:t>利用单位内网</a:t>
            </a:r>
            <a:r>
              <a:rPr lang="zh-CN" altLang="en-US" sz="1600" b="1" dirty="0" smtClean="0">
                <a:latin typeface="楷体_GB2312" pitchFamily="49" charset="-122"/>
                <a:ea typeface="楷体_GB2312" pitchFamily="49" charset="-122"/>
              </a:rPr>
              <a:t>对全体职工进行垃圾强制分类宣传培训</a:t>
            </a:r>
          </a:p>
        </p:txBody>
      </p:sp>
      <p:sp>
        <p:nvSpPr>
          <p:cNvPr id="11" name="圆角矩形 10"/>
          <p:cNvSpPr/>
          <p:nvPr/>
        </p:nvSpPr>
        <p:spPr>
          <a:xfrm>
            <a:off x="2504312" y="58294"/>
            <a:ext cx="4401879" cy="520700"/>
          </a:xfrm>
          <a:prstGeom prst="roundRect">
            <a:avLst>
              <a:gd name="adj" fmla="val 2373"/>
            </a:avLst>
          </a:prstGeom>
          <a:solidFill>
            <a:schemeClr val="bg1">
              <a:lumMod val="95000"/>
            </a:schemeClr>
          </a:solidFill>
          <a:ln w="317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accent1"/>
                </a:solidFill>
              </a:rPr>
              <a:t>三、生活垃圾分类标准和流程</a:t>
            </a:r>
            <a:endParaRPr lang="zh-CN" altLang="en-US" sz="2400" b="1" dirty="0">
              <a:solidFill>
                <a:schemeClr val="accent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菱形 107"/>
          <p:cNvSpPr/>
          <p:nvPr/>
        </p:nvSpPr>
        <p:spPr>
          <a:xfrm>
            <a:off x="3526972" y="4310742"/>
            <a:ext cx="415636" cy="380011"/>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灯片编号占位符 1"/>
          <p:cNvSpPr>
            <a:spLocks noGrp="1"/>
          </p:cNvSpPr>
          <p:nvPr>
            <p:ph type="sldNum" sz="quarter" idx="4"/>
          </p:nvPr>
        </p:nvSpPr>
        <p:spPr/>
        <p:txBody>
          <a:bodyPr/>
          <a:lstStyle/>
          <a:p>
            <a:pPr algn="ctr"/>
            <a:fld id="{48F63A3B-78C7-47BE-AE5E-E10140E04643}" type="slidenum">
              <a:rPr lang="en-US" altLang="zh-CN" smtClean="0"/>
              <a:pPr algn="ctr"/>
              <a:t>43</a:t>
            </a:fld>
            <a:endParaRPr lang="zh-CN" altLang="en-US" dirty="0"/>
          </a:p>
        </p:txBody>
      </p:sp>
      <p:grpSp>
        <p:nvGrpSpPr>
          <p:cNvPr id="3" name="组合 51"/>
          <p:cNvGrpSpPr/>
          <p:nvPr/>
        </p:nvGrpSpPr>
        <p:grpSpPr>
          <a:xfrm rot="10800000">
            <a:off x="1031126" y="710669"/>
            <a:ext cx="6984723" cy="3849456"/>
            <a:chOff x="306727" y="1341182"/>
            <a:chExt cx="8441737" cy="4515959"/>
          </a:xfrm>
        </p:grpSpPr>
        <p:sp>
          <p:nvSpPr>
            <p:cNvPr id="4" name="Oval 17"/>
            <p:cNvSpPr/>
            <p:nvPr/>
          </p:nvSpPr>
          <p:spPr>
            <a:xfrm rot="2700000">
              <a:off x="4486423" y="1341182"/>
              <a:ext cx="1045053" cy="1045054"/>
            </a:xfrm>
            <a:prstGeom prst="ellipse">
              <a:avLst/>
            </a:prstGeom>
            <a:solidFill>
              <a:srgbClr val="00602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5" name="Group 10"/>
            <p:cNvGrpSpPr/>
            <p:nvPr/>
          </p:nvGrpSpPr>
          <p:grpSpPr>
            <a:xfrm rot="2700000">
              <a:off x="3746017" y="1756952"/>
              <a:ext cx="1045053" cy="1540080"/>
              <a:chOff x="3124200" y="2114550"/>
              <a:chExt cx="1447800" cy="2133600"/>
            </a:xfrm>
            <a:solidFill>
              <a:srgbClr val="92D050"/>
            </a:solidFill>
          </p:grpSpPr>
          <p:sp>
            <p:nvSpPr>
              <p:cNvPr id="6" name="Oval 11"/>
              <p:cNvSpPr/>
              <p:nvPr/>
            </p:nvSpPr>
            <p:spPr>
              <a:xfrm>
                <a:off x="3124200" y="2800350"/>
                <a:ext cx="1447800" cy="14478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Up Arrow 12"/>
              <p:cNvSpPr/>
              <p:nvPr/>
            </p:nvSpPr>
            <p:spPr>
              <a:xfrm>
                <a:off x="3352800" y="2114550"/>
                <a:ext cx="990600" cy="914400"/>
              </a:xfrm>
              <a:prstGeom prst="upArrow">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9" name="Group 13"/>
            <p:cNvGrpSpPr/>
            <p:nvPr/>
          </p:nvGrpSpPr>
          <p:grpSpPr>
            <a:xfrm rot="18900000">
              <a:off x="4241042" y="2654606"/>
              <a:ext cx="1045054" cy="1540078"/>
              <a:chOff x="3124200" y="2114550"/>
              <a:chExt cx="1447800" cy="2133600"/>
            </a:xfrm>
            <a:solidFill>
              <a:srgbClr val="00602B"/>
            </a:solidFill>
          </p:grpSpPr>
          <p:sp>
            <p:nvSpPr>
              <p:cNvPr id="10" name="Oval 14"/>
              <p:cNvSpPr/>
              <p:nvPr/>
            </p:nvSpPr>
            <p:spPr>
              <a:xfrm>
                <a:off x="3124200" y="2800350"/>
                <a:ext cx="1447800" cy="14478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Up Arrow 15"/>
              <p:cNvSpPr/>
              <p:nvPr/>
            </p:nvSpPr>
            <p:spPr>
              <a:xfrm>
                <a:off x="3352800" y="2114550"/>
                <a:ext cx="990600" cy="914400"/>
              </a:xfrm>
              <a:prstGeom prst="upArrow">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2" name="Group 6"/>
            <p:cNvGrpSpPr/>
            <p:nvPr/>
          </p:nvGrpSpPr>
          <p:grpSpPr>
            <a:xfrm rot="2700000">
              <a:off x="3746017" y="3495863"/>
              <a:ext cx="1045053" cy="1540080"/>
              <a:chOff x="3124200" y="2114550"/>
              <a:chExt cx="1447800" cy="2133600"/>
            </a:xfrm>
            <a:solidFill>
              <a:srgbClr val="92D050"/>
            </a:solidFill>
          </p:grpSpPr>
          <p:sp>
            <p:nvSpPr>
              <p:cNvPr id="13" name="Oval 7"/>
              <p:cNvSpPr/>
              <p:nvPr/>
            </p:nvSpPr>
            <p:spPr>
              <a:xfrm>
                <a:off x="3124200" y="2800350"/>
                <a:ext cx="1447800" cy="14478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Up Arrow 8"/>
              <p:cNvSpPr/>
              <p:nvPr/>
            </p:nvSpPr>
            <p:spPr>
              <a:xfrm>
                <a:off x="3352800" y="2114550"/>
                <a:ext cx="990600" cy="914400"/>
              </a:xfrm>
              <a:prstGeom prst="upArrow">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5" name="Group 5"/>
            <p:cNvGrpSpPr/>
            <p:nvPr/>
          </p:nvGrpSpPr>
          <p:grpSpPr>
            <a:xfrm rot="18900000">
              <a:off x="4241042" y="4317063"/>
              <a:ext cx="1045054" cy="1540078"/>
              <a:chOff x="3124200" y="2114550"/>
              <a:chExt cx="1447800" cy="2133600"/>
            </a:xfrm>
          </p:grpSpPr>
          <p:sp>
            <p:nvSpPr>
              <p:cNvPr id="16" name="Oval 3"/>
              <p:cNvSpPr/>
              <p:nvPr/>
            </p:nvSpPr>
            <p:spPr>
              <a:xfrm>
                <a:off x="3124200" y="2800350"/>
                <a:ext cx="1447800" cy="1447800"/>
              </a:xfrm>
              <a:prstGeom prst="ellipse">
                <a:avLst/>
              </a:prstGeom>
              <a:solidFill>
                <a:srgbClr val="00602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Up Arrow 4"/>
              <p:cNvSpPr/>
              <p:nvPr/>
            </p:nvSpPr>
            <p:spPr>
              <a:xfrm>
                <a:off x="3352800" y="2114550"/>
                <a:ext cx="990600" cy="914400"/>
              </a:xfrm>
              <a:prstGeom prst="upArrow">
                <a:avLst/>
              </a:prstGeom>
              <a:solidFill>
                <a:srgbClr val="00602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18" name="Freeform 107"/>
            <p:cNvSpPr>
              <a:spLocks noEditPoints="1"/>
            </p:cNvSpPr>
            <p:nvPr/>
          </p:nvSpPr>
          <p:spPr bwMode="auto">
            <a:xfrm>
              <a:off x="4769949" y="5079296"/>
              <a:ext cx="360535" cy="365649"/>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ysClr val="window" lastClr="FFFFFF"/>
            </a:solidFill>
            <a:ln w="9525">
              <a:noFill/>
              <a:round/>
              <a:headEnd/>
              <a:tailEnd/>
            </a:ln>
          </p:spPr>
          <p:txBody>
            <a:bodyPr vert="horz" wrap="square" lIns="111650" tIns="55825" rIns="111650" bIns="55825" numCol="1" anchor="t" anchorCtr="0" compatLnSpc="1">
              <a:prstTxWarp prst="textNoShape">
                <a:avLst/>
              </a:prstTxWarp>
            </a:bodyP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74"/>
            <p:cNvSpPr>
              <a:spLocks noEditPoints="1"/>
            </p:cNvSpPr>
            <p:nvPr/>
          </p:nvSpPr>
          <p:spPr bwMode="auto">
            <a:xfrm rot="10800000">
              <a:off x="4758318" y="3410094"/>
              <a:ext cx="389616" cy="302203"/>
            </a:xfrm>
            <a:custGeom>
              <a:avLst/>
              <a:gdLst/>
              <a:ahLst/>
              <a:cxnLst>
                <a:cxn ang="0">
                  <a:pos x="66" y="17"/>
                </a:cxn>
                <a:cxn ang="0">
                  <a:pos x="47" y="30"/>
                </a:cxn>
                <a:cxn ang="0">
                  <a:pos x="37" y="36"/>
                </a:cxn>
                <a:cxn ang="0">
                  <a:pos x="36" y="36"/>
                </a:cxn>
                <a:cxn ang="0">
                  <a:pos x="36" y="36"/>
                </a:cxn>
                <a:cxn ang="0">
                  <a:pos x="26" y="30"/>
                </a:cxn>
                <a:cxn ang="0">
                  <a:pos x="7" y="17"/>
                </a:cxn>
                <a:cxn ang="0">
                  <a:pos x="0" y="7"/>
                </a:cxn>
                <a:cxn ang="0">
                  <a:pos x="7" y="0"/>
                </a:cxn>
                <a:cxn ang="0">
                  <a:pos x="66" y="0"/>
                </a:cxn>
                <a:cxn ang="0">
                  <a:pos x="72" y="6"/>
                </a:cxn>
                <a:cxn ang="0">
                  <a:pos x="66" y="17"/>
                </a:cxn>
                <a:cxn ang="0">
                  <a:pos x="72" y="50"/>
                </a:cxn>
                <a:cxn ang="0">
                  <a:pos x="66" y="56"/>
                </a:cxn>
                <a:cxn ang="0">
                  <a:pos x="7" y="56"/>
                </a:cxn>
                <a:cxn ang="0">
                  <a:pos x="0" y="50"/>
                </a:cxn>
                <a:cxn ang="0">
                  <a:pos x="0" y="18"/>
                </a:cxn>
                <a:cxn ang="0">
                  <a:pos x="5" y="21"/>
                </a:cxn>
                <a:cxn ang="0">
                  <a:pos x="24" y="35"/>
                </a:cxn>
                <a:cxn ang="0">
                  <a:pos x="36" y="41"/>
                </a:cxn>
                <a:cxn ang="0">
                  <a:pos x="36" y="41"/>
                </a:cxn>
                <a:cxn ang="0">
                  <a:pos x="37" y="41"/>
                </a:cxn>
                <a:cxn ang="0">
                  <a:pos x="48" y="35"/>
                </a:cxn>
                <a:cxn ang="0">
                  <a:pos x="68" y="21"/>
                </a:cxn>
                <a:cxn ang="0">
                  <a:pos x="72" y="18"/>
                </a:cxn>
                <a:cxn ang="0">
                  <a:pos x="72" y="50"/>
                </a:cxn>
              </a:cxnLst>
              <a:rect l="0" t="0" r="r" b="b"/>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ysClr val="window" lastClr="FFFFFF"/>
            </a:solidFill>
            <a:ln w="9525">
              <a:noFill/>
              <a:round/>
              <a:headEnd/>
              <a:tailEnd/>
            </a:ln>
          </p:spPr>
          <p:txBody>
            <a:bodyPr vert="horz" wrap="square" lIns="111650" tIns="55825" rIns="111650" bIns="5582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48"/>
            <p:cNvSpPr>
              <a:spLocks noEditPoints="1"/>
            </p:cNvSpPr>
            <p:nvPr/>
          </p:nvSpPr>
          <p:spPr bwMode="auto">
            <a:xfrm rot="10800000">
              <a:off x="3890833" y="2531524"/>
              <a:ext cx="397368" cy="383075"/>
            </a:xfrm>
            <a:custGeom>
              <a:avLst/>
              <a:gdLst/>
              <a:ahLst/>
              <a:cxnLst>
                <a:cxn ang="0">
                  <a:pos x="16" y="54"/>
                </a:cxn>
                <a:cxn ang="0">
                  <a:pos x="14" y="57"/>
                </a:cxn>
                <a:cxn ang="0">
                  <a:pos x="2" y="57"/>
                </a:cxn>
                <a:cxn ang="0">
                  <a:pos x="0" y="54"/>
                </a:cxn>
                <a:cxn ang="0">
                  <a:pos x="0" y="29"/>
                </a:cxn>
                <a:cxn ang="0">
                  <a:pos x="2" y="26"/>
                </a:cxn>
                <a:cxn ang="0">
                  <a:pos x="14" y="26"/>
                </a:cxn>
                <a:cxn ang="0">
                  <a:pos x="16" y="29"/>
                </a:cxn>
                <a:cxn ang="0">
                  <a:pos x="16" y="54"/>
                </a:cxn>
                <a:cxn ang="0">
                  <a:pos x="7" y="47"/>
                </a:cxn>
                <a:cxn ang="0">
                  <a:pos x="5" y="49"/>
                </a:cxn>
                <a:cxn ang="0">
                  <a:pos x="7" y="52"/>
                </a:cxn>
                <a:cxn ang="0">
                  <a:pos x="10" y="49"/>
                </a:cxn>
                <a:cxn ang="0">
                  <a:pos x="7" y="47"/>
                </a:cxn>
                <a:cxn ang="0">
                  <a:pos x="62" y="35"/>
                </a:cxn>
                <a:cxn ang="0">
                  <a:pos x="62" y="38"/>
                </a:cxn>
                <a:cxn ang="0">
                  <a:pos x="61" y="43"/>
                </a:cxn>
                <a:cxn ang="0">
                  <a:pos x="61" y="48"/>
                </a:cxn>
                <a:cxn ang="0">
                  <a:pos x="59" y="52"/>
                </a:cxn>
                <a:cxn ang="0">
                  <a:pos x="57" y="59"/>
                </a:cxn>
                <a:cxn ang="0">
                  <a:pos x="49" y="62"/>
                </a:cxn>
                <a:cxn ang="0">
                  <a:pos x="47" y="62"/>
                </a:cxn>
                <a:cxn ang="0">
                  <a:pos x="44" y="62"/>
                </a:cxn>
                <a:cxn ang="0">
                  <a:pos x="43" y="62"/>
                </a:cxn>
                <a:cxn ang="0">
                  <a:pos x="28" y="59"/>
                </a:cxn>
                <a:cxn ang="0">
                  <a:pos x="22" y="57"/>
                </a:cxn>
                <a:cxn ang="0">
                  <a:pos x="19" y="54"/>
                </a:cxn>
                <a:cxn ang="0">
                  <a:pos x="19" y="29"/>
                </a:cxn>
                <a:cxn ang="0">
                  <a:pos x="21" y="26"/>
                </a:cxn>
                <a:cxn ang="0">
                  <a:pos x="29" y="19"/>
                </a:cxn>
                <a:cxn ang="0">
                  <a:pos x="33" y="14"/>
                </a:cxn>
                <a:cxn ang="0">
                  <a:pos x="35" y="8"/>
                </a:cxn>
                <a:cxn ang="0">
                  <a:pos x="38" y="1"/>
                </a:cxn>
                <a:cxn ang="0">
                  <a:pos x="40" y="0"/>
                </a:cxn>
                <a:cxn ang="0">
                  <a:pos x="49" y="11"/>
                </a:cxn>
                <a:cxn ang="0">
                  <a:pos x="46" y="18"/>
                </a:cxn>
                <a:cxn ang="0">
                  <a:pos x="45" y="21"/>
                </a:cxn>
                <a:cxn ang="0">
                  <a:pos x="56" y="21"/>
                </a:cxn>
                <a:cxn ang="0">
                  <a:pos x="64" y="29"/>
                </a:cxn>
                <a:cxn ang="0">
                  <a:pos x="62" y="35"/>
                </a:cxn>
              </a:cxnLst>
              <a:rect l="0" t="0" r="r" b="b"/>
              <a:pathLst>
                <a:path w="64" h="62">
                  <a:moveTo>
                    <a:pt x="16" y="54"/>
                  </a:moveTo>
                  <a:cubicBezTo>
                    <a:pt x="16" y="56"/>
                    <a:pt x="15" y="57"/>
                    <a:pt x="14" y="57"/>
                  </a:cubicBezTo>
                  <a:cubicBezTo>
                    <a:pt x="2" y="57"/>
                    <a:pt x="2" y="57"/>
                    <a:pt x="2" y="57"/>
                  </a:cubicBezTo>
                  <a:cubicBezTo>
                    <a:pt x="1" y="57"/>
                    <a:pt x="0" y="56"/>
                    <a:pt x="0" y="54"/>
                  </a:cubicBezTo>
                  <a:cubicBezTo>
                    <a:pt x="0" y="29"/>
                    <a:pt x="0" y="29"/>
                    <a:pt x="0" y="29"/>
                  </a:cubicBezTo>
                  <a:cubicBezTo>
                    <a:pt x="0" y="27"/>
                    <a:pt x="1" y="26"/>
                    <a:pt x="2" y="26"/>
                  </a:cubicBezTo>
                  <a:cubicBezTo>
                    <a:pt x="14" y="26"/>
                    <a:pt x="14" y="26"/>
                    <a:pt x="14" y="26"/>
                  </a:cubicBezTo>
                  <a:cubicBezTo>
                    <a:pt x="15" y="26"/>
                    <a:pt x="16" y="27"/>
                    <a:pt x="16" y="29"/>
                  </a:cubicBezTo>
                  <a:lnTo>
                    <a:pt x="16" y="54"/>
                  </a:lnTo>
                  <a:close/>
                  <a:moveTo>
                    <a:pt x="7" y="47"/>
                  </a:moveTo>
                  <a:cubicBezTo>
                    <a:pt x="6" y="47"/>
                    <a:pt x="5" y="48"/>
                    <a:pt x="5" y="49"/>
                  </a:cubicBezTo>
                  <a:cubicBezTo>
                    <a:pt x="5" y="51"/>
                    <a:pt x="6" y="52"/>
                    <a:pt x="7" y="52"/>
                  </a:cubicBezTo>
                  <a:cubicBezTo>
                    <a:pt x="9" y="52"/>
                    <a:pt x="10" y="51"/>
                    <a:pt x="10" y="49"/>
                  </a:cubicBezTo>
                  <a:cubicBezTo>
                    <a:pt x="10" y="48"/>
                    <a:pt x="9" y="47"/>
                    <a:pt x="7" y="47"/>
                  </a:cubicBezTo>
                  <a:close/>
                  <a:moveTo>
                    <a:pt x="62" y="35"/>
                  </a:moveTo>
                  <a:cubicBezTo>
                    <a:pt x="62" y="36"/>
                    <a:pt x="62" y="37"/>
                    <a:pt x="62" y="38"/>
                  </a:cubicBezTo>
                  <a:cubicBezTo>
                    <a:pt x="62" y="40"/>
                    <a:pt x="62" y="42"/>
                    <a:pt x="61" y="43"/>
                  </a:cubicBezTo>
                  <a:cubicBezTo>
                    <a:pt x="61" y="45"/>
                    <a:pt x="61" y="46"/>
                    <a:pt x="61" y="48"/>
                  </a:cubicBezTo>
                  <a:cubicBezTo>
                    <a:pt x="60" y="49"/>
                    <a:pt x="60" y="51"/>
                    <a:pt x="59" y="52"/>
                  </a:cubicBezTo>
                  <a:cubicBezTo>
                    <a:pt x="59" y="55"/>
                    <a:pt x="58" y="57"/>
                    <a:pt x="57" y="59"/>
                  </a:cubicBezTo>
                  <a:cubicBezTo>
                    <a:pt x="55" y="61"/>
                    <a:pt x="52" y="62"/>
                    <a:pt x="49" y="62"/>
                  </a:cubicBezTo>
                  <a:cubicBezTo>
                    <a:pt x="48" y="62"/>
                    <a:pt x="48" y="62"/>
                    <a:pt x="47" y="62"/>
                  </a:cubicBezTo>
                  <a:cubicBezTo>
                    <a:pt x="44" y="62"/>
                    <a:pt x="44" y="62"/>
                    <a:pt x="44" y="62"/>
                  </a:cubicBezTo>
                  <a:cubicBezTo>
                    <a:pt x="43" y="62"/>
                    <a:pt x="43" y="62"/>
                    <a:pt x="43" y="62"/>
                  </a:cubicBezTo>
                  <a:cubicBezTo>
                    <a:pt x="38" y="62"/>
                    <a:pt x="32" y="60"/>
                    <a:pt x="28" y="59"/>
                  </a:cubicBezTo>
                  <a:cubicBezTo>
                    <a:pt x="25" y="58"/>
                    <a:pt x="23" y="57"/>
                    <a:pt x="22" y="57"/>
                  </a:cubicBezTo>
                  <a:cubicBezTo>
                    <a:pt x="20" y="57"/>
                    <a:pt x="19" y="56"/>
                    <a:pt x="19" y="54"/>
                  </a:cubicBezTo>
                  <a:cubicBezTo>
                    <a:pt x="19" y="29"/>
                    <a:pt x="19" y="29"/>
                    <a:pt x="19" y="29"/>
                  </a:cubicBezTo>
                  <a:cubicBezTo>
                    <a:pt x="19" y="27"/>
                    <a:pt x="20" y="26"/>
                    <a:pt x="21" y="26"/>
                  </a:cubicBezTo>
                  <a:cubicBezTo>
                    <a:pt x="23" y="26"/>
                    <a:pt x="27" y="21"/>
                    <a:pt x="29" y="19"/>
                  </a:cubicBezTo>
                  <a:cubicBezTo>
                    <a:pt x="30" y="17"/>
                    <a:pt x="31" y="15"/>
                    <a:pt x="33" y="14"/>
                  </a:cubicBezTo>
                  <a:cubicBezTo>
                    <a:pt x="34" y="13"/>
                    <a:pt x="35" y="10"/>
                    <a:pt x="35" y="8"/>
                  </a:cubicBezTo>
                  <a:cubicBezTo>
                    <a:pt x="36" y="5"/>
                    <a:pt x="36" y="3"/>
                    <a:pt x="38" y="1"/>
                  </a:cubicBezTo>
                  <a:cubicBezTo>
                    <a:pt x="38" y="1"/>
                    <a:pt x="39" y="0"/>
                    <a:pt x="40" y="0"/>
                  </a:cubicBezTo>
                  <a:cubicBezTo>
                    <a:pt x="49" y="0"/>
                    <a:pt x="49" y="8"/>
                    <a:pt x="49" y="11"/>
                  </a:cubicBezTo>
                  <a:cubicBezTo>
                    <a:pt x="49" y="14"/>
                    <a:pt x="47" y="16"/>
                    <a:pt x="46" y="18"/>
                  </a:cubicBezTo>
                  <a:cubicBezTo>
                    <a:pt x="46" y="19"/>
                    <a:pt x="46" y="20"/>
                    <a:pt x="45" y="21"/>
                  </a:cubicBezTo>
                  <a:cubicBezTo>
                    <a:pt x="56" y="21"/>
                    <a:pt x="56" y="21"/>
                    <a:pt x="56" y="21"/>
                  </a:cubicBezTo>
                  <a:cubicBezTo>
                    <a:pt x="60" y="21"/>
                    <a:pt x="64" y="25"/>
                    <a:pt x="64" y="29"/>
                  </a:cubicBezTo>
                  <a:cubicBezTo>
                    <a:pt x="64" y="31"/>
                    <a:pt x="63" y="33"/>
                    <a:pt x="62" y="35"/>
                  </a:cubicBezTo>
                  <a:close/>
                </a:path>
              </a:pathLst>
            </a:custGeom>
            <a:solidFill>
              <a:sysClr val="window" lastClr="FFFFFF"/>
            </a:solidFill>
            <a:ln w="9525">
              <a:noFill/>
              <a:round/>
              <a:headEnd/>
              <a:tailEnd/>
            </a:ln>
          </p:spPr>
          <p:txBody>
            <a:bodyPr vert="horz" wrap="square" lIns="111650" tIns="55825" rIns="111650" bIns="5582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1"/>
            <p:cNvSpPr>
              <a:spLocks noEditPoints="1"/>
            </p:cNvSpPr>
            <p:nvPr/>
          </p:nvSpPr>
          <p:spPr bwMode="auto">
            <a:xfrm rot="10800000">
              <a:off x="3904653" y="4229948"/>
              <a:ext cx="377981" cy="306951"/>
            </a:xfrm>
            <a:custGeom>
              <a:avLst/>
              <a:gdLst/>
              <a:ahLst/>
              <a:cxnLst>
                <a:cxn ang="0">
                  <a:pos x="69" y="43"/>
                </a:cxn>
                <a:cxn ang="0">
                  <a:pos x="64" y="46"/>
                </a:cxn>
                <a:cxn ang="0">
                  <a:pos x="54" y="56"/>
                </a:cxn>
                <a:cxn ang="0">
                  <a:pos x="44" y="46"/>
                </a:cxn>
                <a:cxn ang="0">
                  <a:pos x="28" y="46"/>
                </a:cxn>
                <a:cxn ang="0">
                  <a:pos x="18" y="56"/>
                </a:cxn>
                <a:cxn ang="0">
                  <a:pos x="8" y="46"/>
                </a:cxn>
                <a:cxn ang="0">
                  <a:pos x="5" y="46"/>
                </a:cxn>
                <a:cxn ang="0">
                  <a:pos x="0" y="43"/>
                </a:cxn>
                <a:cxn ang="0">
                  <a:pos x="3" y="41"/>
                </a:cxn>
                <a:cxn ang="0">
                  <a:pos x="3" y="28"/>
                </a:cxn>
                <a:cxn ang="0">
                  <a:pos x="4" y="20"/>
                </a:cxn>
                <a:cxn ang="0">
                  <a:pos x="12" y="12"/>
                </a:cxn>
                <a:cxn ang="0">
                  <a:pos x="17" y="10"/>
                </a:cxn>
                <a:cxn ang="0">
                  <a:pos x="23" y="10"/>
                </a:cxn>
                <a:cxn ang="0">
                  <a:pos x="23" y="2"/>
                </a:cxn>
                <a:cxn ang="0">
                  <a:pos x="26" y="0"/>
                </a:cxn>
                <a:cxn ang="0">
                  <a:pos x="67" y="0"/>
                </a:cxn>
                <a:cxn ang="0">
                  <a:pos x="69" y="2"/>
                </a:cxn>
                <a:cxn ang="0">
                  <a:pos x="69" y="43"/>
                </a:cxn>
                <a:cxn ang="0">
                  <a:pos x="23" y="25"/>
                </a:cxn>
                <a:cxn ang="0">
                  <a:pos x="23" y="15"/>
                </a:cxn>
                <a:cxn ang="0">
                  <a:pos x="17" y="15"/>
                </a:cxn>
                <a:cxn ang="0">
                  <a:pos x="16" y="15"/>
                </a:cxn>
                <a:cxn ang="0">
                  <a:pos x="8" y="23"/>
                </a:cxn>
                <a:cxn ang="0">
                  <a:pos x="8" y="24"/>
                </a:cxn>
                <a:cxn ang="0">
                  <a:pos x="8" y="25"/>
                </a:cxn>
                <a:cxn ang="0">
                  <a:pos x="23" y="25"/>
                </a:cxn>
                <a:cxn ang="0">
                  <a:pos x="18" y="41"/>
                </a:cxn>
                <a:cxn ang="0">
                  <a:pos x="13" y="46"/>
                </a:cxn>
                <a:cxn ang="0">
                  <a:pos x="18" y="51"/>
                </a:cxn>
                <a:cxn ang="0">
                  <a:pos x="23" y="46"/>
                </a:cxn>
                <a:cxn ang="0">
                  <a:pos x="18" y="41"/>
                </a:cxn>
                <a:cxn ang="0">
                  <a:pos x="54" y="41"/>
                </a:cxn>
                <a:cxn ang="0">
                  <a:pos x="49" y="46"/>
                </a:cxn>
                <a:cxn ang="0">
                  <a:pos x="54" y="51"/>
                </a:cxn>
                <a:cxn ang="0">
                  <a:pos x="59" y="46"/>
                </a:cxn>
                <a:cxn ang="0">
                  <a:pos x="54" y="41"/>
                </a:cxn>
              </a:cxnLst>
              <a:rect l="0" t="0" r="r" b="b"/>
              <a:pathLst>
                <a:path w="69" h="56">
                  <a:moveTo>
                    <a:pt x="69" y="43"/>
                  </a:moveTo>
                  <a:cubicBezTo>
                    <a:pt x="69" y="46"/>
                    <a:pt x="66" y="46"/>
                    <a:pt x="64" y="46"/>
                  </a:cubicBezTo>
                  <a:cubicBezTo>
                    <a:pt x="64" y="52"/>
                    <a:pt x="60" y="56"/>
                    <a:pt x="54" y="56"/>
                  </a:cubicBezTo>
                  <a:cubicBezTo>
                    <a:pt x="48" y="56"/>
                    <a:pt x="44" y="52"/>
                    <a:pt x="44" y="46"/>
                  </a:cubicBezTo>
                  <a:cubicBezTo>
                    <a:pt x="28" y="46"/>
                    <a:pt x="28" y="46"/>
                    <a:pt x="28" y="46"/>
                  </a:cubicBezTo>
                  <a:cubicBezTo>
                    <a:pt x="28" y="52"/>
                    <a:pt x="24" y="56"/>
                    <a:pt x="18" y="56"/>
                  </a:cubicBezTo>
                  <a:cubicBezTo>
                    <a:pt x="12" y="56"/>
                    <a:pt x="8" y="52"/>
                    <a:pt x="8" y="46"/>
                  </a:cubicBezTo>
                  <a:cubicBezTo>
                    <a:pt x="5" y="46"/>
                    <a:pt x="5" y="46"/>
                    <a:pt x="5" y="46"/>
                  </a:cubicBezTo>
                  <a:cubicBezTo>
                    <a:pt x="3" y="46"/>
                    <a:pt x="0" y="46"/>
                    <a:pt x="0" y="43"/>
                  </a:cubicBezTo>
                  <a:cubicBezTo>
                    <a:pt x="0" y="42"/>
                    <a:pt x="1" y="41"/>
                    <a:pt x="3" y="41"/>
                  </a:cubicBezTo>
                  <a:cubicBezTo>
                    <a:pt x="3" y="28"/>
                    <a:pt x="3" y="28"/>
                    <a:pt x="3" y="28"/>
                  </a:cubicBezTo>
                  <a:cubicBezTo>
                    <a:pt x="3" y="25"/>
                    <a:pt x="2" y="22"/>
                    <a:pt x="4" y="20"/>
                  </a:cubicBezTo>
                  <a:cubicBezTo>
                    <a:pt x="12" y="12"/>
                    <a:pt x="12" y="12"/>
                    <a:pt x="12" y="12"/>
                  </a:cubicBezTo>
                  <a:cubicBezTo>
                    <a:pt x="13" y="11"/>
                    <a:pt x="15" y="10"/>
                    <a:pt x="17" y="10"/>
                  </a:cubicBezTo>
                  <a:cubicBezTo>
                    <a:pt x="23" y="10"/>
                    <a:pt x="23" y="10"/>
                    <a:pt x="23" y="10"/>
                  </a:cubicBezTo>
                  <a:cubicBezTo>
                    <a:pt x="23" y="2"/>
                    <a:pt x="23" y="2"/>
                    <a:pt x="23" y="2"/>
                  </a:cubicBezTo>
                  <a:cubicBezTo>
                    <a:pt x="23" y="1"/>
                    <a:pt x="24" y="0"/>
                    <a:pt x="26" y="0"/>
                  </a:cubicBezTo>
                  <a:cubicBezTo>
                    <a:pt x="67" y="0"/>
                    <a:pt x="67" y="0"/>
                    <a:pt x="67" y="0"/>
                  </a:cubicBezTo>
                  <a:cubicBezTo>
                    <a:pt x="68" y="0"/>
                    <a:pt x="69" y="1"/>
                    <a:pt x="69" y="2"/>
                  </a:cubicBezTo>
                  <a:lnTo>
                    <a:pt x="69" y="43"/>
                  </a:lnTo>
                  <a:close/>
                  <a:moveTo>
                    <a:pt x="23" y="25"/>
                  </a:moveTo>
                  <a:cubicBezTo>
                    <a:pt x="23" y="15"/>
                    <a:pt x="23" y="15"/>
                    <a:pt x="23" y="15"/>
                  </a:cubicBezTo>
                  <a:cubicBezTo>
                    <a:pt x="17" y="15"/>
                    <a:pt x="17" y="15"/>
                    <a:pt x="17" y="15"/>
                  </a:cubicBezTo>
                  <a:cubicBezTo>
                    <a:pt x="17" y="15"/>
                    <a:pt x="16" y="15"/>
                    <a:pt x="16" y="15"/>
                  </a:cubicBezTo>
                  <a:cubicBezTo>
                    <a:pt x="8" y="23"/>
                    <a:pt x="8" y="23"/>
                    <a:pt x="8" y="23"/>
                  </a:cubicBezTo>
                  <a:cubicBezTo>
                    <a:pt x="8" y="23"/>
                    <a:pt x="8" y="24"/>
                    <a:pt x="8" y="24"/>
                  </a:cubicBezTo>
                  <a:cubicBezTo>
                    <a:pt x="8" y="25"/>
                    <a:pt x="8" y="25"/>
                    <a:pt x="8" y="25"/>
                  </a:cubicBezTo>
                  <a:lnTo>
                    <a:pt x="23" y="25"/>
                  </a:lnTo>
                  <a:close/>
                  <a:moveTo>
                    <a:pt x="18" y="41"/>
                  </a:moveTo>
                  <a:cubicBezTo>
                    <a:pt x="15" y="41"/>
                    <a:pt x="13" y="43"/>
                    <a:pt x="13" y="46"/>
                  </a:cubicBezTo>
                  <a:cubicBezTo>
                    <a:pt x="13" y="49"/>
                    <a:pt x="15" y="51"/>
                    <a:pt x="18" y="51"/>
                  </a:cubicBezTo>
                  <a:cubicBezTo>
                    <a:pt x="21" y="51"/>
                    <a:pt x="23" y="49"/>
                    <a:pt x="23" y="46"/>
                  </a:cubicBezTo>
                  <a:cubicBezTo>
                    <a:pt x="23" y="43"/>
                    <a:pt x="21" y="41"/>
                    <a:pt x="18" y="41"/>
                  </a:cubicBezTo>
                  <a:close/>
                  <a:moveTo>
                    <a:pt x="54" y="41"/>
                  </a:moveTo>
                  <a:cubicBezTo>
                    <a:pt x="51" y="41"/>
                    <a:pt x="49" y="43"/>
                    <a:pt x="49" y="46"/>
                  </a:cubicBezTo>
                  <a:cubicBezTo>
                    <a:pt x="49" y="49"/>
                    <a:pt x="51" y="51"/>
                    <a:pt x="54" y="51"/>
                  </a:cubicBezTo>
                  <a:cubicBezTo>
                    <a:pt x="57" y="51"/>
                    <a:pt x="59" y="49"/>
                    <a:pt x="59" y="46"/>
                  </a:cubicBezTo>
                  <a:cubicBezTo>
                    <a:pt x="59" y="43"/>
                    <a:pt x="57" y="41"/>
                    <a:pt x="54" y="41"/>
                  </a:cubicBezTo>
                  <a:close/>
                </a:path>
              </a:pathLst>
            </a:custGeom>
            <a:solidFill>
              <a:sysClr val="window" lastClr="FFFFFF"/>
            </a:solidFill>
            <a:ln w="9525">
              <a:noFill/>
              <a:round/>
              <a:headEnd/>
              <a:tailEnd/>
            </a:ln>
          </p:spPr>
          <p:txBody>
            <a:bodyPr vert="horz" wrap="square" lIns="111650" tIns="55825" rIns="111650" bIns="5582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118"/>
            <p:cNvSpPr>
              <a:spLocks noEditPoints="1"/>
            </p:cNvSpPr>
            <p:nvPr/>
          </p:nvSpPr>
          <p:spPr bwMode="auto">
            <a:xfrm>
              <a:off x="4823582" y="1727412"/>
              <a:ext cx="399305" cy="388583"/>
            </a:xfrm>
            <a:custGeom>
              <a:avLst/>
              <a:gdLst/>
              <a:ahLst/>
              <a:cxnLst>
                <a:cxn ang="0">
                  <a:pos x="53" y="58"/>
                </a:cxn>
                <a:cxn ang="0">
                  <a:pos x="31" y="67"/>
                </a:cxn>
                <a:cxn ang="0">
                  <a:pos x="0" y="36"/>
                </a:cxn>
                <a:cxn ang="0">
                  <a:pos x="31" y="5"/>
                </a:cxn>
                <a:cxn ang="0">
                  <a:pos x="31" y="36"/>
                </a:cxn>
                <a:cxn ang="0">
                  <a:pos x="53" y="58"/>
                </a:cxn>
                <a:cxn ang="0">
                  <a:pos x="36" y="31"/>
                </a:cxn>
                <a:cxn ang="0">
                  <a:pos x="36" y="0"/>
                </a:cxn>
                <a:cxn ang="0">
                  <a:pos x="67" y="31"/>
                </a:cxn>
                <a:cxn ang="0">
                  <a:pos x="36" y="31"/>
                </a:cxn>
                <a:cxn ang="0">
                  <a:pos x="69" y="36"/>
                </a:cxn>
                <a:cxn ang="0">
                  <a:pos x="60" y="58"/>
                </a:cxn>
                <a:cxn ang="0">
                  <a:pos x="38" y="36"/>
                </a:cxn>
                <a:cxn ang="0">
                  <a:pos x="69" y="36"/>
                </a:cxn>
              </a:cxnLst>
              <a:rect l="0" t="0" r="r" b="b"/>
              <a:pathLst>
                <a:path w="69" h="67">
                  <a:moveTo>
                    <a:pt x="53" y="58"/>
                  </a:moveTo>
                  <a:cubicBezTo>
                    <a:pt x="47" y="64"/>
                    <a:pt x="39" y="67"/>
                    <a:pt x="31" y="67"/>
                  </a:cubicBezTo>
                  <a:cubicBezTo>
                    <a:pt x="14" y="67"/>
                    <a:pt x="0" y="53"/>
                    <a:pt x="0" y="36"/>
                  </a:cubicBezTo>
                  <a:cubicBezTo>
                    <a:pt x="0" y="19"/>
                    <a:pt x="14" y="5"/>
                    <a:pt x="31" y="5"/>
                  </a:cubicBezTo>
                  <a:cubicBezTo>
                    <a:pt x="31" y="36"/>
                    <a:pt x="31" y="36"/>
                    <a:pt x="31" y="36"/>
                  </a:cubicBezTo>
                  <a:lnTo>
                    <a:pt x="53" y="58"/>
                  </a:lnTo>
                  <a:close/>
                  <a:moveTo>
                    <a:pt x="36" y="31"/>
                  </a:moveTo>
                  <a:cubicBezTo>
                    <a:pt x="36" y="0"/>
                    <a:pt x="36" y="0"/>
                    <a:pt x="36" y="0"/>
                  </a:cubicBezTo>
                  <a:cubicBezTo>
                    <a:pt x="53" y="0"/>
                    <a:pt x="67" y="14"/>
                    <a:pt x="67" y="31"/>
                  </a:cubicBezTo>
                  <a:lnTo>
                    <a:pt x="36" y="31"/>
                  </a:lnTo>
                  <a:close/>
                  <a:moveTo>
                    <a:pt x="69" y="36"/>
                  </a:moveTo>
                  <a:cubicBezTo>
                    <a:pt x="69" y="45"/>
                    <a:pt x="66" y="53"/>
                    <a:pt x="60" y="58"/>
                  </a:cubicBezTo>
                  <a:cubicBezTo>
                    <a:pt x="38" y="36"/>
                    <a:pt x="38" y="36"/>
                    <a:pt x="38" y="36"/>
                  </a:cubicBezTo>
                  <a:lnTo>
                    <a:pt x="69" y="36"/>
                  </a:lnTo>
                  <a:close/>
                </a:path>
              </a:pathLst>
            </a:custGeom>
            <a:solidFill>
              <a:sysClr val="window" lastClr="FFFFFF"/>
            </a:solidFill>
            <a:ln w="9525">
              <a:noFill/>
              <a:round/>
              <a:headEnd/>
              <a:tailEnd/>
            </a:ln>
          </p:spPr>
          <p:txBody>
            <a:bodyPr vert="horz" wrap="square" lIns="111650" tIns="55825" rIns="111650" bIns="5582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Isosceles Triangle 37"/>
            <p:cNvSpPr/>
            <p:nvPr/>
          </p:nvSpPr>
          <p:spPr>
            <a:xfrm rot="5400000">
              <a:off x="3263770" y="2455900"/>
              <a:ext cx="209325" cy="162516"/>
            </a:xfrm>
            <a:prstGeom prst="triangl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23" name="Group 42"/>
            <p:cNvGrpSpPr/>
            <p:nvPr/>
          </p:nvGrpSpPr>
          <p:grpSpPr>
            <a:xfrm>
              <a:off x="306727" y="4157616"/>
              <a:ext cx="3142962" cy="717166"/>
              <a:chOff x="838200" y="1919136"/>
              <a:chExt cx="2893138" cy="783203"/>
            </a:xfrm>
          </p:grpSpPr>
          <p:sp>
            <p:nvSpPr>
              <p:cNvPr id="35" name="Isosceles Triangle 43"/>
              <p:cNvSpPr/>
              <p:nvPr/>
            </p:nvSpPr>
            <p:spPr>
              <a:xfrm rot="5400000">
                <a:off x="3542239" y="2235938"/>
                <a:ext cx="228600" cy="149598"/>
              </a:xfrm>
              <a:prstGeom prst="triangle">
                <a:avLst/>
              </a:pr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6" name="Rounded Rectangle 45"/>
              <p:cNvSpPr/>
              <p:nvPr/>
            </p:nvSpPr>
            <p:spPr>
              <a:xfrm rot="10800000">
                <a:off x="838200" y="1919136"/>
                <a:ext cx="2743200" cy="783203"/>
              </a:xfrm>
              <a:prstGeom prst="roundRect">
                <a:avLst>
                  <a:gd name="adj" fmla="val 15647"/>
                </a:avLst>
              </a:prstGeom>
              <a:noFill/>
              <a:ln w="190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lang="zh-CN" altLang="en-US" sz="2000" b="1" kern="0" smtClea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设施</a:t>
                </a:r>
                <a:r>
                  <a:rPr kumimoji="0" lang="zh-CN" altLang="en-US" sz="2000" b="1" i="0" u="none" strike="noStrike" kern="0" cap="none" spc="0" normalizeH="0" baseline="0" noProof="0" smtClean="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配备</a:t>
                </a:r>
                <a:r>
                  <a:rPr kumimoji="0" lang="en-US" altLang="zh-CN" sz="2000" b="1" i="0" u="none" strike="noStrike" kern="0" cap="none" spc="0" normalizeH="0" baseline="0" noProof="0" smtClean="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&amp;</a:t>
                </a:r>
                <a:r>
                  <a:rPr kumimoji="0" lang="zh-CN" altLang="en-US" sz="2000" b="1" i="0" u="none" strike="noStrike" kern="0" cap="none" spc="0" normalizeH="0" baseline="0" noProof="0" smtClean="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分类收集</a:t>
                </a:r>
                <a:endParaRPr kumimoji="0" lang="en-US" sz="2000" b="1" i="0" u="none" strike="noStrike" kern="0" cap="none" spc="0" normalizeH="0" baseline="0" noProof="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40" name="Isosceles Triangle 49"/>
            <p:cNvSpPr/>
            <p:nvPr/>
          </p:nvSpPr>
          <p:spPr>
            <a:xfrm rot="16200000" flipH="1">
              <a:off x="5582098" y="1779207"/>
              <a:ext cx="209325" cy="162516"/>
            </a:xfrm>
            <a:prstGeom prst="triangl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5" name="Isosceles Triangle 54"/>
            <p:cNvSpPr/>
            <p:nvPr/>
          </p:nvSpPr>
          <p:spPr>
            <a:xfrm rot="16200000" flipH="1">
              <a:off x="5582098" y="3620698"/>
              <a:ext cx="209325" cy="162516"/>
            </a:xfrm>
            <a:prstGeom prst="triangle">
              <a:avLst/>
            </a:pr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24" name="Group 58"/>
            <p:cNvGrpSpPr/>
            <p:nvPr/>
          </p:nvGrpSpPr>
          <p:grpSpPr>
            <a:xfrm flipH="1">
              <a:off x="5605502" y="5060879"/>
              <a:ext cx="3142962" cy="626916"/>
              <a:chOff x="838200" y="1988099"/>
              <a:chExt cx="2893138" cy="684641"/>
            </a:xfrm>
          </p:grpSpPr>
          <p:sp>
            <p:nvSpPr>
              <p:cNvPr id="50" name="Isosceles Triangle 59"/>
              <p:cNvSpPr/>
              <p:nvPr/>
            </p:nvSpPr>
            <p:spPr>
              <a:xfrm rot="5400000">
                <a:off x="3542239" y="2235938"/>
                <a:ext cx="228600" cy="149598"/>
              </a:xfrm>
              <a:prstGeom prst="triangle">
                <a:avLst/>
              </a:pr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1" name="Rounded Rectangle 60"/>
              <p:cNvSpPr/>
              <p:nvPr/>
            </p:nvSpPr>
            <p:spPr>
              <a:xfrm rot="10800000">
                <a:off x="838200" y="1988099"/>
                <a:ext cx="2743200" cy="684641"/>
              </a:xfrm>
              <a:prstGeom prst="roundRect">
                <a:avLst>
                  <a:gd name="adj" fmla="val 15647"/>
                </a:avLst>
              </a:prstGeom>
              <a:noFill/>
              <a:ln w="190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2000" b="1" i="0" u="none" strike="noStrike" kern="0" cap="none" spc="0" normalizeH="0" baseline="0" noProof="0" smtClean="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组织管理</a:t>
                </a:r>
                <a:endParaRPr kumimoji="0" lang="en-US" sz="2000" b="1" i="0" u="none" strike="noStrike" kern="0" cap="none" spc="0" normalizeH="0" baseline="0" noProof="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sp>
        <p:nvSpPr>
          <p:cNvPr id="53" name="TextBox 52"/>
          <p:cNvSpPr txBox="1"/>
          <p:nvPr/>
        </p:nvSpPr>
        <p:spPr>
          <a:xfrm>
            <a:off x="4358241" y="1460665"/>
            <a:ext cx="475013" cy="369332"/>
          </a:xfrm>
          <a:prstGeom prst="rect">
            <a:avLst/>
          </a:prstGeom>
          <a:noFill/>
        </p:spPr>
        <p:txBody>
          <a:bodyPr wrap="square" rtlCol="0">
            <a:spAutoFit/>
          </a:bodyPr>
          <a:lstStyle/>
          <a:p>
            <a:r>
              <a:rPr lang="en-US" altLang="zh-CN" b="1" smtClean="0">
                <a:solidFill>
                  <a:schemeClr val="bg1"/>
                </a:solidFill>
              </a:rPr>
              <a:t>01</a:t>
            </a:r>
            <a:endParaRPr lang="zh-CN" altLang="en-US" b="1">
              <a:solidFill>
                <a:schemeClr val="bg1"/>
              </a:solidFill>
            </a:endParaRPr>
          </a:p>
        </p:txBody>
      </p:sp>
      <p:sp>
        <p:nvSpPr>
          <p:cNvPr id="100" name="TextBox 99"/>
          <p:cNvSpPr txBox="1"/>
          <p:nvPr/>
        </p:nvSpPr>
        <p:spPr>
          <a:xfrm>
            <a:off x="4190006" y="2135580"/>
            <a:ext cx="475013" cy="369332"/>
          </a:xfrm>
          <a:prstGeom prst="rect">
            <a:avLst/>
          </a:prstGeom>
          <a:noFill/>
        </p:spPr>
        <p:txBody>
          <a:bodyPr wrap="square" rtlCol="0">
            <a:spAutoFit/>
          </a:bodyPr>
          <a:lstStyle/>
          <a:p>
            <a:r>
              <a:rPr lang="en-US" altLang="zh-CN" b="1" smtClean="0">
                <a:solidFill>
                  <a:schemeClr val="bg1"/>
                </a:solidFill>
              </a:rPr>
              <a:t>02</a:t>
            </a:r>
            <a:endParaRPr lang="zh-CN" altLang="en-US" b="1">
              <a:solidFill>
                <a:schemeClr val="bg1"/>
              </a:solidFill>
            </a:endParaRPr>
          </a:p>
        </p:txBody>
      </p:sp>
      <p:sp>
        <p:nvSpPr>
          <p:cNvPr id="101" name="TextBox 100"/>
          <p:cNvSpPr txBox="1"/>
          <p:nvPr/>
        </p:nvSpPr>
        <p:spPr>
          <a:xfrm>
            <a:off x="4201883" y="3655621"/>
            <a:ext cx="475013" cy="369332"/>
          </a:xfrm>
          <a:prstGeom prst="rect">
            <a:avLst/>
          </a:prstGeom>
          <a:noFill/>
        </p:spPr>
        <p:txBody>
          <a:bodyPr wrap="square" rtlCol="0">
            <a:spAutoFit/>
          </a:bodyPr>
          <a:lstStyle/>
          <a:p>
            <a:r>
              <a:rPr lang="en-US" altLang="zh-CN" b="1" smtClean="0">
                <a:solidFill>
                  <a:schemeClr val="bg1"/>
                </a:solidFill>
              </a:rPr>
              <a:t>04</a:t>
            </a:r>
            <a:endParaRPr lang="zh-CN" altLang="en-US" b="1">
              <a:solidFill>
                <a:schemeClr val="bg1"/>
              </a:solidFill>
            </a:endParaRPr>
          </a:p>
        </p:txBody>
      </p:sp>
      <p:sp>
        <p:nvSpPr>
          <p:cNvPr id="102" name="TextBox 101"/>
          <p:cNvSpPr txBox="1"/>
          <p:nvPr/>
        </p:nvSpPr>
        <p:spPr>
          <a:xfrm>
            <a:off x="4366158" y="2881746"/>
            <a:ext cx="475013" cy="369332"/>
          </a:xfrm>
          <a:prstGeom prst="rect">
            <a:avLst/>
          </a:prstGeom>
          <a:noFill/>
        </p:spPr>
        <p:txBody>
          <a:bodyPr wrap="square" rtlCol="0">
            <a:spAutoFit/>
          </a:bodyPr>
          <a:lstStyle/>
          <a:p>
            <a:r>
              <a:rPr lang="en-US" altLang="zh-CN" b="1" smtClean="0">
                <a:solidFill>
                  <a:schemeClr val="bg1"/>
                </a:solidFill>
              </a:rPr>
              <a:t>03</a:t>
            </a:r>
            <a:endParaRPr lang="zh-CN" altLang="en-US" b="1">
              <a:solidFill>
                <a:schemeClr val="bg1"/>
              </a:solidFill>
            </a:endParaRPr>
          </a:p>
        </p:txBody>
      </p:sp>
      <p:sp>
        <p:nvSpPr>
          <p:cNvPr id="103" name="Rounded Rectangle 60"/>
          <p:cNvSpPr/>
          <p:nvPr/>
        </p:nvSpPr>
        <p:spPr>
          <a:xfrm flipH="1">
            <a:off x="1029147" y="2266208"/>
            <a:ext cx="2465726" cy="534390"/>
          </a:xfrm>
          <a:prstGeom prst="roundRect">
            <a:avLst>
              <a:gd name="adj" fmla="val 15647"/>
            </a:avLst>
          </a:prstGeom>
          <a:noFill/>
          <a:ln w="190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2000" b="1" i="0" u="none" strike="noStrike" kern="0" cap="none" spc="0" normalizeH="0" baseline="0" noProof="0" smtClean="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宣传培训</a:t>
            </a:r>
            <a:endParaRPr kumimoji="0" lang="en-US" sz="2000" b="1" i="0" u="none" strike="noStrike" kern="0" cap="none" spc="0" normalizeH="0" baseline="0" noProof="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 name="Rounded Rectangle 45"/>
          <p:cNvSpPr/>
          <p:nvPr/>
        </p:nvSpPr>
        <p:spPr>
          <a:xfrm>
            <a:off x="5548144" y="3244235"/>
            <a:ext cx="2465726" cy="611321"/>
          </a:xfrm>
          <a:prstGeom prst="roundRect">
            <a:avLst>
              <a:gd name="adj" fmla="val 15647"/>
            </a:avLst>
          </a:prstGeom>
          <a:noFill/>
          <a:ln w="1905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2000" b="1" i="0" u="none" strike="noStrike" kern="0" cap="none" spc="0" normalizeH="0" baseline="0" noProof="0" smtClean="0">
                <a:ln>
                  <a:noFill/>
                </a:ln>
                <a:solidFill>
                  <a:srgbClr val="FF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填报台账</a:t>
            </a:r>
            <a:r>
              <a:rPr kumimoji="0" lang="en-US" altLang="zh-CN" sz="2000" b="1" i="0" u="none" strike="noStrike" kern="0" cap="none" spc="0" normalizeH="0" baseline="0" noProof="0" smtClean="0">
                <a:ln>
                  <a:noFill/>
                </a:ln>
                <a:solidFill>
                  <a:srgbClr val="FF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&amp;</a:t>
            </a:r>
            <a:r>
              <a:rPr kumimoji="0" lang="zh-CN" altLang="en-US" sz="2000" b="1" i="0" u="none" strike="noStrike" kern="0" cap="none" spc="0" normalizeH="0" baseline="0" noProof="0" smtClean="0">
                <a:ln>
                  <a:noFill/>
                </a:ln>
                <a:solidFill>
                  <a:srgbClr val="FF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日常运行</a:t>
            </a:r>
            <a:endParaRPr kumimoji="0" lang="en-US" sz="2000" b="1" i="0" u="none" strike="noStrike" kern="0" cap="none" spc="0" normalizeH="0" baseline="0" noProof="0">
              <a:ln>
                <a:noFill/>
              </a:ln>
              <a:solidFill>
                <a:srgbClr val="FF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5" name="Rounded Rectangle 60"/>
          <p:cNvSpPr/>
          <p:nvPr/>
        </p:nvSpPr>
        <p:spPr>
          <a:xfrm flipH="1">
            <a:off x="723014" y="3843647"/>
            <a:ext cx="2769880" cy="534390"/>
          </a:xfrm>
          <a:prstGeom prst="roundRect">
            <a:avLst>
              <a:gd name="adj" fmla="val 15647"/>
            </a:avLst>
          </a:prstGeom>
          <a:noFill/>
          <a:ln w="1905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rgbClr val="FF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检查总结和监督</a:t>
            </a:r>
            <a:endParaRPr kumimoji="0" lang="en-US" sz="2000" b="1" i="0" u="none" strike="noStrike" kern="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6" name="TextBox 105"/>
          <p:cNvSpPr txBox="1"/>
          <p:nvPr/>
        </p:nvSpPr>
        <p:spPr>
          <a:xfrm>
            <a:off x="3499257" y="4306783"/>
            <a:ext cx="478976" cy="369332"/>
          </a:xfrm>
          <a:prstGeom prst="rect">
            <a:avLst/>
          </a:prstGeom>
          <a:noFill/>
        </p:spPr>
        <p:txBody>
          <a:bodyPr wrap="square" rtlCol="0">
            <a:spAutoFit/>
          </a:bodyPr>
          <a:lstStyle/>
          <a:p>
            <a:r>
              <a:rPr lang="en-US" altLang="zh-CN" b="1" smtClean="0">
                <a:solidFill>
                  <a:schemeClr val="bg1"/>
                </a:solidFill>
              </a:rPr>
              <a:t>05</a:t>
            </a:r>
            <a:endParaRPr lang="zh-CN" altLang="en-US" b="1">
              <a:solidFill>
                <a:schemeClr val="bg1"/>
              </a:solidFill>
            </a:endParaRPr>
          </a:p>
        </p:txBody>
      </p:sp>
      <p:sp>
        <p:nvSpPr>
          <p:cNvPr id="41" name="圆角矩形 40"/>
          <p:cNvSpPr/>
          <p:nvPr/>
        </p:nvSpPr>
        <p:spPr>
          <a:xfrm>
            <a:off x="2475956" y="76509"/>
            <a:ext cx="4401879" cy="520700"/>
          </a:xfrm>
          <a:prstGeom prst="roundRect">
            <a:avLst>
              <a:gd name="adj" fmla="val 2373"/>
            </a:avLst>
          </a:prstGeom>
          <a:solidFill>
            <a:schemeClr val="bg1">
              <a:lumMod val="95000"/>
            </a:schemeClr>
          </a:solidFill>
          <a:ln w="317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accent1"/>
                </a:solidFill>
              </a:rPr>
              <a:t>三、生活垃圾分类标准和流程</a:t>
            </a:r>
            <a:endParaRPr lang="zh-CN" altLang="en-US" sz="2400" b="1" dirty="0">
              <a:solidFill>
                <a:schemeClr val="accent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fld id="{48F63A3B-78C7-47BE-AE5E-E10140E04643}" type="slidenum">
              <a:rPr lang="en-US" altLang="zh-CN" smtClean="0"/>
              <a:pPr algn="ctr"/>
              <a:t>44</a:t>
            </a:fld>
            <a:endParaRPr lang="zh-CN" altLang="en-US" dirty="0"/>
          </a:p>
        </p:txBody>
      </p:sp>
      <p:grpSp>
        <p:nvGrpSpPr>
          <p:cNvPr id="14" name="组合 13"/>
          <p:cNvGrpSpPr/>
          <p:nvPr/>
        </p:nvGrpSpPr>
        <p:grpSpPr>
          <a:xfrm>
            <a:off x="4498672" y="707249"/>
            <a:ext cx="4430111" cy="3026979"/>
            <a:chOff x="-13970" y="-11430"/>
            <a:chExt cx="9248775" cy="6459220"/>
          </a:xfrm>
        </p:grpSpPr>
        <p:pic>
          <p:nvPicPr>
            <p:cNvPr id="10" name="图片 9"/>
            <p:cNvPicPr>
              <a:picLocks noChangeAspect="1"/>
            </p:cNvPicPr>
            <p:nvPr/>
          </p:nvPicPr>
          <p:blipFill>
            <a:blip r:embed="rId2" cstate="print"/>
            <a:stretch>
              <a:fillRect/>
            </a:stretch>
          </p:blipFill>
          <p:spPr>
            <a:xfrm>
              <a:off x="-13970" y="-11430"/>
              <a:ext cx="4631690" cy="3247390"/>
            </a:xfrm>
            <a:prstGeom prst="rect">
              <a:avLst/>
            </a:prstGeom>
          </p:spPr>
        </p:pic>
        <p:pic>
          <p:nvPicPr>
            <p:cNvPr id="11" name="图片 10"/>
            <p:cNvPicPr>
              <a:picLocks noChangeAspect="1"/>
            </p:cNvPicPr>
            <p:nvPr/>
          </p:nvPicPr>
          <p:blipFill>
            <a:blip r:embed="rId3" cstate="print"/>
            <a:stretch>
              <a:fillRect/>
            </a:stretch>
          </p:blipFill>
          <p:spPr>
            <a:xfrm>
              <a:off x="4617720" y="-11430"/>
              <a:ext cx="4617085" cy="3247390"/>
            </a:xfrm>
            <a:prstGeom prst="rect">
              <a:avLst/>
            </a:prstGeom>
          </p:spPr>
        </p:pic>
        <p:pic>
          <p:nvPicPr>
            <p:cNvPr id="12" name="图片 11"/>
            <p:cNvPicPr>
              <a:picLocks noChangeAspect="1"/>
            </p:cNvPicPr>
            <p:nvPr/>
          </p:nvPicPr>
          <p:blipFill>
            <a:blip r:embed="rId4" cstate="print"/>
            <a:stretch>
              <a:fillRect/>
            </a:stretch>
          </p:blipFill>
          <p:spPr>
            <a:xfrm>
              <a:off x="-13970" y="3235960"/>
              <a:ext cx="4631690" cy="3211830"/>
            </a:xfrm>
            <a:prstGeom prst="rect">
              <a:avLst/>
            </a:prstGeom>
          </p:spPr>
        </p:pic>
        <p:pic>
          <p:nvPicPr>
            <p:cNvPr id="13" name="图片 12"/>
            <p:cNvPicPr>
              <a:picLocks noChangeAspect="1"/>
            </p:cNvPicPr>
            <p:nvPr/>
          </p:nvPicPr>
          <p:blipFill>
            <a:blip r:embed="rId5" cstate="print"/>
            <a:stretch>
              <a:fillRect/>
            </a:stretch>
          </p:blipFill>
          <p:spPr>
            <a:xfrm>
              <a:off x="4617085" y="3267710"/>
              <a:ext cx="4617720" cy="3148965"/>
            </a:xfrm>
            <a:prstGeom prst="rect">
              <a:avLst/>
            </a:prstGeom>
          </p:spPr>
        </p:pic>
      </p:grpSp>
      <p:sp>
        <p:nvSpPr>
          <p:cNvPr id="15" name="矩形 14"/>
          <p:cNvSpPr/>
          <p:nvPr/>
        </p:nvSpPr>
        <p:spPr>
          <a:xfrm>
            <a:off x="334717" y="3880613"/>
            <a:ext cx="4130958" cy="584775"/>
          </a:xfrm>
          <a:prstGeom prst="rect">
            <a:avLst/>
          </a:prstGeom>
        </p:spPr>
        <p:txBody>
          <a:bodyPr wrap="square">
            <a:spAutoFit/>
          </a:bodyPr>
          <a:lstStyle/>
          <a:p>
            <a:pPr>
              <a:buClr>
                <a:schemeClr val="accent1"/>
              </a:buClr>
              <a:buFont typeface="Wingdings" pitchFamily="2" charset="2"/>
              <a:buChar char="l"/>
            </a:pPr>
            <a:r>
              <a:rPr lang="zh-CN" altLang="en-US" sz="1600" b="1" smtClean="0">
                <a:latin typeface="楷体_GB2312" pitchFamily="49" charset="-122"/>
                <a:ea typeface="楷体_GB2312" pitchFamily="49" charset="-122"/>
              </a:rPr>
              <a:t>详细填报管理工作台账。</a:t>
            </a:r>
            <a:endParaRPr lang="en-US" altLang="zh-CN" sz="1600" b="1" smtClean="0">
              <a:latin typeface="楷体_GB2312" pitchFamily="49" charset="-122"/>
              <a:ea typeface="楷体_GB2312" pitchFamily="49" charset="-122"/>
            </a:endParaRPr>
          </a:p>
          <a:p>
            <a:pPr>
              <a:buClr>
                <a:schemeClr val="accent1"/>
              </a:buClr>
              <a:buFont typeface="Wingdings" pitchFamily="2" charset="2"/>
              <a:buChar char="l"/>
            </a:pPr>
            <a:r>
              <a:rPr lang="zh-CN" altLang="en-US" sz="1600" b="1" smtClean="0">
                <a:latin typeface="楷体_GB2312" pitchFamily="49" charset="-122"/>
                <a:ea typeface="楷体_GB2312" pitchFamily="49" charset="-122"/>
              </a:rPr>
              <a:t>对各类垃圾产生量至少每月进行一次统计。</a:t>
            </a:r>
          </a:p>
        </p:txBody>
      </p:sp>
      <p:sp>
        <p:nvSpPr>
          <p:cNvPr id="16" name="矩形 15"/>
          <p:cNvSpPr/>
          <p:nvPr/>
        </p:nvSpPr>
        <p:spPr>
          <a:xfrm>
            <a:off x="4580653" y="3873525"/>
            <a:ext cx="4130958" cy="584775"/>
          </a:xfrm>
          <a:prstGeom prst="rect">
            <a:avLst/>
          </a:prstGeom>
        </p:spPr>
        <p:txBody>
          <a:bodyPr wrap="square">
            <a:spAutoFit/>
          </a:bodyPr>
          <a:lstStyle/>
          <a:p>
            <a:pPr>
              <a:buClr>
                <a:schemeClr val="accent1"/>
              </a:buClr>
              <a:buFont typeface="Wingdings" pitchFamily="2" charset="2"/>
              <a:buChar char="l"/>
            </a:pPr>
            <a:r>
              <a:rPr lang="zh-CN" altLang="en-US" sz="1600" b="1" smtClean="0">
                <a:latin typeface="楷体_GB2312" pitchFamily="49" charset="-122"/>
                <a:ea typeface="楷体_GB2312" pitchFamily="49" charset="-122"/>
              </a:rPr>
              <a:t>定期开展监督检查工作，落实到位。</a:t>
            </a:r>
            <a:endParaRPr lang="en-US" altLang="zh-CN" sz="1600" b="1" smtClean="0">
              <a:latin typeface="楷体_GB2312" pitchFamily="49" charset="-122"/>
              <a:ea typeface="楷体_GB2312" pitchFamily="49" charset="-122"/>
            </a:endParaRPr>
          </a:p>
          <a:p>
            <a:pPr>
              <a:buClr>
                <a:schemeClr val="accent1"/>
              </a:buClr>
              <a:buFont typeface="Wingdings" pitchFamily="2" charset="2"/>
              <a:buChar char="l"/>
            </a:pPr>
            <a:r>
              <a:rPr lang="zh-CN" altLang="en-US" sz="1600" b="1" smtClean="0">
                <a:latin typeface="楷体_GB2312" pitchFamily="49" charset="-122"/>
                <a:ea typeface="楷体_GB2312" pitchFamily="49" charset="-122"/>
              </a:rPr>
              <a:t>工作簿及相关材料是考核验收的重要内容。</a:t>
            </a:r>
          </a:p>
        </p:txBody>
      </p:sp>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2358280" y="1819239"/>
            <a:ext cx="1743615" cy="232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200000">
            <a:off x="332365" y="1135795"/>
            <a:ext cx="1994195" cy="2658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圆角矩形 18"/>
          <p:cNvSpPr/>
          <p:nvPr/>
        </p:nvSpPr>
        <p:spPr>
          <a:xfrm>
            <a:off x="2504312" y="186549"/>
            <a:ext cx="4401879" cy="520700"/>
          </a:xfrm>
          <a:prstGeom prst="roundRect">
            <a:avLst>
              <a:gd name="adj" fmla="val 2373"/>
            </a:avLst>
          </a:prstGeom>
          <a:solidFill>
            <a:schemeClr val="bg1">
              <a:lumMod val="95000"/>
            </a:schemeClr>
          </a:solidFill>
          <a:ln w="317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accent1"/>
                </a:solidFill>
              </a:rPr>
              <a:t>三、生活垃圾分类标准和流程</a:t>
            </a:r>
            <a:endParaRPr lang="zh-CN" altLang="en-US" sz="2400" b="1" dirty="0">
              <a:solidFill>
                <a:schemeClr val="accent1"/>
              </a:solidFill>
            </a:endParaRPr>
          </a:p>
        </p:txBody>
      </p:sp>
      <p:sp>
        <p:nvSpPr>
          <p:cNvPr id="3" name="矩形 2"/>
          <p:cNvSpPr/>
          <p:nvPr/>
        </p:nvSpPr>
        <p:spPr>
          <a:xfrm>
            <a:off x="198796" y="868962"/>
            <a:ext cx="3121367" cy="424732"/>
          </a:xfrm>
          <a:prstGeom prst="rect">
            <a:avLst/>
          </a:prstGeom>
        </p:spPr>
        <p:txBody>
          <a:bodyPr wrap="none">
            <a:spAutoFit/>
          </a:bodyPr>
          <a:lstStyle/>
          <a:p>
            <a:pPr lvl="0" algn="ctr" defTabSz="914400">
              <a:lnSpc>
                <a:spcPct val="120000"/>
              </a:lnSpc>
              <a:defRPr/>
            </a:pPr>
            <a:r>
              <a:rPr lang="zh-CN" altLang="en-US" b="1" kern="0" dirty="0">
                <a:solidFill>
                  <a:srgbClr val="FF0000"/>
                </a:solidFill>
                <a:latin typeface="Arial" panose="020B0604020202020204" pitchFamily="34" charset="0"/>
                <a:ea typeface="微软雅黑" panose="020B0503020204020204" pitchFamily="34" charset="-122"/>
                <a:sym typeface="Arial" panose="020B0604020202020204" pitchFamily="34" charset="0"/>
              </a:rPr>
              <a:t>填报台账</a:t>
            </a:r>
            <a:r>
              <a:rPr lang="en-US" altLang="zh-CN" b="1" kern="0" dirty="0">
                <a:solidFill>
                  <a:srgbClr val="FF0000"/>
                </a:solidFill>
                <a:latin typeface="Arial" panose="020B0604020202020204" pitchFamily="34" charset="0"/>
                <a:ea typeface="微软雅黑" panose="020B0503020204020204" pitchFamily="34" charset="-122"/>
                <a:sym typeface="Arial" panose="020B0604020202020204" pitchFamily="34" charset="0"/>
              </a:rPr>
              <a:t>&amp;</a:t>
            </a:r>
            <a:r>
              <a:rPr lang="zh-CN" altLang="en-US" b="1" kern="0" dirty="0">
                <a:solidFill>
                  <a:srgbClr val="FF0000"/>
                </a:solidFill>
                <a:latin typeface="Arial" panose="020B0604020202020204" pitchFamily="34" charset="0"/>
                <a:ea typeface="微软雅黑" panose="020B0503020204020204" pitchFamily="34" charset="-122"/>
                <a:sym typeface="Arial" panose="020B0604020202020204" pitchFamily="34" charset="0"/>
              </a:rPr>
              <a:t>日常</a:t>
            </a:r>
            <a:r>
              <a:rPr lang="zh-CN" altLang="en-US" b="1" kern="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运行、监督：</a:t>
            </a:r>
            <a:endParaRPr lang="en-US" altLang="zh-CN" b="1" kern="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fld id="{48F63A3B-78C7-47BE-AE5E-E10140E04643}" type="slidenum">
              <a:rPr lang="en-US" altLang="zh-CN" smtClean="0"/>
              <a:pPr algn="ctr"/>
              <a:t>45</a:t>
            </a:fld>
            <a:endParaRPr lang="zh-CN" altLang="en-US" dirty="0"/>
          </a:p>
        </p:txBody>
      </p:sp>
      <p:sp>
        <p:nvSpPr>
          <p:cNvPr id="35841" name="Rectangle 1"/>
          <p:cNvSpPr>
            <a:spLocks noChangeArrowheads="1"/>
          </p:cNvSpPr>
          <p:nvPr/>
        </p:nvSpPr>
        <p:spPr bwMode="auto">
          <a:xfrm>
            <a:off x="0" y="776178"/>
            <a:ext cx="9144000" cy="3970318"/>
          </a:xfrm>
          <a:prstGeom prst="rect">
            <a:avLst/>
          </a:prstGeom>
          <a:solidFill>
            <a:schemeClr val="tx2"/>
          </a:solidFill>
          <a:ln w="9525">
            <a:solidFill>
              <a:srgbClr val="FF505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81000" algn="l" defTabSz="914400" rtl="0" eaLnBrk="0" fontAlgn="base" latinLnBrk="0" hangingPunct="0">
              <a:lnSpc>
                <a:spcPct val="100000"/>
              </a:lnSpc>
              <a:spcBef>
                <a:spcPct val="0"/>
              </a:spcBef>
              <a:spcAft>
                <a:spcPct val="0"/>
              </a:spcAft>
              <a:buClrTx/>
              <a:buSzTx/>
              <a:buFontTx/>
              <a:buNone/>
              <a:tabLst/>
            </a:pPr>
            <a:r>
              <a:rPr kumimoji="0" lang="zh-CN" b="0" i="0" u="none" strike="noStrike" cap="none" normalizeH="0" baseline="0" dirty="0" smtClean="0">
                <a:ln>
                  <a:noFill/>
                </a:ln>
                <a:solidFill>
                  <a:srgbClr val="0070C0"/>
                </a:solidFill>
                <a:effectLst/>
                <a:latin typeface="Arial" pitchFamily="34" charset="0"/>
                <a:ea typeface="宋体-方正超大字符集"/>
                <a:cs typeface="仿宋_GB2312" charset="-122"/>
              </a:rPr>
              <a:t>推进生活垃圾强制分类工作必须做到</a:t>
            </a:r>
            <a:r>
              <a:rPr kumimoji="0" lang="zh-CN" b="0" i="0" u="none" strike="noStrike" cap="none" normalizeH="0" baseline="0" dirty="0" smtClean="0">
                <a:ln>
                  <a:noFill/>
                </a:ln>
                <a:solidFill>
                  <a:srgbClr val="0070C0"/>
                </a:solidFill>
                <a:effectLst/>
                <a:latin typeface="仿宋"/>
                <a:ea typeface="宋体-方正超大字符集"/>
                <a:cs typeface="仿宋_GB2312" charset="-122"/>
              </a:rPr>
              <a:t>“</a:t>
            </a:r>
            <a:r>
              <a:rPr kumimoji="0" lang="zh-CN" b="0" i="0" u="none" strike="noStrike" cap="none" normalizeH="0" baseline="0" dirty="0" smtClean="0">
                <a:ln>
                  <a:noFill/>
                </a:ln>
                <a:solidFill>
                  <a:srgbClr val="0070C0"/>
                </a:solidFill>
                <a:effectLst/>
                <a:latin typeface="Arial" pitchFamily="34" charset="0"/>
                <a:ea typeface="宋体-方正超大字符集"/>
                <a:cs typeface="仿宋_GB2312" charset="-122"/>
              </a:rPr>
              <a:t>八个四</a:t>
            </a:r>
            <a:r>
              <a:rPr kumimoji="0" lang="zh-CN" b="0" i="0" u="none" strike="noStrike" cap="none" normalizeH="0" baseline="0" dirty="0" smtClean="0">
                <a:ln>
                  <a:noFill/>
                </a:ln>
                <a:solidFill>
                  <a:srgbClr val="0070C0"/>
                </a:solidFill>
                <a:effectLst/>
                <a:latin typeface="仿宋"/>
                <a:ea typeface="宋体-方正超大字符集"/>
                <a:cs typeface="仿宋_GB2312" charset="-122"/>
              </a:rPr>
              <a:t>”</a:t>
            </a:r>
            <a:r>
              <a:rPr kumimoji="0" lang="zh-CN" b="1" i="0" u="none" strike="noStrike" cap="none" normalizeH="0" baseline="0" dirty="0" smtClean="0">
                <a:ln>
                  <a:noFill/>
                </a:ln>
                <a:solidFill>
                  <a:srgbClr val="C00000"/>
                </a:solidFill>
                <a:effectLst/>
                <a:latin typeface="Arial" pitchFamily="34" charset="0"/>
                <a:ea typeface="楷体_GB2312" charset="-122"/>
                <a:cs typeface="仿宋_GB2312" charset="-122"/>
              </a:rPr>
              <a:t>（简称</a:t>
            </a:r>
            <a:r>
              <a:rPr kumimoji="0" lang="zh-CN" b="1" i="0" u="none" strike="noStrike" cap="none" normalizeH="0" baseline="0" dirty="0" smtClean="0">
                <a:ln>
                  <a:noFill/>
                </a:ln>
                <a:solidFill>
                  <a:srgbClr val="C00000"/>
                </a:solidFill>
                <a:effectLst/>
                <a:latin typeface="仿宋"/>
                <a:ea typeface="楷体_GB2312" charset="-122"/>
                <a:cs typeface="仿宋_GB2312" charset="-122"/>
              </a:rPr>
              <a:t>“</a:t>
            </a:r>
            <a:r>
              <a:rPr kumimoji="0" lang="zh-CN" b="1" i="0" u="none" strike="noStrike" cap="none" normalizeH="0" baseline="0" dirty="0" smtClean="0">
                <a:ln>
                  <a:noFill/>
                </a:ln>
                <a:solidFill>
                  <a:srgbClr val="C00000"/>
                </a:solidFill>
                <a:effectLst/>
                <a:latin typeface="Arial" pitchFamily="34" charset="0"/>
                <a:ea typeface="楷体_GB2312" charset="-122"/>
                <a:cs typeface="仿宋_GB2312" charset="-122"/>
              </a:rPr>
              <a:t>八四工作法</a:t>
            </a:r>
            <a:r>
              <a:rPr kumimoji="0" lang="zh-CN" b="1" i="0" u="none" strike="noStrike" cap="none" normalizeH="0" baseline="0" dirty="0" smtClean="0">
                <a:ln>
                  <a:noFill/>
                </a:ln>
                <a:solidFill>
                  <a:srgbClr val="C00000"/>
                </a:solidFill>
                <a:effectLst/>
                <a:latin typeface="仿宋"/>
                <a:ea typeface="楷体_GB2312" charset="-122"/>
                <a:cs typeface="仿宋_GB2312" charset="-122"/>
              </a:rPr>
              <a:t>”</a:t>
            </a:r>
            <a:r>
              <a:rPr kumimoji="0" lang="zh-CN" b="1" i="0" u="none" strike="noStrike" cap="none" normalizeH="0" baseline="0" dirty="0" smtClean="0">
                <a:ln>
                  <a:noFill/>
                </a:ln>
                <a:solidFill>
                  <a:srgbClr val="C00000"/>
                </a:solidFill>
                <a:effectLst/>
                <a:latin typeface="Arial" pitchFamily="34" charset="0"/>
                <a:ea typeface="楷体_GB2312" charset="-122"/>
                <a:cs typeface="仿宋_GB2312" charset="-122"/>
              </a:rPr>
              <a:t>）</a:t>
            </a:r>
            <a:endParaRPr kumimoji="0" lang="zh-CN" b="1" i="0" u="none" strike="noStrike" cap="none" normalizeH="0" baseline="0" dirty="0" smtClean="0">
              <a:ln>
                <a:noFill/>
              </a:ln>
              <a:solidFill>
                <a:srgbClr val="C00000"/>
              </a:solidFill>
              <a:effectLst/>
              <a:latin typeface="Arial" pitchFamily="34" charset="0"/>
              <a:ea typeface="宋体" pitchFamily="2" charset="-122"/>
              <a:cs typeface="宋体" pitchFamily="2" charset="-122"/>
            </a:endParaRPr>
          </a:p>
          <a:p>
            <a:pPr marL="0" marR="0" lvl="0" indent="381000" algn="l" defTabSz="914400" rtl="0" eaLnBrk="0" fontAlgn="base" latinLnBrk="0" hangingPunct="0">
              <a:lnSpc>
                <a:spcPct val="100000"/>
              </a:lnSpc>
              <a:spcBef>
                <a:spcPct val="0"/>
              </a:spcBef>
              <a:spcAft>
                <a:spcPct val="0"/>
              </a:spcAft>
              <a:buClrTx/>
              <a:buSzTx/>
              <a:buFontTx/>
              <a:buNone/>
              <a:tabLst/>
            </a:pPr>
            <a:endParaRPr kumimoji="0" lang="en-US" altLang="zh-CN" b="0" i="0" u="none" strike="noStrike" cap="none" normalizeH="0" baseline="0" dirty="0" smtClean="0">
              <a:ln>
                <a:noFill/>
              </a:ln>
              <a:solidFill>
                <a:schemeClr val="tx1"/>
              </a:solidFill>
              <a:effectLst/>
              <a:latin typeface="黑体" pitchFamily="49" charset="-122"/>
              <a:ea typeface="黑体" pitchFamily="49" charset="-122"/>
              <a:cs typeface="仿宋_GB2312" charset="-122"/>
            </a:endParaRPr>
          </a:p>
          <a:p>
            <a:pPr marL="0" marR="0" lvl="0" indent="38100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latin typeface="黑体" pitchFamily="49" charset="-122"/>
                <a:ea typeface="黑体" pitchFamily="49" charset="-122"/>
                <a:cs typeface="仿宋_GB2312" charset="-122"/>
              </a:rPr>
              <a:t>1.</a:t>
            </a:r>
            <a:r>
              <a:rPr kumimoji="0" lang="zh-CN" altLang="en-US" b="0" i="0" u="none" strike="noStrike" cap="none" normalizeH="0" baseline="0" dirty="0" smtClean="0">
                <a:ln>
                  <a:noFill/>
                </a:ln>
                <a:solidFill>
                  <a:schemeClr val="tx1"/>
                </a:solidFill>
                <a:effectLst/>
                <a:latin typeface="黑体" pitchFamily="49" charset="-122"/>
                <a:ea typeface="黑体" pitchFamily="49" charset="-122"/>
                <a:cs typeface="仿宋_GB2312" charset="-122"/>
              </a:rPr>
              <a:t>机关生活垃圾分类要求</a:t>
            </a:r>
            <a:r>
              <a:rPr kumimoji="0" lang="zh-CN" altLang="en-US" b="1" i="0" u="none" strike="noStrike" cap="none" normalizeH="0" baseline="0" dirty="0" smtClean="0">
                <a:ln>
                  <a:noFill/>
                </a:ln>
                <a:solidFill>
                  <a:srgbClr val="C00000"/>
                </a:solidFill>
                <a:effectLst/>
                <a:latin typeface="黑体" pitchFamily="49" charset="-122"/>
                <a:ea typeface="黑体" pitchFamily="49" charset="-122"/>
                <a:cs typeface="仿宋_GB2312" charset="-122"/>
              </a:rPr>
              <a:t>四大分类</a:t>
            </a:r>
            <a:r>
              <a:rPr kumimoji="0" lang="zh-CN" altLang="en-US" b="1" i="0" u="none" strike="noStrike" cap="none" normalizeH="0" baseline="0" dirty="0" smtClean="0">
                <a:ln>
                  <a:noFill/>
                </a:ln>
                <a:solidFill>
                  <a:schemeClr val="tx1"/>
                </a:solidFill>
                <a:effectLst/>
                <a:latin typeface="黑体" pitchFamily="49" charset="-122"/>
                <a:ea typeface="黑体" pitchFamily="49" charset="-122"/>
                <a:cs typeface="仿宋_GB2312" charset="-122"/>
              </a:rPr>
              <a:t>：</a:t>
            </a:r>
            <a:r>
              <a:rPr kumimoji="0" lang="zh-CN" altLang="en-US" b="0" i="0" u="none" strike="noStrike" cap="none" normalizeH="0" baseline="0" dirty="0" smtClean="0">
                <a:ln>
                  <a:noFill/>
                </a:ln>
                <a:solidFill>
                  <a:schemeClr val="tx1"/>
                </a:solidFill>
                <a:effectLst/>
                <a:latin typeface="黑体" pitchFamily="49" charset="-122"/>
                <a:ea typeface="黑体" pitchFamily="49" charset="-122"/>
                <a:cs typeface="仿宋_GB2312" charset="-122"/>
              </a:rPr>
              <a:t>有害垃圾、餐厨垃圾、可回收垃圾、其他垃圾。</a:t>
            </a:r>
            <a:endParaRPr kumimoji="0" lang="zh-CN" altLang="en-US"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38100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latin typeface="黑体" pitchFamily="49" charset="-122"/>
                <a:ea typeface="黑体" pitchFamily="49" charset="-122"/>
                <a:cs typeface="仿宋_GB2312" charset="-122"/>
              </a:rPr>
              <a:t>2.</a:t>
            </a:r>
            <a:r>
              <a:rPr kumimoji="0" lang="zh-CN" altLang="en-US" b="0" i="0" u="none" strike="noStrike" cap="none" normalizeH="0" baseline="0" dirty="0" smtClean="0">
                <a:ln>
                  <a:noFill/>
                </a:ln>
                <a:solidFill>
                  <a:schemeClr val="tx1"/>
                </a:solidFill>
                <a:effectLst/>
                <a:latin typeface="黑体" pitchFamily="49" charset="-122"/>
                <a:ea typeface="黑体" pitchFamily="49" charset="-122"/>
                <a:cs typeface="仿宋_GB2312" charset="-122"/>
              </a:rPr>
              <a:t>垃圾分类处理</a:t>
            </a:r>
            <a:r>
              <a:rPr kumimoji="0" lang="zh-CN" altLang="en-US" b="1" i="0" u="none" strike="noStrike" cap="none" normalizeH="0" baseline="0" dirty="0" smtClean="0">
                <a:ln>
                  <a:noFill/>
                </a:ln>
                <a:solidFill>
                  <a:srgbClr val="C00000"/>
                </a:solidFill>
                <a:effectLst/>
                <a:latin typeface="黑体" pitchFamily="49" charset="-122"/>
                <a:ea typeface="黑体" pitchFamily="49" charset="-122"/>
                <a:cs typeface="仿宋_GB2312" charset="-122"/>
              </a:rPr>
              <a:t>四大流程</a:t>
            </a:r>
            <a:r>
              <a:rPr kumimoji="0" lang="zh-CN" altLang="en-US" b="1" i="0" u="none" strike="noStrike" cap="none" normalizeH="0" baseline="0" dirty="0" smtClean="0">
                <a:ln>
                  <a:noFill/>
                </a:ln>
                <a:solidFill>
                  <a:schemeClr val="tx1"/>
                </a:solidFill>
                <a:effectLst/>
                <a:latin typeface="黑体" pitchFamily="49" charset="-122"/>
                <a:ea typeface="黑体" pitchFamily="49" charset="-122"/>
                <a:cs typeface="仿宋_GB2312" charset="-122"/>
              </a:rPr>
              <a:t>：</a:t>
            </a:r>
            <a:r>
              <a:rPr kumimoji="0" lang="zh-CN" altLang="en-US" b="0" i="0" u="none" strike="noStrike" cap="none" normalizeH="0" baseline="0" dirty="0" smtClean="0">
                <a:ln>
                  <a:noFill/>
                </a:ln>
                <a:solidFill>
                  <a:schemeClr val="tx1"/>
                </a:solidFill>
                <a:effectLst/>
                <a:latin typeface="黑体" pitchFamily="49" charset="-122"/>
                <a:ea typeface="黑体" pitchFamily="49" charset="-122"/>
                <a:cs typeface="仿宋_GB2312" charset="-122"/>
              </a:rPr>
              <a:t>分类投放、分类收集、分类运输、分类处理。</a:t>
            </a:r>
            <a:endParaRPr kumimoji="0" lang="zh-CN" altLang="en-US"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38100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latin typeface="黑体" pitchFamily="49" charset="-122"/>
                <a:ea typeface="黑体" pitchFamily="49" charset="-122"/>
                <a:cs typeface="仿宋_GB2312" charset="-122"/>
              </a:rPr>
              <a:t>3.</a:t>
            </a:r>
            <a:r>
              <a:rPr kumimoji="0" lang="zh-CN" altLang="en-US" b="0" i="0" u="none" strike="noStrike" cap="none" normalizeH="0" baseline="0" dirty="0" smtClean="0">
                <a:ln>
                  <a:noFill/>
                </a:ln>
                <a:solidFill>
                  <a:schemeClr val="tx1"/>
                </a:solidFill>
                <a:effectLst/>
                <a:latin typeface="黑体" pitchFamily="49" charset="-122"/>
                <a:ea typeface="黑体" pitchFamily="49" charset="-122"/>
                <a:cs typeface="仿宋_GB2312" charset="-122"/>
              </a:rPr>
              <a:t>推进垃圾分类工作建立</a:t>
            </a:r>
            <a:r>
              <a:rPr kumimoji="0" lang="zh-CN" altLang="en-US" b="1" i="0" u="none" strike="noStrike" cap="none" normalizeH="0" baseline="0" dirty="0" smtClean="0">
                <a:ln>
                  <a:noFill/>
                </a:ln>
                <a:solidFill>
                  <a:srgbClr val="C00000"/>
                </a:solidFill>
                <a:effectLst/>
                <a:latin typeface="黑体" pitchFamily="49" charset="-122"/>
                <a:ea typeface="黑体" pitchFamily="49" charset="-122"/>
                <a:cs typeface="仿宋_GB2312" charset="-122"/>
              </a:rPr>
              <a:t>四大制度</a:t>
            </a:r>
            <a:r>
              <a:rPr kumimoji="0" lang="zh-CN" altLang="en-US" b="0" i="0" u="none" strike="noStrike" cap="none" normalizeH="0" baseline="0" dirty="0" smtClean="0">
                <a:ln>
                  <a:noFill/>
                </a:ln>
                <a:solidFill>
                  <a:srgbClr val="C00000"/>
                </a:solidFill>
                <a:effectLst/>
                <a:latin typeface="黑体" pitchFamily="49" charset="-122"/>
                <a:ea typeface="黑体" pitchFamily="49" charset="-122"/>
                <a:cs typeface="仿宋_GB2312" charset="-122"/>
              </a:rPr>
              <a:t>：</a:t>
            </a:r>
            <a:r>
              <a:rPr kumimoji="0" lang="zh-CN" altLang="en-US" b="0" i="0" u="none" strike="noStrike" cap="none" normalizeH="0" baseline="0" dirty="0" smtClean="0">
                <a:ln>
                  <a:noFill/>
                </a:ln>
                <a:solidFill>
                  <a:schemeClr val="tx1"/>
                </a:solidFill>
                <a:effectLst/>
                <a:latin typeface="黑体" pitchFamily="49" charset="-122"/>
                <a:ea typeface="黑体" pitchFamily="49" charset="-122"/>
                <a:cs typeface="仿宋_GB2312" charset="-122"/>
              </a:rPr>
              <a:t>领导议事制度、培训宣传制度、监督检查制度、考评奖惩制度。</a:t>
            </a:r>
            <a:endParaRPr kumimoji="0" lang="zh-CN" altLang="en-US"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38100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latin typeface="黑体" pitchFamily="49" charset="-122"/>
                <a:ea typeface="黑体" pitchFamily="49" charset="-122"/>
                <a:cs typeface="仿宋_GB2312" charset="-122"/>
              </a:rPr>
              <a:t>4.</a:t>
            </a:r>
            <a:r>
              <a:rPr kumimoji="0" lang="zh-CN" altLang="en-US" b="0" i="0" u="none" strike="noStrike" cap="none" normalizeH="0" baseline="0" dirty="0" smtClean="0">
                <a:ln>
                  <a:noFill/>
                </a:ln>
                <a:solidFill>
                  <a:schemeClr val="tx1"/>
                </a:solidFill>
                <a:effectLst/>
                <a:latin typeface="黑体" pitchFamily="49" charset="-122"/>
                <a:ea typeface="黑体" pitchFamily="49" charset="-122"/>
                <a:cs typeface="仿宋_GB2312" charset="-122"/>
              </a:rPr>
              <a:t>实施垃圾分类工作做到</a:t>
            </a:r>
            <a:r>
              <a:rPr kumimoji="0" lang="zh-CN" altLang="en-US" b="1" i="0" u="none" strike="noStrike" cap="none" normalizeH="0" baseline="0" dirty="0" smtClean="0">
                <a:ln>
                  <a:noFill/>
                </a:ln>
                <a:solidFill>
                  <a:srgbClr val="C00000"/>
                </a:solidFill>
                <a:effectLst/>
                <a:latin typeface="黑体" pitchFamily="49" charset="-122"/>
                <a:ea typeface="黑体" pitchFamily="49" charset="-122"/>
                <a:cs typeface="仿宋_GB2312" charset="-122"/>
              </a:rPr>
              <a:t>四全：</a:t>
            </a:r>
            <a:r>
              <a:rPr kumimoji="0" lang="zh-CN" altLang="en-US" b="0" i="0" u="none" strike="noStrike" cap="none" normalizeH="0" baseline="0" dirty="0" smtClean="0">
                <a:ln>
                  <a:noFill/>
                </a:ln>
                <a:solidFill>
                  <a:schemeClr val="tx1"/>
                </a:solidFill>
                <a:effectLst/>
                <a:latin typeface="黑体" pitchFamily="49" charset="-122"/>
                <a:ea typeface="黑体" pitchFamily="49" charset="-122"/>
                <a:cs typeface="仿宋_GB2312" charset="-122"/>
              </a:rPr>
              <a:t>全体人员共同参与、全方位宣传引导、全流程规范实施、全时段督促检查。</a:t>
            </a:r>
            <a:endParaRPr kumimoji="0" lang="zh-CN" altLang="en-US"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38100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latin typeface="黑体" pitchFamily="49" charset="-122"/>
                <a:ea typeface="黑体" pitchFamily="49" charset="-122"/>
                <a:cs typeface="仿宋_GB2312" charset="-122"/>
              </a:rPr>
              <a:t>5.</a:t>
            </a:r>
            <a:r>
              <a:rPr kumimoji="0" lang="zh-CN" altLang="en-US" b="0" i="0" u="none" strike="noStrike" cap="none" normalizeH="0" baseline="0" dirty="0" smtClean="0">
                <a:ln>
                  <a:noFill/>
                </a:ln>
                <a:solidFill>
                  <a:schemeClr val="tx1"/>
                </a:solidFill>
                <a:effectLst/>
                <a:latin typeface="黑体" pitchFamily="49" charset="-122"/>
                <a:ea typeface="黑体" pitchFamily="49" charset="-122"/>
                <a:cs typeface="仿宋_GB2312" charset="-122"/>
              </a:rPr>
              <a:t>落实垃圾分类要求</a:t>
            </a:r>
            <a:r>
              <a:rPr kumimoji="0" lang="zh-CN" altLang="en-US" b="1" i="0" u="none" strike="noStrike" cap="none" normalizeH="0" baseline="0" dirty="0" smtClean="0">
                <a:ln>
                  <a:noFill/>
                </a:ln>
                <a:solidFill>
                  <a:srgbClr val="C00000"/>
                </a:solidFill>
                <a:effectLst/>
                <a:latin typeface="黑体" pitchFamily="49" charset="-122"/>
                <a:ea typeface="黑体" pitchFamily="49" charset="-122"/>
                <a:cs typeface="仿宋_GB2312" charset="-122"/>
              </a:rPr>
              <a:t>四个带头：</a:t>
            </a:r>
            <a:r>
              <a:rPr kumimoji="0" lang="zh-CN" altLang="en-US" b="0" i="0" u="none" strike="noStrike" cap="none" normalizeH="0" baseline="0" dirty="0" smtClean="0">
                <a:ln>
                  <a:noFill/>
                </a:ln>
                <a:solidFill>
                  <a:schemeClr val="tx1"/>
                </a:solidFill>
                <a:effectLst/>
                <a:latin typeface="黑体" pitchFamily="49" charset="-122"/>
                <a:ea typeface="黑体" pitchFamily="49" charset="-122"/>
                <a:cs typeface="仿宋_GB2312" charset="-122"/>
              </a:rPr>
              <a:t>领导带头、机关（部门）带头、党员带头、班组带头。</a:t>
            </a:r>
            <a:endParaRPr kumimoji="0" lang="zh-CN" altLang="en-US"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38100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latin typeface="黑体" pitchFamily="49" charset="-122"/>
                <a:ea typeface="黑体" pitchFamily="49" charset="-122"/>
                <a:cs typeface="仿宋_GB2312" charset="-122"/>
              </a:rPr>
              <a:t>6.</a:t>
            </a:r>
            <a:r>
              <a:rPr kumimoji="0" lang="zh-CN" altLang="en-US" b="0" i="0" u="none" strike="noStrike" cap="none" normalizeH="0" baseline="0" dirty="0" smtClean="0">
                <a:ln>
                  <a:noFill/>
                </a:ln>
                <a:solidFill>
                  <a:schemeClr val="tx1"/>
                </a:solidFill>
                <a:effectLst/>
                <a:latin typeface="黑体" pitchFamily="49" charset="-122"/>
                <a:ea typeface="黑体" pitchFamily="49" charset="-122"/>
                <a:cs typeface="仿宋_GB2312" charset="-122"/>
              </a:rPr>
              <a:t>垃圾分类设施管理</a:t>
            </a:r>
            <a:r>
              <a:rPr kumimoji="0" lang="zh-CN" altLang="en-US" b="1" i="0" u="none" strike="noStrike" cap="none" normalizeH="0" baseline="0" dirty="0" smtClean="0">
                <a:ln>
                  <a:noFill/>
                </a:ln>
                <a:solidFill>
                  <a:srgbClr val="C00000"/>
                </a:solidFill>
                <a:effectLst/>
                <a:latin typeface="黑体" pitchFamily="49" charset="-122"/>
                <a:ea typeface="黑体" pitchFamily="49" charset="-122"/>
                <a:cs typeface="仿宋_GB2312" charset="-122"/>
              </a:rPr>
              <a:t>四定：</a:t>
            </a:r>
            <a:r>
              <a:rPr kumimoji="0" lang="zh-CN" altLang="en-US" b="0" i="0" u="none" strike="noStrike" cap="none" normalizeH="0" baseline="0" dirty="0" smtClean="0">
                <a:ln>
                  <a:noFill/>
                </a:ln>
                <a:solidFill>
                  <a:schemeClr val="tx1"/>
                </a:solidFill>
                <a:effectLst/>
                <a:latin typeface="黑体" pitchFamily="49" charset="-122"/>
                <a:ea typeface="黑体" pitchFamily="49" charset="-122"/>
                <a:cs typeface="仿宋_GB2312" charset="-122"/>
              </a:rPr>
              <a:t>定点设置、定人维护、定时检查、定责落实。</a:t>
            </a:r>
            <a:endParaRPr kumimoji="0" lang="zh-CN" altLang="en-US"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38100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latin typeface="黑体" pitchFamily="49" charset="-122"/>
                <a:ea typeface="黑体" pitchFamily="49" charset="-122"/>
                <a:cs typeface="仿宋_GB2312" charset="-122"/>
              </a:rPr>
              <a:t>7.</a:t>
            </a:r>
            <a:r>
              <a:rPr kumimoji="0" lang="zh-CN" altLang="en-US" b="0" i="0" u="none" strike="noStrike" cap="none" normalizeH="0" baseline="0" dirty="0" smtClean="0">
                <a:ln>
                  <a:noFill/>
                </a:ln>
                <a:solidFill>
                  <a:schemeClr val="tx1"/>
                </a:solidFill>
                <a:effectLst/>
                <a:latin typeface="黑体" pitchFamily="49" charset="-122"/>
                <a:ea typeface="黑体" pitchFamily="49" charset="-122"/>
                <a:cs typeface="仿宋_GB2312" charset="-122"/>
              </a:rPr>
              <a:t>垃圾分类工作人员管理</a:t>
            </a:r>
            <a:r>
              <a:rPr kumimoji="0" lang="zh-CN" altLang="en-US" b="1" i="0" u="none" strike="noStrike" cap="none" normalizeH="0" baseline="0" dirty="0" smtClean="0">
                <a:ln>
                  <a:noFill/>
                </a:ln>
                <a:solidFill>
                  <a:schemeClr val="tx1"/>
                </a:solidFill>
                <a:effectLst/>
                <a:latin typeface="黑体" pitchFamily="49" charset="-122"/>
                <a:ea typeface="黑体" pitchFamily="49" charset="-122"/>
                <a:cs typeface="仿宋_GB2312" charset="-122"/>
              </a:rPr>
              <a:t>四有</a:t>
            </a:r>
            <a:r>
              <a:rPr kumimoji="0" lang="zh-CN" altLang="en-US" b="0" i="0" u="none" strike="noStrike" cap="none" normalizeH="0" baseline="0" dirty="0" smtClean="0">
                <a:ln>
                  <a:noFill/>
                </a:ln>
                <a:solidFill>
                  <a:schemeClr val="tx1"/>
                </a:solidFill>
                <a:effectLst/>
                <a:latin typeface="黑体" pitchFamily="49" charset="-122"/>
                <a:ea typeface="黑体" pitchFamily="49" charset="-122"/>
                <a:cs typeface="仿宋_GB2312" charset="-122"/>
              </a:rPr>
              <a:t>：有职责、有引导、有台账、有检查。</a:t>
            </a:r>
            <a:endParaRPr kumimoji="0" lang="zh-CN" altLang="en-US"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38100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latin typeface="黑体" pitchFamily="49" charset="-122"/>
                <a:ea typeface="黑体" pitchFamily="49" charset="-122"/>
                <a:cs typeface="仿宋_GB2312" charset="-122"/>
              </a:rPr>
              <a:t>8.</a:t>
            </a:r>
            <a:r>
              <a:rPr kumimoji="0" lang="zh-CN" altLang="en-US" b="0" i="0" u="none" strike="noStrike" cap="none" normalizeH="0" baseline="0" dirty="0" smtClean="0">
                <a:ln>
                  <a:noFill/>
                </a:ln>
                <a:solidFill>
                  <a:schemeClr val="tx1"/>
                </a:solidFill>
                <a:effectLst/>
                <a:latin typeface="黑体" pitchFamily="49" charset="-122"/>
                <a:ea typeface="黑体" pitchFamily="49" charset="-122"/>
                <a:cs typeface="仿宋_GB2312" charset="-122"/>
              </a:rPr>
              <a:t>垃圾分类收送</a:t>
            </a:r>
            <a:r>
              <a:rPr kumimoji="0" lang="zh-CN" altLang="en-US" b="1" i="0" u="none" strike="noStrike" cap="none" normalizeH="0" baseline="0" dirty="0" smtClean="0">
                <a:ln>
                  <a:noFill/>
                </a:ln>
                <a:solidFill>
                  <a:srgbClr val="C00000"/>
                </a:solidFill>
                <a:effectLst/>
                <a:latin typeface="黑体" pitchFamily="49" charset="-122"/>
                <a:ea typeface="黑体" pitchFamily="49" charset="-122"/>
                <a:cs typeface="仿宋_GB2312" charset="-122"/>
              </a:rPr>
              <a:t>四个及时</a:t>
            </a:r>
            <a:r>
              <a:rPr kumimoji="0" lang="zh-CN" altLang="en-US" b="0" i="0" u="none" strike="noStrike" cap="none" normalizeH="0" baseline="0" dirty="0" smtClean="0">
                <a:ln>
                  <a:noFill/>
                </a:ln>
                <a:solidFill>
                  <a:srgbClr val="C00000"/>
                </a:solidFill>
                <a:effectLst/>
                <a:latin typeface="黑体" pitchFamily="49" charset="-122"/>
                <a:ea typeface="黑体" pitchFamily="49" charset="-122"/>
                <a:cs typeface="仿宋_GB2312" charset="-122"/>
              </a:rPr>
              <a:t>：</a:t>
            </a:r>
            <a:r>
              <a:rPr kumimoji="0" lang="zh-CN" altLang="en-US" b="0" i="0" u="none" strike="noStrike" cap="none" normalizeH="0" baseline="0" dirty="0" smtClean="0">
                <a:ln>
                  <a:noFill/>
                </a:ln>
                <a:solidFill>
                  <a:schemeClr val="tx1"/>
                </a:solidFill>
                <a:effectLst/>
                <a:latin typeface="黑体" pitchFamily="49" charset="-122"/>
                <a:ea typeface="黑体" pitchFamily="49" charset="-122"/>
                <a:cs typeface="仿宋_GB2312" charset="-122"/>
              </a:rPr>
              <a:t>及时巡查、及时清扫、及时分拣、及时转送。</a:t>
            </a:r>
            <a:endParaRPr kumimoji="0" lang="zh-CN" altLang="en-US"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38100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4" name="圆角矩形 3"/>
          <p:cNvSpPr/>
          <p:nvPr/>
        </p:nvSpPr>
        <p:spPr>
          <a:xfrm>
            <a:off x="3230088" y="122555"/>
            <a:ext cx="2660074" cy="487045"/>
          </a:xfrm>
          <a:prstGeom prst="roundRect">
            <a:avLst/>
          </a:prstGeom>
          <a:solidFill>
            <a:schemeClr val="bg1">
              <a:lumMod val="95000"/>
            </a:schemeClr>
          </a:solidFill>
          <a:ln w="317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lnSpc>
                <a:spcPct val="120000"/>
              </a:lnSpc>
              <a:defRPr/>
            </a:pPr>
            <a:r>
              <a:rPr lang="zh-CN" altLang="en-US" sz="2000" b="1" kern="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其他</a:t>
            </a:r>
            <a:r>
              <a:rPr lang="zh-CN" altLang="en-US" sz="2000" b="1" kern="0" dirty="0">
                <a:solidFill>
                  <a:srgbClr val="FF0000"/>
                </a:solidFill>
                <a:latin typeface="Arial" panose="020B0604020202020204" pitchFamily="34" charset="0"/>
                <a:ea typeface="微软雅黑" panose="020B0503020204020204" pitchFamily="34" charset="-122"/>
                <a:sym typeface="Arial" panose="020B0604020202020204" pitchFamily="34" charset="0"/>
              </a:rPr>
              <a:t>单位</a:t>
            </a:r>
            <a:r>
              <a:rPr lang="zh-CN" altLang="en-US" sz="2000" b="1" kern="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工作经验</a:t>
            </a:r>
            <a:endParaRPr lang="en-US" altLang="zh-CN" sz="2000" b="1" kern="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50605" y="1028373"/>
            <a:ext cx="7238317" cy="3139266"/>
          </a:xfrm>
          <a:prstGeom prst="rect">
            <a:avLst/>
          </a:prstGeom>
          <a:noFill/>
        </p:spPr>
        <p:txBody>
          <a:bodyPr wrap="square" lIns="91386" tIns="45693" rIns="91386" bIns="45693" rtlCol="0">
            <a:spAutoFit/>
          </a:bodyPr>
          <a:lstStyle/>
          <a:p>
            <a:pPr lvl="0">
              <a:lnSpc>
                <a:spcPct val="150000"/>
              </a:lnSpc>
              <a:defRPr/>
            </a:pPr>
            <a:r>
              <a:rPr kumimoji="0" lang="zh-CN" altLang="en-US" sz="2000" b="1"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r>
              <a:rPr lang="zh-CN" altLang="en-US" sz="2400" b="1" dirty="0" smtClean="0">
                <a:solidFill>
                  <a:schemeClr val="tx1">
                    <a:lumMod val="65000"/>
                    <a:lumOff val="35000"/>
                  </a:schemeClr>
                </a:solidFill>
                <a:latin typeface="楷体_GB2312" panose="02010609030101010101" pitchFamily="49" charset="-122"/>
                <a:ea typeface="楷体_GB2312" panose="02010609030101010101" pitchFamily="49" charset="-122"/>
                <a:sym typeface="微软雅黑" panose="020B0503020204020204" pitchFamily="34" charset="-122"/>
              </a:rPr>
              <a:t>每个人</a:t>
            </a:r>
            <a:r>
              <a:rPr lang="zh-CN" altLang="en-US" sz="2000" b="1" dirty="0" smtClean="0">
                <a:solidFill>
                  <a:schemeClr val="tx1">
                    <a:lumMod val="65000"/>
                    <a:lumOff val="35000"/>
                  </a:schemeClr>
                </a:solidFill>
                <a:latin typeface="楷体_GB2312" panose="02010609030101010101" pitchFamily="49" charset="-122"/>
                <a:ea typeface="楷体_GB2312" panose="02010609030101010101" pitchFamily="49" charset="-122"/>
              </a:rPr>
              <a:t>都是垃圾的</a:t>
            </a:r>
            <a:r>
              <a:rPr lang="zh-CN" altLang="en-US" sz="2400" b="1" dirty="0" smtClean="0">
                <a:solidFill>
                  <a:srgbClr val="FF0000"/>
                </a:solidFill>
                <a:latin typeface="楷体_GB2312" panose="02010609030101010101" pitchFamily="49" charset="-122"/>
                <a:ea typeface="楷体_GB2312" panose="02010609030101010101" pitchFamily="49" charset="-122"/>
              </a:rPr>
              <a:t>制造者</a:t>
            </a:r>
            <a:r>
              <a:rPr lang="zh-CN" altLang="en-US" sz="2000" b="1" dirty="0" smtClean="0">
                <a:solidFill>
                  <a:schemeClr val="tx1">
                    <a:lumMod val="65000"/>
                    <a:lumOff val="35000"/>
                  </a:schemeClr>
                </a:solidFill>
                <a:latin typeface="楷体_GB2312" panose="02010609030101010101" pitchFamily="49" charset="-122"/>
                <a:ea typeface="楷体_GB2312" panose="02010609030101010101" pitchFamily="49" charset="-122"/>
              </a:rPr>
              <a:t>，又都是垃圾的</a:t>
            </a:r>
            <a:r>
              <a:rPr lang="zh-CN" altLang="en-US" sz="2400" b="1" dirty="0" smtClean="0">
                <a:solidFill>
                  <a:srgbClr val="FF0000"/>
                </a:solidFill>
                <a:latin typeface="楷体_GB2312" panose="02010609030101010101" pitchFamily="49" charset="-122"/>
                <a:ea typeface="楷体_GB2312" panose="02010609030101010101" pitchFamily="49" charset="-122"/>
              </a:rPr>
              <a:t>受害者</a:t>
            </a:r>
            <a:r>
              <a:rPr lang="zh-CN" altLang="en-US" sz="2000" b="1" dirty="0" smtClean="0">
                <a:solidFill>
                  <a:schemeClr val="tx1">
                    <a:lumMod val="65000"/>
                    <a:lumOff val="35000"/>
                  </a:schemeClr>
                </a:solidFill>
                <a:latin typeface="楷体_GB2312" panose="02010609030101010101" pitchFamily="49" charset="-122"/>
                <a:ea typeface="楷体_GB2312" panose="02010609030101010101" pitchFamily="49" charset="-122"/>
              </a:rPr>
              <a:t>，也都应该成为垃圾公害的</a:t>
            </a:r>
            <a:r>
              <a:rPr lang="zh-CN" altLang="en-US" sz="2400" b="1" dirty="0" smtClean="0">
                <a:solidFill>
                  <a:srgbClr val="FF0000"/>
                </a:solidFill>
                <a:latin typeface="楷体_GB2312" panose="02010609030101010101" pitchFamily="49" charset="-122"/>
                <a:ea typeface="楷体_GB2312" panose="02010609030101010101" pitchFamily="49" charset="-122"/>
              </a:rPr>
              <a:t>治理者</a:t>
            </a:r>
            <a:r>
              <a:rPr lang="zh-CN" altLang="en-US" sz="2000" b="1" dirty="0" smtClean="0">
                <a:solidFill>
                  <a:schemeClr val="tx1">
                    <a:lumMod val="65000"/>
                    <a:lumOff val="35000"/>
                  </a:schemeClr>
                </a:solidFill>
                <a:latin typeface="楷体_GB2312" panose="02010609030101010101" pitchFamily="49" charset="-122"/>
                <a:ea typeface="楷体_GB2312" panose="02010609030101010101" pitchFamily="49" charset="-122"/>
              </a:rPr>
              <a:t>！</a:t>
            </a:r>
            <a:endParaRPr lang="en-US" altLang="zh-CN" sz="2000" b="1" dirty="0" smtClean="0">
              <a:solidFill>
                <a:schemeClr val="tx1">
                  <a:lumMod val="65000"/>
                  <a:lumOff val="35000"/>
                </a:schemeClr>
              </a:solidFill>
              <a:latin typeface="楷体_GB2312" panose="02010609030101010101" pitchFamily="49" charset="-122"/>
              <a:ea typeface="楷体_GB2312" panose="02010609030101010101" pitchFamily="49" charset="-122"/>
              <a:sym typeface="微软雅黑" panose="020B0503020204020204" pitchFamily="34" charset="-122"/>
            </a:endParaRPr>
          </a:p>
          <a:p>
            <a:pPr lvl="0">
              <a:lnSpc>
                <a:spcPct val="150000"/>
              </a:lnSpc>
              <a:defRPr/>
            </a:pPr>
            <a:r>
              <a:rPr lang="zh-CN" altLang="en-US" sz="2000" b="1" dirty="0" smtClean="0">
                <a:solidFill>
                  <a:schemeClr val="tx1">
                    <a:lumMod val="65000"/>
                    <a:lumOff val="35000"/>
                  </a:schemeClr>
                </a:solidFill>
                <a:latin typeface="楷体_GB2312" panose="02010609030101010101" pitchFamily="49" charset="-122"/>
                <a:ea typeface="楷体_GB2312" panose="02010609030101010101" pitchFamily="49" charset="-122"/>
                <a:sym typeface="微软雅黑" panose="020B0503020204020204" pitchFamily="34" charset="-122"/>
              </a:rPr>
              <a:t>              让垃圾分类形成习惯，</a:t>
            </a:r>
            <a:endParaRPr lang="en-US" altLang="zh-CN" sz="2000" b="1" dirty="0" smtClean="0">
              <a:solidFill>
                <a:schemeClr val="tx1">
                  <a:lumMod val="65000"/>
                  <a:lumOff val="35000"/>
                </a:schemeClr>
              </a:solidFill>
              <a:latin typeface="楷体_GB2312" panose="02010609030101010101" pitchFamily="49" charset="-122"/>
              <a:ea typeface="楷体_GB2312" panose="02010609030101010101" pitchFamily="49" charset="-122"/>
              <a:sym typeface="微软雅黑" panose="020B0503020204020204" pitchFamily="34" charset="-122"/>
            </a:endParaRPr>
          </a:p>
          <a:p>
            <a:pPr lvl="0">
              <a:lnSpc>
                <a:spcPct val="150000"/>
              </a:lnSpc>
              <a:defRPr/>
            </a:pPr>
            <a:r>
              <a:rPr lang="zh-CN" altLang="en-US" sz="2000" b="1" dirty="0" smtClean="0">
                <a:solidFill>
                  <a:schemeClr val="tx1">
                    <a:lumMod val="65000"/>
                    <a:lumOff val="35000"/>
                  </a:schemeClr>
                </a:solidFill>
                <a:latin typeface="楷体_GB2312" panose="02010609030101010101" pitchFamily="49" charset="-122"/>
                <a:ea typeface="楷体_GB2312" panose="02010609030101010101" pitchFamily="49" charset="-122"/>
                <a:sym typeface="微软雅黑" panose="020B0503020204020204" pitchFamily="34" charset="-122"/>
              </a:rPr>
              <a:t>              将垃圾分类进行到底！</a:t>
            </a:r>
            <a:endParaRPr lang="en-US" altLang="zh-CN" sz="2000" b="1" dirty="0" smtClean="0">
              <a:solidFill>
                <a:schemeClr val="tx1">
                  <a:lumMod val="65000"/>
                  <a:lumOff val="35000"/>
                </a:schemeClr>
              </a:solidFill>
              <a:latin typeface="楷体_GB2312" panose="02010609030101010101" pitchFamily="49" charset="-122"/>
              <a:ea typeface="楷体_GB2312" panose="02010609030101010101" pitchFamily="49" charset="-122"/>
              <a:sym typeface="微软雅黑" panose="020B0503020204020204" pitchFamily="34" charset="-122"/>
            </a:endParaRPr>
          </a:p>
          <a:p>
            <a:pPr lvl="0">
              <a:lnSpc>
                <a:spcPct val="150000"/>
              </a:lnSpc>
              <a:defRPr/>
            </a:pPr>
            <a:r>
              <a:rPr lang="zh-CN" altLang="en-US" sz="2000" b="1" dirty="0">
                <a:solidFill>
                  <a:srgbClr val="FF0000"/>
                </a:solidFill>
                <a:latin typeface="楷体_GB2312" panose="02010609030101010101" pitchFamily="49" charset="-122"/>
                <a:ea typeface="楷体_GB2312" panose="02010609030101010101" pitchFamily="49" charset="-122"/>
              </a:rPr>
              <a:t>我们提倡：绿色办公、绿色生活、绿色消费。</a:t>
            </a:r>
            <a:r>
              <a:rPr lang="zh-CN" altLang="en-US" sz="2000" b="1" dirty="0" smtClean="0">
                <a:solidFill>
                  <a:schemeClr val="tx1">
                    <a:lumMod val="65000"/>
                    <a:lumOff val="35000"/>
                  </a:schemeClr>
                </a:solidFill>
                <a:latin typeface="楷体_GB2312" panose="02010609030101010101" pitchFamily="49" charset="-122"/>
                <a:ea typeface="楷体_GB2312" panose="02010609030101010101" pitchFamily="49" charset="-122"/>
                <a:sym typeface="微软雅黑" panose="020B0503020204020204" pitchFamily="34" charset="-122"/>
              </a:rPr>
              <a:t>作为科研机构和培养高科技人才的大学</a:t>
            </a:r>
            <a:r>
              <a:rPr lang="en-US" altLang="zh-CN" sz="2000" b="1" dirty="0" smtClean="0">
                <a:solidFill>
                  <a:schemeClr val="tx1">
                    <a:lumMod val="65000"/>
                    <a:lumOff val="35000"/>
                  </a:schemeClr>
                </a:solidFill>
                <a:latin typeface="楷体_GB2312" panose="02010609030101010101" pitchFamily="49" charset="-122"/>
                <a:ea typeface="楷体_GB2312" panose="02010609030101010101" pitchFamily="49" charset="-122"/>
                <a:sym typeface="微软雅黑" panose="020B0503020204020204" pitchFamily="34" charset="-122"/>
              </a:rPr>
              <a:t>---</a:t>
            </a:r>
            <a:r>
              <a:rPr lang="zh-CN" altLang="en-US" sz="2000" b="1" dirty="0" smtClean="0">
                <a:solidFill>
                  <a:srgbClr val="FF0000"/>
                </a:solidFill>
                <a:latin typeface="楷体_GB2312" panose="02010609030101010101" pitchFamily="49" charset="-122"/>
                <a:ea typeface="楷体_GB2312" panose="02010609030101010101" pitchFamily="49" charset="-122"/>
                <a:sym typeface="微软雅黑" panose="020B0503020204020204" pitchFamily="34" charset="-122"/>
              </a:rPr>
              <a:t>垃圾分类我们必须行动起来</a:t>
            </a:r>
            <a:r>
              <a:rPr lang="zh-CN" altLang="en-US" sz="2400" b="1" dirty="0" smtClean="0">
                <a:solidFill>
                  <a:srgbClr val="FF0000"/>
                </a:solidFill>
                <a:latin typeface="楷体_GB2312" panose="02010609030101010101" pitchFamily="49" charset="-122"/>
                <a:ea typeface="楷体_GB2312" panose="02010609030101010101" pitchFamily="49" charset="-122"/>
                <a:sym typeface="微软雅黑" panose="020B0503020204020204" pitchFamily="34" charset="-122"/>
              </a:rPr>
              <a:t>！！</a:t>
            </a:r>
          </a:p>
        </p:txBody>
      </p:sp>
      <p:grpSp>
        <p:nvGrpSpPr>
          <p:cNvPr id="3" name="组合 3"/>
          <p:cNvGrpSpPr/>
          <p:nvPr/>
        </p:nvGrpSpPr>
        <p:grpSpPr>
          <a:xfrm>
            <a:off x="-653068" y="1280890"/>
            <a:ext cx="1306135" cy="1269327"/>
            <a:chOff x="4345444" y="2542859"/>
            <a:chExt cx="1810550" cy="1811205"/>
          </a:xfrm>
        </p:grpSpPr>
        <p:grpSp>
          <p:nvGrpSpPr>
            <p:cNvPr id="4" name="组合 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8" name="同心圆 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7" name="椭圆 6"/>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5" name="组合 9"/>
          <p:cNvGrpSpPr/>
          <p:nvPr/>
        </p:nvGrpSpPr>
        <p:grpSpPr>
          <a:xfrm>
            <a:off x="724559" y="427566"/>
            <a:ext cx="349446" cy="349446"/>
            <a:chOff x="304800" y="673100"/>
            <a:chExt cx="4000500" cy="4000500"/>
          </a:xfrm>
          <a:solidFill>
            <a:schemeClr val="accent1"/>
          </a:solidFill>
          <a:effectLst>
            <a:outerShdw blurRad="444500" dist="254000" dir="6840000" algn="tr" rotWithShape="0">
              <a:prstClr val="black">
                <a:alpha val="50000"/>
              </a:prstClr>
            </a:outerShdw>
          </a:effectLst>
        </p:grpSpPr>
        <p:sp>
          <p:nvSpPr>
            <p:cNvPr id="11" name="同心圆 1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12" name="椭圆 11"/>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grpSp>
        <p:nvGrpSpPr>
          <p:cNvPr id="6" name="组合 12"/>
          <p:cNvGrpSpPr/>
          <p:nvPr/>
        </p:nvGrpSpPr>
        <p:grpSpPr>
          <a:xfrm>
            <a:off x="7625125" y="540346"/>
            <a:ext cx="156292" cy="156292"/>
            <a:chOff x="304800" y="673100"/>
            <a:chExt cx="4000500" cy="4000500"/>
          </a:xfrm>
          <a:effectLst>
            <a:outerShdw blurRad="444500" dist="254000" dir="6840000" algn="tr" rotWithShape="0">
              <a:prstClr val="black">
                <a:alpha val="50000"/>
              </a:prstClr>
            </a:outerShdw>
          </a:effectLst>
        </p:grpSpPr>
        <p:sp>
          <p:nvSpPr>
            <p:cNvPr id="14"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15" name="椭圆 1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15"/>
          <p:cNvGrpSpPr/>
          <p:nvPr/>
        </p:nvGrpSpPr>
        <p:grpSpPr>
          <a:xfrm>
            <a:off x="7781417" y="704894"/>
            <a:ext cx="208440" cy="208440"/>
            <a:chOff x="304800" y="673100"/>
            <a:chExt cx="4000500" cy="4000500"/>
          </a:xfrm>
          <a:solidFill>
            <a:schemeClr val="accent1"/>
          </a:solidFill>
          <a:effectLst>
            <a:outerShdw blurRad="444500" dist="254000" dir="6840000" algn="tr" rotWithShape="0">
              <a:prstClr val="black">
                <a:alpha val="50000"/>
              </a:prstClr>
            </a:outerShdw>
          </a:effectLst>
        </p:grpSpPr>
        <p:sp>
          <p:nvSpPr>
            <p:cNvPr id="17" name="同心圆 1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18" name="椭圆 17"/>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grpSp>
        <p:nvGrpSpPr>
          <p:cNvPr id="13" name="组合 20"/>
          <p:cNvGrpSpPr/>
          <p:nvPr/>
        </p:nvGrpSpPr>
        <p:grpSpPr>
          <a:xfrm>
            <a:off x="7183751" y="4762644"/>
            <a:ext cx="219777" cy="219777"/>
            <a:chOff x="304800" y="673100"/>
            <a:chExt cx="4000500" cy="4000500"/>
          </a:xfrm>
          <a:solidFill>
            <a:schemeClr val="accent1"/>
          </a:solidFill>
          <a:effectLst>
            <a:outerShdw blurRad="381000" dist="152400" dir="8100000" algn="tr" rotWithShape="0">
              <a:prstClr val="black">
                <a:alpha val="70000"/>
              </a:prstClr>
            </a:outerShdw>
          </a:effectLst>
        </p:grpSpPr>
        <p:sp>
          <p:nvSpPr>
            <p:cNvPr id="22" name="同心圆 2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3" name="椭圆 22"/>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6" name="组合 23"/>
          <p:cNvGrpSpPr/>
          <p:nvPr/>
        </p:nvGrpSpPr>
        <p:grpSpPr>
          <a:xfrm>
            <a:off x="1108502" y="888252"/>
            <a:ext cx="287919" cy="287919"/>
            <a:chOff x="304800" y="673100"/>
            <a:chExt cx="4000500" cy="4000500"/>
          </a:xfrm>
          <a:effectLst>
            <a:outerShdw blurRad="381000" dist="152400" dir="8100000" algn="tr" rotWithShape="0">
              <a:prstClr val="black">
                <a:alpha val="70000"/>
              </a:prstClr>
            </a:outerShdw>
          </a:effectLst>
        </p:grpSpPr>
        <p:sp>
          <p:nvSpPr>
            <p:cNvPr id="25"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椭圆 2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9" name="组合 26"/>
          <p:cNvGrpSpPr/>
          <p:nvPr/>
        </p:nvGrpSpPr>
        <p:grpSpPr>
          <a:xfrm>
            <a:off x="8411685" y="4151249"/>
            <a:ext cx="408377" cy="408377"/>
            <a:chOff x="304800" y="673100"/>
            <a:chExt cx="4000500" cy="4000500"/>
          </a:xfrm>
          <a:solidFill>
            <a:schemeClr val="accent1"/>
          </a:solidFill>
          <a:effectLst>
            <a:outerShdw blurRad="317500" dist="190500" dir="8100000" algn="tr" rotWithShape="0">
              <a:prstClr val="black">
                <a:alpha val="50000"/>
              </a:prstClr>
            </a:outerShdw>
          </a:effectLst>
        </p:grpSpPr>
        <p:sp>
          <p:nvSpPr>
            <p:cNvPr id="28" name="同心圆 2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9" name="椭圆 28"/>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0" name="组合 32"/>
          <p:cNvGrpSpPr/>
          <p:nvPr/>
        </p:nvGrpSpPr>
        <p:grpSpPr>
          <a:xfrm>
            <a:off x="8230356" y="-357905"/>
            <a:ext cx="1306135" cy="1269327"/>
            <a:chOff x="4345444" y="2542859"/>
            <a:chExt cx="1810550" cy="1811205"/>
          </a:xfrm>
        </p:grpSpPr>
        <p:grpSp>
          <p:nvGrpSpPr>
            <p:cNvPr id="21" name="组合 3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7" name="同心圆 3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8" name="椭圆 3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36" name="椭圆 35"/>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4" name="组合 38"/>
          <p:cNvGrpSpPr/>
          <p:nvPr/>
        </p:nvGrpSpPr>
        <p:grpSpPr>
          <a:xfrm>
            <a:off x="7730827" y="4431932"/>
            <a:ext cx="358095" cy="358095"/>
            <a:chOff x="304800" y="673100"/>
            <a:chExt cx="4000500" cy="4000500"/>
          </a:xfrm>
          <a:effectLst>
            <a:outerShdw blurRad="381000" dist="152400" dir="8100000" algn="tr" rotWithShape="0">
              <a:prstClr val="black">
                <a:alpha val="70000"/>
              </a:prstClr>
            </a:outerShdw>
          </a:effectLst>
        </p:grpSpPr>
        <p:sp>
          <p:nvSpPr>
            <p:cNvPr id="40"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1" name="椭圆 4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7" name="组合 41"/>
          <p:cNvGrpSpPr/>
          <p:nvPr/>
        </p:nvGrpSpPr>
        <p:grpSpPr>
          <a:xfrm>
            <a:off x="8241551" y="3556000"/>
            <a:ext cx="349682" cy="349682"/>
            <a:chOff x="304800" y="673100"/>
            <a:chExt cx="4000500" cy="4000500"/>
          </a:xfrm>
          <a:effectLst>
            <a:outerShdw blurRad="381000" dist="152400" dir="8100000" algn="tr" rotWithShape="0">
              <a:prstClr val="black">
                <a:alpha val="70000"/>
              </a:prstClr>
            </a:outerShdw>
          </a:effectLst>
        </p:grpSpPr>
        <p:sp>
          <p:nvSpPr>
            <p:cNvPr id="43"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4" name="椭圆 4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0" name="组合 44"/>
          <p:cNvGrpSpPr/>
          <p:nvPr/>
        </p:nvGrpSpPr>
        <p:grpSpPr>
          <a:xfrm>
            <a:off x="8453054" y="4805193"/>
            <a:ext cx="358095" cy="358095"/>
            <a:chOff x="304800" y="673100"/>
            <a:chExt cx="4000500" cy="4000500"/>
          </a:xfrm>
          <a:effectLst>
            <a:outerShdw blurRad="381000" dist="152400" dir="8100000" algn="tr" rotWithShape="0">
              <a:prstClr val="black">
                <a:alpha val="70000"/>
              </a:prstClr>
            </a:outerShdw>
          </a:effectLst>
        </p:grpSpPr>
        <p:sp>
          <p:nvSpPr>
            <p:cNvPr id="46"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7" name="椭圆 4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fld id="{48F63A3B-78C7-47BE-AE5E-E10140E04643}" type="slidenum">
              <a:rPr lang="en-US" altLang="zh-CN" smtClean="0"/>
              <a:pPr algn="ctr"/>
              <a:t>5</a:t>
            </a:fld>
            <a:endParaRPr lang="zh-CN" altLang="en-US" dirty="0"/>
          </a:p>
        </p:txBody>
      </p:sp>
      <p:sp>
        <p:nvSpPr>
          <p:cNvPr id="3" name="圆角矩形 2"/>
          <p:cNvSpPr/>
          <p:nvPr/>
        </p:nvSpPr>
        <p:spPr>
          <a:xfrm>
            <a:off x="2468673" y="154201"/>
            <a:ext cx="4401879" cy="520700"/>
          </a:xfrm>
          <a:prstGeom prst="roundRect">
            <a:avLst/>
          </a:prstGeom>
          <a:solidFill>
            <a:schemeClr val="bg1">
              <a:lumMod val="95000"/>
            </a:schemeClr>
          </a:solidFill>
          <a:ln w="317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accent1"/>
                </a:solidFill>
              </a:rPr>
              <a:t>一、生活垃圾分类目的和意义</a:t>
            </a:r>
            <a:endParaRPr lang="zh-CN" altLang="en-US" sz="2400" b="1" dirty="0">
              <a:solidFill>
                <a:schemeClr val="accent1"/>
              </a:solidFill>
            </a:endParaRPr>
          </a:p>
        </p:txBody>
      </p:sp>
      <p:sp>
        <p:nvSpPr>
          <p:cNvPr id="4" name="矩形 3"/>
          <p:cNvSpPr/>
          <p:nvPr/>
        </p:nvSpPr>
        <p:spPr>
          <a:xfrm>
            <a:off x="410872" y="808223"/>
            <a:ext cx="5032147" cy="369332"/>
          </a:xfrm>
          <a:prstGeom prst="rect">
            <a:avLst/>
          </a:prstGeom>
        </p:spPr>
        <p:txBody>
          <a:bodyPr wrap="none">
            <a:spAutoFit/>
          </a:bodyPr>
          <a:lstStyle/>
          <a:p>
            <a:r>
              <a:rPr lang="zh-CN" altLang="en-US" b="1" dirty="0" smtClean="0">
                <a:solidFill>
                  <a:srgbClr val="FF0000"/>
                </a:solidFill>
              </a:rPr>
              <a:t>之前不</a:t>
            </a:r>
            <a:r>
              <a:rPr lang="zh-CN" altLang="en-US" b="1" dirty="0">
                <a:solidFill>
                  <a:srgbClr val="FF0000"/>
                </a:solidFill>
              </a:rPr>
              <a:t>被我们重视的垃圾分类到底有多重要？！</a:t>
            </a:r>
          </a:p>
        </p:txBody>
      </p:sp>
      <p:sp>
        <p:nvSpPr>
          <p:cNvPr id="5" name="矩形 4"/>
          <p:cNvSpPr/>
          <p:nvPr/>
        </p:nvSpPr>
        <p:spPr>
          <a:xfrm>
            <a:off x="500491" y="1177555"/>
            <a:ext cx="4570482" cy="369332"/>
          </a:xfrm>
          <a:prstGeom prst="rect">
            <a:avLst/>
          </a:prstGeom>
        </p:spPr>
        <p:txBody>
          <a:bodyPr wrap="none">
            <a:spAutoFit/>
          </a:bodyPr>
          <a:lstStyle/>
          <a:p>
            <a:r>
              <a:rPr lang="zh-CN" altLang="en-US" b="1" dirty="0" smtClean="0"/>
              <a:t>首先分类</a:t>
            </a:r>
            <a:r>
              <a:rPr lang="zh-CN" altLang="en-US" b="1" dirty="0"/>
              <a:t>是对垃圾进行前处置的重要环节。</a:t>
            </a:r>
            <a:endParaRPr lang="zh-CN" altLang="en-US" dirty="0"/>
          </a:p>
        </p:txBody>
      </p:sp>
      <p:sp>
        <p:nvSpPr>
          <p:cNvPr id="6" name="矩形 5"/>
          <p:cNvSpPr/>
          <p:nvPr/>
        </p:nvSpPr>
        <p:spPr>
          <a:xfrm>
            <a:off x="410872" y="1509921"/>
            <a:ext cx="8648068" cy="1200329"/>
          </a:xfrm>
          <a:prstGeom prst="rect">
            <a:avLst/>
          </a:prstGeom>
        </p:spPr>
        <p:txBody>
          <a:bodyPr wrap="square">
            <a:spAutoFit/>
          </a:bodyPr>
          <a:lstStyle/>
          <a:p>
            <a:r>
              <a:rPr lang="zh-CN" altLang="en-US" dirty="0" smtClean="0"/>
              <a:t>       通过</a:t>
            </a:r>
            <a:r>
              <a:rPr lang="zh-CN" altLang="en-US" dirty="0"/>
              <a:t>分类投放、分类收集，把有用物资，如纸张、塑料、橡胶、玻璃、瓶罐、金属以及废旧家用电器等从垃圾中分离出来重新回收、利用，变废为宝。</a:t>
            </a:r>
            <a:r>
              <a:rPr lang="zh-CN" altLang="en-US" b="1" dirty="0"/>
              <a:t>既提高垃圾资源利用水平，又可减少垃圾处置量</a:t>
            </a:r>
            <a:r>
              <a:rPr lang="zh-CN" altLang="en-US" dirty="0"/>
              <a:t>。它是实现垃圾减量化和资源化的重要途径和手段。</a:t>
            </a:r>
          </a:p>
        </p:txBody>
      </p:sp>
      <p:sp>
        <p:nvSpPr>
          <p:cNvPr id="7" name="矩形 6"/>
          <p:cNvSpPr/>
          <p:nvPr/>
        </p:nvSpPr>
        <p:spPr>
          <a:xfrm>
            <a:off x="410871" y="2603372"/>
            <a:ext cx="8648067" cy="923330"/>
          </a:xfrm>
          <a:prstGeom prst="rect">
            <a:avLst/>
          </a:prstGeom>
        </p:spPr>
        <p:txBody>
          <a:bodyPr wrap="square">
            <a:spAutoFit/>
          </a:bodyPr>
          <a:lstStyle/>
          <a:p>
            <a:r>
              <a:rPr lang="zh-CN" altLang="en-US" dirty="0" smtClean="0"/>
              <a:t>      垃圾</a:t>
            </a:r>
            <a:r>
              <a:rPr lang="zh-CN" altLang="en-US" dirty="0"/>
              <a:t>通过分类收集后便于对不同类垃圾进行分类处置。如对有机垃圾进行堆肥发酵处理，把有机垃圾制成农田用肥和绿化用肥，对没有回收利用价值的无机垃圾进行填埋处置，对热值较高的可燃垃圾进行焚烧处置。</a:t>
            </a:r>
          </a:p>
        </p:txBody>
      </p:sp>
      <p:sp>
        <p:nvSpPr>
          <p:cNvPr id="8" name="矩形 7"/>
          <p:cNvSpPr/>
          <p:nvPr/>
        </p:nvSpPr>
        <p:spPr>
          <a:xfrm>
            <a:off x="419221" y="3526702"/>
            <a:ext cx="8646553" cy="1200329"/>
          </a:xfrm>
          <a:prstGeom prst="rect">
            <a:avLst/>
          </a:prstGeom>
        </p:spPr>
        <p:txBody>
          <a:bodyPr wrap="square">
            <a:spAutoFit/>
          </a:bodyPr>
          <a:lstStyle/>
          <a:p>
            <a:r>
              <a:rPr lang="zh-CN" altLang="en-US" b="1" dirty="0" smtClean="0"/>
              <a:t>       垃圾</a:t>
            </a:r>
            <a:r>
              <a:rPr lang="zh-CN" altLang="en-US" b="1" dirty="0"/>
              <a:t>分类是对垃圾收集处置传统方式的改革，是对垃圾进行有效处置的一种科学管理方法</a:t>
            </a:r>
            <a:r>
              <a:rPr lang="zh-CN" altLang="en-US" dirty="0" smtClean="0"/>
              <a:t>。垃圾分类可以改善</a:t>
            </a:r>
            <a:r>
              <a:rPr lang="zh-CN" altLang="en-US" dirty="0"/>
              <a:t>生存环境质量，是当前世界各国共同关注的迫切问题之一</a:t>
            </a:r>
            <a:r>
              <a:rPr lang="zh-CN" altLang="en-US" dirty="0" smtClean="0"/>
              <a:t>。垃圾</a:t>
            </a:r>
            <a:r>
              <a:rPr lang="zh-CN" altLang="en-US" dirty="0"/>
              <a:t>分类的优越性被越来越多的人所认识，垃圾分类的管理办法正在文明国家、地区普遍推广，成为当前和今后垃圾管理变革的发展趋势</a:t>
            </a:r>
          </a:p>
        </p:txBody>
      </p:sp>
    </p:spTree>
    <p:extLst>
      <p:ext uri="{BB962C8B-B14F-4D97-AF65-F5344CB8AC3E}">
        <p14:creationId xmlns:p14="http://schemas.microsoft.com/office/powerpoint/2010/main" val="3335835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fld id="{48F63A3B-78C7-47BE-AE5E-E10140E04643}" type="slidenum">
              <a:rPr lang="en-US" altLang="zh-CN" smtClean="0"/>
              <a:pPr algn="ctr"/>
              <a:t>6</a:t>
            </a:fld>
            <a:endParaRPr lang="zh-CN" altLang="en-US" dirty="0"/>
          </a:p>
        </p:txBody>
      </p:sp>
      <p:sp>
        <p:nvSpPr>
          <p:cNvPr id="3" name="圆角矩形 2"/>
          <p:cNvSpPr/>
          <p:nvPr/>
        </p:nvSpPr>
        <p:spPr>
          <a:xfrm>
            <a:off x="2468673" y="154201"/>
            <a:ext cx="4401879" cy="520700"/>
          </a:xfrm>
          <a:prstGeom prst="roundRect">
            <a:avLst/>
          </a:prstGeom>
          <a:solidFill>
            <a:schemeClr val="bg1">
              <a:lumMod val="95000"/>
            </a:schemeClr>
          </a:solidFill>
          <a:ln w="317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accent1"/>
                </a:solidFill>
              </a:rPr>
              <a:t>一、生活垃圾分类目的和意义</a:t>
            </a:r>
            <a:endParaRPr lang="zh-CN" altLang="en-US" sz="2400" b="1" dirty="0">
              <a:solidFill>
                <a:schemeClr val="accent1"/>
              </a:solidFill>
            </a:endParaRPr>
          </a:p>
        </p:txBody>
      </p:sp>
      <p:sp>
        <p:nvSpPr>
          <p:cNvPr id="4" name="矩形 3"/>
          <p:cNvSpPr/>
          <p:nvPr/>
        </p:nvSpPr>
        <p:spPr>
          <a:xfrm>
            <a:off x="490292" y="897195"/>
            <a:ext cx="2954655" cy="369332"/>
          </a:xfrm>
          <a:prstGeom prst="rect">
            <a:avLst/>
          </a:prstGeom>
        </p:spPr>
        <p:txBody>
          <a:bodyPr wrap="none">
            <a:spAutoFit/>
          </a:bodyPr>
          <a:lstStyle/>
          <a:p>
            <a:r>
              <a:rPr lang="zh-CN" altLang="en-US" b="1" dirty="0">
                <a:solidFill>
                  <a:srgbClr val="FF0000"/>
                </a:solidFill>
              </a:rPr>
              <a:t>垃圾分类处理的优点如下：</a:t>
            </a:r>
          </a:p>
        </p:txBody>
      </p:sp>
      <p:sp>
        <p:nvSpPr>
          <p:cNvPr id="5" name="矩形 4"/>
          <p:cNvSpPr/>
          <p:nvPr/>
        </p:nvSpPr>
        <p:spPr>
          <a:xfrm>
            <a:off x="762145" y="1372853"/>
            <a:ext cx="7814931" cy="3139321"/>
          </a:xfrm>
          <a:prstGeom prst="rect">
            <a:avLst/>
          </a:prstGeom>
          <a:ln>
            <a:solidFill>
              <a:schemeClr val="accent1"/>
            </a:solidFill>
          </a:ln>
        </p:spPr>
        <p:txBody>
          <a:bodyPr wrap="square">
            <a:spAutoFit/>
          </a:bodyPr>
          <a:lstStyle/>
          <a:p>
            <a:pPr fontAlgn="base"/>
            <a:r>
              <a:rPr lang="zh-CN" altLang="en-US" dirty="0"/>
              <a:t>　</a:t>
            </a:r>
            <a:r>
              <a:rPr lang="zh-CN" altLang="en-US" dirty="0" smtClean="0"/>
              <a:t>   </a:t>
            </a:r>
            <a:r>
              <a:rPr lang="en-US" altLang="zh-CN" dirty="0" smtClean="0"/>
              <a:t>1</a:t>
            </a:r>
            <a:r>
              <a:rPr lang="zh-CN" altLang="en-US" dirty="0"/>
              <a:t>、</a:t>
            </a:r>
            <a:r>
              <a:rPr lang="zh-CN" altLang="en-US" dirty="0">
                <a:solidFill>
                  <a:srgbClr val="C00000"/>
                </a:solidFill>
              </a:rPr>
              <a:t>减少占地：</a:t>
            </a:r>
            <a:r>
              <a:rPr lang="zh-CN" altLang="en-US" dirty="0"/>
              <a:t>生活垃圾中有些物质不易降解，使土地受到严重侵蚀。垃圾分类，去掉能回收的、不易降解的物质，减少垃圾数量达</a:t>
            </a:r>
            <a:r>
              <a:rPr lang="en-US" altLang="zh-CN" dirty="0"/>
              <a:t>60%</a:t>
            </a:r>
            <a:r>
              <a:rPr lang="zh-CN" altLang="en-US" dirty="0" smtClean="0"/>
              <a:t>以上；</a:t>
            </a:r>
            <a:endParaRPr lang="zh-CN" altLang="en-US" dirty="0"/>
          </a:p>
          <a:p>
            <a:pPr fontAlgn="base"/>
            <a:r>
              <a:rPr lang="zh-CN" altLang="en-US" dirty="0"/>
              <a:t>　　</a:t>
            </a:r>
            <a:r>
              <a:rPr lang="en-US" altLang="zh-CN" dirty="0"/>
              <a:t>2</a:t>
            </a:r>
            <a:r>
              <a:rPr lang="zh-CN" altLang="en-US" dirty="0"/>
              <a:t>、</a:t>
            </a:r>
            <a:r>
              <a:rPr lang="zh-CN" altLang="en-US" dirty="0">
                <a:solidFill>
                  <a:srgbClr val="C00000"/>
                </a:solidFill>
              </a:rPr>
              <a:t>减少</a:t>
            </a:r>
            <a:r>
              <a:rPr lang="zh-CN" altLang="en-US" dirty="0" smtClean="0">
                <a:solidFill>
                  <a:srgbClr val="C00000"/>
                </a:solidFill>
              </a:rPr>
              <a:t>环境（水、土壤和大气）污染</a:t>
            </a:r>
            <a:r>
              <a:rPr lang="zh-CN" altLang="en-US" dirty="0">
                <a:solidFill>
                  <a:srgbClr val="C00000"/>
                </a:solidFill>
              </a:rPr>
              <a:t>：</a:t>
            </a:r>
            <a:r>
              <a:rPr lang="zh-CN" altLang="en-US" dirty="0"/>
              <a:t>废弃的电池含有金属汞、镉等有毒的物质，会对人类产生严重的危害</a:t>
            </a:r>
            <a:r>
              <a:rPr lang="en-US" altLang="zh-CN" dirty="0"/>
              <a:t>;</a:t>
            </a:r>
            <a:r>
              <a:rPr lang="zh-CN" altLang="en-US" dirty="0"/>
              <a:t>土壤中的废塑料会导致农作物减产</a:t>
            </a:r>
            <a:r>
              <a:rPr lang="en-US" altLang="zh-CN" dirty="0"/>
              <a:t>;</a:t>
            </a:r>
            <a:r>
              <a:rPr lang="zh-CN" altLang="en-US" dirty="0"/>
              <a:t>抛弃的废塑料被动物误食，导致动物死亡的事故时有发生。因此回收利用可以减少</a:t>
            </a:r>
            <a:r>
              <a:rPr lang="zh-CN" altLang="en-US" dirty="0" smtClean="0"/>
              <a:t>危害；</a:t>
            </a:r>
            <a:endParaRPr lang="zh-CN" altLang="en-US" dirty="0"/>
          </a:p>
          <a:p>
            <a:pPr fontAlgn="base"/>
            <a:r>
              <a:rPr lang="zh-CN" altLang="en-US" dirty="0"/>
              <a:t>　　</a:t>
            </a:r>
            <a:r>
              <a:rPr lang="en-US" altLang="zh-CN" dirty="0"/>
              <a:t>3</a:t>
            </a:r>
            <a:r>
              <a:rPr lang="zh-CN" altLang="en-US" dirty="0"/>
              <a:t>、</a:t>
            </a:r>
            <a:r>
              <a:rPr lang="zh-CN" altLang="en-US" dirty="0">
                <a:solidFill>
                  <a:srgbClr val="C00000"/>
                </a:solidFill>
              </a:rPr>
              <a:t>变废为宝：</a:t>
            </a:r>
            <a:r>
              <a:rPr lang="zh-CN" altLang="en-US" dirty="0"/>
              <a:t>中国每年使用塑料快餐盒达</a:t>
            </a:r>
            <a:r>
              <a:rPr lang="en-US" altLang="zh-CN" dirty="0"/>
              <a:t>40</a:t>
            </a:r>
            <a:r>
              <a:rPr lang="zh-CN" altLang="en-US" dirty="0"/>
              <a:t>亿个，方便面碗</a:t>
            </a:r>
            <a:r>
              <a:rPr lang="en-US" altLang="zh-CN" dirty="0"/>
              <a:t>5—7</a:t>
            </a:r>
            <a:r>
              <a:rPr lang="zh-CN" altLang="en-US" dirty="0"/>
              <a:t>亿个，一次性筷子数十亿双，这些占生活垃圾的</a:t>
            </a:r>
            <a:r>
              <a:rPr lang="en-US" altLang="zh-CN" dirty="0"/>
              <a:t>8—15%</a:t>
            </a:r>
            <a:r>
              <a:rPr lang="zh-CN" altLang="en-US" dirty="0"/>
              <a:t>。</a:t>
            </a:r>
            <a:r>
              <a:rPr lang="en-US" altLang="zh-CN" dirty="0"/>
              <a:t>1</a:t>
            </a:r>
            <a:r>
              <a:rPr lang="zh-CN" altLang="en-US" dirty="0"/>
              <a:t>吨废塑料可回炼</a:t>
            </a:r>
            <a:r>
              <a:rPr lang="en-US" altLang="zh-CN" dirty="0"/>
              <a:t>600</a:t>
            </a:r>
            <a:r>
              <a:rPr lang="zh-CN" altLang="en-US" dirty="0"/>
              <a:t>公斤的柴油。回收</a:t>
            </a:r>
            <a:r>
              <a:rPr lang="en-US" altLang="zh-CN" dirty="0"/>
              <a:t>1500</a:t>
            </a:r>
            <a:r>
              <a:rPr lang="zh-CN" altLang="en-US" dirty="0"/>
              <a:t>吨废纸，可免于砍伐用于生产</a:t>
            </a:r>
            <a:r>
              <a:rPr lang="en-US" altLang="zh-CN" dirty="0"/>
              <a:t>1200</a:t>
            </a:r>
            <a:r>
              <a:rPr lang="zh-CN" altLang="en-US" dirty="0"/>
              <a:t>吨纸的林木。</a:t>
            </a:r>
          </a:p>
          <a:p>
            <a:pPr fontAlgn="base"/>
            <a:r>
              <a:rPr lang="zh-CN" altLang="en-US" dirty="0"/>
              <a:t>　　</a:t>
            </a:r>
            <a:r>
              <a:rPr lang="zh-CN" altLang="en-US" dirty="0" smtClean="0"/>
              <a:t>生产</a:t>
            </a:r>
            <a:r>
              <a:rPr lang="zh-CN" altLang="en-US" dirty="0"/>
              <a:t>垃圾中有</a:t>
            </a:r>
            <a:r>
              <a:rPr lang="en-US" altLang="zh-CN" dirty="0"/>
              <a:t>30%—40%</a:t>
            </a:r>
            <a:r>
              <a:rPr lang="zh-CN" altLang="en-US" dirty="0"/>
              <a:t>可以回收利用</a:t>
            </a:r>
            <a:r>
              <a:rPr lang="zh-CN" altLang="en-US" dirty="0" smtClean="0"/>
              <a:t>，</a:t>
            </a:r>
            <a:r>
              <a:rPr lang="zh-CN" altLang="en-US" dirty="0"/>
              <a:t>减少了原材料的需求，减少二氧化碳的</a:t>
            </a:r>
            <a:r>
              <a:rPr lang="zh-CN" altLang="en-US" dirty="0" smtClean="0"/>
              <a:t>排放</a:t>
            </a:r>
            <a:r>
              <a:rPr lang="zh-CN" altLang="en-US" dirty="0"/>
              <a:t>。</a:t>
            </a:r>
          </a:p>
        </p:txBody>
      </p:sp>
    </p:spTree>
    <p:extLst>
      <p:ext uri="{BB962C8B-B14F-4D97-AF65-F5344CB8AC3E}">
        <p14:creationId xmlns:p14="http://schemas.microsoft.com/office/powerpoint/2010/main" val="3490616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fld id="{48F63A3B-78C7-47BE-AE5E-E10140E04643}" type="slidenum">
              <a:rPr lang="en-US" altLang="zh-CN" smtClean="0"/>
              <a:pPr algn="ctr"/>
              <a:t>7</a:t>
            </a:fld>
            <a:endParaRPr lang="zh-CN" altLang="en-US" dirty="0"/>
          </a:p>
        </p:txBody>
      </p:sp>
      <p:pic>
        <p:nvPicPr>
          <p:cNvPr id="8" name="图片 7" descr="京政办发〔2017〕44号 北京市人民政府办公厅关于加快推进生活垃圾分类工作的意见(终版)_01"/>
          <p:cNvPicPr>
            <a:picLocks noChangeAspect="1"/>
          </p:cNvPicPr>
          <p:nvPr/>
        </p:nvPicPr>
        <p:blipFill>
          <a:blip r:embed="rId2" cstate="print"/>
          <a:srcRect l="6809" t="14132" r="8219" b="5526"/>
          <a:stretch>
            <a:fillRect/>
          </a:stretch>
        </p:blipFill>
        <p:spPr>
          <a:xfrm>
            <a:off x="849097" y="871084"/>
            <a:ext cx="2191815" cy="2932173"/>
          </a:xfrm>
          <a:prstGeom prst="rect">
            <a:avLst/>
          </a:prstGeom>
          <a:effectLst>
            <a:outerShdw blurRad="50800" dist="38100" dir="2700000" algn="tl" rotWithShape="0">
              <a:prstClr val="black">
                <a:alpha val="40000"/>
              </a:prstClr>
            </a:outerShdw>
            <a:softEdge rad="31750"/>
          </a:effectLst>
        </p:spPr>
      </p:pic>
      <p:pic>
        <p:nvPicPr>
          <p:cNvPr id="9" name="Picture 2"/>
          <p:cNvPicPr>
            <a:picLocks noChangeAspect="1" noChangeArrowheads="1"/>
          </p:cNvPicPr>
          <p:nvPr/>
        </p:nvPicPr>
        <p:blipFill>
          <a:blip r:embed="rId3" cstate="print"/>
          <a:srcRect/>
          <a:stretch>
            <a:fillRect/>
          </a:stretch>
        </p:blipFill>
        <p:spPr bwMode="auto">
          <a:xfrm>
            <a:off x="3536231" y="871084"/>
            <a:ext cx="2199130" cy="2932173"/>
          </a:xfrm>
          <a:prstGeom prst="rect">
            <a:avLst/>
          </a:prstGeom>
          <a:noFill/>
          <a:ln w="9525">
            <a:noFill/>
            <a:miter lim="800000"/>
            <a:headEnd/>
            <a:tailEnd/>
          </a:ln>
          <a:effectLst/>
        </p:spPr>
      </p:pic>
      <p:sp>
        <p:nvSpPr>
          <p:cNvPr id="6" name="矩形 5"/>
          <p:cNvSpPr/>
          <p:nvPr/>
        </p:nvSpPr>
        <p:spPr>
          <a:xfrm>
            <a:off x="297713" y="3803257"/>
            <a:ext cx="8676166" cy="1077218"/>
          </a:xfrm>
          <a:prstGeom prst="rect">
            <a:avLst/>
          </a:prstGeom>
        </p:spPr>
        <p:txBody>
          <a:bodyPr wrap="square">
            <a:spAutoFit/>
          </a:bodyPr>
          <a:lstStyle/>
          <a:p>
            <a:r>
              <a:rPr lang="en-US" altLang="zh-CN" sz="1600" dirty="0" smtClean="0">
                <a:latin typeface="+mn-ea"/>
              </a:rPr>
              <a:t>2017</a:t>
            </a:r>
            <a:r>
              <a:rPr lang="zh-CN" altLang="en-US" sz="1600" dirty="0" smtClean="0">
                <a:latin typeface="+mn-ea"/>
              </a:rPr>
              <a:t>年</a:t>
            </a:r>
            <a:r>
              <a:rPr lang="en-US" altLang="zh-CN" sz="1600" dirty="0" smtClean="0">
                <a:latin typeface="+mn-ea"/>
              </a:rPr>
              <a:t>3</a:t>
            </a:r>
            <a:r>
              <a:rPr lang="zh-CN" altLang="en-US" sz="1600" dirty="0">
                <a:latin typeface="+mn-ea"/>
              </a:rPr>
              <a:t>月，国务院办公厅发布</a:t>
            </a:r>
            <a:r>
              <a:rPr lang="en-US" altLang="zh-CN" sz="1600" dirty="0">
                <a:latin typeface="+mn-ea"/>
              </a:rPr>
              <a:t>《</a:t>
            </a:r>
            <a:r>
              <a:rPr lang="zh-CN" altLang="en-US" sz="1600" dirty="0">
                <a:latin typeface="+mn-ea"/>
              </a:rPr>
              <a:t>生活垃圾分类制度实施方案</a:t>
            </a:r>
            <a:r>
              <a:rPr lang="en-US" altLang="zh-CN" sz="1600" dirty="0">
                <a:latin typeface="+mn-ea"/>
              </a:rPr>
              <a:t>》</a:t>
            </a:r>
            <a:r>
              <a:rPr lang="zh-CN" altLang="en-US" sz="1600" dirty="0">
                <a:latin typeface="+mn-ea"/>
              </a:rPr>
              <a:t>，到</a:t>
            </a:r>
            <a:r>
              <a:rPr lang="en-US" altLang="zh-CN" sz="1600" dirty="0">
                <a:latin typeface="+mn-ea"/>
              </a:rPr>
              <a:t>2020</a:t>
            </a:r>
            <a:r>
              <a:rPr lang="zh-CN" altLang="en-US" sz="1600" dirty="0">
                <a:latin typeface="+mn-ea"/>
              </a:rPr>
              <a:t>年底，要在包括北京在内的</a:t>
            </a:r>
            <a:r>
              <a:rPr lang="en-US" altLang="zh-CN" sz="1600" dirty="0">
                <a:latin typeface="+mn-ea"/>
              </a:rPr>
              <a:t>46</a:t>
            </a:r>
            <a:r>
              <a:rPr lang="zh-CN" altLang="en-US" sz="1600" dirty="0">
                <a:latin typeface="+mn-ea"/>
              </a:rPr>
              <a:t>个城市先行实施生活垃圾强制分类，生活垃圾回收利用率要求达到</a:t>
            </a:r>
            <a:r>
              <a:rPr lang="en-US" altLang="zh-CN" sz="1600" dirty="0">
                <a:latin typeface="+mn-ea"/>
              </a:rPr>
              <a:t>35</a:t>
            </a:r>
            <a:r>
              <a:rPr lang="zh-CN" altLang="en-US" sz="1600" dirty="0">
                <a:latin typeface="+mn-ea"/>
              </a:rPr>
              <a:t>％以上。强制的主体包括了公共机构和相关企业，如党政机关、事业单位、社团组织、学校、医院、车站、宾馆、饭店、购物中心等机构。</a:t>
            </a:r>
          </a:p>
        </p:txBody>
      </p:sp>
      <p:sp>
        <p:nvSpPr>
          <p:cNvPr id="10" name="圆角矩形 9"/>
          <p:cNvSpPr/>
          <p:nvPr/>
        </p:nvSpPr>
        <p:spPr>
          <a:xfrm>
            <a:off x="2468673" y="154201"/>
            <a:ext cx="4401879" cy="520700"/>
          </a:xfrm>
          <a:prstGeom prst="roundRect">
            <a:avLst/>
          </a:prstGeom>
          <a:solidFill>
            <a:schemeClr val="bg1">
              <a:lumMod val="95000"/>
            </a:schemeClr>
          </a:solidFill>
          <a:ln w="317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accent1"/>
                </a:solidFill>
              </a:rPr>
              <a:t>二</a:t>
            </a:r>
            <a:r>
              <a:rPr lang="zh-CN" altLang="en-US" sz="2400" b="1" dirty="0" smtClean="0">
                <a:solidFill>
                  <a:schemeClr val="accent1"/>
                </a:solidFill>
              </a:rPr>
              <a:t>、生活垃圾分类工作要求</a:t>
            </a:r>
            <a:endParaRPr lang="zh-CN" altLang="en-US" sz="2400" b="1" dirty="0">
              <a:solidFill>
                <a:schemeClr val="accent1"/>
              </a:solidFill>
            </a:endParaRPr>
          </a:p>
        </p:txBody>
      </p:sp>
      <p:pic>
        <p:nvPicPr>
          <p:cNvPr id="1026" name="Picture 2" descr="E:\三委会工作\卫生\2018\2018年垃圾分类工作\国管局进一步推进垃圾分类工作文件\doc00086420181012093638_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4769" y="871084"/>
            <a:ext cx="2057361" cy="2908907"/>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238414" y="501752"/>
            <a:ext cx="1338828" cy="369332"/>
          </a:xfrm>
          <a:prstGeom prst="rect">
            <a:avLst/>
          </a:prstGeom>
        </p:spPr>
        <p:txBody>
          <a:bodyPr wrap="none">
            <a:spAutoFit/>
          </a:bodyPr>
          <a:lstStyle/>
          <a:p>
            <a:r>
              <a:rPr lang="zh-CN" altLang="en-US" b="1" dirty="0" smtClean="0">
                <a:solidFill>
                  <a:srgbClr val="FF0000"/>
                </a:solidFill>
              </a:rPr>
              <a:t>顶层设计：</a:t>
            </a:r>
            <a:endParaRPr lang="zh-CN" altLang="en-US" b="1"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fld id="{48F63A3B-78C7-47BE-AE5E-E10140E04643}" type="slidenum">
              <a:rPr lang="en-US" altLang="zh-CN" smtClean="0"/>
              <a:pPr algn="ctr"/>
              <a:t>8</a:t>
            </a:fld>
            <a:endParaRPr lang="zh-CN" altLang="en-US" dirty="0"/>
          </a:p>
        </p:txBody>
      </p:sp>
      <p:grpSp>
        <p:nvGrpSpPr>
          <p:cNvPr id="87" name="组合 86"/>
          <p:cNvGrpSpPr/>
          <p:nvPr/>
        </p:nvGrpSpPr>
        <p:grpSpPr>
          <a:xfrm>
            <a:off x="1247633" y="1227136"/>
            <a:ext cx="6514134" cy="2809745"/>
            <a:chOff x="625478" y="565550"/>
            <a:chExt cx="7580371" cy="2996172"/>
          </a:xfrm>
        </p:grpSpPr>
        <p:sp>
          <p:nvSpPr>
            <p:cNvPr id="10" name="矩形 3"/>
            <p:cNvSpPr>
              <a:spLocks noChangeArrowheads="1"/>
            </p:cNvSpPr>
            <p:nvPr/>
          </p:nvSpPr>
          <p:spPr bwMode="auto">
            <a:xfrm>
              <a:off x="1938863" y="2805755"/>
              <a:ext cx="1664342" cy="314791"/>
            </a:xfrm>
            <a:prstGeom prst="rect">
              <a:avLst/>
            </a:prstGeom>
            <a:noFill/>
            <a:ln>
              <a:noFill/>
            </a:ln>
          </p:spPr>
          <p:txBody>
            <a:bodyPr wrap="square" lIns="51430" tIns="25715" rIns="51430" bIns="25715">
              <a:spAutoFit/>
            </a:bodyPr>
            <a:lstStyle/>
            <a:p>
              <a:pPr fontAlgn="auto">
                <a:spcAft>
                  <a:spcPts val="0"/>
                </a:spcAft>
                <a:buFont typeface="Arial" panose="020B0604020202020204" pitchFamily="34" charset="0"/>
                <a:buNone/>
                <a:defRPr/>
              </a:pPr>
              <a:r>
                <a:rPr lang="zh-CN" altLang="en-US" b="1" kern="0" dirty="0">
                  <a:solidFill>
                    <a:srgbClr val="007FFE"/>
                  </a:solidFill>
                  <a:ea typeface="微软雅黑" panose="020B0503020204020204" pitchFamily="34" charset="-122"/>
                  <a:cs typeface="Arial" panose="020B0604020202020204" pitchFamily="34" charset="0"/>
                </a:rPr>
                <a:t>实施手段</a:t>
              </a:r>
            </a:p>
          </p:txBody>
        </p:sp>
        <p:grpSp>
          <p:nvGrpSpPr>
            <p:cNvPr id="12" name="组合 131"/>
            <p:cNvGrpSpPr/>
            <p:nvPr/>
          </p:nvGrpSpPr>
          <p:grpSpPr bwMode="auto">
            <a:xfrm>
              <a:off x="625478" y="634497"/>
              <a:ext cx="7572573" cy="2218861"/>
              <a:chOff x="4385462" y="1726974"/>
              <a:chExt cx="5527024" cy="2998254"/>
            </a:xfrm>
          </p:grpSpPr>
          <p:grpSp>
            <p:nvGrpSpPr>
              <p:cNvPr id="25" name="组合 37"/>
              <p:cNvGrpSpPr/>
              <p:nvPr/>
            </p:nvGrpSpPr>
            <p:grpSpPr bwMode="auto">
              <a:xfrm>
                <a:off x="4385462" y="1850084"/>
                <a:ext cx="593961" cy="593961"/>
                <a:chOff x="4589983" y="2663795"/>
                <a:chExt cx="877102" cy="877102"/>
              </a:xfrm>
            </p:grpSpPr>
            <p:grpSp>
              <p:nvGrpSpPr>
                <p:cNvPr id="73" name="组合 38"/>
                <p:cNvGrpSpPr/>
                <p:nvPr/>
              </p:nvGrpSpPr>
              <p:grpSpPr>
                <a:xfrm>
                  <a:off x="4589983" y="2663795"/>
                  <a:ext cx="877102" cy="877102"/>
                  <a:chOff x="304800" y="673100"/>
                  <a:chExt cx="4000500" cy="4000500"/>
                </a:xfrm>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12700" cap="flat" cmpd="sng" algn="ctr">
                    <a:noFill/>
                    <a:prstDash val="solid"/>
                    <a:miter lim="800000"/>
                  </a:ln>
                  <a:effectLst/>
                </p:spPr>
                <p:txBody>
                  <a:bodyPr anchor="ctr"/>
                  <a:lstStyle/>
                  <a:p>
                    <a:pPr algn="ctr" fontAlgn="auto">
                      <a:spcBef>
                        <a:spcPts val="0"/>
                      </a:spcBef>
                      <a:spcAft>
                        <a:spcPts val="0"/>
                      </a:spcAft>
                      <a:defRPr/>
                    </a:pPr>
                    <a:endParaRPr lang="zh-CN" altLang="en-US" sz="1000" kern="0" dirty="0">
                      <a:solidFill>
                        <a:sysClr val="windowText" lastClr="000000"/>
                      </a:solidFill>
                      <a:latin typeface="Calibri" panose="020F0502020204030204"/>
                      <a:ea typeface="微软雅黑" panose="020B0503020204020204" pitchFamily="34" charset="-122"/>
                    </a:endParaRPr>
                  </a:p>
                </p:txBody>
              </p:sp>
              <p:sp>
                <p:nvSpPr>
                  <p:cNvPr id="86" name="椭圆 85"/>
                  <p:cNvSpPr/>
                  <p:nvPr/>
                </p:nvSpPr>
                <p:spPr>
                  <a:xfrm>
                    <a:off x="523928" y="892240"/>
                    <a:ext cx="3562224" cy="3562218"/>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12700" cap="flat" cmpd="sng" algn="ctr">
                    <a:noFill/>
                    <a:prstDash val="solid"/>
                    <a:miter lim="800000"/>
                  </a:ln>
                  <a:effectLst/>
                </p:spPr>
                <p:txBody>
                  <a:bodyPr anchor="ctr"/>
                  <a:lstStyle/>
                  <a:p>
                    <a:pPr algn="ctr" fontAlgn="auto">
                      <a:spcBef>
                        <a:spcPts val="0"/>
                      </a:spcBef>
                      <a:spcAft>
                        <a:spcPts val="0"/>
                      </a:spcAft>
                      <a:defRPr/>
                    </a:pPr>
                    <a:endParaRPr lang="zh-CN" altLang="en-US" sz="1000" kern="0" dirty="0">
                      <a:solidFill>
                        <a:sysClr val="window" lastClr="FFFFFF"/>
                      </a:solidFill>
                      <a:latin typeface="Calibri" panose="020F0502020204030204"/>
                      <a:ea typeface="微软雅黑" panose="020B0503020204020204" pitchFamily="34" charset="-122"/>
                    </a:endParaRPr>
                  </a:p>
                </p:txBody>
              </p:sp>
            </p:grpSp>
            <p:grpSp>
              <p:nvGrpSpPr>
                <p:cNvPr id="74" name="组合 39"/>
                <p:cNvGrpSpPr/>
                <p:nvPr/>
              </p:nvGrpSpPr>
              <p:grpSpPr>
                <a:xfrm>
                  <a:off x="4690447" y="2865052"/>
                  <a:ext cx="567895" cy="535100"/>
                  <a:chOff x="4832350" y="1028700"/>
                  <a:chExt cx="522288" cy="492126"/>
                </a:xfrm>
                <a:solidFill>
                  <a:srgbClr val="0070C0"/>
                </a:solidFill>
              </p:grpSpPr>
              <p:sp>
                <p:nvSpPr>
                  <p:cNvPr id="75" name="Freeform 15"/>
                  <p:cNvSpPr/>
                  <p:nvPr/>
                </p:nvSpPr>
                <p:spPr bwMode="auto">
                  <a:xfrm>
                    <a:off x="4916488" y="1176338"/>
                    <a:ext cx="306388" cy="266700"/>
                  </a:xfrm>
                  <a:custGeom>
                    <a:avLst/>
                    <a:gdLst>
                      <a:gd name="T0" fmla="*/ 14 w 81"/>
                      <a:gd name="T1" fmla="*/ 0 h 71"/>
                      <a:gd name="T2" fmla="*/ 7 w 81"/>
                      <a:gd name="T3" fmla="*/ 2 h 71"/>
                      <a:gd name="T4" fmla="*/ 28 w 81"/>
                      <a:gd name="T5" fmla="*/ 48 h 71"/>
                      <a:gd name="T6" fmla="*/ 68 w 81"/>
                      <a:gd name="T7" fmla="*/ 71 h 71"/>
                      <a:gd name="T8" fmla="*/ 74 w 81"/>
                      <a:gd name="T9" fmla="*/ 69 h 71"/>
                      <a:gd name="T10" fmla="*/ 56 w 81"/>
                      <a:gd name="T11" fmla="*/ 25 h 71"/>
                      <a:gd name="T12" fmla="*/ 53 w 81"/>
                      <a:gd name="T13" fmla="*/ 29 h 71"/>
                      <a:gd name="T14" fmla="*/ 56 w 81"/>
                      <a:gd name="T15" fmla="*/ 33 h 71"/>
                      <a:gd name="T16" fmla="*/ 57 w 81"/>
                      <a:gd name="T17" fmla="*/ 34 h 71"/>
                      <a:gd name="T18" fmla="*/ 57 w 81"/>
                      <a:gd name="T19" fmla="*/ 34 h 71"/>
                      <a:gd name="T20" fmla="*/ 65 w 81"/>
                      <a:gd name="T21" fmla="*/ 60 h 71"/>
                      <a:gd name="T22" fmla="*/ 60 w 81"/>
                      <a:gd name="T23" fmla="*/ 62 h 71"/>
                      <a:gd name="T24" fmla="*/ 32 w 81"/>
                      <a:gd name="T25" fmla="*/ 45 h 71"/>
                      <a:gd name="T26" fmla="*/ 16 w 81"/>
                      <a:gd name="T27" fmla="*/ 11 h 71"/>
                      <a:gd name="T28" fmla="*/ 21 w 81"/>
                      <a:gd name="T29" fmla="*/ 9 h 71"/>
                      <a:gd name="T30" fmla="*/ 43 w 81"/>
                      <a:gd name="T31" fmla="*/ 20 h 71"/>
                      <a:gd name="T32" fmla="*/ 43 w 81"/>
                      <a:gd name="T33" fmla="*/ 19 h 71"/>
                      <a:gd name="T34" fmla="*/ 43 w 81"/>
                      <a:gd name="T35" fmla="*/ 20 h 71"/>
                      <a:gd name="T36" fmla="*/ 48 w 81"/>
                      <a:gd name="T37" fmla="*/ 24 h 71"/>
                      <a:gd name="T38" fmla="*/ 51 w 81"/>
                      <a:gd name="T39" fmla="*/ 20 h 71"/>
                      <a:gd name="T40" fmla="*/ 14 w 81"/>
                      <a:gd name="T4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71">
                        <a:moveTo>
                          <a:pt x="14" y="0"/>
                        </a:moveTo>
                        <a:cubicBezTo>
                          <a:pt x="11" y="0"/>
                          <a:pt x="9" y="0"/>
                          <a:pt x="7" y="2"/>
                        </a:cubicBezTo>
                        <a:cubicBezTo>
                          <a:pt x="0" y="9"/>
                          <a:pt x="10" y="30"/>
                          <a:pt x="28" y="48"/>
                        </a:cubicBezTo>
                        <a:cubicBezTo>
                          <a:pt x="42" y="63"/>
                          <a:pt x="58" y="71"/>
                          <a:pt x="68" y="71"/>
                        </a:cubicBezTo>
                        <a:cubicBezTo>
                          <a:pt x="70" y="71"/>
                          <a:pt x="73" y="71"/>
                          <a:pt x="74" y="69"/>
                        </a:cubicBezTo>
                        <a:cubicBezTo>
                          <a:pt x="81" y="62"/>
                          <a:pt x="73" y="43"/>
                          <a:pt x="56" y="25"/>
                        </a:cubicBezTo>
                        <a:cubicBezTo>
                          <a:pt x="53" y="29"/>
                          <a:pt x="53" y="29"/>
                          <a:pt x="53" y="29"/>
                        </a:cubicBezTo>
                        <a:cubicBezTo>
                          <a:pt x="54" y="30"/>
                          <a:pt x="55" y="32"/>
                          <a:pt x="56" y="33"/>
                        </a:cubicBezTo>
                        <a:cubicBezTo>
                          <a:pt x="57" y="34"/>
                          <a:pt x="57" y="34"/>
                          <a:pt x="57" y="34"/>
                        </a:cubicBezTo>
                        <a:cubicBezTo>
                          <a:pt x="57" y="34"/>
                          <a:pt x="57" y="34"/>
                          <a:pt x="57" y="34"/>
                        </a:cubicBezTo>
                        <a:cubicBezTo>
                          <a:pt x="66" y="45"/>
                          <a:pt x="70" y="56"/>
                          <a:pt x="65" y="60"/>
                        </a:cubicBezTo>
                        <a:cubicBezTo>
                          <a:pt x="64" y="61"/>
                          <a:pt x="62" y="62"/>
                          <a:pt x="60" y="62"/>
                        </a:cubicBezTo>
                        <a:cubicBezTo>
                          <a:pt x="53" y="62"/>
                          <a:pt x="42" y="55"/>
                          <a:pt x="32" y="45"/>
                        </a:cubicBezTo>
                        <a:cubicBezTo>
                          <a:pt x="18" y="31"/>
                          <a:pt x="11" y="16"/>
                          <a:pt x="16" y="11"/>
                        </a:cubicBezTo>
                        <a:cubicBezTo>
                          <a:pt x="18" y="10"/>
                          <a:pt x="19" y="9"/>
                          <a:pt x="21" y="9"/>
                        </a:cubicBezTo>
                        <a:cubicBezTo>
                          <a:pt x="27" y="9"/>
                          <a:pt x="35" y="13"/>
                          <a:pt x="43" y="20"/>
                        </a:cubicBezTo>
                        <a:cubicBezTo>
                          <a:pt x="43" y="19"/>
                          <a:pt x="43" y="19"/>
                          <a:pt x="43" y="19"/>
                        </a:cubicBezTo>
                        <a:cubicBezTo>
                          <a:pt x="43" y="20"/>
                          <a:pt x="43" y="20"/>
                          <a:pt x="43" y="20"/>
                        </a:cubicBezTo>
                        <a:cubicBezTo>
                          <a:pt x="45" y="21"/>
                          <a:pt x="46" y="23"/>
                          <a:pt x="48" y="24"/>
                        </a:cubicBezTo>
                        <a:cubicBezTo>
                          <a:pt x="51" y="20"/>
                          <a:pt x="51" y="20"/>
                          <a:pt x="51" y="20"/>
                        </a:cubicBezTo>
                        <a:cubicBezTo>
                          <a:pt x="37" y="8"/>
                          <a:pt x="23" y="0"/>
                          <a:pt x="14" y="0"/>
                        </a:cubicBezTo>
                      </a:path>
                    </a:pathLst>
                  </a:custGeom>
                  <a:solidFill>
                    <a:srgbClr val="E87071"/>
                  </a:solidFill>
                  <a:ln>
                    <a:noFill/>
                  </a:ln>
                </p:spPr>
                <p:txBody>
                  <a:bodyPr lIns="68580" tIns="34290" rIns="68580" bIns="34290"/>
                  <a:lstStyle/>
                  <a:p>
                    <a:pPr fontAlgn="auto">
                      <a:spcBef>
                        <a:spcPts val="0"/>
                      </a:spcBef>
                      <a:spcAft>
                        <a:spcPts val="0"/>
                      </a:spcAft>
                      <a:defRPr/>
                    </a:pPr>
                    <a:endParaRPr lang="zh-CN" altLang="en-US" sz="1000" kern="0">
                      <a:solidFill>
                        <a:sysClr val="windowText" lastClr="000000"/>
                      </a:solidFill>
                      <a:latin typeface="Arial" panose="020B0604020202020204" pitchFamily="34" charset="0"/>
                    </a:endParaRPr>
                  </a:p>
                </p:txBody>
              </p:sp>
              <p:sp>
                <p:nvSpPr>
                  <p:cNvPr id="76" name="Freeform 16"/>
                  <p:cNvSpPr/>
                  <p:nvPr/>
                </p:nvSpPr>
                <p:spPr bwMode="auto">
                  <a:xfrm>
                    <a:off x="4832350" y="1141413"/>
                    <a:ext cx="404813" cy="379413"/>
                  </a:xfrm>
                  <a:custGeom>
                    <a:avLst/>
                    <a:gdLst>
                      <a:gd name="T0" fmla="*/ 12 w 107"/>
                      <a:gd name="T1" fmla="*/ 0 h 101"/>
                      <a:gd name="T2" fmla="*/ 10 w 107"/>
                      <a:gd name="T3" fmla="*/ 1 h 101"/>
                      <a:gd name="T4" fmla="*/ 40 w 107"/>
                      <a:gd name="T5" fmla="*/ 68 h 101"/>
                      <a:gd name="T6" fmla="*/ 96 w 107"/>
                      <a:gd name="T7" fmla="*/ 101 h 101"/>
                      <a:gd name="T8" fmla="*/ 106 w 107"/>
                      <a:gd name="T9" fmla="*/ 97 h 101"/>
                      <a:gd name="T10" fmla="*/ 107 w 107"/>
                      <a:gd name="T11" fmla="*/ 96 h 101"/>
                      <a:gd name="T12" fmla="*/ 99 w 107"/>
                      <a:gd name="T13" fmla="*/ 98 h 101"/>
                      <a:gd name="T14" fmla="*/ 43 w 107"/>
                      <a:gd name="T15" fmla="*/ 65 h 101"/>
                      <a:gd name="T16" fmla="*/ 12 w 107"/>
                      <a:gd name="T1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01">
                        <a:moveTo>
                          <a:pt x="12" y="0"/>
                        </a:moveTo>
                        <a:cubicBezTo>
                          <a:pt x="11" y="1"/>
                          <a:pt x="11" y="1"/>
                          <a:pt x="10" y="1"/>
                        </a:cubicBezTo>
                        <a:cubicBezTo>
                          <a:pt x="0" y="11"/>
                          <a:pt x="13" y="41"/>
                          <a:pt x="40" y="68"/>
                        </a:cubicBezTo>
                        <a:cubicBezTo>
                          <a:pt x="60" y="88"/>
                          <a:pt x="83" y="101"/>
                          <a:pt x="96" y="101"/>
                        </a:cubicBezTo>
                        <a:cubicBezTo>
                          <a:pt x="100" y="101"/>
                          <a:pt x="104" y="100"/>
                          <a:pt x="106" y="97"/>
                        </a:cubicBezTo>
                        <a:cubicBezTo>
                          <a:pt x="106" y="97"/>
                          <a:pt x="107" y="96"/>
                          <a:pt x="107" y="96"/>
                        </a:cubicBezTo>
                        <a:cubicBezTo>
                          <a:pt x="105" y="97"/>
                          <a:pt x="102" y="98"/>
                          <a:pt x="99" y="98"/>
                        </a:cubicBezTo>
                        <a:cubicBezTo>
                          <a:pt x="86" y="98"/>
                          <a:pt x="63" y="85"/>
                          <a:pt x="43" y="65"/>
                        </a:cubicBezTo>
                        <a:cubicBezTo>
                          <a:pt x="18" y="39"/>
                          <a:pt x="4" y="11"/>
                          <a:pt x="12" y="0"/>
                        </a:cubicBezTo>
                      </a:path>
                    </a:pathLst>
                  </a:custGeom>
                  <a:solidFill>
                    <a:srgbClr val="E87071"/>
                  </a:solidFill>
                  <a:ln>
                    <a:noFill/>
                  </a:ln>
                </p:spPr>
                <p:txBody>
                  <a:bodyPr lIns="68580" tIns="34290" rIns="68580" bIns="34290"/>
                  <a:lstStyle/>
                  <a:p>
                    <a:pPr fontAlgn="auto">
                      <a:spcBef>
                        <a:spcPts val="0"/>
                      </a:spcBef>
                      <a:spcAft>
                        <a:spcPts val="0"/>
                      </a:spcAft>
                      <a:defRPr/>
                    </a:pPr>
                    <a:endParaRPr lang="zh-CN" altLang="en-US" sz="1000" kern="0">
                      <a:solidFill>
                        <a:sysClr val="windowText" lastClr="000000"/>
                      </a:solidFill>
                      <a:latin typeface="Arial" panose="020B0604020202020204" pitchFamily="34" charset="0"/>
                    </a:endParaRPr>
                  </a:p>
                </p:txBody>
              </p:sp>
              <p:sp>
                <p:nvSpPr>
                  <p:cNvPr id="77" name="Freeform 17"/>
                  <p:cNvSpPr/>
                  <p:nvPr/>
                </p:nvSpPr>
                <p:spPr bwMode="auto">
                  <a:xfrm>
                    <a:off x="4848228" y="1119186"/>
                    <a:ext cx="438151" cy="384174"/>
                  </a:xfrm>
                  <a:custGeom>
                    <a:avLst/>
                    <a:gdLst>
                      <a:gd name="T0" fmla="*/ 20 w 116"/>
                      <a:gd name="T1" fmla="*/ 0 h 102"/>
                      <a:gd name="T2" fmla="*/ 10 w 116"/>
                      <a:gd name="T3" fmla="*/ 3 h 102"/>
                      <a:gd name="T4" fmla="*/ 40 w 116"/>
                      <a:gd name="T5" fmla="*/ 69 h 102"/>
                      <a:gd name="T6" fmla="*/ 97 w 116"/>
                      <a:gd name="T7" fmla="*/ 102 h 102"/>
                      <a:gd name="T8" fmla="*/ 106 w 116"/>
                      <a:gd name="T9" fmla="*/ 99 h 102"/>
                      <a:gd name="T10" fmla="*/ 79 w 116"/>
                      <a:gd name="T11" fmla="*/ 35 h 102"/>
                      <a:gd name="T12" fmla="*/ 75 w 116"/>
                      <a:gd name="T13" fmla="*/ 39 h 102"/>
                      <a:gd name="T14" fmla="*/ 97 w 116"/>
                      <a:gd name="T15" fmla="*/ 89 h 102"/>
                      <a:gd name="T16" fmla="*/ 89 w 116"/>
                      <a:gd name="T17" fmla="*/ 92 h 102"/>
                      <a:gd name="T18" fmla="*/ 44 w 116"/>
                      <a:gd name="T19" fmla="*/ 66 h 102"/>
                      <a:gd name="T20" fmla="*/ 20 w 116"/>
                      <a:gd name="T21" fmla="*/ 13 h 102"/>
                      <a:gd name="T22" fmla="*/ 28 w 116"/>
                      <a:gd name="T23" fmla="*/ 10 h 102"/>
                      <a:gd name="T24" fmla="*/ 70 w 116"/>
                      <a:gd name="T25" fmla="*/ 34 h 102"/>
                      <a:gd name="T26" fmla="*/ 74 w 116"/>
                      <a:gd name="T27" fmla="*/ 30 h 102"/>
                      <a:gd name="T28" fmla="*/ 20 w 116"/>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2">
                        <a:moveTo>
                          <a:pt x="20" y="0"/>
                        </a:moveTo>
                        <a:cubicBezTo>
                          <a:pt x="16" y="0"/>
                          <a:pt x="13" y="1"/>
                          <a:pt x="10" y="3"/>
                        </a:cubicBezTo>
                        <a:cubicBezTo>
                          <a:pt x="0" y="13"/>
                          <a:pt x="14" y="43"/>
                          <a:pt x="40" y="69"/>
                        </a:cubicBezTo>
                        <a:cubicBezTo>
                          <a:pt x="61" y="90"/>
                          <a:pt x="83" y="102"/>
                          <a:pt x="97" y="102"/>
                        </a:cubicBezTo>
                        <a:cubicBezTo>
                          <a:pt x="101" y="102"/>
                          <a:pt x="104" y="101"/>
                          <a:pt x="106" y="99"/>
                        </a:cubicBezTo>
                        <a:cubicBezTo>
                          <a:pt x="116" y="89"/>
                          <a:pt x="104" y="61"/>
                          <a:pt x="79" y="35"/>
                        </a:cubicBezTo>
                        <a:cubicBezTo>
                          <a:pt x="75" y="39"/>
                          <a:pt x="75" y="39"/>
                          <a:pt x="75" y="39"/>
                        </a:cubicBezTo>
                        <a:cubicBezTo>
                          <a:pt x="95" y="59"/>
                          <a:pt x="104" y="82"/>
                          <a:pt x="97" y="89"/>
                        </a:cubicBezTo>
                        <a:cubicBezTo>
                          <a:pt x="95" y="91"/>
                          <a:pt x="92" y="92"/>
                          <a:pt x="89" y="92"/>
                        </a:cubicBezTo>
                        <a:cubicBezTo>
                          <a:pt x="78" y="92"/>
                          <a:pt x="60" y="82"/>
                          <a:pt x="44" y="66"/>
                        </a:cubicBezTo>
                        <a:cubicBezTo>
                          <a:pt x="23" y="44"/>
                          <a:pt x="12" y="21"/>
                          <a:pt x="20" y="13"/>
                        </a:cubicBezTo>
                        <a:cubicBezTo>
                          <a:pt x="22" y="11"/>
                          <a:pt x="24" y="10"/>
                          <a:pt x="28" y="10"/>
                        </a:cubicBezTo>
                        <a:cubicBezTo>
                          <a:pt x="38" y="10"/>
                          <a:pt x="55" y="19"/>
                          <a:pt x="70" y="34"/>
                        </a:cubicBezTo>
                        <a:cubicBezTo>
                          <a:pt x="74" y="30"/>
                          <a:pt x="74" y="30"/>
                          <a:pt x="74" y="30"/>
                        </a:cubicBezTo>
                        <a:cubicBezTo>
                          <a:pt x="54" y="11"/>
                          <a:pt x="33" y="0"/>
                          <a:pt x="20" y="0"/>
                        </a:cubicBezTo>
                      </a:path>
                    </a:pathLst>
                  </a:custGeom>
                  <a:solidFill>
                    <a:srgbClr val="E87071"/>
                  </a:solidFill>
                  <a:ln>
                    <a:noFill/>
                  </a:ln>
                </p:spPr>
                <p:txBody>
                  <a:bodyPr lIns="68580" tIns="34290" rIns="68580" bIns="34290"/>
                  <a:lstStyle/>
                  <a:p>
                    <a:pPr fontAlgn="auto">
                      <a:spcBef>
                        <a:spcPts val="0"/>
                      </a:spcBef>
                      <a:spcAft>
                        <a:spcPts val="0"/>
                      </a:spcAft>
                      <a:defRPr/>
                    </a:pPr>
                    <a:endParaRPr lang="zh-CN" altLang="en-US" sz="1000" kern="0">
                      <a:solidFill>
                        <a:sysClr val="windowText" lastClr="000000"/>
                      </a:solidFill>
                      <a:latin typeface="Arial" panose="020B0604020202020204" pitchFamily="34" charset="0"/>
                    </a:endParaRPr>
                  </a:p>
                </p:txBody>
              </p:sp>
              <p:sp>
                <p:nvSpPr>
                  <p:cNvPr id="78" name="Freeform 18"/>
                  <p:cNvSpPr/>
                  <p:nvPr/>
                </p:nvSpPr>
                <p:spPr bwMode="auto">
                  <a:xfrm>
                    <a:off x="5260975" y="1028700"/>
                    <a:ext cx="52388" cy="71438"/>
                  </a:xfrm>
                  <a:custGeom>
                    <a:avLst/>
                    <a:gdLst>
                      <a:gd name="T0" fmla="*/ 31 w 33"/>
                      <a:gd name="T1" fmla="*/ 0 h 45"/>
                      <a:gd name="T2" fmla="*/ 0 w 33"/>
                      <a:gd name="T3" fmla="*/ 29 h 45"/>
                      <a:gd name="T4" fmla="*/ 2 w 33"/>
                      <a:gd name="T5" fmla="*/ 45 h 45"/>
                      <a:gd name="T6" fmla="*/ 33 w 33"/>
                      <a:gd name="T7" fmla="*/ 14 h 45"/>
                      <a:gd name="T8" fmla="*/ 31 w 33"/>
                      <a:gd name="T9" fmla="*/ 0 h 45"/>
                    </a:gdLst>
                    <a:ahLst/>
                    <a:cxnLst>
                      <a:cxn ang="0">
                        <a:pos x="T0" y="T1"/>
                      </a:cxn>
                      <a:cxn ang="0">
                        <a:pos x="T2" y="T3"/>
                      </a:cxn>
                      <a:cxn ang="0">
                        <a:pos x="T4" y="T5"/>
                      </a:cxn>
                      <a:cxn ang="0">
                        <a:pos x="T6" y="T7"/>
                      </a:cxn>
                      <a:cxn ang="0">
                        <a:pos x="T8" y="T9"/>
                      </a:cxn>
                    </a:cxnLst>
                    <a:rect l="0" t="0" r="r" b="b"/>
                    <a:pathLst>
                      <a:path w="33" h="45">
                        <a:moveTo>
                          <a:pt x="31" y="0"/>
                        </a:moveTo>
                        <a:lnTo>
                          <a:pt x="0" y="29"/>
                        </a:lnTo>
                        <a:lnTo>
                          <a:pt x="2" y="45"/>
                        </a:lnTo>
                        <a:lnTo>
                          <a:pt x="33" y="14"/>
                        </a:lnTo>
                        <a:lnTo>
                          <a:pt x="31" y="0"/>
                        </a:lnTo>
                        <a:close/>
                      </a:path>
                    </a:pathLst>
                  </a:custGeom>
                  <a:grpFill/>
                  <a:ln>
                    <a:noFill/>
                  </a:ln>
                </p:spPr>
                <p:txBody>
                  <a:bodyPr lIns="68580" tIns="34290" rIns="68580" bIns="34290"/>
                  <a:lstStyle/>
                  <a:p>
                    <a:pPr fontAlgn="auto">
                      <a:spcBef>
                        <a:spcPts val="0"/>
                      </a:spcBef>
                      <a:spcAft>
                        <a:spcPts val="0"/>
                      </a:spcAft>
                      <a:defRPr/>
                    </a:pPr>
                    <a:endParaRPr lang="zh-CN" altLang="en-US" sz="1000" kern="0">
                      <a:solidFill>
                        <a:sysClr val="windowText" lastClr="000000"/>
                      </a:solidFill>
                      <a:latin typeface="Arial" panose="020B0604020202020204" pitchFamily="34" charset="0"/>
                    </a:endParaRPr>
                  </a:p>
                </p:txBody>
              </p:sp>
              <p:sp>
                <p:nvSpPr>
                  <p:cNvPr id="79" name="Freeform 19"/>
                  <p:cNvSpPr/>
                  <p:nvPr/>
                </p:nvSpPr>
                <p:spPr bwMode="auto">
                  <a:xfrm>
                    <a:off x="5260975" y="1028700"/>
                    <a:ext cx="52388" cy="71438"/>
                  </a:xfrm>
                  <a:custGeom>
                    <a:avLst/>
                    <a:gdLst>
                      <a:gd name="T0" fmla="*/ 31 w 33"/>
                      <a:gd name="T1" fmla="*/ 0 h 45"/>
                      <a:gd name="T2" fmla="*/ 0 w 33"/>
                      <a:gd name="T3" fmla="*/ 29 h 45"/>
                      <a:gd name="T4" fmla="*/ 2 w 33"/>
                      <a:gd name="T5" fmla="*/ 45 h 45"/>
                      <a:gd name="T6" fmla="*/ 33 w 33"/>
                      <a:gd name="T7" fmla="*/ 14 h 45"/>
                      <a:gd name="T8" fmla="*/ 31 w 33"/>
                      <a:gd name="T9" fmla="*/ 0 h 45"/>
                    </a:gdLst>
                    <a:ahLst/>
                    <a:cxnLst>
                      <a:cxn ang="0">
                        <a:pos x="T0" y="T1"/>
                      </a:cxn>
                      <a:cxn ang="0">
                        <a:pos x="T2" y="T3"/>
                      </a:cxn>
                      <a:cxn ang="0">
                        <a:pos x="T4" y="T5"/>
                      </a:cxn>
                      <a:cxn ang="0">
                        <a:pos x="T6" y="T7"/>
                      </a:cxn>
                      <a:cxn ang="0">
                        <a:pos x="T8" y="T9"/>
                      </a:cxn>
                    </a:cxnLst>
                    <a:rect l="0" t="0" r="r" b="b"/>
                    <a:pathLst>
                      <a:path w="33" h="45">
                        <a:moveTo>
                          <a:pt x="31" y="0"/>
                        </a:moveTo>
                        <a:lnTo>
                          <a:pt x="0" y="29"/>
                        </a:lnTo>
                        <a:lnTo>
                          <a:pt x="2" y="45"/>
                        </a:lnTo>
                        <a:lnTo>
                          <a:pt x="33" y="14"/>
                        </a:lnTo>
                        <a:lnTo>
                          <a:pt x="31" y="0"/>
                        </a:lnTo>
                      </a:path>
                    </a:pathLst>
                  </a:custGeom>
                  <a:solidFill>
                    <a:srgbClr val="E87071"/>
                  </a:solidFill>
                  <a:ln>
                    <a:noFill/>
                  </a:ln>
                </p:spPr>
                <p:txBody>
                  <a:bodyPr lIns="68580" tIns="34290" rIns="68580" bIns="34290"/>
                  <a:lstStyle/>
                  <a:p>
                    <a:pPr fontAlgn="auto">
                      <a:spcBef>
                        <a:spcPts val="0"/>
                      </a:spcBef>
                      <a:spcAft>
                        <a:spcPts val="0"/>
                      </a:spcAft>
                      <a:defRPr/>
                    </a:pPr>
                    <a:endParaRPr lang="zh-CN" altLang="en-US" sz="1000" kern="0">
                      <a:solidFill>
                        <a:sysClr val="windowText" lastClr="000000"/>
                      </a:solidFill>
                      <a:latin typeface="Arial" panose="020B0604020202020204" pitchFamily="34" charset="0"/>
                    </a:endParaRPr>
                  </a:p>
                </p:txBody>
              </p:sp>
              <p:sp>
                <p:nvSpPr>
                  <p:cNvPr id="80" name="Freeform 20"/>
                  <p:cNvSpPr/>
                  <p:nvPr/>
                </p:nvSpPr>
                <p:spPr bwMode="auto">
                  <a:xfrm>
                    <a:off x="5283200" y="1066800"/>
                    <a:ext cx="71438" cy="52388"/>
                  </a:xfrm>
                  <a:custGeom>
                    <a:avLst/>
                    <a:gdLst>
                      <a:gd name="T0" fmla="*/ 31 w 45"/>
                      <a:gd name="T1" fmla="*/ 0 h 33"/>
                      <a:gd name="T2" fmla="*/ 0 w 45"/>
                      <a:gd name="T3" fmla="*/ 31 h 33"/>
                      <a:gd name="T4" fmla="*/ 14 w 45"/>
                      <a:gd name="T5" fmla="*/ 33 h 33"/>
                      <a:gd name="T6" fmla="*/ 45 w 45"/>
                      <a:gd name="T7" fmla="*/ 2 h 33"/>
                      <a:gd name="T8" fmla="*/ 31 w 45"/>
                      <a:gd name="T9" fmla="*/ 0 h 33"/>
                    </a:gdLst>
                    <a:ahLst/>
                    <a:cxnLst>
                      <a:cxn ang="0">
                        <a:pos x="T0" y="T1"/>
                      </a:cxn>
                      <a:cxn ang="0">
                        <a:pos x="T2" y="T3"/>
                      </a:cxn>
                      <a:cxn ang="0">
                        <a:pos x="T4" y="T5"/>
                      </a:cxn>
                      <a:cxn ang="0">
                        <a:pos x="T6" y="T7"/>
                      </a:cxn>
                      <a:cxn ang="0">
                        <a:pos x="T8" y="T9"/>
                      </a:cxn>
                    </a:cxnLst>
                    <a:rect l="0" t="0" r="r" b="b"/>
                    <a:pathLst>
                      <a:path w="45" h="33">
                        <a:moveTo>
                          <a:pt x="31" y="0"/>
                        </a:moveTo>
                        <a:lnTo>
                          <a:pt x="0" y="31"/>
                        </a:lnTo>
                        <a:lnTo>
                          <a:pt x="14" y="33"/>
                        </a:lnTo>
                        <a:lnTo>
                          <a:pt x="45" y="2"/>
                        </a:lnTo>
                        <a:lnTo>
                          <a:pt x="31" y="0"/>
                        </a:lnTo>
                        <a:close/>
                      </a:path>
                    </a:pathLst>
                  </a:custGeom>
                  <a:grpFill/>
                  <a:ln>
                    <a:noFill/>
                  </a:ln>
                </p:spPr>
                <p:txBody>
                  <a:bodyPr lIns="68580" tIns="34290" rIns="68580" bIns="34290"/>
                  <a:lstStyle/>
                  <a:p>
                    <a:pPr fontAlgn="auto">
                      <a:spcBef>
                        <a:spcPts val="0"/>
                      </a:spcBef>
                      <a:spcAft>
                        <a:spcPts val="0"/>
                      </a:spcAft>
                      <a:defRPr/>
                    </a:pPr>
                    <a:endParaRPr lang="zh-CN" altLang="en-US" sz="1000" kern="0">
                      <a:solidFill>
                        <a:sysClr val="windowText" lastClr="000000"/>
                      </a:solidFill>
                      <a:latin typeface="Arial" panose="020B0604020202020204" pitchFamily="34" charset="0"/>
                    </a:endParaRPr>
                  </a:p>
                </p:txBody>
              </p:sp>
              <p:sp>
                <p:nvSpPr>
                  <p:cNvPr id="81" name="Freeform 21"/>
                  <p:cNvSpPr/>
                  <p:nvPr/>
                </p:nvSpPr>
                <p:spPr bwMode="auto">
                  <a:xfrm>
                    <a:off x="5283200" y="1066800"/>
                    <a:ext cx="71438" cy="52388"/>
                  </a:xfrm>
                  <a:custGeom>
                    <a:avLst/>
                    <a:gdLst>
                      <a:gd name="T0" fmla="*/ 31 w 45"/>
                      <a:gd name="T1" fmla="*/ 0 h 33"/>
                      <a:gd name="T2" fmla="*/ 0 w 45"/>
                      <a:gd name="T3" fmla="*/ 31 h 33"/>
                      <a:gd name="T4" fmla="*/ 14 w 45"/>
                      <a:gd name="T5" fmla="*/ 33 h 33"/>
                      <a:gd name="T6" fmla="*/ 45 w 45"/>
                      <a:gd name="T7" fmla="*/ 2 h 33"/>
                      <a:gd name="T8" fmla="*/ 31 w 45"/>
                      <a:gd name="T9" fmla="*/ 0 h 33"/>
                    </a:gdLst>
                    <a:ahLst/>
                    <a:cxnLst>
                      <a:cxn ang="0">
                        <a:pos x="T0" y="T1"/>
                      </a:cxn>
                      <a:cxn ang="0">
                        <a:pos x="T2" y="T3"/>
                      </a:cxn>
                      <a:cxn ang="0">
                        <a:pos x="T4" y="T5"/>
                      </a:cxn>
                      <a:cxn ang="0">
                        <a:pos x="T6" y="T7"/>
                      </a:cxn>
                      <a:cxn ang="0">
                        <a:pos x="T8" y="T9"/>
                      </a:cxn>
                    </a:cxnLst>
                    <a:rect l="0" t="0" r="r" b="b"/>
                    <a:pathLst>
                      <a:path w="45" h="33">
                        <a:moveTo>
                          <a:pt x="31" y="0"/>
                        </a:moveTo>
                        <a:lnTo>
                          <a:pt x="0" y="31"/>
                        </a:lnTo>
                        <a:lnTo>
                          <a:pt x="14" y="33"/>
                        </a:lnTo>
                        <a:lnTo>
                          <a:pt x="45" y="2"/>
                        </a:lnTo>
                        <a:lnTo>
                          <a:pt x="31" y="0"/>
                        </a:lnTo>
                      </a:path>
                    </a:pathLst>
                  </a:custGeom>
                  <a:solidFill>
                    <a:srgbClr val="C00000"/>
                  </a:solidFill>
                  <a:ln>
                    <a:noFill/>
                  </a:ln>
                </p:spPr>
                <p:txBody>
                  <a:bodyPr lIns="68580" tIns="34290" rIns="68580" bIns="34290"/>
                  <a:lstStyle/>
                  <a:p>
                    <a:pPr fontAlgn="auto">
                      <a:spcBef>
                        <a:spcPts val="0"/>
                      </a:spcBef>
                      <a:spcAft>
                        <a:spcPts val="0"/>
                      </a:spcAft>
                      <a:defRPr/>
                    </a:pPr>
                    <a:endParaRPr lang="zh-CN" altLang="en-US" sz="1000" kern="0">
                      <a:solidFill>
                        <a:sysClr val="windowText" lastClr="000000"/>
                      </a:solidFill>
                      <a:latin typeface="Arial" panose="020B0604020202020204" pitchFamily="34" charset="0"/>
                    </a:endParaRPr>
                  </a:p>
                </p:txBody>
              </p:sp>
              <p:sp>
                <p:nvSpPr>
                  <p:cNvPr id="82" name="Freeform 22"/>
                  <p:cNvSpPr/>
                  <p:nvPr/>
                </p:nvSpPr>
                <p:spPr bwMode="auto">
                  <a:xfrm>
                    <a:off x="4987925" y="1235075"/>
                    <a:ext cx="166688" cy="147638"/>
                  </a:xfrm>
                  <a:custGeom>
                    <a:avLst/>
                    <a:gdLst>
                      <a:gd name="T0" fmla="*/ 8 w 44"/>
                      <a:gd name="T1" fmla="*/ 0 h 39"/>
                      <a:gd name="T2" fmla="*/ 4 w 44"/>
                      <a:gd name="T3" fmla="*/ 1 h 39"/>
                      <a:gd name="T4" fmla="*/ 15 w 44"/>
                      <a:gd name="T5" fmla="*/ 26 h 39"/>
                      <a:gd name="T6" fmla="*/ 37 w 44"/>
                      <a:gd name="T7" fmla="*/ 39 h 39"/>
                      <a:gd name="T8" fmla="*/ 41 w 44"/>
                      <a:gd name="T9" fmla="*/ 37 h 39"/>
                      <a:gd name="T10" fmla="*/ 35 w 44"/>
                      <a:gd name="T11" fmla="*/ 19 h 39"/>
                      <a:gd name="T12" fmla="*/ 25 w 44"/>
                      <a:gd name="T13" fmla="*/ 22 h 39"/>
                      <a:gd name="T14" fmla="*/ 20 w 44"/>
                      <a:gd name="T15" fmla="*/ 17 h 39"/>
                      <a:gd name="T16" fmla="*/ 23 w 44"/>
                      <a:gd name="T17" fmla="*/ 7 h 39"/>
                      <a:gd name="T18" fmla="*/ 8 w 44"/>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39">
                        <a:moveTo>
                          <a:pt x="8" y="0"/>
                        </a:moveTo>
                        <a:cubicBezTo>
                          <a:pt x="6" y="0"/>
                          <a:pt x="5" y="0"/>
                          <a:pt x="4" y="1"/>
                        </a:cubicBezTo>
                        <a:cubicBezTo>
                          <a:pt x="0" y="5"/>
                          <a:pt x="5" y="16"/>
                          <a:pt x="15" y="26"/>
                        </a:cubicBezTo>
                        <a:cubicBezTo>
                          <a:pt x="23" y="34"/>
                          <a:pt x="32" y="39"/>
                          <a:pt x="37" y="39"/>
                        </a:cubicBezTo>
                        <a:cubicBezTo>
                          <a:pt x="38" y="39"/>
                          <a:pt x="40" y="38"/>
                          <a:pt x="41" y="37"/>
                        </a:cubicBezTo>
                        <a:cubicBezTo>
                          <a:pt x="44" y="34"/>
                          <a:pt x="41" y="27"/>
                          <a:pt x="35" y="19"/>
                        </a:cubicBezTo>
                        <a:cubicBezTo>
                          <a:pt x="25" y="22"/>
                          <a:pt x="25" y="22"/>
                          <a:pt x="25" y="22"/>
                        </a:cubicBezTo>
                        <a:cubicBezTo>
                          <a:pt x="20" y="17"/>
                          <a:pt x="20" y="17"/>
                          <a:pt x="20" y="17"/>
                        </a:cubicBezTo>
                        <a:cubicBezTo>
                          <a:pt x="23" y="7"/>
                          <a:pt x="23" y="7"/>
                          <a:pt x="23" y="7"/>
                        </a:cubicBezTo>
                        <a:cubicBezTo>
                          <a:pt x="17" y="2"/>
                          <a:pt x="11" y="0"/>
                          <a:pt x="8" y="0"/>
                        </a:cubicBezTo>
                      </a:path>
                    </a:pathLst>
                  </a:custGeom>
                  <a:solidFill>
                    <a:srgbClr val="E87071"/>
                  </a:solidFill>
                  <a:ln>
                    <a:noFill/>
                  </a:ln>
                </p:spPr>
                <p:txBody>
                  <a:bodyPr lIns="68580" tIns="34290" rIns="68580" bIns="34290"/>
                  <a:lstStyle/>
                  <a:p>
                    <a:pPr fontAlgn="auto">
                      <a:spcBef>
                        <a:spcPts val="0"/>
                      </a:spcBef>
                      <a:spcAft>
                        <a:spcPts val="0"/>
                      </a:spcAft>
                      <a:defRPr/>
                    </a:pPr>
                    <a:endParaRPr lang="zh-CN" altLang="en-US" sz="1000" kern="0">
                      <a:solidFill>
                        <a:sysClr val="windowText" lastClr="000000"/>
                      </a:solidFill>
                      <a:latin typeface="Arial" panose="020B0604020202020204" pitchFamily="34" charset="0"/>
                    </a:endParaRPr>
                  </a:p>
                </p:txBody>
              </p:sp>
              <p:sp>
                <p:nvSpPr>
                  <p:cNvPr id="83" name="Freeform 23"/>
                  <p:cNvSpPr/>
                  <p:nvPr/>
                </p:nvSpPr>
                <p:spPr bwMode="auto">
                  <a:xfrm>
                    <a:off x="5067300" y="1055688"/>
                    <a:ext cx="261938" cy="255588"/>
                  </a:xfrm>
                  <a:custGeom>
                    <a:avLst/>
                    <a:gdLst>
                      <a:gd name="T0" fmla="*/ 158 w 165"/>
                      <a:gd name="T1" fmla="*/ 0 h 161"/>
                      <a:gd name="T2" fmla="*/ 14 w 165"/>
                      <a:gd name="T3" fmla="*/ 140 h 161"/>
                      <a:gd name="T4" fmla="*/ 7 w 165"/>
                      <a:gd name="T5" fmla="*/ 128 h 161"/>
                      <a:gd name="T6" fmla="*/ 0 w 165"/>
                      <a:gd name="T7" fmla="*/ 151 h 161"/>
                      <a:gd name="T8" fmla="*/ 10 w 165"/>
                      <a:gd name="T9" fmla="*/ 161 h 161"/>
                      <a:gd name="T10" fmla="*/ 34 w 165"/>
                      <a:gd name="T11" fmla="*/ 154 h 161"/>
                      <a:gd name="T12" fmla="*/ 22 w 165"/>
                      <a:gd name="T13" fmla="*/ 147 h 161"/>
                      <a:gd name="T14" fmla="*/ 165 w 165"/>
                      <a:gd name="T15" fmla="*/ 7 h 161"/>
                      <a:gd name="T16" fmla="*/ 158 w 165"/>
                      <a:gd name="T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1">
                        <a:moveTo>
                          <a:pt x="158" y="0"/>
                        </a:moveTo>
                        <a:lnTo>
                          <a:pt x="14" y="140"/>
                        </a:lnTo>
                        <a:lnTo>
                          <a:pt x="7" y="128"/>
                        </a:lnTo>
                        <a:lnTo>
                          <a:pt x="0" y="151"/>
                        </a:lnTo>
                        <a:lnTo>
                          <a:pt x="10" y="161"/>
                        </a:lnTo>
                        <a:lnTo>
                          <a:pt x="34" y="154"/>
                        </a:lnTo>
                        <a:lnTo>
                          <a:pt x="22" y="147"/>
                        </a:lnTo>
                        <a:lnTo>
                          <a:pt x="165" y="7"/>
                        </a:lnTo>
                        <a:lnTo>
                          <a:pt x="158" y="0"/>
                        </a:lnTo>
                        <a:close/>
                      </a:path>
                    </a:pathLst>
                  </a:custGeom>
                  <a:grpFill/>
                  <a:ln>
                    <a:noFill/>
                  </a:ln>
                </p:spPr>
                <p:txBody>
                  <a:bodyPr lIns="68580" tIns="34290" rIns="68580" bIns="34290"/>
                  <a:lstStyle/>
                  <a:p>
                    <a:pPr fontAlgn="auto">
                      <a:spcBef>
                        <a:spcPts val="0"/>
                      </a:spcBef>
                      <a:spcAft>
                        <a:spcPts val="0"/>
                      </a:spcAft>
                      <a:defRPr/>
                    </a:pPr>
                    <a:endParaRPr lang="zh-CN" altLang="en-US" sz="1000" kern="0">
                      <a:solidFill>
                        <a:sysClr val="windowText" lastClr="000000"/>
                      </a:solidFill>
                      <a:latin typeface="Arial" panose="020B0604020202020204" pitchFamily="34" charset="0"/>
                    </a:endParaRPr>
                  </a:p>
                </p:txBody>
              </p:sp>
              <p:sp>
                <p:nvSpPr>
                  <p:cNvPr id="84" name="Freeform 24"/>
                  <p:cNvSpPr/>
                  <p:nvPr/>
                </p:nvSpPr>
                <p:spPr bwMode="auto">
                  <a:xfrm>
                    <a:off x="5067304" y="1055687"/>
                    <a:ext cx="261938" cy="255587"/>
                  </a:xfrm>
                  <a:custGeom>
                    <a:avLst/>
                    <a:gdLst>
                      <a:gd name="T0" fmla="*/ 158 w 165"/>
                      <a:gd name="T1" fmla="*/ 0 h 161"/>
                      <a:gd name="T2" fmla="*/ 14 w 165"/>
                      <a:gd name="T3" fmla="*/ 140 h 161"/>
                      <a:gd name="T4" fmla="*/ 7 w 165"/>
                      <a:gd name="T5" fmla="*/ 128 h 161"/>
                      <a:gd name="T6" fmla="*/ 0 w 165"/>
                      <a:gd name="T7" fmla="*/ 151 h 161"/>
                      <a:gd name="T8" fmla="*/ 10 w 165"/>
                      <a:gd name="T9" fmla="*/ 161 h 161"/>
                      <a:gd name="T10" fmla="*/ 34 w 165"/>
                      <a:gd name="T11" fmla="*/ 154 h 161"/>
                      <a:gd name="T12" fmla="*/ 22 w 165"/>
                      <a:gd name="T13" fmla="*/ 147 h 161"/>
                      <a:gd name="T14" fmla="*/ 165 w 165"/>
                      <a:gd name="T15" fmla="*/ 7 h 161"/>
                      <a:gd name="T16" fmla="*/ 158 w 165"/>
                      <a:gd name="T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1">
                        <a:moveTo>
                          <a:pt x="158" y="0"/>
                        </a:moveTo>
                        <a:lnTo>
                          <a:pt x="14" y="140"/>
                        </a:lnTo>
                        <a:lnTo>
                          <a:pt x="7" y="128"/>
                        </a:lnTo>
                        <a:lnTo>
                          <a:pt x="0" y="151"/>
                        </a:lnTo>
                        <a:lnTo>
                          <a:pt x="10" y="161"/>
                        </a:lnTo>
                        <a:lnTo>
                          <a:pt x="34" y="154"/>
                        </a:lnTo>
                        <a:lnTo>
                          <a:pt x="22" y="147"/>
                        </a:lnTo>
                        <a:lnTo>
                          <a:pt x="165" y="7"/>
                        </a:lnTo>
                        <a:lnTo>
                          <a:pt x="158" y="0"/>
                        </a:lnTo>
                      </a:path>
                    </a:pathLst>
                  </a:custGeom>
                  <a:solidFill>
                    <a:srgbClr val="E87071"/>
                  </a:solidFill>
                  <a:ln>
                    <a:noFill/>
                  </a:ln>
                </p:spPr>
                <p:txBody>
                  <a:bodyPr lIns="68580" tIns="34290" rIns="68580" bIns="34290"/>
                  <a:lstStyle/>
                  <a:p>
                    <a:pPr fontAlgn="auto">
                      <a:spcBef>
                        <a:spcPts val="0"/>
                      </a:spcBef>
                      <a:spcAft>
                        <a:spcPts val="0"/>
                      </a:spcAft>
                      <a:defRPr/>
                    </a:pPr>
                    <a:endParaRPr lang="zh-CN" altLang="en-US" sz="1000" kern="0">
                      <a:solidFill>
                        <a:sysClr val="windowText" lastClr="000000"/>
                      </a:solidFill>
                      <a:latin typeface="Arial" panose="020B0604020202020204" pitchFamily="34" charset="0"/>
                    </a:endParaRPr>
                  </a:p>
                </p:txBody>
              </p:sp>
            </p:grpSp>
          </p:grpSp>
          <p:grpSp>
            <p:nvGrpSpPr>
              <p:cNvPr id="26" name="组合 52"/>
              <p:cNvGrpSpPr/>
              <p:nvPr/>
            </p:nvGrpSpPr>
            <p:grpSpPr bwMode="auto">
              <a:xfrm>
                <a:off x="4385462" y="2905339"/>
                <a:ext cx="593961" cy="593961"/>
                <a:chOff x="4692046" y="3749516"/>
                <a:chExt cx="877102" cy="877102"/>
              </a:xfrm>
            </p:grpSpPr>
            <p:grpSp>
              <p:nvGrpSpPr>
                <p:cNvPr id="51" name="组合 53"/>
                <p:cNvGrpSpPr/>
                <p:nvPr/>
              </p:nvGrpSpPr>
              <p:grpSpPr>
                <a:xfrm>
                  <a:off x="4692046" y="3749516"/>
                  <a:ext cx="877102" cy="877102"/>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12700" cap="flat" cmpd="sng" algn="ctr">
                    <a:noFill/>
                    <a:prstDash val="solid"/>
                    <a:miter lim="800000"/>
                  </a:ln>
                  <a:effectLst/>
                </p:spPr>
                <p:txBody>
                  <a:bodyPr anchor="ctr"/>
                  <a:lstStyle/>
                  <a:p>
                    <a:pPr algn="ctr" fontAlgn="auto">
                      <a:spcBef>
                        <a:spcPts val="0"/>
                      </a:spcBef>
                      <a:spcAft>
                        <a:spcPts val="0"/>
                      </a:spcAft>
                      <a:defRPr/>
                    </a:pPr>
                    <a:endParaRPr lang="zh-CN" altLang="en-US" sz="1000" kern="0" dirty="0">
                      <a:solidFill>
                        <a:sysClr val="windowText" lastClr="000000"/>
                      </a:solidFill>
                      <a:latin typeface="Calibri" panose="020F0502020204030204"/>
                      <a:ea typeface="微软雅黑" panose="020B0503020204020204" pitchFamily="34" charset="-122"/>
                    </a:endParaRPr>
                  </a:p>
                </p:txBody>
              </p:sp>
              <p:sp>
                <p:nvSpPr>
                  <p:cNvPr id="72" name="椭圆 71"/>
                  <p:cNvSpPr/>
                  <p:nvPr/>
                </p:nvSpPr>
                <p:spPr>
                  <a:xfrm>
                    <a:off x="523939" y="892239"/>
                    <a:ext cx="3562222" cy="3562222"/>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12700" cap="flat" cmpd="sng" algn="ctr">
                    <a:noFill/>
                    <a:prstDash val="solid"/>
                    <a:miter lim="800000"/>
                  </a:ln>
                  <a:effectLst/>
                </p:spPr>
                <p:txBody>
                  <a:bodyPr anchor="ctr"/>
                  <a:lstStyle/>
                  <a:p>
                    <a:pPr algn="ctr" fontAlgn="auto">
                      <a:spcBef>
                        <a:spcPts val="0"/>
                      </a:spcBef>
                      <a:spcAft>
                        <a:spcPts val="0"/>
                      </a:spcAft>
                      <a:defRPr/>
                    </a:pPr>
                    <a:endParaRPr lang="zh-CN" altLang="en-US" sz="1000" kern="0" dirty="0">
                      <a:solidFill>
                        <a:sysClr val="window" lastClr="FFFFFF"/>
                      </a:solidFill>
                      <a:latin typeface="Calibri" panose="020F0502020204030204"/>
                      <a:ea typeface="微软雅黑" panose="020B0503020204020204" pitchFamily="34" charset="-122"/>
                    </a:endParaRPr>
                  </a:p>
                </p:txBody>
              </p:sp>
            </p:grpSp>
            <p:grpSp>
              <p:nvGrpSpPr>
                <p:cNvPr id="52" name="组合 54"/>
                <p:cNvGrpSpPr/>
                <p:nvPr/>
              </p:nvGrpSpPr>
              <p:grpSpPr>
                <a:xfrm>
                  <a:off x="4853368" y="3997911"/>
                  <a:ext cx="554440" cy="377595"/>
                  <a:chOff x="4156075" y="2292350"/>
                  <a:chExt cx="552450" cy="376238"/>
                </a:xfrm>
                <a:solidFill>
                  <a:srgbClr val="0070C0"/>
                </a:solidFill>
              </p:grpSpPr>
              <p:sp>
                <p:nvSpPr>
                  <p:cNvPr id="53" name="Freeform 27"/>
                  <p:cNvSpPr/>
                  <p:nvPr/>
                </p:nvSpPr>
                <p:spPr bwMode="auto">
                  <a:xfrm>
                    <a:off x="4352925" y="2292350"/>
                    <a:ext cx="158750" cy="161925"/>
                  </a:xfrm>
                  <a:custGeom>
                    <a:avLst/>
                    <a:gdLst>
                      <a:gd name="T0" fmla="*/ 21 w 42"/>
                      <a:gd name="T1" fmla="*/ 0 h 43"/>
                      <a:gd name="T2" fmla="*/ 0 w 42"/>
                      <a:gd name="T3" fmla="*/ 22 h 43"/>
                      <a:gd name="T4" fmla="*/ 21 w 42"/>
                      <a:gd name="T5" fmla="*/ 43 h 43"/>
                      <a:gd name="T6" fmla="*/ 21 w 42"/>
                      <a:gd name="T7" fmla="*/ 43 h 43"/>
                      <a:gd name="T8" fmla="*/ 42 w 42"/>
                      <a:gd name="T9" fmla="*/ 22 h 43"/>
                      <a:gd name="T10" fmla="*/ 21 w 42"/>
                      <a:gd name="T11" fmla="*/ 0 h 43"/>
                    </a:gdLst>
                    <a:ahLst/>
                    <a:cxnLst>
                      <a:cxn ang="0">
                        <a:pos x="T0" y="T1"/>
                      </a:cxn>
                      <a:cxn ang="0">
                        <a:pos x="T2" y="T3"/>
                      </a:cxn>
                      <a:cxn ang="0">
                        <a:pos x="T4" y="T5"/>
                      </a:cxn>
                      <a:cxn ang="0">
                        <a:pos x="T6" y="T7"/>
                      </a:cxn>
                      <a:cxn ang="0">
                        <a:pos x="T8" y="T9"/>
                      </a:cxn>
                      <a:cxn ang="0">
                        <a:pos x="T10" y="T11"/>
                      </a:cxn>
                    </a:cxnLst>
                    <a:rect l="0" t="0" r="r" b="b"/>
                    <a:pathLst>
                      <a:path w="42" h="43">
                        <a:moveTo>
                          <a:pt x="21" y="0"/>
                        </a:moveTo>
                        <a:cubicBezTo>
                          <a:pt x="9" y="0"/>
                          <a:pt x="0" y="10"/>
                          <a:pt x="0" y="22"/>
                        </a:cubicBezTo>
                        <a:cubicBezTo>
                          <a:pt x="0" y="33"/>
                          <a:pt x="9" y="43"/>
                          <a:pt x="21" y="43"/>
                        </a:cubicBezTo>
                        <a:cubicBezTo>
                          <a:pt x="21" y="43"/>
                          <a:pt x="21" y="43"/>
                          <a:pt x="21" y="43"/>
                        </a:cubicBezTo>
                        <a:cubicBezTo>
                          <a:pt x="33" y="43"/>
                          <a:pt x="42" y="33"/>
                          <a:pt x="42" y="22"/>
                        </a:cubicBezTo>
                        <a:cubicBezTo>
                          <a:pt x="42" y="10"/>
                          <a:pt x="33" y="0"/>
                          <a:pt x="21" y="0"/>
                        </a:cubicBezTo>
                      </a:path>
                    </a:pathLst>
                  </a:custGeom>
                  <a:solidFill>
                    <a:srgbClr val="FFAA2D"/>
                  </a:solidFill>
                  <a:ln>
                    <a:noFill/>
                  </a:ln>
                </p:spPr>
                <p:txBody>
                  <a:bodyPr lIns="68580" tIns="34290" rIns="68580" bIns="34290"/>
                  <a:lstStyle/>
                  <a:p>
                    <a:pPr fontAlgn="auto">
                      <a:spcBef>
                        <a:spcPts val="0"/>
                      </a:spcBef>
                      <a:spcAft>
                        <a:spcPts val="0"/>
                      </a:spcAft>
                      <a:defRPr/>
                    </a:pPr>
                    <a:endParaRPr lang="zh-CN" altLang="en-US" sz="1000" kern="0">
                      <a:solidFill>
                        <a:sysClr val="windowText" lastClr="000000"/>
                      </a:solidFill>
                      <a:latin typeface="Arial" panose="020B0604020202020204" pitchFamily="34" charset="0"/>
                    </a:endParaRPr>
                  </a:p>
                </p:txBody>
              </p:sp>
              <p:sp>
                <p:nvSpPr>
                  <p:cNvPr id="54" name="Freeform 28"/>
                  <p:cNvSpPr/>
                  <p:nvPr/>
                </p:nvSpPr>
                <p:spPr bwMode="auto">
                  <a:xfrm>
                    <a:off x="4284663" y="2462213"/>
                    <a:ext cx="295275" cy="206375"/>
                  </a:xfrm>
                  <a:custGeom>
                    <a:avLst/>
                    <a:gdLst>
                      <a:gd name="T0" fmla="*/ 55 w 78"/>
                      <a:gd name="T1" fmla="*/ 0 h 55"/>
                      <a:gd name="T2" fmla="*/ 39 w 78"/>
                      <a:gd name="T3" fmla="*/ 45 h 55"/>
                      <a:gd name="T4" fmla="*/ 23 w 78"/>
                      <a:gd name="T5" fmla="*/ 0 h 55"/>
                      <a:gd name="T6" fmla="*/ 0 w 78"/>
                      <a:gd name="T7" fmla="*/ 33 h 55"/>
                      <a:gd name="T8" fmla="*/ 0 w 78"/>
                      <a:gd name="T9" fmla="*/ 34 h 55"/>
                      <a:gd name="T10" fmla="*/ 0 w 78"/>
                      <a:gd name="T11" fmla="*/ 35 h 55"/>
                      <a:gd name="T12" fmla="*/ 39 w 78"/>
                      <a:gd name="T13" fmla="*/ 55 h 55"/>
                      <a:gd name="T14" fmla="*/ 78 w 78"/>
                      <a:gd name="T15" fmla="*/ 35 h 55"/>
                      <a:gd name="T16" fmla="*/ 78 w 78"/>
                      <a:gd name="T17" fmla="*/ 34 h 55"/>
                      <a:gd name="T18" fmla="*/ 78 w 78"/>
                      <a:gd name="T19" fmla="*/ 33 h 55"/>
                      <a:gd name="T20" fmla="*/ 55 w 78"/>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55">
                        <a:moveTo>
                          <a:pt x="55" y="0"/>
                        </a:moveTo>
                        <a:cubicBezTo>
                          <a:pt x="39" y="45"/>
                          <a:pt x="39" y="45"/>
                          <a:pt x="39" y="45"/>
                        </a:cubicBezTo>
                        <a:cubicBezTo>
                          <a:pt x="23" y="0"/>
                          <a:pt x="23" y="0"/>
                          <a:pt x="23" y="0"/>
                        </a:cubicBezTo>
                        <a:cubicBezTo>
                          <a:pt x="10" y="6"/>
                          <a:pt x="1" y="19"/>
                          <a:pt x="0" y="33"/>
                        </a:cubicBezTo>
                        <a:cubicBezTo>
                          <a:pt x="0" y="34"/>
                          <a:pt x="0" y="34"/>
                          <a:pt x="0" y="34"/>
                        </a:cubicBezTo>
                        <a:cubicBezTo>
                          <a:pt x="0" y="35"/>
                          <a:pt x="0" y="35"/>
                          <a:pt x="0" y="35"/>
                        </a:cubicBezTo>
                        <a:cubicBezTo>
                          <a:pt x="1" y="44"/>
                          <a:pt x="18" y="55"/>
                          <a:pt x="39" y="55"/>
                        </a:cubicBezTo>
                        <a:cubicBezTo>
                          <a:pt x="60" y="55"/>
                          <a:pt x="77" y="44"/>
                          <a:pt x="78" y="35"/>
                        </a:cubicBezTo>
                        <a:cubicBezTo>
                          <a:pt x="78" y="34"/>
                          <a:pt x="78" y="34"/>
                          <a:pt x="78" y="34"/>
                        </a:cubicBezTo>
                        <a:cubicBezTo>
                          <a:pt x="78" y="33"/>
                          <a:pt x="78" y="33"/>
                          <a:pt x="78" y="33"/>
                        </a:cubicBezTo>
                        <a:cubicBezTo>
                          <a:pt x="77" y="19"/>
                          <a:pt x="68" y="6"/>
                          <a:pt x="55" y="0"/>
                        </a:cubicBezTo>
                      </a:path>
                    </a:pathLst>
                  </a:custGeom>
                  <a:solidFill>
                    <a:srgbClr val="FFAA2D"/>
                  </a:solidFill>
                  <a:ln>
                    <a:noFill/>
                  </a:ln>
                </p:spPr>
                <p:txBody>
                  <a:bodyPr lIns="68580" tIns="34290" rIns="68580" bIns="34290"/>
                  <a:lstStyle/>
                  <a:p>
                    <a:pPr fontAlgn="auto">
                      <a:spcBef>
                        <a:spcPts val="0"/>
                      </a:spcBef>
                      <a:spcAft>
                        <a:spcPts val="0"/>
                      </a:spcAft>
                      <a:defRPr/>
                    </a:pPr>
                    <a:endParaRPr lang="zh-CN" altLang="en-US" sz="1000" kern="0">
                      <a:solidFill>
                        <a:sysClr val="windowText" lastClr="000000"/>
                      </a:solidFill>
                      <a:latin typeface="Arial" panose="020B0604020202020204" pitchFamily="34" charset="0"/>
                    </a:endParaRPr>
                  </a:p>
                </p:txBody>
              </p:sp>
              <p:sp>
                <p:nvSpPr>
                  <p:cNvPr id="55" name="Freeform 29"/>
                  <p:cNvSpPr/>
                  <p:nvPr/>
                </p:nvSpPr>
                <p:spPr bwMode="auto">
                  <a:xfrm>
                    <a:off x="4416425" y="2457450"/>
                    <a:ext cx="30163" cy="30163"/>
                  </a:xfrm>
                  <a:custGeom>
                    <a:avLst/>
                    <a:gdLst>
                      <a:gd name="T0" fmla="*/ 10 w 19"/>
                      <a:gd name="T1" fmla="*/ 0 h 19"/>
                      <a:gd name="T2" fmla="*/ 0 w 19"/>
                      <a:gd name="T3" fmla="*/ 10 h 19"/>
                      <a:gd name="T4" fmla="*/ 10 w 19"/>
                      <a:gd name="T5" fmla="*/ 19 h 19"/>
                      <a:gd name="T6" fmla="*/ 19 w 19"/>
                      <a:gd name="T7" fmla="*/ 10 h 19"/>
                      <a:gd name="T8" fmla="*/ 10 w 19"/>
                      <a:gd name="T9" fmla="*/ 0 h 19"/>
                    </a:gdLst>
                    <a:ahLst/>
                    <a:cxnLst>
                      <a:cxn ang="0">
                        <a:pos x="T0" y="T1"/>
                      </a:cxn>
                      <a:cxn ang="0">
                        <a:pos x="T2" y="T3"/>
                      </a:cxn>
                      <a:cxn ang="0">
                        <a:pos x="T4" y="T5"/>
                      </a:cxn>
                      <a:cxn ang="0">
                        <a:pos x="T6" y="T7"/>
                      </a:cxn>
                      <a:cxn ang="0">
                        <a:pos x="T8" y="T9"/>
                      </a:cxn>
                    </a:cxnLst>
                    <a:rect l="0" t="0" r="r" b="b"/>
                    <a:pathLst>
                      <a:path w="19" h="19">
                        <a:moveTo>
                          <a:pt x="10" y="0"/>
                        </a:moveTo>
                        <a:lnTo>
                          <a:pt x="0" y="10"/>
                        </a:lnTo>
                        <a:lnTo>
                          <a:pt x="10" y="19"/>
                        </a:lnTo>
                        <a:lnTo>
                          <a:pt x="19" y="10"/>
                        </a:lnTo>
                        <a:lnTo>
                          <a:pt x="10" y="0"/>
                        </a:lnTo>
                        <a:close/>
                      </a:path>
                    </a:pathLst>
                  </a:custGeom>
                  <a:grpFill/>
                  <a:ln>
                    <a:noFill/>
                  </a:ln>
                </p:spPr>
                <p:txBody>
                  <a:bodyPr lIns="68580" tIns="34290" rIns="68580" bIns="34290"/>
                  <a:lstStyle/>
                  <a:p>
                    <a:pPr fontAlgn="auto">
                      <a:spcBef>
                        <a:spcPts val="0"/>
                      </a:spcBef>
                      <a:spcAft>
                        <a:spcPts val="0"/>
                      </a:spcAft>
                      <a:defRPr/>
                    </a:pPr>
                    <a:endParaRPr lang="zh-CN" altLang="en-US" sz="1000" kern="0">
                      <a:solidFill>
                        <a:sysClr val="windowText" lastClr="000000"/>
                      </a:solidFill>
                      <a:latin typeface="Arial" panose="020B0604020202020204" pitchFamily="34" charset="0"/>
                    </a:endParaRPr>
                  </a:p>
                </p:txBody>
              </p:sp>
              <p:sp>
                <p:nvSpPr>
                  <p:cNvPr id="56" name="Freeform 30"/>
                  <p:cNvSpPr/>
                  <p:nvPr/>
                </p:nvSpPr>
                <p:spPr bwMode="auto">
                  <a:xfrm>
                    <a:off x="4416425" y="2457450"/>
                    <a:ext cx="30163" cy="30163"/>
                  </a:xfrm>
                  <a:custGeom>
                    <a:avLst/>
                    <a:gdLst>
                      <a:gd name="T0" fmla="*/ 10 w 19"/>
                      <a:gd name="T1" fmla="*/ 0 h 19"/>
                      <a:gd name="T2" fmla="*/ 0 w 19"/>
                      <a:gd name="T3" fmla="*/ 10 h 19"/>
                      <a:gd name="T4" fmla="*/ 10 w 19"/>
                      <a:gd name="T5" fmla="*/ 19 h 19"/>
                      <a:gd name="T6" fmla="*/ 19 w 19"/>
                      <a:gd name="T7" fmla="*/ 10 h 19"/>
                      <a:gd name="T8" fmla="*/ 10 w 19"/>
                      <a:gd name="T9" fmla="*/ 0 h 19"/>
                    </a:gdLst>
                    <a:ahLst/>
                    <a:cxnLst>
                      <a:cxn ang="0">
                        <a:pos x="T0" y="T1"/>
                      </a:cxn>
                      <a:cxn ang="0">
                        <a:pos x="T2" y="T3"/>
                      </a:cxn>
                      <a:cxn ang="0">
                        <a:pos x="T4" y="T5"/>
                      </a:cxn>
                      <a:cxn ang="0">
                        <a:pos x="T6" y="T7"/>
                      </a:cxn>
                      <a:cxn ang="0">
                        <a:pos x="T8" y="T9"/>
                      </a:cxn>
                    </a:cxnLst>
                    <a:rect l="0" t="0" r="r" b="b"/>
                    <a:pathLst>
                      <a:path w="19" h="19">
                        <a:moveTo>
                          <a:pt x="10" y="0"/>
                        </a:moveTo>
                        <a:lnTo>
                          <a:pt x="0" y="10"/>
                        </a:lnTo>
                        <a:lnTo>
                          <a:pt x="10" y="19"/>
                        </a:lnTo>
                        <a:lnTo>
                          <a:pt x="19" y="10"/>
                        </a:lnTo>
                        <a:lnTo>
                          <a:pt x="10" y="0"/>
                        </a:lnTo>
                      </a:path>
                    </a:pathLst>
                  </a:custGeom>
                  <a:solidFill>
                    <a:srgbClr val="C00000"/>
                  </a:solidFill>
                  <a:ln>
                    <a:noFill/>
                  </a:ln>
                </p:spPr>
                <p:txBody>
                  <a:bodyPr lIns="68580" tIns="34290" rIns="68580" bIns="34290"/>
                  <a:lstStyle/>
                  <a:p>
                    <a:pPr fontAlgn="auto">
                      <a:spcBef>
                        <a:spcPts val="0"/>
                      </a:spcBef>
                      <a:spcAft>
                        <a:spcPts val="0"/>
                      </a:spcAft>
                      <a:defRPr/>
                    </a:pPr>
                    <a:endParaRPr lang="zh-CN" altLang="en-US" sz="1000" kern="0">
                      <a:solidFill>
                        <a:sysClr val="windowText" lastClr="000000"/>
                      </a:solidFill>
                      <a:latin typeface="Arial" panose="020B0604020202020204" pitchFamily="34" charset="0"/>
                    </a:endParaRPr>
                  </a:p>
                </p:txBody>
              </p:sp>
              <p:sp>
                <p:nvSpPr>
                  <p:cNvPr id="57" name="Freeform 31"/>
                  <p:cNvSpPr/>
                  <p:nvPr/>
                </p:nvSpPr>
                <p:spPr bwMode="auto">
                  <a:xfrm>
                    <a:off x="4408488" y="2487613"/>
                    <a:ext cx="46038" cy="109538"/>
                  </a:xfrm>
                  <a:custGeom>
                    <a:avLst/>
                    <a:gdLst>
                      <a:gd name="T0" fmla="*/ 15 w 29"/>
                      <a:gd name="T1" fmla="*/ 0 h 69"/>
                      <a:gd name="T2" fmla="*/ 7 w 29"/>
                      <a:gd name="T3" fmla="*/ 5 h 69"/>
                      <a:gd name="T4" fmla="*/ 0 w 29"/>
                      <a:gd name="T5" fmla="*/ 36 h 69"/>
                      <a:gd name="T6" fmla="*/ 15 w 29"/>
                      <a:gd name="T7" fmla="*/ 69 h 69"/>
                      <a:gd name="T8" fmla="*/ 29 w 29"/>
                      <a:gd name="T9" fmla="*/ 36 h 69"/>
                      <a:gd name="T10" fmla="*/ 22 w 29"/>
                      <a:gd name="T11" fmla="*/ 5 h 69"/>
                      <a:gd name="T12" fmla="*/ 15 w 29"/>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29" h="69">
                        <a:moveTo>
                          <a:pt x="15" y="0"/>
                        </a:moveTo>
                        <a:lnTo>
                          <a:pt x="7" y="5"/>
                        </a:lnTo>
                        <a:lnTo>
                          <a:pt x="0" y="36"/>
                        </a:lnTo>
                        <a:lnTo>
                          <a:pt x="15" y="69"/>
                        </a:lnTo>
                        <a:lnTo>
                          <a:pt x="29" y="36"/>
                        </a:lnTo>
                        <a:lnTo>
                          <a:pt x="22" y="5"/>
                        </a:lnTo>
                        <a:lnTo>
                          <a:pt x="15" y="0"/>
                        </a:lnTo>
                        <a:close/>
                      </a:path>
                    </a:pathLst>
                  </a:custGeom>
                  <a:grpFill/>
                  <a:ln>
                    <a:noFill/>
                  </a:ln>
                </p:spPr>
                <p:txBody>
                  <a:bodyPr lIns="68580" tIns="34290" rIns="68580" bIns="34290"/>
                  <a:lstStyle/>
                  <a:p>
                    <a:pPr fontAlgn="auto">
                      <a:spcBef>
                        <a:spcPts val="0"/>
                      </a:spcBef>
                      <a:spcAft>
                        <a:spcPts val="0"/>
                      </a:spcAft>
                      <a:defRPr/>
                    </a:pPr>
                    <a:endParaRPr lang="zh-CN" altLang="en-US" sz="1000" kern="0">
                      <a:solidFill>
                        <a:sysClr val="windowText" lastClr="000000"/>
                      </a:solidFill>
                      <a:latin typeface="Arial" panose="020B0604020202020204" pitchFamily="34" charset="0"/>
                    </a:endParaRPr>
                  </a:p>
                </p:txBody>
              </p:sp>
              <p:sp>
                <p:nvSpPr>
                  <p:cNvPr id="58" name="Freeform 32"/>
                  <p:cNvSpPr/>
                  <p:nvPr/>
                </p:nvSpPr>
                <p:spPr bwMode="auto">
                  <a:xfrm>
                    <a:off x="4408488" y="2487613"/>
                    <a:ext cx="46038" cy="109538"/>
                  </a:xfrm>
                  <a:custGeom>
                    <a:avLst/>
                    <a:gdLst>
                      <a:gd name="T0" fmla="*/ 15 w 29"/>
                      <a:gd name="T1" fmla="*/ 0 h 69"/>
                      <a:gd name="T2" fmla="*/ 7 w 29"/>
                      <a:gd name="T3" fmla="*/ 5 h 69"/>
                      <a:gd name="T4" fmla="*/ 0 w 29"/>
                      <a:gd name="T5" fmla="*/ 36 h 69"/>
                      <a:gd name="T6" fmla="*/ 15 w 29"/>
                      <a:gd name="T7" fmla="*/ 69 h 69"/>
                      <a:gd name="T8" fmla="*/ 29 w 29"/>
                      <a:gd name="T9" fmla="*/ 36 h 69"/>
                      <a:gd name="T10" fmla="*/ 22 w 29"/>
                      <a:gd name="T11" fmla="*/ 5 h 69"/>
                      <a:gd name="T12" fmla="*/ 15 w 29"/>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29" h="69">
                        <a:moveTo>
                          <a:pt x="15" y="0"/>
                        </a:moveTo>
                        <a:lnTo>
                          <a:pt x="7" y="5"/>
                        </a:lnTo>
                        <a:lnTo>
                          <a:pt x="0" y="36"/>
                        </a:lnTo>
                        <a:lnTo>
                          <a:pt x="15" y="69"/>
                        </a:lnTo>
                        <a:lnTo>
                          <a:pt x="29" y="36"/>
                        </a:lnTo>
                        <a:lnTo>
                          <a:pt x="22" y="5"/>
                        </a:lnTo>
                        <a:lnTo>
                          <a:pt x="15" y="0"/>
                        </a:lnTo>
                      </a:path>
                    </a:pathLst>
                  </a:custGeom>
                  <a:solidFill>
                    <a:srgbClr val="FFAA2D"/>
                  </a:solidFill>
                  <a:ln>
                    <a:noFill/>
                  </a:ln>
                </p:spPr>
                <p:txBody>
                  <a:bodyPr lIns="68580" tIns="34290" rIns="68580" bIns="34290"/>
                  <a:lstStyle/>
                  <a:p>
                    <a:pPr fontAlgn="auto">
                      <a:spcBef>
                        <a:spcPts val="0"/>
                      </a:spcBef>
                      <a:spcAft>
                        <a:spcPts val="0"/>
                      </a:spcAft>
                      <a:defRPr/>
                    </a:pPr>
                    <a:endParaRPr lang="zh-CN" altLang="en-US" sz="1000" kern="0">
                      <a:solidFill>
                        <a:sysClr val="windowText" lastClr="000000"/>
                      </a:solidFill>
                      <a:latin typeface="Arial" panose="020B0604020202020204" pitchFamily="34" charset="0"/>
                    </a:endParaRPr>
                  </a:p>
                </p:txBody>
              </p:sp>
              <p:sp>
                <p:nvSpPr>
                  <p:cNvPr id="59" name="Oval 33"/>
                  <p:cNvSpPr>
                    <a:spLocks noChangeArrowheads="1"/>
                  </p:cNvSpPr>
                  <p:nvPr/>
                </p:nvSpPr>
                <p:spPr bwMode="auto">
                  <a:xfrm>
                    <a:off x="4205288" y="2333625"/>
                    <a:ext cx="115888" cy="120650"/>
                  </a:xfrm>
                  <a:prstGeom prst="ellipse">
                    <a:avLst/>
                  </a:prstGeom>
                  <a:solidFill>
                    <a:srgbClr val="FFAA2D"/>
                  </a:solidFill>
                  <a:ln>
                    <a:noFill/>
                  </a:ln>
                </p:spPr>
                <p:txBody>
                  <a:bodyPr lIns="68580" tIns="34290" rIns="68580" bIns="34290"/>
                  <a:lstStyle/>
                  <a:p>
                    <a:pPr fontAlgn="auto">
                      <a:spcBef>
                        <a:spcPts val="0"/>
                      </a:spcBef>
                      <a:spcAft>
                        <a:spcPts val="0"/>
                      </a:spcAft>
                      <a:defRPr/>
                    </a:pPr>
                    <a:endParaRPr lang="zh-CN" altLang="en-US" sz="1000" kern="0">
                      <a:solidFill>
                        <a:sysClr val="windowText" lastClr="000000"/>
                      </a:solidFill>
                      <a:latin typeface="Arial" panose="020B0604020202020204" pitchFamily="34" charset="0"/>
                    </a:endParaRPr>
                  </a:p>
                </p:txBody>
              </p:sp>
              <p:sp>
                <p:nvSpPr>
                  <p:cNvPr id="60" name="Freeform 34"/>
                  <p:cNvSpPr/>
                  <p:nvPr/>
                </p:nvSpPr>
                <p:spPr bwMode="auto">
                  <a:xfrm>
                    <a:off x="4254500" y="2454275"/>
                    <a:ext cx="17463" cy="22225"/>
                  </a:xfrm>
                  <a:custGeom>
                    <a:avLst/>
                    <a:gdLst>
                      <a:gd name="T0" fmla="*/ 4 w 11"/>
                      <a:gd name="T1" fmla="*/ 0 h 14"/>
                      <a:gd name="T2" fmla="*/ 0 w 11"/>
                      <a:gd name="T3" fmla="*/ 7 h 14"/>
                      <a:gd name="T4" fmla="*/ 4 w 11"/>
                      <a:gd name="T5" fmla="*/ 14 h 14"/>
                      <a:gd name="T6" fmla="*/ 11 w 11"/>
                      <a:gd name="T7" fmla="*/ 7 h 14"/>
                      <a:gd name="T8" fmla="*/ 4 w 11"/>
                      <a:gd name="T9" fmla="*/ 0 h 14"/>
                    </a:gdLst>
                    <a:ahLst/>
                    <a:cxnLst>
                      <a:cxn ang="0">
                        <a:pos x="T0" y="T1"/>
                      </a:cxn>
                      <a:cxn ang="0">
                        <a:pos x="T2" y="T3"/>
                      </a:cxn>
                      <a:cxn ang="0">
                        <a:pos x="T4" y="T5"/>
                      </a:cxn>
                      <a:cxn ang="0">
                        <a:pos x="T6" y="T7"/>
                      </a:cxn>
                      <a:cxn ang="0">
                        <a:pos x="T8" y="T9"/>
                      </a:cxn>
                    </a:cxnLst>
                    <a:rect l="0" t="0" r="r" b="b"/>
                    <a:pathLst>
                      <a:path w="11" h="14">
                        <a:moveTo>
                          <a:pt x="4" y="0"/>
                        </a:moveTo>
                        <a:lnTo>
                          <a:pt x="0" y="7"/>
                        </a:lnTo>
                        <a:lnTo>
                          <a:pt x="4" y="14"/>
                        </a:lnTo>
                        <a:lnTo>
                          <a:pt x="11" y="7"/>
                        </a:lnTo>
                        <a:lnTo>
                          <a:pt x="4" y="0"/>
                        </a:lnTo>
                        <a:close/>
                      </a:path>
                    </a:pathLst>
                  </a:custGeom>
                  <a:grpFill/>
                  <a:ln>
                    <a:noFill/>
                  </a:ln>
                </p:spPr>
                <p:txBody>
                  <a:bodyPr lIns="68580" tIns="34290" rIns="68580" bIns="34290"/>
                  <a:lstStyle/>
                  <a:p>
                    <a:pPr fontAlgn="auto">
                      <a:spcBef>
                        <a:spcPts val="0"/>
                      </a:spcBef>
                      <a:spcAft>
                        <a:spcPts val="0"/>
                      </a:spcAft>
                      <a:defRPr/>
                    </a:pPr>
                    <a:endParaRPr lang="zh-CN" altLang="en-US" sz="1000" kern="0">
                      <a:solidFill>
                        <a:sysClr val="windowText" lastClr="000000"/>
                      </a:solidFill>
                      <a:latin typeface="Arial" panose="020B0604020202020204" pitchFamily="34" charset="0"/>
                    </a:endParaRPr>
                  </a:p>
                </p:txBody>
              </p:sp>
              <p:sp>
                <p:nvSpPr>
                  <p:cNvPr id="61" name="Freeform 35"/>
                  <p:cNvSpPr/>
                  <p:nvPr/>
                </p:nvSpPr>
                <p:spPr bwMode="auto">
                  <a:xfrm>
                    <a:off x="4254500" y="2454275"/>
                    <a:ext cx="17463" cy="22225"/>
                  </a:xfrm>
                  <a:custGeom>
                    <a:avLst/>
                    <a:gdLst>
                      <a:gd name="T0" fmla="*/ 4 w 11"/>
                      <a:gd name="T1" fmla="*/ 0 h 14"/>
                      <a:gd name="T2" fmla="*/ 0 w 11"/>
                      <a:gd name="T3" fmla="*/ 7 h 14"/>
                      <a:gd name="T4" fmla="*/ 4 w 11"/>
                      <a:gd name="T5" fmla="*/ 14 h 14"/>
                      <a:gd name="T6" fmla="*/ 11 w 11"/>
                      <a:gd name="T7" fmla="*/ 7 h 14"/>
                      <a:gd name="T8" fmla="*/ 4 w 11"/>
                      <a:gd name="T9" fmla="*/ 0 h 14"/>
                    </a:gdLst>
                    <a:ahLst/>
                    <a:cxnLst>
                      <a:cxn ang="0">
                        <a:pos x="T0" y="T1"/>
                      </a:cxn>
                      <a:cxn ang="0">
                        <a:pos x="T2" y="T3"/>
                      </a:cxn>
                      <a:cxn ang="0">
                        <a:pos x="T4" y="T5"/>
                      </a:cxn>
                      <a:cxn ang="0">
                        <a:pos x="T6" y="T7"/>
                      </a:cxn>
                      <a:cxn ang="0">
                        <a:pos x="T8" y="T9"/>
                      </a:cxn>
                    </a:cxnLst>
                    <a:rect l="0" t="0" r="r" b="b"/>
                    <a:pathLst>
                      <a:path w="11" h="14">
                        <a:moveTo>
                          <a:pt x="4" y="0"/>
                        </a:moveTo>
                        <a:lnTo>
                          <a:pt x="0" y="7"/>
                        </a:lnTo>
                        <a:lnTo>
                          <a:pt x="4" y="14"/>
                        </a:lnTo>
                        <a:lnTo>
                          <a:pt x="11" y="7"/>
                        </a:lnTo>
                        <a:lnTo>
                          <a:pt x="4" y="0"/>
                        </a:lnTo>
                      </a:path>
                    </a:pathLst>
                  </a:custGeom>
                  <a:solidFill>
                    <a:srgbClr val="C00000"/>
                  </a:solidFill>
                  <a:ln>
                    <a:noFill/>
                  </a:ln>
                </p:spPr>
                <p:txBody>
                  <a:bodyPr lIns="68580" tIns="34290" rIns="68580" bIns="34290"/>
                  <a:lstStyle/>
                  <a:p>
                    <a:pPr fontAlgn="auto">
                      <a:spcBef>
                        <a:spcPts val="0"/>
                      </a:spcBef>
                      <a:spcAft>
                        <a:spcPts val="0"/>
                      </a:spcAft>
                      <a:defRPr/>
                    </a:pPr>
                    <a:endParaRPr lang="zh-CN" altLang="en-US" sz="1000" kern="0">
                      <a:solidFill>
                        <a:sysClr val="windowText" lastClr="000000"/>
                      </a:solidFill>
                      <a:latin typeface="Arial" panose="020B0604020202020204" pitchFamily="34" charset="0"/>
                    </a:endParaRPr>
                  </a:p>
                </p:txBody>
              </p:sp>
              <p:sp>
                <p:nvSpPr>
                  <p:cNvPr id="62" name="Freeform 36"/>
                  <p:cNvSpPr/>
                  <p:nvPr/>
                </p:nvSpPr>
                <p:spPr bwMode="auto">
                  <a:xfrm>
                    <a:off x="4246563" y="2476500"/>
                    <a:ext cx="33338" cy="79375"/>
                  </a:xfrm>
                  <a:custGeom>
                    <a:avLst/>
                    <a:gdLst>
                      <a:gd name="T0" fmla="*/ 9 w 21"/>
                      <a:gd name="T1" fmla="*/ 0 h 50"/>
                      <a:gd name="T2" fmla="*/ 9 w 21"/>
                      <a:gd name="T3" fmla="*/ 0 h 50"/>
                      <a:gd name="T4" fmla="*/ 5 w 21"/>
                      <a:gd name="T5" fmla="*/ 5 h 50"/>
                      <a:gd name="T6" fmla="*/ 0 w 21"/>
                      <a:gd name="T7" fmla="*/ 26 h 50"/>
                      <a:gd name="T8" fmla="*/ 9 w 21"/>
                      <a:gd name="T9" fmla="*/ 50 h 50"/>
                      <a:gd name="T10" fmla="*/ 21 w 21"/>
                      <a:gd name="T11" fmla="*/ 26 h 50"/>
                      <a:gd name="T12" fmla="*/ 14 w 21"/>
                      <a:gd name="T13" fmla="*/ 5 h 50"/>
                      <a:gd name="T14" fmla="*/ 9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9" y="0"/>
                        </a:moveTo>
                        <a:lnTo>
                          <a:pt x="9" y="0"/>
                        </a:lnTo>
                        <a:lnTo>
                          <a:pt x="5" y="5"/>
                        </a:lnTo>
                        <a:lnTo>
                          <a:pt x="0" y="26"/>
                        </a:lnTo>
                        <a:lnTo>
                          <a:pt x="9" y="50"/>
                        </a:lnTo>
                        <a:lnTo>
                          <a:pt x="21" y="26"/>
                        </a:lnTo>
                        <a:lnTo>
                          <a:pt x="14" y="5"/>
                        </a:lnTo>
                        <a:lnTo>
                          <a:pt x="9" y="0"/>
                        </a:lnTo>
                        <a:close/>
                      </a:path>
                    </a:pathLst>
                  </a:custGeom>
                  <a:grpFill/>
                  <a:ln>
                    <a:noFill/>
                  </a:ln>
                </p:spPr>
                <p:txBody>
                  <a:bodyPr lIns="68580" tIns="34290" rIns="68580" bIns="34290"/>
                  <a:lstStyle/>
                  <a:p>
                    <a:pPr fontAlgn="auto">
                      <a:spcBef>
                        <a:spcPts val="0"/>
                      </a:spcBef>
                      <a:spcAft>
                        <a:spcPts val="0"/>
                      </a:spcAft>
                      <a:defRPr/>
                    </a:pPr>
                    <a:endParaRPr lang="zh-CN" altLang="en-US" sz="1000" kern="0">
                      <a:solidFill>
                        <a:sysClr val="windowText" lastClr="000000"/>
                      </a:solidFill>
                      <a:latin typeface="Arial" panose="020B0604020202020204" pitchFamily="34" charset="0"/>
                    </a:endParaRPr>
                  </a:p>
                </p:txBody>
              </p:sp>
              <p:sp>
                <p:nvSpPr>
                  <p:cNvPr id="63" name="Freeform 37"/>
                  <p:cNvSpPr/>
                  <p:nvPr/>
                </p:nvSpPr>
                <p:spPr bwMode="auto">
                  <a:xfrm>
                    <a:off x="4246563" y="2476500"/>
                    <a:ext cx="33338" cy="79375"/>
                  </a:xfrm>
                  <a:custGeom>
                    <a:avLst/>
                    <a:gdLst>
                      <a:gd name="T0" fmla="*/ 9 w 21"/>
                      <a:gd name="T1" fmla="*/ 0 h 50"/>
                      <a:gd name="T2" fmla="*/ 9 w 21"/>
                      <a:gd name="T3" fmla="*/ 0 h 50"/>
                      <a:gd name="T4" fmla="*/ 5 w 21"/>
                      <a:gd name="T5" fmla="*/ 5 h 50"/>
                      <a:gd name="T6" fmla="*/ 0 w 21"/>
                      <a:gd name="T7" fmla="*/ 26 h 50"/>
                      <a:gd name="T8" fmla="*/ 9 w 21"/>
                      <a:gd name="T9" fmla="*/ 50 h 50"/>
                      <a:gd name="T10" fmla="*/ 21 w 21"/>
                      <a:gd name="T11" fmla="*/ 26 h 50"/>
                      <a:gd name="T12" fmla="*/ 14 w 21"/>
                      <a:gd name="T13" fmla="*/ 5 h 50"/>
                      <a:gd name="T14" fmla="*/ 9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9" y="0"/>
                        </a:moveTo>
                        <a:lnTo>
                          <a:pt x="9" y="0"/>
                        </a:lnTo>
                        <a:lnTo>
                          <a:pt x="5" y="5"/>
                        </a:lnTo>
                        <a:lnTo>
                          <a:pt x="0" y="26"/>
                        </a:lnTo>
                        <a:lnTo>
                          <a:pt x="9" y="50"/>
                        </a:lnTo>
                        <a:lnTo>
                          <a:pt x="21" y="26"/>
                        </a:lnTo>
                        <a:lnTo>
                          <a:pt x="14" y="5"/>
                        </a:lnTo>
                        <a:lnTo>
                          <a:pt x="9" y="0"/>
                        </a:lnTo>
                      </a:path>
                    </a:pathLst>
                  </a:custGeom>
                  <a:solidFill>
                    <a:srgbClr val="FFAA2D"/>
                  </a:solidFill>
                  <a:ln>
                    <a:noFill/>
                  </a:ln>
                </p:spPr>
                <p:txBody>
                  <a:bodyPr lIns="68580" tIns="34290" rIns="68580" bIns="34290"/>
                  <a:lstStyle/>
                  <a:p>
                    <a:pPr fontAlgn="auto">
                      <a:spcBef>
                        <a:spcPts val="0"/>
                      </a:spcBef>
                      <a:spcAft>
                        <a:spcPts val="0"/>
                      </a:spcAft>
                      <a:defRPr/>
                    </a:pPr>
                    <a:endParaRPr lang="zh-CN" altLang="en-US" sz="1000" kern="0">
                      <a:solidFill>
                        <a:sysClr val="windowText" lastClr="000000"/>
                      </a:solidFill>
                      <a:latin typeface="Arial" panose="020B0604020202020204" pitchFamily="34" charset="0"/>
                    </a:endParaRPr>
                  </a:p>
                </p:txBody>
              </p:sp>
              <p:sp>
                <p:nvSpPr>
                  <p:cNvPr id="64" name="Oval 38"/>
                  <p:cNvSpPr>
                    <a:spLocks noChangeArrowheads="1"/>
                  </p:cNvSpPr>
                  <p:nvPr/>
                </p:nvSpPr>
                <p:spPr bwMode="auto">
                  <a:xfrm>
                    <a:off x="4541838" y="2333625"/>
                    <a:ext cx="117475" cy="120650"/>
                  </a:xfrm>
                  <a:prstGeom prst="ellipse">
                    <a:avLst/>
                  </a:prstGeom>
                  <a:solidFill>
                    <a:srgbClr val="FFAA2D"/>
                  </a:solidFill>
                  <a:ln>
                    <a:noFill/>
                  </a:ln>
                </p:spPr>
                <p:txBody>
                  <a:bodyPr lIns="68580" tIns="34290" rIns="68580" bIns="34290"/>
                  <a:lstStyle/>
                  <a:p>
                    <a:pPr fontAlgn="auto">
                      <a:spcBef>
                        <a:spcPts val="0"/>
                      </a:spcBef>
                      <a:spcAft>
                        <a:spcPts val="0"/>
                      </a:spcAft>
                      <a:defRPr/>
                    </a:pPr>
                    <a:endParaRPr lang="zh-CN" altLang="en-US" sz="1000" kern="0">
                      <a:solidFill>
                        <a:sysClr val="windowText" lastClr="000000"/>
                      </a:solidFill>
                      <a:latin typeface="Arial" panose="020B0604020202020204" pitchFamily="34" charset="0"/>
                    </a:endParaRPr>
                  </a:p>
                </p:txBody>
              </p:sp>
              <p:sp>
                <p:nvSpPr>
                  <p:cNvPr id="65" name="Freeform 39"/>
                  <p:cNvSpPr/>
                  <p:nvPr/>
                </p:nvSpPr>
                <p:spPr bwMode="auto">
                  <a:xfrm>
                    <a:off x="4530725" y="2457450"/>
                    <a:ext cx="177800" cy="150813"/>
                  </a:xfrm>
                  <a:custGeom>
                    <a:avLst/>
                    <a:gdLst>
                      <a:gd name="T0" fmla="*/ 30 w 47"/>
                      <a:gd name="T1" fmla="*/ 0 h 40"/>
                      <a:gd name="T2" fmla="*/ 19 w 47"/>
                      <a:gd name="T3" fmla="*/ 33 h 40"/>
                      <a:gd name="T4" fmla="*/ 7 w 47"/>
                      <a:gd name="T5" fmla="*/ 0 h 40"/>
                      <a:gd name="T6" fmla="*/ 0 w 47"/>
                      <a:gd name="T7" fmla="*/ 5 h 40"/>
                      <a:gd name="T8" fmla="*/ 15 w 47"/>
                      <a:gd name="T9" fmla="*/ 34 h 40"/>
                      <a:gd name="T10" fmla="*/ 15 w 47"/>
                      <a:gd name="T11" fmla="*/ 35 h 40"/>
                      <a:gd name="T12" fmla="*/ 15 w 47"/>
                      <a:gd name="T13" fmla="*/ 36 h 40"/>
                      <a:gd name="T14" fmla="*/ 15 w 47"/>
                      <a:gd name="T15" fmla="*/ 36 h 40"/>
                      <a:gd name="T16" fmla="*/ 14 w 47"/>
                      <a:gd name="T17" fmla="*/ 40 h 40"/>
                      <a:gd name="T18" fmla="*/ 19 w 47"/>
                      <a:gd name="T19" fmla="*/ 40 h 40"/>
                      <a:gd name="T20" fmla="*/ 47 w 47"/>
                      <a:gd name="T21" fmla="*/ 25 h 40"/>
                      <a:gd name="T22" fmla="*/ 47 w 47"/>
                      <a:gd name="T23" fmla="*/ 25 h 40"/>
                      <a:gd name="T24" fmla="*/ 47 w 47"/>
                      <a:gd name="T25" fmla="*/ 25 h 40"/>
                      <a:gd name="T26" fmla="*/ 30 w 47"/>
                      <a:gd name="T2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0">
                        <a:moveTo>
                          <a:pt x="30" y="0"/>
                        </a:moveTo>
                        <a:cubicBezTo>
                          <a:pt x="19" y="33"/>
                          <a:pt x="19" y="33"/>
                          <a:pt x="19" y="33"/>
                        </a:cubicBezTo>
                        <a:cubicBezTo>
                          <a:pt x="7" y="0"/>
                          <a:pt x="7" y="0"/>
                          <a:pt x="7" y="0"/>
                        </a:cubicBezTo>
                        <a:cubicBezTo>
                          <a:pt x="4" y="1"/>
                          <a:pt x="2" y="3"/>
                          <a:pt x="0" y="5"/>
                        </a:cubicBezTo>
                        <a:cubicBezTo>
                          <a:pt x="8" y="12"/>
                          <a:pt x="14" y="23"/>
                          <a:pt x="15" y="34"/>
                        </a:cubicBezTo>
                        <a:cubicBezTo>
                          <a:pt x="15" y="35"/>
                          <a:pt x="15" y="35"/>
                          <a:pt x="15" y="35"/>
                        </a:cubicBezTo>
                        <a:cubicBezTo>
                          <a:pt x="15" y="36"/>
                          <a:pt x="15" y="36"/>
                          <a:pt x="15" y="36"/>
                        </a:cubicBezTo>
                        <a:cubicBezTo>
                          <a:pt x="15" y="36"/>
                          <a:pt x="15" y="36"/>
                          <a:pt x="15" y="36"/>
                        </a:cubicBezTo>
                        <a:cubicBezTo>
                          <a:pt x="15" y="37"/>
                          <a:pt x="14" y="38"/>
                          <a:pt x="14" y="40"/>
                        </a:cubicBezTo>
                        <a:cubicBezTo>
                          <a:pt x="15" y="40"/>
                          <a:pt x="17" y="40"/>
                          <a:pt x="19" y="40"/>
                        </a:cubicBezTo>
                        <a:cubicBezTo>
                          <a:pt x="34" y="40"/>
                          <a:pt x="46" y="32"/>
                          <a:pt x="47" y="25"/>
                        </a:cubicBezTo>
                        <a:cubicBezTo>
                          <a:pt x="47" y="25"/>
                          <a:pt x="47" y="25"/>
                          <a:pt x="47" y="25"/>
                        </a:cubicBezTo>
                        <a:cubicBezTo>
                          <a:pt x="47" y="25"/>
                          <a:pt x="47" y="25"/>
                          <a:pt x="47" y="25"/>
                        </a:cubicBezTo>
                        <a:cubicBezTo>
                          <a:pt x="46" y="14"/>
                          <a:pt x="40" y="5"/>
                          <a:pt x="30" y="0"/>
                        </a:cubicBezTo>
                      </a:path>
                    </a:pathLst>
                  </a:custGeom>
                  <a:solidFill>
                    <a:srgbClr val="FFAA2D"/>
                  </a:solidFill>
                  <a:ln>
                    <a:noFill/>
                  </a:ln>
                </p:spPr>
                <p:txBody>
                  <a:bodyPr lIns="68580" tIns="34290" rIns="68580" bIns="34290"/>
                  <a:lstStyle/>
                  <a:p>
                    <a:pPr fontAlgn="auto">
                      <a:spcBef>
                        <a:spcPts val="0"/>
                      </a:spcBef>
                      <a:spcAft>
                        <a:spcPts val="0"/>
                      </a:spcAft>
                      <a:defRPr/>
                    </a:pPr>
                    <a:endParaRPr lang="zh-CN" altLang="en-US" sz="1000" kern="0">
                      <a:solidFill>
                        <a:sysClr val="windowText" lastClr="000000"/>
                      </a:solidFill>
                      <a:latin typeface="Arial" panose="020B0604020202020204" pitchFamily="34" charset="0"/>
                    </a:endParaRPr>
                  </a:p>
                </p:txBody>
              </p:sp>
              <p:sp>
                <p:nvSpPr>
                  <p:cNvPr id="66" name="Freeform 40"/>
                  <p:cNvSpPr/>
                  <p:nvPr/>
                </p:nvSpPr>
                <p:spPr bwMode="auto">
                  <a:xfrm>
                    <a:off x="4591050" y="2454275"/>
                    <a:ext cx="19050" cy="22225"/>
                  </a:xfrm>
                  <a:custGeom>
                    <a:avLst/>
                    <a:gdLst>
                      <a:gd name="T0" fmla="*/ 7 w 12"/>
                      <a:gd name="T1" fmla="*/ 0 h 14"/>
                      <a:gd name="T2" fmla="*/ 0 w 12"/>
                      <a:gd name="T3" fmla="*/ 7 h 14"/>
                      <a:gd name="T4" fmla="*/ 7 w 12"/>
                      <a:gd name="T5" fmla="*/ 14 h 14"/>
                      <a:gd name="T6" fmla="*/ 12 w 12"/>
                      <a:gd name="T7" fmla="*/ 7 h 14"/>
                      <a:gd name="T8" fmla="*/ 7 w 12"/>
                      <a:gd name="T9" fmla="*/ 0 h 14"/>
                    </a:gdLst>
                    <a:ahLst/>
                    <a:cxnLst>
                      <a:cxn ang="0">
                        <a:pos x="T0" y="T1"/>
                      </a:cxn>
                      <a:cxn ang="0">
                        <a:pos x="T2" y="T3"/>
                      </a:cxn>
                      <a:cxn ang="0">
                        <a:pos x="T4" y="T5"/>
                      </a:cxn>
                      <a:cxn ang="0">
                        <a:pos x="T6" y="T7"/>
                      </a:cxn>
                      <a:cxn ang="0">
                        <a:pos x="T8" y="T9"/>
                      </a:cxn>
                    </a:cxnLst>
                    <a:rect l="0" t="0" r="r" b="b"/>
                    <a:pathLst>
                      <a:path w="12" h="14">
                        <a:moveTo>
                          <a:pt x="7" y="0"/>
                        </a:moveTo>
                        <a:lnTo>
                          <a:pt x="0" y="7"/>
                        </a:lnTo>
                        <a:lnTo>
                          <a:pt x="7" y="14"/>
                        </a:lnTo>
                        <a:lnTo>
                          <a:pt x="12" y="7"/>
                        </a:lnTo>
                        <a:lnTo>
                          <a:pt x="7" y="0"/>
                        </a:lnTo>
                        <a:close/>
                      </a:path>
                    </a:pathLst>
                  </a:custGeom>
                  <a:grpFill/>
                  <a:ln>
                    <a:noFill/>
                  </a:ln>
                </p:spPr>
                <p:txBody>
                  <a:bodyPr lIns="68580" tIns="34290" rIns="68580" bIns="34290"/>
                  <a:lstStyle/>
                  <a:p>
                    <a:pPr fontAlgn="auto">
                      <a:spcBef>
                        <a:spcPts val="0"/>
                      </a:spcBef>
                      <a:spcAft>
                        <a:spcPts val="0"/>
                      </a:spcAft>
                      <a:defRPr/>
                    </a:pPr>
                    <a:endParaRPr lang="zh-CN" altLang="en-US" sz="1000" kern="0">
                      <a:solidFill>
                        <a:sysClr val="windowText" lastClr="000000"/>
                      </a:solidFill>
                      <a:latin typeface="Arial" panose="020B0604020202020204" pitchFamily="34" charset="0"/>
                    </a:endParaRPr>
                  </a:p>
                </p:txBody>
              </p:sp>
              <p:sp>
                <p:nvSpPr>
                  <p:cNvPr id="67" name="Freeform 41"/>
                  <p:cNvSpPr/>
                  <p:nvPr/>
                </p:nvSpPr>
                <p:spPr bwMode="auto">
                  <a:xfrm>
                    <a:off x="4591050" y="2454275"/>
                    <a:ext cx="19050" cy="22225"/>
                  </a:xfrm>
                  <a:custGeom>
                    <a:avLst/>
                    <a:gdLst>
                      <a:gd name="T0" fmla="*/ 7 w 12"/>
                      <a:gd name="T1" fmla="*/ 0 h 14"/>
                      <a:gd name="T2" fmla="*/ 0 w 12"/>
                      <a:gd name="T3" fmla="*/ 7 h 14"/>
                      <a:gd name="T4" fmla="*/ 7 w 12"/>
                      <a:gd name="T5" fmla="*/ 14 h 14"/>
                      <a:gd name="T6" fmla="*/ 12 w 12"/>
                      <a:gd name="T7" fmla="*/ 7 h 14"/>
                      <a:gd name="T8" fmla="*/ 7 w 12"/>
                      <a:gd name="T9" fmla="*/ 0 h 14"/>
                    </a:gdLst>
                    <a:ahLst/>
                    <a:cxnLst>
                      <a:cxn ang="0">
                        <a:pos x="T0" y="T1"/>
                      </a:cxn>
                      <a:cxn ang="0">
                        <a:pos x="T2" y="T3"/>
                      </a:cxn>
                      <a:cxn ang="0">
                        <a:pos x="T4" y="T5"/>
                      </a:cxn>
                      <a:cxn ang="0">
                        <a:pos x="T6" y="T7"/>
                      </a:cxn>
                      <a:cxn ang="0">
                        <a:pos x="T8" y="T9"/>
                      </a:cxn>
                    </a:cxnLst>
                    <a:rect l="0" t="0" r="r" b="b"/>
                    <a:pathLst>
                      <a:path w="12" h="14">
                        <a:moveTo>
                          <a:pt x="7" y="0"/>
                        </a:moveTo>
                        <a:lnTo>
                          <a:pt x="0" y="7"/>
                        </a:lnTo>
                        <a:lnTo>
                          <a:pt x="7" y="14"/>
                        </a:lnTo>
                        <a:lnTo>
                          <a:pt x="12" y="7"/>
                        </a:lnTo>
                        <a:lnTo>
                          <a:pt x="7" y="0"/>
                        </a:lnTo>
                      </a:path>
                    </a:pathLst>
                  </a:custGeom>
                  <a:solidFill>
                    <a:srgbClr val="C00000"/>
                  </a:solidFill>
                  <a:ln>
                    <a:noFill/>
                  </a:ln>
                </p:spPr>
                <p:txBody>
                  <a:bodyPr lIns="68580" tIns="34290" rIns="68580" bIns="34290"/>
                  <a:lstStyle/>
                  <a:p>
                    <a:pPr fontAlgn="auto">
                      <a:spcBef>
                        <a:spcPts val="0"/>
                      </a:spcBef>
                      <a:spcAft>
                        <a:spcPts val="0"/>
                      </a:spcAft>
                      <a:defRPr/>
                    </a:pPr>
                    <a:endParaRPr lang="zh-CN" altLang="en-US" sz="1000" kern="0">
                      <a:solidFill>
                        <a:sysClr val="windowText" lastClr="000000"/>
                      </a:solidFill>
                      <a:latin typeface="Arial" panose="020B0604020202020204" pitchFamily="34" charset="0"/>
                    </a:endParaRPr>
                  </a:p>
                </p:txBody>
              </p:sp>
              <p:sp>
                <p:nvSpPr>
                  <p:cNvPr id="68" name="Freeform 42"/>
                  <p:cNvSpPr/>
                  <p:nvPr/>
                </p:nvSpPr>
                <p:spPr bwMode="auto">
                  <a:xfrm>
                    <a:off x="4583113" y="2476500"/>
                    <a:ext cx="33338" cy="79375"/>
                  </a:xfrm>
                  <a:custGeom>
                    <a:avLst/>
                    <a:gdLst>
                      <a:gd name="T0" fmla="*/ 12 w 21"/>
                      <a:gd name="T1" fmla="*/ 0 h 50"/>
                      <a:gd name="T2" fmla="*/ 12 w 21"/>
                      <a:gd name="T3" fmla="*/ 0 h 50"/>
                      <a:gd name="T4" fmla="*/ 7 w 21"/>
                      <a:gd name="T5" fmla="*/ 5 h 50"/>
                      <a:gd name="T6" fmla="*/ 0 w 21"/>
                      <a:gd name="T7" fmla="*/ 26 h 50"/>
                      <a:gd name="T8" fmla="*/ 12 w 21"/>
                      <a:gd name="T9" fmla="*/ 50 h 50"/>
                      <a:gd name="T10" fmla="*/ 21 w 21"/>
                      <a:gd name="T11" fmla="*/ 26 h 50"/>
                      <a:gd name="T12" fmla="*/ 17 w 21"/>
                      <a:gd name="T13" fmla="*/ 5 h 50"/>
                      <a:gd name="T14" fmla="*/ 12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12" y="0"/>
                        </a:moveTo>
                        <a:lnTo>
                          <a:pt x="12" y="0"/>
                        </a:lnTo>
                        <a:lnTo>
                          <a:pt x="7" y="5"/>
                        </a:lnTo>
                        <a:lnTo>
                          <a:pt x="0" y="26"/>
                        </a:lnTo>
                        <a:lnTo>
                          <a:pt x="12" y="50"/>
                        </a:lnTo>
                        <a:lnTo>
                          <a:pt x="21" y="26"/>
                        </a:lnTo>
                        <a:lnTo>
                          <a:pt x="17" y="5"/>
                        </a:lnTo>
                        <a:lnTo>
                          <a:pt x="12" y="0"/>
                        </a:lnTo>
                        <a:close/>
                      </a:path>
                    </a:pathLst>
                  </a:custGeom>
                  <a:grpFill/>
                  <a:ln>
                    <a:noFill/>
                  </a:ln>
                </p:spPr>
                <p:txBody>
                  <a:bodyPr lIns="68580" tIns="34290" rIns="68580" bIns="34290"/>
                  <a:lstStyle/>
                  <a:p>
                    <a:pPr fontAlgn="auto">
                      <a:spcBef>
                        <a:spcPts val="0"/>
                      </a:spcBef>
                      <a:spcAft>
                        <a:spcPts val="0"/>
                      </a:spcAft>
                      <a:defRPr/>
                    </a:pPr>
                    <a:endParaRPr lang="zh-CN" altLang="en-US" sz="1000" kern="0">
                      <a:solidFill>
                        <a:sysClr val="windowText" lastClr="000000"/>
                      </a:solidFill>
                      <a:latin typeface="Arial" panose="020B0604020202020204" pitchFamily="34" charset="0"/>
                    </a:endParaRPr>
                  </a:p>
                </p:txBody>
              </p:sp>
              <p:sp>
                <p:nvSpPr>
                  <p:cNvPr id="69" name="Freeform 43"/>
                  <p:cNvSpPr/>
                  <p:nvPr/>
                </p:nvSpPr>
                <p:spPr bwMode="auto">
                  <a:xfrm>
                    <a:off x="4583113" y="2476500"/>
                    <a:ext cx="33338" cy="79375"/>
                  </a:xfrm>
                  <a:custGeom>
                    <a:avLst/>
                    <a:gdLst>
                      <a:gd name="T0" fmla="*/ 12 w 21"/>
                      <a:gd name="T1" fmla="*/ 0 h 50"/>
                      <a:gd name="T2" fmla="*/ 12 w 21"/>
                      <a:gd name="T3" fmla="*/ 0 h 50"/>
                      <a:gd name="T4" fmla="*/ 7 w 21"/>
                      <a:gd name="T5" fmla="*/ 5 h 50"/>
                      <a:gd name="T6" fmla="*/ 0 w 21"/>
                      <a:gd name="T7" fmla="*/ 26 h 50"/>
                      <a:gd name="T8" fmla="*/ 12 w 21"/>
                      <a:gd name="T9" fmla="*/ 50 h 50"/>
                      <a:gd name="T10" fmla="*/ 21 w 21"/>
                      <a:gd name="T11" fmla="*/ 26 h 50"/>
                      <a:gd name="T12" fmla="*/ 17 w 21"/>
                      <a:gd name="T13" fmla="*/ 5 h 50"/>
                      <a:gd name="T14" fmla="*/ 12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12" y="0"/>
                        </a:moveTo>
                        <a:lnTo>
                          <a:pt x="12" y="0"/>
                        </a:lnTo>
                        <a:lnTo>
                          <a:pt x="7" y="5"/>
                        </a:lnTo>
                        <a:lnTo>
                          <a:pt x="0" y="26"/>
                        </a:lnTo>
                        <a:lnTo>
                          <a:pt x="12" y="50"/>
                        </a:lnTo>
                        <a:lnTo>
                          <a:pt x="21" y="26"/>
                        </a:lnTo>
                        <a:lnTo>
                          <a:pt x="17" y="5"/>
                        </a:lnTo>
                        <a:lnTo>
                          <a:pt x="12" y="0"/>
                        </a:lnTo>
                      </a:path>
                    </a:pathLst>
                  </a:custGeom>
                  <a:solidFill>
                    <a:srgbClr val="FFAA2D"/>
                  </a:solidFill>
                  <a:ln>
                    <a:noFill/>
                  </a:ln>
                </p:spPr>
                <p:txBody>
                  <a:bodyPr lIns="68580" tIns="34290" rIns="68580" bIns="34290"/>
                  <a:lstStyle/>
                  <a:p>
                    <a:pPr fontAlgn="auto">
                      <a:spcBef>
                        <a:spcPts val="0"/>
                      </a:spcBef>
                      <a:spcAft>
                        <a:spcPts val="0"/>
                      </a:spcAft>
                      <a:defRPr/>
                    </a:pPr>
                    <a:endParaRPr lang="zh-CN" altLang="en-US" sz="1000" kern="0">
                      <a:solidFill>
                        <a:sysClr val="windowText" lastClr="000000"/>
                      </a:solidFill>
                      <a:latin typeface="Arial" panose="020B0604020202020204" pitchFamily="34" charset="0"/>
                    </a:endParaRPr>
                  </a:p>
                </p:txBody>
              </p:sp>
              <p:sp>
                <p:nvSpPr>
                  <p:cNvPr id="70" name="Freeform 44"/>
                  <p:cNvSpPr/>
                  <p:nvPr/>
                </p:nvSpPr>
                <p:spPr bwMode="auto">
                  <a:xfrm>
                    <a:off x="4156075" y="2457450"/>
                    <a:ext cx="177800" cy="150813"/>
                  </a:xfrm>
                  <a:custGeom>
                    <a:avLst/>
                    <a:gdLst>
                      <a:gd name="T0" fmla="*/ 40 w 47"/>
                      <a:gd name="T1" fmla="*/ 0 h 40"/>
                      <a:gd name="T2" fmla="*/ 28 w 47"/>
                      <a:gd name="T3" fmla="*/ 33 h 40"/>
                      <a:gd name="T4" fmla="*/ 17 w 47"/>
                      <a:gd name="T5" fmla="*/ 0 h 40"/>
                      <a:gd name="T6" fmla="*/ 0 w 47"/>
                      <a:gd name="T7" fmla="*/ 25 h 40"/>
                      <a:gd name="T8" fmla="*/ 0 w 47"/>
                      <a:gd name="T9" fmla="*/ 25 h 40"/>
                      <a:gd name="T10" fmla="*/ 0 w 47"/>
                      <a:gd name="T11" fmla="*/ 25 h 40"/>
                      <a:gd name="T12" fmla="*/ 28 w 47"/>
                      <a:gd name="T13" fmla="*/ 40 h 40"/>
                      <a:gd name="T14" fmla="*/ 33 w 47"/>
                      <a:gd name="T15" fmla="*/ 40 h 40"/>
                      <a:gd name="T16" fmla="*/ 32 w 47"/>
                      <a:gd name="T17" fmla="*/ 36 h 40"/>
                      <a:gd name="T18" fmla="*/ 32 w 47"/>
                      <a:gd name="T19" fmla="*/ 36 h 40"/>
                      <a:gd name="T20" fmla="*/ 32 w 47"/>
                      <a:gd name="T21" fmla="*/ 35 h 40"/>
                      <a:gd name="T22" fmla="*/ 32 w 47"/>
                      <a:gd name="T23" fmla="*/ 34 h 40"/>
                      <a:gd name="T24" fmla="*/ 39 w 47"/>
                      <a:gd name="T25" fmla="*/ 13 h 40"/>
                      <a:gd name="T26" fmla="*/ 47 w 47"/>
                      <a:gd name="T27" fmla="*/ 5 h 40"/>
                      <a:gd name="T28" fmla="*/ 40 w 47"/>
                      <a:gd name="T2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0">
                        <a:moveTo>
                          <a:pt x="40" y="0"/>
                        </a:moveTo>
                        <a:cubicBezTo>
                          <a:pt x="28" y="33"/>
                          <a:pt x="28" y="33"/>
                          <a:pt x="28" y="33"/>
                        </a:cubicBezTo>
                        <a:cubicBezTo>
                          <a:pt x="17" y="0"/>
                          <a:pt x="17" y="0"/>
                          <a:pt x="17" y="0"/>
                        </a:cubicBezTo>
                        <a:cubicBezTo>
                          <a:pt x="7" y="5"/>
                          <a:pt x="1" y="14"/>
                          <a:pt x="0" y="25"/>
                        </a:cubicBezTo>
                        <a:cubicBezTo>
                          <a:pt x="0" y="25"/>
                          <a:pt x="0" y="25"/>
                          <a:pt x="0" y="25"/>
                        </a:cubicBezTo>
                        <a:cubicBezTo>
                          <a:pt x="0" y="25"/>
                          <a:pt x="0" y="25"/>
                          <a:pt x="0" y="25"/>
                        </a:cubicBezTo>
                        <a:cubicBezTo>
                          <a:pt x="0" y="32"/>
                          <a:pt x="13" y="40"/>
                          <a:pt x="28" y="40"/>
                        </a:cubicBezTo>
                        <a:cubicBezTo>
                          <a:pt x="30" y="40"/>
                          <a:pt x="32" y="40"/>
                          <a:pt x="33" y="40"/>
                        </a:cubicBezTo>
                        <a:cubicBezTo>
                          <a:pt x="33" y="38"/>
                          <a:pt x="32" y="37"/>
                          <a:pt x="32" y="36"/>
                        </a:cubicBezTo>
                        <a:cubicBezTo>
                          <a:pt x="32" y="36"/>
                          <a:pt x="32" y="36"/>
                          <a:pt x="32" y="36"/>
                        </a:cubicBezTo>
                        <a:cubicBezTo>
                          <a:pt x="32" y="35"/>
                          <a:pt x="32" y="35"/>
                          <a:pt x="32" y="35"/>
                        </a:cubicBezTo>
                        <a:cubicBezTo>
                          <a:pt x="32" y="35"/>
                          <a:pt x="32" y="35"/>
                          <a:pt x="32" y="34"/>
                        </a:cubicBezTo>
                        <a:cubicBezTo>
                          <a:pt x="33" y="27"/>
                          <a:pt x="35" y="20"/>
                          <a:pt x="39" y="13"/>
                        </a:cubicBezTo>
                        <a:cubicBezTo>
                          <a:pt x="42" y="10"/>
                          <a:pt x="44" y="7"/>
                          <a:pt x="47" y="5"/>
                        </a:cubicBezTo>
                        <a:cubicBezTo>
                          <a:pt x="45" y="3"/>
                          <a:pt x="43" y="1"/>
                          <a:pt x="40" y="0"/>
                        </a:cubicBezTo>
                      </a:path>
                    </a:pathLst>
                  </a:custGeom>
                  <a:solidFill>
                    <a:srgbClr val="FFAA2D"/>
                  </a:solidFill>
                  <a:ln>
                    <a:noFill/>
                  </a:ln>
                </p:spPr>
                <p:txBody>
                  <a:bodyPr lIns="68580" tIns="34290" rIns="68580" bIns="34290"/>
                  <a:lstStyle/>
                  <a:p>
                    <a:pPr fontAlgn="auto">
                      <a:spcBef>
                        <a:spcPts val="0"/>
                      </a:spcBef>
                      <a:spcAft>
                        <a:spcPts val="0"/>
                      </a:spcAft>
                      <a:defRPr/>
                    </a:pPr>
                    <a:endParaRPr lang="zh-CN" altLang="en-US" sz="1000" kern="0">
                      <a:solidFill>
                        <a:sysClr val="windowText" lastClr="000000"/>
                      </a:solidFill>
                      <a:latin typeface="Arial" panose="020B0604020202020204" pitchFamily="34" charset="0"/>
                    </a:endParaRPr>
                  </a:p>
                </p:txBody>
              </p:sp>
            </p:grpSp>
          </p:grpSp>
          <p:grpSp>
            <p:nvGrpSpPr>
              <p:cNvPr id="27" name="组合 75"/>
              <p:cNvGrpSpPr/>
              <p:nvPr/>
            </p:nvGrpSpPr>
            <p:grpSpPr bwMode="auto">
              <a:xfrm>
                <a:off x="4385462" y="3960593"/>
                <a:ext cx="593961" cy="593961"/>
                <a:chOff x="5276799" y="5817699"/>
                <a:chExt cx="877102" cy="877102"/>
              </a:xfrm>
            </p:grpSpPr>
            <p:grpSp>
              <p:nvGrpSpPr>
                <p:cNvPr id="37" name="组合 76"/>
                <p:cNvGrpSpPr/>
                <p:nvPr/>
              </p:nvGrpSpPr>
              <p:grpSpPr>
                <a:xfrm>
                  <a:off x="5276799" y="5817699"/>
                  <a:ext cx="877102" cy="877102"/>
                  <a:chOff x="304800" y="673100"/>
                  <a:chExt cx="4000500" cy="4000500"/>
                </a:xfrm>
                <a:effectLst>
                  <a:outerShdw blurRad="444500" dist="254000" dir="8100000" algn="tr" rotWithShape="0">
                    <a:prstClr val="black">
                      <a:alpha val="50000"/>
                    </a:prstClr>
                  </a:outerShdw>
                </a:effectLst>
              </p:grpSpPr>
              <p:sp>
                <p:nvSpPr>
                  <p:cNvPr id="49" name="同心圆 4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12700" cap="flat" cmpd="sng" algn="ctr">
                    <a:noFill/>
                    <a:prstDash val="solid"/>
                    <a:miter lim="800000"/>
                  </a:ln>
                  <a:effectLst/>
                </p:spPr>
                <p:txBody>
                  <a:bodyPr anchor="ctr"/>
                  <a:lstStyle/>
                  <a:p>
                    <a:pPr algn="ctr" fontAlgn="auto">
                      <a:spcBef>
                        <a:spcPts val="0"/>
                      </a:spcBef>
                      <a:spcAft>
                        <a:spcPts val="0"/>
                      </a:spcAft>
                      <a:defRPr/>
                    </a:pPr>
                    <a:endParaRPr lang="zh-CN" altLang="en-US" sz="1000" kern="0" dirty="0">
                      <a:solidFill>
                        <a:sysClr val="windowText" lastClr="000000"/>
                      </a:solidFill>
                      <a:latin typeface="Calibri" panose="020F0502020204030204"/>
                      <a:ea typeface="微软雅黑" panose="020B0503020204020204" pitchFamily="34" charset="-122"/>
                    </a:endParaRPr>
                  </a:p>
                </p:txBody>
              </p:sp>
              <p:sp>
                <p:nvSpPr>
                  <p:cNvPr id="50" name="椭圆 49"/>
                  <p:cNvSpPr/>
                  <p:nvPr/>
                </p:nvSpPr>
                <p:spPr>
                  <a:xfrm>
                    <a:off x="523937" y="892237"/>
                    <a:ext cx="3562222" cy="3562226"/>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12700" cap="flat" cmpd="sng" algn="ctr">
                    <a:noFill/>
                    <a:prstDash val="solid"/>
                    <a:miter lim="800000"/>
                  </a:ln>
                  <a:effectLst/>
                </p:spPr>
                <p:txBody>
                  <a:bodyPr anchor="ctr"/>
                  <a:lstStyle/>
                  <a:p>
                    <a:pPr algn="ctr" fontAlgn="auto">
                      <a:spcBef>
                        <a:spcPts val="0"/>
                      </a:spcBef>
                      <a:spcAft>
                        <a:spcPts val="0"/>
                      </a:spcAft>
                      <a:defRPr/>
                    </a:pPr>
                    <a:endParaRPr lang="zh-CN" altLang="en-US" sz="1000" kern="0" dirty="0">
                      <a:solidFill>
                        <a:sysClr val="window" lastClr="FFFFFF"/>
                      </a:solidFill>
                      <a:latin typeface="Calibri" panose="020F0502020204030204"/>
                      <a:ea typeface="微软雅黑" panose="020B0503020204020204" pitchFamily="34" charset="-122"/>
                    </a:endParaRPr>
                  </a:p>
                </p:txBody>
              </p:sp>
            </p:grpSp>
            <p:grpSp>
              <p:nvGrpSpPr>
                <p:cNvPr id="38" name="组合 77"/>
                <p:cNvGrpSpPr/>
                <p:nvPr/>
              </p:nvGrpSpPr>
              <p:grpSpPr>
                <a:xfrm>
                  <a:off x="5491697" y="5999070"/>
                  <a:ext cx="447263" cy="447264"/>
                  <a:chOff x="4219572" y="4668836"/>
                  <a:chExt cx="442913" cy="442913"/>
                </a:xfrm>
                <a:solidFill>
                  <a:srgbClr val="0070C0"/>
                </a:solidFill>
              </p:grpSpPr>
              <p:sp>
                <p:nvSpPr>
                  <p:cNvPr id="39" name="Freeform 5"/>
                  <p:cNvSpPr/>
                  <p:nvPr/>
                </p:nvSpPr>
                <p:spPr bwMode="auto">
                  <a:xfrm>
                    <a:off x="4222750" y="4668838"/>
                    <a:ext cx="368300" cy="255588"/>
                  </a:xfrm>
                  <a:custGeom>
                    <a:avLst/>
                    <a:gdLst>
                      <a:gd name="T0" fmla="*/ 95 w 97"/>
                      <a:gd name="T1" fmla="*/ 0 h 68"/>
                      <a:gd name="T2" fmla="*/ 68 w 97"/>
                      <a:gd name="T3" fmla="*/ 10 h 68"/>
                      <a:gd name="T4" fmla="*/ 79 w 97"/>
                      <a:gd name="T5" fmla="*/ 16 h 68"/>
                      <a:gd name="T6" fmla="*/ 33 w 97"/>
                      <a:gd name="T7" fmla="*/ 50 h 68"/>
                      <a:gd name="T8" fmla="*/ 5 w 97"/>
                      <a:gd name="T9" fmla="*/ 55 h 68"/>
                      <a:gd name="T10" fmla="*/ 0 w 97"/>
                      <a:gd name="T11" fmla="*/ 55 h 68"/>
                      <a:gd name="T12" fmla="*/ 0 w 97"/>
                      <a:gd name="T13" fmla="*/ 61 h 68"/>
                      <a:gd name="T14" fmla="*/ 0 w 97"/>
                      <a:gd name="T15" fmla="*/ 68 h 68"/>
                      <a:gd name="T16" fmla="*/ 5 w 97"/>
                      <a:gd name="T17" fmla="*/ 68 h 68"/>
                      <a:gd name="T18" fmla="*/ 36 w 97"/>
                      <a:gd name="T19" fmla="*/ 62 h 68"/>
                      <a:gd name="T20" fmla="*/ 68 w 97"/>
                      <a:gd name="T21" fmla="*/ 45 h 68"/>
                      <a:gd name="T22" fmla="*/ 90 w 97"/>
                      <a:gd name="T23" fmla="*/ 22 h 68"/>
                      <a:gd name="T24" fmla="*/ 97 w 97"/>
                      <a:gd name="T25" fmla="*/ 27 h 68"/>
                      <a:gd name="T26" fmla="*/ 95 w 97"/>
                      <a:gd name="T2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68">
                        <a:moveTo>
                          <a:pt x="95" y="0"/>
                        </a:moveTo>
                        <a:cubicBezTo>
                          <a:pt x="68" y="10"/>
                          <a:pt x="68" y="10"/>
                          <a:pt x="68" y="10"/>
                        </a:cubicBezTo>
                        <a:cubicBezTo>
                          <a:pt x="79" y="16"/>
                          <a:pt x="79" y="16"/>
                          <a:pt x="79" y="16"/>
                        </a:cubicBezTo>
                        <a:cubicBezTo>
                          <a:pt x="68" y="32"/>
                          <a:pt x="52" y="44"/>
                          <a:pt x="33" y="50"/>
                        </a:cubicBezTo>
                        <a:cubicBezTo>
                          <a:pt x="21" y="55"/>
                          <a:pt x="10" y="55"/>
                          <a:pt x="5" y="55"/>
                        </a:cubicBezTo>
                        <a:cubicBezTo>
                          <a:pt x="2" y="55"/>
                          <a:pt x="0" y="55"/>
                          <a:pt x="0" y="55"/>
                        </a:cubicBezTo>
                        <a:cubicBezTo>
                          <a:pt x="0" y="61"/>
                          <a:pt x="0" y="61"/>
                          <a:pt x="0" y="61"/>
                        </a:cubicBezTo>
                        <a:cubicBezTo>
                          <a:pt x="0" y="68"/>
                          <a:pt x="0" y="68"/>
                          <a:pt x="0" y="68"/>
                        </a:cubicBezTo>
                        <a:cubicBezTo>
                          <a:pt x="1" y="68"/>
                          <a:pt x="2" y="68"/>
                          <a:pt x="5" y="68"/>
                        </a:cubicBezTo>
                        <a:cubicBezTo>
                          <a:pt x="11" y="68"/>
                          <a:pt x="23" y="67"/>
                          <a:pt x="36" y="62"/>
                        </a:cubicBezTo>
                        <a:cubicBezTo>
                          <a:pt x="48" y="58"/>
                          <a:pt x="59" y="53"/>
                          <a:pt x="68" y="45"/>
                        </a:cubicBezTo>
                        <a:cubicBezTo>
                          <a:pt x="76" y="39"/>
                          <a:pt x="83" y="31"/>
                          <a:pt x="90" y="22"/>
                        </a:cubicBezTo>
                        <a:cubicBezTo>
                          <a:pt x="97" y="27"/>
                          <a:pt x="97" y="27"/>
                          <a:pt x="97" y="27"/>
                        </a:cubicBezTo>
                        <a:cubicBezTo>
                          <a:pt x="95" y="0"/>
                          <a:pt x="95" y="0"/>
                          <a:pt x="95" y="0"/>
                        </a:cubicBezTo>
                      </a:path>
                    </a:pathLst>
                  </a:custGeom>
                  <a:solidFill>
                    <a:srgbClr val="01ACBE"/>
                  </a:solidFill>
                  <a:ln>
                    <a:noFill/>
                  </a:ln>
                </p:spPr>
                <p:txBody>
                  <a:bodyPr lIns="68580" tIns="34290" rIns="68580" bIns="34290"/>
                  <a:lstStyle/>
                  <a:p>
                    <a:pPr fontAlgn="auto">
                      <a:spcBef>
                        <a:spcPts val="0"/>
                      </a:spcBef>
                      <a:spcAft>
                        <a:spcPts val="0"/>
                      </a:spcAft>
                      <a:defRPr/>
                    </a:pPr>
                    <a:endParaRPr lang="zh-CN" altLang="en-US" sz="1000" kern="0">
                      <a:solidFill>
                        <a:sysClr val="windowText" lastClr="000000"/>
                      </a:solidFill>
                      <a:latin typeface="Arial" panose="020B0604020202020204" pitchFamily="34" charset="0"/>
                    </a:endParaRPr>
                  </a:p>
                </p:txBody>
              </p:sp>
              <p:sp>
                <p:nvSpPr>
                  <p:cNvPr id="40" name="Rectangle 6"/>
                  <p:cNvSpPr>
                    <a:spLocks noChangeArrowheads="1"/>
                  </p:cNvSpPr>
                  <p:nvPr/>
                </p:nvSpPr>
                <p:spPr bwMode="auto">
                  <a:xfrm>
                    <a:off x="4219575" y="4962525"/>
                    <a:ext cx="87313" cy="93663"/>
                  </a:xfrm>
                  <a:prstGeom prst="rect">
                    <a:avLst/>
                  </a:prstGeom>
                  <a:grpFill/>
                  <a:ln>
                    <a:noFill/>
                  </a:ln>
                </p:spPr>
                <p:txBody>
                  <a:bodyPr lIns="68580" tIns="34290" rIns="68580" bIns="34290"/>
                  <a:lstStyle/>
                  <a:p>
                    <a:pPr fontAlgn="auto">
                      <a:spcBef>
                        <a:spcPts val="0"/>
                      </a:spcBef>
                      <a:spcAft>
                        <a:spcPts val="0"/>
                      </a:spcAft>
                      <a:defRPr/>
                    </a:pPr>
                    <a:endParaRPr lang="zh-CN" altLang="en-US" sz="1000" kern="0">
                      <a:solidFill>
                        <a:sysClr val="windowText" lastClr="000000"/>
                      </a:solidFill>
                      <a:latin typeface="Arial" panose="020B0604020202020204" pitchFamily="34" charset="0"/>
                    </a:endParaRPr>
                  </a:p>
                </p:txBody>
              </p:sp>
              <p:sp>
                <p:nvSpPr>
                  <p:cNvPr id="41" name="Rectangle 7"/>
                  <p:cNvSpPr>
                    <a:spLocks noChangeArrowheads="1"/>
                  </p:cNvSpPr>
                  <p:nvPr/>
                </p:nvSpPr>
                <p:spPr bwMode="auto">
                  <a:xfrm>
                    <a:off x="4219575" y="4962525"/>
                    <a:ext cx="87313" cy="93663"/>
                  </a:xfrm>
                  <a:prstGeom prst="rect">
                    <a:avLst/>
                  </a:prstGeom>
                  <a:solidFill>
                    <a:srgbClr val="01ACBE"/>
                  </a:solidFill>
                  <a:ln>
                    <a:noFill/>
                  </a:ln>
                </p:spPr>
                <p:txBody>
                  <a:bodyPr lIns="68580" tIns="34290" rIns="68580" bIns="34290"/>
                  <a:lstStyle/>
                  <a:p>
                    <a:pPr fontAlgn="auto">
                      <a:spcBef>
                        <a:spcPts val="0"/>
                      </a:spcBef>
                      <a:spcAft>
                        <a:spcPts val="0"/>
                      </a:spcAft>
                      <a:defRPr/>
                    </a:pPr>
                    <a:endParaRPr lang="zh-CN" altLang="en-US" sz="1000" kern="0">
                      <a:solidFill>
                        <a:sysClr val="windowText" lastClr="000000"/>
                      </a:solidFill>
                      <a:latin typeface="Arial" panose="020B0604020202020204" pitchFamily="34" charset="0"/>
                    </a:endParaRPr>
                  </a:p>
                </p:txBody>
              </p:sp>
              <p:sp>
                <p:nvSpPr>
                  <p:cNvPr id="42" name="Rectangle 8"/>
                  <p:cNvSpPr>
                    <a:spLocks noChangeArrowheads="1"/>
                  </p:cNvSpPr>
                  <p:nvPr/>
                </p:nvSpPr>
                <p:spPr bwMode="auto">
                  <a:xfrm>
                    <a:off x="4321175" y="4932363"/>
                    <a:ext cx="84138" cy="123825"/>
                  </a:xfrm>
                  <a:prstGeom prst="rect">
                    <a:avLst/>
                  </a:prstGeom>
                  <a:grpFill/>
                  <a:ln>
                    <a:noFill/>
                  </a:ln>
                </p:spPr>
                <p:txBody>
                  <a:bodyPr lIns="68580" tIns="34290" rIns="68580" bIns="34290"/>
                  <a:lstStyle/>
                  <a:p>
                    <a:pPr fontAlgn="auto">
                      <a:spcBef>
                        <a:spcPts val="0"/>
                      </a:spcBef>
                      <a:spcAft>
                        <a:spcPts val="0"/>
                      </a:spcAft>
                      <a:defRPr/>
                    </a:pPr>
                    <a:endParaRPr lang="zh-CN" altLang="en-US" sz="1000" kern="0">
                      <a:solidFill>
                        <a:sysClr val="windowText" lastClr="000000"/>
                      </a:solidFill>
                      <a:latin typeface="Arial" panose="020B0604020202020204" pitchFamily="34" charset="0"/>
                    </a:endParaRPr>
                  </a:p>
                </p:txBody>
              </p:sp>
              <p:sp>
                <p:nvSpPr>
                  <p:cNvPr id="43" name="Rectangle 9"/>
                  <p:cNvSpPr>
                    <a:spLocks noChangeArrowheads="1"/>
                  </p:cNvSpPr>
                  <p:nvPr/>
                </p:nvSpPr>
                <p:spPr bwMode="auto">
                  <a:xfrm>
                    <a:off x="4321175" y="4932363"/>
                    <a:ext cx="84138" cy="123825"/>
                  </a:xfrm>
                  <a:prstGeom prst="rect">
                    <a:avLst/>
                  </a:prstGeom>
                  <a:solidFill>
                    <a:srgbClr val="01ACBE"/>
                  </a:solidFill>
                  <a:ln>
                    <a:noFill/>
                  </a:ln>
                </p:spPr>
                <p:txBody>
                  <a:bodyPr lIns="68580" tIns="34290" rIns="68580" bIns="34290"/>
                  <a:lstStyle/>
                  <a:p>
                    <a:pPr fontAlgn="auto">
                      <a:spcBef>
                        <a:spcPts val="0"/>
                      </a:spcBef>
                      <a:spcAft>
                        <a:spcPts val="0"/>
                      </a:spcAft>
                      <a:defRPr/>
                    </a:pPr>
                    <a:endParaRPr lang="zh-CN" altLang="en-US" sz="1000" kern="0">
                      <a:solidFill>
                        <a:sysClr val="windowText" lastClr="000000"/>
                      </a:solidFill>
                      <a:latin typeface="Arial" panose="020B0604020202020204" pitchFamily="34" charset="0"/>
                    </a:endParaRPr>
                  </a:p>
                </p:txBody>
              </p:sp>
              <p:sp>
                <p:nvSpPr>
                  <p:cNvPr id="44" name="Rectangle 10"/>
                  <p:cNvSpPr>
                    <a:spLocks noChangeArrowheads="1"/>
                  </p:cNvSpPr>
                  <p:nvPr/>
                </p:nvSpPr>
                <p:spPr bwMode="auto">
                  <a:xfrm>
                    <a:off x="4419600" y="4891088"/>
                    <a:ext cx="87313" cy="165100"/>
                  </a:xfrm>
                  <a:prstGeom prst="rect">
                    <a:avLst/>
                  </a:prstGeom>
                  <a:grpFill/>
                  <a:ln>
                    <a:noFill/>
                  </a:ln>
                </p:spPr>
                <p:txBody>
                  <a:bodyPr lIns="68580" tIns="34290" rIns="68580" bIns="34290"/>
                  <a:lstStyle/>
                  <a:p>
                    <a:pPr fontAlgn="auto">
                      <a:spcBef>
                        <a:spcPts val="0"/>
                      </a:spcBef>
                      <a:spcAft>
                        <a:spcPts val="0"/>
                      </a:spcAft>
                      <a:defRPr/>
                    </a:pPr>
                    <a:endParaRPr lang="zh-CN" altLang="en-US" sz="1000" kern="0">
                      <a:solidFill>
                        <a:sysClr val="windowText" lastClr="000000"/>
                      </a:solidFill>
                      <a:latin typeface="Arial" panose="020B0604020202020204" pitchFamily="34" charset="0"/>
                    </a:endParaRPr>
                  </a:p>
                </p:txBody>
              </p:sp>
              <p:sp>
                <p:nvSpPr>
                  <p:cNvPr id="45" name="Rectangle 11"/>
                  <p:cNvSpPr>
                    <a:spLocks noChangeArrowheads="1"/>
                  </p:cNvSpPr>
                  <p:nvPr/>
                </p:nvSpPr>
                <p:spPr bwMode="auto">
                  <a:xfrm>
                    <a:off x="4419600" y="4891088"/>
                    <a:ext cx="87313" cy="165100"/>
                  </a:xfrm>
                  <a:prstGeom prst="rect">
                    <a:avLst/>
                  </a:prstGeom>
                  <a:solidFill>
                    <a:srgbClr val="01ACBE"/>
                  </a:solidFill>
                  <a:ln>
                    <a:noFill/>
                  </a:ln>
                </p:spPr>
                <p:txBody>
                  <a:bodyPr lIns="68580" tIns="34290" rIns="68580" bIns="34290"/>
                  <a:lstStyle/>
                  <a:p>
                    <a:pPr fontAlgn="auto">
                      <a:spcBef>
                        <a:spcPts val="0"/>
                      </a:spcBef>
                      <a:spcAft>
                        <a:spcPts val="0"/>
                      </a:spcAft>
                      <a:defRPr/>
                    </a:pPr>
                    <a:endParaRPr lang="zh-CN" altLang="en-US" sz="1000" kern="0">
                      <a:solidFill>
                        <a:sysClr val="windowText" lastClr="000000"/>
                      </a:solidFill>
                      <a:latin typeface="Arial" panose="020B0604020202020204" pitchFamily="34" charset="0"/>
                    </a:endParaRPr>
                  </a:p>
                </p:txBody>
              </p:sp>
              <p:sp>
                <p:nvSpPr>
                  <p:cNvPr id="46" name="Rectangle 12"/>
                  <p:cNvSpPr>
                    <a:spLocks noChangeArrowheads="1"/>
                  </p:cNvSpPr>
                  <p:nvPr/>
                </p:nvSpPr>
                <p:spPr bwMode="auto">
                  <a:xfrm>
                    <a:off x="4522788" y="4826000"/>
                    <a:ext cx="82550" cy="230188"/>
                  </a:xfrm>
                  <a:prstGeom prst="rect">
                    <a:avLst/>
                  </a:prstGeom>
                  <a:grpFill/>
                  <a:ln>
                    <a:noFill/>
                  </a:ln>
                </p:spPr>
                <p:txBody>
                  <a:bodyPr lIns="68580" tIns="34290" rIns="68580" bIns="34290"/>
                  <a:lstStyle/>
                  <a:p>
                    <a:pPr fontAlgn="auto">
                      <a:spcBef>
                        <a:spcPts val="0"/>
                      </a:spcBef>
                      <a:spcAft>
                        <a:spcPts val="0"/>
                      </a:spcAft>
                      <a:defRPr/>
                    </a:pPr>
                    <a:endParaRPr lang="zh-CN" altLang="en-US" sz="1000" kern="0">
                      <a:solidFill>
                        <a:sysClr val="windowText" lastClr="000000"/>
                      </a:solidFill>
                      <a:latin typeface="Arial" panose="020B0604020202020204" pitchFamily="34" charset="0"/>
                    </a:endParaRPr>
                  </a:p>
                </p:txBody>
              </p:sp>
              <p:sp>
                <p:nvSpPr>
                  <p:cNvPr id="47" name="Rectangle 13"/>
                  <p:cNvSpPr>
                    <a:spLocks noChangeArrowheads="1"/>
                  </p:cNvSpPr>
                  <p:nvPr/>
                </p:nvSpPr>
                <p:spPr bwMode="auto">
                  <a:xfrm>
                    <a:off x="4522788" y="4826000"/>
                    <a:ext cx="82550" cy="230188"/>
                  </a:xfrm>
                  <a:prstGeom prst="rect">
                    <a:avLst/>
                  </a:prstGeom>
                  <a:solidFill>
                    <a:srgbClr val="01ACBE"/>
                  </a:solidFill>
                  <a:ln>
                    <a:noFill/>
                  </a:ln>
                </p:spPr>
                <p:txBody>
                  <a:bodyPr lIns="68580" tIns="34290" rIns="68580" bIns="34290"/>
                  <a:lstStyle/>
                  <a:p>
                    <a:pPr fontAlgn="auto">
                      <a:spcBef>
                        <a:spcPts val="0"/>
                      </a:spcBef>
                      <a:spcAft>
                        <a:spcPts val="0"/>
                      </a:spcAft>
                      <a:defRPr/>
                    </a:pPr>
                    <a:endParaRPr lang="zh-CN" altLang="en-US" sz="1000" kern="0">
                      <a:solidFill>
                        <a:sysClr val="windowText" lastClr="000000"/>
                      </a:solidFill>
                      <a:latin typeface="Arial" panose="020B0604020202020204" pitchFamily="34" charset="0"/>
                    </a:endParaRPr>
                  </a:p>
                </p:txBody>
              </p:sp>
              <p:sp>
                <p:nvSpPr>
                  <p:cNvPr id="48" name="Freeform 14"/>
                  <p:cNvSpPr/>
                  <p:nvPr/>
                </p:nvSpPr>
                <p:spPr bwMode="auto">
                  <a:xfrm>
                    <a:off x="4219572" y="4668836"/>
                    <a:ext cx="442913" cy="442913"/>
                  </a:xfrm>
                  <a:custGeom>
                    <a:avLst/>
                    <a:gdLst>
                      <a:gd name="T0" fmla="*/ 112 w 117"/>
                      <a:gd name="T1" fmla="*/ 0 h 118"/>
                      <a:gd name="T2" fmla="*/ 112 w 117"/>
                      <a:gd name="T3" fmla="*/ 0 h 118"/>
                      <a:gd name="T4" fmla="*/ 112 w 117"/>
                      <a:gd name="T5" fmla="*/ 0 h 118"/>
                      <a:gd name="T6" fmla="*/ 109 w 117"/>
                      <a:gd name="T7" fmla="*/ 1 h 118"/>
                      <a:gd name="T8" fmla="*/ 107 w 117"/>
                      <a:gd name="T9" fmla="*/ 5 h 118"/>
                      <a:gd name="T10" fmla="*/ 111 w 117"/>
                      <a:gd name="T11" fmla="*/ 9 h 118"/>
                      <a:gd name="T12" fmla="*/ 111 w 117"/>
                      <a:gd name="T13" fmla="*/ 112 h 118"/>
                      <a:gd name="T14" fmla="*/ 10 w 117"/>
                      <a:gd name="T15" fmla="*/ 112 h 118"/>
                      <a:gd name="T16" fmla="*/ 5 w 117"/>
                      <a:gd name="T17" fmla="*/ 108 h 118"/>
                      <a:gd name="T18" fmla="*/ 0 w 117"/>
                      <a:gd name="T19" fmla="*/ 113 h 118"/>
                      <a:gd name="T20" fmla="*/ 0 w 117"/>
                      <a:gd name="T21" fmla="*/ 113 h 118"/>
                      <a:gd name="T22" fmla="*/ 5 w 117"/>
                      <a:gd name="T23" fmla="*/ 118 h 118"/>
                      <a:gd name="T24" fmla="*/ 10 w 117"/>
                      <a:gd name="T25" fmla="*/ 114 h 118"/>
                      <a:gd name="T26" fmla="*/ 113 w 117"/>
                      <a:gd name="T27" fmla="*/ 114 h 118"/>
                      <a:gd name="T28" fmla="*/ 113 w 117"/>
                      <a:gd name="T29" fmla="*/ 9 h 118"/>
                      <a:gd name="T30" fmla="*/ 117 w 117"/>
                      <a:gd name="T31" fmla="*/ 5 h 118"/>
                      <a:gd name="T32" fmla="*/ 112 w 117"/>
                      <a:gd name="T3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18">
                        <a:moveTo>
                          <a:pt x="112" y="0"/>
                        </a:moveTo>
                        <a:cubicBezTo>
                          <a:pt x="112" y="0"/>
                          <a:pt x="112" y="0"/>
                          <a:pt x="112" y="0"/>
                        </a:cubicBezTo>
                        <a:cubicBezTo>
                          <a:pt x="112" y="0"/>
                          <a:pt x="112" y="0"/>
                          <a:pt x="112" y="0"/>
                        </a:cubicBezTo>
                        <a:cubicBezTo>
                          <a:pt x="111" y="0"/>
                          <a:pt x="110" y="0"/>
                          <a:pt x="109" y="1"/>
                        </a:cubicBezTo>
                        <a:cubicBezTo>
                          <a:pt x="108" y="2"/>
                          <a:pt x="107" y="3"/>
                          <a:pt x="107" y="5"/>
                        </a:cubicBezTo>
                        <a:cubicBezTo>
                          <a:pt x="107" y="7"/>
                          <a:pt x="109" y="9"/>
                          <a:pt x="111" y="9"/>
                        </a:cubicBezTo>
                        <a:cubicBezTo>
                          <a:pt x="111" y="112"/>
                          <a:pt x="111" y="112"/>
                          <a:pt x="111" y="112"/>
                        </a:cubicBezTo>
                        <a:cubicBezTo>
                          <a:pt x="10" y="112"/>
                          <a:pt x="10" y="112"/>
                          <a:pt x="10" y="112"/>
                        </a:cubicBezTo>
                        <a:cubicBezTo>
                          <a:pt x="9" y="110"/>
                          <a:pt x="7" y="108"/>
                          <a:pt x="5" y="108"/>
                        </a:cubicBezTo>
                        <a:cubicBezTo>
                          <a:pt x="3" y="108"/>
                          <a:pt x="0" y="110"/>
                          <a:pt x="0" y="113"/>
                        </a:cubicBezTo>
                        <a:cubicBezTo>
                          <a:pt x="0" y="113"/>
                          <a:pt x="0" y="113"/>
                          <a:pt x="0" y="113"/>
                        </a:cubicBezTo>
                        <a:cubicBezTo>
                          <a:pt x="1" y="116"/>
                          <a:pt x="3" y="118"/>
                          <a:pt x="5" y="118"/>
                        </a:cubicBezTo>
                        <a:cubicBezTo>
                          <a:pt x="7" y="118"/>
                          <a:pt x="9" y="116"/>
                          <a:pt x="10" y="114"/>
                        </a:cubicBezTo>
                        <a:cubicBezTo>
                          <a:pt x="113" y="114"/>
                          <a:pt x="113" y="114"/>
                          <a:pt x="113" y="114"/>
                        </a:cubicBezTo>
                        <a:cubicBezTo>
                          <a:pt x="113" y="9"/>
                          <a:pt x="113" y="9"/>
                          <a:pt x="113" y="9"/>
                        </a:cubicBezTo>
                        <a:cubicBezTo>
                          <a:pt x="115" y="9"/>
                          <a:pt x="117" y="7"/>
                          <a:pt x="117" y="5"/>
                        </a:cubicBezTo>
                        <a:cubicBezTo>
                          <a:pt x="117" y="2"/>
                          <a:pt x="115" y="0"/>
                          <a:pt x="112" y="0"/>
                        </a:cubicBezTo>
                      </a:path>
                    </a:pathLst>
                  </a:custGeom>
                  <a:solidFill>
                    <a:srgbClr val="01ACBE"/>
                  </a:solidFill>
                  <a:ln>
                    <a:noFill/>
                  </a:ln>
                </p:spPr>
                <p:txBody>
                  <a:bodyPr lIns="68580" tIns="34290" rIns="68580" bIns="34290"/>
                  <a:lstStyle/>
                  <a:p>
                    <a:pPr fontAlgn="auto">
                      <a:spcBef>
                        <a:spcPts val="0"/>
                      </a:spcBef>
                      <a:spcAft>
                        <a:spcPts val="0"/>
                      </a:spcAft>
                      <a:defRPr/>
                    </a:pPr>
                    <a:endParaRPr lang="zh-CN" altLang="en-US" sz="1000" kern="0">
                      <a:solidFill>
                        <a:sysClr val="windowText" lastClr="000000"/>
                      </a:solidFill>
                      <a:latin typeface="Arial" panose="020B0604020202020204" pitchFamily="34" charset="0"/>
                    </a:endParaRPr>
                  </a:p>
                </p:txBody>
              </p:sp>
            </p:grpSp>
          </p:grpSp>
          <p:sp>
            <p:nvSpPr>
              <p:cNvPr id="28" name="矩形 47"/>
              <p:cNvSpPr>
                <a:spLocks noChangeArrowheads="1"/>
              </p:cNvSpPr>
              <p:nvPr/>
            </p:nvSpPr>
            <p:spPr bwMode="auto">
              <a:xfrm>
                <a:off x="5364703" y="2131829"/>
                <a:ext cx="4272527" cy="480595"/>
              </a:xfrm>
              <a:prstGeom prst="rect">
                <a:avLst/>
              </a:prstGeom>
              <a:noFill/>
              <a:ln>
                <a:noFill/>
              </a:ln>
            </p:spPr>
            <p:txBody>
              <a:bodyPr wrap="square" lIns="51430" tIns="25715" rIns="51430" bIns="25715">
                <a:spAutoFit/>
              </a:bodyPr>
              <a:lstStyle/>
              <a:p>
                <a:pPr fontAlgn="auto">
                  <a:lnSpc>
                    <a:spcPct val="130000"/>
                  </a:lnSpc>
                  <a:spcAft>
                    <a:spcPts val="0"/>
                  </a:spcAft>
                  <a:defRPr/>
                </a:pPr>
                <a:r>
                  <a:rPr lang="zh-CN" altLang="en-US" sz="1600" b="1" dirty="0">
                    <a:solidFill>
                      <a:srgbClr val="FF0000"/>
                    </a:solidFill>
                    <a:latin typeface="楷体" panose="02010609060101010101" pitchFamily="49" charset="-122"/>
                    <a:ea typeface="楷体" panose="02010609060101010101" pitchFamily="49" charset="-122"/>
                  </a:rPr>
                  <a:t>突破难点，落实责任，建立互信，持之以恒</a:t>
                </a:r>
                <a:endParaRPr lang="zh-CN" altLang="en-US" sz="1600" b="1" kern="0" dirty="0">
                  <a:solidFill>
                    <a:srgbClr val="FF0000"/>
                  </a:solidFill>
                  <a:latin typeface="楷体" panose="02010609060101010101" pitchFamily="49" charset="-122"/>
                  <a:ea typeface="楷体" panose="02010609060101010101" pitchFamily="49" charset="-122"/>
                  <a:sym typeface="微软雅黑" panose="020B0503020204020204" pitchFamily="34" charset="-122"/>
                </a:endParaRPr>
              </a:p>
            </p:txBody>
          </p:sp>
          <p:sp>
            <p:nvSpPr>
              <p:cNvPr id="29" name="矩形 47"/>
              <p:cNvSpPr>
                <a:spLocks noChangeArrowheads="1"/>
              </p:cNvSpPr>
              <p:nvPr/>
            </p:nvSpPr>
            <p:spPr bwMode="auto">
              <a:xfrm>
                <a:off x="5373813" y="3253219"/>
                <a:ext cx="4538673" cy="480595"/>
              </a:xfrm>
              <a:prstGeom prst="rect">
                <a:avLst/>
              </a:prstGeom>
              <a:noFill/>
              <a:ln>
                <a:noFill/>
              </a:ln>
            </p:spPr>
            <p:txBody>
              <a:bodyPr lIns="51430" tIns="25715" rIns="51430" bIns="25715">
                <a:spAutoFit/>
              </a:bodyPr>
              <a:lstStyle/>
              <a:p>
                <a:pPr fontAlgn="auto">
                  <a:lnSpc>
                    <a:spcPct val="130000"/>
                  </a:lnSpc>
                  <a:spcAft>
                    <a:spcPts val="0"/>
                  </a:spcAft>
                  <a:defRPr/>
                </a:pPr>
                <a:r>
                  <a:rPr lang="zh-CN" altLang="en-US" sz="1600" b="1" dirty="0">
                    <a:solidFill>
                      <a:schemeClr val="tx1">
                        <a:lumMod val="65000"/>
                        <a:lumOff val="35000"/>
                      </a:schemeClr>
                    </a:solidFill>
                    <a:latin typeface="楷体" panose="02010609060101010101" pitchFamily="49" charset="-122"/>
                    <a:ea typeface="楷体" panose="02010609060101010101" pitchFamily="49" charset="-122"/>
                  </a:rPr>
                  <a:t>构建分类投放、收集、运输、处理的垃圾分类管理体系</a:t>
                </a:r>
                <a:endPar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矩形 3"/>
              <p:cNvSpPr>
                <a:spLocks noChangeArrowheads="1"/>
              </p:cNvSpPr>
              <p:nvPr/>
            </p:nvSpPr>
            <p:spPr bwMode="auto">
              <a:xfrm>
                <a:off x="5336168" y="2855507"/>
                <a:ext cx="1222659" cy="425364"/>
              </a:xfrm>
              <a:prstGeom prst="rect">
                <a:avLst/>
              </a:prstGeom>
              <a:noFill/>
              <a:ln>
                <a:noFill/>
              </a:ln>
            </p:spPr>
            <p:txBody>
              <a:bodyPr wrap="square" lIns="51430" tIns="25715" rIns="51430" bIns="25715">
                <a:spAutoFit/>
              </a:bodyPr>
              <a:lstStyle/>
              <a:p>
                <a:pPr fontAlgn="auto">
                  <a:spcAft>
                    <a:spcPts val="0"/>
                  </a:spcAft>
                  <a:buFont typeface="Arial" panose="020B0604020202020204" pitchFamily="34" charset="0"/>
                  <a:buNone/>
                  <a:defRPr/>
                </a:pPr>
                <a:r>
                  <a:rPr lang="zh-CN" altLang="en-US" b="1" kern="0" dirty="0">
                    <a:solidFill>
                      <a:srgbClr val="FFAA2D"/>
                    </a:solidFill>
                    <a:ea typeface="微软雅黑" panose="020B0503020204020204" pitchFamily="34" charset="-122"/>
                    <a:cs typeface="Arial" panose="020B0604020202020204" pitchFamily="34" charset="0"/>
                  </a:rPr>
                  <a:t>重点任务</a:t>
                </a:r>
              </a:p>
            </p:txBody>
          </p:sp>
          <p:sp>
            <p:nvSpPr>
              <p:cNvPr id="31" name="矩形 47"/>
              <p:cNvSpPr>
                <a:spLocks noChangeArrowheads="1"/>
              </p:cNvSpPr>
              <p:nvPr/>
            </p:nvSpPr>
            <p:spPr bwMode="auto">
              <a:xfrm>
                <a:off x="6397849" y="3924641"/>
                <a:ext cx="2785146" cy="480595"/>
              </a:xfrm>
              <a:prstGeom prst="rect">
                <a:avLst/>
              </a:prstGeom>
              <a:noFill/>
              <a:ln>
                <a:noFill/>
              </a:ln>
            </p:spPr>
            <p:txBody>
              <a:bodyPr lIns="51430" tIns="25715" rIns="51430" bIns="25715">
                <a:spAutoFit/>
              </a:bodyPr>
              <a:lstStyle/>
              <a:p>
                <a:pPr fontAlgn="auto">
                  <a:lnSpc>
                    <a:spcPct val="130000"/>
                  </a:lnSpc>
                  <a:spcAft>
                    <a:spcPts val="0"/>
                  </a:spcAft>
                  <a:defRPr/>
                </a:pPr>
                <a:r>
                  <a:rPr lang="zh-CN" altLang="en-US" sz="1600" b="1" dirty="0">
                    <a:solidFill>
                      <a:schemeClr val="tx1">
                        <a:lumMod val="65000"/>
                        <a:lumOff val="35000"/>
                      </a:schemeClr>
                    </a:solidFill>
                    <a:latin typeface="楷体" panose="02010609060101010101" pitchFamily="49" charset="-122"/>
                    <a:ea typeface="楷体" panose="02010609060101010101" pitchFamily="49" charset="-122"/>
                  </a:rPr>
                  <a:t>资源回收、干湿分开</a:t>
                </a:r>
                <a:endParaRPr lang="en-US" altLang="zh-CN" sz="900" kern="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矩形 3"/>
              <p:cNvSpPr>
                <a:spLocks noChangeArrowheads="1"/>
              </p:cNvSpPr>
              <p:nvPr/>
            </p:nvSpPr>
            <p:spPr bwMode="auto">
              <a:xfrm>
                <a:off x="5336168" y="3899956"/>
                <a:ext cx="1222659" cy="425364"/>
              </a:xfrm>
              <a:prstGeom prst="rect">
                <a:avLst/>
              </a:prstGeom>
              <a:noFill/>
              <a:ln>
                <a:noFill/>
              </a:ln>
            </p:spPr>
            <p:txBody>
              <a:bodyPr wrap="square" lIns="51430" tIns="25715" rIns="51430" bIns="25715">
                <a:spAutoFit/>
              </a:bodyPr>
              <a:lstStyle/>
              <a:p>
                <a:pPr fontAlgn="auto">
                  <a:spcAft>
                    <a:spcPts val="0"/>
                  </a:spcAft>
                  <a:buFont typeface="Arial" panose="020B0604020202020204" pitchFamily="34" charset="0"/>
                  <a:buNone/>
                  <a:defRPr/>
                </a:pPr>
                <a:r>
                  <a:rPr lang="zh-CN" altLang="en-US" b="1" kern="0" dirty="0">
                    <a:solidFill>
                      <a:srgbClr val="01ACBE"/>
                    </a:solidFill>
                    <a:ea typeface="微软雅黑" panose="020B0503020204020204" pitchFamily="34" charset="-122"/>
                    <a:cs typeface="Arial" panose="020B0604020202020204" pitchFamily="34" charset="0"/>
                  </a:rPr>
                  <a:t>技术路线</a:t>
                </a:r>
              </a:p>
            </p:txBody>
          </p:sp>
          <p:cxnSp>
            <p:nvCxnSpPr>
              <p:cNvPr id="33" name="直接连接符 141"/>
              <p:cNvCxnSpPr>
                <a:cxnSpLocks noChangeShapeType="1"/>
              </p:cNvCxnSpPr>
              <p:nvPr/>
            </p:nvCxnSpPr>
            <p:spPr bwMode="auto">
              <a:xfrm>
                <a:off x="5124450" y="1768789"/>
                <a:ext cx="0" cy="866741"/>
              </a:xfrm>
              <a:prstGeom prst="line">
                <a:avLst/>
              </a:prstGeom>
              <a:noFill/>
              <a:ln w="12700" algn="ctr">
                <a:solidFill>
                  <a:srgbClr val="000000"/>
                </a:solidFill>
                <a:prstDash val="sysDash"/>
                <a:miter lim="800000"/>
              </a:ln>
            </p:spPr>
          </p:cxnSp>
          <p:cxnSp>
            <p:nvCxnSpPr>
              <p:cNvPr id="34" name="直接连接符 142"/>
              <p:cNvCxnSpPr>
                <a:cxnSpLocks noChangeShapeType="1"/>
              </p:cNvCxnSpPr>
              <p:nvPr/>
            </p:nvCxnSpPr>
            <p:spPr bwMode="auto">
              <a:xfrm>
                <a:off x="5124450" y="2810102"/>
                <a:ext cx="0" cy="866741"/>
              </a:xfrm>
              <a:prstGeom prst="line">
                <a:avLst/>
              </a:prstGeom>
              <a:noFill/>
              <a:ln w="12700" algn="ctr">
                <a:solidFill>
                  <a:srgbClr val="000000"/>
                </a:solidFill>
                <a:prstDash val="sysDash"/>
                <a:miter lim="800000"/>
              </a:ln>
            </p:spPr>
          </p:cxnSp>
          <p:cxnSp>
            <p:nvCxnSpPr>
              <p:cNvPr id="35" name="直接连接符 143"/>
              <p:cNvCxnSpPr>
                <a:cxnSpLocks noChangeShapeType="1"/>
              </p:cNvCxnSpPr>
              <p:nvPr/>
            </p:nvCxnSpPr>
            <p:spPr bwMode="auto">
              <a:xfrm>
                <a:off x="5133975" y="3858487"/>
                <a:ext cx="0" cy="866741"/>
              </a:xfrm>
              <a:prstGeom prst="line">
                <a:avLst/>
              </a:prstGeom>
              <a:noFill/>
              <a:ln w="12700" algn="ctr">
                <a:solidFill>
                  <a:srgbClr val="000000"/>
                </a:solidFill>
                <a:prstDash val="sysDash"/>
                <a:miter lim="800000"/>
              </a:ln>
            </p:spPr>
          </p:cxnSp>
          <p:sp>
            <p:nvSpPr>
              <p:cNvPr id="36" name="矩形 3"/>
              <p:cNvSpPr>
                <a:spLocks noChangeArrowheads="1"/>
              </p:cNvSpPr>
              <p:nvPr/>
            </p:nvSpPr>
            <p:spPr bwMode="auto">
              <a:xfrm>
                <a:off x="5339554" y="1726974"/>
                <a:ext cx="1062421" cy="425364"/>
              </a:xfrm>
              <a:prstGeom prst="rect">
                <a:avLst/>
              </a:prstGeom>
              <a:noFill/>
              <a:ln>
                <a:noFill/>
              </a:ln>
            </p:spPr>
            <p:txBody>
              <a:bodyPr wrap="square" lIns="51430" tIns="25715" rIns="51430" bIns="25715">
                <a:spAutoFit/>
              </a:bodyPr>
              <a:lstStyle/>
              <a:p>
                <a:pPr fontAlgn="auto">
                  <a:spcAft>
                    <a:spcPts val="0"/>
                  </a:spcAft>
                  <a:buFont typeface="Arial" panose="020B0604020202020204" pitchFamily="34" charset="0"/>
                  <a:buNone/>
                  <a:defRPr/>
                </a:pPr>
                <a:r>
                  <a:rPr lang="zh-CN" altLang="en-US" b="1" kern="0" dirty="0">
                    <a:solidFill>
                      <a:srgbClr val="E87071"/>
                    </a:solidFill>
                    <a:ea typeface="微软雅黑" panose="020B0503020204020204" pitchFamily="34" charset="-122"/>
                    <a:cs typeface="Arial" panose="020B0604020202020204" pitchFamily="34" charset="0"/>
                  </a:rPr>
                  <a:t>工作思路</a:t>
                </a:r>
              </a:p>
            </p:txBody>
          </p:sp>
        </p:grpSp>
        <p:cxnSp>
          <p:nvCxnSpPr>
            <p:cNvPr id="13" name="直接连接符 203"/>
            <p:cNvCxnSpPr>
              <a:cxnSpLocks noChangeShapeType="1"/>
            </p:cNvCxnSpPr>
            <p:nvPr/>
          </p:nvCxnSpPr>
          <p:spPr bwMode="auto">
            <a:xfrm>
              <a:off x="1662645" y="2920289"/>
              <a:ext cx="0" cy="641433"/>
            </a:xfrm>
            <a:prstGeom prst="line">
              <a:avLst/>
            </a:prstGeom>
            <a:noFill/>
            <a:ln w="12700" algn="ctr">
              <a:solidFill>
                <a:srgbClr val="000000"/>
              </a:solidFill>
              <a:prstDash val="sysDash"/>
              <a:miter lim="800000"/>
            </a:ln>
          </p:spPr>
        </p:cxnSp>
        <p:grpSp>
          <p:nvGrpSpPr>
            <p:cNvPr id="14" name="组合 223"/>
            <p:cNvGrpSpPr/>
            <p:nvPr/>
          </p:nvGrpSpPr>
          <p:grpSpPr bwMode="auto">
            <a:xfrm>
              <a:off x="687791" y="2918961"/>
              <a:ext cx="733320" cy="564984"/>
              <a:chOff x="1514688" y="4582677"/>
              <a:chExt cx="712242" cy="916262"/>
            </a:xfrm>
          </p:grpSpPr>
          <p:sp>
            <p:nvSpPr>
              <p:cNvPr id="15" name="椭圆 14"/>
              <p:cNvSpPr/>
              <p:nvPr/>
            </p:nvSpPr>
            <p:spPr>
              <a:xfrm>
                <a:off x="1522350" y="4864632"/>
                <a:ext cx="704580" cy="634307"/>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12700" cap="flat" cmpd="sng" algn="ctr">
                <a:noFill/>
                <a:prstDash val="solid"/>
                <a:miter lim="800000"/>
              </a:ln>
              <a:effectLst/>
            </p:spPr>
            <p:txBody>
              <a:bodyPr anchor="ctr"/>
              <a:lstStyle/>
              <a:p>
                <a:pPr algn="ctr" fontAlgn="auto">
                  <a:spcBef>
                    <a:spcPts val="0"/>
                  </a:spcBef>
                  <a:spcAft>
                    <a:spcPts val="0"/>
                  </a:spcAft>
                  <a:defRPr/>
                </a:pPr>
                <a:endParaRPr lang="zh-CN" altLang="en-US" sz="1000" kern="0" dirty="0">
                  <a:solidFill>
                    <a:sysClr val="window" lastClr="FFFFFF"/>
                  </a:solidFill>
                  <a:latin typeface="Calibri" panose="020F0502020204030204"/>
                  <a:ea typeface="微软雅黑" panose="020B0503020204020204" pitchFamily="34" charset="-122"/>
                </a:endParaRPr>
              </a:p>
            </p:txBody>
          </p:sp>
          <p:grpSp>
            <p:nvGrpSpPr>
              <p:cNvPr id="16" name="组合 221"/>
              <p:cNvGrpSpPr/>
              <p:nvPr/>
            </p:nvGrpSpPr>
            <p:grpSpPr bwMode="auto">
              <a:xfrm>
                <a:off x="1514688" y="4582677"/>
                <a:ext cx="704456" cy="654237"/>
                <a:chOff x="2591016" y="4582677"/>
                <a:chExt cx="704456" cy="654237"/>
              </a:xfrm>
            </p:grpSpPr>
            <p:grpSp>
              <p:nvGrpSpPr>
                <p:cNvPr id="17" name="组合 204"/>
                <p:cNvGrpSpPr/>
                <p:nvPr/>
              </p:nvGrpSpPr>
              <p:grpSpPr>
                <a:xfrm>
                  <a:off x="2591016" y="4582677"/>
                  <a:ext cx="704456" cy="654237"/>
                  <a:chOff x="259671" y="-1064320"/>
                  <a:chExt cx="4120151" cy="4039014"/>
                </a:xfrm>
                <a:effectLst>
                  <a:outerShdw blurRad="444500" dist="254000" dir="8100000" algn="tr" rotWithShape="0">
                    <a:prstClr val="black">
                      <a:alpha val="50000"/>
                    </a:prstClr>
                  </a:outerShdw>
                </a:effectLst>
              </p:grpSpPr>
              <p:sp>
                <p:nvSpPr>
                  <p:cNvPr id="23" name="同心圆 22"/>
                  <p:cNvSpPr/>
                  <p:nvPr/>
                </p:nvSpPr>
                <p:spPr>
                  <a:xfrm>
                    <a:off x="304808" y="-1064320"/>
                    <a:ext cx="4000507" cy="4000518"/>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dirty="0">
                      <a:solidFill>
                        <a:schemeClr val="tx1"/>
                      </a:solidFill>
                      <a:ea typeface="微软雅黑" panose="020B0503020204020204" pitchFamily="34" charset="-122"/>
                    </a:endParaRPr>
                  </a:p>
                </p:txBody>
              </p:sp>
              <p:sp>
                <p:nvSpPr>
                  <p:cNvPr id="24" name="椭圆 23"/>
                  <p:cNvSpPr/>
                  <p:nvPr/>
                </p:nvSpPr>
                <p:spPr>
                  <a:xfrm>
                    <a:off x="259671" y="-953770"/>
                    <a:ext cx="4120151" cy="392846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dirty="0">
                      <a:ea typeface="微软雅黑" panose="020B0503020204020204" pitchFamily="34" charset="-122"/>
                    </a:endParaRPr>
                  </a:p>
                </p:txBody>
              </p:sp>
            </p:grpSp>
            <p:grpSp>
              <p:nvGrpSpPr>
                <p:cNvPr id="18" name="组合 89"/>
                <p:cNvGrpSpPr/>
                <p:nvPr/>
              </p:nvGrpSpPr>
              <p:grpSpPr>
                <a:xfrm>
                  <a:off x="2778109" y="4797241"/>
                  <a:ext cx="288016" cy="411126"/>
                  <a:chOff x="4873611" y="1714199"/>
                  <a:chExt cx="269897" cy="419242"/>
                </a:xfrm>
                <a:solidFill>
                  <a:srgbClr val="663A77"/>
                </a:solidFill>
                <a:effectLst/>
              </p:grpSpPr>
              <p:sp>
                <p:nvSpPr>
                  <p:cNvPr id="19" name="Freeform 502"/>
                  <p:cNvSpPr/>
                  <p:nvPr/>
                </p:nvSpPr>
                <p:spPr bwMode="auto">
                  <a:xfrm>
                    <a:off x="4873611" y="2001679"/>
                    <a:ext cx="112714" cy="131762"/>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solidFill>
                    <a:srgbClr val="007FFE"/>
                  </a:solidFill>
                  <a:ln>
                    <a:noFill/>
                  </a:ln>
                </p:spPr>
                <p:txBody>
                  <a:bodyPr lIns="68580" tIns="34290" rIns="68580" bIns="34290"/>
                  <a:lstStyle/>
                  <a:p>
                    <a:pPr>
                      <a:defRPr/>
                    </a:pPr>
                    <a:endParaRPr lang="zh-CN" altLang="en-US" sz="1000">
                      <a:solidFill>
                        <a:prstClr val="black"/>
                      </a:solidFill>
                      <a:latin typeface="Arial" panose="020B0604020202020204" pitchFamily="34" charset="0"/>
                    </a:endParaRPr>
                  </a:p>
                </p:txBody>
              </p:sp>
              <p:sp>
                <p:nvSpPr>
                  <p:cNvPr id="20" name="Freeform 503"/>
                  <p:cNvSpPr/>
                  <p:nvPr/>
                </p:nvSpPr>
                <p:spPr bwMode="auto">
                  <a:xfrm>
                    <a:off x="4884738" y="1883560"/>
                    <a:ext cx="41275" cy="146048"/>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solidFill>
                    <a:srgbClr val="007FFE"/>
                  </a:solidFill>
                  <a:ln>
                    <a:noFill/>
                  </a:ln>
                </p:spPr>
                <p:txBody>
                  <a:bodyPr lIns="68580" tIns="34290" rIns="68580" bIns="34290"/>
                  <a:lstStyle/>
                  <a:p>
                    <a:pPr>
                      <a:defRPr/>
                    </a:pPr>
                    <a:endParaRPr lang="zh-CN" altLang="en-US" sz="1000">
                      <a:solidFill>
                        <a:prstClr val="black"/>
                      </a:solidFill>
                      <a:latin typeface="Arial" panose="020B0604020202020204" pitchFamily="34" charset="0"/>
                    </a:endParaRPr>
                  </a:p>
                </p:txBody>
              </p:sp>
              <p:sp>
                <p:nvSpPr>
                  <p:cNvPr id="21" name="Freeform 504"/>
                  <p:cNvSpPr/>
                  <p:nvPr/>
                </p:nvSpPr>
                <p:spPr bwMode="auto">
                  <a:xfrm>
                    <a:off x="4940304" y="1714199"/>
                    <a:ext cx="177800" cy="293685"/>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solidFill>
                    <a:srgbClr val="007FFE"/>
                  </a:solidFill>
                  <a:ln>
                    <a:noFill/>
                  </a:ln>
                </p:spPr>
                <p:txBody>
                  <a:bodyPr lIns="68580" tIns="34290" rIns="68580" bIns="34290"/>
                  <a:lstStyle/>
                  <a:p>
                    <a:pPr>
                      <a:defRPr/>
                    </a:pPr>
                    <a:endParaRPr lang="zh-CN" altLang="en-US" sz="1000" dirty="0">
                      <a:solidFill>
                        <a:srgbClr val="007FFE"/>
                      </a:solidFill>
                      <a:latin typeface="Arial" panose="020B0604020202020204" pitchFamily="34" charset="0"/>
                    </a:endParaRPr>
                  </a:p>
                </p:txBody>
              </p:sp>
              <p:sp>
                <p:nvSpPr>
                  <p:cNvPr id="3" name="Freeform 505"/>
                  <p:cNvSpPr/>
                  <p:nvPr/>
                </p:nvSpPr>
                <p:spPr bwMode="auto">
                  <a:xfrm>
                    <a:off x="5046670" y="2004208"/>
                    <a:ext cx="96838" cy="112712"/>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solidFill>
                    <a:srgbClr val="007FFE"/>
                  </a:solidFill>
                  <a:ln>
                    <a:noFill/>
                  </a:ln>
                </p:spPr>
                <p:txBody>
                  <a:bodyPr lIns="68580" tIns="34290" rIns="68580" bIns="34290"/>
                  <a:lstStyle/>
                  <a:p>
                    <a:pPr>
                      <a:defRPr/>
                    </a:pPr>
                    <a:endParaRPr lang="zh-CN" altLang="en-US" sz="1000">
                      <a:solidFill>
                        <a:prstClr val="black"/>
                      </a:solidFill>
                      <a:latin typeface="Arial" panose="020B0604020202020204" pitchFamily="34" charset="0"/>
                    </a:endParaRPr>
                  </a:p>
                </p:txBody>
              </p:sp>
            </p:grpSp>
          </p:grpSp>
        </p:grpSp>
        <p:sp>
          <p:nvSpPr>
            <p:cNvPr id="9" name="矩形 47"/>
            <p:cNvSpPr>
              <a:spLocks noChangeArrowheads="1"/>
            </p:cNvSpPr>
            <p:nvPr/>
          </p:nvSpPr>
          <p:spPr bwMode="auto">
            <a:xfrm>
              <a:off x="1960897" y="3073647"/>
              <a:ext cx="6237154" cy="355664"/>
            </a:xfrm>
            <a:prstGeom prst="rect">
              <a:avLst/>
            </a:prstGeom>
            <a:noFill/>
            <a:ln>
              <a:noFill/>
            </a:ln>
          </p:spPr>
          <p:txBody>
            <a:bodyPr lIns="51430" tIns="25715" rIns="51430" bIns="25715">
              <a:spAutoFit/>
            </a:bodyPr>
            <a:lstStyle/>
            <a:p>
              <a:pPr fontAlgn="auto">
                <a:lnSpc>
                  <a:spcPct val="130000"/>
                </a:lnSpc>
                <a:spcAft>
                  <a:spcPts val="0"/>
                </a:spcAft>
                <a:defRPr/>
              </a:pPr>
              <a:r>
                <a:rPr lang="zh-CN" altLang="en-US" sz="1600" b="1" dirty="0">
                  <a:solidFill>
                    <a:schemeClr val="tx1">
                      <a:lumMod val="65000"/>
                      <a:lumOff val="35000"/>
                    </a:schemeClr>
                  </a:solidFill>
                  <a:latin typeface="楷体" panose="02010609060101010101" pitchFamily="49" charset="-122"/>
                  <a:ea typeface="楷体" panose="02010609060101010101" pitchFamily="49" charset="-122"/>
                </a:rPr>
                <a:t>综合运用法律、行政、经济、科技、社会动员等</a:t>
              </a:r>
              <a:endParaRPr lang="en-US" altLang="zh-CN" sz="900" kern="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圆角矩形 3"/>
            <p:cNvSpPr/>
            <p:nvPr/>
          </p:nvSpPr>
          <p:spPr>
            <a:xfrm>
              <a:off x="1859490" y="565550"/>
              <a:ext cx="6346359" cy="7082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5" name="圆角矩形 4"/>
            <p:cNvSpPr/>
            <p:nvPr/>
          </p:nvSpPr>
          <p:spPr>
            <a:xfrm>
              <a:off x="1859490" y="1381645"/>
              <a:ext cx="6346359" cy="7082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7" name="圆角矩形 6"/>
            <p:cNvSpPr/>
            <p:nvPr/>
          </p:nvSpPr>
          <p:spPr>
            <a:xfrm>
              <a:off x="1859490" y="2177686"/>
              <a:ext cx="6346359" cy="4696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8" name="圆角矩形 7"/>
            <p:cNvSpPr/>
            <p:nvPr/>
          </p:nvSpPr>
          <p:spPr>
            <a:xfrm>
              <a:off x="1859490" y="2722585"/>
              <a:ext cx="6346359" cy="7082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grpSp>
      <p:sp>
        <p:nvSpPr>
          <p:cNvPr id="89" name="TextBox 10"/>
          <p:cNvSpPr txBox="1">
            <a:spLocks noChangeArrowheads="1"/>
          </p:cNvSpPr>
          <p:nvPr/>
        </p:nvSpPr>
        <p:spPr bwMode="auto">
          <a:xfrm>
            <a:off x="1247633" y="4097868"/>
            <a:ext cx="7207745" cy="646331"/>
          </a:xfrm>
          <a:prstGeom prst="rect">
            <a:avLst/>
          </a:prstGeom>
          <a:noFill/>
          <a:ln w="9525">
            <a:noFill/>
            <a:miter lim="800000"/>
          </a:ln>
        </p:spPr>
        <p:txBody>
          <a:bodyPr wrap="square">
            <a:spAutoFit/>
          </a:bodyPr>
          <a:lstStyle/>
          <a:p>
            <a:pPr indent="0" fontAlgn="auto">
              <a:buClr>
                <a:srgbClr val="1FAA89"/>
              </a:buClr>
              <a:buFont typeface="Wingdings" panose="05000000000000000000" charset="0"/>
              <a:buChar char=""/>
            </a:pPr>
            <a:r>
              <a:rPr lang="zh-CN" altLang="zh-CN" b="1" dirty="0" smtClean="0">
                <a:solidFill>
                  <a:schemeClr val="bg2"/>
                </a:solidFill>
                <a:latin typeface="楷体_GB2312" panose="02010609030101010101" pitchFamily="49" charset="-122"/>
                <a:ea typeface="楷体_GB2312" panose="02010609030101010101" pitchFamily="49" charset="-122"/>
              </a:rPr>
              <a:t>用</a:t>
            </a:r>
            <a:r>
              <a:rPr lang="zh-CN" altLang="zh-CN" b="1" dirty="0">
                <a:solidFill>
                  <a:schemeClr val="bg2"/>
                </a:solidFill>
                <a:latin typeface="楷体_GB2312" panose="02010609030101010101" pitchFamily="49" charset="-122"/>
                <a:ea typeface="楷体_GB2312" panose="02010609030101010101" pitchFamily="49" charset="-122"/>
              </a:rPr>
              <a:t>活用好</a:t>
            </a:r>
            <a:r>
              <a:rPr lang="zh-CN" altLang="zh-CN" b="1" dirty="0">
                <a:solidFill>
                  <a:srgbClr val="FF0000"/>
                </a:solidFill>
                <a:latin typeface="楷体_GB2312" panose="02010609030101010101" pitchFamily="49" charset="-122"/>
                <a:ea typeface="楷体_GB2312" panose="02010609030101010101" pitchFamily="49" charset="-122"/>
              </a:rPr>
              <a:t>激励</a:t>
            </a:r>
            <a:r>
              <a:rPr lang="zh-CN" altLang="zh-CN" b="1" dirty="0">
                <a:solidFill>
                  <a:schemeClr val="bg2"/>
                </a:solidFill>
                <a:latin typeface="楷体_GB2312" panose="02010609030101010101" pitchFamily="49" charset="-122"/>
                <a:ea typeface="楷体_GB2312" panose="02010609030101010101" pitchFamily="49" charset="-122"/>
              </a:rPr>
              <a:t>和</a:t>
            </a:r>
            <a:r>
              <a:rPr lang="zh-CN" altLang="zh-CN" b="1" dirty="0">
                <a:solidFill>
                  <a:srgbClr val="FF0000"/>
                </a:solidFill>
                <a:latin typeface="楷体_GB2312" panose="02010609030101010101" pitchFamily="49" charset="-122"/>
                <a:ea typeface="楷体_GB2312" panose="02010609030101010101" pitchFamily="49" charset="-122"/>
              </a:rPr>
              <a:t>鞭策</a:t>
            </a:r>
            <a:r>
              <a:rPr lang="zh-CN" altLang="zh-CN" b="1" dirty="0">
                <a:solidFill>
                  <a:schemeClr val="bg2"/>
                </a:solidFill>
                <a:latin typeface="楷体_GB2312" panose="02010609030101010101" pitchFamily="49" charset="-122"/>
                <a:ea typeface="楷体_GB2312" panose="02010609030101010101" pitchFamily="49" charset="-122"/>
              </a:rPr>
              <a:t>两种手段，通过制度落实</a:t>
            </a:r>
            <a:r>
              <a:rPr lang="zh-CN" altLang="zh-CN" b="1" dirty="0" smtClean="0">
                <a:solidFill>
                  <a:schemeClr val="bg2"/>
                </a:solidFill>
                <a:latin typeface="楷体_GB2312" panose="02010609030101010101" pitchFamily="49" charset="-122"/>
                <a:ea typeface="楷体_GB2312" panose="02010609030101010101" pitchFamily="49" charset="-122"/>
              </a:rPr>
              <a:t>，引导</a:t>
            </a:r>
            <a:r>
              <a:rPr lang="zh-CN" altLang="en-US" b="1" dirty="0" smtClean="0">
                <a:solidFill>
                  <a:srgbClr val="FF0000"/>
                </a:solidFill>
                <a:latin typeface="楷体_GB2312" panose="02010609030101010101" pitchFamily="49" charset="-122"/>
                <a:ea typeface="楷体_GB2312" panose="02010609030101010101" pitchFamily="49" charset="-122"/>
              </a:rPr>
              <a:t>职工</a:t>
            </a:r>
            <a:r>
              <a:rPr lang="zh-CN" altLang="zh-CN" b="1" dirty="0" smtClean="0">
                <a:solidFill>
                  <a:srgbClr val="FF0000"/>
                </a:solidFill>
                <a:latin typeface="楷体_GB2312" panose="02010609030101010101" pitchFamily="49" charset="-122"/>
                <a:ea typeface="楷体_GB2312" panose="02010609030101010101" pitchFamily="49" charset="-122"/>
              </a:rPr>
              <a:t>参与</a:t>
            </a:r>
            <a:r>
              <a:rPr lang="zh-CN" altLang="zh-CN" b="1" dirty="0">
                <a:solidFill>
                  <a:schemeClr val="bg2"/>
                </a:solidFill>
                <a:latin typeface="楷体_GB2312" panose="02010609030101010101" pitchFamily="49" charset="-122"/>
                <a:ea typeface="楷体_GB2312" panose="02010609030101010101" pitchFamily="49" charset="-122"/>
              </a:rPr>
              <a:t>，强势推动习惯养成，久久为功。</a:t>
            </a:r>
            <a:endParaRPr lang="en-US" altLang="zh-CN" b="1" dirty="0">
              <a:solidFill>
                <a:schemeClr val="bg2"/>
              </a:solidFill>
              <a:latin typeface="楷体_GB2312" panose="02010609030101010101" pitchFamily="49" charset="-122"/>
              <a:ea typeface="楷体_GB2312" panose="02010609030101010101" pitchFamily="49" charset="-122"/>
            </a:endParaRPr>
          </a:p>
        </p:txBody>
      </p:sp>
      <p:sp>
        <p:nvSpPr>
          <p:cNvPr id="88" name="圆角矩形 87"/>
          <p:cNvSpPr/>
          <p:nvPr/>
        </p:nvSpPr>
        <p:spPr>
          <a:xfrm>
            <a:off x="2468673" y="154201"/>
            <a:ext cx="4401879" cy="520700"/>
          </a:xfrm>
          <a:prstGeom prst="roundRect">
            <a:avLst/>
          </a:prstGeom>
          <a:solidFill>
            <a:schemeClr val="bg1">
              <a:lumMod val="95000"/>
            </a:schemeClr>
          </a:solidFill>
          <a:ln w="317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accent1"/>
                </a:solidFill>
              </a:rPr>
              <a:t>二</a:t>
            </a:r>
            <a:r>
              <a:rPr lang="zh-CN" altLang="en-US" sz="2400" b="1" dirty="0" smtClean="0">
                <a:solidFill>
                  <a:schemeClr val="accent1"/>
                </a:solidFill>
              </a:rPr>
              <a:t>、生活垃圾分类工作要求</a:t>
            </a:r>
            <a:endParaRPr lang="zh-CN" altLang="en-US" sz="2400" b="1" dirty="0">
              <a:solidFill>
                <a:schemeClr val="accent1"/>
              </a:solidFill>
            </a:endParaRPr>
          </a:p>
        </p:txBody>
      </p:sp>
      <p:sp>
        <p:nvSpPr>
          <p:cNvPr id="6" name="矩形 5"/>
          <p:cNvSpPr/>
          <p:nvPr/>
        </p:nvSpPr>
        <p:spPr>
          <a:xfrm>
            <a:off x="306871" y="790575"/>
            <a:ext cx="2492991" cy="369332"/>
          </a:xfrm>
          <a:prstGeom prst="rect">
            <a:avLst/>
          </a:prstGeom>
        </p:spPr>
        <p:txBody>
          <a:bodyPr wrap="none">
            <a:spAutoFit/>
          </a:bodyPr>
          <a:lstStyle/>
          <a:p>
            <a:pPr algn="ctr"/>
            <a:r>
              <a:rPr lang="zh-CN" altLang="en-US" b="1" dirty="0" smtClean="0">
                <a:solidFill>
                  <a:srgbClr val="FF0000"/>
                </a:solidFill>
              </a:rPr>
              <a:t>分类治理的工作思路：</a:t>
            </a:r>
            <a:endParaRPr lang="zh-CN" altLang="en-US" b="1" dirty="0">
              <a:solidFill>
                <a:srgbClr val="FF0000"/>
              </a:solidFill>
            </a:endParaRPr>
          </a:p>
        </p:txBody>
      </p:sp>
    </p:spTree>
    <p:extLst>
      <p:ext uri="{BB962C8B-B14F-4D97-AF65-F5344CB8AC3E}">
        <p14:creationId xmlns:p14="http://schemas.microsoft.com/office/powerpoint/2010/main" val="2225289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4"/>
          </p:nvPr>
        </p:nvSpPr>
        <p:spPr/>
        <p:txBody>
          <a:bodyPr/>
          <a:lstStyle/>
          <a:p>
            <a:pPr algn="ctr"/>
            <a:fld id="{48F63A3B-78C7-47BE-AE5E-E10140E04643}" type="slidenum">
              <a:rPr lang="en-US" altLang="zh-CN" smtClean="0"/>
              <a:pPr algn="ctr"/>
              <a:t>9</a:t>
            </a:fld>
            <a:endParaRPr lang="zh-CN" altLang="en-US" dirty="0"/>
          </a:p>
        </p:txBody>
      </p:sp>
      <p:sp>
        <p:nvSpPr>
          <p:cNvPr id="10" name="圆角矩形 9"/>
          <p:cNvSpPr/>
          <p:nvPr/>
        </p:nvSpPr>
        <p:spPr bwMode="auto">
          <a:xfrm>
            <a:off x="311869" y="1738539"/>
            <a:ext cx="1576309" cy="446523"/>
          </a:xfrm>
          <a:prstGeom prst="roundRect">
            <a:avLst/>
          </a:prstGeom>
          <a:solidFill>
            <a:srgbClr val="FFFFFF"/>
          </a:solidFill>
          <a:ln w="25400" cap="flat" cmpd="sng" algn="ctr">
            <a:solidFill>
              <a:schemeClr val="accent4">
                <a:lumMod val="5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000" b="1" dirty="0" smtClean="0">
                <a:solidFill>
                  <a:srgbClr val="1FAA89"/>
                </a:solidFill>
              </a:rPr>
              <a:t>公共机构</a:t>
            </a:r>
            <a:endParaRPr lang="zh-CN" altLang="en-US" sz="2000" b="1" dirty="0">
              <a:solidFill>
                <a:srgbClr val="1FAA89"/>
              </a:solidFill>
            </a:endParaRPr>
          </a:p>
        </p:txBody>
      </p:sp>
      <p:sp>
        <p:nvSpPr>
          <p:cNvPr id="11" name="圆角矩形 10"/>
          <p:cNvSpPr/>
          <p:nvPr/>
        </p:nvSpPr>
        <p:spPr bwMode="auto">
          <a:xfrm>
            <a:off x="323744" y="3246706"/>
            <a:ext cx="1493182" cy="446523"/>
          </a:xfrm>
          <a:prstGeom prst="roundRect">
            <a:avLst/>
          </a:prstGeom>
          <a:solidFill>
            <a:srgbClr val="FFFFFF"/>
          </a:solidFill>
          <a:ln w="25400" cap="flat" cmpd="sng" algn="ctr">
            <a:solidFill>
              <a:schemeClr val="accent4">
                <a:lumMod val="50000"/>
              </a:schemeClr>
            </a:solidFill>
            <a:prstDash val="solid"/>
          </a:ln>
          <a:effectLst/>
        </p:spPr>
        <p:txBody>
          <a:bodyPr anchor="ctr"/>
          <a:lstStyle/>
          <a:p>
            <a:pPr lvl="0" algn="ctr" defTabSz="914400">
              <a:defRPr/>
            </a:pPr>
            <a:r>
              <a:rPr lang="zh-CN" altLang="en-US" sz="2000" b="1" dirty="0" smtClean="0">
                <a:solidFill>
                  <a:srgbClr val="1FAA89"/>
                </a:solidFill>
              </a:rPr>
              <a:t>相关企业</a:t>
            </a:r>
            <a:endParaRPr lang="zh-CN" altLang="en-US" sz="2000" b="1" dirty="0">
              <a:solidFill>
                <a:srgbClr val="1FAA89"/>
              </a:solidFill>
            </a:endParaRPr>
          </a:p>
        </p:txBody>
      </p:sp>
      <p:sp>
        <p:nvSpPr>
          <p:cNvPr id="12" name="十字形 11"/>
          <p:cNvSpPr/>
          <p:nvPr/>
        </p:nvSpPr>
        <p:spPr>
          <a:xfrm>
            <a:off x="914399" y="2517569"/>
            <a:ext cx="344385" cy="380012"/>
          </a:xfrm>
          <a:prstGeom prst="plus">
            <a:avLst>
              <a:gd name="adj" fmla="val 354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左大括号 12"/>
          <p:cNvSpPr/>
          <p:nvPr/>
        </p:nvSpPr>
        <p:spPr>
          <a:xfrm>
            <a:off x="1923803" y="1128156"/>
            <a:ext cx="118754" cy="16625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圆角矩形 14"/>
          <p:cNvSpPr/>
          <p:nvPr/>
        </p:nvSpPr>
        <p:spPr>
          <a:xfrm>
            <a:off x="2137557" y="1056903"/>
            <a:ext cx="3538847" cy="391886"/>
          </a:xfrm>
          <a:prstGeom prst="roundRect">
            <a:avLst/>
          </a:prstGeom>
          <a:noFill/>
          <a:ln>
            <a:solidFill>
              <a:srgbClr val="1FA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rgbClr val="C00000"/>
                </a:solidFill>
              </a:rPr>
              <a:t>国家机关、中央在京单位、</a:t>
            </a:r>
            <a:r>
              <a:rPr lang="zh-CN" altLang="en-US" sz="1600" b="1" dirty="0" smtClean="0">
                <a:solidFill>
                  <a:schemeClr val="tx1"/>
                </a:solidFill>
              </a:rPr>
              <a:t>驻军部队</a:t>
            </a:r>
            <a:endParaRPr lang="zh-CN" altLang="en-US" sz="1600" b="1" dirty="0">
              <a:solidFill>
                <a:schemeClr val="tx1"/>
              </a:solidFill>
            </a:endParaRPr>
          </a:p>
        </p:txBody>
      </p:sp>
      <p:sp>
        <p:nvSpPr>
          <p:cNvPr id="16" name="圆角矩形 15"/>
          <p:cNvSpPr/>
          <p:nvPr/>
        </p:nvSpPr>
        <p:spPr>
          <a:xfrm>
            <a:off x="2135578" y="1791196"/>
            <a:ext cx="3538847" cy="391886"/>
          </a:xfrm>
          <a:prstGeom prst="roundRect">
            <a:avLst/>
          </a:prstGeom>
          <a:noFill/>
          <a:ln>
            <a:solidFill>
              <a:srgbClr val="1FA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tx1"/>
                </a:solidFill>
              </a:rPr>
              <a:t>市区级党政机关</a:t>
            </a:r>
            <a:endParaRPr lang="zh-CN" altLang="en-US" sz="1600" b="1" dirty="0">
              <a:solidFill>
                <a:schemeClr val="tx1"/>
              </a:solidFill>
            </a:endParaRPr>
          </a:p>
        </p:txBody>
      </p:sp>
      <p:sp>
        <p:nvSpPr>
          <p:cNvPr id="17" name="圆角矩形 16"/>
          <p:cNvSpPr/>
          <p:nvPr/>
        </p:nvSpPr>
        <p:spPr>
          <a:xfrm>
            <a:off x="2133599" y="2489859"/>
            <a:ext cx="3538847" cy="391886"/>
          </a:xfrm>
          <a:prstGeom prst="roundRect">
            <a:avLst/>
          </a:prstGeom>
          <a:noFill/>
          <a:ln>
            <a:solidFill>
              <a:srgbClr val="1FA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rgbClr val="C00000"/>
                </a:solidFill>
              </a:rPr>
              <a:t>学校、</a:t>
            </a:r>
            <a:r>
              <a:rPr lang="zh-CN" altLang="en-US" sz="1600" b="1" dirty="0" smtClean="0">
                <a:solidFill>
                  <a:schemeClr val="tx1"/>
                </a:solidFill>
              </a:rPr>
              <a:t>医院、国有企业等</a:t>
            </a:r>
            <a:endParaRPr lang="zh-CN" altLang="en-US" sz="1600" b="1" dirty="0">
              <a:solidFill>
                <a:schemeClr val="tx1"/>
              </a:solidFill>
            </a:endParaRPr>
          </a:p>
        </p:txBody>
      </p:sp>
      <p:sp>
        <p:nvSpPr>
          <p:cNvPr id="18" name="圆角矩形 17"/>
          <p:cNvSpPr/>
          <p:nvPr/>
        </p:nvSpPr>
        <p:spPr>
          <a:xfrm>
            <a:off x="2143495" y="3271651"/>
            <a:ext cx="3538847" cy="391886"/>
          </a:xfrm>
          <a:prstGeom prst="roundRect">
            <a:avLst/>
          </a:prstGeom>
          <a:noFill/>
          <a:ln>
            <a:solidFill>
              <a:srgbClr val="1FA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tx1"/>
                </a:solidFill>
              </a:rPr>
              <a:t>商超、宾馆、饭店等等</a:t>
            </a:r>
            <a:endParaRPr lang="zh-CN" altLang="en-US" sz="1600" b="1" dirty="0">
              <a:solidFill>
                <a:schemeClr val="tx1"/>
              </a:solidFill>
            </a:endParaRPr>
          </a:p>
        </p:txBody>
      </p:sp>
      <p:cxnSp>
        <p:nvCxnSpPr>
          <p:cNvPr id="20" name="直接连接符 19"/>
          <p:cNvCxnSpPr>
            <a:stCxn id="11" idx="3"/>
            <a:endCxn id="18" idx="1"/>
          </p:cNvCxnSpPr>
          <p:nvPr/>
        </p:nvCxnSpPr>
        <p:spPr>
          <a:xfrm flipV="1">
            <a:off x="1816926" y="3467594"/>
            <a:ext cx="326569" cy="2374"/>
          </a:xfrm>
          <a:prstGeom prst="line">
            <a:avLst/>
          </a:prstGeom>
        </p:spPr>
        <p:style>
          <a:lnRef idx="1">
            <a:schemeClr val="accent1"/>
          </a:lnRef>
          <a:fillRef idx="0">
            <a:schemeClr val="accent1"/>
          </a:fillRef>
          <a:effectRef idx="0">
            <a:schemeClr val="accent1"/>
          </a:effectRef>
          <a:fontRef idx="minor">
            <a:schemeClr val="tx1"/>
          </a:fontRef>
        </p:style>
      </p:cxnSp>
      <p:sp>
        <p:nvSpPr>
          <p:cNvPr id="21" name="左大括号 20"/>
          <p:cNvSpPr/>
          <p:nvPr/>
        </p:nvSpPr>
        <p:spPr>
          <a:xfrm flipH="1">
            <a:off x="5866410" y="1080654"/>
            <a:ext cx="166255" cy="251756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圆角矩形 21"/>
          <p:cNvSpPr/>
          <p:nvPr/>
        </p:nvSpPr>
        <p:spPr bwMode="auto">
          <a:xfrm>
            <a:off x="6128798" y="868877"/>
            <a:ext cx="2599566" cy="3241964"/>
          </a:xfrm>
          <a:prstGeom prst="roundRect">
            <a:avLst>
              <a:gd name="adj" fmla="val 8444"/>
            </a:avLst>
          </a:prstGeom>
          <a:solidFill>
            <a:srgbClr val="FFFFFF"/>
          </a:solidFill>
          <a:ln w="25400" cap="flat" cmpd="sng" algn="ctr">
            <a:solidFill>
              <a:schemeClr val="accent4">
                <a:lumMod val="50000"/>
              </a:schemeClr>
            </a:solidFill>
            <a:prstDash val="solid"/>
          </a:ln>
          <a:effectLst/>
        </p:spPr>
        <p:txBody>
          <a:bodyPr anchor="ctr"/>
          <a:lstStyle/>
          <a:p>
            <a:pPr lvl="0" algn="ctr" defTabSz="914400">
              <a:defRPr/>
            </a:pPr>
            <a:r>
              <a:rPr lang="zh-CN" altLang="en-US" sz="2000" b="1" dirty="0" smtClean="0">
                <a:solidFill>
                  <a:srgbClr val="C00000"/>
                </a:solidFill>
              </a:rPr>
              <a:t>开展强制分类工作</a:t>
            </a:r>
            <a:endParaRPr lang="en-US" altLang="zh-CN" sz="1400" dirty="0" smtClean="0">
              <a:solidFill>
                <a:schemeClr val="bg2"/>
              </a:solidFill>
            </a:endParaRPr>
          </a:p>
          <a:p>
            <a:pPr lvl="0" defTabSz="914400">
              <a:lnSpc>
                <a:spcPts val="2200"/>
              </a:lnSpc>
              <a:spcBef>
                <a:spcPts val="600"/>
              </a:spcBef>
              <a:defRPr/>
            </a:pPr>
            <a:r>
              <a:rPr lang="en-US" altLang="zh-CN" sz="1400" dirty="0" smtClean="0">
                <a:solidFill>
                  <a:schemeClr val="bg2"/>
                </a:solidFill>
              </a:rPr>
              <a:t>1.</a:t>
            </a:r>
            <a:r>
              <a:rPr lang="zh-CN" altLang="en-US" sz="1400" dirty="0" smtClean="0">
                <a:solidFill>
                  <a:schemeClr val="bg2"/>
                </a:solidFill>
              </a:rPr>
              <a:t>明确工作职责分工</a:t>
            </a:r>
            <a:endParaRPr lang="en-US" altLang="zh-CN" sz="1400" dirty="0" smtClean="0">
              <a:solidFill>
                <a:schemeClr val="bg2"/>
              </a:solidFill>
            </a:endParaRPr>
          </a:p>
          <a:p>
            <a:pPr lvl="0" defTabSz="914400">
              <a:lnSpc>
                <a:spcPts val="2200"/>
              </a:lnSpc>
              <a:defRPr/>
            </a:pPr>
            <a:r>
              <a:rPr lang="en-US" altLang="zh-CN" sz="1400" dirty="0" smtClean="0">
                <a:solidFill>
                  <a:schemeClr val="bg2"/>
                </a:solidFill>
              </a:rPr>
              <a:t>2.</a:t>
            </a:r>
            <a:r>
              <a:rPr lang="zh-CN" altLang="en-US" sz="1400" dirty="0" smtClean="0">
                <a:solidFill>
                  <a:schemeClr val="bg2"/>
                </a:solidFill>
              </a:rPr>
              <a:t>制定分类实施方案</a:t>
            </a:r>
            <a:endParaRPr lang="en-US" altLang="zh-CN" sz="1400" dirty="0" smtClean="0">
              <a:solidFill>
                <a:schemeClr val="bg2"/>
              </a:solidFill>
            </a:endParaRPr>
          </a:p>
          <a:p>
            <a:pPr lvl="0" defTabSz="914400">
              <a:lnSpc>
                <a:spcPts val="2200"/>
              </a:lnSpc>
              <a:defRPr/>
            </a:pPr>
            <a:r>
              <a:rPr lang="en-US" altLang="zh-CN" sz="1400" dirty="0" smtClean="0">
                <a:solidFill>
                  <a:schemeClr val="bg2"/>
                </a:solidFill>
              </a:rPr>
              <a:t>3.</a:t>
            </a:r>
            <a:r>
              <a:rPr lang="zh-CN" altLang="en-US" sz="1400" dirty="0" smtClean="0">
                <a:solidFill>
                  <a:schemeClr val="bg2"/>
                </a:solidFill>
              </a:rPr>
              <a:t>配置分类容器等硬件设施</a:t>
            </a:r>
            <a:endParaRPr lang="en-US" altLang="zh-CN" sz="1400" dirty="0" smtClean="0">
              <a:solidFill>
                <a:schemeClr val="bg2"/>
              </a:solidFill>
            </a:endParaRPr>
          </a:p>
          <a:p>
            <a:pPr lvl="0" defTabSz="914400">
              <a:lnSpc>
                <a:spcPts val="2200"/>
              </a:lnSpc>
              <a:defRPr/>
            </a:pPr>
            <a:r>
              <a:rPr lang="en-US" altLang="zh-CN" sz="1400" dirty="0" smtClean="0">
                <a:solidFill>
                  <a:schemeClr val="bg2"/>
                </a:solidFill>
              </a:rPr>
              <a:t>4.</a:t>
            </a:r>
            <a:r>
              <a:rPr lang="zh-CN" altLang="en-US" sz="1400" dirty="0" smtClean="0">
                <a:solidFill>
                  <a:schemeClr val="bg2"/>
                </a:solidFill>
              </a:rPr>
              <a:t>与有资质的单位签订各类垃圾收集运输合同</a:t>
            </a:r>
            <a:endParaRPr lang="en-US" altLang="zh-CN" sz="1400" dirty="0" smtClean="0">
              <a:solidFill>
                <a:schemeClr val="bg2"/>
              </a:solidFill>
            </a:endParaRPr>
          </a:p>
          <a:p>
            <a:pPr lvl="0" defTabSz="914400">
              <a:lnSpc>
                <a:spcPts val="2200"/>
              </a:lnSpc>
              <a:defRPr/>
            </a:pPr>
            <a:r>
              <a:rPr lang="en-US" altLang="zh-CN" sz="1400" dirty="0" smtClean="0">
                <a:solidFill>
                  <a:schemeClr val="bg2"/>
                </a:solidFill>
              </a:rPr>
              <a:t>5.</a:t>
            </a:r>
            <a:r>
              <a:rPr lang="zh-CN" altLang="en-US" sz="1400" dirty="0" smtClean="0">
                <a:solidFill>
                  <a:schemeClr val="bg2"/>
                </a:solidFill>
              </a:rPr>
              <a:t>开展宣传动员活动；</a:t>
            </a:r>
            <a:endParaRPr lang="en-US" altLang="zh-CN" sz="1400" dirty="0" smtClean="0">
              <a:solidFill>
                <a:schemeClr val="bg2"/>
              </a:solidFill>
            </a:endParaRPr>
          </a:p>
          <a:p>
            <a:pPr lvl="0" defTabSz="914400">
              <a:lnSpc>
                <a:spcPts val="2200"/>
              </a:lnSpc>
              <a:defRPr/>
            </a:pPr>
            <a:r>
              <a:rPr lang="en-US" altLang="zh-CN" sz="1400" dirty="0" smtClean="0">
                <a:solidFill>
                  <a:schemeClr val="bg2"/>
                </a:solidFill>
              </a:rPr>
              <a:t>   </a:t>
            </a:r>
            <a:r>
              <a:rPr lang="zh-CN" altLang="en-US" sz="1400" dirty="0" smtClean="0">
                <a:solidFill>
                  <a:schemeClr val="bg2"/>
                </a:solidFill>
              </a:rPr>
              <a:t>培训相关作业人员</a:t>
            </a:r>
            <a:endParaRPr lang="en-US" altLang="zh-CN" sz="1400" dirty="0" smtClean="0">
              <a:solidFill>
                <a:schemeClr val="bg2"/>
              </a:solidFill>
            </a:endParaRPr>
          </a:p>
          <a:p>
            <a:pPr lvl="0" defTabSz="914400">
              <a:lnSpc>
                <a:spcPts val="2200"/>
              </a:lnSpc>
              <a:defRPr/>
            </a:pPr>
            <a:r>
              <a:rPr lang="en-US" altLang="zh-CN" sz="1400" dirty="0" smtClean="0">
                <a:solidFill>
                  <a:schemeClr val="bg2"/>
                </a:solidFill>
              </a:rPr>
              <a:t>6.</a:t>
            </a:r>
            <a:r>
              <a:rPr lang="zh-CN" altLang="en-US" sz="1400" dirty="0" smtClean="0">
                <a:solidFill>
                  <a:schemeClr val="bg2"/>
                </a:solidFill>
              </a:rPr>
              <a:t>建立管理台账</a:t>
            </a:r>
            <a:endParaRPr lang="en-US" altLang="zh-CN" sz="1400" dirty="0" smtClean="0">
              <a:solidFill>
                <a:schemeClr val="bg2"/>
              </a:solidFill>
            </a:endParaRPr>
          </a:p>
          <a:p>
            <a:pPr lvl="0" defTabSz="914400">
              <a:lnSpc>
                <a:spcPts val="2200"/>
              </a:lnSpc>
              <a:defRPr/>
            </a:pPr>
            <a:r>
              <a:rPr lang="en-US" altLang="zh-CN" sz="1400" dirty="0" smtClean="0">
                <a:solidFill>
                  <a:schemeClr val="bg2"/>
                </a:solidFill>
              </a:rPr>
              <a:t>7.</a:t>
            </a:r>
            <a:r>
              <a:rPr lang="zh-CN" altLang="en-US" sz="1400" dirty="0" smtClean="0">
                <a:solidFill>
                  <a:schemeClr val="bg2"/>
                </a:solidFill>
              </a:rPr>
              <a:t>定期监督检查</a:t>
            </a:r>
            <a:endParaRPr lang="en-US" altLang="zh-CN" sz="1400" dirty="0" smtClean="0">
              <a:solidFill>
                <a:schemeClr val="bg2"/>
              </a:solidFill>
            </a:endParaRPr>
          </a:p>
        </p:txBody>
      </p:sp>
      <p:sp>
        <p:nvSpPr>
          <p:cNvPr id="23" name="圆角矩形 22"/>
          <p:cNvSpPr/>
          <p:nvPr/>
        </p:nvSpPr>
        <p:spPr bwMode="auto">
          <a:xfrm>
            <a:off x="308758" y="4123501"/>
            <a:ext cx="8419606" cy="626629"/>
          </a:xfrm>
          <a:prstGeom prst="roundRect">
            <a:avLst/>
          </a:prstGeom>
          <a:solidFill>
            <a:srgbClr val="FFFFFF"/>
          </a:solidFill>
          <a:ln w="25400" cap="flat" cmpd="sng" algn="ctr">
            <a:solidFill>
              <a:schemeClr val="accent4">
                <a:lumMod val="50000"/>
              </a:schemeClr>
            </a:solidFill>
            <a:prstDash val="solid"/>
          </a:ln>
          <a:effectLst/>
        </p:spPr>
        <p:txBody>
          <a:bodyPr anchor="ctr"/>
          <a:lstStyle/>
          <a:p>
            <a:pPr lvl="0" defTabSz="914400">
              <a:defRPr/>
            </a:pPr>
            <a:r>
              <a:rPr lang="zh-CN" altLang="en-US" b="1" dirty="0" smtClean="0">
                <a:solidFill>
                  <a:srgbClr val="CC0066"/>
                </a:solidFill>
              </a:rPr>
              <a:t>强制分类重点品类：</a:t>
            </a:r>
            <a:endParaRPr lang="en-US" altLang="zh-CN" b="1" dirty="0" smtClean="0">
              <a:solidFill>
                <a:srgbClr val="CC0066"/>
              </a:solidFill>
            </a:endParaRPr>
          </a:p>
          <a:p>
            <a:pPr lvl="0" defTabSz="914400">
              <a:defRPr/>
            </a:pPr>
            <a:r>
              <a:rPr lang="zh-CN" altLang="en-US" sz="1600" dirty="0" smtClean="0">
                <a:solidFill>
                  <a:schemeClr val="bg2"/>
                </a:solidFill>
              </a:rPr>
              <a:t>餐厨垃圾、可回收物、有害垃圾、其他垃圾、（废弃电子电器）等</a:t>
            </a:r>
            <a:endParaRPr lang="zh-CN" altLang="en-US" sz="2000" dirty="0">
              <a:solidFill>
                <a:schemeClr val="bg2"/>
              </a:solidFill>
            </a:endParaRPr>
          </a:p>
        </p:txBody>
      </p:sp>
      <p:sp>
        <p:nvSpPr>
          <p:cNvPr id="2" name="矩形 1"/>
          <p:cNvSpPr/>
          <p:nvPr/>
        </p:nvSpPr>
        <p:spPr>
          <a:xfrm>
            <a:off x="-99418" y="641944"/>
            <a:ext cx="2492991" cy="369332"/>
          </a:xfrm>
          <a:prstGeom prst="rect">
            <a:avLst/>
          </a:prstGeom>
        </p:spPr>
        <p:txBody>
          <a:bodyPr wrap="none">
            <a:spAutoFit/>
          </a:bodyPr>
          <a:lstStyle/>
          <a:p>
            <a:pPr algn="ctr"/>
            <a:r>
              <a:rPr lang="zh-CN" altLang="en-US" b="1" dirty="0">
                <a:solidFill>
                  <a:srgbClr val="FF0000"/>
                </a:solidFill>
              </a:rPr>
              <a:t>分类</a:t>
            </a:r>
            <a:r>
              <a:rPr lang="zh-CN" altLang="en-US" b="1" dirty="0" smtClean="0">
                <a:solidFill>
                  <a:srgbClr val="FF0000"/>
                </a:solidFill>
              </a:rPr>
              <a:t>范围和工作内容：</a:t>
            </a:r>
            <a:endParaRPr lang="zh-CN" altLang="en-US" b="1" dirty="0">
              <a:solidFill>
                <a:srgbClr val="FF0000"/>
              </a:solidFill>
            </a:endParaRPr>
          </a:p>
        </p:txBody>
      </p:sp>
      <p:sp>
        <p:nvSpPr>
          <p:cNvPr id="19" name="圆角矩形 18"/>
          <p:cNvSpPr/>
          <p:nvPr/>
        </p:nvSpPr>
        <p:spPr>
          <a:xfrm>
            <a:off x="2468673" y="154201"/>
            <a:ext cx="4401879" cy="520700"/>
          </a:xfrm>
          <a:prstGeom prst="roundRect">
            <a:avLst/>
          </a:prstGeom>
          <a:solidFill>
            <a:schemeClr val="bg1">
              <a:lumMod val="95000"/>
            </a:schemeClr>
          </a:solidFill>
          <a:ln w="317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accent1"/>
                </a:solidFill>
              </a:rPr>
              <a:t>二</a:t>
            </a:r>
            <a:r>
              <a:rPr lang="zh-CN" altLang="en-US" sz="2400" b="1" dirty="0" smtClean="0">
                <a:solidFill>
                  <a:schemeClr val="accent1"/>
                </a:solidFill>
              </a:rPr>
              <a:t>、生活垃圾分类工作要求</a:t>
            </a:r>
            <a:endParaRPr lang="zh-CN" altLang="en-US" sz="2400" b="1" dirty="0">
              <a:solidFill>
                <a:schemeClr val="accent1"/>
              </a:solidFill>
            </a:endParaRPr>
          </a:p>
        </p:txBody>
      </p:sp>
    </p:spTree>
    <p:extLst>
      <p:ext uri="{BB962C8B-B14F-4D97-AF65-F5344CB8AC3E}">
        <p14:creationId xmlns:p14="http://schemas.microsoft.com/office/powerpoint/2010/main" val="38486614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第四次分享">
      <a:dk1>
        <a:sysClr val="windowText" lastClr="000000"/>
      </a:dk1>
      <a:lt1>
        <a:sysClr val="window" lastClr="FFFFFF"/>
      </a:lt1>
      <a:dk2>
        <a:srgbClr val="E7E6E6"/>
      </a:dk2>
      <a:lt2>
        <a:srgbClr val="403E3E"/>
      </a:lt2>
      <a:accent1>
        <a:srgbClr val="1FAA89"/>
      </a:accent1>
      <a:accent2>
        <a:srgbClr val="63D2A4"/>
      </a:accent2>
      <a:accent3>
        <a:srgbClr val="9FF2C4"/>
      </a:accent3>
      <a:accent4>
        <a:srgbClr val="D8FAE8"/>
      </a:accent4>
      <a:accent5>
        <a:srgbClr val="5B9BD5"/>
      </a:accent5>
      <a:accent6>
        <a:srgbClr val="70AD47"/>
      </a:accent6>
      <a:hlink>
        <a:srgbClr val="0563C1"/>
      </a:hlink>
      <a:folHlink>
        <a:srgbClr val="954F72"/>
      </a:folHlink>
    </a:clrScheme>
    <a:fontScheme name="标准字体">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5329</TotalTime>
  <Words>3396</Words>
  <Application>Microsoft Office PowerPoint</Application>
  <PresentationFormat>全屏显示(16:9)</PresentationFormat>
  <Paragraphs>336</Paragraphs>
  <Slides>46</Slides>
  <Notes>2</Notes>
  <HiddenSlides>0</HiddenSlides>
  <MMClips>0</MMClips>
  <ScaleCrop>false</ScaleCrop>
  <HeadingPairs>
    <vt:vector size="4" baseType="variant">
      <vt:variant>
        <vt:lpstr>主题</vt:lpstr>
      </vt:variant>
      <vt:variant>
        <vt:i4>2</vt:i4>
      </vt:variant>
      <vt:variant>
        <vt:lpstr>幻灯片标题</vt:lpstr>
      </vt:variant>
      <vt:variant>
        <vt:i4>46</vt:i4>
      </vt:variant>
    </vt:vector>
  </HeadingPairs>
  <TitlesOfParts>
    <vt:vector size="48" baseType="lpstr">
      <vt:lpstr>www.1ppt.com</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关于推进党政机关等公共机构 生活垃圾分类工作的通知                       分类标准 </vt:lpstr>
      <vt:lpstr>    关于推进党政机关等公共机构 生活垃圾分类工作的通知                 分类标准 </vt:lpstr>
      <vt:lpstr>   关于推进党政机关等公共机构 生活垃圾分类工作的通知                                                       分类标准 </vt:lpstr>
      <vt:lpstr> 2.其他可回收物</vt:lpstr>
      <vt:lpstr>     关于推进党政机关等公共机构 生活垃圾分类工作的通知                           分类标准 </vt:lpstr>
      <vt:lpstr>垃圾分类小误区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www.1ppt.com</dc:title>
  <dc:creator>www.1ppt.com</dc:creator>
  <cp:lastModifiedBy>unknown</cp:lastModifiedBy>
  <cp:revision>697</cp:revision>
  <dcterms:created xsi:type="dcterms:W3CDTF">2017-03-31T11:35:00Z</dcterms:created>
  <dcterms:modified xsi:type="dcterms:W3CDTF">2019-01-14T00:34:52Z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2052-10.1.0.7223</vt:lpwstr>
  </property>
  <property fmtid="{D5CDD505-2E9C-101B-9397-08002B2CF9AE}" pid="3" name="KSORubyTemplateID">
    <vt:lpwstr>2</vt:lpwstr>
  </property>
</Properties>
</file>