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302" r:id="rId2"/>
    <p:sldId id="258" r:id="rId3"/>
    <p:sldId id="259" r:id="rId4"/>
    <p:sldId id="330" r:id="rId5"/>
    <p:sldId id="342" r:id="rId6"/>
    <p:sldId id="348" r:id="rId7"/>
    <p:sldId id="343" r:id="rId8"/>
    <p:sldId id="309" r:id="rId9"/>
    <p:sldId id="303" r:id="rId10"/>
    <p:sldId id="334" r:id="rId11"/>
    <p:sldId id="332" r:id="rId12"/>
    <p:sldId id="335" r:id="rId13"/>
    <p:sldId id="305" r:id="rId14"/>
    <p:sldId id="340" r:id="rId15"/>
    <p:sldId id="317" r:id="rId16"/>
    <p:sldId id="341" r:id="rId17"/>
    <p:sldId id="267" r:id="rId18"/>
    <p:sldId id="306" r:id="rId19"/>
    <p:sldId id="307" r:id="rId20"/>
    <p:sldId id="312" r:id="rId21"/>
    <p:sldId id="353" r:id="rId22"/>
    <p:sldId id="351" r:id="rId23"/>
    <p:sldId id="310" r:id="rId24"/>
    <p:sldId id="319" r:id="rId25"/>
    <p:sldId id="328" r:id="rId26"/>
    <p:sldId id="321" r:id="rId27"/>
    <p:sldId id="311" r:id="rId28"/>
    <p:sldId id="284" r:id="rId29"/>
  </p:sldIdLst>
  <p:sldSz cx="9144000" cy="5143500" type="screen16x9"/>
  <p:notesSz cx="6858000" cy="9144000"/>
  <p:defaultTextStyle>
    <a:defPPr>
      <a:defRPr lang="zh-CN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61EED9F-46E1-459F-97F2-EA41D866DBE7}">
          <p14:sldIdLst>
            <p14:sldId id="302"/>
            <p14:sldId id="258"/>
            <p14:sldId id="259"/>
            <p14:sldId id="330"/>
            <p14:sldId id="342"/>
            <p14:sldId id="348"/>
            <p14:sldId id="343"/>
            <p14:sldId id="309"/>
            <p14:sldId id="303"/>
            <p14:sldId id="334"/>
            <p14:sldId id="332"/>
            <p14:sldId id="335"/>
            <p14:sldId id="305"/>
            <p14:sldId id="340"/>
            <p14:sldId id="317"/>
            <p14:sldId id="341"/>
            <p14:sldId id="267"/>
            <p14:sldId id="306"/>
            <p14:sldId id="307"/>
            <p14:sldId id="312"/>
            <p14:sldId id="353"/>
            <p14:sldId id="351"/>
            <p14:sldId id="310"/>
            <p14:sldId id="319"/>
            <p14:sldId id="328"/>
            <p14:sldId id="321"/>
            <p14:sldId id="311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47" autoAdjust="0"/>
  </p:normalViewPr>
  <p:slideViewPr>
    <p:cSldViewPr showGuides="1">
      <p:cViewPr>
        <p:scale>
          <a:sx n="90" d="100"/>
          <a:sy n="90" d="100"/>
        </p:scale>
        <p:origin x="-258" y="-132"/>
      </p:cViewPr>
      <p:guideLst>
        <p:guide orient="horz" pos="23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zh-CN" altLang="en-US" sz="1600" b="1" i="0" u="none" strike="noStrike" kern="1200" baseline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r>
              <a:rPr lang="zh-CN" altLang="en-US" sz="1600" b="1" i="0" u="none" strike="noStrike" kern="1200" baseline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年复合增长率</a:t>
            </a:r>
            <a:r>
              <a:rPr lang="en-US" altLang="zh-CN" sz="1600" b="1" i="0" u="none" strike="noStrike" kern="1200" baseline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80%</a:t>
            </a:r>
            <a:endParaRPr lang="zh-CN" altLang="en-US" sz="1600" b="1" i="0" u="none" strike="noStrike" kern="1200" baseline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c:rich>
      </c:tx>
      <c:layout>
        <c:manualLayout>
          <c:xMode val="edge"/>
          <c:yMode val="edge"/>
          <c:x val="0.17634008482956229"/>
          <c:y val="5.858207845062857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6516237161832563E-2"/>
          <c:y val="0.12607189011768205"/>
          <c:w val="0.88207620049084456"/>
          <c:h val="0.8156804172051372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Sheet1!$B$32</c:f>
              <c:strCache>
                <c:ptCount val="1"/>
                <c:pt idx="0">
                  <c:v>单位:人民币 百万元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Sheet1!$A$33:$A$42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Sheet1!$B$33:$B$42</c:f>
              <c:numCache>
                <c:formatCode>General</c:formatCode>
                <c:ptCount val="10"/>
                <c:pt idx="0">
                  <c:v>0</c:v>
                </c:pt>
                <c:pt idx="1">
                  <c:v>9</c:v>
                </c:pt>
                <c:pt idx="2">
                  <c:v>58</c:v>
                </c:pt>
                <c:pt idx="3">
                  <c:v>54</c:v>
                </c:pt>
                <c:pt idx="4">
                  <c:v>163</c:v>
                </c:pt>
                <c:pt idx="5">
                  <c:v>445</c:v>
                </c:pt>
                <c:pt idx="6">
                  <c:v>746</c:v>
                </c:pt>
                <c:pt idx="7">
                  <c:v>1165</c:v>
                </c:pt>
                <c:pt idx="8">
                  <c:v>1950</c:v>
                </c:pt>
                <c:pt idx="9">
                  <c:v>4000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002304"/>
        <c:axId val="76283200"/>
      </c:barChart>
      <c:catAx>
        <c:axId val="180002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6283200"/>
        <c:crosses val="autoZero"/>
        <c:auto val="1"/>
        <c:lblAlgn val="ctr"/>
        <c:lblOffset val="100"/>
        <c:noMultiLvlLbl val="0"/>
      </c:catAx>
      <c:valAx>
        <c:axId val="762832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0002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164330770524102"/>
          <c:y val="0.10275803964069351"/>
          <c:w val="0.33019403620051219"/>
          <c:h val="5.2528734317638583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微软雅黑" pitchFamily="34" charset="-122"/>
                <a:ea typeface="微软雅黑" pitchFamily="34" charset="-122"/>
              </a:defRPr>
            </a:pP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过去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年净利润增长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120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倍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Sheet1!$G$34</c:f>
              <c:strCache>
                <c:ptCount val="1"/>
                <c:pt idx="0">
                  <c:v>单位:人民币 百万元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Sheet1!$F$35:$F$40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Sheet1!$G$35:$G$40</c:f>
              <c:numCache>
                <c:formatCode>General</c:formatCode>
                <c:ptCount val="6"/>
                <c:pt idx="0">
                  <c:v>5</c:v>
                </c:pt>
                <c:pt idx="1">
                  <c:v>44</c:v>
                </c:pt>
                <c:pt idx="2">
                  <c:v>71</c:v>
                </c:pt>
                <c:pt idx="3">
                  <c:v>111</c:v>
                </c:pt>
                <c:pt idx="4">
                  <c:v>230</c:v>
                </c:pt>
                <c:pt idx="5">
                  <c:v>600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048576"/>
        <c:axId val="100876864"/>
      </c:barChart>
      <c:catAx>
        <c:axId val="185048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876864"/>
        <c:crosses val="autoZero"/>
        <c:auto val="1"/>
        <c:lblAlgn val="ctr"/>
        <c:lblOffset val="100"/>
        <c:noMultiLvlLbl val="0"/>
      </c:catAx>
      <c:valAx>
        <c:axId val="100876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5048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721508964949863"/>
          <c:y val="0.11591539919972464"/>
          <c:w val="0.28595098322726709"/>
          <c:h val="5.228312519009727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3156D1-9EB2-4C89-B9EC-7E8668F7C76F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8D5897C-9D16-48C4-91A7-6E98EBDE1760}">
      <dgm:prSet phldrT="[文本]" custT="1"/>
      <dgm:spPr/>
      <dgm:t>
        <a:bodyPr/>
        <a:lstStyle/>
        <a:p>
          <a:r>
            <a: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愿景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618A9F1-9B34-4ED2-B4FF-087947A73441}" type="parTrans" cxnId="{93503F4E-2083-42C9-9775-02B4F8CB09B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2AE8E41-8552-4EA2-B08C-71370DBAB799}" type="sibTrans" cxnId="{93503F4E-2083-42C9-9775-02B4F8CB09B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1A5071-5DEC-4417-89CD-E2DBB0A497FE}">
      <dgm:prSet phldrT="[文本]"/>
      <dgm:spPr/>
      <dgm:t>
        <a:bodyPr/>
        <a:lstStyle/>
        <a:p>
          <a:r>
            <a:rPr lang="zh-CN" altLang="en-US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创新照亮未来</a:t>
          </a:r>
          <a:endParaRPr lang="zh-CN" altLang="en-US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8C15B85-9468-4373-B252-F63BFC33B9FE}" type="parTrans" cxnId="{B616AA6D-DE6A-40D9-8F7C-A9134AA56D0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506DAA6-2032-449B-B05B-62D587AD246D}" type="sibTrans" cxnId="{B616AA6D-DE6A-40D9-8F7C-A9134AA56D0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513718A-C8D1-4015-92EC-CA6BA91A0F0F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Innovation   Lights   Our   Future</a:t>
          </a:r>
          <a:endParaRPr lang="zh-CN" altLang="en-US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8D2303C-0123-45D8-AB79-C2024A53C39C}" type="parTrans" cxnId="{D0D452FF-1A42-44EE-A5E4-703E9D74D5C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481B919-FF52-4B0F-99CD-E56DEDD2602A}" type="sibTrans" cxnId="{D0D452FF-1A42-44EE-A5E4-703E9D74D5C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59A138-B50E-4405-9A61-67E29D600DF9}">
      <dgm:prSet phldrT="[文本]" custT="1"/>
      <dgm:spPr/>
      <dgm:t>
        <a:bodyPr/>
        <a:lstStyle/>
        <a:p>
          <a:r>
            <a:rPr lang="zh-CN" altLang="en-US" sz="18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使命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C4859F-1841-47B7-9CA9-8E215C90DFC8}" type="parTrans" cxnId="{0546FB7E-4012-4850-9E20-8801799CA83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4609DC-EB26-4209-84A7-F7D28B987C08}" type="sibTrans" cxnId="{0546FB7E-4012-4850-9E20-8801799CA83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044D411-31A8-450F-A5A0-65FC979D61AB}">
      <dgm:prSet phldrT="[文本]"/>
      <dgm:spPr/>
      <dgm:t>
        <a:bodyPr/>
        <a:lstStyle/>
        <a:p>
          <a:r>
            <a:rPr lang="zh-CN" altLang="en-US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创新研发光电产品，拥抱信息智能时代</a:t>
          </a:r>
          <a:endParaRPr lang="zh-CN" altLang="en-US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5083368-9ECB-469C-9B55-5A3241AFD852}" type="parTrans" cxnId="{86845B6E-2D69-49DA-B06E-2F66D97AC28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A0C6F61-0247-463D-911C-01D728BD7037}" type="sibTrans" cxnId="{86845B6E-2D69-49DA-B06E-2F66D97AC28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A29D9F0-785C-443D-B0CF-B27F96FDC987}">
      <dgm:prSet phldrT="[文本]"/>
      <dgm:spPr/>
      <dgm:t>
        <a:bodyPr/>
        <a:lstStyle/>
        <a:p>
          <a:r>
            <a:rPr lang="en-US" altLang="zh-CN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Innovate  Optoelectronics  Products</a:t>
          </a:r>
          <a:r>
            <a:rPr lang="zh-CN" altLang="en-US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，</a:t>
          </a:r>
          <a:r>
            <a:rPr lang="en-US" altLang="zh-CN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Embrace  Infotelligence  Era</a:t>
          </a:r>
          <a:endParaRPr lang="zh-CN" altLang="en-US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3E8CE0D-4462-46BC-9047-7114AA1582D9}" type="parTrans" cxnId="{1B58A23D-C2E4-4FEA-AD65-105262581AB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F78E3F3-DB7A-4A86-BF25-536164D00E54}" type="sibTrans" cxnId="{1B58A23D-C2E4-4FEA-AD65-105262581AB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D9C3C80-5BDD-425A-96B8-42A82EC2B869}" type="pres">
      <dgm:prSet presAssocID="{DA3156D1-9EB2-4C89-B9EC-7E8668F7C76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2BDB80B-D265-452E-A9D1-306A41564122}" type="pres">
      <dgm:prSet presAssocID="{38D5897C-9D16-48C4-91A7-6E98EBDE1760}" presName="linNode" presStyleCnt="0"/>
      <dgm:spPr/>
    </dgm:pt>
    <dgm:pt modelId="{ACA51C1C-66BC-4CA6-A66A-1C4BFE2EB792}" type="pres">
      <dgm:prSet presAssocID="{38D5897C-9D16-48C4-91A7-6E98EBDE1760}" presName="parentText" presStyleLbl="node1" presStyleIdx="0" presStyleCnt="2" custScaleX="4423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B644EAD-6144-4B5F-A4DC-12F98017D96B}" type="pres">
      <dgm:prSet presAssocID="{38D5897C-9D16-48C4-91A7-6E98EBDE1760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8E3BF3B-BA28-4A69-B2E1-889A3458A5C8}" type="pres">
      <dgm:prSet presAssocID="{52AE8E41-8552-4EA2-B08C-71370DBAB799}" presName="sp" presStyleCnt="0"/>
      <dgm:spPr/>
    </dgm:pt>
    <dgm:pt modelId="{6B3FE6BB-C958-40C9-9E02-12AC8E1257BE}" type="pres">
      <dgm:prSet presAssocID="{F359A138-B50E-4405-9A61-67E29D600DF9}" presName="linNode" presStyleCnt="0"/>
      <dgm:spPr/>
    </dgm:pt>
    <dgm:pt modelId="{9A2CDF7D-7306-464A-AAA2-3ECB0CB6E6D7}" type="pres">
      <dgm:prSet presAssocID="{F359A138-B50E-4405-9A61-67E29D600DF9}" presName="parentText" presStyleLbl="node1" presStyleIdx="1" presStyleCnt="2" custScaleX="4423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AE33BE4-0F0B-4478-AF31-D2C84214F83E}" type="pres">
      <dgm:prSet presAssocID="{F359A138-B50E-4405-9A61-67E29D600DF9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B58A23D-C2E4-4FEA-AD65-105262581ABC}" srcId="{F359A138-B50E-4405-9A61-67E29D600DF9}" destId="{5A29D9F0-785C-443D-B0CF-B27F96FDC987}" srcOrd="1" destOrd="0" parTransId="{53E8CE0D-4462-46BC-9047-7114AA1582D9}" sibTransId="{FF78E3F3-DB7A-4A86-BF25-536164D00E54}"/>
    <dgm:cxn modelId="{604CC481-E04E-4DB5-8303-D53D053830E6}" type="presOf" srcId="{E044D411-31A8-450F-A5A0-65FC979D61AB}" destId="{8AE33BE4-0F0B-4478-AF31-D2C84214F83E}" srcOrd="0" destOrd="0" presId="urn:microsoft.com/office/officeart/2005/8/layout/vList5"/>
    <dgm:cxn modelId="{B239CB66-7E6F-476B-9071-69BCEB9BE0DC}" type="presOf" srcId="{5A29D9F0-785C-443D-B0CF-B27F96FDC987}" destId="{8AE33BE4-0F0B-4478-AF31-D2C84214F83E}" srcOrd="0" destOrd="1" presId="urn:microsoft.com/office/officeart/2005/8/layout/vList5"/>
    <dgm:cxn modelId="{D0D452FF-1A42-44EE-A5E4-703E9D74D5C7}" srcId="{38D5897C-9D16-48C4-91A7-6E98EBDE1760}" destId="{F513718A-C8D1-4015-92EC-CA6BA91A0F0F}" srcOrd="1" destOrd="0" parTransId="{28D2303C-0123-45D8-AB79-C2024A53C39C}" sibTransId="{8481B919-FF52-4B0F-99CD-E56DEDD2602A}"/>
    <dgm:cxn modelId="{E341A8E5-4E46-40DB-9316-E766F8F881E2}" type="presOf" srcId="{DA3156D1-9EB2-4C89-B9EC-7E8668F7C76F}" destId="{BD9C3C80-5BDD-425A-96B8-42A82EC2B869}" srcOrd="0" destOrd="0" presId="urn:microsoft.com/office/officeart/2005/8/layout/vList5"/>
    <dgm:cxn modelId="{86845B6E-2D69-49DA-B06E-2F66D97AC283}" srcId="{F359A138-B50E-4405-9A61-67E29D600DF9}" destId="{E044D411-31A8-450F-A5A0-65FC979D61AB}" srcOrd="0" destOrd="0" parTransId="{75083368-9ECB-469C-9B55-5A3241AFD852}" sibTransId="{AA0C6F61-0247-463D-911C-01D728BD7037}"/>
    <dgm:cxn modelId="{6A708A3F-74C9-4A18-84E6-E050BB4013A4}" type="presOf" srcId="{38D5897C-9D16-48C4-91A7-6E98EBDE1760}" destId="{ACA51C1C-66BC-4CA6-A66A-1C4BFE2EB792}" srcOrd="0" destOrd="0" presId="urn:microsoft.com/office/officeart/2005/8/layout/vList5"/>
    <dgm:cxn modelId="{21529509-7247-454F-BAEB-FA168402163D}" type="presOf" srcId="{F513718A-C8D1-4015-92EC-CA6BA91A0F0F}" destId="{5B644EAD-6144-4B5F-A4DC-12F98017D96B}" srcOrd="0" destOrd="1" presId="urn:microsoft.com/office/officeart/2005/8/layout/vList5"/>
    <dgm:cxn modelId="{75ADE300-F896-44A2-9C91-651BA3B8DDD6}" type="presOf" srcId="{8A1A5071-5DEC-4417-89CD-E2DBB0A497FE}" destId="{5B644EAD-6144-4B5F-A4DC-12F98017D96B}" srcOrd="0" destOrd="0" presId="urn:microsoft.com/office/officeart/2005/8/layout/vList5"/>
    <dgm:cxn modelId="{F8C8DC17-6D52-4B71-B414-DF9A7CD45217}" type="presOf" srcId="{F359A138-B50E-4405-9A61-67E29D600DF9}" destId="{9A2CDF7D-7306-464A-AAA2-3ECB0CB6E6D7}" srcOrd="0" destOrd="0" presId="urn:microsoft.com/office/officeart/2005/8/layout/vList5"/>
    <dgm:cxn modelId="{B616AA6D-DE6A-40D9-8F7C-A9134AA56D00}" srcId="{38D5897C-9D16-48C4-91A7-6E98EBDE1760}" destId="{8A1A5071-5DEC-4417-89CD-E2DBB0A497FE}" srcOrd="0" destOrd="0" parTransId="{08C15B85-9468-4373-B252-F63BFC33B9FE}" sibTransId="{C506DAA6-2032-449B-B05B-62D587AD246D}"/>
    <dgm:cxn modelId="{0546FB7E-4012-4850-9E20-8801799CA830}" srcId="{DA3156D1-9EB2-4C89-B9EC-7E8668F7C76F}" destId="{F359A138-B50E-4405-9A61-67E29D600DF9}" srcOrd="1" destOrd="0" parTransId="{ECC4859F-1841-47B7-9CA9-8E215C90DFC8}" sibTransId="{B84609DC-EB26-4209-84A7-F7D28B987C08}"/>
    <dgm:cxn modelId="{93503F4E-2083-42C9-9775-02B4F8CB09B6}" srcId="{DA3156D1-9EB2-4C89-B9EC-7E8668F7C76F}" destId="{38D5897C-9D16-48C4-91A7-6E98EBDE1760}" srcOrd="0" destOrd="0" parTransId="{4618A9F1-9B34-4ED2-B4FF-087947A73441}" sibTransId="{52AE8E41-8552-4EA2-B08C-71370DBAB799}"/>
    <dgm:cxn modelId="{208AB993-252E-4D1B-8E00-2FE86D99EC9D}" type="presParOf" srcId="{BD9C3C80-5BDD-425A-96B8-42A82EC2B869}" destId="{D2BDB80B-D265-452E-A9D1-306A41564122}" srcOrd="0" destOrd="0" presId="urn:microsoft.com/office/officeart/2005/8/layout/vList5"/>
    <dgm:cxn modelId="{24EE2AA2-E0EB-44F0-B56C-3F405FA972E8}" type="presParOf" srcId="{D2BDB80B-D265-452E-A9D1-306A41564122}" destId="{ACA51C1C-66BC-4CA6-A66A-1C4BFE2EB792}" srcOrd="0" destOrd="0" presId="urn:microsoft.com/office/officeart/2005/8/layout/vList5"/>
    <dgm:cxn modelId="{E16B7705-AA46-4138-B711-44FFAAE038B2}" type="presParOf" srcId="{D2BDB80B-D265-452E-A9D1-306A41564122}" destId="{5B644EAD-6144-4B5F-A4DC-12F98017D96B}" srcOrd="1" destOrd="0" presId="urn:microsoft.com/office/officeart/2005/8/layout/vList5"/>
    <dgm:cxn modelId="{2F9672EE-2293-4804-B793-19EC6B46515E}" type="presParOf" srcId="{BD9C3C80-5BDD-425A-96B8-42A82EC2B869}" destId="{98E3BF3B-BA28-4A69-B2E1-889A3458A5C8}" srcOrd="1" destOrd="0" presId="urn:microsoft.com/office/officeart/2005/8/layout/vList5"/>
    <dgm:cxn modelId="{D36E2DD5-4F4F-4963-816D-2295922313B2}" type="presParOf" srcId="{BD9C3C80-5BDD-425A-96B8-42A82EC2B869}" destId="{6B3FE6BB-C958-40C9-9E02-12AC8E1257BE}" srcOrd="2" destOrd="0" presId="urn:microsoft.com/office/officeart/2005/8/layout/vList5"/>
    <dgm:cxn modelId="{4D6DA452-4D8D-4334-A18F-E4BF95066972}" type="presParOf" srcId="{6B3FE6BB-C958-40C9-9E02-12AC8E1257BE}" destId="{9A2CDF7D-7306-464A-AAA2-3ECB0CB6E6D7}" srcOrd="0" destOrd="0" presId="urn:microsoft.com/office/officeart/2005/8/layout/vList5"/>
    <dgm:cxn modelId="{43E2BA01-EE30-4F8B-B355-3AD405E375EF}" type="presParOf" srcId="{6B3FE6BB-C958-40C9-9E02-12AC8E1257BE}" destId="{8AE33BE4-0F0B-4478-AF31-D2C84214F8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44EAD-6144-4B5F-A4DC-12F98017D96B}">
      <dsp:nvSpPr>
        <dsp:cNvPr id="0" name=""/>
        <dsp:cNvSpPr/>
      </dsp:nvSpPr>
      <dsp:spPr>
        <a:xfrm rot="5400000">
          <a:off x="3722445" y="-1623637"/>
          <a:ext cx="1236399" cy="47928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创新照亮未来</a:t>
          </a:r>
          <a:endParaRPr lang="zh-CN" altLang="en-US" sz="1600" kern="1200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600" kern="1200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Innovation   Lights   Our   Future</a:t>
          </a:r>
          <a:endParaRPr lang="zh-CN" altLang="en-US" sz="1600" kern="1200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944219" y="214945"/>
        <a:ext cx="4732496" cy="1115687"/>
      </dsp:txXfrm>
    </dsp:sp>
    <dsp:sp modelId="{ACA51C1C-66BC-4CA6-A66A-1C4BFE2EB792}">
      <dsp:nvSpPr>
        <dsp:cNvPr id="0" name=""/>
        <dsp:cNvSpPr/>
      </dsp:nvSpPr>
      <dsp:spPr>
        <a:xfrm>
          <a:off x="751760" y="38"/>
          <a:ext cx="1192458" cy="1545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愿景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09971" y="58249"/>
        <a:ext cx="1076036" cy="1429077"/>
      </dsp:txXfrm>
    </dsp:sp>
    <dsp:sp modelId="{8AE33BE4-0F0B-4478-AF31-D2C84214F83E}">
      <dsp:nvSpPr>
        <dsp:cNvPr id="0" name=""/>
        <dsp:cNvSpPr/>
      </dsp:nvSpPr>
      <dsp:spPr>
        <a:xfrm rot="5400000">
          <a:off x="3722445" y="-862"/>
          <a:ext cx="1236399" cy="47928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创新研发光电产品，拥抱信息智能时代</a:t>
          </a:r>
          <a:endParaRPr lang="zh-CN" altLang="en-US" sz="1600" kern="1200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600" kern="120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Innovate  Optoelectronics  Products</a:t>
          </a:r>
          <a:r>
            <a:rPr lang="zh-CN" altLang="en-US" sz="1600" kern="120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，</a:t>
          </a:r>
          <a:r>
            <a:rPr lang="en-US" altLang="zh-CN" sz="1600" kern="120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Embrace  Infotelligence  Era</a:t>
          </a:r>
          <a:endParaRPr lang="zh-CN" altLang="en-US" sz="1600" kern="1200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944219" y="1837720"/>
        <a:ext cx="4732496" cy="1115687"/>
      </dsp:txXfrm>
    </dsp:sp>
    <dsp:sp modelId="{9A2CDF7D-7306-464A-AAA2-3ECB0CB6E6D7}">
      <dsp:nvSpPr>
        <dsp:cNvPr id="0" name=""/>
        <dsp:cNvSpPr/>
      </dsp:nvSpPr>
      <dsp:spPr>
        <a:xfrm>
          <a:off x="751760" y="1622813"/>
          <a:ext cx="1192458" cy="1545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使命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09971" y="1681024"/>
        <a:ext cx="1076036" cy="1429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23E4A-5166-45DE-A886-C5BB68EFF57D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D045A-4316-4B85-8CFD-C8B75A8B8E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35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374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144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38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296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2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A1545-F9F2-4A51-9C84-459B0123D9E4}" type="slidenum">
              <a:rPr lang="en-US" altLang="ko-KR"/>
              <a:pPr/>
              <a:t>22</a:t>
            </a:fld>
            <a:endParaRPr lang="en-US" altLang="ko-KR"/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08325" y="90488"/>
            <a:ext cx="4227513" cy="2378075"/>
          </a:xfrm>
          <a:ln w="12700"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139732" y="2754791"/>
            <a:ext cx="6588063" cy="205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9" rIns="92075" bIns="46039">
            <a:spAutoFit/>
          </a:bodyPr>
          <a:lstStyle/>
          <a:p>
            <a:pPr algn="l">
              <a:spcBef>
                <a:spcPct val="30000"/>
              </a:spcBef>
            </a:pPr>
            <a:r>
              <a:rPr lang="en-US" altLang="ko-KR" sz="1600"/>
              <a:t>Summary Overview</a:t>
            </a:r>
            <a:endParaRPr lang="en-US" altLang="ko-KR" sz="1400"/>
          </a:p>
          <a:p>
            <a:pPr algn="l">
              <a:spcBef>
                <a:spcPct val="30000"/>
              </a:spcBef>
            </a:pPr>
            <a:r>
              <a:rPr lang="en-US" altLang="ko-KR" sz="1400"/>
              <a:t>XXXX</a:t>
            </a:r>
          </a:p>
          <a:p>
            <a:pPr algn="l">
              <a:spcBef>
                <a:spcPct val="30000"/>
              </a:spcBef>
            </a:pPr>
            <a:r>
              <a:rPr lang="en-US" altLang="ko-KR" sz="1600"/>
              <a:t>Major Title</a:t>
            </a:r>
            <a:endParaRPr lang="en-US" altLang="ko-KR" sz="1400"/>
          </a:p>
          <a:p>
            <a:pPr algn="l">
              <a:spcBef>
                <a:spcPct val="30000"/>
              </a:spcBef>
            </a:pPr>
            <a:r>
              <a:rPr lang="en-US" altLang="ko-KR" sz="1400" u="sng"/>
              <a:t>Heading</a:t>
            </a:r>
            <a:r>
              <a:rPr lang="en-US" altLang="ko-KR" sz="1400"/>
              <a:t>.  XXXX</a:t>
            </a:r>
          </a:p>
          <a:p>
            <a:pPr algn="l">
              <a:spcBef>
                <a:spcPct val="30000"/>
              </a:spcBef>
            </a:pPr>
            <a:r>
              <a:rPr lang="en-US" altLang="ko-KR" sz="1400" u="sng"/>
              <a:t>Heading</a:t>
            </a:r>
            <a:r>
              <a:rPr lang="en-US" altLang="ko-KR" sz="1400"/>
              <a:t>.  XXXX</a:t>
            </a:r>
          </a:p>
          <a:p>
            <a:pPr algn="l">
              <a:spcBef>
                <a:spcPct val="30000"/>
              </a:spcBef>
            </a:pPr>
            <a:r>
              <a:rPr lang="en-US" altLang="ko-KR" sz="1400" u="sng"/>
              <a:t>Heading</a:t>
            </a:r>
            <a:r>
              <a:rPr lang="en-US" altLang="ko-KR" sz="1400"/>
              <a:t>.  XXXX</a:t>
            </a:r>
          </a:p>
          <a:p>
            <a:pPr algn="l">
              <a:spcBef>
                <a:spcPct val="30000"/>
              </a:spcBef>
            </a:pPr>
            <a:r>
              <a:rPr lang="en-US" altLang="ko-KR" sz="1400" u="sng"/>
              <a:t>Heading</a:t>
            </a:r>
            <a:r>
              <a:rPr lang="en-US" altLang="ko-KR" sz="1400"/>
              <a:t>.  XXXX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139733" y="496974"/>
            <a:ext cx="3301177" cy="30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9" rIns="92075" bIns="4603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400"/>
              <a:t>Replace with presentation notes here.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32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650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34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918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682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3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8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538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324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32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324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324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76B4F-AE41-47B2-A499-F4D5EF7E29E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14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211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2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3574"/>
            <a:ext cx="9144000" cy="5136356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/>
          </a:p>
        </p:txBody>
      </p:sp>
    </p:spTree>
    <p:extLst>
      <p:ext uri="{BB962C8B-B14F-4D97-AF65-F5344CB8AC3E}">
        <p14:creationId xmlns:p14="http://schemas.microsoft.com/office/powerpoint/2010/main" val="1679702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827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984878" y="1696219"/>
            <a:ext cx="1298420" cy="140647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890862" y="1696219"/>
            <a:ext cx="1298420" cy="140647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846535" y="1696219"/>
            <a:ext cx="1298420" cy="140647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029205" y="1696219"/>
            <a:ext cx="1298420" cy="140647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6850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97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文本占位符 317"/>
          <p:cNvSpPr>
            <a:spLocks noGrp="1"/>
          </p:cNvSpPr>
          <p:nvPr>
            <p:ph type="body" idx="10"/>
          </p:nvPr>
        </p:nvSpPr>
        <p:spPr>
          <a:xfrm>
            <a:off x="181488" y="4879925"/>
            <a:ext cx="2741485" cy="57987"/>
          </a:xfrm>
          <a:prstGeom prst="rect">
            <a:avLst/>
          </a:prstGeom>
          <a:solidFill>
            <a:srgbClr val="2B365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 dirty="0"/>
              <a:t> </a:t>
            </a:r>
          </a:p>
        </p:txBody>
      </p:sp>
      <p:sp>
        <p:nvSpPr>
          <p:cNvPr id="319" name="文本占位符 318"/>
          <p:cNvSpPr>
            <a:spLocks noGrp="1"/>
          </p:cNvSpPr>
          <p:nvPr>
            <p:ph type="body" idx="10"/>
          </p:nvPr>
        </p:nvSpPr>
        <p:spPr>
          <a:xfrm>
            <a:off x="2922971" y="4879925"/>
            <a:ext cx="3045486" cy="57987"/>
          </a:xfrm>
          <a:prstGeom prst="rect">
            <a:avLst/>
          </a:prstGeom>
          <a:solidFill>
            <a:srgbClr val="1B6DA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 dirty="0"/>
              <a:t> </a:t>
            </a:r>
          </a:p>
        </p:txBody>
      </p:sp>
      <p:sp>
        <p:nvSpPr>
          <p:cNvPr id="320" name="文本占位符 319"/>
          <p:cNvSpPr>
            <a:spLocks noGrp="1"/>
          </p:cNvSpPr>
          <p:nvPr>
            <p:ph type="body" idx="10"/>
          </p:nvPr>
        </p:nvSpPr>
        <p:spPr>
          <a:xfrm>
            <a:off x="5968459" y="4872772"/>
            <a:ext cx="2975543" cy="65141"/>
          </a:xfrm>
          <a:prstGeom prst="rect">
            <a:avLst/>
          </a:prstGeom>
          <a:solidFill>
            <a:srgbClr val="44B4D7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 dirty="0"/>
              <a:t> </a:t>
            </a:r>
          </a:p>
        </p:txBody>
      </p:sp>
      <p:sp>
        <p:nvSpPr>
          <p:cNvPr id="327" name="文本占位符 326"/>
          <p:cNvSpPr>
            <a:spLocks noGrp="1"/>
          </p:cNvSpPr>
          <p:nvPr>
            <p:ph type="body" idx="10"/>
          </p:nvPr>
        </p:nvSpPr>
        <p:spPr>
          <a:xfrm>
            <a:off x="181488" y="3637730"/>
            <a:ext cx="2573257" cy="19241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ctr">
              <a:lnSpc>
                <a:spcPts val="1200"/>
              </a:lnSpc>
              <a:spcAft>
                <a:spcPts val="630"/>
              </a:spcAft>
              <a:defRPr/>
            </a:lvl1pPr>
          </a:lstStyle>
          <a:p>
            <a:pPr marL="0" marR="0" indent="0" algn="ctr">
              <a:lnSpc>
                <a:spcPts val="1600"/>
              </a:lnSpc>
              <a:spcAft>
                <a:spcPts val="840"/>
              </a:spcAft>
            </a:pPr>
            <a:r>
              <a:rPr lang="en-US" sz="800" b="1" spc="40" dirty="0">
                <a:solidFill>
                  <a:srgbClr val="5E78A4"/>
                </a:solidFill>
                <a:latin typeface="Tahoma" panose="22635452340000000000" pitchFamily="2"/>
              </a:rPr>
              <a:t>Innolight Technology Corp. ( </a:t>
            </a:r>
          </a:p>
        </p:txBody>
      </p:sp>
      <p:sp>
        <p:nvSpPr>
          <p:cNvPr id="328" name="文本占位符 327"/>
          <p:cNvSpPr>
            <a:spLocks noGrp="1"/>
          </p:cNvSpPr>
          <p:nvPr>
            <p:ph type="body" idx="10"/>
          </p:nvPr>
        </p:nvSpPr>
        <p:spPr>
          <a:xfrm>
            <a:off x="181488" y="3830138"/>
            <a:ext cx="961828" cy="301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91761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95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55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99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26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8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6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3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98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96E47-10F6-4BD6-968B-865A90F7BEF8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B49B-9F6B-4500-80FB-692DED3B9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4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963701" y="1145996"/>
            <a:ext cx="346344" cy="34634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08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474176" y="1329533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09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275485" y="1335200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0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259289" y="2547679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1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217634" y="2069993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2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574614" y="1240181"/>
            <a:ext cx="257733" cy="257733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3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353753" y="911720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4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613892" y="2063768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5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514929" y="2042585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6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077422" y="1422113"/>
            <a:ext cx="257733" cy="257733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7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271295" y="2486037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8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926439" y="1555265"/>
            <a:ext cx="257733" cy="257733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9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280688" y="1911332"/>
            <a:ext cx="257733" cy="257733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0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 rot="19122657">
            <a:off x="3254084" y="1189055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1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208997" y="1431401"/>
            <a:ext cx="460998" cy="46099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2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957282" y="2060747"/>
            <a:ext cx="460998" cy="46099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3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 rot="19122657">
            <a:off x="3128159" y="1238617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4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607352" y="2414567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5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527592" y="2095148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6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7403072" y="1175425"/>
            <a:ext cx="460998" cy="46099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7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 rot="19122657">
            <a:off x="2802524" y="1277762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8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367707" y="2095148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9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7414971" y="1361278"/>
            <a:ext cx="346344" cy="34634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0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6284020" y="1233280"/>
            <a:ext cx="346344" cy="34634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1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229020" y="2113933"/>
            <a:ext cx="346344" cy="34634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2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482368" y="2648392"/>
            <a:ext cx="175286" cy="175286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3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281173" y="1233280"/>
            <a:ext cx="346344" cy="34634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4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172416" y="1290607"/>
            <a:ext cx="346344" cy="34634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5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837588" y="2171158"/>
            <a:ext cx="175286" cy="175286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6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205576" y="1196548"/>
            <a:ext cx="175286" cy="175286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7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486086" y="2573482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8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951199" y="957847"/>
            <a:ext cx="460998" cy="46099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39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682384" y="2219639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0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951199" y="1805933"/>
            <a:ext cx="460998" cy="46099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1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957045" y="2006363"/>
            <a:ext cx="346344" cy="34634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2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7174279" y="1102584"/>
            <a:ext cx="346344" cy="34634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3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 rot="19122657">
            <a:off x="2194522" y="2295046"/>
            <a:ext cx="175286" cy="175286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4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 rot="19122657">
            <a:off x="3634585" y="1397071"/>
            <a:ext cx="175286" cy="175286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5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7584111" y="909086"/>
            <a:ext cx="309707" cy="30970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6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410015" y="1182288"/>
            <a:ext cx="156744" cy="1567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7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947817" y="968702"/>
            <a:ext cx="156744" cy="1567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8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734768" y="1984394"/>
            <a:ext cx="156744" cy="1567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9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994013" y="1600298"/>
            <a:ext cx="156744" cy="1567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0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480715" y="2232474"/>
            <a:ext cx="156744" cy="1567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1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895197" y="1896138"/>
            <a:ext cx="309707" cy="30970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2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 rot="19122657">
            <a:off x="3301132" y="818243"/>
            <a:ext cx="156744" cy="1567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3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002196" y="1994204"/>
            <a:ext cx="156744" cy="1567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4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403643" y="1810637"/>
            <a:ext cx="156744" cy="1567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5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471509" y="2009657"/>
            <a:ext cx="55878" cy="5587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6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596050" y="2191955"/>
            <a:ext cx="69588" cy="6958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7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975644" y="1814813"/>
            <a:ext cx="245934" cy="24593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8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735729" y="1764464"/>
            <a:ext cx="69588" cy="6958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9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986525" y="2277924"/>
            <a:ext cx="69588" cy="6958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0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467915" y="2239844"/>
            <a:ext cx="41583" cy="41583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1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692819" y="2160792"/>
            <a:ext cx="69588" cy="6958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2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599764" y="2252687"/>
            <a:ext cx="41583" cy="41583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3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863635" y="2175674"/>
            <a:ext cx="41583" cy="41583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4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690710" y="1543718"/>
            <a:ext cx="124469" cy="12446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5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6089788" y="1273608"/>
            <a:ext cx="146957" cy="14695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6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757946" y="1995458"/>
            <a:ext cx="74376" cy="74376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7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835667" y="2365777"/>
            <a:ext cx="146957" cy="14695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8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144294" y="2176530"/>
            <a:ext cx="74376" cy="74376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69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628319" y="1176068"/>
            <a:ext cx="124469" cy="12446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0" name="短酷PPT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209424" y="2557303"/>
            <a:ext cx="124469" cy="12446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1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061522" y="2174585"/>
            <a:ext cx="55878" cy="5587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2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181700" y="1174048"/>
            <a:ext cx="184769" cy="184769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3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735200" y="2206904"/>
            <a:ext cx="74376" cy="74376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4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807462" y="1801064"/>
            <a:ext cx="245934" cy="24593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5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518926" y="1790824"/>
            <a:ext cx="74376" cy="74376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6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084319" y="2244949"/>
            <a:ext cx="55878" cy="5587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7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866882" y="2063621"/>
            <a:ext cx="55878" cy="5587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8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525821" y="2140216"/>
            <a:ext cx="49967" cy="4996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79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580194" y="2233521"/>
            <a:ext cx="49967" cy="4996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0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540243" y="2530968"/>
            <a:ext cx="83621" cy="83621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1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074468" y="2140216"/>
            <a:ext cx="49967" cy="4996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2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566661" y="2547554"/>
            <a:ext cx="83621" cy="83621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3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2953493" y="1542139"/>
            <a:ext cx="346344" cy="34634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4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585490" y="1863229"/>
            <a:ext cx="82160" cy="8216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5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870866" y="1525140"/>
            <a:ext cx="146957" cy="14695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6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3578860" y="1650046"/>
            <a:ext cx="110408" cy="11040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7" name="短酷0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6748541" y="947086"/>
            <a:ext cx="146957" cy="14695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8" name="9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182958" y="2063768"/>
            <a:ext cx="130440" cy="13044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9" name="8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495504" y="1555265"/>
            <a:ext cx="257733" cy="257733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0" name="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096660" y="2095148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1" name="6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 rot="19122657">
            <a:off x="5371589" y="1277762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2" name="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4936775" y="2095148"/>
            <a:ext cx="233313" cy="23331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3" name="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 rot="19122657">
            <a:off x="4763587" y="2295046"/>
            <a:ext cx="175286" cy="175286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4" name="3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516884" y="968702"/>
            <a:ext cx="156744" cy="1567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5" name="2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464263" y="1896138"/>
            <a:ext cx="309707" cy="30970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6" name="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544710" y="1814813"/>
            <a:ext cx="245934" cy="24593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7" name="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261885" y="2160792"/>
            <a:ext cx="69588" cy="6958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8" name="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630588" y="2174585"/>
            <a:ext cx="55878" cy="5587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9" name="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5653385" y="2244949"/>
            <a:ext cx="55878" cy="5587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328" name="文本框 32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 txBox="1"/>
          <p:nvPr/>
        </p:nvSpPr>
        <p:spPr>
          <a:xfrm>
            <a:off x="763469" y="455642"/>
            <a:ext cx="7560839" cy="1107996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/>
          <a:p>
            <a:pPr algn="ctr"/>
            <a:r>
              <a:rPr lang="zh-CN" altLang="en-US" sz="6600" b="1" dirty="0">
                <a:gradFill>
                  <a:gsLst>
                    <a:gs pos="36000">
                      <a:schemeClr val="bg1"/>
                    </a:gs>
                    <a:gs pos="100000">
                      <a:srgbClr val="00B0F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羲之书法字体" panose="03000509000000000000" pitchFamily="65" charset="-122"/>
                <a:ea typeface="王羲之书法字体" panose="03000509000000000000" pitchFamily="65" charset="-122"/>
                <a:cs typeface="Lantinghei SC Demibold" charset="-122"/>
              </a:rPr>
              <a:t>创 新 照 亮 未 来</a:t>
            </a:r>
            <a:endParaRPr lang="en-US" altLang="zh-CN" sz="3600" b="1" dirty="0">
              <a:gradFill>
                <a:gsLst>
                  <a:gs pos="36000">
                    <a:schemeClr val="bg1"/>
                  </a:gs>
                  <a:gs pos="100000">
                    <a:srgbClr val="00B0F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羲之书法字体" panose="03000509000000000000" pitchFamily="65" charset="-122"/>
              <a:ea typeface="王羲之书法字体" panose="03000509000000000000" pitchFamily="65" charset="-122"/>
              <a:cs typeface="Lantinghei SC Demibold" charset="-122"/>
            </a:endParaRPr>
          </a:p>
        </p:txBody>
      </p:sp>
      <p:cxnSp>
        <p:nvCxnSpPr>
          <p:cNvPr id="330" name="直接连接符 329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CxnSpPr/>
          <p:nvPr/>
        </p:nvCxnSpPr>
        <p:spPr>
          <a:xfrm flipV="1">
            <a:off x="2557108" y="2140573"/>
            <a:ext cx="4029788" cy="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直接连接符 33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CxnSpPr/>
          <p:nvPr/>
        </p:nvCxnSpPr>
        <p:spPr>
          <a:xfrm flipH="1" flipV="1">
            <a:off x="2434669" y="2486038"/>
            <a:ext cx="4029788" cy="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pic>
        <p:nvPicPr>
          <p:cNvPr id="3" name="优雅小动感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2988" y="1528442"/>
            <a:ext cx="457200" cy="4572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8336FFB-73C1-4C84-98B5-31127A651D80}"/>
              </a:ext>
            </a:extLst>
          </p:cNvPr>
          <p:cNvSpPr/>
          <p:nvPr/>
        </p:nvSpPr>
        <p:spPr>
          <a:xfrm>
            <a:off x="2080351" y="2877641"/>
            <a:ext cx="4969397" cy="584775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旭创科技 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2019 </a:t>
            </a:r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校园招聘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C9501658-CDEE-48B9-BE49-0515FA738EAE}"/>
              </a:ext>
            </a:extLst>
          </p:cNvPr>
          <p:cNvSpPr txBox="1"/>
          <p:nvPr/>
        </p:nvSpPr>
        <p:spPr>
          <a:xfrm>
            <a:off x="4261329" y="1831835"/>
            <a:ext cx="2598006" cy="31162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400" dirty="0">
              <a:solidFill>
                <a:schemeClr val="accent5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5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6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7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8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0.04236 C -0.18724 -0.06712 -0.1651 -0.1331 -0.23412 -0.19699 " pathEditMode="relative" rAng="0" ptsTypes="AA">
                                      <p:cBhvr>
                                        <p:cTn id="40" dur="2714" spd="-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-77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6 C -0.03216 -0.18611 0.07904 -0.57315 -0.18021 -0.39745 " pathEditMode="relative" rAng="18840000" ptsTypes="AA">
                                      <p:cBhvr>
                                        <p:cTn id="48" dur="3409" spd="-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719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1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2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3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4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1511 -0.19422 0.01797 -0.07385 0.03086 -0.25973 " pathEditMode="relative" rAng="0" ptsTypes="AA">
                                      <p:cBhvr>
                                        <p:cTn id="56" dur="3060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129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9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0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1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2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023 C 0.01992 -0.15555 0.03646 -0.08078 0.05443 -0.23449 " pathEditMode="relative" rAng="0" ptsTypes="AA">
                                      <p:cBhvr>
                                        <p:cTn id="64" dur="3515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1171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7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8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9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0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08581 -0.16898 -0.14701 -0.01597 -0.20261 -0.19745 " pathEditMode="relative" rAng="0" ptsTypes="AA">
                                      <p:cBhvr>
                                        <p:cTn id="72" dur="2924" spd="-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-986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5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6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7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8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C -0.1306 -0.11482 -0.09649 0.05741 -0.21406 -0.07431 " pathEditMode="relative" rAng="0" ptsTypes="AA">
                                      <p:cBhvr>
                                        <p:cTn id="80" dur="2415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372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83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84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85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86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C -0.02396 -0.13634 0.01028 -0.18472 -0.00183 -0.325 " pathEditMode="relative" rAng="0" ptsTypes="AA">
                                      <p:cBhvr>
                                        <p:cTn id="88" dur="2191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1625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91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92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93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94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C -0.00339 -0.21482 -0.13477 -0.13658 -0.11693 -0.27801 " pathEditMode="relative" rAng="0" ptsTypes="AA">
                                      <p:cBhvr>
                                        <p:cTn id="96" dur="234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1391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99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00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01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02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0483 -0.29282 -0.0625 -0.29351 -0.19869 -0.43032 " pathEditMode="relative" rAng="0" ptsTypes="AA">
                                      <p:cBhvr>
                                        <p:cTn id="104" dur="2196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5" y="-2150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07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08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09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10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C -0.18216 -0.05046 -0.18046 -0.11203 -0.22734 -0.20069 " pathEditMode="relative" rAng="0" ptsTypes="AA">
                                      <p:cBhvr>
                                        <p:cTn id="112" dur="2546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-1004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15" dur="407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16" dur="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17" dur="1" fill="hold">
                                          <p:stCondLst>
                                            <p:cond delay="3255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18" dur="37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5139 C -0.0017 -0.27269 0.07851 -0.29028 0.05989 -0.42454 " pathEditMode="relative" rAng="0" ptsTypes="AA">
                                      <p:cBhvr>
                                        <p:cTn id="120" dur="3501" spd="-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1365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23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24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25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26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C -0.1556 -0.01181 -0.13646 -0.04329 -0.19662 -0.07385 " pathEditMode="relative" rAng="0" ptsTypes="AA">
                                      <p:cBhvr>
                                        <p:cTn id="128" dur="3347" spd="-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31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32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33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34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C -0.08099 -0.1588 -0.09648 -0.06042 -0.16458 -0.2125 " pathEditMode="relative" rAng="0" ptsTypes="AA">
                                      <p:cBhvr>
                                        <p:cTn id="136" dur="218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-10625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39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40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41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42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C 0.01745 -0.11829 0.09557 -0.20579 0.01185 -0.35023 " pathEditMode="relative" rAng="0" ptsTypes="AA">
                                      <p:cBhvr>
                                        <p:cTn id="144" dur="2645" spd="-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17523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47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48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49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50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C -0.00742 -0.12037 -0.30755 -0.07685 -0.26718 -0.15579 " pathEditMode="relative" rAng="0" ptsTypes="AA">
                                      <p:cBhvr>
                                        <p:cTn id="152" dur="2595" spd="-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55" y="-780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55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56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57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58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24 C 0.09922 -0.1757 -0.04284 -0.2382 0.00742 -0.41829 " pathEditMode="relative" rAng="0" ptsTypes="AA">
                                      <p:cBhvr>
                                        <p:cTn id="160" dur="2681" spd="-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20903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63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6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65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66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7 C -0.1168 -0.1963 -0.19987 -0.01829 -0.27552 -0.2294 " pathEditMode="relative" rAng="0" ptsTypes="AA">
                                      <p:cBhvr>
                                        <p:cTn id="168" dur="2965" spd="-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-11481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71" dur="262" fill="hold">
                                          <p:stCondLst>
                                            <p:cond delay="1835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72" dur="2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73" dur="1" fill="hold">
                                          <p:stCondLst>
                                            <p:cond delay="209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74" dur="24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14778 -0.06504 -0.10937 0.03218 -0.24245 -0.04213 " pathEditMode="relative" rAng="0" ptsTypes="AA">
                                      <p:cBhvr>
                                        <p:cTn id="176" dur="3729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-2106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79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80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81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82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C -0.0349 -0.23426 -0.04519 -0.23519 -0.14414 -0.34491 " pathEditMode="relative" rAng="0" ptsTypes="AA">
                                      <p:cBhvr>
                                        <p:cTn id="184" dur="351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-1724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87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88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89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90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69 C -0.00078 -0.15138 0.09427 -0.17361 0.07227 -0.3405 " pathEditMode="relative" rAng="0" ptsTypes="AA">
                                      <p:cBhvr>
                                        <p:cTn id="192" dur="2662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-16991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95" dur="335" fill="hold">
                                          <p:stCondLst>
                                            <p:cond delay="234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96" dur="3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7" dur="1" fill="hold">
                                          <p:stCondLst>
                                            <p:cond delay="268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98" dur="30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C -0.12929 -0.09328 -0.12812 -0.20694 -0.16145 -0.37037 " pathEditMode="relative" rAng="0" ptsTypes="AA">
                                      <p:cBhvr>
                                        <p:cTn id="200" dur="2161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-18519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03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04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05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06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C -0.05859 -0.04421 -0.0513 -0.16389 -0.07408 -0.27893 " pathEditMode="relative" rAng="0" ptsTypes="AA">
                                      <p:cBhvr>
                                        <p:cTn id="208" dur="282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-13958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11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12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13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14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6 -0.08565 C -0.23972 -0.22246 -0.25169 -0.1375 -0.30417 -0.26852 " pathEditMode="relative" rAng="0" ptsTypes="AA">
                                      <p:cBhvr>
                                        <p:cTn id="216" dur="2229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9144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19" dur="418" fill="hold">
                                          <p:stCondLst>
                                            <p:cond delay="2927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20" dur="4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21" dur="1" fill="hold">
                                          <p:stCondLst>
                                            <p:cond delay="3343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22" dur="38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C 0.0082 -0.10764 0.04518 -0.18796 0.0056 -0.32037 " pathEditMode="relative" rAng="0" ptsTypes="AA">
                                      <p:cBhvr>
                                        <p:cTn id="224" dur="324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-16019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27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28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29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30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11 -0.22708 C -0.04467 -0.44421 -0.22474 -0.36527 -0.2004 -0.5081 " pathEditMode="relative" rAng="0" ptsTypes="AA">
                                      <p:cBhvr>
                                        <p:cTn id="232" dur="2298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-14051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35" dur="322" fill="hold">
                                          <p:stCondLst>
                                            <p:cond delay="225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36" dur="3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37" dur="1" fill="hold">
                                          <p:stCondLst>
                                            <p:cond delay="2573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38" dur="29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24 -0.29351 C 0.46797 -0.44884 0.45469 -0.37407 0.44023 -0.52754 " pathEditMode="relative" rAng="0" ptsTypes="AA">
                                      <p:cBhvr>
                                        <p:cTn id="240" dur="2439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11713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43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44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45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46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C 0.03308 -0.14329 -0.01419 -0.19421 0.00248 -0.34167 " pathEditMode="relative" rAng="0" ptsTypes="AA">
                                      <p:cBhvr>
                                        <p:cTn id="248" dur="2261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17083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51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52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53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54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7.40741E-7 C -0.03972 -0.19143 -0.0517 -0.1919 -0.16394 -0.28148 " pathEditMode="relative" rAng="0" ptsTypes="AA">
                                      <p:cBhvr>
                                        <p:cTn id="256" dur="2813" spd="-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-14074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59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60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61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62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3.7037E-7 C 0.00013 -0.19028 -0.03463 -0.21852 -0.02656 -0.4294 " pathEditMode="relative" rAng="0" ptsTypes="AA">
                                      <p:cBhvr>
                                        <p:cTn id="264" dur="3652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21481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67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68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69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70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C -0.12188 -0.07176 -0.12084 -0.15949 -0.15222 -0.28542 " pathEditMode="relative" rAng="0" ptsTypes="AA">
                                      <p:cBhvr>
                                        <p:cTn id="272" dur="3444" spd="-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14282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75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76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77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78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C -0.17057 -0.05416 -0.14935 -0.19953 -0.21549 -0.34074 " pathEditMode="relative" rAng="0" ptsTypes="AA">
                                      <p:cBhvr>
                                        <p:cTn id="280" dur="2714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-17037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83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84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85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86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C -0.08685 -0.14143 -0.14883 -0.01319 -0.20508 -0.16527 " pathEditMode="relative" rAng="0" ptsTypes="AA">
                                      <p:cBhvr>
                                        <p:cTn id="288" dur="2924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-8264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91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92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93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94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 0.15995 C -0.15104 0.10417 -0.13359 -0.0463 -0.1888 -0.19236 " pathEditMode="relative" rAng="0" ptsTypes="AA">
                                      <p:cBhvr>
                                        <p:cTn id="296" dur="3347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-17616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99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00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01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02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-0.05924 -0.2324 -0.07682 -0.23333 -0.24518 -0.34189 " pathEditMode="relative" rAng="0" ptsTypes="AA">
                                      <p:cBhvr>
                                        <p:cTn id="304" dur="351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-17106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07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08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09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10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6 C -0.05911 -0.15393 -0.07044 -0.05856 -0.11979 -0.20625 " pathEditMode="relative" rAng="0" ptsTypes="AA">
                                      <p:cBhvr>
                                        <p:cTn id="312" dur="2229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10324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15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16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17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18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3.33333E-6 C -0.04037 -0.14422 0.01757 -0.19561 -0.00287 -0.34422 " pathEditMode="relative" rAng="0" ptsTypes="AA">
                                      <p:cBhvr>
                                        <p:cTn id="320" dur="2261" spd="-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23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24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25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26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C -0.11784 -0.09097 -0.08711 0.04537 -0.19323 -0.05879 " pathEditMode="relative" rAng="0" ptsTypes="AA">
                                      <p:cBhvr>
                                        <p:cTn id="328" dur="3846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61" y="-2940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31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32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33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34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C -0.15885 -0.06783 -0.15729 -0.15023 -0.19844 -0.26922 " pathEditMode="relative" rAng="0" ptsTypes="AA">
                                      <p:cBhvr>
                                        <p:cTn id="336" dur="3444" spd="-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22" y="-13472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3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4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C -0.08737 -0.04097 -0.07643 -0.15115 -0.11041 -0.25833 " pathEditMode="relative" rAng="0" ptsTypes="AA">
                                      <p:cBhvr>
                                        <p:cTn id="344" dur="2300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12917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4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5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C -0.00846 -0.10579 -0.04583 -0.18449 -0.00573 -0.31458 " pathEditMode="relative" rAng="0" ptsTypes="AA">
                                      <p:cBhvr>
                                        <p:cTn id="352" dur="230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15741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5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5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5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08086 -0.13495 -0.09622 -0.05139 -0.1638 -0.18009 " pathEditMode="relative" rAng="0" ptsTypes="AA">
                                      <p:cBhvr>
                                        <p:cTn id="360" dur="2300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-9005"/>
                                    </p:animMotion>
                                  </p:childTnLst>
                                </p:cTn>
                              </p:par>
                              <p:par>
                                <p:cTn id="3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6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6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6 -0.17223 C -0.0181 -0.31436 -0.00052 -0.24653 0.01875 -0.38658 " pathEditMode="relative" rAng="0" ptsTypes="AA">
                                      <p:cBhvr>
                                        <p:cTn id="368" dur="23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0718"/>
                                    </p:animMotion>
                                  </p:childTnLst>
                                </p:cTn>
                              </p:par>
                              <p:par>
                                <p:cTn id="3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7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7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511 -0.01482 C -0.26836 -0.15394 -0.34219 -0.02778 -0.40938 -0.17732 " pathEditMode="relative" rAng="0" ptsTypes="AA">
                                      <p:cBhvr>
                                        <p:cTn id="376" dur="230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-8125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7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8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8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-0.12617 -0.17362 -0.09323 0.08657 -0.20677 -0.1125 " pathEditMode="relative" rAng="0" ptsTypes="AA">
                                      <p:cBhvr>
                                        <p:cTn id="384" dur="2300" spd="-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-5625"/>
                                    </p:animMotion>
                                  </p:childTnLst>
                                </p:cTn>
                              </p:par>
                              <p:par>
                                <p:cTn id="3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8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8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9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C -0.04023 -0.14421 0.01732 -0.1956 -0.00299 -0.34421 " pathEditMode="relative" rAng="0" ptsTypes="AA">
                                      <p:cBhvr>
                                        <p:cTn id="392" dur="2300" spd="-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3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9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9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9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74 0.13333 C 0.07344 -0.09329 -0.09739 -0.01088 -0.07448 -0.16042 " pathEditMode="relative" rAng="0" ptsTypes="AA">
                                      <p:cBhvr>
                                        <p:cTn id="400" dur="2300" spd="-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14699"/>
                                    </p:animMotion>
                                  </p:childTnLst>
                                </p:cTn>
                              </p:par>
                              <p:par>
                                <p:cTn id="4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0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0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7.40741E-7 C -0.14296 -0.05718 -0.14153 -0.12685 -0.17838 -0.22708 " pathEditMode="relative" rAng="0" ptsTypes="AA">
                                      <p:cBhvr>
                                        <p:cTn id="408" dur="2300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-11366"/>
                                    </p:animMotion>
                                  </p:childTnLst>
                                </p:cTn>
                              </p:par>
                              <p:par>
                                <p:cTn id="4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1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1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7 C -0.00026 -0.12014 0.01498 -0.1375 0.01133 -0.27037 " pathEditMode="relative" rAng="0" ptsTypes="AA">
                                      <p:cBhvr>
                                        <p:cTn id="416" dur="230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3519"/>
                                    </p:animMotion>
                                  </p:childTnLst>
                                </p:cTn>
                              </p:par>
                              <p:par>
                                <p:cTn id="4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19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20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21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22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C -0.09753 -0.04306 -0.08542 -0.15926 -0.12331 -0.27245 " pathEditMode="relative" rAng="0" ptsTypes="AA">
                                      <p:cBhvr>
                                        <p:cTn id="424" dur="2714" spd="-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2" y="-13634"/>
                                    </p:animMotion>
                                  </p:childTnLst>
                                </p:cTn>
                              </p:par>
                              <p:par>
                                <p:cTn id="4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2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3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C 0.01602 -0.10579 0.08777 -0.18449 0.01081 -0.31458 " pathEditMode="relative" rAng="0" ptsTypes="AA">
                                      <p:cBhvr>
                                        <p:cTn id="432" dur="3409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-15741"/>
                                    </p:animMotion>
                                  </p:childTnLst>
                                </p:cTn>
                              </p:par>
                              <p:par>
                                <p:cTn id="4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35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36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37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38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C -0.06575 -0.14861 -0.07838 -0.05648 -0.1332 -0.19885 " pathEditMode="relative" rAng="0" ptsTypes="AA">
                                      <p:cBhvr>
                                        <p:cTn id="440" dur="3060" spd="-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9954"/>
                                    </p:animMotion>
                                  </p:childTnLst>
                                </p:cTn>
                              </p:par>
                              <p:par>
                                <p:cTn id="4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43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44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45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46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C 0.02695 -0.14028 0.04909 -0.07315 0.07331 -0.2118 " pathEditMode="relative" rAng="0" ptsTypes="AA">
                                      <p:cBhvr>
                                        <p:cTn id="448" dur="3515" spd="-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0602"/>
                                    </p:animMotion>
                                  </p:childTnLst>
                                </p:cTn>
                              </p:par>
                              <p:par>
                                <p:cTn id="4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51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52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53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54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85185E-6 C -0.09675 -0.16458 -0.16563 -0.01528 -0.22826 -0.19213 " pathEditMode="relative" rAng="0" ptsTypes="AA">
                                      <p:cBhvr>
                                        <p:cTn id="456" dur="2924" spd="-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-9606"/>
                                    </p:animMotion>
                                  </p:childTnLst>
                                </p:cTn>
                              </p:par>
                              <p:par>
                                <p:cTn id="4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59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60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61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62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C -0.04024 -0.14421 0.01732 -0.1956 -0.003 -0.34421 " pathEditMode="relative" rAng="0" ptsTypes="AA">
                                      <p:cBhvr>
                                        <p:cTn id="464" dur="2191" spd="-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4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67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68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69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70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C -0.00338 -0.20463 -0.13528 -0.13032 -0.11744 -0.26504 " pathEditMode="relative" rAng="0" ptsTypes="AA">
                                      <p:cBhvr>
                                        <p:cTn id="472" dur="2340" spd="-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3264"/>
                                    </p:animMotion>
                                  </p:childTnLst>
                                </p:cTn>
                              </p:par>
                              <p:par>
                                <p:cTn id="4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75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76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77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78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C -0.10065 -0.05324 -0.08828 -0.19676 -0.12747 -0.33611 " pathEditMode="relative" rAng="0" ptsTypes="AA">
                                      <p:cBhvr>
                                        <p:cTn id="480" dur="3347" spd="-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16806"/>
                                    </p:animMotion>
                                  </p:childTnLst>
                                </p:cTn>
                              </p:par>
                              <p:par>
                                <p:cTn id="4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83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84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85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86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5 -0.06921 C -0.08073 -0.23426 -0.09323 -0.13195 -0.14791 -0.29005 " pathEditMode="relative" rAng="0" ptsTypes="AA">
                                      <p:cBhvr>
                                        <p:cTn id="488" dur="2180" spd="-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11042"/>
                                    </p:animMotion>
                                  </p:childTnLst>
                                </p:cTn>
                              </p:par>
                              <p:par>
                                <p:cTn id="4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91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92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93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94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C 0.01575 -0.12338 0.08633 -0.21551 0.01068 -0.36713 " pathEditMode="relative" rAng="0" ptsTypes="AA">
                                      <p:cBhvr>
                                        <p:cTn id="496" dur="2645" spd="-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18356"/>
                                    </p:animMotion>
                                  </p:childTnLst>
                                </p:cTn>
                              </p:par>
                              <p:par>
                                <p:cTn id="4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99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00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01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02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-0.00326 -0.3257 -0.13099 -0.20718 -0.11393 -0.42153 " pathEditMode="relative" rAng="0" ptsTypes="AA">
                                      <p:cBhvr>
                                        <p:cTn id="504" dur="2595" spd="-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-21088"/>
                                    </p:animMotion>
                                  </p:childTnLst>
                                </p:cTn>
                              </p:par>
                              <p:par>
                                <p:cTn id="5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07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08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09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10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C 0.02018 -0.17268 0.03685 -0.09004 0.05508 -0.26088 " pathEditMode="relative" rAng="0" ptsTypes="AA">
                                      <p:cBhvr>
                                        <p:cTn id="512" dur="2961" spd="-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13056"/>
                                    </p:animMotion>
                                  </p:childTnLst>
                                </p:cTn>
                              </p:par>
                              <p:par>
                                <p:cTn id="5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15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17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18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13398 -0.16481 -0.22969 -0.01551 -0.3168 -0.19259 " pathEditMode="relative" rAng="0" ptsTypes="AA">
                                      <p:cBhvr>
                                        <p:cTn id="520" dur="2965" spd="-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9630"/>
                                    </p:animMotion>
                                  </p:childTnLst>
                                </p:cTn>
                              </p:par>
                              <p:par>
                                <p:cTn id="5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23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24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25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26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C -0.02605 -0.22546 -0.03373 -0.22639 -0.10756 -0.33194 " pathEditMode="relative" rAng="0" ptsTypes="AA">
                                      <p:cBhvr>
                                        <p:cTn id="528" dur="3510" spd="-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6597"/>
                                    </p:animMotion>
                                  </p:childTnLst>
                                </p:cTn>
                              </p:par>
                              <p:par>
                                <p:cTn id="5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31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32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33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34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7.40741E-7 C 0.00039 -0.14005 -0.05651 -0.16088 -0.04336 -0.31597 " pathEditMode="relative" rAng="0" ptsTypes="AA">
                                      <p:cBhvr>
                                        <p:cTn id="536" dur="2662" spd="-100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-15810"/>
                                    </p:animMotion>
                                  </p:childTnLst>
                                </p:cTn>
                              </p:par>
                              <p:par>
                                <p:cTn id="5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39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40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41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42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C -0.1625 -0.04768 -0.14232 -0.17523 -0.20534 -0.2993 " pathEditMode="relative" rAng="0" ptsTypes="AA">
                                      <p:cBhvr>
                                        <p:cTn id="544" dur="2820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14977"/>
                                    </p:animMotion>
                                  </p:childTnLst>
                                </p:cTn>
                              </p:par>
                              <p:par>
                                <p:cTn id="5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47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48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49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50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7.40741E-7 C 0.00039 -0.13009 -0.07318 -0.14907 -0.05612 -0.29329 " pathEditMode="relative" rAng="0" ptsTypes="AA">
                                      <p:cBhvr>
                                        <p:cTn id="552" dur="3652" spd="-10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4676"/>
                                    </p:animMotion>
                                  </p:childTnLst>
                                </p:cTn>
                              </p:par>
                              <p:par>
                                <p:cTn id="5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55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56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57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58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C -0.10638 -0.06643 -0.10534 -0.14722 -0.13281 -0.26365 " pathEditMode="relative" rAng="0" ptsTypes="AA">
                                      <p:cBhvr>
                                        <p:cTn id="560" dur="3444" spd="-100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13194"/>
                                    </p:animMotion>
                                  </p:childTnLst>
                                </p:cTn>
                              </p:par>
                              <p:par>
                                <p:cTn id="5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63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64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65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66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C -0.10717 -0.04583 -0.09388 -0.16944 -0.13568 -0.28958 " pathEditMode="relative" rAng="0" ptsTypes="AA">
                                      <p:cBhvr>
                                        <p:cTn id="568" dur="3347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-14491"/>
                                    </p:animMotion>
                                  </p:childTnLst>
                                </p:cTn>
                              </p:par>
                              <p:par>
                                <p:cTn id="5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71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72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73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74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C -0.03008 -0.22592 -0.03893 -0.22708 -0.12422 -0.3324 " pathEditMode="relative" rAng="0" ptsTypes="AA">
                                      <p:cBhvr>
                                        <p:cTn id="576" dur="3510" spd="-10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-16620"/>
                                    </p:animMotion>
                                  </p:childTnLst>
                                </p:cTn>
                              </p:par>
                              <p:par>
                                <p:cTn id="5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79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80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81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82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07407E-6 C 0.00104 -0.14537 -0.13789 -0.16713 -0.10573 -0.32801 " pathEditMode="relative" rAng="0" ptsTypes="AA">
                                      <p:cBhvr>
                                        <p:cTn id="584" dur="2662" spd="-100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16412"/>
                                    </p:animMotion>
                                  </p:childTnLst>
                                </p:cTn>
                              </p:par>
                              <p:par>
                                <p:cTn id="5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87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88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89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90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-0.08007 -0.16713 -0.09531 -0.06343 -0.1621 -0.22315 " pathEditMode="relative" rAng="0" ptsTypes="AA">
                                      <p:cBhvr>
                                        <p:cTn id="592" dur="2229" spd="-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11157"/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95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96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97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98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1095 -0.08866 -0.08099 0.04398 -0.17943 -0.05741 " pathEditMode="relative" rAng="0" ptsTypes="AA">
                                      <p:cBhvr>
                                        <p:cTn id="600" dur="3846" spd="-10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-2870"/>
                                    </p:animMotion>
                                  </p:childTnLst>
                                </p:cTn>
                              </p:par>
                              <p:par>
                                <p:cTn id="6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0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0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C -0.13933 -0.06296 -0.12214 -0.23194 -0.17605 -0.39652 " pathEditMode="relative" rAng="0" ptsTypes="AA">
                                      <p:cBhvr>
                                        <p:cTn id="608" dur="2300" spd="-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19838"/>
                                    </p:animMotion>
                                  </p:childTnLst>
                                </p:cTn>
                              </p:par>
                              <p:par>
                                <p:cTn id="6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1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1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C -0.10156 -0.08981 -0.07513 0.04491 -0.16654 -0.0581 " pathEditMode="relative" rAng="0" ptsTypes="AA">
                                      <p:cBhvr>
                                        <p:cTn id="616" dur="2300" spd="-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2917"/>
                                    </p:animMotion>
                                  </p:childTnLst>
                                </p:cTn>
                              </p:par>
                              <p:par>
                                <p:cTn id="6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1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2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C -0.00625 -0.25417 -0.24753 -0.1618 -0.21498 -0.32917 " pathEditMode="relative" rAng="0" ptsTypes="AA">
                                      <p:cBhvr>
                                        <p:cTn id="624" dur="2300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16458"/>
                                    </p:animMotion>
                                  </p:childTnLst>
                                </p:cTn>
                              </p:par>
                              <p:par>
                                <p:cTn id="6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2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3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C -0.02787 -0.19236 -0.0362 -0.19305 -0.11511 -0.28333 " pathEditMode="relative" rAng="0" ptsTypes="AA">
                                      <p:cBhvr>
                                        <p:cTn id="632" dur="2300" spd="-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14167"/>
                                    </p:animMotion>
                                  </p:childTnLst>
                                </p:cTn>
                              </p:par>
                              <p:par>
                                <p:cTn id="6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3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3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22222E-6 C -1.45833E-6 -0.12153 -0.022 -0.13958 -0.01693 -0.27453 " pathEditMode="relative" rAng="0" ptsTypes="AA">
                                      <p:cBhvr>
                                        <p:cTn id="640" dur="2300" spd="-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13727"/>
                                    </p:animMotion>
                                  </p:childTnLst>
                                </p:cTn>
                              </p:par>
                              <p:par>
                                <p:cTn id="6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43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44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45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46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C -0.03972 -0.19143 -0.05157 -0.19189 -0.16394 -0.28148 " pathEditMode="relative" rAng="0" ptsTypes="AA">
                                      <p:cBhvr>
                                        <p:cTn id="648" dur="2813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-14074"/>
                                    </p:animMotion>
                                  </p:childTnLst>
                                </p:cTn>
                              </p:par>
                              <p:par>
                                <p:cTn id="6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51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52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53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54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C -0.0194 -0.14445 -0.03541 -0.07546 -0.05273 -0.21806 " pathEditMode="relative" rAng="0" ptsTypes="AA">
                                      <p:cBhvr>
                                        <p:cTn id="656" dur="3515" spd="-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-10903"/>
                                    </p:animMotion>
                                  </p:childTnLst>
                                </p:cTn>
                              </p:par>
                              <p:par>
                                <p:cTn id="6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59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60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61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62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76 -0.12338 0.08633 -0.21551 0.01068 -0.36713 " pathEditMode="relative" rAng="0" ptsTypes="AA">
                                      <p:cBhvr>
                                        <p:cTn id="664" dur="2645" spd="-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18356"/>
                                    </p:animMotion>
                                  </p:childTnLst>
                                </p:cTn>
                              </p:par>
                              <p:par>
                                <p:cTn id="6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67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68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69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70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C -0.00326 -0.17963 -0.13191 -0.11412 -0.11459 -0.23264 " pathEditMode="relative" rAng="0" ptsTypes="AA">
                                      <p:cBhvr>
                                        <p:cTn id="672" dur="2298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-11620"/>
                                    </p:animMotion>
                                  </p:childTnLst>
                                </p:cTn>
                              </p:par>
                              <p:par>
                                <p:cTn id="6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75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76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77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78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C -0.10716 -0.04583 -0.09388 -0.16944 -0.13567 -0.28958 " pathEditMode="relative" rAng="0" ptsTypes="AA">
                                      <p:cBhvr>
                                        <p:cTn id="680" dur="3347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-14491"/>
                                    </p:animMotion>
                                  </p:childTnLst>
                                </p:cTn>
                              </p:par>
                              <p:par>
                                <p:cTn id="6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83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84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85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86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1306 -0.11482 -0.09649 0.05741 -0.21406 -0.07431 " pathEditMode="relative" rAng="0" ptsTypes="AA">
                                      <p:cBhvr>
                                        <p:cTn id="688" dur="2415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3727"/>
                                    </p:animMotion>
                                  </p:childTnLst>
                                </p:cTn>
                              </p:par>
                              <p:par>
                                <p:cTn id="6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91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92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93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94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C -0.18216 -0.05046 -0.18046 -0.11203 -0.22734 -0.20069 " pathEditMode="relative" rAng="0" ptsTypes="AA">
                                      <p:cBhvr>
                                        <p:cTn id="696" dur="2546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99" dur="262" fill="hold">
                                          <p:stCondLst>
                                            <p:cond delay="1835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00" dur="2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01" dur="1" fill="hold">
                                          <p:stCondLst>
                                            <p:cond delay="2096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02" dur="24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14778 -0.06504 -0.10937 0.03218 -0.24245 -0.04213 " pathEditMode="relative" rAng="0" ptsTypes="AA">
                                      <p:cBhvr>
                                        <p:cTn id="704" dur="3729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-2106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07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08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09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10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69 C -0.00078 -0.15138 0.09427 -0.17361 0.07227 -0.3405 " pathEditMode="relative" rAng="0" ptsTypes="AA">
                                      <p:cBhvr>
                                        <p:cTn id="712" dur="2662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-16991"/>
                                    </p:animMotion>
                                  </p:childTnLst>
                                </p:cTn>
                              </p:par>
                              <p:par>
                                <p:cTn id="7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15" dur="335" fill="hold">
                                          <p:stCondLst>
                                            <p:cond delay="2348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16" dur="3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17" dur="1" fill="hold">
                                          <p:stCondLst>
                                            <p:cond delay="2682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18" dur="30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C -0.12929 -0.09328 -0.12812 -0.20694 -0.16145 -0.37037 " pathEditMode="relative" rAng="0" ptsTypes="AA">
                                      <p:cBhvr>
                                        <p:cTn id="720" dur="2161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-18519"/>
                                    </p:animMotion>
                                  </p:childTnLst>
                                </p:cTn>
                              </p:par>
                              <p:par>
                                <p:cTn id="7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23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24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25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26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C -0.11784 -0.09097 -0.08711 0.04537 -0.19323 -0.05879 " pathEditMode="relative" rAng="0" ptsTypes="AA">
                                      <p:cBhvr>
                                        <p:cTn id="728" dur="3846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61" y="-2940"/>
                                    </p:animMotion>
                                  </p:childTnLst>
                                </p:cTn>
                              </p:par>
                              <p:par>
                                <p:cTn id="7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3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3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08086 -0.13495 -0.09622 -0.05139 -0.1638 -0.18009 " pathEditMode="relative" rAng="0" ptsTypes="AA">
                                      <p:cBhvr>
                                        <p:cTn id="736" dur="2300" spd="-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-9005"/>
                                    </p:animMotion>
                                  </p:childTnLst>
                                </p:cTn>
                              </p:par>
                              <p:par>
                                <p:cTn id="7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3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4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C -0.04023 -0.14421 0.01732 -0.1956 -0.00299 -0.34421 " pathEditMode="relative" rAng="0" ptsTypes="AA">
                                      <p:cBhvr>
                                        <p:cTn id="744" dur="23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7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47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48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49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50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85185E-6 C -0.09675 -0.16458 -0.16563 -0.01528 -0.22826 -0.19213 " pathEditMode="relative" rAng="0" ptsTypes="AA">
                                      <p:cBhvr>
                                        <p:cTn id="752" dur="2924" spd="-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-9606"/>
                                    </p:animMotion>
                                  </p:childTnLst>
                                </p:cTn>
                              </p:par>
                              <p:par>
                                <p:cTn id="7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55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56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57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58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C -0.10065 -0.05324 -0.08828 -0.19676 -0.12747 -0.33611 " pathEditMode="relative" rAng="0" ptsTypes="AA">
                                      <p:cBhvr>
                                        <p:cTn id="760" dur="3347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16806"/>
                                    </p:animMotion>
                                  </p:childTnLst>
                                </p:cTn>
                              </p:par>
                              <p:par>
                                <p:cTn id="7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63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64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65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66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7.40741E-7 C 0.00039 -0.13009 -0.07318 -0.14907 -0.05612 -0.29329 " pathEditMode="relative" rAng="0" ptsTypes="AA">
                                      <p:cBhvr>
                                        <p:cTn id="768" dur="3652" spd="-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4676"/>
                                    </p:animMotion>
                                  </p:childTnLst>
                                </p:cTn>
                              </p:par>
                              <p:par>
                                <p:cTn id="7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71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72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73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74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-0.08007 -0.16713 -0.09531 -0.06343 -0.16211 -0.22315 " pathEditMode="relative" rAng="0" ptsTypes="AA">
                                      <p:cBhvr>
                                        <p:cTn id="776" dur="2229" spd="-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7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328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082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管理团队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24"/>
          <p:cNvGrpSpPr/>
          <p:nvPr/>
        </p:nvGrpSpPr>
        <p:grpSpPr>
          <a:xfrm>
            <a:off x="6672134" y="2491170"/>
            <a:ext cx="1012854" cy="152400"/>
            <a:chOff x="4168751" y="2495551"/>
            <a:chExt cx="1012854" cy="152400"/>
          </a:xfrm>
          <a:solidFill>
            <a:srgbClr val="35A6D9">
              <a:alpha val="79000"/>
            </a:srgbClr>
          </a:solidFill>
        </p:grpSpPr>
        <p:sp>
          <p:nvSpPr>
            <p:cNvPr id="9" name="Oval 15"/>
            <p:cNvSpPr/>
            <p:nvPr/>
          </p:nvSpPr>
          <p:spPr>
            <a:xfrm>
              <a:off x="4598977" y="2495551"/>
              <a:ext cx="152400" cy="152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" name="Oval 16"/>
            <p:cNvSpPr/>
            <p:nvPr/>
          </p:nvSpPr>
          <p:spPr>
            <a:xfrm flipV="1">
              <a:off x="4816297" y="2522221"/>
              <a:ext cx="99060" cy="99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Oval 17"/>
            <p:cNvSpPr/>
            <p:nvPr/>
          </p:nvSpPr>
          <p:spPr>
            <a:xfrm flipV="1">
              <a:off x="4434997" y="2522221"/>
              <a:ext cx="99060" cy="99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flipV="1">
              <a:off x="4980277" y="2531632"/>
              <a:ext cx="80239" cy="802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flipV="1">
              <a:off x="4289838" y="2531632"/>
              <a:ext cx="80239" cy="802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Oval 14"/>
            <p:cNvSpPr>
              <a:spLocks noChangeAspect="1"/>
            </p:cNvSpPr>
            <p:nvPr/>
          </p:nvSpPr>
          <p:spPr>
            <a:xfrm flipV="1">
              <a:off x="5125438" y="2543668"/>
              <a:ext cx="56167" cy="561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Oval 23"/>
            <p:cNvSpPr>
              <a:spLocks noChangeAspect="1"/>
            </p:cNvSpPr>
            <p:nvPr/>
          </p:nvSpPr>
          <p:spPr>
            <a:xfrm flipV="1">
              <a:off x="4168751" y="2543668"/>
              <a:ext cx="56167" cy="561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9" name="TextBox 498"/>
          <p:cNvSpPr txBox="1"/>
          <p:nvPr/>
        </p:nvSpPr>
        <p:spPr>
          <a:xfrm>
            <a:off x="6239872" y="1900539"/>
            <a:ext cx="1877378" cy="509368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龚行宪   博士</a:t>
            </a:r>
          </a:p>
          <a:p>
            <a:pPr lvl="0" algn="ctr">
              <a:lnSpc>
                <a:spcPct val="11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战略顾问</a:t>
            </a:r>
          </a:p>
        </p:txBody>
      </p:sp>
      <p:sp>
        <p:nvSpPr>
          <p:cNvPr id="20" name="TextBox 503"/>
          <p:cNvSpPr txBox="1"/>
          <p:nvPr/>
        </p:nvSpPr>
        <p:spPr>
          <a:xfrm>
            <a:off x="4905961" y="2817331"/>
            <a:ext cx="3532346" cy="131574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美国硅谷著名的华人企业家、创投家和光电行业领导者，橡子园风险基金（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Acorn Campus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）主要合伙人。参与创办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SDL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公司后被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JDSU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以市值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470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亿美元的价格收购；华星光通科技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en-US" altLang="zh-CN" sz="11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Luxnet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Pine Photonics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等。</a:t>
            </a:r>
          </a:p>
          <a:p>
            <a:pPr algn="just">
              <a:lnSpc>
                <a:spcPct val="12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美国伯克利大学博士学位、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Santa Clara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大学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MBA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学位，并现任美国加州州立大学校董。</a:t>
            </a:r>
          </a:p>
        </p:txBody>
      </p:sp>
      <p:sp>
        <p:nvSpPr>
          <p:cNvPr id="21" name="TextBox 498"/>
          <p:cNvSpPr txBox="1"/>
          <p:nvPr/>
        </p:nvSpPr>
        <p:spPr>
          <a:xfrm>
            <a:off x="2103403" y="1900539"/>
            <a:ext cx="1877378" cy="509368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刘圣   博士</a:t>
            </a:r>
          </a:p>
          <a:p>
            <a:pPr lvl="0" algn="ctr">
              <a:lnSpc>
                <a:spcPct val="11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总经理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22" name="TextBox 503"/>
          <p:cNvSpPr txBox="1"/>
          <p:nvPr/>
        </p:nvSpPr>
        <p:spPr>
          <a:xfrm>
            <a:off x="895938" y="2715768"/>
            <a:ext cx="3492341" cy="152349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国家千人计划特聘专家，江苏人才创新创业促进会副会长，苏州园区创新创业协会会长，苏州光通讯联盟名誉理事长。曾就职于美国</a:t>
            </a:r>
            <a:r>
              <a:rPr lang="en-US" altLang="zh-CN" sz="11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Agere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System (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前朗讯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), Pine Photonics Communications, </a:t>
            </a:r>
            <a:r>
              <a:rPr lang="en-US" altLang="zh-CN" sz="11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Opnext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等，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2008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年创办旭创科技。</a:t>
            </a:r>
          </a:p>
          <a:p>
            <a:pPr algn="just">
              <a:lnSpc>
                <a:spcPct val="12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清华大学本科、中科院自动化所硕士、美国佐治亚理工学院博士学位。</a:t>
            </a:r>
          </a:p>
        </p:txBody>
      </p:sp>
      <p:grpSp>
        <p:nvGrpSpPr>
          <p:cNvPr id="23" name="Group 24"/>
          <p:cNvGrpSpPr/>
          <p:nvPr/>
        </p:nvGrpSpPr>
        <p:grpSpPr>
          <a:xfrm>
            <a:off x="2535664" y="2491170"/>
            <a:ext cx="1012854" cy="152400"/>
            <a:chOff x="4168751" y="2495551"/>
            <a:chExt cx="1012854" cy="152400"/>
          </a:xfrm>
          <a:solidFill>
            <a:srgbClr val="35A6D9">
              <a:alpha val="79000"/>
            </a:srgbClr>
          </a:solidFill>
        </p:grpSpPr>
        <p:sp>
          <p:nvSpPr>
            <p:cNvPr id="24" name="Oval 15"/>
            <p:cNvSpPr/>
            <p:nvPr/>
          </p:nvSpPr>
          <p:spPr>
            <a:xfrm>
              <a:off x="4598977" y="2495551"/>
              <a:ext cx="152400" cy="152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5" name="Oval 16"/>
            <p:cNvSpPr/>
            <p:nvPr/>
          </p:nvSpPr>
          <p:spPr>
            <a:xfrm flipV="1">
              <a:off x="4816297" y="2522221"/>
              <a:ext cx="99060" cy="99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Oval 17"/>
            <p:cNvSpPr/>
            <p:nvPr/>
          </p:nvSpPr>
          <p:spPr>
            <a:xfrm flipV="1">
              <a:off x="4434997" y="2522221"/>
              <a:ext cx="99060" cy="99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Oval 12"/>
            <p:cNvSpPr>
              <a:spLocks noChangeAspect="1"/>
            </p:cNvSpPr>
            <p:nvPr/>
          </p:nvSpPr>
          <p:spPr>
            <a:xfrm flipV="1">
              <a:off x="4980277" y="2531632"/>
              <a:ext cx="80239" cy="802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9" name="Oval 13"/>
            <p:cNvSpPr>
              <a:spLocks noChangeAspect="1"/>
            </p:cNvSpPr>
            <p:nvPr/>
          </p:nvSpPr>
          <p:spPr>
            <a:xfrm flipV="1">
              <a:off x="4289838" y="2531632"/>
              <a:ext cx="80239" cy="802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0" name="Oval 14"/>
            <p:cNvSpPr>
              <a:spLocks noChangeAspect="1"/>
            </p:cNvSpPr>
            <p:nvPr/>
          </p:nvSpPr>
          <p:spPr>
            <a:xfrm flipV="1">
              <a:off x="5125438" y="2543668"/>
              <a:ext cx="56167" cy="561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1" name="Oval 23"/>
            <p:cNvSpPr>
              <a:spLocks noChangeAspect="1"/>
            </p:cNvSpPr>
            <p:nvPr/>
          </p:nvSpPr>
          <p:spPr>
            <a:xfrm flipV="1">
              <a:off x="4168751" y="2543668"/>
              <a:ext cx="56167" cy="561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4646881" y="955072"/>
            <a:ext cx="0" cy="3129439"/>
          </a:xfrm>
          <a:prstGeom prst="line">
            <a:avLst/>
          </a:prstGeom>
          <a:ln>
            <a:solidFill>
              <a:srgbClr val="35A6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 descr="9C5A1070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97" y="933169"/>
            <a:ext cx="1255391" cy="1674012"/>
          </a:xfrm>
          <a:prstGeom prst="rect">
            <a:avLst/>
          </a:prstGeom>
        </p:spPr>
      </p:pic>
      <p:pic>
        <p:nvPicPr>
          <p:cNvPr id="34" name="图片 33" descr="龚行宪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75" y="933165"/>
            <a:ext cx="1255395" cy="167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5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082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管理团队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641237" y="2892726"/>
            <a:ext cx="3863340" cy="0"/>
          </a:xfrm>
          <a:prstGeom prst="line">
            <a:avLst/>
          </a:prstGeom>
          <a:ln>
            <a:solidFill>
              <a:srgbClr val="35A6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98"/>
          <p:cNvSpPr txBox="1"/>
          <p:nvPr/>
        </p:nvSpPr>
        <p:spPr>
          <a:xfrm>
            <a:off x="2026648" y="1132854"/>
            <a:ext cx="1877378" cy="549379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莫兆熊 先生</a:t>
            </a:r>
            <a:endParaRPr lang="zh-CN" altLang="en-US" sz="1400" b="1" dirty="0">
              <a:solidFill>
                <a:srgbClr val="003B8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  <a:p>
            <a:pPr lvl="0" algn="l">
              <a:lnSpc>
                <a:spcPct val="12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首席市场官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37" name="TextBox 503"/>
          <p:cNvSpPr txBox="1"/>
          <p:nvPr/>
        </p:nvSpPr>
        <p:spPr>
          <a:xfrm>
            <a:off x="2026651" y="1690196"/>
            <a:ext cx="2508409" cy="99257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通讯行业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年市场和销售经验，曾任美国</a:t>
            </a:r>
            <a:r>
              <a:rPr lang="en-US" altLang="zh-CN" sz="10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Uniwave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创始人和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CEO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Pine Photonics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市场副总，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GTE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市场总监等。美国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Texas A&amp;M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大学硕士学位和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Santa Clara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大学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MBA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学位</a:t>
            </a:r>
          </a:p>
        </p:txBody>
      </p:sp>
      <p:sp>
        <p:nvSpPr>
          <p:cNvPr id="38" name="TextBox 498"/>
          <p:cNvSpPr txBox="1"/>
          <p:nvPr/>
        </p:nvSpPr>
        <p:spPr>
          <a:xfrm>
            <a:off x="2026648" y="3216924"/>
            <a:ext cx="1877378" cy="549379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王祥忠 博士</a:t>
            </a:r>
            <a:endParaRPr lang="zh-CN" altLang="en-US" sz="1400" b="1" dirty="0">
              <a:solidFill>
                <a:srgbClr val="003B8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  <a:p>
            <a:pPr lvl="0" algn="l">
              <a:lnSpc>
                <a:spcPct val="12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研发副总经理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39" name="TextBox 503"/>
          <p:cNvSpPr txBox="1"/>
          <p:nvPr/>
        </p:nvSpPr>
        <p:spPr>
          <a:xfrm>
            <a:off x="2026651" y="3773314"/>
            <a:ext cx="2636996" cy="117724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十几年光纤通信行业经验以及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年以上硅谷高科技公司研发管理经验。曾任</a:t>
            </a:r>
            <a:r>
              <a:rPr lang="en-US" altLang="zh-CN" sz="10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Opnext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研发总监，完成基于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Fuse coupler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Free space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PLC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CWDM 10G/40G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光电子器件与模块的研发。中国科学技术大学博士，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UC Santa Cruz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博士后 </a:t>
            </a:r>
          </a:p>
        </p:txBody>
      </p:sp>
      <p:pic>
        <p:nvPicPr>
          <p:cNvPr id="42" name="图片 41" descr="9C5A09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68" y="904858"/>
            <a:ext cx="1255299" cy="1674012"/>
          </a:xfrm>
          <a:prstGeom prst="rect">
            <a:avLst/>
          </a:prstGeom>
        </p:spPr>
      </p:pic>
      <p:pic>
        <p:nvPicPr>
          <p:cNvPr id="46" name="图片 45" descr="9C5A10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68" y="3171332"/>
            <a:ext cx="1255754" cy="1674012"/>
          </a:xfrm>
          <a:prstGeom prst="rect">
            <a:avLst/>
          </a:prstGeom>
        </p:spPr>
      </p:pic>
      <p:sp>
        <p:nvSpPr>
          <p:cNvPr id="56" name="TextBox 498"/>
          <p:cNvSpPr txBox="1"/>
          <p:nvPr/>
        </p:nvSpPr>
        <p:spPr>
          <a:xfrm>
            <a:off x="6231937" y="3215733"/>
            <a:ext cx="1877378" cy="549379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施高鸿 先生</a:t>
            </a:r>
            <a:endParaRPr lang="zh-CN" altLang="en-US" sz="1400" b="1" dirty="0">
              <a:solidFill>
                <a:srgbClr val="003B8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  <a:p>
            <a:pPr lvl="0" algn="l">
              <a:lnSpc>
                <a:spcPct val="12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  <a:sym typeface="+mn-ea"/>
              </a:rPr>
              <a:t>工程副总经理</a:t>
            </a:r>
          </a:p>
        </p:txBody>
      </p:sp>
      <p:sp>
        <p:nvSpPr>
          <p:cNvPr id="57" name="TextBox 503"/>
          <p:cNvSpPr txBox="1"/>
          <p:nvPr/>
        </p:nvSpPr>
        <p:spPr>
          <a:xfrm>
            <a:off x="6231936" y="3773312"/>
            <a:ext cx="2586990" cy="99257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十几年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10G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及以上高端光模块产品经验，尤其在研发、工程和生产一体化以及产线自动化方面拥有丰富经验。曾任</a:t>
            </a:r>
            <a:r>
              <a:rPr lang="en-US" altLang="zh-CN" sz="10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Opnext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中国研发中心高级工程师、苏州群邦电子公司工程部经理。成都电子科技大学光电专业本科</a:t>
            </a:r>
          </a:p>
        </p:txBody>
      </p:sp>
      <p:cxnSp>
        <p:nvCxnSpPr>
          <p:cNvPr id="58" name="直接连接符 57"/>
          <p:cNvCxnSpPr/>
          <p:nvPr/>
        </p:nvCxnSpPr>
        <p:spPr>
          <a:xfrm>
            <a:off x="4846525" y="2892726"/>
            <a:ext cx="3863340" cy="0"/>
          </a:xfrm>
          <a:prstGeom prst="line">
            <a:avLst/>
          </a:prstGeom>
          <a:ln>
            <a:solidFill>
              <a:srgbClr val="35A6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498"/>
          <p:cNvSpPr txBox="1"/>
          <p:nvPr/>
        </p:nvSpPr>
        <p:spPr>
          <a:xfrm>
            <a:off x="6231937" y="1133806"/>
            <a:ext cx="1877378" cy="549379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李伟龙 博士</a:t>
            </a:r>
            <a:endParaRPr lang="zh-CN" altLang="en-US" sz="1400" b="1" dirty="0">
              <a:solidFill>
                <a:srgbClr val="003B8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  <a:p>
            <a:pPr lvl="0" algn="l">
              <a:lnSpc>
                <a:spcPct val="12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首席技术官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60" name="TextBox 503"/>
          <p:cNvSpPr txBox="1"/>
          <p:nvPr/>
        </p:nvSpPr>
        <p:spPr>
          <a:xfrm>
            <a:off x="6231938" y="1690197"/>
            <a:ext cx="2508409" cy="80791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国际知名光学专家。曾任美国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Optical Instrumentation Corp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创始人兼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CEO， Pine Photonics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sz="10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OpLink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等。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台湾新竹清华本科、美国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UIUC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博士学位</a:t>
            </a:r>
          </a:p>
        </p:txBody>
      </p:sp>
      <p:pic>
        <p:nvPicPr>
          <p:cNvPr id="61" name="图片 60" descr="9C5A0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525" y="904858"/>
            <a:ext cx="1255220" cy="1674012"/>
          </a:xfrm>
          <a:prstGeom prst="rect">
            <a:avLst/>
          </a:prstGeom>
        </p:spPr>
      </p:pic>
      <p:pic>
        <p:nvPicPr>
          <p:cNvPr id="62" name="图片 61" descr="9C5A09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527" y="3171332"/>
            <a:ext cx="1255093" cy="167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99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082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管理团队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608171" y="2691289"/>
            <a:ext cx="3863340" cy="0"/>
          </a:xfrm>
          <a:prstGeom prst="line">
            <a:avLst/>
          </a:prstGeom>
          <a:ln>
            <a:solidFill>
              <a:srgbClr val="35A6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498"/>
          <p:cNvSpPr txBox="1"/>
          <p:nvPr/>
        </p:nvSpPr>
        <p:spPr>
          <a:xfrm>
            <a:off x="1993582" y="944514"/>
            <a:ext cx="1877378" cy="549379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丁海 博士</a:t>
            </a:r>
            <a:endParaRPr lang="zh-CN" altLang="en-US" sz="1400" b="1" dirty="0">
              <a:solidFill>
                <a:srgbClr val="003B8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  <a:p>
            <a:pPr lvl="0" algn="l">
              <a:lnSpc>
                <a:spcPct val="12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产品制造部副总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62" name="TextBox 503"/>
          <p:cNvSpPr txBox="1"/>
          <p:nvPr/>
        </p:nvSpPr>
        <p:spPr>
          <a:xfrm>
            <a:off x="1993585" y="1500665"/>
            <a:ext cx="2508409" cy="99257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美国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Baird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公司光学工程师，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Intel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中国封装研发中心核心技术部经理。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Intel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两项部门成就奖，两项美国发明专利。</a:t>
            </a:r>
          </a:p>
          <a:p>
            <a:pPr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清华大学本科、美国佐治亚理工硕士和博士学位。</a:t>
            </a:r>
          </a:p>
        </p:txBody>
      </p:sp>
      <p:cxnSp>
        <p:nvCxnSpPr>
          <p:cNvPr id="63" name="直接连接符 62"/>
          <p:cNvCxnSpPr/>
          <p:nvPr/>
        </p:nvCxnSpPr>
        <p:spPr>
          <a:xfrm>
            <a:off x="4813459" y="2691289"/>
            <a:ext cx="3863340" cy="0"/>
          </a:xfrm>
          <a:prstGeom prst="line">
            <a:avLst/>
          </a:prstGeom>
          <a:ln>
            <a:solidFill>
              <a:srgbClr val="35A6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498"/>
          <p:cNvSpPr txBox="1"/>
          <p:nvPr/>
        </p:nvSpPr>
        <p:spPr>
          <a:xfrm>
            <a:off x="6198871" y="944990"/>
            <a:ext cx="1877378" cy="549379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白亚恒 先生</a:t>
            </a:r>
            <a:endParaRPr lang="zh-CN" altLang="en-US" sz="1400" b="1" dirty="0">
              <a:solidFill>
                <a:srgbClr val="003B8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  <a:p>
            <a:pPr lvl="0" algn="l">
              <a:lnSpc>
                <a:spcPct val="12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国内销售副总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65" name="TextBox 503"/>
          <p:cNvSpPr txBox="1"/>
          <p:nvPr/>
        </p:nvSpPr>
        <p:spPr>
          <a:xfrm>
            <a:off x="6198872" y="1488760"/>
            <a:ext cx="2508409" cy="80791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十几年销售开拓经验。2001年加入华工正源，历任营销工程师、区域经理、市场营销部副经理、经理、公司副总。毕业于兰州大学本科、中国科学院硕士。</a:t>
            </a:r>
          </a:p>
        </p:txBody>
      </p:sp>
      <p:sp>
        <p:nvSpPr>
          <p:cNvPr id="66" name="TextBox 498"/>
          <p:cNvSpPr txBox="1"/>
          <p:nvPr/>
        </p:nvSpPr>
        <p:spPr>
          <a:xfrm>
            <a:off x="1993582" y="3135978"/>
            <a:ext cx="1877378" cy="549379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王晓丽 女士</a:t>
            </a:r>
          </a:p>
          <a:p>
            <a:pPr lvl="0" algn="l">
              <a:lnSpc>
                <a:spcPct val="12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财务副总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67" name="TextBox 503"/>
          <p:cNvSpPr txBox="1"/>
          <p:nvPr/>
        </p:nvSpPr>
        <p:spPr>
          <a:xfrm>
            <a:off x="1993584" y="3691415"/>
            <a:ext cx="2477453" cy="99257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曾在普华永道(中天)会计师事务所任职9年，之后在某私募股权投资基金任职，2014年加入苏州旭创科技，上海交通大学理学硕士学位，中欧国际工商学院FMBA在读，中国注册会计师协会会员。</a:t>
            </a:r>
          </a:p>
        </p:txBody>
      </p:sp>
      <p:sp>
        <p:nvSpPr>
          <p:cNvPr id="68" name="TextBox 498"/>
          <p:cNvSpPr txBox="1"/>
          <p:nvPr/>
        </p:nvSpPr>
        <p:spPr>
          <a:xfrm>
            <a:off x="6198871" y="3121929"/>
            <a:ext cx="1877378" cy="549379"/>
          </a:xfrm>
          <a:prstGeom prst="rect">
            <a:avLst/>
          </a:prstGeom>
          <a:noFill/>
        </p:spPr>
        <p:txBody>
          <a:bodyPr wrap="square" lIns="68576" tIns="34289" rIns="68576" bIns="34289" rtlCol="0" anchor="ctr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14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王攀 先生</a:t>
            </a:r>
          </a:p>
          <a:p>
            <a:pPr lvl="0" algn="l">
              <a:lnSpc>
                <a:spcPct val="12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制造部副总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69" name="TextBox 503"/>
          <p:cNvSpPr txBox="1"/>
          <p:nvPr/>
        </p:nvSpPr>
        <p:spPr>
          <a:xfrm>
            <a:off x="6198872" y="3679510"/>
            <a:ext cx="2508409" cy="80791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12年以上光有源器件和光收发模块行业的制造和工程经验。曾任职众达光通，2011年加入旭创科技。</a:t>
            </a:r>
          </a:p>
          <a:p>
            <a:pPr lvl="0"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武汉大学本科。</a:t>
            </a:r>
          </a:p>
        </p:txBody>
      </p:sp>
      <p:pic>
        <p:nvPicPr>
          <p:cNvPr id="70" name="图片 69" descr="9C5A1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73" y="2974181"/>
            <a:ext cx="1255955" cy="1674012"/>
          </a:xfrm>
          <a:prstGeom prst="rect">
            <a:avLst/>
          </a:prstGeom>
        </p:spPr>
      </p:pic>
      <p:pic>
        <p:nvPicPr>
          <p:cNvPr id="71" name="图片 70" descr="9C5A1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461" y="677825"/>
            <a:ext cx="1255576" cy="1674012"/>
          </a:xfrm>
          <a:prstGeom prst="rect">
            <a:avLst/>
          </a:prstGeom>
        </p:spPr>
      </p:pic>
      <p:pic>
        <p:nvPicPr>
          <p:cNvPr id="72" name="图片 71" descr="9C5A10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642" y="2969895"/>
            <a:ext cx="1255394" cy="1674012"/>
          </a:xfrm>
          <a:prstGeom prst="rect">
            <a:avLst/>
          </a:prstGeom>
        </p:spPr>
      </p:pic>
      <p:pic>
        <p:nvPicPr>
          <p:cNvPr id="73" name="图片 72" descr="9C5A10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71" y="677825"/>
            <a:ext cx="1255341" cy="167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79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4">
            <a:extLst>
              <a:ext uri="{FF2B5EF4-FFF2-40B4-BE49-F238E27FC236}">
                <a16:creationId xmlns:a16="http://schemas.microsoft.com/office/drawing/2014/main" xmlns="" id="{80EA4BC3-D74D-4A67-B10D-3DCEF55912C4}"/>
              </a:ext>
            </a:extLst>
          </p:cNvPr>
          <p:cNvCxnSpPr>
            <a:cxnSpLocks/>
          </p:cNvCxnSpPr>
          <p:nvPr/>
        </p:nvCxnSpPr>
        <p:spPr>
          <a:xfrm flipV="1">
            <a:off x="239756" y="4104000"/>
            <a:ext cx="7632000" cy="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xmlns="" id="{AC88C98E-3B20-4303-9129-220F98688DEA}"/>
              </a:ext>
            </a:extLst>
          </p:cNvPr>
          <p:cNvCxnSpPr>
            <a:cxnSpLocks/>
          </p:cNvCxnSpPr>
          <p:nvPr/>
        </p:nvCxnSpPr>
        <p:spPr>
          <a:xfrm flipV="1">
            <a:off x="188112" y="1878318"/>
            <a:ext cx="7632000" cy="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082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发展历史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6E9BFE5-240D-4493-A3D6-F4932940A105}"/>
              </a:ext>
            </a:extLst>
          </p:cNvPr>
          <p:cNvSpPr>
            <a:spLocks noChangeAspect="1"/>
          </p:cNvSpPr>
          <p:nvPr/>
        </p:nvSpPr>
        <p:spPr>
          <a:xfrm>
            <a:off x="140058" y="1808320"/>
            <a:ext cx="144037" cy="144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29C9694-3C13-4766-A6BB-8948430B2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14" y="1081741"/>
            <a:ext cx="1061091" cy="711732"/>
          </a:xfrm>
          <a:prstGeom prst="rect">
            <a:avLst/>
          </a:prstGeom>
          <a:ln>
            <a:noFill/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4A56F5DE-89AF-421B-A5CF-C6C3E99A32B3}"/>
              </a:ext>
            </a:extLst>
          </p:cNvPr>
          <p:cNvSpPr/>
          <p:nvPr/>
        </p:nvSpPr>
        <p:spPr>
          <a:xfrm>
            <a:off x="233146" y="1946019"/>
            <a:ext cx="582611" cy="207748"/>
          </a:xfrm>
          <a:prstGeom prst="rect">
            <a:avLst/>
          </a:prstGeom>
        </p:spPr>
        <p:txBody>
          <a:bodyPr wrap="none" lIns="34289" tIns="17144" rIns="34289" bIns="17144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2008/4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EA1DA9A-8D96-467A-84B4-57F2D2DCE150}"/>
              </a:ext>
            </a:extLst>
          </p:cNvPr>
          <p:cNvSpPr txBox="1"/>
          <p:nvPr/>
        </p:nvSpPr>
        <p:spPr>
          <a:xfrm>
            <a:off x="257116" y="2151095"/>
            <a:ext cx="1223243" cy="346247"/>
          </a:xfrm>
          <a:prstGeom prst="rect">
            <a:avLst/>
          </a:prstGeom>
          <a:noFill/>
        </p:spPr>
        <p:txBody>
          <a:bodyPr wrap="square" lIns="34289" tIns="17144" rIns="34289" bIns="17144" rtlCol="0">
            <a:spAutoFit/>
          </a:bodyPr>
          <a:lstStyle/>
          <a:p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旭创科技有限公司成立</a:t>
            </a:r>
          </a:p>
          <a:p>
            <a:endParaRPr kumimoji="1" lang="zh-CN" altLang="en-US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xmlns="" id="{430B6E1B-6E7A-4B1A-88D5-1D0F2AE90ABE}"/>
              </a:ext>
            </a:extLst>
          </p:cNvPr>
          <p:cNvSpPr>
            <a:spLocks noChangeAspect="1"/>
          </p:cNvSpPr>
          <p:nvPr/>
        </p:nvSpPr>
        <p:spPr>
          <a:xfrm>
            <a:off x="1516400" y="1840323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Picture 2" descr="http://www.innolight.com/template/images/comp/hign-tech.png">
            <a:extLst>
              <a:ext uri="{FF2B5EF4-FFF2-40B4-BE49-F238E27FC236}">
                <a16:creationId xmlns:a16="http://schemas.microsoft.com/office/drawing/2014/main" xmlns="" id="{0F30F196-171F-44F2-9F5D-A5154318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5259" y="1930929"/>
            <a:ext cx="1056650" cy="7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E8E2C5CF-535F-4F43-8F0A-12E1BCF2D343}"/>
              </a:ext>
            </a:extLst>
          </p:cNvPr>
          <p:cNvSpPr txBox="1"/>
          <p:nvPr/>
        </p:nvSpPr>
        <p:spPr>
          <a:xfrm>
            <a:off x="1533087" y="1648569"/>
            <a:ext cx="582611" cy="207748"/>
          </a:xfrm>
          <a:prstGeom prst="rect">
            <a:avLst/>
          </a:prstGeom>
          <a:noFill/>
        </p:spPr>
        <p:txBody>
          <a:bodyPr wrap="none" lIns="34289" tIns="17144" rIns="34289" bIns="17144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2009/5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7441A19-54A7-4842-ACBA-5C6A22E342A9}"/>
              </a:ext>
            </a:extLst>
          </p:cNvPr>
          <p:cNvSpPr txBox="1"/>
          <p:nvPr/>
        </p:nvSpPr>
        <p:spPr>
          <a:xfrm>
            <a:off x="1543037" y="1336144"/>
            <a:ext cx="1061091" cy="311624"/>
          </a:xfrm>
          <a:prstGeom prst="rect">
            <a:avLst/>
          </a:prstGeom>
          <a:noFill/>
        </p:spPr>
        <p:txBody>
          <a:bodyPr wrap="square" lIns="34289" tIns="17144" rIns="34289" bIns="17144" rtlCol="0">
            <a:spAutoFit/>
          </a:bodyPr>
          <a:lstStyle/>
          <a:p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2009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年获得国家高新技术企业资质</a:t>
            </a: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xmlns="" id="{18504CD4-0547-4FE1-9080-12D7803187FB}"/>
              </a:ext>
            </a:extLst>
          </p:cNvPr>
          <p:cNvSpPr>
            <a:spLocks noChangeAspect="1"/>
          </p:cNvSpPr>
          <p:nvPr/>
        </p:nvSpPr>
        <p:spPr>
          <a:xfrm>
            <a:off x="2705387" y="1840323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xmlns="" id="{7A9A0066-A840-43CA-99A2-8281051651A2}"/>
              </a:ext>
            </a:extLst>
          </p:cNvPr>
          <p:cNvSpPr>
            <a:spLocks noChangeAspect="1"/>
          </p:cNvSpPr>
          <p:nvPr/>
        </p:nvSpPr>
        <p:spPr>
          <a:xfrm>
            <a:off x="3935552" y="1840323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xmlns="" id="{76DD9859-B6DE-417B-ACD3-0186FD31D927}"/>
              </a:ext>
            </a:extLst>
          </p:cNvPr>
          <p:cNvSpPr>
            <a:spLocks noChangeAspect="1"/>
          </p:cNvSpPr>
          <p:nvPr/>
        </p:nvSpPr>
        <p:spPr>
          <a:xfrm>
            <a:off x="6590813" y="1840821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3ED16F-B604-4647-BFA1-F5575FA1B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36689" y="1081743"/>
            <a:ext cx="1063003" cy="716159"/>
          </a:xfrm>
          <a:custGeom>
            <a:avLst/>
            <a:gdLst>
              <a:gd name="connsiteX0" fmla="*/ 0 w 2668603"/>
              <a:gd name="connsiteY0" fmla="*/ 0 h 1798341"/>
              <a:gd name="connsiteX1" fmla="*/ 2668603 w 2668603"/>
              <a:gd name="connsiteY1" fmla="*/ 0 h 1798341"/>
              <a:gd name="connsiteX2" fmla="*/ 2668603 w 2668603"/>
              <a:gd name="connsiteY2" fmla="*/ 1798341 h 1798341"/>
              <a:gd name="connsiteX3" fmla="*/ 0 w 2668603"/>
              <a:gd name="connsiteY3" fmla="*/ 1798341 h 179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603" h="1798341">
                <a:moveTo>
                  <a:pt x="0" y="0"/>
                </a:moveTo>
                <a:lnTo>
                  <a:pt x="2668603" y="0"/>
                </a:lnTo>
                <a:lnTo>
                  <a:pt x="2668603" y="1798341"/>
                </a:lnTo>
                <a:lnTo>
                  <a:pt x="0" y="1798341"/>
                </a:lnTo>
                <a:close/>
              </a:path>
            </a:pathLst>
          </a:custGeom>
          <a:ln>
            <a:solidFill>
              <a:srgbClr val="DEDEDE"/>
            </a:solidFill>
          </a:ln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CE6171B2-EC8D-4A1E-80A3-5AFC2DFC40A2}"/>
              </a:ext>
            </a:extLst>
          </p:cNvPr>
          <p:cNvSpPr txBox="1"/>
          <p:nvPr/>
        </p:nvSpPr>
        <p:spPr>
          <a:xfrm>
            <a:off x="2734326" y="1940643"/>
            <a:ext cx="789096" cy="207748"/>
          </a:xfrm>
          <a:prstGeom prst="rect">
            <a:avLst/>
          </a:prstGeom>
          <a:noFill/>
        </p:spPr>
        <p:txBody>
          <a:bodyPr wrap="square" lIns="34289" tIns="17144" rIns="34289" bIns="17144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2009/6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5F7C9F23-9DF2-4973-98D4-A11B7F4ECC2E}"/>
              </a:ext>
            </a:extLst>
          </p:cNvPr>
          <p:cNvSpPr txBox="1"/>
          <p:nvPr/>
        </p:nvSpPr>
        <p:spPr>
          <a:xfrm>
            <a:off x="2719998" y="2135711"/>
            <a:ext cx="1163848" cy="450123"/>
          </a:xfrm>
          <a:prstGeom prst="rect">
            <a:avLst/>
          </a:prstGeom>
          <a:noFill/>
        </p:spPr>
        <p:txBody>
          <a:bodyPr wrap="square" lIns="34289" tIns="17144" rIns="34289" bIns="17144" rtlCol="0">
            <a:spAutoFit/>
          </a:bodyPr>
          <a:lstStyle/>
          <a:p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发布小型化、低功耗、高性能的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10G SFP+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系列产品</a:t>
            </a:r>
          </a:p>
        </p:txBody>
      </p:sp>
      <p:grpSp>
        <p:nvGrpSpPr>
          <p:cNvPr id="30" name="组合 3">
            <a:extLst>
              <a:ext uri="{FF2B5EF4-FFF2-40B4-BE49-F238E27FC236}">
                <a16:creationId xmlns:a16="http://schemas.microsoft.com/office/drawing/2014/main" xmlns="" id="{1897B97B-5470-48D5-993A-6C1721443B66}"/>
              </a:ext>
            </a:extLst>
          </p:cNvPr>
          <p:cNvGrpSpPr/>
          <p:nvPr/>
        </p:nvGrpSpPr>
        <p:grpSpPr>
          <a:xfrm>
            <a:off x="4010567" y="1940872"/>
            <a:ext cx="1163847" cy="698930"/>
            <a:chOff x="8417351" y="-834681"/>
            <a:chExt cx="2664000" cy="180000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03F9D302-56E5-4148-B368-B67B1CB1C073}"/>
                </a:ext>
              </a:extLst>
            </p:cNvPr>
            <p:cNvSpPr/>
            <p:nvPr/>
          </p:nvSpPr>
          <p:spPr>
            <a:xfrm>
              <a:off x="8417351" y="-834681"/>
              <a:ext cx="2664000" cy="180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EDE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2" name="Picture 4" descr="http://www.innolight.com/images/gslc/012.jpg">
              <a:extLst>
                <a:ext uri="{FF2B5EF4-FFF2-40B4-BE49-F238E27FC236}">
                  <a16:creationId xmlns:a16="http://schemas.microsoft.com/office/drawing/2014/main" xmlns="" id="{FFE7F48C-1B64-40A2-AB6B-34D82CD9D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765349" y="-764975"/>
              <a:ext cx="1891790" cy="17302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77AA563A-9A63-4045-84E9-C063B4091531}"/>
              </a:ext>
            </a:extLst>
          </p:cNvPr>
          <p:cNvSpPr txBox="1"/>
          <p:nvPr/>
        </p:nvSpPr>
        <p:spPr>
          <a:xfrm>
            <a:off x="3973061" y="1653735"/>
            <a:ext cx="582611" cy="207748"/>
          </a:xfrm>
          <a:prstGeom prst="rect">
            <a:avLst/>
          </a:prstGeom>
          <a:noFill/>
        </p:spPr>
        <p:txBody>
          <a:bodyPr wrap="none" lIns="34289" tIns="17144" rIns="34289" bIns="17144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2010/4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08F0DFA2-E0D2-43F3-BFEA-8A362EACFF01}"/>
              </a:ext>
            </a:extLst>
          </p:cNvPr>
          <p:cNvSpPr txBox="1"/>
          <p:nvPr/>
        </p:nvSpPr>
        <p:spPr>
          <a:xfrm>
            <a:off x="3973061" y="1237523"/>
            <a:ext cx="1245113" cy="450123"/>
          </a:xfrm>
          <a:prstGeom prst="rect">
            <a:avLst/>
          </a:prstGeom>
          <a:noFill/>
        </p:spPr>
        <p:txBody>
          <a:bodyPr wrap="square" lIns="34289" tIns="17144" rIns="34289" bIns="17144" rtlCol="0">
            <a:spAutoFit/>
          </a:bodyPr>
          <a:lstStyle/>
          <a:p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推出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6G LTE SFP+ 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产品，成功大规模应用于中移动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3G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网络建设</a:t>
            </a:r>
          </a:p>
        </p:txBody>
      </p:sp>
      <p:cxnSp>
        <p:nvCxnSpPr>
          <p:cNvPr id="38" name="Straight Connector 4">
            <a:extLst>
              <a:ext uri="{FF2B5EF4-FFF2-40B4-BE49-F238E27FC236}">
                <a16:creationId xmlns:a16="http://schemas.microsoft.com/office/drawing/2014/main" xmlns="" id="{6D082969-EB8D-41CE-BB41-6F04B6347E02}"/>
              </a:ext>
            </a:extLst>
          </p:cNvPr>
          <p:cNvCxnSpPr>
            <a:cxnSpLocks/>
          </p:cNvCxnSpPr>
          <p:nvPr/>
        </p:nvCxnSpPr>
        <p:spPr>
          <a:xfrm flipV="1">
            <a:off x="7883218" y="1840325"/>
            <a:ext cx="0" cy="2243595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1CD3B74E-5558-482D-9950-4E69D200F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835" y="1090980"/>
            <a:ext cx="1049018" cy="703096"/>
          </a:xfrm>
          <a:custGeom>
            <a:avLst/>
            <a:gdLst>
              <a:gd name="connsiteX0" fmla="*/ 0 w 2155299"/>
              <a:gd name="connsiteY0" fmla="*/ 0 h 1807326"/>
              <a:gd name="connsiteX1" fmla="*/ 2155299 w 2155299"/>
              <a:gd name="connsiteY1" fmla="*/ 0 h 1807326"/>
              <a:gd name="connsiteX2" fmla="*/ 2155299 w 2155299"/>
              <a:gd name="connsiteY2" fmla="*/ 1807326 h 1807326"/>
              <a:gd name="connsiteX3" fmla="*/ 0 w 2155299"/>
              <a:gd name="connsiteY3" fmla="*/ 1807326 h 18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299" h="1807326">
                <a:moveTo>
                  <a:pt x="0" y="0"/>
                </a:moveTo>
                <a:lnTo>
                  <a:pt x="2155299" y="0"/>
                </a:lnTo>
                <a:lnTo>
                  <a:pt x="2155299" y="1807326"/>
                </a:lnTo>
                <a:lnTo>
                  <a:pt x="0" y="1807326"/>
                </a:lnTo>
                <a:close/>
              </a:path>
            </a:pathLst>
          </a:custGeom>
          <a:ln>
            <a:solidFill>
              <a:srgbClr val="DEDEDE"/>
            </a:solidFill>
          </a:ln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07EEE11C-8885-474A-A402-0BD4D505ACC0}"/>
              </a:ext>
            </a:extLst>
          </p:cNvPr>
          <p:cNvSpPr txBox="1"/>
          <p:nvPr/>
        </p:nvSpPr>
        <p:spPr>
          <a:xfrm>
            <a:off x="6665828" y="1628547"/>
            <a:ext cx="582611" cy="207748"/>
          </a:xfrm>
          <a:prstGeom prst="rect">
            <a:avLst/>
          </a:prstGeom>
          <a:noFill/>
        </p:spPr>
        <p:txBody>
          <a:bodyPr wrap="none" lIns="34289" tIns="17144" rIns="34289" bIns="17144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2014/9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3A91B32D-F80B-4F3A-B385-9846958B9BDA}"/>
              </a:ext>
            </a:extLst>
          </p:cNvPr>
          <p:cNvSpPr txBox="1"/>
          <p:nvPr/>
        </p:nvSpPr>
        <p:spPr>
          <a:xfrm>
            <a:off x="5391930" y="2159820"/>
            <a:ext cx="1245113" cy="727120"/>
          </a:xfrm>
          <a:prstGeom prst="rect">
            <a:avLst/>
          </a:prstGeom>
          <a:noFill/>
        </p:spPr>
        <p:txBody>
          <a:bodyPr wrap="square" lIns="34289" tIns="17144" rIns="34289" bIns="17144" rtlCol="0">
            <a:spAutoFit/>
          </a:bodyPr>
          <a:lstStyle>
            <a:defPPr>
              <a:defRPr lang="zh-CN"/>
            </a:defPPr>
            <a:lvl1pPr>
              <a:defRPr sz="90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发布</a:t>
            </a:r>
            <a:r>
              <a:rPr lang="en-US" altLang="zh-CN" dirty="0"/>
              <a:t>40G QSFP+ SR4/IR4/LR4</a:t>
            </a:r>
            <a:r>
              <a:rPr lang="zh-CN" altLang="en-US" dirty="0"/>
              <a:t>系列产品，广泛应用于大型数据中心、企业网、城域网等领域</a:t>
            </a:r>
          </a:p>
        </p:txBody>
      </p:sp>
      <p:sp>
        <p:nvSpPr>
          <p:cNvPr id="46" name="Oval 7">
            <a:extLst>
              <a:ext uri="{FF2B5EF4-FFF2-40B4-BE49-F238E27FC236}">
                <a16:creationId xmlns:a16="http://schemas.microsoft.com/office/drawing/2014/main" xmlns="" id="{E4EB37F4-4062-4EB0-8556-7A1743ED3772}"/>
              </a:ext>
            </a:extLst>
          </p:cNvPr>
          <p:cNvSpPr>
            <a:spLocks noChangeAspect="1"/>
          </p:cNvSpPr>
          <p:nvPr/>
        </p:nvSpPr>
        <p:spPr>
          <a:xfrm>
            <a:off x="5355497" y="1840323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9F0DB8C6-051C-4664-8951-F4F5271D9364}"/>
              </a:ext>
            </a:extLst>
          </p:cNvPr>
          <p:cNvSpPr txBox="1"/>
          <p:nvPr/>
        </p:nvSpPr>
        <p:spPr>
          <a:xfrm>
            <a:off x="5319411" y="1945785"/>
            <a:ext cx="788890" cy="26545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2012/7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1" name="Oval 7">
            <a:extLst>
              <a:ext uri="{FF2B5EF4-FFF2-40B4-BE49-F238E27FC236}">
                <a16:creationId xmlns:a16="http://schemas.microsoft.com/office/drawing/2014/main" xmlns="" id="{49E9DD7F-6C1E-432E-9640-A08E7B68DDE2}"/>
              </a:ext>
            </a:extLst>
          </p:cNvPr>
          <p:cNvSpPr>
            <a:spLocks noChangeAspect="1"/>
          </p:cNvSpPr>
          <p:nvPr/>
        </p:nvSpPr>
        <p:spPr>
          <a:xfrm>
            <a:off x="7830662" y="1840323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53EE252C-D390-485F-9ADC-1F2AF5AB88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805" y="1950872"/>
            <a:ext cx="1049554" cy="718929"/>
          </a:xfrm>
          <a:custGeom>
            <a:avLst/>
            <a:gdLst>
              <a:gd name="connsiteX0" fmla="*/ 0 w 2160000"/>
              <a:gd name="connsiteY0" fmla="*/ 0 h 1807326"/>
              <a:gd name="connsiteX1" fmla="*/ 2160000 w 2160000"/>
              <a:gd name="connsiteY1" fmla="*/ 0 h 1807326"/>
              <a:gd name="connsiteX2" fmla="*/ 2160000 w 2160000"/>
              <a:gd name="connsiteY2" fmla="*/ 1807326 h 1807326"/>
              <a:gd name="connsiteX3" fmla="*/ 0 w 2160000"/>
              <a:gd name="connsiteY3" fmla="*/ 1807326 h 18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1807326">
                <a:moveTo>
                  <a:pt x="0" y="0"/>
                </a:moveTo>
                <a:lnTo>
                  <a:pt x="2160000" y="0"/>
                </a:lnTo>
                <a:lnTo>
                  <a:pt x="2160000" y="1807326"/>
                </a:lnTo>
                <a:lnTo>
                  <a:pt x="0" y="1807326"/>
                </a:lnTo>
                <a:close/>
              </a:path>
            </a:pathLst>
          </a:custGeom>
          <a:ln>
            <a:solidFill>
              <a:srgbClr val="DEDEDE"/>
            </a:solidFill>
          </a:ln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xmlns="" id="{66E7890E-1A6D-47E4-9E53-8CB0BEE260A9}"/>
              </a:ext>
            </a:extLst>
          </p:cNvPr>
          <p:cNvSpPr/>
          <p:nvPr/>
        </p:nvSpPr>
        <p:spPr>
          <a:xfrm>
            <a:off x="7859967" y="1921339"/>
            <a:ext cx="698019" cy="26545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2014/9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D0B8C2CE-EABA-45F2-9864-8CBFEB749A48}"/>
              </a:ext>
            </a:extLst>
          </p:cNvPr>
          <p:cNvSpPr txBox="1"/>
          <p:nvPr/>
        </p:nvSpPr>
        <p:spPr>
          <a:xfrm>
            <a:off x="6541856" y="900164"/>
            <a:ext cx="1349185" cy="78483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68457"/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参展深圳光博会，成功发布 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100G CFP4 LR4 / 100G QSFP28 SR4 /40G QSFP+ ER4 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等新产品</a:t>
            </a:r>
          </a:p>
        </p:txBody>
      </p:sp>
      <p:sp>
        <p:nvSpPr>
          <p:cNvPr id="57" name="Oval 7">
            <a:extLst>
              <a:ext uri="{FF2B5EF4-FFF2-40B4-BE49-F238E27FC236}">
                <a16:creationId xmlns:a16="http://schemas.microsoft.com/office/drawing/2014/main" xmlns="" id="{0EA5FA0A-0D1C-42EC-9477-C072967EF8DB}"/>
              </a:ext>
            </a:extLst>
          </p:cNvPr>
          <p:cNvSpPr>
            <a:spLocks noChangeAspect="1"/>
          </p:cNvSpPr>
          <p:nvPr/>
        </p:nvSpPr>
        <p:spPr>
          <a:xfrm>
            <a:off x="7831463" y="4075252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6CDD9167-5B39-42E8-9D20-A0688C13D621}"/>
              </a:ext>
            </a:extLst>
          </p:cNvPr>
          <p:cNvGrpSpPr/>
          <p:nvPr/>
        </p:nvGrpSpPr>
        <p:grpSpPr>
          <a:xfrm>
            <a:off x="7940621" y="1070075"/>
            <a:ext cx="989805" cy="717069"/>
            <a:chOff x="4660901" y="3400425"/>
            <a:chExt cx="896518" cy="705274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xmlns="" id="{51D00BE4-4EAC-4DBD-B860-5B31BF371E0E}"/>
                </a:ext>
              </a:extLst>
            </p:cNvPr>
            <p:cNvSpPr/>
            <p:nvPr/>
          </p:nvSpPr>
          <p:spPr>
            <a:xfrm>
              <a:off x="4660905" y="3400425"/>
              <a:ext cx="896514" cy="705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61" name="Picture 5" descr="http://www.innolight.com/CmsAttachment/201409291934234560.jpg">
              <a:extLst>
                <a:ext uri="{FF2B5EF4-FFF2-40B4-BE49-F238E27FC236}">
                  <a16:creationId xmlns:a16="http://schemas.microsoft.com/office/drawing/2014/main" xmlns="" id="{BB079206-FB5D-492C-915A-D4675FC33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901" y="3825250"/>
              <a:ext cx="862972" cy="158211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</p:pic>
        <p:pic>
          <p:nvPicPr>
            <p:cNvPr id="62" name="图片 61" descr="屏幕快照 2017-04-10 下午10.57.00.png">
              <a:extLst>
                <a:ext uri="{FF2B5EF4-FFF2-40B4-BE49-F238E27FC236}">
                  <a16:creationId xmlns:a16="http://schemas.microsoft.com/office/drawing/2014/main" xmlns="" id="{258A6402-ABAF-4E27-A51B-1D1E9A6C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0636" y="3529314"/>
              <a:ext cx="756439" cy="229634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</p:pic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xmlns="" id="{C49DCBD5-DA5A-4013-8A24-906A6EA9EA40}"/>
              </a:ext>
            </a:extLst>
          </p:cNvPr>
          <p:cNvSpPr txBox="1"/>
          <p:nvPr/>
        </p:nvSpPr>
        <p:spPr>
          <a:xfrm>
            <a:off x="7886646" y="3977442"/>
            <a:ext cx="786986" cy="26545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2014/12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xmlns="" id="{9FE9C2DE-A476-4FA2-89F5-4ADF5AF2BDEF}"/>
              </a:ext>
            </a:extLst>
          </p:cNvPr>
          <p:cNvSpPr txBox="1"/>
          <p:nvPr/>
        </p:nvSpPr>
        <p:spPr>
          <a:xfrm>
            <a:off x="7820237" y="2106860"/>
            <a:ext cx="1246833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68457"/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完成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C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轮融资，</a:t>
            </a:r>
            <a:r>
              <a:rPr lang="en-US" altLang="zh-CN" sz="900" dirty="0" err="1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CapitalG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和光速安振成为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C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轮股东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xmlns="" id="{16CC369B-5C87-427B-8873-094806A6C78E}"/>
              </a:ext>
            </a:extLst>
          </p:cNvPr>
          <p:cNvSpPr txBox="1"/>
          <p:nvPr/>
        </p:nvSpPr>
        <p:spPr>
          <a:xfrm>
            <a:off x="7883220" y="4141154"/>
            <a:ext cx="1284556" cy="78483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全年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40G QSFP+ 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单模光模块销量占全球市场份额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37%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（专业行业研究机构</a:t>
            </a:r>
            <a:r>
              <a:rPr lang="en-US" altLang="zh-CN" sz="900" dirty="0" err="1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lightcounting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发布）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xmlns="" id="{FE676AE8-9170-48D2-A64F-273DF54D75B9}"/>
              </a:ext>
            </a:extLst>
          </p:cNvPr>
          <p:cNvGrpSpPr/>
          <p:nvPr/>
        </p:nvGrpSpPr>
        <p:grpSpPr>
          <a:xfrm>
            <a:off x="7951271" y="3223548"/>
            <a:ext cx="1067147" cy="691054"/>
            <a:chOff x="7975324" y="3450782"/>
            <a:chExt cx="1067147" cy="691054"/>
          </a:xfrm>
        </p:grpSpPr>
        <p:pic>
          <p:nvPicPr>
            <p:cNvPr id="72" name="Picture 1" descr="http://www.innolight.com/template/images/comp/Lightcounting.png">
              <a:extLst>
                <a:ext uri="{FF2B5EF4-FFF2-40B4-BE49-F238E27FC236}">
                  <a16:creationId xmlns:a16="http://schemas.microsoft.com/office/drawing/2014/main" xmlns="" id="{8E0B29ED-C723-4BAD-A375-21ACA4E505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177" b="-5354"/>
            <a:stretch/>
          </p:blipFill>
          <p:spPr bwMode="auto">
            <a:xfrm>
              <a:off x="7991982" y="3723961"/>
              <a:ext cx="1050489" cy="417875"/>
            </a:xfrm>
            <a:prstGeom prst="rect">
              <a:avLst/>
            </a:prstGeom>
            <a:noFill/>
          </p:spPr>
        </p:pic>
        <p:pic>
          <p:nvPicPr>
            <p:cNvPr id="71" name="Picture 1" descr="http://www.innolight.com/template/images/comp/Lightcounting.png">
              <a:extLst>
                <a:ext uri="{FF2B5EF4-FFF2-40B4-BE49-F238E27FC236}">
                  <a16:creationId xmlns:a16="http://schemas.microsoft.com/office/drawing/2014/main" xmlns="" id="{68510F65-9B79-4F9A-9449-0DCC582229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60046" b="5771"/>
            <a:stretch/>
          </p:blipFill>
          <p:spPr bwMode="auto">
            <a:xfrm>
              <a:off x="7975324" y="3450782"/>
              <a:ext cx="647469" cy="373746"/>
            </a:xfrm>
            <a:prstGeom prst="rect">
              <a:avLst/>
            </a:prstGeom>
            <a:noFill/>
          </p:spPr>
        </p:pic>
      </p:grpSp>
      <p:sp>
        <p:nvSpPr>
          <p:cNvPr id="74" name="Oval 7">
            <a:extLst>
              <a:ext uri="{FF2B5EF4-FFF2-40B4-BE49-F238E27FC236}">
                <a16:creationId xmlns:a16="http://schemas.microsoft.com/office/drawing/2014/main" xmlns="" id="{9CE55F13-5721-4AEC-B486-411902E5AE81}"/>
              </a:ext>
            </a:extLst>
          </p:cNvPr>
          <p:cNvSpPr>
            <a:spLocks noChangeAspect="1"/>
          </p:cNvSpPr>
          <p:nvPr/>
        </p:nvSpPr>
        <p:spPr>
          <a:xfrm>
            <a:off x="6590813" y="4075252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5" name="Picture 2" descr="http://www.innolight.com/template/images/comp/OFC2015.png">
            <a:extLst>
              <a:ext uri="{FF2B5EF4-FFF2-40B4-BE49-F238E27FC236}">
                <a16:creationId xmlns:a16="http://schemas.microsoft.com/office/drawing/2014/main" xmlns="" id="{2E1F7F8B-8035-48DF-B20D-B610BA912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2" t="3828" r="5508" b="4918"/>
          <a:stretch/>
        </p:blipFill>
        <p:spPr bwMode="auto">
          <a:xfrm>
            <a:off x="6665807" y="4172601"/>
            <a:ext cx="1049553" cy="749681"/>
          </a:xfrm>
          <a:prstGeom prst="rect">
            <a:avLst/>
          </a:prstGeom>
          <a:noFill/>
          <a:ln>
            <a:solidFill>
              <a:srgbClr val="DEDEDE"/>
            </a:solidFill>
          </a:ln>
        </p:spPr>
      </p:pic>
      <p:sp>
        <p:nvSpPr>
          <p:cNvPr id="76" name="文本框 75">
            <a:extLst>
              <a:ext uri="{FF2B5EF4-FFF2-40B4-BE49-F238E27FC236}">
                <a16:creationId xmlns:a16="http://schemas.microsoft.com/office/drawing/2014/main" xmlns="" id="{D750F7B6-DBBE-4C70-991A-8A1F835561F6}"/>
              </a:ext>
            </a:extLst>
          </p:cNvPr>
          <p:cNvSpPr txBox="1"/>
          <p:nvPr/>
        </p:nvSpPr>
        <p:spPr>
          <a:xfrm>
            <a:off x="6559113" y="3850483"/>
            <a:ext cx="698019" cy="26545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2015/3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44C4903F-DD24-4197-A90C-86199632B035}"/>
              </a:ext>
            </a:extLst>
          </p:cNvPr>
          <p:cNvSpPr txBox="1"/>
          <p:nvPr/>
        </p:nvSpPr>
        <p:spPr>
          <a:xfrm>
            <a:off x="6590813" y="2867861"/>
            <a:ext cx="1263621" cy="10618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参展美国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OFC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展会，展示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100G QSFP28 SR4/LR4/PSM4/AOC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系列产品、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100G CFP4 SR4/LR4/ER4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系列产品以及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25G SR/LR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产品</a:t>
            </a:r>
          </a:p>
        </p:txBody>
      </p:sp>
      <p:pic>
        <p:nvPicPr>
          <p:cNvPr id="78" name="Picture 3" descr="http://www.innolight.com/template/images/comp/Patent.png">
            <a:extLst>
              <a:ext uri="{FF2B5EF4-FFF2-40B4-BE49-F238E27FC236}">
                <a16:creationId xmlns:a16="http://schemas.microsoft.com/office/drawing/2014/main" xmlns="" id="{DBE76178-5782-47A5-9877-EC59425AD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3" r="-939" b="7295"/>
          <a:stretch/>
        </p:blipFill>
        <p:spPr bwMode="auto">
          <a:xfrm>
            <a:off x="5368580" y="3270392"/>
            <a:ext cx="1099273" cy="7829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9" name="Oval 7">
            <a:extLst>
              <a:ext uri="{FF2B5EF4-FFF2-40B4-BE49-F238E27FC236}">
                <a16:creationId xmlns:a16="http://schemas.microsoft.com/office/drawing/2014/main" xmlns="" id="{977D8245-8D81-4114-B186-17A6D3537F82}"/>
              </a:ext>
            </a:extLst>
          </p:cNvPr>
          <p:cNvSpPr>
            <a:spLocks noChangeAspect="1"/>
          </p:cNvSpPr>
          <p:nvPr/>
        </p:nvSpPr>
        <p:spPr>
          <a:xfrm>
            <a:off x="5352623" y="4081354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xmlns="" id="{28345F97-E2BB-41C8-936C-897B49653B80}"/>
              </a:ext>
            </a:extLst>
          </p:cNvPr>
          <p:cNvSpPr txBox="1"/>
          <p:nvPr/>
        </p:nvSpPr>
        <p:spPr>
          <a:xfrm>
            <a:off x="5319903" y="4158399"/>
            <a:ext cx="788890" cy="26545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2015/12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xmlns="" id="{9E513BFE-3057-45E5-BD93-C6AE1BE4B4A7}"/>
              </a:ext>
            </a:extLst>
          </p:cNvPr>
          <p:cNvSpPr txBox="1"/>
          <p:nvPr/>
        </p:nvSpPr>
        <p:spPr>
          <a:xfrm>
            <a:off x="5264538" y="4373693"/>
            <a:ext cx="1284556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68457"/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截至当前，获得国内专利授权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56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项，其中发明专利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17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项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,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并在海外申请专利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9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项</a:t>
            </a:r>
          </a:p>
        </p:txBody>
      </p:sp>
      <p:sp>
        <p:nvSpPr>
          <p:cNvPr id="82" name="Oval 7">
            <a:extLst>
              <a:ext uri="{FF2B5EF4-FFF2-40B4-BE49-F238E27FC236}">
                <a16:creationId xmlns:a16="http://schemas.microsoft.com/office/drawing/2014/main" xmlns="" id="{8E4D5A4D-A41C-490C-86A4-1B633C674B5A}"/>
              </a:ext>
            </a:extLst>
          </p:cNvPr>
          <p:cNvSpPr>
            <a:spLocks noChangeAspect="1"/>
          </p:cNvSpPr>
          <p:nvPr/>
        </p:nvSpPr>
        <p:spPr>
          <a:xfrm>
            <a:off x="3917264" y="4075252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3" name="Picture 4" descr="http://www.innolight.com/template/images/comp/OFC2016.png">
            <a:extLst>
              <a:ext uri="{FF2B5EF4-FFF2-40B4-BE49-F238E27FC236}">
                <a16:creationId xmlns:a16="http://schemas.microsoft.com/office/drawing/2014/main" xmlns="" id="{FB26FE66-CECE-43B6-B3F2-9B31BB04B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7" t="7144" r="1651" b="3790"/>
          <a:stretch/>
        </p:blipFill>
        <p:spPr bwMode="auto">
          <a:xfrm>
            <a:off x="3984559" y="4172601"/>
            <a:ext cx="1088039" cy="755902"/>
          </a:xfrm>
          <a:prstGeom prst="rect">
            <a:avLst/>
          </a:prstGeom>
          <a:noFill/>
          <a:ln>
            <a:solidFill>
              <a:srgbClr val="DEDEDE"/>
            </a:solidFill>
          </a:ln>
        </p:spPr>
      </p:pic>
      <p:sp>
        <p:nvSpPr>
          <p:cNvPr id="84" name="文本框 15">
            <a:extLst>
              <a:ext uri="{FF2B5EF4-FFF2-40B4-BE49-F238E27FC236}">
                <a16:creationId xmlns:a16="http://schemas.microsoft.com/office/drawing/2014/main" xmlns="" id="{F3B1993B-7A1D-42C5-87D8-94315071F71C}"/>
              </a:ext>
            </a:extLst>
          </p:cNvPr>
          <p:cNvSpPr txBox="1"/>
          <p:nvPr/>
        </p:nvSpPr>
        <p:spPr>
          <a:xfrm>
            <a:off x="3888364" y="3850285"/>
            <a:ext cx="698019" cy="26545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2016/3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5" name="文本框 16">
            <a:extLst>
              <a:ext uri="{FF2B5EF4-FFF2-40B4-BE49-F238E27FC236}">
                <a16:creationId xmlns:a16="http://schemas.microsoft.com/office/drawing/2014/main" xmlns="" id="{9ABB8F4F-7A8A-4379-B224-F1C7B549ACCB}"/>
              </a:ext>
            </a:extLst>
          </p:cNvPr>
          <p:cNvSpPr txBox="1"/>
          <p:nvPr/>
        </p:nvSpPr>
        <p:spPr>
          <a:xfrm>
            <a:off x="3838884" y="2878073"/>
            <a:ext cx="1404923" cy="10618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68457"/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参展美国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OFC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展会，现场演示并成功发布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100G QSFP28 LR4-Lite/ ER4-Lite/ CWDM4/ AOC breakout 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以及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25G SFP28 ER-Lite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产品</a:t>
            </a:r>
          </a:p>
        </p:txBody>
      </p:sp>
      <p:sp>
        <p:nvSpPr>
          <p:cNvPr id="86" name="Oval 7">
            <a:extLst>
              <a:ext uri="{FF2B5EF4-FFF2-40B4-BE49-F238E27FC236}">
                <a16:creationId xmlns:a16="http://schemas.microsoft.com/office/drawing/2014/main" xmlns="" id="{B1A5C3EC-3719-44E4-8620-99A4CC7E09CB}"/>
              </a:ext>
            </a:extLst>
          </p:cNvPr>
          <p:cNvSpPr>
            <a:spLocks noChangeAspect="1"/>
          </p:cNvSpPr>
          <p:nvPr/>
        </p:nvSpPr>
        <p:spPr>
          <a:xfrm>
            <a:off x="2688161" y="4075252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7" name="Picture 2">
            <a:extLst>
              <a:ext uri="{FF2B5EF4-FFF2-40B4-BE49-F238E27FC236}">
                <a16:creationId xmlns:a16="http://schemas.microsoft.com/office/drawing/2014/main" xmlns="" id="{1CBF8417-4735-4173-AEE2-4609B25B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944" y="3300840"/>
            <a:ext cx="1128681" cy="734562"/>
          </a:xfrm>
          <a:prstGeom prst="rect">
            <a:avLst/>
          </a:prstGeom>
          <a:noFill/>
          <a:ln w="9525">
            <a:solidFill>
              <a:srgbClr val="DEDEDE"/>
            </a:solidFill>
            <a:miter lim="800000"/>
            <a:headEnd/>
            <a:tailEnd/>
          </a:ln>
          <a:effectLst/>
        </p:spPr>
      </p:pic>
      <p:sp>
        <p:nvSpPr>
          <p:cNvPr id="88" name="文本框 87">
            <a:extLst>
              <a:ext uri="{FF2B5EF4-FFF2-40B4-BE49-F238E27FC236}">
                <a16:creationId xmlns:a16="http://schemas.microsoft.com/office/drawing/2014/main" xmlns="" id="{A2E201F3-D7BB-4CBA-8175-F3E621BFEBF6}"/>
              </a:ext>
            </a:extLst>
          </p:cNvPr>
          <p:cNvSpPr txBox="1"/>
          <p:nvPr/>
        </p:nvSpPr>
        <p:spPr>
          <a:xfrm>
            <a:off x="2675802" y="4141000"/>
            <a:ext cx="786986" cy="26545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2016/12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xmlns="" id="{3A10C6DD-4A96-4440-9E27-9E79D560E230}"/>
              </a:ext>
            </a:extLst>
          </p:cNvPr>
          <p:cNvSpPr txBox="1"/>
          <p:nvPr/>
        </p:nvSpPr>
        <p:spPr>
          <a:xfrm>
            <a:off x="2614829" y="4361228"/>
            <a:ext cx="1253016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68457"/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公司乔迁至新的地址，面积扩大为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45000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平米</a:t>
            </a:r>
          </a:p>
        </p:txBody>
      </p:sp>
      <p:pic>
        <p:nvPicPr>
          <p:cNvPr id="90" name="Picture 2">
            <a:extLst>
              <a:ext uri="{FF2B5EF4-FFF2-40B4-BE49-F238E27FC236}">
                <a16:creationId xmlns:a16="http://schemas.microsoft.com/office/drawing/2014/main" xmlns="" id="{14DA0CDF-9D9D-4D61-B172-8D4F2E2B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348" y="4130090"/>
            <a:ext cx="1055481" cy="755503"/>
          </a:xfrm>
          <a:prstGeom prst="rect">
            <a:avLst/>
          </a:prstGeom>
          <a:noFill/>
          <a:ln w="9525">
            <a:solidFill>
              <a:srgbClr val="DEDEDE"/>
            </a:solidFill>
            <a:miter lim="800000"/>
            <a:headEnd/>
            <a:tailEnd/>
          </a:ln>
          <a:effectLst/>
        </p:spPr>
      </p:pic>
      <p:sp>
        <p:nvSpPr>
          <p:cNvPr id="91" name="Oval 7">
            <a:extLst>
              <a:ext uri="{FF2B5EF4-FFF2-40B4-BE49-F238E27FC236}">
                <a16:creationId xmlns:a16="http://schemas.microsoft.com/office/drawing/2014/main" xmlns="" id="{28DBE499-44F3-46BA-9D9C-506C13AB2F6E}"/>
              </a:ext>
            </a:extLst>
          </p:cNvPr>
          <p:cNvSpPr>
            <a:spLocks noChangeAspect="1"/>
          </p:cNvSpPr>
          <p:nvPr/>
        </p:nvSpPr>
        <p:spPr>
          <a:xfrm>
            <a:off x="1491050" y="4081057"/>
            <a:ext cx="75015" cy="749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sx="175000" sy="175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9" tIns="17144" rIns="34289" bIns="17144" rtlCol="0" anchor="ctr"/>
          <a:lstStyle/>
          <a:p>
            <a:pPr algn="ctr"/>
            <a:endParaRPr lang="en-US" sz="11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文本框 37">
            <a:extLst>
              <a:ext uri="{FF2B5EF4-FFF2-40B4-BE49-F238E27FC236}">
                <a16:creationId xmlns:a16="http://schemas.microsoft.com/office/drawing/2014/main" xmlns="" id="{6318BA9B-BBC3-4A52-B883-E2A0CC38981B}"/>
              </a:ext>
            </a:extLst>
          </p:cNvPr>
          <p:cNvSpPr txBox="1"/>
          <p:nvPr/>
        </p:nvSpPr>
        <p:spPr>
          <a:xfrm>
            <a:off x="1491051" y="3858835"/>
            <a:ext cx="788890" cy="26545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2017/3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3" name="文本框 38">
            <a:extLst>
              <a:ext uri="{FF2B5EF4-FFF2-40B4-BE49-F238E27FC236}">
                <a16:creationId xmlns:a16="http://schemas.microsoft.com/office/drawing/2014/main" xmlns="" id="{9ED5CDA9-6323-492E-8C4D-0CAC2C789945}"/>
              </a:ext>
            </a:extLst>
          </p:cNvPr>
          <p:cNvSpPr txBox="1"/>
          <p:nvPr/>
        </p:nvSpPr>
        <p:spPr>
          <a:xfrm>
            <a:off x="1446761" y="3394406"/>
            <a:ext cx="1177409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68457"/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参加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OFC2017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展会，展示</a:t>
            </a:r>
            <a:r>
              <a:rPr lang="en-US" altLang="zh-CN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400G OSFP</a:t>
            </a:r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产品</a:t>
            </a:r>
          </a:p>
        </p:txBody>
      </p:sp>
      <p:pic>
        <p:nvPicPr>
          <p:cNvPr id="94" name="Picture 1">
            <a:extLst>
              <a:ext uri="{FF2B5EF4-FFF2-40B4-BE49-F238E27FC236}">
                <a16:creationId xmlns:a16="http://schemas.microsoft.com/office/drawing/2014/main" xmlns="" id="{794079B5-5F88-41DA-A4B9-B46DE3055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71" y="3270394"/>
            <a:ext cx="1243330" cy="80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文本框 38">
            <a:extLst>
              <a:ext uri="{FF2B5EF4-FFF2-40B4-BE49-F238E27FC236}">
                <a16:creationId xmlns:a16="http://schemas.microsoft.com/office/drawing/2014/main" xmlns="" id="{5830D326-CBCD-439F-9652-DB846D48C8C0}"/>
              </a:ext>
            </a:extLst>
          </p:cNvPr>
          <p:cNvSpPr txBox="1"/>
          <p:nvPr/>
        </p:nvSpPr>
        <p:spPr>
          <a:xfrm>
            <a:off x="159199" y="4318891"/>
            <a:ext cx="1177409" cy="507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68457"/>
            <a:r>
              <a:rPr lang="zh-CN" altLang="en-US" sz="900" dirty="0">
                <a:solidFill>
                  <a:srgbClr val="73737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完成重大资产重组，正式进入资本市场。</a:t>
            </a:r>
          </a:p>
        </p:txBody>
      </p:sp>
      <p:sp>
        <p:nvSpPr>
          <p:cNvPr id="95" name="文本框 37">
            <a:extLst>
              <a:ext uri="{FF2B5EF4-FFF2-40B4-BE49-F238E27FC236}">
                <a16:creationId xmlns:a16="http://schemas.microsoft.com/office/drawing/2014/main" xmlns="" id="{B1BD707A-25CD-40CC-8666-980FB6A21334}"/>
              </a:ext>
            </a:extLst>
          </p:cNvPr>
          <p:cNvSpPr txBox="1"/>
          <p:nvPr/>
        </p:nvSpPr>
        <p:spPr>
          <a:xfrm>
            <a:off x="251420" y="4086663"/>
            <a:ext cx="788890" cy="26545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2017/7</a:t>
            </a:r>
            <a:endParaRPr lang="zh-CN" altLang="en-US" sz="11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01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000"/>
                            </p:stCondLst>
                            <p:childTnLst>
                              <p:par>
                                <p:cTn id="2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8500"/>
                            </p:stCondLst>
                            <p:childTnLst>
                              <p:par>
                                <p:cTn id="2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8" grpId="0" animBg="1"/>
      <p:bldP spid="17" grpId="0"/>
      <p:bldP spid="18" grpId="0"/>
      <p:bldP spid="9" grpId="0" animBg="1"/>
      <p:bldP spid="20" grpId="0"/>
      <p:bldP spid="21" grpId="0"/>
      <p:bldP spid="22" grpId="0" animBg="1"/>
      <p:bldP spid="23" grpId="0" animBg="1"/>
      <p:bldP spid="24" grpId="0" animBg="1"/>
      <p:bldP spid="28" grpId="0"/>
      <p:bldP spid="29" grpId="0"/>
      <p:bldP spid="33" grpId="0"/>
      <p:bldP spid="34" grpId="0"/>
      <p:bldP spid="42" grpId="0"/>
      <p:bldP spid="43" grpId="0"/>
      <p:bldP spid="46" grpId="0" animBg="1"/>
      <p:bldP spid="48" grpId="0"/>
      <p:bldP spid="51" grpId="0" animBg="1"/>
      <p:bldP spid="53" grpId="0"/>
      <p:bldP spid="54" grpId="0"/>
      <p:bldP spid="57" grpId="0" animBg="1"/>
      <p:bldP spid="63" grpId="0"/>
      <p:bldP spid="64" grpId="0"/>
      <p:bldP spid="70" grpId="0"/>
      <p:bldP spid="74" grpId="0" animBg="1"/>
      <p:bldP spid="76" grpId="0"/>
      <p:bldP spid="77" grpId="0"/>
      <p:bldP spid="79" grpId="0" animBg="1"/>
      <p:bldP spid="80" grpId="0"/>
      <p:bldP spid="81" grpId="0"/>
      <p:bldP spid="82" grpId="0" animBg="1"/>
      <p:bldP spid="84" grpId="0"/>
      <p:bldP spid="85" grpId="0"/>
      <p:bldP spid="86" grpId="0" animBg="1"/>
      <p:bldP spid="88" grpId="0"/>
      <p:bldP spid="89" grpId="0"/>
      <p:bldP spid="91" grpId="0" animBg="1"/>
      <p:bldP spid="92" grpId="0"/>
      <p:bldP spid="93" grpId="0"/>
      <p:bldP spid="69" grpId="0"/>
      <p:bldP spid="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082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公司荣誉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18" y="3507856"/>
            <a:ext cx="2290042" cy="147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26" y="703055"/>
            <a:ext cx="4461204" cy="23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69" y="898879"/>
            <a:ext cx="1464594" cy="208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103"/>
          <a:stretch/>
        </p:blipFill>
        <p:spPr bwMode="auto">
          <a:xfrm>
            <a:off x="4807328" y="898879"/>
            <a:ext cx="1415067" cy="208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9" y="3065288"/>
            <a:ext cx="443145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9" descr="D:\工作文件\总经办部门事宜\重要证书\03 省双创人才证书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97" y="3488356"/>
            <a:ext cx="2115655" cy="14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898879"/>
            <a:ext cx="1443468" cy="203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851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6"/>
          <p:cNvSpPr>
            <a:spLocks/>
          </p:cNvSpPr>
          <p:nvPr/>
        </p:nvSpPr>
        <p:spPr bwMode="auto">
          <a:xfrm>
            <a:off x="3803017" y="407155"/>
            <a:ext cx="141064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古韵与现代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EE19467-23B9-4FDF-A9B7-8FBE4F5C7963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488CC970-6FC3-41E9-AA0C-EC3D80DBE4D5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BDCEF2F5-4186-40B0-8973-630A51F0FFDF}"/>
              </a:ext>
            </a:extLst>
          </p:cNvPr>
          <p:cNvSpPr/>
          <p:nvPr/>
        </p:nvSpPr>
        <p:spPr>
          <a:xfrm>
            <a:off x="467546" y="915568"/>
            <a:ext cx="3990047" cy="2002367"/>
          </a:xfrm>
          <a:prstGeom prst="roundRect">
            <a:avLst/>
          </a:prstGeom>
          <a:blipFill dpi="0" rotWithShape="1">
            <a:blip r:embed="rId2"/>
            <a:srcRect/>
            <a:stretch>
              <a:fillRect t="-3000" b="-15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12554417-D993-4246-B75E-24DF42506C37}"/>
              </a:ext>
            </a:extLst>
          </p:cNvPr>
          <p:cNvSpPr/>
          <p:nvPr/>
        </p:nvSpPr>
        <p:spPr>
          <a:xfrm>
            <a:off x="467546" y="3018372"/>
            <a:ext cx="3990047" cy="2002367"/>
          </a:xfrm>
          <a:prstGeom prst="roundRect">
            <a:avLst/>
          </a:prstGeom>
          <a:blipFill dpi="0" rotWithShape="1">
            <a:blip r:embed="rId3"/>
            <a:srcRect/>
            <a:stretch>
              <a:fillRect l="-3000" t="-7000" r="-3000" b="-15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xmlns="" id="{380A925C-2FDF-420D-AB88-7B3848D309B7}"/>
              </a:ext>
            </a:extLst>
          </p:cNvPr>
          <p:cNvSpPr/>
          <p:nvPr/>
        </p:nvSpPr>
        <p:spPr>
          <a:xfrm>
            <a:off x="4644010" y="917381"/>
            <a:ext cx="3990047" cy="2002367"/>
          </a:xfrm>
          <a:prstGeom prst="roundRect">
            <a:avLst/>
          </a:prstGeom>
          <a:blipFill dpi="0" rotWithShape="1">
            <a:blip r:embed="rId4"/>
            <a:srcRect/>
            <a:stretch>
              <a:fillRect l="-3000" t="-7000" r="-3000" b="-15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xmlns="" id="{643C1A3B-0521-4786-8EB7-EF2964EE0F77}"/>
              </a:ext>
            </a:extLst>
          </p:cNvPr>
          <p:cNvSpPr/>
          <p:nvPr/>
        </p:nvSpPr>
        <p:spPr>
          <a:xfrm>
            <a:off x="4644010" y="3018371"/>
            <a:ext cx="3990047" cy="2002367"/>
          </a:xfrm>
          <a:prstGeom prst="roundRect">
            <a:avLst/>
          </a:prstGeom>
          <a:blipFill dpi="0" rotWithShape="1">
            <a:blip r:embed="rId5"/>
            <a:srcRect/>
            <a:stretch>
              <a:fillRect l="-3000" t="-7000" r="-3000" b="-15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74B4B7CE-CCA3-4CDF-9F6F-63E4DF426C28}"/>
              </a:ext>
            </a:extLst>
          </p:cNvPr>
          <p:cNvSpPr/>
          <p:nvPr/>
        </p:nvSpPr>
        <p:spPr>
          <a:xfrm>
            <a:off x="3656164" y="2142404"/>
            <a:ext cx="1800000" cy="1800000"/>
          </a:xfrm>
          <a:prstGeom prst="ellipse">
            <a:avLst/>
          </a:prstGeom>
          <a:blipFill dpi="0" rotWithShape="1">
            <a:blip r:embed="rId6"/>
            <a:srcRect/>
            <a:stretch>
              <a:fillRect l="-5000" r="-6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9381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5" grpId="0"/>
      <p:bldP spid="16" grpId="0" animBg="1"/>
      <p:bldP spid="43" grpId="0" animBg="1"/>
      <p:bldP spid="44" grpId="0" animBg="1"/>
      <p:bldP spid="45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1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6"/>
          <p:cNvSpPr>
            <a:spLocks/>
          </p:cNvSpPr>
          <p:nvPr/>
        </p:nvSpPr>
        <p:spPr bwMode="auto">
          <a:xfrm>
            <a:off x="3803014" y="407155"/>
            <a:ext cx="141064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愿景和使命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2EE19467-23B9-4FDF-A9B7-8FBE4F5C7963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488CC970-6FC3-41E9-AA0C-EC3D80DBE4D5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53284102"/>
              </p:ext>
            </p:extLst>
          </p:nvPr>
        </p:nvGraphicFramePr>
        <p:xfrm>
          <a:off x="763920" y="1131591"/>
          <a:ext cx="748883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0485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1331640" y="3020783"/>
            <a:ext cx="5995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225"/>
              </a:spcBef>
            </a:pPr>
            <a:r>
              <a:rPr lang="zh-CN" altLang="en-US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创  新</a:t>
            </a:r>
            <a:endParaRPr lang="en-US" altLang="zh-CN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5270" y="3608397"/>
            <a:ext cx="1542500" cy="348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spcBef>
                <a:spcPts val="225"/>
              </a:spcBef>
              <a:defRPr sz="900">
                <a:solidFill>
                  <a:schemeClr val="tx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050" b="1" dirty="0"/>
              <a:t>技术创新是制胜的根本，</a:t>
            </a:r>
            <a:endParaRPr lang="en-US" altLang="zh-CN" sz="1050" b="1" dirty="0"/>
          </a:p>
          <a:p>
            <a:r>
              <a:rPr lang="zh-CN" altLang="en-US" sz="1050" b="1" dirty="0"/>
              <a:t>方法创新是效率的保证。</a:t>
            </a:r>
            <a:endParaRPr lang="en-US" altLang="zh-CN" sz="1050" b="1" dirty="0"/>
          </a:p>
        </p:txBody>
      </p:sp>
      <p:pic>
        <p:nvPicPr>
          <p:cNvPr id="8" name="图片占位符 7" descr="Employee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761" y="1212652"/>
            <a:ext cx="1650040" cy="1649016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</p:spPr>
      </p:pic>
      <p:pic>
        <p:nvPicPr>
          <p:cNvPr id="2" name="图片占位符 1" descr="数据中心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8926" y="1212652"/>
            <a:ext cx="1650041" cy="1649016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</p:spPr>
      </p:pic>
      <p:pic>
        <p:nvPicPr>
          <p:cNvPr id="4" name="图片占位符 3" descr="QQ截图20170307174628.pn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9"/>
          <a:stretch/>
        </p:blipFill>
        <p:spPr>
          <a:xfrm>
            <a:off x="4807807" y="1212652"/>
            <a:ext cx="1650041" cy="1649016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</p:spPr>
      </p:pic>
      <p:sp>
        <p:nvSpPr>
          <p:cNvPr id="37" name="TextBox 60"/>
          <p:cNvSpPr txBox="1"/>
          <p:nvPr/>
        </p:nvSpPr>
        <p:spPr>
          <a:xfrm>
            <a:off x="3275856" y="3020783"/>
            <a:ext cx="5995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225"/>
              </a:spcBef>
            </a:pPr>
            <a:r>
              <a:rPr lang="zh-CN" altLang="en-US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速  度</a:t>
            </a:r>
            <a:endParaRPr lang="en-US" altLang="zh-CN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8" name="TextBox 61"/>
          <p:cNvSpPr txBox="1"/>
          <p:nvPr/>
        </p:nvSpPr>
        <p:spPr>
          <a:xfrm>
            <a:off x="3064070" y="3623039"/>
            <a:ext cx="1196209" cy="348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spcBef>
                <a:spcPts val="225"/>
              </a:spcBef>
              <a:defRPr sz="900">
                <a:solidFill>
                  <a:schemeClr val="tx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050" b="1" dirty="0"/>
              <a:t>快速响应市场变化，</a:t>
            </a:r>
            <a:endParaRPr lang="en-US" altLang="zh-CN" sz="1050" b="1" dirty="0"/>
          </a:p>
          <a:p>
            <a:r>
              <a:rPr lang="zh-CN" altLang="en-US" sz="1050" b="1" dirty="0"/>
              <a:t>积极配合部门需求。</a:t>
            </a:r>
            <a:endParaRPr lang="en-US" altLang="zh-CN" sz="1050" b="1" dirty="0"/>
          </a:p>
        </p:txBody>
      </p:sp>
      <p:sp>
        <p:nvSpPr>
          <p:cNvPr id="39" name="TextBox 60"/>
          <p:cNvSpPr txBox="1"/>
          <p:nvPr/>
        </p:nvSpPr>
        <p:spPr>
          <a:xfrm>
            <a:off x="7380312" y="3020783"/>
            <a:ext cx="5995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spcBef>
                <a:spcPts val="225"/>
              </a:spcBef>
              <a:defRPr b="1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defRPr>
            </a:lvl1pPr>
          </a:lstStyle>
          <a:p>
            <a:r>
              <a:rPr lang="zh-CN" altLang="en-US" dirty="0" smtClean="0"/>
              <a:t>团  队</a:t>
            </a:r>
            <a:endParaRPr lang="en-US" altLang="zh-CN" dirty="0"/>
          </a:p>
        </p:txBody>
      </p:sp>
      <p:sp>
        <p:nvSpPr>
          <p:cNvPr id="40" name="TextBox 61"/>
          <p:cNvSpPr txBox="1"/>
          <p:nvPr/>
        </p:nvSpPr>
        <p:spPr>
          <a:xfrm>
            <a:off x="6996583" y="3717820"/>
            <a:ext cx="146203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spcBef>
                <a:spcPts val="225"/>
              </a:spcBef>
              <a:defRPr sz="900">
                <a:solidFill>
                  <a:schemeClr val="tx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050" b="1" dirty="0"/>
              <a:t>团队协作是一切的基础。</a:t>
            </a:r>
          </a:p>
        </p:txBody>
      </p:sp>
      <p:sp>
        <p:nvSpPr>
          <p:cNvPr id="41" name="TextBox 60"/>
          <p:cNvSpPr txBox="1"/>
          <p:nvPr/>
        </p:nvSpPr>
        <p:spPr>
          <a:xfrm>
            <a:off x="5364088" y="3020783"/>
            <a:ext cx="5995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spcBef>
                <a:spcPts val="225"/>
              </a:spcBef>
              <a:defRPr b="1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defRPr>
            </a:lvl1pPr>
          </a:lstStyle>
          <a:p>
            <a:r>
              <a:rPr lang="zh-CN" altLang="en-US" dirty="0" smtClean="0"/>
              <a:t>严  谨</a:t>
            </a:r>
            <a:endParaRPr lang="en-US" altLang="zh-CN" dirty="0"/>
          </a:p>
        </p:txBody>
      </p:sp>
      <p:sp>
        <p:nvSpPr>
          <p:cNvPr id="42" name="TextBox 61"/>
          <p:cNvSpPr txBox="1"/>
          <p:nvPr/>
        </p:nvSpPr>
        <p:spPr>
          <a:xfrm>
            <a:off x="5190980" y="3630685"/>
            <a:ext cx="930384" cy="348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spcBef>
                <a:spcPts val="225"/>
              </a:spcBef>
              <a:defRPr sz="900">
                <a:solidFill>
                  <a:schemeClr val="tx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050" b="1" dirty="0"/>
              <a:t>细节决定成败，</a:t>
            </a:r>
            <a:endParaRPr lang="en-US" altLang="zh-CN" sz="1050" b="1" dirty="0"/>
          </a:p>
          <a:p>
            <a:r>
              <a:rPr lang="zh-CN" altLang="en-US" sz="1050" b="1" dirty="0"/>
              <a:t>品质永无止境。</a:t>
            </a:r>
            <a:endParaRPr lang="en-US" altLang="zh-CN" sz="1050" b="1" dirty="0"/>
          </a:p>
        </p:txBody>
      </p:sp>
      <p:sp>
        <p:nvSpPr>
          <p:cNvPr id="31" name="Rectangle 36"/>
          <p:cNvSpPr>
            <a:spLocks/>
          </p:cNvSpPr>
          <p:nvPr/>
        </p:nvSpPr>
        <p:spPr bwMode="auto">
          <a:xfrm>
            <a:off x="3803015" y="407155"/>
            <a:ext cx="141064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核心价值观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EE19467-23B9-4FDF-A9B7-8FBE4F5C7963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488CC970-6FC3-41E9-AA0C-EC3D80DBE4D5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61" y="1190428"/>
            <a:ext cx="1684401" cy="1684027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  <a:effectLst>
            <a:glow>
              <a:schemeClr val="bg1">
                <a:lumMod val="95000"/>
              </a:schemeClr>
            </a:glow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95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37" grpId="0"/>
      <p:bldP spid="38" grpId="0"/>
      <p:bldP spid="39" grpId="0"/>
      <p:bldP spid="40" grpId="0"/>
      <p:bldP spid="41" grpId="0"/>
      <p:bldP spid="42" grpId="0"/>
      <p:bldP spid="31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0" y="2841173"/>
            <a:ext cx="9144000" cy="2302329"/>
          </a:xfrm>
          <a:custGeom>
            <a:avLst/>
            <a:gdLst>
              <a:gd name="connsiteX0" fmla="*/ 6147319 w 12192000"/>
              <a:gd name="connsiteY0" fmla="*/ 0 h 2628583"/>
              <a:gd name="connsiteX1" fmla="*/ 12126508 w 12192000"/>
              <a:gd name="connsiteY1" fmla="*/ 1615154 h 2628583"/>
              <a:gd name="connsiteX2" fmla="*/ 12192000 w 12192000"/>
              <a:gd name="connsiteY2" fmla="*/ 1669808 h 2628583"/>
              <a:gd name="connsiteX3" fmla="*/ 12192000 w 12192000"/>
              <a:gd name="connsiteY3" fmla="*/ 2575022 h 2628583"/>
              <a:gd name="connsiteX4" fmla="*/ 12138439 w 12192000"/>
              <a:gd name="connsiteY4" fmla="*/ 2628583 h 2628583"/>
              <a:gd name="connsiteX5" fmla="*/ 53561 w 12192000"/>
              <a:gd name="connsiteY5" fmla="*/ 2628583 h 2628583"/>
              <a:gd name="connsiteX6" fmla="*/ 0 w 12192000"/>
              <a:gd name="connsiteY6" fmla="*/ 2575022 h 2628583"/>
              <a:gd name="connsiteX7" fmla="*/ 0 w 12192000"/>
              <a:gd name="connsiteY7" fmla="*/ 1755460 h 2628583"/>
              <a:gd name="connsiteX8" fmla="*/ 168130 w 12192000"/>
              <a:gd name="connsiteY8" fmla="*/ 1615154 h 2628583"/>
              <a:gd name="connsiteX9" fmla="*/ 6147319 w 12192000"/>
              <a:gd name="connsiteY9" fmla="*/ 0 h 262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628583">
                <a:moveTo>
                  <a:pt x="6147319" y="0"/>
                </a:moveTo>
                <a:cubicBezTo>
                  <a:pt x="8681242" y="0"/>
                  <a:pt x="10900314" y="646831"/>
                  <a:pt x="12126508" y="1615154"/>
                </a:cubicBezTo>
                <a:lnTo>
                  <a:pt x="12192000" y="1669808"/>
                </a:lnTo>
                <a:lnTo>
                  <a:pt x="12192000" y="2575022"/>
                </a:lnTo>
                <a:cubicBezTo>
                  <a:pt x="12192000" y="2604603"/>
                  <a:pt x="12168020" y="2628583"/>
                  <a:pt x="12138439" y="2628583"/>
                </a:cubicBezTo>
                <a:lnTo>
                  <a:pt x="53561" y="2628583"/>
                </a:lnTo>
                <a:cubicBezTo>
                  <a:pt x="23980" y="2628583"/>
                  <a:pt x="0" y="2604603"/>
                  <a:pt x="0" y="2575022"/>
                </a:cubicBezTo>
                <a:lnTo>
                  <a:pt x="0" y="1755460"/>
                </a:lnTo>
                <a:lnTo>
                  <a:pt x="168130" y="1615154"/>
                </a:lnTo>
                <a:cubicBezTo>
                  <a:pt x="1394324" y="646831"/>
                  <a:pt x="3613396" y="0"/>
                  <a:pt x="6147319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50800" dist="12700" dir="16200000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68577" tIns="34289" rIns="68577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100" kern="0" dirty="0">
              <a:solidFill>
                <a:srgbClr val="FFFFFF"/>
              </a:solidFill>
              <a:latin typeface="Segoe UI Light" panose="020F0502020204030204"/>
              <a:cs typeface="+mn-ea"/>
              <a:sym typeface="+mn-lt"/>
            </a:endParaRPr>
          </a:p>
        </p:txBody>
      </p:sp>
      <p:sp>
        <p:nvSpPr>
          <p:cNvPr id="45" name="文本框 4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 txBox="1"/>
          <p:nvPr/>
        </p:nvSpPr>
        <p:spPr>
          <a:xfrm>
            <a:off x="3453721" y="3137682"/>
            <a:ext cx="2236569" cy="701728"/>
          </a:xfrm>
          <a:prstGeom prst="rect">
            <a:avLst/>
          </a:prstGeom>
          <a:noFill/>
        </p:spPr>
        <p:txBody>
          <a:bodyPr wrap="none" lIns="91436" tIns="45718" rIns="91436" bIns="45718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5400" b="1" spc="600" baseline="-3000" dirty="0">
                <a:solidFill>
                  <a:srgbClr val="008E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核心技术</a:t>
            </a:r>
          </a:p>
        </p:txBody>
      </p:sp>
      <p:cxnSp>
        <p:nvCxnSpPr>
          <p:cNvPr id="46" name="直接连接符 4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CxnSpPr/>
          <p:nvPr/>
        </p:nvCxnSpPr>
        <p:spPr>
          <a:xfrm>
            <a:off x="2296888" y="3812717"/>
            <a:ext cx="4550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93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518666">
            <a:off x="8642745" y="-1303734"/>
            <a:ext cx="27385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12" name="Oval 9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518666">
            <a:off x="9533333" y="-1141809"/>
            <a:ext cx="27385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13" name="Oval 9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248372">
            <a:off x="9439272" y="438153"/>
            <a:ext cx="53578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14" name="Oval 96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518666">
            <a:off x="9911950" y="-329802"/>
            <a:ext cx="27384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2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pic>
        <p:nvPicPr>
          <p:cNvPr id="18" name="图片 17" descr="2">
            <a:extLst>
              <a:ext uri="{FF2B5EF4-FFF2-40B4-BE49-F238E27FC236}">
                <a16:creationId xmlns:a16="http://schemas.microsoft.com/office/drawing/2014/main" xmlns="" id="{22E81C57-8B14-4D71-A99F-2A88A3785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0000">
            <a:off x="175043" y="1269982"/>
            <a:ext cx="1259205" cy="645319"/>
          </a:xfrm>
          <a:prstGeom prst="rect">
            <a:avLst/>
          </a:prstGeom>
        </p:spPr>
      </p:pic>
      <p:pic>
        <p:nvPicPr>
          <p:cNvPr id="19" name="图片 18" descr="4">
            <a:extLst>
              <a:ext uri="{FF2B5EF4-FFF2-40B4-BE49-F238E27FC236}">
                <a16:creationId xmlns:a16="http://schemas.microsoft.com/office/drawing/2014/main" xmlns="" id="{5745AB52-A3B0-4847-B8C7-F9EB95AE2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280000">
            <a:off x="1587560" y="1189279"/>
            <a:ext cx="1137761" cy="538639"/>
          </a:xfrm>
          <a:prstGeom prst="rect">
            <a:avLst/>
          </a:prstGeom>
        </p:spPr>
      </p:pic>
      <p:pic>
        <p:nvPicPr>
          <p:cNvPr id="20" name="图片 19" descr="3">
            <a:extLst>
              <a:ext uri="{FF2B5EF4-FFF2-40B4-BE49-F238E27FC236}">
                <a16:creationId xmlns:a16="http://schemas.microsoft.com/office/drawing/2014/main" xmlns="" id="{A735BEB2-BA05-4AF5-B873-AD8AEAB9D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0000">
            <a:off x="1364617" y="528639"/>
            <a:ext cx="1219404" cy="630098"/>
          </a:xfrm>
          <a:prstGeom prst="rect">
            <a:avLst/>
          </a:prstGeom>
        </p:spPr>
      </p:pic>
      <p:pic>
        <p:nvPicPr>
          <p:cNvPr id="21" name="图片 20" descr="2">
            <a:extLst>
              <a:ext uri="{FF2B5EF4-FFF2-40B4-BE49-F238E27FC236}">
                <a16:creationId xmlns:a16="http://schemas.microsoft.com/office/drawing/2014/main" xmlns="" id="{9C195B24-CCF2-46DA-8C2E-CB472351F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3761" y="1104973"/>
            <a:ext cx="1322546" cy="913924"/>
          </a:xfrm>
          <a:prstGeom prst="rect">
            <a:avLst/>
          </a:prstGeom>
        </p:spPr>
      </p:pic>
      <p:pic>
        <p:nvPicPr>
          <p:cNvPr id="22" name="图片 21" descr="1">
            <a:extLst>
              <a:ext uri="{FF2B5EF4-FFF2-40B4-BE49-F238E27FC236}">
                <a16:creationId xmlns:a16="http://schemas.microsoft.com/office/drawing/2014/main" xmlns="" id="{92623E75-3765-43E9-86E2-081893154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37" y="495311"/>
            <a:ext cx="1330166" cy="696754"/>
          </a:xfrm>
          <a:prstGeom prst="rect">
            <a:avLst/>
          </a:prstGeom>
          <a:noFill/>
          <a:ln w="9525" cap="flat">
            <a:noFill/>
            <a:prstDash val="solid"/>
            <a:miter lim="800000"/>
            <a:headEnd/>
            <a:tailEnd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3" name="图片 22" descr="11">
            <a:extLst>
              <a:ext uri="{FF2B5EF4-FFF2-40B4-BE49-F238E27FC236}">
                <a16:creationId xmlns:a16="http://schemas.microsoft.com/office/drawing/2014/main" xmlns="" id="{9E1145CE-F05E-45AF-9472-1E570AAF80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60000">
            <a:off x="4800218" y="377399"/>
            <a:ext cx="1343501" cy="535305"/>
          </a:xfrm>
          <a:prstGeom prst="rect">
            <a:avLst/>
          </a:prstGeom>
        </p:spPr>
      </p:pic>
      <p:pic>
        <p:nvPicPr>
          <p:cNvPr id="24" name="图片 23" descr="22">
            <a:extLst>
              <a:ext uri="{FF2B5EF4-FFF2-40B4-BE49-F238E27FC236}">
                <a16:creationId xmlns:a16="http://schemas.microsoft.com/office/drawing/2014/main" xmlns="" id="{A3341F80-0477-498B-89DE-94891A21FD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40000">
            <a:off x="4885242" y="783292"/>
            <a:ext cx="1279684" cy="490538"/>
          </a:xfrm>
          <a:prstGeom prst="rect">
            <a:avLst/>
          </a:prstGeom>
        </p:spPr>
      </p:pic>
      <p:pic>
        <p:nvPicPr>
          <p:cNvPr id="25" name="图片 24" descr="33">
            <a:extLst>
              <a:ext uri="{FF2B5EF4-FFF2-40B4-BE49-F238E27FC236}">
                <a16:creationId xmlns:a16="http://schemas.microsoft.com/office/drawing/2014/main" xmlns="" id="{017E9E8A-0851-4852-A68C-A2628C949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0000">
            <a:off x="4929947" y="1211836"/>
            <a:ext cx="1267301" cy="490538"/>
          </a:xfrm>
          <a:prstGeom prst="rect">
            <a:avLst/>
          </a:prstGeom>
        </p:spPr>
      </p:pic>
      <p:pic>
        <p:nvPicPr>
          <p:cNvPr id="26" name="图片 25" descr="44">
            <a:extLst>
              <a:ext uri="{FF2B5EF4-FFF2-40B4-BE49-F238E27FC236}">
                <a16:creationId xmlns:a16="http://schemas.microsoft.com/office/drawing/2014/main" xmlns="" id="{7BCF0B16-B7CF-4388-A7B0-DB3D4A6A0F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5804" y="1106703"/>
            <a:ext cx="1214914" cy="758190"/>
          </a:xfrm>
          <a:prstGeom prst="rect">
            <a:avLst/>
          </a:prstGeom>
        </p:spPr>
      </p:pic>
      <p:pic>
        <p:nvPicPr>
          <p:cNvPr id="27" name="图片 26" descr="00">
            <a:extLst>
              <a:ext uri="{FF2B5EF4-FFF2-40B4-BE49-F238E27FC236}">
                <a16:creationId xmlns:a16="http://schemas.microsoft.com/office/drawing/2014/main" xmlns="" id="{034C17A0-E5CE-4154-B637-D51833941D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60000">
            <a:off x="7611353" y="1490189"/>
            <a:ext cx="1221105" cy="672465"/>
          </a:xfrm>
          <a:prstGeom prst="rect">
            <a:avLst/>
          </a:prstGeom>
        </p:spPr>
      </p:pic>
      <p:pic>
        <p:nvPicPr>
          <p:cNvPr id="28" name="图片 27" descr="88">
            <a:extLst>
              <a:ext uri="{FF2B5EF4-FFF2-40B4-BE49-F238E27FC236}">
                <a16:creationId xmlns:a16="http://schemas.microsoft.com/office/drawing/2014/main" xmlns="" id="{76949D72-3530-4017-B1B6-831FCBEBC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71316">
            <a:off x="7367157" y="553423"/>
            <a:ext cx="1218724" cy="694373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xmlns="" id="{3DE2DE9E-2306-48E6-AF44-98803BBDE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0455">
            <a:off x="287495" y="194711"/>
            <a:ext cx="1449279" cy="8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0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1.01184 0.98426 " pathEditMode="relative" rAng="0" ptsTypes="AA">
                                      <p:cBhvr>
                                        <p:cTn id="15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99" y="4921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73229 0.64745 " pathEditMode="relative" rAng="0" ptsTypes="AA">
                                      <p:cBhvr>
                                        <p:cTn id="20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3236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-0.5668 0.56181 " pathEditMode="relative" rAng="0" ptsTypes="AA">
                                      <p:cBhvr>
                                        <p:cTn id="25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46" y="2807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73229 0.64745 " pathEditMode="relative" rAng="0" ptsTypes="AA">
                                      <p:cBhvr>
                                        <p:cTn id="30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3236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082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核心产品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35F92AB-9F5D-4722-BA7D-56EADE78E733}"/>
              </a:ext>
            </a:extLst>
          </p:cNvPr>
          <p:cNvGrpSpPr/>
          <p:nvPr/>
        </p:nvGrpSpPr>
        <p:grpSpPr>
          <a:xfrm>
            <a:off x="6520341" y="2483168"/>
            <a:ext cx="1812131" cy="539115"/>
            <a:chOff x="3654" y="4427"/>
            <a:chExt cx="3805" cy="1132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xmlns="" id="{E2F254D3-D48E-4D41-8D81-3D11D9C32751}"/>
                </a:ext>
              </a:extLst>
            </p:cNvPr>
            <p:cNvSpPr/>
            <p:nvPr/>
          </p:nvSpPr>
          <p:spPr>
            <a:xfrm>
              <a:off x="3654" y="4427"/>
              <a:ext cx="3805" cy="1132"/>
            </a:xfrm>
            <a:prstGeom prst="rect">
              <a:avLst/>
            </a:prstGeom>
            <a:solidFill>
              <a:srgbClr val="003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 sz="2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" name="图片 10" descr="4">
              <a:extLst>
                <a:ext uri="{FF2B5EF4-FFF2-40B4-BE49-F238E27FC236}">
                  <a16:creationId xmlns:a16="http://schemas.microsoft.com/office/drawing/2014/main" xmlns="" id="{5031DBE3-242C-4516-9029-67B938AB2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0" y="4488"/>
              <a:ext cx="1009" cy="101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7C0C48F0-CC0E-449F-A9E2-6D1B683CC836}"/>
                </a:ext>
              </a:extLst>
            </p:cNvPr>
            <p:cNvSpPr txBox="1"/>
            <p:nvPr/>
          </p:nvSpPr>
          <p:spPr>
            <a:xfrm>
              <a:off x="5401" y="4751"/>
              <a:ext cx="1765" cy="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zh-CN" altLang="en-US" sz="1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云计算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56A2A283-9FCD-45C9-B809-57B1FD6C2E71}"/>
              </a:ext>
            </a:extLst>
          </p:cNvPr>
          <p:cNvGrpSpPr/>
          <p:nvPr/>
        </p:nvGrpSpPr>
        <p:grpSpPr>
          <a:xfrm>
            <a:off x="6525578" y="3192782"/>
            <a:ext cx="1811655" cy="539115"/>
            <a:chOff x="4525" y="6365"/>
            <a:chExt cx="3804" cy="1132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xmlns="" id="{3A378D7B-D880-438E-BDC0-49C3758E25A5}"/>
                </a:ext>
              </a:extLst>
            </p:cNvPr>
            <p:cNvSpPr/>
            <p:nvPr/>
          </p:nvSpPr>
          <p:spPr>
            <a:xfrm>
              <a:off x="4525" y="6365"/>
              <a:ext cx="3805" cy="1132"/>
            </a:xfrm>
            <a:prstGeom prst="rect">
              <a:avLst/>
            </a:prstGeom>
            <a:solidFill>
              <a:srgbClr val="35A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sz="2400">
                <a:sym typeface="+mn-ea"/>
              </a:endParaRPr>
            </a:p>
          </p:txBody>
        </p:sp>
        <p:pic>
          <p:nvPicPr>
            <p:cNvPr id="17" name="图片 16" descr="2">
              <a:extLst>
                <a:ext uri="{FF2B5EF4-FFF2-40B4-BE49-F238E27FC236}">
                  <a16:creationId xmlns:a16="http://schemas.microsoft.com/office/drawing/2014/main" xmlns="" id="{5653F5A0-A7A2-4BE4-A751-69EF0902F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7" y="6446"/>
              <a:ext cx="957" cy="97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4101DA77-D7B1-4ECC-ABF9-D118C8D70373}"/>
                </a:ext>
              </a:extLst>
            </p:cNvPr>
            <p:cNvSpPr txBox="1"/>
            <p:nvPr/>
          </p:nvSpPr>
          <p:spPr>
            <a:xfrm>
              <a:off x="6137" y="6689"/>
              <a:ext cx="2192" cy="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无线互联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DCACDE22-0C58-43BF-9569-CEF9EF8FCB78}"/>
              </a:ext>
            </a:extLst>
          </p:cNvPr>
          <p:cNvGrpSpPr/>
          <p:nvPr/>
        </p:nvGrpSpPr>
        <p:grpSpPr>
          <a:xfrm>
            <a:off x="6525580" y="3902393"/>
            <a:ext cx="1812131" cy="539115"/>
            <a:chOff x="4525" y="7601"/>
            <a:chExt cx="3805" cy="1132"/>
          </a:xfrm>
        </p:grpSpPr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xmlns="" id="{FF3E7911-53FC-4097-A74B-6FBC3AFD90B5}"/>
                </a:ext>
              </a:extLst>
            </p:cNvPr>
            <p:cNvSpPr/>
            <p:nvPr/>
          </p:nvSpPr>
          <p:spPr>
            <a:xfrm>
              <a:off x="4525" y="7601"/>
              <a:ext cx="3805" cy="1132"/>
            </a:xfrm>
            <a:prstGeom prst="rect">
              <a:avLst/>
            </a:prstGeom>
            <a:solidFill>
              <a:srgbClr val="003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1" name="图片 20" descr="5">
              <a:extLst>
                <a:ext uri="{FF2B5EF4-FFF2-40B4-BE49-F238E27FC236}">
                  <a16:creationId xmlns:a16="http://schemas.microsoft.com/office/drawing/2014/main" xmlns="" id="{AE16F5A2-2231-425E-B128-45F8DC61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6" y="7612"/>
              <a:ext cx="1121" cy="1121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3F867FD6-A3E3-495D-A772-548FAD5BB243}"/>
                </a:ext>
              </a:extLst>
            </p:cNvPr>
            <p:cNvSpPr txBox="1"/>
            <p:nvPr/>
          </p:nvSpPr>
          <p:spPr>
            <a:xfrm>
              <a:off x="6047" y="7925"/>
              <a:ext cx="2192" cy="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下一代网络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5A36503-0F87-4B4C-B815-3195F755EDAB}"/>
              </a:ext>
            </a:extLst>
          </p:cNvPr>
          <p:cNvSpPr/>
          <p:nvPr/>
        </p:nvSpPr>
        <p:spPr>
          <a:xfrm>
            <a:off x="6444617" y="1113590"/>
            <a:ext cx="1887855" cy="108491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全面的10G、25G、40G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100G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200G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400G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光模块组合，服务于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无线互联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下一代SDN网络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A3F93A8B-7E71-4689-B14A-4710AEAB5E61}"/>
              </a:ext>
            </a:extLst>
          </p:cNvPr>
          <p:cNvGrpSpPr/>
          <p:nvPr/>
        </p:nvGrpSpPr>
        <p:grpSpPr>
          <a:xfrm>
            <a:off x="1134429" y="3867152"/>
            <a:ext cx="4836319" cy="720089"/>
            <a:chOff x="2156" y="8005"/>
            <a:chExt cx="10155" cy="1512"/>
          </a:xfrm>
        </p:grpSpPr>
        <p:sp>
          <p:nvSpPr>
            <p:cNvPr id="25" name="文本1">
              <a:extLst>
                <a:ext uri="{FF2B5EF4-FFF2-40B4-BE49-F238E27FC236}">
                  <a16:creationId xmlns:a16="http://schemas.microsoft.com/office/drawing/2014/main" xmlns="" id="{8ECAEFAF-E0A6-45E8-B506-96746A2311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4" y="8010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标题1">
              <a:extLst>
                <a:ext uri="{FF2B5EF4-FFF2-40B4-BE49-F238E27FC236}">
                  <a16:creationId xmlns:a16="http://schemas.microsoft.com/office/drawing/2014/main" xmlns="" id="{ECA2C1E2-66CA-4E7E-AD62-8126577A97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56" y="8005"/>
              <a:ext cx="1367" cy="1321"/>
            </a:xfrm>
            <a:prstGeom prst="roundRect">
              <a:avLst>
                <a:gd name="adj" fmla="val 1192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7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10G</a:t>
              </a: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xmlns="" id="{D810A56C-8462-4E70-8C4E-8F72205EEBC2}"/>
                </a:ext>
              </a:extLst>
            </p:cNvPr>
            <p:cNvGrpSpPr/>
            <p:nvPr/>
          </p:nvGrpSpPr>
          <p:grpSpPr>
            <a:xfrm>
              <a:off x="8972" y="8311"/>
              <a:ext cx="1176" cy="1205"/>
              <a:chOff x="12328" y="8331"/>
              <a:chExt cx="1263" cy="1294"/>
            </a:xfrm>
          </p:grpSpPr>
          <p:pic>
            <p:nvPicPr>
              <p:cNvPr id="46" name="图片 19" descr="TR-XX13L-N00 XFP LR.JPG">
                <a:extLst>
                  <a:ext uri="{FF2B5EF4-FFF2-40B4-BE49-F238E27FC236}">
                    <a16:creationId xmlns:a16="http://schemas.microsoft.com/office/drawing/2014/main" xmlns="" id="{B49EDCDF-ADA4-4F17-A3CC-6C361246F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2328" y="8331"/>
                <a:ext cx="1263" cy="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Box 155">
                <a:extLst>
                  <a:ext uri="{FF2B5EF4-FFF2-40B4-BE49-F238E27FC236}">
                    <a16:creationId xmlns:a16="http://schemas.microsoft.com/office/drawing/2014/main" xmlns="" id="{FB05FE22-5BE4-4334-92C2-8EF3B14D592C}"/>
                  </a:ext>
                </a:extLst>
              </p:cNvPr>
              <p:cNvSpPr txBox="1"/>
              <p:nvPr/>
            </p:nvSpPr>
            <p:spPr>
              <a:xfrm>
                <a:off x="12798" y="8861"/>
                <a:ext cx="610" cy="764"/>
              </a:xfrm>
              <a:prstGeom prst="rect">
                <a:avLst/>
              </a:prstGeom>
              <a:noFill/>
            </p:spPr>
            <p:txBody>
              <a:bodyPr wrap="square" lIns="48388" rIns="48388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XFP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xmlns="" id="{D7C1B3AF-1ECA-44E0-B484-F2F56763CEDF}"/>
                </a:ext>
              </a:extLst>
            </p:cNvPr>
            <p:cNvGrpSpPr/>
            <p:nvPr/>
          </p:nvGrpSpPr>
          <p:grpSpPr>
            <a:xfrm>
              <a:off x="10513" y="8336"/>
              <a:ext cx="1433" cy="1180"/>
              <a:chOff x="14398" y="8358"/>
              <a:chExt cx="1539" cy="1267"/>
            </a:xfrm>
          </p:grpSpPr>
          <p:sp>
            <p:nvSpPr>
              <p:cNvPr id="42" name="TextBox 156">
                <a:extLst>
                  <a:ext uri="{FF2B5EF4-FFF2-40B4-BE49-F238E27FC236}">
                    <a16:creationId xmlns:a16="http://schemas.microsoft.com/office/drawing/2014/main" xmlns="" id="{12FCB80C-89D0-40C1-B7A6-FD75E8084B6F}"/>
                  </a:ext>
                </a:extLst>
              </p:cNvPr>
              <p:cNvSpPr txBox="1"/>
              <p:nvPr/>
            </p:nvSpPr>
            <p:spPr>
              <a:xfrm>
                <a:off x="15059" y="8861"/>
                <a:ext cx="764" cy="764"/>
              </a:xfrm>
              <a:prstGeom prst="rect">
                <a:avLst/>
              </a:prstGeom>
              <a:noFill/>
            </p:spPr>
            <p:txBody>
              <a:bodyPr wrap="square" lIns="48388" rIns="48388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SFP+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3" name="Picture 163">
                <a:extLst>
                  <a:ext uri="{FF2B5EF4-FFF2-40B4-BE49-F238E27FC236}">
                    <a16:creationId xmlns:a16="http://schemas.microsoft.com/office/drawing/2014/main" xmlns="" id="{AD4CD527-AAE4-4FE5-945F-2B130D8F5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4398" y="8358"/>
                <a:ext cx="1539" cy="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C05F18DE-54E9-49F3-B7C2-B8D0D0948D61}"/>
                </a:ext>
              </a:extLst>
            </p:cNvPr>
            <p:cNvGrpSpPr/>
            <p:nvPr/>
          </p:nvGrpSpPr>
          <p:grpSpPr>
            <a:xfrm>
              <a:off x="7253" y="8246"/>
              <a:ext cx="1352" cy="1271"/>
              <a:chOff x="9636" y="8260"/>
              <a:chExt cx="1452" cy="1365"/>
            </a:xfrm>
          </p:grpSpPr>
          <p:pic>
            <p:nvPicPr>
              <p:cNvPr id="39" name="图片 11" descr="x2xpak.jpg">
                <a:extLst>
                  <a:ext uri="{FF2B5EF4-FFF2-40B4-BE49-F238E27FC236}">
                    <a16:creationId xmlns:a16="http://schemas.microsoft.com/office/drawing/2014/main" xmlns="" id="{2326729A-47FF-40B3-8E5D-3A473998F4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 bwMode="auto">
              <a:xfrm>
                <a:off x="9636" y="8349"/>
                <a:ext cx="1452" cy="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Box 153">
                <a:extLst>
                  <a:ext uri="{FF2B5EF4-FFF2-40B4-BE49-F238E27FC236}">
                    <a16:creationId xmlns:a16="http://schemas.microsoft.com/office/drawing/2014/main" xmlns="" id="{58419643-3EF0-495D-9557-6211CA00F556}"/>
                  </a:ext>
                </a:extLst>
              </p:cNvPr>
              <p:cNvSpPr txBox="1"/>
              <p:nvPr/>
            </p:nvSpPr>
            <p:spPr>
              <a:xfrm>
                <a:off x="9818" y="8861"/>
                <a:ext cx="1231" cy="764"/>
              </a:xfrm>
              <a:prstGeom prst="rect">
                <a:avLst/>
              </a:prstGeom>
              <a:noFill/>
            </p:spPr>
            <p:txBody>
              <a:bodyPr wrap="square" lIns="48388" rIns="48388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X2/XPAK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&quot;No&quot; Symbol 168">
                <a:extLst>
                  <a:ext uri="{FF2B5EF4-FFF2-40B4-BE49-F238E27FC236}">
                    <a16:creationId xmlns:a16="http://schemas.microsoft.com/office/drawing/2014/main" xmlns="" id="{C35122B8-D827-454D-BD24-AFA1A33C478D}"/>
                  </a:ext>
                </a:extLst>
              </p:cNvPr>
              <p:cNvSpPr/>
              <p:nvPr/>
            </p:nvSpPr>
            <p:spPr bwMode="gray">
              <a:xfrm>
                <a:off x="10009" y="8260"/>
                <a:ext cx="849" cy="637"/>
              </a:xfrm>
              <a:prstGeom prst="noSmoking">
                <a:avLst>
                  <a:gd name="adj" fmla="val 11556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777" tIns="49532" rtlCol="0" anchor="t" anchorCtr="0"/>
              <a:lstStyle/>
              <a:p>
                <a:pPr>
                  <a:lnSpc>
                    <a:spcPct val="95000"/>
                  </a:lnSpc>
                  <a:buClr>
                    <a:srgbClr val="FFFFFF"/>
                  </a:buClr>
                </a:pPr>
                <a:endParaRPr 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462DB8F2-0CA5-4CC9-957D-565F1A37E590}"/>
                </a:ext>
              </a:extLst>
            </p:cNvPr>
            <p:cNvGrpSpPr/>
            <p:nvPr/>
          </p:nvGrpSpPr>
          <p:grpSpPr>
            <a:xfrm>
              <a:off x="5822" y="8246"/>
              <a:ext cx="1066" cy="1271"/>
              <a:chOff x="7445" y="8260"/>
              <a:chExt cx="1145" cy="1365"/>
            </a:xfrm>
          </p:grpSpPr>
          <p:pic>
            <p:nvPicPr>
              <p:cNvPr id="36" name="图片 9" descr="xenpak.jpg">
                <a:extLst>
                  <a:ext uri="{FF2B5EF4-FFF2-40B4-BE49-F238E27FC236}">
                    <a16:creationId xmlns:a16="http://schemas.microsoft.com/office/drawing/2014/main" xmlns="" id="{E7EF6006-3021-4562-9DAE-E7D522904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 bwMode="auto">
              <a:xfrm>
                <a:off x="7573" y="8286"/>
                <a:ext cx="889" cy="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151">
                <a:extLst>
                  <a:ext uri="{FF2B5EF4-FFF2-40B4-BE49-F238E27FC236}">
                    <a16:creationId xmlns:a16="http://schemas.microsoft.com/office/drawing/2014/main" xmlns="" id="{390FDDC0-404B-4538-A8FB-611C8283BED0}"/>
                  </a:ext>
                </a:extLst>
              </p:cNvPr>
              <p:cNvSpPr txBox="1"/>
              <p:nvPr/>
            </p:nvSpPr>
            <p:spPr>
              <a:xfrm>
                <a:off x="7445" y="8861"/>
                <a:ext cx="1145" cy="764"/>
              </a:xfrm>
              <a:prstGeom prst="rect">
                <a:avLst/>
              </a:prstGeom>
              <a:noFill/>
            </p:spPr>
            <p:txBody>
              <a:bodyPr wrap="square" lIns="48388" rIns="48388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XENPAK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&quot;No&quot; Symbol 169">
                <a:extLst>
                  <a:ext uri="{FF2B5EF4-FFF2-40B4-BE49-F238E27FC236}">
                    <a16:creationId xmlns:a16="http://schemas.microsoft.com/office/drawing/2014/main" xmlns="" id="{A224DF5A-185E-48EE-9256-299F48943399}"/>
                  </a:ext>
                </a:extLst>
              </p:cNvPr>
              <p:cNvSpPr/>
              <p:nvPr/>
            </p:nvSpPr>
            <p:spPr bwMode="gray">
              <a:xfrm>
                <a:off x="7593" y="8260"/>
                <a:ext cx="849" cy="637"/>
              </a:xfrm>
              <a:prstGeom prst="noSmoking">
                <a:avLst>
                  <a:gd name="adj" fmla="val 11556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777" tIns="49532" rtlCol="0" anchor="t" anchorCtr="0"/>
              <a:lstStyle/>
              <a:p>
                <a:pPr>
                  <a:lnSpc>
                    <a:spcPct val="95000"/>
                  </a:lnSpc>
                  <a:buClr>
                    <a:srgbClr val="FFFFFF"/>
                  </a:buClr>
                </a:pPr>
                <a:endParaRPr 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0A3B8741-6F35-447D-8662-2ADD27FF6F22}"/>
                </a:ext>
              </a:extLst>
            </p:cNvPr>
            <p:cNvGrpSpPr/>
            <p:nvPr/>
          </p:nvGrpSpPr>
          <p:grpSpPr>
            <a:xfrm>
              <a:off x="3879" y="8246"/>
              <a:ext cx="1578" cy="1271"/>
              <a:chOff x="4863" y="8260"/>
              <a:chExt cx="1694" cy="1365"/>
            </a:xfrm>
          </p:grpSpPr>
          <p:pic>
            <p:nvPicPr>
              <p:cNvPr id="33" name="图片 10" descr="300-pin msa.jpg">
                <a:extLst>
                  <a:ext uri="{FF2B5EF4-FFF2-40B4-BE49-F238E27FC236}">
                    <a16:creationId xmlns:a16="http://schemas.microsoft.com/office/drawing/2014/main" xmlns="" id="{96B0B79F-8365-4393-811D-F26D58D8EA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/>
              <a:stretch>
                <a:fillRect/>
              </a:stretch>
            </p:blipFill>
            <p:spPr bwMode="auto">
              <a:xfrm>
                <a:off x="5171" y="8312"/>
                <a:ext cx="1076" cy="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Box 149">
                <a:extLst>
                  <a:ext uri="{FF2B5EF4-FFF2-40B4-BE49-F238E27FC236}">
                    <a16:creationId xmlns:a16="http://schemas.microsoft.com/office/drawing/2014/main" xmlns="" id="{0480B9DC-1C58-420D-B573-27292B0B2787}"/>
                  </a:ext>
                </a:extLst>
              </p:cNvPr>
              <p:cNvSpPr txBox="1"/>
              <p:nvPr/>
            </p:nvSpPr>
            <p:spPr>
              <a:xfrm>
                <a:off x="4863" y="8861"/>
                <a:ext cx="1694" cy="764"/>
              </a:xfrm>
              <a:prstGeom prst="rect">
                <a:avLst/>
              </a:prstGeom>
              <a:noFill/>
            </p:spPr>
            <p:txBody>
              <a:bodyPr wrap="square" lIns="48388" rIns="48388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300-pin MSA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&quot;No&quot; Symbol 170">
                <a:extLst>
                  <a:ext uri="{FF2B5EF4-FFF2-40B4-BE49-F238E27FC236}">
                    <a16:creationId xmlns:a16="http://schemas.microsoft.com/office/drawing/2014/main" xmlns="" id="{82C27523-9F75-473D-833E-BB76DA79BD83}"/>
                  </a:ext>
                </a:extLst>
              </p:cNvPr>
              <p:cNvSpPr/>
              <p:nvPr/>
            </p:nvSpPr>
            <p:spPr bwMode="gray">
              <a:xfrm>
                <a:off x="5285" y="8260"/>
                <a:ext cx="849" cy="637"/>
              </a:xfrm>
              <a:prstGeom prst="noSmoking">
                <a:avLst>
                  <a:gd name="adj" fmla="val 11556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777" tIns="49532" rtlCol="0" anchor="t" anchorCtr="0"/>
              <a:lstStyle/>
              <a:p>
                <a:pPr>
                  <a:lnSpc>
                    <a:spcPct val="95000"/>
                  </a:lnSpc>
                  <a:buClr>
                    <a:srgbClr val="FFFFFF"/>
                  </a:buClr>
                </a:pPr>
                <a:endParaRPr 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6DD43A3B-79AD-4769-8D9C-290D5D09228C}"/>
              </a:ext>
            </a:extLst>
          </p:cNvPr>
          <p:cNvGrpSpPr/>
          <p:nvPr/>
        </p:nvGrpSpPr>
        <p:grpSpPr>
          <a:xfrm>
            <a:off x="1134429" y="3166589"/>
            <a:ext cx="4836319" cy="703898"/>
            <a:chOff x="2156" y="6302"/>
            <a:chExt cx="10155" cy="1478"/>
          </a:xfrm>
        </p:grpSpPr>
        <p:sp>
          <p:nvSpPr>
            <p:cNvPr id="49" name="文本1">
              <a:extLst>
                <a:ext uri="{FF2B5EF4-FFF2-40B4-BE49-F238E27FC236}">
                  <a16:creationId xmlns:a16="http://schemas.microsoft.com/office/drawing/2014/main" xmlns="" id="{FE61C20A-EBCF-4359-B26C-65C3C57740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4" y="6308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rgbClr val="35A6D9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标题1">
              <a:extLst>
                <a:ext uri="{FF2B5EF4-FFF2-40B4-BE49-F238E27FC236}">
                  <a16:creationId xmlns:a16="http://schemas.microsoft.com/office/drawing/2014/main" xmlns="" id="{D4FCDF75-D975-4491-B334-1ACC0B97C4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56" y="6302"/>
              <a:ext cx="1367" cy="1321"/>
            </a:xfrm>
            <a:prstGeom prst="roundRect">
              <a:avLst>
                <a:gd name="adj" fmla="val 11921"/>
              </a:avLst>
            </a:prstGeom>
            <a:solidFill>
              <a:srgbClr val="35A6D9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7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25G</a:t>
              </a:r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xmlns="" id="{49B2BE58-1A83-4F19-BF07-40397A2FAB4F}"/>
                </a:ext>
              </a:extLst>
            </p:cNvPr>
            <p:cNvGrpSpPr/>
            <p:nvPr/>
          </p:nvGrpSpPr>
          <p:grpSpPr>
            <a:xfrm>
              <a:off x="10513" y="6691"/>
              <a:ext cx="1433" cy="1089"/>
              <a:chOff x="10419" y="6416"/>
              <a:chExt cx="1539" cy="1169"/>
            </a:xfrm>
          </p:grpSpPr>
          <p:pic>
            <p:nvPicPr>
              <p:cNvPr id="52" name="Picture 163">
                <a:extLst>
                  <a:ext uri="{FF2B5EF4-FFF2-40B4-BE49-F238E27FC236}">
                    <a16:creationId xmlns:a16="http://schemas.microsoft.com/office/drawing/2014/main" xmlns="" id="{AC06FC8C-FA13-4EC3-A2C1-E8F9F11D6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0419" y="6416"/>
                <a:ext cx="1539" cy="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TextBox 185">
                <a:extLst>
                  <a:ext uri="{FF2B5EF4-FFF2-40B4-BE49-F238E27FC236}">
                    <a16:creationId xmlns:a16="http://schemas.microsoft.com/office/drawing/2014/main" xmlns="" id="{4BE6D788-D7BC-46CE-8CC7-C6772E4C3983}"/>
                  </a:ext>
                </a:extLst>
              </p:cNvPr>
              <p:cNvSpPr txBox="1"/>
              <p:nvPr/>
            </p:nvSpPr>
            <p:spPr>
              <a:xfrm>
                <a:off x="10830" y="6822"/>
                <a:ext cx="909" cy="763"/>
              </a:xfrm>
              <a:prstGeom prst="rect">
                <a:avLst/>
              </a:prstGeom>
              <a:noFill/>
            </p:spPr>
            <p:txBody>
              <a:bodyPr wrap="square" lIns="48388" rIns="48388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SFP28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F5457B25-85A7-480B-B7C8-BD2DB997221C}"/>
              </a:ext>
            </a:extLst>
          </p:cNvPr>
          <p:cNvGrpSpPr/>
          <p:nvPr/>
        </p:nvGrpSpPr>
        <p:grpSpPr>
          <a:xfrm>
            <a:off x="1133953" y="1765461"/>
            <a:ext cx="4836319" cy="629603"/>
            <a:chOff x="2155" y="3516"/>
            <a:chExt cx="10155" cy="1322"/>
          </a:xfrm>
        </p:grpSpPr>
        <p:sp>
          <p:nvSpPr>
            <p:cNvPr id="55" name="文本1">
              <a:extLst>
                <a:ext uri="{FF2B5EF4-FFF2-40B4-BE49-F238E27FC236}">
                  <a16:creationId xmlns:a16="http://schemas.microsoft.com/office/drawing/2014/main" xmlns="" id="{2746E745-EF8F-46E5-886C-E1C7505599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3" y="3522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rgbClr val="003B83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标题1">
              <a:extLst>
                <a:ext uri="{FF2B5EF4-FFF2-40B4-BE49-F238E27FC236}">
                  <a16:creationId xmlns:a16="http://schemas.microsoft.com/office/drawing/2014/main" xmlns="" id="{74665DAC-4C32-4F0A-BD86-7853FAFE23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55" y="3516"/>
              <a:ext cx="1367" cy="1321"/>
            </a:xfrm>
            <a:prstGeom prst="roundRect">
              <a:avLst>
                <a:gd name="adj" fmla="val 11921"/>
              </a:avLst>
            </a:prstGeom>
            <a:solidFill>
              <a:srgbClr val="003B83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7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100G</a:t>
              </a: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8427B55C-2E39-41E3-BFDB-9D7B9A7F75B2}"/>
                </a:ext>
              </a:extLst>
            </p:cNvPr>
            <p:cNvGrpSpPr/>
            <p:nvPr/>
          </p:nvGrpSpPr>
          <p:grpSpPr>
            <a:xfrm>
              <a:off x="5865" y="3785"/>
              <a:ext cx="981" cy="801"/>
              <a:chOff x="5109" y="3900"/>
              <a:chExt cx="1053" cy="860"/>
            </a:xfrm>
          </p:grpSpPr>
          <p:pic>
            <p:nvPicPr>
              <p:cNvPr id="67" name="Picture 13" descr="image001">
                <a:extLst>
                  <a:ext uri="{FF2B5EF4-FFF2-40B4-BE49-F238E27FC236}">
                    <a16:creationId xmlns:a16="http://schemas.microsoft.com/office/drawing/2014/main" xmlns="" id="{93C9B62A-3899-45DE-AE3B-D13FBC7397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5109" y="3900"/>
                <a:ext cx="1053" cy="6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" name="TextBox 171">
                <a:extLst>
                  <a:ext uri="{FF2B5EF4-FFF2-40B4-BE49-F238E27FC236}">
                    <a16:creationId xmlns:a16="http://schemas.microsoft.com/office/drawing/2014/main" xmlns="" id="{8CF1EC38-56AA-430F-9183-FF38F3335A15}"/>
                  </a:ext>
                </a:extLst>
              </p:cNvPr>
              <p:cNvSpPr txBox="1"/>
              <p:nvPr/>
            </p:nvSpPr>
            <p:spPr>
              <a:xfrm>
                <a:off x="5490" y="4482"/>
                <a:ext cx="438" cy="27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CFP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xmlns="" id="{EBBE55FB-83D5-451C-BF9D-6098278E54DE}"/>
                </a:ext>
              </a:extLst>
            </p:cNvPr>
            <p:cNvGrpSpPr/>
            <p:nvPr/>
          </p:nvGrpSpPr>
          <p:grpSpPr>
            <a:xfrm>
              <a:off x="7402" y="3761"/>
              <a:ext cx="1054" cy="845"/>
              <a:chOff x="7376" y="3851"/>
              <a:chExt cx="1132" cy="907"/>
            </a:xfrm>
          </p:grpSpPr>
          <p:pic>
            <p:nvPicPr>
              <p:cNvPr id="65" name="Picture 4">
                <a:extLst>
                  <a:ext uri="{FF2B5EF4-FFF2-40B4-BE49-F238E27FC236}">
                    <a16:creationId xmlns:a16="http://schemas.microsoft.com/office/drawing/2014/main" xmlns="" id="{A241F6D3-C3BD-44F3-8DD7-B2B72EB8AE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76" y="3851"/>
                <a:ext cx="1132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6" name="TextBox 173">
                <a:extLst>
                  <a:ext uri="{FF2B5EF4-FFF2-40B4-BE49-F238E27FC236}">
                    <a16:creationId xmlns:a16="http://schemas.microsoft.com/office/drawing/2014/main" xmlns="" id="{A652B8FD-9D42-42AB-A57E-5ABEFDFD2ECC}"/>
                  </a:ext>
                </a:extLst>
              </p:cNvPr>
              <p:cNvSpPr txBox="1"/>
              <p:nvPr/>
            </p:nvSpPr>
            <p:spPr>
              <a:xfrm>
                <a:off x="7759" y="4481"/>
                <a:ext cx="581" cy="27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CFP2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xmlns="" id="{C9E10A24-9C74-447D-8BD1-0F57F71799FE}"/>
                </a:ext>
              </a:extLst>
            </p:cNvPr>
            <p:cNvGrpSpPr/>
            <p:nvPr/>
          </p:nvGrpSpPr>
          <p:grpSpPr>
            <a:xfrm>
              <a:off x="8951" y="3775"/>
              <a:ext cx="1216" cy="817"/>
              <a:chOff x="9810" y="3881"/>
              <a:chExt cx="1306" cy="877"/>
            </a:xfrm>
          </p:grpSpPr>
          <p:pic>
            <p:nvPicPr>
              <p:cNvPr id="63" name="Picture 2" descr="http://www.innolight.com/Home/images/product/CFP4.jpg">
                <a:extLst>
                  <a:ext uri="{FF2B5EF4-FFF2-40B4-BE49-F238E27FC236}">
                    <a16:creationId xmlns:a16="http://schemas.microsoft.com/office/drawing/2014/main" xmlns="" id="{EEB417DE-9264-4D04-85EC-18790CDA7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810" y="3881"/>
                <a:ext cx="1306" cy="679"/>
              </a:xfrm>
              <a:prstGeom prst="rect">
                <a:avLst/>
              </a:prstGeom>
              <a:noFill/>
            </p:spPr>
          </p:pic>
          <p:sp>
            <p:nvSpPr>
              <p:cNvPr id="64" name="TextBox 175">
                <a:extLst>
                  <a:ext uri="{FF2B5EF4-FFF2-40B4-BE49-F238E27FC236}">
                    <a16:creationId xmlns:a16="http://schemas.microsoft.com/office/drawing/2014/main" xmlns="" id="{46140749-B25F-4CB9-A35B-499C1E4BAB5C}"/>
                  </a:ext>
                </a:extLst>
              </p:cNvPr>
              <p:cNvSpPr txBox="1"/>
              <p:nvPr/>
            </p:nvSpPr>
            <p:spPr>
              <a:xfrm>
                <a:off x="10419" y="4481"/>
                <a:ext cx="581" cy="27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CFP4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574CDB1A-2A68-4680-90ED-22CA47642D8C}"/>
                </a:ext>
              </a:extLst>
            </p:cNvPr>
            <p:cNvGrpSpPr/>
            <p:nvPr/>
          </p:nvGrpSpPr>
          <p:grpSpPr>
            <a:xfrm>
              <a:off x="10573" y="3783"/>
              <a:ext cx="1313" cy="811"/>
              <a:chOff x="12543" y="3892"/>
              <a:chExt cx="1410" cy="871"/>
            </a:xfrm>
          </p:grpSpPr>
          <p:sp>
            <p:nvSpPr>
              <p:cNvPr id="61" name="TextBox 170">
                <a:extLst>
                  <a:ext uri="{FF2B5EF4-FFF2-40B4-BE49-F238E27FC236}">
                    <a16:creationId xmlns:a16="http://schemas.microsoft.com/office/drawing/2014/main" xmlns="" id="{D4D30CF5-13FD-49EC-8B6D-F01E186DACDC}"/>
                  </a:ext>
                </a:extLst>
              </p:cNvPr>
              <p:cNvSpPr txBox="1"/>
              <p:nvPr/>
            </p:nvSpPr>
            <p:spPr>
              <a:xfrm>
                <a:off x="12986" y="4485"/>
                <a:ext cx="967" cy="27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QSFP28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62" name="Picture 4" descr="http://www.innolight.com/Home/images/product/QSFP28.jpg">
                <a:extLst>
                  <a:ext uri="{FF2B5EF4-FFF2-40B4-BE49-F238E27FC236}">
                    <a16:creationId xmlns:a16="http://schemas.microsoft.com/office/drawing/2014/main" xmlns="" id="{B91A194D-8F66-4165-8BE5-34DF690AAF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EFFFA"/>
                  </a:clrFrom>
                  <a:clrTo>
                    <a:srgbClr val="FEFFFA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1299336">
                <a:off x="12543" y="3892"/>
                <a:ext cx="1296" cy="65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xmlns="" id="{B70985E6-5BD8-4B2D-BB78-F6CDA28EC548}"/>
              </a:ext>
            </a:extLst>
          </p:cNvPr>
          <p:cNvGrpSpPr/>
          <p:nvPr/>
        </p:nvGrpSpPr>
        <p:grpSpPr>
          <a:xfrm>
            <a:off x="1133477" y="1064421"/>
            <a:ext cx="4836319" cy="630079"/>
            <a:chOff x="2154" y="2122"/>
            <a:chExt cx="10155" cy="1323"/>
          </a:xfrm>
        </p:grpSpPr>
        <p:sp>
          <p:nvSpPr>
            <p:cNvPr id="70" name="文本1">
              <a:extLst>
                <a:ext uri="{FF2B5EF4-FFF2-40B4-BE49-F238E27FC236}">
                  <a16:creationId xmlns:a16="http://schemas.microsoft.com/office/drawing/2014/main" xmlns="" id="{4F2ED6A2-5E7B-427C-A220-04A6FDC802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2" y="2129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rgbClr val="16446F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标题1">
              <a:extLst>
                <a:ext uri="{FF2B5EF4-FFF2-40B4-BE49-F238E27FC236}">
                  <a16:creationId xmlns:a16="http://schemas.microsoft.com/office/drawing/2014/main" xmlns="" id="{50CA7EC3-CC2A-474B-92A8-82ACFBC0AD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54" y="2122"/>
              <a:ext cx="1367" cy="1322"/>
            </a:xfrm>
            <a:prstGeom prst="roundRect">
              <a:avLst>
                <a:gd name="adj" fmla="val 11921"/>
              </a:avLst>
            </a:prstGeom>
            <a:solidFill>
              <a:srgbClr val="16446F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7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400G</a:t>
              </a:r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xmlns="" id="{29C4ABDE-9BA2-41D6-B2CF-F809E06BA22D}"/>
                </a:ext>
              </a:extLst>
            </p:cNvPr>
            <p:cNvGrpSpPr/>
            <p:nvPr/>
          </p:nvGrpSpPr>
          <p:grpSpPr>
            <a:xfrm>
              <a:off x="7201" y="2507"/>
              <a:ext cx="1456" cy="759"/>
              <a:chOff x="3571868" y="1500175"/>
              <a:chExt cx="857256" cy="596105"/>
            </a:xfrm>
          </p:grpSpPr>
          <p:pic>
            <p:nvPicPr>
              <p:cNvPr id="76" name="Picture 1" descr="C:\Users\sunny.wei\Desktop\QSFP-DD.bmp">
                <a:extLst>
                  <a:ext uri="{FF2B5EF4-FFF2-40B4-BE49-F238E27FC236}">
                    <a16:creationId xmlns:a16="http://schemas.microsoft.com/office/drawing/2014/main" xmlns="" id="{DF799A63-1565-42F5-BBC1-C90FC662CE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571868" y="1500175"/>
                <a:ext cx="857256" cy="436870"/>
              </a:xfrm>
              <a:prstGeom prst="rect">
                <a:avLst/>
              </a:prstGeom>
              <a:noFill/>
            </p:spPr>
          </p:pic>
          <p:sp>
            <p:nvSpPr>
              <p:cNvPr id="77" name="TextBox 65">
                <a:extLst>
                  <a:ext uri="{FF2B5EF4-FFF2-40B4-BE49-F238E27FC236}">
                    <a16:creationId xmlns:a16="http://schemas.microsoft.com/office/drawing/2014/main" xmlns="" id="{B784B968-3272-4C35-879A-0355B2F1D14B}"/>
                  </a:ext>
                </a:extLst>
              </p:cNvPr>
              <p:cNvSpPr txBox="1"/>
              <p:nvPr/>
            </p:nvSpPr>
            <p:spPr>
              <a:xfrm>
                <a:off x="3645378" y="1893194"/>
                <a:ext cx="592176" cy="20308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QSFP-DD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xmlns="" id="{B320F7AD-611C-4158-AC79-C53C55F03869}"/>
                </a:ext>
              </a:extLst>
            </p:cNvPr>
            <p:cNvGrpSpPr/>
            <p:nvPr/>
          </p:nvGrpSpPr>
          <p:grpSpPr>
            <a:xfrm>
              <a:off x="8965" y="2507"/>
              <a:ext cx="1189" cy="773"/>
              <a:chOff x="4857752" y="1500174"/>
              <a:chExt cx="699755" cy="607120"/>
            </a:xfrm>
          </p:grpSpPr>
          <p:pic>
            <p:nvPicPr>
              <p:cNvPr id="74" name="Picture 2" descr="C:\Users\sunny.wei\Desktop\OSFP.bmp">
                <a:extLst>
                  <a:ext uri="{FF2B5EF4-FFF2-40B4-BE49-F238E27FC236}">
                    <a16:creationId xmlns:a16="http://schemas.microsoft.com/office/drawing/2014/main" xmlns="" id="{C6B7DF53-19E7-4390-85AA-422EDAAEA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857752" y="1500174"/>
                <a:ext cx="699755" cy="428628"/>
              </a:xfrm>
              <a:prstGeom prst="rect">
                <a:avLst/>
              </a:prstGeom>
              <a:noFill/>
            </p:spPr>
          </p:pic>
          <p:sp>
            <p:nvSpPr>
              <p:cNvPr id="75" name="TextBox 68">
                <a:extLst>
                  <a:ext uri="{FF2B5EF4-FFF2-40B4-BE49-F238E27FC236}">
                    <a16:creationId xmlns:a16="http://schemas.microsoft.com/office/drawing/2014/main" xmlns="" id="{8470E4A0-69BD-485E-8198-52A4EF33E9F8}"/>
                  </a:ext>
                </a:extLst>
              </p:cNvPr>
              <p:cNvSpPr txBox="1"/>
              <p:nvPr/>
            </p:nvSpPr>
            <p:spPr>
              <a:xfrm>
                <a:off x="5002350" y="1904202"/>
                <a:ext cx="334787" cy="203092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OSFP</a:t>
                </a:r>
                <a:endParaRPr lang="zh-CN" altLang="en-US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xmlns="" id="{990C4DF9-CBD1-45D9-946B-FE042391CF44}"/>
              </a:ext>
            </a:extLst>
          </p:cNvPr>
          <p:cNvGrpSpPr/>
          <p:nvPr/>
        </p:nvGrpSpPr>
        <p:grpSpPr>
          <a:xfrm>
            <a:off x="1133952" y="2466023"/>
            <a:ext cx="4836320" cy="629604"/>
            <a:chOff x="2155" y="4909"/>
            <a:chExt cx="10155" cy="1322"/>
          </a:xfrm>
        </p:grpSpPr>
        <p:sp>
          <p:nvSpPr>
            <p:cNvPr id="79" name="文本1">
              <a:extLst>
                <a:ext uri="{FF2B5EF4-FFF2-40B4-BE49-F238E27FC236}">
                  <a16:creationId xmlns:a16="http://schemas.microsoft.com/office/drawing/2014/main" xmlns="" id="{8E84B723-F81C-4795-952E-558D7590CF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3" y="4915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rgbClr val="178AB5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标题1">
              <a:extLst>
                <a:ext uri="{FF2B5EF4-FFF2-40B4-BE49-F238E27FC236}">
                  <a16:creationId xmlns:a16="http://schemas.microsoft.com/office/drawing/2014/main" xmlns="" id="{48AE5EDF-D25D-4CC7-8A10-41D33C0AAF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55" y="4909"/>
              <a:ext cx="1367" cy="1321"/>
            </a:xfrm>
            <a:prstGeom prst="roundRect">
              <a:avLst>
                <a:gd name="adj" fmla="val 11921"/>
              </a:avLst>
            </a:prstGeom>
            <a:solidFill>
              <a:schemeClr val="accent2">
                <a:lumMod val="75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7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40G</a:t>
              </a:r>
            </a:p>
          </p:txBody>
        </p:sp>
        <p:sp>
          <p:nvSpPr>
            <p:cNvPr id="81" name="TextBox 164">
              <a:extLst>
                <a:ext uri="{FF2B5EF4-FFF2-40B4-BE49-F238E27FC236}">
                  <a16:creationId xmlns:a16="http://schemas.microsoft.com/office/drawing/2014/main" xmlns="" id="{C5597C7F-4EBC-4134-8022-29E3D9E76EA4}"/>
                </a:ext>
              </a:extLst>
            </p:cNvPr>
            <p:cNvSpPr txBox="1"/>
            <p:nvPr/>
          </p:nvSpPr>
          <p:spPr>
            <a:xfrm>
              <a:off x="9558" y="5745"/>
              <a:ext cx="1010" cy="26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QSFP+</a:t>
              </a:r>
              <a:endParaRPr lang="zh-CN" altLang="en-US" sz="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2" name="Picture 176">
              <a:extLst>
                <a:ext uri="{FF2B5EF4-FFF2-40B4-BE49-F238E27FC236}">
                  <a16:creationId xmlns:a16="http://schemas.microsoft.com/office/drawing/2014/main" xmlns="" id="{C132575E-0DEA-477B-B1BA-C2C5FBA32964}"/>
                </a:ext>
              </a:extLst>
            </p:cNvPr>
            <p:cNvPicPr/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597" y="5239"/>
              <a:ext cx="1265" cy="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xmlns="" id="{9748C32E-89DD-456C-89F4-E57887F38785}"/>
                </a:ext>
              </a:extLst>
            </p:cNvPr>
            <p:cNvGrpSpPr/>
            <p:nvPr/>
          </p:nvGrpSpPr>
          <p:grpSpPr>
            <a:xfrm>
              <a:off x="4247" y="5226"/>
              <a:ext cx="1017" cy="854"/>
              <a:chOff x="5186" y="5406"/>
              <a:chExt cx="1092" cy="918"/>
            </a:xfrm>
          </p:grpSpPr>
          <p:pic>
            <p:nvPicPr>
              <p:cNvPr id="85" name="图片 1" descr="C:\Documents and Settings\fox.wu\桌面\CFP LR4.JPG">
                <a:extLst>
                  <a:ext uri="{FF2B5EF4-FFF2-40B4-BE49-F238E27FC236}">
                    <a16:creationId xmlns:a16="http://schemas.microsoft.com/office/drawing/2014/main" xmlns="" id="{1B881678-F1E1-466D-B4F3-69F590C91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5186" y="5408"/>
                <a:ext cx="1092" cy="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xmlns="" id="{96540B4D-70E3-4A9A-91E4-EE4F7D6AFC8F}"/>
                  </a:ext>
                </a:extLst>
              </p:cNvPr>
              <p:cNvGrpSpPr/>
              <p:nvPr/>
            </p:nvGrpSpPr>
            <p:grpSpPr>
              <a:xfrm>
                <a:off x="5211" y="5406"/>
                <a:ext cx="849" cy="918"/>
                <a:chOff x="5421" y="5403"/>
                <a:chExt cx="849" cy="918"/>
              </a:xfrm>
            </p:grpSpPr>
            <p:sp>
              <p:nvSpPr>
                <p:cNvPr id="87" name="TextBox 163">
                  <a:extLst>
                    <a:ext uri="{FF2B5EF4-FFF2-40B4-BE49-F238E27FC236}">
                      <a16:creationId xmlns:a16="http://schemas.microsoft.com/office/drawing/2014/main" xmlns="" id="{B5A99D97-84C3-4C1F-AF1C-66F6AD30FA08}"/>
                    </a:ext>
                  </a:extLst>
                </p:cNvPr>
                <p:cNvSpPr txBox="1"/>
                <p:nvPr/>
              </p:nvSpPr>
              <p:spPr>
                <a:xfrm>
                  <a:off x="5670" y="6043"/>
                  <a:ext cx="438" cy="27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zh-CN" sz="800" b="1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CFP</a:t>
                  </a:r>
                  <a:endParaRPr lang="zh-CN" altLang="en-US" sz="8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8" name="&quot;No&quot; Symbol 179">
                  <a:extLst>
                    <a:ext uri="{FF2B5EF4-FFF2-40B4-BE49-F238E27FC236}">
                      <a16:creationId xmlns:a16="http://schemas.microsoft.com/office/drawing/2014/main" xmlns="" id="{1DA309F3-0D64-438A-B2CF-E8346F642062}"/>
                    </a:ext>
                  </a:extLst>
                </p:cNvPr>
                <p:cNvSpPr/>
                <p:nvPr/>
              </p:nvSpPr>
              <p:spPr bwMode="gray">
                <a:xfrm>
                  <a:off x="5421" y="5403"/>
                  <a:ext cx="849" cy="637"/>
                </a:xfrm>
                <a:prstGeom prst="noSmoking">
                  <a:avLst>
                    <a:gd name="adj" fmla="val 11556"/>
                  </a:avLst>
                </a:prstGeom>
                <a:solidFill>
                  <a:schemeClr val="accent6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6777" tIns="49532" rtlCol="0" anchor="t" anchorCtr="0"/>
                <a:lstStyle/>
                <a:p>
                  <a:pPr>
                    <a:lnSpc>
                      <a:spcPct val="95000"/>
                    </a:lnSpc>
                    <a:buClr>
                      <a:srgbClr val="FFFFFF"/>
                    </a:buClr>
                  </a:pPr>
                  <a:endParaRPr lang="en-US" sz="1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pic>
          <p:nvPicPr>
            <p:cNvPr id="84" name="图片 83" descr="44">
              <a:extLst>
                <a:ext uri="{FF2B5EF4-FFF2-40B4-BE49-F238E27FC236}">
                  <a16:creationId xmlns:a16="http://schemas.microsoft.com/office/drawing/2014/main" xmlns="" id="{FFE51C68-6453-44D9-90A3-8E1A71D97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7964" y="5239"/>
              <a:ext cx="1246" cy="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2028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119354" y="4358273"/>
            <a:ext cx="110436" cy="110436"/>
            <a:chOff x="0" y="0"/>
            <a:chExt cx="46" cy="46"/>
          </a:xfrm>
        </p:grpSpPr>
        <p:pic>
          <p:nvPicPr>
            <p:cNvPr id="86" name="椭圆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Text Box 9"/>
            <p:cNvSpPr txBox="1">
              <a:spLocks noChangeArrowheads="1"/>
            </p:cNvSpPr>
            <p:nvPr/>
          </p:nvSpPr>
          <p:spPr bwMode="auto">
            <a:xfrm>
              <a:off x="7" y="7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88" name="Group 1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50298" y="2574716"/>
            <a:ext cx="110436" cy="110436"/>
            <a:chOff x="0" y="0"/>
            <a:chExt cx="46" cy="46"/>
          </a:xfrm>
        </p:grpSpPr>
        <p:pic>
          <p:nvPicPr>
            <p:cNvPr id="89" name="椭圆 1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Text Box 12"/>
            <p:cNvSpPr txBox="1">
              <a:spLocks noChangeArrowheads="1"/>
            </p:cNvSpPr>
            <p:nvPr/>
          </p:nvSpPr>
          <p:spPr bwMode="auto">
            <a:xfrm>
              <a:off x="5" y="5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91" name="Group 13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109829" y="3205748"/>
            <a:ext cx="110436" cy="110436"/>
            <a:chOff x="0" y="0"/>
            <a:chExt cx="46" cy="46"/>
          </a:xfrm>
        </p:grpSpPr>
        <p:pic>
          <p:nvPicPr>
            <p:cNvPr id="92" name="椭圆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Text Box 15"/>
            <p:cNvSpPr txBox="1">
              <a:spLocks noChangeArrowheads="1"/>
            </p:cNvSpPr>
            <p:nvPr/>
          </p:nvSpPr>
          <p:spPr bwMode="auto">
            <a:xfrm>
              <a:off x="7" y="7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94" name="Group 16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22914" y="732819"/>
            <a:ext cx="110436" cy="110436"/>
            <a:chOff x="0" y="0"/>
            <a:chExt cx="46" cy="46"/>
          </a:xfrm>
        </p:grpSpPr>
        <p:pic>
          <p:nvPicPr>
            <p:cNvPr id="95" name="椭圆 1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Text Box 18"/>
            <p:cNvSpPr txBox="1">
              <a:spLocks noChangeArrowheads="1"/>
            </p:cNvSpPr>
            <p:nvPr/>
          </p:nvSpPr>
          <p:spPr bwMode="auto">
            <a:xfrm>
              <a:off x="5" y="7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97" name="Group 19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320570" y="1125725"/>
            <a:ext cx="110436" cy="110436"/>
            <a:chOff x="0" y="0"/>
            <a:chExt cx="46" cy="46"/>
          </a:xfrm>
        </p:grpSpPr>
        <p:pic>
          <p:nvPicPr>
            <p:cNvPr id="98" name="椭圆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Text Box 21"/>
            <p:cNvSpPr txBox="1">
              <a:spLocks noChangeArrowheads="1"/>
            </p:cNvSpPr>
            <p:nvPr/>
          </p:nvSpPr>
          <p:spPr bwMode="auto">
            <a:xfrm>
              <a:off x="7" y="5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00" name="Group 22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361052" y="3814157"/>
            <a:ext cx="110436" cy="110436"/>
            <a:chOff x="0" y="0"/>
            <a:chExt cx="46" cy="46"/>
          </a:xfrm>
        </p:grpSpPr>
        <p:pic>
          <p:nvPicPr>
            <p:cNvPr id="101" name="椭圆 1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Text Box 24"/>
            <p:cNvSpPr txBox="1">
              <a:spLocks noChangeArrowheads="1"/>
            </p:cNvSpPr>
            <p:nvPr/>
          </p:nvSpPr>
          <p:spPr bwMode="auto">
            <a:xfrm>
              <a:off x="7" y="8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03" name="Group 2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589652" y="1762128"/>
            <a:ext cx="110436" cy="112836"/>
            <a:chOff x="0" y="0"/>
            <a:chExt cx="46" cy="47"/>
          </a:xfrm>
        </p:grpSpPr>
        <p:pic>
          <p:nvPicPr>
            <p:cNvPr id="104" name="椭圆 1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Text Box 27"/>
            <p:cNvSpPr txBox="1">
              <a:spLocks noChangeArrowheads="1"/>
            </p:cNvSpPr>
            <p:nvPr/>
          </p:nvSpPr>
          <p:spPr bwMode="auto">
            <a:xfrm>
              <a:off x="8" y="8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06" name="Group 28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425345" y="3248028"/>
            <a:ext cx="110436" cy="112836"/>
            <a:chOff x="0" y="0"/>
            <a:chExt cx="46" cy="47"/>
          </a:xfrm>
        </p:grpSpPr>
        <p:pic>
          <p:nvPicPr>
            <p:cNvPr id="107" name="椭圆 1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Text Box 30"/>
            <p:cNvSpPr txBox="1">
              <a:spLocks noChangeArrowheads="1"/>
            </p:cNvSpPr>
            <p:nvPr/>
          </p:nvSpPr>
          <p:spPr bwMode="auto">
            <a:xfrm>
              <a:off x="5" y="6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09" name="Group 3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114592" y="2080607"/>
            <a:ext cx="110436" cy="110436"/>
            <a:chOff x="0" y="0"/>
            <a:chExt cx="46" cy="46"/>
          </a:xfrm>
        </p:grpSpPr>
        <p:pic>
          <p:nvPicPr>
            <p:cNvPr id="110" name="椭圆 1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 Box 33"/>
            <p:cNvSpPr txBox="1">
              <a:spLocks noChangeArrowheads="1"/>
            </p:cNvSpPr>
            <p:nvPr/>
          </p:nvSpPr>
          <p:spPr bwMode="auto">
            <a:xfrm>
              <a:off x="6" y="5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2" name="Group 3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169361" y="3041441"/>
            <a:ext cx="110436" cy="110436"/>
            <a:chOff x="0" y="0"/>
            <a:chExt cx="46" cy="46"/>
          </a:xfrm>
        </p:grpSpPr>
        <p:pic>
          <p:nvPicPr>
            <p:cNvPr id="113" name="椭圆 2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Text Box 36"/>
            <p:cNvSpPr txBox="1">
              <a:spLocks noChangeArrowheads="1"/>
            </p:cNvSpPr>
            <p:nvPr/>
          </p:nvSpPr>
          <p:spPr bwMode="auto">
            <a:xfrm>
              <a:off x="7" y="8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5" name="Group 3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589652" y="800685"/>
            <a:ext cx="110436" cy="110436"/>
            <a:chOff x="0" y="0"/>
            <a:chExt cx="46" cy="46"/>
          </a:xfrm>
        </p:grpSpPr>
        <p:pic>
          <p:nvPicPr>
            <p:cNvPr id="116" name="椭圆 2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Text Box 39"/>
            <p:cNvSpPr txBox="1">
              <a:spLocks noChangeArrowheads="1"/>
            </p:cNvSpPr>
            <p:nvPr/>
          </p:nvSpPr>
          <p:spPr bwMode="auto">
            <a:xfrm>
              <a:off x="8" y="8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8" name="Group 4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-159273" y="3841541"/>
            <a:ext cx="112838" cy="110436"/>
            <a:chOff x="0" y="0"/>
            <a:chExt cx="47" cy="46"/>
          </a:xfrm>
        </p:grpSpPr>
        <p:pic>
          <p:nvPicPr>
            <p:cNvPr id="119" name="椭圆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Text Box 42"/>
            <p:cNvSpPr txBox="1">
              <a:spLocks noChangeArrowheads="1"/>
            </p:cNvSpPr>
            <p:nvPr/>
          </p:nvSpPr>
          <p:spPr bwMode="auto">
            <a:xfrm>
              <a:off x="8" y="5"/>
              <a:ext cx="3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21" name="Group 43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8059049" y="-510194"/>
            <a:ext cx="110436" cy="110436"/>
            <a:chOff x="0" y="0"/>
            <a:chExt cx="46" cy="46"/>
          </a:xfrm>
        </p:grpSpPr>
        <p:pic>
          <p:nvPicPr>
            <p:cNvPr id="122" name="椭圆 2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Text Box 45"/>
            <p:cNvSpPr txBox="1">
              <a:spLocks noChangeArrowheads="1"/>
            </p:cNvSpPr>
            <p:nvPr/>
          </p:nvSpPr>
          <p:spPr bwMode="auto">
            <a:xfrm>
              <a:off x="6" y="6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24" name="Group 46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9535424" y="1431716"/>
            <a:ext cx="110436" cy="110436"/>
            <a:chOff x="0" y="0"/>
            <a:chExt cx="46" cy="46"/>
          </a:xfrm>
        </p:grpSpPr>
        <p:pic>
          <p:nvPicPr>
            <p:cNvPr id="125" name="椭圆 2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Text Box 48"/>
            <p:cNvSpPr txBox="1">
              <a:spLocks noChangeArrowheads="1"/>
            </p:cNvSpPr>
            <p:nvPr/>
          </p:nvSpPr>
          <p:spPr bwMode="auto">
            <a:xfrm>
              <a:off x="9" y="7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27" name="Group 49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9498515" y="4124910"/>
            <a:ext cx="110436" cy="110436"/>
            <a:chOff x="0" y="0"/>
            <a:chExt cx="46" cy="46"/>
          </a:xfrm>
        </p:grpSpPr>
        <p:pic>
          <p:nvPicPr>
            <p:cNvPr id="128" name="椭圆 2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" name="Text Box 51"/>
            <p:cNvSpPr txBox="1">
              <a:spLocks noChangeArrowheads="1"/>
            </p:cNvSpPr>
            <p:nvPr/>
          </p:nvSpPr>
          <p:spPr bwMode="auto">
            <a:xfrm>
              <a:off x="6" y="6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30" name="Group 52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9256818" y="2785457"/>
            <a:ext cx="110436" cy="110436"/>
            <a:chOff x="0" y="0"/>
            <a:chExt cx="46" cy="46"/>
          </a:xfrm>
        </p:grpSpPr>
        <p:pic>
          <p:nvPicPr>
            <p:cNvPr id="131" name="椭圆 2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" name="Text Box 54"/>
            <p:cNvSpPr txBox="1">
              <a:spLocks noChangeArrowheads="1"/>
            </p:cNvSpPr>
            <p:nvPr/>
          </p:nvSpPr>
          <p:spPr bwMode="auto">
            <a:xfrm>
              <a:off x="7" y="6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33" name="Group 5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9269915" y="2077035"/>
            <a:ext cx="110436" cy="110436"/>
            <a:chOff x="0" y="0"/>
            <a:chExt cx="46" cy="46"/>
          </a:xfrm>
        </p:grpSpPr>
        <p:pic>
          <p:nvPicPr>
            <p:cNvPr id="134" name="椭圆 2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" name="Text Box 57"/>
            <p:cNvSpPr txBox="1">
              <a:spLocks noChangeArrowheads="1"/>
            </p:cNvSpPr>
            <p:nvPr/>
          </p:nvSpPr>
          <p:spPr bwMode="auto">
            <a:xfrm>
              <a:off x="7" y="5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36" name="Group 58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9741402" y="2387788"/>
            <a:ext cx="110436" cy="110436"/>
            <a:chOff x="0" y="0"/>
            <a:chExt cx="46" cy="46"/>
          </a:xfrm>
        </p:grpSpPr>
        <p:pic>
          <p:nvPicPr>
            <p:cNvPr id="137" name="椭圆 2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" name="Text Box 60"/>
            <p:cNvSpPr txBox="1">
              <a:spLocks noChangeArrowheads="1"/>
            </p:cNvSpPr>
            <p:nvPr/>
          </p:nvSpPr>
          <p:spPr bwMode="auto">
            <a:xfrm>
              <a:off x="8" y="6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42" name="Group 6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9326440" y="3416488"/>
            <a:ext cx="112838" cy="110436"/>
            <a:chOff x="0" y="0"/>
            <a:chExt cx="47" cy="46"/>
          </a:xfrm>
        </p:grpSpPr>
        <p:pic>
          <p:nvPicPr>
            <p:cNvPr id="143" name="椭圆 2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" name="Text Box 63"/>
            <p:cNvSpPr txBox="1">
              <a:spLocks noChangeArrowheads="1"/>
            </p:cNvSpPr>
            <p:nvPr/>
          </p:nvSpPr>
          <p:spPr bwMode="auto">
            <a:xfrm>
              <a:off x="6" y="5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45" name="Group 6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9684382" y="3352195"/>
            <a:ext cx="100835" cy="110438"/>
            <a:chOff x="0" y="0"/>
            <a:chExt cx="42" cy="46"/>
          </a:xfrm>
        </p:grpSpPr>
        <p:pic>
          <p:nvPicPr>
            <p:cNvPr id="146" name="椭圆 3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" name="Text Box 66"/>
            <p:cNvSpPr txBox="1">
              <a:spLocks noChangeArrowheads="1"/>
            </p:cNvSpPr>
            <p:nvPr/>
          </p:nvSpPr>
          <p:spPr bwMode="auto">
            <a:xfrm>
              <a:off x="5" y="6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48" name="Group 6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9269915" y="1111438"/>
            <a:ext cx="110436" cy="110436"/>
            <a:chOff x="0" y="0"/>
            <a:chExt cx="46" cy="46"/>
          </a:xfrm>
        </p:grpSpPr>
        <p:pic>
          <p:nvPicPr>
            <p:cNvPr id="149" name="椭圆 3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Text Box 69"/>
            <p:cNvSpPr txBox="1">
              <a:spLocks noChangeArrowheads="1"/>
            </p:cNvSpPr>
            <p:nvPr/>
          </p:nvSpPr>
          <p:spPr bwMode="auto">
            <a:xfrm>
              <a:off x="7" y="6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51" name="Group 7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9699731" y="4147532"/>
            <a:ext cx="110436" cy="110436"/>
            <a:chOff x="0" y="0"/>
            <a:chExt cx="46" cy="46"/>
          </a:xfrm>
        </p:grpSpPr>
        <p:pic>
          <p:nvPicPr>
            <p:cNvPr id="152" name="椭圆 3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" name="Text Box 72"/>
            <p:cNvSpPr txBox="1">
              <a:spLocks noChangeArrowheads="1"/>
            </p:cNvSpPr>
            <p:nvPr/>
          </p:nvSpPr>
          <p:spPr bwMode="auto">
            <a:xfrm>
              <a:off x="6" y="7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57" name="Group 73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5269415" y="-408991"/>
            <a:ext cx="110436" cy="110436"/>
            <a:chOff x="0" y="0"/>
            <a:chExt cx="46" cy="46"/>
          </a:xfrm>
        </p:grpSpPr>
        <p:pic>
          <p:nvPicPr>
            <p:cNvPr id="158" name="椭圆 3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" name="Text Box 75"/>
            <p:cNvSpPr txBox="1">
              <a:spLocks noChangeArrowheads="1"/>
            </p:cNvSpPr>
            <p:nvPr/>
          </p:nvSpPr>
          <p:spPr bwMode="auto">
            <a:xfrm>
              <a:off x="6" y="8"/>
              <a:ext cx="33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60" name="Group 76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3820424" y="-354222"/>
            <a:ext cx="110436" cy="110436"/>
            <a:chOff x="0" y="0"/>
            <a:chExt cx="46" cy="46"/>
          </a:xfrm>
        </p:grpSpPr>
        <p:pic>
          <p:nvPicPr>
            <p:cNvPr id="161" name="椭圆 3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Text Box 78"/>
            <p:cNvSpPr txBox="1">
              <a:spLocks noChangeArrowheads="1"/>
            </p:cNvSpPr>
            <p:nvPr/>
          </p:nvSpPr>
          <p:spPr bwMode="auto">
            <a:xfrm>
              <a:off x="8" y="7"/>
              <a:ext cx="33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63" name="Group 79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2952458" y="-322075"/>
            <a:ext cx="110436" cy="110436"/>
            <a:chOff x="0" y="0"/>
            <a:chExt cx="46" cy="46"/>
          </a:xfrm>
        </p:grpSpPr>
        <p:pic>
          <p:nvPicPr>
            <p:cNvPr id="164" name="椭圆 3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" name="Text Box 81"/>
            <p:cNvSpPr txBox="1">
              <a:spLocks noChangeArrowheads="1"/>
            </p:cNvSpPr>
            <p:nvPr/>
          </p:nvSpPr>
          <p:spPr bwMode="auto">
            <a:xfrm>
              <a:off x="6" y="6"/>
              <a:ext cx="33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66" name="Group 82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2147596" y="-217300"/>
            <a:ext cx="110436" cy="110436"/>
            <a:chOff x="0" y="0"/>
            <a:chExt cx="46" cy="46"/>
          </a:xfrm>
        </p:grpSpPr>
        <p:pic>
          <p:nvPicPr>
            <p:cNvPr id="167" name="椭圆 3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" name="Text Box 84"/>
            <p:cNvSpPr txBox="1">
              <a:spLocks noChangeArrowheads="1"/>
            </p:cNvSpPr>
            <p:nvPr/>
          </p:nvSpPr>
          <p:spPr bwMode="auto">
            <a:xfrm>
              <a:off x="7" y="8"/>
              <a:ext cx="33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69" name="Group 8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7130362" y="-313741"/>
            <a:ext cx="110436" cy="110436"/>
            <a:chOff x="0" y="0"/>
            <a:chExt cx="46" cy="46"/>
          </a:xfrm>
        </p:grpSpPr>
        <p:pic>
          <p:nvPicPr>
            <p:cNvPr id="173" name="椭圆 3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" name="Text Box 87"/>
            <p:cNvSpPr txBox="1">
              <a:spLocks noChangeArrowheads="1"/>
            </p:cNvSpPr>
            <p:nvPr/>
          </p:nvSpPr>
          <p:spPr bwMode="auto">
            <a:xfrm>
              <a:off x="7" y="7"/>
              <a:ext cx="33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75" name="Group 88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3673977" y="5218513"/>
            <a:ext cx="110436" cy="112838"/>
            <a:chOff x="0" y="0"/>
            <a:chExt cx="46" cy="47"/>
          </a:xfrm>
        </p:grpSpPr>
        <p:pic>
          <p:nvPicPr>
            <p:cNvPr id="176" name="椭圆 3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" name="Text Box 90"/>
            <p:cNvSpPr txBox="1">
              <a:spLocks noChangeArrowheads="1"/>
            </p:cNvSpPr>
            <p:nvPr/>
          </p:nvSpPr>
          <p:spPr bwMode="auto">
            <a:xfrm>
              <a:off x="6" y="8"/>
              <a:ext cx="33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78" name="Group 91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5996887" y="5218513"/>
            <a:ext cx="110436" cy="112838"/>
            <a:chOff x="0" y="0"/>
            <a:chExt cx="46" cy="47"/>
          </a:xfrm>
        </p:grpSpPr>
        <p:pic>
          <p:nvPicPr>
            <p:cNvPr id="179" name="椭圆 3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0" name="Text Box 93"/>
            <p:cNvSpPr txBox="1">
              <a:spLocks noChangeArrowheads="1"/>
            </p:cNvSpPr>
            <p:nvPr/>
          </p:nvSpPr>
          <p:spPr bwMode="auto">
            <a:xfrm>
              <a:off x="6" y="8"/>
              <a:ext cx="3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81" name="Group 9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2376196" y="5231000"/>
            <a:ext cx="110436" cy="110436"/>
            <a:chOff x="0" y="0"/>
            <a:chExt cx="46" cy="46"/>
          </a:xfrm>
        </p:grpSpPr>
        <p:pic>
          <p:nvPicPr>
            <p:cNvPr id="182" name="椭圆 4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Text Box 96"/>
            <p:cNvSpPr txBox="1">
              <a:spLocks noChangeArrowheads="1"/>
            </p:cNvSpPr>
            <p:nvPr/>
          </p:nvSpPr>
          <p:spPr bwMode="auto">
            <a:xfrm>
              <a:off x="8" y="6"/>
              <a:ext cx="3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84" name="Group 9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GrpSpPr>
            <a:grpSpLocks/>
          </p:cNvGrpSpPr>
          <p:nvPr/>
        </p:nvGrpSpPr>
        <p:grpSpPr bwMode="auto">
          <a:xfrm>
            <a:off x="4754437" y="5061932"/>
            <a:ext cx="112838" cy="110436"/>
            <a:chOff x="0" y="0"/>
            <a:chExt cx="47" cy="46"/>
          </a:xfrm>
        </p:grpSpPr>
        <p:pic>
          <p:nvPicPr>
            <p:cNvPr id="185" name="椭圆 4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" name="Text Box 99"/>
            <p:cNvSpPr txBox="1">
              <a:spLocks noChangeArrowheads="1"/>
            </p:cNvSpPr>
            <p:nvPr/>
          </p:nvSpPr>
          <p:spPr bwMode="auto">
            <a:xfrm>
              <a:off x="7" y="6"/>
              <a:ext cx="3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4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grpSp>
        <p:nvGrpSpPr>
          <p:cNvPr id="154" name="组合 153">
            <a:extLst>
              <a:ext uri="{FF2B5EF4-FFF2-40B4-BE49-F238E27FC236}">
                <a16:creationId xmlns:a16="http://schemas.microsoft.com/office/drawing/2014/main" xmlns="" id="{C42F0FC7-6093-412A-B307-9C59716DC181}"/>
              </a:ext>
            </a:extLst>
          </p:cNvPr>
          <p:cNvGrpSpPr/>
          <p:nvPr/>
        </p:nvGrpSpPr>
        <p:grpSpPr>
          <a:xfrm>
            <a:off x="1325467" y="1334430"/>
            <a:ext cx="1507793" cy="1485212"/>
            <a:chOff x="6689" y="4704"/>
            <a:chExt cx="2119" cy="2119"/>
          </a:xfrm>
        </p:grpSpPr>
        <p:sp>
          <p:nvSpPr>
            <p:cNvPr id="155" name="Oval 16">
              <a:extLst>
                <a:ext uri="{FF2B5EF4-FFF2-40B4-BE49-F238E27FC236}">
                  <a16:creationId xmlns:a16="http://schemas.microsoft.com/office/drawing/2014/main" xmlns="" id="{17867A73-877E-4B50-94F4-7B38DBD2F51F}"/>
                </a:ext>
              </a:extLst>
            </p:cNvPr>
            <p:cNvSpPr/>
            <p:nvPr/>
          </p:nvSpPr>
          <p:spPr>
            <a:xfrm>
              <a:off x="6689" y="4704"/>
              <a:ext cx="2119" cy="2119"/>
            </a:xfrm>
            <a:prstGeom prst="ellipse">
              <a:avLst/>
            </a:prstGeom>
            <a:solidFill>
              <a:srgbClr val="35A6D9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56" name="文本框 155">
              <a:extLst>
                <a:ext uri="{FF2B5EF4-FFF2-40B4-BE49-F238E27FC236}">
                  <a16:creationId xmlns:a16="http://schemas.microsoft.com/office/drawing/2014/main" xmlns="" id="{DB382FAB-1078-47D7-921A-27182F2B6F46}"/>
                </a:ext>
              </a:extLst>
            </p:cNvPr>
            <p:cNvSpPr txBox="1"/>
            <p:nvPr/>
          </p:nvSpPr>
          <p:spPr>
            <a:xfrm>
              <a:off x="6881" y="5533"/>
              <a:ext cx="1736" cy="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旭创人文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xmlns="" id="{1682BC24-EE71-463D-902C-5D8AF28795B3}"/>
              </a:ext>
            </a:extLst>
          </p:cNvPr>
          <p:cNvGrpSpPr/>
          <p:nvPr/>
        </p:nvGrpSpPr>
        <p:grpSpPr>
          <a:xfrm>
            <a:off x="3776028" y="1341352"/>
            <a:ext cx="1507793" cy="1485212"/>
            <a:chOff x="6689" y="4704"/>
            <a:chExt cx="2119" cy="211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92" name="Oval 16">
              <a:extLst>
                <a:ext uri="{FF2B5EF4-FFF2-40B4-BE49-F238E27FC236}">
                  <a16:creationId xmlns:a16="http://schemas.microsoft.com/office/drawing/2014/main" xmlns="" id="{D93906D5-97E9-4004-A978-AA7A576CB741}"/>
                </a:ext>
              </a:extLst>
            </p:cNvPr>
            <p:cNvSpPr/>
            <p:nvPr/>
          </p:nvSpPr>
          <p:spPr>
            <a:xfrm>
              <a:off x="6689" y="4704"/>
              <a:ext cx="2119" cy="211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3" name="文本框 192">
              <a:extLst>
                <a:ext uri="{FF2B5EF4-FFF2-40B4-BE49-F238E27FC236}">
                  <a16:creationId xmlns:a16="http://schemas.microsoft.com/office/drawing/2014/main" xmlns="" id="{1DD25F82-B3EF-40F4-BFC1-77A06BBF087A}"/>
                </a:ext>
              </a:extLst>
            </p:cNvPr>
            <p:cNvSpPr txBox="1"/>
            <p:nvPr/>
          </p:nvSpPr>
          <p:spPr>
            <a:xfrm>
              <a:off x="6881" y="5533"/>
              <a:ext cx="1736" cy="55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核心技术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94" name="组合 193">
            <a:extLst>
              <a:ext uri="{FF2B5EF4-FFF2-40B4-BE49-F238E27FC236}">
                <a16:creationId xmlns:a16="http://schemas.microsoft.com/office/drawing/2014/main" xmlns="" id="{1C6153BF-C5E1-4DDC-9236-3B99016AFD92}"/>
              </a:ext>
            </a:extLst>
          </p:cNvPr>
          <p:cNvGrpSpPr/>
          <p:nvPr/>
        </p:nvGrpSpPr>
        <p:grpSpPr>
          <a:xfrm>
            <a:off x="6226590" y="1360648"/>
            <a:ext cx="1507793" cy="1485212"/>
            <a:chOff x="6689" y="4704"/>
            <a:chExt cx="2119" cy="2119"/>
          </a:xfrm>
          <a:solidFill>
            <a:schemeClr val="tx2">
              <a:lumMod val="75000"/>
            </a:schemeClr>
          </a:solidFill>
        </p:grpSpPr>
        <p:sp>
          <p:nvSpPr>
            <p:cNvPr id="195" name="Oval 16">
              <a:extLst>
                <a:ext uri="{FF2B5EF4-FFF2-40B4-BE49-F238E27FC236}">
                  <a16:creationId xmlns:a16="http://schemas.microsoft.com/office/drawing/2014/main" xmlns="" id="{C45A77B0-D6AA-49AA-9CB0-66CC7D87A872}"/>
                </a:ext>
              </a:extLst>
            </p:cNvPr>
            <p:cNvSpPr/>
            <p:nvPr/>
          </p:nvSpPr>
          <p:spPr>
            <a:xfrm>
              <a:off x="6689" y="4704"/>
              <a:ext cx="2119" cy="211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6" name="文本框 195">
              <a:extLst>
                <a:ext uri="{FF2B5EF4-FFF2-40B4-BE49-F238E27FC236}">
                  <a16:creationId xmlns:a16="http://schemas.microsoft.com/office/drawing/2014/main" xmlns="" id="{FB729B05-8ECE-4AB4-A542-674CCDC453A6}"/>
                </a:ext>
              </a:extLst>
            </p:cNvPr>
            <p:cNvSpPr txBox="1"/>
            <p:nvPr/>
          </p:nvSpPr>
          <p:spPr>
            <a:xfrm>
              <a:off x="6881" y="5533"/>
              <a:ext cx="1736" cy="55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薪酬福利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8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3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3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52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3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52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52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3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238771" y="407155"/>
            <a:ext cx="253915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创新的核心技术平台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5B13BE37-1AC7-46E1-9DD1-9D77250F91A8}"/>
              </a:ext>
            </a:extLst>
          </p:cNvPr>
          <p:cNvGrpSpPr/>
          <p:nvPr/>
        </p:nvGrpSpPr>
        <p:grpSpPr>
          <a:xfrm>
            <a:off x="1538287" y="1007522"/>
            <a:ext cx="2955608" cy="504349"/>
            <a:chOff x="3343" y="2423"/>
            <a:chExt cx="6206" cy="1059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94EB0C24-B79D-4B3E-88A9-6B81F7EB2E15}"/>
                </a:ext>
              </a:extLst>
            </p:cNvPr>
            <p:cNvSpPr/>
            <p:nvPr/>
          </p:nvSpPr>
          <p:spPr>
            <a:xfrm>
              <a:off x="3343" y="2900"/>
              <a:ext cx="6206" cy="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数据中心应用的最佳封装解决方案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46AE89FA-899D-4272-9B78-D63114CFE3D9}"/>
                </a:ext>
              </a:extLst>
            </p:cNvPr>
            <p:cNvSpPr txBox="1"/>
            <p:nvPr/>
          </p:nvSpPr>
          <p:spPr>
            <a:xfrm>
              <a:off x="3343" y="2423"/>
              <a:ext cx="4295" cy="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latinLnBrk="0" hangingPunct="1">
                <a:lnSpc>
                  <a:spcPct val="100000"/>
                </a:lnSpc>
                <a:buClr>
                  <a:srgbClr val="FFFFFF"/>
                </a:buClr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非气密封装</a:t>
              </a:r>
              <a:endParaRPr lang="zh-CN" altLang="en-US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ea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E5B173CB-3F09-4A16-B475-AC7649A513B4}"/>
              </a:ext>
            </a:extLst>
          </p:cNvPr>
          <p:cNvGrpSpPr/>
          <p:nvPr/>
        </p:nvGrpSpPr>
        <p:grpSpPr>
          <a:xfrm>
            <a:off x="4927761" y="1007523"/>
            <a:ext cx="469804" cy="469804"/>
            <a:chOff x="10573" y="2090"/>
            <a:chExt cx="1100" cy="1102"/>
          </a:xfrm>
        </p:grpSpPr>
        <p:sp>
          <p:nvSpPr>
            <p:cNvPr id="58" name="圆3">
              <a:extLst>
                <a:ext uri="{FF2B5EF4-FFF2-40B4-BE49-F238E27FC236}">
                  <a16:creationId xmlns:a16="http://schemas.microsoft.com/office/drawing/2014/main" xmlns="" id="{7D4D5C88-8BB5-4307-9254-16BB2DFB2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3" y="2090"/>
              <a:ext cx="1100" cy="1103"/>
            </a:xfrm>
            <a:prstGeom prst="ellipse">
              <a:avLst/>
            </a:prstGeom>
            <a:solidFill>
              <a:srgbClr val="35A6D9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100">
                <a:sym typeface="Arial" panose="020B0604020202020204" pitchFamily="34" charset="0"/>
              </a:endParaRPr>
            </a:p>
          </p:txBody>
        </p:sp>
        <p:grpSp>
          <p:nvGrpSpPr>
            <p:cNvPr id="59" name="Group 13">
              <a:extLst>
                <a:ext uri="{FF2B5EF4-FFF2-40B4-BE49-F238E27FC236}">
                  <a16:creationId xmlns:a16="http://schemas.microsoft.com/office/drawing/2014/main" xmlns="" id="{570D3556-EE81-4E32-96E3-7F89FDA987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902" y="2415"/>
              <a:ext cx="443" cy="453"/>
              <a:chOff x="1151" y="2911"/>
              <a:chExt cx="190" cy="194"/>
            </a:xfrm>
            <a:solidFill>
              <a:schemeClr val="bg1"/>
            </a:solidFill>
          </p:grpSpPr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xmlns="" id="{281A202A-1340-4DDD-B482-A118E9C27AB5}"/>
                  </a:ext>
                </a:extLst>
              </p:cNvPr>
              <p:cNvSpPr/>
              <p:nvPr/>
            </p:nvSpPr>
            <p:spPr bwMode="auto">
              <a:xfrm>
                <a:off x="1151" y="2911"/>
                <a:ext cx="89" cy="90"/>
              </a:xfrm>
              <a:custGeom>
                <a:avLst/>
                <a:gdLst>
                  <a:gd name="T0" fmla="*/ 37 w 37"/>
                  <a:gd name="T1" fmla="*/ 25 h 37"/>
                  <a:gd name="T2" fmla="*/ 37 w 37"/>
                  <a:gd name="T3" fmla="*/ 32 h 37"/>
                  <a:gd name="T4" fmla="*/ 32 w 37"/>
                  <a:gd name="T5" fmla="*/ 37 h 37"/>
                  <a:gd name="T6" fmla="*/ 19 w 37"/>
                  <a:gd name="T7" fmla="*/ 37 h 37"/>
                  <a:gd name="T8" fmla="*/ 4 w 37"/>
                  <a:gd name="T9" fmla="*/ 29 h 37"/>
                  <a:gd name="T10" fmla="*/ 1 w 37"/>
                  <a:gd name="T11" fmla="*/ 16 h 37"/>
                  <a:gd name="T12" fmla="*/ 10 w 37"/>
                  <a:gd name="T13" fmla="*/ 3 h 37"/>
                  <a:gd name="T14" fmla="*/ 21 w 37"/>
                  <a:gd name="T15" fmla="*/ 1 h 37"/>
                  <a:gd name="T16" fmla="*/ 34 w 37"/>
                  <a:gd name="T17" fmla="*/ 10 h 37"/>
                  <a:gd name="T18" fmla="*/ 37 w 37"/>
                  <a:gd name="T19" fmla="*/ 19 h 37"/>
                  <a:gd name="T20" fmla="*/ 37 w 37"/>
                  <a:gd name="T21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37" y="25"/>
                    </a:moveTo>
                    <a:cubicBezTo>
                      <a:pt x="37" y="27"/>
                      <a:pt x="37" y="30"/>
                      <a:pt x="37" y="32"/>
                    </a:cubicBezTo>
                    <a:cubicBezTo>
                      <a:pt x="37" y="35"/>
                      <a:pt x="35" y="37"/>
                      <a:pt x="32" y="37"/>
                    </a:cubicBezTo>
                    <a:cubicBezTo>
                      <a:pt x="28" y="37"/>
                      <a:pt x="23" y="37"/>
                      <a:pt x="19" y="37"/>
                    </a:cubicBezTo>
                    <a:cubicBezTo>
                      <a:pt x="12" y="37"/>
                      <a:pt x="7" y="34"/>
                      <a:pt x="4" y="29"/>
                    </a:cubicBezTo>
                    <a:cubicBezTo>
                      <a:pt x="1" y="25"/>
                      <a:pt x="0" y="21"/>
                      <a:pt x="1" y="16"/>
                    </a:cubicBezTo>
                    <a:cubicBezTo>
                      <a:pt x="2" y="10"/>
                      <a:pt x="5" y="6"/>
                      <a:pt x="10" y="3"/>
                    </a:cubicBezTo>
                    <a:cubicBezTo>
                      <a:pt x="13" y="1"/>
                      <a:pt x="17" y="0"/>
                      <a:pt x="21" y="1"/>
                    </a:cubicBezTo>
                    <a:cubicBezTo>
                      <a:pt x="27" y="2"/>
                      <a:pt x="31" y="5"/>
                      <a:pt x="34" y="10"/>
                    </a:cubicBezTo>
                    <a:cubicBezTo>
                      <a:pt x="36" y="13"/>
                      <a:pt x="36" y="16"/>
                      <a:pt x="37" y="19"/>
                    </a:cubicBezTo>
                    <a:cubicBezTo>
                      <a:pt x="37" y="21"/>
                      <a:pt x="37" y="23"/>
                      <a:pt x="3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16">
                <a:extLst>
                  <a:ext uri="{FF2B5EF4-FFF2-40B4-BE49-F238E27FC236}">
                    <a16:creationId xmlns:a16="http://schemas.microsoft.com/office/drawing/2014/main" xmlns="" id="{C1B4BB4D-AEE5-45BF-8BBF-2FCCB9EB0095}"/>
                  </a:ext>
                </a:extLst>
              </p:cNvPr>
              <p:cNvSpPr/>
              <p:nvPr/>
            </p:nvSpPr>
            <p:spPr bwMode="auto">
              <a:xfrm>
                <a:off x="1151" y="3015"/>
                <a:ext cx="89" cy="87"/>
              </a:xfrm>
              <a:custGeom>
                <a:avLst/>
                <a:gdLst>
                  <a:gd name="T0" fmla="*/ 25 w 37"/>
                  <a:gd name="T1" fmla="*/ 0 h 36"/>
                  <a:gd name="T2" fmla="*/ 32 w 37"/>
                  <a:gd name="T3" fmla="*/ 0 h 36"/>
                  <a:gd name="T4" fmla="*/ 37 w 37"/>
                  <a:gd name="T5" fmla="*/ 4 h 36"/>
                  <a:gd name="T6" fmla="*/ 37 w 37"/>
                  <a:gd name="T7" fmla="*/ 18 h 36"/>
                  <a:gd name="T8" fmla="*/ 29 w 37"/>
                  <a:gd name="T9" fmla="*/ 33 h 36"/>
                  <a:gd name="T10" fmla="*/ 16 w 37"/>
                  <a:gd name="T11" fmla="*/ 36 h 36"/>
                  <a:gd name="T12" fmla="*/ 3 w 37"/>
                  <a:gd name="T13" fmla="*/ 27 h 36"/>
                  <a:gd name="T14" fmla="*/ 1 w 37"/>
                  <a:gd name="T15" fmla="*/ 15 h 36"/>
                  <a:gd name="T16" fmla="*/ 10 w 37"/>
                  <a:gd name="T17" fmla="*/ 2 h 36"/>
                  <a:gd name="T18" fmla="*/ 19 w 37"/>
                  <a:gd name="T19" fmla="*/ 0 h 36"/>
                  <a:gd name="T20" fmla="*/ 25 w 37"/>
                  <a:gd name="T2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6">
                    <a:moveTo>
                      <a:pt x="25" y="0"/>
                    </a:moveTo>
                    <a:cubicBezTo>
                      <a:pt x="27" y="0"/>
                      <a:pt x="30" y="0"/>
                      <a:pt x="32" y="0"/>
                    </a:cubicBezTo>
                    <a:cubicBezTo>
                      <a:pt x="35" y="0"/>
                      <a:pt x="37" y="1"/>
                      <a:pt x="37" y="4"/>
                    </a:cubicBezTo>
                    <a:cubicBezTo>
                      <a:pt x="37" y="9"/>
                      <a:pt x="37" y="13"/>
                      <a:pt x="37" y="18"/>
                    </a:cubicBezTo>
                    <a:cubicBezTo>
                      <a:pt x="36" y="24"/>
                      <a:pt x="34" y="29"/>
                      <a:pt x="29" y="33"/>
                    </a:cubicBezTo>
                    <a:cubicBezTo>
                      <a:pt x="25" y="35"/>
                      <a:pt x="20" y="36"/>
                      <a:pt x="16" y="36"/>
                    </a:cubicBezTo>
                    <a:cubicBezTo>
                      <a:pt x="10" y="35"/>
                      <a:pt x="6" y="32"/>
                      <a:pt x="3" y="27"/>
                    </a:cubicBezTo>
                    <a:cubicBezTo>
                      <a:pt x="1" y="23"/>
                      <a:pt x="0" y="19"/>
                      <a:pt x="1" y="15"/>
                    </a:cubicBezTo>
                    <a:cubicBezTo>
                      <a:pt x="2" y="9"/>
                      <a:pt x="5" y="5"/>
                      <a:pt x="10" y="2"/>
                    </a:cubicBezTo>
                    <a:cubicBezTo>
                      <a:pt x="12" y="0"/>
                      <a:pt x="16" y="0"/>
                      <a:pt x="19" y="0"/>
                    </a:cubicBezTo>
                    <a:cubicBezTo>
                      <a:pt x="21" y="0"/>
                      <a:pt x="23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xmlns="" id="{797AE965-BC75-4126-8A18-C17CD937731F}"/>
                  </a:ext>
                </a:extLst>
              </p:cNvPr>
              <p:cNvSpPr/>
              <p:nvPr/>
            </p:nvSpPr>
            <p:spPr bwMode="auto">
              <a:xfrm>
                <a:off x="1252" y="3015"/>
                <a:ext cx="89" cy="90"/>
              </a:xfrm>
              <a:custGeom>
                <a:avLst/>
                <a:gdLst>
                  <a:gd name="T0" fmla="*/ 12 w 37"/>
                  <a:gd name="T1" fmla="*/ 0 h 37"/>
                  <a:gd name="T2" fmla="*/ 20 w 37"/>
                  <a:gd name="T3" fmla="*/ 0 h 37"/>
                  <a:gd name="T4" fmla="*/ 31 w 37"/>
                  <a:gd name="T5" fmla="*/ 5 h 37"/>
                  <a:gd name="T6" fmla="*/ 36 w 37"/>
                  <a:gd name="T7" fmla="*/ 20 h 37"/>
                  <a:gd name="T8" fmla="*/ 22 w 37"/>
                  <a:gd name="T9" fmla="*/ 36 h 37"/>
                  <a:gd name="T10" fmla="*/ 1 w 37"/>
                  <a:gd name="T11" fmla="*/ 23 h 37"/>
                  <a:gd name="T12" fmla="*/ 0 w 37"/>
                  <a:gd name="T13" fmla="*/ 18 h 37"/>
                  <a:gd name="T14" fmla="*/ 0 w 37"/>
                  <a:gd name="T15" fmla="*/ 4 h 37"/>
                  <a:gd name="T16" fmla="*/ 5 w 37"/>
                  <a:gd name="T17" fmla="*/ 0 h 37"/>
                  <a:gd name="T18" fmla="*/ 12 w 37"/>
                  <a:gd name="T19" fmla="*/ 0 h 37"/>
                  <a:gd name="T20" fmla="*/ 12 w 37"/>
                  <a:gd name="T2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12" y="0"/>
                    </a:moveTo>
                    <a:cubicBezTo>
                      <a:pt x="15" y="0"/>
                      <a:pt x="17" y="0"/>
                      <a:pt x="20" y="0"/>
                    </a:cubicBezTo>
                    <a:cubicBezTo>
                      <a:pt x="24" y="0"/>
                      <a:pt x="28" y="2"/>
                      <a:pt x="31" y="5"/>
                    </a:cubicBezTo>
                    <a:cubicBezTo>
                      <a:pt x="35" y="9"/>
                      <a:pt x="37" y="14"/>
                      <a:pt x="36" y="20"/>
                    </a:cubicBezTo>
                    <a:cubicBezTo>
                      <a:pt x="36" y="28"/>
                      <a:pt x="30" y="34"/>
                      <a:pt x="22" y="36"/>
                    </a:cubicBezTo>
                    <a:cubicBezTo>
                      <a:pt x="13" y="37"/>
                      <a:pt x="4" y="32"/>
                      <a:pt x="1" y="23"/>
                    </a:cubicBezTo>
                    <a:cubicBezTo>
                      <a:pt x="1" y="21"/>
                      <a:pt x="0" y="19"/>
                      <a:pt x="0" y="18"/>
                    </a:cubicBezTo>
                    <a:cubicBezTo>
                      <a:pt x="0" y="13"/>
                      <a:pt x="0" y="9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xmlns="" id="{4E5B3506-F7D8-45A1-AE7E-A7FA470620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2" y="2911"/>
                <a:ext cx="89" cy="90"/>
              </a:xfrm>
              <a:custGeom>
                <a:avLst/>
                <a:gdLst>
                  <a:gd name="T0" fmla="*/ 12 w 37"/>
                  <a:gd name="T1" fmla="*/ 37 h 37"/>
                  <a:gd name="T2" fmla="*/ 5 w 37"/>
                  <a:gd name="T3" fmla="*/ 37 h 37"/>
                  <a:gd name="T4" fmla="*/ 0 w 37"/>
                  <a:gd name="T5" fmla="*/ 32 h 37"/>
                  <a:gd name="T6" fmla="*/ 0 w 37"/>
                  <a:gd name="T7" fmla="*/ 19 h 37"/>
                  <a:gd name="T8" fmla="*/ 8 w 37"/>
                  <a:gd name="T9" fmla="*/ 4 h 37"/>
                  <a:gd name="T10" fmla="*/ 21 w 37"/>
                  <a:gd name="T11" fmla="*/ 1 h 37"/>
                  <a:gd name="T12" fmla="*/ 35 w 37"/>
                  <a:gd name="T13" fmla="*/ 12 h 37"/>
                  <a:gd name="T14" fmla="*/ 34 w 37"/>
                  <a:gd name="T15" fmla="*/ 28 h 37"/>
                  <a:gd name="T16" fmla="*/ 22 w 37"/>
                  <a:gd name="T17" fmla="*/ 36 h 37"/>
                  <a:gd name="T18" fmla="*/ 18 w 37"/>
                  <a:gd name="T19" fmla="*/ 37 h 37"/>
                  <a:gd name="T20" fmla="*/ 12 w 37"/>
                  <a:gd name="T21" fmla="*/ 37 h 37"/>
                  <a:gd name="T22" fmla="*/ 7 w 37"/>
                  <a:gd name="T23" fmla="*/ 31 h 37"/>
                  <a:gd name="T24" fmla="*/ 7 w 37"/>
                  <a:gd name="T25" fmla="*/ 31 h 37"/>
                  <a:gd name="T26" fmla="*/ 18 w 37"/>
                  <a:gd name="T27" fmla="*/ 31 h 37"/>
                  <a:gd name="T28" fmla="*/ 30 w 37"/>
                  <a:gd name="T29" fmla="*/ 17 h 37"/>
                  <a:gd name="T30" fmla="*/ 16 w 37"/>
                  <a:gd name="T31" fmla="*/ 7 h 37"/>
                  <a:gd name="T32" fmla="*/ 7 w 37"/>
                  <a:gd name="T33" fmla="*/ 19 h 37"/>
                  <a:gd name="T34" fmla="*/ 7 w 37"/>
                  <a:gd name="T35" fmla="*/ 29 h 37"/>
                  <a:gd name="T36" fmla="*/ 7 w 37"/>
                  <a:gd name="T37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37">
                    <a:moveTo>
                      <a:pt x="12" y="37"/>
                    </a:moveTo>
                    <a:cubicBezTo>
                      <a:pt x="10" y="37"/>
                      <a:pt x="7" y="37"/>
                      <a:pt x="5" y="37"/>
                    </a:cubicBezTo>
                    <a:cubicBezTo>
                      <a:pt x="2" y="37"/>
                      <a:pt x="0" y="35"/>
                      <a:pt x="0" y="32"/>
                    </a:cubicBezTo>
                    <a:cubicBezTo>
                      <a:pt x="0" y="28"/>
                      <a:pt x="0" y="23"/>
                      <a:pt x="0" y="19"/>
                    </a:cubicBezTo>
                    <a:cubicBezTo>
                      <a:pt x="1" y="13"/>
                      <a:pt x="3" y="8"/>
                      <a:pt x="8" y="4"/>
                    </a:cubicBezTo>
                    <a:cubicBezTo>
                      <a:pt x="12" y="1"/>
                      <a:pt x="17" y="0"/>
                      <a:pt x="21" y="1"/>
                    </a:cubicBezTo>
                    <a:cubicBezTo>
                      <a:pt x="28" y="2"/>
                      <a:pt x="32" y="6"/>
                      <a:pt x="35" y="12"/>
                    </a:cubicBezTo>
                    <a:cubicBezTo>
                      <a:pt x="37" y="17"/>
                      <a:pt x="37" y="23"/>
                      <a:pt x="34" y="28"/>
                    </a:cubicBezTo>
                    <a:cubicBezTo>
                      <a:pt x="32" y="32"/>
                      <a:pt x="28" y="35"/>
                      <a:pt x="22" y="36"/>
                    </a:cubicBezTo>
                    <a:cubicBezTo>
                      <a:pt x="21" y="37"/>
                      <a:pt x="20" y="37"/>
                      <a:pt x="18" y="37"/>
                    </a:cubicBezTo>
                    <a:cubicBezTo>
                      <a:pt x="16" y="37"/>
                      <a:pt x="14" y="37"/>
                      <a:pt x="12" y="37"/>
                    </a:cubicBezTo>
                    <a:close/>
                    <a:moveTo>
                      <a:pt x="7" y="31"/>
                    </a:moveTo>
                    <a:cubicBezTo>
                      <a:pt x="7" y="31"/>
                      <a:pt x="7" y="31"/>
                      <a:pt x="7" y="31"/>
                    </a:cubicBezTo>
                    <a:cubicBezTo>
                      <a:pt x="11" y="31"/>
                      <a:pt x="15" y="31"/>
                      <a:pt x="18" y="31"/>
                    </a:cubicBezTo>
                    <a:cubicBezTo>
                      <a:pt x="26" y="30"/>
                      <a:pt x="31" y="24"/>
                      <a:pt x="30" y="17"/>
                    </a:cubicBezTo>
                    <a:cubicBezTo>
                      <a:pt x="29" y="10"/>
                      <a:pt x="23" y="6"/>
                      <a:pt x="16" y="7"/>
                    </a:cubicBezTo>
                    <a:cubicBezTo>
                      <a:pt x="11" y="8"/>
                      <a:pt x="7" y="13"/>
                      <a:pt x="7" y="19"/>
                    </a:cubicBezTo>
                    <a:cubicBezTo>
                      <a:pt x="7" y="22"/>
                      <a:pt x="7" y="26"/>
                      <a:pt x="7" y="29"/>
                    </a:cubicBezTo>
                    <a:cubicBezTo>
                      <a:pt x="7" y="29"/>
                      <a:pt x="7" y="30"/>
                      <a:pt x="7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xmlns="" id="{4814A8C2-D14F-4FE7-9803-9B78699045C9}"/>
              </a:ext>
            </a:extLst>
          </p:cNvPr>
          <p:cNvGrpSpPr/>
          <p:nvPr/>
        </p:nvGrpSpPr>
        <p:grpSpPr>
          <a:xfrm>
            <a:off x="5514022" y="2719637"/>
            <a:ext cx="2955608" cy="521494"/>
            <a:chOff x="12030" y="6477"/>
            <a:chExt cx="6206" cy="1095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xmlns="" id="{65BFEF14-E424-41C4-AF3C-7E3110AF3D6A}"/>
                </a:ext>
              </a:extLst>
            </p:cNvPr>
            <p:cNvSpPr/>
            <p:nvPr/>
          </p:nvSpPr>
          <p:spPr>
            <a:xfrm>
              <a:off x="12030" y="6990"/>
              <a:ext cx="6206" cy="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自主研发，全自动化，高效率的测试平台</a:t>
              </a: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xmlns="" id="{9D14D4D8-2B44-4F6A-9BBF-CD59ABCCFEA3}"/>
                </a:ext>
              </a:extLst>
            </p:cNvPr>
            <p:cNvSpPr txBox="1"/>
            <p:nvPr/>
          </p:nvSpPr>
          <p:spPr>
            <a:xfrm>
              <a:off x="12030" y="6477"/>
              <a:ext cx="4295" cy="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latinLnBrk="0" hangingPunct="1">
                <a:lnSpc>
                  <a:spcPct val="100000"/>
                </a:lnSpc>
                <a:buClr>
                  <a:srgbClr val="FFFFFF"/>
                </a:buClr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自主开发的测试平台</a:t>
              </a:r>
              <a:endParaRPr lang="zh-CN" altLang="en-US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944C3245-9688-4791-9A76-F0C6421845A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05906"/>
            <a:ext cx="2350770" cy="866299"/>
          </a:xfrm>
          <a:prstGeom prst="roundRect">
            <a:avLst>
              <a:gd name="adj" fmla="val 5781"/>
            </a:avLst>
          </a:prstGeom>
          <a:noFill/>
          <a:ln w="19050">
            <a:noFill/>
            <a:miter lim="800000"/>
            <a:headEnd/>
            <a:tailEnd/>
          </a:ln>
          <a:effectLst/>
        </p:spPr>
      </p:pic>
      <p:grpSp>
        <p:nvGrpSpPr>
          <p:cNvPr id="68" name="组合 35">
            <a:extLst>
              <a:ext uri="{FF2B5EF4-FFF2-40B4-BE49-F238E27FC236}">
                <a16:creationId xmlns:a16="http://schemas.microsoft.com/office/drawing/2014/main" xmlns="" id="{44798D01-1035-4FAC-9CD2-F807CA418C19}"/>
              </a:ext>
            </a:extLst>
          </p:cNvPr>
          <p:cNvGrpSpPr/>
          <p:nvPr/>
        </p:nvGrpSpPr>
        <p:grpSpPr>
          <a:xfrm>
            <a:off x="1205389" y="3305906"/>
            <a:ext cx="3196590" cy="855821"/>
            <a:chOff x="-893059" y="1590090"/>
            <a:chExt cx="10852592" cy="3873957"/>
          </a:xfrm>
        </p:grpSpPr>
        <p:pic>
          <p:nvPicPr>
            <p:cNvPr id="69" name="图片 3">
              <a:extLst>
                <a:ext uri="{FF2B5EF4-FFF2-40B4-BE49-F238E27FC236}">
                  <a16:creationId xmlns:a16="http://schemas.microsoft.com/office/drawing/2014/main" xmlns="" id="{EE152F67-86AB-470C-A9F2-72E499D33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3" y="2030094"/>
              <a:ext cx="4853365" cy="3336357"/>
            </a:xfrm>
            <a:prstGeom prst="rect">
              <a:avLst/>
            </a:prstGeom>
          </p:spPr>
        </p:pic>
        <p:sp>
          <p:nvSpPr>
            <p:cNvPr id="70" name="矩形 4">
              <a:extLst>
                <a:ext uri="{FF2B5EF4-FFF2-40B4-BE49-F238E27FC236}">
                  <a16:creationId xmlns:a16="http://schemas.microsoft.com/office/drawing/2014/main" xmlns="" id="{CC46224E-BF3E-46F1-B797-41EFA4B79D99}"/>
                </a:ext>
              </a:extLst>
            </p:cNvPr>
            <p:cNvSpPr/>
            <p:nvPr/>
          </p:nvSpPr>
          <p:spPr>
            <a:xfrm>
              <a:off x="1893921" y="5179375"/>
              <a:ext cx="1364737" cy="28467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CH1</a:t>
              </a:r>
              <a:endParaRPr lang="zh-CN" altLang="en-US" sz="6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cxnSp>
          <p:nvCxnSpPr>
            <p:cNvPr id="71" name="直接箭头连接符 5">
              <a:extLst>
                <a:ext uri="{FF2B5EF4-FFF2-40B4-BE49-F238E27FC236}">
                  <a16:creationId xmlns:a16="http://schemas.microsoft.com/office/drawing/2014/main" xmlns="" id="{562775D5-1601-4BC1-A6FA-0DD84B19AC15}"/>
                </a:ext>
              </a:extLst>
            </p:cNvPr>
            <p:cNvCxnSpPr/>
            <p:nvPr/>
          </p:nvCxnSpPr>
          <p:spPr>
            <a:xfrm flipH="1">
              <a:off x="2576291" y="4348534"/>
              <a:ext cx="164782" cy="733244"/>
            </a:xfrm>
            <a:prstGeom prst="straightConnector1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2" name="矩形 6">
              <a:extLst>
                <a:ext uri="{FF2B5EF4-FFF2-40B4-BE49-F238E27FC236}">
                  <a16:creationId xmlns:a16="http://schemas.microsoft.com/office/drawing/2014/main" xmlns="" id="{F01DED0C-9156-4C4E-AB66-716649BEC16B}"/>
                </a:ext>
              </a:extLst>
            </p:cNvPr>
            <p:cNvSpPr/>
            <p:nvPr/>
          </p:nvSpPr>
          <p:spPr>
            <a:xfrm>
              <a:off x="2837373" y="4972343"/>
              <a:ext cx="1111394" cy="28467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CH2</a:t>
              </a:r>
              <a:endParaRPr lang="zh-CN" altLang="en-US" sz="6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73" name="矩形 7">
              <a:extLst>
                <a:ext uri="{FF2B5EF4-FFF2-40B4-BE49-F238E27FC236}">
                  <a16:creationId xmlns:a16="http://schemas.microsoft.com/office/drawing/2014/main" xmlns="" id="{AB099982-3FBC-4E8E-82E3-8DC727273458}"/>
                </a:ext>
              </a:extLst>
            </p:cNvPr>
            <p:cNvSpPr/>
            <p:nvPr/>
          </p:nvSpPr>
          <p:spPr>
            <a:xfrm>
              <a:off x="3553096" y="4664115"/>
              <a:ext cx="1226759" cy="28467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CH3</a:t>
              </a:r>
              <a:endParaRPr lang="zh-CN" altLang="en-US" sz="6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74" name="矩形 8">
              <a:extLst>
                <a:ext uri="{FF2B5EF4-FFF2-40B4-BE49-F238E27FC236}">
                  <a16:creationId xmlns:a16="http://schemas.microsoft.com/office/drawing/2014/main" xmlns="" id="{6EA5A03A-D9E3-4EC6-BC1C-2DC68AFA9B20}"/>
                </a:ext>
              </a:extLst>
            </p:cNvPr>
            <p:cNvSpPr/>
            <p:nvPr/>
          </p:nvSpPr>
          <p:spPr>
            <a:xfrm>
              <a:off x="4192909" y="4342737"/>
              <a:ext cx="1172614" cy="28467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6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CH4</a:t>
              </a:r>
              <a:endParaRPr lang="zh-CN" altLang="en-US" sz="6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cxnSp>
          <p:nvCxnSpPr>
            <p:cNvPr id="75" name="直接箭头连接符 9">
              <a:extLst>
                <a:ext uri="{FF2B5EF4-FFF2-40B4-BE49-F238E27FC236}">
                  <a16:creationId xmlns:a16="http://schemas.microsoft.com/office/drawing/2014/main" xmlns="" id="{6654A358-631F-4F2A-A91D-FF8F4F81848B}"/>
                </a:ext>
              </a:extLst>
            </p:cNvPr>
            <p:cNvCxnSpPr/>
            <p:nvPr/>
          </p:nvCxnSpPr>
          <p:spPr>
            <a:xfrm>
              <a:off x="3114335" y="4223452"/>
              <a:ext cx="403937" cy="651295"/>
            </a:xfrm>
            <a:prstGeom prst="straightConnector1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6" name="直接箭头连接符 10">
              <a:extLst>
                <a:ext uri="{FF2B5EF4-FFF2-40B4-BE49-F238E27FC236}">
                  <a16:creationId xmlns:a16="http://schemas.microsoft.com/office/drawing/2014/main" xmlns="" id="{D01C4BF0-8E21-4F4F-A0B1-D2B55ACE69C3}"/>
                </a:ext>
              </a:extLst>
            </p:cNvPr>
            <p:cNvCxnSpPr/>
            <p:nvPr/>
          </p:nvCxnSpPr>
          <p:spPr>
            <a:xfrm>
              <a:off x="3514708" y="3979755"/>
              <a:ext cx="753649" cy="569345"/>
            </a:xfrm>
            <a:prstGeom prst="straightConnector1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7" name="直接箭头连接符 11">
              <a:extLst>
                <a:ext uri="{FF2B5EF4-FFF2-40B4-BE49-F238E27FC236}">
                  <a16:creationId xmlns:a16="http://schemas.microsoft.com/office/drawing/2014/main" xmlns="" id="{EDCD4DFC-345A-4CA6-9536-F050527F7207}"/>
                </a:ext>
              </a:extLst>
            </p:cNvPr>
            <p:cNvCxnSpPr/>
            <p:nvPr/>
          </p:nvCxnSpPr>
          <p:spPr>
            <a:xfrm>
              <a:off x="3977793" y="3777032"/>
              <a:ext cx="896193" cy="487392"/>
            </a:xfrm>
            <a:prstGeom prst="straightConnector1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78" name="图片 12">
              <a:extLst>
                <a:ext uri="{FF2B5EF4-FFF2-40B4-BE49-F238E27FC236}">
                  <a16:creationId xmlns:a16="http://schemas.microsoft.com/office/drawing/2014/main" xmlns="" id="{C3DD39A1-362A-4FDB-9023-B17432C6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162" y="3511083"/>
              <a:ext cx="3260838" cy="1893694"/>
            </a:xfrm>
            <a:prstGeom prst="rect">
              <a:avLst/>
            </a:prstGeom>
          </p:spPr>
        </p:pic>
        <p:pic>
          <p:nvPicPr>
            <p:cNvPr id="79" name="图片 13">
              <a:extLst>
                <a:ext uri="{FF2B5EF4-FFF2-40B4-BE49-F238E27FC236}">
                  <a16:creationId xmlns:a16="http://schemas.microsoft.com/office/drawing/2014/main" xmlns="" id="{AEE74466-6BED-4193-B6B5-EBF48E66E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451" y="1791968"/>
              <a:ext cx="3187550" cy="1601413"/>
            </a:xfrm>
            <a:prstGeom prst="rect">
              <a:avLst/>
            </a:prstGeom>
          </p:spPr>
        </p:pic>
        <p:sp>
          <p:nvSpPr>
            <p:cNvPr id="80" name="TextBox 70">
              <a:extLst>
                <a:ext uri="{FF2B5EF4-FFF2-40B4-BE49-F238E27FC236}">
                  <a16:creationId xmlns:a16="http://schemas.microsoft.com/office/drawing/2014/main" xmlns="" id="{DB7BAA32-F188-43F2-B19C-E979B1050A4C}"/>
                </a:ext>
              </a:extLst>
            </p:cNvPr>
            <p:cNvSpPr txBox="1"/>
            <p:nvPr/>
          </p:nvSpPr>
          <p:spPr>
            <a:xfrm>
              <a:off x="-893059" y="1673049"/>
              <a:ext cx="2632290" cy="1609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buClr>
                  <a:srgbClr val="FFFFFF"/>
                </a:buClr>
              </a:pPr>
              <a:r>
                <a:rPr lang="en-US" altLang="zh-CN" sz="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Ceramic </a:t>
              </a:r>
              <a:r>
                <a:rPr lang="en-US" altLang="zh-CN" sz="600" b="1" dirty="0" err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Feedthrough</a:t>
              </a:r>
              <a:r>
                <a:rPr lang="en-US" altLang="zh-CN" sz="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 Design</a:t>
              </a:r>
              <a:endParaRPr lang="zh-CN" altLang="en-US" sz="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81" name="TextBox 71">
              <a:extLst>
                <a:ext uri="{FF2B5EF4-FFF2-40B4-BE49-F238E27FC236}">
                  <a16:creationId xmlns:a16="http://schemas.microsoft.com/office/drawing/2014/main" xmlns="" id="{296029CC-C3C1-4217-A4E7-BBC93DA974FE}"/>
                </a:ext>
              </a:extLst>
            </p:cNvPr>
            <p:cNvSpPr txBox="1"/>
            <p:nvPr/>
          </p:nvSpPr>
          <p:spPr>
            <a:xfrm>
              <a:off x="919950" y="2253409"/>
              <a:ext cx="2069241" cy="1609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buClr>
                  <a:srgbClr val="FFFFFF"/>
                </a:buClr>
              </a:pPr>
              <a:r>
                <a:rPr lang="en-US" altLang="zh-CN" sz="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Laser </a:t>
              </a:r>
              <a:r>
                <a:rPr lang="en-US" altLang="zh-CN" sz="600" b="1" dirty="0" err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CoC</a:t>
              </a:r>
              <a:r>
                <a:rPr lang="en-US" altLang="zh-CN" sz="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 Connection</a:t>
              </a:r>
              <a:endParaRPr lang="zh-CN" altLang="en-US" sz="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82" name="TextBox 72">
              <a:extLst>
                <a:ext uri="{FF2B5EF4-FFF2-40B4-BE49-F238E27FC236}">
                  <a16:creationId xmlns:a16="http://schemas.microsoft.com/office/drawing/2014/main" xmlns="" id="{4A872445-B1AC-40F6-8C71-6CB81A515C7C}"/>
                </a:ext>
              </a:extLst>
            </p:cNvPr>
            <p:cNvSpPr txBox="1"/>
            <p:nvPr/>
          </p:nvSpPr>
          <p:spPr>
            <a:xfrm>
              <a:off x="7452657" y="1590090"/>
              <a:ext cx="2188234" cy="121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0000"/>
                  </a:solidFill>
                </a:defRPr>
              </a:lvl1pPr>
            </a:lstStyle>
            <a:p>
              <a:pPr algn="ctr">
                <a:lnSpc>
                  <a:spcPct val="95000"/>
                </a:lnSpc>
                <a:buClr>
                  <a:srgbClr val="FFFFFF"/>
                </a:buClr>
              </a:pPr>
              <a:r>
                <a:rPr lang="en-US" altLang="zh-CN" sz="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S21/S11 Simulation</a:t>
              </a:r>
              <a:endParaRPr lang="zh-CN" altLang="en-US" sz="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83" name="TextBox 73">
              <a:extLst>
                <a:ext uri="{FF2B5EF4-FFF2-40B4-BE49-F238E27FC236}">
                  <a16:creationId xmlns:a16="http://schemas.microsoft.com/office/drawing/2014/main" xmlns="" id="{0CC6665E-C226-449B-8242-4365231B783D}"/>
                </a:ext>
              </a:extLst>
            </p:cNvPr>
            <p:cNvSpPr txBox="1"/>
            <p:nvPr/>
          </p:nvSpPr>
          <p:spPr>
            <a:xfrm>
              <a:off x="8035251" y="2996513"/>
              <a:ext cx="1924282" cy="1609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0000"/>
                  </a:solidFill>
                </a:defRPr>
              </a:lvl1pPr>
            </a:lstStyle>
            <a:p>
              <a:pPr algn="ctr">
                <a:lnSpc>
                  <a:spcPct val="95000"/>
                </a:lnSpc>
                <a:buClr>
                  <a:srgbClr val="FFFFFF"/>
                </a:buClr>
              </a:pPr>
              <a:r>
                <a:rPr lang="en-US" altLang="zh-CN" sz="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Eye </a:t>
              </a:r>
            </a:p>
            <a:p>
              <a:pPr algn="ctr">
                <a:lnSpc>
                  <a:spcPct val="95000"/>
                </a:lnSpc>
                <a:buClr>
                  <a:srgbClr val="FFFFFF"/>
                </a:buClr>
              </a:pPr>
              <a:r>
                <a:rPr lang="en-US" altLang="zh-CN" sz="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Simulation</a:t>
              </a:r>
              <a:endParaRPr lang="zh-CN" altLang="en-US" sz="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84" name="图片 83" descr="未标题-1">
            <a:extLst>
              <a:ext uri="{FF2B5EF4-FFF2-40B4-BE49-F238E27FC236}">
                <a16:creationId xmlns:a16="http://schemas.microsoft.com/office/drawing/2014/main" xmlns="" id="{69E291F4-1199-49B9-8DD6-DCFE013CF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70" y="1699990"/>
            <a:ext cx="2264569" cy="930116"/>
          </a:xfrm>
          <a:prstGeom prst="rect">
            <a:avLst/>
          </a:prstGeom>
        </p:spPr>
      </p:pic>
      <p:grpSp>
        <p:nvGrpSpPr>
          <p:cNvPr id="85" name="组合 84">
            <a:extLst>
              <a:ext uri="{FF2B5EF4-FFF2-40B4-BE49-F238E27FC236}">
                <a16:creationId xmlns:a16="http://schemas.microsoft.com/office/drawing/2014/main" xmlns="" id="{1FFA4DEA-E1ED-4561-887A-F2085C197377}"/>
              </a:ext>
            </a:extLst>
          </p:cNvPr>
          <p:cNvGrpSpPr/>
          <p:nvPr/>
        </p:nvGrpSpPr>
        <p:grpSpPr>
          <a:xfrm>
            <a:off x="4927761" y="2716785"/>
            <a:ext cx="469804" cy="469804"/>
            <a:chOff x="10686" y="6251"/>
            <a:chExt cx="1100" cy="1102"/>
          </a:xfrm>
        </p:grpSpPr>
        <p:sp>
          <p:nvSpPr>
            <p:cNvPr id="86" name="圆4">
              <a:extLst>
                <a:ext uri="{FF2B5EF4-FFF2-40B4-BE49-F238E27FC236}">
                  <a16:creationId xmlns:a16="http://schemas.microsoft.com/office/drawing/2014/main" xmlns="" id="{C22D5E5F-6A43-4AE9-AD22-9E132F6B7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6" y="6251"/>
              <a:ext cx="1100" cy="1103"/>
            </a:xfrm>
            <a:prstGeom prst="ellipse">
              <a:avLst/>
            </a:prstGeom>
            <a:solidFill>
              <a:srgbClr val="003B83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100">
                <a:sym typeface="Arial" panose="020B0604020202020204" pitchFamily="34" charset="0"/>
              </a:endParaRPr>
            </a:p>
          </p:txBody>
        </p:sp>
        <p:grpSp>
          <p:nvGrpSpPr>
            <p:cNvPr id="87" name="Group 13">
              <a:extLst>
                <a:ext uri="{FF2B5EF4-FFF2-40B4-BE49-F238E27FC236}">
                  <a16:creationId xmlns:a16="http://schemas.microsoft.com/office/drawing/2014/main" xmlns="" id="{1E6CF72D-9EE0-4FC3-86BD-02ED8D755A6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V="1">
              <a:off x="11015" y="6576"/>
              <a:ext cx="443" cy="453"/>
              <a:chOff x="1151" y="2911"/>
              <a:chExt cx="190" cy="194"/>
            </a:xfrm>
            <a:solidFill>
              <a:schemeClr val="bg1"/>
            </a:solidFill>
          </p:grpSpPr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xmlns="" id="{0F285CD0-6386-4A06-8868-D2834845B19C}"/>
                  </a:ext>
                </a:extLst>
              </p:cNvPr>
              <p:cNvSpPr/>
              <p:nvPr/>
            </p:nvSpPr>
            <p:spPr bwMode="auto">
              <a:xfrm>
                <a:off x="1151" y="2911"/>
                <a:ext cx="89" cy="90"/>
              </a:xfrm>
              <a:custGeom>
                <a:avLst/>
                <a:gdLst>
                  <a:gd name="T0" fmla="*/ 37 w 37"/>
                  <a:gd name="T1" fmla="*/ 25 h 37"/>
                  <a:gd name="T2" fmla="*/ 37 w 37"/>
                  <a:gd name="T3" fmla="*/ 32 h 37"/>
                  <a:gd name="T4" fmla="*/ 32 w 37"/>
                  <a:gd name="T5" fmla="*/ 37 h 37"/>
                  <a:gd name="T6" fmla="*/ 19 w 37"/>
                  <a:gd name="T7" fmla="*/ 37 h 37"/>
                  <a:gd name="T8" fmla="*/ 4 w 37"/>
                  <a:gd name="T9" fmla="*/ 29 h 37"/>
                  <a:gd name="T10" fmla="*/ 1 w 37"/>
                  <a:gd name="T11" fmla="*/ 16 h 37"/>
                  <a:gd name="T12" fmla="*/ 10 w 37"/>
                  <a:gd name="T13" fmla="*/ 3 h 37"/>
                  <a:gd name="T14" fmla="*/ 21 w 37"/>
                  <a:gd name="T15" fmla="*/ 1 h 37"/>
                  <a:gd name="T16" fmla="*/ 34 w 37"/>
                  <a:gd name="T17" fmla="*/ 10 h 37"/>
                  <a:gd name="T18" fmla="*/ 37 w 37"/>
                  <a:gd name="T19" fmla="*/ 19 h 37"/>
                  <a:gd name="T20" fmla="*/ 37 w 37"/>
                  <a:gd name="T21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37" y="25"/>
                    </a:moveTo>
                    <a:cubicBezTo>
                      <a:pt x="37" y="27"/>
                      <a:pt x="37" y="30"/>
                      <a:pt x="37" y="32"/>
                    </a:cubicBezTo>
                    <a:cubicBezTo>
                      <a:pt x="37" y="35"/>
                      <a:pt x="35" y="37"/>
                      <a:pt x="32" y="37"/>
                    </a:cubicBezTo>
                    <a:cubicBezTo>
                      <a:pt x="28" y="37"/>
                      <a:pt x="23" y="37"/>
                      <a:pt x="19" y="37"/>
                    </a:cubicBezTo>
                    <a:cubicBezTo>
                      <a:pt x="12" y="37"/>
                      <a:pt x="7" y="34"/>
                      <a:pt x="4" y="29"/>
                    </a:cubicBezTo>
                    <a:cubicBezTo>
                      <a:pt x="1" y="25"/>
                      <a:pt x="0" y="21"/>
                      <a:pt x="1" y="16"/>
                    </a:cubicBezTo>
                    <a:cubicBezTo>
                      <a:pt x="2" y="10"/>
                      <a:pt x="5" y="6"/>
                      <a:pt x="10" y="3"/>
                    </a:cubicBezTo>
                    <a:cubicBezTo>
                      <a:pt x="13" y="1"/>
                      <a:pt x="17" y="0"/>
                      <a:pt x="21" y="1"/>
                    </a:cubicBezTo>
                    <a:cubicBezTo>
                      <a:pt x="27" y="2"/>
                      <a:pt x="31" y="5"/>
                      <a:pt x="34" y="10"/>
                    </a:cubicBezTo>
                    <a:cubicBezTo>
                      <a:pt x="36" y="13"/>
                      <a:pt x="36" y="16"/>
                      <a:pt x="37" y="19"/>
                    </a:cubicBezTo>
                    <a:cubicBezTo>
                      <a:pt x="37" y="21"/>
                      <a:pt x="37" y="23"/>
                      <a:pt x="3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6">
                <a:extLst>
                  <a:ext uri="{FF2B5EF4-FFF2-40B4-BE49-F238E27FC236}">
                    <a16:creationId xmlns:a16="http://schemas.microsoft.com/office/drawing/2014/main" xmlns="" id="{0E3D2113-F1AF-4A08-B4C7-FAC17E806821}"/>
                  </a:ext>
                </a:extLst>
              </p:cNvPr>
              <p:cNvSpPr/>
              <p:nvPr/>
            </p:nvSpPr>
            <p:spPr bwMode="auto">
              <a:xfrm>
                <a:off x="1151" y="3015"/>
                <a:ext cx="89" cy="87"/>
              </a:xfrm>
              <a:custGeom>
                <a:avLst/>
                <a:gdLst>
                  <a:gd name="T0" fmla="*/ 25 w 37"/>
                  <a:gd name="T1" fmla="*/ 0 h 36"/>
                  <a:gd name="T2" fmla="*/ 32 w 37"/>
                  <a:gd name="T3" fmla="*/ 0 h 36"/>
                  <a:gd name="T4" fmla="*/ 37 w 37"/>
                  <a:gd name="T5" fmla="*/ 4 h 36"/>
                  <a:gd name="T6" fmla="*/ 37 w 37"/>
                  <a:gd name="T7" fmla="*/ 18 h 36"/>
                  <a:gd name="T8" fmla="*/ 29 w 37"/>
                  <a:gd name="T9" fmla="*/ 33 h 36"/>
                  <a:gd name="T10" fmla="*/ 16 w 37"/>
                  <a:gd name="T11" fmla="*/ 36 h 36"/>
                  <a:gd name="T12" fmla="*/ 3 w 37"/>
                  <a:gd name="T13" fmla="*/ 27 h 36"/>
                  <a:gd name="T14" fmla="*/ 1 w 37"/>
                  <a:gd name="T15" fmla="*/ 15 h 36"/>
                  <a:gd name="T16" fmla="*/ 10 w 37"/>
                  <a:gd name="T17" fmla="*/ 2 h 36"/>
                  <a:gd name="T18" fmla="*/ 19 w 37"/>
                  <a:gd name="T19" fmla="*/ 0 h 36"/>
                  <a:gd name="T20" fmla="*/ 25 w 37"/>
                  <a:gd name="T2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6">
                    <a:moveTo>
                      <a:pt x="25" y="0"/>
                    </a:moveTo>
                    <a:cubicBezTo>
                      <a:pt x="27" y="0"/>
                      <a:pt x="30" y="0"/>
                      <a:pt x="32" y="0"/>
                    </a:cubicBezTo>
                    <a:cubicBezTo>
                      <a:pt x="35" y="0"/>
                      <a:pt x="37" y="1"/>
                      <a:pt x="37" y="4"/>
                    </a:cubicBezTo>
                    <a:cubicBezTo>
                      <a:pt x="37" y="9"/>
                      <a:pt x="37" y="13"/>
                      <a:pt x="37" y="18"/>
                    </a:cubicBezTo>
                    <a:cubicBezTo>
                      <a:pt x="36" y="24"/>
                      <a:pt x="34" y="29"/>
                      <a:pt x="29" y="33"/>
                    </a:cubicBezTo>
                    <a:cubicBezTo>
                      <a:pt x="25" y="35"/>
                      <a:pt x="20" y="36"/>
                      <a:pt x="16" y="36"/>
                    </a:cubicBezTo>
                    <a:cubicBezTo>
                      <a:pt x="10" y="35"/>
                      <a:pt x="6" y="32"/>
                      <a:pt x="3" y="27"/>
                    </a:cubicBezTo>
                    <a:cubicBezTo>
                      <a:pt x="1" y="23"/>
                      <a:pt x="0" y="19"/>
                      <a:pt x="1" y="15"/>
                    </a:cubicBezTo>
                    <a:cubicBezTo>
                      <a:pt x="2" y="9"/>
                      <a:pt x="5" y="5"/>
                      <a:pt x="10" y="2"/>
                    </a:cubicBezTo>
                    <a:cubicBezTo>
                      <a:pt x="12" y="0"/>
                      <a:pt x="16" y="0"/>
                      <a:pt x="19" y="0"/>
                    </a:cubicBezTo>
                    <a:cubicBezTo>
                      <a:pt x="21" y="0"/>
                      <a:pt x="23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xmlns="" id="{F2D07021-5853-48F7-9A3D-78BC08EF8807}"/>
                  </a:ext>
                </a:extLst>
              </p:cNvPr>
              <p:cNvSpPr/>
              <p:nvPr/>
            </p:nvSpPr>
            <p:spPr bwMode="auto">
              <a:xfrm>
                <a:off x="1252" y="3015"/>
                <a:ext cx="89" cy="90"/>
              </a:xfrm>
              <a:custGeom>
                <a:avLst/>
                <a:gdLst>
                  <a:gd name="T0" fmla="*/ 12 w 37"/>
                  <a:gd name="T1" fmla="*/ 0 h 37"/>
                  <a:gd name="T2" fmla="*/ 20 w 37"/>
                  <a:gd name="T3" fmla="*/ 0 h 37"/>
                  <a:gd name="T4" fmla="*/ 31 w 37"/>
                  <a:gd name="T5" fmla="*/ 5 h 37"/>
                  <a:gd name="T6" fmla="*/ 36 w 37"/>
                  <a:gd name="T7" fmla="*/ 20 h 37"/>
                  <a:gd name="T8" fmla="*/ 22 w 37"/>
                  <a:gd name="T9" fmla="*/ 36 h 37"/>
                  <a:gd name="T10" fmla="*/ 1 w 37"/>
                  <a:gd name="T11" fmla="*/ 23 h 37"/>
                  <a:gd name="T12" fmla="*/ 0 w 37"/>
                  <a:gd name="T13" fmla="*/ 18 h 37"/>
                  <a:gd name="T14" fmla="*/ 0 w 37"/>
                  <a:gd name="T15" fmla="*/ 4 h 37"/>
                  <a:gd name="T16" fmla="*/ 5 w 37"/>
                  <a:gd name="T17" fmla="*/ 0 h 37"/>
                  <a:gd name="T18" fmla="*/ 12 w 37"/>
                  <a:gd name="T19" fmla="*/ 0 h 37"/>
                  <a:gd name="T20" fmla="*/ 12 w 37"/>
                  <a:gd name="T2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12" y="0"/>
                    </a:moveTo>
                    <a:cubicBezTo>
                      <a:pt x="15" y="0"/>
                      <a:pt x="17" y="0"/>
                      <a:pt x="20" y="0"/>
                    </a:cubicBezTo>
                    <a:cubicBezTo>
                      <a:pt x="24" y="0"/>
                      <a:pt x="28" y="2"/>
                      <a:pt x="31" y="5"/>
                    </a:cubicBezTo>
                    <a:cubicBezTo>
                      <a:pt x="35" y="9"/>
                      <a:pt x="37" y="14"/>
                      <a:pt x="36" y="20"/>
                    </a:cubicBezTo>
                    <a:cubicBezTo>
                      <a:pt x="36" y="28"/>
                      <a:pt x="30" y="34"/>
                      <a:pt x="22" y="36"/>
                    </a:cubicBezTo>
                    <a:cubicBezTo>
                      <a:pt x="13" y="37"/>
                      <a:pt x="4" y="32"/>
                      <a:pt x="1" y="23"/>
                    </a:cubicBezTo>
                    <a:cubicBezTo>
                      <a:pt x="1" y="21"/>
                      <a:pt x="0" y="19"/>
                      <a:pt x="0" y="18"/>
                    </a:cubicBezTo>
                    <a:cubicBezTo>
                      <a:pt x="0" y="13"/>
                      <a:pt x="0" y="9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8">
                <a:extLst>
                  <a:ext uri="{FF2B5EF4-FFF2-40B4-BE49-F238E27FC236}">
                    <a16:creationId xmlns:a16="http://schemas.microsoft.com/office/drawing/2014/main" xmlns="" id="{359D4A8A-5BCA-4751-B54C-3E70C8AB27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2" y="2911"/>
                <a:ext cx="89" cy="90"/>
              </a:xfrm>
              <a:custGeom>
                <a:avLst/>
                <a:gdLst>
                  <a:gd name="T0" fmla="*/ 12 w 37"/>
                  <a:gd name="T1" fmla="*/ 37 h 37"/>
                  <a:gd name="T2" fmla="*/ 5 w 37"/>
                  <a:gd name="T3" fmla="*/ 37 h 37"/>
                  <a:gd name="T4" fmla="*/ 0 w 37"/>
                  <a:gd name="T5" fmla="*/ 32 h 37"/>
                  <a:gd name="T6" fmla="*/ 0 w 37"/>
                  <a:gd name="T7" fmla="*/ 19 h 37"/>
                  <a:gd name="T8" fmla="*/ 8 w 37"/>
                  <a:gd name="T9" fmla="*/ 4 h 37"/>
                  <a:gd name="T10" fmla="*/ 21 w 37"/>
                  <a:gd name="T11" fmla="*/ 1 h 37"/>
                  <a:gd name="T12" fmla="*/ 35 w 37"/>
                  <a:gd name="T13" fmla="*/ 12 h 37"/>
                  <a:gd name="T14" fmla="*/ 34 w 37"/>
                  <a:gd name="T15" fmla="*/ 28 h 37"/>
                  <a:gd name="T16" fmla="*/ 22 w 37"/>
                  <a:gd name="T17" fmla="*/ 36 h 37"/>
                  <a:gd name="T18" fmla="*/ 18 w 37"/>
                  <a:gd name="T19" fmla="*/ 37 h 37"/>
                  <a:gd name="T20" fmla="*/ 12 w 37"/>
                  <a:gd name="T21" fmla="*/ 37 h 37"/>
                  <a:gd name="T22" fmla="*/ 7 w 37"/>
                  <a:gd name="T23" fmla="*/ 31 h 37"/>
                  <a:gd name="T24" fmla="*/ 7 w 37"/>
                  <a:gd name="T25" fmla="*/ 31 h 37"/>
                  <a:gd name="T26" fmla="*/ 18 w 37"/>
                  <a:gd name="T27" fmla="*/ 31 h 37"/>
                  <a:gd name="T28" fmla="*/ 30 w 37"/>
                  <a:gd name="T29" fmla="*/ 17 h 37"/>
                  <a:gd name="T30" fmla="*/ 16 w 37"/>
                  <a:gd name="T31" fmla="*/ 7 h 37"/>
                  <a:gd name="T32" fmla="*/ 7 w 37"/>
                  <a:gd name="T33" fmla="*/ 19 h 37"/>
                  <a:gd name="T34" fmla="*/ 7 w 37"/>
                  <a:gd name="T35" fmla="*/ 29 h 37"/>
                  <a:gd name="T36" fmla="*/ 7 w 37"/>
                  <a:gd name="T37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37">
                    <a:moveTo>
                      <a:pt x="12" y="37"/>
                    </a:moveTo>
                    <a:cubicBezTo>
                      <a:pt x="10" y="37"/>
                      <a:pt x="7" y="37"/>
                      <a:pt x="5" y="37"/>
                    </a:cubicBezTo>
                    <a:cubicBezTo>
                      <a:pt x="2" y="37"/>
                      <a:pt x="0" y="35"/>
                      <a:pt x="0" y="32"/>
                    </a:cubicBezTo>
                    <a:cubicBezTo>
                      <a:pt x="0" y="28"/>
                      <a:pt x="0" y="23"/>
                      <a:pt x="0" y="19"/>
                    </a:cubicBezTo>
                    <a:cubicBezTo>
                      <a:pt x="1" y="13"/>
                      <a:pt x="3" y="8"/>
                      <a:pt x="8" y="4"/>
                    </a:cubicBezTo>
                    <a:cubicBezTo>
                      <a:pt x="12" y="1"/>
                      <a:pt x="17" y="0"/>
                      <a:pt x="21" y="1"/>
                    </a:cubicBezTo>
                    <a:cubicBezTo>
                      <a:pt x="28" y="2"/>
                      <a:pt x="32" y="6"/>
                      <a:pt x="35" y="12"/>
                    </a:cubicBezTo>
                    <a:cubicBezTo>
                      <a:pt x="37" y="17"/>
                      <a:pt x="37" y="23"/>
                      <a:pt x="34" y="28"/>
                    </a:cubicBezTo>
                    <a:cubicBezTo>
                      <a:pt x="32" y="32"/>
                      <a:pt x="28" y="35"/>
                      <a:pt x="22" y="36"/>
                    </a:cubicBezTo>
                    <a:cubicBezTo>
                      <a:pt x="21" y="37"/>
                      <a:pt x="20" y="37"/>
                      <a:pt x="18" y="37"/>
                    </a:cubicBezTo>
                    <a:cubicBezTo>
                      <a:pt x="16" y="37"/>
                      <a:pt x="14" y="37"/>
                      <a:pt x="12" y="37"/>
                    </a:cubicBezTo>
                    <a:close/>
                    <a:moveTo>
                      <a:pt x="7" y="31"/>
                    </a:moveTo>
                    <a:cubicBezTo>
                      <a:pt x="7" y="31"/>
                      <a:pt x="7" y="31"/>
                      <a:pt x="7" y="31"/>
                    </a:cubicBezTo>
                    <a:cubicBezTo>
                      <a:pt x="11" y="31"/>
                      <a:pt x="15" y="31"/>
                      <a:pt x="18" y="31"/>
                    </a:cubicBezTo>
                    <a:cubicBezTo>
                      <a:pt x="26" y="30"/>
                      <a:pt x="31" y="24"/>
                      <a:pt x="30" y="17"/>
                    </a:cubicBezTo>
                    <a:cubicBezTo>
                      <a:pt x="29" y="10"/>
                      <a:pt x="23" y="6"/>
                      <a:pt x="16" y="7"/>
                    </a:cubicBezTo>
                    <a:cubicBezTo>
                      <a:pt x="11" y="8"/>
                      <a:pt x="7" y="13"/>
                      <a:pt x="7" y="19"/>
                    </a:cubicBezTo>
                    <a:cubicBezTo>
                      <a:pt x="7" y="22"/>
                      <a:pt x="7" y="26"/>
                      <a:pt x="7" y="29"/>
                    </a:cubicBezTo>
                    <a:cubicBezTo>
                      <a:pt x="7" y="29"/>
                      <a:pt x="7" y="30"/>
                      <a:pt x="7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xmlns="" id="{1BD70B74-76D0-4A5C-A09C-E12E293DC096}"/>
              </a:ext>
            </a:extLst>
          </p:cNvPr>
          <p:cNvGrpSpPr/>
          <p:nvPr/>
        </p:nvGrpSpPr>
        <p:grpSpPr>
          <a:xfrm>
            <a:off x="956787" y="2716785"/>
            <a:ext cx="469804" cy="469804"/>
            <a:chOff x="2122" y="6251"/>
            <a:chExt cx="1100" cy="1102"/>
          </a:xfrm>
        </p:grpSpPr>
        <p:sp>
          <p:nvSpPr>
            <p:cNvPr id="93" name="圆2">
              <a:extLst>
                <a:ext uri="{FF2B5EF4-FFF2-40B4-BE49-F238E27FC236}">
                  <a16:creationId xmlns:a16="http://schemas.microsoft.com/office/drawing/2014/main" xmlns="" id="{E3B3D69A-800B-49EE-9489-E939B797E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2" y="6251"/>
              <a:ext cx="1100" cy="1103"/>
            </a:xfrm>
            <a:prstGeom prst="ellipse">
              <a:avLst/>
            </a:prstGeom>
            <a:solidFill>
              <a:srgbClr val="35A6D9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100">
                <a:sym typeface="Arial" panose="020B0604020202020204" pitchFamily="34" charset="0"/>
              </a:endParaRPr>
            </a:p>
          </p:txBody>
        </p:sp>
        <p:grpSp>
          <p:nvGrpSpPr>
            <p:cNvPr id="94" name="Group 13">
              <a:extLst>
                <a:ext uri="{FF2B5EF4-FFF2-40B4-BE49-F238E27FC236}">
                  <a16:creationId xmlns:a16="http://schemas.microsoft.com/office/drawing/2014/main" xmlns="" id="{8948512F-4E94-423F-B351-1A880B31DEE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 flipV="1">
              <a:off x="2451" y="6576"/>
              <a:ext cx="443" cy="453"/>
              <a:chOff x="1151" y="2911"/>
              <a:chExt cx="190" cy="194"/>
            </a:xfrm>
            <a:solidFill>
              <a:schemeClr val="bg1"/>
            </a:solidFill>
          </p:grpSpPr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xmlns="" id="{277A8FED-0871-4772-A38B-62D73DB91231}"/>
                  </a:ext>
                </a:extLst>
              </p:cNvPr>
              <p:cNvSpPr/>
              <p:nvPr/>
            </p:nvSpPr>
            <p:spPr bwMode="auto">
              <a:xfrm>
                <a:off x="1151" y="2911"/>
                <a:ext cx="89" cy="90"/>
              </a:xfrm>
              <a:custGeom>
                <a:avLst/>
                <a:gdLst>
                  <a:gd name="T0" fmla="*/ 37 w 37"/>
                  <a:gd name="T1" fmla="*/ 25 h 37"/>
                  <a:gd name="T2" fmla="*/ 37 w 37"/>
                  <a:gd name="T3" fmla="*/ 32 h 37"/>
                  <a:gd name="T4" fmla="*/ 32 w 37"/>
                  <a:gd name="T5" fmla="*/ 37 h 37"/>
                  <a:gd name="T6" fmla="*/ 19 w 37"/>
                  <a:gd name="T7" fmla="*/ 37 h 37"/>
                  <a:gd name="T8" fmla="*/ 4 w 37"/>
                  <a:gd name="T9" fmla="*/ 29 h 37"/>
                  <a:gd name="T10" fmla="*/ 1 w 37"/>
                  <a:gd name="T11" fmla="*/ 16 h 37"/>
                  <a:gd name="T12" fmla="*/ 10 w 37"/>
                  <a:gd name="T13" fmla="*/ 3 h 37"/>
                  <a:gd name="T14" fmla="*/ 21 w 37"/>
                  <a:gd name="T15" fmla="*/ 1 h 37"/>
                  <a:gd name="T16" fmla="*/ 34 w 37"/>
                  <a:gd name="T17" fmla="*/ 10 h 37"/>
                  <a:gd name="T18" fmla="*/ 37 w 37"/>
                  <a:gd name="T19" fmla="*/ 19 h 37"/>
                  <a:gd name="T20" fmla="*/ 37 w 37"/>
                  <a:gd name="T21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37" y="25"/>
                    </a:moveTo>
                    <a:cubicBezTo>
                      <a:pt x="37" y="27"/>
                      <a:pt x="37" y="30"/>
                      <a:pt x="37" y="32"/>
                    </a:cubicBezTo>
                    <a:cubicBezTo>
                      <a:pt x="37" y="35"/>
                      <a:pt x="35" y="37"/>
                      <a:pt x="32" y="37"/>
                    </a:cubicBezTo>
                    <a:cubicBezTo>
                      <a:pt x="28" y="37"/>
                      <a:pt x="23" y="37"/>
                      <a:pt x="19" y="37"/>
                    </a:cubicBezTo>
                    <a:cubicBezTo>
                      <a:pt x="12" y="37"/>
                      <a:pt x="7" y="34"/>
                      <a:pt x="4" y="29"/>
                    </a:cubicBezTo>
                    <a:cubicBezTo>
                      <a:pt x="1" y="25"/>
                      <a:pt x="0" y="21"/>
                      <a:pt x="1" y="16"/>
                    </a:cubicBezTo>
                    <a:cubicBezTo>
                      <a:pt x="2" y="10"/>
                      <a:pt x="5" y="6"/>
                      <a:pt x="10" y="3"/>
                    </a:cubicBezTo>
                    <a:cubicBezTo>
                      <a:pt x="13" y="1"/>
                      <a:pt x="17" y="0"/>
                      <a:pt x="21" y="1"/>
                    </a:cubicBezTo>
                    <a:cubicBezTo>
                      <a:pt x="27" y="2"/>
                      <a:pt x="31" y="5"/>
                      <a:pt x="34" y="10"/>
                    </a:cubicBezTo>
                    <a:cubicBezTo>
                      <a:pt x="36" y="13"/>
                      <a:pt x="36" y="16"/>
                      <a:pt x="37" y="19"/>
                    </a:cubicBezTo>
                    <a:cubicBezTo>
                      <a:pt x="37" y="21"/>
                      <a:pt x="37" y="23"/>
                      <a:pt x="3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xmlns="" id="{FB4CB975-8151-4B9B-9211-3B5488EF8EBB}"/>
                  </a:ext>
                </a:extLst>
              </p:cNvPr>
              <p:cNvSpPr/>
              <p:nvPr/>
            </p:nvSpPr>
            <p:spPr bwMode="auto">
              <a:xfrm>
                <a:off x="1151" y="3015"/>
                <a:ext cx="89" cy="87"/>
              </a:xfrm>
              <a:custGeom>
                <a:avLst/>
                <a:gdLst>
                  <a:gd name="T0" fmla="*/ 25 w 37"/>
                  <a:gd name="T1" fmla="*/ 0 h 36"/>
                  <a:gd name="T2" fmla="*/ 32 w 37"/>
                  <a:gd name="T3" fmla="*/ 0 h 36"/>
                  <a:gd name="T4" fmla="*/ 37 w 37"/>
                  <a:gd name="T5" fmla="*/ 4 h 36"/>
                  <a:gd name="T6" fmla="*/ 37 w 37"/>
                  <a:gd name="T7" fmla="*/ 18 h 36"/>
                  <a:gd name="T8" fmla="*/ 29 w 37"/>
                  <a:gd name="T9" fmla="*/ 33 h 36"/>
                  <a:gd name="T10" fmla="*/ 16 w 37"/>
                  <a:gd name="T11" fmla="*/ 36 h 36"/>
                  <a:gd name="T12" fmla="*/ 3 w 37"/>
                  <a:gd name="T13" fmla="*/ 27 h 36"/>
                  <a:gd name="T14" fmla="*/ 1 w 37"/>
                  <a:gd name="T15" fmla="*/ 15 h 36"/>
                  <a:gd name="T16" fmla="*/ 10 w 37"/>
                  <a:gd name="T17" fmla="*/ 2 h 36"/>
                  <a:gd name="T18" fmla="*/ 19 w 37"/>
                  <a:gd name="T19" fmla="*/ 0 h 36"/>
                  <a:gd name="T20" fmla="*/ 25 w 37"/>
                  <a:gd name="T2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6">
                    <a:moveTo>
                      <a:pt x="25" y="0"/>
                    </a:moveTo>
                    <a:cubicBezTo>
                      <a:pt x="27" y="0"/>
                      <a:pt x="30" y="0"/>
                      <a:pt x="32" y="0"/>
                    </a:cubicBezTo>
                    <a:cubicBezTo>
                      <a:pt x="35" y="0"/>
                      <a:pt x="37" y="1"/>
                      <a:pt x="37" y="4"/>
                    </a:cubicBezTo>
                    <a:cubicBezTo>
                      <a:pt x="37" y="9"/>
                      <a:pt x="37" y="13"/>
                      <a:pt x="37" y="18"/>
                    </a:cubicBezTo>
                    <a:cubicBezTo>
                      <a:pt x="36" y="24"/>
                      <a:pt x="34" y="29"/>
                      <a:pt x="29" y="33"/>
                    </a:cubicBezTo>
                    <a:cubicBezTo>
                      <a:pt x="25" y="35"/>
                      <a:pt x="20" y="36"/>
                      <a:pt x="16" y="36"/>
                    </a:cubicBezTo>
                    <a:cubicBezTo>
                      <a:pt x="10" y="35"/>
                      <a:pt x="6" y="32"/>
                      <a:pt x="3" y="27"/>
                    </a:cubicBezTo>
                    <a:cubicBezTo>
                      <a:pt x="1" y="23"/>
                      <a:pt x="0" y="19"/>
                      <a:pt x="1" y="15"/>
                    </a:cubicBezTo>
                    <a:cubicBezTo>
                      <a:pt x="2" y="9"/>
                      <a:pt x="5" y="5"/>
                      <a:pt x="10" y="2"/>
                    </a:cubicBezTo>
                    <a:cubicBezTo>
                      <a:pt x="12" y="0"/>
                      <a:pt x="16" y="0"/>
                      <a:pt x="19" y="0"/>
                    </a:cubicBezTo>
                    <a:cubicBezTo>
                      <a:pt x="21" y="0"/>
                      <a:pt x="23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xmlns="" id="{D64B6170-5428-47B9-AF5E-34F26649D573}"/>
                  </a:ext>
                </a:extLst>
              </p:cNvPr>
              <p:cNvSpPr/>
              <p:nvPr/>
            </p:nvSpPr>
            <p:spPr bwMode="auto">
              <a:xfrm>
                <a:off x="1252" y="3015"/>
                <a:ext cx="89" cy="90"/>
              </a:xfrm>
              <a:custGeom>
                <a:avLst/>
                <a:gdLst>
                  <a:gd name="T0" fmla="*/ 12 w 37"/>
                  <a:gd name="T1" fmla="*/ 0 h 37"/>
                  <a:gd name="T2" fmla="*/ 20 w 37"/>
                  <a:gd name="T3" fmla="*/ 0 h 37"/>
                  <a:gd name="T4" fmla="*/ 31 w 37"/>
                  <a:gd name="T5" fmla="*/ 5 h 37"/>
                  <a:gd name="T6" fmla="*/ 36 w 37"/>
                  <a:gd name="T7" fmla="*/ 20 h 37"/>
                  <a:gd name="T8" fmla="*/ 22 w 37"/>
                  <a:gd name="T9" fmla="*/ 36 h 37"/>
                  <a:gd name="T10" fmla="*/ 1 w 37"/>
                  <a:gd name="T11" fmla="*/ 23 h 37"/>
                  <a:gd name="T12" fmla="*/ 0 w 37"/>
                  <a:gd name="T13" fmla="*/ 18 h 37"/>
                  <a:gd name="T14" fmla="*/ 0 w 37"/>
                  <a:gd name="T15" fmla="*/ 4 h 37"/>
                  <a:gd name="T16" fmla="*/ 5 w 37"/>
                  <a:gd name="T17" fmla="*/ 0 h 37"/>
                  <a:gd name="T18" fmla="*/ 12 w 37"/>
                  <a:gd name="T19" fmla="*/ 0 h 37"/>
                  <a:gd name="T20" fmla="*/ 12 w 37"/>
                  <a:gd name="T2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12" y="0"/>
                    </a:moveTo>
                    <a:cubicBezTo>
                      <a:pt x="15" y="0"/>
                      <a:pt x="17" y="0"/>
                      <a:pt x="20" y="0"/>
                    </a:cubicBezTo>
                    <a:cubicBezTo>
                      <a:pt x="24" y="0"/>
                      <a:pt x="28" y="2"/>
                      <a:pt x="31" y="5"/>
                    </a:cubicBezTo>
                    <a:cubicBezTo>
                      <a:pt x="35" y="9"/>
                      <a:pt x="37" y="14"/>
                      <a:pt x="36" y="20"/>
                    </a:cubicBezTo>
                    <a:cubicBezTo>
                      <a:pt x="36" y="28"/>
                      <a:pt x="30" y="34"/>
                      <a:pt x="22" y="36"/>
                    </a:cubicBezTo>
                    <a:cubicBezTo>
                      <a:pt x="13" y="37"/>
                      <a:pt x="4" y="32"/>
                      <a:pt x="1" y="23"/>
                    </a:cubicBezTo>
                    <a:cubicBezTo>
                      <a:pt x="1" y="21"/>
                      <a:pt x="0" y="19"/>
                      <a:pt x="0" y="18"/>
                    </a:cubicBezTo>
                    <a:cubicBezTo>
                      <a:pt x="0" y="13"/>
                      <a:pt x="0" y="9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8">
                <a:extLst>
                  <a:ext uri="{FF2B5EF4-FFF2-40B4-BE49-F238E27FC236}">
                    <a16:creationId xmlns:a16="http://schemas.microsoft.com/office/drawing/2014/main" xmlns="" id="{11309E3E-3C34-4EFF-B4D9-8BAC79C1BA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2" y="2911"/>
                <a:ext cx="89" cy="90"/>
              </a:xfrm>
              <a:custGeom>
                <a:avLst/>
                <a:gdLst>
                  <a:gd name="T0" fmla="*/ 12 w 37"/>
                  <a:gd name="T1" fmla="*/ 37 h 37"/>
                  <a:gd name="T2" fmla="*/ 5 w 37"/>
                  <a:gd name="T3" fmla="*/ 37 h 37"/>
                  <a:gd name="T4" fmla="*/ 0 w 37"/>
                  <a:gd name="T5" fmla="*/ 32 h 37"/>
                  <a:gd name="T6" fmla="*/ 0 w 37"/>
                  <a:gd name="T7" fmla="*/ 19 h 37"/>
                  <a:gd name="T8" fmla="*/ 8 w 37"/>
                  <a:gd name="T9" fmla="*/ 4 h 37"/>
                  <a:gd name="T10" fmla="*/ 21 w 37"/>
                  <a:gd name="T11" fmla="*/ 1 h 37"/>
                  <a:gd name="T12" fmla="*/ 35 w 37"/>
                  <a:gd name="T13" fmla="*/ 12 h 37"/>
                  <a:gd name="T14" fmla="*/ 34 w 37"/>
                  <a:gd name="T15" fmla="*/ 28 h 37"/>
                  <a:gd name="T16" fmla="*/ 22 w 37"/>
                  <a:gd name="T17" fmla="*/ 36 h 37"/>
                  <a:gd name="T18" fmla="*/ 18 w 37"/>
                  <a:gd name="T19" fmla="*/ 37 h 37"/>
                  <a:gd name="T20" fmla="*/ 12 w 37"/>
                  <a:gd name="T21" fmla="*/ 37 h 37"/>
                  <a:gd name="T22" fmla="*/ 7 w 37"/>
                  <a:gd name="T23" fmla="*/ 31 h 37"/>
                  <a:gd name="T24" fmla="*/ 7 w 37"/>
                  <a:gd name="T25" fmla="*/ 31 h 37"/>
                  <a:gd name="T26" fmla="*/ 18 w 37"/>
                  <a:gd name="T27" fmla="*/ 31 h 37"/>
                  <a:gd name="T28" fmla="*/ 30 w 37"/>
                  <a:gd name="T29" fmla="*/ 17 h 37"/>
                  <a:gd name="T30" fmla="*/ 16 w 37"/>
                  <a:gd name="T31" fmla="*/ 7 h 37"/>
                  <a:gd name="T32" fmla="*/ 7 w 37"/>
                  <a:gd name="T33" fmla="*/ 19 h 37"/>
                  <a:gd name="T34" fmla="*/ 7 w 37"/>
                  <a:gd name="T35" fmla="*/ 29 h 37"/>
                  <a:gd name="T36" fmla="*/ 7 w 37"/>
                  <a:gd name="T37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37">
                    <a:moveTo>
                      <a:pt x="12" y="37"/>
                    </a:moveTo>
                    <a:cubicBezTo>
                      <a:pt x="10" y="37"/>
                      <a:pt x="7" y="37"/>
                      <a:pt x="5" y="37"/>
                    </a:cubicBezTo>
                    <a:cubicBezTo>
                      <a:pt x="2" y="37"/>
                      <a:pt x="0" y="35"/>
                      <a:pt x="0" y="32"/>
                    </a:cubicBezTo>
                    <a:cubicBezTo>
                      <a:pt x="0" y="28"/>
                      <a:pt x="0" y="23"/>
                      <a:pt x="0" y="19"/>
                    </a:cubicBezTo>
                    <a:cubicBezTo>
                      <a:pt x="1" y="13"/>
                      <a:pt x="3" y="8"/>
                      <a:pt x="8" y="4"/>
                    </a:cubicBezTo>
                    <a:cubicBezTo>
                      <a:pt x="12" y="1"/>
                      <a:pt x="17" y="0"/>
                      <a:pt x="21" y="1"/>
                    </a:cubicBezTo>
                    <a:cubicBezTo>
                      <a:pt x="28" y="2"/>
                      <a:pt x="32" y="6"/>
                      <a:pt x="35" y="12"/>
                    </a:cubicBezTo>
                    <a:cubicBezTo>
                      <a:pt x="37" y="17"/>
                      <a:pt x="37" y="23"/>
                      <a:pt x="34" y="28"/>
                    </a:cubicBezTo>
                    <a:cubicBezTo>
                      <a:pt x="32" y="32"/>
                      <a:pt x="28" y="35"/>
                      <a:pt x="22" y="36"/>
                    </a:cubicBezTo>
                    <a:cubicBezTo>
                      <a:pt x="21" y="37"/>
                      <a:pt x="20" y="37"/>
                      <a:pt x="18" y="37"/>
                    </a:cubicBezTo>
                    <a:cubicBezTo>
                      <a:pt x="16" y="37"/>
                      <a:pt x="14" y="37"/>
                      <a:pt x="12" y="37"/>
                    </a:cubicBezTo>
                    <a:close/>
                    <a:moveTo>
                      <a:pt x="7" y="31"/>
                    </a:moveTo>
                    <a:cubicBezTo>
                      <a:pt x="7" y="31"/>
                      <a:pt x="7" y="31"/>
                      <a:pt x="7" y="31"/>
                    </a:cubicBezTo>
                    <a:cubicBezTo>
                      <a:pt x="11" y="31"/>
                      <a:pt x="15" y="31"/>
                      <a:pt x="18" y="31"/>
                    </a:cubicBezTo>
                    <a:cubicBezTo>
                      <a:pt x="26" y="30"/>
                      <a:pt x="31" y="24"/>
                      <a:pt x="30" y="17"/>
                    </a:cubicBezTo>
                    <a:cubicBezTo>
                      <a:pt x="29" y="10"/>
                      <a:pt x="23" y="6"/>
                      <a:pt x="16" y="7"/>
                    </a:cubicBezTo>
                    <a:cubicBezTo>
                      <a:pt x="11" y="8"/>
                      <a:pt x="7" y="13"/>
                      <a:pt x="7" y="19"/>
                    </a:cubicBezTo>
                    <a:cubicBezTo>
                      <a:pt x="7" y="22"/>
                      <a:pt x="7" y="26"/>
                      <a:pt x="7" y="29"/>
                    </a:cubicBezTo>
                    <a:cubicBezTo>
                      <a:pt x="7" y="29"/>
                      <a:pt x="7" y="30"/>
                      <a:pt x="7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xmlns="" id="{9D0F5D2B-8865-4F72-9646-5682C9EDACF0}"/>
              </a:ext>
            </a:extLst>
          </p:cNvPr>
          <p:cNvGrpSpPr/>
          <p:nvPr/>
        </p:nvGrpSpPr>
        <p:grpSpPr>
          <a:xfrm>
            <a:off x="956787" y="1007523"/>
            <a:ext cx="469804" cy="469804"/>
            <a:chOff x="2122" y="2091"/>
            <a:chExt cx="1100" cy="1100"/>
          </a:xfrm>
        </p:grpSpPr>
        <p:sp>
          <p:nvSpPr>
            <p:cNvPr id="100" name="圆1">
              <a:extLst>
                <a:ext uri="{FF2B5EF4-FFF2-40B4-BE49-F238E27FC236}">
                  <a16:creationId xmlns:a16="http://schemas.microsoft.com/office/drawing/2014/main" xmlns="" id="{6B508BE0-0227-491E-887C-577D0C443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2" y="2091"/>
              <a:ext cx="1101" cy="1101"/>
            </a:xfrm>
            <a:prstGeom prst="ellipse">
              <a:avLst/>
            </a:prstGeom>
            <a:solidFill>
              <a:srgbClr val="003B83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100">
                <a:sym typeface="Arial" panose="020B0604020202020204" pitchFamily="34" charset="0"/>
              </a:endParaRPr>
            </a:p>
          </p:txBody>
        </p:sp>
        <p:grpSp>
          <p:nvGrpSpPr>
            <p:cNvPr id="101" name="Group 13">
              <a:extLst>
                <a:ext uri="{FF2B5EF4-FFF2-40B4-BE49-F238E27FC236}">
                  <a16:creationId xmlns:a16="http://schemas.microsoft.com/office/drawing/2014/main" xmlns="" id="{1DF43F92-03A4-413F-87F3-735B0C1799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2451" y="2415"/>
              <a:ext cx="443" cy="453"/>
              <a:chOff x="1151" y="2911"/>
              <a:chExt cx="190" cy="194"/>
            </a:xfrm>
            <a:solidFill>
              <a:schemeClr val="bg1"/>
            </a:solidFill>
          </p:grpSpPr>
          <p:sp>
            <p:nvSpPr>
              <p:cNvPr id="102" name="Freeform 15">
                <a:extLst>
                  <a:ext uri="{FF2B5EF4-FFF2-40B4-BE49-F238E27FC236}">
                    <a16:creationId xmlns:a16="http://schemas.microsoft.com/office/drawing/2014/main" xmlns="" id="{0633280B-F74F-402F-83CF-6DACBDEDDDBD}"/>
                  </a:ext>
                </a:extLst>
              </p:cNvPr>
              <p:cNvSpPr/>
              <p:nvPr/>
            </p:nvSpPr>
            <p:spPr bwMode="auto">
              <a:xfrm>
                <a:off x="1151" y="2911"/>
                <a:ext cx="89" cy="90"/>
              </a:xfrm>
              <a:custGeom>
                <a:avLst/>
                <a:gdLst>
                  <a:gd name="T0" fmla="*/ 37 w 37"/>
                  <a:gd name="T1" fmla="*/ 25 h 37"/>
                  <a:gd name="T2" fmla="*/ 37 w 37"/>
                  <a:gd name="T3" fmla="*/ 32 h 37"/>
                  <a:gd name="T4" fmla="*/ 32 w 37"/>
                  <a:gd name="T5" fmla="*/ 37 h 37"/>
                  <a:gd name="T6" fmla="*/ 19 w 37"/>
                  <a:gd name="T7" fmla="*/ 37 h 37"/>
                  <a:gd name="T8" fmla="*/ 4 w 37"/>
                  <a:gd name="T9" fmla="*/ 29 h 37"/>
                  <a:gd name="T10" fmla="*/ 1 w 37"/>
                  <a:gd name="T11" fmla="*/ 16 h 37"/>
                  <a:gd name="T12" fmla="*/ 10 w 37"/>
                  <a:gd name="T13" fmla="*/ 3 h 37"/>
                  <a:gd name="T14" fmla="*/ 21 w 37"/>
                  <a:gd name="T15" fmla="*/ 1 h 37"/>
                  <a:gd name="T16" fmla="*/ 34 w 37"/>
                  <a:gd name="T17" fmla="*/ 10 h 37"/>
                  <a:gd name="T18" fmla="*/ 37 w 37"/>
                  <a:gd name="T19" fmla="*/ 19 h 37"/>
                  <a:gd name="T20" fmla="*/ 37 w 37"/>
                  <a:gd name="T21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37" y="25"/>
                    </a:moveTo>
                    <a:cubicBezTo>
                      <a:pt x="37" y="27"/>
                      <a:pt x="37" y="30"/>
                      <a:pt x="37" y="32"/>
                    </a:cubicBezTo>
                    <a:cubicBezTo>
                      <a:pt x="37" y="35"/>
                      <a:pt x="35" y="37"/>
                      <a:pt x="32" y="37"/>
                    </a:cubicBezTo>
                    <a:cubicBezTo>
                      <a:pt x="28" y="37"/>
                      <a:pt x="23" y="37"/>
                      <a:pt x="19" y="37"/>
                    </a:cubicBezTo>
                    <a:cubicBezTo>
                      <a:pt x="12" y="37"/>
                      <a:pt x="7" y="34"/>
                      <a:pt x="4" y="29"/>
                    </a:cubicBezTo>
                    <a:cubicBezTo>
                      <a:pt x="1" y="25"/>
                      <a:pt x="0" y="21"/>
                      <a:pt x="1" y="16"/>
                    </a:cubicBezTo>
                    <a:cubicBezTo>
                      <a:pt x="2" y="10"/>
                      <a:pt x="5" y="6"/>
                      <a:pt x="10" y="3"/>
                    </a:cubicBezTo>
                    <a:cubicBezTo>
                      <a:pt x="13" y="1"/>
                      <a:pt x="17" y="0"/>
                      <a:pt x="21" y="1"/>
                    </a:cubicBezTo>
                    <a:cubicBezTo>
                      <a:pt x="27" y="2"/>
                      <a:pt x="31" y="5"/>
                      <a:pt x="34" y="10"/>
                    </a:cubicBezTo>
                    <a:cubicBezTo>
                      <a:pt x="36" y="13"/>
                      <a:pt x="36" y="16"/>
                      <a:pt x="37" y="19"/>
                    </a:cubicBezTo>
                    <a:cubicBezTo>
                      <a:pt x="37" y="21"/>
                      <a:pt x="37" y="23"/>
                      <a:pt x="3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6">
                <a:extLst>
                  <a:ext uri="{FF2B5EF4-FFF2-40B4-BE49-F238E27FC236}">
                    <a16:creationId xmlns:a16="http://schemas.microsoft.com/office/drawing/2014/main" xmlns="" id="{B093D2E8-AF80-4867-B910-A50722C290E5}"/>
                  </a:ext>
                </a:extLst>
              </p:cNvPr>
              <p:cNvSpPr/>
              <p:nvPr/>
            </p:nvSpPr>
            <p:spPr bwMode="auto">
              <a:xfrm>
                <a:off x="1151" y="3015"/>
                <a:ext cx="89" cy="87"/>
              </a:xfrm>
              <a:custGeom>
                <a:avLst/>
                <a:gdLst>
                  <a:gd name="T0" fmla="*/ 25 w 37"/>
                  <a:gd name="T1" fmla="*/ 0 h 36"/>
                  <a:gd name="T2" fmla="*/ 32 w 37"/>
                  <a:gd name="T3" fmla="*/ 0 h 36"/>
                  <a:gd name="T4" fmla="*/ 37 w 37"/>
                  <a:gd name="T5" fmla="*/ 4 h 36"/>
                  <a:gd name="T6" fmla="*/ 37 w 37"/>
                  <a:gd name="T7" fmla="*/ 18 h 36"/>
                  <a:gd name="T8" fmla="*/ 29 w 37"/>
                  <a:gd name="T9" fmla="*/ 33 h 36"/>
                  <a:gd name="T10" fmla="*/ 16 w 37"/>
                  <a:gd name="T11" fmla="*/ 36 h 36"/>
                  <a:gd name="T12" fmla="*/ 3 w 37"/>
                  <a:gd name="T13" fmla="*/ 27 h 36"/>
                  <a:gd name="T14" fmla="*/ 1 w 37"/>
                  <a:gd name="T15" fmla="*/ 15 h 36"/>
                  <a:gd name="T16" fmla="*/ 10 w 37"/>
                  <a:gd name="T17" fmla="*/ 2 h 36"/>
                  <a:gd name="T18" fmla="*/ 19 w 37"/>
                  <a:gd name="T19" fmla="*/ 0 h 36"/>
                  <a:gd name="T20" fmla="*/ 25 w 37"/>
                  <a:gd name="T2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6">
                    <a:moveTo>
                      <a:pt x="25" y="0"/>
                    </a:moveTo>
                    <a:cubicBezTo>
                      <a:pt x="27" y="0"/>
                      <a:pt x="30" y="0"/>
                      <a:pt x="32" y="0"/>
                    </a:cubicBezTo>
                    <a:cubicBezTo>
                      <a:pt x="35" y="0"/>
                      <a:pt x="37" y="1"/>
                      <a:pt x="37" y="4"/>
                    </a:cubicBezTo>
                    <a:cubicBezTo>
                      <a:pt x="37" y="9"/>
                      <a:pt x="37" y="13"/>
                      <a:pt x="37" y="18"/>
                    </a:cubicBezTo>
                    <a:cubicBezTo>
                      <a:pt x="36" y="24"/>
                      <a:pt x="34" y="29"/>
                      <a:pt x="29" y="33"/>
                    </a:cubicBezTo>
                    <a:cubicBezTo>
                      <a:pt x="25" y="35"/>
                      <a:pt x="20" y="36"/>
                      <a:pt x="16" y="36"/>
                    </a:cubicBezTo>
                    <a:cubicBezTo>
                      <a:pt x="10" y="35"/>
                      <a:pt x="6" y="32"/>
                      <a:pt x="3" y="27"/>
                    </a:cubicBezTo>
                    <a:cubicBezTo>
                      <a:pt x="1" y="23"/>
                      <a:pt x="0" y="19"/>
                      <a:pt x="1" y="15"/>
                    </a:cubicBezTo>
                    <a:cubicBezTo>
                      <a:pt x="2" y="9"/>
                      <a:pt x="5" y="5"/>
                      <a:pt x="10" y="2"/>
                    </a:cubicBezTo>
                    <a:cubicBezTo>
                      <a:pt x="12" y="0"/>
                      <a:pt x="16" y="0"/>
                      <a:pt x="19" y="0"/>
                    </a:cubicBezTo>
                    <a:cubicBezTo>
                      <a:pt x="21" y="0"/>
                      <a:pt x="23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7">
                <a:extLst>
                  <a:ext uri="{FF2B5EF4-FFF2-40B4-BE49-F238E27FC236}">
                    <a16:creationId xmlns:a16="http://schemas.microsoft.com/office/drawing/2014/main" xmlns="" id="{541DB0AB-04DB-408A-9EA7-DEC1CF9E3636}"/>
                  </a:ext>
                </a:extLst>
              </p:cNvPr>
              <p:cNvSpPr/>
              <p:nvPr/>
            </p:nvSpPr>
            <p:spPr bwMode="auto">
              <a:xfrm>
                <a:off x="1252" y="3015"/>
                <a:ext cx="89" cy="90"/>
              </a:xfrm>
              <a:custGeom>
                <a:avLst/>
                <a:gdLst>
                  <a:gd name="T0" fmla="*/ 12 w 37"/>
                  <a:gd name="T1" fmla="*/ 0 h 37"/>
                  <a:gd name="T2" fmla="*/ 20 w 37"/>
                  <a:gd name="T3" fmla="*/ 0 h 37"/>
                  <a:gd name="T4" fmla="*/ 31 w 37"/>
                  <a:gd name="T5" fmla="*/ 5 h 37"/>
                  <a:gd name="T6" fmla="*/ 36 w 37"/>
                  <a:gd name="T7" fmla="*/ 20 h 37"/>
                  <a:gd name="T8" fmla="*/ 22 w 37"/>
                  <a:gd name="T9" fmla="*/ 36 h 37"/>
                  <a:gd name="T10" fmla="*/ 1 w 37"/>
                  <a:gd name="T11" fmla="*/ 23 h 37"/>
                  <a:gd name="T12" fmla="*/ 0 w 37"/>
                  <a:gd name="T13" fmla="*/ 18 h 37"/>
                  <a:gd name="T14" fmla="*/ 0 w 37"/>
                  <a:gd name="T15" fmla="*/ 4 h 37"/>
                  <a:gd name="T16" fmla="*/ 5 w 37"/>
                  <a:gd name="T17" fmla="*/ 0 h 37"/>
                  <a:gd name="T18" fmla="*/ 12 w 37"/>
                  <a:gd name="T19" fmla="*/ 0 h 37"/>
                  <a:gd name="T20" fmla="*/ 12 w 37"/>
                  <a:gd name="T2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12" y="0"/>
                    </a:moveTo>
                    <a:cubicBezTo>
                      <a:pt x="15" y="0"/>
                      <a:pt x="17" y="0"/>
                      <a:pt x="20" y="0"/>
                    </a:cubicBezTo>
                    <a:cubicBezTo>
                      <a:pt x="24" y="0"/>
                      <a:pt x="28" y="2"/>
                      <a:pt x="31" y="5"/>
                    </a:cubicBezTo>
                    <a:cubicBezTo>
                      <a:pt x="35" y="9"/>
                      <a:pt x="37" y="14"/>
                      <a:pt x="36" y="20"/>
                    </a:cubicBezTo>
                    <a:cubicBezTo>
                      <a:pt x="36" y="28"/>
                      <a:pt x="30" y="34"/>
                      <a:pt x="22" y="36"/>
                    </a:cubicBezTo>
                    <a:cubicBezTo>
                      <a:pt x="13" y="37"/>
                      <a:pt x="4" y="32"/>
                      <a:pt x="1" y="23"/>
                    </a:cubicBezTo>
                    <a:cubicBezTo>
                      <a:pt x="1" y="21"/>
                      <a:pt x="0" y="19"/>
                      <a:pt x="0" y="18"/>
                    </a:cubicBezTo>
                    <a:cubicBezTo>
                      <a:pt x="0" y="13"/>
                      <a:pt x="0" y="9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8">
                <a:extLst>
                  <a:ext uri="{FF2B5EF4-FFF2-40B4-BE49-F238E27FC236}">
                    <a16:creationId xmlns:a16="http://schemas.microsoft.com/office/drawing/2014/main" xmlns="" id="{D209673F-D06D-44A9-A911-A64069EAC9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2" y="2911"/>
                <a:ext cx="89" cy="90"/>
              </a:xfrm>
              <a:custGeom>
                <a:avLst/>
                <a:gdLst>
                  <a:gd name="T0" fmla="*/ 12 w 37"/>
                  <a:gd name="T1" fmla="*/ 37 h 37"/>
                  <a:gd name="T2" fmla="*/ 5 w 37"/>
                  <a:gd name="T3" fmla="*/ 37 h 37"/>
                  <a:gd name="T4" fmla="*/ 0 w 37"/>
                  <a:gd name="T5" fmla="*/ 32 h 37"/>
                  <a:gd name="T6" fmla="*/ 0 w 37"/>
                  <a:gd name="T7" fmla="*/ 19 h 37"/>
                  <a:gd name="T8" fmla="*/ 8 w 37"/>
                  <a:gd name="T9" fmla="*/ 4 h 37"/>
                  <a:gd name="T10" fmla="*/ 21 w 37"/>
                  <a:gd name="T11" fmla="*/ 1 h 37"/>
                  <a:gd name="T12" fmla="*/ 35 w 37"/>
                  <a:gd name="T13" fmla="*/ 12 h 37"/>
                  <a:gd name="T14" fmla="*/ 34 w 37"/>
                  <a:gd name="T15" fmla="*/ 28 h 37"/>
                  <a:gd name="T16" fmla="*/ 22 w 37"/>
                  <a:gd name="T17" fmla="*/ 36 h 37"/>
                  <a:gd name="T18" fmla="*/ 18 w 37"/>
                  <a:gd name="T19" fmla="*/ 37 h 37"/>
                  <a:gd name="T20" fmla="*/ 12 w 37"/>
                  <a:gd name="T21" fmla="*/ 37 h 37"/>
                  <a:gd name="T22" fmla="*/ 7 w 37"/>
                  <a:gd name="T23" fmla="*/ 31 h 37"/>
                  <a:gd name="T24" fmla="*/ 7 w 37"/>
                  <a:gd name="T25" fmla="*/ 31 h 37"/>
                  <a:gd name="T26" fmla="*/ 18 w 37"/>
                  <a:gd name="T27" fmla="*/ 31 h 37"/>
                  <a:gd name="T28" fmla="*/ 30 w 37"/>
                  <a:gd name="T29" fmla="*/ 17 h 37"/>
                  <a:gd name="T30" fmla="*/ 16 w 37"/>
                  <a:gd name="T31" fmla="*/ 7 h 37"/>
                  <a:gd name="T32" fmla="*/ 7 w 37"/>
                  <a:gd name="T33" fmla="*/ 19 h 37"/>
                  <a:gd name="T34" fmla="*/ 7 w 37"/>
                  <a:gd name="T35" fmla="*/ 29 h 37"/>
                  <a:gd name="T36" fmla="*/ 7 w 37"/>
                  <a:gd name="T37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37">
                    <a:moveTo>
                      <a:pt x="12" y="37"/>
                    </a:moveTo>
                    <a:cubicBezTo>
                      <a:pt x="10" y="37"/>
                      <a:pt x="7" y="37"/>
                      <a:pt x="5" y="37"/>
                    </a:cubicBezTo>
                    <a:cubicBezTo>
                      <a:pt x="2" y="37"/>
                      <a:pt x="0" y="35"/>
                      <a:pt x="0" y="32"/>
                    </a:cubicBezTo>
                    <a:cubicBezTo>
                      <a:pt x="0" y="28"/>
                      <a:pt x="0" y="23"/>
                      <a:pt x="0" y="19"/>
                    </a:cubicBezTo>
                    <a:cubicBezTo>
                      <a:pt x="1" y="13"/>
                      <a:pt x="3" y="8"/>
                      <a:pt x="8" y="4"/>
                    </a:cubicBezTo>
                    <a:cubicBezTo>
                      <a:pt x="12" y="1"/>
                      <a:pt x="17" y="0"/>
                      <a:pt x="21" y="1"/>
                    </a:cubicBezTo>
                    <a:cubicBezTo>
                      <a:pt x="28" y="2"/>
                      <a:pt x="32" y="6"/>
                      <a:pt x="35" y="12"/>
                    </a:cubicBezTo>
                    <a:cubicBezTo>
                      <a:pt x="37" y="17"/>
                      <a:pt x="37" y="23"/>
                      <a:pt x="34" y="28"/>
                    </a:cubicBezTo>
                    <a:cubicBezTo>
                      <a:pt x="32" y="32"/>
                      <a:pt x="28" y="35"/>
                      <a:pt x="22" y="36"/>
                    </a:cubicBezTo>
                    <a:cubicBezTo>
                      <a:pt x="21" y="37"/>
                      <a:pt x="20" y="37"/>
                      <a:pt x="18" y="37"/>
                    </a:cubicBezTo>
                    <a:cubicBezTo>
                      <a:pt x="16" y="37"/>
                      <a:pt x="14" y="37"/>
                      <a:pt x="12" y="37"/>
                    </a:cubicBezTo>
                    <a:close/>
                    <a:moveTo>
                      <a:pt x="7" y="31"/>
                    </a:moveTo>
                    <a:cubicBezTo>
                      <a:pt x="7" y="31"/>
                      <a:pt x="7" y="31"/>
                      <a:pt x="7" y="31"/>
                    </a:cubicBezTo>
                    <a:cubicBezTo>
                      <a:pt x="11" y="31"/>
                      <a:pt x="15" y="31"/>
                      <a:pt x="18" y="31"/>
                    </a:cubicBezTo>
                    <a:cubicBezTo>
                      <a:pt x="26" y="30"/>
                      <a:pt x="31" y="24"/>
                      <a:pt x="30" y="17"/>
                    </a:cubicBezTo>
                    <a:cubicBezTo>
                      <a:pt x="29" y="10"/>
                      <a:pt x="23" y="6"/>
                      <a:pt x="16" y="7"/>
                    </a:cubicBezTo>
                    <a:cubicBezTo>
                      <a:pt x="11" y="8"/>
                      <a:pt x="7" y="13"/>
                      <a:pt x="7" y="19"/>
                    </a:cubicBezTo>
                    <a:cubicBezTo>
                      <a:pt x="7" y="22"/>
                      <a:pt x="7" y="26"/>
                      <a:pt x="7" y="29"/>
                    </a:cubicBezTo>
                    <a:cubicBezTo>
                      <a:pt x="7" y="29"/>
                      <a:pt x="7" y="30"/>
                      <a:pt x="7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106" name="图片 105" descr="33">
            <a:extLst>
              <a:ext uri="{FF2B5EF4-FFF2-40B4-BE49-F238E27FC236}">
                <a16:creationId xmlns:a16="http://schemas.microsoft.com/office/drawing/2014/main" xmlns="" id="{B040E4A0-A7B0-45B6-9972-1D585F7C8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1602836"/>
            <a:ext cx="3002280" cy="938689"/>
          </a:xfrm>
          <a:prstGeom prst="rect">
            <a:avLst/>
          </a:prstGeom>
        </p:spPr>
      </p:pic>
      <p:sp>
        <p:nvSpPr>
          <p:cNvPr id="107" name="文本框 106">
            <a:extLst>
              <a:ext uri="{FF2B5EF4-FFF2-40B4-BE49-F238E27FC236}">
                <a16:creationId xmlns:a16="http://schemas.microsoft.com/office/drawing/2014/main" xmlns="" id="{008DC9B3-9ADB-476C-BB16-E3EC74A4C007}"/>
              </a:ext>
            </a:extLst>
          </p:cNvPr>
          <p:cNvSpPr txBox="1"/>
          <p:nvPr/>
        </p:nvSpPr>
        <p:spPr>
          <a:xfrm>
            <a:off x="791768" y="4394137"/>
            <a:ext cx="7560469" cy="553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旭创具有自主核心的技术平台，拥有先进的光学封装技术、高速电路设计，为客户提供高性价比的光通信模块解决方案。截止20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年12月底，获得</a:t>
            </a:r>
            <a:r>
              <a:rPr lang="zh-CN" altLang="en-US" sz="12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国内专利授权</a:t>
            </a:r>
            <a:r>
              <a:rPr lang="en-US" altLang="zh-CN" sz="12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58</a:t>
            </a:r>
            <a:r>
              <a:rPr lang="zh-CN" altLang="en-US" sz="12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，其中</a:t>
            </a:r>
            <a:r>
              <a:rPr lang="zh-CN" altLang="en-US" sz="12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发明专利</a:t>
            </a:r>
            <a:r>
              <a:rPr lang="en-US" altLang="zh-CN" sz="12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</a:t>
            </a:r>
            <a:r>
              <a:rPr lang="zh-CN" altLang="en-US" sz="12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，并在</a:t>
            </a:r>
            <a:r>
              <a:rPr lang="zh-CN" altLang="en-US" sz="12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海外申请专利12项，海外授权</a:t>
            </a:r>
            <a:r>
              <a:rPr lang="en-US" altLang="zh-CN" sz="12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200" b="1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200" dirty="0">
                <a:solidFill>
                  <a:srgbClr val="003B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xmlns="" id="{1970089B-C15F-4EAA-B652-F00264EF26BA}"/>
              </a:ext>
            </a:extLst>
          </p:cNvPr>
          <p:cNvSpPr/>
          <p:nvPr/>
        </p:nvSpPr>
        <p:spPr>
          <a:xfrm>
            <a:off x="1486249" y="2897940"/>
            <a:ext cx="2846546" cy="43767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专业的100G（4x25G）高频电路和信号完整性设计专长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xmlns="" id="{01F650A7-5F68-4BB8-B87C-517E7261B3A3}"/>
              </a:ext>
            </a:extLst>
          </p:cNvPr>
          <p:cNvSpPr txBox="1"/>
          <p:nvPr/>
        </p:nvSpPr>
        <p:spPr>
          <a:xfrm>
            <a:off x="1486248" y="2664578"/>
            <a:ext cx="2045494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高速电路设计</a:t>
            </a:r>
            <a:endParaRPr lang="zh-CN" altLang="en-US" sz="1400" b="1" kern="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xmlns="" id="{7C1265D1-497F-4730-8F8D-F2910DEED41B}"/>
              </a:ext>
            </a:extLst>
          </p:cNvPr>
          <p:cNvSpPr/>
          <p:nvPr/>
        </p:nvSpPr>
        <p:spPr>
          <a:xfrm>
            <a:off x="5573509" y="1261578"/>
            <a:ext cx="2955608" cy="25288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专有的自由空间耦合与亚微米对准技术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xmlns="" id="{403E7E5E-9035-4427-BFC2-6C8AF8B51BAE}"/>
              </a:ext>
            </a:extLst>
          </p:cNvPr>
          <p:cNvSpPr txBox="1"/>
          <p:nvPr/>
        </p:nvSpPr>
        <p:spPr>
          <a:xfrm>
            <a:off x="5573511" y="1025357"/>
            <a:ext cx="2045494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l" eaLnBrk="1" latinLnBrk="0" hangingPunct="1">
              <a:lnSpc>
                <a:spcPct val="100000"/>
              </a:lnSpc>
              <a:buClr>
                <a:srgbClr val="FFFFFF"/>
              </a:buClr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单模并行光学设计</a:t>
            </a:r>
            <a:endParaRPr lang="zh-CN" altLang="en-US" sz="1400" b="1" kern="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4445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</a:blip>
          <a:srcRect/>
          <a:stretch>
            <a:fillRect t="1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A3F93A8B-7E71-4689-B14A-4710AEAB5E61}"/>
              </a:ext>
            </a:extLst>
          </p:cNvPr>
          <p:cNvGrpSpPr/>
          <p:nvPr/>
        </p:nvGrpSpPr>
        <p:grpSpPr>
          <a:xfrm>
            <a:off x="539593" y="3867143"/>
            <a:ext cx="7416783" cy="629124"/>
            <a:chOff x="907" y="8005"/>
            <a:chExt cx="11404" cy="1321"/>
          </a:xfrm>
        </p:grpSpPr>
        <p:sp>
          <p:nvSpPr>
            <p:cNvPr id="25" name="文本1">
              <a:extLst>
                <a:ext uri="{FF2B5EF4-FFF2-40B4-BE49-F238E27FC236}">
                  <a16:creationId xmlns:a16="http://schemas.microsoft.com/office/drawing/2014/main" xmlns="" id="{8ECAEFAF-E0A6-45E8-B506-96746A2311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4" y="8010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标题1">
              <a:extLst>
                <a:ext uri="{FF2B5EF4-FFF2-40B4-BE49-F238E27FC236}">
                  <a16:creationId xmlns:a16="http://schemas.microsoft.com/office/drawing/2014/main" xmlns="" id="{ECA2C1E2-66CA-4E7E-AD62-8126577A97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07" y="8005"/>
              <a:ext cx="2616" cy="1321"/>
            </a:xfrm>
            <a:prstGeom prst="roundRect">
              <a:avLst>
                <a:gd name="adj" fmla="val 1192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软件类</a:t>
              </a:r>
              <a:endParaRPr lang="en-US" altLang="zh-CN" sz="1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TextBox 156">
              <a:extLst>
                <a:ext uri="{FF2B5EF4-FFF2-40B4-BE49-F238E27FC236}">
                  <a16:creationId xmlns:a16="http://schemas.microsoft.com/office/drawing/2014/main" xmlns="" id="{12FCB80C-89D0-40C1-B7A6-FD75E8084B6F}"/>
                </a:ext>
              </a:extLst>
            </p:cNvPr>
            <p:cNvSpPr txBox="1"/>
            <p:nvPr/>
          </p:nvSpPr>
          <p:spPr>
            <a:xfrm>
              <a:off x="4150" y="8073"/>
              <a:ext cx="7739" cy="1099"/>
            </a:xfrm>
            <a:prstGeom prst="rect">
              <a:avLst/>
            </a:prstGeom>
            <a:noFill/>
          </p:spPr>
          <p:txBody>
            <a:bodyPr wrap="square" lIns="48388" rIns="48388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测试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软件上位机开发及测试硬件平台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开发。  </a:t>
              </a:r>
              <a:endPara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可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从事产品固件开发（</a:t>
              </a:r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Firmware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）工作。</a:t>
              </a:r>
              <a:endPara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6DD43A3B-79AD-4769-8D9C-290D5D09228C}"/>
              </a:ext>
            </a:extLst>
          </p:cNvPr>
          <p:cNvGrpSpPr/>
          <p:nvPr/>
        </p:nvGrpSpPr>
        <p:grpSpPr>
          <a:xfrm>
            <a:off x="539593" y="3166589"/>
            <a:ext cx="7416783" cy="629603"/>
            <a:chOff x="907" y="6302"/>
            <a:chExt cx="11404" cy="1322"/>
          </a:xfrm>
        </p:grpSpPr>
        <p:sp>
          <p:nvSpPr>
            <p:cNvPr id="49" name="文本1">
              <a:extLst>
                <a:ext uri="{FF2B5EF4-FFF2-40B4-BE49-F238E27FC236}">
                  <a16:creationId xmlns:a16="http://schemas.microsoft.com/office/drawing/2014/main" xmlns="" id="{FE61C20A-EBCF-4359-B26C-65C3C57740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4" y="6308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rgbClr val="35A6D9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" name="标题1">
              <a:extLst>
                <a:ext uri="{FF2B5EF4-FFF2-40B4-BE49-F238E27FC236}">
                  <a16:creationId xmlns:a16="http://schemas.microsoft.com/office/drawing/2014/main" xmlns="" id="{D4FCDF75-D975-4491-B334-1ACC0B97C4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07" y="6302"/>
              <a:ext cx="2616" cy="1321"/>
            </a:xfrm>
            <a:prstGeom prst="roundRect">
              <a:avLst>
                <a:gd name="adj" fmla="val 11921"/>
              </a:avLst>
            </a:prstGeom>
            <a:solidFill>
              <a:srgbClr val="35A6D9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机械类</a:t>
              </a:r>
              <a:endParaRPr lang="en-US" altLang="zh-CN" sz="1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TextBox 185">
              <a:extLst>
                <a:ext uri="{FF2B5EF4-FFF2-40B4-BE49-F238E27FC236}">
                  <a16:creationId xmlns:a16="http://schemas.microsoft.com/office/drawing/2014/main" xmlns="" id="{4BE6D788-D7BC-46CE-8CC7-C6772E4C3983}"/>
                </a:ext>
              </a:extLst>
            </p:cNvPr>
            <p:cNvSpPr txBox="1"/>
            <p:nvPr/>
          </p:nvSpPr>
          <p:spPr>
            <a:xfrm>
              <a:off x="4162" y="6357"/>
              <a:ext cx="7718" cy="1099"/>
            </a:xfrm>
            <a:prstGeom prst="rect">
              <a:avLst/>
            </a:prstGeom>
            <a:noFill/>
          </p:spPr>
          <p:txBody>
            <a:bodyPr wrap="square" lIns="48388" rIns="48388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机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构件设计、热学及力学仿真、产品机械干涉的解决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          也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可从事光学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或者光模块工艺开发工作。</a:t>
              </a:r>
              <a:endPara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F5457B25-85A7-480B-B7C8-BD2DB997221C}"/>
              </a:ext>
            </a:extLst>
          </p:cNvPr>
          <p:cNvGrpSpPr/>
          <p:nvPr/>
        </p:nvGrpSpPr>
        <p:grpSpPr>
          <a:xfrm>
            <a:off x="539593" y="1765462"/>
            <a:ext cx="7416783" cy="629603"/>
            <a:chOff x="907" y="3516"/>
            <a:chExt cx="11403" cy="1322"/>
          </a:xfrm>
        </p:grpSpPr>
        <p:sp>
          <p:nvSpPr>
            <p:cNvPr id="55" name="文本1">
              <a:extLst>
                <a:ext uri="{FF2B5EF4-FFF2-40B4-BE49-F238E27FC236}">
                  <a16:creationId xmlns:a16="http://schemas.microsoft.com/office/drawing/2014/main" xmlns="" id="{2746E745-EF8F-46E5-886C-E1C7505599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3" y="3522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rgbClr val="003B83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6" name="标题1">
              <a:extLst>
                <a:ext uri="{FF2B5EF4-FFF2-40B4-BE49-F238E27FC236}">
                  <a16:creationId xmlns:a16="http://schemas.microsoft.com/office/drawing/2014/main" xmlns="" id="{74665DAC-4C32-4F0A-BD86-7853FAFE23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07" y="3516"/>
              <a:ext cx="2615" cy="1321"/>
            </a:xfrm>
            <a:prstGeom prst="roundRect">
              <a:avLst>
                <a:gd name="adj" fmla="val 11921"/>
              </a:avLst>
            </a:prstGeom>
            <a:solidFill>
              <a:srgbClr val="003B83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电磁场与电磁波</a:t>
              </a:r>
              <a:endParaRPr lang="en-US" altLang="zh-CN" sz="1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1" name="TextBox 170">
              <a:extLst>
                <a:ext uri="{FF2B5EF4-FFF2-40B4-BE49-F238E27FC236}">
                  <a16:creationId xmlns:a16="http://schemas.microsoft.com/office/drawing/2014/main" xmlns="" id="{D4D30CF5-13FD-49EC-8B6D-F01E186DACDC}"/>
                </a:ext>
              </a:extLst>
            </p:cNvPr>
            <p:cNvSpPr txBox="1"/>
            <p:nvPr/>
          </p:nvSpPr>
          <p:spPr>
            <a:xfrm>
              <a:off x="4214" y="3697"/>
              <a:ext cx="7713" cy="90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高频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电路设计、高频仿真及高频性能改善、和电子工程师</a:t>
              </a:r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&amp;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机构工程师</a:t>
              </a:r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&amp;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光学工程师一起主导</a:t>
              </a:r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EMI/EMC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改善。</a:t>
              </a:r>
              <a:endPara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xmlns="" id="{B70985E6-5BD8-4B2D-BB78-F6CDA28EC548}"/>
              </a:ext>
            </a:extLst>
          </p:cNvPr>
          <p:cNvGrpSpPr/>
          <p:nvPr/>
        </p:nvGrpSpPr>
        <p:grpSpPr>
          <a:xfrm>
            <a:off x="539593" y="1064422"/>
            <a:ext cx="7415482" cy="630079"/>
            <a:chOff x="907" y="2122"/>
            <a:chExt cx="11402" cy="1323"/>
          </a:xfrm>
        </p:grpSpPr>
        <p:sp>
          <p:nvSpPr>
            <p:cNvPr id="70" name="文本1">
              <a:extLst>
                <a:ext uri="{FF2B5EF4-FFF2-40B4-BE49-F238E27FC236}">
                  <a16:creationId xmlns:a16="http://schemas.microsoft.com/office/drawing/2014/main" xmlns="" id="{4F2ED6A2-5E7B-427C-A220-04A6FDC802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2" y="2129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rgbClr val="16446F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1" name="标题1">
              <a:extLst>
                <a:ext uri="{FF2B5EF4-FFF2-40B4-BE49-F238E27FC236}">
                  <a16:creationId xmlns:a16="http://schemas.microsoft.com/office/drawing/2014/main" xmlns="" id="{50CA7EC3-CC2A-474B-92A8-82ACFBC0AD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07" y="2122"/>
              <a:ext cx="2614" cy="1322"/>
            </a:xfrm>
            <a:prstGeom prst="roundRect">
              <a:avLst>
                <a:gd name="adj" fmla="val 11921"/>
              </a:avLst>
            </a:prstGeom>
            <a:solidFill>
              <a:srgbClr val="16446F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电子</a:t>
              </a:r>
              <a:r>
                <a:rPr lang="en-US" altLang="zh-CN" sz="14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en-US" sz="14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电路</a:t>
              </a:r>
              <a:endParaRPr lang="en-US" altLang="zh-CN" sz="1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5" name="TextBox 68">
              <a:extLst>
                <a:ext uri="{FF2B5EF4-FFF2-40B4-BE49-F238E27FC236}">
                  <a16:creationId xmlns:a16="http://schemas.microsoft.com/office/drawing/2014/main" xmlns="" id="{8470E4A0-69BD-485E-8198-52A4EF33E9F8}"/>
                </a:ext>
              </a:extLst>
            </p:cNvPr>
            <p:cNvSpPr txBox="1"/>
            <p:nvPr/>
          </p:nvSpPr>
          <p:spPr>
            <a:xfrm>
              <a:off x="4237" y="2576"/>
              <a:ext cx="7787" cy="45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电子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原理图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设计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硬件方案设计，相关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电芯片和电子元件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选型。</a:t>
              </a:r>
              <a:endPara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xmlns="" id="{990C4DF9-CBD1-45D9-946B-FE042391CF44}"/>
              </a:ext>
            </a:extLst>
          </p:cNvPr>
          <p:cNvGrpSpPr/>
          <p:nvPr/>
        </p:nvGrpSpPr>
        <p:grpSpPr>
          <a:xfrm>
            <a:off x="539592" y="2466023"/>
            <a:ext cx="7416784" cy="629604"/>
            <a:chOff x="907" y="4909"/>
            <a:chExt cx="11403" cy="1322"/>
          </a:xfrm>
        </p:grpSpPr>
        <p:sp>
          <p:nvSpPr>
            <p:cNvPr id="79" name="文本1">
              <a:extLst>
                <a:ext uri="{FF2B5EF4-FFF2-40B4-BE49-F238E27FC236}">
                  <a16:creationId xmlns:a16="http://schemas.microsoft.com/office/drawing/2014/main" xmlns="" id="{8E84B723-F81C-4795-952E-558D7590CF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33" y="4915"/>
              <a:ext cx="8577" cy="1316"/>
            </a:xfrm>
            <a:prstGeom prst="roundRect">
              <a:avLst>
                <a:gd name="adj" fmla="val 11505"/>
              </a:avLst>
            </a:prstGeom>
            <a:noFill/>
            <a:ln w="15875" cap="flat" cmpd="sng" algn="ctr">
              <a:solidFill>
                <a:srgbClr val="178AB5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0" name="标题1">
              <a:extLst>
                <a:ext uri="{FF2B5EF4-FFF2-40B4-BE49-F238E27FC236}">
                  <a16:creationId xmlns:a16="http://schemas.microsoft.com/office/drawing/2014/main" xmlns="" id="{48AE5EDF-D25D-4CC7-8A10-41D33C0AAF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07" y="4909"/>
              <a:ext cx="2615" cy="1321"/>
            </a:xfrm>
            <a:prstGeom prst="roundRect">
              <a:avLst>
                <a:gd name="adj" fmla="val 11921"/>
              </a:avLst>
            </a:prstGeom>
            <a:solidFill>
              <a:schemeClr val="accent2">
                <a:lumMod val="75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62118" tIns="31058" rIns="62118" bIns="31058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光学</a:t>
              </a:r>
              <a:r>
                <a:rPr lang="en-US" altLang="zh-CN" sz="14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en-US" sz="14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光学工程</a:t>
              </a:r>
              <a:endParaRPr lang="en-US" altLang="zh-CN" sz="1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1" name="TextBox 164">
              <a:extLst>
                <a:ext uri="{FF2B5EF4-FFF2-40B4-BE49-F238E27FC236}">
                  <a16:creationId xmlns:a16="http://schemas.microsoft.com/office/drawing/2014/main" xmlns="" id="{C5597C7F-4EBC-4134-8022-29E3D9E76EA4}"/>
                </a:ext>
              </a:extLst>
            </p:cNvPr>
            <p:cNvSpPr txBox="1"/>
            <p:nvPr/>
          </p:nvSpPr>
          <p:spPr>
            <a:xfrm>
              <a:off x="4212" y="5131"/>
              <a:ext cx="5900" cy="90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光学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光路设计、光学无源部件的设计与仿真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也</a:t>
              </a:r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可从事</a:t>
              </a:r>
              <a:r>
                <a:rPr lang="zh-CN" altLang="en-US" sz="1400" b="1" dirty="0" smtClean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光学工艺开发工作。</a:t>
              </a:r>
              <a:endPara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9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2956644" y="407155"/>
            <a:ext cx="31034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我们的平台与专业的关系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98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1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605212" y="299393"/>
            <a:ext cx="1974900" cy="292388"/>
          </a:xfr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defTabSz="914355"/>
            <a:r>
              <a:rPr lang="zh-CN" altLang="en-US" sz="1900" b="1" spc="30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</a:rPr>
              <a:t>我们关注的领域</a:t>
            </a:r>
            <a:endParaRPr lang="en-US" altLang="ko-KR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 rot="2700000">
            <a:off x="4865191" y="1543967"/>
            <a:ext cx="2743200" cy="27432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black">
          <a:xfrm>
            <a:off x="5088855" y="2599367"/>
            <a:ext cx="2273301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oper Black" pitchFamily="18" charset="0"/>
                <a:ea typeface="宋体" pitchFamily="2" charset="-122"/>
              </a:rPr>
              <a:t>Innolight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oper Black" pitchFamily="18" charset="0"/>
              <a:ea typeface="宋体" pitchFamily="2" charset="-122"/>
            </a:endParaRPr>
          </a:p>
        </p:txBody>
      </p:sp>
      <p:grpSp>
        <p:nvGrpSpPr>
          <p:cNvPr id="16" name="Group 34"/>
          <p:cNvGrpSpPr>
            <a:grpSpLocks/>
          </p:cNvGrpSpPr>
          <p:nvPr/>
        </p:nvGrpSpPr>
        <p:grpSpPr bwMode="auto">
          <a:xfrm>
            <a:off x="5592911" y="804192"/>
            <a:ext cx="1336675" cy="1346200"/>
            <a:chOff x="2390" y="1358"/>
            <a:chExt cx="842" cy="848"/>
          </a:xfrm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2390" y="1358"/>
              <a:ext cx="842" cy="848"/>
            </a:xfrm>
            <a:prstGeom prst="roundRect">
              <a:avLst>
                <a:gd name="adj" fmla="val 13537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38100">
              <a:solidFill>
                <a:srgbClr val="EAEAE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>
                <a:ea typeface="宋体" pitchFamily="2" charset="-122"/>
              </a:endParaRPr>
            </a:p>
          </p:txBody>
        </p:sp>
        <p:pic>
          <p:nvPicPr>
            <p:cNvPr id="18" name="Picture 26" descr="Pictur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1927"/>
              <a:ext cx="30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7" descr="Pictur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81" y="1380"/>
              <a:ext cx="30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35"/>
          <p:cNvGrpSpPr>
            <a:grpSpLocks/>
          </p:cNvGrpSpPr>
          <p:nvPr/>
        </p:nvGrpSpPr>
        <p:grpSpPr bwMode="auto">
          <a:xfrm>
            <a:off x="7397254" y="2229767"/>
            <a:ext cx="1339850" cy="1346200"/>
            <a:chOff x="3515" y="2256"/>
            <a:chExt cx="844" cy="848"/>
          </a:xfrm>
        </p:grpSpPr>
        <p:sp>
          <p:nvSpPr>
            <p:cNvPr id="21" name="AutoShape 5"/>
            <p:cNvSpPr>
              <a:spLocks noChangeArrowheads="1"/>
            </p:cNvSpPr>
            <p:nvPr/>
          </p:nvSpPr>
          <p:spPr bwMode="gray">
            <a:xfrm>
              <a:off x="3515" y="2256"/>
              <a:ext cx="844" cy="848"/>
            </a:xfrm>
            <a:prstGeom prst="roundRect">
              <a:avLst>
                <a:gd name="adj" fmla="val 12440"/>
              </a:avLst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38100">
              <a:solidFill>
                <a:srgbClr val="EAEAE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>
                <a:ea typeface="宋体" pitchFamily="2" charset="-122"/>
              </a:endParaRPr>
            </a:p>
          </p:txBody>
        </p:sp>
        <p:pic>
          <p:nvPicPr>
            <p:cNvPr id="22" name="Picture 28" descr="Pictur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544" y="2826"/>
              <a:ext cx="30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9" descr="Pictur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10800000">
              <a:off x="4013" y="2273"/>
              <a:ext cx="30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36"/>
          <p:cNvGrpSpPr>
            <a:grpSpLocks/>
          </p:cNvGrpSpPr>
          <p:nvPr/>
        </p:nvGrpSpPr>
        <p:grpSpPr bwMode="auto">
          <a:xfrm>
            <a:off x="5579566" y="3745830"/>
            <a:ext cx="1336675" cy="1346200"/>
            <a:chOff x="2370" y="3211"/>
            <a:chExt cx="842" cy="848"/>
          </a:xfrm>
        </p:grpSpPr>
        <p:sp>
          <p:nvSpPr>
            <p:cNvPr id="25" name="AutoShape 7"/>
            <p:cNvSpPr>
              <a:spLocks noChangeArrowheads="1"/>
            </p:cNvSpPr>
            <p:nvPr/>
          </p:nvSpPr>
          <p:spPr bwMode="gray">
            <a:xfrm>
              <a:off x="2370" y="3211"/>
              <a:ext cx="842" cy="848"/>
            </a:xfrm>
            <a:prstGeom prst="roundRect">
              <a:avLst>
                <a:gd name="adj" fmla="val 13537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38100">
              <a:solidFill>
                <a:srgbClr val="EAEAE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>
                <a:ea typeface="宋体" pitchFamily="2" charset="-122"/>
              </a:endParaRPr>
            </a:p>
          </p:txBody>
        </p:sp>
        <p:pic>
          <p:nvPicPr>
            <p:cNvPr id="26" name="Picture 30" descr="Pictur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406" y="3781"/>
              <a:ext cx="30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1" descr="Pictur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10800000">
              <a:off x="2863" y="3228"/>
              <a:ext cx="30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37"/>
          <p:cNvGrpSpPr>
            <a:grpSpLocks/>
          </p:cNvGrpSpPr>
          <p:nvPr/>
        </p:nvGrpSpPr>
        <p:grpSpPr bwMode="auto">
          <a:xfrm>
            <a:off x="3717429" y="2218655"/>
            <a:ext cx="1336675" cy="1346200"/>
            <a:chOff x="1197" y="2249"/>
            <a:chExt cx="842" cy="848"/>
          </a:xfrm>
        </p:grpSpPr>
        <p:sp>
          <p:nvSpPr>
            <p:cNvPr id="29" name="AutoShape 6"/>
            <p:cNvSpPr>
              <a:spLocks noChangeArrowheads="1"/>
            </p:cNvSpPr>
            <p:nvPr/>
          </p:nvSpPr>
          <p:spPr bwMode="gray">
            <a:xfrm>
              <a:off x="1197" y="2249"/>
              <a:ext cx="842" cy="848"/>
            </a:xfrm>
            <a:prstGeom prst="roundRect">
              <a:avLst>
                <a:gd name="adj" fmla="val 11875"/>
              </a:avLst>
            </a:prstGeom>
            <a:gradFill rotWithShape="1">
              <a:gsLst>
                <a:gs pos="0">
                  <a:srgbClr val="006BD6">
                    <a:gamma/>
                    <a:shade val="46275"/>
                    <a:invGamma/>
                  </a:srgbClr>
                </a:gs>
                <a:gs pos="50000">
                  <a:srgbClr val="006BD6"/>
                </a:gs>
                <a:gs pos="100000">
                  <a:srgbClr val="006BD6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38100">
              <a:solidFill>
                <a:srgbClr val="EAEAE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>
                <a:ea typeface="宋体" pitchFamily="2" charset="-122"/>
              </a:endParaRPr>
            </a:p>
          </p:txBody>
        </p:sp>
        <p:pic>
          <p:nvPicPr>
            <p:cNvPr id="30" name="Picture 32" descr="Pictur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" y="2832"/>
              <a:ext cx="30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3" descr="Pictur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" y="2267"/>
              <a:ext cx="30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Rectangle 9"/>
          <p:cNvSpPr>
            <a:spLocks noChangeArrowheads="1"/>
          </p:cNvSpPr>
          <p:nvPr/>
        </p:nvSpPr>
        <p:spPr bwMode="white">
          <a:xfrm>
            <a:off x="3707904" y="2706474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CN" altLang="en-US" dirty="0" smtClean="0">
                <a:solidFill>
                  <a:srgbClr val="FEFEFE"/>
                </a:solidFill>
                <a:latin typeface="微软雅黑" pitchFamily="34" charset="-122"/>
                <a:ea typeface="微软雅黑" pitchFamily="34" charset="-122"/>
              </a:rPr>
              <a:t>人工智能</a:t>
            </a:r>
            <a:endParaRPr lang="en-US" dirty="0">
              <a:solidFill>
                <a:srgbClr val="FEFEF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white">
          <a:xfrm>
            <a:off x="7406237" y="2706474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CN" altLang="en-US" dirty="0" smtClean="0">
                <a:solidFill>
                  <a:srgbClr val="FEFEFE"/>
                </a:solidFill>
                <a:latin typeface="微软雅黑" pitchFamily="34" charset="-122"/>
                <a:ea typeface="微软雅黑" pitchFamily="34" charset="-122"/>
              </a:rPr>
              <a:t>激光雷达</a:t>
            </a:r>
            <a:endParaRPr lang="en-US" dirty="0">
              <a:solidFill>
                <a:srgbClr val="FEFEF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white">
          <a:xfrm>
            <a:off x="5489004" y="1059582"/>
            <a:ext cx="15314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dirty="0">
                <a:solidFill>
                  <a:srgbClr val="FEFEFE"/>
                </a:solidFill>
                <a:latin typeface="微软雅黑" pitchFamily="34" charset="-122"/>
                <a:ea typeface="微软雅黑" pitchFamily="34" charset="-122"/>
              </a:rPr>
              <a:t>硅</a:t>
            </a:r>
            <a:r>
              <a:rPr lang="zh-CN" altLang="en-US" dirty="0" smtClean="0">
                <a:solidFill>
                  <a:srgbClr val="FEFEFE"/>
                </a:solidFill>
                <a:latin typeface="微软雅黑" pitchFamily="34" charset="-122"/>
                <a:ea typeface="微软雅黑" pitchFamily="34" charset="-122"/>
              </a:rPr>
              <a:t>光</a:t>
            </a:r>
            <a:endParaRPr lang="en-US" altLang="zh-CN" dirty="0" smtClean="0">
              <a:solidFill>
                <a:srgbClr val="FEFEF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>
              <a:defRPr/>
            </a:pPr>
            <a:r>
              <a:rPr lang="zh-CN" altLang="en-US" dirty="0" smtClean="0">
                <a:solidFill>
                  <a:srgbClr val="FEFEFE"/>
                </a:solidFill>
                <a:latin typeface="微软雅黑" pitchFamily="34" charset="-122"/>
                <a:ea typeface="微软雅黑" pitchFamily="34" charset="-122"/>
              </a:rPr>
              <a:t>半导体技术</a:t>
            </a:r>
            <a:endParaRPr lang="en-US" dirty="0">
              <a:solidFill>
                <a:srgbClr val="FEFEF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white">
          <a:xfrm>
            <a:off x="5573662" y="4083918"/>
            <a:ext cx="13874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dirty="0" smtClean="0">
                <a:solidFill>
                  <a:srgbClr val="FEFEFE"/>
                </a:solidFill>
                <a:latin typeface="微软雅黑" pitchFamily="34" charset="-122"/>
                <a:ea typeface="微软雅黑" pitchFamily="34" charset="-122"/>
              </a:rPr>
              <a:t>光通信领域核心芯片</a:t>
            </a:r>
            <a:endParaRPr lang="en-US" dirty="0">
              <a:solidFill>
                <a:srgbClr val="FEFEF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583161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5" y="1448391"/>
            <a:ext cx="2758374" cy="3592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9671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0" y="2841173"/>
            <a:ext cx="9144000" cy="2302329"/>
          </a:xfrm>
          <a:custGeom>
            <a:avLst/>
            <a:gdLst>
              <a:gd name="connsiteX0" fmla="*/ 6147319 w 12192000"/>
              <a:gd name="connsiteY0" fmla="*/ 0 h 2628583"/>
              <a:gd name="connsiteX1" fmla="*/ 12126508 w 12192000"/>
              <a:gd name="connsiteY1" fmla="*/ 1615154 h 2628583"/>
              <a:gd name="connsiteX2" fmla="*/ 12192000 w 12192000"/>
              <a:gd name="connsiteY2" fmla="*/ 1669808 h 2628583"/>
              <a:gd name="connsiteX3" fmla="*/ 12192000 w 12192000"/>
              <a:gd name="connsiteY3" fmla="*/ 2575022 h 2628583"/>
              <a:gd name="connsiteX4" fmla="*/ 12138439 w 12192000"/>
              <a:gd name="connsiteY4" fmla="*/ 2628583 h 2628583"/>
              <a:gd name="connsiteX5" fmla="*/ 53561 w 12192000"/>
              <a:gd name="connsiteY5" fmla="*/ 2628583 h 2628583"/>
              <a:gd name="connsiteX6" fmla="*/ 0 w 12192000"/>
              <a:gd name="connsiteY6" fmla="*/ 2575022 h 2628583"/>
              <a:gd name="connsiteX7" fmla="*/ 0 w 12192000"/>
              <a:gd name="connsiteY7" fmla="*/ 1755460 h 2628583"/>
              <a:gd name="connsiteX8" fmla="*/ 168130 w 12192000"/>
              <a:gd name="connsiteY8" fmla="*/ 1615154 h 2628583"/>
              <a:gd name="connsiteX9" fmla="*/ 6147319 w 12192000"/>
              <a:gd name="connsiteY9" fmla="*/ 0 h 262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628583">
                <a:moveTo>
                  <a:pt x="6147319" y="0"/>
                </a:moveTo>
                <a:cubicBezTo>
                  <a:pt x="8681242" y="0"/>
                  <a:pt x="10900314" y="646831"/>
                  <a:pt x="12126508" y="1615154"/>
                </a:cubicBezTo>
                <a:lnTo>
                  <a:pt x="12192000" y="1669808"/>
                </a:lnTo>
                <a:lnTo>
                  <a:pt x="12192000" y="2575022"/>
                </a:lnTo>
                <a:cubicBezTo>
                  <a:pt x="12192000" y="2604603"/>
                  <a:pt x="12168020" y="2628583"/>
                  <a:pt x="12138439" y="2628583"/>
                </a:cubicBezTo>
                <a:lnTo>
                  <a:pt x="53561" y="2628583"/>
                </a:lnTo>
                <a:cubicBezTo>
                  <a:pt x="23980" y="2628583"/>
                  <a:pt x="0" y="2604603"/>
                  <a:pt x="0" y="2575022"/>
                </a:cubicBezTo>
                <a:lnTo>
                  <a:pt x="0" y="1755460"/>
                </a:lnTo>
                <a:lnTo>
                  <a:pt x="168130" y="1615154"/>
                </a:lnTo>
                <a:cubicBezTo>
                  <a:pt x="1394324" y="646831"/>
                  <a:pt x="3613396" y="0"/>
                  <a:pt x="6147319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50800" dist="12700" dir="16200000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68577" tIns="34289" rIns="68577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100" kern="0" dirty="0">
              <a:solidFill>
                <a:srgbClr val="FFFFFF"/>
              </a:solidFill>
              <a:latin typeface="Segoe UI Light" panose="020F0502020204030204"/>
              <a:cs typeface="+mn-ea"/>
              <a:sym typeface="+mn-lt"/>
            </a:endParaRPr>
          </a:p>
        </p:txBody>
      </p:sp>
      <p:sp>
        <p:nvSpPr>
          <p:cNvPr id="45" name="文本框 4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 txBox="1"/>
          <p:nvPr/>
        </p:nvSpPr>
        <p:spPr>
          <a:xfrm>
            <a:off x="3453719" y="3137682"/>
            <a:ext cx="2236569" cy="701728"/>
          </a:xfrm>
          <a:prstGeom prst="rect">
            <a:avLst/>
          </a:prstGeom>
          <a:noFill/>
        </p:spPr>
        <p:txBody>
          <a:bodyPr wrap="none" lIns="91436" tIns="45718" rIns="91436" bIns="45718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5400" b="1" spc="600" baseline="-3000" dirty="0">
                <a:solidFill>
                  <a:srgbClr val="008E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薪酬福利</a:t>
            </a:r>
          </a:p>
        </p:txBody>
      </p:sp>
      <p:cxnSp>
        <p:nvCxnSpPr>
          <p:cNvPr id="46" name="直接连接符 4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CxnSpPr/>
          <p:nvPr/>
        </p:nvCxnSpPr>
        <p:spPr>
          <a:xfrm>
            <a:off x="2296888" y="3812717"/>
            <a:ext cx="4550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93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518666">
            <a:off x="8642745" y="-1303734"/>
            <a:ext cx="27385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12" name="Oval 9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518666">
            <a:off x="9533333" y="-1141809"/>
            <a:ext cx="27385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13" name="Oval 9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248372">
            <a:off x="9439272" y="438153"/>
            <a:ext cx="53578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14" name="Oval 96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518666">
            <a:off x="9911950" y="-329802"/>
            <a:ext cx="27384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2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3933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1.01184 0.98426 " pathEditMode="relative" rAng="0" ptsTypes="AA">
                                      <p:cBhvr>
                                        <p:cTn id="15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99" y="4921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73229 0.64745 " pathEditMode="relative" rAng="0" ptsTypes="AA">
                                      <p:cBhvr>
                                        <p:cTn id="20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3236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-0.5668 0.56181 " pathEditMode="relative" rAng="0" ptsTypes="AA">
                                      <p:cBhvr>
                                        <p:cTn id="25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46" y="2807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73229 0.64745 " pathEditMode="relative" rAng="0" ptsTypes="AA">
                                      <p:cBhvr>
                                        <p:cTn id="30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3236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1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100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旭创特色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55DC8B2-5EEE-4E2F-945C-46B0F9B0277C}"/>
              </a:ext>
            </a:extLst>
          </p:cNvPr>
          <p:cNvSpPr/>
          <p:nvPr/>
        </p:nvSpPr>
        <p:spPr>
          <a:xfrm>
            <a:off x="6397445" y="95047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prstClr val="white"/>
                </a:solidFill>
                <a:latin typeface="启功字体简体" panose="03000509000000000000" pitchFamily="65" charset="-122"/>
                <a:ea typeface="启功字体简体" panose="03000509000000000000" pitchFamily="65" charset="-122"/>
              </a:rPr>
              <a:t>年度调薪</a:t>
            </a:r>
            <a:endParaRPr lang="en-US" altLang="zh-CN" sz="1400" dirty="0">
              <a:solidFill>
                <a:prstClr val="white"/>
              </a:solidFill>
              <a:latin typeface="启功字体简体" panose="03000509000000000000" pitchFamily="65" charset="-122"/>
              <a:ea typeface="启功字体简体" panose="03000509000000000000" pitchFamily="65" charset="-122"/>
            </a:endParaRPr>
          </a:p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prstClr val="white"/>
                </a:solidFill>
                <a:latin typeface="启功字体简体" panose="03000509000000000000" pitchFamily="65" charset="-122"/>
                <a:ea typeface="启功字体简体" panose="03000509000000000000" pitchFamily="65" charset="-122"/>
              </a:rPr>
              <a:t>特别调薪</a:t>
            </a: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38E5108E-2C4F-4B18-BACB-26FC3CA6883C}"/>
              </a:ext>
            </a:extLst>
          </p:cNvPr>
          <p:cNvSpPr/>
          <p:nvPr/>
        </p:nvSpPr>
        <p:spPr>
          <a:xfrm>
            <a:off x="4981964" y="95047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提案改善奖金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A22AA52D-E98E-4676-9BA0-40372B10093D}"/>
              </a:ext>
            </a:extLst>
          </p:cNvPr>
          <p:cNvSpPr/>
          <p:nvPr/>
        </p:nvSpPr>
        <p:spPr>
          <a:xfrm>
            <a:off x="5686993" y="222916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spcBef>
                <a:spcPct val="0"/>
              </a:spcBef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“一对一”人文关怀</a:t>
            </a:r>
            <a:endParaRPr lang="en-US" altLang="zh-CN" sz="1400" dirty="0">
              <a:latin typeface="启功字体简体" panose="03000509000000000000" pitchFamily="65" charset="-122"/>
              <a:ea typeface="启功字体简体" panose="03000509000000000000" pitchFamily="65" charset="-122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xmlns="" id="{5268DE8F-B8D0-47EA-88D3-DF12D8979B55}"/>
              </a:ext>
            </a:extLst>
          </p:cNvPr>
          <p:cNvSpPr/>
          <p:nvPr/>
        </p:nvSpPr>
        <p:spPr>
          <a:xfrm>
            <a:off x="7102475" y="222916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年度旅游</a:t>
            </a: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xmlns="" id="{45FA4EB4-2E94-4FA5-A75D-4182AD0D4776}"/>
              </a:ext>
            </a:extLst>
          </p:cNvPr>
          <p:cNvSpPr/>
          <p:nvPr/>
        </p:nvSpPr>
        <p:spPr>
          <a:xfrm>
            <a:off x="6397445" y="3507855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30" tIns="234747" rIns="204231" bIns="234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优租房配套</a:t>
            </a:r>
            <a:endParaRPr lang="zh-CN" altLang="en-US" sz="1400" dirty="0">
              <a:latin typeface="启功字体简体" panose="03000509000000000000" pitchFamily="65" charset="-122"/>
              <a:ea typeface="启功字体简体" panose="03000509000000000000" pitchFamily="65" charset="-122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xmlns="" id="{D284DAA1-FC43-493C-9E9D-A4D0810EEA34}"/>
              </a:ext>
            </a:extLst>
          </p:cNvPr>
          <p:cNvSpPr/>
          <p:nvPr/>
        </p:nvSpPr>
        <p:spPr>
          <a:xfrm>
            <a:off x="4981964" y="3507855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更多带薪年假</a:t>
            </a: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xmlns="" id="{C9951FAE-1D1D-476B-89CA-B239E8F5A6C2}"/>
              </a:ext>
            </a:extLst>
          </p:cNvPr>
          <p:cNvSpPr/>
          <p:nvPr/>
        </p:nvSpPr>
        <p:spPr>
          <a:xfrm>
            <a:off x="7812926" y="95047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高层次人才补贴</a:t>
            </a: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xmlns="" id="{219486B9-0F27-4E31-BC93-D8D6E1874AC2}"/>
              </a:ext>
            </a:extLst>
          </p:cNvPr>
          <p:cNvSpPr/>
          <p:nvPr/>
        </p:nvSpPr>
        <p:spPr>
          <a:xfrm>
            <a:off x="8517953" y="222916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8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xmlns="" id="{4AF90E39-4FEA-4A43-9BD5-405FCB7DB0A5}"/>
              </a:ext>
            </a:extLst>
          </p:cNvPr>
          <p:cNvSpPr/>
          <p:nvPr/>
        </p:nvSpPr>
        <p:spPr>
          <a:xfrm>
            <a:off x="7815881" y="3507855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购房补贴申报</a:t>
            </a: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xmlns="" id="{31777E79-2954-4A80-AD88-9641C8335118}"/>
              </a:ext>
            </a:extLst>
          </p:cNvPr>
          <p:cNvSpPr/>
          <p:nvPr/>
        </p:nvSpPr>
        <p:spPr>
          <a:xfrm>
            <a:off x="4272746" y="222916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职业通道量身定制</a:t>
            </a: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xmlns="" id="{DED8E3C2-F724-4C50-8379-E9C154F8F876}"/>
              </a:ext>
            </a:extLst>
          </p:cNvPr>
          <p:cNvSpPr/>
          <p:nvPr/>
        </p:nvSpPr>
        <p:spPr>
          <a:xfrm>
            <a:off x="2155742" y="95047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prstClr val="white"/>
                </a:solidFill>
                <a:latin typeface="启功字体简体" panose="03000509000000000000" pitchFamily="65" charset="-122"/>
                <a:ea typeface="启功字体简体" panose="03000509000000000000" pitchFamily="65" charset="-122"/>
              </a:rPr>
              <a:t>年终奖金</a:t>
            </a: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xmlns="" id="{DDD82598-C5B8-4816-9C0D-49B3C5DC57CE}"/>
              </a:ext>
            </a:extLst>
          </p:cNvPr>
          <p:cNvSpPr/>
          <p:nvPr/>
        </p:nvSpPr>
        <p:spPr>
          <a:xfrm>
            <a:off x="740264" y="95047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股权激励</a:t>
            </a: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xmlns="" id="{A9FF87CD-8C5F-4C44-A41D-49DB43CC4A1F}"/>
              </a:ext>
            </a:extLst>
          </p:cNvPr>
          <p:cNvSpPr/>
          <p:nvPr/>
        </p:nvSpPr>
        <p:spPr>
          <a:xfrm>
            <a:off x="1445291" y="222916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入职住宿</a:t>
            </a: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xmlns="" id="{2A51BE41-1289-4959-928D-CAE3D20098F3}"/>
              </a:ext>
            </a:extLst>
          </p:cNvPr>
          <p:cNvSpPr/>
          <p:nvPr/>
        </p:nvSpPr>
        <p:spPr>
          <a:xfrm>
            <a:off x="2860772" y="222916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在职攻读学历补贴</a:t>
            </a:r>
            <a:endParaRPr lang="zh-CN" altLang="en-US" sz="1400" dirty="0">
              <a:latin typeface="启功字体简体" panose="03000509000000000000" pitchFamily="65" charset="-122"/>
              <a:ea typeface="启功字体简体" panose="03000509000000000000" pitchFamily="65" charset="-122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xmlns="" id="{F0B6AED1-BEFB-4A9C-8A3B-3BAC6EE3CE7F}"/>
              </a:ext>
            </a:extLst>
          </p:cNvPr>
          <p:cNvSpPr/>
          <p:nvPr/>
        </p:nvSpPr>
        <p:spPr>
          <a:xfrm>
            <a:off x="2155742" y="3507855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30" tIns="234747" rIns="204231" bIns="234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意外险</a:t>
            </a:r>
            <a:endParaRPr lang="zh-CN" altLang="en-US" sz="1400" dirty="0">
              <a:latin typeface="启功字体简体" panose="03000509000000000000" pitchFamily="65" charset="-122"/>
              <a:ea typeface="启功字体简体" panose="03000509000000000000" pitchFamily="65" charset="-122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xmlns="" id="{F28B95DC-8E5D-4D03-AEA8-CCB2AF16E4AA}"/>
              </a:ext>
            </a:extLst>
          </p:cNvPr>
          <p:cNvSpPr/>
          <p:nvPr/>
        </p:nvSpPr>
        <p:spPr>
          <a:xfrm>
            <a:off x="740264" y="3507855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婚丧生育补贴</a:t>
            </a:r>
            <a:endParaRPr lang="zh-CN" altLang="en-US" sz="1400" dirty="0">
              <a:latin typeface="启功字体简体" panose="03000509000000000000" pitchFamily="65" charset="-122"/>
              <a:ea typeface="启功字体简体" panose="03000509000000000000" pitchFamily="65" charset="-122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xmlns="" id="{580CDEA6-C700-42DA-836E-F321C105BECD}"/>
              </a:ext>
            </a:extLst>
          </p:cNvPr>
          <p:cNvSpPr/>
          <p:nvPr/>
        </p:nvSpPr>
        <p:spPr>
          <a:xfrm>
            <a:off x="3571223" y="95047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项目奖金</a:t>
            </a: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xmlns="" id="{21E74BAE-BC03-49FB-ACC2-593181D088B5}"/>
              </a:ext>
            </a:extLst>
          </p:cNvPr>
          <p:cNvSpPr/>
          <p:nvPr/>
        </p:nvSpPr>
        <p:spPr>
          <a:xfrm>
            <a:off x="3574178" y="3507855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节日礼品</a:t>
            </a: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xmlns="" id="{2F3D41B4-1730-4748-B5CE-5054AB2A3840}"/>
              </a:ext>
            </a:extLst>
          </p:cNvPr>
          <p:cNvSpPr/>
          <p:nvPr/>
        </p:nvSpPr>
        <p:spPr>
          <a:xfrm>
            <a:off x="31046" y="2229162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落户苏州</a:t>
            </a: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xmlns="" id="{C7791D34-58CA-41EA-9B08-D20E4530995D}"/>
              </a:ext>
            </a:extLst>
          </p:cNvPr>
          <p:cNvSpPr/>
          <p:nvPr/>
        </p:nvSpPr>
        <p:spPr>
          <a:xfrm>
            <a:off x="-675218" y="950469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8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400" dirty="0">
              <a:latin typeface="启功字体简体" panose="03000509000000000000" pitchFamily="65" charset="-122"/>
              <a:ea typeface="启功字体简体" panose="03000509000000000000" pitchFamily="65" charset="-122"/>
            </a:endParaRPr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xmlns="" id="{A5F6D709-0263-4E63-AE09-A6CF98AAD1E8}"/>
              </a:ext>
            </a:extLst>
          </p:cNvPr>
          <p:cNvSpPr/>
          <p:nvPr/>
        </p:nvSpPr>
        <p:spPr>
          <a:xfrm>
            <a:off x="-678173" y="3507855"/>
            <a:ext cx="1310631" cy="1506472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8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228" tIns="270746" rIns="240229" bIns="270746" numCol="1" spcCol="1270" anchor="ctr" anchorCtr="0">
            <a:noAutofit/>
          </a:bodyPr>
          <a:lstStyle/>
          <a:p>
            <a:pPr algn="ctr" defTabSz="6222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400" dirty="0">
              <a:latin typeface="启功字体简体" panose="03000509000000000000" pitchFamily="65" charset="-122"/>
              <a:ea typeface="启功字体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47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="" xmlns:a16="http://schemas.microsoft.com/office/drawing/2014/main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4170911" y="346476"/>
            <a:ext cx="67486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薪 资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2784709" y="1787737"/>
            <a:ext cx="1440000" cy="1440000"/>
            <a:chOff x="6689" y="4704"/>
            <a:chExt cx="2119" cy="2119"/>
          </a:xfrm>
        </p:grpSpPr>
        <p:sp>
          <p:nvSpPr>
            <p:cNvPr id="8" name="Oval 16"/>
            <p:cNvSpPr/>
            <p:nvPr/>
          </p:nvSpPr>
          <p:spPr>
            <a:xfrm>
              <a:off x="6689" y="4704"/>
              <a:ext cx="2119" cy="2119"/>
            </a:xfrm>
            <a:prstGeom prst="ellipse">
              <a:avLst/>
            </a:prstGeom>
            <a:solidFill>
              <a:srgbClr val="35A6D9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" name="文本框 16"/>
            <p:cNvSpPr txBox="1"/>
            <p:nvPr/>
          </p:nvSpPr>
          <p:spPr>
            <a:xfrm>
              <a:off x="6880" y="5446"/>
              <a:ext cx="1736" cy="6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zh-CN" alt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月薪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745992" y="1790795"/>
            <a:ext cx="1440000" cy="1440000"/>
            <a:chOff x="9623" y="4704"/>
            <a:chExt cx="2119" cy="2119"/>
          </a:xfrm>
        </p:grpSpPr>
        <p:sp>
          <p:nvSpPr>
            <p:cNvPr id="12" name="Oval 17"/>
            <p:cNvSpPr/>
            <p:nvPr/>
          </p:nvSpPr>
          <p:spPr>
            <a:xfrm>
              <a:off x="9623" y="4704"/>
              <a:ext cx="2119" cy="2119"/>
            </a:xfrm>
            <a:prstGeom prst="ellipse">
              <a:avLst/>
            </a:prstGeom>
            <a:solidFill>
              <a:srgbClr val="003B83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21920"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13" name="文本框 23"/>
            <p:cNvSpPr txBox="1"/>
            <p:nvPr/>
          </p:nvSpPr>
          <p:spPr>
            <a:xfrm>
              <a:off x="9855" y="5446"/>
              <a:ext cx="1643" cy="6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zh-CN" alt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安家费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920476" y="1790795"/>
            <a:ext cx="1440000" cy="1440000"/>
            <a:chOff x="6689" y="4704"/>
            <a:chExt cx="2119" cy="2119"/>
          </a:xfrm>
        </p:grpSpPr>
        <p:sp>
          <p:nvSpPr>
            <p:cNvPr id="17" name="Oval 16"/>
            <p:cNvSpPr/>
            <p:nvPr/>
          </p:nvSpPr>
          <p:spPr>
            <a:xfrm>
              <a:off x="6689" y="4704"/>
              <a:ext cx="2119" cy="2119"/>
            </a:xfrm>
            <a:prstGeom prst="ellipse">
              <a:avLst/>
            </a:prstGeom>
            <a:solidFill>
              <a:srgbClr val="35A6D9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6"/>
            <p:cNvSpPr txBox="1"/>
            <p:nvPr/>
          </p:nvSpPr>
          <p:spPr>
            <a:xfrm>
              <a:off x="6880" y="5446"/>
              <a:ext cx="1736" cy="6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zh-CN" alt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年终奖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71964" y="1779662"/>
            <a:ext cx="1440000" cy="1440000"/>
            <a:chOff x="9623" y="4704"/>
            <a:chExt cx="2119" cy="2119"/>
          </a:xfrm>
        </p:grpSpPr>
        <p:sp>
          <p:nvSpPr>
            <p:cNvPr id="20" name="Oval 17"/>
            <p:cNvSpPr/>
            <p:nvPr/>
          </p:nvSpPr>
          <p:spPr>
            <a:xfrm>
              <a:off x="9623" y="4704"/>
              <a:ext cx="2119" cy="2119"/>
            </a:xfrm>
            <a:prstGeom prst="ellipse">
              <a:avLst/>
            </a:prstGeom>
            <a:solidFill>
              <a:srgbClr val="003B83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21920"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21" name="文本框 23"/>
            <p:cNvSpPr txBox="1"/>
            <p:nvPr/>
          </p:nvSpPr>
          <p:spPr>
            <a:xfrm>
              <a:off x="9855" y="5446"/>
              <a:ext cx="1643" cy="6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zh-CN" alt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薪资</a:t>
              </a:r>
            </a:p>
          </p:txBody>
        </p:sp>
      </p:grpSp>
      <p:sp>
        <p:nvSpPr>
          <p:cNvPr id="2" name="等于号 1"/>
          <p:cNvSpPr/>
          <p:nvPr/>
        </p:nvSpPr>
        <p:spPr>
          <a:xfrm>
            <a:off x="2311966" y="2369959"/>
            <a:ext cx="472745" cy="35592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加号 2"/>
          <p:cNvSpPr/>
          <p:nvPr/>
        </p:nvSpPr>
        <p:spPr>
          <a:xfrm>
            <a:off x="4224710" y="2327108"/>
            <a:ext cx="521283" cy="43084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22" name="加号 21"/>
          <p:cNvSpPr/>
          <p:nvPr/>
        </p:nvSpPr>
        <p:spPr>
          <a:xfrm>
            <a:off x="6380327" y="2327108"/>
            <a:ext cx="521283" cy="43084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161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520903" y="407155"/>
            <a:ext cx="197490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完善的晋升体系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240969"/>
              </p:ext>
            </p:extLst>
          </p:nvPr>
        </p:nvGraphicFramePr>
        <p:xfrm>
          <a:off x="251521" y="699536"/>
          <a:ext cx="8712968" cy="43204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7"/>
                <a:gridCol w="792088"/>
                <a:gridCol w="1749780"/>
                <a:gridCol w="1770091"/>
                <a:gridCol w="1598237"/>
                <a:gridCol w="2010685"/>
              </a:tblGrid>
              <a:tr h="24800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职等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职类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管理序列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技术序列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专业序列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市场序列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【TOP*】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CEO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【TOP】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副总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院士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【11】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五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首席工程师（二）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【10】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资深总监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首席工程师（一）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【09】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四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总监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主任工程师（二）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主任管理师（二）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市场</a:t>
                      </a:r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销售总监</a:t>
                      </a:r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二</a:t>
                      </a:r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【08】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资深经理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主任工程师（一）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主任管理师（一）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市场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销售总监（一）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【07】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经理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高级工程师（二）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高级管理师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二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市场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销售经理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二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【06】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副理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高级工程师（一）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高级管理师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一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市场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销售经理（一）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【05】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资深组长（二）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工程师（二）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管理师（二）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市场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销售主管（二）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【04】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资深组长（一）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工程师（一）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管理师（一）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市场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销售主管（一）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【03】</a:t>
                      </a: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组长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助理工程师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助理管理师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市场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销售专员（二）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【02】</a:t>
                      </a:r>
                      <a:endParaRPr lang="zh-CN" altLang="en-US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宋体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技术员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管理员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市场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销售专员（一）</a:t>
                      </a:r>
                    </a:p>
                  </a:txBody>
                  <a:tcPr marL="9525" marR="9525" marT="9525" marB="0" anchor="ctr"/>
                </a:tc>
              </a:tr>
              <a:tr h="3132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【01】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操作员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事务员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事务员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818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085" y="267494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招聘岗位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744435"/>
              </p:ext>
            </p:extLst>
          </p:nvPr>
        </p:nvGraphicFramePr>
        <p:xfrm>
          <a:off x="202482" y="529180"/>
          <a:ext cx="8470870" cy="4634858"/>
        </p:xfrm>
        <a:graphic>
          <a:graphicData uri="http://schemas.openxmlformats.org/drawingml/2006/table">
            <a:tbl>
              <a:tblPr/>
              <a:tblGrid>
                <a:gridCol w="481086"/>
                <a:gridCol w="1480261"/>
                <a:gridCol w="1423958"/>
                <a:gridCol w="474653"/>
                <a:gridCol w="2644493"/>
                <a:gridCol w="1966419"/>
              </a:tblGrid>
              <a:tr h="23655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编号</a:t>
                      </a:r>
                    </a:p>
                  </a:txBody>
                  <a:tcPr marL="6557" marR="6557" marT="6557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需求方向</a:t>
                      </a:r>
                    </a:p>
                  </a:txBody>
                  <a:tcPr marL="6557" marR="6557" marT="655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需求岗位</a:t>
                      </a:r>
                    </a:p>
                  </a:txBody>
                  <a:tcPr marL="6557" marR="6557" marT="655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人数</a:t>
                      </a:r>
                    </a:p>
                  </a:txBody>
                  <a:tcPr marL="6557" marR="6557" marT="655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工作内容</a:t>
                      </a:r>
                    </a:p>
                  </a:txBody>
                  <a:tcPr marL="6557" marR="6557" marT="655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意向专业</a:t>
                      </a:r>
                    </a:p>
                  </a:txBody>
                  <a:tcPr marL="6557" marR="6557" marT="655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49457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557" marR="6557" marT="6557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+mn-ea"/>
                          <a:cs typeface="+mn-cs"/>
                        </a:rPr>
                        <a:t>测试开发工程师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测试开发工程师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测试系统、管理数据库软件、产品调试及其他软件开发工作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电子、通信、光电子电磁场、微波等相关专业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34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硅光测试工程师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硅光芯片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器件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模块仿真测试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光学，物理，电子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342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2</a:t>
                      </a:r>
                    </a:p>
                  </a:txBody>
                  <a:tcPr marL="6557" marR="6557" marT="6557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+mn-ea"/>
                          <a:cs typeface="+mn-cs"/>
                        </a:rPr>
                        <a:t>软件开发工程师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固件设计工程师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集成软件开发、编写、运行与优化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计算机科学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自动化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34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测试平台开发工程师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测试平台优化、开发设计、程序优化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计算机科学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自动化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34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软件平台开发工程师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测试软件优化、软件运行平台开发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计算机科学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自动化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3</a:t>
                      </a:r>
                    </a:p>
                  </a:txBody>
                  <a:tcPr marL="6557" marR="6557" marT="6557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+mn-ea"/>
                          <a:cs typeface="+mn-cs"/>
                        </a:rPr>
                        <a:t>机构设计工程师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机构设计工程师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光器件、光模块内部结构设计与优化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机械设计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45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4</a:t>
                      </a:r>
                    </a:p>
                  </a:txBody>
                  <a:tcPr marL="6557" marR="6557" marT="6557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+mn-ea"/>
                          <a:cs typeface="+mn-cs"/>
                        </a:rPr>
                        <a:t>电子电路设计工程师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EDA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设计工程师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PCB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设计，信号完整性仿真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电子、通信、光电子电磁场、微波等相关专业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45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电子工程师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硬件方案设计、电子电路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设计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电子，通信，自动控制、光电子电磁场、微波等相关专业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9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模块电子工艺工程师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产品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调试、量产验证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电子、通信、光电子、光学工程、机械、材料</a:t>
                      </a:r>
                      <a:r>
                        <a:rPr lang="zh-CN" alt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工艺相关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专业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46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5</a:t>
                      </a:r>
                    </a:p>
                  </a:txBody>
                  <a:tcPr marL="6557" marR="6557" marT="6557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+mn-ea"/>
                          <a:cs typeface="+mn-cs"/>
                        </a:rPr>
                        <a:t>光学设计工程师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工艺工程师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光学设计、工艺开发、工艺优化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光学，电子，材料等专业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光学产品工程师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产品从研发一直到量产的全生命周期管理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光学，物理，电子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0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光学工程师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新产品导入过程中光学端分析优化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光通信，物理，材料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45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6</a:t>
                      </a:r>
                    </a:p>
                  </a:txBody>
                  <a:tcPr marL="6557" marR="6557" marT="6557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+mn-ea"/>
                          <a:cs typeface="+mn-cs"/>
                        </a:rPr>
                        <a:t>高频设计与测试工程师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高频器件设计与仿真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信号完整性仿真，高频性能测量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电子、通信、光电子电磁场、微波等相关专业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45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高速信号测试工程师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设计和测试高速器件封装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光电子，微波，</a:t>
                      </a:r>
                      <a:r>
                        <a:rPr lang="zh-CN" alt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电子、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通信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34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高频电子工程师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5G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方向高频电子应用验证与改善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+mn-ea"/>
                          <a:cs typeface="+mn-cs"/>
                        </a:rPr>
                        <a:t>电磁场与微波技术专业</a:t>
                      </a:r>
                    </a:p>
                  </a:txBody>
                  <a:tcPr marL="6557" marR="6557" marT="6557" marB="0" anchor="ctr">
                    <a:lnL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509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文本占位符 318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solidFill>
            <a:srgbClr val="1B6DA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 dirty="0"/>
              <a:t> </a:t>
            </a:r>
          </a:p>
        </p:txBody>
      </p:sp>
      <p:sp>
        <p:nvSpPr>
          <p:cNvPr id="320" name="文本占位符 319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solidFill>
            <a:srgbClr val="44B4D7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 dirty="0"/>
              <a:t> </a:t>
            </a:r>
          </a:p>
        </p:txBody>
      </p:sp>
      <p:sp>
        <p:nvSpPr>
          <p:cNvPr id="328" name="文本占位符 327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algn="l"/>
            <a:r>
              <a:rPr lang="en-US" sz="100" dirty="0"/>
              <a:t>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09447" y="1132033"/>
            <a:ext cx="5811584" cy="36934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1105" tIns="30554" rIns="61105" bIns="30554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简历投递：</a:t>
            </a:r>
            <a:endParaRPr lang="en-US" altLang="zh-CN" b="1" dirty="0">
              <a:solidFill>
                <a:schemeClr val="tx2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cathy.cao@innolight.com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shawn.meng@innolight.com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sunny.zhang@innolight.com</a:t>
            </a:r>
            <a:r>
              <a:rPr lang="en-US" altLang="zh-CN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/>
            </a:r>
            <a:br>
              <a:rPr lang="en-US" altLang="zh-CN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</a:b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公司地址：</a:t>
            </a:r>
            <a:endParaRPr lang="en-US" altLang="zh-CN" sz="12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苏州工业园区霞盛路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号</a:t>
            </a:r>
            <a:endParaRPr lang="en-US" altLang="zh-CN" sz="12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         </a:t>
            </a:r>
            <a:endParaRPr lang="en-US" altLang="zh-CN" sz="1200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联系人：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Cathy Cao</a:t>
            </a:r>
            <a:endParaRPr lang="en-US" altLang="zh-CN" sz="1200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联系电话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 15962103703/(86)512-86669288-8181</a:t>
            </a:r>
            <a:endParaRPr lang="en-US" altLang="zh-CN" sz="1200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联系人：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Shawn </a:t>
            </a:r>
            <a:r>
              <a:rPr lang="en-US" altLang="zh-CN" sz="12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Meng</a:t>
            </a:r>
            <a:endParaRPr lang="en-US" altLang="zh-CN" sz="1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联系电话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:18603922660/(86)512-86669288-8117</a:t>
            </a: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联系人：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Sunny Zhang</a:t>
            </a:r>
          </a:p>
          <a:p>
            <a:pPr defTabSz="6110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联系电话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:13625278990 /(86)512-86669288-8117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公司网址：</a:t>
            </a:r>
            <a:r>
              <a:rPr lang="en-US" altLang="zh-CN" sz="12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http://www.innolight.com/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网申地址：</a:t>
            </a:r>
            <a:r>
              <a:rPr lang="en-US" altLang="zh-CN" sz="12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http://campus.51job.com/innolight.com/cn</a:t>
            </a:r>
          </a:p>
        </p:txBody>
      </p:sp>
      <p:sp>
        <p:nvSpPr>
          <p:cNvPr id="318" name="文本占位符 317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solidFill>
            <a:srgbClr val="2B365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 dirty="0"/>
              <a:t> </a:t>
            </a:r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C688CA9A-644D-47DE-8D95-B77ADA9C4F9E}"/>
              </a:ext>
            </a:extLst>
          </p:cNvPr>
          <p:cNvSpPr>
            <a:spLocks/>
          </p:cNvSpPr>
          <p:nvPr/>
        </p:nvSpPr>
        <p:spPr bwMode="auto">
          <a:xfrm>
            <a:off x="3944088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联系我们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D91CA667-9DC1-4109-82E7-2FC82E0DBF62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CD7528E6-0D0A-4E27-A70C-C4B217261B18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915568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113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DF4772F-82B2-4D1F-9266-A906E275B9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0" r="6441" b="7678"/>
          <a:stretch/>
        </p:blipFill>
        <p:spPr>
          <a:xfrm rot="689983">
            <a:off x="276745" y="320205"/>
            <a:ext cx="1910180" cy="14092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任意多边形 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/>
          <p:nvPr/>
        </p:nvSpPr>
        <p:spPr>
          <a:xfrm>
            <a:off x="0" y="2841173"/>
            <a:ext cx="9144000" cy="2302329"/>
          </a:xfrm>
          <a:custGeom>
            <a:avLst/>
            <a:gdLst>
              <a:gd name="connsiteX0" fmla="*/ 6147319 w 12192000"/>
              <a:gd name="connsiteY0" fmla="*/ 0 h 2628583"/>
              <a:gd name="connsiteX1" fmla="*/ 12126508 w 12192000"/>
              <a:gd name="connsiteY1" fmla="*/ 1615154 h 2628583"/>
              <a:gd name="connsiteX2" fmla="*/ 12192000 w 12192000"/>
              <a:gd name="connsiteY2" fmla="*/ 1669808 h 2628583"/>
              <a:gd name="connsiteX3" fmla="*/ 12192000 w 12192000"/>
              <a:gd name="connsiteY3" fmla="*/ 2575022 h 2628583"/>
              <a:gd name="connsiteX4" fmla="*/ 12138439 w 12192000"/>
              <a:gd name="connsiteY4" fmla="*/ 2628583 h 2628583"/>
              <a:gd name="connsiteX5" fmla="*/ 53561 w 12192000"/>
              <a:gd name="connsiteY5" fmla="*/ 2628583 h 2628583"/>
              <a:gd name="connsiteX6" fmla="*/ 0 w 12192000"/>
              <a:gd name="connsiteY6" fmla="*/ 2575022 h 2628583"/>
              <a:gd name="connsiteX7" fmla="*/ 0 w 12192000"/>
              <a:gd name="connsiteY7" fmla="*/ 1755460 h 2628583"/>
              <a:gd name="connsiteX8" fmla="*/ 168130 w 12192000"/>
              <a:gd name="connsiteY8" fmla="*/ 1615154 h 2628583"/>
              <a:gd name="connsiteX9" fmla="*/ 6147319 w 12192000"/>
              <a:gd name="connsiteY9" fmla="*/ 0 h 262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628583">
                <a:moveTo>
                  <a:pt x="6147319" y="0"/>
                </a:moveTo>
                <a:cubicBezTo>
                  <a:pt x="8681242" y="0"/>
                  <a:pt x="10900314" y="646831"/>
                  <a:pt x="12126508" y="1615154"/>
                </a:cubicBezTo>
                <a:lnTo>
                  <a:pt x="12192000" y="1669808"/>
                </a:lnTo>
                <a:lnTo>
                  <a:pt x="12192000" y="2575022"/>
                </a:lnTo>
                <a:cubicBezTo>
                  <a:pt x="12192000" y="2604603"/>
                  <a:pt x="12168020" y="2628583"/>
                  <a:pt x="12138439" y="2628583"/>
                </a:cubicBezTo>
                <a:lnTo>
                  <a:pt x="53561" y="2628583"/>
                </a:lnTo>
                <a:cubicBezTo>
                  <a:pt x="23980" y="2628583"/>
                  <a:pt x="0" y="2604603"/>
                  <a:pt x="0" y="2575022"/>
                </a:cubicBezTo>
                <a:lnTo>
                  <a:pt x="0" y="1755460"/>
                </a:lnTo>
                <a:lnTo>
                  <a:pt x="168130" y="1615154"/>
                </a:lnTo>
                <a:cubicBezTo>
                  <a:pt x="1394324" y="646831"/>
                  <a:pt x="3613396" y="0"/>
                  <a:pt x="6147319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50800" dist="12700" dir="16200000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68577" tIns="34289" rIns="68577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100" kern="0" dirty="0">
              <a:solidFill>
                <a:srgbClr val="FFFFFF"/>
              </a:solidFill>
              <a:latin typeface="Segoe UI Light" panose="020F0502020204030204"/>
              <a:cs typeface="+mn-ea"/>
              <a:sym typeface="+mn-lt"/>
            </a:endParaRPr>
          </a:p>
        </p:txBody>
      </p:sp>
      <p:sp>
        <p:nvSpPr>
          <p:cNvPr id="45" name="文本框 4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 txBox="1"/>
          <p:nvPr/>
        </p:nvSpPr>
        <p:spPr>
          <a:xfrm>
            <a:off x="3453722" y="3137682"/>
            <a:ext cx="2236569" cy="701728"/>
          </a:xfrm>
          <a:prstGeom prst="rect">
            <a:avLst/>
          </a:prstGeom>
          <a:noFill/>
        </p:spPr>
        <p:txBody>
          <a:bodyPr wrap="none" lIns="91436" tIns="45718" rIns="91436" bIns="45718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5400" b="1" spc="600" baseline="-3000" dirty="0">
                <a:solidFill>
                  <a:srgbClr val="008E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旭创人文</a:t>
            </a:r>
          </a:p>
        </p:txBody>
      </p:sp>
      <p:cxnSp>
        <p:nvCxnSpPr>
          <p:cNvPr id="46" name="直接连接符 4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CxnSpPr/>
          <p:nvPr/>
        </p:nvCxnSpPr>
        <p:spPr>
          <a:xfrm>
            <a:off x="2296888" y="3812717"/>
            <a:ext cx="45502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93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518666">
            <a:off x="8642745" y="-1303734"/>
            <a:ext cx="27385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12" name="Oval 94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518666">
            <a:off x="9533333" y="-1141809"/>
            <a:ext cx="27385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13" name="Oval 95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248372">
            <a:off x="9439272" y="438153"/>
            <a:ext cx="53578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14" name="Oval 96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>
            <a:spLocks noChangeArrowheads="1"/>
          </p:cNvSpPr>
          <p:nvPr/>
        </p:nvSpPr>
        <p:spPr bwMode="auto">
          <a:xfrm rot="3518666">
            <a:off x="9911950" y="-329802"/>
            <a:ext cx="27384" cy="75604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400">
              <a:latin typeface="Calibri" panose="020F0502020204030204" pitchFamily="34" charset="0"/>
            </a:endParaRPr>
          </a:p>
        </p:txBody>
      </p:sp>
      <p:sp>
        <p:nvSpPr>
          <p:cNvPr id="2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40C9981-426F-40DC-A478-00120D3FF7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54" r="4946"/>
          <a:stretch/>
        </p:blipFill>
        <p:spPr>
          <a:xfrm rot="20254627">
            <a:off x="2109356" y="925185"/>
            <a:ext cx="1775475" cy="1409237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F1AB8827-B537-4860-8C8E-A274F76D9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51"/>
          <a:stretch/>
        </p:blipFill>
        <p:spPr bwMode="auto">
          <a:xfrm rot="701734">
            <a:off x="3978317" y="420364"/>
            <a:ext cx="2036270" cy="12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FC32952-F29B-45AD-9F1D-CCD2FCB63C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9"/>
          <a:stretch/>
        </p:blipFill>
        <p:spPr>
          <a:xfrm rot="20362302">
            <a:off x="6109541" y="537037"/>
            <a:ext cx="2597659" cy="151960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389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1.01184 0.98426 " pathEditMode="relative" rAng="0" ptsTypes="AA">
                                      <p:cBhvr>
                                        <p:cTn id="15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99" y="4921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73229 0.64745 " pathEditMode="relative" rAng="0" ptsTypes="AA">
                                      <p:cBhvr>
                                        <p:cTn id="20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3236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-0.5668 0.56181 " pathEditMode="relative" rAng="0" ptsTypes="AA">
                                      <p:cBhvr>
                                        <p:cTn id="25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46" y="2807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73229 0.64745 " pathEditMode="relative" rAng="0" ptsTypes="AA">
                                      <p:cBhvr>
                                        <p:cTn id="30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3236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工作文件\inner doc\公司照片\公司发展经验\公司发展经验\旭创新厂房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8"/>
          <a:stretch/>
        </p:blipFill>
        <p:spPr bwMode="auto">
          <a:xfrm>
            <a:off x="2951820" y="-17316"/>
            <a:ext cx="6210690" cy="282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占位符 2"/>
          <p:cNvSpPr>
            <a:spLocks noGrp="1"/>
          </p:cNvSpPr>
          <p:nvPr/>
        </p:nvSpPr>
        <p:spPr>
          <a:xfrm>
            <a:off x="603886" y="3249454"/>
            <a:ext cx="8000563" cy="1842577"/>
          </a:xfrm>
        </p:spPr>
        <p:txBody>
          <a:bodyPr lIns="68577" tIns="34289" rIns="68577" bIns="34289"/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319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ct val="122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230505" indent="-226695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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467995" indent="-238125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buFont typeface="Credit Suisse Type Roman" pitchFamily="34" charset="0"/>
              <a:buChar char="−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05485" indent="-238125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buFont typeface="Credit Suisse Type Roman" pitchFamily="34" charset="0"/>
              <a:buChar char="−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2" indent="-25716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ct val="80000"/>
              <a:buFont typeface="Wingdings" panose="05000000000000000000" pitchFamily="2" charset="2"/>
              <a:buChar char="n"/>
            </a:pPr>
            <a:r>
              <a:rPr lang="zh-CN" altLang="en-US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全球领先的</a:t>
            </a:r>
            <a:r>
              <a:rPr lang="en-US" altLang="zh-CN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100G/400G</a:t>
            </a:r>
            <a:r>
              <a:rPr lang="zh-CN" altLang="en-US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高速光通信模块研发及制造商。</a:t>
            </a:r>
          </a:p>
          <a:p>
            <a:pPr marL="257162" indent="-25716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ct val="80000"/>
              <a:buFont typeface="Wingdings" panose="05000000000000000000" pitchFamily="2" charset="2"/>
              <a:buChar char="n"/>
            </a:pPr>
            <a:r>
              <a:rPr lang="zh-CN" altLang="en-US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专注于数据中心和无线互联光模块解决方案。</a:t>
            </a:r>
            <a:endParaRPr lang="en-US" altLang="zh-CN" sz="1300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62" indent="-25716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ct val="80000"/>
              <a:buFont typeface="Wingdings" panose="05000000000000000000" pitchFamily="2" charset="2"/>
              <a:buChar char="n"/>
            </a:pPr>
            <a:r>
              <a:rPr lang="zh-CN" altLang="en-US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将业界先进技术和硅谷公司文化，与中国优秀人才和广阔市场相结合，打造世界级高端光模块公司。</a:t>
            </a:r>
            <a:endParaRPr lang="en-US" altLang="zh-CN" sz="1300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62" indent="-25716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ct val="80000"/>
              <a:buFont typeface="Wingdings" panose="05000000000000000000" pitchFamily="2" charset="2"/>
              <a:buChar char="n"/>
            </a:pPr>
            <a:r>
              <a:rPr lang="zh-CN" altLang="en-US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产品广泛应用于下一代超大数据中心，超级计算机，人工智能，</a:t>
            </a:r>
            <a:r>
              <a:rPr lang="en-US" altLang="zh-CN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通信网络和电信网络。</a:t>
            </a:r>
            <a:endParaRPr lang="en-US" altLang="zh-CN" sz="1300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62" indent="-25716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ct val="80000"/>
              <a:buFont typeface="Wingdings" panose="05000000000000000000" pitchFamily="2" charset="2"/>
              <a:buChar char="n"/>
            </a:pPr>
            <a:r>
              <a:rPr lang="en-US" altLang="zh-CN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年登陆资本市场，股票代码：</a:t>
            </a:r>
            <a:r>
              <a:rPr lang="en-US" altLang="zh-CN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300308</a:t>
            </a:r>
            <a:r>
              <a:rPr lang="zh-CN" altLang="en-US" sz="1300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10" name="组合 9"/>
          <p:cNvGrpSpPr/>
          <p:nvPr/>
        </p:nvGrpSpPr>
        <p:grpSpPr>
          <a:xfrm flipH="1">
            <a:off x="-2858" y="-24289"/>
            <a:ext cx="3440732" cy="2829878"/>
            <a:chOff x="14562" y="-51"/>
            <a:chExt cx="4637" cy="5942"/>
          </a:xfrm>
        </p:grpSpPr>
        <p:sp>
          <p:nvSpPr>
            <p:cNvPr id="11" name="Rectangle 12"/>
            <p:cNvSpPr/>
            <p:nvPr/>
          </p:nvSpPr>
          <p:spPr>
            <a:xfrm>
              <a:off x="15081" y="-51"/>
              <a:ext cx="4119" cy="5943"/>
            </a:xfrm>
            <a:prstGeom prst="rect">
              <a:avLst/>
            </a:prstGeom>
            <a:solidFill>
              <a:srgbClr val="003B83"/>
            </a:solidFill>
            <a:ln>
              <a:noFill/>
            </a:ln>
            <a:effectLst>
              <a:outerShdw blurRad="317500" sx="1000" sy="1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" name="Isosceles Triangle 11"/>
            <p:cNvSpPr/>
            <p:nvPr/>
          </p:nvSpPr>
          <p:spPr>
            <a:xfrm rot="16200000" flipH="1">
              <a:off x="14283" y="2661"/>
              <a:ext cx="1076" cy="519"/>
            </a:xfrm>
            <a:prstGeom prst="triangle">
              <a:avLst/>
            </a:prstGeom>
            <a:solidFill>
              <a:srgbClr val="003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185636" y="2240280"/>
            <a:ext cx="1009174" cy="1009174"/>
            <a:chOff x="6689" y="4704"/>
            <a:chExt cx="2119" cy="2119"/>
          </a:xfrm>
        </p:grpSpPr>
        <p:sp>
          <p:nvSpPr>
            <p:cNvPr id="16" name="Oval 16"/>
            <p:cNvSpPr/>
            <p:nvPr/>
          </p:nvSpPr>
          <p:spPr>
            <a:xfrm>
              <a:off x="6689" y="4704"/>
              <a:ext cx="2119" cy="2119"/>
            </a:xfrm>
            <a:prstGeom prst="ellipse">
              <a:avLst/>
            </a:prstGeom>
            <a:solidFill>
              <a:srgbClr val="35A6D9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881" y="5299"/>
              <a:ext cx="1736" cy="13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业务总部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苏州工业园区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82956" y="2240280"/>
            <a:ext cx="1009174" cy="1009174"/>
            <a:chOff x="9623" y="4704"/>
            <a:chExt cx="2119" cy="2119"/>
          </a:xfrm>
        </p:grpSpPr>
        <p:sp>
          <p:nvSpPr>
            <p:cNvPr id="23" name="Oval 17"/>
            <p:cNvSpPr/>
            <p:nvPr/>
          </p:nvSpPr>
          <p:spPr>
            <a:xfrm>
              <a:off x="9623" y="4704"/>
              <a:ext cx="2119" cy="2119"/>
            </a:xfrm>
            <a:prstGeom prst="ellipse">
              <a:avLst/>
            </a:prstGeom>
            <a:solidFill>
              <a:srgbClr val="003B83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21920"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24" y="5096"/>
              <a:ext cx="2118" cy="13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销售与研发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中国苏州、台湾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与美国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377591" y="2240280"/>
            <a:ext cx="1009174" cy="1009174"/>
            <a:chOff x="15491" y="4704"/>
            <a:chExt cx="2119" cy="2119"/>
          </a:xfrm>
        </p:grpSpPr>
        <p:sp>
          <p:nvSpPr>
            <p:cNvPr id="29" name="Oval 19"/>
            <p:cNvSpPr/>
            <p:nvPr/>
          </p:nvSpPr>
          <p:spPr>
            <a:xfrm>
              <a:off x="15491" y="4704"/>
              <a:ext cx="2119" cy="2119"/>
            </a:xfrm>
            <a:prstGeom prst="ellipse">
              <a:avLst/>
            </a:prstGeom>
            <a:solidFill>
              <a:srgbClr val="003B83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0" rIns="0"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5683" y="5096"/>
              <a:ext cx="1736" cy="13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企业文化</a:t>
              </a:r>
              <a:endParaRPr lang="en-US" altLang="zh-CN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创新 速度</a:t>
              </a:r>
              <a:endParaRPr lang="en-US" altLang="zh-CN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严谨 团队</a:t>
              </a:r>
              <a:endParaRPr lang="en-US" altLang="zh-CN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80272" y="2240280"/>
            <a:ext cx="1009174" cy="1009174"/>
            <a:chOff x="12557" y="4704"/>
            <a:chExt cx="2119" cy="2119"/>
          </a:xfrm>
        </p:grpSpPr>
        <p:sp>
          <p:nvSpPr>
            <p:cNvPr id="32" name="Oval 18"/>
            <p:cNvSpPr/>
            <p:nvPr/>
          </p:nvSpPr>
          <p:spPr>
            <a:xfrm>
              <a:off x="12557" y="4704"/>
              <a:ext cx="2119" cy="2119"/>
            </a:xfrm>
            <a:prstGeom prst="ellipse">
              <a:avLst/>
            </a:prstGeom>
            <a:solidFill>
              <a:srgbClr val="35A6D9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2558" y="5096"/>
              <a:ext cx="2118" cy="13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创始人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硅谷海归博士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与国内精英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" y="1653542"/>
            <a:ext cx="1917859" cy="611505"/>
            <a:chOff x="0" y="3472"/>
            <a:chExt cx="4027" cy="1284"/>
          </a:xfrm>
        </p:grpSpPr>
        <p:sp>
          <p:nvSpPr>
            <p:cNvPr id="41" name="Rectangle 39"/>
            <p:cNvSpPr/>
            <p:nvPr/>
          </p:nvSpPr>
          <p:spPr>
            <a:xfrm>
              <a:off x="731" y="3690"/>
              <a:ext cx="3296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1" tIns="45716" rIns="91431" bIns="45716">
              <a:spAutoFit/>
            </a:bodyPr>
            <a:lstStyle/>
            <a:p>
              <a:pPr algn="l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7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公司</a:t>
              </a:r>
              <a:r>
                <a:rPr lang="zh-CN" altLang="en-US" sz="27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定位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0" y="3472"/>
              <a:ext cx="3930" cy="11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6800" rtlCol="0" anchor="t" anchorCtr="0"/>
            <a:lstStyle/>
            <a:p>
              <a:pPr algn="l"/>
              <a:endParaRPr lang="zh-CN" altLang="en-US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5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6"/>
          <p:cNvSpPr>
            <a:spLocks/>
          </p:cNvSpPr>
          <p:nvPr/>
        </p:nvSpPr>
        <p:spPr bwMode="auto">
          <a:xfrm>
            <a:off x="3585006" y="407155"/>
            <a:ext cx="184666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公司特色</a:t>
            </a:r>
            <a:r>
              <a:rPr lang="en-US" altLang="zh-CN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/</a:t>
            </a:r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优势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2EE19467-23B9-4FDF-A9B7-8FBE4F5C7963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488CC970-6FC3-41E9-AA0C-EC3D80DBE4D5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286489" y="1146870"/>
            <a:ext cx="2803525" cy="775097"/>
          </a:xfrm>
          <a:prstGeom prst="rect">
            <a:avLst/>
          </a:pr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none" lIns="92071" tIns="46036" rIns="92071" bIns="46036" anchor="ctr"/>
          <a:lstStyle/>
          <a:p>
            <a:pPr lvl="1" algn="r"/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高速光收发模块龙头企业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 algn="r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数据中心市场份额全球第一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 algn="r"/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通信应用引导者</a:t>
            </a:r>
            <a:endParaRPr lang="en-US" altLang="zh-CN" sz="1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Freeform 4"/>
          <p:cNvSpPr>
            <a:spLocks/>
          </p:cNvSpPr>
          <p:nvPr/>
        </p:nvSpPr>
        <p:spPr bwMode="auto">
          <a:xfrm>
            <a:off x="3109968" y="1116979"/>
            <a:ext cx="1550988" cy="2670572"/>
          </a:xfrm>
          <a:custGeom>
            <a:avLst/>
            <a:gdLst>
              <a:gd name="T0" fmla="*/ 2 w 977"/>
              <a:gd name="T1" fmla="*/ 0 h 2243"/>
              <a:gd name="T2" fmla="*/ 976 w 977"/>
              <a:gd name="T3" fmla="*/ 2242 h 2243"/>
              <a:gd name="T4" fmla="*/ 0 w 977"/>
              <a:gd name="T5" fmla="*/ 659 h 2243"/>
              <a:gd name="T6" fmla="*/ 2 w 977"/>
              <a:gd name="T7" fmla="*/ 0 h 2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7" h="2243">
                <a:moveTo>
                  <a:pt x="2" y="0"/>
                </a:moveTo>
                <a:lnTo>
                  <a:pt x="976" y="2242"/>
                </a:lnTo>
                <a:lnTo>
                  <a:pt x="0" y="659"/>
                </a:lnTo>
                <a:lnTo>
                  <a:pt x="2" y="0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>
            <a:off x="280136" y="1910483"/>
            <a:ext cx="4357688" cy="1902619"/>
          </a:xfrm>
          <a:custGeom>
            <a:avLst/>
            <a:gdLst>
              <a:gd name="T0" fmla="*/ 0 w 2745"/>
              <a:gd name="T1" fmla="*/ 0 h 1598"/>
              <a:gd name="T2" fmla="*/ 1767 w 2745"/>
              <a:gd name="T3" fmla="*/ 0 h 1598"/>
              <a:gd name="T4" fmla="*/ 2744 w 2745"/>
              <a:gd name="T5" fmla="*/ 1597 h 1598"/>
              <a:gd name="T6" fmla="*/ 0 w 2745"/>
              <a:gd name="T7" fmla="*/ 0 h 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5" h="1598">
                <a:moveTo>
                  <a:pt x="0" y="0"/>
                </a:moveTo>
                <a:lnTo>
                  <a:pt x="1767" y="0"/>
                </a:lnTo>
                <a:lnTo>
                  <a:pt x="2744" y="1597"/>
                </a:lnTo>
                <a:lnTo>
                  <a:pt x="0" y="0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165024" y="1111919"/>
            <a:ext cx="2800350" cy="779860"/>
          </a:xfrm>
          <a:prstGeom prst="rect">
            <a:avLst/>
          </a:pr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none" lIns="92071" tIns="46036" rIns="92071" bIns="46036" anchor="ctr"/>
          <a:lstStyle/>
          <a:p>
            <a:pPr algn="r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近</a:t>
            </a:r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年复合增长率</a:t>
            </a:r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80%</a:t>
            </a:r>
          </a:p>
          <a:p>
            <a:pPr algn="r"/>
            <a:r>
              <a:rPr lang="en-US" altLang="ko-KR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2012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1.6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亿，</a:t>
            </a:r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40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亿</a:t>
            </a:r>
            <a:endParaRPr lang="en-US" altLang="ko-KR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4436119" y="1144646"/>
            <a:ext cx="1720057" cy="2687241"/>
          </a:xfrm>
          <a:custGeom>
            <a:avLst/>
            <a:gdLst>
              <a:gd name="T0" fmla="*/ 984 w 985"/>
              <a:gd name="T1" fmla="*/ 0 h 2257"/>
              <a:gd name="T2" fmla="*/ 0 w 985"/>
              <a:gd name="T3" fmla="*/ 2256 h 2257"/>
              <a:gd name="T4" fmla="*/ 984 w 985"/>
              <a:gd name="T5" fmla="*/ 663 h 2257"/>
              <a:gd name="T6" fmla="*/ 984 w 985"/>
              <a:gd name="T7" fmla="*/ 0 h 2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5" h="2257">
                <a:moveTo>
                  <a:pt x="984" y="0"/>
                </a:moveTo>
                <a:lnTo>
                  <a:pt x="0" y="2256"/>
                </a:lnTo>
                <a:lnTo>
                  <a:pt x="984" y="663"/>
                </a:lnTo>
                <a:lnTo>
                  <a:pt x="984" y="0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36" name="Freeform 8"/>
          <p:cNvSpPr>
            <a:spLocks/>
          </p:cNvSpPr>
          <p:nvPr/>
        </p:nvSpPr>
        <p:spPr bwMode="auto">
          <a:xfrm>
            <a:off x="4619500" y="1910483"/>
            <a:ext cx="4344988" cy="1907381"/>
          </a:xfrm>
          <a:custGeom>
            <a:avLst/>
            <a:gdLst>
              <a:gd name="T0" fmla="*/ 2736 w 2737"/>
              <a:gd name="T1" fmla="*/ 0 h 1602"/>
              <a:gd name="T2" fmla="*/ 984 w 2737"/>
              <a:gd name="T3" fmla="*/ 0 h 1602"/>
              <a:gd name="T4" fmla="*/ 0 w 2737"/>
              <a:gd name="T5" fmla="*/ 1601 h 1602"/>
              <a:gd name="T6" fmla="*/ 2736 w 2737"/>
              <a:gd name="T7" fmla="*/ 0 h 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37" h="1602">
                <a:moveTo>
                  <a:pt x="2736" y="0"/>
                </a:moveTo>
                <a:lnTo>
                  <a:pt x="984" y="0"/>
                </a:lnTo>
                <a:lnTo>
                  <a:pt x="0" y="1601"/>
                </a:lnTo>
                <a:lnTo>
                  <a:pt x="2736" y="0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37" name="Freeform 9"/>
          <p:cNvSpPr>
            <a:spLocks/>
          </p:cNvSpPr>
          <p:nvPr/>
        </p:nvSpPr>
        <p:spPr bwMode="auto">
          <a:xfrm>
            <a:off x="3179248" y="1927910"/>
            <a:ext cx="2833688" cy="2139554"/>
          </a:xfrm>
          <a:custGeom>
            <a:avLst/>
            <a:gdLst>
              <a:gd name="T0" fmla="*/ 0 w 1785"/>
              <a:gd name="T1" fmla="*/ 5 h 1797"/>
              <a:gd name="T2" fmla="*/ 888 w 1785"/>
              <a:gd name="T3" fmla="*/ 1796 h 1797"/>
              <a:gd name="T4" fmla="*/ 1784 w 1785"/>
              <a:gd name="T5" fmla="*/ 0 h 1797"/>
              <a:gd name="T6" fmla="*/ 0 w 1785"/>
              <a:gd name="T7" fmla="*/ 5 h 1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85" h="1797">
                <a:moveTo>
                  <a:pt x="0" y="5"/>
                </a:moveTo>
                <a:lnTo>
                  <a:pt x="888" y="1796"/>
                </a:lnTo>
                <a:lnTo>
                  <a:pt x="1784" y="0"/>
                </a:lnTo>
                <a:lnTo>
                  <a:pt x="0" y="5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267010" y="2931790"/>
            <a:ext cx="2803525" cy="757484"/>
          </a:xfrm>
          <a:prstGeom prst="rect">
            <a:avLst/>
          </a:pr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none" lIns="92071" tIns="46036" rIns="92071" bIns="46036" anchor="ctr"/>
          <a:lstStyle/>
          <a:p>
            <a:pPr algn="r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侧重于技术的职等职级体系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个性化培训定制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Freeform 12"/>
          <p:cNvSpPr>
            <a:spLocks/>
          </p:cNvSpPr>
          <p:nvPr/>
        </p:nvSpPr>
        <p:spPr bwMode="auto">
          <a:xfrm>
            <a:off x="3052251" y="2861793"/>
            <a:ext cx="1539875" cy="2015728"/>
          </a:xfrm>
          <a:custGeom>
            <a:avLst/>
            <a:gdLst>
              <a:gd name="T0" fmla="*/ 2 w 970"/>
              <a:gd name="T1" fmla="*/ 0 h 1693"/>
              <a:gd name="T2" fmla="*/ 969 w 970"/>
              <a:gd name="T3" fmla="*/ 1692 h 1693"/>
              <a:gd name="T4" fmla="*/ 0 w 970"/>
              <a:gd name="T5" fmla="*/ 659 h 1693"/>
              <a:gd name="T6" fmla="*/ 2 w 970"/>
              <a:gd name="T7" fmla="*/ 0 h 1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0" h="1693">
                <a:moveTo>
                  <a:pt x="2" y="0"/>
                </a:moveTo>
                <a:lnTo>
                  <a:pt x="969" y="1692"/>
                </a:lnTo>
                <a:lnTo>
                  <a:pt x="0" y="659"/>
                </a:lnTo>
                <a:lnTo>
                  <a:pt x="2" y="0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45" name="Freeform 13"/>
          <p:cNvSpPr>
            <a:spLocks/>
          </p:cNvSpPr>
          <p:nvPr/>
        </p:nvSpPr>
        <p:spPr bwMode="auto">
          <a:xfrm>
            <a:off x="245550" y="3635698"/>
            <a:ext cx="4344988" cy="1241822"/>
          </a:xfrm>
          <a:custGeom>
            <a:avLst/>
            <a:gdLst>
              <a:gd name="T0" fmla="*/ 0 w 2737"/>
              <a:gd name="T1" fmla="*/ 0 h 1043"/>
              <a:gd name="T2" fmla="*/ 1767 w 2737"/>
              <a:gd name="T3" fmla="*/ 0 h 1043"/>
              <a:gd name="T4" fmla="*/ 2736 w 2737"/>
              <a:gd name="T5" fmla="*/ 1042 h 1043"/>
              <a:gd name="T6" fmla="*/ 0 w 2737"/>
              <a:gd name="T7" fmla="*/ 0 h 10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37" h="1043">
                <a:moveTo>
                  <a:pt x="0" y="0"/>
                </a:moveTo>
                <a:lnTo>
                  <a:pt x="1767" y="0"/>
                </a:lnTo>
                <a:lnTo>
                  <a:pt x="2736" y="1042"/>
                </a:lnTo>
                <a:lnTo>
                  <a:pt x="0" y="0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6175656" y="2914179"/>
            <a:ext cx="2800351" cy="721519"/>
          </a:xfrm>
          <a:prstGeom prst="rect">
            <a:avLst/>
          </a:pr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none" lIns="92071" tIns="46036" rIns="92071" bIns="46036" anchor="ctr"/>
          <a:lstStyle/>
          <a:p>
            <a:pPr algn="r"/>
            <a:r>
              <a:rPr lang="zh-CN" altLang="en-US" sz="12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3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基于市场快速推出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定制化产品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业界首创非气密光模块平台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布局硅光、激光雷达、</a:t>
            </a:r>
            <a:r>
              <a:rPr lang="en-US" altLang="zh-CN" sz="13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AI</a:t>
            </a:r>
            <a:r>
              <a:rPr lang="zh-CN" altLang="en-US" sz="13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前瞻性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技术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>
            <a:off x="4588950" y="2855837"/>
            <a:ext cx="1563688" cy="2010966"/>
          </a:xfrm>
          <a:custGeom>
            <a:avLst/>
            <a:gdLst>
              <a:gd name="T0" fmla="*/ 984 w 985"/>
              <a:gd name="T1" fmla="*/ 0 h 1689"/>
              <a:gd name="T2" fmla="*/ 0 w 985"/>
              <a:gd name="T3" fmla="*/ 1688 h 1689"/>
              <a:gd name="T4" fmla="*/ 984 w 985"/>
              <a:gd name="T5" fmla="*/ 663 h 1689"/>
              <a:gd name="T6" fmla="*/ 984 w 985"/>
              <a:gd name="T7" fmla="*/ 0 h 1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5" h="1689">
                <a:moveTo>
                  <a:pt x="984" y="0"/>
                </a:moveTo>
                <a:lnTo>
                  <a:pt x="0" y="1688"/>
                </a:lnTo>
                <a:lnTo>
                  <a:pt x="984" y="663"/>
                </a:lnTo>
                <a:lnTo>
                  <a:pt x="984" y="0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48" name="Freeform 16"/>
          <p:cNvSpPr>
            <a:spLocks/>
          </p:cNvSpPr>
          <p:nvPr/>
        </p:nvSpPr>
        <p:spPr bwMode="auto">
          <a:xfrm>
            <a:off x="4569898" y="3645223"/>
            <a:ext cx="4357688" cy="1241822"/>
          </a:xfrm>
          <a:custGeom>
            <a:avLst/>
            <a:gdLst>
              <a:gd name="T0" fmla="*/ 2744 w 2745"/>
              <a:gd name="T1" fmla="*/ 0 h 1043"/>
              <a:gd name="T2" fmla="*/ 991 w 2745"/>
              <a:gd name="T3" fmla="*/ 0 h 1043"/>
              <a:gd name="T4" fmla="*/ 0 w 2745"/>
              <a:gd name="T5" fmla="*/ 1042 h 1043"/>
              <a:gd name="T6" fmla="*/ 2744 w 2745"/>
              <a:gd name="T7" fmla="*/ 0 h 10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5" h="1043">
                <a:moveTo>
                  <a:pt x="2744" y="0"/>
                </a:moveTo>
                <a:lnTo>
                  <a:pt x="991" y="0"/>
                </a:lnTo>
                <a:lnTo>
                  <a:pt x="0" y="1042"/>
                </a:lnTo>
                <a:lnTo>
                  <a:pt x="2744" y="0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49" name="Freeform 17"/>
          <p:cNvSpPr>
            <a:spLocks/>
          </p:cNvSpPr>
          <p:nvPr/>
        </p:nvSpPr>
        <p:spPr bwMode="auto">
          <a:xfrm>
            <a:off x="3191948" y="3388048"/>
            <a:ext cx="2833688" cy="1470422"/>
          </a:xfrm>
          <a:custGeom>
            <a:avLst/>
            <a:gdLst>
              <a:gd name="T0" fmla="*/ 0 w 1785"/>
              <a:gd name="T1" fmla="*/ 0 h 1235"/>
              <a:gd name="T2" fmla="*/ 880 w 1785"/>
              <a:gd name="T3" fmla="*/ 1234 h 1235"/>
              <a:gd name="T4" fmla="*/ 1784 w 1785"/>
              <a:gd name="T5" fmla="*/ 5 h 1235"/>
              <a:gd name="T6" fmla="*/ 0 w 1785"/>
              <a:gd name="T7" fmla="*/ 0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85" h="1235">
                <a:moveTo>
                  <a:pt x="0" y="0"/>
                </a:moveTo>
                <a:lnTo>
                  <a:pt x="880" y="1234"/>
                </a:lnTo>
                <a:lnTo>
                  <a:pt x="1784" y="5"/>
                </a:lnTo>
                <a:lnTo>
                  <a:pt x="0" y="0"/>
                </a:lnTo>
              </a:path>
            </a:pathLst>
          </a:cu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3201473" y="2931791"/>
            <a:ext cx="2800350" cy="703907"/>
          </a:xfrm>
          <a:prstGeom prst="rect">
            <a:avLst/>
          </a:pr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none" lIns="92071" tIns="46036" rIns="92071" bIns="46036" anchor="ctr"/>
          <a:lstStyle/>
          <a:p>
            <a:pPr algn="r"/>
            <a:r>
              <a:rPr lang="zh-CN" altLang="en-US" sz="13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硅谷文化：面向技术和人才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             人才机制宽松灵活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任务导向，非强制考勤打卡</a:t>
            </a:r>
            <a:endParaRPr lang="en-US" altLang="ko-KR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3209084" y="4304019"/>
            <a:ext cx="2844800" cy="702338"/>
          </a:xfrm>
          <a:prstGeom prst="rect">
            <a:avLst/>
          </a:pr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none" lIns="87309" tIns="44448" rIns="87309" bIns="44448" anchor="ctr"/>
          <a:lstStyle/>
          <a:p>
            <a:pPr algn="r" defTabSz="825458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谷歌投资的中国唯一，亚洲第二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 defTabSz="825458"/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    2017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年登陆资本市场</a:t>
            </a:r>
            <a:endParaRPr lang="en-US" altLang="ko-KR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7010" y="683566"/>
            <a:ext cx="936104" cy="36933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市场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16616" y="699544"/>
            <a:ext cx="1375566" cy="36933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业绩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87975" y="683566"/>
            <a:ext cx="936104" cy="36933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客户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76594" y="2562460"/>
            <a:ext cx="1381923" cy="36933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注重人才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5549" y="2557141"/>
            <a:ext cx="1381923" cy="36933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发展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空间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42631" y="2547847"/>
            <a:ext cx="1381923" cy="36933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技术制胜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126917" y="3911296"/>
            <a:ext cx="1381923" cy="36933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资本平台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3243957" y="1130623"/>
            <a:ext cx="2800350" cy="779860"/>
          </a:xfrm>
          <a:prstGeom prst="rect">
            <a:avLst/>
          </a:prstGeom>
          <a:gradFill>
            <a:gsLst>
              <a:gs pos="31000">
                <a:srgbClr val="5E9EFF"/>
              </a:gs>
              <a:gs pos="58000">
                <a:srgbClr val="85C2FF"/>
              </a:gs>
              <a:gs pos="93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none" lIns="92071" tIns="46036" rIns="92071" bIns="46036" anchor="ctr"/>
          <a:lstStyle/>
          <a:p>
            <a:pPr algn="r"/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Amazon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Facebook</a:t>
            </a:r>
          </a:p>
          <a:p>
            <a:pPr algn="r"/>
            <a:r>
              <a:rPr lang="en-US" altLang="zh-CN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      </a:t>
            </a:r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阿里、腾讯等顶尖互联网企业</a:t>
            </a:r>
            <a:endParaRPr lang="en-US" altLang="zh-CN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zh-CN" altLang="en-US" sz="13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市场份额均数一数二</a:t>
            </a:r>
            <a:endParaRPr lang="en-US" altLang="ko-KR" sz="13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0121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5" grpId="0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6"/>
          <p:cNvSpPr>
            <a:spLocks/>
          </p:cNvSpPr>
          <p:nvPr/>
        </p:nvSpPr>
        <p:spPr bwMode="auto">
          <a:xfrm>
            <a:off x="3379823" y="407155"/>
            <a:ext cx="225702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旭创人才平台优势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2EE19467-23B9-4FDF-A9B7-8FBE4F5C7963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488CC970-6FC3-41E9-AA0C-EC3D80DBE4D5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" y="2385199"/>
            <a:ext cx="3606098" cy="242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2016717"/>
            <a:ext cx="28860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文本框 32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 txBox="1"/>
          <p:nvPr/>
        </p:nvSpPr>
        <p:spPr>
          <a:xfrm>
            <a:off x="190659" y="4558724"/>
            <a:ext cx="3906180" cy="584775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/>
          <a:p>
            <a:pPr algn="ctr"/>
            <a:r>
              <a:rPr lang="en-US" altLang="zh-CN" sz="3200" b="1" i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Human Factory</a:t>
            </a:r>
          </a:p>
        </p:txBody>
      </p:sp>
      <p:sp>
        <p:nvSpPr>
          <p:cNvPr id="41" name="矩形 40"/>
          <p:cNvSpPr/>
          <p:nvPr/>
        </p:nvSpPr>
        <p:spPr>
          <a:xfrm>
            <a:off x="72775" y="1128836"/>
            <a:ext cx="4024064" cy="69249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/>
          <a:p>
            <a:r>
              <a:rPr lang="zh-CN" altLang="en-US" sz="13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大多数企业（包括跨国欧美企业）：</a:t>
            </a:r>
            <a:endParaRPr lang="en-US" altLang="zh-CN" sz="13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  <a:p>
            <a:r>
              <a:rPr lang="zh-CN" altLang="en-US" sz="13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分工过于细化</a:t>
            </a:r>
            <a:endParaRPr lang="en-US" altLang="zh-CN" sz="13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  <a:p>
            <a:r>
              <a:rPr lang="zh-CN" altLang="en-US" sz="13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每个工程师：一个点上的螺丝钉 </a:t>
            </a:r>
            <a:endParaRPr lang="en-US" altLang="zh-CN" sz="13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42" name="文本框 32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 txBox="1"/>
          <p:nvPr/>
        </p:nvSpPr>
        <p:spPr>
          <a:xfrm>
            <a:off x="5292081" y="1066843"/>
            <a:ext cx="3600400" cy="738660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defRPr>
            </a:lvl1pPr>
          </a:lstStyle>
          <a:p>
            <a:r>
              <a:rPr lang="zh-CN" altLang="en-US" sz="1300" dirty="0"/>
              <a:t>旭创的特点：</a:t>
            </a:r>
            <a:endParaRPr lang="en-US" altLang="zh-CN" sz="1300" dirty="0"/>
          </a:p>
          <a:p>
            <a:r>
              <a:rPr lang="zh-CN" altLang="en-US" sz="1300" dirty="0"/>
              <a:t>跨平台、多</a:t>
            </a:r>
            <a:r>
              <a:rPr lang="zh-CN" altLang="en-US" sz="1300" dirty="0" smtClean="0"/>
              <a:t>领域</a:t>
            </a:r>
            <a:r>
              <a:rPr lang="zh-CN" altLang="en-US" sz="1300" dirty="0"/>
              <a:t>、</a:t>
            </a:r>
            <a:r>
              <a:rPr lang="zh-CN" altLang="en-US" sz="1300" dirty="0" smtClean="0"/>
              <a:t>培养</a:t>
            </a:r>
            <a:r>
              <a:rPr lang="zh-CN" altLang="en-US" sz="1300" dirty="0"/>
              <a:t>完整产品逻辑和全球化视野，不局限于一点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59" name="文本框 327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/>
          <p:cNvSpPr txBox="1"/>
          <p:nvPr/>
        </p:nvSpPr>
        <p:spPr>
          <a:xfrm>
            <a:off x="6228186" y="4520918"/>
            <a:ext cx="2234632" cy="584775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/>
          <a:p>
            <a:pPr algn="ctr"/>
            <a:r>
              <a:rPr lang="en-US" altLang="zh-CN" sz="3200" b="1" i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Innolight</a:t>
            </a:r>
          </a:p>
        </p:txBody>
      </p:sp>
    </p:spTree>
    <p:extLst>
      <p:ext uri="{BB962C8B-B14F-4D97-AF65-F5344CB8AC3E}">
        <p14:creationId xmlns:p14="http://schemas.microsoft.com/office/powerpoint/2010/main" val="1547627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6"/>
          <p:cNvSpPr>
            <a:spLocks/>
          </p:cNvSpPr>
          <p:nvPr/>
        </p:nvSpPr>
        <p:spPr bwMode="auto">
          <a:xfrm>
            <a:off x="3944079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公司业绩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2EE19467-23B9-4FDF-A9B7-8FBE4F5C7963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488CC970-6FC3-41E9-AA0C-EC3D80DBE4D5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任意多边形 37"/>
          <p:cNvSpPr/>
          <p:nvPr/>
        </p:nvSpPr>
        <p:spPr>
          <a:xfrm rot="2541545">
            <a:off x="1874077" y="1497556"/>
            <a:ext cx="735511" cy="3545179"/>
          </a:xfrm>
          <a:custGeom>
            <a:avLst/>
            <a:gdLst>
              <a:gd name="connsiteX0" fmla="*/ 1554072 w 2059642"/>
              <a:gd name="connsiteY0" fmla="*/ 0 h 4802293"/>
              <a:gd name="connsiteX1" fmla="*/ 2059642 w 2059642"/>
              <a:gd name="connsiteY1" fmla="*/ 470165 h 4802293"/>
              <a:gd name="connsiteX2" fmla="*/ 1779097 w 2059642"/>
              <a:gd name="connsiteY2" fmla="*/ 470165 h 4802293"/>
              <a:gd name="connsiteX3" fmla="*/ 1770526 w 2059642"/>
              <a:gd name="connsiteY3" fmla="*/ 566418 h 4802293"/>
              <a:gd name="connsiteX4" fmla="*/ 1340935 w 2059642"/>
              <a:gd name="connsiteY4" fmla="*/ 2384783 h 4802293"/>
              <a:gd name="connsiteX5" fmla="*/ 118514 w 2059642"/>
              <a:gd name="connsiteY5" fmla="*/ 4676114 h 4802293"/>
              <a:gd name="connsiteX6" fmla="*/ 0 w 2059642"/>
              <a:gd name="connsiteY6" fmla="*/ 4802293 h 4802293"/>
              <a:gd name="connsiteX7" fmla="*/ 100847 w 2059642"/>
              <a:gd name="connsiteY7" fmla="*/ 4649585 h 4802293"/>
              <a:gd name="connsiteX8" fmla="*/ 946208 w 2059642"/>
              <a:gd name="connsiteY8" fmla="*/ 2694678 h 4802293"/>
              <a:gd name="connsiteX9" fmla="*/ 1305085 w 2059642"/>
              <a:gd name="connsiteY9" fmla="*/ 595271 h 4802293"/>
              <a:gd name="connsiteX10" fmla="*/ 1304310 w 2059642"/>
              <a:gd name="connsiteY10" fmla="*/ 470165 h 4802293"/>
              <a:gd name="connsiteX11" fmla="*/ 1048502 w 2059642"/>
              <a:gd name="connsiteY11" fmla="*/ 470165 h 480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9642" h="4802293">
                <a:moveTo>
                  <a:pt x="1554072" y="0"/>
                </a:moveTo>
                <a:lnTo>
                  <a:pt x="2059642" y="470165"/>
                </a:lnTo>
                <a:lnTo>
                  <a:pt x="1779097" y="470165"/>
                </a:lnTo>
                <a:lnTo>
                  <a:pt x="1770526" y="566418"/>
                </a:lnTo>
                <a:cubicBezTo>
                  <a:pt x="1709917" y="1106984"/>
                  <a:pt x="1566484" y="1734248"/>
                  <a:pt x="1340935" y="2384783"/>
                </a:cubicBezTo>
                <a:cubicBezTo>
                  <a:pt x="1002613" y="3360586"/>
                  <a:pt x="551595" y="4180897"/>
                  <a:pt x="118514" y="4676114"/>
                </a:cubicBezTo>
                <a:lnTo>
                  <a:pt x="0" y="4802293"/>
                </a:lnTo>
                <a:lnTo>
                  <a:pt x="100847" y="4649585"/>
                </a:lnTo>
                <a:cubicBezTo>
                  <a:pt x="416432" y="4143838"/>
                  <a:pt x="717488" y="3464708"/>
                  <a:pt x="946208" y="2694678"/>
                </a:cubicBezTo>
                <a:cubicBezTo>
                  <a:pt x="1174927" y="1924647"/>
                  <a:pt x="1293417" y="1191289"/>
                  <a:pt x="1305085" y="595271"/>
                </a:cubicBezTo>
                <a:lnTo>
                  <a:pt x="1304310" y="470165"/>
                </a:lnTo>
                <a:lnTo>
                  <a:pt x="1048502" y="470165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7" tIns="34289" rIns="68577" bIns="34289"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graphicFrame>
        <p:nvGraphicFramePr>
          <p:cNvPr id="39" name="图表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053539"/>
              </p:ext>
            </p:extLst>
          </p:nvPr>
        </p:nvGraphicFramePr>
        <p:xfrm>
          <a:off x="0" y="684227"/>
          <a:ext cx="4508334" cy="4335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1" name="图表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804710"/>
              </p:ext>
            </p:extLst>
          </p:nvPr>
        </p:nvGraphicFramePr>
        <p:xfrm>
          <a:off x="4437917" y="699544"/>
          <a:ext cx="4526573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任意多边形 41"/>
          <p:cNvSpPr/>
          <p:nvPr/>
        </p:nvSpPr>
        <p:spPr>
          <a:xfrm rot="1865544">
            <a:off x="5517950" y="1583888"/>
            <a:ext cx="903387" cy="3487893"/>
          </a:xfrm>
          <a:custGeom>
            <a:avLst/>
            <a:gdLst>
              <a:gd name="connsiteX0" fmla="*/ 1554072 w 2059642"/>
              <a:gd name="connsiteY0" fmla="*/ 0 h 4802293"/>
              <a:gd name="connsiteX1" fmla="*/ 2059642 w 2059642"/>
              <a:gd name="connsiteY1" fmla="*/ 470165 h 4802293"/>
              <a:gd name="connsiteX2" fmla="*/ 1779097 w 2059642"/>
              <a:gd name="connsiteY2" fmla="*/ 470165 h 4802293"/>
              <a:gd name="connsiteX3" fmla="*/ 1770526 w 2059642"/>
              <a:gd name="connsiteY3" fmla="*/ 566418 h 4802293"/>
              <a:gd name="connsiteX4" fmla="*/ 1340935 w 2059642"/>
              <a:gd name="connsiteY4" fmla="*/ 2384783 h 4802293"/>
              <a:gd name="connsiteX5" fmla="*/ 118514 w 2059642"/>
              <a:gd name="connsiteY5" fmla="*/ 4676114 h 4802293"/>
              <a:gd name="connsiteX6" fmla="*/ 0 w 2059642"/>
              <a:gd name="connsiteY6" fmla="*/ 4802293 h 4802293"/>
              <a:gd name="connsiteX7" fmla="*/ 100847 w 2059642"/>
              <a:gd name="connsiteY7" fmla="*/ 4649585 h 4802293"/>
              <a:gd name="connsiteX8" fmla="*/ 946208 w 2059642"/>
              <a:gd name="connsiteY8" fmla="*/ 2694678 h 4802293"/>
              <a:gd name="connsiteX9" fmla="*/ 1305085 w 2059642"/>
              <a:gd name="connsiteY9" fmla="*/ 595271 h 4802293"/>
              <a:gd name="connsiteX10" fmla="*/ 1304310 w 2059642"/>
              <a:gd name="connsiteY10" fmla="*/ 470165 h 4802293"/>
              <a:gd name="connsiteX11" fmla="*/ 1048502 w 2059642"/>
              <a:gd name="connsiteY11" fmla="*/ 470165 h 480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9642" h="4802293">
                <a:moveTo>
                  <a:pt x="1554072" y="0"/>
                </a:moveTo>
                <a:lnTo>
                  <a:pt x="2059642" y="470165"/>
                </a:lnTo>
                <a:lnTo>
                  <a:pt x="1779097" y="470165"/>
                </a:lnTo>
                <a:lnTo>
                  <a:pt x="1770526" y="566418"/>
                </a:lnTo>
                <a:cubicBezTo>
                  <a:pt x="1709917" y="1106984"/>
                  <a:pt x="1566484" y="1734248"/>
                  <a:pt x="1340935" y="2384783"/>
                </a:cubicBezTo>
                <a:cubicBezTo>
                  <a:pt x="1002613" y="3360586"/>
                  <a:pt x="551595" y="4180897"/>
                  <a:pt x="118514" y="4676114"/>
                </a:cubicBezTo>
                <a:lnTo>
                  <a:pt x="0" y="4802293"/>
                </a:lnTo>
                <a:lnTo>
                  <a:pt x="100847" y="4649585"/>
                </a:lnTo>
                <a:cubicBezTo>
                  <a:pt x="416432" y="4143838"/>
                  <a:pt x="717488" y="3464708"/>
                  <a:pt x="946208" y="2694678"/>
                </a:cubicBezTo>
                <a:cubicBezTo>
                  <a:pt x="1174927" y="1924647"/>
                  <a:pt x="1293417" y="1191289"/>
                  <a:pt x="1305085" y="595271"/>
                </a:cubicBezTo>
                <a:lnTo>
                  <a:pt x="1304310" y="470165"/>
                </a:lnTo>
                <a:lnTo>
                  <a:pt x="1048502" y="470165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71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085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全球客户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 descr="未标题-1">
            <a:extLst>
              <a:ext uri="{FF2B5EF4-FFF2-40B4-BE49-F238E27FC236}">
                <a16:creationId xmlns:a16="http://schemas.microsoft.com/office/drawing/2014/main" xmlns="" id="{E02B80F4-CBBA-4067-A36E-729F70F61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20" y="987574"/>
            <a:ext cx="9156874" cy="431678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8CD5B9CB-FA51-40CE-8FE7-712B9AE54E96}"/>
              </a:ext>
            </a:extLst>
          </p:cNvPr>
          <p:cNvSpPr txBox="1"/>
          <p:nvPr/>
        </p:nvSpPr>
        <p:spPr>
          <a:xfrm>
            <a:off x="2784635" y="3927160"/>
            <a:ext cx="5729805" cy="864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</a:t>
            </a:r>
            <a:r>
              <a:rPr sz="1300" b="1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业务网络涉及北美</a:t>
            </a: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sz="1300" b="1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欧洲和亚洲地区</a:t>
            </a: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。客户</a:t>
            </a:r>
            <a:r>
              <a:rPr sz="1300" b="1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主要为Web</a:t>
            </a:r>
            <a:r>
              <a:rPr 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2.0云计算运营商</a:t>
            </a: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sz="1300" b="1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一流设备厂商，以及全球领先的系统集成商</a:t>
            </a: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，在</a:t>
            </a:r>
            <a:r>
              <a:rPr lang="en-US" altLang="zh-CN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Google</a:t>
            </a: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Facebook</a:t>
            </a: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、阿里、腾讯、百度等占有数一数二的市场份额。</a:t>
            </a:r>
            <a:endParaRPr lang="zh-CN" altLang="en-US" sz="13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" name="Oval 1">
            <a:extLst>
              <a:ext uri="{FF2B5EF4-FFF2-40B4-BE49-F238E27FC236}">
                <a16:creationId xmlns:a16="http://schemas.microsoft.com/office/drawing/2014/main" xmlns="" id="{769C65A7-4AF7-4178-AAE5-FBB3FEAE0F59}"/>
              </a:ext>
            </a:extLst>
          </p:cNvPr>
          <p:cNvSpPr/>
          <p:nvPr/>
        </p:nvSpPr>
        <p:spPr>
          <a:xfrm>
            <a:off x="749144" y="1532814"/>
            <a:ext cx="1777841" cy="1777841"/>
          </a:xfrm>
          <a:prstGeom prst="ellipse">
            <a:avLst/>
          </a:prstGeom>
          <a:solidFill>
            <a:srgbClr val="003B83"/>
          </a:solidFill>
          <a:ln w="349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>
              <a:lnSpc>
                <a:spcPct val="11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全球前</a:t>
            </a: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3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大数据中心运营商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F788BB2F-1DB9-404A-A3EF-06F551255837}"/>
              </a:ext>
            </a:extLst>
          </p:cNvPr>
          <p:cNvGrpSpPr/>
          <p:nvPr/>
        </p:nvGrpSpPr>
        <p:grpSpPr>
          <a:xfrm>
            <a:off x="2784635" y="987574"/>
            <a:ext cx="6143625" cy="2899410"/>
            <a:chOff x="3712845" y="1295400"/>
            <a:chExt cx="8191500" cy="3865880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AA547A96-92F4-4A2B-8B27-1B8F3A6EDC21}"/>
                </a:ext>
              </a:extLst>
            </p:cNvPr>
            <p:cNvGrpSpPr/>
            <p:nvPr/>
          </p:nvGrpSpPr>
          <p:grpSpPr>
            <a:xfrm>
              <a:off x="3712845" y="1295400"/>
              <a:ext cx="8191500" cy="3865880"/>
              <a:chOff x="5847" y="2040"/>
              <a:chExt cx="12900" cy="608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xmlns="" id="{3E6B0008-8A3A-4BB2-9438-7F2F908F57AB}"/>
                  </a:ext>
                </a:extLst>
              </p:cNvPr>
              <p:cNvGrpSpPr/>
              <p:nvPr/>
            </p:nvGrpSpPr>
            <p:grpSpPr>
              <a:xfrm>
                <a:off x="6313" y="2832"/>
                <a:ext cx="11637" cy="4616"/>
                <a:chOff x="6313" y="2832"/>
                <a:chExt cx="11637" cy="4616"/>
              </a:xfrm>
              <a:solidFill>
                <a:schemeClr val="bg1"/>
              </a:solidFill>
            </p:grpSpPr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xmlns="" id="{31FAF681-D9D8-4E48-A8D7-AA0DC3E4545F}"/>
                    </a:ext>
                  </a:extLst>
                </p:cNvPr>
                <p:cNvSpPr/>
                <p:nvPr/>
              </p:nvSpPr>
              <p:spPr>
                <a:xfrm>
                  <a:off x="6313" y="2832"/>
                  <a:ext cx="2403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xmlns="" id="{6918D643-1EEB-488B-A560-85B6D383F337}"/>
                    </a:ext>
                  </a:extLst>
                </p:cNvPr>
                <p:cNvSpPr/>
                <p:nvPr/>
              </p:nvSpPr>
              <p:spPr>
                <a:xfrm>
                  <a:off x="9391" y="2832"/>
                  <a:ext cx="2401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矩形 43">
                  <a:extLst>
                    <a:ext uri="{FF2B5EF4-FFF2-40B4-BE49-F238E27FC236}">
                      <a16:creationId xmlns:a16="http://schemas.microsoft.com/office/drawing/2014/main" xmlns="" id="{5871A9B5-56E3-4C43-B82D-C3CE11EF884F}"/>
                    </a:ext>
                  </a:extLst>
                </p:cNvPr>
                <p:cNvSpPr/>
                <p:nvPr/>
              </p:nvSpPr>
              <p:spPr>
                <a:xfrm>
                  <a:off x="15548" y="2832"/>
                  <a:ext cx="2401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矩形 44">
                  <a:extLst>
                    <a:ext uri="{FF2B5EF4-FFF2-40B4-BE49-F238E27FC236}">
                      <a16:creationId xmlns:a16="http://schemas.microsoft.com/office/drawing/2014/main" xmlns="" id="{6EC1ED08-A010-45A5-A73B-C00C53592F77}"/>
                    </a:ext>
                  </a:extLst>
                </p:cNvPr>
                <p:cNvSpPr/>
                <p:nvPr/>
              </p:nvSpPr>
              <p:spPr>
                <a:xfrm>
                  <a:off x="12469" y="2832"/>
                  <a:ext cx="2401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矩形 45">
                  <a:extLst>
                    <a:ext uri="{FF2B5EF4-FFF2-40B4-BE49-F238E27FC236}">
                      <a16:creationId xmlns:a16="http://schemas.microsoft.com/office/drawing/2014/main" xmlns="" id="{F3A18E1D-AA4D-4FF7-8709-31DC1B765122}"/>
                    </a:ext>
                  </a:extLst>
                </p:cNvPr>
                <p:cNvSpPr/>
                <p:nvPr/>
              </p:nvSpPr>
              <p:spPr>
                <a:xfrm>
                  <a:off x="6313" y="4078"/>
                  <a:ext cx="2403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矩形 46">
                  <a:extLst>
                    <a:ext uri="{FF2B5EF4-FFF2-40B4-BE49-F238E27FC236}">
                      <a16:creationId xmlns:a16="http://schemas.microsoft.com/office/drawing/2014/main" xmlns="" id="{56AE85DD-30CB-46E4-81FA-490E5900D497}"/>
                    </a:ext>
                  </a:extLst>
                </p:cNvPr>
                <p:cNvSpPr/>
                <p:nvPr/>
              </p:nvSpPr>
              <p:spPr>
                <a:xfrm>
                  <a:off x="9391" y="4078"/>
                  <a:ext cx="2401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xmlns="" id="{21A3E99C-3751-45F1-9AE2-A653FF9B03B2}"/>
                    </a:ext>
                  </a:extLst>
                </p:cNvPr>
                <p:cNvSpPr/>
                <p:nvPr/>
              </p:nvSpPr>
              <p:spPr>
                <a:xfrm>
                  <a:off x="15548" y="4078"/>
                  <a:ext cx="2401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xmlns="" id="{CFBB2FAD-662D-4E34-AB3B-F676E5610956}"/>
                    </a:ext>
                  </a:extLst>
                </p:cNvPr>
                <p:cNvSpPr/>
                <p:nvPr/>
              </p:nvSpPr>
              <p:spPr>
                <a:xfrm>
                  <a:off x="12469" y="4078"/>
                  <a:ext cx="2401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xmlns="" id="{C87F2D7B-6242-4299-B880-451FB5C9027C}"/>
                    </a:ext>
                  </a:extLst>
                </p:cNvPr>
                <p:cNvSpPr/>
                <p:nvPr/>
              </p:nvSpPr>
              <p:spPr>
                <a:xfrm>
                  <a:off x="6313" y="5324"/>
                  <a:ext cx="2403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xmlns="" id="{90ADB283-4B32-4B51-BCD6-C982B43DEFB5}"/>
                    </a:ext>
                  </a:extLst>
                </p:cNvPr>
                <p:cNvSpPr/>
                <p:nvPr/>
              </p:nvSpPr>
              <p:spPr>
                <a:xfrm>
                  <a:off x="9391" y="5324"/>
                  <a:ext cx="2401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xmlns="" id="{819911BE-47E0-4B94-83BA-A4E4BA51BAE3}"/>
                    </a:ext>
                  </a:extLst>
                </p:cNvPr>
                <p:cNvSpPr/>
                <p:nvPr/>
              </p:nvSpPr>
              <p:spPr>
                <a:xfrm>
                  <a:off x="15548" y="5324"/>
                  <a:ext cx="2401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xmlns="" id="{C9DE564C-F815-458C-9FF6-DC876307515A}"/>
                    </a:ext>
                  </a:extLst>
                </p:cNvPr>
                <p:cNvSpPr/>
                <p:nvPr/>
              </p:nvSpPr>
              <p:spPr>
                <a:xfrm>
                  <a:off x="12469" y="5324"/>
                  <a:ext cx="2401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xmlns="" id="{7653F643-DE33-4DAA-AA2D-E95FDA79A5DF}"/>
                    </a:ext>
                  </a:extLst>
                </p:cNvPr>
                <p:cNvSpPr/>
                <p:nvPr/>
              </p:nvSpPr>
              <p:spPr>
                <a:xfrm>
                  <a:off x="6313" y="6570"/>
                  <a:ext cx="2403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矩形 54">
                  <a:extLst>
                    <a:ext uri="{FF2B5EF4-FFF2-40B4-BE49-F238E27FC236}">
                      <a16:creationId xmlns:a16="http://schemas.microsoft.com/office/drawing/2014/main" xmlns="" id="{CFD7A77D-6759-411C-8AE1-07C93782920E}"/>
                    </a:ext>
                  </a:extLst>
                </p:cNvPr>
                <p:cNvSpPr/>
                <p:nvPr/>
              </p:nvSpPr>
              <p:spPr>
                <a:xfrm>
                  <a:off x="9391" y="6570"/>
                  <a:ext cx="2402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xmlns="" id="{CFC6CDDC-F90A-445D-80B9-E7F428385FA6}"/>
                    </a:ext>
                  </a:extLst>
                </p:cNvPr>
                <p:cNvSpPr/>
                <p:nvPr/>
              </p:nvSpPr>
              <p:spPr>
                <a:xfrm>
                  <a:off x="15548" y="6570"/>
                  <a:ext cx="2402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矩形 56">
                  <a:extLst>
                    <a:ext uri="{FF2B5EF4-FFF2-40B4-BE49-F238E27FC236}">
                      <a16:creationId xmlns:a16="http://schemas.microsoft.com/office/drawing/2014/main" xmlns="" id="{F245BCDE-9217-4033-B87B-C1DD0B00DC73}"/>
                    </a:ext>
                  </a:extLst>
                </p:cNvPr>
                <p:cNvSpPr/>
                <p:nvPr/>
              </p:nvSpPr>
              <p:spPr>
                <a:xfrm>
                  <a:off x="12469" y="6570"/>
                  <a:ext cx="2402" cy="87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6800" rtlCol="0" anchor="t" anchorCtr="0"/>
                <a:lstStyle/>
                <a:p>
                  <a:pPr algn="l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41" name="图片 40" descr="未标题-1">
                <a:extLst>
                  <a:ext uri="{FF2B5EF4-FFF2-40B4-BE49-F238E27FC236}">
                    <a16:creationId xmlns:a16="http://schemas.microsoft.com/office/drawing/2014/main" xmlns="" id="{C63655B6-33F6-4774-9042-765D3CB34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" y="2040"/>
                <a:ext cx="12900" cy="6089"/>
              </a:xfrm>
              <a:prstGeom prst="rect">
                <a:avLst/>
              </a:prstGeom>
            </p:spPr>
          </p:pic>
        </p:grpSp>
        <p:pic>
          <p:nvPicPr>
            <p:cNvPr id="39" name="Picture 2" descr="https://timgsa.baidu.com/timg?image&amp;quality=80&amp;size=b9999_10000&amp;sec=1519622593132&amp;di=9c8f9c1cd7a36c82f47abc0741ef5b26&amp;imgtype=0&amp;src=http%3A%2F%2Fimg3.redocn.com%2Ftupian%2F20140618%2Falibabalogo_2649949.jpg">
              <a:extLst>
                <a:ext uri="{FF2B5EF4-FFF2-40B4-BE49-F238E27FC236}">
                  <a16:creationId xmlns:a16="http://schemas.microsoft.com/office/drawing/2014/main" xmlns="" id="{9825B1C0-56FF-48E5-90D2-841ECE282F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5" t="5970" r="6697" b="22894"/>
            <a:stretch/>
          </p:blipFill>
          <p:spPr bwMode="auto">
            <a:xfrm>
              <a:off x="5962650" y="2583439"/>
              <a:ext cx="1525270" cy="55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0297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7d195523061f1c0" descr="e7d195523061f1c0dc554706afe4c72a60a25314cbaece805811E654B44695D34D35691164BB3D154CCFD5D798F6FEAD99EAA8F1ADC3D4AFA5BC9ED0BB3A4B45073A038AC38E89AB54D31AA59602B9F1A6C736EC45FC77ACF2EA0DEB65C41BE7057546C74C38DB100CE4577071C0D300F59428EBE8A1688DD320C65D0A081DCEFB38F1FE5CDA7D35" hidden="1"/>
          <p:cNvSpPr txBox="1"/>
          <p:nvPr/>
        </p:nvSpPr>
        <p:spPr>
          <a:xfrm>
            <a:off x="-266700" y="1352550"/>
            <a:ext cx="330339" cy="762000"/>
          </a:xfrm>
          <a:prstGeom prst="rect">
            <a:avLst/>
          </a:prstGeom>
          <a:noFill/>
        </p:spPr>
        <p:txBody>
          <a:bodyPr vert="wordArtVert" lIns="91436" tIns="45718" rIns="91436" bIns="45718" rtlCol="0">
            <a:spAutoFit/>
          </a:bodyPr>
          <a:lstStyle/>
          <a:p>
            <a:r>
              <a:rPr lang="en-US" altLang="zh-CN" sz="100"/>
              <a:t>e7d195523061f1c0dc554706afe4c72a60a25314cbaece805811E654B44695D34D35691164BB3D154CCFD5D798F6FEAD99EAA8F1ADC3D4AFA5BC9ED0BB3A4B45073A038AC38E89AB54D31AA59602B9F1A6C736EC45FC77ACF2EA0DEB65C41BE7057546C74C38DB100CE4577071C0D300F59428EBE8A1688DD320C65D0A081DCEFB38F1FE5CDA7D35</a:t>
            </a:r>
            <a:endParaRPr lang="zh-CN" altLang="en-US" sz="100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56ADCF82-5B71-4F9A-A60B-E83AC719D6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4"/>
          <a:stretch/>
        </p:blipFill>
        <p:spPr>
          <a:xfrm>
            <a:off x="680326" y="467221"/>
            <a:ext cx="7783352" cy="4696819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xmlns="" id="{B6ADA8FE-4C54-46D8-B7D5-420B30374DCB}"/>
              </a:ext>
            </a:extLst>
          </p:cNvPr>
          <p:cNvSpPr txBox="1"/>
          <p:nvPr/>
        </p:nvSpPr>
        <p:spPr>
          <a:xfrm>
            <a:off x="327249" y="894162"/>
            <a:ext cx="8362180" cy="564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旭创核心团队包括美国著名的创投家、海归博士以及国内外优秀的科技和市场人员，其中包括国家千人计划专家，美国通讯行业</a:t>
            </a:r>
            <a:r>
              <a:rPr lang="en-US" altLang="zh-CN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3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年市场和销售专家，国际知名光学专家等。</a:t>
            </a:r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xmlns="" id="{7A10E127-85F2-4B5D-91DC-E267E9915A23}"/>
              </a:ext>
            </a:extLst>
          </p:cNvPr>
          <p:cNvSpPr>
            <a:spLocks/>
          </p:cNvSpPr>
          <p:nvPr/>
        </p:nvSpPr>
        <p:spPr bwMode="auto">
          <a:xfrm>
            <a:off x="3944082" y="407155"/>
            <a:ext cx="11285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900" b="1" spc="30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  <a:cs typeface="Lato" charset="0"/>
                <a:sym typeface="Bebas Neue" charset="0"/>
              </a:rPr>
              <a:t>管理团队</a:t>
            </a:r>
            <a:endParaRPr lang="en-US" sz="1900" b="1" spc="30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  <a:cs typeface="Lato" charset="0"/>
              <a:sym typeface="Bebas Neue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F1141D-B231-4FAC-A989-3F1FBDF4D0D8}"/>
              </a:ext>
            </a:extLst>
          </p:cNvPr>
          <p:cNvSpPr txBox="1"/>
          <p:nvPr/>
        </p:nvSpPr>
        <p:spPr>
          <a:xfrm>
            <a:off x="3604427" y="10993"/>
            <a:ext cx="2155617" cy="2654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Abadi" panose="020B0604020104020204" pitchFamily="34" charset="0"/>
              </a:rPr>
              <a:t>Innovation Lights Our Future</a:t>
            </a:r>
            <a:endParaRPr lang="zh-CN" altLang="en-US" sz="11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075C255-3690-4F05-8084-9A6D7D25B03D}"/>
              </a:ext>
            </a:extLst>
          </p:cNvPr>
          <p:cNvCxnSpPr/>
          <p:nvPr/>
        </p:nvCxnSpPr>
        <p:spPr>
          <a:xfrm flipV="1">
            <a:off x="1618781" y="267494"/>
            <a:ext cx="5638273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313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0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9250</TotalTime>
  <Words>2374</Words>
  <Application>Microsoft Office PowerPoint</Application>
  <PresentationFormat>全屏显示(16:9)</PresentationFormat>
  <Paragraphs>490</Paragraphs>
  <Slides>28</Slides>
  <Notes>20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我们关注的领域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ling.qi/凌琪_楚_网站</dc:creator>
  <cp:lastModifiedBy>Cao Xi</cp:lastModifiedBy>
  <cp:revision>148</cp:revision>
  <dcterms:created xsi:type="dcterms:W3CDTF">2018-08-21T05:29:57Z</dcterms:created>
  <dcterms:modified xsi:type="dcterms:W3CDTF">2018-09-16T05:16:39Z</dcterms:modified>
</cp:coreProperties>
</file>