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257" r:id="rId2"/>
    <p:sldId id="262" r:id="rId3"/>
    <p:sldId id="258" r:id="rId4"/>
    <p:sldId id="267" r:id="rId5"/>
    <p:sldId id="268" r:id="rId6"/>
    <p:sldId id="290" r:id="rId7"/>
    <p:sldId id="291" r:id="rId8"/>
    <p:sldId id="269" r:id="rId9"/>
    <p:sldId id="270" r:id="rId10"/>
    <p:sldId id="263" r:id="rId11"/>
    <p:sldId id="273" r:id="rId12"/>
    <p:sldId id="294" r:id="rId13"/>
    <p:sldId id="274" r:id="rId14"/>
    <p:sldId id="276" r:id="rId15"/>
    <p:sldId id="295" r:id="rId16"/>
    <p:sldId id="275" r:id="rId17"/>
    <p:sldId id="277" r:id="rId18"/>
    <p:sldId id="264" r:id="rId19"/>
    <p:sldId id="279" r:id="rId20"/>
    <p:sldId id="296" r:id="rId21"/>
    <p:sldId id="298" r:id="rId22"/>
    <p:sldId id="299" r:id="rId23"/>
    <p:sldId id="300" r:id="rId24"/>
    <p:sldId id="301" r:id="rId25"/>
    <p:sldId id="281" r:id="rId26"/>
    <p:sldId id="265" r:id="rId27"/>
    <p:sldId id="286" r:id="rId28"/>
    <p:sldId id="302" r:id="rId29"/>
    <p:sldId id="303" r:id="rId30"/>
    <p:sldId id="306" r:id="rId31"/>
    <p:sldId id="307" r:id="rId32"/>
    <p:sldId id="308" r:id="rId33"/>
    <p:sldId id="266"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BFC1"/>
    <a:srgbClr val="A52325"/>
    <a:srgbClr val="C12332"/>
    <a:srgbClr val="252434"/>
    <a:srgbClr val="F22525"/>
    <a:srgbClr val="3439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p:scale>
          <a:sx n="81" d="100"/>
          <a:sy n="81" d="100"/>
        </p:scale>
        <p:origin x="-846" y="-58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3E3CD7-41C0-40B9-898B-5CF5495E152E}" type="datetimeFigureOut">
              <a:rPr lang="zh-CN" altLang="en-US" smtClean="0"/>
              <a:t>2018-12-14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43CD7E-7743-48AB-A923-C79871F0B3B5}" type="slidenum">
              <a:rPr lang="zh-CN" altLang="en-US" smtClean="0"/>
              <a:t>‹#›</a:t>
            </a:fld>
            <a:endParaRPr lang="zh-CN" altLang="en-US"/>
          </a:p>
        </p:txBody>
      </p:sp>
    </p:spTree>
    <p:extLst>
      <p:ext uri="{BB962C8B-B14F-4D97-AF65-F5344CB8AC3E}">
        <p14:creationId xmlns:p14="http://schemas.microsoft.com/office/powerpoint/2010/main" val="3958148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2C0C2B-415A-4AB9-9FE3-6B211DB0B5B1}" type="datetimeFigureOut">
              <a:rPr lang="zh-CN" altLang="en-US" smtClean="0"/>
              <a:t>2018-12-14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CC0855-3A0E-493C-8241-6806AEF57CDF}" type="slidenum">
              <a:rPr lang="zh-CN" altLang="en-US" smtClean="0"/>
              <a:t>‹#›</a:t>
            </a:fld>
            <a:endParaRPr lang="zh-CN" altLang="en-US"/>
          </a:p>
        </p:txBody>
      </p:sp>
    </p:spTree>
    <p:extLst>
      <p:ext uri="{BB962C8B-B14F-4D97-AF65-F5344CB8AC3E}">
        <p14:creationId xmlns:p14="http://schemas.microsoft.com/office/powerpoint/2010/main" val="1839482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851AF64-B2A0-40DA-B537-2C61EF3064B9}" type="slidenum">
              <a:rPr lang="zh-CN" altLang="en-US" smtClean="0"/>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0C53E93-5D15-47B1-891B-C0778A354FBE}" type="datetimeFigureOut">
              <a:rPr lang="zh-CN" altLang="en-US" smtClean="0"/>
              <a:t>2018-12-14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08C986-C0E4-4F11-BB61-AABC453178D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0C53E93-5D15-47B1-891B-C0778A354FBE}" type="datetimeFigureOut">
              <a:rPr lang="zh-CN" altLang="en-US" smtClean="0"/>
              <a:t>2018-12-14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08C986-C0E4-4F11-BB61-AABC453178D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0C53E93-5D15-47B1-891B-C0778A354FBE}" type="datetimeFigureOut">
              <a:rPr lang="zh-CN" altLang="en-US" smtClean="0"/>
              <a:t>2018-12-14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08C986-C0E4-4F11-BB61-AABC453178D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0C53E93-5D15-47B1-891B-C0778A354FBE}" type="datetimeFigureOut">
              <a:rPr lang="zh-CN" altLang="en-US" smtClean="0"/>
              <a:t>2018-12-14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08C986-C0E4-4F11-BB61-AABC453178D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0C53E93-5D15-47B1-891B-C0778A354FBE}" type="datetimeFigureOut">
              <a:rPr lang="zh-CN" altLang="en-US" smtClean="0"/>
              <a:t>2018-12-14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08C986-C0E4-4F11-BB61-AABC453178D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0C53E93-5D15-47B1-891B-C0778A354FBE}" type="datetimeFigureOut">
              <a:rPr lang="zh-CN" altLang="en-US" smtClean="0"/>
              <a:t>2018-12-14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08C986-C0E4-4F11-BB61-AABC453178D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0C53E93-5D15-47B1-891B-C0778A354FBE}" type="datetimeFigureOut">
              <a:rPr lang="zh-CN" altLang="en-US" smtClean="0"/>
              <a:t>2018-12-14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08C986-C0E4-4F11-BB61-AABC453178D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0C53E93-5D15-47B1-891B-C0778A354FBE}" type="datetimeFigureOut">
              <a:rPr lang="zh-CN" altLang="en-US" smtClean="0"/>
              <a:t>2018-12-14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08C986-C0E4-4F11-BB61-AABC453178D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0C53E93-5D15-47B1-891B-C0778A354FBE}" type="datetimeFigureOut">
              <a:rPr lang="zh-CN" altLang="en-US" smtClean="0"/>
              <a:t>2018-12-14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08C986-C0E4-4F11-BB61-AABC453178D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0C53E93-5D15-47B1-891B-C0778A354FBE}" type="datetimeFigureOut">
              <a:rPr lang="zh-CN" altLang="en-US" smtClean="0"/>
              <a:t>2018-12-14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08C986-C0E4-4F11-BB61-AABC453178D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0C53E93-5D15-47B1-891B-C0778A354FBE}" type="datetimeFigureOut">
              <a:rPr lang="zh-CN" altLang="en-US" smtClean="0"/>
              <a:t>2018-12-14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08C986-C0E4-4F11-BB61-AABC453178D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53E93-5D15-47B1-891B-C0778A354FBE}" type="datetimeFigureOut">
              <a:rPr lang="zh-CN" altLang="en-US" smtClean="0"/>
              <a:t>2018-12-14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8C986-C0E4-4F11-BB61-AABC453178D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404698" y="6410527"/>
            <a:ext cx="3787303" cy="447473"/>
          </a:xfrm>
          <a:custGeom>
            <a:avLst/>
            <a:gdLst>
              <a:gd name="connsiteX0" fmla="*/ 0 w 4151086"/>
              <a:gd name="connsiteY0" fmla="*/ 0 h 442686"/>
              <a:gd name="connsiteX1" fmla="*/ 4151086 w 4151086"/>
              <a:gd name="connsiteY1" fmla="*/ 0 h 442686"/>
              <a:gd name="connsiteX2" fmla="*/ 4151086 w 4151086"/>
              <a:gd name="connsiteY2" fmla="*/ 442686 h 442686"/>
              <a:gd name="connsiteX3" fmla="*/ 0 w 4151086"/>
              <a:gd name="connsiteY3" fmla="*/ 442686 h 442686"/>
              <a:gd name="connsiteX4" fmla="*/ 0 w 4151086"/>
              <a:gd name="connsiteY4" fmla="*/ 0 h 442686"/>
              <a:gd name="connsiteX0-1" fmla="*/ 174171 w 4151086"/>
              <a:gd name="connsiteY0-2" fmla="*/ 0 h 442686"/>
              <a:gd name="connsiteX1-3" fmla="*/ 4151086 w 4151086"/>
              <a:gd name="connsiteY1-4" fmla="*/ 0 h 442686"/>
              <a:gd name="connsiteX2-5" fmla="*/ 4151086 w 4151086"/>
              <a:gd name="connsiteY2-6" fmla="*/ 442686 h 442686"/>
              <a:gd name="connsiteX3-7" fmla="*/ 0 w 4151086"/>
              <a:gd name="connsiteY3-8" fmla="*/ 442686 h 442686"/>
              <a:gd name="connsiteX4-9" fmla="*/ 174171 w 4151086"/>
              <a:gd name="connsiteY4-10" fmla="*/ 0 h 442686"/>
              <a:gd name="connsiteX0-11" fmla="*/ 261257 w 4151086"/>
              <a:gd name="connsiteY0-12" fmla="*/ 0 h 442686"/>
              <a:gd name="connsiteX1-13" fmla="*/ 4151086 w 4151086"/>
              <a:gd name="connsiteY1-14" fmla="*/ 0 h 442686"/>
              <a:gd name="connsiteX2-15" fmla="*/ 4151086 w 4151086"/>
              <a:gd name="connsiteY2-16" fmla="*/ 442686 h 442686"/>
              <a:gd name="connsiteX3-17" fmla="*/ 0 w 4151086"/>
              <a:gd name="connsiteY3-18" fmla="*/ 442686 h 442686"/>
              <a:gd name="connsiteX4-19" fmla="*/ 261257 w 4151086"/>
              <a:gd name="connsiteY4-20" fmla="*/ 0 h 442686"/>
              <a:gd name="connsiteX0-21" fmla="*/ 159657 w 4151086"/>
              <a:gd name="connsiteY0-22" fmla="*/ 0 h 442686"/>
              <a:gd name="connsiteX1-23" fmla="*/ 4151086 w 4151086"/>
              <a:gd name="connsiteY1-24" fmla="*/ 0 h 442686"/>
              <a:gd name="connsiteX2-25" fmla="*/ 4151086 w 4151086"/>
              <a:gd name="connsiteY2-26" fmla="*/ 442686 h 442686"/>
              <a:gd name="connsiteX3-27" fmla="*/ 0 w 4151086"/>
              <a:gd name="connsiteY3-28" fmla="*/ 442686 h 442686"/>
              <a:gd name="connsiteX4-29" fmla="*/ 159657 w 4151086"/>
              <a:gd name="connsiteY4-30" fmla="*/ 0 h 442686"/>
              <a:gd name="connsiteX0-31" fmla="*/ 313607 w 4151086"/>
              <a:gd name="connsiteY0-32" fmla="*/ 0 h 442686"/>
              <a:gd name="connsiteX1-33" fmla="*/ 4151086 w 4151086"/>
              <a:gd name="connsiteY1-34" fmla="*/ 0 h 442686"/>
              <a:gd name="connsiteX2-35" fmla="*/ 4151086 w 4151086"/>
              <a:gd name="connsiteY2-36" fmla="*/ 442686 h 442686"/>
              <a:gd name="connsiteX3-37" fmla="*/ 0 w 4151086"/>
              <a:gd name="connsiteY3-38" fmla="*/ 442686 h 442686"/>
              <a:gd name="connsiteX4-39" fmla="*/ 313607 w 4151086"/>
              <a:gd name="connsiteY4-40" fmla="*/ 0 h 442686"/>
              <a:gd name="connsiteX0-41" fmla="*/ 441552 w 4151086"/>
              <a:gd name="connsiteY0-42" fmla="*/ 0 h 462809"/>
              <a:gd name="connsiteX1-43" fmla="*/ 4151086 w 4151086"/>
              <a:gd name="connsiteY1-44" fmla="*/ 20123 h 462809"/>
              <a:gd name="connsiteX2-45" fmla="*/ 4151086 w 4151086"/>
              <a:gd name="connsiteY2-46" fmla="*/ 462809 h 462809"/>
              <a:gd name="connsiteX3-47" fmla="*/ 0 w 4151086"/>
              <a:gd name="connsiteY3-48" fmla="*/ 462809 h 462809"/>
              <a:gd name="connsiteX4-49" fmla="*/ 441552 w 4151086"/>
              <a:gd name="connsiteY4-50" fmla="*/ 0 h 462809"/>
              <a:gd name="connsiteX0-51" fmla="*/ 462875 w 4151086"/>
              <a:gd name="connsiteY0-52" fmla="*/ 0 h 462809"/>
              <a:gd name="connsiteX1-53" fmla="*/ 4151086 w 4151086"/>
              <a:gd name="connsiteY1-54" fmla="*/ 20123 h 462809"/>
              <a:gd name="connsiteX2-55" fmla="*/ 4151086 w 4151086"/>
              <a:gd name="connsiteY2-56" fmla="*/ 462809 h 462809"/>
              <a:gd name="connsiteX3-57" fmla="*/ 0 w 4151086"/>
              <a:gd name="connsiteY3-58" fmla="*/ 462809 h 462809"/>
              <a:gd name="connsiteX4-59" fmla="*/ 462875 w 4151086"/>
              <a:gd name="connsiteY4-60" fmla="*/ 0 h 4628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51086" h="462809">
                <a:moveTo>
                  <a:pt x="462875" y="0"/>
                </a:moveTo>
                <a:lnTo>
                  <a:pt x="4151086" y="20123"/>
                </a:lnTo>
                <a:lnTo>
                  <a:pt x="4151086" y="462809"/>
                </a:lnTo>
                <a:lnTo>
                  <a:pt x="0" y="462809"/>
                </a:lnTo>
                <a:lnTo>
                  <a:pt x="462875" y="0"/>
                </a:lnTo>
                <a:close/>
              </a:path>
            </a:pathLst>
          </a:custGeom>
          <a:solidFill>
            <a:srgbClr val="A22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822985" y="4046706"/>
            <a:ext cx="3369015" cy="2373549"/>
          </a:xfrm>
          <a:custGeom>
            <a:avLst/>
            <a:gdLst>
              <a:gd name="connsiteX0" fmla="*/ 0 w 3526971"/>
              <a:gd name="connsiteY0" fmla="*/ 0 h 2365828"/>
              <a:gd name="connsiteX1" fmla="*/ 3526971 w 3526971"/>
              <a:gd name="connsiteY1" fmla="*/ 0 h 2365828"/>
              <a:gd name="connsiteX2" fmla="*/ 3526971 w 3526971"/>
              <a:gd name="connsiteY2" fmla="*/ 2365828 h 2365828"/>
              <a:gd name="connsiteX3" fmla="*/ 0 w 3526971"/>
              <a:gd name="connsiteY3" fmla="*/ 2365828 h 2365828"/>
              <a:gd name="connsiteX4" fmla="*/ 0 w 3526971"/>
              <a:gd name="connsiteY4" fmla="*/ 0 h 2365828"/>
              <a:gd name="connsiteX0-1" fmla="*/ 943428 w 3526971"/>
              <a:gd name="connsiteY0-2" fmla="*/ 0 h 2380342"/>
              <a:gd name="connsiteX1-3" fmla="*/ 3526971 w 3526971"/>
              <a:gd name="connsiteY1-4" fmla="*/ 14514 h 2380342"/>
              <a:gd name="connsiteX2-5" fmla="*/ 3526971 w 3526971"/>
              <a:gd name="connsiteY2-6" fmla="*/ 2380342 h 2380342"/>
              <a:gd name="connsiteX3-7" fmla="*/ 0 w 3526971"/>
              <a:gd name="connsiteY3-8" fmla="*/ 2380342 h 2380342"/>
              <a:gd name="connsiteX4-9" fmla="*/ 943428 w 3526971"/>
              <a:gd name="connsiteY4-10" fmla="*/ 0 h 2380342"/>
              <a:gd name="connsiteX0-11" fmla="*/ 1216809 w 3526971"/>
              <a:gd name="connsiteY0-12" fmla="*/ 4941 h 2365828"/>
              <a:gd name="connsiteX1-13" fmla="*/ 3526971 w 3526971"/>
              <a:gd name="connsiteY1-14" fmla="*/ 0 h 2365828"/>
              <a:gd name="connsiteX2-15" fmla="*/ 3526971 w 3526971"/>
              <a:gd name="connsiteY2-16" fmla="*/ 2365828 h 2365828"/>
              <a:gd name="connsiteX3-17" fmla="*/ 0 w 3526971"/>
              <a:gd name="connsiteY3-18" fmla="*/ 2365828 h 2365828"/>
              <a:gd name="connsiteX4-19" fmla="*/ 1216809 w 3526971"/>
              <a:gd name="connsiteY4-20" fmla="*/ 4941 h 2365828"/>
              <a:gd name="connsiteX0-21" fmla="*/ 2219211 w 3526971"/>
              <a:gd name="connsiteY0-22" fmla="*/ 4941 h 2365828"/>
              <a:gd name="connsiteX1-23" fmla="*/ 3526971 w 3526971"/>
              <a:gd name="connsiteY1-24" fmla="*/ 0 h 2365828"/>
              <a:gd name="connsiteX2-25" fmla="*/ 3526971 w 3526971"/>
              <a:gd name="connsiteY2-26" fmla="*/ 2365828 h 2365828"/>
              <a:gd name="connsiteX3-27" fmla="*/ 0 w 3526971"/>
              <a:gd name="connsiteY3-28" fmla="*/ 2365828 h 2365828"/>
              <a:gd name="connsiteX4-29" fmla="*/ 2219211 w 3526971"/>
              <a:gd name="connsiteY4-30" fmla="*/ 4941 h 2365828"/>
              <a:gd name="connsiteX0-31" fmla="*/ 2158459 w 3466219"/>
              <a:gd name="connsiteY0-32" fmla="*/ 4941 h 2365828"/>
              <a:gd name="connsiteX1-33" fmla="*/ 3466219 w 3466219"/>
              <a:gd name="connsiteY1-34" fmla="*/ 0 h 2365828"/>
              <a:gd name="connsiteX2-35" fmla="*/ 3466219 w 3466219"/>
              <a:gd name="connsiteY2-36" fmla="*/ 2365828 h 2365828"/>
              <a:gd name="connsiteX3-37" fmla="*/ 0 w 3466219"/>
              <a:gd name="connsiteY3-38" fmla="*/ 2356100 h 2365828"/>
              <a:gd name="connsiteX4-39" fmla="*/ 2158459 w 3466219"/>
              <a:gd name="connsiteY4-40" fmla="*/ 4941 h 23658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66219" h="2365828">
                <a:moveTo>
                  <a:pt x="2158459" y="4941"/>
                </a:moveTo>
                <a:lnTo>
                  <a:pt x="3466219" y="0"/>
                </a:lnTo>
                <a:lnTo>
                  <a:pt x="3466219" y="2365828"/>
                </a:lnTo>
                <a:lnTo>
                  <a:pt x="0" y="2356100"/>
                </a:lnTo>
                <a:lnTo>
                  <a:pt x="2158459" y="4941"/>
                </a:lnTo>
                <a:close/>
              </a:path>
            </a:pathLst>
          </a:custGeom>
          <a:solidFill>
            <a:srgbClr val="BEB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0800000">
            <a:off x="11079804" y="-1"/>
            <a:ext cx="1112196" cy="2986390"/>
          </a:xfrm>
          <a:prstGeom prst="rtTriangle">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正五边形 6"/>
          <p:cNvSpPr/>
          <p:nvPr/>
        </p:nvSpPr>
        <p:spPr>
          <a:xfrm rot="19470129">
            <a:off x="9634629" y="-762619"/>
            <a:ext cx="2470292" cy="5151782"/>
          </a:xfrm>
          <a:custGeom>
            <a:avLst/>
            <a:gdLst>
              <a:gd name="connsiteX0" fmla="*/ 2 w 2227634"/>
              <a:gd name="connsiteY0" fmla="*/ 802575 h 2101175"/>
              <a:gd name="connsiteX1" fmla="*/ 1113817 w 2227634"/>
              <a:gd name="connsiteY1" fmla="*/ 0 h 2101175"/>
              <a:gd name="connsiteX2" fmla="*/ 2227632 w 2227634"/>
              <a:gd name="connsiteY2" fmla="*/ 802575 h 2101175"/>
              <a:gd name="connsiteX3" fmla="*/ 1802192 w 2227634"/>
              <a:gd name="connsiteY3" fmla="*/ 2101170 h 2101175"/>
              <a:gd name="connsiteX4" fmla="*/ 425442 w 2227634"/>
              <a:gd name="connsiteY4" fmla="*/ 2101170 h 2101175"/>
              <a:gd name="connsiteX5" fmla="*/ 2 w 2227634"/>
              <a:gd name="connsiteY5" fmla="*/ 802575 h 2101175"/>
              <a:gd name="connsiteX0-1" fmla="*/ 0 w 2227630"/>
              <a:gd name="connsiteY0-2" fmla="*/ 802575 h 3910752"/>
              <a:gd name="connsiteX1-3" fmla="*/ 1113815 w 2227630"/>
              <a:gd name="connsiteY1-4" fmla="*/ 0 h 3910752"/>
              <a:gd name="connsiteX2-5" fmla="*/ 2227630 w 2227630"/>
              <a:gd name="connsiteY2-6" fmla="*/ 802575 h 3910752"/>
              <a:gd name="connsiteX3-7" fmla="*/ 1407662 w 2227630"/>
              <a:gd name="connsiteY3-8" fmla="*/ 3910752 h 3910752"/>
              <a:gd name="connsiteX4-9" fmla="*/ 425440 w 2227630"/>
              <a:gd name="connsiteY4-10" fmla="*/ 2101170 h 3910752"/>
              <a:gd name="connsiteX5-11" fmla="*/ 0 w 2227630"/>
              <a:gd name="connsiteY5-12" fmla="*/ 802575 h 3910752"/>
              <a:gd name="connsiteX0-13" fmla="*/ 0 w 2243469"/>
              <a:gd name="connsiteY0-14" fmla="*/ 802575 h 3910752"/>
              <a:gd name="connsiteX1-15" fmla="*/ 1113815 w 2243469"/>
              <a:gd name="connsiteY1-16" fmla="*/ 0 h 3910752"/>
              <a:gd name="connsiteX2-17" fmla="*/ 2243469 w 2243469"/>
              <a:gd name="connsiteY2-18" fmla="*/ 813872 h 3910752"/>
              <a:gd name="connsiteX3-19" fmla="*/ 1407662 w 2243469"/>
              <a:gd name="connsiteY3-20" fmla="*/ 3910752 h 3910752"/>
              <a:gd name="connsiteX4-21" fmla="*/ 425440 w 2243469"/>
              <a:gd name="connsiteY4-22" fmla="*/ 2101170 h 3910752"/>
              <a:gd name="connsiteX5-23" fmla="*/ 0 w 2243469"/>
              <a:gd name="connsiteY5-24" fmla="*/ 802575 h 3910752"/>
              <a:gd name="connsiteX0-25" fmla="*/ 0 w 2243469"/>
              <a:gd name="connsiteY0-26" fmla="*/ 1212650 h 4320827"/>
              <a:gd name="connsiteX1-27" fmla="*/ 522112 w 2243469"/>
              <a:gd name="connsiteY1-28" fmla="*/ 0 h 4320827"/>
              <a:gd name="connsiteX2-29" fmla="*/ 2243469 w 2243469"/>
              <a:gd name="connsiteY2-30" fmla="*/ 1223947 h 4320827"/>
              <a:gd name="connsiteX3-31" fmla="*/ 1407662 w 2243469"/>
              <a:gd name="connsiteY3-32" fmla="*/ 4320827 h 4320827"/>
              <a:gd name="connsiteX4-33" fmla="*/ 425440 w 2243469"/>
              <a:gd name="connsiteY4-34" fmla="*/ 2511245 h 4320827"/>
              <a:gd name="connsiteX5-35" fmla="*/ 0 w 2243469"/>
              <a:gd name="connsiteY5-36" fmla="*/ 1212650 h 4320827"/>
              <a:gd name="connsiteX0-37" fmla="*/ 0 w 2243469"/>
              <a:gd name="connsiteY0-38" fmla="*/ 1212650 h 5152567"/>
              <a:gd name="connsiteX1-39" fmla="*/ 522112 w 2243469"/>
              <a:gd name="connsiteY1-40" fmla="*/ 0 h 5152567"/>
              <a:gd name="connsiteX2-41" fmla="*/ 2243469 w 2243469"/>
              <a:gd name="connsiteY2-42" fmla="*/ 1223947 h 5152567"/>
              <a:gd name="connsiteX3-43" fmla="*/ 1407662 w 2243469"/>
              <a:gd name="connsiteY3-44" fmla="*/ 4320827 h 5152567"/>
              <a:gd name="connsiteX4-45" fmla="*/ 811755 w 2243469"/>
              <a:gd name="connsiteY4-46" fmla="*/ 5152567 h 5152567"/>
              <a:gd name="connsiteX5-47" fmla="*/ 0 w 2243469"/>
              <a:gd name="connsiteY5-48" fmla="*/ 1212650 h 5152567"/>
              <a:gd name="connsiteX0-49" fmla="*/ 0 w 2243469"/>
              <a:gd name="connsiteY0-50" fmla="*/ 1212650 h 5152567"/>
              <a:gd name="connsiteX1-51" fmla="*/ 522112 w 2243469"/>
              <a:gd name="connsiteY1-52" fmla="*/ 0 h 5152567"/>
              <a:gd name="connsiteX2-53" fmla="*/ 2243469 w 2243469"/>
              <a:gd name="connsiteY2-54" fmla="*/ 1223947 h 5152567"/>
              <a:gd name="connsiteX3-55" fmla="*/ 1407662 w 2243469"/>
              <a:gd name="connsiteY3-56" fmla="*/ 4320827 h 5152567"/>
              <a:gd name="connsiteX4-57" fmla="*/ 811755 w 2243469"/>
              <a:gd name="connsiteY4-58" fmla="*/ 5152567 h 5152567"/>
              <a:gd name="connsiteX5-59" fmla="*/ 0 w 2243469"/>
              <a:gd name="connsiteY5-60" fmla="*/ 1212650 h 5152567"/>
              <a:gd name="connsiteX0-61" fmla="*/ 0 w 2456080"/>
              <a:gd name="connsiteY0-62" fmla="*/ 4442412 h 5152567"/>
              <a:gd name="connsiteX1-63" fmla="*/ 734723 w 2456080"/>
              <a:gd name="connsiteY1-64" fmla="*/ 0 h 5152567"/>
              <a:gd name="connsiteX2-65" fmla="*/ 2456080 w 2456080"/>
              <a:gd name="connsiteY2-66" fmla="*/ 1223947 h 5152567"/>
              <a:gd name="connsiteX3-67" fmla="*/ 1620273 w 2456080"/>
              <a:gd name="connsiteY3-68" fmla="*/ 4320827 h 5152567"/>
              <a:gd name="connsiteX4-69" fmla="*/ 1024366 w 2456080"/>
              <a:gd name="connsiteY4-70" fmla="*/ 5152567 h 5152567"/>
              <a:gd name="connsiteX5-71" fmla="*/ 0 w 2456080"/>
              <a:gd name="connsiteY5-72" fmla="*/ 4442412 h 5152567"/>
              <a:gd name="connsiteX0-73" fmla="*/ 0 w 2434900"/>
              <a:gd name="connsiteY0-74" fmla="*/ 4445789 h 5152567"/>
              <a:gd name="connsiteX1-75" fmla="*/ 713543 w 2434900"/>
              <a:gd name="connsiteY1-76" fmla="*/ 0 h 5152567"/>
              <a:gd name="connsiteX2-77" fmla="*/ 2434900 w 2434900"/>
              <a:gd name="connsiteY2-78" fmla="*/ 1223947 h 5152567"/>
              <a:gd name="connsiteX3-79" fmla="*/ 1599093 w 2434900"/>
              <a:gd name="connsiteY3-80" fmla="*/ 4320827 h 5152567"/>
              <a:gd name="connsiteX4-81" fmla="*/ 1003186 w 2434900"/>
              <a:gd name="connsiteY4-82" fmla="*/ 5152567 h 5152567"/>
              <a:gd name="connsiteX5-83" fmla="*/ 0 w 2434900"/>
              <a:gd name="connsiteY5-84" fmla="*/ 4445789 h 51525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434900" h="5152567">
                <a:moveTo>
                  <a:pt x="0" y="4445789"/>
                </a:moveTo>
                <a:lnTo>
                  <a:pt x="713543" y="0"/>
                </a:lnTo>
                <a:lnTo>
                  <a:pt x="2434900" y="1223947"/>
                </a:lnTo>
                <a:lnTo>
                  <a:pt x="1599093" y="4320827"/>
                </a:lnTo>
                <a:lnTo>
                  <a:pt x="1003186" y="5152567"/>
                </a:lnTo>
                <a:lnTo>
                  <a:pt x="0" y="4445789"/>
                </a:lnTo>
                <a:close/>
              </a:path>
            </a:pathLst>
          </a:custGeom>
          <a:solidFill>
            <a:srgbClr val="F2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057162" y="-6978"/>
            <a:ext cx="2655652" cy="4053684"/>
          </a:xfrm>
          <a:custGeom>
            <a:avLst/>
            <a:gdLst>
              <a:gd name="connsiteX0" fmla="*/ 0 w 719847"/>
              <a:gd name="connsiteY0" fmla="*/ 0 h 3791038"/>
              <a:gd name="connsiteX1" fmla="*/ 719847 w 719847"/>
              <a:gd name="connsiteY1" fmla="*/ 0 h 3791038"/>
              <a:gd name="connsiteX2" fmla="*/ 719847 w 719847"/>
              <a:gd name="connsiteY2" fmla="*/ 3791038 h 3791038"/>
              <a:gd name="connsiteX3" fmla="*/ 0 w 719847"/>
              <a:gd name="connsiteY3" fmla="*/ 3791038 h 3791038"/>
              <a:gd name="connsiteX4" fmla="*/ 0 w 719847"/>
              <a:gd name="connsiteY4" fmla="*/ 0 h 3791038"/>
              <a:gd name="connsiteX0-1" fmla="*/ 0 w 2743200"/>
              <a:gd name="connsiteY0-2" fmla="*/ 0 h 4063412"/>
              <a:gd name="connsiteX1-3" fmla="*/ 719847 w 2743200"/>
              <a:gd name="connsiteY1-4" fmla="*/ 0 h 4063412"/>
              <a:gd name="connsiteX2-5" fmla="*/ 2743200 w 2743200"/>
              <a:gd name="connsiteY2-6" fmla="*/ 4063412 h 4063412"/>
              <a:gd name="connsiteX3-7" fmla="*/ 0 w 2743200"/>
              <a:gd name="connsiteY3-8" fmla="*/ 3791038 h 4063412"/>
              <a:gd name="connsiteX4-9" fmla="*/ 0 w 2743200"/>
              <a:gd name="connsiteY4-10" fmla="*/ 0 h 4063412"/>
              <a:gd name="connsiteX0-11" fmla="*/ 0 w 2743200"/>
              <a:gd name="connsiteY0-12" fmla="*/ 0 h 4063412"/>
              <a:gd name="connsiteX1-13" fmla="*/ 719847 w 2743200"/>
              <a:gd name="connsiteY1-14" fmla="*/ 0 h 4063412"/>
              <a:gd name="connsiteX2-15" fmla="*/ 2743200 w 2743200"/>
              <a:gd name="connsiteY2-16" fmla="*/ 4063412 h 4063412"/>
              <a:gd name="connsiteX3-17" fmla="*/ 2130358 w 2743200"/>
              <a:gd name="connsiteY3-18" fmla="*/ 4034229 h 4063412"/>
              <a:gd name="connsiteX4-19" fmla="*/ 0 w 2743200"/>
              <a:gd name="connsiteY4-20" fmla="*/ 0 h 4063412"/>
              <a:gd name="connsiteX0-21" fmla="*/ 0 w 2733473"/>
              <a:gd name="connsiteY0-22" fmla="*/ 0 h 4053684"/>
              <a:gd name="connsiteX1-23" fmla="*/ 719847 w 2733473"/>
              <a:gd name="connsiteY1-24" fmla="*/ 0 h 4053684"/>
              <a:gd name="connsiteX2-25" fmla="*/ 2733473 w 2733473"/>
              <a:gd name="connsiteY2-26" fmla="*/ 4053684 h 4053684"/>
              <a:gd name="connsiteX3-27" fmla="*/ 2130358 w 2733473"/>
              <a:gd name="connsiteY3-28" fmla="*/ 4034229 h 4053684"/>
              <a:gd name="connsiteX4-29" fmla="*/ 0 w 2733473"/>
              <a:gd name="connsiteY4-30" fmla="*/ 0 h 4053684"/>
              <a:gd name="connsiteX0-31" fmla="*/ 0 w 2733473"/>
              <a:gd name="connsiteY0-32" fmla="*/ 0 h 4053684"/>
              <a:gd name="connsiteX1-33" fmla="*/ 719847 w 2733473"/>
              <a:gd name="connsiteY1-34" fmla="*/ 0 h 4053684"/>
              <a:gd name="connsiteX2-35" fmla="*/ 2733473 w 2733473"/>
              <a:gd name="connsiteY2-36" fmla="*/ 4053684 h 4053684"/>
              <a:gd name="connsiteX3-37" fmla="*/ 2149813 w 2733473"/>
              <a:gd name="connsiteY3-38" fmla="*/ 4053684 h 4053684"/>
              <a:gd name="connsiteX4-39" fmla="*/ 0 w 2733473"/>
              <a:gd name="connsiteY4-40" fmla="*/ 0 h 4053684"/>
              <a:gd name="connsiteX0-41" fmla="*/ 0 w 2704290"/>
              <a:gd name="connsiteY0-42" fmla="*/ 0 h 4053684"/>
              <a:gd name="connsiteX1-43" fmla="*/ 690664 w 2704290"/>
              <a:gd name="connsiteY1-44" fmla="*/ 0 h 4053684"/>
              <a:gd name="connsiteX2-45" fmla="*/ 2704290 w 2704290"/>
              <a:gd name="connsiteY2-46" fmla="*/ 4053684 h 4053684"/>
              <a:gd name="connsiteX3-47" fmla="*/ 2120630 w 2704290"/>
              <a:gd name="connsiteY3-48" fmla="*/ 4053684 h 4053684"/>
              <a:gd name="connsiteX4-49" fmla="*/ 0 w 2704290"/>
              <a:gd name="connsiteY4-50" fmla="*/ 0 h 4053684"/>
              <a:gd name="connsiteX0-51" fmla="*/ 0 w 2655652"/>
              <a:gd name="connsiteY0-52" fmla="*/ 0 h 4053684"/>
              <a:gd name="connsiteX1-53" fmla="*/ 642026 w 2655652"/>
              <a:gd name="connsiteY1-54" fmla="*/ 0 h 4053684"/>
              <a:gd name="connsiteX2-55" fmla="*/ 2655652 w 2655652"/>
              <a:gd name="connsiteY2-56" fmla="*/ 4053684 h 4053684"/>
              <a:gd name="connsiteX3-57" fmla="*/ 2071992 w 2655652"/>
              <a:gd name="connsiteY3-58" fmla="*/ 4053684 h 4053684"/>
              <a:gd name="connsiteX4-59" fmla="*/ 0 w 2655652"/>
              <a:gd name="connsiteY4-60" fmla="*/ 0 h 4053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55652" h="4053684">
                <a:moveTo>
                  <a:pt x="0" y="0"/>
                </a:moveTo>
                <a:lnTo>
                  <a:pt x="642026" y="0"/>
                </a:lnTo>
                <a:lnTo>
                  <a:pt x="2655652" y="4053684"/>
                </a:lnTo>
                <a:lnTo>
                  <a:pt x="2071992" y="4053684"/>
                </a:lnTo>
                <a:lnTo>
                  <a:pt x="0" y="0"/>
                </a:lnTo>
                <a:close/>
              </a:path>
            </a:pathLst>
          </a:custGeom>
          <a:solidFill>
            <a:srgbClr val="343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18424" y="2020779"/>
            <a:ext cx="8304903" cy="2959849"/>
          </a:xfrm>
          <a:prstGeom prst="rect">
            <a:avLst/>
          </a:prstGeom>
          <a:noFill/>
        </p:spPr>
        <p:txBody>
          <a:bodyPr wrap="square" rtlCol="0">
            <a:spAutoFit/>
          </a:bodyPr>
          <a:lstStyle/>
          <a:p>
            <a:pPr algn="ctr">
              <a:lnSpc>
                <a:spcPct val="150000"/>
              </a:lnSpc>
            </a:pPr>
            <a:r>
              <a:rPr lang="zh-CN" altLang="en-US" sz="6600" b="1" dirty="0" smtClean="0">
                <a:solidFill>
                  <a:schemeClr val="accent1">
                    <a:lumMod val="50000"/>
                  </a:schemeClr>
                </a:solidFill>
                <a:latin typeface="微软雅黑" panose="020B0503020204020204" pitchFamily="34" charset="-122"/>
                <a:ea typeface="微软雅黑" panose="020B0503020204020204" pitchFamily="34" charset="-122"/>
              </a:rPr>
              <a:t>科学基金信息管理</a:t>
            </a:r>
            <a:endParaRPr lang="en-US" altLang="zh-CN" sz="6600" b="1" dirty="0" smtClean="0">
              <a:solidFill>
                <a:schemeClr val="accent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6600" b="1" dirty="0" smtClean="0">
                <a:solidFill>
                  <a:schemeClr val="accent1">
                    <a:lumMod val="50000"/>
                  </a:schemeClr>
                </a:solidFill>
                <a:latin typeface="微软雅黑" panose="020B0503020204020204" pitchFamily="34" charset="-122"/>
                <a:ea typeface="微软雅黑" panose="020B0503020204020204" pitchFamily="34" charset="-122"/>
              </a:rPr>
              <a:t>与服务</a:t>
            </a:r>
            <a:endParaRPr lang="zh-CN" altLang="en-US" sz="66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063262" y="5887307"/>
            <a:ext cx="5286996" cy="461665"/>
          </a:xfrm>
          <a:prstGeom prst="rect">
            <a:avLst/>
          </a:prstGeom>
          <a:noFill/>
        </p:spPr>
        <p:txBody>
          <a:bodyPr wrap="square" rtlCol="0">
            <a:spAutoFit/>
          </a:bodyPr>
          <a:lstStyle/>
          <a:p>
            <a:pPr algn="dist"/>
            <a:r>
              <a:rPr lang="zh-CN" altLang="en-US" sz="2400" dirty="0" smtClean="0">
                <a:latin typeface="微软雅黑 Light" panose="020B0502040204020203" pitchFamily="34" charset="-122"/>
                <a:ea typeface="微软雅黑 Light" panose="020B0502040204020203" pitchFamily="34" charset="-122"/>
              </a:rPr>
              <a:t>信息中心  </a:t>
            </a:r>
            <a:r>
              <a:rPr lang="en-US" altLang="zh-CN" sz="2400" dirty="0" smtClean="0">
                <a:latin typeface="微软雅黑 Light" panose="020B0502040204020203" pitchFamily="34" charset="-122"/>
                <a:ea typeface="微软雅黑 Light" panose="020B0502040204020203" pitchFamily="34" charset="-122"/>
              </a:rPr>
              <a:t>2018</a:t>
            </a:r>
            <a:r>
              <a:rPr lang="zh-CN" altLang="en-US" sz="2400" dirty="0" smtClean="0">
                <a:latin typeface="微软雅黑 Light" panose="020B0502040204020203" pitchFamily="34" charset="-122"/>
                <a:ea typeface="微软雅黑 Light" panose="020B0502040204020203" pitchFamily="34" charset="-122"/>
              </a:rPr>
              <a:t>年</a:t>
            </a:r>
            <a:r>
              <a:rPr lang="en-US" altLang="zh-CN" sz="2400" dirty="0" smtClean="0">
                <a:latin typeface="微软雅黑 Light" panose="020B0502040204020203" pitchFamily="34" charset="-122"/>
                <a:ea typeface="微软雅黑 Light" panose="020B0502040204020203" pitchFamily="34" charset="-122"/>
              </a:rPr>
              <a:t>12</a:t>
            </a:r>
            <a:r>
              <a:rPr lang="zh-CN" altLang="en-US" sz="2400" dirty="0" smtClean="0">
                <a:latin typeface="微软雅黑 Light" panose="020B0502040204020203" pitchFamily="34" charset="-122"/>
                <a:ea typeface="微软雅黑 Light" panose="020B0502040204020203" pitchFamily="34" charset="-122"/>
              </a:rPr>
              <a:t>月</a:t>
            </a:r>
            <a:r>
              <a:rPr lang="en-US" altLang="zh-CN" sz="2400" dirty="0" smtClean="0">
                <a:latin typeface="微软雅黑 Light" panose="020B0502040204020203" pitchFamily="34" charset="-122"/>
                <a:ea typeface="微软雅黑 Light" panose="020B0502040204020203" pitchFamily="34" charset="-122"/>
              </a:rPr>
              <a:t>12</a:t>
            </a:r>
            <a:r>
              <a:rPr lang="zh-CN" altLang="en-US" sz="2400" dirty="0" smtClean="0">
                <a:latin typeface="微软雅黑 Light" panose="020B0502040204020203" pitchFamily="34" charset="-122"/>
                <a:ea typeface="微软雅黑 Light" panose="020B0502040204020203" pitchFamily="34" charset="-122"/>
              </a:rPr>
              <a:t>日</a:t>
            </a:r>
            <a:endParaRPr lang="zh-CN" altLang="en-US" sz="2400" dirty="0">
              <a:latin typeface="微软雅黑 Light" panose="020B0502040204020203" pitchFamily="34" charset="-122"/>
              <a:ea typeface="微软雅黑 Light" panose="020B0502040204020203" pitchFamily="34" charset="-122"/>
            </a:endParaRPr>
          </a:p>
        </p:txBody>
      </p:sp>
      <p:sp>
        <p:nvSpPr>
          <p:cNvPr id="2" name="矩形 1"/>
          <p:cNvSpPr/>
          <p:nvPr/>
        </p:nvSpPr>
        <p:spPr>
          <a:xfrm>
            <a:off x="1262798" y="290119"/>
            <a:ext cx="5794494" cy="1015663"/>
          </a:xfrm>
          <a:prstGeom prst="rect">
            <a:avLst/>
          </a:prstGeom>
        </p:spPr>
        <p:txBody>
          <a:bodyPr wrap="square">
            <a:spAutoFit/>
          </a:bodyPr>
          <a:lstStyle/>
          <a:p>
            <a:pPr algn="ctr">
              <a:lnSpc>
                <a:spcPct val="150000"/>
              </a:lnSpc>
            </a:pPr>
            <a:r>
              <a:rPr lang="zh-CN" altLang="zh-CN" sz="2000" i="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鼓励探索、突出</a:t>
            </a:r>
            <a:r>
              <a:rPr lang="zh-CN" altLang="zh-CN" sz="2000" i="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原创</a:t>
            </a:r>
            <a:r>
              <a:rPr lang="zh-CN" altLang="en-US" sz="2000" i="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zh-CN" sz="2000" i="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聚焦前沿、</a:t>
            </a:r>
            <a:r>
              <a:rPr lang="zh-CN" altLang="zh-CN" sz="2000" i="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独辟蹊径</a:t>
            </a:r>
            <a:r>
              <a:rPr lang="zh-CN" altLang="en-US" sz="2000" i="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zh-CN" sz="2000" i="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需求牵引、突破</a:t>
            </a:r>
            <a:r>
              <a:rPr lang="zh-CN" altLang="zh-CN" sz="2000" i="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瓶颈</a:t>
            </a:r>
            <a:r>
              <a:rPr lang="zh-CN" altLang="en-US" sz="2000" i="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zh-CN" sz="2000" i="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共性导向、交叉融通</a:t>
            </a:r>
            <a:endParaRPr lang="zh-CN" altLang="en-US" sz="2000" i="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0" y="2731806"/>
            <a:ext cx="5958507" cy="4131945"/>
            <a:chOff x="0" y="2716566"/>
            <a:chExt cx="5958507" cy="4131945"/>
          </a:xfrm>
        </p:grpSpPr>
        <p:sp>
          <p:nvSpPr>
            <p:cNvPr id="12" name="矩形 11"/>
            <p:cNvSpPr/>
            <p:nvPr/>
          </p:nvSpPr>
          <p:spPr>
            <a:xfrm>
              <a:off x="0" y="4875056"/>
              <a:ext cx="5958507" cy="1973455"/>
            </a:xfrm>
            <a:custGeom>
              <a:avLst/>
              <a:gdLst>
                <a:gd name="connsiteX0" fmla="*/ 0 w 3074337"/>
                <a:gd name="connsiteY0" fmla="*/ 0 h 1201930"/>
                <a:gd name="connsiteX1" fmla="*/ 3074337 w 3074337"/>
                <a:gd name="connsiteY1" fmla="*/ 0 h 1201930"/>
                <a:gd name="connsiteX2" fmla="*/ 3074337 w 3074337"/>
                <a:gd name="connsiteY2" fmla="*/ 1201930 h 1201930"/>
                <a:gd name="connsiteX3" fmla="*/ 0 w 3074337"/>
                <a:gd name="connsiteY3" fmla="*/ 1201930 h 1201930"/>
                <a:gd name="connsiteX4" fmla="*/ 0 w 3074337"/>
                <a:gd name="connsiteY4" fmla="*/ 0 h 1201930"/>
                <a:gd name="connsiteX0-1" fmla="*/ 0 w 3683937"/>
                <a:gd name="connsiteY0-2" fmla="*/ 0 h 2125855"/>
                <a:gd name="connsiteX1-3" fmla="*/ 3683937 w 3683937"/>
                <a:gd name="connsiteY1-4" fmla="*/ 923925 h 2125855"/>
                <a:gd name="connsiteX2-5" fmla="*/ 3683937 w 3683937"/>
                <a:gd name="connsiteY2-6" fmla="*/ 2125855 h 2125855"/>
                <a:gd name="connsiteX3-7" fmla="*/ 609600 w 3683937"/>
                <a:gd name="connsiteY3-8" fmla="*/ 2125855 h 2125855"/>
                <a:gd name="connsiteX4-9" fmla="*/ 0 w 3683937"/>
                <a:gd name="connsiteY4-10" fmla="*/ 0 h 2125855"/>
                <a:gd name="connsiteX0-11" fmla="*/ 0 w 3683937"/>
                <a:gd name="connsiteY0-12" fmla="*/ 0 h 2125855"/>
                <a:gd name="connsiteX1-13" fmla="*/ 3131487 w 3683937"/>
                <a:gd name="connsiteY1-14" fmla="*/ 419100 h 2125855"/>
                <a:gd name="connsiteX2-15" fmla="*/ 3683937 w 3683937"/>
                <a:gd name="connsiteY2-16" fmla="*/ 2125855 h 2125855"/>
                <a:gd name="connsiteX3-17" fmla="*/ 609600 w 3683937"/>
                <a:gd name="connsiteY3-18" fmla="*/ 2125855 h 2125855"/>
                <a:gd name="connsiteX4-19" fmla="*/ 0 w 3683937"/>
                <a:gd name="connsiteY4-20" fmla="*/ 0 h 2125855"/>
                <a:gd name="connsiteX0-21" fmla="*/ 2811780 w 6495717"/>
                <a:gd name="connsiteY0-22" fmla="*/ 0 h 2125855"/>
                <a:gd name="connsiteX1-23" fmla="*/ 5943267 w 6495717"/>
                <a:gd name="connsiteY1-24" fmla="*/ 419100 h 2125855"/>
                <a:gd name="connsiteX2-25" fmla="*/ 6495717 w 6495717"/>
                <a:gd name="connsiteY2-26" fmla="*/ 2125855 h 2125855"/>
                <a:gd name="connsiteX3-27" fmla="*/ 0 w 6495717"/>
                <a:gd name="connsiteY3-28" fmla="*/ 1965835 h 2125855"/>
                <a:gd name="connsiteX4-29" fmla="*/ 2811780 w 6495717"/>
                <a:gd name="connsiteY4-30" fmla="*/ 0 h 2125855"/>
                <a:gd name="connsiteX0-31" fmla="*/ 2811780 w 5943267"/>
                <a:gd name="connsiteY0-32" fmla="*/ 0 h 1965835"/>
                <a:gd name="connsiteX1-33" fmla="*/ 5943267 w 5943267"/>
                <a:gd name="connsiteY1-34" fmla="*/ 419100 h 1965835"/>
                <a:gd name="connsiteX2-35" fmla="*/ 4910757 w 5943267"/>
                <a:gd name="connsiteY2-36" fmla="*/ 1600075 h 1965835"/>
                <a:gd name="connsiteX3-37" fmla="*/ 0 w 5943267"/>
                <a:gd name="connsiteY3-38" fmla="*/ 1965835 h 1965835"/>
                <a:gd name="connsiteX4-39" fmla="*/ 2811780 w 5943267"/>
                <a:gd name="connsiteY4-40" fmla="*/ 0 h 1965835"/>
                <a:gd name="connsiteX0-41" fmla="*/ 2811780 w 5962317"/>
                <a:gd name="connsiteY0-42" fmla="*/ 0 h 1965835"/>
                <a:gd name="connsiteX1-43" fmla="*/ 5943267 w 5962317"/>
                <a:gd name="connsiteY1-44" fmla="*/ 419100 h 1965835"/>
                <a:gd name="connsiteX2-45" fmla="*/ 5962317 w 5962317"/>
                <a:gd name="connsiteY2-46" fmla="*/ 1950595 h 1965835"/>
                <a:gd name="connsiteX3-47" fmla="*/ 0 w 5962317"/>
                <a:gd name="connsiteY3-48" fmla="*/ 1965835 h 1965835"/>
                <a:gd name="connsiteX4-49" fmla="*/ 2811780 w 5962317"/>
                <a:gd name="connsiteY4-50" fmla="*/ 0 h 1965835"/>
                <a:gd name="connsiteX0-51" fmla="*/ 2811780 w 5962317"/>
                <a:gd name="connsiteY0-52" fmla="*/ 0 h 1965835"/>
                <a:gd name="connsiteX1-53" fmla="*/ 5958507 w 5962317"/>
                <a:gd name="connsiteY1-54" fmla="*/ 441960 h 1965835"/>
                <a:gd name="connsiteX2-55" fmla="*/ 5962317 w 5962317"/>
                <a:gd name="connsiteY2-56" fmla="*/ 1950595 h 1965835"/>
                <a:gd name="connsiteX3-57" fmla="*/ 0 w 5962317"/>
                <a:gd name="connsiteY3-58" fmla="*/ 1965835 h 1965835"/>
                <a:gd name="connsiteX4-59" fmla="*/ 2811780 w 5962317"/>
                <a:gd name="connsiteY4-60" fmla="*/ 0 h 1965835"/>
                <a:gd name="connsiteX0-61" fmla="*/ 2781300 w 5962317"/>
                <a:gd name="connsiteY0-62" fmla="*/ 0 h 1965835"/>
                <a:gd name="connsiteX1-63" fmla="*/ 5958507 w 5962317"/>
                <a:gd name="connsiteY1-64" fmla="*/ 441960 h 1965835"/>
                <a:gd name="connsiteX2-65" fmla="*/ 5962317 w 5962317"/>
                <a:gd name="connsiteY2-66" fmla="*/ 1950595 h 1965835"/>
                <a:gd name="connsiteX3-67" fmla="*/ 0 w 5962317"/>
                <a:gd name="connsiteY3-68" fmla="*/ 1965835 h 1965835"/>
                <a:gd name="connsiteX4-69" fmla="*/ 2781300 w 5962317"/>
                <a:gd name="connsiteY4-70" fmla="*/ 0 h 1965835"/>
                <a:gd name="connsiteX0-71" fmla="*/ 2781300 w 5958507"/>
                <a:gd name="connsiteY0-72" fmla="*/ 0 h 1973455"/>
                <a:gd name="connsiteX1-73" fmla="*/ 5958507 w 5958507"/>
                <a:gd name="connsiteY1-74" fmla="*/ 441960 h 1973455"/>
                <a:gd name="connsiteX2-75" fmla="*/ 5954697 w 5958507"/>
                <a:gd name="connsiteY2-76" fmla="*/ 1973455 h 1973455"/>
                <a:gd name="connsiteX3-77" fmla="*/ 0 w 5958507"/>
                <a:gd name="connsiteY3-78" fmla="*/ 1965835 h 1973455"/>
                <a:gd name="connsiteX4-79" fmla="*/ 2781300 w 5958507"/>
                <a:gd name="connsiteY4-80" fmla="*/ 0 h 1973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8507" h="1973455">
                  <a:moveTo>
                    <a:pt x="2781300" y="0"/>
                  </a:moveTo>
                  <a:lnTo>
                    <a:pt x="5958507" y="441960"/>
                  </a:lnTo>
                  <a:lnTo>
                    <a:pt x="5954697" y="1973455"/>
                  </a:lnTo>
                  <a:lnTo>
                    <a:pt x="0" y="1965835"/>
                  </a:lnTo>
                  <a:lnTo>
                    <a:pt x="2781300" y="0"/>
                  </a:lnTo>
                  <a:close/>
                </a:path>
              </a:pathLst>
            </a:custGeom>
            <a:solidFill>
              <a:srgbClr val="F2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0" y="2716566"/>
              <a:ext cx="2791088" cy="4124325"/>
            </a:xfrm>
            <a:custGeom>
              <a:avLst/>
              <a:gdLst>
                <a:gd name="connsiteX0" fmla="*/ 0 w 1905263"/>
                <a:gd name="connsiteY0" fmla="*/ 1152525 h 1152525"/>
                <a:gd name="connsiteX1" fmla="*/ 952632 w 1905263"/>
                <a:gd name="connsiteY1" fmla="*/ 0 h 1152525"/>
                <a:gd name="connsiteX2" fmla="*/ 1905263 w 1905263"/>
                <a:gd name="connsiteY2" fmla="*/ 1152525 h 1152525"/>
                <a:gd name="connsiteX3" fmla="*/ 0 w 1905263"/>
                <a:gd name="connsiteY3" fmla="*/ 1152525 h 1152525"/>
                <a:gd name="connsiteX0-1" fmla="*/ 0 w 1905263"/>
                <a:gd name="connsiteY0-2" fmla="*/ 2295525 h 2295525"/>
                <a:gd name="connsiteX1-3" fmla="*/ 9657 w 1905263"/>
                <a:gd name="connsiteY1-4" fmla="*/ 0 h 2295525"/>
                <a:gd name="connsiteX2-5" fmla="*/ 1905263 w 1905263"/>
                <a:gd name="connsiteY2-6" fmla="*/ 2295525 h 2295525"/>
                <a:gd name="connsiteX3-7" fmla="*/ 0 w 1905263"/>
                <a:gd name="connsiteY3-8" fmla="*/ 2295525 h 2295525"/>
                <a:gd name="connsiteX0-9" fmla="*/ 0 w 1895738"/>
                <a:gd name="connsiteY0-10" fmla="*/ 4124325 h 4124325"/>
                <a:gd name="connsiteX1-11" fmla="*/ 132 w 1895738"/>
                <a:gd name="connsiteY1-12" fmla="*/ 0 h 4124325"/>
                <a:gd name="connsiteX2-13" fmla="*/ 1895738 w 1895738"/>
                <a:gd name="connsiteY2-14" fmla="*/ 2295525 h 4124325"/>
                <a:gd name="connsiteX3-15" fmla="*/ 0 w 1895738"/>
                <a:gd name="connsiteY3-16" fmla="*/ 4124325 h 4124325"/>
                <a:gd name="connsiteX0-17" fmla="*/ 0 w 2791088"/>
                <a:gd name="connsiteY0-18" fmla="*/ 4124325 h 4124325"/>
                <a:gd name="connsiteX1-19" fmla="*/ 132 w 2791088"/>
                <a:gd name="connsiteY1-20" fmla="*/ 0 h 4124325"/>
                <a:gd name="connsiteX2-21" fmla="*/ 2791088 w 2791088"/>
                <a:gd name="connsiteY2-22" fmla="*/ 2162175 h 4124325"/>
                <a:gd name="connsiteX3-23" fmla="*/ 0 w 2791088"/>
                <a:gd name="connsiteY3-24" fmla="*/ 4124325 h 4124325"/>
              </a:gdLst>
              <a:ahLst/>
              <a:cxnLst>
                <a:cxn ang="0">
                  <a:pos x="connsiteX0-1" y="connsiteY0-2"/>
                </a:cxn>
                <a:cxn ang="0">
                  <a:pos x="connsiteX1-3" y="connsiteY1-4"/>
                </a:cxn>
                <a:cxn ang="0">
                  <a:pos x="connsiteX2-5" y="connsiteY2-6"/>
                </a:cxn>
                <a:cxn ang="0">
                  <a:pos x="connsiteX3-7" y="connsiteY3-8"/>
                </a:cxn>
              </a:cxnLst>
              <a:rect l="l" t="t" r="r" b="b"/>
              <a:pathLst>
                <a:path w="2791088" h="4124325">
                  <a:moveTo>
                    <a:pt x="0" y="4124325"/>
                  </a:moveTo>
                  <a:lnTo>
                    <a:pt x="132" y="0"/>
                  </a:lnTo>
                  <a:lnTo>
                    <a:pt x="2791088" y="2162175"/>
                  </a:lnTo>
                  <a:lnTo>
                    <a:pt x="0" y="4124325"/>
                  </a:lnTo>
                  <a:close/>
                </a:path>
              </a:pathLst>
            </a:cu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sp>
        <p:nvSpPr>
          <p:cNvPr id="5" name="文本框 4"/>
          <p:cNvSpPr txBox="1"/>
          <p:nvPr/>
        </p:nvSpPr>
        <p:spPr>
          <a:xfrm>
            <a:off x="2162438" y="5421505"/>
            <a:ext cx="4314547" cy="1323439"/>
          </a:xfrm>
          <a:prstGeom prst="rect">
            <a:avLst/>
          </a:prstGeom>
          <a:noFill/>
        </p:spPr>
        <p:txBody>
          <a:bodyPr wrap="square" rtlCol="0">
            <a:spAutoFit/>
          </a:bodyPr>
          <a:lstStyle/>
          <a:p>
            <a:r>
              <a:rPr lang="en-US" altLang="zh-CN" sz="5400" dirty="0">
                <a:solidFill>
                  <a:schemeClr val="bg1"/>
                </a:solidFill>
                <a:latin typeface="微软雅黑" panose="020B0503020204020204" pitchFamily="34" charset="-122"/>
                <a:ea typeface="微软雅黑" panose="020B0503020204020204" pitchFamily="34" charset="-122"/>
              </a:rPr>
              <a:t>PART</a:t>
            </a:r>
            <a:r>
              <a:rPr lang="en-US" altLang="zh-CN" sz="6600" dirty="0">
                <a:solidFill>
                  <a:schemeClr val="bg1"/>
                </a:solidFill>
                <a:latin typeface="微软雅黑" panose="020B0503020204020204" pitchFamily="34" charset="-122"/>
                <a:ea typeface="微软雅黑" panose="020B0503020204020204" pitchFamily="34" charset="-122"/>
              </a:rPr>
              <a:t> </a:t>
            </a:r>
            <a:r>
              <a:rPr lang="en-US" altLang="zh-CN" sz="8000" b="1" dirty="0">
                <a:solidFill>
                  <a:schemeClr val="bg1"/>
                </a:solidFill>
                <a:latin typeface="微软雅黑" panose="020B0503020204020204" pitchFamily="34" charset="-122"/>
                <a:ea typeface="微软雅黑" panose="020B0503020204020204" pitchFamily="34" charset="-122"/>
              </a:rPr>
              <a:t>02</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432151" y="1723606"/>
            <a:ext cx="6508377" cy="830997"/>
          </a:xfrm>
          <a:prstGeom prst="rect">
            <a:avLst/>
          </a:prstGeom>
          <a:noFill/>
        </p:spPr>
        <p:txBody>
          <a:bodyPr wrap="square" rtlCol="0">
            <a:spAutoFit/>
          </a:bodyPr>
          <a:lstStyle/>
          <a:p>
            <a:r>
              <a:rPr lang="en-US" altLang="zh-CN" sz="4800" b="1" dirty="0" smtClean="0">
                <a:solidFill>
                  <a:srgbClr val="A52325"/>
                </a:solidFill>
                <a:latin typeface="微软雅黑" panose="020B0503020204020204" pitchFamily="34" charset="-122"/>
                <a:ea typeface="微软雅黑" panose="020B0503020204020204" pitchFamily="34" charset="-122"/>
              </a:rPr>
              <a:t>2019</a:t>
            </a:r>
            <a:r>
              <a:rPr lang="zh-CN" altLang="en-US" sz="4800" b="1" dirty="0" smtClean="0">
                <a:solidFill>
                  <a:srgbClr val="A52325"/>
                </a:solidFill>
                <a:latin typeface="微软雅黑" panose="020B0503020204020204" pitchFamily="34" charset="-122"/>
                <a:ea typeface="微软雅黑" panose="020B0503020204020204" pitchFamily="34" charset="-122"/>
              </a:rPr>
              <a:t>年申请部署工作</a:t>
            </a:r>
            <a:endParaRPr lang="zh-CN" altLang="en-US" sz="4800" b="1" dirty="0">
              <a:solidFill>
                <a:srgbClr val="A52325"/>
              </a:solidFill>
              <a:latin typeface="微软雅黑" panose="020B0503020204020204" pitchFamily="34" charset="-122"/>
              <a:ea typeface="微软雅黑" panose="020B0503020204020204" pitchFamily="34" charset="-122"/>
            </a:endParaRPr>
          </a:p>
        </p:txBody>
      </p:sp>
      <p:sp>
        <p:nvSpPr>
          <p:cNvPr id="7" name="Content Placeholder 2"/>
          <p:cNvSpPr txBox="1"/>
          <p:nvPr/>
        </p:nvSpPr>
        <p:spPr>
          <a:xfrm>
            <a:off x="6534912" y="3605972"/>
            <a:ext cx="4803647" cy="2538795"/>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2400" dirty="0" smtClean="0">
                <a:solidFill>
                  <a:sysClr val="windowText" lastClr="000000"/>
                </a:solidFill>
                <a:latin typeface="微软雅黑" panose="020B0503020204020204" pitchFamily="34" charset="-122"/>
                <a:ea typeface="微软雅黑" panose="020B0503020204020204" pitchFamily="34" charset="-122"/>
              </a:rPr>
              <a:t>按科学问题属性分类申请 ；</a:t>
            </a:r>
            <a:endParaRPr lang="en-US" altLang="zh-CN" sz="2400" dirty="0" smtClean="0">
              <a:solidFill>
                <a:sysClr val="windowText" lastClr="000000"/>
              </a:solidFill>
              <a:latin typeface="微软雅黑" panose="020B0503020204020204" pitchFamily="34" charset="-122"/>
              <a:ea typeface="微软雅黑" panose="020B0503020204020204" pitchFamily="34" charset="-122"/>
            </a:endParaRPr>
          </a:p>
          <a:p>
            <a:pPr marL="0" lvl="0" indent="0">
              <a:buNone/>
              <a:defRPr/>
            </a:pPr>
            <a:r>
              <a:rPr lang="zh-CN" altLang="en-US" sz="2400" dirty="0" smtClean="0">
                <a:solidFill>
                  <a:sysClr val="windowText" lastClr="000000"/>
                </a:solidFill>
                <a:latin typeface="微软雅黑" panose="020B0503020204020204" pitchFamily="34" charset="-122"/>
                <a:ea typeface="微软雅黑" panose="020B0503020204020204" pitchFamily="34" charset="-122"/>
              </a:rPr>
              <a:t>无纸化申请试点类型拓展；</a:t>
            </a:r>
            <a:endParaRPr lang="en-US" altLang="zh-CN" sz="2400" dirty="0" smtClean="0">
              <a:solidFill>
                <a:sysClr val="windowText" lastClr="000000"/>
              </a:solidFill>
              <a:latin typeface="微软雅黑" panose="020B0503020204020204" pitchFamily="34" charset="-122"/>
              <a:ea typeface="微软雅黑" panose="020B0503020204020204" pitchFamily="34" charset="-122"/>
            </a:endParaRPr>
          </a:p>
          <a:p>
            <a:pPr marL="0" lvl="0" indent="0">
              <a:buNone/>
              <a:defRPr/>
            </a:pPr>
            <a:r>
              <a:rPr lang="zh-CN" altLang="en-US" sz="2400" dirty="0" smtClean="0">
                <a:solidFill>
                  <a:sysClr val="windowText" lastClr="000000"/>
                </a:solidFill>
                <a:latin typeface="微软雅黑" panose="020B0503020204020204" pitchFamily="34" charset="-122"/>
                <a:ea typeface="微软雅黑" panose="020B0503020204020204" pitchFamily="34" charset="-122"/>
              </a:rPr>
              <a:t>申请书填写规范化优化；</a:t>
            </a:r>
            <a:endParaRPr lang="en-US" altLang="zh-CN" sz="2400" dirty="0" smtClean="0">
              <a:solidFill>
                <a:sysClr val="windowText" lastClr="000000"/>
              </a:solidFill>
              <a:latin typeface="微软雅黑" panose="020B0503020204020204" pitchFamily="34" charset="-122"/>
              <a:ea typeface="微软雅黑" panose="020B0503020204020204" pitchFamily="34" charset="-122"/>
            </a:endParaRPr>
          </a:p>
          <a:p>
            <a:pPr marL="0" lvl="0" indent="0">
              <a:buNone/>
              <a:defRPr/>
            </a:pPr>
            <a:r>
              <a:rPr lang="zh-CN" altLang="en-US" sz="2400" dirty="0" smtClean="0">
                <a:solidFill>
                  <a:sysClr val="windowText" lastClr="000000"/>
                </a:solidFill>
                <a:latin typeface="微软雅黑" panose="020B0503020204020204" pitchFamily="34" charset="-122"/>
                <a:ea typeface="微软雅黑" panose="020B0503020204020204" pitchFamily="34" charset="-122"/>
              </a:rPr>
              <a:t>申请书签字盖章页调整；</a:t>
            </a:r>
            <a:endParaRPr lang="en-US" altLang="zh-CN" sz="2400" dirty="0" smtClean="0">
              <a:solidFill>
                <a:sysClr val="windowText" lastClr="000000"/>
              </a:solidFill>
              <a:latin typeface="微软雅黑" panose="020B0503020204020204" pitchFamily="34" charset="-122"/>
              <a:ea typeface="微软雅黑" panose="020B0503020204020204" pitchFamily="34" charset="-122"/>
            </a:endParaRPr>
          </a:p>
          <a:p>
            <a:pPr marL="0" lvl="0" indent="0">
              <a:buNone/>
              <a:defRPr/>
            </a:pPr>
            <a:r>
              <a:rPr lang="en-US" altLang="zh-CN" sz="2400" dirty="0" smtClean="0">
                <a:solidFill>
                  <a:sysClr val="windowText" lastClr="000000"/>
                </a:solidFill>
                <a:latin typeface="微软雅黑" panose="020B0503020204020204" pitchFamily="34" charset="-122"/>
                <a:ea typeface="微软雅黑" panose="020B0503020204020204" pitchFamily="34" charset="-122"/>
              </a:rPr>
              <a:t>……</a:t>
            </a:r>
          </a:p>
          <a:p>
            <a:pPr marL="0" lvl="0" indent="0">
              <a:buNone/>
              <a:defRPr/>
            </a:pPr>
            <a:endParaRPr lang="en-US" altLang="zh-CN" sz="2400" dirty="0" smtClean="0">
              <a:solidFill>
                <a:sysClr val="windowText" lastClr="000000"/>
              </a:solidFill>
              <a:latin typeface="微软雅黑" panose="020B0503020204020204" pitchFamily="34" charset="-122"/>
              <a:ea typeface="微软雅黑" panose="020B0503020204020204" pitchFamily="34" charset="-122"/>
            </a:endParaRPr>
          </a:p>
          <a:p>
            <a:pPr marL="0" lvl="0" indent="0">
              <a:buNone/>
              <a:defRPr/>
            </a:pPr>
            <a:endParaRPr lang="en-US" altLang="zh-CN" sz="2400" dirty="0" smtClean="0">
              <a:solidFill>
                <a:sysClr val="windowText" lastClr="000000"/>
              </a:solidFill>
              <a:latin typeface="微软雅黑" panose="020B0503020204020204" pitchFamily="34" charset="-122"/>
              <a:ea typeface="微软雅黑" panose="020B0503020204020204" pitchFamily="34" charset="-122"/>
            </a:endParaRPr>
          </a:p>
          <a:p>
            <a:pPr marL="0" lvl="0" indent="0">
              <a:buNone/>
              <a:defRPr/>
            </a:pPr>
            <a:endParaRPr lang="en-US" altLang="zh-CN" sz="2400" dirty="0" smtClean="0">
              <a:solidFill>
                <a:sysClr val="windowText" lastClr="000000"/>
              </a:solidFill>
              <a:latin typeface="微软雅黑" panose="020B0503020204020204" pitchFamily="34" charset="-122"/>
              <a:ea typeface="微软雅黑" panose="020B0503020204020204" pitchFamily="34" charset="-122"/>
            </a:endParaRPr>
          </a:p>
          <a:p>
            <a:pPr marL="0" lvl="0" indent="0">
              <a:buNone/>
              <a:defRPr/>
            </a:pPr>
            <a:endParaRPr lang="zh-CN" altLang="en-US" sz="32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411966" y="151795"/>
            <a:ext cx="6944596" cy="646331"/>
          </a:xfrm>
          <a:prstGeom prst="rect">
            <a:avLst/>
          </a:prstGeom>
          <a:noFill/>
        </p:spPr>
        <p:txBody>
          <a:bodyPr wrap="square" rtlCol="0">
            <a:spAutoFit/>
          </a:bodyPr>
          <a:lstStyle/>
          <a:p>
            <a:r>
              <a:rPr lang="en-US" altLang="zh-CN" sz="3600" b="1" dirty="0" smtClean="0">
                <a:solidFill>
                  <a:srgbClr val="A52325"/>
                </a:solidFill>
                <a:latin typeface="微软雅黑" panose="020B0503020204020204" pitchFamily="34" charset="-122"/>
                <a:ea typeface="微软雅黑" panose="020B0503020204020204" pitchFamily="34" charset="-122"/>
              </a:rPr>
              <a:t>1</a:t>
            </a:r>
            <a:r>
              <a:rPr lang="zh-CN" altLang="en-US" sz="3600" b="1" dirty="0" smtClean="0">
                <a:solidFill>
                  <a:srgbClr val="A52325"/>
                </a:solidFill>
                <a:latin typeface="微软雅黑" panose="020B0503020204020204" pitchFamily="34" charset="-122"/>
                <a:ea typeface="微软雅黑" panose="020B0503020204020204" pitchFamily="34" charset="-122"/>
              </a:rPr>
              <a:t>试点按科学问题属性分类申请</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19" name="矩形 18"/>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82796" y="1150470"/>
            <a:ext cx="6859252" cy="5469786"/>
            <a:chOff x="0" y="536447"/>
            <a:chExt cx="6339840" cy="5084065"/>
          </a:xfrm>
        </p:grpSpPr>
        <p:pic>
          <p:nvPicPr>
            <p:cNvPr id="16" name="图片 15"/>
            <p:cNvPicPr/>
            <p:nvPr/>
          </p:nvPicPr>
          <p:blipFill>
            <a:blip r:embed="rId2"/>
            <a:srcRect b="12506"/>
            <a:stretch>
              <a:fillRect/>
            </a:stretch>
          </p:blipFill>
          <p:spPr>
            <a:xfrm>
              <a:off x="380524" y="3865474"/>
              <a:ext cx="5573064" cy="1755038"/>
            </a:xfrm>
            <a:prstGeom prst="rect">
              <a:avLst/>
            </a:prstGeom>
          </p:spPr>
        </p:pic>
        <p:grpSp>
          <p:nvGrpSpPr>
            <p:cNvPr id="17" name="组合 16"/>
            <p:cNvGrpSpPr/>
            <p:nvPr/>
          </p:nvGrpSpPr>
          <p:grpSpPr>
            <a:xfrm>
              <a:off x="0" y="536447"/>
              <a:ext cx="6339840" cy="3401567"/>
              <a:chOff x="0" y="1488014"/>
              <a:chExt cx="5107913" cy="3296622"/>
            </a:xfrm>
          </p:grpSpPr>
          <p:pic>
            <p:nvPicPr>
              <p:cNvPr id="21" name="图片 20"/>
              <p:cNvPicPr/>
              <p:nvPr/>
            </p:nvPicPr>
            <p:blipFill>
              <a:blip r:embed="rId3"/>
              <a:srcRect t="24321"/>
              <a:stretch>
                <a:fillRect/>
              </a:stretch>
            </p:blipFill>
            <p:spPr>
              <a:xfrm>
                <a:off x="0" y="1488014"/>
                <a:ext cx="5107913" cy="3296622"/>
              </a:xfrm>
              <a:prstGeom prst="rect">
                <a:avLst/>
              </a:prstGeom>
            </p:spPr>
          </p:pic>
          <p:sp>
            <p:nvSpPr>
              <p:cNvPr id="22" name="矩形 21"/>
              <p:cNvSpPr/>
              <p:nvPr/>
            </p:nvSpPr>
            <p:spPr>
              <a:xfrm>
                <a:off x="857224" y="2428868"/>
                <a:ext cx="3500462"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C00000"/>
                    </a:solidFill>
                  </a:rPr>
                  <a:t>仅试点学科填写此部分信息</a:t>
                </a:r>
                <a:endParaRPr lang="zh-CN" altLang="en-US" sz="1600" dirty="0">
                  <a:solidFill>
                    <a:srgbClr val="C00000"/>
                  </a:solidFill>
                </a:endParaRPr>
              </a:p>
            </p:txBody>
          </p:sp>
        </p:grpSp>
      </p:grpSp>
      <p:sp>
        <p:nvSpPr>
          <p:cNvPr id="24" name="文本框 4"/>
          <p:cNvSpPr txBox="1"/>
          <p:nvPr/>
        </p:nvSpPr>
        <p:spPr>
          <a:xfrm>
            <a:off x="7327392" y="1704204"/>
            <a:ext cx="4194048" cy="4247317"/>
          </a:xfrm>
          <a:prstGeom prst="rect">
            <a:avLst/>
          </a:prstGeom>
          <a:noFill/>
        </p:spPr>
        <p:txBody>
          <a:bodyPr wrap="square" rtlCol="0">
            <a:spAutoFit/>
          </a:bodyPr>
          <a:lstStyle/>
          <a:p>
            <a:pPr marL="450850" indent="-450850">
              <a:lnSpc>
                <a:spcPct val="150000"/>
              </a:lnSpc>
              <a:buFont typeface="Arial" panose="020B0604020202020204" pitchFamily="34" charset="0"/>
              <a:buChar char="•"/>
            </a:pPr>
            <a:r>
              <a:rPr lang="zh-CN" altLang="en-US" sz="2000" b="1" dirty="0" smtClean="0">
                <a:solidFill>
                  <a:schemeClr val="tx2"/>
                </a:solidFill>
                <a:latin typeface="微软雅黑" panose="020B0503020204020204" pitchFamily="34" charset="-122"/>
                <a:ea typeface="微软雅黑" panose="020B0503020204020204" pitchFamily="34" charset="-122"/>
              </a:rPr>
              <a:t>申请填写时有“</a:t>
            </a:r>
            <a:r>
              <a:rPr lang="zh-CN" altLang="en-US" sz="2000" b="1" dirty="0" smtClean="0">
                <a:solidFill>
                  <a:schemeClr val="accent1"/>
                </a:solidFill>
                <a:latin typeface="微软雅黑" panose="020B0503020204020204" pitchFamily="34" charset="-122"/>
                <a:ea typeface="微软雅黑" panose="020B0503020204020204" pitchFamily="34" charset="-122"/>
              </a:rPr>
              <a:t>科学问题属性</a:t>
            </a:r>
            <a:r>
              <a:rPr lang="zh-CN" altLang="en-US" sz="2000" b="1" dirty="0" smtClean="0">
                <a:solidFill>
                  <a:schemeClr val="tx2"/>
                </a:solidFill>
                <a:latin typeface="微软雅黑" panose="020B0503020204020204" pitchFamily="34" charset="-122"/>
                <a:ea typeface="微软雅黑" panose="020B0503020204020204" pitchFamily="34" charset="-122"/>
              </a:rPr>
              <a:t>”卡片，试点的申请项目需选择一项对应的科学问题属性，并做</a:t>
            </a:r>
            <a:r>
              <a:rPr lang="en-US" altLang="zh-CN" sz="2000" b="1" dirty="0" smtClean="0">
                <a:solidFill>
                  <a:schemeClr val="tx2"/>
                </a:solidFill>
                <a:latin typeface="微软雅黑" panose="020B0503020204020204" pitchFamily="34" charset="-122"/>
                <a:ea typeface="微软雅黑" panose="020B0503020204020204" pitchFamily="34" charset="-122"/>
              </a:rPr>
              <a:t>800</a:t>
            </a:r>
            <a:r>
              <a:rPr lang="zh-CN" altLang="en-US" sz="2000" b="1" dirty="0" smtClean="0">
                <a:solidFill>
                  <a:schemeClr val="tx2"/>
                </a:solidFill>
                <a:latin typeface="微软雅黑" panose="020B0503020204020204" pitchFamily="34" charset="-122"/>
                <a:ea typeface="微软雅黑" panose="020B0503020204020204" pitchFamily="34" charset="-122"/>
              </a:rPr>
              <a:t>字以内的说明 </a:t>
            </a:r>
            <a:endParaRPr lang="en-US" altLang="zh-CN" sz="2000" b="1" dirty="0" smtClean="0">
              <a:solidFill>
                <a:schemeClr val="tx2"/>
              </a:solidFill>
              <a:latin typeface="微软雅黑" panose="020B0503020204020204" pitchFamily="34" charset="-122"/>
              <a:ea typeface="微软雅黑" panose="020B0503020204020204" pitchFamily="34" charset="-122"/>
            </a:endParaRPr>
          </a:p>
          <a:p>
            <a:pPr marL="450850" indent="-450850">
              <a:lnSpc>
                <a:spcPct val="150000"/>
              </a:lnSpc>
              <a:buFont typeface="Arial" panose="020B0604020202020204" pitchFamily="34" charset="0"/>
              <a:buChar char="•"/>
            </a:pPr>
            <a:r>
              <a:rPr lang="zh-CN" altLang="en-US" sz="2000" b="1" dirty="0" smtClean="0">
                <a:solidFill>
                  <a:schemeClr val="tx2"/>
                </a:solidFill>
                <a:latin typeface="微软雅黑" panose="020B0503020204020204" pitchFamily="34" charset="-122"/>
                <a:ea typeface="微软雅黑" panose="020B0503020204020204" pitchFamily="34" charset="-122"/>
              </a:rPr>
              <a:t>页面中有试点工作的说明</a:t>
            </a:r>
            <a:endParaRPr lang="en-US" altLang="zh-CN" sz="2000" b="1" dirty="0" smtClean="0">
              <a:solidFill>
                <a:schemeClr val="tx2"/>
              </a:solidFill>
              <a:latin typeface="微软雅黑" panose="020B0503020204020204" pitchFamily="34" charset="-122"/>
              <a:ea typeface="微软雅黑" panose="020B0503020204020204" pitchFamily="34" charset="-122"/>
            </a:endParaRPr>
          </a:p>
          <a:p>
            <a:pPr marL="450850" indent="-450850">
              <a:lnSpc>
                <a:spcPct val="150000"/>
              </a:lnSpc>
              <a:buFont typeface="Arial" panose="020B0604020202020204" pitchFamily="34" charset="0"/>
              <a:buChar char="•"/>
            </a:pPr>
            <a:r>
              <a:rPr lang="zh-CN" altLang="en-US" sz="2000" b="1" dirty="0" smtClean="0">
                <a:solidFill>
                  <a:schemeClr val="tx2"/>
                </a:solidFill>
                <a:latin typeface="微软雅黑" panose="020B0503020204020204" pitchFamily="34" charset="-122"/>
                <a:ea typeface="微软雅黑" panose="020B0503020204020204" pitchFamily="34" charset="-122"/>
              </a:rPr>
              <a:t>提交时系统会根据试点要求做必填项检查 </a:t>
            </a:r>
            <a:endParaRPr lang="en-US" altLang="zh-CN" sz="2000" b="1" dirty="0" smtClean="0">
              <a:solidFill>
                <a:schemeClr val="tx2"/>
              </a:solidFill>
              <a:latin typeface="微软雅黑" panose="020B0503020204020204" pitchFamily="34" charset="-122"/>
              <a:ea typeface="微软雅黑" panose="020B0503020204020204" pitchFamily="34" charset="-122"/>
            </a:endParaRPr>
          </a:p>
          <a:p>
            <a:pPr marL="450850" indent="-450850">
              <a:lnSpc>
                <a:spcPct val="150000"/>
              </a:lnSpc>
              <a:buFont typeface="Arial" panose="020B0604020202020204" pitchFamily="34" charset="0"/>
              <a:buChar char="•"/>
            </a:pPr>
            <a:r>
              <a:rPr lang="zh-CN" altLang="en-US" sz="2000" b="1" dirty="0" smtClean="0">
                <a:solidFill>
                  <a:schemeClr val="tx2"/>
                </a:solidFill>
                <a:latin typeface="微软雅黑" panose="020B0503020204020204" pitchFamily="34" charset="-122"/>
                <a:ea typeface="微软雅黑" panose="020B0503020204020204" pitchFamily="34" charset="-122"/>
              </a:rPr>
              <a:t>填写内容将在申请书的简表信息页之后</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sp>
        <p:nvSpPr>
          <p:cNvPr id="25" name="文本框 4"/>
          <p:cNvSpPr txBox="1"/>
          <p:nvPr/>
        </p:nvSpPr>
        <p:spPr>
          <a:xfrm>
            <a:off x="7798126" y="888860"/>
            <a:ext cx="3747698"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重点</a:t>
            </a:r>
            <a:r>
              <a:rPr lang="zh-CN" altLang="en-US" sz="2800" b="1" dirty="0" smtClean="0">
                <a:latin typeface="微软雅黑" panose="020B0503020204020204" pitchFamily="34" charset="-122"/>
                <a:ea typeface="微软雅黑" panose="020B0503020204020204" pitchFamily="34" charset="-122"/>
              </a:rPr>
              <a:t>项目、面上项目</a:t>
            </a:r>
            <a:endParaRPr lang="zh-CN" altLang="en-US" sz="2800" b="1" dirty="0">
              <a:latin typeface="微软雅黑" panose="020B0503020204020204" pitchFamily="34" charset="-122"/>
              <a:ea typeface="微软雅黑" panose="020B0503020204020204" pitchFamily="34" charset="-122"/>
            </a:endParaRPr>
          </a:p>
        </p:txBody>
      </p:sp>
      <p:sp>
        <p:nvSpPr>
          <p:cNvPr id="12" name="矩形 11"/>
          <p:cNvSpPr/>
          <p:nvPr/>
        </p:nvSpPr>
        <p:spPr>
          <a:xfrm>
            <a:off x="3977234" y="1150470"/>
            <a:ext cx="571085" cy="245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82796" y="96225"/>
            <a:ext cx="4622958" cy="646331"/>
          </a:xfrm>
          <a:prstGeom prst="rect">
            <a:avLst/>
          </a:prstGeom>
          <a:noFill/>
        </p:spPr>
        <p:txBody>
          <a:bodyPr wrap="square" rtlCol="0">
            <a:spAutoFit/>
          </a:bodyPr>
          <a:lstStyle/>
          <a:p>
            <a:r>
              <a:rPr lang="en-US" altLang="zh-CN" sz="3600" b="1" dirty="0" smtClean="0">
                <a:solidFill>
                  <a:srgbClr val="A52325"/>
                </a:solidFill>
                <a:latin typeface="微软雅黑" panose="020B0503020204020204" pitchFamily="34" charset="-122"/>
                <a:ea typeface="微软雅黑" panose="020B0503020204020204" pitchFamily="34" charset="-122"/>
              </a:rPr>
              <a:t>2</a:t>
            </a:r>
            <a:r>
              <a:rPr lang="zh-CN" altLang="en-US" sz="3600" b="1" dirty="0" smtClean="0">
                <a:solidFill>
                  <a:srgbClr val="A52325"/>
                </a:solidFill>
                <a:latin typeface="微软雅黑" panose="020B0503020204020204" pitchFamily="34" charset="-122"/>
                <a:ea typeface="微软雅黑" panose="020B0503020204020204" pitchFamily="34" charset="-122"/>
              </a:rPr>
              <a:t>青年基金申请变化</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19" name="矩形 18"/>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4"/>
          <p:cNvSpPr txBox="1"/>
          <p:nvPr/>
        </p:nvSpPr>
        <p:spPr>
          <a:xfrm>
            <a:off x="6774533" y="2012286"/>
            <a:ext cx="4547616" cy="2400657"/>
          </a:xfrm>
          <a:prstGeom prst="rect">
            <a:avLst/>
          </a:prstGeom>
          <a:noFill/>
        </p:spPr>
        <p:txBody>
          <a:bodyPr wrap="square" rtlCol="0">
            <a:spAutoFit/>
          </a:bodyPr>
          <a:lstStyle/>
          <a:p>
            <a:pPr marL="450850" indent="-450850">
              <a:lnSpc>
                <a:spcPct val="150000"/>
              </a:lnSpc>
              <a:buFont typeface="Arial" panose="020B0604020202020204" pitchFamily="34" charset="0"/>
              <a:buChar char="•"/>
            </a:pPr>
            <a:r>
              <a:rPr lang="zh-CN" altLang="en-US" sz="2000" b="1" dirty="0" smtClean="0">
                <a:solidFill>
                  <a:schemeClr val="tx2"/>
                </a:solidFill>
                <a:latin typeface="微软雅黑" panose="020B0503020204020204" pitchFamily="34" charset="-122"/>
                <a:ea typeface="微软雅黑" panose="020B0503020204020204" pitchFamily="34" charset="-122"/>
              </a:rPr>
              <a:t>青年科学基金项目试点无纸化申请 </a:t>
            </a:r>
            <a:endParaRPr lang="en-US" altLang="zh-CN" sz="2000" b="1" dirty="0" smtClean="0">
              <a:solidFill>
                <a:schemeClr val="tx2"/>
              </a:solidFill>
              <a:latin typeface="微软雅黑" panose="020B0503020204020204" pitchFamily="34" charset="-122"/>
              <a:ea typeface="微软雅黑" panose="020B0503020204020204" pitchFamily="34" charset="-122"/>
            </a:endParaRPr>
          </a:p>
          <a:p>
            <a:pPr marL="450850" indent="-450850">
              <a:lnSpc>
                <a:spcPct val="150000"/>
              </a:lnSpc>
              <a:buFont typeface="Arial" panose="020B0604020202020204" pitchFamily="34" charset="0"/>
              <a:buChar char="•"/>
            </a:pPr>
            <a:r>
              <a:rPr lang="zh-CN" altLang="en-US" sz="2000" b="1" dirty="0" smtClean="0">
                <a:solidFill>
                  <a:schemeClr val="tx2"/>
                </a:solidFill>
                <a:latin typeface="微软雅黑" panose="020B0503020204020204" pitchFamily="34" charset="-122"/>
                <a:ea typeface="微软雅黑" panose="020B0503020204020204" pitchFamily="34" charset="-122"/>
              </a:rPr>
              <a:t>取消青年基金项目参加人信息</a:t>
            </a:r>
            <a:endParaRPr lang="en-US" altLang="zh-CN" sz="2000" b="1" dirty="0" smtClean="0">
              <a:solidFill>
                <a:schemeClr val="tx2"/>
              </a:solidFill>
              <a:latin typeface="微软雅黑" panose="020B0503020204020204" pitchFamily="34" charset="-122"/>
              <a:ea typeface="微软雅黑" panose="020B0503020204020204" pitchFamily="34" charset="-122"/>
            </a:endParaRPr>
          </a:p>
          <a:p>
            <a:pPr marL="450850" indent="-450850">
              <a:lnSpc>
                <a:spcPct val="150000"/>
              </a:lnSpc>
              <a:buFont typeface="Arial" panose="020B0604020202020204" pitchFamily="34" charset="0"/>
              <a:buChar char="•"/>
            </a:pPr>
            <a:r>
              <a:rPr lang="zh-CN" altLang="en-US" sz="2000" b="1" dirty="0" smtClean="0">
                <a:solidFill>
                  <a:schemeClr val="tx2"/>
                </a:solidFill>
                <a:latin typeface="微软雅黑" panose="020B0503020204020204" pitchFamily="34" charset="-122"/>
                <a:ea typeface="微软雅黑" panose="020B0503020204020204" pitchFamily="34" charset="-122"/>
              </a:rPr>
              <a:t>项目获批准后，将申请书的纸质签字盖章页装订在</a:t>
            </a:r>
            <a:r>
              <a:rPr lang="en-US" altLang="zh-CN" sz="2000" b="1" dirty="0" smtClean="0">
                <a:solidFill>
                  <a:schemeClr val="tx2"/>
                </a:solidFill>
                <a:latin typeface="微软雅黑" panose="020B0503020204020204" pitchFamily="34" charset="-122"/>
                <a:ea typeface="微软雅黑" panose="020B0503020204020204" pitchFamily="34" charset="-122"/>
              </a:rPr>
              <a:t>《</a:t>
            </a:r>
            <a:r>
              <a:rPr lang="zh-CN" altLang="en-US" sz="2000" b="1" dirty="0" smtClean="0">
                <a:solidFill>
                  <a:schemeClr val="tx2"/>
                </a:solidFill>
                <a:latin typeface="微软雅黑" panose="020B0503020204020204" pitchFamily="34" charset="-122"/>
                <a:ea typeface="微软雅黑" panose="020B0503020204020204" pitchFamily="34" charset="-122"/>
              </a:rPr>
              <a:t>资助项目计划书</a:t>
            </a:r>
            <a:r>
              <a:rPr lang="en-US" altLang="zh-CN" sz="2000" b="1" dirty="0" smtClean="0">
                <a:solidFill>
                  <a:schemeClr val="tx2"/>
                </a:solidFill>
                <a:latin typeface="微软雅黑" panose="020B0503020204020204" pitchFamily="34" charset="-122"/>
                <a:ea typeface="微软雅黑" panose="020B0503020204020204" pitchFamily="34" charset="-122"/>
              </a:rPr>
              <a:t>》</a:t>
            </a:r>
            <a:r>
              <a:rPr lang="zh-CN" altLang="en-US" sz="2000" b="1" dirty="0" smtClean="0">
                <a:solidFill>
                  <a:schemeClr val="tx2"/>
                </a:solidFill>
                <a:latin typeface="微软雅黑" panose="020B0503020204020204" pitchFamily="34" charset="-122"/>
                <a:ea typeface="微软雅黑" panose="020B0503020204020204" pitchFamily="34" charset="-122"/>
              </a:rPr>
              <a:t>最后，一并提交</a:t>
            </a:r>
            <a:endParaRPr lang="en-US" altLang="zh-CN" sz="2000" b="1" dirty="0" smtClean="0">
              <a:solidFill>
                <a:schemeClr val="tx2"/>
              </a:solidFill>
              <a:latin typeface="微软雅黑" panose="020B0503020204020204" pitchFamily="34" charset="-122"/>
              <a:ea typeface="微软雅黑" panose="020B0503020204020204" pitchFamily="34" charset="-122"/>
            </a:endParaRPr>
          </a:p>
        </p:txBody>
      </p:sp>
      <p:sp>
        <p:nvSpPr>
          <p:cNvPr id="25" name="文本框 4"/>
          <p:cNvSpPr txBox="1"/>
          <p:nvPr/>
        </p:nvSpPr>
        <p:spPr>
          <a:xfrm>
            <a:off x="6810607" y="814632"/>
            <a:ext cx="5023573" cy="954107"/>
          </a:xfrm>
          <a:prstGeom prst="rect">
            <a:avLst/>
          </a:prstGeom>
          <a:noFill/>
        </p:spPr>
        <p:txBody>
          <a:bodyPr wrap="square"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rPr>
              <a:t>重点</a:t>
            </a:r>
            <a:r>
              <a:rPr lang="zh-CN" altLang="en-US" sz="2800" b="1" dirty="0" smtClean="0">
                <a:solidFill>
                  <a:schemeClr val="accent1"/>
                </a:solidFill>
                <a:latin typeface="微软雅黑" panose="020B0503020204020204" pitchFamily="34" charset="-122"/>
                <a:ea typeface="微软雅黑" panose="020B0503020204020204" pitchFamily="34" charset="-122"/>
              </a:rPr>
              <a:t>项目、优秀青年科学基金、</a:t>
            </a:r>
            <a:r>
              <a:rPr lang="zh-CN" altLang="en-US" sz="2800" b="1" dirty="0" smtClean="0">
                <a:solidFill>
                  <a:srgbClr val="C00000"/>
                </a:solidFill>
                <a:latin typeface="微软雅黑" panose="020B0503020204020204" pitchFamily="34" charset="-122"/>
                <a:ea typeface="微软雅黑" panose="020B0503020204020204" pitchFamily="34" charset="-122"/>
              </a:rPr>
              <a:t>青年科学基金项目</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a:srcRect/>
          <a:stretch>
            <a:fillRect/>
          </a:stretch>
        </p:blipFill>
        <p:spPr bwMode="auto">
          <a:xfrm>
            <a:off x="354093" y="951717"/>
            <a:ext cx="5680948" cy="4122470"/>
          </a:xfrm>
          <a:prstGeom prst="rect">
            <a:avLst/>
          </a:prstGeom>
          <a:noFill/>
          <a:ln w="9525">
            <a:solidFill>
              <a:schemeClr val="accent1"/>
            </a:solid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836484" y="6024885"/>
            <a:ext cx="8997696" cy="619125"/>
          </a:xfrm>
          <a:prstGeom prst="rect">
            <a:avLst/>
          </a:prstGeom>
          <a:noFill/>
          <a:ln w="9525">
            <a:solidFill>
              <a:schemeClr val="accent1"/>
            </a:solidFill>
            <a:miter lim="800000"/>
            <a:headEnd/>
            <a:tailEnd/>
          </a:ln>
          <a:effectLst/>
        </p:spPr>
      </p:pic>
      <p:sp>
        <p:nvSpPr>
          <p:cNvPr id="9" name="矩形 8"/>
          <p:cNvSpPr/>
          <p:nvPr/>
        </p:nvSpPr>
        <p:spPr>
          <a:xfrm>
            <a:off x="4242442" y="1291686"/>
            <a:ext cx="571085" cy="245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96669" y="5271574"/>
            <a:ext cx="3518912" cy="553998"/>
          </a:xfrm>
          <a:prstGeom prst="rect">
            <a:avLst/>
          </a:prstGeom>
        </p:spPr>
        <p:txBody>
          <a:bodyPr wrap="none">
            <a:spAutoFit/>
          </a:bodyPr>
          <a:lstStyle/>
          <a:p>
            <a:pPr>
              <a:lnSpc>
                <a:spcPct val="150000"/>
              </a:lnSpc>
            </a:pPr>
            <a:r>
              <a:rPr lang="zh-CN" altLang="en-US" sz="2000" b="1" dirty="0">
                <a:solidFill>
                  <a:srgbClr val="C00000"/>
                </a:solidFill>
                <a:latin typeface="微软雅黑" panose="020B0503020204020204" pitchFamily="34" charset="-122"/>
                <a:ea typeface="微软雅黑" panose="020B0503020204020204" pitchFamily="34" charset="-122"/>
              </a:rPr>
              <a:t>回避专家信息在系统中</a:t>
            </a:r>
            <a:r>
              <a:rPr lang="zh-CN" altLang="en-US" sz="2000" b="1" dirty="0" smtClean="0">
                <a:solidFill>
                  <a:srgbClr val="C00000"/>
                </a:solidFill>
                <a:latin typeface="微软雅黑" panose="020B0503020204020204" pitchFamily="34" charset="-122"/>
                <a:ea typeface="微软雅黑" panose="020B0503020204020204" pitchFamily="34" charset="-122"/>
              </a:rPr>
              <a:t>录入：</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463"/>
          <p:cNvSpPr/>
          <p:nvPr/>
        </p:nvSpPr>
        <p:spPr>
          <a:xfrm>
            <a:off x="6006330" y="3076020"/>
            <a:ext cx="1225722" cy="1225738"/>
          </a:xfrm>
          <a:custGeom>
            <a:avLst/>
            <a:gdLst/>
            <a:ahLst/>
            <a:cxnLst>
              <a:cxn ang="0">
                <a:pos x="wd2" y="hd2"/>
              </a:cxn>
              <a:cxn ang="5400000">
                <a:pos x="wd2" y="hd2"/>
              </a:cxn>
              <a:cxn ang="10800000">
                <a:pos x="wd2" y="hd2"/>
              </a:cxn>
              <a:cxn ang="16200000">
                <a:pos x="wd2" y="hd2"/>
              </a:cxn>
            </a:cxnLst>
            <a:rect l="0" t="0" r="r" b="b"/>
            <a:pathLst>
              <a:path w="19678" h="19679" extrusionOk="0">
                <a:moveTo>
                  <a:pt x="2882" y="2882"/>
                </a:moveTo>
                <a:cubicBezTo>
                  <a:pt x="6724" y="-961"/>
                  <a:pt x="12954" y="-961"/>
                  <a:pt x="16796" y="2882"/>
                </a:cubicBezTo>
                <a:cubicBezTo>
                  <a:pt x="20639" y="6724"/>
                  <a:pt x="20639" y="12954"/>
                  <a:pt x="16796" y="16797"/>
                </a:cubicBezTo>
                <a:cubicBezTo>
                  <a:pt x="12954" y="20639"/>
                  <a:pt x="6724" y="20639"/>
                  <a:pt x="2882" y="16797"/>
                </a:cubicBezTo>
                <a:cubicBezTo>
                  <a:pt x="-961" y="12954"/>
                  <a:pt x="-961" y="6724"/>
                  <a:pt x="2882" y="2882"/>
                </a:cubicBezTo>
                <a:close/>
              </a:path>
            </a:pathLst>
          </a:custGeom>
          <a:noFill/>
          <a:ln w="12700">
            <a:solidFill>
              <a:srgbClr val="C12332"/>
            </a:solidFill>
            <a:miter lim="400000"/>
          </a:ln>
        </p:spPr>
        <p:txBody>
          <a:bodyPr lIns="0" tIns="0" rIns="0" bIns="0" anchor="ctr"/>
          <a:lstStyle/>
          <a:p>
            <a:pPr defTabSz="457200">
              <a:defRPr sz="1800" b="0" cap="none">
                <a:solidFill>
                  <a:srgbClr val="F9F9F9"/>
                </a:solidFill>
                <a:latin typeface="Calibri" panose="020F0502020204030204"/>
                <a:ea typeface="Calibri" panose="020F0502020204030204"/>
                <a:cs typeface="Calibri" panose="020F0502020204030204"/>
                <a:sym typeface="Calibri" panose="020F0502020204030204"/>
              </a:defRPr>
            </a:pPr>
            <a:endParaRPr sz="900" dirty="0"/>
          </a:p>
        </p:txBody>
      </p:sp>
      <p:sp>
        <p:nvSpPr>
          <p:cNvPr id="5" name="Shape 1464"/>
          <p:cNvSpPr/>
          <p:nvPr/>
        </p:nvSpPr>
        <p:spPr>
          <a:xfrm>
            <a:off x="6512140" y="3464336"/>
            <a:ext cx="214168" cy="397859"/>
          </a:xfrm>
          <a:custGeom>
            <a:avLst/>
            <a:gdLst/>
            <a:ahLst/>
            <a:cxnLst>
              <a:cxn ang="0">
                <a:pos x="wd2" y="hd2"/>
              </a:cxn>
              <a:cxn ang="5400000">
                <a:pos x="wd2" y="hd2"/>
              </a:cxn>
              <a:cxn ang="10800000">
                <a:pos x="wd2" y="hd2"/>
              </a:cxn>
              <a:cxn ang="16200000">
                <a:pos x="wd2" y="hd2"/>
              </a:cxn>
            </a:cxnLst>
            <a:rect l="0" t="0" r="r" b="b"/>
            <a:pathLst>
              <a:path w="21473" h="21600" extrusionOk="0">
                <a:moveTo>
                  <a:pt x="21383" y="6257"/>
                </a:moveTo>
                <a:lnTo>
                  <a:pt x="8438" y="21275"/>
                </a:lnTo>
                <a:cubicBezTo>
                  <a:pt x="8246" y="21470"/>
                  <a:pt x="7862" y="21600"/>
                  <a:pt x="7431" y="21600"/>
                </a:cubicBezTo>
                <a:cubicBezTo>
                  <a:pt x="7335" y="21600"/>
                  <a:pt x="7215" y="21587"/>
                  <a:pt x="7095" y="21574"/>
                </a:cubicBezTo>
                <a:cubicBezTo>
                  <a:pt x="6568" y="21483"/>
                  <a:pt x="6256" y="21211"/>
                  <a:pt x="6376" y="20938"/>
                </a:cubicBezTo>
                <a:lnTo>
                  <a:pt x="11099" y="10450"/>
                </a:lnTo>
                <a:lnTo>
                  <a:pt x="1365" y="11761"/>
                </a:lnTo>
                <a:cubicBezTo>
                  <a:pt x="1270" y="11774"/>
                  <a:pt x="1174" y="11774"/>
                  <a:pt x="1078" y="11774"/>
                </a:cubicBezTo>
                <a:cubicBezTo>
                  <a:pt x="814" y="11774"/>
                  <a:pt x="526" y="11722"/>
                  <a:pt x="335" y="11631"/>
                </a:cubicBezTo>
                <a:cubicBezTo>
                  <a:pt x="47" y="11501"/>
                  <a:pt x="-49" y="11306"/>
                  <a:pt x="23" y="11125"/>
                </a:cubicBezTo>
                <a:lnTo>
                  <a:pt x="4842" y="415"/>
                </a:lnTo>
                <a:cubicBezTo>
                  <a:pt x="4961" y="169"/>
                  <a:pt x="5393" y="0"/>
                  <a:pt x="5896" y="0"/>
                </a:cubicBezTo>
                <a:lnTo>
                  <a:pt x="13760" y="0"/>
                </a:lnTo>
                <a:cubicBezTo>
                  <a:pt x="14359" y="0"/>
                  <a:pt x="14838" y="247"/>
                  <a:pt x="14838" y="545"/>
                </a:cubicBezTo>
                <a:cubicBezTo>
                  <a:pt x="14838" y="623"/>
                  <a:pt x="14791" y="701"/>
                  <a:pt x="14719" y="779"/>
                </a:cubicBezTo>
                <a:lnTo>
                  <a:pt x="10619" y="6789"/>
                </a:lnTo>
                <a:lnTo>
                  <a:pt x="20113" y="5517"/>
                </a:lnTo>
                <a:cubicBezTo>
                  <a:pt x="20208" y="5504"/>
                  <a:pt x="20304" y="5491"/>
                  <a:pt x="20400" y="5491"/>
                </a:cubicBezTo>
                <a:cubicBezTo>
                  <a:pt x="20712" y="5491"/>
                  <a:pt x="21000" y="5569"/>
                  <a:pt x="21215" y="5686"/>
                </a:cubicBezTo>
                <a:cubicBezTo>
                  <a:pt x="21479" y="5841"/>
                  <a:pt x="21551" y="6062"/>
                  <a:pt x="21383" y="6257"/>
                </a:cubicBezTo>
                <a:close/>
              </a:path>
            </a:pathLst>
          </a:custGeom>
          <a:solidFill>
            <a:srgbClr val="C12332"/>
          </a:solidFill>
          <a:ln w="12700">
            <a:miter lim="400000"/>
          </a:ln>
        </p:spPr>
        <p:txBody>
          <a:bodyPr lIns="22860" rIns="22860" anchor="ctr"/>
          <a:lstStyle/>
          <a:p>
            <a:pPr defTabSz="457200">
              <a:defRPr sz="3200" b="0" cap="none">
                <a:solidFill>
                  <a:srgbClr val="FFFFFF"/>
                </a:solidFill>
                <a:latin typeface="Calibri" panose="020F0502020204030204"/>
                <a:ea typeface="Calibri" panose="020F0502020204030204"/>
                <a:cs typeface="Calibri" panose="020F0502020204030204"/>
                <a:sym typeface="Calibri" panose="020F0502020204030204"/>
              </a:defRPr>
            </a:pPr>
            <a:endParaRPr sz="1600"/>
          </a:p>
        </p:txBody>
      </p:sp>
      <p:sp>
        <p:nvSpPr>
          <p:cNvPr id="6" name="Shape 1465"/>
          <p:cNvSpPr/>
          <p:nvPr/>
        </p:nvSpPr>
        <p:spPr>
          <a:xfrm>
            <a:off x="4077451" y="3179869"/>
            <a:ext cx="1838585" cy="1838665"/>
          </a:xfrm>
          <a:custGeom>
            <a:avLst/>
            <a:gdLst/>
            <a:ahLst/>
            <a:cxnLst>
              <a:cxn ang="0">
                <a:pos x="wd2" y="hd2"/>
              </a:cxn>
              <a:cxn ang="5400000">
                <a:pos x="wd2" y="hd2"/>
              </a:cxn>
              <a:cxn ang="10800000">
                <a:pos x="wd2" y="hd2"/>
              </a:cxn>
              <a:cxn ang="16200000">
                <a:pos x="wd2" y="hd2"/>
              </a:cxn>
            </a:cxnLst>
            <a:rect l="0" t="0" r="r" b="b"/>
            <a:pathLst>
              <a:path w="19679" h="19678" extrusionOk="0">
                <a:moveTo>
                  <a:pt x="2882" y="2882"/>
                </a:moveTo>
                <a:cubicBezTo>
                  <a:pt x="6724" y="-961"/>
                  <a:pt x="12954" y="-961"/>
                  <a:pt x="16796" y="2882"/>
                </a:cubicBezTo>
                <a:cubicBezTo>
                  <a:pt x="20639" y="6724"/>
                  <a:pt x="20639" y="12954"/>
                  <a:pt x="16796" y="16796"/>
                </a:cubicBezTo>
                <a:cubicBezTo>
                  <a:pt x="12954" y="20639"/>
                  <a:pt x="6724" y="20639"/>
                  <a:pt x="2881" y="16796"/>
                </a:cubicBezTo>
                <a:cubicBezTo>
                  <a:pt x="-961" y="12954"/>
                  <a:pt x="-961" y="6724"/>
                  <a:pt x="2882" y="2882"/>
                </a:cubicBezTo>
                <a:close/>
              </a:path>
            </a:pathLst>
          </a:custGeom>
          <a:noFill/>
          <a:ln w="12700">
            <a:solidFill>
              <a:srgbClr val="C12332"/>
            </a:solidFill>
            <a:miter lim="400000"/>
          </a:ln>
        </p:spPr>
        <p:txBody>
          <a:bodyPr lIns="0" tIns="0" rIns="0" bIns="0" anchor="ctr"/>
          <a:lstStyle/>
          <a:p>
            <a:pPr defTabSz="457200">
              <a:defRPr sz="1800" b="0" cap="none">
                <a:solidFill>
                  <a:srgbClr val="F9F9F9"/>
                </a:solidFill>
                <a:latin typeface="Calibri" panose="020F0502020204030204"/>
                <a:ea typeface="Calibri" panose="020F0502020204030204"/>
                <a:cs typeface="Calibri" panose="020F0502020204030204"/>
                <a:sym typeface="Calibri" panose="020F0502020204030204"/>
              </a:defRPr>
            </a:pPr>
            <a:endParaRPr sz="900" dirty="0"/>
          </a:p>
        </p:txBody>
      </p:sp>
      <p:sp>
        <p:nvSpPr>
          <p:cNvPr id="7" name="Shape 1466"/>
          <p:cNvSpPr/>
          <p:nvPr/>
        </p:nvSpPr>
        <p:spPr>
          <a:xfrm>
            <a:off x="4678705" y="3776813"/>
            <a:ext cx="636179" cy="650948"/>
          </a:xfrm>
          <a:custGeom>
            <a:avLst/>
            <a:gdLst/>
            <a:ahLst/>
            <a:cxnLst>
              <a:cxn ang="0">
                <a:pos x="wd2" y="hd2"/>
              </a:cxn>
              <a:cxn ang="5400000">
                <a:pos x="wd2" y="hd2"/>
              </a:cxn>
              <a:cxn ang="10800000">
                <a:pos x="wd2" y="hd2"/>
              </a:cxn>
              <a:cxn ang="16200000">
                <a:pos x="wd2" y="hd2"/>
              </a:cxn>
            </a:cxnLst>
            <a:rect l="0" t="0" r="r" b="b"/>
            <a:pathLst>
              <a:path w="20431" h="20432" extrusionOk="0">
                <a:moveTo>
                  <a:pt x="14102" y="6331"/>
                </a:moveTo>
                <a:cubicBezTo>
                  <a:pt x="13392" y="5619"/>
                  <a:pt x="13392" y="4469"/>
                  <a:pt x="14102" y="3757"/>
                </a:cubicBezTo>
                <a:cubicBezTo>
                  <a:pt x="14812" y="3048"/>
                  <a:pt x="15963" y="3048"/>
                  <a:pt x="16675" y="3757"/>
                </a:cubicBezTo>
                <a:cubicBezTo>
                  <a:pt x="17385" y="4466"/>
                  <a:pt x="17385" y="5618"/>
                  <a:pt x="16675" y="6331"/>
                </a:cubicBezTo>
                <a:cubicBezTo>
                  <a:pt x="15963" y="7040"/>
                  <a:pt x="14811" y="7040"/>
                  <a:pt x="14102" y="6331"/>
                </a:cubicBezTo>
                <a:close/>
                <a:moveTo>
                  <a:pt x="12903" y="13199"/>
                </a:moveTo>
                <a:cubicBezTo>
                  <a:pt x="12903" y="13199"/>
                  <a:pt x="21289" y="7285"/>
                  <a:pt x="20359" y="517"/>
                </a:cubicBezTo>
                <a:cubicBezTo>
                  <a:pt x="20339" y="369"/>
                  <a:pt x="20289" y="269"/>
                  <a:pt x="20226" y="205"/>
                </a:cubicBezTo>
                <a:cubicBezTo>
                  <a:pt x="20162" y="142"/>
                  <a:pt x="20063" y="92"/>
                  <a:pt x="19913" y="72"/>
                </a:cubicBezTo>
                <a:cubicBezTo>
                  <a:pt x="13146" y="-858"/>
                  <a:pt x="7233" y="7528"/>
                  <a:pt x="7233" y="7528"/>
                </a:cubicBezTo>
                <a:cubicBezTo>
                  <a:pt x="2104" y="6928"/>
                  <a:pt x="2477" y="7927"/>
                  <a:pt x="137" y="13421"/>
                </a:cubicBezTo>
                <a:cubicBezTo>
                  <a:pt x="-311" y="14468"/>
                  <a:pt x="415" y="14829"/>
                  <a:pt x="1211" y="14534"/>
                </a:cubicBezTo>
                <a:cubicBezTo>
                  <a:pt x="2007" y="14242"/>
                  <a:pt x="3762" y="13593"/>
                  <a:pt x="3762" y="13593"/>
                </a:cubicBezTo>
                <a:lnTo>
                  <a:pt x="6839" y="16667"/>
                </a:lnTo>
                <a:cubicBezTo>
                  <a:pt x="6839" y="16667"/>
                  <a:pt x="6190" y="18425"/>
                  <a:pt x="5897" y="19220"/>
                </a:cubicBezTo>
                <a:cubicBezTo>
                  <a:pt x="5602" y="20016"/>
                  <a:pt x="5962" y="20742"/>
                  <a:pt x="7011" y="20295"/>
                </a:cubicBezTo>
                <a:cubicBezTo>
                  <a:pt x="12504" y="17955"/>
                  <a:pt x="13504" y="18328"/>
                  <a:pt x="12903" y="13199"/>
                </a:cubicBezTo>
                <a:close/>
              </a:path>
            </a:pathLst>
          </a:custGeom>
          <a:solidFill>
            <a:srgbClr val="C12332"/>
          </a:solidFill>
          <a:ln w="12700">
            <a:miter lim="400000"/>
          </a:ln>
        </p:spPr>
        <p:txBody>
          <a:bodyPr lIns="22860" rIns="22860" anchor="ctr"/>
          <a:lstStyle/>
          <a:p>
            <a:pPr defTabSz="457200">
              <a:defRPr sz="3200" b="0" cap="none">
                <a:solidFill>
                  <a:srgbClr val="FFFFFF"/>
                </a:solidFill>
                <a:latin typeface="Calibri" panose="020F0502020204030204"/>
                <a:ea typeface="Calibri" panose="020F0502020204030204"/>
                <a:cs typeface="Calibri" panose="020F0502020204030204"/>
                <a:sym typeface="Calibri" panose="020F0502020204030204"/>
              </a:defRPr>
            </a:pPr>
            <a:endParaRPr sz="1600"/>
          </a:p>
        </p:txBody>
      </p:sp>
      <p:sp>
        <p:nvSpPr>
          <p:cNvPr id="8" name="Shape 1470"/>
          <p:cNvSpPr/>
          <p:nvPr/>
        </p:nvSpPr>
        <p:spPr>
          <a:xfrm>
            <a:off x="5022351" y="1766755"/>
            <a:ext cx="1470943" cy="1470855"/>
          </a:xfrm>
          <a:custGeom>
            <a:avLst/>
            <a:gdLst/>
            <a:ahLst/>
            <a:cxnLst>
              <a:cxn ang="0">
                <a:pos x="wd2" y="hd2"/>
              </a:cxn>
              <a:cxn ang="5400000">
                <a:pos x="wd2" y="hd2"/>
              </a:cxn>
              <a:cxn ang="10800000">
                <a:pos x="wd2" y="hd2"/>
              </a:cxn>
              <a:cxn ang="16200000">
                <a:pos x="wd2" y="hd2"/>
              </a:cxn>
            </a:cxnLst>
            <a:rect l="0" t="0" r="r" b="b"/>
            <a:pathLst>
              <a:path w="19678" h="19679" extrusionOk="0">
                <a:moveTo>
                  <a:pt x="2882" y="2882"/>
                </a:moveTo>
                <a:cubicBezTo>
                  <a:pt x="6724" y="-961"/>
                  <a:pt x="12954" y="-961"/>
                  <a:pt x="16796" y="2882"/>
                </a:cubicBezTo>
                <a:cubicBezTo>
                  <a:pt x="20639" y="6724"/>
                  <a:pt x="20639" y="12954"/>
                  <a:pt x="16796" y="16796"/>
                </a:cubicBezTo>
                <a:cubicBezTo>
                  <a:pt x="12954" y="20639"/>
                  <a:pt x="6724" y="20639"/>
                  <a:pt x="2882" y="16796"/>
                </a:cubicBezTo>
                <a:cubicBezTo>
                  <a:pt x="-961" y="12954"/>
                  <a:pt x="-961" y="6724"/>
                  <a:pt x="2882" y="2882"/>
                </a:cubicBezTo>
                <a:close/>
              </a:path>
            </a:pathLst>
          </a:custGeom>
          <a:noFill/>
          <a:ln w="12700">
            <a:solidFill>
              <a:srgbClr val="C12332"/>
            </a:solidFill>
            <a:miter lim="400000"/>
          </a:ln>
        </p:spPr>
        <p:txBody>
          <a:bodyPr lIns="22860" rIns="22860" anchor="ctr"/>
          <a:lstStyle/>
          <a:p>
            <a:pPr defTabSz="457200">
              <a:defRPr sz="1800" b="0" cap="none">
                <a:solidFill>
                  <a:srgbClr val="F9F9F9"/>
                </a:solidFill>
                <a:latin typeface="Calibri" panose="020F0502020204030204"/>
                <a:ea typeface="Calibri" panose="020F0502020204030204"/>
                <a:cs typeface="Calibri" panose="020F0502020204030204"/>
                <a:sym typeface="Calibri" panose="020F0502020204030204"/>
              </a:defRPr>
            </a:pPr>
            <a:endParaRPr sz="900"/>
          </a:p>
        </p:txBody>
      </p:sp>
      <p:sp>
        <p:nvSpPr>
          <p:cNvPr id="9" name="Shape 1471"/>
          <p:cNvSpPr/>
          <p:nvPr/>
        </p:nvSpPr>
        <p:spPr>
          <a:xfrm>
            <a:off x="5536934" y="2381468"/>
            <a:ext cx="368928" cy="206601"/>
          </a:xfrm>
          <a:custGeom>
            <a:avLst/>
            <a:gdLst/>
            <a:ahLst/>
            <a:cxnLst>
              <a:cxn ang="0">
                <a:pos x="wd2" y="hd2"/>
              </a:cxn>
              <a:cxn ang="5400000">
                <a:pos x="wd2" y="hd2"/>
              </a:cxn>
              <a:cxn ang="10800000">
                <a:pos x="wd2" y="hd2"/>
              </a:cxn>
              <a:cxn ang="16200000">
                <a:pos x="wd2" y="hd2"/>
              </a:cxn>
            </a:cxnLst>
            <a:rect l="0" t="0" r="r" b="b"/>
            <a:pathLst>
              <a:path w="21600" h="21600" extrusionOk="0">
                <a:moveTo>
                  <a:pt x="10800" y="10799"/>
                </a:moveTo>
                <a:cubicBezTo>
                  <a:pt x="10360" y="9937"/>
                  <a:pt x="11516" y="6646"/>
                  <a:pt x="10800" y="6646"/>
                </a:cubicBezTo>
                <a:cubicBezTo>
                  <a:pt x="9474" y="6646"/>
                  <a:pt x="8399" y="8506"/>
                  <a:pt x="8399" y="10799"/>
                </a:cubicBezTo>
                <a:cubicBezTo>
                  <a:pt x="8399" y="13092"/>
                  <a:pt x="9474" y="14954"/>
                  <a:pt x="10800" y="14954"/>
                </a:cubicBezTo>
                <a:cubicBezTo>
                  <a:pt x="12126" y="14954"/>
                  <a:pt x="13201" y="13092"/>
                  <a:pt x="13201" y="10799"/>
                </a:cubicBezTo>
                <a:cubicBezTo>
                  <a:pt x="13201" y="9744"/>
                  <a:pt x="11174" y="11530"/>
                  <a:pt x="10800" y="10799"/>
                </a:cubicBezTo>
                <a:close/>
                <a:moveTo>
                  <a:pt x="10800" y="19106"/>
                </a:moveTo>
                <a:cubicBezTo>
                  <a:pt x="8149" y="19106"/>
                  <a:pt x="5999" y="15388"/>
                  <a:pt x="5999" y="10799"/>
                </a:cubicBezTo>
                <a:cubicBezTo>
                  <a:pt x="5999" y="6211"/>
                  <a:pt x="8149" y="2490"/>
                  <a:pt x="10800" y="2490"/>
                </a:cubicBezTo>
                <a:cubicBezTo>
                  <a:pt x="13451" y="2490"/>
                  <a:pt x="15599" y="6211"/>
                  <a:pt x="15599" y="10799"/>
                </a:cubicBezTo>
                <a:cubicBezTo>
                  <a:pt x="15599" y="15388"/>
                  <a:pt x="13451" y="19106"/>
                  <a:pt x="10800" y="19106"/>
                </a:cubicBezTo>
                <a:close/>
                <a:moveTo>
                  <a:pt x="10800" y="0"/>
                </a:moveTo>
                <a:cubicBezTo>
                  <a:pt x="3714" y="0"/>
                  <a:pt x="0" y="9318"/>
                  <a:pt x="0" y="10799"/>
                </a:cubicBezTo>
                <a:cubicBezTo>
                  <a:pt x="0" y="12277"/>
                  <a:pt x="3714" y="21600"/>
                  <a:pt x="10800" y="21600"/>
                </a:cubicBezTo>
                <a:cubicBezTo>
                  <a:pt x="17885" y="21600"/>
                  <a:pt x="21600" y="12277"/>
                  <a:pt x="21600" y="10799"/>
                </a:cubicBezTo>
                <a:cubicBezTo>
                  <a:pt x="21600" y="9318"/>
                  <a:pt x="17885" y="0"/>
                  <a:pt x="10800" y="0"/>
                </a:cubicBezTo>
                <a:close/>
              </a:path>
            </a:pathLst>
          </a:custGeom>
          <a:solidFill>
            <a:srgbClr val="C12332"/>
          </a:solidFill>
          <a:ln w="12700">
            <a:miter lim="400000"/>
          </a:ln>
        </p:spPr>
        <p:txBody>
          <a:bodyPr lIns="22860" rIns="22860" anchor="ctr"/>
          <a:lstStyle/>
          <a:p>
            <a:pPr defTabSz="457200">
              <a:defRPr sz="3200" b="0" cap="none">
                <a:solidFill>
                  <a:srgbClr val="FFFFFF"/>
                </a:solidFill>
                <a:latin typeface="Calibri" panose="020F0502020204030204"/>
                <a:ea typeface="Calibri" panose="020F0502020204030204"/>
                <a:cs typeface="Calibri" panose="020F0502020204030204"/>
                <a:sym typeface="Calibri" panose="020F0502020204030204"/>
              </a:defRPr>
            </a:pPr>
            <a:endParaRPr sz="1600"/>
          </a:p>
        </p:txBody>
      </p:sp>
      <p:sp>
        <p:nvSpPr>
          <p:cNvPr id="10" name="Shape 1472"/>
          <p:cNvSpPr/>
          <p:nvPr/>
        </p:nvSpPr>
        <p:spPr>
          <a:xfrm rot="10800000">
            <a:off x="4212434" y="2299344"/>
            <a:ext cx="257026" cy="2570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64"/>
                  <a:pt x="4835" y="21600"/>
                  <a:pt x="10800" y="21600"/>
                </a:cubicBezTo>
                <a:cubicBezTo>
                  <a:pt x="16764" y="21600"/>
                  <a:pt x="21600" y="16764"/>
                  <a:pt x="21600" y="10800"/>
                </a:cubicBezTo>
                <a:cubicBezTo>
                  <a:pt x="21600" y="4836"/>
                  <a:pt x="16764" y="0"/>
                  <a:pt x="10800" y="0"/>
                </a:cubicBezTo>
                <a:cubicBezTo>
                  <a:pt x="4835" y="0"/>
                  <a:pt x="0" y="4836"/>
                  <a:pt x="0" y="10800"/>
                </a:cubicBezTo>
                <a:close/>
              </a:path>
            </a:pathLst>
          </a:custGeom>
          <a:noFill/>
          <a:ln w="12700">
            <a:miter lim="400000"/>
          </a:ln>
        </p:spPr>
        <p:txBody>
          <a:bodyPr lIns="22860" rIns="22860" anchor="ctr"/>
          <a:lstStyle/>
          <a:p>
            <a:pPr defTabSz="457200">
              <a:defRPr sz="1800" b="0" cap="none">
                <a:solidFill>
                  <a:srgbClr val="F9F9F9"/>
                </a:solidFill>
                <a:latin typeface="Calibri" panose="020F0502020204030204"/>
                <a:ea typeface="Calibri" panose="020F0502020204030204"/>
                <a:cs typeface="Calibri" panose="020F0502020204030204"/>
                <a:sym typeface="Calibri" panose="020F0502020204030204"/>
              </a:defRPr>
            </a:pPr>
            <a:endParaRPr sz="900"/>
          </a:p>
        </p:txBody>
      </p:sp>
      <p:sp>
        <p:nvSpPr>
          <p:cNvPr id="11" name="Shape 1473"/>
          <p:cNvSpPr/>
          <p:nvPr/>
        </p:nvSpPr>
        <p:spPr>
          <a:xfrm rot="12614656">
            <a:off x="4305700" y="2370778"/>
            <a:ext cx="315067" cy="201734"/>
          </a:xfrm>
          <a:custGeom>
            <a:avLst/>
            <a:gdLst/>
            <a:ahLst/>
            <a:cxnLst>
              <a:cxn ang="0">
                <a:pos x="wd2" y="hd2"/>
              </a:cxn>
              <a:cxn ang="5400000">
                <a:pos x="wd2" y="hd2"/>
              </a:cxn>
              <a:cxn ang="10800000">
                <a:pos x="wd2" y="hd2"/>
              </a:cxn>
              <a:cxn ang="16200000">
                <a:pos x="wd2" y="hd2"/>
              </a:cxn>
            </a:cxnLst>
            <a:rect l="0" t="0" r="r" b="b"/>
            <a:pathLst>
              <a:path w="21185" h="21165" extrusionOk="0">
                <a:moveTo>
                  <a:pt x="6115" y="579"/>
                </a:moveTo>
                <a:cubicBezTo>
                  <a:pt x="7418" y="1323"/>
                  <a:pt x="20141" y="9145"/>
                  <a:pt x="20141" y="9145"/>
                </a:cubicBezTo>
                <a:cubicBezTo>
                  <a:pt x="20836" y="9545"/>
                  <a:pt x="21185" y="10065"/>
                  <a:pt x="21185" y="10585"/>
                </a:cubicBezTo>
                <a:cubicBezTo>
                  <a:pt x="21185" y="11105"/>
                  <a:pt x="20836" y="11625"/>
                  <a:pt x="20141" y="12021"/>
                </a:cubicBezTo>
                <a:cubicBezTo>
                  <a:pt x="20141" y="12021"/>
                  <a:pt x="7418" y="19847"/>
                  <a:pt x="6115" y="20587"/>
                </a:cubicBezTo>
                <a:cubicBezTo>
                  <a:pt x="4813" y="21332"/>
                  <a:pt x="2470" y="21383"/>
                  <a:pt x="1083" y="20587"/>
                </a:cubicBezTo>
                <a:cubicBezTo>
                  <a:pt x="-306" y="19796"/>
                  <a:pt x="-415" y="18688"/>
                  <a:pt x="1083" y="17715"/>
                </a:cubicBezTo>
                <a:lnTo>
                  <a:pt x="12757" y="10585"/>
                </a:lnTo>
                <a:lnTo>
                  <a:pt x="1083" y="3454"/>
                </a:lnTo>
                <a:cubicBezTo>
                  <a:pt x="-415" y="2482"/>
                  <a:pt x="-306" y="1372"/>
                  <a:pt x="1083" y="579"/>
                </a:cubicBezTo>
                <a:cubicBezTo>
                  <a:pt x="2470" y="-217"/>
                  <a:pt x="4813" y="-168"/>
                  <a:pt x="6115" y="579"/>
                </a:cubicBezTo>
                <a:close/>
              </a:path>
            </a:pathLst>
          </a:custGeom>
          <a:solidFill>
            <a:srgbClr val="C12332"/>
          </a:solidFill>
          <a:ln w="12700">
            <a:miter lim="400000"/>
          </a:ln>
        </p:spPr>
        <p:txBody>
          <a:bodyPr lIns="22860" rIns="22860" anchor="ctr"/>
          <a:lstStyle/>
          <a:p>
            <a:pPr defTabSz="457200">
              <a:defRPr sz="3200" b="0" cap="none">
                <a:solidFill>
                  <a:srgbClr val="FFFFFF"/>
                </a:solidFill>
                <a:latin typeface="Calibri" panose="020F0502020204030204"/>
                <a:ea typeface="Calibri" panose="020F0502020204030204"/>
                <a:cs typeface="Calibri" panose="020F0502020204030204"/>
                <a:sym typeface="Calibri" panose="020F0502020204030204"/>
              </a:defRPr>
            </a:pPr>
            <a:endParaRPr sz="2800" dirty="0"/>
          </a:p>
        </p:txBody>
      </p:sp>
      <p:sp>
        <p:nvSpPr>
          <p:cNvPr id="12" name="Shape 1474"/>
          <p:cNvSpPr/>
          <p:nvPr/>
        </p:nvSpPr>
        <p:spPr>
          <a:xfrm>
            <a:off x="7683186" y="3602477"/>
            <a:ext cx="257028" cy="25702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64"/>
                  <a:pt x="4835" y="21600"/>
                  <a:pt x="10800" y="21600"/>
                </a:cubicBezTo>
                <a:cubicBezTo>
                  <a:pt x="16764" y="21600"/>
                  <a:pt x="21600" y="16764"/>
                  <a:pt x="21600" y="10800"/>
                </a:cubicBezTo>
                <a:cubicBezTo>
                  <a:pt x="21600" y="4836"/>
                  <a:pt x="16764" y="0"/>
                  <a:pt x="10800" y="0"/>
                </a:cubicBezTo>
                <a:cubicBezTo>
                  <a:pt x="4835" y="0"/>
                  <a:pt x="0" y="4836"/>
                  <a:pt x="0" y="10800"/>
                </a:cubicBezTo>
                <a:close/>
              </a:path>
            </a:pathLst>
          </a:custGeom>
          <a:noFill/>
          <a:ln w="12700">
            <a:miter lim="400000"/>
          </a:ln>
        </p:spPr>
        <p:txBody>
          <a:bodyPr lIns="0" tIns="0" rIns="0" bIns="0" anchor="ctr"/>
          <a:lstStyle/>
          <a:p>
            <a:pPr defTabSz="457200">
              <a:defRPr sz="1800" b="0" cap="none">
                <a:solidFill>
                  <a:srgbClr val="F9F9F9"/>
                </a:solidFill>
                <a:latin typeface="Calibri" panose="020F0502020204030204"/>
                <a:ea typeface="Calibri" panose="020F0502020204030204"/>
                <a:cs typeface="Calibri" panose="020F0502020204030204"/>
                <a:sym typeface="Calibri" panose="020F0502020204030204"/>
              </a:defRPr>
            </a:pPr>
            <a:endParaRPr sz="900"/>
          </a:p>
        </p:txBody>
      </p:sp>
      <p:sp>
        <p:nvSpPr>
          <p:cNvPr id="13" name="Shape 1475"/>
          <p:cNvSpPr/>
          <p:nvPr/>
        </p:nvSpPr>
        <p:spPr>
          <a:xfrm rot="19434083">
            <a:off x="7300965" y="3146612"/>
            <a:ext cx="319035" cy="181804"/>
          </a:xfrm>
          <a:custGeom>
            <a:avLst/>
            <a:gdLst/>
            <a:ahLst/>
            <a:cxnLst>
              <a:cxn ang="0">
                <a:pos x="wd2" y="hd2"/>
              </a:cxn>
              <a:cxn ang="5400000">
                <a:pos x="wd2" y="hd2"/>
              </a:cxn>
              <a:cxn ang="10800000">
                <a:pos x="wd2" y="hd2"/>
              </a:cxn>
              <a:cxn ang="16200000">
                <a:pos x="wd2" y="hd2"/>
              </a:cxn>
            </a:cxnLst>
            <a:rect l="0" t="0" r="r" b="b"/>
            <a:pathLst>
              <a:path w="21185" h="21165" extrusionOk="0">
                <a:moveTo>
                  <a:pt x="6115" y="579"/>
                </a:moveTo>
                <a:cubicBezTo>
                  <a:pt x="7418" y="1323"/>
                  <a:pt x="20141" y="9145"/>
                  <a:pt x="20141" y="9145"/>
                </a:cubicBezTo>
                <a:cubicBezTo>
                  <a:pt x="20836" y="9545"/>
                  <a:pt x="21185" y="10065"/>
                  <a:pt x="21185" y="10585"/>
                </a:cubicBezTo>
                <a:cubicBezTo>
                  <a:pt x="21185" y="11105"/>
                  <a:pt x="20836" y="11625"/>
                  <a:pt x="20141" y="12021"/>
                </a:cubicBezTo>
                <a:cubicBezTo>
                  <a:pt x="20141" y="12021"/>
                  <a:pt x="7418" y="19847"/>
                  <a:pt x="6115" y="20587"/>
                </a:cubicBezTo>
                <a:cubicBezTo>
                  <a:pt x="4813" y="21332"/>
                  <a:pt x="2470" y="21383"/>
                  <a:pt x="1083" y="20587"/>
                </a:cubicBezTo>
                <a:cubicBezTo>
                  <a:pt x="-306" y="19796"/>
                  <a:pt x="-415" y="18688"/>
                  <a:pt x="1083" y="17715"/>
                </a:cubicBezTo>
                <a:lnTo>
                  <a:pt x="12757" y="10585"/>
                </a:lnTo>
                <a:lnTo>
                  <a:pt x="1083" y="3454"/>
                </a:lnTo>
                <a:cubicBezTo>
                  <a:pt x="-415" y="2482"/>
                  <a:pt x="-306" y="1372"/>
                  <a:pt x="1083" y="579"/>
                </a:cubicBezTo>
                <a:cubicBezTo>
                  <a:pt x="2470" y="-217"/>
                  <a:pt x="4813" y="-168"/>
                  <a:pt x="6115" y="579"/>
                </a:cubicBezTo>
                <a:close/>
              </a:path>
            </a:pathLst>
          </a:custGeom>
          <a:solidFill>
            <a:srgbClr val="C12332"/>
          </a:solidFill>
          <a:ln w="12700">
            <a:miter lim="400000"/>
          </a:ln>
        </p:spPr>
        <p:txBody>
          <a:bodyPr lIns="22860" rIns="22860" anchor="ctr"/>
          <a:lstStyle/>
          <a:p>
            <a:pPr defTabSz="457200">
              <a:defRPr sz="3200" b="0" cap="none">
                <a:solidFill>
                  <a:srgbClr val="FFFFFF"/>
                </a:solidFill>
                <a:latin typeface="Calibri" panose="020F0502020204030204"/>
                <a:ea typeface="Calibri" panose="020F0502020204030204"/>
                <a:cs typeface="Calibri" panose="020F0502020204030204"/>
                <a:sym typeface="Calibri" panose="020F0502020204030204"/>
              </a:defRPr>
            </a:pPr>
            <a:endParaRPr sz="1600"/>
          </a:p>
        </p:txBody>
      </p:sp>
      <p:sp>
        <p:nvSpPr>
          <p:cNvPr id="14" name="Shape 1476"/>
          <p:cNvSpPr/>
          <p:nvPr/>
        </p:nvSpPr>
        <p:spPr>
          <a:xfrm>
            <a:off x="6123596" y="4706586"/>
            <a:ext cx="257027" cy="25702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64"/>
                  <a:pt x="4835" y="21600"/>
                  <a:pt x="10800" y="21600"/>
                </a:cubicBezTo>
                <a:cubicBezTo>
                  <a:pt x="16764" y="21600"/>
                  <a:pt x="21600" y="16764"/>
                  <a:pt x="21600" y="10800"/>
                </a:cubicBezTo>
                <a:cubicBezTo>
                  <a:pt x="21600" y="4836"/>
                  <a:pt x="16764" y="0"/>
                  <a:pt x="10800" y="0"/>
                </a:cubicBezTo>
                <a:cubicBezTo>
                  <a:pt x="4835" y="0"/>
                  <a:pt x="0" y="4836"/>
                  <a:pt x="0" y="10800"/>
                </a:cubicBezTo>
                <a:close/>
              </a:path>
            </a:pathLst>
          </a:custGeom>
          <a:noFill/>
          <a:ln w="12700">
            <a:miter lim="400000"/>
          </a:ln>
        </p:spPr>
        <p:txBody>
          <a:bodyPr lIns="0" tIns="0" rIns="0" bIns="0" anchor="ctr"/>
          <a:lstStyle/>
          <a:p>
            <a:pPr defTabSz="457200">
              <a:defRPr sz="1800" b="0" cap="none">
                <a:solidFill>
                  <a:srgbClr val="F9F9F9"/>
                </a:solidFill>
                <a:latin typeface="Calibri" panose="020F0502020204030204"/>
                <a:ea typeface="Calibri" panose="020F0502020204030204"/>
                <a:cs typeface="Calibri" panose="020F0502020204030204"/>
                <a:sym typeface="Calibri" panose="020F0502020204030204"/>
              </a:defRPr>
            </a:pPr>
            <a:endParaRPr sz="900"/>
          </a:p>
        </p:txBody>
      </p:sp>
      <p:sp>
        <p:nvSpPr>
          <p:cNvPr id="15" name="Shape 1477"/>
          <p:cNvSpPr/>
          <p:nvPr/>
        </p:nvSpPr>
        <p:spPr>
          <a:xfrm rot="3520127">
            <a:off x="5046430" y="5116353"/>
            <a:ext cx="305857" cy="211551"/>
          </a:xfrm>
          <a:custGeom>
            <a:avLst/>
            <a:gdLst/>
            <a:ahLst/>
            <a:cxnLst>
              <a:cxn ang="0">
                <a:pos x="wd2" y="hd2"/>
              </a:cxn>
              <a:cxn ang="5400000">
                <a:pos x="wd2" y="hd2"/>
              </a:cxn>
              <a:cxn ang="10800000">
                <a:pos x="wd2" y="hd2"/>
              </a:cxn>
              <a:cxn ang="16200000">
                <a:pos x="wd2" y="hd2"/>
              </a:cxn>
            </a:cxnLst>
            <a:rect l="0" t="0" r="r" b="b"/>
            <a:pathLst>
              <a:path w="21185" h="21165" extrusionOk="0">
                <a:moveTo>
                  <a:pt x="6115" y="579"/>
                </a:moveTo>
                <a:cubicBezTo>
                  <a:pt x="7418" y="1323"/>
                  <a:pt x="20141" y="9145"/>
                  <a:pt x="20141" y="9145"/>
                </a:cubicBezTo>
                <a:cubicBezTo>
                  <a:pt x="20836" y="9545"/>
                  <a:pt x="21185" y="10065"/>
                  <a:pt x="21185" y="10585"/>
                </a:cubicBezTo>
                <a:cubicBezTo>
                  <a:pt x="21185" y="11105"/>
                  <a:pt x="20836" y="11625"/>
                  <a:pt x="20141" y="12021"/>
                </a:cubicBezTo>
                <a:cubicBezTo>
                  <a:pt x="20141" y="12021"/>
                  <a:pt x="7418" y="19847"/>
                  <a:pt x="6115" y="20587"/>
                </a:cubicBezTo>
                <a:cubicBezTo>
                  <a:pt x="4813" y="21332"/>
                  <a:pt x="2470" y="21383"/>
                  <a:pt x="1083" y="20587"/>
                </a:cubicBezTo>
                <a:cubicBezTo>
                  <a:pt x="-306" y="19796"/>
                  <a:pt x="-415" y="18688"/>
                  <a:pt x="1083" y="17715"/>
                </a:cubicBezTo>
                <a:lnTo>
                  <a:pt x="12757" y="10585"/>
                </a:lnTo>
                <a:lnTo>
                  <a:pt x="1083" y="3454"/>
                </a:lnTo>
                <a:cubicBezTo>
                  <a:pt x="-415" y="2482"/>
                  <a:pt x="-306" y="1372"/>
                  <a:pt x="1083" y="579"/>
                </a:cubicBezTo>
                <a:cubicBezTo>
                  <a:pt x="2470" y="-217"/>
                  <a:pt x="4813" y="-168"/>
                  <a:pt x="6115" y="579"/>
                </a:cubicBezTo>
                <a:close/>
              </a:path>
            </a:pathLst>
          </a:custGeom>
          <a:solidFill>
            <a:srgbClr val="C12332"/>
          </a:solidFill>
          <a:ln w="12700">
            <a:miter lim="400000"/>
          </a:ln>
        </p:spPr>
        <p:txBody>
          <a:bodyPr lIns="22860" rIns="22860" anchor="ctr"/>
          <a:lstStyle/>
          <a:p>
            <a:pPr defTabSz="457200">
              <a:defRPr sz="3200" b="0" cap="none">
                <a:solidFill>
                  <a:srgbClr val="FFFFFF"/>
                </a:solidFill>
                <a:latin typeface="Calibri" panose="020F0502020204030204"/>
                <a:ea typeface="Calibri" panose="020F0502020204030204"/>
                <a:cs typeface="Calibri" panose="020F0502020204030204"/>
                <a:sym typeface="Calibri" panose="020F0502020204030204"/>
              </a:defRPr>
            </a:pPr>
            <a:endParaRPr sz="1600"/>
          </a:p>
        </p:txBody>
      </p:sp>
      <p:sp>
        <p:nvSpPr>
          <p:cNvPr id="16" name="文本框 15"/>
          <p:cNvSpPr txBox="1"/>
          <p:nvPr/>
        </p:nvSpPr>
        <p:spPr>
          <a:xfrm>
            <a:off x="1067241" y="1350922"/>
            <a:ext cx="3273706" cy="523220"/>
          </a:xfrm>
          <a:prstGeom prst="rect">
            <a:avLst/>
          </a:prstGeom>
          <a:noFill/>
        </p:spPr>
        <p:txBody>
          <a:bodyPr wrap="square" rtlCol="0">
            <a:spAutoFit/>
          </a:bodyPr>
          <a:lstStyle/>
          <a:p>
            <a:pPr algn="ctr"/>
            <a:r>
              <a:rPr lang="zh-CN" altLang="en-US" sz="2800" b="1" dirty="0" smtClean="0">
                <a:solidFill>
                  <a:sysClr val="windowText" lastClr="000000"/>
                </a:solidFill>
                <a:latin typeface="微软雅黑" panose="020B0503020204020204" pitchFamily="34" charset="-122"/>
                <a:ea typeface="微软雅黑" panose="020B0503020204020204" pitchFamily="34" charset="-122"/>
              </a:rPr>
              <a:t>关键词选择规范化</a:t>
            </a:r>
            <a:endParaRPr lang="zh-CN" altLang="en-US" sz="2800" b="1" dirty="0">
              <a:solidFill>
                <a:sysClr val="windowText" lastClr="000000"/>
              </a:solidFill>
              <a:latin typeface="微软雅黑" panose="020B0503020204020204" pitchFamily="34" charset="-122"/>
              <a:ea typeface="微软雅黑" panose="020B0503020204020204" pitchFamily="34" charset="-122"/>
            </a:endParaRPr>
          </a:p>
        </p:txBody>
      </p:sp>
      <p:sp>
        <p:nvSpPr>
          <p:cNvPr id="17" name="Shape 358"/>
          <p:cNvSpPr txBox="1"/>
          <p:nvPr/>
        </p:nvSpPr>
        <p:spPr>
          <a:xfrm>
            <a:off x="1019908" y="2079245"/>
            <a:ext cx="2942492" cy="2023041"/>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Font typeface="Arial" panose="020B0604020202020204" pitchFamily="34" charset="0"/>
              <a:buChar char="•"/>
            </a:pPr>
            <a:r>
              <a:rPr lang="en-US" altLang="zh-CN" b="0" i="0" u="none" strike="noStrike" cap="none" baseline="0" dirty="0" smtClean="0">
                <a:solidFill>
                  <a:sysClr val="windowText" lastClr="000000"/>
                </a:solidFill>
                <a:latin typeface="微软雅黑" panose="020B0503020204020204" pitchFamily="34" charset="-122"/>
                <a:ea typeface="微软雅黑" panose="020B0503020204020204" pitchFamily="34" charset="-122"/>
                <a:cs typeface="Lato"/>
                <a:sym typeface="Lato"/>
              </a:rPr>
              <a:t>2018</a:t>
            </a:r>
            <a:r>
              <a:rPr lang="zh-CN" altLang="en-US" b="0" i="0" u="none" strike="noStrike" cap="none" baseline="0" dirty="0" smtClean="0">
                <a:solidFill>
                  <a:sysClr val="windowText" lastClr="000000"/>
                </a:solidFill>
                <a:latin typeface="微软雅黑" panose="020B0503020204020204" pitchFamily="34" charset="-122"/>
                <a:ea typeface="微软雅黑" panose="020B0503020204020204" pitchFamily="34" charset="-122"/>
                <a:cs typeface="Lato"/>
                <a:sym typeface="Lato"/>
              </a:rPr>
              <a:t>年：</a:t>
            </a:r>
            <a:r>
              <a:rPr lang="en-US" altLang="zh-CN" b="0" i="0" u="none" strike="noStrike" cap="none" baseline="0" dirty="0" smtClean="0">
                <a:solidFill>
                  <a:sysClr val="windowText" lastClr="000000"/>
                </a:solidFill>
                <a:latin typeface="微软雅黑" panose="020B0503020204020204" pitchFamily="34" charset="-122"/>
                <a:ea typeface="微软雅黑" panose="020B0503020204020204" pitchFamily="34" charset="-122"/>
                <a:cs typeface="Lato"/>
                <a:sym typeface="Lato"/>
              </a:rPr>
              <a:t>53.5%</a:t>
            </a:r>
            <a:r>
              <a:rPr lang="zh-CN" altLang="en-US" b="0" i="0" u="none" strike="noStrike" cap="none" baseline="0" dirty="0" smtClean="0">
                <a:solidFill>
                  <a:sysClr val="windowText" lastClr="000000"/>
                </a:solidFill>
                <a:latin typeface="微软雅黑" panose="020B0503020204020204" pitchFamily="34" charset="-122"/>
                <a:ea typeface="微软雅黑" panose="020B0503020204020204" pitchFamily="34" charset="-122"/>
                <a:cs typeface="Lato"/>
                <a:sym typeface="Lato"/>
              </a:rPr>
              <a:t>申请项目，全部关键词为自填，全部未从系统中选择；</a:t>
            </a:r>
            <a:endParaRPr lang="en-US" altLang="zh-CN" b="0" i="0" u="none" strike="noStrike" cap="none" baseline="0" dirty="0" smtClean="0">
              <a:solidFill>
                <a:sysClr val="windowText" lastClr="000000"/>
              </a:solidFill>
              <a:latin typeface="微软雅黑" panose="020B0503020204020204" pitchFamily="34" charset="-122"/>
              <a:ea typeface="微软雅黑" panose="020B0503020204020204" pitchFamily="34" charset="-122"/>
              <a:cs typeface="Lato"/>
              <a:sym typeface="Lato"/>
            </a:endParaRPr>
          </a:p>
          <a:p>
            <a:pPr marL="0" lvl="2" algn="ctr">
              <a:lnSpc>
                <a:spcPct val="150000"/>
              </a:lnSpc>
              <a:spcAft>
                <a:spcPts val="600"/>
              </a:spcAft>
              <a:buSzPct val="25000"/>
              <a:buFont typeface="Arial" panose="020B0604020202020204" pitchFamily="34" charset="0"/>
              <a:buChar char="•"/>
            </a:pPr>
            <a:r>
              <a:rPr lang="zh-CN" altLang="en-US" sz="2000" b="1" dirty="0" smtClean="0">
                <a:solidFill>
                  <a:schemeClr val="accent1"/>
                </a:solidFill>
                <a:latin typeface="微软雅黑" panose="020B0503020204020204" pitchFamily="34" charset="-122"/>
                <a:ea typeface="微软雅黑" panose="020B0503020204020204" pitchFamily="34" charset="-122"/>
                <a:cs typeface="Lato"/>
                <a:sym typeface="Lato"/>
              </a:rPr>
              <a:t>前两个关键词：从系统提供的词中选择</a:t>
            </a:r>
            <a:endParaRPr lang="en-US" sz="2000" b="1" i="0" u="none" strike="noStrike" cap="none" baseline="0" dirty="0">
              <a:solidFill>
                <a:schemeClr val="accent1"/>
              </a:solidFill>
              <a:latin typeface="微软雅黑" panose="020B0503020204020204" pitchFamily="34" charset="-122"/>
              <a:ea typeface="微软雅黑" panose="020B0503020204020204" pitchFamily="34" charset="-122"/>
              <a:cs typeface="Lato"/>
              <a:sym typeface="Lato"/>
            </a:endParaRPr>
          </a:p>
        </p:txBody>
      </p:sp>
      <p:sp>
        <p:nvSpPr>
          <p:cNvPr id="20" name="文本框 19"/>
          <p:cNvSpPr txBox="1"/>
          <p:nvPr/>
        </p:nvSpPr>
        <p:spPr>
          <a:xfrm>
            <a:off x="5733590" y="4706586"/>
            <a:ext cx="3578368" cy="523220"/>
          </a:xfrm>
          <a:prstGeom prst="rect">
            <a:avLst/>
          </a:prstGeom>
          <a:noFill/>
        </p:spPr>
        <p:txBody>
          <a:bodyPr wrap="square" rtlCol="0">
            <a:spAutoFit/>
          </a:bodyPr>
          <a:lstStyle/>
          <a:p>
            <a:r>
              <a:rPr lang="zh-CN" altLang="en-US" sz="2800" b="1" dirty="0" smtClean="0">
                <a:solidFill>
                  <a:sysClr val="windowText" lastClr="000000"/>
                </a:solidFill>
                <a:latin typeface="微软雅黑" panose="020B0503020204020204" pitchFamily="34" charset="-122"/>
                <a:ea typeface="微软雅黑" panose="020B0503020204020204" pitchFamily="34" charset="-122"/>
              </a:rPr>
              <a:t>个人简历更加简洁</a:t>
            </a:r>
            <a:endParaRPr lang="zh-CN" altLang="en-US" sz="2800" b="1" dirty="0">
              <a:solidFill>
                <a:sysClr val="windowText" lastClr="000000"/>
              </a:solidFill>
              <a:latin typeface="微软雅黑" panose="020B0503020204020204" pitchFamily="34" charset="-122"/>
              <a:ea typeface="微软雅黑" panose="020B0503020204020204" pitchFamily="34" charset="-122"/>
            </a:endParaRPr>
          </a:p>
        </p:txBody>
      </p:sp>
      <p:sp>
        <p:nvSpPr>
          <p:cNvPr id="21" name="Shape 358"/>
          <p:cNvSpPr txBox="1"/>
          <p:nvPr/>
        </p:nvSpPr>
        <p:spPr>
          <a:xfrm>
            <a:off x="3987014" y="5416432"/>
            <a:ext cx="6107962" cy="902305"/>
          </a:xfrm>
          <a:prstGeom prst="rect">
            <a:avLst/>
          </a:prstGeom>
          <a:noFill/>
          <a:ln>
            <a:noFill/>
          </a:ln>
        </p:spPr>
        <p:txBody>
          <a:bodyPr lIns="0" tIns="0" rIns="0" bIns="0" anchor="t" anchorCtr="0">
            <a:noAutofit/>
          </a:bodyPr>
          <a:lstStyle/>
          <a:p>
            <a:pPr lvl="0">
              <a:lnSpc>
                <a:spcPct val="120000"/>
              </a:lnSpc>
              <a:spcAft>
                <a:spcPts val="600"/>
              </a:spcAft>
              <a:buSzPct val="25000"/>
            </a:pPr>
            <a:r>
              <a:rPr lang="zh-CN" altLang="en-US" dirty="0" smtClean="0">
                <a:latin typeface="微软雅黑" panose="020B0503020204020204" pitchFamily="34" charset="-122"/>
                <a:ea typeface="微软雅黑" panose="020B0503020204020204" pitchFamily="34" charset="-122"/>
              </a:rPr>
              <a:t>代表性论著（包括论文与专著，</a:t>
            </a:r>
            <a:r>
              <a:rPr lang="zh-CN" altLang="en-US" dirty="0" smtClean="0">
                <a:solidFill>
                  <a:schemeClr val="accent1"/>
                </a:solidFill>
                <a:latin typeface="微软雅黑" panose="020B0503020204020204" pitchFamily="34" charset="-122"/>
                <a:ea typeface="微软雅黑" panose="020B0503020204020204" pitchFamily="34" charset="-122"/>
              </a:rPr>
              <a:t>合计</a:t>
            </a:r>
            <a:r>
              <a:rPr lang="en-US" dirty="0" smtClean="0">
                <a:solidFill>
                  <a:schemeClr val="accent1"/>
                </a:solidFill>
                <a:latin typeface="微软雅黑" panose="020B0503020204020204" pitchFamily="34" charset="-122"/>
                <a:ea typeface="微软雅黑" panose="020B0503020204020204" pitchFamily="34" charset="-122"/>
              </a:rPr>
              <a:t>5</a:t>
            </a:r>
            <a:r>
              <a:rPr lang="zh-CN" altLang="en-US" dirty="0" smtClean="0">
                <a:solidFill>
                  <a:schemeClr val="accent1"/>
                </a:solidFill>
                <a:latin typeface="微软雅黑" panose="020B0503020204020204" pitchFamily="34" charset="-122"/>
                <a:ea typeface="微软雅黑" panose="020B0503020204020204" pitchFamily="34" charset="-122"/>
              </a:rPr>
              <a:t>项</a:t>
            </a:r>
            <a:r>
              <a:rPr lang="zh-CN" altLang="en-US" dirty="0" smtClean="0">
                <a:latin typeface="微软雅黑" panose="020B0503020204020204" pitchFamily="34" charset="-122"/>
                <a:ea typeface="微软雅黑" panose="020B0503020204020204" pitchFamily="34" charset="-122"/>
              </a:rPr>
              <a:t>以内）</a:t>
            </a:r>
            <a:endParaRPr lang="en-US" altLang="zh-CN" dirty="0" smtClean="0">
              <a:latin typeface="微软雅黑" panose="020B0503020204020204" pitchFamily="34" charset="-122"/>
              <a:ea typeface="微软雅黑" panose="020B0503020204020204" pitchFamily="34" charset="-122"/>
            </a:endParaRPr>
          </a:p>
          <a:p>
            <a:pPr lvl="0">
              <a:lnSpc>
                <a:spcPct val="120000"/>
              </a:lnSpc>
              <a:spcAft>
                <a:spcPts val="600"/>
              </a:spcAft>
              <a:buSzPct val="25000"/>
            </a:pPr>
            <a:r>
              <a:rPr lang="zh-CN" altLang="en-US" dirty="0" smtClean="0">
                <a:latin typeface="微软雅黑" panose="020B0503020204020204" pitchFamily="34" charset="-122"/>
                <a:ea typeface="微软雅黑" panose="020B0503020204020204" pitchFamily="34" charset="-122"/>
              </a:rPr>
              <a:t>论著之外的代表性研究成果和学术奖励（</a:t>
            </a:r>
            <a:r>
              <a:rPr lang="zh-CN" altLang="en-US" dirty="0" smtClean="0">
                <a:solidFill>
                  <a:schemeClr val="accent1"/>
                </a:solidFill>
                <a:latin typeface="微软雅黑" panose="020B0503020204020204" pitchFamily="34" charset="-122"/>
                <a:ea typeface="微软雅黑" panose="020B0503020204020204" pitchFamily="34" charset="-122"/>
              </a:rPr>
              <a:t>合计</a:t>
            </a:r>
            <a:r>
              <a:rPr lang="en-US" dirty="0" smtClean="0">
                <a:solidFill>
                  <a:schemeClr val="accent1"/>
                </a:solidFill>
                <a:latin typeface="微软雅黑" panose="020B0503020204020204" pitchFamily="34" charset="-122"/>
                <a:ea typeface="微软雅黑" panose="020B0503020204020204" pitchFamily="34" charset="-122"/>
              </a:rPr>
              <a:t>10</a:t>
            </a:r>
            <a:r>
              <a:rPr lang="zh-CN" altLang="en-US" dirty="0" smtClean="0">
                <a:solidFill>
                  <a:schemeClr val="accent1"/>
                </a:solidFill>
                <a:latin typeface="微软雅黑" panose="020B0503020204020204" pitchFamily="34" charset="-122"/>
                <a:ea typeface="微软雅黑" panose="020B0503020204020204" pitchFamily="34" charset="-122"/>
              </a:rPr>
              <a:t>项</a:t>
            </a:r>
            <a:r>
              <a:rPr lang="zh-CN" altLang="en-US" dirty="0" smtClean="0">
                <a:latin typeface="微软雅黑" panose="020B0503020204020204" pitchFamily="34" charset="-122"/>
                <a:ea typeface="微软雅黑" panose="020B0503020204020204" pitchFamily="34" charset="-122"/>
              </a:rPr>
              <a:t>以内）</a:t>
            </a:r>
            <a:endParaRPr lang="en-US" i="0" u="none" strike="noStrike" cap="none" baseline="0" dirty="0">
              <a:solidFill>
                <a:sysClr val="windowText" lastClr="000000"/>
              </a:solidFill>
              <a:latin typeface="微软雅黑" panose="020B0503020204020204" pitchFamily="34" charset="-122"/>
              <a:ea typeface="微软雅黑" panose="020B0503020204020204" pitchFamily="34" charset="-122"/>
              <a:cs typeface="Lato"/>
              <a:sym typeface="Lato"/>
            </a:endParaRPr>
          </a:p>
        </p:txBody>
      </p:sp>
      <p:sp>
        <p:nvSpPr>
          <p:cNvPr id="23" name="文本框 22"/>
          <p:cNvSpPr txBox="1"/>
          <p:nvPr/>
        </p:nvSpPr>
        <p:spPr>
          <a:xfrm>
            <a:off x="442790" y="86632"/>
            <a:ext cx="5762938" cy="646331"/>
          </a:xfrm>
          <a:prstGeom prst="rect">
            <a:avLst/>
          </a:prstGeom>
          <a:noFill/>
        </p:spPr>
        <p:txBody>
          <a:bodyPr wrap="square" rtlCol="0">
            <a:spAutoFit/>
          </a:bodyPr>
          <a:lstStyle/>
          <a:p>
            <a:r>
              <a:rPr lang="en-US" altLang="zh-CN" sz="3600" b="1" dirty="0" smtClean="0">
                <a:solidFill>
                  <a:srgbClr val="A52325"/>
                </a:solidFill>
                <a:latin typeface="微软雅黑" panose="020B0503020204020204" pitchFamily="34" charset="-122"/>
                <a:ea typeface="微软雅黑" panose="020B0503020204020204" pitchFamily="34" charset="-122"/>
              </a:rPr>
              <a:t>3</a:t>
            </a:r>
            <a:r>
              <a:rPr lang="zh-CN" altLang="en-US" sz="3600" b="1" dirty="0" smtClean="0">
                <a:solidFill>
                  <a:srgbClr val="A52325"/>
                </a:solidFill>
                <a:latin typeface="微软雅黑" panose="020B0503020204020204" pitchFamily="34" charset="-122"/>
                <a:ea typeface="微软雅黑" panose="020B0503020204020204" pitchFamily="34" charset="-122"/>
              </a:rPr>
              <a:t>申请书填写规范化优化</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24" name="矩形 23"/>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15"/>
          <p:cNvSpPr txBox="1"/>
          <p:nvPr/>
        </p:nvSpPr>
        <p:spPr>
          <a:xfrm>
            <a:off x="8089392" y="1900078"/>
            <a:ext cx="2602054" cy="830997"/>
          </a:xfrm>
          <a:prstGeom prst="rect">
            <a:avLst/>
          </a:prstGeom>
          <a:noFill/>
        </p:spPr>
        <p:txBody>
          <a:bodyPr wrap="square" rtlCol="0">
            <a:spAutoFit/>
          </a:bodyPr>
          <a:lstStyle/>
          <a:p>
            <a:pPr algn="ctr"/>
            <a:r>
              <a:rPr lang="zh-CN" altLang="en-US" sz="2400" b="1" dirty="0" smtClean="0">
                <a:solidFill>
                  <a:sysClr val="windowText" lastClr="000000"/>
                </a:solidFill>
                <a:latin typeface="微软雅黑" panose="020B0503020204020204" pitchFamily="34" charset="-122"/>
                <a:ea typeface="微软雅黑" panose="020B0503020204020204" pitchFamily="34" charset="-122"/>
              </a:rPr>
              <a:t>合作单位数量精准管理</a:t>
            </a:r>
            <a:endParaRPr lang="zh-CN" altLang="en-US" sz="2400" b="1" dirty="0">
              <a:solidFill>
                <a:sysClr val="windowText" lastClr="000000"/>
              </a:solidFill>
              <a:latin typeface="微软雅黑" panose="020B0503020204020204" pitchFamily="34" charset="-122"/>
              <a:ea typeface="微软雅黑" panose="020B0503020204020204" pitchFamily="34" charset="-122"/>
            </a:endParaRPr>
          </a:p>
        </p:txBody>
      </p:sp>
      <p:sp>
        <p:nvSpPr>
          <p:cNvPr id="27" name="Shape 358"/>
          <p:cNvSpPr txBox="1"/>
          <p:nvPr/>
        </p:nvSpPr>
        <p:spPr>
          <a:xfrm>
            <a:off x="8101583" y="2853438"/>
            <a:ext cx="3164293" cy="1144131"/>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Font typeface="Arial" panose="020B0604020202020204" pitchFamily="34" charset="0"/>
              <a:buChar char="•"/>
            </a:pPr>
            <a:r>
              <a:rPr lang="zh-CN" altLang="en-US" b="0" i="0" u="none" strike="noStrike" cap="none" baseline="0" dirty="0" smtClean="0">
                <a:solidFill>
                  <a:sysClr val="windowText" lastClr="000000"/>
                </a:solidFill>
                <a:latin typeface="微软雅黑" panose="020B0503020204020204" pitchFamily="34" charset="-122"/>
                <a:ea typeface="微软雅黑" panose="020B0503020204020204" pitchFamily="34" charset="-122"/>
                <a:cs typeface="Lato"/>
                <a:sym typeface="Lato"/>
              </a:rPr>
              <a:t>重大仪器、重大项目、重大研究计划的集成与战略研究项目</a:t>
            </a:r>
            <a:r>
              <a:rPr lang="zh-CN" altLang="en-US" b="1" i="0" u="none" strike="noStrike" cap="none" baseline="0" dirty="0" smtClean="0">
                <a:solidFill>
                  <a:schemeClr val="accent1"/>
                </a:solidFill>
                <a:latin typeface="微软雅黑" panose="020B0503020204020204" pitchFamily="34" charset="-122"/>
                <a:ea typeface="微软雅黑" panose="020B0503020204020204" pitchFamily="34" charset="-122"/>
                <a:cs typeface="Lato"/>
                <a:sym typeface="Lato"/>
              </a:rPr>
              <a:t>个性化控制</a:t>
            </a:r>
            <a:endParaRPr lang="en-US" b="1" i="0" u="none" strike="noStrike" cap="none" baseline="0" dirty="0">
              <a:solidFill>
                <a:schemeClr val="accent1"/>
              </a:solidFill>
              <a:latin typeface="微软雅黑" panose="020B0503020204020204" pitchFamily="34" charset="-122"/>
              <a:ea typeface="微软雅黑" panose="020B0503020204020204" pitchFamily="34" charset="-122"/>
              <a:cs typeface="Lato"/>
              <a:sym typeface="Lato"/>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94342" y="824052"/>
            <a:ext cx="6925658"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400" b="1" dirty="0" smtClean="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调整为两页：人员信息页与单位信息页 </a:t>
            </a:r>
            <a:endParaRPr 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2"/>
          <p:cNvSpPr txBox="1"/>
          <p:nvPr/>
        </p:nvSpPr>
        <p:spPr>
          <a:xfrm>
            <a:off x="394022" y="0"/>
            <a:ext cx="5762938" cy="646331"/>
          </a:xfrm>
          <a:prstGeom prst="rect">
            <a:avLst/>
          </a:prstGeom>
          <a:noFill/>
        </p:spPr>
        <p:txBody>
          <a:bodyPr wrap="square" rtlCol="0">
            <a:spAutoFit/>
          </a:bodyPr>
          <a:lstStyle/>
          <a:p>
            <a:r>
              <a:rPr lang="en-US" altLang="zh-CN" sz="3600" b="1" dirty="0" smtClean="0">
                <a:solidFill>
                  <a:srgbClr val="A52325"/>
                </a:solidFill>
                <a:latin typeface="微软雅黑" panose="020B0503020204020204" pitchFamily="34" charset="-122"/>
                <a:ea typeface="微软雅黑" panose="020B0503020204020204" pitchFamily="34" charset="-122"/>
              </a:rPr>
              <a:t>4</a:t>
            </a:r>
            <a:r>
              <a:rPr lang="zh-CN" altLang="en-US" sz="3600" b="1" dirty="0" smtClean="0">
                <a:solidFill>
                  <a:srgbClr val="A52325"/>
                </a:solidFill>
                <a:latin typeface="微软雅黑" panose="020B0503020204020204" pitchFamily="34" charset="-122"/>
                <a:ea typeface="微软雅黑" panose="020B0503020204020204" pitchFamily="34" charset="-122"/>
              </a:rPr>
              <a:t>签字盖章页的变化</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17" name="Half Frame 26"/>
          <p:cNvSpPr/>
          <p:nvPr/>
        </p:nvSpPr>
        <p:spPr>
          <a:xfrm>
            <a:off x="7012765" y="1188201"/>
            <a:ext cx="607235" cy="652792"/>
          </a:xfrm>
          <a:prstGeom prst="halfFrame">
            <a:avLst>
              <a:gd name="adj1" fmla="val 4570"/>
              <a:gd name="adj2" fmla="val 3947"/>
            </a:avLst>
          </a:prstGeom>
          <a:solidFill>
            <a:srgbClr val="C12332"/>
          </a:solidFill>
          <a:ln>
            <a:solidFill>
              <a:srgbClr val="C12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TextBox 21"/>
          <p:cNvSpPr txBox="1"/>
          <p:nvPr/>
        </p:nvSpPr>
        <p:spPr>
          <a:xfrm>
            <a:off x="7223158" y="1335570"/>
            <a:ext cx="1652618"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400" b="1" dirty="0" smtClean="0">
                <a:solidFill>
                  <a:schemeClr val="accent5"/>
                </a:solidFill>
                <a:latin typeface="Arial" panose="020B0604020202020204" pitchFamily="34" charset="0"/>
                <a:ea typeface="微软雅黑" panose="020B0503020204020204" pitchFamily="34" charset="-122"/>
                <a:sym typeface="Arial" panose="020B0604020202020204" pitchFamily="34" charset="0"/>
              </a:rPr>
              <a:t>人员信息页</a:t>
            </a:r>
            <a:endParaRPr lang="en-US" sz="24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4"/>
          <p:cNvSpPr txBox="1"/>
          <p:nvPr/>
        </p:nvSpPr>
        <p:spPr>
          <a:xfrm>
            <a:off x="6778752" y="2603599"/>
            <a:ext cx="4194048" cy="2862322"/>
          </a:xfrm>
          <a:prstGeom prst="rect">
            <a:avLst/>
          </a:prstGeom>
          <a:noFill/>
        </p:spPr>
        <p:txBody>
          <a:bodyPr wrap="square" rtlCol="0">
            <a:spAutoFit/>
          </a:bodyPr>
          <a:lstStyle/>
          <a:p>
            <a:pPr marL="450850" indent="-450850">
              <a:lnSpc>
                <a:spcPct val="150000"/>
              </a:lnSpc>
              <a:buFont typeface="Arial" panose="020B0604020202020204" pitchFamily="34" charset="0"/>
              <a:buChar char="•"/>
            </a:pPr>
            <a:r>
              <a:rPr lang="zh-CN" altLang="en-US" sz="2000" b="1" dirty="0" smtClean="0">
                <a:solidFill>
                  <a:schemeClr val="tx2"/>
                </a:solidFill>
                <a:latin typeface="微软雅黑" panose="020B0503020204020204" pitchFamily="34" charset="-122"/>
                <a:ea typeface="微软雅黑" panose="020B0503020204020204" pitchFamily="34" charset="-122"/>
              </a:rPr>
              <a:t>针对“申请人”和“主要参与者”的国家自然科学基金项目申请诚信承诺书</a:t>
            </a:r>
            <a:endParaRPr lang="en-US" altLang="zh-CN" sz="2000" b="1" dirty="0" smtClean="0">
              <a:solidFill>
                <a:schemeClr val="tx2"/>
              </a:solidFill>
              <a:latin typeface="微软雅黑" panose="020B0503020204020204" pitchFamily="34" charset="-122"/>
              <a:ea typeface="微软雅黑" panose="020B0503020204020204" pitchFamily="34" charset="-122"/>
            </a:endParaRPr>
          </a:p>
          <a:p>
            <a:pPr marL="450850" indent="-450850">
              <a:lnSpc>
                <a:spcPct val="150000"/>
              </a:lnSpc>
              <a:buFont typeface="Arial" panose="020B0604020202020204" pitchFamily="34" charset="0"/>
              <a:buChar char="•"/>
            </a:pPr>
            <a:r>
              <a:rPr lang="zh-CN" altLang="en-US" sz="2000" b="1" dirty="0" smtClean="0">
                <a:solidFill>
                  <a:schemeClr val="tx2"/>
                </a:solidFill>
                <a:latin typeface="微软雅黑" panose="020B0503020204020204" pitchFamily="34" charset="-122"/>
                <a:ea typeface="微软雅黑" panose="020B0503020204020204" pitchFamily="34" charset="-122"/>
              </a:rPr>
              <a:t>申请人与主要参与者统一在人员表格中签字</a:t>
            </a:r>
            <a:endParaRPr lang="en-US" altLang="zh-CN" sz="2000" b="1" dirty="0" smtClean="0">
              <a:solidFill>
                <a:schemeClr val="tx2"/>
              </a:solidFill>
              <a:latin typeface="微软雅黑" panose="020B0503020204020204" pitchFamily="34" charset="-122"/>
              <a:ea typeface="微软雅黑" panose="020B0503020204020204" pitchFamily="34" charset="-122"/>
            </a:endParaRPr>
          </a:p>
          <a:p>
            <a:pPr marL="450850" indent="-450850">
              <a:lnSpc>
                <a:spcPct val="150000"/>
              </a:lnSpc>
              <a:buFont typeface="Arial" panose="020B0604020202020204" pitchFamily="34" charset="0"/>
              <a:buChar char="•"/>
            </a:pPr>
            <a:r>
              <a:rPr lang="zh-CN" altLang="en-US" sz="2000" b="1" dirty="0" smtClean="0">
                <a:solidFill>
                  <a:schemeClr val="tx2"/>
                </a:solidFill>
                <a:latin typeface="微软雅黑" panose="020B0503020204020204" pitchFamily="34" charset="-122"/>
                <a:ea typeface="微软雅黑" panose="020B0503020204020204" pitchFamily="34" charset="-122"/>
              </a:rPr>
              <a:t>取消接收编号 </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pic>
        <p:nvPicPr>
          <p:cNvPr id="18433" name="Picture 1"/>
          <p:cNvPicPr>
            <a:picLocks noChangeAspect="1" noChangeArrowheads="1"/>
          </p:cNvPicPr>
          <p:nvPr/>
        </p:nvPicPr>
        <p:blipFill>
          <a:blip r:embed="rId2"/>
          <a:srcRect/>
          <a:stretch>
            <a:fillRect/>
          </a:stretch>
        </p:blipFill>
        <p:spPr bwMode="auto">
          <a:xfrm>
            <a:off x="1535724" y="1514597"/>
            <a:ext cx="3746756" cy="5197714"/>
          </a:xfrm>
          <a:prstGeom prst="rect">
            <a:avLst/>
          </a:prstGeom>
          <a:noFill/>
          <a:ln w="9525">
            <a:solidFill>
              <a:schemeClr val="accent1">
                <a:shade val="50000"/>
              </a:schemeClr>
            </a:solid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16390" y="793026"/>
            <a:ext cx="6925658"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400" b="1" dirty="0" smtClean="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调整为两页：人员信息页与单位信息页 </a:t>
            </a:r>
            <a:endParaRPr 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2"/>
          <p:cNvSpPr txBox="1"/>
          <p:nvPr/>
        </p:nvSpPr>
        <p:spPr>
          <a:xfrm>
            <a:off x="394022" y="0"/>
            <a:ext cx="5762938" cy="646331"/>
          </a:xfrm>
          <a:prstGeom prst="rect">
            <a:avLst/>
          </a:prstGeom>
          <a:noFill/>
        </p:spPr>
        <p:txBody>
          <a:bodyPr wrap="square" rtlCol="0">
            <a:spAutoFit/>
          </a:bodyPr>
          <a:lstStyle/>
          <a:p>
            <a:r>
              <a:rPr lang="en-US" altLang="zh-CN" sz="3600" b="1" dirty="0" smtClean="0">
                <a:solidFill>
                  <a:srgbClr val="A52325"/>
                </a:solidFill>
                <a:latin typeface="微软雅黑" panose="020B0503020204020204" pitchFamily="34" charset="-122"/>
                <a:ea typeface="微软雅黑" panose="020B0503020204020204" pitchFamily="34" charset="-122"/>
              </a:rPr>
              <a:t>4</a:t>
            </a:r>
            <a:r>
              <a:rPr lang="zh-CN" altLang="en-US" sz="3600" b="1" dirty="0" smtClean="0">
                <a:solidFill>
                  <a:srgbClr val="A52325"/>
                </a:solidFill>
                <a:latin typeface="微软雅黑" panose="020B0503020204020204" pitchFamily="34" charset="-122"/>
                <a:ea typeface="微软雅黑" panose="020B0503020204020204" pitchFamily="34" charset="-122"/>
              </a:rPr>
              <a:t>签字盖章页的变化</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17" name="Half Frame 26"/>
          <p:cNvSpPr/>
          <p:nvPr/>
        </p:nvSpPr>
        <p:spPr>
          <a:xfrm>
            <a:off x="7012765" y="1188201"/>
            <a:ext cx="607235" cy="652792"/>
          </a:xfrm>
          <a:prstGeom prst="halfFrame">
            <a:avLst>
              <a:gd name="adj1" fmla="val 4570"/>
              <a:gd name="adj2" fmla="val 3947"/>
            </a:avLst>
          </a:prstGeom>
          <a:solidFill>
            <a:srgbClr val="C12332"/>
          </a:solidFill>
          <a:ln>
            <a:solidFill>
              <a:srgbClr val="C12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TextBox 21"/>
          <p:cNvSpPr txBox="1"/>
          <p:nvPr/>
        </p:nvSpPr>
        <p:spPr>
          <a:xfrm>
            <a:off x="7223158" y="1335570"/>
            <a:ext cx="1652618"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400" b="1" dirty="0" smtClean="0">
                <a:solidFill>
                  <a:schemeClr val="accent5"/>
                </a:solidFill>
                <a:latin typeface="Arial" panose="020B0604020202020204" pitchFamily="34" charset="0"/>
                <a:ea typeface="微软雅黑" panose="020B0503020204020204" pitchFamily="34" charset="-122"/>
                <a:sym typeface="Arial" panose="020B0604020202020204" pitchFamily="34" charset="0"/>
              </a:rPr>
              <a:t>单位信息页</a:t>
            </a:r>
            <a:endParaRPr lang="en-US" sz="24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4"/>
          <p:cNvSpPr txBox="1"/>
          <p:nvPr/>
        </p:nvSpPr>
        <p:spPr>
          <a:xfrm>
            <a:off x="6536319" y="2509814"/>
            <a:ext cx="4678914" cy="3170099"/>
          </a:xfrm>
          <a:prstGeom prst="rect">
            <a:avLst/>
          </a:prstGeom>
          <a:noFill/>
        </p:spPr>
        <p:txBody>
          <a:bodyPr wrap="square" rtlCol="0">
            <a:spAutoFit/>
          </a:bodyPr>
          <a:lstStyle/>
          <a:p>
            <a:pPr marL="450850" indent="-450850">
              <a:lnSpc>
                <a:spcPct val="200000"/>
              </a:lnSpc>
              <a:buFont typeface="Arial" panose="020B0604020202020204" pitchFamily="34" charset="0"/>
              <a:buChar char="•"/>
            </a:pPr>
            <a:r>
              <a:rPr lang="zh-CN" altLang="en-US" sz="2000" b="1" dirty="0" smtClean="0">
                <a:solidFill>
                  <a:schemeClr val="tx2"/>
                </a:solidFill>
                <a:latin typeface="微软雅黑" panose="020B0503020204020204" pitchFamily="34" charset="-122"/>
                <a:ea typeface="微软雅黑" panose="020B0503020204020204" pitchFamily="34" charset="-122"/>
              </a:rPr>
              <a:t>针对“依托单位”和“合作研究单位”的国家自然科学基金项目申请诚信承诺书</a:t>
            </a:r>
            <a:endParaRPr lang="en-US" altLang="zh-CN" sz="2000" b="1" dirty="0" smtClean="0">
              <a:solidFill>
                <a:schemeClr val="tx2"/>
              </a:solidFill>
              <a:latin typeface="微软雅黑" panose="020B0503020204020204" pitchFamily="34" charset="-122"/>
              <a:ea typeface="微软雅黑" panose="020B0503020204020204" pitchFamily="34" charset="-122"/>
            </a:endParaRPr>
          </a:p>
          <a:p>
            <a:pPr marL="450850" indent="-450850">
              <a:lnSpc>
                <a:spcPct val="200000"/>
              </a:lnSpc>
              <a:buFont typeface="Arial" panose="020B0604020202020204" pitchFamily="34" charset="0"/>
              <a:buChar char="•"/>
            </a:pPr>
            <a:r>
              <a:rPr lang="zh-CN" altLang="en-US" sz="2000" b="1" dirty="0" smtClean="0">
                <a:solidFill>
                  <a:schemeClr val="tx2"/>
                </a:solidFill>
                <a:latin typeface="微软雅黑" panose="020B0503020204020204" pitchFamily="34" charset="-122"/>
                <a:ea typeface="微软雅黑" panose="020B0503020204020204" pitchFamily="34" charset="-122"/>
              </a:rPr>
              <a:t>依托单位与合作研究单位分别盖章</a:t>
            </a:r>
            <a:endParaRPr lang="en-US" altLang="zh-CN" sz="2000" b="1" dirty="0" smtClean="0">
              <a:solidFill>
                <a:schemeClr val="tx2"/>
              </a:solidFill>
              <a:latin typeface="微软雅黑" panose="020B0503020204020204" pitchFamily="34" charset="-122"/>
              <a:ea typeface="微软雅黑" panose="020B0503020204020204" pitchFamily="34" charset="-122"/>
            </a:endParaRPr>
          </a:p>
          <a:p>
            <a:pPr marL="450850" indent="-450850">
              <a:lnSpc>
                <a:spcPct val="200000"/>
              </a:lnSpc>
              <a:buFont typeface="Arial" panose="020B0604020202020204" pitchFamily="34" charset="0"/>
              <a:buChar char="•"/>
            </a:pPr>
            <a:r>
              <a:rPr lang="zh-CN" altLang="en-US" sz="2000" b="1" dirty="0" smtClean="0">
                <a:solidFill>
                  <a:schemeClr val="tx2"/>
                </a:solidFill>
                <a:latin typeface="微软雅黑" panose="020B0503020204020204" pitchFamily="34" charset="-122"/>
                <a:ea typeface="微软雅黑" panose="020B0503020204020204" pitchFamily="34" charset="-122"/>
              </a:rPr>
              <a:t>取消接收编号</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pic>
        <p:nvPicPr>
          <p:cNvPr id="17409" name="Picture 1"/>
          <p:cNvPicPr>
            <a:picLocks noChangeAspect="1" noChangeArrowheads="1"/>
          </p:cNvPicPr>
          <p:nvPr/>
        </p:nvPicPr>
        <p:blipFill>
          <a:blip r:embed="rId2"/>
          <a:srcRect/>
          <a:stretch>
            <a:fillRect/>
          </a:stretch>
        </p:blipFill>
        <p:spPr bwMode="auto">
          <a:xfrm>
            <a:off x="1311472" y="1405908"/>
            <a:ext cx="4088337" cy="5134502"/>
          </a:xfrm>
          <a:prstGeom prst="rect">
            <a:avLst/>
          </a:prstGeom>
          <a:noFill/>
          <a:ln w="9525">
            <a:solidFill>
              <a:schemeClr val="accent1">
                <a:shade val="50000"/>
              </a:schemeClr>
            </a:solid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22"/>
          <p:cNvSpPr txBox="1"/>
          <p:nvPr/>
        </p:nvSpPr>
        <p:spPr>
          <a:xfrm>
            <a:off x="394022" y="80029"/>
            <a:ext cx="5762938" cy="646331"/>
          </a:xfrm>
          <a:prstGeom prst="rect">
            <a:avLst/>
          </a:prstGeom>
          <a:noFill/>
        </p:spPr>
        <p:txBody>
          <a:bodyPr wrap="square" rtlCol="0">
            <a:spAutoFit/>
          </a:bodyPr>
          <a:lstStyle/>
          <a:p>
            <a:r>
              <a:rPr lang="en-US" altLang="zh-CN" sz="3600" b="1" dirty="0" smtClean="0">
                <a:solidFill>
                  <a:srgbClr val="A52325"/>
                </a:solidFill>
                <a:latin typeface="微软雅黑" panose="020B0503020204020204" pitchFamily="34" charset="-122"/>
                <a:ea typeface="微软雅黑" panose="020B0503020204020204" pitchFamily="34" charset="-122"/>
              </a:rPr>
              <a:t>5</a:t>
            </a:r>
            <a:r>
              <a:rPr lang="zh-CN" altLang="en-US" sz="3600" b="1" dirty="0" smtClean="0">
                <a:solidFill>
                  <a:srgbClr val="A52325"/>
                </a:solidFill>
                <a:latin typeface="微软雅黑" panose="020B0503020204020204" pitchFamily="34" charset="-122"/>
                <a:ea typeface="微软雅黑" panose="020B0503020204020204" pitchFamily="34" charset="-122"/>
              </a:rPr>
              <a:t>创新发展联合基金</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675376" y="1932432"/>
            <a:ext cx="2928938" cy="737235"/>
          </a:xfrm>
          <a:prstGeom prst="rect">
            <a:avLst/>
          </a:prstGeom>
          <a:noFill/>
        </p:spPr>
        <p:txBody>
          <a:bodyPr wrap="square" rtlCol="0">
            <a:spAutoFit/>
          </a:bodyPr>
          <a:lstStyle/>
          <a:p>
            <a:r>
              <a:rPr lang="zh-CN" altLang="en-US" sz="2400" b="1" dirty="0" smtClean="0">
                <a:solidFill>
                  <a:srgbClr val="002060"/>
                </a:solidFill>
                <a:sym typeface="+mn-ea"/>
              </a:rPr>
              <a:t>试行</a:t>
            </a:r>
            <a:r>
              <a:rPr lang="zh-CN" altLang="en-US" sz="2400" b="1" dirty="0" smtClean="0">
                <a:solidFill>
                  <a:srgbClr val="002060"/>
                </a:solidFill>
              </a:rPr>
              <a:t>新管理模式：</a:t>
            </a:r>
            <a:endParaRPr lang="en-US" altLang="zh-CN" sz="2400" b="1" dirty="0" smtClean="0">
              <a:solidFill>
                <a:srgbClr val="002060"/>
              </a:solidFill>
            </a:endParaRPr>
          </a:p>
          <a:p>
            <a:endParaRPr lang="zh-CN" altLang="en-US" dirty="0"/>
          </a:p>
        </p:txBody>
      </p:sp>
      <p:sp>
        <p:nvSpPr>
          <p:cNvPr id="16" name="文本框 5"/>
          <p:cNvSpPr txBox="1"/>
          <p:nvPr/>
        </p:nvSpPr>
        <p:spPr>
          <a:xfrm>
            <a:off x="675376" y="2789010"/>
            <a:ext cx="3260090" cy="400110"/>
          </a:xfrm>
          <a:prstGeom prst="rect">
            <a:avLst/>
          </a:prstGeom>
          <a:noFill/>
        </p:spPr>
        <p:txBody>
          <a:bodyPr wrap="square" rtlCol="0">
            <a:spAutoFit/>
          </a:bodyPr>
          <a:lstStyle/>
          <a:p>
            <a:pPr fontAlgn="auto">
              <a:spcBef>
                <a:spcPts val="600"/>
              </a:spcBef>
            </a:pPr>
            <a:r>
              <a:rPr lang="en-US" altLang="zh-CN" sz="2000" dirty="0" smtClean="0">
                <a:sym typeface="+mn-ea"/>
              </a:rPr>
              <a:t>--- </a:t>
            </a:r>
            <a:r>
              <a:rPr lang="zh-CN" altLang="en-US" sz="2000" dirty="0" smtClean="0">
                <a:sym typeface="+mn-ea"/>
              </a:rPr>
              <a:t>联合基金交叉融通管理</a:t>
            </a:r>
            <a:endParaRPr lang="en-US" altLang="zh-CN" sz="2000" dirty="0" smtClean="0"/>
          </a:p>
        </p:txBody>
      </p:sp>
      <p:pic>
        <p:nvPicPr>
          <p:cNvPr id="20" name="图片 19"/>
          <p:cNvPicPr>
            <a:picLocks noChangeAspect="1"/>
          </p:cNvPicPr>
          <p:nvPr/>
        </p:nvPicPr>
        <p:blipFill>
          <a:blip r:embed="rId2"/>
          <a:stretch>
            <a:fillRect/>
          </a:stretch>
        </p:blipFill>
        <p:spPr>
          <a:xfrm>
            <a:off x="5620512" y="657606"/>
            <a:ext cx="5740214" cy="1908014"/>
          </a:xfrm>
          <a:prstGeom prst="rect">
            <a:avLst/>
          </a:prstGeom>
        </p:spPr>
      </p:pic>
      <p:pic>
        <p:nvPicPr>
          <p:cNvPr id="21" name="图片 20"/>
          <p:cNvPicPr>
            <a:picLocks noChangeAspect="1"/>
          </p:cNvPicPr>
          <p:nvPr/>
        </p:nvPicPr>
        <p:blipFill>
          <a:blip r:embed="rId3"/>
          <a:srcRect l="5744" t="22895" r="5622" b="16407"/>
          <a:stretch>
            <a:fillRect/>
          </a:stretch>
        </p:blipFill>
        <p:spPr>
          <a:xfrm>
            <a:off x="4681728" y="2670048"/>
            <a:ext cx="6809284" cy="3755136"/>
          </a:xfrm>
          <a:prstGeom prst="rect">
            <a:avLst/>
          </a:prstGeom>
        </p:spPr>
      </p:pic>
      <p:sp>
        <p:nvSpPr>
          <p:cNvPr id="22" name="右箭头 21"/>
          <p:cNvSpPr/>
          <p:nvPr/>
        </p:nvSpPr>
        <p:spPr>
          <a:xfrm rot="3349882">
            <a:off x="7338572" y="2392809"/>
            <a:ext cx="841655" cy="219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标注 22"/>
          <p:cNvSpPr/>
          <p:nvPr/>
        </p:nvSpPr>
        <p:spPr>
          <a:xfrm>
            <a:off x="9061704" y="1932432"/>
            <a:ext cx="2112264" cy="871728"/>
          </a:xfrm>
          <a:prstGeom prst="wedgeRoundRectCallout">
            <a:avLst>
              <a:gd name="adj1" fmla="val -71220"/>
              <a:gd name="adj2" fmla="val 995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先选定类型再填写 申请书内容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4" name="圆角矩形标注 23"/>
          <p:cNvSpPr/>
          <p:nvPr/>
        </p:nvSpPr>
        <p:spPr>
          <a:xfrm>
            <a:off x="1630679" y="4084320"/>
            <a:ext cx="2601351" cy="871728"/>
          </a:xfrm>
          <a:prstGeom prst="wedgeRoundRectCallout">
            <a:avLst>
              <a:gd name="adj1" fmla="val 111176"/>
              <a:gd name="adj2" fmla="val 1247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内容中将增加领域信息、行业</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企业、研究方向信息的采集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8490619" y="3201286"/>
            <a:ext cx="571085" cy="245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5811129" y="4574958"/>
            <a:ext cx="691662" cy="184666"/>
          </a:xfrm>
          <a:prstGeom prst="rect">
            <a:avLst/>
          </a:prstGeom>
          <a:solidFill>
            <a:schemeClr val="bg1"/>
          </a:solidFill>
        </p:spPr>
        <p:txBody>
          <a:bodyPr wrap="square" rtlCol="0">
            <a:spAutoFit/>
          </a:bodyPr>
          <a:lstStyle/>
          <a:p>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2"/>
          <p:cNvSpPr txBox="1"/>
          <p:nvPr/>
        </p:nvSpPr>
        <p:spPr>
          <a:xfrm>
            <a:off x="823535" y="175241"/>
            <a:ext cx="5764834" cy="646331"/>
          </a:xfrm>
          <a:prstGeom prst="rect">
            <a:avLst/>
          </a:prstGeom>
          <a:noFill/>
        </p:spPr>
        <p:txBody>
          <a:bodyPr wrap="square" rtlCol="0">
            <a:spAutoFit/>
          </a:bodyPr>
          <a:lstStyle/>
          <a:p>
            <a:r>
              <a:rPr lang="en-US" altLang="zh-CN" sz="3600" b="1" dirty="0" smtClean="0">
                <a:solidFill>
                  <a:srgbClr val="A52325"/>
                </a:solidFill>
                <a:latin typeface="微软雅黑" panose="020B0503020204020204" pitchFamily="34" charset="-122"/>
                <a:ea typeface="微软雅黑" panose="020B0503020204020204" pitchFamily="34" charset="-122"/>
              </a:rPr>
              <a:t>6</a:t>
            </a:r>
            <a:r>
              <a:rPr lang="zh-CN" altLang="en-US" sz="3600" b="1" dirty="0" smtClean="0">
                <a:solidFill>
                  <a:srgbClr val="A52325"/>
                </a:solidFill>
                <a:latin typeface="微软雅黑" panose="020B0503020204020204" pitchFamily="34" charset="-122"/>
                <a:ea typeface="微软雅黑" panose="020B0503020204020204" pitchFamily="34" charset="-122"/>
              </a:rPr>
              <a:t>参与人确认参加申请项目</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32" name="Half Frame 26"/>
          <p:cNvSpPr/>
          <p:nvPr/>
        </p:nvSpPr>
        <p:spPr>
          <a:xfrm>
            <a:off x="6707965" y="1010009"/>
            <a:ext cx="607235" cy="652792"/>
          </a:xfrm>
          <a:prstGeom prst="halfFrame">
            <a:avLst>
              <a:gd name="adj1" fmla="val 4570"/>
              <a:gd name="adj2" fmla="val 3947"/>
            </a:avLst>
          </a:prstGeom>
          <a:solidFill>
            <a:srgbClr val="C12332"/>
          </a:solidFill>
          <a:ln>
            <a:solidFill>
              <a:srgbClr val="C12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3" name="TextBox 32"/>
          <p:cNvSpPr txBox="1"/>
          <p:nvPr/>
        </p:nvSpPr>
        <p:spPr>
          <a:xfrm>
            <a:off x="6820822" y="1096418"/>
            <a:ext cx="4493354"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400" b="1" dirty="0" smtClean="0">
                <a:solidFill>
                  <a:schemeClr val="accent5"/>
                </a:solidFill>
                <a:latin typeface="Arial" panose="020B0604020202020204" pitchFamily="34" charset="0"/>
                <a:ea typeface="微软雅黑" panose="020B0503020204020204" pitchFamily="34" charset="-122"/>
                <a:sym typeface="Arial" panose="020B0604020202020204" pitchFamily="34" charset="0"/>
              </a:rPr>
              <a:t>参加人与合作研究单位的联系人</a:t>
            </a:r>
            <a:endParaRPr lang="en-US" sz="24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4"/>
          <p:cNvSpPr txBox="1"/>
          <p:nvPr/>
        </p:nvSpPr>
        <p:spPr>
          <a:xfrm>
            <a:off x="7107935" y="2179692"/>
            <a:ext cx="4415849" cy="3785652"/>
          </a:xfrm>
          <a:prstGeom prst="rect">
            <a:avLst/>
          </a:prstGeom>
          <a:noFill/>
        </p:spPr>
        <p:txBody>
          <a:bodyPr wrap="square" rtlCol="0">
            <a:spAutoFit/>
          </a:bodyPr>
          <a:lstStyle/>
          <a:p>
            <a:pPr marL="450850" indent="-450850">
              <a:lnSpc>
                <a:spcPct val="200000"/>
              </a:lnSpc>
              <a:buFont typeface="Arial" panose="020B0604020202020204" pitchFamily="34" charset="0"/>
              <a:buChar char="•"/>
            </a:pPr>
            <a:r>
              <a:rPr lang="zh-CN" altLang="en-US" sz="2000" b="1" dirty="0" smtClean="0">
                <a:solidFill>
                  <a:schemeClr val="tx2"/>
                </a:solidFill>
                <a:latin typeface="微软雅黑" panose="020B0503020204020204" pitchFamily="34" charset="-122"/>
                <a:ea typeface="微软雅黑" panose="020B0503020204020204" pitchFamily="34" charset="-122"/>
              </a:rPr>
              <a:t>在依托单位确认申请书后系统给参加人与合作研究单位的联系人发送参与项目邮件通知；</a:t>
            </a:r>
            <a:endParaRPr lang="en-US" altLang="zh-CN" sz="2000" b="1" dirty="0" smtClean="0">
              <a:solidFill>
                <a:schemeClr val="tx2"/>
              </a:solidFill>
              <a:latin typeface="微软雅黑" panose="020B0503020204020204" pitchFamily="34" charset="-122"/>
              <a:ea typeface="微软雅黑" panose="020B0503020204020204" pitchFamily="34" charset="-122"/>
            </a:endParaRPr>
          </a:p>
          <a:p>
            <a:pPr marL="450850" indent="-450850">
              <a:lnSpc>
                <a:spcPct val="200000"/>
              </a:lnSpc>
              <a:buFont typeface="Arial" panose="020B0604020202020204" pitchFamily="34" charset="0"/>
              <a:buChar char="•"/>
            </a:pPr>
            <a:r>
              <a:rPr lang="zh-CN" altLang="en-US" sz="2000" b="1" dirty="0" smtClean="0">
                <a:solidFill>
                  <a:schemeClr val="tx2"/>
                </a:solidFill>
                <a:latin typeface="微软雅黑" panose="020B0503020204020204" pitchFamily="34" charset="-122"/>
                <a:ea typeface="微软雅黑" panose="020B0503020204020204" pitchFamily="34" charset="-122"/>
              </a:rPr>
              <a:t>邮件包含承诺书与确认信息；</a:t>
            </a:r>
            <a:endParaRPr lang="en-US" altLang="zh-CN" sz="2000" b="1" dirty="0" smtClean="0">
              <a:solidFill>
                <a:schemeClr val="tx2"/>
              </a:solidFill>
              <a:latin typeface="微软雅黑" panose="020B0503020204020204" pitchFamily="34" charset="-122"/>
              <a:ea typeface="微软雅黑" panose="020B0503020204020204" pitchFamily="34" charset="-122"/>
            </a:endParaRPr>
          </a:p>
          <a:p>
            <a:pPr marL="450850" indent="-450850">
              <a:lnSpc>
                <a:spcPct val="200000"/>
              </a:lnSpc>
              <a:buFont typeface="Arial" panose="020B0604020202020204" pitchFamily="34" charset="0"/>
              <a:buChar char="•"/>
            </a:pPr>
            <a:r>
              <a:rPr lang="zh-CN" altLang="en-US" sz="2000" b="1" dirty="0" smtClean="0">
                <a:solidFill>
                  <a:schemeClr val="tx2"/>
                </a:solidFill>
                <a:latin typeface="微软雅黑" panose="020B0503020204020204" pitchFamily="34" charset="-122"/>
                <a:ea typeface="微软雅黑" panose="020B0503020204020204" pitchFamily="34" charset="-122"/>
              </a:rPr>
              <a:t>点击邮件中的联系或扫描二维码进行确认参加申请项目；</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sp>
        <p:nvSpPr>
          <p:cNvPr id="11" name="矩形 10"/>
          <p:cNvSpPr/>
          <p:nvPr/>
        </p:nvSpPr>
        <p:spPr>
          <a:xfrm>
            <a:off x="1468496" y="5164884"/>
            <a:ext cx="571085" cy="122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506543" y="5378750"/>
            <a:ext cx="360304" cy="179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522" y="5057775"/>
            <a:ext cx="43053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10" y="1071818"/>
            <a:ext cx="5002152" cy="421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0" y="2731806"/>
            <a:ext cx="5958507" cy="4131945"/>
            <a:chOff x="0" y="2716566"/>
            <a:chExt cx="5958507" cy="4131945"/>
          </a:xfrm>
        </p:grpSpPr>
        <p:sp>
          <p:nvSpPr>
            <p:cNvPr id="12" name="矩形 11"/>
            <p:cNvSpPr/>
            <p:nvPr/>
          </p:nvSpPr>
          <p:spPr>
            <a:xfrm>
              <a:off x="0" y="4875056"/>
              <a:ext cx="5958507" cy="1973455"/>
            </a:xfrm>
            <a:custGeom>
              <a:avLst/>
              <a:gdLst>
                <a:gd name="connsiteX0" fmla="*/ 0 w 3074337"/>
                <a:gd name="connsiteY0" fmla="*/ 0 h 1201930"/>
                <a:gd name="connsiteX1" fmla="*/ 3074337 w 3074337"/>
                <a:gd name="connsiteY1" fmla="*/ 0 h 1201930"/>
                <a:gd name="connsiteX2" fmla="*/ 3074337 w 3074337"/>
                <a:gd name="connsiteY2" fmla="*/ 1201930 h 1201930"/>
                <a:gd name="connsiteX3" fmla="*/ 0 w 3074337"/>
                <a:gd name="connsiteY3" fmla="*/ 1201930 h 1201930"/>
                <a:gd name="connsiteX4" fmla="*/ 0 w 3074337"/>
                <a:gd name="connsiteY4" fmla="*/ 0 h 1201930"/>
                <a:gd name="connsiteX0-1" fmla="*/ 0 w 3683937"/>
                <a:gd name="connsiteY0-2" fmla="*/ 0 h 2125855"/>
                <a:gd name="connsiteX1-3" fmla="*/ 3683937 w 3683937"/>
                <a:gd name="connsiteY1-4" fmla="*/ 923925 h 2125855"/>
                <a:gd name="connsiteX2-5" fmla="*/ 3683937 w 3683937"/>
                <a:gd name="connsiteY2-6" fmla="*/ 2125855 h 2125855"/>
                <a:gd name="connsiteX3-7" fmla="*/ 609600 w 3683937"/>
                <a:gd name="connsiteY3-8" fmla="*/ 2125855 h 2125855"/>
                <a:gd name="connsiteX4-9" fmla="*/ 0 w 3683937"/>
                <a:gd name="connsiteY4-10" fmla="*/ 0 h 2125855"/>
                <a:gd name="connsiteX0-11" fmla="*/ 0 w 3683937"/>
                <a:gd name="connsiteY0-12" fmla="*/ 0 h 2125855"/>
                <a:gd name="connsiteX1-13" fmla="*/ 3131487 w 3683937"/>
                <a:gd name="connsiteY1-14" fmla="*/ 419100 h 2125855"/>
                <a:gd name="connsiteX2-15" fmla="*/ 3683937 w 3683937"/>
                <a:gd name="connsiteY2-16" fmla="*/ 2125855 h 2125855"/>
                <a:gd name="connsiteX3-17" fmla="*/ 609600 w 3683937"/>
                <a:gd name="connsiteY3-18" fmla="*/ 2125855 h 2125855"/>
                <a:gd name="connsiteX4-19" fmla="*/ 0 w 3683937"/>
                <a:gd name="connsiteY4-20" fmla="*/ 0 h 2125855"/>
                <a:gd name="connsiteX0-21" fmla="*/ 2811780 w 6495717"/>
                <a:gd name="connsiteY0-22" fmla="*/ 0 h 2125855"/>
                <a:gd name="connsiteX1-23" fmla="*/ 5943267 w 6495717"/>
                <a:gd name="connsiteY1-24" fmla="*/ 419100 h 2125855"/>
                <a:gd name="connsiteX2-25" fmla="*/ 6495717 w 6495717"/>
                <a:gd name="connsiteY2-26" fmla="*/ 2125855 h 2125855"/>
                <a:gd name="connsiteX3-27" fmla="*/ 0 w 6495717"/>
                <a:gd name="connsiteY3-28" fmla="*/ 1965835 h 2125855"/>
                <a:gd name="connsiteX4-29" fmla="*/ 2811780 w 6495717"/>
                <a:gd name="connsiteY4-30" fmla="*/ 0 h 2125855"/>
                <a:gd name="connsiteX0-31" fmla="*/ 2811780 w 5943267"/>
                <a:gd name="connsiteY0-32" fmla="*/ 0 h 1965835"/>
                <a:gd name="connsiteX1-33" fmla="*/ 5943267 w 5943267"/>
                <a:gd name="connsiteY1-34" fmla="*/ 419100 h 1965835"/>
                <a:gd name="connsiteX2-35" fmla="*/ 4910757 w 5943267"/>
                <a:gd name="connsiteY2-36" fmla="*/ 1600075 h 1965835"/>
                <a:gd name="connsiteX3-37" fmla="*/ 0 w 5943267"/>
                <a:gd name="connsiteY3-38" fmla="*/ 1965835 h 1965835"/>
                <a:gd name="connsiteX4-39" fmla="*/ 2811780 w 5943267"/>
                <a:gd name="connsiteY4-40" fmla="*/ 0 h 1965835"/>
                <a:gd name="connsiteX0-41" fmla="*/ 2811780 w 5962317"/>
                <a:gd name="connsiteY0-42" fmla="*/ 0 h 1965835"/>
                <a:gd name="connsiteX1-43" fmla="*/ 5943267 w 5962317"/>
                <a:gd name="connsiteY1-44" fmla="*/ 419100 h 1965835"/>
                <a:gd name="connsiteX2-45" fmla="*/ 5962317 w 5962317"/>
                <a:gd name="connsiteY2-46" fmla="*/ 1950595 h 1965835"/>
                <a:gd name="connsiteX3-47" fmla="*/ 0 w 5962317"/>
                <a:gd name="connsiteY3-48" fmla="*/ 1965835 h 1965835"/>
                <a:gd name="connsiteX4-49" fmla="*/ 2811780 w 5962317"/>
                <a:gd name="connsiteY4-50" fmla="*/ 0 h 1965835"/>
                <a:gd name="connsiteX0-51" fmla="*/ 2811780 w 5962317"/>
                <a:gd name="connsiteY0-52" fmla="*/ 0 h 1965835"/>
                <a:gd name="connsiteX1-53" fmla="*/ 5958507 w 5962317"/>
                <a:gd name="connsiteY1-54" fmla="*/ 441960 h 1965835"/>
                <a:gd name="connsiteX2-55" fmla="*/ 5962317 w 5962317"/>
                <a:gd name="connsiteY2-56" fmla="*/ 1950595 h 1965835"/>
                <a:gd name="connsiteX3-57" fmla="*/ 0 w 5962317"/>
                <a:gd name="connsiteY3-58" fmla="*/ 1965835 h 1965835"/>
                <a:gd name="connsiteX4-59" fmla="*/ 2811780 w 5962317"/>
                <a:gd name="connsiteY4-60" fmla="*/ 0 h 1965835"/>
                <a:gd name="connsiteX0-61" fmla="*/ 2781300 w 5962317"/>
                <a:gd name="connsiteY0-62" fmla="*/ 0 h 1965835"/>
                <a:gd name="connsiteX1-63" fmla="*/ 5958507 w 5962317"/>
                <a:gd name="connsiteY1-64" fmla="*/ 441960 h 1965835"/>
                <a:gd name="connsiteX2-65" fmla="*/ 5962317 w 5962317"/>
                <a:gd name="connsiteY2-66" fmla="*/ 1950595 h 1965835"/>
                <a:gd name="connsiteX3-67" fmla="*/ 0 w 5962317"/>
                <a:gd name="connsiteY3-68" fmla="*/ 1965835 h 1965835"/>
                <a:gd name="connsiteX4-69" fmla="*/ 2781300 w 5962317"/>
                <a:gd name="connsiteY4-70" fmla="*/ 0 h 1965835"/>
                <a:gd name="connsiteX0-71" fmla="*/ 2781300 w 5958507"/>
                <a:gd name="connsiteY0-72" fmla="*/ 0 h 1973455"/>
                <a:gd name="connsiteX1-73" fmla="*/ 5958507 w 5958507"/>
                <a:gd name="connsiteY1-74" fmla="*/ 441960 h 1973455"/>
                <a:gd name="connsiteX2-75" fmla="*/ 5954697 w 5958507"/>
                <a:gd name="connsiteY2-76" fmla="*/ 1973455 h 1973455"/>
                <a:gd name="connsiteX3-77" fmla="*/ 0 w 5958507"/>
                <a:gd name="connsiteY3-78" fmla="*/ 1965835 h 1973455"/>
                <a:gd name="connsiteX4-79" fmla="*/ 2781300 w 5958507"/>
                <a:gd name="connsiteY4-80" fmla="*/ 0 h 1973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8507" h="1973455">
                  <a:moveTo>
                    <a:pt x="2781300" y="0"/>
                  </a:moveTo>
                  <a:lnTo>
                    <a:pt x="5958507" y="441960"/>
                  </a:lnTo>
                  <a:lnTo>
                    <a:pt x="5954697" y="1973455"/>
                  </a:lnTo>
                  <a:lnTo>
                    <a:pt x="0" y="1965835"/>
                  </a:lnTo>
                  <a:lnTo>
                    <a:pt x="2781300" y="0"/>
                  </a:lnTo>
                  <a:close/>
                </a:path>
              </a:pathLst>
            </a:custGeom>
            <a:solidFill>
              <a:srgbClr val="F2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0" y="2716566"/>
              <a:ext cx="2791088" cy="4124325"/>
            </a:xfrm>
            <a:custGeom>
              <a:avLst/>
              <a:gdLst>
                <a:gd name="connsiteX0" fmla="*/ 0 w 1905263"/>
                <a:gd name="connsiteY0" fmla="*/ 1152525 h 1152525"/>
                <a:gd name="connsiteX1" fmla="*/ 952632 w 1905263"/>
                <a:gd name="connsiteY1" fmla="*/ 0 h 1152525"/>
                <a:gd name="connsiteX2" fmla="*/ 1905263 w 1905263"/>
                <a:gd name="connsiteY2" fmla="*/ 1152525 h 1152525"/>
                <a:gd name="connsiteX3" fmla="*/ 0 w 1905263"/>
                <a:gd name="connsiteY3" fmla="*/ 1152525 h 1152525"/>
                <a:gd name="connsiteX0-1" fmla="*/ 0 w 1905263"/>
                <a:gd name="connsiteY0-2" fmla="*/ 2295525 h 2295525"/>
                <a:gd name="connsiteX1-3" fmla="*/ 9657 w 1905263"/>
                <a:gd name="connsiteY1-4" fmla="*/ 0 h 2295525"/>
                <a:gd name="connsiteX2-5" fmla="*/ 1905263 w 1905263"/>
                <a:gd name="connsiteY2-6" fmla="*/ 2295525 h 2295525"/>
                <a:gd name="connsiteX3-7" fmla="*/ 0 w 1905263"/>
                <a:gd name="connsiteY3-8" fmla="*/ 2295525 h 2295525"/>
                <a:gd name="connsiteX0-9" fmla="*/ 0 w 1895738"/>
                <a:gd name="connsiteY0-10" fmla="*/ 4124325 h 4124325"/>
                <a:gd name="connsiteX1-11" fmla="*/ 132 w 1895738"/>
                <a:gd name="connsiteY1-12" fmla="*/ 0 h 4124325"/>
                <a:gd name="connsiteX2-13" fmla="*/ 1895738 w 1895738"/>
                <a:gd name="connsiteY2-14" fmla="*/ 2295525 h 4124325"/>
                <a:gd name="connsiteX3-15" fmla="*/ 0 w 1895738"/>
                <a:gd name="connsiteY3-16" fmla="*/ 4124325 h 4124325"/>
                <a:gd name="connsiteX0-17" fmla="*/ 0 w 2791088"/>
                <a:gd name="connsiteY0-18" fmla="*/ 4124325 h 4124325"/>
                <a:gd name="connsiteX1-19" fmla="*/ 132 w 2791088"/>
                <a:gd name="connsiteY1-20" fmla="*/ 0 h 4124325"/>
                <a:gd name="connsiteX2-21" fmla="*/ 2791088 w 2791088"/>
                <a:gd name="connsiteY2-22" fmla="*/ 2162175 h 4124325"/>
                <a:gd name="connsiteX3-23" fmla="*/ 0 w 2791088"/>
                <a:gd name="connsiteY3-24" fmla="*/ 4124325 h 4124325"/>
              </a:gdLst>
              <a:ahLst/>
              <a:cxnLst>
                <a:cxn ang="0">
                  <a:pos x="connsiteX0-1" y="connsiteY0-2"/>
                </a:cxn>
                <a:cxn ang="0">
                  <a:pos x="connsiteX1-3" y="connsiteY1-4"/>
                </a:cxn>
                <a:cxn ang="0">
                  <a:pos x="connsiteX2-5" y="connsiteY2-6"/>
                </a:cxn>
                <a:cxn ang="0">
                  <a:pos x="connsiteX3-7" y="connsiteY3-8"/>
                </a:cxn>
              </a:cxnLst>
              <a:rect l="l" t="t" r="r" b="b"/>
              <a:pathLst>
                <a:path w="2791088" h="4124325">
                  <a:moveTo>
                    <a:pt x="0" y="4124325"/>
                  </a:moveTo>
                  <a:lnTo>
                    <a:pt x="132" y="0"/>
                  </a:lnTo>
                  <a:lnTo>
                    <a:pt x="2791088" y="2162175"/>
                  </a:lnTo>
                  <a:lnTo>
                    <a:pt x="0" y="4124325"/>
                  </a:lnTo>
                  <a:close/>
                </a:path>
              </a:pathLst>
            </a:cu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sp>
        <p:nvSpPr>
          <p:cNvPr id="5" name="文本框 4"/>
          <p:cNvSpPr txBox="1"/>
          <p:nvPr/>
        </p:nvSpPr>
        <p:spPr>
          <a:xfrm>
            <a:off x="2162438" y="5421505"/>
            <a:ext cx="4314547" cy="1323439"/>
          </a:xfrm>
          <a:prstGeom prst="rect">
            <a:avLst/>
          </a:prstGeom>
          <a:noFill/>
        </p:spPr>
        <p:txBody>
          <a:bodyPr wrap="square" rtlCol="0">
            <a:spAutoFit/>
          </a:bodyPr>
          <a:lstStyle/>
          <a:p>
            <a:r>
              <a:rPr lang="en-US" altLang="zh-CN" sz="5400" dirty="0">
                <a:solidFill>
                  <a:schemeClr val="bg1"/>
                </a:solidFill>
                <a:latin typeface="微软雅黑" panose="020B0503020204020204" pitchFamily="34" charset="-122"/>
                <a:ea typeface="微软雅黑" panose="020B0503020204020204" pitchFamily="34" charset="-122"/>
              </a:rPr>
              <a:t>PART</a:t>
            </a:r>
            <a:r>
              <a:rPr lang="en-US" altLang="zh-CN" sz="6600" dirty="0">
                <a:solidFill>
                  <a:schemeClr val="bg1"/>
                </a:solidFill>
                <a:latin typeface="微软雅黑" panose="020B0503020204020204" pitchFamily="34" charset="-122"/>
                <a:ea typeface="微软雅黑" panose="020B0503020204020204" pitchFamily="34" charset="-122"/>
              </a:rPr>
              <a:t> </a:t>
            </a:r>
            <a:r>
              <a:rPr lang="en-US" altLang="zh-CN" sz="8000" b="1" dirty="0">
                <a:solidFill>
                  <a:schemeClr val="bg1"/>
                </a:solidFill>
                <a:latin typeface="微软雅黑" panose="020B0503020204020204" pitchFamily="34" charset="-122"/>
                <a:ea typeface="微软雅黑" panose="020B0503020204020204" pitchFamily="34" charset="-122"/>
              </a:rPr>
              <a:t>03</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413761" y="1966497"/>
            <a:ext cx="7229856" cy="830997"/>
          </a:xfrm>
          <a:prstGeom prst="rect">
            <a:avLst/>
          </a:prstGeom>
          <a:noFill/>
        </p:spPr>
        <p:txBody>
          <a:bodyPr wrap="square" rtlCol="0">
            <a:spAutoFit/>
          </a:bodyPr>
          <a:lstStyle/>
          <a:p>
            <a:r>
              <a:rPr lang="zh-CN" altLang="en-US" sz="4800" b="1" dirty="0" smtClean="0">
                <a:solidFill>
                  <a:srgbClr val="A52325"/>
                </a:solidFill>
                <a:latin typeface="微软雅黑" panose="020B0503020204020204" pitchFamily="34" charset="-122"/>
                <a:ea typeface="微软雅黑" panose="020B0503020204020204" pitchFamily="34" charset="-122"/>
              </a:rPr>
              <a:t>结题</a:t>
            </a:r>
            <a:r>
              <a:rPr lang="en-US" altLang="zh-CN" sz="4800" b="1" dirty="0" smtClean="0">
                <a:solidFill>
                  <a:srgbClr val="A52325"/>
                </a:solidFill>
                <a:latin typeface="微软雅黑" panose="020B0503020204020204" pitchFamily="34" charset="-122"/>
                <a:ea typeface="微软雅黑" panose="020B0503020204020204" pitchFamily="34" charset="-122"/>
              </a:rPr>
              <a:t>/</a:t>
            </a:r>
            <a:r>
              <a:rPr lang="zh-CN" altLang="en-US" sz="4800" b="1" dirty="0" smtClean="0">
                <a:solidFill>
                  <a:srgbClr val="A52325"/>
                </a:solidFill>
                <a:latin typeface="微软雅黑" panose="020B0503020204020204" pitchFamily="34" charset="-122"/>
                <a:ea typeface="微软雅黑" panose="020B0503020204020204" pitchFamily="34" charset="-122"/>
              </a:rPr>
              <a:t>成果报告等其他调整</a:t>
            </a:r>
            <a:endParaRPr lang="zh-CN" altLang="en-US" sz="4800" b="1" dirty="0">
              <a:solidFill>
                <a:srgbClr val="A52325"/>
              </a:solidFill>
              <a:latin typeface="微软雅黑" panose="020B0503020204020204" pitchFamily="34" charset="-122"/>
              <a:ea typeface="微软雅黑" panose="020B0503020204020204" pitchFamily="34" charset="-122"/>
            </a:endParaRPr>
          </a:p>
        </p:txBody>
      </p:sp>
      <p:sp>
        <p:nvSpPr>
          <p:cNvPr id="7" name="Content Placeholder 2"/>
          <p:cNvSpPr txBox="1"/>
          <p:nvPr/>
        </p:nvSpPr>
        <p:spPr>
          <a:xfrm>
            <a:off x="6265028" y="4025522"/>
            <a:ext cx="5188274" cy="2009518"/>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zh-CN" altLang="en-US" sz="2000" dirty="0" smtClean="0">
                <a:solidFill>
                  <a:sysClr val="windowText" lastClr="000000"/>
                </a:solidFill>
                <a:latin typeface="微软雅黑" panose="020B0503020204020204" pitchFamily="34" charset="-122"/>
                <a:ea typeface="微软雅黑" panose="020B0503020204020204" pitchFamily="34" charset="-122"/>
              </a:rPr>
              <a:t>结题</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成果报告调整</a:t>
            </a:r>
            <a:endParaRPr lang="en-US" altLang="zh-CN" sz="2000" dirty="0" smtClean="0">
              <a:solidFill>
                <a:sysClr val="windowText" lastClr="000000"/>
              </a:solidFill>
              <a:latin typeface="微软雅黑" panose="020B0503020204020204" pitchFamily="34" charset="-122"/>
              <a:ea typeface="微软雅黑" panose="020B0503020204020204" pitchFamily="34" charset="-122"/>
            </a:endParaRPr>
          </a:p>
          <a:p>
            <a:pPr>
              <a:defRPr/>
            </a:pPr>
            <a:r>
              <a:rPr lang="zh-CN" altLang="en-US" sz="2000" dirty="0" smtClean="0">
                <a:solidFill>
                  <a:sysClr val="windowText" lastClr="000000"/>
                </a:solidFill>
                <a:latin typeface="微软雅黑" panose="020B0503020204020204" pitchFamily="34" charset="-122"/>
                <a:ea typeface="微软雅黑" panose="020B0503020204020204" pitchFamily="34" charset="-122"/>
              </a:rPr>
              <a:t>结题后成果补充</a:t>
            </a:r>
            <a:endParaRPr lang="en-US" altLang="zh-CN" sz="2000" dirty="0" smtClean="0">
              <a:solidFill>
                <a:sysClr val="windowText" lastClr="000000"/>
              </a:solidFill>
              <a:latin typeface="微软雅黑" panose="020B0503020204020204" pitchFamily="34" charset="-122"/>
              <a:ea typeface="微软雅黑" panose="020B0503020204020204" pitchFamily="34" charset="-122"/>
            </a:endParaRPr>
          </a:p>
          <a:p>
            <a:pPr>
              <a:defRPr/>
            </a:pPr>
            <a:r>
              <a:rPr lang="zh-CN" altLang="en-US" sz="2000" dirty="0" smtClean="0">
                <a:solidFill>
                  <a:sysClr val="windowText" lastClr="000000"/>
                </a:solidFill>
                <a:latin typeface="微软雅黑" panose="020B0503020204020204" pitchFamily="34" charset="-122"/>
                <a:ea typeface="微软雅黑" panose="020B0503020204020204" pitchFamily="34" charset="-122"/>
              </a:rPr>
              <a:t>项目变更</a:t>
            </a:r>
            <a:endParaRPr lang="en-US" altLang="zh-CN" sz="2000" dirty="0" smtClean="0">
              <a:solidFill>
                <a:sysClr val="windowText" lastClr="000000"/>
              </a:solidFill>
              <a:latin typeface="微软雅黑" panose="020B0503020204020204" pitchFamily="34" charset="-122"/>
              <a:ea typeface="微软雅黑" panose="020B0503020204020204" pitchFamily="34" charset="-122"/>
            </a:endParaRPr>
          </a:p>
          <a:p>
            <a:pPr>
              <a:defRPr/>
            </a:pPr>
            <a:r>
              <a:rPr lang="zh-CN" altLang="en-US" sz="2000" dirty="0" smtClean="0">
                <a:solidFill>
                  <a:sysClr val="windowText" lastClr="000000"/>
                </a:solidFill>
                <a:latin typeface="微软雅黑" panose="020B0503020204020204" pitchFamily="34" charset="-122"/>
                <a:ea typeface="微软雅黑" panose="020B0503020204020204" pitchFamily="34" charset="-122"/>
              </a:rPr>
              <a:t>结余资金收回</a:t>
            </a:r>
            <a:endParaRPr lang="en-US" altLang="zh-CN" sz="2000" dirty="0" smtClean="0">
              <a:solidFill>
                <a:sysClr val="windowText" lastClr="000000"/>
              </a:solidFill>
              <a:latin typeface="微软雅黑" panose="020B0503020204020204" pitchFamily="34" charset="-122"/>
              <a:ea typeface="微软雅黑" panose="020B0503020204020204" pitchFamily="34" charset="-122"/>
            </a:endParaRPr>
          </a:p>
          <a:p>
            <a:pPr>
              <a:defRPr/>
            </a:pPr>
            <a:r>
              <a:rPr lang="zh-CN" altLang="en-US" sz="2000" dirty="0" smtClean="0">
                <a:solidFill>
                  <a:sysClr val="windowText" lastClr="000000"/>
                </a:solidFill>
                <a:latin typeface="微软雅黑" panose="020B0503020204020204" pitchFamily="34" charset="-122"/>
                <a:ea typeface="微软雅黑" panose="020B0503020204020204" pitchFamily="34" charset="-122"/>
              </a:rPr>
              <a:t>专家熟悉研究领域规范化</a:t>
            </a: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3"/>
          <p:cNvSpPr txBox="1"/>
          <p:nvPr/>
        </p:nvSpPr>
        <p:spPr>
          <a:xfrm>
            <a:off x="2224058" y="2193076"/>
            <a:ext cx="1586433" cy="30380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0" name="直接连接符 9"/>
          <p:cNvCxnSpPr/>
          <p:nvPr/>
        </p:nvCxnSpPr>
        <p:spPr>
          <a:xfrm>
            <a:off x="1896883" y="2645208"/>
            <a:ext cx="224078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2"/>
          <p:cNvSpPr txBox="1"/>
          <p:nvPr/>
        </p:nvSpPr>
        <p:spPr>
          <a:xfrm>
            <a:off x="394022" y="0"/>
            <a:ext cx="7689274" cy="646331"/>
          </a:xfrm>
          <a:prstGeom prst="rect">
            <a:avLst/>
          </a:prstGeom>
          <a:noFill/>
        </p:spPr>
        <p:txBody>
          <a:bodyPr wrap="square" rtlCol="0">
            <a:spAutoFit/>
          </a:bodyPr>
          <a:lstStyle/>
          <a:p>
            <a:pPr lvl="0"/>
            <a:r>
              <a:rPr lang="zh-CN" altLang="en-US" sz="3600" b="1" dirty="0" smtClean="0">
                <a:solidFill>
                  <a:srgbClr val="A52325"/>
                </a:solidFill>
                <a:latin typeface="微软雅黑" panose="020B0503020204020204" pitchFamily="34" charset="-122"/>
                <a:ea typeface="微软雅黑" panose="020B0503020204020204" pitchFamily="34" charset="-122"/>
              </a:rPr>
              <a:t>结题</a:t>
            </a:r>
            <a:r>
              <a:rPr lang="en-US" altLang="zh-CN" sz="3600" b="1" dirty="0" smtClean="0">
                <a:solidFill>
                  <a:srgbClr val="A52325"/>
                </a:solidFill>
                <a:latin typeface="微软雅黑" panose="020B0503020204020204" pitchFamily="34" charset="-122"/>
                <a:ea typeface="微软雅黑" panose="020B0503020204020204" pitchFamily="34" charset="-122"/>
              </a:rPr>
              <a:t>/</a:t>
            </a:r>
            <a:r>
              <a:rPr lang="zh-CN" altLang="en-US" sz="3600" b="1" dirty="0" smtClean="0">
                <a:solidFill>
                  <a:srgbClr val="A52325"/>
                </a:solidFill>
                <a:latin typeface="微软雅黑" panose="020B0503020204020204" pitchFamily="34" charset="-122"/>
                <a:ea typeface="微软雅黑" panose="020B0503020204020204" pitchFamily="34" charset="-122"/>
              </a:rPr>
              <a:t>成果报告调整</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067305" y="863407"/>
            <a:ext cx="912963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400" b="1" dirty="0" smtClean="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增加成果应用前景信息的采集，结题</a:t>
            </a:r>
            <a:r>
              <a:rPr lang="en-US" altLang="zh-CN" sz="2400" b="1" dirty="0" smtClean="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smtClean="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成果报告中体现</a:t>
            </a:r>
            <a:endParaRPr 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26" name="Picture 2"/>
          <p:cNvPicPr>
            <a:picLocks noChangeAspect="1" noChangeArrowheads="1"/>
          </p:cNvPicPr>
          <p:nvPr/>
        </p:nvPicPr>
        <p:blipFill>
          <a:blip r:embed="rId2"/>
          <a:srcRect/>
          <a:stretch>
            <a:fillRect/>
          </a:stretch>
        </p:blipFill>
        <p:spPr bwMode="auto">
          <a:xfrm>
            <a:off x="476060" y="1420337"/>
            <a:ext cx="6751637" cy="4629150"/>
          </a:xfrm>
          <a:prstGeom prst="rect">
            <a:avLst/>
          </a:prstGeom>
          <a:solidFill>
            <a:srgbClr val="C00000"/>
          </a:solidFill>
          <a:ln w="9525">
            <a:noFill/>
            <a:miter lim="800000"/>
            <a:headEnd/>
            <a:tailEnd/>
          </a:ln>
          <a:effectLst/>
        </p:spPr>
      </p:pic>
      <p:sp>
        <p:nvSpPr>
          <p:cNvPr id="16" name="圆角矩形 15"/>
          <p:cNvSpPr/>
          <p:nvPr/>
        </p:nvSpPr>
        <p:spPr>
          <a:xfrm>
            <a:off x="731520" y="4267200"/>
            <a:ext cx="5900928" cy="62179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8" name="Picture 4"/>
          <p:cNvPicPr>
            <a:picLocks noChangeAspect="1" noChangeArrowheads="1"/>
          </p:cNvPicPr>
          <p:nvPr/>
        </p:nvPicPr>
        <p:blipFill>
          <a:blip r:embed="rId3"/>
          <a:srcRect/>
          <a:stretch>
            <a:fillRect/>
          </a:stretch>
        </p:blipFill>
        <p:spPr bwMode="auto">
          <a:xfrm>
            <a:off x="5236655" y="1455611"/>
            <a:ext cx="6618287" cy="2581275"/>
          </a:xfrm>
          <a:prstGeom prst="rect">
            <a:avLst/>
          </a:prstGeom>
          <a:noFill/>
          <a:ln w="9525">
            <a:solidFill>
              <a:schemeClr val="accent2"/>
            </a:solidFill>
            <a:miter lim="800000"/>
            <a:headEnd/>
            <a:tailEnd/>
          </a:ln>
          <a:effectLst/>
        </p:spPr>
      </p:pic>
      <p:sp>
        <p:nvSpPr>
          <p:cNvPr id="19" name="右箭头 18"/>
          <p:cNvSpPr/>
          <p:nvPr/>
        </p:nvSpPr>
        <p:spPr>
          <a:xfrm rot="19033492">
            <a:off x="5680690" y="3856691"/>
            <a:ext cx="1011153" cy="47548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anim calcmode="lin" valueType="num">
                                      <p:cBhvr>
                                        <p:cTn id="13" dur="500" fill="hold"/>
                                        <p:tgtEl>
                                          <p:spTgt spid="1028"/>
                                        </p:tgtEl>
                                        <p:attrNameLst>
                                          <p:attrName>ppt_x</p:attrName>
                                        </p:attrNameLst>
                                      </p:cBhvr>
                                      <p:tavLst>
                                        <p:tav tm="0">
                                          <p:val>
                                            <p:strVal val="#ppt_x"/>
                                          </p:val>
                                        </p:tav>
                                        <p:tav tm="100000">
                                          <p:val>
                                            <p:strVal val="#ppt_x"/>
                                          </p:val>
                                        </p:tav>
                                      </p:tavLst>
                                    </p:anim>
                                    <p:anim calcmode="lin" valueType="num">
                                      <p:cBhvr>
                                        <p:cTn id="14" dur="5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10800000">
            <a:off x="-13828" y="0"/>
            <a:ext cx="4134839" cy="7620619"/>
            <a:chOff x="8057162" y="-762619"/>
            <a:chExt cx="4134839" cy="7620619"/>
          </a:xfrm>
        </p:grpSpPr>
        <p:sp>
          <p:nvSpPr>
            <p:cNvPr id="7" name="正五边形 6"/>
            <p:cNvSpPr/>
            <p:nvPr/>
          </p:nvSpPr>
          <p:spPr>
            <a:xfrm rot="19470129">
              <a:off x="9634629" y="-762619"/>
              <a:ext cx="2470292" cy="5151782"/>
            </a:xfrm>
            <a:custGeom>
              <a:avLst/>
              <a:gdLst>
                <a:gd name="connsiteX0" fmla="*/ 2 w 2227634"/>
                <a:gd name="connsiteY0" fmla="*/ 802575 h 2101175"/>
                <a:gd name="connsiteX1" fmla="*/ 1113817 w 2227634"/>
                <a:gd name="connsiteY1" fmla="*/ 0 h 2101175"/>
                <a:gd name="connsiteX2" fmla="*/ 2227632 w 2227634"/>
                <a:gd name="connsiteY2" fmla="*/ 802575 h 2101175"/>
                <a:gd name="connsiteX3" fmla="*/ 1802192 w 2227634"/>
                <a:gd name="connsiteY3" fmla="*/ 2101170 h 2101175"/>
                <a:gd name="connsiteX4" fmla="*/ 425442 w 2227634"/>
                <a:gd name="connsiteY4" fmla="*/ 2101170 h 2101175"/>
                <a:gd name="connsiteX5" fmla="*/ 2 w 2227634"/>
                <a:gd name="connsiteY5" fmla="*/ 802575 h 2101175"/>
                <a:gd name="connsiteX0-1" fmla="*/ 0 w 2227630"/>
                <a:gd name="connsiteY0-2" fmla="*/ 802575 h 3910752"/>
                <a:gd name="connsiteX1-3" fmla="*/ 1113815 w 2227630"/>
                <a:gd name="connsiteY1-4" fmla="*/ 0 h 3910752"/>
                <a:gd name="connsiteX2-5" fmla="*/ 2227630 w 2227630"/>
                <a:gd name="connsiteY2-6" fmla="*/ 802575 h 3910752"/>
                <a:gd name="connsiteX3-7" fmla="*/ 1407662 w 2227630"/>
                <a:gd name="connsiteY3-8" fmla="*/ 3910752 h 3910752"/>
                <a:gd name="connsiteX4-9" fmla="*/ 425440 w 2227630"/>
                <a:gd name="connsiteY4-10" fmla="*/ 2101170 h 3910752"/>
                <a:gd name="connsiteX5-11" fmla="*/ 0 w 2227630"/>
                <a:gd name="connsiteY5-12" fmla="*/ 802575 h 3910752"/>
                <a:gd name="connsiteX0-13" fmla="*/ 0 w 2243469"/>
                <a:gd name="connsiteY0-14" fmla="*/ 802575 h 3910752"/>
                <a:gd name="connsiteX1-15" fmla="*/ 1113815 w 2243469"/>
                <a:gd name="connsiteY1-16" fmla="*/ 0 h 3910752"/>
                <a:gd name="connsiteX2-17" fmla="*/ 2243469 w 2243469"/>
                <a:gd name="connsiteY2-18" fmla="*/ 813872 h 3910752"/>
                <a:gd name="connsiteX3-19" fmla="*/ 1407662 w 2243469"/>
                <a:gd name="connsiteY3-20" fmla="*/ 3910752 h 3910752"/>
                <a:gd name="connsiteX4-21" fmla="*/ 425440 w 2243469"/>
                <a:gd name="connsiteY4-22" fmla="*/ 2101170 h 3910752"/>
                <a:gd name="connsiteX5-23" fmla="*/ 0 w 2243469"/>
                <a:gd name="connsiteY5-24" fmla="*/ 802575 h 3910752"/>
                <a:gd name="connsiteX0-25" fmla="*/ 0 w 2243469"/>
                <a:gd name="connsiteY0-26" fmla="*/ 1212650 h 4320827"/>
                <a:gd name="connsiteX1-27" fmla="*/ 522112 w 2243469"/>
                <a:gd name="connsiteY1-28" fmla="*/ 0 h 4320827"/>
                <a:gd name="connsiteX2-29" fmla="*/ 2243469 w 2243469"/>
                <a:gd name="connsiteY2-30" fmla="*/ 1223947 h 4320827"/>
                <a:gd name="connsiteX3-31" fmla="*/ 1407662 w 2243469"/>
                <a:gd name="connsiteY3-32" fmla="*/ 4320827 h 4320827"/>
                <a:gd name="connsiteX4-33" fmla="*/ 425440 w 2243469"/>
                <a:gd name="connsiteY4-34" fmla="*/ 2511245 h 4320827"/>
                <a:gd name="connsiteX5-35" fmla="*/ 0 w 2243469"/>
                <a:gd name="connsiteY5-36" fmla="*/ 1212650 h 4320827"/>
                <a:gd name="connsiteX0-37" fmla="*/ 0 w 2243469"/>
                <a:gd name="connsiteY0-38" fmla="*/ 1212650 h 5152567"/>
                <a:gd name="connsiteX1-39" fmla="*/ 522112 w 2243469"/>
                <a:gd name="connsiteY1-40" fmla="*/ 0 h 5152567"/>
                <a:gd name="connsiteX2-41" fmla="*/ 2243469 w 2243469"/>
                <a:gd name="connsiteY2-42" fmla="*/ 1223947 h 5152567"/>
                <a:gd name="connsiteX3-43" fmla="*/ 1407662 w 2243469"/>
                <a:gd name="connsiteY3-44" fmla="*/ 4320827 h 5152567"/>
                <a:gd name="connsiteX4-45" fmla="*/ 811755 w 2243469"/>
                <a:gd name="connsiteY4-46" fmla="*/ 5152567 h 5152567"/>
                <a:gd name="connsiteX5-47" fmla="*/ 0 w 2243469"/>
                <a:gd name="connsiteY5-48" fmla="*/ 1212650 h 5152567"/>
                <a:gd name="connsiteX0-49" fmla="*/ 0 w 2243469"/>
                <a:gd name="connsiteY0-50" fmla="*/ 1212650 h 5152567"/>
                <a:gd name="connsiteX1-51" fmla="*/ 522112 w 2243469"/>
                <a:gd name="connsiteY1-52" fmla="*/ 0 h 5152567"/>
                <a:gd name="connsiteX2-53" fmla="*/ 2243469 w 2243469"/>
                <a:gd name="connsiteY2-54" fmla="*/ 1223947 h 5152567"/>
                <a:gd name="connsiteX3-55" fmla="*/ 1407662 w 2243469"/>
                <a:gd name="connsiteY3-56" fmla="*/ 4320827 h 5152567"/>
                <a:gd name="connsiteX4-57" fmla="*/ 811755 w 2243469"/>
                <a:gd name="connsiteY4-58" fmla="*/ 5152567 h 5152567"/>
                <a:gd name="connsiteX5-59" fmla="*/ 0 w 2243469"/>
                <a:gd name="connsiteY5-60" fmla="*/ 1212650 h 5152567"/>
                <a:gd name="connsiteX0-61" fmla="*/ 0 w 2456080"/>
                <a:gd name="connsiteY0-62" fmla="*/ 4442412 h 5152567"/>
                <a:gd name="connsiteX1-63" fmla="*/ 734723 w 2456080"/>
                <a:gd name="connsiteY1-64" fmla="*/ 0 h 5152567"/>
                <a:gd name="connsiteX2-65" fmla="*/ 2456080 w 2456080"/>
                <a:gd name="connsiteY2-66" fmla="*/ 1223947 h 5152567"/>
                <a:gd name="connsiteX3-67" fmla="*/ 1620273 w 2456080"/>
                <a:gd name="connsiteY3-68" fmla="*/ 4320827 h 5152567"/>
                <a:gd name="connsiteX4-69" fmla="*/ 1024366 w 2456080"/>
                <a:gd name="connsiteY4-70" fmla="*/ 5152567 h 5152567"/>
                <a:gd name="connsiteX5-71" fmla="*/ 0 w 2456080"/>
                <a:gd name="connsiteY5-72" fmla="*/ 4442412 h 5152567"/>
                <a:gd name="connsiteX0-73" fmla="*/ 0 w 2434900"/>
                <a:gd name="connsiteY0-74" fmla="*/ 4445789 h 5152567"/>
                <a:gd name="connsiteX1-75" fmla="*/ 713543 w 2434900"/>
                <a:gd name="connsiteY1-76" fmla="*/ 0 h 5152567"/>
                <a:gd name="connsiteX2-77" fmla="*/ 2434900 w 2434900"/>
                <a:gd name="connsiteY2-78" fmla="*/ 1223947 h 5152567"/>
                <a:gd name="connsiteX3-79" fmla="*/ 1599093 w 2434900"/>
                <a:gd name="connsiteY3-80" fmla="*/ 4320827 h 5152567"/>
                <a:gd name="connsiteX4-81" fmla="*/ 1003186 w 2434900"/>
                <a:gd name="connsiteY4-82" fmla="*/ 5152567 h 5152567"/>
                <a:gd name="connsiteX5-83" fmla="*/ 0 w 2434900"/>
                <a:gd name="connsiteY5-84" fmla="*/ 4445789 h 51525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434900" h="5152567">
                  <a:moveTo>
                    <a:pt x="0" y="4445789"/>
                  </a:moveTo>
                  <a:lnTo>
                    <a:pt x="713543" y="0"/>
                  </a:lnTo>
                  <a:lnTo>
                    <a:pt x="2434900" y="1223947"/>
                  </a:lnTo>
                  <a:lnTo>
                    <a:pt x="1599093" y="4320827"/>
                  </a:lnTo>
                  <a:lnTo>
                    <a:pt x="1003186" y="5152567"/>
                  </a:lnTo>
                  <a:lnTo>
                    <a:pt x="0" y="4445789"/>
                  </a:lnTo>
                  <a:close/>
                </a:path>
              </a:pathLst>
            </a:custGeom>
            <a:solidFill>
              <a:srgbClr val="F2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8057162" y="-6978"/>
              <a:ext cx="4134839" cy="6864978"/>
              <a:chOff x="8057162" y="-6978"/>
              <a:chExt cx="4134839" cy="6864978"/>
            </a:xfrm>
          </p:grpSpPr>
          <p:sp>
            <p:nvSpPr>
              <p:cNvPr id="3" name="矩形 2"/>
              <p:cNvSpPr/>
              <p:nvPr/>
            </p:nvSpPr>
            <p:spPr>
              <a:xfrm>
                <a:off x="8404698" y="6410527"/>
                <a:ext cx="3787303" cy="447473"/>
              </a:xfrm>
              <a:custGeom>
                <a:avLst/>
                <a:gdLst>
                  <a:gd name="connsiteX0" fmla="*/ 0 w 4151086"/>
                  <a:gd name="connsiteY0" fmla="*/ 0 h 442686"/>
                  <a:gd name="connsiteX1" fmla="*/ 4151086 w 4151086"/>
                  <a:gd name="connsiteY1" fmla="*/ 0 h 442686"/>
                  <a:gd name="connsiteX2" fmla="*/ 4151086 w 4151086"/>
                  <a:gd name="connsiteY2" fmla="*/ 442686 h 442686"/>
                  <a:gd name="connsiteX3" fmla="*/ 0 w 4151086"/>
                  <a:gd name="connsiteY3" fmla="*/ 442686 h 442686"/>
                  <a:gd name="connsiteX4" fmla="*/ 0 w 4151086"/>
                  <a:gd name="connsiteY4" fmla="*/ 0 h 442686"/>
                  <a:gd name="connsiteX0-1" fmla="*/ 174171 w 4151086"/>
                  <a:gd name="connsiteY0-2" fmla="*/ 0 h 442686"/>
                  <a:gd name="connsiteX1-3" fmla="*/ 4151086 w 4151086"/>
                  <a:gd name="connsiteY1-4" fmla="*/ 0 h 442686"/>
                  <a:gd name="connsiteX2-5" fmla="*/ 4151086 w 4151086"/>
                  <a:gd name="connsiteY2-6" fmla="*/ 442686 h 442686"/>
                  <a:gd name="connsiteX3-7" fmla="*/ 0 w 4151086"/>
                  <a:gd name="connsiteY3-8" fmla="*/ 442686 h 442686"/>
                  <a:gd name="connsiteX4-9" fmla="*/ 174171 w 4151086"/>
                  <a:gd name="connsiteY4-10" fmla="*/ 0 h 442686"/>
                  <a:gd name="connsiteX0-11" fmla="*/ 261257 w 4151086"/>
                  <a:gd name="connsiteY0-12" fmla="*/ 0 h 442686"/>
                  <a:gd name="connsiteX1-13" fmla="*/ 4151086 w 4151086"/>
                  <a:gd name="connsiteY1-14" fmla="*/ 0 h 442686"/>
                  <a:gd name="connsiteX2-15" fmla="*/ 4151086 w 4151086"/>
                  <a:gd name="connsiteY2-16" fmla="*/ 442686 h 442686"/>
                  <a:gd name="connsiteX3-17" fmla="*/ 0 w 4151086"/>
                  <a:gd name="connsiteY3-18" fmla="*/ 442686 h 442686"/>
                  <a:gd name="connsiteX4-19" fmla="*/ 261257 w 4151086"/>
                  <a:gd name="connsiteY4-20" fmla="*/ 0 h 442686"/>
                  <a:gd name="connsiteX0-21" fmla="*/ 159657 w 4151086"/>
                  <a:gd name="connsiteY0-22" fmla="*/ 0 h 442686"/>
                  <a:gd name="connsiteX1-23" fmla="*/ 4151086 w 4151086"/>
                  <a:gd name="connsiteY1-24" fmla="*/ 0 h 442686"/>
                  <a:gd name="connsiteX2-25" fmla="*/ 4151086 w 4151086"/>
                  <a:gd name="connsiteY2-26" fmla="*/ 442686 h 442686"/>
                  <a:gd name="connsiteX3-27" fmla="*/ 0 w 4151086"/>
                  <a:gd name="connsiteY3-28" fmla="*/ 442686 h 442686"/>
                  <a:gd name="connsiteX4-29" fmla="*/ 159657 w 4151086"/>
                  <a:gd name="connsiteY4-30" fmla="*/ 0 h 442686"/>
                  <a:gd name="connsiteX0-31" fmla="*/ 313607 w 4151086"/>
                  <a:gd name="connsiteY0-32" fmla="*/ 0 h 442686"/>
                  <a:gd name="connsiteX1-33" fmla="*/ 4151086 w 4151086"/>
                  <a:gd name="connsiteY1-34" fmla="*/ 0 h 442686"/>
                  <a:gd name="connsiteX2-35" fmla="*/ 4151086 w 4151086"/>
                  <a:gd name="connsiteY2-36" fmla="*/ 442686 h 442686"/>
                  <a:gd name="connsiteX3-37" fmla="*/ 0 w 4151086"/>
                  <a:gd name="connsiteY3-38" fmla="*/ 442686 h 442686"/>
                  <a:gd name="connsiteX4-39" fmla="*/ 313607 w 4151086"/>
                  <a:gd name="connsiteY4-40" fmla="*/ 0 h 442686"/>
                  <a:gd name="connsiteX0-41" fmla="*/ 441552 w 4151086"/>
                  <a:gd name="connsiteY0-42" fmla="*/ 0 h 462809"/>
                  <a:gd name="connsiteX1-43" fmla="*/ 4151086 w 4151086"/>
                  <a:gd name="connsiteY1-44" fmla="*/ 20123 h 462809"/>
                  <a:gd name="connsiteX2-45" fmla="*/ 4151086 w 4151086"/>
                  <a:gd name="connsiteY2-46" fmla="*/ 462809 h 462809"/>
                  <a:gd name="connsiteX3-47" fmla="*/ 0 w 4151086"/>
                  <a:gd name="connsiteY3-48" fmla="*/ 462809 h 462809"/>
                  <a:gd name="connsiteX4-49" fmla="*/ 441552 w 4151086"/>
                  <a:gd name="connsiteY4-50" fmla="*/ 0 h 462809"/>
                  <a:gd name="connsiteX0-51" fmla="*/ 462875 w 4151086"/>
                  <a:gd name="connsiteY0-52" fmla="*/ 0 h 462809"/>
                  <a:gd name="connsiteX1-53" fmla="*/ 4151086 w 4151086"/>
                  <a:gd name="connsiteY1-54" fmla="*/ 20123 h 462809"/>
                  <a:gd name="connsiteX2-55" fmla="*/ 4151086 w 4151086"/>
                  <a:gd name="connsiteY2-56" fmla="*/ 462809 h 462809"/>
                  <a:gd name="connsiteX3-57" fmla="*/ 0 w 4151086"/>
                  <a:gd name="connsiteY3-58" fmla="*/ 462809 h 462809"/>
                  <a:gd name="connsiteX4-59" fmla="*/ 462875 w 4151086"/>
                  <a:gd name="connsiteY4-60" fmla="*/ 0 h 4628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51086" h="462809">
                    <a:moveTo>
                      <a:pt x="462875" y="0"/>
                    </a:moveTo>
                    <a:lnTo>
                      <a:pt x="4151086" y="20123"/>
                    </a:lnTo>
                    <a:lnTo>
                      <a:pt x="4151086" y="462809"/>
                    </a:lnTo>
                    <a:lnTo>
                      <a:pt x="0" y="462809"/>
                    </a:lnTo>
                    <a:lnTo>
                      <a:pt x="462875" y="0"/>
                    </a:lnTo>
                    <a:close/>
                  </a:path>
                </a:pathLst>
              </a:custGeom>
              <a:solidFill>
                <a:srgbClr val="A22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822985" y="4046706"/>
                <a:ext cx="3369015" cy="2373549"/>
              </a:xfrm>
              <a:custGeom>
                <a:avLst/>
                <a:gdLst>
                  <a:gd name="connsiteX0" fmla="*/ 0 w 3526971"/>
                  <a:gd name="connsiteY0" fmla="*/ 0 h 2365828"/>
                  <a:gd name="connsiteX1" fmla="*/ 3526971 w 3526971"/>
                  <a:gd name="connsiteY1" fmla="*/ 0 h 2365828"/>
                  <a:gd name="connsiteX2" fmla="*/ 3526971 w 3526971"/>
                  <a:gd name="connsiteY2" fmla="*/ 2365828 h 2365828"/>
                  <a:gd name="connsiteX3" fmla="*/ 0 w 3526971"/>
                  <a:gd name="connsiteY3" fmla="*/ 2365828 h 2365828"/>
                  <a:gd name="connsiteX4" fmla="*/ 0 w 3526971"/>
                  <a:gd name="connsiteY4" fmla="*/ 0 h 2365828"/>
                  <a:gd name="connsiteX0-1" fmla="*/ 943428 w 3526971"/>
                  <a:gd name="connsiteY0-2" fmla="*/ 0 h 2380342"/>
                  <a:gd name="connsiteX1-3" fmla="*/ 3526971 w 3526971"/>
                  <a:gd name="connsiteY1-4" fmla="*/ 14514 h 2380342"/>
                  <a:gd name="connsiteX2-5" fmla="*/ 3526971 w 3526971"/>
                  <a:gd name="connsiteY2-6" fmla="*/ 2380342 h 2380342"/>
                  <a:gd name="connsiteX3-7" fmla="*/ 0 w 3526971"/>
                  <a:gd name="connsiteY3-8" fmla="*/ 2380342 h 2380342"/>
                  <a:gd name="connsiteX4-9" fmla="*/ 943428 w 3526971"/>
                  <a:gd name="connsiteY4-10" fmla="*/ 0 h 2380342"/>
                  <a:gd name="connsiteX0-11" fmla="*/ 1216809 w 3526971"/>
                  <a:gd name="connsiteY0-12" fmla="*/ 4941 h 2365828"/>
                  <a:gd name="connsiteX1-13" fmla="*/ 3526971 w 3526971"/>
                  <a:gd name="connsiteY1-14" fmla="*/ 0 h 2365828"/>
                  <a:gd name="connsiteX2-15" fmla="*/ 3526971 w 3526971"/>
                  <a:gd name="connsiteY2-16" fmla="*/ 2365828 h 2365828"/>
                  <a:gd name="connsiteX3-17" fmla="*/ 0 w 3526971"/>
                  <a:gd name="connsiteY3-18" fmla="*/ 2365828 h 2365828"/>
                  <a:gd name="connsiteX4-19" fmla="*/ 1216809 w 3526971"/>
                  <a:gd name="connsiteY4-20" fmla="*/ 4941 h 2365828"/>
                  <a:gd name="connsiteX0-21" fmla="*/ 2219211 w 3526971"/>
                  <a:gd name="connsiteY0-22" fmla="*/ 4941 h 2365828"/>
                  <a:gd name="connsiteX1-23" fmla="*/ 3526971 w 3526971"/>
                  <a:gd name="connsiteY1-24" fmla="*/ 0 h 2365828"/>
                  <a:gd name="connsiteX2-25" fmla="*/ 3526971 w 3526971"/>
                  <a:gd name="connsiteY2-26" fmla="*/ 2365828 h 2365828"/>
                  <a:gd name="connsiteX3-27" fmla="*/ 0 w 3526971"/>
                  <a:gd name="connsiteY3-28" fmla="*/ 2365828 h 2365828"/>
                  <a:gd name="connsiteX4-29" fmla="*/ 2219211 w 3526971"/>
                  <a:gd name="connsiteY4-30" fmla="*/ 4941 h 2365828"/>
                  <a:gd name="connsiteX0-31" fmla="*/ 2158459 w 3466219"/>
                  <a:gd name="connsiteY0-32" fmla="*/ 4941 h 2365828"/>
                  <a:gd name="connsiteX1-33" fmla="*/ 3466219 w 3466219"/>
                  <a:gd name="connsiteY1-34" fmla="*/ 0 h 2365828"/>
                  <a:gd name="connsiteX2-35" fmla="*/ 3466219 w 3466219"/>
                  <a:gd name="connsiteY2-36" fmla="*/ 2365828 h 2365828"/>
                  <a:gd name="connsiteX3-37" fmla="*/ 0 w 3466219"/>
                  <a:gd name="connsiteY3-38" fmla="*/ 2356100 h 2365828"/>
                  <a:gd name="connsiteX4-39" fmla="*/ 2158459 w 3466219"/>
                  <a:gd name="connsiteY4-40" fmla="*/ 4941 h 23658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66219" h="2365828">
                    <a:moveTo>
                      <a:pt x="2158459" y="4941"/>
                    </a:moveTo>
                    <a:lnTo>
                      <a:pt x="3466219" y="0"/>
                    </a:lnTo>
                    <a:lnTo>
                      <a:pt x="3466219" y="2365828"/>
                    </a:lnTo>
                    <a:lnTo>
                      <a:pt x="0" y="2356100"/>
                    </a:lnTo>
                    <a:lnTo>
                      <a:pt x="2158459" y="4941"/>
                    </a:lnTo>
                    <a:close/>
                  </a:path>
                </a:pathLst>
              </a:custGeom>
              <a:solidFill>
                <a:srgbClr val="BEB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0800000">
                <a:off x="11079804" y="-1"/>
                <a:ext cx="1112196" cy="2986390"/>
              </a:xfrm>
              <a:prstGeom prst="rtTriangle">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057162" y="-6978"/>
                <a:ext cx="2655652" cy="4053684"/>
              </a:xfrm>
              <a:custGeom>
                <a:avLst/>
                <a:gdLst>
                  <a:gd name="connsiteX0" fmla="*/ 0 w 719847"/>
                  <a:gd name="connsiteY0" fmla="*/ 0 h 3791038"/>
                  <a:gd name="connsiteX1" fmla="*/ 719847 w 719847"/>
                  <a:gd name="connsiteY1" fmla="*/ 0 h 3791038"/>
                  <a:gd name="connsiteX2" fmla="*/ 719847 w 719847"/>
                  <a:gd name="connsiteY2" fmla="*/ 3791038 h 3791038"/>
                  <a:gd name="connsiteX3" fmla="*/ 0 w 719847"/>
                  <a:gd name="connsiteY3" fmla="*/ 3791038 h 3791038"/>
                  <a:gd name="connsiteX4" fmla="*/ 0 w 719847"/>
                  <a:gd name="connsiteY4" fmla="*/ 0 h 3791038"/>
                  <a:gd name="connsiteX0-1" fmla="*/ 0 w 2743200"/>
                  <a:gd name="connsiteY0-2" fmla="*/ 0 h 4063412"/>
                  <a:gd name="connsiteX1-3" fmla="*/ 719847 w 2743200"/>
                  <a:gd name="connsiteY1-4" fmla="*/ 0 h 4063412"/>
                  <a:gd name="connsiteX2-5" fmla="*/ 2743200 w 2743200"/>
                  <a:gd name="connsiteY2-6" fmla="*/ 4063412 h 4063412"/>
                  <a:gd name="connsiteX3-7" fmla="*/ 0 w 2743200"/>
                  <a:gd name="connsiteY3-8" fmla="*/ 3791038 h 4063412"/>
                  <a:gd name="connsiteX4-9" fmla="*/ 0 w 2743200"/>
                  <a:gd name="connsiteY4-10" fmla="*/ 0 h 4063412"/>
                  <a:gd name="connsiteX0-11" fmla="*/ 0 w 2743200"/>
                  <a:gd name="connsiteY0-12" fmla="*/ 0 h 4063412"/>
                  <a:gd name="connsiteX1-13" fmla="*/ 719847 w 2743200"/>
                  <a:gd name="connsiteY1-14" fmla="*/ 0 h 4063412"/>
                  <a:gd name="connsiteX2-15" fmla="*/ 2743200 w 2743200"/>
                  <a:gd name="connsiteY2-16" fmla="*/ 4063412 h 4063412"/>
                  <a:gd name="connsiteX3-17" fmla="*/ 2130358 w 2743200"/>
                  <a:gd name="connsiteY3-18" fmla="*/ 4034229 h 4063412"/>
                  <a:gd name="connsiteX4-19" fmla="*/ 0 w 2743200"/>
                  <a:gd name="connsiteY4-20" fmla="*/ 0 h 4063412"/>
                  <a:gd name="connsiteX0-21" fmla="*/ 0 w 2733473"/>
                  <a:gd name="connsiteY0-22" fmla="*/ 0 h 4053684"/>
                  <a:gd name="connsiteX1-23" fmla="*/ 719847 w 2733473"/>
                  <a:gd name="connsiteY1-24" fmla="*/ 0 h 4053684"/>
                  <a:gd name="connsiteX2-25" fmla="*/ 2733473 w 2733473"/>
                  <a:gd name="connsiteY2-26" fmla="*/ 4053684 h 4053684"/>
                  <a:gd name="connsiteX3-27" fmla="*/ 2130358 w 2733473"/>
                  <a:gd name="connsiteY3-28" fmla="*/ 4034229 h 4053684"/>
                  <a:gd name="connsiteX4-29" fmla="*/ 0 w 2733473"/>
                  <a:gd name="connsiteY4-30" fmla="*/ 0 h 4053684"/>
                  <a:gd name="connsiteX0-31" fmla="*/ 0 w 2733473"/>
                  <a:gd name="connsiteY0-32" fmla="*/ 0 h 4053684"/>
                  <a:gd name="connsiteX1-33" fmla="*/ 719847 w 2733473"/>
                  <a:gd name="connsiteY1-34" fmla="*/ 0 h 4053684"/>
                  <a:gd name="connsiteX2-35" fmla="*/ 2733473 w 2733473"/>
                  <a:gd name="connsiteY2-36" fmla="*/ 4053684 h 4053684"/>
                  <a:gd name="connsiteX3-37" fmla="*/ 2149813 w 2733473"/>
                  <a:gd name="connsiteY3-38" fmla="*/ 4053684 h 4053684"/>
                  <a:gd name="connsiteX4-39" fmla="*/ 0 w 2733473"/>
                  <a:gd name="connsiteY4-40" fmla="*/ 0 h 4053684"/>
                  <a:gd name="connsiteX0-41" fmla="*/ 0 w 2704290"/>
                  <a:gd name="connsiteY0-42" fmla="*/ 0 h 4053684"/>
                  <a:gd name="connsiteX1-43" fmla="*/ 690664 w 2704290"/>
                  <a:gd name="connsiteY1-44" fmla="*/ 0 h 4053684"/>
                  <a:gd name="connsiteX2-45" fmla="*/ 2704290 w 2704290"/>
                  <a:gd name="connsiteY2-46" fmla="*/ 4053684 h 4053684"/>
                  <a:gd name="connsiteX3-47" fmla="*/ 2120630 w 2704290"/>
                  <a:gd name="connsiteY3-48" fmla="*/ 4053684 h 4053684"/>
                  <a:gd name="connsiteX4-49" fmla="*/ 0 w 2704290"/>
                  <a:gd name="connsiteY4-50" fmla="*/ 0 h 4053684"/>
                  <a:gd name="connsiteX0-51" fmla="*/ 0 w 2655652"/>
                  <a:gd name="connsiteY0-52" fmla="*/ 0 h 4053684"/>
                  <a:gd name="connsiteX1-53" fmla="*/ 642026 w 2655652"/>
                  <a:gd name="connsiteY1-54" fmla="*/ 0 h 4053684"/>
                  <a:gd name="connsiteX2-55" fmla="*/ 2655652 w 2655652"/>
                  <a:gd name="connsiteY2-56" fmla="*/ 4053684 h 4053684"/>
                  <a:gd name="connsiteX3-57" fmla="*/ 2071992 w 2655652"/>
                  <a:gd name="connsiteY3-58" fmla="*/ 4053684 h 4053684"/>
                  <a:gd name="connsiteX4-59" fmla="*/ 0 w 2655652"/>
                  <a:gd name="connsiteY4-60" fmla="*/ 0 h 4053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55652" h="4053684">
                    <a:moveTo>
                      <a:pt x="0" y="0"/>
                    </a:moveTo>
                    <a:lnTo>
                      <a:pt x="642026" y="0"/>
                    </a:lnTo>
                    <a:lnTo>
                      <a:pt x="2655652" y="4053684"/>
                    </a:lnTo>
                    <a:lnTo>
                      <a:pt x="2071992" y="4053684"/>
                    </a:lnTo>
                    <a:lnTo>
                      <a:pt x="0" y="0"/>
                    </a:lnTo>
                    <a:close/>
                  </a:path>
                </a:pathLst>
              </a:custGeom>
              <a:solidFill>
                <a:srgbClr val="343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1" name="组合 20"/>
          <p:cNvGrpSpPr/>
          <p:nvPr/>
        </p:nvGrpSpPr>
        <p:grpSpPr>
          <a:xfrm>
            <a:off x="4421394" y="1164532"/>
            <a:ext cx="6563186" cy="5021115"/>
            <a:chOff x="2371727" y="1164532"/>
            <a:chExt cx="5841077" cy="4353387"/>
          </a:xfrm>
        </p:grpSpPr>
        <p:sp>
          <p:nvSpPr>
            <p:cNvPr id="13" name="矩形 12"/>
            <p:cNvSpPr/>
            <p:nvPr/>
          </p:nvSpPr>
          <p:spPr>
            <a:xfrm>
              <a:off x="2371727" y="1646524"/>
              <a:ext cx="5841077" cy="3871395"/>
            </a:xfrm>
            <a:prstGeom prst="rect">
              <a:avLst/>
            </a:prstGeom>
            <a:noFill/>
            <a:ln>
              <a:solidFill>
                <a:srgbClr val="3439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155894" y="1164532"/>
              <a:ext cx="4272742" cy="990362"/>
            </a:xfrm>
            <a:prstGeom prst="rect">
              <a:avLst/>
            </a:prstGeom>
            <a:solidFill>
              <a:srgbClr val="F2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3372025" y="1261803"/>
              <a:ext cx="1379913" cy="769441"/>
            </a:xfrm>
            <a:prstGeom prst="rect">
              <a:avLst/>
            </a:prstGeom>
            <a:noFill/>
          </p:spPr>
          <p:txBody>
            <a:bodyPr wrap="square" rtlCol="0">
              <a:spAutoFit/>
            </a:bodyPr>
            <a:lstStyle/>
            <a:p>
              <a:r>
                <a:rPr lang="zh-CN" altLang="en-US" sz="4400" dirty="0">
                  <a:solidFill>
                    <a:schemeClr val="bg1"/>
                  </a:solidFill>
                  <a:latin typeface="微软雅黑" panose="020B0503020204020204" pitchFamily="34" charset="-122"/>
                  <a:ea typeface="微软雅黑" panose="020B0503020204020204" pitchFamily="34" charset="-122"/>
                </a:rPr>
                <a:t>目录</a:t>
              </a:r>
            </a:p>
          </p:txBody>
        </p:sp>
        <p:sp>
          <p:nvSpPr>
            <p:cNvPr id="16" name="文本框 15"/>
            <p:cNvSpPr txBox="1"/>
            <p:nvPr/>
          </p:nvSpPr>
          <p:spPr>
            <a:xfrm>
              <a:off x="4751938" y="1261803"/>
              <a:ext cx="2676698" cy="769441"/>
            </a:xfrm>
            <a:prstGeom prst="rect">
              <a:avLst/>
            </a:prstGeom>
            <a:noFill/>
          </p:spPr>
          <p:txBody>
            <a:bodyPr wrap="square" rtlCol="0">
              <a:spAutoFit/>
            </a:bodyPr>
            <a:lstStyle/>
            <a:p>
              <a:r>
                <a:rPr lang="en-US" altLang="zh-CN" sz="4400">
                  <a:solidFill>
                    <a:schemeClr val="bg1"/>
                  </a:solidFill>
                  <a:latin typeface="微软雅黑" panose="020B0503020204020204" pitchFamily="34" charset="-122"/>
                  <a:ea typeface="微软雅黑" panose="020B0503020204020204" pitchFamily="34" charset="-122"/>
                </a:rPr>
                <a:t>contents</a:t>
              </a:r>
              <a:endParaRPr lang="zh-CN" altLang="en-US" sz="440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628565" y="2377095"/>
              <a:ext cx="5497156" cy="453640"/>
            </a:xfrm>
            <a:prstGeom prst="rect">
              <a:avLst/>
            </a:prstGeom>
            <a:noFill/>
          </p:spPr>
          <p:txBody>
            <a:bodyPr wrap="square" rtlCol="0">
              <a:spAutoFit/>
            </a:bodyPr>
            <a:lstStyle/>
            <a:p>
              <a:r>
                <a:rPr lang="en-US" altLang="zh-CN" sz="2800" b="1" dirty="0">
                  <a:solidFill>
                    <a:srgbClr val="C6161E"/>
                  </a:solidFill>
                  <a:latin typeface="微软雅黑" panose="020B0503020204020204" pitchFamily="34" charset="-122"/>
                  <a:ea typeface="微软雅黑" panose="020B0503020204020204" pitchFamily="34" charset="-122"/>
                </a:rPr>
                <a:t>01</a:t>
              </a:r>
              <a:r>
                <a:rPr lang="en-US" altLang="zh-CN" sz="2800" b="1" dirty="0">
                  <a:solidFill>
                    <a:srgbClr val="FFFFFF"/>
                  </a:solidFill>
                  <a:latin typeface="微软雅黑" panose="020B0503020204020204" pitchFamily="34" charset="-122"/>
                  <a:ea typeface="微软雅黑" panose="020B0503020204020204" pitchFamily="34" charset="-122"/>
                </a:rPr>
                <a:t>   </a:t>
              </a:r>
              <a:r>
                <a:rPr lang="en-US" altLang="zh-CN" sz="2800" b="1" dirty="0">
                  <a:latin typeface="微软雅黑" panose="020B0503020204020204" pitchFamily="34" charset="-122"/>
                  <a:ea typeface="微软雅黑" panose="020B0503020204020204" pitchFamily="34" charset="-122"/>
                </a:rPr>
                <a:t>  </a:t>
              </a:r>
              <a:r>
                <a:rPr lang="en-US" altLang="zh-CN" sz="2800" b="1" dirty="0" smtClean="0">
                  <a:latin typeface="微软雅黑" panose="020B0503020204020204" pitchFamily="34" charset="-122"/>
                  <a:ea typeface="微软雅黑" panose="020B0503020204020204" pitchFamily="34" charset="-122"/>
                </a:rPr>
                <a:t>2018</a:t>
              </a:r>
              <a:r>
                <a:rPr lang="zh-CN" altLang="en-US" sz="2800" b="1" dirty="0" smtClean="0">
                  <a:latin typeface="微软雅黑" panose="020B0503020204020204" pitchFamily="34" charset="-122"/>
                  <a:ea typeface="微软雅黑" panose="020B0503020204020204" pitchFamily="34" charset="-122"/>
                </a:rPr>
                <a:t>年系统整体情况回顾</a:t>
              </a:r>
              <a:endParaRPr lang="zh-CN" altLang="en-US" sz="2800" b="1"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2628565" y="3071359"/>
              <a:ext cx="5334404" cy="453640"/>
            </a:xfrm>
            <a:prstGeom prst="rect">
              <a:avLst/>
            </a:prstGeom>
            <a:noFill/>
          </p:spPr>
          <p:txBody>
            <a:bodyPr wrap="square" rtlCol="0">
              <a:spAutoFit/>
            </a:bodyPr>
            <a:lstStyle/>
            <a:p>
              <a:r>
                <a:rPr lang="en-US" altLang="zh-CN" sz="2800" b="1" dirty="0">
                  <a:solidFill>
                    <a:srgbClr val="C6161E"/>
                  </a:solidFill>
                  <a:latin typeface="微软雅黑" panose="020B0503020204020204" pitchFamily="34" charset="-122"/>
                  <a:ea typeface="微软雅黑" panose="020B0503020204020204" pitchFamily="34" charset="-122"/>
                </a:rPr>
                <a:t>02</a:t>
              </a:r>
              <a:r>
                <a:rPr lang="en-US" altLang="zh-CN" sz="2800" b="1" dirty="0">
                  <a:solidFill>
                    <a:srgbClr val="FFFFFF"/>
                  </a:solidFill>
                  <a:latin typeface="微软雅黑" panose="020B0503020204020204" pitchFamily="34" charset="-122"/>
                  <a:ea typeface="微软雅黑" panose="020B0503020204020204" pitchFamily="34" charset="-122"/>
                </a:rPr>
                <a:t>     </a:t>
              </a:r>
              <a:r>
                <a:rPr lang="en-US" altLang="zh-CN" sz="2800" b="1" dirty="0" smtClean="0">
                  <a:latin typeface="微软雅黑" panose="020B0503020204020204" pitchFamily="34" charset="-122"/>
                  <a:ea typeface="微软雅黑" panose="020B0503020204020204" pitchFamily="34" charset="-122"/>
                </a:rPr>
                <a:t>2019</a:t>
              </a:r>
              <a:r>
                <a:rPr lang="zh-CN" altLang="en-US" sz="2800" b="1" dirty="0" smtClean="0">
                  <a:latin typeface="微软雅黑" panose="020B0503020204020204" pitchFamily="34" charset="-122"/>
                  <a:ea typeface="微软雅黑" panose="020B0503020204020204" pitchFamily="34" charset="-122"/>
                </a:rPr>
                <a:t>年申请的系统部署</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2668521" y="3802717"/>
              <a:ext cx="5026375" cy="453640"/>
            </a:xfrm>
            <a:prstGeom prst="rect">
              <a:avLst/>
            </a:prstGeom>
            <a:noFill/>
          </p:spPr>
          <p:txBody>
            <a:bodyPr wrap="square" rtlCol="0">
              <a:spAutoFit/>
            </a:bodyPr>
            <a:lstStyle/>
            <a:p>
              <a:r>
                <a:rPr lang="en-US" altLang="zh-CN" sz="2800" b="1" dirty="0">
                  <a:solidFill>
                    <a:srgbClr val="C40F17"/>
                  </a:solidFill>
                  <a:latin typeface="微软雅黑" panose="020B0503020204020204" pitchFamily="34" charset="-122"/>
                  <a:ea typeface="微软雅黑" panose="020B0503020204020204" pitchFamily="34" charset="-122"/>
                </a:rPr>
                <a:t>03</a:t>
              </a:r>
              <a:r>
                <a:rPr lang="en-US" altLang="zh-CN" sz="2800" b="1" dirty="0">
                  <a:solidFill>
                    <a:srgbClr val="FFFFFF"/>
                  </a:solidFill>
                  <a:latin typeface="微软雅黑" panose="020B0503020204020204" pitchFamily="34" charset="-122"/>
                  <a:ea typeface="微软雅黑" panose="020B0503020204020204" pitchFamily="34" charset="-122"/>
                </a:rPr>
                <a:t>     </a:t>
              </a:r>
              <a:r>
                <a:rPr lang="zh-CN" altLang="en-US" sz="2800" b="1" dirty="0" smtClean="0">
                  <a:latin typeface="微软雅黑" panose="020B0503020204020204" pitchFamily="34" charset="-122"/>
                  <a:ea typeface="微软雅黑" panose="020B0503020204020204" pitchFamily="34" charset="-122"/>
                </a:rPr>
                <a:t>结题</a:t>
              </a:r>
              <a:r>
                <a:rPr lang="en-US" altLang="zh-CN" sz="2800" b="1" dirty="0" smtClean="0">
                  <a:latin typeface="微软雅黑" panose="020B0503020204020204" pitchFamily="34" charset="-122"/>
                  <a:ea typeface="微软雅黑" panose="020B0503020204020204" pitchFamily="34" charset="-122"/>
                </a:rPr>
                <a:t>/</a:t>
              </a:r>
              <a:r>
                <a:rPr lang="zh-CN" altLang="en-US" sz="2800" b="1" dirty="0" smtClean="0">
                  <a:latin typeface="微软雅黑" panose="020B0503020204020204" pitchFamily="34" charset="-122"/>
                  <a:ea typeface="微软雅黑" panose="020B0503020204020204" pitchFamily="34" charset="-122"/>
                </a:rPr>
                <a:t>成果报告等其他调整</a:t>
              </a:r>
              <a:endParaRPr lang="zh-CN" altLang="en-US" sz="2800" b="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2716392" y="4545809"/>
              <a:ext cx="4051757" cy="453640"/>
            </a:xfrm>
            <a:prstGeom prst="rect">
              <a:avLst/>
            </a:prstGeom>
            <a:noFill/>
          </p:spPr>
          <p:txBody>
            <a:bodyPr wrap="square" rtlCol="0">
              <a:spAutoFit/>
            </a:bodyPr>
            <a:lstStyle/>
            <a:p>
              <a:r>
                <a:rPr lang="en-US" altLang="zh-CN" sz="2800" b="1" dirty="0">
                  <a:solidFill>
                    <a:srgbClr val="C6161E"/>
                  </a:solidFill>
                  <a:latin typeface="微软雅黑" panose="020B0503020204020204" pitchFamily="34" charset="-122"/>
                  <a:ea typeface="微软雅黑" panose="020B0503020204020204" pitchFamily="34" charset="-122"/>
                </a:rPr>
                <a:t>04</a:t>
              </a:r>
              <a:r>
                <a:rPr lang="en-US" altLang="zh-CN" sz="2800" b="1" dirty="0">
                  <a:solidFill>
                    <a:srgbClr val="FFFFFF"/>
                  </a:solidFill>
                  <a:latin typeface="微软雅黑" panose="020B0503020204020204" pitchFamily="34" charset="-122"/>
                  <a:ea typeface="微软雅黑" panose="020B0503020204020204" pitchFamily="34" charset="-122"/>
                </a:rPr>
                <a:t>     </a:t>
              </a:r>
              <a:r>
                <a:rPr lang="zh-CN" altLang="en-US" sz="2800" b="1" dirty="0" smtClean="0">
                  <a:latin typeface="微软雅黑" panose="020B0503020204020204" pitchFamily="34" charset="-122"/>
                  <a:ea typeface="微软雅黑" panose="020B0503020204020204" pitchFamily="34" charset="-122"/>
                </a:rPr>
                <a:t>信息服务</a:t>
              </a:r>
              <a:endParaRPr lang="zh-CN" altLang="en-US" sz="2800" b="1"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3"/>
          <p:cNvSpPr txBox="1"/>
          <p:nvPr/>
        </p:nvSpPr>
        <p:spPr>
          <a:xfrm>
            <a:off x="2224058" y="2193076"/>
            <a:ext cx="1586433" cy="30380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0" name="直接连接符 9"/>
          <p:cNvCxnSpPr/>
          <p:nvPr/>
        </p:nvCxnSpPr>
        <p:spPr>
          <a:xfrm>
            <a:off x="1896883" y="2645208"/>
            <a:ext cx="224078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2"/>
          <p:cNvSpPr txBox="1"/>
          <p:nvPr/>
        </p:nvSpPr>
        <p:spPr>
          <a:xfrm>
            <a:off x="394022" y="0"/>
            <a:ext cx="7689274" cy="646331"/>
          </a:xfrm>
          <a:prstGeom prst="rect">
            <a:avLst/>
          </a:prstGeom>
          <a:noFill/>
        </p:spPr>
        <p:txBody>
          <a:bodyPr wrap="square" rtlCol="0">
            <a:spAutoFit/>
          </a:bodyPr>
          <a:lstStyle/>
          <a:p>
            <a:pPr lvl="0"/>
            <a:r>
              <a:rPr lang="zh-CN" altLang="en-US" sz="3600" b="1" dirty="0" smtClean="0">
                <a:solidFill>
                  <a:srgbClr val="A52325"/>
                </a:solidFill>
                <a:latin typeface="微软雅黑" panose="020B0503020204020204" pitchFamily="34" charset="-122"/>
                <a:ea typeface="微软雅黑" panose="020B0503020204020204" pitchFamily="34" charset="-122"/>
              </a:rPr>
              <a:t>结题后成果的补充</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067305" y="863407"/>
            <a:ext cx="912963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400" b="1" dirty="0" smtClean="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在进行“个人成果维护”时可补充对应项目的结题后成果</a:t>
            </a:r>
            <a:endParaRPr 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049" name="Picture 1" descr="D:\user\Documents\Tencent Files\7118459\Image\Group\DT7[`TCY)64]U1K8A}{~~2F.png"/>
          <p:cNvPicPr>
            <a:picLocks noChangeAspect="1" noChangeArrowheads="1"/>
          </p:cNvPicPr>
          <p:nvPr/>
        </p:nvPicPr>
        <p:blipFill>
          <a:blip r:embed="rId2"/>
          <a:srcRect/>
          <a:stretch>
            <a:fillRect/>
          </a:stretch>
        </p:blipFill>
        <p:spPr bwMode="auto">
          <a:xfrm>
            <a:off x="374072" y="1309688"/>
            <a:ext cx="6561859" cy="5267757"/>
          </a:xfrm>
          <a:prstGeom prst="rect">
            <a:avLst/>
          </a:prstGeom>
          <a:noFill/>
        </p:spPr>
      </p:pic>
      <p:pic>
        <p:nvPicPr>
          <p:cNvPr id="2050" name="Picture 2" descr="D:\user\Documents\Tencent Files\7118459\Image\Group\PNSUENL{1%Z_9T@N`Q0L1_R.jpg"/>
          <p:cNvPicPr>
            <a:picLocks noChangeAspect="1" noChangeArrowheads="1"/>
          </p:cNvPicPr>
          <p:nvPr/>
        </p:nvPicPr>
        <p:blipFill>
          <a:blip r:embed="rId3"/>
          <a:srcRect l="13673" t="20391" r="38036" b="49897"/>
          <a:stretch>
            <a:fillRect/>
          </a:stretch>
        </p:blipFill>
        <p:spPr bwMode="auto">
          <a:xfrm>
            <a:off x="5597235" y="4157429"/>
            <a:ext cx="4599709" cy="2119746"/>
          </a:xfrm>
          <a:prstGeom prst="rect">
            <a:avLst/>
          </a:prstGeom>
          <a:noFill/>
          <a:ln>
            <a:solidFill>
              <a:schemeClr val="accent2"/>
            </a:solidFill>
          </a:ln>
        </p:spPr>
      </p:pic>
      <p:sp>
        <p:nvSpPr>
          <p:cNvPr id="17" name="右箭头 16"/>
          <p:cNvSpPr/>
          <p:nvPr/>
        </p:nvSpPr>
        <p:spPr>
          <a:xfrm rot="20949121">
            <a:off x="3664556" y="5921582"/>
            <a:ext cx="1755933" cy="334307"/>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154" y="5921087"/>
            <a:ext cx="2749004"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3"/>
          <p:cNvSpPr txBox="1"/>
          <p:nvPr/>
        </p:nvSpPr>
        <p:spPr>
          <a:xfrm>
            <a:off x="1723161" y="2486152"/>
            <a:ext cx="1586433" cy="30380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0" name="直接连接符 9"/>
          <p:cNvCxnSpPr/>
          <p:nvPr/>
        </p:nvCxnSpPr>
        <p:spPr>
          <a:xfrm>
            <a:off x="2213404" y="2785884"/>
            <a:ext cx="224078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2"/>
          <p:cNvSpPr txBox="1"/>
          <p:nvPr/>
        </p:nvSpPr>
        <p:spPr>
          <a:xfrm>
            <a:off x="394022" y="0"/>
            <a:ext cx="7689274" cy="646331"/>
          </a:xfrm>
          <a:prstGeom prst="rect">
            <a:avLst/>
          </a:prstGeom>
          <a:noFill/>
        </p:spPr>
        <p:txBody>
          <a:bodyPr wrap="square" rtlCol="0">
            <a:spAutoFit/>
          </a:bodyPr>
          <a:lstStyle/>
          <a:p>
            <a:pPr lvl="0"/>
            <a:r>
              <a:rPr lang="zh-CN" altLang="en-US" sz="3600" b="1" dirty="0" smtClean="0">
                <a:solidFill>
                  <a:srgbClr val="A52325"/>
                </a:solidFill>
                <a:latin typeface="微软雅黑" panose="020B0503020204020204" pitchFamily="34" charset="-122"/>
                <a:ea typeface="微软雅黑" panose="020B0503020204020204" pitchFamily="34" charset="-122"/>
              </a:rPr>
              <a:t>项目变更的全流程管理</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067305" y="863407"/>
            <a:ext cx="9129639" cy="404983"/>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400" b="1" dirty="0" smtClean="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共有</a:t>
            </a:r>
            <a:r>
              <a:rPr lang="en-US" altLang="zh-CN" sz="2400" b="1" dirty="0" smtClean="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9</a:t>
            </a:r>
            <a:r>
              <a:rPr lang="zh-CN" altLang="en-US" sz="2400" b="1" dirty="0" smtClean="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种不同的变更类型，不同的角色人发起不同的变更</a:t>
            </a:r>
            <a:endParaRPr 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Half Frame 26"/>
          <p:cNvSpPr/>
          <p:nvPr/>
        </p:nvSpPr>
        <p:spPr>
          <a:xfrm>
            <a:off x="854949" y="1765828"/>
            <a:ext cx="607235" cy="652792"/>
          </a:xfrm>
          <a:prstGeom prst="halfFrame">
            <a:avLst>
              <a:gd name="adj1" fmla="val 4570"/>
              <a:gd name="adj2" fmla="val 3947"/>
            </a:avLst>
          </a:prstGeom>
          <a:solidFill>
            <a:srgbClr val="C12332"/>
          </a:solidFill>
          <a:ln>
            <a:solidFill>
              <a:srgbClr val="C12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6" name="TextBox 15"/>
          <p:cNvSpPr txBox="1"/>
          <p:nvPr/>
        </p:nvSpPr>
        <p:spPr>
          <a:xfrm>
            <a:off x="954505" y="1913197"/>
            <a:ext cx="1652618" cy="404983"/>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400" b="1" dirty="0" smtClean="0">
                <a:solidFill>
                  <a:schemeClr val="accent5"/>
                </a:solidFill>
                <a:latin typeface="Arial" panose="020B0604020202020204" pitchFamily="34" charset="0"/>
                <a:ea typeface="微软雅黑" panose="020B0503020204020204" pitchFamily="34" charset="-122"/>
                <a:sym typeface="Arial" panose="020B0604020202020204" pitchFamily="34" charset="0"/>
              </a:rPr>
              <a:t>项目负责人</a:t>
            </a:r>
            <a:endParaRPr lang="en-US" sz="24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Half Frame 26"/>
          <p:cNvSpPr/>
          <p:nvPr/>
        </p:nvSpPr>
        <p:spPr>
          <a:xfrm rot="10800000">
            <a:off x="1921745" y="1807392"/>
            <a:ext cx="607235" cy="652792"/>
          </a:xfrm>
          <a:prstGeom prst="halfFrame">
            <a:avLst>
              <a:gd name="adj1" fmla="val 4570"/>
              <a:gd name="adj2" fmla="val 3947"/>
            </a:avLst>
          </a:prstGeom>
          <a:solidFill>
            <a:srgbClr val="C12332"/>
          </a:solidFill>
          <a:ln>
            <a:solidFill>
              <a:srgbClr val="C12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9" name="圆角矩形 18"/>
          <p:cNvSpPr/>
          <p:nvPr/>
        </p:nvSpPr>
        <p:spPr>
          <a:xfrm>
            <a:off x="2916911" y="1838391"/>
            <a:ext cx="6996546" cy="73429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负责人变更、依托单位变更、参与者变更、</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项目延期、终止、撤消</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Half Frame 26"/>
          <p:cNvSpPr/>
          <p:nvPr/>
        </p:nvSpPr>
        <p:spPr>
          <a:xfrm>
            <a:off x="321019" y="3434767"/>
            <a:ext cx="607235" cy="652792"/>
          </a:xfrm>
          <a:prstGeom prst="halfFrame">
            <a:avLst>
              <a:gd name="adj1" fmla="val 4570"/>
              <a:gd name="adj2" fmla="val 3947"/>
            </a:avLst>
          </a:prstGeom>
          <a:solidFill>
            <a:srgbClr val="C12332"/>
          </a:solidFill>
          <a:ln>
            <a:solidFill>
              <a:srgbClr val="C12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1" name="TextBox 20"/>
          <p:cNvSpPr txBox="1"/>
          <p:nvPr/>
        </p:nvSpPr>
        <p:spPr>
          <a:xfrm>
            <a:off x="572975" y="3582136"/>
            <a:ext cx="1241970"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400" b="1" dirty="0" smtClean="0">
                <a:solidFill>
                  <a:schemeClr val="accent5"/>
                </a:solidFill>
                <a:latin typeface="Arial" panose="020B0604020202020204" pitchFamily="34" charset="0"/>
                <a:ea typeface="微软雅黑" panose="020B0503020204020204" pitchFamily="34" charset="-122"/>
                <a:sym typeface="Arial" panose="020B0604020202020204" pitchFamily="34" charset="0"/>
              </a:rPr>
              <a:t>依托单位</a:t>
            </a:r>
            <a:endParaRPr lang="en-US" sz="24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Half Frame 26"/>
          <p:cNvSpPr/>
          <p:nvPr/>
        </p:nvSpPr>
        <p:spPr>
          <a:xfrm rot="10800000">
            <a:off x="1387815" y="3476331"/>
            <a:ext cx="607235" cy="652792"/>
          </a:xfrm>
          <a:prstGeom prst="halfFrame">
            <a:avLst>
              <a:gd name="adj1" fmla="val 4570"/>
              <a:gd name="adj2" fmla="val 3947"/>
            </a:avLst>
          </a:prstGeom>
          <a:solidFill>
            <a:srgbClr val="C12332"/>
          </a:solidFill>
          <a:ln>
            <a:solidFill>
              <a:srgbClr val="C12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4" name="圆角矩形 23"/>
          <p:cNvSpPr/>
          <p:nvPr/>
        </p:nvSpPr>
        <p:spPr>
          <a:xfrm>
            <a:off x="2369127" y="3438057"/>
            <a:ext cx="6996546" cy="73429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负责人变更、依托单位变更、终止、撤消</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5" name="Half Frame 26"/>
          <p:cNvSpPr/>
          <p:nvPr/>
        </p:nvSpPr>
        <p:spPr>
          <a:xfrm>
            <a:off x="1169338" y="5133548"/>
            <a:ext cx="607235" cy="652792"/>
          </a:xfrm>
          <a:prstGeom prst="halfFrame">
            <a:avLst>
              <a:gd name="adj1" fmla="val 4570"/>
              <a:gd name="adj2" fmla="val 3947"/>
            </a:avLst>
          </a:prstGeom>
          <a:solidFill>
            <a:srgbClr val="C12332"/>
          </a:solidFill>
          <a:ln>
            <a:solidFill>
              <a:srgbClr val="C12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6" name="TextBox 25"/>
          <p:cNvSpPr txBox="1"/>
          <p:nvPr/>
        </p:nvSpPr>
        <p:spPr>
          <a:xfrm>
            <a:off x="1282749" y="5280917"/>
            <a:ext cx="1532920"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400" b="1" dirty="0" smtClean="0">
                <a:solidFill>
                  <a:schemeClr val="accent5"/>
                </a:solidFill>
                <a:latin typeface="Arial" panose="020B0604020202020204" pitchFamily="34" charset="0"/>
                <a:ea typeface="微软雅黑" panose="020B0503020204020204" pitchFamily="34" charset="-122"/>
                <a:sym typeface="Arial" panose="020B0604020202020204" pitchFamily="34" charset="0"/>
              </a:rPr>
              <a:t>委工作人员</a:t>
            </a:r>
            <a:endParaRPr lang="en-US" sz="24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Half Frame 26"/>
          <p:cNvSpPr/>
          <p:nvPr/>
        </p:nvSpPr>
        <p:spPr>
          <a:xfrm rot="10800000">
            <a:off x="2236134" y="5175112"/>
            <a:ext cx="607235" cy="652792"/>
          </a:xfrm>
          <a:prstGeom prst="halfFrame">
            <a:avLst>
              <a:gd name="adj1" fmla="val 4570"/>
              <a:gd name="adj2" fmla="val 3947"/>
            </a:avLst>
          </a:prstGeom>
          <a:solidFill>
            <a:srgbClr val="C12332"/>
          </a:solidFill>
          <a:ln>
            <a:solidFill>
              <a:srgbClr val="C12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8" name="圆角矩形 27"/>
          <p:cNvSpPr/>
          <p:nvPr/>
        </p:nvSpPr>
        <p:spPr>
          <a:xfrm>
            <a:off x="3217446" y="5136838"/>
            <a:ext cx="6996546" cy="73429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负责人变更、依托单位变更、参与者变更、</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项目延期、终止、撤消、经费调整、拨款计划、特殊变更</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2"/>
          <p:cNvSpPr txBox="1"/>
          <p:nvPr/>
        </p:nvSpPr>
        <p:spPr>
          <a:xfrm>
            <a:off x="394022" y="0"/>
            <a:ext cx="7689274" cy="646331"/>
          </a:xfrm>
          <a:prstGeom prst="rect">
            <a:avLst/>
          </a:prstGeom>
          <a:noFill/>
        </p:spPr>
        <p:txBody>
          <a:bodyPr wrap="square" rtlCol="0">
            <a:spAutoFit/>
          </a:bodyPr>
          <a:lstStyle/>
          <a:p>
            <a:pPr lvl="0"/>
            <a:r>
              <a:rPr lang="zh-CN" altLang="en-US" sz="3600" b="1" dirty="0" smtClean="0">
                <a:solidFill>
                  <a:srgbClr val="A52325"/>
                </a:solidFill>
                <a:latin typeface="微软雅黑" panose="020B0503020204020204" pitchFamily="34" charset="-122"/>
                <a:ea typeface="微软雅黑" panose="020B0503020204020204" pitchFamily="34" charset="-122"/>
              </a:rPr>
              <a:t>项目变更的全流程管理</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291450" y="835698"/>
            <a:ext cx="9129639" cy="404983"/>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400" b="1" dirty="0" smtClean="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在线填写变更内容，按要求提供相应材料</a:t>
            </a:r>
            <a:endParaRPr 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6082" name="Picture 2"/>
          <p:cNvPicPr>
            <a:picLocks noChangeAspect="1" noChangeArrowheads="1"/>
          </p:cNvPicPr>
          <p:nvPr/>
        </p:nvPicPr>
        <p:blipFill>
          <a:blip r:embed="rId2"/>
          <a:srcRect t="3846" r="9220"/>
          <a:stretch>
            <a:fillRect/>
          </a:stretch>
        </p:blipFill>
        <p:spPr bwMode="auto">
          <a:xfrm>
            <a:off x="296788" y="1649558"/>
            <a:ext cx="7218650" cy="2381250"/>
          </a:xfrm>
          <a:prstGeom prst="rect">
            <a:avLst/>
          </a:prstGeom>
          <a:noFill/>
          <a:ln w="9525">
            <a:noFill/>
            <a:miter lim="800000"/>
            <a:headEnd/>
            <a:tailEnd/>
          </a:ln>
          <a:effectLst/>
        </p:spPr>
      </p:pic>
      <p:sp>
        <p:nvSpPr>
          <p:cNvPr id="23" name="TextBox 22"/>
          <p:cNvSpPr txBox="1"/>
          <p:nvPr/>
        </p:nvSpPr>
        <p:spPr>
          <a:xfrm>
            <a:off x="7654635" y="3343296"/>
            <a:ext cx="4281055"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400" b="1" dirty="0" smtClean="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系统中提示变更申请的处理进度</a:t>
            </a:r>
            <a:endParaRPr 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7106" name="Picture 2"/>
          <p:cNvPicPr>
            <a:picLocks noChangeAspect="1" noChangeArrowheads="1"/>
          </p:cNvPicPr>
          <p:nvPr/>
        </p:nvPicPr>
        <p:blipFill>
          <a:blip r:embed="rId3"/>
          <a:srcRect/>
          <a:stretch>
            <a:fillRect/>
          </a:stretch>
        </p:blipFill>
        <p:spPr bwMode="auto">
          <a:xfrm>
            <a:off x="1508846" y="4382832"/>
            <a:ext cx="9532937" cy="1914525"/>
          </a:xfrm>
          <a:prstGeom prst="rect">
            <a:avLst/>
          </a:prstGeom>
          <a:noFill/>
          <a:ln w="9525">
            <a:noFill/>
            <a:miter lim="800000"/>
            <a:headEnd/>
            <a:tailEnd/>
          </a:ln>
          <a:effectLst/>
        </p:spPr>
      </p:pic>
      <p:sp>
        <p:nvSpPr>
          <p:cNvPr id="29" name="圆角矩形 28"/>
          <p:cNvSpPr/>
          <p:nvPr/>
        </p:nvSpPr>
        <p:spPr>
          <a:xfrm>
            <a:off x="9795163" y="5126181"/>
            <a:ext cx="1163782" cy="42782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2"/>
          <p:cNvSpPr txBox="1"/>
          <p:nvPr/>
        </p:nvSpPr>
        <p:spPr>
          <a:xfrm>
            <a:off x="394022" y="0"/>
            <a:ext cx="7689274" cy="646331"/>
          </a:xfrm>
          <a:prstGeom prst="rect">
            <a:avLst/>
          </a:prstGeom>
          <a:noFill/>
        </p:spPr>
        <p:txBody>
          <a:bodyPr wrap="square" rtlCol="0">
            <a:spAutoFit/>
          </a:bodyPr>
          <a:lstStyle/>
          <a:p>
            <a:pPr lvl="0"/>
            <a:r>
              <a:rPr lang="zh-CN" altLang="en-US" sz="3600" b="1" dirty="0" smtClean="0">
                <a:solidFill>
                  <a:srgbClr val="A52325"/>
                </a:solidFill>
                <a:latin typeface="微软雅黑" panose="020B0503020204020204" pitchFamily="34" charset="-122"/>
                <a:ea typeface="微软雅黑" panose="020B0503020204020204" pitchFamily="34" charset="-122"/>
              </a:rPr>
              <a:t>结余资金收回管理</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94022" y="1561049"/>
            <a:ext cx="2510365" cy="1107996"/>
          </a:xfrm>
          <a:prstGeom prst="rect">
            <a:avLst/>
          </a:prstGeom>
          <a:noFill/>
        </p:spPr>
        <p:txBody>
          <a:bodyPr wrap="square" lIns="0" tIns="0" rIns="0" bIns="0" rtlCol="0" anchor="t" anchorCtr="0">
            <a:spAutoFit/>
          </a:bodyPr>
          <a:lstStyle/>
          <a:p>
            <a:pPr algn="ctr" defTabSz="1216660">
              <a:lnSpc>
                <a:spcPct val="150000"/>
              </a:lnSpc>
              <a:spcBef>
                <a:spcPct val="20000"/>
              </a:spcBef>
              <a:defRPr/>
            </a:pPr>
            <a:r>
              <a:rPr lang="zh-CN" altLang="en-US" sz="2400" b="1" dirty="0" smtClean="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录入在</a:t>
            </a:r>
            <a:r>
              <a:rPr lang="en-US" altLang="zh-CN" sz="2400" b="1" dirty="0" smtClean="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2015</a:t>
            </a:r>
            <a:r>
              <a:rPr lang="zh-CN" altLang="en-US" sz="2400" b="1" dirty="0" smtClean="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年结题项目结余资金</a:t>
            </a:r>
            <a:endParaRPr 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8130" name="Picture 2"/>
          <p:cNvPicPr>
            <a:picLocks noChangeAspect="1" noChangeArrowheads="1"/>
          </p:cNvPicPr>
          <p:nvPr/>
        </p:nvPicPr>
        <p:blipFill>
          <a:blip r:embed="rId2"/>
          <a:srcRect b="2287"/>
          <a:stretch>
            <a:fillRect/>
          </a:stretch>
        </p:blipFill>
        <p:spPr bwMode="auto">
          <a:xfrm>
            <a:off x="4391891" y="657772"/>
            <a:ext cx="7583776" cy="4662373"/>
          </a:xfrm>
          <a:prstGeom prst="rect">
            <a:avLst/>
          </a:prstGeom>
          <a:noFill/>
          <a:ln w="9525">
            <a:noFill/>
            <a:miter lim="800000"/>
            <a:headEnd/>
            <a:tailEnd/>
          </a:ln>
          <a:effectLst/>
        </p:spPr>
      </p:pic>
      <p:pic>
        <p:nvPicPr>
          <p:cNvPr id="48131" name="Picture 3"/>
          <p:cNvPicPr>
            <a:picLocks noChangeAspect="1" noChangeArrowheads="1"/>
          </p:cNvPicPr>
          <p:nvPr/>
        </p:nvPicPr>
        <p:blipFill>
          <a:blip r:embed="rId3"/>
          <a:srcRect/>
          <a:stretch>
            <a:fillRect/>
          </a:stretch>
        </p:blipFill>
        <p:spPr bwMode="auto">
          <a:xfrm>
            <a:off x="303068" y="5043055"/>
            <a:ext cx="9256713" cy="1524000"/>
          </a:xfrm>
          <a:prstGeom prst="rect">
            <a:avLst/>
          </a:prstGeom>
          <a:noFill/>
          <a:ln w="9525">
            <a:noFill/>
            <a:miter lim="800000"/>
            <a:headEnd/>
            <a:tailEnd/>
          </a:ln>
          <a:effectLst/>
        </p:spPr>
      </p:pic>
      <p:sp>
        <p:nvSpPr>
          <p:cNvPr id="12" name="TextBox 11"/>
          <p:cNvSpPr txBox="1"/>
          <p:nvPr/>
        </p:nvSpPr>
        <p:spPr>
          <a:xfrm>
            <a:off x="10148945" y="5583207"/>
            <a:ext cx="1530435"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400" b="1" dirty="0" smtClean="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可查看实际退回情况</a:t>
            </a:r>
            <a:endParaRPr 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右箭头 15"/>
          <p:cNvSpPr/>
          <p:nvPr/>
        </p:nvSpPr>
        <p:spPr>
          <a:xfrm rot="21411575">
            <a:off x="3080106" y="1840401"/>
            <a:ext cx="1192667" cy="50709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7" name="右箭头 16"/>
          <p:cNvSpPr/>
          <p:nvPr/>
        </p:nvSpPr>
        <p:spPr>
          <a:xfrm rot="10526827">
            <a:off x="9049539" y="5825334"/>
            <a:ext cx="1020485" cy="378807"/>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2"/>
          <p:cNvSpPr txBox="1"/>
          <p:nvPr/>
        </p:nvSpPr>
        <p:spPr>
          <a:xfrm>
            <a:off x="394022" y="0"/>
            <a:ext cx="7689274" cy="646331"/>
          </a:xfrm>
          <a:prstGeom prst="rect">
            <a:avLst/>
          </a:prstGeom>
          <a:noFill/>
        </p:spPr>
        <p:txBody>
          <a:bodyPr wrap="square" rtlCol="0">
            <a:spAutoFit/>
          </a:bodyPr>
          <a:lstStyle/>
          <a:p>
            <a:pPr lvl="0"/>
            <a:r>
              <a:rPr lang="zh-CN" altLang="en-US" sz="3600" b="1" dirty="0" smtClean="0">
                <a:solidFill>
                  <a:srgbClr val="A52325"/>
                </a:solidFill>
                <a:latin typeface="微软雅黑" panose="020B0503020204020204" pitchFamily="34" charset="-122"/>
                <a:ea typeface="微软雅黑" panose="020B0503020204020204" pitchFamily="34" charset="-122"/>
              </a:rPr>
              <a:t>完善专家熟悉研究领域信息的采集</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7478993" y="963419"/>
            <a:ext cx="3818271" cy="461665"/>
          </a:xfrm>
          <a:prstGeom prst="rect">
            <a:avLst/>
          </a:prstGeom>
          <a:noFill/>
          <a:ln w="9525">
            <a:noFill/>
            <a:miter lim="800000"/>
          </a:ln>
        </p:spPr>
        <p:txBody>
          <a:bodyPr wrap="square">
            <a:spAutoFit/>
          </a:bodyPr>
          <a:lstStyle/>
          <a:p>
            <a:pPr eaLnBrk="1" hangingPunct="1">
              <a:buFont typeface="Arial" panose="020B0604020202020204" pitchFamily="34" charset="0"/>
              <a:buNone/>
            </a:pPr>
            <a:r>
              <a:rPr lang="zh-CN" altLang="en-US" sz="2400" b="1" dirty="0" smtClean="0">
                <a:solidFill>
                  <a:srgbClr val="C00000"/>
                </a:solidFill>
                <a:latin typeface="微软雅黑" panose="020B0503020204020204" pitchFamily="34" charset="-122"/>
                <a:ea typeface="微软雅黑" panose="020B0503020204020204" pitchFamily="34" charset="-122"/>
                <a:sym typeface="宋体" panose="02010600030101010101" pitchFamily="2" charset="-122"/>
              </a:rPr>
              <a:t>个人填写</a:t>
            </a:r>
            <a:r>
              <a:rPr lang="en-US" altLang="zh-CN" sz="2400" b="1" dirty="0" smtClean="0">
                <a:solidFill>
                  <a:srgbClr val="C00000"/>
                </a:solidFill>
                <a:latin typeface="微软雅黑" panose="020B0503020204020204" pitchFamily="34" charset="-122"/>
                <a:ea typeface="微软雅黑" panose="020B0503020204020204" pitchFamily="34" charset="-122"/>
                <a:sym typeface="宋体" panose="02010600030101010101" pitchFamily="2" charset="-122"/>
              </a:rPr>
              <a:t>---</a:t>
            </a:r>
            <a:r>
              <a:rPr lang="en-US" altLang="zh-CN" sz="2400" b="1" dirty="0" smtClean="0">
                <a:solidFill>
                  <a:srgbClr val="C00000"/>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sz="2400" b="1" dirty="0" smtClean="0">
                <a:solidFill>
                  <a:srgbClr val="C00000"/>
                </a:solidFill>
                <a:latin typeface="微软雅黑" panose="020B0503020204020204" pitchFamily="34" charset="-122"/>
                <a:ea typeface="微软雅黑" panose="020B0503020204020204" pitchFamily="34" charset="-122"/>
                <a:sym typeface="Wingdings" panose="05000000000000000000" pitchFamily="2" charset="2"/>
              </a:rPr>
              <a:t>系统推荐</a:t>
            </a:r>
            <a:endParaRPr lang="zh-CN" altLang="en-US"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îṩ1ïḋe"/>
          <p:cNvSpPr/>
          <p:nvPr/>
        </p:nvSpPr>
        <p:spPr bwMode="auto">
          <a:xfrm rot="1507930">
            <a:off x="7202631" y="2491450"/>
            <a:ext cx="1047265" cy="874422"/>
          </a:xfrm>
          <a:custGeom>
            <a:avLst/>
            <a:gdLst>
              <a:gd name="T0" fmla="*/ 101 w 101"/>
              <a:gd name="T1" fmla="*/ 0 h 114"/>
              <a:gd name="T2" fmla="*/ 84 w 101"/>
              <a:gd name="T3" fmla="*/ 0 h 114"/>
              <a:gd name="T4" fmla="*/ 31 w 101"/>
              <a:gd name="T5" fmla="*/ 85 h 114"/>
              <a:gd name="T6" fmla="*/ 26 w 101"/>
              <a:gd name="T7" fmla="*/ 73 h 114"/>
              <a:gd name="T8" fmla="*/ 0 w 101"/>
              <a:gd name="T9" fmla="*/ 109 h 114"/>
              <a:gd name="T10" fmla="*/ 44 w 101"/>
              <a:gd name="T11" fmla="*/ 114 h 114"/>
              <a:gd name="T12" fmla="*/ 38 w 101"/>
              <a:gd name="T13" fmla="*/ 100 h 114"/>
              <a:gd name="T14" fmla="*/ 101 w 101"/>
              <a:gd name="T15" fmla="*/ 0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14">
                <a:moveTo>
                  <a:pt x="101" y="0"/>
                </a:moveTo>
                <a:cubicBezTo>
                  <a:pt x="84" y="0"/>
                  <a:pt x="84" y="0"/>
                  <a:pt x="84" y="0"/>
                </a:cubicBezTo>
                <a:cubicBezTo>
                  <a:pt x="84" y="37"/>
                  <a:pt x="65" y="67"/>
                  <a:pt x="31" y="85"/>
                </a:cubicBezTo>
                <a:cubicBezTo>
                  <a:pt x="26" y="73"/>
                  <a:pt x="26" y="73"/>
                  <a:pt x="26" y="73"/>
                </a:cubicBezTo>
                <a:cubicBezTo>
                  <a:pt x="0" y="109"/>
                  <a:pt x="0" y="109"/>
                  <a:pt x="0" y="109"/>
                </a:cubicBezTo>
                <a:cubicBezTo>
                  <a:pt x="44" y="114"/>
                  <a:pt x="44" y="114"/>
                  <a:pt x="44" y="114"/>
                </a:cubicBezTo>
                <a:cubicBezTo>
                  <a:pt x="38" y="100"/>
                  <a:pt x="38" y="100"/>
                  <a:pt x="38" y="100"/>
                </a:cubicBezTo>
                <a:cubicBezTo>
                  <a:pt x="78" y="80"/>
                  <a:pt x="101" y="44"/>
                  <a:pt x="101" y="0"/>
                </a:cubicBezTo>
                <a:close/>
              </a:path>
            </a:pathLst>
          </a:custGeom>
          <a:solidFill>
            <a:schemeClr val="accent1"/>
          </a:solidFill>
          <a:ln>
            <a:noFill/>
          </a:ln>
          <a:effectLst/>
        </p:spPr>
        <p:txBody>
          <a:bodyPr vert="horz" wrap="square" lIns="91440" tIns="45720" rIns="91440" bIns="45720" numCol="1" anchor="t" anchorCtr="0" compatLnSpc="1">
            <a:normAutofit lnSpcReduction="10000"/>
          </a:bodyPr>
          <a:lstStyle/>
          <a:p>
            <a:endParaRPr lang="en-US" sz="5400"/>
          </a:p>
        </p:txBody>
      </p:sp>
      <p:sp>
        <p:nvSpPr>
          <p:cNvPr id="16" name="íṡlide"/>
          <p:cNvSpPr/>
          <p:nvPr/>
        </p:nvSpPr>
        <p:spPr bwMode="auto">
          <a:xfrm rot="13373050" flipV="1">
            <a:off x="7262132" y="4339430"/>
            <a:ext cx="1301058" cy="1085883"/>
          </a:xfrm>
          <a:custGeom>
            <a:avLst/>
            <a:gdLst>
              <a:gd name="T0" fmla="*/ 83 w 95"/>
              <a:gd name="T1" fmla="*/ 42 h 80"/>
              <a:gd name="T2" fmla="*/ 3 w 95"/>
              <a:gd name="T3" fmla="*/ 0 h 80"/>
              <a:gd name="T4" fmla="*/ 0 w 95"/>
              <a:gd name="T5" fmla="*/ 17 h 80"/>
              <a:gd name="T6" fmla="*/ 67 w 95"/>
              <a:gd name="T7" fmla="*/ 51 h 80"/>
              <a:gd name="T8" fmla="*/ 56 w 95"/>
              <a:gd name="T9" fmla="*/ 57 h 80"/>
              <a:gd name="T10" fmla="*/ 94 w 95"/>
              <a:gd name="T11" fmla="*/ 80 h 80"/>
              <a:gd name="T12" fmla="*/ 95 w 95"/>
              <a:gd name="T13" fmla="*/ 35 h 80"/>
              <a:gd name="T14" fmla="*/ 83 w 95"/>
              <a:gd name="T15" fmla="*/ 42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80">
                <a:moveTo>
                  <a:pt x="83" y="42"/>
                </a:moveTo>
                <a:cubicBezTo>
                  <a:pt x="64" y="21"/>
                  <a:pt x="36" y="6"/>
                  <a:pt x="3" y="0"/>
                </a:cubicBezTo>
                <a:cubicBezTo>
                  <a:pt x="0" y="17"/>
                  <a:pt x="0" y="17"/>
                  <a:pt x="0" y="17"/>
                </a:cubicBezTo>
                <a:cubicBezTo>
                  <a:pt x="28" y="22"/>
                  <a:pt x="51" y="34"/>
                  <a:pt x="67" y="51"/>
                </a:cubicBezTo>
                <a:cubicBezTo>
                  <a:pt x="56" y="57"/>
                  <a:pt x="56" y="57"/>
                  <a:pt x="56" y="57"/>
                </a:cubicBezTo>
                <a:cubicBezTo>
                  <a:pt x="94" y="80"/>
                  <a:pt x="94" y="80"/>
                  <a:pt x="94" y="80"/>
                </a:cubicBezTo>
                <a:cubicBezTo>
                  <a:pt x="95" y="35"/>
                  <a:pt x="95" y="35"/>
                  <a:pt x="95" y="35"/>
                </a:cubicBezTo>
                <a:lnTo>
                  <a:pt x="83" y="42"/>
                </a:lnTo>
                <a:close/>
              </a:path>
            </a:pathLst>
          </a:custGeom>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normAutofit/>
          </a:bodyPr>
          <a:lstStyle/>
          <a:p>
            <a:endParaRPr lang="en-US" sz="5400"/>
          </a:p>
        </p:txBody>
      </p:sp>
      <p:sp>
        <p:nvSpPr>
          <p:cNvPr id="17" name="îṥļïḋé"/>
          <p:cNvSpPr/>
          <p:nvPr/>
        </p:nvSpPr>
        <p:spPr bwMode="auto">
          <a:xfrm>
            <a:off x="8537299" y="1733260"/>
            <a:ext cx="2759965" cy="1334405"/>
          </a:xfrm>
          <a:prstGeom prst="ellipse">
            <a:avLst/>
          </a:prstGeom>
          <a:solidFill>
            <a:schemeClr val="accent1"/>
          </a:solidFill>
          <a:ln w="19050" cap="flat">
            <a:noFill/>
            <a:prstDash val="solid"/>
            <a:miter lim="800000"/>
          </a:ln>
        </p:spPr>
        <p:txBody>
          <a:bodyPr vert="horz" wrap="square" lIns="91440" tIns="45720" rIns="91440" bIns="45720" numCol="1" anchor="ctr" anchorCtr="0" compatLnSpc="1">
            <a:normAutofit fontScale="92500" lnSpcReduction="10000"/>
          </a:bodyPr>
          <a:lstStyle/>
          <a:p>
            <a:pPr algn="ctr"/>
            <a:r>
              <a:rPr lang="zh-CN" altLang="en-US" sz="2000" b="1" dirty="0" smtClean="0">
                <a:solidFill>
                  <a:schemeClr val="bg1"/>
                </a:solidFill>
              </a:rPr>
              <a:t>从历年信息中推荐不多于</a:t>
            </a:r>
            <a:r>
              <a:rPr lang="en-US" altLang="zh-CN" sz="2000" b="1" dirty="0" smtClean="0">
                <a:solidFill>
                  <a:schemeClr val="bg1"/>
                </a:solidFill>
              </a:rPr>
              <a:t>10</a:t>
            </a:r>
            <a:r>
              <a:rPr lang="zh-CN" altLang="en-US" sz="2000" b="1" dirty="0" smtClean="0">
                <a:solidFill>
                  <a:schemeClr val="bg1"/>
                </a:solidFill>
              </a:rPr>
              <a:t>个代码信息</a:t>
            </a:r>
            <a:endParaRPr lang="en-US" sz="2000" b="1" dirty="0">
              <a:solidFill>
                <a:schemeClr val="bg1"/>
              </a:solidFill>
            </a:endParaRPr>
          </a:p>
        </p:txBody>
      </p:sp>
      <p:sp>
        <p:nvSpPr>
          <p:cNvPr id="18" name="îṥļïḋé"/>
          <p:cNvSpPr/>
          <p:nvPr/>
        </p:nvSpPr>
        <p:spPr bwMode="auto">
          <a:xfrm>
            <a:off x="8896176" y="4304396"/>
            <a:ext cx="2759965" cy="1334405"/>
          </a:xfrm>
          <a:prstGeom prst="ellipse">
            <a:avLst/>
          </a:prstGeom>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normAutofit lnSpcReduction="10000"/>
          </a:bodyPr>
          <a:lstStyle/>
          <a:p>
            <a:pPr algn="ctr"/>
            <a:r>
              <a:rPr lang="zh-CN" altLang="en-US" sz="2000" b="1" dirty="0" smtClean="0">
                <a:solidFill>
                  <a:schemeClr val="bg1"/>
                </a:solidFill>
              </a:rPr>
              <a:t>从历年信息中推荐不多于</a:t>
            </a:r>
            <a:r>
              <a:rPr lang="en-US" altLang="zh-CN" sz="2000" b="1" dirty="0" smtClean="0">
                <a:solidFill>
                  <a:schemeClr val="bg1"/>
                </a:solidFill>
              </a:rPr>
              <a:t>20</a:t>
            </a:r>
            <a:r>
              <a:rPr lang="zh-CN" altLang="en-US" sz="2000" b="1" dirty="0" smtClean="0">
                <a:solidFill>
                  <a:schemeClr val="bg1"/>
                </a:solidFill>
              </a:rPr>
              <a:t>个关键词</a:t>
            </a:r>
            <a:endParaRPr lang="en-US" sz="2000" b="1" dirty="0">
              <a:solidFill>
                <a:schemeClr val="bg1"/>
              </a:solidFill>
            </a:endParaRPr>
          </a:p>
        </p:txBody>
      </p:sp>
      <p:pic>
        <p:nvPicPr>
          <p:cNvPr id="2049" name="Picture 1" descr="C:\Users\lidong\Documents\Tencent Files\1126056\Image\C2C\$SZ89O6C~U9}G)W1WDSWBG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22" y="1068927"/>
            <a:ext cx="6646985" cy="568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326"/>
          <p:cNvGrpSpPr/>
          <p:nvPr/>
        </p:nvGrpSpPr>
        <p:grpSpPr>
          <a:xfrm>
            <a:off x="3848931" y="2609341"/>
            <a:ext cx="2556933" cy="2214033"/>
            <a:chOff x="2665413" y="2087563"/>
            <a:chExt cx="1917700" cy="1660525"/>
          </a:xfrm>
          <a:noFill/>
        </p:grpSpPr>
        <p:sp>
          <p:nvSpPr>
            <p:cNvPr id="5" name="Freeform 345"/>
            <p:cNvSpPr/>
            <p:nvPr/>
          </p:nvSpPr>
          <p:spPr bwMode="auto">
            <a:xfrm>
              <a:off x="2665413" y="2092325"/>
              <a:ext cx="1436688" cy="827088"/>
            </a:xfrm>
            <a:custGeom>
              <a:avLst/>
              <a:gdLst>
                <a:gd name="T0" fmla="*/ 302 w 905"/>
                <a:gd name="T1" fmla="*/ 0 h 521"/>
                <a:gd name="T2" fmla="*/ 302 w 905"/>
                <a:gd name="T3" fmla="*/ 0 h 521"/>
                <a:gd name="T4" fmla="*/ 0 w 905"/>
                <a:gd name="T5" fmla="*/ 521 h 521"/>
                <a:gd name="T6" fmla="*/ 0 w 905"/>
                <a:gd name="T7" fmla="*/ 521 h 521"/>
                <a:gd name="T8" fmla="*/ 603 w 905"/>
                <a:gd name="T9" fmla="*/ 520 h 521"/>
                <a:gd name="T10" fmla="*/ 905 w 905"/>
                <a:gd name="T11" fmla="*/ 0 h 521"/>
                <a:gd name="T12" fmla="*/ 905 w 905"/>
                <a:gd name="T13" fmla="*/ 0 h 521"/>
                <a:gd name="T14" fmla="*/ 905 w 905"/>
                <a:gd name="T15" fmla="*/ 0 h 521"/>
                <a:gd name="T16" fmla="*/ 302 w 905"/>
                <a:gd name="T17"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521">
                  <a:moveTo>
                    <a:pt x="302" y="0"/>
                  </a:moveTo>
                  <a:lnTo>
                    <a:pt x="302" y="0"/>
                  </a:lnTo>
                  <a:lnTo>
                    <a:pt x="0" y="521"/>
                  </a:lnTo>
                  <a:lnTo>
                    <a:pt x="0" y="521"/>
                  </a:lnTo>
                  <a:lnTo>
                    <a:pt x="603" y="520"/>
                  </a:lnTo>
                  <a:lnTo>
                    <a:pt x="905" y="0"/>
                  </a:lnTo>
                  <a:lnTo>
                    <a:pt x="905" y="0"/>
                  </a:lnTo>
                  <a:lnTo>
                    <a:pt x="905" y="0"/>
                  </a:lnTo>
                  <a:lnTo>
                    <a:pt x="302" y="0"/>
                  </a:lnTo>
                  <a:close/>
                </a:path>
              </a:pathLst>
            </a:custGeom>
            <a:grpFill/>
            <a:ln>
              <a:solidFill>
                <a:srgbClr val="C12332"/>
              </a:solidFill>
            </a:ln>
          </p:spPr>
          <p:txBody>
            <a:bodyPr vert="horz" wrap="square" lIns="121920" tIns="60960" rIns="121920" bIns="60960" numCol="1" anchor="t" anchorCtr="0" compatLnSpc="1"/>
            <a:lstStyle/>
            <a:p>
              <a:endParaRPr lang="en-US" sz="2400"/>
            </a:p>
          </p:txBody>
        </p:sp>
        <p:sp>
          <p:nvSpPr>
            <p:cNvPr id="6" name="Freeform 347"/>
            <p:cNvSpPr/>
            <p:nvPr/>
          </p:nvSpPr>
          <p:spPr bwMode="auto">
            <a:xfrm>
              <a:off x="2670175" y="2917825"/>
              <a:ext cx="1435100" cy="830263"/>
            </a:xfrm>
            <a:custGeom>
              <a:avLst/>
              <a:gdLst>
                <a:gd name="T0" fmla="*/ 0 w 904"/>
                <a:gd name="T1" fmla="*/ 0 h 523"/>
                <a:gd name="T2" fmla="*/ 0 w 904"/>
                <a:gd name="T3" fmla="*/ 0 h 523"/>
                <a:gd name="T4" fmla="*/ 301 w 904"/>
                <a:gd name="T5" fmla="*/ 523 h 523"/>
                <a:gd name="T6" fmla="*/ 301 w 904"/>
                <a:gd name="T7" fmla="*/ 523 h 523"/>
                <a:gd name="T8" fmla="*/ 301 w 904"/>
                <a:gd name="T9" fmla="*/ 523 h 523"/>
                <a:gd name="T10" fmla="*/ 904 w 904"/>
                <a:gd name="T11" fmla="*/ 523 h 523"/>
                <a:gd name="T12" fmla="*/ 904 w 904"/>
                <a:gd name="T13" fmla="*/ 523 h 523"/>
                <a:gd name="T14" fmla="*/ 603 w 904"/>
                <a:gd name="T15" fmla="*/ 0 h 523"/>
                <a:gd name="T16" fmla="*/ 0 w 904"/>
                <a:gd name="T17"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4" h="523">
                  <a:moveTo>
                    <a:pt x="0" y="0"/>
                  </a:moveTo>
                  <a:lnTo>
                    <a:pt x="0" y="0"/>
                  </a:lnTo>
                  <a:lnTo>
                    <a:pt x="301" y="523"/>
                  </a:lnTo>
                  <a:lnTo>
                    <a:pt x="301" y="523"/>
                  </a:lnTo>
                  <a:lnTo>
                    <a:pt x="301" y="523"/>
                  </a:lnTo>
                  <a:lnTo>
                    <a:pt x="904" y="523"/>
                  </a:lnTo>
                  <a:lnTo>
                    <a:pt x="904" y="523"/>
                  </a:lnTo>
                  <a:lnTo>
                    <a:pt x="603" y="0"/>
                  </a:lnTo>
                  <a:lnTo>
                    <a:pt x="0" y="0"/>
                  </a:lnTo>
                  <a:close/>
                </a:path>
              </a:pathLst>
            </a:custGeom>
            <a:grpFill/>
            <a:ln>
              <a:solidFill>
                <a:srgbClr val="C12332"/>
              </a:solidFill>
            </a:ln>
          </p:spPr>
          <p:txBody>
            <a:bodyPr vert="horz" wrap="square" lIns="121920" tIns="60960" rIns="121920" bIns="60960" numCol="1" anchor="t" anchorCtr="0" compatLnSpc="1"/>
            <a:lstStyle/>
            <a:p>
              <a:endParaRPr lang="en-US" sz="2400" dirty="0"/>
            </a:p>
          </p:txBody>
        </p:sp>
        <p:sp>
          <p:nvSpPr>
            <p:cNvPr id="7" name="Freeform 349"/>
            <p:cNvSpPr/>
            <p:nvPr/>
          </p:nvSpPr>
          <p:spPr bwMode="auto">
            <a:xfrm>
              <a:off x="3625850" y="2087563"/>
              <a:ext cx="957263" cy="1658938"/>
            </a:xfrm>
            <a:custGeom>
              <a:avLst/>
              <a:gdLst>
                <a:gd name="T0" fmla="*/ 301 w 603"/>
                <a:gd name="T1" fmla="*/ 0 h 1045"/>
                <a:gd name="T2" fmla="*/ 0 w 603"/>
                <a:gd name="T3" fmla="*/ 523 h 1045"/>
                <a:gd name="T4" fmla="*/ 301 w 603"/>
                <a:gd name="T5" fmla="*/ 1045 h 1045"/>
                <a:gd name="T6" fmla="*/ 603 w 603"/>
                <a:gd name="T7" fmla="*/ 523 h 1045"/>
                <a:gd name="T8" fmla="*/ 301 w 603"/>
                <a:gd name="T9" fmla="*/ 0 h 1045"/>
              </a:gdLst>
              <a:ahLst/>
              <a:cxnLst>
                <a:cxn ang="0">
                  <a:pos x="T0" y="T1"/>
                </a:cxn>
                <a:cxn ang="0">
                  <a:pos x="T2" y="T3"/>
                </a:cxn>
                <a:cxn ang="0">
                  <a:pos x="T4" y="T5"/>
                </a:cxn>
                <a:cxn ang="0">
                  <a:pos x="T6" y="T7"/>
                </a:cxn>
                <a:cxn ang="0">
                  <a:pos x="T8" y="T9"/>
                </a:cxn>
              </a:cxnLst>
              <a:rect l="0" t="0" r="r" b="b"/>
              <a:pathLst>
                <a:path w="603" h="1045">
                  <a:moveTo>
                    <a:pt x="301" y="0"/>
                  </a:moveTo>
                  <a:lnTo>
                    <a:pt x="0" y="523"/>
                  </a:lnTo>
                  <a:lnTo>
                    <a:pt x="301" y="1045"/>
                  </a:lnTo>
                  <a:lnTo>
                    <a:pt x="603" y="523"/>
                  </a:lnTo>
                  <a:lnTo>
                    <a:pt x="301" y="0"/>
                  </a:lnTo>
                  <a:close/>
                </a:path>
              </a:pathLst>
            </a:custGeom>
            <a:grpFill/>
            <a:ln>
              <a:solidFill>
                <a:srgbClr val="C12332"/>
              </a:solidFill>
            </a:ln>
          </p:spPr>
          <p:txBody>
            <a:bodyPr vert="horz" wrap="square" lIns="121920" tIns="60960" rIns="121920" bIns="60960" numCol="1" anchor="t" anchorCtr="0" compatLnSpc="1"/>
            <a:lstStyle/>
            <a:p>
              <a:endParaRPr lang="en-US" sz="2400"/>
            </a:p>
          </p:txBody>
        </p:sp>
      </p:grpSp>
      <p:grpSp>
        <p:nvGrpSpPr>
          <p:cNvPr id="8" name="object327"/>
          <p:cNvGrpSpPr/>
          <p:nvPr/>
        </p:nvGrpSpPr>
        <p:grpSpPr>
          <a:xfrm>
            <a:off x="5766632" y="3705774"/>
            <a:ext cx="2546351" cy="2222500"/>
            <a:chOff x="4103688" y="2909888"/>
            <a:chExt cx="1909763" cy="1666875"/>
          </a:xfrm>
          <a:noFill/>
        </p:grpSpPr>
        <p:sp>
          <p:nvSpPr>
            <p:cNvPr id="9" name="Freeform 343"/>
            <p:cNvSpPr/>
            <p:nvPr/>
          </p:nvSpPr>
          <p:spPr bwMode="auto">
            <a:xfrm>
              <a:off x="4103688" y="2917825"/>
              <a:ext cx="1436688" cy="828675"/>
            </a:xfrm>
            <a:custGeom>
              <a:avLst/>
              <a:gdLst>
                <a:gd name="T0" fmla="*/ 302 w 905"/>
                <a:gd name="T1" fmla="*/ 0 h 522"/>
                <a:gd name="T2" fmla="*/ 302 w 905"/>
                <a:gd name="T3" fmla="*/ 0 h 522"/>
                <a:gd name="T4" fmla="*/ 0 w 905"/>
                <a:gd name="T5" fmla="*/ 522 h 522"/>
                <a:gd name="T6" fmla="*/ 0 w 905"/>
                <a:gd name="T7" fmla="*/ 522 h 522"/>
                <a:gd name="T8" fmla="*/ 604 w 905"/>
                <a:gd name="T9" fmla="*/ 521 h 522"/>
                <a:gd name="T10" fmla="*/ 905 w 905"/>
                <a:gd name="T11" fmla="*/ 0 h 522"/>
                <a:gd name="T12" fmla="*/ 905 w 905"/>
                <a:gd name="T13" fmla="*/ 0 h 522"/>
                <a:gd name="T14" fmla="*/ 905 w 905"/>
                <a:gd name="T15" fmla="*/ 0 h 522"/>
                <a:gd name="T16" fmla="*/ 302 w 905"/>
                <a:gd name="T17"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522">
                  <a:moveTo>
                    <a:pt x="302" y="0"/>
                  </a:moveTo>
                  <a:lnTo>
                    <a:pt x="302" y="0"/>
                  </a:lnTo>
                  <a:lnTo>
                    <a:pt x="0" y="522"/>
                  </a:lnTo>
                  <a:lnTo>
                    <a:pt x="0" y="522"/>
                  </a:lnTo>
                  <a:lnTo>
                    <a:pt x="604" y="521"/>
                  </a:lnTo>
                  <a:lnTo>
                    <a:pt x="905" y="0"/>
                  </a:lnTo>
                  <a:lnTo>
                    <a:pt x="905" y="0"/>
                  </a:lnTo>
                  <a:lnTo>
                    <a:pt x="905" y="0"/>
                  </a:lnTo>
                  <a:lnTo>
                    <a:pt x="302" y="0"/>
                  </a:lnTo>
                  <a:close/>
                </a:path>
              </a:pathLst>
            </a:custGeom>
            <a:grpFill/>
            <a:ln>
              <a:solidFill>
                <a:srgbClr val="C12332"/>
              </a:solidFill>
            </a:ln>
          </p:spPr>
          <p:txBody>
            <a:bodyPr vert="horz" wrap="square" lIns="121920" tIns="60960" rIns="121920" bIns="60960" numCol="1" anchor="t" anchorCtr="0" compatLnSpc="1"/>
            <a:lstStyle/>
            <a:p>
              <a:endParaRPr lang="en-US" sz="2400"/>
            </a:p>
          </p:txBody>
        </p:sp>
        <p:sp>
          <p:nvSpPr>
            <p:cNvPr id="10" name="Freeform 348"/>
            <p:cNvSpPr/>
            <p:nvPr/>
          </p:nvSpPr>
          <p:spPr bwMode="auto">
            <a:xfrm>
              <a:off x="4103688" y="3746500"/>
              <a:ext cx="1436688" cy="830263"/>
            </a:xfrm>
            <a:custGeom>
              <a:avLst/>
              <a:gdLst>
                <a:gd name="T0" fmla="*/ 0 w 905"/>
                <a:gd name="T1" fmla="*/ 0 h 523"/>
                <a:gd name="T2" fmla="*/ 0 w 905"/>
                <a:gd name="T3" fmla="*/ 0 h 523"/>
                <a:gd name="T4" fmla="*/ 302 w 905"/>
                <a:gd name="T5" fmla="*/ 523 h 523"/>
                <a:gd name="T6" fmla="*/ 302 w 905"/>
                <a:gd name="T7" fmla="*/ 523 h 523"/>
                <a:gd name="T8" fmla="*/ 302 w 905"/>
                <a:gd name="T9" fmla="*/ 523 h 523"/>
                <a:gd name="T10" fmla="*/ 905 w 905"/>
                <a:gd name="T11" fmla="*/ 523 h 523"/>
                <a:gd name="T12" fmla="*/ 905 w 905"/>
                <a:gd name="T13" fmla="*/ 523 h 523"/>
                <a:gd name="T14" fmla="*/ 604 w 905"/>
                <a:gd name="T15" fmla="*/ 0 h 523"/>
                <a:gd name="T16" fmla="*/ 0 w 905"/>
                <a:gd name="T17"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523">
                  <a:moveTo>
                    <a:pt x="0" y="0"/>
                  </a:moveTo>
                  <a:lnTo>
                    <a:pt x="0" y="0"/>
                  </a:lnTo>
                  <a:lnTo>
                    <a:pt x="302" y="523"/>
                  </a:lnTo>
                  <a:lnTo>
                    <a:pt x="302" y="523"/>
                  </a:lnTo>
                  <a:lnTo>
                    <a:pt x="302" y="523"/>
                  </a:lnTo>
                  <a:lnTo>
                    <a:pt x="905" y="523"/>
                  </a:lnTo>
                  <a:lnTo>
                    <a:pt x="905" y="523"/>
                  </a:lnTo>
                  <a:lnTo>
                    <a:pt x="604" y="0"/>
                  </a:lnTo>
                  <a:lnTo>
                    <a:pt x="0" y="0"/>
                  </a:lnTo>
                  <a:close/>
                </a:path>
              </a:pathLst>
            </a:custGeom>
            <a:grpFill/>
            <a:ln>
              <a:solidFill>
                <a:srgbClr val="C12332"/>
              </a:solidFill>
            </a:ln>
          </p:spPr>
          <p:txBody>
            <a:bodyPr vert="horz" wrap="square" lIns="121920" tIns="60960" rIns="121920" bIns="60960" numCol="1" anchor="t" anchorCtr="0" compatLnSpc="1"/>
            <a:lstStyle/>
            <a:p>
              <a:endParaRPr lang="en-US" sz="2400"/>
            </a:p>
          </p:txBody>
        </p:sp>
        <p:sp>
          <p:nvSpPr>
            <p:cNvPr id="11" name="Freeform 350"/>
            <p:cNvSpPr/>
            <p:nvPr/>
          </p:nvSpPr>
          <p:spPr bwMode="auto">
            <a:xfrm>
              <a:off x="5056188" y="2909888"/>
              <a:ext cx="957263" cy="1658938"/>
            </a:xfrm>
            <a:custGeom>
              <a:avLst/>
              <a:gdLst>
                <a:gd name="T0" fmla="*/ 302 w 603"/>
                <a:gd name="T1" fmla="*/ 0 h 1045"/>
                <a:gd name="T2" fmla="*/ 0 w 603"/>
                <a:gd name="T3" fmla="*/ 523 h 1045"/>
                <a:gd name="T4" fmla="*/ 302 w 603"/>
                <a:gd name="T5" fmla="*/ 1045 h 1045"/>
                <a:gd name="T6" fmla="*/ 603 w 603"/>
                <a:gd name="T7" fmla="*/ 524 h 1045"/>
                <a:gd name="T8" fmla="*/ 302 w 603"/>
                <a:gd name="T9" fmla="*/ 0 h 1045"/>
              </a:gdLst>
              <a:ahLst/>
              <a:cxnLst>
                <a:cxn ang="0">
                  <a:pos x="T0" y="T1"/>
                </a:cxn>
                <a:cxn ang="0">
                  <a:pos x="T2" y="T3"/>
                </a:cxn>
                <a:cxn ang="0">
                  <a:pos x="T4" y="T5"/>
                </a:cxn>
                <a:cxn ang="0">
                  <a:pos x="T6" y="T7"/>
                </a:cxn>
                <a:cxn ang="0">
                  <a:pos x="T8" y="T9"/>
                </a:cxn>
              </a:cxnLst>
              <a:rect l="0" t="0" r="r" b="b"/>
              <a:pathLst>
                <a:path w="603" h="1045">
                  <a:moveTo>
                    <a:pt x="302" y="0"/>
                  </a:moveTo>
                  <a:lnTo>
                    <a:pt x="0" y="523"/>
                  </a:lnTo>
                  <a:lnTo>
                    <a:pt x="302" y="1045"/>
                  </a:lnTo>
                  <a:lnTo>
                    <a:pt x="603" y="524"/>
                  </a:lnTo>
                  <a:lnTo>
                    <a:pt x="302" y="0"/>
                  </a:lnTo>
                  <a:close/>
                </a:path>
              </a:pathLst>
            </a:custGeom>
            <a:grpFill/>
            <a:ln>
              <a:solidFill>
                <a:srgbClr val="C12332"/>
              </a:solidFill>
            </a:ln>
          </p:spPr>
          <p:txBody>
            <a:bodyPr vert="horz" wrap="square" lIns="121920" tIns="60960" rIns="121920" bIns="60960" numCol="1" anchor="t" anchorCtr="0" compatLnSpc="1"/>
            <a:lstStyle/>
            <a:p>
              <a:endParaRPr lang="en-US" sz="2400"/>
            </a:p>
          </p:txBody>
        </p:sp>
      </p:grpSp>
      <p:grpSp>
        <p:nvGrpSpPr>
          <p:cNvPr id="12" name="object325"/>
          <p:cNvGrpSpPr/>
          <p:nvPr/>
        </p:nvGrpSpPr>
        <p:grpSpPr>
          <a:xfrm>
            <a:off x="5766632" y="1502323"/>
            <a:ext cx="2554817" cy="2220557"/>
            <a:chOff x="4103688" y="1257300"/>
            <a:chExt cx="1916113" cy="1665418"/>
          </a:xfrm>
          <a:noFill/>
        </p:grpSpPr>
        <p:sp>
          <p:nvSpPr>
            <p:cNvPr id="13" name="Freeform 344"/>
            <p:cNvSpPr/>
            <p:nvPr/>
          </p:nvSpPr>
          <p:spPr bwMode="auto">
            <a:xfrm>
              <a:off x="4105275" y="1262063"/>
              <a:ext cx="1436688" cy="827088"/>
            </a:xfrm>
            <a:custGeom>
              <a:avLst/>
              <a:gdLst>
                <a:gd name="T0" fmla="*/ 301 w 905"/>
                <a:gd name="T1" fmla="*/ 0 h 521"/>
                <a:gd name="T2" fmla="*/ 301 w 905"/>
                <a:gd name="T3" fmla="*/ 0 h 521"/>
                <a:gd name="T4" fmla="*/ 0 w 905"/>
                <a:gd name="T5" fmla="*/ 521 h 521"/>
                <a:gd name="T6" fmla="*/ 0 w 905"/>
                <a:gd name="T7" fmla="*/ 521 h 521"/>
                <a:gd name="T8" fmla="*/ 603 w 905"/>
                <a:gd name="T9" fmla="*/ 521 h 521"/>
                <a:gd name="T10" fmla="*/ 905 w 905"/>
                <a:gd name="T11" fmla="*/ 0 h 521"/>
                <a:gd name="T12" fmla="*/ 905 w 905"/>
                <a:gd name="T13" fmla="*/ 0 h 521"/>
                <a:gd name="T14" fmla="*/ 905 w 905"/>
                <a:gd name="T15" fmla="*/ 0 h 521"/>
                <a:gd name="T16" fmla="*/ 301 w 905"/>
                <a:gd name="T17"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521">
                  <a:moveTo>
                    <a:pt x="301" y="0"/>
                  </a:moveTo>
                  <a:lnTo>
                    <a:pt x="301" y="0"/>
                  </a:lnTo>
                  <a:lnTo>
                    <a:pt x="0" y="521"/>
                  </a:lnTo>
                  <a:lnTo>
                    <a:pt x="0" y="521"/>
                  </a:lnTo>
                  <a:lnTo>
                    <a:pt x="603" y="521"/>
                  </a:lnTo>
                  <a:lnTo>
                    <a:pt x="905" y="0"/>
                  </a:lnTo>
                  <a:lnTo>
                    <a:pt x="905" y="0"/>
                  </a:lnTo>
                  <a:lnTo>
                    <a:pt x="905" y="0"/>
                  </a:lnTo>
                  <a:lnTo>
                    <a:pt x="301" y="0"/>
                  </a:lnTo>
                  <a:close/>
                </a:path>
              </a:pathLst>
            </a:custGeom>
            <a:grpFill/>
            <a:ln>
              <a:solidFill>
                <a:srgbClr val="C12332"/>
              </a:solidFill>
            </a:ln>
          </p:spPr>
          <p:txBody>
            <a:bodyPr vert="horz" wrap="square" lIns="121920" tIns="60960" rIns="121920" bIns="60960" numCol="1" anchor="t" anchorCtr="0" compatLnSpc="1"/>
            <a:lstStyle/>
            <a:p>
              <a:endParaRPr lang="en-US" sz="2400"/>
            </a:p>
          </p:txBody>
        </p:sp>
        <p:sp>
          <p:nvSpPr>
            <p:cNvPr id="14" name="Freeform 346"/>
            <p:cNvSpPr/>
            <p:nvPr/>
          </p:nvSpPr>
          <p:spPr bwMode="auto">
            <a:xfrm>
              <a:off x="4103688" y="2092455"/>
              <a:ext cx="1436688" cy="830263"/>
            </a:xfrm>
            <a:custGeom>
              <a:avLst/>
              <a:gdLst>
                <a:gd name="T0" fmla="*/ 0 w 905"/>
                <a:gd name="T1" fmla="*/ 0 h 523"/>
                <a:gd name="T2" fmla="*/ 0 w 905"/>
                <a:gd name="T3" fmla="*/ 0 h 523"/>
                <a:gd name="T4" fmla="*/ 302 w 905"/>
                <a:gd name="T5" fmla="*/ 523 h 523"/>
                <a:gd name="T6" fmla="*/ 302 w 905"/>
                <a:gd name="T7" fmla="*/ 523 h 523"/>
                <a:gd name="T8" fmla="*/ 302 w 905"/>
                <a:gd name="T9" fmla="*/ 523 h 523"/>
                <a:gd name="T10" fmla="*/ 905 w 905"/>
                <a:gd name="T11" fmla="*/ 523 h 523"/>
                <a:gd name="T12" fmla="*/ 905 w 905"/>
                <a:gd name="T13" fmla="*/ 523 h 523"/>
                <a:gd name="T14" fmla="*/ 604 w 905"/>
                <a:gd name="T15" fmla="*/ 0 h 523"/>
                <a:gd name="T16" fmla="*/ 0 w 905"/>
                <a:gd name="T17"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523">
                  <a:moveTo>
                    <a:pt x="0" y="0"/>
                  </a:moveTo>
                  <a:lnTo>
                    <a:pt x="0" y="0"/>
                  </a:lnTo>
                  <a:lnTo>
                    <a:pt x="302" y="523"/>
                  </a:lnTo>
                  <a:lnTo>
                    <a:pt x="302" y="523"/>
                  </a:lnTo>
                  <a:lnTo>
                    <a:pt x="302" y="523"/>
                  </a:lnTo>
                  <a:lnTo>
                    <a:pt x="905" y="523"/>
                  </a:lnTo>
                  <a:lnTo>
                    <a:pt x="905" y="523"/>
                  </a:lnTo>
                  <a:lnTo>
                    <a:pt x="604" y="0"/>
                  </a:lnTo>
                  <a:lnTo>
                    <a:pt x="0" y="0"/>
                  </a:lnTo>
                  <a:close/>
                </a:path>
              </a:pathLst>
            </a:custGeom>
            <a:grpFill/>
            <a:ln>
              <a:solidFill>
                <a:srgbClr val="C12332"/>
              </a:solidFill>
            </a:ln>
          </p:spPr>
          <p:txBody>
            <a:bodyPr vert="horz" wrap="square" lIns="121920" tIns="60960" rIns="121920" bIns="60960" numCol="1" anchor="t" anchorCtr="0" compatLnSpc="1"/>
            <a:lstStyle/>
            <a:p>
              <a:endParaRPr lang="en-US" sz="2400" dirty="0"/>
            </a:p>
          </p:txBody>
        </p:sp>
        <p:sp>
          <p:nvSpPr>
            <p:cNvPr id="15" name="Freeform 351"/>
            <p:cNvSpPr/>
            <p:nvPr/>
          </p:nvSpPr>
          <p:spPr bwMode="auto">
            <a:xfrm>
              <a:off x="5062538" y="1257300"/>
              <a:ext cx="957263" cy="1658938"/>
            </a:xfrm>
            <a:custGeom>
              <a:avLst/>
              <a:gdLst>
                <a:gd name="T0" fmla="*/ 301 w 603"/>
                <a:gd name="T1" fmla="*/ 0 h 1045"/>
                <a:gd name="T2" fmla="*/ 0 w 603"/>
                <a:gd name="T3" fmla="*/ 523 h 1045"/>
                <a:gd name="T4" fmla="*/ 301 w 603"/>
                <a:gd name="T5" fmla="*/ 1045 h 1045"/>
                <a:gd name="T6" fmla="*/ 603 w 603"/>
                <a:gd name="T7" fmla="*/ 524 h 1045"/>
                <a:gd name="T8" fmla="*/ 301 w 603"/>
                <a:gd name="T9" fmla="*/ 0 h 1045"/>
              </a:gdLst>
              <a:ahLst/>
              <a:cxnLst>
                <a:cxn ang="0">
                  <a:pos x="T0" y="T1"/>
                </a:cxn>
                <a:cxn ang="0">
                  <a:pos x="T2" y="T3"/>
                </a:cxn>
                <a:cxn ang="0">
                  <a:pos x="T4" y="T5"/>
                </a:cxn>
                <a:cxn ang="0">
                  <a:pos x="T6" y="T7"/>
                </a:cxn>
                <a:cxn ang="0">
                  <a:pos x="T8" y="T9"/>
                </a:cxn>
              </a:cxnLst>
              <a:rect l="0" t="0" r="r" b="b"/>
              <a:pathLst>
                <a:path w="603" h="1045">
                  <a:moveTo>
                    <a:pt x="301" y="0"/>
                  </a:moveTo>
                  <a:lnTo>
                    <a:pt x="0" y="523"/>
                  </a:lnTo>
                  <a:lnTo>
                    <a:pt x="301" y="1045"/>
                  </a:lnTo>
                  <a:lnTo>
                    <a:pt x="603" y="524"/>
                  </a:lnTo>
                  <a:lnTo>
                    <a:pt x="301" y="0"/>
                  </a:lnTo>
                  <a:close/>
                </a:path>
              </a:pathLst>
            </a:custGeom>
            <a:grpFill/>
            <a:ln>
              <a:solidFill>
                <a:srgbClr val="C12332"/>
              </a:solidFill>
            </a:ln>
          </p:spPr>
          <p:txBody>
            <a:bodyPr vert="horz" wrap="square" lIns="121920" tIns="60960" rIns="121920" bIns="60960" numCol="1" anchor="t" anchorCtr="0" compatLnSpc="1"/>
            <a:lstStyle/>
            <a:p>
              <a:endParaRPr lang="en-US" sz="2400"/>
            </a:p>
          </p:txBody>
        </p:sp>
      </p:grpSp>
      <p:sp>
        <p:nvSpPr>
          <p:cNvPr id="17" name="Freeform 154"/>
          <p:cNvSpPr>
            <a:spLocks noChangeAspect="1"/>
          </p:cNvSpPr>
          <p:nvPr/>
        </p:nvSpPr>
        <p:spPr bwMode="auto">
          <a:xfrm>
            <a:off x="6566408" y="2989626"/>
            <a:ext cx="548477" cy="437192"/>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rgbClr val="C12332"/>
          </a:solidFill>
          <a:ln w="9525">
            <a:noFill/>
            <a:round/>
          </a:ln>
        </p:spPr>
        <p:txBody>
          <a:bodyPr vert="horz" wrap="square" lIns="121920" tIns="60960" rIns="121920" bIns="60960" numCol="1" anchor="t" anchorCtr="0" compatLnSpc="1"/>
          <a:lstStyle/>
          <a:p>
            <a:endParaRPr lang="en-US" sz="2400"/>
          </a:p>
        </p:txBody>
      </p:sp>
      <p:sp>
        <p:nvSpPr>
          <p:cNvPr id="19" name="Text Placeholder 3"/>
          <p:cNvSpPr txBox="1"/>
          <p:nvPr/>
        </p:nvSpPr>
        <p:spPr>
          <a:xfrm rot="21182098">
            <a:off x="4426333" y="3900532"/>
            <a:ext cx="771364" cy="73866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sz="4800" b="1" dirty="0">
                <a:solidFill>
                  <a:sysClr val="windowText" lastClr="000000"/>
                </a:solidFill>
              </a:rPr>
              <a:t>01</a:t>
            </a:r>
            <a:endParaRPr lang="en-US" sz="1600" b="1" dirty="0">
              <a:solidFill>
                <a:sysClr val="windowText" lastClr="000000"/>
              </a:solidFill>
            </a:endParaRPr>
          </a:p>
        </p:txBody>
      </p:sp>
      <p:sp>
        <p:nvSpPr>
          <p:cNvPr id="20" name="Text Placeholder 3"/>
          <p:cNvSpPr txBox="1"/>
          <p:nvPr/>
        </p:nvSpPr>
        <p:spPr>
          <a:xfrm rot="21072471">
            <a:off x="6396932" y="1717720"/>
            <a:ext cx="771364" cy="73866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sz="4800" b="1" dirty="0">
                <a:solidFill>
                  <a:sysClr val="windowText" lastClr="000000"/>
                </a:solidFill>
              </a:rPr>
              <a:t>02</a:t>
            </a:r>
            <a:endParaRPr lang="en-US" sz="1600" b="1" dirty="0">
              <a:solidFill>
                <a:sysClr val="windowText" lastClr="000000"/>
              </a:solidFill>
            </a:endParaRPr>
          </a:p>
        </p:txBody>
      </p:sp>
      <p:sp>
        <p:nvSpPr>
          <p:cNvPr id="21" name="Text Placeholder 3"/>
          <p:cNvSpPr txBox="1"/>
          <p:nvPr/>
        </p:nvSpPr>
        <p:spPr>
          <a:xfrm rot="20945933">
            <a:off x="7329547" y="2242125"/>
            <a:ext cx="771364" cy="73866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sz="4800" b="1" dirty="0">
                <a:solidFill>
                  <a:sysClr val="windowText" lastClr="000000"/>
                </a:solidFill>
              </a:rPr>
              <a:t>03</a:t>
            </a:r>
            <a:endParaRPr lang="en-US" sz="1600" b="1" dirty="0">
              <a:solidFill>
                <a:sysClr val="windowText" lastClr="000000"/>
              </a:solidFill>
            </a:endParaRPr>
          </a:p>
        </p:txBody>
      </p:sp>
      <p:sp>
        <p:nvSpPr>
          <p:cNvPr id="23" name="文本框 22"/>
          <p:cNvSpPr txBox="1"/>
          <p:nvPr/>
        </p:nvSpPr>
        <p:spPr>
          <a:xfrm>
            <a:off x="8405446" y="1714186"/>
            <a:ext cx="3167469" cy="1846659"/>
          </a:xfrm>
          <a:prstGeom prst="rect">
            <a:avLst/>
          </a:prstGeom>
          <a:noFill/>
        </p:spPr>
        <p:txBody>
          <a:bodyPr wrap="square" rtlCol="0">
            <a:spAutoFit/>
          </a:bodyPr>
          <a:lstStyle/>
          <a:p>
            <a:r>
              <a:rPr lang="zh-CN" altLang="en-US" sz="2400" b="1" dirty="0" smtClean="0">
                <a:solidFill>
                  <a:sysClr val="windowText" lastClr="000000"/>
                </a:solidFill>
                <a:latin typeface="微软雅黑" panose="020B0503020204020204" pitchFamily="34" charset="-122"/>
                <a:ea typeface="微软雅黑" panose="020B0503020204020204" pitchFamily="34" charset="-122"/>
              </a:rPr>
              <a:t>完善参与人信息管理：</a:t>
            </a:r>
            <a:endParaRPr lang="en-US" altLang="zh-CN" sz="2400" b="1" dirty="0" smtClean="0">
              <a:solidFill>
                <a:sysClr val="windowText" lastClr="000000"/>
              </a:solidFill>
              <a:latin typeface="微软雅黑" panose="020B0503020204020204" pitchFamily="34" charset="-122"/>
              <a:ea typeface="微软雅黑" panose="020B0503020204020204" pitchFamily="34" charset="-122"/>
            </a:endParaRPr>
          </a:p>
          <a:p>
            <a:endParaRPr lang="en-US" altLang="zh-CN" sz="2400" b="1" dirty="0">
              <a:solidFill>
                <a:sysClr val="windowText" lastClr="000000"/>
              </a:solidFill>
              <a:latin typeface="微软雅黑" panose="020B0503020204020204" pitchFamily="34" charset="-122"/>
              <a:ea typeface="微软雅黑" panose="020B0503020204020204" pitchFamily="34" charset="-122"/>
            </a:endParaRPr>
          </a:p>
          <a:p>
            <a:r>
              <a:rPr lang="zh-CN" altLang="en-US" sz="2200" dirty="0" smtClean="0">
                <a:solidFill>
                  <a:schemeClr val="accent1">
                    <a:lumMod val="50000"/>
                  </a:schemeClr>
                </a:solidFill>
                <a:latin typeface="微软雅黑" panose="020B0503020204020204" pitchFamily="34" charset="-122"/>
                <a:ea typeface="微软雅黑" panose="020B0503020204020204" pitchFamily="34" charset="-122"/>
              </a:rPr>
              <a:t>系统确认、按类型逐步试点；</a:t>
            </a:r>
            <a:endParaRPr lang="en-US" altLang="zh-CN" sz="2200" dirty="0" smtClean="0">
              <a:solidFill>
                <a:schemeClr val="accent1">
                  <a:lumMod val="50000"/>
                </a:schemeClr>
              </a:solidFill>
              <a:latin typeface="微软雅黑" panose="020B0503020204020204" pitchFamily="34" charset="-122"/>
              <a:ea typeface="微软雅黑" panose="020B0503020204020204" pitchFamily="34" charset="-122"/>
            </a:endParaRPr>
          </a:p>
          <a:p>
            <a:r>
              <a:rPr lang="zh-CN" altLang="en-US" sz="2200" dirty="0">
                <a:solidFill>
                  <a:schemeClr val="accent1">
                    <a:lumMod val="50000"/>
                  </a:schemeClr>
                </a:solidFill>
                <a:latin typeface="微软雅黑" panose="020B0503020204020204" pitchFamily="34" charset="-122"/>
                <a:ea typeface="微软雅黑" panose="020B0503020204020204" pitchFamily="34" charset="-122"/>
              </a:rPr>
              <a:t>参与</a:t>
            </a:r>
            <a:r>
              <a:rPr lang="zh-CN" altLang="en-US" sz="2200" dirty="0" smtClean="0">
                <a:solidFill>
                  <a:schemeClr val="accent1">
                    <a:lumMod val="50000"/>
                  </a:schemeClr>
                </a:solidFill>
                <a:latin typeface="微软雅黑" panose="020B0503020204020204" pitchFamily="34" charset="-122"/>
                <a:ea typeface="微软雅黑" panose="020B0503020204020204" pitchFamily="34" charset="-122"/>
              </a:rPr>
              <a:t>人、参与单位知情</a:t>
            </a:r>
            <a:endParaRPr lang="zh-CN" altLang="en-US" sz="22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938688" y="4994892"/>
            <a:ext cx="2913344" cy="1200329"/>
          </a:xfrm>
          <a:prstGeom prst="rect">
            <a:avLst/>
          </a:prstGeom>
          <a:noFill/>
        </p:spPr>
        <p:txBody>
          <a:bodyPr wrap="square" rtlCol="0">
            <a:spAutoFit/>
          </a:bodyPr>
          <a:lstStyle/>
          <a:p>
            <a:r>
              <a:rPr lang="zh-CN" altLang="en-US" sz="2400" dirty="0" smtClean="0">
                <a:solidFill>
                  <a:sysClr val="windowText" lastClr="000000"/>
                </a:solidFill>
                <a:latin typeface="微软雅黑" panose="020B0503020204020204" pitchFamily="34" charset="-122"/>
                <a:ea typeface="微软雅黑" panose="020B0503020204020204" pitchFamily="34" charset="-122"/>
              </a:rPr>
              <a:t>逐步推进数据服务功能，提供更多统计与分析；</a:t>
            </a:r>
            <a:endParaRPr lang="zh-CN" altLang="en-US" sz="2400" dirty="0">
              <a:solidFill>
                <a:sysClr val="windowText" lastClr="00000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95066" y="1506008"/>
            <a:ext cx="3516922" cy="1985159"/>
          </a:xfrm>
          <a:prstGeom prst="rect">
            <a:avLst/>
          </a:prstGeom>
          <a:noFill/>
        </p:spPr>
        <p:txBody>
          <a:bodyPr wrap="square" rtlCol="0">
            <a:spAutoFit/>
          </a:bodyPr>
          <a:lstStyle/>
          <a:p>
            <a:pPr algn="ctr">
              <a:lnSpc>
                <a:spcPct val="150000"/>
              </a:lnSpc>
            </a:pPr>
            <a:r>
              <a:rPr lang="zh-CN" altLang="en-US" sz="2200" b="1" dirty="0" smtClean="0">
                <a:solidFill>
                  <a:sysClr val="windowText" lastClr="000000"/>
                </a:solidFill>
                <a:latin typeface="微软雅黑" panose="020B0503020204020204" pitchFamily="34" charset="-122"/>
                <a:ea typeface="微软雅黑" panose="020B0503020204020204" pitchFamily="34" charset="-122"/>
              </a:rPr>
              <a:t>信息公开共享：</a:t>
            </a:r>
            <a:endParaRPr lang="en-US" altLang="zh-CN" sz="2200" b="1"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solidFill>
                  <a:schemeClr val="accent1">
                    <a:lumMod val="50000"/>
                  </a:schemeClr>
                </a:solidFill>
                <a:latin typeface="微软雅黑" panose="020B0503020204020204" pitchFamily="34" charset="-122"/>
                <a:ea typeface="微软雅黑" panose="020B0503020204020204" pitchFamily="34" charset="-122"/>
              </a:rPr>
              <a:t>依据“科学基金条例”；有条件公开共享；</a:t>
            </a:r>
            <a:endParaRPr lang="en-US" altLang="zh-CN" sz="2000" dirty="0" smtClean="0">
              <a:solidFill>
                <a:schemeClr val="accent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结</a:t>
            </a:r>
            <a:r>
              <a:rPr lang="zh-CN" altLang="en-US" sz="2000" dirty="0" smtClean="0">
                <a:solidFill>
                  <a:schemeClr val="accent1">
                    <a:lumMod val="50000"/>
                  </a:schemeClr>
                </a:solidFill>
                <a:latin typeface="微软雅黑" panose="020B0503020204020204" pitchFamily="34" charset="-122"/>
                <a:ea typeface="微软雅黑" panose="020B0503020204020204" pitchFamily="34" charset="-122"/>
              </a:rPr>
              <a:t>题信息完全公开共享</a:t>
            </a:r>
            <a:endParaRPr lang="zh-CN" altLang="en-US" sz="20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95066" y="403195"/>
            <a:ext cx="7810380" cy="646331"/>
          </a:xfrm>
          <a:prstGeom prst="rect">
            <a:avLst/>
          </a:prstGeom>
          <a:noFill/>
        </p:spPr>
        <p:txBody>
          <a:bodyPr wrap="square" rtlCol="0">
            <a:spAutoFit/>
          </a:bodyPr>
          <a:lstStyle/>
          <a:p>
            <a:r>
              <a:rPr lang="zh-CN" altLang="en-US" sz="3600" b="1" dirty="0" smtClean="0">
                <a:solidFill>
                  <a:srgbClr val="A52325"/>
                </a:solidFill>
                <a:latin typeface="微软雅黑" panose="020B0503020204020204" pitchFamily="34" charset="-122"/>
                <a:ea typeface="微软雅黑" panose="020B0503020204020204" pitchFamily="34" charset="-122"/>
              </a:rPr>
              <a:t>依托单位管理工作报告：问题回复</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29" name="矩形 28"/>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4548554" y="2874694"/>
            <a:ext cx="480646" cy="646331"/>
          </a:xfrm>
          <a:prstGeom prst="rect">
            <a:avLst/>
          </a:prstGeom>
          <a:noFill/>
        </p:spPr>
        <p:txBody>
          <a:bodyPr wrap="square" rtlCol="0">
            <a:spAutoFit/>
          </a:bodyPr>
          <a:lstStyle/>
          <a:p>
            <a:r>
              <a:rPr lang="en-US" altLang="zh-CN" sz="36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Q</a:t>
            </a:r>
            <a:endParaRPr lang="zh-CN" altLang="en-US" sz="36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1" name="TextBox 30"/>
          <p:cNvSpPr txBox="1"/>
          <p:nvPr/>
        </p:nvSpPr>
        <p:spPr>
          <a:xfrm>
            <a:off x="6520131" y="3965090"/>
            <a:ext cx="524967" cy="646331"/>
          </a:xfrm>
          <a:prstGeom prst="rect">
            <a:avLst/>
          </a:prstGeom>
          <a:noFill/>
        </p:spPr>
        <p:txBody>
          <a:bodyPr wrap="square" rtlCol="0">
            <a:spAutoFit/>
          </a:bodyPr>
          <a:lstStyle/>
          <a:p>
            <a:r>
              <a:rPr lang="en-US" altLang="zh-CN" sz="36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endParaRPr lang="zh-CN" altLang="en-US" sz="36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Text Placeholder 3"/>
          <p:cNvSpPr txBox="1"/>
          <p:nvPr/>
        </p:nvSpPr>
        <p:spPr>
          <a:xfrm rot="21182098">
            <a:off x="7308601" y="4496927"/>
            <a:ext cx="771364" cy="73866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sz="4800" b="1" dirty="0" smtClean="0">
                <a:solidFill>
                  <a:sysClr val="windowText" lastClr="000000"/>
                </a:solidFill>
              </a:rPr>
              <a:t>04</a:t>
            </a:r>
            <a:endParaRPr lang="en-US" sz="1600" b="1" dirty="0">
              <a:solidFill>
                <a:sysClr val="windowText" lastClr="000000"/>
              </a:solidFill>
            </a:endParaRPr>
          </a:p>
        </p:txBody>
      </p:sp>
      <p:sp>
        <p:nvSpPr>
          <p:cNvPr id="33" name="Text Placeholder 3"/>
          <p:cNvSpPr txBox="1"/>
          <p:nvPr/>
        </p:nvSpPr>
        <p:spPr>
          <a:xfrm rot="21182098">
            <a:off x="6386951" y="5005432"/>
            <a:ext cx="771364" cy="73866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sz="4800" b="1" dirty="0" smtClean="0">
                <a:solidFill>
                  <a:sysClr val="windowText" lastClr="000000"/>
                </a:solidFill>
              </a:rPr>
              <a:t>05</a:t>
            </a:r>
            <a:endParaRPr lang="en-US" sz="1600" b="1" dirty="0">
              <a:solidFill>
                <a:sysClr val="windowText" lastClr="000000"/>
              </a:solidFill>
            </a:endParaRPr>
          </a:p>
        </p:txBody>
      </p:sp>
      <p:sp>
        <p:nvSpPr>
          <p:cNvPr id="34" name="Freeform 154"/>
          <p:cNvSpPr>
            <a:spLocks noChangeAspect="1"/>
          </p:cNvSpPr>
          <p:nvPr/>
        </p:nvSpPr>
        <p:spPr bwMode="auto">
          <a:xfrm>
            <a:off x="5494509" y="3527898"/>
            <a:ext cx="548477" cy="437192"/>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rgbClr val="C12332"/>
          </a:solidFill>
          <a:ln w="9525">
            <a:noFill/>
            <a:round/>
          </a:ln>
        </p:spPr>
        <p:txBody>
          <a:bodyPr vert="horz" wrap="square" lIns="121920" tIns="60960" rIns="121920" bIns="60960" numCol="1" anchor="t" anchorCtr="0" compatLnSpc="1"/>
          <a:lstStyle/>
          <a:p>
            <a:endParaRPr lang="en-US" sz="2400"/>
          </a:p>
        </p:txBody>
      </p:sp>
      <p:sp>
        <p:nvSpPr>
          <p:cNvPr id="35" name="文本框 26"/>
          <p:cNvSpPr txBox="1"/>
          <p:nvPr/>
        </p:nvSpPr>
        <p:spPr>
          <a:xfrm>
            <a:off x="234891" y="3918923"/>
            <a:ext cx="3877097" cy="1615827"/>
          </a:xfrm>
          <a:prstGeom prst="rect">
            <a:avLst/>
          </a:prstGeom>
          <a:noFill/>
        </p:spPr>
        <p:txBody>
          <a:bodyPr wrap="square" rtlCol="0">
            <a:spAutoFit/>
          </a:bodyPr>
          <a:lstStyle/>
          <a:p>
            <a:pPr algn="ctr">
              <a:lnSpc>
                <a:spcPct val="150000"/>
              </a:lnSpc>
            </a:pPr>
            <a:r>
              <a:rPr lang="zh-CN" altLang="en-US" sz="2200" b="1" dirty="0">
                <a:solidFill>
                  <a:sysClr val="windowText" lastClr="000000"/>
                </a:solidFill>
                <a:latin typeface="微软雅黑" panose="020B0503020204020204" pitchFamily="34" charset="-122"/>
                <a:ea typeface="微软雅黑" panose="020B0503020204020204" pitchFamily="34" charset="-122"/>
              </a:rPr>
              <a:t>加强痕迹管理</a:t>
            </a:r>
            <a:r>
              <a:rPr lang="zh-CN" altLang="en-US" sz="2200" b="1" dirty="0" smtClean="0">
                <a:solidFill>
                  <a:sysClr val="windowText" lastClr="000000"/>
                </a:solidFill>
                <a:latin typeface="微软雅黑" panose="020B0503020204020204" pitchFamily="34" charset="-122"/>
                <a:ea typeface="微软雅黑" panose="020B0503020204020204" pitchFamily="34" charset="-122"/>
              </a:rPr>
              <a:t>：</a:t>
            </a:r>
            <a:endParaRPr lang="en-US" altLang="zh-CN" sz="2200" b="1"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pPr>
            <a:r>
              <a:rPr lang="zh-CN" altLang="en-US" sz="2200" dirty="0">
                <a:solidFill>
                  <a:sysClr val="windowText" lastClr="000000"/>
                </a:solidFill>
                <a:latin typeface="微软雅黑" panose="020B0503020204020204" pitchFamily="34" charset="-122"/>
                <a:ea typeface="微软雅黑" panose="020B0503020204020204" pitchFamily="34" charset="-122"/>
              </a:rPr>
              <a:t>系统</a:t>
            </a:r>
            <a:r>
              <a:rPr lang="zh-CN" altLang="en-US" sz="2200" dirty="0" smtClean="0">
                <a:solidFill>
                  <a:sysClr val="windowText" lastClr="000000"/>
                </a:solidFill>
                <a:latin typeface="微软雅黑" panose="020B0503020204020204" pitchFamily="34" charset="-122"/>
                <a:ea typeface="微软雅黑" panose="020B0503020204020204" pitchFamily="34" charset="-122"/>
              </a:rPr>
              <a:t>记录申请审核退回信息；</a:t>
            </a:r>
            <a:endParaRPr lang="en-US" altLang="zh-CN" sz="22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pPr>
            <a:r>
              <a:rPr lang="zh-CN" altLang="en-US" sz="2200" dirty="0" smtClean="0">
                <a:solidFill>
                  <a:sysClr val="windowText" lastClr="000000"/>
                </a:solidFill>
                <a:latin typeface="微软雅黑" panose="020B0503020204020204" pitchFamily="34" charset="-122"/>
                <a:ea typeface="微软雅黑" panose="020B0503020204020204" pitchFamily="34" charset="-122"/>
              </a:rPr>
              <a:t>变更全过程系统实现</a:t>
            </a:r>
            <a:endParaRPr lang="zh-CN" altLang="en-US" sz="2200" dirty="0">
              <a:solidFill>
                <a:sysClr val="windowText" lastClr="000000"/>
              </a:solidFill>
              <a:latin typeface="微软雅黑" panose="020B0503020204020204" pitchFamily="34" charset="-122"/>
              <a:ea typeface="微软雅黑" panose="020B0503020204020204" pitchFamily="34" charset="-122"/>
            </a:endParaRPr>
          </a:p>
        </p:txBody>
      </p:sp>
      <p:sp>
        <p:nvSpPr>
          <p:cNvPr id="37" name="文本框 24"/>
          <p:cNvSpPr txBox="1"/>
          <p:nvPr/>
        </p:nvSpPr>
        <p:spPr>
          <a:xfrm>
            <a:off x="1075640" y="6010554"/>
            <a:ext cx="4967346" cy="461665"/>
          </a:xfrm>
          <a:prstGeom prst="rect">
            <a:avLst/>
          </a:prstGeom>
          <a:noFill/>
        </p:spPr>
        <p:txBody>
          <a:bodyPr wrap="square" rtlCol="0">
            <a:spAutoFit/>
          </a:bodyPr>
          <a:lstStyle/>
          <a:p>
            <a:r>
              <a:rPr lang="zh-CN" altLang="en-US" sz="2400" dirty="0" smtClean="0">
                <a:solidFill>
                  <a:schemeClr val="accent1">
                    <a:lumMod val="50000"/>
                  </a:schemeClr>
                </a:solidFill>
                <a:latin typeface="微软雅黑" panose="020B0503020204020204" pitchFamily="34" charset="-122"/>
                <a:ea typeface="微软雅黑" panose="020B0503020204020204" pitchFamily="34" charset="-122"/>
              </a:rPr>
              <a:t>做好系统压力测试、保障受理平稳；</a:t>
            </a:r>
            <a:endParaRPr lang="zh-CN" altLang="en-US" sz="2400" dirty="0">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0" y="2731806"/>
            <a:ext cx="5958507" cy="4131945"/>
            <a:chOff x="0" y="2716566"/>
            <a:chExt cx="5958507" cy="4131945"/>
          </a:xfrm>
        </p:grpSpPr>
        <p:sp>
          <p:nvSpPr>
            <p:cNvPr id="12" name="矩形 11"/>
            <p:cNvSpPr/>
            <p:nvPr/>
          </p:nvSpPr>
          <p:spPr>
            <a:xfrm>
              <a:off x="0" y="4875056"/>
              <a:ext cx="5958507" cy="1973455"/>
            </a:xfrm>
            <a:custGeom>
              <a:avLst/>
              <a:gdLst>
                <a:gd name="connsiteX0" fmla="*/ 0 w 3074337"/>
                <a:gd name="connsiteY0" fmla="*/ 0 h 1201930"/>
                <a:gd name="connsiteX1" fmla="*/ 3074337 w 3074337"/>
                <a:gd name="connsiteY1" fmla="*/ 0 h 1201930"/>
                <a:gd name="connsiteX2" fmla="*/ 3074337 w 3074337"/>
                <a:gd name="connsiteY2" fmla="*/ 1201930 h 1201930"/>
                <a:gd name="connsiteX3" fmla="*/ 0 w 3074337"/>
                <a:gd name="connsiteY3" fmla="*/ 1201930 h 1201930"/>
                <a:gd name="connsiteX4" fmla="*/ 0 w 3074337"/>
                <a:gd name="connsiteY4" fmla="*/ 0 h 1201930"/>
                <a:gd name="connsiteX0-1" fmla="*/ 0 w 3683937"/>
                <a:gd name="connsiteY0-2" fmla="*/ 0 h 2125855"/>
                <a:gd name="connsiteX1-3" fmla="*/ 3683937 w 3683937"/>
                <a:gd name="connsiteY1-4" fmla="*/ 923925 h 2125855"/>
                <a:gd name="connsiteX2-5" fmla="*/ 3683937 w 3683937"/>
                <a:gd name="connsiteY2-6" fmla="*/ 2125855 h 2125855"/>
                <a:gd name="connsiteX3-7" fmla="*/ 609600 w 3683937"/>
                <a:gd name="connsiteY3-8" fmla="*/ 2125855 h 2125855"/>
                <a:gd name="connsiteX4-9" fmla="*/ 0 w 3683937"/>
                <a:gd name="connsiteY4-10" fmla="*/ 0 h 2125855"/>
                <a:gd name="connsiteX0-11" fmla="*/ 0 w 3683937"/>
                <a:gd name="connsiteY0-12" fmla="*/ 0 h 2125855"/>
                <a:gd name="connsiteX1-13" fmla="*/ 3131487 w 3683937"/>
                <a:gd name="connsiteY1-14" fmla="*/ 419100 h 2125855"/>
                <a:gd name="connsiteX2-15" fmla="*/ 3683937 w 3683937"/>
                <a:gd name="connsiteY2-16" fmla="*/ 2125855 h 2125855"/>
                <a:gd name="connsiteX3-17" fmla="*/ 609600 w 3683937"/>
                <a:gd name="connsiteY3-18" fmla="*/ 2125855 h 2125855"/>
                <a:gd name="connsiteX4-19" fmla="*/ 0 w 3683937"/>
                <a:gd name="connsiteY4-20" fmla="*/ 0 h 2125855"/>
                <a:gd name="connsiteX0-21" fmla="*/ 2811780 w 6495717"/>
                <a:gd name="connsiteY0-22" fmla="*/ 0 h 2125855"/>
                <a:gd name="connsiteX1-23" fmla="*/ 5943267 w 6495717"/>
                <a:gd name="connsiteY1-24" fmla="*/ 419100 h 2125855"/>
                <a:gd name="connsiteX2-25" fmla="*/ 6495717 w 6495717"/>
                <a:gd name="connsiteY2-26" fmla="*/ 2125855 h 2125855"/>
                <a:gd name="connsiteX3-27" fmla="*/ 0 w 6495717"/>
                <a:gd name="connsiteY3-28" fmla="*/ 1965835 h 2125855"/>
                <a:gd name="connsiteX4-29" fmla="*/ 2811780 w 6495717"/>
                <a:gd name="connsiteY4-30" fmla="*/ 0 h 2125855"/>
                <a:gd name="connsiteX0-31" fmla="*/ 2811780 w 5943267"/>
                <a:gd name="connsiteY0-32" fmla="*/ 0 h 1965835"/>
                <a:gd name="connsiteX1-33" fmla="*/ 5943267 w 5943267"/>
                <a:gd name="connsiteY1-34" fmla="*/ 419100 h 1965835"/>
                <a:gd name="connsiteX2-35" fmla="*/ 4910757 w 5943267"/>
                <a:gd name="connsiteY2-36" fmla="*/ 1600075 h 1965835"/>
                <a:gd name="connsiteX3-37" fmla="*/ 0 w 5943267"/>
                <a:gd name="connsiteY3-38" fmla="*/ 1965835 h 1965835"/>
                <a:gd name="connsiteX4-39" fmla="*/ 2811780 w 5943267"/>
                <a:gd name="connsiteY4-40" fmla="*/ 0 h 1965835"/>
                <a:gd name="connsiteX0-41" fmla="*/ 2811780 w 5962317"/>
                <a:gd name="connsiteY0-42" fmla="*/ 0 h 1965835"/>
                <a:gd name="connsiteX1-43" fmla="*/ 5943267 w 5962317"/>
                <a:gd name="connsiteY1-44" fmla="*/ 419100 h 1965835"/>
                <a:gd name="connsiteX2-45" fmla="*/ 5962317 w 5962317"/>
                <a:gd name="connsiteY2-46" fmla="*/ 1950595 h 1965835"/>
                <a:gd name="connsiteX3-47" fmla="*/ 0 w 5962317"/>
                <a:gd name="connsiteY3-48" fmla="*/ 1965835 h 1965835"/>
                <a:gd name="connsiteX4-49" fmla="*/ 2811780 w 5962317"/>
                <a:gd name="connsiteY4-50" fmla="*/ 0 h 1965835"/>
                <a:gd name="connsiteX0-51" fmla="*/ 2811780 w 5962317"/>
                <a:gd name="connsiteY0-52" fmla="*/ 0 h 1965835"/>
                <a:gd name="connsiteX1-53" fmla="*/ 5958507 w 5962317"/>
                <a:gd name="connsiteY1-54" fmla="*/ 441960 h 1965835"/>
                <a:gd name="connsiteX2-55" fmla="*/ 5962317 w 5962317"/>
                <a:gd name="connsiteY2-56" fmla="*/ 1950595 h 1965835"/>
                <a:gd name="connsiteX3-57" fmla="*/ 0 w 5962317"/>
                <a:gd name="connsiteY3-58" fmla="*/ 1965835 h 1965835"/>
                <a:gd name="connsiteX4-59" fmla="*/ 2811780 w 5962317"/>
                <a:gd name="connsiteY4-60" fmla="*/ 0 h 1965835"/>
                <a:gd name="connsiteX0-61" fmla="*/ 2781300 w 5962317"/>
                <a:gd name="connsiteY0-62" fmla="*/ 0 h 1965835"/>
                <a:gd name="connsiteX1-63" fmla="*/ 5958507 w 5962317"/>
                <a:gd name="connsiteY1-64" fmla="*/ 441960 h 1965835"/>
                <a:gd name="connsiteX2-65" fmla="*/ 5962317 w 5962317"/>
                <a:gd name="connsiteY2-66" fmla="*/ 1950595 h 1965835"/>
                <a:gd name="connsiteX3-67" fmla="*/ 0 w 5962317"/>
                <a:gd name="connsiteY3-68" fmla="*/ 1965835 h 1965835"/>
                <a:gd name="connsiteX4-69" fmla="*/ 2781300 w 5962317"/>
                <a:gd name="connsiteY4-70" fmla="*/ 0 h 1965835"/>
                <a:gd name="connsiteX0-71" fmla="*/ 2781300 w 5958507"/>
                <a:gd name="connsiteY0-72" fmla="*/ 0 h 1973455"/>
                <a:gd name="connsiteX1-73" fmla="*/ 5958507 w 5958507"/>
                <a:gd name="connsiteY1-74" fmla="*/ 441960 h 1973455"/>
                <a:gd name="connsiteX2-75" fmla="*/ 5954697 w 5958507"/>
                <a:gd name="connsiteY2-76" fmla="*/ 1973455 h 1973455"/>
                <a:gd name="connsiteX3-77" fmla="*/ 0 w 5958507"/>
                <a:gd name="connsiteY3-78" fmla="*/ 1965835 h 1973455"/>
                <a:gd name="connsiteX4-79" fmla="*/ 2781300 w 5958507"/>
                <a:gd name="connsiteY4-80" fmla="*/ 0 h 1973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8507" h="1973455">
                  <a:moveTo>
                    <a:pt x="2781300" y="0"/>
                  </a:moveTo>
                  <a:lnTo>
                    <a:pt x="5958507" y="441960"/>
                  </a:lnTo>
                  <a:lnTo>
                    <a:pt x="5954697" y="1973455"/>
                  </a:lnTo>
                  <a:lnTo>
                    <a:pt x="0" y="1965835"/>
                  </a:lnTo>
                  <a:lnTo>
                    <a:pt x="2781300" y="0"/>
                  </a:lnTo>
                  <a:close/>
                </a:path>
              </a:pathLst>
            </a:custGeom>
            <a:solidFill>
              <a:srgbClr val="F2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0" y="2716566"/>
              <a:ext cx="2791088" cy="4124325"/>
            </a:xfrm>
            <a:custGeom>
              <a:avLst/>
              <a:gdLst>
                <a:gd name="connsiteX0" fmla="*/ 0 w 1905263"/>
                <a:gd name="connsiteY0" fmla="*/ 1152525 h 1152525"/>
                <a:gd name="connsiteX1" fmla="*/ 952632 w 1905263"/>
                <a:gd name="connsiteY1" fmla="*/ 0 h 1152525"/>
                <a:gd name="connsiteX2" fmla="*/ 1905263 w 1905263"/>
                <a:gd name="connsiteY2" fmla="*/ 1152525 h 1152525"/>
                <a:gd name="connsiteX3" fmla="*/ 0 w 1905263"/>
                <a:gd name="connsiteY3" fmla="*/ 1152525 h 1152525"/>
                <a:gd name="connsiteX0-1" fmla="*/ 0 w 1905263"/>
                <a:gd name="connsiteY0-2" fmla="*/ 2295525 h 2295525"/>
                <a:gd name="connsiteX1-3" fmla="*/ 9657 w 1905263"/>
                <a:gd name="connsiteY1-4" fmla="*/ 0 h 2295525"/>
                <a:gd name="connsiteX2-5" fmla="*/ 1905263 w 1905263"/>
                <a:gd name="connsiteY2-6" fmla="*/ 2295525 h 2295525"/>
                <a:gd name="connsiteX3-7" fmla="*/ 0 w 1905263"/>
                <a:gd name="connsiteY3-8" fmla="*/ 2295525 h 2295525"/>
                <a:gd name="connsiteX0-9" fmla="*/ 0 w 1895738"/>
                <a:gd name="connsiteY0-10" fmla="*/ 4124325 h 4124325"/>
                <a:gd name="connsiteX1-11" fmla="*/ 132 w 1895738"/>
                <a:gd name="connsiteY1-12" fmla="*/ 0 h 4124325"/>
                <a:gd name="connsiteX2-13" fmla="*/ 1895738 w 1895738"/>
                <a:gd name="connsiteY2-14" fmla="*/ 2295525 h 4124325"/>
                <a:gd name="connsiteX3-15" fmla="*/ 0 w 1895738"/>
                <a:gd name="connsiteY3-16" fmla="*/ 4124325 h 4124325"/>
                <a:gd name="connsiteX0-17" fmla="*/ 0 w 2791088"/>
                <a:gd name="connsiteY0-18" fmla="*/ 4124325 h 4124325"/>
                <a:gd name="connsiteX1-19" fmla="*/ 132 w 2791088"/>
                <a:gd name="connsiteY1-20" fmla="*/ 0 h 4124325"/>
                <a:gd name="connsiteX2-21" fmla="*/ 2791088 w 2791088"/>
                <a:gd name="connsiteY2-22" fmla="*/ 2162175 h 4124325"/>
                <a:gd name="connsiteX3-23" fmla="*/ 0 w 2791088"/>
                <a:gd name="connsiteY3-24" fmla="*/ 4124325 h 4124325"/>
              </a:gdLst>
              <a:ahLst/>
              <a:cxnLst>
                <a:cxn ang="0">
                  <a:pos x="connsiteX0-1" y="connsiteY0-2"/>
                </a:cxn>
                <a:cxn ang="0">
                  <a:pos x="connsiteX1-3" y="connsiteY1-4"/>
                </a:cxn>
                <a:cxn ang="0">
                  <a:pos x="connsiteX2-5" y="connsiteY2-6"/>
                </a:cxn>
                <a:cxn ang="0">
                  <a:pos x="connsiteX3-7" y="connsiteY3-8"/>
                </a:cxn>
              </a:cxnLst>
              <a:rect l="l" t="t" r="r" b="b"/>
              <a:pathLst>
                <a:path w="2791088" h="4124325">
                  <a:moveTo>
                    <a:pt x="0" y="4124325"/>
                  </a:moveTo>
                  <a:lnTo>
                    <a:pt x="132" y="0"/>
                  </a:lnTo>
                  <a:lnTo>
                    <a:pt x="2791088" y="2162175"/>
                  </a:lnTo>
                  <a:lnTo>
                    <a:pt x="0" y="4124325"/>
                  </a:lnTo>
                  <a:close/>
                </a:path>
              </a:pathLst>
            </a:cu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sp>
        <p:nvSpPr>
          <p:cNvPr id="5" name="文本框 4"/>
          <p:cNvSpPr txBox="1"/>
          <p:nvPr/>
        </p:nvSpPr>
        <p:spPr>
          <a:xfrm>
            <a:off x="2162438" y="5421505"/>
            <a:ext cx="4314547" cy="1323439"/>
          </a:xfrm>
          <a:prstGeom prst="rect">
            <a:avLst/>
          </a:prstGeom>
          <a:noFill/>
        </p:spPr>
        <p:txBody>
          <a:bodyPr wrap="square" rtlCol="0">
            <a:spAutoFit/>
          </a:bodyPr>
          <a:lstStyle/>
          <a:p>
            <a:r>
              <a:rPr lang="en-US" altLang="zh-CN" sz="5400" dirty="0">
                <a:solidFill>
                  <a:schemeClr val="bg1"/>
                </a:solidFill>
                <a:latin typeface="微软雅黑" panose="020B0503020204020204" pitchFamily="34" charset="-122"/>
                <a:ea typeface="微软雅黑" panose="020B0503020204020204" pitchFamily="34" charset="-122"/>
              </a:rPr>
              <a:t>PART</a:t>
            </a:r>
            <a:r>
              <a:rPr lang="en-US" altLang="zh-CN" sz="6600" dirty="0">
                <a:solidFill>
                  <a:schemeClr val="bg1"/>
                </a:solidFill>
                <a:latin typeface="微软雅黑" panose="020B0503020204020204" pitchFamily="34" charset="-122"/>
                <a:ea typeface="微软雅黑" panose="020B0503020204020204" pitchFamily="34" charset="-122"/>
              </a:rPr>
              <a:t> </a:t>
            </a:r>
            <a:r>
              <a:rPr lang="en-US" altLang="zh-CN" sz="8000" b="1" dirty="0">
                <a:solidFill>
                  <a:schemeClr val="bg1"/>
                </a:solidFill>
                <a:latin typeface="微软雅黑" panose="020B0503020204020204" pitchFamily="34" charset="-122"/>
                <a:ea typeface="微软雅黑" panose="020B0503020204020204" pitchFamily="34" charset="-122"/>
              </a:rPr>
              <a:t>04</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848937" y="1029074"/>
            <a:ext cx="4941547" cy="923330"/>
          </a:xfrm>
          <a:prstGeom prst="rect">
            <a:avLst/>
          </a:prstGeom>
          <a:noFill/>
        </p:spPr>
        <p:txBody>
          <a:bodyPr wrap="square" rtlCol="0">
            <a:spAutoFit/>
          </a:bodyPr>
          <a:lstStyle/>
          <a:p>
            <a:r>
              <a:rPr lang="zh-CN" altLang="en-US" sz="5400" b="1" dirty="0" smtClean="0">
                <a:solidFill>
                  <a:srgbClr val="A52325"/>
                </a:solidFill>
                <a:latin typeface="微软雅黑" panose="020B0503020204020204" pitchFamily="34" charset="-122"/>
                <a:ea typeface="微软雅黑" panose="020B0503020204020204" pitchFamily="34" charset="-122"/>
              </a:rPr>
              <a:t>信息服务工作</a:t>
            </a:r>
            <a:endParaRPr lang="zh-CN" altLang="en-US" sz="5400" b="1" dirty="0">
              <a:solidFill>
                <a:srgbClr val="A52325"/>
              </a:solidFill>
              <a:latin typeface="微软雅黑" panose="020B0503020204020204" pitchFamily="34" charset="-122"/>
              <a:ea typeface="微软雅黑" panose="020B0503020204020204" pitchFamily="34" charset="-122"/>
            </a:endParaRPr>
          </a:p>
        </p:txBody>
      </p:sp>
      <p:sp>
        <p:nvSpPr>
          <p:cNvPr id="7" name="Content Placeholder 2"/>
          <p:cNvSpPr txBox="1"/>
          <p:nvPr/>
        </p:nvSpPr>
        <p:spPr>
          <a:xfrm>
            <a:off x="7432431" y="4327222"/>
            <a:ext cx="3716215" cy="2188566"/>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2000" dirty="0" smtClean="0">
                <a:solidFill>
                  <a:sysClr val="windowText" lastClr="000000"/>
                </a:solidFill>
                <a:latin typeface="微软雅黑" panose="020B0503020204020204" pitchFamily="34" charset="-122"/>
                <a:ea typeface="微软雅黑" panose="020B0503020204020204" pitchFamily="34" charset="-122"/>
              </a:rPr>
              <a:t>项目信息综合检索</a:t>
            </a:r>
            <a:endParaRPr lang="en-US" altLang="zh-CN" sz="2000" dirty="0" smtClean="0">
              <a:solidFill>
                <a:sysClr val="windowText" lastClr="000000"/>
              </a:solidFill>
              <a:latin typeface="微软雅黑" panose="020B0503020204020204" pitchFamily="34" charset="-122"/>
              <a:ea typeface="微软雅黑" panose="020B0503020204020204" pitchFamily="34" charset="-122"/>
            </a:endParaRPr>
          </a:p>
          <a:p>
            <a:pPr marL="0" lvl="0" indent="0">
              <a:lnSpc>
                <a:spcPct val="150000"/>
              </a:lnSpc>
              <a:buNone/>
              <a:defRPr/>
            </a:pPr>
            <a:r>
              <a:rPr lang="zh-CN" altLang="en-US" sz="2000" dirty="0" smtClean="0">
                <a:solidFill>
                  <a:sysClr val="windowText" lastClr="000000"/>
                </a:solidFill>
                <a:latin typeface="微软雅黑" panose="020B0503020204020204" pitchFamily="34" charset="-122"/>
                <a:ea typeface="微软雅黑" panose="020B0503020204020204" pitchFamily="34" charset="-122"/>
              </a:rPr>
              <a:t>科学基金共享服务网</a:t>
            </a:r>
            <a:endParaRPr lang="en-US" altLang="zh-CN" sz="2000" dirty="0" smtClean="0">
              <a:solidFill>
                <a:sysClr val="windowText" lastClr="000000"/>
              </a:solidFill>
              <a:latin typeface="微软雅黑" panose="020B0503020204020204" pitchFamily="34" charset="-122"/>
              <a:ea typeface="微软雅黑" panose="020B0503020204020204" pitchFamily="34" charset="-122"/>
            </a:endParaRPr>
          </a:p>
          <a:p>
            <a:pPr marL="0" lvl="0" indent="0">
              <a:lnSpc>
                <a:spcPct val="150000"/>
              </a:lnSpc>
              <a:buNone/>
              <a:defRPr/>
            </a:pPr>
            <a:r>
              <a:rPr lang="zh-CN" altLang="en-US" sz="2000" dirty="0" smtClean="0">
                <a:solidFill>
                  <a:sysClr val="windowText" lastClr="000000"/>
                </a:solidFill>
                <a:latin typeface="微软雅黑" panose="020B0503020204020204" pitchFamily="34" charset="-122"/>
                <a:ea typeface="微软雅黑" panose="020B0503020204020204" pitchFamily="34" charset="-122"/>
              </a:rPr>
              <a:t>科学基金机构</a:t>
            </a:r>
            <a:r>
              <a:rPr lang="zh-CN" altLang="en-US" sz="2000" dirty="0">
                <a:solidFill>
                  <a:sysClr val="windowText" lastClr="000000"/>
                </a:solidFill>
                <a:latin typeface="微软雅黑" panose="020B0503020204020204" pitchFamily="34" charset="-122"/>
                <a:ea typeface="微软雅黑" panose="020B0503020204020204" pitchFamily="34" charset="-122"/>
              </a:rPr>
              <a:t>知识库</a:t>
            </a:r>
            <a:endParaRPr lang="en-US" altLang="zh-CN" sz="2000" dirty="0" smtClean="0">
              <a:solidFill>
                <a:sysClr val="windowText" lastClr="000000"/>
              </a:solidFill>
              <a:latin typeface="微软雅黑" panose="020B0503020204020204" pitchFamily="34" charset="-122"/>
              <a:ea typeface="微软雅黑" panose="020B0503020204020204" pitchFamily="34" charset="-122"/>
            </a:endParaRPr>
          </a:p>
          <a:p>
            <a:pPr marL="0" lvl="0" indent="0">
              <a:lnSpc>
                <a:spcPct val="150000"/>
              </a:lnSpc>
              <a:buNone/>
              <a:defRPr/>
            </a:pPr>
            <a:r>
              <a:rPr lang="zh-CN" altLang="en-US" sz="2000" dirty="0">
                <a:solidFill>
                  <a:sysClr val="windowText" lastClr="000000"/>
                </a:solidFill>
                <a:latin typeface="微软雅黑" panose="020B0503020204020204" pitchFamily="34" charset="-122"/>
                <a:ea typeface="微软雅黑" panose="020B0503020204020204" pitchFamily="34" charset="-122"/>
              </a:rPr>
              <a:t>科学</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基金大数据服务平台</a:t>
            </a: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Envato\WebPage Present\applecinemaleds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0326" y="4700954"/>
            <a:ext cx="3006437" cy="2157046"/>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p:cNvSpPr txBox="1"/>
          <p:nvPr/>
        </p:nvSpPr>
        <p:spPr>
          <a:xfrm>
            <a:off x="252760" y="0"/>
            <a:ext cx="4346950" cy="646331"/>
          </a:xfrm>
          <a:prstGeom prst="rect">
            <a:avLst/>
          </a:prstGeom>
          <a:noFill/>
        </p:spPr>
        <p:txBody>
          <a:bodyPr wrap="square" rtlCol="0">
            <a:spAutoFit/>
          </a:bodyPr>
          <a:lstStyle/>
          <a:p>
            <a:r>
              <a:rPr lang="zh-CN" altLang="en-US" sz="3600" b="1" dirty="0" smtClean="0">
                <a:solidFill>
                  <a:srgbClr val="A52325"/>
                </a:solidFill>
                <a:latin typeface="微软雅黑" panose="020B0503020204020204" pitchFamily="34" charset="-122"/>
                <a:ea typeface="微软雅黑" panose="020B0503020204020204" pitchFamily="34" charset="-122"/>
              </a:rPr>
              <a:t>项目信息综合检索</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14" name="矩形 13"/>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t="2712"/>
          <a:stretch>
            <a:fillRect/>
          </a:stretch>
        </p:blipFill>
        <p:spPr bwMode="auto">
          <a:xfrm>
            <a:off x="512966" y="1405468"/>
            <a:ext cx="5032047" cy="4374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015" y="2034236"/>
            <a:ext cx="5428519" cy="3215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794178" y="475480"/>
            <a:ext cx="5735278"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400" b="1" dirty="0" smtClean="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批准的具体项目信息、人员承担项目情况 </a:t>
            </a:r>
            <a:endParaRPr 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52760" y="0"/>
            <a:ext cx="4346950" cy="646331"/>
          </a:xfrm>
          <a:prstGeom prst="rect">
            <a:avLst/>
          </a:prstGeom>
          <a:noFill/>
        </p:spPr>
        <p:txBody>
          <a:bodyPr wrap="square" rtlCol="0">
            <a:spAutoFit/>
          </a:bodyPr>
          <a:lstStyle/>
          <a:p>
            <a:r>
              <a:rPr lang="zh-CN" altLang="en-US" sz="3600" b="1" dirty="0" smtClean="0">
                <a:solidFill>
                  <a:srgbClr val="A52325"/>
                </a:solidFill>
                <a:latin typeface="微软雅黑" panose="020B0503020204020204" pitchFamily="34" charset="-122"/>
                <a:ea typeface="微软雅黑" panose="020B0503020204020204" pitchFamily="34" charset="-122"/>
              </a:rPr>
              <a:t>科学基金共享服务网</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14" name="矩形 13"/>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610105" y="669444"/>
            <a:ext cx="5735278" cy="404983"/>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400" b="1" dirty="0" smtClean="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结题项目情况、成果列表、结题原文 </a:t>
            </a:r>
            <a:endParaRPr 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9154" name="Picture 2"/>
          <p:cNvPicPr>
            <a:picLocks noChangeAspect="1" noChangeArrowheads="1"/>
          </p:cNvPicPr>
          <p:nvPr/>
        </p:nvPicPr>
        <p:blipFill>
          <a:blip r:embed="rId2"/>
          <a:srcRect/>
          <a:stretch>
            <a:fillRect/>
          </a:stretch>
        </p:blipFill>
        <p:spPr bwMode="auto">
          <a:xfrm>
            <a:off x="232241" y="1288473"/>
            <a:ext cx="5004777" cy="5283922"/>
          </a:xfrm>
          <a:prstGeom prst="rect">
            <a:avLst/>
          </a:prstGeom>
          <a:noFill/>
          <a:ln w="9525">
            <a:noFill/>
            <a:miter lim="800000"/>
            <a:headEnd/>
            <a:tailEnd/>
          </a:ln>
          <a:effectLst/>
        </p:spPr>
      </p:pic>
      <p:pic>
        <p:nvPicPr>
          <p:cNvPr id="49156" name="Picture 4"/>
          <p:cNvPicPr>
            <a:picLocks noChangeAspect="1" noChangeArrowheads="1"/>
          </p:cNvPicPr>
          <p:nvPr/>
        </p:nvPicPr>
        <p:blipFill>
          <a:blip r:embed="rId3"/>
          <a:srcRect/>
          <a:stretch>
            <a:fillRect/>
          </a:stretch>
        </p:blipFill>
        <p:spPr bwMode="auto">
          <a:xfrm>
            <a:off x="5749637" y="1233020"/>
            <a:ext cx="4849090" cy="3542901"/>
          </a:xfrm>
          <a:prstGeom prst="rect">
            <a:avLst/>
          </a:prstGeom>
          <a:noFill/>
          <a:ln w="9525">
            <a:noFill/>
            <a:miter lim="800000"/>
            <a:headEnd/>
            <a:tailEnd/>
          </a:ln>
          <a:effectLst/>
        </p:spPr>
      </p:pic>
      <p:pic>
        <p:nvPicPr>
          <p:cNvPr id="49157" name="Picture 5"/>
          <p:cNvPicPr>
            <a:picLocks noChangeAspect="1" noChangeArrowheads="1"/>
          </p:cNvPicPr>
          <p:nvPr/>
        </p:nvPicPr>
        <p:blipFill>
          <a:blip r:embed="rId4"/>
          <a:srcRect/>
          <a:stretch>
            <a:fillRect/>
          </a:stretch>
        </p:blipFill>
        <p:spPr bwMode="auto">
          <a:xfrm>
            <a:off x="5735781" y="3158836"/>
            <a:ext cx="5088659" cy="3345440"/>
          </a:xfrm>
          <a:prstGeom prst="rect">
            <a:avLst/>
          </a:prstGeom>
          <a:noFill/>
          <a:ln w="9525">
            <a:noFill/>
            <a:miter lim="800000"/>
            <a:headEnd/>
            <a:tailEnd/>
          </a:ln>
          <a:effectLst/>
        </p:spPr>
      </p:pic>
      <p:sp>
        <p:nvSpPr>
          <p:cNvPr id="18" name="矩形 17"/>
          <p:cNvSpPr/>
          <p:nvPr/>
        </p:nvSpPr>
        <p:spPr>
          <a:xfrm>
            <a:off x="6747162" y="431909"/>
            <a:ext cx="4197929" cy="830997"/>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rPr>
              <a:t>结题项目</a:t>
            </a:r>
            <a:r>
              <a:rPr lang="en-US" altLang="zh-CN" sz="2400" b="1" dirty="0" smtClean="0">
                <a:solidFill>
                  <a:schemeClr val="accent1"/>
                </a:solidFill>
                <a:latin typeface="微软雅黑" panose="020B0503020204020204" pitchFamily="34" charset="-122"/>
                <a:ea typeface="微软雅黑" panose="020B0503020204020204" pitchFamily="34" charset="-122"/>
              </a:rPr>
              <a:t>: 23.9</a:t>
            </a:r>
            <a:r>
              <a:rPr lang="zh-CN" altLang="en-US" sz="2400" b="1" dirty="0" smtClean="0">
                <a:solidFill>
                  <a:schemeClr val="accent1"/>
                </a:solidFill>
                <a:latin typeface="微软雅黑" panose="020B0503020204020204" pitchFamily="34" charset="-122"/>
                <a:ea typeface="微软雅黑" panose="020B0503020204020204" pitchFamily="34" charset="-122"/>
              </a:rPr>
              <a:t>万项</a:t>
            </a:r>
            <a:br>
              <a:rPr lang="zh-CN" altLang="en-US" sz="2400" b="1" dirty="0" smtClean="0">
                <a:solidFill>
                  <a:schemeClr val="accent1"/>
                </a:solidFill>
                <a:latin typeface="微软雅黑" panose="020B0503020204020204" pitchFamily="34" charset="-122"/>
                <a:ea typeface="微软雅黑" panose="020B0503020204020204" pitchFamily="34" charset="-122"/>
              </a:rPr>
            </a:br>
            <a:r>
              <a:rPr lang="zh-CN" altLang="en-US" sz="2400" b="1" dirty="0" smtClean="0">
                <a:solidFill>
                  <a:schemeClr val="accent1"/>
                </a:solidFill>
                <a:latin typeface="微软雅黑" panose="020B0503020204020204" pitchFamily="34" charset="-122"/>
                <a:ea typeface="微软雅黑" panose="020B0503020204020204" pitchFamily="34" charset="-122"/>
              </a:rPr>
              <a:t>项目成果</a:t>
            </a:r>
            <a:r>
              <a:rPr lang="en-US" altLang="zh-CN" sz="2400" b="1" dirty="0" smtClean="0">
                <a:solidFill>
                  <a:schemeClr val="accent1"/>
                </a:solidFill>
                <a:latin typeface="微软雅黑" panose="020B0503020204020204" pitchFamily="34" charset="-122"/>
                <a:ea typeface="微软雅黑" panose="020B0503020204020204" pitchFamily="34" charset="-122"/>
              </a:rPr>
              <a:t>: 357.6</a:t>
            </a:r>
            <a:r>
              <a:rPr lang="zh-CN" altLang="en-US" sz="2400" b="1" dirty="0" smtClean="0">
                <a:solidFill>
                  <a:schemeClr val="accent1"/>
                </a:solidFill>
                <a:latin typeface="微软雅黑" panose="020B0503020204020204" pitchFamily="34" charset="-122"/>
                <a:ea typeface="微软雅黑" panose="020B0503020204020204" pitchFamily="34" charset="-122"/>
              </a:rPr>
              <a:t>万条</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52760" y="0"/>
            <a:ext cx="5940222" cy="646331"/>
          </a:xfrm>
          <a:prstGeom prst="rect">
            <a:avLst/>
          </a:prstGeom>
          <a:noFill/>
        </p:spPr>
        <p:txBody>
          <a:bodyPr wrap="square" rtlCol="0">
            <a:spAutoFit/>
          </a:bodyPr>
          <a:lstStyle/>
          <a:p>
            <a:r>
              <a:rPr lang="zh-CN" altLang="en-US" sz="3600" b="1" dirty="0" smtClean="0">
                <a:solidFill>
                  <a:srgbClr val="A52325"/>
                </a:solidFill>
                <a:latin typeface="微软雅黑" panose="020B0503020204020204" pitchFamily="34" charset="-122"/>
                <a:ea typeface="微软雅黑" panose="020B0503020204020204" pitchFamily="34" charset="-122"/>
                <a:sym typeface="微软雅黑" panose="020B0503020204020204" pitchFamily="34" charset="-122"/>
              </a:rPr>
              <a:t>基础研究知识库</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14" name="矩形 13"/>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1235242" y="2793188"/>
            <a:ext cx="1892222" cy="1892222"/>
            <a:chOff x="477612" y="3354899"/>
            <a:chExt cx="1892222" cy="1892222"/>
          </a:xfrm>
        </p:grpSpPr>
        <p:sp>
          <p:nvSpPr>
            <p:cNvPr id="11" name="Shape 196"/>
            <p:cNvSpPr/>
            <p:nvPr/>
          </p:nvSpPr>
          <p:spPr>
            <a:xfrm>
              <a:off x="477612" y="3354899"/>
              <a:ext cx="1892222" cy="1892222"/>
            </a:xfrm>
            <a:prstGeom prst="ellipse">
              <a:avLst/>
            </a:prstGeom>
            <a:solidFill>
              <a:srgbClr val="2882D8"/>
            </a:solidFill>
            <a:ln w="50800" cap="flat">
              <a:solidFill>
                <a:srgbClr val="FFFFFF"/>
              </a:solidFill>
              <a:prstDash val="solid"/>
              <a:bevel/>
            </a:ln>
            <a:effectLst/>
          </p:spPr>
          <p:txBody>
            <a:bodyPr wrap="square" lIns="45719" tIns="45719" rIns="45719" bIns="45719" numCol="1" anchor="ctr">
              <a:noAutofit/>
            </a:bodyPr>
            <a:lstStyle/>
            <a:p>
              <a:pPr algn="ctr" defTabSz="914400" hangingPunct="0">
                <a:defRPr sz="24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endParaRPr kern="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3" name="Shape 203"/>
            <p:cNvSpPr/>
            <p:nvPr/>
          </p:nvSpPr>
          <p:spPr>
            <a:xfrm>
              <a:off x="716149" y="4146396"/>
              <a:ext cx="1333769" cy="779219"/>
            </a:xfrm>
            <a:prstGeom prst="rect">
              <a:avLst/>
            </a:prstGeom>
            <a:noFill/>
            <a:ln w="12700" cap="flat">
              <a:noFill/>
              <a:miter lim="400000"/>
            </a:ln>
            <a:effectLst/>
          </p:spPr>
          <p:txBody>
            <a:bodyPr wrap="square" lIns="45719" tIns="45719" rIns="45719" bIns="45719" numCol="1" anchor="t">
              <a:noAutofit/>
            </a:bodyPr>
            <a:lstStyle/>
            <a:p>
              <a:pPr algn="ctr" defTabSz="914400" hangingPunct="0">
                <a:defRPr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2000" kern="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论文全文</a:t>
              </a:r>
              <a:r>
                <a:rPr lang="en-US" sz="2000" b="1" kern="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58.7</a:t>
              </a:r>
              <a:r>
                <a:rPr lang="zh-CN" altLang="en-US" sz="2000" b="1" kern="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万</a:t>
              </a:r>
              <a:r>
                <a:rPr sz="2000" kern="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篇</a:t>
              </a:r>
              <a:endParaRPr sz="2000" kern="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4" name="Group 206"/>
            <p:cNvGrpSpPr/>
            <p:nvPr/>
          </p:nvGrpSpPr>
          <p:grpSpPr>
            <a:xfrm>
              <a:off x="1246173" y="3639319"/>
              <a:ext cx="377696" cy="389379"/>
              <a:chOff x="-1" y="0"/>
              <a:chExt cx="430945" cy="444276"/>
            </a:xfrm>
          </p:grpSpPr>
          <p:sp>
            <p:nvSpPr>
              <p:cNvPr id="35" name="Shape 204"/>
              <p:cNvSpPr/>
              <p:nvPr/>
            </p:nvSpPr>
            <p:spPr>
              <a:xfrm>
                <a:off x="-1" y="248978"/>
                <a:ext cx="430945" cy="195298"/>
              </a:xfrm>
              <a:custGeom>
                <a:avLst/>
                <a:gdLst/>
                <a:ahLst/>
                <a:cxnLst>
                  <a:cxn ang="0">
                    <a:pos x="wd2" y="hd2"/>
                  </a:cxn>
                  <a:cxn ang="5400000">
                    <a:pos x="wd2" y="hd2"/>
                  </a:cxn>
                  <a:cxn ang="10800000">
                    <a:pos x="wd2" y="hd2"/>
                  </a:cxn>
                  <a:cxn ang="16200000">
                    <a:pos x="wd2" y="hd2"/>
                  </a:cxn>
                </a:cxnLst>
                <a:rect l="0" t="0" r="r" b="b"/>
                <a:pathLst>
                  <a:path w="21600" h="21600" extrusionOk="0">
                    <a:moveTo>
                      <a:pt x="10853" y="4611"/>
                    </a:moveTo>
                    <a:cubicBezTo>
                      <a:pt x="8640" y="4611"/>
                      <a:pt x="6533" y="2912"/>
                      <a:pt x="4952" y="0"/>
                    </a:cubicBezTo>
                    <a:cubicBezTo>
                      <a:pt x="0" y="0"/>
                      <a:pt x="0" y="0"/>
                      <a:pt x="0" y="0"/>
                    </a:cubicBezTo>
                    <a:cubicBezTo>
                      <a:pt x="0" y="16261"/>
                      <a:pt x="0" y="16261"/>
                      <a:pt x="0" y="16261"/>
                    </a:cubicBezTo>
                    <a:cubicBezTo>
                      <a:pt x="0" y="19173"/>
                      <a:pt x="1054" y="21600"/>
                      <a:pt x="2318" y="21600"/>
                    </a:cubicBezTo>
                    <a:cubicBezTo>
                      <a:pt x="19282" y="21600"/>
                      <a:pt x="19282" y="21600"/>
                      <a:pt x="19282" y="21600"/>
                    </a:cubicBezTo>
                    <a:cubicBezTo>
                      <a:pt x="20546" y="21600"/>
                      <a:pt x="21600" y="19173"/>
                      <a:pt x="21600" y="16261"/>
                    </a:cubicBezTo>
                    <a:cubicBezTo>
                      <a:pt x="21600" y="0"/>
                      <a:pt x="21600" y="0"/>
                      <a:pt x="21600" y="0"/>
                    </a:cubicBezTo>
                    <a:cubicBezTo>
                      <a:pt x="16648" y="0"/>
                      <a:pt x="16648" y="0"/>
                      <a:pt x="16648" y="0"/>
                    </a:cubicBezTo>
                    <a:cubicBezTo>
                      <a:pt x="15067" y="2912"/>
                      <a:pt x="13065" y="4611"/>
                      <a:pt x="10853" y="4611"/>
                    </a:cubicBezTo>
                    <a:close/>
                  </a:path>
                </a:pathLst>
              </a:custGeom>
              <a:solidFill>
                <a:srgbClr val="FFFFFF"/>
              </a:solidFill>
              <a:ln w="12700" cap="flat">
                <a:noFill/>
                <a:miter lim="400000"/>
              </a:ln>
              <a:effectLst/>
            </p:spPr>
            <p:txBody>
              <a:bodyPr wrap="square" lIns="45719" tIns="45719" rIns="45719" bIns="45719" numCol="1" anchor="t">
                <a:noAutofit/>
              </a:bodyPr>
              <a:lstStyle/>
              <a:p>
                <a:pPr defTabSz="914400" hangingPunct="0">
                  <a:defRPr sz="2400"/>
                </a:pPr>
                <a:endParaRPr kern="0">
                  <a:solidFill>
                    <a:srgbClr val="000000"/>
                  </a:solidFill>
                  <a:cs typeface="Calibri" panose="020F0502020204030204"/>
                  <a:sym typeface="Calibri" panose="020F0502020204030204"/>
                </a:endParaRPr>
              </a:p>
            </p:txBody>
          </p:sp>
          <p:sp>
            <p:nvSpPr>
              <p:cNvPr id="36" name="Shape 205"/>
              <p:cNvSpPr/>
              <p:nvPr/>
            </p:nvSpPr>
            <p:spPr>
              <a:xfrm>
                <a:off x="-1" y="0"/>
                <a:ext cx="430945" cy="258236"/>
              </a:xfrm>
              <a:custGeom>
                <a:avLst/>
                <a:gdLst/>
                <a:ahLst/>
                <a:cxnLst>
                  <a:cxn ang="0">
                    <a:pos x="wd2" y="hd2"/>
                  </a:cxn>
                  <a:cxn ang="5400000">
                    <a:pos x="wd2" y="hd2"/>
                  </a:cxn>
                  <a:cxn ang="10800000">
                    <a:pos x="wd2" y="hd2"/>
                  </a:cxn>
                  <a:cxn ang="16200000">
                    <a:pos x="wd2" y="hd2"/>
                  </a:cxn>
                </a:cxnLst>
                <a:rect l="0" t="0" r="r" b="b"/>
                <a:pathLst>
                  <a:path w="21600" h="21600" extrusionOk="0">
                    <a:moveTo>
                      <a:pt x="19282" y="7688"/>
                    </a:moveTo>
                    <a:cubicBezTo>
                      <a:pt x="18966" y="7688"/>
                      <a:pt x="18966" y="7688"/>
                      <a:pt x="18966" y="7688"/>
                    </a:cubicBezTo>
                    <a:cubicBezTo>
                      <a:pt x="16226" y="7688"/>
                      <a:pt x="16226" y="7688"/>
                      <a:pt x="16226" y="7688"/>
                    </a:cubicBezTo>
                    <a:cubicBezTo>
                      <a:pt x="16226" y="4027"/>
                      <a:pt x="16226" y="4027"/>
                      <a:pt x="16226" y="4027"/>
                    </a:cubicBezTo>
                    <a:cubicBezTo>
                      <a:pt x="16226" y="1831"/>
                      <a:pt x="15173" y="0"/>
                      <a:pt x="13908" y="0"/>
                    </a:cubicBezTo>
                    <a:cubicBezTo>
                      <a:pt x="7692" y="0"/>
                      <a:pt x="7692" y="0"/>
                      <a:pt x="7692" y="0"/>
                    </a:cubicBezTo>
                    <a:cubicBezTo>
                      <a:pt x="6427" y="0"/>
                      <a:pt x="5374" y="1831"/>
                      <a:pt x="5374" y="4027"/>
                    </a:cubicBezTo>
                    <a:cubicBezTo>
                      <a:pt x="5374" y="7688"/>
                      <a:pt x="5374" y="7688"/>
                      <a:pt x="5374" y="7688"/>
                    </a:cubicBezTo>
                    <a:cubicBezTo>
                      <a:pt x="2634" y="7688"/>
                      <a:pt x="2634" y="7688"/>
                      <a:pt x="2634" y="7688"/>
                    </a:cubicBezTo>
                    <a:cubicBezTo>
                      <a:pt x="2318" y="7688"/>
                      <a:pt x="2318" y="7688"/>
                      <a:pt x="2318" y="7688"/>
                    </a:cubicBezTo>
                    <a:cubicBezTo>
                      <a:pt x="1054" y="7688"/>
                      <a:pt x="0" y="9519"/>
                      <a:pt x="0" y="11715"/>
                    </a:cubicBezTo>
                    <a:cubicBezTo>
                      <a:pt x="0" y="18488"/>
                      <a:pt x="0" y="18488"/>
                      <a:pt x="0" y="18488"/>
                    </a:cubicBezTo>
                    <a:cubicBezTo>
                      <a:pt x="5690" y="18488"/>
                      <a:pt x="5690" y="18488"/>
                      <a:pt x="5690" y="18488"/>
                    </a:cubicBezTo>
                    <a:cubicBezTo>
                      <a:pt x="7060" y="20502"/>
                      <a:pt x="8851" y="21600"/>
                      <a:pt x="10853" y="21600"/>
                    </a:cubicBezTo>
                    <a:cubicBezTo>
                      <a:pt x="12749" y="21600"/>
                      <a:pt x="14540" y="20502"/>
                      <a:pt x="15910" y="18488"/>
                    </a:cubicBezTo>
                    <a:cubicBezTo>
                      <a:pt x="21600" y="18488"/>
                      <a:pt x="21600" y="18488"/>
                      <a:pt x="21600" y="18488"/>
                    </a:cubicBezTo>
                    <a:cubicBezTo>
                      <a:pt x="21600" y="11715"/>
                      <a:pt x="21600" y="11715"/>
                      <a:pt x="21600" y="11715"/>
                    </a:cubicBezTo>
                    <a:cubicBezTo>
                      <a:pt x="21600" y="9519"/>
                      <a:pt x="20546" y="7688"/>
                      <a:pt x="19282" y="7688"/>
                    </a:cubicBezTo>
                    <a:close/>
                    <a:moveTo>
                      <a:pt x="7060" y="4759"/>
                    </a:moveTo>
                    <a:cubicBezTo>
                      <a:pt x="7060" y="4027"/>
                      <a:pt x="7060" y="4027"/>
                      <a:pt x="7060" y="4027"/>
                    </a:cubicBezTo>
                    <a:cubicBezTo>
                      <a:pt x="7060" y="3478"/>
                      <a:pt x="7376" y="3112"/>
                      <a:pt x="7692" y="3112"/>
                    </a:cubicBezTo>
                    <a:cubicBezTo>
                      <a:pt x="13908" y="3112"/>
                      <a:pt x="13908" y="3112"/>
                      <a:pt x="13908" y="3112"/>
                    </a:cubicBezTo>
                    <a:cubicBezTo>
                      <a:pt x="14224" y="3112"/>
                      <a:pt x="14540" y="3478"/>
                      <a:pt x="14540" y="4027"/>
                    </a:cubicBezTo>
                    <a:cubicBezTo>
                      <a:pt x="14540" y="4759"/>
                      <a:pt x="14540" y="4759"/>
                      <a:pt x="14540" y="4759"/>
                    </a:cubicBezTo>
                    <a:cubicBezTo>
                      <a:pt x="14540" y="7688"/>
                      <a:pt x="14540" y="7688"/>
                      <a:pt x="14540" y="7688"/>
                    </a:cubicBezTo>
                    <a:cubicBezTo>
                      <a:pt x="7060" y="7688"/>
                      <a:pt x="7060" y="7688"/>
                      <a:pt x="7060" y="7688"/>
                    </a:cubicBezTo>
                    <a:lnTo>
                      <a:pt x="7060" y="4759"/>
                    </a:lnTo>
                    <a:close/>
                    <a:moveTo>
                      <a:pt x="10642" y="18488"/>
                    </a:moveTo>
                    <a:cubicBezTo>
                      <a:pt x="9694" y="18488"/>
                      <a:pt x="8956" y="17207"/>
                      <a:pt x="8956" y="15742"/>
                    </a:cubicBezTo>
                    <a:cubicBezTo>
                      <a:pt x="8956" y="14095"/>
                      <a:pt x="9694" y="12814"/>
                      <a:pt x="10642" y="12814"/>
                    </a:cubicBezTo>
                    <a:cubicBezTo>
                      <a:pt x="11590" y="12814"/>
                      <a:pt x="12328" y="14095"/>
                      <a:pt x="12328" y="15742"/>
                    </a:cubicBezTo>
                    <a:cubicBezTo>
                      <a:pt x="12328" y="17207"/>
                      <a:pt x="11590" y="18488"/>
                      <a:pt x="10642" y="18488"/>
                    </a:cubicBezTo>
                    <a:close/>
                  </a:path>
                </a:pathLst>
              </a:custGeom>
              <a:solidFill>
                <a:srgbClr val="FFFFFF"/>
              </a:solidFill>
              <a:ln w="12700" cap="flat">
                <a:noFill/>
                <a:miter lim="400000"/>
              </a:ln>
              <a:effectLst/>
            </p:spPr>
            <p:txBody>
              <a:bodyPr wrap="square" lIns="45719" tIns="45719" rIns="45719" bIns="45719" numCol="1" anchor="t">
                <a:noAutofit/>
              </a:bodyPr>
              <a:lstStyle/>
              <a:p>
                <a:pPr defTabSz="914400" hangingPunct="0">
                  <a:defRPr sz="2400"/>
                </a:pPr>
                <a:endParaRPr kern="0">
                  <a:solidFill>
                    <a:srgbClr val="000000"/>
                  </a:solidFill>
                  <a:cs typeface="Calibri" panose="020F0502020204030204"/>
                  <a:sym typeface="Calibri" panose="020F0502020204030204"/>
                </a:endParaRPr>
              </a:p>
            </p:txBody>
          </p:sp>
        </p:grpSp>
      </p:grpSp>
      <p:grpSp>
        <p:nvGrpSpPr>
          <p:cNvPr id="53" name="组合 52"/>
          <p:cNvGrpSpPr/>
          <p:nvPr/>
        </p:nvGrpSpPr>
        <p:grpSpPr>
          <a:xfrm>
            <a:off x="2355713" y="4112544"/>
            <a:ext cx="1892223" cy="1892222"/>
            <a:chOff x="5244159" y="3354899"/>
            <a:chExt cx="1892223" cy="1892222"/>
          </a:xfrm>
        </p:grpSpPr>
        <p:sp>
          <p:nvSpPr>
            <p:cNvPr id="19" name="Shape 199"/>
            <p:cNvSpPr/>
            <p:nvPr/>
          </p:nvSpPr>
          <p:spPr>
            <a:xfrm>
              <a:off x="5244159" y="3354899"/>
              <a:ext cx="1892223" cy="1892222"/>
            </a:xfrm>
            <a:prstGeom prst="ellipse">
              <a:avLst/>
            </a:prstGeom>
            <a:solidFill>
              <a:srgbClr val="2882D8"/>
            </a:solidFill>
            <a:ln w="50800" cap="flat">
              <a:solidFill>
                <a:srgbClr val="FFFFFF"/>
              </a:solidFill>
              <a:prstDash val="solid"/>
              <a:bevel/>
            </a:ln>
            <a:effectLst/>
          </p:spPr>
          <p:txBody>
            <a:bodyPr wrap="square" lIns="45719" tIns="45719" rIns="45719" bIns="45719" numCol="1" anchor="ctr">
              <a:noAutofit/>
            </a:bodyPr>
            <a:lstStyle/>
            <a:p>
              <a:pPr algn="ctr" defTabSz="914400" hangingPunct="0">
                <a:defRPr sz="24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endParaRPr kern="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1" name="Shape 201"/>
            <p:cNvSpPr/>
            <p:nvPr/>
          </p:nvSpPr>
          <p:spPr>
            <a:xfrm>
              <a:off x="5557854" y="4146396"/>
              <a:ext cx="1436069" cy="779219"/>
            </a:xfrm>
            <a:prstGeom prst="rect">
              <a:avLst/>
            </a:prstGeom>
            <a:noFill/>
            <a:ln w="12700" cap="flat">
              <a:noFill/>
              <a:miter lim="400000"/>
            </a:ln>
            <a:effectLst/>
          </p:spPr>
          <p:txBody>
            <a:bodyPr wrap="square" lIns="45719" tIns="45719" rIns="45719" bIns="45719" numCol="1" anchor="t">
              <a:noAutofit/>
            </a:bodyPr>
            <a:lstStyle/>
            <a:p>
              <a:pPr defTabSz="914400" hangingPunct="0">
                <a:defRPr sz="20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2000" b="1" kern="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kern="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19,600</a:t>
              </a:r>
              <a:r>
                <a:rPr sz="2000" kern="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多个会议</a:t>
              </a:r>
            </a:p>
          </p:txBody>
        </p:sp>
        <p:grpSp>
          <p:nvGrpSpPr>
            <p:cNvPr id="25" name="Group 209"/>
            <p:cNvGrpSpPr/>
            <p:nvPr/>
          </p:nvGrpSpPr>
          <p:grpSpPr>
            <a:xfrm>
              <a:off x="6037608" y="3683600"/>
              <a:ext cx="389409" cy="387856"/>
              <a:chOff x="-1" y="-1"/>
              <a:chExt cx="444307" cy="442535"/>
            </a:xfrm>
          </p:grpSpPr>
          <p:sp>
            <p:nvSpPr>
              <p:cNvPr id="33" name="Shape 207"/>
              <p:cNvSpPr/>
              <p:nvPr/>
            </p:nvSpPr>
            <p:spPr>
              <a:xfrm>
                <a:off x="162854" y="318117"/>
                <a:ext cx="119466" cy="124417"/>
              </a:xfrm>
              <a:custGeom>
                <a:avLst/>
                <a:gdLst/>
                <a:ahLst/>
                <a:cxnLst>
                  <a:cxn ang="0">
                    <a:pos x="wd2" y="hd2"/>
                  </a:cxn>
                  <a:cxn ang="5400000">
                    <a:pos x="wd2" y="hd2"/>
                  </a:cxn>
                  <a:cxn ang="10800000">
                    <a:pos x="wd2" y="hd2"/>
                  </a:cxn>
                  <a:cxn ang="16200000">
                    <a:pos x="wd2" y="hd2"/>
                  </a:cxn>
                </a:cxnLst>
                <a:rect l="0" t="0" r="r" b="b"/>
                <a:pathLst>
                  <a:path w="21600" h="21600" extrusionOk="0">
                    <a:moveTo>
                      <a:pt x="10774" y="21600"/>
                    </a:moveTo>
                    <a:lnTo>
                      <a:pt x="0" y="0"/>
                    </a:lnTo>
                    <a:lnTo>
                      <a:pt x="21600" y="0"/>
                    </a:lnTo>
                    <a:lnTo>
                      <a:pt x="10774" y="21600"/>
                    </a:lnTo>
                    <a:close/>
                  </a:path>
                </a:pathLst>
              </a:custGeom>
              <a:solidFill>
                <a:srgbClr val="FFFFFF"/>
              </a:solidFill>
              <a:ln w="12700" cap="flat">
                <a:noFill/>
                <a:miter lim="400000"/>
              </a:ln>
              <a:effectLst/>
            </p:spPr>
            <p:txBody>
              <a:bodyPr wrap="square" lIns="45719" tIns="45719" rIns="45719" bIns="45719" numCol="1" anchor="t">
                <a:noAutofit/>
              </a:bodyPr>
              <a:lstStyle/>
              <a:p>
                <a:pPr defTabSz="914400" hangingPunct="0">
                  <a:defRPr sz="2400"/>
                </a:pPr>
                <a:endParaRPr kern="0">
                  <a:solidFill>
                    <a:srgbClr val="000000"/>
                  </a:solidFill>
                  <a:cs typeface="Calibri" panose="020F0502020204030204"/>
                  <a:sym typeface="Calibri" panose="020F0502020204030204"/>
                </a:endParaRPr>
              </a:p>
            </p:txBody>
          </p:sp>
          <p:sp>
            <p:nvSpPr>
              <p:cNvPr id="34" name="Shape 208"/>
              <p:cNvSpPr/>
              <p:nvPr/>
            </p:nvSpPr>
            <p:spPr>
              <a:xfrm>
                <a:off x="-1" y="-1"/>
                <a:ext cx="444307" cy="336797"/>
              </a:xfrm>
              <a:custGeom>
                <a:avLst/>
                <a:gdLst/>
                <a:ahLst/>
                <a:cxnLst>
                  <a:cxn ang="0">
                    <a:pos x="wd2" y="hd2"/>
                  </a:cxn>
                  <a:cxn ang="5400000">
                    <a:pos x="wd2" y="hd2"/>
                  </a:cxn>
                  <a:cxn ang="10800000">
                    <a:pos x="wd2" y="hd2"/>
                  </a:cxn>
                  <a:cxn ang="16200000">
                    <a:pos x="wd2" y="hd2"/>
                  </a:cxn>
                </a:cxnLst>
                <a:rect l="0" t="0" r="r" b="b"/>
                <a:pathLst>
                  <a:path w="21600" h="21600" extrusionOk="0">
                    <a:moveTo>
                      <a:pt x="2571" y="0"/>
                    </a:moveTo>
                    <a:cubicBezTo>
                      <a:pt x="19063" y="0"/>
                      <a:pt x="19063" y="0"/>
                      <a:pt x="19063" y="0"/>
                    </a:cubicBezTo>
                    <a:cubicBezTo>
                      <a:pt x="20465" y="0"/>
                      <a:pt x="21600" y="1559"/>
                      <a:pt x="21600" y="3485"/>
                    </a:cubicBezTo>
                    <a:lnTo>
                      <a:pt x="21600" y="18069"/>
                    </a:lnTo>
                    <a:cubicBezTo>
                      <a:pt x="21600" y="20041"/>
                      <a:pt x="20465" y="21600"/>
                      <a:pt x="19063" y="21600"/>
                    </a:cubicBezTo>
                    <a:cubicBezTo>
                      <a:pt x="2571" y="21600"/>
                      <a:pt x="2571" y="21600"/>
                      <a:pt x="2571" y="21600"/>
                    </a:cubicBezTo>
                    <a:cubicBezTo>
                      <a:pt x="1168" y="21600"/>
                      <a:pt x="0" y="20041"/>
                      <a:pt x="0" y="18069"/>
                    </a:cubicBezTo>
                    <a:cubicBezTo>
                      <a:pt x="0" y="3485"/>
                      <a:pt x="0" y="3485"/>
                      <a:pt x="0" y="3485"/>
                    </a:cubicBezTo>
                    <a:cubicBezTo>
                      <a:pt x="0" y="1559"/>
                      <a:pt x="1168" y="0"/>
                      <a:pt x="2571" y="0"/>
                    </a:cubicBezTo>
                    <a:close/>
                    <a:moveTo>
                      <a:pt x="4177" y="5178"/>
                    </a:moveTo>
                    <a:lnTo>
                      <a:pt x="4177" y="7284"/>
                    </a:lnTo>
                    <a:lnTo>
                      <a:pt x="17466" y="7284"/>
                    </a:lnTo>
                    <a:lnTo>
                      <a:pt x="17466" y="5178"/>
                    </a:lnTo>
                    <a:lnTo>
                      <a:pt x="4177" y="5178"/>
                    </a:lnTo>
                    <a:close/>
                    <a:moveTo>
                      <a:pt x="4177" y="9757"/>
                    </a:moveTo>
                    <a:lnTo>
                      <a:pt x="4177" y="11824"/>
                    </a:lnTo>
                    <a:lnTo>
                      <a:pt x="17466" y="11824"/>
                    </a:lnTo>
                    <a:lnTo>
                      <a:pt x="17466" y="9757"/>
                    </a:lnTo>
                    <a:lnTo>
                      <a:pt x="4177" y="9757"/>
                    </a:lnTo>
                    <a:close/>
                    <a:moveTo>
                      <a:pt x="4177" y="14297"/>
                    </a:moveTo>
                    <a:lnTo>
                      <a:pt x="4177" y="16403"/>
                    </a:lnTo>
                    <a:lnTo>
                      <a:pt x="17466" y="16403"/>
                    </a:lnTo>
                    <a:lnTo>
                      <a:pt x="17466" y="14297"/>
                    </a:lnTo>
                    <a:lnTo>
                      <a:pt x="4177" y="14297"/>
                    </a:lnTo>
                    <a:close/>
                  </a:path>
                </a:pathLst>
              </a:custGeom>
              <a:solidFill>
                <a:srgbClr val="FFFFFF"/>
              </a:solidFill>
              <a:ln w="12700" cap="flat">
                <a:noFill/>
                <a:miter lim="400000"/>
              </a:ln>
              <a:effectLst/>
            </p:spPr>
            <p:txBody>
              <a:bodyPr wrap="square" lIns="45719" tIns="45719" rIns="45719" bIns="45719" numCol="1" anchor="t">
                <a:noAutofit/>
              </a:bodyPr>
              <a:lstStyle/>
              <a:p>
                <a:pPr defTabSz="914400" hangingPunct="0">
                  <a:defRPr sz="2400"/>
                </a:pPr>
                <a:endParaRPr kern="0">
                  <a:solidFill>
                    <a:srgbClr val="000000"/>
                  </a:solidFill>
                  <a:cs typeface="Calibri" panose="020F0502020204030204"/>
                  <a:sym typeface="Calibri" panose="020F0502020204030204"/>
                </a:endParaRPr>
              </a:p>
            </p:txBody>
          </p:sp>
        </p:grpSp>
      </p:grpSp>
      <p:grpSp>
        <p:nvGrpSpPr>
          <p:cNvPr id="52" name="组合 51"/>
          <p:cNvGrpSpPr/>
          <p:nvPr/>
        </p:nvGrpSpPr>
        <p:grpSpPr>
          <a:xfrm>
            <a:off x="2392196" y="1361539"/>
            <a:ext cx="1892223" cy="1892222"/>
            <a:chOff x="3619200" y="3354899"/>
            <a:chExt cx="1892223" cy="1892222"/>
          </a:xfrm>
        </p:grpSpPr>
        <p:sp>
          <p:nvSpPr>
            <p:cNvPr id="17" name="Shape 198"/>
            <p:cNvSpPr/>
            <p:nvPr/>
          </p:nvSpPr>
          <p:spPr>
            <a:xfrm>
              <a:off x="3619200" y="3354899"/>
              <a:ext cx="1892223" cy="1892222"/>
            </a:xfrm>
            <a:prstGeom prst="ellipse">
              <a:avLst/>
            </a:prstGeom>
            <a:solidFill>
              <a:srgbClr val="2882D8"/>
            </a:solidFill>
            <a:ln w="50800" cap="flat">
              <a:solidFill>
                <a:srgbClr val="FFFFFF"/>
              </a:solidFill>
              <a:prstDash val="solid"/>
              <a:bevel/>
            </a:ln>
            <a:effectLst/>
          </p:spPr>
          <p:txBody>
            <a:bodyPr wrap="square" lIns="45719" tIns="45719" rIns="45719" bIns="45719" numCol="1" anchor="ctr">
              <a:noAutofit/>
            </a:bodyPr>
            <a:lstStyle/>
            <a:p>
              <a:pPr algn="ctr" defTabSz="914400" hangingPunct="0">
                <a:defRPr sz="24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endParaRPr kern="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2" name="Shape 202"/>
            <p:cNvSpPr/>
            <p:nvPr/>
          </p:nvSpPr>
          <p:spPr>
            <a:xfrm>
              <a:off x="4026265" y="4220536"/>
              <a:ext cx="1262426" cy="779219"/>
            </a:xfrm>
            <a:prstGeom prst="rect">
              <a:avLst/>
            </a:prstGeom>
            <a:noFill/>
            <a:ln w="12700" cap="flat">
              <a:noFill/>
              <a:miter lim="400000"/>
            </a:ln>
            <a:effectLst/>
          </p:spPr>
          <p:txBody>
            <a:bodyPr wrap="square" lIns="45719" tIns="45719" rIns="45719" bIns="45719" numCol="1" anchor="t">
              <a:noAutofit/>
            </a:bodyPr>
            <a:lstStyle/>
            <a:p>
              <a:pPr defTabSz="914400" hangingPunct="0">
                <a:defRPr sz="20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2000" b="1" kern="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27,300</a:t>
              </a:r>
              <a:r>
                <a:rPr sz="2000" kern="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多种期刊</a:t>
              </a:r>
            </a:p>
          </p:txBody>
        </p:sp>
        <p:grpSp>
          <p:nvGrpSpPr>
            <p:cNvPr id="26" name="Group 212"/>
            <p:cNvGrpSpPr/>
            <p:nvPr/>
          </p:nvGrpSpPr>
          <p:grpSpPr>
            <a:xfrm>
              <a:off x="4337988" y="3680545"/>
              <a:ext cx="547512" cy="433664"/>
              <a:chOff x="-1" y="-1"/>
              <a:chExt cx="624702" cy="494803"/>
            </a:xfrm>
          </p:grpSpPr>
          <p:sp>
            <p:nvSpPr>
              <p:cNvPr id="31" name="Shape 210"/>
              <p:cNvSpPr/>
              <p:nvPr/>
            </p:nvSpPr>
            <p:spPr>
              <a:xfrm>
                <a:off x="-1" y="66239"/>
                <a:ext cx="414171" cy="428563"/>
              </a:xfrm>
              <a:custGeom>
                <a:avLst/>
                <a:gdLst/>
                <a:ahLst/>
                <a:cxnLst>
                  <a:cxn ang="0">
                    <a:pos x="wd2" y="hd2"/>
                  </a:cxn>
                  <a:cxn ang="5400000">
                    <a:pos x="wd2" y="hd2"/>
                  </a:cxn>
                  <a:cxn ang="10800000">
                    <a:pos x="wd2" y="hd2"/>
                  </a:cxn>
                  <a:cxn ang="16200000">
                    <a:pos x="wd2" y="hd2"/>
                  </a:cxn>
                </a:cxnLst>
                <a:rect l="0" t="0" r="r" b="b"/>
                <a:pathLst>
                  <a:path w="21600" h="21600" extrusionOk="0">
                    <a:moveTo>
                      <a:pt x="21600" y="12180"/>
                    </a:moveTo>
                    <a:cubicBezTo>
                      <a:pt x="21600" y="9325"/>
                      <a:pt x="21600" y="9325"/>
                      <a:pt x="21600" y="9325"/>
                    </a:cubicBezTo>
                    <a:cubicBezTo>
                      <a:pt x="19431" y="8849"/>
                      <a:pt x="19431" y="8849"/>
                      <a:pt x="19431" y="8849"/>
                    </a:cubicBezTo>
                    <a:cubicBezTo>
                      <a:pt x="19242" y="8278"/>
                      <a:pt x="19053" y="7707"/>
                      <a:pt x="18865" y="7232"/>
                    </a:cubicBezTo>
                    <a:cubicBezTo>
                      <a:pt x="20374" y="5519"/>
                      <a:pt x="20374" y="5519"/>
                      <a:pt x="20374" y="5519"/>
                    </a:cubicBezTo>
                    <a:cubicBezTo>
                      <a:pt x="18676" y="3235"/>
                      <a:pt x="18676" y="3235"/>
                      <a:pt x="18676" y="3235"/>
                    </a:cubicBezTo>
                    <a:cubicBezTo>
                      <a:pt x="16601" y="4187"/>
                      <a:pt x="16601" y="4187"/>
                      <a:pt x="16601" y="4187"/>
                    </a:cubicBezTo>
                    <a:cubicBezTo>
                      <a:pt x="16224" y="3711"/>
                      <a:pt x="15752" y="3426"/>
                      <a:pt x="15186" y="3140"/>
                    </a:cubicBezTo>
                    <a:cubicBezTo>
                      <a:pt x="15469" y="856"/>
                      <a:pt x="15469" y="856"/>
                      <a:pt x="15469" y="856"/>
                    </a:cubicBezTo>
                    <a:cubicBezTo>
                      <a:pt x="12734" y="0"/>
                      <a:pt x="12734" y="0"/>
                      <a:pt x="12734" y="0"/>
                    </a:cubicBezTo>
                    <a:cubicBezTo>
                      <a:pt x="11602" y="1903"/>
                      <a:pt x="11602" y="1903"/>
                      <a:pt x="11602" y="1903"/>
                    </a:cubicBezTo>
                    <a:cubicBezTo>
                      <a:pt x="11319" y="1903"/>
                      <a:pt x="11036" y="1903"/>
                      <a:pt x="10753" y="1903"/>
                    </a:cubicBezTo>
                    <a:cubicBezTo>
                      <a:pt x="10470" y="1903"/>
                      <a:pt x="10187" y="1903"/>
                      <a:pt x="9904" y="1903"/>
                    </a:cubicBezTo>
                    <a:cubicBezTo>
                      <a:pt x="8772" y="0"/>
                      <a:pt x="8772" y="0"/>
                      <a:pt x="8772" y="0"/>
                    </a:cubicBezTo>
                    <a:cubicBezTo>
                      <a:pt x="6131" y="856"/>
                      <a:pt x="6131" y="856"/>
                      <a:pt x="6131" y="856"/>
                    </a:cubicBezTo>
                    <a:cubicBezTo>
                      <a:pt x="6320" y="3140"/>
                      <a:pt x="6320" y="3140"/>
                      <a:pt x="6320" y="3140"/>
                    </a:cubicBezTo>
                    <a:cubicBezTo>
                      <a:pt x="5848" y="3426"/>
                      <a:pt x="5376" y="3711"/>
                      <a:pt x="4905" y="4187"/>
                    </a:cubicBezTo>
                    <a:cubicBezTo>
                      <a:pt x="2830" y="3235"/>
                      <a:pt x="2830" y="3235"/>
                      <a:pt x="2830" y="3235"/>
                    </a:cubicBezTo>
                    <a:cubicBezTo>
                      <a:pt x="1226" y="5519"/>
                      <a:pt x="1226" y="5519"/>
                      <a:pt x="1226" y="5519"/>
                    </a:cubicBezTo>
                    <a:cubicBezTo>
                      <a:pt x="2735" y="7232"/>
                      <a:pt x="2735" y="7232"/>
                      <a:pt x="2735" y="7232"/>
                    </a:cubicBezTo>
                    <a:cubicBezTo>
                      <a:pt x="2452" y="7707"/>
                      <a:pt x="2264" y="8278"/>
                      <a:pt x="2169" y="8944"/>
                    </a:cubicBezTo>
                    <a:cubicBezTo>
                      <a:pt x="0" y="9325"/>
                      <a:pt x="0" y="9325"/>
                      <a:pt x="0" y="9325"/>
                    </a:cubicBezTo>
                    <a:cubicBezTo>
                      <a:pt x="0" y="12180"/>
                      <a:pt x="0" y="12180"/>
                      <a:pt x="0" y="12180"/>
                    </a:cubicBezTo>
                    <a:cubicBezTo>
                      <a:pt x="2169" y="12656"/>
                      <a:pt x="2169" y="12656"/>
                      <a:pt x="2169" y="12656"/>
                    </a:cubicBezTo>
                    <a:cubicBezTo>
                      <a:pt x="2264" y="13226"/>
                      <a:pt x="2452" y="13797"/>
                      <a:pt x="2735" y="14368"/>
                    </a:cubicBezTo>
                    <a:cubicBezTo>
                      <a:pt x="1226" y="16081"/>
                      <a:pt x="1226" y="16081"/>
                      <a:pt x="1226" y="16081"/>
                    </a:cubicBezTo>
                    <a:cubicBezTo>
                      <a:pt x="2924" y="18365"/>
                      <a:pt x="2924" y="18365"/>
                      <a:pt x="2924" y="18365"/>
                    </a:cubicBezTo>
                    <a:cubicBezTo>
                      <a:pt x="4905" y="17413"/>
                      <a:pt x="4905" y="17413"/>
                      <a:pt x="4905" y="17413"/>
                    </a:cubicBezTo>
                    <a:cubicBezTo>
                      <a:pt x="5376" y="17794"/>
                      <a:pt x="5848" y="18174"/>
                      <a:pt x="6320" y="18460"/>
                    </a:cubicBezTo>
                    <a:cubicBezTo>
                      <a:pt x="6131" y="20744"/>
                      <a:pt x="6131" y="20744"/>
                      <a:pt x="6131" y="20744"/>
                    </a:cubicBezTo>
                    <a:cubicBezTo>
                      <a:pt x="8772" y="21600"/>
                      <a:pt x="8772" y="21600"/>
                      <a:pt x="8772" y="21600"/>
                    </a:cubicBezTo>
                    <a:cubicBezTo>
                      <a:pt x="9904" y="19602"/>
                      <a:pt x="9904" y="19602"/>
                      <a:pt x="9904" y="19602"/>
                    </a:cubicBezTo>
                    <a:cubicBezTo>
                      <a:pt x="10187" y="19697"/>
                      <a:pt x="10470" y="19697"/>
                      <a:pt x="10753" y="19697"/>
                    </a:cubicBezTo>
                    <a:cubicBezTo>
                      <a:pt x="11036" y="19697"/>
                      <a:pt x="11413" y="19697"/>
                      <a:pt x="11696" y="19602"/>
                    </a:cubicBezTo>
                    <a:cubicBezTo>
                      <a:pt x="12734" y="21600"/>
                      <a:pt x="12734" y="21600"/>
                      <a:pt x="12734" y="21600"/>
                    </a:cubicBezTo>
                    <a:cubicBezTo>
                      <a:pt x="15469" y="20648"/>
                      <a:pt x="15469" y="20648"/>
                      <a:pt x="15469" y="20648"/>
                    </a:cubicBezTo>
                    <a:cubicBezTo>
                      <a:pt x="15186" y="18460"/>
                      <a:pt x="15186" y="18460"/>
                      <a:pt x="15186" y="18460"/>
                    </a:cubicBezTo>
                    <a:cubicBezTo>
                      <a:pt x="15752" y="18174"/>
                      <a:pt x="16224" y="17794"/>
                      <a:pt x="16601" y="17413"/>
                    </a:cubicBezTo>
                    <a:cubicBezTo>
                      <a:pt x="18676" y="18365"/>
                      <a:pt x="18676" y="18365"/>
                      <a:pt x="18676" y="18365"/>
                    </a:cubicBezTo>
                    <a:cubicBezTo>
                      <a:pt x="20374" y="15986"/>
                      <a:pt x="20374" y="15986"/>
                      <a:pt x="20374" y="15986"/>
                    </a:cubicBezTo>
                    <a:cubicBezTo>
                      <a:pt x="18865" y="14368"/>
                      <a:pt x="18865" y="14368"/>
                      <a:pt x="18865" y="14368"/>
                    </a:cubicBezTo>
                    <a:cubicBezTo>
                      <a:pt x="19053" y="13797"/>
                      <a:pt x="19242" y="13226"/>
                      <a:pt x="19431" y="12656"/>
                    </a:cubicBezTo>
                    <a:lnTo>
                      <a:pt x="21600" y="12180"/>
                    </a:lnTo>
                    <a:close/>
                    <a:moveTo>
                      <a:pt x="10753" y="17128"/>
                    </a:moveTo>
                    <a:cubicBezTo>
                      <a:pt x="7263" y="17128"/>
                      <a:pt x="4433" y="14273"/>
                      <a:pt x="4433" y="10752"/>
                    </a:cubicBezTo>
                    <a:cubicBezTo>
                      <a:pt x="4433" y="7232"/>
                      <a:pt x="7263" y="4377"/>
                      <a:pt x="10753" y="4377"/>
                    </a:cubicBezTo>
                    <a:cubicBezTo>
                      <a:pt x="14243" y="4377"/>
                      <a:pt x="17072" y="7232"/>
                      <a:pt x="17072" y="10752"/>
                    </a:cubicBezTo>
                    <a:cubicBezTo>
                      <a:pt x="17072" y="14273"/>
                      <a:pt x="14243" y="17128"/>
                      <a:pt x="10753" y="17128"/>
                    </a:cubicBezTo>
                    <a:close/>
                  </a:path>
                </a:pathLst>
              </a:custGeom>
              <a:solidFill>
                <a:srgbClr val="FFFFFF"/>
              </a:solidFill>
              <a:ln w="12700" cap="flat">
                <a:noFill/>
                <a:miter lim="400000"/>
              </a:ln>
              <a:effectLst/>
            </p:spPr>
            <p:txBody>
              <a:bodyPr wrap="square" lIns="45719" tIns="45719" rIns="45719" bIns="45719" numCol="1" anchor="t">
                <a:noAutofit/>
              </a:bodyPr>
              <a:lstStyle/>
              <a:p>
                <a:pPr defTabSz="914400" hangingPunct="0">
                  <a:defRPr sz="2400"/>
                </a:pPr>
                <a:endParaRPr kern="0">
                  <a:solidFill>
                    <a:srgbClr val="000000"/>
                  </a:solidFill>
                  <a:cs typeface="Calibri" panose="020F0502020204030204"/>
                  <a:sym typeface="Calibri" panose="020F0502020204030204"/>
                </a:endParaRPr>
              </a:p>
            </p:txBody>
          </p:sp>
          <p:sp>
            <p:nvSpPr>
              <p:cNvPr id="32" name="Shape 211"/>
              <p:cNvSpPr/>
              <p:nvPr/>
            </p:nvSpPr>
            <p:spPr>
              <a:xfrm>
                <a:off x="379720" y="-1"/>
                <a:ext cx="244981" cy="255383"/>
              </a:xfrm>
              <a:custGeom>
                <a:avLst/>
                <a:gdLst/>
                <a:ahLst/>
                <a:cxnLst>
                  <a:cxn ang="0">
                    <a:pos x="wd2" y="hd2"/>
                  </a:cxn>
                  <a:cxn ang="5400000">
                    <a:pos x="wd2" y="hd2"/>
                  </a:cxn>
                  <a:cxn ang="10800000">
                    <a:pos x="wd2" y="hd2"/>
                  </a:cxn>
                  <a:cxn ang="16200000">
                    <a:pos x="wd2" y="hd2"/>
                  </a:cxn>
                </a:cxnLst>
                <a:rect l="0" t="0" r="r" b="b"/>
                <a:pathLst>
                  <a:path w="21600" h="21600" extrusionOk="0">
                    <a:moveTo>
                      <a:pt x="21600" y="12160"/>
                    </a:moveTo>
                    <a:cubicBezTo>
                      <a:pt x="21600" y="9280"/>
                      <a:pt x="21600" y="9280"/>
                      <a:pt x="21600" y="9280"/>
                    </a:cubicBezTo>
                    <a:cubicBezTo>
                      <a:pt x="19520" y="8800"/>
                      <a:pt x="19520" y="8800"/>
                      <a:pt x="19520" y="8800"/>
                    </a:cubicBezTo>
                    <a:cubicBezTo>
                      <a:pt x="19360" y="8320"/>
                      <a:pt x="19200" y="7680"/>
                      <a:pt x="18880" y="7200"/>
                    </a:cubicBezTo>
                    <a:cubicBezTo>
                      <a:pt x="20480" y="5440"/>
                      <a:pt x="20480" y="5440"/>
                      <a:pt x="20480" y="5440"/>
                    </a:cubicBezTo>
                    <a:cubicBezTo>
                      <a:pt x="18720" y="3200"/>
                      <a:pt x="18720" y="3200"/>
                      <a:pt x="18720" y="3200"/>
                    </a:cubicBezTo>
                    <a:cubicBezTo>
                      <a:pt x="16640" y="4160"/>
                      <a:pt x="16640" y="4160"/>
                      <a:pt x="16640" y="4160"/>
                    </a:cubicBezTo>
                    <a:cubicBezTo>
                      <a:pt x="16320" y="3680"/>
                      <a:pt x="15840" y="3360"/>
                      <a:pt x="15360" y="3040"/>
                    </a:cubicBezTo>
                    <a:cubicBezTo>
                      <a:pt x="15520" y="800"/>
                      <a:pt x="15520" y="800"/>
                      <a:pt x="15520" y="800"/>
                    </a:cubicBezTo>
                    <a:cubicBezTo>
                      <a:pt x="12800" y="0"/>
                      <a:pt x="12800" y="0"/>
                      <a:pt x="12800" y="0"/>
                    </a:cubicBezTo>
                    <a:cubicBezTo>
                      <a:pt x="11680" y="1920"/>
                      <a:pt x="11680" y="1920"/>
                      <a:pt x="11680" y="1920"/>
                    </a:cubicBezTo>
                    <a:cubicBezTo>
                      <a:pt x="11360" y="1920"/>
                      <a:pt x="11040" y="1920"/>
                      <a:pt x="10720" y="1920"/>
                    </a:cubicBezTo>
                    <a:cubicBezTo>
                      <a:pt x="10560" y="1920"/>
                      <a:pt x="10240" y="1920"/>
                      <a:pt x="9920" y="1920"/>
                    </a:cubicBezTo>
                    <a:cubicBezTo>
                      <a:pt x="8800" y="0"/>
                      <a:pt x="8800" y="0"/>
                      <a:pt x="8800" y="0"/>
                    </a:cubicBezTo>
                    <a:cubicBezTo>
                      <a:pt x="6080" y="800"/>
                      <a:pt x="6080" y="800"/>
                      <a:pt x="6080" y="800"/>
                    </a:cubicBezTo>
                    <a:cubicBezTo>
                      <a:pt x="6240" y="3040"/>
                      <a:pt x="6240" y="3040"/>
                      <a:pt x="6240" y="3040"/>
                    </a:cubicBezTo>
                    <a:cubicBezTo>
                      <a:pt x="5760" y="3360"/>
                      <a:pt x="5280" y="3680"/>
                      <a:pt x="4800" y="4160"/>
                    </a:cubicBezTo>
                    <a:cubicBezTo>
                      <a:pt x="2880" y="3200"/>
                      <a:pt x="2880" y="3200"/>
                      <a:pt x="2880" y="3200"/>
                    </a:cubicBezTo>
                    <a:cubicBezTo>
                      <a:pt x="1120" y="5440"/>
                      <a:pt x="1120" y="5440"/>
                      <a:pt x="1120" y="5440"/>
                    </a:cubicBezTo>
                    <a:cubicBezTo>
                      <a:pt x="2720" y="7200"/>
                      <a:pt x="2720" y="7200"/>
                      <a:pt x="2720" y="7200"/>
                    </a:cubicBezTo>
                    <a:cubicBezTo>
                      <a:pt x="2400" y="7680"/>
                      <a:pt x="2240" y="8320"/>
                      <a:pt x="2080" y="8800"/>
                    </a:cubicBezTo>
                    <a:cubicBezTo>
                      <a:pt x="0" y="9280"/>
                      <a:pt x="0" y="9280"/>
                      <a:pt x="0" y="9280"/>
                    </a:cubicBezTo>
                    <a:cubicBezTo>
                      <a:pt x="0" y="12160"/>
                      <a:pt x="0" y="12160"/>
                      <a:pt x="0" y="12160"/>
                    </a:cubicBezTo>
                    <a:cubicBezTo>
                      <a:pt x="2080" y="12640"/>
                      <a:pt x="2080" y="12640"/>
                      <a:pt x="2080" y="12640"/>
                    </a:cubicBezTo>
                    <a:cubicBezTo>
                      <a:pt x="2240" y="13280"/>
                      <a:pt x="2400" y="13760"/>
                      <a:pt x="2720" y="14400"/>
                    </a:cubicBezTo>
                    <a:cubicBezTo>
                      <a:pt x="1120" y="16000"/>
                      <a:pt x="1120" y="16000"/>
                      <a:pt x="1120" y="16000"/>
                    </a:cubicBezTo>
                    <a:cubicBezTo>
                      <a:pt x="2880" y="18240"/>
                      <a:pt x="2880" y="18240"/>
                      <a:pt x="2880" y="18240"/>
                    </a:cubicBezTo>
                    <a:cubicBezTo>
                      <a:pt x="4960" y="17440"/>
                      <a:pt x="4960" y="17440"/>
                      <a:pt x="4960" y="17440"/>
                    </a:cubicBezTo>
                    <a:cubicBezTo>
                      <a:pt x="5280" y="17760"/>
                      <a:pt x="5760" y="18080"/>
                      <a:pt x="6240" y="18400"/>
                    </a:cubicBezTo>
                    <a:cubicBezTo>
                      <a:pt x="6080" y="20640"/>
                      <a:pt x="6080" y="20640"/>
                      <a:pt x="6080" y="20640"/>
                    </a:cubicBezTo>
                    <a:cubicBezTo>
                      <a:pt x="8800" y="21600"/>
                      <a:pt x="8800" y="21600"/>
                      <a:pt x="8800" y="21600"/>
                    </a:cubicBezTo>
                    <a:cubicBezTo>
                      <a:pt x="9920" y="19520"/>
                      <a:pt x="9920" y="19520"/>
                      <a:pt x="9920" y="19520"/>
                    </a:cubicBezTo>
                    <a:cubicBezTo>
                      <a:pt x="10240" y="19680"/>
                      <a:pt x="10560" y="19680"/>
                      <a:pt x="10880" y="19680"/>
                    </a:cubicBezTo>
                    <a:cubicBezTo>
                      <a:pt x="11040" y="19680"/>
                      <a:pt x="11360" y="19680"/>
                      <a:pt x="11680" y="19520"/>
                    </a:cubicBezTo>
                    <a:cubicBezTo>
                      <a:pt x="12800" y="21600"/>
                      <a:pt x="12800" y="21600"/>
                      <a:pt x="12800" y="21600"/>
                    </a:cubicBezTo>
                    <a:cubicBezTo>
                      <a:pt x="15520" y="20640"/>
                      <a:pt x="15520" y="20640"/>
                      <a:pt x="15520" y="20640"/>
                    </a:cubicBezTo>
                    <a:cubicBezTo>
                      <a:pt x="15360" y="18400"/>
                      <a:pt x="15360" y="18400"/>
                      <a:pt x="15360" y="18400"/>
                    </a:cubicBezTo>
                    <a:cubicBezTo>
                      <a:pt x="15840" y="18080"/>
                      <a:pt x="16320" y="17760"/>
                      <a:pt x="16640" y="17440"/>
                    </a:cubicBezTo>
                    <a:cubicBezTo>
                      <a:pt x="18720" y="18240"/>
                      <a:pt x="18720" y="18240"/>
                      <a:pt x="18720" y="18240"/>
                    </a:cubicBezTo>
                    <a:cubicBezTo>
                      <a:pt x="20480" y="16000"/>
                      <a:pt x="20480" y="16000"/>
                      <a:pt x="20480" y="16000"/>
                    </a:cubicBezTo>
                    <a:cubicBezTo>
                      <a:pt x="18880" y="14240"/>
                      <a:pt x="18880" y="14240"/>
                      <a:pt x="18880" y="14240"/>
                    </a:cubicBezTo>
                    <a:cubicBezTo>
                      <a:pt x="19200" y="13760"/>
                      <a:pt x="19360" y="13280"/>
                      <a:pt x="19520" y="12640"/>
                    </a:cubicBezTo>
                    <a:lnTo>
                      <a:pt x="21600" y="12160"/>
                    </a:lnTo>
                    <a:close/>
                    <a:moveTo>
                      <a:pt x="10720" y="17120"/>
                    </a:moveTo>
                    <a:cubicBezTo>
                      <a:pt x="7360" y="17120"/>
                      <a:pt x="4480" y="14240"/>
                      <a:pt x="4480" y="10720"/>
                    </a:cubicBezTo>
                    <a:cubicBezTo>
                      <a:pt x="4480" y="7200"/>
                      <a:pt x="7360" y="4320"/>
                      <a:pt x="10720" y="4320"/>
                    </a:cubicBezTo>
                    <a:cubicBezTo>
                      <a:pt x="14240" y="4320"/>
                      <a:pt x="17120" y="7200"/>
                      <a:pt x="17120" y="10720"/>
                    </a:cubicBezTo>
                    <a:cubicBezTo>
                      <a:pt x="17120" y="14240"/>
                      <a:pt x="14240" y="17120"/>
                      <a:pt x="10720" y="17120"/>
                    </a:cubicBezTo>
                    <a:close/>
                  </a:path>
                </a:pathLst>
              </a:custGeom>
              <a:solidFill>
                <a:srgbClr val="FFFFFF"/>
              </a:solidFill>
              <a:ln w="12700" cap="flat">
                <a:noFill/>
                <a:miter lim="400000"/>
              </a:ln>
              <a:effectLst/>
            </p:spPr>
            <p:txBody>
              <a:bodyPr wrap="square" lIns="45719" tIns="45719" rIns="45719" bIns="45719" numCol="1" anchor="t">
                <a:noAutofit/>
              </a:bodyPr>
              <a:lstStyle/>
              <a:p>
                <a:pPr defTabSz="914400" hangingPunct="0">
                  <a:defRPr sz="2400"/>
                </a:pPr>
                <a:endParaRPr kern="0">
                  <a:solidFill>
                    <a:srgbClr val="000000"/>
                  </a:solidFill>
                  <a:cs typeface="Calibri" panose="020F0502020204030204"/>
                  <a:sym typeface="Calibri" panose="020F0502020204030204"/>
                </a:endParaRPr>
              </a:p>
            </p:txBody>
          </p:sp>
        </p:grpSp>
      </p:grpSp>
      <p:grpSp>
        <p:nvGrpSpPr>
          <p:cNvPr id="51" name="组合 50"/>
          <p:cNvGrpSpPr/>
          <p:nvPr/>
        </p:nvGrpSpPr>
        <p:grpSpPr>
          <a:xfrm>
            <a:off x="3518929" y="2799693"/>
            <a:ext cx="1892223" cy="1892222"/>
            <a:chOff x="2082076" y="3354899"/>
            <a:chExt cx="1892223" cy="1892222"/>
          </a:xfrm>
        </p:grpSpPr>
        <p:sp>
          <p:nvSpPr>
            <p:cNvPr id="12" name="Shape 197"/>
            <p:cNvSpPr/>
            <p:nvPr/>
          </p:nvSpPr>
          <p:spPr>
            <a:xfrm>
              <a:off x="2082076" y="3354899"/>
              <a:ext cx="1892223" cy="1892222"/>
            </a:xfrm>
            <a:prstGeom prst="ellipse">
              <a:avLst/>
            </a:prstGeom>
            <a:solidFill>
              <a:srgbClr val="2882D8"/>
            </a:solidFill>
            <a:ln w="50800" cap="flat">
              <a:solidFill>
                <a:srgbClr val="FFFFFF"/>
              </a:solidFill>
              <a:prstDash val="solid"/>
              <a:bevel/>
            </a:ln>
            <a:effectLst/>
          </p:spPr>
          <p:txBody>
            <a:bodyPr wrap="square" lIns="45719" tIns="45719" rIns="45719" bIns="45719" numCol="1" anchor="ctr">
              <a:noAutofit/>
            </a:bodyPr>
            <a:lstStyle/>
            <a:p>
              <a:pPr algn="ctr" defTabSz="914400" hangingPunct="0">
                <a:defRPr sz="24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endParaRPr kern="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0" name="Shape 200"/>
            <p:cNvSpPr/>
            <p:nvPr/>
          </p:nvSpPr>
          <p:spPr>
            <a:xfrm>
              <a:off x="2548844" y="4146396"/>
              <a:ext cx="1244029" cy="779219"/>
            </a:xfrm>
            <a:prstGeom prst="rect">
              <a:avLst/>
            </a:prstGeom>
            <a:noFill/>
            <a:ln w="12700" cap="flat">
              <a:noFill/>
              <a:miter lim="400000"/>
            </a:ln>
            <a:effectLst/>
          </p:spPr>
          <p:txBody>
            <a:bodyPr wrap="square" lIns="45719" tIns="45719" rIns="45719" bIns="45719" numCol="1" anchor="t">
              <a:noAutofit/>
            </a:bodyPr>
            <a:lstStyle/>
            <a:p>
              <a:pPr defTabSz="914400" hangingPunct="0">
                <a:defRPr sz="20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2000" b="1" kern="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en-US" sz="2000" b="1" kern="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89.6</a:t>
              </a:r>
              <a:r>
                <a:rPr sz="2000" b="1" kern="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万</a:t>
              </a:r>
              <a:r>
                <a:rPr sz="2000" kern="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个作者</a:t>
              </a:r>
              <a:endParaRPr sz="2000" kern="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7" name="Group 216"/>
            <p:cNvGrpSpPr/>
            <p:nvPr/>
          </p:nvGrpSpPr>
          <p:grpSpPr>
            <a:xfrm>
              <a:off x="2822823" y="3639318"/>
              <a:ext cx="338170" cy="450459"/>
              <a:chOff x="0" y="-1"/>
              <a:chExt cx="385845" cy="513967"/>
            </a:xfrm>
          </p:grpSpPr>
          <p:sp>
            <p:nvSpPr>
              <p:cNvPr id="28" name="Shape 213"/>
              <p:cNvSpPr/>
              <p:nvPr/>
            </p:nvSpPr>
            <p:spPr>
              <a:xfrm>
                <a:off x="143470" y="-1"/>
                <a:ext cx="97821" cy="513967"/>
              </a:xfrm>
              <a:custGeom>
                <a:avLst/>
                <a:gdLst/>
                <a:ahLst/>
                <a:cxnLst>
                  <a:cxn ang="0">
                    <a:pos x="wd2" y="hd2"/>
                  </a:cxn>
                  <a:cxn ang="5400000">
                    <a:pos x="wd2" y="hd2"/>
                  </a:cxn>
                  <a:cxn ang="10800000">
                    <a:pos x="wd2" y="hd2"/>
                  </a:cxn>
                  <a:cxn ang="16200000">
                    <a:pos x="wd2" y="hd2"/>
                  </a:cxn>
                </a:cxnLst>
                <a:rect l="0" t="0" r="r" b="b"/>
                <a:pathLst>
                  <a:path w="21600" h="21600" extrusionOk="0">
                    <a:moveTo>
                      <a:pt x="21600" y="19447"/>
                    </a:moveTo>
                    <a:cubicBezTo>
                      <a:pt x="21600" y="20658"/>
                      <a:pt x="16537" y="21600"/>
                      <a:pt x="10800" y="21600"/>
                    </a:cubicBezTo>
                    <a:cubicBezTo>
                      <a:pt x="4725" y="21600"/>
                      <a:pt x="0" y="20658"/>
                      <a:pt x="0" y="19447"/>
                    </a:cubicBezTo>
                    <a:cubicBezTo>
                      <a:pt x="0" y="2153"/>
                      <a:pt x="0" y="2153"/>
                      <a:pt x="0" y="2153"/>
                    </a:cubicBezTo>
                    <a:cubicBezTo>
                      <a:pt x="0" y="942"/>
                      <a:pt x="4725" y="0"/>
                      <a:pt x="10800" y="0"/>
                    </a:cubicBezTo>
                    <a:cubicBezTo>
                      <a:pt x="16537" y="0"/>
                      <a:pt x="21600" y="942"/>
                      <a:pt x="21600" y="2153"/>
                    </a:cubicBezTo>
                    <a:lnTo>
                      <a:pt x="21600" y="19447"/>
                    </a:lnTo>
                    <a:close/>
                  </a:path>
                </a:pathLst>
              </a:custGeom>
              <a:solidFill>
                <a:srgbClr val="FFFFFF"/>
              </a:solidFill>
              <a:ln w="12700" cap="flat">
                <a:noFill/>
                <a:miter lim="400000"/>
              </a:ln>
              <a:effectLst/>
            </p:spPr>
            <p:txBody>
              <a:bodyPr wrap="square" lIns="45719" tIns="45719" rIns="45719" bIns="45719" numCol="1" anchor="t">
                <a:noAutofit/>
              </a:bodyPr>
              <a:lstStyle/>
              <a:p>
                <a:pPr defTabSz="914400" hangingPunct="0">
                  <a:defRPr sz="2400"/>
                </a:pPr>
                <a:endParaRPr kern="0">
                  <a:solidFill>
                    <a:srgbClr val="000000"/>
                  </a:solidFill>
                  <a:cs typeface="Calibri" panose="020F0502020204030204"/>
                  <a:sym typeface="Calibri" panose="020F0502020204030204"/>
                </a:endParaRPr>
              </a:p>
            </p:txBody>
          </p:sp>
          <p:sp>
            <p:nvSpPr>
              <p:cNvPr id="29" name="Shape 214"/>
              <p:cNvSpPr/>
              <p:nvPr/>
            </p:nvSpPr>
            <p:spPr>
              <a:xfrm>
                <a:off x="0" y="313586"/>
                <a:ext cx="96735" cy="200380"/>
              </a:xfrm>
              <a:custGeom>
                <a:avLst/>
                <a:gdLst/>
                <a:ahLst/>
                <a:cxnLst>
                  <a:cxn ang="0">
                    <a:pos x="wd2" y="hd2"/>
                  </a:cxn>
                  <a:cxn ang="5400000">
                    <a:pos x="wd2" y="hd2"/>
                  </a:cxn>
                  <a:cxn ang="10800000">
                    <a:pos x="wd2" y="hd2"/>
                  </a:cxn>
                  <a:cxn ang="16200000">
                    <a:pos x="wd2" y="hd2"/>
                  </a:cxn>
                </a:cxnLst>
                <a:rect l="0" t="0" r="r" b="b"/>
                <a:pathLst>
                  <a:path w="21600" h="21600" extrusionOk="0">
                    <a:moveTo>
                      <a:pt x="21600" y="16070"/>
                    </a:moveTo>
                    <a:cubicBezTo>
                      <a:pt x="21600" y="19181"/>
                      <a:pt x="16800" y="21600"/>
                      <a:pt x="10971" y="21600"/>
                    </a:cubicBezTo>
                    <a:cubicBezTo>
                      <a:pt x="4800" y="21600"/>
                      <a:pt x="0" y="19181"/>
                      <a:pt x="0" y="16070"/>
                    </a:cubicBezTo>
                    <a:cubicBezTo>
                      <a:pt x="0" y="5530"/>
                      <a:pt x="0" y="5530"/>
                      <a:pt x="0" y="5530"/>
                    </a:cubicBezTo>
                    <a:cubicBezTo>
                      <a:pt x="0" y="2419"/>
                      <a:pt x="4800" y="0"/>
                      <a:pt x="10971" y="0"/>
                    </a:cubicBezTo>
                    <a:cubicBezTo>
                      <a:pt x="16800" y="0"/>
                      <a:pt x="21600" y="2419"/>
                      <a:pt x="21600" y="5530"/>
                    </a:cubicBezTo>
                    <a:lnTo>
                      <a:pt x="21600" y="16070"/>
                    </a:lnTo>
                    <a:close/>
                  </a:path>
                </a:pathLst>
              </a:custGeom>
              <a:solidFill>
                <a:srgbClr val="FFFFFF"/>
              </a:solidFill>
              <a:ln w="12700" cap="flat">
                <a:noFill/>
                <a:miter lim="400000"/>
              </a:ln>
              <a:effectLst/>
            </p:spPr>
            <p:txBody>
              <a:bodyPr wrap="square" lIns="45719" tIns="45719" rIns="45719" bIns="45719" numCol="1" anchor="t">
                <a:noAutofit/>
              </a:bodyPr>
              <a:lstStyle/>
              <a:p>
                <a:pPr defTabSz="914400" hangingPunct="0">
                  <a:defRPr sz="2400"/>
                </a:pPr>
                <a:endParaRPr kern="0">
                  <a:solidFill>
                    <a:srgbClr val="000000"/>
                  </a:solidFill>
                  <a:cs typeface="Calibri" panose="020F0502020204030204"/>
                  <a:sym typeface="Calibri" panose="020F0502020204030204"/>
                </a:endParaRPr>
              </a:p>
            </p:txBody>
          </p:sp>
          <p:sp>
            <p:nvSpPr>
              <p:cNvPr id="30" name="Shape 215"/>
              <p:cNvSpPr/>
              <p:nvPr/>
            </p:nvSpPr>
            <p:spPr>
              <a:xfrm>
                <a:off x="288024" y="165284"/>
                <a:ext cx="97821" cy="348682"/>
              </a:xfrm>
              <a:custGeom>
                <a:avLst/>
                <a:gdLst/>
                <a:ahLst/>
                <a:cxnLst>
                  <a:cxn ang="0">
                    <a:pos x="wd2" y="hd2"/>
                  </a:cxn>
                  <a:cxn ang="5400000">
                    <a:pos x="wd2" y="hd2"/>
                  </a:cxn>
                  <a:cxn ang="10800000">
                    <a:pos x="wd2" y="hd2"/>
                  </a:cxn>
                  <a:cxn ang="16200000">
                    <a:pos x="wd2" y="hd2"/>
                  </a:cxn>
                </a:cxnLst>
                <a:rect l="0" t="0" r="r" b="b"/>
                <a:pathLst>
                  <a:path w="21600" h="21600" extrusionOk="0">
                    <a:moveTo>
                      <a:pt x="21600" y="18429"/>
                    </a:moveTo>
                    <a:cubicBezTo>
                      <a:pt x="21600" y="20213"/>
                      <a:pt x="16537" y="21600"/>
                      <a:pt x="10800" y="21600"/>
                    </a:cubicBezTo>
                    <a:cubicBezTo>
                      <a:pt x="4725" y="21600"/>
                      <a:pt x="0" y="20213"/>
                      <a:pt x="0" y="18429"/>
                    </a:cubicBezTo>
                    <a:cubicBezTo>
                      <a:pt x="0" y="3171"/>
                      <a:pt x="0" y="3171"/>
                      <a:pt x="0" y="3171"/>
                    </a:cubicBezTo>
                    <a:cubicBezTo>
                      <a:pt x="0" y="1387"/>
                      <a:pt x="4725" y="0"/>
                      <a:pt x="10800" y="0"/>
                    </a:cubicBezTo>
                    <a:cubicBezTo>
                      <a:pt x="16537" y="0"/>
                      <a:pt x="21600" y="1387"/>
                      <a:pt x="21600" y="3171"/>
                    </a:cubicBezTo>
                    <a:lnTo>
                      <a:pt x="21600" y="18429"/>
                    </a:lnTo>
                    <a:close/>
                  </a:path>
                </a:pathLst>
              </a:custGeom>
              <a:solidFill>
                <a:srgbClr val="FFFFFF"/>
              </a:solidFill>
              <a:ln w="12700" cap="flat">
                <a:noFill/>
                <a:miter lim="400000"/>
              </a:ln>
              <a:effectLst/>
            </p:spPr>
            <p:txBody>
              <a:bodyPr wrap="square" lIns="45719" tIns="45719" rIns="45719" bIns="45719" numCol="1" anchor="t">
                <a:noAutofit/>
              </a:bodyPr>
              <a:lstStyle/>
              <a:p>
                <a:pPr defTabSz="914400" hangingPunct="0">
                  <a:defRPr sz="2400"/>
                </a:pPr>
                <a:endParaRPr kern="0">
                  <a:solidFill>
                    <a:srgbClr val="000000"/>
                  </a:solidFill>
                  <a:cs typeface="Calibri" panose="020F0502020204030204"/>
                  <a:sym typeface="Calibri" panose="020F0502020204030204"/>
                </a:endParaRPr>
              </a:p>
            </p:txBody>
          </p:sp>
        </p:grpSp>
      </p:grpSp>
      <p:grpSp>
        <p:nvGrpSpPr>
          <p:cNvPr id="56" name="组合 55"/>
          <p:cNvGrpSpPr/>
          <p:nvPr/>
        </p:nvGrpSpPr>
        <p:grpSpPr>
          <a:xfrm>
            <a:off x="5118400" y="1388488"/>
            <a:ext cx="1385901" cy="1385899"/>
            <a:chOff x="2647916" y="2001793"/>
            <a:chExt cx="1385901" cy="1385899"/>
          </a:xfrm>
        </p:grpSpPr>
        <p:sp>
          <p:nvSpPr>
            <p:cNvPr id="38" name="Shape 218"/>
            <p:cNvSpPr/>
            <p:nvPr/>
          </p:nvSpPr>
          <p:spPr>
            <a:xfrm rot="10800000">
              <a:off x="2647916" y="2001793"/>
              <a:ext cx="1385901" cy="1385899"/>
            </a:xfrm>
            <a:custGeom>
              <a:avLst/>
              <a:gdLst/>
              <a:ahLst/>
              <a:cxnLst>
                <a:cxn ang="0">
                  <a:pos x="wd2" y="hd2"/>
                </a:cxn>
                <a:cxn ang="5400000">
                  <a:pos x="wd2" y="hd2"/>
                </a:cxn>
                <a:cxn ang="10800000">
                  <a:pos x="wd2" y="hd2"/>
                </a:cxn>
                <a:cxn ang="16200000">
                  <a:pos x="wd2" y="hd2"/>
                </a:cxn>
              </a:cxnLst>
              <a:rect l="0" t="0" r="r" b="b"/>
              <a:pathLst>
                <a:path w="21600" h="21600" extrusionOk="0">
                  <a:moveTo>
                    <a:pt x="0" y="12096"/>
                  </a:moveTo>
                  <a:cubicBezTo>
                    <a:pt x="0" y="6847"/>
                    <a:pt x="4255" y="2592"/>
                    <a:pt x="9504" y="2592"/>
                  </a:cubicBezTo>
                  <a:cubicBezTo>
                    <a:pt x="13536" y="2592"/>
                    <a:pt x="17568" y="1728"/>
                    <a:pt x="21600" y="0"/>
                  </a:cubicBezTo>
                  <a:cubicBezTo>
                    <a:pt x="19872" y="4032"/>
                    <a:pt x="19008" y="8064"/>
                    <a:pt x="19008" y="12096"/>
                  </a:cubicBezTo>
                  <a:cubicBezTo>
                    <a:pt x="19008" y="17345"/>
                    <a:pt x="14753" y="21600"/>
                    <a:pt x="9504" y="21600"/>
                  </a:cubicBezTo>
                  <a:cubicBezTo>
                    <a:pt x="4255" y="21600"/>
                    <a:pt x="0" y="17345"/>
                    <a:pt x="0" y="12096"/>
                  </a:cubicBezTo>
                  <a:close/>
                </a:path>
              </a:pathLst>
            </a:custGeom>
            <a:solidFill>
              <a:srgbClr val="29B9A6"/>
            </a:solidFill>
            <a:ln w="12700" cap="flat">
              <a:noFill/>
              <a:miter lim="400000"/>
            </a:ln>
            <a:effectLst/>
          </p:spPr>
          <p:txBody>
            <a:bodyPr wrap="square" lIns="45719" tIns="45719" rIns="45719" bIns="45719" numCol="1" anchor="ctr">
              <a:noAutofit/>
            </a:bodyPr>
            <a:lstStyle/>
            <a:p>
              <a:pPr algn="ctr" defTabSz="914400" hangingPunct="0">
                <a:defRPr sz="4000">
                  <a:solidFill>
                    <a:srgbClr val="FFFFFF"/>
                  </a:solidFill>
                </a:defRPr>
              </a:pPr>
              <a:endParaRPr sz="4000" kern="0">
                <a:solidFill>
                  <a:srgbClr val="FFFFFF"/>
                </a:solidFill>
                <a:cs typeface="Calibri" panose="020F0502020204030204"/>
                <a:sym typeface="Calibri" panose="020F0502020204030204"/>
              </a:endParaRPr>
            </a:p>
          </p:txBody>
        </p:sp>
        <p:sp>
          <p:nvSpPr>
            <p:cNvPr id="39" name="Shape 219"/>
            <p:cNvSpPr/>
            <p:nvPr/>
          </p:nvSpPr>
          <p:spPr>
            <a:xfrm>
              <a:off x="2679032" y="2319082"/>
              <a:ext cx="1283367" cy="830995"/>
            </a:xfrm>
            <a:prstGeom prst="rect">
              <a:avLst/>
            </a:prstGeom>
            <a:noFill/>
            <a:ln w="12700" cap="flat">
              <a:noFill/>
              <a:miter lim="400000"/>
            </a:ln>
            <a:effectLst/>
          </p:spPr>
          <p:txBody>
            <a:bodyPr wrap="square" lIns="45719" tIns="45719" rIns="45719" bIns="45719" numCol="1" anchor="t">
              <a:spAutoFit/>
            </a:bodyPr>
            <a:lstStyle/>
            <a:p>
              <a:pPr algn="ctr" defTabSz="914400" hangingPunct="0">
                <a:defRPr sz="2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b="1" kern="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b="1" kern="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下载</a:t>
              </a:r>
              <a:r>
                <a:rPr lang="en-US" b="1" kern="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732</a:t>
              </a:r>
              <a:r>
                <a:rPr b="1" kern="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万</a:t>
              </a:r>
              <a:endParaRPr b="1" kern="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55" name="组合 54"/>
          <p:cNvGrpSpPr/>
          <p:nvPr/>
        </p:nvGrpSpPr>
        <p:grpSpPr>
          <a:xfrm rot="1284863">
            <a:off x="5221016" y="4527998"/>
            <a:ext cx="1590188" cy="1385900"/>
            <a:chOff x="4049508" y="2014393"/>
            <a:chExt cx="1590188" cy="1385900"/>
          </a:xfrm>
        </p:grpSpPr>
        <p:sp>
          <p:nvSpPr>
            <p:cNvPr id="41" name="Shape 221"/>
            <p:cNvSpPr/>
            <p:nvPr/>
          </p:nvSpPr>
          <p:spPr>
            <a:xfrm rot="10800000">
              <a:off x="4049508" y="2014393"/>
              <a:ext cx="1529705" cy="1385900"/>
            </a:xfrm>
            <a:custGeom>
              <a:avLst/>
              <a:gdLst/>
              <a:ahLst/>
              <a:cxnLst>
                <a:cxn ang="0">
                  <a:pos x="wd2" y="hd2"/>
                </a:cxn>
                <a:cxn ang="5400000">
                  <a:pos x="wd2" y="hd2"/>
                </a:cxn>
                <a:cxn ang="10800000">
                  <a:pos x="wd2" y="hd2"/>
                </a:cxn>
                <a:cxn ang="16200000">
                  <a:pos x="wd2" y="hd2"/>
                </a:cxn>
              </a:cxnLst>
              <a:rect l="0" t="0" r="r" b="b"/>
              <a:pathLst>
                <a:path w="21600" h="21600" extrusionOk="0">
                  <a:moveTo>
                    <a:pt x="0" y="12096"/>
                  </a:moveTo>
                  <a:cubicBezTo>
                    <a:pt x="0" y="6847"/>
                    <a:pt x="4255" y="2592"/>
                    <a:pt x="9504" y="2592"/>
                  </a:cubicBezTo>
                  <a:cubicBezTo>
                    <a:pt x="13536" y="2592"/>
                    <a:pt x="17568" y="1728"/>
                    <a:pt x="21600" y="0"/>
                  </a:cubicBezTo>
                  <a:cubicBezTo>
                    <a:pt x="19872" y="4032"/>
                    <a:pt x="19008" y="8064"/>
                    <a:pt x="19008" y="12096"/>
                  </a:cubicBezTo>
                  <a:cubicBezTo>
                    <a:pt x="19008" y="17345"/>
                    <a:pt x="14753" y="21600"/>
                    <a:pt x="9504" y="21600"/>
                  </a:cubicBezTo>
                  <a:cubicBezTo>
                    <a:pt x="4255" y="21600"/>
                    <a:pt x="0" y="17345"/>
                    <a:pt x="0" y="12096"/>
                  </a:cubicBezTo>
                  <a:close/>
                </a:path>
              </a:pathLst>
            </a:custGeom>
            <a:solidFill>
              <a:srgbClr val="29B9A6"/>
            </a:solidFill>
            <a:ln w="12700" cap="flat">
              <a:noFill/>
              <a:miter lim="400000"/>
            </a:ln>
            <a:effectLst/>
          </p:spPr>
          <p:txBody>
            <a:bodyPr wrap="square" lIns="45719" tIns="45719" rIns="45719" bIns="45719" numCol="1" anchor="ctr">
              <a:noAutofit/>
            </a:bodyPr>
            <a:lstStyle/>
            <a:p>
              <a:pPr algn="ctr" defTabSz="914400" hangingPunct="0">
                <a:defRPr sz="4000">
                  <a:solidFill>
                    <a:srgbClr val="FFFFFF"/>
                  </a:solidFill>
                </a:defRPr>
              </a:pPr>
              <a:endParaRPr sz="4000" kern="0">
                <a:solidFill>
                  <a:srgbClr val="FFFFFF"/>
                </a:solidFill>
                <a:cs typeface="Calibri" panose="020F0502020204030204"/>
                <a:sym typeface="Calibri" panose="020F0502020204030204"/>
              </a:endParaRPr>
            </a:p>
          </p:txBody>
        </p:sp>
        <p:sp>
          <p:nvSpPr>
            <p:cNvPr id="42" name="Shape 222"/>
            <p:cNvSpPr/>
            <p:nvPr/>
          </p:nvSpPr>
          <p:spPr>
            <a:xfrm rot="20315137">
              <a:off x="4156410" y="2346804"/>
              <a:ext cx="1483286" cy="814770"/>
            </a:xfrm>
            <a:prstGeom prst="rect">
              <a:avLst/>
            </a:prstGeom>
            <a:noFill/>
            <a:ln w="12700" cap="flat">
              <a:noFill/>
              <a:miter lim="400000"/>
            </a:ln>
            <a:effectLst/>
          </p:spPr>
          <p:txBody>
            <a:bodyPr wrap="square" lIns="45719" tIns="45719" rIns="45719" bIns="45719" numCol="1" anchor="t">
              <a:spAutoFit/>
            </a:bodyPr>
            <a:lstStyle/>
            <a:p>
              <a:pPr algn="ctr" defTabSz="914400" hangingPunct="0">
                <a:defRPr sz="2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b="1" kern="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下载平均6.2次</a:t>
              </a:r>
            </a:p>
          </p:txBody>
        </p:sp>
      </p:grpSp>
      <p:grpSp>
        <p:nvGrpSpPr>
          <p:cNvPr id="54" name="组合 53"/>
          <p:cNvGrpSpPr/>
          <p:nvPr/>
        </p:nvGrpSpPr>
        <p:grpSpPr>
          <a:xfrm rot="13263680">
            <a:off x="459686" y="4382557"/>
            <a:ext cx="1623731" cy="1385900"/>
            <a:chOff x="5526324" y="2014393"/>
            <a:chExt cx="1623731" cy="1385900"/>
          </a:xfrm>
        </p:grpSpPr>
        <p:sp>
          <p:nvSpPr>
            <p:cNvPr id="44" name="Shape 224"/>
            <p:cNvSpPr/>
            <p:nvPr/>
          </p:nvSpPr>
          <p:spPr>
            <a:xfrm rot="10800000">
              <a:off x="5526324" y="2014393"/>
              <a:ext cx="1529705" cy="1385900"/>
            </a:xfrm>
            <a:custGeom>
              <a:avLst/>
              <a:gdLst/>
              <a:ahLst/>
              <a:cxnLst>
                <a:cxn ang="0">
                  <a:pos x="wd2" y="hd2"/>
                </a:cxn>
                <a:cxn ang="5400000">
                  <a:pos x="wd2" y="hd2"/>
                </a:cxn>
                <a:cxn ang="10800000">
                  <a:pos x="wd2" y="hd2"/>
                </a:cxn>
                <a:cxn ang="16200000">
                  <a:pos x="wd2" y="hd2"/>
                </a:cxn>
              </a:cxnLst>
              <a:rect l="0" t="0" r="r" b="b"/>
              <a:pathLst>
                <a:path w="21600" h="21600" extrusionOk="0">
                  <a:moveTo>
                    <a:pt x="0" y="12096"/>
                  </a:moveTo>
                  <a:cubicBezTo>
                    <a:pt x="0" y="6847"/>
                    <a:pt x="4255" y="2592"/>
                    <a:pt x="9504" y="2592"/>
                  </a:cubicBezTo>
                  <a:cubicBezTo>
                    <a:pt x="13536" y="2592"/>
                    <a:pt x="17568" y="1728"/>
                    <a:pt x="21600" y="0"/>
                  </a:cubicBezTo>
                  <a:cubicBezTo>
                    <a:pt x="19872" y="4032"/>
                    <a:pt x="19008" y="8064"/>
                    <a:pt x="19008" y="12096"/>
                  </a:cubicBezTo>
                  <a:cubicBezTo>
                    <a:pt x="19008" y="17345"/>
                    <a:pt x="14753" y="21600"/>
                    <a:pt x="9504" y="21600"/>
                  </a:cubicBezTo>
                  <a:cubicBezTo>
                    <a:pt x="4255" y="21600"/>
                    <a:pt x="0" y="17345"/>
                    <a:pt x="0" y="12096"/>
                  </a:cubicBezTo>
                  <a:close/>
                </a:path>
              </a:pathLst>
            </a:custGeom>
            <a:solidFill>
              <a:srgbClr val="29B9A6"/>
            </a:solidFill>
            <a:ln w="12700" cap="flat">
              <a:noFill/>
              <a:miter lim="400000"/>
            </a:ln>
            <a:effectLst/>
          </p:spPr>
          <p:txBody>
            <a:bodyPr wrap="square" lIns="45719" tIns="45719" rIns="45719" bIns="45719" numCol="1" anchor="ctr">
              <a:noAutofit/>
            </a:bodyPr>
            <a:lstStyle/>
            <a:p>
              <a:pPr algn="ctr" defTabSz="914400" hangingPunct="0">
                <a:defRPr sz="4000">
                  <a:solidFill>
                    <a:srgbClr val="FFFFFF"/>
                  </a:solidFill>
                </a:defRPr>
              </a:pPr>
              <a:endParaRPr sz="4000" kern="0">
                <a:solidFill>
                  <a:srgbClr val="FFFFFF"/>
                </a:solidFill>
                <a:cs typeface="Calibri" panose="020F0502020204030204"/>
                <a:sym typeface="Calibri" panose="020F0502020204030204"/>
              </a:endParaRPr>
            </a:p>
          </p:txBody>
        </p:sp>
        <p:sp>
          <p:nvSpPr>
            <p:cNvPr id="45" name="Shape 225"/>
            <p:cNvSpPr/>
            <p:nvPr/>
          </p:nvSpPr>
          <p:spPr>
            <a:xfrm rot="8513179">
              <a:off x="5666769" y="2189929"/>
              <a:ext cx="1483286" cy="814770"/>
            </a:xfrm>
            <a:prstGeom prst="rect">
              <a:avLst/>
            </a:prstGeom>
            <a:noFill/>
            <a:ln w="12700" cap="flat">
              <a:noFill/>
              <a:miter lim="400000"/>
            </a:ln>
            <a:effectLst/>
          </p:spPr>
          <p:txBody>
            <a:bodyPr wrap="square" lIns="45719" tIns="45719" rIns="45719" bIns="45719" numCol="1" anchor="t">
              <a:spAutoFit/>
            </a:bodyPr>
            <a:lstStyle/>
            <a:p>
              <a:pPr algn="ctr" defTabSz="914400" hangingPunct="0">
                <a:defRPr sz="2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b="1" kern="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最大阅读</a:t>
              </a:r>
            </a:p>
            <a:p>
              <a:pPr algn="ctr" defTabSz="914400" hangingPunct="0">
                <a:defRPr sz="2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b="1" kern="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3万次</a:t>
              </a:r>
            </a:p>
          </p:txBody>
        </p:sp>
      </p:grpSp>
      <p:pic>
        <p:nvPicPr>
          <p:cNvPr id="50178" name="Picture 2"/>
          <p:cNvPicPr>
            <a:picLocks noChangeAspect="1" noChangeArrowheads="1"/>
          </p:cNvPicPr>
          <p:nvPr/>
        </p:nvPicPr>
        <p:blipFill>
          <a:blip r:embed="rId2"/>
          <a:srcRect/>
          <a:stretch>
            <a:fillRect/>
          </a:stretch>
        </p:blipFill>
        <p:spPr bwMode="auto">
          <a:xfrm>
            <a:off x="7584831" y="100611"/>
            <a:ext cx="4393023" cy="3733452"/>
          </a:xfrm>
          <a:prstGeom prst="rect">
            <a:avLst/>
          </a:prstGeom>
          <a:noFill/>
          <a:ln w="9525">
            <a:noFill/>
            <a:miter lim="800000"/>
            <a:headEnd/>
            <a:tailEnd/>
          </a:ln>
          <a:effectLst/>
        </p:spPr>
      </p:pic>
      <p:pic>
        <p:nvPicPr>
          <p:cNvPr id="50179" name="Picture 3"/>
          <p:cNvPicPr>
            <a:picLocks noChangeAspect="1" noChangeArrowheads="1"/>
          </p:cNvPicPr>
          <p:nvPr/>
        </p:nvPicPr>
        <p:blipFill>
          <a:blip r:embed="rId3"/>
          <a:srcRect/>
          <a:stretch>
            <a:fillRect/>
          </a:stretch>
        </p:blipFill>
        <p:spPr bwMode="auto">
          <a:xfrm>
            <a:off x="7411452" y="3834063"/>
            <a:ext cx="4459705" cy="3023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0" y="2731806"/>
            <a:ext cx="5958507" cy="4131945"/>
            <a:chOff x="0" y="2716566"/>
            <a:chExt cx="5958507" cy="4131945"/>
          </a:xfrm>
        </p:grpSpPr>
        <p:sp>
          <p:nvSpPr>
            <p:cNvPr id="12" name="矩形 11"/>
            <p:cNvSpPr/>
            <p:nvPr/>
          </p:nvSpPr>
          <p:spPr>
            <a:xfrm>
              <a:off x="0" y="4875056"/>
              <a:ext cx="5958507" cy="1973455"/>
            </a:xfrm>
            <a:custGeom>
              <a:avLst/>
              <a:gdLst>
                <a:gd name="connsiteX0" fmla="*/ 0 w 3074337"/>
                <a:gd name="connsiteY0" fmla="*/ 0 h 1201930"/>
                <a:gd name="connsiteX1" fmla="*/ 3074337 w 3074337"/>
                <a:gd name="connsiteY1" fmla="*/ 0 h 1201930"/>
                <a:gd name="connsiteX2" fmla="*/ 3074337 w 3074337"/>
                <a:gd name="connsiteY2" fmla="*/ 1201930 h 1201930"/>
                <a:gd name="connsiteX3" fmla="*/ 0 w 3074337"/>
                <a:gd name="connsiteY3" fmla="*/ 1201930 h 1201930"/>
                <a:gd name="connsiteX4" fmla="*/ 0 w 3074337"/>
                <a:gd name="connsiteY4" fmla="*/ 0 h 1201930"/>
                <a:gd name="connsiteX0-1" fmla="*/ 0 w 3683937"/>
                <a:gd name="connsiteY0-2" fmla="*/ 0 h 2125855"/>
                <a:gd name="connsiteX1-3" fmla="*/ 3683937 w 3683937"/>
                <a:gd name="connsiteY1-4" fmla="*/ 923925 h 2125855"/>
                <a:gd name="connsiteX2-5" fmla="*/ 3683937 w 3683937"/>
                <a:gd name="connsiteY2-6" fmla="*/ 2125855 h 2125855"/>
                <a:gd name="connsiteX3-7" fmla="*/ 609600 w 3683937"/>
                <a:gd name="connsiteY3-8" fmla="*/ 2125855 h 2125855"/>
                <a:gd name="connsiteX4-9" fmla="*/ 0 w 3683937"/>
                <a:gd name="connsiteY4-10" fmla="*/ 0 h 2125855"/>
                <a:gd name="connsiteX0-11" fmla="*/ 0 w 3683937"/>
                <a:gd name="connsiteY0-12" fmla="*/ 0 h 2125855"/>
                <a:gd name="connsiteX1-13" fmla="*/ 3131487 w 3683937"/>
                <a:gd name="connsiteY1-14" fmla="*/ 419100 h 2125855"/>
                <a:gd name="connsiteX2-15" fmla="*/ 3683937 w 3683937"/>
                <a:gd name="connsiteY2-16" fmla="*/ 2125855 h 2125855"/>
                <a:gd name="connsiteX3-17" fmla="*/ 609600 w 3683937"/>
                <a:gd name="connsiteY3-18" fmla="*/ 2125855 h 2125855"/>
                <a:gd name="connsiteX4-19" fmla="*/ 0 w 3683937"/>
                <a:gd name="connsiteY4-20" fmla="*/ 0 h 2125855"/>
                <a:gd name="connsiteX0-21" fmla="*/ 2811780 w 6495717"/>
                <a:gd name="connsiteY0-22" fmla="*/ 0 h 2125855"/>
                <a:gd name="connsiteX1-23" fmla="*/ 5943267 w 6495717"/>
                <a:gd name="connsiteY1-24" fmla="*/ 419100 h 2125855"/>
                <a:gd name="connsiteX2-25" fmla="*/ 6495717 w 6495717"/>
                <a:gd name="connsiteY2-26" fmla="*/ 2125855 h 2125855"/>
                <a:gd name="connsiteX3-27" fmla="*/ 0 w 6495717"/>
                <a:gd name="connsiteY3-28" fmla="*/ 1965835 h 2125855"/>
                <a:gd name="connsiteX4-29" fmla="*/ 2811780 w 6495717"/>
                <a:gd name="connsiteY4-30" fmla="*/ 0 h 2125855"/>
                <a:gd name="connsiteX0-31" fmla="*/ 2811780 w 5943267"/>
                <a:gd name="connsiteY0-32" fmla="*/ 0 h 1965835"/>
                <a:gd name="connsiteX1-33" fmla="*/ 5943267 w 5943267"/>
                <a:gd name="connsiteY1-34" fmla="*/ 419100 h 1965835"/>
                <a:gd name="connsiteX2-35" fmla="*/ 4910757 w 5943267"/>
                <a:gd name="connsiteY2-36" fmla="*/ 1600075 h 1965835"/>
                <a:gd name="connsiteX3-37" fmla="*/ 0 w 5943267"/>
                <a:gd name="connsiteY3-38" fmla="*/ 1965835 h 1965835"/>
                <a:gd name="connsiteX4-39" fmla="*/ 2811780 w 5943267"/>
                <a:gd name="connsiteY4-40" fmla="*/ 0 h 1965835"/>
                <a:gd name="connsiteX0-41" fmla="*/ 2811780 w 5962317"/>
                <a:gd name="connsiteY0-42" fmla="*/ 0 h 1965835"/>
                <a:gd name="connsiteX1-43" fmla="*/ 5943267 w 5962317"/>
                <a:gd name="connsiteY1-44" fmla="*/ 419100 h 1965835"/>
                <a:gd name="connsiteX2-45" fmla="*/ 5962317 w 5962317"/>
                <a:gd name="connsiteY2-46" fmla="*/ 1950595 h 1965835"/>
                <a:gd name="connsiteX3-47" fmla="*/ 0 w 5962317"/>
                <a:gd name="connsiteY3-48" fmla="*/ 1965835 h 1965835"/>
                <a:gd name="connsiteX4-49" fmla="*/ 2811780 w 5962317"/>
                <a:gd name="connsiteY4-50" fmla="*/ 0 h 1965835"/>
                <a:gd name="connsiteX0-51" fmla="*/ 2811780 w 5962317"/>
                <a:gd name="connsiteY0-52" fmla="*/ 0 h 1965835"/>
                <a:gd name="connsiteX1-53" fmla="*/ 5958507 w 5962317"/>
                <a:gd name="connsiteY1-54" fmla="*/ 441960 h 1965835"/>
                <a:gd name="connsiteX2-55" fmla="*/ 5962317 w 5962317"/>
                <a:gd name="connsiteY2-56" fmla="*/ 1950595 h 1965835"/>
                <a:gd name="connsiteX3-57" fmla="*/ 0 w 5962317"/>
                <a:gd name="connsiteY3-58" fmla="*/ 1965835 h 1965835"/>
                <a:gd name="connsiteX4-59" fmla="*/ 2811780 w 5962317"/>
                <a:gd name="connsiteY4-60" fmla="*/ 0 h 1965835"/>
                <a:gd name="connsiteX0-61" fmla="*/ 2781300 w 5962317"/>
                <a:gd name="connsiteY0-62" fmla="*/ 0 h 1965835"/>
                <a:gd name="connsiteX1-63" fmla="*/ 5958507 w 5962317"/>
                <a:gd name="connsiteY1-64" fmla="*/ 441960 h 1965835"/>
                <a:gd name="connsiteX2-65" fmla="*/ 5962317 w 5962317"/>
                <a:gd name="connsiteY2-66" fmla="*/ 1950595 h 1965835"/>
                <a:gd name="connsiteX3-67" fmla="*/ 0 w 5962317"/>
                <a:gd name="connsiteY3-68" fmla="*/ 1965835 h 1965835"/>
                <a:gd name="connsiteX4-69" fmla="*/ 2781300 w 5962317"/>
                <a:gd name="connsiteY4-70" fmla="*/ 0 h 1965835"/>
                <a:gd name="connsiteX0-71" fmla="*/ 2781300 w 5958507"/>
                <a:gd name="connsiteY0-72" fmla="*/ 0 h 1973455"/>
                <a:gd name="connsiteX1-73" fmla="*/ 5958507 w 5958507"/>
                <a:gd name="connsiteY1-74" fmla="*/ 441960 h 1973455"/>
                <a:gd name="connsiteX2-75" fmla="*/ 5954697 w 5958507"/>
                <a:gd name="connsiteY2-76" fmla="*/ 1973455 h 1973455"/>
                <a:gd name="connsiteX3-77" fmla="*/ 0 w 5958507"/>
                <a:gd name="connsiteY3-78" fmla="*/ 1965835 h 1973455"/>
                <a:gd name="connsiteX4-79" fmla="*/ 2781300 w 5958507"/>
                <a:gd name="connsiteY4-80" fmla="*/ 0 h 1973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8507" h="1973455">
                  <a:moveTo>
                    <a:pt x="2781300" y="0"/>
                  </a:moveTo>
                  <a:lnTo>
                    <a:pt x="5958507" y="441960"/>
                  </a:lnTo>
                  <a:lnTo>
                    <a:pt x="5954697" y="1973455"/>
                  </a:lnTo>
                  <a:lnTo>
                    <a:pt x="0" y="1965835"/>
                  </a:lnTo>
                  <a:lnTo>
                    <a:pt x="2781300" y="0"/>
                  </a:lnTo>
                  <a:close/>
                </a:path>
              </a:pathLst>
            </a:custGeom>
            <a:solidFill>
              <a:srgbClr val="F2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0" y="2716566"/>
              <a:ext cx="2791088" cy="4124325"/>
            </a:xfrm>
            <a:custGeom>
              <a:avLst/>
              <a:gdLst>
                <a:gd name="connsiteX0" fmla="*/ 0 w 1905263"/>
                <a:gd name="connsiteY0" fmla="*/ 1152525 h 1152525"/>
                <a:gd name="connsiteX1" fmla="*/ 952632 w 1905263"/>
                <a:gd name="connsiteY1" fmla="*/ 0 h 1152525"/>
                <a:gd name="connsiteX2" fmla="*/ 1905263 w 1905263"/>
                <a:gd name="connsiteY2" fmla="*/ 1152525 h 1152525"/>
                <a:gd name="connsiteX3" fmla="*/ 0 w 1905263"/>
                <a:gd name="connsiteY3" fmla="*/ 1152525 h 1152525"/>
                <a:gd name="connsiteX0-1" fmla="*/ 0 w 1905263"/>
                <a:gd name="connsiteY0-2" fmla="*/ 2295525 h 2295525"/>
                <a:gd name="connsiteX1-3" fmla="*/ 9657 w 1905263"/>
                <a:gd name="connsiteY1-4" fmla="*/ 0 h 2295525"/>
                <a:gd name="connsiteX2-5" fmla="*/ 1905263 w 1905263"/>
                <a:gd name="connsiteY2-6" fmla="*/ 2295525 h 2295525"/>
                <a:gd name="connsiteX3-7" fmla="*/ 0 w 1905263"/>
                <a:gd name="connsiteY3-8" fmla="*/ 2295525 h 2295525"/>
                <a:gd name="connsiteX0-9" fmla="*/ 0 w 1895738"/>
                <a:gd name="connsiteY0-10" fmla="*/ 4124325 h 4124325"/>
                <a:gd name="connsiteX1-11" fmla="*/ 132 w 1895738"/>
                <a:gd name="connsiteY1-12" fmla="*/ 0 h 4124325"/>
                <a:gd name="connsiteX2-13" fmla="*/ 1895738 w 1895738"/>
                <a:gd name="connsiteY2-14" fmla="*/ 2295525 h 4124325"/>
                <a:gd name="connsiteX3-15" fmla="*/ 0 w 1895738"/>
                <a:gd name="connsiteY3-16" fmla="*/ 4124325 h 4124325"/>
                <a:gd name="connsiteX0-17" fmla="*/ 0 w 2791088"/>
                <a:gd name="connsiteY0-18" fmla="*/ 4124325 h 4124325"/>
                <a:gd name="connsiteX1-19" fmla="*/ 132 w 2791088"/>
                <a:gd name="connsiteY1-20" fmla="*/ 0 h 4124325"/>
                <a:gd name="connsiteX2-21" fmla="*/ 2791088 w 2791088"/>
                <a:gd name="connsiteY2-22" fmla="*/ 2162175 h 4124325"/>
                <a:gd name="connsiteX3-23" fmla="*/ 0 w 2791088"/>
                <a:gd name="connsiteY3-24" fmla="*/ 4124325 h 4124325"/>
              </a:gdLst>
              <a:ahLst/>
              <a:cxnLst>
                <a:cxn ang="0">
                  <a:pos x="connsiteX0-1" y="connsiteY0-2"/>
                </a:cxn>
                <a:cxn ang="0">
                  <a:pos x="connsiteX1-3" y="connsiteY1-4"/>
                </a:cxn>
                <a:cxn ang="0">
                  <a:pos x="connsiteX2-5" y="connsiteY2-6"/>
                </a:cxn>
                <a:cxn ang="0">
                  <a:pos x="connsiteX3-7" y="connsiteY3-8"/>
                </a:cxn>
              </a:cxnLst>
              <a:rect l="l" t="t" r="r" b="b"/>
              <a:pathLst>
                <a:path w="2791088" h="4124325">
                  <a:moveTo>
                    <a:pt x="0" y="4124325"/>
                  </a:moveTo>
                  <a:lnTo>
                    <a:pt x="132" y="0"/>
                  </a:lnTo>
                  <a:lnTo>
                    <a:pt x="2791088" y="2162175"/>
                  </a:lnTo>
                  <a:lnTo>
                    <a:pt x="0" y="4124325"/>
                  </a:lnTo>
                  <a:close/>
                </a:path>
              </a:pathLst>
            </a:cu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sp>
        <p:nvSpPr>
          <p:cNvPr id="5" name="文本框 4"/>
          <p:cNvSpPr txBox="1"/>
          <p:nvPr/>
        </p:nvSpPr>
        <p:spPr>
          <a:xfrm>
            <a:off x="2162438" y="5421505"/>
            <a:ext cx="4314547" cy="1323439"/>
          </a:xfrm>
          <a:prstGeom prst="rect">
            <a:avLst/>
          </a:prstGeom>
          <a:noFill/>
        </p:spPr>
        <p:txBody>
          <a:bodyPr wrap="square" rtlCol="0">
            <a:spAutoFit/>
          </a:bodyPr>
          <a:lstStyle/>
          <a:p>
            <a:r>
              <a:rPr lang="en-US" altLang="zh-CN" sz="5400">
                <a:solidFill>
                  <a:schemeClr val="bg1"/>
                </a:solidFill>
                <a:latin typeface="微软雅黑" panose="020B0503020204020204" pitchFamily="34" charset="-122"/>
                <a:ea typeface="微软雅黑" panose="020B0503020204020204" pitchFamily="34" charset="-122"/>
              </a:rPr>
              <a:t>PART</a:t>
            </a:r>
            <a:r>
              <a:rPr lang="en-US" altLang="zh-CN" sz="6600">
                <a:solidFill>
                  <a:schemeClr val="bg1"/>
                </a:solidFill>
                <a:latin typeface="微软雅黑" panose="020B0503020204020204" pitchFamily="34" charset="-122"/>
                <a:ea typeface="微软雅黑" panose="020B0503020204020204" pitchFamily="34" charset="-122"/>
              </a:rPr>
              <a:t> </a:t>
            </a:r>
            <a:r>
              <a:rPr lang="en-US" altLang="zh-CN" sz="8000" b="1">
                <a:solidFill>
                  <a:schemeClr val="bg1"/>
                </a:solidFill>
                <a:latin typeface="微软雅黑" panose="020B0503020204020204" pitchFamily="34" charset="-122"/>
                <a:ea typeface="微软雅黑" panose="020B0503020204020204" pitchFamily="34" charset="-122"/>
              </a:rPr>
              <a:t>01</a:t>
            </a:r>
            <a:endParaRPr lang="zh-CN" altLang="en-US" sz="6600" b="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893806" y="1529969"/>
            <a:ext cx="8103377" cy="830997"/>
          </a:xfrm>
          <a:prstGeom prst="rect">
            <a:avLst/>
          </a:prstGeom>
          <a:noFill/>
        </p:spPr>
        <p:txBody>
          <a:bodyPr wrap="square" rtlCol="0">
            <a:spAutoFit/>
          </a:bodyPr>
          <a:lstStyle/>
          <a:p>
            <a:r>
              <a:rPr lang="en-US" altLang="zh-CN" sz="4800" b="1" dirty="0" smtClean="0">
                <a:solidFill>
                  <a:srgbClr val="A52325"/>
                </a:solidFill>
                <a:latin typeface="微软雅黑" panose="020B0503020204020204" pitchFamily="34" charset="-122"/>
                <a:ea typeface="微软雅黑" panose="020B0503020204020204" pitchFamily="34" charset="-122"/>
              </a:rPr>
              <a:t>2018</a:t>
            </a:r>
            <a:r>
              <a:rPr lang="zh-CN" altLang="en-US" sz="4800" b="1" dirty="0" smtClean="0">
                <a:solidFill>
                  <a:srgbClr val="A52325"/>
                </a:solidFill>
                <a:latin typeface="微软雅黑" panose="020B0503020204020204" pitchFamily="34" charset="-122"/>
                <a:ea typeface="微软雅黑" panose="020B0503020204020204" pitchFamily="34" charset="-122"/>
              </a:rPr>
              <a:t>年系统整体情况回顾</a:t>
            </a:r>
            <a:endParaRPr lang="zh-CN" altLang="en-US" sz="4800" b="1" dirty="0">
              <a:solidFill>
                <a:srgbClr val="A52325"/>
              </a:solidFill>
              <a:latin typeface="微软雅黑" panose="020B0503020204020204" pitchFamily="34" charset="-122"/>
              <a:ea typeface="微软雅黑" panose="020B0503020204020204" pitchFamily="34" charset="-122"/>
            </a:endParaRPr>
          </a:p>
        </p:txBody>
      </p:sp>
      <p:sp>
        <p:nvSpPr>
          <p:cNvPr id="7" name="Content Placeholder 2"/>
          <p:cNvSpPr txBox="1"/>
          <p:nvPr/>
        </p:nvSpPr>
        <p:spPr>
          <a:xfrm>
            <a:off x="7442053" y="3205043"/>
            <a:ext cx="3121377" cy="2445479"/>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200000"/>
              </a:lnSpc>
              <a:buNone/>
              <a:defRPr/>
            </a:pPr>
            <a:r>
              <a:rPr lang="zh-CN" altLang="en-US" sz="2400" i="1" dirty="0" smtClean="0">
                <a:solidFill>
                  <a:sysClr val="windowText" lastClr="000000"/>
                </a:solidFill>
                <a:latin typeface="微软雅黑" panose="020B0503020204020204" pitchFamily="34" charset="-122"/>
                <a:ea typeface="微软雅黑" panose="020B0503020204020204" pitchFamily="34" charset="-122"/>
              </a:rPr>
              <a:t>全过程支撑情况</a:t>
            </a:r>
            <a:endParaRPr lang="en-US" altLang="zh-CN" sz="2400" i="1" dirty="0" smtClean="0">
              <a:solidFill>
                <a:sysClr val="windowText" lastClr="000000"/>
              </a:solidFill>
              <a:latin typeface="微软雅黑" panose="020B0503020204020204" pitchFamily="34" charset="-122"/>
              <a:ea typeface="微软雅黑" panose="020B0503020204020204" pitchFamily="34" charset="-122"/>
            </a:endParaRPr>
          </a:p>
          <a:p>
            <a:pPr marL="0" lvl="0" indent="0">
              <a:lnSpc>
                <a:spcPct val="200000"/>
              </a:lnSpc>
              <a:buNone/>
              <a:defRPr/>
            </a:pPr>
            <a:r>
              <a:rPr lang="zh-CN" altLang="en-US" sz="2400" i="1" dirty="0" smtClean="0">
                <a:solidFill>
                  <a:sysClr val="windowText" lastClr="000000"/>
                </a:solidFill>
                <a:latin typeface="微软雅黑" panose="020B0503020204020204" pitchFamily="34" charset="-122"/>
                <a:ea typeface="微软雅黑" panose="020B0503020204020204" pitchFamily="34" charset="-122"/>
              </a:rPr>
              <a:t>申请的变化</a:t>
            </a:r>
            <a:endParaRPr lang="en-US" altLang="zh-CN" sz="2400" i="1" dirty="0" smtClean="0">
              <a:solidFill>
                <a:sysClr val="windowText" lastClr="000000"/>
              </a:solidFill>
              <a:latin typeface="微软雅黑" panose="020B0503020204020204" pitchFamily="34" charset="-122"/>
              <a:ea typeface="微软雅黑" panose="020B0503020204020204" pitchFamily="34" charset="-122"/>
            </a:endParaRPr>
          </a:p>
          <a:p>
            <a:pPr marL="0" lvl="0" indent="0">
              <a:lnSpc>
                <a:spcPct val="200000"/>
              </a:lnSpc>
              <a:buNone/>
              <a:defRPr/>
            </a:pPr>
            <a:r>
              <a:rPr lang="zh-CN" altLang="en-US" sz="2400" i="1" dirty="0" smtClean="0">
                <a:solidFill>
                  <a:sysClr val="windowText" lastClr="000000"/>
                </a:solidFill>
                <a:latin typeface="微软雅黑" panose="020B0503020204020204" pitchFamily="34" charset="-122"/>
                <a:ea typeface="微软雅黑" panose="020B0503020204020204" pitchFamily="34" charset="-122"/>
              </a:rPr>
              <a:t>申请接收压力情况</a:t>
            </a:r>
            <a:endParaRPr lang="zh-CN" altLang="en-US" sz="2400" i="1"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9349" y="-27384"/>
            <a:ext cx="10588757" cy="1143000"/>
          </a:xfrm>
        </p:spPr>
        <p:txBody>
          <a:bodyPr>
            <a:normAutofit/>
          </a:bodyPr>
          <a:lstStyle/>
          <a:p>
            <a:r>
              <a:rPr kumimoji="1" lang="zh-CN" altLang="en-US" sz="4300" dirty="0" smtClean="0">
                <a:solidFill>
                  <a:schemeClr val="accent1">
                    <a:lumMod val="50000"/>
                  </a:schemeClr>
                </a:solidFill>
                <a:latin typeface="微软雅黑" panose="020B0503020204020204" pitchFamily="34" charset="-122"/>
                <a:ea typeface="微软雅黑" panose="020B0503020204020204" pitchFamily="34" charset="-122"/>
              </a:rPr>
              <a:t>科学</a:t>
            </a:r>
            <a:r>
              <a:rPr kumimoji="1" lang="zh-CN" altLang="en-US" sz="4300" dirty="0">
                <a:solidFill>
                  <a:schemeClr val="accent1">
                    <a:lumMod val="50000"/>
                  </a:schemeClr>
                </a:solidFill>
                <a:latin typeface="微软雅黑" panose="020B0503020204020204" pitchFamily="34" charset="-122"/>
                <a:ea typeface="微软雅黑" panose="020B0503020204020204" pitchFamily="34" charset="-122"/>
              </a:rPr>
              <a:t>基金大数据知识管理服务平台</a:t>
            </a:r>
          </a:p>
        </p:txBody>
      </p:sp>
      <p:pic>
        <p:nvPicPr>
          <p:cNvPr id="5" name="图片 4"/>
          <p:cNvPicPr>
            <a:picLocks noChangeAspect="1"/>
          </p:cNvPicPr>
          <p:nvPr/>
        </p:nvPicPr>
        <p:blipFill>
          <a:blip r:embed="rId3" cstate="screen"/>
          <a:stretch>
            <a:fillRect/>
          </a:stretch>
        </p:blipFill>
        <p:spPr>
          <a:xfrm>
            <a:off x="3215680" y="4120053"/>
            <a:ext cx="2784309" cy="2097977"/>
          </a:xfrm>
          <a:prstGeom prst="rect">
            <a:avLst/>
          </a:prstGeom>
        </p:spPr>
      </p:pic>
      <p:sp>
        <p:nvSpPr>
          <p:cNvPr id="7" name="矩形 6"/>
          <p:cNvSpPr/>
          <p:nvPr/>
        </p:nvSpPr>
        <p:spPr>
          <a:xfrm>
            <a:off x="71842" y="3429000"/>
            <a:ext cx="4054950" cy="538605"/>
          </a:xfrm>
          <a:prstGeom prst="rect">
            <a:avLst/>
          </a:prstGeom>
        </p:spPr>
        <p:txBody>
          <a:bodyPr wrap="none" lIns="121917" tIns="60958" rIns="121917" bIns="60958">
            <a:spAutoFit/>
          </a:bodyPr>
          <a:lstStyle/>
          <a:p>
            <a:r>
              <a:rPr kumimoji="1" lang="zh-CN" altLang="en-US" sz="2700" dirty="0">
                <a:solidFill>
                  <a:srgbClr val="0070C0"/>
                </a:solidFill>
                <a:latin typeface="微软雅黑" panose="020B0503020204020204" pitchFamily="34" charset="-122"/>
                <a:ea typeface="微软雅黑" panose="020B0503020204020204" pitchFamily="34" charset="-122"/>
              </a:rPr>
              <a:t>大数据知识管理服务门户</a:t>
            </a:r>
            <a:endParaRPr lang="zh-CN" altLang="en-US" sz="2700" dirty="0">
              <a:solidFill>
                <a:srgbClr val="0070C0"/>
              </a:solidFill>
            </a:endParaRPr>
          </a:p>
        </p:txBody>
      </p:sp>
      <p:sp>
        <p:nvSpPr>
          <p:cNvPr id="9" name="矩形 8"/>
          <p:cNvSpPr/>
          <p:nvPr/>
        </p:nvSpPr>
        <p:spPr>
          <a:xfrm>
            <a:off x="4527927" y="3429000"/>
            <a:ext cx="3016204" cy="538605"/>
          </a:xfrm>
          <a:prstGeom prst="rect">
            <a:avLst/>
          </a:prstGeom>
        </p:spPr>
        <p:txBody>
          <a:bodyPr wrap="none" lIns="121917" tIns="60958" rIns="121917" bIns="60958">
            <a:spAutoFit/>
          </a:bodyPr>
          <a:lstStyle/>
          <a:p>
            <a:r>
              <a:rPr kumimoji="1" lang="zh-CN" altLang="en-US" sz="2700" dirty="0">
                <a:solidFill>
                  <a:srgbClr val="0070C0"/>
                </a:solidFill>
                <a:latin typeface="微软雅黑" panose="020B0503020204020204" pitchFamily="34" charset="-122"/>
                <a:ea typeface="微软雅黑" panose="020B0503020204020204" pitchFamily="34" charset="-122"/>
              </a:rPr>
              <a:t>科技成果信息系统</a:t>
            </a:r>
            <a:endParaRPr lang="zh-CN" altLang="en-US" sz="2700" dirty="0">
              <a:solidFill>
                <a:srgbClr val="0070C0"/>
              </a:solidFill>
            </a:endParaRPr>
          </a:p>
        </p:txBody>
      </p:sp>
      <p:sp>
        <p:nvSpPr>
          <p:cNvPr id="11" name="矩形 10"/>
          <p:cNvSpPr/>
          <p:nvPr/>
        </p:nvSpPr>
        <p:spPr>
          <a:xfrm>
            <a:off x="213514" y="6255893"/>
            <a:ext cx="2669956" cy="538605"/>
          </a:xfrm>
          <a:prstGeom prst="rect">
            <a:avLst/>
          </a:prstGeom>
        </p:spPr>
        <p:txBody>
          <a:bodyPr wrap="none" lIns="121917" tIns="60958" rIns="121917" bIns="60958">
            <a:spAutoFit/>
          </a:bodyPr>
          <a:lstStyle/>
          <a:p>
            <a:r>
              <a:rPr kumimoji="1" lang="zh-CN" altLang="en-US" sz="2700" dirty="0">
                <a:solidFill>
                  <a:srgbClr val="0070C0"/>
                </a:solidFill>
                <a:latin typeface="微软雅黑" panose="020B0503020204020204" pitchFamily="34" charset="-122"/>
                <a:ea typeface="微软雅黑" panose="020B0503020204020204" pitchFamily="34" charset="-122"/>
              </a:rPr>
              <a:t>基础研究知识库</a:t>
            </a:r>
            <a:endParaRPr lang="zh-CN" altLang="en-US" sz="2700" dirty="0">
              <a:solidFill>
                <a:srgbClr val="0070C0"/>
              </a:solidFill>
            </a:endParaRPr>
          </a:p>
        </p:txBody>
      </p:sp>
      <p:sp>
        <p:nvSpPr>
          <p:cNvPr id="12" name="矩形 11"/>
          <p:cNvSpPr/>
          <p:nvPr/>
        </p:nvSpPr>
        <p:spPr>
          <a:xfrm>
            <a:off x="2892901" y="6281213"/>
            <a:ext cx="3535577" cy="538605"/>
          </a:xfrm>
          <a:prstGeom prst="rect">
            <a:avLst/>
          </a:prstGeom>
        </p:spPr>
        <p:txBody>
          <a:bodyPr wrap="none" lIns="121917" tIns="60958" rIns="121917" bIns="60958">
            <a:spAutoFit/>
          </a:bodyPr>
          <a:lstStyle/>
          <a:p>
            <a:r>
              <a:rPr lang="zh-CN" altLang="en-US" sz="2700" dirty="0">
                <a:solidFill>
                  <a:srgbClr val="0070C0"/>
                </a:solidFill>
                <a:latin typeface="微软雅黑" panose="020B0503020204020204" pitchFamily="34" charset="-122"/>
                <a:ea typeface="微软雅黑" panose="020B0503020204020204" pitchFamily="34" charset="-122"/>
              </a:rPr>
              <a:t>专家个人</a:t>
            </a:r>
            <a:r>
              <a:rPr lang="en-US" altLang="zh-CN" sz="2700" dirty="0">
                <a:solidFill>
                  <a:srgbClr val="0070C0"/>
                </a:solidFill>
                <a:ea typeface="微软雅黑" panose="020B0503020204020204" pitchFamily="34" charset="-122"/>
              </a:rPr>
              <a:t>Profile</a:t>
            </a:r>
            <a:r>
              <a:rPr lang="zh-CN" altLang="en-US" sz="2700" dirty="0">
                <a:solidFill>
                  <a:srgbClr val="0070C0"/>
                </a:solidFill>
                <a:latin typeface="微软雅黑" panose="020B0503020204020204" pitchFamily="34" charset="-122"/>
                <a:ea typeface="微软雅黑" panose="020B0503020204020204" pitchFamily="34" charset="-122"/>
              </a:rPr>
              <a:t>系统</a:t>
            </a:r>
            <a:endParaRPr lang="zh-CN" altLang="en-US" sz="2700" dirty="0">
              <a:solidFill>
                <a:srgbClr val="0070C0"/>
              </a:solidFill>
            </a:endParaRPr>
          </a:p>
        </p:txBody>
      </p:sp>
      <p:sp>
        <p:nvSpPr>
          <p:cNvPr id="14" name="矩形 13"/>
          <p:cNvSpPr/>
          <p:nvPr/>
        </p:nvSpPr>
        <p:spPr>
          <a:xfrm>
            <a:off x="6075659" y="6264109"/>
            <a:ext cx="2228587" cy="533480"/>
          </a:xfrm>
          <a:prstGeom prst="rect">
            <a:avLst/>
          </a:prstGeom>
        </p:spPr>
        <p:txBody>
          <a:bodyPr wrap="square" lIns="121917" tIns="60958" rIns="121917" bIns="60958">
            <a:spAutoFit/>
          </a:bodyPr>
          <a:lstStyle/>
          <a:p>
            <a:r>
              <a:rPr kumimoji="1" lang="zh-CN" altLang="en-US" sz="2700" dirty="0">
                <a:solidFill>
                  <a:srgbClr val="0070C0"/>
                </a:solidFill>
                <a:latin typeface="微软雅黑" panose="020B0503020204020204" pitchFamily="34" charset="-122"/>
                <a:ea typeface="微软雅黑" panose="020B0503020204020204" pitchFamily="34" charset="-122"/>
              </a:rPr>
              <a:t>掌上服务</a:t>
            </a:r>
            <a:r>
              <a:rPr kumimoji="1" lang="en-US" altLang="zh-CN" sz="2700" dirty="0">
                <a:solidFill>
                  <a:srgbClr val="0070C0"/>
                </a:solidFill>
                <a:ea typeface="微软雅黑" panose="020B0503020204020204" pitchFamily="34" charset="-122"/>
              </a:rPr>
              <a:t>APP</a:t>
            </a:r>
            <a:endParaRPr lang="zh-CN" altLang="en-US" sz="2700" dirty="0">
              <a:solidFill>
                <a:srgbClr val="0070C0"/>
              </a:solidFill>
            </a:endParaRPr>
          </a:p>
        </p:txBody>
      </p:sp>
      <p:pic>
        <p:nvPicPr>
          <p:cNvPr id="17" name="Picture 2" descr="http://kd.nsfc.gov.cn/assets/img/android.png"/>
          <p:cNvPicPr>
            <a:picLocks noChangeAspect="1" noChangeArrowheads="1"/>
          </p:cNvPicPr>
          <p:nvPr/>
        </p:nvPicPr>
        <p:blipFill>
          <a:blip r:embed="rId4" cstate="screen"/>
          <a:srcRect/>
          <a:stretch>
            <a:fillRect/>
          </a:stretch>
        </p:blipFill>
        <p:spPr bwMode="auto">
          <a:xfrm>
            <a:off x="6192011" y="4374658"/>
            <a:ext cx="1814921" cy="158876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线连接符 17"/>
          <p:cNvCxnSpPr/>
          <p:nvPr/>
        </p:nvCxnSpPr>
        <p:spPr>
          <a:xfrm>
            <a:off x="213514" y="3970299"/>
            <a:ext cx="7514668" cy="0"/>
          </a:xfrm>
          <a:prstGeom prst="line">
            <a:avLst/>
          </a:prstGeom>
          <a:ln w="12700" cmpd="sng">
            <a:solidFill>
              <a:schemeClr val="accent6">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98"/>
          <a:stretch>
            <a:fillRect/>
          </a:stretch>
        </p:blipFill>
        <p:spPr bwMode="auto">
          <a:xfrm>
            <a:off x="239350" y="1124744"/>
            <a:ext cx="3706437" cy="229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2035" y="1124744"/>
            <a:ext cx="3658168" cy="229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28" y="4101076"/>
            <a:ext cx="2972411" cy="209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直线连接符 18"/>
          <p:cNvCxnSpPr/>
          <p:nvPr/>
        </p:nvCxnSpPr>
        <p:spPr>
          <a:xfrm>
            <a:off x="4105176" y="1508787"/>
            <a:ext cx="0" cy="2453693"/>
          </a:xfrm>
          <a:prstGeom prst="line">
            <a:avLst/>
          </a:prstGeom>
          <a:ln w="12700" cmpd="sng">
            <a:solidFill>
              <a:schemeClr val="accent6">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2" name="直线连接符 18"/>
          <p:cNvCxnSpPr/>
          <p:nvPr/>
        </p:nvCxnSpPr>
        <p:spPr>
          <a:xfrm>
            <a:off x="3099859" y="3967592"/>
            <a:ext cx="0" cy="2339021"/>
          </a:xfrm>
          <a:prstGeom prst="line">
            <a:avLst/>
          </a:prstGeom>
          <a:ln w="12700" cmpd="sng">
            <a:solidFill>
              <a:schemeClr val="accent6">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直线连接符 18"/>
          <p:cNvCxnSpPr/>
          <p:nvPr/>
        </p:nvCxnSpPr>
        <p:spPr>
          <a:xfrm>
            <a:off x="6096000" y="3970299"/>
            <a:ext cx="0" cy="2339021"/>
          </a:xfrm>
          <a:prstGeom prst="line">
            <a:avLst/>
          </a:prstGeom>
          <a:ln w="12700" cmpd="sng">
            <a:solidFill>
              <a:schemeClr val="accent6">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8496267" y="1235459"/>
            <a:ext cx="3389704" cy="5524585"/>
          </a:xfrm>
          <a:prstGeom prst="rect">
            <a:avLst/>
          </a:prstGeom>
          <a:noFill/>
        </p:spPr>
        <p:txBody>
          <a:bodyPr wrap="none" lIns="121917" tIns="60958" rIns="121917" bIns="60958" rtlCol="0">
            <a:spAutoFit/>
          </a:bodyPr>
          <a:lstStyle/>
          <a:p>
            <a:r>
              <a:rPr lang="zh-CN" altLang="en-US" sz="2700" b="1" dirty="0">
                <a:solidFill>
                  <a:srgbClr val="FF0000"/>
                </a:solidFill>
                <a:latin typeface="微软雅黑" panose="020B0503020204020204" pitchFamily="34" charset="-122"/>
                <a:ea typeface="微软雅黑" panose="020B0503020204020204" pitchFamily="34" charset="-122"/>
              </a:rPr>
              <a:t>数据服务</a:t>
            </a:r>
            <a:r>
              <a:rPr lang="en-US" altLang="zh-CN" sz="2700" b="1" dirty="0">
                <a:latin typeface="微软雅黑" panose="020B0503020204020204" pitchFamily="34" charset="-122"/>
                <a:ea typeface="微软雅黑" panose="020B0503020204020204" pitchFamily="34" charset="-122"/>
                <a:sym typeface="Wingdings" panose="05000000000000000000" pitchFamily="2" charset="2"/>
              </a:rPr>
              <a:t></a:t>
            </a:r>
            <a:r>
              <a:rPr lang="zh-CN" altLang="en-US" sz="2700" b="1" dirty="0">
                <a:solidFill>
                  <a:srgbClr val="FF0000"/>
                </a:solidFill>
                <a:latin typeface="微软雅黑" panose="020B0503020204020204" pitchFamily="34" charset="-122"/>
                <a:ea typeface="微软雅黑" panose="020B0503020204020204" pitchFamily="34" charset="-122"/>
              </a:rPr>
              <a:t>知识服务</a:t>
            </a:r>
            <a:endParaRPr lang="en-US" altLang="zh-CN" sz="2700" b="1" dirty="0">
              <a:solidFill>
                <a:srgbClr val="FF0000"/>
              </a:solidFill>
              <a:latin typeface="微软雅黑" panose="020B0503020204020204" pitchFamily="34" charset="-122"/>
              <a:ea typeface="微软雅黑" panose="020B0503020204020204" pitchFamily="34" charset="-122"/>
            </a:endParaRPr>
          </a:p>
          <a:p>
            <a:endParaRPr lang="en-US" altLang="zh-CN" sz="2700" b="1" dirty="0">
              <a:solidFill>
                <a:srgbClr val="FF0000"/>
              </a:solidFill>
              <a:latin typeface="微软雅黑" panose="020B0503020204020204" pitchFamily="34" charset="-122"/>
              <a:ea typeface="微软雅黑" panose="020B0503020204020204" pitchFamily="34" charset="-122"/>
            </a:endParaRPr>
          </a:p>
          <a:p>
            <a:r>
              <a:rPr lang="en-US" altLang="zh-CN" sz="2700" b="1" dirty="0">
                <a:solidFill>
                  <a:srgbClr val="FF0000"/>
                </a:solidFill>
                <a:latin typeface="微软雅黑" panose="020B0503020204020204" pitchFamily="34" charset="-122"/>
                <a:ea typeface="微软雅黑" panose="020B0503020204020204" pitchFamily="34" charset="-122"/>
              </a:rPr>
              <a:t>1</a:t>
            </a:r>
            <a:r>
              <a:rPr lang="zh-CN" altLang="en-US" sz="2700" b="1" dirty="0">
                <a:solidFill>
                  <a:srgbClr val="FF0000"/>
                </a:solidFill>
                <a:latin typeface="微软雅黑" panose="020B0503020204020204" pitchFamily="34" charset="-122"/>
                <a:ea typeface="微软雅黑" panose="020B0503020204020204" pitchFamily="34" charset="-122"/>
              </a:rPr>
              <a:t>个</a:t>
            </a:r>
            <a:r>
              <a:rPr lang="zh-CN" altLang="en-US" sz="2700" b="1" dirty="0">
                <a:latin typeface="微软雅黑" panose="020B0503020204020204" pitchFamily="34" charset="-122"/>
                <a:ea typeface="微软雅黑" panose="020B0503020204020204" pitchFamily="34" charset="-122"/>
              </a:rPr>
              <a:t>平台，</a:t>
            </a:r>
            <a:r>
              <a:rPr lang="en-US" altLang="zh-CN" sz="2700" b="1" dirty="0">
                <a:solidFill>
                  <a:srgbClr val="FF0000"/>
                </a:solidFill>
                <a:latin typeface="微软雅黑" panose="020B0503020204020204" pitchFamily="34" charset="-122"/>
                <a:ea typeface="微软雅黑" panose="020B0503020204020204" pitchFamily="34" charset="-122"/>
              </a:rPr>
              <a:t>5</a:t>
            </a:r>
            <a:r>
              <a:rPr lang="zh-CN" altLang="en-US" sz="2700" b="1" dirty="0">
                <a:solidFill>
                  <a:srgbClr val="FF0000"/>
                </a:solidFill>
                <a:latin typeface="微软雅黑" panose="020B0503020204020204" pitchFamily="34" charset="-122"/>
                <a:ea typeface="微软雅黑" panose="020B0503020204020204" pitchFamily="34" charset="-122"/>
              </a:rPr>
              <a:t>个</a:t>
            </a:r>
            <a:r>
              <a:rPr lang="zh-CN" altLang="en-US" sz="2700" b="1" dirty="0">
                <a:latin typeface="微软雅黑" panose="020B0503020204020204" pitchFamily="34" charset="-122"/>
                <a:ea typeface="微软雅黑" panose="020B0503020204020204" pitchFamily="34" charset="-122"/>
              </a:rPr>
              <a:t>应用</a:t>
            </a:r>
            <a:endParaRPr lang="en-US" altLang="zh-CN" sz="2700" b="1" dirty="0">
              <a:latin typeface="微软雅黑" panose="020B0503020204020204" pitchFamily="34" charset="-122"/>
              <a:ea typeface="微软雅黑" panose="020B0503020204020204" pitchFamily="34" charset="-122"/>
            </a:endParaRPr>
          </a:p>
          <a:p>
            <a:endParaRPr lang="en-US" altLang="zh-CN" sz="2700" b="1" dirty="0">
              <a:latin typeface="微软雅黑" panose="020B0503020204020204" pitchFamily="34" charset="-122"/>
              <a:ea typeface="微软雅黑" panose="020B0503020204020204" pitchFamily="34" charset="-122"/>
            </a:endParaRPr>
          </a:p>
          <a:p>
            <a:pPr algn="ctr"/>
            <a:r>
              <a:rPr lang="zh-CN" altLang="en-US" sz="2700" b="1" dirty="0">
                <a:latin typeface="微软雅黑" panose="020B0503020204020204" pitchFamily="34" charset="-122"/>
                <a:ea typeface="微软雅黑" panose="020B0503020204020204" pitchFamily="34" charset="-122"/>
              </a:rPr>
              <a:t>基础数据查询</a:t>
            </a:r>
            <a:endParaRPr lang="en-US" altLang="zh-CN" sz="2700" b="1" dirty="0">
              <a:latin typeface="微软雅黑" panose="020B0503020204020204" pitchFamily="34" charset="-122"/>
              <a:ea typeface="微软雅黑" panose="020B0503020204020204" pitchFamily="34" charset="-122"/>
            </a:endParaRPr>
          </a:p>
          <a:p>
            <a:pPr algn="ctr"/>
            <a:r>
              <a:rPr lang="zh-CN" altLang="en-US" sz="2700" b="1" dirty="0">
                <a:latin typeface="微软雅黑" panose="020B0503020204020204" pitchFamily="34" charset="-122"/>
                <a:ea typeface="微软雅黑" panose="020B0503020204020204" pitchFamily="34" charset="-122"/>
              </a:rPr>
              <a:t>知识关联查询</a:t>
            </a:r>
            <a:endParaRPr lang="en-US" altLang="zh-CN" sz="2700" b="1" dirty="0">
              <a:latin typeface="微软雅黑" panose="020B0503020204020204" pitchFamily="34" charset="-122"/>
              <a:ea typeface="微软雅黑" panose="020B0503020204020204" pitchFamily="34" charset="-122"/>
            </a:endParaRPr>
          </a:p>
          <a:p>
            <a:pPr algn="ctr"/>
            <a:r>
              <a:rPr lang="zh-CN" altLang="en-US" sz="2700" b="1" dirty="0">
                <a:latin typeface="微软雅黑" panose="020B0503020204020204" pitchFamily="34" charset="-122"/>
                <a:ea typeface="微软雅黑" panose="020B0503020204020204" pitchFamily="34" charset="-122"/>
              </a:rPr>
              <a:t>科研网络分析</a:t>
            </a:r>
            <a:endParaRPr lang="en-US" altLang="zh-CN" sz="2700" b="1" dirty="0">
              <a:latin typeface="微软雅黑" panose="020B0503020204020204" pitchFamily="34" charset="-122"/>
              <a:ea typeface="微软雅黑" panose="020B0503020204020204" pitchFamily="34" charset="-122"/>
            </a:endParaRPr>
          </a:p>
          <a:p>
            <a:pPr algn="ctr"/>
            <a:r>
              <a:rPr lang="zh-CN" altLang="en-US" sz="2700" b="1" dirty="0">
                <a:latin typeface="微软雅黑" panose="020B0503020204020204" pitchFamily="34" charset="-122"/>
                <a:ea typeface="微软雅黑" panose="020B0503020204020204" pitchFamily="34" charset="-122"/>
              </a:rPr>
              <a:t>结题项目查询</a:t>
            </a:r>
            <a:endParaRPr lang="en-US" altLang="zh-CN" sz="2700" b="1" dirty="0">
              <a:latin typeface="微软雅黑" panose="020B0503020204020204" pitchFamily="34" charset="-122"/>
              <a:ea typeface="微软雅黑" panose="020B0503020204020204" pitchFamily="34" charset="-122"/>
            </a:endParaRPr>
          </a:p>
          <a:p>
            <a:pPr algn="ctr"/>
            <a:r>
              <a:rPr lang="zh-CN" altLang="en-US" sz="2700" b="1" dirty="0">
                <a:latin typeface="微软雅黑" panose="020B0503020204020204" pitchFamily="34" charset="-122"/>
                <a:ea typeface="微软雅黑" panose="020B0503020204020204" pitchFamily="34" charset="-122"/>
              </a:rPr>
              <a:t>结题成果查询</a:t>
            </a:r>
            <a:endParaRPr lang="en-US" altLang="zh-CN" sz="2700" b="1" dirty="0">
              <a:latin typeface="微软雅黑" panose="020B0503020204020204" pitchFamily="34" charset="-122"/>
              <a:ea typeface="微软雅黑" panose="020B0503020204020204" pitchFamily="34" charset="-122"/>
            </a:endParaRPr>
          </a:p>
          <a:p>
            <a:pPr algn="ctr"/>
            <a:r>
              <a:rPr lang="zh-CN" altLang="en-US" sz="2700" b="1" dirty="0">
                <a:latin typeface="微软雅黑" panose="020B0503020204020204" pitchFamily="34" charset="-122"/>
                <a:ea typeface="微软雅黑" panose="020B0503020204020204" pitchFamily="34" charset="-122"/>
              </a:rPr>
              <a:t>专家学者画像</a:t>
            </a:r>
            <a:endParaRPr lang="en-US" altLang="zh-CN" sz="2700" b="1" dirty="0">
              <a:latin typeface="微软雅黑" panose="020B0503020204020204" pitchFamily="34" charset="-122"/>
              <a:ea typeface="微软雅黑" panose="020B0503020204020204" pitchFamily="34" charset="-122"/>
            </a:endParaRPr>
          </a:p>
          <a:p>
            <a:endParaRPr lang="en-US" altLang="zh-CN" sz="2700" b="1" dirty="0">
              <a:latin typeface="微软雅黑" panose="020B0503020204020204" pitchFamily="34" charset="-122"/>
              <a:ea typeface="微软雅黑" panose="020B0503020204020204" pitchFamily="34" charset="-122"/>
            </a:endParaRPr>
          </a:p>
          <a:p>
            <a:r>
              <a:rPr lang="en-US" altLang="zh-CN" sz="2700" b="1" dirty="0">
                <a:latin typeface="微软雅黑" panose="020B0503020204020204" pitchFamily="34" charset="-122"/>
                <a:ea typeface="微软雅黑" panose="020B0503020204020204" pitchFamily="34" charset="-122"/>
              </a:rPr>
              <a:t>2018</a:t>
            </a:r>
            <a:r>
              <a:rPr lang="zh-CN" altLang="en-US" sz="2700" b="1" dirty="0">
                <a:latin typeface="微软雅黑" panose="020B0503020204020204" pitchFamily="34" charset="-122"/>
                <a:ea typeface="微软雅黑" panose="020B0503020204020204" pitchFamily="34" charset="-122"/>
              </a:rPr>
              <a:t>年</a:t>
            </a:r>
            <a:r>
              <a:rPr lang="en-US" altLang="zh-CN" sz="2700" b="1" dirty="0">
                <a:latin typeface="微软雅黑" panose="020B0503020204020204" pitchFamily="34" charset="-122"/>
                <a:ea typeface="微软雅黑" panose="020B0503020204020204" pitchFamily="34" charset="-122"/>
              </a:rPr>
              <a:t>9</a:t>
            </a:r>
            <a:r>
              <a:rPr lang="zh-CN" altLang="en-US" sz="2700" b="1" dirty="0">
                <a:latin typeface="微软雅黑" panose="020B0503020204020204" pitchFamily="34" charset="-122"/>
                <a:ea typeface="微软雅黑" panose="020B0503020204020204" pitchFamily="34" charset="-122"/>
              </a:rPr>
              <a:t>月</a:t>
            </a:r>
            <a:r>
              <a:rPr lang="zh-CN" altLang="en-US" sz="2700" b="1" dirty="0">
                <a:solidFill>
                  <a:srgbClr val="FF0000"/>
                </a:solidFill>
                <a:latin typeface="微软雅黑" panose="020B0503020204020204" pitchFamily="34" charset="-122"/>
                <a:ea typeface="微软雅黑" panose="020B0503020204020204" pitchFamily="34" charset="-122"/>
              </a:rPr>
              <a:t>委内上线</a:t>
            </a:r>
            <a:endParaRPr lang="en-US" altLang="zh-CN" sz="2700" b="1" dirty="0">
              <a:solidFill>
                <a:srgbClr val="FF0000"/>
              </a:solidFill>
              <a:latin typeface="微软雅黑" panose="020B0503020204020204" pitchFamily="34" charset="-122"/>
              <a:ea typeface="微软雅黑" panose="020B0503020204020204" pitchFamily="34" charset="-122"/>
            </a:endParaRPr>
          </a:p>
          <a:p>
            <a:r>
              <a:rPr lang="zh-CN" altLang="en-US" sz="2700" b="1" dirty="0">
                <a:latin typeface="微软雅黑" panose="020B0503020204020204" pitchFamily="34" charset="-122"/>
                <a:ea typeface="微软雅黑" panose="020B0503020204020204" pitchFamily="34" charset="-122"/>
              </a:rPr>
              <a:t>逐步对外开放访问</a:t>
            </a:r>
            <a:endParaRPr lang="en-US" altLang="zh-CN" sz="27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7381" y="155104"/>
            <a:ext cx="11464203" cy="609600"/>
          </a:xfrm>
        </p:spPr>
        <p:txBody>
          <a:bodyPr>
            <a:noAutofit/>
          </a:bodyPr>
          <a:lstStyle/>
          <a:p>
            <a:pPr algn="l"/>
            <a:r>
              <a:rPr kumimoji="1" lang="zh-CN" altLang="en-US" sz="4300" dirty="0">
                <a:latin typeface="微软雅黑" panose="020B0503020204020204" pitchFamily="34" charset="-122"/>
                <a:ea typeface="微软雅黑" panose="020B0503020204020204" pitchFamily="34" charset="-122"/>
              </a:rPr>
              <a:t>科技成果信息系统      </a:t>
            </a:r>
            <a:r>
              <a:rPr kumimoji="1" lang="en-US" altLang="zh-CN" sz="3700" dirty="0">
                <a:solidFill>
                  <a:srgbClr val="FF0000"/>
                </a:solidFill>
                <a:latin typeface="微软雅黑" panose="020B0503020204020204" pitchFamily="34" charset="-122"/>
                <a:ea typeface="微软雅黑" panose="020B0503020204020204" pitchFamily="34" charset="-122"/>
              </a:rPr>
              <a:t>http</a:t>
            </a:r>
            <a:r>
              <a:rPr kumimoji="1" lang="en-US" altLang="zh-CN" sz="3700" dirty="0" smtClean="0">
                <a:solidFill>
                  <a:srgbClr val="FF0000"/>
                </a:solidFill>
                <a:latin typeface="微软雅黑" panose="020B0503020204020204" pitchFamily="34" charset="-122"/>
                <a:ea typeface="微软雅黑" panose="020B0503020204020204" pitchFamily="34" charset="-122"/>
              </a:rPr>
              <a:t>://output.nsfc.gov.cn</a:t>
            </a:r>
            <a:endParaRPr kumimoji="1" lang="zh-CN" altLang="en-US" sz="3700" dirty="0">
              <a:latin typeface="微软雅黑" panose="020B0503020204020204" pitchFamily="34" charset="-122"/>
              <a:ea typeface="微软雅黑" panose="020B0503020204020204" pitchFamily="34" charset="-122"/>
            </a:endParaRPr>
          </a:p>
        </p:txBody>
      </p:sp>
      <p:sp>
        <p:nvSpPr>
          <p:cNvPr id="9" name="TextBox 8"/>
          <p:cNvSpPr txBox="1"/>
          <p:nvPr/>
        </p:nvSpPr>
        <p:spPr>
          <a:xfrm>
            <a:off x="7653332" y="1892830"/>
            <a:ext cx="4587351" cy="1600439"/>
          </a:xfrm>
          <a:prstGeom prst="rect">
            <a:avLst/>
          </a:prstGeom>
          <a:noFill/>
        </p:spPr>
        <p:txBody>
          <a:bodyPr wrap="square" lIns="121917" tIns="60958" rIns="121917" bIns="60958" rtlCol="0">
            <a:spAutoFit/>
          </a:bodyPr>
          <a:lstStyle/>
          <a:p>
            <a:pPr marL="457200" indent="-457200">
              <a:buFont typeface="Arial" panose="020B0604020202020204" pitchFamily="34" charset="0"/>
              <a:buChar char="•"/>
            </a:pPr>
            <a:r>
              <a:rPr lang="zh-CN" altLang="en-US" sz="3200" dirty="0">
                <a:latin typeface="微软雅黑" panose="020B0503020204020204" pitchFamily="34" charset="-122"/>
                <a:ea typeface="微软雅黑" panose="020B0503020204020204" pitchFamily="34" charset="-122"/>
              </a:rPr>
              <a:t>结题项目检索与统计</a:t>
            </a:r>
            <a:endParaRPr lang="en-US" altLang="zh-CN" sz="3200" dirty="0">
              <a:latin typeface="微软雅黑" panose="020B0503020204020204" pitchFamily="34" charset="-122"/>
              <a:ea typeface="微软雅黑" panose="020B0503020204020204" pitchFamily="34" charset="-122"/>
            </a:endParaRPr>
          </a:p>
          <a:p>
            <a:pPr marL="457200" indent="-457200">
              <a:buFont typeface="Arial" panose="020B0604020202020204" pitchFamily="34" charset="0"/>
              <a:buChar char="•"/>
            </a:pPr>
            <a:r>
              <a:rPr lang="zh-CN" altLang="en-US" sz="3200" dirty="0">
                <a:latin typeface="微软雅黑" panose="020B0503020204020204" pitchFamily="34" charset="-122"/>
                <a:ea typeface="微软雅黑" panose="020B0503020204020204" pitchFamily="34" charset="-122"/>
              </a:rPr>
              <a:t>结题成果查询与统计</a:t>
            </a:r>
            <a:endParaRPr lang="en-US" altLang="zh-CN" sz="3200" dirty="0">
              <a:latin typeface="微软雅黑" panose="020B0503020204020204" pitchFamily="34" charset="-122"/>
              <a:ea typeface="微软雅黑" panose="020B0503020204020204" pitchFamily="34" charset="-122"/>
            </a:endParaRPr>
          </a:p>
          <a:p>
            <a:pPr marL="457200" indent="-457200">
              <a:buFont typeface="Arial" panose="020B0604020202020204" pitchFamily="34" charset="0"/>
              <a:buChar char="•"/>
            </a:pPr>
            <a:r>
              <a:rPr lang="zh-CN" altLang="en-US" sz="3200" dirty="0">
                <a:latin typeface="微软雅黑" panose="020B0503020204020204" pitchFamily="34" charset="-122"/>
                <a:ea typeface="微软雅黑" panose="020B0503020204020204" pitchFamily="34" charset="-122"/>
              </a:rPr>
              <a:t>结题报告全文浏览</a:t>
            </a:r>
            <a:endParaRPr lang="en-US" altLang="zh-CN" sz="3200" dirty="0">
              <a:latin typeface="微软雅黑" panose="020B0503020204020204" pitchFamily="34" charset="-122"/>
              <a:ea typeface="微软雅黑" panose="020B0503020204020204" pitchFamily="34" charset="-122"/>
            </a:endParaRPr>
          </a:p>
        </p:txBody>
      </p:sp>
      <p:pic>
        <p:nvPicPr>
          <p:cNvPr id="2049" name="Picture 1" descr="C:\Users\yc\AppData\Roaming\Tencent\Users\411822122\QQ\WinTemp\RichOle\$(17GR162L~AV7WQFUNV(V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39" y="845228"/>
            <a:ext cx="6996015" cy="36773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50235" y="1277277"/>
            <a:ext cx="4349909" cy="615553"/>
          </a:xfrm>
          <a:prstGeom prst="rect">
            <a:avLst/>
          </a:prstGeom>
          <a:noFill/>
        </p:spPr>
        <p:txBody>
          <a:bodyPr wrap="none" lIns="121917" tIns="60958" rIns="121917" bIns="60958"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已经对外提供开放访问</a:t>
            </a:r>
          </a:p>
        </p:txBody>
      </p:sp>
      <p:sp>
        <p:nvSpPr>
          <p:cNvPr id="12" name="TextBox 11"/>
          <p:cNvSpPr txBox="1"/>
          <p:nvPr/>
        </p:nvSpPr>
        <p:spPr>
          <a:xfrm>
            <a:off x="7680853" y="4485118"/>
            <a:ext cx="4463819" cy="1887692"/>
          </a:xfrm>
          <a:prstGeom prst="rect">
            <a:avLst/>
          </a:prstGeom>
          <a:noFill/>
        </p:spPr>
        <p:txBody>
          <a:bodyPr wrap="square" lIns="121917" tIns="60958" rIns="121917" bIns="60958" rtlCol="0">
            <a:spAutoFit/>
          </a:bodyPr>
          <a:lstStyle/>
          <a:p>
            <a:pPr marL="457200" indent="-457200">
              <a:buFont typeface="Arial" panose="020B0604020202020204" pitchFamily="34" charset="0"/>
              <a:buChar char="•"/>
            </a:pPr>
            <a:r>
              <a:rPr lang="en-US" altLang="zh-CN" sz="2700" dirty="0">
                <a:latin typeface="微软雅黑" panose="020B0503020204020204" pitchFamily="34" charset="-122"/>
                <a:ea typeface="微软雅黑" panose="020B0503020204020204" pitchFamily="34" charset="-122"/>
              </a:rPr>
              <a:t>2003-2017</a:t>
            </a:r>
            <a:r>
              <a:rPr lang="zh-CN" altLang="en-US" sz="2700" dirty="0">
                <a:latin typeface="微软雅黑" panose="020B0503020204020204" pitchFamily="34" charset="-122"/>
                <a:ea typeface="微软雅黑" panose="020B0503020204020204" pitchFamily="34" charset="-122"/>
              </a:rPr>
              <a:t>年度项目结题报告全文共</a:t>
            </a:r>
            <a:r>
              <a:rPr lang="en-US" altLang="zh-CN" sz="2700" dirty="0">
                <a:solidFill>
                  <a:srgbClr val="FF0000"/>
                </a:solidFill>
                <a:latin typeface="微软雅黑" panose="020B0503020204020204" pitchFamily="34" charset="-122"/>
                <a:ea typeface="微软雅黑" panose="020B0503020204020204" pitchFamily="34" charset="-122"/>
              </a:rPr>
              <a:t>239,365</a:t>
            </a:r>
            <a:r>
              <a:rPr lang="zh-CN" altLang="en-US" sz="2700" dirty="0">
                <a:solidFill>
                  <a:srgbClr val="FF0000"/>
                </a:solidFill>
                <a:latin typeface="微软雅黑" panose="020B0503020204020204" pitchFamily="34" charset="-122"/>
                <a:ea typeface="微软雅黑" panose="020B0503020204020204" pitchFamily="34" charset="-122"/>
              </a:rPr>
              <a:t>项</a:t>
            </a:r>
            <a:endParaRPr lang="en-US" altLang="zh-CN" sz="2700" dirty="0">
              <a:solidFill>
                <a:srgbClr val="FF0000"/>
              </a:solidFill>
              <a:latin typeface="微软雅黑" panose="020B0503020204020204" pitchFamily="34" charset="-122"/>
              <a:ea typeface="微软雅黑" panose="020B0503020204020204" pitchFamily="34" charset="-122"/>
            </a:endParaRPr>
          </a:p>
          <a:p>
            <a:pPr marL="457200" indent="-457200">
              <a:spcBef>
                <a:spcPts val="800"/>
              </a:spcBef>
              <a:buFont typeface="Arial" panose="020B0604020202020204" pitchFamily="34" charset="0"/>
              <a:buChar char="•"/>
            </a:pPr>
            <a:r>
              <a:rPr lang="en-US" altLang="zh-CN" sz="2700" dirty="0">
                <a:latin typeface="微软雅黑" panose="020B0503020204020204" pitchFamily="34" charset="-122"/>
                <a:ea typeface="微软雅黑" panose="020B0503020204020204" pitchFamily="34" charset="-122"/>
              </a:rPr>
              <a:t>2003-2017</a:t>
            </a:r>
            <a:r>
              <a:rPr lang="zh-CN" altLang="en-US" sz="2700" dirty="0">
                <a:latin typeface="微软雅黑" panose="020B0503020204020204" pitchFamily="34" charset="-122"/>
                <a:ea typeface="微软雅黑" panose="020B0503020204020204" pitchFamily="34" charset="-122"/>
              </a:rPr>
              <a:t>年度项目成果共</a:t>
            </a:r>
            <a:r>
              <a:rPr lang="en-US" altLang="zh-CN" sz="2700" dirty="0">
                <a:solidFill>
                  <a:srgbClr val="FF0000"/>
                </a:solidFill>
                <a:latin typeface="微软雅黑" panose="020B0503020204020204" pitchFamily="34" charset="-122"/>
                <a:ea typeface="微软雅黑" panose="020B0503020204020204" pitchFamily="34" charset="-122"/>
              </a:rPr>
              <a:t>3,576,720</a:t>
            </a:r>
            <a:r>
              <a:rPr lang="zh-CN" altLang="en-US" sz="2700" dirty="0">
                <a:solidFill>
                  <a:srgbClr val="FF0000"/>
                </a:solidFill>
                <a:latin typeface="微软雅黑" panose="020B0503020204020204" pitchFamily="34" charset="-122"/>
                <a:ea typeface="微软雅黑" panose="020B0503020204020204" pitchFamily="34" charset="-122"/>
              </a:rPr>
              <a:t>条</a:t>
            </a:r>
            <a:endParaRPr lang="en-US" altLang="zh-CN" sz="2700" dirty="0">
              <a:solidFill>
                <a:srgbClr val="FF000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7650235" y="4005064"/>
            <a:ext cx="1631210" cy="538605"/>
          </a:xfrm>
          <a:prstGeom prst="rect">
            <a:avLst/>
          </a:prstGeom>
          <a:noFill/>
        </p:spPr>
        <p:txBody>
          <a:bodyPr wrap="none" lIns="121917" tIns="60958" rIns="121917" bIns="60958" rtlCol="0">
            <a:spAutoFit/>
          </a:bodyPr>
          <a:lstStyle/>
          <a:p>
            <a:r>
              <a:rPr lang="zh-CN" altLang="en-US" sz="2700" b="1" dirty="0">
                <a:solidFill>
                  <a:srgbClr val="FF0000"/>
                </a:solidFill>
                <a:latin typeface="微软雅黑" panose="020B0503020204020204" pitchFamily="34" charset="-122"/>
                <a:ea typeface="微软雅黑" panose="020B0503020204020204" pitchFamily="34" charset="-122"/>
              </a:rPr>
              <a:t>已公开：</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63" t="6447" r="3853" b="11970"/>
          <a:stretch>
            <a:fillRect/>
          </a:stretch>
        </p:blipFill>
        <p:spPr bwMode="auto">
          <a:xfrm>
            <a:off x="131181" y="4555843"/>
            <a:ext cx="7008173" cy="2311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7383" y="155104"/>
            <a:ext cx="10081119" cy="609600"/>
          </a:xfrm>
        </p:spPr>
        <p:txBody>
          <a:bodyPr>
            <a:noAutofit/>
          </a:bodyPr>
          <a:lstStyle/>
          <a:p>
            <a:pPr algn="l"/>
            <a:r>
              <a:rPr kumimoji="1" lang="zh-CN" altLang="en-US" sz="4300" dirty="0">
                <a:latin typeface="微软雅黑" panose="020B0503020204020204" pitchFamily="34" charset="-122"/>
                <a:ea typeface="微软雅黑" panose="020B0503020204020204" pitchFamily="34" charset="-122"/>
              </a:rPr>
              <a:t>基础研究知识库        </a:t>
            </a:r>
            <a:r>
              <a:rPr kumimoji="1" lang="en-US" altLang="zh-CN" sz="3700" b="1" dirty="0">
                <a:solidFill>
                  <a:srgbClr val="FF0000"/>
                </a:solidFill>
                <a:latin typeface="微软雅黑" panose="020B0503020204020204" pitchFamily="34" charset="-122"/>
                <a:ea typeface="微软雅黑" panose="020B0503020204020204" pitchFamily="34" charset="-122"/>
              </a:rPr>
              <a:t>http://ir.nsfc.gov.cn</a:t>
            </a:r>
            <a:endParaRPr kumimoji="1" lang="zh-CN" altLang="en-US" sz="3700" b="1" dirty="0">
              <a:latin typeface="微软雅黑" panose="020B0503020204020204" pitchFamily="34" charset="-122"/>
              <a:ea typeface="微软雅黑" panose="020B0503020204020204" pitchFamily="34" charset="-122"/>
            </a:endParaRPr>
          </a:p>
        </p:txBody>
      </p:sp>
      <p:sp>
        <p:nvSpPr>
          <p:cNvPr id="8" name="TextBox 7"/>
          <p:cNvSpPr txBox="1"/>
          <p:nvPr/>
        </p:nvSpPr>
        <p:spPr>
          <a:xfrm>
            <a:off x="7452385" y="2180862"/>
            <a:ext cx="4503495" cy="1107996"/>
          </a:xfrm>
          <a:prstGeom prst="rect">
            <a:avLst/>
          </a:prstGeom>
          <a:noFill/>
        </p:spPr>
        <p:txBody>
          <a:bodyPr wrap="square" lIns="121917" tIns="60958" rIns="121917" bIns="60958" rtlCol="0">
            <a:spAutoFit/>
          </a:bodyPr>
          <a:lstStyle/>
          <a:p>
            <a:pPr marL="457200" indent="-457200">
              <a:buFont typeface="Arial" panose="020B0604020202020204" pitchFamily="34" charset="0"/>
              <a:buChar char="•"/>
            </a:pPr>
            <a:r>
              <a:rPr lang="zh-CN" altLang="en-US" sz="3200" dirty="0">
                <a:latin typeface="微软雅黑" panose="020B0503020204020204" pitchFamily="34" charset="-122"/>
                <a:ea typeface="微软雅黑" panose="020B0503020204020204" pitchFamily="34" charset="-122"/>
              </a:rPr>
              <a:t>成果论文查询与统计</a:t>
            </a:r>
            <a:endParaRPr lang="en-US" altLang="zh-CN" sz="3200" dirty="0">
              <a:latin typeface="微软雅黑" panose="020B0503020204020204" pitchFamily="34" charset="-122"/>
              <a:ea typeface="微软雅黑" panose="020B0503020204020204" pitchFamily="34" charset="-122"/>
            </a:endParaRPr>
          </a:p>
          <a:p>
            <a:pPr marL="457200" indent="-457200">
              <a:buFont typeface="Arial" panose="020B0604020202020204" pitchFamily="34" charset="0"/>
              <a:buChar char="•"/>
            </a:pPr>
            <a:r>
              <a:rPr lang="zh-CN" altLang="en-US" sz="3200" dirty="0">
                <a:latin typeface="微软雅黑" panose="020B0503020204020204" pitchFamily="34" charset="-122"/>
                <a:ea typeface="微软雅黑" panose="020B0503020204020204" pitchFamily="34" charset="-122"/>
              </a:rPr>
              <a:t>论文全文下载（</a:t>
            </a:r>
            <a:r>
              <a:rPr lang="en-US" altLang="zh-CN" sz="3200" dirty="0">
                <a:latin typeface="微软雅黑" panose="020B0503020204020204" pitchFamily="34" charset="-122"/>
                <a:ea typeface="微软雅黑" panose="020B0503020204020204" pitchFamily="34" charset="-122"/>
              </a:rPr>
              <a:t>PDF</a:t>
            </a:r>
            <a:r>
              <a:rPr lang="zh-CN" altLang="en-US" sz="3200" dirty="0">
                <a:latin typeface="微软雅黑" panose="020B0503020204020204" pitchFamily="34" charset="-122"/>
                <a:ea typeface="微软雅黑" panose="020B0503020204020204" pitchFamily="34" charset="-122"/>
              </a:rPr>
              <a:t>）</a:t>
            </a:r>
            <a:endParaRPr lang="en-US" altLang="zh-CN" sz="3200" dirty="0">
              <a:latin typeface="微软雅黑" panose="020B0503020204020204" pitchFamily="34" charset="-122"/>
              <a:ea typeface="微软雅黑" panose="020B0503020204020204" pitchFamily="34" charset="-122"/>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264" y="1011731"/>
            <a:ext cx="6960096" cy="4046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8160"/>
          <a:stretch>
            <a:fillRect/>
          </a:stretch>
        </p:blipFill>
        <p:spPr bwMode="auto">
          <a:xfrm>
            <a:off x="166117" y="4985445"/>
            <a:ext cx="7129339" cy="189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698752" y="1124745"/>
            <a:ext cx="4349909" cy="615553"/>
          </a:xfrm>
          <a:prstGeom prst="rect">
            <a:avLst/>
          </a:prstGeom>
          <a:noFill/>
        </p:spPr>
        <p:txBody>
          <a:bodyPr wrap="none" lIns="121917" tIns="60958" rIns="121917" bIns="60958"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已经对外提供开放访问</a:t>
            </a:r>
          </a:p>
        </p:txBody>
      </p:sp>
      <p:sp>
        <p:nvSpPr>
          <p:cNvPr id="12" name="TextBox 11"/>
          <p:cNvSpPr txBox="1"/>
          <p:nvPr/>
        </p:nvSpPr>
        <p:spPr>
          <a:xfrm>
            <a:off x="7440149" y="4581128"/>
            <a:ext cx="4608512" cy="951230"/>
          </a:xfrm>
          <a:prstGeom prst="rect">
            <a:avLst/>
          </a:prstGeom>
          <a:noFill/>
        </p:spPr>
        <p:txBody>
          <a:bodyPr wrap="square" lIns="121917" tIns="60958" rIns="121917" bIns="60958" rtlCol="0">
            <a:spAutoFit/>
          </a:bodyPr>
          <a:lstStyle/>
          <a:p>
            <a:pPr marL="457200" indent="-457200">
              <a:buFont typeface="Arial" panose="020B0604020202020204" pitchFamily="34" charset="0"/>
              <a:buChar char="•"/>
            </a:pPr>
            <a:r>
              <a:rPr lang="en-US" altLang="zh-CN" sz="2700" dirty="0">
                <a:latin typeface="微软雅黑" panose="020B0503020204020204" pitchFamily="34" charset="-122"/>
                <a:ea typeface="微软雅黑" panose="020B0503020204020204" pitchFamily="34" charset="-122"/>
              </a:rPr>
              <a:t>2000-2018</a:t>
            </a:r>
            <a:r>
              <a:rPr lang="zh-CN" altLang="en-US" sz="2700" dirty="0">
                <a:latin typeface="微软雅黑" panose="020B0503020204020204" pitchFamily="34" charset="-122"/>
                <a:ea typeface="微软雅黑" panose="020B0503020204020204" pitchFamily="34" charset="-122"/>
              </a:rPr>
              <a:t>年度项目成果论文全文共</a:t>
            </a:r>
            <a:r>
              <a:rPr lang="en-US" altLang="zh-CN" sz="2700" dirty="0">
                <a:solidFill>
                  <a:srgbClr val="FF0000"/>
                </a:solidFill>
                <a:latin typeface="微软雅黑" panose="020B0503020204020204" pitchFamily="34" charset="-122"/>
                <a:ea typeface="微软雅黑" panose="020B0503020204020204" pitchFamily="34" charset="-122"/>
              </a:rPr>
              <a:t>587,914</a:t>
            </a:r>
            <a:r>
              <a:rPr lang="zh-CN" altLang="en-US" sz="2700" dirty="0">
                <a:solidFill>
                  <a:srgbClr val="FF0000"/>
                </a:solidFill>
                <a:latin typeface="微软雅黑" panose="020B0503020204020204" pitchFamily="34" charset="-122"/>
                <a:ea typeface="微软雅黑" panose="020B0503020204020204" pitchFamily="34" charset="-122"/>
              </a:rPr>
              <a:t>篇</a:t>
            </a:r>
            <a:endParaRPr lang="en-US" altLang="zh-CN" sz="2700" dirty="0">
              <a:solidFill>
                <a:srgbClr val="FF000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7650235" y="4005064"/>
            <a:ext cx="1631210" cy="538605"/>
          </a:xfrm>
          <a:prstGeom prst="rect">
            <a:avLst/>
          </a:prstGeom>
          <a:noFill/>
        </p:spPr>
        <p:txBody>
          <a:bodyPr wrap="none" lIns="121917" tIns="60958" rIns="121917" bIns="60958" rtlCol="0">
            <a:spAutoFit/>
          </a:bodyPr>
          <a:lstStyle/>
          <a:p>
            <a:r>
              <a:rPr lang="zh-CN" altLang="en-US" sz="2700" b="1" dirty="0">
                <a:solidFill>
                  <a:srgbClr val="FF0000"/>
                </a:solidFill>
                <a:latin typeface="微软雅黑" panose="020B0503020204020204" pitchFamily="34" charset="-122"/>
                <a:ea typeface="微软雅黑" panose="020B0503020204020204" pitchFamily="34" charset="-122"/>
              </a:rPr>
              <a:t>已公开：</a:t>
            </a:r>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404698" y="6410527"/>
            <a:ext cx="3787303" cy="447473"/>
          </a:xfrm>
          <a:custGeom>
            <a:avLst/>
            <a:gdLst>
              <a:gd name="connsiteX0" fmla="*/ 0 w 4151086"/>
              <a:gd name="connsiteY0" fmla="*/ 0 h 442686"/>
              <a:gd name="connsiteX1" fmla="*/ 4151086 w 4151086"/>
              <a:gd name="connsiteY1" fmla="*/ 0 h 442686"/>
              <a:gd name="connsiteX2" fmla="*/ 4151086 w 4151086"/>
              <a:gd name="connsiteY2" fmla="*/ 442686 h 442686"/>
              <a:gd name="connsiteX3" fmla="*/ 0 w 4151086"/>
              <a:gd name="connsiteY3" fmla="*/ 442686 h 442686"/>
              <a:gd name="connsiteX4" fmla="*/ 0 w 4151086"/>
              <a:gd name="connsiteY4" fmla="*/ 0 h 442686"/>
              <a:gd name="connsiteX0-1" fmla="*/ 174171 w 4151086"/>
              <a:gd name="connsiteY0-2" fmla="*/ 0 h 442686"/>
              <a:gd name="connsiteX1-3" fmla="*/ 4151086 w 4151086"/>
              <a:gd name="connsiteY1-4" fmla="*/ 0 h 442686"/>
              <a:gd name="connsiteX2-5" fmla="*/ 4151086 w 4151086"/>
              <a:gd name="connsiteY2-6" fmla="*/ 442686 h 442686"/>
              <a:gd name="connsiteX3-7" fmla="*/ 0 w 4151086"/>
              <a:gd name="connsiteY3-8" fmla="*/ 442686 h 442686"/>
              <a:gd name="connsiteX4-9" fmla="*/ 174171 w 4151086"/>
              <a:gd name="connsiteY4-10" fmla="*/ 0 h 442686"/>
              <a:gd name="connsiteX0-11" fmla="*/ 261257 w 4151086"/>
              <a:gd name="connsiteY0-12" fmla="*/ 0 h 442686"/>
              <a:gd name="connsiteX1-13" fmla="*/ 4151086 w 4151086"/>
              <a:gd name="connsiteY1-14" fmla="*/ 0 h 442686"/>
              <a:gd name="connsiteX2-15" fmla="*/ 4151086 w 4151086"/>
              <a:gd name="connsiteY2-16" fmla="*/ 442686 h 442686"/>
              <a:gd name="connsiteX3-17" fmla="*/ 0 w 4151086"/>
              <a:gd name="connsiteY3-18" fmla="*/ 442686 h 442686"/>
              <a:gd name="connsiteX4-19" fmla="*/ 261257 w 4151086"/>
              <a:gd name="connsiteY4-20" fmla="*/ 0 h 442686"/>
              <a:gd name="connsiteX0-21" fmla="*/ 159657 w 4151086"/>
              <a:gd name="connsiteY0-22" fmla="*/ 0 h 442686"/>
              <a:gd name="connsiteX1-23" fmla="*/ 4151086 w 4151086"/>
              <a:gd name="connsiteY1-24" fmla="*/ 0 h 442686"/>
              <a:gd name="connsiteX2-25" fmla="*/ 4151086 w 4151086"/>
              <a:gd name="connsiteY2-26" fmla="*/ 442686 h 442686"/>
              <a:gd name="connsiteX3-27" fmla="*/ 0 w 4151086"/>
              <a:gd name="connsiteY3-28" fmla="*/ 442686 h 442686"/>
              <a:gd name="connsiteX4-29" fmla="*/ 159657 w 4151086"/>
              <a:gd name="connsiteY4-30" fmla="*/ 0 h 442686"/>
              <a:gd name="connsiteX0-31" fmla="*/ 313607 w 4151086"/>
              <a:gd name="connsiteY0-32" fmla="*/ 0 h 442686"/>
              <a:gd name="connsiteX1-33" fmla="*/ 4151086 w 4151086"/>
              <a:gd name="connsiteY1-34" fmla="*/ 0 h 442686"/>
              <a:gd name="connsiteX2-35" fmla="*/ 4151086 w 4151086"/>
              <a:gd name="connsiteY2-36" fmla="*/ 442686 h 442686"/>
              <a:gd name="connsiteX3-37" fmla="*/ 0 w 4151086"/>
              <a:gd name="connsiteY3-38" fmla="*/ 442686 h 442686"/>
              <a:gd name="connsiteX4-39" fmla="*/ 313607 w 4151086"/>
              <a:gd name="connsiteY4-40" fmla="*/ 0 h 442686"/>
              <a:gd name="connsiteX0-41" fmla="*/ 441552 w 4151086"/>
              <a:gd name="connsiteY0-42" fmla="*/ 0 h 462809"/>
              <a:gd name="connsiteX1-43" fmla="*/ 4151086 w 4151086"/>
              <a:gd name="connsiteY1-44" fmla="*/ 20123 h 462809"/>
              <a:gd name="connsiteX2-45" fmla="*/ 4151086 w 4151086"/>
              <a:gd name="connsiteY2-46" fmla="*/ 462809 h 462809"/>
              <a:gd name="connsiteX3-47" fmla="*/ 0 w 4151086"/>
              <a:gd name="connsiteY3-48" fmla="*/ 462809 h 462809"/>
              <a:gd name="connsiteX4-49" fmla="*/ 441552 w 4151086"/>
              <a:gd name="connsiteY4-50" fmla="*/ 0 h 462809"/>
              <a:gd name="connsiteX0-51" fmla="*/ 462875 w 4151086"/>
              <a:gd name="connsiteY0-52" fmla="*/ 0 h 462809"/>
              <a:gd name="connsiteX1-53" fmla="*/ 4151086 w 4151086"/>
              <a:gd name="connsiteY1-54" fmla="*/ 20123 h 462809"/>
              <a:gd name="connsiteX2-55" fmla="*/ 4151086 w 4151086"/>
              <a:gd name="connsiteY2-56" fmla="*/ 462809 h 462809"/>
              <a:gd name="connsiteX3-57" fmla="*/ 0 w 4151086"/>
              <a:gd name="connsiteY3-58" fmla="*/ 462809 h 462809"/>
              <a:gd name="connsiteX4-59" fmla="*/ 462875 w 4151086"/>
              <a:gd name="connsiteY4-60" fmla="*/ 0 h 4628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51086" h="462809">
                <a:moveTo>
                  <a:pt x="462875" y="0"/>
                </a:moveTo>
                <a:lnTo>
                  <a:pt x="4151086" y="20123"/>
                </a:lnTo>
                <a:lnTo>
                  <a:pt x="4151086" y="462809"/>
                </a:lnTo>
                <a:lnTo>
                  <a:pt x="0" y="462809"/>
                </a:lnTo>
                <a:lnTo>
                  <a:pt x="462875" y="0"/>
                </a:lnTo>
                <a:close/>
              </a:path>
            </a:pathLst>
          </a:custGeom>
          <a:solidFill>
            <a:srgbClr val="A22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822985" y="4046706"/>
            <a:ext cx="3369015" cy="2373549"/>
          </a:xfrm>
          <a:custGeom>
            <a:avLst/>
            <a:gdLst>
              <a:gd name="connsiteX0" fmla="*/ 0 w 3526971"/>
              <a:gd name="connsiteY0" fmla="*/ 0 h 2365828"/>
              <a:gd name="connsiteX1" fmla="*/ 3526971 w 3526971"/>
              <a:gd name="connsiteY1" fmla="*/ 0 h 2365828"/>
              <a:gd name="connsiteX2" fmla="*/ 3526971 w 3526971"/>
              <a:gd name="connsiteY2" fmla="*/ 2365828 h 2365828"/>
              <a:gd name="connsiteX3" fmla="*/ 0 w 3526971"/>
              <a:gd name="connsiteY3" fmla="*/ 2365828 h 2365828"/>
              <a:gd name="connsiteX4" fmla="*/ 0 w 3526971"/>
              <a:gd name="connsiteY4" fmla="*/ 0 h 2365828"/>
              <a:gd name="connsiteX0-1" fmla="*/ 943428 w 3526971"/>
              <a:gd name="connsiteY0-2" fmla="*/ 0 h 2380342"/>
              <a:gd name="connsiteX1-3" fmla="*/ 3526971 w 3526971"/>
              <a:gd name="connsiteY1-4" fmla="*/ 14514 h 2380342"/>
              <a:gd name="connsiteX2-5" fmla="*/ 3526971 w 3526971"/>
              <a:gd name="connsiteY2-6" fmla="*/ 2380342 h 2380342"/>
              <a:gd name="connsiteX3-7" fmla="*/ 0 w 3526971"/>
              <a:gd name="connsiteY3-8" fmla="*/ 2380342 h 2380342"/>
              <a:gd name="connsiteX4-9" fmla="*/ 943428 w 3526971"/>
              <a:gd name="connsiteY4-10" fmla="*/ 0 h 2380342"/>
              <a:gd name="connsiteX0-11" fmla="*/ 1216809 w 3526971"/>
              <a:gd name="connsiteY0-12" fmla="*/ 4941 h 2365828"/>
              <a:gd name="connsiteX1-13" fmla="*/ 3526971 w 3526971"/>
              <a:gd name="connsiteY1-14" fmla="*/ 0 h 2365828"/>
              <a:gd name="connsiteX2-15" fmla="*/ 3526971 w 3526971"/>
              <a:gd name="connsiteY2-16" fmla="*/ 2365828 h 2365828"/>
              <a:gd name="connsiteX3-17" fmla="*/ 0 w 3526971"/>
              <a:gd name="connsiteY3-18" fmla="*/ 2365828 h 2365828"/>
              <a:gd name="connsiteX4-19" fmla="*/ 1216809 w 3526971"/>
              <a:gd name="connsiteY4-20" fmla="*/ 4941 h 2365828"/>
              <a:gd name="connsiteX0-21" fmla="*/ 2219211 w 3526971"/>
              <a:gd name="connsiteY0-22" fmla="*/ 4941 h 2365828"/>
              <a:gd name="connsiteX1-23" fmla="*/ 3526971 w 3526971"/>
              <a:gd name="connsiteY1-24" fmla="*/ 0 h 2365828"/>
              <a:gd name="connsiteX2-25" fmla="*/ 3526971 w 3526971"/>
              <a:gd name="connsiteY2-26" fmla="*/ 2365828 h 2365828"/>
              <a:gd name="connsiteX3-27" fmla="*/ 0 w 3526971"/>
              <a:gd name="connsiteY3-28" fmla="*/ 2365828 h 2365828"/>
              <a:gd name="connsiteX4-29" fmla="*/ 2219211 w 3526971"/>
              <a:gd name="connsiteY4-30" fmla="*/ 4941 h 2365828"/>
              <a:gd name="connsiteX0-31" fmla="*/ 2158459 w 3466219"/>
              <a:gd name="connsiteY0-32" fmla="*/ 4941 h 2365828"/>
              <a:gd name="connsiteX1-33" fmla="*/ 3466219 w 3466219"/>
              <a:gd name="connsiteY1-34" fmla="*/ 0 h 2365828"/>
              <a:gd name="connsiteX2-35" fmla="*/ 3466219 w 3466219"/>
              <a:gd name="connsiteY2-36" fmla="*/ 2365828 h 2365828"/>
              <a:gd name="connsiteX3-37" fmla="*/ 0 w 3466219"/>
              <a:gd name="connsiteY3-38" fmla="*/ 2356100 h 2365828"/>
              <a:gd name="connsiteX4-39" fmla="*/ 2158459 w 3466219"/>
              <a:gd name="connsiteY4-40" fmla="*/ 4941 h 23658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66219" h="2365828">
                <a:moveTo>
                  <a:pt x="2158459" y="4941"/>
                </a:moveTo>
                <a:lnTo>
                  <a:pt x="3466219" y="0"/>
                </a:lnTo>
                <a:lnTo>
                  <a:pt x="3466219" y="2365828"/>
                </a:lnTo>
                <a:lnTo>
                  <a:pt x="0" y="2356100"/>
                </a:lnTo>
                <a:lnTo>
                  <a:pt x="2158459" y="4941"/>
                </a:lnTo>
                <a:close/>
              </a:path>
            </a:pathLst>
          </a:custGeom>
          <a:solidFill>
            <a:srgbClr val="BEB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0800000">
            <a:off x="11079804" y="-1"/>
            <a:ext cx="1112196" cy="2986390"/>
          </a:xfrm>
          <a:prstGeom prst="rtTriangle">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正五边形 6"/>
          <p:cNvSpPr/>
          <p:nvPr/>
        </p:nvSpPr>
        <p:spPr>
          <a:xfrm rot="19470129">
            <a:off x="9634629" y="-762619"/>
            <a:ext cx="2470292" cy="5151782"/>
          </a:xfrm>
          <a:custGeom>
            <a:avLst/>
            <a:gdLst>
              <a:gd name="connsiteX0" fmla="*/ 2 w 2227634"/>
              <a:gd name="connsiteY0" fmla="*/ 802575 h 2101175"/>
              <a:gd name="connsiteX1" fmla="*/ 1113817 w 2227634"/>
              <a:gd name="connsiteY1" fmla="*/ 0 h 2101175"/>
              <a:gd name="connsiteX2" fmla="*/ 2227632 w 2227634"/>
              <a:gd name="connsiteY2" fmla="*/ 802575 h 2101175"/>
              <a:gd name="connsiteX3" fmla="*/ 1802192 w 2227634"/>
              <a:gd name="connsiteY3" fmla="*/ 2101170 h 2101175"/>
              <a:gd name="connsiteX4" fmla="*/ 425442 w 2227634"/>
              <a:gd name="connsiteY4" fmla="*/ 2101170 h 2101175"/>
              <a:gd name="connsiteX5" fmla="*/ 2 w 2227634"/>
              <a:gd name="connsiteY5" fmla="*/ 802575 h 2101175"/>
              <a:gd name="connsiteX0-1" fmla="*/ 0 w 2227630"/>
              <a:gd name="connsiteY0-2" fmla="*/ 802575 h 3910752"/>
              <a:gd name="connsiteX1-3" fmla="*/ 1113815 w 2227630"/>
              <a:gd name="connsiteY1-4" fmla="*/ 0 h 3910752"/>
              <a:gd name="connsiteX2-5" fmla="*/ 2227630 w 2227630"/>
              <a:gd name="connsiteY2-6" fmla="*/ 802575 h 3910752"/>
              <a:gd name="connsiteX3-7" fmla="*/ 1407662 w 2227630"/>
              <a:gd name="connsiteY3-8" fmla="*/ 3910752 h 3910752"/>
              <a:gd name="connsiteX4-9" fmla="*/ 425440 w 2227630"/>
              <a:gd name="connsiteY4-10" fmla="*/ 2101170 h 3910752"/>
              <a:gd name="connsiteX5-11" fmla="*/ 0 w 2227630"/>
              <a:gd name="connsiteY5-12" fmla="*/ 802575 h 3910752"/>
              <a:gd name="connsiteX0-13" fmla="*/ 0 w 2243469"/>
              <a:gd name="connsiteY0-14" fmla="*/ 802575 h 3910752"/>
              <a:gd name="connsiteX1-15" fmla="*/ 1113815 w 2243469"/>
              <a:gd name="connsiteY1-16" fmla="*/ 0 h 3910752"/>
              <a:gd name="connsiteX2-17" fmla="*/ 2243469 w 2243469"/>
              <a:gd name="connsiteY2-18" fmla="*/ 813872 h 3910752"/>
              <a:gd name="connsiteX3-19" fmla="*/ 1407662 w 2243469"/>
              <a:gd name="connsiteY3-20" fmla="*/ 3910752 h 3910752"/>
              <a:gd name="connsiteX4-21" fmla="*/ 425440 w 2243469"/>
              <a:gd name="connsiteY4-22" fmla="*/ 2101170 h 3910752"/>
              <a:gd name="connsiteX5-23" fmla="*/ 0 w 2243469"/>
              <a:gd name="connsiteY5-24" fmla="*/ 802575 h 3910752"/>
              <a:gd name="connsiteX0-25" fmla="*/ 0 w 2243469"/>
              <a:gd name="connsiteY0-26" fmla="*/ 1212650 h 4320827"/>
              <a:gd name="connsiteX1-27" fmla="*/ 522112 w 2243469"/>
              <a:gd name="connsiteY1-28" fmla="*/ 0 h 4320827"/>
              <a:gd name="connsiteX2-29" fmla="*/ 2243469 w 2243469"/>
              <a:gd name="connsiteY2-30" fmla="*/ 1223947 h 4320827"/>
              <a:gd name="connsiteX3-31" fmla="*/ 1407662 w 2243469"/>
              <a:gd name="connsiteY3-32" fmla="*/ 4320827 h 4320827"/>
              <a:gd name="connsiteX4-33" fmla="*/ 425440 w 2243469"/>
              <a:gd name="connsiteY4-34" fmla="*/ 2511245 h 4320827"/>
              <a:gd name="connsiteX5-35" fmla="*/ 0 w 2243469"/>
              <a:gd name="connsiteY5-36" fmla="*/ 1212650 h 4320827"/>
              <a:gd name="connsiteX0-37" fmla="*/ 0 w 2243469"/>
              <a:gd name="connsiteY0-38" fmla="*/ 1212650 h 5152567"/>
              <a:gd name="connsiteX1-39" fmla="*/ 522112 w 2243469"/>
              <a:gd name="connsiteY1-40" fmla="*/ 0 h 5152567"/>
              <a:gd name="connsiteX2-41" fmla="*/ 2243469 w 2243469"/>
              <a:gd name="connsiteY2-42" fmla="*/ 1223947 h 5152567"/>
              <a:gd name="connsiteX3-43" fmla="*/ 1407662 w 2243469"/>
              <a:gd name="connsiteY3-44" fmla="*/ 4320827 h 5152567"/>
              <a:gd name="connsiteX4-45" fmla="*/ 811755 w 2243469"/>
              <a:gd name="connsiteY4-46" fmla="*/ 5152567 h 5152567"/>
              <a:gd name="connsiteX5-47" fmla="*/ 0 w 2243469"/>
              <a:gd name="connsiteY5-48" fmla="*/ 1212650 h 5152567"/>
              <a:gd name="connsiteX0-49" fmla="*/ 0 w 2243469"/>
              <a:gd name="connsiteY0-50" fmla="*/ 1212650 h 5152567"/>
              <a:gd name="connsiteX1-51" fmla="*/ 522112 w 2243469"/>
              <a:gd name="connsiteY1-52" fmla="*/ 0 h 5152567"/>
              <a:gd name="connsiteX2-53" fmla="*/ 2243469 w 2243469"/>
              <a:gd name="connsiteY2-54" fmla="*/ 1223947 h 5152567"/>
              <a:gd name="connsiteX3-55" fmla="*/ 1407662 w 2243469"/>
              <a:gd name="connsiteY3-56" fmla="*/ 4320827 h 5152567"/>
              <a:gd name="connsiteX4-57" fmla="*/ 811755 w 2243469"/>
              <a:gd name="connsiteY4-58" fmla="*/ 5152567 h 5152567"/>
              <a:gd name="connsiteX5-59" fmla="*/ 0 w 2243469"/>
              <a:gd name="connsiteY5-60" fmla="*/ 1212650 h 5152567"/>
              <a:gd name="connsiteX0-61" fmla="*/ 0 w 2456080"/>
              <a:gd name="connsiteY0-62" fmla="*/ 4442412 h 5152567"/>
              <a:gd name="connsiteX1-63" fmla="*/ 734723 w 2456080"/>
              <a:gd name="connsiteY1-64" fmla="*/ 0 h 5152567"/>
              <a:gd name="connsiteX2-65" fmla="*/ 2456080 w 2456080"/>
              <a:gd name="connsiteY2-66" fmla="*/ 1223947 h 5152567"/>
              <a:gd name="connsiteX3-67" fmla="*/ 1620273 w 2456080"/>
              <a:gd name="connsiteY3-68" fmla="*/ 4320827 h 5152567"/>
              <a:gd name="connsiteX4-69" fmla="*/ 1024366 w 2456080"/>
              <a:gd name="connsiteY4-70" fmla="*/ 5152567 h 5152567"/>
              <a:gd name="connsiteX5-71" fmla="*/ 0 w 2456080"/>
              <a:gd name="connsiteY5-72" fmla="*/ 4442412 h 5152567"/>
              <a:gd name="connsiteX0-73" fmla="*/ 0 w 2434900"/>
              <a:gd name="connsiteY0-74" fmla="*/ 4445789 h 5152567"/>
              <a:gd name="connsiteX1-75" fmla="*/ 713543 w 2434900"/>
              <a:gd name="connsiteY1-76" fmla="*/ 0 h 5152567"/>
              <a:gd name="connsiteX2-77" fmla="*/ 2434900 w 2434900"/>
              <a:gd name="connsiteY2-78" fmla="*/ 1223947 h 5152567"/>
              <a:gd name="connsiteX3-79" fmla="*/ 1599093 w 2434900"/>
              <a:gd name="connsiteY3-80" fmla="*/ 4320827 h 5152567"/>
              <a:gd name="connsiteX4-81" fmla="*/ 1003186 w 2434900"/>
              <a:gd name="connsiteY4-82" fmla="*/ 5152567 h 5152567"/>
              <a:gd name="connsiteX5-83" fmla="*/ 0 w 2434900"/>
              <a:gd name="connsiteY5-84" fmla="*/ 4445789 h 51525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434900" h="5152567">
                <a:moveTo>
                  <a:pt x="0" y="4445789"/>
                </a:moveTo>
                <a:lnTo>
                  <a:pt x="713543" y="0"/>
                </a:lnTo>
                <a:lnTo>
                  <a:pt x="2434900" y="1223947"/>
                </a:lnTo>
                <a:lnTo>
                  <a:pt x="1599093" y="4320827"/>
                </a:lnTo>
                <a:lnTo>
                  <a:pt x="1003186" y="5152567"/>
                </a:lnTo>
                <a:lnTo>
                  <a:pt x="0" y="4445789"/>
                </a:lnTo>
                <a:close/>
              </a:path>
            </a:pathLst>
          </a:custGeom>
          <a:solidFill>
            <a:srgbClr val="F2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057162" y="-6978"/>
            <a:ext cx="2655652" cy="4053684"/>
          </a:xfrm>
          <a:custGeom>
            <a:avLst/>
            <a:gdLst>
              <a:gd name="connsiteX0" fmla="*/ 0 w 719847"/>
              <a:gd name="connsiteY0" fmla="*/ 0 h 3791038"/>
              <a:gd name="connsiteX1" fmla="*/ 719847 w 719847"/>
              <a:gd name="connsiteY1" fmla="*/ 0 h 3791038"/>
              <a:gd name="connsiteX2" fmla="*/ 719847 w 719847"/>
              <a:gd name="connsiteY2" fmla="*/ 3791038 h 3791038"/>
              <a:gd name="connsiteX3" fmla="*/ 0 w 719847"/>
              <a:gd name="connsiteY3" fmla="*/ 3791038 h 3791038"/>
              <a:gd name="connsiteX4" fmla="*/ 0 w 719847"/>
              <a:gd name="connsiteY4" fmla="*/ 0 h 3791038"/>
              <a:gd name="connsiteX0-1" fmla="*/ 0 w 2743200"/>
              <a:gd name="connsiteY0-2" fmla="*/ 0 h 4063412"/>
              <a:gd name="connsiteX1-3" fmla="*/ 719847 w 2743200"/>
              <a:gd name="connsiteY1-4" fmla="*/ 0 h 4063412"/>
              <a:gd name="connsiteX2-5" fmla="*/ 2743200 w 2743200"/>
              <a:gd name="connsiteY2-6" fmla="*/ 4063412 h 4063412"/>
              <a:gd name="connsiteX3-7" fmla="*/ 0 w 2743200"/>
              <a:gd name="connsiteY3-8" fmla="*/ 3791038 h 4063412"/>
              <a:gd name="connsiteX4-9" fmla="*/ 0 w 2743200"/>
              <a:gd name="connsiteY4-10" fmla="*/ 0 h 4063412"/>
              <a:gd name="connsiteX0-11" fmla="*/ 0 w 2743200"/>
              <a:gd name="connsiteY0-12" fmla="*/ 0 h 4063412"/>
              <a:gd name="connsiteX1-13" fmla="*/ 719847 w 2743200"/>
              <a:gd name="connsiteY1-14" fmla="*/ 0 h 4063412"/>
              <a:gd name="connsiteX2-15" fmla="*/ 2743200 w 2743200"/>
              <a:gd name="connsiteY2-16" fmla="*/ 4063412 h 4063412"/>
              <a:gd name="connsiteX3-17" fmla="*/ 2130358 w 2743200"/>
              <a:gd name="connsiteY3-18" fmla="*/ 4034229 h 4063412"/>
              <a:gd name="connsiteX4-19" fmla="*/ 0 w 2743200"/>
              <a:gd name="connsiteY4-20" fmla="*/ 0 h 4063412"/>
              <a:gd name="connsiteX0-21" fmla="*/ 0 w 2733473"/>
              <a:gd name="connsiteY0-22" fmla="*/ 0 h 4053684"/>
              <a:gd name="connsiteX1-23" fmla="*/ 719847 w 2733473"/>
              <a:gd name="connsiteY1-24" fmla="*/ 0 h 4053684"/>
              <a:gd name="connsiteX2-25" fmla="*/ 2733473 w 2733473"/>
              <a:gd name="connsiteY2-26" fmla="*/ 4053684 h 4053684"/>
              <a:gd name="connsiteX3-27" fmla="*/ 2130358 w 2733473"/>
              <a:gd name="connsiteY3-28" fmla="*/ 4034229 h 4053684"/>
              <a:gd name="connsiteX4-29" fmla="*/ 0 w 2733473"/>
              <a:gd name="connsiteY4-30" fmla="*/ 0 h 4053684"/>
              <a:gd name="connsiteX0-31" fmla="*/ 0 w 2733473"/>
              <a:gd name="connsiteY0-32" fmla="*/ 0 h 4053684"/>
              <a:gd name="connsiteX1-33" fmla="*/ 719847 w 2733473"/>
              <a:gd name="connsiteY1-34" fmla="*/ 0 h 4053684"/>
              <a:gd name="connsiteX2-35" fmla="*/ 2733473 w 2733473"/>
              <a:gd name="connsiteY2-36" fmla="*/ 4053684 h 4053684"/>
              <a:gd name="connsiteX3-37" fmla="*/ 2149813 w 2733473"/>
              <a:gd name="connsiteY3-38" fmla="*/ 4053684 h 4053684"/>
              <a:gd name="connsiteX4-39" fmla="*/ 0 w 2733473"/>
              <a:gd name="connsiteY4-40" fmla="*/ 0 h 4053684"/>
              <a:gd name="connsiteX0-41" fmla="*/ 0 w 2704290"/>
              <a:gd name="connsiteY0-42" fmla="*/ 0 h 4053684"/>
              <a:gd name="connsiteX1-43" fmla="*/ 690664 w 2704290"/>
              <a:gd name="connsiteY1-44" fmla="*/ 0 h 4053684"/>
              <a:gd name="connsiteX2-45" fmla="*/ 2704290 w 2704290"/>
              <a:gd name="connsiteY2-46" fmla="*/ 4053684 h 4053684"/>
              <a:gd name="connsiteX3-47" fmla="*/ 2120630 w 2704290"/>
              <a:gd name="connsiteY3-48" fmla="*/ 4053684 h 4053684"/>
              <a:gd name="connsiteX4-49" fmla="*/ 0 w 2704290"/>
              <a:gd name="connsiteY4-50" fmla="*/ 0 h 4053684"/>
              <a:gd name="connsiteX0-51" fmla="*/ 0 w 2655652"/>
              <a:gd name="connsiteY0-52" fmla="*/ 0 h 4053684"/>
              <a:gd name="connsiteX1-53" fmla="*/ 642026 w 2655652"/>
              <a:gd name="connsiteY1-54" fmla="*/ 0 h 4053684"/>
              <a:gd name="connsiteX2-55" fmla="*/ 2655652 w 2655652"/>
              <a:gd name="connsiteY2-56" fmla="*/ 4053684 h 4053684"/>
              <a:gd name="connsiteX3-57" fmla="*/ 2071992 w 2655652"/>
              <a:gd name="connsiteY3-58" fmla="*/ 4053684 h 4053684"/>
              <a:gd name="connsiteX4-59" fmla="*/ 0 w 2655652"/>
              <a:gd name="connsiteY4-60" fmla="*/ 0 h 4053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55652" h="4053684">
                <a:moveTo>
                  <a:pt x="0" y="0"/>
                </a:moveTo>
                <a:lnTo>
                  <a:pt x="642026" y="0"/>
                </a:lnTo>
                <a:lnTo>
                  <a:pt x="2655652" y="4053684"/>
                </a:lnTo>
                <a:lnTo>
                  <a:pt x="2071992" y="4053684"/>
                </a:lnTo>
                <a:lnTo>
                  <a:pt x="0" y="0"/>
                </a:lnTo>
                <a:close/>
              </a:path>
            </a:pathLst>
          </a:custGeom>
          <a:solidFill>
            <a:srgbClr val="343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2155" y="2050173"/>
            <a:ext cx="6911502" cy="2177840"/>
          </a:xfrm>
          <a:prstGeom prst="rect">
            <a:avLst/>
          </a:prstGeom>
          <a:noFill/>
        </p:spPr>
        <p:txBody>
          <a:bodyPr wrap="square" rtlCol="0">
            <a:spAutoFit/>
          </a:bodyPr>
          <a:lstStyle/>
          <a:p>
            <a:pPr algn="ctr">
              <a:lnSpc>
                <a:spcPct val="150000"/>
              </a:lnSpc>
            </a:pPr>
            <a:r>
              <a:rPr lang="zh-CN" altLang="en-US" sz="4800" b="1" dirty="0" smtClean="0">
                <a:solidFill>
                  <a:srgbClr val="C00000"/>
                </a:solidFill>
                <a:latin typeface="微软雅黑" panose="020B0503020204020204" pitchFamily="34" charset="-122"/>
                <a:ea typeface="微软雅黑" panose="020B0503020204020204" pitchFamily="34" charset="-122"/>
              </a:rPr>
              <a:t>汇报结束！</a:t>
            </a:r>
            <a:endParaRPr lang="en-US" altLang="zh-CN" sz="4800" b="1" dirty="0" smtClean="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4800" b="1" dirty="0" smtClean="0">
                <a:solidFill>
                  <a:srgbClr val="C00000"/>
                </a:solidFill>
                <a:latin typeface="微软雅黑" panose="020B0503020204020204" pitchFamily="34" charset="-122"/>
                <a:ea typeface="微软雅黑" panose="020B0503020204020204" pitchFamily="34" charset="-122"/>
              </a:rPr>
              <a:t>感谢您的理解与支持！</a:t>
            </a:r>
            <a:endParaRPr lang="zh-CN" altLang="en-US" sz="4800" b="1" dirty="0">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764328" y="5064976"/>
            <a:ext cx="1138179" cy="112270"/>
          </a:xfrm>
          <a:prstGeom prst="rect">
            <a:avLst/>
          </a:prstGeom>
          <a:solidFill>
            <a:srgbClr val="BEB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C:\Program Files\Microsoft Office\MEDIA\CAGCAT10\j02819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9867" y="1614030"/>
            <a:ext cx="1825142" cy="17254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62335" y="5105034"/>
            <a:ext cx="5005753" cy="1384995"/>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电话：</a:t>
            </a:r>
            <a:r>
              <a:rPr lang="en-US" altLang="zh-CN" sz="2800" dirty="0" smtClean="0">
                <a:latin typeface="微软雅黑" panose="020B0503020204020204" pitchFamily="34" charset="-122"/>
                <a:ea typeface="微软雅黑" panose="020B0503020204020204" pitchFamily="34" charset="-122"/>
              </a:rPr>
              <a:t>010-62317474</a:t>
            </a:r>
          </a:p>
          <a:p>
            <a:endParaRPr lang="en-US" altLang="zh-CN" sz="2800" dirty="0">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邮件：</a:t>
            </a:r>
            <a:r>
              <a:rPr lang="en-US" altLang="zh-CN" sz="2800" dirty="0" smtClean="0">
                <a:latin typeface="微软雅黑" panose="020B0503020204020204" pitchFamily="34" charset="-122"/>
                <a:ea typeface="微软雅黑" panose="020B0503020204020204" pitchFamily="34" charset="-122"/>
              </a:rPr>
              <a:t>support@nsfc.gov.cn</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94112" y="0"/>
            <a:ext cx="4080352" cy="646331"/>
          </a:xfrm>
          <a:prstGeom prst="rect">
            <a:avLst/>
          </a:prstGeom>
          <a:noFill/>
        </p:spPr>
        <p:txBody>
          <a:bodyPr wrap="square" rtlCol="0">
            <a:spAutoFit/>
          </a:bodyPr>
          <a:lstStyle/>
          <a:p>
            <a:r>
              <a:rPr lang="zh-CN" altLang="en-US" sz="3600" b="1" dirty="0" smtClean="0">
                <a:solidFill>
                  <a:srgbClr val="A52325"/>
                </a:solidFill>
                <a:latin typeface="微软雅黑" panose="020B0503020204020204" pitchFamily="34" charset="-122"/>
                <a:ea typeface="微软雅黑" panose="020B0503020204020204" pitchFamily="34" charset="-122"/>
              </a:rPr>
              <a:t>全过程支撑情况</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2932527" y="1548186"/>
            <a:ext cx="3224433" cy="709318"/>
            <a:chOff x="3115407" y="1548186"/>
            <a:chExt cx="3224433" cy="709318"/>
          </a:xfrm>
        </p:grpSpPr>
        <p:sp>
          <p:nvSpPr>
            <p:cNvPr id="9" name="椭圆 8"/>
            <p:cNvSpPr/>
            <p:nvPr/>
          </p:nvSpPr>
          <p:spPr>
            <a:xfrm>
              <a:off x="3115407" y="1548186"/>
              <a:ext cx="548936" cy="548936"/>
            </a:xfrm>
            <a:prstGeom prst="ellipse">
              <a:avLst/>
            </a:prstGeom>
            <a:solidFill>
              <a:srgbClr val="C12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214742" y="1592330"/>
              <a:ext cx="273050"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692670" y="1611173"/>
              <a:ext cx="2647170" cy="646331"/>
            </a:xfrm>
            <a:prstGeom prst="rect">
              <a:avLst/>
            </a:prstGeom>
            <a:noFill/>
          </p:spPr>
          <p:txBody>
            <a:bodyPr wrap="square" rtlCol="0">
              <a:spAutoFit/>
            </a:bodyPr>
            <a:lstStyle/>
            <a:p>
              <a:r>
                <a:rPr lang="zh-CN" altLang="en-US" b="1"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申请项目  </a:t>
              </a:r>
              <a:r>
                <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225272 </a:t>
              </a:r>
              <a:r>
                <a:rPr lang="zh-CN" altLang="en-US"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项</a:t>
              </a:r>
              <a:endPar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申请人</a:t>
              </a:r>
              <a:r>
                <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:59464</a:t>
              </a:r>
              <a:r>
                <a:rPr lang="zh-CN" altLang="en-US"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人  </a:t>
              </a:r>
              <a:endParaRPr lang="en-US" altLang="zh-CN" dirty="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矩形 1"/>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1398942" y="1512222"/>
            <a:ext cx="1778000" cy="1587500"/>
            <a:chOff x="1679575" y="3548063"/>
            <a:chExt cx="1778000" cy="1587500"/>
          </a:xfrm>
        </p:grpSpPr>
        <p:sp>
          <p:nvSpPr>
            <p:cNvPr id="34" name="六边形 75"/>
            <p:cNvSpPr>
              <a:spLocks noChangeArrowheads="1"/>
            </p:cNvSpPr>
            <p:nvPr/>
          </p:nvSpPr>
          <p:spPr bwMode="auto">
            <a:xfrm>
              <a:off x="1679575" y="3603625"/>
              <a:ext cx="1778000" cy="1531938"/>
            </a:xfrm>
            <a:prstGeom prst="hexagon">
              <a:avLst>
                <a:gd name="adj" fmla="val 25012"/>
                <a:gd name="vf" fmla="val 115470"/>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en-US" sz="2400">
                <a:solidFill>
                  <a:srgbClr val="FFFFFF"/>
                </a:solidFill>
              </a:endParaRPr>
            </a:p>
          </p:txBody>
        </p:sp>
        <p:sp>
          <p:nvSpPr>
            <p:cNvPr id="35" name="椭圆 73"/>
            <p:cNvSpPr>
              <a:spLocks noChangeArrowheads="1"/>
            </p:cNvSpPr>
            <p:nvPr/>
          </p:nvSpPr>
          <p:spPr bwMode="auto">
            <a:xfrm>
              <a:off x="2268538" y="4389438"/>
              <a:ext cx="565150" cy="56673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sz="2400">
                <a:solidFill>
                  <a:srgbClr val="FFFFFF"/>
                </a:solidFill>
              </a:endParaRPr>
            </a:p>
          </p:txBody>
        </p:sp>
        <p:sp>
          <p:nvSpPr>
            <p:cNvPr id="36" name="文本框 81"/>
            <p:cNvSpPr txBox="1">
              <a:spLocks noChangeArrowheads="1"/>
            </p:cNvSpPr>
            <p:nvPr/>
          </p:nvSpPr>
          <p:spPr bwMode="auto">
            <a:xfrm>
              <a:off x="1923545" y="3843782"/>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solidFill>
                    <a:srgbClr val="FFFFFF"/>
                  </a:solidFill>
                  <a:latin typeface="微软雅黑" panose="020B0503020204020204" pitchFamily="34" charset="-122"/>
                  <a:ea typeface="微软雅黑" panose="020B0503020204020204" pitchFamily="34" charset="-122"/>
                </a:rPr>
                <a:t>项目申请</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cxnSp>
          <p:nvCxnSpPr>
            <p:cNvPr id="37" name="直接连接符 90"/>
            <p:cNvCxnSpPr>
              <a:cxnSpLocks noChangeShapeType="1"/>
            </p:cNvCxnSpPr>
            <p:nvPr/>
          </p:nvCxnSpPr>
          <p:spPr bwMode="auto">
            <a:xfrm>
              <a:off x="2019300" y="3548063"/>
              <a:ext cx="1063625" cy="0"/>
            </a:xfrm>
            <a:prstGeom prst="line">
              <a:avLst/>
            </a:prstGeom>
            <a:noFill/>
            <a:ln w="28575">
              <a:solidFill>
                <a:srgbClr val="0C86B6"/>
              </a:solidFill>
              <a:round/>
            </a:ln>
            <a:extLst>
              <a:ext uri="{909E8E84-426E-40DD-AFC4-6F175D3DCCD1}">
                <a14:hiddenFill xmlns:a14="http://schemas.microsoft.com/office/drawing/2010/main">
                  <a:noFill/>
                </a14:hiddenFill>
              </a:ext>
            </a:extLst>
          </p:spPr>
        </p:cxnSp>
        <p:pic>
          <p:nvPicPr>
            <p:cNvPr id="38" name="图片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1429" y="4485659"/>
              <a:ext cx="413101" cy="357804"/>
            </a:xfrm>
            <a:prstGeom prst="rect">
              <a:avLst/>
            </a:prstGeom>
          </p:spPr>
        </p:pic>
      </p:grpSp>
      <p:grpSp>
        <p:nvGrpSpPr>
          <p:cNvPr id="39" name="组合 38"/>
          <p:cNvGrpSpPr/>
          <p:nvPr/>
        </p:nvGrpSpPr>
        <p:grpSpPr>
          <a:xfrm>
            <a:off x="851242" y="4538218"/>
            <a:ext cx="1778000" cy="1587500"/>
            <a:chOff x="3100388" y="2808288"/>
            <a:chExt cx="1778000" cy="1587500"/>
          </a:xfrm>
        </p:grpSpPr>
        <p:sp>
          <p:nvSpPr>
            <p:cNvPr id="40" name="六边形 76"/>
            <p:cNvSpPr>
              <a:spLocks noChangeArrowheads="1"/>
            </p:cNvSpPr>
            <p:nvPr/>
          </p:nvSpPr>
          <p:spPr bwMode="auto">
            <a:xfrm>
              <a:off x="3100388" y="2808288"/>
              <a:ext cx="1778000" cy="1533525"/>
            </a:xfrm>
            <a:prstGeom prst="hexagon">
              <a:avLst>
                <a:gd name="adj" fmla="val 24987"/>
                <a:gd name="vf" fmla="val 115470"/>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en-US" sz="2400">
                <a:solidFill>
                  <a:srgbClr val="FFFFFF"/>
                </a:solidFill>
              </a:endParaRPr>
            </a:p>
          </p:txBody>
        </p:sp>
        <p:sp>
          <p:nvSpPr>
            <p:cNvPr id="41" name="椭圆 66"/>
            <p:cNvSpPr>
              <a:spLocks noChangeArrowheads="1"/>
            </p:cNvSpPr>
            <p:nvPr/>
          </p:nvSpPr>
          <p:spPr bwMode="auto">
            <a:xfrm>
              <a:off x="3687763" y="2981325"/>
              <a:ext cx="566737" cy="5667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sz="2400">
                <a:solidFill>
                  <a:srgbClr val="FFFFFF"/>
                </a:solidFill>
              </a:endParaRPr>
            </a:p>
          </p:txBody>
        </p:sp>
        <p:pic>
          <p:nvPicPr>
            <p:cNvPr id="42" name="组合 6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140075"/>
              <a:ext cx="2921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文本框 82"/>
            <p:cNvSpPr txBox="1">
              <a:spLocks noChangeArrowheads="1"/>
            </p:cNvSpPr>
            <p:nvPr/>
          </p:nvSpPr>
          <p:spPr bwMode="auto">
            <a:xfrm>
              <a:off x="3324035" y="3709861"/>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solidFill>
                    <a:srgbClr val="FFFFFF"/>
                  </a:solidFill>
                  <a:latin typeface="微软雅黑" panose="020B0503020204020204" pitchFamily="34" charset="-122"/>
                  <a:ea typeface="微软雅黑" panose="020B0503020204020204" pitchFamily="34" charset="-122"/>
                </a:rPr>
                <a:t>资金管理</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cxnSp>
          <p:nvCxnSpPr>
            <p:cNvPr id="44" name="直接连接符 87"/>
            <p:cNvCxnSpPr>
              <a:cxnSpLocks noChangeShapeType="1"/>
            </p:cNvCxnSpPr>
            <p:nvPr/>
          </p:nvCxnSpPr>
          <p:spPr bwMode="auto">
            <a:xfrm>
              <a:off x="3471863" y="4395788"/>
              <a:ext cx="1063625" cy="0"/>
            </a:xfrm>
            <a:prstGeom prst="line">
              <a:avLst/>
            </a:prstGeom>
            <a:noFill/>
            <a:ln w="28575">
              <a:solidFill>
                <a:srgbClr val="525252"/>
              </a:solidFill>
              <a:round/>
            </a:ln>
            <a:extLst>
              <a:ext uri="{909E8E84-426E-40DD-AFC4-6F175D3DCCD1}">
                <a14:hiddenFill xmlns:a14="http://schemas.microsoft.com/office/drawing/2010/main">
                  <a:noFill/>
                </a14:hiddenFill>
              </a:ext>
            </a:extLst>
          </p:spPr>
        </p:cxnSp>
      </p:grpSp>
      <p:grpSp>
        <p:nvGrpSpPr>
          <p:cNvPr id="45" name="组合 44"/>
          <p:cNvGrpSpPr/>
          <p:nvPr/>
        </p:nvGrpSpPr>
        <p:grpSpPr>
          <a:xfrm>
            <a:off x="3753145" y="2719832"/>
            <a:ext cx="1778000" cy="1568450"/>
            <a:chOff x="4521200" y="3511550"/>
            <a:chExt cx="1778000" cy="1568450"/>
          </a:xfrm>
        </p:grpSpPr>
        <p:sp>
          <p:nvSpPr>
            <p:cNvPr id="46" name="六边形 77"/>
            <p:cNvSpPr>
              <a:spLocks noChangeArrowheads="1"/>
            </p:cNvSpPr>
            <p:nvPr/>
          </p:nvSpPr>
          <p:spPr bwMode="auto">
            <a:xfrm>
              <a:off x="4521200" y="3548063"/>
              <a:ext cx="1778000" cy="1531937"/>
            </a:xfrm>
            <a:prstGeom prst="hexagon">
              <a:avLst>
                <a:gd name="adj" fmla="val 25012"/>
                <a:gd name="vf" fmla="val 115470"/>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en-US" sz="2400">
                <a:solidFill>
                  <a:srgbClr val="FFFFFF"/>
                </a:solidFill>
              </a:endParaRPr>
            </a:p>
          </p:txBody>
        </p:sp>
        <p:sp>
          <p:nvSpPr>
            <p:cNvPr id="47" name="椭圆 59"/>
            <p:cNvSpPr>
              <a:spLocks noChangeArrowheads="1"/>
            </p:cNvSpPr>
            <p:nvPr/>
          </p:nvSpPr>
          <p:spPr bwMode="auto">
            <a:xfrm>
              <a:off x="5127625" y="4364038"/>
              <a:ext cx="565150" cy="5651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sz="2400">
                <a:solidFill>
                  <a:srgbClr val="FFFFFF"/>
                </a:solidFill>
              </a:endParaRPr>
            </a:p>
          </p:txBody>
        </p:sp>
        <p:pic>
          <p:nvPicPr>
            <p:cNvPr id="48" name="组合 6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75" y="4505325"/>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文本框 83"/>
            <p:cNvSpPr txBox="1">
              <a:spLocks noChangeArrowheads="1"/>
            </p:cNvSpPr>
            <p:nvPr/>
          </p:nvSpPr>
          <p:spPr bwMode="auto">
            <a:xfrm>
              <a:off x="4680141" y="377723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solidFill>
                    <a:srgbClr val="FFFFFF"/>
                  </a:solidFill>
                  <a:latin typeface="微软雅黑" panose="020B0503020204020204" pitchFamily="34" charset="-122"/>
                  <a:ea typeface="微软雅黑" panose="020B0503020204020204" pitchFamily="34" charset="-122"/>
                </a:rPr>
                <a:t>研究计划</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cxnSp>
          <p:nvCxnSpPr>
            <p:cNvPr id="50" name="直接连接符 91"/>
            <p:cNvCxnSpPr>
              <a:cxnSpLocks noChangeShapeType="1"/>
            </p:cNvCxnSpPr>
            <p:nvPr/>
          </p:nvCxnSpPr>
          <p:spPr bwMode="auto">
            <a:xfrm>
              <a:off x="4878388" y="3511550"/>
              <a:ext cx="1063625" cy="0"/>
            </a:xfrm>
            <a:prstGeom prst="line">
              <a:avLst/>
            </a:prstGeom>
            <a:noFill/>
            <a:ln w="28575">
              <a:solidFill>
                <a:srgbClr val="0C86B6"/>
              </a:solidFill>
              <a:round/>
            </a:ln>
            <a:extLst>
              <a:ext uri="{909E8E84-426E-40DD-AFC4-6F175D3DCCD1}">
                <a14:hiddenFill xmlns:a14="http://schemas.microsoft.com/office/drawing/2010/main">
                  <a:noFill/>
                </a14:hiddenFill>
              </a:ext>
            </a:extLst>
          </p:spPr>
        </p:cxnSp>
      </p:grpSp>
      <p:grpSp>
        <p:nvGrpSpPr>
          <p:cNvPr id="51" name="组合 50"/>
          <p:cNvGrpSpPr/>
          <p:nvPr/>
        </p:nvGrpSpPr>
        <p:grpSpPr>
          <a:xfrm>
            <a:off x="7194793" y="1539209"/>
            <a:ext cx="1778000" cy="1589088"/>
            <a:chOff x="5969000" y="2781300"/>
            <a:chExt cx="1778000" cy="1589088"/>
          </a:xfrm>
        </p:grpSpPr>
        <p:sp>
          <p:nvSpPr>
            <p:cNvPr id="52" name="六边形 78"/>
            <p:cNvSpPr>
              <a:spLocks noChangeArrowheads="1"/>
            </p:cNvSpPr>
            <p:nvPr/>
          </p:nvSpPr>
          <p:spPr bwMode="auto">
            <a:xfrm>
              <a:off x="5969000" y="2781300"/>
              <a:ext cx="1778000" cy="1533525"/>
            </a:xfrm>
            <a:prstGeom prst="hexagon">
              <a:avLst>
                <a:gd name="adj" fmla="val 24987"/>
                <a:gd name="vf" fmla="val 115470"/>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en-US" sz="2400">
                <a:solidFill>
                  <a:srgbClr val="FFFFFF"/>
                </a:solidFill>
              </a:endParaRPr>
            </a:p>
          </p:txBody>
        </p:sp>
        <p:sp>
          <p:nvSpPr>
            <p:cNvPr id="53" name="椭圆 53"/>
            <p:cNvSpPr>
              <a:spLocks noChangeArrowheads="1"/>
            </p:cNvSpPr>
            <p:nvPr/>
          </p:nvSpPr>
          <p:spPr bwMode="auto">
            <a:xfrm>
              <a:off x="6575425" y="2922588"/>
              <a:ext cx="565150" cy="5651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sz="2400">
                <a:solidFill>
                  <a:srgbClr val="FFFFFF"/>
                </a:solidFill>
              </a:endParaRPr>
            </a:p>
          </p:txBody>
        </p:sp>
        <p:pic>
          <p:nvPicPr>
            <p:cNvPr id="54" name="组合 5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8463" y="3041650"/>
              <a:ext cx="2809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文本框 84"/>
            <p:cNvSpPr txBox="1">
              <a:spLocks noChangeArrowheads="1"/>
            </p:cNvSpPr>
            <p:nvPr/>
          </p:nvSpPr>
          <p:spPr bwMode="auto">
            <a:xfrm>
              <a:off x="6222810" y="3583686"/>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solidFill>
                    <a:srgbClr val="FFFFFF"/>
                  </a:solidFill>
                  <a:latin typeface="微软雅黑" panose="020B0503020204020204" pitchFamily="34" charset="-122"/>
                  <a:ea typeface="微软雅黑" panose="020B0503020204020204" pitchFamily="34" charset="-122"/>
                </a:rPr>
                <a:t>在研管理</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cxnSp>
          <p:nvCxnSpPr>
            <p:cNvPr id="56" name="直接连接符 88"/>
            <p:cNvCxnSpPr>
              <a:cxnSpLocks noChangeShapeType="1"/>
            </p:cNvCxnSpPr>
            <p:nvPr/>
          </p:nvCxnSpPr>
          <p:spPr bwMode="auto">
            <a:xfrm>
              <a:off x="6326188" y="4370388"/>
              <a:ext cx="1063625" cy="0"/>
            </a:xfrm>
            <a:prstGeom prst="line">
              <a:avLst/>
            </a:prstGeom>
            <a:noFill/>
            <a:ln w="28575">
              <a:solidFill>
                <a:srgbClr val="525252"/>
              </a:solidFill>
              <a:round/>
            </a:ln>
            <a:extLst>
              <a:ext uri="{909E8E84-426E-40DD-AFC4-6F175D3DCCD1}">
                <a14:hiddenFill xmlns:a14="http://schemas.microsoft.com/office/drawing/2010/main">
                  <a:noFill/>
                </a14:hiddenFill>
              </a:ext>
            </a:extLst>
          </p:spPr>
        </p:cxnSp>
      </p:grpSp>
      <p:grpSp>
        <p:nvGrpSpPr>
          <p:cNvPr id="57" name="组合 56"/>
          <p:cNvGrpSpPr/>
          <p:nvPr/>
        </p:nvGrpSpPr>
        <p:grpSpPr>
          <a:xfrm>
            <a:off x="5719255" y="4888832"/>
            <a:ext cx="1778000" cy="1562100"/>
            <a:chOff x="7397750" y="3517900"/>
            <a:chExt cx="1778000" cy="1562100"/>
          </a:xfrm>
        </p:grpSpPr>
        <p:sp>
          <p:nvSpPr>
            <p:cNvPr id="58" name="六边形 79"/>
            <p:cNvSpPr>
              <a:spLocks noChangeArrowheads="1"/>
            </p:cNvSpPr>
            <p:nvPr/>
          </p:nvSpPr>
          <p:spPr bwMode="auto">
            <a:xfrm>
              <a:off x="7397750" y="3548063"/>
              <a:ext cx="1778000" cy="1531937"/>
            </a:xfrm>
            <a:prstGeom prst="hexagon">
              <a:avLst>
                <a:gd name="adj" fmla="val 25012"/>
                <a:gd name="vf" fmla="val 115470"/>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en-US" sz="2400">
                <a:solidFill>
                  <a:srgbClr val="FFFFFF"/>
                </a:solidFill>
              </a:endParaRPr>
            </a:p>
          </p:txBody>
        </p:sp>
        <p:sp>
          <p:nvSpPr>
            <p:cNvPr id="59" name="椭圆 48"/>
            <p:cNvSpPr>
              <a:spLocks noChangeArrowheads="1"/>
            </p:cNvSpPr>
            <p:nvPr/>
          </p:nvSpPr>
          <p:spPr bwMode="auto">
            <a:xfrm>
              <a:off x="8004175" y="4364038"/>
              <a:ext cx="565150" cy="5651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sz="2400">
                <a:solidFill>
                  <a:srgbClr val="FFFFFF"/>
                </a:solidFill>
              </a:endParaRPr>
            </a:p>
          </p:txBody>
        </p:sp>
        <p:sp>
          <p:nvSpPr>
            <p:cNvPr id="60" name="Freeform 6"/>
            <p:cNvSpPr>
              <a:spLocks noEditPoints="1"/>
            </p:cNvSpPr>
            <p:nvPr/>
          </p:nvSpPr>
          <p:spPr bwMode="auto">
            <a:xfrm>
              <a:off x="8162925" y="4449763"/>
              <a:ext cx="236538" cy="404812"/>
            </a:xfrm>
            <a:custGeom>
              <a:avLst/>
              <a:gdLst>
                <a:gd name="T0" fmla="*/ 2147483647 w 112"/>
                <a:gd name="T1" fmla="*/ 0 h 192"/>
                <a:gd name="T2" fmla="*/ 2147483647 w 112"/>
                <a:gd name="T3" fmla="*/ 0 h 192"/>
                <a:gd name="T4" fmla="*/ 0 w 112"/>
                <a:gd name="T5" fmla="*/ 2147483647 h 192"/>
                <a:gd name="T6" fmla="*/ 0 w 112"/>
                <a:gd name="T7" fmla="*/ 2147483647 h 192"/>
                <a:gd name="T8" fmla="*/ 2147483647 w 112"/>
                <a:gd name="T9" fmla="*/ 2147483647 h 192"/>
                <a:gd name="T10" fmla="*/ 2147483647 w 112"/>
                <a:gd name="T11" fmla="*/ 2147483647 h 192"/>
                <a:gd name="T12" fmla="*/ 2147483647 w 112"/>
                <a:gd name="T13" fmla="*/ 2147483647 h 192"/>
                <a:gd name="T14" fmla="*/ 2147483647 w 112"/>
                <a:gd name="T15" fmla="*/ 2147483647 h 192"/>
                <a:gd name="T16" fmla="*/ 2147483647 w 112"/>
                <a:gd name="T17" fmla="*/ 0 h 192"/>
                <a:gd name="T18" fmla="*/ 2147483647 w 112"/>
                <a:gd name="T19" fmla="*/ 2147483647 h 192"/>
                <a:gd name="T20" fmla="*/ 2147483647 w 112"/>
                <a:gd name="T21" fmla="*/ 2147483647 h 192"/>
                <a:gd name="T22" fmla="*/ 2147483647 w 112"/>
                <a:gd name="T23" fmla="*/ 2147483647 h 192"/>
                <a:gd name="T24" fmla="*/ 2147483647 w 112"/>
                <a:gd name="T25" fmla="*/ 2147483647 h 192"/>
                <a:gd name="T26" fmla="*/ 2147483647 w 112"/>
                <a:gd name="T27" fmla="*/ 2147483647 h 192"/>
                <a:gd name="T28" fmla="*/ 2147483647 w 112"/>
                <a:gd name="T29" fmla="*/ 2147483647 h 192"/>
                <a:gd name="T30" fmla="*/ 2147483647 w 112"/>
                <a:gd name="T31" fmla="*/ 2147483647 h 192"/>
                <a:gd name="T32" fmla="*/ 2147483647 w 112"/>
                <a:gd name="T33" fmla="*/ 2147483647 h 192"/>
                <a:gd name="T34" fmla="*/ 2147483647 w 112"/>
                <a:gd name="T35" fmla="*/ 2147483647 h 192"/>
                <a:gd name="T36" fmla="*/ 2147483647 w 112"/>
                <a:gd name="T37" fmla="*/ 2147483647 h 192"/>
                <a:gd name="T38" fmla="*/ 2147483647 w 112"/>
                <a:gd name="T39" fmla="*/ 2147483647 h 192"/>
                <a:gd name="T40" fmla="*/ 2147483647 w 112"/>
                <a:gd name="T41" fmla="*/ 2147483647 h 192"/>
                <a:gd name="T42" fmla="*/ 2147483647 w 112"/>
                <a:gd name="T43" fmla="*/ 2147483647 h 192"/>
                <a:gd name="T44" fmla="*/ 2147483647 w 112"/>
                <a:gd name="T45" fmla="*/ 2147483647 h 192"/>
                <a:gd name="T46" fmla="*/ 2147483647 w 112"/>
                <a:gd name="T47" fmla="*/ 2147483647 h 192"/>
                <a:gd name="T48" fmla="*/ 2147483647 w 112"/>
                <a:gd name="T49" fmla="*/ 2147483647 h 192"/>
                <a:gd name="T50" fmla="*/ 2147483647 w 112"/>
                <a:gd name="T51" fmla="*/ 2147483647 h 192"/>
                <a:gd name="T52" fmla="*/ 2147483647 w 112"/>
                <a:gd name="T53" fmla="*/ 2147483647 h 192"/>
                <a:gd name="T54" fmla="*/ 2147483647 w 112"/>
                <a:gd name="T55" fmla="*/ 2147483647 h 192"/>
                <a:gd name="T56" fmla="*/ 2147483647 w 112"/>
                <a:gd name="T57" fmla="*/ 2147483647 h 192"/>
                <a:gd name="T58" fmla="*/ 2147483647 w 112"/>
                <a:gd name="T59" fmla="*/ 2147483647 h 192"/>
                <a:gd name="T60" fmla="*/ 2147483647 w 112"/>
                <a:gd name="T61" fmla="*/ 2147483647 h 192"/>
                <a:gd name="T62" fmla="*/ 2147483647 w 112"/>
                <a:gd name="T63" fmla="*/ 2147483647 h 192"/>
                <a:gd name="T64" fmla="*/ 2147483647 w 112"/>
                <a:gd name="T65" fmla="*/ 2147483647 h 192"/>
                <a:gd name="T66" fmla="*/ 2147483647 w 112"/>
                <a:gd name="T67" fmla="*/ 2147483647 h 192"/>
                <a:gd name="T68" fmla="*/ 2147483647 w 112"/>
                <a:gd name="T69" fmla="*/ 2147483647 h 192"/>
                <a:gd name="T70" fmla="*/ 2147483647 w 112"/>
                <a:gd name="T71" fmla="*/ 2147483647 h 192"/>
                <a:gd name="T72" fmla="*/ 2147483647 w 112"/>
                <a:gd name="T73" fmla="*/ 2147483647 h 192"/>
                <a:gd name="T74" fmla="*/ 2147483647 w 11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rgbClr val="0C86B6"/>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sz="2400"/>
            </a:p>
          </p:txBody>
        </p:sp>
        <p:sp>
          <p:nvSpPr>
            <p:cNvPr id="61" name="文本框 85"/>
            <p:cNvSpPr txBox="1">
              <a:spLocks noChangeArrowheads="1"/>
            </p:cNvSpPr>
            <p:nvPr/>
          </p:nvSpPr>
          <p:spPr bwMode="auto">
            <a:xfrm>
              <a:off x="7603363" y="3608070"/>
              <a:ext cx="14157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b="1" dirty="0" smtClean="0">
                  <a:solidFill>
                    <a:srgbClr val="FFFFFF"/>
                  </a:solidFill>
                  <a:latin typeface="微软雅黑" panose="020B0503020204020204" pitchFamily="34" charset="-122"/>
                  <a:ea typeface="微软雅黑" panose="020B0503020204020204" pitchFamily="34" charset="-122"/>
                </a:rPr>
                <a:t>依托单位</a:t>
              </a:r>
              <a:endParaRPr lang="en-US" altLang="zh-CN" sz="2400" b="1" dirty="0" smtClean="0">
                <a:solidFill>
                  <a:srgbClr val="FFFFFF"/>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r>
                <a:rPr lang="zh-CN" altLang="en-US" sz="2400" b="1" dirty="0" smtClean="0">
                  <a:solidFill>
                    <a:srgbClr val="FFFFFF"/>
                  </a:solidFill>
                  <a:latin typeface="微软雅黑" panose="020B0503020204020204" pitchFamily="34" charset="-122"/>
                  <a:ea typeface="微软雅黑" panose="020B0503020204020204" pitchFamily="34" charset="-122"/>
                </a:rPr>
                <a:t>管理</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cxnSp>
          <p:nvCxnSpPr>
            <p:cNvPr id="62" name="直接连接符 92"/>
            <p:cNvCxnSpPr>
              <a:cxnSpLocks noChangeShapeType="1"/>
            </p:cNvCxnSpPr>
            <p:nvPr/>
          </p:nvCxnSpPr>
          <p:spPr bwMode="auto">
            <a:xfrm>
              <a:off x="7759700" y="3517900"/>
              <a:ext cx="1063625" cy="0"/>
            </a:xfrm>
            <a:prstGeom prst="line">
              <a:avLst/>
            </a:prstGeom>
            <a:noFill/>
            <a:ln w="28575">
              <a:solidFill>
                <a:srgbClr val="0C86B6"/>
              </a:solidFill>
              <a:round/>
            </a:ln>
            <a:extLst>
              <a:ext uri="{909E8E84-426E-40DD-AFC4-6F175D3DCCD1}">
                <a14:hiddenFill xmlns:a14="http://schemas.microsoft.com/office/drawing/2010/main">
                  <a:noFill/>
                </a14:hiddenFill>
              </a:ext>
            </a:extLst>
          </p:spPr>
        </p:cxnSp>
      </p:grpSp>
      <p:grpSp>
        <p:nvGrpSpPr>
          <p:cNvPr id="64" name="组合 63"/>
          <p:cNvGrpSpPr/>
          <p:nvPr/>
        </p:nvGrpSpPr>
        <p:grpSpPr>
          <a:xfrm>
            <a:off x="9531595" y="2791269"/>
            <a:ext cx="1778000" cy="1582738"/>
            <a:chOff x="8818563" y="2781300"/>
            <a:chExt cx="1778000" cy="1582738"/>
          </a:xfrm>
        </p:grpSpPr>
        <p:sp>
          <p:nvSpPr>
            <p:cNvPr id="65" name="六边形 80"/>
            <p:cNvSpPr>
              <a:spLocks noChangeArrowheads="1"/>
            </p:cNvSpPr>
            <p:nvPr/>
          </p:nvSpPr>
          <p:spPr bwMode="auto">
            <a:xfrm>
              <a:off x="8818563" y="2781300"/>
              <a:ext cx="1778000" cy="1533525"/>
            </a:xfrm>
            <a:prstGeom prst="hexagon">
              <a:avLst>
                <a:gd name="adj" fmla="val 24987"/>
                <a:gd name="vf" fmla="val 115470"/>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en-US" sz="2400">
                <a:solidFill>
                  <a:srgbClr val="FFFFFF"/>
                </a:solidFill>
              </a:endParaRPr>
            </a:p>
          </p:txBody>
        </p:sp>
        <p:sp>
          <p:nvSpPr>
            <p:cNvPr id="66" name="椭圆 51"/>
            <p:cNvSpPr>
              <a:spLocks noChangeArrowheads="1"/>
            </p:cNvSpPr>
            <p:nvPr/>
          </p:nvSpPr>
          <p:spPr bwMode="auto">
            <a:xfrm>
              <a:off x="9424988" y="2928938"/>
              <a:ext cx="565150" cy="5651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sz="2400">
                <a:solidFill>
                  <a:srgbClr val="FFFFFF"/>
                </a:solidFill>
              </a:endParaRPr>
            </a:p>
          </p:txBody>
        </p:sp>
        <p:sp>
          <p:nvSpPr>
            <p:cNvPr id="67" name="Freeform 94"/>
            <p:cNvSpPr/>
            <p:nvPr/>
          </p:nvSpPr>
          <p:spPr bwMode="auto">
            <a:xfrm>
              <a:off x="9518650" y="3041650"/>
              <a:ext cx="377825" cy="379413"/>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0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0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2147483647 h 192"/>
                <a:gd name="T56" fmla="*/ 2147483647 w 192"/>
                <a:gd name="T57" fmla="*/ 2147483647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2147483647 w 192"/>
                <a:gd name="T77" fmla="*/ 2147483647 h 192"/>
                <a:gd name="T78" fmla="*/ 2147483647 w 192"/>
                <a:gd name="T79" fmla="*/ 2147483647 h 192"/>
                <a:gd name="T80" fmla="*/ 2147483647 w 192"/>
                <a:gd name="T81" fmla="*/ 2147483647 h 192"/>
                <a:gd name="T82" fmla="*/ 2147483647 w 192"/>
                <a:gd name="T83" fmla="*/ 2147483647 h 192"/>
                <a:gd name="T84" fmla="*/ 2147483647 w 192"/>
                <a:gd name="T85" fmla="*/ 2147483647 h 192"/>
                <a:gd name="T86" fmla="*/ 2147483647 w 192"/>
                <a:gd name="T87" fmla="*/ 2147483647 h 192"/>
                <a:gd name="T88" fmla="*/ 2147483647 w 192"/>
                <a:gd name="T89" fmla="*/ 2147483647 h 192"/>
                <a:gd name="T90" fmla="*/ 2147483647 w 192"/>
                <a:gd name="T91" fmla="*/ 2147483647 h 192"/>
                <a:gd name="T92" fmla="*/ 2147483647 w 192"/>
                <a:gd name="T93" fmla="*/ 2147483647 h 192"/>
                <a:gd name="T94" fmla="*/ 2147483647 w 192"/>
                <a:gd name="T95" fmla="*/ 2147483647 h 192"/>
                <a:gd name="T96" fmla="*/ 2147483647 w 192"/>
                <a:gd name="T97" fmla="*/ 2147483647 h 192"/>
                <a:gd name="T98" fmla="*/ 2147483647 w 192"/>
                <a:gd name="T99" fmla="*/ 2147483647 h 192"/>
                <a:gd name="T100" fmla="*/ 2147483647 w 192"/>
                <a:gd name="T101" fmla="*/ 2147483647 h 192"/>
                <a:gd name="T102" fmla="*/ 2147483647 w 192"/>
                <a:gd name="T103" fmla="*/ 2147483647 h 192"/>
                <a:gd name="T104" fmla="*/ 2147483647 w 192"/>
                <a:gd name="T105" fmla="*/ 2147483647 h 192"/>
                <a:gd name="T106" fmla="*/ 2147483647 w 192"/>
                <a:gd name="T107" fmla="*/ 2147483647 h 192"/>
                <a:gd name="T108" fmla="*/ 2147483647 w 192"/>
                <a:gd name="T109" fmla="*/ 2147483647 h 192"/>
                <a:gd name="T110" fmla="*/ 2147483647 w 192"/>
                <a:gd name="T111" fmla="*/ 2147483647 h 192"/>
                <a:gd name="T112" fmla="*/ 2147483647 w 192"/>
                <a:gd name="T113" fmla="*/ 2147483647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2" h="192">
                  <a:moveTo>
                    <a:pt x="176" y="147"/>
                  </a:moveTo>
                  <a:cubicBezTo>
                    <a:pt x="186" y="142"/>
                    <a:pt x="192" y="132"/>
                    <a:pt x="192" y="120"/>
                  </a:cubicBezTo>
                  <a:cubicBezTo>
                    <a:pt x="192" y="108"/>
                    <a:pt x="186" y="98"/>
                    <a:pt x="176" y="92"/>
                  </a:cubicBez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63" y="152"/>
                    <a:pt x="166" y="151"/>
                    <a:pt x="169" y="151"/>
                  </a:cubicBezTo>
                  <a:cubicBezTo>
                    <a:pt x="175" y="162"/>
                    <a:pt x="175" y="162"/>
                    <a:pt x="175" y="162"/>
                  </a:cubicBezTo>
                  <a:cubicBezTo>
                    <a:pt x="143" y="174"/>
                    <a:pt x="143" y="174"/>
                    <a:pt x="143" y="174"/>
                  </a:cubicBezTo>
                  <a:cubicBezTo>
                    <a:pt x="142" y="173"/>
                    <a:pt x="142" y="172"/>
                    <a:pt x="141" y="171"/>
                  </a:cubicBezTo>
                  <a:cubicBezTo>
                    <a:pt x="138" y="169"/>
                    <a:pt x="135" y="168"/>
                    <a:pt x="132" y="168"/>
                  </a:cubicBezTo>
                  <a:cubicBezTo>
                    <a:pt x="116" y="168"/>
                    <a:pt x="116" y="168"/>
                    <a:pt x="116" y="168"/>
                  </a:cubicBezTo>
                  <a:cubicBezTo>
                    <a:pt x="110" y="168"/>
                    <a:pt x="104" y="173"/>
                    <a:pt x="104" y="180"/>
                  </a:cubicBezTo>
                  <a:cubicBezTo>
                    <a:pt x="104" y="186"/>
                    <a:pt x="110" y="192"/>
                    <a:pt x="116" y="192"/>
                  </a:cubicBezTo>
                  <a:cubicBezTo>
                    <a:pt x="132" y="192"/>
                    <a:pt x="132" y="192"/>
                    <a:pt x="132" y="192"/>
                  </a:cubicBezTo>
                  <a:cubicBezTo>
                    <a:pt x="138" y="192"/>
                    <a:pt x="142" y="188"/>
                    <a:pt x="144" y="183"/>
                  </a:cubicBezTo>
                  <a:cubicBezTo>
                    <a:pt x="182" y="167"/>
                    <a:pt x="182" y="167"/>
                    <a:pt x="182" y="167"/>
                  </a:cubicBezTo>
                  <a:cubicBezTo>
                    <a:pt x="183" y="167"/>
                    <a:pt x="184" y="166"/>
                    <a:pt x="184" y="165"/>
                  </a:cubicBezTo>
                  <a:cubicBezTo>
                    <a:pt x="184" y="164"/>
                    <a:pt x="184" y="163"/>
                    <a:pt x="184" y="162"/>
                  </a:cubicBezTo>
                  <a:lnTo>
                    <a:pt x="176" y="147"/>
                  </a:lnTo>
                  <a:close/>
                </a:path>
              </a:pathLst>
            </a:custGeom>
            <a:solidFill>
              <a:srgbClr val="777370"/>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sz="2400"/>
            </a:p>
          </p:txBody>
        </p:sp>
        <p:sp>
          <p:nvSpPr>
            <p:cNvPr id="68" name="文本框 86"/>
            <p:cNvSpPr txBox="1">
              <a:spLocks noChangeArrowheads="1"/>
            </p:cNvSpPr>
            <p:nvPr/>
          </p:nvSpPr>
          <p:spPr bwMode="auto">
            <a:xfrm>
              <a:off x="9000666" y="3579166"/>
              <a:ext cx="1527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b="1" dirty="0" smtClean="0">
                  <a:solidFill>
                    <a:srgbClr val="FFFFFF"/>
                  </a:solidFill>
                  <a:latin typeface="微软雅黑" panose="020B0503020204020204" pitchFamily="34" charset="-122"/>
                  <a:ea typeface="微软雅黑" panose="020B0503020204020204" pitchFamily="34" charset="-122"/>
                </a:rPr>
                <a:t>结题管理</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cxnSp>
          <p:nvCxnSpPr>
            <p:cNvPr id="69" name="直接连接符 89"/>
            <p:cNvCxnSpPr>
              <a:cxnSpLocks noChangeShapeType="1"/>
            </p:cNvCxnSpPr>
            <p:nvPr/>
          </p:nvCxnSpPr>
          <p:spPr bwMode="auto">
            <a:xfrm>
              <a:off x="9175750" y="4364038"/>
              <a:ext cx="1063625" cy="0"/>
            </a:xfrm>
            <a:prstGeom prst="line">
              <a:avLst/>
            </a:prstGeom>
            <a:noFill/>
            <a:ln w="28575">
              <a:solidFill>
                <a:srgbClr val="525252"/>
              </a:solidFill>
              <a:round/>
            </a:ln>
            <a:extLst>
              <a:ext uri="{909E8E84-426E-40DD-AFC4-6F175D3DCCD1}">
                <a14:hiddenFill xmlns:a14="http://schemas.microsoft.com/office/drawing/2010/main">
                  <a:noFill/>
                </a14:hiddenFill>
              </a:ext>
            </a:extLst>
          </p:spPr>
        </p:cxnSp>
      </p:grpSp>
      <p:grpSp>
        <p:nvGrpSpPr>
          <p:cNvPr id="77" name="组合 76"/>
          <p:cNvGrpSpPr/>
          <p:nvPr/>
        </p:nvGrpSpPr>
        <p:grpSpPr>
          <a:xfrm>
            <a:off x="8315295" y="1115370"/>
            <a:ext cx="3437793" cy="1263316"/>
            <a:chOff x="3115407" y="1548186"/>
            <a:chExt cx="3041086" cy="1263316"/>
          </a:xfrm>
        </p:grpSpPr>
        <p:sp>
          <p:nvSpPr>
            <p:cNvPr id="78" name="椭圆 77"/>
            <p:cNvSpPr/>
            <p:nvPr/>
          </p:nvSpPr>
          <p:spPr>
            <a:xfrm>
              <a:off x="3115407" y="1548186"/>
              <a:ext cx="548936" cy="548936"/>
            </a:xfrm>
            <a:prstGeom prst="ellipse">
              <a:avLst/>
            </a:prstGeom>
            <a:solidFill>
              <a:srgbClr val="C12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9"/>
            <p:cNvSpPr txBox="1"/>
            <p:nvPr/>
          </p:nvSpPr>
          <p:spPr>
            <a:xfrm>
              <a:off x="3214742" y="1592330"/>
              <a:ext cx="273050" cy="461665"/>
            </a:xfrm>
            <a:prstGeom prst="rect">
              <a:avLst/>
            </a:prstGeom>
            <a:noFill/>
          </p:spPr>
          <p:txBody>
            <a:bodyPr wrap="squar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80" name="文本框 21"/>
            <p:cNvSpPr txBox="1"/>
            <p:nvPr/>
          </p:nvSpPr>
          <p:spPr>
            <a:xfrm>
              <a:off x="3692670" y="1611173"/>
              <a:ext cx="2463823" cy="1200329"/>
            </a:xfrm>
            <a:prstGeom prst="rect">
              <a:avLst/>
            </a:prstGeom>
            <a:noFill/>
          </p:spPr>
          <p:txBody>
            <a:bodyPr wrap="square" rtlCol="0">
              <a:spAutoFit/>
            </a:bodyPr>
            <a:lstStyle/>
            <a:p>
              <a:pPr marL="354330" indent="-354330"/>
              <a:r>
                <a:rPr lang="zh-CN" altLang="en-US" b="1"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进展报告 </a:t>
              </a:r>
              <a:r>
                <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97046</a:t>
              </a:r>
              <a:r>
                <a:rPr lang="zh-CN" altLang="en-US"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份</a:t>
              </a:r>
              <a:endPar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b="1"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中期检查报告 </a:t>
              </a:r>
              <a:r>
                <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279</a:t>
              </a:r>
              <a:r>
                <a:rPr lang="zh-CN" altLang="en-US"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份</a:t>
              </a:r>
              <a:endPar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b="1"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工作报告 </a:t>
              </a:r>
              <a:r>
                <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30 </a:t>
              </a:r>
              <a:r>
                <a:rPr lang="zh-CN" altLang="en-US"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份</a:t>
              </a:r>
              <a:endPar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b="1"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各类变更 </a:t>
              </a:r>
              <a:r>
                <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1741</a:t>
              </a:r>
              <a:r>
                <a:rPr lang="zh-CN" altLang="en-US"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项</a:t>
              </a:r>
              <a:endParaRPr lang="en-US" altLang="zh-CN" dirty="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81" name="组合 80"/>
          <p:cNvGrpSpPr/>
          <p:nvPr/>
        </p:nvGrpSpPr>
        <p:grpSpPr>
          <a:xfrm>
            <a:off x="5684563" y="3051619"/>
            <a:ext cx="3437793" cy="1352892"/>
            <a:chOff x="3115407" y="1548186"/>
            <a:chExt cx="3041086" cy="1352892"/>
          </a:xfrm>
        </p:grpSpPr>
        <p:sp>
          <p:nvSpPr>
            <p:cNvPr id="82" name="椭圆 81"/>
            <p:cNvSpPr/>
            <p:nvPr/>
          </p:nvSpPr>
          <p:spPr>
            <a:xfrm>
              <a:off x="3115407" y="1548186"/>
              <a:ext cx="548936" cy="548936"/>
            </a:xfrm>
            <a:prstGeom prst="ellipse">
              <a:avLst/>
            </a:prstGeom>
            <a:solidFill>
              <a:srgbClr val="C12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文本框 9"/>
            <p:cNvSpPr txBox="1"/>
            <p:nvPr/>
          </p:nvSpPr>
          <p:spPr>
            <a:xfrm>
              <a:off x="3214742" y="1592330"/>
              <a:ext cx="273050" cy="461665"/>
            </a:xfrm>
            <a:prstGeom prst="rect">
              <a:avLst/>
            </a:prstGeom>
            <a:noFill/>
          </p:spPr>
          <p:txBody>
            <a:bodyPr wrap="squar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84" name="文本框 21"/>
            <p:cNvSpPr txBox="1"/>
            <p:nvPr/>
          </p:nvSpPr>
          <p:spPr>
            <a:xfrm>
              <a:off x="3692670" y="1611173"/>
              <a:ext cx="2463823" cy="1289905"/>
            </a:xfrm>
            <a:prstGeom prst="rect">
              <a:avLst/>
            </a:prstGeom>
            <a:noFill/>
          </p:spPr>
          <p:txBody>
            <a:bodyPr wrap="square" rtlCol="0">
              <a:spAutoFit/>
            </a:bodyPr>
            <a:lstStyle/>
            <a:p>
              <a:pPr marL="354330" indent="-354330">
                <a:lnSpc>
                  <a:spcPct val="150000"/>
                </a:lnSpc>
              </a:pPr>
              <a:r>
                <a:rPr lang="zh-CN" altLang="en-US" b="1"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计划书 </a:t>
              </a:r>
              <a:r>
                <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43480</a:t>
              </a:r>
              <a:r>
                <a:rPr lang="zh-CN" altLang="en-US"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份（</a:t>
              </a:r>
              <a:r>
                <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98.24%</a:t>
              </a:r>
              <a:r>
                <a:rPr lang="zh-CN" altLang="en-US"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完成 审核）</a:t>
              </a:r>
              <a:endPar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b="1"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计划调整书 </a:t>
              </a:r>
              <a:r>
                <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96</a:t>
              </a:r>
              <a:r>
                <a:rPr lang="zh-CN" altLang="en-US"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份</a:t>
              </a:r>
              <a:endParaRPr lang="en-US" altLang="zh-CN" dirty="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85" name="组合 84"/>
          <p:cNvGrpSpPr/>
          <p:nvPr/>
        </p:nvGrpSpPr>
        <p:grpSpPr>
          <a:xfrm>
            <a:off x="9406773" y="3974394"/>
            <a:ext cx="2577963" cy="1400690"/>
            <a:chOff x="3692668" y="1084890"/>
            <a:chExt cx="2280476" cy="1400690"/>
          </a:xfrm>
        </p:grpSpPr>
        <p:sp>
          <p:nvSpPr>
            <p:cNvPr id="86" name="椭圆 85"/>
            <p:cNvSpPr/>
            <p:nvPr/>
          </p:nvSpPr>
          <p:spPr>
            <a:xfrm>
              <a:off x="4905733" y="1084890"/>
              <a:ext cx="548936" cy="548936"/>
            </a:xfrm>
            <a:prstGeom prst="ellipse">
              <a:avLst/>
            </a:prstGeom>
            <a:solidFill>
              <a:srgbClr val="C12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9"/>
            <p:cNvSpPr txBox="1"/>
            <p:nvPr/>
          </p:nvSpPr>
          <p:spPr>
            <a:xfrm>
              <a:off x="5037423" y="1129034"/>
              <a:ext cx="273050" cy="461665"/>
            </a:xfrm>
            <a:prstGeom prst="rect">
              <a:avLst/>
            </a:prstGeom>
            <a:noFill/>
          </p:spPr>
          <p:txBody>
            <a:bodyPr wrap="squar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88" name="文本框 21"/>
            <p:cNvSpPr txBox="1"/>
            <p:nvPr/>
          </p:nvSpPr>
          <p:spPr>
            <a:xfrm>
              <a:off x="3692668" y="1611173"/>
              <a:ext cx="2280476" cy="874407"/>
            </a:xfrm>
            <a:prstGeom prst="rect">
              <a:avLst/>
            </a:prstGeom>
            <a:noFill/>
          </p:spPr>
          <p:txBody>
            <a:bodyPr wrap="square" rtlCol="0">
              <a:spAutoFit/>
            </a:bodyPr>
            <a:lstStyle/>
            <a:p>
              <a:pPr marL="354330" indent="-354330">
                <a:lnSpc>
                  <a:spcPct val="150000"/>
                </a:lnSpc>
              </a:pPr>
              <a:r>
                <a:rPr lang="zh-CN" altLang="en-US" b="1"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结题报告 </a:t>
              </a:r>
              <a:r>
                <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39639</a:t>
              </a:r>
              <a:r>
                <a:rPr lang="zh-CN" altLang="en-US"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份</a:t>
              </a:r>
              <a:endPar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b="1"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成果研究报告  </a:t>
              </a:r>
              <a:r>
                <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1530</a:t>
              </a:r>
              <a:r>
                <a:rPr lang="zh-CN" altLang="en-US"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份</a:t>
              </a:r>
              <a:endPar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89" name="组合 88"/>
          <p:cNvGrpSpPr/>
          <p:nvPr/>
        </p:nvGrpSpPr>
        <p:grpSpPr>
          <a:xfrm>
            <a:off x="7291167" y="5541066"/>
            <a:ext cx="3669441" cy="1261867"/>
            <a:chOff x="3115407" y="1548186"/>
            <a:chExt cx="3246003" cy="1261867"/>
          </a:xfrm>
        </p:grpSpPr>
        <p:sp>
          <p:nvSpPr>
            <p:cNvPr id="90" name="椭圆 89"/>
            <p:cNvSpPr/>
            <p:nvPr/>
          </p:nvSpPr>
          <p:spPr>
            <a:xfrm>
              <a:off x="3115407" y="1548186"/>
              <a:ext cx="548936" cy="548936"/>
            </a:xfrm>
            <a:prstGeom prst="ellipse">
              <a:avLst/>
            </a:prstGeom>
            <a:solidFill>
              <a:srgbClr val="C12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
            <p:cNvSpPr txBox="1"/>
            <p:nvPr/>
          </p:nvSpPr>
          <p:spPr>
            <a:xfrm>
              <a:off x="3214742" y="1592330"/>
              <a:ext cx="273050"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92" name="文本框 21"/>
            <p:cNvSpPr txBox="1"/>
            <p:nvPr/>
          </p:nvSpPr>
          <p:spPr>
            <a:xfrm>
              <a:off x="3692670" y="1611173"/>
              <a:ext cx="2668740" cy="1198880"/>
            </a:xfrm>
            <a:prstGeom prst="rect">
              <a:avLst/>
            </a:prstGeom>
            <a:noFill/>
          </p:spPr>
          <p:txBody>
            <a:bodyPr wrap="square" rtlCol="0">
              <a:spAutoFit/>
            </a:bodyPr>
            <a:lstStyle/>
            <a:p>
              <a:pPr marL="354330" indent="-354330"/>
              <a:r>
                <a:rPr lang="zh-CN" altLang="en-US" b="1"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注册依托单位</a:t>
              </a:r>
              <a:r>
                <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3111</a:t>
              </a:r>
              <a:r>
                <a:rPr lang="zh-CN" altLang="en-US"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个（</a:t>
              </a:r>
              <a:r>
                <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2018</a:t>
              </a:r>
              <a:r>
                <a:rPr lang="zh-CN" altLang="en-US"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新注册</a:t>
              </a:r>
              <a:r>
                <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184</a:t>
              </a:r>
              <a:r>
                <a:rPr lang="zh-CN" altLang="en-US"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个）</a:t>
              </a:r>
              <a:endPar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a:p>
              <a:pPr marL="354330" indent="-354330"/>
              <a:r>
                <a:rPr lang="zh-CN" altLang="en-US" b="1"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依托单位变更 </a:t>
              </a:r>
              <a:r>
                <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836</a:t>
              </a:r>
              <a:r>
                <a:rPr lang="zh-CN" altLang="en-US"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个</a:t>
              </a:r>
              <a:endPar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a:p>
              <a:pPr marL="354330" indent="-354330"/>
              <a:r>
                <a:rPr lang="zh-CN" altLang="en-US" b="1"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管理工作报告 </a:t>
              </a:r>
              <a:r>
                <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2107</a:t>
              </a:r>
              <a:r>
                <a:rPr lang="zh-CN" altLang="en-US"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份</a:t>
              </a:r>
              <a:endParaRPr lang="en-US" altLang="zh-CN" dirty="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93" name="组合 92"/>
          <p:cNvGrpSpPr/>
          <p:nvPr/>
        </p:nvGrpSpPr>
        <p:grpSpPr>
          <a:xfrm>
            <a:off x="2298543" y="4583994"/>
            <a:ext cx="3578000" cy="974125"/>
            <a:chOff x="3115407" y="1548186"/>
            <a:chExt cx="3165114" cy="974125"/>
          </a:xfrm>
        </p:grpSpPr>
        <p:sp>
          <p:nvSpPr>
            <p:cNvPr id="94" name="椭圆 93"/>
            <p:cNvSpPr/>
            <p:nvPr/>
          </p:nvSpPr>
          <p:spPr>
            <a:xfrm>
              <a:off x="3115407" y="1548186"/>
              <a:ext cx="548936" cy="548936"/>
            </a:xfrm>
            <a:prstGeom prst="ellipse">
              <a:avLst/>
            </a:prstGeom>
            <a:solidFill>
              <a:srgbClr val="C12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文本框 9"/>
            <p:cNvSpPr txBox="1"/>
            <p:nvPr/>
          </p:nvSpPr>
          <p:spPr>
            <a:xfrm>
              <a:off x="3214742" y="1592330"/>
              <a:ext cx="273050" cy="461665"/>
            </a:xfrm>
            <a:prstGeom prst="rect">
              <a:avLst/>
            </a:prstGeom>
            <a:noFill/>
          </p:spPr>
          <p:txBody>
            <a:bodyPr wrap="squar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6</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96" name="文本框 21"/>
            <p:cNvSpPr txBox="1"/>
            <p:nvPr/>
          </p:nvSpPr>
          <p:spPr>
            <a:xfrm>
              <a:off x="3659744" y="1598981"/>
              <a:ext cx="2620777" cy="923330"/>
            </a:xfrm>
            <a:prstGeom prst="rect">
              <a:avLst/>
            </a:prstGeom>
            <a:noFill/>
          </p:spPr>
          <p:txBody>
            <a:bodyPr wrap="square" rtlCol="0">
              <a:spAutoFit/>
            </a:bodyPr>
            <a:lstStyle/>
            <a:p>
              <a:pPr marL="354330" indent="-354330">
                <a:lnSpc>
                  <a:spcPct val="150000"/>
                </a:lnSpc>
              </a:pPr>
              <a:r>
                <a:rPr lang="zh-CN" altLang="en-US" b="1"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直接费用拨付  </a:t>
              </a:r>
              <a:r>
                <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225.97</a:t>
              </a:r>
              <a:r>
                <a:rPr lang="zh-CN" altLang="en-US"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亿元</a:t>
              </a:r>
              <a:endPar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b="1"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间接费用拨付 </a:t>
              </a:r>
              <a:r>
                <a:rPr lang="en-US" altLang="zh-CN"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32.72</a:t>
              </a:r>
              <a:r>
                <a:rPr lang="zh-CN" altLang="en-US"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亿元</a:t>
              </a:r>
              <a:endParaRPr lang="en-US" altLang="zh-CN" dirty="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637692"/>
            <a:ext cx="12192000" cy="3481754"/>
          </a:xfrm>
          <a:prstGeom prst="rect">
            <a:avLst/>
          </a:prstGeom>
          <a:solidFill>
            <a:srgbClr val="C12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13"/>
          <p:cNvSpPr txBox="1"/>
          <p:nvPr/>
        </p:nvSpPr>
        <p:spPr>
          <a:xfrm>
            <a:off x="935024" y="3169711"/>
            <a:ext cx="4819600" cy="2314480"/>
          </a:xfrm>
          <a:prstGeom prst="rect">
            <a:avLst/>
          </a:prstGeom>
          <a:noFill/>
        </p:spPr>
        <p:txBody>
          <a:bodyPr wrap="square" lIns="0" tIns="0" rIns="0" bIns="0" rtlCol="0" anchor="t" anchorCtr="0">
            <a:spAutoFit/>
          </a:bodyPr>
          <a:lstStyle/>
          <a:p>
            <a:pPr marL="354330" indent="-354330" defTabSz="1216660">
              <a:lnSpc>
                <a:spcPct val="120000"/>
              </a:lnSpc>
              <a:spcBef>
                <a:spcPct val="20000"/>
              </a:spcBef>
              <a:buFont typeface="Arial" panose="020B0604020202020204" pitchFamily="34" charset="0"/>
              <a:buChar char="•"/>
              <a:defRPr/>
            </a:pPr>
            <a:r>
              <a:rPr lang="zh-CN" altLang="en-US" sz="32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增加在线承诺</a:t>
            </a:r>
            <a:r>
              <a:rPr lang="zh-CN" alt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（申请人、依托单位）</a:t>
            </a:r>
            <a:endParaRPr lang="en-US" altLang="zh-CN"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354330" indent="-354330" defTabSz="1216660">
              <a:lnSpc>
                <a:spcPct val="120000"/>
              </a:lnSpc>
              <a:spcBef>
                <a:spcPct val="20000"/>
              </a:spcBef>
              <a:buFont typeface="Arial" panose="020B0604020202020204" pitchFamily="34" charset="0"/>
              <a:buChar char="•"/>
              <a:defRPr/>
            </a:pPr>
            <a:r>
              <a:rPr lang="zh-CN" altLang="en-US" sz="32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申请无纸化开始试点</a:t>
            </a:r>
            <a:r>
              <a:rPr lang="zh-CN" alt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（优青、重点）</a:t>
            </a:r>
            <a:endPar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374190" y="116626"/>
            <a:ext cx="3978354" cy="646331"/>
          </a:xfrm>
          <a:prstGeom prst="rect">
            <a:avLst/>
          </a:prstGeom>
          <a:noFill/>
        </p:spPr>
        <p:txBody>
          <a:bodyPr wrap="square" rtlCol="0">
            <a:spAutoFit/>
          </a:bodyPr>
          <a:lstStyle/>
          <a:p>
            <a:r>
              <a:rPr lang="en-US" altLang="zh-CN" sz="3600" b="1" dirty="0" smtClean="0">
                <a:solidFill>
                  <a:srgbClr val="A52325"/>
                </a:solidFill>
                <a:latin typeface="微软雅黑" panose="020B0503020204020204" pitchFamily="34" charset="-122"/>
                <a:ea typeface="微软雅黑" panose="020B0503020204020204" pitchFamily="34" charset="-122"/>
              </a:rPr>
              <a:t>2018</a:t>
            </a:r>
            <a:r>
              <a:rPr lang="zh-CN" altLang="en-US" sz="3600" b="1" dirty="0" smtClean="0">
                <a:solidFill>
                  <a:srgbClr val="A52325"/>
                </a:solidFill>
                <a:latin typeface="微软雅黑" panose="020B0503020204020204" pitchFamily="34" charset="-122"/>
                <a:ea typeface="微软雅黑" panose="020B0503020204020204" pitchFamily="34" charset="-122"/>
              </a:rPr>
              <a:t>申请的变化</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14" name="矩形 13"/>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83323" y="1110073"/>
            <a:ext cx="10808677" cy="1200329"/>
          </a:xfrm>
          <a:prstGeom prst="rect">
            <a:avLst/>
          </a:prstGeom>
        </p:spPr>
        <p:txBody>
          <a:bodyPr wrap="square">
            <a:spAutoFit/>
          </a:bodyPr>
          <a:lstStyle/>
          <a:p>
            <a:pPr>
              <a:lnSpc>
                <a:spcPct val="150000"/>
              </a:lnSpc>
            </a:pPr>
            <a:r>
              <a:rPr lang="en-US" altLang="zh-CN" sz="2400" b="1" dirty="0">
                <a:solidFill>
                  <a:srgbClr val="0070C0"/>
                </a:solidFill>
                <a:latin typeface="微软雅黑" panose="020B0503020204020204" pitchFamily="34" charset="-122"/>
                <a:ea typeface="微软雅黑" panose="020B0503020204020204" pitchFamily="34" charset="-122"/>
              </a:rPr>
              <a:t>2018</a:t>
            </a:r>
            <a:r>
              <a:rPr lang="zh-CN" altLang="en-US" sz="2400" b="1" dirty="0">
                <a:solidFill>
                  <a:srgbClr val="0070C0"/>
                </a:solidFill>
                <a:latin typeface="微软雅黑" panose="020B0503020204020204" pitchFamily="34" charset="-122"/>
                <a:ea typeface="微软雅黑" panose="020B0503020204020204" pitchFamily="34" charset="-122"/>
              </a:rPr>
              <a:t>年对重点项目和优秀青年科学基金项目开展无纸化申请</a:t>
            </a:r>
            <a:r>
              <a:rPr lang="zh-CN" altLang="en-US" sz="2400" b="1" dirty="0" smtClean="0">
                <a:solidFill>
                  <a:srgbClr val="0070C0"/>
                </a:solidFill>
                <a:latin typeface="微软雅黑" panose="020B0503020204020204" pitchFamily="34" charset="-122"/>
                <a:ea typeface="微软雅黑" panose="020B0503020204020204" pitchFamily="34" charset="-122"/>
              </a:rPr>
              <a:t>试点；申请</a:t>
            </a:r>
            <a:r>
              <a:rPr lang="zh-CN" altLang="en-US" sz="2400" b="1" dirty="0">
                <a:solidFill>
                  <a:srgbClr val="0070C0"/>
                </a:solidFill>
                <a:latin typeface="微软雅黑" panose="020B0503020204020204" pitchFamily="34" charset="-122"/>
                <a:ea typeface="微软雅黑" panose="020B0503020204020204" pitchFamily="34" charset="-122"/>
              </a:rPr>
              <a:t>时申请人与依托单位只需在线提交电子申请书及附件材料，无需报送纸质申请书。</a:t>
            </a:r>
          </a:p>
        </p:txBody>
      </p:sp>
      <p:grpSp>
        <p:nvGrpSpPr>
          <p:cNvPr id="9" name="组合 8"/>
          <p:cNvGrpSpPr/>
          <p:nvPr/>
        </p:nvGrpSpPr>
        <p:grpSpPr>
          <a:xfrm>
            <a:off x="6473197" y="3843457"/>
            <a:ext cx="5235426" cy="1393899"/>
            <a:chOff x="-153918" y="3622477"/>
            <a:chExt cx="5235426" cy="1393899"/>
          </a:xfrm>
        </p:grpSpPr>
        <p:grpSp>
          <p:nvGrpSpPr>
            <p:cNvPr id="12" name="组合 11"/>
            <p:cNvGrpSpPr/>
            <p:nvPr/>
          </p:nvGrpSpPr>
          <p:grpSpPr>
            <a:xfrm>
              <a:off x="571648" y="3622477"/>
              <a:ext cx="451990" cy="538442"/>
              <a:chOff x="15680" y="1758"/>
              <a:chExt cx="964" cy="1154"/>
            </a:xfrm>
          </p:grpSpPr>
          <p:sp>
            <p:nvSpPr>
              <p:cNvPr id="43" name="圆角矩形 42"/>
              <p:cNvSpPr/>
              <p:nvPr/>
            </p:nvSpPr>
            <p:spPr>
              <a:xfrm>
                <a:off x="15680" y="1758"/>
                <a:ext cx="965" cy="115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cxnSp>
            <p:nvCxnSpPr>
              <p:cNvPr id="44" name="直接连接符 43"/>
              <p:cNvCxnSpPr/>
              <p:nvPr/>
            </p:nvCxnSpPr>
            <p:spPr>
              <a:xfrm>
                <a:off x="15801" y="2041"/>
                <a:ext cx="705"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5817" y="2264"/>
                <a:ext cx="705"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5817" y="2494"/>
                <a:ext cx="705"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816867" y="3733525"/>
              <a:ext cx="451990" cy="538442"/>
              <a:chOff x="15680" y="1758"/>
              <a:chExt cx="964" cy="1154"/>
            </a:xfrm>
          </p:grpSpPr>
          <p:sp>
            <p:nvSpPr>
              <p:cNvPr id="39" name="圆角矩形 38"/>
              <p:cNvSpPr/>
              <p:nvPr/>
            </p:nvSpPr>
            <p:spPr>
              <a:xfrm>
                <a:off x="15680" y="1758"/>
                <a:ext cx="965" cy="115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cxnSp>
            <p:nvCxnSpPr>
              <p:cNvPr id="40" name="直接连接符 39"/>
              <p:cNvCxnSpPr/>
              <p:nvPr/>
            </p:nvCxnSpPr>
            <p:spPr>
              <a:xfrm>
                <a:off x="15801" y="2041"/>
                <a:ext cx="705"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5817" y="2264"/>
                <a:ext cx="705"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5817" y="2494"/>
                <a:ext cx="705"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1041924" y="3840840"/>
              <a:ext cx="451990" cy="538442"/>
              <a:chOff x="15680" y="1758"/>
              <a:chExt cx="964" cy="1154"/>
            </a:xfrm>
          </p:grpSpPr>
          <p:sp>
            <p:nvSpPr>
              <p:cNvPr id="35" name="圆角矩形 34"/>
              <p:cNvSpPr/>
              <p:nvPr/>
            </p:nvSpPr>
            <p:spPr>
              <a:xfrm>
                <a:off x="15680" y="1758"/>
                <a:ext cx="965" cy="115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cxnSp>
            <p:nvCxnSpPr>
              <p:cNvPr id="36" name="直接连接符 35"/>
              <p:cNvCxnSpPr/>
              <p:nvPr/>
            </p:nvCxnSpPr>
            <p:spPr>
              <a:xfrm>
                <a:off x="15801" y="2041"/>
                <a:ext cx="705"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5817" y="2264"/>
                <a:ext cx="705"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5817" y="2494"/>
                <a:ext cx="705"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
          <p:nvSpPr>
            <p:cNvPr id="17" name="TextBox 501"/>
            <p:cNvSpPr txBox="1"/>
            <p:nvPr/>
          </p:nvSpPr>
          <p:spPr>
            <a:xfrm>
              <a:off x="-153918" y="4449991"/>
              <a:ext cx="2167103" cy="375827"/>
            </a:xfrm>
            <a:prstGeom prst="rect">
              <a:avLst/>
            </a:prstGeom>
            <a:noFill/>
          </p:spPr>
          <p:txBody>
            <a:bodyPr wrap="none" lIns="67391" tIns="33696" rIns="67391" bIns="33696" rtlCol="0" anchor="ctr">
              <a:spAutoFit/>
            </a:bodyPr>
            <a:lstStyle/>
            <a:p>
              <a:pPr lvl="0" algn="r"/>
              <a:r>
                <a:rPr lang="en-US" altLang="zh-CN" sz="2000" b="1" dirty="0">
                  <a:solidFill>
                    <a:schemeClr val="accent4"/>
                  </a:solidFill>
                  <a:latin typeface="微软雅黑" panose="020B0503020204020204" pitchFamily="34" charset="-122"/>
                  <a:ea typeface="微软雅黑" panose="020B0503020204020204" pitchFamily="34" charset="-122"/>
                  <a:cs typeface="UKIJ Qolyazma" pitchFamily="18" charset="0"/>
                </a:rPr>
                <a:t>2017</a:t>
              </a:r>
              <a:r>
                <a:rPr lang="zh-CN" altLang="en-US" sz="2000" b="1" dirty="0">
                  <a:solidFill>
                    <a:schemeClr val="accent4"/>
                  </a:solidFill>
                  <a:latin typeface="微软雅黑" panose="020B0503020204020204" pitchFamily="34" charset="-122"/>
                  <a:ea typeface="微软雅黑" panose="020B0503020204020204" pitchFamily="34" charset="-122"/>
                  <a:cs typeface="UKIJ Qolyazma" pitchFamily="18" charset="0"/>
                </a:rPr>
                <a:t>年</a:t>
              </a:r>
              <a:r>
                <a:rPr lang="en-US" altLang="zh-CN" sz="2000" b="1" dirty="0">
                  <a:solidFill>
                    <a:schemeClr val="accent4"/>
                  </a:solidFill>
                  <a:latin typeface="微软雅黑" panose="020B0503020204020204" pitchFamily="34" charset="-122"/>
                  <a:ea typeface="微软雅黑" panose="020B0503020204020204" pitchFamily="34" charset="-122"/>
                  <a:cs typeface="UKIJ Qolyazma" pitchFamily="18" charset="0"/>
                </a:rPr>
                <a:t>36.1</a:t>
              </a:r>
              <a:r>
                <a:rPr lang="zh-CN" altLang="en-US" sz="2000" b="1" dirty="0">
                  <a:solidFill>
                    <a:schemeClr val="accent4"/>
                  </a:solidFill>
                  <a:latin typeface="微软雅黑" panose="020B0503020204020204" pitchFamily="34" charset="-122"/>
                  <a:ea typeface="微软雅黑" panose="020B0503020204020204" pitchFamily="34" charset="-122"/>
                  <a:cs typeface="UKIJ Qolyazma" pitchFamily="18" charset="0"/>
                </a:rPr>
                <a:t>万页</a:t>
              </a:r>
              <a:r>
                <a:rPr lang="en-US" altLang="zh-CN" sz="2000" b="1" dirty="0">
                  <a:solidFill>
                    <a:schemeClr val="accent4"/>
                  </a:solidFill>
                  <a:latin typeface="微软雅黑" panose="020B0503020204020204" pitchFamily="34" charset="-122"/>
                  <a:ea typeface="微软雅黑" panose="020B0503020204020204" pitchFamily="34" charset="-122"/>
                  <a:cs typeface="UKIJ Qolyazma" pitchFamily="18" charset="0"/>
                </a:rPr>
                <a:t> </a:t>
              </a:r>
              <a:endParaRPr lang="zh-CN" altLang="en-US" sz="2000" b="1" dirty="0">
                <a:solidFill>
                  <a:schemeClr val="accent4"/>
                </a:solidFill>
                <a:latin typeface="微软雅黑" panose="020B0503020204020204" pitchFamily="34" charset="-122"/>
                <a:ea typeface="微软雅黑" panose="020B0503020204020204" pitchFamily="34" charset="-122"/>
                <a:cs typeface="UKIJ Qolyazma" pitchFamily="18" charset="0"/>
              </a:endParaRPr>
            </a:p>
          </p:txBody>
        </p:sp>
        <p:sp>
          <p:nvSpPr>
            <p:cNvPr id="18" name="下箭头 17"/>
            <p:cNvSpPr/>
            <p:nvPr/>
          </p:nvSpPr>
          <p:spPr>
            <a:xfrm rot="16200000">
              <a:off x="1957943" y="3681031"/>
              <a:ext cx="348541" cy="833331"/>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grpSp>
          <p:nvGrpSpPr>
            <p:cNvPr id="19" name="组合 18"/>
            <p:cNvGrpSpPr/>
            <p:nvPr/>
          </p:nvGrpSpPr>
          <p:grpSpPr>
            <a:xfrm>
              <a:off x="2681576" y="3705536"/>
              <a:ext cx="451990" cy="538442"/>
              <a:chOff x="15680" y="1758"/>
              <a:chExt cx="964" cy="1154"/>
            </a:xfrm>
          </p:grpSpPr>
          <p:sp>
            <p:nvSpPr>
              <p:cNvPr id="31" name="圆角矩形 30"/>
              <p:cNvSpPr/>
              <p:nvPr/>
            </p:nvSpPr>
            <p:spPr>
              <a:xfrm>
                <a:off x="15680" y="1758"/>
                <a:ext cx="965" cy="11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32" name="直接连接符 31"/>
              <p:cNvCxnSpPr/>
              <p:nvPr/>
            </p:nvCxnSpPr>
            <p:spPr>
              <a:xfrm>
                <a:off x="15801" y="2041"/>
                <a:ext cx="705" cy="0"/>
              </a:xfrm>
              <a:prstGeom prst="line">
                <a:avLst/>
              </a:prstGeom>
            </p:spPr>
            <p:style>
              <a:lnRef idx="2">
                <a:schemeClr val="accent1"/>
              </a:lnRef>
              <a:fillRef idx="1">
                <a:schemeClr val="lt1"/>
              </a:fillRef>
              <a:effectRef idx="0">
                <a:schemeClr val="accent1"/>
              </a:effectRef>
              <a:fontRef idx="minor">
                <a:schemeClr val="dk1"/>
              </a:fontRef>
            </p:style>
          </p:cxnSp>
          <p:cxnSp>
            <p:nvCxnSpPr>
              <p:cNvPr id="33" name="直接连接符 32"/>
              <p:cNvCxnSpPr/>
              <p:nvPr/>
            </p:nvCxnSpPr>
            <p:spPr>
              <a:xfrm>
                <a:off x="15817" y="2264"/>
                <a:ext cx="705" cy="0"/>
              </a:xfrm>
              <a:prstGeom prst="line">
                <a:avLst/>
              </a:prstGeom>
            </p:spPr>
            <p:style>
              <a:lnRef idx="2">
                <a:schemeClr val="accent1"/>
              </a:lnRef>
              <a:fillRef idx="1">
                <a:schemeClr val="lt1"/>
              </a:fillRef>
              <a:effectRef idx="0">
                <a:schemeClr val="accent1"/>
              </a:effectRef>
              <a:fontRef idx="minor">
                <a:schemeClr val="dk1"/>
              </a:fontRef>
            </p:style>
          </p:cxnSp>
          <p:cxnSp>
            <p:nvCxnSpPr>
              <p:cNvPr id="34" name="直接连接符 33"/>
              <p:cNvCxnSpPr/>
              <p:nvPr/>
            </p:nvCxnSpPr>
            <p:spPr>
              <a:xfrm>
                <a:off x="15817" y="2494"/>
                <a:ext cx="705" cy="0"/>
              </a:xfrm>
              <a:prstGeom prst="line">
                <a:avLst/>
              </a:prstGeom>
            </p:spPr>
            <p:style>
              <a:lnRef idx="2">
                <a:schemeClr val="accent1"/>
              </a:lnRef>
              <a:fillRef idx="1">
                <a:schemeClr val="lt1"/>
              </a:fillRef>
              <a:effectRef idx="0">
                <a:schemeClr val="accent1"/>
              </a:effectRef>
              <a:fontRef idx="minor">
                <a:schemeClr val="dk1"/>
              </a:fontRef>
            </p:style>
          </p:cxnSp>
        </p:grpSp>
        <p:grpSp>
          <p:nvGrpSpPr>
            <p:cNvPr id="20" name="组合 19"/>
            <p:cNvGrpSpPr/>
            <p:nvPr/>
          </p:nvGrpSpPr>
          <p:grpSpPr>
            <a:xfrm>
              <a:off x="2926795" y="3816584"/>
              <a:ext cx="451990" cy="538442"/>
              <a:chOff x="15680" y="1758"/>
              <a:chExt cx="964" cy="1154"/>
            </a:xfrm>
          </p:grpSpPr>
          <p:sp>
            <p:nvSpPr>
              <p:cNvPr id="27" name="圆角矩形 26"/>
              <p:cNvSpPr/>
              <p:nvPr/>
            </p:nvSpPr>
            <p:spPr>
              <a:xfrm>
                <a:off x="15680" y="1758"/>
                <a:ext cx="965" cy="11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28" name="直接连接符 27"/>
              <p:cNvCxnSpPr/>
              <p:nvPr/>
            </p:nvCxnSpPr>
            <p:spPr>
              <a:xfrm>
                <a:off x="15801" y="2041"/>
                <a:ext cx="705" cy="0"/>
              </a:xfrm>
              <a:prstGeom prst="line">
                <a:avLst/>
              </a:prstGeom>
            </p:spPr>
            <p:style>
              <a:lnRef idx="2">
                <a:schemeClr val="accent1"/>
              </a:lnRef>
              <a:fillRef idx="1">
                <a:schemeClr val="lt1"/>
              </a:fillRef>
              <a:effectRef idx="0">
                <a:schemeClr val="accent1"/>
              </a:effectRef>
              <a:fontRef idx="minor">
                <a:schemeClr val="dk1"/>
              </a:fontRef>
            </p:style>
          </p:cxnSp>
          <p:cxnSp>
            <p:nvCxnSpPr>
              <p:cNvPr id="29" name="直接连接符 28"/>
              <p:cNvCxnSpPr/>
              <p:nvPr/>
            </p:nvCxnSpPr>
            <p:spPr>
              <a:xfrm>
                <a:off x="15817" y="2264"/>
                <a:ext cx="705" cy="0"/>
              </a:xfrm>
              <a:prstGeom prst="line">
                <a:avLst/>
              </a:prstGeom>
            </p:spPr>
            <p:style>
              <a:lnRef idx="2">
                <a:schemeClr val="accent1"/>
              </a:lnRef>
              <a:fillRef idx="1">
                <a:schemeClr val="lt1"/>
              </a:fillRef>
              <a:effectRef idx="0">
                <a:schemeClr val="accent1"/>
              </a:effectRef>
              <a:fontRef idx="minor">
                <a:schemeClr val="dk1"/>
              </a:fontRef>
            </p:style>
          </p:cxnSp>
          <p:cxnSp>
            <p:nvCxnSpPr>
              <p:cNvPr id="30" name="直接连接符 29"/>
              <p:cNvCxnSpPr/>
              <p:nvPr/>
            </p:nvCxnSpPr>
            <p:spPr>
              <a:xfrm>
                <a:off x="15817" y="2494"/>
                <a:ext cx="705" cy="0"/>
              </a:xfrm>
              <a:prstGeom prst="line">
                <a:avLst/>
              </a:prstGeom>
            </p:spPr>
            <p:style>
              <a:lnRef idx="2">
                <a:schemeClr val="accent1"/>
              </a:lnRef>
              <a:fillRef idx="1">
                <a:schemeClr val="lt1"/>
              </a:fillRef>
              <a:effectRef idx="0">
                <a:schemeClr val="accent1"/>
              </a:effectRef>
              <a:fontRef idx="minor">
                <a:schemeClr val="dk1"/>
              </a:fontRef>
            </p:style>
          </p:cxnSp>
        </p:grpSp>
        <p:grpSp>
          <p:nvGrpSpPr>
            <p:cNvPr id="21" name="组合 20"/>
            <p:cNvGrpSpPr/>
            <p:nvPr/>
          </p:nvGrpSpPr>
          <p:grpSpPr>
            <a:xfrm>
              <a:off x="3151853" y="3923899"/>
              <a:ext cx="451990" cy="538442"/>
              <a:chOff x="15680" y="1758"/>
              <a:chExt cx="964" cy="1154"/>
            </a:xfrm>
          </p:grpSpPr>
          <p:sp>
            <p:nvSpPr>
              <p:cNvPr id="23" name="圆角矩形 22"/>
              <p:cNvSpPr/>
              <p:nvPr/>
            </p:nvSpPr>
            <p:spPr>
              <a:xfrm>
                <a:off x="15680" y="1758"/>
                <a:ext cx="965" cy="11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24" name="直接连接符 23"/>
              <p:cNvCxnSpPr/>
              <p:nvPr/>
            </p:nvCxnSpPr>
            <p:spPr>
              <a:xfrm>
                <a:off x="15801" y="2041"/>
                <a:ext cx="705" cy="0"/>
              </a:xfrm>
              <a:prstGeom prst="line">
                <a:avLst/>
              </a:prstGeom>
            </p:spPr>
            <p:style>
              <a:lnRef idx="2">
                <a:schemeClr val="accent1"/>
              </a:lnRef>
              <a:fillRef idx="1">
                <a:schemeClr val="lt1"/>
              </a:fillRef>
              <a:effectRef idx="0">
                <a:schemeClr val="accent1"/>
              </a:effectRef>
              <a:fontRef idx="minor">
                <a:schemeClr val="dk1"/>
              </a:fontRef>
            </p:style>
          </p:cxnSp>
          <p:cxnSp>
            <p:nvCxnSpPr>
              <p:cNvPr id="25" name="直接连接符 24"/>
              <p:cNvCxnSpPr/>
              <p:nvPr/>
            </p:nvCxnSpPr>
            <p:spPr>
              <a:xfrm>
                <a:off x="15817" y="2264"/>
                <a:ext cx="705" cy="0"/>
              </a:xfrm>
              <a:prstGeom prst="line">
                <a:avLst/>
              </a:prstGeom>
            </p:spPr>
            <p:style>
              <a:lnRef idx="2">
                <a:schemeClr val="accent1"/>
              </a:lnRef>
              <a:fillRef idx="1">
                <a:schemeClr val="lt1"/>
              </a:fillRef>
              <a:effectRef idx="0">
                <a:schemeClr val="accent1"/>
              </a:effectRef>
              <a:fontRef idx="minor">
                <a:schemeClr val="dk1"/>
              </a:fontRef>
            </p:style>
          </p:cxnSp>
          <p:cxnSp>
            <p:nvCxnSpPr>
              <p:cNvPr id="26" name="直接连接符 25"/>
              <p:cNvCxnSpPr/>
              <p:nvPr/>
            </p:nvCxnSpPr>
            <p:spPr>
              <a:xfrm>
                <a:off x="15817" y="2494"/>
                <a:ext cx="705" cy="0"/>
              </a:xfrm>
              <a:prstGeom prst="line">
                <a:avLst/>
              </a:prstGeom>
            </p:spPr>
            <p:style>
              <a:lnRef idx="2">
                <a:schemeClr val="accent1"/>
              </a:lnRef>
              <a:fillRef idx="1">
                <a:schemeClr val="lt1"/>
              </a:fillRef>
              <a:effectRef idx="0">
                <a:schemeClr val="accent1"/>
              </a:effectRef>
              <a:fontRef idx="minor">
                <a:schemeClr val="dk1"/>
              </a:fontRef>
            </p:style>
          </p:cxnSp>
        </p:grpSp>
        <p:sp>
          <p:nvSpPr>
            <p:cNvPr id="22" name="TextBox 501"/>
            <p:cNvSpPr txBox="1"/>
            <p:nvPr/>
          </p:nvSpPr>
          <p:spPr>
            <a:xfrm>
              <a:off x="2002296" y="4517439"/>
              <a:ext cx="3079212" cy="498937"/>
            </a:xfrm>
            <a:prstGeom prst="rect">
              <a:avLst/>
            </a:prstGeom>
            <a:noFill/>
          </p:spPr>
          <p:txBody>
            <a:bodyPr wrap="none" lIns="67391" tIns="33696" rIns="67391" bIns="33696" rtlCol="0" anchor="ctr">
              <a:spAutoFit/>
            </a:bodyPr>
            <a:lstStyle/>
            <a:p>
              <a:pPr lvl="0" algn="r"/>
              <a:r>
                <a:rPr lang="en-US" altLang="zh-CN" sz="2800" b="1" dirty="0">
                  <a:solidFill>
                    <a:schemeClr val="bg2">
                      <a:lumMod val="90000"/>
                    </a:schemeClr>
                  </a:solidFill>
                  <a:latin typeface="微软雅黑" panose="020B0503020204020204" pitchFamily="34" charset="-122"/>
                  <a:ea typeface="微软雅黑" panose="020B0503020204020204" pitchFamily="34" charset="-122"/>
                  <a:cs typeface="UKIJ Qolyazma" pitchFamily="18" charset="0"/>
                </a:rPr>
                <a:t>2018</a:t>
              </a:r>
              <a:r>
                <a:rPr lang="zh-CN" altLang="en-US" sz="2800" b="1" dirty="0">
                  <a:solidFill>
                    <a:schemeClr val="bg2">
                      <a:lumMod val="90000"/>
                    </a:schemeClr>
                  </a:solidFill>
                  <a:latin typeface="微软雅黑" panose="020B0503020204020204" pitchFamily="34" charset="-122"/>
                  <a:ea typeface="微软雅黑" panose="020B0503020204020204" pitchFamily="34" charset="-122"/>
                  <a:cs typeface="UKIJ Qolyazma" pitchFamily="18" charset="0"/>
                </a:rPr>
                <a:t>年</a:t>
              </a:r>
              <a:r>
                <a:rPr lang="en-US" altLang="zh-CN" sz="2800" b="1" dirty="0">
                  <a:solidFill>
                    <a:schemeClr val="bg2">
                      <a:lumMod val="90000"/>
                    </a:schemeClr>
                  </a:solidFill>
                  <a:latin typeface="微软雅黑" panose="020B0503020204020204" pitchFamily="34" charset="-122"/>
                  <a:ea typeface="微软雅黑" panose="020B0503020204020204" pitchFamily="34" charset="-122"/>
                  <a:cs typeface="UKIJ Qolyazma" pitchFamily="18" charset="0"/>
                </a:rPr>
                <a:t> 40.4</a:t>
              </a:r>
              <a:r>
                <a:rPr lang="zh-CN" altLang="en-US" sz="2800" b="1" dirty="0">
                  <a:solidFill>
                    <a:schemeClr val="bg2">
                      <a:lumMod val="90000"/>
                    </a:schemeClr>
                  </a:solidFill>
                  <a:latin typeface="微软雅黑" panose="020B0503020204020204" pitchFamily="34" charset="-122"/>
                  <a:ea typeface="微软雅黑" panose="020B0503020204020204" pitchFamily="34" charset="-122"/>
                  <a:cs typeface="UKIJ Qolyazma" pitchFamily="18" charset="0"/>
                </a:rPr>
                <a:t>万页</a:t>
              </a:r>
              <a:r>
                <a:rPr lang="en-US" altLang="zh-CN" sz="2800" b="1" dirty="0">
                  <a:solidFill>
                    <a:schemeClr val="bg2">
                      <a:lumMod val="90000"/>
                    </a:schemeClr>
                  </a:solidFill>
                  <a:latin typeface="微软雅黑" panose="020B0503020204020204" pitchFamily="34" charset="-122"/>
                  <a:ea typeface="微软雅黑" panose="020B0503020204020204" pitchFamily="34" charset="-122"/>
                  <a:cs typeface="UKIJ Qolyazma" pitchFamily="18" charset="0"/>
                </a:rPr>
                <a:t> </a:t>
              </a:r>
              <a:endParaRPr lang="zh-CN" altLang="en-US" sz="2800" b="1" dirty="0">
                <a:solidFill>
                  <a:schemeClr val="bg2">
                    <a:lumMod val="90000"/>
                  </a:schemeClr>
                </a:solidFill>
                <a:latin typeface="微软雅黑" panose="020B0503020204020204" pitchFamily="34" charset="-122"/>
                <a:ea typeface="微软雅黑" panose="020B0503020204020204" pitchFamily="34" charset="-122"/>
                <a:cs typeface="UKIJ Qolyazma" pitchFamily="18"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06240" y="4781629"/>
            <a:ext cx="6255657" cy="1683657"/>
          </a:xfrm>
          <a:prstGeom prst="rect">
            <a:avLst/>
          </a:prstGeom>
          <a:solidFill>
            <a:srgbClr val="C12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018年集中接收统计(6).png"/>
          <p:cNvPicPr>
            <a:picLocks noChangeAspect="1"/>
          </p:cNvPicPr>
          <p:nvPr/>
        </p:nvPicPr>
        <p:blipFill>
          <a:blip r:embed="rId2" cstate="print"/>
          <a:stretch>
            <a:fillRect/>
          </a:stretch>
        </p:blipFill>
        <p:spPr>
          <a:xfrm>
            <a:off x="926123" y="1348076"/>
            <a:ext cx="9729685" cy="4832327"/>
          </a:xfrm>
          <a:prstGeom prst="rect">
            <a:avLst/>
          </a:prstGeom>
        </p:spPr>
      </p:pic>
      <p:grpSp>
        <p:nvGrpSpPr>
          <p:cNvPr id="4" name="组合 3"/>
          <p:cNvGrpSpPr/>
          <p:nvPr/>
        </p:nvGrpSpPr>
        <p:grpSpPr>
          <a:xfrm>
            <a:off x="0" y="176179"/>
            <a:ext cx="7151077" cy="685660"/>
            <a:chOff x="0" y="151795"/>
            <a:chExt cx="5520780" cy="685660"/>
          </a:xfrm>
        </p:grpSpPr>
        <p:sp>
          <p:nvSpPr>
            <p:cNvPr id="5" name="文本框 9"/>
            <p:cNvSpPr txBox="1"/>
            <p:nvPr/>
          </p:nvSpPr>
          <p:spPr>
            <a:xfrm>
              <a:off x="321836" y="191124"/>
              <a:ext cx="5198944" cy="646331"/>
            </a:xfrm>
            <a:prstGeom prst="rect">
              <a:avLst/>
            </a:prstGeom>
            <a:noFill/>
          </p:spPr>
          <p:txBody>
            <a:bodyPr wrap="square" rtlCol="0">
              <a:spAutoFit/>
            </a:bodyPr>
            <a:lstStyle/>
            <a:p>
              <a:r>
                <a:rPr lang="en-US" altLang="zh-CN" sz="3600" b="1" dirty="0" smtClean="0">
                  <a:solidFill>
                    <a:srgbClr val="A52325"/>
                  </a:solidFill>
                  <a:latin typeface="微软雅黑" panose="020B0503020204020204" pitchFamily="34" charset="-122"/>
                  <a:ea typeface="微软雅黑" panose="020B0503020204020204" pitchFamily="34" charset="-122"/>
                </a:rPr>
                <a:t>2018</a:t>
              </a:r>
              <a:r>
                <a:rPr lang="zh-CN" altLang="en-US" sz="3600" b="1" dirty="0" smtClean="0">
                  <a:solidFill>
                    <a:srgbClr val="A52325"/>
                  </a:solidFill>
                  <a:latin typeface="微软雅黑" panose="020B0503020204020204" pitchFamily="34" charset="-122"/>
                  <a:ea typeface="微软雅黑" panose="020B0503020204020204" pitchFamily="34" charset="-122"/>
                </a:rPr>
                <a:t>集中接收系统压力情况</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6" name="矩形 5"/>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676211" y="5174343"/>
            <a:ext cx="6255657" cy="1683657"/>
          </a:xfrm>
          <a:prstGeom prst="rect">
            <a:avLst/>
          </a:prstGeom>
          <a:solidFill>
            <a:srgbClr val="C12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a:blip r:embed="rId2" cstate="print"/>
          <a:srcRect/>
          <a:stretch>
            <a:fillRect/>
          </a:stretch>
        </p:blipFill>
        <p:spPr bwMode="auto">
          <a:xfrm>
            <a:off x="761996" y="1324708"/>
            <a:ext cx="10045271" cy="5167472"/>
          </a:xfrm>
          <a:prstGeom prst="rect">
            <a:avLst/>
          </a:prstGeom>
          <a:noFill/>
          <a:ln w="9525">
            <a:noFill/>
            <a:miter lim="800000"/>
            <a:headEnd/>
            <a:tailEnd/>
          </a:ln>
          <a:effectLst/>
        </p:spPr>
      </p:pic>
      <p:grpSp>
        <p:nvGrpSpPr>
          <p:cNvPr id="14" name="组合 13"/>
          <p:cNvGrpSpPr/>
          <p:nvPr/>
        </p:nvGrpSpPr>
        <p:grpSpPr>
          <a:xfrm>
            <a:off x="74913" y="176179"/>
            <a:ext cx="6595872" cy="646331"/>
            <a:chOff x="0" y="48768"/>
            <a:chExt cx="5449824" cy="646331"/>
          </a:xfrm>
        </p:grpSpPr>
        <p:sp>
          <p:nvSpPr>
            <p:cNvPr id="15" name="文本框 9"/>
            <p:cNvSpPr txBox="1"/>
            <p:nvPr/>
          </p:nvSpPr>
          <p:spPr>
            <a:xfrm>
              <a:off x="321836" y="48768"/>
              <a:ext cx="5127988" cy="646331"/>
            </a:xfrm>
            <a:prstGeom prst="rect">
              <a:avLst/>
            </a:prstGeom>
            <a:noFill/>
          </p:spPr>
          <p:txBody>
            <a:bodyPr wrap="square" rtlCol="0">
              <a:spAutoFit/>
            </a:bodyPr>
            <a:lstStyle/>
            <a:p>
              <a:r>
                <a:rPr lang="en-US" altLang="zh-CN" sz="3600" b="1" dirty="0" smtClean="0">
                  <a:solidFill>
                    <a:srgbClr val="A52325"/>
                  </a:solidFill>
                  <a:latin typeface="微软雅黑" panose="020B0503020204020204" pitchFamily="34" charset="-122"/>
                  <a:ea typeface="微软雅黑" panose="020B0503020204020204" pitchFamily="34" charset="-122"/>
                </a:rPr>
                <a:t>2018</a:t>
              </a:r>
              <a:r>
                <a:rPr lang="zh-CN" altLang="en-US" sz="3600" b="1" dirty="0" smtClean="0">
                  <a:solidFill>
                    <a:srgbClr val="A52325"/>
                  </a:solidFill>
                  <a:latin typeface="微软雅黑" panose="020B0503020204020204" pitchFamily="34" charset="-122"/>
                  <a:ea typeface="微软雅黑" panose="020B0503020204020204" pitchFamily="34" charset="-122"/>
                </a:rPr>
                <a:t>集中接收系统压力情况</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16" name="矩形 15"/>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17" name="矩形 16"/>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00595" y="5021779"/>
            <a:ext cx="6255657" cy="1683657"/>
          </a:xfrm>
          <a:prstGeom prst="rect">
            <a:avLst/>
          </a:prstGeom>
          <a:solidFill>
            <a:srgbClr val="C12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40005" y="280377"/>
            <a:ext cx="5554708" cy="646331"/>
          </a:xfrm>
          <a:prstGeom prst="rect">
            <a:avLst/>
          </a:prstGeom>
          <a:noFill/>
        </p:spPr>
        <p:txBody>
          <a:bodyPr wrap="square" rtlCol="0">
            <a:spAutoFit/>
          </a:bodyPr>
          <a:lstStyle/>
          <a:p>
            <a:r>
              <a:rPr lang="en-US" altLang="zh-CN" sz="3600" b="1" dirty="0" smtClean="0">
                <a:solidFill>
                  <a:srgbClr val="A52325"/>
                </a:solidFill>
                <a:latin typeface="微软雅黑" panose="020B0503020204020204" pitchFamily="34" charset="-122"/>
                <a:ea typeface="微软雅黑" panose="020B0503020204020204" pitchFamily="34" charset="-122"/>
              </a:rPr>
              <a:t>2018</a:t>
            </a:r>
            <a:r>
              <a:rPr lang="zh-CN" altLang="en-US" sz="3600" b="1" dirty="0" smtClean="0">
                <a:solidFill>
                  <a:srgbClr val="A52325"/>
                </a:solidFill>
                <a:latin typeface="微软雅黑" panose="020B0503020204020204" pitchFamily="34" charset="-122"/>
                <a:ea typeface="微软雅黑" panose="020B0503020204020204" pitchFamily="34" charset="-122"/>
              </a:rPr>
              <a:t>申请阶段主要问题</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11" name="矩形 10"/>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TextPlaceholder 33"/>
          <p:cNvSpPr txBox="1"/>
          <p:nvPr>
            <p:custDataLst>
              <p:tags r:id="rId1"/>
            </p:custDataLst>
          </p:nvPr>
        </p:nvSpPr>
        <p:spPr>
          <a:xfrm>
            <a:off x="1467936" y="1671729"/>
            <a:ext cx="7987604" cy="3668616"/>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0"/>
              </a:spcBef>
              <a:spcAft>
                <a:spcPts val="225"/>
              </a:spcAft>
              <a:buNone/>
            </a:pPr>
            <a:r>
              <a:rPr lang="en-US" altLang="zh-CN" sz="2400" b="1" dirty="0" smtClean="0">
                <a:solidFill>
                  <a:srgbClr val="0A4776"/>
                </a:solidFill>
                <a:latin typeface="微软雅黑" panose="020B0503020204020204" pitchFamily="34" charset="-122"/>
                <a:ea typeface="微软雅黑" panose="020B0503020204020204" pitchFamily="34" charset="-122"/>
              </a:rPr>
              <a:t>1</a:t>
            </a:r>
            <a:r>
              <a:rPr lang="zh-CN" altLang="en-US" sz="2400" b="1" dirty="0" smtClean="0">
                <a:solidFill>
                  <a:srgbClr val="0A4776"/>
                </a:solidFill>
                <a:latin typeface="微软雅黑" panose="020B0503020204020204" pitchFamily="34" charset="-122"/>
                <a:ea typeface="微软雅黑" panose="020B0503020204020204" pitchFamily="34" charset="-122"/>
              </a:rPr>
              <a:t>、个人简历中</a:t>
            </a:r>
            <a:r>
              <a:rPr lang="en-US" altLang="zh-CN" sz="2400" b="1" dirty="0" smtClean="0">
                <a:solidFill>
                  <a:srgbClr val="0A4776"/>
                </a:solidFill>
                <a:latin typeface="微软雅黑" panose="020B0503020204020204" pitchFamily="34" charset="-122"/>
                <a:ea typeface="微软雅黑" panose="020B0503020204020204" pitchFamily="34" charset="-122"/>
              </a:rPr>
              <a:t>10</a:t>
            </a:r>
            <a:r>
              <a:rPr lang="zh-CN" altLang="en-US" sz="2400" b="1" dirty="0" smtClean="0">
                <a:solidFill>
                  <a:srgbClr val="0A4776"/>
                </a:solidFill>
                <a:latin typeface="微软雅黑" panose="020B0503020204020204" pitchFamily="34" charset="-122"/>
                <a:ea typeface="微软雅黑" panose="020B0503020204020204" pitchFamily="34" charset="-122"/>
              </a:rPr>
              <a:t>篇以内代表性论著理解问题</a:t>
            </a:r>
            <a:endParaRPr lang="en-US" altLang="zh-CN" sz="2400" b="1" dirty="0" smtClean="0">
              <a:solidFill>
                <a:srgbClr val="0A4776"/>
              </a:solidFill>
              <a:latin typeface="微软雅黑" panose="020B0503020204020204" pitchFamily="34" charset="-122"/>
              <a:ea typeface="微软雅黑" panose="020B0503020204020204" pitchFamily="34" charset="-122"/>
            </a:endParaRPr>
          </a:p>
          <a:p>
            <a:pPr marL="0" indent="0">
              <a:lnSpc>
                <a:spcPct val="150000"/>
              </a:lnSpc>
              <a:spcBef>
                <a:spcPts val="0"/>
              </a:spcBef>
              <a:spcAft>
                <a:spcPts val="225"/>
              </a:spcAft>
              <a:buNone/>
            </a:pPr>
            <a:r>
              <a:rPr lang="en-US" altLang="zh-CN" sz="2400" b="1" dirty="0" smtClean="0">
                <a:solidFill>
                  <a:srgbClr val="0A4776"/>
                </a:solidFill>
                <a:latin typeface="微软雅黑" panose="020B0503020204020204" pitchFamily="34" charset="-122"/>
                <a:ea typeface="微软雅黑" panose="020B0503020204020204" pitchFamily="34" charset="-122"/>
              </a:rPr>
              <a:t>2</a:t>
            </a:r>
            <a:r>
              <a:rPr lang="zh-CN" altLang="en-US" sz="2400" b="1" dirty="0" smtClean="0">
                <a:solidFill>
                  <a:srgbClr val="0A4776"/>
                </a:solidFill>
                <a:latin typeface="微软雅黑" panose="020B0503020204020204" pitchFamily="34" charset="-122"/>
                <a:ea typeface="微软雅黑" panose="020B0503020204020204" pitchFamily="34" charset="-122"/>
              </a:rPr>
              <a:t>、研究成果编辑使用问题</a:t>
            </a:r>
            <a:endParaRPr lang="en-US" altLang="zh-CN" sz="2400" b="1" dirty="0" smtClean="0">
              <a:solidFill>
                <a:srgbClr val="0A4776"/>
              </a:solidFill>
              <a:latin typeface="微软雅黑" panose="020B0503020204020204" pitchFamily="34" charset="-122"/>
              <a:ea typeface="微软雅黑" panose="020B0503020204020204" pitchFamily="34" charset="-122"/>
            </a:endParaRPr>
          </a:p>
          <a:p>
            <a:pPr marL="0" indent="0">
              <a:lnSpc>
                <a:spcPct val="150000"/>
              </a:lnSpc>
              <a:spcBef>
                <a:spcPts val="0"/>
              </a:spcBef>
              <a:spcAft>
                <a:spcPts val="225"/>
              </a:spcAft>
              <a:buNone/>
            </a:pPr>
            <a:r>
              <a:rPr lang="en-US" altLang="zh-CN" sz="2400" b="1" dirty="0" smtClean="0">
                <a:solidFill>
                  <a:srgbClr val="0A4776"/>
                </a:solidFill>
                <a:latin typeface="微软雅黑" panose="020B0503020204020204" pitchFamily="34" charset="-122"/>
                <a:ea typeface="微软雅黑" panose="020B0503020204020204" pitchFamily="34" charset="-122"/>
              </a:rPr>
              <a:t>3</a:t>
            </a:r>
            <a:r>
              <a:rPr lang="zh-CN" altLang="en-US" sz="2400" b="1" dirty="0" smtClean="0">
                <a:solidFill>
                  <a:srgbClr val="0A4776"/>
                </a:solidFill>
                <a:latin typeface="微软雅黑" panose="020B0503020204020204" pitchFamily="34" charset="-122"/>
                <a:ea typeface="微软雅黑" panose="020B0503020204020204" pitchFamily="34" charset="-122"/>
              </a:rPr>
              <a:t>、申请书签字盖章页的接收编号 问题</a:t>
            </a:r>
            <a:endParaRPr lang="en-US" altLang="zh-CN" sz="2400" b="1" dirty="0" smtClean="0">
              <a:solidFill>
                <a:srgbClr val="0A4776"/>
              </a:solidFill>
              <a:latin typeface="微软雅黑" panose="020B0503020204020204" pitchFamily="34" charset="-122"/>
              <a:ea typeface="微软雅黑" panose="020B0503020204020204" pitchFamily="34" charset="-122"/>
            </a:endParaRPr>
          </a:p>
          <a:p>
            <a:pPr marL="0" indent="0">
              <a:lnSpc>
                <a:spcPct val="150000"/>
              </a:lnSpc>
              <a:spcBef>
                <a:spcPts val="0"/>
              </a:spcBef>
              <a:spcAft>
                <a:spcPts val="225"/>
              </a:spcAft>
              <a:buNone/>
            </a:pPr>
            <a:r>
              <a:rPr lang="en-US" altLang="zh-CN" sz="2400" b="1" dirty="0" smtClean="0">
                <a:solidFill>
                  <a:srgbClr val="0A4776"/>
                </a:solidFill>
                <a:latin typeface="微软雅黑" panose="020B0503020204020204" pitchFamily="34" charset="-122"/>
                <a:ea typeface="微软雅黑" panose="020B0503020204020204" pitchFamily="34" charset="-122"/>
              </a:rPr>
              <a:t>4</a:t>
            </a:r>
            <a:r>
              <a:rPr lang="zh-CN" altLang="en-US" sz="2400" b="1" dirty="0" smtClean="0">
                <a:solidFill>
                  <a:srgbClr val="0A4776"/>
                </a:solidFill>
                <a:latin typeface="微软雅黑" panose="020B0503020204020204" pitchFamily="34" charset="-122"/>
                <a:ea typeface="微软雅黑" panose="020B0503020204020204" pitchFamily="34" charset="-122"/>
              </a:rPr>
              <a:t>、申请人转单位后的系统用户问题</a:t>
            </a:r>
            <a:endParaRPr lang="en-US" altLang="zh-CN" sz="2400" b="1" dirty="0" smtClean="0">
              <a:solidFill>
                <a:srgbClr val="0A4776"/>
              </a:solidFill>
              <a:latin typeface="微软雅黑" panose="020B0503020204020204" pitchFamily="34" charset="-122"/>
              <a:ea typeface="微软雅黑" panose="020B0503020204020204" pitchFamily="34" charset="-122"/>
            </a:endParaRPr>
          </a:p>
          <a:p>
            <a:pPr marL="0" indent="0">
              <a:lnSpc>
                <a:spcPct val="150000"/>
              </a:lnSpc>
              <a:spcBef>
                <a:spcPts val="0"/>
              </a:spcBef>
              <a:spcAft>
                <a:spcPts val="225"/>
              </a:spcAft>
              <a:buNone/>
            </a:pPr>
            <a:r>
              <a:rPr lang="en-US" altLang="zh-CN" sz="2400" b="1" dirty="0" smtClean="0">
                <a:solidFill>
                  <a:srgbClr val="0A4776"/>
                </a:solidFill>
                <a:latin typeface="微软雅黑" panose="020B0503020204020204" pitchFamily="34" charset="-122"/>
                <a:ea typeface="微软雅黑" panose="020B0503020204020204" pitchFamily="34" charset="-122"/>
              </a:rPr>
              <a:t>5</a:t>
            </a:r>
            <a:r>
              <a:rPr lang="zh-CN" altLang="en-US" sz="2400" b="1" dirty="0" smtClean="0">
                <a:solidFill>
                  <a:srgbClr val="0A4776"/>
                </a:solidFill>
                <a:latin typeface="微软雅黑" panose="020B0503020204020204" pitchFamily="34" charset="-122"/>
                <a:ea typeface="微软雅黑" panose="020B0503020204020204" pitchFamily="34" charset="-122"/>
              </a:rPr>
              <a:t>、申请书中正文内容重复问题</a:t>
            </a:r>
            <a:endParaRPr lang="en-US" altLang="zh-CN" sz="2400" b="1" dirty="0" smtClean="0">
              <a:solidFill>
                <a:srgbClr val="0A4776"/>
              </a:solidFill>
              <a:latin typeface="微软雅黑" panose="020B0503020204020204" pitchFamily="34" charset="-122"/>
              <a:ea typeface="微软雅黑" panose="020B0503020204020204" pitchFamily="34" charset="-122"/>
            </a:endParaRPr>
          </a:p>
          <a:p>
            <a:pPr marL="0" indent="0">
              <a:lnSpc>
                <a:spcPct val="150000"/>
              </a:lnSpc>
              <a:spcBef>
                <a:spcPts val="0"/>
              </a:spcBef>
              <a:spcAft>
                <a:spcPts val="225"/>
              </a:spcAft>
              <a:buNone/>
            </a:pPr>
            <a:r>
              <a:rPr lang="en-US" altLang="zh-CN" sz="2400" b="1" dirty="0" smtClean="0">
                <a:solidFill>
                  <a:srgbClr val="0A4776"/>
                </a:solidFill>
                <a:latin typeface="微软雅黑" panose="020B0503020204020204" pitchFamily="34" charset="-122"/>
                <a:ea typeface="微软雅黑" panose="020B0503020204020204" pitchFamily="34" charset="-122"/>
              </a:rPr>
              <a:t>6</a:t>
            </a:r>
            <a:r>
              <a:rPr lang="zh-CN" altLang="en-US" sz="2400" b="1" dirty="0" smtClean="0">
                <a:solidFill>
                  <a:srgbClr val="0A4776"/>
                </a:solidFill>
                <a:latin typeface="微软雅黑" panose="020B0503020204020204" pitchFamily="34" charset="-122"/>
                <a:ea typeface="微软雅黑" panose="020B0503020204020204" pitchFamily="34" charset="-122"/>
              </a:rPr>
              <a:t>、其他政策类，如限项等</a:t>
            </a:r>
            <a:endParaRPr lang="en-US" altLang="zh-CN" sz="2400" b="1" dirty="0" smtClean="0">
              <a:solidFill>
                <a:srgbClr val="0A4776"/>
              </a:solidFill>
              <a:latin typeface="微软雅黑" panose="020B0503020204020204" pitchFamily="34" charset="-122"/>
              <a:ea typeface="微软雅黑" panose="020B0503020204020204" pitchFamily="34" charset="-122"/>
            </a:endParaRPr>
          </a:p>
          <a:p>
            <a:pPr marL="0" indent="0">
              <a:lnSpc>
                <a:spcPct val="150000"/>
              </a:lnSpc>
              <a:spcBef>
                <a:spcPts val="0"/>
              </a:spcBef>
              <a:spcAft>
                <a:spcPts val="225"/>
              </a:spcAft>
              <a:buNone/>
            </a:pPr>
            <a:endParaRPr lang="en-US" altLang="zh-CN" sz="2400" b="1" dirty="0" smtClean="0">
              <a:solidFill>
                <a:srgbClr val="5A9FC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7883" y="1733313"/>
            <a:ext cx="3200400" cy="4099560"/>
            <a:chOff x="1151409" y="1702728"/>
            <a:chExt cx="3200400" cy="4099560"/>
          </a:xfrm>
          <a:solidFill>
            <a:schemeClr val="bg1">
              <a:alpha val="11000"/>
            </a:schemeClr>
          </a:solidFill>
        </p:grpSpPr>
        <p:sp>
          <p:nvSpPr>
            <p:cNvPr id="5" name="矩形 4"/>
            <p:cNvSpPr/>
            <p:nvPr/>
          </p:nvSpPr>
          <p:spPr>
            <a:xfrm>
              <a:off x="1151409" y="1702728"/>
              <a:ext cx="3200400" cy="409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30500" y="1761980"/>
              <a:ext cx="3042219" cy="3981056"/>
            </a:xfrm>
            <a:prstGeom prst="rect">
              <a:avLst/>
            </a:prstGeom>
            <a:grpFill/>
            <a:ln>
              <a:solidFill>
                <a:srgbClr val="C1233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1795932" y="2153027"/>
            <a:ext cx="1324302" cy="1324302"/>
            <a:chOff x="2033253" y="2285259"/>
            <a:chExt cx="1577788" cy="1577788"/>
          </a:xfrm>
        </p:grpSpPr>
        <p:sp>
          <p:nvSpPr>
            <p:cNvPr id="8" name="Oval 7"/>
            <p:cNvSpPr/>
            <p:nvPr/>
          </p:nvSpPr>
          <p:spPr>
            <a:xfrm>
              <a:off x="2222399" y="2474405"/>
              <a:ext cx="1199498" cy="1199498"/>
            </a:xfrm>
            <a:prstGeom prst="ellipse">
              <a:avLst/>
            </a:prstGeom>
            <a:noFill/>
            <a:ln w="12700">
              <a:solidFill>
                <a:srgbClr val="C12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100" dirty="0">
                <a:solidFill>
                  <a:srgbClr val="F4F5FC"/>
                </a:solidFill>
                <a:latin typeface="Roboto Condensed Light" panose="02000000000000000000" pitchFamily="2" charset="0"/>
                <a:ea typeface="Roboto Condensed Light" panose="02000000000000000000" pitchFamily="2" charset="0"/>
              </a:endParaRPr>
            </a:p>
          </p:txBody>
        </p:sp>
        <p:sp>
          <p:nvSpPr>
            <p:cNvPr id="9" name="Arc 9"/>
            <p:cNvSpPr/>
            <p:nvPr/>
          </p:nvSpPr>
          <p:spPr>
            <a:xfrm>
              <a:off x="2033253" y="2285259"/>
              <a:ext cx="1577788" cy="1577788"/>
            </a:xfrm>
            <a:prstGeom prst="arc">
              <a:avLst>
                <a:gd name="adj1" fmla="val 16200000"/>
                <a:gd name="adj2" fmla="val 10960510"/>
              </a:avLst>
            </a:prstGeom>
            <a:noFill/>
            <a:ln w="127000">
              <a:solidFill>
                <a:srgbClr val="C12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a:solidFill>
                  <a:srgbClr val="F4F5FC"/>
                </a:solidFill>
                <a:latin typeface="Calibri" panose="020F0502020204030204"/>
              </a:endParaRPr>
            </a:p>
          </p:txBody>
        </p:sp>
        <p:sp>
          <p:nvSpPr>
            <p:cNvPr id="10" name="Freeform 79"/>
            <p:cNvSpPr>
              <a:spLocks noEditPoints="1"/>
            </p:cNvSpPr>
            <p:nvPr/>
          </p:nvSpPr>
          <p:spPr bwMode="auto">
            <a:xfrm>
              <a:off x="2627841" y="2860218"/>
              <a:ext cx="388615" cy="427871"/>
            </a:xfrm>
            <a:custGeom>
              <a:avLst/>
              <a:gdLst>
                <a:gd name="T0" fmla="*/ 266 w 343"/>
                <a:gd name="T1" fmla="*/ 153 h 374"/>
                <a:gd name="T2" fmla="*/ 122 w 343"/>
                <a:gd name="T3" fmla="*/ 19 h 374"/>
                <a:gd name="T4" fmla="*/ 82 w 343"/>
                <a:gd name="T5" fmla="*/ 8 h 374"/>
                <a:gd name="T6" fmla="*/ 58 w 343"/>
                <a:gd name="T7" fmla="*/ 43 h 374"/>
                <a:gd name="T8" fmla="*/ 32 w 343"/>
                <a:gd name="T9" fmla="*/ 240 h 374"/>
                <a:gd name="T10" fmla="*/ 20 w 343"/>
                <a:gd name="T11" fmla="*/ 329 h 374"/>
                <a:gd name="T12" fmla="*/ 201 w 343"/>
                <a:gd name="T13" fmla="*/ 341 h 374"/>
                <a:gd name="T14" fmla="*/ 331 w 343"/>
                <a:gd name="T15" fmla="*/ 214 h 374"/>
                <a:gd name="T16" fmla="*/ 266 w 343"/>
                <a:gd name="T17" fmla="*/ 153 h 374"/>
                <a:gd name="T18" fmla="*/ 191 w 343"/>
                <a:gd name="T19" fmla="*/ 315 h 374"/>
                <a:gd name="T20" fmla="*/ 47 w 343"/>
                <a:gd name="T21" fmla="*/ 319 h 374"/>
                <a:gd name="T22" fmla="*/ 161 w 343"/>
                <a:gd name="T23" fmla="*/ 230 h 374"/>
                <a:gd name="T24" fmla="*/ 304 w 343"/>
                <a:gd name="T25" fmla="*/ 224 h 374"/>
                <a:gd name="T26" fmla="*/ 191 w 343"/>
                <a:gd name="T27" fmla="*/ 315 h 374"/>
                <a:gd name="T28" fmla="*/ 166 w 343"/>
                <a:gd name="T29" fmla="*/ 245 h 374"/>
                <a:gd name="T30" fmla="*/ 79 w 343"/>
                <a:gd name="T31" fmla="*/ 293 h 374"/>
                <a:gd name="T32" fmla="*/ 140 w 343"/>
                <a:gd name="T33" fmla="*/ 298 h 374"/>
                <a:gd name="T34" fmla="*/ 182 w 343"/>
                <a:gd name="T35" fmla="*/ 240 h 374"/>
                <a:gd name="T36" fmla="*/ 182 w 343"/>
                <a:gd name="T37" fmla="*/ 240 h 374"/>
                <a:gd name="T38" fmla="*/ 166 w 343"/>
                <a:gd name="T39" fmla="*/ 24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3" h="374">
                  <a:moveTo>
                    <a:pt x="266" y="153"/>
                  </a:moveTo>
                  <a:cubicBezTo>
                    <a:pt x="220" y="55"/>
                    <a:pt x="196" y="18"/>
                    <a:pt x="122" y="19"/>
                  </a:cubicBezTo>
                  <a:cubicBezTo>
                    <a:pt x="95" y="20"/>
                    <a:pt x="102" y="0"/>
                    <a:pt x="82" y="8"/>
                  </a:cubicBezTo>
                  <a:cubicBezTo>
                    <a:pt x="61" y="15"/>
                    <a:pt x="79" y="26"/>
                    <a:pt x="58" y="43"/>
                  </a:cubicBezTo>
                  <a:cubicBezTo>
                    <a:pt x="0" y="91"/>
                    <a:pt x="5" y="135"/>
                    <a:pt x="32" y="240"/>
                  </a:cubicBezTo>
                  <a:cubicBezTo>
                    <a:pt x="44" y="284"/>
                    <a:pt x="5" y="286"/>
                    <a:pt x="20" y="329"/>
                  </a:cubicBezTo>
                  <a:cubicBezTo>
                    <a:pt x="31" y="360"/>
                    <a:pt x="114" y="374"/>
                    <a:pt x="201" y="341"/>
                  </a:cubicBezTo>
                  <a:cubicBezTo>
                    <a:pt x="288" y="309"/>
                    <a:pt x="343" y="245"/>
                    <a:pt x="331" y="214"/>
                  </a:cubicBezTo>
                  <a:cubicBezTo>
                    <a:pt x="316" y="171"/>
                    <a:pt x="285" y="194"/>
                    <a:pt x="266" y="153"/>
                  </a:cubicBezTo>
                  <a:close/>
                  <a:moveTo>
                    <a:pt x="191" y="315"/>
                  </a:moveTo>
                  <a:cubicBezTo>
                    <a:pt x="114" y="344"/>
                    <a:pt x="50" y="327"/>
                    <a:pt x="47" y="319"/>
                  </a:cubicBezTo>
                  <a:cubicBezTo>
                    <a:pt x="42" y="306"/>
                    <a:pt x="72" y="263"/>
                    <a:pt x="161" y="230"/>
                  </a:cubicBezTo>
                  <a:cubicBezTo>
                    <a:pt x="250" y="197"/>
                    <a:pt x="299" y="209"/>
                    <a:pt x="304" y="224"/>
                  </a:cubicBezTo>
                  <a:cubicBezTo>
                    <a:pt x="307" y="232"/>
                    <a:pt x="269" y="286"/>
                    <a:pt x="191" y="315"/>
                  </a:cubicBezTo>
                  <a:close/>
                  <a:moveTo>
                    <a:pt x="166" y="245"/>
                  </a:moveTo>
                  <a:cubicBezTo>
                    <a:pt x="126" y="260"/>
                    <a:pt x="97" y="277"/>
                    <a:pt x="79" y="293"/>
                  </a:cubicBezTo>
                  <a:cubicBezTo>
                    <a:pt x="92" y="304"/>
                    <a:pt x="116" y="307"/>
                    <a:pt x="140" y="298"/>
                  </a:cubicBezTo>
                  <a:cubicBezTo>
                    <a:pt x="171" y="287"/>
                    <a:pt x="189" y="261"/>
                    <a:pt x="182" y="240"/>
                  </a:cubicBezTo>
                  <a:cubicBezTo>
                    <a:pt x="182" y="240"/>
                    <a:pt x="182" y="240"/>
                    <a:pt x="182" y="240"/>
                  </a:cubicBezTo>
                  <a:cubicBezTo>
                    <a:pt x="177" y="241"/>
                    <a:pt x="172" y="243"/>
                    <a:pt x="166" y="245"/>
                  </a:cubicBezTo>
                  <a:close/>
                </a:path>
              </a:pathLst>
            </a:custGeom>
            <a:solidFill>
              <a:srgbClr val="C12332"/>
            </a:solidFill>
            <a:ln>
              <a:noFill/>
            </a:ln>
            <a:effectLst>
              <a:outerShdw blurRad="762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AU">
                <a:solidFill>
                  <a:srgbClr val="333639"/>
                </a:solidFill>
                <a:latin typeface="Calibri" panose="020F0502020204030204"/>
              </a:endParaRPr>
            </a:p>
          </p:txBody>
        </p:sp>
      </p:grpSp>
      <p:grpSp>
        <p:nvGrpSpPr>
          <p:cNvPr id="13" name="组合 12"/>
          <p:cNvGrpSpPr/>
          <p:nvPr/>
        </p:nvGrpSpPr>
        <p:grpSpPr>
          <a:xfrm>
            <a:off x="4495800" y="1687593"/>
            <a:ext cx="3200400" cy="4099560"/>
            <a:chOff x="1151409" y="1702728"/>
            <a:chExt cx="3200400" cy="4099560"/>
          </a:xfrm>
          <a:solidFill>
            <a:schemeClr val="bg1">
              <a:alpha val="11000"/>
            </a:schemeClr>
          </a:solidFill>
        </p:grpSpPr>
        <p:sp>
          <p:nvSpPr>
            <p:cNvPr id="14" name="矩形 13"/>
            <p:cNvSpPr/>
            <p:nvPr/>
          </p:nvSpPr>
          <p:spPr>
            <a:xfrm>
              <a:off x="1151409" y="1702728"/>
              <a:ext cx="3200400" cy="409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230500" y="1761980"/>
              <a:ext cx="3042219" cy="3981056"/>
            </a:xfrm>
            <a:prstGeom prst="rect">
              <a:avLst/>
            </a:prstGeom>
            <a:grpFill/>
            <a:ln>
              <a:solidFill>
                <a:srgbClr val="C1233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5433849" y="2153027"/>
            <a:ext cx="1324302" cy="1324302"/>
            <a:chOff x="5307106" y="2285259"/>
            <a:chExt cx="1577788" cy="1577788"/>
          </a:xfrm>
        </p:grpSpPr>
        <p:sp>
          <p:nvSpPr>
            <p:cNvPr id="17" name="Oval 12"/>
            <p:cNvSpPr/>
            <p:nvPr/>
          </p:nvSpPr>
          <p:spPr>
            <a:xfrm>
              <a:off x="5496252" y="2474405"/>
              <a:ext cx="1199498" cy="1199498"/>
            </a:xfrm>
            <a:prstGeom prst="ellipse">
              <a:avLst/>
            </a:prstGeom>
            <a:noFill/>
            <a:ln w="12700">
              <a:solidFill>
                <a:srgbClr val="C12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100">
                <a:solidFill>
                  <a:srgbClr val="F4F5FC"/>
                </a:solidFill>
                <a:latin typeface="Roboto Condensed Light" panose="02000000000000000000" pitchFamily="2" charset="0"/>
                <a:ea typeface="Roboto Condensed Light" panose="02000000000000000000" pitchFamily="2" charset="0"/>
              </a:endParaRPr>
            </a:p>
          </p:txBody>
        </p:sp>
        <p:sp>
          <p:nvSpPr>
            <p:cNvPr id="18" name="Arc 14"/>
            <p:cNvSpPr/>
            <p:nvPr/>
          </p:nvSpPr>
          <p:spPr>
            <a:xfrm>
              <a:off x="5307106" y="2285259"/>
              <a:ext cx="1577788" cy="1577788"/>
            </a:xfrm>
            <a:prstGeom prst="arc">
              <a:avLst>
                <a:gd name="adj1" fmla="val 16200000"/>
                <a:gd name="adj2" fmla="val 2367902"/>
              </a:avLst>
            </a:prstGeom>
            <a:noFill/>
            <a:ln w="127000">
              <a:solidFill>
                <a:srgbClr val="C12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a:solidFill>
                  <a:srgbClr val="F4F5FC"/>
                </a:solidFill>
                <a:latin typeface="Calibri" panose="020F0502020204030204"/>
              </a:endParaRPr>
            </a:p>
          </p:txBody>
        </p:sp>
        <p:sp>
          <p:nvSpPr>
            <p:cNvPr id="19" name="Freeform 39"/>
            <p:cNvSpPr/>
            <p:nvPr/>
          </p:nvSpPr>
          <p:spPr bwMode="auto">
            <a:xfrm>
              <a:off x="5840162" y="2860218"/>
              <a:ext cx="511676" cy="427871"/>
            </a:xfrm>
            <a:custGeom>
              <a:avLst/>
              <a:gdLst>
                <a:gd name="T0" fmla="*/ 99 w 400"/>
                <a:gd name="T1" fmla="*/ 60 h 334"/>
                <a:gd name="T2" fmla="*/ 30 w 400"/>
                <a:gd name="T3" fmla="*/ 203 h 334"/>
                <a:gd name="T4" fmla="*/ 276 w 400"/>
                <a:gd name="T5" fmla="*/ 92 h 334"/>
                <a:gd name="T6" fmla="*/ 5 w 400"/>
                <a:gd name="T7" fmla="*/ 308 h 334"/>
                <a:gd name="T8" fmla="*/ 34 w 400"/>
                <a:gd name="T9" fmla="*/ 321 h 334"/>
                <a:gd name="T10" fmla="*/ 79 w 400"/>
                <a:gd name="T11" fmla="*/ 250 h 334"/>
                <a:gd name="T12" fmla="*/ 233 w 400"/>
                <a:gd name="T13" fmla="*/ 248 h 334"/>
                <a:gd name="T14" fmla="*/ 379 w 400"/>
                <a:gd name="T15" fmla="*/ 58 h 334"/>
                <a:gd name="T16" fmla="*/ 99 w 400"/>
                <a:gd name="T17" fmla="*/ 6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334">
                  <a:moveTo>
                    <a:pt x="99" y="60"/>
                  </a:moveTo>
                  <a:cubicBezTo>
                    <a:pt x="23" y="104"/>
                    <a:pt x="27" y="177"/>
                    <a:pt x="30" y="203"/>
                  </a:cubicBezTo>
                  <a:cubicBezTo>
                    <a:pt x="128" y="86"/>
                    <a:pt x="276" y="92"/>
                    <a:pt x="276" y="92"/>
                  </a:cubicBezTo>
                  <a:cubicBezTo>
                    <a:pt x="276" y="92"/>
                    <a:pt x="67" y="164"/>
                    <a:pt x="5" y="308"/>
                  </a:cubicBezTo>
                  <a:cubicBezTo>
                    <a:pt x="0" y="319"/>
                    <a:pt x="28" y="334"/>
                    <a:pt x="34" y="321"/>
                  </a:cubicBezTo>
                  <a:cubicBezTo>
                    <a:pt x="53" y="281"/>
                    <a:pt x="79" y="250"/>
                    <a:pt x="79" y="250"/>
                  </a:cubicBezTo>
                  <a:cubicBezTo>
                    <a:pt x="118" y="265"/>
                    <a:pt x="185" y="282"/>
                    <a:pt x="233" y="248"/>
                  </a:cubicBezTo>
                  <a:cubicBezTo>
                    <a:pt x="296" y="204"/>
                    <a:pt x="289" y="106"/>
                    <a:pt x="379" y="58"/>
                  </a:cubicBezTo>
                  <a:cubicBezTo>
                    <a:pt x="400" y="47"/>
                    <a:pt x="203" y="0"/>
                    <a:pt x="99" y="60"/>
                  </a:cubicBezTo>
                  <a:close/>
                </a:path>
              </a:pathLst>
            </a:custGeom>
            <a:solidFill>
              <a:srgbClr val="C12332"/>
            </a:solidFill>
            <a:ln>
              <a:noFill/>
            </a:ln>
            <a:effectLst>
              <a:outerShdw blurRad="762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AU" dirty="0">
                <a:solidFill>
                  <a:srgbClr val="333639"/>
                </a:solidFill>
                <a:latin typeface="Calibri" panose="020F0502020204030204"/>
              </a:endParaRPr>
            </a:p>
          </p:txBody>
        </p:sp>
      </p:grpSp>
      <p:grpSp>
        <p:nvGrpSpPr>
          <p:cNvPr id="22" name="组合 21"/>
          <p:cNvGrpSpPr/>
          <p:nvPr/>
        </p:nvGrpSpPr>
        <p:grpSpPr>
          <a:xfrm>
            <a:off x="8133717" y="1674061"/>
            <a:ext cx="3200400" cy="4099560"/>
            <a:chOff x="1151409" y="1702728"/>
            <a:chExt cx="3200400" cy="4099560"/>
          </a:xfrm>
          <a:solidFill>
            <a:schemeClr val="bg1">
              <a:alpha val="11000"/>
            </a:schemeClr>
          </a:solidFill>
        </p:grpSpPr>
        <p:sp>
          <p:nvSpPr>
            <p:cNvPr id="23" name="矩形 22"/>
            <p:cNvSpPr/>
            <p:nvPr/>
          </p:nvSpPr>
          <p:spPr>
            <a:xfrm>
              <a:off x="1151409" y="1702728"/>
              <a:ext cx="3200400" cy="409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230500" y="1761980"/>
              <a:ext cx="3042219" cy="3981056"/>
            </a:xfrm>
            <a:prstGeom prst="rect">
              <a:avLst/>
            </a:prstGeom>
            <a:grpFill/>
            <a:ln>
              <a:solidFill>
                <a:srgbClr val="C1233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9071766" y="2153027"/>
            <a:ext cx="1324302" cy="1324302"/>
            <a:chOff x="8681087" y="2285259"/>
            <a:chExt cx="1577788" cy="1577788"/>
          </a:xfrm>
        </p:grpSpPr>
        <p:sp>
          <p:nvSpPr>
            <p:cNvPr id="26" name="Oval 15"/>
            <p:cNvSpPr/>
            <p:nvPr/>
          </p:nvSpPr>
          <p:spPr>
            <a:xfrm>
              <a:off x="8870233" y="2474405"/>
              <a:ext cx="1199498" cy="1199498"/>
            </a:xfrm>
            <a:prstGeom prst="ellipse">
              <a:avLst/>
            </a:prstGeom>
            <a:noFill/>
            <a:ln w="12700">
              <a:solidFill>
                <a:srgbClr val="C12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100" dirty="0">
                <a:solidFill>
                  <a:srgbClr val="F4F5FC"/>
                </a:solidFill>
                <a:latin typeface="Roboto Condensed Light" panose="02000000000000000000" pitchFamily="2" charset="0"/>
                <a:ea typeface="Roboto Condensed Light" panose="02000000000000000000" pitchFamily="2" charset="0"/>
              </a:endParaRPr>
            </a:p>
          </p:txBody>
        </p:sp>
        <p:sp>
          <p:nvSpPr>
            <p:cNvPr id="27" name="Arc 16"/>
            <p:cNvSpPr/>
            <p:nvPr/>
          </p:nvSpPr>
          <p:spPr>
            <a:xfrm>
              <a:off x="8681087" y="2285259"/>
              <a:ext cx="1577788" cy="1577788"/>
            </a:xfrm>
            <a:prstGeom prst="arc">
              <a:avLst>
                <a:gd name="adj1" fmla="val 16200000"/>
                <a:gd name="adj2" fmla="val 13327544"/>
              </a:avLst>
            </a:prstGeom>
            <a:noFill/>
            <a:ln w="127000">
              <a:solidFill>
                <a:srgbClr val="C12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a:solidFill>
                  <a:srgbClr val="F4F5FC"/>
                </a:solidFill>
                <a:latin typeface="Calibri" panose="020F0502020204030204"/>
              </a:endParaRPr>
            </a:p>
          </p:txBody>
        </p:sp>
        <p:sp>
          <p:nvSpPr>
            <p:cNvPr id="28" name="Freeform 74"/>
            <p:cNvSpPr/>
            <p:nvPr/>
          </p:nvSpPr>
          <p:spPr bwMode="auto">
            <a:xfrm>
              <a:off x="9224352" y="2860218"/>
              <a:ext cx="491256" cy="427871"/>
            </a:xfrm>
            <a:custGeom>
              <a:avLst/>
              <a:gdLst>
                <a:gd name="T0" fmla="*/ 280 w 320"/>
                <a:gd name="T1" fmla="*/ 0 h 280"/>
                <a:gd name="T2" fmla="*/ 40 w 320"/>
                <a:gd name="T3" fmla="*/ 0 h 280"/>
                <a:gd name="T4" fmla="*/ 0 w 320"/>
                <a:gd name="T5" fmla="*/ 40 h 280"/>
                <a:gd name="T6" fmla="*/ 0 w 320"/>
                <a:gd name="T7" fmla="*/ 180 h 280"/>
                <a:gd name="T8" fmla="*/ 40 w 320"/>
                <a:gd name="T9" fmla="*/ 220 h 280"/>
                <a:gd name="T10" fmla="*/ 120 w 320"/>
                <a:gd name="T11" fmla="*/ 220 h 280"/>
                <a:gd name="T12" fmla="*/ 200 w 320"/>
                <a:gd name="T13" fmla="*/ 280 h 280"/>
                <a:gd name="T14" fmla="*/ 200 w 320"/>
                <a:gd name="T15" fmla="*/ 220 h 280"/>
                <a:gd name="T16" fmla="*/ 280 w 320"/>
                <a:gd name="T17" fmla="*/ 220 h 280"/>
                <a:gd name="T18" fmla="*/ 320 w 320"/>
                <a:gd name="T19" fmla="*/ 180 h 280"/>
                <a:gd name="T20" fmla="*/ 320 w 320"/>
                <a:gd name="T21" fmla="*/ 40 h 280"/>
                <a:gd name="T22" fmla="*/ 280 w 320"/>
                <a:gd name="T2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80">
                  <a:moveTo>
                    <a:pt x="280" y="0"/>
                  </a:moveTo>
                  <a:cubicBezTo>
                    <a:pt x="40" y="0"/>
                    <a:pt x="40" y="0"/>
                    <a:pt x="40" y="0"/>
                  </a:cubicBezTo>
                  <a:cubicBezTo>
                    <a:pt x="18" y="0"/>
                    <a:pt x="0" y="18"/>
                    <a:pt x="0" y="40"/>
                  </a:cubicBezTo>
                  <a:cubicBezTo>
                    <a:pt x="0" y="180"/>
                    <a:pt x="0" y="180"/>
                    <a:pt x="0" y="180"/>
                  </a:cubicBezTo>
                  <a:cubicBezTo>
                    <a:pt x="0" y="202"/>
                    <a:pt x="18" y="220"/>
                    <a:pt x="40" y="220"/>
                  </a:cubicBezTo>
                  <a:cubicBezTo>
                    <a:pt x="120" y="220"/>
                    <a:pt x="120" y="220"/>
                    <a:pt x="120" y="220"/>
                  </a:cubicBezTo>
                  <a:cubicBezTo>
                    <a:pt x="200" y="280"/>
                    <a:pt x="200" y="280"/>
                    <a:pt x="200" y="280"/>
                  </a:cubicBezTo>
                  <a:cubicBezTo>
                    <a:pt x="200" y="220"/>
                    <a:pt x="200" y="220"/>
                    <a:pt x="200" y="220"/>
                  </a:cubicBezTo>
                  <a:cubicBezTo>
                    <a:pt x="280" y="220"/>
                    <a:pt x="280" y="220"/>
                    <a:pt x="280" y="220"/>
                  </a:cubicBezTo>
                  <a:cubicBezTo>
                    <a:pt x="302" y="220"/>
                    <a:pt x="320" y="202"/>
                    <a:pt x="320" y="180"/>
                  </a:cubicBezTo>
                  <a:cubicBezTo>
                    <a:pt x="320" y="40"/>
                    <a:pt x="320" y="40"/>
                    <a:pt x="320" y="40"/>
                  </a:cubicBezTo>
                  <a:cubicBezTo>
                    <a:pt x="320" y="18"/>
                    <a:pt x="302" y="0"/>
                    <a:pt x="280" y="0"/>
                  </a:cubicBezTo>
                  <a:close/>
                </a:path>
              </a:pathLst>
            </a:custGeom>
            <a:solidFill>
              <a:srgbClr val="C12332"/>
            </a:solidFill>
            <a:ln>
              <a:noFill/>
            </a:ln>
            <a:effectLst>
              <a:outerShdw blurRad="762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AU">
                <a:solidFill>
                  <a:srgbClr val="333639"/>
                </a:solidFill>
                <a:latin typeface="Calibri" panose="020F0502020204030204"/>
              </a:endParaRPr>
            </a:p>
          </p:txBody>
        </p:sp>
      </p:grpSp>
      <p:sp>
        <p:nvSpPr>
          <p:cNvPr id="31" name="文本框 30"/>
          <p:cNvSpPr txBox="1"/>
          <p:nvPr/>
        </p:nvSpPr>
        <p:spPr>
          <a:xfrm>
            <a:off x="502416" y="191124"/>
            <a:ext cx="5660160" cy="646331"/>
          </a:xfrm>
          <a:prstGeom prst="rect">
            <a:avLst/>
          </a:prstGeom>
          <a:noFill/>
        </p:spPr>
        <p:txBody>
          <a:bodyPr wrap="square" rtlCol="0">
            <a:spAutoFit/>
          </a:bodyPr>
          <a:lstStyle/>
          <a:p>
            <a:r>
              <a:rPr lang="en-US" altLang="zh-CN" sz="3600" b="1" dirty="0" smtClean="0">
                <a:solidFill>
                  <a:srgbClr val="A52325"/>
                </a:solidFill>
                <a:latin typeface="微软雅黑" panose="020B0503020204020204" pitchFamily="34" charset="-122"/>
                <a:ea typeface="微软雅黑" panose="020B0503020204020204" pitchFamily="34" charset="-122"/>
              </a:rPr>
              <a:t>2018</a:t>
            </a:r>
            <a:r>
              <a:rPr lang="zh-CN" altLang="en-US" sz="3600" b="1" dirty="0" smtClean="0">
                <a:solidFill>
                  <a:srgbClr val="A52325"/>
                </a:solidFill>
                <a:latin typeface="微软雅黑" panose="020B0503020204020204" pitchFamily="34" charset="-122"/>
                <a:ea typeface="微软雅黑" panose="020B0503020204020204" pitchFamily="34" charset="-122"/>
              </a:rPr>
              <a:t>年系统咨询服务情况</a:t>
            </a:r>
            <a:endParaRPr lang="zh-CN" altLang="en-US" sz="3600" b="1" dirty="0">
              <a:solidFill>
                <a:srgbClr val="A52325"/>
              </a:solidFill>
              <a:latin typeface="微软雅黑" panose="020B0503020204020204" pitchFamily="34" charset="-122"/>
              <a:ea typeface="微软雅黑" panose="020B0503020204020204" pitchFamily="34" charset="-122"/>
            </a:endParaRPr>
          </a:p>
        </p:txBody>
      </p:sp>
      <p:sp>
        <p:nvSpPr>
          <p:cNvPr id="32" name="矩形 31"/>
          <p:cNvSpPr/>
          <p:nvPr/>
        </p:nvSpPr>
        <p:spPr>
          <a:xfrm>
            <a:off x="0" y="151795"/>
            <a:ext cx="123794" cy="362495"/>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72994" y="292100"/>
            <a:ext cx="123794" cy="222190"/>
          </a:xfrm>
          <a:prstGeom prst="rect">
            <a:avLst/>
          </a:prstGeom>
          <a:solidFill>
            <a:srgbClr val="A52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6"/>
          <p:cNvSpPr txBox="1"/>
          <p:nvPr/>
        </p:nvSpPr>
        <p:spPr>
          <a:xfrm>
            <a:off x="1089555" y="4234850"/>
            <a:ext cx="2737056" cy="369332"/>
          </a:xfrm>
          <a:prstGeom prst="rect">
            <a:avLst/>
          </a:prstGeom>
          <a:noFill/>
        </p:spPr>
        <p:txBody>
          <a:bodyPr wrap="square" rtlCol="0">
            <a:spAutoFit/>
          </a:bodyPr>
          <a:lstStyle/>
          <a:p>
            <a:pPr defTabSz="913765" hangingPunct="0"/>
            <a:r>
              <a:rPr lang="zh-CN" altLang="en-US" b="1" kern="0" dirty="0" smtClean="0">
                <a:solidFill>
                  <a:srgbClr val="000000">
                    <a:lumMod val="85000"/>
                    <a:lumOff val="15000"/>
                  </a:srgbClr>
                </a:solidFill>
                <a:latin typeface="微软雅黑" panose="020B0503020204020204" pitchFamily="34" charset="-122"/>
                <a:ea typeface="微软雅黑" panose="020B0503020204020204" pitchFamily="34" charset="-122"/>
                <a:sym typeface="Calibri" panose="020F0502020204030204"/>
              </a:rPr>
              <a:t>电话咨询 </a:t>
            </a:r>
            <a:r>
              <a:rPr lang="zh-CN" altLang="en-US" b="1" kern="0" dirty="0" smtClean="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a:rPr>
              <a:t>服务</a:t>
            </a:r>
            <a:r>
              <a:rPr lang="zh-CN" altLang="en-US" b="1" kern="0" dirty="0" smtClean="0">
                <a:solidFill>
                  <a:srgbClr val="000000">
                    <a:lumMod val="85000"/>
                    <a:lumOff val="15000"/>
                  </a:srgbClr>
                </a:solidFill>
                <a:latin typeface="微软雅黑" panose="020B0503020204020204" pitchFamily="34" charset="-122"/>
                <a:ea typeface="微软雅黑" panose="020B0503020204020204" pitchFamily="34" charset="-122"/>
                <a:sym typeface="Calibri" panose="020F0502020204030204"/>
              </a:rPr>
              <a:t> </a:t>
            </a:r>
            <a:r>
              <a:rPr lang="en-US" altLang="zh-CN" b="1" kern="0" dirty="0" smtClean="0">
                <a:solidFill>
                  <a:srgbClr val="000000">
                    <a:lumMod val="85000"/>
                    <a:lumOff val="15000"/>
                  </a:srgbClr>
                </a:solidFill>
                <a:latin typeface="微软雅黑" panose="020B0503020204020204" pitchFamily="34" charset="-122"/>
                <a:ea typeface="微软雅黑" panose="020B0503020204020204" pitchFamily="34" charset="-122"/>
                <a:sym typeface="Calibri" panose="020F0502020204030204"/>
              </a:rPr>
              <a:t>4906</a:t>
            </a:r>
            <a:r>
              <a:rPr lang="zh-CN" altLang="en-US" b="1" kern="0" dirty="0" smtClean="0">
                <a:solidFill>
                  <a:srgbClr val="000000">
                    <a:lumMod val="85000"/>
                    <a:lumOff val="15000"/>
                  </a:srgbClr>
                </a:solidFill>
                <a:latin typeface="微软雅黑" panose="020B0503020204020204" pitchFamily="34" charset="-122"/>
                <a:ea typeface="微软雅黑" panose="020B0503020204020204" pitchFamily="34" charset="-122"/>
                <a:sym typeface="Calibri" panose="020F0502020204030204"/>
              </a:rPr>
              <a:t>  次</a:t>
            </a:r>
            <a:endParaRPr lang="zh-CN" altLang="en-US" b="1" kern="0" dirty="0">
              <a:solidFill>
                <a:srgbClr val="000000">
                  <a:lumMod val="85000"/>
                  <a:lumOff val="15000"/>
                </a:srgbClr>
              </a:solidFill>
              <a:latin typeface="微软雅黑" panose="020B0503020204020204" pitchFamily="34" charset="-122"/>
              <a:ea typeface="微软雅黑" panose="020B0503020204020204" pitchFamily="34" charset="-122"/>
              <a:sym typeface="Calibri" panose="020F0502020204030204"/>
            </a:endParaRPr>
          </a:p>
        </p:txBody>
      </p:sp>
      <p:sp>
        <p:nvSpPr>
          <p:cNvPr id="35" name="文本框 6"/>
          <p:cNvSpPr txBox="1"/>
          <p:nvPr/>
        </p:nvSpPr>
        <p:spPr>
          <a:xfrm>
            <a:off x="4956101" y="4346690"/>
            <a:ext cx="2536810" cy="369332"/>
          </a:xfrm>
          <a:prstGeom prst="rect">
            <a:avLst/>
          </a:prstGeom>
          <a:noFill/>
        </p:spPr>
        <p:txBody>
          <a:bodyPr wrap="square" rtlCol="0">
            <a:spAutoFit/>
          </a:bodyPr>
          <a:lstStyle/>
          <a:p>
            <a:pPr defTabSz="913765" hangingPunct="0"/>
            <a:r>
              <a:rPr lang="zh-CN" altLang="en-US" b="1" kern="0" dirty="0" smtClean="0">
                <a:solidFill>
                  <a:srgbClr val="000000">
                    <a:lumMod val="85000"/>
                    <a:lumOff val="15000"/>
                  </a:srgbClr>
                </a:solidFill>
                <a:latin typeface="微软雅黑" panose="020B0503020204020204" pitchFamily="34" charset="-122"/>
                <a:ea typeface="微软雅黑" panose="020B0503020204020204" pitchFamily="34" charset="-122"/>
                <a:sym typeface="Calibri" panose="020F0502020204030204"/>
              </a:rPr>
              <a:t>邮件咨询 服务</a:t>
            </a:r>
            <a:r>
              <a:rPr lang="en-US" altLang="zh-CN" b="1" kern="0" dirty="0" smtClean="0">
                <a:solidFill>
                  <a:srgbClr val="000000">
                    <a:lumMod val="85000"/>
                    <a:lumOff val="15000"/>
                  </a:srgbClr>
                </a:solidFill>
                <a:latin typeface="微软雅黑" panose="020B0503020204020204" pitchFamily="34" charset="-122"/>
                <a:ea typeface="微软雅黑" panose="020B0503020204020204" pitchFamily="34" charset="-122"/>
                <a:sym typeface="Calibri" panose="020F0502020204030204"/>
              </a:rPr>
              <a:t>2402</a:t>
            </a:r>
            <a:r>
              <a:rPr lang="zh-CN" altLang="en-US" b="1" kern="0" dirty="0" smtClean="0">
                <a:solidFill>
                  <a:srgbClr val="000000">
                    <a:lumMod val="85000"/>
                    <a:lumOff val="15000"/>
                  </a:srgbClr>
                </a:solidFill>
                <a:latin typeface="微软雅黑" panose="020B0503020204020204" pitchFamily="34" charset="-122"/>
                <a:ea typeface="微软雅黑" panose="020B0503020204020204" pitchFamily="34" charset="-122"/>
                <a:sym typeface="Calibri" panose="020F0502020204030204"/>
              </a:rPr>
              <a:t>次</a:t>
            </a:r>
            <a:endParaRPr lang="zh-CN" altLang="en-US" b="1" kern="0" dirty="0">
              <a:solidFill>
                <a:srgbClr val="000000">
                  <a:lumMod val="85000"/>
                  <a:lumOff val="15000"/>
                </a:srgbClr>
              </a:solidFill>
              <a:latin typeface="微软雅黑" panose="020B0503020204020204" pitchFamily="34" charset="-122"/>
              <a:ea typeface="微软雅黑" panose="020B0503020204020204" pitchFamily="34" charset="-122"/>
              <a:sym typeface="Calibri" panose="020F0502020204030204"/>
            </a:endParaRPr>
          </a:p>
        </p:txBody>
      </p:sp>
      <p:sp>
        <p:nvSpPr>
          <p:cNvPr id="36" name="文本框 6"/>
          <p:cNvSpPr txBox="1"/>
          <p:nvPr/>
        </p:nvSpPr>
        <p:spPr>
          <a:xfrm>
            <a:off x="8348543" y="4238983"/>
            <a:ext cx="2770750" cy="369332"/>
          </a:xfrm>
          <a:prstGeom prst="rect">
            <a:avLst/>
          </a:prstGeom>
          <a:noFill/>
        </p:spPr>
        <p:txBody>
          <a:bodyPr wrap="square" rtlCol="0">
            <a:spAutoFit/>
          </a:bodyPr>
          <a:lstStyle/>
          <a:p>
            <a:pPr defTabSz="913765" hangingPunct="0"/>
            <a:r>
              <a:rPr lang="zh-CN" altLang="en-US" b="1" kern="0" dirty="0" smtClean="0">
                <a:solidFill>
                  <a:srgbClr val="000000">
                    <a:lumMod val="85000"/>
                    <a:lumOff val="15000"/>
                  </a:srgbClr>
                </a:solidFill>
                <a:latin typeface="微软雅黑" panose="020B0503020204020204" pitchFamily="34" charset="-122"/>
                <a:ea typeface="微软雅黑" panose="020B0503020204020204" pitchFamily="34" charset="-122"/>
                <a:sym typeface="Calibri" panose="020F0502020204030204"/>
              </a:rPr>
              <a:t>在线咨询 服务</a:t>
            </a:r>
            <a:r>
              <a:rPr lang="en-US" altLang="zh-CN" b="1" kern="0" dirty="0" smtClean="0">
                <a:solidFill>
                  <a:srgbClr val="000000">
                    <a:lumMod val="85000"/>
                    <a:lumOff val="15000"/>
                  </a:srgbClr>
                </a:solidFill>
                <a:latin typeface="微软雅黑" panose="020B0503020204020204" pitchFamily="34" charset="-122"/>
                <a:ea typeface="微软雅黑" panose="020B0503020204020204" pitchFamily="34" charset="-122"/>
                <a:sym typeface="Calibri" panose="020F0502020204030204"/>
              </a:rPr>
              <a:t>21433</a:t>
            </a:r>
            <a:r>
              <a:rPr lang="zh-CN" altLang="en-US" b="1" kern="0" dirty="0" smtClean="0">
                <a:solidFill>
                  <a:srgbClr val="000000">
                    <a:lumMod val="85000"/>
                    <a:lumOff val="15000"/>
                  </a:srgbClr>
                </a:solidFill>
                <a:latin typeface="微软雅黑" panose="020B0503020204020204" pitchFamily="34" charset="-122"/>
                <a:ea typeface="微软雅黑" panose="020B0503020204020204" pitchFamily="34" charset="-122"/>
                <a:sym typeface="Calibri" panose="020F0502020204030204"/>
              </a:rPr>
              <a:t>次</a:t>
            </a:r>
            <a:endParaRPr lang="zh-CN" altLang="en-US" b="1" kern="0" dirty="0">
              <a:solidFill>
                <a:srgbClr val="000000">
                  <a:lumMod val="85000"/>
                  <a:lumOff val="15000"/>
                </a:srgbClr>
              </a:solidFill>
              <a:latin typeface="微软雅黑" panose="020B0503020204020204" pitchFamily="34" charset="-122"/>
              <a:ea typeface="微软雅黑" panose="020B0503020204020204" pitchFamily="34" charset="-122"/>
              <a:sym typeface="Calibri" panose="020F0502020204030204"/>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1401</Words>
  <Application>Microsoft Office PowerPoint</Application>
  <PresentationFormat>自定义</PresentationFormat>
  <Paragraphs>233</Paragraphs>
  <Slides>33</Slides>
  <Notes>1</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科学基金大数据知识管理服务平台</vt:lpstr>
      <vt:lpstr>科技成果信息系统      http://output.nsfc.gov.cn</vt:lpstr>
      <vt:lpstr>基础研究知识库        http://ir.nsfc.gov.cn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FJW</dc:creator>
  <cp:lastModifiedBy>unknown</cp:lastModifiedBy>
  <cp:revision>179</cp:revision>
  <dcterms:created xsi:type="dcterms:W3CDTF">2016-02-15T06:48:00Z</dcterms:created>
  <dcterms:modified xsi:type="dcterms:W3CDTF">2018-12-14T06:52:55Z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2052-11.1.0.8013</vt:lpwstr>
  </property>
</Properties>
</file>